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320" r:id="rId3"/>
    <p:sldId id="321" r:id="rId4"/>
    <p:sldId id="322" r:id="rId5"/>
    <p:sldId id="291" r:id="rId6"/>
    <p:sldId id="327" r:id="rId7"/>
    <p:sldId id="297" r:id="rId8"/>
    <p:sldId id="257" r:id="rId9"/>
    <p:sldId id="319" r:id="rId10"/>
    <p:sldId id="261" r:id="rId11"/>
    <p:sldId id="265" r:id="rId12"/>
    <p:sldId id="271" r:id="rId13"/>
    <p:sldId id="273" r:id="rId14"/>
    <p:sldId id="323" r:id="rId15"/>
    <p:sldId id="298" r:id="rId16"/>
    <p:sldId id="324" r:id="rId17"/>
    <p:sldId id="325" r:id="rId18"/>
    <p:sldId id="326" r:id="rId19"/>
    <p:sldId id="299" r:id="rId20"/>
    <p:sldId id="300" r:id="rId21"/>
    <p:sldId id="303" r:id="rId22"/>
    <p:sldId id="302" r:id="rId23"/>
    <p:sldId id="310" r:id="rId24"/>
    <p:sldId id="311" r:id="rId25"/>
    <p:sldId id="318" r:id="rId26"/>
    <p:sldId id="312" r:id="rId27"/>
    <p:sldId id="314" r:id="rId28"/>
    <p:sldId id="315" r:id="rId29"/>
    <p:sldId id="316" r:id="rId30"/>
    <p:sldId id="317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7" autoAdjust="0"/>
    <p:restoredTop sz="94660"/>
  </p:normalViewPr>
  <p:slideViewPr>
    <p:cSldViewPr>
      <p:cViewPr varScale="1">
        <p:scale>
          <a:sx n="65" d="100"/>
          <a:sy n="65" d="100"/>
        </p:scale>
        <p:origin x="14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20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C32D0-1689-4BC1-8C2C-629279326C0F}" type="datetimeFigureOut">
              <a:rPr lang="fi-FI" smtClean="0"/>
              <a:pPr/>
              <a:t>18.5.2024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9F9C-8592-4A01-9FF5-F9722ED410D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047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1700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586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2637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901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7405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2817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532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3945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10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0383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837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227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2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430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643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102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264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681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9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61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Raha- ja pankkiteorian kurssi</a:t>
            </a:r>
            <a:br>
              <a:rPr lang="fi-FI" dirty="0"/>
            </a:br>
            <a:r>
              <a:rPr lang="fi-FI" dirty="0"/>
              <a:t>Luento 12</a:t>
            </a:r>
            <a:br>
              <a:rPr lang="fi-FI" dirty="0"/>
            </a:br>
            <a:r>
              <a:rPr lang="fi-FI" sz="1800" dirty="0"/>
              <a:t>CGM5, 13,14,15</a:t>
            </a:r>
            <a:br>
              <a:rPr lang="fi-FI" sz="2200" dirty="0"/>
            </a:br>
            <a:endParaRPr lang="fi-FI" sz="2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20.5.2024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1564"/>
          </a:xfrm>
        </p:spPr>
        <p:txBody>
          <a:bodyPr/>
          <a:lstStyle/>
          <a:p>
            <a:r>
              <a:rPr lang="fi-FI" dirty="0"/>
              <a:t>Pankkityypit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285728"/>
            <a:ext cx="714370" cy="42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142844" y="164305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33312" y="1510238"/>
            <a:ext cx="8229600" cy="531434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i-FI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</a:t>
            </a:r>
            <a:r>
              <a:rPr kumimoji="0" lang="el-GR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β</a:t>
            </a:r>
            <a:r>
              <a:rPr kumimoji="0" lang="fi-FI" sz="29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banken</a:t>
            </a:r>
            <a:endParaRPr kumimoji="0" lang="fi-FI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900" dirty="0"/>
              <a:t>Suurimmat liikepankit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i-FI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Juontavat juurensa 1870-luvulle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900" dirty="0"/>
              <a:t>Saksan yhdistyminen</a:t>
            </a:r>
            <a:endParaRPr kumimoji="0" lang="fi-FI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900" dirty="0"/>
              <a:t>Investointipankkitoiminta ja suurimpien yritysten rahoituspalvelut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i-FI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Erittäin</a:t>
            </a:r>
            <a:r>
              <a:rPr kumimoji="0" lang="fi-FI" sz="29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vähän kotitalousasiakkaita =&gt; talletuskannalla mitattuna eivät kovin merkittävä osa rahoitussektoria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i-FI" sz="2900" dirty="0"/>
              <a:t>Pienempiä liikepankkeja, jotka alueellisesti tärkeitä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i-FI" sz="29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Ulkomaisten liikepankkien sivukonttoreita lähinnä Frankfurtissa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900" dirty="0" err="1"/>
              <a:t>Landesbanken</a:t>
            </a:r>
            <a:endParaRPr lang="fi-FI" sz="29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Useimmat lakisääteisesti perustettuja (nyk. eivät enää kaikki)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Ennen: joka osavaltiolla oma, julkinen takaus veloille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Nyt: usealla osavaltiolla voi olla yhteinen, ei enää julkista takausta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i-FI" sz="2900" dirty="0" err="1"/>
              <a:t>Gropp</a:t>
            </a:r>
            <a:r>
              <a:rPr lang="fi-FI" sz="2900" dirty="0"/>
              <a:t> &amp; </a:t>
            </a:r>
            <a:r>
              <a:rPr lang="fi-FI" sz="2900" dirty="0" err="1"/>
              <a:t>al</a:t>
            </a:r>
            <a:r>
              <a:rPr lang="fi-FI" sz="2900" dirty="0"/>
              <a:t> (2010,ECB WP): julkisen takauksen poistaminen vähensi </a:t>
            </a:r>
            <a:r>
              <a:rPr lang="fi-FI" sz="2900" dirty="0" err="1"/>
              <a:t>landesbankien</a:t>
            </a:r>
            <a:r>
              <a:rPr lang="fi-FI" sz="2900" dirty="0"/>
              <a:t> riskinottoa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Osavaltion säästöpankkien keskuspankki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Alueellisia maksuliikennekeskuksia: välittävät maksuja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900" dirty="0" err="1"/>
              <a:t>Sparkassen</a:t>
            </a:r>
            <a:endParaRPr lang="fi-FI" sz="29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Osa julkisia, osa yksityisiä, osittain eri lainsäädäntö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Paikallisia vähittäispankkeja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Alkujaan perustettu tyydyttämään vähittäisasiakkaiden tarpeita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Alueellisia säästöpankkien vakuusrahastoja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900" dirty="0" err="1"/>
              <a:t>Kreditgenossenschaften</a:t>
            </a:r>
            <a:r>
              <a:rPr lang="fi-FI" sz="2900" dirty="0"/>
              <a:t> (osuuspankit)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Osuuskuntia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Paikallisia vähittäispankkeja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900" dirty="0"/>
              <a:t>Alueellisia keskusosuuspankkeja, jotka myöntävät lainoja jäsenpankkien keräämistä talletuksista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fi-FI" sz="32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Ranskan rahoitusjärjestelmästä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51293"/>
            <a:ext cx="8229600" cy="4614882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Myös melko pankkikeskeinen talous</a:t>
            </a:r>
          </a:p>
          <a:p>
            <a:pPr lvl="1"/>
            <a:r>
              <a:rPr lang="fi-FI" dirty="0"/>
              <a:t>Rahalaitosten taseiden loppusumma 11 454mrd € </a:t>
            </a:r>
            <a:r>
              <a:rPr lang="fi-FI" dirty="0" err="1"/>
              <a:t>jouluk</a:t>
            </a:r>
            <a:r>
              <a:rPr lang="fi-FI" dirty="0"/>
              <a:t> 2023, Euroalueen suurin, mikä osin seurausta laajasta tukkutoiminnasta, ei niinkään suuresta määrästä talletuksia ja yleisölainoja</a:t>
            </a:r>
          </a:p>
          <a:p>
            <a:pPr lvl="1"/>
            <a:r>
              <a:rPr lang="fi-FI" dirty="0"/>
              <a:t>Pankkikeskeisyys vähentynyt 1980-luvulta alkaen</a:t>
            </a:r>
          </a:p>
          <a:p>
            <a:pPr lvl="1"/>
            <a:r>
              <a:rPr lang="fi-FI" dirty="0"/>
              <a:t>Keskittyneempi markkina kuin Saksa; viisi suurinta 47% (2022) pankkien taseiden loppusummasta</a:t>
            </a:r>
          </a:p>
          <a:p>
            <a:r>
              <a:rPr lang="fi-FI" dirty="0"/>
              <a:t>Ei kuitenkaan yhtä pankkikeskeinen kuin Saksa: arvopaperimarkkinat tärkeämmät</a:t>
            </a:r>
          </a:p>
          <a:p>
            <a:pPr lvl="1"/>
            <a:r>
              <a:rPr lang="fi-FI" dirty="0"/>
              <a:t>Oman valuutan aikainen rahapolitiikka: hyvin monenlaiset arvopaperit kävivät vakuuksiksi</a:t>
            </a:r>
          </a:p>
          <a:p>
            <a:pPr lvl="1"/>
            <a:r>
              <a:rPr lang="fi-FI" dirty="0"/>
              <a:t>Yritysten joukkovelkainstrumentit 630 </a:t>
            </a:r>
            <a:r>
              <a:rPr lang="fi-FI" dirty="0" err="1"/>
              <a:t>mrd</a:t>
            </a:r>
            <a:endParaRPr lang="fi-FI" dirty="0"/>
          </a:p>
          <a:p>
            <a:pPr lvl="1"/>
            <a:r>
              <a:rPr lang="fi-FI" dirty="0"/>
              <a:t>Osakepörssikin tärkeämpi; Saksassa pörssiosakkeiden markkina-arvo  62 % BKT:stä, Ranskassa 108% (2020)</a:t>
            </a:r>
          </a:p>
          <a:p>
            <a:r>
              <a:rPr lang="fi-FI" dirty="0"/>
              <a:t>Enemmän kiinteäkorkoisia ja vähemmän vaihtuvakorkoisia pankkilainoja kuin Suomessa</a:t>
            </a:r>
          </a:p>
          <a:p>
            <a:r>
              <a:rPr lang="fi-FI" dirty="0" err="1"/>
              <a:t>Banque</a:t>
            </a:r>
            <a:r>
              <a:rPr lang="fi-FI" dirty="0"/>
              <a:t> de France eurojärjestelmän vanhin keskuspankki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11</a:t>
            </a:fld>
            <a:endParaRPr lang="fi-FI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76" y="214290"/>
            <a:ext cx="677712" cy="451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Italian pankkijärjestelmästä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008" y="2132856"/>
            <a:ext cx="7704667" cy="364232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Pikemminkin pankkipohjainen järjestelmä</a:t>
            </a:r>
          </a:p>
          <a:p>
            <a:pPr lvl="1"/>
            <a:r>
              <a:rPr lang="fi-FI" dirty="0"/>
              <a:t>Pikemminkin siten, että muu rahoitussektori pieni kuin siten, että pankkisektori suuri</a:t>
            </a:r>
          </a:p>
          <a:p>
            <a:pPr lvl="1"/>
            <a:r>
              <a:rPr lang="fi-FI" dirty="0"/>
              <a:t>Rahalaitosten taseiden yhteissumma 3900 </a:t>
            </a:r>
            <a:r>
              <a:rPr lang="fi-FI" dirty="0" err="1"/>
              <a:t>mrd</a:t>
            </a:r>
            <a:r>
              <a:rPr lang="fi-FI" dirty="0"/>
              <a:t> € </a:t>
            </a:r>
            <a:r>
              <a:rPr lang="fi-FI" dirty="0" err="1"/>
              <a:t>maalisk</a:t>
            </a:r>
            <a:r>
              <a:rPr lang="fi-FI" dirty="0"/>
              <a:t> 2023; selvästi alle puolet Ranskan vastaavasta</a:t>
            </a:r>
          </a:p>
          <a:p>
            <a:r>
              <a:rPr lang="fi-FI" dirty="0"/>
              <a:t>Velkainen valtio =&gt; suuri obligaatiomarkkina</a:t>
            </a:r>
          </a:p>
          <a:p>
            <a:pPr lvl="1"/>
            <a:r>
              <a:rPr lang="fi-FI" dirty="0"/>
              <a:t>Vähentänyt pankkitalletusten tarjontaa?</a:t>
            </a:r>
          </a:p>
          <a:p>
            <a:r>
              <a:rPr lang="fi-FI" dirty="0"/>
              <a:t>Euroopan ongelmaisin pankkisektori?</a:t>
            </a:r>
          </a:p>
          <a:p>
            <a:r>
              <a:rPr lang="fi-FI" dirty="0"/>
              <a:t>Viime aikoina ongelmana suuri määrä järjestämättömiä saamisia; Korot ja kuoletukset myöhässä, ei vielä kirjattu pois taseesta luottotappiona</a:t>
            </a:r>
          </a:p>
          <a:p>
            <a:r>
              <a:rPr lang="fi-FI" dirty="0"/>
              <a:t>Ollut melko hajautunut, mutta keskittyneisyys noussut; viisi suurinta jo  51% markkinasta 2022</a:t>
            </a:r>
          </a:p>
          <a:p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12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52" y="214290"/>
            <a:ext cx="612046" cy="40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132416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Pohjoismaiden pankkijärjestelmästä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772816"/>
            <a:ext cx="7704667" cy="422700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Myös pankkikeskeisiä järjestelmiä</a:t>
            </a:r>
          </a:p>
          <a:p>
            <a:pPr lvl="1"/>
            <a:r>
              <a:rPr lang="fi-FI" dirty="0"/>
              <a:t>Tanska hiukan vähemmän kuin muut</a:t>
            </a:r>
          </a:p>
          <a:p>
            <a:r>
              <a:rPr lang="fi-FI" dirty="0"/>
              <a:t>Erikoisuus: keskuspankit vanhempia kuin liike- ym. pankit</a:t>
            </a:r>
          </a:p>
          <a:p>
            <a:r>
              <a:rPr lang="fi-FI" dirty="0"/>
              <a:t>Tiukka rahoitusmarkkinoiden säätely 1980-luvulle saakka, mitä seurasi luotonannon voimakas kasvu, mitä seurasivat rahoituskriisit 1980- ja 1990-lukujen vaihteessa</a:t>
            </a:r>
          </a:p>
          <a:p>
            <a:pPr lvl="1"/>
            <a:r>
              <a:rPr lang="fi-FI" dirty="0"/>
              <a:t>Vähiten Tanska</a:t>
            </a:r>
          </a:p>
          <a:p>
            <a:r>
              <a:rPr lang="fi-FI" dirty="0"/>
              <a:t>Tukholma keskuksena</a:t>
            </a:r>
          </a:p>
          <a:p>
            <a:pPr lvl="1"/>
            <a:r>
              <a:rPr lang="fi-FI" dirty="0"/>
              <a:t>Suurimmat ruotsalaiset firmat suhteettoman isoja verrattuna maan kokoon =&gt; tukkurahoituspalveluiden kysyntä vahvaa</a:t>
            </a:r>
          </a:p>
          <a:p>
            <a:r>
              <a:rPr lang="fi-FI" dirty="0"/>
              <a:t>Ehkä paras esimerkki kansainvälisestä integraatiosta</a:t>
            </a:r>
          </a:p>
          <a:p>
            <a:pPr lvl="1"/>
            <a:r>
              <a:rPr lang="fi-FI" dirty="0"/>
              <a:t>Pohjoismaisia konserneja</a:t>
            </a:r>
          </a:p>
          <a:p>
            <a:pPr lvl="1"/>
            <a:r>
              <a:rPr lang="fi-FI" dirty="0"/>
              <a:t>Muualla Euroopassa paljon harvinaisempaa</a:t>
            </a:r>
          </a:p>
          <a:p>
            <a:pPr lvl="1"/>
            <a:r>
              <a:rPr lang="fi-FI" dirty="0"/>
              <a:t>Laajeneminen Baltiaan</a:t>
            </a:r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6051"/>
          </a:xfrm>
        </p:spPr>
        <p:txBody>
          <a:bodyPr/>
          <a:lstStyle/>
          <a:p>
            <a:r>
              <a:rPr lang="fi-FI" dirty="0"/>
              <a:t>Yhdysvaltojen rahoitusjärjestelmä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5616" y="1556792"/>
            <a:ext cx="7954251" cy="4968552"/>
          </a:xfrm>
        </p:spPr>
        <p:txBody>
          <a:bodyPr>
            <a:normAutofit fontScale="62500" lnSpcReduction="20000"/>
          </a:bodyPr>
          <a:lstStyle/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Markkinapohjainen, joskin markkinapohjaisuuden aste vaihdellut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Wall </a:t>
            </a:r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Streetillä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 merkittävä psykologinen vaikutus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Pörssiosakkeiden markkina-arvo 193 % BKT:stä 2020; isojen maiden korkein suhdeluku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Yhdysvalloilla usein maine ”vapaan kapitalismin” puhtaimpana esimerkkinä, mutta pankkitoiminnan sääntely ollut epätavallisen tiukkaa menneisyydessä</a:t>
            </a:r>
          </a:p>
          <a:p>
            <a:pPr lvl="1"/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Unitary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banking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, Ollut aikoinaan myös kieltoja laajenemiselle osavaltiosta toiseen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Reaktio 1930-luvun lamaan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Hysteerinen vallan keskittymisen pelko? 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Investointipankit 1930-luvulta 2008 kriisiin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Tekivät sitä, mikä oli talletuspankeilta kielletty liian suuririskisenä (</a:t>
            </a:r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Glass-Steagall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 Act)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Tämä sektori lähes tuhoutui 2008-2009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Pankkien lukumäärä suuri, joskin tosin nopeahkossa laskussa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2020 syyskuussa oli  4375 liikepankkia; vuoden 2010 lopussa 6478 (St Louis Fed)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Osittain seurausta lainsäädännöstä, joka tosin jo suurelta osin kumottu</a:t>
            </a:r>
          </a:p>
          <a:p>
            <a:pPr lvl="2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Monopolisoitumisen pelko</a:t>
            </a:r>
          </a:p>
          <a:p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Yhdysvalloissa ollut paljon enemmän talletuspakoja kuin muissa kehittyneissä maissa yleensä</a:t>
            </a:r>
          </a:p>
          <a:p>
            <a:pPr lvl="1"/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Pankkikonkurssit yleisempiä kuin esim. Euroopassa tai Kanadassa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14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4451"/>
            <a:ext cx="1113491" cy="58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308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fi-FI" dirty="0"/>
              <a:t>Talletuspankkien luokittelua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87624" y="1340768"/>
            <a:ext cx="7956376" cy="5256584"/>
          </a:xfrm>
        </p:spPr>
        <p:txBody>
          <a:bodyPr>
            <a:noAutofit/>
          </a:bodyPr>
          <a:lstStyle/>
          <a:p>
            <a:pPr marL="36000">
              <a:spcBef>
                <a:spcPts val="0"/>
              </a:spcBef>
            </a:pPr>
            <a:r>
              <a:rPr lang="fi-FI" sz="1500" dirty="0"/>
              <a:t>Liikepankit</a:t>
            </a:r>
          </a:p>
          <a:p>
            <a:pPr marL="493200" lvl="2">
              <a:spcBef>
                <a:spcPts val="0"/>
              </a:spcBef>
            </a:pPr>
            <a:r>
              <a:rPr lang="fi-FI" sz="1500" dirty="0"/>
              <a:t>Aiemmin rajattu tarkasti pankkitoimintaan; oikeus toimia arvopaperimarkkinoilla erittäin rajattu</a:t>
            </a:r>
          </a:p>
          <a:p>
            <a:pPr marL="378900" lvl="3">
              <a:spcBef>
                <a:spcPts val="0"/>
              </a:spcBef>
            </a:pPr>
            <a:r>
              <a:rPr lang="fi-FI" sz="1500" dirty="0"/>
              <a:t>Poikkeus: julkisen sektorin liikkeeseen laskemat arvopaperit</a:t>
            </a:r>
          </a:p>
          <a:p>
            <a:pPr marL="493200" lvl="2">
              <a:spcBef>
                <a:spcPts val="0"/>
              </a:spcBef>
            </a:pPr>
            <a:r>
              <a:rPr lang="fi-FI" sz="1500" dirty="0"/>
              <a:t>Taseella mitaten selvästi suurin luottolaitosryhmä</a:t>
            </a:r>
          </a:p>
          <a:p>
            <a:pPr marL="493200" lvl="2">
              <a:spcBef>
                <a:spcPts val="0"/>
              </a:spcBef>
            </a:pPr>
            <a:r>
              <a:rPr lang="fi-FI" sz="1500" dirty="0"/>
              <a:t>Markkinaosuus noussut, ja keskittyneisyys lisääntynyt</a:t>
            </a:r>
          </a:p>
          <a:p>
            <a:pPr marL="36000">
              <a:spcBef>
                <a:spcPts val="0"/>
              </a:spcBef>
            </a:pPr>
            <a:r>
              <a:rPr lang="fi-FI" sz="1500" dirty="0" err="1"/>
              <a:t>Thrift</a:t>
            </a:r>
            <a:r>
              <a:rPr lang="fi-FI" sz="1500" dirty="0"/>
              <a:t> </a:t>
            </a:r>
            <a:r>
              <a:rPr lang="fi-FI" sz="1500" dirty="0" err="1"/>
              <a:t>institutions</a:t>
            </a:r>
            <a:r>
              <a:rPr lang="fi-FI" sz="1500" dirty="0"/>
              <a:t> (säästöpankit)</a:t>
            </a:r>
          </a:p>
          <a:p>
            <a:pPr marL="493200" lvl="2">
              <a:spcBef>
                <a:spcPts val="0"/>
              </a:spcBef>
            </a:pPr>
            <a:r>
              <a:rPr lang="fi-FI" sz="1500" dirty="0"/>
              <a:t>Alkujaan olleet osuuskuntamuotoisia, suuri osa muutettu osakeyhtiöiksi</a:t>
            </a:r>
          </a:p>
          <a:p>
            <a:pPr marL="493200" lvl="2">
              <a:spcBef>
                <a:spcPts val="0"/>
              </a:spcBef>
            </a:pPr>
            <a:r>
              <a:rPr lang="fi-FI" sz="1500" dirty="0"/>
              <a:t>Kaksi tyyppiä</a:t>
            </a:r>
          </a:p>
          <a:p>
            <a:pPr marL="836100" lvl="4">
              <a:spcBef>
                <a:spcPts val="0"/>
              </a:spcBef>
            </a:pPr>
            <a:r>
              <a:rPr lang="fi-FI" sz="1500" dirty="0" err="1"/>
              <a:t>Savings</a:t>
            </a:r>
            <a:r>
              <a:rPr lang="fi-FI" sz="1500" dirty="0"/>
              <a:t> and loan </a:t>
            </a:r>
            <a:r>
              <a:rPr lang="fi-FI" sz="1500" dirty="0" err="1"/>
              <a:t>associations</a:t>
            </a:r>
            <a:endParaRPr lang="fi-FI" sz="1500" dirty="0"/>
          </a:p>
          <a:p>
            <a:pPr marL="836100" lvl="4">
              <a:spcBef>
                <a:spcPts val="0"/>
              </a:spcBef>
            </a:pPr>
            <a:r>
              <a:rPr lang="fi-FI" sz="1500" dirty="0" err="1"/>
              <a:t>Savings</a:t>
            </a:r>
            <a:r>
              <a:rPr lang="fi-FI" sz="1500" dirty="0"/>
              <a:t> </a:t>
            </a:r>
            <a:r>
              <a:rPr lang="fi-FI" sz="1500" dirty="0" err="1"/>
              <a:t>banks</a:t>
            </a:r>
            <a:endParaRPr lang="fi-FI" sz="1500" dirty="0"/>
          </a:p>
          <a:p>
            <a:pPr marL="493200" lvl="2">
              <a:spcBef>
                <a:spcPts val="0"/>
              </a:spcBef>
            </a:pPr>
            <a:r>
              <a:rPr lang="fi-FI" sz="1500" dirty="0" err="1"/>
              <a:t>S&amp;L</a:t>
            </a:r>
            <a:endParaRPr lang="fi-FI" sz="1500" dirty="0"/>
          </a:p>
          <a:p>
            <a:pPr marL="836100" lvl="4">
              <a:spcBef>
                <a:spcPts val="0"/>
              </a:spcBef>
            </a:pPr>
            <a:r>
              <a:rPr lang="fi-FI" sz="1500" dirty="0"/>
              <a:t>Sijoittavat pitkäaikaisesti; pitkämaturiteettiset velkapaperit tai asuntolainat</a:t>
            </a:r>
          </a:p>
          <a:p>
            <a:pPr marL="836100" lvl="4">
              <a:spcBef>
                <a:spcPts val="0"/>
              </a:spcBef>
            </a:pPr>
            <a:r>
              <a:rPr lang="fi-FI" sz="1500" dirty="0"/>
              <a:t>Yleistyivät 1830-luvulta alkaen, ajautuivat paheneviin ongelmiin 1980-luvulla ”</a:t>
            </a:r>
            <a:r>
              <a:rPr lang="fi-FI" sz="1500" dirty="0" err="1"/>
              <a:t>S&amp;L-kriisissä</a:t>
            </a:r>
            <a:r>
              <a:rPr lang="fi-FI" sz="1500" dirty="0"/>
              <a:t>”, jolloin merkitys alkoi vähentyä</a:t>
            </a:r>
          </a:p>
          <a:p>
            <a:pPr marL="836100" lvl="4">
              <a:spcBef>
                <a:spcPts val="0"/>
              </a:spcBef>
            </a:pPr>
            <a:r>
              <a:rPr lang="fi-FI" sz="1500" dirty="0" err="1"/>
              <a:t>S&amp;L:iä</a:t>
            </a:r>
            <a:r>
              <a:rPr lang="fi-FI" sz="1500" dirty="0"/>
              <a:t> muutettu ”</a:t>
            </a:r>
            <a:r>
              <a:rPr lang="fi-FI" sz="1500" dirty="0" err="1"/>
              <a:t>Savings</a:t>
            </a:r>
            <a:r>
              <a:rPr lang="fi-FI" sz="1500" dirty="0"/>
              <a:t> </a:t>
            </a:r>
            <a:r>
              <a:rPr lang="fi-FI" sz="1500" dirty="0" err="1"/>
              <a:t>bankeiksi</a:t>
            </a:r>
            <a:r>
              <a:rPr lang="fi-FI" sz="1500" dirty="0"/>
              <a:t>” imagosyistä! </a:t>
            </a:r>
          </a:p>
          <a:p>
            <a:pPr marL="493200" lvl="2">
              <a:spcBef>
                <a:spcPts val="0"/>
              </a:spcBef>
            </a:pPr>
            <a:r>
              <a:rPr lang="fi-FI" sz="1500" dirty="0"/>
              <a:t>Säästöpankeille kiinteistörahoitus ollut vähemmän tärkeää</a:t>
            </a:r>
          </a:p>
          <a:p>
            <a:pPr lvl="3"/>
            <a:r>
              <a:rPr lang="fi-FI" sz="1500" dirty="0"/>
              <a:t>Arvopaperisijoituksia, perustettu alkujaan edistämään säästäväisyyttä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15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4451"/>
            <a:ext cx="1113491" cy="58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34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/>
              <a:t>Talletuspankkien luokittelua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5616" y="2225825"/>
            <a:ext cx="7704667" cy="4227000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Osuuspankit (Credit </a:t>
            </a:r>
            <a:r>
              <a:rPr lang="fi-FI" dirty="0" err="1"/>
              <a:t>union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Ryhmistä pienin yhteenlasketulla taseella laskien</a:t>
            </a:r>
          </a:p>
          <a:p>
            <a:pPr lvl="2"/>
            <a:r>
              <a:rPr lang="fi-FI" dirty="0"/>
              <a:t>Yksittäiset ”</a:t>
            </a:r>
            <a:r>
              <a:rPr lang="fi-FI" dirty="0" err="1"/>
              <a:t>credit</a:t>
            </a:r>
            <a:r>
              <a:rPr lang="fi-FI" dirty="0"/>
              <a:t> unionit” yleensä melko pieniä</a:t>
            </a:r>
          </a:p>
          <a:p>
            <a:pPr lvl="1"/>
            <a:r>
              <a:rPr lang="fi-FI" dirty="0"/>
              <a:t>Osuuskuntamuotoisia</a:t>
            </a:r>
          </a:p>
          <a:p>
            <a:pPr lvl="1"/>
            <a:r>
              <a:rPr lang="fi-FI" dirty="0"/>
              <a:t>Rahoitus ainoastaan talletuksilla, myöntävät vain pieniä luottoja</a:t>
            </a:r>
          </a:p>
          <a:p>
            <a:pPr lvl="1"/>
            <a:r>
              <a:rPr lang="fi-FI" dirty="0"/>
              <a:t>Alkujaan olennainen ero edellisiin verrattuna: jäsenillä jokin yhteinen piirre (ammatti, työnantaja </a:t>
            </a:r>
            <a:r>
              <a:rPr lang="fi-FI" dirty="0" err="1"/>
              <a:t>tms</a:t>
            </a:r>
            <a:r>
              <a:rPr lang="fi-FI" dirty="0"/>
              <a:t>)</a:t>
            </a:r>
          </a:p>
          <a:p>
            <a:pPr lvl="2"/>
            <a:r>
              <a:rPr lang="fi-FI" dirty="0"/>
              <a:t>”Yhteisen piirteen” tulkinta väljentynyt</a:t>
            </a:r>
          </a:p>
          <a:p>
            <a:pPr lvl="2"/>
            <a:r>
              <a:rPr lang="fi-FI" dirty="0"/>
              <a:t>Nykyään voi palvella useaa intressiryhmää</a:t>
            </a:r>
          </a:p>
          <a:p>
            <a:pPr lvl="2"/>
            <a:r>
              <a:rPr lang="fi-FI" dirty="0"/>
              <a:t>Fuusioita (asiakkaiden työnantajien fuusiot </a:t>
            </a:r>
            <a:r>
              <a:rPr lang="fi-FI" dirty="0" err="1"/>
              <a:t>ym</a:t>
            </a:r>
            <a:r>
              <a:rPr lang="fi-FI" dirty="0"/>
              <a:t>)</a:t>
            </a:r>
          </a:p>
          <a:p>
            <a:r>
              <a:rPr lang="fi-FI" dirty="0"/>
              <a:t>Yhdysvalloissakin eri luottolaitostyyppien väliset erot pienentyneet</a:t>
            </a:r>
          </a:p>
          <a:p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16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4451"/>
            <a:ext cx="1113491" cy="58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860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>
            <a:normAutofit/>
          </a:bodyPr>
          <a:lstStyle/>
          <a:p>
            <a:r>
              <a:rPr lang="fi-FI" dirty="0"/>
              <a:t>Kahdenlaisia toimilupia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59442" y="2276872"/>
            <a:ext cx="7704667" cy="403244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State </a:t>
            </a:r>
            <a:r>
              <a:rPr lang="fi-FI" dirty="0" err="1"/>
              <a:t>chartered</a:t>
            </a:r>
            <a:r>
              <a:rPr lang="fi-FI" dirty="0"/>
              <a:t> </a:t>
            </a:r>
            <a:r>
              <a:rPr lang="fi-FI" dirty="0" err="1"/>
              <a:t>bank</a:t>
            </a:r>
            <a:endParaRPr lang="fi-FI" dirty="0"/>
          </a:p>
          <a:p>
            <a:pPr lvl="1"/>
            <a:r>
              <a:rPr lang="fi-FI" dirty="0"/>
              <a:t>Useimmat pankit</a:t>
            </a:r>
          </a:p>
          <a:p>
            <a:pPr lvl="1"/>
            <a:r>
              <a:rPr lang="fi-FI" dirty="0"/>
              <a:t>Yksittäisen osavaltion myöntämä toimilupa</a:t>
            </a:r>
          </a:p>
          <a:p>
            <a:pPr lvl="1"/>
            <a:r>
              <a:rPr lang="fi-FI" dirty="0"/>
              <a:t>Osavaltioiden halu riippumattomuuteen muualta käsin järjestetyistä rahoituspalveluista =&gt; suunnilleen ”houkutellaan”; lupaillaan alempia maksuja, suotuisampia säädöksiä…</a:t>
            </a:r>
          </a:p>
          <a:p>
            <a:pPr lvl="1"/>
            <a:r>
              <a:rPr lang="fi-FI" dirty="0"/>
              <a:t>Useimmat pankit kuuluvat tähän ryhmään, osuus kasvussa</a:t>
            </a:r>
          </a:p>
          <a:p>
            <a:r>
              <a:rPr lang="fi-FI" dirty="0" err="1"/>
              <a:t>Nationally</a:t>
            </a:r>
            <a:r>
              <a:rPr lang="fi-FI" dirty="0"/>
              <a:t> </a:t>
            </a:r>
            <a:r>
              <a:rPr lang="fi-FI" dirty="0" err="1"/>
              <a:t>chartered</a:t>
            </a:r>
            <a:r>
              <a:rPr lang="fi-FI" dirty="0"/>
              <a:t> </a:t>
            </a:r>
            <a:r>
              <a:rPr lang="fi-FI" dirty="0" err="1"/>
              <a:t>bank</a:t>
            </a:r>
            <a:r>
              <a:rPr lang="fi-FI" dirty="0"/>
              <a:t> (”National </a:t>
            </a:r>
            <a:r>
              <a:rPr lang="fi-FI" dirty="0" err="1"/>
              <a:t>bank</a:t>
            </a:r>
            <a:r>
              <a:rPr lang="fi-FI" dirty="0"/>
              <a:t>”)</a:t>
            </a:r>
          </a:p>
          <a:p>
            <a:pPr lvl="1"/>
            <a:r>
              <a:rPr lang="fi-FI" dirty="0"/>
              <a:t>Liittovaltiotason toimilupa</a:t>
            </a:r>
          </a:p>
          <a:p>
            <a:pPr lvl="1"/>
            <a:r>
              <a:rPr lang="fi-FI" dirty="0"/>
              <a:t>Harvinaisempi</a:t>
            </a:r>
          </a:p>
          <a:p>
            <a:pPr lvl="1"/>
            <a:r>
              <a:rPr lang="fi-FI" dirty="0"/>
              <a:t>Etenkin säästöpankkien lupatyyppi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17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4451"/>
            <a:ext cx="1113491" cy="58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94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44690-66EA-496C-8E22-D182EA930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/>
          <a:lstStyle/>
          <a:p>
            <a:r>
              <a:rPr lang="fi-FI" dirty="0"/>
              <a:t>Valvonta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218A9-1239-4C77-AD3B-22A132660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700807"/>
            <a:ext cx="7704667" cy="469999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Liittovaltiotoimiluvan pankkeja valvoo Office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Comptroller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Currency</a:t>
            </a:r>
            <a:endParaRPr lang="fi-FI" dirty="0"/>
          </a:p>
          <a:p>
            <a:pPr lvl="1"/>
            <a:r>
              <a:rPr lang="fi-FI" dirty="0"/>
              <a:t>Valtiovarainministeriön alainen</a:t>
            </a:r>
          </a:p>
          <a:p>
            <a:r>
              <a:rPr lang="fi-FI" dirty="0"/>
              <a:t>Osavaltiolisenssillä toimivia pankkeja valvoo Fed,  jos </a:t>
            </a:r>
            <a:r>
              <a:rPr lang="fi-FI" dirty="0" err="1"/>
              <a:t>Fed:issä</a:t>
            </a:r>
            <a:r>
              <a:rPr lang="fi-FI" dirty="0"/>
              <a:t> jäseninä, muuten FDIC</a:t>
            </a:r>
          </a:p>
          <a:p>
            <a:r>
              <a:rPr lang="fi-FI" dirty="0"/>
              <a:t>Bank Holding </a:t>
            </a:r>
            <a:r>
              <a:rPr lang="fi-FI" dirty="0" err="1"/>
              <a:t>Companyitä</a:t>
            </a:r>
            <a:r>
              <a:rPr lang="fi-FI" dirty="0"/>
              <a:t> valvoo Fed</a:t>
            </a:r>
          </a:p>
          <a:p>
            <a:r>
              <a:rPr lang="fi-FI" dirty="0"/>
              <a:t>Arvopaperimarkkinoita valvoo SEC</a:t>
            </a:r>
          </a:p>
          <a:p>
            <a:r>
              <a:rPr lang="fi-FI" dirty="0"/>
              <a:t>Osavaltiopankeilla (</a:t>
            </a:r>
            <a:r>
              <a:rPr lang="fi-FI" dirty="0" err="1"/>
              <a:t>state</a:t>
            </a:r>
            <a:r>
              <a:rPr lang="fi-FI" dirty="0"/>
              <a:t> </a:t>
            </a:r>
            <a:r>
              <a:rPr lang="fi-FI" dirty="0" err="1"/>
              <a:t>chartered</a:t>
            </a:r>
            <a:r>
              <a:rPr lang="fi-FI" dirty="0"/>
              <a:t>) myös osavaltiotason valvonta</a:t>
            </a:r>
          </a:p>
          <a:p>
            <a:r>
              <a:rPr lang="fi-FI" dirty="0"/>
              <a:t>Vakuutusyhtiöitä valvotaan osavaltiotasolla </a:t>
            </a:r>
          </a:p>
          <a:p>
            <a:r>
              <a:rPr lang="fi-FI" dirty="0" err="1"/>
              <a:t>Dodd</a:t>
            </a:r>
            <a:r>
              <a:rPr lang="fi-FI" dirty="0"/>
              <a:t>-Frank Act 2010</a:t>
            </a:r>
          </a:p>
          <a:p>
            <a:pPr lvl="1"/>
            <a:r>
              <a:rPr lang="fi-FI" dirty="0" err="1"/>
              <a:t>Volker</a:t>
            </a:r>
            <a:r>
              <a:rPr lang="fi-FI" dirty="0"/>
              <a:t> </a:t>
            </a:r>
            <a:r>
              <a:rPr lang="fi-FI" dirty="0" err="1"/>
              <a:t>rule</a:t>
            </a:r>
            <a:r>
              <a:rPr lang="fi-FI" dirty="0"/>
              <a:t>; rajoittaa pankkien oikeutta ottaa </a:t>
            </a:r>
            <a:r>
              <a:rPr lang="fi-FI" dirty="0" err="1"/>
              <a:t>esim</a:t>
            </a:r>
            <a:r>
              <a:rPr lang="fi-FI" dirty="0"/>
              <a:t> Hedge-rahastoja omaan taseeseen</a:t>
            </a:r>
          </a:p>
          <a:p>
            <a:pPr lvl="1"/>
            <a:r>
              <a:rPr lang="fi-FI" dirty="0"/>
              <a:t>Isojen pankkien laadittava suunnitelmat oman toiminnan alasajosta hätätapauksessa / konkurssissa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40B9F-B8DB-4192-A57C-810D6FFE9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EA9E9-CC2D-42B6-95BA-0170AEC3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A5714B-488B-4677-90D2-F2E708F870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4451"/>
            <a:ext cx="1113491" cy="58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292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/>
              <a:t>Kiinan pankkijärjestelmä - taustoja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929" y="1478119"/>
            <a:ext cx="7704667" cy="4988514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Ennen v. 1978 Kiinan kansanpankilla monopoli useissa toiminnoissa, mutta muitakin pankkeja oli</a:t>
            </a:r>
          </a:p>
          <a:p>
            <a:r>
              <a:rPr lang="fi-FI" dirty="0"/>
              <a:t>Uudistuksia 1978 alkaen</a:t>
            </a:r>
          </a:p>
          <a:p>
            <a:pPr lvl="1"/>
            <a:r>
              <a:rPr lang="fi-FI" dirty="0"/>
              <a:t>Kiinan kansanpankista tuli keskuspankki</a:t>
            </a:r>
          </a:p>
          <a:p>
            <a:pPr lvl="1"/>
            <a:r>
              <a:rPr lang="fi-FI" dirty="0"/>
              <a:t>Muutamia suuria, erikoistuneita pankkeja (maatalouspankki, kauppa- ja teollisuuspankki </a:t>
            </a:r>
            <a:r>
              <a:rPr lang="fi-FI" dirty="0" err="1"/>
              <a:t>ym</a:t>
            </a:r>
            <a:r>
              <a:rPr lang="fi-FI" dirty="0"/>
              <a:t>)</a:t>
            </a:r>
          </a:p>
          <a:p>
            <a:pPr lvl="2"/>
            <a:r>
              <a:rPr lang="fi-FI" dirty="0"/>
              <a:t>Näiden merkitys korostui uudistusten ensimmäisessä vaiheessa n. vuoteen 1994</a:t>
            </a:r>
          </a:p>
          <a:p>
            <a:pPr lvl="2"/>
            <a:r>
              <a:rPr lang="fi-FI" dirty="0"/>
              <a:t>Ottivat valtiolta hoitaakseen yritysten luototusta</a:t>
            </a:r>
          </a:p>
          <a:p>
            <a:pPr lvl="2"/>
            <a:r>
              <a:rPr lang="fi-FI" dirty="0"/>
              <a:t>Tietenkin valtion omistamia</a:t>
            </a:r>
          </a:p>
          <a:p>
            <a:pPr lvl="2"/>
            <a:r>
              <a:rPr lang="fi-FI" dirty="0"/>
              <a:t>Tärkeä rooli edelleenkin teollisuuspolitiikan välineinä</a:t>
            </a:r>
          </a:p>
          <a:p>
            <a:pPr lvl="1"/>
            <a:r>
              <a:rPr lang="fi-FI" dirty="0"/>
              <a:t>Pienempiä paikallisia, ml. osuuskassoja </a:t>
            </a:r>
            <a:r>
              <a:rPr lang="fi-FI" dirty="0" err="1"/>
              <a:t>ym</a:t>
            </a:r>
            <a:endParaRPr lang="fi-FI" dirty="0"/>
          </a:p>
          <a:p>
            <a:r>
              <a:rPr lang="fi-FI" dirty="0"/>
              <a:t>1995 askel kohti kapitalismia:</a:t>
            </a:r>
          </a:p>
          <a:p>
            <a:pPr lvl="1"/>
            <a:r>
              <a:rPr lang="fi-FI" dirty="0"/>
              <a:t>Pankkien odotettiin tekevän voittoa ja arvioivan asiakkaittensa luottokelpoisuutta</a:t>
            </a:r>
          </a:p>
          <a:p>
            <a:pPr lvl="1"/>
            <a:r>
              <a:rPr lang="fi-FI" dirty="0"/>
              <a:t>Suurimpien aiempia tehtäviä siirrettiin erillisille ”politiikkapankeille”</a:t>
            </a:r>
          </a:p>
          <a:p>
            <a:r>
              <a:rPr lang="fi-FI" dirty="0"/>
              <a:t>Antolainauskorkoja alettiin </a:t>
            </a:r>
            <a:r>
              <a:rPr lang="fi-FI" dirty="0" err="1"/>
              <a:t>dereguloida</a:t>
            </a:r>
            <a:r>
              <a:rPr lang="fi-FI" dirty="0"/>
              <a:t> 1996 alkaen, sääntelyä jatkettiin 2013 saakka. </a:t>
            </a:r>
          </a:p>
          <a:p>
            <a:r>
              <a:rPr lang="fi-FI" dirty="0"/>
              <a:t>Talletuskorotkin olivat säänneltyjä</a:t>
            </a:r>
          </a:p>
          <a:p>
            <a:r>
              <a:rPr lang="fi-FI" dirty="0"/>
              <a:t>Korkosääntely yhä epävirallisesti voimassa???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19</a:t>
            </a:fld>
            <a:endParaRPr lang="fi-FI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734" y="142851"/>
            <a:ext cx="628658" cy="42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732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/>
          <a:lstStyle/>
          <a:p>
            <a:r>
              <a:rPr lang="fi-FI" dirty="0"/>
              <a:t>Britannian rahoitusjärjestelmästä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916832"/>
            <a:ext cx="7704667" cy="468052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Lontoon city kansainvälisenä keskuksena</a:t>
            </a:r>
          </a:p>
          <a:p>
            <a:pPr lvl="1"/>
            <a:r>
              <a:rPr lang="fi-FI" dirty="0"/>
              <a:t>Puolet pankkitoiminnasta tukkupankkitoimintaa Lontoossa</a:t>
            </a:r>
          </a:p>
          <a:p>
            <a:pPr lvl="1"/>
            <a:r>
              <a:rPr lang="fi-FI" dirty="0"/>
              <a:t>Rahoituspalveluiden ”vienti” verrattavissa tavaravientiin</a:t>
            </a:r>
          </a:p>
          <a:p>
            <a:pPr lvl="1"/>
            <a:r>
              <a:rPr lang="fi-FI" dirty="0"/>
              <a:t>Nettomääräisesti oli 92 </a:t>
            </a:r>
            <a:r>
              <a:rPr lang="fi-FI" dirty="0" err="1"/>
              <a:t>mrd</a:t>
            </a:r>
            <a:r>
              <a:rPr lang="fi-FI" dirty="0"/>
              <a:t> £ rahoituspalveluiden ”vientiä” 2022 (</a:t>
            </a:r>
            <a:r>
              <a:rPr lang="fi-FI" dirty="0" err="1"/>
              <a:t>TheCityUK</a:t>
            </a:r>
            <a:r>
              <a:rPr lang="fi-FI" dirty="0"/>
              <a:t>)</a:t>
            </a:r>
          </a:p>
          <a:p>
            <a:pPr lvl="2"/>
            <a:r>
              <a:rPr lang="fi-FI" dirty="0"/>
              <a:t>Vienti kaikkiaan 865 </a:t>
            </a:r>
            <a:r>
              <a:rPr lang="fi-FI" dirty="0" err="1"/>
              <a:t>mrd</a:t>
            </a:r>
            <a:r>
              <a:rPr lang="fi-FI" dirty="0"/>
              <a:t> £ 2022</a:t>
            </a:r>
          </a:p>
          <a:p>
            <a:pPr lvl="1"/>
            <a:r>
              <a:rPr lang="fi-FI" dirty="0"/>
              <a:t>UK maailman suurin rahoituspalveluiden viejä, paljon suurempi kuin Yhdysvallat</a:t>
            </a:r>
          </a:p>
          <a:p>
            <a:r>
              <a:rPr lang="fi-FI" dirty="0"/>
              <a:t>Arvopaperimarkkinat tärkeämmät kuin Manner-Euroopassa</a:t>
            </a:r>
          </a:p>
          <a:p>
            <a:r>
              <a:rPr lang="fi-FI" dirty="0" err="1"/>
              <a:t>Arvopaperistaminen</a:t>
            </a:r>
            <a:r>
              <a:rPr lang="fi-FI" dirty="0"/>
              <a:t> ja taseen ulkopuoliset toiminnot tavallisia</a:t>
            </a:r>
          </a:p>
          <a:p>
            <a:r>
              <a:rPr lang="fi-FI" dirty="0"/>
              <a:t>Erikoispiirre: pankeilla erittäin runsaasti ulkomaan valuutan määräisiä saamisia ja velkoja</a:t>
            </a:r>
          </a:p>
          <a:p>
            <a:pPr lvl="1"/>
            <a:r>
              <a:rPr lang="fi-FI" dirty="0"/>
              <a:t>Etenkin ulkomaisessa omistuksessa olevat pankit</a:t>
            </a:r>
          </a:p>
          <a:p>
            <a:pPr lvl="1"/>
            <a:r>
              <a:rPr lang="fi-FI" dirty="0"/>
              <a:t>Vähittäispankkitoiminta enimmäkseen puntamääräistä</a:t>
            </a:r>
          </a:p>
          <a:p>
            <a:pPr lvl="1"/>
            <a:r>
              <a:rPr lang="fi-FI" dirty="0"/>
              <a:t>Tukkupankkitoiminta enimmäkseen vieraissa valuutoissa (City)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</a:t>
            </a:fld>
            <a:endParaRPr lang="fi-FI"/>
          </a:p>
        </p:txBody>
      </p:sp>
      <p:pic>
        <p:nvPicPr>
          <p:cNvPr id="1026" name="Picture 2" descr="A flag featuring both cross and saltire in red, white and 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8384" y="92076"/>
            <a:ext cx="1005262" cy="50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426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fi-FI" dirty="0"/>
              <a:t>Kiinan pankkijärjestelmästä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132856"/>
            <a:ext cx="7704667" cy="4673672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Huomattavan pankkikeskeinen rahoitusjärjestelmä, joskin pankkikeskeisyys vähentynyt</a:t>
            </a:r>
          </a:p>
          <a:p>
            <a:pPr lvl="1"/>
            <a:r>
              <a:rPr lang="fi-FI" dirty="0"/>
              <a:t>Osake- ja joukkolainamarkkinat vähäiset, joskin ”varjopankit” mittavia</a:t>
            </a:r>
          </a:p>
          <a:p>
            <a:r>
              <a:rPr lang="fi-FI" dirty="0"/>
              <a:t>Pankkisektorikin nopeassa kasvussa</a:t>
            </a:r>
          </a:p>
          <a:p>
            <a:pPr lvl="1"/>
            <a:r>
              <a:rPr lang="fi-FI" dirty="0"/>
              <a:t>Taseiden loppusumma yhteensä enemmän kuin euroalueella</a:t>
            </a:r>
          </a:p>
          <a:p>
            <a:r>
              <a:rPr lang="fi-FI" dirty="0"/>
              <a:t>Yksi maailman vähiten markkinaehtoisista</a:t>
            </a:r>
          </a:p>
          <a:p>
            <a:pPr lvl="1"/>
            <a:r>
              <a:rPr lang="fi-FI" dirty="0"/>
              <a:t>Suunnitelmatalouden purku koskenut pankkijärjestelmää vähemmän kuin talouden muita sektoreita</a:t>
            </a:r>
          </a:p>
          <a:p>
            <a:pPr lvl="1"/>
            <a:r>
              <a:rPr lang="fi-FI" dirty="0"/>
              <a:t>Liikepankkien nimistä usein käy ilmi, mitä sektoria rahoittamaan perustettu</a:t>
            </a:r>
          </a:p>
          <a:p>
            <a:pPr lvl="1"/>
            <a:r>
              <a:rPr lang="fi-FI" dirty="0"/>
              <a:t>Yksityisesti omistetut pankit harvinaisia</a:t>
            </a:r>
          </a:p>
          <a:p>
            <a:pPr lvl="2"/>
            <a:r>
              <a:rPr lang="fi-FI" dirty="0"/>
              <a:t>Liikepankeiksikin lasketut yleensä valtion tai paikallishallinnon omistuksessa</a:t>
            </a:r>
          </a:p>
          <a:p>
            <a:pPr lvl="1"/>
            <a:r>
              <a:rPr lang="fi-FI" dirty="0"/>
              <a:t>Antolainauksessa paljon poliittista ohjausta?</a:t>
            </a:r>
          </a:p>
          <a:p>
            <a:pPr lvl="1"/>
            <a:r>
              <a:rPr lang="fi-FI" dirty="0"/>
              <a:t>Ulkomaisilla pankeilla alle 1 % markkinaosuus</a:t>
            </a:r>
          </a:p>
          <a:p>
            <a:pPr lvl="1"/>
            <a:r>
              <a:rPr lang="fi-FI" dirty="0"/>
              <a:t>Melko ”suljettu” systeemi</a:t>
            </a:r>
          </a:p>
          <a:p>
            <a:r>
              <a:rPr lang="fi-FI" dirty="0"/>
              <a:t>Markkinaehtoisuutta ollaan lisäämässä, mutta hitaasti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20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90" y="142851"/>
            <a:ext cx="495302" cy="33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7023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fi-FI" dirty="0"/>
              <a:t>Kiinan pankkijärjestelmä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298" y="1746758"/>
            <a:ext cx="7704667" cy="4654041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Korkokatteen (=korkotuotot – korkokulut) osuus kokonaistuotoista hiukan suurempi kuin muualla</a:t>
            </a:r>
          </a:p>
          <a:p>
            <a:r>
              <a:rPr lang="fi-FI" dirty="0"/>
              <a:t>Pankkien ulkomaalaisomistukselle rajoituksia</a:t>
            </a:r>
          </a:p>
          <a:p>
            <a:pPr lvl="1"/>
            <a:r>
              <a:rPr lang="fi-FI" dirty="0"/>
              <a:t>Yksittäinen ulkomaalainen saa omistaa </a:t>
            </a:r>
            <a:r>
              <a:rPr lang="fi-FI" dirty="0" err="1"/>
              <a:t>enint</a:t>
            </a:r>
            <a:r>
              <a:rPr lang="fi-FI" dirty="0"/>
              <a:t>. 20 % liikepankista, ulkomaalaiset yhteensä 25 % yksittäisestä pankista</a:t>
            </a:r>
          </a:p>
          <a:p>
            <a:r>
              <a:rPr lang="fi-FI" dirty="0"/>
              <a:t>Enemmistöomistaja valtio käyttää pankkejaan politiikkavälineinä, paljon sääntelyä</a:t>
            </a:r>
          </a:p>
          <a:p>
            <a:r>
              <a:rPr lang="fi-FI" dirty="0"/>
              <a:t>Kotitalouksilla korkea säästämisaste (n. 30 %) ja tuloihin nähden paljon talletuksia</a:t>
            </a:r>
          </a:p>
          <a:p>
            <a:pPr lvl="1"/>
            <a:r>
              <a:rPr lang="fi-FI" dirty="0"/>
              <a:t>Heikko sosiaaliturva</a:t>
            </a:r>
          </a:p>
          <a:p>
            <a:pPr lvl="1"/>
            <a:r>
              <a:rPr lang="fi-FI" dirty="0"/>
              <a:t>Vakuutussektori vähäinen =&gt; riskeiltä ei voi suojautua vakuutuksilla</a:t>
            </a:r>
          </a:p>
          <a:p>
            <a:pPr lvl="1"/>
            <a:r>
              <a:rPr lang="fi-FI" dirty="0"/>
              <a:t>Kuitenkin: talletusten reaalituotto negatiivinen</a:t>
            </a:r>
          </a:p>
          <a:p>
            <a:r>
              <a:rPr lang="fi-FI" dirty="0"/>
              <a:t>Valtio (sekä keskushallitus että aluehallinto) velkainen, sääntelee rahoitusmarkkinoita omia lainanottotarpeitaan silmälläpitäen?</a:t>
            </a:r>
          </a:p>
          <a:p>
            <a:r>
              <a:rPr lang="fi-FI" dirty="0"/>
              <a:t>Yritysten rahoitusmahdollisuudet heikot, tulorahoituksen merkitys keskeisempi kuin monissa muissa maissa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116632"/>
            <a:ext cx="495302" cy="33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2284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/>
          <a:lstStyle/>
          <a:p>
            <a:r>
              <a:rPr lang="fi-FI" dirty="0"/>
              <a:t>Kiinan pankkijärjestelmä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681" y="1471061"/>
            <a:ext cx="8229600" cy="4637112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Viisi suurta</a:t>
            </a:r>
          </a:p>
          <a:p>
            <a:pPr lvl="1"/>
            <a:r>
              <a:rPr lang="fi-FI" dirty="0"/>
              <a:t>Agricultural Bank of China, Bank of China, China Construction Bank, Industrial and Commercial Bank of China, Bank of </a:t>
            </a:r>
            <a:r>
              <a:rPr lang="fi-FI" dirty="0" err="1"/>
              <a:t>Communications</a:t>
            </a:r>
            <a:endParaRPr lang="fi-FI" dirty="0"/>
          </a:p>
          <a:p>
            <a:pPr lvl="1"/>
            <a:r>
              <a:rPr lang="fi-FI" dirty="0"/>
              <a:t>Kaikki pörssilistattuja joskin valtioenemmistöisiä, laskennallisesti markkina-arvoltaan maailman suurimpia, joskin suurin osa osakkeista ei ”liiku”</a:t>
            </a:r>
          </a:p>
          <a:p>
            <a:pPr lvl="1"/>
            <a:r>
              <a:rPr lang="fi-FI" dirty="0"/>
              <a:t>Osuus nykyään alle 50 % pankkisektorin taseista, ollut enemmän</a:t>
            </a:r>
          </a:p>
          <a:p>
            <a:r>
              <a:rPr lang="fi-FI" dirty="0"/>
              <a:t>Pienempiä liikepankkeja (kaupunkiliikepankit, maaseutuliikepankit)</a:t>
            </a:r>
          </a:p>
          <a:p>
            <a:pPr lvl="1"/>
            <a:r>
              <a:rPr lang="fi-FI" dirty="0"/>
              <a:t>Yleensä osake-enemmistö paikallis- tai maakuntahallinnolla</a:t>
            </a:r>
          </a:p>
          <a:p>
            <a:r>
              <a:rPr lang="fi-FI" dirty="0"/>
              <a:t>Iso varjopankkisektori</a:t>
            </a:r>
          </a:p>
          <a:p>
            <a:pPr lvl="1"/>
            <a:r>
              <a:rPr lang="fi-FI" dirty="0"/>
              <a:t>Sijoitusrahastotyyppistä toimintaa, yritysten välisiä lainoja, vertaislainausta, omaisuudenhoitoa…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22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116632"/>
            <a:ext cx="495302" cy="33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7980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Hong</a:t>
            </a:r>
            <a:r>
              <a:rPr lang="fi-FI" dirty="0"/>
              <a:t> </a:t>
            </a:r>
            <a:r>
              <a:rPr lang="fi-FI" dirty="0" err="1"/>
              <a:t>Kong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Täysin erillinen tapaus</a:t>
            </a:r>
          </a:p>
          <a:p>
            <a:pPr lvl="1"/>
            <a:r>
              <a:rPr lang="fi-FI" dirty="0"/>
              <a:t>Mikään edellä kuvattu ei koske </a:t>
            </a:r>
            <a:r>
              <a:rPr lang="fi-FI" dirty="0" err="1"/>
              <a:t>Hong</a:t>
            </a:r>
            <a:r>
              <a:rPr lang="fi-FI" dirty="0"/>
              <a:t> Kongia</a:t>
            </a:r>
          </a:p>
          <a:p>
            <a:pPr lvl="1"/>
            <a:r>
              <a:rPr lang="fi-FI" dirty="0"/>
              <a:t>Oma keskuspankki, oma raha (</a:t>
            </a:r>
            <a:r>
              <a:rPr lang="fi-FI" dirty="0" err="1"/>
              <a:t>Hong</a:t>
            </a:r>
            <a:r>
              <a:rPr lang="fi-FI" dirty="0"/>
              <a:t> Kongin dollari), oma valuuttakatejärjestelmä, jossa HKD ”pultattu” </a:t>
            </a:r>
            <a:r>
              <a:rPr lang="fi-FI" dirty="0" err="1"/>
              <a:t>USD:hen</a:t>
            </a:r>
            <a:endParaRPr lang="fi-FI" dirty="0"/>
          </a:p>
          <a:p>
            <a:pPr lvl="2"/>
            <a:r>
              <a:rPr lang="fi-FI" dirty="0"/>
              <a:t>Valuuttakatesysteemi =&gt; ei varsinaista rahapolitiikkaa</a:t>
            </a:r>
          </a:p>
          <a:p>
            <a:pPr lvl="1"/>
            <a:r>
              <a:rPr lang="fi-FI" dirty="0" err="1"/>
              <a:t>Hong</a:t>
            </a:r>
            <a:r>
              <a:rPr lang="fi-FI" dirty="0"/>
              <a:t> Kongin ”</a:t>
            </a: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authorityllä</a:t>
            </a:r>
            <a:r>
              <a:rPr lang="fi-FI" dirty="0"/>
              <a:t>” ei edes hallinnollista yhteyttä Kiinan Kansanpankkiin</a:t>
            </a:r>
          </a:p>
          <a:p>
            <a:r>
              <a:rPr lang="fi-FI" dirty="0"/>
              <a:t>Yksi maailman tärkeimmistä finanssikeskuksista</a:t>
            </a:r>
          </a:p>
          <a:p>
            <a:r>
              <a:rPr lang="fi-FI" dirty="0"/>
              <a:t>Kiinan ja muun maailman välinen rahoitusikkuna</a:t>
            </a:r>
          </a:p>
          <a:p>
            <a:r>
              <a:rPr lang="fi-FI" dirty="0"/>
              <a:t>Erikoisuus: valtaosa seteleistä liikepankkien liikkeeseen laskemia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23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90" y="142851"/>
            <a:ext cx="495302" cy="33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7265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Islamilainen pankkitoiminta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32856"/>
            <a:ext cx="7704667" cy="386696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Alku pienet paikalliset instituutiot Egyptissä</a:t>
            </a:r>
          </a:p>
          <a:p>
            <a:r>
              <a:rPr lang="fi-FI" dirty="0"/>
              <a:t>Käynnistyi suunnilleen nykyisellään 1970-luvulla</a:t>
            </a:r>
          </a:p>
          <a:p>
            <a:r>
              <a:rPr lang="fi-FI" dirty="0"/>
              <a:t>Iran, Malesia, Saudi Arabia, Kuwait, Brunei, Pakistan, Indonesia, Egypti…</a:t>
            </a:r>
          </a:p>
          <a:p>
            <a:r>
              <a:rPr lang="fi-FI" dirty="0"/>
              <a:t>Islamilainen kehityspankki Jeddassa (per. 1975)</a:t>
            </a:r>
          </a:p>
          <a:p>
            <a:pPr lvl="1"/>
            <a:r>
              <a:rPr lang="fi-FI" dirty="0"/>
              <a:t>Ei ensimmäinen nykyajan islamilainen finanssi-instituutio, mutta ollut ratkaiseva alan kehitykselle</a:t>
            </a:r>
          </a:p>
          <a:p>
            <a:pPr lvl="1"/>
            <a:r>
              <a:rPr lang="fi-FI" dirty="0"/>
              <a:t>Lähi-idän valtioiden yhteishanke</a:t>
            </a:r>
          </a:p>
          <a:p>
            <a:pPr lvl="1"/>
            <a:r>
              <a:rPr lang="fi-FI" dirty="0"/>
              <a:t>Lainoja yhteiskunnallisesti tärkeisiin hankkeisiin</a:t>
            </a:r>
          </a:p>
          <a:p>
            <a:pPr lvl="1"/>
            <a:r>
              <a:rPr lang="fi-FI" dirty="0"/>
              <a:t>Lisäksi: esikuva, tarjonnut koulutusta islamilaisessa pankkitoiminnassa</a:t>
            </a:r>
          </a:p>
          <a:p>
            <a:r>
              <a:rPr lang="fi-FI" dirty="0"/>
              <a:t>Kasvu</a:t>
            </a:r>
          </a:p>
          <a:p>
            <a:pPr lvl="1"/>
            <a:r>
              <a:rPr lang="fi-FI" dirty="0"/>
              <a:t>1975: 1 pankki; </a:t>
            </a:r>
            <a:r>
              <a:rPr lang="fi-FI" dirty="0" err="1"/>
              <a:t>nyk</a:t>
            </a:r>
            <a:r>
              <a:rPr lang="fi-FI" dirty="0"/>
              <a:t> yli 300</a:t>
            </a:r>
          </a:p>
          <a:p>
            <a:pPr lvl="1"/>
            <a:r>
              <a:rPr lang="fi-FI" dirty="0"/>
              <a:t>Tilastointi heikkoa, mutta kymmenien prosenttien vuosikasvuja raportoitu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16822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Islamilainen pankkitoiminta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042" y="1329762"/>
            <a:ext cx="8229600" cy="5143536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Koronkiskonnan (</a:t>
            </a:r>
            <a:r>
              <a:rPr lang="fi-FI" dirty="0" err="1"/>
              <a:t>riba</a:t>
            </a:r>
            <a:r>
              <a:rPr lang="fi-FI" dirty="0"/>
              <a:t>) kielto:  </a:t>
            </a:r>
            <a:r>
              <a:rPr lang="fi-FI" i="1" dirty="0"/>
              <a:t>”Mutta ne, jotka ahnehtivat voittoa koronkiskomisesta, kokevat samanlaisen ylösnousemuksen kuin hän, jonka Saatana on villinnyt tartunnallaan. Tämä </a:t>
            </a:r>
            <a:r>
              <a:rPr lang="fi-FI" i="1" dirty="0" err="1"/>
              <a:t>sentähden</a:t>
            </a:r>
            <a:r>
              <a:rPr lang="fi-FI" i="1" dirty="0"/>
              <a:t>, että he sanovat: »Kauppavoittohan on samaa kuin koronkiskominen.» Mutta Jumala on sallinut kaupan ja kieltänyt koronkiskomisen. ” (Lehmän suura; 275)</a:t>
            </a:r>
            <a:endParaRPr lang="fi-FI" dirty="0"/>
          </a:p>
          <a:p>
            <a:r>
              <a:rPr lang="fi-FI" dirty="0"/>
              <a:t>Ollut jossain määrin eriäviä näkemyksiä siitä, mitä kaikkea tämä Koraanin kohta kieltää</a:t>
            </a:r>
          </a:p>
          <a:p>
            <a:pPr lvl="1"/>
            <a:r>
              <a:rPr lang="fi-FI" dirty="0"/>
              <a:t>Koraanissa kielletään korko, ei kannattavia sijoituksia (pääoman tuottoa) eikä varsinkaan liiketoimintaa</a:t>
            </a:r>
          </a:p>
          <a:p>
            <a:pPr lvl="2"/>
            <a:r>
              <a:rPr lang="fi-FI" dirty="0"/>
              <a:t>”Jumala on sallinut kaupan”</a:t>
            </a:r>
          </a:p>
          <a:p>
            <a:pPr lvl="1"/>
            <a:r>
              <a:rPr lang="fi-FI" dirty="0"/>
              <a:t>Sallittua:</a:t>
            </a:r>
          </a:p>
          <a:p>
            <a:pPr lvl="2"/>
            <a:r>
              <a:rPr lang="fi-FI" dirty="0"/>
              <a:t>Saada tuottoa sijoituksista (pääomatuloa), kunhan tuotto on jotain muuta kuin ”korkoa”</a:t>
            </a:r>
          </a:p>
          <a:p>
            <a:pPr lvl="2"/>
            <a:r>
              <a:rPr lang="fi-FI" dirty="0"/>
              <a:t>Laskea pääomalle saatua tuottoa / sisäistä korkoa ja tehdä kannattavuuslaskelmia: ”Odotamme tämän kohteen tuottavan 10 % sijoitetulle pääomalle vuosittain.” </a:t>
            </a:r>
          </a:p>
          <a:p>
            <a:pPr lvl="1"/>
            <a:r>
              <a:rPr lang="fi-FI" dirty="0"/>
              <a:t>Toisinaan vaikea luokitella, mikä on kiellettyä koronkiskontaa, mikä kannattavaa sallittua liiketoimintaa</a:t>
            </a:r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3615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Islamilainen pankkitoiminta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112" y="1226771"/>
            <a:ext cx="7992888" cy="520453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Syitä kasvuun</a:t>
            </a:r>
          </a:p>
          <a:p>
            <a:pPr lvl="1"/>
            <a:r>
              <a:rPr lang="fi-FI" dirty="0"/>
              <a:t>Persianlahden öljynviejämaiden suuret vaihtotaseylijäämät =&gt; islamilaisin ehdoin tarjottavan rahoituksen lisääntyminen</a:t>
            </a:r>
          </a:p>
          <a:p>
            <a:pPr lvl="1"/>
            <a:r>
              <a:rPr lang="fi-FI" dirty="0"/>
              <a:t>Kasvavat maahanmuuttajaväestöt islamilaisista maista Länsi-Euroopassa luovat potentiaalista kysyntää kehittyneissä maissa</a:t>
            </a:r>
          </a:p>
          <a:p>
            <a:pPr lvl="2"/>
            <a:r>
              <a:rPr lang="fi-FI" dirty="0"/>
              <a:t>Vielä toissijainen näkökohta, voi olla tärkeämpi tulevaisuudessa</a:t>
            </a:r>
          </a:p>
          <a:p>
            <a:r>
              <a:rPr lang="fi-FI" dirty="0"/>
              <a:t>Vain hyvin harvoissa maissa kaikki pankkitoiminta on muutettu islamilaiseksi</a:t>
            </a:r>
          </a:p>
          <a:p>
            <a:pPr lvl="1"/>
            <a:r>
              <a:rPr lang="fi-FI" dirty="0"/>
              <a:t>Iran, Sudan</a:t>
            </a:r>
          </a:p>
          <a:p>
            <a:pPr lvl="1"/>
            <a:r>
              <a:rPr lang="fi-FI" dirty="0"/>
              <a:t>Suurin markkina: Iran</a:t>
            </a:r>
          </a:p>
          <a:p>
            <a:r>
              <a:rPr lang="fi-FI" dirty="0"/>
              <a:t>Tavallisempaa, että samassa maassa sekä ”tavallisia” että islamilaisia pankkeja</a:t>
            </a:r>
          </a:p>
          <a:p>
            <a:pPr lvl="1"/>
            <a:r>
              <a:rPr lang="fi-FI" dirty="0"/>
              <a:t>Suosio lisääntynyt Persianlahden alueella</a:t>
            </a:r>
          </a:p>
          <a:p>
            <a:pPr lvl="1"/>
            <a:r>
              <a:rPr lang="fi-FI" dirty="0"/>
              <a:t>Yleensä ”tavallinen” toiminta laajempaa; Pakistanissa ja Bruneissa islamilaisen toiminnan osuus yli 40 %</a:t>
            </a:r>
          </a:p>
          <a:p>
            <a:r>
              <a:rPr lang="fi-FI" dirty="0"/>
              <a:t>Osuus mitätön monissa muslimimaissa, mm. Pohjois-Afrikassa</a:t>
            </a:r>
          </a:p>
          <a:p>
            <a:r>
              <a:rPr lang="fi-FI" dirty="0"/>
              <a:t>Sekapankkeja</a:t>
            </a:r>
          </a:p>
          <a:p>
            <a:pPr lvl="1"/>
            <a:r>
              <a:rPr lang="fi-FI" dirty="0"/>
              <a:t>”Tavallista” ja islamilaista toimintaa</a:t>
            </a:r>
          </a:p>
          <a:p>
            <a:r>
              <a:rPr lang="fi-FI" dirty="0"/>
              <a:t>Myös maissa, joissa muslimit vähemmistönä (esim. UK; ”</a:t>
            </a:r>
            <a:r>
              <a:rPr lang="fi-FI" b="1" i="0" dirty="0">
                <a:solidFill>
                  <a:srgbClr val="202122"/>
                </a:solidFill>
                <a:effectLst/>
              </a:rPr>
              <a:t> </a:t>
            </a:r>
            <a:r>
              <a:rPr lang="fi-FI" i="0" dirty="0" err="1">
                <a:solidFill>
                  <a:srgbClr val="202122"/>
                </a:solidFill>
                <a:effectLst/>
              </a:rPr>
              <a:t>Al</a:t>
            </a:r>
            <a:r>
              <a:rPr lang="fi-FI" i="0" dirty="0">
                <a:solidFill>
                  <a:srgbClr val="202122"/>
                </a:solidFill>
                <a:effectLst/>
              </a:rPr>
              <a:t> </a:t>
            </a:r>
            <a:r>
              <a:rPr lang="fi-FI" i="0" dirty="0" err="1">
                <a:solidFill>
                  <a:srgbClr val="202122"/>
                </a:solidFill>
                <a:effectLst/>
              </a:rPr>
              <a:t>Rayan</a:t>
            </a:r>
            <a:r>
              <a:rPr lang="fi-FI" i="0" dirty="0">
                <a:solidFill>
                  <a:srgbClr val="202122"/>
                </a:solidFill>
                <a:effectLst/>
              </a:rPr>
              <a:t> Bank PLC</a:t>
            </a:r>
            <a:r>
              <a:rPr lang="fi-FI" dirty="0"/>
              <a:t>”)</a:t>
            </a:r>
          </a:p>
          <a:p>
            <a:r>
              <a:rPr lang="fi-FI" dirty="0"/>
              <a:t>Rahapolitiikka </a:t>
            </a:r>
            <a:r>
              <a:rPr lang="fi-FI" dirty="0" err="1"/>
              <a:t>vaikempia</a:t>
            </a:r>
            <a:r>
              <a:rPr lang="fi-FI" dirty="0"/>
              <a:t> kysymyksiä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1322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23527"/>
          </a:xfrm>
        </p:spPr>
        <p:txBody>
          <a:bodyPr>
            <a:normAutofit fontScale="90000"/>
          </a:bodyPr>
          <a:lstStyle/>
          <a:p>
            <a:r>
              <a:rPr lang="fi-FI" dirty="0"/>
              <a:t>Islamilainen pankkitoiminta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390100"/>
            <a:ext cx="7848872" cy="5135243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Koronkiskonnasta pidättymisen lisäksi </a:t>
            </a:r>
            <a:r>
              <a:rPr lang="fi-FI" dirty="0" err="1"/>
              <a:t>sharia</a:t>
            </a:r>
            <a:r>
              <a:rPr lang="fi-FI" dirty="0"/>
              <a:t>-yhteensopivuus edellyttää:</a:t>
            </a:r>
          </a:p>
          <a:p>
            <a:pPr lvl="1"/>
            <a:r>
              <a:rPr lang="fi-FI" dirty="0"/>
              <a:t>Ei uhkapeliksi luokiteltavaa toimintaa</a:t>
            </a:r>
          </a:p>
          <a:p>
            <a:pPr lvl="1"/>
            <a:r>
              <a:rPr lang="fi-FI" dirty="0"/>
              <a:t>”</a:t>
            </a:r>
            <a:r>
              <a:rPr lang="fi-FI" dirty="0" err="1"/>
              <a:t>Haram</a:t>
            </a:r>
            <a:r>
              <a:rPr lang="fi-FI" dirty="0"/>
              <a:t>”-toimialojen rahoittaminen kielletty</a:t>
            </a:r>
          </a:p>
          <a:p>
            <a:pPr lvl="2"/>
            <a:r>
              <a:rPr lang="fi-FI" dirty="0"/>
              <a:t>Alkoholijuomat, sianliha, pornografia…</a:t>
            </a:r>
          </a:p>
          <a:p>
            <a:pPr lvl="1"/>
            <a:r>
              <a:rPr lang="fi-FI" dirty="0"/>
              <a:t>Korkokielto voidaan tulkita niin, ettei saa rahoittaa yrityksiä, joilla paljon korkotuloja</a:t>
            </a:r>
          </a:p>
          <a:p>
            <a:r>
              <a:rPr lang="fi-FI" dirty="0"/>
              <a:t>Pankilla oltava joko oma </a:t>
            </a:r>
            <a:r>
              <a:rPr lang="fi-FI" dirty="0" err="1"/>
              <a:t>sharia-neuvosto</a:t>
            </a:r>
            <a:r>
              <a:rPr lang="fi-FI" dirty="0"/>
              <a:t> (tai ainakin </a:t>
            </a:r>
            <a:r>
              <a:rPr lang="fi-FI" dirty="0" err="1"/>
              <a:t>sharia-neuvonantaja</a:t>
            </a:r>
            <a:r>
              <a:rPr lang="fi-FI" dirty="0"/>
              <a:t>), tai sen on noudatettava ulkoisen neuvoston tulkintoja siitä, mikä on sallittua</a:t>
            </a:r>
          </a:p>
          <a:p>
            <a:pPr lvl="1"/>
            <a:r>
              <a:rPr lang="fi-FI" dirty="0"/>
              <a:t>Useammalla pankilla voi olla sama</a:t>
            </a:r>
          </a:p>
          <a:p>
            <a:pPr lvl="1"/>
            <a:r>
              <a:rPr lang="fi-FI" dirty="0"/>
              <a:t>Malesiassa ja Indonesiassa kansallisen tason </a:t>
            </a:r>
            <a:r>
              <a:rPr lang="fi-FI" dirty="0" err="1"/>
              <a:t>sharia-neuvostot</a:t>
            </a:r>
            <a:endParaRPr lang="fi-FI" dirty="0"/>
          </a:p>
          <a:p>
            <a:pPr lvl="1"/>
            <a:r>
              <a:rPr lang="fi-FI" dirty="0"/>
              <a:t>”</a:t>
            </a:r>
            <a:r>
              <a:rPr lang="fi-FI" dirty="0" err="1"/>
              <a:t>Sharia-riski</a:t>
            </a:r>
            <a:r>
              <a:rPr lang="fi-FI" dirty="0"/>
              <a:t>”: mahdollisuus, että jokin toiminto tulkitaan kielletyksi</a:t>
            </a:r>
          </a:p>
          <a:p>
            <a:r>
              <a:rPr lang="fi-FI" dirty="0"/>
              <a:t>Islamilaiset osakerahastot</a:t>
            </a:r>
          </a:p>
          <a:p>
            <a:pPr lvl="1"/>
            <a:r>
              <a:rPr lang="fi-FI" dirty="0"/>
              <a:t>Poikkeavat ”tavallisista” vähemmän kuin pankit</a:t>
            </a:r>
          </a:p>
          <a:p>
            <a:pPr lvl="1"/>
            <a:r>
              <a:rPr lang="fi-FI" dirty="0"/>
              <a:t>Eivät sijoita ”</a:t>
            </a:r>
            <a:r>
              <a:rPr lang="fi-FI" dirty="0" err="1"/>
              <a:t>haram</a:t>
            </a:r>
            <a:r>
              <a:rPr lang="fi-FI" dirty="0"/>
              <a:t>” –toimialoille eivätkä ”tavallisiin pankkeihin”</a:t>
            </a:r>
          </a:p>
          <a:p>
            <a:pPr lvl="1"/>
            <a:r>
              <a:rPr lang="fi-FI" dirty="0"/>
              <a:t>Islamilaiset sijoitusrahastot, jotka toimivat länsimaissa, menestyvät yleensä huonosti; muslimimaissa toimivat menestyvät yhtä hyvin kuin muutkin (</a:t>
            </a:r>
            <a:r>
              <a:rPr lang="fi-FI" dirty="0" err="1"/>
              <a:t>Hoepner</a:t>
            </a:r>
            <a:r>
              <a:rPr lang="fi-FI" dirty="0"/>
              <a:t>, </a:t>
            </a:r>
            <a:r>
              <a:rPr lang="fi-FI" dirty="0" err="1"/>
              <a:t>Rammal</a:t>
            </a:r>
            <a:r>
              <a:rPr lang="fi-FI" dirty="0"/>
              <a:t> &amp; </a:t>
            </a:r>
            <a:r>
              <a:rPr lang="fi-FI" dirty="0" err="1"/>
              <a:t>Rezec</a:t>
            </a:r>
            <a:r>
              <a:rPr lang="fi-FI" dirty="0"/>
              <a:t>; European Journal of Finance 2011)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22867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/>
          <a:lstStyle/>
          <a:p>
            <a:r>
              <a:rPr lang="fi-FI" dirty="0"/>
              <a:t>Islamilainen pankkitoiminta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6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Asiakassopimustyyppi 1: yhteishankkeet ja riskinjako, lähinnä yritystoiminnan rahoitus</a:t>
            </a:r>
          </a:p>
          <a:p>
            <a:pPr lvl="1"/>
            <a:r>
              <a:rPr lang="fi-FI" dirty="0"/>
              <a:t>Täydellisen ennakkotietämyksen riskittömässä maailmassa ei olisi eroa näiden sopimusten ja perinteisten lainojen välillä.</a:t>
            </a:r>
          </a:p>
          <a:p>
            <a:pPr lvl="1"/>
            <a:r>
              <a:rPr lang="fi-FI" i="1" dirty="0"/>
              <a:t>”</a:t>
            </a:r>
            <a:r>
              <a:rPr lang="fi-FI" i="1" dirty="0" err="1"/>
              <a:t>Musharaka</a:t>
            </a:r>
            <a:r>
              <a:rPr lang="fi-FI" i="1" dirty="0"/>
              <a:t>”: </a:t>
            </a:r>
            <a:r>
              <a:rPr lang="fi-FI" dirty="0"/>
              <a:t>Yhteisyritys, jonka pankki ja yrittäjä perustavat yhdessä, riskinjako</a:t>
            </a:r>
          </a:p>
          <a:p>
            <a:pPr lvl="1"/>
            <a:r>
              <a:rPr lang="fi-FI" i="1" dirty="0"/>
              <a:t>”</a:t>
            </a:r>
            <a:r>
              <a:rPr lang="fi-FI" i="1" dirty="0" err="1"/>
              <a:t>Mudaraba</a:t>
            </a:r>
            <a:r>
              <a:rPr lang="fi-FI" i="1" dirty="0"/>
              <a:t>”:</a:t>
            </a:r>
            <a:r>
              <a:rPr lang="fi-FI" dirty="0"/>
              <a:t> pankki tarjoaa pääoman, asiakas työvoiman, rahoittajalla osuus voittoihin mutta ei tappioihin</a:t>
            </a:r>
          </a:p>
          <a:p>
            <a:pPr lvl="1"/>
            <a:r>
              <a:rPr lang="fi-FI" dirty="0"/>
              <a:t>Pankin tallettajille maksetaan osuus pankin voitosta</a:t>
            </a:r>
          </a:p>
          <a:p>
            <a:pPr lvl="2"/>
            <a:r>
              <a:rPr lang="fi-FI" dirty="0"/>
              <a:t>Asiakkaille mainostettuja ”tavoitetuottotasoja”, jotka ilmaistaan prosentteina</a:t>
            </a:r>
          </a:p>
          <a:p>
            <a:pPr lvl="1"/>
            <a:r>
              <a:rPr lang="fi-FI" dirty="0"/>
              <a:t>Tämäntyyppisistä sopimuksista ovat (muslimitaustaiset) taloustieteilijät pyrkineet osoittamaan, että ne parantavat hyvinvointia jakamalla riskiä useammalle taholle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60162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fi-FI" dirty="0"/>
              <a:t>Islamilainen pankkitoiminta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04864"/>
            <a:ext cx="7704667" cy="3794952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Asiakassopimustyyppi 2: Sopimus liitetään tavarakauppaan, jossa kohteen hallinta, omistus ja maksaminen voivat ajoittua eri tavoilla</a:t>
            </a:r>
          </a:p>
          <a:p>
            <a:pPr lvl="1"/>
            <a:r>
              <a:rPr lang="fi-FI" dirty="0"/>
              <a:t>Pankki ostaa jonkin kohteen asiakkaan puolesta, myy asiakkaalle maksuajalla</a:t>
            </a:r>
          </a:p>
          <a:p>
            <a:pPr lvl="1"/>
            <a:r>
              <a:rPr lang="fi-FI" dirty="0"/>
              <a:t>Asiakas myy jotain pankille, joka maksaa etukäteen (maatalous: rahoitetaan investointeja myymällä sato siten, että raha saadaan nyt mutta tavara toimitetaan myöhemmin.)</a:t>
            </a:r>
          </a:p>
          <a:p>
            <a:pPr lvl="1"/>
            <a:r>
              <a:rPr lang="fi-FI" dirty="0"/>
              <a:t>Pankki ostaa asiakkaan haluaman kohteen ja vuokraa sen asiakkaalle (lopulta ehkä myy)</a:t>
            </a:r>
          </a:p>
          <a:p>
            <a:pPr lvl="1"/>
            <a:r>
              <a:rPr lang="fi-FI" dirty="0"/>
              <a:t>Asiakas ja pankki perustavat yhteisyrityksen, joka esim. ostaa asunnon, jonka yhteisyritys vuokraa asiakkaalle. Asiakas ostaa asunnon vähitellen vuosien saatossa</a:t>
            </a:r>
          </a:p>
          <a:p>
            <a:pPr lvl="1"/>
            <a:r>
              <a:rPr lang="fi-FI" dirty="0"/>
              <a:t>Tämäntyyppisiä sopimuksia kritisoitu siitä, että niissä on taustalla tosiasiallisesti kiinteä korko</a:t>
            </a:r>
          </a:p>
          <a:p>
            <a:pPr lvl="2"/>
            <a:r>
              <a:rPr lang="fi-FI" dirty="0"/>
              <a:t>Riskinjaon yksityiskohdissa kuitenkin oltava eroja perinteisiin lainoihin verrattuna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677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Britannian rahoitusjärjestelmästä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64232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Alhainen vähimmäisvarantovaatimus; </a:t>
            </a:r>
          </a:p>
          <a:p>
            <a:pPr lvl="1"/>
            <a:r>
              <a:rPr lang="fi-FI" dirty="0"/>
              <a:t>Pankilla oltava virallinen politiikka siitä, kuinka paljon keskuspankkirahaa oltava; muuttamisesta pitää informoida Bank of </a:t>
            </a:r>
            <a:r>
              <a:rPr lang="fi-FI" dirty="0" err="1"/>
              <a:t>Englandia</a:t>
            </a:r>
            <a:endParaRPr lang="fi-FI" dirty="0"/>
          </a:p>
          <a:p>
            <a:pPr lvl="1"/>
            <a:r>
              <a:rPr lang="fi-FI" dirty="0"/>
              <a:t>Yleensä korkeampi suhdeluku vähittäispankkitoiminnassa kuin tukkupankeissa</a:t>
            </a:r>
          </a:p>
          <a:p>
            <a:r>
              <a:rPr lang="fi-FI" dirty="0"/>
              <a:t>Suhteellisen vähäinen määrä keskuspankkirahaa =&gt; nopeasti käytettävissä olevien rahoituslähteiden merkitys korostuu</a:t>
            </a:r>
          </a:p>
          <a:p>
            <a:pPr lvl="1"/>
            <a:r>
              <a:rPr lang="fi-FI" dirty="0"/>
              <a:t>Esim. repo-kauppoihin sopivat arvopaperit</a:t>
            </a:r>
          </a:p>
          <a:p>
            <a:pPr lvl="1"/>
            <a:r>
              <a:rPr lang="fi-FI" dirty="0"/>
              <a:t>Korkeampi tuotto kuin keskuspankkirahalla</a:t>
            </a:r>
          </a:p>
          <a:p>
            <a:r>
              <a:rPr lang="fi-FI" dirty="0"/>
              <a:t>Perinteisesti erilaisia </a:t>
            </a:r>
            <a:r>
              <a:rPr lang="fi-FI" dirty="0" err="1"/>
              <a:t>instuutioita</a:t>
            </a:r>
            <a:r>
              <a:rPr lang="fi-FI" dirty="0"/>
              <a:t> hyvin erilaisiin tarkoituksiin</a:t>
            </a:r>
          </a:p>
          <a:p>
            <a:pPr lvl="1"/>
            <a:r>
              <a:rPr lang="fi-FI" dirty="0"/>
              <a:t>Vähittäispankit </a:t>
            </a:r>
            <a:r>
              <a:rPr lang="fi-FI" dirty="0" err="1"/>
              <a:t>etc</a:t>
            </a:r>
            <a:r>
              <a:rPr lang="fi-FI" dirty="0"/>
              <a:t>, jopa tilastoinnissa eri ryhmissä</a:t>
            </a:r>
          </a:p>
          <a:p>
            <a:pPr lvl="1"/>
            <a:r>
              <a:rPr lang="fi-FI" dirty="0"/>
              <a:t>Lisääntyvästi monialakonserneja</a:t>
            </a:r>
          </a:p>
          <a:p>
            <a:pPr lvl="1"/>
            <a:endParaRPr lang="fi-FI" dirty="0"/>
          </a:p>
          <a:p>
            <a:pPr lvl="2"/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</a:t>
            </a:fld>
            <a:endParaRPr lang="fi-FI"/>
          </a:p>
        </p:txBody>
      </p:sp>
      <p:pic>
        <p:nvPicPr>
          <p:cNvPr id="7" name="Picture 2" descr="A flag featuring both cross and saltire in red, white and 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8384" y="92076"/>
            <a:ext cx="1005262" cy="50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941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fi-FI" dirty="0"/>
              <a:t>Islamilainen pankkitoiminta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089" y="1497493"/>
            <a:ext cx="8051407" cy="4525963"/>
          </a:xfrm>
        </p:spPr>
        <p:txBody>
          <a:bodyPr>
            <a:normAutofit fontScale="85000" lnSpcReduction="20000"/>
          </a:bodyPr>
          <a:lstStyle/>
          <a:p>
            <a:r>
              <a:rPr lang="fi-FI" dirty="0" err="1"/>
              <a:t>Sukuk-joukkovelkakirja</a:t>
            </a:r>
            <a:endParaRPr lang="fi-FI" dirty="0"/>
          </a:p>
          <a:p>
            <a:pPr lvl="1"/>
            <a:r>
              <a:rPr lang="fi-FI" dirty="0"/>
              <a:t>Hiukan erilaisia</a:t>
            </a:r>
          </a:p>
          <a:p>
            <a:pPr lvl="1"/>
            <a:r>
              <a:rPr lang="fi-FI" dirty="0"/>
              <a:t>Eräänlainen vakuudellinen joukkovelkakirja</a:t>
            </a:r>
          </a:p>
          <a:p>
            <a:pPr lvl="1"/>
            <a:r>
              <a:rPr lang="fi-FI" dirty="0"/>
              <a:t>Yritys X myy varojaan (kiinteistöjä) perustettavalle erityisyhtiölle. Samalla yritys X sitoutuu ostamaan ne 10 vuoden päästä takaisin erityisyhtiöltä</a:t>
            </a:r>
          </a:p>
          <a:p>
            <a:pPr lvl="1"/>
            <a:r>
              <a:rPr lang="fi-FI" dirty="0"/>
              <a:t>Erityisyhtiö laskee liikkeeseen 10 vuoden joukkovelkakirjoja</a:t>
            </a:r>
          </a:p>
          <a:p>
            <a:pPr lvl="1"/>
            <a:r>
              <a:rPr lang="fi-FI" dirty="0"/>
              <a:t>Yritys X vuokraa myymänsä kiinteistöt </a:t>
            </a:r>
            <a:r>
              <a:rPr lang="fi-FI" dirty="0" err="1"/>
              <a:t>itselleen</a:t>
            </a:r>
            <a:r>
              <a:rPr lang="fi-FI" dirty="0"/>
              <a:t>, vuokra tilitetään sijoittajille </a:t>
            </a:r>
          </a:p>
          <a:p>
            <a:pPr lvl="1"/>
            <a:r>
              <a:rPr lang="fi-FI" dirty="0"/>
              <a:t>Kymmenen vuoden päästä erityisyhtiö lakkaa, yritys ostaa kiinteistöt takaisin, sijoittajat saavat rahansa takaisin.</a:t>
            </a:r>
          </a:p>
          <a:p>
            <a:pPr lvl="1"/>
            <a:r>
              <a:rPr lang="fi-FI" dirty="0"/>
              <a:t>Voi olla myös joukkolainoja, joiden haltijoilla osuus jonkin yrityksen voittoon tms.</a:t>
            </a:r>
          </a:p>
          <a:p>
            <a:pPr lvl="1"/>
            <a:r>
              <a:rPr lang="fi-FI" dirty="0"/>
              <a:t>Saksan Sachsen-Anhaltin osavaltio laskenut liikkeeseen ensimmäisenä ei-islamilaisena lainanottajana</a:t>
            </a:r>
          </a:p>
          <a:p>
            <a:pPr lvl="1"/>
            <a:r>
              <a:rPr lang="fi-FI" dirty="0" err="1"/>
              <a:t>Sukuk</a:t>
            </a:r>
            <a:r>
              <a:rPr lang="fi-FI" dirty="0"/>
              <a:t>-papereilla ohuet jälkimarkkinat</a:t>
            </a:r>
          </a:p>
          <a:p>
            <a:pPr lvl="2"/>
            <a:r>
              <a:rPr lang="fi-FI" dirty="0"/>
              <a:t>Periaatteellisia esteitä myynnille ennen eräpäivää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272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fi-FI" dirty="0"/>
              <a:t>Bank of England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1709" y="1442609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Rahapolitiikan tavoitteet ja välineistö samantapaisia kuin eurojärjestelmässä</a:t>
            </a:r>
          </a:p>
          <a:p>
            <a:pPr lvl="1"/>
            <a:r>
              <a:rPr lang="fi-FI" dirty="0"/>
              <a:t>Inflaatiotavoite 2 %; Jos yli 3 % tai alle 1 % pääjohtajan annettava selvitys</a:t>
            </a:r>
          </a:p>
          <a:p>
            <a:pPr lvl="1"/>
            <a:r>
              <a:rPr lang="fi-FI" dirty="0"/>
              <a:t>Inflaatio mitataan kuluttajahinnoilla</a:t>
            </a:r>
          </a:p>
          <a:p>
            <a:pPr lvl="1"/>
            <a:r>
              <a:rPr lang="fi-FI" dirty="0"/>
              <a:t>Vähimmäisvarannot periaatteessa vapaaehtoisia, mutta täysin korollisia, jos tavoitemäärä täyttyy</a:t>
            </a:r>
          </a:p>
          <a:p>
            <a:pPr lvl="2"/>
            <a:r>
              <a:rPr lang="fi-FI" dirty="0"/>
              <a:t>Varantojen määrän saa jokainen pankki itse valita</a:t>
            </a:r>
          </a:p>
          <a:p>
            <a:pPr lvl="2"/>
            <a:r>
              <a:rPr lang="fi-FI" dirty="0"/>
              <a:t>Vähimmäisvarantojen </a:t>
            </a:r>
            <a:r>
              <a:rPr lang="fi-FI" dirty="0" err="1"/>
              <a:t>keskiarvoistaminen</a:t>
            </a:r>
            <a:endParaRPr lang="fi-FI" dirty="0"/>
          </a:p>
          <a:p>
            <a:pPr lvl="1"/>
            <a:r>
              <a:rPr lang="fi-FI" dirty="0"/>
              <a:t>Mutta: rahapoliittisena vastapuolena voi olla pankki, jolla ei ole omaa vähimmäisvarantotiliä</a:t>
            </a:r>
          </a:p>
          <a:p>
            <a:pPr lvl="1"/>
            <a:r>
              <a:rPr lang="fi-FI" dirty="0"/>
              <a:t>Eri vastapuolia eri toiminnoissa</a:t>
            </a:r>
          </a:p>
          <a:p>
            <a:pPr lvl="1"/>
            <a:r>
              <a:rPr lang="fi-FI" dirty="0"/>
              <a:t>Avomarkkinaoperaatioita</a:t>
            </a:r>
          </a:p>
          <a:p>
            <a:r>
              <a:rPr lang="fi-FI" dirty="0"/>
              <a:t>Politiikkakorosta päättää </a:t>
            </a: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Committee</a:t>
            </a:r>
            <a:endParaRPr lang="fi-FI" dirty="0"/>
          </a:p>
          <a:p>
            <a:pPr lvl="1"/>
            <a:r>
              <a:rPr lang="fi-FI" dirty="0"/>
              <a:t>Yhdeksän jäsentä, joista neljä ulkoisia; PJ keskuspankin pääjohtaja</a:t>
            </a:r>
          </a:p>
          <a:p>
            <a:r>
              <a:rPr lang="fi-FI" dirty="0"/>
              <a:t>Tavoite: kaikkein lyhyimmät markkinakorot eivät saa poiketa (paljon) pankin politiikkakorosta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4</a:t>
            </a:fld>
            <a:endParaRPr lang="fi-FI"/>
          </a:p>
        </p:txBody>
      </p:sp>
      <p:pic>
        <p:nvPicPr>
          <p:cNvPr id="8" name="Picture 2" descr="A flag featuring both cross and saltire in red, white and 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8384" y="92076"/>
            <a:ext cx="1005262" cy="50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89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739553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ETA-alueen sisämarkkinat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340768"/>
            <a:ext cx="8229600" cy="5517232"/>
          </a:xfrm>
        </p:spPr>
        <p:txBody>
          <a:bodyPr>
            <a:normAutofit/>
          </a:bodyPr>
          <a:lstStyle/>
          <a:p>
            <a:r>
              <a:rPr lang="fi-FI" dirty="0"/>
              <a:t>ETA= Euroopan talousalue; </a:t>
            </a:r>
            <a:r>
              <a:rPr lang="fi-FI" dirty="0" err="1"/>
              <a:t>EU+Norja</a:t>
            </a:r>
            <a:r>
              <a:rPr lang="fi-FI" dirty="0"/>
              <a:t>, Islanti ja Liechtenstein</a:t>
            </a:r>
          </a:p>
          <a:p>
            <a:r>
              <a:rPr lang="fi-FI" dirty="0"/>
              <a:t>Työvoiman ja pääoman vapaa liikkuvuus 1993 alkaen</a:t>
            </a:r>
          </a:p>
          <a:p>
            <a:r>
              <a:rPr lang="fi-FI" dirty="0"/>
              <a:t>”Yhden passin periaate”</a:t>
            </a:r>
          </a:p>
          <a:p>
            <a:pPr lvl="1"/>
            <a:r>
              <a:rPr lang="fi-FI" dirty="0"/>
              <a:t>Yhdessä ETA-maassa myönnetty pankki- tai muu rahoitusalan toimilupa oikeuttaa toimintaan kaikkialla yhteismarkkina-alueella</a:t>
            </a:r>
          </a:p>
          <a:p>
            <a:r>
              <a:rPr lang="fi-FI" dirty="0"/>
              <a:t>Financial Services Action Plan (FSAP) 1999</a:t>
            </a:r>
          </a:p>
          <a:p>
            <a:pPr lvl="1"/>
            <a:r>
              <a:rPr lang="fi-FI" dirty="0"/>
              <a:t>Viideksi vuodeksi</a:t>
            </a:r>
          </a:p>
          <a:p>
            <a:pPr lvl="1"/>
            <a:r>
              <a:rPr lang="fi-FI" dirty="0"/>
              <a:t>Tavoite syventää integraatiota, mm:</a:t>
            </a:r>
          </a:p>
          <a:p>
            <a:pPr lvl="2"/>
            <a:r>
              <a:rPr lang="fi-FI" dirty="0"/>
              <a:t>Yhdenmukaistaa lainsäädäntöä</a:t>
            </a:r>
          </a:p>
          <a:p>
            <a:pPr lvl="2"/>
            <a:r>
              <a:rPr lang="fi-FI" dirty="0"/>
              <a:t>Helpottaa kansainvälisiä fuusioita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511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248AE-B1D3-C14F-2D7A-5323B15D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1599"/>
          </a:xfrm>
        </p:spPr>
        <p:txBody>
          <a:bodyPr/>
          <a:lstStyle/>
          <a:p>
            <a:r>
              <a:rPr lang="fi-FI" dirty="0"/>
              <a:t>ETA-alueen sisämarkkinat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E609E-8BB9-432F-F004-8FB61549A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822" y="1849508"/>
            <a:ext cx="7704667" cy="4459812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Valkoinen paperi: politiikkatavoitteet vuosille 2005-2010</a:t>
            </a:r>
          </a:p>
          <a:p>
            <a:pPr lvl="1"/>
            <a:r>
              <a:rPr lang="fi-FI" dirty="0"/>
              <a:t>Integraation edistäminen</a:t>
            </a:r>
          </a:p>
          <a:p>
            <a:pPr lvl="1"/>
            <a:r>
              <a:rPr lang="fi-FI" dirty="0"/>
              <a:t>Sääntelyn kehittäminen</a:t>
            </a:r>
          </a:p>
          <a:p>
            <a:r>
              <a:rPr lang="fi-FI" dirty="0"/>
              <a:t>Ollut rahoitusyritysten kotimaavalvonta, suureksi osaksi nyt pankkien osalta kumottu pankkiunionin tultua euromaiden tapauksessa</a:t>
            </a:r>
          </a:p>
          <a:p>
            <a:pPr lvl="1"/>
            <a:r>
              <a:rPr lang="fi-FI" dirty="0"/>
              <a:t>Yhteinen ”valvontamekanismi”</a:t>
            </a:r>
          </a:p>
          <a:p>
            <a:r>
              <a:rPr lang="fi-FI" dirty="0"/>
              <a:t>Talletussuoja yhä kansallinen</a:t>
            </a:r>
          </a:p>
          <a:p>
            <a:pPr lvl="1"/>
            <a:r>
              <a:rPr lang="fi-FI" dirty="0"/>
              <a:t>Määräytyy pankin kotimaan, ei asiakkaan kotimaan mukaan.</a:t>
            </a:r>
          </a:p>
          <a:p>
            <a:pPr lvl="1"/>
            <a:r>
              <a:rPr lang="fi-FI" dirty="0" err="1"/>
              <a:t>Huom</a:t>
            </a:r>
            <a:r>
              <a:rPr lang="fi-FI" dirty="0"/>
              <a:t>! Erillinen tytäryhtiöpankki EI ole emoyhtiön kotimaan talletussuojan piirissä!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1823E-4445-3A22-0613-D2F34A57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712E7-9171-12EC-C040-F268B9071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9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fi-FI" dirty="0"/>
              <a:t>Integraatiohankkeita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340768"/>
            <a:ext cx="8280920" cy="4824536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Pankkiunioni</a:t>
            </a:r>
          </a:p>
          <a:p>
            <a:pPr lvl="1"/>
            <a:r>
              <a:rPr lang="fi-FI" dirty="0"/>
              <a:t>Yksi politiikkareaktioista finanssikriisiin</a:t>
            </a:r>
          </a:p>
          <a:p>
            <a:pPr lvl="1"/>
            <a:r>
              <a:rPr lang="fi-FI" dirty="0"/>
              <a:t>Vain euroa käyttävät maat; muut EU-maat voisivat liittyä</a:t>
            </a:r>
          </a:p>
          <a:p>
            <a:pPr lvl="1"/>
            <a:r>
              <a:rPr lang="fi-FI" dirty="0"/>
              <a:t>Mm. toimiluvat EKP:stä</a:t>
            </a:r>
          </a:p>
          <a:p>
            <a:pPr lvl="2"/>
            <a:r>
              <a:rPr lang="fi-FI" dirty="0"/>
              <a:t>Tosin kansallisen viranomaisen esityksestä</a:t>
            </a:r>
          </a:p>
          <a:p>
            <a:pPr lvl="1"/>
            <a:r>
              <a:rPr lang="fi-FI" dirty="0"/>
              <a:t>SSM; yhteinen valvonta on</a:t>
            </a:r>
          </a:p>
          <a:p>
            <a:pPr lvl="1"/>
            <a:r>
              <a:rPr lang="fi-FI" dirty="0"/>
              <a:t>Yhteinen kriisinratkaisumekanismi on</a:t>
            </a:r>
          </a:p>
          <a:p>
            <a:pPr lvl="1"/>
            <a:r>
              <a:rPr lang="fi-FI" dirty="0"/>
              <a:t>Yhteinen talletussuoja joskus tulevaisuudessa?</a:t>
            </a:r>
          </a:p>
          <a:p>
            <a:r>
              <a:rPr lang="fi-FI" dirty="0"/>
              <a:t>Pääomamarkkinaunioni</a:t>
            </a:r>
          </a:p>
          <a:p>
            <a:pPr lvl="1"/>
            <a:r>
              <a:rPr lang="fi-FI" dirty="0"/>
              <a:t>Projekti</a:t>
            </a:r>
          </a:p>
          <a:p>
            <a:pPr lvl="1"/>
            <a:r>
              <a:rPr lang="fi-FI" dirty="0"/>
              <a:t>Esim. konkurssilainsäädännöt, esitteet ym.</a:t>
            </a:r>
          </a:p>
          <a:p>
            <a:pPr lvl="1"/>
            <a:r>
              <a:rPr lang="fi-FI" dirty="0"/>
              <a:t>Taustalla ajatus, että suurempi ja yhtenäisempi arvopaperimarkkina olisi tehokkaampi / tarjoaisi yrityksille paremmat rahoitusmahdollisuudet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3933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>
            <a:normAutofit fontScale="90000"/>
          </a:bodyPr>
          <a:lstStyle/>
          <a:p>
            <a:r>
              <a:rPr lang="fi-FI" dirty="0"/>
              <a:t>Saksan pankkijärjestelmästä – historiallisia taustoja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98" y="1988840"/>
            <a:ext cx="8175852" cy="4233082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Hyperinflaatiot 1923 ja toisen maailmansodan jälkeen</a:t>
            </a:r>
          </a:p>
          <a:p>
            <a:r>
              <a:rPr lang="fi-FI" dirty="0"/>
              <a:t>Bank </a:t>
            </a:r>
            <a:r>
              <a:rPr lang="fi-FI" dirty="0" err="1"/>
              <a:t>Deutscher</a:t>
            </a:r>
            <a:r>
              <a:rPr lang="fi-FI" dirty="0"/>
              <a:t> </a:t>
            </a:r>
            <a:r>
              <a:rPr lang="fi-FI" dirty="0" err="1"/>
              <a:t>Länder</a:t>
            </a:r>
            <a:r>
              <a:rPr lang="fi-FI" dirty="0"/>
              <a:t> 1948</a:t>
            </a:r>
          </a:p>
          <a:p>
            <a:pPr lvl="1"/>
            <a:r>
              <a:rPr lang="fi-FI" dirty="0"/>
              <a:t>Länsiliittoutuneiden (UK, USA) perustama keskuspankki, toimi vuoteen 1951 länsivaltojen kontrollissa</a:t>
            </a:r>
          </a:p>
          <a:p>
            <a:r>
              <a:rPr lang="fi-FI" dirty="0"/>
              <a:t>Kokemusten vuoksi Bundesbankille (1957) suuri itsenäisyys</a:t>
            </a:r>
          </a:p>
          <a:p>
            <a:r>
              <a:rPr lang="fi-FI" dirty="0"/>
              <a:t>Saksan markasta tuli Euroopan luotetuin valuutta</a:t>
            </a:r>
          </a:p>
          <a:p>
            <a:pPr lvl="1"/>
            <a:r>
              <a:rPr lang="fi-FI" dirty="0"/>
              <a:t>Esim. 1990-luvulla Itä-Euroopan valuuttoja kiinnitettiin D-markkaan</a:t>
            </a:r>
          </a:p>
          <a:p>
            <a:pPr lvl="1"/>
            <a:r>
              <a:rPr lang="fi-FI" dirty="0"/>
              <a:t>ERM oli pitkälti yritys lainata Saksan rahapolitiikan uskottavuutta muihin silloisiin EU-maihin kiinteillä valuuttakursseilla</a:t>
            </a:r>
          </a:p>
          <a:p>
            <a:pPr lvl="1"/>
            <a:r>
              <a:rPr lang="fi-FI" dirty="0"/>
              <a:t>Esim. Suomessa 1990-luvulla tavallisimpia valuuttoja pankkien valuutta-antolainauksessa</a:t>
            </a:r>
          </a:p>
          <a:p>
            <a:pPr lvl="1"/>
            <a:r>
              <a:rPr lang="fi-FI" dirty="0"/>
              <a:t>Epävirallinen rinnakkaisvaluutta monissa Itä-Euroopan maissa</a:t>
            </a:r>
          </a:p>
          <a:p>
            <a:pPr lvl="1"/>
            <a:r>
              <a:rPr lang="fi-FI" dirty="0"/>
              <a:t>EMU oli osin yritys saada koko EU ”saksalaisen” rahapolitiikan ja sen maineen piiriin</a:t>
            </a:r>
          </a:p>
          <a:p>
            <a:pPr lvl="1"/>
            <a:r>
              <a:rPr lang="fi-FI" dirty="0"/>
              <a:t>EKP Frankfurt am Mainissa – tuskin sattumaa</a:t>
            </a:r>
          </a:p>
          <a:p>
            <a:r>
              <a:rPr lang="fi-FI" dirty="0"/>
              <a:t>Bundesbankin hallintorakenteesta ja menettelytavoista Eurojärjestelmän esikuva</a:t>
            </a:r>
          </a:p>
          <a:p>
            <a:pPr lvl="1"/>
            <a:r>
              <a:rPr lang="fi-FI" dirty="0"/>
              <a:t>Rahapolitiikan toimeenpano pankeille myönnettävillä lyhytaikaisilla lainoilla</a:t>
            </a:r>
          </a:p>
          <a:p>
            <a:pPr lvl="1"/>
            <a:r>
              <a:rPr lang="fi-FI" dirty="0"/>
              <a:t>Itsenäisten keskuspankkien pääjohtajilla äänienemmistö kokouksessa 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8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68" y="142852"/>
            <a:ext cx="595317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60"/>
          </a:xfrm>
        </p:spPr>
        <p:txBody>
          <a:bodyPr>
            <a:normAutofit/>
          </a:bodyPr>
          <a:lstStyle/>
          <a:p>
            <a:r>
              <a:rPr lang="fi-FI" dirty="0"/>
              <a:t>Saksan pankkisektorille tyypillistä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98" y="1556792"/>
            <a:ext cx="8201802" cy="4752528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Pankkien merkitys koko rahoitussektorissa selvästi korostuneempi kuin muualla</a:t>
            </a:r>
          </a:p>
          <a:p>
            <a:pPr lvl="1"/>
            <a:r>
              <a:rPr lang="fi-FI" dirty="0"/>
              <a:t>Vakuutusyhtiöiden, osakepörssin ja yritysjoukkolainojen markkina absoluuttisesti suurempi esim. Ranskassa</a:t>
            </a:r>
          </a:p>
          <a:p>
            <a:pPr lvl="1"/>
            <a:r>
              <a:rPr lang="fi-FI" dirty="0"/>
              <a:t>Muun kuin rahoitusalan yritysten liikkeeseen laskemia arvopapereita, muita kuin osakkeita, huomattavan vähän</a:t>
            </a:r>
          </a:p>
          <a:p>
            <a:r>
              <a:rPr lang="fi-FI" dirty="0"/>
              <a:t>Hajautunut markkina</a:t>
            </a:r>
          </a:p>
          <a:p>
            <a:pPr lvl="1"/>
            <a:r>
              <a:rPr lang="fi-FI" dirty="0"/>
              <a:t>Viiden suurimman pankin markkinaosuus (taseilla mitaten 2022) EKP:n tilastojen mukaan vain 35  % </a:t>
            </a:r>
          </a:p>
          <a:p>
            <a:pPr lvl="1"/>
            <a:r>
              <a:rPr lang="fi-FI" dirty="0"/>
              <a:t>Baselin komitean mukaan vain Deutsche Bank ”G-SIFI” (=Maailmanlaajuisesti systeemisesti merkittävä finanssi-instituutio) - ranskalaisia pankkeja samalla listalla 4 </a:t>
            </a:r>
          </a:p>
          <a:p>
            <a:pPr lvl="1"/>
            <a:r>
              <a:rPr lang="fi-FI" dirty="0"/>
              <a:t>Lähes kolmasosa kaikista euroalueella toimiluvan saaneista pankeista saksalaisia</a:t>
            </a:r>
          </a:p>
          <a:p>
            <a:r>
              <a:rPr lang="fi-FI" dirty="0"/>
              <a:t>Euroalueen suurin pankkisektori yritysten ja kotitalouksien talletuksilla mitattuna</a:t>
            </a:r>
          </a:p>
          <a:p>
            <a:pPr lvl="1"/>
            <a:r>
              <a:rPr lang="fi-FI" dirty="0"/>
              <a:t>Melkein kolmasosa euroalueen yleisötalletuksista</a:t>
            </a:r>
          </a:p>
          <a:p>
            <a:pPr lvl="1"/>
            <a:r>
              <a:rPr lang="fi-FI" dirty="0"/>
              <a:t>Kotitalouksien (=äänestäjien) varoista pankkitalletuksissa paljon suurempi osuus kuin muissa maissa – luultavasti merkittävämpi syy inflaatiopeloille nykyään kuin isovaarinaikainen hyperinflaatio?</a:t>
            </a:r>
          </a:p>
          <a:p>
            <a:r>
              <a:rPr lang="fi-FI" dirty="0" err="1"/>
              <a:t>Jouluk</a:t>
            </a:r>
            <a:r>
              <a:rPr lang="fi-FI" dirty="0"/>
              <a:t> 2023 	10 317 </a:t>
            </a:r>
            <a:r>
              <a:rPr lang="fi-FI" dirty="0" err="1"/>
              <a:t>mrd</a:t>
            </a:r>
            <a:r>
              <a:rPr lang="fi-FI" dirty="0"/>
              <a:t> € taseiden loppusumma; </a:t>
            </a:r>
          </a:p>
          <a:p>
            <a:r>
              <a:rPr lang="fi-FI" dirty="0"/>
              <a:t>Melko vähän vaihtuvakorkoisia lainoja</a:t>
            </a:r>
          </a:p>
          <a:p>
            <a:pPr lvl="1"/>
            <a:r>
              <a:rPr lang="fi-FI" dirty="0"/>
              <a:t>Kiinteäkorkoiset tavallisia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9</a:t>
            </a:fld>
            <a:endParaRPr lang="fi-FI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9615" y="118322"/>
            <a:ext cx="714370" cy="42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381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4792</TotalTime>
  <Words>2707</Words>
  <Application>Microsoft Office PowerPoint</Application>
  <PresentationFormat>On-screen Show (4:3)</PresentationFormat>
  <Paragraphs>400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Corbel</vt:lpstr>
      <vt:lpstr>Parallax</vt:lpstr>
      <vt:lpstr>Raha- ja pankkiteorian kurssi Luento 12 CGM5, 13,14,15 </vt:lpstr>
      <vt:lpstr>Britannian rahoitusjärjestelmästä</vt:lpstr>
      <vt:lpstr>Britannian rahoitusjärjestelmästä</vt:lpstr>
      <vt:lpstr>Bank of England</vt:lpstr>
      <vt:lpstr>ETA-alueen sisämarkkinat</vt:lpstr>
      <vt:lpstr>ETA-alueen sisämarkkinat</vt:lpstr>
      <vt:lpstr>Integraatiohankkeita</vt:lpstr>
      <vt:lpstr>Saksan pankkijärjestelmästä – historiallisia taustoja</vt:lpstr>
      <vt:lpstr>Saksan pankkisektorille tyypillistä</vt:lpstr>
      <vt:lpstr>Pankkityypit</vt:lpstr>
      <vt:lpstr>Ranskan rahoitusjärjestelmästä</vt:lpstr>
      <vt:lpstr>Italian pankkijärjestelmästä</vt:lpstr>
      <vt:lpstr>Pohjoismaiden pankkijärjestelmästä</vt:lpstr>
      <vt:lpstr>Yhdysvaltojen rahoitusjärjestelmä</vt:lpstr>
      <vt:lpstr>Talletuspankkien luokittelua</vt:lpstr>
      <vt:lpstr>Talletuspankkien luokittelua</vt:lpstr>
      <vt:lpstr>Kahdenlaisia toimilupia</vt:lpstr>
      <vt:lpstr>Valvonta</vt:lpstr>
      <vt:lpstr>Kiinan pankkijärjestelmä - taustoja</vt:lpstr>
      <vt:lpstr>Kiinan pankkijärjestelmästä</vt:lpstr>
      <vt:lpstr>Kiinan pankkijärjestelmä </vt:lpstr>
      <vt:lpstr>Kiinan pankkijärjestelmä</vt:lpstr>
      <vt:lpstr>Hong Kong</vt:lpstr>
      <vt:lpstr>Islamilainen pankkitoiminta</vt:lpstr>
      <vt:lpstr>Islamilainen pankkitoiminta</vt:lpstr>
      <vt:lpstr>Islamilainen pankkitoiminta</vt:lpstr>
      <vt:lpstr>Islamilainen pankkitoiminta</vt:lpstr>
      <vt:lpstr>Islamilainen pankkitoiminta</vt:lpstr>
      <vt:lpstr>Islamilainen pankkitoiminta</vt:lpstr>
      <vt:lpstr>Islamilainen pankkitoiminta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Raha- ja pankkiteorian kurssi Luento 4</dc:title>
  <dc:creator>Käyttäjä</dc:creator>
  <cp:lastModifiedBy>Kauko, Karlo</cp:lastModifiedBy>
  <cp:revision>564</cp:revision>
  <dcterms:created xsi:type="dcterms:W3CDTF">2010-03-13T07:09:55Z</dcterms:created>
  <dcterms:modified xsi:type="dcterms:W3CDTF">2024-05-18T12:09:48Z</dcterms:modified>
</cp:coreProperties>
</file>