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4781" r:id="rId2"/>
    <p:sldMasterId id="2147484789" r:id="rId3"/>
    <p:sldMasterId id="2147484797" r:id="rId4"/>
    <p:sldMasterId id="2147484805" r:id="rId5"/>
  </p:sldMasterIdLst>
  <p:notesMasterIdLst>
    <p:notesMasterId r:id="rId22"/>
  </p:notesMasterIdLst>
  <p:handoutMasterIdLst>
    <p:handoutMasterId r:id="rId23"/>
  </p:handoutMasterIdLst>
  <p:sldIdLst>
    <p:sldId id="256" r:id="rId6"/>
    <p:sldId id="279" r:id="rId7"/>
    <p:sldId id="280" r:id="rId8"/>
    <p:sldId id="269" r:id="rId9"/>
    <p:sldId id="270" r:id="rId10"/>
    <p:sldId id="282" r:id="rId11"/>
    <p:sldId id="272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81" r:id="rId20"/>
    <p:sldId id="268" r:id="rId21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EF3340"/>
    <a:srgbClr val="FFCD00"/>
    <a:srgbClr val="005EB8"/>
    <a:srgbClr val="FFCDB8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Objects="1">
      <p:cViewPr>
        <p:scale>
          <a:sx n="53" d="100"/>
          <a:sy n="53" d="100"/>
        </p:scale>
        <p:origin x="804" y="32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10/8/2020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8.10.2020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34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8.10.2020 Aalto</a:t>
            </a: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8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34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68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1.10.2020 Aalto</a:t>
            </a: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38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8.10.2020 Aalto</a:t>
            </a: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75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763713" cy="1606550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9D5C1C07-CF3A-DF49-9651-C7DE090AFF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34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85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763713" cy="1606550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DBDA32B6-AA6F-0A4C-B3A6-C34610F2DC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34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4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763713" cy="1606550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C73148F6-76DA-C944-A0E0-1E6A7AB268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26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81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763713" cy="1606550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xmlns="" id="{AD359349-BB1B-114C-9B0D-34A7E42852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26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24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48911" cy="957600"/>
          </a:xfrm>
          <a:prstGeom prst="rect">
            <a:avLst/>
          </a:prstGeom>
        </p:spPr>
      </p:pic>
      <p:cxnSp>
        <p:nvCxnSpPr>
          <p:cNvPr id="6" name="Straight Connector 4">
            <a:extLst>
              <a:ext uri="{FF2B5EF4-FFF2-40B4-BE49-F238E27FC236}">
                <a16:creationId xmlns:a16="http://schemas.microsoft.com/office/drawing/2014/main" xmlns="" id="{53763542-A51F-4A4B-AF6C-1011914AEA36}"/>
              </a:ext>
            </a:extLst>
          </p:cNvPr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D89694F3-083F-9544-8C9C-334EB37455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4" y="4711762"/>
            <a:ext cx="2060291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99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8.10.2020 Aalto</a:t>
            </a: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48908" cy="957600"/>
          </a:xfrm>
          <a:prstGeom prst="rect">
            <a:avLst/>
          </a:prstGeom>
        </p:spPr>
      </p:pic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xmlns="" id="{6888310B-4FF0-184C-A550-B5C8941B3766}"/>
              </a:ext>
            </a:extLst>
          </p:cNvPr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B6D51BD7-3F64-274D-90E2-EC0A641444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7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34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>
          <a:xfrm>
            <a:off x="5056956" y="5150032"/>
            <a:ext cx="36195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8.10.2020 Aalto</a:t>
            </a: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48908" cy="95760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78E2BFCA-1B66-AE4F-A9D6-883794C142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xmlns="" id="{595A0B2F-2E1F-8B45-93DD-33ECD6A54940}"/>
              </a:ext>
            </a:extLst>
          </p:cNvPr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148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763713" cy="1606550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6D0D8856-F13E-8F45-856B-572D2534D6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34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09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763713" cy="1606550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6E81DFEF-5AE8-7348-9F71-42ADD29AA5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34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01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763713" cy="1606550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B9C13C8D-BAD1-E84A-8C02-B6C65DF17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26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28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763713" cy="1606550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xmlns="" id="{9A1AEAB8-02D6-474F-B1BD-973E5E0923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26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5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48911" cy="957600"/>
          </a:xfrm>
          <a:prstGeom prst="rect">
            <a:avLst/>
          </a:prstGeom>
        </p:spPr>
      </p:pic>
      <p:cxnSp>
        <p:nvCxnSpPr>
          <p:cNvPr id="6" name="Straight Connector 4">
            <a:extLst>
              <a:ext uri="{FF2B5EF4-FFF2-40B4-BE49-F238E27FC236}">
                <a16:creationId xmlns:a16="http://schemas.microsoft.com/office/drawing/2014/main" xmlns="" id="{BE2F1305-EF5D-5E4B-8708-FD60F392A1E0}"/>
              </a:ext>
            </a:extLst>
          </p:cNvPr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3BE94872-4E86-C64E-A64F-957D9CC4FD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4" y="4711762"/>
            <a:ext cx="2060291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95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8.10.2020 Aalto</a:t>
            </a: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48908" cy="957600"/>
          </a:xfrm>
          <a:prstGeom prst="rect">
            <a:avLst/>
          </a:prstGeom>
        </p:spPr>
      </p:pic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xmlns="" id="{BC922622-0D02-CA4D-9A44-FE37948F1AE6}"/>
              </a:ext>
            </a:extLst>
          </p:cNvPr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5197DD7D-C1D8-E341-AC78-DC881C7804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04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25.4.2019 Aalto</a:t>
            </a: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48908" cy="95760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FC296B97-980B-0F4E-8020-F63C9A7090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xmlns="" id="{3DC17EEE-E6AB-D74D-805E-672542DEFB1E}"/>
              </a:ext>
            </a:extLst>
          </p:cNvPr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095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763713" cy="1606550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CD1079BD-7004-CF40-A380-728953C223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34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81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763713" cy="1606550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446433EF-2F18-F543-958C-A7B47EA610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34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26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763713" cy="1606550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D387CB5A-13C0-4045-AB07-F042C05452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26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05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763713" cy="1606550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xmlns="" id="{86906EA2-569A-4346-A0BB-65044DC6E2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26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53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48911" cy="957600"/>
          </a:xfrm>
          <a:prstGeom prst="rect">
            <a:avLst/>
          </a:prstGeom>
        </p:spPr>
      </p:pic>
      <p:cxnSp>
        <p:nvCxnSpPr>
          <p:cNvPr id="6" name="Straight Connector 4">
            <a:extLst>
              <a:ext uri="{FF2B5EF4-FFF2-40B4-BE49-F238E27FC236}">
                <a16:creationId xmlns:a16="http://schemas.microsoft.com/office/drawing/2014/main" xmlns="" id="{85B2B2BF-7538-834D-842E-56FC8B0CF359}"/>
              </a:ext>
            </a:extLst>
          </p:cNvPr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016D3553-E3ED-3E4C-98EC-2C232BEFC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4" y="4711762"/>
            <a:ext cx="2060291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15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8.10.2020 Aalto</a:t>
            </a: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48908" cy="957600"/>
          </a:xfrm>
          <a:prstGeom prst="rect">
            <a:avLst/>
          </a:prstGeom>
        </p:spPr>
      </p:pic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xmlns="" id="{D0541ABD-61B7-5B42-A17E-43196E011446}"/>
              </a:ext>
            </a:extLst>
          </p:cNvPr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D254380F-C1C1-4D47-A561-D45B7B39C9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7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10.9.2020 Aalto</a:t>
            </a: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48908" cy="95760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5BAE74D1-6D86-D245-AB15-13C9D217D0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xmlns="" id="{CBE22D79-6C4A-9247-9BC9-6AEFA7A86D89}"/>
              </a:ext>
            </a:extLst>
          </p:cNvPr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998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763713" cy="1606550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8D7D89E7-EEC3-7E49-97DE-9772AB21D3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34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126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763713" cy="1606550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4526D3C9-3871-F843-A1D1-C77B322206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34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339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763713" cy="1606550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5329CF57-262C-C746-9F23-AF7F96C7EF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26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85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763713" cy="1606550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xmlns="" id="{E06C327A-5A97-8649-B68C-9AE13E9579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26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98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48911" cy="957600"/>
          </a:xfrm>
          <a:prstGeom prst="rect">
            <a:avLst/>
          </a:prstGeom>
        </p:spPr>
      </p:pic>
      <p:cxnSp>
        <p:nvCxnSpPr>
          <p:cNvPr id="6" name="Straight Connector 4">
            <a:extLst>
              <a:ext uri="{FF2B5EF4-FFF2-40B4-BE49-F238E27FC236}">
                <a16:creationId xmlns:a16="http://schemas.microsoft.com/office/drawing/2014/main" xmlns="" id="{ECC5F575-73EC-1A45-A911-885FA04453F3}"/>
              </a:ext>
            </a:extLst>
          </p:cNvPr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D2903ECF-89D3-BB41-AEC8-2FC76DE577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4" y="4711762"/>
            <a:ext cx="2060291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26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1.10.2020 Aalto</a:t>
            </a: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48908" cy="957600"/>
          </a:xfrm>
          <a:prstGeom prst="rect">
            <a:avLst/>
          </a:prstGeom>
        </p:spPr>
      </p:pic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xmlns="" id="{95EC2CFB-483A-8749-83EB-80AC3E20709B}"/>
              </a:ext>
            </a:extLst>
          </p:cNvPr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9C39DE59-2EAE-7447-A205-C1F762B871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61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25.4.2019 Aalto</a:t>
            </a: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48908" cy="95760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B5056E6F-3F12-1041-900C-D2E9765678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xmlns="" id="{C3F8D9DF-FEFD-7645-A718-358C473F8220}"/>
              </a:ext>
            </a:extLst>
          </p:cNvPr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04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4" y="4711762"/>
            <a:ext cx="2060291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8.10.2020 Aalto</a:t>
            </a: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8.10.2020 Aalto</a:t>
            </a: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34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8.10.2020 Aalto</a:t>
            </a: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43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/>
              <a:t>8.10.2020 Aalto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51" r:id="rId2"/>
    <p:sldLayoutId id="2147484753" r:id="rId3"/>
    <p:sldLayoutId id="2147484756" r:id="rId4"/>
    <p:sldLayoutId id="2147484759" r:id="rId5"/>
    <p:sldLayoutId id="2147484762" r:id="rId6"/>
    <p:sldLayoutId id="2147484765" r:id="rId7"/>
    <p:sldLayoutId id="2147484778" r:id="rId8"/>
    <p:sldLayoutId id="2147484779" r:id="rId9"/>
    <p:sldLayoutId id="2147484780" r:id="rId10"/>
    <p:sldLayoutId id="2147484900" r:id="rId11"/>
    <p:sldLayoutId id="2147484901" r:id="rId12"/>
    <p:sldLayoutId id="2147484902" r:id="rId13"/>
  </p:sldLayoutIdLst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/>
              <a:t>8.10.2020 Aalto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57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2" r:id="rId1"/>
    <p:sldLayoutId id="2147484783" r:id="rId2"/>
    <p:sldLayoutId id="2147484784" r:id="rId3"/>
    <p:sldLayoutId id="2147484785" r:id="rId4"/>
    <p:sldLayoutId id="2147484786" r:id="rId5"/>
    <p:sldLayoutId id="2147484787" r:id="rId6"/>
    <p:sldLayoutId id="2147484788" r:id="rId7"/>
  </p:sldLayoutIdLst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/>
              <a:t>8.10.2020 Aalto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16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3" r:id="rId4"/>
    <p:sldLayoutId id="2147484794" r:id="rId5"/>
    <p:sldLayoutId id="2147484795" r:id="rId6"/>
    <p:sldLayoutId id="2147484796" r:id="rId7"/>
  </p:sldLayoutIdLst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/>
              <a:t>8.10.2020 Aalto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575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8" r:id="rId1"/>
    <p:sldLayoutId id="2147484799" r:id="rId2"/>
    <p:sldLayoutId id="2147484800" r:id="rId3"/>
    <p:sldLayoutId id="2147484801" r:id="rId4"/>
    <p:sldLayoutId id="2147484802" r:id="rId5"/>
    <p:sldLayoutId id="2147484803" r:id="rId6"/>
    <p:sldLayoutId id="2147484804" r:id="rId7"/>
  </p:sldLayoutIdLst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/>
              <a:t>8.10.2020 Aalto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132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6" r:id="rId1"/>
    <p:sldLayoutId id="2147484807" r:id="rId2"/>
    <p:sldLayoutId id="2147484808" r:id="rId3"/>
    <p:sldLayoutId id="2147484809" r:id="rId4"/>
    <p:sldLayoutId id="2147484810" r:id="rId5"/>
    <p:sldLayoutId id="2147484811" r:id="rId6"/>
    <p:sldLayoutId id="2147484812" r:id="rId7"/>
  </p:sldLayoutIdLst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06140"/>
            <a:ext cx="9073008" cy="2952327"/>
          </a:xfrm>
        </p:spPr>
        <p:txBody>
          <a:bodyPr/>
          <a:lstStyle/>
          <a:p>
            <a:r>
              <a:rPr lang="fi-FI" sz="4000" b="0" dirty="0"/>
              <a:t>Teknillinen fysiikka: uratuumailuja</a:t>
            </a:r>
            <a:r>
              <a:rPr lang="fi-FI" sz="4000" dirty="0"/>
              <a:t/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i="0" dirty="0"/>
              <a:t>Jani-Petri Martikainen</a:t>
            </a:r>
          </a:p>
          <a:p>
            <a:r>
              <a:rPr lang="fi-FI" i="0" dirty="0"/>
              <a:t>Teknillisen fysiikan pääaineen vastuuopettaja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2247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23C1C6-918F-294D-A204-9410C4A2D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Valintoja : kiinnostus, palkka, turvallisuus?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41C43C-2644-5F45-B433-4531221190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439" y="1633364"/>
            <a:ext cx="8207374" cy="24599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Usein niistä asioista mitkä kiinnostavat eniten voi olla hankala saada toimeentuloa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Korkea palkka voi mennä käsikädessä kuormittavuuden ja epävarmuuden kanssa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Pitää punnita mieltymyksiä ja mahdollisuuksia...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987268-6C7C-E24F-A976-C2CAE575F90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8.10.2020 Aalto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64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08C6E4-FD0F-C646-9B52-C01C61A957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Sattuman rooli: case </a:t>
            </a:r>
            <a:r>
              <a:rPr lang="fi-FI" dirty="0" err="1"/>
              <a:t>study</a:t>
            </a:r>
            <a:r>
              <a:rPr lang="fi-FI" dirty="0"/>
              <a:t> ”Minä”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FD5DC3-5DD0-5847-AE3E-553B5E74F5D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Halusin tutkijaksi jo ennen kouluun menoa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Biologia, historia, fysiikka, geologia???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En tullut Otaniemeen imagosyiden takia (irrationaalista)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Kesätyö </a:t>
            </a:r>
            <a:r>
              <a:rPr lang="fi-FI" dirty="0" err="1"/>
              <a:t>HY:ssa</a:t>
            </a:r>
            <a:endParaRPr lang="fi-FI" dirty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Mahdoton projekti…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err="1"/>
              <a:t>Never</a:t>
            </a:r>
            <a:r>
              <a:rPr lang="fi-FI" dirty="0"/>
              <a:t> </a:t>
            </a:r>
            <a:r>
              <a:rPr lang="fi-FI" dirty="0" err="1"/>
              <a:t>again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Osin sattuman ja eliminaation kautta maisteri kvanttioptiikan alalta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0FBCFE-A559-224E-9458-29F921FF7EC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8.10.2020 Aalto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98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08C6E4-FD0F-C646-9B52-C01C61A957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Sattuman rooli: case </a:t>
            </a:r>
            <a:r>
              <a:rPr lang="fi-FI" dirty="0" err="1"/>
              <a:t>study</a:t>
            </a:r>
            <a:r>
              <a:rPr lang="fi-FI" dirty="0"/>
              <a:t> ”Minä”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FD5DC3-5DD0-5847-AE3E-553B5E74F5D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Jatkoin jatko-opintoihin samassa paikassa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Osin laiskuus/helppous vaikutti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Postdoc Utrechtissa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Hannover vai Utrecht…oluella osuutta asiaan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En saanut akatemia rahaa…toinen sai samalle alalle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Päädyin Jyväskylään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Akatemiaraha (melkein sama hakemus)…</a:t>
            </a:r>
            <a:r>
              <a:rPr lang="fi-FI" dirty="0"/>
              <a:t>paluu Helsinkiin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Avioero…heippa…lähden Tukholmaan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0FBCFE-A559-224E-9458-29F921FF7EC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8.10.2020 Aalto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86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08C6E4-FD0F-C646-9B52-C01C61A957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Sattuman rooli: case </a:t>
            </a:r>
            <a:r>
              <a:rPr lang="fi-FI" dirty="0" err="1"/>
              <a:t>study</a:t>
            </a:r>
            <a:r>
              <a:rPr lang="fi-FI" dirty="0"/>
              <a:t> ”Minä”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FD5DC3-5DD0-5847-AE3E-553B5E74F5D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Etäsuhde…raskaus…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Lapset syntyvät Tukholmassa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Ramppausta maiden välillä vanhempainvapaiden ajan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Paluu Suomeen…epävarmempi positio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En halunnut Ouluun perhesyiden takia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Opetustehtävien määrä lisääntyy…lehtoriksi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Aika erilainen profiili kuin puhtaalla tutkijalla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/>
              <a:t>Hallinnollisia vastuita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0FBCFE-A559-224E-9458-29F921FF7EC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8.10.2020 Aalto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03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08C6E4-FD0F-C646-9B52-C01C61A957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Sattuman rooli: case </a:t>
            </a:r>
            <a:r>
              <a:rPr lang="fi-FI" dirty="0" err="1"/>
              <a:t>study</a:t>
            </a:r>
            <a:r>
              <a:rPr lang="fi-FI" dirty="0"/>
              <a:t> ”Minä”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0FBCFE-A559-224E-9458-29F921FF7EC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8.10.2020 Aalto</a:t>
            </a:r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D66679-0C66-E149-B276-C94EF60C7113}"/>
              </a:ext>
            </a:extLst>
          </p:cNvPr>
          <p:cNvSpPr txBox="1"/>
          <p:nvPr/>
        </p:nvSpPr>
        <p:spPr>
          <a:xfrm rot="21153009">
            <a:off x="548798" y="1169488"/>
            <a:ext cx="630461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dirty="0"/>
              <a:t>En olisi voinut käsikirjoittaa omaa uraani etukäteen.</a:t>
            </a:r>
          </a:p>
          <a:p>
            <a:r>
              <a:rPr lang="fi-FI" sz="2000" b="1" dirty="0"/>
              <a:t>Sattumalla on ollut suuri rooli monessa kohdassa.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1953F95-7CC3-1549-96A9-8C08991E0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5918">
            <a:off x="5215584" y="1803825"/>
            <a:ext cx="3685120" cy="27343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F16D1A5-059F-B641-832B-39CE17E9B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46" y="2353444"/>
            <a:ext cx="3960440" cy="251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08C6E4-FD0F-C646-9B52-C01C61A957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Jotain ihan muuta?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0FBCFE-A559-224E-9458-29F921FF7EC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8.10.2020 Aalto</a:t>
            </a: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62F3D4-076F-9148-A71F-CB431D83A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2455">
            <a:off x="1937802" y="887813"/>
            <a:ext cx="4670367" cy="38725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125DF4-D8A5-1643-9CFF-1D3CC1C3A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3289548"/>
            <a:ext cx="1345332" cy="134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78ECF2-D1B0-0341-A45D-11025CA37D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264C2E-6BBC-E34F-B6B5-143BBD9B586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8.10.2020 Aalto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94F9973-53E6-6B4E-82AD-AC64C10F8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4368">
            <a:off x="2285334" y="1420190"/>
            <a:ext cx="4320480" cy="287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16F5400-CE16-6D4C-86DC-6B28D30397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Tilastoja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09DF374-B943-8D4E-9470-CB5D2C673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12" y="985292"/>
            <a:ext cx="7956376" cy="339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7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16F5400-CE16-6D4C-86DC-6B28D30397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Tilastoja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F71965-1D3D-924D-B539-FD92A5858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561356"/>
            <a:ext cx="8482861" cy="25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16F5400-CE16-6D4C-86DC-6B28D30397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Tilastoja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66A424C-6517-144F-836C-9642813E5C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9512" y="764885"/>
            <a:ext cx="8207374" cy="33360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200" dirty="0" err="1"/>
              <a:t>https</a:t>
            </a:r>
            <a:r>
              <a:rPr lang="fi-FI" sz="1200" dirty="0"/>
              <a:t>://</a:t>
            </a:r>
            <a:r>
              <a:rPr lang="fi-FI" sz="1200" dirty="0" err="1"/>
              <a:t>toissa.fi</a:t>
            </a:r>
            <a:r>
              <a:rPr lang="fi-FI" sz="1200" dirty="0"/>
              <a:t>/sijoittuminen-</a:t>
            </a:r>
            <a:r>
              <a:rPr lang="fi-FI" sz="1200" dirty="0" err="1"/>
              <a:t>tyoelamaan</a:t>
            </a:r>
            <a:r>
              <a:rPr lang="fi-FI" sz="1200" dirty="0"/>
              <a:t>/show/teknillinen-fysiikka-ja-matematiikka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0CDCC2-19FA-624E-9C00-9CDBC124C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470" y="1057300"/>
            <a:ext cx="6323462" cy="44166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1993404"/>
            <a:ext cx="3239591" cy="15388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fi-FI" sz="2000" b="1" dirty="0" smtClean="0"/>
              <a:t>Huom! Tutkinto ei itsessään valmista eri tehtäviin. Paljon jää opittavaksi tutkinnon ulkopuolella.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4444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935449-5B5A-3049-AE74-AE86DC9530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Pitääkö tietää?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CD4F0F-85FF-4F49-AEB4-CD54FABE125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Ei…ei kaikkea voi kuitenkaan ennakoida.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Hyvä kuitenkin pohtia mitä elämältään haluaa ja mitkä asiat ovat tärkeitä.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B699F8-54CD-D746-AD3C-6F98D822998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8.10.2020 Aalto</a:t>
            </a: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8BCB63E-A4CE-CB42-ACEE-73BD6E1A6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642" y="2088796"/>
            <a:ext cx="2768716" cy="278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935449-5B5A-3049-AE74-AE86DC9530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En voi sanoa mitä pitää tehdä, mutta…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B699F8-54CD-D746-AD3C-6F98D822998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8.10.2020 Aalto</a:t>
            </a:r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1BC37C2-8E86-FF43-8C2E-0AB4E7135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51" y="763362"/>
            <a:ext cx="4334405" cy="39910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004FD8-E7E5-D448-9BEF-AB93F3C16405}"/>
              </a:ext>
            </a:extLst>
          </p:cNvPr>
          <p:cNvSpPr txBox="1"/>
          <p:nvPr/>
        </p:nvSpPr>
        <p:spPr>
          <a:xfrm rot="20848208">
            <a:off x="5311194" y="1657196"/>
            <a:ext cx="214112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3200" b="1" dirty="0">
                <a:solidFill>
                  <a:schemeClr val="accent1"/>
                </a:solidFill>
              </a:rPr>
              <a:t>vältä tätä!</a:t>
            </a:r>
          </a:p>
        </p:txBody>
      </p:sp>
    </p:spTree>
    <p:extLst>
      <p:ext uri="{BB962C8B-B14F-4D97-AF65-F5344CB8AC3E}">
        <p14:creationId xmlns:p14="http://schemas.microsoft.com/office/powerpoint/2010/main" val="20676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23C1C6-918F-294D-A204-9410C4A2D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Valintoja: akatemia vs. teollisuus/yksityinen sektori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41C43C-2644-5F45-B433-4531221190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314" y="1345332"/>
            <a:ext cx="8207374" cy="33360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Akateemisia urapolkuja on selvästi vähemmän kuin tohtoriksi väitteleviä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Suurin osa päätyy siis lopulta muualle töihin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Miten tärkeää tutkimus on sinulle?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Siirtyäkö yksityiselle sektorille maisterin jälkeen vai ehkä myöhemmin?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Opintojen (ja tutkimuksen) profiilia voi pohtia tämänkin kannalta.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987268-6C7C-E24F-A976-C2CAE575F90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8.10.2020 Aalto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32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23C1C6-918F-294D-A204-9410C4A2D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Valintoja: Suomi vs. ulkomaat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41C43C-2644-5F45-B433-45312211900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Ulkomailla vietetty aika opettavaista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smtClean="0"/>
              <a:t>Ei ehkä aina välttämätöntä aineen substanssin vuoksi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smtClean="0"/>
              <a:t>Kulttuuri, kielitaito, sosiaaliset taidot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smtClean="0"/>
              <a:t>Varmuutta ja rohkeutta liikkuvuuteen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fi-FI" dirty="0" smtClean="0"/>
              <a:t>verkostoja</a:t>
            </a:r>
            <a:endParaRPr 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Arvostetaan monessa urapolussa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987268-6C7C-E24F-A976-C2CAE575F90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8.10.2020 Aalto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84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23C1C6-918F-294D-A204-9410C4A2D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Valintoja : perhe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41C43C-2644-5F45-B433-45312211900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Milloin lapsia?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Kenen kanssa lapsia?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Vaikuttaako miten liikkuvuuteen?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987268-6C7C-E24F-A976-C2CAE575F90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8.10.2020 Aalto</a:t>
            </a:r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7C9217-D12B-6945-887E-3B4B8D237F33}"/>
              </a:ext>
            </a:extLst>
          </p:cNvPr>
          <p:cNvSpPr txBox="1"/>
          <p:nvPr/>
        </p:nvSpPr>
        <p:spPr>
          <a:xfrm rot="21331136">
            <a:off x="352980" y="2881213"/>
            <a:ext cx="4329711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dirty="0"/>
              <a:t>Akateeminen urapolku perinteisesti</a:t>
            </a:r>
          </a:p>
          <a:p>
            <a:r>
              <a:rPr lang="fi-FI" sz="2000" b="1" dirty="0"/>
              <a:t> helpompi miehelle. </a:t>
            </a:r>
            <a:r>
              <a:rPr lang="fi-FI" sz="2000" b="1" dirty="0" err="1"/>
              <a:t>Sucks</a:t>
            </a:r>
            <a:r>
              <a:rPr lang="fi-FI" sz="2000" b="1" dirty="0"/>
              <a:t> </a:t>
            </a:r>
            <a:r>
              <a:rPr lang="fi-FI" sz="2000" b="1" dirty="0" err="1"/>
              <a:t>big</a:t>
            </a:r>
            <a:r>
              <a:rPr lang="fi-FI" sz="2000" b="1" dirty="0"/>
              <a:t> </a:t>
            </a:r>
            <a:r>
              <a:rPr lang="fi-FI" sz="2000" b="1" dirty="0" err="1"/>
              <a:t>time</a:t>
            </a:r>
            <a:r>
              <a:rPr lang="fi-FI" sz="2000" b="1" dirty="0"/>
              <a:t>.</a:t>
            </a:r>
          </a:p>
          <a:p>
            <a:r>
              <a:rPr lang="fi-FI" sz="2000" b="1" dirty="0"/>
              <a:t>Asiaa on hyvä pohtia.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D478DB-ECE3-0D41-9057-A8C7C85C8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326" y="709272"/>
            <a:ext cx="3372363" cy="337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lto University">
  <a:themeElements>
    <a:clrScheme name="Aalto-perus">
      <a:dk1>
        <a:sysClr val="windowText" lastClr="000000"/>
      </a:dk1>
      <a:lt1>
        <a:sysClr val="window" lastClr="FFFFFF"/>
      </a:lt1>
      <a:dk2>
        <a:srgbClr val="FF671F"/>
      </a:dk2>
      <a:lt2>
        <a:srgbClr val="8C857B"/>
      </a:lt2>
      <a:accent1>
        <a:srgbClr val="FF671F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Aalto SCI_fi_Original" id="{7CBB85A2-5C95-444E-83F2-BE7C2CAD877A}" vid="{8E7EA970-EB23-1F44-A57E-017CF620E17E}"/>
    </a:ext>
  </a:extLst>
</a:theme>
</file>

<file path=ppt/theme/theme2.xml><?xml version="1.0" encoding="utf-8"?>
<a:theme xmlns:a="http://schemas.openxmlformats.org/drawingml/2006/main" name="SCI_EN">
  <a:themeElements>
    <a:clrScheme name="Aalto-perus">
      <a:dk1>
        <a:sysClr val="windowText" lastClr="000000"/>
      </a:dk1>
      <a:lt1>
        <a:sysClr val="window" lastClr="FFFFFF"/>
      </a:lt1>
      <a:dk2>
        <a:srgbClr val="FF671F"/>
      </a:dk2>
      <a:lt2>
        <a:srgbClr val="8C857B"/>
      </a:lt2>
      <a:accent1>
        <a:srgbClr val="FF671F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0" id="{B389219C-6823-42A2-9133-E226F9211E1D}" vid="{27918E5D-F28B-4F67-B053-4B0F6DE3126E}"/>
    </a:ext>
  </a:extLst>
</a:theme>
</file>

<file path=ppt/theme/theme3.xml><?xml version="1.0" encoding="utf-8"?>
<a:theme xmlns:a="http://schemas.openxmlformats.org/drawingml/2006/main" name="1_SCI_EN">
  <a:themeElements>
    <a:clrScheme name="Aalto-perus">
      <a:dk1>
        <a:sysClr val="windowText" lastClr="000000"/>
      </a:dk1>
      <a:lt1>
        <a:sysClr val="window" lastClr="FFFFFF"/>
      </a:lt1>
      <a:dk2>
        <a:srgbClr val="FF671F"/>
      </a:dk2>
      <a:lt2>
        <a:srgbClr val="8C857B"/>
      </a:lt2>
      <a:accent1>
        <a:srgbClr val="FF671F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0" id="{B389219C-6823-42A2-9133-E226F9211E1D}" vid="{27918E5D-F28B-4F67-B053-4B0F6DE3126E}"/>
    </a:ext>
  </a:extLst>
</a:theme>
</file>

<file path=ppt/theme/theme4.xml><?xml version="1.0" encoding="utf-8"?>
<a:theme xmlns:a="http://schemas.openxmlformats.org/drawingml/2006/main" name="2_SCI_EN">
  <a:themeElements>
    <a:clrScheme name="Aalto-perus">
      <a:dk1>
        <a:sysClr val="windowText" lastClr="000000"/>
      </a:dk1>
      <a:lt1>
        <a:sysClr val="window" lastClr="FFFFFF"/>
      </a:lt1>
      <a:dk2>
        <a:srgbClr val="FF671F"/>
      </a:dk2>
      <a:lt2>
        <a:srgbClr val="8C857B"/>
      </a:lt2>
      <a:accent1>
        <a:srgbClr val="FF671F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0" id="{B389219C-6823-42A2-9133-E226F9211E1D}" vid="{27918E5D-F28B-4F67-B053-4B0F6DE3126E}"/>
    </a:ext>
  </a:extLst>
</a:theme>
</file>

<file path=ppt/theme/theme5.xml><?xml version="1.0" encoding="utf-8"?>
<a:theme xmlns:a="http://schemas.openxmlformats.org/drawingml/2006/main" name="3_SCI_EN">
  <a:themeElements>
    <a:clrScheme name="Aalto-perus">
      <a:dk1>
        <a:sysClr val="windowText" lastClr="000000"/>
      </a:dk1>
      <a:lt1>
        <a:sysClr val="window" lastClr="FFFFFF"/>
      </a:lt1>
      <a:dk2>
        <a:srgbClr val="FF671F"/>
      </a:dk2>
      <a:lt2>
        <a:srgbClr val="8C857B"/>
      </a:lt2>
      <a:accent1>
        <a:srgbClr val="FF671F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0" id="{B389219C-6823-42A2-9133-E226F9211E1D}" vid="{27918E5D-F28B-4F67-B053-4B0F6DE3126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384</Words>
  <Application>Microsoft Office PowerPoint</Application>
  <PresentationFormat>On-screen Show (16:10)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Courier New</vt:lpstr>
      <vt:lpstr>Georgia</vt:lpstr>
      <vt:lpstr>Lucida Grande</vt:lpstr>
      <vt:lpstr>ヒラギノ角ゴ Pro W3</vt:lpstr>
      <vt:lpstr>Aalto University</vt:lpstr>
      <vt:lpstr>SCI_EN</vt:lpstr>
      <vt:lpstr>1_SCI_EN</vt:lpstr>
      <vt:lpstr>2_SCI_EN</vt:lpstr>
      <vt:lpstr>3_SCI_EN</vt:lpstr>
      <vt:lpstr>Teknillinen fysiikka: uratuumailuja </vt:lpstr>
      <vt:lpstr>Tilastoja</vt:lpstr>
      <vt:lpstr>Tilastoja</vt:lpstr>
      <vt:lpstr>Tilastoja</vt:lpstr>
      <vt:lpstr>Pitääkö tietää?</vt:lpstr>
      <vt:lpstr>En voi sanoa mitä pitää tehdä, mutta…</vt:lpstr>
      <vt:lpstr>Valintoja: akatemia vs. teollisuus/yksityinen sektori</vt:lpstr>
      <vt:lpstr>Valintoja: Suomi vs. ulkomaat</vt:lpstr>
      <vt:lpstr>Valintoja : perhe</vt:lpstr>
      <vt:lpstr>Valintoja : kiinnostus, palkka, turvallisuus?</vt:lpstr>
      <vt:lpstr>Sattuman rooli: case study ”Minä”</vt:lpstr>
      <vt:lpstr>Sattuman rooli: case study ”Minä”</vt:lpstr>
      <vt:lpstr>Sattuman rooli: case study ”Minä”</vt:lpstr>
      <vt:lpstr>Sattuman rooli: case study ”Minä”</vt:lpstr>
      <vt:lpstr>Jotain ihan muuta?</vt:lpstr>
      <vt:lpstr>Kiitos!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Winqvist Katri</dc:creator>
  <cp:keywords/>
  <dc:description/>
  <cp:lastModifiedBy>Jani-Petri Martikainen</cp:lastModifiedBy>
  <cp:revision>128</cp:revision>
  <cp:lastPrinted>2012-10-17T07:14:15Z</cp:lastPrinted>
  <dcterms:created xsi:type="dcterms:W3CDTF">2018-06-25T10:09:18Z</dcterms:created>
  <dcterms:modified xsi:type="dcterms:W3CDTF">2020-10-08T06:25:03Z</dcterms:modified>
  <cp:category/>
</cp:coreProperties>
</file>