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4" r:id="rId2"/>
  </p:sldIdLst>
  <p:sldSz cx="9144000" cy="6858000" type="screen4x3"/>
  <p:notesSz cx="6794500" cy="9931400"/>
  <p:defaultTextStyle>
    <a:defPPr>
      <a:defRPr lang="en-US"/>
    </a:defPPr>
    <a:lvl1pPr marL="0" algn="l" defTabSz="898908" rtl="0" eaLnBrk="1" latinLnBrk="0" hangingPunct="1">
      <a:defRPr sz="1765" kern="1200">
        <a:solidFill>
          <a:schemeClr val="tx1"/>
        </a:solidFill>
        <a:latin typeface="+mn-lt"/>
        <a:ea typeface="+mn-ea"/>
        <a:cs typeface="+mn-cs"/>
      </a:defRPr>
    </a:lvl1pPr>
    <a:lvl2pPr marL="449454" algn="l" defTabSz="898908" rtl="0" eaLnBrk="1" latinLnBrk="0" hangingPunct="1">
      <a:defRPr sz="1765" kern="1200">
        <a:solidFill>
          <a:schemeClr val="tx1"/>
        </a:solidFill>
        <a:latin typeface="+mn-lt"/>
        <a:ea typeface="+mn-ea"/>
        <a:cs typeface="+mn-cs"/>
      </a:defRPr>
    </a:lvl2pPr>
    <a:lvl3pPr marL="898908" algn="l" defTabSz="898908" rtl="0" eaLnBrk="1" latinLnBrk="0" hangingPunct="1">
      <a:defRPr sz="1765" kern="1200">
        <a:solidFill>
          <a:schemeClr val="tx1"/>
        </a:solidFill>
        <a:latin typeface="+mn-lt"/>
        <a:ea typeface="+mn-ea"/>
        <a:cs typeface="+mn-cs"/>
      </a:defRPr>
    </a:lvl3pPr>
    <a:lvl4pPr marL="1348364" algn="l" defTabSz="898908" rtl="0" eaLnBrk="1" latinLnBrk="0" hangingPunct="1">
      <a:defRPr sz="1765" kern="1200">
        <a:solidFill>
          <a:schemeClr val="tx1"/>
        </a:solidFill>
        <a:latin typeface="+mn-lt"/>
        <a:ea typeface="+mn-ea"/>
        <a:cs typeface="+mn-cs"/>
      </a:defRPr>
    </a:lvl4pPr>
    <a:lvl5pPr marL="1797818" algn="l" defTabSz="898908" rtl="0" eaLnBrk="1" latinLnBrk="0" hangingPunct="1">
      <a:defRPr sz="1765" kern="1200">
        <a:solidFill>
          <a:schemeClr val="tx1"/>
        </a:solidFill>
        <a:latin typeface="+mn-lt"/>
        <a:ea typeface="+mn-ea"/>
        <a:cs typeface="+mn-cs"/>
      </a:defRPr>
    </a:lvl5pPr>
    <a:lvl6pPr marL="2247272" algn="l" defTabSz="898908" rtl="0" eaLnBrk="1" latinLnBrk="0" hangingPunct="1">
      <a:defRPr sz="1765" kern="1200">
        <a:solidFill>
          <a:schemeClr val="tx1"/>
        </a:solidFill>
        <a:latin typeface="+mn-lt"/>
        <a:ea typeface="+mn-ea"/>
        <a:cs typeface="+mn-cs"/>
      </a:defRPr>
    </a:lvl6pPr>
    <a:lvl7pPr marL="2696726" algn="l" defTabSz="898908" rtl="0" eaLnBrk="1" latinLnBrk="0" hangingPunct="1">
      <a:defRPr sz="1765" kern="1200">
        <a:solidFill>
          <a:schemeClr val="tx1"/>
        </a:solidFill>
        <a:latin typeface="+mn-lt"/>
        <a:ea typeface="+mn-ea"/>
        <a:cs typeface="+mn-cs"/>
      </a:defRPr>
    </a:lvl7pPr>
    <a:lvl8pPr marL="3146181" algn="l" defTabSz="898908" rtl="0" eaLnBrk="1" latinLnBrk="0" hangingPunct="1">
      <a:defRPr sz="1765" kern="1200">
        <a:solidFill>
          <a:schemeClr val="tx1"/>
        </a:solidFill>
        <a:latin typeface="+mn-lt"/>
        <a:ea typeface="+mn-ea"/>
        <a:cs typeface="+mn-cs"/>
      </a:defRPr>
    </a:lvl8pPr>
    <a:lvl9pPr marL="3595635" algn="l" defTabSz="898908"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89706" autoAdjust="0"/>
  </p:normalViewPr>
  <p:slideViewPr>
    <p:cSldViewPr showGuides="1">
      <p:cViewPr varScale="1">
        <p:scale>
          <a:sx n="88" d="100"/>
          <a:sy n="88" d="100"/>
        </p:scale>
        <p:origin x="1291" y="6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8" d="100"/>
          <a:sy n="68" d="100"/>
        </p:scale>
        <p:origin x="2808" y="5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C69B1E1D-1656-4BF3-B39D-523606D6DB44}" type="datetimeFigureOut">
              <a:rPr lang="en-US"/>
              <a:t>10/4/2018</a:t>
            </a:fld>
            <a:endParaRPr/>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624149B6-8CC3-4B9A-BCBF-5AF8A7649FF2}" type="slidenum">
              <a:rPr/>
              <a:t>‹#›</a:t>
            </a:fld>
            <a:endParaRPr/>
          </a:p>
        </p:txBody>
      </p:sp>
    </p:spTree>
    <p:extLst>
      <p:ext uri="{BB962C8B-B14F-4D97-AF65-F5344CB8AC3E}">
        <p14:creationId xmlns:p14="http://schemas.microsoft.com/office/powerpoint/2010/main" val="2531268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85FC044-1321-463A-86E8-35D85A959797}" type="datetimeFigureOut">
              <a:rPr lang="en-US"/>
              <a:t>10/4/2018</a:t>
            </a:fld>
            <a:endParaRPr/>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6AA99EE-A2C0-4BE5-BB96-1FDEE1D6095A}" type="slidenum">
              <a:rPr/>
              <a:t>‹#›</a:t>
            </a:fld>
            <a:endParaRPr/>
          </a:p>
        </p:txBody>
      </p:sp>
    </p:spTree>
    <p:extLst>
      <p:ext uri="{BB962C8B-B14F-4D97-AF65-F5344CB8AC3E}">
        <p14:creationId xmlns:p14="http://schemas.microsoft.com/office/powerpoint/2010/main" val="526883074"/>
      </p:ext>
    </p:extLst>
  </p:cSld>
  <p:clrMap bg1="lt1" tx1="dk1" bg2="lt2" tx2="dk2" accent1="accent1" accent2="accent2" accent3="accent3" accent4="accent4" accent5="accent5" accent6="accent6" hlink="hlink" folHlink="folHlink"/>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a:t>
            </a:fld>
            <a:endParaRPr lang="en-US"/>
          </a:p>
        </p:txBody>
      </p:sp>
    </p:spTree>
    <p:extLst>
      <p:ext uri="{BB962C8B-B14F-4D97-AF65-F5344CB8AC3E}">
        <p14:creationId xmlns:p14="http://schemas.microsoft.com/office/powerpoint/2010/main" val="428021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rtficate">
    <p:spTree>
      <p:nvGrpSpPr>
        <p:cNvPr id="1" name=""/>
        <p:cNvGrpSpPr/>
        <p:nvPr/>
      </p:nvGrpSpPr>
      <p:grpSpPr>
        <a:xfrm>
          <a:off x="0" y="0"/>
          <a:ext cx="0" cy="0"/>
          <a:chOff x="0" y="0"/>
          <a:chExt cx="0" cy="0"/>
        </a:xfrm>
      </p:grpSpPr>
      <p:sp>
        <p:nvSpPr>
          <p:cNvPr id="11" name="Subtitle"/>
          <p:cNvSpPr>
            <a:spLocks noGrp="1"/>
          </p:cNvSpPr>
          <p:nvPr>
            <p:ph type="subTitle" idx="1" hasCustomPrompt="1"/>
          </p:nvPr>
        </p:nvSpPr>
        <p:spPr>
          <a:xfrm>
            <a:off x="987552" y="1463040"/>
            <a:ext cx="7159752" cy="484632"/>
          </a:xfrm>
          <a:prstGeom prst="rect">
            <a:avLst/>
          </a:prstGeom>
        </p:spPr>
        <p:txBody>
          <a:bodyPr lIns="91440" tIns="45720" rIns="91440" bIns="45720" anchor="ctr" anchorCtr="0">
            <a:normAutofit/>
          </a:bodyPr>
          <a:lstStyle>
            <a:lvl1pPr marL="0" marR="0" indent="0" algn="ctr" defTabSz="926250" rtl="0" eaLnBrk="1" fontAlgn="auto" latinLnBrk="0" hangingPunct="1">
              <a:lnSpc>
                <a:spcPct val="90000"/>
              </a:lnSpc>
              <a:spcBef>
                <a:spcPts val="1637"/>
              </a:spcBef>
              <a:spcAft>
                <a:spcPts val="0"/>
              </a:spcAft>
              <a:buClrTx/>
              <a:buSzTx/>
              <a:buFont typeface="Arial" pitchFamily="34" charset="0"/>
              <a:buNone/>
              <a:tabLst/>
              <a:defRPr lang="en-US" sz="3200" b="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26250" rtl="0" eaLnBrk="1" fontAlgn="auto" latinLnBrk="0" hangingPunct="1">
              <a:lnSpc>
                <a:spcPct val="90000"/>
              </a:lnSpc>
              <a:spcBef>
                <a:spcPts val="1637"/>
              </a:spcBef>
              <a:spcAft>
                <a:spcPts val="0"/>
              </a:spcAft>
              <a:buClrTx/>
              <a:buSzTx/>
              <a:buFont typeface="Arial" pitchFamily="34" charset="0"/>
              <a:buNone/>
              <a:tabLst/>
              <a:defRPr/>
            </a:pPr>
            <a:r>
              <a:rPr lang="en-US" dirty="0" smtClean="0"/>
              <a:t>TA’s Golden Rule</a:t>
            </a:r>
            <a:endParaRPr lang="en-US" dirty="0"/>
          </a:p>
        </p:txBody>
      </p:sp>
      <p:sp>
        <p:nvSpPr>
          <p:cNvPr id="21" name="Text Placeholder 7"/>
          <p:cNvSpPr>
            <a:spLocks noGrp="1"/>
          </p:cNvSpPr>
          <p:nvPr>
            <p:ph type="body" sz="quarter" idx="20" hasCustomPrompt="1"/>
          </p:nvPr>
        </p:nvSpPr>
        <p:spPr>
          <a:xfrm>
            <a:off x="990601" y="2560805"/>
            <a:ext cx="7162800" cy="325881"/>
          </a:xfrm>
        </p:spPr>
        <p:txBody>
          <a:bodyPr lIns="91440" tIns="45720" rIns="91440" bIns="45720" anchor="ctr">
            <a:noAutofit/>
          </a:bodyPr>
          <a:lstStyle>
            <a:lvl1pPr marL="0" indent="0" algn="ctr">
              <a:lnSpc>
                <a:spcPct val="100000"/>
              </a:lnSpc>
              <a:spcBef>
                <a:spcPts val="0"/>
              </a:spcBef>
              <a:buNone/>
              <a:defRPr sz="15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lang="en-US" dirty="0" smtClean="0"/>
              <a:t>Text…?!</a:t>
            </a:r>
            <a:endParaRPr dirty="0"/>
          </a:p>
        </p:txBody>
      </p:sp>
      <p:sp>
        <p:nvSpPr>
          <p:cNvPr id="2" name="Title 1"/>
          <p:cNvSpPr>
            <a:spLocks noGrp="1"/>
          </p:cNvSpPr>
          <p:nvPr>
            <p:ph type="title" hasCustomPrompt="1"/>
          </p:nvPr>
        </p:nvSpPr>
        <p:spPr>
          <a:xfrm>
            <a:off x="990601" y="2949678"/>
            <a:ext cx="7162800" cy="739587"/>
          </a:xfrm>
        </p:spPr>
        <p:txBody>
          <a:bodyPr vert="horz" lIns="91440" tIns="45720" rIns="91440" bIns="45720" rtlCol="0" anchor="ctr">
            <a:noAutofit/>
          </a:bodyPr>
          <a:lstStyle>
            <a:lvl1pPr>
              <a:defRPr lang="en-US" sz="5400" b="0" baseline="0" dirty="0">
                <a:solidFill>
                  <a:schemeClr val="tx1"/>
                </a:solidFill>
                <a:latin typeface="+mn-lt"/>
                <a:ea typeface="+mn-ea"/>
                <a:cs typeface="+mn-cs"/>
              </a:defRPr>
            </a:lvl1pPr>
          </a:lstStyle>
          <a:p>
            <a:pPr marL="0" lvl="0" indent="0">
              <a:lnSpc>
                <a:spcPct val="90000"/>
              </a:lnSpc>
              <a:spcBef>
                <a:spcPts val="0"/>
              </a:spcBef>
              <a:buFont typeface="Arial" pitchFamily="34" charset="0"/>
            </a:pPr>
            <a:r>
              <a:rPr lang="en-US" dirty="0" smtClean="0"/>
              <a:t>Rule…</a:t>
            </a:r>
            <a:endParaRPr lang="en-US" dirty="0"/>
          </a:p>
        </p:txBody>
      </p:sp>
      <p:sp>
        <p:nvSpPr>
          <p:cNvPr id="20" name="Text Placeholder 7"/>
          <p:cNvSpPr>
            <a:spLocks noGrp="1"/>
          </p:cNvSpPr>
          <p:nvPr>
            <p:ph type="body" sz="quarter" idx="19" hasCustomPrompt="1"/>
          </p:nvPr>
        </p:nvSpPr>
        <p:spPr>
          <a:xfrm>
            <a:off x="990601" y="3869778"/>
            <a:ext cx="7162800" cy="702222"/>
          </a:xfrm>
        </p:spPr>
        <p:txBody>
          <a:bodyPr lIns="91440" tIns="45720" rIns="91440" bIns="45720" anchor="ctr">
            <a:noAutofit/>
          </a:bodyPr>
          <a:lstStyle>
            <a:lvl1pPr marL="0" indent="0" algn="ctr">
              <a:lnSpc>
                <a:spcPct val="110000"/>
              </a:lnSpc>
              <a:spcBef>
                <a:spcPts val="0"/>
              </a:spcBef>
              <a:buNone/>
              <a:defRPr sz="15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lang="en-US" dirty="0" smtClean="0"/>
              <a:t>Text…?!</a:t>
            </a:r>
            <a:endParaRPr dirty="0"/>
          </a:p>
        </p:txBody>
      </p:sp>
    </p:spTree>
    <p:extLst>
      <p:ext uri="{BB962C8B-B14F-4D97-AF65-F5344CB8AC3E}">
        <p14:creationId xmlns:p14="http://schemas.microsoft.com/office/powerpoint/2010/main" val="320907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ecorative borde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90601" y="990600"/>
            <a:ext cx="7162800" cy="681318"/>
          </a:xfrm>
          <a:prstGeom prst="rect">
            <a:avLst/>
          </a:prstGeom>
        </p:spPr>
        <p:txBody>
          <a:bodyPr vert="horz" lIns="101882" tIns="50941" rIns="101882" bIns="50941"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90600" y="1828800"/>
            <a:ext cx="7162802" cy="4038600"/>
          </a:xfrm>
          <a:prstGeom prst="rect">
            <a:avLst/>
          </a:prstGeom>
        </p:spPr>
        <p:txBody>
          <a:bodyPr vert="horz" lIns="101882" tIns="50941" rIns="101882" bIns="5094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11471" y="6460454"/>
            <a:ext cx="2133600" cy="365125"/>
          </a:xfrm>
          <a:prstGeom prst="rect">
            <a:avLst/>
          </a:prstGeom>
        </p:spPr>
        <p:txBody>
          <a:bodyPr vert="horz" lIns="101882" tIns="50941" rIns="101882" bIns="50941" rtlCol="0" anchor="ctr"/>
          <a:lstStyle>
            <a:lvl1pPr algn="l">
              <a:defRPr sz="1100">
                <a:solidFill>
                  <a:schemeClr val="tx1">
                    <a:lumMod val="75000"/>
                    <a:lumOff val="25000"/>
                  </a:schemeClr>
                </a:solidFill>
              </a:defRPr>
            </a:lvl1pPr>
          </a:lstStyle>
          <a:p>
            <a:fld id="{E2BDE6FC-D800-44C9-9F28-4DA3F75C04DF}" type="datetimeFigureOut">
              <a:rPr lang="en-US" smtClean="0"/>
              <a:pPr/>
              <a:t>10/4/2018</a:t>
            </a:fld>
            <a:endParaRPr lang="en-US"/>
          </a:p>
        </p:txBody>
      </p:sp>
      <p:sp>
        <p:nvSpPr>
          <p:cNvPr id="5" name="Footer Placeholder 4"/>
          <p:cNvSpPr>
            <a:spLocks noGrp="1"/>
          </p:cNvSpPr>
          <p:nvPr>
            <p:ph type="ftr" sz="quarter" idx="3"/>
          </p:nvPr>
        </p:nvSpPr>
        <p:spPr>
          <a:xfrm>
            <a:off x="3124200" y="6460454"/>
            <a:ext cx="2895600" cy="365125"/>
          </a:xfrm>
          <a:prstGeom prst="rect">
            <a:avLst/>
          </a:prstGeom>
        </p:spPr>
        <p:txBody>
          <a:bodyPr vert="horz" lIns="101882" tIns="50941" rIns="101882" bIns="50941" rtlCol="0" anchor="ctr"/>
          <a:lstStyle>
            <a:lvl1pPr algn="ctr">
              <a:defRPr sz="1100">
                <a:solidFill>
                  <a:schemeClr val="tx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598928" y="6460454"/>
            <a:ext cx="2133600" cy="365125"/>
          </a:xfrm>
          <a:prstGeom prst="rect">
            <a:avLst/>
          </a:prstGeom>
        </p:spPr>
        <p:txBody>
          <a:bodyPr vert="horz" lIns="101882" tIns="50941" rIns="101882" bIns="50941" rtlCol="0" anchor="ctr"/>
          <a:lstStyle>
            <a:lvl1pPr algn="r">
              <a:defRPr sz="1100">
                <a:solidFill>
                  <a:schemeClr val="tx1">
                    <a:lumMod val="75000"/>
                    <a:lumOff val="25000"/>
                  </a:schemeClr>
                </a:solidFill>
              </a:defRPr>
            </a:lvl1pPr>
          </a:lstStyle>
          <a:p>
            <a:fld id="{BD2FA371-C872-4E76-B1E3-5B0775D37C39}" type="slidenum">
              <a:rPr lang="en-US" smtClean="0"/>
              <a:pPr/>
              <a:t>‹#›</a:t>
            </a:fld>
            <a:endParaRPr lang="en-US"/>
          </a:p>
        </p:txBody>
      </p:sp>
    </p:spTree>
    <p:extLst>
      <p:ext uri="{BB962C8B-B14F-4D97-AF65-F5344CB8AC3E}">
        <p14:creationId xmlns:p14="http://schemas.microsoft.com/office/powerpoint/2010/main" val="155346062"/>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26250" rtl="0" eaLnBrk="1" latinLnBrk="0" hangingPunct="1">
        <a:spcBef>
          <a:spcPct val="0"/>
        </a:spcBef>
        <a:buNone/>
        <a:defRPr sz="2546" kern="1200">
          <a:solidFill>
            <a:schemeClr val="tx1">
              <a:lumMod val="95000"/>
              <a:lumOff val="5000"/>
            </a:schemeClr>
          </a:solidFill>
          <a:latin typeface="+mj-lt"/>
          <a:ea typeface="+mj-ea"/>
          <a:cs typeface="+mj-cs"/>
        </a:defRPr>
      </a:lvl1pPr>
    </p:titleStyle>
    <p:bodyStyle>
      <a:lvl1pPr marL="249394" indent="-249394" algn="l" defTabSz="926250" rtl="0" eaLnBrk="1" latinLnBrk="0" hangingPunct="1">
        <a:lnSpc>
          <a:spcPct val="90000"/>
        </a:lnSpc>
        <a:spcBef>
          <a:spcPts val="1637"/>
        </a:spcBef>
        <a:buFont typeface="Arial" pitchFamily="34" charset="0"/>
        <a:buChar char="•"/>
        <a:defRPr sz="1819" kern="1200">
          <a:solidFill>
            <a:schemeClr val="tx1">
              <a:lumMod val="95000"/>
              <a:lumOff val="5000"/>
            </a:schemeClr>
          </a:solidFill>
          <a:latin typeface="+mn-lt"/>
          <a:ea typeface="+mn-ea"/>
          <a:cs typeface="+mn-cs"/>
        </a:defRPr>
      </a:lvl1pPr>
      <a:lvl2pPr marL="581920" indent="-249394" algn="l" defTabSz="926250" rtl="0" eaLnBrk="1" latinLnBrk="0" hangingPunct="1">
        <a:lnSpc>
          <a:spcPct val="90000"/>
        </a:lnSpc>
        <a:spcBef>
          <a:spcPts val="545"/>
        </a:spcBef>
        <a:buFont typeface="Arial" pitchFamily="34" charset="0"/>
        <a:buChar char="•"/>
        <a:defRPr sz="1637" kern="1200">
          <a:solidFill>
            <a:schemeClr val="tx1">
              <a:lumMod val="95000"/>
              <a:lumOff val="5000"/>
            </a:schemeClr>
          </a:solidFill>
          <a:latin typeface="+mn-lt"/>
          <a:ea typeface="+mn-ea"/>
          <a:cs typeface="+mn-cs"/>
        </a:defRPr>
      </a:lvl2pPr>
      <a:lvl3pPr marL="914446" indent="-207829" algn="l" defTabSz="926250" rtl="0" eaLnBrk="1" latinLnBrk="0" hangingPunct="1">
        <a:lnSpc>
          <a:spcPct val="90000"/>
        </a:lnSpc>
        <a:spcBef>
          <a:spcPts val="273"/>
        </a:spcBef>
        <a:buFont typeface="Arial" pitchFamily="34" charset="0"/>
        <a:buChar char="•"/>
        <a:defRPr sz="1454" kern="1200">
          <a:solidFill>
            <a:schemeClr val="tx1">
              <a:lumMod val="95000"/>
              <a:lumOff val="5000"/>
            </a:schemeClr>
          </a:solidFill>
          <a:latin typeface="+mn-lt"/>
          <a:ea typeface="+mn-ea"/>
          <a:cs typeface="+mn-cs"/>
        </a:defRPr>
      </a:lvl3pPr>
      <a:lvl4pPr marL="1163841" indent="-207829" algn="l" defTabSz="926250" rtl="0" eaLnBrk="1" latinLnBrk="0" hangingPunct="1">
        <a:lnSpc>
          <a:spcPct val="90000"/>
        </a:lnSpc>
        <a:spcBef>
          <a:spcPts val="273"/>
        </a:spcBef>
        <a:buFont typeface="Arial" pitchFamily="34" charset="0"/>
        <a:buChar char="•"/>
        <a:defRPr sz="1272" kern="1200">
          <a:solidFill>
            <a:schemeClr val="tx1">
              <a:lumMod val="95000"/>
              <a:lumOff val="5000"/>
            </a:schemeClr>
          </a:solidFill>
          <a:latin typeface="+mn-lt"/>
          <a:ea typeface="+mn-ea"/>
          <a:cs typeface="+mn-cs"/>
        </a:defRPr>
      </a:lvl4pPr>
      <a:lvl5pPr marL="1413235" indent="-207829" algn="l" defTabSz="926250" rtl="0" eaLnBrk="1" latinLnBrk="0" hangingPunct="1">
        <a:lnSpc>
          <a:spcPct val="90000"/>
        </a:lnSpc>
        <a:spcBef>
          <a:spcPts val="273"/>
        </a:spcBef>
        <a:buFont typeface="Arial" pitchFamily="34" charset="0"/>
        <a:buChar char="•"/>
        <a:defRPr sz="1272" kern="1200">
          <a:solidFill>
            <a:schemeClr val="tx1">
              <a:lumMod val="95000"/>
              <a:lumOff val="5000"/>
            </a:schemeClr>
          </a:solidFill>
          <a:latin typeface="+mn-lt"/>
          <a:ea typeface="+mn-ea"/>
          <a:cs typeface="+mn-cs"/>
        </a:defRPr>
      </a:lvl5pPr>
      <a:lvl6pPr marL="1662630"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6pPr>
      <a:lvl7pPr marL="1912024"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7pPr>
      <a:lvl8pPr marL="2161418"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8pPr>
      <a:lvl9pPr marL="2410812"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9pPr>
    </p:bodyStyle>
    <p:otherStyle>
      <a:defPPr>
        <a:defRPr/>
      </a:defPPr>
      <a:lvl1pPr marL="0" algn="l" defTabSz="926250" rtl="0" eaLnBrk="1" latinLnBrk="0" hangingPunct="1">
        <a:defRPr sz="1819" kern="1200">
          <a:solidFill>
            <a:schemeClr val="tx1"/>
          </a:solidFill>
          <a:latin typeface="+mn-lt"/>
          <a:ea typeface="+mn-ea"/>
          <a:cs typeface="+mn-cs"/>
        </a:defRPr>
      </a:lvl1pPr>
      <a:lvl2pPr marL="463125" algn="l" defTabSz="926250" rtl="0" eaLnBrk="1" latinLnBrk="0" hangingPunct="1">
        <a:defRPr sz="1819" kern="1200">
          <a:solidFill>
            <a:schemeClr val="tx1"/>
          </a:solidFill>
          <a:latin typeface="+mn-lt"/>
          <a:ea typeface="+mn-ea"/>
          <a:cs typeface="+mn-cs"/>
        </a:defRPr>
      </a:lvl2pPr>
      <a:lvl3pPr marL="926250" algn="l" defTabSz="926250" rtl="0" eaLnBrk="1" latinLnBrk="0" hangingPunct="1">
        <a:defRPr sz="1819" kern="1200">
          <a:solidFill>
            <a:schemeClr val="tx1"/>
          </a:solidFill>
          <a:latin typeface="+mn-lt"/>
          <a:ea typeface="+mn-ea"/>
          <a:cs typeface="+mn-cs"/>
        </a:defRPr>
      </a:lvl3pPr>
      <a:lvl4pPr marL="1389377" algn="l" defTabSz="926250" rtl="0" eaLnBrk="1" latinLnBrk="0" hangingPunct="1">
        <a:defRPr sz="1819" kern="1200">
          <a:solidFill>
            <a:schemeClr val="tx1"/>
          </a:solidFill>
          <a:latin typeface="+mn-lt"/>
          <a:ea typeface="+mn-ea"/>
          <a:cs typeface="+mn-cs"/>
        </a:defRPr>
      </a:lvl4pPr>
      <a:lvl5pPr marL="1852502" algn="l" defTabSz="926250" rtl="0" eaLnBrk="1" latinLnBrk="0" hangingPunct="1">
        <a:defRPr sz="1819" kern="1200">
          <a:solidFill>
            <a:schemeClr val="tx1"/>
          </a:solidFill>
          <a:latin typeface="+mn-lt"/>
          <a:ea typeface="+mn-ea"/>
          <a:cs typeface="+mn-cs"/>
        </a:defRPr>
      </a:lvl5pPr>
      <a:lvl6pPr marL="2315627" algn="l" defTabSz="926250" rtl="0" eaLnBrk="1" latinLnBrk="0" hangingPunct="1">
        <a:defRPr sz="1819" kern="1200">
          <a:solidFill>
            <a:schemeClr val="tx1"/>
          </a:solidFill>
          <a:latin typeface="+mn-lt"/>
          <a:ea typeface="+mn-ea"/>
          <a:cs typeface="+mn-cs"/>
        </a:defRPr>
      </a:lvl6pPr>
      <a:lvl7pPr marL="2778752" algn="l" defTabSz="926250" rtl="0" eaLnBrk="1" latinLnBrk="0" hangingPunct="1">
        <a:defRPr sz="1819" kern="1200">
          <a:solidFill>
            <a:schemeClr val="tx1"/>
          </a:solidFill>
          <a:latin typeface="+mn-lt"/>
          <a:ea typeface="+mn-ea"/>
          <a:cs typeface="+mn-cs"/>
        </a:defRPr>
      </a:lvl7pPr>
      <a:lvl8pPr marL="3241878" algn="l" defTabSz="926250" rtl="0" eaLnBrk="1" latinLnBrk="0" hangingPunct="1">
        <a:defRPr sz="1819" kern="1200">
          <a:solidFill>
            <a:schemeClr val="tx1"/>
          </a:solidFill>
          <a:latin typeface="+mn-lt"/>
          <a:ea typeface="+mn-ea"/>
          <a:cs typeface="+mn-cs"/>
        </a:defRPr>
      </a:lvl8pPr>
      <a:lvl9pPr marL="3705003" algn="l" defTabSz="926250" rtl="0" eaLnBrk="1" latinLnBrk="0" hangingPunct="1">
        <a:defRPr sz="181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fontScale="92500" lnSpcReduction="10000"/>
          </a:bodyPr>
          <a:lstStyle/>
          <a:p>
            <a:r>
              <a:rPr lang="en-US" dirty="0" smtClean="0"/>
              <a:t>Hints for being approachable teacher</a:t>
            </a:r>
            <a:endParaRPr lang="en-US" dirty="0"/>
          </a:p>
        </p:txBody>
      </p:sp>
      <p:sp>
        <p:nvSpPr>
          <p:cNvPr id="35" name="Text Placeholder 34"/>
          <p:cNvSpPr>
            <a:spLocks noGrp="1"/>
          </p:cNvSpPr>
          <p:nvPr>
            <p:ph type="body" sz="quarter" idx="20"/>
          </p:nvPr>
        </p:nvSpPr>
        <p:spPr>
          <a:xfrm>
            <a:off x="987552" y="1046902"/>
            <a:ext cx="7162800" cy="325881"/>
          </a:xfrm>
        </p:spPr>
        <p:txBody>
          <a:bodyPr/>
          <a:lstStyle/>
          <a:p>
            <a:r>
              <a:rPr lang="en-US" cap="none" dirty="0" smtClean="0"/>
              <a:t>PED-131.9000 TA as a learning instructor (SCI), contact session #2 4.10.2018, </a:t>
            </a:r>
            <a:r>
              <a:rPr lang="en-US" cap="none" dirty="0" err="1" smtClean="0"/>
              <a:t>ver</a:t>
            </a:r>
            <a:r>
              <a:rPr lang="en-US" cap="none" dirty="0" smtClean="0"/>
              <a:t> 0.9</a:t>
            </a:r>
            <a:endParaRPr lang="en-US" cap="none" dirty="0"/>
          </a:p>
        </p:txBody>
      </p:sp>
      <p:sp>
        <p:nvSpPr>
          <p:cNvPr id="15" name="Title 14"/>
          <p:cNvSpPr>
            <a:spLocks noGrp="1"/>
          </p:cNvSpPr>
          <p:nvPr>
            <p:ph type="title"/>
          </p:nvPr>
        </p:nvSpPr>
        <p:spPr>
          <a:xfrm>
            <a:off x="1259632" y="2037929"/>
            <a:ext cx="6624736" cy="3623319"/>
          </a:xfrm>
        </p:spPr>
        <p:txBody>
          <a:bodyPr numCol="4" spcCol="108000" anchor="t"/>
          <a:lstStyle/>
          <a:p>
            <a:pPr algn="l"/>
            <a:r>
              <a:rPr lang="en-US" sz="1200" dirty="0" smtClean="0"/>
              <a:t>supportive</a:t>
            </a:r>
            <a:br>
              <a:rPr lang="en-US" sz="1200" dirty="0" smtClean="0"/>
            </a:br>
            <a:r>
              <a:rPr lang="en-US" sz="1200" dirty="0" smtClean="0"/>
              <a:t>friendly</a:t>
            </a:r>
            <a:br>
              <a:rPr lang="en-US" sz="1200" dirty="0" smtClean="0"/>
            </a:br>
            <a:r>
              <a:rPr lang="en-US" sz="1200" dirty="0" smtClean="0"/>
              <a:t>easy going</a:t>
            </a:r>
            <a:br>
              <a:rPr lang="en-US" sz="1200" dirty="0" smtClean="0"/>
            </a:br>
            <a:r>
              <a:rPr lang="en-US" sz="1200" dirty="0" smtClean="0"/>
              <a:t>encouraging</a:t>
            </a:r>
            <a:br>
              <a:rPr lang="en-US" sz="1200" dirty="0" smtClean="0"/>
            </a:br>
            <a:r>
              <a:rPr lang="en-US" sz="1200" dirty="0" smtClean="0"/>
              <a:t>gives constructive</a:t>
            </a:r>
            <a:br>
              <a:rPr lang="en-US" sz="1200" dirty="0" smtClean="0"/>
            </a:br>
            <a:r>
              <a:rPr lang="en-US" sz="1200" dirty="0" smtClean="0"/>
              <a:t>enthusiastic</a:t>
            </a:r>
            <a:br>
              <a:rPr lang="en-US" sz="1200" dirty="0" smtClean="0"/>
            </a:br>
            <a:r>
              <a:rPr lang="en-US" sz="1200" dirty="0" smtClean="0"/>
              <a:t>talkative</a:t>
            </a:r>
            <a:br>
              <a:rPr lang="en-US" sz="1200" dirty="0" smtClean="0"/>
            </a:br>
            <a:r>
              <a:rPr lang="en-US" sz="1200" dirty="0" smtClean="0"/>
              <a:t>availability</a:t>
            </a:r>
            <a:br>
              <a:rPr lang="en-US" sz="1200" dirty="0" smtClean="0"/>
            </a:br>
            <a:r>
              <a:rPr lang="en-US" sz="1200" dirty="0" smtClean="0"/>
              <a:t/>
            </a:r>
            <a:br>
              <a:rPr lang="en-US" sz="1200" dirty="0" smtClean="0"/>
            </a:br>
            <a:r>
              <a:rPr lang="en-US" sz="1200" dirty="0" smtClean="0"/>
              <a:t>smile</a:t>
            </a:r>
            <a:br>
              <a:rPr lang="en-US" sz="1200" dirty="0" smtClean="0"/>
            </a:br>
            <a:r>
              <a:rPr lang="en-US" sz="1200" dirty="0" smtClean="0"/>
              <a:t>look like you care</a:t>
            </a:r>
            <a:br>
              <a:rPr lang="en-US" sz="1200" dirty="0" smtClean="0"/>
            </a:br>
            <a:r>
              <a:rPr lang="en-US" sz="1200" dirty="0" smtClean="0"/>
              <a:t>show interest</a:t>
            </a:r>
            <a:br>
              <a:rPr lang="en-US" sz="1200" dirty="0" smtClean="0"/>
            </a:br>
            <a:r>
              <a:rPr lang="en-US" sz="1200" dirty="0" smtClean="0"/>
              <a:t>non-verbal communication:</a:t>
            </a:r>
            <a:br>
              <a:rPr lang="en-US" sz="1200" dirty="0" smtClean="0"/>
            </a:br>
            <a:r>
              <a:rPr lang="en-US" sz="1200" dirty="0" smtClean="0"/>
              <a:t>reacting to questions,</a:t>
            </a:r>
            <a:br>
              <a:rPr lang="en-US" sz="1200" dirty="0" smtClean="0"/>
            </a:br>
            <a:r>
              <a:rPr lang="en-US" sz="1200" dirty="0" smtClean="0"/>
              <a:t>reacting to wrong answers</a:t>
            </a:r>
            <a:br>
              <a:rPr lang="en-US" sz="1200" dirty="0" smtClean="0"/>
            </a:br>
            <a:r>
              <a:rPr lang="en-US" sz="1200" dirty="0" smtClean="0"/>
              <a:t>classroom layout</a:t>
            </a:r>
            <a:br>
              <a:rPr lang="en-US" sz="1200" dirty="0" smtClean="0"/>
            </a:br>
            <a:r>
              <a:rPr lang="en-US" sz="1200" dirty="0" smtClean="0"/>
              <a:t>approach students:</a:t>
            </a:r>
            <a:br>
              <a:rPr lang="en-US" sz="1200" dirty="0" smtClean="0"/>
            </a:br>
            <a:r>
              <a:rPr lang="en-US" sz="1200" dirty="0" smtClean="0"/>
              <a:t>walk around</a:t>
            </a:r>
            <a:br>
              <a:rPr lang="en-US" sz="1200" dirty="0" smtClean="0"/>
            </a:br>
            <a:r>
              <a:rPr lang="en-US" sz="1200" dirty="0" smtClean="0"/>
              <a:t>encourage questions</a:t>
            </a:r>
            <a:br>
              <a:rPr lang="en-US" sz="1200" dirty="0" smtClean="0"/>
            </a:br>
            <a:r>
              <a:rPr lang="en-US" sz="1200" dirty="0" smtClean="0"/>
              <a:t>communicate on the same level</a:t>
            </a:r>
            <a:br>
              <a:rPr lang="en-US" sz="1200" dirty="0" smtClean="0"/>
            </a:br>
            <a:r>
              <a:rPr lang="en-US" sz="1200" dirty="0" smtClean="0"/>
              <a:t>review / refresh course material</a:t>
            </a:r>
            <a:br>
              <a:rPr lang="en-US" sz="1200" dirty="0" smtClean="0"/>
            </a:br>
            <a:r>
              <a:rPr lang="en-US" sz="1200" dirty="0"/>
              <a:t/>
            </a:r>
            <a:br>
              <a:rPr lang="en-US" sz="1200" dirty="0"/>
            </a:br>
            <a:r>
              <a:rPr lang="en-US" sz="1200" dirty="0" smtClean="0"/>
              <a:t>address students with their names and make eye contact,</a:t>
            </a:r>
            <a:br>
              <a:rPr lang="en-US" sz="1200" dirty="0" smtClean="0"/>
            </a:br>
            <a:r>
              <a:rPr lang="en-US" sz="1200" dirty="0" smtClean="0"/>
              <a:t>ask easy going questions in the beginning to break the ice and show willingness to discuss,</a:t>
            </a:r>
            <a:br>
              <a:rPr lang="en-US" sz="1200" dirty="0" smtClean="0"/>
            </a:br>
            <a:r>
              <a:rPr lang="en-US" sz="1200" dirty="0" smtClean="0"/>
              <a:t>having small physical distance by walking through exercise hall,</a:t>
            </a:r>
            <a:br>
              <a:rPr lang="en-US" sz="1200" dirty="0" smtClean="0"/>
            </a:br>
            <a:r>
              <a:rPr lang="en-US" sz="1200" dirty="0" smtClean="0"/>
              <a:t>make your availability clear (e.g. office hours, email)</a:t>
            </a:r>
            <a:br>
              <a:rPr lang="en-US" sz="1200" dirty="0" smtClean="0"/>
            </a:br>
            <a:r>
              <a:rPr lang="en-US" sz="1200" dirty="0" smtClean="0"/>
              <a:t>be positive, use positive language, </a:t>
            </a:r>
            <a:br>
              <a:rPr lang="en-US" sz="1200" dirty="0" smtClean="0"/>
            </a:br>
            <a:r>
              <a:rPr lang="en-US" sz="1200" dirty="0" smtClean="0"/>
              <a:t>be prepared</a:t>
            </a:r>
            <a:br>
              <a:rPr lang="en-US" sz="1200" dirty="0" smtClean="0"/>
            </a:br>
            <a:r>
              <a:rPr lang="en-US" sz="1200" dirty="0"/>
              <a:t/>
            </a:r>
            <a:br>
              <a:rPr lang="en-US" sz="1200" dirty="0"/>
            </a:br>
            <a:r>
              <a:rPr lang="en-US" sz="1200" dirty="0" smtClean="0"/>
              <a:t>write friendly emails, </a:t>
            </a:r>
            <a:br>
              <a:rPr lang="en-US" sz="1200" dirty="0" smtClean="0"/>
            </a:br>
            <a:r>
              <a:rPr lang="en-US" sz="1200" dirty="0" smtClean="0"/>
              <a:t>care about students,</a:t>
            </a:r>
            <a:br>
              <a:rPr lang="en-US" sz="1200" dirty="0" smtClean="0"/>
            </a:br>
            <a:r>
              <a:rPr lang="en-US" sz="1200" dirty="0" smtClean="0"/>
              <a:t>proactively asking questions,</a:t>
            </a:r>
            <a:br>
              <a:rPr lang="en-US" sz="1200" dirty="0" smtClean="0"/>
            </a:br>
            <a:r>
              <a:rPr lang="en-US" sz="1200" dirty="0" smtClean="0"/>
              <a:t>smile, be relaxed and calm</a:t>
            </a:r>
            <a:br>
              <a:rPr lang="en-US" sz="1200" dirty="0" smtClean="0"/>
            </a:br>
            <a:r>
              <a:rPr lang="en-US" sz="1200" dirty="0" smtClean="0"/>
              <a:t>ask directly if they need help,</a:t>
            </a:r>
            <a:br>
              <a:rPr lang="en-US" sz="1200" dirty="0" smtClean="0"/>
            </a:br>
            <a:r>
              <a:rPr lang="en-US" sz="1200" dirty="0" smtClean="0"/>
              <a:t>take care of practical matters and have some authority</a:t>
            </a:r>
            <a:br>
              <a:rPr lang="en-US" sz="1200" dirty="0" smtClean="0"/>
            </a:br>
            <a:r>
              <a:rPr lang="en-US" sz="1200" dirty="0" smtClean="0"/>
              <a:t>pay attention to practicalities (lights, acoustics, environment)</a:t>
            </a:r>
            <a:br>
              <a:rPr lang="en-US" sz="1200" dirty="0" smtClean="0"/>
            </a:br>
            <a:r>
              <a:rPr lang="en-US" sz="1200" dirty="0" smtClean="0"/>
              <a:t>try to remember the names</a:t>
            </a:r>
            <a:br>
              <a:rPr lang="en-US" sz="1200" dirty="0" smtClean="0"/>
            </a:br>
            <a:r>
              <a:rPr lang="en-US" sz="1200" dirty="0" smtClean="0"/>
              <a:t>take an eye contact</a:t>
            </a:r>
            <a:br>
              <a:rPr lang="en-US" sz="1200" dirty="0" smtClean="0"/>
            </a:br>
            <a:r>
              <a:rPr lang="en-US" sz="1200" dirty="0" smtClean="0"/>
              <a:t>walk around the class</a:t>
            </a:r>
            <a:br>
              <a:rPr lang="en-US" sz="1200" dirty="0" smtClean="0"/>
            </a:br>
            <a:r>
              <a:rPr lang="en-US" sz="1200" dirty="0" smtClean="0"/>
              <a:t>speaking clearly</a:t>
            </a:r>
            <a:br>
              <a:rPr lang="en-US" sz="1200" dirty="0" smtClean="0"/>
            </a:br>
            <a:r>
              <a:rPr lang="en-US" sz="1200" dirty="0" smtClean="0"/>
              <a:t>loud and slow voice when in front</a:t>
            </a:r>
            <a:br>
              <a:rPr lang="en-US" sz="1200" dirty="0" smtClean="0"/>
            </a:br>
            <a:r>
              <a:rPr lang="en-US" sz="1200" dirty="0"/>
              <a:t/>
            </a:r>
            <a:br>
              <a:rPr lang="en-US" sz="1200" dirty="0"/>
            </a:br>
            <a:endParaRPr lang="en-US" sz="1200" dirty="0"/>
          </a:p>
        </p:txBody>
      </p:sp>
    </p:spTree>
    <p:extLst>
      <p:ext uri="{BB962C8B-B14F-4D97-AF65-F5344CB8AC3E}">
        <p14:creationId xmlns:p14="http://schemas.microsoft.com/office/powerpoint/2010/main" val="1927991995"/>
      </p:ext>
    </p:extLst>
  </p:cSld>
  <p:clrMapOvr>
    <a:masterClrMapping/>
  </p:clrMapOvr>
</p:sld>
</file>

<file path=ppt/theme/theme1.xml><?xml version="1.0" encoding="utf-8"?>
<a:theme xmlns:a="http://schemas.openxmlformats.org/drawingml/2006/main" name="Certificat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ificate of achievement (blue).potx" id="{9424A488-BDCE-4C1E-AA61-DADFCBF2B28C}" vid="{EEFA45E6-AE93-4D7E-BE18-8A84A2219A16}"/>
    </a:ext>
  </a:extLst>
</a:theme>
</file>

<file path=ppt/theme/theme2.xml><?xml version="1.0" encoding="utf-8"?>
<a:theme xmlns:a="http://schemas.openxmlformats.org/drawingml/2006/main" name="Office Them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Certificate of achievement (blue)</Template>
  <TotalTime>179</TotalTime>
  <Words>72</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Palatino Linotype</vt:lpstr>
      <vt:lpstr>Certificate</vt:lpstr>
      <vt:lpstr>supportive friendly easy going encouraging gives constructive enthusiastic talkative availability  smile look like you care show interest non-verbal communication: reacting to questions, reacting to wrong answers classroom layout approach students: walk around encourage questions communicate on the same level review / refresh course material  address students with their names and make eye contact, ask easy going questions in the beginning to break the ice and show willingness to discuss, having small physical distance by walking through exercise hall, make your availability clear (e.g. office hours, email) be positive, use positive language,  be prepared  write friendly emails,  care about students, proactively asking questions, smile, be relaxed and calm ask directly if they need help, take care of practical matters and have some authority pay attention to practicalities (lights, acoustics, environment) try to remember the names take an eye contact walk around the class speaking clearly loud and slow voice when in front  </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Parviainen Jukka</dc:creator>
  <cp:lastModifiedBy>Parviainen Jukka</cp:lastModifiedBy>
  <cp:revision>7</cp:revision>
  <cp:lastPrinted>2018-10-03T10:24:52Z</cp:lastPrinted>
  <dcterms:created xsi:type="dcterms:W3CDTF">2018-10-03T09:46:38Z</dcterms:created>
  <dcterms:modified xsi:type="dcterms:W3CDTF">2018-10-04T08:49:43Z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