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2" r:id="rId8"/>
    <p:sldId id="287" r:id="rId9"/>
    <p:sldId id="288" r:id="rId10"/>
    <p:sldId id="289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11"/>
    <a:srgbClr val="903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30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18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92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4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63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87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29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3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9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05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055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29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7EF8-FFE6-4E66-B898-5DCE597E9683}" type="datetimeFigureOut">
              <a:rPr lang="fi-FI" smtClean="0"/>
              <a:t>10.9.2020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63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yrki.kajaste@aalto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motorsport.co.uk/suspension/ohlins-suspension/ohlins-damper-anatom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2953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Autofit/>
          </a:bodyPr>
          <a:lstStyle/>
          <a:p>
            <a:r>
              <a:rPr lang="fi-FI" sz="2400" b="1" dirty="0"/>
              <a:t>MEC-E5005 Fluid Power Dynamics L (5 cr) </a:t>
            </a:r>
            <a:br>
              <a:rPr lang="fi-FI" sz="2400" b="1" dirty="0"/>
            </a:br>
            <a:endParaRPr lang="fi-FI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96944" cy="1944216"/>
          </a:xfrm>
        </p:spPr>
        <p:txBody>
          <a:bodyPr>
            <a:normAutofit/>
          </a:bodyPr>
          <a:lstStyle/>
          <a:p>
            <a:pPr algn="just"/>
            <a:r>
              <a:rPr lang="fi-FI" sz="1800" dirty="0"/>
              <a:t>Time: Fridays 11:15-15:00 o’clock </a:t>
            </a:r>
          </a:p>
          <a:p>
            <a:pPr algn="just"/>
            <a:endParaRPr lang="fi-FI" sz="1800" dirty="0"/>
          </a:p>
          <a:p>
            <a:pPr algn="just"/>
            <a:r>
              <a:rPr lang="fi-FI" sz="1800" dirty="0">
                <a:solidFill>
                  <a:schemeClr val="tx1"/>
                </a:solidFill>
              </a:rPr>
              <a:t>Schedule:</a:t>
            </a:r>
            <a:endParaRPr lang="fi-FI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916932"/>
            <a:ext cx="2987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Staff</a:t>
            </a:r>
          </a:p>
          <a:p>
            <a:r>
              <a:rPr lang="fi-FI" dirty="0"/>
              <a:t>Jyrki Kajaste</a:t>
            </a:r>
          </a:p>
          <a:p>
            <a:r>
              <a:rPr lang="fi-FI" dirty="0"/>
              <a:t>DSc (Tech), University Teacher</a:t>
            </a:r>
          </a:p>
          <a:p>
            <a:r>
              <a:rPr lang="fi-FI" dirty="0">
                <a:hlinkClick r:id="rId2"/>
              </a:rPr>
              <a:t>jyrki.kajaste@aalto.fi</a:t>
            </a:r>
            <a:r>
              <a:rPr lang="fi-FI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1043632" y="2708920"/>
            <a:ext cx="21600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EDDAA6-1BDE-4B7E-B13C-A2184B1E3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96056"/>
              </p:ext>
            </p:extLst>
          </p:nvPr>
        </p:nvGraphicFramePr>
        <p:xfrm>
          <a:off x="1259632" y="2204864"/>
          <a:ext cx="6120680" cy="4318222"/>
        </p:xfrm>
        <a:graphic>
          <a:graphicData uri="http://schemas.openxmlformats.org/drawingml/2006/table">
            <a:tbl>
              <a:tblPr/>
              <a:tblGrid>
                <a:gridCol w="461675">
                  <a:extLst>
                    <a:ext uri="{9D8B030D-6E8A-4147-A177-3AD203B41FA5}">
                      <a16:colId xmlns:a16="http://schemas.microsoft.com/office/drawing/2014/main" val="3331353519"/>
                    </a:ext>
                  </a:extLst>
                </a:gridCol>
                <a:gridCol w="451182">
                  <a:extLst>
                    <a:ext uri="{9D8B030D-6E8A-4147-A177-3AD203B41FA5}">
                      <a16:colId xmlns:a16="http://schemas.microsoft.com/office/drawing/2014/main" val="3941032620"/>
                    </a:ext>
                  </a:extLst>
                </a:gridCol>
                <a:gridCol w="818422">
                  <a:extLst>
                    <a:ext uri="{9D8B030D-6E8A-4147-A177-3AD203B41FA5}">
                      <a16:colId xmlns:a16="http://schemas.microsoft.com/office/drawing/2014/main" val="791029096"/>
                    </a:ext>
                  </a:extLst>
                </a:gridCol>
                <a:gridCol w="1206648">
                  <a:extLst>
                    <a:ext uri="{9D8B030D-6E8A-4147-A177-3AD203B41FA5}">
                      <a16:colId xmlns:a16="http://schemas.microsoft.com/office/drawing/2014/main" val="3702727919"/>
                    </a:ext>
                  </a:extLst>
                </a:gridCol>
                <a:gridCol w="1084234">
                  <a:extLst>
                    <a:ext uri="{9D8B030D-6E8A-4147-A177-3AD203B41FA5}">
                      <a16:colId xmlns:a16="http://schemas.microsoft.com/office/drawing/2014/main" val="429735503"/>
                    </a:ext>
                  </a:extLst>
                </a:gridCol>
                <a:gridCol w="2098519">
                  <a:extLst>
                    <a:ext uri="{9D8B030D-6E8A-4147-A177-3AD203B41FA5}">
                      <a16:colId xmlns:a16="http://schemas.microsoft.com/office/drawing/2014/main" val="1804045750"/>
                    </a:ext>
                  </a:extLst>
                </a:gridCol>
              </a:tblGrid>
              <a:tr h="2287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MEC-E5005 Fluid Power Dynamics 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6845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check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616347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782520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R001/U257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436935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609101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568693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984762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14286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23.10.2020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612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R001/Y344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Seal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86140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R001/Y344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simulation work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77423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650241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 check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3956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508990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200925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11.12.2020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 ready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522778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245880"/>
                  </a:ext>
                </a:extLst>
              </a:tr>
              <a:tr h="42896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Asko Ellman, Tampere University ??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82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5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i-FI" sz="2800" dirty="0"/>
              <a:t>Hydraulic circuit to be modeled 3</a:t>
            </a:r>
            <a:br>
              <a:rPr lang="fi-FI" dirty="0"/>
            </a:br>
            <a:r>
              <a:rPr lang="fi-FI" sz="2700" dirty="0"/>
              <a:t>option 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C19B17-756C-4C50-960E-42CA33C96CE7}"/>
              </a:ext>
            </a:extLst>
          </p:cNvPr>
          <p:cNvCxnSpPr/>
          <p:nvPr/>
        </p:nvCxnSpPr>
        <p:spPr>
          <a:xfrm>
            <a:off x="5317639" y="2544676"/>
            <a:ext cx="288703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52AECAD-03CD-4A35-A597-0E66FD9B05DD}"/>
              </a:ext>
            </a:extLst>
          </p:cNvPr>
          <p:cNvSpPr/>
          <p:nvPr/>
        </p:nvSpPr>
        <p:spPr>
          <a:xfrm>
            <a:off x="1083172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714312A-A3DB-4311-B690-300CAA52872B}"/>
              </a:ext>
            </a:extLst>
          </p:cNvPr>
          <p:cNvSpPr/>
          <p:nvPr/>
        </p:nvSpPr>
        <p:spPr>
          <a:xfrm>
            <a:off x="1660707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985F7C-A530-43BA-B83F-F6A7248B88A2}"/>
              </a:ext>
            </a:extLst>
          </p:cNvPr>
          <p:cNvSpPr/>
          <p:nvPr/>
        </p:nvSpPr>
        <p:spPr>
          <a:xfrm>
            <a:off x="2238177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FB51D4-25FE-4FA4-9BF0-2DB943A903B3}"/>
              </a:ext>
            </a:extLst>
          </p:cNvPr>
          <p:cNvCxnSpPr/>
          <p:nvPr/>
        </p:nvCxnSpPr>
        <p:spPr>
          <a:xfrm>
            <a:off x="1083172" y="4161538"/>
            <a:ext cx="1732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4B1B71F-42B8-4844-8A59-BBE2246EA769}"/>
              </a:ext>
            </a:extLst>
          </p:cNvPr>
          <p:cNvCxnSpPr/>
          <p:nvPr/>
        </p:nvCxnSpPr>
        <p:spPr>
          <a:xfrm>
            <a:off x="1083236" y="4854502"/>
            <a:ext cx="1732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4283520-64A1-491C-824C-6DDDCDABA720}"/>
              </a:ext>
            </a:extLst>
          </p:cNvPr>
          <p:cNvCxnSpPr/>
          <p:nvPr/>
        </p:nvCxnSpPr>
        <p:spPr>
          <a:xfrm flipV="1">
            <a:off x="1256477" y="4219285"/>
            <a:ext cx="0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93FE086-ECD3-4163-966B-47D01825B00A}"/>
              </a:ext>
            </a:extLst>
          </p:cNvPr>
          <p:cNvCxnSpPr/>
          <p:nvPr/>
        </p:nvCxnSpPr>
        <p:spPr>
          <a:xfrm flipH="1">
            <a:off x="1487465" y="4219285"/>
            <a:ext cx="0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CFD9AD-48F9-4CE3-9ED9-0E037E59366D}"/>
              </a:ext>
            </a:extLst>
          </p:cNvPr>
          <p:cNvCxnSpPr/>
          <p:nvPr/>
        </p:nvCxnSpPr>
        <p:spPr>
          <a:xfrm>
            <a:off x="2411418" y="4219285"/>
            <a:ext cx="230988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6C7AFEC-0BEA-4FB7-A7C9-11C1D24392C8}"/>
              </a:ext>
            </a:extLst>
          </p:cNvPr>
          <p:cNvCxnSpPr/>
          <p:nvPr/>
        </p:nvCxnSpPr>
        <p:spPr>
          <a:xfrm flipV="1">
            <a:off x="2411418" y="4219285"/>
            <a:ext cx="230988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ACEAEF3-0CE2-4652-8FAD-21ED7684A872}"/>
              </a:ext>
            </a:extLst>
          </p:cNvPr>
          <p:cNvCxnSpPr/>
          <p:nvPr/>
        </p:nvCxnSpPr>
        <p:spPr>
          <a:xfrm flipV="1">
            <a:off x="1833948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4C24E23-9191-4D61-9CE4-6F4FA5998579}"/>
              </a:ext>
            </a:extLst>
          </p:cNvPr>
          <p:cNvCxnSpPr/>
          <p:nvPr/>
        </p:nvCxnSpPr>
        <p:spPr>
          <a:xfrm flipV="1">
            <a:off x="1833948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DD08F7F-BFE3-436A-A0DB-3E6F880000C1}"/>
              </a:ext>
            </a:extLst>
          </p:cNvPr>
          <p:cNvCxnSpPr/>
          <p:nvPr/>
        </p:nvCxnSpPr>
        <p:spPr>
          <a:xfrm flipV="1">
            <a:off x="2064936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1096458-4AB0-4F40-B411-7C35898E40B2}"/>
              </a:ext>
            </a:extLst>
          </p:cNvPr>
          <p:cNvCxnSpPr/>
          <p:nvPr/>
        </p:nvCxnSpPr>
        <p:spPr>
          <a:xfrm flipV="1">
            <a:off x="2064936" y="4219285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6415C68-7B24-44DD-B428-01430197401A}"/>
              </a:ext>
            </a:extLst>
          </p:cNvPr>
          <p:cNvCxnSpPr/>
          <p:nvPr/>
        </p:nvCxnSpPr>
        <p:spPr>
          <a:xfrm flipV="1">
            <a:off x="1833948" y="4219285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E090362-7031-4C4C-965C-72717682720A}"/>
              </a:ext>
            </a:extLst>
          </p:cNvPr>
          <p:cNvCxnSpPr/>
          <p:nvPr/>
        </p:nvCxnSpPr>
        <p:spPr>
          <a:xfrm>
            <a:off x="1776201" y="4334715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B77F29C-ED26-473F-98C5-24B9D15D70CD}"/>
              </a:ext>
            </a:extLst>
          </p:cNvPr>
          <p:cNvCxnSpPr/>
          <p:nvPr/>
        </p:nvCxnSpPr>
        <p:spPr>
          <a:xfrm>
            <a:off x="2007189" y="4334779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825D04-733B-4104-9008-14F7BF606C30}"/>
              </a:ext>
            </a:extLst>
          </p:cNvPr>
          <p:cNvCxnSpPr/>
          <p:nvPr/>
        </p:nvCxnSpPr>
        <p:spPr>
          <a:xfrm>
            <a:off x="1776201" y="4681261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D7C6F61-3B77-4F10-BFDB-158686D93DDB}"/>
              </a:ext>
            </a:extLst>
          </p:cNvPr>
          <p:cNvCxnSpPr/>
          <p:nvPr/>
        </p:nvCxnSpPr>
        <p:spPr>
          <a:xfrm>
            <a:off x="2007189" y="4681261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C1D13B3-9F78-4A1E-AC42-1BB75194BEB7}"/>
              </a:ext>
            </a:extLst>
          </p:cNvPr>
          <p:cNvCxnSpPr/>
          <p:nvPr/>
        </p:nvCxnSpPr>
        <p:spPr>
          <a:xfrm>
            <a:off x="1833948" y="4796691"/>
            <a:ext cx="1" cy="953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112">
            <a:extLst>
              <a:ext uri="{FF2B5EF4-FFF2-40B4-BE49-F238E27FC236}">
                <a16:creationId xmlns:a16="http://schemas.microsoft.com/office/drawing/2014/main" id="{4C519A87-03EB-4DD5-88D4-F9A44F371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970" y="5288511"/>
            <a:ext cx="346283" cy="34628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444">
              <a:latin typeface="Arial" charset="0"/>
            </a:endParaRPr>
          </a:p>
        </p:txBody>
      </p:sp>
      <p:sp>
        <p:nvSpPr>
          <p:cNvPr id="52" name="Line 113">
            <a:extLst>
              <a:ext uri="{FF2B5EF4-FFF2-40B4-BE49-F238E27FC236}">
                <a16:creationId xmlns:a16="http://schemas.microsoft.com/office/drawing/2014/main" id="{1FDC7951-26FC-49F9-B2C1-C81110513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970" y="5368716"/>
            <a:ext cx="3462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3" name="Line 115">
            <a:extLst>
              <a:ext uri="{FF2B5EF4-FFF2-40B4-BE49-F238E27FC236}">
                <a16:creationId xmlns:a16="http://schemas.microsoft.com/office/drawing/2014/main" id="{52C30BA7-B5C6-483E-8D24-117B1C5ECC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3118" y="5231221"/>
            <a:ext cx="0" cy="2304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4" name="Line 116">
            <a:extLst>
              <a:ext uri="{FF2B5EF4-FFF2-40B4-BE49-F238E27FC236}">
                <a16:creationId xmlns:a16="http://schemas.microsoft.com/office/drawing/2014/main" id="{E6A54AD9-3BC3-4FFC-AADD-83F957354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3118" y="5231221"/>
            <a:ext cx="28899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5" name="Line 117">
            <a:extLst>
              <a:ext uri="{FF2B5EF4-FFF2-40B4-BE49-F238E27FC236}">
                <a16:creationId xmlns:a16="http://schemas.microsoft.com/office/drawing/2014/main" id="{EFC18EB9-72A6-4C71-A431-83EE647AC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2112" y="5231221"/>
            <a:ext cx="0" cy="5729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6" name="Line 119">
            <a:extLst>
              <a:ext uri="{FF2B5EF4-FFF2-40B4-BE49-F238E27FC236}">
                <a16:creationId xmlns:a16="http://schemas.microsoft.com/office/drawing/2014/main" id="{34253945-E333-45CF-B301-8DF5CCCC8C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634794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7" name="Line 120">
            <a:extLst>
              <a:ext uri="{FF2B5EF4-FFF2-40B4-BE49-F238E27FC236}">
                <a16:creationId xmlns:a16="http://schemas.microsoft.com/office/drawing/2014/main" id="{3FB14C47-7AEB-4138-81BC-9FAB81CD3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60" y="5693357"/>
            <a:ext cx="231704" cy="57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8" name="Line 121">
            <a:extLst>
              <a:ext uri="{FF2B5EF4-FFF2-40B4-BE49-F238E27FC236}">
                <a16:creationId xmlns:a16="http://schemas.microsoft.com/office/drawing/2014/main" id="{3C612A11-EED8-48A0-9FD1-337CA95F7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750646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9" name="Line 122">
            <a:extLst>
              <a:ext uri="{FF2B5EF4-FFF2-40B4-BE49-F238E27FC236}">
                <a16:creationId xmlns:a16="http://schemas.microsoft.com/office/drawing/2014/main" id="{2FA362BE-20F6-4F97-80DE-EBBC64463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60" y="5807936"/>
            <a:ext cx="231704" cy="57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0" name="Line 123">
            <a:extLst>
              <a:ext uri="{FF2B5EF4-FFF2-40B4-BE49-F238E27FC236}">
                <a16:creationId xmlns:a16="http://schemas.microsoft.com/office/drawing/2014/main" id="{7811ECCC-E2E5-4A29-9417-D4E9F6CD31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866499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1" name="Line 124">
            <a:extLst>
              <a:ext uri="{FF2B5EF4-FFF2-40B4-BE49-F238E27FC236}">
                <a16:creationId xmlns:a16="http://schemas.microsoft.com/office/drawing/2014/main" id="{C69D80D2-A18F-420D-ADE4-DC7BC71B0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59" y="5923787"/>
            <a:ext cx="115853" cy="31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2" name="Line 125">
            <a:extLst>
              <a:ext uri="{FF2B5EF4-FFF2-40B4-BE49-F238E27FC236}">
                <a16:creationId xmlns:a16="http://schemas.microsoft.com/office/drawing/2014/main" id="{402C1134-5668-457D-9755-4C872E41F4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0408" y="5750646"/>
            <a:ext cx="520698" cy="1158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3" name="Line 126">
            <a:extLst>
              <a:ext uri="{FF2B5EF4-FFF2-40B4-BE49-F238E27FC236}">
                <a16:creationId xmlns:a16="http://schemas.microsoft.com/office/drawing/2014/main" id="{17DD95AA-1C33-44F1-ABC8-1F44849EB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5254" y="5461652"/>
            <a:ext cx="2418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64" name="Line 127">
            <a:extLst>
              <a:ext uri="{FF2B5EF4-FFF2-40B4-BE49-F238E27FC236}">
                <a16:creationId xmlns:a16="http://schemas.microsoft.com/office/drawing/2014/main" id="{27140773-9950-4392-AF0E-EBAC0EC00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97143" y="5076611"/>
            <a:ext cx="599" cy="157343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C4FA821-69B3-4686-BCD8-0A24A848EF5A}"/>
              </a:ext>
            </a:extLst>
          </p:cNvPr>
          <p:cNvCxnSpPr/>
          <p:nvPr/>
        </p:nvCxnSpPr>
        <p:spPr>
          <a:xfrm>
            <a:off x="3855254" y="6702408"/>
            <a:ext cx="51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382588-7654-4C5E-8577-5287F3BA142E}"/>
              </a:ext>
            </a:extLst>
          </p:cNvPr>
          <p:cNvCxnSpPr/>
          <p:nvPr/>
        </p:nvCxnSpPr>
        <p:spPr>
          <a:xfrm flipV="1">
            <a:off x="4374817" y="6529186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06AF66D-3F95-448D-A185-BC8F78469ED3}"/>
              </a:ext>
            </a:extLst>
          </p:cNvPr>
          <p:cNvCxnSpPr/>
          <p:nvPr/>
        </p:nvCxnSpPr>
        <p:spPr>
          <a:xfrm flipV="1">
            <a:off x="3855094" y="6529167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Line 126">
            <a:extLst>
              <a:ext uri="{FF2B5EF4-FFF2-40B4-BE49-F238E27FC236}">
                <a16:creationId xmlns:a16="http://schemas.microsoft.com/office/drawing/2014/main" id="{42E83F4A-1012-44B8-86FB-28007A0275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3948" y="5453540"/>
            <a:ext cx="1674664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69" name="Oval 8">
            <a:extLst>
              <a:ext uri="{FF2B5EF4-FFF2-40B4-BE49-F238E27FC236}">
                <a16:creationId xmlns:a16="http://schemas.microsoft.com/office/drawing/2014/main" id="{BC20A2F2-D923-4D8B-84A2-EC8AA834FBE0}"/>
              </a:ext>
            </a:extLst>
          </p:cNvPr>
          <p:cNvSpPr>
            <a:spLocks noChangeArrowheads="1"/>
          </p:cNvSpPr>
          <p:nvPr/>
        </p:nvSpPr>
        <p:spPr bwMode="auto">
          <a:xfrm rot="156836">
            <a:off x="1603517" y="5778277"/>
            <a:ext cx="460862" cy="46213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444">
              <a:latin typeface="Arial" charset="0"/>
            </a:endParaRP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467035F9-F090-47DB-950F-C1A93FAD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180" y="5778456"/>
            <a:ext cx="115533" cy="9802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444">
              <a:latin typeface="Arial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55863DB-7B74-4BFA-B491-E977A1950689}"/>
              </a:ext>
            </a:extLst>
          </p:cNvPr>
          <p:cNvCxnSpPr/>
          <p:nvPr/>
        </p:nvCxnSpPr>
        <p:spPr>
          <a:xfrm>
            <a:off x="1566940" y="6702408"/>
            <a:ext cx="51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93F6C6F-AC9D-4D29-8CB5-3DA4FF59B10F}"/>
              </a:ext>
            </a:extLst>
          </p:cNvPr>
          <p:cNvCxnSpPr/>
          <p:nvPr/>
        </p:nvCxnSpPr>
        <p:spPr>
          <a:xfrm flipV="1">
            <a:off x="2086503" y="6529186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6E1D523-62EB-43E3-9E8E-A32BD5E01E76}"/>
              </a:ext>
            </a:extLst>
          </p:cNvPr>
          <p:cNvCxnSpPr/>
          <p:nvPr/>
        </p:nvCxnSpPr>
        <p:spPr>
          <a:xfrm flipV="1">
            <a:off x="1566780" y="6529167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Line 127">
            <a:extLst>
              <a:ext uri="{FF2B5EF4-FFF2-40B4-BE49-F238E27FC236}">
                <a16:creationId xmlns:a16="http://schemas.microsoft.com/office/drawing/2014/main" id="{5465BECE-0698-419F-929D-ADAFA6EDA5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3947" y="6240412"/>
            <a:ext cx="1" cy="40424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AD3CBC6-39B5-4805-A61F-8502FBB9CC24}"/>
              </a:ext>
            </a:extLst>
          </p:cNvPr>
          <p:cNvSpPr/>
          <p:nvPr/>
        </p:nvSpPr>
        <p:spPr>
          <a:xfrm>
            <a:off x="1718518" y="2660179"/>
            <a:ext cx="2309625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3FBA650-18BD-439E-80AA-712AC7913269}"/>
              </a:ext>
            </a:extLst>
          </p:cNvPr>
          <p:cNvCxnSpPr/>
          <p:nvPr/>
        </p:nvCxnSpPr>
        <p:spPr>
          <a:xfrm>
            <a:off x="2122683" y="2649395"/>
            <a:ext cx="0" cy="577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7135C82-2FE8-49E1-89CA-C969758A7768}"/>
              </a:ext>
            </a:extLst>
          </p:cNvPr>
          <p:cNvCxnSpPr/>
          <p:nvPr/>
        </p:nvCxnSpPr>
        <p:spPr>
          <a:xfrm flipH="1" flipV="1">
            <a:off x="1837505" y="3235637"/>
            <a:ext cx="0" cy="9924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2FB7171-5B9D-4B8A-9FB0-5F8E58DEAA6E}"/>
              </a:ext>
            </a:extLst>
          </p:cNvPr>
          <p:cNvCxnSpPr/>
          <p:nvPr/>
        </p:nvCxnSpPr>
        <p:spPr>
          <a:xfrm flipH="1" flipV="1">
            <a:off x="2067561" y="3915970"/>
            <a:ext cx="0" cy="288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Line 126">
            <a:extLst>
              <a:ext uri="{FF2B5EF4-FFF2-40B4-BE49-F238E27FC236}">
                <a16:creationId xmlns:a16="http://schemas.microsoft.com/office/drawing/2014/main" id="{97DB1795-0427-4DF5-ACFA-8C02FB8D3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4936" y="3915970"/>
            <a:ext cx="184790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4716250-7EBC-4B0E-944A-5C8874DB9B61}"/>
              </a:ext>
            </a:extLst>
          </p:cNvPr>
          <p:cNvCxnSpPr/>
          <p:nvPr/>
        </p:nvCxnSpPr>
        <p:spPr>
          <a:xfrm flipV="1">
            <a:off x="3912841" y="3237521"/>
            <a:ext cx="0" cy="678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239D7B72-C988-4ACA-84CF-0E62D429855D}"/>
              </a:ext>
            </a:extLst>
          </p:cNvPr>
          <p:cNvSpPr/>
          <p:nvPr/>
        </p:nvSpPr>
        <p:spPr>
          <a:xfrm>
            <a:off x="2815583" y="4565793"/>
            <a:ext cx="461925" cy="230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8FEDCC9-31D1-4EF0-9EA5-1C8ED93D809F}"/>
              </a:ext>
            </a:extLst>
          </p:cNvPr>
          <p:cNvCxnSpPr/>
          <p:nvPr/>
        </p:nvCxnSpPr>
        <p:spPr>
          <a:xfrm>
            <a:off x="2931141" y="4565793"/>
            <a:ext cx="230988" cy="230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AFDB6F17-7DE2-46B0-8FC3-66558E1A5CA5}"/>
              </a:ext>
            </a:extLst>
          </p:cNvPr>
          <p:cNvSpPr/>
          <p:nvPr/>
        </p:nvSpPr>
        <p:spPr>
          <a:xfrm>
            <a:off x="621260" y="4565793"/>
            <a:ext cx="461925" cy="230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9E61568-1261-49E4-BA1C-6E0912A4FBB5}"/>
              </a:ext>
            </a:extLst>
          </p:cNvPr>
          <p:cNvCxnSpPr/>
          <p:nvPr/>
        </p:nvCxnSpPr>
        <p:spPr>
          <a:xfrm flipH="1">
            <a:off x="736754" y="4565793"/>
            <a:ext cx="231052" cy="230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A3ED5E3-93EC-4E37-9F2A-EF0024879833}"/>
              </a:ext>
            </a:extLst>
          </p:cNvPr>
          <p:cNvCxnSpPr/>
          <p:nvPr/>
        </p:nvCxnSpPr>
        <p:spPr>
          <a:xfrm flipH="1" flipV="1">
            <a:off x="1025489" y="4219285"/>
            <a:ext cx="57747" cy="115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B5CDD1E-836D-4F7F-874F-8338CF18FF9B}"/>
              </a:ext>
            </a:extLst>
          </p:cNvPr>
          <p:cNvCxnSpPr/>
          <p:nvPr/>
        </p:nvCxnSpPr>
        <p:spPr>
          <a:xfrm flipH="1">
            <a:off x="909995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A407026-AF26-43A3-84D8-386D5E1C5ACC}"/>
              </a:ext>
            </a:extLst>
          </p:cNvPr>
          <p:cNvCxnSpPr/>
          <p:nvPr/>
        </p:nvCxnSpPr>
        <p:spPr>
          <a:xfrm flipH="1" flipV="1">
            <a:off x="794501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0DB5477-8C9A-45DD-A391-0B72BC7481AD}"/>
              </a:ext>
            </a:extLst>
          </p:cNvPr>
          <p:cNvCxnSpPr/>
          <p:nvPr/>
        </p:nvCxnSpPr>
        <p:spPr>
          <a:xfrm flipH="1">
            <a:off x="679007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8A9C623-7EAE-48AB-B7BA-1E6DC83E25DC}"/>
              </a:ext>
            </a:extLst>
          </p:cNvPr>
          <p:cNvCxnSpPr/>
          <p:nvPr/>
        </p:nvCxnSpPr>
        <p:spPr>
          <a:xfrm flipH="1" flipV="1">
            <a:off x="563513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97E78A4-2E06-4C92-AB2D-961B591DE87D}"/>
              </a:ext>
            </a:extLst>
          </p:cNvPr>
          <p:cNvCxnSpPr/>
          <p:nvPr/>
        </p:nvCxnSpPr>
        <p:spPr>
          <a:xfrm flipH="1">
            <a:off x="505766" y="4219285"/>
            <a:ext cx="57747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27AF005-2D66-4D25-BD52-B6892531F667}"/>
              </a:ext>
            </a:extLst>
          </p:cNvPr>
          <p:cNvCxnSpPr/>
          <p:nvPr/>
        </p:nvCxnSpPr>
        <p:spPr>
          <a:xfrm flipH="1" flipV="1">
            <a:off x="3335371" y="4219285"/>
            <a:ext cx="57747" cy="115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B5B0219-903C-4B73-87E4-644C448DEC6A}"/>
              </a:ext>
            </a:extLst>
          </p:cNvPr>
          <p:cNvCxnSpPr/>
          <p:nvPr/>
        </p:nvCxnSpPr>
        <p:spPr>
          <a:xfrm flipH="1">
            <a:off x="3219877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6F760EB-9F9C-4797-9A44-49485FA5EE63}"/>
              </a:ext>
            </a:extLst>
          </p:cNvPr>
          <p:cNvCxnSpPr/>
          <p:nvPr/>
        </p:nvCxnSpPr>
        <p:spPr>
          <a:xfrm flipH="1" flipV="1">
            <a:off x="3104382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92EFE81-3E85-4A1D-8D2A-E3620125E73F}"/>
              </a:ext>
            </a:extLst>
          </p:cNvPr>
          <p:cNvCxnSpPr/>
          <p:nvPr/>
        </p:nvCxnSpPr>
        <p:spPr>
          <a:xfrm flipH="1">
            <a:off x="2988888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1B3522D-07B7-417C-A92B-FA771B8831BB}"/>
              </a:ext>
            </a:extLst>
          </p:cNvPr>
          <p:cNvCxnSpPr/>
          <p:nvPr/>
        </p:nvCxnSpPr>
        <p:spPr>
          <a:xfrm flipH="1" flipV="1">
            <a:off x="2873394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44AC523-D9FC-4B33-8CA1-8EAB660284CB}"/>
              </a:ext>
            </a:extLst>
          </p:cNvPr>
          <p:cNvCxnSpPr/>
          <p:nvPr/>
        </p:nvCxnSpPr>
        <p:spPr>
          <a:xfrm flipH="1">
            <a:off x="2815647" y="4219285"/>
            <a:ext cx="57747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C3AB797-880C-4679-95E6-985279B7899B}"/>
              </a:ext>
            </a:extLst>
          </p:cNvPr>
          <p:cNvCxnSpPr/>
          <p:nvPr/>
        </p:nvCxnSpPr>
        <p:spPr>
          <a:xfrm>
            <a:off x="2007189" y="2660115"/>
            <a:ext cx="0" cy="577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296E808-9329-4587-95D2-F1FEC0E93DDF}"/>
              </a:ext>
            </a:extLst>
          </p:cNvPr>
          <p:cNvSpPr/>
          <p:nvPr/>
        </p:nvSpPr>
        <p:spPr>
          <a:xfrm>
            <a:off x="2122683" y="2891103"/>
            <a:ext cx="2482847" cy="115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C04D2F4-F1C6-47DA-BBD9-9B3E682B4A49}"/>
              </a:ext>
            </a:extLst>
          </p:cNvPr>
          <p:cNvSpPr/>
          <p:nvPr/>
        </p:nvSpPr>
        <p:spPr>
          <a:xfrm>
            <a:off x="4607831" y="266011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53AFB8C-6FA5-407A-9FA2-41B50EC24E45}"/>
              </a:ext>
            </a:extLst>
          </p:cNvPr>
          <p:cNvSpPr>
            <a:spLocks noChangeAspect="1"/>
          </p:cNvSpPr>
          <p:nvPr/>
        </p:nvSpPr>
        <p:spPr>
          <a:xfrm>
            <a:off x="4463000" y="3763012"/>
            <a:ext cx="2224308" cy="288703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43CDDAF-6886-4732-8320-84AFCC86AFFC}"/>
              </a:ext>
            </a:extLst>
          </p:cNvPr>
          <p:cNvSpPr txBox="1"/>
          <p:nvPr/>
        </p:nvSpPr>
        <p:spPr>
          <a:xfrm>
            <a:off x="5560310" y="6344176"/>
            <a:ext cx="1195968" cy="3145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i-FI" sz="1444" dirty="0"/>
              <a:t>HIL CONTROL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CC52E5A-0F8C-44DB-98E2-8ABA09C57CDF}"/>
              </a:ext>
            </a:extLst>
          </p:cNvPr>
          <p:cNvCxnSpPr/>
          <p:nvPr/>
        </p:nvCxnSpPr>
        <p:spPr>
          <a:xfrm flipH="1">
            <a:off x="3277623" y="4673784"/>
            <a:ext cx="1183683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A8A7C70-0363-49FA-974C-D7C8ECD68DF4}"/>
              </a:ext>
            </a:extLst>
          </p:cNvPr>
          <p:cNvSpPr/>
          <p:nvPr/>
        </p:nvSpPr>
        <p:spPr>
          <a:xfrm>
            <a:off x="4259580" y="3410826"/>
            <a:ext cx="2309625" cy="173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6BEAC03B-A436-4186-8C4F-EC4E79DC8464}"/>
              </a:ext>
            </a:extLst>
          </p:cNvPr>
          <p:cNvSpPr/>
          <p:nvPr/>
        </p:nvSpPr>
        <p:spPr>
          <a:xfrm rot="10800000">
            <a:off x="5366097" y="3237605"/>
            <a:ext cx="173222" cy="17322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E2C82B5-7454-4A57-844A-094AEAFAF893}"/>
              </a:ext>
            </a:extLst>
          </p:cNvPr>
          <p:cNvCxnSpPr/>
          <p:nvPr/>
        </p:nvCxnSpPr>
        <p:spPr>
          <a:xfrm flipV="1">
            <a:off x="437481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589C54B-863B-47EF-9611-AFB4A7228D70}"/>
              </a:ext>
            </a:extLst>
          </p:cNvPr>
          <p:cNvCxnSpPr/>
          <p:nvPr/>
        </p:nvCxnSpPr>
        <p:spPr>
          <a:xfrm flipV="1">
            <a:off x="4497035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53FD533-A1D2-4719-85F1-1B0AE53D6C72}"/>
              </a:ext>
            </a:extLst>
          </p:cNvPr>
          <p:cNvCxnSpPr/>
          <p:nvPr/>
        </p:nvCxnSpPr>
        <p:spPr>
          <a:xfrm flipV="1">
            <a:off x="4619253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D4606BB-2B43-4E2F-B214-B0AA0E73A7F0}"/>
              </a:ext>
            </a:extLst>
          </p:cNvPr>
          <p:cNvCxnSpPr/>
          <p:nvPr/>
        </p:nvCxnSpPr>
        <p:spPr>
          <a:xfrm flipV="1">
            <a:off x="4741470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680EBDD-B4D9-4D8B-A001-E67B2C164BF0}"/>
              </a:ext>
            </a:extLst>
          </p:cNvPr>
          <p:cNvCxnSpPr/>
          <p:nvPr/>
        </p:nvCxnSpPr>
        <p:spPr>
          <a:xfrm flipV="1">
            <a:off x="4863688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C01FB9B-985E-4256-9AE4-17D72136191C}"/>
              </a:ext>
            </a:extLst>
          </p:cNvPr>
          <p:cNvCxnSpPr/>
          <p:nvPr/>
        </p:nvCxnSpPr>
        <p:spPr>
          <a:xfrm flipV="1">
            <a:off x="4985906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2BEB14B-C096-468C-8E61-5702E15165F7}"/>
              </a:ext>
            </a:extLst>
          </p:cNvPr>
          <p:cNvCxnSpPr/>
          <p:nvPr/>
        </p:nvCxnSpPr>
        <p:spPr>
          <a:xfrm flipV="1">
            <a:off x="5108123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A4E348B-3D3B-471D-B039-160B70F9D805}"/>
              </a:ext>
            </a:extLst>
          </p:cNvPr>
          <p:cNvCxnSpPr/>
          <p:nvPr/>
        </p:nvCxnSpPr>
        <p:spPr>
          <a:xfrm flipV="1">
            <a:off x="5230341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809F4FD-AB06-4FEE-BD28-18C960C6F3F1}"/>
              </a:ext>
            </a:extLst>
          </p:cNvPr>
          <p:cNvCxnSpPr/>
          <p:nvPr/>
        </p:nvCxnSpPr>
        <p:spPr>
          <a:xfrm flipV="1">
            <a:off x="5352559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64689FA-10D2-493C-8D2A-C4D1BBA44B5E}"/>
              </a:ext>
            </a:extLst>
          </p:cNvPr>
          <p:cNvCxnSpPr/>
          <p:nvPr/>
        </p:nvCxnSpPr>
        <p:spPr>
          <a:xfrm flipV="1">
            <a:off x="5474776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06E2449-D610-4463-9A58-5BC77821FA10}"/>
              </a:ext>
            </a:extLst>
          </p:cNvPr>
          <p:cNvCxnSpPr/>
          <p:nvPr/>
        </p:nvCxnSpPr>
        <p:spPr>
          <a:xfrm flipV="1">
            <a:off x="5596994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58AF7F1-F960-4421-B041-FB9248078FCB}"/>
              </a:ext>
            </a:extLst>
          </p:cNvPr>
          <p:cNvCxnSpPr/>
          <p:nvPr/>
        </p:nvCxnSpPr>
        <p:spPr>
          <a:xfrm flipV="1">
            <a:off x="5719212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A6F58F6-3D09-46AD-8F66-633D6D068C47}"/>
              </a:ext>
            </a:extLst>
          </p:cNvPr>
          <p:cNvCxnSpPr/>
          <p:nvPr/>
        </p:nvCxnSpPr>
        <p:spPr>
          <a:xfrm flipV="1">
            <a:off x="5841429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964627A-410A-413C-9043-B80078578EC6}"/>
              </a:ext>
            </a:extLst>
          </p:cNvPr>
          <p:cNvCxnSpPr/>
          <p:nvPr/>
        </p:nvCxnSpPr>
        <p:spPr>
          <a:xfrm flipV="1">
            <a:off x="596364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1407919-1F6E-403C-AF7B-2EB4907147AA}"/>
              </a:ext>
            </a:extLst>
          </p:cNvPr>
          <p:cNvCxnSpPr/>
          <p:nvPr/>
        </p:nvCxnSpPr>
        <p:spPr>
          <a:xfrm flipV="1">
            <a:off x="6085864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A604DAAA-EDE3-44F8-A916-BF92AAA86DC8}"/>
              </a:ext>
            </a:extLst>
          </p:cNvPr>
          <p:cNvCxnSpPr/>
          <p:nvPr/>
        </p:nvCxnSpPr>
        <p:spPr>
          <a:xfrm flipV="1">
            <a:off x="6208082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161251B-5B20-4DC1-9BFF-07FF300305FE}"/>
              </a:ext>
            </a:extLst>
          </p:cNvPr>
          <p:cNvCxnSpPr/>
          <p:nvPr/>
        </p:nvCxnSpPr>
        <p:spPr>
          <a:xfrm flipV="1">
            <a:off x="6330300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0DBA741-B9B1-405C-8B9F-858E3AB3577D}"/>
              </a:ext>
            </a:extLst>
          </p:cNvPr>
          <p:cNvCxnSpPr/>
          <p:nvPr/>
        </p:nvCxnSpPr>
        <p:spPr>
          <a:xfrm flipV="1">
            <a:off x="645251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51EF40-AB43-4517-860B-DE595B636E85}"/>
                  </a:ext>
                </a:extLst>
              </p:cNvPr>
              <p:cNvSpPr txBox="1"/>
              <p:nvPr/>
            </p:nvSpPr>
            <p:spPr>
              <a:xfrm>
                <a:off x="4643856" y="4807679"/>
                <a:ext cx="424283" cy="314573"/>
              </a:xfrm>
              <a:prstGeom prst="rect">
                <a:avLst/>
              </a:prstGeom>
              <a:noFill/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fi-FI" sz="1444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fi-FI" sz="1444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fi-FI" sz="1444" i="1" dirty="0"/>
                  <a:t>,</a:t>
                </a:r>
                <a:r>
                  <a:rPr lang="fi-FI" sz="1444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</a:p>
            </p:txBody>
          </p:sp>
        </mc:Choice>
        <mc:Fallback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51EF40-AB43-4517-860B-DE595B63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56" y="4807679"/>
                <a:ext cx="424283" cy="314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Rectangle 146">
            <a:extLst>
              <a:ext uri="{FF2B5EF4-FFF2-40B4-BE49-F238E27FC236}">
                <a16:creationId xmlns:a16="http://schemas.microsoft.com/office/drawing/2014/main" id="{15ECC05F-6719-4692-9FCE-15BDB4D46E63}"/>
              </a:ext>
            </a:extLst>
          </p:cNvPr>
          <p:cNvSpPr/>
          <p:nvPr/>
        </p:nvSpPr>
        <p:spPr>
          <a:xfrm>
            <a:off x="909950" y="3345783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7C50115-D386-4FDE-9963-ACF5CA2C8194}"/>
              </a:ext>
            </a:extLst>
          </p:cNvPr>
          <p:cNvCxnSpPr>
            <a:endCxn id="147" idx="3"/>
          </p:cNvCxnSpPr>
          <p:nvPr/>
        </p:nvCxnSpPr>
        <p:spPr>
          <a:xfrm flipH="1" flipV="1">
            <a:off x="1371875" y="3576746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FBA47E1-F821-48D9-ABCE-262C48B30304}"/>
              </a:ext>
            </a:extLst>
          </p:cNvPr>
          <p:cNvCxnSpPr/>
          <p:nvPr/>
        </p:nvCxnSpPr>
        <p:spPr>
          <a:xfrm flipH="1" flipV="1">
            <a:off x="3457995" y="3575265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8EF6F72-CF89-4A2C-8A1F-445C3CB0BB20}"/>
              </a:ext>
            </a:extLst>
          </p:cNvPr>
          <p:cNvSpPr/>
          <p:nvPr/>
        </p:nvSpPr>
        <p:spPr>
          <a:xfrm>
            <a:off x="2988940" y="3353079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D0E4B1E-403B-4A0E-8443-F3EE8BF7BACB}"/>
              </a:ext>
            </a:extLst>
          </p:cNvPr>
          <p:cNvSpPr txBox="1"/>
          <p:nvPr/>
        </p:nvSpPr>
        <p:spPr>
          <a:xfrm>
            <a:off x="1441691" y="3237605"/>
            <a:ext cx="351378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A</a:t>
            </a:r>
            <a:endParaRPr lang="fi-FI" sz="1444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EFA544D-C007-4F7B-B789-3940967F590E}"/>
              </a:ext>
            </a:extLst>
          </p:cNvPr>
          <p:cNvSpPr txBox="1"/>
          <p:nvPr/>
        </p:nvSpPr>
        <p:spPr>
          <a:xfrm>
            <a:off x="2615929" y="3226802"/>
            <a:ext cx="346570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B</a:t>
            </a:r>
            <a:endParaRPr lang="fi-FI" sz="1444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331CFDD-2E8A-4A07-8006-1FC399EDD8D9}"/>
              </a:ext>
            </a:extLst>
          </p:cNvPr>
          <p:cNvSpPr txBox="1"/>
          <p:nvPr/>
        </p:nvSpPr>
        <p:spPr>
          <a:xfrm>
            <a:off x="3797335" y="4388207"/>
            <a:ext cx="668773" cy="265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23" i="1" dirty="0"/>
              <a:t>U</a:t>
            </a:r>
            <a:r>
              <a:rPr lang="fi-FI" sz="1123" baseline="-25000" dirty="0"/>
              <a:t>command</a:t>
            </a:r>
            <a:endParaRPr lang="fi-FI" sz="1123" dirty="0"/>
          </a:p>
        </p:txBody>
      </p:sp>
      <p:sp>
        <p:nvSpPr>
          <p:cNvPr id="154" name="Line 127">
            <a:extLst>
              <a:ext uri="{FF2B5EF4-FFF2-40B4-BE49-F238E27FC236}">
                <a16:creationId xmlns:a16="http://schemas.microsoft.com/office/drawing/2014/main" id="{A76E258D-1782-4951-BA2C-77FEC6B55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4936" y="4796756"/>
            <a:ext cx="599" cy="28870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155" name="Line 126">
            <a:extLst>
              <a:ext uri="{FF2B5EF4-FFF2-40B4-BE49-F238E27FC236}">
                <a16:creationId xmlns:a16="http://schemas.microsoft.com/office/drawing/2014/main" id="{0E99F47C-FD60-4BED-ABF5-F09A2A7008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4936" y="5085491"/>
            <a:ext cx="2029583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BE5B1BB8-8EDB-4491-A9EE-0027E28BB9F4}"/>
              </a:ext>
            </a:extLst>
          </p:cNvPr>
          <p:cNvCxnSpPr/>
          <p:nvPr/>
        </p:nvCxnSpPr>
        <p:spPr>
          <a:xfrm flipH="1" flipV="1">
            <a:off x="5715569" y="4935965"/>
            <a:ext cx="230963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42E6870-F422-4F82-B668-6245E758C55C}"/>
              </a:ext>
            </a:extLst>
          </p:cNvPr>
          <p:cNvCxnSpPr/>
          <p:nvPr/>
        </p:nvCxnSpPr>
        <p:spPr>
          <a:xfrm rot="10800000" flipV="1">
            <a:off x="4907101" y="3596171"/>
            <a:ext cx="0" cy="1299164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E6DAC748-3675-4890-9056-B060C0D1C5B4}"/>
              </a:ext>
            </a:extLst>
          </p:cNvPr>
          <p:cNvSpPr txBox="1"/>
          <p:nvPr/>
        </p:nvSpPr>
        <p:spPr>
          <a:xfrm>
            <a:off x="4669348" y="2800725"/>
            <a:ext cx="498406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b="1" dirty="0"/>
              <a:t>F</a:t>
            </a:r>
            <a:r>
              <a:rPr lang="fi-FI" sz="1444" b="1" baseline="-25000" dirty="0"/>
              <a:t>hydr</a:t>
            </a:r>
            <a:endParaRPr lang="fi-FI" sz="1444" b="1" dirty="0"/>
          </a:p>
        </p:txBody>
      </p:sp>
      <p:sp>
        <p:nvSpPr>
          <p:cNvPr id="159" name="Rectangle 54" descr="Light downward diagonal">
            <a:extLst>
              <a:ext uri="{FF2B5EF4-FFF2-40B4-BE49-F238E27FC236}">
                <a16:creationId xmlns:a16="http://schemas.microsoft.com/office/drawing/2014/main" id="{FBDE0C47-5047-4496-A839-B6E9A2C8402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92593" y="1003163"/>
            <a:ext cx="808369" cy="2212663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0" name="Rectangle 131">
            <a:extLst>
              <a:ext uri="{FF2B5EF4-FFF2-40B4-BE49-F238E27FC236}">
                <a16:creationId xmlns:a16="http://schemas.microsoft.com/office/drawing/2014/main" id="{34E15C9E-4DFF-475D-A655-287E1BD915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7652" y="1928473"/>
            <a:ext cx="577406" cy="3535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1" name="Rectangle 67">
            <a:extLst>
              <a:ext uri="{FF2B5EF4-FFF2-40B4-BE49-F238E27FC236}">
                <a16:creationId xmlns:a16="http://schemas.microsoft.com/office/drawing/2014/main" id="{8F68BED8-821A-494D-B1E1-87FFF647B26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803759" y="2062707"/>
            <a:ext cx="288703" cy="10999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2" name="Rectangle 160">
            <a:extLst>
              <a:ext uri="{FF2B5EF4-FFF2-40B4-BE49-F238E27FC236}">
                <a16:creationId xmlns:a16="http://schemas.microsoft.com/office/drawing/2014/main" id="{D39993C5-7936-4FDC-9407-1A53F412B8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06544" y="1107366"/>
            <a:ext cx="577406" cy="1995727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3" name="Rectangle 62">
            <a:extLst>
              <a:ext uri="{FF2B5EF4-FFF2-40B4-BE49-F238E27FC236}">
                <a16:creationId xmlns:a16="http://schemas.microsoft.com/office/drawing/2014/main" id="{D9FFFCA9-01C8-4F4A-9623-EBFFF9CBDAD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07434" y="2022123"/>
            <a:ext cx="577406" cy="166216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4" name="Rectangle 67">
            <a:extLst>
              <a:ext uri="{FF2B5EF4-FFF2-40B4-BE49-F238E27FC236}">
                <a16:creationId xmlns:a16="http://schemas.microsoft.com/office/drawing/2014/main" id="{08CADC45-49D4-4013-8EEE-EB23980E3C6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10631" y="2072517"/>
            <a:ext cx="577406" cy="866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BC1D8EA-16E7-4203-9F37-232636E7EB33}"/>
              </a:ext>
            </a:extLst>
          </p:cNvPr>
          <p:cNvCxnSpPr/>
          <p:nvPr/>
        </p:nvCxnSpPr>
        <p:spPr>
          <a:xfrm rot="10800000" flipH="1">
            <a:off x="3830221" y="1069537"/>
            <a:ext cx="0" cy="7395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849BF6A3-3F1F-4DB9-B419-C7C847DF2213}"/>
              </a:ext>
            </a:extLst>
          </p:cNvPr>
          <p:cNvCxnSpPr/>
          <p:nvPr/>
        </p:nvCxnSpPr>
        <p:spPr>
          <a:xfrm rot="10800000">
            <a:off x="1917904" y="1081315"/>
            <a:ext cx="0" cy="1443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34">
            <a:extLst>
              <a:ext uri="{FF2B5EF4-FFF2-40B4-BE49-F238E27FC236}">
                <a16:creationId xmlns:a16="http://schemas.microsoft.com/office/drawing/2014/main" id="{DCF57B7E-CE9D-48AF-AE5A-DD2BD500E8D4}"/>
              </a:ext>
            </a:extLst>
          </p:cNvPr>
          <p:cNvSpPr/>
          <p:nvPr/>
        </p:nvSpPr>
        <p:spPr>
          <a:xfrm rot="10800000" flipV="1">
            <a:off x="2179312" y="285432"/>
            <a:ext cx="298695" cy="604188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C7C8B159-40BD-4BD5-BB99-35B583D5B2B8}"/>
              </a:ext>
            </a:extLst>
          </p:cNvPr>
          <p:cNvCxnSpPr/>
          <p:nvPr/>
        </p:nvCxnSpPr>
        <p:spPr>
          <a:xfrm rot="10800000">
            <a:off x="2333208" y="1081315"/>
            <a:ext cx="15019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BCE48C-C541-4C90-84D3-EFCF3B1A68A5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1790446" y="1221751"/>
            <a:ext cx="269007" cy="142662"/>
            <a:chOff x="9309272" y="730531"/>
            <a:chExt cx="419300" cy="222096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AD377F4-0514-4C7D-B8AB-59994A51E9D0}"/>
                </a:ext>
              </a:extLst>
            </p:cNvPr>
            <p:cNvCxnSpPr>
              <a:cxnSpLocks noChangeAspect="1"/>
            </p:cNvCxnSpPr>
            <p:nvPr/>
          </p:nvCxnSpPr>
          <p:spPr>
            <a:xfrm rot="16200000">
              <a:off x="9512572" y="730531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DEAB129-4185-4DA9-8D4B-770F0BF9F46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309272" y="736627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Oval 171">
            <a:extLst>
              <a:ext uri="{FF2B5EF4-FFF2-40B4-BE49-F238E27FC236}">
                <a16:creationId xmlns:a16="http://schemas.microsoft.com/office/drawing/2014/main" id="{4844EEF9-FAD3-4987-9B29-1214B5DF728B}"/>
              </a:ext>
            </a:extLst>
          </p:cNvPr>
          <p:cNvSpPr/>
          <p:nvPr/>
        </p:nvSpPr>
        <p:spPr>
          <a:xfrm rot="10800000">
            <a:off x="1838339" y="1290631"/>
            <a:ext cx="173222" cy="173222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4C358FF-5025-4E2C-AA3A-58168FD75E2F}"/>
              </a:ext>
            </a:extLst>
          </p:cNvPr>
          <p:cNvGrpSpPr/>
          <p:nvPr/>
        </p:nvGrpSpPr>
        <p:grpSpPr>
          <a:xfrm rot="16200000">
            <a:off x="2198509" y="1168949"/>
            <a:ext cx="273081" cy="350794"/>
            <a:chOff x="10571080" y="3781995"/>
            <a:chExt cx="340520" cy="43742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047A1DE5-E87A-40BE-A52C-F0B6DE772C9F}"/>
                </a:ext>
              </a:extLst>
            </p:cNvPr>
            <p:cNvGrpSpPr>
              <a:grpSpLocks noChangeAspect="1"/>
            </p:cNvGrpSpPr>
            <p:nvPr/>
          </p:nvGrpSpPr>
          <p:grpSpPr>
            <a:xfrm flipV="1">
              <a:off x="10576160" y="4041526"/>
              <a:ext cx="335440" cy="177894"/>
              <a:chOff x="9309272" y="730531"/>
              <a:chExt cx="419300" cy="222096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5B7C9158-0A38-48B1-BF6A-6FD6FA6B171A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A807412-56C2-467F-9FD1-822BDDB614E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31131590-64FB-48CC-84E1-CA60AB0121C3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 flipV="1">
              <a:off x="10571080" y="3781995"/>
              <a:ext cx="335440" cy="177893"/>
              <a:chOff x="9309272" y="730531"/>
              <a:chExt cx="419300" cy="222096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31E7F345-3EA4-4D09-8A2E-0F1DB156405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6DA7A804-2D83-4128-871F-1138C01F768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3F2BE46-2254-4011-B5A6-2957D7946E35}"/>
              </a:ext>
            </a:extLst>
          </p:cNvPr>
          <p:cNvCxnSpPr/>
          <p:nvPr/>
        </p:nvCxnSpPr>
        <p:spPr>
          <a:xfrm rot="5400000">
            <a:off x="2131115" y="1368709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45EAF39-AF60-4BA5-94EF-C4EE44D32045}"/>
              </a:ext>
            </a:extLst>
          </p:cNvPr>
          <p:cNvCxnSpPr/>
          <p:nvPr/>
        </p:nvCxnSpPr>
        <p:spPr>
          <a:xfrm>
            <a:off x="1923680" y="1470084"/>
            <a:ext cx="0" cy="3464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8B81966E-F950-43AF-A48F-E67D588728BE}"/>
              </a:ext>
            </a:extLst>
          </p:cNvPr>
          <p:cNvCxnSpPr/>
          <p:nvPr/>
        </p:nvCxnSpPr>
        <p:spPr>
          <a:xfrm>
            <a:off x="2330573" y="882938"/>
            <a:ext cx="0" cy="6928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8416A44-1134-4E65-9F92-7BC3081C027D}"/>
              </a:ext>
            </a:extLst>
          </p:cNvPr>
          <p:cNvCxnSpPr/>
          <p:nvPr/>
        </p:nvCxnSpPr>
        <p:spPr>
          <a:xfrm rot="5400000">
            <a:off x="2125773" y="885085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BD3C044-6158-4008-9D57-6F417145120C}"/>
              </a:ext>
            </a:extLst>
          </p:cNvPr>
          <p:cNvCxnSpPr/>
          <p:nvPr/>
        </p:nvCxnSpPr>
        <p:spPr>
          <a:xfrm rot="10800000">
            <a:off x="3429131" y="1076853"/>
            <a:ext cx="0" cy="1443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F39A9C5-62FC-4981-A254-BACF76EB750D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3296784" y="1217289"/>
            <a:ext cx="269007" cy="142662"/>
            <a:chOff x="9309272" y="730531"/>
            <a:chExt cx="419300" cy="222096"/>
          </a:xfrm>
        </p:grpSpPr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E77EA1F-3C2F-4555-80A6-432AB2915A6B}"/>
                </a:ext>
              </a:extLst>
            </p:cNvPr>
            <p:cNvCxnSpPr>
              <a:cxnSpLocks noChangeAspect="1"/>
            </p:cNvCxnSpPr>
            <p:nvPr/>
          </p:nvCxnSpPr>
          <p:spPr>
            <a:xfrm rot="16200000">
              <a:off x="9512572" y="730531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F71CE1AE-7C52-43A5-9E75-3E364C5E31A5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309272" y="736627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id="{48360190-144E-4ACF-B3E8-3C9342EDA57C}"/>
              </a:ext>
            </a:extLst>
          </p:cNvPr>
          <p:cNvSpPr/>
          <p:nvPr/>
        </p:nvSpPr>
        <p:spPr>
          <a:xfrm rot="10800000">
            <a:off x="3344677" y="1286169"/>
            <a:ext cx="173222" cy="173222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7E2BC49E-B466-4063-ABA2-F013B87E6A0A}"/>
              </a:ext>
            </a:extLst>
          </p:cNvPr>
          <p:cNvGrpSpPr/>
          <p:nvPr/>
        </p:nvGrpSpPr>
        <p:grpSpPr>
          <a:xfrm rot="16200000">
            <a:off x="3695070" y="1164487"/>
            <a:ext cx="273081" cy="350794"/>
            <a:chOff x="10571080" y="3781995"/>
            <a:chExt cx="340520" cy="437425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5081BF34-7CD1-4367-9090-ADE3D72D55DA}"/>
                </a:ext>
              </a:extLst>
            </p:cNvPr>
            <p:cNvGrpSpPr>
              <a:grpSpLocks noChangeAspect="1"/>
            </p:cNvGrpSpPr>
            <p:nvPr/>
          </p:nvGrpSpPr>
          <p:grpSpPr>
            <a:xfrm flipV="1">
              <a:off x="10576160" y="4041526"/>
              <a:ext cx="335440" cy="177894"/>
              <a:chOff x="9309272" y="730531"/>
              <a:chExt cx="419300" cy="222096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CCB1E49D-685D-40A1-8CE0-DDB17A3BDF09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A4F69EEE-FC6D-43C8-883B-DBAC969EB3C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B815D282-6FFE-4A1A-8B58-5EDAF3459010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 flipV="1">
              <a:off x="10571080" y="3781995"/>
              <a:ext cx="335440" cy="177893"/>
              <a:chOff x="9309272" y="730531"/>
              <a:chExt cx="419300" cy="222096"/>
            </a:xfrm>
          </p:grpSpPr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A63E93AD-048E-40E9-B804-0B2D7C863734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4EACFFAD-20B8-466C-B908-18803246F68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B118E9DD-6663-438C-955D-E4D6C505585A}"/>
              </a:ext>
            </a:extLst>
          </p:cNvPr>
          <p:cNvCxnSpPr/>
          <p:nvPr/>
        </p:nvCxnSpPr>
        <p:spPr>
          <a:xfrm rot="5400000">
            <a:off x="3622787" y="1364247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61E4603-4962-441C-BBBD-F65B4E4302B4}"/>
              </a:ext>
            </a:extLst>
          </p:cNvPr>
          <p:cNvCxnSpPr/>
          <p:nvPr/>
        </p:nvCxnSpPr>
        <p:spPr>
          <a:xfrm rot="5400000">
            <a:off x="3632111" y="880622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6DC8282-4693-43AB-8A45-23339CD31390}"/>
              </a:ext>
            </a:extLst>
          </p:cNvPr>
          <p:cNvCxnSpPr/>
          <p:nvPr/>
        </p:nvCxnSpPr>
        <p:spPr>
          <a:xfrm rot="10800000" flipH="1">
            <a:off x="3425584" y="1462786"/>
            <a:ext cx="0" cy="1154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5D216B9E-B59F-48DE-9E92-AFDAC8765466}"/>
              </a:ext>
            </a:extLst>
          </p:cNvPr>
          <p:cNvSpPr txBox="1"/>
          <p:nvPr/>
        </p:nvSpPr>
        <p:spPr>
          <a:xfrm>
            <a:off x="5125264" y="1438587"/>
            <a:ext cx="3239990" cy="191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42" dirty="0">
                <a:hlinkClick r:id="rId3"/>
              </a:rPr>
              <a:t>https://www.bgmotorsport.co.uk/suspension/ohlins-suspension/ohlins-damper-anatomy/</a:t>
            </a:r>
            <a:r>
              <a:rPr lang="fi-FI" sz="642" dirty="0"/>
              <a:t> </a:t>
            </a: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926AC816-33D1-46F6-B238-0F77CEA11DAF}"/>
              </a:ext>
            </a:extLst>
          </p:cNvPr>
          <p:cNvGrpSpPr/>
          <p:nvPr/>
        </p:nvGrpSpPr>
        <p:grpSpPr>
          <a:xfrm rot="5400000">
            <a:off x="4954488" y="4890279"/>
            <a:ext cx="577470" cy="173241"/>
            <a:chOff x="7583878" y="5553422"/>
            <a:chExt cx="720080" cy="2160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83EA54D-5F10-4211-8179-CB6B73128CE1}"/>
                </a:ext>
              </a:extLst>
            </p:cNvPr>
            <p:cNvCxnSpPr/>
            <p:nvPr/>
          </p:nvCxnSpPr>
          <p:spPr>
            <a:xfrm flipH="1" flipV="1">
              <a:off x="8231950" y="555342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51884FA4-3AC1-4EFF-8D23-7F20F4FDFF62}"/>
                </a:ext>
              </a:extLst>
            </p:cNvPr>
            <p:cNvCxnSpPr/>
            <p:nvPr/>
          </p:nvCxnSpPr>
          <p:spPr>
            <a:xfrm flipH="1">
              <a:off x="8087934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AF48D451-4988-4380-A189-6149B573EA44}"/>
                </a:ext>
              </a:extLst>
            </p:cNvPr>
            <p:cNvCxnSpPr/>
            <p:nvPr/>
          </p:nvCxnSpPr>
          <p:spPr>
            <a:xfrm flipH="1" flipV="1">
              <a:off x="7943918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500A919D-C1E8-4F46-BB1A-D103AAD8BFCC}"/>
                </a:ext>
              </a:extLst>
            </p:cNvPr>
            <p:cNvCxnSpPr/>
            <p:nvPr/>
          </p:nvCxnSpPr>
          <p:spPr>
            <a:xfrm flipH="1">
              <a:off x="7799902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72DE3182-EBA3-417E-9C59-35DC448622B1}"/>
                </a:ext>
              </a:extLst>
            </p:cNvPr>
            <p:cNvCxnSpPr/>
            <p:nvPr/>
          </p:nvCxnSpPr>
          <p:spPr>
            <a:xfrm flipH="1" flipV="1">
              <a:off x="7655886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99F2BF4-2142-4CDD-B73F-3364B5573490}"/>
                </a:ext>
              </a:extLst>
            </p:cNvPr>
            <p:cNvCxnSpPr/>
            <p:nvPr/>
          </p:nvCxnSpPr>
          <p:spPr>
            <a:xfrm flipH="1">
              <a:off x="7583878" y="555342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376583D-C3A2-4FDE-AF06-AA8B6896B9A7}"/>
              </a:ext>
            </a:extLst>
          </p:cNvPr>
          <p:cNvSpPr/>
          <p:nvPr/>
        </p:nvSpPr>
        <p:spPr>
          <a:xfrm>
            <a:off x="5166644" y="4037570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dirty="0">
                <a:solidFill>
                  <a:schemeClr val="tx1"/>
                </a:solidFill>
              </a:rPr>
              <a:t>m</a:t>
            </a:r>
            <a:r>
              <a:rPr lang="fi-FI" sz="1444" baseline="-25000" dirty="0">
                <a:solidFill>
                  <a:schemeClr val="tx1"/>
                </a:solidFill>
              </a:rPr>
              <a:t>S</a:t>
            </a:r>
            <a:endParaRPr lang="fi-FI" sz="1444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8BF6B06-9E98-4AFE-ABE5-340AC0A75D9A}"/>
              </a:ext>
            </a:extLst>
          </p:cNvPr>
          <p:cNvCxnSpPr/>
          <p:nvPr/>
        </p:nvCxnSpPr>
        <p:spPr>
          <a:xfrm flipH="1">
            <a:off x="5214349" y="4681834"/>
            <a:ext cx="349246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F92D4331-C815-4FC4-AE4F-ED16508B2E82}"/>
              </a:ext>
            </a:extLst>
          </p:cNvPr>
          <p:cNvCxnSpPr/>
          <p:nvPr/>
        </p:nvCxnSpPr>
        <p:spPr>
          <a:xfrm rot="5400000" flipH="1">
            <a:off x="5318111" y="4592436"/>
            <a:ext cx="173222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1BEC13E-2578-4BC3-927E-BB323B71A760}"/>
              </a:ext>
            </a:extLst>
          </p:cNvPr>
          <p:cNvCxnSpPr/>
          <p:nvPr/>
        </p:nvCxnSpPr>
        <p:spPr>
          <a:xfrm>
            <a:off x="5426866" y="5010677"/>
            <a:ext cx="28870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344FD2B-0DA1-4932-B802-A4E534EF95EE}"/>
              </a:ext>
            </a:extLst>
          </p:cNvPr>
          <p:cNvCxnSpPr/>
          <p:nvPr/>
        </p:nvCxnSpPr>
        <p:spPr>
          <a:xfrm flipV="1">
            <a:off x="5709720" y="4837436"/>
            <a:ext cx="0" cy="173222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02304C78-ECF6-4066-9C0F-4403B02FE1C1}"/>
              </a:ext>
            </a:extLst>
          </p:cNvPr>
          <p:cNvCxnSpPr/>
          <p:nvPr/>
        </p:nvCxnSpPr>
        <p:spPr>
          <a:xfrm flipV="1">
            <a:off x="5426706" y="4837436"/>
            <a:ext cx="0" cy="173222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43038B7-C113-4350-B527-D8C62FBA433A}"/>
              </a:ext>
            </a:extLst>
          </p:cNvPr>
          <p:cNvCxnSpPr/>
          <p:nvPr/>
        </p:nvCxnSpPr>
        <p:spPr>
          <a:xfrm>
            <a:off x="5429165" y="4924106"/>
            <a:ext cx="28870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8C83D87-4E99-41B2-BE79-58CEE363930E}"/>
              </a:ext>
            </a:extLst>
          </p:cNvPr>
          <p:cNvCxnSpPr/>
          <p:nvPr/>
        </p:nvCxnSpPr>
        <p:spPr>
          <a:xfrm rot="5400000" flipH="1">
            <a:off x="5446408" y="4801124"/>
            <a:ext cx="23096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F9F58EA7-4DBD-499A-BC28-789D16A07050}"/>
              </a:ext>
            </a:extLst>
          </p:cNvPr>
          <p:cNvCxnSpPr/>
          <p:nvPr/>
        </p:nvCxnSpPr>
        <p:spPr>
          <a:xfrm rot="5400000" flipH="1">
            <a:off x="5431973" y="5140574"/>
            <a:ext cx="25983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58D6B010-4798-41E5-AF09-6908A5FEA73A}"/>
              </a:ext>
            </a:extLst>
          </p:cNvPr>
          <p:cNvCxnSpPr/>
          <p:nvPr/>
        </p:nvCxnSpPr>
        <p:spPr>
          <a:xfrm flipH="1">
            <a:off x="5212643" y="5265635"/>
            <a:ext cx="349246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>
            <a:extLst>
              <a:ext uri="{FF2B5EF4-FFF2-40B4-BE49-F238E27FC236}">
                <a16:creationId xmlns:a16="http://schemas.microsoft.com/office/drawing/2014/main" id="{C87C0F0C-0A29-482B-AA3B-87EE9356910C}"/>
              </a:ext>
            </a:extLst>
          </p:cNvPr>
          <p:cNvSpPr/>
          <p:nvPr/>
        </p:nvSpPr>
        <p:spPr>
          <a:xfrm>
            <a:off x="5173759" y="5265458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dirty="0">
                <a:solidFill>
                  <a:schemeClr val="tx1"/>
                </a:solidFill>
              </a:rPr>
              <a:t>m</a:t>
            </a:r>
            <a:r>
              <a:rPr lang="fi-FI" sz="1444" baseline="-25000" dirty="0">
                <a:solidFill>
                  <a:schemeClr val="tx1"/>
                </a:solidFill>
              </a:rPr>
              <a:t>U</a:t>
            </a:r>
            <a:endParaRPr lang="fi-FI" sz="1444" dirty="0">
              <a:solidFill>
                <a:schemeClr val="tx1"/>
              </a:solidFill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06B6CB5-9CFC-48B4-9E0F-D6A5CFE6A77E}"/>
              </a:ext>
            </a:extLst>
          </p:cNvPr>
          <p:cNvGrpSpPr/>
          <p:nvPr/>
        </p:nvGrpSpPr>
        <p:grpSpPr>
          <a:xfrm rot="5400000">
            <a:off x="5127729" y="5935650"/>
            <a:ext cx="577470" cy="173241"/>
            <a:chOff x="7583878" y="5553422"/>
            <a:chExt cx="720080" cy="2160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DBBA15CF-F7CA-4896-B698-0E1A90AA3BAF}"/>
                </a:ext>
              </a:extLst>
            </p:cNvPr>
            <p:cNvCxnSpPr/>
            <p:nvPr/>
          </p:nvCxnSpPr>
          <p:spPr>
            <a:xfrm flipH="1" flipV="1">
              <a:off x="8231950" y="555342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1CD9458-3B68-44A7-B00F-46C1892BA0A5}"/>
                </a:ext>
              </a:extLst>
            </p:cNvPr>
            <p:cNvCxnSpPr/>
            <p:nvPr/>
          </p:nvCxnSpPr>
          <p:spPr>
            <a:xfrm flipH="1">
              <a:off x="8087934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555E960A-A43D-4CA3-897B-07094BBFA517}"/>
                </a:ext>
              </a:extLst>
            </p:cNvPr>
            <p:cNvCxnSpPr/>
            <p:nvPr/>
          </p:nvCxnSpPr>
          <p:spPr>
            <a:xfrm flipH="1" flipV="1">
              <a:off x="7943918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38ADC70C-B3BD-4345-A567-E988C0C5A6C9}"/>
                </a:ext>
              </a:extLst>
            </p:cNvPr>
            <p:cNvCxnSpPr/>
            <p:nvPr/>
          </p:nvCxnSpPr>
          <p:spPr>
            <a:xfrm flipH="1">
              <a:off x="7799902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3800BD99-43DE-4C66-B50E-A4C32F08ACE3}"/>
                </a:ext>
              </a:extLst>
            </p:cNvPr>
            <p:cNvCxnSpPr/>
            <p:nvPr/>
          </p:nvCxnSpPr>
          <p:spPr>
            <a:xfrm flipH="1" flipV="1">
              <a:off x="7655886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00124F-16E7-4522-8B2E-CEB51FFE98FE}"/>
                </a:ext>
              </a:extLst>
            </p:cNvPr>
            <p:cNvCxnSpPr/>
            <p:nvPr/>
          </p:nvCxnSpPr>
          <p:spPr>
            <a:xfrm flipH="1">
              <a:off x="7583878" y="555342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5" name="Curved Connector 205">
            <a:extLst>
              <a:ext uri="{FF2B5EF4-FFF2-40B4-BE49-F238E27FC236}">
                <a16:creationId xmlns:a16="http://schemas.microsoft.com/office/drawing/2014/main" id="{C5D37618-D302-486E-BA8C-F3883D5BE698}"/>
              </a:ext>
            </a:extLst>
          </p:cNvPr>
          <p:cNvCxnSpPr/>
          <p:nvPr/>
        </p:nvCxnSpPr>
        <p:spPr>
          <a:xfrm flipV="1">
            <a:off x="4914783" y="6299839"/>
            <a:ext cx="1189876" cy="15052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25772053-04F8-465D-86E7-D6D3852230D6}"/>
              </a:ext>
            </a:extLst>
          </p:cNvPr>
          <p:cNvSpPr/>
          <p:nvPr/>
        </p:nvSpPr>
        <p:spPr>
          <a:xfrm>
            <a:off x="5329521" y="6152645"/>
            <a:ext cx="230963" cy="230963"/>
          </a:xfrm>
          <a:prstGeom prst="ellipse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E7BD59D-1E23-4D42-97DC-A7810012CEC9}"/>
              </a:ext>
            </a:extLst>
          </p:cNvPr>
          <p:cNvCxnSpPr>
            <a:cxnSpLocks/>
          </p:cNvCxnSpPr>
          <p:nvPr/>
        </p:nvCxnSpPr>
        <p:spPr>
          <a:xfrm>
            <a:off x="4908063" y="1657934"/>
            <a:ext cx="102299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A874C816-4BFE-407B-84AF-03537A97B201}"/>
              </a:ext>
            </a:extLst>
          </p:cNvPr>
          <p:cNvCxnSpPr>
            <a:cxnSpLocks/>
          </p:cNvCxnSpPr>
          <p:nvPr/>
        </p:nvCxnSpPr>
        <p:spPr>
          <a:xfrm flipH="1">
            <a:off x="5931343" y="1657934"/>
            <a:ext cx="0" cy="3258671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AB4AA907-557C-461B-B897-4E4E83ED3638}"/>
              </a:ext>
            </a:extLst>
          </p:cNvPr>
          <p:cNvSpPr txBox="1"/>
          <p:nvPr/>
        </p:nvSpPr>
        <p:spPr>
          <a:xfrm>
            <a:off x="5909916" y="4718967"/>
            <a:ext cx="756938" cy="4626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i-FI" sz="962" dirty="0"/>
              <a:t>(measured)</a:t>
            </a:r>
          </a:p>
          <a:p>
            <a:r>
              <a:rPr lang="fi-FI" sz="1444" i="1" dirty="0"/>
              <a:t>F</a:t>
            </a:r>
            <a:r>
              <a:rPr lang="fi-FI" sz="1444" baseline="-25000" dirty="0"/>
              <a:t>damper</a:t>
            </a:r>
            <a:endParaRPr lang="fi-FI" sz="1444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E3216772-21CF-4D1C-91AC-419D666606B0}"/>
              </a:ext>
            </a:extLst>
          </p:cNvPr>
          <p:cNvSpPr txBox="1"/>
          <p:nvPr/>
        </p:nvSpPr>
        <p:spPr>
          <a:xfrm>
            <a:off x="5691482" y="5350036"/>
            <a:ext cx="1027762" cy="53681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44" dirty="0"/>
              <a:t>virtual mechanics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D947865F-17F5-43D7-809D-1C99396794B4}"/>
              </a:ext>
            </a:extLst>
          </p:cNvPr>
          <p:cNvSpPr txBox="1"/>
          <p:nvPr/>
        </p:nvSpPr>
        <p:spPr>
          <a:xfrm>
            <a:off x="523948" y="2620081"/>
            <a:ext cx="1159563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44" dirty="0"/>
              <a:t>HYDRAULIC SERVO ACTUATOR</a:t>
            </a:r>
          </a:p>
        </p:txBody>
      </p:sp>
      <p:pic>
        <p:nvPicPr>
          <p:cNvPr id="232" name="Content Placeholder 3">
            <a:extLst>
              <a:ext uri="{FF2B5EF4-FFF2-40B4-BE49-F238E27FC236}">
                <a16:creationId xmlns:a16="http://schemas.microsoft.com/office/drawing/2014/main" id="{E1999538-D41F-4AC2-9936-E05BB4C7D5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938" y="1424847"/>
            <a:ext cx="788540" cy="867635"/>
          </a:xfrm>
          <a:prstGeom prst="rect">
            <a:avLst/>
          </a:prstGeom>
        </p:spPr>
      </p:pic>
      <p:sp>
        <p:nvSpPr>
          <p:cNvPr id="233" name="TextBox 232">
            <a:extLst>
              <a:ext uri="{FF2B5EF4-FFF2-40B4-BE49-F238E27FC236}">
                <a16:creationId xmlns:a16="http://schemas.microsoft.com/office/drawing/2014/main" id="{963A6DD2-461A-4AE7-8BF8-19BB11A1B74C}"/>
              </a:ext>
            </a:extLst>
          </p:cNvPr>
          <p:cNvSpPr txBox="1"/>
          <p:nvPr/>
        </p:nvSpPr>
        <p:spPr>
          <a:xfrm>
            <a:off x="4605580" y="5040369"/>
            <a:ext cx="559461" cy="38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62" dirty="0"/>
              <a:t>Motion control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A6AE06F4-69FF-4219-A9D6-AD474EBDBE5F}"/>
              </a:ext>
            </a:extLst>
          </p:cNvPr>
          <p:cNvSpPr txBox="1"/>
          <p:nvPr/>
        </p:nvSpPr>
        <p:spPr>
          <a:xfrm>
            <a:off x="5618232" y="5911023"/>
            <a:ext cx="1036586" cy="38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62" dirty="0"/>
              <a:t>Virtual inputs by ”road” 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D3E6693-D811-4D98-B3D7-B5AB7B91F277}"/>
              </a:ext>
            </a:extLst>
          </p:cNvPr>
          <p:cNvSpPr/>
          <p:nvPr/>
        </p:nvSpPr>
        <p:spPr>
          <a:xfrm>
            <a:off x="918629" y="5225543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93F6D227-8909-4D73-993A-FC774CE7F7EE}"/>
              </a:ext>
            </a:extLst>
          </p:cNvPr>
          <p:cNvCxnSpPr>
            <a:endCxn id="235" idx="3"/>
          </p:cNvCxnSpPr>
          <p:nvPr/>
        </p:nvCxnSpPr>
        <p:spPr>
          <a:xfrm flipH="1" flipV="1">
            <a:off x="1380554" y="5456505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1BDE3CC7-50F7-4E8D-A3C1-6D965D34812B}"/>
              </a:ext>
            </a:extLst>
          </p:cNvPr>
          <p:cNvSpPr txBox="1"/>
          <p:nvPr/>
        </p:nvSpPr>
        <p:spPr>
          <a:xfrm>
            <a:off x="1450370" y="5117365"/>
            <a:ext cx="343364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P</a:t>
            </a:r>
            <a:endParaRPr lang="fi-FI" sz="1444" dirty="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714B4CD-46A7-497F-9C41-F994E02F0758}"/>
              </a:ext>
            </a:extLst>
          </p:cNvPr>
          <p:cNvSpPr/>
          <p:nvPr/>
        </p:nvSpPr>
        <p:spPr>
          <a:xfrm>
            <a:off x="5193211" y="1809048"/>
            <a:ext cx="508051" cy="143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/>
              <a:t>m</a:t>
            </a:r>
          </a:p>
        </p:txBody>
      </p:sp>
      <p:sp>
        <p:nvSpPr>
          <p:cNvPr id="239" name="Rectangle 68">
            <a:extLst>
              <a:ext uri="{FF2B5EF4-FFF2-40B4-BE49-F238E27FC236}">
                <a16:creationId xmlns:a16="http://schemas.microsoft.com/office/drawing/2014/main" id="{78B9649A-48AC-4B3D-922E-205CF4D328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85976" y="1345677"/>
            <a:ext cx="115481" cy="1528943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76C13CBD-4EB5-40C0-95BB-2758A4F3E1A4}"/>
              </a:ext>
            </a:extLst>
          </p:cNvPr>
          <p:cNvSpPr/>
          <p:nvPr/>
        </p:nvSpPr>
        <p:spPr>
          <a:xfrm>
            <a:off x="4607576" y="1816527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37D719EB-3269-4169-BB3B-1C194871892E}"/>
              </a:ext>
            </a:extLst>
          </p:cNvPr>
          <p:cNvSpPr txBox="1"/>
          <p:nvPr/>
        </p:nvSpPr>
        <p:spPr>
          <a:xfrm>
            <a:off x="4604065" y="1963656"/>
            <a:ext cx="666977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b="1" dirty="0"/>
              <a:t>F</a:t>
            </a:r>
            <a:r>
              <a:rPr lang="fi-FI" sz="1444" b="1" baseline="-25000" dirty="0"/>
              <a:t>damper</a:t>
            </a:r>
            <a:endParaRPr lang="fi-FI" sz="1444" b="1" dirty="0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A962C226-9359-49ED-86F0-7B3CCFD32871}"/>
              </a:ext>
            </a:extLst>
          </p:cNvPr>
          <p:cNvCxnSpPr>
            <a:cxnSpLocks/>
          </p:cNvCxnSpPr>
          <p:nvPr/>
        </p:nvCxnSpPr>
        <p:spPr>
          <a:xfrm flipH="1">
            <a:off x="4897433" y="1677294"/>
            <a:ext cx="0" cy="144352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>
            <a:extLst>
              <a:ext uri="{FF2B5EF4-FFF2-40B4-BE49-F238E27FC236}">
                <a16:creationId xmlns:a16="http://schemas.microsoft.com/office/drawing/2014/main" id="{EFE400E8-6C40-4796-B011-3437B07FF415}"/>
              </a:ext>
            </a:extLst>
          </p:cNvPr>
          <p:cNvSpPr>
            <a:spLocks noChangeAspect="1"/>
          </p:cNvSpPr>
          <p:nvPr/>
        </p:nvSpPr>
        <p:spPr>
          <a:xfrm>
            <a:off x="4465352" y="147590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65BAA958-C50B-4814-8C79-8222DEDCD61E}"/>
              </a:ext>
            </a:extLst>
          </p:cNvPr>
          <p:cNvSpPr>
            <a:spLocks noChangeAspect="1"/>
          </p:cNvSpPr>
          <p:nvPr/>
        </p:nvSpPr>
        <p:spPr>
          <a:xfrm>
            <a:off x="4481722" y="4002868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0EEAE708-B5ED-4EE3-B15B-9A96D4ADF8B4}"/>
              </a:ext>
            </a:extLst>
          </p:cNvPr>
          <p:cNvSpPr>
            <a:spLocks noChangeAspect="1"/>
          </p:cNvSpPr>
          <p:nvPr/>
        </p:nvSpPr>
        <p:spPr>
          <a:xfrm>
            <a:off x="4929965" y="3753602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921A405B-7CA7-4403-8609-C1FA43C384D4}"/>
              </a:ext>
            </a:extLst>
          </p:cNvPr>
          <p:cNvSpPr>
            <a:spLocks noChangeAspect="1"/>
          </p:cNvSpPr>
          <p:nvPr/>
        </p:nvSpPr>
        <p:spPr>
          <a:xfrm>
            <a:off x="4211269" y="2502029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C0BAC62F-05C3-46BC-9957-240DFF9D0606}"/>
              </a:ext>
            </a:extLst>
          </p:cNvPr>
          <p:cNvSpPr>
            <a:spLocks noChangeAspect="1"/>
          </p:cNvSpPr>
          <p:nvPr/>
        </p:nvSpPr>
        <p:spPr>
          <a:xfrm>
            <a:off x="1450045" y="3731878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4465BC74-50B1-4BAF-ADCE-547DBA2C5C98}"/>
              </a:ext>
            </a:extLst>
          </p:cNvPr>
          <p:cNvSpPr>
            <a:spLocks noChangeAspect="1"/>
          </p:cNvSpPr>
          <p:nvPr/>
        </p:nvSpPr>
        <p:spPr>
          <a:xfrm>
            <a:off x="3705882" y="3978400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219A4F8C-0B42-4E49-B446-B48F4A578764}"/>
              </a:ext>
            </a:extLst>
          </p:cNvPr>
          <p:cNvSpPr>
            <a:spLocks noChangeAspect="1"/>
          </p:cNvSpPr>
          <p:nvPr/>
        </p:nvSpPr>
        <p:spPr>
          <a:xfrm>
            <a:off x="1002348" y="581958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8584ECF6-636C-4DFA-A6B6-A2DA24EE4FE8}"/>
              </a:ext>
            </a:extLst>
          </p:cNvPr>
          <p:cNvSpPr>
            <a:spLocks noChangeAspect="1"/>
          </p:cNvSpPr>
          <p:nvPr/>
        </p:nvSpPr>
        <p:spPr>
          <a:xfrm>
            <a:off x="1504680" y="1473653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28A0B565-8402-4321-AB7B-F98C4D7FCF6D}"/>
              </a:ext>
            </a:extLst>
          </p:cNvPr>
          <p:cNvSpPr>
            <a:spLocks noChangeAspect="1"/>
          </p:cNvSpPr>
          <p:nvPr/>
        </p:nvSpPr>
        <p:spPr>
          <a:xfrm>
            <a:off x="3985810" y="144334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6A9D231D-DFA3-4F64-B17E-489BFEB37554}"/>
              </a:ext>
            </a:extLst>
          </p:cNvPr>
          <p:cNvSpPr>
            <a:spLocks noChangeAspect="1"/>
          </p:cNvSpPr>
          <p:nvPr/>
        </p:nvSpPr>
        <p:spPr>
          <a:xfrm>
            <a:off x="2541150" y="614591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45EEA3B8-C42C-4CF4-B0EA-77F7F04742C6}"/>
              </a:ext>
            </a:extLst>
          </p:cNvPr>
          <p:cNvSpPr>
            <a:spLocks noChangeAspect="1"/>
          </p:cNvSpPr>
          <p:nvPr/>
        </p:nvSpPr>
        <p:spPr>
          <a:xfrm>
            <a:off x="4030940" y="4702307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9D3148F9-C053-476C-B930-3B477A115097}"/>
              </a:ext>
            </a:extLst>
          </p:cNvPr>
          <p:cNvSpPr>
            <a:spLocks noChangeAspect="1"/>
          </p:cNvSpPr>
          <p:nvPr/>
        </p:nvSpPr>
        <p:spPr>
          <a:xfrm>
            <a:off x="2093554" y="5502401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11</a:t>
            </a: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30630F33-8601-4AE0-B331-C5AB14625F9D}"/>
              </a:ext>
            </a:extLst>
          </p:cNvPr>
          <p:cNvSpPr>
            <a:spLocks noChangeAspect="1"/>
          </p:cNvSpPr>
          <p:nvPr/>
        </p:nvSpPr>
        <p:spPr>
          <a:xfrm>
            <a:off x="40363" y="4292939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E326C-49B6-462C-859C-2B11A418C686}"/>
              </a:ext>
            </a:extLst>
          </p:cNvPr>
          <p:cNvSpPr txBox="1"/>
          <p:nvPr/>
        </p:nvSpPr>
        <p:spPr>
          <a:xfrm>
            <a:off x="6156385" y="1739991"/>
            <a:ext cx="2224308" cy="112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46" dirty="0"/>
              <a:t>Hardware In the Loop testing arrangement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63C68-40B0-4FDA-AFC0-14671144AE47}"/>
              </a:ext>
            </a:extLst>
          </p:cNvPr>
          <p:cNvSpPr txBox="1"/>
          <p:nvPr/>
        </p:nvSpPr>
        <p:spPr>
          <a:xfrm>
            <a:off x="7108978" y="3089305"/>
            <a:ext cx="19842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 dirty="0"/>
              <a:t>Sensors for HIL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Damper force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Mass position 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Mass velocity</a:t>
            </a:r>
          </a:p>
          <a:p>
            <a:r>
              <a:rPr lang="fi-FI" sz="1300" b="1" dirty="0"/>
              <a:t>Other sensors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force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pressure A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pressure B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Pump pressure P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A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B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Accu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Fluid temperature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Valve position signal</a:t>
            </a:r>
          </a:p>
          <a:p>
            <a:r>
              <a:rPr lang="fi-FI" sz="1300" dirty="0"/>
              <a:t>Output signals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Valve command U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ON/OFF valve A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ON/OFF valve B</a:t>
            </a:r>
          </a:p>
        </p:txBody>
      </p:sp>
    </p:spTree>
    <p:extLst>
      <p:ext uri="{BB962C8B-B14F-4D97-AF65-F5344CB8AC3E}">
        <p14:creationId xmlns:p14="http://schemas.microsoft.com/office/powerpoint/2010/main" val="427357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Simulation of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Phenomena are time dependent</a:t>
            </a:r>
          </a:p>
          <a:p>
            <a:r>
              <a:rPr lang="fi-FI" dirty="0"/>
              <a:t>Differential equations are solved</a:t>
            </a:r>
          </a:p>
          <a:p>
            <a:r>
              <a:rPr lang="fi-FI" dirty="0"/>
              <a:t>The core of fluid power simulation is solving of the pressure of a fluid volume (pipe, cylinder tms.) by integration</a:t>
            </a:r>
          </a:p>
          <a:p>
            <a:pPr lvl="1"/>
            <a:r>
              <a:rPr lang="fi-FI" dirty="0"/>
              <a:t>”Hydraulic capacitance”</a:t>
            </a:r>
          </a:p>
        </p:txBody>
      </p:sp>
    </p:spTree>
    <p:extLst>
      <p:ext uri="{BB962C8B-B14F-4D97-AF65-F5344CB8AC3E}">
        <p14:creationId xmlns:p14="http://schemas.microsoft.com/office/powerpoint/2010/main" val="362388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Simulation of fluid power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Essential variables in fluid power technology are</a:t>
            </a:r>
          </a:p>
          <a:p>
            <a:pPr lvl="1"/>
            <a:r>
              <a:rPr lang="fi-FI" dirty="0"/>
              <a:t>Flow </a:t>
            </a:r>
            <a:r>
              <a:rPr lang="fi-FI" dirty="0" err="1"/>
              <a:t>Rate</a:t>
            </a:r>
            <a:r>
              <a:rPr lang="fi-FI" dirty="0"/>
              <a:t> </a:t>
            </a:r>
            <a:r>
              <a:rPr lang="fi-FI" i="1" dirty="0" err="1"/>
              <a:t>q</a:t>
            </a:r>
            <a:r>
              <a:rPr lang="fi-FI" baseline="-25000" dirty="0" err="1"/>
              <a:t>v</a:t>
            </a:r>
            <a:r>
              <a:rPr lang="fi-FI" dirty="0"/>
              <a:t> [m</a:t>
            </a:r>
            <a:r>
              <a:rPr lang="fi-FI" baseline="30000" dirty="0"/>
              <a:t>3</a:t>
            </a:r>
            <a:r>
              <a:rPr lang="fi-FI" dirty="0"/>
              <a:t>/s]</a:t>
            </a:r>
          </a:p>
          <a:p>
            <a:pPr lvl="1"/>
            <a:r>
              <a:rPr lang="fi-FI" dirty="0"/>
              <a:t>Pressure </a:t>
            </a:r>
            <a:r>
              <a:rPr lang="fi-FI" i="1" dirty="0"/>
              <a:t>p</a:t>
            </a:r>
            <a:r>
              <a:rPr lang="fi-FI" dirty="0"/>
              <a:t> [Pa], [N/m</a:t>
            </a:r>
            <a:r>
              <a:rPr lang="fi-FI" baseline="30000" dirty="0"/>
              <a:t>2</a:t>
            </a:r>
            <a:r>
              <a:rPr lang="fi-FI" dirty="0"/>
              <a:t>]</a:t>
            </a:r>
          </a:p>
          <a:p>
            <a:r>
              <a:rPr lang="fi-FI" dirty="0"/>
              <a:t>The variables in question define the hydraulic power</a:t>
            </a:r>
          </a:p>
          <a:p>
            <a:r>
              <a:rPr lang="fi-FI" i="1" dirty="0"/>
              <a:t>P</a:t>
            </a:r>
            <a:r>
              <a:rPr lang="fi-FI" dirty="0"/>
              <a:t>= </a:t>
            </a:r>
            <a:r>
              <a:rPr lang="fi-FI" dirty="0">
                <a:sym typeface="Symbol"/>
              </a:rPr>
              <a:t></a:t>
            </a:r>
            <a:r>
              <a:rPr lang="fi-FI" i="1" dirty="0">
                <a:sym typeface="Symbol"/>
              </a:rPr>
              <a:t>p</a:t>
            </a:r>
            <a:r>
              <a:rPr lang="fi-FI" sz="600" i="1" dirty="0">
                <a:sym typeface="Symbol"/>
              </a:rPr>
              <a:t> </a:t>
            </a:r>
            <a:r>
              <a:rPr lang="fi-FI" i="1" dirty="0" err="1">
                <a:sym typeface="Symbol"/>
              </a:rPr>
              <a:t>q</a:t>
            </a:r>
            <a:r>
              <a:rPr lang="fi-FI" baseline="-25000" dirty="0" err="1">
                <a:sym typeface="Symbol"/>
              </a:rPr>
              <a:t>v</a:t>
            </a:r>
            <a:r>
              <a:rPr lang="fi-FI" i="1" dirty="0">
                <a:sym typeface="Symbol"/>
              </a:rPr>
              <a:t> </a:t>
            </a:r>
            <a:r>
              <a:rPr lang="fi-FI" dirty="0">
                <a:sym typeface="Symbol"/>
              </a:rPr>
              <a:t>(power of a hydraulic component,  pump, valve etc.)</a:t>
            </a:r>
          </a:p>
          <a:p>
            <a:pPr lvl="1"/>
            <a:r>
              <a:rPr lang="fi-FI" dirty="0">
                <a:sym typeface="Symbol"/>
              </a:rPr>
              <a:t></a:t>
            </a:r>
            <a:r>
              <a:rPr lang="fi-FI" i="1" dirty="0">
                <a:sym typeface="Symbol"/>
              </a:rPr>
              <a:t>p </a:t>
            </a:r>
            <a:r>
              <a:rPr lang="fi-FI" dirty="0">
                <a:sym typeface="Symbol"/>
              </a:rPr>
              <a:t>pressure difference over a component</a:t>
            </a:r>
          </a:p>
          <a:p>
            <a:pPr lvl="1"/>
            <a:r>
              <a:rPr lang="fi-FI" i="1" dirty="0">
                <a:sym typeface="Symbol"/>
              </a:rPr>
              <a:t>q</a:t>
            </a:r>
            <a:r>
              <a:rPr lang="fi-FI" dirty="0">
                <a:sym typeface="Symbol"/>
              </a:rPr>
              <a:t> flow rate through a component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827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Modeling of 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405" y="5085184"/>
            <a:ext cx="8570591" cy="1611560"/>
          </a:xfrm>
        </p:spPr>
        <p:txBody>
          <a:bodyPr>
            <a:normAutofit/>
          </a:bodyPr>
          <a:lstStyle/>
          <a:p>
            <a:r>
              <a:rPr lang="fi-FI" sz="2000" dirty="0"/>
              <a:t>Common way to realize a model of a system is to divide it into</a:t>
            </a:r>
          </a:p>
          <a:p>
            <a:pPr lvl="1"/>
            <a:r>
              <a:rPr lang="fi-FI" sz="2000" dirty="0"/>
              <a:t>Fluid volumes (pressure is essential to these volumes)</a:t>
            </a:r>
          </a:p>
          <a:p>
            <a:pPr lvl="1"/>
            <a:r>
              <a:rPr lang="fi-FI" sz="2000" dirty="0"/>
              <a:t>Components between fluid volumes (”valves” ja ”pumps”, flow rate is essential to these volumes) 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5" name="Oval 44"/>
          <p:cNvSpPr/>
          <p:nvPr/>
        </p:nvSpPr>
        <p:spPr>
          <a:xfrm>
            <a:off x="1293049" y="242919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endParaRPr lang="fi-FI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33956" y="313856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838589" y="314919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7405" y="278915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v1IN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80715" y="278915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v2IN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013049" y="1556792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53578" y="180832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OUT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7424" y="4037881"/>
            <a:ext cx="355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”Fluid volume”:</a:t>
            </a:r>
            <a:r>
              <a:rPr lang="fi-FI" dirty="0"/>
              <a:t>  pressure is solved, </a:t>
            </a:r>
          </a:p>
          <a:p>
            <a:r>
              <a:rPr lang="fi-FI" dirty="0"/>
              <a:t>flow rates as inputs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426644" y="266686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764761" y="2661947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6756206" y="321938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6426644" y="322741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786684" y="1565736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27213" y="181727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/>
              <a:t>q</a:t>
            </a:r>
            <a:r>
              <a:rPr lang="fi-FI" baseline="-25000" dirty="0" err="1"/>
              <a:t>vOUT</a:t>
            </a:r>
            <a:endParaRPr lang="fi-FI" baseline="-250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914476" y="313033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519109" y="314096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7792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1IN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6123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2IN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67443" y="4036596"/>
            <a:ext cx="2871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”Valve”:</a:t>
            </a:r>
            <a:r>
              <a:rPr lang="fi-FI" dirty="0"/>
              <a:t>  flow rate is solved, </a:t>
            </a:r>
          </a:p>
          <a:p>
            <a:r>
              <a:rPr lang="fi-FI" dirty="0"/>
              <a:t>pressures as inputs</a:t>
            </a:r>
          </a:p>
        </p:txBody>
      </p:sp>
    </p:spTree>
    <p:extLst>
      <p:ext uri="{BB962C8B-B14F-4D97-AF65-F5344CB8AC3E}">
        <p14:creationId xmlns:p14="http://schemas.microsoft.com/office/powerpoint/2010/main" val="2932367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Building up a system of ”fluid volumes” and ”valves” (flow sources)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692" y="4263334"/>
            <a:ext cx="4284923" cy="115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8"/>
          <p:cNvSpPr>
            <a:spLocks noChangeArrowheads="1"/>
          </p:cNvSpPr>
          <p:nvPr/>
        </p:nvSpPr>
        <p:spPr bwMode="auto">
          <a:xfrm rot="5556836">
            <a:off x="1440346" y="3982713"/>
            <a:ext cx="574675" cy="576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5400000">
            <a:off x="1874271" y="4191797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2443308" y="389115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563888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75211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769864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63888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84048" y="390337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96781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508104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502757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5296781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6220938" y="2348880"/>
            <a:ext cx="950595" cy="2638425"/>
            <a:chOff x="8748018" y="3586321"/>
            <a:chExt cx="1584325" cy="4397375"/>
          </a:xfrm>
        </p:grpSpPr>
        <p:sp>
          <p:nvSpPr>
            <p:cNvPr id="18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9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1" name="Rectangle 68"/>
            <p:cNvSpPr>
              <a:spLocks noChangeArrowheads="1"/>
            </p:cNvSpPr>
            <p:nvPr/>
          </p:nvSpPr>
          <p:spPr bwMode="auto">
            <a:xfrm>
              <a:off x="9397305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 rot="10800000">
              <a:off x="9214743" y="7012146"/>
              <a:ext cx="647700" cy="971550"/>
              <a:chOff x="1066" y="-108"/>
              <a:chExt cx="454" cy="680"/>
            </a:xfrm>
          </p:grpSpPr>
          <p:sp>
            <p:nvSpPr>
              <p:cNvPr id="26" name="AutoShape 74"/>
              <p:cNvSpPr>
                <a:spLocks noChangeAspect="1" noChangeArrowheads="1"/>
              </p:cNvSpPr>
              <p:nvPr/>
            </p:nvSpPr>
            <p:spPr bwMode="auto">
              <a:xfrm>
                <a:off x="1066" y="119"/>
                <a:ext cx="453" cy="227"/>
              </a:xfrm>
              <a:custGeom>
                <a:avLst/>
                <a:gdLst>
                  <a:gd name="T0" fmla="*/ 396 w 21600"/>
                  <a:gd name="T1" fmla="*/ 114 h 21600"/>
                  <a:gd name="T2" fmla="*/ 227 w 21600"/>
                  <a:gd name="T3" fmla="*/ 227 h 21600"/>
                  <a:gd name="T4" fmla="*/ 57 w 21600"/>
                  <a:gd name="T5" fmla="*/ 114 h 21600"/>
                  <a:gd name="T6" fmla="*/ 22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2 w 21600"/>
                  <a:gd name="T13" fmla="*/ 4472 h 21600"/>
                  <a:gd name="T14" fmla="*/ 17118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7" name="Oval 75"/>
              <p:cNvSpPr>
                <a:spLocks noChangeAspect="1" noChangeArrowheads="1"/>
              </p:cNvSpPr>
              <p:nvPr/>
            </p:nvSpPr>
            <p:spPr bwMode="auto">
              <a:xfrm>
                <a:off x="1066" y="-108"/>
                <a:ext cx="454" cy="453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8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178" y="346"/>
                <a:ext cx="227" cy="22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9" name="Oval 77"/>
              <p:cNvSpPr>
                <a:spLocks noChangeAspect="1" noChangeArrowheads="1"/>
              </p:cNvSpPr>
              <p:nvPr/>
            </p:nvSpPr>
            <p:spPr bwMode="auto">
              <a:xfrm>
                <a:off x="1156" y="-17"/>
                <a:ext cx="272" cy="27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30" name="Oval 78"/>
              <p:cNvSpPr>
                <a:spLocks noChangeAspect="1" noChangeArrowheads="1"/>
              </p:cNvSpPr>
              <p:nvPr/>
            </p:nvSpPr>
            <p:spPr bwMode="auto">
              <a:xfrm>
                <a:off x="1202" y="2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</p:grpSp>
        <p:sp>
          <p:nvSpPr>
            <p:cNvPr id="23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9084568" y="4041933"/>
              <a:ext cx="928688" cy="17463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triangle" w="sm" len="lg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392115" y="5201665"/>
            <a:ext cx="6016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/>
              <a:t>”pump” – ”pipe” – ”valve” – ”pipe” – ”valve” – ”actutor”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5346" y="424845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082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Pressure in a constant fluid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The way to build up a system model presented earlier is advantageous for numerical solution. The pressure is solved by integration. </a:t>
            </a:r>
          </a:p>
          <a:p>
            <a:r>
              <a:rPr lang="fi-FI" sz="2400" dirty="0"/>
              <a:t>”The generation of pressure” in a constant volume can be expressed as follows: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i="1" dirty="0" err="1"/>
              <a:t>K</a:t>
            </a:r>
            <a:r>
              <a:rPr lang="fi-FI" sz="2400" baseline="-25000" dirty="0" err="1"/>
              <a:t>f</a:t>
            </a:r>
            <a:r>
              <a:rPr lang="fi-FI" sz="2400" dirty="0"/>
              <a:t>		bulk modulus of fluid [Pa], n. 1.6</a:t>
            </a:r>
            <a:r>
              <a:rPr lang="fi-FI" sz="2400" dirty="0">
                <a:sym typeface="Symbol"/>
              </a:rPr>
              <a:t>10</a:t>
            </a:r>
            <a:r>
              <a:rPr lang="fi-FI" sz="2400" baseline="30000" dirty="0">
                <a:sym typeface="Symbol"/>
              </a:rPr>
              <a:t>9</a:t>
            </a:r>
            <a:r>
              <a:rPr lang="fi-FI" sz="2400" dirty="0">
                <a:sym typeface="Symbol"/>
              </a:rPr>
              <a:t> Pa (mineral oil)</a:t>
            </a:r>
            <a:endParaRPr lang="fi-FI" sz="2400" dirty="0"/>
          </a:p>
          <a:p>
            <a:r>
              <a:rPr lang="fi-FI" sz="2400" i="1" dirty="0"/>
              <a:t>V</a:t>
            </a:r>
            <a:r>
              <a:rPr lang="fi-FI" sz="2400" dirty="0"/>
              <a:t>		fluid volume [m</a:t>
            </a:r>
            <a:r>
              <a:rPr lang="fi-FI" sz="2400" baseline="30000" dirty="0"/>
              <a:t>3</a:t>
            </a:r>
            <a:r>
              <a:rPr lang="fi-FI" sz="2400" dirty="0"/>
              <a:t>]</a:t>
            </a:r>
          </a:p>
          <a:p>
            <a:r>
              <a:rPr lang="fi-FI" sz="2400" dirty="0">
                <a:sym typeface="Symbol"/>
              </a:rPr>
              <a:t></a:t>
            </a:r>
            <a:r>
              <a:rPr lang="fi-FI" sz="2400" i="1" dirty="0" err="1">
                <a:sym typeface="Symbol"/>
              </a:rPr>
              <a:t>q</a:t>
            </a:r>
            <a:r>
              <a:rPr lang="fi-FI" sz="2400" baseline="-25000" dirty="0" err="1">
                <a:sym typeface="Symbol"/>
              </a:rPr>
              <a:t>v</a:t>
            </a:r>
            <a:r>
              <a:rPr lang="fi-FI" sz="2400" i="1" dirty="0">
                <a:sym typeface="Symbol"/>
              </a:rPr>
              <a:t>		</a:t>
            </a:r>
            <a:r>
              <a:rPr lang="fi-FI" sz="2400" dirty="0">
                <a:sym typeface="Symbol"/>
              </a:rPr>
              <a:t>net flow rate </a:t>
            </a:r>
            <a:r>
              <a:rPr lang="fi-FI" sz="2400" dirty="0"/>
              <a:t>[m</a:t>
            </a:r>
            <a:r>
              <a:rPr lang="fi-FI" sz="2400" baseline="30000" dirty="0"/>
              <a:t>3</a:t>
            </a:r>
            <a:r>
              <a:rPr lang="fi-FI" sz="2400" dirty="0"/>
              <a:t>/s]</a:t>
            </a:r>
          </a:p>
          <a:p>
            <a:r>
              <a:rPr lang="fi-FI" sz="2400" dirty="0"/>
              <a:t>          	volume of fluid transferred into the volume  [m</a:t>
            </a:r>
            <a:r>
              <a:rPr lang="fi-FI" sz="2400" baseline="30000" dirty="0"/>
              <a:t>3</a:t>
            </a:r>
            <a:r>
              <a:rPr lang="fi-FI" sz="2400" dirty="0"/>
              <a:t>] </a:t>
            </a:r>
            <a:endParaRPr lang="fi-FI" sz="1200" dirty="0"/>
          </a:p>
          <a:p>
            <a:endParaRPr lang="fi-FI" sz="2400" i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279541"/>
              </p:ext>
            </p:extLst>
          </p:nvPr>
        </p:nvGraphicFramePr>
        <p:xfrm>
          <a:off x="450850" y="2781300"/>
          <a:ext cx="4113213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Kaava" r:id="rId3" imgW="1028520" imgH="393480" progId="Equation.3">
                  <p:embed/>
                </p:oleObj>
              </mc:Choice>
              <mc:Fallback>
                <p:oleObj name="Kaava" r:id="rId3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781300"/>
                        <a:ext cx="4113213" cy="157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335197"/>
              </p:ext>
            </p:extLst>
          </p:nvPr>
        </p:nvGraphicFramePr>
        <p:xfrm>
          <a:off x="260350" y="551656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Kaava" r:id="rId5" imgW="558720" imgH="279360" progId="Equation.3">
                  <p:embed/>
                </p:oleObj>
              </mc:Choice>
              <mc:Fallback>
                <p:oleObj name="Kaava" r:id="rId5" imgW="558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" y="551656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49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Time to think 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i-FI" sz="2400" dirty="0"/>
              <a:t>Pressure must be changed very rapidly in certain applications (for instance servo control)</a:t>
            </a:r>
          </a:p>
          <a:p>
            <a:r>
              <a:rPr lang="fi-FI" sz="2400" b="1" dirty="0"/>
              <a:t>Based on ”equation of pressure generation” how can you speed you the pressure response of your system?  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i="1" dirty="0" err="1"/>
              <a:t>K</a:t>
            </a:r>
            <a:r>
              <a:rPr lang="fi-FI" sz="2400" baseline="-25000" dirty="0" err="1"/>
              <a:t>f</a:t>
            </a:r>
            <a:r>
              <a:rPr lang="fi-FI" sz="2400" dirty="0"/>
              <a:t>		</a:t>
            </a:r>
            <a:r>
              <a:rPr lang="fi-FI" sz="2400" dirty="0" err="1"/>
              <a:t>bulk</a:t>
            </a:r>
            <a:r>
              <a:rPr lang="fi-FI" sz="2400" dirty="0"/>
              <a:t> </a:t>
            </a:r>
            <a:r>
              <a:rPr lang="fi-FI" sz="2400" dirty="0" err="1"/>
              <a:t>modulus</a:t>
            </a:r>
            <a:r>
              <a:rPr lang="fi-FI" sz="2400" dirty="0"/>
              <a:t> of </a:t>
            </a:r>
            <a:r>
              <a:rPr lang="fi-FI" sz="2400" dirty="0" err="1"/>
              <a:t>fluid</a:t>
            </a:r>
            <a:r>
              <a:rPr lang="fi-FI" sz="2400" dirty="0"/>
              <a:t> [</a:t>
            </a:r>
            <a:r>
              <a:rPr lang="fi-FI" sz="2400" dirty="0" err="1"/>
              <a:t>Pa</a:t>
            </a:r>
            <a:r>
              <a:rPr lang="fi-FI" sz="2400" dirty="0"/>
              <a:t>], n. 1.6</a:t>
            </a:r>
            <a:r>
              <a:rPr lang="fi-FI" sz="2400" dirty="0">
                <a:sym typeface="Symbol"/>
              </a:rPr>
              <a:t>10</a:t>
            </a:r>
            <a:r>
              <a:rPr lang="fi-FI" sz="2400" baseline="30000" dirty="0">
                <a:sym typeface="Symbol"/>
              </a:rPr>
              <a:t>9</a:t>
            </a:r>
            <a:r>
              <a:rPr lang="fi-FI" sz="2400" dirty="0">
                <a:sym typeface="Symbol"/>
              </a:rPr>
              <a:t> </a:t>
            </a:r>
            <a:r>
              <a:rPr lang="fi-FI" sz="2400" dirty="0" err="1">
                <a:sym typeface="Symbol"/>
              </a:rPr>
              <a:t>Pa</a:t>
            </a:r>
            <a:r>
              <a:rPr lang="fi-FI" sz="2400" dirty="0">
                <a:sym typeface="Symbol"/>
              </a:rPr>
              <a:t> (</a:t>
            </a:r>
            <a:r>
              <a:rPr lang="fi-FI" sz="2400" dirty="0" err="1">
                <a:sym typeface="Symbol"/>
              </a:rPr>
              <a:t>mineral</a:t>
            </a:r>
            <a:r>
              <a:rPr lang="fi-FI" sz="2400" dirty="0">
                <a:sym typeface="Symbol"/>
              </a:rPr>
              <a:t> </a:t>
            </a:r>
            <a:r>
              <a:rPr lang="fi-FI" sz="2400" dirty="0" err="1">
                <a:sym typeface="Symbol"/>
              </a:rPr>
              <a:t>oil</a:t>
            </a:r>
            <a:r>
              <a:rPr lang="fi-FI" sz="2400" dirty="0">
                <a:sym typeface="Symbol"/>
              </a:rPr>
              <a:t>)</a:t>
            </a:r>
            <a:endParaRPr lang="fi-FI" sz="2400" dirty="0"/>
          </a:p>
          <a:p>
            <a:r>
              <a:rPr lang="fi-FI" sz="2400" i="1" dirty="0"/>
              <a:t>V</a:t>
            </a:r>
            <a:r>
              <a:rPr lang="fi-FI" sz="2400" dirty="0"/>
              <a:t>		</a:t>
            </a:r>
            <a:r>
              <a:rPr lang="fi-FI" sz="2400" dirty="0" err="1"/>
              <a:t>fluid</a:t>
            </a:r>
            <a:r>
              <a:rPr lang="fi-FI" sz="2400" dirty="0"/>
              <a:t> </a:t>
            </a:r>
            <a:r>
              <a:rPr lang="fi-FI" sz="2400" dirty="0" err="1"/>
              <a:t>volume</a:t>
            </a:r>
            <a:r>
              <a:rPr lang="fi-FI" sz="2400" dirty="0"/>
              <a:t> [m</a:t>
            </a:r>
            <a:r>
              <a:rPr lang="fi-FI" sz="2400" baseline="30000" dirty="0"/>
              <a:t>3</a:t>
            </a:r>
            <a:r>
              <a:rPr lang="fi-FI" sz="2400" dirty="0"/>
              <a:t>]</a:t>
            </a:r>
          </a:p>
          <a:p>
            <a:r>
              <a:rPr lang="fi-FI" sz="2400" dirty="0">
                <a:sym typeface="Symbol"/>
              </a:rPr>
              <a:t></a:t>
            </a:r>
            <a:r>
              <a:rPr lang="fi-FI" sz="2400" i="1" dirty="0" err="1">
                <a:sym typeface="Symbol"/>
              </a:rPr>
              <a:t>q</a:t>
            </a:r>
            <a:r>
              <a:rPr lang="fi-FI" sz="2400" baseline="-25000" dirty="0" err="1">
                <a:sym typeface="Symbol"/>
              </a:rPr>
              <a:t>v</a:t>
            </a:r>
            <a:r>
              <a:rPr lang="fi-FI" sz="2400" i="1" dirty="0">
                <a:sym typeface="Symbol"/>
              </a:rPr>
              <a:t>		</a:t>
            </a:r>
            <a:r>
              <a:rPr lang="fi-FI" sz="2400" dirty="0">
                <a:sym typeface="Symbol"/>
              </a:rPr>
              <a:t>net </a:t>
            </a:r>
            <a:r>
              <a:rPr lang="fi-FI" sz="2400" dirty="0" err="1">
                <a:sym typeface="Symbol"/>
              </a:rPr>
              <a:t>flow</a:t>
            </a:r>
            <a:r>
              <a:rPr lang="fi-FI" sz="2400" dirty="0">
                <a:sym typeface="Symbol"/>
              </a:rPr>
              <a:t> </a:t>
            </a:r>
            <a:r>
              <a:rPr lang="fi-FI" sz="2400" dirty="0" err="1">
                <a:sym typeface="Symbol"/>
              </a:rPr>
              <a:t>rate</a:t>
            </a:r>
            <a:r>
              <a:rPr lang="fi-FI" sz="2400" dirty="0">
                <a:sym typeface="Symbol"/>
              </a:rPr>
              <a:t> </a:t>
            </a:r>
            <a:r>
              <a:rPr lang="fi-FI" sz="2400" dirty="0"/>
              <a:t>[m</a:t>
            </a:r>
            <a:r>
              <a:rPr lang="fi-FI" sz="2400" baseline="30000" dirty="0"/>
              <a:t>3</a:t>
            </a:r>
            <a:r>
              <a:rPr lang="fi-FI" sz="2400" dirty="0"/>
              <a:t>/s]</a:t>
            </a:r>
          </a:p>
          <a:p>
            <a:r>
              <a:rPr lang="fi-FI" sz="2400" dirty="0"/>
              <a:t>          	</a:t>
            </a:r>
            <a:r>
              <a:rPr lang="fi-FI" sz="2400" dirty="0" err="1"/>
              <a:t>volume</a:t>
            </a:r>
            <a:r>
              <a:rPr lang="fi-FI" sz="2400" dirty="0"/>
              <a:t> of </a:t>
            </a:r>
            <a:r>
              <a:rPr lang="fi-FI" sz="2400" dirty="0" err="1"/>
              <a:t>fluid</a:t>
            </a:r>
            <a:r>
              <a:rPr lang="fi-FI" sz="2400" dirty="0"/>
              <a:t> </a:t>
            </a:r>
            <a:r>
              <a:rPr lang="fi-FI" sz="2400" dirty="0" err="1"/>
              <a:t>transferred</a:t>
            </a:r>
            <a:r>
              <a:rPr lang="fi-FI" sz="2400" dirty="0"/>
              <a:t> into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volume</a:t>
            </a:r>
            <a:r>
              <a:rPr lang="fi-FI" sz="2400" dirty="0"/>
              <a:t>  [m</a:t>
            </a:r>
            <a:r>
              <a:rPr lang="fi-FI" sz="2400" baseline="30000" dirty="0"/>
              <a:t>3</a:t>
            </a:r>
            <a:r>
              <a:rPr lang="fi-FI" sz="2400" dirty="0"/>
              <a:t>] </a:t>
            </a:r>
            <a:endParaRPr lang="fi-FI" sz="1200" dirty="0"/>
          </a:p>
          <a:p>
            <a:endParaRPr lang="fi-FI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525311"/>
              </p:ext>
            </p:extLst>
          </p:nvPr>
        </p:nvGraphicFramePr>
        <p:xfrm>
          <a:off x="687983" y="5438776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Kaava" r:id="rId3" imgW="558720" imgH="279360" progId="Equation.3">
                  <p:embed/>
                </p:oleObj>
              </mc:Choice>
              <mc:Fallback>
                <p:oleObj name="Kaava" r:id="rId3" imgW="558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83" y="5438776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665445"/>
              </p:ext>
            </p:extLst>
          </p:nvPr>
        </p:nvGraphicFramePr>
        <p:xfrm>
          <a:off x="1259632" y="3068960"/>
          <a:ext cx="3160415" cy="120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Kaava" r:id="rId5" imgW="1028520" imgH="393480" progId="Equation.3">
                  <p:embed/>
                </p:oleObj>
              </mc:Choice>
              <mc:Fallback>
                <p:oleObj name="Kaava" r:id="rId5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068960"/>
                        <a:ext cx="3160415" cy="120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790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Hydraulic cylinder – linear motor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5425934" cy="506916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If </a:t>
            </a:r>
          </a:p>
          <a:p>
            <a:pPr lvl="1"/>
            <a:r>
              <a:rPr lang="fi-FI" dirty="0"/>
              <a:t>the fluid volume is small and</a:t>
            </a:r>
          </a:p>
          <a:p>
            <a:pPr lvl="1"/>
            <a:r>
              <a:rPr lang="fi-FI" dirty="0"/>
              <a:t>the fluid has high bulk modulus</a:t>
            </a:r>
          </a:p>
          <a:p>
            <a:pPr marL="457200" lvl="1" indent="0">
              <a:buNone/>
            </a:pPr>
            <a:r>
              <a:rPr lang="fi-FI" sz="3200" dirty="0"/>
              <a:t>even a small alteration of fluid amount in a hydraulic cylinder causes a significant change in pressure (</a:t>
            </a:r>
            <a:r>
              <a:rPr lang="fi-FI" sz="3200" dirty="0" err="1"/>
              <a:t>gain</a:t>
            </a:r>
            <a:r>
              <a:rPr lang="fi-FI" sz="3200" dirty="0"/>
              <a:t> </a:t>
            </a:r>
            <a:r>
              <a:rPr lang="fi-FI" sz="3200" i="1" dirty="0" err="1"/>
              <a:t>K</a:t>
            </a:r>
            <a:r>
              <a:rPr lang="fi-FI" sz="3200" baseline="-25000" dirty="0" err="1"/>
              <a:t>f</a:t>
            </a:r>
            <a:r>
              <a:rPr lang="fi-FI" sz="3200" dirty="0"/>
              <a:t>/</a:t>
            </a:r>
            <a:r>
              <a:rPr lang="fi-FI" sz="3200" i="1" dirty="0"/>
              <a:t>V</a:t>
            </a:r>
            <a:r>
              <a:rPr lang="fi-FI" sz="3200" dirty="0"/>
              <a:t>) as well as in force.</a:t>
            </a:r>
          </a:p>
          <a:p>
            <a:r>
              <a:rPr lang="fi-FI" dirty="0"/>
              <a:t>For enhanced dynamic performance (rapid changes in pressure/force) the fluid volumes should be kept as small as possible (fluid power jargon: ”dead volumes”)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16" name="Rectangle 54" descr="Light downward diagonal"/>
          <p:cNvSpPr>
            <a:spLocks noChangeArrowheads="1"/>
          </p:cNvSpPr>
          <p:nvPr/>
        </p:nvSpPr>
        <p:spPr bwMode="auto">
          <a:xfrm>
            <a:off x="6220937" y="4450800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7" name="Rectangle 131"/>
          <p:cNvSpPr>
            <a:spLocks noChangeArrowheads="1"/>
          </p:cNvSpPr>
          <p:nvPr/>
        </p:nvSpPr>
        <p:spPr bwMode="auto">
          <a:xfrm>
            <a:off x="6359621" y="4606229"/>
            <a:ext cx="1243584" cy="357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6705569" y="4469069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9" name="Rectangle 68"/>
          <p:cNvSpPr>
            <a:spLocks noChangeArrowheads="1"/>
          </p:cNvSpPr>
          <p:nvPr/>
        </p:nvSpPr>
        <p:spPr bwMode="auto">
          <a:xfrm>
            <a:off x="6844253" y="3057117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0" name="Rectangle 160"/>
          <p:cNvSpPr>
            <a:spLocks noChangeArrowheads="1"/>
          </p:cNvSpPr>
          <p:nvPr/>
        </p:nvSpPr>
        <p:spPr bwMode="auto">
          <a:xfrm>
            <a:off x="6359621" y="5170905"/>
            <a:ext cx="1243584" cy="1145271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sp>
        <p:nvSpPr>
          <p:cNvPr id="21" name="Rectangle 62"/>
          <p:cNvSpPr>
            <a:spLocks noChangeArrowheads="1"/>
          </p:cNvSpPr>
          <p:nvPr/>
        </p:nvSpPr>
        <p:spPr bwMode="auto">
          <a:xfrm>
            <a:off x="6359621" y="4963641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544787" y="2602965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328312" y="6165304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05446" y="5600432"/>
            <a:ext cx="4956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000" i="1" dirty="0" err="1"/>
              <a:t>q</a:t>
            </a:r>
            <a:r>
              <a:rPr lang="fi-FI" sz="3000" baseline="-25000" dirty="0" err="1"/>
              <a:t>v</a:t>
            </a:r>
            <a:endParaRPr lang="fi-FI" sz="30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4924" y="231895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7983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More of generation of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63737" cy="4970160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The pressure in a fluid volume can be changed also by altering the size of the fluid volume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sz="2600" i="1" dirty="0" err="1"/>
              <a:t>K</a:t>
            </a:r>
            <a:r>
              <a:rPr lang="fi-FI" sz="2600" baseline="-25000" dirty="0" err="1"/>
              <a:t>f</a:t>
            </a:r>
            <a:r>
              <a:rPr lang="fi-FI" sz="2600" dirty="0"/>
              <a:t>		  bulk modulus of fluid [Pa]</a:t>
            </a:r>
          </a:p>
          <a:p>
            <a:r>
              <a:rPr lang="fi-FI" sz="2600" i="1" dirty="0"/>
              <a:t>V</a:t>
            </a:r>
            <a:r>
              <a:rPr lang="fi-FI" sz="2600" dirty="0"/>
              <a:t>	(changing) volume full of fluid [m</a:t>
            </a:r>
            <a:r>
              <a:rPr lang="fi-FI" sz="2600" baseline="30000" dirty="0"/>
              <a:t>3</a:t>
            </a:r>
            <a:r>
              <a:rPr lang="fi-FI" sz="2600" dirty="0"/>
              <a:t>]</a:t>
            </a:r>
          </a:p>
          <a:p>
            <a:r>
              <a:rPr lang="fi-FI" sz="2600" dirty="0">
                <a:sym typeface="Symbol"/>
              </a:rPr>
              <a:t></a:t>
            </a:r>
            <a:r>
              <a:rPr lang="fi-FI" sz="2600" i="1" dirty="0">
                <a:sym typeface="Symbol"/>
              </a:rPr>
              <a:t>V		        </a:t>
            </a:r>
            <a:r>
              <a:rPr lang="fi-FI" sz="2600" dirty="0">
                <a:sym typeface="Symbol"/>
              </a:rPr>
              <a:t>change in volume </a:t>
            </a:r>
            <a:r>
              <a:rPr lang="fi-FI" sz="2600" dirty="0"/>
              <a:t>[m</a:t>
            </a:r>
            <a:r>
              <a:rPr lang="fi-FI" sz="2600" baseline="30000" dirty="0"/>
              <a:t>3</a:t>
            </a:r>
            <a:r>
              <a:rPr lang="fi-FI" sz="2600" dirty="0"/>
              <a:t>]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Attention: the sign (</a:t>
            </a:r>
            <a:r>
              <a:rPr lang="fi-FI" dirty="0">
                <a:sym typeface="Symbol" panose="05050102010706020507" pitchFamily="18" charset="2"/>
              </a:rPr>
              <a:t>)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Rectangle 54" descr="Light downward diagonal"/>
          <p:cNvSpPr>
            <a:spLocks noChangeArrowheads="1"/>
          </p:cNvSpPr>
          <p:nvPr/>
        </p:nvSpPr>
        <p:spPr bwMode="auto">
          <a:xfrm>
            <a:off x="6220937" y="3633611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>
            <a:off x="6359621" y="3789040"/>
            <a:ext cx="1243584" cy="357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6705569" y="3651880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6844253" y="2239928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grpSp>
        <p:nvGrpSpPr>
          <p:cNvPr id="9" name="Group 73"/>
          <p:cNvGrpSpPr>
            <a:grpSpLocks noChangeAspect="1"/>
          </p:cNvGrpSpPr>
          <p:nvPr/>
        </p:nvGrpSpPr>
        <p:grpSpPr bwMode="auto">
          <a:xfrm rot="10800000">
            <a:off x="6668993" y="5637671"/>
            <a:ext cx="621792" cy="932688"/>
            <a:chOff x="1066" y="-108"/>
            <a:chExt cx="454" cy="680"/>
          </a:xfrm>
        </p:grpSpPr>
        <p:sp>
          <p:nvSpPr>
            <p:cNvPr id="13" name="AutoShape 74"/>
            <p:cNvSpPr>
              <a:spLocks noChangeAspect="1" noChangeArrowheads="1"/>
            </p:cNvSpPr>
            <p:nvPr/>
          </p:nvSpPr>
          <p:spPr bwMode="auto">
            <a:xfrm>
              <a:off x="1066" y="119"/>
              <a:ext cx="453" cy="227"/>
            </a:xfrm>
            <a:custGeom>
              <a:avLst/>
              <a:gdLst>
                <a:gd name="T0" fmla="*/ 396 w 21600"/>
                <a:gd name="T1" fmla="*/ 114 h 21600"/>
                <a:gd name="T2" fmla="*/ 227 w 21600"/>
                <a:gd name="T3" fmla="*/ 227 h 21600"/>
                <a:gd name="T4" fmla="*/ 57 w 21600"/>
                <a:gd name="T5" fmla="*/ 114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72 h 21600"/>
                <a:gd name="T14" fmla="*/ 17118 w 21600"/>
                <a:gd name="T15" fmla="*/ 171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4" name="Oval 75"/>
            <p:cNvSpPr>
              <a:spLocks noChangeAspect="1" noChangeArrowheads="1"/>
            </p:cNvSpPr>
            <p:nvPr/>
          </p:nvSpPr>
          <p:spPr bwMode="auto">
            <a:xfrm>
              <a:off x="1066" y="-108"/>
              <a:ext cx="454" cy="45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5" name="Rectangle 76"/>
            <p:cNvSpPr>
              <a:spLocks noChangeAspect="1" noChangeArrowheads="1"/>
            </p:cNvSpPr>
            <p:nvPr/>
          </p:nvSpPr>
          <p:spPr bwMode="auto">
            <a:xfrm>
              <a:off x="1178" y="346"/>
              <a:ext cx="227" cy="22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6" name="Oval 77"/>
            <p:cNvSpPr>
              <a:spLocks noChangeAspect="1" noChangeArrowheads="1"/>
            </p:cNvSpPr>
            <p:nvPr/>
          </p:nvSpPr>
          <p:spPr bwMode="auto">
            <a:xfrm>
              <a:off x="1156" y="-17"/>
              <a:ext cx="272" cy="273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" name="Oval 78"/>
            <p:cNvSpPr>
              <a:spLocks noChangeAspect="1" noChangeArrowheads="1"/>
            </p:cNvSpPr>
            <p:nvPr/>
          </p:nvSpPr>
          <p:spPr bwMode="auto">
            <a:xfrm>
              <a:off x="1202" y="28"/>
              <a:ext cx="182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0" name="Rectangle 160"/>
          <p:cNvSpPr>
            <a:spLocks noChangeArrowheads="1"/>
          </p:cNvSpPr>
          <p:nvPr/>
        </p:nvSpPr>
        <p:spPr bwMode="auto">
          <a:xfrm>
            <a:off x="6359621" y="4353716"/>
            <a:ext cx="1243584" cy="1145271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>
            <a:off x="6359621" y="4146452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544025" y="1778156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non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596300"/>
              </p:ext>
            </p:extLst>
          </p:nvPr>
        </p:nvGraphicFramePr>
        <p:xfrm>
          <a:off x="788988" y="3068638"/>
          <a:ext cx="2705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Kaava" r:id="rId3" imgW="901440" imgH="393480" progId="Equation.3">
                  <p:embed/>
                </p:oleObj>
              </mc:Choice>
              <mc:Fallback>
                <p:oleObj name="Kaava" r:id="rId3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3068638"/>
                        <a:ext cx="27051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206485" y="1436756"/>
            <a:ext cx="625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>
                <a:sym typeface="Symbol" panose="05050102010706020507" pitchFamily="18" charset="2"/>
              </a:rPr>
              <a:t></a:t>
            </a:r>
            <a:r>
              <a:rPr lang="fi-FI" sz="3200" i="1" dirty="0"/>
              <a:t>F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359621" y="4509120"/>
            <a:ext cx="1243584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59621" y="4353716"/>
            <a:ext cx="1243584" cy="155404"/>
          </a:xfrm>
          <a:prstGeom prst="rect">
            <a:avLst/>
          </a:prstGeom>
          <a:solidFill>
            <a:srgbClr val="BC04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7753450" y="4059094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>
                <a:sym typeface="Symbol" panose="05050102010706020507" pitchFamily="18" charset="2"/>
              </a:rPr>
              <a:t></a:t>
            </a:r>
            <a:r>
              <a:rPr lang="fi-FI" sz="3200" i="1" dirty="0">
                <a:sym typeface="Symbol" panose="05050102010706020507" pitchFamily="18" charset="2"/>
              </a:rPr>
              <a:t>V</a:t>
            </a:r>
            <a:endParaRPr lang="fi-FI" sz="3200" i="1" dirty="0"/>
          </a:p>
        </p:txBody>
      </p:sp>
    </p:spTree>
    <p:extLst>
      <p:ext uri="{BB962C8B-B14F-4D97-AF65-F5344CB8AC3E}">
        <p14:creationId xmlns:p14="http://schemas.microsoft.com/office/powerpoint/2010/main" val="2162777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dirty="0"/>
              <a:t>Time to think 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63737" cy="497016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Pressure acting  perpendicular to the piston surface produces a force 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i="1" dirty="0"/>
              <a:t>A</a:t>
            </a:r>
            <a:r>
              <a:rPr lang="fi-FI" dirty="0"/>
              <a:t>	surface area [m</a:t>
            </a:r>
            <a:r>
              <a:rPr lang="fi-FI" baseline="30000" dirty="0"/>
              <a:t>2</a:t>
            </a:r>
            <a:r>
              <a:rPr lang="fi-FI" dirty="0"/>
              <a:t>]</a:t>
            </a:r>
          </a:p>
          <a:p>
            <a:r>
              <a:rPr lang="fi-FI" b="1" dirty="0"/>
              <a:t>As which component does the cylinder operate if the piston rod is loaded with force? </a:t>
            </a:r>
            <a:endParaRPr lang="fi-FI" dirty="0"/>
          </a:p>
          <a:p>
            <a:pPr marL="0" indent="0">
              <a:buNone/>
            </a:pPr>
            <a:endParaRPr lang="fi-FI" i="1" dirty="0"/>
          </a:p>
          <a:p>
            <a:endParaRPr lang="fi-FI" i="1" dirty="0"/>
          </a:p>
          <a:p>
            <a:endParaRPr lang="fi-FI" i="1" dirty="0"/>
          </a:p>
          <a:p>
            <a:r>
              <a:rPr lang="fi-FI" i="1" dirty="0" err="1"/>
              <a:t>K</a:t>
            </a:r>
            <a:r>
              <a:rPr lang="fi-FI" baseline="-25000" dirty="0" err="1"/>
              <a:t>f</a:t>
            </a:r>
            <a:r>
              <a:rPr lang="fi-FI" dirty="0"/>
              <a:t>		  bulk modulus of fluid [Pa]</a:t>
            </a:r>
          </a:p>
          <a:p>
            <a:r>
              <a:rPr lang="fi-FI" i="1" dirty="0"/>
              <a:t>V</a:t>
            </a:r>
            <a:r>
              <a:rPr lang="fi-FI" dirty="0"/>
              <a:t>	  (changing) volume full of fluid [m</a:t>
            </a:r>
            <a:r>
              <a:rPr lang="fi-FI" baseline="30000" dirty="0"/>
              <a:t>3</a:t>
            </a:r>
            <a:r>
              <a:rPr lang="fi-FI" dirty="0"/>
              <a:t>]</a:t>
            </a:r>
          </a:p>
          <a:p>
            <a:r>
              <a:rPr lang="fi-FI" dirty="0">
                <a:sym typeface="Symbol"/>
              </a:rPr>
              <a:t></a:t>
            </a:r>
            <a:r>
              <a:rPr lang="fi-FI" i="1" dirty="0">
                <a:sym typeface="Symbol"/>
              </a:rPr>
              <a:t>V		        </a:t>
            </a:r>
            <a:r>
              <a:rPr lang="fi-FI" dirty="0">
                <a:sym typeface="Symbol"/>
              </a:rPr>
              <a:t>change in volume </a:t>
            </a:r>
            <a:r>
              <a:rPr lang="fi-FI" dirty="0"/>
              <a:t>[m</a:t>
            </a:r>
            <a:r>
              <a:rPr lang="fi-FI" baseline="30000" dirty="0"/>
              <a:t>3</a:t>
            </a:r>
            <a:r>
              <a:rPr lang="fi-FI" dirty="0"/>
              <a:t>]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Rectangle 54" descr="Light downward diagonal"/>
          <p:cNvSpPr>
            <a:spLocks noChangeArrowheads="1"/>
          </p:cNvSpPr>
          <p:nvPr/>
        </p:nvSpPr>
        <p:spPr bwMode="auto">
          <a:xfrm>
            <a:off x="6220937" y="3633611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131"/>
          <p:cNvSpPr>
            <a:spLocks noChangeArrowheads="1"/>
          </p:cNvSpPr>
          <p:nvPr/>
        </p:nvSpPr>
        <p:spPr bwMode="auto">
          <a:xfrm>
            <a:off x="6359621" y="3789040"/>
            <a:ext cx="1243584" cy="357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6705569" y="3651880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auto">
          <a:xfrm>
            <a:off x="6844253" y="2239928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grpSp>
        <p:nvGrpSpPr>
          <p:cNvPr id="10" name="Group 73"/>
          <p:cNvGrpSpPr>
            <a:grpSpLocks noChangeAspect="1"/>
          </p:cNvGrpSpPr>
          <p:nvPr/>
        </p:nvGrpSpPr>
        <p:grpSpPr bwMode="auto">
          <a:xfrm rot="10800000">
            <a:off x="6668993" y="5637671"/>
            <a:ext cx="621792" cy="932688"/>
            <a:chOff x="1066" y="-108"/>
            <a:chExt cx="454" cy="680"/>
          </a:xfrm>
        </p:grpSpPr>
        <p:sp>
          <p:nvSpPr>
            <p:cNvPr id="11" name="AutoShape 74"/>
            <p:cNvSpPr>
              <a:spLocks noChangeAspect="1" noChangeArrowheads="1"/>
            </p:cNvSpPr>
            <p:nvPr/>
          </p:nvSpPr>
          <p:spPr bwMode="auto">
            <a:xfrm>
              <a:off x="1066" y="119"/>
              <a:ext cx="453" cy="227"/>
            </a:xfrm>
            <a:custGeom>
              <a:avLst/>
              <a:gdLst>
                <a:gd name="T0" fmla="*/ 396 w 21600"/>
                <a:gd name="T1" fmla="*/ 114 h 21600"/>
                <a:gd name="T2" fmla="*/ 227 w 21600"/>
                <a:gd name="T3" fmla="*/ 227 h 21600"/>
                <a:gd name="T4" fmla="*/ 57 w 21600"/>
                <a:gd name="T5" fmla="*/ 114 h 21600"/>
                <a:gd name="T6" fmla="*/ 22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72 h 21600"/>
                <a:gd name="T14" fmla="*/ 17118 w 21600"/>
                <a:gd name="T15" fmla="*/ 171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" name="Oval 75"/>
            <p:cNvSpPr>
              <a:spLocks noChangeAspect="1" noChangeArrowheads="1"/>
            </p:cNvSpPr>
            <p:nvPr/>
          </p:nvSpPr>
          <p:spPr bwMode="auto">
            <a:xfrm>
              <a:off x="1066" y="-108"/>
              <a:ext cx="454" cy="45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3" name="Rectangle 76"/>
            <p:cNvSpPr>
              <a:spLocks noChangeAspect="1" noChangeArrowheads="1"/>
            </p:cNvSpPr>
            <p:nvPr/>
          </p:nvSpPr>
          <p:spPr bwMode="auto">
            <a:xfrm>
              <a:off x="1178" y="346"/>
              <a:ext cx="227" cy="22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4" name="Oval 77"/>
            <p:cNvSpPr>
              <a:spLocks noChangeAspect="1" noChangeArrowheads="1"/>
            </p:cNvSpPr>
            <p:nvPr/>
          </p:nvSpPr>
          <p:spPr bwMode="auto">
            <a:xfrm>
              <a:off x="1156" y="-17"/>
              <a:ext cx="272" cy="273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5" name="Oval 78"/>
            <p:cNvSpPr>
              <a:spLocks noChangeAspect="1" noChangeArrowheads="1"/>
            </p:cNvSpPr>
            <p:nvPr/>
          </p:nvSpPr>
          <p:spPr bwMode="auto">
            <a:xfrm>
              <a:off x="1202" y="28"/>
              <a:ext cx="182" cy="1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6" name="Rectangle 160"/>
          <p:cNvSpPr>
            <a:spLocks noChangeArrowheads="1"/>
          </p:cNvSpPr>
          <p:nvPr/>
        </p:nvSpPr>
        <p:spPr bwMode="auto">
          <a:xfrm>
            <a:off x="6359621" y="4353716"/>
            <a:ext cx="1243584" cy="1145271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7" name="Rectangle 62"/>
          <p:cNvSpPr>
            <a:spLocks noChangeArrowheads="1"/>
          </p:cNvSpPr>
          <p:nvPr/>
        </p:nvSpPr>
        <p:spPr bwMode="auto">
          <a:xfrm>
            <a:off x="6359621" y="4146452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6544025" y="1778156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non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440906"/>
              </p:ext>
            </p:extLst>
          </p:nvPr>
        </p:nvGraphicFramePr>
        <p:xfrm>
          <a:off x="899592" y="4416089"/>
          <a:ext cx="18018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Kaava" r:id="rId3" imgW="901440" imgH="393480" progId="Equation.3">
                  <p:embed/>
                </p:oleObj>
              </mc:Choice>
              <mc:Fallback>
                <p:oleObj name="Kaava" r:id="rId3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416089"/>
                        <a:ext cx="18018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829306"/>
              </p:ext>
            </p:extLst>
          </p:nvPr>
        </p:nvGraphicFramePr>
        <p:xfrm>
          <a:off x="1331640" y="2213575"/>
          <a:ext cx="1485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9" name="Equation" r:id="rId5" imgW="495000" imgH="203040" progId="Equation.3">
                  <p:embed/>
                </p:oleObj>
              </mc:Choice>
              <mc:Fallback>
                <p:oleObj name="Equation" r:id="rId5" imgW="495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13575"/>
                        <a:ext cx="1485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290785" y="16288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85966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estimate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Workload  	</a:t>
            </a:r>
          </a:p>
          <a:p>
            <a:endParaRPr lang="en-US" dirty="0"/>
          </a:p>
          <a:p>
            <a:pPr lvl="1"/>
            <a:r>
              <a:rPr lang="en-US" dirty="0"/>
              <a:t>5 </a:t>
            </a:r>
            <a:r>
              <a:rPr lang="en-US" dirty="0" err="1"/>
              <a:t>cr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Lectures 2 h (1 x 2 h) and mini-lessons (12 x 0.5 h)</a:t>
            </a:r>
          </a:p>
          <a:p>
            <a:endParaRPr lang="en-US" dirty="0"/>
          </a:p>
          <a:p>
            <a:pPr lvl="1"/>
            <a:r>
              <a:rPr lang="en-US" dirty="0"/>
              <a:t>Modelling and simulation exercises 36 h (12 x 3 h)</a:t>
            </a:r>
          </a:p>
          <a:p>
            <a:endParaRPr lang="en-US" dirty="0"/>
          </a:p>
          <a:p>
            <a:pPr lvl="1"/>
            <a:r>
              <a:rPr lang="en-US" dirty="0"/>
              <a:t>Autonomous studying, working on exercises and assignment 91 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0136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Liquid spring and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5069160"/>
          </a:xfrm>
        </p:spPr>
        <p:txBody>
          <a:bodyPr>
            <a:normAutofit lnSpcReduction="10000"/>
          </a:bodyPr>
          <a:lstStyle/>
          <a:p>
            <a:r>
              <a:rPr lang="fi-FI" strike="sngStrike" dirty="0"/>
              <a:t>Liquids are incompressible</a:t>
            </a:r>
          </a:p>
          <a:p>
            <a:r>
              <a:rPr lang="fi-FI" dirty="0"/>
              <a:t>Cylinder filled with (slightly compressible) liquid acts as a spring (spring constant?)</a:t>
            </a:r>
          </a:p>
          <a:p>
            <a:r>
              <a:rPr lang="fi-FI" dirty="0"/>
              <a:t>The cylinder and mass attached to the piston rod form a spring –mass system which has a tendency to vibrate with nominal frequency </a:t>
            </a:r>
            <a:r>
              <a:rPr lang="fi-FI" i="1" dirty="0"/>
              <a:t>f</a:t>
            </a:r>
            <a:r>
              <a:rPr lang="fi-FI" dirty="0"/>
              <a:t>.  </a:t>
            </a:r>
          </a:p>
        </p:txBody>
      </p:sp>
      <p:sp>
        <p:nvSpPr>
          <p:cNvPr id="4" name="Rectangle 54" descr="Light downward diagonal"/>
          <p:cNvSpPr>
            <a:spLocks noChangeArrowheads="1"/>
          </p:cNvSpPr>
          <p:nvPr/>
        </p:nvSpPr>
        <p:spPr bwMode="auto">
          <a:xfrm>
            <a:off x="6220937" y="4450800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5" name="Rectangle 131"/>
          <p:cNvSpPr>
            <a:spLocks noChangeArrowheads="1"/>
          </p:cNvSpPr>
          <p:nvPr/>
        </p:nvSpPr>
        <p:spPr bwMode="auto">
          <a:xfrm>
            <a:off x="6359621" y="4606229"/>
            <a:ext cx="1243584" cy="357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>
            <a:off x="6705569" y="4469069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8"/>
          <p:cNvSpPr>
            <a:spLocks noChangeArrowheads="1"/>
          </p:cNvSpPr>
          <p:nvPr/>
        </p:nvSpPr>
        <p:spPr bwMode="auto">
          <a:xfrm>
            <a:off x="6844253" y="3057117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4" name="Rectangle 160"/>
          <p:cNvSpPr>
            <a:spLocks noChangeArrowheads="1"/>
          </p:cNvSpPr>
          <p:nvPr/>
        </p:nvSpPr>
        <p:spPr bwMode="auto">
          <a:xfrm>
            <a:off x="6359621" y="5170905"/>
            <a:ext cx="1243584" cy="1145271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i="1" dirty="0"/>
              <a:t>k</a:t>
            </a:r>
          </a:p>
        </p:txBody>
      </p:sp>
      <p:sp>
        <p:nvSpPr>
          <p:cNvPr id="15" name="Rectangle 62"/>
          <p:cNvSpPr>
            <a:spLocks noChangeArrowheads="1"/>
          </p:cNvSpPr>
          <p:nvPr/>
        </p:nvSpPr>
        <p:spPr bwMode="auto">
          <a:xfrm>
            <a:off x="6359621" y="4963641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" name="Rectangle 17"/>
          <p:cNvSpPr/>
          <p:nvPr/>
        </p:nvSpPr>
        <p:spPr>
          <a:xfrm>
            <a:off x="6264416" y="1700807"/>
            <a:ext cx="144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7663004" y="2412425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61570"/>
              </p:ext>
            </p:extLst>
          </p:nvPr>
        </p:nvGraphicFramePr>
        <p:xfrm>
          <a:off x="4630523" y="5564336"/>
          <a:ext cx="1193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Kaava" r:id="rId3" imgW="596880" imgH="444240" progId="Equation.3">
                  <p:embed/>
                </p:oleObj>
              </mc:Choice>
              <mc:Fallback>
                <p:oleObj name="Kaava" r:id="rId3" imgW="596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523" y="5564336"/>
                        <a:ext cx="1193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94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Time to calculate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How much does pressure increase if the volume of a (stiff) chamber filled with hydraulic oil is reduced by 1 %?</a:t>
            </a:r>
          </a:p>
          <a:p>
            <a:r>
              <a:rPr lang="fi-FI" sz="2000" i="1" dirty="0" err="1"/>
              <a:t>K</a:t>
            </a:r>
            <a:r>
              <a:rPr lang="fi-FI" sz="2000" baseline="-25000" dirty="0" err="1"/>
              <a:t>f</a:t>
            </a:r>
            <a:r>
              <a:rPr lang="fi-FI" sz="2000" dirty="0"/>
              <a:t>		    bulk modulus of fluid [Pa], circa 1.6</a:t>
            </a:r>
            <a:r>
              <a:rPr lang="fi-FI" sz="2000" dirty="0">
                <a:sym typeface="Symbol"/>
              </a:rPr>
              <a:t>10</a:t>
            </a:r>
            <a:r>
              <a:rPr lang="fi-FI" sz="2000" baseline="30000" dirty="0">
                <a:sym typeface="Symbol"/>
              </a:rPr>
              <a:t>9</a:t>
            </a:r>
            <a:r>
              <a:rPr lang="fi-FI" sz="2000" dirty="0">
                <a:sym typeface="Symbol"/>
              </a:rPr>
              <a:t> Pa (hydraulic fluid)</a:t>
            </a:r>
            <a:endParaRPr lang="fi-FI" sz="2000" dirty="0"/>
          </a:p>
          <a:p>
            <a:r>
              <a:rPr lang="fi-FI" sz="2000" i="1" dirty="0"/>
              <a:t>V</a:t>
            </a:r>
            <a:r>
              <a:rPr lang="fi-FI" sz="2000" dirty="0"/>
              <a:t>	    (changing) volume full of fluid [m</a:t>
            </a:r>
            <a:r>
              <a:rPr lang="fi-FI" sz="2000" baseline="30000" dirty="0"/>
              <a:t>3</a:t>
            </a:r>
            <a:r>
              <a:rPr lang="fi-FI" sz="2000" dirty="0"/>
              <a:t>]</a:t>
            </a:r>
          </a:p>
          <a:p>
            <a:r>
              <a:rPr lang="fi-FI" sz="2000" dirty="0">
                <a:sym typeface="Symbol"/>
              </a:rPr>
              <a:t></a:t>
            </a:r>
            <a:r>
              <a:rPr lang="fi-FI" sz="2000" i="1" dirty="0">
                <a:sym typeface="Symbol"/>
              </a:rPr>
              <a:t>V		          </a:t>
            </a:r>
            <a:r>
              <a:rPr lang="fi-FI" sz="2000" dirty="0">
                <a:sym typeface="Symbol"/>
              </a:rPr>
              <a:t>change in volume </a:t>
            </a:r>
            <a:r>
              <a:rPr lang="fi-FI" sz="2000" dirty="0"/>
              <a:t>[m</a:t>
            </a:r>
            <a:r>
              <a:rPr lang="fi-FI" sz="2000" baseline="30000" dirty="0"/>
              <a:t>3</a:t>
            </a:r>
            <a:r>
              <a:rPr lang="fi-FI" sz="2000" dirty="0"/>
              <a:t>]</a:t>
            </a:r>
          </a:p>
          <a:p>
            <a:endParaRPr lang="fi-FI" sz="2400" i="1" dirty="0"/>
          </a:p>
          <a:p>
            <a:endParaRPr lang="fi-FI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536570"/>
              </p:ext>
            </p:extLst>
          </p:nvPr>
        </p:nvGraphicFramePr>
        <p:xfrm>
          <a:off x="660400" y="4581525"/>
          <a:ext cx="27051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Kaava" r:id="rId3" imgW="901440" imgH="393480" progId="Equation.3">
                  <p:embed/>
                </p:oleObj>
              </mc:Choice>
              <mc:Fallback>
                <p:oleObj name="Kaava" r:id="rId3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581525"/>
                        <a:ext cx="27051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328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Equation for pressure generation - combination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fi-FI" sz="2400" dirty="0"/>
              <a:t>The mechanisms in fluid power which may alter the pressure in a chamber include a) change in fluid amount b) change in volume.</a:t>
            </a:r>
          </a:p>
          <a:p>
            <a:r>
              <a:rPr lang="fi-FI" sz="2400" dirty="0"/>
              <a:t>”Equation for pressure generation” may be expressed as follows: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pPr lvl="8"/>
            <a:r>
              <a:rPr lang="fi-FI" sz="1200" dirty="0"/>
              <a:t>                                       Ellman &amp; Linjama: </a:t>
            </a:r>
            <a:r>
              <a:rPr lang="fi-FI" sz="1200" i="1" dirty="0"/>
              <a:t>Modeling of Fluid Power Systems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876012"/>
              </p:ext>
            </p:extLst>
          </p:nvPr>
        </p:nvGraphicFramePr>
        <p:xfrm>
          <a:off x="98425" y="3284538"/>
          <a:ext cx="40386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Kaava" r:id="rId3" imgW="1346040" imgH="444240" progId="Equation.3">
                  <p:embed/>
                </p:oleObj>
              </mc:Choice>
              <mc:Fallback>
                <p:oleObj name="Kaava" r:id="rId3" imgW="1346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3284538"/>
                        <a:ext cx="40386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32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3609890"/>
            <a:ext cx="1554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Textbook p. 18</a:t>
            </a:r>
          </a:p>
          <a:p>
            <a:r>
              <a:rPr lang="fi-FI" dirty="0">
                <a:solidFill>
                  <a:srgbClr val="FF0000"/>
                </a:solidFill>
              </a:rPr>
              <a:t>Equation 25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262523"/>
              </p:ext>
            </p:extLst>
          </p:nvPr>
        </p:nvGraphicFramePr>
        <p:xfrm>
          <a:off x="679450" y="5300663"/>
          <a:ext cx="4953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Kaava" r:id="rId5" imgW="1650960" imgH="444240" progId="Equation.3">
                  <p:embed/>
                </p:oleObj>
              </mc:Choice>
              <mc:Fallback>
                <p:oleObj name="Kaava" r:id="rId5" imgW="16509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5300663"/>
                        <a:ext cx="4953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3431" y="292296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5856" y="2922966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b)</a:t>
            </a:r>
            <a:endParaRPr lang="fi-FI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9523" y="4484620"/>
            <a:ext cx="4779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Negligible changes in total volume (</a:t>
            </a:r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baseline="-25000" dirty="0">
                <a:solidFill>
                  <a:srgbClr val="FF0000"/>
                </a:solidFill>
              </a:rPr>
              <a:t>0</a:t>
            </a:r>
            <a:r>
              <a:rPr lang="fi-FI" dirty="0">
                <a:solidFill>
                  <a:srgbClr val="FF0000"/>
                </a:solidFill>
              </a:rPr>
              <a:t>= constant)</a:t>
            </a:r>
            <a:endParaRPr lang="fi-FI" baseline="-25000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Significant changes in total volume (</a:t>
            </a:r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0715" y="5084784"/>
            <a:ext cx="2530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This equation can be applied in hydraulic cylinder calculations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5776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Time to think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2645989"/>
          </a:xfrm>
        </p:spPr>
        <p:txBody>
          <a:bodyPr>
            <a:normAutofit/>
          </a:bodyPr>
          <a:lstStyle/>
          <a:p>
            <a:r>
              <a:rPr lang="fi-FI" dirty="0"/>
              <a:t>What fluid power component is this?</a:t>
            </a:r>
          </a:p>
          <a:p>
            <a:r>
              <a:rPr lang="fi-FI" dirty="0"/>
              <a:t>When does pressure change in the cylinder and when does it remain constant?</a:t>
            </a:r>
          </a:p>
        </p:txBody>
      </p:sp>
      <p:sp>
        <p:nvSpPr>
          <p:cNvPr id="5" name="Rectangle 54" descr="Light downward diagonal"/>
          <p:cNvSpPr>
            <a:spLocks noChangeArrowheads="1"/>
          </p:cNvSpPr>
          <p:nvPr/>
        </p:nvSpPr>
        <p:spPr bwMode="auto">
          <a:xfrm>
            <a:off x="6867472" y="4090760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>
            <a:off x="7006156" y="4246189"/>
            <a:ext cx="1243584" cy="357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7352104" y="4109029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>
            <a:off x="7490788" y="2697077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5" name="Rectangle 160"/>
          <p:cNvSpPr>
            <a:spLocks noChangeArrowheads="1"/>
          </p:cNvSpPr>
          <p:nvPr/>
        </p:nvSpPr>
        <p:spPr bwMode="auto">
          <a:xfrm>
            <a:off x="7006156" y="4810865"/>
            <a:ext cx="1243584" cy="1145271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6" name="Rectangle 62"/>
          <p:cNvSpPr>
            <a:spLocks noChangeArrowheads="1"/>
          </p:cNvSpPr>
          <p:nvPr/>
        </p:nvSpPr>
        <p:spPr bwMode="auto">
          <a:xfrm>
            <a:off x="7006156" y="4603601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7190560" y="2235305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non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937320" y="208594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/>
              <a:t>F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300192" y="5805264"/>
            <a:ext cx="705964" cy="0"/>
          </a:xfrm>
          <a:prstGeom prst="straightConnector1">
            <a:avLst/>
          </a:prstGeom>
          <a:ln w="25400">
            <a:solidFill>
              <a:srgbClr val="FF0000"/>
            </a:solidFill>
            <a:headEnd type="non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52812" y="4941168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i="1" dirty="0" err="1"/>
              <a:t>q</a:t>
            </a:r>
            <a:r>
              <a:rPr lang="fi-FI" sz="3200" baseline="-25000" dirty="0" err="1"/>
              <a:t>v</a:t>
            </a:r>
            <a:endParaRPr lang="fi-FI" sz="3200" baseline="-250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425916"/>
              </p:ext>
            </p:extLst>
          </p:nvPr>
        </p:nvGraphicFramePr>
        <p:xfrm>
          <a:off x="1317625" y="4537075"/>
          <a:ext cx="40386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Kaava" r:id="rId3" imgW="1346040" imgH="444240" progId="Equation.3">
                  <p:embed/>
                </p:oleObj>
              </mc:Choice>
              <mc:Fallback>
                <p:oleObj name="Kaava" r:id="rId3" imgW="1346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537075"/>
                        <a:ext cx="40386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104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Piston pump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In fluid power technology pumps usually work based on displacement principle. This means that the volumes of displacement chambers in pumps change periodically. </a:t>
            </a:r>
          </a:p>
          <a:p>
            <a:r>
              <a:rPr lang="fi-FI" dirty="0"/>
              <a:t>The pressure in the cylinder (pump) increases if the movement of piston reduces the size of the cavity faster than the liquid flows out of the cylinder. </a:t>
            </a:r>
          </a:p>
          <a:p>
            <a:r>
              <a:rPr lang="fi-FI" dirty="0"/>
              <a:t>The pump pressure depends on how much the outflow is restricted. </a:t>
            </a:r>
          </a:p>
        </p:txBody>
      </p:sp>
    </p:spTree>
    <p:extLst>
      <p:ext uri="{BB962C8B-B14F-4D97-AF65-F5344CB8AC3E}">
        <p14:creationId xmlns:p14="http://schemas.microsoft.com/office/powerpoint/2010/main" val="2122648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 think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Is the bulk modulus really a constant? </a:t>
            </a:r>
          </a:p>
          <a:p>
            <a:r>
              <a:rPr lang="fi-FI" dirty="0"/>
              <a:t>How do pressure, liquid temperature and free air (bubbles) in the liquid affect the bulk modulus?</a:t>
            </a:r>
          </a:p>
          <a:p>
            <a:r>
              <a:rPr lang="fi-FI" dirty="0"/>
              <a:t>How does temperature affect the pressure in a closed vessel? (mineral oil 6.4</a:t>
            </a:r>
            <a:r>
              <a:rPr lang="fi-FI" dirty="0">
                <a:sym typeface="Symbol"/>
              </a:rPr>
              <a:t>10</a:t>
            </a:r>
            <a:r>
              <a:rPr lang="fi-FI" baseline="30000" dirty="0">
                <a:sym typeface="Symbol"/>
              </a:rPr>
              <a:t>-4</a:t>
            </a:r>
            <a:r>
              <a:rPr lang="fi-FI" dirty="0">
                <a:sym typeface="Symbol"/>
              </a:rPr>
              <a:t> 1/°C – carbon steel 0.324 10</a:t>
            </a:r>
            <a:r>
              <a:rPr lang="fi-FI" baseline="30000" dirty="0">
                <a:sym typeface="Symbol"/>
              </a:rPr>
              <a:t>-4</a:t>
            </a:r>
            <a:r>
              <a:rPr lang="fi-FI" dirty="0">
                <a:sym typeface="Symbol"/>
              </a:rPr>
              <a:t> 1/°C 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16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i-FI" b="1" dirty="0"/>
              <a:t>Needed in excercises</a:t>
            </a:r>
            <a:br>
              <a:rPr lang="fi-FI" dirty="0"/>
            </a:br>
            <a:r>
              <a:rPr lang="fi-FI" dirty="0"/>
              <a:t>- Aalto –password</a:t>
            </a:r>
            <a:br>
              <a:rPr lang="fi-FI" dirty="0"/>
            </a:br>
            <a:r>
              <a:rPr lang="fi-FI" dirty="0"/>
              <a:t>- Ellman &amp; Linjama textbook ”Modeling of Fluid Power Systems" (MyCourses webpage) </a:t>
            </a:r>
          </a:p>
          <a:p>
            <a:endParaRPr lang="fi-FI" dirty="0"/>
          </a:p>
          <a:p>
            <a:r>
              <a:rPr lang="fi-FI" dirty="0"/>
              <a:t>Course material </a:t>
            </a:r>
            <a:r>
              <a:rPr lang="fi-FI" dirty="0">
                <a:hlinkClick r:id="rId2"/>
              </a:rPr>
              <a:t>https://mycourses.aalto.fi/course/view.php?id=29537</a:t>
            </a:r>
            <a:r>
              <a:rPr lang="fi-FI" dirty="0"/>
              <a:t>  (MyCourses)</a:t>
            </a:r>
          </a:p>
          <a:p>
            <a:endParaRPr lang="fi-FI" dirty="0"/>
          </a:p>
          <a:p>
            <a:r>
              <a:rPr lang="fi-FI" u="sng" dirty="0"/>
              <a:t>Benchmarking of submodels </a:t>
            </a:r>
          </a:p>
          <a:p>
            <a:r>
              <a:rPr lang="fi-FI" dirty="0"/>
              <a:t>Students demonstrate and document</a:t>
            </a:r>
          </a:p>
          <a:p>
            <a:pPr lvl="1"/>
            <a:r>
              <a:rPr lang="fi-FI" dirty="0"/>
              <a:t>Realization of Simulink modeling, block diagrams </a:t>
            </a:r>
          </a:p>
          <a:p>
            <a:pPr lvl="1"/>
            <a:r>
              <a:rPr lang="fi-FI" dirty="0"/>
              <a:t>Simulation results with given parameter values and inputs.</a:t>
            </a:r>
          </a:p>
          <a:p>
            <a:pPr lvl="1"/>
            <a:r>
              <a:rPr lang="fi-FI" dirty="0"/>
              <a:t>The submodels include</a:t>
            </a:r>
          </a:p>
          <a:p>
            <a:pPr lvl="2"/>
            <a:r>
              <a:rPr lang="fi-FI" dirty="0"/>
              <a:t>Cylinder model</a:t>
            </a:r>
          </a:p>
          <a:p>
            <a:pPr lvl="2"/>
            <a:r>
              <a:rPr lang="fi-FI" dirty="0"/>
              <a:t>Proportional control valve</a:t>
            </a:r>
          </a:p>
          <a:p>
            <a:pPr lvl="2"/>
            <a:r>
              <a:rPr lang="fi-FI" dirty="0"/>
              <a:t>Seal friction/force model</a:t>
            </a:r>
          </a:p>
          <a:p>
            <a:pPr lvl="1"/>
            <a:r>
              <a:rPr lang="fi-FI" dirty="0"/>
              <a:t>The main idea is to validate the functionality of the submodels. The documents are included in the personal final report. (return </a:t>
            </a:r>
            <a:r>
              <a:rPr lang="fi-FI" b="1" dirty="0"/>
              <a:t>6.11.2020 </a:t>
            </a:r>
            <a:r>
              <a:rPr lang="fi-FI" dirty="0"/>
              <a:t>at the latest). 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r>
              <a:rPr lang="fi-FI" dirty="0"/>
              <a:t>Project </a:t>
            </a:r>
            <a:r>
              <a:rPr lang="fi-FI" dirty="0" err="1"/>
              <a:t>work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 </a:t>
            </a:r>
            <a:r>
              <a:rPr lang="fi-FI" b="1" dirty="0"/>
              <a:t>15.12.</a:t>
            </a:r>
            <a:r>
              <a:rPr lang="fi-FI" dirty="0"/>
              <a:t> deadline of </a:t>
            </a:r>
            <a:r>
              <a:rPr lang="fi-FI" dirty="0" err="1"/>
              <a:t>report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9329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i-FI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/>
              <a:t> </a:t>
            </a:r>
            <a:r>
              <a:rPr lang="en-US" sz="1600" b="1" dirty="0"/>
              <a:t>After the course the student is able to:</a:t>
            </a:r>
          </a:p>
          <a:p>
            <a:pPr marL="0" indent="0" algn="just">
              <a:buNone/>
            </a:pPr>
            <a:r>
              <a:rPr lang="en-US" sz="1600" dirty="0"/>
              <a:t>- Describe the principles of modeling and simulation and the potentials of these in system design and analysis</a:t>
            </a:r>
          </a:p>
          <a:p>
            <a:pPr marL="0" indent="0" algn="just">
              <a:buNone/>
            </a:pPr>
            <a:r>
              <a:rPr lang="en-US" sz="1600" dirty="0"/>
              <a:t>- Use some modeling and simulation environment/software (</a:t>
            </a:r>
            <a:r>
              <a:rPr lang="en-US" sz="1600" dirty="0" err="1"/>
              <a:t>Matlab</a:t>
            </a:r>
            <a:r>
              <a:rPr lang="en-US" sz="1600" dirty="0"/>
              <a:t> ja Simulink)</a:t>
            </a:r>
          </a:p>
          <a:p>
            <a:pPr marL="0" indent="0" algn="just">
              <a:buNone/>
            </a:pPr>
            <a:r>
              <a:rPr lang="en-US" sz="1600" dirty="0"/>
              <a:t>- Identify (analyze) dynamic structures of hydraulic systems</a:t>
            </a:r>
          </a:p>
          <a:p>
            <a:pPr marL="0" indent="0" algn="just">
              <a:buNone/>
            </a:pPr>
            <a:r>
              <a:rPr lang="en-US" sz="1600" dirty="0"/>
              <a:t>- Create models for static and dynamic elements (hydraulic and pneumatic components and systems) and run simulations with them</a:t>
            </a:r>
          </a:p>
          <a:p>
            <a:pPr marL="0" indent="0" algn="just">
              <a:buNone/>
            </a:pPr>
            <a:r>
              <a:rPr lang="en-US" sz="1600" dirty="0"/>
              <a:t>- Identify (analyze) parameter values for models from component catalogs and measurement results</a:t>
            </a:r>
          </a:p>
          <a:p>
            <a:pPr marL="0" indent="0" algn="just">
              <a:buNone/>
            </a:pPr>
            <a:r>
              <a:rPr lang="en-US" sz="1600" dirty="0"/>
              <a:t>- Analyze dynamic characteristics of hydraulic systems with the help of measurement data (step and frequency responses)</a:t>
            </a:r>
          </a:p>
          <a:p>
            <a:pPr marL="0" indent="0" algn="just">
              <a:buNone/>
            </a:pPr>
            <a:r>
              <a:rPr lang="en-US" sz="1600" dirty="0"/>
              <a:t>- Analyze the operation of hydraulic systems by modeling and simulation</a:t>
            </a:r>
          </a:p>
          <a:p>
            <a:pPr marL="0" indent="0" algn="just">
              <a:buNone/>
            </a:pPr>
            <a:r>
              <a:rPr lang="en-US" sz="1600" dirty="0"/>
              <a:t>- Evaluate critically the quality and deficiencies of a component or system model (i.e. validate the model using measurement data)</a:t>
            </a:r>
          </a:p>
          <a:p>
            <a:pPr marL="0" indent="0" algn="just">
              <a:buNone/>
            </a:pPr>
            <a:r>
              <a:rPr lang="en-US" sz="1600" dirty="0"/>
              <a:t>- Design and tune an electrohydraulic position, speed and force servo by using modeling and simulation</a:t>
            </a:r>
          </a:p>
          <a:p>
            <a:pPr marL="0" indent="0" algn="just">
              <a:buNone/>
            </a:pPr>
            <a:r>
              <a:rPr lang="en-US" sz="1600" dirty="0"/>
              <a:t>- Estimate the quality of an electrohydraulic position, speed and force servo by modeling and simulation</a:t>
            </a:r>
          </a:p>
          <a:p>
            <a:pPr marL="0" indent="0" algn="just">
              <a:buNone/>
            </a:pPr>
            <a:r>
              <a:rPr lang="en-US" sz="1600" dirty="0"/>
              <a:t>- Create well-defined and comprehensive modeling and simulation documents</a:t>
            </a:r>
          </a:p>
          <a:p>
            <a:pPr marL="0" indent="0" algn="just">
              <a:buNone/>
            </a:pPr>
            <a:r>
              <a:rPr lang="en-US" sz="1600" dirty="0"/>
              <a:t>- Describe the principle of real-time simulation and the special demands of it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62619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Simulation of Fluid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Modeling of fluid properties</a:t>
            </a:r>
          </a:p>
          <a:p>
            <a:r>
              <a:rPr lang="fi-FI" dirty="0"/>
              <a:t>Modeling of valves</a:t>
            </a:r>
          </a:p>
          <a:p>
            <a:r>
              <a:rPr lang="fi-FI" dirty="0"/>
              <a:t>Modeling of actuators</a:t>
            </a:r>
          </a:p>
          <a:p>
            <a:r>
              <a:rPr lang="fi-FI" dirty="0"/>
              <a:t>Modeling of fluid power systems</a:t>
            </a:r>
          </a:p>
        </p:txBody>
      </p:sp>
    </p:spTree>
    <p:extLst>
      <p:ext uri="{BB962C8B-B14F-4D97-AF65-F5344CB8AC3E}">
        <p14:creationId xmlns:p14="http://schemas.microsoft.com/office/powerpoint/2010/main" val="117991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Simulation</a:t>
            </a:r>
            <a:r>
              <a:rPr lang="fi-FI" dirty="0"/>
              <a:t>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Cylinder system</a:t>
            </a:r>
          </a:p>
          <a:p>
            <a:pPr lvl="1"/>
            <a:r>
              <a:rPr lang="fi-FI" dirty="0"/>
              <a:t>Hydraulic cylinder </a:t>
            </a:r>
            <a:r>
              <a:rPr lang="fi-FI"/>
              <a:t>(actuator)</a:t>
            </a:r>
            <a:endParaRPr lang="fi-FI" dirty="0"/>
          </a:p>
          <a:p>
            <a:pPr lvl="1"/>
            <a:r>
              <a:rPr lang="fi-FI" dirty="0"/>
              <a:t>Proportional control valve (Regel Ventil)</a:t>
            </a:r>
          </a:p>
          <a:p>
            <a:pPr lvl="1"/>
            <a:r>
              <a:rPr lang="fi-FI" dirty="0"/>
              <a:t>Load (mass)</a:t>
            </a:r>
          </a:p>
          <a:p>
            <a:pPr lvl="1"/>
            <a:r>
              <a:rPr lang="fi-FI" dirty="0"/>
              <a:t>Control </a:t>
            </a:r>
            <a:r>
              <a:rPr lang="fi-FI" dirty="0" err="1"/>
              <a:t>system</a:t>
            </a:r>
            <a:r>
              <a:rPr lang="fi-FI" dirty="0"/>
              <a:t> (open loop </a:t>
            </a:r>
            <a:r>
              <a:rPr lang="fi-FI" dirty="0" err="1"/>
              <a:t>control</a:t>
            </a:r>
            <a:r>
              <a:rPr lang="fi-FI" dirty="0"/>
              <a:t>)</a:t>
            </a:r>
          </a:p>
          <a:p>
            <a:r>
              <a:rPr lang="fi-FI"/>
              <a:t>Control </a:t>
            </a:r>
            <a:r>
              <a:rPr lang="fi-FI" dirty="0" err="1"/>
              <a:t>system</a:t>
            </a:r>
            <a:endParaRPr lang="fi-FI" dirty="0"/>
          </a:p>
          <a:p>
            <a:pPr lvl="1"/>
            <a:r>
              <a:rPr lang="fi-FI" dirty="0"/>
              <a:t>PID </a:t>
            </a:r>
            <a:r>
              <a:rPr lang="fi-FI" dirty="0" err="1"/>
              <a:t>control</a:t>
            </a:r>
            <a:r>
              <a:rPr lang="fi-FI" dirty="0"/>
              <a:t> of </a:t>
            </a:r>
            <a:r>
              <a:rPr lang="fi-FI" dirty="0" err="1"/>
              <a:t>systems</a:t>
            </a:r>
            <a:endParaRPr lang="fi-FI" dirty="0"/>
          </a:p>
          <a:p>
            <a:pPr lvl="2"/>
            <a:r>
              <a:rPr lang="fi-FI"/>
              <a:t>Position control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331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Hydraulic circuit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modeled</a:t>
            </a:r>
            <a:r>
              <a:rPr lang="fi-FI" dirty="0"/>
              <a:t> 1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97963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69979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41987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9632" y="3429000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03848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3848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5816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364494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4502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31840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15816" y="4221008"/>
            <a:ext cx="1" cy="118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5004495" y="4834285"/>
            <a:ext cx="4318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>
            <a:off x="5004495" y="493429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15"/>
          <p:cNvSpPr>
            <a:spLocks noChangeShapeType="1"/>
          </p:cNvSpPr>
          <p:nvPr/>
        </p:nvSpPr>
        <p:spPr bwMode="auto">
          <a:xfrm flipV="1">
            <a:off x="4860032" y="476284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Line 116"/>
          <p:cNvSpPr>
            <a:spLocks noChangeShapeType="1"/>
          </p:cNvSpPr>
          <p:nvPr/>
        </p:nvSpPr>
        <p:spPr bwMode="auto">
          <a:xfrm>
            <a:off x="4860032" y="476284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8" name="Line 117"/>
          <p:cNvSpPr>
            <a:spLocks noChangeShapeType="1"/>
          </p:cNvSpPr>
          <p:nvPr/>
        </p:nvSpPr>
        <p:spPr bwMode="auto">
          <a:xfrm>
            <a:off x="5220395" y="4762847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9" name="Line 119"/>
          <p:cNvSpPr>
            <a:spLocks noChangeShapeType="1"/>
          </p:cNvSpPr>
          <p:nvPr/>
        </p:nvSpPr>
        <p:spPr bwMode="auto">
          <a:xfrm flipH="1">
            <a:off x="5075932" y="526608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0" name="Line 120"/>
          <p:cNvSpPr>
            <a:spLocks noChangeShapeType="1"/>
          </p:cNvSpPr>
          <p:nvPr/>
        </p:nvSpPr>
        <p:spPr bwMode="auto">
          <a:xfrm>
            <a:off x="5075932" y="5339110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1" name="Line 121"/>
          <p:cNvSpPr>
            <a:spLocks noChangeShapeType="1"/>
          </p:cNvSpPr>
          <p:nvPr/>
        </p:nvSpPr>
        <p:spPr bwMode="auto">
          <a:xfrm flipH="1">
            <a:off x="5075932" y="5410547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122"/>
          <p:cNvSpPr>
            <a:spLocks noChangeShapeType="1"/>
          </p:cNvSpPr>
          <p:nvPr/>
        </p:nvSpPr>
        <p:spPr bwMode="auto">
          <a:xfrm>
            <a:off x="5075932" y="5481985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3" name="Line 123"/>
          <p:cNvSpPr>
            <a:spLocks noChangeShapeType="1"/>
          </p:cNvSpPr>
          <p:nvPr/>
        </p:nvSpPr>
        <p:spPr bwMode="auto">
          <a:xfrm flipH="1">
            <a:off x="5075932" y="5555010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5075932" y="5626447"/>
            <a:ext cx="14446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5" name="Line 125"/>
          <p:cNvSpPr>
            <a:spLocks noChangeShapeType="1"/>
          </p:cNvSpPr>
          <p:nvPr/>
        </p:nvSpPr>
        <p:spPr bwMode="auto">
          <a:xfrm flipV="1">
            <a:off x="4931470" y="5410547"/>
            <a:ext cx="6492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>
            <a:off x="5436295" y="5050185"/>
            <a:ext cx="3016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5737920" y="4570056"/>
            <a:ext cx="747" cy="19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295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84168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36096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Line 126"/>
          <p:cNvSpPr>
            <a:spLocks noChangeShapeType="1"/>
          </p:cNvSpPr>
          <p:nvPr/>
        </p:nvSpPr>
        <p:spPr bwMode="auto">
          <a:xfrm flipV="1">
            <a:off x="2915817" y="5040069"/>
            <a:ext cx="208823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 rot="156836">
            <a:off x="2628478" y="544500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2843783" y="5445224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582869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30742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82670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Line 127"/>
          <p:cNvSpPr>
            <a:spLocks noChangeShapeType="1"/>
          </p:cNvSpPr>
          <p:nvPr/>
        </p:nvSpPr>
        <p:spPr bwMode="auto">
          <a:xfrm flipH="1">
            <a:off x="2915815" y="6021264"/>
            <a:ext cx="1" cy="50408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8" name="Rectangle 47"/>
          <p:cNvSpPr/>
          <p:nvPr/>
        </p:nvSpPr>
        <p:spPr>
          <a:xfrm>
            <a:off x="2771880" y="1556872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/>
          <p:cNvCxnSpPr/>
          <p:nvPr/>
        </p:nvCxnSpPr>
        <p:spPr>
          <a:xfrm>
            <a:off x="3275856" y="1543425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1988840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167119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M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920252" y="2274442"/>
            <a:ext cx="0" cy="123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07122" y="31227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126"/>
          <p:cNvSpPr>
            <a:spLocks noChangeShapeType="1"/>
          </p:cNvSpPr>
          <p:nvPr/>
        </p:nvSpPr>
        <p:spPr bwMode="auto">
          <a:xfrm flipV="1">
            <a:off x="3203848" y="3122788"/>
            <a:ext cx="2304256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508104" y="2276792"/>
            <a:ext cx="0" cy="84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39872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7" name="Straight Connector 56"/>
          <p:cNvCxnSpPr/>
          <p:nvPr/>
        </p:nvCxnSpPr>
        <p:spPr>
          <a:xfrm>
            <a:off x="4283968" y="3933088"/>
            <a:ext cx="28803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3648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547664" y="3933088"/>
            <a:ext cx="28811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90770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61967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7565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164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478802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4400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49999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5597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1196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995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5856" y="1844824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31840" y="15567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275856" y="1844824"/>
            <a:ext cx="3816424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/>
          <p:cNvSpPr/>
          <p:nvPr/>
        </p:nvSpPr>
        <p:spPr>
          <a:xfrm>
            <a:off x="7092360" y="155679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/>
          <p:cNvSpPr/>
          <p:nvPr/>
        </p:nvSpPr>
        <p:spPr>
          <a:xfrm>
            <a:off x="6594130" y="3335839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TextBox 76"/>
          <p:cNvSpPr txBox="1"/>
          <p:nvPr/>
        </p:nvSpPr>
        <p:spPr>
          <a:xfrm>
            <a:off x="6842639" y="3635732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CONTROL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716016" y="4067748"/>
            <a:ext cx="183620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0472" y="2492896"/>
            <a:ext cx="2880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Isosceles Triangle 79"/>
          <p:cNvSpPr/>
          <p:nvPr/>
        </p:nvSpPr>
        <p:spPr>
          <a:xfrm rot="10800000">
            <a:off x="7331825" y="2276896"/>
            <a:ext cx="216000" cy="216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084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36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388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6541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693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846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998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7150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303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455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608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760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912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8065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8217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370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522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674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557003" y="27534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x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763632" y="2411790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01" name="Straight Connector 100"/>
          <p:cNvCxnSpPr>
            <a:endCxn id="100" idx="3"/>
          </p:cNvCxnSpPr>
          <p:nvPr/>
        </p:nvCxnSpPr>
        <p:spPr>
          <a:xfrm flipH="1" flipV="1">
            <a:off x="2339632" y="2699790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940931" y="2697944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356040" y="2420888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26690" y="22768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A</a:t>
            </a:r>
            <a:endParaRPr lang="fi-FI" dirty="0"/>
          </a:p>
        </p:txBody>
      </p:sp>
      <p:sp>
        <p:nvSpPr>
          <p:cNvPr id="105" name="TextBox 104"/>
          <p:cNvSpPr txBox="1"/>
          <p:nvPr/>
        </p:nvSpPr>
        <p:spPr>
          <a:xfrm>
            <a:off x="3890912" y="226342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B</a:t>
            </a:r>
            <a:endParaRPr lang="fi-FI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112902" y="4149951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544950" y="4149080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7109456" y="4581104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673679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542821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741385" y="421119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/>
              <a:t>U</a:t>
            </a:r>
          </a:p>
        </p:txBody>
      </p:sp>
      <p:sp>
        <p:nvSpPr>
          <p:cNvPr id="112" name="Line 127"/>
          <p:cNvSpPr>
            <a:spLocks noChangeShapeType="1"/>
          </p:cNvSpPr>
          <p:nvPr/>
        </p:nvSpPr>
        <p:spPr bwMode="auto">
          <a:xfrm flipH="1">
            <a:off x="3203848" y="4221088"/>
            <a:ext cx="747" cy="360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13" name="Line 126"/>
          <p:cNvSpPr>
            <a:spLocks noChangeShapeType="1"/>
          </p:cNvSpPr>
          <p:nvPr/>
        </p:nvSpPr>
        <p:spPr bwMode="auto">
          <a:xfrm flipV="1">
            <a:off x="3203848" y="4581128"/>
            <a:ext cx="2530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99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Hydraulic circuit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modeled</a:t>
            </a:r>
            <a:r>
              <a:rPr lang="fi-FI" dirty="0"/>
              <a:t> 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97963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69979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41987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9632" y="3429000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03848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3848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5816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364494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4502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31840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15816" y="4221008"/>
            <a:ext cx="1" cy="118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5004495" y="4834285"/>
            <a:ext cx="4318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>
            <a:off x="5004495" y="493429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15"/>
          <p:cNvSpPr>
            <a:spLocks noChangeShapeType="1"/>
          </p:cNvSpPr>
          <p:nvPr/>
        </p:nvSpPr>
        <p:spPr bwMode="auto">
          <a:xfrm flipV="1">
            <a:off x="4860032" y="476284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Line 116"/>
          <p:cNvSpPr>
            <a:spLocks noChangeShapeType="1"/>
          </p:cNvSpPr>
          <p:nvPr/>
        </p:nvSpPr>
        <p:spPr bwMode="auto">
          <a:xfrm>
            <a:off x="4860032" y="476284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8" name="Line 117"/>
          <p:cNvSpPr>
            <a:spLocks noChangeShapeType="1"/>
          </p:cNvSpPr>
          <p:nvPr/>
        </p:nvSpPr>
        <p:spPr bwMode="auto">
          <a:xfrm>
            <a:off x="5220395" y="4762847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9" name="Line 119"/>
          <p:cNvSpPr>
            <a:spLocks noChangeShapeType="1"/>
          </p:cNvSpPr>
          <p:nvPr/>
        </p:nvSpPr>
        <p:spPr bwMode="auto">
          <a:xfrm flipH="1">
            <a:off x="5075932" y="526608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0" name="Line 120"/>
          <p:cNvSpPr>
            <a:spLocks noChangeShapeType="1"/>
          </p:cNvSpPr>
          <p:nvPr/>
        </p:nvSpPr>
        <p:spPr bwMode="auto">
          <a:xfrm>
            <a:off x="5075932" y="5339110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1" name="Line 121"/>
          <p:cNvSpPr>
            <a:spLocks noChangeShapeType="1"/>
          </p:cNvSpPr>
          <p:nvPr/>
        </p:nvSpPr>
        <p:spPr bwMode="auto">
          <a:xfrm flipH="1">
            <a:off x="5075932" y="5410547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122"/>
          <p:cNvSpPr>
            <a:spLocks noChangeShapeType="1"/>
          </p:cNvSpPr>
          <p:nvPr/>
        </p:nvSpPr>
        <p:spPr bwMode="auto">
          <a:xfrm>
            <a:off x="5075932" y="5481985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3" name="Line 123"/>
          <p:cNvSpPr>
            <a:spLocks noChangeShapeType="1"/>
          </p:cNvSpPr>
          <p:nvPr/>
        </p:nvSpPr>
        <p:spPr bwMode="auto">
          <a:xfrm flipH="1">
            <a:off x="5075932" y="5555010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5075932" y="5626447"/>
            <a:ext cx="14446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5" name="Line 125"/>
          <p:cNvSpPr>
            <a:spLocks noChangeShapeType="1"/>
          </p:cNvSpPr>
          <p:nvPr/>
        </p:nvSpPr>
        <p:spPr bwMode="auto">
          <a:xfrm flipV="1">
            <a:off x="4931470" y="5410547"/>
            <a:ext cx="6492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>
            <a:off x="5436295" y="5050185"/>
            <a:ext cx="3016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5737920" y="4570056"/>
            <a:ext cx="747" cy="19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295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84168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36096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Line 126"/>
          <p:cNvSpPr>
            <a:spLocks noChangeShapeType="1"/>
          </p:cNvSpPr>
          <p:nvPr/>
        </p:nvSpPr>
        <p:spPr bwMode="auto">
          <a:xfrm flipV="1">
            <a:off x="2915817" y="5040069"/>
            <a:ext cx="208823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 rot="156836">
            <a:off x="2628478" y="544500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2843783" y="5445224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582869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30742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82670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Line 127"/>
          <p:cNvSpPr>
            <a:spLocks noChangeShapeType="1"/>
          </p:cNvSpPr>
          <p:nvPr/>
        </p:nvSpPr>
        <p:spPr bwMode="auto">
          <a:xfrm flipH="1">
            <a:off x="2915815" y="6021264"/>
            <a:ext cx="1" cy="50408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8" name="Rectangle 47"/>
          <p:cNvSpPr/>
          <p:nvPr/>
        </p:nvSpPr>
        <p:spPr>
          <a:xfrm>
            <a:off x="2771880" y="1556872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/>
          <p:cNvCxnSpPr/>
          <p:nvPr/>
        </p:nvCxnSpPr>
        <p:spPr>
          <a:xfrm>
            <a:off x="3275856" y="1543425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1988840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167119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M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920252" y="2274442"/>
            <a:ext cx="0" cy="123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07122" y="31227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126"/>
          <p:cNvSpPr>
            <a:spLocks noChangeShapeType="1"/>
          </p:cNvSpPr>
          <p:nvPr/>
        </p:nvSpPr>
        <p:spPr bwMode="auto">
          <a:xfrm flipV="1">
            <a:off x="3203848" y="3122788"/>
            <a:ext cx="2304256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508104" y="2276792"/>
            <a:ext cx="0" cy="84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39872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7" name="Straight Connector 56"/>
          <p:cNvCxnSpPr/>
          <p:nvPr/>
        </p:nvCxnSpPr>
        <p:spPr>
          <a:xfrm>
            <a:off x="4283968" y="3933088"/>
            <a:ext cx="28803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3648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547664" y="3933088"/>
            <a:ext cx="28811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90770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61967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7565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164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478802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4400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49999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5597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1196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995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5856" y="1844824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31840" y="15567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275856" y="1844824"/>
            <a:ext cx="3816424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/>
          <p:cNvSpPr/>
          <p:nvPr/>
        </p:nvSpPr>
        <p:spPr>
          <a:xfrm>
            <a:off x="7092360" y="155679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/>
          <p:cNvSpPr/>
          <p:nvPr/>
        </p:nvSpPr>
        <p:spPr>
          <a:xfrm>
            <a:off x="6540628" y="3244486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TextBox 76"/>
          <p:cNvSpPr txBox="1"/>
          <p:nvPr/>
        </p:nvSpPr>
        <p:spPr>
          <a:xfrm>
            <a:off x="6742622" y="3536941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CONTROL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716016" y="4067748"/>
            <a:ext cx="1836204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0472" y="2492896"/>
            <a:ext cx="2880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Isosceles Triangle 79"/>
          <p:cNvSpPr/>
          <p:nvPr/>
        </p:nvSpPr>
        <p:spPr>
          <a:xfrm rot="10800000">
            <a:off x="7331825" y="2276896"/>
            <a:ext cx="216000" cy="216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084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36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388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6541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693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846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998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7150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303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455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608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760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912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8065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8217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370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522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674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557003" y="27534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x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763632" y="2411790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01" name="Straight Connector 100"/>
          <p:cNvCxnSpPr>
            <a:endCxn id="100" idx="3"/>
          </p:cNvCxnSpPr>
          <p:nvPr/>
        </p:nvCxnSpPr>
        <p:spPr>
          <a:xfrm flipH="1" flipV="1">
            <a:off x="2339632" y="2699790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940931" y="2697944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356040" y="2420888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26690" y="22768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A</a:t>
            </a:r>
            <a:endParaRPr lang="fi-FI" dirty="0"/>
          </a:p>
        </p:txBody>
      </p:sp>
      <p:sp>
        <p:nvSpPr>
          <p:cNvPr id="105" name="TextBox 104"/>
          <p:cNvSpPr txBox="1"/>
          <p:nvPr/>
        </p:nvSpPr>
        <p:spPr>
          <a:xfrm>
            <a:off x="3890912" y="226342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B</a:t>
            </a:r>
            <a:endParaRPr lang="fi-FI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059400" y="4058598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491448" y="405772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7055954" y="448975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620177" y="4062038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489319" y="4062038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687883" y="411983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/>
              <a:t>U</a:t>
            </a:r>
          </a:p>
        </p:txBody>
      </p:sp>
      <p:sp>
        <p:nvSpPr>
          <p:cNvPr id="112" name="Line 127"/>
          <p:cNvSpPr>
            <a:spLocks noChangeShapeType="1"/>
          </p:cNvSpPr>
          <p:nvPr/>
        </p:nvSpPr>
        <p:spPr bwMode="auto">
          <a:xfrm flipH="1">
            <a:off x="3203848" y="4221088"/>
            <a:ext cx="747" cy="360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13" name="Line 126"/>
          <p:cNvSpPr>
            <a:spLocks noChangeShapeType="1"/>
          </p:cNvSpPr>
          <p:nvPr/>
        </p:nvSpPr>
        <p:spPr bwMode="auto">
          <a:xfrm flipV="1">
            <a:off x="3203848" y="4581128"/>
            <a:ext cx="2530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7980628" y="4067748"/>
            <a:ext cx="706172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8704906" y="3104682"/>
            <a:ext cx="0" cy="9542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769706" y="4805075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POSITION 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CONTROL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9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i-FI" dirty="0"/>
              <a:t>Hydraulic circuit to be modeled 3</a:t>
            </a:r>
            <a:br>
              <a:rPr lang="fi-FI" dirty="0"/>
            </a:br>
            <a:r>
              <a:rPr lang="fi-FI" sz="2700" dirty="0"/>
              <a:t>option 1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1835795" y="2259170"/>
            <a:ext cx="6681655" cy="3763109"/>
            <a:chOff x="1835795" y="2259170"/>
            <a:chExt cx="4176034" cy="2351943"/>
          </a:xfrm>
        </p:grpSpPr>
        <p:grpSp>
          <p:nvGrpSpPr>
            <p:cNvPr id="95" name="Group 94"/>
            <p:cNvGrpSpPr/>
            <p:nvPr/>
          </p:nvGrpSpPr>
          <p:grpSpPr>
            <a:xfrm rot="5400000">
              <a:off x="4200355" y="1280367"/>
              <a:ext cx="742960" cy="2879988"/>
              <a:chOff x="7106821" y="89510"/>
              <a:chExt cx="742960" cy="2879988"/>
            </a:xfrm>
            <a:solidFill>
              <a:schemeClr val="bg1"/>
            </a:solidFill>
          </p:grpSpPr>
          <p:sp>
            <p:nvSpPr>
              <p:cNvPr id="96" name="Rectangle 95"/>
              <p:cNvSpPr/>
              <p:nvPr/>
            </p:nvSpPr>
            <p:spPr>
              <a:xfrm rot="16200000">
                <a:off x="6760268" y="1889498"/>
                <a:ext cx="1440000" cy="720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rot="16200000">
                <a:off x="7466821" y="2105522"/>
                <a:ext cx="0" cy="7200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>
                <a:off x="7480188" y="2249538"/>
                <a:ext cx="0" cy="7200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 rot="16200000">
                <a:off x="6652227" y="1565514"/>
                <a:ext cx="1656000" cy="14401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4" name="Rectangle 123"/>
              <p:cNvSpPr/>
              <p:nvPr/>
            </p:nvSpPr>
            <p:spPr>
              <a:xfrm rot="16200000">
                <a:off x="7106966" y="89510"/>
                <a:ext cx="720000" cy="720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120188" y="2465521"/>
                <a:ext cx="729593" cy="1440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 rot="16200000">
                <a:off x="7273938" y="212714"/>
                <a:ext cx="400951" cy="44242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1835795" y="2661443"/>
              <a:ext cx="1656000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8" name="Group 127"/>
            <p:cNvGrpSpPr/>
            <p:nvPr/>
          </p:nvGrpSpPr>
          <p:grpSpPr>
            <a:xfrm rot="-5400000">
              <a:off x="3561682" y="3487672"/>
              <a:ext cx="590505" cy="458460"/>
              <a:chOff x="8839264" y="2460603"/>
              <a:chExt cx="590505" cy="458460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8839264" y="2645095"/>
                <a:ext cx="143204" cy="859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0" name="Oval 8"/>
              <p:cNvSpPr>
                <a:spLocks noChangeArrowheads="1"/>
              </p:cNvSpPr>
              <p:nvPr/>
            </p:nvSpPr>
            <p:spPr bwMode="auto">
              <a:xfrm rot="156836">
                <a:off x="8972571" y="2460603"/>
                <a:ext cx="457198" cy="4584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  <p:sp>
            <p:nvSpPr>
              <p:cNvPr id="131" name="AutoShape 9"/>
              <p:cNvSpPr>
                <a:spLocks noChangeArrowheads="1"/>
              </p:cNvSpPr>
              <p:nvPr/>
            </p:nvSpPr>
            <p:spPr bwMode="auto">
              <a:xfrm>
                <a:off x="9143863" y="2460779"/>
                <a:ext cx="114614" cy="9724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  <p:sp>
            <p:nvSpPr>
              <p:cNvPr id="132" name="AutoShape 9"/>
              <p:cNvSpPr>
                <a:spLocks noChangeArrowheads="1"/>
              </p:cNvSpPr>
              <p:nvPr/>
            </p:nvSpPr>
            <p:spPr bwMode="auto">
              <a:xfrm rot="10800000">
                <a:off x="9146887" y="2821805"/>
                <a:ext cx="114614" cy="9724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</p:grpSp>
        <p:cxnSp>
          <p:nvCxnSpPr>
            <p:cNvPr id="133" name="Straight Connector 132"/>
            <p:cNvCxnSpPr>
              <a:stCxn id="131" idx="0"/>
            </p:cNvCxnSpPr>
            <p:nvPr/>
          </p:nvCxnSpPr>
          <p:spPr>
            <a:xfrm flipH="1">
              <a:off x="3235915" y="3650249"/>
              <a:ext cx="39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096351" y="3648050"/>
              <a:ext cx="39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492351" y="3091841"/>
              <a:ext cx="0" cy="57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35915" y="3068880"/>
              <a:ext cx="0" cy="57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8"/>
            <p:cNvSpPr>
              <a:spLocks noChangeArrowheads="1"/>
            </p:cNvSpPr>
            <p:nvPr/>
          </p:nvSpPr>
          <p:spPr bwMode="auto">
            <a:xfrm rot="5400000">
              <a:off x="3628335" y="4011801"/>
              <a:ext cx="457198" cy="4584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fi-FI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H="1" flipV="1">
              <a:off x="3017255" y="3178681"/>
              <a:ext cx="0" cy="4320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0800000" flipH="1" flipV="1">
              <a:off x="4722501" y="3212880"/>
              <a:ext cx="0" cy="4320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rot="5400000" flipH="1" flipV="1">
              <a:off x="3585819" y="2043170"/>
              <a:ext cx="0" cy="4320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Arc 140"/>
            <p:cNvSpPr/>
            <p:nvPr/>
          </p:nvSpPr>
          <p:spPr>
            <a:xfrm flipV="1">
              <a:off x="3449849" y="3797406"/>
              <a:ext cx="777240" cy="813707"/>
            </a:xfrm>
            <a:prstGeom prst="arc">
              <a:avLst>
                <a:gd name="adj1" fmla="val 10870055"/>
                <a:gd name="adj2" fmla="val 21522310"/>
              </a:avLst>
            </a:prstGeom>
            <a:ln>
              <a:solidFill>
                <a:schemeClr val="tx1"/>
              </a:solidFill>
              <a:headEnd type="triangle" w="sm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69927" y="1478440"/>
            <a:ext cx="501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/>
              <a:t>Direct Driven Hydraulics (DDH) system </a:t>
            </a:r>
          </a:p>
        </p:txBody>
      </p:sp>
    </p:spTree>
    <p:extLst>
      <p:ext uri="{BB962C8B-B14F-4D97-AF65-F5344CB8AC3E}">
        <p14:creationId xmlns:p14="http://schemas.microsoft.com/office/powerpoint/2010/main" val="413687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16058</TotalTime>
  <Words>1825</Words>
  <Application>Microsoft Office PowerPoint</Application>
  <PresentationFormat>On-screen Show (4:3)</PresentationFormat>
  <Paragraphs>363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Office Theme</vt:lpstr>
      <vt:lpstr>Kaava</vt:lpstr>
      <vt:lpstr>Equation</vt:lpstr>
      <vt:lpstr>MEC-E5005 Fluid Power Dynamics L (5 cr)  </vt:lpstr>
      <vt:lpstr>Workload estimate</vt:lpstr>
      <vt:lpstr>Information</vt:lpstr>
      <vt:lpstr>Learning Outcomes </vt:lpstr>
      <vt:lpstr>Simulation of Fluid Power</vt:lpstr>
      <vt:lpstr>Simulation work</vt:lpstr>
      <vt:lpstr>Hydraulic circuit to be modeled 1</vt:lpstr>
      <vt:lpstr>Hydraulic circuit to be modeled 2</vt:lpstr>
      <vt:lpstr>Hydraulic circuit to be modeled 3 option 1</vt:lpstr>
      <vt:lpstr>Hydraulic circuit to be modeled 3 option 2</vt:lpstr>
      <vt:lpstr>Simulation of dynamics</vt:lpstr>
      <vt:lpstr>Simulation of fluid power - variables</vt:lpstr>
      <vt:lpstr>Modeling of a system</vt:lpstr>
      <vt:lpstr>Building up a system of ”fluid volumes” and ”valves” (flow sources)</vt:lpstr>
      <vt:lpstr>Pressure in a constant fluid volume</vt:lpstr>
      <vt:lpstr>Time to think 1</vt:lpstr>
      <vt:lpstr>Hydraulic cylinder – linear motor</vt:lpstr>
      <vt:lpstr>More of generation of pressure</vt:lpstr>
      <vt:lpstr>Time to think 2</vt:lpstr>
      <vt:lpstr>Liquid spring and mass</vt:lpstr>
      <vt:lpstr>Time to calculate</vt:lpstr>
      <vt:lpstr>Equation for pressure generation - combination</vt:lpstr>
      <vt:lpstr>Time to think 3</vt:lpstr>
      <vt:lpstr>Piston pump</vt:lpstr>
      <vt:lpstr>To think about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Kon-41.4027 Hydraulijärjestelmien mallintaminen ja simulointi L (3 op)  harjoitukset</dc:title>
  <dc:creator>Jyrki</dc:creator>
  <cp:lastModifiedBy>Kajaste Jyrki</cp:lastModifiedBy>
  <cp:revision>114</cp:revision>
  <dcterms:created xsi:type="dcterms:W3CDTF">2011-09-21T19:37:28Z</dcterms:created>
  <dcterms:modified xsi:type="dcterms:W3CDTF">2020-09-10T07:52:28Z</dcterms:modified>
</cp:coreProperties>
</file>