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06" r:id="rId4"/>
    <p:sldId id="307" r:id="rId5"/>
    <p:sldId id="262" r:id="rId6"/>
    <p:sldId id="286" r:id="rId7"/>
    <p:sldId id="271" r:id="rId8"/>
    <p:sldId id="303" r:id="rId9"/>
    <p:sldId id="309" r:id="rId10"/>
    <p:sldId id="310" r:id="rId11"/>
    <p:sldId id="302" r:id="rId12"/>
    <p:sldId id="276" r:id="rId13"/>
    <p:sldId id="277" r:id="rId14"/>
    <p:sldId id="293" r:id="rId15"/>
    <p:sldId id="278" r:id="rId16"/>
    <p:sldId id="280" r:id="rId17"/>
    <p:sldId id="294" r:id="rId18"/>
    <p:sldId id="304" r:id="rId19"/>
    <p:sldId id="279" r:id="rId20"/>
    <p:sldId id="295" r:id="rId21"/>
    <p:sldId id="288" r:id="rId22"/>
    <p:sldId id="298" r:id="rId23"/>
    <p:sldId id="291" r:id="rId24"/>
    <p:sldId id="305" r:id="rId25"/>
    <p:sldId id="308" r:id="rId26"/>
    <p:sldId id="296" r:id="rId27"/>
    <p:sldId id="311"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BE7"/>
    <a:srgbClr val="FFFF89"/>
    <a:srgbClr val="FFFF53"/>
    <a:srgbClr val="DFE86A"/>
    <a:srgbClr val="FF8F8F"/>
    <a:srgbClr val="C19189"/>
    <a:srgbClr val="E4BE93"/>
    <a:srgbClr val="F2B8E7"/>
    <a:srgbClr val="431919"/>
    <a:srgbClr val="E25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C519B6-F2D8-4368-BBDC-118B7475BAE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98472032-2F7E-4A75-A2FF-F67E1F61E0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66DC18E-AC33-46F7-B275-DD62C101EB3C}"/>
              </a:ext>
            </a:extLst>
          </p:cNvPr>
          <p:cNvSpPr>
            <a:spLocks noGrp="1"/>
          </p:cNvSpPr>
          <p:nvPr>
            <p:ph type="dt" sz="half" idx="10"/>
          </p:nvPr>
        </p:nvSpPr>
        <p:spPr/>
        <p:txBody>
          <a:bodyPr/>
          <a:lstStyle/>
          <a:p>
            <a:fld id="{907860E1-C326-4925-941E-749399C6D026}" type="datetimeFigureOut">
              <a:rPr lang="fi-FI" smtClean="0"/>
              <a:t>8.12.2021</a:t>
            </a:fld>
            <a:endParaRPr lang="fi-FI"/>
          </a:p>
        </p:txBody>
      </p:sp>
      <p:sp>
        <p:nvSpPr>
          <p:cNvPr id="5" name="Alatunnisteen paikkamerkki 4">
            <a:extLst>
              <a:ext uri="{FF2B5EF4-FFF2-40B4-BE49-F238E27FC236}">
                <a16:creationId xmlns:a16="http://schemas.microsoft.com/office/drawing/2014/main" id="{40CA8E1E-D9D8-4EDD-8D1A-5E097D8D282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AE03FA-685C-40CA-8DE6-E4742F5A4099}"/>
              </a:ext>
            </a:extLst>
          </p:cNvPr>
          <p:cNvSpPr>
            <a:spLocks noGrp="1"/>
          </p:cNvSpPr>
          <p:nvPr>
            <p:ph type="sldNum" sz="quarter" idx="12"/>
          </p:nvPr>
        </p:nvSpPr>
        <p:spPr/>
        <p:txBody>
          <a:bodyPr/>
          <a:lstStyle/>
          <a:p>
            <a:fld id="{C7D04B6D-3F74-4220-B1D5-AF9A55AFB2CA}" type="slidenum">
              <a:rPr lang="fi-FI" smtClean="0"/>
              <a:t>‹#›</a:t>
            </a:fld>
            <a:endParaRPr lang="fi-FI"/>
          </a:p>
        </p:txBody>
      </p:sp>
    </p:spTree>
    <p:extLst>
      <p:ext uri="{BB962C8B-B14F-4D97-AF65-F5344CB8AC3E}">
        <p14:creationId xmlns:p14="http://schemas.microsoft.com/office/powerpoint/2010/main" val="408708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49C496-CA9E-421A-AFA8-E0F88F84439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F404F151-63F7-4C5D-A7E7-686C9E948E4E}"/>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DD6CA2B-73C5-4727-B3F8-1615A08F7EF6}"/>
              </a:ext>
            </a:extLst>
          </p:cNvPr>
          <p:cNvSpPr>
            <a:spLocks noGrp="1"/>
          </p:cNvSpPr>
          <p:nvPr>
            <p:ph type="dt" sz="half" idx="10"/>
          </p:nvPr>
        </p:nvSpPr>
        <p:spPr/>
        <p:txBody>
          <a:bodyPr/>
          <a:lstStyle/>
          <a:p>
            <a:fld id="{907860E1-C326-4925-941E-749399C6D026}" type="datetimeFigureOut">
              <a:rPr lang="fi-FI" smtClean="0"/>
              <a:t>8.12.2021</a:t>
            </a:fld>
            <a:endParaRPr lang="fi-FI"/>
          </a:p>
        </p:txBody>
      </p:sp>
      <p:sp>
        <p:nvSpPr>
          <p:cNvPr id="5" name="Alatunnisteen paikkamerkki 4">
            <a:extLst>
              <a:ext uri="{FF2B5EF4-FFF2-40B4-BE49-F238E27FC236}">
                <a16:creationId xmlns:a16="http://schemas.microsoft.com/office/drawing/2014/main" id="{913E92E7-798E-4540-9474-7639DB9D087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7D34DF8-0D1F-451A-B446-B2E762E2CB49}"/>
              </a:ext>
            </a:extLst>
          </p:cNvPr>
          <p:cNvSpPr>
            <a:spLocks noGrp="1"/>
          </p:cNvSpPr>
          <p:nvPr>
            <p:ph type="sldNum" sz="quarter" idx="12"/>
          </p:nvPr>
        </p:nvSpPr>
        <p:spPr/>
        <p:txBody>
          <a:bodyPr/>
          <a:lstStyle/>
          <a:p>
            <a:fld id="{C7D04B6D-3F74-4220-B1D5-AF9A55AFB2CA}" type="slidenum">
              <a:rPr lang="fi-FI" smtClean="0"/>
              <a:t>‹#›</a:t>
            </a:fld>
            <a:endParaRPr lang="fi-FI"/>
          </a:p>
        </p:txBody>
      </p:sp>
    </p:spTree>
    <p:extLst>
      <p:ext uri="{BB962C8B-B14F-4D97-AF65-F5344CB8AC3E}">
        <p14:creationId xmlns:p14="http://schemas.microsoft.com/office/powerpoint/2010/main" val="236392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57021D5-D888-4829-82B5-5B9046595CC8}"/>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8393BD51-43A6-4C82-8183-8A2B481451A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89E694F-AAB1-4632-9413-373E8835E759}"/>
              </a:ext>
            </a:extLst>
          </p:cNvPr>
          <p:cNvSpPr>
            <a:spLocks noGrp="1"/>
          </p:cNvSpPr>
          <p:nvPr>
            <p:ph type="dt" sz="half" idx="10"/>
          </p:nvPr>
        </p:nvSpPr>
        <p:spPr/>
        <p:txBody>
          <a:bodyPr/>
          <a:lstStyle/>
          <a:p>
            <a:fld id="{907860E1-C326-4925-941E-749399C6D026}" type="datetimeFigureOut">
              <a:rPr lang="fi-FI" smtClean="0"/>
              <a:t>8.12.2021</a:t>
            </a:fld>
            <a:endParaRPr lang="fi-FI"/>
          </a:p>
        </p:txBody>
      </p:sp>
      <p:sp>
        <p:nvSpPr>
          <p:cNvPr id="5" name="Alatunnisteen paikkamerkki 4">
            <a:extLst>
              <a:ext uri="{FF2B5EF4-FFF2-40B4-BE49-F238E27FC236}">
                <a16:creationId xmlns:a16="http://schemas.microsoft.com/office/drawing/2014/main" id="{C51DC5E4-B974-4602-9821-63E6606A745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BDC59A2-0895-4B46-9B04-4B6817D8BBD2}"/>
              </a:ext>
            </a:extLst>
          </p:cNvPr>
          <p:cNvSpPr>
            <a:spLocks noGrp="1"/>
          </p:cNvSpPr>
          <p:nvPr>
            <p:ph type="sldNum" sz="quarter" idx="12"/>
          </p:nvPr>
        </p:nvSpPr>
        <p:spPr/>
        <p:txBody>
          <a:bodyPr/>
          <a:lstStyle/>
          <a:p>
            <a:fld id="{C7D04B6D-3F74-4220-B1D5-AF9A55AFB2CA}" type="slidenum">
              <a:rPr lang="fi-FI" smtClean="0"/>
              <a:t>‹#›</a:t>
            </a:fld>
            <a:endParaRPr lang="fi-FI"/>
          </a:p>
        </p:txBody>
      </p:sp>
    </p:spTree>
    <p:extLst>
      <p:ext uri="{BB962C8B-B14F-4D97-AF65-F5344CB8AC3E}">
        <p14:creationId xmlns:p14="http://schemas.microsoft.com/office/powerpoint/2010/main" val="316297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898D61-1FA4-4FE7-A623-4B695FB7280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5A9368C-8A75-44B5-B8AB-CAE0D4DCFA7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C1DC4AB-A062-4AE7-B3E7-B4ECDB0ED50E}"/>
              </a:ext>
            </a:extLst>
          </p:cNvPr>
          <p:cNvSpPr>
            <a:spLocks noGrp="1"/>
          </p:cNvSpPr>
          <p:nvPr>
            <p:ph type="dt" sz="half" idx="10"/>
          </p:nvPr>
        </p:nvSpPr>
        <p:spPr/>
        <p:txBody>
          <a:bodyPr/>
          <a:lstStyle/>
          <a:p>
            <a:fld id="{907860E1-C326-4925-941E-749399C6D026}" type="datetimeFigureOut">
              <a:rPr lang="fi-FI" smtClean="0"/>
              <a:t>8.12.2021</a:t>
            </a:fld>
            <a:endParaRPr lang="fi-FI"/>
          </a:p>
        </p:txBody>
      </p:sp>
      <p:sp>
        <p:nvSpPr>
          <p:cNvPr id="5" name="Alatunnisteen paikkamerkki 4">
            <a:extLst>
              <a:ext uri="{FF2B5EF4-FFF2-40B4-BE49-F238E27FC236}">
                <a16:creationId xmlns:a16="http://schemas.microsoft.com/office/drawing/2014/main" id="{4C024C7E-1EC4-4D52-A82D-23FF32628DA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D02DB96-2FA1-498F-812F-C6A5D09511E0}"/>
              </a:ext>
            </a:extLst>
          </p:cNvPr>
          <p:cNvSpPr>
            <a:spLocks noGrp="1"/>
          </p:cNvSpPr>
          <p:nvPr>
            <p:ph type="sldNum" sz="quarter" idx="12"/>
          </p:nvPr>
        </p:nvSpPr>
        <p:spPr/>
        <p:txBody>
          <a:bodyPr/>
          <a:lstStyle/>
          <a:p>
            <a:fld id="{C7D04B6D-3F74-4220-B1D5-AF9A55AFB2CA}" type="slidenum">
              <a:rPr lang="fi-FI" smtClean="0"/>
              <a:t>‹#›</a:t>
            </a:fld>
            <a:endParaRPr lang="fi-FI"/>
          </a:p>
        </p:txBody>
      </p:sp>
    </p:spTree>
    <p:extLst>
      <p:ext uri="{BB962C8B-B14F-4D97-AF65-F5344CB8AC3E}">
        <p14:creationId xmlns:p14="http://schemas.microsoft.com/office/powerpoint/2010/main" val="249479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A073A5-1C8C-4A66-89D9-61B349453A7B}"/>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D7CBBB1-0286-4945-8999-72AC206DF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B74020E-A6BF-447D-9A4F-24496ED94FDC}"/>
              </a:ext>
            </a:extLst>
          </p:cNvPr>
          <p:cNvSpPr>
            <a:spLocks noGrp="1"/>
          </p:cNvSpPr>
          <p:nvPr>
            <p:ph type="dt" sz="half" idx="10"/>
          </p:nvPr>
        </p:nvSpPr>
        <p:spPr/>
        <p:txBody>
          <a:bodyPr/>
          <a:lstStyle/>
          <a:p>
            <a:fld id="{907860E1-C326-4925-941E-749399C6D026}" type="datetimeFigureOut">
              <a:rPr lang="fi-FI" smtClean="0"/>
              <a:t>8.12.2021</a:t>
            </a:fld>
            <a:endParaRPr lang="fi-FI"/>
          </a:p>
        </p:txBody>
      </p:sp>
      <p:sp>
        <p:nvSpPr>
          <p:cNvPr id="5" name="Alatunnisteen paikkamerkki 4">
            <a:extLst>
              <a:ext uri="{FF2B5EF4-FFF2-40B4-BE49-F238E27FC236}">
                <a16:creationId xmlns:a16="http://schemas.microsoft.com/office/drawing/2014/main" id="{6B27FB16-CE07-484B-8F5B-1451BD9D661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BFBAC5E-1156-4300-9EF7-911F7248ADF7}"/>
              </a:ext>
            </a:extLst>
          </p:cNvPr>
          <p:cNvSpPr>
            <a:spLocks noGrp="1"/>
          </p:cNvSpPr>
          <p:nvPr>
            <p:ph type="sldNum" sz="quarter" idx="12"/>
          </p:nvPr>
        </p:nvSpPr>
        <p:spPr/>
        <p:txBody>
          <a:bodyPr/>
          <a:lstStyle/>
          <a:p>
            <a:fld id="{C7D04B6D-3F74-4220-B1D5-AF9A55AFB2CA}" type="slidenum">
              <a:rPr lang="fi-FI" smtClean="0"/>
              <a:t>‹#›</a:t>
            </a:fld>
            <a:endParaRPr lang="fi-FI"/>
          </a:p>
        </p:txBody>
      </p:sp>
    </p:spTree>
    <p:extLst>
      <p:ext uri="{BB962C8B-B14F-4D97-AF65-F5344CB8AC3E}">
        <p14:creationId xmlns:p14="http://schemas.microsoft.com/office/powerpoint/2010/main" val="11104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983D45-F9F8-4C17-BC09-3EB9ABD39E6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403E9FA-9AF5-474D-95E2-1F4DDCCCBCE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3D26207-299C-413C-8854-F24BBB96FFB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85F9D00-A3B1-444E-9981-A31CE5401357}"/>
              </a:ext>
            </a:extLst>
          </p:cNvPr>
          <p:cNvSpPr>
            <a:spLocks noGrp="1"/>
          </p:cNvSpPr>
          <p:nvPr>
            <p:ph type="dt" sz="half" idx="10"/>
          </p:nvPr>
        </p:nvSpPr>
        <p:spPr/>
        <p:txBody>
          <a:bodyPr/>
          <a:lstStyle/>
          <a:p>
            <a:fld id="{907860E1-C326-4925-941E-749399C6D026}" type="datetimeFigureOut">
              <a:rPr lang="fi-FI" smtClean="0"/>
              <a:t>8.12.2021</a:t>
            </a:fld>
            <a:endParaRPr lang="fi-FI"/>
          </a:p>
        </p:txBody>
      </p:sp>
      <p:sp>
        <p:nvSpPr>
          <p:cNvPr id="6" name="Alatunnisteen paikkamerkki 5">
            <a:extLst>
              <a:ext uri="{FF2B5EF4-FFF2-40B4-BE49-F238E27FC236}">
                <a16:creationId xmlns:a16="http://schemas.microsoft.com/office/drawing/2014/main" id="{D8CBB7D8-68DA-4D8E-B609-B403D429FCC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7960A29-F965-4AE7-B432-6BBFFA9F865E}"/>
              </a:ext>
            </a:extLst>
          </p:cNvPr>
          <p:cNvSpPr>
            <a:spLocks noGrp="1"/>
          </p:cNvSpPr>
          <p:nvPr>
            <p:ph type="sldNum" sz="quarter" idx="12"/>
          </p:nvPr>
        </p:nvSpPr>
        <p:spPr/>
        <p:txBody>
          <a:bodyPr/>
          <a:lstStyle/>
          <a:p>
            <a:fld id="{C7D04B6D-3F74-4220-B1D5-AF9A55AFB2CA}" type="slidenum">
              <a:rPr lang="fi-FI" smtClean="0"/>
              <a:t>‹#›</a:t>
            </a:fld>
            <a:endParaRPr lang="fi-FI"/>
          </a:p>
        </p:txBody>
      </p:sp>
    </p:spTree>
    <p:extLst>
      <p:ext uri="{BB962C8B-B14F-4D97-AF65-F5344CB8AC3E}">
        <p14:creationId xmlns:p14="http://schemas.microsoft.com/office/powerpoint/2010/main" val="127815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80C22E-830A-4706-8074-0BE660BF64C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8963949-7450-40B2-91EF-CC5B87F114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635B2DC-99FB-4BFF-9A23-21A8F58D01E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3321734-D80A-4070-B6F8-6C2C5605B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4717D99-BEF4-475D-AF1C-648238CF7669}"/>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D31A0FF-5AEC-4B3A-AC38-56EEBAB75BFB}"/>
              </a:ext>
            </a:extLst>
          </p:cNvPr>
          <p:cNvSpPr>
            <a:spLocks noGrp="1"/>
          </p:cNvSpPr>
          <p:nvPr>
            <p:ph type="dt" sz="half" idx="10"/>
          </p:nvPr>
        </p:nvSpPr>
        <p:spPr/>
        <p:txBody>
          <a:bodyPr/>
          <a:lstStyle/>
          <a:p>
            <a:fld id="{907860E1-C326-4925-941E-749399C6D026}" type="datetimeFigureOut">
              <a:rPr lang="fi-FI" smtClean="0"/>
              <a:t>8.12.2021</a:t>
            </a:fld>
            <a:endParaRPr lang="fi-FI"/>
          </a:p>
        </p:txBody>
      </p:sp>
      <p:sp>
        <p:nvSpPr>
          <p:cNvPr id="8" name="Alatunnisteen paikkamerkki 7">
            <a:extLst>
              <a:ext uri="{FF2B5EF4-FFF2-40B4-BE49-F238E27FC236}">
                <a16:creationId xmlns:a16="http://schemas.microsoft.com/office/drawing/2014/main" id="{CECA5E11-5DD8-483C-B359-C71023E0D315}"/>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D49E3C7-FCC7-4A77-AC22-C2803894C13D}"/>
              </a:ext>
            </a:extLst>
          </p:cNvPr>
          <p:cNvSpPr>
            <a:spLocks noGrp="1"/>
          </p:cNvSpPr>
          <p:nvPr>
            <p:ph type="sldNum" sz="quarter" idx="12"/>
          </p:nvPr>
        </p:nvSpPr>
        <p:spPr/>
        <p:txBody>
          <a:bodyPr/>
          <a:lstStyle/>
          <a:p>
            <a:fld id="{C7D04B6D-3F74-4220-B1D5-AF9A55AFB2CA}" type="slidenum">
              <a:rPr lang="fi-FI" smtClean="0"/>
              <a:t>‹#›</a:t>
            </a:fld>
            <a:endParaRPr lang="fi-FI"/>
          </a:p>
        </p:txBody>
      </p:sp>
    </p:spTree>
    <p:extLst>
      <p:ext uri="{BB962C8B-B14F-4D97-AF65-F5344CB8AC3E}">
        <p14:creationId xmlns:p14="http://schemas.microsoft.com/office/powerpoint/2010/main" val="243979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D66E99-53D9-47D7-8FBE-986DE90D9B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11BC092-4B1B-4AD9-9DBC-3E25CE58EA22}"/>
              </a:ext>
            </a:extLst>
          </p:cNvPr>
          <p:cNvSpPr>
            <a:spLocks noGrp="1"/>
          </p:cNvSpPr>
          <p:nvPr>
            <p:ph type="dt" sz="half" idx="10"/>
          </p:nvPr>
        </p:nvSpPr>
        <p:spPr/>
        <p:txBody>
          <a:bodyPr/>
          <a:lstStyle/>
          <a:p>
            <a:fld id="{907860E1-C326-4925-941E-749399C6D026}" type="datetimeFigureOut">
              <a:rPr lang="fi-FI" smtClean="0"/>
              <a:t>8.12.2021</a:t>
            </a:fld>
            <a:endParaRPr lang="fi-FI"/>
          </a:p>
        </p:txBody>
      </p:sp>
      <p:sp>
        <p:nvSpPr>
          <p:cNvPr id="4" name="Alatunnisteen paikkamerkki 3">
            <a:extLst>
              <a:ext uri="{FF2B5EF4-FFF2-40B4-BE49-F238E27FC236}">
                <a16:creationId xmlns:a16="http://schemas.microsoft.com/office/drawing/2014/main" id="{651962EE-D639-4EBF-B1CF-1159411E584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F27C309-D86B-45E6-B795-60BE8E9366F3}"/>
              </a:ext>
            </a:extLst>
          </p:cNvPr>
          <p:cNvSpPr>
            <a:spLocks noGrp="1"/>
          </p:cNvSpPr>
          <p:nvPr>
            <p:ph type="sldNum" sz="quarter" idx="12"/>
          </p:nvPr>
        </p:nvSpPr>
        <p:spPr/>
        <p:txBody>
          <a:bodyPr/>
          <a:lstStyle/>
          <a:p>
            <a:fld id="{C7D04B6D-3F74-4220-B1D5-AF9A55AFB2CA}" type="slidenum">
              <a:rPr lang="fi-FI" smtClean="0"/>
              <a:t>‹#›</a:t>
            </a:fld>
            <a:endParaRPr lang="fi-FI"/>
          </a:p>
        </p:txBody>
      </p:sp>
    </p:spTree>
    <p:extLst>
      <p:ext uri="{BB962C8B-B14F-4D97-AF65-F5344CB8AC3E}">
        <p14:creationId xmlns:p14="http://schemas.microsoft.com/office/powerpoint/2010/main" val="124521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914D35B-DD1F-4938-86AD-0B48450FD378}"/>
              </a:ext>
            </a:extLst>
          </p:cNvPr>
          <p:cNvSpPr>
            <a:spLocks noGrp="1"/>
          </p:cNvSpPr>
          <p:nvPr>
            <p:ph type="dt" sz="half" idx="10"/>
          </p:nvPr>
        </p:nvSpPr>
        <p:spPr/>
        <p:txBody>
          <a:bodyPr/>
          <a:lstStyle/>
          <a:p>
            <a:fld id="{907860E1-C326-4925-941E-749399C6D026}" type="datetimeFigureOut">
              <a:rPr lang="fi-FI" smtClean="0"/>
              <a:t>8.12.2021</a:t>
            </a:fld>
            <a:endParaRPr lang="fi-FI"/>
          </a:p>
        </p:txBody>
      </p:sp>
      <p:sp>
        <p:nvSpPr>
          <p:cNvPr id="3" name="Alatunnisteen paikkamerkki 2">
            <a:extLst>
              <a:ext uri="{FF2B5EF4-FFF2-40B4-BE49-F238E27FC236}">
                <a16:creationId xmlns:a16="http://schemas.microsoft.com/office/drawing/2014/main" id="{B48D56E9-62EE-4804-B830-2B9480BABB8D}"/>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1DD39C2-C696-4175-A30E-B41FDB222E5F}"/>
              </a:ext>
            </a:extLst>
          </p:cNvPr>
          <p:cNvSpPr>
            <a:spLocks noGrp="1"/>
          </p:cNvSpPr>
          <p:nvPr>
            <p:ph type="sldNum" sz="quarter" idx="12"/>
          </p:nvPr>
        </p:nvSpPr>
        <p:spPr/>
        <p:txBody>
          <a:bodyPr/>
          <a:lstStyle/>
          <a:p>
            <a:fld id="{C7D04B6D-3F74-4220-B1D5-AF9A55AFB2CA}" type="slidenum">
              <a:rPr lang="fi-FI" smtClean="0"/>
              <a:t>‹#›</a:t>
            </a:fld>
            <a:endParaRPr lang="fi-FI"/>
          </a:p>
        </p:txBody>
      </p:sp>
    </p:spTree>
    <p:extLst>
      <p:ext uri="{BB962C8B-B14F-4D97-AF65-F5344CB8AC3E}">
        <p14:creationId xmlns:p14="http://schemas.microsoft.com/office/powerpoint/2010/main" val="38581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25AFD9-3B7F-4B6E-B8E3-5B50B7F4368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9BDE64E-73C2-4079-8796-75A2060EE9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8FBCADE-5B26-443C-A71C-E55A6E9ED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5EF873A-EE86-4267-94A5-F1BC3B9D7955}"/>
              </a:ext>
            </a:extLst>
          </p:cNvPr>
          <p:cNvSpPr>
            <a:spLocks noGrp="1"/>
          </p:cNvSpPr>
          <p:nvPr>
            <p:ph type="dt" sz="half" idx="10"/>
          </p:nvPr>
        </p:nvSpPr>
        <p:spPr/>
        <p:txBody>
          <a:bodyPr/>
          <a:lstStyle/>
          <a:p>
            <a:fld id="{907860E1-C326-4925-941E-749399C6D026}" type="datetimeFigureOut">
              <a:rPr lang="fi-FI" smtClean="0"/>
              <a:t>8.12.2021</a:t>
            </a:fld>
            <a:endParaRPr lang="fi-FI"/>
          </a:p>
        </p:txBody>
      </p:sp>
      <p:sp>
        <p:nvSpPr>
          <p:cNvPr id="6" name="Alatunnisteen paikkamerkki 5">
            <a:extLst>
              <a:ext uri="{FF2B5EF4-FFF2-40B4-BE49-F238E27FC236}">
                <a16:creationId xmlns:a16="http://schemas.microsoft.com/office/drawing/2014/main" id="{7A379EFD-8DBB-49C1-A714-B243063335B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37884C3-18A8-468C-8AD0-CE62640DDF5A}"/>
              </a:ext>
            </a:extLst>
          </p:cNvPr>
          <p:cNvSpPr>
            <a:spLocks noGrp="1"/>
          </p:cNvSpPr>
          <p:nvPr>
            <p:ph type="sldNum" sz="quarter" idx="12"/>
          </p:nvPr>
        </p:nvSpPr>
        <p:spPr/>
        <p:txBody>
          <a:bodyPr/>
          <a:lstStyle/>
          <a:p>
            <a:fld id="{C7D04B6D-3F74-4220-B1D5-AF9A55AFB2CA}" type="slidenum">
              <a:rPr lang="fi-FI" smtClean="0"/>
              <a:t>‹#›</a:t>
            </a:fld>
            <a:endParaRPr lang="fi-FI"/>
          </a:p>
        </p:txBody>
      </p:sp>
    </p:spTree>
    <p:extLst>
      <p:ext uri="{BB962C8B-B14F-4D97-AF65-F5344CB8AC3E}">
        <p14:creationId xmlns:p14="http://schemas.microsoft.com/office/powerpoint/2010/main" val="105769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A5CE99-A575-4600-82D0-3539AD837AA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3ADEFA0-07FC-4B15-A37C-C4C35BD8A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0DCDC39-8C51-4813-93EB-67A5D8577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438B683-82B6-492E-A866-790A888DA531}"/>
              </a:ext>
            </a:extLst>
          </p:cNvPr>
          <p:cNvSpPr>
            <a:spLocks noGrp="1"/>
          </p:cNvSpPr>
          <p:nvPr>
            <p:ph type="dt" sz="half" idx="10"/>
          </p:nvPr>
        </p:nvSpPr>
        <p:spPr/>
        <p:txBody>
          <a:bodyPr/>
          <a:lstStyle/>
          <a:p>
            <a:fld id="{907860E1-C326-4925-941E-749399C6D026}" type="datetimeFigureOut">
              <a:rPr lang="fi-FI" smtClean="0"/>
              <a:t>8.12.2021</a:t>
            </a:fld>
            <a:endParaRPr lang="fi-FI"/>
          </a:p>
        </p:txBody>
      </p:sp>
      <p:sp>
        <p:nvSpPr>
          <p:cNvPr id="6" name="Alatunnisteen paikkamerkki 5">
            <a:extLst>
              <a:ext uri="{FF2B5EF4-FFF2-40B4-BE49-F238E27FC236}">
                <a16:creationId xmlns:a16="http://schemas.microsoft.com/office/drawing/2014/main" id="{308B9485-8B2F-441A-A6CD-ED908EF72C2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B4783E4-EFB2-4882-818C-5879BA0EF4DC}"/>
              </a:ext>
            </a:extLst>
          </p:cNvPr>
          <p:cNvSpPr>
            <a:spLocks noGrp="1"/>
          </p:cNvSpPr>
          <p:nvPr>
            <p:ph type="sldNum" sz="quarter" idx="12"/>
          </p:nvPr>
        </p:nvSpPr>
        <p:spPr/>
        <p:txBody>
          <a:bodyPr/>
          <a:lstStyle/>
          <a:p>
            <a:fld id="{C7D04B6D-3F74-4220-B1D5-AF9A55AFB2CA}" type="slidenum">
              <a:rPr lang="fi-FI" smtClean="0"/>
              <a:t>‹#›</a:t>
            </a:fld>
            <a:endParaRPr lang="fi-FI"/>
          </a:p>
        </p:txBody>
      </p:sp>
    </p:spTree>
    <p:extLst>
      <p:ext uri="{BB962C8B-B14F-4D97-AF65-F5344CB8AC3E}">
        <p14:creationId xmlns:p14="http://schemas.microsoft.com/office/powerpoint/2010/main" val="154901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6FE4852-C799-4BA7-9C56-F80FB633D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3034085-012C-44D6-808D-3A099621E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B741008-1063-47C3-B220-041A940D35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860E1-C326-4925-941E-749399C6D026}" type="datetimeFigureOut">
              <a:rPr lang="fi-FI" smtClean="0"/>
              <a:t>8.12.2021</a:t>
            </a:fld>
            <a:endParaRPr lang="fi-FI"/>
          </a:p>
        </p:txBody>
      </p:sp>
      <p:sp>
        <p:nvSpPr>
          <p:cNvPr id="5" name="Alatunnisteen paikkamerkki 4">
            <a:extLst>
              <a:ext uri="{FF2B5EF4-FFF2-40B4-BE49-F238E27FC236}">
                <a16:creationId xmlns:a16="http://schemas.microsoft.com/office/drawing/2014/main" id="{FE260F74-D8B0-4B0A-98A1-2A0661E6A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C4D6CD84-64B0-4E4B-ABE3-137B30DEF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04B6D-3F74-4220-B1D5-AF9A55AFB2CA}" type="slidenum">
              <a:rPr lang="fi-FI" smtClean="0"/>
              <a:t>‹#›</a:t>
            </a:fld>
            <a:endParaRPr lang="fi-FI"/>
          </a:p>
        </p:txBody>
      </p:sp>
    </p:spTree>
    <p:extLst>
      <p:ext uri="{BB962C8B-B14F-4D97-AF65-F5344CB8AC3E}">
        <p14:creationId xmlns:p14="http://schemas.microsoft.com/office/powerpoint/2010/main" val="2735650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6DEC7-FA6E-498C-A296-CCC2ED86E085}"/>
              </a:ext>
            </a:extLst>
          </p:cNvPr>
          <p:cNvSpPr>
            <a:spLocks noGrp="1"/>
          </p:cNvSpPr>
          <p:nvPr>
            <p:ph type="ctrTitle"/>
          </p:nvPr>
        </p:nvSpPr>
        <p:spPr>
          <a:xfrm>
            <a:off x="397565" y="415648"/>
            <a:ext cx="5698435" cy="5044248"/>
          </a:xfrm>
          <a:solidFill>
            <a:schemeClr val="bg2">
              <a:lumMod val="10000"/>
            </a:schemeClr>
          </a:solidFill>
        </p:spPr>
        <p:txBody>
          <a:bodyPr>
            <a:normAutofit/>
          </a:bodyPr>
          <a:lstStyle/>
          <a:p>
            <a:r>
              <a:rPr lang="fi-FI" b="1" dirty="0">
                <a:solidFill>
                  <a:srgbClr val="93EBE7"/>
                </a:solidFill>
              </a:rPr>
              <a:t>On Arthur </a:t>
            </a:r>
            <a:r>
              <a:rPr lang="fi-FI" b="1" dirty="0" err="1">
                <a:solidFill>
                  <a:srgbClr val="93EBE7"/>
                </a:solidFill>
              </a:rPr>
              <a:t>Danto’s</a:t>
            </a:r>
            <a:r>
              <a:rPr lang="fi-FI" b="1" dirty="0">
                <a:solidFill>
                  <a:srgbClr val="93EBE7"/>
                </a:solidFill>
              </a:rPr>
              <a:t> </a:t>
            </a:r>
            <a:r>
              <a:rPr lang="fi-FI" b="1" dirty="0" err="1">
                <a:solidFill>
                  <a:srgbClr val="93EBE7"/>
                </a:solidFill>
              </a:rPr>
              <a:t>Philosophy</a:t>
            </a:r>
            <a:r>
              <a:rPr lang="fi-FI" b="1" dirty="0">
                <a:solidFill>
                  <a:srgbClr val="93EBE7"/>
                </a:solidFill>
              </a:rPr>
              <a:t> of </a:t>
            </a:r>
            <a:r>
              <a:rPr lang="fi-FI" b="1" dirty="0" err="1">
                <a:solidFill>
                  <a:srgbClr val="93EBE7"/>
                </a:solidFill>
              </a:rPr>
              <a:t>Art</a:t>
            </a:r>
            <a:endParaRPr lang="fi-FI" dirty="0">
              <a:solidFill>
                <a:schemeClr val="bg1"/>
              </a:solidFill>
            </a:endParaRPr>
          </a:p>
        </p:txBody>
      </p:sp>
      <p:sp>
        <p:nvSpPr>
          <p:cNvPr id="3" name="Alaotsikko 2">
            <a:extLst>
              <a:ext uri="{FF2B5EF4-FFF2-40B4-BE49-F238E27FC236}">
                <a16:creationId xmlns:a16="http://schemas.microsoft.com/office/drawing/2014/main" id="{835056E0-999C-4BE2-A8A9-066258D07258}"/>
              </a:ext>
            </a:extLst>
          </p:cNvPr>
          <p:cNvSpPr>
            <a:spLocks noGrp="1"/>
          </p:cNvSpPr>
          <p:nvPr>
            <p:ph type="subTitle" idx="1"/>
          </p:nvPr>
        </p:nvSpPr>
        <p:spPr>
          <a:xfrm>
            <a:off x="1524000" y="5804452"/>
            <a:ext cx="9144000" cy="950844"/>
          </a:xfrm>
        </p:spPr>
        <p:txBody>
          <a:bodyPr/>
          <a:lstStyle/>
          <a:p>
            <a:endParaRPr lang="fi-FI" dirty="0">
              <a:solidFill>
                <a:schemeClr val="bg1">
                  <a:lumMod val="75000"/>
                </a:schemeClr>
              </a:solidFill>
            </a:endParaRPr>
          </a:p>
          <a:p>
            <a:r>
              <a:rPr lang="fi-FI" dirty="0">
                <a:solidFill>
                  <a:schemeClr val="bg1">
                    <a:lumMod val="75000"/>
                  </a:schemeClr>
                </a:solidFill>
              </a:rPr>
              <a:t>Petteri Enroth, M.A. (petteri.j.enroth@gmail.com)</a:t>
            </a:r>
          </a:p>
          <a:p>
            <a:endParaRPr lang="fi-FI" dirty="0"/>
          </a:p>
        </p:txBody>
      </p:sp>
      <p:pic>
        <p:nvPicPr>
          <p:cNvPr id="7" name="Kuva 6">
            <a:extLst>
              <a:ext uri="{FF2B5EF4-FFF2-40B4-BE49-F238E27FC236}">
                <a16:creationId xmlns:a16="http://schemas.microsoft.com/office/drawing/2014/main" id="{6CA6A8D8-A2EB-48D9-9152-8D35D9BC1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579" y="415648"/>
            <a:ext cx="5289254" cy="5044248"/>
          </a:xfrm>
          <a:prstGeom prst="rect">
            <a:avLst/>
          </a:prstGeom>
        </p:spPr>
      </p:pic>
    </p:spTree>
    <p:extLst>
      <p:ext uri="{BB962C8B-B14F-4D97-AF65-F5344CB8AC3E}">
        <p14:creationId xmlns:p14="http://schemas.microsoft.com/office/powerpoint/2010/main" val="137160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B07E69-AA19-47B2-8277-8B6633C8AF2F}"/>
              </a:ext>
            </a:extLst>
          </p:cNvPr>
          <p:cNvSpPr>
            <a:spLocks noGrp="1"/>
          </p:cNvSpPr>
          <p:nvPr>
            <p:ph type="title"/>
          </p:nvPr>
        </p:nvSpPr>
        <p:spPr>
          <a:xfrm>
            <a:off x="838200" y="365125"/>
            <a:ext cx="10515600" cy="1325563"/>
          </a:xfrm>
          <a:solidFill>
            <a:schemeClr val="tx2">
              <a:lumMod val="50000"/>
            </a:schemeClr>
          </a:solidFill>
        </p:spPr>
        <p:txBody>
          <a:bodyPr/>
          <a:lstStyle/>
          <a:p>
            <a:r>
              <a:rPr lang="en-US" sz="4400" dirty="0">
                <a:solidFill>
                  <a:srgbClr val="93EBE7"/>
                </a:solidFill>
              </a:rPr>
              <a:t>Danto on the definition of art: context</a:t>
            </a:r>
            <a:endParaRPr lang="fi-FI" dirty="0"/>
          </a:p>
        </p:txBody>
      </p:sp>
      <p:sp>
        <p:nvSpPr>
          <p:cNvPr id="3" name="Sisällön paikkamerkki 2">
            <a:extLst>
              <a:ext uri="{FF2B5EF4-FFF2-40B4-BE49-F238E27FC236}">
                <a16:creationId xmlns:a16="http://schemas.microsoft.com/office/drawing/2014/main" id="{34F00BF4-7806-44C2-ADE1-BF6D6A921B25}"/>
              </a:ext>
            </a:extLst>
          </p:cNvPr>
          <p:cNvSpPr>
            <a:spLocks noGrp="1"/>
          </p:cNvSpPr>
          <p:nvPr>
            <p:ph idx="1"/>
          </p:nvPr>
        </p:nvSpPr>
        <p:spPr>
          <a:xfrm>
            <a:off x="838200" y="2014329"/>
            <a:ext cx="10515600" cy="4478545"/>
          </a:xfrm>
        </p:spPr>
        <p:txBody>
          <a:bodyPr>
            <a:normAutofit fontScale="92500"/>
          </a:bodyPr>
          <a:lstStyle/>
          <a:p>
            <a:pPr marL="0" indent="0">
              <a:buNone/>
            </a:pPr>
            <a:r>
              <a:rPr lang="en-US" dirty="0">
                <a:solidFill>
                  <a:schemeClr val="bg1"/>
                </a:solidFill>
              </a:rPr>
              <a:t>“Not very many years ago, aesthetics – understood as the philosophy of art – was regarded as the dim, retarded offspring of two glamorous parents, its discipline and its subject. Philosophy in the twentieth century had become professionalized and technical, its methods formal, and its analytical aims the discovery of the most fundamental structures of thought, language, logic and science. </a:t>
            </a:r>
            <a:r>
              <a:rPr lang="en-US" dirty="0">
                <a:solidFill>
                  <a:srgbClr val="93EBE7"/>
                </a:solidFill>
              </a:rPr>
              <a:t>Philosophical questions about art seemed peripheral and its answers cloudy – far too cloudy for those caught up in the reinvention of painting and music and literature to find much help in the dated, faded reflections of the aesthetician.</a:t>
            </a:r>
            <a:r>
              <a:rPr lang="en-US" dirty="0">
                <a:solidFill>
                  <a:schemeClr val="bg1"/>
                </a:solidFill>
              </a:rPr>
              <a:t> And students with a primary interest in art who may have registered for courses in this condescendingly tolerated specialty found themselves confronting a perplexingly irrelevant literature.”</a:t>
            </a:r>
          </a:p>
          <a:p>
            <a:pPr lvl="1"/>
            <a:r>
              <a:rPr lang="en-US" dirty="0">
                <a:solidFill>
                  <a:schemeClr val="bg2">
                    <a:lumMod val="75000"/>
                  </a:schemeClr>
                </a:solidFill>
              </a:rPr>
              <a:t>Arthur C. Danto, “Art, Philosophy, and the Philosophy of Art”, 1983</a:t>
            </a:r>
          </a:p>
        </p:txBody>
      </p:sp>
    </p:spTree>
    <p:extLst>
      <p:ext uri="{BB962C8B-B14F-4D97-AF65-F5344CB8AC3E}">
        <p14:creationId xmlns:p14="http://schemas.microsoft.com/office/powerpoint/2010/main" val="2915283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B07E69-AA19-47B2-8277-8B6633C8AF2F}"/>
              </a:ext>
            </a:extLst>
          </p:cNvPr>
          <p:cNvSpPr>
            <a:spLocks noGrp="1"/>
          </p:cNvSpPr>
          <p:nvPr>
            <p:ph type="title"/>
          </p:nvPr>
        </p:nvSpPr>
        <p:spPr>
          <a:xfrm>
            <a:off x="838200" y="365125"/>
            <a:ext cx="10515600" cy="1325563"/>
          </a:xfrm>
          <a:solidFill>
            <a:schemeClr val="tx2">
              <a:lumMod val="50000"/>
            </a:schemeClr>
          </a:solidFill>
        </p:spPr>
        <p:txBody>
          <a:bodyPr/>
          <a:lstStyle/>
          <a:p>
            <a:r>
              <a:rPr lang="en-US" sz="4400" dirty="0">
                <a:solidFill>
                  <a:srgbClr val="93EBE7"/>
                </a:solidFill>
              </a:rPr>
              <a:t>Danto on the definition of art: background</a:t>
            </a:r>
            <a:endParaRPr lang="fi-FI" dirty="0"/>
          </a:p>
        </p:txBody>
      </p:sp>
      <p:sp>
        <p:nvSpPr>
          <p:cNvPr id="3" name="Sisällön paikkamerkki 2">
            <a:extLst>
              <a:ext uri="{FF2B5EF4-FFF2-40B4-BE49-F238E27FC236}">
                <a16:creationId xmlns:a16="http://schemas.microsoft.com/office/drawing/2014/main" id="{34F00BF4-7806-44C2-ADE1-BF6D6A921B25}"/>
              </a:ext>
            </a:extLst>
          </p:cNvPr>
          <p:cNvSpPr>
            <a:spLocks noGrp="1"/>
          </p:cNvSpPr>
          <p:nvPr>
            <p:ph idx="1"/>
          </p:nvPr>
        </p:nvSpPr>
        <p:spPr>
          <a:xfrm>
            <a:off x="838200" y="2716696"/>
            <a:ext cx="10515600" cy="3776178"/>
          </a:xfrm>
        </p:spPr>
        <p:txBody>
          <a:bodyPr>
            <a:normAutofit/>
          </a:bodyPr>
          <a:lstStyle/>
          <a:p>
            <a:pPr marL="0" indent="0">
              <a:buNone/>
            </a:pPr>
            <a:r>
              <a:rPr lang="en-US" sz="4000" dirty="0">
                <a:solidFill>
                  <a:srgbClr val="93EBE7"/>
                </a:solidFill>
              </a:rPr>
              <a:t>But what if…</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...we pursued a definition </a:t>
            </a:r>
            <a:r>
              <a:rPr lang="en-US" dirty="0">
                <a:solidFill>
                  <a:srgbClr val="F2B8E7"/>
                </a:solidFill>
              </a:rPr>
              <a:t>without artistic criteria and values </a:t>
            </a:r>
            <a:r>
              <a:rPr lang="en-US" dirty="0">
                <a:solidFill>
                  <a:schemeClr val="bg1"/>
                </a:solidFill>
              </a:rPr>
              <a:t>– by looking at the history and logic of art itself?</a:t>
            </a:r>
          </a:p>
        </p:txBody>
      </p:sp>
    </p:spTree>
    <p:extLst>
      <p:ext uri="{BB962C8B-B14F-4D97-AF65-F5344CB8AC3E}">
        <p14:creationId xmlns:p14="http://schemas.microsoft.com/office/powerpoint/2010/main" val="53100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B07E69-AA19-47B2-8277-8B6633C8AF2F}"/>
              </a:ext>
            </a:extLst>
          </p:cNvPr>
          <p:cNvSpPr>
            <a:spLocks noGrp="1"/>
          </p:cNvSpPr>
          <p:nvPr>
            <p:ph type="title"/>
          </p:nvPr>
        </p:nvSpPr>
        <p:spPr>
          <a:xfrm>
            <a:off x="838200" y="365125"/>
            <a:ext cx="10515600" cy="1325563"/>
          </a:xfrm>
          <a:solidFill>
            <a:srgbClr val="351322"/>
          </a:solidFill>
        </p:spPr>
        <p:txBody>
          <a:bodyPr/>
          <a:lstStyle/>
          <a:p>
            <a:r>
              <a:rPr lang="fi-FI" dirty="0">
                <a:solidFill>
                  <a:schemeClr val="bg1"/>
                </a:solidFill>
              </a:rPr>
              <a:t>”</a:t>
            </a:r>
            <a:r>
              <a:rPr lang="fi-FI" dirty="0" err="1">
                <a:solidFill>
                  <a:schemeClr val="bg1"/>
                </a:solidFill>
              </a:rPr>
              <a:t>The</a:t>
            </a:r>
            <a:r>
              <a:rPr lang="fi-FI" dirty="0">
                <a:solidFill>
                  <a:schemeClr val="bg1"/>
                </a:solidFill>
              </a:rPr>
              <a:t> </a:t>
            </a:r>
            <a:r>
              <a:rPr lang="fi-FI" dirty="0" err="1">
                <a:solidFill>
                  <a:schemeClr val="bg1"/>
                </a:solidFill>
              </a:rPr>
              <a:t>artworld</a:t>
            </a:r>
            <a:r>
              <a:rPr lang="fi-FI" dirty="0">
                <a:solidFill>
                  <a:schemeClr val="bg1"/>
                </a:solidFill>
              </a:rPr>
              <a:t>”</a:t>
            </a:r>
          </a:p>
        </p:txBody>
      </p:sp>
      <p:sp>
        <p:nvSpPr>
          <p:cNvPr id="3" name="Sisällön paikkamerkki 2">
            <a:extLst>
              <a:ext uri="{FF2B5EF4-FFF2-40B4-BE49-F238E27FC236}">
                <a16:creationId xmlns:a16="http://schemas.microsoft.com/office/drawing/2014/main" id="{34F00BF4-7806-44C2-ADE1-BF6D6A921B25}"/>
              </a:ext>
            </a:extLst>
          </p:cNvPr>
          <p:cNvSpPr>
            <a:spLocks noGrp="1"/>
          </p:cNvSpPr>
          <p:nvPr>
            <p:ph idx="1"/>
          </p:nvPr>
        </p:nvSpPr>
        <p:spPr>
          <a:xfrm>
            <a:off x="838200" y="2160104"/>
            <a:ext cx="5642114" cy="4426225"/>
          </a:xfrm>
        </p:spPr>
        <p:txBody>
          <a:bodyPr>
            <a:normAutofit/>
          </a:bodyPr>
          <a:lstStyle/>
          <a:p>
            <a:r>
              <a:rPr lang="en-US" dirty="0">
                <a:solidFill>
                  <a:srgbClr val="F2B8E7"/>
                </a:solidFill>
              </a:rPr>
              <a:t>Arthur C. Danto </a:t>
            </a:r>
            <a:r>
              <a:rPr lang="en-US" dirty="0">
                <a:solidFill>
                  <a:schemeClr val="bg1"/>
                </a:solidFill>
              </a:rPr>
              <a:t>(1924–2013)</a:t>
            </a:r>
          </a:p>
          <a:p>
            <a:pPr lvl="1"/>
            <a:r>
              <a:rPr lang="en-US" dirty="0">
                <a:solidFill>
                  <a:schemeClr val="bg1"/>
                </a:solidFill>
              </a:rPr>
              <a:t>”The Artworld” (1964)</a:t>
            </a:r>
          </a:p>
          <a:p>
            <a:pPr lvl="1"/>
            <a:r>
              <a:rPr lang="en-US" i="1" dirty="0">
                <a:solidFill>
                  <a:schemeClr val="bg1"/>
                </a:solidFill>
              </a:rPr>
              <a:t>The Transfiguration of the Commonplace</a:t>
            </a:r>
            <a:r>
              <a:rPr lang="en-US" dirty="0">
                <a:solidFill>
                  <a:schemeClr val="bg1"/>
                </a:solidFill>
              </a:rPr>
              <a:t> (1981) </a:t>
            </a:r>
          </a:p>
          <a:p>
            <a:endParaRPr lang="en-GB" dirty="0">
              <a:solidFill>
                <a:schemeClr val="bg1"/>
              </a:solidFill>
            </a:endParaRPr>
          </a:p>
          <a:p>
            <a:r>
              <a:rPr lang="en-GB" dirty="0">
                <a:solidFill>
                  <a:schemeClr val="bg1"/>
                </a:solidFill>
              </a:rPr>
              <a:t>Art cannot be defined as expression, representation, form or experience, but only through </a:t>
            </a:r>
            <a:r>
              <a:rPr lang="en-GB" i="1" dirty="0">
                <a:solidFill>
                  <a:schemeClr val="bg1"/>
                </a:solidFill>
              </a:rPr>
              <a:t>context</a:t>
            </a:r>
          </a:p>
          <a:p>
            <a:endParaRPr lang="en-GB" i="1" dirty="0">
              <a:solidFill>
                <a:schemeClr val="bg1"/>
              </a:solidFill>
            </a:endParaRPr>
          </a:p>
          <a:p>
            <a:pPr marL="0" indent="0">
              <a:buNone/>
            </a:pPr>
            <a:endParaRPr lang="en-GB" i="1" dirty="0">
              <a:solidFill>
                <a:schemeClr val="bg1"/>
              </a:solidFill>
            </a:endParaRPr>
          </a:p>
        </p:txBody>
      </p:sp>
      <p:pic>
        <p:nvPicPr>
          <p:cNvPr id="5" name="Kuva 4">
            <a:extLst>
              <a:ext uri="{FF2B5EF4-FFF2-40B4-BE49-F238E27FC236}">
                <a16:creationId xmlns:a16="http://schemas.microsoft.com/office/drawing/2014/main" id="{1862E2E9-247E-49D0-A8A8-ADA9A66B2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300" y="2160104"/>
            <a:ext cx="4762500" cy="3286125"/>
          </a:xfrm>
          <a:prstGeom prst="rect">
            <a:avLst/>
          </a:prstGeom>
        </p:spPr>
      </p:pic>
    </p:spTree>
    <p:extLst>
      <p:ext uri="{BB962C8B-B14F-4D97-AF65-F5344CB8AC3E}">
        <p14:creationId xmlns:p14="http://schemas.microsoft.com/office/powerpoint/2010/main" val="201479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a:solidFill>
                  <a:schemeClr val="bg1"/>
                </a:solidFill>
              </a:rPr>
              <a:t>Andy Warhol</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6435" b="6435"/>
          <a:stretch>
            <a:fillRect/>
          </a:stretch>
        </p:blipFill>
        <p:spPr/>
      </p:pic>
      <p:sp>
        <p:nvSpPr>
          <p:cNvPr id="6" name="Text Placeholder 5"/>
          <p:cNvSpPr>
            <a:spLocks noGrp="1"/>
          </p:cNvSpPr>
          <p:nvPr>
            <p:ph type="body" sz="half" idx="2"/>
          </p:nvPr>
        </p:nvSpPr>
        <p:spPr>
          <a:xfrm>
            <a:off x="839788" y="2057399"/>
            <a:ext cx="3932237" cy="4581939"/>
          </a:xfrm>
        </p:spPr>
        <p:txBody>
          <a:bodyPr/>
          <a:lstStyle/>
          <a:p>
            <a:r>
              <a:rPr lang="en-US" i="1" dirty="0" err="1">
                <a:solidFill>
                  <a:schemeClr val="bg1"/>
                </a:solidFill>
              </a:rPr>
              <a:t>Brillo</a:t>
            </a:r>
            <a:r>
              <a:rPr lang="en-US" i="1" dirty="0">
                <a:solidFill>
                  <a:schemeClr val="bg1"/>
                </a:solidFill>
              </a:rPr>
              <a:t> Soap Pads Box</a:t>
            </a:r>
            <a:r>
              <a:rPr lang="en-US" dirty="0">
                <a:solidFill>
                  <a:schemeClr val="bg1"/>
                </a:solidFill>
              </a:rPr>
              <a:t> (1964), silkscreen ink and house paint on plywood</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pPr marL="285750" indent="-285750">
              <a:buFont typeface="Arial" panose="020B0604020202020204" pitchFamily="34" charset="0"/>
              <a:buChar char="•"/>
            </a:pPr>
            <a:r>
              <a:rPr lang="fi-FI" sz="2000" dirty="0">
                <a:solidFill>
                  <a:srgbClr val="F2B8E7"/>
                </a:solidFill>
              </a:rPr>
              <a:t>”</a:t>
            </a:r>
            <a:r>
              <a:rPr lang="fi-FI" sz="2000" dirty="0" err="1">
                <a:solidFill>
                  <a:srgbClr val="F2B8E7"/>
                </a:solidFill>
              </a:rPr>
              <a:t>The</a:t>
            </a:r>
            <a:r>
              <a:rPr lang="fi-FI" sz="2000" dirty="0">
                <a:solidFill>
                  <a:srgbClr val="F2B8E7"/>
                </a:solidFill>
              </a:rPr>
              <a:t> </a:t>
            </a:r>
            <a:r>
              <a:rPr lang="fi-FI" sz="2000" dirty="0" err="1">
                <a:solidFill>
                  <a:srgbClr val="F2B8E7"/>
                </a:solidFill>
              </a:rPr>
              <a:t>Problem</a:t>
            </a:r>
            <a:r>
              <a:rPr lang="fi-FI" sz="2000" dirty="0">
                <a:solidFill>
                  <a:srgbClr val="F2B8E7"/>
                </a:solidFill>
              </a:rPr>
              <a:t> of </a:t>
            </a:r>
            <a:r>
              <a:rPr lang="fi-FI" sz="2000" dirty="0" err="1">
                <a:solidFill>
                  <a:srgbClr val="F2B8E7"/>
                </a:solidFill>
              </a:rPr>
              <a:t>Indiscernible</a:t>
            </a:r>
            <a:r>
              <a:rPr lang="fi-FI" sz="2000" dirty="0">
                <a:solidFill>
                  <a:srgbClr val="F2B8E7"/>
                </a:solidFill>
              </a:rPr>
              <a:t> </a:t>
            </a:r>
            <a:r>
              <a:rPr lang="fi-FI" sz="2000" dirty="0" err="1">
                <a:solidFill>
                  <a:srgbClr val="F2B8E7"/>
                </a:solidFill>
              </a:rPr>
              <a:t>Counterparts</a:t>
            </a:r>
            <a:r>
              <a:rPr lang="fi-FI" sz="2000" dirty="0">
                <a:solidFill>
                  <a:srgbClr val="F2B8E7"/>
                </a:solidFill>
              </a:rPr>
              <a:t>”</a:t>
            </a:r>
          </a:p>
          <a:p>
            <a:pPr marL="285750" indent="-285750">
              <a:buFont typeface="Arial" panose="020B0604020202020204" pitchFamily="34" charset="0"/>
              <a:buChar char="•"/>
            </a:pPr>
            <a:r>
              <a:rPr lang="en-US" sz="2000" dirty="0">
                <a:solidFill>
                  <a:schemeClr val="bg1"/>
                </a:solidFill>
              </a:rPr>
              <a:t>“a philosophical question arises whenever we have two objects which seem in every relevant particular to be alike, but which belong to importantly different philosophical categories” (1983)</a:t>
            </a:r>
            <a:endParaRPr lang="fi-FI" sz="2000" dirty="0">
              <a:solidFill>
                <a:schemeClr val="bg1"/>
              </a:solidFill>
            </a:endParaRPr>
          </a:p>
        </p:txBody>
      </p:sp>
    </p:spTree>
    <p:extLst>
      <p:ext uri="{BB962C8B-B14F-4D97-AF65-F5344CB8AC3E}">
        <p14:creationId xmlns:p14="http://schemas.microsoft.com/office/powerpoint/2010/main" val="74027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B07E69-AA19-47B2-8277-8B6633C8AF2F}"/>
              </a:ext>
            </a:extLst>
          </p:cNvPr>
          <p:cNvSpPr>
            <a:spLocks noGrp="1"/>
          </p:cNvSpPr>
          <p:nvPr>
            <p:ph type="title"/>
          </p:nvPr>
        </p:nvSpPr>
        <p:spPr>
          <a:xfrm>
            <a:off x="838200" y="365125"/>
            <a:ext cx="10515600" cy="1325563"/>
          </a:xfrm>
          <a:solidFill>
            <a:srgbClr val="351322"/>
          </a:solidFill>
        </p:spPr>
        <p:txBody>
          <a:bodyPr/>
          <a:lstStyle/>
          <a:p>
            <a:r>
              <a:rPr lang="fi-FI" dirty="0">
                <a:solidFill>
                  <a:schemeClr val="bg1"/>
                </a:solidFill>
              </a:rPr>
              <a:t>”</a:t>
            </a:r>
            <a:r>
              <a:rPr lang="fi-FI" dirty="0" err="1">
                <a:solidFill>
                  <a:schemeClr val="bg1"/>
                </a:solidFill>
              </a:rPr>
              <a:t>The</a:t>
            </a:r>
            <a:r>
              <a:rPr lang="fi-FI" dirty="0">
                <a:solidFill>
                  <a:schemeClr val="bg1"/>
                </a:solidFill>
              </a:rPr>
              <a:t> </a:t>
            </a:r>
            <a:r>
              <a:rPr lang="fi-FI" dirty="0" err="1">
                <a:solidFill>
                  <a:schemeClr val="bg1"/>
                </a:solidFill>
              </a:rPr>
              <a:t>artworld</a:t>
            </a:r>
            <a:r>
              <a:rPr lang="fi-FI" dirty="0">
                <a:solidFill>
                  <a:schemeClr val="bg1"/>
                </a:solidFill>
              </a:rPr>
              <a:t>”</a:t>
            </a:r>
          </a:p>
        </p:txBody>
      </p:sp>
      <p:sp>
        <p:nvSpPr>
          <p:cNvPr id="3" name="Sisällön paikkamerkki 2">
            <a:extLst>
              <a:ext uri="{FF2B5EF4-FFF2-40B4-BE49-F238E27FC236}">
                <a16:creationId xmlns:a16="http://schemas.microsoft.com/office/drawing/2014/main" id="{34F00BF4-7806-44C2-ADE1-BF6D6A921B25}"/>
              </a:ext>
            </a:extLst>
          </p:cNvPr>
          <p:cNvSpPr>
            <a:spLocks noGrp="1"/>
          </p:cNvSpPr>
          <p:nvPr>
            <p:ph idx="1"/>
          </p:nvPr>
        </p:nvSpPr>
        <p:spPr>
          <a:xfrm>
            <a:off x="838199" y="2107096"/>
            <a:ext cx="10638184" cy="4479233"/>
          </a:xfrm>
        </p:spPr>
        <p:txBody>
          <a:bodyPr>
            <a:normAutofit fontScale="92500" lnSpcReduction="10000"/>
          </a:bodyPr>
          <a:lstStyle/>
          <a:p>
            <a:r>
              <a:rPr lang="en-GB" dirty="0">
                <a:solidFill>
                  <a:schemeClr val="bg1"/>
                </a:solidFill>
              </a:rPr>
              <a:t>Art is born only in interpretation</a:t>
            </a:r>
          </a:p>
          <a:p>
            <a:r>
              <a:rPr lang="en-GB" dirty="0">
                <a:solidFill>
                  <a:schemeClr val="bg1"/>
                </a:solidFill>
              </a:rPr>
              <a:t>Interpretation is always theoretical</a:t>
            </a:r>
          </a:p>
          <a:p>
            <a:r>
              <a:rPr lang="en-GB" dirty="0">
                <a:solidFill>
                  <a:schemeClr val="bg1"/>
                </a:solidFill>
              </a:rPr>
              <a:t>Where do we get the clue for this theoretical gaze? From the artworld</a:t>
            </a:r>
          </a:p>
          <a:p>
            <a:r>
              <a:rPr lang="en-GB" dirty="0">
                <a:solidFill>
                  <a:schemeClr val="bg1"/>
                </a:solidFill>
              </a:rPr>
              <a:t>The artworld produces an ”atmosphere of theory” through which objects are looked at in a different way</a:t>
            </a:r>
          </a:p>
          <a:p>
            <a:r>
              <a:rPr lang="en-GB" dirty="0">
                <a:solidFill>
                  <a:schemeClr val="bg1"/>
                </a:solidFill>
              </a:rPr>
              <a:t>The artworld changes over time, which allows new things to be art</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r>
              <a:rPr lang="en-GB" dirty="0">
                <a:solidFill>
                  <a:srgbClr val="F2B8E7"/>
                </a:solidFill>
              </a:rPr>
              <a:t>”Art is the kind of thing that depends for its existence upon theories; without theories of art, black paint is just black paint and nothing more.” </a:t>
            </a:r>
            <a:r>
              <a:rPr lang="en-GB" sz="2400" dirty="0">
                <a:solidFill>
                  <a:schemeClr val="bg2">
                    <a:lumMod val="75000"/>
                  </a:schemeClr>
                </a:solidFill>
              </a:rPr>
              <a:t>(</a:t>
            </a:r>
            <a:r>
              <a:rPr lang="en-GB" sz="2400" i="1" dirty="0">
                <a:solidFill>
                  <a:schemeClr val="bg2">
                    <a:lumMod val="75000"/>
                  </a:schemeClr>
                </a:solidFill>
              </a:rPr>
              <a:t>The Transfiguration of the Commonplace</a:t>
            </a:r>
            <a:r>
              <a:rPr lang="en-GB" sz="2400" dirty="0">
                <a:solidFill>
                  <a:schemeClr val="bg2">
                    <a:lumMod val="75000"/>
                  </a:schemeClr>
                </a:solidFill>
              </a:rPr>
              <a:t>, 135)</a:t>
            </a:r>
            <a:endParaRPr lang="en-GB" dirty="0">
              <a:solidFill>
                <a:schemeClr val="bg2">
                  <a:lumMod val="75000"/>
                </a:schemeClr>
              </a:solidFill>
            </a:endParaRPr>
          </a:p>
        </p:txBody>
      </p:sp>
    </p:spTree>
    <p:extLst>
      <p:ext uri="{BB962C8B-B14F-4D97-AF65-F5344CB8AC3E}">
        <p14:creationId xmlns:p14="http://schemas.microsoft.com/office/powerpoint/2010/main" val="1112751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575195-0951-434B-98AE-53EFD558214E}"/>
              </a:ext>
            </a:extLst>
          </p:cNvPr>
          <p:cNvSpPr>
            <a:spLocks noGrp="1"/>
          </p:cNvSpPr>
          <p:nvPr>
            <p:ph type="title"/>
          </p:nvPr>
        </p:nvSpPr>
        <p:spPr>
          <a:solidFill>
            <a:srgbClr val="351322"/>
          </a:solidFill>
        </p:spPr>
        <p:txBody>
          <a:bodyPr/>
          <a:lstStyle/>
          <a:p>
            <a:r>
              <a:rPr lang="fi-FI" dirty="0">
                <a:solidFill>
                  <a:schemeClr val="bg1"/>
                </a:solidFill>
              </a:rPr>
              <a:t>”</a:t>
            </a:r>
            <a:r>
              <a:rPr lang="fi-FI" dirty="0" err="1">
                <a:solidFill>
                  <a:schemeClr val="bg1"/>
                </a:solidFill>
              </a:rPr>
              <a:t>The</a:t>
            </a:r>
            <a:r>
              <a:rPr lang="fi-FI" dirty="0">
                <a:solidFill>
                  <a:schemeClr val="bg1"/>
                </a:solidFill>
              </a:rPr>
              <a:t> </a:t>
            </a:r>
            <a:r>
              <a:rPr lang="fi-FI" dirty="0" err="1">
                <a:solidFill>
                  <a:schemeClr val="bg1"/>
                </a:solidFill>
              </a:rPr>
              <a:t>artworld</a:t>
            </a:r>
            <a:r>
              <a:rPr lang="fi-FI" dirty="0">
                <a:solidFill>
                  <a:schemeClr val="bg1"/>
                </a:solidFill>
              </a:rPr>
              <a:t>”</a:t>
            </a:r>
          </a:p>
        </p:txBody>
      </p:sp>
      <p:sp>
        <p:nvSpPr>
          <p:cNvPr id="3" name="Sisällön paikkamerkki 2">
            <a:extLst>
              <a:ext uri="{FF2B5EF4-FFF2-40B4-BE49-F238E27FC236}">
                <a16:creationId xmlns:a16="http://schemas.microsoft.com/office/drawing/2014/main" id="{24180CF1-1CA6-4032-942E-6C4B4E4E2661}"/>
              </a:ext>
            </a:extLst>
          </p:cNvPr>
          <p:cNvSpPr>
            <a:spLocks noGrp="1"/>
          </p:cNvSpPr>
          <p:nvPr>
            <p:ph idx="1"/>
          </p:nvPr>
        </p:nvSpPr>
        <p:spPr>
          <a:xfrm>
            <a:off x="838200" y="2279373"/>
            <a:ext cx="10515600" cy="3897589"/>
          </a:xfrm>
        </p:spPr>
        <p:txBody>
          <a:bodyPr/>
          <a:lstStyle/>
          <a:p>
            <a:endParaRPr lang="en-US" dirty="0">
              <a:solidFill>
                <a:schemeClr val="bg1"/>
              </a:solidFill>
            </a:endParaRPr>
          </a:p>
          <a:p>
            <a:r>
              <a:rPr lang="en-US" dirty="0">
                <a:solidFill>
                  <a:srgbClr val="93EBE7"/>
                </a:solidFill>
              </a:rPr>
              <a:t>Warhol’s boxes belong to a historically developed practice, the artworld – this is the only </a:t>
            </a:r>
            <a:r>
              <a:rPr lang="en-US" i="1" dirty="0">
                <a:solidFill>
                  <a:srgbClr val="93EBE7"/>
                </a:solidFill>
              </a:rPr>
              <a:t>sufficient</a:t>
            </a:r>
            <a:r>
              <a:rPr lang="en-US" dirty="0">
                <a:solidFill>
                  <a:srgbClr val="93EBE7"/>
                </a:solidFill>
              </a:rPr>
              <a:t> and </a:t>
            </a:r>
            <a:r>
              <a:rPr lang="en-US" i="1" dirty="0">
                <a:solidFill>
                  <a:srgbClr val="93EBE7"/>
                </a:solidFill>
              </a:rPr>
              <a:t>necessary</a:t>
            </a:r>
            <a:r>
              <a:rPr lang="en-US" dirty="0">
                <a:solidFill>
                  <a:srgbClr val="93EBE7"/>
                </a:solidFill>
              </a:rPr>
              <a:t> condition for them to be art</a:t>
            </a:r>
          </a:p>
          <a:p>
            <a:endParaRPr lang="en-US" dirty="0">
              <a:solidFill>
                <a:schemeClr val="bg1"/>
              </a:solidFill>
            </a:endParaRPr>
          </a:p>
          <a:p>
            <a:r>
              <a:rPr lang="en-US" dirty="0">
                <a:solidFill>
                  <a:schemeClr val="bg1"/>
                </a:solidFill>
              </a:rPr>
              <a:t>(A whole other issue is whether they </a:t>
            </a:r>
            <a:r>
              <a:rPr lang="en-US" i="1" dirty="0">
                <a:solidFill>
                  <a:schemeClr val="bg1"/>
                </a:solidFill>
              </a:rPr>
              <a:t>should</a:t>
            </a:r>
            <a:r>
              <a:rPr lang="en-US" dirty="0">
                <a:solidFill>
                  <a:schemeClr val="bg1"/>
                </a:solidFill>
              </a:rPr>
              <a:t> be presented in the artworld, or are they </a:t>
            </a:r>
            <a:r>
              <a:rPr lang="en-US" i="1" dirty="0">
                <a:solidFill>
                  <a:schemeClr val="bg1"/>
                </a:solidFill>
              </a:rPr>
              <a:t>good</a:t>
            </a:r>
            <a:r>
              <a:rPr lang="en-US" dirty="0">
                <a:solidFill>
                  <a:schemeClr val="bg1"/>
                </a:solidFill>
              </a:rPr>
              <a:t> art)</a:t>
            </a:r>
          </a:p>
        </p:txBody>
      </p:sp>
    </p:spTree>
    <p:extLst>
      <p:ext uri="{BB962C8B-B14F-4D97-AF65-F5344CB8AC3E}">
        <p14:creationId xmlns:p14="http://schemas.microsoft.com/office/powerpoint/2010/main" val="59492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72E41B-02A4-4E54-8B04-F2BA21D0AD8D}"/>
              </a:ext>
            </a:extLst>
          </p:cNvPr>
          <p:cNvSpPr>
            <a:spLocks noGrp="1"/>
          </p:cNvSpPr>
          <p:nvPr>
            <p:ph type="title"/>
          </p:nvPr>
        </p:nvSpPr>
        <p:spPr>
          <a:solidFill>
            <a:srgbClr val="351322"/>
          </a:solidFill>
        </p:spPr>
        <p:txBody>
          <a:bodyPr/>
          <a:lstStyle/>
          <a:p>
            <a:r>
              <a:rPr lang="fi-FI" dirty="0">
                <a:solidFill>
                  <a:schemeClr val="bg1"/>
                </a:solidFill>
              </a:rPr>
              <a:t>An </a:t>
            </a:r>
            <a:r>
              <a:rPr lang="fi-FI" dirty="0" err="1">
                <a:solidFill>
                  <a:schemeClr val="bg1"/>
                </a:solidFill>
              </a:rPr>
              <a:t>institutional</a:t>
            </a:r>
            <a:r>
              <a:rPr lang="fi-FI" dirty="0">
                <a:solidFill>
                  <a:schemeClr val="bg1"/>
                </a:solidFill>
              </a:rPr>
              <a:t> definition of </a:t>
            </a:r>
            <a:r>
              <a:rPr lang="fi-FI" dirty="0" err="1">
                <a:solidFill>
                  <a:schemeClr val="bg1"/>
                </a:solidFill>
              </a:rPr>
              <a:t>art</a:t>
            </a:r>
            <a:endParaRPr lang="fi-FI" dirty="0">
              <a:solidFill>
                <a:schemeClr val="bg1"/>
              </a:solidFill>
            </a:endParaRPr>
          </a:p>
        </p:txBody>
      </p:sp>
      <p:sp>
        <p:nvSpPr>
          <p:cNvPr id="3" name="Sisällön paikkamerkki 2">
            <a:extLst>
              <a:ext uri="{FF2B5EF4-FFF2-40B4-BE49-F238E27FC236}">
                <a16:creationId xmlns:a16="http://schemas.microsoft.com/office/drawing/2014/main" id="{B9DFC42C-6A8B-40FF-A93E-520AEA766A13}"/>
              </a:ext>
            </a:extLst>
          </p:cNvPr>
          <p:cNvSpPr>
            <a:spLocks noGrp="1"/>
          </p:cNvSpPr>
          <p:nvPr>
            <p:ph idx="1"/>
          </p:nvPr>
        </p:nvSpPr>
        <p:spPr>
          <a:xfrm>
            <a:off x="838200" y="1825625"/>
            <a:ext cx="7974496" cy="4351338"/>
          </a:xfrm>
        </p:spPr>
        <p:txBody>
          <a:bodyPr/>
          <a:lstStyle/>
          <a:p>
            <a:r>
              <a:rPr lang="en-US" dirty="0">
                <a:solidFill>
                  <a:schemeClr val="bg1"/>
                </a:solidFill>
              </a:rPr>
              <a:t>George Dickie (1926–) elaborated on Danto’s theory</a:t>
            </a:r>
          </a:p>
          <a:p>
            <a:pPr lvl="1"/>
            <a:r>
              <a:rPr lang="en-US" dirty="0">
                <a:solidFill>
                  <a:schemeClr val="bg1"/>
                </a:solidFill>
              </a:rPr>
              <a:t>“Defining Art” (1969); </a:t>
            </a:r>
            <a:r>
              <a:rPr lang="en-US" i="1" dirty="0">
                <a:solidFill>
                  <a:schemeClr val="bg1"/>
                </a:solidFill>
              </a:rPr>
              <a:t>Aesthetics. An Introduction</a:t>
            </a:r>
            <a:r>
              <a:rPr lang="en-US" dirty="0">
                <a:solidFill>
                  <a:schemeClr val="bg1"/>
                </a:solidFill>
              </a:rPr>
              <a:t> (1981/1971); </a:t>
            </a:r>
            <a:r>
              <a:rPr lang="en-US" i="1" dirty="0">
                <a:solidFill>
                  <a:schemeClr val="bg1"/>
                </a:solidFill>
              </a:rPr>
              <a:t>The Art Circle: A Theory of Art </a:t>
            </a:r>
            <a:r>
              <a:rPr lang="en-US" dirty="0">
                <a:solidFill>
                  <a:schemeClr val="bg1"/>
                </a:solidFill>
              </a:rPr>
              <a:t>(1984)</a:t>
            </a:r>
          </a:p>
          <a:p>
            <a:pPr marL="0" indent="0">
              <a:buNone/>
            </a:pPr>
            <a:endParaRPr lang="fi-FI" dirty="0">
              <a:solidFill>
                <a:schemeClr val="bg1"/>
              </a:solidFill>
            </a:endParaRPr>
          </a:p>
          <a:p>
            <a:pPr marL="0" indent="0">
              <a:buNone/>
            </a:pPr>
            <a:r>
              <a:rPr lang="fi-FI" dirty="0">
                <a:solidFill>
                  <a:srgbClr val="F2B8E7"/>
                </a:solidFill>
              </a:rPr>
              <a:t>”</a:t>
            </a:r>
            <a:r>
              <a:rPr lang="en-US" dirty="0">
                <a:solidFill>
                  <a:srgbClr val="F2B8E7"/>
                </a:solidFill>
              </a:rPr>
              <a:t>A work of art in the classificatory sense is 1) an artifact 2) on which some person or persons acting on behalf of a certain social institution (the artworld) has conferred the status of candidate for appreciation.</a:t>
            </a:r>
            <a:r>
              <a:rPr lang="fi-FI" dirty="0">
                <a:solidFill>
                  <a:srgbClr val="F2B8E7"/>
                </a:solidFill>
              </a:rPr>
              <a:t>” </a:t>
            </a:r>
            <a:r>
              <a:rPr lang="fi-FI" dirty="0">
                <a:solidFill>
                  <a:schemeClr val="bg1"/>
                </a:solidFill>
              </a:rPr>
              <a:t>(</a:t>
            </a:r>
            <a:r>
              <a:rPr lang="fi-FI" i="1" dirty="0">
                <a:solidFill>
                  <a:schemeClr val="bg1"/>
                </a:solidFill>
              </a:rPr>
              <a:t>DA</a:t>
            </a:r>
            <a:r>
              <a:rPr lang="fi-FI" dirty="0">
                <a:solidFill>
                  <a:schemeClr val="bg1"/>
                </a:solidFill>
              </a:rPr>
              <a:t>)</a:t>
            </a:r>
          </a:p>
        </p:txBody>
      </p:sp>
      <p:pic>
        <p:nvPicPr>
          <p:cNvPr id="4" name="Picture 7" descr="dickie2">
            <a:extLst>
              <a:ext uri="{FF2B5EF4-FFF2-40B4-BE49-F238E27FC236}">
                <a16:creationId xmlns:a16="http://schemas.microsoft.com/office/drawing/2014/main" id="{6DBD03CF-82EC-47C0-86A0-2A68FC6E81F5}"/>
              </a:ext>
            </a:extLst>
          </p:cNvPr>
          <p:cNvPicPr>
            <a:picLocks noChangeAspect="1" noChangeArrowheads="1"/>
          </p:cNvPicPr>
          <p:nvPr/>
        </p:nvPicPr>
        <p:blipFill>
          <a:blip r:embed="rId2">
            <a:duotone>
              <a:prstClr val="black"/>
              <a:srgbClr val="F2B8E7">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72550" y="3429000"/>
            <a:ext cx="23812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040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72E41B-02A4-4E54-8B04-F2BA21D0AD8D}"/>
              </a:ext>
            </a:extLst>
          </p:cNvPr>
          <p:cNvSpPr>
            <a:spLocks noGrp="1"/>
          </p:cNvSpPr>
          <p:nvPr>
            <p:ph type="title"/>
          </p:nvPr>
        </p:nvSpPr>
        <p:spPr>
          <a:solidFill>
            <a:srgbClr val="351322"/>
          </a:solidFill>
        </p:spPr>
        <p:txBody>
          <a:bodyPr/>
          <a:lstStyle/>
          <a:p>
            <a:r>
              <a:rPr lang="fi-FI" dirty="0">
                <a:solidFill>
                  <a:schemeClr val="bg1"/>
                </a:solidFill>
              </a:rPr>
              <a:t>An </a:t>
            </a:r>
            <a:r>
              <a:rPr lang="fi-FI" dirty="0" err="1">
                <a:solidFill>
                  <a:schemeClr val="bg1"/>
                </a:solidFill>
              </a:rPr>
              <a:t>institutional</a:t>
            </a:r>
            <a:r>
              <a:rPr lang="fi-FI" dirty="0">
                <a:solidFill>
                  <a:schemeClr val="bg1"/>
                </a:solidFill>
              </a:rPr>
              <a:t> definition of </a:t>
            </a:r>
            <a:r>
              <a:rPr lang="fi-FI" dirty="0" err="1">
                <a:solidFill>
                  <a:schemeClr val="bg1"/>
                </a:solidFill>
              </a:rPr>
              <a:t>art</a:t>
            </a:r>
            <a:endParaRPr lang="fi-FI" dirty="0">
              <a:solidFill>
                <a:schemeClr val="bg1"/>
              </a:solidFill>
            </a:endParaRPr>
          </a:p>
        </p:txBody>
      </p:sp>
      <p:sp>
        <p:nvSpPr>
          <p:cNvPr id="3" name="Sisällön paikkamerkki 2">
            <a:extLst>
              <a:ext uri="{FF2B5EF4-FFF2-40B4-BE49-F238E27FC236}">
                <a16:creationId xmlns:a16="http://schemas.microsoft.com/office/drawing/2014/main" id="{B9DFC42C-6A8B-40FF-A93E-520AEA766A13}"/>
              </a:ext>
            </a:extLst>
          </p:cNvPr>
          <p:cNvSpPr>
            <a:spLocks noGrp="1"/>
          </p:cNvSpPr>
          <p:nvPr>
            <p:ph idx="1"/>
          </p:nvPr>
        </p:nvSpPr>
        <p:spPr>
          <a:xfrm>
            <a:off x="838200" y="2040835"/>
            <a:ext cx="10515600" cy="4136128"/>
          </a:xfrm>
        </p:spPr>
        <p:txBody>
          <a:bodyPr/>
          <a:lstStyle/>
          <a:p>
            <a:pPr marL="0" indent="0">
              <a:buNone/>
            </a:pPr>
            <a:r>
              <a:rPr lang="en-US" dirty="0">
                <a:solidFill>
                  <a:srgbClr val="F2B8E7"/>
                </a:solidFill>
                <a:effectLst/>
              </a:rPr>
              <a:t>“the artworld is a cultural construction – something that members of society have collectively made into what it is over time. </a:t>
            </a:r>
            <a:r>
              <a:rPr lang="en-US" dirty="0">
                <a:solidFill>
                  <a:schemeClr val="bg1"/>
                </a:solidFill>
                <a:effectLst/>
              </a:rPr>
              <a:t>Although perhaps no one has ever </a:t>
            </a:r>
            <a:r>
              <a:rPr lang="en-US" i="1" dirty="0">
                <a:solidFill>
                  <a:schemeClr val="bg1"/>
                </a:solidFill>
                <a:effectLst/>
              </a:rPr>
              <a:t>consciously decided </a:t>
            </a:r>
            <a:r>
              <a:rPr lang="en-US" dirty="0">
                <a:solidFill>
                  <a:schemeClr val="bg1"/>
                </a:solidFill>
                <a:effectLst/>
              </a:rPr>
              <a:t>that dog shows are excluded from the … artworld, it has turned out that way. If the history of culture had been a little different, the artworld might also be different and include dog shows.”</a:t>
            </a:r>
            <a:endParaRPr lang="fi-FI" dirty="0">
              <a:solidFill>
                <a:schemeClr val="bg1"/>
              </a:solidFill>
              <a:effectLst/>
            </a:endParaRPr>
          </a:p>
          <a:p>
            <a:pPr lvl="1"/>
            <a:r>
              <a:rPr lang="fi-FI" dirty="0" err="1">
                <a:solidFill>
                  <a:schemeClr val="bg1">
                    <a:lumMod val="75000"/>
                  </a:schemeClr>
                </a:solidFill>
              </a:rPr>
              <a:t>Dickie</a:t>
            </a:r>
            <a:r>
              <a:rPr lang="fi-FI" dirty="0">
                <a:solidFill>
                  <a:schemeClr val="bg1">
                    <a:lumMod val="75000"/>
                  </a:schemeClr>
                </a:solidFill>
              </a:rPr>
              <a:t>, </a:t>
            </a:r>
            <a:r>
              <a:rPr lang="fi-FI" i="1" dirty="0" err="1">
                <a:solidFill>
                  <a:schemeClr val="bg1">
                    <a:lumMod val="75000"/>
                  </a:schemeClr>
                </a:solidFill>
              </a:rPr>
              <a:t>Art</a:t>
            </a:r>
            <a:r>
              <a:rPr lang="fi-FI" i="1" dirty="0">
                <a:solidFill>
                  <a:schemeClr val="bg1">
                    <a:lumMod val="75000"/>
                  </a:schemeClr>
                </a:solidFill>
              </a:rPr>
              <a:t> and Value </a:t>
            </a:r>
            <a:r>
              <a:rPr lang="fi-FI" dirty="0">
                <a:solidFill>
                  <a:schemeClr val="bg1">
                    <a:lumMod val="75000"/>
                  </a:schemeClr>
                </a:solidFill>
              </a:rPr>
              <a:t>(2001), 60.</a:t>
            </a:r>
          </a:p>
          <a:p>
            <a:pPr lvl="1"/>
            <a:r>
              <a:rPr lang="fi-FI" dirty="0">
                <a:solidFill>
                  <a:schemeClr val="bg1">
                    <a:lumMod val="75000"/>
                  </a:schemeClr>
                </a:solidFill>
                <a:effectLst/>
              </a:rPr>
              <a:t>(</a:t>
            </a:r>
            <a:r>
              <a:rPr lang="fi-FI" dirty="0" err="1">
                <a:solidFill>
                  <a:schemeClr val="bg1">
                    <a:lumMod val="75000"/>
                  </a:schemeClr>
                </a:solidFill>
                <a:effectLst/>
              </a:rPr>
              <a:t>Danto</a:t>
            </a:r>
            <a:r>
              <a:rPr lang="fi-FI" dirty="0">
                <a:solidFill>
                  <a:schemeClr val="bg1">
                    <a:lumMod val="75000"/>
                  </a:schemeClr>
                </a:solidFill>
                <a:effectLst/>
              </a:rPr>
              <a:t> </a:t>
            </a:r>
            <a:r>
              <a:rPr lang="fi-FI" dirty="0" err="1">
                <a:solidFill>
                  <a:schemeClr val="bg1">
                    <a:lumMod val="75000"/>
                  </a:schemeClr>
                </a:solidFill>
                <a:effectLst/>
              </a:rPr>
              <a:t>recognizes</a:t>
            </a:r>
            <a:r>
              <a:rPr lang="fi-FI" dirty="0">
                <a:solidFill>
                  <a:schemeClr val="bg1">
                    <a:lumMod val="75000"/>
                  </a:schemeClr>
                </a:solidFill>
                <a:effectLst/>
              </a:rPr>
              <a:t> </a:t>
            </a:r>
            <a:r>
              <a:rPr lang="fi-FI" dirty="0" err="1">
                <a:solidFill>
                  <a:schemeClr val="bg1">
                    <a:lumMod val="75000"/>
                  </a:schemeClr>
                </a:solidFill>
                <a:effectLst/>
              </a:rPr>
              <a:t>this</a:t>
            </a:r>
            <a:r>
              <a:rPr lang="fi-FI" dirty="0">
                <a:solidFill>
                  <a:schemeClr val="bg1">
                    <a:lumMod val="75000"/>
                  </a:schemeClr>
                </a:solidFill>
                <a:effectLst/>
              </a:rPr>
              <a:t>, </a:t>
            </a:r>
            <a:r>
              <a:rPr lang="fi-FI" dirty="0" err="1">
                <a:solidFill>
                  <a:schemeClr val="bg1">
                    <a:lumMod val="75000"/>
                  </a:schemeClr>
                </a:solidFill>
                <a:effectLst/>
              </a:rPr>
              <a:t>too</a:t>
            </a:r>
            <a:r>
              <a:rPr lang="fi-FI" dirty="0">
                <a:solidFill>
                  <a:schemeClr val="bg1">
                    <a:lumMod val="75000"/>
                  </a:schemeClr>
                </a:solidFill>
              </a:rPr>
              <a:t>)</a:t>
            </a:r>
            <a:endParaRPr lang="en-US" dirty="0">
              <a:solidFill>
                <a:schemeClr val="bg1">
                  <a:lumMod val="75000"/>
                </a:schemeClr>
              </a:solidFill>
              <a:effectLst/>
            </a:endParaRPr>
          </a:p>
        </p:txBody>
      </p:sp>
      <p:pic>
        <p:nvPicPr>
          <p:cNvPr id="6" name="Kuva 5">
            <a:extLst>
              <a:ext uri="{FF2B5EF4-FFF2-40B4-BE49-F238E27FC236}">
                <a16:creationId xmlns:a16="http://schemas.microsoft.com/office/drawing/2014/main" id="{49D0D3D7-A867-4742-911D-25C0E9338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523" y="4225317"/>
            <a:ext cx="3601278" cy="2388967"/>
          </a:xfrm>
          <a:prstGeom prst="rect">
            <a:avLst/>
          </a:prstGeom>
        </p:spPr>
      </p:pic>
    </p:spTree>
    <p:extLst>
      <p:ext uri="{BB962C8B-B14F-4D97-AF65-F5344CB8AC3E}">
        <p14:creationId xmlns:p14="http://schemas.microsoft.com/office/powerpoint/2010/main" val="105872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B662B0E9-46C1-4FE6-A56E-279E4C0057CD}"/>
              </a:ext>
            </a:extLst>
          </p:cNvPr>
          <p:cNvSpPr>
            <a:spLocks noGrp="1"/>
          </p:cNvSpPr>
          <p:nvPr>
            <p:ph idx="1"/>
          </p:nvPr>
        </p:nvSpPr>
        <p:spPr>
          <a:xfrm>
            <a:off x="838200" y="2067338"/>
            <a:ext cx="10515600" cy="4790661"/>
          </a:xfrm>
        </p:spPr>
        <p:txBody>
          <a:bodyPr>
            <a:normAutofit/>
          </a:bodyPr>
          <a:lstStyle/>
          <a:p>
            <a:pPr marL="0" indent="0">
              <a:buNone/>
            </a:pPr>
            <a:r>
              <a:rPr lang="fi-FI" sz="4000" dirty="0" err="1">
                <a:solidFill>
                  <a:schemeClr val="bg1"/>
                </a:solidFill>
              </a:rPr>
              <a:t>What</a:t>
            </a:r>
            <a:r>
              <a:rPr lang="fi-FI" sz="4000" dirty="0">
                <a:solidFill>
                  <a:schemeClr val="bg1"/>
                </a:solidFill>
              </a:rPr>
              <a:t> </a:t>
            </a:r>
            <a:r>
              <a:rPr lang="fi-FI" sz="4000" dirty="0" err="1">
                <a:solidFill>
                  <a:schemeClr val="bg1"/>
                </a:solidFill>
              </a:rPr>
              <a:t>do</a:t>
            </a:r>
            <a:r>
              <a:rPr lang="fi-FI" sz="4000" dirty="0">
                <a:solidFill>
                  <a:schemeClr val="bg1"/>
                </a:solidFill>
              </a:rPr>
              <a:t> </a:t>
            </a:r>
            <a:r>
              <a:rPr lang="fi-FI" sz="4000" dirty="0" err="1">
                <a:solidFill>
                  <a:schemeClr val="bg1"/>
                </a:solidFill>
              </a:rPr>
              <a:t>you</a:t>
            </a:r>
            <a:r>
              <a:rPr lang="fi-FI" sz="4000" dirty="0">
                <a:solidFill>
                  <a:schemeClr val="bg1"/>
                </a:solidFill>
              </a:rPr>
              <a:t> </a:t>
            </a:r>
            <a:r>
              <a:rPr lang="fi-FI" sz="4000" dirty="0" err="1">
                <a:solidFill>
                  <a:schemeClr val="bg1"/>
                </a:solidFill>
              </a:rPr>
              <a:t>think</a:t>
            </a:r>
            <a:r>
              <a:rPr lang="fi-FI" sz="4000" dirty="0">
                <a:solidFill>
                  <a:schemeClr val="bg1"/>
                </a:solidFill>
              </a:rPr>
              <a:t>?</a:t>
            </a:r>
          </a:p>
        </p:txBody>
      </p:sp>
    </p:spTree>
    <p:extLst>
      <p:ext uri="{BB962C8B-B14F-4D97-AF65-F5344CB8AC3E}">
        <p14:creationId xmlns:p14="http://schemas.microsoft.com/office/powerpoint/2010/main" val="1754840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31" y="2178239"/>
            <a:ext cx="3467489" cy="3467489"/>
          </a:xfrm>
          <a:prstGeom prst="rect">
            <a:avLst/>
          </a:prstGeom>
        </p:spPr>
      </p:pic>
      <p:sp>
        <p:nvSpPr>
          <p:cNvPr id="3" name="TextBox 2"/>
          <p:cNvSpPr txBox="1"/>
          <p:nvPr/>
        </p:nvSpPr>
        <p:spPr>
          <a:xfrm>
            <a:off x="267531" y="5851881"/>
            <a:ext cx="3467489" cy="641685"/>
          </a:xfrm>
          <a:prstGeom prst="rect">
            <a:avLst/>
          </a:prstGeom>
          <a:noFill/>
        </p:spPr>
        <p:txBody>
          <a:bodyPr wrap="square" rtlCol="0">
            <a:spAutoFit/>
          </a:bodyPr>
          <a:lstStyle/>
          <a:p>
            <a:r>
              <a:rPr lang="en-US" dirty="0">
                <a:solidFill>
                  <a:schemeClr val="bg1">
                    <a:lumMod val="85000"/>
                  </a:schemeClr>
                </a:solidFill>
              </a:rPr>
              <a:t>Piet Mondrian: </a:t>
            </a:r>
            <a:r>
              <a:rPr lang="en-US" i="1" dirty="0">
                <a:solidFill>
                  <a:schemeClr val="bg1">
                    <a:lumMod val="85000"/>
                  </a:schemeClr>
                </a:solidFill>
              </a:rPr>
              <a:t>Composition II in Red, Blue, and Yellow</a:t>
            </a:r>
            <a:r>
              <a:rPr lang="en-US" dirty="0">
                <a:solidFill>
                  <a:schemeClr val="bg1">
                    <a:lumMod val="85000"/>
                  </a:schemeClr>
                </a:solidFill>
              </a:rPr>
              <a:t> (1930)</a:t>
            </a:r>
            <a:endParaRPr lang="fi-FI" dirty="0">
              <a:solidFill>
                <a:schemeClr val="bg1">
                  <a:lumMod val="85000"/>
                </a:schemeClr>
              </a:solidFill>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1337" y="2178239"/>
            <a:ext cx="3436963" cy="3436963"/>
          </a:xfrm>
          <a:prstGeom prst="rect">
            <a:avLst/>
          </a:prstGeom>
        </p:spPr>
      </p:pic>
      <p:sp>
        <p:nvSpPr>
          <p:cNvPr id="5" name="Rectangle 4"/>
          <p:cNvSpPr/>
          <p:nvPr/>
        </p:nvSpPr>
        <p:spPr>
          <a:xfrm>
            <a:off x="4041337" y="5851881"/>
            <a:ext cx="3383362" cy="369332"/>
          </a:xfrm>
          <a:prstGeom prst="rect">
            <a:avLst/>
          </a:prstGeom>
        </p:spPr>
        <p:txBody>
          <a:bodyPr wrap="none">
            <a:spAutoFit/>
          </a:bodyPr>
          <a:lstStyle/>
          <a:p>
            <a:r>
              <a:rPr lang="fi-FI" dirty="0" err="1">
                <a:solidFill>
                  <a:schemeClr val="bg1">
                    <a:lumMod val="85000"/>
                  </a:schemeClr>
                </a:solidFill>
              </a:rPr>
              <a:t>The</a:t>
            </a:r>
            <a:r>
              <a:rPr lang="fi-FI" dirty="0">
                <a:solidFill>
                  <a:schemeClr val="bg1">
                    <a:lumMod val="85000"/>
                  </a:schemeClr>
                </a:solidFill>
              </a:rPr>
              <a:t> White </a:t>
            </a:r>
            <a:r>
              <a:rPr lang="fi-FI" dirty="0" err="1">
                <a:solidFill>
                  <a:schemeClr val="bg1">
                    <a:lumMod val="85000"/>
                  </a:schemeClr>
                </a:solidFill>
              </a:rPr>
              <a:t>Stripes</a:t>
            </a:r>
            <a:r>
              <a:rPr lang="fi-FI" dirty="0">
                <a:solidFill>
                  <a:schemeClr val="bg1">
                    <a:lumMod val="85000"/>
                  </a:schemeClr>
                </a:solidFill>
              </a:rPr>
              <a:t> – </a:t>
            </a:r>
            <a:r>
              <a:rPr lang="fi-FI" i="1" dirty="0">
                <a:solidFill>
                  <a:schemeClr val="bg1">
                    <a:lumMod val="85000"/>
                  </a:schemeClr>
                </a:solidFill>
              </a:rPr>
              <a:t>De </a:t>
            </a:r>
            <a:r>
              <a:rPr lang="fi-FI" i="1" dirty="0" err="1">
                <a:solidFill>
                  <a:schemeClr val="bg1">
                    <a:lumMod val="85000"/>
                  </a:schemeClr>
                </a:solidFill>
              </a:rPr>
              <a:t>Stijl</a:t>
            </a:r>
            <a:r>
              <a:rPr lang="fi-FI" i="1" dirty="0">
                <a:solidFill>
                  <a:schemeClr val="bg1">
                    <a:lumMod val="85000"/>
                  </a:schemeClr>
                </a:solidFill>
              </a:rPr>
              <a:t> </a:t>
            </a:r>
            <a:r>
              <a:rPr lang="fi-FI" dirty="0">
                <a:solidFill>
                  <a:schemeClr val="bg1">
                    <a:lumMod val="85000"/>
                  </a:schemeClr>
                </a:solidFill>
              </a:rPr>
              <a:t>(2000)</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617" y="2819284"/>
            <a:ext cx="4242318" cy="2826444"/>
          </a:xfrm>
          <a:prstGeom prst="rect">
            <a:avLst/>
          </a:prstGeom>
        </p:spPr>
      </p:pic>
      <p:sp>
        <p:nvSpPr>
          <p:cNvPr id="7" name="Tekstiruutu 6">
            <a:extLst>
              <a:ext uri="{FF2B5EF4-FFF2-40B4-BE49-F238E27FC236}">
                <a16:creationId xmlns:a16="http://schemas.microsoft.com/office/drawing/2014/main" id="{F4F4A97A-88AE-4128-9878-EE1E5F2DADAD}"/>
              </a:ext>
            </a:extLst>
          </p:cNvPr>
          <p:cNvSpPr txBox="1"/>
          <p:nvPr/>
        </p:nvSpPr>
        <p:spPr>
          <a:xfrm>
            <a:off x="267530" y="430695"/>
            <a:ext cx="3467489" cy="461665"/>
          </a:xfrm>
          <a:prstGeom prst="rect">
            <a:avLst/>
          </a:prstGeom>
          <a:noFill/>
        </p:spPr>
        <p:txBody>
          <a:bodyPr wrap="square" rtlCol="0">
            <a:spAutoFit/>
          </a:bodyPr>
          <a:lstStyle/>
          <a:p>
            <a:r>
              <a:rPr lang="fi-FI" sz="2400" dirty="0" err="1">
                <a:solidFill>
                  <a:schemeClr val="accent5">
                    <a:lumMod val="60000"/>
                    <a:lumOff val="40000"/>
                  </a:schemeClr>
                </a:solidFill>
              </a:rPr>
              <a:t>Context</a:t>
            </a:r>
            <a:r>
              <a:rPr lang="fi-FI" sz="2400" dirty="0">
                <a:solidFill>
                  <a:srgbClr val="0070C0"/>
                </a:solidFill>
              </a:rPr>
              <a:t> </a:t>
            </a:r>
            <a:r>
              <a:rPr lang="fi-FI" sz="2400" dirty="0" err="1">
                <a:solidFill>
                  <a:srgbClr val="FF8F8F"/>
                </a:solidFill>
              </a:rPr>
              <a:t>does</a:t>
            </a:r>
            <a:r>
              <a:rPr lang="fi-FI" sz="2400" dirty="0">
                <a:solidFill>
                  <a:srgbClr val="0070C0"/>
                </a:solidFill>
              </a:rPr>
              <a:t> </a:t>
            </a:r>
            <a:r>
              <a:rPr lang="fi-FI" sz="2400" dirty="0" err="1">
                <a:solidFill>
                  <a:srgbClr val="FFFF89"/>
                </a:solidFill>
              </a:rPr>
              <a:t>matter</a:t>
            </a:r>
            <a:r>
              <a:rPr lang="fi-FI" sz="2400" dirty="0">
                <a:solidFill>
                  <a:schemeClr val="bg1"/>
                </a:solidFill>
              </a:rPr>
              <a:t>...</a:t>
            </a:r>
          </a:p>
        </p:txBody>
      </p:sp>
    </p:spTree>
    <p:extLst>
      <p:ext uri="{BB962C8B-B14F-4D97-AF65-F5344CB8AC3E}">
        <p14:creationId xmlns:p14="http://schemas.microsoft.com/office/powerpoint/2010/main" val="246884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2B2BE95-D7B7-49F2-A737-7153ED231018}"/>
              </a:ext>
            </a:extLst>
          </p:cNvPr>
          <p:cNvSpPr>
            <a:spLocks noGrp="1"/>
          </p:cNvSpPr>
          <p:nvPr>
            <p:ph idx="1"/>
          </p:nvPr>
        </p:nvSpPr>
        <p:spPr>
          <a:xfrm>
            <a:off x="838199" y="1152940"/>
            <a:ext cx="10515601" cy="5234608"/>
          </a:xfrm>
        </p:spPr>
        <p:txBody>
          <a:bodyPr>
            <a:normAutofit/>
          </a:bodyPr>
          <a:lstStyle/>
          <a:p>
            <a:r>
              <a:rPr lang="en-US" sz="3600" i="1" dirty="0">
                <a:solidFill>
                  <a:schemeClr val="bg1"/>
                </a:solidFill>
              </a:rPr>
              <a:t>The Transfiguration of the Commonplace </a:t>
            </a:r>
            <a:r>
              <a:rPr lang="en-US" sz="3600" dirty="0">
                <a:solidFill>
                  <a:schemeClr val="bg1"/>
                </a:solidFill>
              </a:rPr>
              <a:t>(1981)</a:t>
            </a:r>
          </a:p>
          <a:p>
            <a:pPr lvl="1"/>
            <a:r>
              <a:rPr lang="en-US" dirty="0">
                <a:solidFill>
                  <a:schemeClr val="bg2">
                    <a:lumMod val="75000"/>
                  </a:schemeClr>
                </a:solidFill>
              </a:rPr>
              <a:t>On the definition of art; implications for art history, interpretation and criticism</a:t>
            </a:r>
          </a:p>
          <a:p>
            <a:endParaRPr lang="en-US" sz="3600" dirty="0">
              <a:solidFill>
                <a:schemeClr val="bg1"/>
              </a:solidFill>
            </a:endParaRPr>
          </a:p>
          <a:p>
            <a:r>
              <a:rPr lang="en-US" sz="3600" i="1" dirty="0">
                <a:solidFill>
                  <a:schemeClr val="bg1"/>
                </a:solidFill>
              </a:rPr>
              <a:t>After the End of Art </a:t>
            </a:r>
            <a:r>
              <a:rPr lang="en-US" sz="3600" dirty="0">
                <a:solidFill>
                  <a:schemeClr val="bg1"/>
                </a:solidFill>
              </a:rPr>
              <a:t>(1997)</a:t>
            </a:r>
          </a:p>
          <a:p>
            <a:pPr lvl="1"/>
            <a:r>
              <a:rPr lang="en-US" dirty="0">
                <a:solidFill>
                  <a:schemeClr val="bg2">
                    <a:lumMod val="75000"/>
                  </a:schemeClr>
                </a:solidFill>
              </a:rPr>
              <a:t>Art as 1) historical 2) progress has ended, it has no discernible direction; age of pluralism, where “one direction is as good as another”</a:t>
            </a:r>
          </a:p>
          <a:p>
            <a:pPr marL="0" indent="0">
              <a:buNone/>
            </a:pPr>
            <a:endParaRPr lang="en-US" sz="3600" dirty="0">
              <a:solidFill>
                <a:schemeClr val="bg1"/>
              </a:solidFill>
            </a:endParaRPr>
          </a:p>
          <a:p>
            <a:r>
              <a:rPr lang="en-US" sz="3600" i="1" dirty="0">
                <a:solidFill>
                  <a:schemeClr val="bg1"/>
                </a:solidFill>
              </a:rPr>
              <a:t>The Abuse of Beauty </a:t>
            </a:r>
            <a:r>
              <a:rPr lang="en-US" sz="3600" dirty="0">
                <a:solidFill>
                  <a:schemeClr val="bg1"/>
                </a:solidFill>
              </a:rPr>
              <a:t>(2003) </a:t>
            </a:r>
          </a:p>
          <a:p>
            <a:pPr lvl="1"/>
            <a:r>
              <a:rPr lang="en-US" dirty="0">
                <a:solidFill>
                  <a:schemeClr val="bg2">
                    <a:lumMod val="75000"/>
                  </a:schemeClr>
                </a:solidFill>
              </a:rPr>
              <a:t>On beauty in contemporary art; why it was dismissed, how it differs from “beatification”, and how it can still live</a:t>
            </a:r>
          </a:p>
        </p:txBody>
      </p:sp>
    </p:spTree>
    <p:extLst>
      <p:ext uri="{BB962C8B-B14F-4D97-AF65-F5344CB8AC3E}">
        <p14:creationId xmlns:p14="http://schemas.microsoft.com/office/powerpoint/2010/main" val="323110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72E41B-02A4-4E54-8B04-F2BA21D0AD8D}"/>
              </a:ext>
            </a:extLst>
          </p:cNvPr>
          <p:cNvSpPr>
            <a:spLocks noGrp="1"/>
          </p:cNvSpPr>
          <p:nvPr>
            <p:ph type="title"/>
          </p:nvPr>
        </p:nvSpPr>
        <p:spPr>
          <a:solidFill>
            <a:srgbClr val="431919"/>
          </a:solidFill>
        </p:spPr>
        <p:txBody>
          <a:bodyPr/>
          <a:lstStyle/>
          <a:p>
            <a:r>
              <a:rPr lang="en-US" dirty="0">
                <a:solidFill>
                  <a:srgbClr val="F2B8E7"/>
                </a:solidFill>
              </a:rPr>
              <a:t>Issues</a:t>
            </a:r>
          </a:p>
        </p:txBody>
      </p:sp>
      <p:sp>
        <p:nvSpPr>
          <p:cNvPr id="3" name="Sisällön paikkamerkki 2">
            <a:extLst>
              <a:ext uri="{FF2B5EF4-FFF2-40B4-BE49-F238E27FC236}">
                <a16:creationId xmlns:a16="http://schemas.microsoft.com/office/drawing/2014/main" id="{B9DFC42C-6A8B-40FF-A93E-520AEA766A13}"/>
              </a:ext>
            </a:extLst>
          </p:cNvPr>
          <p:cNvSpPr>
            <a:spLocks noGrp="1"/>
          </p:cNvSpPr>
          <p:nvPr>
            <p:ph idx="1"/>
          </p:nvPr>
        </p:nvSpPr>
        <p:spPr>
          <a:xfrm>
            <a:off x="838200" y="2252869"/>
            <a:ext cx="10515600" cy="4605131"/>
          </a:xfrm>
        </p:spPr>
        <p:txBody>
          <a:bodyPr/>
          <a:lstStyle/>
          <a:p>
            <a:r>
              <a:rPr lang="en-GB" dirty="0">
                <a:solidFill>
                  <a:srgbClr val="F2B8E7"/>
                </a:solidFill>
              </a:rPr>
              <a:t>Institutional definitions tell us nothing about the tasks or contents of art, or why we (want to) regard something as art</a:t>
            </a:r>
          </a:p>
          <a:p>
            <a:pPr marL="0" indent="0">
              <a:buNone/>
            </a:pPr>
            <a:endParaRPr lang="en-US" dirty="0">
              <a:solidFill>
                <a:schemeClr val="bg1"/>
              </a:solidFill>
            </a:endParaRPr>
          </a:p>
          <a:p>
            <a:r>
              <a:rPr lang="en-US" dirty="0">
                <a:solidFill>
                  <a:schemeClr val="bg1"/>
                </a:solidFill>
              </a:rPr>
              <a:t>Keeps art an open concept and doesn’t subject it to the philosopher’s tastes and preferences…</a:t>
            </a:r>
          </a:p>
          <a:p>
            <a:endParaRPr lang="en-US" dirty="0">
              <a:solidFill>
                <a:schemeClr val="bg1"/>
              </a:solidFill>
              <a:effectLst/>
            </a:endParaRPr>
          </a:p>
          <a:p>
            <a:r>
              <a:rPr lang="en-US" dirty="0">
                <a:solidFill>
                  <a:schemeClr val="bg1"/>
                </a:solidFill>
                <a:effectLst/>
              </a:rPr>
              <a:t>…but gives this power solely to schools, politicians, foundations, curators, critics etc.</a:t>
            </a:r>
          </a:p>
          <a:p>
            <a:pPr marL="457200" lvl="1" indent="0">
              <a:buNone/>
            </a:pPr>
            <a:r>
              <a:rPr lang="en-US" dirty="0">
                <a:solidFill>
                  <a:schemeClr val="bg2">
                    <a:lumMod val="75000"/>
                  </a:schemeClr>
                </a:solidFill>
                <a:sym typeface="Wingdings" panose="05000000000000000000" pitchFamily="2" charset="2"/>
              </a:rPr>
              <a:t> seemingly </a:t>
            </a:r>
            <a:r>
              <a:rPr lang="en-US" dirty="0">
                <a:solidFill>
                  <a:schemeClr val="bg2">
                    <a:lumMod val="75000"/>
                  </a:schemeClr>
                </a:solidFill>
                <a:effectLst/>
              </a:rPr>
              <a:t>gets rid of </a:t>
            </a:r>
            <a:r>
              <a:rPr lang="en-US" dirty="0">
                <a:solidFill>
                  <a:schemeClr val="bg2">
                    <a:lumMod val="75000"/>
                  </a:schemeClr>
                </a:solidFill>
              </a:rPr>
              <a:t>honorific/essentialist uses of “art” at a high cost</a:t>
            </a:r>
            <a:endParaRPr lang="en-US" dirty="0">
              <a:solidFill>
                <a:schemeClr val="bg2">
                  <a:lumMod val="75000"/>
                </a:schemeClr>
              </a:solidFill>
              <a:effectLst/>
            </a:endParaRPr>
          </a:p>
        </p:txBody>
      </p:sp>
    </p:spTree>
    <p:extLst>
      <p:ext uri="{BB962C8B-B14F-4D97-AF65-F5344CB8AC3E}">
        <p14:creationId xmlns:p14="http://schemas.microsoft.com/office/powerpoint/2010/main" val="361195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4BD9B2-C356-4282-9443-DA4C5AE86E38}"/>
              </a:ext>
            </a:extLst>
          </p:cNvPr>
          <p:cNvSpPr>
            <a:spLocks noGrp="1"/>
          </p:cNvSpPr>
          <p:nvPr>
            <p:ph type="title"/>
          </p:nvPr>
        </p:nvSpPr>
        <p:spPr>
          <a:xfrm>
            <a:off x="838200" y="365125"/>
            <a:ext cx="10791498" cy="1325563"/>
          </a:xfrm>
          <a:solidFill>
            <a:srgbClr val="431919"/>
          </a:solidFill>
        </p:spPr>
        <p:txBody>
          <a:bodyPr/>
          <a:lstStyle/>
          <a:p>
            <a:r>
              <a:rPr lang="en-US" dirty="0">
                <a:solidFill>
                  <a:srgbClr val="F2B8E7"/>
                </a:solidFill>
              </a:rPr>
              <a:t>Issues</a:t>
            </a:r>
            <a:endParaRPr lang="fi-FI" dirty="0">
              <a:solidFill>
                <a:srgbClr val="F2B8E7"/>
              </a:solidFill>
            </a:endParaRPr>
          </a:p>
        </p:txBody>
      </p:sp>
      <p:sp>
        <p:nvSpPr>
          <p:cNvPr id="3" name="Sisällön paikkamerkki 2">
            <a:extLst>
              <a:ext uri="{FF2B5EF4-FFF2-40B4-BE49-F238E27FC236}">
                <a16:creationId xmlns:a16="http://schemas.microsoft.com/office/drawing/2014/main" id="{B662B0E9-46C1-4FE6-A56E-279E4C0057CD}"/>
              </a:ext>
            </a:extLst>
          </p:cNvPr>
          <p:cNvSpPr>
            <a:spLocks noGrp="1"/>
          </p:cNvSpPr>
          <p:nvPr>
            <p:ph idx="1"/>
          </p:nvPr>
        </p:nvSpPr>
        <p:spPr>
          <a:xfrm>
            <a:off x="838200" y="1934816"/>
            <a:ext cx="7258878" cy="4923183"/>
          </a:xfrm>
        </p:spPr>
        <p:txBody>
          <a:bodyPr>
            <a:normAutofit/>
          </a:bodyPr>
          <a:lstStyle/>
          <a:p>
            <a:r>
              <a:rPr lang="en-US" dirty="0">
                <a:solidFill>
                  <a:srgbClr val="F2B8E7"/>
                </a:solidFill>
              </a:rPr>
              <a:t>Why take up a historically specific phenomenon and treat it as universal?</a:t>
            </a:r>
            <a:endParaRPr lang="en-US" dirty="0">
              <a:solidFill>
                <a:schemeClr val="bg1"/>
              </a:solidFill>
            </a:endParaRPr>
          </a:p>
          <a:p>
            <a:pPr lvl="1"/>
            <a:r>
              <a:rPr lang="en-US" dirty="0">
                <a:solidFill>
                  <a:schemeClr val="bg1"/>
                </a:solidFill>
              </a:rPr>
              <a:t>At the root of ”art” (</a:t>
            </a:r>
            <a:r>
              <a:rPr lang="en-US" i="1" dirty="0">
                <a:solidFill>
                  <a:schemeClr val="bg1"/>
                </a:solidFill>
              </a:rPr>
              <a:t>fine art</a:t>
            </a:r>
            <a:r>
              <a:rPr lang="en-US" dirty="0">
                <a:solidFill>
                  <a:schemeClr val="bg1"/>
                </a:solidFill>
              </a:rPr>
              <a:t>; </a:t>
            </a:r>
            <a:r>
              <a:rPr lang="en-US" i="1" dirty="0">
                <a:solidFill>
                  <a:schemeClr val="bg1"/>
                </a:solidFill>
              </a:rPr>
              <a:t>die </a:t>
            </a:r>
            <a:r>
              <a:rPr lang="en-US" i="1" dirty="0" err="1">
                <a:solidFill>
                  <a:schemeClr val="bg1"/>
                </a:solidFill>
              </a:rPr>
              <a:t>Schöne</a:t>
            </a:r>
            <a:r>
              <a:rPr lang="en-US" i="1" dirty="0">
                <a:solidFill>
                  <a:schemeClr val="bg1"/>
                </a:solidFill>
              </a:rPr>
              <a:t> </a:t>
            </a:r>
            <a:r>
              <a:rPr lang="en-US" i="1" dirty="0" err="1">
                <a:solidFill>
                  <a:schemeClr val="bg1"/>
                </a:solidFill>
              </a:rPr>
              <a:t>Kunste</a:t>
            </a:r>
            <a:r>
              <a:rPr lang="en-US" dirty="0">
                <a:solidFill>
                  <a:schemeClr val="bg1"/>
                </a:solidFill>
              </a:rPr>
              <a:t>; </a:t>
            </a:r>
            <a:r>
              <a:rPr lang="en-US" i="1" dirty="0">
                <a:solidFill>
                  <a:schemeClr val="bg1"/>
                </a:solidFill>
              </a:rPr>
              <a:t>les belles arts</a:t>
            </a:r>
            <a:r>
              <a:rPr lang="en-US" dirty="0">
                <a:solidFill>
                  <a:schemeClr val="bg1"/>
                </a:solidFill>
              </a:rPr>
              <a:t>) are 18</a:t>
            </a:r>
            <a:r>
              <a:rPr lang="en-US" baseline="30000" dirty="0">
                <a:solidFill>
                  <a:schemeClr val="bg1"/>
                </a:solidFill>
              </a:rPr>
              <a:t>th</a:t>
            </a:r>
            <a:r>
              <a:rPr lang="en-US" dirty="0">
                <a:solidFill>
                  <a:schemeClr val="bg1"/>
                </a:solidFill>
              </a:rPr>
              <a:t> Century upper class European white men’s aesthetic musings</a:t>
            </a:r>
          </a:p>
          <a:p>
            <a:endParaRPr lang="en-US" dirty="0">
              <a:solidFill>
                <a:schemeClr val="bg1"/>
              </a:solidFill>
            </a:endParaRPr>
          </a:p>
          <a:p>
            <a:r>
              <a:rPr lang="en-US" dirty="0">
                <a:solidFill>
                  <a:schemeClr val="bg1"/>
                </a:solidFill>
              </a:rPr>
              <a:t>A purely aesthetic object cut off from social life, surrounded with reverent silence at public display is just one among many ethnically specific aesthetic cultures</a:t>
            </a:r>
          </a:p>
          <a:p>
            <a:pPr lvl="1"/>
            <a:r>
              <a:rPr lang="en-US" sz="2000" dirty="0">
                <a:solidFill>
                  <a:schemeClr val="bg2">
                    <a:lumMod val="75000"/>
                  </a:schemeClr>
                </a:solidFill>
              </a:rPr>
              <a:t>Max </a:t>
            </a:r>
            <a:r>
              <a:rPr lang="en-US" sz="2000" dirty="0" err="1">
                <a:solidFill>
                  <a:schemeClr val="bg2">
                    <a:lumMod val="75000"/>
                  </a:schemeClr>
                </a:solidFill>
              </a:rPr>
              <a:t>Ryynänen</a:t>
            </a:r>
            <a:r>
              <a:rPr lang="en-US" sz="2000" dirty="0">
                <a:solidFill>
                  <a:schemeClr val="bg2">
                    <a:lumMod val="75000"/>
                  </a:schemeClr>
                </a:solidFill>
              </a:rPr>
              <a:t>, </a:t>
            </a:r>
            <a:r>
              <a:rPr lang="en-US" sz="2000" i="1" dirty="0">
                <a:solidFill>
                  <a:schemeClr val="bg2">
                    <a:lumMod val="75000"/>
                  </a:schemeClr>
                </a:solidFill>
              </a:rPr>
              <a:t>On the Philosophy of Central European Art: The History of an Institution and Its Global Competitors</a:t>
            </a:r>
            <a:r>
              <a:rPr lang="en-US" sz="2000" dirty="0">
                <a:solidFill>
                  <a:schemeClr val="bg2">
                    <a:lumMod val="75000"/>
                  </a:schemeClr>
                </a:solidFill>
              </a:rPr>
              <a:t>, 2020</a:t>
            </a:r>
          </a:p>
        </p:txBody>
      </p:sp>
      <p:pic>
        <p:nvPicPr>
          <p:cNvPr id="6" name="Kuva 5">
            <a:extLst>
              <a:ext uri="{FF2B5EF4-FFF2-40B4-BE49-F238E27FC236}">
                <a16:creationId xmlns:a16="http://schemas.microsoft.com/office/drawing/2014/main" id="{1920E36A-8F7A-40AB-9B97-0E05FB43C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641" y="1690688"/>
            <a:ext cx="3294057" cy="4923184"/>
          </a:xfrm>
          <a:prstGeom prst="rect">
            <a:avLst/>
          </a:prstGeom>
        </p:spPr>
      </p:pic>
    </p:spTree>
    <p:extLst>
      <p:ext uri="{BB962C8B-B14F-4D97-AF65-F5344CB8AC3E}">
        <p14:creationId xmlns:p14="http://schemas.microsoft.com/office/powerpoint/2010/main" val="122035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4BD9B2-C356-4282-9443-DA4C5AE86E38}"/>
              </a:ext>
            </a:extLst>
          </p:cNvPr>
          <p:cNvSpPr>
            <a:spLocks noGrp="1"/>
          </p:cNvSpPr>
          <p:nvPr>
            <p:ph type="title"/>
          </p:nvPr>
        </p:nvSpPr>
        <p:spPr>
          <a:solidFill>
            <a:srgbClr val="431919"/>
          </a:solidFill>
        </p:spPr>
        <p:txBody>
          <a:bodyPr/>
          <a:lstStyle/>
          <a:p>
            <a:r>
              <a:rPr lang="en-US" dirty="0">
                <a:solidFill>
                  <a:srgbClr val="F2B8E7"/>
                </a:solidFill>
              </a:rPr>
              <a:t>Issues</a:t>
            </a:r>
            <a:endParaRPr lang="fi-FI" dirty="0">
              <a:solidFill>
                <a:srgbClr val="F2B8E7"/>
              </a:solidFill>
            </a:endParaRPr>
          </a:p>
        </p:txBody>
      </p:sp>
      <p:sp>
        <p:nvSpPr>
          <p:cNvPr id="3" name="Sisällön paikkamerkki 2">
            <a:extLst>
              <a:ext uri="{FF2B5EF4-FFF2-40B4-BE49-F238E27FC236}">
                <a16:creationId xmlns:a16="http://schemas.microsoft.com/office/drawing/2014/main" id="{B662B0E9-46C1-4FE6-A56E-279E4C0057CD}"/>
              </a:ext>
            </a:extLst>
          </p:cNvPr>
          <p:cNvSpPr>
            <a:spLocks noGrp="1"/>
          </p:cNvSpPr>
          <p:nvPr>
            <p:ph idx="1"/>
          </p:nvPr>
        </p:nvSpPr>
        <p:spPr>
          <a:xfrm>
            <a:off x="838200" y="2239616"/>
            <a:ext cx="10515600" cy="4618383"/>
          </a:xfrm>
        </p:spPr>
        <p:txBody>
          <a:bodyPr>
            <a:normAutofit/>
          </a:bodyPr>
          <a:lstStyle/>
          <a:p>
            <a:pPr marL="0" indent="0">
              <a:buNone/>
            </a:pPr>
            <a:r>
              <a:rPr lang="en-US" dirty="0">
                <a:solidFill>
                  <a:schemeClr val="bg1"/>
                </a:solidFill>
              </a:rPr>
              <a:t>“Prior to the eighteenth century neither the modern ideas of fine art, artist and aesthetic nor the set of practices and institutions we associate with them were integrated into a normative system, whereas after the eighteenth century, the major conceptual polarities and institutions of the modern system of art were largely taken for granted and have been regulative ever since. </a:t>
            </a:r>
            <a:r>
              <a:rPr lang="en-US" dirty="0">
                <a:solidFill>
                  <a:srgbClr val="F2B8E7"/>
                </a:solidFill>
              </a:rPr>
              <a:t>Only after the modern system of art was established as an autonomous realm could one ask “Is it really art?” or, “What is the relation of ‘art’ to ‘society’?</a:t>
            </a:r>
            <a:r>
              <a:rPr lang="en-US" dirty="0">
                <a:solidFill>
                  <a:schemeClr val="bg1"/>
                </a:solidFill>
              </a:rPr>
              <a:t>”</a:t>
            </a:r>
            <a:endParaRPr lang="en-US" dirty="0">
              <a:solidFill>
                <a:schemeClr val="bg1">
                  <a:lumMod val="75000"/>
                </a:schemeClr>
              </a:solidFill>
            </a:endParaRPr>
          </a:p>
          <a:p>
            <a:r>
              <a:rPr lang="en-US" sz="2400" dirty="0">
                <a:solidFill>
                  <a:schemeClr val="bg1">
                    <a:lumMod val="75000"/>
                  </a:schemeClr>
                </a:solidFill>
              </a:rPr>
              <a:t>Larry Shiner, </a:t>
            </a:r>
            <a:r>
              <a:rPr lang="en-US" sz="2400" i="1" dirty="0">
                <a:solidFill>
                  <a:schemeClr val="bg1">
                    <a:lumMod val="75000"/>
                  </a:schemeClr>
                </a:solidFill>
              </a:rPr>
              <a:t>The Invention of Art </a:t>
            </a:r>
            <a:r>
              <a:rPr lang="en-US" sz="2400" dirty="0">
                <a:solidFill>
                  <a:schemeClr val="bg1">
                    <a:lumMod val="75000"/>
                  </a:schemeClr>
                </a:solidFill>
              </a:rPr>
              <a:t>(2001) </a:t>
            </a:r>
          </a:p>
        </p:txBody>
      </p:sp>
    </p:spTree>
    <p:extLst>
      <p:ext uri="{BB962C8B-B14F-4D97-AF65-F5344CB8AC3E}">
        <p14:creationId xmlns:p14="http://schemas.microsoft.com/office/powerpoint/2010/main" val="2202771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4BD9B2-C356-4282-9443-DA4C5AE86E38}"/>
              </a:ext>
            </a:extLst>
          </p:cNvPr>
          <p:cNvSpPr>
            <a:spLocks noGrp="1"/>
          </p:cNvSpPr>
          <p:nvPr>
            <p:ph type="title"/>
          </p:nvPr>
        </p:nvSpPr>
        <p:spPr>
          <a:solidFill>
            <a:srgbClr val="431919"/>
          </a:solidFill>
        </p:spPr>
        <p:txBody>
          <a:bodyPr/>
          <a:lstStyle/>
          <a:p>
            <a:r>
              <a:rPr lang="fi-FI" dirty="0" err="1">
                <a:solidFill>
                  <a:srgbClr val="F2B8E7"/>
                </a:solidFill>
              </a:rPr>
              <a:t>Defining</a:t>
            </a:r>
            <a:r>
              <a:rPr lang="fi-FI" dirty="0">
                <a:solidFill>
                  <a:srgbClr val="F2B8E7"/>
                </a:solidFill>
              </a:rPr>
              <a:t> </a:t>
            </a:r>
            <a:r>
              <a:rPr lang="fi-FI" dirty="0" err="1">
                <a:solidFill>
                  <a:srgbClr val="F2B8E7"/>
                </a:solidFill>
              </a:rPr>
              <a:t>art</a:t>
            </a:r>
            <a:r>
              <a:rPr lang="fi-FI" dirty="0">
                <a:solidFill>
                  <a:srgbClr val="F2B8E7"/>
                </a:solidFill>
              </a:rPr>
              <a:t>: a </a:t>
            </a:r>
            <a:r>
              <a:rPr lang="fi-FI" dirty="0" err="1">
                <a:solidFill>
                  <a:srgbClr val="F2B8E7"/>
                </a:solidFill>
              </a:rPr>
              <a:t>succesfully</a:t>
            </a:r>
            <a:r>
              <a:rPr lang="fi-FI" dirty="0">
                <a:solidFill>
                  <a:srgbClr val="F2B8E7"/>
                </a:solidFill>
              </a:rPr>
              <a:t> </a:t>
            </a:r>
            <a:r>
              <a:rPr lang="fi-FI" dirty="0" err="1">
                <a:solidFill>
                  <a:srgbClr val="F2B8E7"/>
                </a:solidFill>
              </a:rPr>
              <a:t>failed</a:t>
            </a:r>
            <a:r>
              <a:rPr lang="fi-FI" dirty="0">
                <a:solidFill>
                  <a:srgbClr val="F2B8E7"/>
                </a:solidFill>
              </a:rPr>
              <a:t> </a:t>
            </a:r>
            <a:r>
              <a:rPr lang="fi-FI" dirty="0" err="1">
                <a:solidFill>
                  <a:srgbClr val="F2B8E7"/>
                </a:solidFill>
              </a:rPr>
              <a:t>task</a:t>
            </a:r>
            <a:r>
              <a:rPr lang="fi-FI" dirty="0">
                <a:solidFill>
                  <a:srgbClr val="F2B8E7"/>
                </a:solidFill>
              </a:rPr>
              <a:t>?</a:t>
            </a:r>
          </a:p>
        </p:txBody>
      </p:sp>
      <p:sp>
        <p:nvSpPr>
          <p:cNvPr id="3" name="Sisällön paikkamerkki 2">
            <a:extLst>
              <a:ext uri="{FF2B5EF4-FFF2-40B4-BE49-F238E27FC236}">
                <a16:creationId xmlns:a16="http://schemas.microsoft.com/office/drawing/2014/main" id="{B662B0E9-46C1-4FE6-A56E-279E4C0057CD}"/>
              </a:ext>
            </a:extLst>
          </p:cNvPr>
          <p:cNvSpPr>
            <a:spLocks noGrp="1"/>
          </p:cNvSpPr>
          <p:nvPr>
            <p:ph idx="1"/>
          </p:nvPr>
        </p:nvSpPr>
        <p:spPr>
          <a:xfrm>
            <a:off x="838200" y="2067338"/>
            <a:ext cx="5602357" cy="4790661"/>
          </a:xfrm>
        </p:spPr>
        <p:txBody>
          <a:bodyPr>
            <a:normAutofit/>
          </a:bodyPr>
          <a:lstStyle/>
          <a:p>
            <a:r>
              <a:rPr lang="en-GB" dirty="0">
                <a:solidFill>
                  <a:schemeClr val="bg1"/>
                </a:solidFill>
              </a:rPr>
              <a:t>So: maybe Danto’s and Dickie’s theories not so much count as definitions of ”art” rather than </a:t>
            </a:r>
            <a:r>
              <a:rPr lang="en-GB" dirty="0">
                <a:solidFill>
                  <a:srgbClr val="F2B8E7"/>
                </a:solidFill>
              </a:rPr>
              <a:t>descriptions of what kind of thing the institutional art world is</a:t>
            </a:r>
          </a:p>
          <a:p>
            <a:endParaRPr lang="en-GB" dirty="0">
              <a:solidFill>
                <a:schemeClr val="bg1"/>
              </a:solidFill>
            </a:endParaRPr>
          </a:p>
          <a:p>
            <a:pPr marL="0" indent="0">
              <a:buNone/>
            </a:pPr>
            <a:endParaRPr lang="en-GB" dirty="0">
              <a:solidFill>
                <a:schemeClr val="bg1"/>
              </a:solidFill>
            </a:endParaRPr>
          </a:p>
          <a:p>
            <a:pPr marL="0" indent="0">
              <a:buNone/>
            </a:pPr>
            <a:r>
              <a:rPr lang="en-GB" dirty="0">
                <a:solidFill>
                  <a:schemeClr val="bg1"/>
                </a:solidFill>
              </a:rPr>
              <a:t>This leads us back to Morris Weitz...</a:t>
            </a:r>
          </a:p>
          <a:p>
            <a:pPr marL="0" indent="0">
              <a:buNone/>
            </a:pPr>
            <a:endParaRPr lang="en-GB" dirty="0">
              <a:solidFill>
                <a:schemeClr val="bg1"/>
              </a:solidFill>
            </a:endParaRPr>
          </a:p>
        </p:txBody>
      </p:sp>
      <p:pic>
        <p:nvPicPr>
          <p:cNvPr id="4" name="Kuva 3">
            <a:extLst>
              <a:ext uri="{FF2B5EF4-FFF2-40B4-BE49-F238E27FC236}">
                <a16:creationId xmlns:a16="http://schemas.microsoft.com/office/drawing/2014/main" id="{5C939760-4280-466D-B815-99E762BE0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434" y="1838399"/>
            <a:ext cx="4640366" cy="4764989"/>
          </a:xfrm>
          <a:prstGeom prst="rect">
            <a:avLst/>
          </a:prstGeom>
        </p:spPr>
      </p:pic>
    </p:spTree>
    <p:extLst>
      <p:ext uri="{BB962C8B-B14F-4D97-AF65-F5344CB8AC3E}">
        <p14:creationId xmlns:p14="http://schemas.microsoft.com/office/powerpoint/2010/main" val="2160004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4BD9B2-C356-4282-9443-DA4C5AE86E38}"/>
              </a:ext>
            </a:extLst>
          </p:cNvPr>
          <p:cNvSpPr>
            <a:spLocks noGrp="1"/>
          </p:cNvSpPr>
          <p:nvPr>
            <p:ph type="title"/>
          </p:nvPr>
        </p:nvSpPr>
        <p:spPr>
          <a:solidFill>
            <a:srgbClr val="431919"/>
          </a:solidFill>
        </p:spPr>
        <p:txBody>
          <a:bodyPr/>
          <a:lstStyle/>
          <a:p>
            <a:r>
              <a:rPr lang="fi-FI" dirty="0" err="1">
                <a:solidFill>
                  <a:srgbClr val="F2B8E7"/>
                </a:solidFill>
              </a:rPr>
              <a:t>Defining</a:t>
            </a:r>
            <a:r>
              <a:rPr lang="fi-FI" dirty="0">
                <a:solidFill>
                  <a:srgbClr val="F2B8E7"/>
                </a:solidFill>
              </a:rPr>
              <a:t> </a:t>
            </a:r>
            <a:r>
              <a:rPr lang="fi-FI" dirty="0" err="1">
                <a:solidFill>
                  <a:srgbClr val="F2B8E7"/>
                </a:solidFill>
              </a:rPr>
              <a:t>art</a:t>
            </a:r>
            <a:r>
              <a:rPr lang="fi-FI" dirty="0">
                <a:solidFill>
                  <a:srgbClr val="F2B8E7"/>
                </a:solidFill>
              </a:rPr>
              <a:t>: a </a:t>
            </a:r>
            <a:r>
              <a:rPr lang="fi-FI" dirty="0" err="1">
                <a:solidFill>
                  <a:srgbClr val="F2B8E7"/>
                </a:solidFill>
              </a:rPr>
              <a:t>succesfully</a:t>
            </a:r>
            <a:r>
              <a:rPr lang="fi-FI" dirty="0">
                <a:solidFill>
                  <a:srgbClr val="F2B8E7"/>
                </a:solidFill>
              </a:rPr>
              <a:t> </a:t>
            </a:r>
            <a:r>
              <a:rPr lang="fi-FI" dirty="0" err="1">
                <a:solidFill>
                  <a:srgbClr val="F2B8E7"/>
                </a:solidFill>
              </a:rPr>
              <a:t>failed</a:t>
            </a:r>
            <a:r>
              <a:rPr lang="fi-FI" dirty="0">
                <a:solidFill>
                  <a:srgbClr val="F2B8E7"/>
                </a:solidFill>
              </a:rPr>
              <a:t> </a:t>
            </a:r>
            <a:r>
              <a:rPr lang="fi-FI" dirty="0" err="1">
                <a:solidFill>
                  <a:srgbClr val="F2B8E7"/>
                </a:solidFill>
              </a:rPr>
              <a:t>task</a:t>
            </a:r>
            <a:r>
              <a:rPr lang="fi-FI" dirty="0">
                <a:solidFill>
                  <a:srgbClr val="F2B8E7"/>
                </a:solidFill>
              </a:rPr>
              <a:t>?</a:t>
            </a:r>
          </a:p>
        </p:txBody>
      </p:sp>
      <p:sp>
        <p:nvSpPr>
          <p:cNvPr id="3" name="Sisällön paikkamerkki 2">
            <a:extLst>
              <a:ext uri="{FF2B5EF4-FFF2-40B4-BE49-F238E27FC236}">
                <a16:creationId xmlns:a16="http://schemas.microsoft.com/office/drawing/2014/main" id="{B662B0E9-46C1-4FE6-A56E-279E4C0057CD}"/>
              </a:ext>
            </a:extLst>
          </p:cNvPr>
          <p:cNvSpPr>
            <a:spLocks noGrp="1"/>
          </p:cNvSpPr>
          <p:nvPr>
            <p:ph idx="1"/>
          </p:nvPr>
        </p:nvSpPr>
        <p:spPr>
          <a:xfrm>
            <a:off x="838200" y="2067338"/>
            <a:ext cx="10515600" cy="4790661"/>
          </a:xfrm>
        </p:spPr>
        <p:txBody>
          <a:bodyPr>
            <a:normAutofit/>
          </a:bodyPr>
          <a:lstStyle/>
          <a:p>
            <a:pPr marL="0" indent="0">
              <a:buNone/>
            </a:pPr>
            <a:endParaRPr lang="fi-FI" dirty="0">
              <a:solidFill>
                <a:schemeClr val="bg1"/>
              </a:solidFill>
            </a:endParaRPr>
          </a:p>
          <a:p>
            <a:pPr marL="0" indent="0">
              <a:buNone/>
            </a:pPr>
            <a:r>
              <a:rPr lang="fi-FI" dirty="0">
                <a:solidFill>
                  <a:schemeClr val="bg1"/>
                </a:solidFill>
              </a:rPr>
              <a:t>”</a:t>
            </a:r>
            <a:r>
              <a:rPr lang="en-US" dirty="0">
                <a:solidFill>
                  <a:schemeClr val="bg1"/>
                </a:solidFill>
              </a:rPr>
              <a:t>If we take the aesthetic theories literally, as we have seen, they all fail; </a:t>
            </a:r>
            <a:r>
              <a:rPr lang="en-US" dirty="0">
                <a:solidFill>
                  <a:srgbClr val="F2B8E7"/>
                </a:solidFill>
              </a:rPr>
              <a:t>but if we reconstrue them … as serious and argued-for recommendations to concentrate on certain criteria of excellence in art, we shall see that aesthetic theory is far from worthless. </a:t>
            </a:r>
            <a:r>
              <a:rPr lang="en-US" dirty="0">
                <a:solidFill>
                  <a:schemeClr val="bg1"/>
                </a:solidFill>
              </a:rPr>
              <a:t>Indeed, it … teaches us what to look for and how to look at it in art.”</a:t>
            </a:r>
            <a:r>
              <a:rPr lang="en-US" dirty="0">
                <a:solidFill>
                  <a:srgbClr val="F2B8E7"/>
                </a:solidFill>
              </a:rPr>
              <a:t> </a:t>
            </a:r>
            <a:r>
              <a:rPr lang="fi-FI" dirty="0">
                <a:solidFill>
                  <a:schemeClr val="bg1"/>
                </a:solidFill>
              </a:rPr>
              <a:t>(</a:t>
            </a:r>
            <a:r>
              <a:rPr lang="fi-FI" dirty="0" err="1">
                <a:solidFill>
                  <a:schemeClr val="bg1"/>
                </a:solidFill>
              </a:rPr>
              <a:t>Weitz</a:t>
            </a:r>
            <a:r>
              <a:rPr lang="fi-FI" dirty="0">
                <a:solidFill>
                  <a:schemeClr val="bg1"/>
                </a:solidFill>
              </a:rPr>
              <a:t> 1956)</a:t>
            </a:r>
          </a:p>
          <a:p>
            <a:pPr marL="0" indent="0">
              <a:buNone/>
            </a:pPr>
            <a:endParaRPr lang="fi-FI" dirty="0">
              <a:solidFill>
                <a:schemeClr val="bg1"/>
              </a:solidFill>
            </a:endParaRPr>
          </a:p>
        </p:txBody>
      </p:sp>
    </p:spTree>
    <p:extLst>
      <p:ext uri="{BB962C8B-B14F-4D97-AF65-F5344CB8AC3E}">
        <p14:creationId xmlns:p14="http://schemas.microsoft.com/office/powerpoint/2010/main" val="232995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4BD9B2-C356-4282-9443-DA4C5AE86E38}"/>
              </a:ext>
            </a:extLst>
          </p:cNvPr>
          <p:cNvSpPr>
            <a:spLocks noGrp="1"/>
          </p:cNvSpPr>
          <p:nvPr>
            <p:ph type="title"/>
          </p:nvPr>
        </p:nvSpPr>
        <p:spPr>
          <a:solidFill>
            <a:srgbClr val="431919"/>
          </a:solidFill>
        </p:spPr>
        <p:txBody>
          <a:bodyPr/>
          <a:lstStyle/>
          <a:p>
            <a:r>
              <a:rPr lang="fi-FI" dirty="0" err="1">
                <a:solidFill>
                  <a:srgbClr val="F2B8E7"/>
                </a:solidFill>
              </a:rPr>
              <a:t>Defining</a:t>
            </a:r>
            <a:r>
              <a:rPr lang="fi-FI" dirty="0">
                <a:solidFill>
                  <a:srgbClr val="F2B8E7"/>
                </a:solidFill>
              </a:rPr>
              <a:t> </a:t>
            </a:r>
            <a:r>
              <a:rPr lang="fi-FI" dirty="0" err="1">
                <a:solidFill>
                  <a:srgbClr val="F2B8E7"/>
                </a:solidFill>
              </a:rPr>
              <a:t>art</a:t>
            </a:r>
            <a:r>
              <a:rPr lang="fi-FI" dirty="0">
                <a:solidFill>
                  <a:srgbClr val="F2B8E7"/>
                </a:solidFill>
              </a:rPr>
              <a:t>: a </a:t>
            </a:r>
            <a:r>
              <a:rPr lang="fi-FI" dirty="0" err="1">
                <a:solidFill>
                  <a:srgbClr val="F2B8E7"/>
                </a:solidFill>
              </a:rPr>
              <a:t>succesfully</a:t>
            </a:r>
            <a:r>
              <a:rPr lang="fi-FI" dirty="0">
                <a:solidFill>
                  <a:srgbClr val="F2B8E7"/>
                </a:solidFill>
              </a:rPr>
              <a:t> </a:t>
            </a:r>
            <a:r>
              <a:rPr lang="fi-FI" dirty="0" err="1">
                <a:solidFill>
                  <a:srgbClr val="F2B8E7"/>
                </a:solidFill>
              </a:rPr>
              <a:t>failed</a:t>
            </a:r>
            <a:r>
              <a:rPr lang="fi-FI" dirty="0">
                <a:solidFill>
                  <a:srgbClr val="F2B8E7"/>
                </a:solidFill>
              </a:rPr>
              <a:t> </a:t>
            </a:r>
            <a:r>
              <a:rPr lang="fi-FI" dirty="0" err="1">
                <a:solidFill>
                  <a:srgbClr val="F2B8E7"/>
                </a:solidFill>
              </a:rPr>
              <a:t>task</a:t>
            </a:r>
            <a:r>
              <a:rPr lang="fi-FI" dirty="0">
                <a:solidFill>
                  <a:srgbClr val="F2B8E7"/>
                </a:solidFill>
              </a:rPr>
              <a:t>?</a:t>
            </a:r>
          </a:p>
        </p:txBody>
      </p:sp>
      <p:sp>
        <p:nvSpPr>
          <p:cNvPr id="3" name="Sisällön paikkamerkki 2">
            <a:extLst>
              <a:ext uri="{FF2B5EF4-FFF2-40B4-BE49-F238E27FC236}">
                <a16:creationId xmlns:a16="http://schemas.microsoft.com/office/drawing/2014/main" id="{B662B0E9-46C1-4FE6-A56E-279E4C0057CD}"/>
              </a:ext>
            </a:extLst>
          </p:cNvPr>
          <p:cNvSpPr>
            <a:spLocks noGrp="1"/>
          </p:cNvSpPr>
          <p:nvPr>
            <p:ph idx="1"/>
          </p:nvPr>
        </p:nvSpPr>
        <p:spPr>
          <a:xfrm>
            <a:off x="838200" y="1815548"/>
            <a:ext cx="10515600" cy="5042451"/>
          </a:xfrm>
        </p:spPr>
        <p:txBody>
          <a:bodyPr>
            <a:normAutofit/>
          </a:bodyPr>
          <a:lstStyle/>
          <a:p>
            <a:r>
              <a:rPr lang="en-GB" dirty="0">
                <a:solidFill>
                  <a:schemeClr val="bg1"/>
                </a:solidFill>
              </a:rPr>
              <a:t>Asking these questions also matter because</a:t>
            </a:r>
          </a:p>
          <a:p>
            <a:pPr marL="457200" lvl="1" indent="0">
              <a:buNone/>
            </a:pPr>
            <a:r>
              <a:rPr lang="en-GB" dirty="0">
                <a:solidFill>
                  <a:schemeClr val="bg1"/>
                </a:solidFill>
              </a:rPr>
              <a:t>in the life of a modern society, </a:t>
            </a:r>
            <a:r>
              <a:rPr lang="en-GB" dirty="0">
                <a:solidFill>
                  <a:srgbClr val="93EBE7"/>
                </a:solidFill>
              </a:rPr>
              <a:t>”art” is social contract and always already operates under working definitions</a:t>
            </a:r>
            <a:r>
              <a:rPr lang="en-GB" dirty="0">
                <a:solidFill>
                  <a:schemeClr val="bg1"/>
                </a:solidFill>
              </a:rPr>
              <a:t>: this shows in what one can study in an art school, what and who can get funded (e.g. folk music/popular music), exhibited, written about...</a:t>
            </a:r>
          </a:p>
          <a:p>
            <a:pPr lvl="1"/>
            <a:endParaRPr lang="en-GB" dirty="0">
              <a:solidFill>
                <a:schemeClr val="bg1"/>
              </a:solidFill>
            </a:endParaRPr>
          </a:p>
        </p:txBody>
      </p:sp>
      <p:pic>
        <p:nvPicPr>
          <p:cNvPr id="5" name="Kuva 4">
            <a:extLst>
              <a:ext uri="{FF2B5EF4-FFF2-40B4-BE49-F238E27FC236}">
                <a16:creationId xmlns:a16="http://schemas.microsoft.com/office/drawing/2014/main" id="{BA6B04A1-9535-47C8-B14F-5AA60966B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005" y="3777425"/>
            <a:ext cx="4645990" cy="2917682"/>
          </a:xfrm>
          <a:prstGeom prst="rect">
            <a:avLst/>
          </a:prstGeom>
        </p:spPr>
      </p:pic>
    </p:spTree>
    <p:extLst>
      <p:ext uri="{BB962C8B-B14F-4D97-AF65-F5344CB8AC3E}">
        <p14:creationId xmlns:p14="http://schemas.microsoft.com/office/powerpoint/2010/main" val="2028937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4BD9B2-C356-4282-9443-DA4C5AE86E38}"/>
              </a:ext>
            </a:extLst>
          </p:cNvPr>
          <p:cNvSpPr>
            <a:spLocks noGrp="1"/>
          </p:cNvSpPr>
          <p:nvPr>
            <p:ph type="title"/>
          </p:nvPr>
        </p:nvSpPr>
        <p:spPr>
          <a:solidFill>
            <a:srgbClr val="431919"/>
          </a:solidFill>
        </p:spPr>
        <p:txBody>
          <a:bodyPr/>
          <a:lstStyle/>
          <a:p>
            <a:r>
              <a:rPr lang="fi-FI" dirty="0" err="1">
                <a:solidFill>
                  <a:srgbClr val="E25494"/>
                </a:solidFill>
              </a:rPr>
              <a:t>Defending</a:t>
            </a:r>
            <a:r>
              <a:rPr lang="fi-FI" dirty="0">
                <a:solidFill>
                  <a:srgbClr val="E25494"/>
                </a:solidFill>
              </a:rPr>
              <a:t> </a:t>
            </a:r>
            <a:r>
              <a:rPr lang="fi-FI" dirty="0" err="1">
                <a:solidFill>
                  <a:srgbClr val="E25494"/>
                </a:solidFill>
              </a:rPr>
              <a:t>the</a:t>
            </a:r>
            <a:r>
              <a:rPr lang="fi-FI" dirty="0">
                <a:solidFill>
                  <a:srgbClr val="E25494"/>
                </a:solidFill>
              </a:rPr>
              <a:t> </a:t>
            </a:r>
            <a:r>
              <a:rPr lang="fi-FI" dirty="0" err="1">
                <a:solidFill>
                  <a:srgbClr val="E25494"/>
                </a:solidFill>
              </a:rPr>
              <a:t>artworld</a:t>
            </a:r>
            <a:r>
              <a:rPr lang="fi-FI" dirty="0">
                <a:solidFill>
                  <a:srgbClr val="E25494"/>
                </a:solidFill>
              </a:rPr>
              <a:t>?</a:t>
            </a:r>
          </a:p>
        </p:txBody>
      </p:sp>
      <p:sp>
        <p:nvSpPr>
          <p:cNvPr id="3" name="Sisällön paikkamerkki 2">
            <a:extLst>
              <a:ext uri="{FF2B5EF4-FFF2-40B4-BE49-F238E27FC236}">
                <a16:creationId xmlns:a16="http://schemas.microsoft.com/office/drawing/2014/main" id="{B662B0E9-46C1-4FE6-A56E-279E4C0057CD}"/>
              </a:ext>
            </a:extLst>
          </p:cNvPr>
          <p:cNvSpPr>
            <a:spLocks noGrp="1"/>
          </p:cNvSpPr>
          <p:nvPr>
            <p:ph idx="1"/>
          </p:nvPr>
        </p:nvSpPr>
        <p:spPr>
          <a:xfrm>
            <a:off x="838200" y="1842052"/>
            <a:ext cx="10515600" cy="5015947"/>
          </a:xfrm>
        </p:spPr>
        <p:txBody>
          <a:bodyPr>
            <a:normAutofit fontScale="77500" lnSpcReduction="20000"/>
          </a:bodyPr>
          <a:lstStyle/>
          <a:p>
            <a:r>
              <a:rPr lang="en-US" dirty="0">
                <a:solidFill>
                  <a:schemeClr val="bg1"/>
                </a:solidFill>
              </a:rPr>
              <a:t>There are crucial differences between e.g. </a:t>
            </a:r>
            <a:r>
              <a:rPr lang="en-US" i="1" dirty="0">
                <a:solidFill>
                  <a:schemeClr val="bg1"/>
                </a:solidFill>
              </a:rPr>
              <a:t>artistic labor </a:t>
            </a:r>
            <a:r>
              <a:rPr lang="en-US" dirty="0">
                <a:solidFill>
                  <a:schemeClr val="bg1"/>
                </a:solidFill>
              </a:rPr>
              <a:t>and </a:t>
            </a:r>
            <a:r>
              <a:rPr lang="en-US" i="1" dirty="0">
                <a:solidFill>
                  <a:schemeClr val="bg1"/>
                </a:solidFill>
              </a:rPr>
              <a:t>creativity,</a:t>
            </a:r>
            <a:r>
              <a:rPr lang="en-US" dirty="0">
                <a:solidFill>
                  <a:schemeClr val="bg1"/>
                </a:solidFill>
              </a:rPr>
              <a:t> or narrative literature and narrative marketing etc.; </a:t>
            </a:r>
            <a:r>
              <a:rPr lang="en-US" dirty="0">
                <a:solidFill>
                  <a:srgbClr val="F2B8E7"/>
                </a:solidFill>
              </a:rPr>
              <a:t>the artworld as a counterforce to neoliberalism? </a:t>
            </a:r>
          </a:p>
          <a:p>
            <a:pPr lvl="1"/>
            <a:r>
              <a:rPr lang="en-US" dirty="0">
                <a:solidFill>
                  <a:schemeClr val="bg1"/>
                </a:solidFill>
              </a:rPr>
              <a:t>At the same time though, it encourages artists to brand/commodify their personas, backgrounds, bodies etc. </a:t>
            </a:r>
          </a:p>
          <a:p>
            <a:endParaRPr lang="en-US" dirty="0">
              <a:solidFill>
                <a:schemeClr val="bg1"/>
              </a:solidFill>
            </a:endParaRPr>
          </a:p>
          <a:p>
            <a:r>
              <a:rPr lang="en-US" i="1" dirty="0">
                <a:solidFill>
                  <a:srgbClr val="F2B8E7"/>
                </a:solidFill>
                <a:sym typeface="Wingdings" panose="05000000000000000000" pitchFamily="2" charset="2"/>
              </a:rPr>
              <a:t>Why</a:t>
            </a:r>
            <a:r>
              <a:rPr lang="en-US" dirty="0">
                <a:solidFill>
                  <a:srgbClr val="F2B8E7"/>
                </a:solidFill>
                <a:sym typeface="Wingdings" panose="05000000000000000000" pitchFamily="2" charset="2"/>
              </a:rPr>
              <a:t> is </a:t>
            </a:r>
            <a:r>
              <a:rPr lang="en-US" u="sng" dirty="0">
                <a:solidFill>
                  <a:srgbClr val="F2B8E7"/>
                </a:solidFill>
                <a:sym typeface="Wingdings" panose="05000000000000000000" pitchFamily="2" charset="2"/>
              </a:rPr>
              <a:t>A</a:t>
            </a:r>
            <a:r>
              <a:rPr lang="en-US" dirty="0">
                <a:solidFill>
                  <a:srgbClr val="F2B8E7"/>
                </a:solidFill>
                <a:sym typeface="Wingdings" panose="05000000000000000000" pitchFamily="2" charset="2"/>
              </a:rPr>
              <a:t>rt? Why is the artworld so revered? </a:t>
            </a:r>
            <a:r>
              <a:rPr lang="en-US" dirty="0">
                <a:solidFill>
                  <a:schemeClr val="bg1"/>
                </a:solidFill>
                <a:sym typeface="Wingdings" panose="05000000000000000000" pitchFamily="2" charset="2"/>
              </a:rPr>
              <a:t>Does it answer to existential needs in modern experience (e.g. catering for religious/transcendental ones), or rather a sense of safety through convention and tradition? A sense of community in a world where mass culture no longer entails a </a:t>
            </a:r>
            <a:r>
              <a:rPr lang="en-US" i="1" dirty="0">
                <a:solidFill>
                  <a:schemeClr val="bg1"/>
                </a:solidFill>
                <a:sym typeface="Wingdings" panose="05000000000000000000" pitchFamily="2" charset="2"/>
              </a:rPr>
              <a:t>unified</a:t>
            </a:r>
            <a:r>
              <a:rPr lang="en-US" dirty="0">
                <a:solidFill>
                  <a:schemeClr val="bg1"/>
                </a:solidFill>
                <a:sym typeface="Wingdings" panose="05000000000000000000" pitchFamily="2" charset="2"/>
              </a:rPr>
              <a:t> mass audience or generational experiences?</a:t>
            </a:r>
            <a:endParaRPr lang="en-US" dirty="0">
              <a:solidFill>
                <a:schemeClr val="bg1"/>
              </a:solidFill>
            </a:endParaRPr>
          </a:p>
          <a:p>
            <a:endParaRPr lang="en-US" dirty="0">
              <a:solidFill>
                <a:schemeClr val="bg1"/>
              </a:solidFill>
            </a:endParaRPr>
          </a:p>
          <a:p>
            <a:r>
              <a:rPr lang="en-US" dirty="0">
                <a:solidFill>
                  <a:schemeClr val="bg1"/>
                </a:solidFill>
              </a:rPr>
              <a:t>Lacking an artworld, how could/should aesthetic </a:t>
            </a:r>
            <a:r>
              <a:rPr lang="en-US" dirty="0" err="1">
                <a:solidFill>
                  <a:schemeClr val="bg1"/>
                </a:solidFill>
              </a:rPr>
              <a:t>labour</a:t>
            </a:r>
            <a:r>
              <a:rPr lang="en-US" dirty="0">
                <a:solidFill>
                  <a:schemeClr val="bg1"/>
                </a:solidFill>
              </a:rPr>
              <a:t> be organized money-wise? </a:t>
            </a:r>
            <a:r>
              <a:rPr lang="en-US" dirty="0">
                <a:solidFill>
                  <a:schemeClr val="bg2">
                    <a:lumMod val="75000"/>
                  </a:schemeClr>
                </a:solidFill>
              </a:rPr>
              <a:t>(E.g. art schools legally have a different basis for funding than education in other areas)</a:t>
            </a:r>
          </a:p>
          <a:p>
            <a:endParaRPr lang="en-US" dirty="0">
              <a:solidFill>
                <a:schemeClr val="bg2">
                  <a:lumMod val="75000"/>
                </a:schemeClr>
              </a:solidFill>
            </a:endParaRPr>
          </a:p>
          <a:p>
            <a:r>
              <a:rPr lang="en-US" dirty="0">
                <a:solidFill>
                  <a:srgbClr val="F2B8E7"/>
                </a:solidFill>
              </a:rPr>
              <a:t>All aesthetic cultures have some system-like qualities </a:t>
            </a:r>
            <a:r>
              <a:rPr lang="en-US" dirty="0">
                <a:solidFill>
                  <a:schemeClr val="bg1"/>
                </a:solidFill>
              </a:rPr>
              <a:t>(styles, values, ideals, connoisseurs, authorities, trendsetters… so maybe the problem is not the content/logic of the artworld but its disproportionate size and colonial weight?)</a:t>
            </a:r>
          </a:p>
        </p:txBody>
      </p:sp>
    </p:spTree>
    <p:extLst>
      <p:ext uri="{BB962C8B-B14F-4D97-AF65-F5344CB8AC3E}">
        <p14:creationId xmlns:p14="http://schemas.microsoft.com/office/powerpoint/2010/main" val="3762221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4653BC-2C3A-40AC-A384-FDA7F7D4E68D}"/>
              </a:ext>
            </a:extLst>
          </p:cNvPr>
          <p:cNvSpPr>
            <a:spLocks noGrp="1"/>
          </p:cNvSpPr>
          <p:nvPr>
            <p:ph type="ctrTitle"/>
          </p:nvPr>
        </p:nvSpPr>
        <p:spPr/>
        <p:txBody>
          <a:bodyPr/>
          <a:lstStyle/>
          <a:p>
            <a:r>
              <a:rPr lang="fi-FI" dirty="0" err="1">
                <a:solidFill>
                  <a:srgbClr val="93EBE7"/>
                </a:solidFill>
              </a:rPr>
              <a:t>Thank</a:t>
            </a:r>
            <a:r>
              <a:rPr lang="fi-FI" dirty="0">
                <a:solidFill>
                  <a:srgbClr val="93EBE7"/>
                </a:solidFill>
              </a:rPr>
              <a:t> </a:t>
            </a:r>
            <a:r>
              <a:rPr lang="fi-FI" dirty="0" err="1">
                <a:solidFill>
                  <a:srgbClr val="93EBE7"/>
                </a:solidFill>
              </a:rPr>
              <a:t>you</a:t>
            </a:r>
            <a:r>
              <a:rPr lang="fi-FI" dirty="0">
                <a:solidFill>
                  <a:srgbClr val="93EBE7"/>
                </a:solidFill>
              </a:rPr>
              <a:t>!</a:t>
            </a:r>
          </a:p>
        </p:txBody>
      </p:sp>
    </p:spTree>
    <p:extLst>
      <p:ext uri="{BB962C8B-B14F-4D97-AF65-F5344CB8AC3E}">
        <p14:creationId xmlns:p14="http://schemas.microsoft.com/office/powerpoint/2010/main" val="136163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5EB359-7D22-4EAF-A6F3-5CB844A97607}"/>
              </a:ext>
            </a:extLst>
          </p:cNvPr>
          <p:cNvSpPr>
            <a:spLocks noGrp="1"/>
          </p:cNvSpPr>
          <p:nvPr>
            <p:ph type="title"/>
          </p:nvPr>
        </p:nvSpPr>
        <p:spPr>
          <a:solidFill>
            <a:schemeClr val="tx2">
              <a:lumMod val="50000"/>
            </a:schemeClr>
          </a:solidFill>
        </p:spPr>
        <p:txBody>
          <a:bodyPr/>
          <a:lstStyle/>
          <a:p>
            <a:r>
              <a:rPr lang="en-US" sz="4400" dirty="0">
                <a:solidFill>
                  <a:srgbClr val="93EBE7"/>
                </a:solidFill>
              </a:rPr>
              <a:t>Danto on the definition of art: context</a:t>
            </a:r>
            <a:endParaRPr lang="fi-FI" dirty="0">
              <a:solidFill>
                <a:srgbClr val="93EBE7"/>
              </a:solidFill>
            </a:endParaRPr>
          </a:p>
        </p:txBody>
      </p:sp>
      <p:sp>
        <p:nvSpPr>
          <p:cNvPr id="3" name="Sisällön paikkamerkki 2">
            <a:extLst>
              <a:ext uri="{FF2B5EF4-FFF2-40B4-BE49-F238E27FC236}">
                <a16:creationId xmlns:a16="http://schemas.microsoft.com/office/drawing/2014/main" id="{EDB971C5-D6A8-43B9-BF9A-E5DEDA6BB4F0}"/>
              </a:ext>
            </a:extLst>
          </p:cNvPr>
          <p:cNvSpPr>
            <a:spLocks noGrp="1"/>
          </p:cNvSpPr>
          <p:nvPr>
            <p:ph idx="1"/>
          </p:nvPr>
        </p:nvSpPr>
        <p:spPr>
          <a:xfrm>
            <a:off x="838200" y="2093843"/>
            <a:ext cx="10515600" cy="4625008"/>
          </a:xfrm>
        </p:spPr>
        <p:txBody>
          <a:bodyPr>
            <a:normAutofit/>
          </a:bodyPr>
          <a:lstStyle/>
          <a:p>
            <a:r>
              <a:rPr lang="en-GB" dirty="0">
                <a:solidFill>
                  <a:schemeClr val="bg1"/>
                </a:solidFill>
              </a:rPr>
              <a:t>Philosophy works with concepts – some philosophers and schools have been interested in </a:t>
            </a:r>
            <a:r>
              <a:rPr lang="en-GB" i="1" dirty="0">
                <a:solidFill>
                  <a:schemeClr val="bg1"/>
                </a:solidFill>
              </a:rPr>
              <a:t>defining</a:t>
            </a:r>
            <a:r>
              <a:rPr lang="en-GB" dirty="0">
                <a:solidFill>
                  <a:schemeClr val="bg1"/>
                </a:solidFill>
              </a:rPr>
              <a:t> concepts </a:t>
            </a:r>
          </a:p>
          <a:p>
            <a:pPr lvl="1"/>
            <a:r>
              <a:rPr lang="en-GB" dirty="0">
                <a:solidFill>
                  <a:schemeClr val="bg2">
                    <a:lumMod val="75000"/>
                  </a:schemeClr>
                </a:solidFill>
              </a:rPr>
              <a:t>(rather than e.g. presenting arguments with working definitions or highlighting the historicity of conceptual meaning)</a:t>
            </a:r>
          </a:p>
          <a:p>
            <a:endParaRPr lang="en-GB" dirty="0">
              <a:solidFill>
                <a:schemeClr val="bg1"/>
              </a:solidFill>
            </a:endParaRPr>
          </a:p>
          <a:p>
            <a:r>
              <a:rPr lang="en-GB" dirty="0">
                <a:solidFill>
                  <a:schemeClr val="bg1"/>
                </a:solidFill>
              </a:rPr>
              <a:t>Analytic Philosophy in the Anglophone world (1930’s </a:t>
            </a:r>
            <a:r>
              <a:rPr lang="en-GB" dirty="0">
                <a:solidFill>
                  <a:schemeClr val="bg1"/>
                </a:solidFill>
                <a:sym typeface="Wingdings" panose="05000000000000000000" pitchFamily="2" charset="2"/>
              </a:rPr>
              <a:t>) has tried to develop </a:t>
            </a:r>
            <a:r>
              <a:rPr lang="en-GB" i="1" dirty="0">
                <a:solidFill>
                  <a:schemeClr val="bg1"/>
                </a:solidFill>
                <a:sym typeface="Wingdings" panose="05000000000000000000" pitchFamily="2" charset="2"/>
              </a:rPr>
              <a:t>logical</a:t>
            </a:r>
            <a:r>
              <a:rPr lang="en-GB" dirty="0">
                <a:solidFill>
                  <a:schemeClr val="bg1"/>
                </a:solidFill>
                <a:sym typeface="Wingdings" panose="05000000000000000000" pitchFamily="2" charset="2"/>
              </a:rPr>
              <a:t> </a:t>
            </a:r>
            <a:r>
              <a:rPr lang="en-GB" i="1" dirty="0">
                <a:solidFill>
                  <a:schemeClr val="bg1"/>
                </a:solidFill>
                <a:sym typeface="Wingdings" panose="05000000000000000000" pitchFamily="2" charset="2"/>
              </a:rPr>
              <a:t>definitions</a:t>
            </a:r>
            <a:r>
              <a:rPr lang="en-GB" dirty="0">
                <a:solidFill>
                  <a:schemeClr val="bg1"/>
                </a:solidFill>
                <a:sym typeface="Wingdings" panose="05000000000000000000" pitchFamily="2" charset="2"/>
              </a:rPr>
              <a:t> for concepts </a:t>
            </a:r>
          </a:p>
          <a:p>
            <a:pPr lvl="1"/>
            <a:r>
              <a:rPr lang="en-GB" dirty="0">
                <a:solidFill>
                  <a:schemeClr val="bg2">
                    <a:lumMod val="75000"/>
                  </a:schemeClr>
                </a:solidFill>
                <a:sym typeface="Wingdings" panose="05000000000000000000" pitchFamily="2" charset="2"/>
              </a:rPr>
              <a:t>Philosophical problems are problems of language: the meanings of words and statements must be put through logical analysis and problems reduced into their parts with the help of modern formal logic</a:t>
            </a:r>
          </a:p>
        </p:txBody>
      </p:sp>
    </p:spTree>
    <p:extLst>
      <p:ext uri="{BB962C8B-B14F-4D97-AF65-F5344CB8AC3E}">
        <p14:creationId xmlns:p14="http://schemas.microsoft.com/office/powerpoint/2010/main" val="2403402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5EB359-7D22-4EAF-A6F3-5CB844A97607}"/>
              </a:ext>
            </a:extLst>
          </p:cNvPr>
          <p:cNvSpPr>
            <a:spLocks noGrp="1"/>
          </p:cNvSpPr>
          <p:nvPr>
            <p:ph type="title"/>
          </p:nvPr>
        </p:nvSpPr>
        <p:spPr>
          <a:solidFill>
            <a:schemeClr val="tx2">
              <a:lumMod val="50000"/>
            </a:schemeClr>
          </a:solidFill>
        </p:spPr>
        <p:txBody>
          <a:bodyPr/>
          <a:lstStyle/>
          <a:p>
            <a:r>
              <a:rPr lang="en-US" sz="4400" dirty="0">
                <a:solidFill>
                  <a:srgbClr val="93EBE7"/>
                </a:solidFill>
              </a:rPr>
              <a:t>Danto on the definition of art: context</a:t>
            </a:r>
            <a:endParaRPr lang="fi-FI" dirty="0">
              <a:solidFill>
                <a:srgbClr val="93EBE7"/>
              </a:solidFill>
            </a:endParaRPr>
          </a:p>
        </p:txBody>
      </p:sp>
      <p:sp>
        <p:nvSpPr>
          <p:cNvPr id="3" name="Sisällön paikkamerkki 2">
            <a:extLst>
              <a:ext uri="{FF2B5EF4-FFF2-40B4-BE49-F238E27FC236}">
                <a16:creationId xmlns:a16="http://schemas.microsoft.com/office/drawing/2014/main" id="{EDB971C5-D6A8-43B9-BF9A-E5DEDA6BB4F0}"/>
              </a:ext>
            </a:extLst>
          </p:cNvPr>
          <p:cNvSpPr>
            <a:spLocks noGrp="1"/>
          </p:cNvSpPr>
          <p:nvPr>
            <p:ph idx="1"/>
          </p:nvPr>
        </p:nvSpPr>
        <p:spPr>
          <a:xfrm>
            <a:off x="838199" y="2093843"/>
            <a:ext cx="10515599" cy="4625008"/>
          </a:xfrm>
        </p:spPr>
        <p:txBody>
          <a:bodyPr>
            <a:normAutofit/>
          </a:bodyPr>
          <a:lstStyle/>
          <a:p>
            <a:r>
              <a:rPr lang="en-GB" dirty="0">
                <a:solidFill>
                  <a:schemeClr val="bg1"/>
                </a:solidFill>
              </a:rPr>
              <a:t>Many philosophers and writers have proposed definitions for the concept of art – more or less logical and precise, more or less normative</a:t>
            </a:r>
          </a:p>
          <a:p>
            <a:endParaRPr lang="en-GB" dirty="0">
              <a:solidFill>
                <a:schemeClr val="bg1"/>
              </a:solidFill>
              <a:sym typeface="Wingdings" panose="05000000000000000000" pitchFamily="2" charset="2"/>
            </a:endParaRPr>
          </a:p>
          <a:p>
            <a:r>
              <a:rPr lang="en-GB" dirty="0">
                <a:solidFill>
                  <a:schemeClr val="bg1"/>
                </a:solidFill>
                <a:sym typeface="Wingdings" panose="05000000000000000000" pitchFamily="2" charset="2"/>
              </a:rPr>
              <a:t>Analytic aestheticians have aimed for a logical definition of art</a:t>
            </a:r>
          </a:p>
          <a:p>
            <a:pPr lvl="1"/>
            <a:r>
              <a:rPr lang="en-GB" dirty="0">
                <a:solidFill>
                  <a:schemeClr val="bg2">
                    <a:lumMod val="75000"/>
                  </a:schemeClr>
                </a:solidFill>
                <a:sym typeface="Wingdings" panose="05000000000000000000" pitchFamily="2" charset="2"/>
              </a:rPr>
              <a:t>Formal analysis of the language used in art criticism  “metacritique”</a:t>
            </a:r>
          </a:p>
        </p:txBody>
      </p:sp>
      <p:pic>
        <p:nvPicPr>
          <p:cNvPr id="5" name="Kuva 4">
            <a:extLst>
              <a:ext uri="{FF2B5EF4-FFF2-40B4-BE49-F238E27FC236}">
                <a16:creationId xmlns:a16="http://schemas.microsoft.com/office/drawing/2014/main" id="{3E691077-1B87-43E1-B3FE-928E74181486}"/>
              </a:ext>
            </a:extLst>
          </p:cNvPr>
          <p:cNvPicPr>
            <a:picLocks noChangeAspect="1"/>
          </p:cNvPicPr>
          <p:nvPr/>
        </p:nvPicPr>
        <p:blipFill rotWithShape="1">
          <a:blip r:embed="rId2">
            <a:extLst>
              <a:ext uri="{28A0092B-C50C-407E-A947-70E740481C1C}">
                <a14:useLocalDpi xmlns:a14="http://schemas.microsoft.com/office/drawing/2010/main" val="0"/>
              </a:ext>
            </a:extLst>
          </a:blip>
          <a:srcRect t="39285" b="33440"/>
          <a:stretch/>
        </p:blipFill>
        <p:spPr>
          <a:xfrm>
            <a:off x="1762123" y="5141842"/>
            <a:ext cx="8667750" cy="1577009"/>
          </a:xfrm>
          <a:prstGeom prst="rect">
            <a:avLst/>
          </a:prstGeom>
        </p:spPr>
      </p:pic>
    </p:spTree>
    <p:extLst>
      <p:ext uri="{BB962C8B-B14F-4D97-AF65-F5344CB8AC3E}">
        <p14:creationId xmlns:p14="http://schemas.microsoft.com/office/powerpoint/2010/main" val="2150773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5EB359-7D22-4EAF-A6F3-5CB844A97607}"/>
              </a:ext>
            </a:extLst>
          </p:cNvPr>
          <p:cNvSpPr>
            <a:spLocks noGrp="1"/>
          </p:cNvSpPr>
          <p:nvPr>
            <p:ph type="title"/>
          </p:nvPr>
        </p:nvSpPr>
        <p:spPr>
          <a:solidFill>
            <a:schemeClr val="tx2">
              <a:lumMod val="50000"/>
            </a:schemeClr>
          </a:solidFill>
        </p:spPr>
        <p:txBody>
          <a:bodyPr/>
          <a:lstStyle/>
          <a:p>
            <a:r>
              <a:rPr lang="en-US" sz="4400" dirty="0">
                <a:solidFill>
                  <a:srgbClr val="93EBE7"/>
                </a:solidFill>
              </a:rPr>
              <a:t>Danto on the definition of art: context</a:t>
            </a:r>
            <a:endParaRPr lang="fi-FI" dirty="0">
              <a:solidFill>
                <a:srgbClr val="93EBE7"/>
              </a:solidFill>
            </a:endParaRPr>
          </a:p>
        </p:txBody>
      </p:sp>
      <p:sp>
        <p:nvSpPr>
          <p:cNvPr id="3" name="Sisällön paikkamerkki 2">
            <a:extLst>
              <a:ext uri="{FF2B5EF4-FFF2-40B4-BE49-F238E27FC236}">
                <a16:creationId xmlns:a16="http://schemas.microsoft.com/office/drawing/2014/main" id="{EDB971C5-D6A8-43B9-BF9A-E5DEDA6BB4F0}"/>
              </a:ext>
            </a:extLst>
          </p:cNvPr>
          <p:cNvSpPr>
            <a:spLocks noGrp="1"/>
          </p:cNvSpPr>
          <p:nvPr>
            <p:ph idx="1"/>
          </p:nvPr>
        </p:nvSpPr>
        <p:spPr>
          <a:xfrm>
            <a:off x="838200" y="2093843"/>
            <a:ext cx="10515600" cy="4625008"/>
          </a:xfrm>
        </p:spPr>
        <p:txBody>
          <a:bodyPr>
            <a:normAutofit lnSpcReduction="10000"/>
          </a:bodyPr>
          <a:lstStyle/>
          <a:p>
            <a:r>
              <a:rPr lang="en-GB" dirty="0">
                <a:solidFill>
                  <a:srgbClr val="93EBE7"/>
                </a:solidFill>
              </a:rPr>
              <a:t>Examples of normative definitions:</a:t>
            </a:r>
          </a:p>
          <a:p>
            <a:endParaRPr lang="en-GB" dirty="0">
              <a:solidFill>
                <a:schemeClr val="bg1"/>
              </a:solidFill>
            </a:endParaRPr>
          </a:p>
          <a:p>
            <a:pPr marL="0" indent="0">
              <a:buNone/>
            </a:pPr>
            <a:r>
              <a:rPr lang="en-GB" dirty="0">
                <a:solidFill>
                  <a:schemeClr val="bg1"/>
                </a:solidFill>
              </a:rPr>
              <a:t>1) Art is about what the </a:t>
            </a:r>
            <a:r>
              <a:rPr lang="en-GB" dirty="0">
                <a:solidFill>
                  <a:srgbClr val="F2B8E7"/>
                </a:solidFill>
              </a:rPr>
              <a:t>maker</a:t>
            </a:r>
            <a:r>
              <a:rPr lang="en-GB" dirty="0">
                <a:solidFill>
                  <a:schemeClr val="bg1"/>
                </a:solidFill>
              </a:rPr>
              <a:t> of an object has intended/experienced </a:t>
            </a:r>
          </a:p>
          <a:p>
            <a:pPr lvl="1"/>
            <a:r>
              <a:rPr lang="fi-FI" dirty="0" err="1">
                <a:solidFill>
                  <a:schemeClr val="bg1">
                    <a:lumMod val="75000"/>
                  </a:schemeClr>
                </a:solidFill>
              </a:rPr>
              <a:t>E.g</a:t>
            </a:r>
            <a:r>
              <a:rPr lang="fi-FI" dirty="0">
                <a:solidFill>
                  <a:schemeClr val="bg1">
                    <a:lumMod val="75000"/>
                  </a:schemeClr>
                </a:solidFill>
              </a:rPr>
              <a:t>. Leo </a:t>
            </a:r>
            <a:r>
              <a:rPr lang="fi-FI" dirty="0" err="1">
                <a:solidFill>
                  <a:schemeClr val="bg1">
                    <a:lumMod val="75000"/>
                  </a:schemeClr>
                </a:solidFill>
              </a:rPr>
              <a:t>Tolstoy</a:t>
            </a:r>
            <a:r>
              <a:rPr lang="fi-FI" dirty="0">
                <a:solidFill>
                  <a:schemeClr val="bg1">
                    <a:lumMod val="75000"/>
                  </a:schemeClr>
                </a:solidFill>
              </a:rPr>
              <a:t>, </a:t>
            </a:r>
            <a:r>
              <a:rPr lang="fi-FI" i="1" dirty="0" err="1">
                <a:solidFill>
                  <a:schemeClr val="bg1">
                    <a:lumMod val="75000"/>
                  </a:schemeClr>
                </a:solidFill>
              </a:rPr>
              <a:t>What</a:t>
            </a:r>
            <a:r>
              <a:rPr lang="fi-FI" i="1" dirty="0">
                <a:solidFill>
                  <a:schemeClr val="bg1">
                    <a:lumMod val="75000"/>
                  </a:schemeClr>
                </a:solidFill>
              </a:rPr>
              <a:t> is </a:t>
            </a:r>
            <a:r>
              <a:rPr lang="fi-FI" i="1" dirty="0" err="1">
                <a:solidFill>
                  <a:schemeClr val="bg1">
                    <a:lumMod val="75000"/>
                  </a:schemeClr>
                </a:solidFill>
              </a:rPr>
              <a:t>Art</a:t>
            </a:r>
            <a:r>
              <a:rPr lang="fi-FI" i="1" dirty="0">
                <a:solidFill>
                  <a:schemeClr val="bg1">
                    <a:lumMod val="75000"/>
                  </a:schemeClr>
                </a:solidFill>
              </a:rPr>
              <a:t>?, </a:t>
            </a:r>
            <a:r>
              <a:rPr lang="fi-FI" dirty="0">
                <a:solidFill>
                  <a:schemeClr val="bg1">
                    <a:lumMod val="75000"/>
                  </a:schemeClr>
                </a:solidFill>
              </a:rPr>
              <a:t>1898</a:t>
            </a:r>
            <a:endParaRPr lang="en-GB" dirty="0">
              <a:solidFill>
                <a:schemeClr val="bg1">
                  <a:lumMod val="75000"/>
                </a:schemeClr>
              </a:solidFill>
            </a:endParaRPr>
          </a:p>
          <a:p>
            <a:pPr marL="0" indent="0">
              <a:buNone/>
            </a:pPr>
            <a:endParaRPr lang="en-GB" dirty="0">
              <a:solidFill>
                <a:schemeClr val="bg1"/>
              </a:solidFill>
            </a:endParaRPr>
          </a:p>
          <a:p>
            <a:pPr marL="0" indent="0">
              <a:buNone/>
            </a:pPr>
            <a:r>
              <a:rPr lang="en-GB" dirty="0">
                <a:solidFill>
                  <a:schemeClr val="bg1"/>
                </a:solidFill>
              </a:rPr>
              <a:t>2) Art is about what kind of </a:t>
            </a:r>
            <a:r>
              <a:rPr lang="en-GB" dirty="0">
                <a:solidFill>
                  <a:srgbClr val="F2B8E7"/>
                </a:solidFill>
              </a:rPr>
              <a:t>object</a:t>
            </a:r>
            <a:r>
              <a:rPr lang="en-GB" dirty="0">
                <a:solidFill>
                  <a:schemeClr val="bg1"/>
                </a:solidFill>
              </a:rPr>
              <a:t> is in question</a:t>
            </a:r>
          </a:p>
          <a:p>
            <a:pPr lvl="1"/>
            <a:r>
              <a:rPr lang="en-GB" dirty="0">
                <a:solidFill>
                  <a:schemeClr val="bg1">
                    <a:lumMod val="75000"/>
                  </a:schemeClr>
                </a:solidFill>
              </a:rPr>
              <a:t>E.g. Clive Bell, </a:t>
            </a:r>
            <a:r>
              <a:rPr lang="en-GB" i="1" dirty="0">
                <a:solidFill>
                  <a:schemeClr val="bg1">
                    <a:lumMod val="75000"/>
                  </a:schemeClr>
                </a:solidFill>
              </a:rPr>
              <a:t>Art</a:t>
            </a:r>
            <a:r>
              <a:rPr lang="en-GB" dirty="0">
                <a:solidFill>
                  <a:schemeClr val="bg1">
                    <a:lumMod val="75000"/>
                  </a:schemeClr>
                </a:solidFill>
              </a:rPr>
              <a:t>, 1914</a:t>
            </a:r>
          </a:p>
          <a:p>
            <a:endParaRPr lang="en-GB" dirty="0">
              <a:solidFill>
                <a:schemeClr val="bg1"/>
              </a:solidFill>
            </a:endParaRPr>
          </a:p>
          <a:p>
            <a:pPr marL="0" indent="0">
              <a:buNone/>
            </a:pPr>
            <a:r>
              <a:rPr lang="en-GB" dirty="0">
                <a:solidFill>
                  <a:schemeClr val="bg1"/>
                </a:solidFill>
              </a:rPr>
              <a:t>3) Art is about a certain kind of </a:t>
            </a:r>
            <a:r>
              <a:rPr lang="en-GB" dirty="0">
                <a:solidFill>
                  <a:srgbClr val="F2B8E7"/>
                </a:solidFill>
              </a:rPr>
              <a:t>experience </a:t>
            </a:r>
            <a:r>
              <a:rPr lang="en-GB" dirty="0">
                <a:solidFill>
                  <a:schemeClr val="bg1"/>
                </a:solidFill>
              </a:rPr>
              <a:t>of the recipient</a:t>
            </a:r>
          </a:p>
          <a:p>
            <a:pPr lvl="1"/>
            <a:r>
              <a:rPr lang="en-GB" dirty="0">
                <a:solidFill>
                  <a:schemeClr val="bg1">
                    <a:lumMod val="75000"/>
                  </a:schemeClr>
                </a:solidFill>
              </a:rPr>
              <a:t>E.g. John Dewey, </a:t>
            </a:r>
            <a:r>
              <a:rPr lang="en-GB" i="1" dirty="0">
                <a:solidFill>
                  <a:schemeClr val="bg1">
                    <a:lumMod val="75000"/>
                  </a:schemeClr>
                </a:solidFill>
              </a:rPr>
              <a:t>Art as Experience</a:t>
            </a:r>
            <a:r>
              <a:rPr lang="en-GB" dirty="0">
                <a:solidFill>
                  <a:schemeClr val="bg1">
                    <a:lumMod val="75000"/>
                  </a:schemeClr>
                </a:solidFill>
              </a:rPr>
              <a:t>, 1934</a:t>
            </a:r>
          </a:p>
        </p:txBody>
      </p:sp>
    </p:spTree>
    <p:extLst>
      <p:ext uri="{BB962C8B-B14F-4D97-AF65-F5344CB8AC3E}">
        <p14:creationId xmlns:p14="http://schemas.microsoft.com/office/powerpoint/2010/main" val="108742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5EB359-7D22-4EAF-A6F3-5CB844A97607}"/>
              </a:ext>
            </a:extLst>
          </p:cNvPr>
          <p:cNvSpPr>
            <a:spLocks noGrp="1"/>
          </p:cNvSpPr>
          <p:nvPr>
            <p:ph type="title"/>
          </p:nvPr>
        </p:nvSpPr>
        <p:spPr>
          <a:solidFill>
            <a:schemeClr val="tx2">
              <a:lumMod val="50000"/>
            </a:schemeClr>
          </a:solidFill>
        </p:spPr>
        <p:txBody>
          <a:bodyPr/>
          <a:lstStyle/>
          <a:p>
            <a:r>
              <a:rPr lang="en-US" sz="4400" dirty="0">
                <a:solidFill>
                  <a:srgbClr val="93EBE7"/>
                </a:solidFill>
              </a:rPr>
              <a:t>Danto on the definition of art: context</a:t>
            </a:r>
            <a:endParaRPr lang="fi-FI" dirty="0">
              <a:solidFill>
                <a:srgbClr val="93EBE7"/>
              </a:solidFill>
            </a:endParaRPr>
          </a:p>
        </p:txBody>
      </p:sp>
      <p:sp>
        <p:nvSpPr>
          <p:cNvPr id="3" name="Sisällön paikkamerkki 2">
            <a:extLst>
              <a:ext uri="{FF2B5EF4-FFF2-40B4-BE49-F238E27FC236}">
                <a16:creationId xmlns:a16="http://schemas.microsoft.com/office/drawing/2014/main" id="{EDB971C5-D6A8-43B9-BF9A-E5DEDA6BB4F0}"/>
              </a:ext>
            </a:extLst>
          </p:cNvPr>
          <p:cNvSpPr>
            <a:spLocks noGrp="1"/>
          </p:cNvSpPr>
          <p:nvPr>
            <p:ph idx="1"/>
          </p:nvPr>
        </p:nvSpPr>
        <p:spPr>
          <a:xfrm>
            <a:off x="838200" y="1948070"/>
            <a:ext cx="10515600" cy="4770781"/>
          </a:xfrm>
        </p:spPr>
        <p:txBody>
          <a:bodyPr>
            <a:normAutofit/>
          </a:bodyPr>
          <a:lstStyle/>
          <a:p>
            <a:r>
              <a:rPr lang="en-GB" dirty="0">
                <a:solidFill>
                  <a:schemeClr val="bg1"/>
                </a:solidFill>
              </a:rPr>
              <a:t>These definitions can also be called </a:t>
            </a:r>
            <a:r>
              <a:rPr lang="en-GB" i="1" dirty="0">
                <a:solidFill>
                  <a:schemeClr val="bg1"/>
                </a:solidFill>
              </a:rPr>
              <a:t>essentialist</a:t>
            </a:r>
            <a:r>
              <a:rPr lang="en-GB" dirty="0">
                <a:solidFill>
                  <a:schemeClr val="bg1"/>
                </a:solidFill>
              </a:rPr>
              <a:t>: they denote </a:t>
            </a:r>
            <a:r>
              <a:rPr lang="en-GB" dirty="0">
                <a:solidFill>
                  <a:srgbClr val="F2B8E7"/>
                </a:solidFill>
              </a:rPr>
              <a:t>one or other feature that is essential to art and artworks</a:t>
            </a:r>
          </a:p>
          <a:p>
            <a:pPr marL="0" indent="0">
              <a:buNone/>
            </a:pPr>
            <a:endParaRPr lang="en-GB" dirty="0">
              <a:solidFill>
                <a:srgbClr val="F2B8E7"/>
              </a:solidFill>
            </a:endParaRPr>
          </a:p>
          <a:p>
            <a:r>
              <a:rPr lang="en-GB" dirty="0">
                <a:solidFill>
                  <a:schemeClr val="bg1"/>
                </a:solidFill>
              </a:rPr>
              <a:t>Akin to an honorific everyday use of “art”</a:t>
            </a:r>
          </a:p>
          <a:p>
            <a:pPr lvl="1"/>
            <a:r>
              <a:rPr lang="en-GB" dirty="0">
                <a:solidFill>
                  <a:srgbClr val="C19189"/>
                </a:solidFill>
              </a:rPr>
              <a:t>“Now THIS is art!”</a:t>
            </a:r>
          </a:p>
        </p:txBody>
      </p:sp>
      <p:pic>
        <p:nvPicPr>
          <p:cNvPr id="5" name="Kuva 4">
            <a:extLst>
              <a:ext uri="{FF2B5EF4-FFF2-40B4-BE49-F238E27FC236}">
                <a16:creationId xmlns:a16="http://schemas.microsoft.com/office/drawing/2014/main" id="{A969AA4C-4C35-4384-BCE3-72E28DC87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045" y="3942521"/>
            <a:ext cx="6114051" cy="2776330"/>
          </a:xfrm>
          <a:prstGeom prst="rect">
            <a:avLst/>
          </a:prstGeom>
        </p:spPr>
      </p:pic>
    </p:spTree>
    <p:extLst>
      <p:ext uri="{BB962C8B-B14F-4D97-AF65-F5344CB8AC3E}">
        <p14:creationId xmlns:p14="http://schemas.microsoft.com/office/powerpoint/2010/main" val="297744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B07E69-AA19-47B2-8277-8B6633C8AF2F}"/>
              </a:ext>
            </a:extLst>
          </p:cNvPr>
          <p:cNvSpPr>
            <a:spLocks noGrp="1"/>
          </p:cNvSpPr>
          <p:nvPr>
            <p:ph type="title"/>
          </p:nvPr>
        </p:nvSpPr>
        <p:spPr>
          <a:xfrm>
            <a:off x="838200" y="365125"/>
            <a:ext cx="10515600" cy="1325563"/>
          </a:xfrm>
          <a:solidFill>
            <a:schemeClr val="tx2">
              <a:lumMod val="50000"/>
            </a:schemeClr>
          </a:solidFill>
        </p:spPr>
        <p:txBody>
          <a:bodyPr/>
          <a:lstStyle/>
          <a:p>
            <a:r>
              <a:rPr lang="en-US" sz="4400" dirty="0">
                <a:solidFill>
                  <a:srgbClr val="93EBE7"/>
                </a:solidFill>
              </a:rPr>
              <a:t>Danto on the definition of art: context</a:t>
            </a:r>
            <a:endParaRPr lang="fi-FI" dirty="0"/>
          </a:p>
        </p:txBody>
      </p:sp>
      <p:sp>
        <p:nvSpPr>
          <p:cNvPr id="3" name="Sisällön paikkamerkki 2">
            <a:extLst>
              <a:ext uri="{FF2B5EF4-FFF2-40B4-BE49-F238E27FC236}">
                <a16:creationId xmlns:a16="http://schemas.microsoft.com/office/drawing/2014/main" id="{34F00BF4-7806-44C2-ADE1-BF6D6A921B25}"/>
              </a:ext>
            </a:extLst>
          </p:cNvPr>
          <p:cNvSpPr>
            <a:spLocks noGrp="1"/>
          </p:cNvSpPr>
          <p:nvPr>
            <p:ph idx="1"/>
          </p:nvPr>
        </p:nvSpPr>
        <p:spPr>
          <a:xfrm>
            <a:off x="838200" y="2425148"/>
            <a:ext cx="10515600" cy="4253948"/>
          </a:xfrm>
        </p:spPr>
        <p:txBody>
          <a:bodyPr>
            <a:normAutofit lnSpcReduction="10000"/>
          </a:bodyPr>
          <a:lstStyle/>
          <a:p>
            <a:pPr marL="0" indent="0">
              <a:buNone/>
            </a:pPr>
            <a:r>
              <a:rPr lang="en-US" dirty="0">
                <a:solidFill>
                  <a:srgbClr val="93EBE7"/>
                </a:solidFill>
              </a:rPr>
              <a:t>Problems with traditional definitions</a:t>
            </a:r>
          </a:p>
          <a:p>
            <a:endParaRPr lang="en-US" dirty="0">
              <a:solidFill>
                <a:schemeClr val="bg1"/>
              </a:solidFill>
            </a:endParaRPr>
          </a:p>
          <a:p>
            <a:r>
              <a:rPr lang="en-US" dirty="0">
                <a:solidFill>
                  <a:schemeClr val="bg1"/>
                </a:solidFill>
              </a:rPr>
              <a:t>Definition only fits some artworks</a:t>
            </a:r>
          </a:p>
          <a:p>
            <a:r>
              <a:rPr lang="en-US" dirty="0">
                <a:solidFill>
                  <a:schemeClr val="bg1"/>
                </a:solidFill>
              </a:rPr>
              <a:t>Definition fits other things than artworks</a:t>
            </a:r>
          </a:p>
          <a:p>
            <a:r>
              <a:rPr lang="en-US" dirty="0">
                <a:solidFill>
                  <a:schemeClr val="bg1"/>
                </a:solidFill>
              </a:rPr>
              <a:t>Hard or impossible to test</a:t>
            </a:r>
          </a:p>
          <a:p>
            <a:r>
              <a:rPr lang="en-US" dirty="0">
                <a:solidFill>
                  <a:srgbClr val="F2B8E7"/>
                </a:solidFill>
              </a:rPr>
              <a:t>The field of art changes constantly</a:t>
            </a:r>
          </a:p>
          <a:p>
            <a:endParaRPr lang="en-US" dirty="0">
              <a:solidFill>
                <a:srgbClr val="F2B8E7"/>
              </a:solidFill>
            </a:endParaRPr>
          </a:p>
          <a:p>
            <a:r>
              <a:rPr lang="en-US" dirty="0">
                <a:solidFill>
                  <a:schemeClr val="bg1"/>
                </a:solidFill>
              </a:rPr>
              <a:t>Many became to think that the project of defining art, even aesthetics as a whole, is irrelevant for artistic practice</a:t>
            </a:r>
          </a:p>
        </p:txBody>
      </p:sp>
    </p:spTree>
    <p:extLst>
      <p:ext uri="{BB962C8B-B14F-4D97-AF65-F5344CB8AC3E}">
        <p14:creationId xmlns:p14="http://schemas.microsoft.com/office/powerpoint/2010/main" val="95209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B07E69-AA19-47B2-8277-8B6633C8AF2F}"/>
              </a:ext>
            </a:extLst>
          </p:cNvPr>
          <p:cNvSpPr>
            <a:spLocks noGrp="1"/>
          </p:cNvSpPr>
          <p:nvPr>
            <p:ph type="title"/>
          </p:nvPr>
        </p:nvSpPr>
        <p:spPr>
          <a:xfrm>
            <a:off x="838200" y="365125"/>
            <a:ext cx="10515600" cy="1325563"/>
          </a:xfrm>
          <a:solidFill>
            <a:schemeClr val="tx2">
              <a:lumMod val="50000"/>
            </a:schemeClr>
          </a:solidFill>
        </p:spPr>
        <p:txBody>
          <a:bodyPr/>
          <a:lstStyle/>
          <a:p>
            <a:r>
              <a:rPr lang="en-US" sz="4400" dirty="0">
                <a:solidFill>
                  <a:srgbClr val="93EBE7"/>
                </a:solidFill>
              </a:rPr>
              <a:t>Danto on the definition of art: context</a:t>
            </a:r>
            <a:endParaRPr lang="fi-FI" dirty="0"/>
          </a:p>
        </p:txBody>
      </p:sp>
      <p:sp>
        <p:nvSpPr>
          <p:cNvPr id="3" name="Sisällön paikkamerkki 2">
            <a:extLst>
              <a:ext uri="{FF2B5EF4-FFF2-40B4-BE49-F238E27FC236}">
                <a16:creationId xmlns:a16="http://schemas.microsoft.com/office/drawing/2014/main" id="{34F00BF4-7806-44C2-ADE1-BF6D6A921B25}"/>
              </a:ext>
            </a:extLst>
          </p:cNvPr>
          <p:cNvSpPr>
            <a:spLocks noGrp="1"/>
          </p:cNvSpPr>
          <p:nvPr>
            <p:ph idx="1"/>
          </p:nvPr>
        </p:nvSpPr>
        <p:spPr>
          <a:xfrm>
            <a:off x="838199" y="2425148"/>
            <a:ext cx="4210879" cy="3751814"/>
          </a:xfrm>
        </p:spPr>
        <p:txBody>
          <a:bodyPr>
            <a:normAutofit/>
          </a:bodyPr>
          <a:lstStyle/>
          <a:p>
            <a:pPr marL="0" indent="0">
              <a:buNone/>
            </a:pPr>
            <a:r>
              <a:rPr lang="en-US" dirty="0">
                <a:solidFill>
                  <a:schemeClr val="bg2">
                    <a:lumMod val="75000"/>
                  </a:schemeClr>
                </a:solidFill>
              </a:rPr>
              <a:t>Barnett Newman, 1952:</a:t>
            </a:r>
          </a:p>
          <a:p>
            <a:pPr marL="0" indent="0">
              <a:buNone/>
            </a:pPr>
            <a:endParaRPr lang="en-US" dirty="0">
              <a:solidFill>
                <a:schemeClr val="bg1"/>
              </a:solidFill>
            </a:endParaRPr>
          </a:p>
          <a:p>
            <a:pPr marL="0" indent="0">
              <a:buNone/>
            </a:pPr>
            <a:r>
              <a:rPr lang="en-US" sz="3600" dirty="0">
                <a:solidFill>
                  <a:schemeClr val="bg1"/>
                </a:solidFill>
              </a:rPr>
              <a:t>“Aesthetics is for the artist as Ornithology is for the birds”</a:t>
            </a:r>
          </a:p>
        </p:txBody>
      </p:sp>
      <p:pic>
        <p:nvPicPr>
          <p:cNvPr id="5" name="Kuva 4">
            <a:extLst>
              <a:ext uri="{FF2B5EF4-FFF2-40B4-BE49-F238E27FC236}">
                <a16:creationId xmlns:a16="http://schemas.microsoft.com/office/drawing/2014/main" id="{E5209F2A-1A99-42C5-93E8-3AAB8D670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425148"/>
            <a:ext cx="6096000" cy="3429000"/>
          </a:xfrm>
          <a:prstGeom prst="rect">
            <a:avLst/>
          </a:prstGeom>
        </p:spPr>
      </p:pic>
    </p:spTree>
    <p:extLst>
      <p:ext uri="{BB962C8B-B14F-4D97-AF65-F5344CB8AC3E}">
        <p14:creationId xmlns:p14="http://schemas.microsoft.com/office/powerpoint/2010/main" val="217667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B07E69-AA19-47B2-8277-8B6633C8AF2F}"/>
              </a:ext>
            </a:extLst>
          </p:cNvPr>
          <p:cNvSpPr>
            <a:spLocks noGrp="1"/>
          </p:cNvSpPr>
          <p:nvPr>
            <p:ph type="title"/>
          </p:nvPr>
        </p:nvSpPr>
        <p:spPr>
          <a:xfrm>
            <a:off x="838200" y="365125"/>
            <a:ext cx="10515600" cy="1325563"/>
          </a:xfrm>
          <a:solidFill>
            <a:schemeClr val="tx2">
              <a:lumMod val="50000"/>
            </a:schemeClr>
          </a:solidFill>
        </p:spPr>
        <p:txBody>
          <a:bodyPr/>
          <a:lstStyle/>
          <a:p>
            <a:r>
              <a:rPr lang="en-US" sz="4400" dirty="0">
                <a:solidFill>
                  <a:srgbClr val="93EBE7"/>
                </a:solidFill>
              </a:rPr>
              <a:t>Danto on the definition of art: context</a:t>
            </a:r>
            <a:endParaRPr lang="fi-FI" dirty="0"/>
          </a:p>
        </p:txBody>
      </p:sp>
      <p:sp>
        <p:nvSpPr>
          <p:cNvPr id="3" name="Sisällön paikkamerkki 2">
            <a:extLst>
              <a:ext uri="{FF2B5EF4-FFF2-40B4-BE49-F238E27FC236}">
                <a16:creationId xmlns:a16="http://schemas.microsoft.com/office/drawing/2014/main" id="{34F00BF4-7806-44C2-ADE1-BF6D6A921B25}"/>
              </a:ext>
            </a:extLst>
          </p:cNvPr>
          <p:cNvSpPr>
            <a:spLocks noGrp="1"/>
          </p:cNvSpPr>
          <p:nvPr>
            <p:ph idx="1"/>
          </p:nvPr>
        </p:nvSpPr>
        <p:spPr>
          <a:xfrm>
            <a:off x="838200" y="2014329"/>
            <a:ext cx="10515600" cy="4478545"/>
          </a:xfrm>
        </p:spPr>
        <p:txBody>
          <a:bodyPr>
            <a:normAutofit/>
          </a:bodyPr>
          <a:lstStyle/>
          <a:p>
            <a:pPr marL="0" indent="0">
              <a:buNone/>
            </a:pPr>
            <a:r>
              <a:rPr lang="en-US" dirty="0">
                <a:solidFill>
                  <a:schemeClr val="bg1"/>
                </a:solidFill>
              </a:rPr>
              <a:t>“Is aesthetic theory, in the sense of a true definition … of art, possible? If nothing else does, the history of aesthetics itself should give one enormous pause here. For, </a:t>
            </a:r>
            <a:r>
              <a:rPr lang="en-US" dirty="0">
                <a:solidFill>
                  <a:srgbClr val="93EBE7"/>
                </a:solidFill>
              </a:rPr>
              <a:t>in spite of the many theories, we seem no nearer our goal today than we were in Plato's time.</a:t>
            </a:r>
            <a:r>
              <a:rPr lang="en-US" dirty="0">
                <a:solidFill>
                  <a:schemeClr val="bg1"/>
                </a:solidFill>
              </a:rPr>
              <a:t> Each age, each art-movement, each philosophy of art, tries over and over again to establish the stated ideal only to be succeeded by a new or revised theory, rooted, at least in part, in the repudiation of preceding ones.”</a:t>
            </a:r>
          </a:p>
          <a:p>
            <a:pPr lvl="1"/>
            <a:r>
              <a:rPr lang="en-US" dirty="0">
                <a:solidFill>
                  <a:schemeClr val="bg2">
                    <a:lumMod val="75000"/>
                  </a:schemeClr>
                </a:solidFill>
              </a:rPr>
              <a:t>Morris Weitz, “The Role of Theory in Aesthetics”, 1956</a:t>
            </a:r>
          </a:p>
        </p:txBody>
      </p:sp>
    </p:spTree>
    <p:extLst>
      <p:ext uri="{BB962C8B-B14F-4D97-AF65-F5344CB8AC3E}">
        <p14:creationId xmlns:p14="http://schemas.microsoft.com/office/powerpoint/2010/main" val="65131565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3987</TotalTime>
  <Words>1931</Words>
  <Application>Microsoft Office PowerPoint</Application>
  <PresentationFormat>Widescreen</PresentationFormat>
  <Paragraphs>140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Office-teema</vt:lpstr>
      <vt:lpstr>On Arthur Danto’s Philosophy of Art</vt:lpstr>
      <vt:lpstr>PowerPoint Presentation</vt:lpstr>
      <vt:lpstr>Danto on the definition of art: context</vt:lpstr>
      <vt:lpstr>Danto on the definition of art: context</vt:lpstr>
      <vt:lpstr>Danto on the definition of art: context</vt:lpstr>
      <vt:lpstr>Danto on the definition of art: context</vt:lpstr>
      <vt:lpstr>Danto on the definition of art: context</vt:lpstr>
      <vt:lpstr>Danto on the definition of art: context</vt:lpstr>
      <vt:lpstr>Danto on the definition of art: context</vt:lpstr>
      <vt:lpstr>Danto on the definition of art: context</vt:lpstr>
      <vt:lpstr>Danto on the definition of art: background</vt:lpstr>
      <vt:lpstr>”The artworld”</vt:lpstr>
      <vt:lpstr>Andy Warhol</vt:lpstr>
      <vt:lpstr>”The artworld”</vt:lpstr>
      <vt:lpstr>”The artworld”</vt:lpstr>
      <vt:lpstr>An institutional definition of art</vt:lpstr>
      <vt:lpstr>An institutional definition of art</vt:lpstr>
      <vt:lpstr>PowerPoint Presentation</vt:lpstr>
      <vt:lpstr>PowerPoint Presentation</vt:lpstr>
      <vt:lpstr>Issues</vt:lpstr>
      <vt:lpstr>Issues</vt:lpstr>
      <vt:lpstr>Issues</vt:lpstr>
      <vt:lpstr>Defining art: a succesfully failed task?</vt:lpstr>
      <vt:lpstr>Defining art: a succesfully failed task?</vt:lpstr>
      <vt:lpstr>Defining art: a succesfully failed task?</vt:lpstr>
      <vt:lpstr>Defending the artworld?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Taide nyt! Estetiikka</dc:title>
  <dc:creator>Petteri</dc:creator>
  <cp:lastModifiedBy>Ryynänen Max</cp:lastModifiedBy>
  <cp:revision>145</cp:revision>
  <dcterms:created xsi:type="dcterms:W3CDTF">2019-09-02T08:39:11Z</dcterms:created>
  <dcterms:modified xsi:type="dcterms:W3CDTF">2021-12-08T07:31:04Z</dcterms:modified>
</cp:coreProperties>
</file>