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08" r:id="rId2"/>
    <p:sldMasterId id="2147483705" r:id="rId3"/>
    <p:sldMasterId id="2147483677" r:id="rId4"/>
    <p:sldMasterId id="2147483660" r:id="rId5"/>
    <p:sldMasterId id="2147483742" r:id="rId6"/>
    <p:sldMasterId id="2147483648" r:id="rId7"/>
    <p:sldMasterId id="214748378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0" r:id="rId20"/>
    <p:sldId id="271" r:id="rId21"/>
    <p:sldId id="272" r:id="rId22"/>
    <p:sldId id="273" r:id="rId23"/>
    <p:sldId id="274" r:id="rId24"/>
    <p:sldId id="275" r:id="rId25"/>
    <p:sldId id="267" r:id="rId26"/>
    <p:sldId id="276" r:id="rId27"/>
    <p:sldId id="277" r:id="rId28"/>
    <p:sldId id="278" r:id="rId29"/>
    <p:sldId id="268" r:id="rId30"/>
    <p:sldId id="269" r:id="rId31"/>
    <p:sldId id="279" r:id="rId32"/>
    <p:sldId id="280" r:id="rId33"/>
    <p:sldId id="282" r:id="rId34"/>
    <p:sldId id="281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 err="1"/>
            <a:t>Verbit</a:t>
          </a:r>
          <a:r>
            <a:rPr lang="en-US" b="0" i="0" baseline="0" dirty="0"/>
            <a:t> ja –ko/</a:t>
          </a:r>
          <a:r>
            <a:rPr lang="en-US" b="0" i="0" baseline="0" dirty="0" err="1"/>
            <a:t>kö</a:t>
          </a:r>
          <a:r>
            <a:rPr lang="en-US" b="0" i="0" baseline="0" dirty="0"/>
            <a:t> </a:t>
          </a:r>
          <a:r>
            <a:rPr lang="en-US" b="0" i="0" baseline="0" dirty="0" err="1"/>
            <a:t>kysymykset</a:t>
          </a:r>
          <a:r>
            <a:rPr lang="en-US" dirty="0"/>
            <a:t> (revision)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kahvi</a:t>
          </a:r>
          <a:r>
            <a:rPr lang="en-US" dirty="0"/>
            <a:t> </a:t>
          </a:r>
          <a:r>
            <a:rPr lang="en-US" dirty="0" err="1"/>
            <a:t>maksaa</a:t>
          </a:r>
          <a:r>
            <a:rPr lang="en-US" dirty="0"/>
            <a:t>? </a:t>
          </a:r>
          <a:r>
            <a:rPr lang="en-US" dirty="0" err="1"/>
            <a:t>Paljonko</a:t>
          </a:r>
          <a:r>
            <a:rPr lang="en-US" dirty="0"/>
            <a:t> </a:t>
          </a:r>
          <a:r>
            <a:rPr lang="en-US" dirty="0" err="1"/>
            <a:t>kahvi</a:t>
          </a:r>
          <a:r>
            <a:rPr lang="en-US" dirty="0"/>
            <a:t> </a:t>
          </a:r>
          <a:r>
            <a:rPr lang="en-US" dirty="0" err="1"/>
            <a:t>maksaa</a:t>
          </a:r>
          <a:r>
            <a:rPr lang="en-US" dirty="0"/>
            <a:t>? + </a:t>
          </a:r>
          <a:r>
            <a:rPr lang="en-US" dirty="0" err="1"/>
            <a:t>numerot</a:t>
          </a:r>
          <a:r>
            <a:rPr lang="en-US" dirty="0"/>
            <a:t> (spoken language)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Ruoka</a:t>
          </a:r>
          <a:r>
            <a:rPr lang="en-US" b="0" i="0" baseline="0" dirty="0"/>
            <a:t>- ja </a:t>
          </a:r>
          <a:r>
            <a:rPr lang="en-US" b="0" i="0" baseline="0" dirty="0" err="1"/>
            <a:t>juomasanasto</a:t>
          </a:r>
          <a:r>
            <a:rPr lang="en-US" b="0" i="0" baseline="0" dirty="0"/>
            <a:t> (food and drinks vocabulary)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Partitiivi</a:t>
          </a:r>
          <a:endParaRPr lang="en-US" dirty="0"/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 dirty="0" err="1"/>
            <a:t>Verbit</a:t>
          </a:r>
          <a:r>
            <a:rPr lang="en-US" sz="2900" b="0" i="0" kern="1200" baseline="0" dirty="0"/>
            <a:t> ja –ko/</a:t>
          </a:r>
          <a:r>
            <a:rPr lang="en-US" sz="2900" b="0" i="0" kern="1200" baseline="0" dirty="0" err="1"/>
            <a:t>kö</a:t>
          </a:r>
          <a:r>
            <a:rPr lang="en-US" sz="2900" b="0" i="0" kern="1200" baseline="0" dirty="0"/>
            <a:t> </a:t>
          </a:r>
          <a:r>
            <a:rPr lang="en-US" sz="2900" b="0" i="0" kern="1200" baseline="0" dirty="0" err="1"/>
            <a:t>kysymykset</a:t>
          </a:r>
          <a:r>
            <a:rPr lang="en-US" sz="2900" kern="1200" dirty="0"/>
            <a:t> (revision)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Mitä</a:t>
          </a:r>
          <a:r>
            <a:rPr lang="en-US" sz="2900" kern="1200" dirty="0"/>
            <a:t> </a:t>
          </a:r>
          <a:r>
            <a:rPr lang="en-US" sz="2900" kern="1200" dirty="0" err="1"/>
            <a:t>kahvi</a:t>
          </a:r>
          <a:r>
            <a:rPr lang="en-US" sz="2900" kern="1200" dirty="0"/>
            <a:t> </a:t>
          </a:r>
          <a:r>
            <a:rPr lang="en-US" sz="2900" kern="1200" dirty="0" err="1"/>
            <a:t>maksaa</a:t>
          </a:r>
          <a:r>
            <a:rPr lang="en-US" sz="2900" kern="1200" dirty="0"/>
            <a:t>? </a:t>
          </a:r>
          <a:r>
            <a:rPr lang="en-US" sz="2900" kern="1200" dirty="0" err="1"/>
            <a:t>Paljonko</a:t>
          </a:r>
          <a:r>
            <a:rPr lang="en-US" sz="2900" kern="1200" dirty="0"/>
            <a:t> </a:t>
          </a:r>
          <a:r>
            <a:rPr lang="en-US" sz="2900" kern="1200" dirty="0" err="1"/>
            <a:t>kahvi</a:t>
          </a:r>
          <a:r>
            <a:rPr lang="en-US" sz="2900" kern="1200" dirty="0"/>
            <a:t> </a:t>
          </a:r>
          <a:r>
            <a:rPr lang="en-US" sz="2900" kern="1200" dirty="0" err="1"/>
            <a:t>maksaa</a:t>
          </a:r>
          <a:r>
            <a:rPr lang="en-US" sz="2900" kern="1200" dirty="0"/>
            <a:t>? + </a:t>
          </a:r>
          <a:r>
            <a:rPr lang="en-US" sz="2900" kern="1200" dirty="0" err="1"/>
            <a:t>numerot</a:t>
          </a:r>
          <a:r>
            <a:rPr lang="en-US" sz="2900" kern="1200" dirty="0"/>
            <a:t> (spoken language)</a:t>
          </a:r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 dirty="0" err="1"/>
            <a:t>Ruoka</a:t>
          </a:r>
          <a:r>
            <a:rPr lang="en-US" sz="2900" b="0" i="0" kern="1200" baseline="0" dirty="0"/>
            <a:t>- ja </a:t>
          </a:r>
          <a:r>
            <a:rPr lang="en-US" sz="2900" b="0" i="0" kern="1200" baseline="0" dirty="0" err="1"/>
            <a:t>juomasanasto</a:t>
          </a:r>
          <a:r>
            <a:rPr lang="en-US" sz="2900" b="0" i="0" kern="1200" baseline="0" dirty="0"/>
            <a:t> (food and drinks vocabulary) </a:t>
          </a:r>
          <a:endParaRPr lang="en-US" sz="29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Partitiivi</a:t>
          </a:r>
          <a:endParaRPr lang="en-US" sz="2900" kern="1200" dirty="0"/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Kotitehtävät</a:t>
          </a:r>
          <a:endParaRPr lang="en-US" sz="2900" kern="1200" dirty="0"/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0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8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15.11.2023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15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3971-2A9D-48D2-90AA-C2754121BB36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91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4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15.11.2023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0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66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9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15.11.2023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7" r:id="rId2"/>
    <p:sldLayoutId id="2147483743" r:id="rId3"/>
    <p:sldLayoutId id="2147483748" r:id="rId4"/>
    <p:sldLayoutId id="2147483745" r:id="rId5"/>
    <p:sldLayoutId id="2147483739" r:id="rId6"/>
    <p:sldLayoutId id="2147483735" r:id="rId7"/>
    <p:sldLayoutId id="2147483736" r:id="rId8"/>
    <p:sldLayoutId id="2147483737" r:id="rId9"/>
    <p:sldLayoutId id="2147483738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15.11.2023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15 November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28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CA1-5456-44E4-B487-CD0CF332B565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15.11.2023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3971-2A9D-48D2-90AA-C2754121BB36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0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15.11.2023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vegetable-salad-on-plate-1059905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rful pencils and books">
            <a:extLst>
              <a:ext uri="{FF2B5EF4-FFF2-40B4-BE49-F238E27FC236}">
                <a16:creationId xmlns:a16="http://schemas.microsoft.com/office/drawing/2014/main" id="{81C933CB-0507-19AC-8E3C-2FAFAD853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1" r="-1" b="8012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00782-10DB-476B-8FCA-75F3ACDAD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 err="1"/>
              <a:t>Hyvää</a:t>
            </a:r>
            <a:r>
              <a:rPr lang="en-US" sz="7200" dirty="0"/>
              <a:t> </a:t>
            </a:r>
            <a:r>
              <a:rPr lang="en-US" sz="7200" dirty="0" err="1"/>
              <a:t>huomenta</a:t>
            </a:r>
            <a:r>
              <a:rPr lang="en-US" sz="72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8591E-0164-4CBF-86D9-681A60851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/>
              <a:t>Hyvää</a:t>
            </a:r>
            <a:r>
              <a:rPr lang="en-US" dirty="0"/>
              <a:t> </a:t>
            </a:r>
            <a:r>
              <a:rPr lang="en-US" dirty="0" err="1"/>
              <a:t>huomenta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432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12B4-DEC4-4267-BBFD-4E3A1B11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51" y="171493"/>
            <a:ext cx="10512636" cy="660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Ruokasanat</a:t>
            </a:r>
            <a:r>
              <a:rPr lang="en-US" dirty="0">
                <a:solidFill>
                  <a:schemeClr val="tx1"/>
                </a:solidFill>
              </a:rPr>
              <a:t> s.59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3C0C-043C-405B-9F92-F6B79277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37" y="951186"/>
            <a:ext cx="11591712" cy="562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k.</a:t>
            </a:r>
          </a:p>
          <a:p>
            <a:pPr marL="0" indent="0">
              <a:buNone/>
            </a:pPr>
            <a:r>
              <a:rPr lang="en-US" sz="3200" dirty="0"/>
              <a:t>l.</a:t>
            </a:r>
          </a:p>
          <a:p>
            <a:pPr marL="0" indent="0">
              <a:buNone/>
            </a:pPr>
            <a:r>
              <a:rPr lang="en-US" sz="3200" dirty="0"/>
              <a:t>m.</a:t>
            </a:r>
          </a:p>
          <a:p>
            <a:pPr marL="0" indent="0">
              <a:buNone/>
            </a:pPr>
            <a:r>
              <a:rPr lang="en-US" sz="3200" dirty="0"/>
              <a:t>n.</a:t>
            </a:r>
          </a:p>
          <a:p>
            <a:pPr marL="0" indent="0">
              <a:buNone/>
            </a:pPr>
            <a:r>
              <a:rPr lang="en-US" sz="3200" dirty="0"/>
              <a:t>o.</a:t>
            </a:r>
          </a:p>
          <a:p>
            <a:pPr marL="0" indent="0">
              <a:buNone/>
            </a:pPr>
            <a:r>
              <a:rPr lang="en-US" sz="3200" dirty="0"/>
              <a:t>p.</a:t>
            </a:r>
          </a:p>
          <a:p>
            <a:pPr marL="0" indent="0">
              <a:buNone/>
            </a:pPr>
            <a:r>
              <a:rPr lang="en-US" sz="3200" dirty="0"/>
              <a:t>q.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1B0696A-F5B6-4F36-BC31-F01CA8A8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04" y="951186"/>
            <a:ext cx="6681609" cy="36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1F89-2599-423D-93DD-4150C3ED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4" y="278130"/>
            <a:ext cx="8596668" cy="750570"/>
          </a:xfrm>
        </p:spPr>
        <p:txBody>
          <a:bodyPr/>
          <a:lstStyle/>
          <a:p>
            <a:r>
              <a:rPr lang="en-US" dirty="0" err="1"/>
              <a:t>Ostoslista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A376-04BE-4471-AD46-0CB3C028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496" y="1931989"/>
            <a:ext cx="1863090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11DE868-C4C1-4231-978F-B3A0E2CB75DA}"/>
              </a:ext>
            </a:extLst>
          </p:cNvPr>
          <p:cNvSpPr/>
          <p:nvPr/>
        </p:nvSpPr>
        <p:spPr>
          <a:xfrm>
            <a:off x="4678488" y="1183005"/>
            <a:ext cx="5552016" cy="512865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 </a:t>
            </a:r>
            <a:r>
              <a:rPr lang="en-US" sz="2800" dirty="0" err="1"/>
              <a:t>kurkkua</a:t>
            </a:r>
            <a:endParaRPr lang="en-US" sz="2800" dirty="0"/>
          </a:p>
          <a:p>
            <a:pPr algn="ctr"/>
            <a:r>
              <a:rPr lang="en-US" sz="2800" dirty="0"/>
              <a:t>1 paprika</a:t>
            </a:r>
          </a:p>
          <a:p>
            <a:pPr algn="ctr"/>
            <a:r>
              <a:rPr lang="en-US" sz="2800" dirty="0"/>
              <a:t>3 </a:t>
            </a:r>
            <a:r>
              <a:rPr lang="en-US" sz="2800" dirty="0" err="1"/>
              <a:t>tomaattia</a:t>
            </a:r>
            <a:endParaRPr lang="en-US" sz="2800" dirty="0"/>
          </a:p>
          <a:p>
            <a:pPr algn="ctr"/>
            <a:r>
              <a:rPr lang="en-US" sz="2800" dirty="0"/>
              <a:t>2 </a:t>
            </a:r>
            <a:r>
              <a:rPr lang="en-US" sz="2800" dirty="0" err="1"/>
              <a:t>ananasta</a:t>
            </a:r>
            <a:endParaRPr lang="en-US" sz="2800" dirty="0"/>
          </a:p>
          <a:p>
            <a:pPr algn="ctr"/>
            <a:r>
              <a:rPr lang="en-US" sz="2800" dirty="0"/>
              <a:t>4 </a:t>
            </a:r>
            <a:r>
              <a:rPr lang="en-US" sz="2800" dirty="0" err="1"/>
              <a:t>jäätelöä</a:t>
            </a:r>
            <a:endParaRPr lang="en-US" sz="2800" dirty="0"/>
          </a:p>
          <a:p>
            <a:pPr algn="ctr"/>
            <a:r>
              <a:rPr lang="en-US" sz="2800" dirty="0"/>
              <a:t>1 </a:t>
            </a:r>
            <a:r>
              <a:rPr lang="en-US" sz="2800" dirty="0" err="1"/>
              <a:t>vesimeloni</a:t>
            </a:r>
            <a:endParaRPr lang="en-US" sz="2800" dirty="0"/>
          </a:p>
          <a:p>
            <a:pPr algn="ctr"/>
            <a:r>
              <a:rPr lang="en-US" sz="2800" dirty="0"/>
              <a:t>4 </a:t>
            </a:r>
            <a:r>
              <a:rPr lang="en-US" sz="2800" dirty="0" err="1"/>
              <a:t>jogurttia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8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1. Numero + partitiivi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(PAITSI 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</a:t>
            </a:r>
            <a:r>
              <a:rPr lang="fi-FI" sz="2400" b="1" dirty="0"/>
              <a:t>3</a:t>
            </a:r>
            <a:r>
              <a:rPr lang="fi-FI" sz="2400" dirty="0"/>
              <a:t> sisko</a:t>
            </a:r>
            <a:r>
              <a:rPr lang="fi-FI" sz="2400" b="1" dirty="0"/>
              <a:t>a ja 2 </a:t>
            </a:r>
            <a:r>
              <a:rPr lang="fi-FI" sz="2400" dirty="0"/>
              <a:t>kissa</a:t>
            </a:r>
            <a:r>
              <a:rPr lang="fi-FI" sz="2400" b="1" dirty="0"/>
              <a:t>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Ostan </a:t>
            </a:r>
            <a:r>
              <a:rPr lang="fi-FI" sz="2400" b="1" dirty="0"/>
              <a:t>4</a:t>
            </a:r>
            <a:r>
              <a:rPr lang="fi-FI" sz="2400" dirty="0"/>
              <a:t> omena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Salissa on </a:t>
            </a:r>
            <a:r>
              <a:rPr lang="fi-FI" sz="2400" b="1" dirty="0"/>
              <a:t>monta</a:t>
            </a:r>
            <a:r>
              <a:rPr lang="fi-FI" sz="2400" dirty="0"/>
              <a:t> opiskelija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Kuinka monta </a:t>
            </a:r>
            <a:r>
              <a:rPr lang="fi-FI" sz="2400" dirty="0"/>
              <a:t>kurssi</a:t>
            </a:r>
            <a:r>
              <a:rPr lang="fi-FI" sz="2400" b="1" dirty="0"/>
              <a:t>a</a:t>
            </a:r>
            <a:r>
              <a:rPr lang="fi-FI" sz="2400" dirty="0"/>
              <a:t> sinulla 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</a:t>
            </a:r>
            <a:r>
              <a:rPr lang="fi-FI" sz="2400" b="1" dirty="0"/>
              <a:t>6</a:t>
            </a:r>
            <a:r>
              <a:rPr lang="fi-FI" sz="2400" dirty="0"/>
              <a:t> kurssi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3758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303B-6084-4683-B768-6FED4087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929612"/>
          </a:xfrm>
        </p:spPr>
        <p:txBody>
          <a:bodyPr>
            <a:noAutofit/>
          </a:bodyPr>
          <a:lstStyle/>
          <a:p>
            <a:r>
              <a:rPr lang="fi-FI" sz="2800" dirty="0"/>
              <a:t>Partitiivin muodostus</a:t>
            </a:r>
            <a:br>
              <a:rPr lang="fi-FI" sz="2800" dirty="0"/>
            </a:br>
            <a:r>
              <a:rPr lang="fi-FI" sz="2800" b="1" dirty="0"/>
              <a:t>a/ä, ta/tä, tta/ttä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6C82-3900-4FD6-87A9-00D0D938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42" y="1171575"/>
            <a:ext cx="11228916" cy="5530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1 </a:t>
            </a:r>
            <a:r>
              <a:rPr lang="fi-FI" sz="2400" b="1" dirty="0">
                <a:highlight>
                  <a:srgbClr val="00FF00"/>
                </a:highlight>
              </a:rPr>
              <a:t>vokaali</a:t>
            </a:r>
            <a:r>
              <a:rPr lang="fi-FI" sz="2400" dirty="0">
                <a:highlight>
                  <a:srgbClr val="00FF00"/>
                </a:highlight>
              </a:rPr>
              <a:t> lopussa + </a:t>
            </a:r>
            <a:r>
              <a:rPr lang="fi-FI" sz="2400" b="1" dirty="0">
                <a:highlight>
                  <a:srgbClr val="00FF00"/>
                </a:highlight>
              </a:rPr>
              <a:t>a/ä</a:t>
            </a:r>
            <a:r>
              <a:rPr lang="fi-FI" sz="2400" dirty="0">
                <a:highlight>
                  <a:srgbClr val="00FF00"/>
                </a:highlight>
              </a:rPr>
              <a:t> (paitsi e)</a:t>
            </a:r>
          </a:p>
          <a:p>
            <a:pPr marL="0" indent="0">
              <a:buNone/>
            </a:pPr>
            <a:r>
              <a:rPr lang="fi-FI" sz="2400" dirty="0"/>
              <a:t>Syön kinkk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, tomaatt</a:t>
            </a:r>
            <a:r>
              <a:rPr lang="fi-FI" sz="2400" i="1" u="sng" dirty="0"/>
              <a:t>i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 ja  leip</a:t>
            </a:r>
            <a:r>
              <a:rPr lang="fi-FI" sz="2400" i="1" u="sng" dirty="0"/>
              <a:t>ä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dirty="0"/>
              <a:t>. / Juon meh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chemeClr val="accent5"/>
                </a:solidFill>
              </a:rPr>
              <a:t>a</a:t>
            </a:r>
            <a:r>
              <a:rPr lang="fi-FI" sz="2400" dirty="0"/>
              <a:t>. / </a:t>
            </a:r>
          </a:p>
          <a:p>
            <a:pPr marL="0" indent="0">
              <a:buNone/>
            </a:pPr>
            <a:r>
              <a:rPr lang="fi-FI" sz="2400" dirty="0"/>
              <a:t>Ostan mait</a:t>
            </a:r>
            <a:r>
              <a:rPr lang="fi-FI" sz="2400" i="1" u="sng" dirty="0"/>
              <a:t>o</a:t>
            </a:r>
            <a:r>
              <a:rPr lang="fi-FI" sz="2400" b="1" dirty="0">
                <a:solidFill>
                  <a:schemeClr val="accent5"/>
                </a:solidFill>
              </a:rPr>
              <a:t>a, </a:t>
            </a:r>
            <a:r>
              <a:rPr lang="fi-FI" sz="2400" dirty="0">
                <a:solidFill>
                  <a:schemeClr val="tx1"/>
                </a:solidFill>
              </a:rPr>
              <a:t>ölj</a:t>
            </a:r>
            <a:r>
              <a:rPr lang="fi-FI" sz="2400" i="1" u="sng" dirty="0">
                <a:solidFill>
                  <a:schemeClr val="tx1"/>
                </a:solidFill>
              </a:rPr>
              <a:t>y</a:t>
            </a:r>
            <a:r>
              <a:rPr lang="fi-FI" sz="2400" b="1" dirty="0">
                <a:solidFill>
                  <a:schemeClr val="accent5"/>
                </a:solidFill>
              </a:rPr>
              <a:t>ä </a:t>
            </a:r>
            <a:r>
              <a:rPr lang="fi-FI" sz="2400" dirty="0">
                <a:solidFill>
                  <a:schemeClr val="tx1"/>
                </a:solidFill>
              </a:rPr>
              <a:t>ja jäätel</a:t>
            </a:r>
            <a:r>
              <a:rPr lang="fi-FI" sz="2400" i="1" u="sng" dirty="0">
                <a:solidFill>
                  <a:schemeClr val="tx1"/>
                </a:solidFill>
              </a:rPr>
              <a:t>ö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b="1" dirty="0">
                <a:solidFill>
                  <a:schemeClr val="tx1"/>
                </a:solidFill>
              </a:rPr>
              <a:t>.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-e lopussa + tta/ttä</a:t>
            </a:r>
          </a:p>
          <a:p>
            <a:pPr marL="0" indent="0">
              <a:buNone/>
            </a:pPr>
            <a:r>
              <a:rPr lang="fi-FI" sz="2400" dirty="0"/>
              <a:t>Lautasella on 10 viinirypäl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 / Opettajalla on 2 tietokon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tta</a:t>
            </a:r>
            <a:r>
              <a:rPr lang="fi-FI" sz="2400" dirty="0"/>
              <a:t>. </a:t>
            </a:r>
          </a:p>
          <a:p>
            <a:pPr marL="0" indent="0">
              <a:buNone/>
            </a:pPr>
            <a:r>
              <a:rPr lang="fi-FI" sz="2400" dirty="0"/>
              <a:t>Ostan soijakastik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rgbClr val="FF0000"/>
                </a:solidFill>
              </a:rPr>
              <a:t>tta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2 vokaalia lopussa + ta/tä</a:t>
            </a:r>
          </a:p>
          <a:p>
            <a:pPr marL="0" indent="0">
              <a:buNone/>
            </a:pPr>
            <a:r>
              <a:rPr lang="fi-FI" sz="2400" dirty="0"/>
              <a:t>Laitan v</a:t>
            </a:r>
            <a:r>
              <a:rPr lang="fi-FI" sz="2400" i="1" u="sng" dirty="0"/>
              <a:t>oi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leivän päälle. / Juon t</a:t>
            </a:r>
            <a:r>
              <a:rPr lang="fi-FI" sz="2400" i="1" u="sng" dirty="0"/>
              <a:t>ee</a:t>
            </a:r>
            <a:r>
              <a:rPr lang="fi-FI" sz="2400" b="1" dirty="0">
                <a:solidFill>
                  <a:schemeClr val="accent5"/>
                </a:solidFill>
              </a:rPr>
              <a:t>tä</a:t>
            </a:r>
            <a:r>
              <a:rPr lang="fi-FI" sz="2400" dirty="0"/>
              <a:t>. Syön sukl</a:t>
            </a:r>
            <a:r>
              <a:rPr lang="fi-FI" sz="2400" i="1" u="sng" dirty="0"/>
              <a:t>aa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 viikonloppuna.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konsonantti lopussa + ta/tä</a:t>
            </a:r>
          </a:p>
          <a:p>
            <a:pPr marL="0" indent="0">
              <a:buNone/>
            </a:pPr>
            <a:r>
              <a:rPr lang="fi-FI" sz="2400" dirty="0"/>
              <a:t>Tarvitsen 2 anana</a:t>
            </a:r>
            <a:r>
              <a:rPr lang="fi-FI" sz="2400" i="1" u="sng" dirty="0"/>
              <a:t>s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. / Juon olu</a:t>
            </a:r>
            <a:r>
              <a:rPr lang="fi-FI" sz="2400" i="1" u="sng" dirty="0"/>
              <a:t>t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ravintolassa.</a:t>
            </a:r>
          </a:p>
          <a:p>
            <a:pPr marL="0" indent="0">
              <a:buNone/>
            </a:pPr>
            <a:r>
              <a:rPr lang="fi-FI" sz="2400" dirty="0" err="1"/>
              <a:t>Huom</a:t>
            </a:r>
            <a:r>
              <a:rPr lang="fi-FI" sz="2400" dirty="0"/>
              <a:t>! rasvato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alkoholito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laktoosito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636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6ECD-42B2-449C-A6E1-5D0EFB0E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64" y="76200"/>
            <a:ext cx="8596668" cy="1320800"/>
          </a:xfrm>
        </p:spPr>
        <p:txBody>
          <a:bodyPr/>
          <a:lstStyle/>
          <a:p>
            <a:r>
              <a:rPr lang="fi-FI" sz="3600" dirty="0"/>
              <a:t>Partitiivin muodostus</a:t>
            </a:r>
            <a:br>
              <a:rPr lang="fi-FI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FADA-60BE-4D4F-BB1C-9F0676D5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64" y="994729"/>
            <a:ext cx="10021146" cy="566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-nen lopussa: </a:t>
            </a:r>
            <a:r>
              <a:rPr lang="fi-FI" sz="2400" strike="sngStrike" dirty="0">
                <a:highlight>
                  <a:srgbClr val="00FF00"/>
                </a:highlight>
              </a:rPr>
              <a:t>-nen </a:t>
            </a:r>
            <a:r>
              <a:rPr lang="fi-FI" sz="2400" dirty="0">
                <a:highlight>
                  <a:srgbClr val="00FF00"/>
                </a:highlight>
              </a:rPr>
              <a:t>+ -</a:t>
            </a:r>
            <a:r>
              <a:rPr lang="fi-FI" sz="2400" dirty="0" err="1">
                <a:highlight>
                  <a:srgbClr val="00FF00"/>
                </a:highlight>
              </a:rPr>
              <a:t>sta</a:t>
            </a:r>
            <a:r>
              <a:rPr lang="fi-FI" sz="2400" dirty="0">
                <a:highlight>
                  <a:srgbClr val="00FF00"/>
                </a:highlight>
              </a:rPr>
              <a:t>/</a:t>
            </a:r>
            <a:r>
              <a:rPr lang="fi-FI" sz="2400" dirty="0" err="1">
                <a:highlight>
                  <a:srgbClr val="00FF00"/>
                </a:highlight>
              </a:rPr>
              <a:t>stä</a:t>
            </a:r>
            <a:endParaRPr lang="fi-FI" sz="24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sz="2400" b="1" dirty="0"/>
              <a:t>hampurilai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/ Ostan 4 hampurilai</a:t>
            </a:r>
            <a:r>
              <a:rPr lang="fi-FI" sz="2400" b="1" dirty="0">
                <a:solidFill>
                  <a:schemeClr val="accent5"/>
                </a:solidFill>
              </a:rPr>
              <a:t>sta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sveitsiläi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suklaalevy / Minulla on 2 sveitsiläi</a:t>
            </a:r>
            <a:r>
              <a:rPr lang="fi-FI" sz="2400" b="1" dirty="0">
                <a:solidFill>
                  <a:schemeClr val="accent5"/>
                </a:solidFill>
              </a:rPr>
              <a:t>stä</a:t>
            </a:r>
            <a:r>
              <a:rPr lang="fi-FI" sz="2400" dirty="0"/>
              <a:t> suklaalevyä.</a:t>
            </a:r>
          </a:p>
          <a:p>
            <a:pPr marL="0" indent="0">
              <a:buNone/>
            </a:pPr>
            <a:r>
              <a:rPr lang="fi-FI" sz="2400" dirty="0"/>
              <a:t>kokonai</a:t>
            </a:r>
            <a:r>
              <a:rPr lang="fi-FI" sz="2400" b="1" dirty="0">
                <a:solidFill>
                  <a:srgbClr val="C00000"/>
                </a:solidFill>
              </a:rPr>
              <a:t>nen</a:t>
            </a:r>
            <a:r>
              <a:rPr lang="fi-FI" sz="2400" dirty="0"/>
              <a:t> vesimeloni / Jääkaapissa on 2 kokonai</a:t>
            </a:r>
            <a:r>
              <a:rPr lang="fi-FI" sz="2400" b="1" dirty="0">
                <a:solidFill>
                  <a:srgbClr val="C00000"/>
                </a:solidFill>
              </a:rPr>
              <a:t>sta</a:t>
            </a:r>
            <a:r>
              <a:rPr lang="fi-FI" sz="2400" dirty="0"/>
              <a:t> vesimelonia.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-si lopussa: </a:t>
            </a:r>
            <a:r>
              <a:rPr lang="fi-FI" sz="2400" strike="sngStrike" dirty="0">
                <a:highlight>
                  <a:srgbClr val="00FF00"/>
                </a:highlight>
              </a:rPr>
              <a:t>si</a:t>
            </a:r>
            <a:r>
              <a:rPr lang="fi-FI" sz="2400" dirty="0">
                <a:highlight>
                  <a:srgbClr val="00FF00"/>
                </a:highlight>
              </a:rPr>
              <a:t> + tta/ttä</a:t>
            </a:r>
          </a:p>
          <a:p>
            <a:pPr marL="0" indent="0">
              <a:buNone/>
            </a:pPr>
            <a:r>
              <a:rPr lang="fi-FI" sz="2400" dirty="0"/>
              <a:t>ve</a:t>
            </a:r>
            <a:r>
              <a:rPr lang="fi-FI" sz="2400" b="1" dirty="0">
                <a:solidFill>
                  <a:schemeClr val="accent5"/>
                </a:solidFill>
              </a:rPr>
              <a:t>si</a:t>
            </a:r>
            <a:r>
              <a:rPr lang="fi-FI" sz="2400" dirty="0"/>
              <a:t> / Juon ve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vuo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Olen 41 vuo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vanha.</a:t>
            </a:r>
          </a:p>
          <a:p>
            <a:pPr marL="0" indent="0">
              <a:buNone/>
            </a:pPr>
            <a:r>
              <a:rPr lang="fi-FI" sz="2400" dirty="0"/>
              <a:t>uu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Hyvää uu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vuotta!</a:t>
            </a:r>
            <a:endParaRPr lang="fi-FI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accent5"/>
                </a:solidFill>
              </a:rPr>
              <a:t>Huom!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lasi – lasi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bussi – bussi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riisi - riisi</a:t>
            </a:r>
            <a:r>
              <a:rPr lang="fi-FI" sz="2400" b="1" dirty="0">
                <a:solidFill>
                  <a:schemeClr val="tx1"/>
                </a:solidFill>
              </a:rPr>
              <a:t>ä</a:t>
            </a:r>
          </a:p>
          <a:p>
            <a:pPr marL="0" indent="0">
              <a:buNone/>
            </a:pPr>
            <a:endParaRPr lang="fi-FI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BF21-EFC1-428C-90F0-F4CE4F38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9" y="156238"/>
            <a:ext cx="8596668" cy="819122"/>
          </a:xfrm>
        </p:spPr>
        <p:txBody>
          <a:bodyPr/>
          <a:lstStyle/>
          <a:p>
            <a:r>
              <a:rPr lang="fi-FI" b="1" dirty="0">
                <a:solidFill>
                  <a:schemeClr val="tx1"/>
                </a:solidFill>
                <a:highlight>
                  <a:srgbClr val="FFFF00"/>
                </a:highlight>
              </a:rPr>
              <a:t>Montako</a:t>
            </a:r>
            <a:r>
              <a:rPr lang="fi-FI" dirty="0"/>
              <a:t> </a:t>
            </a:r>
            <a:r>
              <a:rPr lang="fi-FI" dirty="0">
                <a:solidFill>
                  <a:schemeClr val="tx1"/>
                </a:solidFill>
              </a:rPr>
              <a:t>päärynä</a:t>
            </a:r>
            <a:r>
              <a:rPr lang="fi-FI" b="1" dirty="0">
                <a:solidFill>
                  <a:schemeClr val="tx1"/>
                </a:solidFill>
                <a:highlight>
                  <a:srgbClr val="FFFF00"/>
                </a:highlight>
              </a:rPr>
              <a:t>ä</a:t>
            </a:r>
            <a:r>
              <a:rPr lang="fi-FI" dirty="0"/>
              <a:t> pöydällä on?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2F58B4-7FF1-4C22-A648-016C6B31F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166" y="975360"/>
            <a:ext cx="7544011" cy="56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46875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Minun jääkaappi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FA8879-E0B4-4CC0-AD95-B5F81AAC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11" y="548680"/>
            <a:ext cx="5332383" cy="608963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972762"/>
            <a:ext cx="8229600" cy="576860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maitoa</a:t>
            </a:r>
          </a:p>
          <a:p>
            <a:r>
              <a:rPr lang="fi-FI" dirty="0"/>
              <a:t>ketsuppia</a:t>
            </a:r>
          </a:p>
          <a:p>
            <a:r>
              <a:rPr lang="fi-FI" dirty="0"/>
              <a:t>öljyä</a:t>
            </a:r>
          </a:p>
          <a:p>
            <a:r>
              <a:rPr lang="fi-FI" dirty="0"/>
              <a:t>tacokastiketta</a:t>
            </a:r>
          </a:p>
          <a:p>
            <a:r>
              <a:rPr lang="fi-FI" dirty="0"/>
              <a:t>voita</a:t>
            </a:r>
          </a:p>
          <a:p>
            <a:r>
              <a:rPr lang="fi-FI" dirty="0"/>
              <a:t>juustoa</a:t>
            </a:r>
          </a:p>
          <a:p>
            <a:r>
              <a:rPr lang="fi-FI" dirty="0"/>
              <a:t>kinkkua</a:t>
            </a:r>
          </a:p>
          <a:p>
            <a:r>
              <a:rPr lang="fi-FI" dirty="0"/>
              <a:t>salaattia</a:t>
            </a:r>
          </a:p>
          <a:p>
            <a:r>
              <a:rPr lang="fi-FI" dirty="0"/>
              <a:t>kello</a:t>
            </a:r>
          </a:p>
          <a:p>
            <a:r>
              <a:rPr lang="fi-FI" dirty="0"/>
              <a:t>pehmokissa</a:t>
            </a:r>
          </a:p>
        </p:txBody>
      </p:sp>
    </p:spTree>
    <p:extLst>
      <p:ext uri="{BB962C8B-B14F-4D97-AF65-F5344CB8AC3E}">
        <p14:creationId xmlns:p14="http://schemas.microsoft.com/office/powerpoint/2010/main" val="56390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80" y="116632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Jääkaapissa on…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FA8879-E0B4-4CC0-AD95-B5F81AAC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11" y="548680"/>
            <a:ext cx="5332383" cy="608963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972762"/>
            <a:ext cx="8229600" cy="5768606"/>
          </a:xfrm>
        </p:spPr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25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28" y="84582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2. Ruokasana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talking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an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indefinite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quantity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of food -&gt; some)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Juon kaakao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aamulla.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Juon kahvi</a:t>
            </a:r>
            <a:r>
              <a:rPr lang="fi-FI" altLang="fi-FI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fi-FI" altLang="fi-FI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joka päivä.</a:t>
            </a:r>
            <a:endParaRPr kumimoji="0" lang="fi-FI" alt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Syön juusto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kinkku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ja leipä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ä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Tänään ostan vain voi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ja tee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tä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Jääkaapissa on maito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963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875"/>
            <a:ext cx="620649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Onko jääkaapissa </a:t>
            </a:r>
            <a:r>
              <a:rPr lang="fi-FI" u="sng" dirty="0"/>
              <a:t>makkara</a:t>
            </a:r>
            <a:r>
              <a:rPr lang="fi-FI" u="sng" dirty="0">
                <a:highlight>
                  <a:srgbClr val="FFFF00"/>
                </a:highlight>
              </a:rPr>
              <a:t>a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FA8879-E0B4-4CC0-AD95-B5F81AAC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682" y="384185"/>
            <a:ext cx="5332383" cy="608963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35" y="972762"/>
            <a:ext cx="9447185" cy="576860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maito</a:t>
            </a:r>
          </a:p>
          <a:p>
            <a:r>
              <a:rPr lang="fi-FI" dirty="0"/>
              <a:t>ketsuppi</a:t>
            </a:r>
          </a:p>
          <a:p>
            <a:r>
              <a:rPr lang="fi-FI" dirty="0"/>
              <a:t>öljy</a:t>
            </a:r>
          </a:p>
          <a:p>
            <a:r>
              <a:rPr lang="fi-FI" dirty="0"/>
              <a:t>tacokastike</a:t>
            </a:r>
          </a:p>
          <a:p>
            <a:r>
              <a:rPr lang="fi-FI" dirty="0"/>
              <a:t>voi</a:t>
            </a:r>
          </a:p>
          <a:p>
            <a:r>
              <a:rPr lang="fi-FI" dirty="0"/>
              <a:t>jogurtti</a:t>
            </a:r>
          </a:p>
          <a:p>
            <a:r>
              <a:rPr lang="fi-FI" dirty="0"/>
              <a:t>juusto</a:t>
            </a:r>
          </a:p>
          <a:p>
            <a:r>
              <a:rPr lang="fi-FI" dirty="0"/>
              <a:t>kinkku</a:t>
            </a:r>
          </a:p>
          <a:p>
            <a:r>
              <a:rPr lang="fi-FI" dirty="0"/>
              <a:t>salaatti</a:t>
            </a:r>
          </a:p>
          <a:p>
            <a:r>
              <a:rPr lang="fi-FI" dirty="0"/>
              <a:t>kello</a:t>
            </a:r>
          </a:p>
          <a:p>
            <a:r>
              <a:rPr lang="fi-FI" dirty="0"/>
              <a:t>pehmokissa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81015-6F09-471D-BE26-CA1DE0076A93}"/>
              </a:ext>
            </a:extLst>
          </p:cNvPr>
          <p:cNvSpPr/>
          <p:nvPr/>
        </p:nvSpPr>
        <p:spPr>
          <a:xfrm>
            <a:off x="3876675" y="1104900"/>
            <a:ext cx="1771650" cy="513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Kyllä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Joo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On.</a:t>
            </a:r>
          </a:p>
          <a:p>
            <a:pPr algn="ctr"/>
            <a:r>
              <a:rPr lang="en-US" sz="3200" dirty="0" err="1"/>
              <a:t>Tietysti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Totta</a:t>
            </a:r>
            <a:r>
              <a:rPr lang="en-US" sz="3200" dirty="0"/>
              <a:t> kai.</a:t>
            </a:r>
          </a:p>
        </p:txBody>
      </p:sp>
    </p:spTree>
    <p:extLst>
      <p:ext uri="{BB962C8B-B14F-4D97-AF65-F5344CB8AC3E}">
        <p14:creationId xmlns:p14="http://schemas.microsoft.com/office/powerpoint/2010/main" val="35184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</a:t>
            </a:r>
            <a:r>
              <a:rPr lang="en-US" dirty="0" err="1"/>
              <a:t>torstaina</a:t>
            </a:r>
            <a:r>
              <a:rPr lang="en-US" dirty="0"/>
              <a:t> 17.11.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703593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B7CB-A801-4386-9757-0CB94A1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3728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Paritehtävä</a:t>
            </a:r>
            <a:r>
              <a:rPr lang="en-US" sz="3200" dirty="0"/>
              <a:t>: </a:t>
            </a:r>
            <a:r>
              <a:rPr lang="en-US" sz="3200" dirty="0" err="1"/>
              <a:t>kysy</a:t>
            </a:r>
            <a:r>
              <a:rPr lang="en-US" sz="3200" dirty="0"/>
              <a:t> ja vastaa.</a:t>
            </a:r>
            <a:br>
              <a:rPr lang="en-US" sz="3200" dirty="0"/>
            </a:br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fi-FI" sz="3200" b="1" dirty="0">
                <a:solidFill>
                  <a:schemeClr val="tx1"/>
                </a:solidFill>
              </a:rPr>
              <a:t>Juotko sinä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?</a:t>
            </a:r>
            <a:br>
              <a:rPr lang="fi-FI" sz="3200" b="1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- Kyllä, minä juon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98253D-1BD0-4A65-8F54-179C773D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20856"/>
            <a:ext cx="6957027" cy="4980906"/>
          </a:xfrm>
        </p:spPr>
      </p:pic>
    </p:spTree>
    <p:extLst>
      <p:ext uri="{BB962C8B-B14F-4D97-AF65-F5344CB8AC3E}">
        <p14:creationId xmlns:p14="http://schemas.microsoft.com/office/powerpoint/2010/main" val="319863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28" y="845820"/>
            <a:ext cx="11276541" cy="559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iltapäivä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päivä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ilta</a:t>
            </a:r>
            <a:r>
              <a:rPr lang="fi-FI" sz="4400" dirty="0">
                <a:solidFill>
                  <a:srgbClr val="C00000"/>
                </a:solidFill>
              </a:rPr>
              <a:t>a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yöt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viikonloppu</a:t>
            </a:r>
            <a:r>
              <a:rPr lang="fi-FI" sz="4400" dirty="0">
                <a:solidFill>
                  <a:srgbClr val="C00000"/>
                </a:solidFill>
              </a:rPr>
              <a:t>a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loma</a:t>
            </a:r>
            <a:r>
              <a:rPr lang="fi-FI" sz="4400" dirty="0">
                <a:solidFill>
                  <a:srgbClr val="C00000"/>
                </a:solidFill>
              </a:rPr>
              <a:t>a</a:t>
            </a:r>
            <a:r>
              <a:rPr lang="fi-FI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61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3. Tervehdyksissä ja toivotuksissa (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greetings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wishes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/>
              <a:t> päivänjatko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!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/>
              <a:t> syntymäpäivä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/>
              <a:t>!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5653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4400" dirty="0"/>
              <a:t>Minulla ei ole sisko</a:t>
            </a:r>
            <a:r>
              <a:rPr lang="fi-FI" sz="4400" b="1" dirty="0">
                <a:highlight>
                  <a:srgbClr val="FFFF00"/>
                </a:highlight>
              </a:rPr>
              <a:t>a</a:t>
            </a:r>
            <a:r>
              <a:rPr lang="fi-FI" sz="4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4400" dirty="0"/>
              <a:t>En halua kakku</a:t>
            </a:r>
            <a:r>
              <a:rPr lang="fi-FI" sz="4400" b="1" dirty="0">
                <a:highlight>
                  <a:srgbClr val="FFFF00"/>
                </a:highlight>
              </a:rPr>
              <a:t>a</a:t>
            </a:r>
            <a:r>
              <a:rPr lang="fi-FI" sz="4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4400" dirty="0"/>
              <a:t>En syö omena</a:t>
            </a:r>
            <a:r>
              <a:rPr lang="fi-FI" sz="4400" b="1" dirty="0">
                <a:highlight>
                  <a:srgbClr val="FFFF00"/>
                </a:highlight>
              </a:rPr>
              <a:t>a</a:t>
            </a:r>
            <a:r>
              <a:rPr lang="fi-FI" sz="4400" dirty="0"/>
              <a:t> nyt.</a:t>
            </a:r>
          </a:p>
          <a:p>
            <a:pPr marL="0" indent="0">
              <a:buNone/>
            </a:pPr>
            <a:r>
              <a:rPr lang="fi-FI" sz="4400" dirty="0"/>
              <a:t>En osta uu</a:t>
            </a:r>
            <a:r>
              <a:rPr lang="fi-FI" sz="4400" b="1" dirty="0">
                <a:highlight>
                  <a:srgbClr val="FFFF00"/>
                </a:highlight>
              </a:rPr>
              <a:t>tta</a:t>
            </a:r>
            <a:r>
              <a:rPr lang="fi-FI" sz="4400" dirty="0"/>
              <a:t> tietokone</a:t>
            </a:r>
            <a:r>
              <a:rPr lang="fi-FI" sz="4400" b="1" dirty="0">
                <a:highlight>
                  <a:srgbClr val="FFFF00"/>
                </a:highlight>
              </a:rPr>
              <a:t>tta</a:t>
            </a:r>
            <a:r>
              <a:rPr lang="fi-FI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11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29" y="78867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4. Negatiivinen lause + partitiivi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ei ole sisko</a:t>
            </a:r>
            <a:r>
              <a:rPr lang="fi-FI" sz="2400" b="1" dirty="0">
                <a:highlight>
                  <a:srgbClr val="FFFF00"/>
                </a:highlight>
              </a:rPr>
              <a:t>a</a:t>
            </a:r>
            <a:r>
              <a:rPr lang="fi-FI" sz="2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En halua kakku</a:t>
            </a:r>
            <a:r>
              <a:rPr lang="fi-FI" sz="2400" b="1" dirty="0">
                <a:highlight>
                  <a:srgbClr val="FFFF00"/>
                </a:highlight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En syö omena</a:t>
            </a:r>
            <a:r>
              <a:rPr lang="fi-FI" sz="2400" b="1" dirty="0">
                <a:highlight>
                  <a:srgbClr val="FFFF00"/>
                </a:highlight>
              </a:rPr>
              <a:t>a</a:t>
            </a:r>
            <a:r>
              <a:rPr lang="fi-FI" sz="2400" dirty="0"/>
              <a:t> nyt.</a:t>
            </a:r>
          </a:p>
          <a:p>
            <a:pPr marL="0" indent="0">
              <a:buNone/>
            </a:pPr>
            <a:r>
              <a:rPr lang="fi-FI" sz="2400" dirty="0"/>
              <a:t>En osta uu</a:t>
            </a:r>
            <a:r>
              <a:rPr lang="fi-FI" sz="2400" b="1" dirty="0">
                <a:highlight>
                  <a:srgbClr val="FFFF00"/>
                </a:highlight>
              </a:rPr>
              <a:t>tta</a:t>
            </a:r>
            <a:r>
              <a:rPr lang="fi-FI" sz="2400" dirty="0"/>
              <a:t> tietokone</a:t>
            </a:r>
            <a:r>
              <a:rPr lang="fi-FI" sz="2400" b="1" dirty="0">
                <a:highlight>
                  <a:srgbClr val="FFFF00"/>
                </a:highlight>
              </a:rPr>
              <a:t>tta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85143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 : verbi + 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 </a:t>
            </a:r>
            <a:r>
              <a:rPr lang="fi-FI" sz="2400" dirty="0"/>
              <a:t>minun perhe</a:t>
            </a:r>
            <a:r>
              <a:rPr lang="fi-FI" sz="2400" b="1" dirty="0">
                <a:solidFill>
                  <a:srgbClr val="C00000"/>
                </a:solidFill>
              </a:rPr>
              <a:t>ttä</a:t>
            </a:r>
            <a:r>
              <a:rPr lang="fi-FI" sz="2400" dirty="0"/>
              <a:t>. (</a:t>
            </a:r>
            <a:r>
              <a:rPr lang="fi-FI" sz="2400" dirty="0" err="1"/>
              <a:t>love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</a:t>
            </a:r>
            <a:r>
              <a:rPr lang="fi-FI" sz="2400" dirty="0"/>
              <a:t> myös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Puhun</a:t>
            </a:r>
            <a:r>
              <a:rPr lang="fi-FI" sz="2400" dirty="0"/>
              <a:t> englanti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ja espanja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Ymmärrän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(</a:t>
            </a:r>
            <a:r>
              <a:rPr lang="fi-FI" sz="2400" dirty="0" err="1"/>
              <a:t>understand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Opiskelen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intensiivikurssilla.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Pelaan </a:t>
            </a:r>
            <a:r>
              <a:rPr lang="fi-FI" sz="2400" dirty="0"/>
              <a:t>futis</a:t>
            </a:r>
            <a:r>
              <a:rPr lang="fi-FI" sz="2400" b="1" dirty="0">
                <a:solidFill>
                  <a:srgbClr val="C00000"/>
                </a:solidFill>
              </a:rPr>
              <a:t>ta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Katson</a:t>
            </a:r>
            <a:r>
              <a:rPr lang="fi-FI" sz="2400" dirty="0"/>
              <a:t> telkkari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illalla.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Odotan</a:t>
            </a:r>
            <a:r>
              <a:rPr lang="fi-FI" sz="2400" dirty="0"/>
              <a:t> bussi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joka päivä. (</a:t>
            </a:r>
            <a:r>
              <a:rPr lang="fi-FI" sz="2400" dirty="0" err="1"/>
              <a:t>wait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32175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D24D-BF5F-4538-8BF5-335B5324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r>
              <a:rPr lang="en-US" dirty="0"/>
              <a:t>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2BAA-B739-41E2-B097-3883693A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1"/>
            <a:ext cx="9514416" cy="455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MINÄ – MINU</a:t>
            </a:r>
            <a:r>
              <a:rPr lang="en-US" sz="3600" b="1" dirty="0">
                <a:solidFill>
                  <a:schemeClr val="accent5"/>
                </a:solidFill>
              </a:rPr>
              <a:t>A        </a:t>
            </a:r>
            <a:r>
              <a:rPr lang="en-US" sz="3600" b="1" dirty="0" err="1">
                <a:solidFill>
                  <a:schemeClr val="accent5"/>
                </a:solidFill>
              </a:rPr>
              <a:t>Rakastan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sinu</a:t>
            </a:r>
            <a:r>
              <a:rPr lang="en-US" sz="3600" b="1" u="sng" dirty="0" err="1">
                <a:solidFill>
                  <a:schemeClr val="accent5"/>
                </a:solidFill>
              </a:rPr>
              <a:t>a</a:t>
            </a:r>
            <a:r>
              <a:rPr lang="en-US" sz="3600" b="1" u="sng" dirty="0">
                <a:solidFill>
                  <a:schemeClr val="accent5"/>
                </a:solidFill>
              </a:rPr>
              <a:t>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SINÄ – SINU</a:t>
            </a:r>
            <a:r>
              <a:rPr lang="en-US" sz="3600" b="1" dirty="0">
                <a:solidFill>
                  <a:schemeClr val="accent5"/>
                </a:solidFill>
              </a:rPr>
              <a:t>A         </a:t>
            </a:r>
            <a:r>
              <a:rPr lang="fi-FI" sz="3600" b="1" dirty="0">
                <a:solidFill>
                  <a:schemeClr val="accent5"/>
                </a:solidFill>
              </a:rPr>
              <a:t>Odotan tei</a:t>
            </a:r>
            <a:r>
              <a:rPr lang="fi-FI" sz="3600" b="1" u="sng" dirty="0">
                <a:solidFill>
                  <a:schemeClr val="accent5"/>
                </a:solidFill>
              </a:rPr>
              <a:t>tä</a:t>
            </a:r>
            <a:r>
              <a:rPr lang="fi-FI" sz="3600" b="1" dirty="0">
                <a:solidFill>
                  <a:schemeClr val="accent5"/>
                </a:solidFill>
              </a:rPr>
              <a:t> täällä.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HÄN – HÄN</a:t>
            </a:r>
            <a:r>
              <a:rPr lang="en-US" sz="3600" b="1" dirty="0">
                <a:solidFill>
                  <a:schemeClr val="accent5"/>
                </a:solidFill>
              </a:rPr>
              <a:t>TÄ        </a:t>
            </a:r>
            <a:r>
              <a:rPr lang="en-US" sz="3600" b="1" dirty="0" err="1">
                <a:solidFill>
                  <a:schemeClr val="accent5"/>
                </a:solidFill>
              </a:rPr>
              <a:t>Ymmärrän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hän</a:t>
            </a:r>
            <a:r>
              <a:rPr lang="en-US" sz="3600" b="1" u="sng" dirty="0" err="1">
                <a:solidFill>
                  <a:schemeClr val="accent5"/>
                </a:solidFill>
              </a:rPr>
              <a:t>tä</a:t>
            </a:r>
            <a:r>
              <a:rPr lang="en-US" sz="3600" b="1" dirty="0">
                <a:solidFill>
                  <a:schemeClr val="accent5"/>
                </a:solidFill>
              </a:rPr>
              <a:t>.    </a:t>
            </a:r>
          </a:p>
          <a:p>
            <a:pPr marL="0" indent="0">
              <a:buNone/>
            </a:pPr>
            <a:r>
              <a:rPr lang="en-US" sz="3600" b="1" dirty="0"/>
              <a:t>ME – MEI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TE – TEI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HE - HEI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</p:txBody>
      </p:sp>
    </p:spTree>
    <p:extLst>
      <p:ext uri="{BB962C8B-B14F-4D97-AF65-F5344CB8AC3E}">
        <p14:creationId xmlns:p14="http://schemas.microsoft.com/office/powerpoint/2010/main" val="421337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1. Numero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2 sisko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Ostan 3 banaani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2. Ruokasana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Juon kahvi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aamulla. Ostan sokeri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tänään.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3.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Tervehdyksissä + toivotuksissa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päivä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! 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viikonlopu</a:t>
            </a:r>
            <a:r>
              <a:rPr lang="fi-FI" sz="2400" b="1" dirty="0" err="1">
                <a:solidFill>
                  <a:srgbClr val="C00000"/>
                </a:solidFill>
              </a:rPr>
              <a:t>a</a:t>
            </a:r>
            <a:r>
              <a:rPr lang="fi-FI" sz="2400" dirty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4. Negatiivinen lause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</a:t>
            </a:r>
            <a:r>
              <a:rPr lang="fi-FI" sz="2400" b="1" dirty="0">
                <a:solidFill>
                  <a:srgbClr val="C00000"/>
                </a:solidFill>
              </a:rPr>
              <a:t>ei ole </a:t>
            </a:r>
            <a:r>
              <a:rPr lang="fi-FI" sz="2400" dirty="0"/>
              <a:t>auto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En halua </a:t>
            </a:r>
            <a:r>
              <a:rPr lang="fi-FI" sz="2400" dirty="0"/>
              <a:t>kakku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5. Joidenkin verbien kanssa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rgbClr val="C00000"/>
                </a:solidFill>
              </a:rPr>
              <a:t>Rakastan</a:t>
            </a:r>
            <a:r>
              <a:rPr lang="fi-FI" sz="2400" dirty="0"/>
              <a:t>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./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b="1" dirty="0">
                <a:solidFill>
                  <a:srgbClr val="C00000"/>
                </a:solidFill>
              </a:rPr>
              <a:t>Ymmärrän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dirty="0"/>
              <a:t>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Odotan</a:t>
            </a:r>
            <a:r>
              <a:rPr lang="fi-FI" sz="2400" dirty="0"/>
              <a:t> sinu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7406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161B-F589-4510-A9BC-6920644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4" y="294640"/>
            <a:ext cx="8596668" cy="670560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0A5F-5CDF-45FB-9B1B-4EE7BE2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9040"/>
            <a:ext cx="8596668" cy="53543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Opettaja</a:t>
            </a:r>
            <a:r>
              <a:rPr lang="en-US" sz="2400" dirty="0"/>
              <a:t> </a:t>
            </a:r>
            <a:r>
              <a:rPr lang="en-US" sz="2400" dirty="0" err="1"/>
              <a:t>lukee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(</a:t>
            </a:r>
            <a:r>
              <a:rPr lang="fi-FI" sz="2400" dirty="0"/>
              <a:t>viest</a:t>
            </a:r>
            <a:r>
              <a:rPr lang="fi-FI" sz="2400" b="1" dirty="0"/>
              <a:t>i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Alikhan ostaa (leip</a:t>
            </a:r>
            <a:r>
              <a:rPr lang="fi-FI" sz="2400" b="1" dirty="0"/>
              <a:t>ä</a:t>
            </a:r>
            <a:r>
              <a:rPr lang="fi-FI" sz="2400" dirty="0"/>
              <a:t>) 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Minä juon (appelsiinimeh</a:t>
            </a:r>
            <a:r>
              <a:rPr lang="fi-FI" sz="2400" b="1" dirty="0"/>
              <a:t>u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2 (olu</a:t>
            </a:r>
            <a:r>
              <a:rPr lang="fi-FI" sz="2400" b="1" dirty="0"/>
              <a:t>t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En syö (kal</a:t>
            </a:r>
            <a:r>
              <a:rPr lang="fi-FI" sz="2400" b="1" dirty="0"/>
              <a:t>a</a:t>
            </a:r>
            <a:r>
              <a:rPr lang="fi-FI" sz="2400" dirty="0"/>
              <a:t>) 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Rakastan (anana</a:t>
            </a:r>
            <a:r>
              <a:rPr lang="fi-FI" sz="2400" b="1" dirty="0"/>
              <a:t>s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Ostan (sukl</a:t>
            </a:r>
            <a:r>
              <a:rPr lang="fi-FI" sz="2400" b="1" dirty="0"/>
              <a:t>aa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Minulla on 2 (punai</a:t>
            </a:r>
            <a:r>
              <a:rPr lang="fi-FI" sz="2400" b="1" dirty="0"/>
              <a:t>nen</a:t>
            </a:r>
            <a:r>
              <a:rPr lang="fi-FI" sz="2400" dirty="0"/>
              <a:t> aut</a:t>
            </a:r>
            <a:r>
              <a:rPr lang="fi-FI" sz="2400" b="1" dirty="0"/>
              <a:t>o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Opettajalla ei ole (sisk</a:t>
            </a:r>
            <a:r>
              <a:rPr lang="fi-FI" sz="2400" b="1" dirty="0"/>
              <a:t>o</a:t>
            </a:r>
            <a:r>
              <a:rPr lang="fi-FI" sz="2400" dirty="0"/>
              <a:t>) 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paljon (ve</a:t>
            </a:r>
            <a:r>
              <a:rPr lang="fi-FI" sz="2400" b="1" dirty="0"/>
              <a:t>si</a:t>
            </a:r>
            <a:r>
              <a:rPr lang="fi-FI" sz="2400" dirty="0"/>
              <a:t>) ________________.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4457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EC43-7DE8-4876-9D54-28D2B15F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1988"/>
            <a:ext cx="8596668" cy="891512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5191-A290-4E4D-8558-E14BB277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025"/>
            <a:ext cx="11124141" cy="53587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2 (hampurilai</a:t>
            </a:r>
            <a:r>
              <a:rPr lang="fi-FI" sz="2400" b="1" dirty="0"/>
              <a:t>nen</a:t>
            </a:r>
            <a:r>
              <a:rPr lang="fi-FI" sz="2400" dirty="0"/>
              <a:t>) ___________________, kiitos.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Syön (thaimaalai</a:t>
            </a:r>
            <a:r>
              <a:rPr lang="fi-FI" sz="2400" b="1" dirty="0"/>
              <a:t>nen</a:t>
            </a:r>
            <a:r>
              <a:rPr lang="fi-FI" sz="2400" dirty="0"/>
              <a:t> keitt</a:t>
            </a:r>
            <a:r>
              <a:rPr lang="fi-FI" sz="2400" b="1" dirty="0"/>
              <a:t>o</a:t>
            </a:r>
            <a:r>
              <a:rPr lang="fi-FI" sz="2400" dirty="0"/>
              <a:t>) ____________________.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Ostan 3 (rasvato</a:t>
            </a:r>
            <a:r>
              <a:rPr lang="fi-FI" sz="2400" b="1" dirty="0"/>
              <a:t>n</a:t>
            </a:r>
            <a:r>
              <a:rPr lang="fi-FI" sz="2400" dirty="0"/>
              <a:t> mait</a:t>
            </a:r>
            <a:r>
              <a:rPr lang="fi-FI" sz="2400" b="1" dirty="0"/>
              <a:t>o</a:t>
            </a:r>
            <a:r>
              <a:rPr lang="fi-FI" sz="2400" dirty="0"/>
              <a:t>) 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Ymmärrän (</a:t>
            </a:r>
            <a:r>
              <a:rPr lang="fi-FI" sz="2400" b="1" dirty="0"/>
              <a:t>sinä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Rakastatko sinä (</a:t>
            </a:r>
            <a:r>
              <a:rPr lang="fi-FI" sz="2400" b="1" dirty="0"/>
              <a:t>hän</a:t>
            </a:r>
            <a:r>
              <a:rPr lang="fi-FI" sz="2400" dirty="0"/>
              <a:t>) _____________?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Aamulla hän syö (jogurtt</a:t>
            </a:r>
            <a:r>
              <a:rPr lang="fi-FI" sz="2400" b="1" dirty="0"/>
              <a:t>i</a:t>
            </a:r>
            <a:r>
              <a:rPr lang="fi-FI" sz="2400" dirty="0"/>
              <a:t>) ___________ ja juo (must</a:t>
            </a:r>
            <a:r>
              <a:rPr lang="fi-FI" sz="2400" b="1" dirty="0"/>
              <a:t>a</a:t>
            </a:r>
            <a:r>
              <a:rPr lang="fi-FI" sz="2400" dirty="0"/>
              <a:t> t</a:t>
            </a:r>
            <a:r>
              <a:rPr lang="fi-FI" sz="2400" b="1" dirty="0"/>
              <a:t>ee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5176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DCCA6-8A38-4919-90D4-02A4A99C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US" sz="4000"/>
              <a:t>Alkulämmittely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1D32-A3DA-41E6-9CF5-31C537AD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980774"/>
            <a:ext cx="6995160" cy="4328585"/>
          </a:xfrm>
        </p:spPr>
        <p:txBody>
          <a:bodyPr anchor="t">
            <a:normAutofit/>
          </a:bodyPr>
          <a:lstStyle/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tänään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eilen</a:t>
            </a:r>
            <a:r>
              <a:rPr lang="en-US" sz="1800" b="1" dirty="0"/>
              <a:t> </a:t>
            </a:r>
            <a:r>
              <a:rPr lang="en-US" sz="1800" b="1" dirty="0" err="1"/>
              <a:t>oli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toissapäivänä</a:t>
            </a:r>
            <a:r>
              <a:rPr lang="en-US" sz="1800" b="1" dirty="0"/>
              <a:t> </a:t>
            </a:r>
            <a:r>
              <a:rPr lang="en-US" sz="1800" b="1" dirty="0" err="1"/>
              <a:t>oli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huomenna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Paljonko</a:t>
            </a:r>
            <a:r>
              <a:rPr lang="en-US" sz="1800" b="1" dirty="0"/>
              <a:t> </a:t>
            </a:r>
            <a:r>
              <a:rPr lang="en-US" sz="1800" b="1" dirty="0" err="1"/>
              <a:t>kello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Oletko</a:t>
            </a:r>
            <a:r>
              <a:rPr lang="en-US" sz="1800" b="1" dirty="0"/>
              <a:t> </a:t>
            </a:r>
            <a:r>
              <a:rPr lang="en-US" sz="1800" b="1" dirty="0" err="1"/>
              <a:t>väsynyt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Minkä</a:t>
            </a:r>
            <a:r>
              <a:rPr lang="en-US" sz="1800" b="1" dirty="0"/>
              <a:t> </a:t>
            </a:r>
            <a:r>
              <a:rPr lang="en-US" sz="1800" b="1" dirty="0" err="1"/>
              <a:t>maalainen</a:t>
            </a:r>
            <a:r>
              <a:rPr lang="en-US" sz="1800" b="1" dirty="0"/>
              <a:t> </a:t>
            </a:r>
            <a:r>
              <a:rPr lang="en-US" sz="1800" b="1" dirty="0" err="1"/>
              <a:t>opettaja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hänen</a:t>
            </a:r>
            <a:r>
              <a:rPr lang="en-US" sz="1800" b="1" dirty="0"/>
              <a:t> </a:t>
            </a:r>
            <a:r>
              <a:rPr lang="en-US" sz="1800" b="1" dirty="0" err="1"/>
              <a:t>etunimi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Missä</a:t>
            </a:r>
            <a:r>
              <a:rPr lang="en-US" sz="1800" b="1" dirty="0"/>
              <a:t> </a:t>
            </a:r>
            <a:r>
              <a:rPr lang="en-US" sz="1800" b="1" dirty="0" err="1"/>
              <a:t>hän</a:t>
            </a:r>
            <a:r>
              <a:rPr lang="en-US" sz="1800" b="1" dirty="0"/>
              <a:t> </a:t>
            </a:r>
            <a:r>
              <a:rPr lang="en-US" sz="1800" b="1" dirty="0" err="1"/>
              <a:t>asuu</a:t>
            </a:r>
            <a:r>
              <a:rPr lang="en-US" sz="1800" b="1" dirty="0"/>
              <a:t>?</a:t>
            </a:r>
          </a:p>
          <a:p>
            <a:endParaRPr lang="en-US" sz="1800" b="1" dirty="0"/>
          </a:p>
        </p:txBody>
      </p:sp>
      <p:pic>
        <p:nvPicPr>
          <p:cNvPr id="2050" name="Picture 2" descr="Syksyn parhaat matkakohteet Suomessa - Kerran elämässä">
            <a:extLst>
              <a:ext uri="{FF2B5EF4-FFF2-40B4-BE49-F238E27FC236}">
                <a16:creationId xmlns:a16="http://schemas.microsoft.com/office/drawing/2014/main" id="{425EBC83-9302-47EA-8B8D-EA86CD8B4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30278" b="-3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58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eittää kahvia | Papunet">
            <a:extLst>
              <a:ext uri="{FF2B5EF4-FFF2-40B4-BE49-F238E27FC236}">
                <a16:creationId xmlns:a16="http://schemas.microsoft.com/office/drawing/2014/main" id="{63D3ECBC-E0D1-4308-A9DF-51C6A97C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aittaa ruokaa | Papunet">
            <a:extLst>
              <a:ext uri="{FF2B5EF4-FFF2-40B4-BE49-F238E27FC236}">
                <a16:creationId xmlns:a16="http://schemas.microsoft.com/office/drawing/2014/main" id="{6AD4A266-7823-41BB-93AA-C407677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564419"/>
            <a:ext cx="3401568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ödä | Papunet">
            <a:extLst>
              <a:ext uri="{FF2B5EF4-FFF2-40B4-BE49-F238E27FC236}">
                <a16:creationId xmlns:a16="http://schemas.microsoft.com/office/drawing/2014/main" id="{DD888EA5-7D88-430F-92E1-7DAE49E2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0790" y="321733"/>
            <a:ext cx="220406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juoda | Papunet">
            <a:extLst>
              <a:ext uri="{FF2B5EF4-FFF2-40B4-BE49-F238E27FC236}">
                <a16:creationId xmlns:a16="http://schemas.microsoft.com/office/drawing/2014/main" id="{A974D8FE-076C-418E-B417-F6BEF4B6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99" y="3783923"/>
            <a:ext cx="240830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atsoa televisiota | Papunet">
            <a:extLst>
              <a:ext uri="{FF2B5EF4-FFF2-40B4-BE49-F238E27FC236}">
                <a16:creationId xmlns:a16="http://schemas.microsoft.com/office/drawing/2014/main" id="{FD6018F2-1453-4DB5-927D-393C306B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ivota | Papunet">
            <a:extLst>
              <a:ext uri="{FF2B5EF4-FFF2-40B4-BE49-F238E27FC236}">
                <a16:creationId xmlns:a16="http://schemas.microsoft.com/office/drawing/2014/main" id="{F7D68972-8ACD-41AF-8408-B946C40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736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5A834-FAAD-47D1-9D49-E67FD0F1E20B}"/>
              </a:ext>
            </a:extLst>
          </p:cNvPr>
          <p:cNvSpPr txBox="1"/>
          <p:nvPr/>
        </p:nvSpPr>
        <p:spPr>
          <a:xfrm>
            <a:off x="284480" y="223520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kahvi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D5835-1AF1-45A8-A9E0-829B733CCD24}"/>
              </a:ext>
            </a:extLst>
          </p:cNvPr>
          <p:cNvSpPr txBox="1"/>
          <p:nvPr/>
        </p:nvSpPr>
        <p:spPr>
          <a:xfrm>
            <a:off x="4395216" y="223520"/>
            <a:ext cx="144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ruoka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7EFA8-3A27-497D-82CF-426016871475}"/>
              </a:ext>
            </a:extLst>
          </p:cNvPr>
          <p:cNvSpPr txBox="1"/>
          <p:nvPr/>
        </p:nvSpPr>
        <p:spPr>
          <a:xfrm>
            <a:off x="8420100" y="223520"/>
            <a:ext cx="142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jogurtti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D62F-FB77-41C5-B4E2-95F23C97A8E8}"/>
              </a:ext>
            </a:extLst>
          </p:cNvPr>
          <p:cNvSpPr txBox="1"/>
          <p:nvPr/>
        </p:nvSpPr>
        <p:spPr>
          <a:xfrm>
            <a:off x="200025" y="3600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0B495-554F-4CAD-ABCB-EBBFE30D22BA}"/>
              </a:ext>
            </a:extLst>
          </p:cNvPr>
          <p:cNvSpPr txBox="1"/>
          <p:nvPr/>
        </p:nvSpPr>
        <p:spPr>
          <a:xfrm>
            <a:off x="4324350" y="3600450"/>
            <a:ext cx="156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telkkari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FB304-DAEC-4B9D-BF12-D7906E2B0AEF}"/>
              </a:ext>
            </a:extLst>
          </p:cNvPr>
          <p:cNvSpPr txBox="1"/>
          <p:nvPr/>
        </p:nvSpPr>
        <p:spPr>
          <a:xfrm>
            <a:off x="8420100" y="3600450"/>
            <a:ext cx="148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koti</a:t>
            </a:r>
          </a:p>
        </p:txBody>
      </p:sp>
    </p:spTree>
    <p:extLst>
      <p:ext uri="{BB962C8B-B14F-4D97-AF65-F5344CB8AC3E}">
        <p14:creationId xmlns:p14="http://schemas.microsoft.com/office/powerpoint/2010/main" val="2726623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828800"/>
            <a:ext cx="11628119" cy="5246369"/>
          </a:xfrm>
        </p:spPr>
        <p:txBody>
          <a:bodyPr>
            <a:normAutofit/>
          </a:bodyPr>
          <a:lstStyle/>
          <a:p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Video and Self-evaluation (</a:t>
            </a:r>
            <a:r>
              <a:rPr lang="en-US" dirty="0" err="1"/>
              <a:t>itsearviointi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</a:t>
            </a:r>
            <a:r>
              <a:rPr lang="en-US" dirty="0">
                <a:solidFill>
                  <a:schemeClr val="tx1"/>
                </a:solidFill>
              </a:rPr>
              <a:t> 20.11.)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20.11.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2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Kieliympäristö</a:t>
            </a:r>
            <a:br>
              <a:rPr lang="fi-FI" dirty="0"/>
            </a:br>
            <a:r>
              <a:rPr lang="fi-FI" dirty="0"/>
              <a:t>Language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highlight>
                  <a:srgbClr val="FFFF00"/>
                </a:highlight>
              </a:rPr>
              <a:t>Photo </a:t>
            </a:r>
            <a:r>
              <a:rPr lang="fi-FI" dirty="0" err="1">
                <a:highlight>
                  <a:srgbClr val="FFFF00"/>
                </a:highlight>
              </a:rPr>
              <a:t>task</a:t>
            </a:r>
            <a:r>
              <a:rPr lang="fi-FI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Take</a:t>
            </a:r>
            <a:r>
              <a:rPr lang="fi-FI" b="1" dirty="0">
                <a:highlight>
                  <a:srgbClr val="FFFF00"/>
                </a:highlight>
              </a:rPr>
              <a:t> a </a:t>
            </a:r>
            <a:r>
              <a:rPr lang="fi-FI" b="1" dirty="0" err="1">
                <a:highlight>
                  <a:srgbClr val="FFFF00"/>
                </a:highlight>
              </a:rPr>
              <a:t>photo</a:t>
            </a:r>
            <a:r>
              <a:rPr lang="fi-FI" b="1" dirty="0">
                <a:highlight>
                  <a:srgbClr val="FFFF00"/>
                </a:highlight>
              </a:rPr>
              <a:t> of </a:t>
            </a:r>
            <a:r>
              <a:rPr lang="fi-FI" b="1" dirty="0" err="1">
                <a:highlight>
                  <a:srgbClr val="FFFF00"/>
                </a:highlight>
              </a:rPr>
              <a:t>your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fridge</a:t>
            </a:r>
            <a:r>
              <a:rPr lang="fi-FI" b="1" dirty="0">
                <a:highlight>
                  <a:srgbClr val="FFFF00"/>
                </a:highlight>
              </a:rPr>
              <a:t> and </a:t>
            </a:r>
            <a:r>
              <a:rPr lang="fi-FI" b="1" dirty="0" err="1">
                <a:highlight>
                  <a:srgbClr val="FFFF00"/>
                </a:highlight>
              </a:rPr>
              <a:t>practise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telling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about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food inside in FINNISH (</a:t>
            </a:r>
            <a:r>
              <a:rPr lang="fi-FI" b="1" dirty="0" err="1">
                <a:highlight>
                  <a:srgbClr val="FFFF00"/>
                </a:highlight>
              </a:rPr>
              <a:t>remember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partitive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forms</a:t>
            </a:r>
            <a:r>
              <a:rPr lang="fi-FI" b="1" dirty="0">
                <a:highlight>
                  <a:srgbClr val="FFFF00"/>
                </a:highlight>
              </a:rPr>
              <a:t>!)</a:t>
            </a:r>
          </a:p>
          <a:p>
            <a:pPr marL="0" indent="0">
              <a:buNone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Mun</a:t>
            </a:r>
            <a:r>
              <a:rPr lang="fi-FI" b="1" dirty="0">
                <a:highlight>
                  <a:srgbClr val="FFFF00"/>
                </a:highlight>
              </a:rPr>
              <a:t> jääkaapissa on…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maito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ketsuppi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voi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ta</a:t>
            </a:r>
            <a:r>
              <a:rPr lang="fi-FI" b="1" dirty="0">
                <a:highlight>
                  <a:srgbClr val="FFFF00"/>
                </a:highlight>
              </a:rPr>
              <a:t>…</a:t>
            </a:r>
          </a:p>
          <a:p>
            <a:pPr marL="514350" indent="-514350">
              <a:buAutoNum type="arabicPeriod"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45D9B579-50BD-456C-87B6-EB63B11B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519662"/>
            <a:ext cx="4498786" cy="53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Tehtävät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kirjassa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2: </a:t>
            </a:r>
            <a:r>
              <a:rPr lang="fi-FI" i="1" dirty="0" err="1">
                <a:highlight>
                  <a:srgbClr val="FFFF00"/>
                </a:highlight>
              </a:rPr>
              <a:t>Learn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shopping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phrases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In a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grocery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store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At a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kiosk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3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Vocabulary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(ruokasanasto)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4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salad&#10;&#10;Description automatically generated with medium confidence">
            <a:extLst>
              <a:ext uri="{FF2B5EF4-FFF2-40B4-BE49-F238E27FC236}">
                <a16:creationId xmlns:a16="http://schemas.microsoft.com/office/drawing/2014/main" id="{8231C658-69D8-4F55-B56E-BB725F420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119" y="274638"/>
            <a:ext cx="11215508" cy="63087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65DC8-4733-43F3-A875-5A68EF00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4623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Hyvä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ä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viikonloppu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Nähdään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maanantaina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05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1CC8-9641-40BE-BEDF-B7B7F85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2" y="390525"/>
            <a:ext cx="8793940" cy="1000125"/>
          </a:xfrm>
        </p:spPr>
        <p:txBody>
          <a:bodyPr/>
          <a:lstStyle/>
          <a:p>
            <a:r>
              <a:rPr lang="en-US" dirty="0" err="1"/>
              <a:t>Kysy</a:t>
            </a:r>
            <a:r>
              <a:rPr lang="en-US" dirty="0"/>
              <a:t> ja </a:t>
            </a:r>
            <a:r>
              <a:rPr lang="en-US" dirty="0" err="1"/>
              <a:t>parisi</a:t>
            </a:r>
            <a:r>
              <a:rPr lang="en-US" dirty="0"/>
              <a:t>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C215A7-F798-4B62-8575-DC8B8C03F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863" y="1704975"/>
            <a:ext cx="5237162" cy="486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Syötkö jogurttia aamulla?</a:t>
            </a:r>
          </a:p>
          <a:p>
            <a:r>
              <a:rPr lang="fi-FI" sz="2400" dirty="0"/>
              <a:t>Heräätkö aikaisin joka päivä?</a:t>
            </a:r>
          </a:p>
          <a:p>
            <a:r>
              <a:rPr lang="fi-FI" sz="2400" dirty="0"/>
              <a:t>Juotko paljon kahvia?</a:t>
            </a:r>
          </a:p>
          <a:p>
            <a:r>
              <a:rPr lang="fi-FI" sz="2400" dirty="0"/>
              <a:t>Milloin opiskelet suomea?</a:t>
            </a:r>
          </a:p>
          <a:p>
            <a:r>
              <a:rPr lang="fi-FI" sz="2400" dirty="0"/>
              <a:t>Milloin teet kotitehtävät?</a:t>
            </a:r>
          </a:p>
          <a:p>
            <a:r>
              <a:rPr lang="fi-FI" sz="2400" dirty="0"/>
              <a:t>Katsotko telkkaria illalla?</a:t>
            </a:r>
          </a:p>
          <a:p>
            <a:r>
              <a:rPr lang="fi-FI" sz="2400" dirty="0"/>
              <a:t>Nukutko pitkään viikonloppuna?</a:t>
            </a:r>
          </a:p>
          <a:p>
            <a:r>
              <a:rPr lang="fi-FI" sz="2400" dirty="0"/>
              <a:t>Pelaatko futista?</a:t>
            </a:r>
          </a:p>
          <a:p>
            <a:r>
              <a:rPr lang="fi-FI" sz="2400" dirty="0"/>
              <a:t>Pelaatko tennistä?</a:t>
            </a:r>
          </a:p>
          <a:p>
            <a:r>
              <a:rPr lang="fi-FI" sz="2400" dirty="0"/>
              <a:t>Oletko maisteriopiskelija?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DCA1E-EB37-48DB-A44B-09082360910D}"/>
              </a:ext>
            </a:extLst>
          </p:cNvPr>
          <p:cNvSpPr txBox="1">
            <a:spLocks/>
          </p:cNvSpPr>
          <p:nvPr/>
        </p:nvSpPr>
        <p:spPr>
          <a:xfrm>
            <a:off x="5575935" y="3400425"/>
            <a:ext cx="6177915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Siivoatko viikonloppuna?</a:t>
            </a:r>
          </a:p>
          <a:p>
            <a:r>
              <a:rPr lang="fi-FI" sz="2400" dirty="0"/>
              <a:t>Käytkö kaupassa viikonloppuna?</a:t>
            </a:r>
          </a:p>
          <a:p>
            <a:r>
              <a:rPr lang="fi-FI" sz="2400" dirty="0"/>
              <a:t>Onko intensiivikurssi maanantaina?</a:t>
            </a:r>
          </a:p>
          <a:p>
            <a:r>
              <a:rPr lang="fi-FI" sz="2400" dirty="0"/>
              <a:t>Tuletko yliopistoon torstaina kello 10?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E80D-D1C1-4A8C-B80C-1CD14050DA45}"/>
              </a:ext>
            </a:extLst>
          </p:cNvPr>
          <p:cNvCxnSpPr/>
          <p:nvPr/>
        </p:nvCxnSpPr>
        <p:spPr>
          <a:xfrm>
            <a:off x="5575935" y="1495425"/>
            <a:ext cx="0" cy="5076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1CAE4964-95F3-44D6-B304-A492121E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22" y="240064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A037D-1177-4BF1-92B2-C8B841F7DF5F}"/>
              </a:ext>
            </a:extLst>
          </p:cNvPr>
          <p:cNvSpPr txBox="1"/>
          <p:nvPr/>
        </p:nvSpPr>
        <p:spPr>
          <a:xfrm>
            <a:off x="5469255" y="1392521"/>
            <a:ext cx="662368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Joo</a:t>
            </a:r>
            <a:r>
              <a:rPr lang="en-US" sz="2400" b="1" dirty="0"/>
              <a:t>/</a:t>
            </a:r>
            <a:r>
              <a:rPr lang="en-US" sz="2400" b="1" dirty="0" err="1"/>
              <a:t>kyllä</a:t>
            </a:r>
            <a:r>
              <a:rPr lang="en-US" sz="2400" b="1" dirty="0"/>
              <a:t>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jogurttia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/</a:t>
            </a:r>
            <a:r>
              <a:rPr lang="en-US" sz="2400" b="1" dirty="0" err="1"/>
              <a:t>joka</a:t>
            </a:r>
            <a:r>
              <a:rPr lang="en-US" sz="2400" b="1" dirty="0"/>
              <a:t> </a:t>
            </a:r>
            <a:r>
              <a:rPr lang="en-US" sz="2400" b="1" dirty="0" err="1"/>
              <a:t>aamu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jogurttia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.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illalla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koskaan</a:t>
            </a:r>
            <a:r>
              <a:rPr lang="en-US" sz="2400" b="1" dirty="0"/>
              <a:t> </a:t>
            </a:r>
            <a:r>
              <a:rPr lang="en-US" sz="2400" b="1" dirty="0" err="1"/>
              <a:t>jogurttia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4529" y="188640"/>
            <a:ext cx="8229600" cy="7060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Numerot: puhekieli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47528" y="1052736"/>
            <a:ext cx="9376732" cy="5359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Yks                                  </a:t>
            </a:r>
            <a:r>
              <a:rPr lang="fi-FI" dirty="0" err="1">
                <a:solidFill>
                  <a:srgbClr val="FF0000"/>
                </a:solidFill>
              </a:rPr>
              <a:t>ykstoist</a:t>
            </a:r>
            <a:r>
              <a:rPr lang="fi-FI" dirty="0">
                <a:solidFill>
                  <a:srgbClr val="FF0000"/>
                </a:solidFill>
              </a:rPr>
              <a:t>                </a:t>
            </a:r>
            <a:r>
              <a:rPr lang="fi-FI" dirty="0" err="1">
                <a:solidFill>
                  <a:srgbClr val="FF0000"/>
                </a:solidFill>
              </a:rPr>
              <a:t>kolkyt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Kaks                                </a:t>
            </a:r>
            <a:r>
              <a:rPr lang="fi-FI" dirty="0" err="1">
                <a:solidFill>
                  <a:srgbClr val="FF0000"/>
                </a:solidFill>
              </a:rPr>
              <a:t>kakstoist</a:t>
            </a:r>
            <a:r>
              <a:rPr lang="fi-FI" dirty="0">
                <a:solidFill>
                  <a:srgbClr val="FF0000"/>
                </a:solidFill>
              </a:rPr>
              <a:t>              </a:t>
            </a:r>
            <a:r>
              <a:rPr lang="fi-FI" dirty="0" err="1">
                <a:solidFill>
                  <a:srgbClr val="FF0000"/>
                </a:solidFill>
              </a:rPr>
              <a:t>nelkyt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Kolme                             </a:t>
            </a:r>
            <a:r>
              <a:rPr lang="fi-FI" dirty="0" err="1">
                <a:solidFill>
                  <a:srgbClr val="FF0000"/>
                </a:solidFill>
              </a:rPr>
              <a:t>kolmetoist</a:t>
            </a:r>
            <a:r>
              <a:rPr lang="fi-FI" dirty="0">
                <a:solidFill>
                  <a:srgbClr val="FF0000"/>
                </a:solidFill>
              </a:rPr>
              <a:t>          </a:t>
            </a:r>
            <a:r>
              <a:rPr lang="fi-FI" dirty="0" err="1">
                <a:solidFill>
                  <a:srgbClr val="FF0000"/>
                </a:solidFill>
              </a:rPr>
              <a:t>viiskyt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Neljä                               </a:t>
            </a:r>
            <a:r>
              <a:rPr lang="fi-FI" dirty="0" err="1">
                <a:solidFill>
                  <a:srgbClr val="FF0000"/>
                </a:solidFill>
              </a:rPr>
              <a:t>neljätoist</a:t>
            </a:r>
            <a:r>
              <a:rPr lang="fi-FI" dirty="0">
                <a:solidFill>
                  <a:srgbClr val="FF0000"/>
                </a:solidFill>
              </a:rPr>
              <a:t>            </a:t>
            </a:r>
            <a:r>
              <a:rPr lang="fi-FI" dirty="0" err="1">
                <a:solidFill>
                  <a:srgbClr val="FF0000"/>
                </a:solidFill>
              </a:rPr>
              <a:t>kuuskyt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Viis                                  </a:t>
            </a:r>
            <a:r>
              <a:rPr lang="fi-FI" dirty="0" err="1">
                <a:solidFill>
                  <a:srgbClr val="FF0000"/>
                </a:solidFill>
              </a:rPr>
              <a:t>viistoist</a:t>
            </a:r>
            <a:r>
              <a:rPr lang="fi-FI" dirty="0">
                <a:solidFill>
                  <a:srgbClr val="FF0000"/>
                </a:solidFill>
              </a:rPr>
              <a:t>               seis/</a:t>
            </a:r>
            <a:r>
              <a:rPr lang="fi-FI" dirty="0" err="1">
                <a:solidFill>
                  <a:srgbClr val="FF0000"/>
                </a:solidFill>
              </a:rPr>
              <a:t>seitkyt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Kuus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 err="1">
                <a:solidFill>
                  <a:srgbClr val="FF0000"/>
                </a:solidFill>
              </a:rPr>
              <a:t>kuustoist</a:t>
            </a:r>
            <a:r>
              <a:rPr lang="fi-FI" dirty="0">
                <a:solidFill>
                  <a:srgbClr val="FF0000"/>
                </a:solidFill>
              </a:rPr>
              <a:t>             </a:t>
            </a:r>
            <a:r>
              <a:rPr lang="fi-FI" dirty="0" err="1">
                <a:solidFill>
                  <a:srgbClr val="FF0000"/>
                </a:solidFill>
              </a:rPr>
              <a:t>kaheksankyt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Seittemän</a:t>
            </a:r>
            <a:r>
              <a:rPr lang="fi-FI" dirty="0">
                <a:solidFill>
                  <a:srgbClr val="FF0000"/>
                </a:solidFill>
              </a:rPr>
              <a:t>                     </a:t>
            </a:r>
            <a:r>
              <a:rPr lang="fi-FI" dirty="0" err="1">
                <a:solidFill>
                  <a:srgbClr val="FF0000"/>
                </a:solidFill>
              </a:rPr>
              <a:t>seittemäntoist</a:t>
            </a:r>
            <a:r>
              <a:rPr lang="fi-FI" dirty="0">
                <a:solidFill>
                  <a:srgbClr val="FF0000"/>
                </a:solidFill>
              </a:rPr>
              <a:t>    </a:t>
            </a:r>
            <a:r>
              <a:rPr lang="fi-FI" dirty="0" err="1">
                <a:solidFill>
                  <a:srgbClr val="FF0000"/>
                </a:solidFill>
              </a:rPr>
              <a:t>yheksänkyt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Kaheksan</a:t>
            </a:r>
            <a:r>
              <a:rPr lang="fi-FI" dirty="0">
                <a:solidFill>
                  <a:srgbClr val="FF0000"/>
                </a:solidFill>
              </a:rPr>
              <a:t>                      </a:t>
            </a:r>
            <a:r>
              <a:rPr lang="fi-FI" dirty="0" err="1">
                <a:solidFill>
                  <a:srgbClr val="FF0000"/>
                </a:solidFill>
              </a:rPr>
              <a:t>kaheksantoist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Yheksän</a:t>
            </a:r>
            <a:r>
              <a:rPr lang="fi-FI" dirty="0">
                <a:solidFill>
                  <a:srgbClr val="FF0000"/>
                </a:solidFill>
              </a:rPr>
              <a:t>                         </a:t>
            </a:r>
            <a:r>
              <a:rPr lang="fi-FI" dirty="0" err="1">
                <a:solidFill>
                  <a:srgbClr val="FF0000"/>
                </a:solidFill>
              </a:rPr>
              <a:t>yheksäntoist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Kymmenen/kymppi     </a:t>
            </a:r>
            <a:r>
              <a:rPr lang="fi-FI" dirty="0" err="1">
                <a:solidFill>
                  <a:srgbClr val="FF0000"/>
                </a:solidFill>
              </a:rPr>
              <a:t>kakskyt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4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170" y="177210"/>
            <a:ext cx="10069830" cy="7060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Numerot: puhekieli 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fast</a:t>
            </a:r>
            <a:r>
              <a:rPr lang="fi-FI" dirty="0"/>
              <a:t> version)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47528" y="1052736"/>
            <a:ext cx="8229600" cy="5359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Yy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 err="1">
                <a:solidFill>
                  <a:srgbClr val="FF0000"/>
                </a:solidFill>
              </a:rPr>
              <a:t>yytoo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Kaa                             </a:t>
            </a:r>
            <a:r>
              <a:rPr lang="fi-FI" dirty="0" err="1">
                <a:solidFill>
                  <a:srgbClr val="FF0000"/>
                </a:solidFill>
              </a:rPr>
              <a:t>kaatoo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Koo</a:t>
            </a:r>
            <a:r>
              <a:rPr lang="fi-FI" dirty="0">
                <a:solidFill>
                  <a:srgbClr val="FF0000"/>
                </a:solidFill>
              </a:rPr>
              <a:t>                             </a:t>
            </a:r>
            <a:r>
              <a:rPr lang="fi-FI" dirty="0" err="1">
                <a:solidFill>
                  <a:srgbClr val="FF0000"/>
                </a:solidFill>
              </a:rPr>
              <a:t>kootoo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Nee</a:t>
            </a:r>
            <a:r>
              <a:rPr lang="fi-FI" dirty="0">
                <a:solidFill>
                  <a:srgbClr val="FF0000"/>
                </a:solidFill>
              </a:rPr>
              <a:t>                            </a:t>
            </a:r>
            <a:r>
              <a:rPr lang="fi-FI" dirty="0" err="1">
                <a:solidFill>
                  <a:srgbClr val="FF0000"/>
                </a:solidFill>
              </a:rPr>
              <a:t>neetoo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Vii                               </a:t>
            </a:r>
            <a:r>
              <a:rPr lang="fi-FI" dirty="0" err="1">
                <a:solidFill>
                  <a:srgbClr val="FF0000"/>
                </a:solidFill>
              </a:rPr>
              <a:t>viitoo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Kuu                             </a:t>
            </a:r>
            <a:r>
              <a:rPr lang="fi-FI" dirty="0" err="1">
                <a:solidFill>
                  <a:srgbClr val="FF0000"/>
                </a:solidFill>
              </a:rPr>
              <a:t>kuutoo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Seis                             </a:t>
            </a:r>
            <a:r>
              <a:rPr lang="fi-FI" dirty="0" err="1">
                <a:solidFill>
                  <a:srgbClr val="FF0000"/>
                </a:solidFill>
              </a:rPr>
              <a:t>seitoo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Kasi                             </a:t>
            </a:r>
            <a:r>
              <a:rPr lang="fi-FI" dirty="0" err="1">
                <a:solidFill>
                  <a:srgbClr val="FF0000"/>
                </a:solidFill>
              </a:rPr>
              <a:t>kasitoo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Ysi                                </a:t>
            </a:r>
            <a:r>
              <a:rPr lang="fi-FI" dirty="0" err="1">
                <a:solidFill>
                  <a:srgbClr val="FF0000"/>
                </a:solidFill>
              </a:rPr>
              <a:t>ysitoo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Kymppi                       </a:t>
            </a:r>
            <a:r>
              <a:rPr lang="fi-FI" dirty="0" err="1">
                <a:solidFill>
                  <a:srgbClr val="FF0000"/>
                </a:solidFill>
              </a:rPr>
              <a:t>kakskyt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4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B12C-683D-4215-A1F2-72281220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3041"/>
            <a:ext cx="8931102" cy="900912"/>
          </a:xfrm>
        </p:spPr>
        <p:txBody>
          <a:bodyPr>
            <a:noAutofit/>
          </a:bodyPr>
          <a:lstStyle/>
          <a:p>
            <a:r>
              <a:rPr lang="fi-FI" sz="2400" b="1" dirty="0"/>
              <a:t>Tee parin kanssa.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A8206-2F43-4624-9571-BCACADC6D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49" y="1352550"/>
            <a:ext cx="4880186" cy="4152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Kahvilassa</a:t>
            </a:r>
          </a:p>
          <a:p>
            <a:pPr marL="0" indent="0">
              <a:buNone/>
            </a:pPr>
            <a:r>
              <a:rPr lang="fi-FI" sz="2400" dirty="0"/>
              <a:t>- Hei! Kenen vuoro?</a:t>
            </a:r>
          </a:p>
          <a:p>
            <a:pPr marL="0" indent="0">
              <a:buNone/>
            </a:pPr>
            <a:r>
              <a:rPr lang="fi-FI" sz="2400" dirty="0"/>
              <a:t>- Minun. Huomenta!/Päivää!...</a:t>
            </a:r>
          </a:p>
          <a:p>
            <a:pPr marL="0" indent="0">
              <a:buNone/>
            </a:pPr>
            <a:r>
              <a:rPr lang="fi-FI" sz="2400" dirty="0"/>
              <a:t>- Huomenta!/Päivää…</a:t>
            </a:r>
          </a:p>
          <a:p>
            <a:pPr marL="0" indent="0">
              <a:buNone/>
            </a:pPr>
            <a:r>
              <a:rPr lang="fi-FI" sz="2400" dirty="0"/>
              <a:t>- Mitä ________ maksaa?</a:t>
            </a:r>
          </a:p>
          <a:p>
            <a:pPr marL="0" indent="0">
              <a:buNone/>
            </a:pPr>
            <a:r>
              <a:rPr lang="fi-FI" sz="2400" dirty="0"/>
              <a:t>- Se maksaa ___________.</a:t>
            </a:r>
          </a:p>
          <a:p>
            <a:pPr>
              <a:buFontTx/>
              <a:buChar char="-"/>
            </a:pPr>
            <a:r>
              <a:rPr lang="fi-FI" sz="2400" dirty="0"/>
              <a:t>Yksi _______, kiitos!</a:t>
            </a:r>
          </a:p>
          <a:p>
            <a:pPr>
              <a:buFontTx/>
              <a:buChar char="-"/>
            </a:pPr>
            <a:r>
              <a:rPr lang="fi-FI" sz="2400" dirty="0"/>
              <a:t>Tuleeko muuta?</a:t>
            </a:r>
          </a:p>
          <a:p>
            <a:pPr>
              <a:buFontTx/>
              <a:buChar char="-"/>
            </a:pPr>
            <a:r>
              <a:rPr lang="fi-FI" sz="2400" dirty="0"/>
              <a:t>Ei kiitos.</a:t>
            </a:r>
          </a:p>
          <a:p>
            <a:pPr>
              <a:buFontTx/>
              <a:buChar char="-"/>
            </a:pPr>
            <a:endParaRPr lang="fi-F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295CD-7A71-497B-BF36-41622681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195" y="728193"/>
            <a:ext cx="7410156" cy="57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2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5E72-A8EC-48FE-BC34-F22CA7D1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84480"/>
            <a:ext cx="5276426" cy="1153795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Paritehtävä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Tee </a:t>
            </a:r>
            <a:r>
              <a:rPr lang="en-US" sz="2800" b="1" dirty="0" err="1"/>
              <a:t>parisi</a:t>
            </a:r>
            <a:r>
              <a:rPr lang="en-US" sz="2800" b="1" dirty="0"/>
              <a:t> </a:t>
            </a:r>
            <a:r>
              <a:rPr lang="en-US" sz="2800" b="1" dirty="0" err="1"/>
              <a:t>kanssa</a:t>
            </a:r>
            <a:endParaRPr lang="en-US" sz="28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8BEB744-8947-4411-A810-D9B6DFE81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112" y="0"/>
            <a:ext cx="6676233" cy="67627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269BD-F5F1-4901-ADA2-07F39D243FC2}"/>
              </a:ext>
            </a:extLst>
          </p:cNvPr>
          <p:cNvSpPr txBox="1"/>
          <p:nvPr/>
        </p:nvSpPr>
        <p:spPr>
          <a:xfrm>
            <a:off x="357588" y="1219200"/>
            <a:ext cx="52764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b="1" dirty="0"/>
              <a:t>Kaupassa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i-FI" sz="2400" dirty="0"/>
              <a:t>Onko _______ tarjouksessa?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i-FI" sz="2400" dirty="0"/>
              <a:t>Kyllä. Se on tarjouksessa. Se maksaa _________.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639E4-A2F0-4E8E-AE2D-C4165F146115}"/>
              </a:ext>
            </a:extLst>
          </p:cNvPr>
          <p:cNvSpPr txBox="1"/>
          <p:nvPr/>
        </p:nvSpPr>
        <p:spPr>
          <a:xfrm>
            <a:off x="619313" y="3554303"/>
            <a:ext cx="4752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MAITO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LEIPÄ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VESSAPAPERI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JAUHELIHA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TISKIAINE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LIMSA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JUUSTO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KURKKU</a:t>
            </a:r>
          </a:p>
        </p:txBody>
      </p:sp>
    </p:spTree>
    <p:extLst>
      <p:ext uri="{BB962C8B-B14F-4D97-AF65-F5344CB8AC3E}">
        <p14:creationId xmlns:p14="http://schemas.microsoft.com/office/powerpoint/2010/main" val="6380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12B4-DEC4-4267-BBFD-4E3A1B11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51" y="171493"/>
            <a:ext cx="10512636" cy="660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Ruokasanat</a:t>
            </a:r>
            <a:r>
              <a:rPr lang="en-US" dirty="0">
                <a:solidFill>
                  <a:schemeClr val="tx1"/>
                </a:solidFill>
              </a:rPr>
              <a:t> s.59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3C0C-043C-405B-9F92-F6B79277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37" y="951186"/>
            <a:ext cx="11591712" cy="56282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a.</a:t>
            </a:r>
          </a:p>
          <a:p>
            <a:pPr marL="0" indent="0">
              <a:buNone/>
            </a:pPr>
            <a:r>
              <a:rPr lang="en-US" sz="3200" dirty="0"/>
              <a:t>b.</a:t>
            </a:r>
          </a:p>
          <a:p>
            <a:pPr marL="0" indent="0">
              <a:buNone/>
            </a:pPr>
            <a:r>
              <a:rPr lang="en-US" sz="3200" dirty="0"/>
              <a:t>c.</a:t>
            </a:r>
          </a:p>
          <a:p>
            <a:pPr marL="0" indent="0">
              <a:buNone/>
            </a:pPr>
            <a:r>
              <a:rPr lang="en-US" sz="3200" dirty="0"/>
              <a:t>d.</a:t>
            </a:r>
          </a:p>
          <a:p>
            <a:pPr marL="0" indent="0">
              <a:buNone/>
            </a:pPr>
            <a:r>
              <a:rPr lang="en-US" sz="3200" dirty="0"/>
              <a:t>e.</a:t>
            </a:r>
          </a:p>
          <a:p>
            <a:pPr marL="0" indent="0">
              <a:buNone/>
            </a:pPr>
            <a:r>
              <a:rPr lang="en-US" sz="3200" dirty="0"/>
              <a:t>f.</a:t>
            </a:r>
          </a:p>
          <a:p>
            <a:pPr marL="0" indent="0">
              <a:buNone/>
            </a:pPr>
            <a:r>
              <a:rPr lang="en-US" sz="3200" dirty="0"/>
              <a:t>g.</a:t>
            </a:r>
          </a:p>
          <a:p>
            <a:pPr marL="0" indent="0">
              <a:buNone/>
            </a:pPr>
            <a:r>
              <a:rPr lang="en-US" sz="3200" dirty="0"/>
              <a:t>h.</a:t>
            </a:r>
          </a:p>
          <a:p>
            <a:pPr marL="0" indent="0">
              <a:buNone/>
            </a:pPr>
            <a:r>
              <a:rPr lang="en-US" sz="3200" dirty="0" err="1"/>
              <a:t>i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j.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3F70F65-B8BC-4287-918B-FC8A9F83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87" y="178608"/>
            <a:ext cx="6949662" cy="60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2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8E3E2"/>
      </a:lt2>
      <a:accent1>
        <a:srgbClr val="79AAB1"/>
      </a:accent1>
      <a:accent2>
        <a:srgbClr val="81AA9E"/>
      </a:accent2>
      <a:accent3>
        <a:srgbClr val="8BA3C0"/>
      </a:accent3>
      <a:accent4>
        <a:srgbClr val="BA7F95"/>
      </a:accent4>
      <a:accent5>
        <a:srgbClr val="C59694"/>
      </a:accent5>
      <a:accent6>
        <a:srgbClr val="BA9A7F"/>
      </a:accent6>
      <a:hlink>
        <a:srgbClr val="AE7269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1179</Words>
  <Application>Microsoft Office PowerPoint</Application>
  <PresentationFormat>Widescreen</PresentationFormat>
  <Paragraphs>287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Meiryo</vt:lpstr>
      <vt:lpstr>Arial</vt:lpstr>
      <vt:lpstr>Calibri</vt:lpstr>
      <vt:lpstr>Corbel</vt:lpstr>
      <vt:lpstr>Gill Sans Nova</vt:lpstr>
      <vt:lpstr>Times New Roman</vt:lpstr>
      <vt:lpstr>Trebuchet MS</vt:lpstr>
      <vt:lpstr>Wingdings 3</vt:lpstr>
      <vt:lpstr>SketchLinesVTI</vt:lpstr>
      <vt:lpstr>Office-teema</vt:lpstr>
      <vt:lpstr>GradientRiseVTI</vt:lpstr>
      <vt:lpstr>Facet</vt:lpstr>
      <vt:lpstr>Facet</vt:lpstr>
      <vt:lpstr>Facet</vt:lpstr>
      <vt:lpstr>Office Theme</vt:lpstr>
      <vt:lpstr>Facet</vt:lpstr>
      <vt:lpstr>Hyvää huomenta!</vt:lpstr>
      <vt:lpstr>Tänään/torstaina 17.11.</vt:lpstr>
      <vt:lpstr>Alkulämmittely</vt:lpstr>
      <vt:lpstr>Kysy ja parisi vastaa!</vt:lpstr>
      <vt:lpstr>Numerot: puhekieli</vt:lpstr>
      <vt:lpstr>Numerot: puhekieli (the really fast version)</vt:lpstr>
      <vt:lpstr>Tee parin kanssa.</vt:lpstr>
      <vt:lpstr>Paritehtävä  Tee parisi kanssa</vt:lpstr>
      <vt:lpstr>Ruokasanat s.59 </vt:lpstr>
      <vt:lpstr>Ruokasanat s.59 </vt:lpstr>
      <vt:lpstr>Ostoslista</vt:lpstr>
      <vt:lpstr>Partitiivi</vt:lpstr>
      <vt:lpstr>Partitiivin muodostus a/ä, ta/tä, tta/ttä</vt:lpstr>
      <vt:lpstr>Partitiivin muodostus </vt:lpstr>
      <vt:lpstr>Montako päärynää pöydällä on?</vt:lpstr>
      <vt:lpstr> Minun jääkaappi </vt:lpstr>
      <vt:lpstr> Jääkaapissa on… </vt:lpstr>
      <vt:lpstr>Partitiivin käyttö</vt:lpstr>
      <vt:lpstr> Onko jääkaapissa makkaraa? </vt:lpstr>
      <vt:lpstr>Paritehtävä: kysy ja vastaa. - Juotko sinä maitoa? - Kyllä, minä juon maitoa.</vt:lpstr>
      <vt:lpstr>Partitiivin käyttö</vt:lpstr>
      <vt:lpstr>Partitiivin käyttö</vt:lpstr>
      <vt:lpstr>Partitiivin käyttö</vt:lpstr>
      <vt:lpstr>Partitiivin käyttö</vt:lpstr>
      <vt:lpstr>Partitiivin käyttö : verbi + partitiivi</vt:lpstr>
      <vt:lpstr>Partitiivi</vt:lpstr>
      <vt:lpstr>Partitiivin käyttö</vt:lpstr>
      <vt:lpstr>Sano partitiivissa.</vt:lpstr>
      <vt:lpstr>Sano partitiivissa.</vt:lpstr>
      <vt:lpstr>PowerPoint Presentation</vt:lpstr>
      <vt:lpstr>2. Video and Self-evaluation (itsearviointi) (dedis = deadline ensi maanantai 20.11.)  MyCourses (detailed instructions) Palautus 20.11.</vt:lpstr>
      <vt:lpstr>Kieliympäristö Language all around</vt:lpstr>
      <vt:lpstr>Kotona/At home Kirjassa/ in the book</vt:lpstr>
      <vt:lpstr>Kotona/At home MyCourses</vt:lpstr>
      <vt:lpstr>Hyvää viikonloppua! Nähdään maanantaina!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iltapäivää!</dc:title>
  <dc:creator>Jäppinen Emese</dc:creator>
  <cp:lastModifiedBy>Keränen Anja</cp:lastModifiedBy>
  <cp:revision>40</cp:revision>
  <dcterms:created xsi:type="dcterms:W3CDTF">2022-09-29T07:57:20Z</dcterms:created>
  <dcterms:modified xsi:type="dcterms:W3CDTF">2023-11-15T12:35:57Z</dcterms:modified>
</cp:coreProperties>
</file>