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2" r:id="rId4"/>
    <p:sldId id="258" r:id="rId5"/>
    <p:sldId id="264" r:id="rId6"/>
    <p:sldId id="261" r:id="rId7"/>
  </p:sldIdLst>
  <p:sldSz cx="9144000" cy="6858000" type="screen4x3"/>
  <p:notesSz cx="6797675" cy="9926638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1797E-6A1B-4A45-A736-E65E818CC6E0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9E39B-9B56-4E5D-94CE-CB2D5DA061B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378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3C7F2-9975-FA48-976D-16B342530917}" type="datetimeFigureOut">
              <a:rPr lang="fi-FI" smtClean="0"/>
              <a:pPr/>
              <a:t>6.10.2016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E626-C498-FD44-AA45-5F98F29E48B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Poikkitieteellisyydestä </a:t>
            </a:r>
            <a:r>
              <a:rPr lang="fi-FI" dirty="0" err="1" smtClean="0"/>
              <a:t>oikeututkimuksessa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Mitä on oikeustiede? Mitä on yritysjuridiikka?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Oikeustiede = Oikeusjärjestyksen ja –järjestelmän tutkimista</a:t>
            </a:r>
          </a:p>
          <a:p>
            <a:pPr lvl="1"/>
            <a:r>
              <a:rPr lang="fi-FI" dirty="0" smtClean="0"/>
              <a:t>Oikeusteoria: oikeustieteen tieteenfilosofiaa</a:t>
            </a:r>
          </a:p>
          <a:p>
            <a:pPr lvl="1"/>
            <a:r>
              <a:rPr lang="fi-FI" dirty="0" smtClean="0"/>
              <a:t>Lainoppi</a:t>
            </a:r>
          </a:p>
          <a:p>
            <a:pPr lvl="1">
              <a:buNone/>
            </a:pPr>
            <a:r>
              <a:rPr lang="fi-FI" dirty="0" smtClean="0"/>
              <a:t>-&gt; kunkin oikeudenalan yleiset ja erityiset opit</a:t>
            </a:r>
          </a:p>
          <a:p>
            <a:r>
              <a:rPr lang="fi-FI" dirty="0" smtClean="0"/>
              <a:t>Lainoppi/oikeuslähdeoppi = Selvitystä siitä, mitä oikeuslähteitä on ja mikä niiden prioriteettijärjestys on, perinteinen juristin ydinosaaminen.</a:t>
            </a:r>
            <a:endParaRPr lang="fi-FI" dirty="0"/>
          </a:p>
          <a:p>
            <a:pPr lvl="1"/>
            <a:r>
              <a:rPr lang="fi-FI" dirty="0" smtClean="0"/>
              <a:t>Perinteinen juristikoulutus keskittyy tähän, oikeustieteen opetuksen ja opiskelun jaottelu oikeudenaloittain -&gt; miksi tarkoituksenmukaista -&gt; työelämän tarpeet nähdään tällaisina? </a:t>
            </a:r>
          </a:p>
          <a:p>
            <a:pPr lvl="1"/>
            <a:r>
              <a:rPr lang="fi-FI" dirty="0" smtClean="0"/>
              <a:t>Tähän nykyisessä paradigmassa vain yksi metodi: systematisointi ja tulkinta </a:t>
            </a:r>
          </a:p>
          <a:p>
            <a:pPr lvl="1"/>
            <a:r>
              <a:rPr lang="fi-FI" dirty="0" smtClean="0"/>
              <a:t>Oikeudellisen argumentaation ”oikeudellinen” osa.</a:t>
            </a:r>
          </a:p>
          <a:p>
            <a:pPr lvl="1">
              <a:buNone/>
            </a:pPr>
            <a:endParaRPr lang="fi-FI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Mitä on oikeustiede? Mitä on yritysjuridiikka?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Oikeusdogmaattinen tutkimus =  tietyn oikeudellisen kysymyksen sääntelyn tutkimista systematisoiden ja tulkiten</a:t>
            </a:r>
          </a:p>
          <a:p>
            <a:r>
              <a:rPr lang="fi-FI" dirty="0" smtClean="0"/>
              <a:t>Oikeuslähdeoppi: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I Vahvasti velvoittavat oikeuslähteet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Laki ja maantapa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II Heikosti velvoittavat oikeuslähteet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Tuomioistuinratkaisut, lainvalmistelutyöt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III sallitut oikeuslähteet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Oikeustiede, reaaliset argumentit, yleiset oikeusperiaatteet, 			moraaliperiaatteet</a:t>
            </a:r>
          </a:p>
          <a:p>
            <a:pPr marL="0" indent="0">
              <a:buNone/>
            </a:pPr>
            <a:r>
              <a:rPr lang="fi-FI" dirty="0"/>
              <a:t>	</a:t>
            </a:r>
            <a:endParaRPr lang="fi-FI" dirty="0" smtClean="0"/>
          </a:p>
          <a:p>
            <a:r>
              <a:rPr lang="fi-FI" dirty="0" smtClean="0"/>
              <a:t>Tuomareiden ja tutkijoiden oikeuslähdeoppi Oikeuslähdeopin höllentäminen ja tarkoituksenmukaisimman vaihtoehdon löytyminen (Pekka Timonen)?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Mitä on oikeustiede? Mitä on yritysjuridiikka?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None/>
            </a:pPr>
            <a:r>
              <a:rPr lang="fi-FI" dirty="0" smtClean="0"/>
              <a:t>Oikeussosiologia</a:t>
            </a:r>
            <a:r>
              <a:rPr lang="fi-FI" dirty="0" smtClean="0"/>
              <a:t>, </a:t>
            </a:r>
            <a:r>
              <a:rPr lang="fi-FI" dirty="0" smtClean="0"/>
              <a:t>oikeustaloustiede ym. </a:t>
            </a:r>
            <a:endParaRPr lang="fi-FI" dirty="0" smtClean="0"/>
          </a:p>
          <a:p>
            <a:pPr lvl="1">
              <a:buNone/>
            </a:pPr>
            <a:r>
              <a:rPr lang="fi-FI" dirty="0" smtClean="0"/>
              <a:t>1. = Oikeuden/oikeusjärjestyksen/oikeusjärjestelmän tutkimista toiselta tieteenalalta tulevin metodein. Edellyttää toisenlaisia tutkimuskysymyksiä kuin perinteinen oikeusdogmaattinen tutkimus (paitsi kohta 4)</a:t>
            </a:r>
          </a:p>
          <a:p>
            <a:pPr lvl="1">
              <a:buNone/>
            </a:pPr>
            <a:r>
              <a:rPr lang="fi-FI" dirty="0" smtClean="0"/>
              <a:t>2. Oikeuden tarkastelu oikeuden ulkopuolelta/ulkopuolelle (sisäinen = uskollinen paradigmalle)</a:t>
            </a:r>
          </a:p>
          <a:p>
            <a:pPr lvl="1">
              <a:buNone/>
            </a:pPr>
            <a:r>
              <a:rPr lang="fi-FI" dirty="0" smtClean="0"/>
              <a:t>3. Oikeussosiologian metodiikka esim. empiirinen laadullinen tutkimus </a:t>
            </a:r>
            <a:r>
              <a:rPr lang="fi-FI" dirty="0"/>
              <a:t>(esim. lainsäätämisen prosessin </a:t>
            </a:r>
            <a:r>
              <a:rPr lang="fi-FI" dirty="0" err="1"/>
              <a:t>empiiriis-sosiologinen</a:t>
            </a:r>
            <a:r>
              <a:rPr lang="fi-FI" dirty="0"/>
              <a:t> </a:t>
            </a:r>
            <a:r>
              <a:rPr lang="fi-FI" dirty="0" smtClean="0"/>
              <a:t>analyysi), tekstitutkimus (</a:t>
            </a:r>
            <a:r>
              <a:rPr lang="fi-FI" dirty="0"/>
              <a:t>esim. oikeustekstien diskurssien </a:t>
            </a:r>
            <a:r>
              <a:rPr lang="fi-FI" dirty="0" smtClean="0"/>
              <a:t>analyysi). </a:t>
            </a:r>
            <a:endParaRPr lang="fi-FI" dirty="0" smtClean="0"/>
          </a:p>
          <a:p>
            <a:pPr lvl="1">
              <a:buNone/>
            </a:pPr>
            <a:r>
              <a:rPr lang="fi-FI" dirty="0" smtClean="0"/>
              <a:t>4. </a:t>
            </a:r>
            <a:r>
              <a:rPr lang="fi-FI" dirty="0" smtClean="0"/>
              <a:t>Oikeustaloustieteen </a:t>
            </a:r>
            <a:r>
              <a:rPr lang="fi-FI" dirty="0" smtClean="0"/>
              <a:t>metodiikka: Sääntelyvaihtoehtojen mallintamista tavoitteita vasten taloustieteen kielellä + myös tavoitteiden </a:t>
            </a:r>
            <a:r>
              <a:rPr lang="fi-FI" dirty="0" err="1" smtClean="0"/>
              <a:t>asetanta</a:t>
            </a:r>
            <a:r>
              <a:rPr lang="fi-FI" dirty="0" smtClean="0"/>
              <a:t> (oikeus)taloustieteellisesti (DLF)</a:t>
            </a:r>
          </a:p>
          <a:p>
            <a:pPr lvl="1">
              <a:buNone/>
            </a:pPr>
            <a:r>
              <a:rPr lang="fi-FI" dirty="0"/>
              <a:t>5</a:t>
            </a:r>
            <a:r>
              <a:rPr lang="fi-FI" dirty="0" smtClean="0"/>
              <a:t>. </a:t>
            </a:r>
            <a:r>
              <a:rPr lang="fi-FI" dirty="0" smtClean="0"/>
              <a:t>Käyttötilanne oikeusdogmaattisessa tutkimuksessa: lain tulkinta ja aukkotilanne</a:t>
            </a:r>
            <a:endParaRPr lang="fi-FI" dirty="0"/>
          </a:p>
          <a:p>
            <a:pPr lvl="1">
              <a:buNone/>
            </a:pPr>
            <a:endParaRPr lang="fi-FI" dirty="0" smtClean="0"/>
          </a:p>
          <a:p>
            <a:pPr lvl="1">
              <a:buNone/>
            </a:pPr>
            <a:r>
              <a:rPr lang="fi-FI" dirty="0" smtClean="0"/>
              <a:t>Critical </a:t>
            </a:r>
            <a:r>
              <a:rPr lang="fi-FI" dirty="0" err="1" smtClean="0"/>
              <a:t>legal</a:t>
            </a:r>
            <a:r>
              <a:rPr lang="fi-FI" dirty="0" smtClean="0"/>
              <a:t> </a:t>
            </a:r>
            <a:r>
              <a:rPr lang="fi-FI" dirty="0" err="1" smtClean="0"/>
              <a:t>studies</a:t>
            </a:r>
            <a:r>
              <a:rPr lang="fi-FI" dirty="0"/>
              <a:t> </a:t>
            </a:r>
            <a:endParaRPr lang="fi-FI" dirty="0" smtClean="0"/>
          </a:p>
          <a:p>
            <a:pPr lvl="1">
              <a:buNone/>
            </a:pPr>
            <a:r>
              <a:rPr lang="fi-FI" dirty="0" smtClean="0"/>
              <a:t>Yritysjuridiikka</a:t>
            </a:r>
            <a:r>
              <a:rPr lang="fi-FI" dirty="0" smtClean="0"/>
              <a:t>? Liiketaloustieteellinen aine -&gt; oikeuden tutkimista/tarkastelua liiketaloustieteen metodein?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Poikkitieteellisyys, esim. yhteiskuntatieteet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smtClean="0"/>
              <a:t>Oikeuden yhteiskunnallisten kontaktipintojen tutkiminen</a:t>
            </a:r>
          </a:p>
          <a:p>
            <a:pPr marL="971550" lvl="1" indent="-514350">
              <a:buAutoNum type="arabicPeriod"/>
            </a:pPr>
            <a:r>
              <a:rPr lang="fi-FI" dirty="0" smtClean="0"/>
              <a:t>Lainsäätäminen</a:t>
            </a:r>
          </a:p>
          <a:p>
            <a:pPr marL="457200" lvl="1" indent="0">
              <a:buNone/>
            </a:pPr>
            <a:r>
              <a:rPr lang="fi-FI" dirty="0" smtClean="0"/>
              <a:t>Perinteisen </a:t>
            </a:r>
            <a:r>
              <a:rPr lang="fi-FI" dirty="0"/>
              <a:t>oikeustieteen sisällä regulaatioteoreettinen tutkimus (normatiivinen ja positiivinen)</a:t>
            </a:r>
            <a:endParaRPr lang="fi-FI" dirty="0" smtClean="0"/>
          </a:p>
          <a:p>
            <a:pPr lvl="1">
              <a:buNone/>
            </a:pPr>
            <a:r>
              <a:rPr lang="fi-FI" dirty="0" smtClean="0"/>
              <a:t>-&gt;</a:t>
            </a:r>
          </a:p>
          <a:p>
            <a:pPr lvl="1">
              <a:buNone/>
            </a:pPr>
            <a:r>
              <a:rPr lang="fi-FI" dirty="0"/>
              <a:t>	I. säädetäänkö lakia lainkaan (muut</a:t>
            </a:r>
            <a:r>
              <a:rPr lang="fi-FI" dirty="0" smtClean="0"/>
              <a:t> keinot </a:t>
            </a:r>
            <a:r>
              <a:rPr lang="fi-FI" dirty="0"/>
              <a:t>korjaavat ongelman, jos ei, </a:t>
            </a:r>
            <a:r>
              <a:rPr lang="fi-FI" dirty="0" smtClean="0"/>
              <a:t>mitkä </a:t>
            </a:r>
            <a:r>
              <a:rPr lang="fi-FI" dirty="0"/>
              <a:t>instituutiot korjaavat ongelman, yleisemminkin instituutioiden </a:t>
            </a:r>
            <a:r>
              <a:rPr lang="fi-FI" dirty="0" smtClean="0"/>
              <a:t>vuorovaikutus), </a:t>
            </a:r>
            <a:r>
              <a:rPr lang="fi-FI" dirty="0" err="1" smtClean="0"/>
              <a:t>itsesääntely</a:t>
            </a:r>
            <a:endParaRPr lang="fi-FI" dirty="0"/>
          </a:p>
          <a:p>
            <a:pPr lvl="1">
              <a:buNone/>
            </a:pPr>
            <a:r>
              <a:rPr lang="fi-FI" dirty="0"/>
              <a:t>	II. tehdäänkö tahdonvaltainen, pakottava, kuinka tulkinnanvarainen? 	Viranomaisen ohjeet?</a:t>
            </a:r>
          </a:p>
          <a:p>
            <a:pPr lvl="1">
              <a:buNone/>
            </a:pPr>
            <a:r>
              <a:rPr lang="fi-FI" dirty="0"/>
              <a:t>	+</a:t>
            </a:r>
          </a:p>
          <a:p>
            <a:pPr lvl="1">
              <a:buNone/>
            </a:pPr>
            <a:r>
              <a:rPr lang="fi-FI" dirty="0"/>
              <a:t>	Mistä kaikesta intresseistä laki on kompromissi?</a:t>
            </a:r>
          </a:p>
          <a:p>
            <a:pPr lvl="1">
              <a:buNone/>
            </a:pPr>
            <a:r>
              <a:rPr lang="fi-FI" dirty="0"/>
              <a:t>2. Tulkinta ja aukkotilanne</a:t>
            </a:r>
            <a:r>
              <a:rPr lang="fi-FI" dirty="0" smtClean="0"/>
              <a:t> + yhteiskunnalliset </a:t>
            </a:r>
            <a:r>
              <a:rPr lang="fi-FI" dirty="0"/>
              <a:t>muutokset -&gt; tulkinta?</a:t>
            </a:r>
          </a:p>
          <a:p>
            <a:pPr lvl="1">
              <a:buNone/>
            </a:pPr>
            <a:r>
              <a:rPr lang="fi-FI" dirty="0"/>
              <a:t>3. Oikeudenalan</a:t>
            </a:r>
            <a:r>
              <a:rPr lang="fi-FI" dirty="0" smtClean="0"/>
              <a:t> tulkintamatriisi</a:t>
            </a:r>
            <a:endParaRPr lang="fi-FI" dirty="0"/>
          </a:p>
          <a:p>
            <a:pPr lvl="1">
              <a:buNone/>
            </a:pPr>
            <a:r>
              <a:rPr lang="fi-FI" dirty="0"/>
              <a:t>	Tulkintamatriisin takana olevat </a:t>
            </a:r>
            <a:r>
              <a:rPr lang="fi-FI" dirty="0" err="1"/>
              <a:t>epistemologiset</a:t>
            </a:r>
            <a:r>
              <a:rPr lang="fi-FI" dirty="0"/>
              <a:t>, </a:t>
            </a:r>
            <a:r>
              <a:rPr lang="fi-FI" dirty="0" smtClean="0"/>
              <a:t>ontologiset ja metodologiset käsitykset</a:t>
            </a:r>
            <a:endParaRPr lang="fi-FI" dirty="0"/>
          </a:p>
          <a:p>
            <a:pPr lvl="1">
              <a:buNone/>
            </a:pPr>
            <a:endParaRPr lang="fi-FI" dirty="0"/>
          </a:p>
          <a:p>
            <a:pPr lvl="1">
              <a:buNone/>
            </a:pPr>
            <a:endParaRPr lang="fi-FI" dirty="0" smtClean="0"/>
          </a:p>
          <a:p>
            <a:r>
              <a:rPr lang="fi-FI" dirty="0" smtClean="0"/>
              <a:t>Oikeusjärjestelmän tutkiminen muulla kuin oikeusdogmaattisella menetelmällä, muut kuin oikeusdogmaattiset tutkimuskysymykset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Käsityksiä oikeudesta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Oikeuspositivismi = oikeus lainsäätäjän tietyssä järjestyksessä säätämää, Muoto -&gt; oikeus luodaan</a:t>
            </a:r>
          </a:p>
          <a:p>
            <a:r>
              <a:rPr lang="fi-FI" dirty="0" smtClean="0"/>
              <a:t>Luonnonoikeus = Oikeuden täytyy täyttää tietyt moraali- tms. kriteerit, Sisältö -&gt;oikeus löydetään, ymmärretään</a:t>
            </a:r>
          </a:p>
          <a:p>
            <a:r>
              <a:rPr lang="fi-FI" dirty="0" smtClean="0"/>
              <a:t>Oikeusrealismi = Oikeus tuomareiden ratkaisukäytäntöjä, kansalaisten käyttäytymistä (tosiasiallisesti tehokkaat säännöt)</a:t>
            </a:r>
          </a:p>
          <a:p>
            <a:r>
              <a:rPr lang="fi-FI" dirty="0" smtClean="0"/>
              <a:t>Käsitelainoppi – </a:t>
            </a:r>
            <a:r>
              <a:rPr lang="fi-FI" dirty="0" smtClean="0"/>
              <a:t>analyysi – </a:t>
            </a:r>
            <a:r>
              <a:rPr lang="fi-FI" smtClean="0"/>
              <a:t>sääntönihilismi </a:t>
            </a:r>
            <a:endParaRPr lang="fi-FI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290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Poikkitieteellisyydestä oikeututkimuksessa</vt:lpstr>
      <vt:lpstr>Mitä on oikeustiede? Mitä on yritysjuridiikka?</vt:lpstr>
      <vt:lpstr>Mitä on oikeustiede? Mitä on yritysjuridiikka?</vt:lpstr>
      <vt:lpstr>Mitä on oikeustiede? Mitä on yritysjuridiikka?</vt:lpstr>
      <vt:lpstr>Poikkitieteellisyys, esim. yhteiskuntatieteet</vt:lpstr>
      <vt:lpstr>Käsityksiä oikeudesta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Poikkitieteellisyydestä oikeustieteessä</dc:title>
  <dc:creator>Piia Kapulainen</dc:creator>
  <cp:lastModifiedBy>Rudanko Matti</cp:lastModifiedBy>
  <cp:revision>18</cp:revision>
  <cp:lastPrinted>2011-09-15T07:43:47Z</cp:lastPrinted>
  <dcterms:created xsi:type="dcterms:W3CDTF">2011-09-14T18:31:46Z</dcterms:created>
  <dcterms:modified xsi:type="dcterms:W3CDTF">2016-10-06T12:40:03Z</dcterms:modified>
</cp:coreProperties>
</file>