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60" r:id="rId5"/>
    <p:sldId id="270" r:id="rId6"/>
    <p:sldId id="258" r:id="rId7"/>
    <p:sldId id="277" r:id="rId8"/>
    <p:sldId id="289" r:id="rId9"/>
    <p:sldId id="265" r:id="rId10"/>
    <p:sldId id="264" r:id="rId11"/>
    <p:sldId id="263" r:id="rId12"/>
    <p:sldId id="267" r:id="rId13"/>
    <p:sldId id="284" r:id="rId14"/>
    <p:sldId id="285" r:id="rId15"/>
    <p:sldId id="271" r:id="rId16"/>
    <p:sldId id="274" r:id="rId17"/>
    <p:sldId id="286" r:id="rId18"/>
    <p:sldId id="287" r:id="rId19"/>
    <p:sldId id="288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24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17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9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21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10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4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6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6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78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50C9-4132-4267-A0AD-0B48FA7061A3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B418-E042-4F4C-88C8-BD316BB6E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-sciencedirect-com.libproxy.aalto.fi/book/9780750681490/nanomaterials-nanotechnologies-and-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lle.p.Jokinen@aalto.fi" TargetMode="External"/><Relationship Id="rId2" Type="http://schemas.openxmlformats.org/officeDocument/2006/relationships/hyperlink" Target="mailto:reima.Herrala@aalto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ero.Hiltunen@aalto.fi" TargetMode="External"/><Relationship Id="rId5" Type="http://schemas.openxmlformats.org/officeDocument/2006/relationships/hyperlink" Target="mailto:sami.Lipponen@aalto.fi" TargetMode="External"/><Relationship Id="rId4" Type="http://schemas.openxmlformats.org/officeDocument/2006/relationships/hyperlink" Target="mailto:sami.Franssila@aalto.f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166" y="261257"/>
            <a:ext cx="8514761" cy="6361611"/>
          </a:xfrm>
          <a:prstGeom prst="rect">
            <a:avLst/>
          </a:prstGeom>
          <a:solidFill>
            <a:srgbClr val="F56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82" y="3040177"/>
            <a:ext cx="8224605" cy="2387600"/>
          </a:xfrm>
        </p:spPr>
        <p:txBody>
          <a:bodyPr>
            <a:noAutofit/>
          </a:bodyPr>
          <a:lstStyle/>
          <a:p>
            <a:r>
              <a:rPr lang="fi-FI" sz="4800" dirty="0"/>
              <a:t>    CHEM-A1410	Materiaalitieteen perusteet,</a:t>
            </a:r>
            <a:br>
              <a:rPr lang="fi-FI" sz="4800" dirty="0"/>
            </a:br>
            <a:r>
              <a:rPr lang="fi-FI" sz="4800" dirty="0"/>
              <a:t>yleistä asiaa, aikataulut, arvostelu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366" y="4438061"/>
            <a:ext cx="6858000" cy="1655762"/>
          </a:xfrm>
        </p:spPr>
        <p:txBody>
          <a:bodyPr>
            <a:normAutofit/>
          </a:bodyPr>
          <a:lstStyle/>
          <a:p>
            <a:endParaRPr lang="fi-FI" sz="4000" dirty="0"/>
          </a:p>
          <a:p>
            <a:r>
              <a:rPr lang="fi-FI" sz="40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7987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Laskuharjoitukset (8 kertaa)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3296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 err="1"/>
              <a:t>Laskaritehtävät</a:t>
            </a:r>
            <a:r>
              <a:rPr lang="fi-FI" sz="1800" dirty="0"/>
              <a:t> (5-8 kpl) </a:t>
            </a:r>
            <a:r>
              <a:rPr lang="fi-FI" sz="1800" b="1" i="1" dirty="0">
                <a:solidFill>
                  <a:srgbClr val="FF0000"/>
                </a:solidFill>
              </a:rPr>
              <a:t>julkaistaan tiistaina  luennon jälkeen.</a:t>
            </a: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Laskuharjoitustilaisuudet perjantaisin 8.30-10 kurssiviikoilla 1,2,4,6,8,10,11,12.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 err="1"/>
              <a:t>Laskareissa</a:t>
            </a:r>
            <a:r>
              <a:rPr lang="fi-FI" sz="1800" dirty="0"/>
              <a:t> perjantaina </a:t>
            </a:r>
            <a:r>
              <a:rPr lang="fi-FI" sz="1800" dirty="0" err="1"/>
              <a:t>assarit</a:t>
            </a:r>
            <a:r>
              <a:rPr lang="fi-FI" sz="1800" dirty="0"/>
              <a:t> avustamassa tehtävien 1-4 kanssa.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Tehtävät 1-4 pohtimista, suuruusluokka-arvioita, materiaalivalintaa </a:t>
            </a:r>
            <a:r>
              <a:rPr lang="fi-FI" sz="1800" dirty="0" err="1"/>
              <a:t>jms</a:t>
            </a:r>
            <a:r>
              <a:rPr lang="fi-FI" sz="18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Pisteitä 1.5/viikko.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Tehtävät 5-8 ovat enemmän laskutehtäviä joihin on olemassa eksakti vastaus.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Pisteitä 3.5/viikko.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/>
              <a:t>Kaikkien tehtävien </a:t>
            </a:r>
            <a:r>
              <a:rPr lang="fi-FI" sz="1800" b="1" i="1" dirty="0">
                <a:solidFill>
                  <a:srgbClr val="FF0000"/>
                </a:solidFill>
              </a:rPr>
              <a:t>palautus </a:t>
            </a:r>
            <a:r>
              <a:rPr lang="fi-FI" sz="1800" b="1" i="1" dirty="0" err="1">
                <a:solidFill>
                  <a:srgbClr val="FF0000"/>
                </a:solidFill>
              </a:rPr>
              <a:t>MyCourseen</a:t>
            </a:r>
            <a:r>
              <a:rPr lang="fi-FI" sz="1800" b="1" i="1" dirty="0">
                <a:solidFill>
                  <a:srgbClr val="FF0000"/>
                </a:solidFill>
              </a:rPr>
              <a:t> seuraavan viikon tiistaina</a:t>
            </a:r>
            <a:r>
              <a:rPr lang="fi-FI" sz="1800" dirty="0"/>
              <a:t> </a:t>
            </a:r>
            <a:r>
              <a:rPr lang="fi-FI" sz="1800" b="1" i="1" dirty="0">
                <a:solidFill>
                  <a:srgbClr val="FF0000"/>
                </a:solidFill>
              </a:rPr>
              <a:t>klo 10.15</a:t>
            </a:r>
            <a:r>
              <a:rPr lang="fi-FI" sz="1800" dirty="0">
                <a:solidFill>
                  <a:srgbClr val="FF0000"/>
                </a:solidFill>
              </a:rPr>
              <a:t>.</a:t>
            </a:r>
            <a:r>
              <a:rPr lang="fi-FI" sz="1800" dirty="0"/>
              <a:t> Malliratkaisut tehtäviin 1-4 julkaistaan tämän jälkeen.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800" dirty="0" err="1"/>
              <a:t>Laskaripisteet</a:t>
            </a:r>
            <a:r>
              <a:rPr lang="fi-FI" sz="1800" dirty="0"/>
              <a:t> 40% loppuarvosanasta.</a:t>
            </a:r>
          </a:p>
        </p:txBody>
      </p:sp>
    </p:spTree>
    <p:extLst>
      <p:ext uri="{BB962C8B-B14F-4D97-AF65-F5344CB8AC3E}">
        <p14:creationId xmlns:p14="http://schemas.microsoft.com/office/powerpoint/2010/main" val="16689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Labrojen alustusluennot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1690689"/>
            <a:ext cx="689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Perjantaisin viikoilla 3,5,7,9.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2508975"/>
            <a:ext cx="8321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Läsnäolo pakollista </a:t>
            </a:r>
            <a:r>
              <a:rPr lang="fi-FI" sz="2400" dirty="0"/>
              <a:t>(</a:t>
            </a:r>
            <a:r>
              <a:rPr lang="fi-FI" sz="2400" dirty="0" err="1"/>
              <a:t>MyCourses</a:t>
            </a:r>
            <a:r>
              <a:rPr lang="fi-FI" sz="2400" dirty="0"/>
              <a:t> </a:t>
            </a:r>
            <a:r>
              <a:rPr lang="fi-FI" sz="2400" dirty="0" err="1"/>
              <a:t>Attendance</a:t>
            </a:r>
            <a:r>
              <a:rPr lang="fi-FI" sz="2400" dirty="0"/>
              <a:t>-toiminolla luennon aikana esitetään kysymys johon vastaamalla saa merkinnän).</a:t>
            </a:r>
          </a:p>
          <a:p>
            <a:endParaRPr lang="fi-FI" sz="2400" dirty="0"/>
          </a:p>
          <a:p>
            <a:r>
              <a:rPr lang="fi-FI" sz="2400" dirty="0"/>
              <a:t>Tämä on sitä varten että labrassa kaikki sujuisi sutjakammin ja turvallisemmin.</a:t>
            </a:r>
          </a:p>
          <a:p>
            <a:endParaRPr lang="fi-FI" sz="2400" dirty="0"/>
          </a:p>
          <a:p>
            <a:r>
              <a:rPr lang="fi-FI" sz="2400" dirty="0"/>
              <a:t>Koska labrasessiot on lyhyitä (1.5-3 h), itse labrassa ei ole aikaa tutustua työhön tai ohjeisiin, vaan ne on opiskeltava etukäteen.</a:t>
            </a:r>
          </a:p>
        </p:txBody>
      </p:sp>
    </p:spTree>
    <p:extLst>
      <p:ext uri="{BB962C8B-B14F-4D97-AF65-F5344CB8AC3E}">
        <p14:creationId xmlns:p14="http://schemas.microsoft.com/office/powerpoint/2010/main" val="286609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Labrat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18833"/>
            <a:ext cx="82802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Kaikki tekevät labrat 1 ja 4 livenä. Labrat 2 ja 3 ”paperilla”: data annetaan, se analysoidaan ja kirjoitetaan raportti.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1: Livelabra: kuparin murtolujuus, kumin kimmokerroin (10 p)</a:t>
            </a:r>
          </a:p>
          <a:p>
            <a:pPr marL="0" indent="0">
              <a:buNone/>
            </a:pPr>
            <a:r>
              <a:rPr lang="fi-FI" sz="2000" dirty="0"/>
              <a:t>2: Etälabra: alumiinin resistiivisyys ja resistiivisyyden lämpötilariippuvuus (4 p)</a:t>
            </a:r>
          </a:p>
          <a:p>
            <a:pPr marL="0" indent="0">
              <a:buNone/>
            </a:pPr>
            <a:r>
              <a:rPr lang="fi-FI" sz="2000" dirty="0"/>
              <a:t>3: Etälabra: polymeerin 3D printtaus (4 p)</a:t>
            </a:r>
          </a:p>
          <a:p>
            <a:pPr marL="0" indent="0">
              <a:buNone/>
            </a:pPr>
            <a:r>
              <a:rPr lang="fi-FI" sz="2000" dirty="0"/>
              <a:t>4: Livelabra: </a:t>
            </a:r>
            <a:r>
              <a:rPr lang="fi-FI" sz="2000" dirty="0" err="1"/>
              <a:t>anisotrooppinen</a:t>
            </a:r>
            <a:r>
              <a:rPr lang="fi-FI" sz="2000" dirty="0"/>
              <a:t> lämmönjohtavuus (10 p)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 err="1"/>
              <a:t>Selkkari</a:t>
            </a:r>
            <a:r>
              <a:rPr lang="fi-FI" sz="2000" dirty="0"/>
              <a:t>: </a:t>
            </a:r>
            <a:r>
              <a:rPr lang="fi-FI" sz="2000" dirty="0" err="1"/>
              <a:t>templaattiin</a:t>
            </a:r>
            <a:r>
              <a:rPr lang="fi-FI" sz="2000" dirty="0"/>
              <a:t> (=täytä puuttuvat kohdat)</a:t>
            </a:r>
          </a:p>
          <a:p>
            <a:pPr marL="0" indent="0">
              <a:buNone/>
            </a:pPr>
            <a:r>
              <a:rPr lang="fi-FI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Selkkari</a:t>
            </a:r>
            <a:r>
              <a:rPr lang="fi-FI" sz="2000" dirty="0">
                <a:solidFill>
                  <a:srgbClr val="FF0000"/>
                </a:solidFill>
                <a:highlight>
                  <a:srgbClr val="FFFF00"/>
                </a:highlight>
              </a:rPr>
              <a:t>: henkilökohtainen (sekä teksti että kuvat)</a:t>
            </a:r>
          </a:p>
        </p:txBody>
      </p:sp>
    </p:spTree>
    <p:extLst>
      <p:ext uri="{BB962C8B-B14F-4D97-AF65-F5344CB8AC3E}">
        <p14:creationId xmlns:p14="http://schemas.microsoft.com/office/powerpoint/2010/main" val="319141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B3D4-E274-4D3C-A14E-A9F4AC99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Livelabra</a:t>
            </a:r>
            <a:r>
              <a:rPr lang="en-US" dirty="0"/>
              <a:t> 1 </a:t>
            </a:r>
            <a:r>
              <a:rPr lang="en-US" dirty="0" err="1"/>
              <a:t>ajat</a:t>
            </a:r>
            <a:endParaRPr lang="LID4096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AF74C8-46FD-4E1A-B1DA-DCD8EDE40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2439" y="2069419"/>
            <a:ext cx="2605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 4.10  8-17  </a:t>
            </a:r>
            <a:br>
              <a:rPr kumimoji="0" lang="fi-FI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i-FI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 6.10  8-17  </a:t>
            </a:r>
            <a:br>
              <a:rPr kumimoji="0" lang="fi-FI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i-FI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 8.10  8-17 </a:t>
            </a:r>
            <a:endParaRPr kumimoji="0" lang="fi-FI" altLang="LID4096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LID4096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 18.10 8-12 </a:t>
            </a:r>
            <a:endParaRPr kumimoji="0" lang="fi-FI" altLang="LID4096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</a:t>
            </a:r>
            <a:r>
              <a:rPr kumimoji="0" lang="en-US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19.10 8-10 </a:t>
            </a:r>
            <a:endParaRPr kumimoji="0" lang="en-US" altLang="LID4096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</a:t>
            </a:r>
            <a:r>
              <a:rPr kumimoji="0" lang="en-US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20.10 8-18 </a:t>
            </a:r>
            <a:endParaRPr kumimoji="0" lang="en-US" altLang="LID4096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ID4096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21.10 8-12 </a:t>
            </a:r>
            <a:endParaRPr kumimoji="0" lang="en-US" altLang="LID4096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4C0FB-1EC7-4C05-B1AD-85FB235C7293}"/>
              </a:ext>
            </a:extLst>
          </p:cNvPr>
          <p:cNvSpPr txBox="1"/>
          <p:nvPr/>
        </p:nvSpPr>
        <p:spPr>
          <a:xfrm>
            <a:off x="4208930" y="2103036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Ryhmät</a:t>
            </a:r>
            <a:r>
              <a:rPr lang="en-US" sz="2800" dirty="0"/>
              <a:t> </a:t>
            </a:r>
            <a:r>
              <a:rPr lang="en-US" sz="2800" dirty="0" err="1"/>
              <a:t>varataan</a:t>
            </a:r>
            <a:r>
              <a:rPr lang="en-US" sz="2800" dirty="0"/>
              <a:t> </a:t>
            </a:r>
            <a:r>
              <a:rPr lang="en-US" sz="2800" dirty="0" err="1"/>
              <a:t>MC:stä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Jokaisena</a:t>
            </a:r>
            <a:r>
              <a:rPr lang="en-US" sz="2800" dirty="0"/>
              <a:t> </a:t>
            </a:r>
            <a:r>
              <a:rPr lang="en-US" sz="2800" dirty="0" err="1"/>
              <a:t>päivänä</a:t>
            </a:r>
            <a:r>
              <a:rPr lang="en-US" sz="2800" dirty="0"/>
              <a:t> </a:t>
            </a:r>
            <a:r>
              <a:rPr lang="en-US" sz="2800" dirty="0" err="1"/>
              <a:t>monta</a:t>
            </a:r>
            <a:r>
              <a:rPr lang="en-US" sz="2800" dirty="0"/>
              <a:t> </a:t>
            </a:r>
            <a:r>
              <a:rPr lang="en-US" sz="2800" dirty="0" err="1"/>
              <a:t>ryhmää</a:t>
            </a:r>
            <a:r>
              <a:rPr lang="en-US" sz="2800" dirty="0"/>
              <a:t>, 2 </a:t>
            </a:r>
            <a:r>
              <a:rPr lang="en-US" sz="2800" dirty="0" err="1"/>
              <a:t>tunnin</a:t>
            </a:r>
            <a:r>
              <a:rPr lang="en-US" sz="2800" dirty="0"/>
              <a:t> </a:t>
            </a:r>
            <a:r>
              <a:rPr lang="en-US" sz="2800" dirty="0" err="1"/>
              <a:t>aikaslotti</a:t>
            </a:r>
            <a:r>
              <a:rPr lang="en-US" sz="2800" dirty="0"/>
              <a:t>/</a:t>
            </a:r>
            <a:r>
              <a:rPr lang="en-US" sz="2800" dirty="0" err="1"/>
              <a:t>ryhmä</a:t>
            </a:r>
            <a:r>
              <a:rPr lang="en-US" sz="2800" dirty="0"/>
              <a:t>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77940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132C-C9F4-452F-8CB0-952951AC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Livelabra</a:t>
            </a:r>
            <a:r>
              <a:rPr lang="en-US" dirty="0"/>
              <a:t> 2 </a:t>
            </a:r>
            <a:r>
              <a:rPr lang="en-US" dirty="0" err="1"/>
              <a:t>ajat</a:t>
            </a:r>
            <a:r>
              <a:rPr lang="en-US" dirty="0"/>
              <a:t>: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1778-C3F0-4765-8BFD-DFE4305D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Viikoilla</a:t>
            </a:r>
            <a:r>
              <a:rPr lang="en-US" dirty="0"/>
              <a:t> 47-49</a:t>
            </a:r>
          </a:p>
          <a:p>
            <a:r>
              <a:rPr lang="en-US" dirty="0" err="1"/>
              <a:t>Tarkemmat</a:t>
            </a:r>
            <a:r>
              <a:rPr lang="en-US" dirty="0"/>
              <a:t> </a:t>
            </a:r>
            <a:r>
              <a:rPr lang="en-US" dirty="0" err="1"/>
              <a:t>ohjeet</a:t>
            </a:r>
            <a:r>
              <a:rPr lang="en-US" dirty="0"/>
              <a:t> MC.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8506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F2A7-E38A-4587-9AFB-1A19D1EF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Oppikirja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D25C-BC43-4ED8-B625-6808125A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93" y="1690689"/>
            <a:ext cx="5288056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M.F. Ashby, P.J. Ferreira, D.L. </a:t>
            </a:r>
            <a:r>
              <a:rPr lang="en-US" sz="2000" dirty="0" err="1"/>
              <a:t>Schodek</a:t>
            </a:r>
            <a:r>
              <a:rPr lang="en-US" sz="2000" dirty="0"/>
              <a:t>, </a:t>
            </a:r>
            <a:r>
              <a:rPr lang="en-US" sz="2000" b="1" i="1" dirty="0"/>
              <a:t>Nanomaterials, Nanotechnologies and Design - An Introduction for Engineers and Architects</a:t>
            </a:r>
            <a:r>
              <a:rPr lang="en-US" sz="2000" dirty="0"/>
              <a:t>, 2009,  Elsevier.</a:t>
            </a:r>
          </a:p>
          <a:p>
            <a:endParaRPr lang="en-US" sz="2000" dirty="0"/>
          </a:p>
          <a:p>
            <a:r>
              <a:rPr lang="en-US" sz="2000" dirty="0" err="1"/>
              <a:t>kirjan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ladata</a:t>
            </a:r>
            <a:r>
              <a:rPr lang="en-US" sz="2000" dirty="0"/>
              <a:t> </a:t>
            </a:r>
            <a:r>
              <a:rPr lang="en-US" sz="2000" dirty="0" err="1"/>
              <a:t>tämän</a:t>
            </a:r>
            <a:r>
              <a:rPr lang="en-US" sz="2000" dirty="0"/>
              <a:t> </a:t>
            </a:r>
            <a:r>
              <a:rPr lang="en-US" sz="2000" dirty="0" err="1"/>
              <a:t>linkin</a:t>
            </a:r>
            <a:r>
              <a:rPr lang="en-US" sz="2000" dirty="0"/>
              <a:t> </a:t>
            </a:r>
            <a:r>
              <a:rPr lang="en-US" sz="2000" dirty="0" err="1"/>
              <a:t>takaa</a:t>
            </a:r>
            <a:r>
              <a:rPr lang="en-US" sz="2000" dirty="0"/>
              <a:t>: </a:t>
            </a:r>
            <a:r>
              <a:rPr lang="en-US" sz="2000" u="sng" dirty="0">
                <a:hlinkClick r:id="rId2"/>
              </a:rPr>
              <a:t>https://www-sciencedirect-com.libproxy.aalto.fi/book/9780750681490/nanomaterials-nanotechnologies-and-design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sz="2000" u="sng" dirty="0" err="1"/>
              <a:t>Luennot</a:t>
            </a:r>
            <a:r>
              <a:rPr lang="en-US" sz="2000" u="sng" dirty="0"/>
              <a:t>, </a:t>
            </a:r>
            <a:r>
              <a:rPr lang="en-US" sz="2000" u="sng" dirty="0" err="1"/>
              <a:t>luentokalvot</a:t>
            </a:r>
            <a:r>
              <a:rPr lang="en-US" sz="2000" u="sng" dirty="0"/>
              <a:t> ja </a:t>
            </a:r>
            <a:r>
              <a:rPr lang="en-US" sz="2000" u="sng" dirty="0" err="1"/>
              <a:t>kirja</a:t>
            </a:r>
            <a:r>
              <a:rPr lang="en-US" sz="2000" u="sng" dirty="0"/>
              <a:t> </a:t>
            </a:r>
            <a:r>
              <a:rPr lang="en-US" sz="2000" u="sng" dirty="0" err="1"/>
              <a:t>muodostavat</a:t>
            </a:r>
            <a:r>
              <a:rPr lang="en-US" sz="2000" u="sng" dirty="0"/>
              <a:t> </a:t>
            </a:r>
            <a:r>
              <a:rPr lang="en-US" sz="2000" u="sng" dirty="0" err="1"/>
              <a:t>kokonaisuuden</a:t>
            </a:r>
            <a:r>
              <a:rPr lang="en-US" sz="2000" u="sng" dirty="0"/>
              <a:t>.</a:t>
            </a:r>
          </a:p>
          <a:p>
            <a:endParaRPr lang="en-US" sz="2000" u="sng" dirty="0"/>
          </a:p>
          <a:p>
            <a:r>
              <a:rPr lang="en-US" sz="2000" u="sng" dirty="0" err="1"/>
              <a:t>Valitettavasti</a:t>
            </a:r>
            <a:r>
              <a:rPr lang="en-US" sz="2000" u="sng" dirty="0"/>
              <a:t> </a:t>
            </a:r>
            <a:r>
              <a:rPr lang="en-US" sz="2000" u="sng" dirty="0" err="1"/>
              <a:t>emme</a:t>
            </a:r>
            <a:r>
              <a:rPr lang="en-US" sz="2000" u="sng" dirty="0"/>
              <a:t> ole </a:t>
            </a:r>
            <a:r>
              <a:rPr lang="en-US" sz="2000" u="sng" dirty="0" err="1"/>
              <a:t>löytäneet</a:t>
            </a:r>
            <a:r>
              <a:rPr lang="en-US" sz="2000" u="sng" dirty="0"/>
              <a:t> </a:t>
            </a:r>
            <a:r>
              <a:rPr lang="en-US" sz="2000" u="sng" dirty="0" err="1"/>
              <a:t>kirjaa</a:t>
            </a:r>
            <a:r>
              <a:rPr lang="en-US" sz="2000" u="sng" dirty="0"/>
              <a:t> </a:t>
            </a:r>
            <a:r>
              <a:rPr lang="en-US" sz="2000" u="sng" dirty="0" err="1"/>
              <a:t>joka</a:t>
            </a:r>
            <a:r>
              <a:rPr lang="en-US" sz="2000" u="sng" dirty="0"/>
              <a:t> </a:t>
            </a:r>
            <a:r>
              <a:rPr lang="en-US" sz="2000" u="sng" dirty="0" err="1"/>
              <a:t>vastaisi</a:t>
            </a:r>
            <a:r>
              <a:rPr lang="en-US" sz="2000" u="sng" dirty="0"/>
              <a:t> </a:t>
            </a:r>
            <a:r>
              <a:rPr lang="en-US" sz="2000" u="sng" dirty="0" err="1"/>
              <a:t>koko</a:t>
            </a:r>
            <a:r>
              <a:rPr lang="en-US" sz="2000" u="sng" dirty="0"/>
              <a:t> </a:t>
            </a:r>
            <a:r>
              <a:rPr lang="en-US" sz="2000" u="sng" dirty="0" err="1"/>
              <a:t>kurssin</a:t>
            </a:r>
            <a:r>
              <a:rPr lang="en-US" sz="2000" u="sng" dirty="0"/>
              <a:t> </a:t>
            </a:r>
            <a:r>
              <a:rPr lang="en-US" sz="2000" u="sng" dirty="0" err="1"/>
              <a:t>sisältöä</a:t>
            </a:r>
            <a:r>
              <a:rPr lang="en-US" sz="2000" u="sng" dirty="0"/>
              <a:t>. </a:t>
            </a:r>
            <a:r>
              <a:rPr lang="en-US" sz="2000" u="sng" dirty="0" err="1"/>
              <a:t>Siksi</a:t>
            </a:r>
            <a:r>
              <a:rPr lang="en-US" sz="2000" u="sng" dirty="0"/>
              <a:t> </a:t>
            </a:r>
            <a:r>
              <a:rPr lang="en-US" sz="2000" u="sng" dirty="0" err="1"/>
              <a:t>kalvot</a:t>
            </a:r>
            <a:r>
              <a:rPr lang="en-US" sz="2000" u="sng" dirty="0"/>
              <a:t> </a:t>
            </a:r>
            <a:r>
              <a:rPr lang="en-US" sz="2000" u="sng" dirty="0" err="1"/>
              <a:t>tärkeitä</a:t>
            </a:r>
            <a:r>
              <a:rPr lang="en-US" sz="2000" u="sng" dirty="0"/>
              <a:t>.</a:t>
            </a:r>
          </a:p>
          <a:p>
            <a:endParaRPr lang="en-US" sz="2000" u="sng" dirty="0"/>
          </a:p>
          <a:p>
            <a:r>
              <a:rPr lang="en-US" sz="2000" dirty="0" err="1"/>
              <a:t>Ashbyn</a:t>
            </a:r>
            <a:r>
              <a:rPr lang="en-US" sz="2000" dirty="0"/>
              <a:t> </a:t>
            </a:r>
            <a:r>
              <a:rPr lang="en-US" sz="2000" dirty="0" err="1"/>
              <a:t>kirjaa</a:t>
            </a:r>
            <a:r>
              <a:rPr lang="en-US" sz="2000" dirty="0"/>
              <a:t> </a:t>
            </a:r>
            <a:r>
              <a:rPr lang="en-US" sz="2000" dirty="0" err="1"/>
              <a:t>käytetään</a:t>
            </a:r>
            <a:r>
              <a:rPr lang="en-US" sz="2000" dirty="0"/>
              <a:t> </a:t>
            </a:r>
            <a:r>
              <a:rPr lang="en-US" sz="2000" dirty="0" err="1"/>
              <a:t>tämän</a:t>
            </a:r>
            <a:r>
              <a:rPr lang="en-US" sz="2000" dirty="0"/>
              <a:t> </a:t>
            </a:r>
            <a:r>
              <a:rPr lang="en-US" sz="2000" dirty="0" err="1"/>
              <a:t>kurssin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Nanomaterials-</a:t>
            </a:r>
            <a:r>
              <a:rPr lang="en-US" sz="2000" dirty="0" err="1"/>
              <a:t>kurssilla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endParaRPr lang="LID4096" sz="2000" dirty="0"/>
          </a:p>
        </p:txBody>
      </p:sp>
      <p:pic>
        <p:nvPicPr>
          <p:cNvPr id="5" name="Picture 4" descr="A picture containing text, food, pasta, dish&#10;&#10;Description automatically generated">
            <a:extLst>
              <a:ext uri="{FF2B5EF4-FFF2-40B4-BE49-F238E27FC236}">
                <a16:creationId xmlns:a16="http://schemas.microsoft.com/office/drawing/2014/main" id="{3926D490-AF30-4E18-B164-961558117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52" y="184896"/>
            <a:ext cx="2954001" cy="3839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BBE90-91B3-44CD-999C-A5277684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76" y="4172074"/>
            <a:ext cx="2218336" cy="2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8176-5113-4F19-8D4C-F877C50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Muita</a:t>
            </a:r>
            <a:r>
              <a:rPr lang="en-US" dirty="0"/>
              <a:t> </a:t>
            </a:r>
            <a:r>
              <a:rPr lang="en-US" dirty="0" err="1"/>
              <a:t>kirjoja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00BF4-B47F-4FA6-B703-D71812239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9" y="4430805"/>
            <a:ext cx="1723244" cy="2198909"/>
          </a:xfrm>
          <a:prstGeom prst="rect">
            <a:avLst/>
          </a:prstGeom>
        </p:spPr>
      </p:pic>
      <p:pic>
        <p:nvPicPr>
          <p:cNvPr id="7" name="Picture 6" descr="A picture containing appliance, photo, sitting, table&#10;&#10;Description automatically generated">
            <a:extLst>
              <a:ext uri="{FF2B5EF4-FFF2-40B4-BE49-F238E27FC236}">
                <a16:creationId xmlns:a16="http://schemas.microsoft.com/office/drawing/2014/main" id="{2766D9A7-5FED-4450-A071-C7CDE37FB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54" y="4355008"/>
            <a:ext cx="1651829" cy="2308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FBC07-33EC-40AE-A1B7-B72EB44A5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71" y="4396939"/>
            <a:ext cx="1710045" cy="2301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35125-542D-43CD-A800-D88FC0B20AE7}"/>
              </a:ext>
            </a:extLst>
          </p:cNvPr>
          <p:cNvSpPr txBox="1"/>
          <p:nvPr/>
        </p:nvSpPr>
        <p:spPr>
          <a:xfrm>
            <a:off x="609127" y="1566172"/>
            <a:ext cx="8189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Perinteiset</a:t>
            </a:r>
            <a:r>
              <a:rPr lang="en-US" sz="2000" dirty="0"/>
              <a:t> </a:t>
            </a:r>
            <a:r>
              <a:rPr lang="en-US" sz="2000" dirty="0" err="1"/>
              <a:t>materiaalitieteen</a:t>
            </a:r>
            <a:r>
              <a:rPr lang="en-US" sz="2000" dirty="0"/>
              <a:t> </a:t>
            </a:r>
            <a:r>
              <a:rPr lang="en-US" sz="2000" dirty="0" err="1"/>
              <a:t>oppikirjat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paksuja</a:t>
            </a:r>
            <a:r>
              <a:rPr lang="en-US" sz="2000" dirty="0"/>
              <a:t> (600+ </a:t>
            </a:r>
            <a:r>
              <a:rPr lang="en-US" sz="2000" dirty="0" err="1"/>
              <a:t>sivua</a:t>
            </a:r>
            <a:r>
              <a:rPr lang="en-US" sz="2000" dirty="0"/>
              <a:t>) ja </a:t>
            </a:r>
            <a:r>
              <a:rPr lang="en-US" sz="2000" dirty="0" err="1"/>
              <a:t>metalli</a:t>
            </a:r>
            <a:r>
              <a:rPr lang="en-US" sz="2000" dirty="0"/>
              <a:t>/</a:t>
            </a:r>
            <a:r>
              <a:rPr lang="en-US" sz="2000" dirty="0" err="1"/>
              <a:t>mekaanis-painotteisia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olevat</a:t>
            </a:r>
            <a:r>
              <a:rPr lang="en-US" sz="2000" dirty="0"/>
              <a:t> </a:t>
            </a:r>
            <a:r>
              <a:rPr lang="en-US" sz="2000" dirty="0" err="1"/>
              <a:t>klassikot</a:t>
            </a:r>
            <a:r>
              <a:rPr lang="en-US" sz="2000" dirty="0"/>
              <a:t>. </a:t>
            </a:r>
            <a:r>
              <a:rPr lang="en-US" sz="2000" dirty="0" err="1"/>
              <a:t>Meidän</a:t>
            </a:r>
            <a:r>
              <a:rPr lang="en-US" sz="2000" dirty="0"/>
              <a:t> </a:t>
            </a:r>
            <a:r>
              <a:rPr lang="en-US" sz="2000" dirty="0" err="1"/>
              <a:t>kurssilla</a:t>
            </a:r>
            <a:r>
              <a:rPr lang="en-US" sz="2000" dirty="0"/>
              <a:t> </a:t>
            </a:r>
            <a:r>
              <a:rPr lang="en-US" sz="2000" dirty="0" err="1"/>
              <a:t>polymeerit</a:t>
            </a:r>
            <a:r>
              <a:rPr lang="en-US" sz="2000" dirty="0"/>
              <a:t>, </a:t>
            </a:r>
            <a:r>
              <a:rPr lang="en-US" sz="2000" dirty="0" err="1"/>
              <a:t>biomateriaalit</a:t>
            </a:r>
            <a:r>
              <a:rPr lang="en-US" sz="2000" dirty="0"/>
              <a:t>, nano ja </a:t>
            </a:r>
            <a:r>
              <a:rPr lang="en-US" sz="2000" dirty="0" err="1"/>
              <a:t>pintateknologiat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vahvasti</a:t>
            </a:r>
            <a:r>
              <a:rPr lang="en-US" sz="2000" dirty="0"/>
              <a:t> </a:t>
            </a:r>
            <a:r>
              <a:rPr lang="en-US" sz="2000" dirty="0" err="1"/>
              <a:t>esillä</a:t>
            </a:r>
            <a:r>
              <a:rPr lang="en-US" sz="2000" dirty="0"/>
              <a:t>, ja </a:t>
            </a:r>
            <a:r>
              <a:rPr lang="en-US" sz="2000" dirty="0" err="1"/>
              <a:t>siksi</a:t>
            </a:r>
            <a:r>
              <a:rPr lang="en-US" sz="2000" dirty="0"/>
              <a:t> </a:t>
            </a:r>
            <a:r>
              <a:rPr lang="en-US" sz="2000" dirty="0" err="1"/>
              <a:t>olemme</a:t>
            </a:r>
            <a:r>
              <a:rPr lang="en-US" sz="2000" dirty="0"/>
              <a:t> </a:t>
            </a:r>
            <a:r>
              <a:rPr lang="en-US" sz="2000" dirty="0" err="1"/>
              <a:t>vaihtaneet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Klassikoita</a:t>
            </a:r>
            <a:r>
              <a:rPr lang="en-US" sz="2000" dirty="0"/>
              <a:t> </a:t>
            </a:r>
            <a:r>
              <a:rPr lang="en-US" sz="2000" dirty="0" err="1"/>
              <a:t>käytetään</a:t>
            </a:r>
            <a:r>
              <a:rPr lang="en-US" sz="2000" dirty="0"/>
              <a:t> </a:t>
            </a:r>
            <a:r>
              <a:rPr lang="en-US" sz="2000" dirty="0" err="1"/>
              <a:t>jatkossakin</a:t>
            </a:r>
            <a:r>
              <a:rPr lang="en-US" sz="2000" dirty="0"/>
              <a:t> </a:t>
            </a:r>
            <a:r>
              <a:rPr lang="en-US" sz="2000" dirty="0" err="1"/>
              <a:t>Materiaalien</a:t>
            </a:r>
            <a:r>
              <a:rPr lang="en-US" sz="2000" dirty="0"/>
              <a:t> </a:t>
            </a:r>
            <a:r>
              <a:rPr lang="en-US" sz="2000" dirty="0" err="1"/>
              <a:t>mikrorakenne</a:t>
            </a:r>
            <a:r>
              <a:rPr lang="en-US" sz="2000" dirty="0"/>
              <a:t>- ja </a:t>
            </a:r>
            <a:r>
              <a:rPr lang="en-US" sz="2000" dirty="0" err="1"/>
              <a:t>Materiaalien</a:t>
            </a:r>
            <a:r>
              <a:rPr lang="en-US" sz="2000" dirty="0"/>
              <a:t> </a:t>
            </a:r>
            <a:r>
              <a:rPr lang="en-US" sz="2000" dirty="0" err="1"/>
              <a:t>ominaisuudet</a:t>
            </a:r>
            <a:r>
              <a:rPr lang="en-US" sz="2000" dirty="0"/>
              <a:t>- </a:t>
            </a:r>
            <a:r>
              <a:rPr lang="en-US" sz="2000" dirty="0" err="1"/>
              <a:t>kursseilla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3DE4F97-B84D-408F-B80A-0872238FB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27" y="4328540"/>
            <a:ext cx="1803124" cy="23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4501-18EF-4CEB-BF7F-8DCB9191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Tentti</a:t>
            </a:r>
            <a:r>
              <a:rPr lang="en-US" dirty="0"/>
              <a:t>  15.12.2021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BACB-8165-4528-A638-AB067DD8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Etätentti</a:t>
            </a:r>
            <a:r>
              <a:rPr lang="en-US" dirty="0"/>
              <a:t> </a:t>
            </a:r>
            <a:r>
              <a:rPr lang="en-US" dirty="0" err="1"/>
              <a:t>MC:ssä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Tentistä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saatava</a:t>
            </a:r>
            <a:r>
              <a:rPr lang="en-US" dirty="0">
                <a:solidFill>
                  <a:srgbClr val="FF0000"/>
                </a:solidFill>
              </a:rPr>
              <a:t> 40% </a:t>
            </a:r>
            <a:r>
              <a:rPr lang="en-US" dirty="0" err="1">
                <a:solidFill>
                  <a:srgbClr val="FF0000"/>
                </a:solidFill>
              </a:rPr>
              <a:t>maksimipistemäärästä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esimerkiksi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Ajastettu</a:t>
            </a:r>
            <a:r>
              <a:rPr lang="en-US" dirty="0"/>
              <a:t> </a:t>
            </a:r>
            <a:r>
              <a:rPr lang="en-US" dirty="0" err="1"/>
              <a:t>monivalinta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20 </a:t>
            </a:r>
            <a:r>
              <a:rPr lang="en-US" dirty="0" err="1"/>
              <a:t>kpl</a:t>
            </a:r>
            <a:r>
              <a:rPr lang="en-US" dirty="0"/>
              <a:t>/45 min)</a:t>
            </a:r>
          </a:p>
          <a:p>
            <a:pPr marL="0" indent="0">
              <a:buNone/>
            </a:pPr>
            <a:r>
              <a:rPr lang="en-US" dirty="0" err="1"/>
              <a:t>Tavallisia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4 </a:t>
            </a:r>
            <a:r>
              <a:rPr lang="en-US" dirty="0" err="1"/>
              <a:t>kpl</a:t>
            </a:r>
            <a:r>
              <a:rPr lang="en-US" dirty="0"/>
              <a:t>/2 </a:t>
            </a:r>
            <a:r>
              <a:rPr lang="en-US" dirty="0" err="1"/>
              <a:t>tuntia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371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A642-3733-4761-A55C-9F8437AA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Esimerkkejä</a:t>
            </a:r>
            <a:r>
              <a:rPr lang="en-US" dirty="0"/>
              <a:t> </a:t>
            </a:r>
            <a:r>
              <a:rPr lang="en-US" dirty="0" err="1"/>
              <a:t>monivalinnoista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3DF7A-2080-48C7-BAC6-37C749B0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rtl="0"/>
            <a:r>
              <a:rPr lang="fi-FI" dirty="0">
                <a:effectLst/>
                <a:latin typeface="Segoe UI" panose="020B0502040204020203" pitchFamily="34" charset="0"/>
              </a:rPr>
              <a:t>Missä materiaaliryhmässä (</a:t>
            </a:r>
            <a:r>
              <a:rPr lang="fi-FI" dirty="0">
                <a:latin typeface="Segoe UI" panose="020B0502040204020203" pitchFamily="34" charset="0"/>
              </a:rPr>
              <a:t>l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uonnonmateriaalit, metallit, polymeerit, keraamit, komposiitit, lasit) </a:t>
            </a:r>
            <a:r>
              <a:rPr lang="fi-FI" dirty="0">
                <a:effectLst/>
                <a:latin typeface="Segoe UI" panose="020B0502040204020203" pitchFamily="34" charset="0"/>
              </a:rPr>
              <a:t>tyypillisesti yhdistyvät nämä kolme ominaisuutta?</a:t>
            </a:r>
          </a:p>
          <a:p>
            <a:pPr marL="0" indent="0" rtl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latin typeface="Segoe UI" panose="020B0502040204020203" pitchFamily="34" charset="0"/>
              </a:rPr>
              <a:t>1. Läpinäkyvä, terminen eriste, suuri lämpölaajeneminen</a:t>
            </a:r>
          </a:p>
          <a:p>
            <a:pPr rtl="0"/>
            <a:endParaRPr lang="fi-FI" dirty="0"/>
          </a:p>
          <a:p>
            <a:pPr marL="0" indent="0" rtl="0">
              <a:buNone/>
            </a:pPr>
            <a:r>
              <a:rPr lang="fi-FI" b="0" i="0" dirty="0">
                <a:effectLst/>
                <a:latin typeface="Segoe UI" panose="020B0502040204020203" pitchFamily="34" charset="0"/>
              </a:rPr>
              <a:t>2.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Anisotrooppiset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ominaisuudet, helposti kierrätettävä, pieni tiheys</a:t>
            </a:r>
          </a:p>
          <a:p>
            <a:pPr rtl="0"/>
            <a:endParaRPr lang="fi-FI" dirty="0">
              <a:effectLst/>
              <a:latin typeface="Segoe UI" panose="020B0502040204020203" pitchFamily="34" charset="0"/>
            </a:endParaRPr>
          </a:p>
          <a:p>
            <a:pPr marL="0" indent="0" rtl="0">
              <a:buNone/>
            </a:pPr>
            <a:r>
              <a:rPr lang="fi-FI" dirty="0">
                <a:effectLst/>
                <a:latin typeface="Segoe UI" panose="020B0502040204020203" pitchFamily="34" charset="0"/>
              </a:rPr>
              <a:t>3. Kiteinen, kovalenttisesti sitoutunut, kova</a:t>
            </a:r>
          </a:p>
          <a:p>
            <a:pPr marL="0" indent="0" rtl="0">
              <a:buNone/>
            </a:pP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3398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C84F-3D4A-4C89-AEB8-2DAF0EA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37" y="-66316"/>
            <a:ext cx="7886700" cy="1325563"/>
          </a:xfrm>
        </p:spPr>
        <p:txBody>
          <a:bodyPr/>
          <a:lstStyle/>
          <a:p>
            <a:r>
              <a:rPr lang="en-US" dirty="0"/>
              <a:t>´”</a:t>
            </a:r>
            <a:r>
              <a:rPr lang="en-US" dirty="0" err="1"/>
              <a:t>Tavalliset</a:t>
            </a:r>
            <a:r>
              <a:rPr lang="en-US" dirty="0"/>
              <a:t> </a:t>
            </a:r>
            <a:r>
              <a:rPr lang="en-US" dirty="0" err="1"/>
              <a:t>kysymykset</a:t>
            </a:r>
            <a:r>
              <a:rPr lang="en-US" dirty="0"/>
              <a:t>”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53266-97C8-4DDE-B6CB-3C763617C7C0}"/>
              </a:ext>
            </a:extLst>
          </p:cNvPr>
          <p:cNvSpPr txBox="1"/>
          <p:nvPr/>
        </p:nvSpPr>
        <p:spPr>
          <a:xfrm>
            <a:off x="434946" y="941189"/>
            <a:ext cx="7822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  <a:latin typeface="Segoe UI" panose="020B0502040204020203" pitchFamily="34" charset="0"/>
              </a:rPr>
              <a:t>Vastaa alla oleviin kysymyksiin. Vastauksen maksimipituus on puoli sivua tekstieditorilla kirjoitettua tekstiä.</a:t>
            </a:r>
          </a:p>
          <a:p>
            <a:br>
              <a:rPr lang="fi-FI" dirty="0"/>
            </a:br>
            <a:r>
              <a:rPr lang="fi-FI" b="0" i="0" dirty="0">
                <a:effectLst/>
                <a:latin typeface="Segoe UI" panose="020B0502040204020203" pitchFamily="34" charset="0"/>
              </a:rPr>
              <a:t>a) Optisella mikroskoopilla on otettu kuva materiaalin mikrorakenteesta. Mitä mikrorakenteen elementtejä näet kuvassa? 2p</a:t>
            </a:r>
          </a:p>
          <a:p>
            <a:br>
              <a:rPr lang="fi-FI" dirty="0"/>
            </a:br>
            <a:r>
              <a:rPr lang="fi-FI" b="0" i="0" dirty="0">
                <a:effectLst/>
                <a:latin typeface="Segoe UI" panose="020B0502040204020203" pitchFamily="34" charset="0"/>
              </a:rPr>
              <a:t>b) Nimeä ja selitä lyhyesti kaksi materiaalin ominaisuutta joihin mikrorakenne vaikuttaa. 1.5p</a:t>
            </a:r>
          </a:p>
          <a:p>
            <a:br>
              <a:rPr lang="fi-FI" dirty="0"/>
            </a:br>
            <a:r>
              <a:rPr lang="fi-FI" b="0" i="0" dirty="0">
                <a:effectLst/>
                <a:latin typeface="Segoe UI" panose="020B0502040204020203" pitchFamily="34" charset="0"/>
              </a:rPr>
              <a:t>c) Nimeä ja selitä lyhyesti kaksi materiaalin ominaisuutta joihin mikrorakenne EI vaikuta. 1.5p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5DB3E-3894-413D-AEED-AFC57DDDAB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10" y="3803613"/>
            <a:ext cx="4849107" cy="293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4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Osaa kuvata materiaaliryhmät: metallit, keraamit, polymeerit, biomateriaalit ja komposiitit; ja kertoa niiden tärkeimmät ominaisuudet ja käyttökohteet</a:t>
            </a:r>
          </a:p>
          <a:p>
            <a:r>
              <a:rPr lang="fi-FI" dirty="0"/>
              <a:t>Tunnistaa materiaalitieteen peruskäsitteet rakenteesta, ominaisuuksista, valmistusmenetelmistä ja karakterisointimittauksista</a:t>
            </a:r>
          </a:p>
          <a:p>
            <a:r>
              <a:rPr lang="fi-FI" dirty="0"/>
              <a:t>Ymmärtää sidoksen, nanoskaalan, mikrorakenteen ja makroskooppisten materiaaliominaisuuksien väliset yhteydet</a:t>
            </a:r>
          </a:p>
          <a:p>
            <a:r>
              <a:rPr lang="fi-FI" dirty="0"/>
              <a:t>Osaa kuvata yhteyden materiaalin kulutuksen, raaka-aineen riittävyyden, puhtauden ja kierrätettävyyden välillä</a:t>
            </a:r>
          </a:p>
          <a:p>
            <a:r>
              <a:rPr lang="fi-FI" dirty="0"/>
              <a:t>Osaa laskea suuruusluokka-arvioita materiaaliominaisuuksista </a:t>
            </a:r>
          </a:p>
          <a:p>
            <a:r>
              <a:rPr lang="fi-FI" dirty="0"/>
              <a:t>Osaa suunnitella ja toteuttaa yksinkertaisen materiaaliominaisuuksien mittauksen, ja raportoida siitä tieteellisessä muodossa</a:t>
            </a:r>
          </a:p>
        </p:txBody>
      </p:sp>
    </p:spTree>
    <p:extLst>
      <p:ext uri="{BB962C8B-B14F-4D97-AF65-F5344CB8AC3E}">
        <p14:creationId xmlns:p14="http://schemas.microsoft.com/office/powerpoint/2010/main" val="1000790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Arvostelu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41084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Tentti 40 (läpäisyyn saatava 40% minimistä)</a:t>
            </a:r>
          </a:p>
          <a:p>
            <a:pPr marL="0" indent="0">
              <a:buNone/>
            </a:pPr>
            <a:r>
              <a:rPr lang="fi-FI" sz="2400" dirty="0"/>
              <a:t>Labrat 28 (2 labraa livenä, 20 p; 2 labraa paperilla, 8 p)</a:t>
            </a:r>
          </a:p>
          <a:p>
            <a:pPr marL="0" indent="0">
              <a:buNone/>
            </a:pPr>
            <a:r>
              <a:rPr lang="fi-FI" sz="2400" dirty="0" err="1"/>
              <a:t>Laskarit</a:t>
            </a:r>
            <a:r>
              <a:rPr lang="fi-FI" sz="2400" dirty="0"/>
              <a:t> 40 (8 viikkoa, 5 pistettä/viikko)</a:t>
            </a:r>
          </a:p>
          <a:p>
            <a:pPr marL="0" indent="0">
              <a:buNone/>
            </a:pPr>
            <a:r>
              <a:rPr lang="fi-FI" sz="2400" dirty="0" err="1"/>
              <a:t>Webropol</a:t>
            </a:r>
            <a:r>
              <a:rPr lang="fi-FI" sz="2400" dirty="0"/>
              <a:t>-palaute 2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Summa 110, arvostelu 100 mukaan.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Koska bonusta on tarjolla, poissaoloista, myöhästymisistä tai </a:t>
            </a:r>
            <a:r>
              <a:rPr lang="fi-FI" sz="2400" dirty="0" err="1"/>
              <a:t>väliinjättämisistä</a:t>
            </a:r>
            <a:r>
              <a:rPr lang="fi-FI" sz="2400" dirty="0"/>
              <a:t> ei mitään selityksiä, kompensaatiota eikä paikkoheittoja.</a:t>
            </a:r>
          </a:p>
        </p:txBody>
      </p:sp>
    </p:spTree>
    <p:extLst>
      <p:ext uri="{BB962C8B-B14F-4D97-AF65-F5344CB8AC3E}">
        <p14:creationId xmlns:p14="http://schemas.microsoft.com/office/powerpoint/2010/main" val="116953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D869-3B5A-4393-8830-41C2ACE9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</a:t>
            </a:r>
            <a:r>
              <a:rPr lang="en-US" dirty="0" err="1"/>
              <a:t>kurssin</a:t>
            </a:r>
            <a:r>
              <a:rPr lang="en-US" dirty="0"/>
              <a:t> </a:t>
            </a:r>
            <a:r>
              <a:rPr lang="en-US" dirty="0" err="1"/>
              <a:t>palautetta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06A8F-4E00-4053-9024-1889957AE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1763020"/>
            <a:ext cx="7789046" cy="47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3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011282-D9B4-44DE-9263-C534C3A2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7" y="979815"/>
            <a:ext cx="8449686" cy="48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0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AB13-7172-4A39-B754-2D149FC6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Vapaata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ja </a:t>
            </a:r>
            <a:r>
              <a:rPr lang="en-US" dirty="0" err="1"/>
              <a:t>vastauksia</a:t>
            </a:r>
            <a:r>
              <a:rPr lang="en-US" dirty="0"/>
              <a:t> </a:t>
            </a:r>
            <a:r>
              <a:rPr lang="en-US" dirty="0" err="1"/>
              <a:t>niihin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3E95-2643-4A93-9D06-C7FEA894154E}"/>
              </a:ext>
            </a:extLst>
          </p:cNvPr>
          <p:cNvSpPr txBox="1"/>
          <p:nvPr/>
        </p:nvSpPr>
        <p:spPr>
          <a:xfrm>
            <a:off x="547968" y="1963270"/>
            <a:ext cx="8226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Jos vertaa lukion materiaalitieteeseen, niin tämä kurssi oli koko syyslukukauden positiivisin yllätys. Luennot olivat mielenkiintoisia ja </a:t>
            </a:r>
            <a:r>
              <a:rPr lang="fi-FI" dirty="0" err="1"/>
              <a:t>assareilla</a:t>
            </a:r>
            <a:r>
              <a:rPr lang="fi-FI" dirty="0"/>
              <a:t>, </a:t>
            </a:r>
            <a:r>
              <a:rPr lang="fi-FI" dirty="0" err="1"/>
              <a:t>luennoitsijilla</a:t>
            </a:r>
            <a:r>
              <a:rPr lang="fi-FI" dirty="0"/>
              <a:t> ja professoreilla oli rento tyyli vetää kurssia. </a:t>
            </a:r>
          </a:p>
          <a:p>
            <a:endParaRPr lang="fi-FI" dirty="0"/>
          </a:p>
          <a:p>
            <a:r>
              <a:rPr lang="fi-FI" dirty="0"/>
              <a:t>Luentomateriaalit saataville ajoissa (viim. 3 pv) ennen luentoa, jotta niihin ehtii tutustua. Laskuharjoitusten yhteydessä olisi ollut hyvä mainita mihin luentoon ne pohjautuvat. </a:t>
            </a:r>
            <a:r>
              <a:rPr lang="fi-FI" b="1" dirty="0"/>
              <a:t>NÄIN TEHDÄÄN.</a:t>
            </a:r>
          </a:p>
          <a:p>
            <a:endParaRPr lang="fi-FI" b="1" dirty="0"/>
          </a:p>
          <a:p>
            <a:r>
              <a:rPr lang="fi-FI" dirty="0"/>
              <a:t>Olisi ollut kiva saada vinkkejä esim. siitä, mitkä ovat kurssin tärkeimpiä opiskeltavia aihealueita/kokonaisuuksia ja mihin aiheisiin kannattaisi panostaa, jotta tentissä osaisi vastata edes osaan kysymyksistä.</a:t>
            </a:r>
          </a:p>
          <a:p>
            <a:r>
              <a:rPr lang="fi-FI" b="1" dirty="0"/>
              <a:t>KURSSI ON OPETTAJIEN NÄKEMYS SIITÄ MIKÄ ON MATERIAALITIETEESSÄ TÄRKEÄÄ. ME EMME TIEDÄ MITÄ TE TULEVAISUUDEN TYÖELÄMÄSSÄ TARVITSETTE (MUTTA LUKION OPETTAJA TIETÄÄ MITÄ YLPPÄREISSÄ KYSYTÄÄN TAI EI KYSYTÄ).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05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CE220D-5AFA-43E5-BB77-6F4D3FF1F13D}"/>
              </a:ext>
            </a:extLst>
          </p:cNvPr>
          <p:cNvSpPr txBox="1"/>
          <p:nvPr/>
        </p:nvSpPr>
        <p:spPr>
          <a:xfrm>
            <a:off x="453838" y="578223"/>
            <a:ext cx="79707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Mielestäni monia luentokalvoja oli vaikeaa ymmärtää, ellei ollut paikalla luennoilla (eivät siten sopineet itsenäiseen opiskeluun ainakaan minulle).</a:t>
            </a:r>
          </a:p>
          <a:p>
            <a:r>
              <a:rPr lang="fi-FI" b="1" dirty="0"/>
              <a:t>KALVOT OVAT OSA LUENTOA, EIVÄT MIKÄÄN ITSENÄINEN SETTI JOKA KORVAA LUENNOLLA KÄYMISEN. JOS ET PÄÄSE LUENNOLLE, LUE KIRJAA JA ETSI TIETOA ITSE TAI KYSY KURSSIKAVEREILTA.</a:t>
            </a:r>
          </a:p>
          <a:p>
            <a:r>
              <a:rPr lang="fi-FI" b="1" dirty="0"/>
              <a:t>KALVOIHIN SAA JA PITÄÄ TEHDÄ OMIA MUISTIINPANOJA.</a:t>
            </a:r>
          </a:p>
          <a:p>
            <a:endParaRPr lang="fi-FI" b="1" dirty="0"/>
          </a:p>
          <a:p>
            <a:r>
              <a:rPr lang="fi-FI" dirty="0"/>
              <a:t>Käyttäisin myös enemmän digityökaluja opiskelijoiden aktivoimiseen ja opitun testaamiseen luentojen aikana.</a:t>
            </a:r>
          </a:p>
          <a:p>
            <a:r>
              <a:rPr lang="fi-FI" b="1" dirty="0"/>
              <a:t>OPETTELEMME DIGITYÖKALUJA KOKO AJAN, TÄNÄ VUONNA SUJUU TOIVOTTAVASTI PAREMMIN KUIN VIIME VUONNA.</a:t>
            </a:r>
          </a:p>
          <a:p>
            <a:endParaRPr lang="fi-FI" b="1" dirty="0"/>
          </a:p>
          <a:p>
            <a:r>
              <a:rPr lang="fi-FI" dirty="0"/>
              <a:t>Kurssin suorittaminen oli mielekästä, koska jo kurssin aikana pystyi saamaan paljon pisteitä eri suorituksista.</a:t>
            </a:r>
          </a:p>
          <a:p>
            <a:endParaRPr lang="fi-FI" dirty="0"/>
          </a:p>
          <a:p>
            <a:r>
              <a:rPr lang="fi-FI" b="1" dirty="0"/>
              <a:t>Mitkä asiat jäivät materiaalitieteestä kaikkein mielenkiintoisimpina mieleen?</a:t>
            </a:r>
          </a:p>
          <a:p>
            <a:endParaRPr lang="fi-FI" dirty="0"/>
          </a:p>
          <a:p>
            <a:r>
              <a:rPr lang="fi-FI" dirty="0"/>
              <a:t>Laaja-alaisuus, valtava mahdollisuuksien määrä ja monipuolisuus. Erityisesti nanoluento oli mielestäni erittäin innostava ja kiinnostava.</a:t>
            </a:r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161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2001720"/>
            <a:ext cx="7886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Materiaaliryhmät.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Materiaalien tärkeimmät mekaaniset, sähköiset, optiset ja termiset ominaisuudet.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Valmistuksen, rakenteen, ominaisuuksien ja käyttösovellutusten väliset riippuvuudet.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Materiaalien riittävyys ja kriittisyys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Laboratoriotyötaidot.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Raportointitaidot.</a:t>
            </a:r>
          </a:p>
        </p:txBody>
      </p:sp>
    </p:spTree>
    <p:extLst>
      <p:ext uri="{BB962C8B-B14F-4D97-AF65-F5344CB8AC3E}">
        <p14:creationId xmlns:p14="http://schemas.microsoft.com/office/powerpoint/2010/main" val="232591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rakenne: 4 h/viikko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" y="1815737"/>
            <a:ext cx="72498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Tiistaisin 10.15-12.00 luento. </a:t>
            </a:r>
          </a:p>
          <a:p>
            <a:r>
              <a:rPr lang="fi-FI" sz="3200" dirty="0"/>
              <a:t>14.9. – 7.12.2021</a:t>
            </a:r>
          </a:p>
          <a:p>
            <a:endParaRPr lang="fi-FI" sz="3200" dirty="0"/>
          </a:p>
          <a:p>
            <a:r>
              <a:rPr lang="fi-FI" sz="3200" dirty="0"/>
              <a:t>Perjantaisin 8.30-10.00 muuta*.</a:t>
            </a:r>
          </a:p>
          <a:p>
            <a:r>
              <a:rPr lang="fi-FI" sz="3200" dirty="0"/>
              <a:t>17.9-10.12.2021</a:t>
            </a:r>
          </a:p>
          <a:p>
            <a:endParaRPr lang="fi-FI" sz="3200" dirty="0"/>
          </a:p>
          <a:p>
            <a:r>
              <a:rPr lang="fi-FI" sz="3200" dirty="0"/>
              <a:t>*Laskuharjoitukset ja laboratoriotöiden alustuksia.</a:t>
            </a:r>
          </a:p>
        </p:txBody>
      </p:sp>
    </p:spTree>
    <p:extLst>
      <p:ext uri="{BB962C8B-B14F-4D97-AF65-F5344CB8AC3E}">
        <p14:creationId xmlns:p14="http://schemas.microsoft.com/office/powerpoint/2010/main" val="21221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08" y="338232"/>
            <a:ext cx="7886700" cy="1325563"/>
          </a:xfrm>
        </p:spPr>
        <p:txBody>
          <a:bodyPr/>
          <a:lstStyle/>
          <a:p>
            <a:r>
              <a:rPr lang="fi-FI" dirty="0"/>
              <a:t>Työmäärä ja toteutustavat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Luennot 24 h</a:t>
            </a:r>
          </a:p>
          <a:p>
            <a:pPr marL="0" indent="0">
              <a:buNone/>
            </a:pPr>
            <a:r>
              <a:rPr lang="fi-FI" dirty="0"/>
              <a:t>Laskutuvat 16 h (kontaktiopetus)</a:t>
            </a:r>
          </a:p>
          <a:p>
            <a:pPr marL="0" indent="0">
              <a:buNone/>
            </a:pPr>
            <a:r>
              <a:rPr lang="fi-FI" dirty="0"/>
              <a:t>Labrojen esittely ja ohjeistus 8 h</a:t>
            </a:r>
          </a:p>
          <a:p>
            <a:pPr marL="0" indent="0">
              <a:buNone/>
            </a:pPr>
            <a:r>
              <a:rPr lang="fi-FI" dirty="0"/>
              <a:t>Laboratoriossa työskentely 4 h</a:t>
            </a:r>
          </a:p>
          <a:p>
            <a:pPr marL="0" indent="0">
              <a:buNone/>
            </a:pPr>
            <a:r>
              <a:rPr lang="fi-FI" dirty="0"/>
              <a:t>Laboratorioselostuksien laatiminen 16 h</a:t>
            </a:r>
          </a:p>
          <a:p>
            <a:pPr marL="0" indent="0">
              <a:buNone/>
            </a:pPr>
            <a:r>
              <a:rPr lang="fi-FI" dirty="0"/>
              <a:t>Laskuharjoitukset 24 h= 8*3 h (itsenäinen työ)</a:t>
            </a:r>
          </a:p>
          <a:p>
            <a:pPr marL="0" indent="0">
              <a:buNone/>
            </a:pPr>
            <a:r>
              <a:rPr lang="fi-FI" dirty="0"/>
              <a:t>Itsenäinen opiskelu (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fi-FI" dirty="0"/>
              <a:t>oppikirjan lukeminen) 35 h</a:t>
            </a:r>
          </a:p>
          <a:p>
            <a:pPr marL="0" indent="0">
              <a:buNone/>
            </a:pPr>
            <a:r>
              <a:rPr lang="fi-FI" dirty="0"/>
              <a:t>Tentti 3 h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 10 tuntia työtä/viikko (4 h kontaktia + 6 tuntia omaa)</a:t>
            </a: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Muihin peruskursseihin verrattuna enemmän omaa vastuuta, sillä kontaktiopetusta vähemmän 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055D1-AB25-4460-8BA4-CCCAC54A9BC7}"/>
              </a:ext>
            </a:extLst>
          </p:cNvPr>
          <p:cNvSpPr txBox="1"/>
          <p:nvPr/>
        </p:nvSpPr>
        <p:spPr>
          <a:xfrm>
            <a:off x="5304866" y="1751201"/>
            <a:ext cx="2655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Tiist</a:t>
            </a:r>
            <a:r>
              <a:rPr lang="en-US" sz="2400" dirty="0">
                <a:solidFill>
                  <a:srgbClr val="FF0000"/>
                </a:solidFill>
              </a:rPr>
              <a:t>. 10.15-12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Perj</a:t>
            </a:r>
            <a:r>
              <a:rPr lang="en-US" sz="2400" dirty="0">
                <a:solidFill>
                  <a:srgbClr val="FF0000"/>
                </a:solidFill>
              </a:rPr>
              <a:t>. 8.30-10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Perj</a:t>
            </a:r>
            <a:r>
              <a:rPr lang="en-US" sz="2400" dirty="0">
                <a:solidFill>
                  <a:srgbClr val="FF0000"/>
                </a:solidFill>
              </a:rPr>
              <a:t>. 8.30-10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Varataan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MC:ssä</a:t>
            </a:r>
            <a:endParaRPr lang="LID4096" sz="2400" dirty="0">
              <a:solidFill>
                <a:srgbClr val="FF0000"/>
              </a:solidFill>
            </a:endParaRPr>
          </a:p>
          <a:p>
            <a:endParaRPr lang="LID4096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Luennot: 12*2h tiistaisin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2317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Johdanto &amp; materiaaliryhmät,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Sidos, nanoskaala, mikrorakenne, makroskaala, VPJ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Mekaaniset: kimmoisuus, lujuus, kovuus, sitkeys, VPJ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Sähköiset, optiset ja termiset ominaisuudet,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Metallit, VPJ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Polymeerit, 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Luonnonmateriaalit, EH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Keraamit ja komposiitit,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Pinnat ja pinnoitteet 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Materiaalien prosessointi, SF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Nanomateriaalit, JV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Materiaalivarat ja -virrat, ML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0128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5FA3540-4655-4C5E-82DE-25F380219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97" y="3682042"/>
            <a:ext cx="2378795" cy="3171727"/>
          </a:xfrm>
          <a:prstGeom prst="rect">
            <a:avLst/>
          </a:prstGeom>
        </p:spPr>
      </p:pic>
      <p:pic>
        <p:nvPicPr>
          <p:cNvPr id="14" name="Picture 1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FEC43989-CE72-403B-BA58-FF24ACFB6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6" b="23066"/>
          <a:stretch/>
        </p:blipFill>
        <p:spPr>
          <a:xfrm>
            <a:off x="3692157" y="3625"/>
            <a:ext cx="2544431" cy="2499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5A092A-16FF-464F-8E9C-095AC247B9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7" r="2" b="13074"/>
          <a:stretch/>
        </p:blipFill>
        <p:spPr>
          <a:xfrm>
            <a:off x="3" y="-6236"/>
            <a:ext cx="2441552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5" name="Picture 14" descr="A picture containing person, object, indoor, table&#10;&#10;Description automatically generated">
            <a:extLst>
              <a:ext uri="{FF2B5EF4-FFF2-40B4-BE49-F238E27FC236}">
                <a16:creationId xmlns:a16="http://schemas.microsoft.com/office/drawing/2014/main" id="{C886C54B-3E15-4886-9354-7786CB84C9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r="3" b="30929"/>
          <a:stretch/>
        </p:blipFill>
        <p:spPr>
          <a:xfrm>
            <a:off x="5540182" y="1"/>
            <a:ext cx="3603818" cy="2499219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026" name="Picture 2" descr="Sami Lipponen, University Teacher, at Aalto University">
            <a:extLst>
              <a:ext uri="{FF2B5EF4-FFF2-40B4-BE49-F238E27FC236}">
                <a16:creationId xmlns:a16="http://schemas.microsoft.com/office/drawing/2014/main" id="{328F992A-3FB1-4B7E-A0A8-2FCB9B4E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99" b="-1"/>
          <a:stretch/>
        </p:blipFill>
        <p:spPr bwMode="auto">
          <a:xfrm>
            <a:off x="62760" y="3325396"/>
            <a:ext cx="2378795" cy="3532603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39C7B-3834-42D1-9678-C1828363D2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17552"/>
          <a:stretch/>
        </p:blipFill>
        <p:spPr>
          <a:xfrm>
            <a:off x="1510347" y="3590365"/>
            <a:ext cx="2984110" cy="3269446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17" name="Picture 1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82E2526-936D-4207-9485-7B14D444CA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r="-3" b="16872"/>
          <a:stretch/>
        </p:blipFill>
        <p:spPr>
          <a:xfrm>
            <a:off x="1696476" y="1"/>
            <a:ext cx="2545457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C07A2-41D1-41D7-90A3-8BA1DDD7D40E}"/>
              </a:ext>
            </a:extLst>
          </p:cNvPr>
          <p:cNvSpPr txBox="1"/>
          <p:nvPr/>
        </p:nvSpPr>
        <p:spPr>
          <a:xfrm>
            <a:off x="5425882" y="2727683"/>
            <a:ext cx="360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Opettajat</a:t>
            </a:r>
            <a:endParaRPr lang="LID4096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4F05A-98BD-41A0-9022-1D0ADCF7A5C7}"/>
              </a:ext>
            </a:extLst>
          </p:cNvPr>
          <p:cNvSpPr txBox="1"/>
          <p:nvPr/>
        </p:nvSpPr>
        <p:spPr>
          <a:xfrm>
            <a:off x="5838825" y="2037556"/>
            <a:ext cx="160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Joksa</a:t>
            </a:r>
            <a:endParaRPr lang="LID4096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0F2E5-40E7-4144-98F9-04324DB87278}"/>
              </a:ext>
            </a:extLst>
          </p:cNvPr>
          <p:cNvSpPr txBox="1"/>
          <p:nvPr/>
        </p:nvSpPr>
        <p:spPr>
          <a:xfrm>
            <a:off x="668968" y="928348"/>
            <a:ext cx="16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Jaana</a:t>
            </a:r>
            <a:endParaRPr lang="LID4096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EB662-DB13-4A62-9C9A-66CE7303647A}"/>
              </a:ext>
            </a:extLst>
          </p:cNvPr>
          <p:cNvSpPr txBox="1"/>
          <p:nvPr/>
        </p:nvSpPr>
        <p:spPr>
          <a:xfrm>
            <a:off x="1810178" y="2033933"/>
            <a:ext cx="129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Eero</a:t>
            </a:r>
            <a:endParaRPr lang="LID4096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2FF50-7EA0-430B-8E8D-A7972032803B}"/>
              </a:ext>
            </a:extLst>
          </p:cNvPr>
          <p:cNvSpPr txBox="1"/>
          <p:nvPr/>
        </p:nvSpPr>
        <p:spPr>
          <a:xfrm>
            <a:off x="4241933" y="273431"/>
            <a:ext cx="138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Sami F</a:t>
            </a:r>
            <a:endParaRPr lang="LID4096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E1085-8936-4183-B22D-BD0205AFB82D}"/>
              </a:ext>
            </a:extLst>
          </p:cNvPr>
          <p:cNvSpPr txBox="1"/>
          <p:nvPr/>
        </p:nvSpPr>
        <p:spPr>
          <a:xfrm>
            <a:off x="180975" y="3694946"/>
            <a:ext cx="16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Sami L</a:t>
            </a:r>
            <a:endParaRPr lang="LID4096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987E9-AF8E-419E-AA59-1E79891D8BC8}"/>
              </a:ext>
            </a:extLst>
          </p:cNvPr>
          <p:cNvSpPr txBox="1"/>
          <p:nvPr/>
        </p:nvSpPr>
        <p:spPr>
          <a:xfrm>
            <a:off x="2808546" y="5754781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Mari</a:t>
            </a:r>
            <a:endParaRPr lang="LID4096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1E7F1-2A06-403D-A30D-CB872D4FF666}"/>
              </a:ext>
            </a:extLst>
          </p:cNvPr>
          <p:cNvSpPr txBox="1"/>
          <p:nvPr/>
        </p:nvSpPr>
        <p:spPr>
          <a:xfrm>
            <a:off x="4173084" y="6396335"/>
            <a:ext cx="113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Reima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281435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0E01-E8DB-467D-A072-26B483A2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Kehen</a:t>
            </a:r>
            <a:r>
              <a:rPr lang="en-US" dirty="0"/>
              <a:t> </a:t>
            </a:r>
            <a:r>
              <a:rPr lang="en-US" dirty="0" err="1"/>
              <a:t>otan</a:t>
            </a:r>
            <a:r>
              <a:rPr lang="en-US" dirty="0"/>
              <a:t> </a:t>
            </a:r>
            <a:r>
              <a:rPr lang="en-US" dirty="0" err="1"/>
              <a:t>yhteyttä</a:t>
            </a:r>
            <a:r>
              <a:rPr lang="en-US" dirty="0"/>
              <a:t> 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A5BB5-FA30-421B-8444-FE7F87499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mistään</a:t>
            </a:r>
            <a:r>
              <a:rPr lang="en-US" dirty="0"/>
              <a:t> </a:t>
            </a:r>
            <a:r>
              <a:rPr lang="en-US" dirty="0" err="1"/>
              <a:t>muualta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löydy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MC </a:t>
            </a:r>
            <a:r>
              <a:rPr lang="en-US" dirty="0" err="1"/>
              <a:t>laskut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reima.Herrala@aalto.fi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1: </a:t>
            </a:r>
            <a:r>
              <a:rPr lang="en-US" dirty="0">
                <a:hlinkClick r:id="rId3"/>
              </a:rPr>
              <a:t>ville.p.Jokinen@aalto.fi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2: </a:t>
            </a:r>
            <a:r>
              <a:rPr lang="en-US" dirty="0">
                <a:hlinkClick r:id="rId4"/>
              </a:rPr>
              <a:t>sami.Franssila@aalto.fi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3: </a:t>
            </a:r>
            <a:r>
              <a:rPr lang="en-US" dirty="0">
                <a:hlinkClick r:id="rId5"/>
              </a:rPr>
              <a:t>sami.Lipponen@aalto.fi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Labra 4: </a:t>
            </a:r>
            <a:r>
              <a:rPr lang="en-US" dirty="0">
                <a:hlinkClick r:id="rId6"/>
              </a:rPr>
              <a:t>eero.Hiltunen@aalto.fi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Yleiset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sami.Franssila@aalto.fi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Luennoitsijat</a:t>
            </a:r>
            <a:r>
              <a:rPr lang="en-US" dirty="0"/>
              <a:t> </a:t>
            </a:r>
            <a:r>
              <a:rPr lang="en-US" dirty="0" err="1"/>
              <a:t>kukin</a:t>
            </a:r>
            <a:r>
              <a:rPr lang="en-US" dirty="0"/>
              <a:t> </a:t>
            </a:r>
            <a:r>
              <a:rPr lang="en-US" dirty="0" err="1"/>
              <a:t>omista</a:t>
            </a:r>
            <a:r>
              <a:rPr lang="en-US" dirty="0"/>
              <a:t> </a:t>
            </a:r>
            <a:r>
              <a:rPr lang="en-US" dirty="0" err="1"/>
              <a:t>aihepiireistään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5230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Kurssien jatkumo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08" y="1599249"/>
            <a:ext cx="8685984" cy="472317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Mekaaniset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MATERIAALIEN MIKRORAKENNE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Sähköiset, optiset, termiset ominaisuudet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	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MATERIAALIEN OMINAISUUDET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Metallit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MATERIAALIEN MIKRORAKENNE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Polymeerit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POLYMEERITEKNOLOGIAN PERUSTEET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Luonnonmateriaalit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BIOCHEMISTRY, BIOPROSESSIT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Keraamit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EPÄORGAANINEN KEMIA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Komposiitit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POLYMER BLENDS AND COMPOSITES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Pinnat ja pinnoitteet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PINTAKEMIA; SURFACES &amp; FILMS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Materiaalien prosessointi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METALLURGIAN PROSESSIT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Nanomateriaalit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NANOMATERIALS</a:t>
            </a:r>
            <a:endParaRPr lang="fi-FI" sz="24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400" dirty="0"/>
              <a:t>Materiaalitalous </a:t>
            </a:r>
            <a:r>
              <a:rPr lang="fi-FI" sz="2400" dirty="0">
                <a:solidFill>
                  <a:srgbClr val="FF0000"/>
                </a:solidFill>
                <a:sym typeface="Wingdings" panose="05000000000000000000" pitchFamily="2" charset="2"/>
              </a:rPr>
              <a:t> PROCESS DESIGN, CIRCULAR ECONOMY DESIGN PROJECT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0201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58944</TotalTime>
  <Words>1347</Words>
  <Application>Microsoft Office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Segoe UI</vt:lpstr>
      <vt:lpstr>Times New Roman</vt:lpstr>
      <vt:lpstr>Office Theme</vt:lpstr>
      <vt:lpstr>    CHEM-A1410 Materiaalitieteen perusteet, yleistä asiaa, aikataulut, arvostelu </vt:lpstr>
      <vt:lpstr>Oppimistavoitteet</vt:lpstr>
      <vt:lpstr>Sisältö</vt:lpstr>
      <vt:lpstr>Kurssin rakenne: 4 h/viikko</vt:lpstr>
      <vt:lpstr>Työmäärä ja toteutustavat</vt:lpstr>
      <vt:lpstr>Luennot: 12*2h tiistaisin</vt:lpstr>
      <vt:lpstr>PowerPoint Presentation</vt:lpstr>
      <vt:lpstr>Kehen otan yhteyttä ?</vt:lpstr>
      <vt:lpstr>Kurssien jatkumo</vt:lpstr>
      <vt:lpstr>Laskuharjoitukset (8 kertaa)</vt:lpstr>
      <vt:lpstr>Labrojen alustusluennot </vt:lpstr>
      <vt:lpstr>Labrat</vt:lpstr>
      <vt:lpstr>Livelabra 1 ajat</vt:lpstr>
      <vt:lpstr>Livelabra 2 ajat:</vt:lpstr>
      <vt:lpstr>Oppikirja</vt:lpstr>
      <vt:lpstr>Muita kirjoja</vt:lpstr>
      <vt:lpstr>Tentti  15.12.2021</vt:lpstr>
      <vt:lpstr>Esimerkkejä monivalinnoista</vt:lpstr>
      <vt:lpstr>´”Tavalliset kysymykset”</vt:lpstr>
      <vt:lpstr>Arvostelu</vt:lpstr>
      <vt:lpstr>2020 kurssin palautetta</vt:lpstr>
      <vt:lpstr>PowerPoint Presentation</vt:lpstr>
      <vt:lpstr>Vapaata palautetta ja vastauksia niihin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CHEM-A1410 Materiaalitieteen perusteet</dc:title>
  <dc:creator>Franssila Sami</dc:creator>
  <cp:lastModifiedBy>Franssila Sami</cp:lastModifiedBy>
  <cp:revision>85</cp:revision>
  <dcterms:created xsi:type="dcterms:W3CDTF">2019-02-12T10:58:46Z</dcterms:created>
  <dcterms:modified xsi:type="dcterms:W3CDTF">2021-08-31T10:34:25Z</dcterms:modified>
</cp:coreProperties>
</file>