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0" r:id="rId1"/>
    <p:sldMasterId id="2147484773" r:id="rId2"/>
    <p:sldMasterId id="2147484786" r:id="rId3"/>
    <p:sldMasterId id="2147484810" r:id="rId4"/>
  </p:sldMasterIdLst>
  <p:notesMasterIdLst>
    <p:notesMasterId r:id="rId31"/>
  </p:notesMasterIdLst>
  <p:handoutMasterIdLst>
    <p:handoutMasterId r:id="rId32"/>
  </p:handoutMasterIdLst>
  <p:sldIdLst>
    <p:sldId id="289" r:id="rId5"/>
    <p:sldId id="282" r:id="rId6"/>
    <p:sldId id="301" r:id="rId7"/>
    <p:sldId id="293" r:id="rId8"/>
    <p:sldId id="304" r:id="rId9"/>
    <p:sldId id="312" r:id="rId10"/>
    <p:sldId id="292" r:id="rId11"/>
    <p:sldId id="284" r:id="rId12"/>
    <p:sldId id="285" r:id="rId13"/>
    <p:sldId id="286" r:id="rId14"/>
    <p:sldId id="287" r:id="rId15"/>
    <p:sldId id="288" r:id="rId16"/>
    <p:sldId id="302" r:id="rId17"/>
    <p:sldId id="260" r:id="rId18"/>
    <p:sldId id="261" r:id="rId19"/>
    <p:sldId id="262" r:id="rId20"/>
    <p:sldId id="263" r:id="rId21"/>
    <p:sldId id="264" r:id="rId22"/>
    <p:sldId id="291" r:id="rId23"/>
    <p:sldId id="279" r:id="rId24"/>
    <p:sldId id="307" r:id="rId25"/>
    <p:sldId id="280" r:id="rId26"/>
    <p:sldId id="281" r:id="rId27"/>
    <p:sldId id="306" r:id="rId28"/>
    <p:sldId id="290" r:id="rId29"/>
    <p:sldId id="297" r:id="rId30"/>
  </p:sldIdLst>
  <p:sldSz cx="9144000" cy="5715000" type="screen16x10"/>
  <p:notesSz cx="9931400" cy="67945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67">
          <p15:clr>
            <a:srgbClr val="A4A3A4"/>
          </p15:clr>
        </p15:guide>
        <p15:guide id="2" orient="horz" pos="3070">
          <p15:clr>
            <a:srgbClr val="A4A3A4"/>
          </p15:clr>
        </p15:guide>
        <p15:guide id="3" pos="295">
          <p15:clr>
            <a:srgbClr val="A4A3A4"/>
          </p15:clr>
        </p15:guide>
        <p15:guide id="4" pos="54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EFC002"/>
    <a:srgbClr val="F8C704"/>
    <a:srgbClr val="005EB8"/>
    <a:srgbClr val="BB16A3"/>
    <a:srgbClr val="EF3340"/>
    <a:srgbClr val="FFCD00"/>
    <a:srgbClr val="FFCDB8"/>
    <a:srgbClr val="FFCF06"/>
    <a:srgbClr val="00A8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89" autoAdjust="0"/>
    <p:restoredTop sz="84016" autoAdjust="0"/>
  </p:normalViewPr>
  <p:slideViewPr>
    <p:cSldViewPr snapToObjects="1">
      <p:cViewPr varScale="1">
        <p:scale>
          <a:sx n="133" d="100"/>
          <a:sy n="133" d="100"/>
        </p:scale>
        <p:origin x="893" y="106"/>
      </p:cViewPr>
      <p:guideLst>
        <p:guide orient="horz" pos="167"/>
        <p:guide orient="horz" pos="3070"/>
        <p:guide pos="295"/>
        <p:guide pos="5465"/>
      </p:guideLst>
    </p:cSldViewPr>
  </p:slideViewPr>
  <p:outlineViewPr>
    <p:cViewPr>
      <p:scale>
        <a:sx n="33" d="100"/>
        <a:sy n="33" d="100"/>
      </p:scale>
      <p:origin x="0" y="-6546"/>
    </p:cViewPr>
  </p:outlineViewPr>
  <p:notesTextViewPr>
    <p:cViewPr>
      <p:scale>
        <a:sx n="100" d="100"/>
        <a:sy n="100" d="100"/>
      </p:scale>
      <p:origin x="0" y="0"/>
    </p:cViewPr>
  </p:notesTextViewPr>
  <p:sorterViewPr>
    <p:cViewPr>
      <p:scale>
        <a:sx n="184" d="100"/>
        <a:sy n="18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3606" cy="339725"/>
          </a:xfrm>
          <a:prstGeom prst="rect">
            <a:avLst/>
          </a:prstGeom>
        </p:spPr>
        <p:txBody>
          <a:bodyPr vert="horz" lIns="91440" tIns="45720" rIns="91440" bIns="45720" rtlCol="0"/>
          <a:lstStyle>
            <a:lvl1pPr algn="l">
              <a:defRPr sz="1200"/>
            </a:lvl1pPr>
          </a:lstStyle>
          <a:p>
            <a:pPr>
              <a:defRPr/>
            </a:pPr>
            <a:endParaRPr lang="fi-FI"/>
          </a:p>
        </p:txBody>
      </p:sp>
      <p:sp>
        <p:nvSpPr>
          <p:cNvPr id="3" name="Date Placeholder 2"/>
          <p:cNvSpPr>
            <a:spLocks noGrp="1"/>
          </p:cNvSpPr>
          <p:nvPr>
            <p:ph type="dt" sz="quarter" idx="1"/>
          </p:nvPr>
        </p:nvSpPr>
        <p:spPr>
          <a:xfrm>
            <a:off x="5625498" y="1"/>
            <a:ext cx="4303606" cy="339725"/>
          </a:xfrm>
          <a:prstGeom prst="rect">
            <a:avLst/>
          </a:prstGeom>
        </p:spPr>
        <p:txBody>
          <a:bodyPr vert="horz" lIns="91440" tIns="45720" rIns="91440" bIns="45720" rtlCol="0"/>
          <a:lstStyle>
            <a:lvl1pPr algn="r">
              <a:defRPr sz="1200"/>
            </a:lvl1pPr>
          </a:lstStyle>
          <a:p>
            <a:pPr>
              <a:defRPr/>
            </a:pPr>
            <a:fld id="{939D04D9-2D90-E741-8C77-A958108973E5}" type="datetimeFigureOut">
              <a:rPr lang="en-US"/>
              <a:pPr>
                <a:defRPr/>
              </a:pPr>
              <a:t>10/4/2018</a:t>
            </a:fld>
            <a:endParaRPr lang="fi-FI"/>
          </a:p>
        </p:txBody>
      </p:sp>
      <p:sp>
        <p:nvSpPr>
          <p:cNvPr id="4" name="Footer Placeholder 3"/>
          <p:cNvSpPr>
            <a:spLocks noGrp="1"/>
          </p:cNvSpPr>
          <p:nvPr>
            <p:ph type="ftr" sz="quarter" idx="2"/>
          </p:nvPr>
        </p:nvSpPr>
        <p:spPr>
          <a:xfrm>
            <a:off x="2" y="6453596"/>
            <a:ext cx="4303606" cy="339725"/>
          </a:xfrm>
          <a:prstGeom prst="rect">
            <a:avLst/>
          </a:prstGeom>
        </p:spPr>
        <p:txBody>
          <a:bodyPr vert="horz" lIns="91440" tIns="45720" rIns="91440" bIns="45720" rtlCol="0" anchor="b"/>
          <a:lstStyle>
            <a:lvl1pPr algn="l">
              <a:defRPr sz="1200"/>
            </a:lvl1pPr>
          </a:lstStyle>
          <a:p>
            <a:pPr>
              <a:defRPr/>
            </a:pPr>
            <a:endParaRPr lang="fi-FI"/>
          </a:p>
        </p:txBody>
      </p:sp>
      <p:sp>
        <p:nvSpPr>
          <p:cNvPr id="5" name="Slide Number Placeholder 4"/>
          <p:cNvSpPr>
            <a:spLocks noGrp="1"/>
          </p:cNvSpPr>
          <p:nvPr>
            <p:ph type="sldNum" sz="quarter" idx="3"/>
          </p:nvPr>
        </p:nvSpPr>
        <p:spPr>
          <a:xfrm>
            <a:off x="5625498" y="6453596"/>
            <a:ext cx="4303606" cy="339725"/>
          </a:xfrm>
          <a:prstGeom prst="rect">
            <a:avLst/>
          </a:prstGeom>
        </p:spPr>
        <p:txBody>
          <a:bodyPr vert="horz" lIns="91440" tIns="45720" rIns="91440" bIns="45720" rtlCol="0" anchor="b"/>
          <a:lstStyle>
            <a:lvl1pPr algn="r">
              <a:defRPr sz="1200"/>
            </a:lvl1pPr>
          </a:lstStyle>
          <a:p>
            <a:pPr>
              <a:defRPr/>
            </a:pPr>
            <a:fld id="{381337A6-C487-9645-B543-6BBD05A1D191}" type="slidenum">
              <a:rPr lang="fi-FI"/>
              <a:pPr>
                <a:defRPr/>
              </a:pPr>
              <a:t>‹#›</a:t>
            </a:fld>
            <a:endParaRPr lang="fi-FI"/>
          </a:p>
        </p:txBody>
      </p:sp>
    </p:spTree>
    <p:extLst>
      <p:ext uri="{BB962C8B-B14F-4D97-AF65-F5344CB8AC3E}">
        <p14:creationId xmlns:p14="http://schemas.microsoft.com/office/powerpoint/2010/main" val="3824539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3606" cy="339725"/>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fi-FI"/>
          </a:p>
        </p:txBody>
      </p:sp>
      <p:sp>
        <p:nvSpPr>
          <p:cNvPr id="3" name="Date Placeholder 2"/>
          <p:cNvSpPr>
            <a:spLocks noGrp="1"/>
          </p:cNvSpPr>
          <p:nvPr>
            <p:ph type="dt" idx="1"/>
          </p:nvPr>
        </p:nvSpPr>
        <p:spPr>
          <a:xfrm>
            <a:off x="5625498" y="1"/>
            <a:ext cx="4303606" cy="33972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FE7B0BA-8FA8-3A4A-9820-CF1299A8B616}" type="datetime1">
              <a:rPr lang="fi-FI"/>
              <a:pPr>
                <a:defRPr/>
              </a:pPr>
              <a:t>4.10.2018</a:t>
            </a:fld>
            <a:endParaRPr lang="fi-FI"/>
          </a:p>
        </p:txBody>
      </p:sp>
      <p:sp>
        <p:nvSpPr>
          <p:cNvPr id="4" name="Slide Image Placeholder 3"/>
          <p:cNvSpPr>
            <a:spLocks noGrp="1" noRot="1" noChangeAspect="1"/>
          </p:cNvSpPr>
          <p:nvPr>
            <p:ph type="sldImg" idx="2"/>
          </p:nvPr>
        </p:nvSpPr>
        <p:spPr>
          <a:xfrm>
            <a:off x="2927350" y="509588"/>
            <a:ext cx="4076700" cy="2547937"/>
          </a:xfrm>
          <a:prstGeom prst="rect">
            <a:avLst/>
          </a:prstGeom>
          <a:noFill/>
          <a:ln w="12700">
            <a:solidFill>
              <a:prstClr val="black"/>
            </a:solidFill>
          </a:ln>
        </p:spPr>
        <p:txBody>
          <a:bodyPr vert="horz" lIns="91440" tIns="45720" rIns="91440" bIns="45720" rtlCol="0" anchor="ctr"/>
          <a:lstStyle/>
          <a:p>
            <a:pPr lvl="0"/>
            <a:endParaRPr lang="fi-FI" noProof="0" smtClean="0"/>
          </a:p>
        </p:txBody>
      </p:sp>
      <p:sp>
        <p:nvSpPr>
          <p:cNvPr id="5" name="Notes Placeholder 4"/>
          <p:cNvSpPr>
            <a:spLocks noGrp="1"/>
          </p:cNvSpPr>
          <p:nvPr>
            <p:ph type="body" sz="quarter" idx="3"/>
          </p:nvPr>
        </p:nvSpPr>
        <p:spPr>
          <a:xfrm>
            <a:off x="993140" y="3227388"/>
            <a:ext cx="7945120" cy="3057525"/>
          </a:xfrm>
          <a:prstGeom prst="rect">
            <a:avLst/>
          </a:prstGeom>
        </p:spPr>
        <p:txBody>
          <a:bodyPr vert="horz" lIns="91440" tIns="45720" rIns="91440" bIns="45720" rtlCol="0">
            <a:normAutofit/>
          </a:bodyPr>
          <a:lstStyle/>
          <a:p>
            <a:pPr lvl="0"/>
            <a:r>
              <a:rPr lang="fi-FI" noProof="0" smtClean="0"/>
              <a:t>Click to edit Master text styles</a:t>
            </a:r>
          </a:p>
          <a:p>
            <a:pPr lvl="1"/>
            <a:r>
              <a:rPr lang="fi-FI" noProof="0" smtClean="0"/>
              <a:t>Second level</a:t>
            </a:r>
          </a:p>
          <a:p>
            <a:pPr lvl="2"/>
            <a:r>
              <a:rPr lang="fi-FI" noProof="0" smtClean="0"/>
              <a:t>Third level</a:t>
            </a:r>
          </a:p>
          <a:p>
            <a:pPr lvl="3"/>
            <a:r>
              <a:rPr lang="fi-FI" noProof="0" smtClean="0"/>
              <a:t>Fourth level</a:t>
            </a:r>
          </a:p>
          <a:p>
            <a:pPr lvl="4"/>
            <a:r>
              <a:rPr lang="fi-FI" noProof="0" smtClean="0"/>
              <a:t>Fifth level</a:t>
            </a:r>
          </a:p>
        </p:txBody>
      </p:sp>
      <p:sp>
        <p:nvSpPr>
          <p:cNvPr id="6" name="Footer Placeholder 5"/>
          <p:cNvSpPr>
            <a:spLocks noGrp="1"/>
          </p:cNvSpPr>
          <p:nvPr>
            <p:ph type="ftr" sz="quarter" idx="4"/>
          </p:nvPr>
        </p:nvSpPr>
        <p:spPr>
          <a:xfrm>
            <a:off x="2" y="6453596"/>
            <a:ext cx="4303606" cy="339725"/>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fi-FI"/>
          </a:p>
        </p:txBody>
      </p:sp>
      <p:sp>
        <p:nvSpPr>
          <p:cNvPr id="7" name="Slide Number Placeholder 6"/>
          <p:cNvSpPr>
            <a:spLocks noGrp="1"/>
          </p:cNvSpPr>
          <p:nvPr>
            <p:ph type="sldNum" sz="quarter" idx="5"/>
          </p:nvPr>
        </p:nvSpPr>
        <p:spPr>
          <a:xfrm>
            <a:off x="5625498" y="6453596"/>
            <a:ext cx="4303606" cy="339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66A5FF2-0573-2649-A39A-26FA52E05379}" type="slidenum">
              <a:rPr lang="fi-FI"/>
              <a:pPr>
                <a:defRPr/>
              </a:pPr>
              <a:t>‹#›</a:t>
            </a:fld>
            <a:endParaRPr lang="fi-FI"/>
          </a:p>
        </p:txBody>
      </p:sp>
    </p:spTree>
    <p:extLst>
      <p:ext uri="{BB962C8B-B14F-4D97-AF65-F5344CB8AC3E}">
        <p14:creationId xmlns:p14="http://schemas.microsoft.com/office/powerpoint/2010/main" val="30972913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smtClean="0"/>
              <a:t>Alkaen klo</a:t>
            </a:r>
            <a:r>
              <a:rPr lang="fi-FI" baseline="0" dirty="0" smtClean="0"/>
              <a:t> 9.25 -&gt; 10.10</a:t>
            </a:r>
          </a:p>
          <a:p>
            <a:endParaRPr lang="fi-FI" baseline="0" dirty="0" smtClean="0"/>
          </a:p>
          <a:p>
            <a:r>
              <a:rPr lang="fi-FI" baseline="0" dirty="0" smtClean="0"/>
              <a:t>Pyydetään asettumaan luokkatilassa maailmankartalle (5 min)</a:t>
            </a:r>
          </a:p>
          <a:p>
            <a:r>
              <a:rPr lang="fi-FI" baseline="0" dirty="0" smtClean="0"/>
              <a:t>2 min/henkilö = 2 X 22 min,, maksimissaan saa mennä 50 min, yritetään kuitenkin </a:t>
            </a:r>
            <a:r>
              <a:rPr lang="fi-FI" baseline="0" dirty="0" err="1" smtClean="0"/>
              <a:t>lyhyemmässä</a:t>
            </a:r>
            <a:r>
              <a:rPr lang="fi-FI" baseline="0" dirty="0" smtClean="0"/>
              <a:t> ajassa</a:t>
            </a:r>
          </a:p>
          <a:p>
            <a:endParaRPr lang="fi-FI"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66A5FF2-0573-2649-A39A-26FA52E05379}" type="slidenum">
              <a:rPr kumimoji="0" lang="fi-FI" sz="1200" b="0" i="0" u="none" strike="noStrike" kern="1200" cap="none" spc="0" normalizeH="0" baseline="0" noProof="0" smtClean="0">
                <a:ln>
                  <a:noFill/>
                </a:ln>
                <a:solidFill>
                  <a:prstClr val="black"/>
                </a:solidFill>
                <a:effectLst/>
                <a:uLnTx/>
                <a:uFillTx/>
                <a:latin typeface="Arial"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fi-FI" sz="1200" b="0" i="0" u="none" strike="noStrike" kern="1200" cap="none" spc="0" normalizeH="0" baseline="0" noProof="0">
              <a:ln>
                <a:noFill/>
              </a:ln>
              <a:solidFill>
                <a:prstClr val="black"/>
              </a:solidFill>
              <a:effectLst/>
              <a:uLnTx/>
              <a:uFillTx/>
              <a:latin typeface="Arial" charset="0"/>
              <a:ea typeface="ＭＳ Ｐゴシック" charset="0"/>
            </a:endParaRPr>
          </a:p>
        </p:txBody>
      </p:sp>
    </p:spTree>
    <p:extLst>
      <p:ext uri="{BB962C8B-B14F-4D97-AF65-F5344CB8AC3E}">
        <p14:creationId xmlns:p14="http://schemas.microsoft.com/office/powerpoint/2010/main" val="33338118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91"/>
              </a:spcBef>
            </a:pPr>
            <a:r>
              <a:rPr lang="en-US" sz="1050" b="1" i="1" dirty="0">
                <a:latin typeface="Arial" pitchFamily="34" charset="0"/>
                <a:cs typeface="Arial" pitchFamily="34" charset="0"/>
              </a:rPr>
              <a:t>Note: </a:t>
            </a:r>
          </a:p>
          <a:p>
            <a:pPr>
              <a:spcBef>
                <a:spcPts val="1091"/>
              </a:spcBef>
            </a:pPr>
            <a:r>
              <a:rPr lang="en-US" sz="1050" b="1" i="1" dirty="0">
                <a:latin typeface="Arial" pitchFamily="34" charset="0"/>
                <a:cs typeface="Arial" pitchFamily="34" charset="0"/>
              </a:rPr>
              <a:t>This certificate is designed to be printed. You should test print on regular paper to ensure proper positioning before printing on card stock.</a:t>
            </a:r>
          </a:p>
          <a:p>
            <a:pPr>
              <a:spcBef>
                <a:spcPts val="1091"/>
              </a:spcBef>
            </a:pPr>
            <a:r>
              <a:rPr lang="en-US" sz="1050" b="1" i="1" dirty="0">
                <a:latin typeface="Arial" pitchFamily="34" charset="0"/>
                <a:cs typeface="Arial" pitchFamily="34" charset="0"/>
              </a:rPr>
              <a:t>You may need to uncheck Scale to Fit Paper in the Print dialog (in the Full Page Slides dropdown).</a:t>
            </a:r>
          </a:p>
        </p:txBody>
      </p:sp>
      <p:sp>
        <p:nvSpPr>
          <p:cNvPr id="4" name="Slide Number Placeholder 3"/>
          <p:cNvSpPr>
            <a:spLocks noGrp="1"/>
          </p:cNvSpPr>
          <p:nvPr>
            <p:ph type="sldNum" sz="quarter" idx="10"/>
          </p:nvPr>
        </p:nvSpPr>
        <p:spPr/>
        <p:txBody>
          <a:bodyPr/>
          <a:lstStyle/>
          <a:p>
            <a:pPr marL="0" marR="0" lvl="0" indent="0" algn="r" defTabSz="898908" rtl="0" eaLnBrk="1" fontAlgn="auto" latinLnBrk="0" hangingPunct="1">
              <a:lnSpc>
                <a:spcPct val="100000"/>
              </a:lnSpc>
              <a:spcBef>
                <a:spcPts val="0"/>
              </a:spcBef>
              <a:spcAft>
                <a:spcPts val="0"/>
              </a:spcAft>
              <a:buClrTx/>
              <a:buSzTx/>
              <a:buFontTx/>
              <a:buNone/>
              <a:tabLst/>
              <a:defRPr/>
            </a:pPr>
            <a:fld id="{86AA99EE-A2C0-4BE5-BB96-1FDEE1D6095A}" type="slidenum">
              <a:rPr kumimoji="0" lang="en-US" sz="1200" b="0" i="0" u="none" strike="noStrike" kern="1200" cap="none" spc="0" normalizeH="0" baseline="0" noProof="0" smtClean="0">
                <a:ln>
                  <a:noFill/>
                </a:ln>
                <a:solidFill>
                  <a:prstClr val="black"/>
                </a:solidFill>
                <a:effectLst/>
                <a:uLnTx/>
                <a:uFillTx/>
                <a:latin typeface="Palatino Linotype"/>
                <a:ea typeface="+mn-ea"/>
                <a:cs typeface="+mn-cs"/>
              </a:rPr>
              <a:pPr marL="0" marR="0" lvl="0" indent="0" algn="r" defTabSz="89890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Palatino Linotype"/>
              <a:ea typeface="+mn-ea"/>
              <a:cs typeface="+mn-cs"/>
            </a:endParaRPr>
          </a:p>
        </p:txBody>
      </p:sp>
    </p:spTree>
    <p:extLst>
      <p:ext uri="{BB962C8B-B14F-4D97-AF65-F5344CB8AC3E}">
        <p14:creationId xmlns:p14="http://schemas.microsoft.com/office/powerpoint/2010/main" val="75930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Selitä</a:t>
            </a:r>
            <a:r>
              <a:rPr lang="en-GB" dirty="0" smtClean="0"/>
              <a:t> </a:t>
            </a:r>
            <a:r>
              <a:rPr lang="en-GB" dirty="0" err="1" smtClean="0"/>
              <a:t>linkki</a:t>
            </a:r>
            <a:r>
              <a:rPr lang="en-GB" dirty="0" smtClean="0"/>
              <a:t> </a:t>
            </a:r>
            <a:r>
              <a:rPr lang="en-GB" dirty="0" err="1" smtClean="0"/>
              <a:t>kuvaan</a:t>
            </a:r>
            <a:r>
              <a:rPr lang="en-GB" dirty="0" smtClean="0"/>
              <a:t> (</a:t>
            </a:r>
            <a:r>
              <a:rPr lang="en-GB" dirty="0" err="1" smtClean="0"/>
              <a:t>behavioristine</a:t>
            </a:r>
            <a:r>
              <a:rPr lang="en-GB" baseline="0" dirty="0" err="1" smtClean="0"/>
              <a:t>n</a:t>
            </a:r>
            <a:r>
              <a:rPr lang="en-GB" baseline="0" dirty="0" smtClean="0"/>
              <a:t> </a:t>
            </a:r>
            <a:r>
              <a:rPr lang="en-GB" baseline="0" dirty="0" err="1" smtClean="0"/>
              <a:t>teoria</a:t>
            </a:r>
            <a:r>
              <a:rPr lang="en-GB" baseline="0" dirty="0" smtClean="0"/>
              <a:t> </a:t>
            </a:r>
            <a:r>
              <a:rPr lang="en-GB" baseline="0" dirty="0" err="1" smtClean="0"/>
              <a:t>oppimiseen</a:t>
            </a:r>
            <a:r>
              <a:rPr lang="en-GB" baseline="0" dirty="0" smtClean="0"/>
              <a:t>)</a:t>
            </a:r>
            <a:endParaRPr lang="en-GB"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8</a:t>
            </a:fld>
            <a:endParaRPr lang="fi-FI"/>
          </a:p>
        </p:txBody>
      </p:sp>
    </p:spTree>
    <p:extLst>
      <p:ext uri="{BB962C8B-B14F-4D97-AF65-F5344CB8AC3E}">
        <p14:creationId xmlns:p14="http://schemas.microsoft.com/office/powerpoint/2010/main" val="3709971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66A5FF2-0573-2649-A39A-26FA52E05379}" type="slidenum">
              <a:rPr lang="fi-FI" smtClean="0"/>
              <a:pPr>
                <a:defRPr/>
              </a:pPr>
              <a:t>11</a:t>
            </a:fld>
            <a:endParaRPr lang="fi-FI"/>
          </a:p>
        </p:txBody>
      </p:sp>
    </p:spTree>
    <p:extLst>
      <p:ext uri="{BB962C8B-B14F-4D97-AF65-F5344CB8AC3E}">
        <p14:creationId xmlns:p14="http://schemas.microsoft.com/office/powerpoint/2010/main" val="400304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i-FI" dirty="0" err="1" smtClean="0"/>
              <a:t>come</a:t>
            </a:r>
            <a:r>
              <a:rPr lang="fi-FI" dirty="0" smtClean="0"/>
              <a:t> out of </a:t>
            </a:r>
            <a:r>
              <a:rPr lang="fi-FI" dirty="0" err="1" smtClean="0"/>
              <a:t>requirements</a:t>
            </a:r>
            <a:r>
              <a:rPr lang="fi-FI" baseline="0" dirty="0" smtClean="0"/>
              <a:t> </a:t>
            </a:r>
            <a:endParaRPr lang="fi-FI" dirty="0" smtClean="0"/>
          </a:p>
          <a:p>
            <a:endParaRPr lang="fi-FI" dirty="0" smtClean="0"/>
          </a:p>
          <a:p>
            <a:r>
              <a:rPr lang="fi-FI" dirty="0" smtClean="0"/>
              <a:t>Strategiat ovat </a:t>
            </a:r>
            <a:r>
              <a:rPr lang="fi-FI" b="1" dirty="0" smtClean="0"/>
              <a:t>tilanne- ja tehtäväkohtaisia</a:t>
            </a:r>
            <a:r>
              <a:rPr lang="fi-FI" dirty="0" smtClean="0"/>
              <a:t>, joten taitava oppija voi vaihdella niiden käyttöä, mikäli tunnistaa omat strategiansa. </a:t>
            </a:r>
            <a:br>
              <a:rPr lang="fi-FI" dirty="0" smtClean="0"/>
            </a:br>
            <a:r>
              <a:rPr lang="fi-FI" dirty="0" smtClean="0"/>
              <a:t/>
            </a:r>
            <a:br>
              <a:rPr lang="fi-FI" dirty="0" smtClean="0"/>
            </a:br>
            <a:r>
              <a:rPr lang="fi-FI" dirty="0" smtClean="0"/>
              <a:t>Oman ja tehtävän tai tilanteen kannalta oikean oppimisstrategian löytäminen parantaa suoritusta, säästää aikaa, vähentää epäonnistumisten määrää, lisää motivaatiota ja nostaa itsetuntoa. On osattava harkita, millä tasolla tietty asia tulisi oppia (pintataso, yleinen taso vai syvätaso).</a:t>
            </a:r>
          </a:p>
        </p:txBody>
      </p:sp>
      <p:sp>
        <p:nvSpPr>
          <p:cNvPr id="35844" name="Dian numeron paikkamerkki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640" indent="-285630" eaLnBrk="0" hangingPunct="0">
              <a:defRPr sz="2400">
                <a:solidFill>
                  <a:schemeClr val="tx1"/>
                </a:solidFill>
                <a:latin typeface="Arial" pitchFamily="34" charset="0"/>
                <a:ea typeface="MS PGothic" pitchFamily="34" charset="-128"/>
              </a:defRPr>
            </a:lvl2pPr>
            <a:lvl3pPr marL="1142521" indent="-228505" eaLnBrk="0" hangingPunct="0">
              <a:defRPr sz="2400">
                <a:solidFill>
                  <a:schemeClr val="tx1"/>
                </a:solidFill>
                <a:latin typeface="Arial" pitchFamily="34" charset="0"/>
                <a:ea typeface="MS PGothic" pitchFamily="34" charset="-128"/>
              </a:defRPr>
            </a:lvl3pPr>
            <a:lvl4pPr marL="1599529" indent="-228505" eaLnBrk="0" hangingPunct="0">
              <a:defRPr sz="2400">
                <a:solidFill>
                  <a:schemeClr val="tx1"/>
                </a:solidFill>
                <a:latin typeface="Arial" pitchFamily="34" charset="0"/>
                <a:ea typeface="MS PGothic" pitchFamily="34" charset="-128"/>
              </a:defRPr>
            </a:lvl4pPr>
            <a:lvl5pPr marL="2056537" indent="-228505" eaLnBrk="0" hangingPunct="0">
              <a:defRPr sz="2400">
                <a:solidFill>
                  <a:schemeClr val="tx1"/>
                </a:solidFill>
                <a:latin typeface="Arial" pitchFamily="34" charset="0"/>
                <a:ea typeface="MS PGothic" pitchFamily="34" charset="-128"/>
              </a:defRPr>
            </a:lvl5pPr>
            <a:lvl6pPr marL="2513546" indent="-228505" defTabSz="457008" eaLnBrk="0" fontAlgn="base" hangingPunct="0">
              <a:spcBef>
                <a:spcPct val="0"/>
              </a:spcBef>
              <a:spcAft>
                <a:spcPct val="0"/>
              </a:spcAft>
              <a:defRPr sz="2400">
                <a:solidFill>
                  <a:schemeClr val="tx1"/>
                </a:solidFill>
                <a:latin typeface="Arial" pitchFamily="34" charset="0"/>
                <a:ea typeface="MS PGothic" pitchFamily="34" charset="-128"/>
              </a:defRPr>
            </a:lvl6pPr>
            <a:lvl7pPr marL="2970553" indent="-228505" defTabSz="457008" eaLnBrk="0" fontAlgn="base" hangingPunct="0">
              <a:spcBef>
                <a:spcPct val="0"/>
              </a:spcBef>
              <a:spcAft>
                <a:spcPct val="0"/>
              </a:spcAft>
              <a:defRPr sz="2400">
                <a:solidFill>
                  <a:schemeClr val="tx1"/>
                </a:solidFill>
                <a:latin typeface="Arial" pitchFamily="34" charset="0"/>
                <a:ea typeface="MS PGothic" pitchFamily="34" charset="-128"/>
              </a:defRPr>
            </a:lvl7pPr>
            <a:lvl8pPr marL="3427563" indent="-228505" defTabSz="457008" eaLnBrk="0" fontAlgn="base" hangingPunct="0">
              <a:spcBef>
                <a:spcPct val="0"/>
              </a:spcBef>
              <a:spcAft>
                <a:spcPct val="0"/>
              </a:spcAft>
              <a:defRPr sz="2400">
                <a:solidFill>
                  <a:schemeClr val="tx1"/>
                </a:solidFill>
                <a:latin typeface="Arial" pitchFamily="34" charset="0"/>
                <a:ea typeface="MS PGothic" pitchFamily="34" charset="-128"/>
              </a:defRPr>
            </a:lvl8pPr>
            <a:lvl9pPr marL="3884570" indent="-228505" defTabSz="457008"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F43B8CB5-4DEB-4CC3-9CE0-3F42E015AD60}" type="slidenum">
              <a:rPr lang="en-US" sz="1200">
                <a:solidFill>
                  <a:prstClr val="black"/>
                </a:solidFill>
              </a:rPr>
              <a:pPr eaLnBrk="1" hangingPunct="1"/>
              <a:t>12</a:t>
            </a:fld>
            <a:endParaRPr lang="en-US" sz="1200">
              <a:solidFill>
                <a:prstClr val="black"/>
              </a:solidFill>
            </a:endParaRPr>
          </a:p>
        </p:txBody>
      </p:sp>
    </p:spTree>
    <p:extLst>
      <p:ext uri="{BB962C8B-B14F-4D97-AF65-F5344CB8AC3E}">
        <p14:creationId xmlns:p14="http://schemas.microsoft.com/office/powerpoint/2010/main" val="3118270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3" y="1417341"/>
            <a:ext cx="8207375" cy="2952327"/>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831975" cy="1711325"/>
          </a:xfrm>
          <a:prstGeom prst="rect">
            <a:avLst/>
          </a:prstGeom>
        </p:spPr>
      </p:pic>
    </p:spTree>
    <p:extLst>
      <p:ext uri="{BB962C8B-B14F-4D97-AF65-F5344CB8AC3E}">
        <p14:creationId xmlns:p14="http://schemas.microsoft.com/office/powerpoint/2010/main" val="407110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Red">
    <p:spTree>
      <p:nvGrpSpPr>
        <p:cNvPr id="1" name=""/>
        <p:cNvGrpSpPr/>
        <p:nvPr/>
      </p:nvGrpSpPr>
      <p:grpSpPr>
        <a:xfrm>
          <a:off x="0" y="0"/>
          <a:ext cx="0" cy="0"/>
          <a:chOff x="0" y="0"/>
          <a:chExt cx="0" cy="0"/>
        </a:xfrm>
      </p:grpSpPr>
      <p:cxnSp>
        <p:nvCxnSpPr>
          <p:cNvPr id="5" name="Straight Connector 4"/>
          <p:cNvCxnSpPr/>
          <p:nvPr userDrawn="1"/>
        </p:nvCxnSpPr>
        <p:spPr>
          <a:xfrm>
            <a:off x="539750" y="4804833"/>
            <a:ext cx="8085138" cy="0"/>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17500"/>
            <a:ext cx="8085599" cy="996498"/>
          </a:xfrm>
          <a:prstGeom prst="rect">
            <a:avLst/>
          </a:prstGeom>
        </p:spPr>
        <p:txBody>
          <a:bodyPr lIns="0" tIns="0" rIns="0" bIns="0" anchor="t" anchorCtr="0">
            <a:noAutofit/>
          </a:bodyPr>
          <a:lstStyle>
            <a:lvl1pPr algn="l">
              <a:lnSpc>
                <a:spcPct val="85000"/>
              </a:lnSpc>
              <a:defRPr sz="3000" b="1" spc="-83">
                <a:solidFill>
                  <a:srgbClr val="0065BD"/>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540002" y="1404730"/>
            <a:ext cx="808559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Date Placeholder 7"/>
          <p:cNvSpPr>
            <a:spLocks noGrp="1"/>
          </p:cNvSpPr>
          <p:nvPr>
            <p:ph type="dt" sz="half" idx="15"/>
          </p:nvPr>
        </p:nvSpPr>
        <p:spPr/>
        <p:txBody>
          <a:bodyPr/>
          <a:lstStyle>
            <a:lvl1pPr>
              <a:defRPr/>
            </a:lvl1pPr>
          </a:lstStyle>
          <a:p>
            <a:pPr>
              <a:defRPr/>
            </a:pPr>
            <a:r>
              <a:rPr lang="fi-FI" smtClean="0"/>
              <a:t>24.3.2017</a:t>
            </a:r>
            <a:endParaRPr lang="fi-FI"/>
          </a:p>
        </p:txBody>
      </p:sp>
      <p:sp>
        <p:nvSpPr>
          <p:cNvPr id="7" name="Footer Placeholder 8"/>
          <p:cNvSpPr>
            <a:spLocks noGrp="1"/>
          </p:cNvSpPr>
          <p:nvPr>
            <p:ph type="ftr" sz="quarter" idx="16"/>
          </p:nvPr>
        </p:nvSpPr>
        <p:spPr/>
        <p:txBody>
          <a:bodyPr/>
          <a:lstStyle>
            <a:lvl1pPr>
              <a:defRPr/>
            </a:lvl1pPr>
          </a:lstStyle>
          <a:p>
            <a:pPr>
              <a:defRPr/>
            </a:pPr>
            <a:r>
              <a:rPr lang="fi-FI" smtClean="0"/>
              <a:t>Day 2</a:t>
            </a:r>
            <a:endParaRPr lang="fi-FI"/>
          </a:p>
        </p:txBody>
      </p:sp>
      <p:sp>
        <p:nvSpPr>
          <p:cNvPr id="8" name="Slide Number Placeholder 9"/>
          <p:cNvSpPr>
            <a:spLocks noGrp="1"/>
          </p:cNvSpPr>
          <p:nvPr>
            <p:ph type="sldNum" sz="quarter" idx="17"/>
          </p:nvPr>
        </p:nvSpPr>
        <p:spPr/>
        <p:txBody>
          <a:bodyPr/>
          <a:lstStyle>
            <a:lvl1pPr>
              <a:defRPr/>
            </a:lvl1pPr>
          </a:lstStyle>
          <a:p>
            <a:pPr>
              <a:defRPr/>
            </a:pPr>
            <a:fld id="{93342AF8-94BF-6340-B60E-A8C5E9F87F01}" type="slidenum">
              <a:rPr lang="fi-FI"/>
              <a:pPr>
                <a:defRPr/>
              </a:pPr>
              <a:t>‹#›</a:t>
            </a:fld>
            <a:endParaRPr lang="fi-FI"/>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298" y="4695532"/>
            <a:ext cx="2382106" cy="929636"/>
          </a:xfrm>
          <a:prstGeom prst="rect">
            <a:avLst/>
          </a:prstGeom>
        </p:spPr>
      </p:pic>
    </p:spTree>
    <p:extLst>
      <p:ext uri="{BB962C8B-B14F-4D97-AF65-F5344CB8AC3E}">
        <p14:creationId xmlns:p14="http://schemas.microsoft.com/office/powerpoint/2010/main" val="3839761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ver Red">
    <p:bg>
      <p:bgPr>
        <a:solidFill>
          <a:schemeClr val="accent5"/>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9" y="1593555"/>
            <a:ext cx="7975385" cy="2196667"/>
          </a:xfrm>
          <a:prstGeom prst="rect">
            <a:avLst/>
          </a:prstGeom>
        </p:spPr>
        <p:txBody>
          <a:bodyPr lIns="0" tIns="0" rIns="0" bIns="0" anchor="t">
            <a:noAutofit/>
          </a:bodyPr>
          <a:lstStyle>
            <a:lvl1pPr algn="l">
              <a:lnSpc>
                <a:spcPct val="80000"/>
              </a:lnSpc>
              <a:defRPr sz="6000" b="1" spc="-167">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584310" y="4545167"/>
            <a:ext cx="5379423" cy="660000"/>
          </a:xfrm>
          <a:prstGeom prst="rect">
            <a:avLst/>
          </a:prstGeom>
        </p:spPr>
        <p:txBody>
          <a:bodyPr lIns="0" tIns="0" rIns="0" bIns="0" anchor="t">
            <a:normAutofit/>
          </a:bodyPr>
          <a:lstStyle>
            <a:lvl1pPr marL="0" indent="0" algn="l">
              <a:spcBef>
                <a:spcPts val="0"/>
              </a:spcBef>
              <a:buNone/>
              <a:defRPr sz="1333" i="1">
                <a:solidFill>
                  <a:schemeClr val="bg1"/>
                </a:solidFill>
                <a:latin typeface="Georgia"/>
                <a:cs typeface="Georgia"/>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 y="30503"/>
            <a:ext cx="2238479" cy="1708163"/>
          </a:xfrm>
          <a:prstGeom prst="rect">
            <a:avLst/>
          </a:prstGeom>
        </p:spPr>
      </p:pic>
    </p:spTree>
    <p:extLst>
      <p:ext uri="{BB962C8B-B14F-4D97-AF65-F5344CB8AC3E}">
        <p14:creationId xmlns:p14="http://schemas.microsoft.com/office/powerpoint/2010/main" val="424779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Yellow">
    <p:spTree>
      <p:nvGrpSpPr>
        <p:cNvPr id="1" name=""/>
        <p:cNvGrpSpPr/>
        <p:nvPr/>
      </p:nvGrpSpPr>
      <p:grpSpPr>
        <a:xfrm>
          <a:off x="0" y="0"/>
          <a:ext cx="0" cy="0"/>
          <a:chOff x="0" y="0"/>
          <a:chExt cx="0" cy="0"/>
        </a:xfrm>
      </p:grpSpPr>
      <p:cxnSp>
        <p:nvCxnSpPr>
          <p:cNvPr id="5" name="Straight Connector 4"/>
          <p:cNvCxnSpPr/>
          <p:nvPr userDrawn="1"/>
        </p:nvCxnSpPr>
        <p:spPr>
          <a:xfrm>
            <a:off x="539750" y="4804833"/>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17500"/>
            <a:ext cx="8085599" cy="996498"/>
          </a:xfrm>
          <a:prstGeom prst="rect">
            <a:avLst/>
          </a:prstGeom>
        </p:spPr>
        <p:txBody>
          <a:bodyPr lIns="0" tIns="0" rIns="0" bIns="0" anchor="t" anchorCtr="0">
            <a:noAutofit/>
          </a:bodyPr>
          <a:lstStyle>
            <a:lvl1pPr algn="l">
              <a:lnSpc>
                <a:spcPct val="85000"/>
              </a:lnSpc>
              <a:defRPr sz="3000" b="1" spc="-83">
                <a:solidFill>
                  <a:srgbClr val="0065BD"/>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540002" y="1404730"/>
            <a:ext cx="808559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Date Placeholder 7"/>
          <p:cNvSpPr>
            <a:spLocks noGrp="1"/>
          </p:cNvSpPr>
          <p:nvPr>
            <p:ph type="dt" sz="half" idx="15"/>
          </p:nvPr>
        </p:nvSpPr>
        <p:spPr/>
        <p:txBody>
          <a:bodyPr/>
          <a:lstStyle>
            <a:lvl1pPr>
              <a:defRPr/>
            </a:lvl1pPr>
          </a:lstStyle>
          <a:p>
            <a:pPr>
              <a:defRPr/>
            </a:pPr>
            <a:r>
              <a:rPr lang="fi-FI" smtClean="0"/>
              <a:t>24.3.2017</a:t>
            </a:r>
            <a:endParaRPr lang="fi-FI"/>
          </a:p>
        </p:txBody>
      </p:sp>
      <p:sp>
        <p:nvSpPr>
          <p:cNvPr id="7" name="Footer Placeholder 8"/>
          <p:cNvSpPr>
            <a:spLocks noGrp="1"/>
          </p:cNvSpPr>
          <p:nvPr>
            <p:ph type="ftr" sz="quarter" idx="16"/>
          </p:nvPr>
        </p:nvSpPr>
        <p:spPr/>
        <p:txBody>
          <a:bodyPr/>
          <a:lstStyle>
            <a:lvl1pPr>
              <a:defRPr/>
            </a:lvl1pPr>
          </a:lstStyle>
          <a:p>
            <a:pPr>
              <a:defRPr/>
            </a:pPr>
            <a:r>
              <a:rPr lang="fi-FI" smtClean="0"/>
              <a:t>Day 2</a:t>
            </a:r>
            <a:endParaRPr lang="fi-FI"/>
          </a:p>
        </p:txBody>
      </p:sp>
      <p:sp>
        <p:nvSpPr>
          <p:cNvPr id="8" name="Slide Number Placeholder 9"/>
          <p:cNvSpPr>
            <a:spLocks noGrp="1"/>
          </p:cNvSpPr>
          <p:nvPr>
            <p:ph type="sldNum" sz="quarter" idx="17"/>
          </p:nvPr>
        </p:nvSpPr>
        <p:spPr/>
        <p:txBody>
          <a:bodyPr/>
          <a:lstStyle>
            <a:lvl1pPr>
              <a:defRPr/>
            </a:lvl1pPr>
          </a:lstStyle>
          <a:p>
            <a:pPr>
              <a:defRPr/>
            </a:pPr>
            <a:fld id="{F6C4BE77-5FCA-3844-8BD6-7ECE8B5BEE8D}" type="slidenum">
              <a:rPr lang="fi-FI"/>
              <a:pPr>
                <a:defRPr/>
              </a:pPr>
              <a:t>‹#›</a:t>
            </a:fld>
            <a:endParaRPr lang="fi-FI"/>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766" y="4715878"/>
            <a:ext cx="2382105" cy="888945"/>
          </a:xfrm>
          <a:prstGeom prst="rect">
            <a:avLst/>
          </a:prstGeom>
        </p:spPr>
      </p:pic>
    </p:spTree>
    <p:extLst>
      <p:ext uri="{BB962C8B-B14F-4D97-AF65-F5344CB8AC3E}">
        <p14:creationId xmlns:p14="http://schemas.microsoft.com/office/powerpoint/2010/main" val="2081844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68313" y="1417341"/>
            <a:ext cx="8207375" cy="2952327"/>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2341"/>
            <a:ext cx="1600200" cy="1711325"/>
          </a:xfrm>
          <a:prstGeom prst="rect">
            <a:avLst/>
          </a:prstGeom>
        </p:spPr>
      </p:pic>
    </p:spTree>
    <p:extLst>
      <p:ext uri="{BB962C8B-B14F-4D97-AF65-F5344CB8AC3E}">
        <p14:creationId xmlns:p14="http://schemas.microsoft.com/office/powerpoint/2010/main" val="1412139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32"/>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2341"/>
            <a:ext cx="1600200" cy="1711325"/>
          </a:xfrm>
          <a:prstGeom prst="rect">
            <a:avLst/>
          </a:prstGeom>
        </p:spPr>
      </p:pic>
    </p:spTree>
    <p:extLst>
      <p:ext uri="{BB962C8B-B14F-4D97-AF65-F5344CB8AC3E}">
        <p14:creationId xmlns:p14="http://schemas.microsoft.com/office/powerpoint/2010/main" val="2428574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chemeClr val="tx2"/>
                </a:solidFill>
              </a:defRPr>
            </a:lvl1pPr>
          </a:lstStyle>
          <a:p>
            <a:r>
              <a:rPr lang="en-US" smtClean="0"/>
              <a:t>Click to edit Master title style</a:t>
            </a:r>
            <a:endParaRPr lang="en-US" dirty="0"/>
          </a:p>
        </p:txBody>
      </p:sp>
      <p:sp>
        <p:nvSpPr>
          <p:cNvPr id="17"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1261"/>
            <a:ext cx="1600200" cy="1711325"/>
          </a:xfrm>
          <a:prstGeom prst="rect">
            <a:avLst/>
          </a:prstGeom>
        </p:spPr>
      </p:pic>
    </p:spTree>
    <p:extLst>
      <p:ext uri="{BB962C8B-B14F-4D97-AF65-F5344CB8AC3E}">
        <p14:creationId xmlns:p14="http://schemas.microsoft.com/office/powerpoint/2010/main" val="3371145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468313" y="1657740"/>
            <a:ext cx="3319477" cy="2694083"/>
          </a:xfrm>
          <a:prstGeom prst="rect">
            <a:avLst/>
          </a:prstGeom>
        </p:spPr>
        <p:txBody>
          <a:bodyPr lIns="0" tIns="0" rIns="0" bIns="0" anchor="t">
            <a:noAutofit/>
          </a:bodyPr>
          <a:lstStyle>
            <a:lvl1pPr algn="l">
              <a:lnSpc>
                <a:spcPct val="80000"/>
              </a:lnSpc>
              <a:defRPr sz="6000" b="1" spc="-200">
                <a:solidFill>
                  <a:schemeClr val="tx2"/>
                </a:solidFill>
              </a:defRPr>
            </a:lvl1pPr>
          </a:lstStyle>
          <a:p>
            <a:r>
              <a:rPr lang="en-US" smtClean="0"/>
              <a:t>Click to edit Master title style</a:t>
            </a:r>
            <a:endParaRPr lang="en-US" dirty="0"/>
          </a:p>
        </p:txBody>
      </p:sp>
      <p:sp>
        <p:nvSpPr>
          <p:cNvPr id="17" name="Subtitle 2"/>
          <p:cNvSpPr>
            <a:spLocks noGrp="1"/>
          </p:cNvSpPr>
          <p:nvPr>
            <p:ph type="subTitle" idx="1"/>
          </p:nvPr>
        </p:nvSpPr>
        <p:spPr>
          <a:xfrm>
            <a:off x="468313" y="4531740"/>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smtClean="0"/>
              <a:t>Click icon to add picture</a:t>
            </a:r>
            <a:endParaRPr lang="fi-FI" noProof="0"/>
          </a:p>
        </p:txBody>
      </p:sp>
      <p:pic>
        <p:nvPicPr>
          <p:cNvPr id="6"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1261"/>
            <a:ext cx="1600200" cy="1711325"/>
          </a:xfrm>
          <a:prstGeom prst="rect">
            <a:avLst/>
          </a:prstGeom>
        </p:spPr>
      </p:pic>
    </p:spTree>
    <p:extLst>
      <p:ext uri="{BB962C8B-B14F-4D97-AF65-F5344CB8AC3E}">
        <p14:creationId xmlns:p14="http://schemas.microsoft.com/office/powerpoint/2010/main" val="1543866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cxnSp>
        <p:nvCxnSpPr>
          <p:cNvPr id="7"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8"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894" y="4711762"/>
            <a:ext cx="2060291" cy="957600"/>
          </a:xfrm>
          <a:prstGeom prst="rect">
            <a:avLst/>
          </a:prstGeom>
        </p:spPr>
      </p:pic>
    </p:spTree>
    <p:extLst>
      <p:ext uri="{BB962C8B-B14F-4D97-AF65-F5344CB8AC3E}">
        <p14:creationId xmlns:p14="http://schemas.microsoft.com/office/powerpoint/2010/main" val="2860916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smtClean="0"/>
              <a:t>Click to edit Master title style</a:t>
            </a:r>
            <a:endParaRPr lang="en-US" dirty="0"/>
          </a:p>
        </p:txBody>
      </p:sp>
      <p:sp>
        <p:nvSpPr>
          <p:cNvPr id="10"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Date Placeholder 12"/>
          <p:cNvSpPr>
            <a:spLocks noGrp="1"/>
          </p:cNvSpPr>
          <p:nvPr>
            <p:ph type="dt" sz="half" idx="15"/>
          </p:nvPr>
        </p:nvSpPr>
        <p:spPr/>
        <p:txBody>
          <a:bodyPr/>
          <a:lstStyle>
            <a:lvl1pPr>
              <a:defRPr/>
            </a:lvl1pPr>
          </a:lstStyle>
          <a:p>
            <a:pPr>
              <a:defRPr/>
            </a:pPr>
            <a:fld id="{24CBB682-87B2-4236-AF78-B49807E7713E}" type="datetime1">
              <a:rPr lang="fi-FI" smtClean="0"/>
              <a:t>4.10.2018</a:t>
            </a:fld>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507" y="4729394"/>
            <a:ext cx="2060290" cy="957600"/>
          </a:xfrm>
          <a:prstGeom prst="rect">
            <a:avLst/>
          </a:prstGeom>
        </p:spPr>
      </p:pic>
    </p:spTree>
    <p:extLst>
      <p:ext uri="{BB962C8B-B14F-4D97-AF65-F5344CB8AC3E}">
        <p14:creationId xmlns:p14="http://schemas.microsoft.com/office/powerpoint/2010/main" val="4129967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pic>
        <p:nvPicPr>
          <p:cNvPr id="14"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0507" y="4729394"/>
            <a:ext cx="2060290" cy="957600"/>
          </a:xfrm>
          <a:prstGeom prst="rect">
            <a:avLst/>
          </a:prstGeom>
        </p:spPr>
      </p:pic>
      <p:sp>
        <p:nvSpPr>
          <p:cNvPr id="10" name="Title 1"/>
          <p:cNvSpPr>
            <a:spLocks noGrp="1"/>
          </p:cNvSpPr>
          <p:nvPr>
            <p:ph type="ctrTitle"/>
          </p:nvPr>
        </p:nvSpPr>
        <p:spPr>
          <a:xfrm>
            <a:off x="463308" y="265113"/>
            <a:ext cx="8212380"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463308"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0"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10"/>
          <p:cNvSpPr>
            <a:spLocks noGrp="1"/>
          </p:cNvSpPr>
          <p:nvPr>
            <p:ph type="dt" sz="half" idx="19"/>
          </p:nvPr>
        </p:nvSpPr>
        <p:spPr/>
        <p:txBody>
          <a:bodyPr/>
          <a:lstStyle>
            <a:lvl1pPr>
              <a:defRPr/>
            </a:lvl1pPr>
          </a:lstStyle>
          <a:p>
            <a:pPr>
              <a:defRPr/>
            </a:pPr>
            <a:fld id="{686F12C3-4421-43A0-8844-8188FCFDF52F}" type="datetime1">
              <a:rPr lang="fi-FI" smtClean="0"/>
              <a:t>4.10.2018</a:t>
            </a:fld>
            <a:endParaRPr lang="fi-FI"/>
          </a:p>
        </p:txBody>
      </p:sp>
      <p:sp>
        <p:nvSpPr>
          <p:cNvPr id="8" name="Footer Placeholder 11"/>
          <p:cNvSpPr>
            <a:spLocks noGrp="1"/>
          </p:cNvSpPr>
          <p:nvPr>
            <p:ph type="ftr" sz="quarter" idx="20"/>
          </p:nvPr>
        </p:nvSpPr>
        <p:spPr/>
        <p:txBody>
          <a:bodyPr/>
          <a:lstStyle>
            <a:lvl1pPr>
              <a:defRPr/>
            </a:lvl1pPr>
          </a:lstStyle>
          <a:p>
            <a:pPr>
              <a:defRPr/>
            </a:pP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3023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68313" y="1417636"/>
            <a:ext cx="8207375" cy="2952032"/>
          </a:xfrm>
          <a:prstGeom prst="rect">
            <a:avLst/>
          </a:prstGeom>
        </p:spPr>
        <p:txBody>
          <a:bodyPr lIns="0" tIns="0" rIns="0" bIns="0" anchor="b" anchorCtr="0">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468314" y="4429748"/>
            <a:ext cx="5495420" cy="660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831975" cy="1711325"/>
          </a:xfrm>
          <a:prstGeom prst="rect">
            <a:avLst/>
          </a:prstGeom>
        </p:spPr>
      </p:pic>
    </p:spTree>
    <p:extLst>
      <p:ext uri="{BB962C8B-B14F-4D97-AF65-F5344CB8AC3E}">
        <p14:creationId xmlns:p14="http://schemas.microsoft.com/office/powerpoint/2010/main" val="118822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001698"/>
            <a:ext cx="6858000" cy="137980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21684B-4C50-44A7-9B61-FC5C35FE51CA}" type="datetimeFigureOut">
              <a:rPr lang="en-US" smtClean="0"/>
              <a:t>10/4/2018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63E74-902F-483A-8CE1-0E3AC913D07A}" type="slidenum">
              <a:rPr lang="en-US" smtClean="0"/>
              <a:t>‹#›</a:t>
            </a:fld>
            <a:endParaRPr lang="en-US"/>
          </a:p>
        </p:txBody>
      </p:sp>
    </p:spTree>
    <p:extLst>
      <p:ext uri="{BB962C8B-B14F-4D97-AF65-F5344CB8AC3E}">
        <p14:creationId xmlns:p14="http://schemas.microsoft.com/office/powerpoint/2010/main" val="20465728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ent Blue">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54642" y="4664605"/>
            <a:ext cx="2473630" cy="998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539750" y="4804833"/>
            <a:ext cx="8085138"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540002" y="317500"/>
            <a:ext cx="8085599" cy="996498"/>
          </a:xfrm>
          <a:prstGeom prst="rect">
            <a:avLst/>
          </a:prstGeom>
        </p:spPr>
        <p:txBody>
          <a:bodyPr lIns="0" tIns="0" rIns="0" bIns="0" anchor="t" anchorCtr="0">
            <a:noAutofit/>
          </a:bodyPr>
          <a:lstStyle>
            <a:lvl1pPr algn="l">
              <a:lnSpc>
                <a:spcPct val="85000"/>
              </a:lnSpc>
              <a:defRPr sz="2700" b="1" spc="-75">
                <a:solidFill>
                  <a:srgbClr val="0065BD"/>
                </a:solidFill>
              </a:defRPr>
            </a:lvl1pPr>
          </a:lstStyle>
          <a:p>
            <a:r>
              <a:rPr lang="en-US" smtClean="0"/>
              <a:t>Click to edit Master title style</a:t>
            </a:r>
            <a:endParaRPr lang="en-US" dirty="0"/>
          </a:p>
        </p:txBody>
      </p:sp>
      <p:sp>
        <p:nvSpPr>
          <p:cNvPr id="10" name="Content Placeholder 10"/>
          <p:cNvSpPr>
            <a:spLocks noGrp="1"/>
          </p:cNvSpPr>
          <p:nvPr>
            <p:ph sz="quarter" idx="14"/>
          </p:nvPr>
        </p:nvSpPr>
        <p:spPr>
          <a:xfrm>
            <a:off x="540002" y="1404731"/>
            <a:ext cx="8085599" cy="3192964"/>
          </a:xfrm>
          <a:prstGeom prst="rect">
            <a:avLst/>
          </a:prstGeom>
        </p:spPr>
        <p:txBody>
          <a:bodyPr vert="horz" lIns="0" tIns="0" rIns="0" bIns="0"/>
          <a:lstStyle>
            <a:lvl1pPr marL="0" indent="0">
              <a:buNone/>
              <a:defRPr sz="1575" b="1">
                <a:latin typeface="+mj-lt"/>
              </a:defRPr>
            </a:lvl1pPr>
            <a:lvl2pPr marL="178200" indent="-159300">
              <a:buFont typeface="Arial"/>
              <a:buChar char="•"/>
              <a:defRPr sz="1500">
                <a:latin typeface="Georgia"/>
              </a:defRPr>
            </a:lvl2pPr>
            <a:lvl3pPr marL="345600" indent="-172800">
              <a:buFont typeface="Lucida Grande"/>
              <a:buChar char="-"/>
              <a:defRPr sz="1200" i="1">
                <a:latin typeface="Georgia"/>
                <a:cs typeface="Georgia"/>
              </a:defRPr>
            </a:lvl3pPr>
            <a:lvl4pPr marL="594000" indent="-145800">
              <a:buFont typeface="Arial"/>
              <a:buChar char="•"/>
              <a:defRPr sz="1050" baseline="0">
                <a:latin typeface="Georgia"/>
              </a:defRPr>
            </a:lvl4pPr>
            <a:lvl5pPr marL="815400" indent="-171450">
              <a:buFont typeface="Courier New"/>
              <a:buChar char="o"/>
              <a:defRPr sz="975"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Date Placeholder 12"/>
          <p:cNvSpPr>
            <a:spLocks noGrp="1"/>
          </p:cNvSpPr>
          <p:nvPr>
            <p:ph type="dt" sz="half" idx="15"/>
          </p:nvPr>
        </p:nvSpPr>
        <p:spPr/>
        <p:txBody>
          <a:bodyPr/>
          <a:lstStyle>
            <a:lvl1pPr>
              <a:defRPr/>
            </a:lvl1pPr>
          </a:lstStyle>
          <a:p>
            <a:pPr>
              <a:defRPr/>
            </a:pPr>
            <a:fld id="{E0A7D511-EF24-F248-BEA4-1AD370F38D7A}" type="datetime1">
              <a:rPr lang="fi-FI">
                <a:solidFill>
                  <a:prstClr val="black">
                    <a:tint val="75000"/>
                  </a:prstClr>
                </a:solidFill>
              </a:rPr>
              <a:pPr>
                <a:defRPr/>
              </a:pPr>
              <a:t>4.10.2018</a:t>
            </a:fld>
            <a:endParaRPr lang="fi-FI">
              <a:solidFill>
                <a:prstClr val="black">
                  <a:tint val="75000"/>
                </a:prstClr>
              </a:solidFill>
            </a:endParaRPr>
          </a:p>
        </p:txBody>
      </p:sp>
      <p:sp>
        <p:nvSpPr>
          <p:cNvPr id="7" name="Footer Placeholder 13"/>
          <p:cNvSpPr>
            <a:spLocks noGrp="1"/>
          </p:cNvSpPr>
          <p:nvPr>
            <p:ph type="ftr" sz="quarter" idx="16"/>
          </p:nvPr>
        </p:nvSpPr>
        <p:spPr/>
        <p:txBody>
          <a:bodyPr/>
          <a:lstStyle>
            <a:lvl1pPr>
              <a:defRPr/>
            </a:lvl1pPr>
          </a:lstStyle>
          <a:p>
            <a:pPr>
              <a:defRPr/>
            </a:pPr>
            <a:endParaRPr lang="fi-FI">
              <a:solidFill>
                <a:prstClr val="black">
                  <a:tint val="75000"/>
                </a:prstClr>
              </a:solidFill>
            </a:endParaRPr>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solidFill>
                  <a:prstClr val="black">
                    <a:tint val="75000"/>
                  </a:prstClr>
                </a:solidFill>
              </a:rPr>
              <a:pPr>
                <a:defRPr/>
              </a:pPr>
              <a:t>‹#›</a:t>
            </a:fld>
            <a:endParaRPr lang="fi-FI">
              <a:solidFill>
                <a:prstClr val="black">
                  <a:tint val="75000"/>
                </a:prstClr>
              </a:solidFill>
            </a:endParaRPr>
          </a:p>
        </p:txBody>
      </p:sp>
    </p:spTree>
    <p:extLst>
      <p:ext uri="{BB962C8B-B14F-4D97-AF65-F5344CB8AC3E}">
        <p14:creationId xmlns:p14="http://schemas.microsoft.com/office/powerpoint/2010/main" val="140250171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and One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1" y="407459"/>
            <a:ext cx="7985125" cy="899583"/>
          </a:xfrm>
          <a:prstGeom prst="rect">
            <a:avLst/>
          </a:prstGeom>
        </p:spPr>
        <p:txBody>
          <a:bodyPr/>
          <a:lstStyle/>
          <a:p>
            <a:r>
              <a:rPr lang="fi-FI" noProof="0" smtClean="0"/>
              <a:t>Muokkaa perustyyl. napsautt.</a:t>
            </a:r>
            <a:endParaRPr lang="fi-FI" noProof="0"/>
          </a:p>
        </p:txBody>
      </p:sp>
      <p:sp>
        <p:nvSpPr>
          <p:cNvPr id="3" name="Content Placeholder 2"/>
          <p:cNvSpPr>
            <a:spLocks noGrp="1"/>
          </p:cNvSpPr>
          <p:nvPr>
            <p:ph idx="1"/>
          </p:nvPr>
        </p:nvSpPr>
        <p:spPr>
          <a:xfrm>
            <a:off x="571501" y="1318949"/>
            <a:ext cx="7985125" cy="3446198"/>
          </a:xfrm>
          <a:prstGeom prst="rect">
            <a:avLst/>
          </a:prstGeom>
        </p:spPr>
        <p:txBody>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11" name="Text Placeholder 9"/>
          <p:cNvSpPr>
            <a:spLocks noGrp="1"/>
          </p:cNvSpPr>
          <p:nvPr>
            <p:ph type="body" sz="quarter" idx="13"/>
          </p:nvPr>
        </p:nvSpPr>
        <p:spPr>
          <a:xfrm>
            <a:off x="5144400" y="5121000"/>
            <a:ext cx="1537200" cy="318000"/>
          </a:xfrm>
          <a:prstGeom prst="rect">
            <a:avLst/>
          </a:prstGeo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fi-FI" noProof="0" smtClean="0"/>
              <a:t>Muokkaa tekstin perustyylejä napsauttamalla</a:t>
            </a:r>
          </a:p>
        </p:txBody>
      </p:sp>
      <p:sp>
        <p:nvSpPr>
          <p:cNvPr id="12" name="Text Placeholder 9"/>
          <p:cNvSpPr>
            <a:spLocks noGrp="1"/>
          </p:cNvSpPr>
          <p:nvPr>
            <p:ph type="body" sz="quarter" idx="14"/>
          </p:nvPr>
        </p:nvSpPr>
        <p:spPr>
          <a:xfrm>
            <a:off x="6858000" y="5121000"/>
            <a:ext cx="1702800" cy="318000"/>
          </a:xfrm>
          <a:prstGeom prst="rect">
            <a:avLst/>
          </a:prstGeom>
        </p:spPr>
        <p:txBody>
          <a:bodyPr>
            <a:noAutofit/>
          </a:bodyPr>
          <a:lstStyle>
            <a:lvl1pPr marL="0" indent="0">
              <a:lnSpc>
                <a:spcPts val="792"/>
              </a:lnSpc>
              <a:spcBef>
                <a:spcPts val="0"/>
              </a:spcBef>
              <a:buNone/>
              <a:defRPr sz="792" b="1">
                <a:solidFill>
                  <a:schemeClr val="bg2"/>
                </a:solidFill>
              </a:defRPr>
            </a:lvl1pPr>
            <a:lvl2pPr marL="227533" indent="-85987">
              <a:defRPr lang="en-US" sz="792" kern="1200" dirty="0" smtClean="0">
                <a:solidFill>
                  <a:schemeClr val="tx1"/>
                </a:solidFill>
                <a:latin typeface="+mn-lt"/>
                <a:ea typeface="+mn-ea"/>
                <a:cs typeface="+mn-cs"/>
              </a:defRPr>
            </a:lvl2pPr>
            <a:lvl3pPr marL="227533" indent="-78049">
              <a:buFont typeface="Symbol" pitchFamily="18" charset="2"/>
              <a:buNone/>
              <a:defRPr sz="750"/>
            </a:lvl3pPr>
            <a:lvl4pPr marL="227533" indent="-78049">
              <a:defRPr sz="750"/>
            </a:lvl4pPr>
            <a:lvl5pPr marL="227533" indent="-78049">
              <a:buFont typeface="Symbol" pitchFamily="18" charset="2"/>
              <a:buChar char="-"/>
              <a:defRPr sz="750"/>
            </a:lvl5pPr>
            <a:lvl6pPr marL="227991" indent="-77997">
              <a:spcBef>
                <a:spcPts val="250"/>
              </a:spcBef>
              <a:buFont typeface="Symbol" pitchFamily="18" charset="2"/>
              <a:buChar char="-"/>
              <a:defRPr sz="750"/>
            </a:lvl6pPr>
            <a:lvl7pPr marL="227991" indent="-77997">
              <a:spcBef>
                <a:spcPts val="250"/>
              </a:spcBef>
              <a:buFont typeface="Symbol" pitchFamily="18" charset="2"/>
              <a:buChar char="-"/>
              <a:defRPr sz="750"/>
            </a:lvl7pPr>
            <a:lvl8pPr marL="227991" indent="-77997">
              <a:spcBef>
                <a:spcPts val="250"/>
              </a:spcBef>
              <a:buFont typeface="Symbol" pitchFamily="18" charset="2"/>
              <a:buChar char="-"/>
              <a:defRPr sz="750"/>
            </a:lvl8pPr>
            <a:lvl9pPr marL="227991" indent="-77997">
              <a:spcBef>
                <a:spcPts val="250"/>
              </a:spcBef>
              <a:buFont typeface="Symbol" pitchFamily="18" charset="2"/>
              <a:buChar char="-"/>
              <a:defRPr sz="750"/>
            </a:lvl9pPr>
          </a:lstStyle>
          <a:p>
            <a:pPr lvl="0"/>
            <a:r>
              <a:rPr lang="fi-FI" noProof="0" smtClean="0"/>
              <a:t>Muokkaa tekstin perustyylejä napsauttamalla</a:t>
            </a:r>
          </a:p>
        </p:txBody>
      </p:sp>
    </p:spTree>
    <p:extLst>
      <p:ext uri="{BB962C8B-B14F-4D97-AF65-F5344CB8AC3E}">
        <p14:creationId xmlns:p14="http://schemas.microsoft.com/office/powerpoint/2010/main" val="30867172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539750" y="4804833"/>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17500"/>
            <a:ext cx="8085599" cy="9964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540002" y="1404730"/>
            <a:ext cx="8085599" cy="3192964"/>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Date Placeholder 7"/>
          <p:cNvSpPr>
            <a:spLocks noGrp="1"/>
          </p:cNvSpPr>
          <p:nvPr>
            <p:ph type="dt" sz="half" idx="15"/>
          </p:nvPr>
        </p:nvSpPr>
        <p:spPr/>
        <p:txBody>
          <a:bodyPr/>
          <a:lstStyle>
            <a:lvl1pPr>
              <a:defRPr/>
            </a:lvl1pPr>
          </a:lstStyle>
          <a:p>
            <a:pPr>
              <a:defRPr/>
            </a:pPr>
            <a:r>
              <a:rPr lang="en-US" smtClean="0"/>
              <a:t>3.9.2014</a:t>
            </a:r>
            <a:endParaRPr lang="fi-FI" dirty="0"/>
          </a:p>
        </p:txBody>
      </p:sp>
      <p:sp>
        <p:nvSpPr>
          <p:cNvPr id="7" name="Footer Placeholder 8"/>
          <p:cNvSpPr>
            <a:spLocks noGrp="1"/>
          </p:cNvSpPr>
          <p:nvPr>
            <p:ph type="ftr" sz="quarter" idx="16"/>
          </p:nvPr>
        </p:nvSpPr>
        <p:spPr/>
        <p:txBody>
          <a:bodyPr/>
          <a:lstStyle>
            <a:lvl1pPr>
              <a:defRPr/>
            </a:lvl1pPr>
          </a:lstStyle>
          <a:p>
            <a:pPr>
              <a:defRPr/>
            </a:pPr>
            <a:endParaRPr lang="fi-FI" dirty="0"/>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pPr>
                <a:defRPr/>
              </a:pPr>
              <a:t>‹#›</a:t>
            </a:fld>
            <a:endParaRPr lang="fi-FI"/>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2394" y="4709820"/>
            <a:ext cx="2558314" cy="907789"/>
          </a:xfrm>
          <a:prstGeom prst="rect">
            <a:avLst/>
          </a:prstGeom>
        </p:spPr>
      </p:pic>
    </p:spTree>
    <p:extLst>
      <p:ext uri="{BB962C8B-B14F-4D97-AF65-F5344CB8AC3E}">
        <p14:creationId xmlns:p14="http://schemas.microsoft.com/office/powerpoint/2010/main" val="3390312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ver Blue">
    <p:bg>
      <p:bgPr>
        <a:solidFill>
          <a:schemeClr val="accent3"/>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1593555"/>
            <a:ext cx="7975385" cy="2196667"/>
          </a:xfrm>
          <a:prstGeom prst="rect">
            <a:avLst/>
          </a:prstGeom>
        </p:spPr>
        <p:txBody>
          <a:bodyPr lIns="0" tIns="0" rIns="0" bIns="0" anchor="t">
            <a:noAutofit/>
          </a:bodyPr>
          <a:lstStyle>
            <a:lvl1pPr algn="l">
              <a:lnSpc>
                <a:spcPct val="80000"/>
              </a:lnSpc>
              <a:defRPr sz="6000" b="1" spc="-167">
                <a:solidFill>
                  <a:schemeClr val="bg1"/>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584310" y="4545167"/>
            <a:ext cx="5379423" cy="660000"/>
          </a:xfrm>
          <a:prstGeom prst="rect">
            <a:avLst/>
          </a:prstGeom>
        </p:spPr>
        <p:txBody>
          <a:bodyPr lIns="0" tIns="0" rIns="0" bIns="0" anchor="t">
            <a:normAutofit/>
          </a:bodyPr>
          <a:lstStyle>
            <a:lvl1pPr marL="0" indent="0" algn="l">
              <a:spcBef>
                <a:spcPts val="0"/>
              </a:spcBef>
              <a:buNone/>
              <a:defRPr sz="1333" i="1">
                <a:solidFill>
                  <a:schemeClr val="bg1"/>
                </a:solidFill>
                <a:latin typeface="Georgia"/>
                <a:cs typeface="Georgia"/>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0503"/>
            <a:ext cx="2238480" cy="1708163"/>
          </a:xfrm>
          <a:prstGeom prst="rect">
            <a:avLst/>
          </a:prstGeom>
        </p:spPr>
      </p:pic>
    </p:spTree>
    <p:extLst>
      <p:ext uri="{BB962C8B-B14F-4D97-AF65-F5344CB8AC3E}">
        <p14:creationId xmlns:p14="http://schemas.microsoft.com/office/powerpoint/2010/main" val="8291101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Red">
    <p:bg>
      <p:bgPr>
        <a:solidFill>
          <a:schemeClr val="accent5"/>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9" y="1593555"/>
            <a:ext cx="7975385" cy="2196667"/>
          </a:xfrm>
          <a:prstGeom prst="rect">
            <a:avLst/>
          </a:prstGeom>
        </p:spPr>
        <p:txBody>
          <a:bodyPr lIns="0" tIns="0" rIns="0" bIns="0" anchor="t">
            <a:noAutofit/>
          </a:bodyPr>
          <a:lstStyle>
            <a:lvl1pPr algn="l">
              <a:lnSpc>
                <a:spcPct val="80000"/>
              </a:lnSpc>
              <a:defRPr sz="6000" b="1" spc="-167">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584310" y="4545167"/>
            <a:ext cx="5379423" cy="660000"/>
          </a:xfrm>
          <a:prstGeom prst="rect">
            <a:avLst/>
          </a:prstGeom>
        </p:spPr>
        <p:txBody>
          <a:bodyPr lIns="0" tIns="0" rIns="0" bIns="0" anchor="t">
            <a:normAutofit/>
          </a:bodyPr>
          <a:lstStyle>
            <a:lvl1pPr marL="0" indent="0" algn="l">
              <a:spcBef>
                <a:spcPts val="0"/>
              </a:spcBef>
              <a:buNone/>
              <a:defRPr sz="1333" i="1">
                <a:solidFill>
                  <a:schemeClr val="bg1"/>
                </a:solidFill>
                <a:latin typeface="Georgia"/>
                <a:cs typeface="Georgia"/>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 y="30503"/>
            <a:ext cx="2238479" cy="1708163"/>
          </a:xfrm>
          <a:prstGeom prst="rect">
            <a:avLst/>
          </a:prstGeom>
        </p:spPr>
      </p:pic>
    </p:spTree>
    <p:extLst>
      <p:ext uri="{BB962C8B-B14F-4D97-AF65-F5344CB8AC3E}">
        <p14:creationId xmlns:p14="http://schemas.microsoft.com/office/powerpoint/2010/main" val="34150584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Yellow">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9" y="1593555"/>
            <a:ext cx="7975385" cy="2196667"/>
          </a:xfrm>
          <a:prstGeom prst="rect">
            <a:avLst/>
          </a:prstGeom>
        </p:spPr>
        <p:txBody>
          <a:bodyPr lIns="0" tIns="0" rIns="0" bIns="0" anchor="t">
            <a:noAutofit/>
          </a:bodyPr>
          <a:lstStyle>
            <a:lvl1pPr algn="l">
              <a:lnSpc>
                <a:spcPct val="80000"/>
              </a:lnSpc>
              <a:defRPr sz="6000" b="1" spc="-167">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584310" y="4545167"/>
            <a:ext cx="5379423" cy="660000"/>
          </a:xfrm>
          <a:prstGeom prst="rect">
            <a:avLst/>
          </a:prstGeom>
        </p:spPr>
        <p:txBody>
          <a:bodyPr lIns="0" tIns="0" rIns="0" bIns="0" anchor="t">
            <a:normAutofit/>
          </a:bodyPr>
          <a:lstStyle>
            <a:lvl1pPr marL="0" indent="0" algn="l">
              <a:spcBef>
                <a:spcPts val="0"/>
              </a:spcBef>
              <a:buNone/>
              <a:defRPr sz="1333" i="1">
                <a:solidFill>
                  <a:schemeClr val="bg1"/>
                </a:solidFill>
                <a:latin typeface="Georgia"/>
                <a:cs typeface="Georgia"/>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 y="30503"/>
            <a:ext cx="2238479" cy="1708163"/>
          </a:xfrm>
          <a:prstGeom prst="rect">
            <a:avLst/>
          </a:prstGeom>
        </p:spPr>
      </p:pic>
    </p:spTree>
    <p:extLst>
      <p:ext uri="{BB962C8B-B14F-4D97-AF65-F5344CB8AC3E}">
        <p14:creationId xmlns:p14="http://schemas.microsoft.com/office/powerpoint/2010/main" val="18612855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584309" y="1593555"/>
            <a:ext cx="7975385" cy="2196667"/>
          </a:xfrm>
          <a:prstGeom prst="rect">
            <a:avLst/>
          </a:prstGeom>
        </p:spPr>
        <p:txBody>
          <a:bodyPr lIns="0" tIns="0" rIns="0" bIns="0" anchor="t">
            <a:noAutofit/>
          </a:bodyPr>
          <a:lstStyle>
            <a:lvl1pPr algn="l">
              <a:lnSpc>
                <a:spcPct val="80000"/>
              </a:lnSpc>
              <a:defRPr sz="6000" b="1" spc="-167">
                <a:solidFill>
                  <a:schemeClr val="bg1"/>
                </a:solidFill>
              </a:defRPr>
            </a:lvl1pPr>
          </a:lstStyle>
          <a:p>
            <a:r>
              <a:rPr lang="en-US" smtClean="0"/>
              <a:t>Click to edit Master title style</a:t>
            </a:r>
            <a:endParaRPr lang="en-US" dirty="0"/>
          </a:p>
        </p:txBody>
      </p:sp>
      <p:sp>
        <p:nvSpPr>
          <p:cNvPr id="10" name="Subtitle 2"/>
          <p:cNvSpPr>
            <a:spLocks noGrp="1"/>
          </p:cNvSpPr>
          <p:nvPr>
            <p:ph type="subTitle" idx="1"/>
          </p:nvPr>
        </p:nvSpPr>
        <p:spPr>
          <a:xfrm>
            <a:off x="584310" y="4545167"/>
            <a:ext cx="5379423" cy="660000"/>
          </a:xfrm>
          <a:prstGeom prst="rect">
            <a:avLst/>
          </a:prstGeom>
        </p:spPr>
        <p:txBody>
          <a:bodyPr lIns="0" tIns="0" rIns="0" bIns="0" anchor="t">
            <a:normAutofit/>
          </a:bodyPr>
          <a:lstStyle>
            <a:lvl1pPr marL="0" indent="0" algn="l">
              <a:spcBef>
                <a:spcPts val="0"/>
              </a:spcBef>
              <a:buNone/>
              <a:defRPr sz="1333" i="1">
                <a:solidFill>
                  <a:schemeClr val="bg1"/>
                </a:solidFill>
                <a:latin typeface="Georgia"/>
                <a:cs typeface="Georgia"/>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0503"/>
            <a:ext cx="2238480" cy="1708163"/>
          </a:xfrm>
          <a:prstGeom prst="rect">
            <a:avLst/>
          </a:prstGeom>
        </p:spPr>
      </p:pic>
    </p:spTree>
    <p:extLst>
      <p:ext uri="{BB962C8B-B14F-4D97-AF65-F5344CB8AC3E}">
        <p14:creationId xmlns:p14="http://schemas.microsoft.com/office/powerpoint/2010/main" val="1268211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9" y="1593555"/>
            <a:ext cx="7975385" cy="2196667"/>
          </a:xfrm>
          <a:prstGeom prst="rect">
            <a:avLst/>
          </a:prstGeom>
        </p:spPr>
        <p:txBody>
          <a:bodyPr lIns="0" tIns="0" rIns="0" bIns="0" anchor="t">
            <a:noAutofit/>
          </a:bodyPr>
          <a:lstStyle>
            <a:lvl1pPr algn="l">
              <a:lnSpc>
                <a:spcPct val="80000"/>
              </a:lnSpc>
              <a:defRPr sz="6000" b="1" spc="-167">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584310" y="4545167"/>
            <a:ext cx="5379423" cy="660000"/>
          </a:xfrm>
          <a:prstGeom prst="rect">
            <a:avLst/>
          </a:prstGeom>
        </p:spPr>
        <p:txBody>
          <a:bodyPr lIns="0" tIns="0" rIns="0" bIns="0" anchor="t">
            <a:normAutofit/>
          </a:bodyPr>
          <a:lstStyle>
            <a:lvl1pPr marL="0" indent="0" algn="l">
              <a:spcBef>
                <a:spcPts val="0"/>
              </a:spcBef>
              <a:buNone/>
              <a:defRPr sz="1333" i="1">
                <a:solidFill>
                  <a:schemeClr val="bg1"/>
                </a:solidFill>
                <a:latin typeface="Georgia"/>
                <a:cs typeface="Georgia"/>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 y="30503"/>
            <a:ext cx="2238479" cy="1708163"/>
          </a:xfrm>
          <a:prstGeom prst="rect">
            <a:avLst/>
          </a:prstGeom>
        </p:spPr>
      </p:pic>
    </p:spTree>
    <p:extLst>
      <p:ext uri="{BB962C8B-B14F-4D97-AF65-F5344CB8AC3E}">
        <p14:creationId xmlns:p14="http://schemas.microsoft.com/office/powerpoint/2010/main" val="3686479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9" y="1593555"/>
            <a:ext cx="7975385" cy="2196667"/>
          </a:xfrm>
          <a:prstGeom prst="rect">
            <a:avLst/>
          </a:prstGeom>
        </p:spPr>
        <p:txBody>
          <a:bodyPr lIns="0" tIns="0" rIns="0" bIns="0" anchor="t">
            <a:noAutofit/>
          </a:bodyPr>
          <a:lstStyle>
            <a:lvl1pPr algn="l">
              <a:lnSpc>
                <a:spcPct val="80000"/>
              </a:lnSpc>
              <a:defRPr sz="6000" b="1" spc="-167">
                <a:solidFill>
                  <a:schemeClr val="bg1"/>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584310" y="4545167"/>
            <a:ext cx="5379423" cy="660000"/>
          </a:xfrm>
          <a:prstGeom prst="rect">
            <a:avLst/>
          </a:prstGeom>
        </p:spPr>
        <p:txBody>
          <a:bodyPr lIns="0" tIns="0" rIns="0" bIns="0" anchor="t">
            <a:normAutofit/>
          </a:bodyPr>
          <a:lstStyle>
            <a:lvl1pPr marL="0" indent="0" algn="l">
              <a:spcBef>
                <a:spcPts val="0"/>
              </a:spcBef>
              <a:buNone/>
              <a:defRPr sz="1333" i="1">
                <a:solidFill>
                  <a:schemeClr val="bg1"/>
                </a:solidFill>
                <a:latin typeface="Georgia"/>
                <a:cs typeface="Georgia"/>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 y="30503"/>
            <a:ext cx="2238479" cy="1708163"/>
          </a:xfrm>
          <a:prstGeom prst="rect">
            <a:avLst/>
          </a:prstGeom>
        </p:spPr>
      </p:pic>
    </p:spTree>
    <p:extLst>
      <p:ext uri="{BB962C8B-B14F-4D97-AF65-F5344CB8AC3E}">
        <p14:creationId xmlns:p14="http://schemas.microsoft.com/office/powerpoint/2010/main" val="3706343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Text">
    <p:spTree>
      <p:nvGrpSpPr>
        <p:cNvPr id="1" name=""/>
        <p:cNvGrpSpPr/>
        <p:nvPr/>
      </p:nvGrpSpPr>
      <p:grpSpPr>
        <a:xfrm>
          <a:off x="0" y="0"/>
          <a:ext cx="0" cy="0"/>
          <a:chOff x="0" y="0"/>
          <a:chExt cx="0" cy="0"/>
        </a:xfrm>
      </p:grpSpPr>
      <p:sp>
        <p:nvSpPr>
          <p:cNvPr id="16" name="Title 1"/>
          <p:cNvSpPr>
            <a:spLocks noGrp="1"/>
          </p:cNvSpPr>
          <p:nvPr>
            <p:ph type="ctrTitle"/>
          </p:nvPr>
        </p:nvSpPr>
        <p:spPr>
          <a:xfrm>
            <a:off x="468312" y="1418400"/>
            <a:ext cx="8208000" cy="2952000"/>
          </a:xfrm>
          <a:prstGeom prst="rect">
            <a:avLst/>
          </a:prstGeom>
        </p:spPr>
        <p:txBody>
          <a:bodyPr lIns="0" tIns="0" rIns="0" bIns="0" anchor="b">
            <a:noAutofit/>
          </a:bodyPr>
          <a:lstStyle>
            <a:lvl1pPr algn="l">
              <a:lnSpc>
                <a:spcPct val="80000"/>
              </a:lnSpc>
              <a:defRPr sz="7200" b="1" spc="-200">
                <a:solidFill>
                  <a:schemeClr val="tx2"/>
                </a:solidFill>
              </a:defRPr>
            </a:lvl1pPr>
          </a:lstStyle>
          <a:p>
            <a:r>
              <a:rPr lang="en-US" smtClean="0"/>
              <a:t>Click to edit Master title style</a:t>
            </a:r>
            <a:endParaRPr lang="en-US" dirty="0"/>
          </a:p>
        </p:txBody>
      </p:sp>
      <p:sp>
        <p:nvSpPr>
          <p:cNvPr id="17" name="Subtitle 2"/>
          <p:cNvSpPr>
            <a:spLocks noGrp="1"/>
          </p:cNvSpPr>
          <p:nvPr>
            <p:ph type="subTitle" idx="1"/>
          </p:nvPr>
        </p:nvSpPr>
        <p:spPr>
          <a:xfrm>
            <a:off x="468314" y="4429748"/>
            <a:ext cx="5388448" cy="660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5"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831975" cy="1711325"/>
          </a:xfrm>
          <a:prstGeom prst="rect">
            <a:avLst/>
          </a:prstGeom>
        </p:spPr>
      </p:pic>
    </p:spTree>
    <p:extLst>
      <p:ext uri="{BB962C8B-B14F-4D97-AF65-F5344CB8AC3E}">
        <p14:creationId xmlns:p14="http://schemas.microsoft.com/office/powerpoint/2010/main" val="11292770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Blue Text">
    <p:spTree>
      <p:nvGrpSpPr>
        <p:cNvPr id="1" name=""/>
        <p:cNvGrpSpPr/>
        <p:nvPr/>
      </p:nvGrpSpPr>
      <p:grpSpPr>
        <a:xfrm>
          <a:off x="0" y="0"/>
          <a:ext cx="0" cy="0"/>
          <a:chOff x="0" y="0"/>
          <a:chExt cx="0" cy="0"/>
        </a:xfrm>
      </p:grpSpPr>
      <p:sp>
        <p:nvSpPr>
          <p:cNvPr id="16" name="Title 1"/>
          <p:cNvSpPr>
            <a:spLocks noGrp="1"/>
          </p:cNvSpPr>
          <p:nvPr>
            <p:ph type="ctrTitle"/>
          </p:nvPr>
        </p:nvSpPr>
        <p:spPr>
          <a:xfrm>
            <a:off x="584309" y="2283611"/>
            <a:ext cx="7975385" cy="2196667"/>
          </a:xfrm>
          <a:prstGeom prst="rect">
            <a:avLst/>
          </a:prstGeom>
        </p:spPr>
        <p:txBody>
          <a:bodyPr lIns="0" tIns="0" rIns="0" bIns="0" anchor="b">
            <a:noAutofit/>
          </a:bodyPr>
          <a:lstStyle>
            <a:lvl1pPr algn="l">
              <a:lnSpc>
                <a:spcPct val="80000"/>
              </a:lnSpc>
              <a:defRPr sz="6000" b="1" spc="-167">
                <a:solidFill>
                  <a:schemeClr val="accent3"/>
                </a:solidFill>
              </a:defRPr>
            </a:lvl1pPr>
          </a:lstStyle>
          <a:p>
            <a:r>
              <a:rPr lang="en-US" smtClean="0"/>
              <a:t>Click to edit Master title style</a:t>
            </a:r>
            <a:endParaRPr lang="en-US" dirty="0"/>
          </a:p>
        </p:txBody>
      </p:sp>
      <p:sp>
        <p:nvSpPr>
          <p:cNvPr id="17" name="Subtitle 2"/>
          <p:cNvSpPr>
            <a:spLocks noGrp="1"/>
          </p:cNvSpPr>
          <p:nvPr>
            <p:ph type="subTitle" idx="1"/>
          </p:nvPr>
        </p:nvSpPr>
        <p:spPr>
          <a:xfrm>
            <a:off x="584310" y="4587498"/>
            <a:ext cx="5379423" cy="660000"/>
          </a:xfrm>
          <a:prstGeom prst="rect">
            <a:avLst/>
          </a:prstGeom>
        </p:spPr>
        <p:txBody>
          <a:bodyPr lIns="0" tIns="0" rIns="0" bIns="0" anchor="t">
            <a:normAutofit/>
          </a:bodyPr>
          <a:lstStyle>
            <a:lvl1pPr marL="0" indent="0" algn="l">
              <a:spcBef>
                <a:spcPts val="0"/>
              </a:spcBef>
              <a:buNone/>
              <a:defRPr sz="1333" i="1">
                <a:solidFill>
                  <a:srgbClr val="928B81"/>
                </a:solidFill>
                <a:latin typeface="Georgia"/>
                <a:cs typeface="Georgia"/>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 y="30502"/>
            <a:ext cx="2238479" cy="1708162"/>
          </a:xfrm>
          <a:prstGeom prst="rect">
            <a:avLst/>
          </a:prstGeom>
        </p:spPr>
      </p:pic>
    </p:spTree>
    <p:extLst>
      <p:ext uri="{BB962C8B-B14F-4D97-AF65-F5344CB8AC3E}">
        <p14:creationId xmlns:p14="http://schemas.microsoft.com/office/powerpoint/2010/main" val="27670466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Red Text">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283611"/>
            <a:ext cx="7975385" cy="2196667"/>
          </a:xfrm>
          <a:prstGeom prst="rect">
            <a:avLst/>
          </a:prstGeom>
        </p:spPr>
        <p:txBody>
          <a:bodyPr lIns="0" tIns="0" rIns="0" bIns="0" anchor="b">
            <a:noAutofit/>
          </a:bodyPr>
          <a:lstStyle>
            <a:lvl1pPr algn="l">
              <a:lnSpc>
                <a:spcPct val="80000"/>
              </a:lnSpc>
              <a:defRPr sz="6000" b="1" spc="-167">
                <a:solidFill>
                  <a:schemeClr val="accent5"/>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584310" y="4587498"/>
            <a:ext cx="5379423" cy="660000"/>
          </a:xfrm>
          <a:prstGeom prst="rect">
            <a:avLst/>
          </a:prstGeom>
        </p:spPr>
        <p:txBody>
          <a:bodyPr lIns="0" tIns="0" rIns="0" bIns="0" anchor="t">
            <a:normAutofit/>
          </a:bodyPr>
          <a:lstStyle>
            <a:lvl1pPr marL="0" indent="0" algn="l">
              <a:spcBef>
                <a:spcPts val="0"/>
              </a:spcBef>
              <a:buNone/>
              <a:defRPr sz="1333" i="1">
                <a:solidFill>
                  <a:srgbClr val="928B81"/>
                </a:solidFill>
                <a:latin typeface="Georgia"/>
                <a:cs typeface="Georgia"/>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 y="30502"/>
            <a:ext cx="2238479" cy="1708162"/>
          </a:xfrm>
          <a:prstGeom prst="rect">
            <a:avLst/>
          </a:prstGeom>
        </p:spPr>
      </p:pic>
    </p:spTree>
    <p:extLst>
      <p:ext uri="{BB962C8B-B14F-4D97-AF65-F5344CB8AC3E}">
        <p14:creationId xmlns:p14="http://schemas.microsoft.com/office/powerpoint/2010/main" val="592530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ver Yellow Text">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9" y="2283611"/>
            <a:ext cx="7975385" cy="2196667"/>
          </a:xfrm>
          <a:prstGeom prst="rect">
            <a:avLst/>
          </a:prstGeom>
        </p:spPr>
        <p:txBody>
          <a:bodyPr lIns="0" tIns="0" rIns="0" bIns="0" anchor="b">
            <a:noAutofit/>
          </a:bodyPr>
          <a:lstStyle>
            <a:lvl1pPr algn="l">
              <a:lnSpc>
                <a:spcPct val="80000"/>
              </a:lnSpc>
              <a:defRPr sz="6000" b="1" spc="-167">
                <a:solidFill>
                  <a:schemeClr val="accent1"/>
                </a:solidFill>
              </a:defRPr>
            </a:lvl1pPr>
          </a:lstStyle>
          <a:p>
            <a:r>
              <a:rPr lang="en-US" smtClean="0"/>
              <a:t>Click to edit Master title style</a:t>
            </a:r>
            <a:endParaRPr lang="en-US" dirty="0"/>
          </a:p>
        </p:txBody>
      </p:sp>
      <p:sp>
        <p:nvSpPr>
          <p:cNvPr id="6" name="Subtitle 2"/>
          <p:cNvSpPr>
            <a:spLocks noGrp="1"/>
          </p:cNvSpPr>
          <p:nvPr>
            <p:ph type="subTitle" idx="1"/>
          </p:nvPr>
        </p:nvSpPr>
        <p:spPr>
          <a:xfrm>
            <a:off x="584310" y="4587498"/>
            <a:ext cx="5379423" cy="660000"/>
          </a:xfrm>
          <a:prstGeom prst="rect">
            <a:avLst/>
          </a:prstGeom>
        </p:spPr>
        <p:txBody>
          <a:bodyPr lIns="0" tIns="0" rIns="0" bIns="0" anchor="t">
            <a:normAutofit/>
          </a:bodyPr>
          <a:lstStyle>
            <a:lvl1pPr marL="0" indent="0" algn="l">
              <a:spcBef>
                <a:spcPts val="0"/>
              </a:spcBef>
              <a:buNone/>
              <a:defRPr sz="1333" i="1">
                <a:solidFill>
                  <a:srgbClr val="928B81"/>
                </a:solidFill>
                <a:latin typeface="Georgia"/>
                <a:cs typeface="Georgia"/>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 y="30502"/>
            <a:ext cx="2238479" cy="1708162"/>
          </a:xfrm>
          <a:prstGeom prst="rect">
            <a:avLst/>
          </a:prstGeom>
        </p:spPr>
      </p:pic>
    </p:spTree>
    <p:extLst>
      <p:ext uri="{BB962C8B-B14F-4D97-AF65-F5344CB8AC3E}">
        <p14:creationId xmlns:p14="http://schemas.microsoft.com/office/powerpoint/2010/main" val="3753519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Blue Image">
    <p:spTree>
      <p:nvGrpSpPr>
        <p:cNvPr id="1" name=""/>
        <p:cNvGrpSpPr/>
        <p:nvPr/>
      </p:nvGrpSpPr>
      <p:grpSpPr>
        <a:xfrm>
          <a:off x="0" y="0"/>
          <a:ext cx="0" cy="0"/>
          <a:chOff x="0" y="0"/>
          <a:chExt cx="0" cy="0"/>
        </a:xfrm>
      </p:grpSpPr>
      <p:sp>
        <p:nvSpPr>
          <p:cNvPr id="16" name="Title 1"/>
          <p:cNvSpPr>
            <a:spLocks noGrp="1"/>
          </p:cNvSpPr>
          <p:nvPr>
            <p:ph type="ctrTitle"/>
          </p:nvPr>
        </p:nvSpPr>
        <p:spPr>
          <a:xfrm>
            <a:off x="584311" y="2029613"/>
            <a:ext cx="3319477" cy="2694083"/>
          </a:xfrm>
          <a:prstGeom prst="rect">
            <a:avLst/>
          </a:prstGeom>
        </p:spPr>
        <p:txBody>
          <a:bodyPr lIns="0" tIns="0" rIns="0" bIns="0" anchor="t">
            <a:noAutofit/>
          </a:bodyPr>
          <a:lstStyle>
            <a:lvl1pPr algn="l">
              <a:lnSpc>
                <a:spcPct val="80000"/>
              </a:lnSpc>
              <a:defRPr sz="5000" b="1" spc="-167">
                <a:solidFill>
                  <a:schemeClr val="accent3"/>
                </a:solidFill>
              </a:defRPr>
            </a:lvl1pPr>
          </a:lstStyle>
          <a:p>
            <a:r>
              <a:rPr lang="en-US" smtClean="0"/>
              <a:t>Click to edit Master title style</a:t>
            </a:r>
            <a:endParaRPr lang="en-US" dirty="0"/>
          </a:p>
        </p:txBody>
      </p:sp>
      <p:sp>
        <p:nvSpPr>
          <p:cNvPr id="17" name="Subtitle 2"/>
          <p:cNvSpPr>
            <a:spLocks noGrp="1"/>
          </p:cNvSpPr>
          <p:nvPr>
            <p:ph type="subTitle" idx="1"/>
          </p:nvPr>
        </p:nvSpPr>
        <p:spPr>
          <a:xfrm>
            <a:off x="584311" y="4903613"/>
            <a:ext cx="3319477" cy="486000"/>
          </a:xfrm>
          <a:prstGeom prst="rect">
            <a:avLst/>
          </a:prstGeom>
        </p:spPr>
        <p:txBody>
          <a:bodyPr lIns="0" tIns="0" rIns="0" bIns="0" anchor="t">
            <a:normAutofit/>
          </a:bodyPr>
          <a:lstStyle>
            <a:lvl1pPr marL="0" indent="0" algn="l">
              <a:spcBef>
                <a:spcPts val="0"/>
              </a:spcBef>
              <a:buNone/>
              <a:defRPr sz="1333" i="1">
                <a:solidFill>
                  <a:srgbClr val="928B81"/>
                </a:solidFill>
                <a:latin typeface="Georgia"/>
                <a:cs typeface="Georgia"/>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dirty="0"/>
          </a:p>
        </p:txBody>
      </p:sp>
      <p:sp>
        <p:nvSpPr>
          <p:cNvPr id="4"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smtClean="0"/>
              <a:t>Click icon to add picture</a:t>
            </a:r>
            <a:endParaRPr lang="fi-FI" noProof="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 y="30502"/>
            <a:ext cx="2238479" cy="1708162"/>
          </a:xfrm>
          <a:prstGeom prst="rect">
            <a:avLst/>
          </a:prstGeom>
        </p:spPr>
      </p:pic>
    </p:spTree>
    <p:extLst>
      <p:ext uri="{BB962C8B-B14F-4D97-AF65-F5344CB8AC3E}">
        <p14:creationId xmlns:p14="http://schemas.microsoft.com/office/powerpoint/2010/main" val="33494837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Red Im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smtClean="0"/>
              <a:t>Click icon to add picture</a:t>
            </a:r>
            <a:endParaRPr lang="fi-FI" noProof="0"/>
          </a:p>
        </p:txBody>
      </p:sp>
      <p:sp>
        <p:nvSpPr>
          <p:cNvPr id="6" name="Title 1"/>
          <p:cNvSpPr>
            <a:spLocks noGrp="1"/>
          </p:cNvSpPr>
          <p:nvPr>
            <p:ph type="ctrTitle"/>
          </p:nvPr>
        </p:nvSpPr>
        <p:spPr>
          <a:xfrm>
            <a:off x="584311" y="2029613"/>
            <a:ext cx="3319477" cy="2694083"/>
          </a:xfrm>
          <a:prstGeom prst="rect">
            <a:avLst/>
          </a:prstGeom>
        </p:spPr>
        <p:txBody>
          <a:bodyPr lIns="0" tIns="0" rIns="0" bIns="0" anchor="t">
            <a:noAutofit/>
          </a:bodyPr>
          <a:lstStyle>
            <a:lvl1pPr algn="l">
              <a:lnSpc>
                <a:spcPct val="80000"/>
              </a:lnSpc>
              <a:defRPr sz="5000" b="1" spc="-167">
                <a:solidFill>
                  <a:schemeClr val="accent5"/>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584311" y="4903613"/>
            <a:ext cx="3319477" cy="486000"/>
          </a:xfrm>
          <a:prstGeom prst="rect">
            <a:avLst/>
          </a:prstGeom>
        </p:spPr>
        <p:txBody>
          <a:bodyPr lIns="0" tIns="0" rIns="0" bIns="0" anchor="t">
            <a:normAutofit/>
          </a:bodyPr>
          <a:lstStyle>
            <a:lvl1pPr marL="0" indent="0" algn="l">
              <a:spcBef>
                <a:spcPts val="0"/>
              </a:spcBef>
              <a:buNone/>
              <a:defRPr sz="1333" i="1">
                <a:solidFill>
                  <a:srgbClr val="928B81"/>
                </a:solidFill>
                <a:latin typeface="Georgia"/>
                <a:cs typeface="Georgia"/>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 y="30502"/>
            <a:ext cx="2238479" cy="1708162"/>
          </a:xfrm>
          <a:prstGeom prst="rect">
            <a:avLst/>
          </a:prstGeom>
        </p:spPr>
      </p:pic>
    </p:spTree>
    <p:extLst>
      <p:ext uri="{BB962C8B-B14F-4D97-AF65-F5344CB8AC3E}">
        <p14:creationId xmlns:p14="http://schemas.microsoft.com/office/powerpoint/2010/main" val="31896454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Yellow Imag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smtClean="0"/>
              <a:t>Click icon to add picture</a:t>
            </a:r>
            <a:endParaRPr lang="fi-FI" noProof="0"/>
          </a:p>
        </p:txBody>
      </p:sp>
      <p:sp>
        <p:nvSpPr>
          <p:cNvPr id="6" name="Title 1"/>
          <p:cNvSpPr>
            <a:spLocks noGrp="1"/>
          </p:cNvSpPr>
          <p:nvPr>
            <p:ph type="ctrTitle"/>
          </p:nvPr>
        </p:nvSpPr>
        <p:spPr>
          <a:xfrm>
            <a:off x="584311" y="2029613"/>
            <a:ext cx="3319477" cy="2694083"/>
          </a:xfrm>
          <a:prstGeom prst="rect">
            <a:avLst/>
          </a:prstGeom>
        </p:spPr>
        <p:txBody>
          <a:bodyPr lIns="0" tIns="0" rIns="0" bIns="0" anchor="t">
            <a:noAutofit/>
          </a:bodyPr>
          <a:lstStyle>
            <a:lvl1pPr algn="l">
              <a:lnSpc>
                <a:spcPct val="80000"/>
              </a:lnSpc>
              <a:defRPr sz="5000" b="1" spc="-167">
                <a:solidFill>
                  <a:schemeClr val="accent1"/>
                </a:solidFill>
              </a:defRPr>
            </a:lvl1pPr>
          </a:lstStyle>
          <a:p>
            <a:r>
              <a:rPr lang="en-US" smtClean="0"/>
              <a:t>Click to edit Master title style</a:t>
            </a:r>
            <a:endParaRPr lang="en-US" dirty="0"/>
          </a:p>
        </p:txBody>
      </p:sp>
      <p:sp>
        <p:nvSpPr>
          <p:cNvPr id="7" name="Subtitle 2"/>
          <p:cNvSpPr>
            <a:spLocks noGrp="1"/>
          </p:cNvSpPr>
          <p:nvPr>
            <p:ph type="subTitle" idx="1"/>
          </p:nvPr>
        </p:nvSpPr>
        <p:spPr>
          <a:xfrm>
            <a:off x="584311" y="4903613"/>
            <a:ext cx="3319477" cy="486000"/>
          </a:xfrm>
          <a:prstGeom prst="rect">
            <a:avLst/>
          </a:prstGeom>
        </p:spPr>
        <p:txBody>
          <a:bodyPr lIns="0" tIns="0" rIns="0" bIns="0" anchor="t">
            <a:normAutofit/>
          </a:bodyPr>
          <a:lstStyle>
            <a:lvl1pPr marL="0" indent="0" algn="l">
              <a:spcBef>
                <a:spcPts val="0"/>
              </a:spcBef>
              <a:buNone/>
              <a:defRPr sz="1333" i="1">
                <a:solidFill>
                  <a:srgbClr val="928B81"/>
                </a:solidFill>
                <a:latin typeface="Georgia"/>
                <a:cs typeface="Georgia"/>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8" y="30502"/>
            <a:ext cx="2238479" cy="1708162"/>
          </a:xfrm>
          <a:prstGeom prst="rect">
            <a:avLst/>
          </a:prstGeom>
        </p:spPr>
      </p:pic>
    </p:spTree>
    <p:extLst>
      <p:ext uri="{BB962C8B-B14F-4D97-AF65-F5344CB8AC3E}">
        <p14:creationId xmlns:p14="http://schemas.microsoft.com/office/powerpoint/2010/main" val="30284375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chemeClr val="accent3"/>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539750" y="4804833"/>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84309" y="1593555"/>
            <a:ext cx="7975385" cy="2196667"/>
          </a:xfrm>
          <a:prstGeom prst="rect">
            <a:avLst/>
          </a:prstGeom>
        </p:spPr>
        <p:txBody>
          <a:bodyPr lIns="0" tIns="0" rIns="0" bIns="0" anchor="t">
            <a:noAutofit/>
          </a:bodyPr>
          <a:lstStyle>
            <a:lvl1pPr algn="l">
              <a:lnSpc>
                <a:spcPct val="80000"/>
              </a:lnSpc>
              <a:defRPr sz="6000" b="1" spc="-167">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0879462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Red">
    <p:bg>
      <p:bgPr>
        <a:solidFill>
          <a:schemeClr val="accent5"/>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539750" y="4804833"/>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593555"/>
            <a:ext cx="7975385" cy="2196667"/>
          </a:xfrm>
          <a:prstGeom prst="rect">
            <a:avLst/>
          </a:prstGeom>
        </p:spPr>
        <p:txBody>
          <a:bodyPr lIns="0" tIns="0" rIns="0" bIns="0" anchor="t">
            <a:noAutofit/>
          </a:bodyPr>
          <a:lstStyle>
            <a:lvl1pPr algn="l">
              <a:lnSpc>
                <a:spcPct val="80000"/>
              </a:lnSpc>
              <a:defRPr sz="6000" b="1" spc="-167">
                <a:solidFill>
                  <a:schemeClr val="bg1"/>
                </a:solidFill>
              </a:defRPr>
            </a:lvl1pPr>
          </a:lstStyle>
          <a:p>
            <a:r>
              <a:rPr lang="en-US" smtClean="0"/>
              <a:t>Click to edit Master 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298" y="4695532"/>
            <a:ext cx="2382106" cy="929637"/>
          </a:xfrm>
          <a:prstGeom prst="rect">
            <a:avLst/>
          </a:prstGeom>
        </p:spPr>
      </p:pic>
    </p:spTree>
    <p:extLst>
      <p:ext uri="{BB962C8B-B14F-4D97-AF65-F5344CB8AC3E}">
        <p14:creationId xmlns:p14="http://schemas.microsoft.com/office/powerpoint/2010/main" val="26283556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Yellow">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539750" y="4804833"/>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593555"/>
            <a:ext cx="7975385" cy="2196667"/>
          </a:xfrm>
          <a:prstGeom prst="rect">
            <a:avLst/>
          </a:prstGeom>
        </p:spPr>
        <p:txBody>
          <a:bodyPr lIns="0" tIns="0" rIns="0" bIns="0" anchor="t">
            <a:noAutofit/>
          </a:bodyPr>
          <a:lstStyle>
            <a:lvl1pPr algn="l">
              <a:lnSpc>
                <a:spcPct val="80000"/>
              </a:lnSpc>
              <a:defRPr sz="6000" b="1" spc="-167">
                <a:solidFill>
                  <a:schemeClr val="bg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232" y="4715878"/>
            <a:ext cx="2382106" cy="888945"/>
          </a:xfrm>
          <a:prstGeom prst="rect">
            <a:avLst/>
          </a:prstGeom>
        </p:spPr>
      </p:pic>
    </p:spTree>
    <p:extLst>
      <p:ext uri="{BB962C8B-B14F-4D97-AF65-F5344CB8AC3E}">
        <p14:creationId xmlns:p14="http://schemas.microsoft.com/office/powerpoint/2010/main" val="2589326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Blue">
    <p:spTree>
      <p:nvGrpSpPr>
        <p:cNvPr id="1" name=""/>
        <p:cNvGrpSpPr/>
        <p:nvPr/>
      </p:nvGrpSpPr>
      <p:grpSpPr>
        <a:xfrm>
          <a:off x="0" y="0"/>
          <a:ext cx="0" cy="0"/>
          <a:chOff x="0" y="0"/>
          <a:chExt cx="0" cy="0"/>
        </a:xfrm>
      </p:grpSpPr>
      <p:cxnSp>
        <p:nvCxnSpPr>
          <p:cNvPr id="5" name="Straight Connector 4"/>
          <p:cNvCxnSpPr/>
          <p:nvPr userDrawn="1"/>
        </p:nvCxnSpPr>
        <p:spPr>
          <a:xfrm>
            <a:off x="539750" y="4804833"/>
            <a:ext cx="8085138"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540002" y="317500"/>
            <a:ext cx="8085599" cy="996498"/>
          </a:xfrm>
          <a:prstGeom prst="rect">
            <a:avLst/>
          </a:prstGeom>
        </p:spPr>
        <p:txBody>
          <a:bodyPr lIns="0" tIns="0" rIns="0" bIns="0" anchor="t" anchorCtr="0">
            <a:noAutofit/>
          </a:bodyPr>
          <a:lstStyle>
            <a:lvl1pPr algn="l">
              <a:lnSpc>
                <a:spcPct val="85000"/>
              </a:lnSpc>
              <a:defRPr sz="3000" b="1" spc="-83">
                <a:solidFill>
                  <a:srgbClr val="0065BD"/>
                </a:solidFill>
              </a:defRPr>
            </a:lvl1pPr>
          </a:lstStyle>
          <a:p>
            <a:r>
              <a:rPr lang="en-US" smtClean="0"/>
              <a:t>Click to edit Master title style</a:t>
            </a:r>
            <a:endParaRPr lang="en-US" dirty="0"/>
          </a:p>
        </p:txBody>
      </p:sp>
      <p:sp>
        <p:nvSpPr>
          <p:cNvPr id="10" name="Content Placeholder 10"/>
          <p:cNvSpPr>
            <a:spLocks noGrp="1"/>
          </p:cNvSpPr>
          <p:nvPr>
            <p:ph sz="quarter" idx="14"/>
          </p:nvPr>
        </p:nvSpPr>
        <p:spPr>
          <a:xfrm>
            <a:off x="540002" y="1404730"/>
            <a:ext cx="808559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Date Placeholder 12"/>
          <p:cNvSpPr>
            <a:spLocks noGrp="1"/>
          </p:cNvSpPr>
          <p:nvPr>
            <p:ph type="dt" sz="half" idx="15"/>
          </p:nvPr>
        </p:nvSpPr>
        <p:spPr/>
        <p:txBody>
          <a:bodyPr/>
          <a:lstStyle>
            <a:lvl1pPr>
              <a:defRPr/>
            </a:lvl1pPr>
          </a:lstStyle>
          <a:p>
            <a:pPr>
              <a:defRPr/>
            </a:pPr>
            <a:fld id="{E0A7D511-EF24-F248-BEA4-1AD370F38D7A}" type="datetime1">
              <a:rPr lang="fi-FI"/>
              <a:pPr>
                <a:defRPr/>
              </a:pPr>
              <a:t>4.10.2018</a:t>
            </a:fld>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615" y="4695532"/>
            <a:ext cx="2449208" cy="929637"/>
          </a:xfrm>
          <a:prstGeom prst="rect">
            <a:avLst/>
          </a:prstGeom>
        </p:spPr>
      </p:pic>
    </p:spTree>
    <p:extLst>
      <p:ext uri="{BB962C8B-B14F-4D97-AF65-F5344CB8AC3E}">
        <p14:creationId xmlns:p14="http://schemas.microsoft.com/office/powerpoint/2010/main" val="875464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Image">
    <p:spTree>
      <p:nvGrpSpPr>
        <p:cNvPr id="1" name=""/>
        <p:cNvGrpSpPr/>
        <p:nvPr/>
      </p:nvGrpSpPr>
      <p:grpSpPr>
        <a:xfrm>
          <a:off x="0" y="0"/>
          <a:ext cx="0" cy="0"/>
          <a:chOff x="0" y="0"/>
          <a:chExt cx="0" cy="0"/>
        </a:xfrm>
      </p:grpSpPr>
      <p:sp>
        <p:nvSpPr>
          <p:cNvPr id="16" name="Title 1"/>
          <p:cNvSpPr>
            <a:spLocks noGrp="1"/>
          </p:cNvSpPr>
          <p:nvPr>
            <p:ph type="ctrTitle"/>
          </p:nvPr>
        </p:nvSpPr>
        <p:spPr>
          <a:xfrm>
            <a:off x="468313" y="1657740"/>
            <a:ext cx="3319477" cy="2694083"/>
          </a:xfrm>
          <a:prstGeom prst="rect">
            <a:avLst/>
          </a:prstGeom>
        </p:spPr>
        <p:txBody>
          <a:bodyPr lIns="0" tIns="0" rIns="0" bIns="0" anchor="t">
            <a:noAutofit/>
          </a:bodyPr>
          <a:lstStyle>
            <a:lvl1pPr algn="l">
              <a:lnSpc>
                <a:spcPct val="80000"/>
              </a:lnSpc>
              <a:defRPr sz="6000" b="1" spc="-200">
                <a:solidFill>
                  <a:schemeClr val="tx2"/>
                </a:solidFill>
              </a:defRPr>
            </a:lvl1pPr>
          </a:lstStyle>
          <a:p>
            <a:r>
              <a:rPr lang="en-US" smtClean="0"/>
              <a:t>Click to edit Master title style</a:t>
            </a:r>
            <a:endParaRPr lang="en-US" dirty="0"/>
          </a:p>
        </p:txBody>
      </p:sp>
      <p:sp>
        <p:nvSpPr>
          <p:cNvPr id="17" name="Subtitle 2"/>
          <p:cNvSpPr>
            <a:spLocks noGrp="1"/>
          </p:cNvSpPr>
          <p:nvPr>
            <p:ph type="subTitle" idx="1"/>
          </p:nvPr>
        </p:nvSpPr>
        <p:spPr>
          <a:xfrm>
            <a:off x="468313" y="4531740"/>
            <a:ext cx="3319477" cy="486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Picture Placeholder 3"/>
          <p:cNvSpPr>
            <a:spLocks noGrp="1"/>
          </p:cNvSpPr>
          <p:nvPr>
            <p:ph type="pic" sz="quarter" idx="10"/>
          </p:nvPr>
        </p:nvSpPr>
        <p:spPr>
          <a:xfrm>
            <a:off x="4349262" y="150000"/>
            <a:ext cx="4629692" cy="5415000"/>
          </a:xfrm>
          <a:prstGeom prst="rect">
            <a:avLst/>
          </a:prstGeom>
        </p:spPr>
        <p:txBody>
          <a:bodyPr vert="horz"/>
          <a:lstStyle/>
          <a:p>
            <a:pPr lvl="0"/>
            <a:r>
              <a:rPr lang="en-US" noProof="0" smtClean="0"/>
              <a:t>Click icon to add picture</a:t>
            </a:r>
            <a:endParaRPr lang="fi-FI" noProof="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000" y="0"/>
            <a:ext cx="1831975" cy="1711325"/>
          </a:xfrm>
          <a:prstGeom prst="rect">
            <a:avLst/>
          </a:prstGeom>
        </p:spPr>
      </p:pic>
    </p:spTree>
    <p:extLst>
      <p:ext uri="{BB962C8B-B14F-4D97-AF65-F5344CB8AC3E}">
        <p14:creationId xmlns:p14="http://schemas.microsoft.com/office/powerpoint/2010/main" val="39350459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Red">
    <p:spTree>
      <p:nvGrpSpPr>
        <p:cNvPr id="1" name=""/>
        <p:cNvGrpSpPr/>
        <p:nvPr/>
      </p:nvGrpSpPr>
      <p:grpSpPr>
        <a:xfrm>
          <a:off x="0" y="0"/>
          <a:ext cx="0" cy="0"/>
          <a:chOff x="0" y="0"/>
          <a:chExt cx="0" cy="0"/>
        </a:xfrm>
      </p:grpSpPr>
      <p:cxnSp>
        <p:nvCxnSpPr>
          <p:cNvPr id="5" name="Straight Connector 4"/>
          <p:cNvCxnSpPr/>
          <p:nvPr userDrawn="1"/>
        </p:nvCxnSpPr>
        <p:spPr>
          <a:xfrm>
            <a:off x="539750" y="4804833"/>
            <a:ext cx="8085138" cy="0"/>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17500"/>
            <a:ext cx="8085599" cy="996498"/>
          </a:xfrm>
          <a:prstGeom prst="rect">
            <a:avLst/>
          </a:prstGeom>
        </p:spPr>
        <p:txBody>
          <a:bodyPr lIns="0" tIns="0" rIns="0" bIns="0" anchor="t" anchorCtr="0">
            <a:noAutofit/>
          </a:bodyPr>
          <a:lstStyle>
            <a:lvl1pPr algn="l">
              <a:lnSpc>
                <a:spcPct val="85000"/>
              </a:lnSpc>
              <a:defRPr sz="3000" b="1" spc="-83">
                <a:solidFill>
                  <a:srgbClr val="0065BD"/>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540002" y="1404730"/>
            <a:ext cx="808559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Date Placeholder 7"/>
          <p:cNvSpPr>
            <a:spLocks noGrp="1"/>
          </p:cNvSpPr>
          <p:nvPr>
            <p:ph type="dt" sz="half" idx="15"/>
          </p:nvPr>
        </p:nvSpPr>
        <p:spPr/>
        <p:txBody>
          <a:bodyPr/>
          <a:lstStyle>
            <a:lvl1pPr>
              <a:defRPr/>
            </a:lvl1pPr>
          </a:lstStyle>
          <a:p>
            <a:pPr>
              <a:defRPr/>
            </a:pPr>
            <a:fld id="{06D910DB-C0F0-1A41-AB6F-AB5EC7730884}" type="datetime1">
              <a:rPr lang="fi-FI"/>
              <a:pPr>
                <a:defRPr/>
              </a:pPr>
              <a:t>4.10.2018</a:t>
            </a:fld>
            <a:endParaRPr lang="fi-FI"/>
          </a:p>
        </p:txBody>
      </p:sp>
      <p:sp>
        <p:nvSpPr>
          <p:cNvPr id="7" name="Footer Placeholder 8"/>
          <p:cNvSpPr>
            <a:spLocks noGrp="1"/>
          </p:cNvSpPr>
          <p:nvPr>
            <p:ph type="ftr" sz="quarter" idx="16"/>
          </p:nvPr>
        </p:nvSpPr>
        <p:spPr/>
        <p:txBody>
          <a:bodyPr/>
          <a:lstStyle>
            <a:lvl1pPr>
              <a:defRPr/>
            </a:lvl1pPr>
          </a:lstStyle>
          <a:p>
            <a:pPr>
              <a:defRPr/>
            </a:pPr>
            <a:endParaRPr lang="fi-FI"/>
          </a:p>
        </p:txBody>
      </p:sp>
      <p:sp>
        <p:nvSpPr>
          <p:cNvPr id="8" name="Slide Number Placeholder 9"/>
          <p:cNvSpPr>
            <a:spLocks noGrp="1"/>
          </p:cNvSpPr>
          <p:nvPr>
            <p:ph type="sldNum" sz="quarter" idx="17"/>
          </p:nvPr>
        </p:nvSpPr>
        <p:spPr/>
        <p:txBody>
          <a:bodyPr/>
          <a:lstStyle>
            <a:lvl1pPr>
              <a:defRPr/>
            </a:lvl1pPr>
          </a:lstStyle>
          <a:p>
            <a:pPr>
              <a:defRPr/>
            </a:pPr>
            <a:fld id="{93342AF8-94BF-6340-B60E-A8C5E9F87F01}" type="slidenum">
              <a:rPr lang="fi-FI"/>
              <a:pPr>
                <a:defRPr/>
              </a:pPr>
              <a:t>‹#›</a:t>
            </a:fld>
            <a:endParaRPr lang="fi-FI"/>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298" y="4695532"/>
            <a:ext cx="2382106" cy="929636"/>
          </a:xfrm>
          <a:prstGeom prst="rect">
            <a:avLst/>
          </a:prstGeom>
        </p:spPr>
      </p:pic>
    </p:spTree>
    <p:extLst>
      <p:ext uri="{BB962C8B-B14F-4D97-AF65-F5344CB8AC3E}">
        <p14:creationId xmlns:p14="http://schemas.microsoft.com/office/powerpoint/2010/main" val="5191013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Yellow">
    <p:spTree>
      <p:nvGrpSpPr>
        <p:cNvPr id="1" name=""/>
        <p:cNvGrpSpPr/>
        <p:nvPr/>
      </p:nvGrpSpPr>
      <p:grpSpPr>
        <a:xfrm>
          <a:off x="0" y="0"/>
          <a:ext cx="0" cy="0"/>
          <a:chOff x="0" y="0"/>
          <a:chExt cx="0" cy="0"/>
        </a:xfrm>
      </p:grpSpPr>
      <p:cxnSp>
        <p:nvCxnSpPr>
          <p:cNvPr id="5" name="Straight Connector 4"/>
          <p:cNvCxnSpPr/>
          <p:nvPr userDrawn="1"/>
        </p:nvCxnSpPr>
        <p:spPr>
          <a:xfrm>
            <a:off x="539750" y="4804833"/>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2" y="317500"/>
            <a:ext cx="8085599" cy="996498"/>
          </a:xfrm>
          <a:prstGeom prst="rect">
            <a:avLst/>
          </a:prstGeom>
        </p:spPr>
        <p:txBody>
          <a:bodyPr lIns="0" tIns="0" rIns="0" bIns="0" anchor="t" anchorCtr="0">
            <a:noAutofit/>
          </a:bodyPr>
          <a:lstStyle>
            <a:lvl1pPr algn="l">
              <a:lnSpc>
                <a:spcPct val="85000"/>
              </a:lnSpc>
              <a:defRPr sz="3000" b="1" spc="-83">
                <a:solidFill>
                  <a:srgbClr val="0065BD"/>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540002" y="1404730"/>
            <a:ext cx="808559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Date Placeholder 7"/>
          <p:cNvSpPr>
            <a:spLocks noGrp="1"/>
          </p:cNvSpPr>
          <p:nvPr>
            <p:ph type="dt" sz="half" idx="15"/>
          </p:nvPr>
        </p:nvSpPr>
        <p:spPr/>
        <p:txBody>
          <a:bodyPr/>
          <a:lstStyle>
            <a:lvl1pPr>
              <a:defRPr/>
            </a:lvl1pPr>
          </a:lstStyle>
          <a:p>
            <a:pPr>
              <a:defRPr/>
            </a:pPr>
            <a:fld id="{3815D0FA-D02A-0640-99E9-F9BA78C58440}" type="datetime1">
              <a:rPr lang="fi-FI"/>
              <a:pPr>
                <a:defRPr/>
              </a:pPr>
              <a:t>4.10.2018</a:t>
            </a:fld>
            <a:endParaRPr lang="fi-FI"/>
          </a:p>
        </p:txBody>
      </p:sp>
      <p:sp>
        <p:nvSpPr>
          <p:cNvPr id="7" name="Footer Placeholder 8"/>
          <p:cNvSpPr>
            <a:spLocks noGrp="1"/>
          </p:cNvSpPr>
          <p:nvPr>
            <p:ph type="ftr" sz="quarter" idx="16"/>
          </p:nvPr>
        </p:nvSpPr>
        <p:spPr/>
        <p:txBody>
          <a:bodyPr/>
          <a:lstStyle>
            <a:lvl1pPr>
              <a:defRPr/>
            </a:lvl1pPr>
          </a:lstStyle>
          <a:p>
            <a:pPr>
              <a:defRPr/>
            </a:pPr>
            <a:endParaRPr lang="fi-FI"/>
          </a:p>
        </p:txBody>
      </p:sp>
      <p:sp>
        <p:nvSpPr>
          <p:cNvPr id="8" name="Slide Number Placeholder 9"/>
          <p:cNvSpPr>
            <a:spLocks noGrp="1"/>
          </p:cNvSpPr>
          <p:nvPr>
            <p:ph type="sldNum" sz="quarter" idx="17"/>
          </p:nvPr>
        </p:nvSpPr>
        <p:spPr/>
        <p:txBody>
          <a:bodyPr/>
          <a:lstStyle>
            <a:lvl1pPr>
              <a:defRPr/>
            </a:lvl1pPr>
          </a:lstStyle>
          <a:p>
            <a:pPr>
              <a:defRPr/>
            </a:pPr>
            <a:fld id="{F6C4BE77-5FCA-3844-8BD6-7ECE8B5BEE8D}" type="slidenum">
              <a:rPr lang="fi-FI"/>
              <a:pPr>
                <a:defRPr/>
              </a:pPr>
              <a:t>‹#›</a:t>
            </a:fld>
            <a:endParaRPr lang="fi-FI"/>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766" y="4715878"/>
            <a:ext cx="2382105" cy="888945"/>
          </a:xfrm>
          <a:prstGeom prst="rect">
            <a:avLst/>
          </a:prstGeom>
        </p:spPr>
      </p:pic>
    </p:spTree>
    <p:extLst>
      <p:ext uri="{BB962C8B-B14F-4D97-AF65-F5344CB8AC3E}">
        <p14:creationId xmlns:p14="http://schemas.microsoft.com/office/powerpoint/2010/main" val="24586832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 Blue">
    <p:spTree>
      <p:nvGrpSpPr>
        <p:cNvPr id="1" name=""/>
        <p:cNvGrpSpPr/>
        <p:nvPr/>
      </p:nvGrpSpPr>
      <p:grpSpPr>
        <a:xfrm>
          <a:off x="0" y="0"/>
          <a:ext cx="0" cy="0"/>
          <a:chOff x="0" y="0"/>
          <a:chExt cx="0" cy="0"/>
        </a:xfrm>
      </p:grpSpPr>
      <p:cxnSp>
        <p:nvCxnSpPr>
          <p:cNvPr id="6" name="Straight Connector 5"/>
          <p:cNvCxnSpPr/>
          <p:nvPr userDrawn="1"/>
        </p:nvCxnSpPr>
        <p:spPr>
          <a:xfrm>
            <a:off x="539750" y="4804833"/>
            <a:ext cx="8085138"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17500"/>
            <a:ext cx="8085599" cy="996498"/>
          </a:xfrm>
          <a:prstGeom prst="rect">
            <a:avLst/>
          </a:prstGeom>
        </p:spPr>
        <p:txBody>
          <a:bodyPr lIns="0" tIns="0" rIns="0" bIns="0" anchor="t" anchorCtr="0">
            <a:noAutofit/>
          </a:bodyPr>
          <a:lstStyle>
            <a:lvl1pPr algn="l">
              <a:lnSpc>
                <a:spcPct val="85000"/>
              </a:lnSpc>
              <a:defRPr sz="3000" b="1" spc="-83">
                <a:solidFill>
                  <a:srgbClr val="0065BD"/>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540002" y="1404730"/>
            <a:ext cx="398807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0" name="Content Placeholder 10"/>
          <p:cNvSpPr>
            <a:spLocks noGrp="1"/>
          </p:cNvSpPr>
          <p:nvPr>
            <p:ph sz="quarter" idx="18"/>
          </p:nvPr>
        </p:nvSpPr>
        <p:spPr>
          <a:xfrm>
            <a:off x="4637522" y="1404730"/>
            <a:ext cx="398807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10"/>
          <p:cNvSpPr>
            <a:spLocks noGrp="1"/>
          </p:cNvSpPr>
          <p:nvPr>
            <p:ph type="dt" sz="half" idx="19"/>
          </p:nvPr>
        </p:nvSpPr>
        <p:spPr/>
        <p:txBody>
          <a:bodyPr/>
          <a:lstStyle>
            <a:lvl1pPr>
              <a:defRPr/>
            </a:lvl1pPr>
          </a:lstStyle>
          <a:p>
            <a:pPr>
              <a:defRPr/>
            </a:pPr>
            <a:fld id="{A649A5E8-EE9D-CB41-8F80-274DF3CEAEDA}" type="datetime1">
              <a:rPr lang="fi-FI"/>
              <a:pPr>
                <a:defRPr/>
              </a:pPr>
              <a:t>4.10.2018</a:t>
            </a:fld>
            <a:endParaRPr lang="fi-FI"/>
          </a:p>
        </p:txBody>
      </p:sp>
      <p:sp>
        <p:nvSpPr>
          <p:cNvPr id="8" name="Footer Placeholder 11"/>
          <p:cNvSpPr>
            <a:spLocks noGrp="1"/>
          </p:cNvSpPr>
          <p:nvPr>
            <p:ph type="ftr" sz="quarter" idx="20"/>
          </p:nvPr>
        </p:nvSpPr>
        <p:spPr/>
        <p:txBody>
          <a:bodyPr/>
          <a:lstStyle>
            <a:lvl1pPr>
              <a:defRPr/>
            </a:lvl1pPr>
          </a:lstStyle>
          <a:p>
            <a:pPr>
              <a:defRPr/>
            </a:pP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615" y="4695532"/>
            <a:ext cx="2449208" cy="929637"/>
          </a:xfrm>
          <a:prstGeom prst="rect">
            <a:avLst/>
          </a:prstGeom>
        </p:spPr>
      </p:pic>
    </p:spTree>
    <p:extLst>
      <p:ext uri="{BB962C8B-B14F-4D97-AF65-F5344CB8AC3E}">
        <p14:creationId xmlns:p14="http://schemas.microsoft.com/office/powerpoint/2010/main" val="22875347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 Red">
    <p:spTree>
      <p:nvGrpSpPr>
        <p:cNvPr id="1" name=""/>
        <p:cNvGrpSpPr/>
        <p:nvPr/>
      </p:nvGrpSpPr>
      <p:grpSpPr>
        <a:xfrm>
          <a:off x="0" y="0"/>
          <a:ext cx="0" cy="0"/>
          <a:chOff x="0" y="0"/>
          <a:chExt cx="0" cy="0"/>
        </a:xfrm>
      </p:grpSpPr>
      <p:cxnSp>
        <p:nvCxnSpPr>
          <p:cNvPr id="6" name="Straight Connector 5"/>
          <p:cNvCxnSpPr/>
          <p:nvPr userDrawn="1"/>
        </p:nvCxnSpPr>
        <p:spPr>
          <a:xfrm>
            <a:off x="539750" y="4804833"/>
            <a:ext cx="8085138" cy="0"/>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ctrTitle"/>
          </p:nvPr>
        </p:nvSpPr>
        <p:spPr>
          <a:xfrm>
            <a:off x="540002" y="317500"/>
            <a:ext cx="8085599" cy="996498"/>
          </a:xfrm>
          <a:prstGeom prst="rect">
            <a:avLst/>
          </a:prstGeom>
        </p:spPr>
        <p:txBody>
          <a:bodyPr lIns="0" tIns="0" rIns="0" bIns="0" anchor="t" anchorCtr="0">
            <a:noAutofit/>
          </a:bodyPr>
          <a:lstStyle>
            <a:lvl1pPr algn="l">
              <a:lnSpc>
                <a:spcPct val="85000"/>
              </a:lnSpc>
              <a:defRPr sz="3000" b="1" spc="-83">
                <a:solidFill>
                  <a:srgbClr val="0065BD"/>
                </a:solidFill>
              </a:defRPr>
            </a:lvl1pPr>
          </a:lstStyle>
          <a:p>
            <a:r>
              <a:rPr lang="en-US" smtClean="0"/>
              <a:t>Click to edit Master title style</a:t>
            </a:r>
            <a:endParaRPr lang="en-US" dirty="0"/>
          </a:p>
        </p:txBody>
      </p:sp>
      <p:sp>
        <p:nvSpPr>
          <p:cNvPr id="12" name="Content Placeholder 10"/>
          <p:cNvSpPr>
            <a:spLocks noGrp="1"/>
          </p:cNvSpPr>
          <p:nvPr>
            <p:ph sz="quarter" idx="14"/>
          </p:nvPr>
        </p:nvSpPr>
        <p:spPr>
          <a:xfrm>
            <a:off x="540002" y="1404730"/>
            <a:ext cx="398807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15" name="Content Placeholder 10"/>
          <p:cNvSpPr>
            <a:spLocks noGrp="1"/>
          </p:cNvSpPr>
          <p:nvPr>
            <p:ph sz="quarter" idx="18"/>
          </p:nvPr>
        </p:nvSpPr>
        <p:spPr>
          <a:xfrm>
            <a:off x="4637522" y="1404730"/>
            <a:ext cx="398807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14"/>
          <p:cNvSpPr>
            <a:spLocks noGrp="1"/>
          </p:cNvSpPr>
          <p:nvPr>
            <p:ph type="dt" sz="half" idx="19"/>
          </p:nvPr>
        </p:nvSpPr>
        <p:spPr/>
        <p:txBody>
          <a:bodyPr/>
          <a:lstStyle>
            <a:lvl1pPr>
              <a:defRPr/>
            </a:lvl1pPr>
          </a:lstStyle>
          <a:p>
            <a:pPr>
              <a:defRPr/>
            </a:pPr>
            <a:fld id="{1F64257C-E009-394F-997B-9AE811492EDD}" type="datetime1">
              <a:rPr lang="fi-FI"/>
              <a:pPr>
                <a:defRPr/>
              </a:pPr>
              <a:t>4.10.2018</a:t>
            </a:fld>
            <a:endParaRPr lang="fi-FI"/>
          </a:p>
        </p:txBody>
      </p:sp>
      <p:sp>
        <p:nvSpPr>
          <p:cNvPr id="8" name="Footer Placeholder 15"/>
          <p:cNvSpPr>
            <a:spLocks noGrp="1"/>
          </p:cNvSpPr>
          <p:nvPr>
            <p:ph type="ftr" sz="quarter" idx="20"/>
          </p:nvPr>
        </p:nvSpPr>
        <p:spPr/>
        <p:txBody>
          <a:bodyPr/>
          <a:lstStyle>
            <a:lvl1pPr>
              <a:defRPr/>
            </a:lvl1pPr>
          </a:lstStyle>
          <a:p>
            <a:pPr>
              <a:defRPr/>
            </a:pPr>
            <a:endParaRPr lang="fi-FI"/>
          </a:p>
        </p:txBody>
      </p:sp>
      <p:sp>
        <p:nvSpPr>
          <p:cNvPr id="9" name="Slide Number Placeholder 16"/>
          <p:cNvSpPr>
            <a:spLocks noGrp="1"/>
          </p:cNvSpPr>
          <p:nvPr>
            <p:ph type="sldNum" sz="quarter" idx="21"/>
          </p:nvPr>
        </p:nvSpPr>
        <p:spPr/>
        <p:txBody>
          <a:bodyPr/>
          <a:lstStyle>
            <a:lvl1pPr>
              <a:defRPr/>
            </a:lvl1pPr>
          </a:lstStyle>
          <a:p>
            <a:pPr>
              <a:defRPr/>
            </a:pPr>
            <a:fld id="{B545180D-9F57-224F-AD9B-D6C47196F0CD}" type="slidenum">
              <a:rPr lang="fi-FI"/>
              <a:pPr>
                <a:defRPr/>
              </a:pPr>
              <a:t>‹#›</a:t>
            </a:fld>
            <a:endParaRPr lang="fi-FI"/>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298" y="4695532"/>
            <a:ext cx="2382106" cy="929636"/>
          </a:xfrm>
          <a:prstGeom prst="rect">
            <a:avLst/>
          </a:prstGeom>
        </p:spPr>
      </p:pic>
    </p:spTree>
    <p:extLst>
      <p:ext uri="{BB962C8B-B14F-4D97-AF65-F5344CB8AC3E}">
        <p14:creationId xmlns:p14="http://schemas.microsoft.com/office/powerpoint/2010/main" val="55534013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 Yellow">
    <p:spTree>
      <p:nvGrpSpPr>
        <p:cNvPr id="1" name=""/>
        <p:cNvGrpSpPr/>
        <p:nvPr/>
      </p:nvGrpSpPr>
      <p:grpSpPr>
        <a:xfrm>
          <a:off x="0" y="0"/>
          <a:ext cx="0" cy="0"/>
          <a:chOff x="0" y="0"/>
          <a:chExt cx="0" cy="0"/>
        </a:xfrm>
      </p:grpSpPr>
      <p:cxnSp>
        <p:nvCxnSpPr>
          <p:cNvPr id="6" name="Straight Connector 5"/>
          <p:cNvCxnSpPr/>
          <p:nvPr userDrawn="1"/>
        </p:nvCxnSpPr>
        <p:spPr>
          <a:xfrm>
            <a:off x="539750" y="4804833"/>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2" y="317500"/>
            <a:ext cx="8085599" cy="996498"/>
          </a:xfrm>
          <a:prstGeom prst="rect">
            <a:avLst/>
          </a:prstGeom>
        </p:spPr>
        <p:txBody>
          <a:bodyPr lIns="0" tIns="0" rIns="0" bIns="0" anchor="t" anchorCtr="0">
            <a:noAutofit/>
          </a:bodyPr>
          <a:lstStyle>
            <a:lvl1pPr algn="l">
              <a:lnSpc>
                <a:spcPct val="85000"/>
              </a:lnSpc>
              <a:defRPr sz="3000" b="1" spc="-83">
                <a:solidFill>
                  <a:srgbClr val="0065BD"/>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540002" y="1404730"/>
            <a:ext cx="398807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12" name="Content Placeholder 10"/>
          <p:cNvSpPr>
            <a:spLocks noGrp="1"/>
          </p:cNvSpPr>
          <p:nvPr>
            <p:ph sz="quarter" idx="18"/>
          </p:nvPr>
        </p:nvSpPr>
        <p:spPr>
          <a:xfrm>
            <a:off x="4637522" y="1404730"/>
            <a:ext cx="398807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2"/>
          <p:cNvSpPr>
            <a:spLocks noGrp="1"/>
          </p:cNvSpPr>
          <p:nvPr>
            <p:ph type="dt" sz="half" idx="19"/>
          </p:nvPr>
        </p:nvSpPr>
        <p:spPr/>
        <p:txBody>
          <a:bodyPr/>
          <a:lstStyle>
            <a:lvl1pPr>
              <a:defRPr/>
            </a:lvl1pPr>
          </a:lstStyle>
          <a:p>
            <a:pPr>
              <a:defRPr/>
            </a:pPr>
            <a:fld id="{4EE44533-59DD-8944-8B96-95FFBA80E20B}" type="datetime1">
              <a:rPr lang="fi-FI"/>
              <a:pPr>
                <a:defRPr/>
              </a:pPr>
              <a:t>4.10.2018</a:t>
            </a:fld>
            <a:endParaRPr lang="fi-FI"/>
          </a:p>
        </p:txBody>
      </p:sp>
      <p:sp>
        <p:nvSpPr>
          <p:cNvPr id="8" name="Footer Placeholder 3"/>
          <p:cNvSpPr>
            <a:spLocks noGrp="1"/>
          </p:cNvSpPr>
          <p:nvPr>
            <p:ph type="ftr" sz="quarter" idx="20"/>
          </p:nvPr>
        </p:nvSpPr>
        <p:spPr/>
        <p:txBody>
          <a:bodyPr/>
          <a:lstStyle>
            <a:lvl1pPr>
              <a:defRPr/>
            </a:lvl1pPr>
          </a:lstStyle>
          <a:p>
            <a:pPr>
              <a:defRPr/>
            </a:pPr>
            <a:endParaRPr lang="fi-FI"/>
          </a:p>
        </p:txBody>
      </p:sp>
      <p:sp>
        <p:nvSpPr>
          <p:cNvPr id="9" name="Slide Number Placeholder 13"/>
          <p:cNvSpPr>
            <a:spLocks noGrp="1"/>
          </p:cNvSpPr>
          <p:nvPr>
            <p:ph type="sldNum" sz="quarter" idx="21"/>
          </p:nvPr>
        </p:nvSpPr>
        <p:spPr/>
        <p:txBody>
          <a:bodyPr/>
          <a:lstStyle>
            <a:lvl1pPr>
              <a:defRPr/>
            </a:lvl1pPr>
          </a:lstStyle>
          <a:p>
            <a:pPr>
              <a:defRPr/>
            </a:pPr>
            <a:fld id="{E265D404-ADF5-A94E-82B6-70B84D261D76}" type="slidenum">
              <a:rPr lang="fi-FI"/>
              <a:pPr>
                <a:defRPr/>
              </a:pPr>
              <a:t>‹#›</a:t>
            </a:fld>
            <a:endParaRPr lang="fi-FI"/>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2766" y="4715878"/>
            <a:ext cx="2382105" cy="888945"/>
          </a:xfrm>
          <a:prstGeom prst="rect">
            <a:avLst/>
          </a:prstGeom>
        </p:spPr>
      </p:pic>
    </p:spTree>
    <p:extLst>
      <p:ext uri="{BB962C8B-B14F-4D97-AF65-F5344CB8AC3E}">
        <p14:creationId xmlns:p14="http://schemas.microsoft.com/office/powerpoint/2010/main" val="33329234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1" y="407459"/>
            <a:ext cx="7985125" cy="899583"/>
          </a:xfrm>
          <a:prstGeom prst="rect">
            <a:avLst/>
          </a:prstGeom>
        </p:spPr>
        <p:txBody>
          <a:bodyPr/>
          <a:lstStyle/>
          <a:p>
            <a:r>
              <a:rPr lang="en-US" smtClean="0"/>
              <a:t>Click to edit Master title style</a:t>
            </a:r>
            <a:endParaRPr lang="fi-FI"/>
          </a:p>
        </p:txBody>
      </p:sp>
      <p:sp>
        <p:nvSpPr>
          <p:cNvPr id="3" name="Content Placeholder 2"/>
          <p:cNvSpPr>
            <a:spLocks noGrp="1"/>
          </p:cNvSpPr>
          <p:nvPr>
            <p:ph idx="1"/>
          </p:nvPr>
        </p:nvSpPr>
        <p:spPr>
          <a:xfrm>
            <a:off x="571501" y="1318949"/>
            <a:ext cx="7985125" cy="344619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Rectangle 4"/>
          <p:cNvSpPr>
            <a:spLocks noGrp="1" noChangeArrowheads="1"/>
          </p:cNvSpPr>
          <p:nvPr>
            <p:ph type="dt" sz="half" idx="10"/>
          </p:nvPr>
        </p:nvSpPr>
        <p:spPr>
          <a:ln/>
        </p:spPr>
        <p:txBody>
          <a:bodyPr/>
          <a:lstStyle>
            <a:lvl1pPr>
              <a:defRPr/>
            </a:lvl1pPr>
          </a:lstStyle>
          <a:p>
            <a:pPr>
              <a:defRPr/>
            </a:pPr>
            <a:fld id="{D9CF05D3-AB2F-44FA-BB5B-5472170E5330}" type="datetime1">
              <a:rPr lang="en-US"/>
              <a:pPr>
                <a:defRPr/>
              </a:pPr>
              <a:t>10/4/2018</a:t>
            </a:fld>
            <a:endParaRPr lang="fi-FI"/>
          </a:p>
        </p:txBody>
      </p:sp>
      <p:sp>
        <p:nvSpPr>
          <p:cNvPr id="5" name="Rectangle 5"/>
          <p:cNvSpPr>
            <a:spLocks noGrp="1" noChangeArrowheads="1"/>
          </p:cNvSpPr>
          <p:nvPr>
            <p:ph type="ftr" sz="quarter" idx="11"/>
          </p:nvPr>
        </p:nvSpPr>
        <p:spPr>
          <a:ln/>
        </p:spPr>
        <p:txBody>
          <a:bodyPr/>
          <a:lstStyle>
            <a:lvl1pPr>
              <a:defRPr/>
            </a:lvl1pPr>
          </a:lstStyle>
          <a:p>
            <a:pPr>
              <a:defRPr/>
            </a:pPr>
            <a:r>
              <a:rPr lang="fi-FI"/>
              <a:t>Tutkimuksen ja opetuksen strateginen tuki Opetuksen kehittämiostiimi</a:t>
            </a:r>
          </a:p>
        </p:txBody>
      </p:sp>
      <p:sp>
        <p:nvSpPr>
          <p:cNvPr id="6" name="Rectangle 6"/>
          <p:cNvSpPr>
            <a:spLocks noGrp="1" noChangeArrowheads="1"/>
          </p:cNvSpPr>
          <p:nvPr>
            <p:ph type="sldNum" sz="quarter" idx="12"/>
          </p:nvPr>
        </p:nvSpPr>
        <p:spPr>
          <a:ln/>
        </p:spPr>
        <p:txBody>
          <a:bodyPr/>
          <a:lstStyle>
            <a:lvl1pPr>
              <a:defRPr/>
            </a:lvl1pPr>
          </a:lstStyle>
          <a:p>
            <a:pPr>
              <a:defRPr/>
            </a:pPr>
            <a:fld id="{3701D2D0-3ED9-4D74-BDD2-1B48CC7A4B93}" type="slidenum">
              <a:rPr lang="fi-FI"/>
              <a:pPr>
                <a:defRPr/>
              </a:pPr>
              <a:t>‹#›</a:t>
            </a:fld>
            <a:endParaRPr lang="fi-FI"/>
          </a:p>
        </p:txBody>
      </p:sp>
    </p:spTree>
    <p:extLst>
      <p:ext uri="{BB962C8B-B14F-4D97-AF65-F5344CB8AC3E}">
        <p14:creationId xmlns:p14="http://schemas.microsoft.com/office/powerpoint/2010/main" val="16984166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ertficate">
    <p:spTree>
      <p:nvGrpSpPr>
        <p:cNvPr id="1" name=""/>
        <p:cNvGrpSpPr/>
        <p:nvPr/>
      </p:nvGrpSpPr>
      <p:grpSpPr>
        <a:xfrm>
          <a:off x="0" y="0"/>
          <a:ext cx="0" cy="0"/>
          <a:chOff x="0" y="0"/>
          <a:chExt cx="0" cy="0"/>
        </a:xfrm>
      </p:grpSpPr>
      <p:sp>
        <p:nvSpPr>
          <p:cNvPr id="11" name="Subtitle"/>
          <p:cNvSpPr>
            <a:spLocks noGrp="1"/>
          </p:cNvSpPr>
          <p:nvPr>
            <p:ph type="subTitle" idx="1" hasCustomPrompt="1"/>
          </p:nvPr>
        </p:nvSpPr>
        <p:spPr>
          <a:xfrm>
            <a:off x="987552" y="1219200"/>
            <a:ext cx="7159752" cy="403860"/>
          </a:xfrm>
          <a:prstGeom prst="rect">
            <a:avLst/>
          </a:prstGeom>
        </p:spPr>
        <p:txBody>
          <a:bodyPr lIns="91440" tIns="45720" rIns="91440" bIns="45720" anchor="ctr" anchorCtr="0">
            <a:normAutofit/>
          </a:bodyPr>
          <a:lstStyle>
            <a:lvl1pPr marL="0" marR="0" indent="0" algn="ctr" defTabSz="771844" rtl="0" eaLnBrk="1" fontAlgn="auto" latinLnBrk="0" hangingPunct="1">
              <a:lnSpc>
                <a:spcPct val="90000"/>
              </a:lnSpc>
              <a:spcBef>
                <a:spcPts val="1364"/>
              </a:spcBef>
              <a:spcAft>
                <a:spcPts val="0"/>
              </a:spcAft>
              <a:buClrTx/>
              <a:buSzTx/>
              <a:buFont typeface="Arial" pitchFamily="34" charset="0"/>
              <a:buNone/>
              <a:tabLst/>
              <a:defRPr lang="en-US" sz="2667" b="0" kern="1200" baseline="0" dirty="0">
                <a:solidFill>
                  <a:schemeClr val="tx1"/>
                </a:solidFill>
                <a:latin typeface="+mn-lt"/>
                <a:ea typeface="+mn-ea"/>
                <a:cs typeface="+mn-cs"/>
              </a:defRPr>
            </a:lvl1pPr>
            <a:lvl2pPr marL="380985" indent="0" algn="ctr">
              <a:buNone/>
              <a:defRPr sz="1667"/>
            </a:lvl2pPr>
            <a:lvl3pPr marL="761970" indent="0" algn="ctr">
              <a:buNone/>
              <a:defRPr sz="1500"/>
            </a:lvl3pPr>
            <a:lvl4pPr marL="1142954" indent="0" algn="ctr">
              <a:buNone/>
              <a:defRPr sz="1333"/>
            </a:lvl4pPr>
            <a:lvl5pPr marL="1523939" indent="0" algn="ctr">
              <a:buNone/>
              <a:defRPr sz="1333"/>
            </a:lvl5pPr>
            <a:lvl6pPr marL="1904924" indent="0" algn="ctr">
              <a:buNone/>
              <a:defRPr sz="1333"/>
            </a:lvl6pPr>
            <a:lvl7pPr marL="2285909" indent="0" algn="ctr">
              <a:buNone/>
              <a:defRPr sz="1333"/>
            </a:lvl7pPr>
            <a:lvl8pPr marL="2666893" indent="0" algn="ctr">
              <a:buNone/>
              <a:defRPr sz="1333"/>
            </a:lvl8pPr>
            <a:lvl9pPr marL="3047878" indent="0" algn="ctr">
              <a:buNone/>
              <a:defRPr sz="1333"/>
            </a:lvl9pPr>
          </a:lstStyle>
          <a:p>
            <a:pPr marL="0" marR="0" lvl="0" indent="0" algn="ctr" defTabSz="771844" rtl="0" eaLnBrk="1" fontAlgn="auto" latinLnBrk="0" hangingPunct="1">
              <a:lnSpc>
                <a:spcPct val="90000"/>
              </a:lnSpc>
              <a:spcBef>
                <a:spcPts val="1364"/>
              </a:spcBef>
              <a:spcAft>
                <a:spcPts val="0"/>
              </a:spcAft>
              <a:buClrTx/>
              <a:buSzTx/>
              <a:buFont typeface="Arial" pitchFamily="34" charset="0"/>
              <a:buNone/>
              <a:tabLst/>
              <a:defRPr/>
            </a:pPr>
            <a:r>
              <a:rPr lang="en-US" dirty="0" smtClean="0"/>
              <a:t>TA’s Golden Rule</a:t>
            </a:r>
            <a:endParaRPr lang="en-US" dirty="0"/>
          </a:p>
        </p:txBody>
      </p:sp>
      <p:sp>
        <p:nvSpPr>
          <p:cNvPr id="21" name="Text Placeholder 7"/>
          <p:cNvSpPr>
            <a:spLocks noGrp="1"/>
          </p:cNvSpPr>
          <p:nvPr>
            <p:ph type="body" sz="quarter" idx="20" hasCustomPrompt="1"/>
          </p:nvPr>
        </p:nvSpPr>
        <p:spPr>
          <a:xfrm>
            <a:off x="990601" y="2134004"/>
            <a:ext cx="7162800" cy="271568"/>
          </a:xfrm>
        </p:spPr>
        <p:txBody>
          <a:bodyPr lIns="91440" tIns="45720" rIns="91440" bIns="45720" anchor="ctr">
            <a:noAutofit/>
          </a:bodyPr>
          <a:lstStyle>
            <a:lvl1pPr marL="0" indent="0" algn="ctr">
              <a:lnSpc>
                <a:spcPct val="100000"/>
              </a:lnSpc>
              <a:spcBef>
                <a:spcPts val="0"/>
              </a:spcBef>
              <a:buNone/>
              <a:defRPr sz="1250" i="0" cap="all" baseline="0">
                <a:solidFill>
                  <a:schemeClr val="tx1"/>
                </a:solidFill>
              </a:defRPr>
            </a:lvl1pPr>
            <a:lvl2pPr marL="0" indent="0" algn="ctr">
              <a:spcBef>
                <a:spcPts val="0"/>
              </a:spcBef>
              <a:buNone/>
              <a:defRPr sz="1364"/>
            </a:lvl2pPr>
            <a:lvl3pPr marL="0" indent="0" algn="ctr">
              <a:spcBef>
                <a:spcPts val="0"/>
              </a:spcBef>
              <a:buNone/>
              <a:defRPr sz="1364"/>
            </a:lvl3pPr>
            <a:lvl4pPr marL="0" indent="0" algn="ctr">
              <a:spcBef>
                <a:spcPts val="0"/>
              </a:spcBef>
              <a:buNone/>
              <a:defRPr sz="1364"/>
            </a:lvl4pPr>
            <a:lvl5pPr marL="0" indent="0" algn="ctr">
              <a:spcBef>
                <a:spcPts val="0"/>
              </a:spcBef>
              <a:buNone/>
              <a:defRPr sz="1364"/>
            </a:lvl5pPr>
          </a:lstStyle>
          <a:p>
            <a:pPr lvl="0"/>
            <a:r>
              <a:rPr lang="en-US" dirty="0" smtClean="0"/>
              <a:t>Text…?!</a:t>
            </a:r>
            <a:endParaRPr dirty="0"/>
          </a:p>
        </p:txBody>
      </p:sp>
      <p:sp>
        <p:nvSpPr>
          <p:cNvPr id="2" name="Title 1"/>
          <p:cNvSpPr>
            <a:spLocks noGrp="1"/>
          </p:cNvSpPr>
          <p:nvPr>
            <p:ph type="title" hasCustomPrompt="1"/>
          </p:nvPr>
        </p:nvSpPr>
        <p:spPr>
          <a:xfrm>
            <a:off x="990601" y="2458065"/>
            <a:ext cx="7162800" cy="616323"/>
          </a:xfrm>
        </p:spPr>
        <p:txBody>
          <a:bodyPr vert="horz" lIns="91440" tIns="45720" rIns="91440" bIns="45720" rtlCol="0" anchor="ctr">
            <a:noAutofit/>
          </a:bodyPr>
          <a:lstStyle>
            <a:lvl1pPr>
              <a:defRPr lang="en-US" sz="4500" b="0" baseline="0" dirty="0">
                <a:solidFill>
                  <a:schemeClr val="tx1"/>
                </a:solidFill>
                <a:latin typeface="+mn-lt"/>
                <a:ea typeface="+mn-ea"/>
                <a:cs typeface="+mn-cs"/>
              </a:defRPr>
            </a:lvl1pPr>
          </a:lstStyle>
          <a:p>
            <a:pPr marL="0" lvl="0" indent="0">
              <a:lnSpc>
                <a:spcPct val="90000"/>
              </a:lnSpc>
              <a:spcBef>
                <a:spcPts val="0"/>
              </a:spcBef>
              <a:buFont typeface="Arial" pitchFamily="34" charset="0"/>
            </a:pPr>
            <a:r>
              <a:rPr lang="en-US" dirty="0" smtClean="0"/>
              <a:t>Rule…</a:t>
            </a:r>
            <a:endParaRPr lang="en-US" dirty="0"/>
          </a:p>
        </p:txBody>
      </p:sp>
      <p:sp>
        <p:nvSpPr>
          <p:cNvPr id="20" name="Text Placeholder 7"/>
          <p:cNvSpPr>
            <a:spLocks noGrp="1"/>
          </p:cNvSpPr>
          <p:nvPr>
            <p:ph type="body" sz="quarter" idx="19" hasCustomPrompt="1"/>
          </p:nvPr>
        </p:nvSpPr>
        <p:spPr>
          <a:xfrm>
            <a:off x="990601" y="3224815"/>
            <a:ext cx="7162800" cy="585185"/>
          </a:xfrm>
        </p:spPr>
        <p:txBody>
          <a:bodyPr lIns="91440" tIns="45720" rIns="91440" bIns="45720" anchor="ctr">
            <a:noAutofit/>
          </a:bodyPr>
          <a:lstStyle>
            <a:lvl1pPr marL="0" indent="0" algn="ctr">
              <a:lnSpc>
                <a:spcPct val="110000"/>
              </a:lnSpc>
              <a:spcBef>
                <a:spcPts val="0"/>
              </a:spcBef>
              <a:buNone/>
              <a:defRPr sz="1250" i="0" cap="all" baseline="0">
                <a:solidFill>
                  <a:schemeClr val="tx1"/>
                </a:solidFill>
              </a:defRPr>
            </a:lvl1pPr>
            <a:lvl2pPr marL="0" indent="0" algn="ctr">
              <a:spcBef>
                <a:spcPts val="0"/>
              </a:spcBef>
              <a:buNone/>
              <a:defRPr sz="1364"/>
            </a:lvl2pPr>
            <a:lvl3pPr marL="0" indent="0" algn="ctr">
              <a:spcBef>
                <a:spcPts val="0"/>
              </a:spcBef>
              <a:buNone/>
              <a:defRPr sz="1364"/>
            </a:lvl3pPr>
            <a:lvl4pPr marL="0" indent="0" algn="ctr">
              <a:spcBef>
                <a:spcPts val="0"/>
              </a:spcBef>
              <a:buNone/>
              <a:defRPr sz="1364"/>
            </a:lvl4pPr>
            <a:lvl5pPr marL="0" indent="0" algn="ctr">
              <a:spcBef>
                <a:spcPts val="0"/>
              </a:spcBef>
              <a:buNone/>
              <a:defRPr sz="1364"/>
            </a:lvl5pPr>
          </a:lstStyle>
          <a:p>
            <a:pPr lvl="0"/>
            <a:r>
              <a:rPr lang="en-US" dirty="0" smtClean="0"/>
              <a:t>Text…?!</a:t>
            </a:r>
            <a:endParaRPr dirty="0"/>
          </a:p>
        </p:txBody>
      </p:sp>
    </p:spTree>
    <p:extLst>
      <p:ext uri="{BB962C8B-B14F-4D97-AF65-F5344CB8AC3E}">
        <p14:creationId xmlns:p14="http://schemas.microsoft.com/office/powerpoint/2010/main" val="269903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tx2"/>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468313" y="1593555"/>
            <a:ext cx="8207375" cy="2196667"/>
          </a:xfrm>
          <a:prstGeom prst="rect">
            <a:avLst/>
          </a:prstGeom>
        </p:spPr>
        <p:txBody>
          <a:bodyPr lIns="0" tIns="0" rIns="0" bIns="0" anchor="t">
            <a:noAutofit/>
          </a:bodyPr>
          <a:lstStyle>
            <a:lvl1pPr algn="l">
              <a:lnSpc>
                <a:spcPct val="80000"/>
              </a:lnSpc>
              <a:defRPr sz="7200" b="1" spc="-200">
                <a:solidFill>
                  <a:schemeClr val="bg1"/>
                </a:solidFill>
              </a:defRPr>
            </a:lvl1pPr>
          </a:lstStyle>
          <a:p>
            <a:r>
              <a:rPr lang="en-US" smtClean="0"/>
              <a:t>Click to edit Master title style</a:t>
            </a:r>
            <a:endParaRPr lang="en-US" dirty="0"/>
          </a:p>
        </p:txBody>
      </p:sp>
      <p:cxnSp>
        <p:nvCxnSpPr>
          <p:cNvPr id="7" name="Straight Connector 4"/>
          <p:cNvCxnSpPr/>
          <p:nvPr userDrawn="1"/>
        </p:nvCxnSpPr>
        <p:spPr>
          <a:xfrm>
            <a:off x="468313" y="4873625"/>
            <a:ext cx="8207375"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687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ctrTitle"/>
          </p:nvPr>
        </p:nvSpPr>
        <p:spPr>
          <a:xfrm>
            <a:off x="468313" y="265113"/>
            <a:ext cx="8207375"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smtClean="0"/>
              <a:t>Click to edit Master title style</a:t>
            </a:r>
            <a:endParaRPr lang="en-US" dirty="0"/>
          </a:p>
        </p:txBody>
      </p:sp>
      <p:sp>
        <p:nvSpPr>
          <p:cNvPr id="10" name="Content Placeholder 10"/>
          <p:cNvSpPr>
            <a:spLocks noGrp="1"/>
          </p:cNvSpPr>
          <p:nvPr>
            <p:ph sz="quarter" idx="14"/>
          </p:nvPr>
        </p:nvSpPr>
        <p:spPr>
          <a:xfrm>
            <a:off x="468314" y="1261611"/>
            <a:ext cx="8207374"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6" name="Date Placeholder 12"/>
          <p:cNvSpPr>
            <a:spLocks noGrp="1"/>
          </p:cNvSpPr>
          <p:nvPr>
            <p:ph type="dt" sz="half" idx="15"/>
          </p:nvPr>
        </p:nvSpPr>
        <p:spPr/>
        <p:txBody>
          <a:bodyPr/>
          <a:lstStyle>
            <a:lvl1pPr>
              <a:defRPr/>
            </a:lvl1pPr>
          </a:lstStyle>
          <a:p>
            <a:pPr>
              <a:defRPr/>
            </a:pPr>
            <a:r>
              <a:rPr lang="fi-FI" dirty="0" smtClean="0"/>
              <a:t>9.10.2017</a:t>
            </a:r>
            <a:endParaRPr lang="fi-FI" dirty="0"/>
          </a:p>
        </p:txBody>
      </p:sp>
      <p:sp>
        <p:nvSpPr>
          <p:cNvPr id="7" name="Footer Placeholder 13"/>
          <p:cNvSpPr>
            <a:spLocks noGrp="1"/>
          </p:cNvSpPr>
          <p:nvPr>
            <p:ph type="ftr" sz="quarter" idx="16"/>
          </p:nvPr>
        </p:nvSpPr>
        <p:spPr/>
        <p:txBody>
          <a:bodyPr/>
          <a:lstStyle>
            <a:lvl1pPr>
              <a:defRPr/>
            </a:lvl1pPr>
          </a:lstStyle>
          <a:p>
            <a:pPr>
              <a:defRPr/>
            </a:pPr>
            <a:r>
              <a:rPr lang="fi-FI" smtClean="0"/>
              <a:t>Day 2</a:t>
            </a: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cxnSp>
        <p:nvCxnSpPr>
          <p:cNvPr id="12"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1"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4671232"/>
            <a:ext cx="2060290" cy="957600"/>
          </a:xfrm>
          <a:prstGeom prst="rect">
            <a:avLst/>
          </a:prstGeom>
        </p:spPr>
      </p:pic>
    </p:spTree>
    <p:extLst>
      <p:ext uri="{BB962C8B-B14F-4D97-AF65-F5344CB8AC3E}">
        <p14:creationId xmlns:p14="http://schemas.microsoft.com/office/powerpoint/2010/main" val="3810708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
    <p:spTree>
      <p:nvGrpSpPr>
        <p:cNvPr id="1" name=""/>
        <p:cNvGrpSpPr/>
        <p:nvPr/>
      </p:nvGrpSpPr>
      <p:grpSpPr>
        <a:xfrm>
          <a:off x="0" y="0"/>
          <a:ext cx="0" cy="0"/>
          <a:chOff x="0" y="0"/>
          <a:chExt cx="0" cy="0"/>
        </a:xfrm>
      </p:grpSpPr>
      <p:sp>
        <p:nvSpPr>
          <p:cNvPr id="10" name="Title 1"/>
          <p:cNvSpPr>
            <a:spLocks noGrp="1"/>
          </p:cNvSpPr>
          <p:nvPr>
            <p:ph type="ctrTitle"/>
          </p:nvPr>
        </p:nvSpPr>
        <p:spPr>
          <a:xfrm>
            <a:off x="463308" y="265113"/>
            <a:ext cx="8212380" cy="996498"/>
          </a:xfrm>
          <a:prstGeom prst="rect">
            <a:avLst/>
          </a:prstGeom>
        </p:spPr>
        <p:txBody>
          <a:bodyPr lIns="0" tIns="0" rIns="0" bIns="0" anchor="t" anchorCtr="0">
            <a:noAutofit/>
          </a:bodyPr>
          <a:lstStyle>
            <a:lvl1pPr algn="l">
              <a:lnSpc>
                <a:spcPct val="85000"/>
              </a:lnSpc>
              <a:defRPr sz="3600" b="1" spc="-100">
                <a:solidFill>
                  <a:schemeClr val="tx2"/>
                </a:solidFill>
              </a:defRPr>
            </a:lvl1pPr>
          </a:lstStyle>
          <a:p>
            <a:r>
              <a:rPr lang="en-US" smtClean="0"/>
              <a:t>Click to edit Master title style</a:t>
            </a:r>
            <a:endParaRPr lang="en-US" dirty="0"/>
          </a:p>
        </p:txBody>
      </p:sp>
      <p:sp>
        <p:nvSpPr>
          <p:cNvPr id="11" name="Content Placeholder 10"/>
          <p:cNvSpPr>
            <a:spLocks noGrp="1"/>
          </p:cNvSpPr>
          <p:nvPr>
            <p:ph sz="quarter" idx="14"/>
          </p:nvPr>
        </p:nvSpPr>
        <p:spPr>
          <a:xfrm>
            <a:off x="463308"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0" name="Content Placeholder 10"/>
          <p:cNvSpPr>
            <a:spLocks noGrp="1"/>
          </p:cNvSpPr>
          <p:nvPr>
            <p:ph sz="quarter" idx="18"/>
          </p:nvPr>
        </p:nvSpPr>
        <p:spPr>
          <a:xfrm>
            <a:off x="4687609" y="1261611"/>
            <a:ext cx="3988079" cy="3336083"/>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10"/>
          <p:cNvSpPr>
            <a:spLocks noGrp="1"/>
          </p:cNvSpPr>
          <p:nvPr>
            <p:ph type="dt" sz="half" idx="19"/>
          </p:nvPr>
        </p:nvSpPr>
        <p:spPr/>
        <p:txBody>
          <a:bodyPr/>
          <a:lstStyle>
            <a:lvl1pPr>
              <a:defRPr/>
            </a:lvl1pPr>
          </a:lstStyle>
          <a:p>
            <a:pPr>
              <a:defRPr/>
            </a:pPr>
            <a:r>
              <a:rPr lang="fi-FI" smtClean="0"/>
              <a:t>24.3.2017</a:t>
            </a:r>
            <a:endParaRPr lang="fi-FI"/>
          </a:p>
        </p:txBody>
      </p:sp>
      <p:sp>
        <p:nvSpPr>
          <p:cNvPr id="8" name="Footer Placeholder 11"/>
          <p:cNvSpPr>
            <a:spLocks noGrp="1"/>
          </p:cNvSpPr>
          <p:nvPr>
            <p:ph type="ftr" sz="quarter" idx="20"/>
          </p:nvPr>
        </p:nvSpPr>
        <p:spPr/>
        <p:txBody>
          <a:bodyPr/>
          <a:lstStyle>
            <a:lvl1pPr>
              <a:defRPr/>
            </a:lvl1pPr>
          </a:lstStyle>
          <a:p>
            <a:pPr>
              <a:defRPr/>
            </a:pPr>
            <a:r>
              <a:rPr lang="fi-FI" smtClean="0"/>
              <a:t>Day 2</a:t>
            </a: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cxnSp>
        <p:nvCxnSpPr>
          <p:cNvPr id="13" name="Straight Connector 4"/>
          <p:cNvCxnSpPr/>
          <p:nvPr userDrawn="1"/>
        </p:nvCxnSpPr>
        <p:spPr>
          <a:xfrm>
            <a:off x="468313" y="4873007"/>
            <a:ext cx="8207375"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2"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4000" y="4712400"/>
            <a:ext cx="2357727" cy="957600"/>
          </a:xfrm>
          <a:prstGeom prst="rect">
            <a:avLst/>
          </a:prstGeom>
        </p:spPr>
      </p:pic>
    </p:spTree>
    <p:extLst>
      <p:ext uri="{BB962C8B-B14F-4D97-AF65-F5344CB8AC3E}">
        <p14:creationId xmlns:p14="http://schemas.microsoft.com/office/powerpoint/2010/main" val="2820082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ontent Blue">
    <p:spTree>
      <p:nvGrpSpPr>
        <p:cNvPr id="1" name=""/>
        <p:cNvGrpSpPr/>
        <p:nvPr/>
      </p:nvGrpSpPr>
      <p:grpSpPr>
        <a:xfrm>
          <a:off x="0" y="0"/>
          <a:ext cx="0" cy="0"/>
          <a:chOff x="0" y="0"/>
          <a:chExt cx="0" cy="0"/>
        </a:xfrm>
      </p:grpSpPr>
      <p:cxnSp>
        <p:nvCxnSpPr>
          <p:cNvPr id="5" name="Straight Connector 4"/>
          <p:cNvCxnSpPr/>
          <p:nvPr userDrawn="1"/>
        </p:nvCxnSpPr>
        <p:spPr>
          <a:xfrm>
            <a:off x="539750" y="4804833"/>
            <a:ext cx="8085138"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540002" y="317500"/>
            <a:ext cx="8085599" cy="996498"/>
          </a:xfrm>
          <a:prstGeom prst="rect">
            <a:avLst/>
          </a:prstGeom>
        </p:spPr>
        <p:txBody>
          <a:bodyPr lIns="0" tIns="0" rIns="0" bIns="0" anchor="t" anchorCtr="0">
            <a:noAutofit/>
          </a:bodyPr>
          <a:lstStyle>
            <a:lvl1pPr algn="l">
              <a:lnSpc>
                <a:spcPct val="85000"/>
              </a:lnSpc>
              <a:defRPr sz="3000" b="1" spc="-83">
                <a:solidFill>
                  <a:srgbClr val="0065BD"/>
                </a:solidFill>
              </a:defRPr>
            </a:lvl1pPr>
          </a:lstStyle>
          <a:p>
            <a:r>
              <a:rPr lang="en-US" smtClean="0"/>
              <a:t>Click to edit Master title style</a:t>
            </a:r>
            <a:endParaRPr lang="en-US" dirty="0"/>
          </a:p>
        </p:txBody>
      </p:sp>
      <p:sp>
        <p:nvSpPr>
          <p:cNvPr id="10" name="Content Placeholder 10"/>
          <p:cNvSpPr>
            <a:spLocks noGrp="1"/>
          </p:cNvSpPr>
          <p:nvPr>
            <p:ph sz="quarter" idx="14"/>
          </p:nvPr>
        </p:nvSpPr>
        <p:spPr>
          <a:xfrm>
            <a:off x="540002" y="1404730"/>
            <a:ext cx="8085599" cy="3192964"/>
          </a:xfrm>
          <a:prstGeom prst="rect">
            <a:avLst/>
          </a:prstGeom>
        </p:spPr>
        <p:txBody>
          <a:bodyPr vert="horz" lIns="0" tIns="0" rIns="0" bIns="0"/>
          <a:lstStyle>
            <a:lvl1pPr marL="0" indent="0">
              <a:buNone/>
              <a:defRPr sz="1750" b="1">
                <a:latin typeface="+mj-lt"/>
              </a:defRPr>
            </a:lvl1pPr>
            <a:lvl2pPr marL="197992" indent="-176993">
              <a:buFont typeface="Arial"/>
              <a:buChar char="•"/>
              <a:defRPr sz="1667">
                <a:latin typeface="Georgia"/>
              </a:defRPr>
            </a:lvl2pPr>
            <a:lvl3pPr marL="383985" indent="-191992">
              <a:buFont typeface="Lucida Grande"/>
              <a:buChar char="-"/>
              <a:defRPr sz="1333" i="1">
                <a:latin typeface="Georgia"/>
                <a:cs typeface="Georgia"/>
              </a:defRPr>
            </a:lvl3pPr>
            <a:lvl4pPr marL="659974" indent="-161994">
              <a:buFont typeface="Arial"/>
              <a:buChar char="•"/>
              <a:defRPr sz="1167" baseline="0">
                <a:latin typeface="Georgia"/>
              </a:defRPr>
            </a:lvl4pPr>
            <a:lvl5pPr marL="905964" indent="-190492">
              <a:buFont typeface="Courier New"/>
              <a:buChar char="o"/>
              <a:defRPr sz="1083" baseline="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Date Placeholder 12"/>
          <p:cNvSpPr>
            <a:spLocks noGrp="1"/>
          </p:cNvSpPr>
          <p:nvPr>
            <p:ph type="dt" sz="half" idx="15"/>
          </p:nvPr>
        </p:nvSpPr>
        <p:spPr/>
        <p:txBody>
          <a:bodyPr/>
          <a:lstStyle>
            <a:lvl1pPr>
              <a:defRPr/>
            </a:lvl1pPr>
          </a:lstStyle>
          <a:p>
            <a:pPr>
              <a:defRPr/>
            </a:pPr>
            <a:r>
              <a:rPr lang="fi-FI" smtClean="0"/>
              <a:t>24.3.2017</a:t>
            </a:r>
            <a:endParaRPr lang="fi-FI"/>
          </a:p>
        </p:txBody>
      </p:sp>
      <p:sp>
        <p:nvSpPr>
          <p:cNvPr id="7" name="Footer Placeholder 13"/>
          <p:cNvSpPr>
            <a:spLocks noGrp="1"/>
          </p:cNvSpPr>
          <p:nvPr>
            <p:ph type="ftr" sz="quarter" idx="16"/>
          </p:nvPr>
        </p:nvSpPr>
        <p:spPr/>
        <p:txBody>
          <a:bodyPr/>
          <a:lstStyle>
            <a:lvl1pPr>
              <a:defRPr/>
            </a:lvl1pPr>
          </a:lstStyle>
          <a:p>
            <a:pPr>
              <a:defRPr/>
            </a:pPr>
            <a:r>
              <a:rPr lang="fi-FI" smtClean="0"/>
              <a:t>Day 2</a:t>
            </a: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615" y="4695532"/>
            <a:ext cx="2449208" cy="929637"/>
          </a:xfrm>
          <a:prstGeom prst="rect">
            <a:avLst/>
          </a:prstGeom>
        </p:spPr>
      </p:pic>
    </p:spTree>
    <p:extLst>
      <p:ext uri="{BB962C8B-B14F-4D97-AF65-F5344CB8AC3E}">
        <p14:creationId xmlns:p14="http://schemas.microsoft.com/office/powerpoint/2010/main" val="60105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vider Yellow">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539750" y="4804833"/>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9" y="1593555"/>
            <a:ext cx="7975385" cy="2196667"/>
          </a:xfrm>
          <a:prstGeom prst="rect">
            <a:avLst/>
          </a:prstGeom>
        </p:spPr>
        <p:txBody>
          <a:bodyPr lIns="0" tIns="0" rIns="0" bIns="0" anchor="t">
            <a:noAutofit/>
          </a:bodyPr>
          <a:lstStyle>
            <a:lvl1pPr algn="l">
              <a:lnSpc>
                <a:spcPct val="80000"/>
              </a:lnSpc>
              <a:defRPr sz="6000" b="1" spc="-167">
                <a:solidFill>
                  <a:schemeClr val="bg1"/>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232" y="4715878"/>
            <a:ext cx="2382106" cy="888945"/>
          </a:xfrm>
          <a:prstGeom prst="rect">
            <a:avLst/>
          </a:prstGeom>
        </p:spPr>
      </p:pic>
    </p:spTree>
    <p:extLst>
      <p:ext uri="{BB962C8B-B14F-4D97-AF65-F5344CB8AC3E}">
        <p14:creationId xmlns:p14="http://schemas.microsoft.com/office/powerpoint/2010/main" val="10560410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theme" Target="../theme/theme4.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0"/>
            <a:ext cx="3619500" cy="13229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r>
              <a:rPr lang="fi-FI" smtClean="0"/>
              <a:t>Day 2</a:t>
            </a:r>
            <a:endParaRPr lang="fi-FI"/>
          </a:p>
        </p:txBody>
      </p:sp>
      <p:sp>
        <p:nvSpPr>
          <p:cNvPr id="8" name="Date Placeholder 7"/>
          <p:cNvSpPr>
            <a:spLocks noGrp="1"/>
          </p:cNvSpPr>
          <p:nvPr>
            <p:ph type="dt" sz="half" idx="2"/>
          </p:nvPr>
        </p:nvSpPr>
        <p:spPr>
          <a:xfrm>
            <a:off x="5056956" y="5150032"/>
            <a:ext cx="3619500" cy="15478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r>
              <a:rPr lang="fi-FI" smtClean="0"/>
              <a:t>24.3.2017</a:t>
            </a:r>
            <a:endParaRPr lang="fi-FI"/>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747" r:id="rId1"/>
    <p:sldLayoutId id="2147484751" r:id="rId2"/>
    <p:sldLayoutId id="2147484753" r:id="rId3"/>
    <p:sldLayoutId id="2147484756" r:id="rId4"/>
    <p:sldLayoutId id="2147484759" r:id="rId5"/>
    <p:sldLayoutId id="2147484762" r:id="rId6"/>
    <p:sldLayoutId id="2147484765" r:id="rId7"/>
    <p:sldLayoutId id="2147484767" r:id="rId8"/>
    <p:sldLayoutId id="2147484768" r:id="rId9"/>
    <p:sldLayoutId id="2147484770" r:id="rId10"/>
    <p:sldLayoutId id="2147484771" r:id="rId11"/>
    <p:sldLayoutId id="2147484772" r:id="rId12"/>
  </p:sldLayoutIdLst>
  <p:timing>
    <p:tnLst>
      <p:par>
        <p:cTn id="1" dur="indefinite" restart="never" nodeType="tmRoot"/>
      </p:par>
    </p:tnLst>
  </p:timing>
  <p:hf hd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5056956" y="5017740"/>
            <a:ext cx="3619500" cy="13229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a:p>
        </p:txBody>
      </p:sp>
      <p:sp>
        <p:nvSpPr>
          <p:cNvPr id="8" name="Date Placeholder 7"/>
          <p:cNvSpPr>
            <a:spLocks noGrp="1"/>
          </p:cNvSpPr>
          <p:nvPr>
            <p:ph type="dt" sz="half" idx="2"/>
          </p:nvPr>
        </p:nvSpPr>
        <p:spPr>
          <a:xfrm>
            <a:off x="5056956" y="5150032"/>
            <a:ext cx="3619500" cy="154782"/>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ED520173-7D7F-4FBC-A781-33E654CAA422}" type="datetime1">
              <a:rPr lang="fi-FI" smtClean="0"/>
              <a:t>4.10.2018</a:t>
            </a:fld>
            <a:endParaRPr lang="fi-FI"/>
          </a:p>
        </p:txBody>
      </p:sp>
      <p:sp>
        <p:nvSpPr>
          <p:cNvPr id="9" name="Slide Number Placeholder 8"/>
          <p:cNvSpPr>
            <a:spLocks noGrp="1"/>
          </p:cNvSpPr>
          <p:nvPr>
            <p:ph type="sldNum" sz="quarter" idx="4"/>
          </p:nvPr>
        </p:nvSpPr>
        <p:spPr>
          <a:xfrm>
            <a:off x="5056956" y="5304814"/>
            <a:ext cx="3619500" cy="1349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pPr>
                <a:defRPr/>
              </a:pPr>
              <a:t>‹#›</a:t>
            </a:fld>
            <a:endParaRPr lang="fi-FI"/>
          </a:p>
        </p:txBody>
      </p:sp>
    </p:spTree>
    <p:extLst>
      <p:ext uri="{BB962C8B-B14F-4D97-AF65-F5344CB8AC3E}">
        <p14:creationId xmlns:p14="http://schemas.microsoft.com/office/powerpoint/2010/main" val="2474613368"/>
      </p:ext>
    </p:extLst>
  </p:cSld>
  <p:clrMap bg1="lt1" tx1="dk1" bg2="lt2" tx2="dk2" accent1="accent1" accent2="accent2" accent3="accent3" accent4="accent4" accent5="accent5" accent6="accent6" hlink="hlink" folHlink="folHlink"/>
  <p:sldLayoutIdLst>
    <p:sldLayoutId id="2147484774" r:id="rId1"/>
    <p:sldLayoutId id="2147484775" r:id="rId2"/>
    <p:sldLayoutId id="2147484776" r:id="rId3"/>
    <p:sldLayoutId id="2147484777" r:id="rId4"/>
    <p:sldLayoutId id="2147484778" r:id="rId5"/>
    <p:sldLayoutId id="2147484779" r:id="rId6"/>
    <p:sldLayoutId id="2147484780" r:id="rId7"/>
    <p:sldLayoutId id="2147484781" r:id="rId8"/>
    <p:sldLayoutId id="2147484782" r:id="rId9"/>
    <p:sldLayoutId id="2147484783" r:id="rId10"/>
    <p:sldLayoutId id="2147484784" r:id="rId11"/>
  </p:sldLayoutIdLst>
  <p:timing>
    <p:tnLst>
      <p:par>
        <p:cTn id="1" dur="indefinite" restart="never" nodeType="tmRoot"/>
      </p:par>
    </p:tnLst>
  </p:timing>
  <p:hf hdr="0" ftr="0"/>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1" fontAlgn="base" hangingPunct="1">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4960937"/>
            <a:ext cx="3619500" cy="132292"/>
          </a:xfrm>
          <a:prstGeom prst="rect">
            <a:avLst/>
          </a:prstGeom>
        </p:spPr>
        <p:txBody>
          <a:bodyPr vert="horz" lIns="91440" tIns="45720" rIns="0" bIns="45720" rtlCol="0" anchor="ctr"/>
          <a:lstStyle>
            <a:lvl1pPr algn="r">
              <a:defRPr sz="750">
                <a:solidFill>
                  <a:schemeClr val="tx1">
                    <a:tint val="75000"/>
                  </a:schemeClr>
                </a:solidFill>
              </a:defRPr>
            </a:lvl1pPr>
          </a:lstStyle>
          <a:p>
            <a:pPr>
              <a:defRPr/>
            </a:pPr>
            <a:endParaRPr lang="fi-FI"/>
          </a:p>
        </p:txBody>
      </p:sp>
      <p:sp>
        <p:nvSpPr>
          <p:cNvPr id="8" name="Date Placeholder 7"/>
          <p:cNvSpPr>
            <a:spLocks noGrp="1"/>
          </p:cNvSpPr>
          <p:nvPr>
            <p:ph type="dt" sz="half" idx="2"/>
          </p:nvPr>
        </p:nvSpPr>
        <p:spPr>
          <a:xfrm>
            <a:off x="4940300" y="5093229"/>
            <a:ext cx="3619500" cy="154782"/>
          </a:xfrm>
          <a:prstGeom prst="rect">
            <a:avLst/>
          </a:prstGeom>
        </p:spPr>
        <p:txBody>
          <a:bodyPr vert="horz" lIns="91440" tIns="45720" rIns="0" bIns="45720" rtlCol="0" anchor="ctr"/>
          <a:lstStyle>
            <a:lvl1pPr algn="r">
              <a:defRPr sz="750">
                <a:solidFill>
                  <a:schemeClr val="tx1">
                    <a:tint val="75000"/>
                  </a:schemeClr>
                </a:solidFill>
              </a:defRPr>
            </a:lvl1pPr>
          </a:lstStyle>
          <a:p>
            <a:pPr>
              <a:defRPr/>
            </a:pPr>
            <a:fld id="{4E6C4FC2-043E-0E44-BD9B-2431B69F8AA0}" type="datetime1">
              <a:rPr lang="fi-FI"/>
              <a:pPr>
                <a:defRPr/>
              </a:pPr>
              <a:t>4.10.2018</a:t>
            </a:fld>
            <a:endParaRPr lang="fi-FI"/>
          </a:p>
        </p:txBody>
      </p:sp>
      <p:sp>
        <p:nvSpPr>
          <p:cNvPr id="9" name="Slide Number Placeholder 8"/>
          <p:cNvSpPr>
            <a:spLocks noGrp="1"/>
          </p:cNvSpPr>
          <p:nvPr>
            <p:ph type="sldNum" sz="quarter" idx="4"/>
          </p:nvPr>
        </p:nvSpPr>
        <p:spPr>
          <a:xfrm>
            <a:off x="4940300" y="5248011"/>
            <a:ext cx="3619500" cy="134938"/>
          </a:xfrm>
          <a:prstGeom prst="rect">
            <a:avLst/>
          </a:prstGeom>
        </p:spPr>
        <p:txBody>
          <a:bodyPr vert="horz" lIns="91440" tIns="45720" rIns="0" bIns="45720" rtlCol="0" anchor="ctr"/>
          <a:lstStyle>
            <a:lvl1pPr algn="r">
              <a:defRPr sz="750">
                <a:solidFill>
                  <a:schemeClr val="tx1">
                    <a:tint val="75000"/>
                  </a:schemeClr>
                </a:solidFill>
              </a:defRPr>
            </a:lvl1pPr>
          </a:lstStyle>
          <a:p>
            <a:pPr>
              <a:defRPr/>
            </a:pPr>
            <a:fld id="{805BCDE0-955E-2A43-932A-046BF80DB991}" type="slidenum">
              <a:rPr lang="fi-FI"/>
              <a:pPr>
                <a:defRPr/>
              </a:pPr>
              <a:t>‹#›</a:t>
            </a:fld>
            <a:endParaRPr lang="fi-FI"/>
          </a:p>
        </p:txBody>
      </p:sp>
    </p:spTree>
    <p:extLst>
      <p:ext uri="{BB962C8B-B14F-4D97-AF65-F5344CB8AC3E}">
        <p14:creationId xmlns:p14="http://schemas.microsoft.com/office/powerpoint/2010/main" val="1995836601"/>
      </p:ext>
    </p:extLst>
  </p:cSld>
  <p:clrMap bg1="lt1" tx1="dk1" bg2="lt2" tx2="dk2" accent1="accent1" accent2="accent2" accent3="accent3" accent4="accent4" accent5="accent5" accent6="accent6" hlink="hlink" folHlink="folHlink"/>
  <p:sldLayoutIdLst>
    <p:sldLayoutId id="2147484787" r:id="rId1"/>
    <p:sldLayoutId id="2147484788" r:id="rId2"/>
    <p:sldLayoutId id="2147484789" r:id="rId3"/>
    <p:sldLayoutId id="2147484790" r:id="rId4"/>
    <p:sldLayoutId id="2147484791" r:id="rId5"/>
    <p:sldLayoutId id="2147484792" r:id="rId6"/>
    <p:sldLayoutId id="2147484793" r:id="rId7"/>
    <p:sldLayoutId id="2147484794" r:id="rId8"/>
    <p:sldLayoutId id="2147484795" r:id="rId9"/>
    <p:sldLayoutId id="2147484796" r:id="rId10"/>
    <p:sldLayoutId id="2147484797" r:id="rId11"/>
    <p:sldLayoutId id="2147484798" r:id="rId12"/>
    <p:sldLayoutId id="2147484799" r:id="rId13"/>
    <p:sldLayoutId id="2147484800" r:id="rId14"/>
    <p:sldLayoutId id="2147484801" r:id="rId15"/>
    <p:sldLayoutId id="2147484802" r:id="rId16"/>
    <p:sldLayoutId id="2147484803" r:id="rId17"/>
    <p:sldLayoutId id="2147484804" r:id="rId18"/>
    <p:sldLayoutId id="2147484805" r:id="rId19"/>
    <p:sldLayoutId id="2147484806" r:id="rId20"/>
    <p:sldLayoutId id="2147484807" r:id="rId21"/>
    <p:sldLayoutId id="2147484808" r:id="rId22"/>
  </p:sldLayoutIdLst>
  <p:timing>
    <p:tnLst>
      <p:par>
        <p:cTn id="1" dur="indefinite" restart="never" nodeType="tmRoot"/>
      </p:par>
    </p:tnLst>
  </p:timing>
  <p:hf hdr="0" ftr="0"/>
  <p:txStyles>
    <p:titleStyle>
      <a:lvl1pPr algn="ctr" defTabSz="380985" rtl="0" eaLnBrk="1" fontAlgn="base" hangingPunct="1">
        <a:spcBef>
          <a:spcPct val="0"/>
        </a:spcBef>
        <a:spcAft>
          <a:spcPct val="0"/>
        </a:spcAft>
        <a:defRPr sz="3667" kern="1200">
          <a:solidFill>
            <a:schemeClr val="tx1"/>
          </a:solidFill>
          <a:latin typeface="+mj-lt"/>
          <a:ea typeface="ＭＳ Ｐゴシック" charset="0"/>
          <a:cs typeface="MS PGothic" pitchFamily="34" charset="-128"/>
        </a:defRPr>
      </a:lvl1pPr>
      <a:lvl2pPr algn="ctr" defTabSz="380985" rtl="0" eaLnBrk="1" fontAlgn="base" hangingPunct="1">
        <a:spcBef>
          <a:spcPct val="0"/>
        </a:spcBef>
        <a:spcAft>
          <a:spcPct val="0"/>
        </a:spcAft>
        <a:defRPr sz="3667">
          <a:solidFill>
            <a:schemeClr val="tx1"/>
          </a:solidFill>
          <a:latin typeface="Arial" pitchFamily="-65" charset="0"/>
          <a:ea typeface="ＭＳ Ｐゴシック" charset="0"/>
          <a:cs typeface="MS PGothic" pitchFamily="34" charset="-128"/>
        </a:defRPr>
      </a:lvl2pPr>
      <a:lvl3pPr algn="ctr" defTabSz="380985" rtl="0" eaLnBrk="1" fontAlgn="base" hangingPunct="1">
        <a:spcBef>
          <a:spcPct val="0"/>
        </a:spcBef>
        <a:spcAft>
          <a:spcPct val="0"/>
        </a:spcAft>
        <a:defRPr sz="3667">
          <a:solidFill>
            <a:schemeClr val="tx1"/>
          </a:solidFill>
          <a:latin typeface="Arial" pitchFamily="-65" charset="0"/>
          <a:ea typeface="ＭＳ Ｐゴシック" charset="0"/>
          <a:cs typeface="MS PGothic" pitchFamily="34" charset="-128"/>
        </a:defRPr>
      </a:lvl3pPr>
      <a:lvl4pPr algn="ctr" defTabSz="380985" rtl="0" eaLnBrk="1" fontAlgn="base" hangingPunct="1">
        <a:spcBef>
          <a:spcPct val="0"/>
        </a:spcBef>
        <a:spcAft>
          <a:spcPct val="0"/>
        </a:spcAft>
        <a:defRPr sz="3667">
          <a:solidFill>
            <a:schemeClr val="tx1"/>
          </a:solidFill>
          <a:latin typeface="Arial" pitchFamily="-65" charset="0"/>
          <a:ea typeface="ＭＳ Ｐゴシック" charset="0"/>
          <a:cs typeface="MS PGothic" pitchFamily="34" charset="-128"/>
        </a:defRPr>
      </a:lvl4pPr>
      <a:lvl5pPr algn="ctr" defTabSz="380985" rtl="0" eaLnBrk="1" fontAlgn="base" hangingPunct="1">
        <a:spcBef>
          <a:spcPct val="0"/>
        </a:spcBef>
        <a:spcAft>
          <a:spcPct val="0"/>
        </a:spcAft>
        <a:defRPr sz="3667">
          <a:solidFill>
            <a:schemeClr val="tx1"/>
          </a:solidFill>
          <a:latin typeface="Arial" pitchFamily="-65" charset="0"/>
          <a:ea typeface="ＭＳ Ｐゴシック" charset="0"/>
          <a:cs typeface="MS PGothic" pitchFamily="34" charset="-128"/>
        </a:defRPr>
      </a:lvl5pPr>
      <a:lvl6pPr marL="380985" algn="ctr" defTabSz="380985" rtl="0" eaLnBrk="1" fontAlgn="base" hangingPunct="1">
        <a:spcBef>
          <a:spcPct val="0"/>
        </a:spcBef>
        <a:spcAft>
          <a:spcPct val="0"/>
        </a:spcAft>
        <a:defRPr sz="3667">
          <a:solidFill>
            <a:schemeClr val="tx1"/>
          </a:solidFill>
          <a:latin typeface="Arial" pitchFamily="-65" charset="0"/>
          <a:ea typeface="ＭＳ Ｐゴシック" pitchFamily="-65" charset="-128"/>
          <a:cs typeface="ＭＳ Ｐゴシック" pitchFamily="-65" charset="-128"/>
        </a:defRPr>
      </a:lvl6pPr>
      <a:lvl7pPr marL="761970" algn="ctr" defTabSz="380985" rtl="0" eaLnBrk="1" fontAlgn="base" hangingPunct="1">
        <a:spcBef>
          <a:spcPct val="0"/>
        </a:spcBef>
        <a:spcAft>
          <a:spcPct val="0"/>
        </a:spcAft>
        <a:defRPr sz="3667">
          <a:solidFill>
            <a:schemeClr val="tx1"/>
          </a:solidFill>
          <a:latin typeface="Arial" pitchFamily="-65" charset="0"/>
          <a:ea typeface="ＭＳ Ｐゴシック" pitchFamily="-65" charset="-128"/>
          <a:cs typeface="ＭＳ Ｐゴシック" pitchFamily="-65" charset="-128"/>
        </a:defRPr>
      </a:lvl7pPr>
      <a:lvl8pPr marL="1142954" algn="ctr" defTabSz="380985" rtl="0" eaLnBrk="1" fontAlgn="base" hangingPunct="1">
        <a:spcBef>
          <a:spcPct val="0"/>
        </a:spcBef>
        <a:spcAft>
          <a:spcPct val="0"/>
        </a:spcAft>
        <a:defRPr sz="3667">
          <a:solidFill>
            <a:schemeClr val="tx1"/>
          </a:solidFill>
          <a:latin typeface="Arial" pitchFamily="-65" charset="0"/>
          <a:ea typeface="ＭＳ Ｐゴシック" pitchFamily="-65" charset="-128"/>
          <a:cs typeface="ＭＳ Ｐゴシック" pitchFamily="-65" charset="-128"/>
        </a:defRPr>
      </a:lvl8pPr>
      <a:lvl9pPr marL="1523939" algn="ctr" defTabSz="380985" rtl="0" eaLnBrk="1" fontAlgn="base" hangingPunct="1">
        <a:spcBef>
          <a:spcPct val="0"/>
        </a:spcBef>
        <a:spcAft>
          <a:spcPct val="0"/>
        </a:spcAft>
        <a:defRPr sz="3667">
          <a:solidFill>
            <a:schemeClr val="tx1"/>
          </a:solidFill>
          <a:latin typeface="Arial" pitchFamily="-65" charset="0"/>
          <a:ea typeface="ＭＳ Ｐゴシック" pitchFamily="-65" charset="-128"/>
          <a:cs typeface="ＭＳ Ｐゴシック" pitchFamily="-65" charset="-128"/>
        </a:defRPr>
      </a:lvl9pPr>
    </p:titleStyle>
    <p:bodyStyle>
      <a:lvl1pPr marL="285739" indent="-285739" algn="l" defTabSz="380985" rtl="0" eaLnBrk="1" fontAlgn="base" hangingPunct="1">
        <a:spcBef>
          <a:spcPct val="20000"/>
        </a:spcBef>
        <a:spcAft>
          <a:spcPct val="0"/>
        </a:spcAft>
        <a:buFont typeface="Arial" charset="0"/>
        <a:buChar char="•"/>
        <a:defRPr sz="2667" kern="1200">
          <a:solidFill>
            <a:schemeClr val="tx1"/>
          </a:solidFill>
          <a:latin typeface="+mn-lt"/>
          <a:ea typeface="ＭＳ Ｐゴシック" charset="0"/>
          <a:cs typeface="MS PGothic" pitchFamily="34" charset="-128"/>
        </a:defRPr>
      </a:lvl1pPr>
      <a:lvl2pPr marL="619100" indent="-238115" algn="l" defTabSz="380985" rtl="0" eaLnBrk="1" fontAlgn="base" hangingPunct="1">
        <a:spcBef>
          <a:spcPct val="20000"/>
        </a:spcBef>
        <a:spcAft>
          <a:spcPct val="0"/>
        </a:spcAft>
        <a:buFont typeface="Arial" charset="0"/>
        <a:buChar char="–"/>
        <a:defRPr sz="2333" kern="1200">
          <a:solidFill>
            <a:schemeClr val="tx1"/>
          </a:solidFill>
          <a:latin typeface="+mn-lt"/>
          <a:ea typeface="MS PGothic" pitchFamily="34" charset="-128"/>
          <a:cs typeface="MS PGothic" charset="0"/>
        </a:defRPr>
      </a:lvl2pPr>
      <a:lvl3pPr marL="952462" indent="-190492" algn="l" defTabSz="380985"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128"/>
        </a:defRPr>
      </a:lvl3pPr>
      <a:lvl4pPr marL="1333447" indent="-190492" algn="l" defTabSz="380985" rtl="0" eaLnBrk="1" fontAlgn="base" hangingPunct="1">
        <a:spcBef>
          <a:spcPct val="20000"/>
        </a:spcBef>
        <a:spcAft>
          <a:spcPct val="0"/>
        </a:spcAft>
        <a:buFont typeface="Arial" charset="0"/>
        <a:buChar char="–"/>
        <a:defRPr sz="1667" kern="1200">
          <a:solidFill>
            <a:schemeClr val="tx1"/>
          </a:solidFill>
          <a:latin typeface="+mn-lt"/>
          <a:ea typeface="ヒラギノ角ゴ Pro W3" charset="-128"/>
          <a:cs typeface="ヒラギノ角ゴ Pro W3" charset="0"/>
        </a:defRPr>
      </a:lvl4pPr>
      <a:lvl5pPr marL="1714431" indent="-190492" algn="l" defTabSz="380985" rtl="0" eaLnBrk="1" fontAlgn="base" hangingPunct="1">
        <a:spcBef>
          <a:spcPct val="20000"/>
        </a:spcBef>
        <a:spcAft>
          <a:spcPct val="0"/>
        </a:spcAft>
        <a:buFont typeface="Arial" charset="0"/>
        <a:buChar char="»"/>
        <a:defRPr sz="1667" kern="1200">
          <a:solidFill>
            <a:schemeClr val="tx1"/>
          </a:solidFill>
          <a:latin typeface="+mn-lt"/>
          <a:ea typeface="ＭＳ Ｐゴシック" charset="0"/>
          <a:cs typeface="MS PGothic" pitchFamily="34" charset="-128"/>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Decorative borde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Placeholder 1"/>
          <p:cNvSpPr>
            <a:spLocks noGrp="1"/>
          </p:cNvSpPr>
          <p:nvPr>
            <p:ph type="title"/>
          </p:nvPr>
        </p:nvSpPr>
        <p:spPr>
          <a:xfrm>
            <a:off x="990601" y="825500"/>
            <a:ext cx="7162800" cy="567765"/>
          </a:xfrm>
          <a:prstGeom prst="rect">
            <a:avLst/>
          </a:prstGeom>
        </p:spPr>
        <p:txBody>
          <a:bodyPr vert="horz" lIns="101882" tIns="50941" rIns="101882" bIns="50941"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990600" y="1524000"/>
            <a:ext cx="7162802" cy="3365500"/>
          </a:xfrm>
          <a:prstGeom prst="rect">
            <a:avLst/>
          </a:prstGeom>
        </p:spPr>
        <p:txBody>
          <a:bodyPr vert="horz" lIns="101882" tIns="50941" rIns="101882" bIns="50941"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411471" y="5383712"/>
            <a:ext cx="2133600" cy="304271"/>
          </a:xfrm>
          <a:prstGeom prst="rect">
            <a:avLst/>
          </a:prstGeom>
        </p:spPr>
        <p:txBody>
          <a:bodyPr vert="horz" lIns="101882" tIns="50941" rIns="101882" bIns="50941" rtlCol="0" anchor="ctr"/>
          <a:lstStyle>
            <a:lvl1pPr algn="l">
              <a:defRPr sz="917">
                <a:solidFill>
                  <a:schemeClr val="tx1">
                    <a:lumMod val="75000"/>
                    <a:lumOff val="25000"/>
                  </a:schemeClr>
                </a:solidFill>
              </a:defRPr>
            </a:lvl1pPr>
          </a:lstStyle>
          <a:p>
            <a:fld id="{E2BDE6FC-D800-44C9-9F28-4DA3F75C04DF}" type="datetimeFigureOut">
              <a:rPr lang="en-US" smtClean="0"/>
              <a:pPr/>
              <a:t>10/4/2018</a:t>
            </a:fld>
            <a:endParaRPr lang="en-US"/>
          </a:p>
        </p:txBody>
      </p:sp>
      <p:sp>
        <p:nvSpPr>
          <p:cNvPr id="5" name="Footer Placeholder 4"/>
          <p:cNvSpPr>
            <a:spLocks noGrp="1"/>
          </p:cNvSpPr>
          <p:nvPr>
            <p:ph type="ftr" sz="quarter" idx="3"/>
          </p:nvPr>
        </p:nvSpPr>
        <p:spPr>
          <a:xfrm>
            <a:off x="3124200" y="5383712"/>
            <a:ext cx="2895600" cy="304271"/>
          </a:xfrm>
          <a:prstGeom prst="rect">
            <a:avLst/>
          </a:prstGeom>
        </p:spPr>
        <p:txBody>
          <a:bodyPr vert="horz" lIns="101882" tIns="50941" rIns="101882" bIns="50941" rtlCol="0" anchor="ctr"/>
          <a:lstStyle>
            <a:lvl1pPr algn="ctr">
              <a:defRPr sz="917">
                <a:solidFill>
                  <a:schemeClr val="tx1">
                    <a:lumMod val="75000"/>
                    <a:lumOff val="25000"/>
                  </a:schemeClr>
                </a:solidFill>
              </a:defRPr>
            </a:lvl1pPr>
          </a:lstStyle>
          <a:p>
            <a:r>
              <a:rPr lang="en-US"/>
              <a:t>Add a footer</a:t>
            </a:r>
            <a:endParaRPr lang="en-US" dirty="0"/>
          </a:p>
        </p:txBody>
      </p:sp>
      <p:sp>
        <p:nvSpPr>
          <p:cNvPr id="6" name="Slide Number Placeholder 5"/>
          <p:cNvSpPr>
            <a:spLocks noGrp="1"/>
          </p:cNvSpPr>
          <p:nvPr>
            <p:ph type="sldNum" sz="quarter" idx="4"/>
          </p:nvPr>
        </p:nvSpPr>
        <p:spPr>
          <a:xfrm>
            <a:off x="6598928" y="5383712"/>
            <a:ext cx="2133600" cy="304271"/>
          </a:xfrm>
          <a:prstGeom prst="rect">
            <a:avLst/>
          </a:prstGeom>
        </p:spPr>
        <p:txBody>
          <a:bodyPr vert="horz" lIns="101882" tIns="50941" rIns="101882" bIns="50941" rtlCol="0" anchor="ctr"/>
          <a:lstStyle>
            <a:lvl1pPr algn="r">
              <a:defRPr sz="917">
                <a:solidFill>
                  <a:schemeClr val="tx1">
                    <a:lumMod val="75000"/>
                    <a:lumOff val="25000"/>
                  </a:schemeClr>
                </a:solidFill>
              </a:defRPr>
            </a:lvl1pPr>
          </a:lstStyle>
          <a:p>
            <a:fld id="{BD2FA371-C872-4E76-B1E3-5B0775D37C39}" type="slidenum">
              <a:rPr lang="en-US" smtClean="0"/>
              <a:pPr/>
              <a:t>‹#›</a:t>
            </a:fld>
            <a:endParaRPr lang="en-US"/>
          </a:p>
        </p:txBody>
      </p:sp>
    </p:spTree>
    <p:extLst>
      <p:ext uri="{BB962C8B-B14F-4D97-AF65-F5344CB8AC3E}">
        <p14:creationId xmlns:p14="http://schemas.microsoft.com/office/powerpoint/2010/main" val="211186373"/>
      </p:ext>
    </p:extLst>
  </p:cSld>
  <p:clrMap bg1="lt1" tx1="dk1" bg2="lt2" tx2="dk2" accent1="accent1" accent2="accent2" accent3="accent3" accent4="accent4" accent5="accent5" accent6="accent6" hlink="hlink" folHlink="folHlink"/>
  <p:sldLayoutIdLst>
    <p:sldLayoutId id="2147484811" r:id="rId1"/>
  </p:sldLayoutIdLst>
  <p:txStyles>
    <p:titleStyle>
      <a:lvl1pPr algn="ctr" defTabSz="771844" rtl="0" eaLnBrk="1" latinLnBrk="0" hangingPunct="1">
        <a:spcBef>
          <a:spcPct val="0"/>
        </a:spcBef>
        <a:buNone/>
        <a:defRPr sz="2122" kern="1200">
          <a:solidFill>
            <a:schemeClr val="tx1">
              <a:lumMod val="95000"/>
              <a:lumOff val="5000"/>
            </a:schemeClr>
          </a:solidFill>
          <a:latin typeface="+mj-lt"/>
          <a:ea typeface="+mj-ea"/>
          <a:cs typeface="+mj-cs"/>
        </a:defRPr>
      </a:lvl1pPr>
    </p:titleStyle>
    <p:bodyStyle>
      <a:lvl1pPr marL="207820" indent="-207820" algn="l" defTabSz="771844" rtl="0" eaLnBrk="1" latinLnBrk="0" hangingPunct="1">
        <a:lnSpc>
          <a:spcPct val="90000"/>
        </a:lnSpc>
        <a:spcBef>
          <a:spcPts val="1364"/>
        </a:spcBef>
        <a:buFont typeface="Arial" pitchFamily="34" charset="0"/>
        <a:buChar char="•"/>
        <a:defRPr sz="1516" kern="1200">
          <a:solidFill>
            <a:schemeClr val="tx1">
              <a:lumMod val="95000"/>
              <a:lumOff val="5000"/>
            </a:schemeClr>
          </a:solidFill>
          <a:latin typeface="+mn-lt"/>
          <a:ea typeface="+mn-ea"/>
          <a:cs typeface="+mn-cs"/>
        </a:defRPr>
      </a:lvl1pPr>
      <a:lvl2pPr marL="484914" indent="-207820" algn="l" defTabSz="771844" rtl="0" eaLnBrk="1" latinLnBrk="0" hangingPunct="1">
        <a:lnSpc>
          <a:spcPct val="90000"/>
        </a:lnSpc>
        <a:spcBef>
          <a:spcPts val="454"/>
        </a:spcBef>
        <a:buFont typeface="Arial" pitchFamily="34" charset="0"/>
        <a:buChar char="•"/>
        <a:defRPr sz="1364" kern="1200">
          <a:solidFill>
            <a:schemeClr val="tx1">
              <a:lumMod val="95000"/>
              <a:lumOff val="5000"/>
            </a:schemeClr>
          </a:solidFill>
          <a:latin typeface="+mn-lt"/>
          <a:ea typeface="+mn-ea"/>
          <a:cs typeface="+mn-cs"/>
        </a:defRPr>
      </a:lvl2pPr>
      <a:lvl3pPr marL="762008" indent="-173184" algn="l" defTabSz="771844" rtl="0" eaLnBrk="1" latinLnBrk="0" hangingPunct="1">
        <a:lnSpc>
          <a:spcPct val="90000"/>
        </a:lnSpc>
        <a:spcBef>
          <a:spcPts val="227"/>
        </a:spcBef>
        <a:buFont typeface="Arial" pitchFamily="34" charset="0"/>
        <a:buChar char="•"/>
        <a:defRPr sz="1212" kern="1200">
          <a:solidFill>
            <a:schemeClr val="tx1">
              <a:lumMod val="95000"/>
              <a:lumOff val="5000"/>
            </a:schemeClr>
          </a:solidFill>
          <a:latin typeface="+mn-lt"/>
          <a:ea typeface="+mn-ea"/>
          <a:cs typeface="+mn-cs"/>
        </a:defRPr>
      </a:lvl3pPr>
      <a:lvl4pPr marL="969829" indent="-173184" algn="l" defTabSz="771844" rtl="0" eaLnBrk="1" latinLnBrk="0" hangingPunct="1">
        <a:lnSpc>
          <a:spcPct val="90000"/>
        </a:lnSpc>
        <a:spcBef>
          <a:spcPts val="227"/>
        </a:spcBef>
        <a:buFont typeface="Arial" pitchFamily="34" charset="0"/>
        <a:buChar char="•"/>
        <a:defRPr sz="1060" kern="1200">
          <a:solidFill>
            <a:schemeClr val="tx1">
              <a:lumMod val="95000"/>
              <a:lumOff val="5000"/>
            </a:schemeClr>
          </a:solidFill>
          <a:latin typeface="+mn-lt"/>
          <a:ea typeface="+mn-ea"/>
          <a:cs typeface="+mn-cs"/>
        </a:defRPr>
      </a:lvl4pPr>
      <a:lvl5pPr marL="1177649" indent="-173184" algn="l" defTabSz="771844" rtl="0" eaLnBrk="1" latinLnBrk="0" hangingPunct="1">
        <a:lnSpc>
          <a:spcPct val="90000"/>
        </a:lnSpc>
        <a:spcBef>
          <a:spcPts val="227"/>
        </a:spcBef>
        <a:buFont typeface="Arial" pitchFamily="34" charset="0"/>
        <a:buChar char="•"/>
        <a:defRPr sz="1060" kern="1200">
          <a:solidFill>
            <a:schemeClr val="tx1">
              <a:lumMod val="95000"/>
              <a:lumOff val="5000"/>
            </a:schemeClr>
          </a:solidFill>
          <a:latin typeface="+mn-lt"/>
          <a:ea typeface="+mn-ea"/>
          <a:cs typeface="+mn-cs"/>
        </a:defRPr>
      </a:lvl5pPr>
      <a:lvl6pPr marL="1385470" indent="-192961" algn="l" defTabSz="771844" rtl="0" eaLnBrk="1" latinLnBrk="0" hangingPunct="1">
        <a:lnSpc>
          <a:spcPct val="90000"/>
        </a:lnSpc>
        <a:spcBef>
          <a:spcPts val="227"/>
        </a:spcBef>
        <a:buFont typeface="Arial" pitchFamily="34" charset="0"/>
        <a:buChar char="•"/>
        <a:defRPr sz="1060" kern="1200">
          <a:solidFill>
            <a:schemeClr val="tx1"/>
          </a:solidFill>
          <a:latin typeface="+mn-lt"/>
          <a:ea typeface="+mn-ea"/>
          <a:cs typeface="+mn-cs"/>
        </a:defRPr>
      </a:lvl6pPr>
      <a:lvl7pPr marL="1593290" indent="-192961" algn="l" defTabSz="771844" rtl="0" eaLnBrk="1" latinLnBrk="0" hangingPunct="1">
        <a:lnSpc>
          <a:spcPct val="90000"/>
        </a:lnSpc>
        <a:spcBef>
          <a:spcPts val="227"/>
        </a:spcBef>
        <a:buFont typeface="Arial" pitchFamily="34" charset="0"/>
        <a:buChar char="•"/>
        <a:defRPr sz="1060" kern="1200">
          <a:solidFill>
            <a:schemeClr val="tx1"/>
          </a:solidFill>
          <a:latin typeface="+mn-lt"/>
          <a:ea typeface="+mn-ea"/>
          <a:cs typeface="+mn-cs"/>
        </a:defRPr>
      </a:lvl7pPr>
      <a:lvl8pPr marL="1801110" indent="-192961" algn="l" defTabSz="771844" rtl="0" eaLnBrk="1" latinLnBrk="0" hangingPunct="1">
        <a:lnSpc>
          <a:spcPct val="90000"/>
        </a:lnSpc>
        <a:spcBef>
          <a:spcPts val="227"/>
        </a:spcBef>
        <a:buFont typeface="Arial" pitchFamily="34" charset="0"/>
        <a:buChar char="•"/>
        <a:defRPr sz="1060" kern="1200">
          <a:solidFill>
            <a:schemeClr val="tx1"/>
          </a:solidFill>
          <a:latin typeface="+mn-lt"/>
          <a:ea typeface="+mn-ea"/>
          <a:cs typeface="+mn-cs"/>
        </a:defRPr>
      </a:lvl8pPr>
      <a:lvl9pPr marL="2008930" indent="-192961" algn="l" defTabSz="771844" rtl="0" eaLnBrk="1" latinLnBrk="0" hangingPunct="1">
        <a:lnSpc>
          <a:spcPct val="90000"/>
        </a:lnSpc>
        <a:spcBef>
          <a:spcPts val="227"/>
        </a:spcBef>
        <a:buFont typeface="Arial" pitchFamily="34" charset="0"/>
        <a:buChar char="•"/>
        <a:defRPr sz="1060" kern="1200">
          <a:solidFill>
            <a:schemeClr val="tx1"/>
          </a:solidFill>
          <a:latin typeface="+mn-lt"/>
          <a:ea typeface="+mn-ea"/>
          <a:cs typeface="+mn-cs"/>
        </a:defRPr>
      </a:lvl9pPr>
    </p:bodyStyle>
    <p:otherStyle>
      <a:defPPr>
        <a:defRPr/>
      </a:defPPr>
      <a:lvl1pPr marL="0" algn="l" defTabSz="771844" rtl="0" eaLnBrk="1" latinLnBrk="0" hangingPunct="1">
        <a:defRPr sz="1516" kern="1200">
          <a:solidFill>
            <a:schemeClr val="tx1"/>
          </a:solidFill>
          <a:latin typeface="+mn-lt"/>
          <a:ea typeface="+mn-ea"/>
          <a:cs typeface="+mn-cs"/>
        </a:defRPr>
      </a:lvl1pPr>
      <a:lvl2pPr marL="385922" algn="l" defTabSz="771844" rtl="0" eaLnBrk="1" latinLnBrk="0" hangingPunct="1">
        <a:defRPr sz="1516" kern="1200">
          <a:solidFill>
            <a:schemeClr val="tx1"/>
          </a:solidFill>
          <a:latin typeface="+mn-lt"/>
          <a:ea typeface="+mn-ea"/>
          <a:cs typeface="+mn-cs"/>
        </a:defRPr>
      </a:lvl2pPr>
      <a:lvl3pPr marL="771844" algn="l" defTabSz="771844" rtl="0" eaLnBrk="1" latinLnBrk="0" hangingPunct="1">
        <a:defRPr sz="1516" kern="1200">
          <a:solidFill>
            <a:schemeClr val="tx1"/>
          </a:solidFill>
          <a:latin typeface="+mn-lt"/>
          <a:ea typeface="+mn-ea"/>
          <a:cs typeface="+mn-cs"/>
        </a:defRPr>
      </a:lvl3pPr>
      <a:lvl4pPr marL="1157768" algn="l" defTabSz="771844" rtl="0" eaLnBrk="1" latinLnBrk="0" hangingPunct="1">
        <a:defRPr sz="1516" kern="1200">
          <a:solidFill>
            <a:schemeClr val="tx1"/>
          </a:solidFill>
          <a:latin typeface="+mn-lt"/>
          <a:ea typeface="+mn-ea"/>
          <a:cs typeface="+mn-cs"/>
        </a:defRPr>
      </a:lvl4pPr>
      <a:lvl5pPr marL="1543690" algn="l" defTabSz="771844" rtl="0" eaLnBrk="1" latinLnBrk="0" hangingPunct="1">
        <a:defRPr sz="1516" kern="1200">
          <a:solidFill>
            <a:schemeClr val="tx1"/>
          </a:solidFill>
          <a:latin typeface="+mn-lt"/>
          <a:ea typeface="+mn-ea"/>
          <a:cs typeface="+mn-cs"/>
        </a:defRPr>
      </a:lvl5pPr>
      <a:lvl6pPr marL="1929612" algn="l" defTabSz="771844" rtl="0" eaLnBrk="1" latinLnBrk="0" hangingPunct="1">
        <a:defRPr sz="1516" kern="1200">
          <a:solidFill>
            <a:schemeClr val="tx1"/>
          </a:solidFill>
          <a:latin typeface="+mn-lt"/>
          <a:ea typeface="+mn-ea"/>
          <a:cs typeface="+mn-cs"/>
        </a:defRPr>
      </a:lvl6pPr>
      <a:lvl7pPr marL="2315534" algn="l" defTabSz="771844" rtl="0" eaLnBrk="1" latinLnBrk="0" hangingPunct="1">
        <a:defRPr sz="1516" kern="1200">
          <a:solidFill>
            <a:schemeClr val="tx1"/>
          </a:solidFill>
          <a:latin typeface="+mn-lt"/>
          <a:ea typeface="+mn-ea"/>
          <a:cs typeface="+mn-cs"/>
        </a:defRPr>
      </a:lvl7pPr>
      <a:lvl8pPr marL="2701457" algn="l" defTabSz="771844" rtl="0" eaLnBrk="1" latinLnBrk="0" hangingPunct="1">
        <a:defRPr sz="1516" kern="1200">
          <a:solidFill>
            <a:schemeClr val="tx1"/>
          </a:solidFill>
          <a:latin typeface="+mn-lt"/>
          <a:ea typeface="+mn-ea"/>
          <a:cs typeface="+mn-cs"/>
        </a:defRPr>
      </a:lvl8pPr>
      <a:lvl9pPr marL="3087379" algn="l" defTabSz="771844" rtl="0" eaLnBrk="1" latinLnBrk="0" hangingPunct="1">
        <a:defRPr sz="151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mycourses.aalto.fi/mod/url/view.php?id=191257" TargetMode="Externa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hyperlink" Target="https://mycourses.aalto.fi/mod/url/view.php?id=191257" TargetMode="Externa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hyperlink" Target="http://opit.aalto.fi/"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8313" y="1561356"/>
            <a:ext cx="8207375" cy="2376264"/>
          </a:xfrm>
        </p:spPr>
        <p:txBody>
          <a:bodyPr/>
          <a:lstStyle/>
          <a:p>
            <a:r>
              <a:rPr lang="fi-FI" sz="3600" dirty="0" smtClean="0">
                <a:latin typeface="Calibri" panose="020F0502020204030204" pitchFamily="34" charset="0"/>
              </a:rPr>
              <a:t>PED-131.9000</a:t>
            </a:r>
            <a:br>
              <a:rPr lang="fi-FI" sz="3600" dirty="0" smtClean="0">
                <a:latin typeface="Calibri" panose="020F0502020204030204" pitchFamily="34" charset="0"/>
              </a:rPr>
            </a:br>
            <a:r>
              <a:rPr lang="fi-FI" sz="3600" dirty="0" err="1" smtClean="0">
                <a:latin typeface="Calibri" panose="020F0502020204030204" pitchFamily="34" charset="0"/>
              </a:rPr>
              <a:t>Teaching</a:t>
            </a:r>
            <a:r>
              <a:rPr lang="fi-FI" sz="3600" dirty="0" smtClean="0">
                <a:latin typeface="Calibri" panose="020F0502020204030204" pitchFamily="34" charset="0"/>
              </a:rPr>
              <a:t> </a:t>
            </a:r>
            <a:r>
              <a:rPr lang="fi-FI" sz="3600" dirty="0" err="1" smtClean="0">
                <a:latin typeface="Calibri" panose="020F0502020204030204" pitchFamily="34" charset="0"/>
              </a:rPr>
              <a:t>assistant</a:t>
            </a:r>
            <a:r>
              <a:rPr lang="fi-FI" sz="3600" dirty="0" smtClean="0">
                <a:latin typeface="Calibri" panose="020F0502020204030204" pitchFamily="34" charset="0"/>
              </a:rPr>
              <a:t> as a </a:t>
            </a:r>
            <a:r>
              <a:rPr lang="fi-FI" sz="3600" dirty="0" err="1" smtClean="0">
                <a:latin typeface="Calibri" panose="020F0502020204030204" pitchFamily="34" charset="0"/>
              </a:rPr>
              <a:t>learning</a:t>
            </a:r>
            <a:r>
              <a:rPr lang="fi-FI" sz="3600" dirty="0" smtClean="0">
                <a:latin typeface="Calibri" panose="020F0502020204030204" pitchFamily="34" charset="0"/>
              </a:rPr>
              <a:t> </a:t>
            </a:r>
            <a:r>
              <a:rPr lang="fi-FI" sz="3600" dirty="0" err="1" smtClean="0">
                <a:latin typeface="Calibri" panose="020F0502020204030204" pitchFamily="34" charset="0"/>
              </a:rPr>
              <a:t>instructor</a:t>
            </a:r>
            <a:r>
              <a:rPr lang="fi-FI" sz="3600" dirty="0" smtClean="0">
                <a:latin typeface="Calibri" panose="020F0502020204030204" pitchFamily="34" charset="0"/>
              </a:rPr>
              <a:t/>
            </a:r>
            <a:br>
              <a:rPr lang="fi-FI" sz="3600" dirty="0" smtClean="0">
                <a:latin typeface="Calibri" panose="020F0502020204030204" pitchFamily="34" charset="0"/>
              </a:rPr>
            </a:br>
            <a:r>
              <a:rPr lang="fi-FI" sz="3600" dirty="0" smtClean="0">
                <a:latin typeface="Calibri" panose="020F0502020204030204" pitchFamily="34" charset="0"/>
              </a:rPr>
              <a:t>Day 2</a:t>
            </a:r>
            <a:endParaRPr lang="en-US" sz="3600" dirty="0">
              <a:latin typeface="Calibri" panose="020F0502020204030204" pitchFamily="34" charset="0"/>
            </a:endParaRPr>
          </a:p>
        </p:txBody>
      </p:sp>
      <p:sp>
        <p:nvSpPr>
          <p:cNvPr id="3" name="Subtitle 2"/>
          <p:cNvSpPr>
            <a:spLocks noGrp="1"/>
          </p:cNvSpPr>
          <p:nvPr>
            <p:ph type="subTitle" idx="1"/>
          </p:nvPr>
        </p:nvSpPr>
        <p:spPr>
          <a:xfrm>
            <a:off x="468314" y="4443795"/>
            <a:ext cx="8207374" cy="660000"/>
          </a:xfrm>
        </p:spPr>
        <p:txBody>
          <a:bodyPr>
            <a:normAutofit fontScale="92500" lnSpcReduction="10000"/>
          </a:bodyPr>
          <a:lstStyle/>
          <a:p>
            <a:r>
              <a:rPr lang="fi-FI" dirty="0" err="1" smtClean="0"/>
              <a:t>Pedagogical</a:t>
            </a:r>
            <a:r>
              <a:rPr lang="fi-FI" dirty="0" smtClean="0"/>
              <a:t> </a:t>
            </a:r>
            <a:r>
              <a:rPr lang="fi-FI" dirty="0" err="1" smtClean="0"/>
              <a:t>training</a:t>
            </a:r>
            <a:r>
              <a:rPr lang="fi-FI" dirty="0" smtClean="0"/>
              <a:t> for SCI </a:t>
            </a:r>
            <a:r>
              <a:rPr lang="fi-FI" dirty="0" err="1" smtClean="0"/>
              <a:t>teaching</a:t>
            </a:r>
            <a:r>
              <a:rPr lang="fi-FI" dirty="0" smtClean="0"/>
              <a:t> </a:t>
            </a:r>
            <a:r>
              <a:rPr lang="fi-FI" dirty="0" err="1" smtClean="0"/>
              <a:t>assistants</a:t>
            </a:r>
            <a:r>
              <a:rPr lang="fi-FI" dirty="0" smtClean="0"/>
              <a:t>, </a:t>
            </a:r>
            <a:r>
              <a:rPr lang="fi-FI" dirty="0" err="1" smtClean="0"/>
              <a:t>Thursday</a:t>
            </a:r>
            <a:r>
              <a:rPr lang="fi-FI" dirty="0" smtClean="0"/>
              <a:t> </a:t>
            </a:r>
            <a:r>
              <a:rPr lang="fi-FI" dirty="0" smtClean="0"/>
              <a:t>4.10.2018 9-12, Majakka (M140)</a:t>
            </a:r>
            <a:endParaRPr lang="fi-FI" dirty="0" smtClean="0"/>
          </a:p>
          <a:p>
            <a:r>
              <a:rPr lang="fi-FI" dirty="0" smtClean="0"/>
              <a:t>SCI Learning Services (LES)</a:t>
            </a:r>
          </a:p>
          <a:p>
            <a:r>
              <a:rPr lang="fi-FI" dirty="0" smtClean="0"/>
              <a:t>Kirsti Keltikangas and Jukka Parviainen</a:t>
            </a:r>
            <a:endParaRPr lang="en-US" dirty="0"/>
          </a:p>
        </p:txBody>
      </p:sp>
    </p:spTree>
    <p:extLst>
      <p:ext uri="{BB962C8B-B14F-4D97-AF65-F5344CB8AC3E}">
        <p14:creationId xmlns:p14="http://schemas.microsoft.com/office/powerpoint/2010/main" val="1108859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3600" noProof="0" dirty="0" smtClean="0">
                <a:solidFill>
                  <a:srgbClr val="C00000"/>
                </a:solidFill>
                <a:latin typeface="Calibri" panose="020F0502020204030204" pitchFamily="34" charset="0"/>
              </a:rPr>
              <a:t>Surface learning</a:t>
            </a:r>
            <a:endParaRPr lang="en-GB" sz="3600" noProof="0" dirty="0">
              <a:solidFill>
                <a:srgbClr val="C00000"/>
              </a:solidFill>
              <a:latin typeface="Calibri" panose="020F0502020204030204" pitchFamily="34" charset="0"/>
            </a:endParaRPr>
          </a:p>
        </p:txBody>
      </p:sp>
      <p:sp>
        <p:nvSpPr>
          <p:cNvPr id="6" name="Rectangle 5"/>
          <p:cNvSpPr/>
          <p:nvPr/>
        </p:nvSpPr>
        <p:spPr>
          <a:xfrm>
            <a:off x="2771800" y="4441676"/>
            <a:ext cx="5460607" cy="374590"/>
          </a:xfrm>
          <a:prstGeom prst="rect">
            <a:avLst/>
          </a:prstGeom>
        </p:spPr>
        <p:txBody>
          <a:bodyPr wrap="square">
            <a:spAutoFit/>
          </a:bodyPr>
          <a:lstStyle/>
          <a:p>
            <a:pPr algn="l"/>
            <a:r>
              <a:rPr lang="en-GB" sz="917" dirty="0" smtClean="0"/>
              <a:t>Compiled from Biggs (1999), </a:t>
            </a:r>
            <a:r>
              <a:rPr lang="en-GB" sz="917" dirty="0" err="1" smtClean="0"/>
              <a:t>Entwistle</a:t>
            </a:r>
            <a:r>
              <a:rPr lang="en-GB" sz="917" dirty="0" smtClean="0"/>
              <a:t> (1988) and </a:t>
            </a:r>
            <a:r>
              <a:rPr lang="en-GB" sz="917" dirty="0" err="1" smtClean="0"/>
              <a:t>Ramsden</a:t>
            </a:r>
            <a:r>
              <a:rPr lang="en-GB" sz="917" dirty="0" smtClean="0"/>
              <a:t> (1992))</a:t>
            </a:r>
          </a:p>
          <a:p>
            <a:pPr algn="l"/>
            <a:r>
              <a:rPr lang="en-GB" sz="917" dirty="0" smtClean="0"/>
              <a:t>http://exchange.ac.uk/learning-and-teaching-theory-guide/deep-and-surface-approaches-learning.html</a:t>
            </a:r>
            <a:endParaRPr lang="en-GB" sz="917" dirty="0"/>
          </a:p>
        </p:txBody>
      </p:sp>
      <p:graphicFrame>
        <p:nvGraphicFramePr>
          <p:cNvPr id="2" name="Table 1"/>
          <p:cNvGraphicFramePr>
            <a:graphicFrameLocks noGrp="1"/>
          </p:cNvGraphicFramePr>
          <p:nvPr>
            <p:extLst/>
          </p:nvPr>
        </p:nvGraphicFramePr>
        <p:xfrm>
          <a:off x="719572" y="884247"/>
          <a:ext cx="7704856" cy="3485421"/>
        </p:xfrm>
        <a:graphic>
          <a:graphicData uri="http://schemas.openxmlformats.org/drawingml/2006/table">
            <a:tbl>
              <a:tblPr firstRow="1" bandRow="1">
                <a:tableStyleId>{1FECB4D8-DB02-4DC6-A0A2-4F2EBAE1DC90}</a:tableStyleId>
              </a:tblPr>
              <a:tblGrid>
                <a:gridCol w="2054628">
                  <a:extLst>
                    <a:ext uri="{9D8B030D-6E8A-4147-A177-3AD203B41FA5}">
                      <a16:colId xmlns:a16="http://schemas.microsoft.com/office/drawing/2014/main" val="20000"/>
                    </a:ext>
                  </a:extLst>
                </a:gridCol>
                <a:gridCol w="5650228">
                  <a:extLst>
                    <a:ext uri="{9D8B030D-6E8A-4147-A177-3AD203B41FA5}">
                      <a16:colId xmlns:a16="http://schemas.microsoft.com/office/drawing/2014/main" val="20001"/>
                    </a:ext>
                  </a:extLst>
                </a:gridCol>
              </a:tblGrid>
              <a:tr h="435575">
                <a:tc>
                  <a:txBody>
                    <a:bodyPr/>
                    <a:lstStyle/>
                    <a:p>
                      <a:endParaRPr lang="en-US" sz="1300" b="1" dirty="0"/>
                    </a:p>
                  </a:txBody>
                  <a:tcPr marL="76200" marR="76200" marT="38100" marB="38100"/>
                </a:tc>
                <a:tc>
                  <a:txBody>
                    <a:bodyPr/>
                    <a:lstStyle/>
                    <a:p>
                      <a:endParaRPr lang="en-US" sz="1300" dirty="0"/>
                    </a:p>
                  </a:txBody>
                  <a:tcPr marL="76200" marR="76200" marT="38100" marB="38100"/>
                </a:tc>
                <a:extLst>
                  <a:ext uri="{0D108BD9-81ED-4DB2-BD59-A6C34878D82A}">
                    <a16:rowId xmlns:a16="http://schemas.microsoft.com/office/drawing/2014/main" val="10000"/>
                  </a:ext>
                </a:extLst>
              </a:tr>
              <a:tr h="598064">
                <a:tc>
                  <a:txBody>
                    <a:bodyPr/>
                    <a:lstStyle/>
                    <a:p>
                      <a:r>
                        <a:rPr lang="en-GB" sz="1500" noProof="0" dirty="0" smtClean="0"/>
                        <a:t>Typical motivation</a:t>
                      </a:r>
                      <a:endParaRPr lang="en-GB" sz="1500" b="1" noProof="0" dirty="0">
                        <a:latin typeface="+mn-lt"/>
                      </a:endParaRPr>
                    </a:p>
                  </a:txBody>
                  <a:tcPr marL="76200" marR="76200" marT="38100" marB="38100"/>
                </a:tc>
                <a:tc>
                  <a:txBody>
                    <a:bodyPr/>
                    <a:lstStyle/>
                    <a:p>
                      <a:r>
                        <a:rPr lang="en-GB" sz="1500" noProof="0" dirty="0" smtClean="0"/>
                        <a:t>To</a:t>
                      </a:r>
                      <a:r>
                        <a:rPr lang="en-GB" sz="1500" baseline="0" noProof="0" dirty="0" smtClean="0"/>
                        <a:t> p</a:t>
                      </a:r>
                      <a:r>
                        <a:rPr lang="en-GB" sz="1500" noProof="0" dirty="0" smtClean="0"/>
                        <a:t>ass the course (reasons</a:t>
                      </a:r>
                      <a:r>
                        <a:rPr lang="en-GB" sz="1500" baseline="0" noProof="0" dirty="0" smtClean="0"/>
                        <a:t> for not setting higher objectives can vary from not-interested to no-chance-to-succeed)</a:t>
                      </a:r>
                      <a:endParaRPr lang="en-GB" sz="1500" noProof="0" dirty="0">
                        <a:latin typeface="+mn-lt"/>
                      </a:endParaRPr>
                    </a:p>
                  </a:txBody>
                  <a:tcPr marL="76200" marR="76200" marT="38100" marB="38100"/>
                </a:tc>
                <a:extLst>
                  <a:ext uri="{0D108BD9-81ED-4DB2-BD59-A6C34878D82A}">
                    <a16:rowId xmlns:a16="http://schemas.microsoft.com/office/drawing/2014/main" val="10001"/>
                  </a:ext>
                </a:extLst>
              </a:tr>
              <a:tr h="375070">
                <a:tc>
                  <a:txBody>
                    <a:bodyPr/>
                    <a:lstStyle/>
                    <a:p>
                      <a:r>
                        <a:rPr lang="en-GB" sz="1500" noProof="0" dirty="0" smtClean="0"/>
                        <a:t>Learning strategies</a:t>
                      </a:r>
                      <a:endParaRPr lang="en-GB" sz="1500" b="1" noProof="0" dirty="0">
                        <a:latin typeface="+mn-lt"/>
                      </a:endParaRPr>
                    </a:p>
                  </a:txBody>
                  <a:tcPr marL="76200" marR="76200" marT="38100" marB="38100"/>
                </a:tc>
                <a:tc>
                  <a:txBody>
                    <a:bodyPr/>
                    <a:lstStyle/>
                    <a:p>
                      <a:r>
                        <a:rPr lang="en-GB" sz="1500" noProof="0" dirty="0" smtClean="0"/>
                        <a:t>Rote</a:t>
                      </a:r>
                      <a:r>
                        <a:rPr lang="en-GB" sz="1500" baseline="0" noProof="0" dirty="0" smtClean="0"/>
                        <a:t> learning, seeking hints, passive receiving</a:t>
                      </a:r>
                      <a:endParaRPr lang="en-GB" sz="1500" b="1" noProof="0" dirty="0">
                        <a:latin typeface="+mn-lt"/>
                      </a:endParaRPr>
                    </a:p>
                  </a:txBody>
                  <a:tcPr marL="76200" marR="76200" marT="38100" marB="38100"/>
                </a:tc>
                <a:extLst>
                  <a:ext uri="{0D108BD9-81ED-4DB2-BD59-A6C34878D82A}">
                    <a16:rowId xmlns:a16="http://schemas.microsoft.com/office/drawing/2014/main" val="10002"/>
                  </a:ext>
                </a:extLst>
              </a:tr>
              <a:tr h="1219200">
                <a:tc>
                  <a:txBody>
                    <a:bodyPr/>
                    <a:lstStyle/>
                    <a:p>
                      <a:r>
                        <a:rPr lang="en-GB" sz="1500" noProof="0" dirty="0" smtClean="0"/>
                        <a:t>Difficulties</a:t>
                      </a:r>
                      <a:endParaRPr lang="en-GB" sz="1500" b="1" noProof="0" dirty="0">
                        <a:latin typeface="+mn-lt"/>
                      </a:endParaRPr>
                    </a:p>
                  </a:txBody>
                  <a:tcPr marL="76200" marR="76200" marT="38100" marB="381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500" noProof="0" dirty="0" smtClean="0"/>
                        <a:t>Concentrating on what is important</a:t>
                      </a:r>
                      <a:r>
                        <a:rPr lang="en-GB" sz="1500" baseline="0" noProof="0" dirty="0" smtClean="0"/>
                        <a:t> to learn; to start doing things and trust one’s possibilities to succeed; finding one’s own interests; proactively creating links between course contents so that knowledge does not seem to be fragmented and full of irrelevant details</a:t>
                      </a:r>
                      <a:endParaRPr lang="en-GB" sz="1500" b="1" noProof="0" dirty="0" smtClean="0">
                        <a:latin typeface="+mn-lt"/>
                      </a:endParaRPr>
                    </a:p>
                  </a:txBody>
                  <a:tcPr marL="76200" marR="76200" marT="38100" marB="38100"/>
                </a:tc>
                <a:extLst>
                  <a:ext uri="{0D108BD9-81ED-4DB2-BD59-A6C34878D82A}">
                    <a16:rowId xmlns:a16="http://schemas.microsoft.com/office/drawing/2014/main" val="10003"/>
                  </a:ext>
                </a:extLst>
              </a:tr>
              <a:tr h="857512">
                <a:tc>
                  <a:txBody>
                    <a:bodyPr/>
                    <a:lstStyle/>
                    <a:p>
                      <a:r>
                        <a:rPr lang="en-GB" sz="1500" noProof="0" dirty="0" smtClean="0"/>
                        <a:t>Support provided</a:t>
                      </a:r>
                      <a:endParaRPr lang="en-GB" sz="1500" b="1" noProof="0" dirty="0">
                        <a:latin typeface="+mn-lt"/>
                      </a:endParaRPr>
                    </a:p>
                  </a:txBody>
                  <a:tcPr marL="76200" marR="76200" marT="38100" marB="38100"/>
                </a:tc>
                <a:tc>
                  <a:txBody>
                    <a:bodyPr/>
                    <a:lstStyle/>
                    <a:p>
                      <a:r>
                        <a:rPr lang="en-GB" sz="1500" noProof="0" dirty="0" smtClean="0"/>
                        <a:t>Help believe</a:t>
                      </a:r>
                      <a:r>
                        <a:rPr lang="en-GB" sz="1500" baseline="0" noProof="0" dirty="0" smtClean="0"/>
                        <a:t> in one’s own skills; positive feedback on things already done; help build bridges between the contents; set goals; find appropriate (basic enough) exercises; help </a:t>
                      </a:r>
                      <a:r>
                        <a:rPr lang="en-GB" sz="1500" u="none" baseline="0" noProof="0" dirty="0" smtClean="0"/>
                        <a:t>to start working </a:t>
                      </a:r>
                      <a:endParaRPr lang="en-GB" sz="1500" b="1" u="none" noProof="0" dirty="0">
                        <a:latin typeface="+mn-lt"/>
                      </a:endParaRPr>
                    </a:p>
                  </a:txBody>
                  <a:tcPr marL="76200" marR="76200" marT="38100" marB="3810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188151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3600" noProof="0" dirty="0" smtClean="0">
                <a:solidFill>
                  <a:schemeClr val="accent6">
                    <a:lumMod val="75000"/>
                  </a:schemeClr>
                </a:solidFill>
                <a:latin typeface="Calibri" panose="020F0502020204030204" pitchFamily="34" charset="0"/>
              </a:rPr>
              <a:t>Organised / strategic learning</a:t>
            </a:r>
            <a:endParaRPr lang="en-GB" sz="3600" noProof="0" dirty="0">
              <a:solidFill>
                <a:schemeClr val="accent6">
                  <a:lumMod val="75000"/>
                </a:schemeClr>
              </a:solidFill>
              <a:latin typeface="Calibri" panose="020F0502020204030204" pitchFamily="34" charset="0"/>
            </a:endParaRPr>
          </a:p>
        </p:txBody>
      </p:sp>
      <p:graphicFrame>
        <p:nvGraphicFramePr>
          <p:cNvPr id="6" name="Table 5"/>
          <p:cNvGraphicFramePr>
            <a:graphicFrameLocks noGrp="1"/>
          </p:cNvGraphicFramePr>
          <p:nvPr>
            <p:extLst/>
          </p:nvPr>
        </p:nvGraphicFramePr>
        <p:xfrm>
          <a:off x="971591" y="1022466"/>
          <a:ext cx="7200809" cy="3131178"/>
        </p:xfrm>
        <a:graphic>
          <a:graphicData uri="http://schemas.openxmlformats.org/drawingml/2006/table">
            <a:tbl>
              <a:tblPr firstRow="1" bandRow="1">
                <a:tableStyleId>{10A1B5D5-9B99-4C35-A422-299274C87663}</a:tableStyleId>
              </a:tblPr>
              <a:tblGrid>
                <a:gridCol w="2242037">
                  <a:extLst>
                    <a:ext uri="{9D8B030D-6E8A-4147-A177-3AD203B41FA5}">
                      <a16:colId xmlns:a16="http://schemas.microsoft.com/office/drawing/2014/main" val="20000"/>
                    </a:ext>
                  </a:extLst>
                </a:gridCol>
                <a:gridCol w="4958772">
                  <a:extLst>
                    <a:ext uri="{9D8B030D-6E8A-4147-A177-3AD203B41FA5}">
                      <a16:colId xmlns:a16="http://schemas.microsoft.com/office/drawing/2014/main" val="20001"/>
                    </a:ext>
                  </a:extLst>
                </a:gridCol>
              </a:tblGrid>
              <a:tr h="378278">
                <a:tc>
                  <a:txBody>
                    <a:bodyPr/>
                    <a:lstStyle/>
                    <a:p>
                      <a:endParaRPr lang="en-US" sz="1500" b="1" dirty="0"/>
                    </a:p>
                  </a:txBody>
                  <a:tcPr marL="76200" marR="76200" marT="38100" marB="38100"/>
                </a:tc>
                <a:tc>
                  <a:txBody>
                    <a:bodyPr/>
                    <a:lstStyle/>
                    <a:p>
                      <a:endParaRPr lang="en-US" sz="1500" dirty="0"/>
                    </a:p>
                  </a:txBody>
                  <a:tcPr marL="76200" marR="76200" marT="38100" marB="38100"/>
                </a:tc>
                <a:extLst>
                  <a:ext uri="{0D108BD9-81ED-4DB2-BD59-A6C34878D82A}">
                    <a16:rowId xmlns:a16="http://schemas.microsoft.com/office/drawing/2014/main" val="10000"/>
                  </a:ext>
                </a:extLst>
              </a:tr>
              <a:tr h="800049">
                <a:tc>
                  <a:txBody>
                    <a:bodyPr/>
                    <a:lstStyle/>
                    <a:p>
                      <a:r>
                        <a:rPr lang="en-GB" sz="1500" dirty="0" smtClean="0"/>
                        <a:t>Typical motivation</a:t>
                      </a:r>
                      <a:endParaRPr lang="en-GB" sz="1500" b="1" dirty="0">
                        <a:latin typeface="+mn-lt"/>
                      </a:endParaRPr>
                    </a:p>
                  </a:txBody>
                  <a:tcPr marL="76200" marR="76200" marT="38100" marB="38100"/>
                </a:tc>
                <a:tc>
                  <a:txBody>
                    <a:bodyPr/>
                    <a:lstStyle/>
                    <a:p>
                      <a:r>
                        <a:rPr lang="en-GB" sz="1500" dirty="0" smtClean="0"/>
                        <a:t>To optimise and</a:t>
                      </a:r>
                      <a:r>
                        <a:rPr lang="en-GB" sz="1500" baseline="0" dirty="0" smtClean="0"/>
                        <a:t> get ”good results” (grades); interest in practical matters: skills and knowledge that can be used in the future (in work)</a:t>
                      </a:r>
                      <a:endParaRPr lang="en-GB" sz="1500" dirty="0">
                        <a:latin typeface="+mn-lt"/>
                      </a:endParaRPr>
                    </a:p>
                  </a:txBody>
                  <a:tcPr marL="76200" marR="76200" marT="38100" marB="38100"/>
                </a:tc>
                <a:extLst>
                  <a:ext uri="{0D108BD9-81ED-4DB2-BD59-A6C34878D82A}">
                    <a16:rowId xmlns:a16="http://schemas.microsoft.com/office/drawing/2014/main" val="10001"/>
                  </a:ext>
                </a:extLst>
              </a:tr>
              <a:tr h="792088">
                <a:tc>
                  <a:txBody>
                    <a:bodyPr/>
                    <a:lstStyle/>
                    <a:p>
                      <a:r>
                        <a:rPr lang="en-GB" sz="1500" dirty="0" smtClean="0"/>
                        <a:t>Learning strategies</a:t>
                      </a:r>
                      <a:endParaRPr lang="en-GB" sz="1500" b="1" dirty="0">
                        <a:latin typeface="+mn-lt"/>
                      </a:endParaRPr>
                    </a:p>
                  </a:txBody>
                  <a:tcPr marL="76200" marR="76200" marT="38100" marB="38100"/>
                </a:tc>
                <a:tc>
                  <a:txBody>
                    <a:bodyPr/>
                    <a:lstStyle/>
                    <a:p>
                      <a:r>
                        <a:rPr lang="en-GB" sz="1500" dirty="0" smtClean="0"/>
                        <a:t>Being aware of course requirements and</a:t>
                      </a:r>
                      <a:r>
                        <a:rPr lang="en-GB" sz="1500" baseline="0" dirty="0" smtClean="0"/>
                        <a:t> assessment criteria; monitoring and planning one’s studies, but being dependent on the teacher’s goals</a:t>
                      </a:r>
                      <a:endParaRPr lang="en-GB" sz="1500" dirty="0">
                        <a:latin typeface="+mn-lt"/>
                      </a:endParaRPr>
                    </a:p>
                  </a:txBody>
                  <a:tcPr marL="76200" marR="76200" marT="38100" marB="38100"/>
                </a:tc>
                <a:extLst>
                  <a:ext uri="{0D108BD9-81ED-4DB2-BD59-A6C34878D82A}">
                    <a16:rowId xmlns:a16="http://schemas.microsoft.com/office/drawing/2014/main" val="10002"/>
                  </a:ext>
                </a:extLst>
              </a:tr>
              <a:tr h="576064">
                <a:tc>
                  <a:txBody>
                    <a:bodyPr/>
                    <a:lstStyle/>
                    <a:p>
                      <a:r>
                        <a:rPr lang="en-GB" sz="1500" dirty="0" smtClean="0"/>
                        <a:t>Difficulties</a:t>
                      </a:r>
                      <a:endParaRPr lang="en-GB" sz="1500" b="1" dirty="0">
                        <a:latin typeface="+mn-lt"/>
                      </a:endParaRPr>
                    </a:p>
                  </a:txBody>
                  <a:tcPr marL="76200" marR="76200" marT="38100" marB="38100"/>
                </a:tc>
                <a:tc>
                  <a:txBody>
                    <a:bodyPr/>
                    <a:lstStyle/>
                    <a:p>
                      <a:r>
                        <a:rPr lang="en-GB" sz="1500" noProof="0" dirty="0" smtClean="0"/>
                        <a:t>Optimising</a:t>
                      </a:r>
                      <a:r>
                        <a:rPr lang="en-GB" sz="1500" dirty="0" smtClean="0"/>
                        <a:t> grades,</a:t>
                      </a:r>
                      <a:r>
                        <a:rPr lang="en-GB" sz="1500" baseline="0" dirty="0" smtClean="0"/>
                        <a:t> but forgetting one’s own interests and learning; sometimes overestimating one’s own skills</a:t>
                      </a:r>
                      <a:endParaRPr lang="en-GB" sz="1500" dirty="0">
                        <a:latin typeface="+mn-lt"/>
                      </a:endParaRPr>
                    </a:p>
                  </a:txBody>
                  <a:tcPr marL="76200" marR="76200" marT="38100" marB="38100"/>
                </a:tc>
                <a:extLst>
                  <a:ext uri="{0D108BD9-81ED-4DB2-BD59-A6C34878D82A}">
                    <a16:rowId xmlns:a16="http://schemas.microsoft.com/office/drawing/2014/main" val="10003"/>
                  </a:ext>
                </a:extLst>
              </a:tr>
              <a:tr h="584699">
                <a:tc>
                  <a:txBody>
                    <a:bodyPr/>
                    <a:lstStyle/>
                    <a:p>
                      <a:r>
                        <a:rPr lang="en-GB" sz="1500" dirty="0" smtClean="0"/>
                        <a:t>Support</a:t>
                      </a:r>
                      <a:endParaRPr lang="en-GB" sz="1500" b="1" dirty="0">
                        <a:latin typeface="+mn-lt"/>
                      </a:endParaRPr>
                    </a:p>
                  </a:txBody>
                  <a:tcPr marL="76200" marR="76200" marT="38100" marB="38100"/>
                </a:tc>
                <a:tc>
                  <a:txBody>
                    <a:bodyPr/>
                    <a:lstStyle/>
                    <a:p>
                      <a:r>
                        <a:rPr lang="en-GB" sz="1500" u="none" dirty="0" smtClean="0"/>
                        <a:t>Help</a:t>
                      </a:r>
                      <a:r>
                        <a:rPr lang="en-GB" sz="1500" u="none" baseline="0" dirty="0" smtClean="0"/>
                        <a:t> t</a:t>
                      </a:r>
                      <a:r>
                        <a:rPr lang="en-GB" sz="1500" u="none" dirty="0" smtClean="0"/>
                        <a:t>o concentrate on learning </a:t>
                      </a:r>
                      <a:r>
                        <a:rPr lang="en-GB" sz="1500" dirty="0" smtClean="0"/>
                        <a:t>and to find</a:t>
                      </a:r>
                      <a:r>
                        <a:rPr lang="en-GB" sz="1500" baseline="0" dirty="0" smtClean="0"/>
                        <a:t> meaning; challenge to set ”deeper” goals</a:t>
                      </a:r>
                      <a:endParaRPr lang="en-GB" sz="1500" dirty="0">
                        <a:latin typeface="+mn-lt"/>
                      </a:endParaRPr>
                    </a:p>
                  </a:txBody>
                  <a:tcPr marL="76200" marR="76200" marT="38100" marB="38100"/>
                </a:tc>
                <a:extLst>
                  <a:ext uri="{0D108BD9-81ED-4DB2-BD59-A6C34878D82A}">
                    <a16:rowId xmlns:a16="http://schemas.microsoft.com/office/drawing/2014/main" val="10004"/>
                  </a:ext>
                </a:extLst>
              </a:tr>
            </a:tbl>
          </a:graphicData>
        </a:graphic>
      </p:graphicFrame>
      <p:sp>
        <p:nvSpPr>
          <p:cNvPr id="2" name="Rectangle 1"/>
          <p:cNvSpPr/>
          <p:nvPr/>
        </p:nvSpPr>
        <p:spPr>
          <a:xfrm>
            <a:off x="5436096" y="4441676"/>
            <a:ext cx="2863284" cy="276999"/>
          </a:xfrm>
          <a:prstGeom prst="rect">
            <a:avLst/>
          </a:prstGeom>
        </p:spPr>
        <p:txBody>
          <a:bodyPr wrap="none">
            <a:spAutoFit/>
          </a:bodyPr>
          <a:lstStyle/>
          <a:p>
            <a:r>
              <a:rPr lang="en-GB" sz="1200" dirty="0" err="1"/>
              <a:t>Entwistle</a:t>
            </a:r>
            <a:r>
              <a:rPr lang="en-GB" sz="1200" dirty="0"/>
              <a:t> (1988); </a:t>
            </a:r>
            <a:r>
              <a:rPr lang="en-GB" sz="1200" dirty="0" err="1"/>
              <a:t>Marton</a:t>
            </a:r>
            <a:r>
              <a:rPr lang="en-GB" sz="1200" dirty="0"/>
              <a:t> &amp; </a:t>
            </a:r>
            <a:r>
              <a:rPr lang="en-GB" sz="1200" dirty="0" err="1"/>
              <a:t>Säljö</a:t>
            </a:r>
            <a:r>
              <a:rPr lang="en-GB" sz="1200" dirty="0"/>
              <a:t> (1976)</a:t>
            </a:r>
            <a:endParaRPr lang="en-US" sz="1200" dirty="0"/>
          </a:p>
        </p:txBody>
      </p:sp>
    </p:spTree>
    <p:extLst>
      <p:ext uri="{BB962C8B-B14F-4D97-AF65-F5344CB8AC3E}">
        <p14:creationId xmlns:p14="http://schemas.microsoft.com/office/powerpoint/2010/main" val="5419816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ulukko 5"/>
          <p:cNvGraphicFramePr>
            <a:graphicFrameLocks noGrp="1"/>
          </p:cNvGraphicFramePr>
          <p:nvPr>
            <p:extLst>
              <p:ext uri="{D42A27DB-BD31-4B8C-83A1-F6EECF244321}">
                <p14:modId xmlns:p14="http://schemas.microsoft.com/office/powerpoint/2010/main" val="967817788"/>
              </p:ext>
            </p:extLst>
          </p:nvPr>
        </p:nvGraphicFramePr>
        <p:xfrm>
          <a:off x="468315" y="1633364"/>
          <a:ext cx="7848101" cy="2227672"/>
        </p:xfrm>
        <a:graphic>
          <a:graphicData uri="http://schemas.openxmlformats.org/drawingml/2006/table">
            <a:tbl>
              <a:tblPr>
                <a:tableStyleId>{69C7853C-536D-4A76-A0AE-DD22124D55A5}</a:tableStyleId>
              </a:tblPr>
              <a:tblGrid>
                <a:gridCol w="1334176">
                  <a:extLst>
                    <a:ext uri="{9D8B030D-6E8A-4147-A177-3AD203B41FA5}">
                      <a16:colId xmlns:a16="http://schemas.microsoft.com/office/drawing/2014/main" val="20000"/>
                    </a:ext>
                  </a:extLst>
                </a:gridCol>
                <a:gridCol w="1805063">
                  <a:extLst>
                    <a:ext uri="{9D8B030D-6E8A-4147-A177-3AD203B41FA5}">
                      <a16:colId xmlns:a16="http://schemas.microsoft.com/office/drawing/2014/main" val="20001"/>
                    </a:ext>
                  </a:extLst>
                </a:gridCol>
                <a:gridCol w="2354431">
                  <a:extLst>
                    <a:ext uri="{9D8B030D-6E8A-4147-A177-3AD203B41FA5}">
                      <a16:colId xmlns:a16="http://schemas.microsoft.com/office/drawing/2014/main" val="20002"/>
                    </a:ext>
                  </a:extLst>
                </a:gridCol>
                <a:gridCol w="2354431">
                  <a:extLst>
                    <a:ext uri="{9D8B030D-6E8A-4147-A177-3AD203B41FA5}">
                      <a16:colId xmlns:a16="http://schemas.microsoft.com/office/drawing/2014/main" val="20003"/>
                    </a:ext>
                  </a:extLst>
                </a:gridCol>
              </a:tblGrid>
              <a:tr h="29128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1" u="none" strike="noStrike" cap="none" normalizeH="0" baseline="0" noProof="0" dirty="0" smtClean="0">
                          <a:ln>
                            <a:noFill/>
                          </a:ln>
                          <a:effectLst/>
                        </a:rPr>
                        <a:t>Orientation</a:t>
                      </a:r>
                      <a:endParaRPr kumimoji="0" lang="en-GB" sz="1500" b="1" i="0" u="none" strike="noStrike" cap="none" normalizeH="0" baseline="0" noProof="0" dirty="0" smtClean="0">
                        <a:ln>
                          <a:noFill/>
                        </a:ln>
                        <a:solidFill>
                          <a:schemeClr val="tx1"/>
                        </a:solidFill>
                        <a:effectLst/>
                        <a:latin typeface="Calibri" panose="020F0502020204030204" pitchFamily="34" charset="0"/>
                        <a:ea typeface="MS PGothic" pitchFamily="34" charset="-128"/>
                      </a:endParaRPr>
                    </a:p>
                  </a:txBody>
                  <a:tcPr marL="76200" marR="76200" marT="38100" marB="38100" horzOverflow="overflow">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1" u="none" strike="noStrike" cap="none" normalizeH="0" baseline="0" noProof="0" dirty="0" smtClean="0">
                          <a:ln>
                            <a:noFill/>
                          </a:ln>
                          <a:effectLst/>
                        </a:rPr>
                        <a:t>Objective</a:t>
                      </a:r>
                      <a:r>
                        <a:rPr kumimoji="0" lang="en-GB" sz="1500" u="none" strike="noStrike" cap="none" normalizeH="0" baseline="0" noProof="0" dirty="0" smtClean="0">
                          <a:ln>
                            <a:noFill/>
                          </a:ln>
                          <a:effectLst/>
                        </a:rPr>
                        <a:t> </a:t>
                      </a:r>
                      <a:endParaRPr kumimoji="0" lang="en-GB" sz="1500" b="1" i="0" u="none" strike="noStrike" cap="none" normalizeH="0" baseline="0" noProof="0" dirty="0" smtClean="0">
                        <a:ln>
                          <a:noFill/>
                        </a:ln>
                        <a:solidFill>
                          <a:schemeClr val="tx1"/>
                        </a:solidFill>
                        <a:effectLst/>
                        <a:latin typeface="Calibri" panose="020F0502020204030204" pitchFamily="34" charset="0"/>
                        <a:ea typeface="MS PGothic" pitchFamily="34" charset="-128"/>
                      </a:endParaRPr>
                    </a:p>
                  </a:txBody>
                  <a:tcPr marL="76200" marR="76200" marT="38100" marB="38100" horzOverflow="overflow">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1" u="none" strike="noStrike" cap="none" normalizeH="0" baseline="0" noProof="0" dirty="0" smtClean="0">
                          <a:ln>
                            <a:noFill/>
                          </a:ln>
                          <a:effectLst/>
                        </a:rPr>
                        <a:t>Action</a:t>
                      </a:r>
                      <a:r>
                        <a:rPr kumimoji="0" lang="en-GB" sz="1500" u="none" strike="noStrike" cap="none" normalizeH="0" baseline="0" noProof="0" dirty="0" smtClean="0">
                          <a:ln>
                            <a:noFill/>
                          </a:ln>
                          <a:effectLst/>
                        </a:rPr>
                        <a:t> </a:t>
                      </a:r>
                      <a:endParaRPr kumimoji="0" lang="en-GB" sz="1500" b="1" i="0" u="none" strike="noStrike" cap="none" normalizeH="0" baseline="0" noProof="0" dirty="0" smtClean="0">
                        <a:ln>
                          <a:noFill/>
                        </a:ln>
                        <a:solidFill>
                          <a:schemeClr val="tx1"/>
                        </a:solidFill>
                        <a:effectLst/>
                        <a:latin typeface="Calibri" panose="020F0502020204030204" pitchFamily="34" charset="0"/>
                        <a:ea typeface="MS PGothic" pitchFamily="34" charset="-128"/>
                      </a:endParaRPr>
                    </a:p>
                  </a:txBody>
                  <a:tcPr marL="76200" marR="76200" marT="38100" marB="38100" horzOverflow="overflow">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b="1" u="none" strike="noStrike" cap="none" normalizeH="0" baseline="0" noProof="0" dirty="0" smtClean="0">
                          <a:ln>
                            <a:noFill/>
                          </a:ln>
                          <a:effectLst/>
                        </a:rPr>
                        <a:t>Consequence</a:t>
                      </a:r>
                      <a:r>
                        <a:rPr kumimoji="0" lang="en-GB" sz="1500" u="none" strike="noStrike" cap="none" normalizeH="0" baseline="0" noProof="0" dirty="0" smtClean="0">
                          <a:ln>
                            <a:noFill/>
                          </a:ln>
                          <a:effectLst/>
                        </a:rPr>
                        <a:t> </a:t>
                      </a:r>
                      <a:endParaRPr kumimoji="0" lang="en-GB" sz="1500" b="1" i="0" u="none" strike="noStrike" cap="none" normalizeH="0" baseline="0" noProof="0" dirty="0" smtClean="0">
                        <a:ln>
                          <a:noFill/>
                        </a:ln>
                        <a:solidFill>
                          <a:schemeClr val="tx1"/>
                        </a:solidFill>
                        <a:effectLst/>
                        <a:latin typeface="Calibri" panose="020F0502020204030204" pitchFamily="34" charset="0"/>
                        <a:ea typeface="MS PGothic" pitchFamily="34" charset="-128"/>
                      </a:endParaRPr>
                    </a:p>
                  </a:txBody>
                  <a:tcPr marL="76200" marR="76200" marT="38100" marB="38100" horzOverflow="overflow">
                    <a:solidFill>
                      <a:schemeClr val="accent4">
                        <a:lumMod val="20000"/>
                        <a:lumOff val="80000"/>
                      </a:schemeClr>
                    </a:solidFill>
                  </a:tcPr>
                </a:tc>
                <a:extLst>
                  <a:ext uri="{0D108BD9-81ED-4DB2-BD59-A6C34878D82A}">
                    <a16:rowId xmlns:a16="http://schemas.microsoft.com/office/drawing/2014/main" val="10000"/>
                  </a:ext>
                </a:extLst>
              </a:tr>
              <a:tr h="58480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smtClean="0">
                          <a:ln>
                            <a:noFill/>
                          </a:ln>
                          <a:effectLst/>
                        </a:rPr>
                        <a:t>Deep </a:t>
                      </a:r>
                      <a:endParaRPr kumimoji="0" lang="en-GB" sz="1500" b="1" i="1" u="none" strike="noStrike" cap="none" normalizeH="0" baseline="0" noProof="0" dirty="0" smtClean="0">
                        <a:ln>
                          <a:noFill/>
                        </a:ln>
                        <a:solidFill>
                          <a:schemeClr val="tx1"/>
                        </a:solidFill>
                        <a:effectLst/>
                        <a:latin typeface="Calibri" panose="020F0502020204030204" pitchFamily="34" charset="0"/>
                        <a:ea typeface="MS PGothic" pitchFamily="34" charset="-128"/>
                      </a:endParaRPr>
                    </a:p>
                  </a:txBody>
                  <a:tcPr marL="76200" marR="76200" marT="38100" marB="38100" horzOverflow="overflow">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smtClean="0">
                          <a:ln>
                            <a:noFill/>
                          </a:ln>
                          <a:effectLst/>
                        </a:rPr>
                        <a:t>To understand for oneself </a:t>
                      </a:r>
                      <a:endParaRPr kumimoji="0" lang="en-GB" sz="1500" b="0" i="0" u="none" strike="noStrike" cap="none" normalizeH="0" baseline="0" noProof="0" dirty="0" smtClean="0">
                        <a:ln>
                          <a:noFill/>
                        </a:ln>
                        <a:solidFill>
                          <a:schemeClr val="tx1"/>
                        </a:solidFill>
                        <a:effectLst/>
                        <a:latin typeface="Calibri" panose="020F0502020204030204" pitchFamily="34" charset="0"/>
                        <a:ea typeface="MS PGothic" pitchFamily="34" charset="-128"/>
                      </a:endParaRPr>
                    </a:p>
                  </a:txBody>
                  <a:tcPr marL="76200" marR="76200" marT="38100" marB="38100" horzOverflow="overflow">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smtClean="0">
                          <a:ln>
                            <a:noFill/>
                          </a:ln>
                          <a:effectLst/>
                        </a:rPr>
                        <a:t>Active processing </a:t>
                      </a:r>
                      <a:endParaRPr kumimoji="0" lang="en-GB" sz="1500" b="0" i="0" u="none" strike="noStrike" cap="none" normalizeH="0" baseline="0" noProof="0" dirty="0" smtClean="0">
                        <a:ln>
                          <a:noFill/>
                        </a:ln>
                        <a:solidFill>
                          <a:schemeClr val="tx1"/>
                        </a:solidFill>
                        <a:effectLst/>
                        <a:latin typeface="Calibri" panose="020F0502020204030204" pitchFamily="34" charset="0"/>
                        <a:ea typeface="MS PGothic" pitchFamily="34" charset="-128"/>
                      </a:endParaRPr>
                    </a:p>
                  </a:txBody>
                  <a:tcPr marL="76200" marR="76200" marT="38100" marB="38100" horzOverflow="overflow">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smtClean="0">
                          <a:ln>
                            <a:noFill/>
                          </a:ln>
                          <a:effectLst/>
                        </a:rPr>
                        <a:t>Actively interested (gets deeply engrossed)</a:t>
                      </a:r>
                      <a:endParaRPr kumimoji="0" lang="en-GB" sz="1500" b="0" i="0" u="none" strike="noStrike" cap="none" normalizeH="0" baseline="0" noProof="0" dirty="0" smtClean="0">
                        <a:ln>
                          <a:noFill/>
                        </a:ln>
                        <a:solidFill>
                          <a:schemeClr val="tx1"/>
                        </a:solidFill>
                        <a:effectLst/>
                        <a:latin typeface="Calibri" panose="020F0502020204030204" pitchFamily="34" charset="0"/>
                        <a:ea typeface="MS PGothic" pitchFamily="34" charset="-128"/>
                      </a:endParaRPr>
                    </a:p>
                  </a:txBody>
                  <a:tcPr marL="76200" marR="76200" marT="38100" marB="38100" horzOverflow="overflow">
                    <a:solidFill>
                      <a:schemeClr val="accent4">
                        <a:lumMod val="20000"/>
                        <a:lumOff val="80000"/>
                      </a:schemeClr>
                    </a:solidFill>
                  </a:tcPr>
                </a:tc>
                <a:extLst>
                  <a:ext uri="{0D108BD9-81ED-4DB2-BD59-A6C34878D82A}">
                    <a16:rowId xmlns:a16="http://schemas.microsoft.com/office/drawing/2014/main" val="10001"/>
                  </a:ext>
                </a:extLst>
              </a:tr>
              <a:tr h="57606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smtClean="0">
                          <a:ln>
                            <a:noFill/>
                          </a:ln>
                          <a:effectLst/>
                        </a:rPr>
                        <a:t>Surface </a:t>
                      </a:r>
                      <a:endParaRPr kumimoji="0" lang="en-GB" sz="1500" b="1" i="1" u="none" strike="noStrike" cap="none" normalizeH="0" baseline="0" noProof="0" dirty="0" smtClean="0">
                        <a:ln>
                          <a:noFill/>
                        </a:ln>
                        <a:solidFill>
                          <a:schemeClr val="tx1"/>
                        </a:solidFill>
                        <a:effectLst/>
                        <a:latin typeface="Calibri" panose="020F0502020204030204" pitchFamily="34" charset="0"/>
                        <a:ea typeface="MS PGothic" pitchFamily="34" charset="-128"/>
                      </a:endParaRPr>
                    </a:p>
                  </a:txBody>
                  <a:tcPr marL="76200" marR="76200" marT="38100" marB="38100" horzOverflow="overflow">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smtClean="0">
                          <a:ln>
                            <a:noFill/>
                          </a:ln>
                          <a:effectLst/>
                        </a:rPr>
                        <a:t>To achieve the pass criteria</a:t>
                      </a:r>
                      <a:endParaRPr kumimoji="0" lang="en-GB" sz="1500" b="0" i="0" u="none" strike="noStrike" cap="none" normalizeH="0" baseline="0" noProof="0" dirty="0" smtClean="0">
                        <a:ln>
                          <a:noFill/>
                        </a:ln>
                        <a:solidFill>
                          <a:schemeClr val="tx1"/>
                        </a:solidFill>
                        <a:effectLst/>
                        <a:latin typeface="Calibri" panose="020F0502020204030204" pitchFamily="34" charset="0"/>
                        <a:ea typeface="MS PGothic" pitchFamily="34" charset="-128"/>
                      </a:endParaRPr>
                    </a:p>
                  </a:txBody>
                  <a:tcPr marL="76200" marR="76200" marT="38100" marB="38100" horzOverflow="overflow">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smtClean="0">
                          <a:ln>
                            <a:noFill/>
                          </a:ln>
                          <a:effectLst/>
                        </a:rPr>
                        <a:t>Simply reproducing content to pass the course</a:t>
                      </a:r>
                      <a:endParaRPr kumimoji="0" lang="en-GB" sz="1500" b="0" i="0" u="none" strike="noStrike" cap="none" normalizeH="0" baseline="0" noProof="0" dirty="0" smtClean="0">
                        <a:ln>
                          <a:noFill/>
                        </a:ln>
                        <a:solidFill>
                          <a:schemeClr val="tx1"/>
                        </a:solidFill>
                        <a:effectLst/>
                        <a:latin typeface="Calibri" panose="020F0502020204030204" pitchFamily="34" charset="0"/>
                        <a:ea typeface="MS PGothic" pitchFamily="34" charset="-128"/>
                      </a:endParaRPr>
                    </a:p>
                  </a:txBody>
                  <a:tcPr marL="76200" marR="76200" marT="38100" marB="38100" horzOverflow="overflow">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smtClean="0">
                          <a:ln>
                            <a:noFill/>
                          </a:ln>
                          <a:effectLst/>
                        </a:rPr>
                        <a:t>Difficulties in understanding and anxiety </a:t>
                      </a:r>
                      <a:endParaRPr kumimoji="0" lang="en-GB" sz="1500" b="0" i="0" u="none" strike="noStrike" cap="none" normalizeH="0" baseline="0" noProof="0" dirty="0" smtClean="0">
                        <a:ln>
                          <a:noFill/>
                        </a:ln>
                        <a:solidFill>
                          <a:schemeClr val="tx1"/>
                        </a:solidFill>
                        <a:effectLst/>
                        <a:latin typeface="Calibri" panose="020F0502020204030204" pitchFamily="34" charset="0"/>
                        <a:ea typeface="MS PGothic" pitchFamily="34" charset="-128"/>
                      </a:endParaRPr>
                    </a:p>
                  </a:txBody>
                  <a:tcPr marL="76200" marR="76200" marT="38100" marB="38100" horzOverflow="overflow">
                    <a:solidFill>
                      <a:schemeClr val="accent4">
                        <a:lumMod val="20000"/>
                        <a:lumOff val="80000"/>
                      </a:schemeClr>
                    </a:solidFill>
                  </a:tcPr>
                </a:tc>
                <a:extLst>
                  <a:ext uri="{0D108BD9-81ED-4DB2-BD59-A6C34878D82A}">
                    <a16:rowId xmlns:a16="http://schemas.microsoft.com/office/drawing/2014/main" val="10002"/>
                  </a:ext>
                </a:extLst>
              </a:tr>
              <a:tr h="576064">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smtClean="0">
                          <a:ln>
                            <a:noFill/>
                          </a:ln>
                          <a:effectLst/>
                        </a:rPr>
                        <a:t>Organised/</a:t>
                      </a:r>
                      <a:br>
                        <a:rPr kumimoji="0" lang="en-GB" sz="1500" u="none" strike="noStrike" cap="none" normalizeH="0" baseline="0" noProof="0" dirty="0" smtClean="0">
                          <a:ln>
                            <a:noFill/>
                          </a:ln>
                          <a:effectLst/>
                        </a:rPr>
                      </a:br>
                      <a:r>
                        <a:rPr kumimoji="0" lang="en-GB" sz="1500" u="none" strike="noStrike" cap="none" normalizeH="0" baseline="0" noProof="0" dirty="0" smtClean="0">
                          <a:ln>
                            <a:noFill/>
                          </a:ln>
                          <a:effectLst/>
                        </a:rPr>
                        <a:t>Strategic </a:t>
                      </a:r>
                      <a:endParaRPr kumimoji="0" lang="en-GB" sz="1500" b="1" i="1" u="none" strike="noStrike" cap="none" normalizeH="0" baseline="0" noProof="0" dirty="0" smtClean="0">
                        <a:ln>
                          <a:noFill/>
                        </a:ln>
                        <a:solidFill>
                          <a:schemeClr val="tx1"/>
                        </a:solidFill>
                        <a:effectLst/>
                        <a:latin typeface="Calibri" panose="020F0502020204030204" pitchFamily="34" charset="0"/>
                        <a:ea typeface="MS PGothic" pitchFamily="34" charset="-128"/>
                      </a:endParaRPr>
                    </a:p>
                  </a:txBody>
                  <a:tcPr marL="76200" marR="76200" marT="38100" marB="38100" horzOverflow="overflow">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smtClean="0">
                          <a:ln>
                            <a:noFill/>
                          </a:ln>
                          <a:effectLst/>
                        </a:rPr>
                        <a:t>To obtain good grades </a:t>
                      </a:r>
                      <a:endParaRPr kumimoji="0" lang="en-GB" sz="1500" b="0" i="0" u="none" strike="noStrike" cap="none" normalizeH="0" baseline="0" noProof="0" dirty="0" smtClean="0">
                        <a:ln>
                          <a:noFill/>
                        </a:ln>
                        <a:solidFill>
                          <a:schemeClr val="tx1"/>
                        </a:solidFill>
                        <a:effectLst/>
                        <a:latin typeface="Calibri" panose="020F0502020204030204" pitchFamily="34" charset="0"/>
                        <a:ea typeface="MS PGothic" pitchFamily="34" charset="-128"/>
                      </a:endParaRPr>
                    </a:p>
                  </a:txBody>
                  <a:tcPr marL="76200" marR="76200" marT="38100" marB="38100" horzOverflow="overflow">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smtClean="0">
                          <a:ln>
                            <a:noFill/>
                          </a:ln>
                          <a:effectLst/>
                        </a:rPr>
                        <a:t>Systematic planning of  activities</a:t>
                      </a:r>
                      <a:endParaRPr kumimoji="0" lang="en-GB" sz="1500" b="0" i="0" u="none" strike="noStrike" cap="none" normalizeH="0" baseline="0" noProof="0" dirty="0" smtClean="0">
                        <a:ln>
                          <a:noFill/>
                        </a:ln>
                        <a:solidFill>
                          <a:schemeClr val="tx1"/>
                        </a:solidFill>
                        <a:effectLst/>
                        <a:latin typeface="Calibri" panose="020F0502020204030204" pitchFamily="34" charset="0"/>
                        <a:ea typeface="MS PGothic" pitchFamily="34" charset="-128"/>
                      </a:endParaRPr>
                    </a:p>
                  </a:txBody>
                  <a:tcPr marL="76200" marR="76200" marT="38100" marB="38100" horzOverflow="overflow">
                    <a:solidFill>
                      <a:schemeClr val="accent4">
                        <a:lumMod val="20000"/>
                        <a:lumOff val="80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500" u="none" strike="noStrike" cap="none" normalizeH="0" baseline="0" noProof="0" dirty="0" smtClean="0">
                          <a:ln>
                            <a:noFill/>
                          </a:ln>
                          <a:effectLst/>
                        </a:rPr>
                        <a:t>Aware of performance criteria</a:t>
                      </a:r>
                      <a:endParaRPr kumimoji="0" lang="en-GB" sz="1500" b="0" i="0" u="none" strike="noStrike" cap="none" normalizeH="0" baseline="0" noProof="0" dirty="0" smtClean="0">
                        <a:ln>
                          <a:noFill/>
                        </a:ln>
                        <a:solidFill>
                          <a:schemeClr val="tx1"/>
                        </a:solidFill>
                        <a:effectLst/>
                        <a:latin typeface="Calibri" panose="020F0502020204030204" pitchFamily="34" charset="0"/>
                        <a:ea typeface="MS PGothic" pitchFamily="34" charset="-128"/>
                      </a:endParaRPr>
                    </a:p>
                  </a:txBody>
                  <a:tcPr marL="76200" marR="76200" marT="38100" marB="38100" horzOverflow="overflow">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
        <p:nvSpPr>
          <p:cNvPr id="2" name="Title 1"/>
          <p:cNvSpPr>
            <a:spLocks noGrp="1"/>
          </p:cNvSpPr>
          <p:nvPr>
            <p:ph type="ctrTitle"/>
          </p:nvPr>
        </p:nvSpPr>
        <p:spPr/>
        <p:txBody>
          <a:bodyPr/>
          <a:lstStyle/>
          <a:p>
            <a:r>
              <a:rPr lang="en-GB" dirty="0" smtClean="0">
                <a:solidFill>
                  <a:schemeClr val="tx1"/>
                </a:solidFill>
                <a:latin typeface="Calibri" panose="020F0502020204030204" pitchFamily="34" charset="0"/>
              </a:rPr>
              <a:t>Approaches to learning </a:t>
            </a:r>
            <a:r>
              <a:rPr lang="en-GB" dirty="0" smtClean="0">
                <a:solidFill>
                  <a:schemeClr val="tx1"/>
                </a:solidFill>
              </a:rPr>
              <a:t/>
            </a:r>
            <a:br>
              <a:rPr lang="en-GB" dirty="0" smtClean="0">
                <a:solidFill>
                  <a:schemeClr val="tx1"/>
                </a:solidFill>
              </a:rPr>
            </a:br>
            <a:r>
              <a:rPr lang="en-GB" sz="2000" dirty="0" smtClean="0">
                <a:solidFill>
                  <a:schemeClr val="tx1"/>
                </a:solidFill>
              </a:rPr>
              <a:t/>
            </a:r>
            <a:br>
              <a:rPr lang="en-GB" sz="2000" dirty="0" smtClean="0">
                <a:solidFill>
                  <a:schemeClr val="tx1"/>
                </a:solidFill>
              </a:rPr>
            </a:br>
            <a:r>
              <a:rPr lang="en-GB" sz="2000" dirty="0" err="1" smtClean="0">
                <a:solidFill>
                  <a:schemeClr val="tx1"/>
                </a:solidFill>
              </a:rPr>
              <a:t>Entwistle</a:t>
            </a:r>
            <a:r>
              <a:rPr lang="en-GB" sz="2000" dirty="0" smtClean="0">
                <a:solidFill>
                  <a:schemeClr val="tx1"/>
                </a:solidFill>
              </a:rPr>
              <a:t> (1988); </a:t>
            </a:r>
            <a:r>
              <a:rPr lang="en-GB" sz="2000" dirty="0" err="1" smtClean="0">
                <a:solidFill>
                  <a:schemeClr val="tx1"/>
                </a:solidFill>
              </a:rPr>
              <a:t>Marton</a:t>
            </a:r>
            <a:r>
              <a:rPr lang="en-GB" sz="2000" dirty="0" smtClean="0">
                <a:solidFill>
                  <a:schemeClr val="tx1"/>
                </a:solidFill>
              </a:rPr>
              <a:t> &amp; </a:t>
            </a:r>
            <a:r>
              <a:rPr lang="en-GB" sz="2000" dirty="0" err="1" smtClean="0">
                <a:solidFill>
                  <a:schemeClr val="tx1"/>
                </a:solidFill>
              </a:rPr>
              <a:t>Säljö</a:t>
            </a:r>
            <a:r>
              <a:rPr lang="en-GB" sz="2000" dirty="0" smtClean="0">
                <a:solidFill>
                  <a:schemeClr val="tx1"/>
                </a:solidFill>
              </a:rPr>
              <a:t> (1976)</a:t>
            </a:r>
            <a:r>
              <a:rPr lang="en-GB" dirty="0" smtClean="0">
                <a:solidFill>
                  <a:schemeClr val="tx1"/>
                </a:solidFill>
              </a:rPr>
              <a:t/>
            </a:r>
            <a:br>
              <a:rPr lang="en-GB" dirty="0" smtClean="0">
                <a:solidFill>
                  <a:schemeClr val="tx1"/>
                </a:solidFill>
              </a:rPr>
            </a:br>
            <a:endParaRPr lang="en-GB" dirty="0">
              <a:solidFill>
                <a:schemeClr val="tx1"/>
              </a:solidFill>
            </a:endParaRPr>
          </a:p>
        </p:txBody>
      </p:sp>
      <p:sp>
        <p:nvSpPr>
          <p:cNvPr id="3" name="TextBox 2"/>
          <p:cNvSpPr txBox="1"/>
          <p:nvPr/>
        </p:nvSpPr>
        <p:spPr>
          <a:xfrm>
            <a:off x="611560" y="4297660"/>
            <a:ext cx="7848872" cy="276999"/>
          </a:xfrm>
          <a:prstGeom prst="rect">
            <a:avLst/>
          </a:prstGeom>
          <a:noFill/>
        </p:spPr>
        <p:txBody>
          <a:bodyPr wrap="square" lIns="0" tIns="0" rIns="0" bIns="0" rtlCol="0">
            <a:spAutoFit/>
          </a:bodyPr>
          <a:lstStyle/>
          <a:p>
            <a:r>
              <a:rPr lang="fi-FI" b="1" dirty="0" err="1" smtClean="0">
                <a:latin typeface="Calibri" panose="020F0502020204030204" pitchFamily="34" charset="0"/>
              </a:rPr>
              <a:t>See</a:t>
            </a:r>
            <a:r>
              <a:rPr lang="fi-FI" b="1" dirty="0" smtClean="0">
                <a:latin typeface="Calibri" panose="020F0502020204030204" pitchFamily="34" charset="0"/>
              </a:rPr>
              <a:t> </a:t>
            </a:r>
            <a:r>
              <a:rPr lang="fi-FI" b="1" dirty="0" err="1" smtClean="0">
                <a:latin typeface="Calibri" panose="020F0502020204030204" pitchFamily="34" charset="0"/>
              </a:rPr>
              <a:t>also</a:t>
            </a:r>
            <a:r>
              <a:rPr lang="fi-FI" b="1" dirty="0" smtClean="0">
                <a:latin typeface="Calibri" panose="020F0502020204030204" pitchFamily="34" charset="0"/>
              </a:rPr>
              <a:t> </a:t>
            </a:r>
            <a:r>
              <a:rPr lang="fi-FI" b="1" dirty="0" err="1" smtClean="0">
                <a:latin typeface="Calibri" panose="020F0502020204030204" pitchFamily="34" charset="0"/>
              </a:rPr>
              <a:t>Chapter</a:t>
            </a:r>
            <a:r>
              <a:rPr lang="fi-FI" b="1" dirty="0" smtClean="0">
                <a:latin typeface="Calibri" panose="020F0502020204030204" pitchFamily="34" charset="0"/>
              </a:rPr>
              <a:t> 2.1 in ”</a:t>
            </a:r>
            <a:r>
              <a:rPr lang="fi-FI" b="1" dirty="0" err="1" smtClean="0">
                <a:latin typeface="Calibri" panose="020F0502020204030204" pitchFamily="34" charset="0"/>
              </a:rPr>
              <a:t>Get</a:t>
            </a:r>
            <a:r>
              <a:rPr lang="fi-FI" b="1" dirty="0" smtClean="0">
                <a:latin typeface="Calibri" panose="020F0502020204030204" pitchFamily="34" charset="0"/>
              </a:rPr>
              <a:t> </a:t>
            </a:r>
            <a:r>
              <a:rPr lang="fi-FI" b="1" dirty="0" err="1" smtClean="0">
                <a:latin typeface="Calibri" panose="020F0502020204030204" pitchFamily="34" charset="0"/>
              </a:rPr>
              <a:t>inspired</a:t>
            </a:r>
            <a:r>
              <a:rPr lang="fi-FI" b="1" dirty="0" smtClean="0">
                <a:latin typeface="Calibri" panose="020F0502020204030204" pitchFamily="34" charset="0"/>
              </a:rPr>
              <a:t>!” / ”Innostu ja onnistu opetuksessa</a:t>
            </a:r>
            <a:r>
              <a:rPr lang="fi-FI" b="1" dirty="0" smtClean="0"/>
              <a:t>”</a:t>
            </a:r>
            <a:endParaRPr lang="fi-FI" b="1" dirty="0"/>
          </a:p>
        </p:txBody>
      </p:sp>
    </p:spTree>
    <p:extLst>
      <p:ext uri="{BB962C8B-B14F-4D97-AF65-F5344CB8AC3E}">
        <p14:creationId xmlns:p14="http://schemas.microsoft.com/office/powerpoint/2010/main" val="20459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Teacher’s role to support deep learning</a:t>
            </a:r>
            <a:endParaRPr lang="fi-FI" dirty="0"/>
          </a:p>
        </p:txBody>
      </p:sp>
      <p:pic>
        <p:nvPicPr>
          <p:cNvPr id="7" name="Content Placeholder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259632" y="763362"/>
            <a:ext cx="5980884" cy="3335337"/>
          </a:xfrm>
        </p:spPr>
      </p:pic>
      <p:sp>
        <p:nvSpPr>
          <p:cNvPr id="4" name="Date Placeholder 3"/>
          <p:cNvSpPr>
            <a:spLocks noGrp="1"/>
          </p:cNvSpPr>
          <p:nvPr>
            <p:ph type="dt" sz="half" idx="15"/>
          </p:nvPr>
        </p:nvSpPr>
        <p:spPr/>
        <p:txBody>
          <a:bodyPr/>
          <a:lstStyle/>
          <a:p>
            <a:pPr>
              <a:defRPr/>
            </a:pPr>
            <a:r>
              <a:rPr lang="fi-FI" smtClean="0"/>
              <a:t>9.10.2017</a:t>
            </a:r>
            <a:endParaRPr lang="fi-FI" dirty="0"/>
          </a:p>
        </p:txBody>
      </p:sp>
      <p:sp>
        <p:nvSpPr>
          <p:cNvPr id="5" name="Footer Placeholder 4"/>
          <p:cNvSpPr>
            <a:spLocks noGrp="1"/>
          </p:cNvSpPr>
          <p:nvPr>
            <p:ph type="ftr" sz="quarter" idx="16"/>
          </p:nvPr>
        </p:nvSpPr>
        <p:spPr/>
        <p:txBody>
          <a:bodyPr/>
          <a:lstStyle/>
          <a:p>
            <a:pPr>
              <a:defRPr/>
            </a:pPr>
            <a:r>
              <a:rPr lang="fi-FI" smtClean="0"/>
              <a:t>Day 2</a:t>
            </a:r>
            <a:endParaRPr lang="fi-FI"/>
          </a:p>
        </p:txBody>
      </p:sp>
      <p:sp>
        <p:nvSpPr>
          <p:cNvPr id="6" name="Slide Number Placeholder 5"/>
          <p:cNvSpPr>
            <a:spLocks noGrp="1"/>
          </p:cNvSpPr>
          <p:nvPr>
            <p:ph type="sldNum" sz="quarter" idx="17"/>
          </p:nvPr>
        </p:nvSpPr>
        <p:spPr/>
        <p:txBody>
          <a:bodyPr/>
          <a:lstStyle/>
          <a:p>
            <a:pPr>
              <a:defRPr/>
            </a:pPr>
            <a:fld id="{49EFD4B7-1CC6-864B-A72A-C978B70BBA9B}" type="slidenum">
              <a:rPr lang="fi-FI" smtClean="0"/>
              <a:pPr>
                <a:defRPr/>
              </a:pPr>
              <a:t>13</a:t>
            </a:fld>
            <a:endParaRPr lang="fi-FI"/>
          </a:p>
        </p:txBody>
      </p:sp>
      <p:sp>
        <p:nvSpPr>
          <p:cNvPr id="8" name="TextBox 7"/>
          <p:cNvSpPr txBox="1"/>
          <p:nvPr/>
        </p:nvSpPr>
        <p:spPr>
          <a:xfrm>
            <a:off x="541662" y="4164443"/>
            <a:ext cx="7704856" cy="492443"/>
          </a:xfrm>
          <a:prstGeom prst="rect">
            <a:avLst/>
          </a:prstGeom>
          <a:noFill/>
        </p:spPr>
        <p:txBody>
          <a:bodyPr wrap="square" lIns="0" tIns="0" rIns="0" bIns="0" rtlCol="0">
            <a:spAutoFit/>
          </a:bodyPr>
          <a:lstStyle/>
          <a:p>
            <a:pPr marL="342900" indent="-342900">
              <a:buFont typeface="Arial" panose="020B0604020202020204" pitchFamily="34" charset="0"/>
              <a:buChar char="•"/>
            </a:pPr>
            <a:r>
              <a:rPr lang="en-US" sz="1600" b="1" dirty="0" smtClean="0"/>
              <a:t>Teacher uses </a:t>
            </a:r>
            <a:r>
              <a:rPr lang="en-US" sz="1600" b="1" dirty="0"/>
              <a:t>active (/</a:t>
            </a:r>
            <a:r>
              <a:rPr lang="en-US" sz="1600" b="1" dirty="0" smtClean="0"/>
              <a:t>student/learning-oriented)</a:t>
            </a:r>
            <a:r>
              <a:rPr lang="fi-FI" sz="1600" b="1" dirty="0" smtClean="0"/>
              <a:t> </a:t>
            </a:r>
            <a:r>
              <a:rPr lang="en-US" sz="1600" b="1" dirty="0" smtClean="0"/>
              <a:t>teaching methods</a:t>
            </a:r>
          </a:p>
          <a:p>
            <a:pPr marL="342900" indent="-342900">
              <a:buFont typeface="Arial" panose="020B0604020202020204" pitchFamily="34" charset="0"/>
              <a:buChar char="•"/>
            </a:pPr>
            <a:r>
              <a:rPr lang="en-US" sz="1600" b="1" dirty="0" smtClean="0"/>
              <a:t>=&gt; Forces “non-academic students” to use more deep learning approaches</a:t>
            </a:r>
            <a:endParaRPr lang="fi-FI" sz="1600" b="1" dirty="0"/>
          </a:p>
        </p:txBody>
      </p:sp>
      <p:sp>
        <p:nvSpPr>
          <p:cNvPr id="9" name="TextBox 8"/>
          <p:cNvSpPr txBox="1"/>
          <p:nvPr/>
        </p:nvSpPr>
        <p:spPr>
          <a:xfrm>
            <a:off x="2843808" y="5048170"/>
            <a:ext cx="5291490" cy="184666"/>
          </a:xfrm>
          <a:prstGeom prst="rect">
            <a:avLst/>
          </a:prstGeom>
          <a:noFill/>
        </p:spPr>
        <p:txBody>
          <a:bodyPr wrap="square" lIns="0" tIns="0" rIns="0" bIns="0" rtlCol="0">
            <a:spAutoFit/>
          </a:bodyPr>
          <a:lstStyle/>
          <a:p>
            <a:r>
              <a:rPr lang="en-US" sz="1200" dirty="0" smtClean="0"/>
              <a:t>Source: </a:t>
            </a:r>
            <a:r>
              <a:rPr lang="en-US" sz="1200" dirty="0" err="1" smtClean="0"/>
              <a:t>Hyppönen</a:t>
            </a:r>
            <a:r>
              <a:rPr lang="en-US" sz="1200" dirty="0" smtClean="0"/>
              <a:t>, </a:t>
            </a:r>
            <a:r>
              <a:rPr lang="en-US" sz="1200" dirty="0" err="1" smtClean="0"/>
              <a:t>Lindén</a:t>
            </a:r>
            <a:r>
              <a:rPr lang="en-US" sz="1200" dirty="0" smtClean="0"/>
              <a:t>: Handbook for teachers, p. 15, TKK 2009</a:t>
            </a:r>
            <a:endParaRPr lang="fi-FI" sz="1200" dirty="0"/>
          </a:p>
        </p:txBody>
      </p:sp>
    </p:spTree>
    <p:extLst>
      <p:ext uri="{BB962C8B-B14F-4D97-AF65-F5344CB8AC3E}">
        <p14:creationId xmlns:p14="http://schemas.microsoft.com/office/powerpoint/2010/main" val="1852342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8313" y="553244"/>
            <a:ext cx="8207375" cy="543865"/>
          </a:xfrm>
        </p:spPr>
        <p:txBody>
          <a:bodyPr/>
          <a:lstStyle/>
          <a:p>
            <a:r>
              <a:rPr lang="en-GB" sz="3600" dirty="0" smtClean="0">
                <a:latin typeface="Calibri" panose="020F0502020204030204" pitchFamily="34" charset="0"/>
              </a:rPr>
              <a:t>Different student profiles</a:t>
            </a:r>
            <a:endParaRPr lang="en-GB" sz="3600" dirty="0">
              <a:latin typeface="Calibri" panose="020F0502020204030204" pitchFamily="34" charset="0"/>
            </a:endParaRPr>
          </a:p>
        </p:txBody>
      </p:sp>
      <p:sp>
        <p:nvSpPr>
          <p:cNvPr id="3" name="TextBox 2"/>
          <p:cNvSpPr txBox="1"/>
          <p:nvPr/>
        </p:nvSpPr>
        <p:spPr>
          <a:xfrm flipH="1">
            <a:off x="468311" y="1345332"/>
            <a:ext cx="8207376" cy="3293209"/>
          </a:xfrm>
          <a:prstGeom prst="rect">
            <a:avLst/>
          </a:prstGeom>
          <a:noFill/>
        </p:spPr>
        <p:txBody>
          <a:bodyPr wrap="square" lIns="0" tIns="0" rIns="0" bIns="0" rtlCol="0">
            <a:spAutoFit/>
          </a:bodyPr>
          <a:lstStyle/>
          <a:p>
            <a:r>
              <a:rPr lang="en-GB" sz="2000" b="1" dirty="0" smtClean="0">
                <a:solidFill>
                  <a:schemeClr val="bg1"/>
                </a:solidFill>
                <a:latin typeface="Calibri" panose="020F0502020204030204" pitchFamily="34" charset="0"/>
              </a:rPr>
              <a:t>Read through the given student profiles and note down their most important aspects. Think about the learning approaches (from your reading assignment) as well. </a:t>
            </a:r>
          </a:p>
          <a:p>
            <a:endParaRPr lang="en-GB" sz="1400" dirty="0" smtClean="0">
              <a:solidFill>
                <a:schemeClr val="bg1"/>
              </a:solidFill>
              <a:latin typeface="Calibri" panose="020F0502020204030204" pitchFamily="34" charset="0"/>
            </a:endParaRPr>
          </a:p>
          <a:p>
            <a:r>
              <a:rPr lang="en-GB" b="1" dirty="0" smtClean="0">
                <a:solidFill>
                  <a:schemeClr val="bg1"/>
                </a:solidFill>
                <a:latin typeface="Calibri" panose="020F0502020204030204" pitchFamily="34" charset="0"/>
              </a:rPr>
              <a:t>For the profile assigned to your group, think about the following issues: </a:t>
            </a:r>
          </a:p>
          <a:p>
            <a:pPr marL="285750" indent="-285750">
              <a:buFont typeface="Wingdings" panose="05000000000000000000" pitchFamily="2" charset="2"/>
              <a:buChar char="§"/>
            </a:pPr>
            <a:r>
              <a:rPr lang="en-GB" dirty="0" smtClean="0">
                <a:solidFill>
                  <a:schemeClr val="bg1"/>
                </a:solidFill>
                <a:latin typeface="Calibri" panose="020F0502020204030204" pitchFamily="34" charset="0"/>
              </a:rPr>
              <a:t>Have you met students who might be similar in any way? </a:t>
            </a:r>
            <a:br>
              <a:rPr lang="en-GB" dirty="0" smtClean="0">
                <a:solidFill>
                  <a:schemeClr val="bg1"/>
                </a:solidFill>
                <a:latin typeface="Calibri" panose="020F0502020204030204" pitchFamily="34" charset="0"/>
              </a:rPr>
            </a:br>
            <a:r>
              <a:rPr lang="en-GB" dirty="0" smtClean="0">
                <a:solidFill>
                  <a:schemeClr val="bg1"/>
                </a:solidFill>
                <a:latin typeface="Calibri" panose="020F0502020204030204" pitchFamily="34" charset="0"/>
              </a:rPr>
              <a:t>Note - Don’t take the types too literally and don’t go into details</a:t>
            </a:r>
          </a:p>
          <a:p>
            <a:pPr marL="285750" indent="-285750">
              <a:buFont typeface="Wingdings" panose="05000000000000000000" pitchFamily="2" charset="2"/>
              <a:buChar char="§"/>
            </a:pPr>
            <a:r>
              <a:rPr lang="en-GB" dirty="0" smtClean="0">
                <a:solidFill>
                  <a:schemeClr val="bg1"/>
                </a:solidFill>
                <a:latin typeface="Calibri" panose="020F0502020204030204" pitchFamily="34" charset="0"/>
              </a:rPr>
              <a:t>How might they act and succeed in your course(s)?</a:t>
            </a:r>
          </a:p>
          <a:p>
            <a:pPr marL="285750" indent="-285750">
              <a:buFont typeface="Wingdings" panose="05000000000000000000" pitchFamily="2" charset="2"/>
              <a:buChar char="§"/>
            </a:pPr>
            <a:r>
              <a:rPr lang="en-GB" dirty="0" smtClean="0">
                <a:solidFill>
                  <a:schemeClr val="bg1"/>
                </a:solidFill>
                <a:latin typeface="Calibri" panose="020F0502020204030204" pitchFamily="34" charset="0"/>
              </a:rPr>
              <a:t>How can you support their learning or help them solve exercise problems?</a:t>
            </a:r>
          </a:p>
          <a:p>
            <a:pPr marL="285750" indent="-285750">
              <a:buFont typeface="Wingdings" panose="05000000000000000000" pitchFamily="2" charset="2"/>
              <a:buChar char="§"/>
            </a:pPr>
            <a:r>
              <a:rPr lang="en-GB" dirty="0" smtClean="0">
                <a:solidFill>
                  <a:schemeClr val="bg1"/>
                </a:solidFill>
                <a:latin typeface="Calibri" panose="020F0502020204030204" pitchFamily="34" charset="0"/>
              </a:rPr>
              <a:t>How can you support their motivation?</a:t>
            </a:r>
          </a:p>
          <a:p>
            <a:pPr marL="20999" lvl="1" indent="0">
              <a:buNone/>
            </a:pPr>
            <a:endParaRPr lang="en-GB" sz="1400" dirty="0" smtClean="0">
              <a:solidFill>
                <a:schemeClr val="bg1"/>
              </a:solidFill>
              <a:latin typeface="Calibri" panose="020F0502020204030204" pitchFamily="34" charset="0"/>
            </a:endParaRPr>
          </a:p>
          <a:p>
            <a:r>
              <a:rPr lang="en-GB" dirty="0" smtClean="0">
                <a:solidFill>
                  <a:schemeClr val="bg1"/>
                </a:solidFill>
                <a:latin typeface="Calibri" panose="020F0502020204030204" pitchFamily="34" charset="0"/>
              </a:rPr>
              <a:t>Prepare to present your case to the others depicting the student profiles</a:t>
            </a:r>
            <a:endParaRPr lang="en-GB" dirty="0">
              <a:solidFill>
                <a:schemeClr val="bg1"/>
              </a:solidFill>
              <a:latin typeface="Calibri" panose="020F0502020204030204" pitchFamily="34" charset="0"/>
            </a:endParaRPr>
          </a:p>
        </p:txBody>
      </p:sp>
    </p:spTree>
    <p:extLst>
      <p:ext uri="{BB962C8B-B14F-4D97-AF65-F5344CB8AC3E}">
        <p14:creationId xmlns:p14="http://schemas.microsoft.com/office/powerpoint/2010/main" val="1684924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noProof="0" dirty="0" smtClean="0">
                <a:solidFill>
                  <a:srgbClr val="FF0000"/>
                </a:solidFill>
                <a:latin typeface="Calibri" panose="020F0502020204030204" pitchFamily="34" charset="0"/>
              </a:rPr>
              <a:t>Tim</a:t>
            </a:r>
            <a:endParaRPr lang="en-GB" noProof="0" dirty="0">
              <a:solidFill>
                <a:srgbClr val="FF0000"/>
              </a:solidFill>
              <a:latin typeface="Calibri" panose="020F0502020204030204" pitchFamily="34" charset="0"/>
            </a:endParaRPr>
          </a:p>
        </p:txBody>
      </p:sp>
      <p:sp>
        <p:nvSpPr>
          <p:cNvPr id="3" name="Content Placeholder 2"/>
          <p:cNvSpPr>
            <a:spLocks noGrp="1"/>
          </p:cNvSpPr>
          <p:nvPr>
            <p:ph sz="quarter" idx="14"/>
          </p:nvPr>
        </p:nvSpPr>
        <p:spPr/>
        <p:txBody>
          <a:bodyPr/>
          <a:lstStyle/>
          <a:p>
            <a:pPr>
              <a:lnSpc>
                <a:spcPct val="150000"/>
              </a:lnSpc>
            </a:pPr>
            <a:r>
              <a:rPr lang="en-GB" sz="1400" b="0" noProof="0" dirty="0" smtClean="0">
                <a:latin typeface="+mn-lt"/>
              </a:rPr>
              <a:t>Tim noticed in the morning that he should do his course assignments. Feeling somehow anxious and restless, he decided to do his laundry first, and, while waiting for the washing in the machine to be done, he checked if there was anything interesting in Netflix. After four hours, he felt even more anxious, but nonetheless he picked up the course material. The first assignment was difficult, and he tried to look for an example similar to the assignment in the materials. He did not really understand the idea of the assignment, and wondered why he had to study such demotivating material.</a:t>
            </a:r>
          </a:p>
          <a:p>
            <a:pPr>
              <a:lnSpc>
                <a:spcPct val="150000"/>
              </a:lnSpc>
            </a:pPr>
            <a:r>
              <a:rPr lang="en-GB" sz="1400" b="0" noProof="0" dirty="0" smtClean="0">
                <a:latin typeface="+mn-lt"/>
              </a:rPr>
              <a:t>The next day </a:t>
            </a:r>
            <a:r>
              <a:rPr lang="en-GB" sz="1400" b="0" dirty="0" smtClean="0">
                <a:latin typeface="+mn-lt"/>
              </a:rPr>
              <a:t>Tim</a:t>
            </a:r>
            <a:r>
              <a:rPr lang="en-GB" sz="1400" b="0" noProof="0" dirty="0" smtClean="0">
                <a:latin typeface="+mn-lt"/>
              </a:rPr>
              <a:t> went to the exercises (</a:t>
            </a:r>
            <a:r>
              <a:rPr lang="en-GB" sz="1400" b="0" noProof="0" dirty="0" err="1" smtClean="0">
                <a:latin typeface="+mn-lt"/>
              </a:rPr>
              <a:t>laskarit</a:t>
            </a:r>
            <a:r>
              <a:rPr lang="en-GB" sz="1400" b="0" noProof="0" dirty="0" smtClean="0">
                <a:latin typeface="+mn-lt"/>
              </a:rPr>
              <a:t>) and noticed that he didn’t really understand what the assistant was talking about. For a moment he thought that it would be a great idea to ask if the assistant could explain the main idea more clearly. Then he noticed that everyone else was taking </a:t>
            </a:r>
            <a:r>
              <a:rPr lang="en-GB" sz="1400" b="0" noProof="0" dirty="0" err="1" smtClean="0">
                <a:latin typeface="+mn-lt"/>
              </a:rPr>
              <a:t>notes.Tim</a:t>
            </a:r>
            <a:r>
              <a:rPr lang="en-GB" sz="1400" b="0" noProof="0" dirty="0" smtClean="0">
                <a:latin typeface="+mn-lt"/>
              </a:rPr>
              <a:t> was glad that he didn’t ask anything so that the others didn’t notice how stupid he was.</a:t>
            </a:r>
            <a:endParaRPr lang="en-GB" sz="1400" b="0" noProof="0" dirty="0">
              <a:latin typeface="+mn-lt"/>
            </a:endParaRPr>
          </a:p>
        </p:txBody>
      </p:sp>
      <p:sp>
        <p:nvSpPr>
          <p:cNvPr id="4" name="Date Placeholder 3"/>
          <p:cNvSpPr>
            <a:spLocks noGrp="1"/>
          </p:cNvSpPr>
          <p:nvPr>
            <p:ph type="dt" sz="half" idx="15"/>
          </p:nvPr>
        </p:nvSpPr>
        <p:spPr/>
        <p:txBody>
          <a:bodyPr/>
          <a:lstStyle/>
          <a:p>
            <a:pPr>
              <a:defRPr/>
            </a:pPr>
            <a:r>
              <a:rPr lang="fi-FI" dirty="0" smtClean="0"/>
              <a:t>13.2.2018</a:t>
            </a:r>
            <a:endParaRPr lang="fi-FI" dirty="0"/>
          </a:p>
        </p:txBody>
      </p:sp>
      <p:sp>
        <p:nvSpPr>
          <p:cNvPr id="5" name="Footer Placeholder 4"/>
          <p:cNvSpPr>
            <a:spLocks noGrp="1"/>
          </p:cNvSpPr>
          <p:nvPr>
            <p:ph type="ftr" sz="quarter" idx="16"/>
          </p:nvPr>
        </p:nvSpPr>
        <p:spPr/>
        <p:txBody>
          <a:bodyPr/>
          <a:lstStyle/>
          <a:p>
            <a:pPr>
              <a:defRPr/>
            </a:pPr>
            <a:r>
              <a:rPr lang="fi-FI" smtClean="0"/>
              <a:t>Day 2</a:t>
            </a:r>
            <a:endParaRPr lang="fi-FI"/>
          </a:p>
        </p:txBody>
      </p:sp>
      <p:sp>
        <p:nvSpPr>
          <p:cNvPr id="6" name="Slide Number Placeholder 5"/>
          <p:cNvSpPr>
            <a:spLocks noGrp="1"/>
          </p:cNvSpPr>
          <p:nvPr>
            <p:ph type="sldNum" sz="quarter" idx="17"/>
          </p:nvPr>
        </p:nvSpPr>
        <p:spPr/>
        <p:txBody>
          <a:bodyPr/>
          <a:lstStyle/>
          <a:p>
            <a:pPr>
              <a:defRPr/>
            </a:pPr>
            <a:fld id="{49EFD4B7-1CC6-864B-A72A-C978B70BBA9B}" type="slidenum">
              <a:rPr lang="fi-FI" smtClean="0"/>
              <a:pPr>
                <a:defRPr/>
              </a:pPr>
              <a:t>15</a:t>
            </a:fld>
            <a:endParaRPr lang="fi-FI"/>
          </a:p>
        </p:txBody>
      </p:sp>
    </p:spTree>
    <p:extLst>
      <p:ext uri="{BB962C8B-B14F-4D97-AF65-F5344CB8AC3E}">
        <p14:creationId xmlns:p14="http://schemas.microsoft.com/office/powerpoint/2010/main" val="19649137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dirty="0" smtClean="0">
                <a:solidFill>
                  <a:srgbClr val="0070C0"/>
                </a:solidFill>
                <a:latin typeface="Calibri" panose="020F0502020204030204" pitchFamily="34" charset="0"/>
              </a:rPr>
              <a:t>Lisa</a:t>
            </a:r>
            <a:endParaRPr lang="en-GB" noProof="0" dirty="0">
              <a:solidFill>
                <a:srgbClr val="0070C0"/>
              </a:solidFill>
              <a:latin typeface="Calibri" panose="020F0502020204030204" pitchFamily="34" charset="0"/>
            </a:endParaRPr>
          </a:p>
        </p:txBody>
      </p:sp>
      <p:sp>
        <p:nvSpPr>
          <p:cNvPr id="3" name="Content Placeholder 2"/>
          <p:cNvSpPr>
            <a:spLocks noGrp="1"/>
          </p:cNvSpPr>
          <p:nvPr>
            <p:ph sz="quarter" idx="14"/>
          </p:nvPr>
        </p:nvSpPr>
        <p:spPr>
          <a:xfrm>
            <a:off x="468313" y="913284"/>
            <a:ext cx="8207374" cy="3828137"/>
          </a:xfrm>
        </p:spPr>
        <p:txBody>
          <a:bodyPr/>
          <a:lstStyle/>
          <a:p>
            <a:pPr>
              <a:lnSpc>
                <a:spcPct val="150000"/>
              </a:lnSpc>
            </a:pPr>
            <a:r>
              <a:rPr lang="en-GB" sz="1400" b="0" noProof="0" dirty="0" smtClean="0">
                <a:latin typeface="+mn-lt"/>
              </a:rPr>
              <a:t>Lisa woke up early in the morning because she had a very busy day ahead. She was worried about her math assignments. She had allocated two hours for the assignments and knew that it was too little for such complicated assignments, but she also had to prepare for two oncoming exams, attend an important board meeting of her guild , take her dog to the vet, and write some summer job applications. </a:t>
            </a:r>
          </a:p>
          <a:p>
            <a:pPr>
              <a:lnSpc>
                <a:spcPct val="150000"/>
              </a:lnSpc>
            </a:pPr>
            <a:r>
              <a:rPr lang="en-GB" sz="1400" b="0" noProof="0" dirty="0" smtClean="0">
                <a:latin typeface="+mn-lt"/>
              </a:rPr>
              <a:t>Lisa ended up spending one hour with the math assignments, having tried in vain to look for something helpful in the course materials to do the assignments as quickly as possible. She felt bad about herself because she really would like to do well in her studies. Math is important in her field, and she knows that. She blamed herself for bad time management.</a:t>
            </a:r>
          </a:p>
          <a:p>
            <a:pPr>
              <a:lnSpc>
                <a:spcPct val="150000"/>
              </a:lnSpc>
            </a:pPr>
            <a:r>
              <a:rPr lang="en-GB" sz="1400" b="0" noProof="0" dirty="0" smtClean="0">
                <a:latin typeface="+mn-lt"/>
              </a:rPr>
              <a:t>The next day she went to the exercises (</a:t>
            </a:r>
            <a:r>
              <a:rPr lang="en-GB" sz="1400" b="0" noProof="0" dirty="0" err="1" smtClean="0">
                <a:latin typeface="+mn-lt"/>
              </a:rPr>
              <a:t>laskarit</a:t>
            </a:r>
            <a:r>
              <a:rPr lang="en-GB" sz="1400" b="0" noProof="0" dirty="0" smtClean="0">
                <a:latin typeface="+mn-lt"/>
              </a:rPr>
              <a:t>) and asked for some help. </a:t>
            </a:r>
            <a:r>
              <a:rPr lang="en-GB" sz="1400" b="0" dirty="0" smtClean="0">
                <a:latin typeface="+mn-lt"/>
              </a:rPr>
              <a:t>Lisa</a:t>
            </a:r>
            <a:r>
              <a:rPr lang="en-GB" sz="1400" b="0" noProof="0" dirty="0" smtClean="0">
                <a:latin typeface="+mn-lt"/>
              </a:rPr>
              <a:t> didn’t understand what the assistant said because she couldn’t remember what some of the key concepts meant. ”Too much information,” she thought but didn’t say or ask anything.</a:t>
            </a:r>
            <a:endParaRPr lang="en-GB" sz="1400" b="0" noProof="0" dirty="0">
              <a:latin typeface="+mn-lt"/>
            </a:endParaRPr>
          </a:p>
        </p:txBody>
      </p:sp>
      <p:sp>
        <p:nvSpPr>
          <p:cNvPr id="4" name="Date Placeholder 3"/>
          <p:cNvSpPr>
            <a:spLocks noGrp="1"/>
          </p:cNvSpPr>
          <p:nvPr>
            <p:ph type="dt" sz="half" idx="15"/>
          </p:nvPr>
        </p:nvSpPr>
        <p:spPr/>
        <p:txBody>
          <a:bodyPr/>
          <a:lstStyle/>
          <a:p>
            <a:pPr>
              <a:defRPr/>
            </a:pPr>
            <a:r>
              <a:rPr lang="fi-FI" dirty="0" smtClean="0"/>
              <a:t>9.10.2017</a:t>
            </a:r>
            <a:endParaRPr lang="fi-FI" dirty="0"/>
          </a:p>
        </p:txBody>
      </p:sp>
      <p:sp>
        <p:nvSpPr>
          <p:cNvPr id="5" name="Footer Placeholder 4"/>
          <p:cNvSpPr>
            <a:spLocks noGrp="1"/>
          </p:cNvSpPr>
          <p:nvPr>
            <p:ph type="ftr" sz="quarter" idx="16"/>
          </p:nvPr>
        </p:nvSpPr>
        <p:spPr/>
        <p:txBody>
          <a:bodyPr/>
          <a:lstStyle/>
          <a:p>
            <a:pPr>
              <a:defRPr/>
            </a:pPr>
            <a:r>
              <a:rPr lang="fi-FI" dirty="0" smtClean="0"/>
              <a:t>Day 2</a:t>
            </a:r>
            <a:endParaRPr lang="fi-FI" dirty="0"/>
          </a:p>
        </p:txBody>
      </p:sp>
      <p:sp>
        <p:nvSpPr>
          <p:cNvPr id="6" name="Slide Number Placeholder 5"/>
          <p:cNvSpPr>
            <a:spLocks noGrp="1"/>
          </p:cNvSpPr>
          <p:nvPr>
            <p:ph type="sldNum" sz="quarter" idx="17"/>
          </p:nvPr>
        </p:nvSpPr>
        <p:spPr/>
        <p:txBody>
          <a:bodyPr/>
          <a:lstStyle/>
          <a:p>
            <a:pPr>
              <a:defRPr/>
            </a:pPr>
            <a:fld id="{49EFD4B7-1CC6-864B-A72A-C978B70BBA9B}" type="slidenum">
              <a:rPr lang="fi-FI" smtClean="0"/>
              <a:pPr>
                <a:defRPr/>
              </a:pPr>
              <a:t>16</a:t>
            </a:fld>
            <a:endParaRPr lang="fi-FI"/>
          </a:p>
        </p:txBody>
      </p:sp>
    </p:spTree>
    <p:extLst>
      <p:ext uri="{BB962C8B-B14F-4D97-AF65-F5344CB8AC3E}">
        <p14:creationId xmlns:p14="http://schemas.microsoft.com/office/powerpoint/2010/main" val="1105938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dirty="0" smtClean="0">
                <a:solidFill>
                  <a:srgbClr val="FFC000"/>
                </a:solidFill>
                <a:latin typeface="Calibri" panose="020F0502020204030204" pitchFamily="34" charset="0"/>
              </a:rPr>
              <a:t>Anna</a:t>
            </a:r>
            <a:endParaRPr lang="en-GB" noProof="0" dirty="0">
              <a:solidFill>
                <a:srgbClr val="FFC000"/>
              </a:solidFill>
              <a:latin typeface="Calibri" panose="020F0502020204030204" pitchFamily="34" charset="0"/>
            </a:endParaRPr>
          </a:p>
        </p:txBody>
      </p:sp>
      <p:sp>
        <p:nvSpPr>
          <p:cNvPr id="3" name="Content Placeholder 2"/>
          <p:cNvSpPr>
            <a:spLocks noGrp="1"/>
          </p:cNvSpPr>
          <p:nvPr>
            <p:ph sz="quarter" idx="14"/>
          </p:nvPr>
        </p:nvSpPr>
        <p:spPr>
          <a:xfrm>
            <a:off x="468314" y="913285"/>
            <a:ext cx="8207374" cy="3684410"/>
          </a:xfrm>
        </p:spPr>
        <p:txBody>
          <a:bodyPr>
            <a:normAutofit/>
          </a:bodyPr>
          <a:lstStyle/>
          <a:p>
            <a:pPr>
              <a:lnSpc>
                <a:spcPct val="150000"/>
              </a:lnSpc>
            </a:pPr>
            <a:r>
              <a:rPr lang="en-GB" sz="1400" b="0" noProof="0" dirty="0" smtClean="0">
                <a:latin typeface="+mn-lt"/>
              </a:rPr>
              <a:t>Anna found math assignments very interesting. She had attended all the lectures and even read some extra material she found on the Internet while she looking for material on a related topic. She had a good routine for doing calculations, but one of the assignments was particularly difficult. She had some ideas on how to solve this difficult assignment, but she didn’t know how to proceed.</a:t>
            </a:r>
          </a:p>
          <a:p>
            <a:pPr>
              <a:lnSpc>
                <a:spcPct val="150000"/>
              </a:lnSpc>
            </a:pPr>
            <a:endParaRPr lang="en-GB" sz="1400" b="0" noProof="0" dirty="0" smtClean="0">
              <a:latin typeface="+mn-lt"/>
            </a:endParaRPr>
          </a:p>
          <a:p>
            <a:pPr>
              <a:lnSpc>
                <a:spcPct val="150000"/>
              </a:lnSpc>
            </a:pPr>
            <a:r>
              <a:rPr lang="en-GB" sz="1400" b="0" noProof="0" dirty="0" smtClean="0">
                <a:latin typeface="+mn-lt"/>
              </a:rPr>
              <a:t>Anna went to the exercises (</a:t>
            </a:r>
            <a:r>
              <a:rPr lang="en-GB" sz="1400" b="0" noProof="0" dirty="0" err="1" smtClean="0">
                <a:latin typeface="+mn-lt"/>
              </a:rPr>
              <a:t>laskarit</a:t>
            </a:r>
            <a:r>
              <a:rPr lang="en-GB" sz="1400" b="0" noProof="0" dirty="0" smtClean="0">
                <a:latin typeface="+mn-lt"/>
              </a:rPr>
              <a:t>) and took a seat in the back row. She had always been shy and was a bit worried about whether the course assistant was paying attention on her. She didn’t really know other students in the classroom because she preferred to study on her own. Anna was hoping that someone else would ask the same questions she had in her mind. </a:t>
            </a:r>
            <a:endParaRPr lang="en-GB" sz="1400" b="0" noProof="0" dirty="0">
              <a:latin typeface="+mn-lt"/>
            </a:endParaRPr>
          </a:p>
        </p:txBody>
      </p:sp>
      <p:sp>
        <p:nvSpPr>
          <p:cNvPr id="4" name="Date Placeholder 3"/>
          <p:cNvSpPr>
            <a:spLocks noGrp="1"/>
          </p:cNvSpPr>
          <p:nvPr>
            <p:ph type="dt" sz="half" idx="15"/>
          </p:nvPr>
        </p:nvSpPr>
        <p:spPr/>
        <p:txBody>
          <a:bodyPr/>
          <a:lstStyle/>
          <a:p>
            <a:pPr>
              <a:defRPr/>
            </a:pPr>
            <a:r>
              <a:rPr lang="fi-FI" dirty="0" smtClean="0"/>
              <a:t>9.10.2017</a:t>
            </a:r>
            <a:endParaRPr lang="fi-FI" dirty="0"/>
          </a:p>
        </p:txBody>
      </p:sp>
      <p:sp>
        <p:nvSpPr>
          <p:cNvPr id="5" name="Footer Placeholder 4"/>
          <p:cNvSpPr>
            <a:spLocks noGrp="1"/>
          </p:cNvSpPr>
          <p:nvPr>
            <p:ph type="ftr" sz="quarter" idx="16"/>
          </p:nvPr>
        </p:nvSpPr>
        <p:spPr/>
        <p:txBody>
          <a:bodyPr/>
          <a:lstStyle/>
          <a:p>
            <a:pPr>
              <a:defRPr/>
            </a:pPr>
            <a:r>
              <a:rPr lang="fi-FI" smtClean="0"/>
              <a:t>Day 2</a:t>
            </a:r>
            <a:endParaRPr lang="fi-FI"/>
          </a:p>
        </p:txBody>
      </p:sp>
      <p:sp>
        <p:nvSpPr>
          <p:cNvPr id="6" name="Slide Number Placeholder 5"/>
          <p:cNvSpPr>
            <a:spLocks noGrp="1"/>
          </p:cNvSpPr>
          <p:nvPr>
            <p:ph type="sldNum" sz="quarter" idx="17"/>
          </p:nvPr>
        </p:nvSpPr>
        <p:spPr/>
        <p:txBody>
          <a:bodyPr/>
          <a:lstStyle/>
          <a:p>
            <a:pPr>
              <a:defRPr/>
            </a:pPr>
            <a:fld id="{49EFD4B7-1CC6-864B-A72A-C978B70BBA9B}" type="slidenum">
              <a:rPr lang="fi-FI" smtClean="0"/>
              <a:pPr>
                <a:defRPr/>
              </a:pPr>
              <a:t>17</a:t>
            </a:fld>
            <a:endParaRPr lang="fi-FI"/>
          </a:p>
        </p:txBody>
      </p:sp>
    </p:spTree>
    <p:extLst>
      <p:ext uri="{BB962C8B-B14F-4D97-AF65-F5344CB8AC3E}">
        <p14:creationId xmlns:p14="http://schemas.microsoft.com/office/powerpoint/2010/main" val="4197177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dirty="0" smtClean="0">
                <a:solidFill>
                  <a:srgbClr val="00B050"/>
                </a:solidFill>
                <a:latin typeface="Calibri" panose="020F0502020204030204" pitchFamily="34" charset="0"/>
              </a:rPr>
              <a:t>Ted</a:t>
            </a:r>
            <a:endParaRPr lang="en-GB" noProof="0" dirty="0">
              <a:solidFill>
                <a:srgbClr val="00B050"/>
              </a:solidFill>
              <a:latin typeface="Calibri" panose="020F0502020204030204" pitchFamily="34" charset="0"/>
            </a:endParaRPr>
          </a:p>
        </p:txBody>
      </p:sp>
      <p:sp>
        <p:nvSpPr>
          <p:cNvPr id="3" name="Content Placeholder 2"/>
          <p:cNvSpPr>
            <a:spLocks noGrp="1"/>
          </p:cNvSpPr>
          <p:nvPr>
            <p:ph sz="quarter" idx="14"/>
          </p:nvPr>
        </p:nvSpPr>
        <p:spPr/>
        <p:txBody>
          <a:bodyPr>
            <a:normAutofit/>
          </a:bodyPr>
          <a:lstStyle/>
          <a:p>
            <a:pPr>
              <a:lnSpc>
                <a:spcPct val="150000"/>
              </a:lnSpc>
            </a:pPr>
            <a:r>
              <a:rPr lang="en-GB" sz="1400" b="0" noProof="0" dirty="0" smtClean="0">
                <a:latin typeface="+mn-lt"/>
              </a:rPr>
              <a:t>Ted had always been interested in natural sciences and thought that the assignments on the course were quite easy. He spent some time calculating the assignments but skipped the last one because he thought it was a kind of stupid. “Why should I know this type of detail anyway? And there are so many other interesting things to do…”</a:t>
            </a:r>
          </a:p>
          <a:p>
            <a:pPr>
              <a:lnSpc>
                <a:spcPct val="150000"/>
              </a:lnSpc>
            </a:pPr>
            <a:r>
              <a:rPr lang="en-GB" sz="1400" b="0" noProof="0" dirty="0" smtClean="0">
                <a:latin typeface="+mn-lt"/>
              </a:rPr>
              <a:t>The next day Ted came to the exercises (</a:t>
            </a:r>
            <a:r>
              <a:rPr lang="en-GB" sz="1400" b="0" noProof="0" dirty="0" err="1" smtClean="0">
                <a:latin typeface="+mn-lt"/>
              </a:rPr>
              <a:t>laskarit</a:t>
            </a:r>
            <a:r>
              <a:rPr lang="en-GB" sz="1400" b="0" noProof="0" dirty="0" smtClean="0">
                <a:latin typeface="+mn-lt"/>
              </a:rPr>
              <a:t>) and noticed that the course assistant was one minute late. Ted talked with some friends or browsed Facebook most of the time. The assistant asked Ted to write one solution on the blackboard, and Ted asked if it really was necessary because the assignment was so simple. When explaining some details of the last assignment, Ted interrupted the assistant and asked if they really understood what they were talking about. </a:t>
            </a:r>
            <a:endParaRPr lang="en-GB" sz="1400" b="0" noProof="0" dirty="0">
              <a:latin typeface="+mn-lt"/>
            </a:endParaRPr>
          </a:p>
        </p:txBody>
      </p:sp>
      <p:sp>
        <p:nvSpPr>
          <p:cNvPr id="4" name="Date Placeholder 3"/>
          <p:cNvSpPr>
            <a:spLocks noGrp="1"/>
          </p:cNvSpPr>
          <p:nvPr>
            <p:ph type="dt" sz="half" idx="15"/>
          </p:nvPr>
        </p:nvSpPr>
        <p:spPr/>
        <p:txBody>
          <a:bodyPr/>
          <a:lstStyle/>
          <a:p>
            <a:pPr>
              <a:defRPr/>
            </a:pPr>
            <a:r>
              <a:rPr lang="fi-FI" dirty="0" smtClean="0"/>
              <a:t>9.10.2017</a:t>
            </a:r>
            <a:endParaRPr lang="fi-FI" dirty="0"/>
          </a:p>
        </p:txBody>
      </p:sp>
      <p:sp>
        <p:nvSpPr>
          <p:cNvPr id="5" name="Footer Placeholder 4"/>
          <p:cNvSpPr>
            <a:spLocks noGrp="1"/>
          </p:cNvSpPr>
          <p:nvPr>
            <p:ph type="ftr" sz="quarter" idx="16"/>
          </p:nvPr>
        </p:nvSpPr>
        <p:spPr/>
        <p:txBody>
          <a:bodyPr/>
          <a:lstStyle/>
          <a:p>
            <a:pPr>
              <a:defRPr/>
            </a:pPr>
            <a:r>
              <a:rPr lang="fi-FI" smtClean="0"/>
              <a:t>Day 2</a:t>
            </a:r>
            <a:endParaRPr lang="fi-FI"/>
          </a:p>
        </p:txBody>
      </p:sp>
      <p:sp>
        <p:nvSpPr>
          <p:cNvPr id="6" name="Slide Number Placeholder 5"/>
          <p:cNvSpPr>
            <a:spLocks noGrp="1"/>
          </p:cNvSpPr>
          <p:nvPr>
            <p:ph type="sldNum" sz="quarter" idx="17"/>
          </p:nvPr>
        </p:nvSpPr>
        <p:spPr/>
        <p:txBody>
          <a:bodyPr/>
          <a:lstStyle/>
          <a:p>
            <a:pPr>
              <a:defRPr/>
            </a:pPr>
            <a:fld id="{49EFD4B7-1CC6-864B-A72A-C978B70BBA9B}" type="slidenum">
              <a:rPr lang="fi-FI" smtClean="0"/>
              <a:pPr>
                <a:defRPr/>
              </a:pPr>
              <a:t>18</a:t>
            </a:fld>
            <a:endParaRPr lang="fi-FI"/>
          </a:p>
        </p:txBody>
      </p:sp>
    </p:spTree>
    <p:extLst>
      <p:ext uri="{BB962C8B-B14F-4D97-AF65-F5344CB8AC3E}">
        <p14:creationId xmlns:p14="http://schemas.microsoft.com/office/powerpoint/2010/main" val="1364965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noProof="0" dirty="0" smtClean="0">
                <a:latin typeface="Calibri" panose="020F0502020204030204" pitchFamily="34" charset="0"/>
              </a:rPr>
              <a:t>Contact Session on Wed 31.10. &amp; Learning assignment #2</a:t>
            </a:r>
            <a:endParaRPr lang="en-GB" sz="4400" noProof="0" dirty="0">
              <a:latin typeface="Calibri" panose="020F0502020204030204" pitchFamily="34" charset="0"/>
            </a:endParaRPr>
          </a:p>
        </p:txBody>
      </p:sp>
    </p:spTree>
    <p:extLst>
      <p:ext uri="{BB962C8B-B14F-4D97-AF65-F5344CB8AC3E}">
        <p14:creationId xmlns:p14="http://schemas.microsoft.com/office/powerpoint/2010/main" val="4026149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FFC000"/>
                </a:solidFill>
                <a:latin typeface="Calibri" panose="020F0502020204030204" pitchFamily="34" charset="0"/>
              </a:rPr>
              <a:t>Today’s s</a:t>
            </a:r>
            <a:r>
              <a:rPr lang="en-GB" noProof="0" dirty="0" err="1" smtClean="0">
                <a:solidFill>
                  <a:srgbClr val="FFC000"/>
                </a:solidFill>
                <a:latin typeface="Calibri" panose="020F0502020204030204" pitchFamily="34" charset="0"/>
              </a:rPr>
              <a:t>chedule</a:t>
            </a:r>
            <a:endParaRPr lang="en-GB" noProof="0" dirty="0">
              <a:solidFill>
                <a:srgbClr val="FFC000"/>
              </a:solidFill>
              <a:latin typeface="Calibri" panose="020F0502020204030204" pitchFamily="34" charset="0"/>
            </a:endParaRPr>
          </a:p>
        </p:txBody>
      </p:sp>
      <p:sp>
        <p:nvSpPr>
          <p:cNvPr id="3" name="Content Placeholder 2"/>
          <p:cNvSpPr>
            <a:spLocks noGrp="1"/>
          </p:cNvSpPr>
          <p:nvPr>
            <p:ph sz="quarter" idx="14"/>
          </p:nvPr>
        </p:nvSpPr>
        <p:spPr>
          <a:xfrm>
            <a:off x="458578" y="3793604"/>
            <a:ext cx="8207374" cy="936103"/>
          </a:xfrm>
        </p:spPr>
        <p:txBody>
          <a:bodyPr/>
          <a:lstStyle/>
          <a:p>
            <a:r>
              <a:rPr lang="en-GB" sz="1800" noProof="0" dirty="0" smtClean="0">
                <a:latin typeface="Calibri" panose="020F0502020204030204" pitchFamily="34" charset="0"/>
              </a:rPr>
              <a:t>Breaks included in the programme</a:t>
            </a:r>
            <a:br>
              <a:rPr lang="en-GB" sz="1800" noProof="0" dirty="0" smtClean="0">
                <a:latin typeface="Calibri" panose="020F0502020204030204" pitchFamily="34" charset="0"/>
              </a:rPr>
            </a:br>
            <a:endParaRPr lang="en-GB" sz="1800" noProof="0"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1343965647"/>
              </p:ext>
            </p:extLst>
          </p:nvPr>
        </p:nvGraphicFramePr>
        <p:xfrm>
          <a:off x="539552" y="1345332"/>
          <a:ext cx="8207373" cy="175260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3079015978"/>
                    </a:ext>
                  </a:extLst>
                </a:gridCol>
                <a:gridCol w="144016">
                  <a:extLst>
                    <a:ext uri="{9D8B030D-6E8A-4147-A177-3AD203B41FA5}">
                      <a16:colId xmlns:a16="http://schemas.microsoft.com/office/drawing/2014/main" val="2510450649"/>
                    </a:ext>
                  </a:extLst>
                </a:gridCol>
                <a:gridCol w="720080">
                  <a:extLst>
                    <a:ext uri="{9D8B030D-6E8A-4147-A177-3AD203B41FA5}">
                      <a16:colId xmlns:a16="http://schemas.microsoft.com/office/drawing/2014/main" val="1771874492"/>
                    </a:ext>
                  </a:extLst>
                </a:gridCol>
                <a:gridCol w="6695205">
                  <a:extLst>
                    <a:ext uri="{9D8B030D-6E8A-4147-A177-3AD203B41FA5}">
                      <a16:colId xmlns:a16="http://schemas.microsoft.com/office/drawing/2014/main" val="887894808"/>
                    </a:ext>
                  </a:extLst>
                </a:gridCol>
              </a:tblGrid>
              <a:tr h="370840">
                <a:tc>
                  <a:txBody>
                    <a:bodyPr/>
                    <a:lstStyle/>
                    <a:p>
                      <a:pPr algn="r"/>
                      <a:r>
                        <a:rPr lang="en-GB" sz="1800" noProof="0" dirty="0" smtClean="0">
                          <a:solidFill>
                            <a:schemeClr val="tx1"/>
                          </a:solidFill>
                          <a:latin typeface="Calibri" panose="020F0502020204030204" pitchFamily="34" charset="0"/>
                        </a:rPr>
                        <a:t>9:00</a:t>
                      </a:r>
                      <a:endParaRPr lang="en-GB" dirty="0">
                        <a:solidFill>
                          <a:schemeClr val="tx1"/>
                        </a:solidFill>
                        <a:latin typeface="Calibri" panose="020F050202020403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noProof="0" dirty="0" smtClean="0">
                          <a:solidFill>
                            <a:schemeClr val="tx1"/>
                          </a:solidFill>
                          <a:latin typeface="Calibri" panose="020F0502020204030204" pitchFamily="34" charset="0"/>
                        </a:rPr>
                        <a:t>–</a:t>
                      </a:r>
                      <a:endParaRPr lang="en-GB" dirty="0">
                        <a:solidFill>
                          <a:schemeClr val="tx1"/>
                        </a:solidFill>
                        <a:latin typeface="Calibri" panose="020F050202020403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800" noProof="0" dirty="0" smtClean="0">
                          <a:solidFill>
                            <a:schemeClr val="tx1"/>
                          </a:solidFill>
                          <a:latin typeface="Calibri" panose="020F0502020204030204" pitchFamily="34" charset="0"/>
                        </a:rPr>
                        <a:t>9:50</a:t>
                      </a:r>
                      <a:endParaRPr lang="en-GB" dirty="0">
                        <a:solidFill>
                          <a:schemeClr val="tx1"/>
                        </a:solidFill>
                        <a:latin typeface="Calibri" panose="020F0502020204030204" pitchFamily="34" charset="0"/>
                      </a:endParaRPr>
                    </a:p>
                  </a:txBody>
                  <a:tcPr marL="0" marR="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noProof="0" dirty="0" smtClean="0">
                          <a:solidFill>
                            <a:schemeClr val="tx1"/>
                          </a:solidFill>
                          <a:latin typeface="Calibri" panose="020F0502020204030204" pitchFamily="34" charset="0"/>
                        </a:rPr>
                        <a:t>Coffee, World Map, Summary of observations</a:t>
                      </a:r>
                      <a:r>
                        <a:rPr lang="en-GB" sz="1800" baseline="0" noProof="0" dirty="0" smtClean="0">
                          <a:solidFill>
                            <a:schemeClr val="tx1"/>
                          </a:solidFill>
                          <a:latin typeface="Calibri" panose="020F0502020204030204" pitchFamily="34" charset="0"/>
                        </a:rPr>
                        <a:t> </a:t>
                      </a:r>
                      <a:endParaRPr lang="en-GB" sz="1800" noProof="0" dirty="0" smtClean="0">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974768"/>
                  </a:ext>
                </a:extLst>
              </a:tr>
              <a:tr h="370840">
                <a:tc>
                  <a:txBody>
                    <a:bodyPr/>
                    <a:lstStyle/>
                    <a:p>
                      <a:pPr algn="r"/>
                      <a:r>
                        <a:rPr lang="en-GB" sz="1800" b="1" noProof="0" dirty="0" smtClean="0">
                          <a:latin typeface="Calibri" panose="020F0502020204030204" pitchFamily="34" charset="0"/>
                        </a:rPr>
                        <a:t>9:50</a:t>
                      </a:r>
                      <a:endParaRPr lang="en-GB" b="1" dirty="0">
                        <a:latin typeface="Calibri" panose="020F050202020403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noProof="0" dirty="0" smtClean="0">
                          <a:latin typeface="Calibri" panose="020F0502020204030204" pitchFamily="34" charset="0"/>
                        </a:rPr>
                        <a:t>–</a:t>
                      </a:r>
                      <a:endParaRPr lang="en-GB" b="1" dirty="0">
                        <a:latin typeface="Calibri" panose="020F050202020403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800" b="1" noProof="0" dirty="0" smtClean="0">
                          <a:latin typeface="Calibri" panose="020F0502020204030204" pitchFamily="34" charset="0"/>
                        </a:rPr>
                        <a:t>10:30</a:t>
                      </a:r>
                      <a:endParaRPr lang="en-GB" b="1" dirty="0">
                        <a:latin typeface="Calibri" panose="020F0502020204030204" pitchFamily="34" charset="0"/>
                      </a:endParaRPr>
                    </a:p>
                  </a:txBody>
                  <a:tcPr marL="0" marR="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noProof="0" dirty="0" smtClean="0">
                          <a:latin typeface="Calibri" panose="020F0502020204030204" pitchFamily="34" charset="0"/>
                        </a:rPr>
                        <a:t>Learning approaches. Group work: Different student profiles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8122536"/>
                  </a:ext>
                </a:extLst>
              </a:tr>
              <a:tr h="370840">
                <a:tc>
                  <a:txBody>
                    <a:bodyPr/>
                    <a:lstStyle/>
                    <a:p>
                      <a:pPr algn="r"/>
                      <a:r>
                        <a:rPr lang="en-GB" sz="1800" b="1" noProof="0" dirty="0" smtClean="0">
                          <a:latin typeface="Calibri" panose="020F0502020204030204" pitchFamily="34" charset="0"/>
                        </a:rPr>
                        <a:t>10:30</a:t>
                      </a:r>
                      <a:endParaRPr lang="en-GB" b="1" dirty="0">
                        <a:latin typeface="Calibri" panose="020F050202020403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noProof="0" dirty="0" smtClean="0">
                          <a:latin typeface="Calibri" panose="020F0502020204030204" pitchFamily="34" charset="0"/>
                        </a:rPr>
                        <a:t>–</a:t>
                      </a:r>
                      <a:endParaRPr lang="en-GB" b="1" dirty="0">
                        <a:latin typeface="Calibri" panose="020F050202020403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noProof="0" dirty="0" smtClean="0">
                          <a:latin typeface="Calibri" panose="020F0502020204030204" pitchFamily="34" charset="0"/>
                        </a:rPr>
                        <a:t>11:45</a:t>
                      </a:r>
                      <a:endParaRPr lang="en-GB" b="1" dirty="0" smtClean="0">
                        <a:latin typeface="Calibri" panose="020F0502020204030204" pitchFamily="34" charset="0"/>
                      </a:endParaRPr>
                    </a:p>
                    <a:p>
                      <a:pPr algn="l"/>
                      <a:endParaRPr lang="en-GB" b="1" dirty="0">
                        <a:latin typeface="Calibri" panose="020F0502020204030204" pitchFamily="34" charset="0"/>
                      </a:endParaRPr>
                    </a:p>
                  </a:txBody>
                  <a:tcPr marL="0" marR="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b="1" noProof="0" dirty="0" smtClean="0">
                          <a:latin typeface="Calibri" panose="020F0502020204030204" pitchFamily="34" charset="0"/>
                        </a:rPr>
                        <a:t>Wrapping up the group work (acting out the profiles), summary of approaches to learning and studying</a:t>
                      </a:r>
                      <a:endParaRPr lang="en-GB" b="1" dirty="0">
                        <a:latin typeface="Calibri" panose="020F050202020403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245625"/>
                  </a:ext>
                </a:extLst>
              </a:tr>
              <a:tr h="370840">
                <a:tc>
                  <a:txBody>
                    <a:bodyPr/>
                    <a:lstStyle/>
                    <a:p>
                      <a:pPr algn="r"/>
                      <a:r>
                        <a:rPr lang="en-GB" sz="1800" b="1" noProof="0" dirty="0" smtClean="0">
                          <a:latin typeface="Calibri" panose="020F0502020204030204" pitchFamily="34" charset="0"/>
                        </a:rPr>
                        <a:t>11:45</a:t>
                      </a:r>
                      <a:endParaRPr lang="en-GB" b="1" dirty="0">
                        <a:latin typeface="Calibri" panose="020F050202020403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b="1" noProof="0" dirty="0" smtClean="0">
                          <a:latin typeface="Calibri" panose="020F0502020204030204" pitchFamily="34" charset="0"/>
                        </a:rPr>
                        <a:t>–</a:t>
                      </a:r>
                      <a:endParaRPr lang="en-GB" b="1" dirty="0">
                        <a:latin typeface="Calibri" panose="020F0502020204030204" pitchFamily="34"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800" b="1" noProof="0" dirty="0" smtClean="0">
                          <a:latin typeface="Calibri" panose="020F0502020204030204" pitchFamily="34" charset="0"/>
                        </a:rPr>
                        <a:t>12:00</a:t>
                      </a:r>
                      <a:endParaRPr lang="en-GB" b="1" dirty="0">
                        <a:latin typeface="Calibri" panose="020F0502020204030204" pitchFamily="34" charset="0"/>
                      </a:endParaRPr>
                    </a:p>
                  </a:txBody>
                  <a:tcPr marL="0" marR="108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b="1" noProof="0" dirty="0" smtClean="0">
                          <a:latin typeface="Calibri" panose="020F0502020204030204" pitchFamily="34" charset="0"/>
                        </a:rPr>
                        <a:t>Learning assignment #2 and feedback</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1745734"/>
                  </a:ext>
                </a:extLst>
              </a:tr>
            </a:tbl>
          </a:graphicData>
        </a:graphic>
      </p:graphicFrame>
      <p:sp>
        <p:nvSpPr>
          <p:cNvPr id="4" name="Date Placeholder 3"/>
          <p:cNvSpPr>
            <a:spLocks noGrp="1"/>
          </p:cNvSpPr>
          <p:nvPr>
            <p:ph type="dt" sz="half" idx="15"/>
          </p:nvPr>
        </p:nvSpPr>
        <p:spPr/>
        <p:txBody>
          <a:bodyPr/>
          <a:lstStyle/>
          <a:p>
            <a:pPr>
              <a:defRPr/>
            </a:pPr>
            <a:r>
              <a:rPr lang="fi-FI" dirty="0" smtClean="0"/>
              <a:t>9.10.2017</a:t>
            </a:r>
            <a:endParaRPr lang="fi-FI" dirty="0"/>
          </a:p>
        </p:txBody>
      </p:sp>
      <p:sp>
        <p:nvSpPr>
          <p:cNvPr id="6" name="Footer Placeholder 5"/>
          <p:cNvSpPr>
            <a:spLocks noGrp="1"/>
          </p:cNvSpPr>
          <p:nvPr>
            <p:ph type="ftr" sz="quarter" idx="16"/>
          </p:nvPr>
        </p:nvSpPr>
        <p:spPr/>
        <p:txBody>
          <a:bodyPr/>
          <a:lstStyle/>
          <a:p>
            <a:pPr>
              <a:defRPr/>
            </a:pPr>
            <a:r>
              <a:rPr lang="fi-FI" smtClean="0"/>
              <a:t>Day 2</a:t>
            </a:r>
            <a:endParaRPr lang="fi-FI"/>
          </a:p>
        </p:txBody>
      </p:sp>
      <p:sp>
        <p:nvSpPr>
          <p:cNvPr id="7" name="Slide Number Placeholder 6"/>
          <p:cNvSpPr>
            <a:spLocks noGrp="1"/>
          </p:cNvSpPr>
          <p:nvPr>
            <p:ph type="sldNum" sz="quarter" idx="17"/>
          </p:nvPr>
        </p:nvSpPr>
        <p:spPr/>
        <p:txBody>
          <a:bodyPr/>
          <a:lstStyle/>
          <a:p>
            <a:pPr>
              <a:defRPr/>
            </a:pPr>
            <a:fld id="{49EFD4B7-1CC6-864B-A72A-C978B70BBA9B}" type="slidenum">
              <a:rPr lang="fi-FI" smtClean="0"/>
              <a:pPr>
                <a:defRPr/>
              </a:pPr>
              <a:t>2</a:t>
            </a:fld>
            <a:endParaRPr lang="fi-FI"/>
          </a:p>
        </p:txBody>
      </p:sp>
    </p:spTree>
    <p:extLst>
      <p:ext uri="{BB962C8B-B14F-4D97-AF65-F5344CB8AC3E}">
        <p14:creationId xmlns:p14="http://schemas.microsoft.com/office/powerpoint/2010/main" val="356743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FFC000"/>
                </a:solidFill>
                <a:latin typeface="Calibri" panose="020F0502020204030204" pitchFamily="34" charset="0"/>
              </a:rPr>
              <a:t>Contact Session #3</a:t>
            </a:r>
            <a:endParaRPr lang="en-GB" dirty="0">
              <a:solidFill>
                <a:srgbClr val="FFC000"/>
              </a:solidFill>
              <a:latin typeface="Calibri" panose="020F0502020204030204" pitchFamily="34" charset="0"/>
            </a:endParaRPr>
          </a:p>
        </p:txBody>
      </p:sp>
      <p:sp>
        <p:nvSpPr>
          <p:cNvPr id="3" name="Content Placeholder 2"/>
          <p:cNvSpPr>
            <a:spLocks noGrp="1"/>
          </p:cNvSpPr>
          <p:nvPr>
            <p:ph sz="quarter" idx="14"/>
          </p:nvPr>
        </p:nvSpPr>
        <p:spPr/>
        <p:txBody>
          <a:bodyPr>
            <a:normAutofit/>
          </a:bodyPr>
          <a:lstStyle/>
          <a:p>
            <a:pPr marL="285750" indent="-285750">
              <a:buFont typeface="Arial" panose="020B0604020202020204" pitchFamily="34" charset="0"/>
              <a:buChar char="•"/>
            </a:pPr>
            <a:r>
              <a:rPr lang="en-GB" sz="2400" b="0" dirty="0" smtClean="0">
                <a:latin typeface="Calibri" panose="020F0502020204030204" pitchFamily="34" charset="0"/>
              </a:rPr>
              <a:t>Last contact </a:t>
            </a:r>
            <a:r>
              <a:rPr lang="en-GB" sz="2400" b="0" dirty="0">
                <a:latin typeface="Calibri" panose="020F0502020204030204" pitchFamily="34" charset="0"/>
              </a:rPr>
              <a:t>s</a:t>
            </a:r>
            <a:r>
              <a:rPr lang="en-GB" sz="2400" b="0" dirty="0" smtClean="0">
                <a:latin typeface="Calibri" panose="020F0502020204030204" pitchFamily="34" charset="0"/>
              </a:rPr>
              <a:t>ession meeting on Wed 31.10.2018 9:00-12:00 in Deloitte (U119), </a:t>
            </a:r>
            <a:r>
              <a:rPr lang="en-GB" sz="2400" b="0" dirty="0" err="1" smtClean="0">
                <a:latin typeface="Calibri" panose="020F0502020204030204" pitchFamily="34" charset="0"/>
              </a:rPr>
              <a:t>Otakaari</a:t>
            </a:r>
            <a:r>
              <a:rPr lang="en-GB" sz="2400" b="0" dirty="0" smtClean="0">
                <a:latin typeface="Calibri" panose="020F0502020204030204" pitchFamily="34" charset="0"/>
              </a:rPr>
              <a:t> 1 (near the Café Elissa)</a:t>
            </a:r>
          </a:p>
          <a:p>
            <a:pPr marL="285750" indent="-285750">
              <a:buFont typeface="Arial" panose="020B0604020202020204" pitchFamily="34" charset="0"/>
              <a:buChar char="•"/>
            </a:pPr>
            <a:r>
              <a:rPr lang="en-GB" sz="2400" b="0" dirty="0" smtClean="0">
                <a:latin typeface="Calibri" panose="020F0502020204030204" pitchFamily="34" charset="0"/>
              </a:rPr>
              <a:t>Guests Study Psychologists Minna Nevala and Salli Tuominen</a:t>
            </a:r>
          </a:p>
          <a:p>
            <a:pPr marL="285750" indent="-285750">
              <a:buFont typeface="Arial" panose="020B0604020202020204" pitchFamily="34" charset="0"/>
              <a:buChar char="•"/>
            </a:pPr>
            <a:r>
              <a:rPr lang="en-GB" sz="2400" b="0" dirty="0" smtClean="0">
                <a:latin typeface="Calibri" panose="020F0502020204030204" pitchFamily="34" charset="0"/>
              </a:rPr>
              <a:t>Main theme Motivation and different learners</a:t>
            </a:r>
          </a:p>
        </p:txBody>
      </p:sp>
      <p:sp>
        <p:nvSpPr>
          <p:cNvPr id="4" name="Date Placeholder 3"/>
          <p:cNvSpPr>
            <a:spLocks noGrp="1"/>
          </p:cNvSpPr>
          <p:nvPr>
            <p:ph type="dt" sz="half" idx="15"/>
          </p:nvPr>
        </p:nvSpPr>
        <p:spPr/>
        <p:txBody>
          <a:bodyPr/>
          <a:lstStyle/>
          <a:p>
            <a:pPr>
              <a:defRPr/>
            </a:pPr>
            <a:r>
              <a:rPr lang="fi-FI" dirty="0" smtClean="0"/>
              <a:t>9.10.2017</a:t>
            </a:r>
            <a:endParaRPr lang="fi-FI" dirty="0"/>
          </a:p>
        </p:txBody>
      </p:sp>
      <p:sp>
        <p:nvSpPr>
          <p:cNvPr id="5" name="Footer Placeholder 4"/>
          <p:cNvSpPr>
            <a:spLocks noGrp="1"/>
          </p:cNvSpPr>
          <p:nvPr>
            <p:ph type="ftr" sz="quarter" idx="16"/>
          </p:nvPr>
        </p:nvSpPr>
        <p:spPr/>
        <p:txBody>
          <a:bodyPr/>
          <a:lstStyle/>
          <a:p>
            <a:pPr>
              <a:defRPr/>
            </a:pPr>
            <a:r>
              <a:rPr lang="fi-FI" smtClean="0"/>
              <a:t>Day 2</a:t>
            </a:r>
            <a:endParaRPr lang="fi-FI"/>
          </a:p>
        </p:txBody>
      </p:sp>
      <p:sp>
        <p:nvSpPr>
          <p:cNvPr id="6" name="Slide Number Placeholder 5"/>
          <p:cNvSpPr>
            <a:spLocks noGrp="1"/>
          </p:cNvSpPr>
          <p:nvPr>
            <p:ph type="sldNum" sz="quarter" idx="17"/>
          </p:nvPr>
        </p:nvSpPr>
        <p:spPr/>
        <p:txBody>
          <a:bodyPr/>
          <a:lstStyle/>
          <a:p>
            <a:pPr>
              <a:defRPr/>
            </a:pPr>
            <a:fld id="{49EFD4B7-1CC6-864B-A72A-C978B70BBA9B}" type="slidenum">
              <a:rPr lang="fi-FI" smtClean="0"/>
              <a:pPr>
                <a:defRPr/>
              </a:pPr>
              <a:t>20</a:t>
            </a:fld>
            <a:endParaRPr lang="fi-FI"/>
          </a:p>
        </p:txBody>
      </p:sp>
      <p:sp>
        <p:nvSpPr>
          <p:cNvPr id="7" name="AutoShape 2" descr=" ">
            <a:hlinkClick r:id="rId2"/>
          </p:cNvPr>
          <p:cNvSpPr>
            <a:spLocks noChangeAspect="1" noChangeArrowheads="1"/>
          </p:cNvSpPr>
          <p:nvPr/>
        </p:nvSpPr>
        <p:spPr bwMode="auto">
          <a:xfrm>
            <a:off x="155575" y="-555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55014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rgbClr val="FFC000"/>
                </a:solidFill>
                <a:latin typeface="Calibri" panose="020F0502020204030204" pitchFamily="34" charset="0"/>
              </a:rPr>
              <a:t>Learning assignment #2</a:t>
            </a:r>
            <a:endParaRPr lang="en-GB" dirty="0">
              <a:solidFill>
                <a:srgbClr val="FFC000"/>
              </a:solidFill>
              <a:latin typeface="Calibri" panose="020F0502020204030204" pitchFamily="34" charset="0"/>
            </a:endParaRPr>
          </a:p>
        </p:txBody>
      </p:sp>
      <p:sp>
        <p:nvSpPr>
          <p:cNvPr id="3" name="Content Placeholder 2"/>
          <p:cNvSpPr>
            <a:spLocks noGrp="1"/>
          </p:cNvSpPr>
          <p:nvPr>
            <p:ph sz="quarter" idx="14"/>
          </p:nvPr>
        </p:nvSpPr>
        <p:spPr/>
        <p:txBody>
          <a:bodyPr>
            <a:normAutofit lnSpcReduction="10000"/>
          </a:bodyPr>
          <a:lstStyle/>
          <a:p>
            <a:pPr marL="457200" indent="-457200">
              <a:buFont typeface="+mj-lt"/>
              <a:buAutoNum type="arabicPeriod"/>
            </a:pPr>
            <a:r>
              <a:rPr lang="en-GB" dirty="0" smtClean="0">
                <a:latin typeface="Calibri" panose="020F0502020204030204" pitchFamily="34" charset="0"/>
              </a:rPr>
              <a:t>Reading assignment</a:t>
            </a:r>
          </a:p>
          <a:p>
            <a:pPr marL="457200" indent="-457200">
              <a:buFont typeface="+mj-lt"/>
              <a:buAutoNum type="arabicPeriod"/>
            </a:pPr>
            <a:r>
              <a:rPr lang="en-GB" dirty="0" smtClean="0">
                <a:latin typeface="Calibri" panose="020F0502020204030204" pitchFamily="34" charset="0"/>
              </a:rPr>
              <a:t>Teaching observation</a:t>
            </a:r>
          </a:p>
          <a:p>
            <a:pPr marL="457200" indent="-457200">
              <a:buFont typeface="+mj-lt"/>
              <a:buAutoNum type="arabicPeriod"/>
            </a:pPr>
            <a:r>
              <a:rPr lang="en-GB" dirty="0" smtClean="0">
                <a:latin typeface="Calibri" panose="020F0502020204030204" pitchFamily="34" charset="0"/>
              </a:rPr>
              <a:t>Group meeting</a:t>
            </a:r>
          </a:p>
          <a:p>
            <a:endParaRPr lang="en-GB" sz="1800" b="0" dirty="0" smtClean="0">
              <a:latin typeface="Calibri" panose="020F0502020204030204" pitchFamily="34" charset="0"/>
            </a:endParaRPr>
          </a:p>
          <a:p>
            <a:pPr marL="457200" indent="-457200">
              <a:buFont typeface="+mj-lt"/>
              <a:buAutoNum type="arabicPeriod"/>
            </a:pPr>
            <a:r>
              <a:rPr lang="en-GB" sz="2000" dirty="0" smtClean="0">
                <a:latin typeface="Calibri" panose="020F0502020204030204" pitchFamily="34" charset="0"/>
              </a:rPr>
              <a:t>Reading assignment: DL Thursday 25.10.2018</a:t>
            </a:r>
          </a:p>
          <a:p>
            <a:r>
              <a:rPr lang="en-GB" altLang="fi-FI" sz="1800" b="0" dirty="0" smtClean="0">
                <a:latin typeface="Calibri" panose="020F0502020204030204" pitchFamily="34" charset="0"/>
              </a:rPr>
              <a:t>Go to MyCourses → Learning Assignments → LA #2, and find the link for the book (available both in English and Finnish):</a:t>
            </a:r>
            <a:r>
              <a:rPr lang="en-GB" altLang="fi-FI" sz="1600" b="0" dirty="0" smtClean="0">
                <a:latin typeface="Calibri" panose="020F0502020204030204" pitchFamily="34" charset="0"/>
              </a:rPr>
              <a:t> </a:t>
            </a:r>
            <a:r>
              <a:rPr lang="en-GB" altLang="fi-FI" sz="1200" b="0" dirty="0" smtClean="0">
                <a:latin typeface="Calibri" panose="020F0502020204030204" pitchFamily="34" charset="0"/>
              </a:rPr>
              <a:t>	</a:t>
            </a:r>
          </a:p>
          <a:p>
            <a:r>
              <a:rPr lang="en-GB" sz="1600" dirty="0" err="1" smtClean="0">
                <a:latin typeface="Calibri" panose="020F0502020204030204" pitchFamily="34" charset="0"/>
              </a:rPr>
              <a:t>Hemminki</a:t>
            </a:r>
            <a:r>
              <a:rPr lang="en-GB" sz="1600" dirty="0" smtClean="0">
                <a:latin typeface="Calibri" panose="020F0502020204030204" pitchFamily="34" charset="0"/>
              </a:rPr>
              <a:t>, M. </a:t>
            </a:r>
            <a:r>
              <a:rPr lang="en-GB" sz="1600" dirty="0" err="1" smtClean="0">
                <a:latin typeface="Calibri" panose="020F0502020204030204" pitchFamily="34" charset="0"/>
              </a:rPr>
              <a:t>Leppänen</a:t>
            </a:r>
            <a:r>
              <a:rPr lang="en-GB" sz="1600" dirty="0" smtClean="0">
                <a:latin typeface="Calibri" panose="020F0502020204030204" pitchFamily="34" charset="0"/>
              </a:rPr>
              <a:t>, M. &amp; </a:t>
            </a:r>
            <a:r>
              <a:rPr lang="en-GB" sz="1600" dirty="0" err="1" smtClean="0">
                <a:latin typeface="Calibri" panose="020F0502020204030204" pitchFamily="34" charset="0"/>
              </a:rPr>
              <a:t>Valovirta</a:t>
            </a:r>
            <a:r>
              <a:rPr lang="en-GB" sz="1600" dirty="0" smtClean="0">
                <a:latin typeface="Calibri" panose="020F0502020204030204" pitchFamily="34" charset="0"/>
              </a:rPr>
              <a:t> T.</a:t>
            </a:r>
            <a:r>
              <a:rPr lang="en-GB" altLang="fi-FI" sz="1600" dirty="0" smtClean="0">
                <a:latin typeface="Calibri" panose="020F0502020204030204" pitchFamily="34" charset="0"/>
              </a:rPr>
              <a:t> 2013: </a:t>
            </a:r>
            <a:r>
              <a:rPr lang="en-GB" altLang="fi-FI" sz="1600" i="1" dirty="0" smtClean="0">
                <a:latin typeface="Calibri" panose="020F0502020204030204" pitchFamily="34" charset="0"/>
              </a:rPr>
              <a:t>Get inspired! A guide for successful teaching</a:t>
            </a:r>
            <a:r>
              <a:rPr lang="en-GB" altLang="fi-FI" sz="1600" dirty="0" smtClean="0">
                <a:latin typeface="Calibri" panose="020F0502020204030204" pitchFamily="34" charset="0"/>
              </a:rPr>
              <a:t>.</a:t>
            </a:r>
          </a:p>
          <a:p>
            <a:r>
              <a:rPr lang="en-GB" altLang="fi-FI" sz="1600" b="0" dirty="0" smtClean="0">
                <a:latin typeface="Calibri" panose="020F0502020204030204" pitchFamily="34" charset="0"/>
              </a:rPr>
              <a:t>Read </a:t>
            </a:r>
            <a:r>
              <a:rPr lang="en-GB" altLang="fi-FI" sz="1600" dirty="0" smtClean="0">
                <a:latin typeface="Calibri" panose="020F0502020204030204" pitchFamily="34" charset="0"/>
              </a:rPr>
              <a:t>Chapter 5, “How do I teach?”, pp. 39–49.</a:t>
            </a:r>
          </a:p>
          <a:p>
            <a:r>
              <a:rPr lang="en-GB" sz="1800" b="0" dirty="0" smtClean="0">
                <a:latin typeface="Calibri" panose="020F0502020204030204" pitchFamily="34" charset="0"/>
              </a:rPr>
              <a:t>Read the text so that you can discuss it with your peers in your small group and later in the class. </a:t>
            </a:r>
          </a:p>
        </p:txBody>
      </p:sp>
      <p:sp>
        <p:nvSpPr>
          <p:cNvPr id="4" name="Date Placeholder 3"/>
          <p:cNvSpPr>
            <a:spLocks noGrp="1"/>
          </p:cNvSpPr>
          <p:nvPr>
            <p:ph type="dt" sz="half" idx="15"/>
          </p:nvPr>
        </p:nvSpPr>
        <p:spPr/>
        <p:txBody>
          <a:bodyPr/>
          <a:lstStyle/>
          <a:p>
            <a:pPr>
              <a:defRPr/>
            </a:pPr>
            <a:r>
              <a:rPr lang="fi-FI" dirty="0" smtClean="0"/>
              <a:t>9.10.2017</a:t>
            </a:r>
            <a:endParaRPr lang="fi-FI" dirty="0"/>
          </a:p>
        </p:txBody>
      </p:sp>
      <p:sp>
        <p:nvSpPr>
          <p:cNvPr id="5" name="Footer Placeholder 4"/>
          <p:cNvSpPr>
            <a:spLocks noGrp="1"/>
          </p:cNvSpPr>
          <p:nvPr>
            <p:ph type="ftr" sz="quarter" idx="16"/>
          </p:nvPr>
        </p:nvSpPr>
        <p:spPr/>
        <p:txBody>
          <a:bodyPr/>
          <a:lstStyle/>
          <a:p>
            <a:pPr>
              <a:defRPr/>
            </a:pPr>
            <a:r>
              <a:rPr lang="fi-FI" smtClean="0"/>
              <a:t>Day 2</a:t>
            </a:r>
            <a:endParaRPr lang="fi-FI"/>
          </a:p>
        </p:txBody>
      </p:sp>
      <p:sp>
        <p:nvSpPr>
          <p:cNvPr id="6" name="Slide Number Placeholder 5"/>
          <p:cNvSpPr>
            <a:spLocks noGrp="1"/>
          </p:cNvSpPr>
          <p:nvPr>
            <p:ph type="sldNum" sz="quarter" idx="17"/>
          </p:nvPr>
        </p:nvSpPr>
        <p:spPr/>
        <p:txBody>
          <a:bodyPr/>
          <a:lstStyle/>
          <a:p>
            <a:pPr>
              <a:defRPr/>
            </a:pPr>
            <a:fld id="{49EFD4B7-1CC6-864B-A72A-C978B70BBA9B}" type="slidenum">
              <a:rPr lang="fi-FI" smtClean="0"/>
              <a:pPr>
                <a:defRPr/>
              </a:pPr>
              <a:t>21</a:t>
            </a:fld>
            <a:endParaRPr lang="fi-FI"/>
          </a:p>
        </p:txBody>
      </p:sp>
      <p:sp>
        <p:nvSpPr>
          <p:cNvPr id="7" name="AutoShape 2" descr=" ">
            <a:hlinkClick r:id="rId2"/>
          </p:cNvPr>
          <p:cNvSpPr>
            <a:spLocks noChangeAspect="1" noChangeArrowheads="1"/>
          </p:cNvSpPr>
          <p:nvPr/>
        </p:nvSpPr>
        <p:spPr bwMode="auto">
          <a:xfrm>
            <a:off x="155575" y="-555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18684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dirty="0" smtClean="0">
                <a:solidFill>
                  <a:srgbClr val="FFC000"/>
                </a:solidFill>
                <a:latin typeface="Calibri" panose="020F0502020204030204" pitchFamily="34" charset="0"/>
              </a:rPr>
              <a:t>Learning assignment #2</a:t>
            </a:r>
            <a:endParaRPr lang="en-GB" noProof="0" dirty="0">
              <a:solidFill>
                <a:srgbClr val="FFC000"/>
              </a:solidFill>
              <a:latin typeface="Calibri" panose="020F0502020204030204" pitchFamily="34" charset="0"/>
            </a:endParaRPr>
          </a:p>
        </p:txBody>
      </p:sp>
      <p:sp>
        <p:nvSpPr>
          <p:cNvPr id="6" name="Content Placeholder 5"/>
          <p:cNvSpPr>
            <a:spLocks noGrp="1"/>
          </p:cNvSpPr>
          <p:nvPr>
            <p:ph sz="quarter" idx="14"/>
          </p:nvPr>
        </p:nvSpPr>
        <p:spPr/>
        <p:txBody>
          <a:bodyPr lIns="0"/>
          <a:lstStyle/>
          <a:p>
            <a:pPr marL="457200" indent="-457200">
              <a:buFont typeface="+mj-lt"/>
              <a:buAutoNum type="arabicPeriod" startAt="2"/>
            </a:pPr>
            <a:r>
              <a:rPr lang="en-GB" sz="2000" dirty="0" smtClean="0">
                <a:latin typeface="Calibri" panose="020F0502020204030204" pitchFamily="34" charset="0"/>
              </a:rPr>
              <a:t>Teaching observation. DL Thursday 25.10.2018</a:t>
            </a:r>
            <a:endParaRPr lang="en-GB" b="0" noProof="0" dirty="0" smtClean="0">
              <a:latin typeface="Calibri" panose="020F0502020204030204" pitchFamily="34" charset="0"/>
            </a:endParaRPr>
          </a:p>
          <a:p>
            <a:pPr marL="523350" lvl="1" indent="-285750">
              <a:buFont typeface="Wingdings" panose="05000000000000000000" pitchFamily="2" charset="2"/>
              <a:buChar char="§"/>
            </a:pPr>
            <a:r>
              <a:rPr lang="en-US" sz="1700" dirty="0">
                <a:latin typeface="Calibri" panose="020F0502020204030204" pitchFamily="34" charset="0"/>
              </a:rPr>
              <a:t>Visit </a:t>
            </a:r>
            <a:r>
              <a:rPr lang="en-US" sz="1700" dirty="0" smtClean="0">
                <a:latin typeface="Calibri" panose="020F0502020204030204" pitchFamily="34" charset="0"/>
              </a:rPr>
              <a:t>an exercise / lecture </a:t>
            </a:r>
            <a:r>
              <a:rPr lang="en-US" sz="1700" dirty="0">
                <a:latin typeface="Calibri" panose="020F0502020204030204" pitchFamily="34" charset="0"/>
              </a:rPr>
              <a:t>where you act as an observer. </a:t>
            </a:r>
            <a:r>
              <a:rPr lang="en-US" sz="1700" b="1" dirty="0" smtClean="0">
                <a:latin typeface="Calibri" panose="020F0502020204030204" pitchFamily="34" charset="0"/>
              </a:rPr>
              <a:t>Find a session with a different mode of teaching.</a:t>
            </a:r>
            <a:r>
              <a:rPr lang="en-US" sz="1700" dirty="0" smtClean="0">
                <a:latin typeface="Calibri" panose="020F0502020204030204" pitchFamily="34" charset="0"/>
              </a:rPr>
              <a:t> For instance, if in an exercise session in LA#1, go to a lecture, and vice versa. </a:t>
            </a:r>
            <a:endParaRPr lang="en-US" sz="1700" dirty="0">
              <a:latin typeface="Calibri" panose="020F0502020204030204" pitchFamily="34" charset="0"/>
            </a:endParaRPr>
          </a:p>
          <a:p>
            <a:pPr marL="523350" lvl="1" indent="-285750">
              <a:buFont typeface="Wingdings" panose="05000000000000000000" pitchFamily="2" charset="2"/>
              <a:buChar char="§"/>
            </a:pPr>
            <a:r>
              <a:rPr lang="en-US" sz="1700" dirty="0">
                <a:latin typeface="Calibri" panose="020F0502020204030204" pitchFamily="34" charset="0"/>
              </a:rPr>
              <a:t>Focus </a:t>
            </a:r>
            <a:r>
              <a:rPr lang="en-US" sz="1700" dirty="0" smtClean="0">
                <a:latin typeface="Calibri" panose="020F0502020204030204" pitchFamily="34" charset="0"/>
              </a:rPr>
              <a:t>again on </a:t>
            </a:r>
            <a:r>
              <a:rPr lang="en-US" sz="1700" b="1" dirty="0">
                <a:latin typeface="Calibri" panose="020F0502020204030204" pitchFamily="34" charset="0"/>
              </a:rPr>
              <a:t>interaction</a:t>
            </a:r>
            <a:r>
              <a:rPr lang="en-US" sz="1700" dirty="0">
                <a:latin typeface="Calibri" panose="020F0502020204030204" pitchFamily="34" charset="0"/>
              </a:rPr>
              <a:t> in the classroom and note down at least the following: How was it created? What approaches were used? Which aspects you found supported students' learning process? You can add reflections and insights of your own.</a:t>
            </a:r>
          </a:p>
          <a:p>
            <a:pPr marL="523350" lvl="1" indent="-285750">
              <a:buFont typeface="Wingdings" panose="05000000000000000000" pitchFamily="2" charset="2"/>
              <a:buChar char="§"/>
            </a:pPr>
            <a:r>
              <a:rPr lang="en-US" sz="1700" dirty="0">
                <a:latin typeface="Calibri" panose="020F0502020204030204" pitchFamily="34" charset="0"/>
              </a:rPr>
              <a:t>Be specific, positive and give constructive feedback. </a:t>
            </a:r>
            <a:r>
              <a:rPr lang="en-US" sz="1700" b="1" dirty="0">
                <a:latin typeface="Calibri" panose="020F0502020204030204" pitchFamily="34" charset="0"/>
              </a:rPr>
              <a:t>Use the feedback form from MyCourses (</a:t>
            </a:r>
            <a:r>
              <a:rPr lang="en-US" sz="1700" b="1" dirty="0" smtClean="0">
                <a:latin typeface="Calibri" panose="020F0502020204030204" pitchFamily="34" charset="0"/>
              </a:rPr>
              <a:t>LA#2) </a:t>
            </a:r>
            <a:r>
              <a:rPr lang="en-US" sz="1700" b="1" dirty="0">
                <a:latin typeface="Calibri" panose="020F0502020204030204" pitchFamily="34" charset="0"/>
              </a:rPr>
              <a:t>for this.</a:t>
            </a:r>
          </a:p>
          <a:p>
            <a:pPr marL="523350" lvl="1" indent="-285750">
              <a:buFont typeface="Wingdings" panose="05000000000000000000" pitchFamily="2" charset="2"/>
              <a:buChar char="§"/>
            </a:pPr>
            <a:r>
              <a:rPr lang="en-US" sz="1700" dirty="0">
                <a:latin typeface="Calibri" panose="020F0502020204030204" pitchFamily="34" charset="0"/>
              </a:rPr>
              <a:t>Give your feedback to your peer/the teacher, and submit it in MyCourses (</a:t>
            </a:r>
            <a:r>
              <a:rPr lang="en-US" sz="1700" dirty="0" smtClean="0">
                <a:latin typeface="Calibri" panose="020F0502020204030204" pitchFamily="34" charset="0"/>
              </a:rPr>
              <a:t>LA#2) </a:t>
            </a:r>
            <a:r>
              <a:rPr lang="en-US" sz="1700" dirty="0">
                <a:latin typeface="Calibri" panose="020F0502020204030204" pitchFamily="34" charset="0"/>
              </a:rPr>
              <a:t>with the name of the observed peer/teacher removed</a:t>
            </a:r>
            <a:r>
              <a:rPr lang="en-US" sz="1700" dirty="0" smtClean="0">
                <a:latin typeface="Calibri" panose="020F0502020204030204" pitchFamily="34" charset="0"/>
              </a:rPr>
              <a:t>.</a:t>
            </a:r>
            <a:endParaRPr lang="en-US" sz="1700" dirty="0">
              <a:latin typeface="Calibri" panose="020F0502020204030204" pitchFamily="34" charset="0"/>
            </a:endParaRPr>
          </a:p>
        </p:txBody>
      </p:sp>
      <p:sp>
        <p:nvSpPr>
          <p:cNvPr id="3" name="Date Placeholder 2"/>
          <p:cNvSpPr>
            <a:spLocks noGrp="1"/>
          </p:cNvSpPr>
          <p:nvPr>
            <p:ph type="dt" sz="half" idx="15"/>
          </p:nvPr>
        </p:nvSpPr>
        <p:spPr/>
        <p:txBody>
          <a:bodyPr/>
          <a:lstStyle/>
          <a:p>
            <a:pPr>
              <a:defRPr/>
            </a:pPr>
            <a:r>
              <a:rPr lang="fi-FI" dirty="0" smtClean="0"/>
              <a:t>9.10.2017</a:t>
            </a:r>
            <a:endParaRPr lang="fi-FI" dirty="0"/>
          </a:p>
        </p:txBody>
      </p:sp>
      <p:sp>
        <p:nvSpPr>
          <p:cNvPr id="4" name="Footer Placeholder 3"/>
          <p:cNvSpPr>
            <a:spLocks noGrp="1"/>
          </p:cNvSpPr>
          <p:nvPr>
            <p:ph type="ftr" sz="quarter" idx="16"/>
          </p:nvPr>
        </p:nvSpPr>
        <p:spPr/>
        <p:txBody>
          <a:bodyPr/>
          <a:lstStyle/>
          <a:p>
            <a:pPr>
              <a:defRPr/>
            </a:pPr>
            <a:r>
              <a:rPr lang="fi-FI" smtClean="0"/>
              <a:t>Day 2</a:t>
            </a:r>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22</a:t>
            </a:fld>
            <a:endParaRPr lang="fi-FI"/>
          </a:p>
        </p:txBody>
      </p:sp>
    </p:spTree>
    <p:extLst>
      <p:ext uri="{BB962C8B-B14F-4D97-AF65-F5344CB8AC3E}">
        <p14:creationId xmlns:p14="http://schemas.microsoft.com/office/powerpoint/2010/main" val="1835506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noProof="0" dirty="0" smtClean="0">
                <a:solidFill>
                  <a:srgbClr val="FFC000"/>
                </a:solidFill>
                <a:latin typeface="Calibri" panose="020F0502020204030204" pitchFamily="34" charset="0"/>
              </a:rPr>
              <a:t>Learning assignment #2</a:t>
            </a:r>
            <a:endParaRPr lang="en-GB" noProof="0" dirty="0">
              <a:solidFill>
                <a:srgbClr val="FFC000"/>
              </a:solidFill>
              <a:latin typeface="Calibri" panose="020F0502020204030204" pitchFamily="34" charset="0"/>
            </a:endParaRPr>
          </a:p>
        </p:txBody>
      </p:sp>
      <p:sp>
        <p:nvSpPr>
          <p:cNvPr id="6" name="Content Placeholder 5"/>
          <p:cNvSpPr>
            <a:spLocks noGrp="1"/>
          </p:cNvSpPr>
          <p:nvPr>
            <p:ph sz="quarter" idx="14"/>
          </p:nvPr>
        </p:nvSpPr>
        <p:spPr/>
        <p:txBody>
          <a:bodyPr/>
          <a:lstStyle/>
          <a:p>
            <a:pPr marL="457200" indent="-457200">
              <a:buFont typeface="+mj-lt"/>
              <a:buAutoNum type="arabicPeriod" startAt="3"/>
            </a:pPr>
            <a:r>
              <a:rPr lang="fi-FI" sz="2000" dirty="0">
                <a:latin typeface="Calibri" panose="020F0502020204030204" pitchFamily="34" charset="0"/>
              </a:rPr>
              <a:t>Group </a:t>
            </a:r>
            <a:r>
              <a:rPr lang="fi-FI" sz="2000" dirty="0" err="1">
                <a:latin typeface="Calibri" panose="020F0502020204030204" pitchFamily="34" charset="0"/>
              </a:rPr>
              <a:t>work</a:t>
            </a:r>
            <a:r>
              <a:rPr lang="fi-FI" sz="2000" dirty="0">
                <a:latin typeface="Calibri" panose="020F0502020204030204" pitchFamily="34" charset="0"/>
              </a:rPr>
              <a:t>: </a:t>
            </a:r>
            <a:r>
              <a:rPr lang="fi-FI" sz="2000" dirty="0" err="1">
                <a:latin typeface="Calibri" panose="020F0502020204030204" pitchFamily="34" charset="0"/>
              </a:rPr>
              <a:t>reflect</a:t>
            </a:r>
            <a:r>
              <a:rPr lang="fi-FI" sz="2000" dirty="0">
                <a:latin typeface="Calibri" panose="020F0502020204030204" pitchFamily="34" charset="0"/>
              </a:rPr>
              <a:t> on </a:t>
            </a:r>
            <a:r>
              <a:rPr lang="fi-FI" sz="2000" dirty="0" err="1">
                <a:latin typeface="Calibri" panose="020F0502020204030204" pitchFamily="34" charset="0"/>
              </a:rPr>
              <a:t>the</a:t>
            </a:r>
            <a:r>
              <a:rPr lang="fi-FI" sz="2000" dirty="0">
                <a:latin typeface="Calibri" panose="020F0502020204030204" pitchFamily="34" charset="0"/>
              </a:rPr>
              <a:t> </a:t>
            </a:r>
            <a:r>
              <a:rPr lang="fi-FI" sz="2000" dirty="0" err="1">
                <a:latin typeface="Calibri" panose="020F0502020204030204" pitchFamily="34" charset="0"/>
              </a:rPr>
              <a:t>teaching</a:t>
            </a:r>
            <a:r>
              <a:rPr lang="fi-FI" sz="2000" dirty="0">
                <a:latin typeface="Calibri" panose="020F0502020204030204" pitchFamily="34" charset="0"/>
              </a:rPr>
              <a:t> session and </a:t>
            </a:r>
            <a:r>
              <a:rPr lang="fi-FI" sz="2000" dirty="0" err="1">
                <a:latin typeface="Calibri" panose="020F0502020204030204" pitchFamily="34" charset="0"/>
              </a:rPr>
              <a:t>the</a:t>
            </a:r>
            <a:r>
              <a:rPr lang="fi-FI" sz="2000" dirty="0">
                <a:latin typeface="Calibri" panose="020F0502020204030204" pitchFamily="34" charset="0"/>
              </a:rPr>
              <a:t> </a:t>
            </a:r>
            <a:r>
              <a:rPr lang="fi-FI" sz="2000" dirty="0" err="1">
                <a:latin typeface="Calibri" panose="020F0502020204030204" pitchFamily="34" charset="0"/>
              </a:rPr>
              <a:t>reading</a:t>
            </a:r>
            <a:r>
              <a:rPr lang="fi-FI" sz="2000" dirty="0">
                <a:latin typeface="Calibri" panose="020F0502020204030204" pitchFamily="34" charset="0"/>
              </a:rPr>
              <a:t> </a:t>
            </a:r>
            <a:r>
              <a:rPr lang="fi-FI" sz="2000" dirty="0" err="1" smtClean="0">
                <a:latin typeface="Calibri" panose="020F0502020204030204" pitchFamily="34" charset="0"/>
              </a:rPr>
              <a:t>assignment</a:t>
            </a:r>
            <a:r>
              <a:rPr lang="fi-FI" sz="2000" dirty="0" smtClean="0">
                <a:latin typeface="Calibri" panose="020F0502020204030204" pitchFamily="34" charset="0"/>
              </a:rPr>
              <a:t>. DL 31.10.2018</a:t>
            </a:r>
          </a:p>
          <a:p>
            <a:pPr marL="523350" lvl="1" indent="-285750">
              <a:buFont typeface="Wingdings" panose="05000000000000000000" pitchFamily="2" charset="2"/>
              <a:buChar char="§"/>
            </a:pPr>
            <a:r>
              <a:rPr lang="fi-FI" sz="1800" dirty="0" err="1">
                <a:latin typeface="Calibri" panose="020F0502020204030204" pitchFamily="34" charset="0"/>
              </a:rPr>
              <a:t>Arrange</a:t>
            </a:r>
            <a:r>
              <a:rPr lang="fi-FI" sz="1800" dirty="0">
                <a:latin typeface="Calibri" panose="020F0502020204030204" pitchFamily="34" charset="0"/>
              </a:rPr>
              <a:t> a </a:t>
            </a:r>
            <a:r>
              <a:rPr lang="fi-FI" sz="1800" dirty="0" err="1">
                <a:latin typeface="Calibri" panose="020F0502020204030204" pitchFamily="34" charset="0"/>
              </a:rPr>
              <a:t>meeting</a:t>
            </a:r>
            <a:r>
              <a:rPr lang="fi-FI" sz="1800" dirty="0">
                <a:latin typeface="Calibri" panose="020F0502020204030204" pitchFamily="34" charset="0"/>
              </a:rPr>
              <a:t> </a:t>
            </a:r>
            <a:r>
              <a:rPr lang="fi-FI" sz="1800" dirty="0" err="1">
                <a:latin typeface="Calibri" panose="020F0502020204030204" pitchFamily="34" charset="0"/>
              </a:rPr>
              <a:t>with</a:t>
            </a:r>
            <a:r>
              <a:rPr lang="fi-FI" sz="1800" dirty="0">
                <a:latin typeface="Calibri" panose="020F0502020204030204" pitchFamily="34" charset="0"/>
              </a:rPr>
              <a:t> </a:t>
            </a:r>
            <a:r>
              <a:rPr lang="fi-FI" sz="1800" dirty="0" err="1">
                <a:latin typeface="Calibri" panose="020F0502020204030204" pitchFamily="34" charset="0"/>
              </a:rPr>
              <a:t>your</a:t>
            </a:r>
            <a:r>
              <a:rPr lang="fi-FI" sz="1800" dirty="0">
                <a:latin typeface="Calibri" panose="020F0502020204030204" pitchFamily="34" charset="0"/>
              </a:rPr>
              <a:t> </a:t>
            </a:r>
            <a:r>
              <a:rPr lang="fi-FI" sz="1800" dirty="0" err="1">
                <a:latin typeface="Calibri" panose="020F0502020204030204" pitchFamily="34" charset="0"/>
              </a:rPr>
              <a:t>small</a:t>
            </a:r>
            <a:r>
              <a:rPr lang="fi-FI" sz="1800" dirty="0">
                <a:latin typeface="Calibri" panose="020F0502020204030204" pitchFamily="34" charset="0"/>
              </a:rPr>
              <a:t> </a:t>
            </a:r>
            <a:r>
              <a:rPr lang="fi-FI" sz="1800" dirty="0" err="1">
                <a:latin typeface="Calibri" panose="020F0502020204030204" pitchFamily="34" charset="0"/>
              </a:rPr>
              <a:t>group</a:t>
            </a:r>
            <a:r>
              <a:rPr lang="fi-FI" sz="1800" dirty="0">
                <a:latin typeface="Calibri" panose="020F0502020204030204" pitchFamily="34" charset="0"/>
              </a:rPr>
              <a:t> (</a:t>
            </a:r>
            <a:r>
              <a:rPr lang="fi-FI" sz="1800" b="1" dirty="0" err="1">
                <a:latin typeface="Calibri" panose="020F0502020204030204" pitchFamily="34" charset="0"/>
              </a:rPr>
              <a:t>do</a:t>
            </a:r>
            <a:r>
              <a:rPr lang="fi-FI" sz="1800" b="1" dirty="0">
                <a:latin typeface="Calibri" panose="020F0502020204030204" pitchFamily="34" charset="0"/>
              </a:rPr>
              <a:t> it </a:t>
            </a:r>
            <a:r>
              <a:rPr lang="fi-FI" sz="1800" b="1" dirty="0" err="1" smtClean="0">
                <a:latin typeface="Calibri" panose="020F0502020204030204" pitchFamily="34" charset="0"/>
              </a:rPr>
              <a:t>now</a:t>
            </a:r>
            <a:r>
              <a:rPr lang="fi-FI" sz="1800" b="1" dirty="0" smtClean="0">
                <a:latin typeface="Calibri" panose="020F0502020204030204" pitchFamily="34" charset="0"/>
              </a:rPr>
              <a:t> </a:t>
            </a:r>
            <a:r>
              <a:rPr lang="fi-FI" sz="1800" b="1" dirty="0" err="1" smtClean="0">
                <a:latin typeface="Calibri" panose="020F0502020204030204" pitchFamily="34" charset="0"/>
              </a:rPr>
              <a:t>with</a:t>
            </a:r>
            <a:r>
              <a:rPr lang="fi-FI" sz="1800" b="1" dirty="0" smtClean="0">
                <a:latin typeface="Calibri" panose="020F0502020204030204" pitchFamily="34" charset="0"/>
              </a:rPr>
              <a:t> </a:t>
            </a:r>
            <a:r>
              <a:rPr lang="fi-FI" sz="1800" b="1" dirty="0" err="1" smtClean="0">
                <a:latin typeface="Calibri" panose="020F0502020204030204" pitchFamily="34" charset="0"/>
              </a:rPr>
              <a:t>your</a:t>
            </a:r>
            <a:r>
              <a:rPr lang="fi-FI" sz="1800" b="1" dirty="0" smtClean="0">
                <a:latin typeface="Calibri" panose="020F0502020204030204" pitchFamily="34" charset="0"/>
              </a:rPr>
              <a:t> Small Group</a:t>
            </a:r>
            <a:r>
              <a:rPr lang="fi-FI" sz="1800" dirty="0" smtClean="0">
                <a:latin typeface="Calibri" panose="020F0502020204030204" pitchFamily="34" charset="0"/>
              </a:rPr>
              <a:t>!). </a:t>
            </a:r>
            <a:endParaRPr lang="fi-FI" sz="1800" dirty="0">
              <a:latin typeface="Calibri" panose="020F0502020204030204" pitchFamily="34" charset="0"/>
            </a:endParaRPr>
          </a:p>
          <a:p>
            <a:pPr marL="523350" lvl="1" indent="-285750">
              <a:buFont typeface="Wingdings" panose="05000000000000000000" pitchFamily="2" charset="2"/>
              <a:buChar char="§"/>
            </a:pPr>
            <a:r>
              <a:rPr lang="fi-FI" sz="1800" dirty="0">
                <a:latin typeface="Calibri" panose="020F0502020204030204" pitchFamily="34" charset="0"/>
              </a:rPr>
              <a:t>In </a:t>
            </a:r>
            <a:r>
              <a:rPr lang="fi-FI" sz="1800" dirty="0" err="1">
                <a:latin typeface="Calibri" panose="020F0502020204030204" pitchFamily="34" charset="0"/>
              </a:rPr>
              <a:t>the</a:t>
            </a:r>
            <a:r>
              <a:rPr lang="fi-FI" sz="1800" dirty="0">
                <a:latin typeface="Calibri" panose="020F0502020204030204" pitchFamily="34" charset="0"/>
              </a:rPr>
              <a:t> </a:t>
            </a:r>
            <a:r>
              <a:rPr lang="fi-FI" sz="1800" dirty="0" err="1">
                <a:latin typeface="Calibri" panose="020F0502020204030204" pitchFamily="34" charset="0"/>
              </a:rPr>
              <a:t>meeting</a:t>
            </a:r>
            <a:r>
              <a:rPr lang="fi-FI" sz="1800" dirty="0">
                <a:latin typeface="Calibri" panose="020F0502020204030204" pitchFamily="34" charset="0"/>
              </a:rPr>
              <a:t>, </a:t>
            </a:r>
            <a:r>
              <a:rPr lang="fi-FI" sz="1800" dirty="0" err="1" smtClean="0">
                <a:latin typeface="Calibri" panose="020F0502020204030204" pitchFamily="34" charset="0"/>
              </a:rPr>
              <a:t>describe</a:t>
            </a:r>
            <a:r>
              <a:rPr lang="fi-FI" sz="1800" dirty="0" smtClean="0">
                <a:latin typeface="Calibri" panose="020F0502020204030204" pitchFamily="34" charset="0"/>
              </a:rPr>
              <a:t> </a:t>
            </a:r>
            <a:r>
              <a:rPr lang="fi-FI" sz="1800" dirty="0" err="1">
                <a:latin typeface="Calibri" panose="020F0502020204030204" pitchFamily="34" charset="0"/>
              </a:rPr>
              <a:t>your</a:t>
            </a:r>
            <a:r>
              <a:rPr lang="fi-FI" sz="1800" dirty="0">
                <a:latin typeface="Calibri" panose="020F0502020204030204" pitchFamily="34" charset="0"/>
              </a:rPr>
              <a:t> </a:t>
            </a:r>
            <a:r>
              <a:rPr lang="fi-FI" sz="1800" dirty="0" err="1">
                <a:latin typeface="Calibri" panose="020F0502020204030204" pitchFamily="34" charset="0"/>
              </a:rPr>
              <a:t>teaching</a:t>
            </a:r>
            <a:r>
              <a:rPr lang="fi-FI" sz="1800" dirty="0">
                <a:latin typeface="Calibri" panose="020F0502020204030204" pitchFamily="34" charset="0"/>
              </a:rPr>
              <a:t> </a:t>
            </a:r>
            <a:r>
              <a:rPr lang="fi-FI" sz="1800" dirty="0" err="1">
                <a:latin typeface="Calibri" panose="020F0502020204030204" pitchFamily="34" charset="0"/>
              </a:rPr>
              <a:t>observation</a:t>
            </a:r>
            <a:r>
              <a:rPr lang="fi-FI" sz="1800" dirty="0">
                <a:latin typeface="Calibri" panose="020F0502020204030204" pitchFamily="34" charset="0"/>
              </a:rPr>
              <a:t> and </a:t>
            </a:r>
            <a:r>
              <a:rPr lang="fi-FI" sz="1800" dirty="0" err="1">
                <a:latin typeface="Calibri" panose="020F0502020204030204" pitchFamily="34" charset="0"/>
              </a:rPr>
              <a:t>discuss</a:t>
            </a:r>
            <a:r>
              <a:rPr lang="fi-FI" sz="1800" dirty="0">
                <a:latin typeface="Calibri" panose="020F0502020204030204" pitchFamily="34" charset="0"/>
              </a:rPr>
              <a:t> </a:t>
            </a:r>
            <a:r>
              <a:rPr lang="fi-FI" sz="1800" dirty="0" err="1">
                <a:latin typeface="Calibri" panose="020F0502020204030204" pitchFamily="34" charset="0"/>
              </a:rPr>
              <a:t>the</a:t>
            </a:r>
            <a:r>
              <a:rPr lang="fi-FI" sz="1800" dirty="0">
                <a:latin typeface="Calibri" panose="020F0502020204030204" pitchFamily="34" charset="0"/>
              </a:rPr>
              <a:t> </a:t>
            </a:r>
            <a:r>
              <a:rPr lang="fi-FI" sz="1800" dirty="0" err="1">
                <a:latin typeface="Calibri" panose="020F0502020204030204" pitchFamily="34" charset="0"/>
              </a:rPr>
              <a:t>article</a:t>
            </a:r>
            <a:r>
              <a:rPr lang="fi-FI" sz="1800" dirty="0">
                <a:latin typeface="Calibri" panose="020F0502020204030204" pitchFamily="34" charset="0"/>
              </a:rPr>
              <a:t>.</a:t>
            </a:r>
          </a:p>
          <a:p>
            <a:pPr marL="523350" lvl="1" indent="-285750">
              <a:buFont typeface="Wingdings" panose="05000000000000000000" pitchFamily="2" charset="2"/>
              <a:buChar char="§"/>
            </a:pPr>
            <a:r>
              <a:rPr lang="en-US" sz="1800" dirty="0">
                <a:latin typeface="Calibri" panose="020F0502020204030204" pitchFamily="34" charset="0"/>
              </a:rPr>
              <a:t>Submit your notes and reflections in MyCourses (LA </a:t>
            </a:r>
            <a:r>
              <a:rPr lang="en-US" sz="1800" dirty="0" smtClean="0">
                <a:latin typeface="Calibri" panose="020F0502020204030204" pitchFamily="34" charset="0"/>
              </a:rPr>
              <a:t>#2): </a:t>
            </a:r>
            <a:r>
              <a:rPr lang="en-US" sz="1800" dirty="0">
                <a:latin typeface="Calibri" panose="020F0502020204030204" pitchFamily="34" charset="0"/>
              </a:rPr>
              <a:t>What did you discuss? What did you observe? What did you think about the article?</a:t>
            </a:r>
          </a:p>
          <a:p>
            <a:pPr marL="523350" lvl="1" indent="-285750">
              <a:buFont typeface="Wingdings" panose="05000000000000000000" pitchFamily="2" charset="2"/>
              <a:buChar char="§"/>
            </a:pPr>
            <a:endParaRPr lang="fi-FI" sz="1800" dirty="0" err="1" smtClean="0">
              <a:latin typeface="Calibri" panose="020F0502020204030204" pitchFamily="34" charset="0"/>
            </a:endParaRPr>
          </a:p>
        </p:txBody>
      </p:sp>
      <p:sp>
        <p:nvSpPr>
          <p:cNvPr id="3" name="Date Placeholder 2"/>
          <p:cNvSpPr>
            <a:spLocks noGrp="1"/>
          </p:cNvSpPr>
          <p:nvPr>
            <p:ph type="dt" sz="half" idx="15"/>
          </p:nvPr>
        </p:nvSpPr>
        <p:spPr/>
        <p:txBody>
          <a:bodyPr/>
          <a:lstStyle/>
          <a:p>
            <a:pPr>
              <a:defRPr/>
            </a:pPr>
            <a:r>
              <a:rPr lang="fi-FI" dirty="0" smtClean="0"/>
              <a:t>9.10.2017</a:t>
            </a:r>
            <a:endParaRPr lang="fi-FI" dirty="0"/>
          </a:p>
        </p:txBody>
      </p:sp>
      <p:sp>
        <p:nvSpPr>
          <p:cNvPr id="4" name="Footer Placeholder 3"/>
          <p:cNvSpPr>
            <a:spLocks noGrp="1"/>
          </p:cNvSpPr>
          <p:nvPr>
            <p:ph type="ftr" sz="quarter" idx="16"/>
          </p:nvPr>
        </p:nvSpPr>
        <p:spPr/>
        <p:txBody>
          <a:bodyPr/>
          <a:lstStyle/>
          <a:p>
            <a:pPr>
              <a:defRPr/>
            </a:pPr>
            <a:r>
              <a:rPr lang="fi-FI" smtClean="0"/>
              <a:t>Day 2</a:t>
            </a:r>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23</a:t>
            </a:fld>
            <a:endParaRPr lang="fi-FI"/>
          </a:p>
        </p:txBody>
      </p:sp>
    </p:spTree>
    <p:extLst>
      <p:ext uri="{BB962C8B-B14F-4D97-AF65-F5344CB8AC3E}">
        <p14:creationId xmlns:p14="http://schemas.microsoft.com/office/powerpoint/2010/main" val="1252434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noProof="0" dirty="0" smtClean="0">
                <a:latin typeface="Calibri" panose="020F0502020204030204" pitchFamily="34" charset="0"/>
              </a:rPr>
              <a:t>Feedback</a:t>
            </a:r>
            <a:endParaRPr lang="en-GB" sz="4400" noProof="0" dirty="0">
              <a:latin typeface="Calibri" panose="020F0502020204030204" pitchFamily="34" charset="0"/>
            </a:endParaRPr>
          </a:p>
        </p:txBody>
      </p:sp>
    </p:spTree>
    <p:extLst>
      <p:ext uri="{BB962C8B-B14F-4D97-AF65-F5344CB8AC3E}">
        <p14:creationId xmlns:p14="http://schemas.microsoft.com/office/powerpoint/2010/main" val="35989445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accent2"/>
                </a:solidFill>
                <a:latin typeface="Calibri" panose="020F0502020204030204" pitchFamily="34" charset="0"/>
              </a:rPr>
              <a:t>Feedback from this session</a:t>
            </a:r>
            <a:endParaRPr lang="en-GB" dirty="0">
              <a:solidFill>
                <a:schemeClr val="accent2"/>
              </a:solidFill>
              <a:latin typeface="Calibri" panose="020F0502020204030204" pitchFamily="34" charset="0"/>
            </a:endParaRPr>
          </a:p>
        </p:txBody>
      </p:sp>
      <p:sp>
        <p:nvSpPr>
          <p:cNvPr id="3" name="Content Placeholder 2"/>
          <p:cNvSpPr>
            <a:spLocks noGrp="1"/>
          </p:cNvSpPr>
          <p:nvPr>
            <p:ph sz="quarter" idx="14"/>
          </p:nvPr>
        </p:nvSpPr>
        <p:spPr/>
        <p:txBody>
          <a:bodyPr/>
          <a:lstStyle/>
          <a:p>
            <a:r>
              <a:rPr lang="en-GB" dirty="0" smtClean="0"/>
              <a:t>Please, give feedback in MyCourses -&gt; Contact sessions and materials -&gt; Feedback from 4.10.2018</a:t>
            </a:r>
          </a:p>
        </p:txBody>
      </p:sp>
      <p:sp>
        <p:nvSpPr>
          <p:cNvPr id="4" name="Date Placeholder 3"/>
          <p:cNvSpPr>
            <a:spLocks noGrp="1"/>
          </p:cNvSpPr>
          <p:nvPr>
            <p:ph type="dt" sz="half" idx="15"/>
          </p:nvPr>
        </p:nvSpPr>
        <p:spPr/>
        <p:txBody>
          <a:bodyPr/>
          <a:lstStyle/>
          <a:p>
            <a:pPr>
              <a:defRPr/>
            </a:pPr>
            <a:r>
              <a:rPr lang="fi-FI" smtClean="0"/>
              <a:t>9.10.2017</a:t>
            </a:r>
            <a:endParaRPr lang="fi-FI" dirty="0"/>
          </a:p>
        </p:txBody>
      </p:sp>
      <p:sp>
        <p:nvSpPr>
          <p:cNvPr id="5" name="Footer Placeholder 4"/>
          <p:cNvSpPr>
            <a:spLocks noGrp="1"/>
          </p:cNvSpPr>
          <p:nvPr>
            <p:ph type="ftr" sz="quarter" idx="16"/>
          </p:nvPr>
        </p:nvSpPr>
        <p:spPr/>
        <p:txBody>
          <a:bodyPr/>
          <a:lstStyle/>
          <a:p>
            <a:pPr>
              <a:defRPr/>
            </a:pPr>
            <a:r>
              <a:rPr lang="fi-FI" smtClean="0"/>
              <a:t>Day 2</a:t>
            </a:r>
            <a:endParaRPr lang="fi-FI"/>
          </a:p>
        </p:txBody>
      </p:sp>
      <p:sp>
        <p:nvSpPr>
          <p:cNvPr id="6" name="Slide Number Placeholder 5"/>
          <p:cNvSpPr>
            <a:spLocks noGrp="1"/>
          </p:cNvSpPr>
          <p:nvPr>
            <p:ph type="sldNum" sz="quarter" idx="17"/>
          </p:nvPr>
        </p:nvSpPr>
        <p:spPr/>
        <p:txBody>
          <a:bodyPr/>
          <a:lstStyle/>
          <a:p>
            <a:pPr>
              <a:defRPr/>
            </a:pPr>
            <a:fld id="{49EFD4B7-1CC6-864B-A72A-C978B70BBA9B}" type="slidenum">
              <a:rPr lang="fi-FI" smtClean="0"/>
              <a:pPr>
                <a:defRPr/>
              </a:pPr>
              <a:t>25</a:t>
            </a:fld>
            <a:endParaRPr lang="fi-FI"/>
          </a:p>
        </p:txBody>
      </p:sp>
    </p:spTree>
    <p:extLst>
      <p:ext uri="{BB962C8B-B14F-4D97-AF65-F5344CB8AC3E}">
        <p14:creationId xmlns:p14="http://schemas.microsoft.com/office/powerpoint/2010/main" val="3894505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accent2"/>
                </a:solidFill>
                <a:latin typeface="Calibri" panose="020F0502020204030204" pitchFamily="34" charset="0"/>
              </a:rPr>
              <a:t>Using MyCourses (Moodle)</a:t>
            </a:r>
            <a:endParaRPr lang="en-GB" dirty="0">
              <a:solidFill>
                <a:schemeClr val="accent2"/>
              </a:solidFill>
              <a:latin typeface="Calibri" panose="020F0502020204030204" pitchFamily="34" charset="0"/>
            </a:endParaRPr>
          </a:p>
        </p:txBody>
      </p:sp>
      <p:sp>
        <p:nvSpPr>
          <p:cNvPr id="3" name="Content Placeholder 2"/>
          <p:cNvSpPr>
            <a:spLocks noGrp="1"/>
          </p:cNvSpPr>
          <p:nvPr>
            <p:ph sz="quarter" idx="14"/>
          </p:nvPr>
        </p:nvSpPr>
        <p:spPr/>
        <p:txBody>
          <a:bodyPr/>
          <a:lstStyle/>
          <a:p>
            <a:pPr marL="342900" indent="-342900">
              <a:buFont typeface="Arial" panose="020B0604020202020204" pitchFamily="34" charset="0"/>
              <a:buChar char="•"/>
            </a:pPr>
            <a:r>
              <a:rPr lang="en-GB" dirty="0" smtClean="0">
                <a:latin typeface="Calibri" panose="020F0502020204030204" pitchFamily="34" charset="0"/>
              </a:rPr>
              <a:t>MyCourses is a tailored Moodle ver. 3.4</a:t>
            </a:r>
          </a:p>
          <a:p>
            <a:pPr marL="580500" lvl="1" indent="-342900">
              <a:buFont typeface="Arial" panose="020B0604020202020204" pitchFamily="34" charset="0"/>
              <a:buChar char="•"/>
            </a:pPr>
            <a:r>
              <a:rPr lang="en-GB" dirty="0" smtClean="0">
                <a:latin typeface="Calibri" panose="020F0502020204030204" pitchFamily="34" charset="0"/>
              </a:rPr>
              <a:t>Instructions </a:t>
            </a:r>
            <a:r>
              <a:rPr lang="en-GB" dirty="0" smtClean="0">
                <a:latin typeface="Calibri" panose="020F0502020204030204" pitchFamily="34" charset="0"/>
                <a:hlinkClick r:id="rId2"/>
              </a:rPr>
              <a:t>http://opit.aalto.fi/</a:t>
            </a:r>
            <a:r>
              <a:rPr lang="en-GB" dirty="0" smtClean="0">
                <a:latin typeface="Calibri" panose="020F0502020204030204" pitchFamily="34" charset="0"/>
              </a:rPr>
              <a:t> =&gt; MyCourses</a:t>
            </a:r>
          </a:p>
          <a:p>
            <a:pPr marL="580500" lvl="1" indent="-342900">
              <a:buFont typeface="Arial" panose="020B0604020202020204" pitchFamily="34" charset="0"/>
              <a:buChar char="•"/>
            </a:pPr>
            <a:r>
              <a:rPr lang="en-GB" dirty="0" smtClean="0">
                <a:latin typeface="Calibri" panose="020F0502020204030204" pitchFamily="34" charset="0"/>
              </a:rPr>
              <a:t>Google “Moodle 3.4 &lt;keywords&gt;”</a:t>
            </a:r>
          </a:p>
          <a:p>
            <a:pPr marL="342900" indent="-342900">
              <a:buFont typeface="Arial" panose="020B0604020202020204" pitchFamily="34" charset="0"/>
              <a:buChar char="•"/>
            </a:pPr>
            <a:r>
              <a:rPr lang="en-GB" dirty="0" smtClean="0">
                <a:latin typeface="Calibri" panose="020F0502020204030204" pitchFamily="34" charset="0"/>
              </a:rPr>
              <a:t>There are “activities” (student does something) and “resources” (teacher adds stuff)</a:t>
            </a:r>
          </a:p>
          <a:p>
            <a:pPr marL="342900" indent="-342900">
              <a:buFont typeface="Arial" panose="020B0604020202020204" pitchFamily="34" charset="0"/>
              <a:buChar char="•"/>
            </a:pPr>
            <a:r>
              <a:rPr lang="en-GB" dirty="0" smtClean="0">
                <a:latin typeface="Calibri" panose="020F0502020204030204" pitchFamily="34" charset="0"/>
              </a:rPr>
              <a:t>An activity Feedback used here to collect anonymous feedback from the session</a:t>
            </a:r>
          </a:p>
          <a:p>
            <a:pPr marL="580500" lvl="1" indent="-342900">
              <a:buFont typeface="Arial" panose="020B0604020202020204" pitchFamily="34" charset="0"/>
              <a:buChar char="•"/>
            </a:pPr>
            <a:r>
              <a:rPr lang="en-GB" dirty="0">
                <a:latin typeface="Calibri" panose="020F0502020204030204" pitchFamily="34" charset="0"/>
              </a:rPr>
              <a:t>Note: increasing the response rate =&gt; reserve time in the end of the session</a:t>
            </a:r>
          </a:p>
          <a:p>
            <a:pPr marL="342900" indent="-342900">
              <a:buFont typeface="Arial" panose="020B0604020202020204" pitchFamily="34" charset="0"/>
              <a:buChar char="•"/>
            </a:pPr>
            <a:endParaRPr lang="en-GB" dirty="0" smtClean="0"/>
          </a:p>
        </p:txBody>
      </p:sp>
      <p:sp>
        <p:nvSpPr>
          <p:cNvPr id="4" name="Date Placeholder 3"/>
          <p:cNvSpPr>
            <a:spLocks noGrp="1"/>
          </p:cNvSpPr>
          <p:nvPr>
            <p:ph type="dt" sz="half" idx="15"/>
          </p:nvPr>
        </p:nvSpPr>
        <p:spPr/>
        <p:txBody>
          <a:bodyPr/>
          <a:lstStyle/>
          <a:p>
            <a:pPr>
              <a:defRPr/>
            </a:pPr>
            <a:r>
              <a:rPr lang="fi-FI" smtClean="0"/>
              <a:t>9.10.2017</a:t>
            </a:r>
            <a:endParaRPr lang="fi-FI" dirty="0"/>
          </a:p>
        </p:txBody>
      </p:sp>
      <p:sp>
        <p:nvSpPr>
          <p:cNvPr id="5" name="Footer Placeholder 4"/>
          <p:cNvSpPr>
            <a:spLocks noGrp="1"/>
          </p:cNvSpPr>
          <p:nvPr>
            <p:ph type="ftr" sz="quarter" idx="16"/>
          </p:nvPr>
        </p:nvSpPr>
        <p:spPr/>
        <p:txBody>
          <a:bodyPr/>
          <a:lstStyle/>
          <a:p>
            <a:pPr>
              <a:defRPr/>
            </a:pPr>
            <a:r>
              <a:rPr lang="fi-FI" smtClean="0"/>
              <a:t>Day 2</a:t>
            </a:r>
            <a:endParaRPr lang="fi-FI"/>
          </a:p>
        </p:txBody>
      </p:sp>
      <p:sp>
        <p:nvSpPr>
          <p:cNvPr id="6" name="Slide Number Placeholder 5"/>
          <p:cNvSpPr>
            <a:spLocks noGrp="1"/>
          </p:cNvSpPr>
          <p:nvPr>
            <p:ph type="sldNum" sz="quarter" idx="17"/>
          </p:nvPr>
        </p:nvSpPr>
        <p:spPr/>
        <p:txBody>
          <a:bodyPr/>
          <a:lstStyle/>
          <a:p>
            <a:pPr>
              <a:defRPr/>
            </a:pPr>
            <a:fld id="{49EFD4B7-1CC6-864B-A72A-C978B70BBA9B}" type="slidenum">
              <a:rPr lang="fi-FI" smtClean="0"/>
              <a:pPr>
                <a:defRPr/>
              </a:pPr>
              <a:t>26</a:t>
            </a:fld>
            <a:endParaRPr lang="fi-FI"/>
          </a:p>
        </p:txBody>
      </p:sp>
    </p:spTree>
    <p:extLst>
      <p:ext uri="{BB962C8B-B14F-4D97-AF65-F5344CB8AC3E}">
        <p14:creationId xmlns:p14="http://schemas.microsoft.com/office/powerpoint/2010/main" val="4161802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5"/>
          </p:nvPr>
        </p:nvSpPr>
        <p:spPr/>
        <p:txBody>
          <a:bodyPr/>
          <a:lstStyle/>
          <a:p>
            <a:pPr defTabSz="380985">
              <a:defRPr/>
            </a:pPr>
            <a:endParaRPr lang="fi-FI" dirty="0">
              <a:solidFill>
                <a:prstClr val="black">
                  <a:tint val="75000"/>
                </a:prstClr>
              </a:solidFill>
            </a:endParaRPr>
          </a:p>
        </p:txBody>
      </p:sp>
      <p:sp>
        <p:nvSpPr>
          <p:cNvPr id="5" name="Slide Number Placeholder 4"/>
          <p:cNvSpPr>
            <a:spLocks noGrp="1"/>
          </p:cNvSpPr>
          <p:nvPr>
            <p:ph type="sldNum" sz="quarter" idx="17"/>
          </p:nvPr>
        </p:nvSpPr>
        <p:spPr/>
        <p:txBody>
          <a:bodyPr/>
          <a:lstStyle/>
          <a:p>
            <a:pPr defTabSz="380985">
              <a:defRPr/>
            </a:pPr>
            <a:fld id="{49EFD4B7-1CC6-864B-A72A-C978B70BBA9B}" type="slidenum">
              <a:rPr lang="fi-FI">
                <a:solidFill>
                  <a:prstClr val="black">
                    <a:tint val="75000"/>
                  </a:prstClr>
                </a:solidFill>
              </a:rPr>
              <a:pPr defTabSz="380985">
                <a:defRPr/>
              </a:pPr>
              <a:t>3</a:t>
            </a:fld>
            <a:endParaRPr lang="fi-FI">
              <a:solidFill>
                <a:prstClr val="black">
                  <a:tint val="75000"/>
                </a:prstClr>
              </a:solidFill>
            </a:endParaRPr>
          </a:p>
        </p:txBody>
      </p:sp>
      <p:sp>
        <p:nvSpPr>
          <p:cNvPr id="6" name="Title 1"/>
          <p:cNvSpPr>
            <a:spLocks noGrp="1"/>
          </p:cNvSpPr>
          <p:nvPr>
            <p:ph type="ctrTitle"/>
          </p:nvPr>
        </p:nvSpPr>
        <p:spPr/>
        <p:txBody>
          <a:bodyPr rtlCol="0">
            <a:normAutofit/>
          </a:bodyPr>
          <a:lstStyle/>
          <a:p>
            <a:pPr algn="l">
              <a:lnSpc>
                <a:spcPct val="85000"/>
              </a:lnSpc>
              <a:defRPr/>
            </a:pPr>
            <a:r>
              <a:rPr lang="en-US" dirty="0">
                <a:latin typeface="Calibri" panose="020F0502020204030204" pitchFamily="34" charset="0"/>
              </a:rPr>
              <a:t>World map</a:t>
            </a:r>
          </a:p>
        </p:txBody>
      </p:sp>
      <p:sp>
        <p:nvSpPr>
          <p:cNvPr id="7" name="TextBox 4"/>
          <p:cNvSpPr txBox="1">
            <a:spLocks noChangeArrowheads="1"/>
          </p:cNvSpPr>
          <p:nvPr/>
        </p:nvSpPr>
        <p:spPr bwMode="auto">
          <a:xfrm>
            <a:off x="899592" y="794999"/>
            <a:ext cx="5614478" cy="40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380985" eaLnBrk="1" hangingPunct="1">
              <a:spcAft>
                <a:spcPts val="500"/>
              </a:spcAft>
            </a:pPr>
            <a:r>
              <a:rPr lang="en-US" sz="2000" dirty="0">
                <a:solidFill>
                  <a:prstClr val="black"/>
                </a:solidFill>
                <a:latin typeface="Calibri" panose="020F0502020204030204" pitchFamily="34" charset="0"/>
              </a:rPr>
              <a:t>We will create a map in the </a:t>
            </a:r>
            <a:r>
              <a:rPr lang="en-US" sz="2000" dirty="0" smtClean="0">
                <a:solidFill>
                  <a:prstClr val="black"/>
                </a:solidFill>
                <a:latin typeface="Calibri" panose="020F0502020204030204" pitchFamily="34" charset="0"/>
              </a:rPr>
              <a:t>classroom!</a:t>
            </a:r>
            <a:endParaRPr lang="en-US" sz="2000" dirty="0">
              <a:solidFill>
                <a:prstClr val="black"/>
              </a:solidFill>
              <a:latin typeface="Calibri" panose="020F0502020204030204" pitchFamily="34" charset="0"/>
            </a:endParaRPr>
          </a:p>
          <a:p>
            <a:pPr defTabSz="380985" eaLnBrk="1" hangingPunct="1">
              <a:spcAft>
                <a:spcPts val="500"/>
              </a:spcAft>
            </a:pPr>
            <a:r>
              <a:rPr lang="en-US" sz="2000" dirty="0" smtClean="0">
                <a:solidFill>
                  <a:prstClr val="black"/>
                </a:solidFill>
                <a:latin typeface="Calibri" panose="020F0502020204030204" pitchFamily="34" charset="0"/>
              </a:rPr>
              <a:t>Tell </a:t>
            </a:r>
            <a:r>
              <a:rPr lang="en-US" sz="2000" dirty="0">
                <a:solidFill>
                  <a:prstClr val="black"/>
                </a:solidFill>
                <a:latin typeface="Calibri" panose="020F0502020204030204" pitchFamily="34" charset="0"/>
              </a:rPr>
              <a:t>the </a:t>
            </a:r>
            <a:r>
              <a:rPr lang="en-US" sz="2000" dirty="0" smtClean="0">
                <a:solidFill>
                  <a:prstClr val="black"/>
                </a:solidFill>
                <a:latin typeface="Calibri" panose="020F0502020204030204" pitchFamily="34" charset="0"/>
              </a:rPr>
              <a:t>others (one by one):</a:t>
            </a:r>
            <a:endParaRPr lang="en-US" sz="2000" dirty="0">
              <a:solidFill>
                <a:prstClr val="black"/>
              </a:solidFill>
              <a:latin typeface="Calibri" panose="020F0502020204030204" pitchFamily="34" charset="0"/>
            </a:endParaRPr>
          </a:p>
          <a:p>
            <a:pPr marL="285739" indent="-285739" defTabSz="380985" eaLnBrk="1" hangingPunct="1">
              <a:spcAft>
                <a:spcPts val="500"/>
              </a:spcAft>
              <a:buClr>
                <a:srgbClr val="005EB8">
                  <a:lumMod val="75000"/>
                </a:srgbClr>
              </a:buClr>
              <a:buFont typeface="Wingdings" panose="05000000000000000000" pitchFamily="2" charset="2"/>
              <a:buChar char="§"/>
            </a:pPr>
            <a:r>
              <a:rPr lang="en-US" sz="2000" dirty="0">
                <a:solidFill>
                  <a:prstClr val="black"/>
                </a:solidFill>
                <a:latin typeface="Calibri" panose="020F0502020204030204" pitchFamily="34" charset="0"/>
              </a:rPr>
              <a:t>What is your name?</a:t>
            </a:r>
          </a:p>
          <a:p>
            <a:pPr marL="285739" indent="-285739" defTabSz="380985" eaLnBrk="1" hangingPunct="1">
              <a:spcAft>
                <a:spcPts val="500"/>
              </a:spcAft>
              <a:buClr>
                <a:srgbClr val="005EB8">
                  <a:lumMod val="75000"/>
                </a:srgbClr>
              </a:buClr>
              <a:buFont typeface="Wingdings" panose="05000000000000000000" pitchFamily="2" charset="2"/>
              <a:buChar char="§"/>
            </a:pPr>
            <a:r>
              <a:rPr lang="en-US" sz="2000" dirty="0">
                <a:solidFill>
                  <a:prstClr val="black"/>
                </a:solidFill>
                <a:latin typeface="Calibri" panose="020F0502020204030204" pitchFamily="34" charset="0"/>
              </a:rPr>
              <a:t>Where were you born?</a:t>
            </a:r>
          </a:p>
          <a:p>
            <a:pPr marL="285739" indent="-285739" defTabSz="380985" eaLnBrk="1" hangingPunct="1">
              <a:spcAft>
                <a:spcPts val="500"/>
              </a:spcAft>
              <a:buClr>
                <a:srgbClr val="005EB8">
                  <a:lumMod val="75000"/>
                </a:srgbClr>
              </a:buClr>
              <a:buFont typeface="Wingdings" panose="05000000000000000000" pitchFamily="2" charset="2"/>
              <a:buChar char="§"/>
            </a:pPr>
            <a:r>
              <a:rPr lang="fi-FI" sz="2000" dirty="0" err="1">
                <a:solidFill>
                  <a:prstClr val="black"/>
                </a:solidFill>
                <a:latin typeface="Calibri" panose="020F0502020204030204" pitchFamily="34" charset="0"/>
              </a:rPr>
              <a:t>What</a:t>
            </a:r>
            <a:r>
              <a:rPr lang="fi-FI" sz="2000" dirty="0">
                <a:solidFill>
                  <a:prstClr val="black"/>
                </a:solidFill>
                <a:latin typeface="Calibri" panose="020F0502020204030204" pitchFamily="34" charset="0"/>
              </a:rPr>
              <a:t> is </a:t>
            </a:r>
            <a:r>
              <a:rPr lang="fi-FI" sz="2000" dirty="0" err="1">
                <a:solidFill>
                  <a:prstClr val="black"/>
                </a:solidFill>
                <a:latin typeface="Calibri" panose="020F0502020204030204" pitchFamily="34" charset="0"/>
              </a:rPr>
              <a:t>your</a:t>
            </a:r>
            <a:r>
              <a:rPr lang="fi-FI" sz="2000" dirty="0">
                <a:solidFill>
                  <a:prstClr val="black"/>
                </a:solidFill>
                <a:latin typeface="Calibri" panose="020F0502020204030204" pitchFamily="34" charset="0"/>
              </a:rPr>
              <a:t> </a:t>
            </a:r>
            <a:r>
              <a:rPr lang="fi-FI" sz="2000" dirty="0" err="1">
                <a:solidFill>
                  <a:prstClr val="black"/>
                </a:solidFill>
                <a:latin typeface="Calibri" panose="020F0502020204030204" pitchFamily="34" charset="0"/>
              </a:rPr>
              <a:t>school</a:t>
            </a:r>
            <a:r>
              <a:rPr lang="fi-FI" sz="2000" dirty="0">
                <a:solidFill>
                  <a:prstClr val="black"/>
                </a:solidFill>
                <a:latin typeface="Calibri" panose="020F0502020204030204" pitchFamily="34" charset="0"/>
              </a:rPr>
              <a:t> and </a:t>
            </a:r>
            <a:r>
              <a:rPr lang="fi-FI" sz="2000" dirty="0" err="1">
                <a:solidFill>
                  <a:prstClr val="black"/>
                </a:solidFill>
                <a:latin typeface="Calibri" panose="020F0502020204030204" pitchFamily="34" charset="0"/>
              </a:rPr>
              <a:t>department</a:t>
            </a:r>
            <a:endParaRPr lang="en-US" sz="2000" dirty="0">
              <a:solidFill>
                <a:prstClr val="black"/>
              </a:solidFill>
              <a:latin typeface="Calibri" panose="020F0502020204030204" pitchFamily="34" charset="0"/>
            </a:endParaRPr>
          </a:p>
          <a:p>
            <a:pPr marL="285739" indent="-285739" defTabSz="380985" eaLnBrk="1" hangingPunct="1">
              <a:spcAft>
                <a:spcPts val="500"/>
              </a:spcAft>
              <a:buClr>
                <a:srgbClr val="005EB8">
                  <a:lumMod val="75000"/>
                </a:srgbClr>
              </a:buClr>
              <a:buFont typeface="Wingdings" panose="05000000000000000000" pitchFamily="2" charset="2"/>
              <a:buChar char="§"/>
            </a:pPr>
            <a:r>
              <a:rPr lang="en-US" sz="2000" dirty="0" smtClean="0">
                <a:solidFill>
                  <a:prstClr val="black"/>
                </a:solidFill>
                <a:latin typeface="Calibri" panose="020F0502020204030204" pitchFamily="34" charset="0"/>
              </a:rPr>
              <a:t>Teach/tell others </a:t>
            </a:r>
            <a:r>
              <a:rPr lang="en-US" sz="2000" dirty="0">
                <a:solidFill>
                  <a:prstClr val="black"/>
                </a:solidFill>
                <a:latin typeface="Calibri" panose="020F0502020204030204" pitchFamily="34" charset="0"/>
              </a:rPr>
              <a:t>any of the following words in your native language </a:t>
            </a:r>
          </a:p>
          <a:p>
            <a:pPr marL="800100" lvl="1" indent="-342900" defTabSz="380985" eaLnBrk="1" hangingPunct="1">
              <a:spcAft>
                <a:spcPts val="500"/>
              </a:spcAft>
              <a:buClr>
                <a:srgbClr val="005EB8">
                  <a:lumMod val="75000"/>
                </a:srgbClr>
              </a:buClr>
              <a:buFont typeface="Arial" panose="020B0604020202020204" pitchFamily="34" charset="0"/>
              <a:buChar char="•"/>
            </a:pPr>
            <a:r>
              <a:rPr lang="en-US" sz="2000" dirty="0" smtClean="0">
                <a:solidFill>
                  <a:prstClr val="black"/>
                </a:solidFill>
                <a:latin typeface="Calibri" panose="020F0502020204030204" pitchFamily="34" charset="0"/>
              </a:rPr>
              <a:t>learning</a:t>
            </a:r>
          </a:p>
          <a:p>
            <a:pPr marL="800100" lvl="1" indent="-342900" defTabSz="380985" eaLnBrk="1" hangingPunct="1">
              <a:spcAft>
                <a:spcPts val="500"/>
              </a:spcAft>
              <a:buClr>
                <a:srgbClr val="005EB8">
                  <a:lumMod val="75000"/>
                </a:srgbClr>
              </a:buClr>
              <a:buFont typeface="Arial" panose="020B0604020202020204" pitchFamily="34" charset="0"/>
              <a:buChar char="•"/>
            </a:pPr>
            <a:r>
              <a:rPr lang="en-US" sz="2000" dirty="0" smtClean="0">
                <a:solidFill>
                  <a:prstClr val="black"/>
                </a:solidFill>
                <a:latin typeface="Calibri" panose="020F0502020204030204" pitchFamily="34" charset="0"/>
              </a:rPr>
              <a:t>Student</a:t>
            </a:r>
          </a:p>
          <a:p>
            <a:pPr marL="800100" lvl="1" indent="-342900" defTabSz="380985" eaLnBrk="1" hangingPunct="1">
              <a:spcAft>
                <a:spcPts val="500"/>
              </a:spcAft>
              <a:buClr>
                <a:srgbClr val="005EB8">
                  <a:lumMod val="75000"/>
                </a:srgbClr>
              </a:buClr>
              <a:buFont typeface="Arial" panose="020B0604020202020204" pitchFamily="34" charset="0"/>
              <a:buChar char="•"/>
            </a:pPr>
            <a:r>
              <a:rPr lang="en-US" sz="2000" dirty="0" smtClean="0">
                <a:solidFill>
                  <a:prstClr val="black"/>
                </a:solidFill>
                <a:latin typeface="Calibri" panose="020F0502020204030204" pitchFamily="34" charset="0"/>
              </a:rPr>
              <a:t>&lt;your </a:t>
            </a:r>
            <a:r>
              <a:rPr lang="en-US" sz="2000" dirty="0" err="1" smtClean="0">
                <a:solidFill>
                  <a:prstClr val="black"/>
                </a:solidFill>
                <a:latin typeface="Calibri" panose="020F0502020204030204" pitchFamily="34" charset="0"/>
              </a:rPr>
              <a:t>favourite</a:t>
            </a:r>
            <a:r>
              <a:rPr lang="en-US" sz="2000" dirty="0" smtClean="0">
                <a:solidFill>
                  <a:prstClr val="black"/>
                </a:solidFill>
                <a:latin typeface="Calibri" panose="020F0502020204030204" pitchFamily="34" charset="0"/>
              </a:rPr>
              <a:t> / national food&gt;</a:t>
            </a:r>
            <a:endParaRPr lang="en-US" sz="2000" dirty="0">
              <a:solidFill>
                <a:prstClr val="black"/>
              </a:solidFill>
              <a:latin typeface="Calibri" panose="020F0502020204030204" pitchFamily="34" charset="0"/>
            </a:endParaRPr>
          </a:p>
          <a:p>
            <a:pPr marL="380985" lvl="1" defTabSz="380985" eaLnBrk="1" hangingPunct="1">
              <a:spcAft>
                <a:spcPts val="500"/>
              </a:spcAft>
            </a:pPr>
            <a:endParaRPr lang="en-US" sz="1667" dirty="0">
              <a:solidFill>
                <a:prstClr val="black"/>
              </a:solidFill>
              <a:latin typeface="Calibri" pitchFamily="34" charset="0"/>
            </a:endParaRPr>
          </a:p>
        </p:txBody>
      </p:sp>
      <p:pic>
        <p:nvPicPr>
          <p:cNvPr id="8" name="Picture 4" descr="C:\Users\syrjakm1\AppData\Local\Microsoft\Windows\Temporary Internet Files\Content.IE5\975FD7QE\MC91021633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3069" y="1313999"/>
            <a:ext cx="2947945" cy="1809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43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smtClean="0">
                <a:latin typeface="Calibri" panose="020F0502020204030204" pitchFamily="34" charset="0"/>
              </a:rPr>
              <a:t>Class discussion on </a:t>
            </a:r>
            <a:br>
              <a:rPr lang="en-GB" sz="4400" dirty="0" smtClean="0">
                <a:latin typeface="Calibri" panose="020F0502020204030204" pitchFamily="34" charset="0"/>
              </a:rPr>
            </a:br>
            <a:r>
              <a:rPr lang="en-GB" sz="4400" dirty="0" smtClean="0">
                <a:latin typeface="Calibri" panose="020F0502020204030204" pitchFamily="34" charset="0"/>
              </a:rPr>
              <a:t>Learning Assignment #1</a:t>
            </a:r>
            <a:endParaRPr lang="en-GB" sz="4400" noProof="0" dirty="0">
              <a:latin typeface="Calibri" panose="020F0502020204030204" pitchFamily="34" charset="0"/>
            </a:endParaRPr>
          </a:p>
        </p:txBody>
      </p:sp>
    </p:spTree>
    <p:extLst>
      <p:ext uri="{BB962C8B-B14F-4D97-AF65-F5344CB8AC3E}">
        <p14:creationId xmlns:p14="http://schemas.microsoft.com/office/powerpoint/2010/main" val="1706946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alibri" panose="020F0502020204030204" pitchFamily="34" charset="0"/>
              </a:rPr>
              <a:t>LA#1: feedback and class discussion</a:t>
            </a:r>
            <a:br>
              <a:rPr lang="en-US" dirty="0" smtClean="0">
                <a:latin typeface="Calibri" panose="020F0502020204030204" pitchFamily="34" charset="0"/>
              </a:rPr>
            </a:br>
            <a:endParaRPr lang="fi-FI" dirty="0">
              <a:latin typeface="Calibri" panose="020F0502020204030204" pitchFamily="34" charset="0"/>
            </a:endParaRPr>
          </a:p>
        </p:txBody>
      </p:sp>
      <p:sp>
        <p:nvSpPr>
          <p:cNvPr id="3" name="Content Placeholder 2"/>
          <p:cNvSpPr>
            <a:spLocks noGrp="1"/>
          </p:cNvSpPr>
          <p:nvPr>
            <p:ph sz="quarter" idx="14"/>
          </p:nvPr>
        </p:nvSpPr>
        <p:spPr/>
        <p:txBody>
          <a:bodyPr>
            <a:normAutofit fontScale="92500" lnSpcReduction="10000"/>
          </a:bodyPr>
          <a:lstStyle/>
          <a:p>
            <a:pPr marL="342900" indent="-342900">
              <a:buFont typeface="Arial" panose="020B0604020202020204" pitchFamily="34" charset="0"/>
              <a:buChar char="•"/>
            </a:pPr>
            <a:r>
              <a:rPr lang="en-US" dirty="0" smtClean="0"/>
              <a:t>LA#1: </a:t>
            </a:r>
          </a:p>
          <a:p>
            <a:pPr marL="580500" lvl="1" indent="-342900">
              <a:buFont typeface="Arial" panose="020B0604020202020204" pitchFamily="34" charset="0"/>
              <a:buChar char="•"/>
            </a:pPr>
            <a:r>
              <a:rPr lang="en-US" dirty="0"/>
              <a:t>Are there any written TA guidelines how to act as a </a:t>
            </a:r>
            <a:r>
              <a:rPr lang="en-US" dirty="0" smtClean="0"/>
              <a:t>TA?</a:t>
            </a:r>
          </a:p>
          <a:p>
            <a:pPr marL="580500" lvl="1" indent="-342900">
              <a:buFont typeface="Arial" panose="020B0604020202020204" pitchFamily="34" charset="0"/>
              <a:buChar char="•"/>
            </a:pPr>
            <a:r>
              <a:rPr lang="en-US" dirty="0" smtClean="0"/>
              <a:t>=&gt; No. =&gt; TAs act “as they would like to be taught by TAs” or “using own experiences” = tacit teaching/learning culture (fact!)</a:t>
            </a:r>
          </a:p>
          <a:p>
            <a:pPr marL="342900" indent="-342900">
              <a:buFont typeface="Arial" panose="020B0604020202020204" pitchFamily="34" charset="0"/>
              <a:buChar char="•"/>
            </a:pPr>
            <a:r>
              <a:rPr lang="en-US" dirty="0" smtClean="0"/>
              <a:t>Next </a:t>
            </a:r>
            <a:r>
              <a:rPr lang="en-US" dirty="0"/>
              <a:t>LA#2: the same observation task but encouraged to have a different teaching setting</a:t>
            </a:r>
          </a:p>
          <a:p>
            <a:pPr marL="342900" indent="-342900">
              <a:buFont typeface="Arial" panose="020B0604020202020204" pitchFamily="34" charset="0"/>
              <a:buChar char="•"/>
            </a:pPr>
            <a:r>
              <a:rPr lang="en-US" dirty="0" smtClean="0"/>
              <a:t>Group </a:t>
            </a:r>
            <a:r>
              <a:rPr lang="en-US" dirty="0" smtClean="0"/>
              <a:t>discussion: Easily approachable teacher (10 </a:t>
            </a:r>
            <a:r>
              <a:rPr lang="en-US" dirty="0" err="1" smtClean="0"/>
              <a:t>mins</a:t>
            </a:r>
            <a:r>
              <a:rPr lang="en-US" dirty="0" smtClean="0"/>
              <a:t>)</a:t>
            </a:r>
          </a:p>
          <a:p>
            <a:pPr marL="580500" lvl="1" indent="-342900">
              <a:buFont typeface="Arial" panose="020B0604020202020204" pitchFamily="34" charset="0"/>
              <a:buChar char="•"/>
            </a:pPr>
            <a:r>
              <a:rPr lang="en-GB" dirty="0"/>
              <a:t>Hypothesis: “Easily approachable teacher =&gt; More useful interaction =&gt; More orientation to deep learning”</a:t>
            </a:r>
          </a:p>
          <a:p>
            <a:pPr marL="580500" lvl="1" indent="-342900">
              <a:buFont typeface="Arial" panose="020B0604020202020204" pitchFamily="34" charset="0"/>
              <a:buChar char="•"/>
            </a:pPr>
            <a:r>
              <a:rPr lang="en-GB" dirty="0" smtClean="0"/>
              <a:t>Round </a:t>
            </a:r>
            <a:r>
              <a:rPr lang="en-GB" dirty="0"/>
              <a:t>table discussion: “hints for being easily approachable teacher”</a:t>
            </a:r>
          </a:p>
          <a:p>
            <a:pPr marL="803700" lvl="2" indent="-342900">
              <a:buFont typeface="Arial" panose="020B0604020202020204" pitchFamily="34" charset="0"/>
              <a:buChar char="•"/>
            </a:pPr>
            <a:r>
              <a:rPr lang="en-GB" dirty="0"/>
              <a:t>Give floor for each member of the group</a:t>
            </a:r>
          </a:p>
          <a:p>
            <a:endParaRPr lang="fi-FI" dirty="0"/>
          </a:p>
        </p:txBody>
      </p:sp>
      <p:sp>
        <p:nvSpPr>
          <p:cNvPr id="4" name="Date Placeholder 3"/>
          <p:cNvSpPr>
            <a:spLocks noGrp="1"/>
          </p:cNvSpPr>
          <p:nvPr>
            <p:ph type="dt" sz="half" idx="15"/>
          </p:nvPr>
        </p:nvSpPr>
        <p:spPr/>
        <p:txBody>
          <a:bodyPr/>
          <a:lstStyle/>
          <a:p>
            <a:pPr>
              <a:defRPr/>
            </a:pPr>
            <a:fld id="{24CBB682-87B2-4236-AF78-B49807E7713E}" type="datetime1">
              <a:rPr lang="fi-FI" smtClean="0"/>
              <a:t>4.10.2018</a:t>
            </a:fld>
            <a:endParaRPr lang="fi-FI"/>
          </a:p>
        </p:txBody>
      </p:sp>
      <p:sp>
        <p:nvSpPr>
          <p:cNvPr id="5" name="Slide Number Placeholder 4"/>
          <p:cNvSpPr>
            <a:spLocks noGrp="1"/>
          </p:cNvSpPr>
          <p:nvPr>
            <p:ph type="sldNum" sz="quarter" idx="17"/>
          </p:nvPr>
        </p:nvSpPr>
        <p:spPr/>
        <p:txBody>
          <a:bodyPr/>
          <a:lstStyle/>
          <a:p>
            <a:pPr>
              <a:defRPr/>
            </a:pPr>
            <a:fld id="{49EFD4B7-1CC6-864B-A72A-C978B70BBA9B}" type="slidenum">
              <a:rPr lang="fi-FI" smtClean="0"/>
              <a:pPr>
                <a:defRPr/>
              </a:pPr>
              <a:t>5</a:t>
            </a:fld>
            <a:endParaRPr lang="fi-FI"/>
          </a:p>
        </p:txBody>
      </p:sp>
    </p:spTree>
    <p:extLst>
      <p:ext uri="{BB962C8B-B14F-4D97-AF65-F5344CB8AC3E}">
        <p14:creationId xmlns:p14="http://schemas.microsoft.com/office/powerpoint/2010/main" val="36752271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ubtitle 13"/>
          <p:cNvSpPr>
            <a:spLocks noGrp="1"/>
          </p:cNvSpPr>
          <p:nvPr>
            <p:ph type="subTitle" idx="1"/>
          </p:nvPr>
        </p:nvSpPr>
        <p:spPr/>
        <p:txBody>
          <a:bodyPr>
            <a:normAutofit fontScale="92500" lnSpcReduction="10000"/>
          </a:bodyPr>
          <a:lstStyle/>
          <a:p>
            <a:r>
              <a:rPr lang="en-US" dirty="0" smtClean="0"/>
              <a:t>Hints for being approachable teacher</a:t>
            </a:r>
            <a:endParaRPr lang="en-US" dirty="0"/>
          </a:p>
        </p:txBody>
      </p:sp>
      <p:sp>
        <p:nvSpPr>
          <p:cNvPr id="35" name="Text Placeholder 34"/>
          <p:cNvSpPr>
            <a:spLocks noGrp="1"/>
          </p:cNvSpPr>
          <p:nvPr>
            <p:ph type="body" sz="quarter" idx="20"/>
          </p:nvPr>
        </p:nvSpPr>
        <p:spPr>
          <a:xfrm>
            <a:off x="1043608" y="872419"/>
            <a:ext cx="6768752" cy="271568"/>
          </a:xfrm>
        </p:spPr>
        <p:txBody>
          <a:bodyPr/>
          <a:lstStyle/>
          <a:p>
            <a:r>
              <a:rPr lang="en-US" cap="none" dirty="0" smtClean="0"/>
              <a:t>PED-131.9000 TA as a learning instructor (SCI), contact session #2 4.10.2018, </a:t>
            </a:r>
            <a:r>
              <a:rPr lang="en-US" cap="none" dirty="0" err="1" smtClean="0"/>
              <a:t>ver</a:t>
            </a:r>
            <a:r>
              <a:rPr lang="en-US" cap="none" dirty="0" smtClean="0"/>
              <a:t> 0.9</a:t>
            </a:r>
            <a:endParaRPr lang="en-US" cap="none" dirty="0"/>
          </a:p>
        </p:txBody>
      </p:sp>
      <p:sp>
        <p:nvSpPr>
          <p:cNvPr id="15" name="Title 14"/>
          <p:cNvSpPr>
            <a:spLocks noGrp="1"/>
          </p:cNvSpPr>
          <p:nvPr>
            <p:ph type="title"/>
          </p:nvPr>
        </p:nvSpPr>
        <p:spPr>
          <a:xfrm>
            <a:off x="1811694" y="1698274"/>
            <a:ext cx="5520613" cy="3019433"/>
          </a:xfrm>
        </p:spPr>
        <p:txBody>
          <a:bodyPr numCol="4" spcCol="108000" anchor="t"/>
          <a:lstStyle/>
          <a:p>
            <a:pPr algn="l"/>
            <a:r>
              <a:rPr lang="en-US" sz="1000" dirty="0"/>
              <a:t>supportive</a:t>
            </a:r>
            <a:br>
              <a:rPr lang="en-US" sz="1000" dirty="0"/>
            </a:br>
            <a:r>
              <a:rPr lang="en-US" sz="1000" dirty="0"/>
              <a:t>friendly</a:t>
            </a:r>
            <a:br>
              <a:rPr lang="en-US" sz="1000" dirty="0"/>
            </a:br>
            <a:r>
              <a:rPr lang="en-US" sz="1000" dirty="0"/>
              <a:t>easy going</a:t>
            </a:r>
            <a:br>
              <a:rPr lang="en-US" sz="1000" dirty="0"/>
            </a:br>
            <a:r>
              <a:rPr lang="en-US" sz="1000" dirty="0"/>
              <a:t>encouraging</a:t>
            </a:r>
            <a:br>
              <a:rPr lang="en-US" sz="1000" dirty="0"/>
            </a:br>
            <a:r>
              <a:rPr lang="en-US" sz="1000" dirty="0"/>
              <a:t>gives constructive</a:t>
            </a:r>
            <a:br>
              <a:rPr lang="en-US" sz="1000" dirty="0"/>
            </a:br>
            <a:r>
              <a:rPr lang="en-US" sz="1000" dirty="0"/>
              <a:t>enthusiastic</a:t>
            </a:r>
            <a:br>
              <a:rPr lang="en-US" sz="1000" dirty="0"/>
            </a:br>
            <a:r>
              <a:rPr lang="en-US" sz="1000" dirty="0"/>
              <a:t>talkative</a:t>
            </a:r>
            <a:br>
              <a:rPr lang="en-US" sz="1000" dirty="0"/>
            </a:br>
            <a:r>
              <a:rPr lang="en-US" sz="1000" dirty="0"/>
              <a:t>availability</a:t>
            </a:r>
            <a:br>
              <a:rPr lang="en-US" sz="1000" dirty="0"/>
            </a:br>
            <a:r>
              <a:rPr lang="en-US" sz="1000" dirty="0"/>
              <a:t/>
            </a:r>
            <a:br>
              <a:rPr lang="en-US" sz="1000" dirty="0"/>
            </a:br>
            <a:r>
              <a:rPr lang="en-US" sz="1000" dirty="0"/>
              <a:t>smile</a:t>
            </a:r>
            <a:br>
              <a:rPr lang="en-US" sz="1000" dirty="0"/>
            </a:br>
            <a:r>
              <a:rPr lang="en-US" sz="1000" dirty="0"/>
              <a:t>look like you care</a:t>
            </a:r>
            <a:br>
              <a:rPr lang="en-US" sz="1000" dirty="0"/>
            </a:br>
            <a:r>
              <a:rPr lang="en-US" sz="1000" dirty="0"/>
              <a:t>show interest</a:t>
            </a:r>
            <a:br>
              <a:rPr lang="en-US" sz="1000" dirty="0"/>
            </a:br>
            <a:r>
              <a:rPr lang="en-US" sz="1000" dirty="0"/>
              <a:t>non-verbal communication:</a:t>
            </a:r>
            <a:br>
              <a:rPr lang="en-US" sz="1000" dirty="0"/>
            </a:br>
            <a:r>
              <a:rPr lang="en-US" sz="1000" dirty="0"/>
              <a:t>reacting to questions,</a:t>
            </a:r>
            <a:br>
              <a:rPr lang="en-US" sz="1000" dirty="0"/>
            </a:br>
            <a:r>
              <a:rPr lang="en-US" sz="1000" dirty="0"/>
              <a:t>reacting to wrong answers</a:t>
            </a:r>
            <a:br>
              <a:rPr lang="en-US" sz="1000" dirty="0"/>
            </a:br>
            <a:r>
              <a:rPr lang="en-US" sz="1000" dirty="0"/>
              <a:t>classroom layout</a:t>
            </a:r>
            <a:br>
              <a:rPr lang="en-US" sz="1000" dirty="0"/>
            </a:br>
            <a:r>
              <a:rPr lang="en-US" sz="1000" dirty="0"/>
              <a:t>approach students:</a:t>
            </a:r>
            <a:br>
              <a:rPr lang="en-US" sz="1000" dirty="0"/>
            </a:br>
            <a:r>
              <a:rPr lang="en-US" sz="1000" dirty="0"/>
              <a:t>walk around</a:t>
            </a:r>
            <a:br>
              <a:rPr lang="en-US" sz="1000" dirty="0"/>
            </a:br>
            <a:r>
              <a:rPr lang="en-US" sz="1000" dirty="0"/>
              <a:t>encourage questions</a:t>
            </a:r>
            <a:br>
              <a:rPr lang="en-US" sz="1000" dirty="0"/>
            </a:br>
            <a:r>
              <a:rPr lang="en-US" sz="1000" dirty="0"/>
              <a:t>communicate on the same level</a:t>
            </a:r>
            <a:br>
              <a:rPr lang="en-US" sz="1000" dirty="0"/>
            </a:br>
            <a:r>
              <a:rPr lang="en-US" sz="1000" dirty="0"/>
              <a:t>review / refresh course material</a:t>
            </a:r>
            <a:br>
              <a:rPr lang="en-US" sz="1000" dirty="0"/>
            </a:br>
            <a:r>
              <a:rPr lang="en-US" sz="1000" dirty="0"/>
              <a:t/>
            </a:r>
            <a:br>
              <a:rPr lang="en-US" sz="1000" dirty="0"/>
            </a:br>
            <a:r>
              <a:rPr lang="en-US" sz="1000" dirty="0"/>
              <a:t>address students with their names and make eye contact,</a:t>
            </a:r>
            <a:br>
              <a:rPr lang="en-US" sz="1000" dirty="0"/>
            </a:br>
            <a:r>
              <a:rPr lang="en-US" sz="1000" dirty="0"/>
              <a:t>ask easy going questions in the beginning to break the ice and show willingness to discuss,</a:t>
            </a:r>
            <a:br>
              <a:rPr lang="en-US" sz="1000" dirty="0"/>
            </a:br>
            <a:r>
              <a:rPr lang="en-US" sz="1000" dirty="0"/>
              <a:t>having small physical distance by walking through exercise hall,</a:t>
            </a:r>
            <a:br>
              <a:rPr lang="en-US" sz="1000" dirty="0"/>
            </a:br>
            <a:r>
              <a:rPr lang="en-US" sz="1000" dirty="0"/>
              <a:t>make your availability clear (e.g. office hours, email)</a:t>
            </a:r>
            <a:br>
              <a:rPr lang="en-US" sz="1000" dirty="0"/>
            </a:br>
            <a:r>
              <a:rPr lang="en-US" sz="1000" dirty="0"/>
              <a:t>be positive, use positive language, </a:t>
            </a:r>
            <a:br>
              <a:rPr lang="en-US" sz="1000" dirty="0"/>
            </a:br>
            <a:r>
              <a:rPr lang="en-US" sz="1000" dirty="0"/>
              <a:t>be prepared</a:t>
            </a:r>
            <a:br>
              <a:rPr lang="en-US" sz="1000" dirty="0"/>
            </a:br>
            <a:r>
              <a:rPr lang="en-US" sz="1000" dirty="0"/>
              <a:t/>
            </a:r>
            <a:br>
              <a:rPr lang="en-US" sz="1000" dirty="0"/>
            </a:br>
            <a:r>
              <a:rPr lang="en-US" sz="1000" dirty="0"/>
              <a:t>write friendly emails, </a:t>
            </a:r>
            <a:br>
              <a:rPr lang="en-US" sz="1000" dirty="0"/>
            </a:br>
            <a:r>
              <a:rPr lang="en-US" sz="1000" dirty="0"/>
              <a:t>care about students,</a:t>
            </a:r>
            <a:br>
              <a:rPr lang="en-US" sz="1000" dirty="0"/>
            </a:br>
            <a:r>
              <a:rPr lang="en-US" sz="1000" dirty="0"/>
              <a:t>proactively asking questions,</a:t>
            </a:r>
            <a:br>
              <a:rPr lang="en-US" sz="1000" dirty="0"/>
            </a:br>
            <a:r>
              <a:rPr lang="en-US" sz="1000" dirty="0"/>
              <a:t>smile, be relaxed and calm</a:t>
            </a:r>
            <a:br>
              <a:rPr lang="en-US" sz="1000" dirty="0"/>
            </a:br>
            <a:r>
              <a:rPr lang="en-US" sz="1000" dirty="0"/>
              <a:t>ask directly if they need help,</a:t>
            </a:r>
            <a:br>
              <a:rPr lang="en-US" sz="1000" dirty="0"/>
            </a:br>
            <a:r>
              <a:rPr lang="en-US" sz="1000" dirty="0"/>
              <a:t>take care of practical matters and have some authority</a:t>
            </a:r>
            <a:br>
              <a:rPr lang="en-US" sz="1000" dirty="0"/>
            </a:br>
            <a:r>
              <a:rPr lang="en-US" sz="1000" dirty="0"/>
              <a:t>pay attention to practicalities (lights, acoustics, environment)</a:t>
            </a:r>
            <a:br>
              <a:rPr lang="en-US" sz="1000" dirty="0"/>
            </a:br>
            <a:r>
              <a:rPr lang="en-US" sz="1000" dirty="0"/>
              <a:t>try to remember the names</a:t>
            </a:r>
            <a:br>
              <a:rPr lang="en-US" sz="1000" dirty="0"/>
            </a:br>
            <a:r>
              <a:rPr lang="en-US" sz="1000" dirty="0"/>
              <a:t>take an eye contact</a:t>
            </a:r>
            <a:br>
              <a:rPr lang="en-US" sz="1000" dirty="0"/>
            </a:br>
            <a:r>
              <a:rPr lang="en-US" sz="1000" dirty="0"/>
              <a:t>walk around the class</a:t>
            </a:r>
            <a:br>
              <a:rPr lang="en-US" sz="1000" dirty="0"/>
            </a:br>
            <a:r>
              <a:rPr lang="en-US" sz="1000" dirty="0"/>
              <a:t>speaking clearly</a:t>
            </a:r>
            <a:br>
              <a:rPr lang="en-US" sz="1000" dirty="0"/>
            </a:br>
            <a:r>
              <a:rPr lang="en-US" sz="1000" dirty="0"/>
              <a:t>loud and slow voice when in front</a:t>
            </a:r>
            <a:br>
              <a:rPr lang="en-US" sz="1000" dirty="0"/>
            </a:br>
            <a:r>
              <a:rPr lang="en-US" sz="1000" dirty="0"/>
              <a:t/>
            </a:r>
            <a:br>
              <a:rPr lang="en-US" sz="1000" dirty="0"/>
            </a:br>
            <a:endParaRPr lang="en-US" sz="1000" dirty="0"/>
          </a:p>
        </p:txBody>
      </p:sp>
    </p:spTree>
    <p:extLst>
      <p:ext uri="{BB962C8B-B14F-4D97-AF65-F5344CB8AC3E}">
        <p14:creationId xmlns:p14="http://schemas.microsoft.com/office/powerpoint/2010/main" val="254185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a:latin typeface="Calibri" panose="020F0502020204030204" pitchFamily="34" charset="0"/>
              </a:rPr>
              <a:t>Approaches to learning: </a:t>
            </a:r>
            <a:r>
              <a:rPr lang="en-GB" sz="4400" dirty="0" smtClean="0">
                <a:latin typeface="Calibri" panose="020F0502020204030204" pitchFamily="34" charset="0"/>
              </a:rPr>
              <a:t/>
            </a:r>
            <a:br>
              <a:rPr lang="en-GB" sz="4400" dirty="0" smtClean="0">
                <a:latin typeface="Calibri" panose="020F0502020204030204" pitchFamily="34" charset="0"/>
              </a:rPr>
            </a:br>
            <a:r>
              <a:rPr lang="en-GB" sz="4400" dirty="0" smtClean="0">
                <a:latin typeface="Calibri" panose="020F0502020204030204" pitchFamily="34" charset="0"/>
              </a:rPr>
              <a:t>Some theory behind them</a:t>
            </a:r>
            <a:endParaRPr lang="en-GB" sz="4400" noProof="0" dirty="0">
              <a:latin typeface="Calibri" panose="020F0502020204030204" pitchFamily="34" charset="0"/>
            </a:endParaRPr>
          </a:p>
        </p:txBody>
      </p:sp>
    </p:spTree>
    <p:extLst>
      <p:ext uri="{BB962C8B-B14F-4D97-AF65-F5344CB8AC3E}">
        <p14:creationId xmlns:p14="http://schemas.microsoft.com/office/powerpoint/2010/main" val="3165034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noProof="0" dirty="0" smtClean="0">
                <a:solidFill>
                  <a:srgbClr val="FFC000"/>
                </a:solidFill>
                <a:latin typeface="Calibri" panose="020F0502020204030204" pitchFamily="34" charset="0"/>
              </a:rPr>
              <a:t>Background</a:t>
            </a:r>
            <a:endParaRPr lang="en-GB" noProof="0" dirty="0">
              <a:solidFill>
                <a:srgbClr val="FFC000"/>
              </a:solidFill>
              <a:latin typeface="Calibri" panose="020F0502020204030204" pitchFamily="34" charset="0"/>
            </a:endParaRPr>
          </a:p>
        </p:txBody>
      </p:sp>
      <p:sp>
        <p:nvSpPr>
          <p:cNvPr id="5" name="Content Placeholder 4"/>
          <p:cNvSpPr>
            <a:spLocks noGrp="1"/>
          </p:cNvSpPr>
          <p:nvPr>
            <p:ph sz="quarter" idx="14"/>
          </p:nvPr>
        </p:nvSpPr>
        <p:spPr/>
        <p:txBody>
          <a:bodyPr/>
          <a:lstStyle/>
          <a:p>
            <a:pPr marL="285750" indent="-285750">
              <a:spcBef>
                <a:spcPts val="1000"/>
              </a:spcBef>
              <a:buFont typeface="Wingdings" panose="05000000000000000000" pitchFamily="2" charset="2"/>
              <a:buChar char="§"/>
            </a:pPr>
            <a:r>
              <a:rPr lang="en-GB" sz="1800" noProof="0" dirty="0" smtClean="0">
                <a:latin typeface="Calibri" panose="020F0502020204030204" pitchFamily="34" charset="0"/>
              </a:rPr>
              <a:t>Lot of research on learning approaches has been done in universities worldwide since the 1970s</a:t>
            </a:r>
          </a:p>
          <a:p>
            <a:pPr marL="285750" indent="-285750">
              <a:spcBef>
                <a:spcPts val="1000"/>
              </a:spcBef>
              <a:buFont typeface="Wingdings" panose="05000000000000000000" pitchFamily="2" charset="2"/>
              <a:buChar char="§"/>
            </a:pPr>
            <a:r>
              <a:rPr lang="en-GB" sz="1800" noProof="0" dirty="0" smtClean="0">
                <a:latin typeface="Calibri" panose="020F0502020204030204" pitchFamily="34" charset="0"/>
              </a:rPr>
              <a:t>Approaches to learning were developed when trying to understand and explain </a:t>
            </a:r>
            <a:r>
              <a:rPr lang="en-GB" sz="1800" i="1" noProof="0" dirty="0" smtClean="0">
                <a:solidFill>
                  <a:srgbClr val="EFC002"/>
                </a:solidFill>
                <a:latin typeface="Calibri" panose="020F0502020204030204" pitchFamily="34" charset="0"/>
              </a:rPr>
              <a:t>why</a:t>
            </a:r>
            <a:r>
              <a:rPr lang="en-GB" sz="1800" noProof="0" dirty="0" smtClean="0">
                <a:latin typeface="Calibri" panose="020F0502020204030204" pitchFamily="34" charset="0"/>
              </a:rPr>
              <a:t> students’ </a:t>
            </a:r>
            <a:r>
              <a:rPr lang="en-GB" sz="1800" i="1" noProof="0" dirty="0" smtClean="0">
                <a:solidFill>
                  <a:srgbClr val="EFC002"/>
                </a:solidFill>
                <a:latin typeface="Calibri" panose="020F0502020204030204" pitchFamily="34" charset="0"/>
              </a:rPr>
              <a:t>learning outcomes</a:t>
            </a:r>
            <a:r>
              <a:rPr lang="en-GB" sz="1800" noProof="0" dirty="0" smtClean="0">
                <a:solidFill>
                  <a:srgbClr val="EFC002"/>
                </a:solidFill>
                <a:latin typeface="Calibri" panose="020F0502020204030204" pitchFamily="34" charset="0"/>
              </a:rPr>
              <a:t> </a:t>
            </a:r>
            <a:r>
              <a:rPr lang="en-GB" sz="1800" noProof="0" dirty="0" smtClean="0">
                <a:latin typeface="Calibri" panose="020F0502020204030204" pitchFamily="34" charset="0"/>
              </a:rPr>
              <a:t>differed so much</a:t>
            </a:r>
          </a:p>
          <a:p>
            <a:pPr marL="285750" indent="-285750">
              <a:spcBef>
                <a:spcPts val="1000"/>
              </a:spcBef>
              <a:buFont typeface="Wingdings" panose="05000000000000000000" pitchFamily="2" charset="2"/>
              <a:buChar char="§"/>
            </a:pPr>
            <a:r>
              <a:rPr lang="en-GB" sz="1800" noProof="0" dirty="0" smtClean="0">
                <a:latin typeface="Calibri" panose="020F0502020204030204" pitchFamily="34" charset="0"/>
              </a:rPr>
              <a:t>The approaches were initially considered to be stable and immune to differences. Today they are understood to be situational: changeable and influenced by the learning situation (teacher, subject, group, requirements,...)</a:t>
            </a:r>
          </a:p>
          <a:p>
            <a:pPr marL="483742" lvl="1" indent="-285750">
              <a:spcBef>
                <a:spcPts val="1000"/>
              </a:spcBef>
              <a:buFont typeface="Arial" panose="020B0604020202020204" pitchFamily="34" charset="0"/>
              <a:buChar char="•"/>
            </a:pPr>
            <a:r>
              <a:rPr lang="en-GB" sz="1600" noProof="0" dirty="0" smtClean="0">
                <a:latin typeface="Calibri" panose="020F0502020204030204" pitchFamily="34" charset="0"/>
              </a:rPr>
              <a:t>This means that we approach a learning situation in certain way (depending on our previous experience, self-image, interest, motivation,…) BUT we also react to the situation and behave (consciously or unconsciously) in a certain way</a:t>
            </a:r>
            <a:endParaRPr lang="en-GB" sz="1600" noProof="0" dirty="0">
              <a:latin typeface="Calibri" panose="020F0502020204030204" pitchFamily="34" charset="0"/>
            </a:endParaRPr>
          </a:p>
        </p:txBody>
      </p:sp>
    </p:spTree>
    <p:extLst>
      <p:ext uri="{BB962C8B-B14F-4D97-AF65-F5344CB8AC3E}">
        <p14:creationId xmlns:p14="http://schemas.microsoft.com/office/powerpoint/2010/main" val="6373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3600" noProof="0" dirty="0" smtClean="0">
                <a:solidFill>
                  <a:srgbClr val="7030A0"/>
                </a:solidFill>
                <a:latin typeface="Calibri" panose="020F0502020204030204" pitchFamily="34" charset="0"/>
              </a:rPr>
              <a:t>Deep learning</a:t>
            </a:r>
            <a:endParaRPr lang="en-GB" sz="3600" noProof="0" dirty="0">
              <a:solidFill>
                <a:srgbClr val="7030A0"/>
              </a:solidFill>
              <a:latin typeface="Calibri" panose="020F0502020204030204" pitchFamily="34" charset="0"/>
            </a:endParaRPr>
          </a:p>
        </p:txBody>
      </p:sp>
      <p:graphicFrame>
        <p:nvGraphicFramePr>
          <p:cNvPr id="6" name="Table 5"/>
          <p:cNvGraphicFramePr>
            <a:graphicFrameLocks noGrp="1"/>
          </p:cNvGraphicFramePr>
          <p:nvPr>
            <p:extLst/>
          </p:nvPr>
        </p:nvGraphicFramePr>
        <p:xfrm>
          <a:off x="971600" y="841276"/>
          <a:ext cx="7200800" cy="3804958"/>
        </p:xfrm>
        <a:graphic>
          <a:graphicData uri="http://schemas.openxmlformats.org/drawingml/2006/table">
            <a:tbl>
              <a:tblPr firstRow="1" bandRow="1">
                <a:tableStyleId>{B301B821-A1FF-4177-AEE7-76D212191A09}</a:tableStyleId>
              </a:tblPr>
              <a:tblGrid>
                <a:gridCol w="2225905">
                  <a:extLst>
                    <a:ext uri="{9D8B030D-6E8A-4147-A177-3AD203B41FA5}">
                      <a16:colId xmlns:a16="http://schemas.microsoft.com/office/drawing/2014/main" val="20000"/>
                    </a:ext>
                  </a:extLst>
                </a:gridCol>
                <a:gridCol w="4974895">
                  <a:extLst>
                    <a:ext uri="{9D8B030D-6E8A-4147-A177-3AD203B41FA5}">
                      <a16:colId xmlns:a16="http://schemas.microsoft.com/office/drawing/2014/main" val="20001"/>
                    </a:ext>
                  </a:extLst>
                </a:gridCol>
              </a:tblGrid>
              <a:tr h="425164">
                <a:tc>
                  <a:txBody>
                    <a:bodyPr/>
                    <a:lstStyle/>
                    <a:p>
                      <a:endParaRPr lang="en-US" sz="1500" b="1" kern="1200" dirty="0">
                        <a:solidFill>
                          <a:schemeClr val="lt1"/>
                        </a:solidFill>
                        <a:latin typeface="Calibri" panose="020F0502020204030204" pitchFamily="34" charset="0"/>
                        <a:ea typeface="+mn-ea"/>
                        <a:cs typeface="+mn-cs"/>
                      </a:endParaRPr>
                    </a:p>
                  </a:txBody>
                  <a:tcPr marL="76200" marR="76200" marT="38100" marB="38100"/>
                </a:tc>
                <a:tc>
                  <a:txBody>
                    <a:bodyPr/>
                    <a:lstStyle/>
                    <a:p>
                      <a:endParaRPr lang="en-US" sz="1500" dirty="0">
                        <a:latin typeface="Calibri" panose="020F0502020204030204" pitchFamily="34" charset="0"/>
                      </a:endParaRPr>
                    </a:p>
                  </a:txBody>
                  <a:tcPr marL="76200" marR="76200" marT="38100" marB="38100"/>
                </a:tc>
                <a:extLst>
                  <a:ext uri="{0D108BD9-81ED-4DB2-BD59-A6C34878D82A}">
                    <a16:rowId xmlns:a16="http://schemas.microsoft.com/office/drawing/2014/main" val="10000"/>
                  </a:ext>
                </a:extLst>
              </a:tr>
              <a:tr h="366924">
                <a:tc>
                  <a:txBody>
                    <a:bodyPr/>
                    <a:lstStyle/>
                    <a:p>
                      <a:r>
                        <a:rPr lang="en-GB" sz="1500" b="1" noProof="0" dirty="0" smtClean="0"/>
                        <a:t>Typical motivation</a:t>
                      </a:r>
                      <a:endParaRPr lang="en-GB" sz="1500" b="1" noProof="0" dirty="0">
                        <a:latin typeface="Calibri" panose="020F0502020204030204" pitchFamily="34" charset="0"/>
                      </a:endParaRPr>
                    </a:p>
                  </a:txBody>
                  <a:tcPr marL="76200" marR="76200" marT="38100" marB="38100"/>
                </a:tc>
                <a:tc>
                  <a:txBody>
                    <a:bodyPr/>
                    <a:lstStyle/>
                    <a:p>
                      <a:r>
                        <a:rPr lang="en-GB" sz="1500" noProof="0" dirty="0" smtClean="0"/>
                        <a:t>To</a:t>
                      </a:r>
                      <a:r>
                        <a:rPr lang="en-GB" sz="1500" baseline="0" noProof="0" dirty="0" smtClean="0"/>
                        <a:t> u</a:t>
                      </a:r>
                      <a:r>
                        <a:rPr lang="en-GB" sz="1500" noProof="0" dirty="0" smtClean="0"/>
                        <a:t>nderstand and follow one’s own interest</a:t>
                      </a:r>
                      <a:endParaRPr lang="en-GB" sz="1500" noProof="0" dirty="0">
                        <a:latin typeface="Calibri" panose="020F0502020204030204" pitchFamily="34" charset="0"/>
                      </a:endParaRPr>
                    </a:p>
                  </a:txBody>
                  <a:tcPr marL="76200" marR="76200" marT="38100" marB="38100"/>
                </a:tc>
                <a:extLst>
                  <a:ext uri="{0D108BD9-81ED-4DB2-BD59-A6C34878D82A}">
                    <a16:rowId xmlns:a16="http://schemas.microsoft.com/office/drawing/2014/main" val="10001"/>
                  </a:ext>
                </a:extLst>
              </a:tr>
              <a:tr h="803070">
                <a:tc>
                  <a:txBody>
                    <a:bodyPr/>
                    <a:lstStyle/>
                    <a:p>
                      <a:r>
                        <a:rPr lang="en-GB" sz="1500" b="1" noProof="0" dirty="0" smtClean="0"/>
                        <a:t>Learning strategies</a:t>
                      </a:r>
                      <a:endParaRPr lang="en-GB" sz="1500" b="1" noProof="0" dirty="0">
                        <a:latin typeface="Calibri" panose="020F0502020204030204" pitchFamily="34" charset="0"/>
                      </a:endParaRPr>
                    </a:p>
                  </a:txBody>
                  <a:tcPr marL="76200" marR="76200" marT="38100" marB="38100"/>
                </a:tc>
                <a:tc>
                  <a:txBody>
                    <a:bodyPr/>
                    <a:lstStyle/>
                    <a:p>
                      <a:r>
                        <a:rPr lang="en-GB" sz="1500" noProof="0" dirty="0" smtClean="0"/>
                        <a:t>Knowledge building</a:t>
                      </a:r>
                      <a:r>
                        <a:rPr lang="en-GB" sz="1500" baseline="0" noProof="0" dirty="0" smtClean="0"/>
                        <a:t>; finding similarities and differences between theories and concepts; understanding the bigger picture (not forgetting the details)</a:t>
                      </a:r>
                      <a:endParaRPr lang="en-GB" sz="1500" noProof="0" dirty="0">
                        <a:latin typeface="Calibri" panose="020F0502020204030204" pitchFamily="34" charset="0"/>
                      </a:endParaRPr>
                    </a:p>
                  </a:txBody>
                  <a:tcPr marL="76200" marR="76200" marT="38100" marB="38100"/>
                </a:tc>
                <a:extLst>
                  <a:ext uri="{0D108BD9-81ED-4DB2-BD59-A6C34878D82A}">
                    <a16:rowId xmlns:a16="http://schemas.microsoft.com/office/drawing/2014/main" val="10002"/>
                  </a:ext>
                </a:extLst>
              </a:tr>
              <a:tr h="1190058">
                <a:tc>
                  <a:txBody>
                    <a:bodyPr/>
                    <a:lstStyle/>
                    <a:p>
                      <a:r>
                        <a:rPr lang="en-GB" sz="1500" b="1" noProof="0" dirty="0" smtClean="0"/>
                        <a:t>Difficulties</a:t>
                      </a:r>
                      <a:endParaRPr lang="en-GB" sz="1500" b="1" noProof="0" dirty="0">
                        <a:latin typeface="Calibri" panose="020F0502020204030204" pitchFamily="34" charset="0"/>
                      </a:endParaRPr>
                    </a:p>
                  </a:txBody>
                  <a:tcPr marL="76200" marR="76200" marT="38100" marB="38100"/>
                </a:tc>
                <a:tc>
                  <a:txBody>
                    <a:bodyPr/>
                    <a:lstStyle/>
                    <a:p>
                      <a:r>
                        <a:rPr lang="en-GB" sz="1500" noProof="0" dirty="0" smtClean="0"/>
                        <a:t>Knowing</a:t>
                      </a:r>
                      <a:r>
                        <a:rPr lang="en-GB" sz="1500" baseline="0" noProof="0" dirty="0" smtClean="0"/>
                        <a:t> one’s own limits and what is enough; getting things done ”well enough” and proceeding to other tasks; getting stuck with (or finding and answering) questions that are too difficult (might get frustrated or dissatisfied with one’s own behaviour)</a:t>
                      </a:r>
                      <a:endParaRPr lang="en-GB" sz="1500" noProof="0" dirty="0">
                        <a:latin typeface="Calibri" panose="020F0502020204030204" pitchFamily="34" charset="0"/>
                      </a:endParaRPr>
                    </a:p>
                  </a:txBody>
                  <a:tcPr marL="76200" marR="76200" marT="38100" marB="38100"/>
                </a:tc>
                <a:extLst>
                  <a:ext uri="{0D108BD9-81ED-4DB2-BD59-A6C34878D82A}">
                    <a16:rowId xmlns:a16="http://schemas.microsoft.com/office/drawing/2014/main" val="10003"/>
                  </a:ext>
                </a:extLst>
              </a:tr>
              <a:tr h="966922">
                <a:tc>
                  <a:txBody>
                    <a:bodyPr/>
                    <a:lstStyle/>
                    <a:p>
                      <a:r>
                        <a:rPr lang="en-GB" sz="1500" b="1" noProof="0" dirty="0" smtClean="0"/>
                        <a:t>Support provided</a:t>
                      </a:r>
                      <a:endParaRPr lang="en-GB" sz="1500" b="1" noProof="0" dirty="0">
                        <a:latin typeface="Calibri" panose="020F0502020204030204" pitchFamily="34" charset="0"/>
                      </a:endParaRPr>
                    </a:p>
                  </a:txBody>
                  <a:tcPr marL="76200" marR="76200" marT="38100" marB="38100"/>
                </a:tc>
                <a:tc>
                  <a:txBody>
                    <a:bodyPr/>
                    <a:lstStyle/>
                    <a:p>
                      <a:r>
                        <a:rPr lang="en-GB" sz="1500" noProof="0" dirty="0" smtClean="0"/>
                        <a:t>Find</a:t>
                      </a:r>
                      <a:r>
                        <a:rPr lang="en-GB" sz="1500" baseline="0" noProof="0" dirty="0" smtClean="0"/>
                        <a:t> relevant extra information; encourage to share interest with other students</a:t>
                      </a:r>
                      <a:r>
                        <a:rPr lang="en-GB" sz="1500" u="none" baseline="0" noProof="0" dirty="0" smtClean="0"/>
                        <a:t>; set the ”well enough” </a:t>
                      </a:r>
                      <a:r>
                        <a:rPr lang="en-GB" sz="1500" baseline="0" noProof="0" dirty="0" smtClean="0"/>
                        <a:t>goals; explicate the allocated workload; give positive feedback on what’s sufficient for learning efforts </a:t>
                      </a:r>
                      <a:endParaRPr lang="en-GB" sz="1500" noProof="0" dirty="0">
                        <a:latin typeface="Calibri" panose="020F0502020204030204" pitchFamily="34" charset="0"/>
                      </a:endParaRPr>
                    </a:p>
                  </a:txBody>
                  <a:tcPr marL="76200" marR="76200" marT="38100" marB="3810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16240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Aalto University">
  <a:themeElements>
    <a:clrScheme name="Aalto-sahko">
      <a:dk1>
        <a:sysClr val="windowText" lastClr="000000"/>
      </a:dk1>
      <a:lt1>
        <a:sysClr val="window" lastClr="FFFFFF"/>
      </a:lt1>
      <a:dk2>
        <a:srgbClr val="7D55C7"/>
      </a:dk2>
      <a:lt2>
        <a:srgbClr val="8C857B"/>
      </a:lt2>
      <a:accent1>
        <a:srgbClr val="7D37C7"/>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Presentation14" id="{3A78CF08-27D2-474E-9F63-4260164F93C7}" vid="{95CC865B-8A1D-4D7F-AC6D-C2BF657DD63A}"/>
    </a:ext>
  </a:extLst>
</a:theme>
</file>

<file path=ppt/theme/theme2.xml><?xml version="1.0" encoding="utf-8"?>
<a:theme xmlns:a="http://schemas.openxmlformats.org/drawingml/2006/main" name="1_Aalto University">
  <a:themeElements>
    <a:clrScheme name="Aalto-perus">
      <a:dk1>
        <a:sysClr val="windowText" lastClr="000000"/>
      </a:dk1>
      <a:lt1>
        <a:sysClr val="window" lastClr="FFFFFF"/>
      </a:lt1>
      <a:dk2>
        <a:srgbClr val="FF671F"/>
      </a:dk2>
      <a:lt2>
        <a:srgbClr val="8C857B"/>
      </a:lt2>
      <a:accent1>
        <a:srgbClr val="FF671F"/>
      </a:accent1>
      <a:accent2>
        <a:srgbClr val="FFCD00"/>
      </a:accent2>
      <a:accent3>
        <a:srgbClr val="EF3340"/>
      </a:accent3>
      <a:accent4>
        <a:srgbClr val="005EB8"/>
      </a:accent4>
      <a:accent5>
        <a:srgbClr val="8C857B"/>
      </a:accent5>
      <a:accent6>
        <a:srgbClr val="00965E"/>
      </a:accent6>
      <a:hlink>
        <a:srgbClr val="000000"/>
      </a:hlink>
      <a:folHlink>
        <a:srgbClr val="928B81"/>
      </a:folHlink>
    </a:clrScheme>
    <a:fontScheme name="Aalto-yliopist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extLst>
    <a:ext uri="{05A4C25C-085E-4340-85A3-A5531E510DB2}">
      <thm15:themeFamily xmlns:thm15="http://schemas.microsoft.com/office/thememl/2012/main" name="Presentation21" id="{4FCCA498-C8CE-4FEA-8830-D2950AC5B74A}" vid="{B4FBFBB8-3527-42E7-8FEE-0722BEBD50AB}"/>
    </a:ext>
  </a:extLst>
</a:theme>
</file>

<file path=ppt/theme/theme3.xml><?xml version="1.0" encoding="utf-8"?>
<a:theme xmlns:a="http://schemas.openxmlformats.org/drawingml/2006/main" name="Aalto_University_2013">
  <a:themeElements>
    <a:clrScheme name="Aalto Yliopisto">
      <a:dk1>
        <a:sysClr val="windowText" lastClr="000000"/>
      </a:dk1>
      <a:lt1>
        <a:sysClr val="window" lastClr="FFFFFF"/>
      </a:lt1>
      <a:dk2>
        <a:srgbClr val="1F497D"/>
      </a:dk2>
      <a:lt2>
        <a:srgbClr val="928B81"/>
      </a:lt2>
      <a:accent1>
        <a:srgbClr val="FFCD00"/>
      </a:accent1>
      <a:accent2>
        <a:srgbClr val="009B3A"/>
      </a:accent2>
      <a:accent3>
        <a:srgbClr val="005EB8"/>
      </a:accent3>
      <a:accent4>
        <a:srgbClr val="6639B7"/>
      </a:accent4>
      <a:accent5>
        <a:srgbClr val="EF3340"/>
      </a:accent5>
      <a:accent6>
        <a:srgbClr val="FF79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4.xml><?xml version="1.0" encoding="utf-8"?>
<a:theme xmlns:a="http://schemas.openxmlformats.org/drawingml/2006/main" name="Certificate">
  <a:themeElements>
    <a:clrScheme name="Certificate">
      <a:dk1>
        <a:sysClr val="windowText" lastClr="000000"/>
      </a:dk1>
      <a:lt1>
        <a:sysClr val="window" lastClr="FFFFFF"/>
      </a:lt1>
      <a:dk2>
        <a:srgbClr val="404040"/>
      </a:dk2>
      <a:lt2>
        <a:srgbClr val="DBEEF4"/>
      </a:lt2>
      <a:accent1>
        <a:srgbClr val="009444"/>
      </a:accent1>
      <a:accent2>
        <a:srgbClr val="1C75BC"/>
      </a:accent2>
      <a:accent3>
        <a:srgbClr val="F15649"/>
      </a:accent3>
      <a:accent4>
        <a:srgbClr val="C18447"/>
      </a:accent4>
      <a:accent5>
        <a:srgbClr val="5F5F5F"/>
      </a:accent5>
      <a:accent6>
        <a:srgbClr val="F8DF4A"/>
      </a:accent6>
      <a:hlink>
        <a:srgbClr val="4BB9B4"/>
      </a:hlink>
      <a:folHlink>
        <a:srgbClr val="A6A6A6"/>
      </a:folHlink>
    </a:clrScheme>
    <a:fontScheme name="Palatino Linotype">
      <a:majorFont>
        <a:latin typeface="Palatino Linotype"/>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Palatino Linotype"/>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rtificate of achievement (blue).potx" id="{9424A488-BDCE-4C1E-AA61-DADFCBF2B28C}" vid="{EEFA45E6-AE93-4D7E-BE18-8A84A2219A1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ELEC_EN</Template>
  <TotalTime>0</TotalTime>
  <Words>2186</Words>
  <Application>Microsoft Office PowerPoint</Application>
  <PresentationFormat>On-screen Show (16:10)</PresentationFormat>
  <Paragraphs>218</Paragraphs>
  <Slides>26</Slides>
  <Notes>5</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26</vt:i4>
      </vt:variant>
    </vt:vector>
  </HeadingPairs>
  <TitlesOfParts>
    <vt:vector size="41" baseType="lpstr">
      <vt:lpstr>ＭＳ Ｐゴシック</vt:lpstr>
      <vt:lpstr>ＭＳ Ｐゴシック</vt:lpstr>
      <vt:lpstr>Arial</vt:lpstr>
      <vt:lpstr>Calibri</vt:lpstr>
      <vt:lpstr>Courier New</vt:lpstr>
      <vt:lpstr>Georgia</vt:lpstr>
      <vt:lpstr>Lucida Grande</vt:lpstr>
      <vt:lpstr>Palatino Linotype</vt:lpstr>
      <vt:lpstr>Symbol</vt:lpstr>
      <vt:lpstr>Wingdings</vt:lpstr>
      <vt:lpstr>ヒラギノ角ゴ Pro W3</vt:lpstr>
      <vt:lpstr>Aalto University</vt:lpstr>
      <vt:lpstr>1_Aalto University</vt:lpstr>
      <vt:lpstr>Aalto_University_2013</vt:lpstr>
      <vt:lpstr>Certificate</vt:lpstr>
      <vt:lpstr>PED-131.9000 Teaching assistant as a learning instructor Day 2</vt:lpstr>
      <vt:lpstr>Today’s schedule</vt:lpstr>
      <vt:lpstr>World map</vt:lpstr>
      <vt:lpstr>Class discussion on  Learning Assignment #1</vt:lpstr>
      <vt:lpstr>LA#1: feedback and class discussion </vt:lpstr>
      <vt:lpstr>supportive friendly easy going encouraging gives constructive enthusiastic talkative availability  smile look like you care show interest non-verbal communication: reacting to questions, reacting to wrong answers classroom layout approach students: walk around encourage questions communicate on the same level review / refresh course material  address students with their names and make eye contact, ask easy going questions in the beginning to break the ice and show willingness to discuss, having small physical distance by walking through exercise hall, make your availability clear (e.g. office hours, email) be positive, use positive language,  be prepared  write friendly emails,  care about students, proactively asking questions, smile, be relaxed and calm ask directly if they need help, take care of practical matters and have some authority pay attention to practicalities (lights, acoustics, environment) try to remember the names take an eye contact walk around the class speaking clearly loud and slow voice when in front  </vt:lpstr>
      <vt:lpstr>Approaches to learning:  Some theory behind them</vt:lpstr>
      <vt:lpstr>Background</vt:lpstr>
      <vt:lpstr>Deep learning</vt:lpstr>
      <vt:lpstr>Surface learning</vt:lpstr>
      <vt:lpstr>Organised / strategic learning</vt:lpstr>
      <vt:lpstr>Approaches to learning   Entwistle (1988); Marton &amp; Säljö (1976) </vt:lpstr>
      <vt:lpstr>Teacher’s role to support deep learning</vt:lpstr>
      <vt:lpstr>Different student profiles</vt:lpstr>
      <vt:lpstr>Tim</vt:lpstr>
      <vt:lpstr>Lisa</vt:lpstr>
      <vt:lpstr>Anna</vt:lpstr>
      <vt:lpstr>Ted</vt:lpstr>
      <vt:lpstr>Contact Session on Wed 31.10. &amp; Learning assignment #2</vt:lpstr>
      <vt:lpstr>Contact Session #3</vt:lpstr>
      <vt:lpstr>Learning assignment #2</vt:lpstr>
      <vt:lpstr>Learning assignment #2</vt:lpstr>
      <vt:lpstr>Learning assignment #2</vt:lpstr>
      <vt:lpstr>Feedback</vt:lpstr>
      <vt:lpstr>Feedback from this session</vt:lpstr>
      <vt:lpstr>Using MyCourses (Moodle)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2017-02-27T12:14:58Z</dcterms:created>
  <dcterms:modified xsi:type="dcterms:W3CDTF">2018-10-04T09:28:01Z</dcterms:modified>
</cp:coreProperties>
</file>