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81" r:id="rId7"/>
    <p:sldId id="270" r:id="rId8"/>
    <p:sldId id="260" r:id="rId9"/>
    <p:sldId id="279" r:id="rId10"/>
    <p:sldId id="272" r:id="rId11"/>
    <p:sldId id="271" r:id="rId12"/>
    <p:sldId id="264" r:id="rId13"/>
    <p:sldId id="273" r:id="rId14"/>
    <p:sldId id="261" r:id="rId15"/>
    <p:sldId id="280" r:id="rId16"/>
    <p:sldId id="276" r:id="rId17"/>
    <p:sldId id="277" r:id="rId18"/>
    <p:sldId id="278" r:id="rId19"/>
    <p:sldId id="267" r:id="rId20"/>
    <p:sldId id="274" r:id="rId21"/>
    <p:sldId id="275" r:id="rId22"/>
    <p:sldId id="262" r:id="rId23"/>
    <p:sldId id="282" r:id="rId24"/>
    <p:sldId id="268" r:id="rId2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E1ECBE-99E1-476C-B068-5FC84E232CCB}" v="1" dt="2023-01-16T16:34:01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2BE1ECBE-99E1-476C-B068-5FC84E232CCB}"/>
    <pc:docChg chg="custSel addSld modSld sldOrd">
      <pc:chgData name="Mari Nikonen" userId="21ccc40ad04ce58a" providerId="LiveId" clId="{2BE1ECBE-99E1-476C-B068-5FC84E232CCB}" dt="2023-01-16T16:37:37.947" v="1018" actId="20577"/>
      <pc:docMkLst>
        <pc:docMk/>
      </pc:docMkLst>
      <pc:sldChg chg="modSp mod">
        <pc:chgData name="Mari Nikonen" userId="21ccc40ad04ce58a" providerId="LiveId" clId="{2BE1ECBE-99E1-476C-B068-5FC84E232CCB}" dt="2023-01-16T16:03:54.776" v="461" actId="20577"/>
        <pc:sldMkLst>
          <pc:docMk/>
          <pc:sldMk cId="284241638" sldId="259"/>
        </pc:sldMkLst>
        <pc:spChg chg="mod">
          <ac:chgData name="Mari Nikonen" userId="21ccc40ad04ce58a" providerId="LiveId" clId="{2BE1ECBE-99E1-476C-B068-5FC84E232CCB}" dt="2023-01-16T16:03:54.776" v="461" actId="20577"/>
          <ac:spMkLst>
            <pc:docMk/>
            <pc:sldMk cId="284241638" sldId="259"/>
            <ac:spMk id="3" creationId="{D37F78A6-0838-4B1B-B62A-2DA94A0E7EEB}"/>
          </ac:spMkLst>
        </pc:spChg>
      </pc:sldChg>
      <pc:sldChg chg="modSp mod">
        <pc:chgData name="Mari Nikonen" userId="21ccc40ad04ce58a" providerId="LiveId" clId="{2BE1ECBE-99E1-476C-B068-5FC84E232CCB}" dt="2023-01-16T15:10:11.626" v="100" actId="20577"/>
        <pc:sldMkLst>
          <pc:docMk/>
          <pc:sldMk cId="3499694362" sldId="264"/>
        </pc:sldMkLst>
        <pc:spChg chg="mod">
          <ac:chgData name="Mari Nikonen" userId="21ccc40ad04ce58a" providerId="LiveId" clId="{2BE1ECBE-99E1-476C-B068-5FC84E232CCB}" dt="2023-01-16T15:09:43.296" v="44" actId="20577"/>
          <ac:spMkLst>
            <pc:docMk/>
            <pc:sldMk cId="3499694362" sldId="264"/>
            <ac:spMk id="2" creationId="{75CE9371-9B39-4B1C-9C03-A789C74E0B72}"/>
          </ac:spMkLst>
        </pc:spChg>
        <pc:spChg chg="mod">
          <ac:chgData name="Mari Nikonen" userId="21ccc40ad04ce58a" providerId="LiveId" clId="{2BE1ECBE-99E1-476C-B068-5FC84E232CCB}" dt="2023-01-16T15:10:11.626" v="100" actId="20577"/>
          <ac:spMkLst>
            <pc:docMk/>
            <pc:sldMk cId="3499694362" sldId="264"/>
            <ac:spMk id="3" creationId="{24544021-2B29-45FD-A1F6-83CB32A0E60A}"/>
          </ac:spMkLst>
        </pc:spChg>
      </pc:sldChg>
      <pc:sldChg chg="ord">
        <pc:chgData name="Mari Nikonen" userId="21ccc40ad04ce58a" providerId="LiveId" clId="{2BE1ECBE-99E1-476C-B068-5FC84E232CCB}" dt="2023-01-16T15:05:47.265" v="29"/>
        <pc:sldMkLst>
          <pc:docMk/>
          <pc:sldMk cId="2708781123" sldId="272"/>
        </pc:sldMkLst>
      </pc:sldChg>
      <pc:sldChg chg="modSp new mod">
        <pc:chgData name="Mari Nikonen" userId="21ccc40ad04ce58a" providerId="LiveId" clId="{2BE1ECBE-99E1-476C-B068-5FC84E232CCB}" dt="2023-01-16T14:54:11.519" v="27" actId="20577"/>
        <pc:sldMkLst>
          <pc:docMk/>
          <pc:sldMk cId="506784359" sldId="279"/>
        </pc:sldMkLst>
        <pc:spChg chg="mod">
          <ac:chgData name="Mari Nikonen" userId="21ccc40ad04ce58a" providerId="LiveId" clId="{2BE1ECBE-99E1-476C-B068-5FC84E232CCB}" dt="2023-01-16T14:54:11.519" v="27" actId="20577"/>
          <ac:spMkLst>
            <pc:docMk/>
            <pc:sldMk cId="506784359" sldId="279"/>
            <ac:spMk id="2" creationId="{7F1CD9FD-F396-C4EA-C6FB-BC850661D0AC}"/>
          </ac:spMkLst>
        </pc:spChg>
      </pc:sldChg>
      <pc:sldChg chg="modSp new mod">
        <pc:chgData name="Mari Nikonen" userId="21ccc40ad04ce58a" providerId="LiveId" clId="{2BE1ECBE-99E1-476C-B068-5FC84E232CCB}" dt="2023-01-16T15:53:49.421" v="349" actId="20577"/>
        <pc:sldMkLst>
          <pc:docMk/>
          <pc:sldMk cId="3714548434" sldId="280"/>
        </pc:sldMkLst>
        <pc:spChg chg="mod">
          <ac:chgData name="Mari Nikonen" userId="21ccc40ad04ce58a" providerId="LiveId" clId="{2BE1ECBE-99E1-476C-B068-5FC84E232CCB}" dt="2023-01-16T15:51:58.840" v="119" actId="20577"/>
          <ac:spMkLst>
            <pc:docMk/>
            <pc:sldMk cId="3714548434" sldId="280"/>
            <ac:spMk id="2" creationId="{41A239BB-9484-B471-6EE0-64B188661820}"/>
          </ac:spMkLst>
        </pc:spChg>
        <pc:spChg chg="mod">
          <ac:chgData name="Mari Nikonen" userId="21ccc40ad04ce58a" providerId="LiveId" clId="{2BE1ECBE-99E1-476C-B068-5FC84E232CCB}" dt="2023-01-16T15:53:49.421" v="349" actId="20577"/>
          <ac:spMkLst>
            <pc:docMk/>
            <pc:sldMk cId="3714548434" sldId="280"/>
            <ac:spMk id="3" creationId="{671EC0DB-F0C2-9885-CB28-FCFBF2318C96}"/>
          </ac:spMkLst>
        </pc:spChg>
      </pc:sldChg>
      <pc:sldChg chg="modSp new mod">
        <pc:chgData name="Mari Nikonen" userId="21ccc40ad04ce58a" providerId="LiveId" clId="{2BE1ECBE-99E1-476C-B068-5FC84E232CCB}" dt="2023-01-16T16:05:00.952" v="557" actId="20577"/>
        <pc:sldMkLst>
          <pc:docMk/>
          <pc:sldMk cId="2074761466" sldId="281"/>
        </pc:sldMkLst>
        <pc:spChg chg="mod">
          <ac:chgData name="Mari Nikonen" userId="21ccc40ad04ce58a" providerId="LiveId" clId="{2BE1ECBE-99E1-476C-B068-5FC84E232CCB}" dt="2023-01-16T16:04:47.991" v="518" actId="113"/>
          <ac:spMkLst>
            <pc:docMk/>
            <pc:sldMk cId="2074761466" sldId="281"/>
            <ac:spMk id="2" creationId="{6FF33015-398C-D1EC-7681-0926159FB215}"/>
          </ac:spMkLst>
        </pc:spChg>
        <pc:spChg chg="mod">
          <ac:chgData name="Mari Nikonen" userId="21ccc40ad04ce58a" providerId="LiveId" clId="{2BE1ECBE-99E1-476C-B068-5FC84E232CCB}" dt="2023-01-16T16:05:00.952" v="557" actId="20577"/>
          <ac:spMkLst>
            <pc:docMk/>
            <pc:sldMk cId="2074761466" sldId="281"/>
            <ac:spMk id="3" creationId="{6F9AC8AA-BFEA-DD24-A3C6-8DCC676981EB}"/>
          </ac:spMkLst>
        </pc:spChg>
      </pc:sldChg>
      <pc:sldChg chg="modSp new mod">
        <pc:chgData name="Mari Nikonen" userId="21ccc40ad04ce58a" providerId="LiveId" clId="{2BE1ECBE-99E1-476C-B068-5FC84E232CCB}" dt="2023-01-16T16:37:37.947" v="1018" actId="20577"/>
        <pc:sldMkLst>
          <pc:docMk/>
          <pc:sldMk cId="1529278494" sldId="282"/>
        </pc:sldMkLst>
        <pc:spChg chg="mod">
          <ac:chgData name="Mari Nikonen" userId="21ccc40ad04ce58a" providerId="LiveId" clId="{2BE1ECBE-99E1-476C-B068-5FC84E232CCB}" dt="2023-01-16T16:33:53.779" v="609" actId="20577"/>
          <ac:spMkLst>
            <pc:docMk/>
            <pc:sldMk cId="1529278494" sldId="282"/>
            <ac:spMk id="2" creationId="{CC2806E7-E583-4328-EF46-6CFC0996359F}"/>
          </ac:spMkLst>
        </pc:spChg>
        <pc:spChg chg="mod">
          <ac:chgData name="Mari Nikonen" userId="21ccc40ad04ce58a" providerId="LiveId" clId="{2BE1ECBE-99E1-476C-B068-5FC84E232CCB}" dt="2023-01-16T16:37:37.947" v="1018" actId="20577"/>
          <ac:spMkLst>
            <pc:docMk/>
            <pc:sldMk cId="1529278494" sldId="282"/>
            <ac:spMk id="3" creationId="{31A0993B-DDEB-B2DF-7361-D994CDD626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linga.fi/s/FXYCCS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3472117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kafinnishteacher.com/blog/is-finnish-difficul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redfoxsanakirja.fi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 dirty="0" err="1"/>
              <a:t>Finnish</a:t>
            </a:r>
            <a:r>
              <a:rPr lang="fi-FI" sz="4800" dirty="0"/>
              <a:t> 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 dirty="0"/>
              <a:t>1. tapaaminen </a:t>
            </a:r>
          </a:p>
          <a:p>
            <a:pPr algn="l"/>
            <a:r>
              <a:rPr lang="fi-FI" sz="1700"/>
              <a:t>Maanantaina 16.1.2022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872474-4365-B097-3B9C-E115AA8A9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 Questions?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0E1AC9-D752-5045-203C-59E9AF033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781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D77EE3-F01D-BF88-EF01-A6198E3A1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About your personal data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05FF9C-9945-315A-6923-A00FB0CC2AF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As this is a beginners’ course in Finnish, a lot of what we do here will be focused on sharing personal data </a:t>
            </a:r>
          </a:p>
          <a:p>
            <a:pPr lvl="1"/>
            <a:r>
              <a:rPr lang="fi-FI"/>
              <a:t>name, age, address...</a:t>
            </a:r>
          </a:p>
          <a:p>
            <a:r>
              <a:rPr lang="fi-FI"/>
              <a:t>Feel free to make up the things that you don’t feel comfortable sharing in the group</a:t>
            </a:r>
          </a:p>
          <a:p>
            <a:pPr lvl="1"/>
            <a:r>
              <a:rPr lang="fi-FI"/>
              <a:t>No need to share your real address or phone number etc! </a:t>
            </a:r>
          </a:p>
        </p:txBody>
      </p:sp>
    </p:spTree>
    <p:extLst>
      <p:ext uri="{BB962C8B-B14F-4D97-AF65-F5344CB8AC3E}">
        <p14:creationId xmlns:p14="http://schemas.microsoft.com/office/powerpoint/2010/main" val="794493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CE9371-9B39-4B1C-9C03-A789C74E0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 = BREAK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544021-2B29-45FD-A1F6-83CB32A0E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Kello on nyt 17.10</a:t>
            </a:r>
          </a:p>
          <a:p>
            <a:pPr marL="0" indent="0">
              <a:buNone/>
            </a:pPr>
            <a:r>
              <a:rPr lang="fi-FI"/>
              <a:t>Jatketaan kello 17.20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969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AEF33B-62E1-50E2-F471-68920123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761F51-A758-B0A6-B1B6-4D12635A6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https://mycourses.aalto.fi/course/view.php?id=38216&amp;section=1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766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0418F4-13B9-429A-9DBF-94D711219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Pieni dialogi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E5D24A-4321-40A6-819C-F90B7A26A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A: Moi, mikä </a:t>
            </a:r>
            <a:r>
              <a:rPr lang="fi-FI" dirty="0" err="1"/>
              <a:t>sun</a:t>
            </a:r>
            <a:r>
              <a:rPr lang="fi-FI" dirty="0"/>
              <a:t> nimi on? = Hi! </a:t>
            </a:r>
            <a:r>
              <a:rPr lang="fi-FI" dirty="0" err="1"/>
              <a:t>What’s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? </a:t>
            </a:r>
          </a:p>
          <a:p>
            <a:pPr marL="0" indent="0">
              <a:buNone/>
            </a:pPr>
            <a:r>
              <a:rPr lang="fi-FI" dirty="0"/>
              <a:t>B: </a:t>
            </a:r>
            <a:r>
              <a:rPr lang="fi-FI" dirty="0" err="1"/>
              <a:t>Mun</a:t>
            </a:r>
            <a:r>
              <a:rPr lang="fi-FI" dirty="0"/>
              <a:t> nimi on Mari. Mikä </a:t>
            </a:r>
            <a:r>
              <a:rPr lang="fi-FI" dirty="0" err="1"/>
              <a:t>sun</a:t>
            </a:r>
            <a:r>
              <a:rPr lang="fi-FI" dirty="0"/>
              <a:t> nimi on? = My </a:t>
            </a:r>
            <a:r>
              <a:rPr lang="fi-FI" dirty="0" err="1"/>
              <a:t>name</a:t>
            </a:r>
            <a:r>
              <a:rPr lang="fi-FI" dirty="0"/>
              <a:t> is Mari.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? </a:t>
            </a:r>
          </a:p>
          <a:p>
            <a:pPr marL="0" indent="0">
              <a:buNone/>
            </a:pPr>
            <a:r>
              <a:rPr lang="fi-FI" dirty="0"/>
              <a:t>A: </a:t>
            </a:r>
            <a:r>
              <a:rPr lang="fi-FI" dirty="0" err="1"/>
              <a:t>Mun</a:t>
            </a:r>
            <a:r>
              <a:rPr lang="fi-FI" dirty="0"/>
              <a:t> nimi on Anne. = My </a:t>
            </a:r>
            <a:r>
              <a:rPr lang="fi-FI" dirty="0" err="1"/>
              <a:t>name</a:t>
            </a:r>
            <a:r>
              <a:rPr lang="fi-FI" dirty="0"/>
              <a:t> is Anne. </a:t>
            </a:r>
          </a:p>
          <a:p>
            <a:pPr marL="0" indent="0">
              <a:buNone/>
            </a:pPr>
            <a:r>
              <a:rPr lang="fi-FI" dirty="0"/>
              <a:t>B: Hauska tutustua! = </a:t>
            </a:r>
            <a:r>
              <a:rPr lang="fi-FI" dirty="0" err="1"/>
              <a:t>Nice</a:t>
            </a:r>
            <a:r>
              <a:rPr lang="fi-FI" dirty="0"/>
              <a:t> to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! </a:t>
            </a:r>
          </a:p>
          <a:p>
            <a:pPr marL="0" indent="0">
              <a:buNone/>
            </a:pPr>
            <a:r>
              <a:rPr lang="fi-FI" dirty="0"/>
              <a:t>Mitä </a:t>
            </a:r>
            <a:r>
              <a:rPr lang="fi-FI" dirty="0" err="1"/>
              <a:t>sulle</a:t>
            </a:r>
            <a:r>
              <a:rPr lang="fi-FI" dirty="0"/>
              <a:t> kuuluu tänään? = How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today</a:t>
            </a:r>
            <a:r>
              <a:rPr lang="fi-FI" dirty="0"/>
              <a:t>? </a:t>
            </a:r>
          </a:p>
          <a:p>
            <a:pPr marL="0" indent="0">
              <a:buNone/>
            </a:pPr>
            <a:r>
              <a:rPr lang="fi-FI" dirty="0"/>
              <a:t>A: Kiitos hyvää, entä </a:t>
            </a:r>
            <a:r>
              <a:rPr lang="fi-FI" dirty="0" err="1"/>
              <a:t>sulle</a:t>
            </a:r>
            <a:r>
              <a:rPr lang="fi-FI" dirty="0"/>
              <a:t>? = </a:t>
            </a:r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, </a:t>
            </a:r>
            <a:r>
              <a:rPr lang="fi-FI" dirty="0" err="1"/>
              <a:t>good</a:t>
            </a:r>
            <a:r>
              <a:rPr lang="fi-FI" dirty="0"/>
              <a:t>, and </a:t>
            </a:r>
            <a:r>
              <a:rPr lang="fi-FI" dirty="0" err="1"/>
              <a:t>you</a:t>
            </a:r>
            <a:r>
              <a:rPr lang="fi-FI" dirty="0"/>
              <a:t>? </a:t>
            </a:r>
          </a:p>
          <a:p>
            <a:pPr marL="0" indent="0">
              <a:buNone/>
            </a:pPr>
            <a:r>
              <a:rPr lang="fi-FI" dirty="0"/>
              <a:t>B: Ihan hyvää! = </a:t>
            </a:r>
            <a:r>
              <a:rPr lang="fi-FI" dirty="0" err="1"/>
              <a:t>I’m</a:t>
            </a:r>
            <a:r>
              <a:rPr lang="fi-FI" dirty="0"/>
              <a:t> ok, </a:t>
            </a:r>
            <a:r>
              <a:rPr lang="fi-FI" dirty="0" err="1"/>
              <a:t>I’m</a:t>
            </a:r>
            <a:r>
              <a:rPr lang="fi-FI" dirty="0"/>
              <a:t> </a:t>
            </a:r>
            <a:r>
              <a:rPr lang="fi-FI" dirty="0" err="1"/>
              <a:t>pretty</a:t>
            </a:r>
            <a:r>
              <a:rPr lang="fi-FI" dirty="0"/>
              <a:t> </a:t>
            </a:r>
            <a:r>
              <a:rPr lang="fi-FI" dirty="0" err="1"/>
              <a:t>good</a:t>
            </a:r>
            <a:r>
              <a:rPr lang="fi-FI" dirty="0"/>
              <a:t>! </a:t>
            </a:r>
          </a:p>
          <a:p>
            <a:pPr marL="0" indent="0">
              <a:buNone/>
            </a:pPr>
            <a:r>
              <a:rPr lang="fi-FI" dirty="0"/>
              <a:t>	ihan = </a:t>
            </a:r>
            <a:r>
              <a:rPr lang="fi-FI" dirty="0" err="1"/>
              <a:t>quite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5091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A239BB-9484-B471-6EE0-64B188661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Hauska tutustua!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1EC0DB-F0C2-9885-CB28-FCFBF2318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Nice to get to know you (literally), nice to meet you!</a:t>
            </a:r>
          </a:p>
          <a:p>
            <a:pPr marL="0" indent="0">
              <a:buNone/>
            </a:pPr>
            <a:r>
              <a:rPr lang="fi-FI"/>
              <a:t>- When you meet a new person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Hauska tavata!</a:t>
            </a:r>
          </a:p>
          <a:p>
            <a:pPr marL="0" indent="0">
              <a:buNone/>
            </a:pPr>
            <a:r>
              <a:rPr lang="fi-FI"/>
              <a:t>= Nice to meet you, nice to see you (again) </a:t>
            </a:r>
          </a:p>
          <a:p>
            <a:pPr marL="0" indent="0">
              <a:buNone/>
            </a:pPr>
            <a:r>
              <a:rPr lang="fi-FI"/>
              <a:t>- Can be used with a new person or with someone you already know</a:t>
            </a:r>
          </a:p>
        </p:txBody>
      </p:sp>
    </p:spTree>
    <p:extLst>
      <p:ext uri="{BB962C8B-B14F-4D97-AF65-F5344CB8AC3E}">
        <p14:creationId xmlns:p14="http://schemas.microsoft.com/office/powerpoint/2010/main" val="3714548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57698C-2A38-E13C-E781-D80E0B0E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What do you already know about the Finnish language?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924BD4-E129-4ED9-3376-14C92CB6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0" i="0" u="sng">
                <a:solidFill>
                  <a:srgbClr val="094478"/>
                </a:solidFill>
                <a:effectLst/>
                <a:latin typeface="-apple-system"/>
                <a:hlinkClick r:id="rId2"/>
              </a:rPr>
              <a:t>https://flinga.fi/s/FXYCCS6</a:t>
            </a:r>
            <a:br>
              <a:rPr lang="fi-FI"/>
            </a:b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145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7637F4-69F3-127D-9853-46B33401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Oma suomi 1: Kappale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A3EBFC-8047-E917-0D2D-9CB50D704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https://wordwall.net/resource/34721179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698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950BEC-A034-B560-B04C-DF6E4542D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Kuuntele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B4AED7-6808-0504-242A-E8DADD30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Can you spot the key words? </a:t>
            </a:r>
          </a:p>
        </p:txBody>
      </p:sp>
    </p:spTree>
    <p:extLst>
      <p:ext uri="{BB962C8B-B14F-4D97-AF65-F5344CB8AC3E}">
        <p14:creationId xmlns:p14="http://schemas.microsoft.com/office/powerpoint/2010/main" val="1797799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FCC596-41CE-4730-B461-AF88695D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Kotitehtävistä –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homework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66A27D-1DC0-4245-A7EF-7521882DC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Maanantaisin vähän kotitehtäviä</a:t>
            </a:r>
          </a:p>
          <a:p>
            <a:pPr marL="0" indent="0">
              <a:buNone/>
            </a:pPr>
            <a:r>
              <a:rPr lang="fi-FI" dirty="0"/>
              <a:t>= On </a:t>
            </a:r>
            <a:r>
              <a:rPr lang="fi-FI" dirty="0" err="1"/>
              <a:t>Mondays</a:t>
            </a:r>
            <a:r>
              <a:rPr lang="fi-FI" dirty="0"/>
              <a:t> a </a:t>
            </a:r>
            <a:r>
              <a:rPr lang="fi-FI" dirty="0" err="1"/>
              <a:t>little</a:t>
            </a:r>
            <a:r>
              <a:rPr lang="fi-FI" dirty="0"/>
              <a:t> </a:t>
            </a:r>
            <a:r>
              <a:rPr lang="fi-FI" dirty="0" err="1"/>
              <a:t>bit</a:t>
            </a:r>
            <a:r>
              <a:rPr lang="fi-FI" dirty="0"/>
              <a:t> of </a:t>
            </a:r>
            <a:r>
              <a:rPr lang="fi-FI" dirty="0" err="1"/>
              <a:t>homework</a:t>
            </a:r>
            <a:endParaRPr lang="fi-FI" dirty="0"/>
          </a:p>
          <a:p>
            <a:r>
              <a:rPr lang="fi-FI" dirty="0"/>
              <a:t>Keskiviikkoisin tosi paljon kotitehtäviä</a:t>
            </a:r>
          </a:p>
          <a:p>
            <a:pPr marL="0" indent="0">
              <a:buNone/>
            </a:pPr>
            <a:r>
              <a:rPr lang="fi-FI" dirty="0"/>
              <a:t>= On </a:t>
            </a:r>
            <a:r>
              <a:rPr lang="fi-FI" dirty="0" err="1"/>
              <a:t>Wednesdays</a:t>
            </a:r>
            <a:r>
              <a:rPr lang="fi-FI" dirty="0"/>
              <a:t>,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homework</a:t>
            </a:r>
            <a:r>
              <a:rPr lang="fi-FI" dirty="0"/>
              <a:t> 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0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Tervetuloa kurssille!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kurssi-lle!</a:t>
            </a:r>
          </a:p>
          <a:p>
            <a:pPr marL="0" indent="0">
              <a:buNone/>
            </a:pPr>
            <a:r>
              <a:rPr lang="fi-FI"/>
              <a:t>Welcome course-to!</a:t>
            </a:r>
          </a:p>
          <a:p>
            <a:pPr marL="0" indent="0">
              <a:buNone/>
            </a:pPr>
            <a:r>
              <a:rPr lang="fi-FI"/>
              <a:t>= Welcome to the course!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30D8AB-C129-DC1D-0734-303B159DE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About studying vocabulary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CA5B75-4811-9861-CBD2-AFA6663EC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Different things work for different people</a:t>
            </a:r>
          </a:p>
        </p:txBody>
      </p:sp>
    </p:spTree>
    <p:extLst>
      <p:ext uri="{BB962C8B-B14F-4D97-AF65-F5344CB8AC3E}">
        <p14:creationId xmlns:p14="http://schemas.microsoft.com/office/powerpoint/2010/main" val="3184015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23D802-6F56-CC21-1506-51E4D63B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Things that work for me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352CEB-8203-B019-E78A-CA3B1FFE4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Seeing and hearing the word in context</a:t>
            </a:r>
          </a:p>
          <a:p>
            <a:r>
              <a:rPr lang="fi-FI"/>
              <a:t>Adding movement to my learning process</a:t>
            </a:r>
          </a:p>
          <a:p>
            <a:r>
              <a:rPr lang="fi-FI"/>
              <a:t>Post-it notes around my home</a:t>
            </a:r>
          </a:p>
          <a:p>
            <a:r>
              <a:rPr lang="fi-FI"/>
              <a:t>Music </a:t>
            </a:r>
          </a:p>
          <a:p>
            <a:r>
              <a:rPr lang="fi-FI"/>
              <a:t>Saying the words out loud</a:t>
            </a:r>
          </a:p>
          <a:p>
            <a:r>
              <a:rPr lang="fi-FI"/>
              <a:t>Writing the words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7558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DAD1C5-5C6F-4043-98AE-7D186112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30A87D-FFC0-4CB9-B6EE-698B42EED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/>
              <a:t>1. Reflect on what you think might work for you for studying vocabulary. What is the most efficient way for you to learn all this new Finnish vocabulary? </a:t>
            </a:r>
          </a:p>
          <a:p>
            <a:pPr marL="0" indent="0">
              <a:buNone/>
            </a:pPr>
            <a:r>
              <a:rPr lang="fi-FI"/>
              <a:t>2. Lue ja kuuntele sivu 6 </a:t>
            </a:r>
          </a:p>
          <a:p>
            <a:pPr marL="0" indent="0">
              <a:buNone/>
            </a:pPr>
            <a:r>
              <a:rPr lang="fi-FI"/>
              <a:t>2. Opiskele uusia sanoja </a:t>
            </a:r>
            <a:r>
              <a:rPr lang="fi-FI" dirty="0"/>
              <a:t>= </a:t>
            </a:r>
            <a:r>
              <a:rPr lang="fi-FI" err="1"/>
              <a:t>Study</a:t>
            </a:r>
            <a:r>
              <a:rPr lang="fi-FI"/>
              <a:t> the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vocabulary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3. Harjoittele </a:t>
            </a:r>
            <a:r>
              <a:rPr lang="fi-FI"/>
              <a:t>ääntämistä (katso Marin pieni video alta) 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= </a:t>
            </a:r>
            <a:r>
              <a:rPr lang="fi-FI" dirty="0" err="1"/>
              <a:t>Practice</a:t>
            </a:r>
            <a:r>
              <a:rPr lang="fi-FI" dirty="0"/>
              <a:t> </a:t>
            </a:r>
            <a:r>
              <a:rPr lang="fi-FI" err="1"/>
              <a:t>pronunciation</a:t>
            </a:r>
            <a:r>
              <a:rPr lang="fi-FI"/>
              <a:t> (watch Mari’s little video below) 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4. Lue blogipostaukseni suomen kielestä (englanniksi):</a:t>
            </a:r>
          </a:p>
          <a:p>
            <a:pPr marL="0" indent="0">
              <a:buNone/>
            </a:pPr>
            <a:r>
              <a:rPr lang="fi-FI" dirty="0"/>
              <a:t>Read my </a:t>
            </a:r>
            <a:r>
              <a:rPr lang="fi-FI" dirty="0" err="1"/>
              <a:t>blog</a:t>
            </a:r>
            <a:r>
              <a:rPr lang="fi-FI" dirty="0"/>
              <a:t> </a:t>
            </a:r>
            <a:r>
              <a:rPr lang="fi-FI" dirty="0" err="1"/>
              <a:t>post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language</a:t>
            </a:r>
            <a:r>
              <a:rPr lang="fi-FI" dirty="0"/>
              <a:t> (in English):  </a:t>
            </a:r>
            <a:r>
              <a:rPr lang="fi-FI" dirty="0">
                <a:hlinkClick r:id="rId2"/>
              </a:rPr>
              <a:t>https://www.askafinnishteacher.com/blog/is-finnish-difficult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979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806E7-E583-4328-EF46-6CFC0996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Online Finnish – English dictionaries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A0993B-DDEB-B2DF-7361-D994CDD6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Redfox dictionaries: </a:t>
            </a:r>
            <a:r>
              <a:rPr lang="fi-FI">
                <a:hlinkClick r:id="rId2"/>
              </a:rPr>
              <a:t>https://redfoxsanakirja.fi/</a:t>
            </a:r>
            <a:endParaRPr lang="fi-FI"/>
          </a:p>
          <a:p>
            <a:pPr lvl="1"/>
            <a:r>
              <a:rPr lang="fi-FI"/>
              <a:t>Free</a:t>
            </a:r>
          </a:p>
          <a:p>
            <a:pPr lvl="1"/>
            <a:r>
              <a:rPr lang="fi-FI"/>
              <a:t>Ok quality</a:t>
            </a:r>
          </a:p>
          <a:p>
            <a:r>
              <a:rPr lang="fi-FI"/>
              <a:t>Kieli.net</a:t>
            </a:r>
          </a:p>
          <a:p>
            <a:pPr lvl="1"/>
            <a:r>
              <a:rPr lang="fi-FI"/>
              <a:t>Really great word analysis tool + dictionary + reader with exercises</a:t>
            </a:r>
          </a:p>
          <a:p>
            <a:pPr lvl="1"/>
            <a:r>
              <a:rPr lang="fi-FI"/>
              <a:t>Will recognize any word in Finnish and tell you what form it’s in (dictionaries and Google translate can’t do this) </a:t>
            </a:r>
          </a:p>
          <a:p>
            <a:pPr lvl="1"/>
            <a:r>
              <a:rPr lang="fi-FI"/>
              <a:t>Not free </a:t>
            </a:r>
          </a:p>
          <a:p>
            <a:pPr lvl="2"/>
            <a:r>
              <a:rPr lang="fi-FI"/>
              <a:t>It’s a few free searches per day, then 12,99 per month and 83,88 per year</a:t>
            </a:r>
          </a:p>
          <a:p>
            <a:pPr marL="0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278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Nähdään keskiviikkona! </a:t>
            </a:r>
          </a:p>
        </p:txBody>
      </p:sp>
    </p:spTree>
    <p:extLst>
      <p:ext uri="{BB962C8B-B14F-4D97-AF65-F5344CB8AC3E}">
        <p14:creationId xmlns:p14="http://schemas.microsoft.com/office/powerpoint/2010/main" val="196977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Jumppaa </a:t>
            </a:r>
            <a:r>
              <a:rPr lang="fi-FI"/>
              <a:t>ja ääntämistä = </a:t>
            </a:r>
            <a:r>
              <a:rPr lang="fi-FI" dirty="0"/>
              <a:t>Some </a:t>
            </a:r>
            <a:r>
              <a:rPr lang="fi-FI" dirty="0" err="1"/>
              <a:t>movement</a:t>
            </a:r>
            <a:r>
              <a:rPr lang="fi-FI" dirty="0"/>
              <a:t> and </a:t>
            </a:r>
            <a:r>
              <a:rPr lang="fi-FI" dirty="0" err="1"/>
              <a:t>pronunciation</a:t>
            </a:r>
            <a:endParaRPr lang="fi-FI" dirty="0"/>
          </a:p>
          <a:p>
            <a:r>
              <a:rPr lang="fi-FI" dirty="0"/>
              <a:t>Kurssin tavoitteet ja </a:t>
            </a:r>
            <a:r>
              <a:rPr lang="fi-FI"/>
              <a:t>käytännön asiat = </a:t>
            </a:r>
            <a:r>
              <a:rPr lang="fi-FI" dirty="0"/>
              <a:t>Course </a:t>
            </a:r>
            <a:r>
              <a:rPr lang="fi-FI" dirty="0" err="1"/>
              <a:t>goals</a:t>
            </a:r>
            <a:r>
              <a:rPr lang="fi-FI" dirty="0"/>
              <a:t> and </a:t>
            </a:r>
            <a:r>
              <a:rPr lang="fi-FI" err="1"/>
              <a:t>practical</a:t>
            </a:r>
            <a:r>
              <a:rPr lang="fi-FI"/>
              <a:t> things</a:t>
            </a:r>
            <a:endParaRPr lang="fi-FI" dirty="0"/>
          </a:p>
          <a:p>
            <a:r>
              <a:rPr lang="fi-FI" dirty="0"/>
              <a:t>Noin </a:t>
            </a:r>
            <a:r>
              <a:rPr lang="fi-FI"/>
              <a:t>kello 17.30 </a:t>
            </a:r>
            <a:r>
              <a:rPr lang="fi-FI" dirty="0"/>
              <a:t>pieni tauko</a:t>
            </a:r>
          </a:p>
          <a:p>
            <a:pPr marL="0" indent="0">
              <a:buNone/>
            </a:pPr>
            <a:r>
              <a:rPr lang="fi-FI" dirty="0"/>
              <a:t>= At </a:t>
            </a:r>
            <a:r>
              <a:rPr lang="fi-FI" err="1"/>
              <a:t>about</a:t>
            </a:r>
            <a:r>
              <a:rPr lang="fi-FI"/>
              <a:t> 17.30 </a:t>
            </a:r>
            <a:r>
              <a:rPr lang="fi-FI" dirty="0"/>
              <a:t>a </a:t>
            </a:r>
            <a:r>
              <a:rPr lang="fi-FI" dirty="0" err="1"/>
              <a:t>small</a:t>
            </a:r>
            <a:r>
              <a:rPr lang="fi-FI" dirty="0"/>
              <a:t> </a:t>
            </a:r>
            <a:r>
              <a:rPr lang="fi-FI" dirty="0" err="1"/>
              <a:t>break</a:t>
            </a:r>
            <a:endParaRPr lang="fi-FI" dirty="0"/>
          </a:p>
          <a:p>
            <a:r>
              <a:rPr lang="fi-FI" dirty="0"/>
              <a:t>Harjoitus </a:t>
            </a:r>
            <a:r>
              <a:rPr lang="fi-FI"/>
              <a:t>pienissä ryhmissä = </a:t>
            </a:r>
            <a:r>
              <a:rPr lang="fi-FI" dirty="0"/>
              <a:t>An </a:t>
            </a:r>
            <a:r>
              <a:rPr lang="fi-FI" dirty="0" err="1"/>
              <a:t>exercise</a:t>
            </a:r>
            <a:r>
              <a:rPr lang="fi-FI" dirty="0"/>
              <a:t> in </a:t>
            </a:r>
            <a:r>
              <a:rPr lang="fi-FI" err="1"/>
              <a:t>small</a:t>
            </a:r>
            <a:r>
              <a:rPr lang="fi-FI"/>
              <a:t> goups</a:t>
            </a:r>
          </a:p>
          <a:p>
            <a:r>
              <a:rPr lang="fi-FI"/>
              <a:t>Kappale 1 Oma suomi 1  </a:t>
            </a:r>
          </a:p>
          <a:p>
            <a:r>
              <a:rPr lang="fi-FI"/>
              <a:t>Vocabulary: How to learn it </a:t>
            </a:r>
            <a:endParaRPr lang="fi-FI" dirty="0"/>
          </a:p>
          <a:p>
            <a:r>
              <a:rPr lang="fi-FI"/>
              <a:t>Kotitehtävät = </a:t>
            </a:r>
            <a:r>
              <a:rPr lang="fi-FI" dirty="0" err="1"/>
              <a:t>Homework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47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613171-5B19-4980-981C-479FCFF3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Ääntämistä = </a:t>
            </a:r>
            <a:r>
              <a:rPr lang="fi-FI" dirty="0" err="1"/>
              <a:t>Pronunciation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F78A6-0838-4B1B-B62A-2DA94A0E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Mitä kuuluu</a:t>
            </a:r>
            <a:r>
              <a:rPr lang="fi-FI"/>
              <a:t>? 		Written version: Mitä kuuluu?</a:t>
            </a:r>
            <a:endParaRPr lang="fi-FI" dirty="0"/>
          </a:p>
          <a:p>
            <a:r>
              <a:rPr lang="fi-FI" dirty="0"/>
              <a:t>Hyvää</a:t>
            </a:r>
            <a:r>
              <a:rPr lang="fi-FI"/>
              <a:t>! 			 Written version: Hyvää!</a:t>
            </a:r>
            <a:endParaRPr lang="fi-FI" dirty="0"/>
          </a:p>
          <a:p>
            <a:r>
              <a:rPr lang="fi-FI" dirty="0"/>
              <a:t>Mikä </a:t>
            </a:r>
            <a:r>
              <a:rPr lang="fi-FI" dirty="0" err="1"/>
              <a:t>sun</a:t>
            </a:r>
            <a:r>
              <a:rPr lang="fi-FI" dirty="0"/>
              <a:t> nimi </a:t>
            </a:r>
            <a:r>
              <a:rPr lang="fi-FI"/>
              <a:t>on? 	 Written version: Mikä sinun nimesi on? </a:t>
            </a:r>
          </a:p>
          <a:p>
            <a:r>
              <a:rPr lang="fi-FI"/>
              <a:t>Mun </a:t>
            </a:r>
            <a:r>
              <a:rPr lang="fi-FI" dirty="0"/>
              <a:t>nimi on Mari</a:t>
            </a:r>
            <a:r>
              <a:rPr lang="fi-FI"/>
              <a:t>. 	 Written version: Minun nimeni on Mari. </a:t>
            </a:r>
            <a:r>
              <a:rPr lang="fi-FI" dirty="0"/>
              <a:t>	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24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F33015-398C-D1EC-7681-0926159F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Minä</a:t>
            </a:r>
            <a:r>
              <a:rPr lang="fi-FI"/>
              <a:t> = 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9AC8AA-BFEA-DD24-A3C6-8DCC67698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Spoken versions: </a:t>
            </a:r>
          </a:p>
          <a:p>
            <a:r>
              <a:rPr lang="fi-FI" b="1"/>
              <a:t>mä</a:t>
            </a:r>
            <a:r>
              <a:rPr lang="fi-FI"/>
              <a:t>  Standard spoken + Helsinki </a:t>
            </a:r>
          </a:p>
          <a:p>
            <a:r>
              <a:rPr lang="fi-FI"/>
              <a:t>mää</a:t>
            </a:r>
          </a:p>
          <a:p>
            <a:r>
              <a:rPr lang="fi-FI"/>
              <a:t>mie </a:t>
            </a:r>
          </a:p>
          <a:p>
            <a:r>
              <a:rPr lang="fi-FI"/>
              <a:t>minä </a:t>
            </a:r>
          </a:p>
          <a:p>
            <a:r>
              <a:rPr lang="fi-FI"/>
              <a:t>mnää </a:t>
            </a:r>
          </a:p>
        </p:txBody>
      </p:sp>
    </p:spTree>
    <p:extLst>
      <p:ext uri="{BB962C8B-B14F-4D97-AF65-F5344CB8AC3E}">
        <p14:creationId xmlns:p14="http://schemas.microsoft.com/office/powerpoint/2010/main" val="207476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DA3BCB-B719-3D3A-9606-5C88BB1D2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36BFE6-A64B-491F-BC59-982F32CFF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Mitä kuuluu? </a:t>
            </a:r>
          </a:p>
          <a:p>
            <a:pPr marL="457200" lvl="1" indent="0">
              <a:buNone/>
            </a:pPr>
            <a:r>
              <a:rPr lang="fi-FI"/>
              <a:t>= How are you? </a:t>
            </a:r>
          </a:p>
          <a:p>
            <a:r>
              <a:rPr lang="fi-FI"/>
              <a:t>Hyvää!  </a:t>
            </a:r>
          </a:p>
          <a:p>
            <a:pPr marL="457200" lvl="1" indent="0">
              <a:buNone/>
            </a:pPr>
            <a:r>
              <a:rPr lang="fi-FI"/>
              <a:t>= Good! </a:t>
            </a:r>
          </a:p>
          <a:p>
            <a:r>
              <a:rPr lang="fi-FI"/>
              <a:t>Mikä sun nimi on? </a:t>
            </a:r>
          </a:p>
          <a:p>
            <a:pPr marL="457200" lvl="1" indent="0">
              <a:buNone/>
            </a:pPr>
            <a:r>
              <a:rPr lang="fi-FI"/>
              <a:t>= What is your name? </a:t>
            </a:r>
          </a:p>
          <a:p>
            <a:r>
              <a:rPr lang="fi-FI"/>
              <a:t>Mun nimi on Mari. </a:t>
            </a:r>
          </a:p>
          <a:p>
            <a:pPr marL="457200" lvl="1" indent="0">
              <a:buNone/>
            </a:pPr>
            <a:r>
              <a:rPr lang="fi-FI"/>
              <a:t>= My name is Mari. </a:t>
            </a:r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661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D71923-563E-481D-B478-5EF8521D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Kurssin tavoitteet ja käytännön asiat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AF269B-C66A-4A50-B138-74657837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Course goals and practical matters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770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1CD9FD-F396-C4EA-C6FB-BC850661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Vanha = old, Uusi = New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563E48-11BA-8F11-F313-78BDB60F4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6784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771</Words>
  <Application>Microsoft Office PowerPoint</Application>
  <PresentationFormat>Laajakuva</PresentationFormat>
  <Paragraphs>113</Paragraphs>
  <Slides>24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9" baseType="lpstr">
      <vt:lpstr>-apple-system</vt:lpstr>
      <vt:lpstr>Arial</vt:lpstr>
      <vt:lpstr>Calibri</vt:lpstr>
      <vt:lpstr>Calibri Light</vt:lpstr>
      <vt:lpstr>Office-teema</vt:lpstr>
      <vt:lpstr>Finnish 1</vt:lpstr>
      <vt:lpstr>Tervetuloa kurssille!</vt:lpstr>
      <vt:lpstr>Tänään</vt:lpstr>
      <vt:lpstr>Jumppaa ja ääntämistä</vt:lpstr>
      <vt:lpstr>Ääntämistä = Pronunciation </vt:lpstr>
      <vt:lpstr>Minä = I </vt:lpstr>
      <vt:lpstr>Ääntämistä</vt:lpstr>
      <vt:lpstr>Kurssin tavoitteet ja käytännön asiat </vt:lpstr>
      <vt:lpstr>Vanha = old, Uusi = New</vt:lpstr>
      <vt:lpstr>Kysymyksiä? Questions? </vt:lpstr>
      <vt:lpstr>About your personal data</vt:lpstr>
      <vt:lpstr>TAUKO = BREAK </vt:lpstr>
      <vt:lpstr>Pienissä ryhmissä</vt:lpstr>
      <vt:lpstr>Pieni dialogi</vt:lpstr>
      <vt:lpstr>Hauska tutustua!</vt:lpstr>
      <vt:lpstr>What do you already know about the Finnish language? </vt:lpstr>
      <vt:lpstr>Oma suomi 1: Kappale 1</vt:lpstr>
      <vt:lpstr>Kuuntele</vt:lpstr>
      <vt:lpstr>Kotitehtävistä – About the homework</vt:lpstr>
      <vt:lpstr>About studying vocabulary</vt:lpstr>
      <vt:lpstr>Things that work for me</vt:lpstr>
      <vt:lpstr>Kotitehtävät</vt:lpstr>
      <vt:lpstr>Online Finnish – English dictionaries 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11</cp:revision>
  <cp:lastPrinted>2022-08-08T15:27:51Z</cp:lastPrinted>
  <dcterms:created xsi:type="dcterms:W3CDTF">2021-09-13T12:59:36Z</dcterms:created>
  <dcterms:modified xsi:type="dcterms:W3CDTF">2023-01-16T16:37:38Z</dcterms:modified>
</cp:coreProperties>
</file>