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56" r:id="rId2"/>
    <p:sldId id="355" r:id="rId3"/>
    <p:sldId id="288" r:id="rId4"/>
    <p:sldId id="408" r:id="rId5"/>
    <p:sldId id="516" r:id="rId6"/>
    <p:sldId id="404" r:id="rId7"/>
    <p:sldId id="341" r:id="rId8"/>
    <p:sldId id="468" r:id="rId9"/>
    <p:sldId id="373" r:id="rId10"/>
    <p:sldId id="345" r:id="rId11"/>
    <p:sldId id="409" r:id="rId12"/>
    <p:sldId id="343" r:id="rId13"/>
    <p:sldId id="358" r:id="rId14"/>
    <p:sldId id="299" r:id="rId15"/>
    <p:sldId id="368" r:id="rId16"/>
    <p:sldId id="317" r:id="rId17"/>
    <p:sldId id="410" r:id="rId18"/>
    <p:sldId id="467" r:id="rId19"/>
    <p:sldId id="508" r:id="rId20"/>
    <p:sldId id="353" r:id="rId21"/>
    <p:sldId id="393" r:id="rId22"/>
    <p:sldId id="303" r:id="rId23"/>
    <p:sldId id="397" r:id="rId24"/>
    <p:sldId id="470" r:id="rId25"/>
    <p:sldId id="486" r:id="rId26"/>
    <p:sldId id="399" r:id="rId27"/>
    <p:sldId id="438" r:id="rId28"/>
    <p:sldId id="437" r:id="rId29"/>
    <p:sldId id="439" r:id="rId30"/>
    <p:sldId id="436" r:id="rId31"/>
    <p:sldId id="419" r:id="rId32"/>
    <p:sldId id="469" r:id="rId33"/>
    <p:sldId id="473" r:id="rId34"/>
    <p:sldId id="420" r:id="rId35"/>
    <p:sldId id="471" r:id="rId36"/>
    <p:sldId id="474" r:id="rId37"/>
    <p:sldId id="415" r:id="rId38"/>
    <p:sldId id="421" r:id="rId39"/>
    <p:sldId id="422" r:id="rId40"/>
    <p:sldId id="493" r:id="rId41"/>
    <p:sldId id="304" r:id="rId42"/>
    <p:sldId id="326" r:id="rId43"/>
    <p:sldId id="389" r:id="rId44"/>
    <p:sldId id="382" r:id="rId45"/>
    <p:sldId id="500" r:id="rId46"/>
    <p:sldId id="442" r:id="rId47"/>
    <p:sldId id="443" r:id="rId48"/>
    <p:sldId id="483" r:id="rId49"/>
    <p:sldId id="444" r:id="rId50"/>
    <p:sldId id="433" r:id="rId51"/>
    <p:sldId id="495" r:id="rId52"/>
    <p:sldId id="497" r:id="rId53"/>
    <p:sldId id="445" r:id="rId54"/>
    <p:sldId id="478" r:id="rId55"/>
    <p:sldId id="479" r:id="rId56"/>
    <p:sldId id="480" r:id="rId57"/>
    <p:sldId id="512" r:id="rId58"/>
    <p:sldId id="506" r:id="rId59"/>
    <p:sldId id="507" r:id="rId60"/>
    <p:sldId id="510" r:id="rId61"/>
    <p:sldId id="466" r:id="rId62"/>
    <p:sldId id="492" r:id="rId63"/>
    <p:sldId id="475" r:id="rId64"/>
    <p:sldId id="514" r:id="rId65"/>
    <p:sldId id="449" r:id="rId66"/>
    <p:sldId id="491" r:id="rId67"/>
    <p:sldId id="451" r:id="rId68"/>
    <p:sldId id="498" r:id="rId69"/>
    <p:sldId id="488" r:id="rId70"/>
    <p:sldId id="504" r:id="rId71"/>
    <p:sldId id="515" r:id="rId72"/>
    <p:sldId id="489" r:id="rId73"/>
    <p:sldId id="425" r:id="rId74"/>
    <p:sldId id="440" r:id="rId75"/>
    <p:sldId id="417" r:id="rId76"/>
    <p:sldId id="487" r:id="rId77"/>
    <p:sldId id="274" r:id="rId78"/>
    <p:sldId id="490" r:id="rId79"/>
    <p:sldId id="446" r:id="rId80"/>
    <p:sldId id="441" r:id="rId81"/>
    <p:sldId id="435" r:id="rId82"/>
    <p:sldId id="369" r:id="rId83"/>
    <p:sldId id="481" r:id="rId8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36">
          <p15:clr>
            <a:srgbClr val="A4A3A4"/>
          </p15:clr>
        </p15:guide>
        <p15:guide id="3" orient="horz" pos="5">
          <p15:clr>
            <a:srgbClr val="A4A3A4"/>
          </p15:clr>
        </p15:guide>
        <p15:guide id="4" pos="4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00"/>
    <a:srgbClr val="FFFF66"/>
    <a:srgbClr val="66CCFF"/>
    <a:srgbClr val="CC3399"/>
    <a:srgbClr val="D60093"/>
    <a:srgbClr val="FFA300"/>
    <a:srgbClr val="FFCF06"/>
    <a:srgbClr val="F8C704"/>
    <a:srgbClr val="EFC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62" autoAdjust="0"/>
    <p:restoredTop sz="95833" autoAdjust="0"/>
  </p:normalViewPr>
  <p:slideViewPr>
    <p:cSldViewPr snapToObjects="1">
      <p:cViewPr varScale="1">
        <p:scale>
          <a:sx n="126" d="100"/>
          <a:sy n="126" d="100"/>
        </p:scale>
        <p:origin x="1140" y="90"/>
      </p:cViewPr>
      <p:guideLst>
        <p:guide orient="horz"/>
        <p:guide pos="436"/>
        <p:guide orient="horz" pos="5"/>
        <p:guide pos="44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4" d="100"/>
          <a:sy n="84" d="100"/>
        </p:scale>
        <p:origin x="3192" y="7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3/20/2019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66334D-7A27-9F43-9EC7-CCD7CF254A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80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BA4E3A-D2E6-4947-B46E-18DB598EA3A1}" type="datetime1">
              <a:rPr lang="fi-FI"/>
              <a:pPr>
                <a:defRPr/>
              </a:pPr>
              <a:t>20.3.2019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0889F7-7C3B-BA40-BE46-7E19F6C058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837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Examples:</a:t>
            </a:r>
          </a:p>
          <a:p>
            <a:pPr>
              <a:buFontTx/>
              <a:buChar char="-"/>
            </a:pPr>
            <a:r>
              <a:rPr lang="fi-FI" dirty="0"/>
              <a:t> Rubik’s cube</a:t>
            </a:r>
          </a:p>
          <a:p>
            <a:pPr>
              <a:buFontTx/>
              <a:buChar char="-"/>
            </a:pPr>
            <a:r>
              <a:rPr lang="fi-FI" dirty="0"/>
              <a:t> Aeroplane and a hurricane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- The ultimate challenge:</a:t>
            </a:r>
            <a:r>
              <a:rPr lang="fi-FI" baseline="0" dirty="0"/>
              <a:t> </a:t>
            </a:r>
            <a:r>
              <a:rPr lang="fi-FI" dirty="0"/>
              <a:t>Connecting the</a:t>
            </a:r>
            <a:r>
              <a:rPr lang="fi-FI" baseline="0" dirty="0"/>
              <a:t> concepts of energy, matte, information</a:t>
            </a:r>
            <a:endParaRPr lang="fi-FI" dirty="0"/>
          </a:p>
          <a:p>
            <a:pPr>
              <a:buFontTx/>
              <a:buChar char="-"/>
            </a:pPr>
            <a:r>
              <a:rPr lang="fi-FI" dirty="0"/>
              <a:t>- The more intelligent way we apply the energy, the  less  energy needed and less pollution</a:t>
            </a:r>
          </a:p>
          <a:p>
            <a:pPr>
              <a:buFontTx/>
              <a:buChar char="-"/>
            </a:pPr>
            <a:r>
              <a:rPr lang="fi-FI" dirty="0"/>
              <a:t>-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02BE-802F-4B7B-BC48-1C20DD73AD1C}" type="slidenum">
              <a:rPr lang="fi-FI" smtClean="0"/>
              <a:pPr/>
              <a:t>23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9180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53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9068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Autocatalytic sets</a:t>
            </a:r>
          </a:p>
          <a:p>
            <a:pPr>
              <a:buFontTx/>
              <a:buChar char="-"/>
            </a:pPr>
            <a:r>
              <a:rPr lang="fi-FI" dirty="0"/>
              <a:t> Catalytic closure</a:t>
            </a:r>
          </a:p>
          <a:p>
            <a:pPr>
              <a:buFontTx/>
              <a:buChar char="-"/>
            </a:pPr>
            <a:r>
              <a:rPr lang="fi-FI" dirty="0"/>
              <a:t> A&amp; B</a:t>
            </a:r>
          </a:p>
          <a:p>
            <a:pPr>
              <a:buFontTx/>
              <a:buChar char="-"/>
            </a:pPr>
            <a:r>
              <a:rPr lang="fi-FI" dirty="0"/>
              <a:t> Collectively autocatalytic set (cells)</a:t>
            </a:r>
          </a:p>
          <a:p>
            <a:pPr>
              <a:buFontTx/>
              <a:buChar char="-"/>
            </a:pPr>
            <a:r>
              <a:rPr lang="fi-FI" dirty="0"/>
              <a:t> Early factories, competing, selction kicks in</a:t>
            </a:r>
          </a:p>
          <a:p>
            <a:pPr>
              <a:buFontTx/>
              <a:buChar char="-"/>
            </a:pPr>
            <a:r>
              <a:rPr lang="fi-FI" dirty="0"/>
              <a:t>Not only the onset of biological</a:t>
            </a:r>
            <a:r>
              <a:rPr lang="fi-FI" baseline="0" dirty="0"/>
              <a:t> life</a:t>
            </a:r>
          </a:p>
          <a:p>
            <a:pPr>
              <a:buFontTx/>
              <a:buChar char="-"/>
            </a:pPr>
            <a:r>
              <a:rPr lang="fi-FI" baseline="0" dirty="0"/>
              <a:t>other emergent phenomena could be based on autocatalysis</a:t>
            </a:r>
            <a:endParaRPr lang="fi-FI" dirty="0"/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6346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314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92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i-FI" dirty="0"/>
              <a:t>Vast reaction graph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Under populated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Tasapaino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Ergodisesta epäergodiseen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Räjähdys yhteen suuntaa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Heilahdus joka ei vaimene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Shifting to adjacent possibility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Chemical history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Creativity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Examples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Number of chemical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Number of species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Number of products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River example</a:t>
            </a:r>
          </a:p>
          <a:p>
            <a:pPr>
              <a:buFontTx/>
              <a:buChar char="-"/>
            </a:pPr>
            <a:r>
              <a:rPr lang="fi-FI" dirty="0"/>
              <a:t> Factory example</a:t>
            </a:r>
          </a:p>
          <a:p>
            <a:pPr>
              <a:buFontTx/>
              <a:buChar char="-"/>
            </a:pPr>
            <a:r>
              <a:rPr lang="fi-FI" dirty="0"/>
              <a:t>Language example</a:t>
            </a:r>
          </a:p>
          <a:p>
            <a:pPr>
              <a:buFontTx/>
              <a:buChar char="-"/>
            </a:pPr>
            <a:r>
              <a:rPr lang="fi-FI" dirty="0"/>
              <a:t> Digitalization</a:t>
            </a:r>
          </a:p>
          <a:p>
            <a:pPr>
              <a:buFontTx/>
              <a:buChar char="-"/>
            </a:pPr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44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02BE-802F-4B7B-BC48-1C20DD73AD1C}" type="slidenum">
              <a:rPr lang="fi-FI" smtClean="0"/>
              <a:pPr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9056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fi-FI" dirty="0"/>
              <a:t>Examples</a:t>
            </a:r>
            <a:r>
              <a:rPr lang="fi-FI" baseline="0" dirty="0"/>
              <a:t> of utility:</a:t>
            </a:r>
            <a:endParaRPr lang="fi-FI" dirty="0"/>
          </a:p>
          <a:p>
            <a:pPr>
              <a:buFontTx/>
              <a:buChar char="-"/>
            </a:pPr>
            <a:r>
              <a:rPr lang="fi-FI" dirty="0"/>
              <a:t> Mother Theresa</a:t>
            </a:r>
          </a:p>
          <a:p>
            <a:pPr>
              <a:buFontTx/>
              <a:buChar char="-"/>
            </a:pPr>
            <a:r>
              <a:rPr lang="fi-FI" dirty="0"/>
              <a:t> Serial killer</a:t>
            </a:r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249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432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198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260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Central nodes</a:t>
            </a:r>
          </a:p>
          <a:p>
            <a:pPr>
              <a:buFontTx/>
              <a:buChar char="-"/>
            </a:pPr>
            <a:r>
              <a:rPr lang="fi-FI" dirty="0"/>
              <a:t> Citric acid cycle</a:t>
            </a:r>
          </a:p>
          <a:p>
            <a:pPr>
              <a:buFontTx/>
              <a:buChar char="-"/>
            </a:pPr>
            <a:r>
              <a:rPr lang="fi-FI" dirty="0"/>
              <a:t> Kernel of operating system</a:t>
            </a:r>
          </a:p>
          <a:p>
            <a:pPr>
              <a:buFontTx/>
              <a:buChar char="-"/>
            </a:pPr>
            <a:r>
              <a:rPr lang="fi-FI" dirty="0"/>
              <a:t> Ecoli 1000 molecules, 13000 reactions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355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51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9257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- Recursive</a:t>
            </a:r>
            <a:r>
              <a:rPr lang="fi-FI" baseline="0" dirty="0"/>
              <a:t> structure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606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1 bit, the smallest building block</a:t>
            </a:r>
          </a:p>
          <a:p>
            <a:pPr>
              <a:buFontTx/>
              <a:buChar char="-"/>
            </a:pPr>
            <a:r>
              <a:rPr lang="fi-FI" dirty="0"/>
              <a:t> Endless</a:t>
            </a:r>
            <a:r>
              <a:rPr lang="fi-FI" baseline="0" dirty="0"/>
              <a:t> ways to combine the bits</a:t>
            </a:r>
          </a:p>
          <a:p>
            <a:pPr>
              <a:buFontTx/>
              <a:buChar char="-"/>
            </a:pPr>
            <a:r>
              <a:rPr lang="fi-FI" baseline="0" dirty="0"/>
              <a:t> that is power of digitalization</a:t>
            </a:r>
            <a:endParaRPr lang="fi-FI" dirty="0"/>
          </a:p>
          <a:p>
            <a:endParaRPr lang="fi-FI" dirty="0"/>
          </a:p>
          <a:p>
            <a:r>
              <a:rPr lang="fi-FI" dirty="0"/>
              <a:t>- Combinatorial logics</a:t>
            </a:r>
          </a:p>
          <a:p>
            <a:pPr>
              <a:buFontTx/>
              <a:buChar char="-"/>
            </a:pPr>
            <a:r>
              <a:rPr lang="fi-FI" dirty="0"/>
              <a:t>Digitalization</a:t>
            </a:r>
          </a:p>
          <a:p>
            <a:pPr>
              <a:buFontTx/>
              <a:buChar char="-"/>
            </a:pPr>
            <a:r>
              <a:rPr lang="fi-FI" dirty="0"/>
              <a:t> 60 building block for</a:t>
            </a:r>
            <a:r>
              <a:rPr lang="fi-FI" baseline="0" dirty="0"/>
              <a:t> cells</a:t>
            </a:r>
          </a:p>
          <a:p>
            <a:pPr>
              <a:buFontTx/>
              <a:buChar char="-"/>
            </a:pPr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463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02BE-802F-4B7B-BC48-1C20DD73AD1C}" type="slidenum">
              <a:rPr lang="fi-FI" smtClean="0"/>
              <a:pPr/>
              <a:t>77</a:t>
            </a:fld>
            <a:endParaRPr lang="fi-FI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976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fi-FI" dirty="0"/>
              <a:t> </a:t>
            </a:r>
            <a:r>
              <a:rPr lang="fi-FI" dirty="0" err="1"/>
              <a:t>Another</a:t>
            </a:r>
            <a:r>
              <a:rPr lang="fi-FI" dirty="0"/>
              <a:t> </a:t>
            </a:r>
            <a:r>
              <a:rPr lang="fi-FI" dirty="0" err="1"/>
              <a:t>aspect</a:t>
            </a:r>
            <a:r>
              <a:rPr lang="fi-FI" dirty="0"/>
              <a:t> is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there</a:t>
            </a:r>
            <a:endParaRPr lang="fi-FI" dirty="0"/>
          </a:p>
          <a:p>
            <a:endParaRPr lang="fi-FI" dirty="0"/>
          </a:p>
          <a:p>
            <a:pPr>
              <a:buFontTx/>
              <a:buChar char="-"/>
            </a:pPr>
            <a:r>
              <a:rPr lang="fi-FI" dirty="0"/>
              <a:t>ITS started from using modeling and simulation for planning and evaluation</a:t>
            </a:r>
          </a:p>
          <a:p>
            <a:pPr>
              <a:buFontTx/>
              <a:buChar char="-"/>
            </a:pPr>
            <a:r>
              <a:rPr lang="fi-FI" dirty="0"/>
              <a:t> Is it enough to have the good tools ?</a:t>
            </a:r>
          </a:p>
          <a:p>
            <a:pPr>
              <a:buFontTx/>
              <a:buChar char="-"/>
            </a:pPr>
            <a:r>
              <a:rPr lang="fi-FI" dirty="0"/>
              <a:t> Do we need also smart goal setting ?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r>
              <a:rPr lang="fi-FI" dirty="0"/>
              <a:t>Plannig is sort of top down approach</a:t>
            </a:r>
          </a:p>
          <a:p>
            <a:pPr>
              <a:buFontTx/>
              <a:buChar char="-"/>
            </a:pPr>
            <a:r>
              <a:rPr lang="fi-FI" dirty="0"/>
              <a:t> Is there something else ?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r>
              <a:rPr lang="fi-FI" dirty="0"/>
              <a:t> Technology is more bottom up process</a:t>
            </a:r>
            <a:br>
              <a:rPr lang="fi-FI" dirty="0"/>
            </a:br>
            <a:r>
              <a:rPr lang="fi-FI" dirty="0"/>
              <a:t>- evlotutionary process, not to be predicted or planned</a:t>
            </a:r>
            <a:br>
              <a:rPr lang="fi-FI" dirty="0"/>
            </a:br>
            <a:endParaRPr lang="fi-FI" dirty="0"/>
          </a:p>
          <a:p>
            <a:pPr>
              <a:buFontTx/>
              <a:buChar char="-"/>
            </a:pPr>
            <a:r>
              <a:rPr lang="fi-FI" dirty="0"/>
              <a:t>- The business is following the technology</a:t>
            </a:r>
          </a:p>
          <a:p>
            <a:pPr>
              <a:buFontTx/>
              <a:buChar char="-"/>
            </a:pPr>
            <a:r>
              <a:rPr lang="fi-FI" dirty="0"/>
              <a:t>- and new business models are emerging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r>
              <a:rPr lang="fi-FI" dirty="0"/>
              <a:t>- </a:t>
            </a:r>
            <a:r>
              <a:rPr lang="fi-FI" dirty="0" err="1"/>
              <a:t>There</a:t>
            </a:r>
            <a:r>
              <a:rPr lang="fi-FI" dirty="0"/>
              <a:t> is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interaction</a:t>
            </a:r>
            <a:r>
              <a:rPr lang="fi-FI" dirty="0"/>
              <a:t> and </a:t>
            </a:r>
            <a:r>
              <a:rPr lang="fi-FI" dirty="0" err="1"/>
              <a:t>iteration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processes</a:t>
            </a:r>
            <a:endParaRPr lang="fi-FI" dirty="0"/>
          </a:p>
          <a:p>
            <a:pPr>
              <a:buFontTx/>
              <a:buChar char="-"/>
            </a:pPr>
            <a:r>
              <a:rPr lang="fi-FI" dirty="0"/>
              <a:t>-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hope</a:t>
            </a:r>
            <a:r>
              <a:rPr lang="fi-FI" dirty="0"/>
              <a:t> to </a:t>
            </a:r>
            <a:r>
              <a:rPr lang="fi-FI" dirty="0" err="1"/>
              <a:t>concerge</a:t>
            </a:r>
            <a:r>
              <a:rPr lang="fi-FI" dirty="0"/>
              <a:t> to a </a:t>
            </a:r>
            <a:r>
              <a:rPr lang="fi-FI" dirty="0" err="1"/>
              <a:t>intellligent</a:t>
            </a:r>
            <a:r>
              <a:rPr lang="fi-FI" dirty="0"/>
              <a:t> transport </a:t>
            </a:r>
            <a:r>
              <a:rPr lang="fi-FI" dirty="0" err="1"/>
              <a:t>system</a:t>
            </a:r>
            <a:endParaRPr lang="fi-FI" dirty="0"/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r>
              <a:rPr lang="fi-FI" dirty="0"/>
              <a:t>  The ”liikennekaari” is just in the middle of all this</a:t>
            </a:r>
          </a:p>
          <a:p>
            <a:pPr>
              <a:buFontTx/>
              <a:buChar char="-"/>
            </a:pPr>
            <a:r>
              <a:rPr lang="fi-FI" dirty="0"/>
              <a:t> It can have long term effect on ITS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02BE-802F-4B7B-BC48-1C20DD73AD1C}" type="slidenum">
              <a:rPr lang="fi-FI" smtClean="0"/>
              <a:pPr/>
              <a:t>80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914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83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16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State space,</a:t>
            </a:r>
            <a:r>
              <a:rPr lang="fi-FI" baseline="0" dirty="0"/>
              <a:t> a key term in complexity and self-organization</a:t>
            </a:r>
            <a:endParaRPr lang="fi-FI" dirty="0"/>
          </a:p>
          <a:p>
            <a:r>
              <a:rPr lang="fi-FI" dirty="0"/>
              <a:t>The space of possibilitities</a:t>
            </a:r>
          </a:p>
          <a:p>
            <a:r>
              <a:rPr lang="fi-FI" dirty="0"/>
              <a:t>We tend</a:t>
            </a:r>
            <a:r>
              <a:rPr lang="fi-FI" baseline="0" dirty="0"/>
              <a:t> to focus what is there, not so much what could have been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baseline="0" dirty="0"/>
              <a:t>The state space of: human with trillions of cells, society of 9 billion people</a:t>
            </a:r>
          </a:p>
          <a:p>
            <a:endParaRPr lang="fi-FI" baseline="0" dirty="0"/>
          </a:p>
          <a:p>
            <a:endParaRPr lang="fi-FI" baseline="0" dirty="0"/>
          </a:p>
          <a:p>
            <a:endParaRPr lang="fi-FI" baseline="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754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The system ”falls” into one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 Shape of the land</a:t>
            </a:r>
            <a:r>
              <a:rPr lang="fi-FI" baseline="0" dirty="0"/>
              <a:t> is the ”landscape”</a:t>
            </a:r>
          </a:p>
          <a:p>
            <a:pPr>
              <a:buFontTx/>
              <a:buChar char="-"/>
            </a:pPr>
            <a:r>
              <a:rPr lang="fi-FI" baseline="0" dirty="0"/>
              <a:t> Water is the state of the system</a:t>
            </a:r>
          </a:p>
          <a:p>
            <a:pPr>
              <a:buFontTx/>
              <a:buChar char="-"/>
            </a:pPr>
            <a:r>
              <a:rPr lang="fi-FI" baseline="0" dirty="0"/>
              <a:t> Water is finding its way trough the landscape</a:t>
            </a:r>
          </a:p>
          <a:p>
            <a:pPr>
              <a:buFontTx/>
              <a:buChar char="-"/>
            </a:pPr>
            <a:r>
              <a:rPr lang="fi-FI" baseline="0" dirty="0"/>
              <a:t> Rivers are attractors</a:t>
            </a:r>
          </a:p>
          <a:p>
            <a:pPr>
              <a:buFontTx/>
              <a:buChar char="-"/>
            </a:pPr>
            <a:r>
              <a:rPr lang="fi-FI" baseline="0" dirty="0"/>
              <a:t> River basin and lakes are attractor pools</a:t>
            </a:r>
          </a:p>
          <a:p>
            <a:pPr>
              <a:buFontTx/>
              <a:buChar char="-"/>
            </a:pPr>
            <a:r>
              <a:rPr lang="fi-FI" baseline="0" dirty="0"/>
              <a:t> Water is also carving the land, shaping the landscape</a:t>
            </a:r>
          </a:p>
          <a:p>
            <a:pPr>
              <a:buFontTx/>
              <a:buChar char="-"/>
            </a:pPr>
            <a:endParaRPr lang="fi-FI" baseline="0" dirty="0"/>
          </a:p>
          <a:p>
            <a:pPr>
              <a:buFontTx/>
              <a:buChar char="-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31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- Social life is</a:t>
            </a:r>
            <a:r>
              <a:rPr lang="fi-FI" baseline="0" dirty="0"/>
              <a:t> not evenly distributed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21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21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3" cy="21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3" cy="21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5665771"/>
            <a:ext cx="2741876" cy="10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5665771"/>
            <a:ext cx="2741875" cy="10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>
          <a:xfrm>
            <a:off x="4072366" y="6272599"/>
            <a:ext cx="3619500" cy="1857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F428-7BDA-0E43-AC08-6B8BB278C98F}" type="datetime1">
              <a:rPr lang="fi-FI"/>
              <a:pPr>
                <a:defRPr/>
              </a:pPr>
              <a:t>20.3.2019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4072366" y="6113849"/>
            <a:ext cx="3619500" cy="158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>
          <a:xfrm>
            <a:off x="4072366" y="6458337"/>
            <a:ext cx="3619500" cy="161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5665771"/>
            <a:ext cx="2741875" cy="10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87675" y="0"/>
            <a:ext cx="5775325" cy="1176338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4191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0" y="1752600"/>
            <a:ext cx="4191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552316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072366" y="6272599"/>
            <a:ext cx="3619500" cy="185738"/>
          </a:xfrm>
          <a:prstGeom prst="rect">
            <a:avLst/>
          </a:prstGeom>
        </p:spPr>
        <p:txBody>
          <a:bodyPr/>
          <a:lstStyle/>
          <a:p>
            <a:fld id="{8B9673EE-4041-492F-BA0E-2F18D990949A}" type="datetimeFigureOut">
              <a:rPr lang="fi-FI" smtClean="0"/>
              <a:pPr/>
              <a:t>20.3.2019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72366" y="6113849"/>
            <a:ext cx="3619500" cy="15875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4072366" y="6458337"/>
            <a:ext cx="3619500" cy="161925"/>
          </a:xfrm>
          <a:prstGeom prst="rect">
            <a:avLst/>
          </a:prstGeom>
        </p:spPr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6" y="5664679"/>
            <a:ext cx="1265868" cy="126586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126066" y="6436112"/>
            <a:ext cx="2654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i="0" dirty="0" err="1">
                <a:solidFill>
                  <a:schemeClr val="tx1"/>
                </a:solidFill>
              </a:rPr>
              <a:t>Iisakki</a:t>
            </a:r>
            <a:r>
              <a:rPr lang="en-US" sz="1000" i="0" dirty="0">
                <a:solidFill>
                  <a:schemeClr val="tx1"/>
                </a:solidFill>
              </a:rPr>
              <a:t> Kosonen</a:t>
            </a:r>
            <a:endParaRPr lang="fi-FI" sz="1000" i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5665771"/>
            <a:ext cx="2741875" cy="10613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4" r:id="rId2"/>
    <p:sldLayoutId id="2147484797" r:id="rId3"/>
    <p:sldLayoutId id="2147484800" r:id="rId4"/>
    <p:sldLayoutId id="2147484803" r:id="rId5"/>
    <p:sldLayoutId id="2147484806" r:id="rId6"/>
    <p:sldLayoutId id="2147484809" r:id="rId7"/>
    <p:sldLayoutId id="2147484811" r:id="rId8"/>
    <p:sldLayoutId id="2147484813" r:id="rId9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gif"/><Relationship Id="rId7" Type="http://schemas.openxmlformats.org/officeDocument/2006/relationships/image" Target="../media/image31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rracognita.fi/tc/product/kemian-eturintamassa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12.jpg"/><Relationship Id="rId10" Type="http://schemas.openxmlformats.org/officeDocument/2006/relationships/image" Target="../media/image51.jpg"/><Relationship Id="rId4" Type="http://schemas.openxmlformats.org/officeDocument/2006/relationships/image" Target="../media/image46.jpg"/><Relationship Id="rId9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89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12" Type="http://schemas.openxmlformats.org/officeDocument/2006/relationships/image" Target="../media/image88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g"/><Relationship Id="rId11" Type="http://schemas.openxmlformats.org/officeDocument/2006/relationships/image" Target="../media/image87.jpg"/><Relationship Id="rId5" Type="http://schemas.openxmlformats.org/officeDocument/2006/relationships/image" Target="../media/image82.jpg"/><Relationship Id="rId10" Type="http://schemas.openxmlformats.org/officeDocument/2006/relationships/image" Target="../media/image86.jpg"/><Relationship Id="rId4" Type="http://schemas.openxmlformats.org/officeDocument/2006/relationships/image" Target="../media/image81.jpg"/><Relationship Id="rId9" Type="http://schemas.openxmlformats.org/officeDocument/2006/relationships/image" Target="../media/image8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2124635"/>
            <a:ext cx="7975385" cy="2109019"/>
          </a:xfrm>
        </p:spPr>
        <p:txBody>
          <a:bodyPr/>
          <a:lstStyle/>
          <a:p>
            <a:pPr algn="ctr"/>
            <a:r>
              <a:rPr lang="fi-FI" sz="3600" dirty="0"/>
              <a:t/>
            </a:r>
            <a:br>
              <a:rPr lang="fi-FI" sz="3600" dirty="0"/>
            </a:br>
            <a:r>
              <a:rPr lang="en-US" sz="3600" dirty="0"/>
              <a:t> SPT-E1050 </a:t>
            </a:r>
            <a:br>
              <a:rPr lang="en-US" sz="3600" dirty="0"/>
            </a:br>
            <a:r>
              <a:rPr lang="en-US" sz="3600" dirty="0"/>
              <a:t>Systems Thinking for </a:t>
            </a:r>
            <a:br>
              <a:rPr lang="en-US" sz="3600" dirty="0"/>
            </a:br>
            <a:r>
              <a:rPr lang="en-US" sz="3600" dirty="0"/>
              <a:t>Sustainable Living Environment </a:t>
            </a:r>
            <a:br>
              <a:rPr lang="en-US" sz="3600" dirty="0"/>
            </a:br>
            <a:endParaRPr lang="fi-FI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84309" y="5596829"/>
            <a:ext cx="5379423" cy="792000"/>
          </a:xfrm>
        </p:spPr>
        <p:txBody>
          <a:bodyPr/>
          <a:lstStyle/>
          <a:p>
            <a:r>
              <a:rPr lang="fi-FI" dirty="0"/>
              <a:t>20.03.2019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8697" y="4992535"/>
            <a:ext cx="550009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i="1" dirty="0" err="1">
                <a:solidFill>
                  <a:schemeClr val="bg1"/>
                </a:solidFill>
              </a:rPr>
              <a:t>Iisakki</a:t>
            </a:r>
            <a:r>
              <a:rPr lang="en-US" sz="2000" i="1" dirty="0">
                <a:solidFill>
                  <a:schemeClr val="bg1"/>
                </a:solidFill>
              </a:rPr>
              <a:t> Kosonen, Staff Scientist</a:t>
            </a:r>
          </a:p>
          <a:p>
            <a:pPr algn="r"/>
            <a:r>
              <a:rPr lang="en-US" sz="2000" i="1" dirty="0">
                <a:solidFill>
                  <a:schemeClr val="bg1"/>
                </a:solidFill>
              </a:rPr>
              <a:t>Department of Built Environment</a:t>
            </a:r>
          </a:p>
          <a:p>
            <a:pPr algn="r"/>
            <a:r>
              <a:rPr lang="en-US" sz="2000" i="1" dirty="0">
                <a:solidFill>
                  <a:schemeClr val="bg1"/>
                </a:solidFill>
              </a:rPr>
              <a:t>Spatial Planning and Transportation Engineering</a:t>
            </a:r>
          </a:p>
        </p:txBody>
      </p:sp>
    </p:spTree>
    <p:extLst>
      <p:ext uri="{BB962C8B-B14F-4D97-AF65-F5344CB8AC3E}">
        <p14:creationId xmlns:p14="http://schemas.microsoft.com/office/powerpoint/2010/main" val="1869852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1673806"/>
            <a:ext cx="7975385" cy="3619400"/>
          </a:xfrm>
        </p:spPr>
        <p:txBody>
          <a:bodyPr/>
          <a:lstStyle/>
          <a:p>
            <a:pPr algn="ctr"/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/>
              <a:t>Some Basic </a:t>
            </a:r>
            <a:r>
              <a:rPr lang="fi-FI" sz="3600" dirty="0" err="1"/>
              <a:t>Concepts</a:t>
            </a:r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/>
              <a:t>State Space</a:t>
            </a:r>
            <a:br>
              <a:rPr lang="fi-FI" sz="3600" dirty="0"/>
            </a:br>
            <a:r>
              <a:rPr lang="fi-FI" sz="3600" dirty="0"/>
              <a:t>Attractors </a:t>
            </a:r>
            <a:br>
              <a:rPr lang="fi-FI" sz="3600" dirty="0"/>
            </a:br>
            <a:r>
              <a:rPr lang="fi-FI" sz="3600" dirty="0"/>
              <a:t>Landscapes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endParaRPr lang="fi-FI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85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125" y="559837"/>
            <a:ext cx="8085599" cy="598714"/>
          </a:xfrm>
        </p:spPr>
        <p:txBody>
          <a:bodyPr/>
          <a:lstStyle/>
          <a:p>
            <a:pPr algn="ctr"/>
            <a:r>
              <a:rPr lang="fi-FI" dirty="0"/>
              <a:t>State Space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125" y="3732379"/>
            <a:ext cx="4501360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Let’s</a:t>
            </a:r>
            <a:r>
              <a:rPr lang="fi-FI" sz="2000" b="1" dirty="0"/>
              <a:t> </a:t>
            </a:r>
            <a:r>
              <a:rPr lang="fi-FI" sz="2000" b="1" dirty="0" err="1"/>
              <a:t>think</a:t>
            </a:r>
            <a:r>
              <a:rPr lang="fi-FI" sz="2000" b="1" dirty="0"/>
              <a:t> </a:t>
            </a:r>
            <a:r>
              <a:rPr lang="fi-FI" sz="2000" b="1" dirty="0" err="1"/>
              <a:t>about</a:t>
            </a:r>
            <a:r>
              <a:rPr lang="fi-FI" sz="2000" b="1" dirty="0"/>
              <a:t> a city </a:t>
            </a:r>
            <a:r>
              <a:rPr lang="fi-FI" sz="2000" b="1" dirty="0" err="1"/>
              <a:t>that</a:t>
            </a:r>
            <a:r>
              <a:rPr lang="fi-FI" sz="2000" b="1" dirty="0"/>
              <a:t> </a:t>
            </a:r>
            <a:r>
              <a:rPr lang="fi-FI" sz="2000" b="1" dirty="0" err="1"/>
              <a:t>consists</a:t>
            </a:r>
            <a:r>
              <a:rPr lang="fi-FI" sz="2000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100 </a:t>
            </a:r>
            <a:r>
              <a:rPr lang="fi-FI" sz="2000" b="1" dirty="0" err="1"/>
              <a:t>houses</a:t>
            </a:r>
            <a:endParaRPr lang="fi-FI" sz="2000" b="1" dirty="0"/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10 </a:t>
            </a:r>
            <a:r>
              <a:rPr lang="fi-FI" sz="2000" b="1" dirty="0" err="1"/>
              <a:t>positions</a:t>
            </a:r>
            <a:r>
              <a:rPr lang="fi-FI" sz="2000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10 sizes</a:t>
            </a:r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10 colors</a:t>
            </a:r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10 shapes</a:t>
            </a:r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2702464" y="4040155"/>
            <a:ext cx="292663" cy="153888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995127" y="4040155"/>
            <a:ext cx="603370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In how many </a:t>
            </a:r>
            <a:r>
              <a:rPr lang="fi-FI" sz="2000" b="1" dirty="0" err="1"/>
              <a:t>ways</a:t>
            </a:r>
            <a:r>
              <a:rPr lang="fi-FI" sz="2000" b="1" dirty="0"/>
              <a:t> </a:t>
            </a:r>
            <a:r>
              <a:rPr lang="fi-FI" sz="2000" b="1" dirty="0" err="1"/>
              <a:t>this</a:t>
            </a:r>
            <a:r>
              <a:rPr lang="fi-FI" sz="2000" b="1" dirty="0"/>
              <a:t> system can organize itself</a:t>
            </a:r>
          </a:p>
          <a:p>
            <a:r>
              <a:rPr lang="fi-FI" sz="2000" b="1" dirty="0"/>
              <a:t>= i.e. How big is the state space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0806" y="5173891"/>
            <a:ext cx="45445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10</a:t>
            </a:r>
            <a:r>
              <a:rPr lang="fi-FI" sz="2000" b="1" baseline="30000" dirty="0"/>
              <a:t>80  </a:t>
            </a:r>
            <a:r>
              <a:rPr lang="fi-FI" sz="1600" dirty="0"/>
              <a:t>(</a:t>
            </a:r>
            <a:r>
              <a:rPr lang="fi-FI" sz="1600" dirty="0" err="1"/>
              <a:t>about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amount of atoms in the universe)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9E21549A-BB9B-45ED-8B83-DF229A0A0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45" y="1288267"/>
            <a:ext cx="634570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35" y="458670"/>
            <a:ext cx="8085599" cy="765111"/>
          </a:xfrm>
        </p:spPr>
        <p:txBody>
          <a:bodyPr/>
          <a:lstStyle/>
          <a:p>
            <a:pPr algn="ctr"/>
            <a:r>
              <a:rPr lang="fi-FI" dirty="0" err="1"/>
              <a:t>Breaking</a:t>
            </a:r>
            <a:r>
              <a:rPr lang="fi-FI" dirty="0"/>
              <a:t> of the 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25881" y="1313764"/>
            <a:ext cx="8217464" cy="436548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dirty="0"/>
              <a:t> Starting point of self-organization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The is no self-organization if everything is</a:t>
            </a:r>
          </a:p>
          <a:p>
            <a:pPr lvl="2">
              <a:buFont typeface="Arial" pitchFamily="34" charset="0"/>
              <a:buChar char="•"/>
            </a:pPr>
            <a:r>
              <a:rPr lang="fi-FI" dirty="0"/>
              <a:t>Symmetric in all dimensions</a:t>
            </a:r>
          </a:p>
          <a:p>
            <a:pPr lvl="2">
              <a:buFont typeface="Arial" pitchFamily="34" charset="0"/>
              <a:buChar char="•"/>
            </a:pPr>
            <a:r>
              <a:rPr lang="fi-FI" dirty="0"/>
              <a:t>Evenly distributed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The system need to ”fall” into some direction 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Examples: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Snow flake</a:t>
            </a:r>
          </a:p>
          <a:p>
            <a:pPr lvl="2">
              <a:buFont typeface="Arial" pitchFamily="34" charset="0"/>
              <a:buChar char="•"/>
            </a:pPr>
            <a:r>
              <a:rPr lang="fi-FI" dirty="0"/>
              <a:t>Starts building around a small particle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Chirality of the biological systems</a:t>
            </a:r>
          </a:p>
          <a:p>
            <a:pPr lvl="2">
              <a:buFont typeface="Arial" pitchFamily="34" charset="0"/>
              <a:buChar char="•"/>
            </a:pP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amino</a:t>
            </a:r>
            <a:r>
              <a:rPr lang="fi-FI" dirty="0"/>
              <a:t> acids of proteins are ”left handed”</a:t>
            </a:r>
          </a:p>
          <a:p>
            <a:pPr lvl="2">
              <a:buFont typeface="Arial" pitchFamily="34" charset="0"/>
              <a:buChar char="•"/>
            </a:pP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sugars</a:t>
            </a:r>
            <a:r>
              <a:rPr lang="fi-FI" dirty="0"/>
              <a:t> are ”right </a:t>
            </a:r>
            <a:r>
              <a:rPr lang="fi-FI" dirty="0" err="1"/>
              <a:t>handed</a:t>
            </a:r>
            <a:r>
              <a:rPr lang="fi-FI" dirty="0"/>
              <a:t>”</a:t>
            </a:r>
          </a:p>
          <a:p>
            <a:pPr lvl="2">
              <a:buFont typeface="Arial" pitchFamily="34" charset="0"/>
              <a:buChar char="•"/>
            </a:pPr>
            <a:r>
              <a:rPr lang="fi-FI" dirty="0"/>
              <a:t>In </a:t>
            </a:r>
            <a:r>
              <a:rPr lang="fi-FI" dirty="0" err="1"/>
              <a:t>laboratory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lef</a:t>
            </a:r>
            <a:r>
              <a:rPr lang="fi-FI" dirty="0"/>
              <a:t> t and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handed</a:t>
            </a:r>
            <a:r>
              <a:rPr lang="fi-FI" dirty="0"/>
              <a:t> </a:t>
            </a:r>
            <a:r>
              <a:rPr lang="fi-FI" dirty="0" err="1"/>
              <a:t>proteins</a:t>
            </a:r>
            <a:r>
              <a:rPr lang="fi-FI" dirty="0"/>
              <a:t> and </a:t>
            </a:r>
            <a:r>
              <a:rPr lang="fi-FI" dirty="0" err="1"/>
              <a:t>sugars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produced</a:t>
            </a:r>
            <a:r>
              <a:rPr lang="fi-FI" dirty="0"/>
              <a:t> </a:t>
            </a:r>
            <a:r>
              <a:rPr lang="fi-FI" dirty="0" err="1"/>
              <a:t>easily</a:t>
            </a:r>
            <a:endParaRPr lang="fi-FI" dirty="0"/>
          </a:p>
          <a:p>
            <a:pPr lvl="1">
              <a:buNone/>
            </a:pPr>
            <a:endParaRPr lang="fi-FI" dirty="0"/>
          </a:p>
          <a:p>
            <a:pPr lvl="1">
              <a:buFont typeface="Arial" pitchFamily="34" charset="0"/>
              <a:buChar char="•"/>
            </a:pP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36" y="3710129"/>
            <a:ext cx="1647376" cy="1626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540" y="301264"/>
            <a:ext cx="8085599" cy="583729"/>
          </a:xfrm>
        </p:spPr>
        <p:txBody>
          <a:bodyPr/>
          <a:lstStyle/>
          <a:p>
            <a:pPr algn="ctr"/>
            <a:r>
              <a:rPr lang="fi-FI" dirty="0" err="1"/>
              <a:t>Attractors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E62B2E7-3A87-462D-B566-8D30F9E88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69" y="3126573"/>
            <a:ext cx="3864011" cy="255123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AE145C1-2634-4542-A076-76EBBBA36070}"/>
              </a:ext>
            </a:extLst>
          </p:cNvPr>
          <p:cNvSpPr txBox="1"/>
          <p:nvPr/>
        </p:nvSpPr>
        <p:spPr>
          <a:xfrm>
            <a:off x="567224" y="5397325"/>
            <a:ext cx="38600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Gravitation based attractors: planets, stars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8626D4C-9527-444C-9342-81FFBFAC64E4}"/>
              </a:ext>
            </a:extLst>
          </p:cNvPr>
          <p:cNvSpPr txBox="1"/>
          <p:nvPr/>
        </p:nvSpPr>
        <p:spPr>
          <a:xfrm>
            <a:off x="3174825" y="3532112"/>
            <a:ext cx="120385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 permanent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structure within</a:t>
            </a:r>
          </a:p>
          <a:p>
            <a:r>
              <a:rPr lang="en-US" sz="1400" dirty="0">
                <a:solidFill>
                  <a:schemeClr val="bg1"/>
                </a:solidFill>
              </a:rPr>
              <a:t>The flows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gases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632" y="856219"/>
            <a:ext cx="6240491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Generelly</a:t>
            </a:r>
            <a:r>
              <a:rPr lang="en-US" sz="2000" dirty="0"/>
              <a:t> speaking attractor is:</a:t>
            </a:r>
            <a:br>
              <a:rPr lang="en-US" sz="2000" dirty="0"/>
            </a:br>
            <a:r>
              <a:rPr lang="en-US" sz="2000" dirty="0"/>
              <a:t>- a concentration in the state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Almost everything that is somehow organized</a:t>
            </a:r>
            <a:br>
              <a:rPr lang="en-US" sz="2000" dirty="0"/>
            </a:br>
            <a:r>
              <a:rPr lang="en-US" sz="2000" dirty="0"/>
              <a:t>consists of attractors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Simple attractors: physical, visual, 3-dimensional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Complex attractors: state cycles, N-dimensional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Try to think something that is not an attractor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1D19A839-4C5C-4E8F-BBC6-B587D15F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132" y="3371831"/>
            <a:ext cx="1179953" cy="1072983"/>
          </a:xfrm>
          <a:prstGeom prst="rect">
            <a:avLst/>
          </a:prstGeom>
        </p:spPr>
      </p:pic>
      <p:pic>
        <p:nvPicPr>
          <p:cNvPr id="9" name="Kuva 25">
            <a:extLst>
              <a:ext uri="{FF2B5EF4-FFF2-40B4-BE49-F238E27FC236}">
                <a16:creationId xmlns:a16="http://schemas.microsoft.com/office/drawing/2014/main" id="{81BB64FA-9DC9-4D26-844F-46A0B740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116" y="4829346"/>
            <a:ext cx="1125969" cy="795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64" y="2051487"/>
            <a:ext cx="1364489" cy="9358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2139" y="2426805"/>
            <a:ext cx="15965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An everyday </a:t>
            </a:r>
          </a:p>
          <a:p>
            <a:r>
              <a:rPr lang="en-US" sz="2000" b="1" dirty="0"/>
              <a:t>attractor:</a:t>
            </a:r>
            <a:endParaRPr lang="fi-FI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38836" y="3200442"/>
            <a:ext cx="19831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 static object with </a:t>
            </a:r>
            <a:br>
              <a:rPr lang="en-US" sz="1200" dirty="0"/>
            </a:br>
            <a:r>
              <a:rPr lang="en-US" sz="1200" dirty="0"/>
              <a:t>4 “legs” and “back rest”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Associated with a 5-letter combination = “chair”</a:t>
            </a:r>
            <a:endParaRPr lang="fi-FI" sz="12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886751" y="3680622"/>
            <a:ext cx="274775" cy="2217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56" y="4453621"/>
            <a:ext cx="1273460" cy="11530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60" y="4499322"/>
            <a:ext cx="1040890" cy="11240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27" y="4187041"/>
            <a:ext cx="1154178" cy="984919"/>
          </a:xfrm>
          <a:prstGeom prst="rect">
            <a:avLst/>
          </a:prstGeom>
        </p:spPr>
      </p:pic>
      <p:sp>
        <p:nvSpPr>
          <p:cNvPr id="17" name="Ellipsi 16">
            <a:extLst>
              <a:ext uri="{FF2B5EF4-FFF2-40B4-BE49-F238E27FC236}">
                <a16:creationId xmlns:a16="http://schemas.microsoft.com/office/drawing/2014/main" id="{1FC193A1-8ECE-43DD-9A9F-AA3BE59426F5}"/>
              </a:ext>
            </a:extLst>
          </p:cNvPr>
          <p:cNvSpPr/>
          <p:nvPr/>
        </p:nvSpPr>
        <p:spPr>
          <a:xfrm>
            <a:off x="4979796" y="3906615"/>
            <a:ext cx="2754247" cy="119019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017377" y="3605811"/>
            <a:ext cx="591608" cy="957269"/>
            <a:chOff x="5420553" y="3371831"/>
            <a:chExt cx="591608" cy="957269"/>
          </a:xfrm>
        </p:grpSpPr>
        <p:grpSp>
          <p:nvGrpSpPr>
            <p:cNvPr id="30" name="Group 29"/>
            <p:cNvGrpSpPr/>
            <p:nvPr/>
          </p:nvGrpSpPr>
          <p:grpSpPr>
            <a:xfrm>
              <a:off x="5438965" y="3371831"/>
              <a:ext cx="573196" cy="957269"/>
              <a:chOff x="5438965" y="3371831"/>
              <a:chExt cx="573196" cy="957269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652120" y="3371831"/>
                <a:ext cx="0" cy="7772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012160" y="3371831"/>
                <a:ext cx="0" cy="7772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5652120" y="3760455"/>
                <a:ext cx="3600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5438965" y="3760455"/>
                <a:ext cx="225025" cy="1144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439778" y="3874932"/>
                <a:ext cx="0" cy="4541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5787136" y="3757700"/>
                <a:ext cx="225025" cy="1144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787949" y="3872177"/>
                <a:ext cx="0" cy="4541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438965" y="3874932"/>
                <a:ext cx="3600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5652121" y="3371831"/>
                <a:ext cx="3600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Parallelogram 28"/>
            <p:cNvSpPr/>
            <p:nvPr/>
          </p:nvSpPr>
          <p:spPr>
            <a:xfrm>
              <a:off x="5420553" y="3750353"/>
              <a:ext cx="591606" cy="124579"/>
            </a:xfrm>
            <a:prstGeom prst="parallelogram">
              <a:avLst>
                <a:gd name="adj" fmla="val 166749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20" name="Tekstiruutu 19">
            <a:extLst>
              <a:ext uri="{FF2B5EF4-FFF2-40B4-BE49-F238E27FC236}">
                <a16:creationId xmlns:a16="http://schemas.microsoft.com/office/drawing/2014/main" id="{CC98C799-C7F4-4C92-A12A-DB4695B76A1D}"/>
              </a:ext>
            </a:extLst>
          </p:cNvPr>
          <p:cNvSpPr txBox="1"/>
          <p:nvPr/>
        </p:nvSpPr>
        <p:spPr>
          <a:xfrm>
            <a:off x="5054571" y="5578510"/>
            <a:ext cx="30131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Variations evolve around the attractor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808" y="267523"/>
            <a:ext cx="4770425" cy="551187"/>
          </a:xfrm>
        </p:spPr>
        <p:txBody>
          <a:bodyPr/>
          <a:lstStyle/>
          <a:p>
            <a:pPr algn="ctr"/>
            <a:r>
              <a:rPr lang="fi-FI" dirty="0" err="1"/>
              <a:t>What</a:t>
            </a:r>
            <a:r>
              <a:rPr lang="fi-FI" dirty="0"/>
              <a:t> is ”</a:t>
            </a:r>
            <a:r>
              <a:rPr lang="fi-FI" dirty="0" err="1"/>
              <a:t>Landscape</a:t>
            </a:r>
            <a:r>
              <a:rPr lang="fi-FI" dirty="0"/>
              <a:t>”</a:t>
            </a:r>
          </a:p>
        </p:txBody>
      </p:sp>
      <p:pic>
        <p:nvPicPr>
          <p:cNvPr id="8" name="Picture 7" descr="lin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56" y="998730"/>
            <a:ext cx="4535724" cy="1951459"/>
          </a:xfrm>
          <a:prstGeom prst="rect">
            <a:avLst/>
          </a:prstGeom>
        </p:spPr>
      </p:pic>
      <p:pic>
        <p:nvPicPr>
          <p:cNvPr id="10" name="Picture 9" descr="preview_the-rock-river-landscap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125" y="368660"/>
            <a:ext cx="2865659" cy="1701026"/>
          </a:xfrm>
          <a:prstGeom prst="rect">
            <a:avLst/>
          </a:prstGeom>
        </p:spPr>
      </p:pic>
      <p:pic>
        <p:nvPicPr>
          <p:cNvPr id="5" name="Picture 4" descr="USA_river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444" y="1864617"/>
            <a:ext cx="2865659" cy="1364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545" y="3023955"/>
            <a:ext cx="812246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b="1" dirty="0" err="1"/>
              <a:t>Landscape</a:t>
            </a:r>
            <a:r>
              <a:rPr lang="fi-FI" sz="2000" b="1" dirty="0"/>
              <a:t> is a </a:t>
            </a:r>
            <a:r>
              <a:rPr lang="fi-FI" sz="2000" b="1" dirty="0" err="1"/>
              <a:t>time</a:t>
            </a:r>
            <a:r>
              <a:rPr lang="fi-FI" sz="2000" b="1" dirty="0"/>
              <a:t> </a:t>
            </a:r>
            <a:r>
              <a:rPr lang="fi-FI" sz="2000" b="1" dirty="0" err="1"/>
              <a:t>related</a:t>
            </a:r>
            <a:r>
              <a:rPr lang="fi-FI" sz="2000" b="1" dirty="0"/>
              <a:t> </a:t>
            </a:r>
            <a:r>
              <a:rPr lang="fi-FI" sz="2000" b="1" dirty="0" err="1"/>
              <a:t>concept</a:t>
            </a:r>
            <a:endParaRPr lang="fi-FI" sz="2000" b="1" dirty="0"/>
          </a:p>
          <a:p>
            <a:pPr lvl="1"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b="1" dirty="0" err="1"/>
              <a:t>Landscape</a:t>
            </a:r>
            <a:r>
              <a:rPr lang="fi-FI" sz="2000" b="1" dirty="0"/>
              <a:t> is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static</a:t>
            </a:r>
            <a:r>
              <a:rPr lang="fi-FI" sz="2000" b="1" dirty="0"/>
              <a:t> </a:t>
            </a:r>
            <a:r>
              <a:rPr lang="fi-FI" sz="2000" b="1" dirty="0" err="1"/>
              <a:t>component</a:t>
            </a:r>
            <a:r>
              <a:rPr lang="fi-FI" sz="2000" b="1" dirty="0"/>
              <a:t> of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system</a:t>
            </a:r>
            <a:endParaRPr lang="fi-FI" sz="2000" b="1" dirty="0"/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A </a:t>
            </a:r>
            <a:r>
              <a:rPr lang="fi-FI" sz="2000" b="1" dirty="0" err="1"/>
              <a:t>multitude</a:t>
            </a:r>
            <a:r>
              <a:rPr lang="fi-FI" sz="2000" b="1" dirty="0"/>
              <a:t> of </a:t>
            </a:r>
            <a:r>
              <a:rPr lang="fi-FI" sz="2000" b="1" dirty="0" err="1"/>
              <a:t>static</a:t>
            </a:r>
            <a:r>
              <a:rPr lang="fi-FI" sz="2000" b="1" dirty="0"/>
              <a:t> </a:t>
            </a:r>
            <a:r>
              <a:rPr lang="fi-FI" sz="2000" b="1" dirty="0" err="1"/>
              <a:t>attractors</a:t>
            </a:r>
            <a:r>
              <a:rPr lang="fi-FI" sz="2000" b="1" dirty="0"/>
              <a:t> </a:t>
            </a:r>
            <a:r>
              <a:rPr lang="fi-FI" sz="2000" b="1" dirty="0" err="1"/>
              <a:t>forms</a:t>
            </a:r>
            <a:r>
              <a:rPr lang="fi-FI" sz="2000" b="1" dirty="0"/>
              <a:t> a </a:t>
            </a:r>
            <a:r>
              <a:rPr lang="fi-FI" sz="2000" b="1" dirty="0" err="1"/>
              <a:t>landscape</a:t>
            </a:r>
            <a:endParaRPr lang="fi-FI" sz="2000" b="1" dirty="0"/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dynamic</a:t>
            </a:r>
            <a:r>
              <a:rPr lang="fi-FI" sz="2000" b="1" dirty="0"/>
              <a:t> </a:t>
            </a:r>
            <a:r>
              <a:rPr lang="fi-FI" sz="2000" b="1" dirty="0" err="1"/>
              <a:t>part</a:t>
            </a:r>
            <a:r>
              <a:rPr lang="fi-FI" sz="2000" b="1" dirty="0"/>
              <a:t> (</a:t>
            </a:r>
            <a:r>
              <a:rPr lang="fi-FI" sz="2000" b="1" dirty="0" err="1"/>
              <a:t>e.g</a:t>
            </a:r>
            <a:r>
              <a:rPr lang="fi-FI" sz="2000" b="1" dirty="0"/>
              <a:t>. </a:t>
            </a:r>
            <a:r>
              <a:rPr lang="fi-FI" sz="2000" b="1" dirty="0" err="1"/>
              <a:t>water</a:t>
            </a:r>
            <a:r>
              <a:rPr lang="fi-FI" sz="2000" b="1" dirty="0"/>
              <a:t>) </a:t>
            </a:r>
            <a:r>
              <a:rPr lang="fi-FI" sz="2000" b="1" dirty="0" err="1"/>
              <a:t>adapts</a:t>
            </a:r>
            <a:r>
              <a:rPr lang="fi-FI" sz="2000" b="1" dirty="0"/>
              <a:t> to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landscape</a:t>
            </a:r>
            <a:endParaRPr lang="fi-FI" sz="2000" b="1" dirty="0"/>
          </a:p>
          <a:p>
            <a:pPr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b="1" dirty="0" err="1"/>
              <a:t>Over</a:t>
            </a:r>
            <a:r>
              <a:rPr lang="fi-FI" sz="2000" b="1" dirty="0"/>
              <a:t> </a:t>
            </a:r>
            <a:r>
              <a:rPr lang="fi-FI" sz="2000" b="1" dirty="0" err="1"/>
              <a:t>longer</a:t>
            </a:r>
            <a:r>
              <a:rPr lang="fi-FI" sz="2000" b="1" dirty="0"/>
              <a:t> </a:t>
            </a:r>
            <a:r>
              <a:rPr lang="fi-FI" sz="2000" b="1" dirty="0" err="1"/>
              <a:t>time</a:t>
            </a: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opposite</a:t>
            </a:r>
            <a:r>
              <a:rPr lang="fi-FI" sz="2000" b="1" dirty="0"/>
              <a:t> is </a:t>
            </a:r>
            <a:r>
              <a:rPr lang="fi-FI" sz="2000" b="1" dirty="0" err="1"/>
              <a:t>possible</a:t>
            </a:r>
            <a:r>
              <a:rPr lang="fi-FI" sz="2000" b="1" dirty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landscape</a:t>
            </a:r>
            <a:r>
              <a:rPr lang="fi-FI" sz="2000" b="1" dirty="0"/>
              <a:t> </a:t>
            </a:r>
            <a:r>
              <a:rPr lang="fi-FI" sz="2000" b="1" dirty="0" err="1"/>
              <a:t>may</a:t>
            </a:r>
            <a:r>
              <a:rPr lang="fi-FI" sz="2000" b="1" dirty="0"/>
              <a:t> </a:t>
            </a:r>
            <a:r>
              <a:rPr lang="fi-FI" sz="2000" b="1" dirty="0" err="1"/>
              <a:t>change</a:t>
            </a:r>
            <a:r>
              <a:rPr lang="fi-FI" sz="2000" b="1" dirty="0"/>
              <a:t>: </a:t>
            </a:r>
            <a:r>
              <a:rPr lang="fi-FI" sz="1600" dirty="0"/>
              <a:t>e.g. a river is carving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land</a:t>
            </a:r>
            <a:endParaRPr lang="fi-FI" sz="1600" dirty="0"/>
          </a:p>
          <a:p>
            <a:pPr>
              <a:buFont typeface="Arial" pitchFamily="34" charset="0"/>
              <a:buChar char="•"/>
            </a:pPr>
            <a:r>
              <a:rPr lang="fi-FI" sz="1600" dirty="0"/>
              <a:t> </a:t>
            </a:r>
            <a:r>
              <a:rPr lang="fi-FI" sz="2000" b="1" dirty="0"/>
              <a:t>A </a:t>
            </a:r>
            <a:r>
              <a:rPr lang="fi-FI" sz="2000" b="1" dirty="0" err="1"/>
              <a:t>physical</a:t>
            </a:r>
            <a:r>
              <a:rPr lang="fi-FI" sz="2000" b="1" dirty="0"/>
              <a:t> 3D </a:t>
            </a:r>
            <a:r>
              <a:rPr lang="fi-FI" sz="2000" b="1" dirty="0" err="1"/>
              <a:t>landscape</a:t>
            </a:r>
            <a:r>
              <a:rPr lang="fi-FI" sz="2000" b="1" dirty="0"/>
              <a:t> </a:t>
            </a:r>
            <a:r>
              <a:rPr lang="fi-FI" sz="2000" b="1" dirty="0" err="1"/>
              <a:t>can</a:t>
            </a:r>
            <a:r>
              <a:rPr lang="fi-FI" sz="2000" b="1" dirty="0"/>
              <a:t> </a:t>
            </a:r>
            <a:r>
              <a:rPr lang="fi-FI" sz="2000" b="1" dirty="0" err="1"/>
              <a:t>be</a:t>
            </a:r>
            <a:r>
              <a:rPr lang="fi-FI" sz="2000" b="1" dirty="0"/>
              <a:t> </a:t>
            </a:r>
            <a:r>
              <a:rPr lang="fi-FI" sz="2000" b="1" dirty="0" err="1"/>
              <a:t>visually</a:t>
            </a:r>
            <a:r>
              <a:rPr lang="fi-FI" sz="2000" b="1" dirty="0"/>
              <a:t> </a:t>
            </a:r>
            <a:r>
              <a:rPr lang="fi-FI" sz="2000" b="1" dirty="0" err="1"/>
              <a:t>understood</a:t>
            </a:r>
            <a:endParaRPr lang="fi-FI" sz="2000" b="1" dirty="0"/>
          </a:p>
          <a:p>
            <a:pPr lvl="1">
              <a:buFont typeface="Arial" pitchFamily="34" charset="0"/>
              <a:buChar char="•"/>
            </a:pPr>
            <a:r>
              <a:rPr lang="fi-FI" sz="20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river</a:t>
            </a:r>
            <a:r>
              <a:rPr lang="fi-FI" sz="1600" dirty="0"/>
              <a:t> </a:t>
            </a:r>
            <a:r>
              <a:rPr lang="fi-FI" sz="1600" dirty="0" err="1"/>
              <a:t>basin</a:t>
            </a:r>
            <a:r>
              <a:rPr lang="fi-FI" sz="1600" dirty="0"/>
              <a:t> and </a:t>
            </a:r>
            <a:r>
              <a:rPr lang="fi-FI" sz="1600" dirty="0" err="1"/>
              <a:t>lakes</a:t>
            </a:r>
            <a:r>
              <a:rPr lang="fi-FI" sz="1600" dirty="0"/>
              <a:t> </a:t>
            </a:r>
            <a:r>
              <a:rPr lang="fi-FI" sz="1600" dirty="0" err="1"/>
              <a:t>are</a:t>
            </a:r>
            <a:r>
              <a:rPr lang="fi-FI" sz="1600" dirty="0"/>
              <a:t> </a:t>
            </a:r>
            <a:r>
              <a:rPr lang="fi-FI" sz="1600" dirty="0" err="1"/>
              <a:t>attractors</a:t>
            </a:r>
            <a:r>
              <a:rPr lang="fi-FI" sz="1600" dirty="0"/>
              <a:t> </a:t>
            </a:r>
            <a:r>
              <a:rPr lang="fi-FI" sz="1600" dirty="0" err="1"/>
              <a:t>that</a:t>
            </a:r>
            <a:r>
              <a:rPr lang="fi-FI" sz="1600" dirty="0"/>
              <a:t> </a:t>
            </a:r>
            <a:r>
              <a:rPr lang="fi-FI" sz="1600" dirty="0" err="1"/>
              <a:t>compose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lanscape</a:t>
            </a:r>
            <a:endParaRPr lang="fi-FI" sz="1600" dirty="0"/>
          </a:p>
          <a:p>
            <a:pPr>
              <a:buFont typeface="Arial" pitchFamily="34" charset="0"/>
              <a:buChar char="•"/>
            </a:pPr>
            <a:r>
              <a:rPr lang="fi-FI" sz="1600" dirty="0"/>
              <a:t> </a:t>
            </a:r>
            <a:r>
              <a:rPr lang="fi-FI" sz="2000" b="1" dirty="0"/>
              <a:t>In </a:t>
            </a:r>
            <a:r>
              <a:rPr lang="fi-FI" sz="2000" b="1" dirty="0" err="1"/>
              <a:t>many</a:t>
            </a:r>
            <a:r>
              <a:rPr lang="fi-FI" sz="2000" b="1" dirty="0"/>
              <a:t> </a:t>
            </a:r>
            <a:r>
              <a:rPr lang="fi-FI" sz="2000" b="1" dirty="0" err="1"/>
              <a:t>cases</a:t>
            </a: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landscape</a:t>
            </a:r>
            <a:r>
              <a:rPr lang="fi-FI" sz="2000" b="1" dirty="0"/>
              <a:t> </a:t>
            </a:r>
            <a:r>
              <a:rPr lang="fi-FI" sz="2000" b="1" dirty="0" err="1"/>
              <a:t>can</a:t>
            </a:r>
            <a:r>
              <a:rPr lang="fi-FI" sz="2000" b="1" dirty="0"/>
              <a:t> </a:t>
            </a:r>
            <a:r>
              <a:rPr lang="fi-FI" sz="2000" b="1" dirty="0" err="1"/>
              <a:t>be</a:t>
            </a:r>
            <a:r>
              <a:rPr lang="fi-FI" sz="2000" b="1" dirty="0"/>
              <a:t> </a:t>
            </a:r>
            <a:r>
              <a:rPr lang="fi-FI" sz="2000" b="1" dirty="0" err="1"/>
              <a:t>presented</a:t>
            </a:r>
            <a:r>
              <a:rPr lang="fi-FI" sz="2000" b="1" dirty="0"/>
              <a:t> as </a:t>
            </a:r>
            <a:r>
              <a:rPr lang="fi-FI" sz="2000" b="1" dirty="0" err="1"/>
              <a:t>networks</a:t>
            </a:r>
            <a:r>
              <a:rPr lang="fi-FI" sz="2000" b="1" dirty="0"/>
              <a:t> </a:t>
            </a:r>
          </a:p>
          <a:p>
            <a:pPr>
              <a:buFont typeface="Arial" pitchFamily="34" charset="0"/>
              <a:buChar char="•"/>
            </a:pPr>
            <a:endParaRPr lang="fi-FI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s2.0-S1084952109001499-g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461" y="202889"/>
            <a:ext cx="5285874" cy="5411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5" y="0"/>
            <a:ext cx="9144000" cy="199675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225230"/>
            <a:ext cx="34036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200" dirty="0" err="1"/>
              <a:t>Learn</a:t>
            </a:r>
            <a:r>
              <a:rPr lang="fi-FI" sz="1200" dirty="0"/>
              <a:t> </a:t>
            </a:r>
            <a:r>
              <a:rPr lang="fi-FI" sz="1200" dirty="0" err="1"/>
              <a:t>more</a:t>
            </a:r>
            <a:r>
              <a:rPr lang="fi-FI" sz="1200" dirty="0"/>
              <a:t> </a:t>
            </a:r>
            <a:r>
              <a:rPr lang="fi-FI" sz="1200" dirty="0" err="1"/>
              <a:t>from</a:t>
            </a:r>
            <a:r>
              <a:rPr lang="fi-FI" sz="1200" dirty="0"/>
              <a:t>: Publications </a:t>
            </a:r>
            <a:r>
              <a:rPr lang="fi-FI" sz="1200" dirty="0" err="1"/>
              <a:t>by</a:t>
            </a:r>
            <a:r>
              <a:rPr lang="fi-FI" sz="1200" dirty="0"/>
              <a:t> Stuart </a:t>
            </a:r>
            <a:r>
              <a:rPr lang="fi-FI" sz="1200" dirty="0" err="1"/>
              <a:t>Kauffman</a:t>
            </a:r>
            <a:endParaRPr lang="fi-FI" sz="1200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A7AEC158-F81B-49DA-A329-FBD8478DDF5F}"/>
              </a:ext>
            </a:extLst>
          </p:cNvPr>
          <p:cNvSpPr/>
          <p:nvPr/>
        </p:nvSpPr>
        <p:spPr>
          <a:xfrm>
            <a:off x="41740" y="1130949"/>
            <a:ext cx="90605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 u="sng" dirty="0"/>
              <a:t>A </a:t>
            </a:r>
            <a:r>
              <a:rPr lang="fi-FI" sz="2000" b="1" u="sng" dirty="0" err="1"/>
              <a:t>landscape</a:t>
            </a:r>
            <a:r>
              <a:rPr lang="fi-FI" sz="2000" b="1" u="sng" dirty="0"/>
              <a:t> of </a:t>
            </a:r>
            <a:r>
              <a:rPr lang="fi-FI" sz="2000" b="1" u="sng" dirty="0" err="1"/>
              <a:t>complex</a:t>
            </a:r>
            <a:r>
              <a:rPr lang="fi-FI" sz="2000" b="1" u="sng" dirty="0"/>
              <a:t> </a:t>
            </a:r>
            <a:r>
              <a:rPr lang="fi-FI" sz="2000" b="1" u="sng" dirty="0" err="1"/>
              <a:t>systems</a:t>
            </a:r>
            <a:r>
              <a:rPr lang="fi-FI" sz="2000" b="1" dirty="0"/>
              <a:t> </a:t>
            </a:r>
            <a:r>
              <a:rPr lang="fi-FI" sz="2000" b="1" dirty="0" err="1"/>
              <a:t>can</a:t>
            </a:r>
            <a:r>
              <a:rPr lang="fi-FI" sz="2000" b="1" dirty="0"/>
              <a:t> </a:t>
            </a:r>
            <a:r>
              <a:rPr lang="fi-FI" sz="2000" b="1" dirty="0" err="1"/>
              <a:t>have</a:t>
            </a:r>
            <a:r>
              <a:rPr lang="fi-FI" sz="2000" b="1" dirty="0"/>
              <a:t> </a:t>
            </a:r>
            <a:r>
              <a:rPr lang="fi-FI" sz="2000" b="1" dirty="0" err="1"/>
              <a:t>any</a:t>
            </a:r>
            <a:r>
              <a:rPr lang="fi-FI" sz="2000" b="1" dirty="0"/>
              <a:t> </a:t>
            </a:r>
            <a:r>
              <a:rPr lang="fi-FI" sz="2000" b="1" dirty="0" err="1"/>
              <a:t>number</a:t>
            </a:r>
            <a:r>
              <a:rPr lang="fi-FI" sz="2000" b="1" dirty="0"/>
              <a:t> of </a:t>
            </a:r>
            <a:r>
              <a:rPr lang="fi-FI" sz="2000" b="1" dirty="0" err="1"/>
              <a:t>dimensions</a:t>
            </a:r>
            <a:endParaRPr lang="fi-FI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1800" dirty="0" err="1"/>
              <a:t>May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difficult</a:t>
            </a:r>
            <a:r>
              <a:rPr lang="fi-FI" sz="1800" dirty="0"/>
              <a:t> to </a:t>
            </a:r>
            <a:r>
              <a:rPr lang="fi-FI" sz="1800" dirty="0" err="1"/>
              <a:t>comprehend</a:t>
            </a:r>
            <a:endParaRPr lang="fi-FI" sz="18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FF53DCA-B5D4-46EE-859C-23FEBF1CB88A}"/>
              </a:ext>
            </a:extLst>
          </p:cNvPr>
          <p:cNvSpPr txBox="1">
            <a:spLocks/>
          </p:cNvSpPr>
          <p:nvPr/>
        </p:nvSpPr>
        <p:spPr>
          <a:xfrm>
            <a:off x="521550" y="428030"/>
            <a:ext cx="8085599" cy="7527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dirty="0"/>
              <a:t>A </a:t>
            </a:r>
            <a:r>
              <a:rPr lang="fi-FI" dirty="0" err="1"/>
              <a:t>Complex</a:t>
            </a:r>
            <a:r>
              <a:rPr lang="fi-FI" dirty="0"/>
              <a:t> </a:t>
            </a:r>
            <a:r>
              <a:rPr lang="fi-FI" dirty="0" err="1"/>
              <a:t>Landscape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3DAEF6-049D-44BF-9ACB-53AFC64F64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4665" y="1996752"/>
            <a:ext cx="8352478" cy="3843034"/>
          </a:xfrm>
        </p:spPr>
        <p:txBody>
          <a:bodyPr/>
          <a:lstStyle/>
          <a:p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sz="1200" dirty="0"/>
              <a:t> In </a:t>
            </a:r>
            <a:r>
              <a:rPr lang="fi-FI" sz="1200" dirty="0" err="1"/>
              <a:t>cells</a:t>
            </a:r>
            <a:r>
              <a:rPr lang="fi-FI" sz="1200" dirty="0"/>
              <a:t> </a:t>
            </a:r>
            <a:r>
              <a:rPr lang="fi-FI" sz="1200" dirty="0" err="1"/>
              <a:t>complex</a:t>
            </a:r>
            <a:r>
              <a:rPr lang="fi-FI" sz="1200" dirty="0"/>
              <a:t> </a:t>
            </a:r>
            <a:r>
              <a:rPr lang="fi-FI" sz="1200" dirty="0" err="1"/>
              <a:t>network</a:t>
            </a:r>
            <a:r>
              <a:rPr lang="fi-FI" sz="1200" dirty="0"/>
              <a:t> of </a:t>
            </a:r>
            <a:r>
              <a:rPr lang="fi-FI" sz="1200" dirty="0" err="1"/>
              <a:t>genes</a:t>
            </a:r>
            <a:r>
              <a:rPr lang="fi-FI" sz="1200" dirty="0"/>
              <a:t> </a:t>
            </a:r>
            <a:br>
              <a:rPr lang="fi-FI" sz="1200" dirty="0"/>
            </a:br>
            <a:r>
              <a:rPr lang="fi-FI" sz="1200" dirty="0"/>
              <a:t>  </a:t>
            </a:r>
            <a:r>
              <a:rPr lang="fi-FI" sz="1200" dirty="0" err="1"/>
              <a:t>are</a:t>
            </a:r>
            <a:r>
              <a:rPr lang="fi-FI" sz="1200" dirty="0"/>
              <a:t> </a:t>
            </a:r>
            <a:r>
              <a:rPr lang="fi-FI" sz="1200" dirty="0" err="1"/>
              <a:t>setting</a:t>
            </a:r>
            <a:r>
              <a:rPr lang="fi-FI" sz="1200" dirty="0"/>
              <a:t> on/</a:t>
            </a:r>
            <a:r>
              <a:rPr lang="fi-FI" sz="1200" dirty="0" err="1"/>
              <a:t>off</a:t>
            </a:r>
            <a:r>
              <a:rPr lang="fi-FI" sz="1200" dirty="0"/>
              <a:t> </a:t>
            </a:r>
            <a:r>
              <a:rPr lang="fi-FI" sz="1200" dirty="0" err="1"/>
              <a:t>each</a:t>
            </a:r>
            <a:r>
              <a:rPr lang="fi-FI" sz="1200" dirty="0"/>
              <a:t> </a:t>
            </a:r>
            <a:r>
              <a:rPr lang="fi-FI" sz="1200" dirty="0" err="1"/>
              <a:t>other</a:t>
            </a:r>
            <a:endParaRPr lang="fi-FI" sz="1200" dirty="0"/>
          </a:p>
          <a:p>
            <a:pPr>
              <a:buFont typeface="Arial" pitchFamily="34" charset="0"/>
              <a:buChar char="•"/>
            </a:pPr>
            <a:r>
              <a:rPr lang="fi-FI" sz="1200" dirty="0"/>
              <a:t> </a:t>
            </a:r>
            <a:r>
              <a:rPr lang="fi-FI" sz="1200" dirty="0" err="1"/>
              <a:t>Only</a:t>
            </a:r>
            <a:r>
              <a:rPr lang="fi-FI" sz="1200" dirty="0"/>
              <a:t> small portion of possible </a:t>
            </a:r>
            <a:r>
              <a:rPr lang="fi-FI" sz="1200" dirty="0" err="1"/>
              <a:t>networks</a:t>
            </a:r>
            <a:r>
              <a:rPr lang="fi-FI" sz="1200" dirty="0"/>
              <a:t> </a:t>
            </a:r>
            <a:br>
              <a:rPr lang="fi-FI" sz="1200" dirty="0"/>
            </a:br>
            <a:r>
              <a:rPr lang="fi-FI" sz="1200" dirty="0"/>
              <a:t>  </a:t>
            </a:r>
            <a:r>
              <a:rPr lang="fi-FI" sz="1200" dirty="0" err="1"/>
              <a:t>compose</a:t>
            </a:r>
            <a:r>
              <a:rPr lang="fi-FI" sz="1200" dirty="0"/>
              <a:t> a stable cell</a:t>
            </a:r>
          </a:p>
          <a:p>
            <a:pPr>
              <a:buFont typeface="Arial" pitchFamily="34" charset="0"/>
              <a:buChar char="•"/>
            </a:pPr>
            <a:r>
              <a:rPr lang="fi-FI" sz="1200" dirty="0"/>
              <a:t> Livable cell types are attractors in </a:t>
            </a:r>
            <a:r>
              <a:rPr lang="fi-FI" sz="1200" dirty="0" err="1"/>
              <a:t>state</a:t>
            </a:r>
            <a:r>
              <a:rPr lang="fi-FI" sz="1200" dirty="0"/>
              <a:t> </a:t>
            </a:r>
            <a:r>
              <a:rPr lang="fi-FI" sz="1200" dirty="0" err="1"/>
              <a:t>space</a:t>
            </a:r>
            <a:endParaRPr lang="fi-FI" sz="1200" dirty="0"/>
          </a:p>
          <a:p>
            <a:pPr>
              <a:buFont typeface="Arial" pitchFamily="34" charset="0"/>
              <a:buChar char="•"/>
            </a:pPr>
            <a:r>
              <a:rPr lang="fi-FI" sz="1200" dirty="0"/>
              <a:t> </a:t>
            </a:r>
            <a:r>
              <a:rPr lang="fi-FI" sz="1200" dirty="0" err="1"/>
              <a:t>Cancer</a:t>
            </a:r>
            <a:r>
              <a:rPr lang="fi-FI" sz="1200" dirty="0"/>
              <a:t> </a:t>
            </a:r>
            <a:r>
              <a:rPr lang="fi-FI" sz="1200" dirty="0" err="1"/>
              <a:t>cells</a:t>
            </a:r>
            <a:r>
              <a:rPr lang="fi-FI" sz="1200" dirty="0"/>
              <a:t> </a:t>
            </a:r>
            <a:r>
              <a:rPr lang="fi-FI" sz="1200" dirty="0" err="1"/>
              <a:t>are</a:t>
            </a:r>
            <a:r>
              <a:rPr lang="fi-FI" sz="1200" dirty="0"/>
              <a:t> </a:t>
            </a:r>
            <a:r>
              <a:rPr lang="fi-FI" sz="1200" dirty="0" err="1"/>
              <a:t>also</a:t>
            </a:r>
            <a:r>
              <a:rPr lang="fi-FI" sz="1200" dirty="0"/>
              <a:t> </a:t>
            </a:r>
            <a:r>
              <a:rPr lang="fi-FI" sz="1200" dirty="0" err="1"/>
              <a:t>attractors</a:t>
            </a:r>
            <a:endParaRPr lang="fi-FI" sz="1200" dirty="0"/>
          </a:p>
          <a:p>
            <a:pPr>
              <a:buFont typeface="Arial" pitchFamily="34" charset="0"/>
              <a:buChar char="•"/>
            </a:pPr>
            <a:r>
              <a:rPr lang="fi-FI" sz="1200" dirty="0"/>
              <a:t> State space </a:t>
            </a:r>
            <a:r>
              <a:rPr lang="fi-FI" sz="1200" b="0" dirty="0"/>
              <a:t>(human cells)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2500 regulating genes (N)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10</a:t>
            </a:r>
            <a:r>
              <a:rPr lang="fi-FI" sz="1200" baseline="30000" dirty="0"/>
              <a:t>750 </a:t>
            </a:r>
            <a:r>
              <a:rPr lang="fi-FI" sz="1200" dirty="0"/>
              <a:t> possible combinations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 250 mature cell types</a:t>
            </a:r>
          </a:p>
          <a:p>
            <a:pPr>
              <a:buFont typeface="Arial" pitchFamily="34" charset="0"/>
              <a:buChar char="•"/>
            </a:pPr>
            <a:r>
              <a:rPr lang="fi-FI" sz="1200" dirty="0"/>
              <a:t> The network have state cycles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Stable state: Short isolated state cycles 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Chaotic state: Overly long state cycles, N</a:t>
            </a:r>
            <a:r>
              <a:rPr lang="fi-FI" sz="1200" baseline="30000" dirty="0"/>
              <a:t>x</a:t>
            </a:r>
          </a:p>
          <a:p>
            <a:pPr lvl="1">
              <a:buFont typeface="Arial" pitchFamily="34" charset="0"/>
              <a:buChar char="•"/>
            </a:pPr>
            <a:r>
              <a:rPr lang="fi-FI" sz="1200" dirty="0"/>
              <a:t>Critical state: State cycle lenght sqrt(N)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972" y="233645"/>
            <a:ext cx="8692056" cy="1007730"/>
          </a:xfrm>
        </p:spPr>
        <p:txBody>
          <a:bodyPr/>
          <a:lstStyle/>
          <a:p>
            <a:pPr algn="ctr"/>
            <a:r>
              <a:rPr lang="fi-FI" dirty="0" err="1"/>
              <a:t>Attractors</a:t>
            </a:r>
            <a:r>
              <a:rPr lang="fi-FI" dirty="0"/>
              <a:t> and </a:t>
            </a:r>
            <a:r>
              <a:rPr lang="fi-FI" dirty="0" err="1"/>
              <a:t>Landscapes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of Social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121761" y="1726339"/>
            <a:ext cx="3195355" cy="33753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Languages</a:t>
            </a:r>
            <a:r>
              <a:rPr lang="fi-FI" dirty="0"/>
              <a:t>, </a:t>
            </a:r>
            <a:r>
              <a:rPr lang="fi-FI" dirty="0" err="1"/>
              <a:t>words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Religions</a:t>
            </a:r>
            <a:r>
              <a:rPr lang="fi-FI" dirty="0"/>
              <a:t>, </a:t>
            </a:r>
            <a:r>
              <a:rPr lang="fi-FI" dirty="0" err="1"/>
              <a:t>ideologies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Scientific domains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Cities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Transport </a:t>
            </a:r>
            <a:r>
              <a:rPr lang="fi-FI" dirty="0" err="1"/>
              <a:t>networks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Institutions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Technologies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Fashions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etc</a:t>
            </a:r>
            <a:r>
              <a:rPr lang="fi-FI" dirty="0"/>
              <a:t>…</a:t>
            </a:r>
          </a:p>
        </p:txBody>
      </p:sp>
      <p:pic>
        <p:nvPicPr>
          <p:cNvPr id="4" name="Picture 3" descr="neatomap16d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25" y="1121248"/>
            <a:ext cx="3324225" cy="414253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E428884-6C15-4863-9BC9-ADE0F6EE62BF}"/>
              </a:ext>
            </a:extLst>
          </p:cNvPr>
          <p:cNvSpPr txBox="1"/>
          <p:nvPr/>
        </p:nvSpPr>
        <p:spPr>
          <a:xfrm>
            <a:off x="521550" y="5290200"/>
            <a:ext cx="672139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Nothing is evenly distributed: </a:t>
            </a:r>
          </a:p>
          <a:p>
            <a:r>
              <a:rPr lang="en-US" sz="1200" b="1" dirty="0"/>
              <a:t>For example, there is no such language that consist of  say 50% English 50% Finnish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99B83-46D8-474A-904B-84F67C23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22" y="609330"/>
            <a:ext cx="8085599" cy="752745"/>
          </a:xfrm>
        </p:spPr>
        <p:txBody>
          <a:bodyPr/>
          <a:lstStyle/>
          <a:p>
            <a:pPr algn="ctr"/>
            <a:r>
              <a:rPr lang="en-US" dirty="0"/>
              <a:t>City as an Attractor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8669D7-37E3-4458-B7D5-E841D05919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5822" y="1628800"/>
            <a:ext cx="8408285" cy="42754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Cities are strong attractors of the social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Cities are often very resilient and longer lasting than the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Often close to traveling attractors (river, valley etc.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the city grows it may become even stronger attractor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Urbanization is a phenomena, in which the strongest attractors get even stronger and bigger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Mega cities becoming more common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 cities in the proximity may suffer, prosper or integrate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Rural areas may suffer, be exploited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0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99B83-46D8-474A-904B-84F67C23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41" y="593685"/>
            <a:ext cx="8085599" cy="752745"/>
          </a:xfrm>
        </p:spPr>
        <p:txBody>
          <a:bodyPr/>
          <a:lstStyle/>
          <a:p>
            <a:pPr algn="ctr"/>
            <a:r>
              <a:rPr lang="en-US" dirty="0"/>
              <a:t>City as an Complex Landscape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8669D7-37E3-4458-B7D5-E841D05919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1530" y="1448780"/>
            <a:ext cx="8644054" cy="41179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Attractors of the city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Downtown, commercial centers, transport stations, churches , parks …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Roads and streets, railways, public transport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Suburbs, industrial and office zones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The organization of attractors creates the landscape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Think about other possible landscapes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Geographicl</a:t>
            </a:r>
            <a:r>
              <a:rPr lang="en-US" dirty="0"/>
              <a:t>, social, economical, technological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Political, cultural, ethnic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Etc.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(smart) City may represent ultimate complexity in the universe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5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472322"/>
            <a:ext cx="8085599" cy="707740"/>
          </a:xfrm>
        </p:spPr>
        <p:txBody>
          <a:bodyPr/>
          <a:lstStyle/>
          <a:p>
            <a:pPr algn="ctr"/>
            <a:r>
              <a:rPr lang="en-US" dirty="0"/>
              <a:t>Transport Attractors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7372"/>
            <a:ext cx="3478429" cy="27903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61" y="2347372"/>
            <a:ext cx="4390804" cy="2790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0023" y="5300336"/>
            <a:ext cx="17504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Metro network</a:t>
            </a:r>
            <a:endParaRPr lang="fi-FI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96625" y="5300336"/>
            <a:ext cx="299120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Road and street network</a:t>
            </a:r>
            <a:endParaRPr lang="fi-FI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1150" y="1342716"/>
            <a:ext cx="67374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Streets, roads and rails are attractors while moving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Stations and terminals are attractors as destinations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260539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50" y="323655"/>
            <a:ext cx="8085599" cy="671805"/>
          </a:xfrm>
        </p:spPr>
        <p:txBody>
          <a:bodyPr/>
          <a:lstStyle/>
          <a:p>
            <a:pPr algn="ctr"/>
            <a:r>
              <a:rPr lang="en-US" dirty="0"/>
              <a:t>General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30770" y="1011050"/>
            <a:ext cx="8442325" cy="459051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Seeing the ”big picture”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Tools for thinking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Finding concepts with explanation power over traditional disciplines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Applying to various systems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Finding common principles and features between systems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Covering a variety of systems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Starting from the simplest systems </a:t>
            </a:r>
            <a:r>
              <a:rPr lang="en-US" sz="1300" dirty="0"/>
              <a:t>(physics, engines, molecules …)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Shifting towards more complex systems </a:t>
            </a:r>
            <a:r>
              <a:rPr lang="en-US" sz="1400" dirty="0"/>
              <a:t>(biological, social, technology, cities, traffic …)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Not only answers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Sometimes it is more important to find the good questions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We don’t go very deep or apply mathematics here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There are other courses that cover more deeply complex systems</a:t>
            </a: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2258008"/>
            <a:ext cx="7975385" cy="1723719"/>
          </a:xfrm>
        </p:spPr>
        <p:txBody>
          <a:bodyPr/>
          <a:lstStyle/>
          <a:p>
            <a:pPr algn="ctr"/>
            <a:r>
              <a:rPr lang="fi-FI" sz="3600" dirty="0" err="1"/>
              <a:t>Origins</a:t>
            </a:r>
            <a:r>
              <a:rPr lang="fi-FI" sz="3600" dirty="0"/>
              <a:t> of Order</a:t>
            </a:r>
            <a:r>
              <a:rPr lang="en-US" sz="3600" dirty="0"/>
              <a:t> </a:t>
            </a:r>
            <a:br>
              <a:rPr lang="en-US" sz="3600" dirty="0"/>
            </a:br>
            <a:endParaRPr lang="fi-FI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85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01675" y="1196975"/>
            <a:ext cx="8361403" cy="466230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dirty="0"/>
              <a:t> Highly organized system 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(e.g. a living things), low entropy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The number possible states is the state space is low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Low organized system 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(</a:t>
            </a:r>
            <a:r>
              <a:rPr lang="fi-FI" dirty="0" err="1"/>
              <a:t>e.g</a:t>
            </a:r>
            <a:r>
              <a:rPr lang="fi-FI" dirty="0"/>
              <a:t>. gas), high entropy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The number of possible states in the state space is large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Random fluctuations tend to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increase the entropy within a closed system (without external energy)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nudge the system towards a states that exist in large numbers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The opposite direction is </a:t>
            </a:r>
            <a:r>
              <a:rPr lang="fi-FI" dirty="0" err="1"/>
              <a:t>possible</a:t>
            </a:r>
            <a:r>
              <a:rPr lang="fi-FI" dirty="0"/>
              <a:t> </a:t>
            </a:r>
            <a:r>
              <a:rPr lang="fi-FI" dirty="0" err="1"/>
              <a:t>locally</a:t>
            </a:r>
            <a:endParaRPr lang="fi-FI" dirty="0"/>
          </a:p>
          <a:p>
            <a:pPr lvl="1">
              <a:buFont typeface="Arial" pitchFamily="34" charset="0"/>
              <a:buChar char="•"/>
            </a:pPr>
            <a:r>
              <a:rPr lang="fi-FI" dirty="0"/>
              <a:t>life, evolution, culture, technology, cities ...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requires external energy applied as work</a:t>
            </a:r>
          </a:p>
          <a:p>
            <a:pPr lvl="1">
              <a:buFont typeface="Arial" pitchFamily="34" charset="0"/>
              <a:buChar char="•"/>
            </a:pPr>
            <a:endParaRPr lang="fi-FI" dirty="0"/>
          </a:p>
        </p:txBody>
      </p:sp>
      <p:pic>
        <p:nvPicPr>
          <p:cNvPr id="4" name="Picture 3" descr="entr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795" y="241300"/>
            <a:ext cx="3352800" cy="95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28" y="323655"/>
            <a:ext cx="8085599" cy="600635"/>
          </a:xfrm>
        </p:spPr>
        <p:txBody>
          <a:bodyPr/>
          <a:lstStyle/>
          <a:p>
            <a:pPr algn="ctr"/>
            <a:r>
              <a:rPr lang="en-US" dirty="0"/>
              <a:t>What is work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66555" y="1059306"/>
            <a:ext cx="8085599" cy="47549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In school physics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Work = Force x Distance (along moving direction)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General definition</a:t>
            </a:r>
          </a:p>
          <a:p>
            <a:pPr lvl="1">
              <a:buFont typeface="Arial" pitchFamily="34" charset="0"/>
              <a:buChar char="•"/>
            </a:pPr>
            <a:r>
              <a:rPr lang="en-US" u="sng" dirty="0"/>
              <a:t>Constrained release of energy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Releasing energy to few degrees of freedom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For example: in an engine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The mechanical structure is limiting the degree of freedom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E.g. the piston in a car engine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What is </a:t>
            </a:r>
            <a:r>
              <a:rPr lang="en-US" u="sng" dirty="0"/>
              <a:t>not</a:t>
            </a:r>
            <a:r>
              <a:rPr lang="en-US" dirty="0"/>
              <a:t> work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Releasing energy to any direction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Temperature (=random movement), the sun (= radiating to all directions)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In self-organizing systems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Where do the constrains come from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151620" y="548680"/>
            <a:ext cx="6750750" cy="8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ctr" defTabSz="91440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600" b="1" spc="-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How to “swim” upstream   against the flow of entropy ?</a:t>
            </a:r>
            <a:endParaRPr kumimoji="0" lang="fi-FI" sz="3600" b="1" i="0" u="none" strike="noStrike" kern="1200" cap="none" spc="-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347864" y="1847079"/>
            <a:ext cx="2357438" cy="3644065"/>
            <a:chOff x="3347864" y="1847079"/>
            <a:chExt cx="2357438" cy="3644065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3347864" y="1847079"/>
              <a:ext cx="2357438" cy="3644065"/>
            </a:xfrm>
            <a:prstGeom prst="rect">
              <a:avLst/>
            </a:prstGeom>
            <a:solidFill>
              <a:srgbClr val="FF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3441148" y="1929197"/>
              <a:ext cx="2232248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sz="2000" b="1" dirty="0"/>
                <a:t>Self-organizing systems</a:t>
              </a:r>
            </a:p>
          </p:txBody>
        </p:sp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3441148" y="5174454"/>
              <a:ext cx="2232248" cy="316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sz="1800" dirty="0">
                  <a:solidFill>
                    <a:schemeClr val="tx1"/>
                  </a:solidFill>
                </a:rPr>
                <a:t>Natural resources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3473054" y="3344109"/>
              <a:ext cx="2041338" cy="10755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Right Arrow 7"/>
            <p:cNvSpPr>
              <a:spLocks noChangeArrowheads="1"/>
            </p:cNvSpPr>
            <p:nvPr/>
          </p:nvSpPr>
          <p:spPr bwMode="auto">
            <a:xfrm rot="16200000">
              <a:off x="4200697" y="4478397"/>
              <a:ext cx="677739" cy="7143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sp>
          <p:nvSpPr>
            <p:cNvPr id="32" name="Right Arrow 7"/>
            <p:cNvSpPr>
              <a:spLocks noChangeArrowheads="1"/>
            </p:cNvSpPr>
            <p:nvPr/>
          </p:nvSpPr>
          <p:spPr bwMode="auto">
            <a:xfrm rot="16200000">
              <a:off x="4200697" y="2538070"/>
              <a:ext cx="677739" cy="7143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3347864" y="3482346"/>
              <a:ext cx="2325532" cy="69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b="1" dirty="0">
                  <a:latin typeface="Arial Black" pitchFamily="34" charset="0"/>
                </a:rPr>
                <a:t>Platform/</a:t>
              </a: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b="1" dirty="0">
                  <a:latin typeface="Arial Black" pitchFamily="34" charset="0"/>
                </a:rPr>
                <a:t>Matter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6515" y="2556388"/>
            <a:ext cx="3175913" cy="2388637"/>
            <a:chOff x="206515" y="2556388"/>
            <a:chExt cx="3175913" cy="2388637"/>
          </a:xfrm>
        </p:grpSpPr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206515" y="2556388"/>
              <a:ext cx="2684517" cy="2388637"/>
            </a:xfrm>
            <a:prstGeom prst="rect">
              <a:avLst/>
            </a:prstGeom>
            <a:solidFill>
              <a:srgbClr val="FF7575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492075" y="3032543"/>
              <a:ext cx="1857375" cy="1146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sz="2800" b="1" dirty="0">
                  <a:latin typeface="Arial Black" pitchFamily="34" charset="0"/>
                </a:rPr>
                <a:t>Energy</a:t>
              </a: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sz="2800" b="1" dirty="0">
                  <a:latin typeface="Arial Black" pitchFamily="34" charset="0"/>
                </a:rPr>
                <a:t>&amp;</a:t>
              </a: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sz="2800" b="1" dirty="0">
                  <a:latin typeface="Arial Black" pitchFamily="34" charset="0"/>
                </a:rPr>
                <a:t>Work</a:t>
              </a:r>
              <a:endParaRPr lang="en-US" sz="28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9" name="Right Arrow 7"/>
            <p:cNvSpPr>
              <a:spLocks noChangeArrowheads="1"/>
            </p:cNvSpPr>
            <p:nvPr/>
          </p:nvSpPr>
          <p:spPr bwMode="auto">
            <a:xfrm>
              <a:off x="2704689" y="3380369"/>
              <a:ext cx="677739" cy="7143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14676" y="2520128"/>
            <a:ext cx="3529324" cy="2388637"/>
            <a:chOff x="5614676" y="2520128"/>
            <a:chExt cx="3529324" cy="238863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6147175" y="2520128"/>
              <a:ext cx="2787771" cy="2388637"/>
            </a:xfrm>
            <a:prstGeom prst="rect">
              <a:avLst/>
            </a:prstGeom>
            <a:solidFill>
              <a:srgbClr val="99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6147175" y="2908459"/>
              <a:ext cx="2996825" cy="1588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b="1" dirty="0">
                  <a:latin typeface="Arial Black" pitchFamily="34" charset="0"/>
                </a:rPr>
                <a:t>Searching t</a:t>
              </a:r>
              <a:r>
                <a:rPr lang="fi-FI" b="1" dirty="0">
                  <a:solidFill>
                    <a:schemeClr val="tx1"/>
                  </a:solidFill>
                  <a:latin typeface="Arial Black" pitchFamily="34" charset="0"/>
                </a:rPr>
                <a:t>he state </a:t>
              </a:r>
              <a:r>
                <a:rPr lang="fi-FI" b="1" dirty="0">
                  <a:latin typeface="Arial Black" pitchFamily="34" charset="0"/>
                </a:rPr>
                <a:t>s</a:t>
              </a:r>
              <a:r>
                <a:rPr lang="fi-FI" b="1" dirty="0">
                  <a:solidFill>
                    <a:schemeClr val="tx1"/>
                  </a:solidFill>
                  <a:latin typeface="Arial Black" pitchFamily="34" charset="0"/>
                </a:rPr>
                <a:t>pace,</a:t>
              </a:r>
              <a:endParaRPr lang="fi-FI" b="1" dirty="0">
                <a:latin typeface="Arial Black" pitchFamily="34" charset="0"/>
              </a:endParaRP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b="1" dirty="0">
                  <a:latin typeface="Arial Black" pitchFamily="34" charset="0"/>
                </a:rPr>
                <a:t>Processing</a:t>
              </a: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fi-FI" b="1" dirty="0">
                  <a:latin typeface="Arial Black" pitchFamily="34" charset="0"/>
                </a:rPr>
                <a:t>information</a:t>
              </a:r>
            </a:p>
            <a:p>
              <a:pPr algn="ctr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0" name="Left Arrow 8"/>
            <p:cNvSpPr>
              <a:spLocks noChangeArrowheads="1"/>
            </p:cNvSpPr>
            <p:nvPr/>
          </p:nvSpPr>
          <p:spPr bwMode="auto">
            <a:xfrm>
              <a:off x="5614676" y="3393519"/>
              <a:ext cx="847534" cy="78581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7363227" y="1741921"/>
            <a:ext cx="1606640" cy="2175158"/>
            <a:chOff x="7646825" y="2495472"/>
            <a:chExt cx="1606327" cy="2175642"/>
          </a:xfrm>
        </p:grpSpPr>
        <p:cxnSp>
          <p:nvCxnSpPr>
            <p:cNvPr id="27" name="Straight Arrow Connector 59"/>
            <p:cNvCxnSpPr>
              <a:cxnSpLocks noChangeShapeType="1"/>
            </p:cNvCxnSpPr>
            <p:nvPr/>
          </p:nvCxnSpPr>
          <p:spPr bwMode="auto">
            <a:xfrm>
              <a:off x="9253152" y="2582882"/>
              <a:ext cx="0" cy="2088232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8" name="TextBox 60"/>
            <p:cNvSpPr txBox="1">
              <a:spLocks noChangeArrowheads="1"/>
            </p:cNvSpPr>
            <p:nvPr/>
          </p:nvSpPr>
          <p:spPr bwMode="auto">
            <a:xfrm>
              <a:off x="7646825" y="2495472"/>
              <a:ext cx="1508452" cy="15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i-FI" altLang="fi-FI" sz="1600" dirty="0" err="1">
                  <a:solidFill>
                    <a:srgbClr val="000000"/>
                  </a:solidFill>
                </a:rPr>
                <a:t>Cities</a:t>
              </a:r>
              <a:r>
                <a:rPr lang="fi-FI" altLang="fi-FI" sz="1600" dirty="0">
                  <a:solidFill>
                    <a:srgbClr val="000000"/>
                  </a:solidFill>
                </a:rPr>
                <a:t> </a:t>
              </a:r>
              <a:r>
                <a:rPr lang="fi-FI" altLang="fi-FI" sz="1600" dirty="0" err="1">
                  <a:solidFill>
                    <a:srgbClr val="000000"/>
                  </a:solidFill>
                </a:rPr>
                <a:t>causing</a:t>
              </a:r>
              <a:endParaRPr lang="fi-FI" altLang="fi-FI" sz="1600" dirty="0">
                <a:solidFill>
                  <a:srgbClr val="000000"/>
                </a:solidFill>
              </a:endParaRPr>
            </a:p>
            <a:p>
              <a:pPr eaLnBrk="1" hangingPunct="1"/>
              <a:r>
                <a:rPr lang="fi-FI" altLang="fi-FI" sz="1600" dirty="0" err="1">
                  <a:solidFill>
                    <a:srgbClr val="000000"/>
                  </a:solidFill>
                </a:rPr>
                <a:t>Entropy</a:t>
              </a:r>
              <a:r>
                <a:rPr lang="fi-FI" altLang="fi-FI" sz="1600" dirty="0">
                  <a:solidFill>
                    <a:srgbClr val="000000"/>
                  </a:solidFill>
                </a:rPr>
                <a:t> in </a:t>
              </a:r>
              <a:r>
                <a:rPr lang="fi-FI" altLang="fi-FI" sz="1600" dirty="0" err="1">
                  <a:solidFill>
                    <a:srgbClr val="000000"/>
                  </a:solidFill>
                </a:rPr>
                <a:t>the</a:t>
              </a:r>
              <a:r>
                <a:rPr lang="fi-FI" altLang="fi-FI" sz="1600" dirty="0">
                  <a:solidFill>
                    <a:srgbClr val="000000"/>
                  </a:solidFill>
                </a:rPr>
                <a:t> </a:t>
              </a:r>
            </a:p>
            <a:p>
              <a:pPr eaLnBrk="1" hangingPunct="1"/>
              <a:r>
                <a:rPr lang="fi-FI" altLang="fi-FI" sz="1600" dirty="0" err="1">
                  <a:solidFill>
                    <a:srgbClr val="000000"/>
                  </a:solidFill>
                </a:rPr>
                <a:t>surroundings</a:t>
              </a:r>
              <a:r>
                <a:rPr lang="fi-FI" altLang="fi-FI" sz="1600" dirty="0">
                  <a:solidFill>
                    <a:srgbClr val="000000"/>
                  </a:solidFill>
                </a:rPr>
                <a:t>: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fi-FI" altLang="fi-FI" sz="1200" dirty="0">
                  <a:solidFill>
                    <a:srgbClr val="000000"/>
                  </a:solidFill>
                </a:rPr>
                <a:t> Disorder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fi-FI" altLang="fi-FI" sz="1200" dirty="0">
                  <a:solidFill>
                    <a:srgbClr val="000000"/>
                  </a:solidFill>
                </a:rPr>
                <a:t> </a:t>
              </a:r>
              <a:r>
                <a:rPr lang="fi-FI" altLang="fi-FI" sz="1200" dirty="0" err="1">
                  <a:solidFill>
                    <a:srgbClr val="000000"/>
                  </a:solidFill>
                </a:rPr>
                <a:t>Instability</a:t>
              </a:r>
              <a:endParaRPr lang="fi-FI" altLang="fi-FI" sz="1200" dirty="0">
                <a:solidFill>
                  <a:srgbClr val="000000"/>
                </a:solidFill>
              </a:endParaRPr>
            </a:p>
            <a:p>
              <a:pPr eaLnBrk="1" hangingPunct="1">
                <a:buFont typeface="Arial" pitchFamily="34" charset="0"/>
                <a:buChar char="•"/>
              </a:pPr>
              <a:r>
                <a:rPr lang="fi-FI" altLang="fi-FI" sz="1200" dirty="0">
                  <a:solidFill>
                    <a:srgbClr val="000000"/>
                  </a:solidFill>
                </a:rPr>
                <a:t> Waste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fi-FI" altLang="fi-FI" sz="1200" dirty="0">
                  <a:solidFill>
                    <a:srgbClr val="000000"/>
                  </a:solidFill>
                </a:rPr>
                <a:t> Emissions</a:t>
              </a:r>
            </a:p>
          </p:txBody>
        </p:sp>
      </p:grpSp>
      <p:cxnSp>
        <p:nvCxnSpPr>
          <p:cNvPr id="33" name="Straight Arrow Connector 82"/>
          <p:cNvCxnSpPr>
            <a:cxnSpLocks noChangeShapeType="1"/>
          </p:cNvCxnSpPr>
          <p:nvPr/>
        </p:nvCxnSpPr>
        <p:spPr bwMode="auto">
          <a:xfrm>
            <a:off x="2173758" y="5362575"/>
            <a:ext cx="417671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4" name="TextBox 83"/>
          <p:cNvSpPr txBox="1">
            <a:spLocks noChangeArrowheads="1"/>
          </p:cNvSpPr>
          <p:nvPr/>
        </p:nvSpPr>
        <p:spPr bwMode="auto">
          <a:xfrm>
            <a:off x="3734594" y="5412511"/>
            <a:ext cx="1098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i-FI" altLang="fi-FI" sz="1200" dirty="0" err="1">
                <a:solidFill>
                  <a:srgbClr val="000000"/>
                </a:solidFill>
              </a:rPr>
              <a:t>Space</a:t>
            </a:r>
            <a:r>
              <a:rPr lang="fi-FI" altLang="fi-FI" sz="1200" dirty="0">
                <a:solidFill>
                  <a:srgbClr val="000000"/>
                </a:solidFill>
              </a:rPr>
              <a:t> &amp; </a:t>
            </a:r>
            <a:r>
              <a:rPr lang="fi-FI" altLang="fi-FI" sz="1200" dirty="0" err="1">
                <a:solidFill>
                  <a:srgbClr val="000000"/>
                </a:solidFill>
              </a:rPr>
              <a:t>time</a:t>
            </a:r>
            <a:endParaRPr lang="fi-FI" altLang="fi-FI" sz="1200" dirty="0">
              <a:solidFill>
                <a:srgbClr val="000000"/>
              </a:solidFill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-1714691" y="-65223"/>
            <a:ext cx="11880850" cy="4679951"/>
            <a:chOff x="-2137163" y="706588"/>
            <a:chExt cx="12871430" cy="4680520"/>
          </a:xfrm>
        </p:grpSpPr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-2137163" y="706588"/>
              <a:ext cx="12871430" cy="4680520"/>
              <a:chOff x="-1980728" y="404664"/>
              <a:chExt cx="11881320" cy="4680520"/>
            </a:xfrm>
          </p:grpSpPr>
          <p:grpSp>
            <p:nvGrpSpPr>
              <p:cNvPr id="6" name="Group 45"/>
              <p:cNvGrpSpPr/>
              <p:nvPr/>
            </p:nvGrpSpPr>
            <p:grpSpPr>
              <a:xfrm>
                <a:off x="-1980728" y="404664"/>
                <a:ext cx="11881320" cy="4437112"/>
                <a:chOff x="-1836712" y="188640"/>
                <a:chExt cx="11881320" cy="4437112"/>
              </a:xfrm>
              <a:solidFill>
                <a:schemeClr val="bg1"/>
              </a:solidFill>
            </p:grpSpPr>
            <p:sp>
              <p:nvSpPr>
                <p:cNvPr id="63" name="Arc 62"/>
                <p:cNvSpPr/>
                <p:nvPr/>
              </p:nvSpPr>
              <p:spPr bwMode="auto">
                <a:xfrm flipH="1" flipV="1">
                  <a:off x="4139952" y="188640"/>
                  <a:ext cx="5904656" cy="4437112"/>
                </a:xfrm>
                <a:prstGeom prst="arc">
                  <a:avLst>
                    <a:gd name="adj1" fmla="val 16198835"/>
                    <a:gd name="adj2" fmla="val 21570769"/>
                  </a:avLst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64" name="Arc 63"/>
                <p:cNvSpPr/>
                <p:nvPr/>
              </p:nvSpPr>
              <p:spPr bwMode="auto">
                <a:xfrm flipV="1">
                  <a:off x="-1836712" y="188640"/>
                  <a:ext cx="5904656" cy="4437112"/>
                </a:xfrm>
                <a:prstGeom prst="arc">
                  <a:avLst>
                    <a:gd name="adj1" fmla="val 16198835"/>
                    <a:gd name="adj2" fmla="val 21570769"/>
                  </a:avLst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>
                    <a:solidFill>
                      <a:srgbClr val="000000"/>
                    </a:solidFill>
                    <a:latin typeface="+mn-lt"/>
                    <a:cs typeface="+mn-cs"/>
                  </a:endParaRPr>
                </a:p>
              </p:txBody>
            </p:sp>
          </p:grpSp>
          <p:cxnSp>
            <p:nvCxnSpPr>
              <p:cNvPr id="42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971600" y="5085184"/>
                <a:ext cx="597666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3" name="Straight Connector 49"/>
              <p:cNvCxnSpPr>
                <a:cxnSpLocks noChangeShapeType="1"/>
              </p:cNvCxnSpPr>
              <p:nvPr/>
            </p:nvCxnSpPr>
            <p:spPr bwMode="auto">
              <a:xfrm>
                <a:off x="2123728" y="4653136"/>
                <a:ext cx="367240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4" name="Straight Connector 50"/>
              <p:cNvCxnSpPr>
                <a:cxnSpLocks noChangeShapeType="1"/>
              </p:cNvCxnSpPr>
              <p:nvPr/>
            </p:nvCxnSpPr>
            <p:spPr bwMode="auto">
              <a:xfrm flipV="1">
                <a:off x="2961495" y="4261198"/>
                <a:ext cx="2012964" cy="329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5" name="Straight Connector 51"/>
              <p:cNvCxnSpPr>
                <a:cxnSpLocks noChangeShapeType="1"/>
              </p:cNvCxnSpPr>
              <p:nvPr/>
            </p:nvCxnSpPr>
            <p:spPr bwMode="auto">
              <a:xfrm flipV="1">
                <a:off x="3604862" y="3604251"/>
                <a:ext cx="673041" cy="624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Straight Connector 52"/>
              <p:cNvCxnSpPr>
                <a:cxnSpLocks noChangeShapeType="1"/>
              </p:cNvCxnSpPr>
              <p:nvPr/>
            </p:nvCxnSpPr>
            <p:spPr bwMode="auto">
              <a:xfrm>
                <a:off x="3779912" y="3356992"/>
                <a:ext cx="36004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" name="Straight Connector 53"/>
              <p:cNvCxnSpPr>
                <a:cxnSpLocks noChangeShapeType="1"/>
              </p:cNvCxnSpPr>
              <p:nvPr/>
            </p:nvCxnSpPr>
            <p:spPr bwMode="auto">
              <a:xfrm>
                <a:off x="3851920" y="2996952"/>
                <a:ext cx="21602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8" name="Straight Connector 54"/>
              <p:cNvCxnSpPr>
                <a:cxnSpLocks noChangeShapeType="1"/>
              </p:cNvCxnSpPr>
              <p:nvPr/>
            </p:nvCxnSpPr>
            <p:spPr bwMode="auto">
              <a:xfrm>
                <a:off x="3923928" y="2780928"/>
                <a:ext cx="72386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9" name="Straight Arrow Connector 61"/>
              <p:cNvCxnSpPr>
                <a:cxnSpLocks noChangeShapeType="1"/>
              </p:cNvCxnSpPr>
              <p:nvPr/>
            </p:nvCxnSpPr>
            <p:spPr bwMode="auto">
              <a:xfrm flipH="1">
                <a:off x="4067944" y="2564904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0" name="TextBox 62"/>
              <p:cNvSpPr txBox="1">
                <a:spLocks noChangeArrowheads="1"/>
              </p:cNvSpPr>
              <p:nvPr/>
            </p:nvSpPr>
            <p:spPr bwMode="auto">
              <a:xfrm>
                <a:off x="4361049" y="2348880"/>
                <a:ext cx="1063154" cy="277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 b="1" dirty="0">
                    <a:solidFill>
                      <a:srgbClr val="000000"/>
                    </a:solidFill>
                  </a:rPr>
                  <a:t>City centers</a:t>
                </a:r>
              </a:p>
            </p:txBody>
          </p:sp>
          <p:cxnSp>
            <p:nvCxnSpPr>
              <p:cNvPr id="51" name="Straight Arrow Connector 63"/>
              <p:cNvCxnSpPr>
                <a:cxnSpLocks noChangeShapeType="1"/>
              </p:cNvCxnSpPr>
              <p:nvPr/>
            </p:nvCxnSpPr>
            <p:spPr bwMode="auto">
              <a:xfrm flipH="1">
                <a:off x="4067944" y="2780928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2" name="TextBox 64"/>
              <p:cNvSpPr txBox="1">
                <a:spLocks noChangeArrowheads="1"/>
              </p:cNvSpPr>
              <p:nvPr/>
            </p:nvSpPr>
            <p:spPr bwMode="auto">
              <a:xfrm>
                <a:off x="4478333" y="2636912"/>
                <a:ext cx="1071169" cy="277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 b="1" dirty="0">
                    <a:solidFill>
                      <a:srgbClr val="000000"/>
                    </a:solidFill>
                  </a:rPr>
                  <a:t>Urban </a:t>
                </a:r>
                <a:r>
                  <a:rPr lang="fi-FI" altLang="fi-FI" sz="1200" b="1" dirty="0" err="1">
                    <a:solidFill>
                      <a:srgbClr val="000000"/>
                    </a:solidFill>
                  </a:rPr>
                  <a:t>areas</a:t>
                </a:r>
                <a:endParaRPr lang="fi-FI" altLang="fi-FI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3" name="Straight Arrow Connector 65"/>
              <p:cNvCxnSpPr>
                <a:cxnSpLocks noChangeShapeType="1"/>
              </p:cNvCxnSpPr>
              <p:nvPr/>
            </p:nvCxnSpPr>
            <p:spPr bwMode="auto">
              <a:xfrm flipH="1">
                <a:off x="4139952" y="3068960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4" name="TextBox 66"/>
              <p:cNvSpPr txBox="1">
                <a:spLocks noChangeArrowheads="1"/>
              </p:cNvSpPr>
              <p:nvPr/>
            </p:nvSpPr>
            <p:spPr bwMode="auto">
              <a:xfrm>
                <a:off x="4745304" y="3213962"/>
                <a:ext cx="72167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>
                    <a:solidFill>
                      <a:srgbClr val="000000"/>
                    </a:solidFill>
                  </a:rPr>
                  <a:t>Wild life</a:t>
                </a:r>
              </a:p>
            </p:txBody>
          </p:sp>
          <p:cxnSp>
            <p:nvCxnSpPr>
              <p:cNvPr id="55" name="Straight Arrow Connector 67"/>
              <p:cNvCxnSpPr>
                <a:cxnSpLocks noChangeShapeType="1"/>
              </p:cNvCxnSpPr>
              <p:nvPr/>
            </p:nvCxnSpPr>
            <p:spPr bwMode="auto">
              <a:xfrm flipH="1">
                <a:off x="4282223" y="3366857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6" name="TextBox 68"/>
              <p:cNvSpPr txBox="1">
                <a:spLocks noChangeArrowheads="1"/>
              </p:cNvSpPr>
              <p:nvPr/>
            </p:nvSpPr>
            <p:spPr bwMode="auto">
              <a:xfrm>
                <a:off x="4509454" y="2924944"/>
                <a:ext cx="1494379" cy="277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 b="1" dirty="0" err="1">
                    <a:solidFill>
                      <a:srgbClr val="000000"/>
                    </a:solidFill>
                  </a:rPr>
                  <a:t>Built</a:t>
                </a:r>
                <a:r>
                  <a:rPr lang="fi-FI" altLang="fi-FI" sz="1200" b="1" dirty="0">
                    <a:solidFill>
                      <a:srgbClr val="000000"/>
                    </a:solidFill>
                  </a:rPr>
                  <a:t> </a:t>
                </a:r>
                <a:r>
                  <a:rPr lang="fi-FI" altLang="fi-FI" sz="1200" b="1" dirty="0" err="1">
                    <a:solidFill>
                      <a:srgbClr val="000000"/>
                    </a:solidFill>
                  </a:rPr>
                  <a:t>environment</a:t>
                </a:r>
                <a:endParaRPr lang="fi-FI" altLang="fi-FI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7" name="Straight Arrow Connector 69"/>
              <p:cNvCxnSpPr>
                <a:cxnSpLocks noChangeShapeType="1"/>
              </p:cNvCxnSpPr>
              <p:nvPr/>
            </p:nvCxnSpPr>
            <p:spPr bwMode="auto">
              <a:xfrm flipH="1">
                <a:off x="4832487" y="3922205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8" name="TextBox 70"/>
              <p:cNvSpPr txBox="1">
                <a:spLocks noChangeArrowheads="1"/>
              </p:cNvSpPr>
              <p:nvPr/>
            </p:nvSpPr>
            <p:spPr bwMode="auto">
              <a:xfrm>
                <a:off x="5230012" y="3733801"/>
                <a:ext cx="130587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>
                    <a:solidFill>
                      <a:srgbClr val="000000"/>
                    </a:solidFill>
                  </a:rPr>
                  <a:t>Water resources</a:t>
                </a:r>
              </a:p>
            </p:txBody>
          </p:sp>
          <p:cxnSp>
            <p:nvCxnSpPr>
              <p:cNvPr id="59" name="Straight Arrow Connector 71"/>
              <p:cNvCxnSpPr>
                <a:cxnSpLocks noChangeShapeType="1"/>
              </p:cNvCxnSpPr>
              <p:nvPr/>
            </p:nvCxnSpPr>
            <p:spPr bwMode="auto">
              <a:xfrm flipH="1">
                <a:off x="5364088" y="4293096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0" name="TextBox 72"/>
              <p:cNvSpPr txBox="1">
                <a:spLocks noChangeArrowheads="1"/>
              </p:cNvSpPr>
              <p:nvPr/>
            </p:nvSpPr>
            <p:spPr bwMode="auto">
              <a:xfrm>
                <a:off x="5577290" y="4005064"/>
                <a:ext cx="162416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>
                    <a:solidFill>
                      <a:srgbClr val="000000"/>
                    </a:solidFill>
                  </a:rPr>
                  <a:t>Geological resources</a:t>
                </a:r>
              </a:p>
            </p:txBody>
          </p:sp>
          <p:cxnSp>
            <p:nvCxnSpPr>
              <p:cNvPr id="61" name="Straight Arrow Connector 73"/>
              <p:cNvCxnSpPr>
                <a:cxnSpLocks noChangeShapeType="1"/>
              </p:cNvCxnSpPr>
              <p:nvPr/>
            </p:nvCxnSpPr>
            <p:spPr bwMode="auto">
              <a:xfrm flipH="1">
                <a:off x="6156176" y="4581128"/>
                <a:ext cx="431860" cy="15542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2" name="TextBox 74"/>
              <p:cNvSpPr txBox="1">
                <a:spLocks noChangeArrowheads="1"/>
              </p:cNvSpPr>
              <p:nvPr/>
            </p:nvSpPr>
            <p:spPr bwMode="auto">
              <a:xfrm>
                <a:off x="6523428" y="4437112"/>
                <a:ext cx="102143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i-FI" altLang="fi-FI" sz="1200">
                    <a:solidFill>
                      <a:srgbClr val="000000"/>
                    </a:solidFill>
                  </a:rPr>
                  <a:t>Outer space</a:t>
                </a:r>
              </a:p>
            </p:txBody>
          </p:sp>
        </p:grpSp>
        <p:cxnSp>
          <p:nvCxnSpPr>
            <p:cNvPr id="38" name="Straight Connector 86"/>
            <p:cNvCxnSpPr>
              <a:cxnSpLocks noChangeShapeType="1"/>
            </p:cNvCxnSpPr>
            <p:nvPr/>
          </p:nvCxnSpPr>
          <p:spPr bwMode="auto">
            <a:xfrm flipV="1">
              <a:off x="3693111" y="4190260"/>
              <a:ext cx="1233996" cy="8878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39" name="TextBox 88"/>
            <p:cNvSpPr txBox="1">
              <a:spLocks noChangeArrowheads="1"/>
            </p:cNvSpPr>
            <p:nvPr/>
          </p:nvSpPr>
          <p:spPr bwMode="auto">
            <a:xfrm>
              <a:off x="5274237" y="3779752"/>
              <a:ext cx="14191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i-FI" altLang="fi-FI" sz="1200">
                  <a:solidFill>
                    <a:srgbClr val="000000"/>
                  </a:solidFill>
                </a:rPr>
                <a:t>Organic material</a:t>
              </a:r>
            </a:p>
          </p:txBody>
        </p:sp>
        <p:cxnSp>
          <p:nvCxnSpPr>
            <p:cNvPr id="40" name="Straight Arrow Connector 89"/>
            <p:cNvCxnSpPr>
              <a:cxnSpLocks noChangeShapeType="1"/>
            </p:cNvCxnSpPr>
            <p:nvPr/>
          </p:nvCxnSpPr>
          <p:spPr bwMode="auto">
            <a:xfrm flipH="1">
              <a:off x="4863560" y="3959279"/>
              <a:ext cx="467848" cy="1554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7" name="TextBox 57"/>
          <p:cNvSpPr txBox="1">
            <a:spLocks noChangeArrowheads="1"/>
          </p:cNvSpPr>
          <p:nvPr/>
        </p:nvSpPr>
        <p:spPr bwMode="auto">
          <a:xfrm>
            <a:off x="284169" y="2190947"/>
            <a:ext cx="202010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i-FI" altLang="fi-FI" sz="1600" dirty="0" err="1">
                <a:solidFill>
                  <a:srgbClr val="000000"/>
                </a:solidFill>
              </a:rPr>
              <a:t>Cities</a:t>
            </a:r>
            <a:r>
              <a:rPr lang="fi-FI" altLang="fi-FI" sz="1600" dirty="0">
                <a:solidFill>
                  <a:srgbClr val="000000"/>
                </a:solidFill>
              </a:rPr>
              <a:t> </a:t>
            </a:r>
            <a:r>
              <a:rPr lang="fi-FI" altLang="fi-FI" sz="1600" dirty="0" err="1">
                <a:solidFill>
                  <a:srgbClr val="000000"/>
                </a:solidFill>
              </a:rPr>
              <a:t>creating</a:t>
            </a:r>
            <a:r>
              <a:rPr lang="fi-FI" altLang="fi-FI" sz="16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fi-FI" altLang="fi-FI" sz="1600" dirty="0" err="1">
                <a:solidFill>
                  <a:srgbClr val="000000"/>
                </a:solidFill>
              </a:rPr>
              <a:t>local</a:t>
            </a:r>
            <a:r>
              <a:rPr lang="fi-FI" altLang="fi-FI" sz="1600" dirty="0">
                <a:solidFill>
                  <a:srgbClr val="000000"/>
                </a:solidFill>
              </a:rPr>
              <a:t> </a:t>
            </a:r>
            <a:r>
              <a:rPr lang="fi-FI" altLang="fi-FI" sz="1600" dirty="0" err="1">
                <a:solidFill>
                  <a:srgbClr val="000000"/>
                </a:solidFill>
              </a:rPr>
              <a:t>order</a:t>
            </a:r>
            <a:r>
              <a:rPr lang="fi-FI" altLang="fi-FI" sz="1600" dirty="0">
                <a:solidFill>
                  <a:srgbClr val="000000"/>
                </a:solidFill>
              </a:rPr>
              <a:t> </a:t>
            </a:r>
            <a:r>
              <a:rPr lang="fi-FI" altLang="fi-FI" sz="1600" dirty="0" err="1">
                <a:solidFill>
                  <a:srgbClr val="000000"/>
                </a:solidFill>
              </a:rPr>
              <a:t>by</a:t>
            </a:r>
            <a:r>
              <a:rPr lang="fi-FI" altLang="fi-FI" sz="1600" dirty="0">
                <a:solidFill>
                  <a:srgbClr val="000000"/>
                </a:solidFill>
              </a:rPr>
              <a:t> </a:t>
            </a:r>
            <a:r>
              <a:rPr lang="fi-FI" altLang="fi-FI" sz="1600" dirty="0" err="1">
                <a:solidFill>
                  <a:srgbClr val="000000"/>
                </a:solidFill>
              </a:rPr>
              <a:t>using</a:t>
            </a:r>
            <a:r>
              <a:rPr lang="fi-FI" altLang="fi-FI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i-FI" altLang="fi-FI" sz="1200" dirty="0">
                <a:solidFill>
                  <a:srgbClr val="000000"/>
                </a:solidFill>
              </a:rPr>
              <a:t> Resources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i-FI" altLang="fi-FI" sz="1200" dirty="0">
                <a:solidFill>
                  <a:srgbClr val="000000"/>
                </a:solidFill>
              </a:rPr>
              <a:t> Energy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i-FI" altLang="fi-FI" sz="1200" dirty="0">
                <a:solidFill>
                  <a:srgbClr val="000000"/>
                </a:solidFill>
              </a:rPr>
              <a:t> ”Intelligence”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2195513" y="1196975"/>
            <a:ext cx="4176712" cy="4165600"/>
            <a:chOff x="1907704" y="1628800"/>
            <a:chExt cx="4176464" cy="4165431"/>
          </a:xfrm>
        </p:grpSpPr>
        <p:sp>
          <p:nvSpPr>
            <p:cNvPr id="69" name="Oval 76"/>
            <p:cNvSpPr>
              <a:spLocks noChangeArrowheads="1"/>
            </p:cNvSpPr>
            <p:nvPr/>
          </p:nvSpPr>
          <p:spPr bwMode="auto">
            <a:xfrm>
              <a:off x="1907704" y="1628800"/>
              <a:ext cx="4176464" cy="3888432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fi-FI" altLang="fi-FI">
                <a:solidFill>
                  <a:srgbClr val="000000"/>
                </a:solidFill>
              </a:endParaRPr>
            </a:p>
          </p:txBody>
        </p:sp>
        <p:sp>
          <p:nvSpPr>
            <p:cNvPr id="70" name="TextBox 77"/>
            <p:cNvSpPr txBox="1">
              <a:spLocks noChangeArrowheads="1"/>
            </p:cNvSpPr>
            <p:nvPr/>
          </p:nvSpPr>
          <p:spPr bwMode="auto">
            <a:xfrm>
              <a:off x="3516856" y="5517232"/>
              <a:ext cx="84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i-FI" altLang="fi-FI" sz="1200">
                  <a:solidFill>
                    <a:srgbClr val="000000"/>
                  </a:solidFill>
                </a:rPr>
                <a:t>The earth</a:t>
              </a:r>
            </a:p>
          </p:txBody>
        </p:sp>
      </p:grpSp>
      <p:sp>
        <p:nvSpPr>
          <p:cNvPr id="68" name="Title 1"/>
          <p:cNvSpPr>
            <a:spLocks noGrp="1"/>
          </p:cNvSpPr>
          <p:nvPr>
            <p:ph type="ctrTitle"/>
          </p:nvPr>
        </p:nvSpPr>
        <p:spPr>
          <a:xfrm>
            <a:off x="173629" y="431838"/>
            <a:ext cx="8464236" cy="477416"/>
          </a:xfrm>
        </p:spPr>
        <p:txBody>
          <a:bodyPr/>
          <a:lstStyle/>
          <a:p>
            <a:pPr algn="ctr"/>
            <a:r>
              <a:rPr lang="fi-FI" dirty="0" err="1"/>
              <a:t>Cities</a:t>
            </a:r>
            <a:r>
              <a:rPr lang="fi-FI" dirty="0"/>
              <a:t> as </a:t>
            </a:r>
            <a:r>
              <a:rPr lang="fi-FI" dirty="0" err="1"/>
              <a:t>Incubators</a:t>
            </a:r>
            <a:r>
              <a:rPr lang="fi-FI" dirty="0"/>
              <a:t> of </a:t>
            </a:r>
            <a:r>
              <a:rPr lang="fi-FI" dirty="0" err="1"/>
              <a:t>Self-organization</a:t>
            </a:r>
            <a:endParaRPr lang="fi-FI" dirty="0"/>
          </a:p>
        </p:txBody>
      </p:sp>
      <p:cxnSp>
        <p:nvCxnSpPr>
          <p:cNvPr id="41" name="Straight Arrow Connector 59"/>
          <p:cNvCxnSpPr>
            <a:cxnSpLocks noChangeShapeType="1"/>
          </p:cNvCxnSpPr>
          <p:nvPr/>
        </p:nvCxnSpPr>
        <p:spPr bwMode="auto">
          <a:xfrm flipV="1">
            <a:off x="248594" y="1890370"/>
            <a:ext cx="0" cy="208776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272873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42" y="634482"/>
            <a:ext cx="8085599" cy="775996"/>
          </a:xfrm>
        </p:spPr>
        <p:txBody>
          <a:bodyPr/>
          <a:lstStyle/>
          <a:p>
            <a:pPr algn="ctr"/>
            <a:r>
              <a:rPr lang="en-US" dirty="0"/>
              <a:t>Work Cycle</a:t>
            </a:r>
          </a:p>
        </p:txBody>
      </p:sp>
      <p:pic>
        <p:nvPicPr>
          <p:cNvPr id="4" name="Picture 3" descr="4-Stroke-Engin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47" y="2192243"/>
            <a:ext cx="2183362" cy="31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32502" y="2378855"/>
            <a:ext cx="14275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32502" y="2378855"/>
            <a:ext cx="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732502" y="3750455"/>
            <a:ext cx="14275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60085" y="2378855"/>
            <a:ext cx="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55894" y="2878109"/>
            <a:ext cx="1426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4975" y="1931119"/>
            <a:ext cx="1426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9375" y="2878109"/>
            <a:ext cx="3622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3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4975" y="3899878"/>
            <a:ext cx="1426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4513" y="1808008"/>
            <a:ext cx="17584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/>
              <a:t>State cycle 1,2,3,4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0943" y="2908886"/>
            <a:ext cx="17552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Release of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3400" y="4432518"/>
            <a:ext cx="5400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States 4,1,2 = Setting things back to the original state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6167" y="5154674"/>
            <a:ext cx="590783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Generally speaking:</a:t>
            </a:r>
          </a:p>
          <a:p>
            <a:r>
              <a:rPr lang="en-US" sz="1600" b="1" dirty="0"/>
              <a:t>Releasing energy is easy, setting back is more complicated !</a:t>
            </a:r>
          </a:p>
        </p:txBody>
      </p:sp>
    </p:spTree>
    <p:extLst>
      <p:ext uri="{BB962C8B-B14F-4D97-AF65-F5344CB8AC3E}">
        <p14:creationId xmlns:p14="http://schemas.microsoft.com/office/powerpoint/2010/main" val="4040303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33862" y="368660"/>
            <a:ext cx="3483320" cy="465787"/>
          </a:xfrm>
          <a:prstGeom prst="rect">
            <a:avLst/>
          </a:prstGeom>
        </p:spPr>
        <p:txBody>
          <a:bodyPr lIns="0" tIns="0" rIns="0" bIns="0" anchor="t" anchorCtr="0">
            <a:normAutofit fontScale="97500"/>
          </a:bodyPr>
          <a:lstStyle/>
          <a:p>
            <a:pPr lvl="0" algn="ctr">
              <a:lnSpc>
                <a:spcPct val="85000"/>
              </a:lnSpc>
            </a:pPr>
            <a:r>
              <a:rPr lang="fi-FI" sz="3600" b="1" spc="-100" dirty="0">
                <a:solidFill>
                  <a:schemeClr val="accent1"/>
                </a:solidFill>
                <a:latin typeface="+mj-lt"/>
                <a:cs typeface="MS PGothic" pitchFamily="34" charset="-128"/>
              </a:rPr>
              <a:t>Work Cycles</a:t>
            </a:r>
            <a:endParaRPr kumimoji="0" lang="fi-FI" sz="3600" b="1" i="0" u="none" strike="noStrike" kern="1200" cap="none" spc="-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charset="0"/>
              <a:cs typeface="MS PGothic" pitchFamily="34" charset="-128"/>
            </a:endParaRPr>
          </a:p>
        </p:txBody>
      </p:sp>
      <p:pic>
        <p:nvPicPr>
          <p:cNvPr id="6" name="Picture 5" descr="Induction-motor-3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795" y="4313333"/>
            <a:ext cx="1415915" cy="1138832"/>
          </a:xfrm>
          <a:prstGeom prst="rect">
            <a:avLst/>
          </a:prstGeom>
        </p:spPr>
      </p:pic>
      <p:pic>
        <p:nvPicPr>
          <p:cNvPr id="7" name="Picture 6" descr="4-Stroke-Engi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71" y="1710616"/>
            <a:ext cx="955075" cy="181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2931727" y="4870148"/>
            <a:ext cx="1145218" cy="1430516"/>
            <a:chOff x="3484729" y="1479049"/>
            <a:chExt cx="1534294" cy="1966390"/>
          </a:xfrm>
        </p:grpSpPr>
        <p:pic>
          <p:nvPicPr>
            <p:cNvPr id="8" name="Picture 7" descr="atpsynanim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4729" y="1479049"/>
              <a:ext cx="1534294" cy="16561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95791" y="3135233"/>
              <a:ext cx="1512168" cy="31020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i-FI" sz="1000" dirty="0" err="1">
                  <a:solidFill>
                    <a:schemeClr val="bg1"/>
                  </a:solidFill>
                </a:rPr>
                <a:t>Muscular</a:t>
              </a:r>
              <a:r>
                <a:rPr lang="fi-FI" sz="1000" dirty="0">
                  <a:solidFill>
                    <a:schemeClr val="bg1"/>
                  </a:solidFill>
                </a:rPr>
                <a:t> Power</a:t>
              </a:r>
            </a:p>
          </p:txBody>
        </p:sp>
      </p:grpSp>
      <p:pic>
        <p:nvPicPr>
          <p:cNvPr id="16" name="Picture 15" descr="krebsrev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787" y="5189836"/>
            <a:ext cx="1800187" cy="11615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39625" y="6351423"/>
            <a:ext cx="222336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dirty="0" err="1"/>
              <a:t>Metabolism</a:t>
            </a:r>
            <a:r>
              <a:rPr lang="fi-FI" sz="1600" dirty="0"/>
              <a:t>, </a:t>
            </a:r>
            <a:r>
              <a:rPr lang="fi-FI" sz="1600" dirty="0" err="1"/>
              <a:t>Krebs</a:t>
            </a:r>
            <a:r>
              <a:rPr lang="fi-FI" sz="1600" dirty="0"/>
              <a:t> </a:t>
            </a:r>
            <a:r>
              <a:rPr lang="fi-FI" sz="1600" dirty="0" err="1"/>
              <a:t>cycle</a:t>
            </a:r>
            <a:endParaRPr lang="fi-FI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01675" y="1130443"/>
            <a:ext cx="9986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Engines</a:t>
            </a:r>
            <a:endParaRPr lang="fi-FI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70117" y="3468351"/>
            <a:ext cx="159498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Living things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32340" y="2416525"/>
            <a:ext cx="91210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Society</a:t>
            </a:r>
            <a:endParaRPr lang="fi-FI" sz="2000" b="1" dirty="0"/>
          </a:p>
        </p:txBody>
      </p:sp>
      <p:sp>
        <p:nvSpPr>
          <p:cNvPr id="34" name="Right Triangle 33"/>
          <p:cNvSpPr/>
          <p:nvPr/>
        </p:nvSpPr>
        <p:spPr>
          <a:xfrm>
            <a:off x="2833072" y="1692100"/>
            <a:ext cx="3135222" cy="136996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7" name="Group 36"/>
          <p:cNvGrpSpPr/>
          <p:nvPr/>
        </p:nvGrpSpPr>
        <p:grpSpPr>
          <a:xfrm>
            <a:off x="5941778" y="368660"/>
            <a:ext cx="2835795" cy="1477329"/>
            <a:chOff x="5528634" y="233286"/>
            <a:chExt cx="2835795" cy="1477329"/>
          </a:xfrm>
        </p:grpSpPr>
        <p:sp>
          <p:nvSpPr>
            <p:cNvPr id="36" name="Rectangle 35"/>
            <p:cNvSpPr/>
            <p:nvPr/>
          </p:nvSpPr>
          <p:spPr>
            <a:xfrm>
              <a:off x="5528634" y="233286"/>
              <a:ext cx="2835795" cy="14773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55150" y="233287"/>
              <a:ext cx="28092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000" b="1" u="sng" dirty="0">
                  <a:solidFill>
                    <a:schemeClr val="bg1"/>
                  </a:solidFill>
                </a:rPr>
                <a:t>Closure</a:t>
              </a:r>
              <a:r>
                <a:rPr lang="fi-FI" sz="2000" b="1" dirty="0">
                  <a:solidFill>
                    <a:schemeClr val="bg1"/>
                  </a:solidFill>
                </a:rPr>
                <a:t> of</a:t>
              </a:r>
            </a:p>
            <a:p>
              <a:pPr algn="ctr"/>
              <a:r>
                <a:rPr lang="fi-FI" sz="2000" b="1" dirty="0">
                  <a:solidFill>
                    <a:schemeClr val="bg1"/>
                  </a:solidFill>
                </a:rPr>
                <a:t>Spontaeous &amp; </a:t>
              </a:r>
            </a:p>
            <a:p>
              <a:pPr algn="ctr"/>
              <a:r>
                <a:rPr lang="fi-FI" sz="2000" b="1" dirty="0">
                  <a:solidFill>
                    <a:schemeClr val="bg1"/>
                  </a:solidFill>
                </a:rPr>
                <a:t>Nonspontaneous</a:t>
              </a:r>
            </a:p>
            <a:p>
              <a:pPr algn="ctr"/>
              <a:r>
                <a:rPr lang="fi-FI" sz="2000" b="1" dirty="0">
                  <a:solidFill>
                    <a:schemeClr val="bg1"/>
                  </a:solidFill>
                </a:rPr>
                <a:t>processes </a:t>
              </a:r>
            </a:p>
          </p:txBody>
        </p:sp>
      </p:grpSp>
      <p:sp>
        <p:nvSpPr>
          <p:cNvPr id="33" name="Oval 32"/>
          <p:cNvSpPr/>
          <p:nvPr/>
        </p:nvSpPr>
        <p:spPr>
          <a:xfrm>
            <a:off x="2877790" y="1284332"/>
            <a:ext cx="540060" cy="52331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Box 29"/>
          <p:cNvSpPr txBox="1"/>
          <p:nvPr/>
        </p:nvSpPr>
        <p:spPr>
          <a:xfrm>
            <a:off x="4365105" y="1630545"/>
            <a:ext cx="105477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400" dirty="0"/>
              <a:t>Spontaneous</a:t>
            </a:r>
          </a:p>
          <a:p>
            <a:r>
              <a:rPr lang="fi-FI" sz="1400" dirty="0"/>
              <a:t>process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4916" y="2061432"/>
            <a:ext cx="135293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400" dirty="0"/>
              <a:t>Nonspontaneous</a:t>
            </a:r>
          </a:p>
          <a:p>
            <a:r>
              <a:rPr lang="fi-FI" sz="1400" dirty="0"/>
              <a:t>process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452C3067-16A0-4437-93AD-03CD9C36B91E}"/>
              </a:ext>
            </a:extLst>
          </p:cNvPr>
          <p:cNvGrpSpPr/>
          <p:nvPr/>
        </p:nvGrpSpPr>
        <p:grpSpPr>
          <a:xfrm>
            <a:off x="3974349" y="3263094"/>
            <a:ext cx="2400240" cy="1768508"/>
            <a:chOff x="3974349" y="3263094"/>
            <a:chExt cx="2400240" cy="17685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94" y="3734615"/>
              <a:ext cx="861814" cy="90763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435" y="3734615"/>
              <a:ext cx="531748" cy="93536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</p:pic>
        <p:sp>
          <p:nvSpPr>
            <p:cNvPr id="17" name="Circular Arrow 16"/>
            <p:cNvSpPr/>
            <p:nvPr/>
          </p:nvSpPr>
          <p:spPr>
            <a:xfrm rot="10800000">
              <a:off x="4412772" y="3361156"/>
              <a:ext cx="1570285" cy="1597087"/>
            </a:xfrm>
            <a:prstGeom prst="circularArrow">
              <a:avLst>
                <a:gd name="adj1" fmla="val 7712"/>
                <a:gd name="adj2" fmla="val 1142319"/>
                <a:gd name="adj3" fmla="val 20457687"/>
                <a:gd name="adj4" fmla="val 1115257"/>
                <a:gd name="adj5" fmla="val 125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1778" y="3970819"/>
              <a:ext cx="43281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600" dirty="0" err="1"/>
                <a:t>Earn</a:t>
              </a:r>
              <a:endParaRPr lang="fi-FI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4349" y="3970819"/>
              <a:ext cx="87684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600" dirty="0"/>
                <a:t>Consume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92493" y="4744268"/>
              <a:ext cx="6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fi-FI" sz="1600" dirty="0"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B0FA0E15-4722-46C9-9B0A-2687A74EE7D7}"/>
                </a:ext>
              </a:extLst>
            </p:cNvPr>
            <p:cNvSpPr txBox="1"/>
            <p:nvPr/>
          </p:nvSpPr>
          <p:spPr>
            <a:xfrm>
              <a:off x="4900227" y="3263094"/>
              <a:ext cx="61023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600" dirty="0" err="1"/>
                <a:t>Awake</a:t>
              </a:r>
              <a:endParaRPr lang="fi-FI" sz="1600" dirty="0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A760D779-7888-4A5B-8B66-399D07D9AC1F}"/>
                </a:ext>
              </a:extLst>
            </p:cNvPr>
            <p:cNvSpPr txBox="1"/>
            <p:nvPr/>
          </p:nvSpPr>
          <p:spPr>
            <a:xfrm>
              <a:off x="4978013" y="4785381"/>
              <a:ext cx="52257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600" dirty="0" err="1"/>
                <a:t>Sleep</a:t>
              </a:r>
              <a:endParaRPr lang="fi-FI" sz="1600" dirty="0"/>
            </a:p>
          </p:txBody>
        </p:sp>
      </p:grpSp>
      <p:pic>
        <p:nvPicPr>
          <p:cNvPr id="10" name="Kuva 9">
            <a:extLst>
              <a:ext uri="{FF2B5EF4-FFF2-40B4-BE49-F238E27FC236}">
                <a16:creationId xmlns:a16="http://schemas.microsoft.com/office/drawing/2014/main" id="{83CB5012-C1DF-4BFE-8987-4B05BEFC1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914" y="3048653"/>
            <a:ext cx="2477951" cy="181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37567E-6 L 0.34358 0.19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9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58 0.19546 C 0.34132 0.20425 0.33854 0.20981 0.33195 0.21374 C 0.32951 0.21513 0.32708 0.21466 0.32465 0.21651 C 0.31441 0.22415 0.30451 0.23386 0.29306 0.23757 C 0.28854 0.2415 0.28472 0.24196 0.27934 0.24312 C 0.27413 0.24543 0.26892 0.24774 0.26354 0.24867 C 0.25695 0.24983 0.24358 0.25168 0.24358 0.25191 C 0.22951 0.25792 0.21545 0.25376 0.20052 0.25306 C 0.19705 0.25168 0.19549 0.24543 0.19201 0.2445 C 0.18038 0.2415 0.17083 0.24103 0.15833 0.24034 C 0.14809 0.23687 0.13837 0.2334 0.12778 0.23201 C 0.11528 0.22646 0.12882 0.23201 0.09618 0.22924 C 0.09011 0.22877 0.0842 0.22438 0.0783 0.22345 C 0.06267 0.22114 0.07205 0.2223 0.05 0.22068 C 0.03993 0.21651 0.03004 0.21466 0.01945 0.21374 C 0.01406 0.21258 0.00903 0.21073 0.00365 0.20958 C -0.00521 0.20356 -0.01545 0.20055 -0.02483 0.19546 C -0.0309 0.18737 -0.0408 0.18529 -0.04896 0.18274 C -0.05469 0.18089 -0.06007 0.17765 -0.0658 0.1758 C -0.07205 0.17048 -0.07639 0.16215 -0.08368 0.15892 C -0.09219 0.14851 -0.10312 0.1418 -0.11215 0.13231 C -0.11371 0.13069 -0.11476 0.12838 -0.11632 0.12676 C -0.11875 0.12422 -0.12135 0.12214 -0.12378 0.11982 C -0.12483 0.1189 -0.12691 0.11705 -0.12691 0.11728 C -0.12951 0.11103 -0.13108 0.10571 -0.1342 0.10016 C -0.13594 0.08998 -0.13767 0.08466 -0.13854 0.07356 C -0.13767 0.05228 -0.13837 0.04534 -0.12795 0.03146 C -0.12309 0.0111 -0.11614 0.00624 -0.10174 -0.00231 C -0.09983 -0.00347 -0.09219 -0.00856 -0.08906 -0.01064 C -0.08628 -0.01249 -0.08055 -0.01619 -0.08055 -0.01596 C -0.06649 -0.01504 -0.05469 -0.0118 -0.04062 -0.01064 C -0.03924 -0.01018 -0.03767 -0.01018 -0.03646 -0.00925 C -0.03559 -0.00856 -0.03524 -0.00671 -0.0342 -0.00648 C -0.00955 -0.00231 -0.01753 -0.01226 -0.01111 -0.0037 L 0.00261 -0.0037 " pathEditMode="relative" rAng="0" ptsTypes="fffffffffffffffffffffffffffffffff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-7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3" grpId="0" animBg="1"/>
      <p:bldP spid="33" grpId="1" animBg="1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derchao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717" y="258171"/>
            <a:ext cx="1343608" cy="88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468" y="1272710"/>
            <a:ext cx="795506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b="1" dirty="0"/>
              <a:t> </a:t>
            </a:r>
            <a:r>
              <a:rPr lang="fi-FI" sz="2000" dirty="0">
                <a:latin typeface="+mj-lt"/>
              </a:rPr>
              <a:t>How could chaos or randomness lead to order ?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>
                <a:latin typeface="+mj-lt"/>
              </a:rPr>
              <a:t> Chaos can be a starting point for self-organization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>
                <a:latin typeface="+mj-lt"/>
              </a:rPr>
              <a:t> During chaotic phase</a:t>
            </a:r>
          </a:p>
          <a:p>
            <a:pPr lvl="1">
              <a:buFont typeface="Arial" pitchFamily="34" charset="0"/>
              <a:buChar char="•"/>
            </a:pPr>
            <a:r>
              <a:rPr lang="fi-FI" sz="2000" dirty="0">
                <a:latin typeface="+mj-lt"/>
              </a:rPr>
              <a:t> Large state spaces can be examined</a:t>
            </a:r>
          </a:p>
          <a:p>
            <a:pPr lvl="1">
              <a:buFont typeface="Arial" pitchFamily="34" charset="0"/>
              <a:buChar char="•"/>
            </a:pPr>
            <a:r>
              <a:rPr lang="fi-FI" sz="2000" dirty="0">
                <a:latin typeface="+mj-lt"/>
              </a:rPr>
              <a:t> Higher probability of finding attractors in the landscape</a:t>
            </a:r>
          </a:p>
          <a:p>
            <a:pPr lvl="1">
              <a:buFont typeface="Arial" pitchFamily="34" charset="0"/>
              <a:buChar char="•"/>
            </a:pPr>
            <a:r>
              <a:rPr lang="fi-FI" sz="2000" dirty="0">
                <a:latin typeface="+mj-lt"/>
              </a:rPr>
              <a:t> High probability of </a:t>
            </a:r>
            <a:r>
              <a:rPr lang="fi-FI" sz="2000" dirty="0" err="1">
                <a:latin typeface="+mj-lt"/>
              </a:rPr>
              <a:t>self-organization</a:t>
            </a:r>
            <a:endParaRPr lang="fi-FI" sz="2000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800" y="587232"/>
            <a:ext cx="7171200" cy="77444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="1" spc="-100" dirty="0">
                <a:solidFill>
                  <a:schemeClr val="accent1"/>
                </a:solidFill>
                <a:latin typeface="+mj-lt"/>
                <a:cs typeface="MS PGothic" pitchFamily="34" charset="-128"/>
              </a:rPr>
              <a:t>Order out of chaos ?</a:t>
            </a:r>
            <a:r>
              <a:rPr kumimoji="0" lang="fi-FI" sz="36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charset="0"/>
                <a:cs typeface="MS PGothic" pitchFamily="34" charset="-128"/>
              </a:rPr>
              <a:t> </a:t>
            </a:r>
          </a:p>
        </p:txBody>
      </p:sp>
      <p:sp>
        <p:nvSpPr>
          <p:cNvPr id="9" name="Freeform 8"/>
          <p:cNvSpPr/>
          <p:nvPr/>
        </p:nvSpPr>
        <p:spPr>
          <a:xfrm>
            <a:off x="836585" y="3248980"/>
            <a:ext cx="7985740" cy="2528395"/>
          </a:xfrm>
          <a:custGeom>
            <a:avLst/>
            <a:gdLst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14874 w 7985740"/>
              <a:gd name="connsiteY199" fmla="*/ 989901 h 2528395"/>
              <a:gd name="connsiteX200" fmla="*/ 6010183 w 7985740"/>
              <a:gd name="connsiteY200" fmla="*/ 972145 h 2528395"/>
              <a:gd name="connsiteX201" fmla="*/ 6063449 w 7985740"/>
              <a:gd name="connsiteY201" fmla="*/ 936635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50650 w 7985740"/>
              <a:gd name="connsiteY199" fmla="*/ 1080120 h 2528395"/>
              <a:gd name="connsiteX200" fmla="*/ 6010183 w 7985740"/>
              <a:gd name="connsiteY200" fmla="*/ 972145 h 2528395"/>
              <a:gd name="connsiteX201" fmla="*/ 6063449 w 7985740"/>
              <a:gd name="connsiteY201" fmla="*/ 936635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50650 w 7985740"/>
              <a:gd name="connsiteY199" fmla="*/ 1080120 h 2528395"/>
              <a:gd name="connsiteX200" fmla="*/ 6075675 w 7985740"/>
              <a:gd name="connsiteY200" fmla="*/ 1080120 h 2528395"/>
              <a:gd name="connsiteX201" fmla="*/ 6063449 w 7985740"/>
              <a:gd name="connsiteY201" fmla="*/ 936635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50650 w 7985740"/>
              <a:gd name="connsiteY199" fmla="*/ 1215135 h 2528395"/>
              <a:gd name="connsiteX200" fmla="*/ 6075675 w 7985740"/>
              <a:gd name="connsiteY200" fmla="*/ 1080120 h 2528395"/>
              <a:gd name="connsiteX201" fmla="*/ 6063449 w 7985740"/>
              <a:gd name="connsiteY201" fmla="*/ 936635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50650 w 7985740"/>
              <a:gd name="connsiteY199" fmla="*/ 1215135 h 2528395"/>
              <a:gd name="connsiteX200" fmla="*/ 6075675 w 7985740"/>
              <a:gd name="connsiteY200" fmla="*/ 1080120 h 2528395"/>
              <a:gd name="connsiteX201" fmla="*/ 6165685 w 7985740"/>
              <a:gd name="connsiteY201" fmla="*/ 990110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  <a:gd name="connsiteX0" fmla="*/ 0 w 7985740"/>
              <a:gd name="connsiteY0" fmla="*/ 1309497 h 2528395"/>
              <a:gd name="connsiteX1" fmla="*/ 0 w 7985740"/>
              <a:gd name="connsiteY1" fmla="*/ 1309497 h 2528395"/>
              <a:gd name="connsiteX2" fmla="*/ 17756 w 7985740"/>
              <a:gd name="connsiteY2" fmla="*/ 1389396 h 2528395"/>
              <a:gd name="connsiteX3" fmla="*/ 26633 w 7985740"/>
              <a:gd name="connsiteY3" fmla="*/ 1487050 h 2528395"/>
              <a:gd name="connsiteX4" fmla="*/ 44389 w 7985740"/>
              <a:gd name="connsiteY4" fmla="*/ 1540316 h 2528395"/>
              <a:gd name="connsiteX5" fmla="*/ 53266 w 7985740"/>
              <a:gd name="connsiteY5" fmla="*/ 1566949 h 2528395"/>
              <a:gd name="connsiteX6" fmla="*/ 53266 w 7985740"/>
              <a:gd name="connsiteY6" fmla="*/ 1566949 h 2528395"/>
              <a:gd name="connsiteX7" fmla="*/ 79899 w 7985740"/>
              <a:gd name="connsiteY7" fmla="*/ 1637971 h 2528395"/>
              <a:gd name="connsiteX8" fmla="*/ 97655 w 7985740"/>
              <a:gd name="connsiteY8" fmla="*/ 1664604 h 2528395"/>
              <a:gd name="connsiteX9" fmla="*/ 124288 w 7985740"/>
              <a:gd name="connsiteY9" fmla="*/ 1726747 h 2528395"/>
              <a:gd name="connsiteX10" fmla="*/ 150921 w 7985740"/>
              <a:gd name="connsiteY10" fmla="*/ 1780013 h 2528395"/>
              <a:gd name="connsiteX11" fmla="*/ 168676 w 7985740"/>
              <a:gd name="connsiteY11" fmla="*/ 1824402 h 2528395"/>
              <a:gd name="connsiteX12" fmla="*/ 195309 w 7985740"/>
              <a:gd name="connsiteY12" fmla="*/ 1877668 h 2528395"/>
              <a:gd name="connsiteX13" fmla="*/ 275208 w 7985740"/>
              <a:gd name="connsiteY13" fmla="*/ 1939811 h 2528395"/>
              <a:gd name="connsiteX14" fmla="*/ 301841 w 7985740"/>
              <a:gd name="connsiteY14" fmla="*/ 1957567 h 2528395"/>
              <a:gd name="connsiteX15" fmla="*/ 328474 w 7985740"/>
              <a:gd name="connsiteY15" fmla="*/ 1975322 h 2528395"/>
              <a:gd name="connsiteX16" fmla="*/ 346229 w 7985740"/>
              <a:gd name="connsiteY16" fmla="*/ 2010833 h 2528395"/>
              <a:gd name="connsiteX17" fmla="*/ 390618 w 7985740"/>
              <a:gd name="connsiteY17" fmla="*/ 2072976 h 2528395"/>
              <a:gd name="connsiteX18" fmla="*/ 426129 w 7985740"/>
              <a:gd name="connsiteY18" fmla="*/ 2108487 h 2528395"/>
              <a:gd name="connsiteX19" fmla="*/ 470517 w 7985740"/>
              <a:gd name="connsiteY19" fmla="*/ 2170631 h 2528395"/>
              <a:gd name="connsiteX20" fmla="*/ 497150 w 7985740"/>
              <a:gd name="connsiteY20" fmla="*/ 2188386 h 2528395"/>
              <a:gd name="connsiteX21" fmla="*/ 541538 w 7985740"/>
              <a:gd name="connsiteY21" fmla="*/ 2232775 h 2528395"/>
              <a:gd name="connsiteX22" fmla="*/ 550416 w 7985740"/>
              <a:gd name="connsiteY22" fmla="*/ 2232775 h 2528395"/>
              <a:gd name="connsiteX23" fmla="*/ 550416 w 7985740"/>
              <a:gd name="connsiteY23" fmla="*/ 2232775 h 2528395"/>
              <a:gd name="connsiteX24" fmla="*/ 630315 w 7985740"/>
              <a:gd name="connsiteY24" fmla="*/ 2250530 h 2528395"/>
              <a:gd name="connsiteX25" fmla="*/ 701336 w 7985740"/>
              <a:gd name="connsiteY25" fmla="*/ 2241652 h 2528395"/>
              <a:gd name="connsiteX26" fmla="*/ 825624 w 7985740"/>
              <a:gd name="connsiteY26" fmla="*/ 2215019 h 2528395"/>
              <a:gd name="connsiteX27" fmla="*/ 870012 w 7985740"/>
              <a:gd name="connsiteY27" fmla="*/ 2197264 h 2528395"/>
              <a:gd name="connsiteX28" fmla="*/ 932156 w 7985740"/>
              <a:gd name="connsiteY28" fmla="*/ 2197264 h 2528395"/>
              <a:gd name="connsiteX29" fmla="*/ 932156 w 7985740"/>
              <a:gd name="connsiteY29" fmla="*/ 2197264 h 2528395"/>
              <a:gd name="connsiteX30" fmla="*/ 941033 w 7985740"/>
              <a:gd name="connsiteY30" fmla="*/ 2090732 h 2528395"/>
              <a:gd name="connsiteX31" fmla="*/ 958789 w 7985740"/>
              <a:gd name="connsiteY31" fmla="*/ 2037466 h 2528395"/>
              <a:gd name="connsiteX32" fmla="*/ 985422 w 7985740"/>
              <a:gd name="connsiteY32" fmla="*/ 2019710 h 2528395"/>
              <a:gd name="connsiteX33" fmla="*/ 1012055 w 7985740"/>
              <a:gd name="connsiteY33" fmla="*/ 1975322 h 2528395"/>
              <a:gd name="connsiteX34" fmla="*/ 1020932 w 7985740"/>
              <a:gd name="connsiteY34" fmla="*/ 1948689 h 2528395"/>
              <a:gd name="connsiteX35" fmla="*/ 1056443 w 7985740"/>
              <a:gd name="connsiteY35" fmla="*/ 1913178 h 2528395"/>
              <a:gd name="connsiteX36" fmla="*/ 1100831 w 7985740"/>
              <a:gd name="connsiteY36" fmla="*/ 1877668 h 2528395"/>
              <a:gd name="connsiteX37" fmla="*/ 1100831 w 7985740"/>
              <a:gd name="connsiteY37" fmla="*/ 1877668 h 2528395"/>
              <a:gd name="connsiteX38" fmla="*/ 1109709 w 7985740"/>
              <a:gd name="connsiteY38" fmla="*/ 1708992 h 2528395"/>
              <a:gd name="connsiteX39" fmla="*/ 1136342 w 7985740"/>
              <a:gd name="connsiteY39" fmla="*/ 1620215 h 2528395"/>
              <a:gd name="connsiteX40" fmla="*/ 1154097 w 7985740"/>
              <a:gd name="connsiteY40" fmla="*/ 1566949 h 2528395"/>
              <a:gd name="connsiteX41" fmla="*/ 1162975 w 7985740"/>
              <a:gd name="connsiteY41" fmla="*/ 1540316 h 2528395"/>
              <a:gd name="connsiteX42" fmla="*/ 1180730 w 7985740"/>
              <a:gd name="connsiteY42" fmla="*/ 1513683 h 2528395"/>
              <a:gd name="connsiteX43" fmla="*/ 1162975 w 7985740"/>
              <a:gd name="connsiteY43" fmla="*/ 1522561 h 2528395"/>
              <a:gd name="connsiteX44" fmla="*/ 1162975 w 7985740"/>
              <a:gd name="connsiteY44" fmla="*/ 1522561 h 2528395"/>
              <a:gd name="connsiteX45" fmla="*/ 1207363 w 7985740"/>
              <a:gd name="connsiteY45" fmla="*/ 1442662 h 2528395"/>
              <a:gd name="connsiteX46" fmla="*/ 1216241 w 7985740"/>
              <a:gd name="connsiteY46" fmla="*/ 1398274 h 2528395"/>
              <a:gd name="connsiteX47" fmla="*/ 1225119 w 7985740"/>
              <a:gd name="connsiteY47" fmla="*/ 1362763 h 2528395"/>
              <a:gd name="connsiteX48" fmla="*/ 1233996 w 7985740"/>
              <a:gd name="connsiteY48" fmla="*/ 1336130 h 2528395"/>
              <a:gd name="connsiteX49" fmla="*/ 1251752 w 7985740"/>
              <a:gd name="connsiteY49" fmla="*/ 1318375 h 2528395"/>
              <a:gd name="connsiteX50" fmla="*/ 1278385 w 7985740"/>
              <a:gd name="connsiteY50" fmla="*/ 1273986 h 2528395"/>
              <a:gd name="connsiteX51" fmla="*/ 1305018 w 7985740"/>
              <a:gd name="connsiteY51" fmla="*/ 1229598 h 2528395"/>
              <a:gd name="connsiteX52" fmla="*/ 1313895 w 7985740"/>
              <a:gd name="connsiteY52" fmla="*/ 1202965 h 2528395"/>
              <a:gd name="connsiteX53" fmla="*/ 1313895 w 7985740"/>
              <a:gd name="connsiteY53" fmla="*/ 1202965 h 2528395"/>
              <a:gd name="connsiteX54" fmla="*/ 1340529 w 7985740"/>
              <a:gd name="connsiteY54" fmla="*/ 1114188 h 2528395"/>
              <a:gd name="connsiteX55" fmla="*/ 1349406 w 7985740"/>
              <a:gd name="connsiteY55" fmla="*/ 1078677 h 2528395"/>
              <a:gd name="connsiteX56" fmla="*/ 1384917 w 7985740"/>
              <a:gd name="connsiteY56" fmla="*/ 1025411 h 2528395"/>
              <a:gd name="connsiteX57" fmla="*/ 1402672 w 7985740"/>
              <a:gd name="connsiteY57" fmla="*/ 998778 h 2528395"/>
              <a:gd name="connsiteX58" fmla="*/ 1411550 w 7985740"/>
              <a:gd name="connsiteY58" fmla="*/ 972145 h 2528395"/>
              <a:gd name="connsiteX59" fmla="*/ 1438183 w 7985740"/>
              <a:gd name="connsiteY59" fmla="*/ 945512 h 2528395"/>
              <a:gd name="connsiteX60" fmla="*/ 1447061 w 7985740"/>
              <a:gd name="connsiteY60" fmla="*/ 918879 h 2528395"/>
              <a:gd name="connsiteX61" fmla="*/ 1562470 w 7985740"/>
              <a:gd name="connsiteY61" fmla="*/ 883369 h 2528395"/>
              <a:gd name="connsiteX62" fmla="*/ 1597981 w 7985740"/>
              <a:gd name="connsiteY62" fmla="*/ 856736 h 2528395"/>
              <a:gd name="connsiteX63" fmla="*/ 1597981 w 7985740"/>
              <a:gd name="connsiteY63" fmla="*/ 856736 h 2528395"/>
              <a:gd name="connsiteX64" fmla="*/ 1686758 w 7985740"/>
              <a:gd name="connsiteY64" fmla="*/ 892246 h 2528395"/>
              <a:gd name="connsiteX65" fmla="*/ 1748901 w 7985740"/>
              <a:gd name="connsiteY65" fmla="*/ 901124 h 2528395"/>
              <a:gd name="connsiteX66" fmla="*/ 1775534 w 7985740"/>
              <a:gd name="connsiteY66" fmla="*/ 910002 h 2528395"/>
              <a:gd name="connsiteX67" fmla="*/ 1802167 w 7985740"/>
              <a:gd name="connsiteY67" fmla="*/ 963268 h 2528395"/>
              <a:gd name="connsiteX68" fmla="*/ 1802167 w 7985740"/>
              <a:gd name="connsiteY68" fmla="*/ 981023 h 2528395"/>
              <a:gd name="connsiteX69" fmla="*/ 1811045 w 7985740"/>
              <a:gd name="connsiteY69" fmla="*/ 989901 h 2528395"/>
              <a:gd name="connsiteX70" fmla="*/ 1837678 w 7985740"/>
              <a:gd name="connsiteY70" fmla="*/ 1060922 h 2528395"/>
              <a:gd name="connsiteX71" fmla="*/ 1855433 w 7985740"/>
              <a:gd name="connsiteY71" fmla="*/ 1087555 h 2528395"/>
              <a:gd name="connsiteX72" fmla="*/ 1864311 w 7985740"/>
              <a:gd name="connsiteY72" fmla="*/ 1114188 h 2528395"/>
              <a:gd name="connsiteX73" fmla="*/ 1882066 w 7985740"/>
              <a:gd name="connsiteY73" fmla="*/ 1140821 h 2528395"/>
              <a:gd name="connsiteX74" fmla="*/ 1890944 w 7985740"/>
              <a:gd name="connsiteY74" fmla="*/ 1167454 h 2528395"/>
              <a:gd name="connsiteX75" fmla="*/ 1926455 w 7985740"/>
              <a:gd name="connsiteY75" fmla="*/ 1220720 h 2528395"/>
              <a:gd name="connsiteX76" fmla="*/ 1935332 w 7985740"/>
              <a:gd name="connsiteY76" fmla="*/ 1273986 h 2528395"/>
              <a:gd name="connsiteX77" fmla="*/ 1935332 w 7985740"/>
              <a:gd name="connsiteY77" fmla="*/ 1273986 h 2528395"/>
              <a:gd name="connsiteX78" fmla="*/ 1970843 w 7985740"/>
              <a:gd name="connsiteY78" fmla="*/ 1353885 h 2528395"/>
              <a:gd name="connsiteX79" fmla="*/ 1979721 w 7985740"/>
              <a:gd name="connsiteY79" fmla="*/ 1380518 h 2528395"/>
              <a:gd name="connsiteX80" fmla="*/ 2015231 w 7985740"/>
              <a:gd name="connsiteY80" fmla="*/ 1433784 h 2528395"/>
              <a:gd name="connsiteX81" fmla="*/ 2032987 w 7985740"/>
              <a:gd name="connsiteY81" fmla="*/ 1487050 h 2528395"/>
              <a:gd name="connsiteX82" fmla="*/ 2041864 w 7985740"/>
              <a:gd name="connsiteY82" fmla="*/ 1513683 h 2528395"/>
              <a:gd name="connsiteX83" fmla="*/ 2059620 w 7985740"/>
              <a:gd name="connsiteY83" fmla="*/ 1531439 h 2528395"/>
              <a:gd name="connsiteX84" fmla="*/ 2086253 w 7985740"/>
              <a:gd name="connsiteY84" fmla="*/ 1584705 h 2528395"/>
              <a:gd name="connsiteX85" fmla="*/ 2112886 w 7985740"/>
              <a:gd name="connsiteY85" fmla="*/ 1629093 h 2528395"/>
              <a:gd name="connsiteX86" fmla="*/ 2121763 w 7985740"/>
              <a:gd name="connsiteY86" fmla="*/ 1673481 h 2528395"/>
              <a:gd name="connsiteX87" fmla="*/ 2121763 w 7985740"/>
              <a:gd name="connsiteY87" fmla="*/ 1673481 h 2528395"/>
              <a:gd name="connsiteX88" fmla="*/ 2183907 w 7985740"/>
              <a:gd name="connsiteY88" fmla="*/ 1726747 h 2528395"/>
              <a:gd name="connsiteX89" fmla="*/ 2219418 w 7985740"/>
              <a:gd name="connsiteY89" fmla="*/ 1762258 h 2528395"/>
              <a:gd name="connsiteX90" fmla="*/ 2254929 w 7985740"/>
              <a:gd name="connsiteY90" fmla="*/ 1780013 h 2528395"/>
              <a:gd name="connsiteX91" fmla="*/ 2281562 w 7985740"/>
              <a:gd name="connsiteY91" fmla="*/ 1788891 h 2528395"/>
              <a:gd name="connsiteX92" fmla="*/ 2325950 w 7985740"/>
              <a:gd name="connsiteY92" fmla="*/ 1824402 h 2528395"/>
              <a:gd name="connsiteX93" fmla="*/ 2379216 w 7985740"/>
              <a:gd name="connsiteY93" fmla="*/ 1859912 h 2528395"/>
              <a:gd name="connsiteX94" fmla="*/ 2450237 w 7985740"/>
              <a:gd name="connsiteY94" fmla="*/ 1868790 h 2528395"/>
              <a:gd name="connsiteX95" fmla="*/ 2503503 w 7985740"/>
              <a:gd name="connsiteY95" fmla="*/ 1886545 h 2528395"/>
              <a:gd name="connsiteX96" fmla="*/ 2521259 w 7985740"/>
              <a:gd name="connsiteY96" fmla="*/ 1904301 h 2528395"/>
              <a:gd name="connsiteX97" fmla="*/ 2583402 w 7985740"/>
              <a:gd name="connsiteY97" fmla="*/ 1904301 h 2528395"/>
              <a:gd name="connsiteX98" fmla="*/ 2583402 w 7985740"/>
              <a:gd name="connsiteY98" fmla="*/ 1904301 h 2528395"/>
              <a:gd name="connsiteX99" fmla="*/ 2654424 w 7985740"/>
              <a:gd name="connsiteY99" fmla="*/ 1930934 h 2528395"/>
              <a:gd name="connsiteX100" fmla="*/ 2681057 w 7985740"/>
              <a:gd name="connsiteY100" fmla="*/ 1939811 h 2528395"/>
              <a:gd name="connsiteX101" fmla="*/ 2734323 w 7985740"/>
              <a:gd name="connsiteY101" fmla="*/ 1966444 h 2528395"/>
              <a:gd name="connsiteX102" fmla="*/ 2778711 w 7985740"/>
              <a:gd name="connsiteY102" fmla="*/ 2010833 h 2528395"/>
              <a:gd name="connsiteX103" fmla="*/ 2805344 w 7985740"/>
              <a:gd name="connsiteY103" fmla="*/ 2090732 h 2528395"/>
              <a:gd name="connsiteX104" fmla="*/ 2831977 w 7985740"/>
              <a:gd name="connsiteY104" fmla="*/ 2099609 h 2528395"/>
              <a:gd name="connsiteX105" fmla="*/ 2849732 w 7985740"/>
              <a:gd name="connsiteY105" fmla="*/ 2117365 h 2528395"/>
              <a:gd name="connsiteX106" fmla="*/ 2849732 w 7985740"/>
              <a:gd name="connsiteY106" fmla="*/ 2117365 h 2528395"/>
              <a:gd name="connsiteX107" fmla="*/ 2876365 w 7985740"/>
              <a:gd name="connsiteY107" fmla="*/ 2188386 h 2528395"/>
              <a:gd name="connsiteX108" fmla="*/ 2885243 w 7985740"/>
              <a:gd name="connsiteY108" fmla="*/ 2215019 h 2528395"/>
              <a:gd name="connsiteX109" fmla="*/ 2929631 w 7985740"/>
              <a:gd name="connsiteY109" fmla="*/ 2250530 h 2528395"/>
              <a:gd name="connsiteX110" fmla="*/ 2974020 w 7985740"/>
              <a:gd name="connsiteY110" fmla="*/ 2294918 h 2528395"/>
              <a:gd name="connsiteX111" fmla="*/ 2974020 w 7985740"/>
              <a:gd name="connsiteY111" fmla="*/ 2294918 h 2528395"/>
              <a:gd name="connsiteX112" fmla="*/ 3027286 w 7985740"/>
              <a:gd name="connsiteY112" fmla="*/ 2357062 h 2528395"/>
              <a:gd name="connsiteX113" fmla="*/ 3045041 w 7985740"/>
              <a:gd name="connsiteY113" fmla="*/ 2383695 h 2528395"/>
              <a:gd name="connsiteX114" fmla="*/ 3071674 w 7985740"/>
              <a:gd name="connsiteY114" fmla="*/ 2401450 h 2528395"/>
              <a:gd name="connsiteX115" fmla="*/ 3089429 w 7985740"/>
              <a:gd name="connsiteY115" fmla="*/ 2419206 h 2528395"/>
              <a:gd name="connsiteX116" fmla="*/ 3116062 w 7985740"/>
              <a:gd name="connsiteY116" fmla="*/ 2428083 h 2528395"/>
              <a:gd name="connsiteX117" fmla="*/ 3169329 w 7985740"/>
              <a:gd name="connsiteY117" fmla="*/ 2463594 h 2528395"/>
              <a:gd name="connsiteX118" fmla="*/ 3195962 w 7985740"/>
              <a:gd name="connsiteY118" fmla="*/ 2490227 h 2528395"/>
              <a:gd name="connsiteX119" fmla="*/ 3258105 w 7985740"/>
              <a:gd name="connsiteY119" fmla="*/ 2525738 h 2528395"/>
              <a:gd name="connsiteX120" fmla="*/ 3258105 w 7985740"/>
              <a:gd name="connsiteY120" fmla="*/ 2525738 h 2528395"/>
              <a:gd name="connsiteX121" fmla="*/ 3320249 w 7985740"/>
              <a:gd name="connsiteY121" fmla="*/ 2436961 h 2528395"/>
              <a:gd name="connsiteX122" fmla="*/ 3355760 w 7985740"/>
              <a:gd name="connsiteY122" fmla="*/ 2365940 h 2528395"/>
              <a:gd name="connsiteX123" fmla="*/ 3382393 w 7985740"/>
              <a:gd name="connsiteY123" fmla="*/ 2312674 h 2528395"/>
              <a:gd name="connsiteX124" fmla="*/ 3409026 w 7985740"/>
              <a:gd name="connsiteY124" fmla="*/ 2268285 h 2528395"/>
              <a:gd name="connsiteX125" fmla="*/ 3417903 w 7985740"/>
              <a:gd name="connsiteY125" fmla="*/ 2241652 h 2528395"/>
              <a:gd name="connsiteX126" fmla="*/ 3435659 w 7985740"/>
              <a:gd name="connsiteY126" fmla="*/ 2223897 h 2528395"/>
              <a:gd name="connsiteX127" fmla="*/ 3435659 w 7985740"/>
              <a:gd name="connsiteY127" fmla="*/ 2188386 h 2528395"/>
              <a:gd name="connsiteX128" fmla="*/ 3435659 w 7985740"/>
              <a:gd name="connsiteY128" fmla="*/ 2188386 h 2528395"/>
              <a:gd name="connsiteX129" fmla="*/ 3400148 w 7985740"/>
              <a:gd name="connsiteY129" fmla="*/ 2081854 h 2528395"/>
              <a:gd name="connsiteX130" fmla="*/ 3355760 w 7985740"/>
              <a:gd name="connsiteY130" fmla="*/ 2028588 h 2528395"/>
              <a:gd name="connsiteX131" fmla="*/ 3435659 w 7985740"/>
              <a:gd name="connsiteY131" fmla="*/ 2010833 h 2528395"/>
              <a:gd name="connsiteX132" fmla="*/ 3488925 w 7985740"/>
              <a:gd name="connsiteY132" fmla="*/ 1984200 h 2528395"/>
              <a:gd name="connsiteX133" fmla="*/ 3586579 w 7985740"/>
              <a:gd name="connsiteY133" fmla="*/ 1975322 h 2528395"/>
              <a:gd name="connsiteX134" fmla="*/ 3577701 w 7985740"/>
              <a:gd name="connsiteY134" fmla="*/ 1895423 h 2528395"/>
              <a:gd name="connsiteX135" fmla="*/ 3568824 w 7985740"/>
              <a:gd name="connsiteY135" fmla="*/ 1842157 h 2528395"/>
              <a:gd name="connsiteX136" fmla="*/ 3577701 w 7985740"/>
              <a:gd name="connsiteY136" fmla="*/ 1788891 h 2528395"/>
              <a:gd name="connsiteX137" fmla="*/ 3595457 w 7985740"/>
              <a:gd name="connsiteY137" fmla="*/ 1735625 h 2528395"/>
              <a:gd name="connsiteX138" fmla="*/ 3622090 w 7985740"/>
              <a:gd name="connsiteY138" fmla="*/ 1637971 h 2528395"/>
              <a:gd name="connsiteX139" fmla="*/ 3639845 w 7985740"/>
              <a:gd name="connsiteY139" fmla="*/ 1575827 h 2528395"/>
              <a:gd name="connsiteX140" fmla="*/ 3657600 w 7985740"/>
              <a:gd name="connsiteY140" fmla="*/ 1549194 h 2528395"/>
              <a:gd name="connsiteX141" fmla="*/ 3657600 w 7985740"/>
              <a:gd name="connsiteY141" fmla="*/ 1469295 h 2528395"/>
              <a:gd name="connsiteX142" fmla="*/ 3684233 w 7985740"/>
              <a:gd name="connsiteY142" fmla="*/ 1460417 h 2528395"/>
              <a:gd name="connsiteX143" fmla="*/ 3684233 w 7985740"/>
              <a:gd name="connsiteY143" fmla="*/ 1460417 h 2528395"/>
              <a:gd name="connsiteX144" fmla="*/ 3755255 w 7985740"/>
              <a:gd name="connsiteY144" fmla="*/ 1424907 h 2528395"/>
              <a:gd name="connsiteX145" fmla="*/ 3799643 w 7985740"/>
              <a:gd name="connsiteY145" fmla="*/ 1416029 h 2528395"/>
              <a:gd name="connsiteX146" fmla="*/ 3826276 w 7985740"/>
              <a:gd name="connsiteY146" fmla="*/ 1407151 h 2528395"/>
              <a:gd name="connsiteX147" fmla="*/ 3879542 w 7985740"/>
              <a:gd name="connsiteY147" fmla="*/ 1398274 h 2528395"/>
              <a:gd name="connsiteX148" fmla="*/ 3977196 w 7985740"/>
              <a:gd name="connsiteY148" fmla="*/ 1389396 h 2528395"/>
              <a:gd name="connsiteX149" fmla="*/ 3986074 w 7985740"/>
              <a:gd name="connsiteY149" fmla="*/ 1389396 h 2528395"/>
              <a:gd name="connsiteX150" fmla="*/ 4119239 w 7985740"/>
              <a:gd name="connsiteY150" fmla="*/ 1407151 h 2528395"/>
              <a:gd name="connsiteX151" fmla="*/ 4172505 w 7985740"/>
              <a:gd name="connsiteY151" fmla="*/ 1424907 h 2528395"/>
              <a:gd name="connsiteX152" fmla="*/ 4225771 w 7985740"/>
              <a:gd name="connsiteY152" fmla="*/ 1495928 h 2528395"/>
              <a:gd name="connsiteX153" fmla="*/ 4234649 w 7985740"/>
              <a:gd name="connsiteY153" fmla="*/ 1522561 h 2528395"/>
              <a:gd name="connsiteX154" fmla="*/ 4261282 w 7985740"/>
              <a:gd name="connsiteY154" fmla="*/ 1558072 h 2528395"/>
              <a:gd name="connsiteX155" fmla="*/ 4270160 w 7985740"/>
              <a:gd name="connsiteY155" fmla="*/ 1584705 h 2528395"/>
              <a:gd name="connsiteX156" fmla="*/ 4332303 w 7985740"/>
              <a:gd name="connsiteY156" fmla="*/ 1646848 h 2528395"/>
              <a:gd name="connsiteX157" fmla="*/ 4367814 w 7985740"/>
              <a:gd name="connsiteY157" fmla="*/ 1691237 h 2528395"/>
              <a:gd name="connsiteX158" fmla="*/ 4376692 w 7985740"/>
              <a:gd name="connsiteY158" fmla="*/ 1717870 h 2528395"/>
              <a:gd name="connsiteX159" fmla="*/ 4438835 w 7985740"/>
              <a:gd name="connsiteY159" fmla="*/ 1735625 h 2528395"/>
              <a:gd name="connsiteX160" fmla="*/ 4563123 w 7985740"/>
              <a:gd name="connsiteY160" fmla="*/ 1744503 h 2528395"/>
              <a:gd name="connsiteX161" fmla="*/ 4616389 w 7985740"/>
              <a:gd name="connsiteY161" fmla="*/ 1762258 h 2528395"/>
              <a:gd name="connsiteX162" fmla="*/ 4616389 w 7985740"/>
              <a:gd name="connsiteY162" fmla="*/ 1762258 h 2528395"/>
              <a:gd name="connsiteX163" fmla="*/ 4660777 w 7985740"/>
              <a:gd name="connsiteY163" fmla="*/ 1664604 h 2528395"/>
              <a:gd name="connsiteX164" fmla="*/ 4687410 w 7985740"/>
              <a:gd name="connsiteY164" fmla="*/ 1646848 h 2528395"/>
              <a:gd name="connsiteX165" fmla="*/ 4776187 w 7985740"/>
              <a:gd name="connsiteY165" fmla="*/ 1602460 h 2528395"/>
              <a:gd name="connsiteX166" fmla="*/ 4829453 w 7985740"/>
              <a:gd name="connsiteY166" fmla="*/ 1549194 h 2528395"/>
              <a:gd name="connsiteX167" fmla="*/ 4856086 w 7985740"/>
              <a:gd name="connsiteY167" fmla="*/ 1495928 h 2528395"/>
              <a:gd name="connsiteX168" fmla="*/ 4873841 w 7985740"/>
              <a:gd name="connsiteY168" fmla="*/ 1442662 h 2528395"/>
              <a:gd name="connsiteX169" fmla="*/ 4891596 w 7985740"/>
              <a:gd name="connsiteY169" fmla="*/ 1416029 h 2528395"/>
              <a:gd name="connsiteX170" fmla="*/ 4909352 w 7985740"/>
              <a:gd name="connsiteY170" fmla="*/ 1362763 h 2528395"/>
              <a:gd name="connsiteX171" fmla="*/ 4962618 w 7985740"/>
              <a:gd name="connsiteY171" fmla="*/ 1291742 h 2528395"/>
              <a:gd name="connsiteX172" fmla="*/ 4980373 w 7985740"/>
              <a:gd name="connsiteY172" fmla="*/ 1247353 h 2528395"/>
              <a:gd name="connsiteX173" fmla="*/ 4980373 w 7985740"/>
              <a:gd name="connsiteY173" fmla="*/ 1247353 h 2528395"/>
              <a:gd name="connsiteX174" fmla="*/ 4989251 w 7985740"/>
              <a:gd name="connsiteY174" fmla="*/ 1158576 h 2528395"/>
              <a:gd name="connsiteX175" fmla="*/ 5007006 w 7985740"/>
              <a:gd name="connsiteY175" fmla="*/ 1131943 h 2528395"/>
              <a:gd name="connsiteX176" fmla="*/ 5015884 w 7985740"/>
              <a:gd name="connsiteY176" fmla="*/ 1105310 h 2528395"/>
              <a:gd name="connsiteX177" fmla="*/ 5033639 w 7985740"/>
              <a:gd name="connsiteY177" fmla="*/ 1078677 h 2528395"/>
              <a:gd name="connsiteX178" fmla="*/ 5051395 w 7985740"/>
              <a:gd name="connsiteY178" fmla="*/ 963268 h 2528395"/>
              <a:gd name="connsiteX179" fmla="*/ 5051395 w 7985740"/>
              <a:gd name="connsiteY179" fmla="*/ 963268 h 2528395"/>
              <a:gd name="connsiteX180" fmla="*/ 4971495 w 7985740"/>
              <a:gd name="connsiteY180" fmla="*/ 998778 h 2528395"/>
              <a:gd name="connsiteX181" fmla="*/ 4989251 w 7985740"/>
              <a:gd name="connsiteY181" fmla="*/ 981023 h 2528395"/>
              <a:gd name="connsiteX182" fmla="*/ 5024762 w 7985740"/>
              <a:gd name="connsiteY182" fmla="*/ 936635 h 2528395"/>
              <a:gd name="connsiteX183" fmla="*/ 5069150 w 7985740"/>
              <a:gd name="connsiteY183" fmla="*/ 892246 h 2528395"/>
              <a:gd name="connsiteX184" fmla="*/ 5086905 w 7985740"/>
              <a:gd name="connsiteY184" fmla="*/ 794592 h 2528395"/>
              <a:gd name="connsiteX185" fmla="*/ 5095783 w 7985740"/>
              <a:gd name="connsiteY185" fmla="*/ 767959 h 2528395"/>
              <a:gd name="connsiteX186" fmla="*/ 5175682 w 7985740"/>
              <a:gd name="connsiteY186" fmla="*/ 741326 h 2528395"/>
              <a:gd name="connsiteX187" fmla="*/ 5202315 w 7985740"/>
              <a:gd name="connsiteY187" fmla="*/ 732448 h 2528395"/>
              <a:gd name="connsiteX188" fmla="*/ 5415379 w 7985740"/>
              <a:gd name="connsiteY188" fmla="*/ 723571 h 2528395"/>
              <a:gd name="connsiteX189" fmla="*/ 5415379 w 7985740"/>
              <a:gd name="connsiteY189" fmla="*/ 723571 h 2528395"/>
              <a:gd name="connsiteX190" fmla="*/ 5504156 w 7985740"/>
              <a:gd name="connsiteY190" fmla="*/ 750204 h 2528395"/>
              <a:gd name="connsiteX191" fmla="*/ 5530789 w 7985740"/>
              <a:gd name="connsiteY191" fmla="*/ 776837 h 2528395"/>
              <a:gd name="connsiteX192" fmla="*/ 5584055 w 7985740"/>
              <a:gd name="connsiteY192" fmla="*/ 847858 h 2528395"/>
              <a:gd name="connsiteX193" fmla="*/ 5592932 w 7985740"/>
              <a:gd name="connsiteY193" fmla="*/ 874491 h 2528395"/>
              <a:gd name="connsiteX194" fmla="*/ 5628443 w 7985740"/>
              <a:gd name="connsiteY194" fmla="*/ 910002 h 2528395"/>
              <a:gd name="connsiteX195" fmla="*/ 5655076 w 7985740"/>
              <a:gd name="connsiteY195" fmla="*/ 936635 h 2528395"/>
              <a:gd name="connsiteX196" fmla="*/ 5690587 w 7985740"/>
              <a:gd name="connsiteY196" fmla="*/ 981023 h 2528395"/>
              <a:gd name="connsiteX197" fmla="*/ 5717220 w 7985740"/>
              <a:gd name="connsiteY197" fmla="*/ 1007656 h 2528395"/>
              <a:gd name="connsiteX198" fmla="*/ 5717220 w 7985740"/>
              <a:gd name="connsiteY198" fmla="*/ 1007656 h 2528395"/>
              <a:gd name="connsiteX199" fmla="*/ 5850650 w 7985740"/>
              <a:gd name="connsiteY199" fmla="*/ 1215135 h 2528395"/>
              <a:gd name="connsiteX200" fmla="*/ 6075675 w 7985740"/>
              <a:gd name="connsiteY200" fmla="*/ 1170130 h 2528395"/>
              <a:gd name="connsiteX201" fmla="*/ 6165685 w 7985740"/>
              <a:gd name="connsiteY201" fmla="*/ 990110 h 2528395"/>
              <a:gd name="connsiteX202" fmla="*/ 6098960 w 7985740"/>
              <a:gd name="connsiteY202" fmla="*/ 927757 h 2528395"/>
              <a:gd name="connsiteX203" fmla="*/ 6152226 w 7985740"/>
              <a:gd name="connsiteY203" fmla="*/ 918879 h 2528395"/>
              <a:gd name="connsiteX204" fmla="*/ 6178859 w 7985740"/>
              <a:gd name="connsiteY204" fmla="*/ 901124 h 2528395"/>
              <a:gd name="connsiteX205" fmla="*/ 6178859 w 7985740"/>
              <a:gd name="connsiteY205" fmla="*/ 892246 h 2528395"/>
              <a:gd name="connsiteX206" fmla="*/ 6196614 w 7985740"/>
              <a:gd name="connsiteY206" fmla="*/ 794592 h 2528395"/>
              <a:gd name="connsiteX207" fmla="*/ 6232125 w 7985740"/>
              <a:gd name="connsiteY207" fmla="*/ 732448 h 2528395"/>
              <a:gd name="connsiteX208" fmla="*/ 6249880 w 7985740"/>
              <a:gd name="connsiteY208" fmla="*/ 696938 h 2528395"/>
              <a:gd name="connsiteX209" fmla="*/ 6267635 w 7985740"/>
              <a:gd name="connsiteY209" fmla="*/ 670305 h 2528395"/>
              <a:gd name="connsiteX210" fmla="*/ 6285391 w 7985740"/>
              <a:gd name="connsiteY210" fmla="*/ 599283 h 2528395"/>
              <a:gd name="connsiteX211" fmla="*/ 6320901 w 7985740"/>
              <a:gd name="connsiteY211" fmla="*/ 546017 h 2528395"/>
              <a:gd name="connsiteX212" fmla="*/ 6338657 w 7985740"/>
              <a:gd name="connsiteY212" fmla="*/ 519384 h 2528395"/>
              <a:gd name="connsiteX213" fmla="*/ 6365290 w 7985740"/>
              <a:gd name="connsiteY213" fmla="*/ 457241 h 2528395"/>
              <a:gd name="connsiteX214" fmla="*/ 6391923 w 7985740"/>
              <a:gd name="connsiteY214" fmla="*/ 412852 h 2528395"/>
              <a:gd name="connsiteX215" fmla="*/ 6418556 w 7985740"/>
              <a:gd name="connsiteY215" fmla="*/ 350708 h 2528395"/>
              <a:gd name="connsiteX216" fmla="*/ 6454066 w 7985740"/>
              <a:gd name="connsiteY216" fmla="*/ 270809 h 2528395"/>
              <a:gd name="connsiteX217" fmla="*/ 6480699 w 7985740"/>
              <a:gd name="connsiteY217" fmla="*/ 341831 h 2528395"/>
              <a:gd name="connsiteX218" fmla="*/ 6498455 w 7985740"/>
              <a:gd name="connsiteY218" fmla="*/ 359586 h 2528395"/>
              <a:gd name="connsiteX219" fmla="*/ 6507332 w 7985740"/>
              <a:gd name="connsiteY219" fmla="*/ 403975 h 2528395"/>
              <a:gd name="connsiteX220" fmla="*/ 6498455 w 7985740"/>
              <a:gd name="connsiteY220" fmla="*/ 421730 h 2528395"/>
              <a:gd name="connsiteX221" fmla="*/ 6516210 w 7985740"/>
              <a:gd name="connsiteY221" fmla="*/ 368464 h 2528395"/>
              <a:gd name="connsiteX222" fmla="*/ 6525088 w 7985740"/>
              <a:gd name="connsiteY222" fmla="*/ 341831 h 2528395"/>
              <a:gd name="connsiteX223" fmla="*/ 6542843 w 7985740"/>
              <a:gd name="connsiteY223" fmla="*/ 324075 h 2528395"/>
              <a:gd name="connsiteX224" fmla="*/ 6622742 w 7985740"/>
              <a:gd name="connsiteY224" fmla="*/ 279687 h 2528395"/>
              <a:gd name="connsiteX225" fmla="*/ 6667130 w 7985740"/>
              <a:gd name="connsiteY225" fmla="*/ 270809 h 2528395"/>
              <a:gd name="connsiteX226" fmla="*/ 6702641 w 7985740"/>
              <a:gd name="connsiteY226" fmla="*/ 253054 h 2528395"/>
              <a:gd name="connsiteX227" fmla="*/ 6747029 w 7985740"/>
              <a:gd name="connsiteY227" fmla="*/ 199788 h 2528395"/>
              <a:gd name="connsiteX228" fmla="*/ 6764785 w 7985740"/>
              <a:gd name="connsiteY228" fmla="*/ 146522 h 2528395"/>
              <a:gd name="connsiteX229" fmla="*/ 6773662 w 7985740"/>
              <a:gd name="connsiteY229" fmla="*/ 119889 h 2528395"/>
              <a:gd name="connsiteX230" fmla="*/ 6791418 w 7985740"/>
              <a:gd name="connsiteY230" fmla="*/ 93256 h 2528395"/>
              <a:gd name="connsiteX231" fmla="*/ 6835806 w 7985740"/>
              <a:gd name="connsiteY231" fmla="*/ 48868 h 2528395"/>
              <a:gd name="connsiteX232" fmla="*/ 6835806 w 7985740"/>
              <a:gd name="connsiteY232" fmla="*/ 31112 h 2528395"/>
              <a:gd name="connsiteX233" fmla="*/ 6906828 w 7985740"/>
              <a:gd name="connsiteY233" fmla="*/ 4479 h 2528395"/>
              <a:gd name="connsiteX234" fmla="*/ 7128769 w 7985740"/>
              <a:gd name="connsiteY234" fmla="*/ 13357 h 2528395"/>
              <a:gd name="connsiteX235" fmla="*/ 7164280 w 7985740"/>
              <a:gd name="connsiteY235" fmla="*/ 22235 h 2528395"/>
              <a:gd name="connsiteX236" fmla="*/ 7253057 w 7985740"/>
              <a:gd name="connsiteY236" fmla="*/ 31112 h 2528395"/>
              <a:gd name="connsiteX237" fmla="*/ 7253057 w 7985740"/>
              <a:gd name="connsiteY237" fmla="*/ 31112 h 2528395"/>
              <a:gd name="connsiteX238" fmla="*/ 7297445 w 7985740"/>
              <a:gd name="connsiteY238" fmla="*/ 93256 h 2528395"/>
              <a:gd name="connsiteX239" fmla="*/ 7332956 w 7985740"/>
              <a:gd name="connsiteY239" fmla="*/ 137644 h 2528395"/>
              <a:gd name="connsiteX240" fmla="*/ 7368466 w 7985740"/>
              <a:gd name="connsiteY240" fmla="*/ 182033 h 2528395"/>
              <a:gd name="connsiteX241" fmla="*/ 7395099 w 7985740"/>
              <a:gd name="connsiteY241" fmla="*/ 199788 h 2528395"/>
              <a:gd name="connsiteX242" fmla="*/ 7412855 w 7985740"/>
              <a:gd name="connsiteY242" fmla="*/ 217543 h 2528395"/>
              <a:gd name="connsiteX243" fmla="*/ 7439488 w 7985740"/>
              <a:gd name="connsiteY243" fmla="*/ 226421 h 2528395"/>
              <a:gd name="connsiteX244" fmla="*/ 7466121 w 7985740"/>
              <a:gd name="connsiteY244" fmla="*/ 244176 h 2528395"/>
              <a:gd name="connsiteX245" fmla="*/ 7492754 w 7985740"/>
              <a:gd name="connsiteY245" fmla="*/ 253054 h 2528395"/>
              <a:gd name="connsiteX246" fmla="*/ 7492754 w 7985740"/>
              <a:gd name="connsiteY246" fmla="*/ 253054 h 2528395"/>
              <a:gd name="connsiteX247" fmla="*/ 7599286 w 7985740"/>
              <a:gd name="connsiteY247" fmla="*/ 288565 h 2528395"/>
              <a:gd name="connsiteX248" fmla="*/ 7670307 w 7985740"/>
              <a:gd name="connsiteY248" fmla="*/ 306320 h 2528395"/>
              <a:gd name="connsiteX249" fmla="*/ 7759084 w 7985740"/>
              <a:gd name="connsiteY249" fmla="*/ 377342 h 2528395"/>
              <a:gd name="connsiteX250" fmla="*/ 7812350 w 7985740"/>
              <a:gd name="connsiteY250" fmla="*/ 421730 h 2528395"/>
              <a:gd name="connsiteX251" fmla="*/ 7954393 w 7985740"/>
              <a:gd name="connsiteY251" fmla="*/ 439485 h 25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7985740" h="2528395">
                <a:moveTo>
                  <a:pt x="0" y="1309497"/>
                </a:moveTo>
                <a:lnTo>
                  <a:pt x="0" y="1309497"/>
                </a:lnTo>
                <a:cubicBezTo>
                  <a:pt x="5919" y="1336130"/>
                  <a:pt x="13709" y="1362415"/>
                  <a:pt x="17756" y="1389396"/>
                </a:cubicBezTo>
                <a:cubicBezTo>
                  <a:pt x="22605" y="1421720"/>
                  <a:pt x="20953" y="1454862"/>
                  <a:pt x="26633" y="1487050"/>
                </a:cubicBezTo>
                <a:cubicBezTo>
                  <a:pt x="29886" y="1505481"/>
                  <a:pt x="38471" y="1522561"/>
                  <a:pt x="44389" y="1540316"/>
                </a:cubicBezTo>
                <a:lnTo>
                  <a:pt x="53266" y="1566949"/>
                </a:lnTo>
                <a:lnTo>
                  <a:pt x="53266" y="1566949"/>
                </a:lnTo>
                <a:cubicBezTo>
                  <a:pt x="62144" y="1590623"/>
                  <a:pt x="69436" y="1614953"/>
                  <a:pt x="79899" y="1637971"/>
                </a:cubicBezTo>
                <a:cubicBezTo>
                  <a:pt x="84314" y="1647684"/>
                  <a:pt x="92361" y="1655340"/>
                  <a:pt x="97655" y="1664604"/>
                </a:cubicBezTo>
                <a:cubicBezTo>
                  <a:pt x="136330" y="1732284"/>
                  <a:pt x="99391" y="1670730"/>
                  <a:pt x="124288" y="1726747"/>
                </a:cubicBezTo>
                <a:cubicBezTo>
                  <a:pt x="132350" y="1744887"/>
                  <a:pt x="142707" y="1761941"/>
                  <a:pt x="150921" y="1780013"/>
                </a:cubicBezTo>
                <a:cubicBezTo>
                  <a:pt x="157515" y="1794521"/>
                  <a:pt x="163081" y="1809481"/>
                  <a:pt x="168676" y="1824402"/>
                </a:cubicBezTo>
                <a:cubicBezTo>
                  <a:pt x="179595" y="1853519"/>
                  <a:pt x="173883" y="1851957"/>
                  <a:pt x="195309" y="1877668"/>
                </a:cubicBezTo>
                <a:cubicBezTo>
                  <a:pt x="221386" y="1908960"/>
                  <a:pt x="238087" y="1915064"/>
                  <a:pt x="275208" y="1939811"/>
                </a:cubicBezTo>
                <a:lnTo>
                  <a:pt x="301841" y="1957567"/>
                </a:lnTo>
                <a:lnTo>
                  <a:pt x="328474" y="1975322"/>
                </a:lnTo>
                <a:lnTo>
                  <a:pt x="346229" y="2010833"/>
                </a:lnTo>
                <a:cubicBezTo>
                  <a:pt x="361025" y="2031547"/>
                  <a:pt x="374498" y="2053274"/>
                  <a:pt x="390618" y="2072976"/>
                </a:cubicBezTo>
                <a:cubicBezTo>
                  <a:pt x="401219" y="2085932"/>
                  <a:pt x="416843" y="2094558"/>
                  <a:pt x="426129" y="2108487"/>
                </a:cubicBezTo>
                <a:cubicBezTo>
                  <a:pt x="436211" y="2123610"/>
                  <a:pt x="459505" y="2159619"/>
                  <a:pt x="470517" y="2170631"/>
                </a:cubicBezTo>
                <a:cubicBezTo>
                  <a:pt x="478062" y="2178176"/>
                  <a:pt x="488272" y="2182468"/>
                  <a:pt x="497150" y="2188386"/>
                </a:cubicBezTo>
                <a:cubicBezTo>
                  <a:pt x="514905" y="2215019"/>
                  <a:pt x="511946" y="2217979"/>
                  <a:pt x="541538" y="2232775"/>
                </a:cubicBezTo>
                <a:cubicBezTo>
                  <a:pt x="544185" y="2234098"/>
                  <a:pt x="547457" y="2232775"/>
                  <a:pt x="550416" y="2232775"/>
                </a:cubicBezTo>
                <a:lnTo>
                  <a:pt x="550416" y="2232775"/>
                </a:lnTo>
                <a:cubicBezTo>
                  <a:pt x="577049" y="2238693"/>
                  <a:pt x="603079" y="2248928"/>
                  <a:pt x="630315" y="2250530"/>
                </a:cubicBezTo>
                <a:cubicBezTo>
                  <a:pt x="654132" y="2251931"/>
                  <a:pt x="677718" y="2245026"/>
                  <a:pt x="701336" y="2241652"/>
                </a:cubicBezTo>
                <a:cubicBezTo>
                  <a:pt x="733444" y="2237065"/>
                  <a:pt x="798456" y="2225886"/>
                  <a:pt x="825624" y="2215019"/>
                </a:cubicBezTo>
                <a:cubicBezTo>
                  <a:pt x="840420" y="2209101"/>
                  <a:pt x="854293" y="2199884"/>
                  <a:pt x="870012" y="2197264"/>
                </a:cubicBezTo>
                <a:cubicBezTo>
                  <a:pt x="890445" y="2193859"/>
                  <a:pt x="911441" y="2197264"/>
                  <a:pt x="932156" y="2197264"/>
                </a:cubicBezTo>
                <a:lnTo>
                  <a:pt x="932156" y="2197264"/>
                </a:lnTo>
                <a:cubicBezTo>
                  <a:pt x="935115" y="2161753"/>
                  <a:pt x="935175" y="2125881"/>
                  <a:pt x="941033" y="2090732"/>
                </a:cubicBezTo>
                <a:cubicBezTo>
                  <a:pt x="944110" y="2072271"/>
                  <a:pt x="943217" y="2047848"/>
                  <a:pt x="958789" y="2037466"/>
                </a:cubicBezTo>
                <a:lnTo>
                  <a:pt x="985422" y="2019710"/>
                </a:lnTo>
                <a:cubicBezTo>
                  <a:pt x="1010569" y="1944264"/>
                  <a:pt x="975497" y="2036252"/>
                  <a:pt x="1012055" y="1975322"/>
                </a:cubicBezTo>
                <a:cubicBezTo>
                  <a:pt x="1016870" y="1967298"/>
                  <a:pt x="1015493" y="1956304"/>
                  <a:pt x="1020932" y="1948689"/>
                </a:cubicBezTo>
                <a:cubicBezTo>
                  <a:pt x="1030662" y="1935067"/>
                  <a:pt x="1044606" y="1925015"/>
                  <a:pt x="1056443" y="1913178"/>
                </a:cubicBezTo>
                <a:cubicBezTo>
                  <a:pt x="1087755" y="1881866"/>
                  <a:pt x="1071846" y="1892159"/>
                  <a:pt x="1100831" y="1877668"/>
                </a:cubicBezTo>
                <a:lnTo>
                  <a:pt x="1100831" y="1877668"/>
                </a:lnTo>
                <a:cubicBezTo>
                  <a:pt x="1103790" y="1821443"/>
                  <a:pt x="1104831" y="1765083"/>
                  <a:pt x="1109709" y="1708992"/>
                </a:cubicBezTo>
                <a:cubicBezTo>
                  <a:pt x="1111287" y="1690842"/>
                  <a:pt x="1132889" y="1630575"/>
                  <a:pt x="1136342" y="1620215"/>
                </a:cubicBezTo>
                <a:lnTo>
                  <a:pt x="1154097" y="1566949"/>
                </a:lnTo>
                <a:cubicBezTo>
                  <a:pt x="1157056" y="1558071"/>
                  <a:pt x="1157784" y="1548102"/>
                  <a:pt x="1162975" y="1540316"/>
                </a:cubicBezTo>
                <a:cubicBezTo>
                  <a:pt x="1168893" y="1531438"/>
                  <a:pt x="1180730" y="1524353"/>
                  <a:pt x="1180730" y="1513683"/>
                </a:cubicBezTo>
                <a:cubicBezTo>
                  <a:pt x="1180730" y="1507066"/>
                  <a:pt x="1168893" y="1519602"/>
                  <a:pt x="1162975" y="1522561"/>
                </a:cubicBezTo>
                <a:lnTo>
                  <a:pt x="1162975" y="1522561"/>
                </a:lnTo>
                <a:cubicBezTo>
                  <a:pt x="1177771" y="1495928"/>
                  <a:pt x="1195361" y="1470666"/>
                  <a:pt x="1207363" y="1442662"/>
                </a:cubicBezTo>
                <a:cubicBezTo>
                  <a:pt x="1213307" y="1428793"/>
                  <a:pt x="1212968" y="1413004"/>
                  <a:pt x="1216241" y="1398274"/>
                </a:cubicBezTo>
                <a:cubicBezTo>
                  <a:pt x="1218888" y="1386363"/>
                  <a:pt x="1221767" y="1374495"/>
                  <a:pt x="1225119" y="1362763"/>
                </a:cubicBezTo>
                <a:cubicBezTo>
                  <a:pt x="1227690" y="1353765"/>
                  <a:pt x="1229181" y="1344154"/>
                  <a:pt x="1233996" y="1336130"/>
                </a:cubicBezTo>
                <a:cubicBezTo>
                  <a:pt x="1238302" y="1328953"/>
                  <a:pt x="1245833" y="1324293"/>
                  <a:pt x="1251752" y="1318375"/>
                </a:cubicBezTo>
                <a:cubicBezTo>
                  <a:pt x="1276898" y="1242930"/>
                  <a:pt x="1241827" y="1334917"/>
                  <a:pt x="1278385" y="1273986"/>
                </a:cubicBezTo>
                <a:cubicBezTo>
                  <a:pt x="1312957" y="1216366"/>
                  <a:pt x="1260030" y="1274584"/>
                  <a:pt x="1305018" y="1229598"/>
                </a:cubicBezTo>
                <a:lnTo>
                  <a:pt x="1313895" y="1202965"/>
                </a:lnTo>
                <a:lnTo>
                  <a:pt x="1313895" y="1202965"/>
                </a:lnTo>
                <a:cubicBezTo>
                  <a:pt x="1322773" y="1173373"/>
                  <a:pt x="1332041" y="1143895"/>
                  <a:pt x="1340529" y="1114188"/>
                </a:cubicBezTo>
                <a:cubicBezTo>
                  <a:pt x="1343881" y="1102456"/>
                  <a:pt x="1343949" y="1089590"/>
                  <a:pt x="1349406" y="1078677"/>
                </a:cubicBezTo>
                <a:cubicBezTo>
                  <a:pt x="1358949" y="1059590"/>
                  <a:pt x="1373080" y="1043166"/>
                  <a:pt x="1384917" y="1025411"/>
                </a:cubicBezTo>
                <a:cubicBezTo>
                  <a:pt x="1390835" y="1016533"/>
                  <a:pt x="1399298" y="1008900"/>
                  <a:pt x="1402672" y="998778"/>
                </a:cubicBezTo>
                <a:cubicBezTo>
                  <a:pt x="1405631" y="989900"/>
                  <a:pt x="1406359" y="979931"/>
                  <a:pt x="1411550" y="972145"/>
                </a:cubicBezTo>
                <a:cubicBezTo>
                  <a:pt x="1418514" y="961699"/>
                  <a:pt x="1429305" y="954390"/>
                  <a:pt x="1438183" y="945512"/>
                </a:cubicBezTo>
                <a:cubicBezTo>
                  <a:pt x="1441142" y="936634"/>
                  <a:pt x="1441870" y="926665"/>
                  <a:pt x="1447061" y="918879"/>
                </a:cubicBezTo>
                <a:cubicBezTo>
                  <a:pt x="1477701" y="872919"/>
                  <a:pt x="1501522" y="889463"/>
                  <a:pt x="1562470" y="883369"/>
                </a:cubicBezTo>
                <a:cubicBezTo>
                  <a:pt x="1584905" y="860934"/>
                  <a:pt x="1572739" y="869356"/>
                  <a:pt x="1597981" y="856736"/>
                </a:cubicBezTo>
                <a:lnTo>
                  <a:pt x="1597981" y="856736"/>
                </a:lnTo>
                <a:cubicBezTo>
                  <a:pt x="1627573" y="868573"/>
                  <a:pt x="1656181" y="883253"/>
                  <a:pt x="1686758" y="892246"/>
                </a:cubicBezTo>
                <a:cubicBezTo>
                  <a:pt x="1706832" y="898150"/>
                  <a:pt x="1728383" y="897020"/>
                  <a:pt x="1748901" y="901124"/>
                </a:cubicBezTo>
                <a:cubicBezTo>
                  <a:pt x="1758077" y="902959"/>
                  <a:pt x="1766656" y="907043"/>
                  <a:pt x="1775534" y="910002"/>
                </a:cubicBezTo>
                <a:cubicBezTo>
                  <a:pt x="1790499" y="932449"/>
                  <a:pt x="1796916" y="937012"/>
                  <a:pt x="1802167" y="963268"/>
                </a:cubicBezTo>
                <a:cubicBezTo>
                  <a:pt x="1803328" y="969071"/>
                  <a:pt x="1802167" y="975105"/>
                  <a:pt x="1802167" y="981023"/>
                </a:cubicBezTo>
                <a:lnTo>
                  <a:pt x="1811045" y="989901"/>
                </a:lnTo>
                <a:cubicBezTo>
                  <a:pt x="1819923" y="1013575"/>
                  <a:pt x="1827216" y="1037905"/>
                  <a:pt x="1837678" y="1060922"/>
                </a:cubicBezTo>
                <a:cubicBezTo>
                  <a:pt x="1842093" y="1070635"/>
                  <a:pt x="1850661" y="1078012"/>
                  <a:pt x="1855433" y="1087555"/>
                </a:cubicBezTo>
                <a:cubicBezTo>
                  <a:pt x="1859618" y="1095925"/>
                  <a:pt x="1860126" y="1105818"/>
                  <a:pt x="1864311" y="1114188"/>
                </a:cubicBezTo>
                <a:cubicBezTo>
                  <a:pt x="1869083" y="1123731"/>
                  <a:pt x="1877294" y="1131278"/>
                  <a:pt x="1882066" y="1140821"/>
                </a:cubicBezTo>
                <a:cubicBezTo>
                  <a:pt x="1886251" y="1149191"/>
                  <a:pt x="1886399" y="1159274"/>
                  <a:pt x="1890944" y="1167454"/>
                </a:cubicBezTo>
                <a:cubicBezTo>
                  <a:pt x="1901307" y="1186108"/>
                  <a:pt x="1926455" y="1220720"/>
                  <a:pt x="1926455" y="1220720"/>
                </a:cubicBezTo>
                <a:cubicBezTo>
                  <a:pt x="1938139" y="1255775"/>
                  <a:pt x="1935332" y="1237995"/>
                  <a:pt x="1935332" y="1273986"/>
                </a:cubicBezTo>
                <a:lnTo>
                  <a:pt x="1935332" y="1273986"/>
                </a:lnTo>
                <a:cubicBezTo>
                  <a:pt x="1947169" y="1300619"/>
                  <a:pt x="1959633" y="1326982"/>
                  <a:pt x="1970843" y="1353885"/>
                </a:cubicBezTo>
                <a:cubicBezTo>
                  <a:pt x="1974442" y="1362523"/>
                  <a:pt x="1975176" y="1372338"/>
                  <a:pt x="1979721" y="1380518"/>
                </a:cubicBezTo>
                <a:cubicBezTo>
                  <a:pt x="1990084" y="1399172"/>
                  <a:pt x="2008483" y="1413540"/>
                  <a:pt x="2015231" y="1433784"/>
                </a:cubicBezTo>
                <a:lnTo>
                  <a:pt x="2032987" y="1487050"/>
                </a:lnTo>
                <a:cubicBezTo>
                  <a:pt x="2035946" y="1495928"/>
                  <a:pt x="2035247" y="1507066"/>
                  <a:pt x="2041864" y="1513683"/>
                </a:cubicBezTo>
                <a:lnTo>
                  <a:pt x="2059620" y="1531439"/>
                </a:lnTo>
                <a:cubicBezTo>
                  <a:pt x="2081514" y="1619021"/>
                  <a:pt x="2052332" y="1528169"/>
                  <a:pt x="2086253" y="1584705"/>
                </a:cubicBezTo>
                <a:cubicBezTo>
                  <a:pt x="2120825" y="1642325"/>
                  <a:pt x="2067898" y="1584107"/>
                  <a:pt x="2112886" y="1629093"/>
                </a:cubicBezTo>
                <a:cubicBezTo>
                  <a:pt x="2123634" y="1661341"/>
                  <a:pt x="2121763" y="1646368"/>
                  <a:pt x="2121763" y="1673481"/>
                </a:cubicBezTo>
                <a:lnTo>
                  <a:pt x="2121763" y="1673481"/>
                </a:lnTo>
                <a:cubicBezTo>
                  <a:pt x="2142478" y="1691236"/>
                  <a:pt x="2163719" y="1708395"/>
                  <a:pt x="2183907" y="1726747"/>
                </a:cubicBezTo>
                <a:cubicBezTo>
                  <a:pt x="2196294" y="1738008"/>
                  <a:pt x="2204445" y="1754772"/>
                  <a:pt x="2219418" y="1762258"/>
                </a:cubicBezTo>
                <a:cubicBezTo>
                  <a:pt x="2231255" y="1768176"/>
                  <a:pt x="2242765" y="1774800"/>
                  <a:pt x="2254929" y="1780013"/>
                </a:cubicBezTo>
                <a:cubicBezTo>
                  <a:pt x="2263530" y="1783699"/>
                  <a:pt x="2273192" y="1784706"/>
                  <a:pt x="2281562" y="1788891"/>
                </a:cubicBezTo>
                <a:cubicBezTo>
                  <a:pt x="2325019" y="1810620"/>
                  <a:pt x="2292916" y="1799626"/>
                  <a:pt x="2325950" y="1824402"/>
                </a:cubicBezTo>
                <a:cubicBezTo>
                  <a:pt x="2343021" y="1837206"/>
                  <a:pt x="2358042" y="1857265"/>
                  <a:pt x="2379216" y="1859912"/>
                </a:cubicBezTo>
                <a:lnTo>
                  <a:pt x="2450237" y="1868790"/>
                </a:lnTo>
                <a:cubicBezTo>
                  <a:pt x="2467992" y="1874708"/>
                  <a:pt x="2490269" y="1873311"/>
                  <a:pt x="2503503" y="1886545"/>
                </a:cubicBezTo>
                <a:cubicBezTo>
                  <a:pt x="2509422" y="1892464"/>
                  <a:pt x="2513088" y="1902485"/>
                  <a:pt x="2521259" y="1904301"/>
                </a:cubicBezTo>
                <a:cubicBezTo>
                  <a:pt x="2541480" y="1908795"/>
                  <a:pt x="2562688" y="1904301"/>
                  <a:pt x="2583402" y="1904301"/>
                </a:cubicBezTo>
                <a:lnTo>
                  <a:pt x="2583402" y="1904301"/>
                </a:lnTo>
                <a:lnTo>
                  <a:pt x="2654424" y="1930934"/>
                </a:lnTo>
                <a:cubicBezTo>
                  <a:pt x="2663218" y="1934132"/>
                  <a:pt x="2672687" y="1935626"/>
                  <a:pt x="2681057" y="1939811"/>
                </a:cubicBezTo>
                <a:cubicBezTo>
                  <a:pt x="2749895" y="1974230"/>
                  <a:pt x="2667381" y="1944132"/>
                  <a:pt x="2734323" y="1966444"/>
                </a:cubicBezTo>
                <a:cubicBezTo>
                  <a:pt x="2749119" y="1981240"/>
                  <a:pt x="2775271" y="1990193"/>
                  <a:pt x="2778711" y="2010833"/>
                </a:cubicBezTo>
                <a:cubicBezTo>
                  <a:pt x="2783043" y="2036822"/>
                  <a:pt x="2781339" y="2071528"/>
                  <a:pt x="2805344" y="2090732"/>
                </a:cubicBezTo>
                <a:cubicBezTo>
                  <a:pt x="2812651" y="2096578"/>
                  <a:pt x="2823099" y="2096650"/>
                  <a:pt x="2831977" y="2099609"/>
                </a:cubicBezTo>
                <a:lnTo>
                  <a:pt x="2849732" y="2117365"/>
                </a:lnTo>
                <a:lnTo>
                  <a:pt x="2849732" y="2117365"/>
                </a:lnTo>
                <a:cubicBezTo>
                  <a:pt x="2858610" y="2141039"/>
                  <a:pt x="2867724" y="2164625"/>
                  <a:pt x="2876365" y="2188386"/>
                </a:cubicBezTo>
                <a:cubicBezTo>
                  <a:pt x="2879563" y="2197180"/>
                  <a:pt x="2880428" y="2206995"/>
                  <a:pt x="2885243" y="2215019"/>
                </a:cubicBezTo>
                <a:cubicBezTo>
                  <a:pt x="2895911" y="2232799"/>
                  <a:pt x="2914685" y="2237719"/>
                  <a:pt x="2929631" y="2250530"/>
                </a:cubicBezTo>
                <a:cubicBezTo>
                  <a:pt x="2945518" y="2264148"/>
                  <a:pt x="2959223" y="2280123"/>
                  <a:pt x="2974020" y="2294918"/>
                </a:cubicBezTo>
                <a:lnTo>
                  <a:pt x="2974020" y="2294918"/>
                </a:lnTo>
                <a:cubicBezTo>
                  <a:pt x="2991775" y="2315633"/>
                  <a:pt x="3010243" y="2335758"/>
                  <a:pt x="3027286" y="2357062"/>
                </a:cubicBezTo>
                <a:cubicBezTo>
                  <a:pt x="3033951" y="2365394"/>
                  <a:pt x="3037496" y="2376150"/>
                  <a:pt x="3045041" y="2383695"/>
                </a:cubicBezTo>
                <a:cubicBezTo>
                  <a:pt x="3052586" y="2391240"/>
                  <a:pt x="3063343" y="2394785"/>
                  <a:pt x="3071674" y="2401450"/>
                </a:cubicBezTo>
                <a:cubicBezTo>
                  <a:pt x="3078210" y="2406679"/>
                  <a:pt x="3082252" y="2414900"/>
                  <a:pt x="3089429" y="2419206"/>
                </a:cubicBezTo>
                <a:cubicBezTo>
                  <a:pt x="3097453" y="2424021"/>
                  <a:pt x="3107184" y="2425124"/>
                  <a:pt x="3116062" y="2428083"/>
                </a:cubicBezTo>
                <a:cubicBezTo>
                  <a:pt x="3133818" y="2439920"/>
                  <a:pt x="3154240" y="2448505"/>
                  <a:pt x="3169329" y="2463594"/>
                </a:cubicBezTo>
                <a:cubicBezTo>
                  <a:pt x="3178207" y="2472472"/>
                  <a:pt x="3184987" y="2484130"/>
                  <a:pt x="3195962" y="2490227"/>
                </a:cubicBezTo>
                <a:cubicBezTo>
                  <a:pt x="3264665" y="2528395"/>
                  <a:pt x="3237621" y="2484764"/>
                  <a:pt x="3258105" y="2525738"/>
                </a:cubicBezTo>
                <a:lnTo>
                  <a:pt x="3258105" y="2525738"/>
                </a:lnTo>
                <a:cubicBezTo>
                  <a:pt x="3278820" y="2496146"/>
                  <a:pt x="3304095" y="2469269"/>
                  <a:pt x="3320249" y="2436961"/>
                </a:cubicBezTo>
                <a:cubicBezTo>
                  <a:pt x="3332086" y="2413287"/>
                  <a:pt x="3347391" y="2391050"/>
                  <a:pt x="3355760" y="2365940"/>
                </a:cubicBezTo>
                <a:cubicBezTo>
                  <a:pt x="3368011" y="2329185"/>
                  <a:pt x="3359446" y="2347093"/>
                  <a:pt x="3382393" y="2312674"/>
                </a:cubicBezTo>
                <a:cubicBezTo>
                  <a:pt x="3407539" y="2237229"/>
                  <a:pt x="3372468" y="2329216"/>
                  <a:pt x="3409026" y="2268285"/>
                </a:cubicBezTo>
                <a:cubicBezTo>
                  <a:pt x="3413841" y="2260261"/>
                  <a:pt x="3413088" y="2249676"/>
                  <a:pt x="3417903" y="2241652"/>
                </a:cubicBezTo>
                <a:cubicBezTo>
                  <a:pt x="3422209" y="2234475"/>
                  <a:pt x="3433012" y="2231837"/>
                  <a:pt x="3435659" y="2223897"/>
                </a:cubicBezTo>
                <a:cubicBezTo>
                  <a:pt x="3439402" y="2212667"/>
                  <a:pt x="3435659" y="2200223"/>
                  <a:pt x="3435659" y="2188386"/>
                </a:cubicBezTo>
                <a:lnTo>
                  <a:pt x="3435659" y="2188386"/>
                </a:lnTo>
                <a:cubicBezTo>
                  <a:pt x="3423822" y="2152875"/>
                  <a:pt x="3426616" y="2108322"/>
                  <a:pt x="3400148" y="2081854"/>
                </a:cubicBezTo>
                <a:cubicBezTo>
                  <a:pt x="3365970" y="2047676"/>
                  <a:pt x="3380479" y="2065667"/>
                  <a:pt x="3355760" y="2028588"/>
                </a:cubicBezTo>
                <a:cubicBezTo>
                  <a:pt x="3382393" y="2022670"/>
                  <a:pt x="3409776" y="2019461"/>
                  <a:pt x="3435659" y="2010833"/>
                </a:cubicBezTo>
                <a:cubicBezTo>
                  <a:pt x="3488412" y="1993249"/>
                  <a:pt x="3436090" y="1991748"/>
                  <a:pt x="3488925" y="1984200"/>
                </a:cubicBezTo>
                <a:cubicBezTo>
                  <a:pt x="3521282" y="1979578"/>
                  <a:pt x="3554028" y="1978281"/>
                  <a:pt x="3586579" y="1975322"/>
                </a:cubicBezTo>
                <a:cubicBezTo>
                  <a:pt x="3583620" y="1948689"/>
                  <a:pt x="3581243" y="1921985"/>
                  <a:pt x="3577701" y="1895423"/>
                </a:cubicBezTo>
                <a:cubicBezTo>
                  <a:pt x="3575322" y="1877581"/>
                  <a:pt x="3568824" y="1860157"/>
                  <a:pt x="3568824" y="1842157"/>
                </a:cubicBezTo>
                <a:cubicBezTo>
                  <a:pt x="3568824" y="1824157"/>
                  <a:pt x="3573335" y="1806354"/>
                  <a:pt x="3577701" y="1788891"/>
                </a:cubicBezTo>
                <a:cubicBezTo>
                  <a:pt x="3582240" y="1770734"/>
                  <a:pt x="3595457" y="1735625"/>
                  <a:pt x="3595457" y="1735625"/>
                </a:cubicBezTo>
                <a:cubicBezTo>
                  <a:pt x="3611432" y="1607816"/>
                  <a:pt x="3588517" y="1705117"/>
                  <a:pt x="3622090" y="1637971"/>
                </a:cubicBezTo>
                <a:cubicBezTo>
                  <a:pt x="3639356" y="1603438"/>
                  <a:pt x="3622789" y="1615624"/>
                  <a:pt x="3639845" y="1575827"/>
                </a:cubicBezTo>
                <a:cubicBezTo>
                  <a:pt x="3644048" y="1566020"/>
                  <a:pt x="3651682" y="1558072"/>
                  <a:pt x="3657600" y="1549194"/>
                </a:cubicBezTo>
                <a:cubicBezTo>
                  <a:pt x="3653152" y="1526953"/>
                  <a:pt x="3639547" y="1491861"/>
                  <a:pt x="3657600" y="1469295"/>
                </a:cubicBezTo>
                <a:cubicBezTo>
                  <a:pt x="3663446" y="1461988"/>
                  <a:pt x="3684233" y="1460417"/>
                  <a:pt x="3684233" y="1460417"/>
                </a:cubicBezTo>
                <a:lnTo>
                  <a:pt x="3684233" y="1460417"/>
                </a:lnTo>
                <a:cubicBezTo>
                  <a:pt x="3707907" y="1448580"/>
                  <a:pt x="3730551" y="1434408"/>
                  <a:pt x="3755255" y="1424907"/>
                </a:cubicBezTo>
                <a:cubicBezTo>
                  <a:pt x="3769338" y="1419490"/>
                  <a:pt x="3785005" y="1419689"/>
                  <a:pt x="3799643" y="1416029"/>
                </a:cubicBezTo>
                <a:cubicBezTo>
                  <a:pt x="3808721" y="1413759"/>
                  <a:pt x="3817141" y="1409181"/>
                  <a:pt x="3826276" y="1407151"/>
                </a:cubicBezTo>
                <a:cubicBezTo>
                  <a:pt x="3843848" y="1403246"/>
                  <a:pt x="3861723" y="1400820"/>
                  <a:pt x="3879542" y="1398274"/>
                </a:cubicBezTo>
                <a:cubicBezTo>
                  <a:pt x="3949397" y="1388295"/>
                  <a:pt x="3930417" y="1389396"/>
                  <a:pt x="3977196" y="1389396"/>
                </a:cubicBezTo>
                <a:lnTo>
                  <a:pt x="3986074" y="1389396"/>
                </a:lnTo>
                <a:cubicBezTo>
                  <a:pt x="4012662" y="1392350"/>
                  <a:pt x="4087368" y="1399183"/>
                  <a:pt x="4119239" y="1407151"/>
                </a:cubicBezTo>
                <a:cubicBezTo>
                  <a:pt x="4137396" y="1411690"/>
                  <a:pt x="4172505" y="1424907"/>
                  <a:pt x="4172505" y="1424907"/>
                </a:cubicBezTo>
                <a:cubicBezTo>
                  <a:pt x="4193539" y="1445940"/>
                  <a:pt x="4215731" y="1465809"/>
                  <a:pt x="4225771" y="1495928"/>
                </a:cubicBezTo>
                <a:cubicBezTo>
                  <a:pt x="4228730" y="1504806"/>
                  <a:pt x="4230464" y="1514191"/>
                  <a:pt x="4234649" y="1522561"/>
                </a:cubicBezTo>
                <a:cubicBezTo>
                  <a:pt x="4244688" y="1542639"/>
                  <a:pt x="4248797" y="1545587"/>
                  <a:pt x="4261282" y="1558072"/>
                </a:cubicBezTo>
                <a:lnTo>
                  <a:pt x="4270160" y="1584705"/>
                </a:lnTo>
                <a:cubicBezTo>
                  <a:pt x="4290874" y="1605419"/>
                  <a:pt x="4312706" y="1625074"/>
                  <a:pt x="4332303" y="1646848"/>
                </a:cubicBezTo>
                <a:cubicBezTo>
                  <a:pt x="4433134" y="1758882"/>
                  <a:pt x="4280987" y="1604405"/>
                  <a:pt x="4367814" y="1691237"/>
                </a:cubicBezTo>
                <a:cubicBezTo>
                  <a:pt x="4370773" y="1700115"/>
                  <a:pt x="4370075" y="1711253"/>
                  <a:pt x="4376692" y="1717870"/>
                </a:cubicBezTo>
                <a:cubicBezTo>
                  <a:pt x="4380899" y="1722077"/>
                  <a:pt x="4438578" y="1735596"/>
                  <a:pt x="4438835" y="1735625"/>
                </a:cubicBezTo>
                <a:cubicBezTo>
                  <a:pt x="4480116" y="1740212"/>
                  <a:pt x="4521694" y="1741544"/>
                  <a:pt x="4563123" y="1744503"/>
                </a:cubicBezTo>
                <a:lnTo>
                  <a:pt x="4616389" y="1762258"/>
                </a:lnTo>
                <a:lnTo>
                  <a:pt x="4616389" y="1762258"/>
                </a:lnTo>
                <a:cubicBezTo>
                  <a:pt x="4624175" y="1741495"/>
                  <a:pt x="4638532" y="1686850"/>
                  <a:pt x="4660777" y="1664604"/>
                </a:cubicBezTo>
                <a:cubicBezTo>
                  <a:pt x="4668322" y="1657059"/>
                  <a:pt x="4678016" y="1651907"/>
                  <a:pt x="4687410" y="1646848"/>
                </a:cubicBezTo>
                <a:cubicBezTo>
                  <a:pt x="4716541" y="1631162"/>
                  <a:pt x="4776187" y="1602460"/>
                  <a:pt x="4776187" y="1602460"/>
                </a:cubicBezTo>
                <a:cubicBezTo>
                  <a:pt x="4793942" y="1584705"/>
                  <a:pt x="4821513" y="1573015"/>
                  <a:pt x="4829453" y="1549194"/>
                </a:cubicBezTo>
                <a:cubicBezTo>
                  <a:pt x="4841704" y="1512439"/>
                  <a:pt x="4833139" y="1530347"/>
                  <a:pt x="4856086" y="1495928"/>
                </a:cubicBezTo>
                <a:cubicBezTo>
                  <a:pt x="4862004" y="1478173"/>
                  <a:pt x="4863460" y="1458235"/>
                  <a:pt x="4873841" y="1442662"/>
                </a:cubicBezTo>
                <a:cubicBezTo>
                  <a:pt x="4879759" y="1433784"/>
                  <a:pt x="4887263" y="1425779"/>
                  <a:pt x="4891596" y="1416029"/>
                </a:cubicBezTo>
                <a:cubicBezTo>
                  <a:pt x="4899197" y="1398926"/>
                  <a:pt x="4898970" y="1378336"/>
                  <a:pt x="4909352" y="1362763"/>
                </a:cubicBezTo>
                <a:cubicBezTo>
                  <a:pt x="4949505" y="1302533"/>
                  <a:pt x="4929773" y="1324586"/>
                  <a:pt x="4962618" y="1291742"/>
                </a:cubicBezTo>
                <a:cubicBezTo>
                  <a:pt x="4981696" y="1253584"/>
                  <a:pt x="4980373" y="1269465"/>
                  <a:pt x="4980373" y="1247353"/>
                </a:cubicBezTo>
                <a:lnTo>
                  <a:pt x="4980373" y="1247353"/>
                </a:lnTo>
                <a:cubicBezTo>
                  <a:pt x="4983332" y="1217761"/>
                  <a:pt x="4982564" y="1187554"/>
                  <a:pt x="4989251" y="1158576"/>
                </a:cubicBezTo>
                <a:cubicBezTo>
                  <a:pt x="4991650" y="1148180"/>
                  <a:pt x="5002234" y="1141486"/>
                  <a:pt x="5007006" y="1131943"/>
                </a:cubicBezTo>
                <a:cubicBezTo>
                  <a:pt x="5011191" y="1123573"/>
                  <a:pt x="5011699" y="1113680"/>
                  <a:pt x="5015884" y="1105310"/>
                </a:cubicBezTo>
                <a:cubicBezTo>
                  <a:pt x="5020656" y="1095767"/>
                  <a:pt x="5029306" y="1088427"/>
                  <a:pt x="5033639" y="1078677"/>
                </a:cubicBezTo>
                <a:cubicBezTo>
                  <a:pt x="5057946" y="1023988"/>
                  <a:pt x="5051395" y="1023953"/>
                  <a:pt x="5051395" y="963268"/>
                </a:cubicBezTo>
                <a:lnTo>
                  <a:pt x="5051395" y="963268"/>
                </a:lnTo>
                <a:cubicBezTo>
                  <a:pt x="5024762" y="975105"/>
                  <a:pt x="4999519" y="990771"/>
                  <a:pt x="4971495" y="998778"/>
                </a:cubicBezTo>
                <a:cubicBezTo>
                  <a:pt x="4963447" y="1001077"/>
                  <a:pt x="4984945" y="988200"/>
                  <a:pt x="4989251" y="981023"/>
                </a:cubicBezTo>
                <a:cubicBezTo>
                  <a:pt x="5030086" y="912968"/>
                  <a:pt x="4957754" y="995268"/>
                  <a:pt x="5024762" y="936635"/>
                </a:cubicBezTo>
                <a:cubicBezTo>
                  <a:pt x="5040510" y="922856"/>
                  <a:pt x="5069150" y="892246"/>
                  <a:pt x="5069150" y="892246"/>
                </a:cubicBezTo>
                <a:cubicBezTo>
                  <a:pt x="5076333" y="841965"/>
                  <a:pt x="5074948" y="836443"/>
                  <a:pt x="5086905" y="794592"/>
                </a:cubicBezTo>
                <a:cubicBezTo>
                  <a:pt x="5089476" y="785594"/>
                  <a:pt x="5089937" y="775266"/>
                  <a:pt x="5095783" y="767959"/>
                </a:cubicBezTo>
                <a:cubicBezTo>
                  <a:pt x="5115820" y="742913"/>
                  <a:pt x="5148287" y="747414"/>
                  <a:pt x="5175682" y="741326"/>
                </a:cubicBezTo>
                <a:cubicBezTo>
                  <a:pt x="5184817" y="739296"/>
                  <a:pt x="5192996" y="733295"/>
                  <a:pt x="5202315" y="732448"/>
                </a:cubicBezTo>
                <a:cubicBezTo>
                  <a:pt x="5308518" y="722793"/>
                  <a:pt x="5334988" y="723571"/>
                  <a:pt x="5415379" y="723571"/>
                </a:cubicBezTo>
                <a:lnTo>
                  <a:pt x="5415379" y="723571"/>
                </a:lnTo>
                <a:cubicBezTo>
                  <a:pt x="5444971" y="732449"/>
                  <a:pt x="5476104" y="737257"/>
                  <a:pt x="5504156" y="750204"/>
                </a:cubicBezTo>
                <a:cubicBezTo>
                  <a:pt x="5515555" y="755465"/>
                  <a:pt x="5523081" y="766927"/>
                  <a:pt x="5530789" y="776837"/>
                </a:cubicBezTo>
                <a:cubicBezTo>
                  <a:pt x="5601051" y="867175"/>
                  <a:pt x="5539400" y="803205"/>
                  <a:pt x="5584055" y="847858"/>
                </a:cubicBezTo>
                <a:cubicBezTo>
                  <a:pt x="5587014" y="856736"/>
                  <a:pt x="5587493" y="866876"/>
                  <a:pt x="5592932" y="874491"/>
                </a:cubicBezTo>
                <a:cubicBezTo>
                  <a:pt x="5602662" y="888113"/>
                  <a:pt x="5616606" y="898165"/>
                  <a:pt x="5628443" y="910002"/>
                </a:cubicBezTo>
                <a:cubicBezTo>
                  <a:pt x="5637321" y="918880"/>
                  <a:pt x="5648112" y="926189"/>
                  <a:pt x="5655076" y="936635"/>
                </a:cubicBezTo>
                <a:cubicBezTo>
                  <a:pt x="5709724" y="1018608"/>
                  <a:pt x="5639987" y="917774"/>
                  <a:pt x="5690587" y="981023"/>
                </a:cubicBezTo>
                <a:cubicBezTo>
                  <a:pt x="5713864" y="1010118"/>
                  <a:pt x="5696596" y="1007656"/>
                  <a:pt x="5717220" y="1007656"/>
                </a:cubicBezTo>
                <a:lnTo>
                  <a:pt x="5717220" y="1007656"/>
                </a:lnTo>
                <a:cubicBezTo>
                  <a:pt x="5749771" y="1001738"/>
                  <a:pt x="5817931" y="1220043"/>
                  <a:pt x="5850650" y="1215135"/>
                </a:cubicBezTo>
                <a:cubicBezTo>
                  <a:pt x="5905974" y="1206836"/>
                  <a:pt x="6024146" y="1174094"/>
                  <a:pt x="6075675" y="1170130"/>
                </a:cubicBezTo>
                <a:cubicBezTo>
                  <a:pt x="6093430" y="1158293"/>
                  <a:pt x="6144983" y="995286"/>
                  <a:pt x="6165685" y="990110"/>
                </a:cubicBezTo>
                <a:cubicBezTo>
                  <a:pt x="6177522" y="987151"/>
                  <a:pt x="6086996" y="930150"/>
                  <a:pt x="6098960" y="927757"/>
                </a:cubicBezTo>
                <a:cubicBezTo>
                  <a:pt x="6116611" y="924227"/>
                  <a:pt x="6134654" y="922784"/>
                  <a:pt x="6152226" y="918879"/>
                </a:cubicBezTo>
                <a:cubicBezTo>
                  <a:pt x="6181666" y="912337"/>
                  <a:pt x="6178859" y="918326"/>
                  <a:pt x="6178859" y="901124"/>
                </a:cubicBezTo>
                <a:lnTo>
                  <a:pt x="6178859" y="892246"/>
                </a:lnTo>
                <a:cubicBezTo>
                  <a:pt x="6184777" y="859695"/>
                  <a:pt x="6188089" y="826560"/>
                  <a:pt x="6196614" y="794592"/>
                </a:cubicBezTo>
                <a:cubicBezTo>
                  <a:pt x="6203322" y="769437"/>
                  <a:pt x="6219781" y="754049"/>
                  <a:pt x="6232125" y="732448"/>
                </a:cubicBezTo>
                <a:cubicBezTo>
                  <a:pt x="6238691" y="720958"/>
                  <a:pt x="6243314" y="708428"/>
                  <a:pt x="6249880" y="696938"/>
                </a:cubicBezTo>
                <a:cubicBezTo>
                  <a:pt x="6255174" y="687674"/>
                  <a:pt x="6262863" y="679848"/>
                  <a:pt x="6267635" y="670305"/>
                </a:cubicBezTo>
                <a:cubicBezTo>
                  <a:pt x="6280924" y="643727"/>
                  <a:pt x="6275260" y="629676"/>
                  <a:pt x="6285391" y="599283"/>
                </a:cubicBezTo>
                <a:cubicBezTo>
                  <a:pt x="6300727" y="553274"/>
                  <a:pt x="6297686" y="575036"/>
                  <a:pt x="6320901" y="546017"/>
                </a:cubicBezTo>
                <a:cubicBezTo>
                  <a:pt x="6327566" y="537685"/>
                  <a:pt x="6332738" y="528262"/>
                  <a:pt x="6338657" y="519384"/>
                </a:cubicBezTo>
                <a:cubicBezTo>
                  <a:pt x="6359475" y="456925"/>
                  <a:pt x="6332380" y="534031"/>
                  <a:pt x="6365290" y="457241"/>
                </a:cubicBezTo>
                <a:cubicBezTo>
                  <a:pt x="6382578" y="416903"/>
                  <a:pt x="6362394" y="442381"/>
                  <a:pt x="6391923" y="412852"/>
                </a:cubicBezTo>
                <a:cubicBezTo>
                  <a:pt x="6415405" y="318921"/>
                  <a:pt x="6383523" y="429532"/>
                  <a:pt x="6418556" y="350708"/>
                </a:cubicBezTo>
                <a:cubicBezTo>
                  <a:pt x="6460816" y="255623"/>
                  <a:pt x="6413883" y="331085"/>
                  <a:pt x="6454066" y="270809"/>
                </a:cubicBezTo>
                <a:cubicBezTo>
                  <a:pt x="6461873" y="302036"/>
                  <a:pt x="6462131" y="313979"/>
                  <a:pt x="6480699" y="341831"/>
                </a:cubicBezTo>
                <a:cubicBezTo>
                  <a:pt x="6485342" y="348795"/>
                  <a:pt x="6492536" y="353668"/>
                  <a:pt x="6498455" y="359586"/>
                </a:cubicBezTo>
                <a:cubicBezTo>
                  <a:pt x="6501414" y="374382"/>
                  <a:pt x="6510605" y="389245"/>
                  <a:pt x="6507332" y="403975"/>
                </a:cubicBezTo>
                <a:cubicBezTo>
                  <a:pt x="6504317" y="417543"/>
                  <a:pt x="6454035" y="466148"/>
                  <a:pt x="6498455" y="421730"/>
                </a:cubicBezTo>
                <a:lnTo>
                  <a:pt x="6516210" y="368464"/>
                </a:lnTo>
                <a:cubicBezTo>
                  <a:pt x="6519169" y="359586"/>
                  <a:pt x="6518471" y="348448"/>
                  <a:pt x="6525088" y="341831"/>
                </a:cubicBezTo>
                <a:cubicBezTo>
                  <a:pt x="6531006" y="335912"/>
                  <a:pt x="6536147" y="329097"/>
                  <a:pt x="6542843" y="324075"/>
                </a:cubicBezTo>
                <a:cubicBezTo>
                  <a:pt x="6575901" y="299281"/>
                  <a:pt x="6588141" y="288338"/>
                  <a:pt x="6622742" y="279687"/>
                </a:cubicBezTo>
                <a:cubicBezTo>
                  <a:pt x="6637380" y="276027"/>
                  <a:pt x="6652334" y="273768"/>
                  <a:pt x="6667130" y="270809"/>
                </a:cubicBezTo>
                <a:cubicBezTo>
                  <a:pt x="6678967" y="264891"/>
                  <a:pt x="6691872" y="260746"/>
                  <a:pt x="6702641" y="253054"/>
                </a:cubicBezTo>
                <a:cubicBezTo>
                  <a:pt x="6716255" y="243330"/>
                  <a:pt x="6739785" y="216086"/>
                  <a:pt x="6747029" y="199788"/>
                </a:cubicBezTo>
                <a:cubicBezTo>
                  <a:pt x="6754630" y="182685"/>
                  <a:pt x="6758867" y="164277"/>
                  <a:pt x="6764785" y="146522"/>
                </a:cubicBezTo>
                <a:cubicBezTo>
                  <a:pt x="6767744" y="137644"/>
                  <a:pt x="6768471" y="127675"/>
                  <a:pt x="6773662" y="119889"/>
                </a:cubicBezTo>
                <a:cubicBezTo>
                  <a:pt x="6779581" y="111011"/>
                  <a:pt x="6784587" y="101453"/>
                  <a:pt x="6791418" y="93256"/>
                </a:cubicBezTo>
                <a:lnTo>
                  <a:pt x="6835806" y="48868"/>
                </a:lnTo>
                <a:lnTo>
                  <a:pt x="6835806" y="31112"/>
                </a:lnTo>
                <a:cubicBezTo>
                  <a:pt x="6859480" y="22234"/>
                  <a:pt x="6881590" y="6009"/>
                  <a:pt x="6906828" y="4479"/>
                </a:cubicBezTo>
                <a:cubicBezTo>
                  <a:pt x="6980732" y="0"/>
                  <a:pt x="7054905" y="8263"/>
                  <a:pt x="7128769" y="13357"/>
                </a:cubicBezTo>
                <a:cubicBezTo>
                  <a:pt x="7140941" y="14197"/>
                  <a:pt x="7152245" y="20229"/>
                  <a:pt x="7164280" y="22235"/>
                </a:cubicBezTo>
                <a:cubicBezTo>
                  <a:pt x="7221947" y="31846"/>
                  <a:pt x="7216213" y="31112"/>
                  <a:pt x="7253057" y="31112"/>
                </a:cubicBezTo>
                <a:lnTo>
                  <a:pt x="7253057" y="31112"/>
                </a:lnTo>
                <a:cubicBezTo>
                  <a:pt x="7267853" y="51827"/>
                  <a:pt x="7284348" y="71427"/>
                  <a:pt x="7297445" y="93256"/>
                </a:cubicBezTo>
                <a:cubicBezTo>
                  <a:pt x="7326032" y="140900"/>
                  <a:pt x="7279913" y="102283"/>
                  <a:pt x="7332956" y="137644"/>
                </a:cubicBezTo>
                <a:cubicBezTo>
                  <a:pt x="7346138" y="157417"/>
                  <a:pt x="7350396" y="167577"/>
                  <a:pt x="7368466" y="182033"/>
                </a:cubicBezTo>
                <a:cubicBezTo>
                  <a:pt x="7376797" y="188698"/>
                  <a:pt x="7386767" y="193123"/>
                  <a:pt x="7395099" y="199788"/>
                </a:cubicBezTo>
                <a:cubicBezTo>
                  <a:pt x="7401635" y="205017"/>
                  <a:pt x="7405678" y="213237"/>
                  <a:pt x="7412855" y="217543"/>
                </a:cubicBezTo>
                <a:cubicBezTo>
                  <a:pt x="7420879" y="222358"/>
                  <a:pt x="7431118" y="222236"/>
                  <a:pt x="7439488" y="226421"/>
                </a:cubicBezTo>
                <a:cubicBezTo>
                  <a:pt x="7449031" y="231193"/>
                  <a:pt x="7456578" y="239404"/>
                  <a:pt x="7466121" y="244176"/>
                </a:cubicBezTo>
                <a:cubicBezTo>
                  <a:pt x="7474491" y="248361"/>
                  <a:pt x="7492754" y="253054"/>
                  <a:pt x="7492754" y="253054"/>
                </a:cubicBezTo>
                <a:lnTo>
                  <a:pt x="7492754" y="253054"/>
                </a:lnTo>
                <a:cubicBezTo>
                  <a:pt x="7528265" y="264891"/>
                  <a:pt x="7562581" y="281225"/>
                  <a:pt x="7599286" y="288565"/>
                </a:cubicBezTo>
                <a:cubicBezTo>
                  <a:pt x="7611588" y="291025"/>
                  <a:pt x="7654950" y="297788"/>
                  <a:pt x="7670307" y="306320"/>
                </a:cubicBezTo>
                <a:cubicBezTo>
                  <a:pt x="7720703" y="334318"/>
                  <a:pt x="7721662" y="339920"/>
                  <a:pt x="7759084" y="377342"/>
                </a:cubicBezTo>
                <a:cubicBezTo>
                  <a:pt x="7767291" y="385549"/>
                  <a:pt x="7797341" y="419081"/>
                  <a:pt x="7812350" y="421730"/>
                </a:cubicBezTo>
                <a:cubicBezTo>
                  <a:pt x="7985740" y="452328"/>
                  <a:pt x="7892715" y="408650"/>
                  <a:pt x="7954393" y="43948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7857365" y="2438890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6732240" y="2258870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2726795" y="4149080"/>
            <a:ext cx="87524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400" dirty="0"/>
              <a:t>Landscape</a:t>
            </a:r>
          </a:p>
        </p:txBody>
      </p:sp>
    </p:spTree>
    <p:extLst>
      <p:ext uri="{BB962C8B-B14F-4D97-AF65-F5344CB8AC3E}">
        <p14:creationId xmlns:p14="http://schemas.microsoft.com/office/powerpoint/2010/main" val="37824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2533E-6 L 3.05556E-6 0.295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5.09137E-6 C -0.00765 0.00348 0.00208 -0.0023 -0.00383 0.00787 C -0.00608 0.01181 -0.01303 0.01528 -0.0165 0.0169 C -0.01945 0.028 -0.01529 0.01343 -0.01945 0.02476 C -0.02206 0.03193 -0.02206 0.04026 -0.02518 0.04674 C -0.02588 0.05067 -0.0264 0.05437 -0.02709 0.0583 C -0.02744 0.06038 -0.02813 0.06478 -0.02813 0.06478 C -0.02744 0.07889 -0.02987 0.08398 -0.0224 0.09069 C -0.02275 0.09369 -0.0224 0.09693 -0.02327 0.09971 C -0.02414 0.10202 -0.03039 0.10457 -0.03195 0.10619 C -0.03508 0.10503 -0.03751 0.10341 -0.04081 0.10619 C -0.04306 0.10804 -0.04463 0.11127 -0.04654 0.11382 C -0.04723 0.11474 -0.04862 0.11659 -0.04862 0.11659 C -0.05088 0.12608 -0.0507 0.12885 -0.0514 0.14111 C -0.05678 0.13857 -0.06164 0.13579 -0.06702 0.13325 C -0.07258 0.12631 -0.0764 0.13094 -0.08247 0.13325 C -0.08456 0.13533 -0.08716 0.13649 -0.08924 0.13857 C -0.09202 0.14158 -0.09306 0.14482 -0.09619 0.14759 C -0.09862 0.1587 -0.09532 0.16957 -0.08924 0.1772 C -0.0849 0.19663 -0.10799 0.19548 -0.1165 0.19802 C -0.12518 0.20704 -0.13195 0.21329 -0.14272 0.21745 C -0.14636 0.21884 -0.14567 0.21838 -0.14949 0.22138 C -0.15157 0.223 -0.15539 0.22647 -0.15539 0.22647 C -0.15348 0.23387 -0.15174 0.23434 -0.14654 0.23688 C -0.13942 0.23434 -0.13213 0.23226 -0.12518 0.22902 C -0.12067 0.22971 -0.11546 0.22832 -0.11164 0.23156 C -0.11077 0.23226 -0.1106 0.23364 -0.10973 0.23434 C -0.10747 0.23619 -0.10365 0.23688 -0.10105 0.23804 C -0.10192 0.2385 -0.10279 0.23919 -0.10383 0.23943 C -0.10765 0.24012 -0.11164 0.23943 -0.11546 0.24058 C -0.11737 0.24105 -0.11858 0.24382 -0.12032 0.24452 C -0.1224 0.24706 -0.12813 0.24984 -0.12813 0.24984 C -0.13056 0.24637 -0.13247 0.24475 -0.13594 0.24336 C -0.13994 0.23966 -0.14133 0.24128 -0.14567 0.24336 C -0.14428 0.23827 -0.14324 0.23596 -0.13976 0.23295 C -0.13664 0.22647 -0.13004 0.22161 -0.12518 0.21745 C -0.11963 0.20588 -0.10469 0.20311 -0.09515 0.19941 C -0.08872 0.19339 -0.10001 0.19432 -0.10383 0.19409 C -0.11199 0.19339 -0.11997 0.19339 -0.12813 0.19293 C -0.13386 0.19085 -0.13751 0.18877 -0.14376 0.18761 C -0.15504 0.18298 -0.16945 0.1846 -0.1816 0.18252 C -0.18924 0.18368 -0.19549 0.18599 -0.20192 0.19154 C -0.20539 0.19871 -0.20365 0.19386 -0.20574 0.20704 C -0.20591 0.2075 -0.21476 0.21097 -0.21754 0.21213 C -0.22275 0.21097 -0.22779 0.20935 -0.23299 0.20843 C -0.23924 0.20542 -0.2441 0.20612 -0.25053 0.20704 C -0.25556 0.21167 -0.25851 0.22023 -0.26407 0.22254 C -0.26702 0.22647 -0.26963 0.22717 -0.27188 0.23156 C -0.26372 0.24359 -0.2665 0.26418 -0.27483 0.27436 C -0.27726 0.28083 -0.27969 0.28823 -0.2816 0.29494 C -0.28282 0.30373 -0.2856 0.31322 -0.28924 0.32085 C -0.29237 0.33681 -0.28803 0.31715 -0.29219 0.32987 C -0.29341 0.3338 -0.29393 0.33866 -0.29515 0.34283 C -0.29098 0.34468 -0.28785 0.3426 -0.28351 0.34167 C -0.27344 0.33519 -0.27015 0.3338 -0.25817 0.33265 C -0.26459 0.32964 -0.27032 0.32386 -0.27674 0.32085 C -0.28473 0.31715 -0.29358 0.31877 -0.30192 0.31831 C -0.30765 0.31553 -0.32483 0.31761 -0.30869 0.31437 C -0.30504 0.31114 -0.30122 0.30975 -0.29706 0.3079 C -0.29289 0.30258 -0.28838 0.30235 -0.28351 0.29888 C -0.27344 0.2917 -0.2816 0.29517 -0.27379 0.2924 C -0.26216 0.28245 -0.26129 0.28222 -0.24654 0.28083 C -0.23369 0.27783 -0.23942 0.27898 -0.22917 0.2769 C -0.26459 0.27597 -0.28838 0.2732 -0.32136 0.27181 C -0.32379 0.27089 -0.3257 0.26811 -0.32813 0.26788 C -0.33022 0.26765 -0.34497 0.2725 -0.34758 0.27297 C -0.3566 0.27713 -0.34428 0.2725 -0.35331 0.27181 C -0.35782 0.27135 -0.36251 0.2725 -0.36702 0.27297 C -0.36772 0.2732 -0.37483 0.27412 -0.37674 0.27551 C -0.38421 0.2806 -0.37501 0.27644 -0.38247 0.27944 C -0.39219 0.28777 -0.40643 0.28893 -0.41754 0.29124 C -0.42362 0.29379 -0.42917 0.29888 -0.4349 0.30281 C -0.44046 0.30651 -0.44827 0.30859 -0.45435 0.31044 C -0.45799 0.31368 -0.46199 0.31669 -0.46511 0.32085 C -0.46876 0.32571 -0.47258 0.33172 -0.47761 0.3338 C -0.48456 0.34306 -0.4889 0.35601 -0.49619 0.3648 C -0.49966 0.3803 -0.49723 0.37845 -0.48542 0.3803 C -0.47813 0.37938 -0.47136 0.37776 -0.46407 0.3766 C -0.45053 0.37868 -0.43681 0.37938 -0.42327 0.3803 C -0.40713 0.37938 -0.39671 0.37891 -0.38247 0.38562 C -0.38351 0.38655 -0.38421 0.38817 -0.38542 0.38817 C -0.38785 0.38817 -0.39219 0.38562 -0.39219 0.38562 C -0.39515 0.38308 -0.39671 0.37799 -0.40001 0.3766 C -0.40504 0.37452 -0.41042 0.37475 -0.41546 0.37267 C -0.41841 0.37313 -0.42154 0.37267 -0.42431 0.37382 C -0.42518 0.37405 -0.42553 0.37591 -0.42622 0.3766 C -0.43039 0.38099 -0.43785 0.38354 -0.44081 0.38955 C -0.44289 0.39372 -0.44306 0.39811 -0.44463 0.40251 C -0.4474 0.40991 -0.45035 0.41777 -0.45244 0.42564 C -0.44324 0.4335 -0.42709 0.42518 -0.4165 0.42309 C -0.41233 0.42101 -0.40904 0.42263 -0.40487 0.42448 C -0.40435 0.42541 -0.40157 0.43027 -0.40192 0.43212 C -0.40296 0.43651 -0.41251 0.44183 -0.41459 0.44368 C -0.41563 0.44461 -0.41754 0.44646 -0.41754 0.44646 C -0.41963 0.45062 -0.42119 0.4527 -0.42431 0.45548 C -0.42501 0.45687 -0.42674 0.45802 -0.42622 0.45941 C -0.42501 0.46265 -0.41442 0.45826 -0.41355 0.45802 C -0.41459 0.45386 -0.41511 0.44854 -0.42136 0.45294 C -0.42344 0.45432 -0.41754 0.46057 -0.41754 0.46057 " pathEditMode="relative" ptsTypes="ffffffffffffffffffffffffffffffffffffffffffffffffffffffffffffffffffffffffffffffffffffffffffffffffff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10" y="548680"/>
            <a:ext cx="8085599" cy="784412"/>
          </a:xfrm>
        </p:spPr>
        <p:txBody>
          <a:bodyPr/>
          <a:lstStyle/>
          <a:p>
            <a:pPr algn="ctr"/>
            <a:r>
              <a:rPr lang="en-US" dirty="0"/>
              <a:t>Temperature &amp; Randomness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01570" y="1498541"/>
            <a:ext cx="8685965" cy="389610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What is the systemic feature called ”Temperature”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In more general terms, ”Temperature” can be defined as </a:t>
            </a:r>
            <a:br>
              <a:rPr lang="en-US" dirty="0"/>
            </a:br>
            <a:r>
              <a:rPr lang="en-US" dirty="0"/>
              <a:t>the </a:t>
            </a:r>
            <a:r>
              <a:rPr lang="en-US" u="sng" dirty="0"/>
              <a:t>rate of random</a:t>
            </a:r>
            <a:r>
              <a:rPr lang="en-US" dirty="0"/>
              <a:t> movements/fluctuations within the system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Life exists only in a </a:t>
            </a:r>
            <a:r>
              <a:rPr lang="en-US" u="sng" dirty="0"/>
              <a:t>narrow zone</a:t>
            </a:r>
            <a:r>
              <a:rPr lang="en-US" dirty="0"/>
              <a:t> of the temperature 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Around 300 Kelvin </a:t>
            </a:r>
            <a:endParaRPr lang="en-US" u="sng" dirty="0"/>
          </a:p>
          <a:p>
            <a:pPr>
              <a:buFont typeface="Arial" pitchFamily="34" charset="0"/>
              <a:buChar char="•"/>
            </a:pPr>
            <a:r>
              <a:rPr lang="en-US" u="sng" dirty="0"/>
              <a:t> This means that only a certain range of randomness</a:t>
            </a:r>
            <a:r>
              <a:rPr lang="en-US" dirty="0"/>
              <a:t> is</a:t>
            </a:r>
            <a:br>
              <a:rPr lang="en-US" dirty="0"/>
            </a:br>
            <a:r>
              <a:rPr lang="en-US" dirty="0"/>
              <a:t>  necessary and bearable for the living and evolving systems: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Too low randomness: not enough reactions, no evolving or adaptation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Too high randomness: structures dissolve, organisms dying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Try to generalize this to other systems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What would be their “temperature” ? 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Are “cold” systems evolving less than “warm” systems ?</a:t>
            </a:r>
          </a:p>
          <a:p>
            <a:pPr marL="25200" lvl="1" indent="0">
              <a:buNone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53" y="558868"/>
            <a:ext cx="8085599" cy="643812"/>
          </a:xfrm>
        </p:spPr>
        <p:txBody>
          <a:bodyPr/>
          <a:lstStyle/>
          <a:p>
            <a:pPr algn="ctr"/>
            <a:r>
              <a:rPr lang="en-US" dirty="0"/>
              <a:t>Evolving systems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11560" y="1291262"/>
            <a:ext cx="8085599" cy="42754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Sustainable systems need to evolve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In order to adapt to changes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How to live and evolve at the same time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Try to improve the car engine while driving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Systems need to explore the state space to find new solutions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The state space can be far too large to be examined as a whole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Typical length of protein say 200 units, number of combinations 20</a:t>
            </a:r>
            <a:r>
              <a:rPr lang="en-US" baseline="30000" dirty="0"/>
              <a:t>200 </a:t>
            </a:r>
            <a:r>
              <a:rPr lang="en-US" dirty="0"/>
              <a:t>= 10</a:t>
            </a:r>
            <a:r>
              <a:rPr lang="en-US" baseline="30000" dirty="0"/>
              <a:t>400</a:t>
            </a:r>
          </a:p>
          <a:p>
            <a:pPr lvl="2">
              <a:buFont typeface="Arial" pitchFamily="34" charset="0"/>
              <a:buChar char="•"/>
            </a:pPr>
            <a:r>
              <a:rPr lang="en-GB" dirty="0">
                <a:latin typeface="Georgia" panose="02040502050405020303" pitchFamily="18" charset="0"/>
              </a:rPr>
              <a:t>The age of universe about 4 x 10</a:t>
            </a:r>
            <a:r>
              <a:rPr lang="en-GB" baseline="30000" dirty="0">
                <a:latin typeface="Georgia" panose="02040502050405020303" pitchFamily="18" charset="0"/>
              </a:rPr>
              <a:t>17</a:t>
            </a:r>
            <a:r>
              <a:rPr lang="en-GB" dirty="0">
                <a:latin typeface="Georgia" panose="02040502050405020303" pitchFamily="18" charset="0"/>
              </a:rPr>
              <a:t> seconds: 14 x 10</a:t>
            </a:r>
            <a:r>
              <a:rPr lang="en-GB" baseline="30000" dirty="0">
                <a:latin typeface="Georgia" panose="02040502050405020303" pitchFamily="18" charset="0"/>
              </a:rPr>
              <a:t>9 </a:t>
            </a:r>
            <a:r>
              <a:rPr lang="en-GB" dirty="0">
                <a:latin typeface="Georgia" panose="02040502050405020303" pitchFamily="18" charset="0"/>
              </a:rPr>
              <a:t>x 365 x 24 x 3600</a:t>
            </a:r>
            <a:endParaRPr lang="en-US" dirty="0">
              <a:latin typeface="Georgia" panose="02040502050405020303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>
                <a:latin typeface="+mj-lt"/>
              </a:rPr>
              <a:t>How to search that state space: </a:t>
            </a:r>
            <a:r>
              <a:rPr lang="en-US" i="1" dirty="0">
                <a:latin typeface="+mj-lt"/>
              </a:rPr>
              <a:t>(example the </a:t>
            </a:r>
            <a:r>
              <a:rPr lang="en-US" i="1" dirty="0"/>
              <a:t>living things)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Gradual random changes (mutations)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Renewal (reproduction)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Multiplying (populations)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Innovations ?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8448" y="60392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Read more from: Andreas Wagner: </a:t>
            </a:r>
            <a:br>
              <a:rPr lang="en-US" sz="1000" dirty="0"/>
            </a:br>
            <a:r>
              <a:rPr lang="en-US" sz="1000" dirty="0"/>
              <a:t>Arrival of the Fittest: Solving Evolution's Greatest Puzzle</a:t>
            </a:r>
          </a:p>
        </p:txBody>
      </p:sp>
    </p:spTree>
    <p:extLst>
      <p:ext uri="{BB962C8B-B14F-4D97-AF65-F5344CB8AC3E}">
        <p14:creationId xmlns:p14="http://schemas.microsoft.com/office/powerpoint/2010/main" val="13099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72300" y="292569"/>
            <a:ext cx="1829043" cy="1200329"/>
            <a:chOff x="179512" y="260648"/>
            <a:chExt cx="1829043" cy="1200329"/>
          </a:xfrm>
        </p:grpSpPr>
        <p:pic>
          <p:nvPicPr>
            <p:cNvPr id="5" name="Picture 4" descr="aivot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404664"/>
              <a:ext cx="1368152" cy="9361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1259632" y="260648"/>
              <a:ext cx="748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+mj-lt"/>
                </a:rPr>
                <a:t>?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34542" y="1718810"/>
            <a:ext cx="8290446" cy="4067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latin typeface="+mj-lt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do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systems evolve ?</a:t>
            </a:r>
            <a:endParaRPr lang="en-US" dirty="0"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What kind of processes exist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How to catalyze/control processes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What is agency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What is a living system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Networks, fractal-dimension ?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ea typeface="+mn-ea"/>
                <a:cs typeface="+mn-cs"/>
              </a:rPr>
              <a:t> </a:t>
            </a:r>
            <a:r>
              <a:rPr lang="en-US" dirty="0"/>
              <a:t>Self-organization vs. planning ?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35" y="741758"/>
            <a:ext cx="6764797" cy="864096"/>
          </a:xfrm>
        </p:spPr>
        <p:txBody>
          <a:bodyPr/>
          <a:lstStyle/>
          <a:p>
            <a:pPr algn="ctr"/>
            <a:r>
              <a:rPr lang="en-US" dirty="0"/>
              <a:t>Some questions to think about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728700"/>
            <a:ext cx="8085599" cy="752745"/>
          </a:xfrm>
        </p:spPr>
        <p:txBody>
          <a:bodyPr/>
          <a:lstStyle/>
          <a:p>
            <a:pPr algn="ctr"/>
            <a:r>
              <a:rPr lang="en-US" dirty="0"/>
              <a:t>The “Cognitive” Work Cycle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9555" y="2308575"/>
            <a:ext cx="4140460" cy="219328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Biological</a:t>
            </a:r>
            <a:r>
              <a:rPr lang="fi-FI" dirty="0"/>
              <a:t> </a:t>
            </a:r>
            <a:r>
              <a:rPr lang="fi-FI" dirty="0" err="1"/>
              <a:t>evolution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Cultural</a:t>
            </a:r>
            <a:r>
              <a:rPr lang="fi-FI" dirty="0"/>
              <a:t> </a:t>
            </a:r>
            <a:r>
              <a:rPr lang="fi-FI" dirty="0" err="1"/>
              <a:t>evolution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Technological</a:t>
            </a:r>
            <a:r>
              <a:rPr lang="fi-FI" dirty="0"/>
              <a:t> </a:t>
            </a:r>
            <a:r>
              <a:rPr lang="fi-FI" dirty="0" err="1"/>
              <a:t>evolution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&amp; </a:t>
            </a:r>
            <a:r>
              <a:rPr lang="fi-FI" dirty="0" err="1"/>
              <a:t>cognition</a:t>
            </a:r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&amp; </a:t>
            </a:r>
            <a:r>
              <a:rPr lang="fi-FI" dirty="0" err="1"/>
              <a:t>cognition</a:t>
            </a:r>
            <a:endParaRPr lang="fi-FI" dirty="0"/>
          </a:p>
          <a:p>
            <a:pPr lvl="1">
              <a:buFont typeface="Arial" pitchFamily="34" charset="0"/>
              <a:buChar char="•"/>
            </a:pPr>
            <a:endParaRPr lang="fi-FI" dirty="0"/>
          </a:p>
          <a:p>
            <a:pPr lvl="1">
              <a:buFont typeface="Arial" pitchFamily="34" charset="0"/>
              <a:buChar char="•"/>
            </a:pPr>
            <a:endParaRPr lang="fi-FI" dirty="0"/>
          </a:p>
        </p:txBody>
      </p:sp>
      <p:sp>
        <p:nvSpPr>
          <p:cNvPr id="5" name="Circular Arrow 4"/>
          <p:cNvSpPr/>
          <p:nvPr/>
        </p:nvSpPr>
        <p:spPr>
          <a:xfrm>
            <a:off x="1951642" y="2308575"/>
            <a:ext cx="1575175" cy="1575889"/>
          </a:xfrm>
          <a:prstGeom prst="circular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129" y="3106971"/>
            <a:ext cx="113973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Selection</a:t>
            </a:r>
            <a:endParaRPr lang="fi-FI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23193" y="1760036"/>
            <a:ext cx="31627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i-FI" sz="2000" b="1" dirty="0" err="1"/>
              <a:t>Searching</a:t>
            </a: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state</a:t>
            </a:r>
            <a:r>
              <a:rPr lang="fi-FI" sz="2000" b="1" dirty="0"/>
              <a:t> </a:t>
            </a:r>
            <a:r>
              <a:rPr lang="fi-FI" sz="2000" b="1" dirty="0" err="1"/>
              <a:t>space</a:t>
            </a:r>
            <a:endParaRPr lang="fi-FI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51820" y="3097441"/>
            <a:ext cx="106920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Findings</a:t>
            </a:r>
          </a:p>
        </p:txBody>
      </p:sp>
      <p:sp>
        <p:nvSpPr>
          <p:cNvPr id="12" name="Circular Arrow 11"/>
          <p:cNvSpPr/>
          <p:nvPr/>
        </p:nvSpPr>
        <p:spPr>
          <a:xfrm>
            <a:off x="1957239" y="2308574"/>
            <a:ext cx="1251173" cy="1575889"/>
          </a:xfrm>
          <a:prstGeom prst="circular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>
            <a:off x="1983595" y="2308573"/>
            <a:ext cx="1865812" cy="1575889"/>
          </a:xfrm>
          <a:prstGeom prst="circular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>
            <a:off x="1929531" y="2325004"/>
            <a:ext cx="2327434" cy="1575889"/>
          </a:xfrm>
          <a:prstGeom prst="circular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677583" y="3552285"/>
            <a:ext cx="2242465" cy="1721920"/>
          </a:xfrm>
          <a:prstGeom prst="cloudCallou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2070877" y="4158084"/>
            <a:ext cx="14266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Processing</a:t>
            </a:r>
          </a:p>
          <a:p>
            <a:r>
              <a:rPr lang="en-US" sz="2000" b="1" dirty="0"/>
              <a:t>Converging</a:t>
            </a:r>
            <a:endParaRPr lang="fi-FI" sz="2000" b="1" dirty="0"/>
          </a:p>
        </p:txBody>
      </p:sp>
      <p:sp>
        <p:nvSpPr>
          <p:cNvPr id="8" name="Down Arrow 7"/>
          <p:cNvSpPr/>
          <p:nvPr/>
        </p:nvSpPr>
        <p:spPr>
          <a:xfrm rot="1830953">
            <a:off x="3168043" y="3396042"/>
            <a:ext cx="407917" cy="59679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Down Arrow 14"/>
          <p:cNvSpPr/>
          <p:nvPr/>
        </p:nvSpPr>
        <p:spPr>
          <a:xfrm rot="8921454">
            <a:off x="2064640" y="3429446"/>
            <a:ext cx="407917" cy="59679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3046129" y="6039290"/>
            <a:ext cx="428803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Learn more from: </a:t>
            </a:r>
            <a:br>
              <a:rPr lang="en-US" sz="1000" dirty="0"/>
            </a:br>
            <a:r>
              <a:rPr lang="en-US" sz="1000" dirty="0"/>
              <a:t>Alex </a:t>
            </a:r>
            <a:r>
              <a:rPr lang="en-US" sz="1000" dirty="0" err="1"/>
              <a:t>Pentland</a:t>
            </a:r>
            <a:r>
              <a:rPr lang="en-US" sz="1000" dirty="0"/>
              <a:t>: Social physics - How Social Networks Can Make Us Smarter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1205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2618910"/>
            <a:ext cx="7975385" cy="1723719"/>
          </a:xfrm>
        </p:spPr>
        <p:txBody>
          <a:bodyPr/>
          <a:lstStyle/>
          <a:p>
            <a:pPr algn="ctr"/>
            <a:r>
              <a:rPr lang="fi-FI" sz="3600" dirty="0" err="1"/>
              <a:t>Catalysis</a:t>
            </a:r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/>
              <a:t/>
            </a:r>
            <a:br>
              <a:rPr lang="fi-FI" sz="3600" dirty="0"/>
            </a:br>
            <a:r>
              <a:rPr lang="fi-FI" sz="3600" dirty="0" err="1"/>
              <a:t>What</a:t>
            </a:r>
            <a:r>
              <a:rPr lang="fi-FI" sz="3600" dirty="0"/>
              <a:t> is </a:t>
            </a:r>
            <a:r>
              <a:rPr lang="fi-FI" sz="3600" dirty="0" err="1"/>
              <a:t>the</a:t>
            </a:r>
            <a:r>
              <a:rPr lang="fi-FI" sz="3600" dirty="0"/>
              <a:t> </a:t>
            </a:r>
            <a:r>
              <a:rPr lang="fi-FI" sz="3600" dirty="0" err="1"/>
              <a:t>Eternal</a:t>
            </a:r>
            <a:r>
              <a:rPr lang="fi-FI" sz="3600" dirty="0"/>
              <a:t> </a:t>
            </a:r>
            <a:r>
              <a:rPr lang="fi-FI" sz="3600" dirty="0" err="1"/>
              <a:t>Flame</a:t>
            </a:r>
            <a:r>
              <a:rPr lang="fi-FI" sz="3600" dirty="0"/>
              <a:t> of Life</a:t>
            </a:r>
            <a:r>
              <a:rPr lang="en-US" sz="3600" dirty="0"/>
              <a:t> ?</a:t>
            </a:r>
            <a:br>
              <a:rPr lang="en-US" sz="3600" dirty="0"/>
            </a:br>
            <a:endParaRPr lang="fi-FI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834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05" y="464186"/>
            <a:ext cx="9027495" cy="1070949"/>
          </a:xfrm>
        </p:spPr>
        <p:txBody>
          <a:bodyPr/>
          <a:lstStyle/>
          <a:p>
            <a:pPr algn="ctr"/>
            <a:r>
              <a:rPr lang="fi-FI" sz="2800" dirty="0"/>
              <a:t>How Highly </a:t>
            </a:r>
            <a:r>
              <a:rPr lang="fi-FI" sz="2800" dirty="0" err="1"/>
              <a:t>Organized</a:t>
            </a:r>
            <a:r>
              <a:rPr lang="fi-FI" sz="2800" dirty="0"/>
              <a:t> Systems </a:t>
            </a:r>
            <a:r>
              <a:rPr lang="fi-FI" sz="2800" dirty="0" err="1"/>
              <a:t>May</a:t>
            </a:r>
            <a:r>
              <a:rPr lang="fi-FI" sz="2800" dirty="0"/>
              <a:t> </a:t>
            </a:r>
            <a:r>
              <a:rPr lang="fi-FI" sz="2800" dirty="0" err="1"/>
              <a:t>Prevail</a:t>
            </a:r>
            <a:r>
              <a:rPr lang="fi-FI" sz="2800" dirty="0"/>
              <a:t> </a:t>
            </a:r>
            <a:r>
              <a:rPr lang="fi-FI" sz="2800" dirty="0" err="1"/>
              <a:t>Far</a:t>
            </a:r>
            <a:r>
              <a:rPr lang="fi-FI" sz="2800" dirty="0"/>
              <a:t> </a:t>
            </a:r>
            <a:r>
              <a:rPr lang="fi-FI" sz="2800" dirty="0" err="1"/>
              <a:t>from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Thermodynamical</a:t>
            </a:r>
            <a:r>
              <a:rPr lang="fi-FI" sz="2800" dirty="0"/>
              <a:t> </a:t>
            </a:r>
            <a:r>
              <a:rPr lang="fi-FI" sz="2800" dirty="0" err="1"/>
              <a:t>Equilibrium</a:t>
            </a:r>
            <a:r>
              <a:rPr lang="fi-FI" sz="2800" dirty="0"/>
              <a:t> ?</a:t>
            </a:r>
          </a:p>
        </p:txBody>
      </p:sp>
      <p:pic>
        <p:nvPicPr>
          <p:cNvPr id="4" name="Content Placeholder 3" descr="I11-02-selforganization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1550" y="1658462"/>
            <a:ext cx="7157593" cy="3830638"/>
          </a:xfrm>
        </p:spPr>
      </p:pic>
      <p:grpSp>
        <p:nvGrpSpPr>
          <p:cNvPr id="7" name="Group 6"/>
          <p:cNvGrpSpPr/>
          <p:nvPr/>
        </p:nvGrpSpPr>
        <p:grpSpPr>
          <a:xfrm>
            <a:off x="4211962" y="2799242"/>
            <a:ext cx="1325592" cy="1664873"/>
            <a:chOff x="4346975" y="2799242"/>
            <a:chExt cx="1183564" cy="1664873"/>
          </a:xfrm>
        </p:grpSpPr>
        <p:sp>
          <p:nvSpPr>
            <p:cNvPr id="5" name="Rectangle 4"/>
            <p:cNvSpPr/>
            <p:nvPr/>
          </p:nvSpPr>
          <p:spPr>
            <a:xfrm>
              <a:off x="4720449" y="2799242"/>
              <a:ext cx="810090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i-FI" sz="1400" b="1" dirty="0">
                  <a:solidFill>
                    <a:schemeClr val="accent2"/>
                  </a:solidFill>
                </a:rPr>
                <a:t>Critical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46975" y="4239090"/>
              <a:ext cx="1125125" cy="225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34831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516" y="722211"/>
            <a:ext cx="8685964" cy="603805"/>
          </a:xfrm>
        </p:spPr>
        <p:txBody>
          <a:bodyPr/>
          <a:lstStyle/>
          <a:p>
            <a:pPr algn="ctr"/>
            <a:r>
              <a:rPr lang="en-US" sz="3200" dirty="0"/>
              <a:t>How Agency was Introduced to the World ?</a:t>
            </a:r>
            <a:endParaRPr lang="fi-FI" sz="3200" dirty="0"/>
          </a:p>
        </p:txBody>
      </p:sp>
      <p:pic>
        <p:nvPicPr>
          <p:cNvPr id="4" name="Picture 3" descr="kinesin-motor-protein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060" y="1853825"/>
            <a:ext cx="2966759" cy="2752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8819" y="2200746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9600" b="1" dirty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2996" y="1696943"/>
            <a:ext cx="4045324" cy="3065929"/>
            <a:chOff x="553570" y="2070847"/>
            <a:chExt cx="4045324" cy="3065929"/>
          </a:xfrm>
        </p:grpSpPr>
        <p:pic>
          <p:nvPicPr>
            <p:cNvPr id="5" name="Picture 4" descr="index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570" y="2070847"/>
              <a:ext cx="4045324" cy="30659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4071" y="2205318"/>
              <a:ext cx="3854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i-FI" b="1" dirty="0"/>
                <a:t>The </a:t>
              </a:r>
              <a:r>
                <a:rPr lang="fi-FI" b="1" dirty="0" err="1"/>
                <a:t>basic</a:t>
              </a:r>
              <a:r>
                <a:rPr lang="fi-FI" b="1" dirty="0"/>
                <a:t> </a:t>
              </a:r>
              <a:r>
                <a:rPr lang="fi-FI" b="1" dirty="0" err="1"/>
                <a:t>states</a:t>
              </a:r>
              <a:r>
                <a:rPr lang="fi-FI" b="1" dirty="0"/>
                <a:t> of </a:t>
              </a:r>
              <a:r>
                <a:rPr lang="fi-FI" b="1" dirty="0" err="1"/>
                <a:t>matter</a:t>
              </a:r>
              <a:endParaRPr lang="fi-FI" b="1" dirty="0"/>
            </a:p>
          </p:txBody>
        </p:sp>
      </p:grpSp>
      <p:sp>
        <p:nvSpPr>
          <p:cNvPr id="3" name="Curved Up Arrow 2"/>
          <p:cNvSpPr/>
          <p:nvPr/>
        </p:nvSpPr>
        <p:spPr>
          <a:xfrm>
            <a:off x="1226061" y="3710699"/>
            <a:ext cx="5085565" cy="1639651"/>
          </a:xfrm>
          <a:prstGeom prst="curvedUpArrow">
            <a:avLst>
              <a:gd name="adj1" fmla="val 23891"/>
              <a:gd name="adj2" fmla="val 50000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2115" y="5354614"/>
            <a:ext cx="42864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/>
              <a:t>5</a:t>
            </a:r>
            <a:r>
              <a:rPr lang="en-US" sz="2800" b="1" baseline="30000" dirty="0"/>
              <a:t>th</a:t>
            </a:r>
            <a:r>
              <a:rPr lang="en-US" sz="2800" b="1" dirty="0"/>
              <a:t> state: the soft matters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C83CC8E-701B-41B9-844F-0F67233A05EA}"/>
              </a:ext>
            </a:extLst>
          </p:cNvPr>
          <p:cNvSpPr txBox="1"/>
          <p:nvPr/>
        </p:nvSpPr>
        <p:spPr>
          <a:xfrm>
            <a:off x="6642397" y="4641355"/>
            <a:ext cx="14979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A transport protein</a:t>
            </a:r>
            <a:br>
              <a:rPr lang="en-US" sz="1200" b="1" dirty="0"/>
            </a:br>
            <a:r>
              <a:rPr lang="en-US" sz="1200" b="1" dirty="0"/>
              <a:t>moving a vesicle on</a:t>
            </a:r>
          </a:p>
          <a:p>
            <a:r>
              <a:rPr lang="en-US" sz="1200" b="1" dirty="0"/>
              <a:t>a “cellular highway”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1810" y="6115942"/>
            <a:ext cx="39369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000" dirty="0" err="1"/>
              <a:t>Learn</a:t>
            </a:r>
            <a:r>
              <a:rPr lang="fi-FI" sz="1000" dirty="0"/>
              <a:t> </a:t>
            </a:r>
            <a:r>
              <a:rPr lang="fi-FI" sz="1000" dirty="0" err="1"/>
              <a:t>more</a:t>
            </a:r>
            <a:r>
              <a:rPr lang="fi-FI" sz="1000" dirty="0"/>
              <a:t> </a:t>
            </a:r>
            <a:r>
              <a:rPr lang="fi-FI" sz="1000" dirty="0" err="1"/>
              <a:t>from</a:t>
            </a:r>
            <a:r>
              <a:rPr lang="fi-FI" sz="1000" dirty="0"/>
              <a:t>: Pierre-</a:t>
            </a:r>
            <a:r>
              <a:rPr lang="fi-FI" sz="1000" dirty="0" err="1"/>
              <a:t>Gilles</a:t>
            </a:r>
            <a:r>
              <a:rPr lang="fi-FI" sz="1000" dirty="0"/>
              <a:t> </a:t>
            </a:r>
            <a:r>
              <a:rPr lang="fi-FI" sz="1000" dirty="0" err="1"/>
              <a:t>Gennes</a:t>
            </a:r>
            <a:endParaRPr lang="fi-FI" sz="1000" dirty="0"/>
          </a:p>
          <a:p>
            <a:r>
              <a:rPr lang="en-US" sz="1000" dirty="0"/>
              <a:t>Fragile Objects: Soft Matter, Hard Science, and the Thrill of Discovery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8580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0972" y="584298"/>
            <a:ext cx="3778476" cy="730624"/>
          </a:xfrm>
        </p:spPr>
        <p:txBody>
          <a:bodyPr/>
          <a:lstStyle/>
          <a:p>
            <a:pPr algn="ctr"/>
            <a:r>
              <a:rPr lang="en-US" dirty="0"/>
              <a:t>Catalysis</a:t>
            </a:r>
          </a:p>
        </p:txBody>
      </p:sp>
      <p:sp>
        <p:nvSpPr>
          <p:cNvPr id="4" name="Freeform 3"/>
          <p:cNvSpPr/>
          <p:nvPr/>
        </p:nvSpPr>
        <p:spPr>
          <a:xfrm>
            <a:off x="950259" y="2525059"/>
            <a:ext cx="5934635" cy="2796988"/>
          </a:xfrm>
          <a:custGeom>
            <a:avLst/>
            <a:gdLst>
              <a:gd name="connsiteX0" fmla="*/ 0 w 5934635"/>
              <a:gd name="connsiteY0" fmla="*/ 729129 h 2796988"/>
              <a:gd name="connsiteX1" fmla="*/ 555812 w 5934635"/>
              <a:gd name="connsiteY1" fmla="*/ 738094 h 2796988"/>
              <a:gd name="connsiteX2" fmla="*/ 851647 w 5934635"/>
              <a:gd name="connsiteY2" fmla="*/ 657412 h 2796988"/>
              <a:gd name="connsiteX3" fmla="*/ 1048870 w 5934635"/>
              <a:gd name="connsiteY3" fmla="*/ 442259 h 2796988"/>
              <a:gd name="connsiteX4" fmla="*/ 1237129 w 5934635"/>
              <a:gd name="connsiteY4" fmla="*/ 227106 h 2796988"/>
              <a:gd name="connsiteX5" fmla="*/ 1488141 w 5934635"/>
              <a:gd name="connsiteY5" fmla="*/ 74706 h 2796988"/>
              <a:gd name="connsiteX6" fmla="*/ 1810870 w 5934635"/>
              <a:gd name="connsiteY6" fmla="*/ 11953 h 2796988"/>
              <a:gd name="connsiteX7" fmla="*/ 2034988 w 5934635"/>
              <a:gd name="connsiteY7" fmla="*/ 20918 h 2796988"/>
              <a:gd name="connsiteX8" fmla="*/ 2277035 w 5934635"/>
              <a:gd name="connsiteY8" fmla="*/ 137459 h 2796988"/>
              <a:gd name="connsiteX9" fmla="*/ 2456329 w 5934635"/>
              <a:gd name="connsiteY9" fmla="*/ 298823 h 2796988"/>
              <a:gd name="connsiteX10" fmla="*/ 2689412 w 5934635"/>
              <a:gd name="connsiteY10" fmla="*/ 648447 h 2796988"/>
              <a:gd name="connsiteX11" fmla="*/ 2967317 w 5934635"/>
              <a:gd name="connsiteY11" fmla="*/ 1123576 h 2796988"/>
              <a:gd name="connsiteX12" fmla="*/ 3182470 w 5934635"/>
              <a:gd name="connsiteY12" fmla="*/ 1589741 h 2796988"/>
              <a:gd name="connsiteX13" fmla="*/ 3415553 w 5934635"/>
              <a:gd name="connsiteY13" fmla="*/ 2029012 h 2796988"/>
              <a:gd name="connsiteX14" fmla="*/ 3765176 w 5934635"/>
              <a:gd name="connsiteY14" fmla="*/ 2405529 h 2796988"/>
              <a:gd name="connsiteX15" fmla="*/ 4132729 w 5934635"/>
              <a:gd name="connsiteY15" fmla="*/ 2683435 h 2796988"/>
              <a:gd name="connsiteX16" fmla="*/ 4643717 w 5934635"/>
              <a:gd name="connsiteY16" fmla="*/ 2782047 h 2796988"/>
              <a:gd name="connsiteX17" fmla="*/ 5172635 w 5934635"/>
              <a:gd name="connsiteY17" fmla="*/ 2773082 h 2796988"/>
              <a:gd name="connsiteX18" fmla="*/ 5647765 w 5934635"/>
              <a:gd name="connsiteY18" fmla="*/ 2782047 h 2796988"/>
              <a:gd name="connsiteX19" fmla="*/ 5934635 w 5934635"/>
              <a:gd name="connsiteY19" fmla="*/ 2782047 h 279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34635" h="2796988">
                <a:moveTo>
                  <a:pt x="0" y="729129"/>
                </a:moveTo>
                <a:cubicBezTo>
                  <a:pt x="206935" y="739588"/>
                  <a:pt x="413871" y="750047"/>
                  <a:pt x="555812" y="738094"/>
                </a:cubicBezTo>
                <a:cubicBezTo>
                  <a:pt x="697753" y="726141"/>
                  <a:pt x="769471" y="706718"/>
                  <a:pt x="851647" y="657412"/>
                </a:cubicBezTo>
                <a:cubicBezTo>
                  <a:pt x="933823" y="608106"/>
                  <a:pt x="984623" y="513977"/>
                  <a:pt x="1048870" y="442259"/>
                </a:cubicBezTo>
                <a:cubicBezTo>
                  <a:pt x="1113117" y="370541"/>
                  <a:pt x="1163917" y="288365"/>
                  <a:pt x="1237129" y="227106"/>
                </a:cubicBezTo>
                <a:cubicBezTo>
                  <a:pt x="1310341" y="165847"/>
                  <a:pt x="1392518" y="110565"/>
                  <a:pt x="1488141" y="74706"/>
                </a:cubicBezTo>
                <a:cubicBezTo>
                  <a:pt x="1583764" y="38847"/>
                  <a:pt x="1719729" y="20918"/>
                  <a:pt x="1810870" y="11953"/>
                </a:cubicBezTo>
                <a:cubicBezTo>
                  <a:pt x="1902011" y="2988"/>
                  <a:pt x="1957294" y="0"/>
                  <a:pt x="2034988" y="20918"/>
                </a:cubicBezTo>
                <a:cubicBezTo>
                  <a:pt x="2112682" y="41836"/>
                  <a:pt x="2206812" y="91142"/>
                  <a:pt x="2277035" y="137459"/>
                </a:cubicBezTo>
                <a:cubicBezTo>
                  <a:pt x="2347258" y="183776"/>
                  <a:pt x="2387600" y="213658"/>
                  <a:pt x="2456329" y="298823"/>
                </a:cubicBezTo>
                <a:cubicBezTo>
                  <a:pt x="2525059" y="383988"/>
                  <a:pt x="2604247" y="510988"/>
                  <a:pt x="2689412" y="648447"/>
                </a:cubicBezTo>
                <a:cubicBezTo>
                  <a:pt x="2774577" y="785906"/>
                  <a:pt x="2885141" y="966694"/>
                  <a:pt x="2967317" y="1123576"/>
                </a:cubicBezTo>
                <a:cubicBezTo>
                  <a:pt x="3049493" y="1280458"/>
                  <a:pt x="3107764" y="1438835"/>
                  <a:pt x="3182470" y="1589741"/>
                </a:cubicBezTo>
                <a:cubicBezTo>
                  <a:pt x="3257176" y="1740647"/>
                  <a:pt x="3318435" y="1893047"/>
                  <a:pt x="3415553" y="2029012"/>
                </a:cubicBezTo>
                <a:cubicBezTo>
                  <a:pt x="3512671" y="2164977"/>
                  <a:pt x="3645647" y="2296459"/>
                  <a:pt x="3765176" y="2405529"/>
                </a:cubicBezTo>
                <a:cubicBezTo>
                  <a:pt x="3884705" y="2514599"/>
                  <a:pt x="3986306" y="2620682"/>
                  <a:pt x="4132729" y="2683435"/>
                </a:cubicBezTo>
                <a:cubicBezTo>
                  <a:pt x="4279153" y="2746188"/>
                  <a:pt x="4470399" y="2767106"/>
                  <a:pt x="4643717" y="2782047"/>
                </a:cubicBezTo>
                <a:cubicBezTo>
                  <a:pt x="4817035" y="2796988"/>
                  <a:pt x="5005294" y="2773082"/>
                  <a:pt x="5172635" y="2773082"/>
                </a:cubicBezTo>
                <a:cubicBezTo>
                  <a:pt x="5339976" y="2773082"/>
                  <a:pt x="5520765" y="2780553"/>
                  <a:pt x="5647765" y="2782047"/>
                </a:cubicBezTo>
                <a:cubicBezTo>
                  <a:pt x="5774765" y="2783541"/>
                  <a:pt x="5854700" y="2782794"/>
                  <a:pt x="5934635" y="278204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40001" y="3238624"/>
            <a:ext cx="3658566" cy="2218619"/>
            <a:chOff x="540001" y="3269234"/>
            <a:chExt cx="3658566" cy="2218619"/>
          </a:xfrm>
        </p:grpSpPr>
        <p:sp>
          <p:nvSpPr>
            <p:cNvPr id="5" name="Freeform 4"/>
            <p:cNvSpPr/>
            <p:nvPr/>
          </p:nvSpPr>
          <p:spPr>
            <a:xfrm>
              <a:off x="1568824" y="3269234"/>
              <a:ext cx="2629743" cy="910458"/>
            </a:xfrm>
            <a:custGeom>
              <a:avLst/>
              <a:gdLst>
                <a:gd name="connsiteX0" fmla="*/ 0 w 2169459"/>
                <a:gd name="connsiteY0" fmla="*/ 209176 h 585693"/>
                <a:gd name="connsiteX1" fmla="*/ 242047 w 2169459"/>
                <a:gd name="connsiteY1" fmla="*/ 164352 h 585693"/>
                <a:gd name="connsiteX2" fmla="*/ 502024 w 2169459"/>
                <a:gd name="connsiteY2" fmla="*/ 65740 h 585693"/>
                <a:gd name="connsiteX3" fmla="*/ 681318 w 2169459"/>
                <a:gd name="connsiteY3" fmla="*/ 11952 h 585693"/>
                <a:gd name="connsiteX4" fmla="*/ 923365 w 2169459"/>
                <a:gd name="connsiteY4" fmla="*/ 2988 h 585693"/>
                <a:gd name="connsiteX5" fmla="*/ 1264024 w 2169459"/>
                <a:gd name="connsiteY5" fmla="*/ 29882 h 585693"/>
                <a:gd name="connsiteX6" fmla="*/ 1613647 w 2169459"/>
                <a:gd name="connsiteY6" fmla="*/ 119529 h 585693"/>
                <a:gd name="connsiteX7" fmla="*/ 1864659 w 2169459"/>
                <a:gd name="connsiteY7" fmla="*/ 253999 h 585693"/>
                <a:gd name="connsiteX8" fmla="*/ 1999130 w 2169459"/>
                <a:gd name="connsiteY8" fmla="*/ 388470 h 585693"/>
                <a:gd name="connsiteX9" fmla="*/ 2169459 w 2169459"/>
                <a:gd name="connsiteY9" fmla="*/ 585693 h 585693"/>
                <a:gd name="connsiteX0" fmla="*/ 0 w 2357717"/>
                <a:gd name="connsiteY0" fmla="*/ 182282 h 585693"/>
                <a:gd name="connsiteX1" fmla="*/ 430305 w 2357717"/>
                <a:gd name="connsiteY1" fmla="*/ 164352 h 585693"/>
                <a:gd name="connsiteX2" fmla="*/ 690282 w 2357717"/>
                <a:gd name="connsiteY2" fmla="*/ 65740 h 585693"/>
                <a:gd name="connsiteX3" fmla="*/ 869576 w 2357717"/>
                <a:gd name="connsiteY3" fmla="*/ 11952 h 585693"/>
                <a:gd name="connsiteX4" fmla="*/ 1111623 w 2357717"/>
                <a:gd name="connsiteY4" fmla="*/ 2988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690282 w 2357717"/>
                <a:gd name="connsiteY2" fmla="*/ 65740 h 585693"/>
                <a:gd name="connsiteX3" fmla="*/ 869576 w 2357717"/>
                <a:gd name="connsiteY3" fmla="*/ 11952 h 585693"/>
                <a:gd name="connsiteX4" fmla="*/ 1111623 w 2357717"/>
                <a:gd name="connsiteY4" fmla="*/ 2988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5270 h 588681"/>
                <a:gd name="connsiteX1" fmla="*/ 439270 w 2357717"/>
                <a:gd name="connsiteY1" fmla="*/ 158375 h 588681"/>
                <a:gd name="connsiteX2" fmla="*/ 690282 w 2357717"/>
                <a:gd name="connsiteY2" fmla="*/ 68728 h 588681"/>
                <a:gd name="connsiteX3" fmla="*/ 869576 w 2357717"/>
                <a:gd name="connsiteY3" fmla="*/ 14940 h 588681"/>
                <a:gd name="connsiteX4" fmla="*/ 1183340 w 2357717"/>
                <a:gd name="connsiteY4" fmla="*/ 2988 h 588681"/>
                <a:gd name="connsiteX5" fmla="*/ 1452282 w 2357717"/>
                <a:gd name="connsiteY5" fmla="*/ 32870 h 588681"/>
                <a:gd name="connsiteX6" fmla="*/ 1801905 w 2357717"/>
                <a:gd name="connsiteY6" fmla="*/ 122517 h 588681"/>
                <a:gd name="connsiteX7" fmla="*/ 2052917 w 2357717"/>
                <a:gd name="connsiteY7" fmla="*/ 256987 h 588681"/>
                <a:gd name="connsiteX8" fmla="*/ 2187388 w 2357717"/>
                <a:gd name="connsiteY8" fmla="*/ 391458 h 588681"/>
                <a:gd name="connsiteX9" fmla="*/ 2357717 w 2357717"/>
                <a:gd name="connsiteY9" fmla="*/ 588681 h 588681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690282 w 2357717"/>
                <a:gd name="connsiteY2" fmla="*/ 65740 h 585693"/>
                <a:gd name="connsiteX3" fmla="*/ 1157971 w 2357717"/>
                <a:gd name="connsiteY3" fmla="*/ 29882 h 585693"/>
                <a:gd name="connsiteX4" fmla="*/ 1183340 w 2357717"/>
                <a:gd name="connsiteY4" fmla="*/ 0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690282 w 2357717"/>
                <a:gd name="connsiteY2" fmla="*/ 65740 h 585693"/>
                <a:gd name="connsiteX3" fmla="*/ 1157971 w 2357717"/>
                <a:gd name="connsiteY3" fmla="*/ 29882 h 585693"/>
                <a:gd name="connsiteX4" fmla="*/ 1183340 w 2357717"/>
                <a:gd name="connsiteY4" fmla="*/ 0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800460 w 2357717"/>
                <a:gd name="connsiteY2" fmla="*/ 163173 h 585693"/>
                <a:gd name="connsiteX3" fmla="*/ 1157971 w 2357717"/>
                <a:gd name="connsiteY3" fmla="*/ 29882 h 585693"/>
                <a:gd name="connsiteX4" fmla="*/ 1183340 w 2357717"/>
                <a:gd name="connsiteY4" fmla="*/ 0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800460 w 2357717"/>
                <a:gd name="connsiteY2" fmla="*/ 29881 h 585693"/>
                <a:gd name="connsiteX3" fmla="*/ 1157971 w 2357717"/>
                <a:gd name="connsiteY3" fmla="*/ 29882 h 585693"/>
                <a:gd name="connsiteX4" fmla="*/ 1183340 w 2357717"/>
                <a:gd name="connsiteY4" fmla="*/ 0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82282 h 585693"/>
                <a:gd name="connsiteX1" fmla="*/ 439270 w 2357717"/>
                <a:gd name="connsiteY1" fmla="*/ 155387 h 585693"/>
                <a:gd name="connsiteX2" fmla="*/ 800460 w 2357717"/>
                <a:gd name="connsiteY2" fmla="*/ 29881 h 585693"/>
                <a:gd name="connsiteX3" fmla="*/ 1112966 w 2357717"/>
                <a:gd name="connsiteY3" fmla="*/ 29881 h 585693"/>
                <a:gd name="connsiteX4" fmla="*/ 1183340 w 2357717"/>
                <a:gd name="connsiteY4" fmla="*/ 0 h 585693"/>
                <a:gd name="connsiteX5" fmla="*/ 1452282 w 2357717"/>
                <a:gd name="connsiteY5" fmla="*/ 29882 h 585693"/>
                <a:gd name="connsiteX6" fmla="*/ 1801905 w 2357717"/>
                <a:gd name="connsiteY6" fmla="*/ 119529 h 585693"/>
                <a:gd name="connsiteX7" fmla="*/ 2052917 w 2357717"/>
                <a:gd name="connsiteY7" fmla="*/ 253999 h 585693"/>
                <a:gd name="connsiteX8" fmla="*/ 2187388 w 2357717"/>
                <a:gd name="connsiteY8" fmla="*/ 388470 h 585693"/>
                <a:gd name="connsiteX9" fmla="*/ 2357717 w 2357717"/>
                <a:gd name="connsiteY9" fmla="*/ 585693 h 585693"/>
                <a:gd name="connsiteX0" fmla="*/ 0 w 2357717"/>
                <a:gd name="connsiteY0" fmla="*/ 173319 h 576730"/>
                <a:gd name="connsiteX1" fmla="*/ 439270 w 2357717"/>
                <a:gd name="connsiteY1" fmla="*/ 146424 h 576730"/>
                <a:gd name="connsiteX2" fmla="*/ 800460 w 2357717"/>
                <a:gd name="connsiteY2" fmla="*/ 20918 h 576730"/>
                <a:gd name="connsiteX3" fmla="*/ 1112966 w 2357717"/>
                <a:gd name="connsiteY3" fmla="*/ 20918 h 576730"/>
                <a:gd name="connsiteX4" fmla="*/ 1292986 w 2357717"/>
                <a:gd name="connsiteY4" fmla="*/ 20918 h 576730"/>
                <a:gd name="connsiteX5" fmla="*/ 1452282 w 2357717"/>
                <a:gd name="connsiteY5" fmla="*/ 20919 h 576730"/>
                <a:gd name="connsiteX6" fmla="*/ 1801905 w 2357717"/>
                <a:gd name="connsiteY6" fmla="*/ 110566 h 576730"/>
                <a:gd name="connsiteX7" fmla="*/ 2052917 w 2357717"/>
                <a:gd name="connsiteY7" fmla="*/ 245036 h 576730"/>
                <a:gd name="connsiteX8" fmla="*/ 2187388 w 2357717"/>
                <a:gd name="connsiteY8" fmla="*/ 379507 h 576730"/>
                <a:gd name="connsiteX9" fmla="*/ 2357717 w 2357717"/>
                <a:gd name="connsiteY9" fmla="*/ 576730 h 576730"/>
                <a:gd name="connsiteX0" fmla="*/ 0 w 2357717"/>
                <a:gd name="connsiteY0" fmla="*/ 173319 h 576730"/>
                <a:gd name="connsiteX1" fmla="*/ 439270 w 2357717"/>
                <a:gd name="connsiteY1" fmla="*/ 146424 h 576730"/>
                <a:gd name="connsiteX2" fmla="*/ 800460 w 2357717"/>
                <a:gd name="connsiteY2" fmla="*/ 20918 h 576730"/>
                <a:gd name="connsiteX3" fmla="*/ 1112966 w 2357717"/>
                <a:gd name="connsiteY3" fmla="*/ 20918 h 576730"/>
                <a:gd name="connsiteX4" fmla="*/ 1292986 w 2357717"/>
                <a:gd name="connsiteY4" fmla="*/ 20918 h 576730"/>
                <a:gd name="connsiteX5" fmla="*/ 1653026 w 2357717"/>
                <a:gd name="connsiteY5" fmla="*/ 20919 h 576730"/>
                <a:gd name="connsiteX6" fmla="*/ 1801905 w 2357717"/>
                <a:gd name="connsiteY6" fmla="*/ 110566 h 576730"/>
                <a:gd name="connsiteX7" fmla="*/ 2052917 w 2357717"/>
                <a:gd name="connsiteY7" fmla="*/ 245036 h 576730"/>
                <a:gd name="connsiteX8" fmla="*/ 2187388 w 2357717"/>
                <a:gd name="connsiteY8" fmla="*/ 379507 h 576730"/>
                <a:gd name="connsiteX9" fmla="*/ 2357717 w 2357717"/>
                <a:gd name="connsiteY9" fmla="*/ 576730 h 576730"/>
                <a:gd name="connsiteX0" fmla="*/ 0 w 2629743"/>
                <a:gd name="connsiteY0" fmla="*/ 173319 h 1107541"/>
                <a:gd name="connsiteX1" fmla="*/ 439270 w 2629743"/>
                <a:gd name="connsiteY1" fmla="*/ 146424 h 1107541"/>
                <a:gd name="connsiteX2" fmla="*/ 800460 w 2629743"/>
                <a:gd name="connsiteY2" fmla="*/ 20918 h 1107541"/>
                <a:gd name="connsiteX3" fmla="*/ 1112966 w 2629743"/>
                <a:gd name="connsiteY3" fmla="*/ 20918 h 1107541"/>
                <a:gd name="connsiteX4" fmla="*/ 1292986 w 2629743"/>
                <a:gd name="connsiteY4" fmla="*/ 20918 h 1107541"/>
                <a:gd name="connsiteX5" fmla="*/ 1653026 w 2629743"/>
                <a:gd name="connsiteY5" fmla="*/ 20919 h 1107541"/>
                <a:gd name="connsiteX6" fmla="*/ 1801905 w 2629743"/>
                <a:gd name="connsiteY6" fmla="*/ 110566 h 1107541"/>
                <a:gd name="connsiteX7" fmla="*/ 2052917 w 2629743"/>
                <a:gd name="connsiteY7" fmla="*/ 245036 h 1107541"/>
                <a:gd name="connsiteX8" fmla="*/ 2187388 w 2629743"/>
                <a:gd name="connsiteY8" fmla="*/ 379507 h 1107541"/>
                <a:gd name="connsiteX9" fmla="*/ 2629743 w 2629743"/>
                <a:gd name="connsiteY9" fmla="*/ 1107541 h 1107541"/>
                <a:gd name="connsiteX0" fmla="*/ 0 w 2629743"/>
                <a:gd name="connsiteY0" fmla="*/ 173319 h 1107541"/>
                <a:gd name="connsiteX1" fmla="*/ 439270 w 2629743"/>
                <a:gd name="connsiteY1" fmla="*/ 146424 h 1107541"/>
                <a:gd name="connsiteX2" fmla="*/ 800460 w 2629743"/>
                <a:gd name="connsiteY2" fmla="*/ 20918 h 1107541"/>
                <a:gd name="connsiteX3" fmla="*/ 1112966 w 2629743"/>
                <a:gd name="connsiteY3" fmla="*/ 20918 h 1107541"/>
                <a:gd name="connsiteX4" fmla="*/ 1292986 w 2629743"/>
                <a:gd name="connsiteY4" fmla="*/ 20918 h 1107541"/>
                <a:gd name="connsiteX5" fmla="*/ 1653026 w 2629743"/>
                <a:gd name="connsiteY5" fmla="*/ 20919 h 1107541"/>
                <a:gd name="connsiteX6" fmla="*/ 1801905 w 2629743"/>
                <a:gd name="connsiteY6" fmla="*/ 110566 h 1107541"/>
                <a:gd name="connsiteX7" fmla="*/ 2052917 w 2629743"/>
                <a:gd name="connsiteY7" fmla="*/ 245036 h 1107541"/>
                <a:gd name="connsiteX8" fmla="*/ 2328101 w 2629743"/>
                <a:gd name="connsiteY8" fmla="*/ 678542 h 1107541"/>
                <a:gd name="connsiteX9" fmla="*/ 2629743 w 2629743"/>
                <a:gd name="connsiteY9" fmla="*/ 1107541 h 1107541"/>
                <a:gd name="connsiteX0" fmla="*/ 0 w 2629743"/>
                <a:gd name="connsiteY0" fmla="*/ 173319 h 1107541"/>
                <a:gd name="connsiteX1" fmla="*/ 439270 w 2629743"/>
                <a:gd name="connsiteY1" fmla="*/ 146424 h 1107541"/>
                <a:gd name="connsiteX2" fmla="*/ 800460 w 2629743"/>
                <a:gd name="connsiteY2" fmla="*/ 20918 h 1107541"/>
                <a:gd name="connsiteX3" fmla="*/ 1112966 w 2629743"/>
                <a:gd name="connsiteY3" fmla="*/ 20918 h 1107541"/>
                <a:gd name="connsiteX4" fmla="*/ 1292986 w 2629743"/>
                <a:gd name="connsiteY4" fmla="*/ 20918 h 1107541"/>
                <a:gd name="connsiteX5" fmla="*/ 1653026 w 2629743"/>
                <a:gd name="connsiteY5" fmla="*/ 20919 h 1107541"/>
                <a:gd name="connsiteX6" fmla="*/ 1801905 w 2629743"/>
                <a:gd name="connsiteY6" fmla="*/ 110566 h 1107541"/>
                <a:gd name="connsiteX7" fmla="*/ 2103076 w 2629743"/>
                <a:gd name="connsiteY7" fmla="*/ 316799 h 1107541"/>
                <a:gd name="connsiteX8" fmla="*/ 2328101 w 2629743"/>
                <a:gd name="connsiteY8" fmla="*/ 678542 h 1107541"/>
                <a:gd name="connsiteX9" fmla="*/ 2629743 w 2629743"/>
                <a:gd name="connsiteY9" fmla="*/ 1107541 h 1107541"/>
                <a:gd name="connsiteX0" fmla="*/ 0 w 2629743"/>
                <a:gd name="connsiteY0" fmla="*/ 201715 h 1135937"/>
                <a:gd name="connsiteX1" fmla="*/ 439270 w 2629743"/>
                <a:gd name="connsiteY1" fmla="*/ 174820 h 1135937"/>
                <a:gd name="connsiteX2" fmla="*/ 800460 w 2629743"/>
                <a:gd name="connsiteY2" fmla="*/ 49314 h 1135937"/>
                <a:gd name="connsiteX3" fmla="*/ 1112966 w 2629743"/>
                <a:gd name="connsiteY3" fmla="*/ 49314 h 1135937"/>
                <a:gd name="connsiteX4" fmla="*/ 1292986 w 2629743"/>
                <a:gd name="connsiteY4" fmla="*/ 49314 h 1135937"/>
                <a:gd name="connsiteX5" fmla="*/ 1653026 w 2629743"/>
                <a:gd name="connsiteY5" fmla="*/ 49315 h 1135937"/>
                <a:gd name="connsiteX6" fmla="*/ 1833046 w 2629743"/>
                <a:gd name="connsiteY6" fmla="*/ 345195 h 1135937"/>
                <a:gd name="connsiteX7" fmla="*/ 2103076 w 2629743"/>
                <a:gd name="connsiteY7" fmla="*/ 345195 h 1135937"/>
                <a:gd name="connsiteX8" fmla="*/ 2328101 w 2629743"/>
                <a:gd name="connsiteY8" fmla="*/ 706938 h 1135937"/>
                <a:gd name="connsiteX9" fmla="*/ 2629743 w 2629743"/>
                <a:gd name="connsiteY9" fmla="*/ 1135937 h 1135937"/>
                <a:gd name="connsiteX0" fmla="*/ 0 w 2629743"/>
                <a:gd name="connsiteY0" fmla="*/ 201714 h 1135936"/>
                <a:gd name="connsiteX1" fmla="*/ 439270 w 2629743"/>
                <a:gd name="connsiteY1" fmla="*/ 174819 h 1135936"/>
                <a:gd name="connsiteX2" fmla="*/ 800460 w 2629743"/>
                <a:gd name="connsiteY2" fmla="*/ 49313 h 1135936"/>
                <a:gd name="connsiteX3" fmla="*/ 1112966 w 2629743"/>
                <a:gd name="connsiteY3" fmla="*/ 49313 h 1135936"/>
                <a:gd name="connsiteX4" fmla="*/ 1292986 w 2629743"/>
                <a:gd name="connsiteY4" fmla="*/ 49313 h 1135936"/>
                <a:gd name="connsiteX5" fmla="*/ 1653026 w 2629743"/>
                <a:gd name="connsiteY5" fmla="*/ 49314 h 1135936"/>
                <a:gd name="connsiteX6" fmla="*/ 1833046 w 2629743"/>
                <a:gd name="connsiteY6" fmla="*/ 345194 h 1135936"/>
                <a:gd name="connsiteX7" fmla="*/ 2103076 w 2629743"/>
                <a:gd name="connsiteY7" fmla="*/ 516270 h 1135936"/>
                <a:gd name="connsiteX8" fmla="*/ 2328101 w 2629743"/>
                <a:gd name="connsiteY8" fmla="*/ 706937 h 1135936"/>
                <a:gd name="connsiteX9" fmla="*/ 2629743 w 2629743"/>
                <a:gd name="connsiteY9" fmla="*/ 1135936 h 1135936"/>
                <a:gd name="connsiteX0" fmla="*/ 0 w 2629743"/>
                <a:gd name="connsiteY0" fmla="*/ 182561 h 1116783"/>
                <a:gd name="connsiteX1" fmla="*/ 439270 w 2629743"/>
                <a:gd name="connsiteY1" fmla="*/ 155666 h 1116783"/>
                <a:gd name="connsiteX2" fmla="*/ 800460 w 2629743"/>
                <a:gd name="connsiteY2" fmla="*/ 30160 h 1116783"/>
                <a:gd name="connsiteX3" fmla="*/ 1112966 w 2629743"/>
                <a:gd name="connsiteY3" fmla="*/ 30160 h 1116783"/>
                <a:gd name="connsiteX4" fmla="*/ 1292986 w 2629743"/>
                <a:gd name="connsiteY4" fmla="*/ 30160 h 1116783"/>
                <a:gd name="connsiteX5" fmla="*/ 1608021 w 2629743"/>
                <a:gd name="connsiteY5" fmla="*/ 211117 h 1116783"/>
                <a:gd name="connsiteX6" fmla="*/ 1833046 w 2629743"/>
                <a:gd name="connsiteY6" fmla="*/ 326041 h 1116783"/>
                <a:gd name="connsiteX7" fmla="*/ 2103076 w 2629743"/>
                <a:gd name="connsiteY7" fmla="*/ 497117 h 1116783"/>
                <a:gd name="connsiteX8" fmla="*/ 2328101 w 2629743"/>
                <a:gd name="connsiteY8" fmla="*/ 687784 h 1116783"/>
                <a:gd name="connsiteX9" fmla="*/ 2629743 w 2629743"/>
                <a:gd name="connsiteY9" fmla="*/ 1116783 h 1116783"/>
                <a:gd name="connsiteX0" fmla="*/ 0 w 2629743"/>
                <a:gd name="connsiteY0" fmla="*/ 173319 h 1107541"/>
                <a:gd name="connsiteX1" fmla="*/ 439270 w 2629743"/>
                <a:gd name="connsiteY1" fmla="*/ 146424 h 1107541"/>
                <a:gd name="connsiteX2" fmla="*/ 800460 w 2629743"/>
                <a:gd name="connsiteY2" fmla="*/ 20918 h 1107541"/>
                <a:gd name="connsiteX3" fmla="*/ 1112966 w 2629743"/>
                <a:gd name="connsiteY3" fmla="*/ 20918 h 1107541"/>
                <a:gd name="connsiteX4" fmla="*/ 1226743 w 2629743"/>
                <a:gd name="connsiteY4" fmla="*/ 154208 h 1107541"/>
                <a:gd name="connsiteX5" fmla="*/ 1608021 w 2629743"/>
                <a:gd name="connsiteY5" fmla="*/ 201875 h 1107541"/>
                <a:gd name="connsiteX6" fmla="*/ 1833046 w 2629743"/>
                <a:gd name="connsiteY6" fmla="*/ 316799 h 1107541"/>
                <a:gd name="connsiteX7" fmla="*/ 2103076 w 2629743"/>
                <a:gd name="connsiteY7" fmla="*/ 487875 h 1107541"/>
                <a:gd name="connsiteX8" fmla="*/ 2328101 w 2629743"/>
                <a:gd name="connsiteY8" fmla="*/ 678542 h 1107541"/>
                <a:gd name="connsiteX9" fmla="*/ 2629743 w 2629743"/>
                <a:gd name="connsiteY9" fmla="*/ 1107541 h 1107541"/>
                <a:gd name="connsiteX0" fmla="*/ 0 w 2629743"/>
                <a:gd name="connsiteY0" fmla="*/ 153698 h 1087920"/>
                <a:gd name="connsiteX1" fmla="*/ 439270 w 2629743"/>
                <a:gd name="connsiteY1" fmla="*/ 126803 h 1087920"/>
                <a:gd name="connsiteX2" fmla="*/ 800460 w 2629743"/>
                <a:gd name="connsiteY2" fmla="*/ 1297 h 1087920"/>
                <a:gd name="connsiteX3" fmla="*/ 977951 w 2629743"/>
                <a:gd name="connsiteY3" fmla="*/ 134587 h 1087920"/>
                <a:gd name="connsiteX4" fmla="*/ 1226743 w 2629743"/>
                <a:gd name="connsiteY4" fmla="*/ 134587 h 1087920"/>
                <a:gd name="connsiteX5" fmla="*/ 1608021 w 2629743"/>
                <a:gd name="connsiteY5" fmla="*/ 182254 h 1087920"/>
                <a:gd name="connsiteX6" fmla="*/ 1833046 w 2629743"/>
                <a:gd name="connsiteY6" fmla="*/ 297178 h 1087920"/>
                <a:gd name="connsiteX7" fmla="*/ 2103076 w 2629743"/>
                <a:gd name="connsiteY7" fmla="*/ 468254 h 1087920"/>
                <a:gd name="connsiteX8" fmla="*/ 2328101 w 2629743"/>
                <a:gd name="connsiteY8" fmla="*/ 658921 h 1087920"/>
                <a:gd name="connsiteX9" fmla="*/ 2629743 w 2629743"/>
                <a:gd name="connsiteY9" fmla="*/ 1087920 h 1087920"/>
                <a:gd name="connsiteX0" fmla="*/ 0 w 2629743"/>
                <a:gd name="connsiteY0" fmla="*/ 30080 h 964302"/>
                <a:gd name="connsiteX1" fmla="*/ 439270 w 2629743"/>
                <a:gd name="connsiteY1" fmla="*/ 3185 h 964302"/>
                <a:gd name="connsiteX2" fmla="*/ 654423 w 2629743"/>
                <a:gd name="connsiteY2" fmla="*/ 10969 h 964302"/>
                <a:gd name="connsiteX3" fmla="*/ 977951 w 2629743"/>
                <a:gd name="connsiteY3" fmla="*/ 10969 h 964302"/>
                <a:gd name="connsiteX4" fmla="*/ 1226743 w 2629743"/>
                <a:gd name="connsiteY4" fmla="*/ 10969 h 964302"/>
                <a:gd name="connsiteX5" fmla="*/ 1608021 w 2629743"/>
                <a:gd name="connsiteY5" fmla="*/ 58636 h 964302"/>
                <a:gd name="connsiteX6" fmla="*/ 1833046 w 2629743"/>
                <a:gd name="connsiteY6" fmla="*/ 173560 h 964302"/>
                <a:gd name="connsiteX7" fmla="*/ 2103076 w 2629743"/>
                <a:gd name="connsiteY7" fmla="*/ 344636 h 964302"/>
                <a:gd name="connsiteX8" fmla="*/ 2328101 w 2629743"/>
                <a:gd name="connsiteY8" fmla="*/ 535303 h 964302"/>
                <a:gd name="connsiteX9" fmla="*/ 2629743 w 2629743"/>
                <a:gd name="connsiteY9" fmla="*/ 964302 h 96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9743" h="964302">
                  <a:moveTo>
                    <a:pt x="0" y="30080"/>
                  </a:moveTo>
                  <a:cubicBezTo>
                    <a:pt x="79188" y="19621"/>
                    <a:pt x="330200" y="6370"/>
                    <a:pt x="439270" y="3185"/>
                  </a:cubicBezTo>
                  <a:cubicBezTo>
                    <a:pt x="548340" y="0"/>
                    <a:pt x="564643" y="9672"/>
                    <a:pt x="654423" y="10969"/>
                  </a:cubicBezTo>
                  <a:cubicBezTo>
                    <a:pt x="744203" y="12266"/>
                    <a:pt x="895775" y="21926"/>
                    <a:pt x="977951" y="10969"/>
                  </a:cubicBezTo>
                  <a:cubicBezTo>
                    <a:pt x="1217341" y="30136"/>
                    <a:pt x="1121731" y="3025"/>
                    <a:pt x="1226743" y="10969"/>
                  </a:cubicBezTo>
                  <a:cubicBezTo>
                    <a:pt x="1331755" y="18913"/>
                    <a:pt x="1506971" y="31538"/>
                    <a:pt x="1608021" y="58636"/>
                  </a:cubicBezTo>
                  <a:cubicBezTo>
                    <a:pt x="1709072" y="85735"/>
                    <a:pt x="1750537" y="125893"/>
                    <a:pt x="1833046" y="173560"/>
                  </a:cubicBezTo>
                  <a:cubicBezTo>
                    <a:pt x="1915555" y="221227"/>
                    <a:pt x="2020567" y="284346"/>
                    <a:pt x="2103076" y="344636"/>
                  </a:cubicBezTo>
                  <a:cubicBezTo>
                    <a:pt x="2185585" y="404927"/>
                    <a:pt x="2240323" y="432025"/>
                    <a:pt x="2328101" y="535303"/>
                  </a:cubicBezTo>
                  <a:cubicBezTo>
                    <a:pt x="2415879" y="638581"/>
                    <a:pt x="2569978" y="893331"/>
                    <a:pt x="2629743" y="964302"/>
                  </a:cubicBezTo>
                </a:path>
              </a:pathLst>
            </a:cu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0001" y="4410635"/>
              <a:ext cx="292419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/>
                <a:t>2) With catalyst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/>
                <a:t> Less energy required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/>
                <a:t> Higher probability of reaction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/>
                <a:t> Speeding up the process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943000" y="3433102"/>
              <a:ext cx="852567" cy="97753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880659" y="3460376"/>
            <a:ext cx="1342588" cy="797859"/>
          </a:xfrm>
          <a:prstGeom prst="rect">
            <a:avLst/>
          </a:prstGeom>
        </p:spPr>
        <p:txBody>
          <a:bodyPr vert="horz"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b="1">
                <a:latin typeface="+mj-lt"/>
                <a:cs typeface="MS PGothic" pitchFamily="34" charset="-128"/>
              </a:rPr>
              <a:t>Original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MS PGothic" pitchFamily="34" charset="-128"/>
              </a:rPr>
              <a:t>State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0"/>
              <a:cs typeface="MS PGothic" pitchFamily="34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043494" y="4659384"/>
            <a:ext cx="1342588" cy="797859"/>
          </a:xfrm>
          <a:prstGeom prst="rect">
            <a:avLst/>
          </a:prstGeom>
        </p:spPr>
        <p:txBody>
          <a:bodyPr vert="horz"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b="1">
                <a:latin typeface="+mj-lt"/>
                <a:cs typeface="MS PGothic" pitchFamily="34" charset="-128"/>
              </a:rPr>
              <a:t>Target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MS PGothic" pitchFamily="34" charset="-128"/>
              </a:rPr>
              <a:t>State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0"/>
              <a:cs typeface="MS PGothic" pitchFamily="34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0259" y="2978950"/>
            <a:ext cx="291371" cy="25967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417205" y="5062373"/>
            <a:ext cx="291371" cy="2596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xplosion 1 20"/>
          <p:cNvSpPr/>
          <p:nvPr/>
        </p:nvSpPr>
        <p:spPr>
          <a:xfrm>
            <a:off x="6237185" y="4860878"/>
            <a:ext cx="471391" cy="402989"/>
          </a:xfrm>
          <a:prstGeom prst="irregularSeal1">
            <a:avLst/>
          </a:prstGeom>
          <a:solidFill>
            <a:srgbClr val="F8C7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96525" y="1139180"/>
            <a:ext cx="3150350" cy="1357380"/>
            <a:chOff x="296525" y="1167679"/>
            <a:chExt cx="3150350" cy="135738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568824" y="2063403"/>
              <a:ext cx="493058" cy="46165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96525" y="1167679"/>
              <a:ext cx="31503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/>
                <a:t>1) Without catalyst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/>
                <a:t> A </a:t>
              </a:r>
              <a:r>
                <a:rPr lang="en-US" sz="1600" dirty="0"/>
                <a:t>lot of energy required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600" dirty="0"/>
                <a:t> Low probability of reaction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0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66273E-6 C 0.01128 0.00115 0.02066 0.00254 0.03194 0.00138 C 0.03507 -5.66273E-6 0.04166 -0.00255 0.04166 -0.00255 C 0.04375 -0.00695 0.04479 -0.00857 0.04844 -0.01019 C 0.05469 -0.01574 0.05937 -0.01967 0.06406 -0.02707 C 0.06719 -0.03216 0.06701 -0.02892 0.06701 -0.03239 C 0.07066 -0.03956 0.07673 -0.0502 0.08246 -0.05298 C 0.08663 -0.05853 0.09219 -0.06408 0.09705 -0.06848 C 0.09861 -0.06987 0.1 -0.07241 0.10191 -0.07241 C 0.1033 -0.07241 0.10017 -0.0694 0.09896 -0.06848 C 0.09809 -0.06779 0.09705 -0.06779 0.096 -0.06732 C 0.0967 -0.06825 0.09809 -0.06987 0.09809 -0.06987 C 0.10035 -0.07472 0.10225 -0.07426 0.10573 -0.0775 C 0.1085 -0.08328 0.11024 -0.08398 0.11545 -0.08537 C 0.11736 -0.08698 0.11979 -0.08722 0.12135 -0.0893 C 0.12344 -0.09207 0.12135 -0.09392 0.12621 -0.09693 C 0.12778 -0.09739 0.12986 -0.0967 0.13107 -0.09832 C 0.13177 -0.09924 0.12986 -0.10086 0.12899 -0.10086 C 0.12448 -0.10133 0.11996 -0.09948 0.11545 -0.09948 C 0.11389 -0.093 0.11475 -0.08652 0.11649 -0.08005 C 0.11528 -0.07102 0.11736 -0.07241 0.1125 -0.07241 C 0.11128 -0.07796 0.10955 -0.07704 0.10573 -0.07889 C 0.09028 -0.07773 0.08732 -0.08375 0.08732 -0.06848 C 0.08663 -0.05599 0.08541 -0.0472 0.08541 -0.03494 C 0.07569 -0.0354 0.06319 -0.0428 0.05625 -0.03355 C 0.05451 -0.0273 0.05191 -0.02268 0.04844 -0.01805 C 0.0467 -0.00995 0.03941 0.01063 0.03385 0.01433 C 0.0243 0.00786 0.0335 0.01318 0.0125 0.0104 C 0.00278 0.00901 0.01753 0.00901 0.00677 0.00647 C 0.0026 0.00554 -0.00174 0.00577 -0.0059 0.00531 C -0.00955 0.00369 -0.01007 0.00092 -0.01268 -0.00255 " pathEditMode="relative" ptsTypes="ffffffffffffffffffffffffffffff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03 0.00254 0.01024 0.00393 0.01545 0.00532 C 0.02934 0.00439 0.04357 0.00486 0.05625 -0.0037 C 0.08767 -0.00093 0.07569 -0.00278 0.09218 0 C 0.09757 0.00254 0.09409 0.00139 0.10277 0.00139 C 0.11441 0.0155 0.14305 0.00416 0.15034 0.00393 C 0.16875 0.00278 0.18263 0.00278 0.20191 0.00278 C 0.20295 0.00324 0.20382 0.00324 0.20486 0.00393 C 0.2059 0.00463 0.20659 0.00601 0.20746 0.00648 C 0.21128 0.0081 0.225 0.00902 0.22621 0.00925 C 0.23576 0.01318 0.22257 0.00717 0.23107 0.01295 C 0.23298 0.01434 0.23715 0.01596 0.23975 0.01689 C 0.24288 0.01966 0.2467 0.02036 0.24948 0.02336 C 0.2585 0.03123 0.27569 0.03632 0.28628 0.0377 C 0.28958 0.03863 0.2927 0.04002 0.296 0.04141 C 0.30052 0.04557 0.30382 0.05343 0.30868 0.05575 C 0.31145 0.05945 0.31388 0.06222 0.31649 0.06616 C 0.31805 0.06847 0.32135 0.07263 0.32135 0.07263 C 0.32239 0.07726 0.32222 0.07495 0.32222 0.07911 C 0.32517 0.08466 0.32847 0.08836 0.33194 0.09322 C 0.33385 0.096 0.33559 0.10155 0.3368 0.10479 C 0.34097 0.11543 0.34062 0.12861 0.34548 0.13856 C 0.34583 0.14018 0.34652 0.14365 0.34652 0.14365 C 0.35 0.15082 0.3559 0.16262 0.36111 0.16701 C 0.36284 0.17372 0.36545 0.1802 0.36788 0.18644 C 0.37031 0.19338 0.37031 0.20055 0.37378 0.20703 C 0.3743 0.20981 0.37465 0.2149 0.3776 0.2149 C 0.3802 0.22022 0.38385 0.22068 0.38819 0.22253 C 0.39305 0.22947 0.40104 0.23109 0.40573 0.23803 C 0.40868 0.24242 0.41128 0.24543 0.41545 0.24728 C 0.41736 0.25376 0.42048 0.25908 0.42413 0.26394 C 0.42482 0.26648 0.42552 0.26903 0.42621 0.2718 C 0.42656 0.27342 0.42621 0.2755 0.42691 0.27689 C 0.42795 0.27851 0.42986 0.27828 0.43107 0.27943 C 0.43611 0.28452 0.4434 0.28499 0.44948 0.28591 C 0.45798 0.28892 0.44895 0.28614 0.46493 0.28869 C 0.46857 0.28938 0.47204 0.29239 0.47569 0.29239 C 0.48125 0.29725 0.48333 0.29655 0.49114 0.29771 C 0.50034 0.30118 0.50711 0.30025 0.51718 0.30025 C 0.52864 0.30257 0.53906 0.29771 0.55017 0.29771 C 0.55382 0.2984 0.55746 0.30025 0.56111 0.30025 C 0.56545 0.30025 0.56996 0.29887 0.57465 0.29887 C 0.5809 0.29632 0.5875 0.29632 0.59409 0.29632 C 0.59218 0.2947 0.59045 0.29216 0.58819 0.29123 C 0.58472 0.28961 0.57916 0.28846 0.57656 0.28591 C 0.57343 0.28314 0.5717 0.28221 0.56788 0.28221 C 0.56493 0.28799 0.55763 0.29516 0.55243 0.29771 C 0.54965 0.30118 0.55086 0.29933 0.54826 0.3028 C 0.55329 0.30326 0.55816 0.30303 0.56302 0.30419 C 0.56614 0.30488 0.56979 0.31436 0.56979 0.31436 C 0.5717 0.30673 0.57777 0.30534 0.58333 0.30534 " pathEditMode="relative" ptsTypes="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916705" y="503675"/>
            <a:ext cx="5038032" cy="7306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dirty="0" err="1"/>
              <a:t>Catalysing</a:t>
            </a:r>
            <a:r>
              <a:rPr lang="en-US" dirty="0"/>
              <a:t> Properties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555" y="1448780"/>
            <a:ext cx="8280920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/>
              <a:t> Reactions and interactions take place in complex system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However, the conditions need to right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Some </a:t>
            </a:r>
            <a:r>
              <a:rPr lang="en-US" sz="2000" b="1" dirty="0" err="1"/>
              <a:t>catalysing</a:t>
            </a:r>
            <a:r>
              <a:rPr lang="en-US" sz="2000" b="1" dirty="0"/>
              <a:t> properties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u="sng" dirty="0"/>
              <a:t>Density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u="sng" dirty="0"/>
              <a:t> Pressure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u="sng" dirty="0"/>
              <a:t> Temperature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u="sng" dirty="0"/>
              <a:t> Amount of surface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u="sng" dirty="0" err="1"/>
              <a:t>Catalysers</a:t>
            </a:r>
            <a:endParaRPr lang="en-US" sz="2000" b="1" dirty="0"/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Lowers the thresholds, speeds up the process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err="1"/>
              <a:t>Catalyser</a:t>
            </a:r>
            <a:r>
              <a:rPr lang="en-US" sz="2000" b="1" dirty="0"/>
              <a:t> is not consumed itself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Life on earth would not exist without catalyzers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For example DNA and  RNA are not information only, </a:t>
            </a:r>
            <a:br>
              <a:rPr lang="en-US" sz="2000" b="1" dirty="0"/>
            </a:br>
            <a:r>
              <a:rPr lang="en-US" sz="2000" b="1" dirty="0"/>
              <a:t>  they are </a:t>
            </a:r>
            <a:r>
              <a:rPr lang="en-US" sz="2000" b="1" dirty="0" err="1"/>
              <a:t>catalysers</a:t>
            </a:r>
            <a:r>
              <a:rPr lang="en-US" sz="2000" b="1" dirty="0"/>
              <a:t> of their own production</a:t>
            </a:r>
          </a:p>
          <a:p>
            <a:pPr>
              <a:buFont typeface="Arial" pitchFamily="34" charset="0"/>
              <a:buChar char="•"/>
            </a:pPr>
            <a:endParaRPr lang="en-US" sz="2000" b="1" u="sng" dirty="0"/>
          </a:p>
        </p:txBody>
      </p:sp>
      <p:sp>
        <p:nvSpPr>
          <p:cNvPr id="2" name="Rectangle 1"/>
          <p:cNvSpPr/>
          <p:nvPr/>
        </p:nvSpPr>
        <p:spPr>
          <a:xfrm>
            <a:off x="4435721" y="275392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35" y="413665"/>
            <a:ext cx="8085599" cy="685800"/>
          </a:xfrm>
        </p:spPr>
        <p:txBody>
          <a:bodyPr/>
          <a:lstStyle/>
          <a:p>
            <a:pPr algn="ctr"/>
            <a:r>
              <a:rPr lang="en-US" dirty="0"/>
              <a:t>How Much City is a Catalyzer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80160" y="1295400"/>
            <a:ext cx="7680449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Right conditions for ”reactions” between people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Container (the infrastructure, housing, public spaces)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Density (of people)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Temperature (degree of random encounters)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Pressure (social &amp; cultural pressures)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Sufficient amount of catalyzing ”surface” for interactions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Public spaces, cafes, pubs, parks, shops, malls, etc.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Roads, streets, public transport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 Increasing the possibility of autocatalytic processes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Groups of people attracting more people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Exchange of thoughts catalyzing new thoughts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570" y="413665"/>
            <a:ext cx="7110790" cy="727788"/>
          </a:xfrm>
        </p:spPr>
        <p:txBody>
          <a:bodyPr/>
          <a:lstStyle/>
          <a:p>
            <a:pPr marL="457200" indent="-457200" algn="ctr"/>
            <a:r>
              <a:rPr lang="en-US" dirty="0"/>
              <a:t>The Minimum Agency</a:t>
            </a:r>
            <a:br>
              <a:rPr lang="en-US" dirty="0"/>
            </a:br>
            <a:endParaRPr lang="en-US" dirty="0"/>
          </a:p>
        </p:txBody>
      </p:sp>
      <p:grpSp>
        <p:nvGrpSpPr>
          <p:cNvPr id="313" name="Group 312"/>
          <p:cNvGrpSpPr/>
          <p:nvPr/>
        </p:nvGrpSpPr>
        <p:grpSpPr>
          <a:xfrm>
            <a:off x="4998992" y="1493190"/>
            <a:ext cx="2160957" cy="611034"/>
            <a:chOff x="4522025" y="1821815"/>
            <a:chExt cx="2160957" cy="611034"/>
          </a:xfrm>
          <a:solidFill>
            <a:schemeClr val="accent4"/>
          </a:solidFill>
        </p:grpSpPr>
        <p:grpSp>
          <p:nvGrpSpPr>
            <p:cNvPr id="42" name="Group 302"/>
            <p:cNvGrpSpPr/>
            <p:nvPr/>
          </p:nvGrpSpPr>
          <p:grpSpPr>
            <a:xfrm>
              <a:off x="4522025" y="2334068"/>
              <a:ext cx="896170" cy="98781"/>
              <a:chOff x="4647083" y="3483430"/>
              <a:chExt cx="896170" cy="98781"/>
            </a:xfrm>
            <a:grpFill/>
          </p:grpSpPr>
          <p:sp>
            <p:nvSpPr>
              <p:cNvPr id="287" name="Oval 286"/>
              <p:cNvSpPr/>
              <p:nvPr/>
            </p:nvSpPr>
            <p:spPr>
              <a:xfrm>
                <a:off x="4987276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4875308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Oval 288"/>
              <p:cNvSpPr/>
              <p:nvPr/>
            </p:nvSpPr>
            <p:spPr>
              <a:xfrm rot="16200000">
                <a:off x="4958946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4759051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4647083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Oval 291"/>
              <p:cNvSpPr/>
              <p:nvPr/>
            </p:nvSpPr>
            <p:spPr>
              <a:xfrm rot="16200000">
                <a:off x="4730721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Oval 292"/>
              <p:cNvSpPr/>
              <p:nvPr/>
            </p:nvSpPr>
            <p:spPr>
              <a:xfrm rot="16200000">
                <a:off x="4833809" y="349957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5449947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5337979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Oval 295"/>
              <p:cNvSpPr/>
              <p:nvPr/>
            </p:nvSpPr>
            <p:spPr>
              <a:xfrm rot="16200000">
                <a:off x="5421617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5221722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5109754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9" name="Oval 298"/>
              <p:cNvSpPr/>
              <p:nvPr/>
            </p:nvSpPr>
            <p:spPr>
              <a:xfrm rot="16200000">
                <a:off x="5193392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Oval 299"/>
              <p:cNvSpPr/>
              <p:nvPr/>
            </p:nvSpPr>
            <p:spPr>
              <a:xfrm rot="16200000">
                <a:off x="5296480" y="3501869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>
              <a:xfrm rot="16200000">
                <a:off x="5068255" y="350140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5" name="Group 327"/>
            <p:cNvGrpSpPr/>
            <p:nvPr/>
          </p:nvGrpSpPr>
          <p:grpSpPr>
            <a:xfrm>
              <a:off x="5786812" y="1821815"/>
              <a:ext cx="896170" cy="98781"/>
              <a:chOff x="4647083" y="3483430"/>
              <a:chExt cx="896170" cy="98781"/>
            </a:xfrm>
            <a:grpFill/>
          </p:grpSpPr>
          <p:sp>
            <p:nvSpPr>
              <p:cNvPr id="329" name="Oval 328"/>
              <p:cNvSpPr/>
              <p:nvPr/>
            </p:nvSpPr>
            <p:spPr>
              <a:xfrm>
                <a:off x="4987276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4875308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Oval 330"/>
              <p:cNvSpPr/>
              <p:nvPr/>
            </p:nvSpPr>
            <p:spPr>
              <a:xfrm rot="16200000">
                <a:off x="4958946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4759051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4647083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4" name="Oval 333"/>
              <p:cNvSpPr/>
              <p:nvPr/>
            </p:nvSpPr>
            <p:spPr>
              <a:xfrm rot="16200000">
                <a:off x="4730721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5" name="Oval 334"/>
              <p:cNvSpPr/>
              <p:nvPr/>
            </p:nvSpPr>
            <p:spPr>
              <a:xfrm rot="16200000">
                <a:off x="4833809" y="349957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5449947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5337979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8" name="Oval 337"/>
              <p:cNvSpPr/>
              <p:nvPr/>
            </p:nvSpPr>
            <p:spPr>
              <a:xfrm rot="16200000">
                <a:off x="5421617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5221722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5109754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Oval 340"/>
              <p:cNvSpPr/>
              <p:nvPr/>
            </p:nvSpPr>
            <p:spPr>
              <a:xfrm rot="16200000">
                <a:off x="5193392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Oval 341"/>
              <p:cNvSpPr/>
              <p:nvPr/>
            </p:nvSpPr>
            <p:spPr>
              <a:xfrm rot="16200000">
                <a:off x="5296480" y="3501869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Oval 342"/>
              <p:cNvSpPr/>
              <p:nvPr/>
            </p:nvSpPr>
            <p:spPr>
              <a:xfrm rot="16200000">
                <a:off x="5068255" y="350140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oup 343"/>
            <p:cNvGrpSpPr/>
            <p:nvPr/>
          </p:nvGrpSpPr>
          <p:grpSpPr>
            <a:xfrm>
              <a:off x="5530445" y="2011423"/>
              <a:ext cx="896170" cy="98781"/>
              <a:chOff x="4647083" y="3483430"/>
              <a:chExt cx="896170" cy="98781"/>
            </a:xfrm>
            <a:grpFill/>
          </p:grpSpPr>
          <p:sp>
            <p:nvSpPr>
              <p:cNvPr id="345" name="Oval 344"/>
              <p:cNvSpPr/>
              <p:nvPr/>
            </p:nvSpPr>
            <p:spPr>
              <a:xfrm>
                <a:off x="4987276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875308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7" name="Oval 346"/>
              <p:cNvSpPr/>
              <p:nvPr/>
            </p:nvSpPr>
            <p:spPr>
              <a:xfrm rot="16200000">
                <a:off x="4958946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759051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647083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0" name="Oval 349"/>
              <p:cNvSpPr/>
              <p:nvPr/>
            </p:nvSpPr>
            <p:spPr>
              <a:xfrm rot="16200000">
                <a:off x="4730721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1" name="Oval 350"/>
              <p:cNvSpPr/>
              <p:nvPr/>
            </p:nvSpPr>
            <p:spPr>
              <a:xfrm rot="16200000">
                <a:off x="4833809" y="349957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449947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5337979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Oval 353"/>
              <p:cNvSpPr/>
              <p:nvPr/>
            </p:nvSpPr>
            <p:spPr>
              <a:xfrm rot="16200000">
                <a:off x="5421617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221722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109754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Oval 356"/>
              <p:cNvSpPr/>
              <p:nvPr/>
            </p:nvSpPr>
            <p:spPr>
              <a:xfrm rot="16200000">
                <a:off x="5193392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Oval 357"/>
              <p:cNvSpPr/>
              <p:nvPr/>
            </p:nvSpPr>
            <p:spPr>
              <a:xfrm rot="16200000">
                <a:off x="5296480" y="3501869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Oval 358"/>
              <p:cNvSpPr/>
              <p:nvPr/>
            </p:nvSpPr>
            <p:spPr>
              <a:xfrm rot="16200000">
                <a:off x="5068255" y="350140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359"/>
            <p:cNvGrpSpPr/>
            <p:nvPr/>
          </p:nvGrpSpPr>
          <p:grpSpPr>
            <a:xfrm>
              <a:off x="5241731" y="2176617"/>
              <a:ext cx="896170" cy="98781"/>
              <a:chOff x="4647083" y="3483430"/>
              <a:chExt cx="896170" cy="98781"/>
            </a:xfrm>
            <a:grpFill/>
          </p:grpSpPr>
          <p:sp>
            <p:nvSpPr>
              <p:cNvPr id="361" name="Oval 360"/>
              <p:cNvSpPr/>
              <p:nvPr/>
            </p:nvSpPr>
            <p:spPr>
              <a:xfrm>
                <a:off x="4987276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4875308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3" name="Oval 362"/>
              <p:cNvSpPr/>
              <p:nvPr/>
            </p:nvSpPr>
            <p:spPr>
              <a:xfrm rot="16200000">
                <a:off x="4958946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4759051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4647083" y="3483430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6" name="Oval 365"/>
              <p:cNvSpPr/>
              <p:nvPr/>
            </p:nvSpPr>
            <p:spPr>
              <a:xfrm rot="16200000">
                <a:off x="4730721" y="3501403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7" name="Oval 366"/>
              <p:cNvSpPr/>
              <p:nvPr/>
            </p:nvSpPr>
            <p:spPr>
              <a:xfrm rot="16200000">
                <a:off x="4833809" y="349957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5449947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5337979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0" name="Oval 369"/>
              <p:cNvSpPr/>
              <p:nvPr/>
            </p:nvSpPr>
            <p:spPr>
              <a:xfrm rot="16200000">
                <a:off x="5421617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5221722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5109754" y="3485728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3" name="Oval 372"/>
              <p:cNvSpPr/>
              <p:nvPr/>
            </p:nvSpPr>
            <p:spPr>
              <a:xfrm rot="16200000">
                <a:off x="5193392" y="3503701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Oval 373"/>
              <p:cNvSpPr/>
              <p:nvPr/>
            </p:nvSpPr>
            <p:spPr>
              <a:xfrm rot="16200000">
                <a:off x="5296480" y="3501869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Oval 374"/>
              <p:cNvSpPr/>
              <p:nvPr/>
            </p:nvSpPr>
            <p:spPr>
              <a:xfrm rot="16200000">
                <a:off x="5068255" y="350140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4" name="Group 313"/>
          <p:cNvGrpSpPr/>
          <p:nvPr/>
        </p:nvGrpSpPr>
        <p:grpSpPr>
          <a:xfrm>
            <a:off x="5039221" y="2294061"/>
            <a:ext cx="2525315" cy="684793"/>
            <a:chOff x="6249483" y="2540103"/>
            <a:chExt cx="2525315" cy="684793"/>
          </a:xfrm>
          <a:solidFill>
            <a:srgbClr val="FF0000"/>
          </a:solidFill>
        </p:grpSpPr>
        <p:grpSp>
          <p:nvGrpSpPr>
            <p:cNvPr id="16" name="Group 178"/>
            <p:cNvGrpSpPr/>
            <p:nvPr/>
          </p:nvGrpSpPr>
          <p:grpSpPr>
            <a:xfrm>
              <a:off x="6942074" y="2963454"/>
              <a:ext cx="906940" cy="96483"/>
              <a:chOff x="775497" y="4780231"/>
              <a:chExt cx="906940" cy="96483"/>
            </a:xfrm>
            <a:grpFill/>
          </p:grpSpPr>
          <p:grpSp>
            <p:nvGrpSpPr>
              <p:cNvPr id="17" name="Group 159"/>
              <p:cNvGrpSpPr/>
              <p:nvPr/>
            </p:nvGrpSpPr>
            <p:grpSpPr>
              <a:xfrm>
                <a:off x="1477163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1" name="Oval 180"/>
              <p:cNvSpPr/>
              <p:nvPr/>
            </p:nvSpPr>
            <p:spPr>
              <a:xfrm>
                <a:off x="1360906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1248938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 rot="16200000">
                <a:off x="1332576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 rot="16200000">
                <a:off x="1435664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67"/>
              <p:cNvGrpSpPr/>
              <p:nvPr/>
            </p:nvGrpSpPr>
            <p:grpSpPr>
              <a:xfrm>
                <a:off x="1003722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191" name="Oval 190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6" name="Oval 185"/>
              <p:cNvSpPr/>
              <p:nvPr/>
            </p:nvSpPr>
            <p:spPr>
              <a:xfrm>
                <a:off x="887465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775497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Oval 187"/>
              <p:cNvSpPr/>
              <p:nvPr/>
            </p:nvSpPr>
            <p:spPr>
              <a:xfrm rot="16200000">
                <a:off x="859135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 rot="16200000">
                <a:off x="962223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/>
              <p:cNvSpPr/>
              <p:nvPr/>
            </p:nvSpPr>
            <p:spPr>
              <a:xfrm rot="16200000">
                <a:off x="1209954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196"/>
            <p:cNvGrpSpPr/>
            <p:nvPr/>
          </p:nvGrpSpPr>
          <p:grpSpPr>
            <a:xfrm>
              <a:off x="7867858" y="2540103"/>
              <a:ext cx="906940" cy="96483"/>
              <a:chOff x="775497" y="4780231"/>
              <a:chExt cx="906940" cy="96483"/>
            </a:xfrm>
            <a:grpFill/>
          </p:grpSpPr>
          <p:grpSp>
            <p:nvGrpSpPr>
              <p:cNvPr id="22" name="Group 159"/>
              <p:cNvGrpSpPr/>
              <p:nvPr/>
            </p:nvGrpSpPr>
            <p:grpSpPr>
              <a:xfrm>
                <a:off x="1477163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99" name="Oval 198"/>
              <p:cNvSpPr/>
              <p:nvPr/>
            </p:nvSpPr>
            <p:spPr>
              <a:xfrm>
                <a:off x="1360906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1248938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Oval 200"/>
              <p:cNvSpPr/>
              <p:nvPr/>
            </p:nvSpPr>
            <p:spPr>
              <a:xfrm rot="16200000">
                <a:off x="1332576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Oval 201"/>
              <p:cNvSpPr/>
              <p:nvPr/>
            </p:nvSpPr>
            <p:spPr>
              <a:xfrm rot="16200000">
                <a:off x="1435664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Group 167"/>
              <p:cNvGrpSpPr/>
              <p:nvPr/>
            </p:nvGrpSpPr>
            <p:grpSpPr>
              <a:xfrm>
                <a:off x="1003722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4" name="Oval 203"/>
              <p:cNvSpPr/>
              <p:nvPr/>
            </p:nvSpPr>
            <p:spPr>
              <a:xfrm>
                <a:off x="887465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775497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Oval 205"/>
              <p:cNvSpPr/>
              <p:nvPr/>
            </p:nvSpPr>
            <p:spPr>
              <a:xfrm rot="16200000">
                <a:off x="859135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Oval 206"/>
              <p:cNvSpPr/>
              <p:nvPr/>
            </p:nvSpPr>
            <p:spPr>
              <a:xfrm rot="16200000">
                <a:off x="962223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Oval 207"/>
              <p:cNvSpPr/>
              <p:nvPr/>
            </p:nvSpPr>
            <p:spPr>
              <a:xfrm rot="16200000">
                <a:off x="1209954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32"/>
            <p:cNvGrpSpPr/>
            <p:nvPr/>
          </p:nvGrpSpPr>
          <p:grpSpPr>
            <a:xfrm>
              <a:off x="7423944" y="2742623"/>
              <a:ext cx="906940" cy="96483"/>
              <a:chOff x="775497" y="4780231"/>
              <a:chExt cx="906940" cy="96483"/>
            </a:xfrm>
            <a:grpFill/>
          </p:grpSpPr>
          <p:grpSp>
            <p:nvGrpSpPr>
              <p:cNvPr id="26" name="Group 159"/>
              <p:cNvGrpSpPr/>
              <p:nvPr/>
            </p:nvGrpSpPr>
            <p:grpSpPr>
              <a:xfrm>
                <a:off x="1477163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248" name="Oval 247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5" name="Oval 234"/>
              <p:cNvSpPr/>
              <p:nvPr/>
            </p:nvSpPr>
            <p:spPr>
              <a:xfrm>
                <a:off x="1360906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248938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Oval 236"/>
              <p:cNvSpPr/>
              <p:nvPr/>
            </p:nvSpPr>
            <p:spPr>
              <a:xfrm rot="16200000">
                <a:off x="1332576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Oval 237"/>
              <p:cNvSpPr/>
              <p:nvPr/>
            </p:nvSpPr>
            <p:spPr>
              <a:xfrm rot="16200000">
                <a:off x="1435664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7" name="Group 167"/>
              <p:cNvGrpSpPr/>
              <p:nvPr/>
            </p:nvGrpSpPr>
            <p:grpSpPr>
              <a:xfrm>
                <a:off x="1003722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245" name="Oval 244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Oval 245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Oval 246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0" name="Oval 239"/>
              <p:cNvSpPr/>
              <p:nvPr/>
            </p:nvSpPr>
            <p:spPr>
              <a:xfrm>
                <a:off x="887465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775497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Oval 241"/>
              <p:cNvSpPr/>
              <p:nvPr/>
            </p:nvSpPr>
            <p:spPr>
              <a:xfrm rot="16200000">
                <a:off x="859135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Oval 242"/>
              <p:cNvSpPr/>
              <p:nvPr/>
            </p:nvSpPr>
            <p:spPr>
              <a:xfrm rot="16200000">
                <a:off x="962223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Oval 243"/>
              <p:cNvSpPr/>
              <p:nvPr/>
            </p:nvSpPr>
            <p:spPr>
              <a:xfrm rot="16200000">
                <a:off x="1209954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8" name="Group 375"/>
            <p:cNvGrpSpPr/>
            <p:nvPr/>
          </p:nvGrpSpPr>
          <p:grpSpPr>
            <a:xfrm>
              <a:off x="6249483" y="3128413"/>
              <a:ext cx="906940" cy="96483"/>
              <a:chOff x="775497" y="4780231"/>
              <a:chExt cx="906940" cy="96483"/>
            </a:xfrm>
            <a:grpFill/>
          </p:grpSpPr>
          <p:grpSp>
            <p:nvGrpSpPr>
              <p:cNvPr id="49" name="Group 159"/>
              <p:cNvGrpSpPr/>
              <p:nvPr/>
            </p:nvGrpSpPr>
            <p:grpSpPr>
              <a:xfrm>
                <a:off x="1477163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391" name="Oval 390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2" name="Oval 391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3" name="Oval 392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8" name="Oval 377"/>
              <p:cNvSpPr/>
              <p:nvPr/>
            </p:nvSpPr>
            <p:spPr>
              <a:xfrm>
                <a:off x="1360906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1248938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0" name="Oval 379"/>
              <p:cNvSpPr/>
              <p:nvPr/>
            </p:nvSpPr>
            <p:spPr>
              <a:xfrm rot="16200000">
                <a:off x="1332576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1" name="Oval 380"/>
              <p:cNvSpPr/>
              <p:nvPr/>
            </p:nvSpPr>
            <p:spPr>
              <a:xfrm rot="16200000">
                <a:off x="1435664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0" name="Group 167"/>
              <p:cNvGrpSpPr/>
              <p:nvPr/>
            </p:nvGrpSpPr>
            <p:grpSpPr>
              <a:xfrm>
                <a:off x="1003722" y="4780231"/>
                <a:ext cx="205274" cy="96483"/>
                <a:chOff x="1346719" y="4109203"/>
                <a:chExt cx="205274" cy="96483"/>
              </a:xfrm>
              <a:grpFill/>
            </p:grpSpPr>
            <p:sp>
              <p:nvSpPr>
                <p:cNvPr id="388" name="Oval 387"/>
                <p:cNvSpPr/>
                <p:nvPr/>
              </p:nvSpPr>
              <p:spPr>
                <a:xfrm>
                  <a:off x="1458687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1346719" y="4109203"/>
                  <a:ext cx="93306" cy="96483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 rot="16200000">
                  <a:off x="1430357" y="4127176"/>
                  <a:ext cx="45719" cy="5984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3" name="Oval 382"/>
              <p:cNvSpPr/>
              <p:nvPr/>
            </p:nvSpPr>
            <p:spPr>
              <a:xfrm>
                <a:off x="887465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775497" y="4780231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5" name="Oval 384"/>
              <p:cNvSpPr/>
              <p:nvPr/>
            </p:nvSpPr>
            <p:spPr>
              <a:xfrm rot="16200000">
                <a:off x="859135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6" name="Oval 385"/>
              <p:cNvSpPr/>
              <p:nvPr/>
            </p:nvSpPr>
            <p:spPr>
              <a:xfrm rot="16200000">
                <a:off x="962223" y="4796372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Oval 386"/>
              <p:cNvSpPr/>
              <p:nvPr/>
            </p:nvSpPr>
            <p:spPr>
              <a:xfrm rot="16200000">
                <a:off x="1209954" y="4798204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0" name="Group 250"/>
          <p:cNvGrpSpPr/>
          <p:nvPr/>
        </p:nvGrpSpPr>
        <p:grpSpPr>
          <a:xfrm>
            <a:off x="4378893" y="3237873"/>
            <a:ext cx="433499" cy="96483"/>
            <a:chOff x="1393617" y="4466354"/>
            <a:chExt cx="433499" cy="96483"/>
          </a:xfrm>
          <a:solidFill>
            <a:schemeClr val="accent2"/>
          </a:solidFill>
        </p:grpSpPr>
        <p:grpSp>
          <p:nvGrpSpPr>
            <p:cNvPr id="31" name="Group 150"/>
            <p:cNvGrpSpPr/>
            <p:nvPr/>
          </p:nvGrpSpPr>
          <p:grpSpPr>
            <a:xfrm>
              <a:off x="1621842" y="4466354"/>
              <a:ext cx="205274" cy="96483"/>
              <a:chOff x="1346719" y="4109203"/>
              <a:chExt cx="205274" cy="96483"/>
            </a:xfrm>
            <a:grpFill/>
          </p:grpSpPr>
          <p:sp>
            <p:nvSpPr>
              <p:cNvPr id="257" name="Oval 256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Oval 258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3" name="Oval 252"/>
            <p:cNvSpPr/>
            <p:nvPr/>
          </p:nvSpPr>
          <p:spPr>
            <a:xfrm>
              <a:off x="1505585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/>
            <p:cNvSpPr/>
            <p:nvPr/>
          </p:nvSpPr>
          <p:spPr>
            <a:xfrm>
              <a:off x="1393617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Oval 254"/>
            <p:cNvSpPr/>
            <p:nvPr/>
          </p:nvSpPr>
          <p:spPr>
            <a:xfrm rot="16200000">
              <a:off x="1477255" y="4484327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Oval 255"/>
            <p:cNvSpPr/>
            <p:nvPr/>
          </p:nvSpPr>
          <p:spPr>
            <a:xfrm rot="16200000">
              <a:off x="1580343" y="4482495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277"/>
          <p:cNvGrpSpPr/>
          <p:nvPr/>
        </p:nvGrpSpPr>
        <p:grpSpPr>
          <a:xfrm>
            <a:off x="4978830" y="3219029"/>
            <a:ext cx="433499" cy="96483"/>
            <a:chOff x="1393617" y="4466354"/>
            <a:chExt cx="433499" cy="96483"/>
          </a:xfrm>
          <a:solidFill>
            <a:schemeClr val="accent2"/>
          </a:solidFill>
        </p:grpSpPr>
        <p:grpSp>
          <p:nvGrpSpPr>
            <p:cNvPr id="38" name="Group 150"/>
            <p:cNvGrpSpPr/>
            <p:nvPr/>
          </p:nvGrpSpPr>
          <p:grpSpPr>
            <a:xfrm>
              <a:off x="1621842" y="4466354"/>
              <a:ext cx="205274" cy="96483"/>
              <a:chOff x="1346719" y="4109203"/>
              <a:chExt cx="205274" cy="96483"/>
            </a:xfrm>
            <a:grpFill/>
          </p:grpSpPr>
          <p:sp>
            <p:nvSpPr>
              <p:cNvPr id="284" name="Oval 283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Oval 285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0" name="Oval 279"/>
            <p:cNvSpPr/>
            <p:nvPr/>
          </p:nvSpPr>
          <p:spPr>
            <a:xfrm>
              <a:off x="1505585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Oval 280"/>
            <p:cNvSpPr/>
            <p:nvPr/>
          </p:nvSpPr>
          <p:spPr>
            <a:xfrm>
              <a:off x="1393617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Oval 281"/>
            <p:cNvSpPr/>
            <p:nvPr/>
          </p:nvSpPr>
          <p:spPr>
            <a:xfrm rot="16200000">
              <a:off x="1477255" y="4484327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Oval 282"/>
            <p:cNvSpPr/>
            <p:nvPr/>
          </p:nvSpPr>
          <p:spPr>
            <a:xfrm rot="16200000">
              <a:off x="1580343" y="4482495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319"/>
          <p:cNvGrpSpPr/>
          <p:nvPr/>
        </p:nvGrpSpPr>
        <p:grpSpPr>
          <a:xfrm rot="16200000">
            <a:off x="4688948" y="3532542"/>
            <a:ext cx="433499" cy="96483"/>
            <a:chOff x="4494683" y="3331030"/>
            <a:chExt cx="433499" cy="96483"/>
          </a:xfrm>
          <a:solidFill>
            <a:schemeClr val="accent4"/>
          </a:solidFill>
        </p:grpSpPr>
        <p:sp>
          <p:nvSpPr>
            <p:cNvPr id="321" name="Oval 320"/>
            <p:cNvSpPr/>
            <p:nvPr/>
          </p:nvSpPr>
          <p:spPr>
            <a:xfrm>
              <a:off x="4834876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Oval 321"/>
            <p:cNvSpPr/>
            <p:nvPr/>
          </p:nvSpPr>
          <p:spPr>
            <a:xfrm>
              <a:off x="4722908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Oval 322"/>
            <p:cNvSpPr/>
            <p:nvPr/>
          </p:nvSpPr>
          <p:spPr>
            <a:xfrm rot="16200000">
              <a:off x="4806546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Oval 323"/>
            <p:cNvSpPr/>
            <p:nvPr/>
          </p:nvSpPr>
          <p:spPr>
            <a:xfrm>
              <a:off x="4606651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/>
            <p:cNvSpPr/>
            <p:nvPr/>
          </p:nvSpPr>
          <p:spPr>
            <a:xfrm>
              <a:off x="4494683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/>
            <p:cNvSpPr/>
            <p:nvPr/>
          </p:nvSpPr>
          <p:spPr>
            <a:xfrm rot="16200000">
              <a:off x="4578321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/>
            <p:cNvSpPr/>
            <p:nvPr/>
          </p:nvSpPr>
          <p:spPr>
            <a:xfrm rot="16200000">
              <a:off x="4681409" y="3347171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0" name="Rectangle 449"/>
          <p:cNvSpPr/>
          <p:nvPr/>
        </p:nvSpPr>
        <p:spPr>
          <a:xfrm>
            <a:off x="4472199" y="3580784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451" name="Rectangle 450"/>
          <p:cNvSpPr/>
          <p:nvPr/>
        </p:nvSpPr>
        <p:spPr>
          <a:xfrm>
            <a:off x="4391519" y="2949863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452" name="Rectangle 451"/>
          <p:cNvSpPr/>
          <p:nvPr/>
        </p:nvSpPr>
        <p:spPr>
          <a:xfrm>
            <a:off x="5049800" y="2989998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457" name="Oval 456"/>
          <p:cNvSpPr/>
          <p:nvPr/>
        </p:nvSpPr>
        <p:spPr>
          <a:xfrm>
            <a:off x="4677473" y="3080660"/>
            <a:ext cx="460086" cy="40922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301"/>
          <p:cNvGrpSpPr/>
          <p:nvPr/>
        </p:nvGrpSpPr>
        <p:grpSpPr>
          <a:xfrm>
            <a:off x="4075118" y="2213426"/>
            <a:ext cx="433499" cy="96483"/>
            <a:chOff x="4494683" y="3331030"/>
            <a:chExt cx="433499" cy="96483"/>
          </a:xfrm>
          <a:solidFill>
            <a:schemeClr val="accent4"/>
          </a:solidFill>
        </p:grpSpPr>
        <p:sp>
          <p:nvSpPr>
            <p:cNvPr id="152" name="Oval 151"/>
            <p:cNvSpPr/>
            <p:nvPr/>
          </p:nvSpPr>
          <p:spPr>
            <a:xfrm>
              <a:off x="4834876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Oval 152"/>
            <p:cNvSpPr/>
            <p:nvPr/>
          </p:nvSpPr>
          <p:spPr>
            <a:xfrm>
              <a:off x="4722908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Oval 153"/>
            <p:cNvSpPr/>
            <p:nvPr/>
          </p:nvSpPr>
          <p:spPr>
            <a:xfrm rot="16200000">
              <a:off x="4806546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/>
            <p:cNvSpPr/>
            <p:nvPr/>
          </p:nvSpPr>
          <p:spPr>
            <a:xfrm>
              <a:off x="4606651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/>
            <p:cNvSpPr/>
            <p:nvPr/>
          </p:nvSpPr>
          <p:spPr>
            <a:xfrm>
              <a:off x="4494683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/>
            <p:cNvSpPr/>
            <p:nvPr/>
          </p:nvSpPr>
          <p:spPr>
            <a:xfrm rot="16200000">
              <a:off x="4578321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Oval 158"/>
            <p:cNvSpPr/>
            <p:nvPr/>
          </p:nvSpPr>
          <p:spPr>
            <a:xfrm rot="16200000">
              <a:off x="4681409" y="3347171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259"/>
          <p:cNvGrpSpPr/>
          <p:nvPr/>
        </p:nvGrpSpPr>
        <p:grpSpPr>
          <a:xfrm rot="5400000">
            <a:off x="4350746" y="2522152"/>
            <a:ext cx="433499" cy="96483"/>
            <a:chOff x="1393617" y="4466354"/>
            <a:chExt cx="433499" cy="96483"/>
          </a:xfrm>
          <a:solidFill>
            <a:schemeClr val="accent2"/>
          </a:solidFill>
        </p:grpSpPr>
        <p:grpSp>
          <p:nvGrpSpPr>
            <p:cNvPr id="33" name="Group 150"/>
            <p:cNvGrpSpPr/>
            <p:nvPr/>
          </p:nvGrpSpPr>
          <p:grpSpPr>
            <a:xfrm>
              <a:off x="1621842" y="4466354"/>
              <a:ext cx="205274" cy="96483"/>
              <a:chOff x="1346719" y="4109203"/>
              <a:chExt cx="205274" cy="96483"/>
            </a:xfrm>
            <a:grpFill/>
          </p:grpSpPr>
          <p:sp>
            <p:nvSpPr>
              <p:cNvPr id="266" name="Oval 265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Oval 267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2" name="Oval 261"/>
            <p:cNvSpPr/>
            <p:nvPr/>
          </p:nvSpPr>
          <p:spPr>
            <a:xfrm>
              <a:off x="1505585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/>
            <p:cNvSpPr/>
            <p:nvPr/>
          </p:nvSpPr>
          <p:spPr>
            <a:xfrm>
              <a:off x="1393617" y="4466354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Oval 263"/>
            <p:cNvSpPr/>
            <p:nvPr/>
          </p:nvSpPr>
          <p:spPr>
            <a:xfrm rot="16200000">
              <a:off x="1477255" y="4484327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/>
            <p:cNvSpPr/>
            <p:nvPr/>
          </p:nvSpPr>
          <p:spPr>
            <a:xfrm rot="16200000">
              <a:off x="1580343" y="4482495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303"/>
          <p:cNvGrpSpPr/>
          <p:nvPr/>
        </p:nvGrpSpPr>
        <p:grpSpPr>
          <a:xfrm>
            <a:off x="4565493" y="2217965"/>
            <a:ext cx="433499" cy="96483"/>
            <a:chOff x="4494683" y="3331030"/>
            <a:chExt cx="433499" cy="96483"/>
          </a:xfrm>
          <a:solidFill>
            <a:schemeClr val="accent4"/>
          </a:solidFill>
        </p:grpSpPr>
        <p:sp>
          <p:nvSpPr>
            <p:cNvPr id="305" name="Oval 304"/>
            <p:cNvSpPr/>
            <p:nvPr/>
          </p:nvSpPr>
          <p:spPr>
            <a:xfrm>
              <a:off x="4834876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Oval 305"/>
            <p:cNvSpPr/>
            <p:nvPr/>
          </p:nvSpPr>
          <p:spPr>
            <a:xfrm>
              <a:off x="4722908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Oval 306"/>
            <p:cNvSpPr/>
            <p:nvPr/>
          </p:nvSpPr>
          <p:spPr>
            <a:xfrm rot="16200000">
              <a:off x="4806546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/>
            <p:cNvSpPr/>
            <p:nvPr/>
          </p:nvSpPr>
          <p:spPr>
            <a:xfrm>
              <a:off x="4606651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Oval 308"/>
            <p:cNvSpPr/>
            <p:nvPr/>
          </p:nvSpPr>
          <p:spPr>
            <a:xfrm>
              <a:off x="4494683" y="3331030"/>
              <a:ext cx="93306" cy="9648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Oval 309"/>
            <p:cNvSpPr/>
            <p:nvPr/>
          </p:nvSpPr>
          <p:spPr>
            <a:xfrm rot="16200000">
              <a:off x="4578321" y="3349003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/>
            <p:cNvSpPr/>
            <p:nvPr/>
          </p:nvSpPr>
          <p:spPr>
            <a:xfrm rot="16200000">
              <a:off x="4681409" y="3347171"/>
              <a:ext cx="45719" cy="5984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9" name="Rectangle 448"/>
          <p:cNvSpPr/>
          <p:nvPr/>
        </p:nvSpPr>
        <p:spPr>
          <a:xfrm>
            <a:off x="4157677" y="2521287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454" name="Rectangle 453"/>
          <p:cNvSpPr/>
          <p:nvPr/>
        </p:nvSpPr>
        <p:spPr>
          <a:xfrm>
            <a:off x="4146088" y="1900567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455" name="Rectangle 454"/>
          <p:cNvSpPr/>
          <p:nvPr/>
        </p:nvSpPr>
        <p:spPr>
          <a:xfrm>
            <a:off x="4632405" y="1911250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458" name="Oval 457"/>
          <p:cNvSpPr/>
          <p:nvPr/>
        </p:nvSpPr>
        <p:spPr>
          <a:xfrm>
            <a:off x="4339237" y="2080843"/>
            <a:ext cx="460086" cy="40922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2" name="TextBox 311"/>
          <p:cNvSpPr txBox="1"/>
          <p:nvPr/>
        </p:nvSpPr>
        <p:spPr>
          <a:xfrm>
            <a:off x="595596" y="4310496"/>
            <a:ext cx="8418810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en-US" sz="1400" dirty="0"/>
              <a:t>Type B molecule is catalyzing the polymerization of type A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Type A molecule is catalyzing the polymerization of type B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Suddenly the catalytic closure starts to consume the substrates at accelerating speed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Reaction continues as long as there are substrates i.e. the ”food” left  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An autocatalytic process produces its own catalysts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Life on earth was probably ignited as an autocatalytic set of molecules and reactions</a:t>
            </a:r>
          </a:p>
        </p:txBody>
      </p:sp>
      <p:sp>
        <p:nvSpPr>
          <p:cNvPr id="551" name="Arc 550"/>
          <p:cNvSpPr/>
          <p:nvPr/>
        </p:nvSpPr>
        <p:spPr>
          <a:xfrm>
            <a:off x="3422691" y="1075150"/>
            <a:ext cx="4776626" cy="3060340"/>
          </a:xfrm>
          <a:prstGeom prst="arc">
            <a:avLst>
              <a:gd name="adj1" fmla="val 11221231"/>
              <a:gd name="adj2" fmla="val 1011222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4" name="Group 563"/>
          <p:cNvGrpSpPr/>
          <p:nvPr/>
        </p:nvGrpSpPr>
        <p:grpSpPr>
          <a:xfrm>
            <a:off x="737388" y="1610285"/>
            <a:ext cx="1988595" cy="2324408"/>
            <a:chOff x="920428" y="2116256"/>
            <a:chExt cx="1988595" cy="2324408"/>
          </a:xfrm>
        </p:grpSpPr>
        <p:grpSp>
          <p:nvGrpSpPr>
            <p:cNvPr id="5" name="Group 29"/>
            <p:cNvGrpSpPr/>
            <p:nvPr/>
          </p:nvGrpSpPr>
          <p:grpSpPr>
            <a:xfrm>
              <a:off x="1992051" y="3077663"/>
              <a:ext cx="205274" cy="96483"/>
              <a:chOff x="1346719" y="4109203"/>
              <a:chExt cx="205274" cy="9648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37"/>
            <p:cNvGrpSpPr/>
            <p:nvPr/>
          </p:nvGrpSpPr>
          <p:grpSpPr>
            <a:xfrm>
              <a:off x="1078399" y="3225164"/>
              <a:ext cx="205274" cy="96483"/>
              <a:chOff x="1346719" y="4109203"/>
              <a:chExt cx="205274" cy="96483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920428" y="4095431"/>
              <a:ext cx="1988595" cy="345233"/>
            </a:xfrm>
            <a:prstGeom prst="rect">
              <a:avLst/>
            </a:prstGeom>
          </p:spPr>
          <p:txBody>
            <a:bodyPr vert="horz" lIns="0" tIns="0" rIns="0" bIns="0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2100" b="1" dirty="0">
                  <a:latin typeface="+mj-lt"/>
                  <a:cs typeface="MS PGothic" pitchFamily="34" charset="-128"/>
                </a:rPr>
                <a:t>Substrates</a:t>
              </a:r>
              <a:endParaRPr kumimoji="0" lang="en-US" sz="21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MS PGothic" pitchFamily="34" charset="-128"/>
              </a:endParaRPr>
            </a:p>
          </p:txBody>
        </p:sp>
        <p:grpSp>
          <p:nvGrpSpPr>
            <p:cNvPr id="316" name="Group 315"/>
            <p:cNvGrpSpPr/>
            <p:nvPr/>
          </p:nvGrpSpPr>
          <p:grpSpPr>
            <a:xfrm>
              <a:off x="1035285" y="2869895"/>
              <a:ext cx="205274" cy="96483"/>
              <a:chOff x="2786179" y="1584158"/>
              <a:chExt cx="205274" cy="96483"/>
            </a:xfrm>
          </p:grpSpPr>
          <p:sp>
            <p:nvSpPr>
              <p:cNvPr id="413" name="Oval 412"/>
              <p:cNvSpPr/>
              <p:nvPr/>
            </p:nvSpPr>
            <p:spPr>
              <a:xfrm>
                <a:off x="2898147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4" name="Oval 413"/>
              <p:cNvSpPr/>
              <p:nvPr/>
            </p:nvSpPr>
            <p:spPr>
              <a:xfrm>
                <a:off x="2786179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5" name="Oval 414"/>
              <p:cNvSpPr/>
              <p:nvPr/>
            </p:nvSpPr>
            <p:spPr>
              <a:xfrm rot="16200000">
                <a:off x="2869817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1441221" y="3453596"/>
              <a:ext cx="205274" cy="96483"/>
              <a:chOff x="2557954" y="1584158"/>
              <a:chExt cx="205274" cy="96483"/>
            </a:xfrm>
          </p:grpSpPr>
          <p:sp>
            <p:nvSpPr>
              <p:cNvPr id="416" name="Oval 415"/>
              <p:cNvSpPr/>
              <p:nvPr/>
            </p:nvSpPr>
            <p:spPr>
              <a:xfrm>
                <a:off x="2669922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7" name="Oval 416"/>
              <p:cNvSpPr/>
              <p:nvPr/>
            </p:nvSpPr>
            <p:spPr>
              <a:xfrm>
                <a:off x="2557954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8" name="Oval 417"/>
              <p:cNvSpPr/>
              <p:nvPr/>
            </p:nvSpPr>
            <p:spPr>
              <a:xfrm rot="16200000">
                <a:off x="2641592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427"/>
            <p:cNvGrpSpPr/>
            <p:nvPr/>
          </p:nvGrpSpPr>
          <p:grpSpPr>
            <a:xfrm>
              <a:off x="1604706" y="2493498"/>
              <a:ext cx="205274" cy="96483"/>
              <a:chOff x="1346719" y="4109203"/>
              <a:chExt cx="205274" cy="96483"/>
            </a:xfrm>
          </p:grpSpPr>
          <p:sp>
            <p:nvSpPr>
              <p:cNvPr id="429" name="Oval 428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0" name="Oval 429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1" name="Oval 430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431"/>
            <p:cNvGrpSpPr/>
            <p:nvPr/>
          </p:nvGrpSpPr>
          <p:grpSpPr>
            <a:xfrm>
              <a:off x="1752994" y="3463531"/>
              <a:ext cx="205274" cy="96483"/>
              <a:chOff x="1346719" y="4109203"/>
              <a:chExt cx="205274" cy="96483"/>
            </a:xfrm>
          </p:grpSpPr>
          <p:sp>
            <p:nvSpPr>
              <p:cNvPr id="433" name="Oval 432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4" name="Oval 433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5" name="Oval 434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435"/>
            <p:cNvGrpSpPr/>
            <p:nvPr/>
          </p:nvGrpSpPr>
          <p:grpSpPr>
            <a:xfrm>
              <a:off x="2543241" y="3006908"/>
              <a:ext cx="205274" cy="96483"/>
              <a:chOff x="1346719" y="4109203"/>
              <a:chExt cx="205274" cy="96483"/>
            </a:xfrm>
          </p:grpSpPr>
          <p:sp>
            <p:nvSpPr>
              <p:cNvPr id="437" name="Oval 436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8" name="Oval 437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Oval 438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439"/>
            <p:cNvGrpSpPr/>
            <p:nvPr/>
          </p:nvGrpSpPr>
          <p:grpSpPr>
            <a:xfrm>
              <a:off x="1927595" y="3884977"/>
              <a:ext cx="205274" cy="96483"/>
              <a:chOff x="1346719" y="4109203"/>
              <a:chExt cx="205274" cy="96483"/>
            </a:xfrm>
          </p:grpSpPr>
          <p:sp>
            <p:nvSpPr>
              <p:cNvPr id="441" name="Oval 440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Oval 441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3" name="Oval 442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" name="Group 443"/>
            <p:cNvGrpSpPr/>
            <p:nvPr/>
          </p:nvGrpSpPr>
          <p:grpSpPr>
            <a:xfrm>
              <a:off x="2506845" y="2655607"/>
              <a:ext cx="205274" cy="96483"/>
              <a:chOff x="1346719" y="4109203"/>
              <a:chExt cx="205274" cy="96483"/>
            </a:xfrm>
          </p:grpSpPr>
          <p:sp>
            <p:nvSpPr>
              <p:cNvPr id="445" name="Oval 444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6" name="Oval 445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7" name="Oval 446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1638489" y="2940283"/>
              <a:ext cx="205274" cy="96483"/>
              <a:chOff x="2786179" y="1584158"/>
              <a:chExt cx="205274" cy="96483"/>
            </a:xfrm>
          </p:grpSpPr>
          <p:sp>
            <p:nvSpPr>
              <p:cNvPr id="318" name="Oval 317"/>
              <p:cNvSpPr/>
              <p:nvPr/>
            </p:nvSpPr>
            <p:spPr>
              <a:xfrm>
                <a:off x="2898147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2786179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Oval 319"/>
              <p:cNvSpPr/>
              <p:nvPr/>
            </p:nvSpPr>
            <p:spPr>
              <a:xfrm rot="16200000">
                <a:off x="2869817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>
              <a:off x="2097047" y="3486044"/>
              <a:ext cx="205274" cy="96483"/>
              <a:chOff x="2557954" y="1584158"/>
              <a:chExt cx="205274" cy="96483"/>
            </a:xfrm>
          </p:grpSpPr>
          <p:sp>
            <p:nvSpPr>
              <p:cNvPr id="344" name="Oval 343"/>
              <p:cNvSpPr/>
              <p:nvPr/>
            </p:nvSpPr>
            <p:spPr>
              <a:xfrm>
                <a:off x="2669922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2557954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Oval 375"/>
              <p:cNvSpPr/>
              <p:nvPr/>
            </p:nvSpPr>
            <p:spPr>
              <a:xfrm rot="16200000">
                <a:off x="2641592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7" name="Group 376"/>
            <p:cNvGrpSpPr/>
            <p:nvPr/>
          </p:nvGrpSpPr>
          <p:grpSpPr>
            <a:xfrm>
              <a:off x="1200554" y="2433293"/>
              <a:ext cx="205274" cy="96483"/>
              <a:chOff x="2786179" y="1584158"/>
              <a:chExt cx="205274" cy="96483"/>
            </a:xfrm>
          </p:grpSpPr>
          <p:sp>
            <p:nvSpPr>
              <p:cNvPr id="382" name="Oval 381"/>
              <p:cNvSpPr/>
              <p:nvPr/>
            </p:nvSpPr>
            <p:spPr>
              <a:xfrm>
                <a:off x="2898147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2786179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/>
              <p:cNvSpPr/>
              <p:nvPr/>
            </p:nvSpPr>
            <p:spPr>
              <a:xfrm rot="16200000">
                <a:off x="2869817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>
              <a:off x="1964313" y="2116256"/>
              <a:ext cx="205274" cy="96483"/>
              <a:chOff x="2557954" y="1584158"/>
              <a:chExt cx="205274" cy="96483"/>
            </a:xfrm>
          </p:grpSpPr>
          <p:sp>
            <p:nvSpPr>
              <p:cNvPr id="404" name="Oval 403"/>
              <p:cNvSpPr/>
              <p:nvPr/>
            </p:nvSpPr>
            <p:spPr>
              <a:xfrm>
                <a:off x="2669922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2557954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0" name="Oval 419"/>
              <p:cNvSpPr/>
              <p:nvPr/>
            </p:nvSpPr>
            <p:spPr>
              <a:xfrm rot="16200000">
                <a:off x="2641592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8" name="Group 427"/>
            <p:cNvGrpSpPr/>
            <p:nvPr/>
          </p:nvGrpSpPr>
          <p:grpSpPr>
            <a:xfrm>
              <a:off x="2214914" y="2385051"/>
              <a:ext cx="205274" cy="96483"/>
              <a:chOff x="2786179" y="1584158"/>
              <a:chExt cx="205274" cy="96483"/>
            </a:xfrm>
          </p:grpSpPr>
          <p:sp>
            <p:nvSpPr>
              <p:cNvPr id="432" name="Oval 431"/>
              <p:cNvSpPr/>
              <p:nvPr/>
            </p:nvSpPr>
            <p:spPr>
              <a:xfrm>
                <a:off x="2898147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6" name="Oval 435"/>
              <p:cNvSpPr/>
              <p:nvPr/>
            </p:nvSpPr>
            <p:spPr>
              <a:xfrm>
                <a:off x="2786179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Oval 439"/>
              <p:cNvSpPr/>
              <p:nvPr/>
            </p:nvSpPr>
            <p:spPr>
              <a:xfrm rot="16200000">
                <a:off x="2869817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4" name="Group 443"/>
            <p:cNvGrpSpPr/>
            <p:nvPr/>
          </p:nvGrpSpPr>
          <p:grpSpPr>
            <a:xfrm>
              <a:off x="2112277" y="2752090"/>
              <a:ext cx="205274" cy="96483"/>
              <a:chOff x="2557954" y="1584158"/>
              <a:chExt cx="205274" cy="96483"/>
            </a:xfrm>
          </p:grpSpPr>
          <p:sp>
            <p:nvSpPr>
              <p:cNvPr id="448" name="Oval 447"/>
              <p:cNvSpPr/>
              <p:nvPr/>
            </p:nvSpPr>
            <p:spPr>
              <a:xfrm>
                <a:off x="2669922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9" name="Oval 458"/>
              <p:cNvSpPr/>
              <p:nvPr/>
            </p:nvSpPr>
            <p:spPr>
              <a:xfrm>
                <a:off x="2557954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0" name="Oval 459"/>
              <p:cNvSpPr/>
              <p:nvPr/>
            </p:nvSpPr>
            <p:spPr>
              <a:xfrm rot="16200000">
                <a:off x="2641592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2" name="Oval 461"/>
            <p:cNvSpPr/>
            <p:nvPr/>
          </p:nvSpPr>
          <p:spPr>
            <a:xfrm>
              <a:off x="1467346" y="2645372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3" name="Oval 462"/>
            <p:cNvSpPr/>
            <p:nvPr/>
          </p:nvSpPr>
          <p:spPr>
            <a:xfrm>
              <a:off x="1896494" y="2516830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9" name="Group 468"/>
            <p:cNvGrpSpPr/>
            <p:nvPr/>
          </p:nvGrpSpPr>
          <p:grpSpPr>
            <a:xfrm>
              <a:off x="941979" y="2655607"/>
              <a:ext cx="205274" cy="96483"/>
              <a:chOff x="2786179" y="1584158"/>
              <a:chExt cx="205274" cy="96483"/>
            </a:xfrm>
          </p:grpSpPr>
          <p:sp>
            <p:nvSpPr>
              <p:cNvPr id="470" name="Oval 469"/>
              <p:cNvSpPr/>
              <p:nvPr/>
            </p:nvSpPr>
            <p:spPr>
              <a:xfrm>
                <a:off x="2898147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2786179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16200000">
                <a:off x="2869817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4" name="Oval 473"/>
            <p:cNvSpPr/>
            <p:nvPr/>
          </p:nvSpPr>
          <p:spPr>
            <a:xfrm>
              <a:off x="1798899" y="3130041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1510399" y="3178282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9" name="Group 439"/>
            <p:cNvGrpSpPr/>
            <p:nvPr/>
          </p:nvGrpSpPr>
          <p:grpSpPr>
            <a:xfrm>
              <a:off x="2600151" y="3426036"/>
              <a:ext cx="205274" cy="96483"/>
              <a:chOff x="1346719" y="4109203"/>
              <a:chExt cx="205274" cy="96483"/>
            </a:xfrm>
          </p:grpSpPr>
          <p:sp>
            <p:nvSpPr>
              <p:cNvPr id="490" name="Oval 489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2" name="Oval 491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93" name="Group 443"/>
            <p:cNvGrpSpPr/>
            <p:nvPr/>
          </p:nvGrpSpPr>
          <p:grpSpPr>
            <a:xfrm>
              <a:off x="1338584" y="2917913"/>
              <a:ext cx="205274" cy="96483"/>
              <a:chOff x="1346719" y="4109203"/>
              <a:chExt cx="205274" cy="96483"/>
            </a:xfrm>
          </p:grpSpPr>
          <p:sp>
            <p:nvSpPr>
              <p:cNvPr id="494" name="Oval 493"/>
              <p:cNvSpPr/>
              <p:nvPr/>
            </p:nvSpPr>
            <p:spPr>
              <a:xfrm>
                <a:off x="1458687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1346719" y="4109203"/>
                <a:ext cx="93306" cy="964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6" name="Oval 495"/>
              <p:cNvSpPr/>
              <p:nvPr/>
            </p:nvSpPr>
            <p:spPr>
              <a:xfrm rot="16200000">
                <a:off x="1430357" y="4127176"/>
                <a:ext cx="45719" cy="59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9" name="Group 508"/>
            <p:cNvGrpSpPr/>
            <p:nvPr/>
          </p:nvGrpSpPr>
          <p:grpSpPr>
            <a:xfrm>
              <a:off x="2258457" y="3234199"/>
              <a:ext cx="205274" cy="96483"/>
              <a:chOff x="2557954" y="1584158"/>
              <a:chExt cx="205274" cy="96483"/>
            </a:xfrm>
          </p:grpSpPr>
          <p:sp>
            <p:nvSpPr>
              <p:cNvPr id="510" name="Oval 509"/>
              <p:cNvSpPr/>
              <p:nvPr/>
            </p:nvSpPr>
            <p:spPr>
              <a:xfrm>
                <a:off x="2669922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1" name="Oval 510"/>
              <p:cNvSpPr/>
              <p:nvPr/>
            </p:nvSpPr>
            <p:spPr>
              <a:xfrm>
                <a:off x="2557954" y="1584158"/>
                <a:ext cx="93306" cy="964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2" name="Oval 511"/>
              <p:cNvSpPr/>
              <p:nvPr/>
            </p:nvSpPr>
            <p:spPr>
              <a:xfrm rot="16200000">
                <a:off x="2641592" y="1602131"/>
                <a:ext cx="45719" cy="5984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2" name="Oval 551"/>
            <p:cNvSpPr/>
            <p:nvPr/>
          </p:nvSpPr>
          <p:spPr>
            <a:xfrm>
              <a:off x="1821420" y="2694139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3" name="Oval 552"/>
            <p:cNvSpPr/>
            <p:nvPr/>
          </p:nvSpPr>
          <p:spPr>
            <a:xfrm>
              <a:off x="2184130" y="2606840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>
            <a:xfrm>
              <a:off x="1951299" y="3282441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1662799" y="3330682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>
            <a:xfrm>
              <a:off x="1782381" y="3635482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Oval 556"/>
            <p:cNvSpPr/>
            <p:nvPr/>
          </p:nvSpPr>
          <p:spPr>
            <a:xfrm>
              <a:off x="2201294" y="2894781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8" name="Oval 557"/>
            <p:cNvSpPr/>
            <p:nvPr/>
          </p:nvSpPr>
          <p:spPr>
            <a:xfrm>
              <a:off x="2769195" y="2471825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9" name="Oval 558"/>
            <p:cNvSpPr/>
            <p:nvPr/>
          </p:nvSpPr>
          <p:spPr>
            <a:xfrm>
              <a:off x="1815199" y="2336810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2727486" y="2831865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2353694" y="3047181"/>
              <a:ext cx="93306" cy="96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2256099" y="3635482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>
            <a:xfrm>
              <a:off x="1967599" y="3635482"/>
              <a:ext cx="93306" cy="9648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5" name="TextBox 564"/>
          <p:cNvSpPr txBox="1"/>
          <p:nvPr/>
        </p:nvSpPr>
        <p:spPr>
          <a:xfrm>
            <a:off x="2814073" y="2500937"/>
            <a:ext cx="10339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”Eating”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6159206" y="2947372"/>
            <a:ext cx="2573013" cy="7714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en-US" dirty="0"/>
              <a:t>Catalytic Closure</a:t>
            </a:r>
            <a:endParaRPr lang="en-US" b="1" dirty="0"/>
          </a:p>
        </p:txBody>
      </p:sp>
      <p:sp>
        <p:nvSpPr>
          <p:cNvPr id="3" name="Arc 2"/>
          <p:cNvSpPr/>
          <p:nvPr/>
        </p:nvSpPr>
        <p:spPr>
          <a:xfrm>
            <a:off x="4439763" y="2676875"/>
            <a:ext cx="625381" cy="369172"/>
          </a:xfrm>
          <a:prstGeom prst="arc">
            <a:avLst>
              <a:gd name="adj1" fmla="val 14918164"/>
              <a:gd name="adj2" fmla="val 21073363"/>
            </a:avLst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6" name="Arc 395"/>
          <p:cNvSpPr/>
          <p:nvPr/>
        </p:nvSpPr>
        <p:spPr>
          <a:xfrm flipV="1">
            <a:off x="4552213" y="955255"/>
            <a:ext cx="1118695" cy="2575491"/>
          </a:xfrm>
          <a:prstGeom prst="arc">
            <a:avLst>
              <a:gd name="adj1" fmla="val 16207790"/>
              <a:gd name="adj2" fmla="val 447552"/>
            </a:avLst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TextBox 564">
            <a:extLst>
              <a:ext uri="{FF2B5EF4-FFF2-40B4-BE49-F238E27FC236}">
                <a16:creationId xmlns:a16="http://schemas.microsoft.com/office/drawing/2014/main" id="{783F812B-1E1B-4319-8980-959B6668323B}"/>
              </a:ext>
            </a:extLst>
          </p:cNvPr>
          <p:cNvSpPr txBox="1"/>
          <p:nvPr/>
        </p:nvSpPr>
        <p:spPr>
          <a:xfrm>
            <a:off x="6993371" y="1718284"/>
            <a:ext cx="114935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Building blocks</a:t>
            </a:r>
          </a:p>
          <a:p>
            <a:r>
              <a:rPr lang="en-US" sz="1200" b="1" dirty="0"/>
              <a:t>e.g. proteins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3257859" y="6232702"/>
            <a:ext cx="336470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Learn more from: Stuart Kauffman: Reinventing the Sacred </a:t>
            </a:r>
          </a:p>
        </p:txBody>
      </p:sp>
    </p:spTree>
    <p:extLst>
      <p:ext uri="{BB962C8B-B14F-4D97-AF65-F5344CB8AC3E}">
        <p14:creationId xmlns:p14="http://schemas.microsoft.com/office/powerpoint/2010/main" val="37748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/>
      <p:bldP spid="565" grpId="0"/>
      <p:bldP spid="302" grpId="0" animBg="1"/>
      <p:bldP spid="30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788" y="368660"/>
            <a:ext cx="7431282" cy="738673"/>
          </a:xfrm>
        </p:spPr>
        <p:txBody>
          <a:bodyPr/>
          <a:lstStyle/>
          <a:p>
            <a:pPr algn="ctr"/>
            <a:r>
              <a:rPr lang="en-US" dirty="0"/>
              <a:t>The Minimum Living System 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26917" y="1630816"/>
            <a:ext cx="4436560" cy="2846073"/>
            <a:chOff x="2062997" y="2332653"/>
            <a:chExt cx="4436560" cy="2846073"/>
          </a:xfrm>
        </p:grpSpPr>
        <p:pic>
          <p:nvPicPr>
            <p:cNvPr id="5" name="Picture 4" descr="cas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997" y="2598432"/>
              <a:ext cx="4436560" cy="258029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948473" y="2332653"/>
              <a:ext cx="3116425" cy="475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7344" y="4171345"/>
            <a:ext cx="2919145" cy="611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3. Cycle of Work</a:t>
            </a:r>
          </a:p>
          <a:p>
            <a:pPr algn="ctr"/>
            <a:r>
              <a:rPr lang="en-US" sz="1200" b="1" dirty="0"/>
              <a:t>Building and </a:t>
            </a:r>
            <a:r>
              <a:rPr lang="en-US" sz="1200" b="1" dirty="0" err="1"/>
              <a:t>maintainig</a:t>
            </a:r>
            <a:r>
              <a:rPr lang="en-US" sz="1200" b="1" dirty="0"/>
              <a:t> the system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95326" y="3901574"/>
            <a:ext cx="3079101" cy="8576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4. Reproduction</a:t>
            </a:r>
          </a:p>
          <a:p>
            <a:pPr algn="ctr"/>
            <a:r>
              <a:rPr lang="en-US" sz="1200" b="1" dirty="0" err="1"/>
              <a:t>Searhing</a:t>
            </a:r>
            <a:r>
              <a:rPr lang="en-US" sz="1200" b="1" dirty="0"/>
              <a:t> through the state space</a:t>
            </a:r>
          </a:p>
          <a:p>
            <a:pPr algn="ctr"/>
            <a:r>
              <a:rPr lang="en-US" sz="1200" b="1" dirty="0"/>
              <a:t>Evolving, adapting to environment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3019" y="5439747"/>
            <a:ext cx="206466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/>
              <a:t>Engines have 0,2&amp;3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7788" y="5439747"/>
            <a:ext cx="19963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/>
              <a:t>Viruses have 0,2&amp;4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685" y="1896595"/>
            <a:ext cx="2919145" cy="611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en-US" b="1" dirty="0"/>
              <a:t>Autocatalysis</a:t>
            </a:r>
            <a:br>
              <a:rPr lang="en-US" b="1" dirty="0"/>
            </a:br>
            <a:r>
              <a:rPr lang="en-US" sz="1200" b="1" dirty="0"/>
              <a:t>Setting up the ”fire”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21086" y="1738375"/>
            <a:ext cx="3601617" cy="9793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2. Feedback control</a:t>
            </a:r>
          </a:p>
          <a:p>
            <a:pPr algn="ctr"/>
            <a:r>
              <a:rPr lang="en-US" sz="1200" b="1" dirty="0"/>
              <a:t>Preventing explosion</a:t>
            </a:r>
          </a:p>
          <a:p>
            <a:pPr algn="ctr"/>
            <a:r>
              <a:rPr lang="en-US" sz="1200" b="1" dirty="0"/>
              <a:t>Guiding towards energy and materials</a:t>
            </a:r>
          </a:p>
        </p:txBody>
      </p:sp>
      <p:sp>
        <p:nvSpPr>
          <p:cNvPr id="17" name="Oval 16"/>
          <p:cNvSpPr/>
          <p:nvPr/>
        </p:nvSpPr>
        <p:spPr>
          <a:xfrm>
            <a:off x="2295331" y="2106677"/>
            <a:ext cx="3885611" cy="2223728"/>
          </a:xfrm>
          <a:prstGeom prst="ellipse">
            <a:avLst/>
          </a:prstGeom>
          <a:noFill/>
          <a:ln w="7620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1830" y="1432831"/>
            <a:ext cx="2573013" cy="611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en-US" b="1" dirty="0"/>
              <a:t>0. Boundary</a:t>
            </a:r>
          </a:p>
          <a:p>
            <a:pPr marL="457200" indent="-457200" algn="ctr"/>
            <a:r>
              <a:rPr lang="en-US" sz="1200" b="1" dirty="0"/>
              <a:t>Maintaining an entity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578" y="5439747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/>
              <a:t>What about cities ?</a:t>
            </a:r>
          </a:p>
        </p:txBody>
      </p:sp>
    </p:spTree>
    <p:extLst>
      <p:ext uri="{BB962C8B-B14F-4D97-AF65-F5344CB8AC3E}">
        <p14:creationId xmlns:p14="http://schemas.microsoft.com/office/powerpoint/2010/main" val="11890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/>
      <p:bldP spid="16" grpId="0"/>
      <p:bldP spid="12" grpId="0" animBg="1"/>
      <p:bldP spid="11" grpId="0" animBg="1"/>
      <p:bldP spid="18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45" y="582277"/>
            <a:ext cx="8085599" cy="685800"/>
          </a:xfrm>
        </p:spPr>
        <p:txBody>
          <a:bodyPr/>
          <a:lstStyle/>
          <a:p>
            <a:pPr algn="ctr"/>
            <a:r>
              <a:rPr lang="en-US" dirty="0"/>
              <a:t>How much a City is a Living System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36012" y="1583795"/>
            <a:ext cx="7680449" cy="400612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Boundary ?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Cities have boundaries, which allows them being agents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Auto-catalysis ?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Livable cities seem to have multiple catalytic closures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E.g. Economy &amp; Technology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Feed-back control ?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There are many regulatory systems that keep the city consistent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Work cycle ?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Daily &amp; weekly cycles, traffic flows, the work done by people and machines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Reproduction ?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Hmm ? Any other ways of renewal ?</a:t>
            </a:r>
          </a:p>
        </p:txBody>
      </p:sp>
    </p:spTree>
    <p:extLst>
      <p:ext uri="{BB962C8B-B14F-4D97-AF65-F5344CB8AC3E}">
        <p14:creationId xmlns:p14="http://schemas.microsoft.com/office/powerpoint/2010/main" val="23161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C2D29-26C3-421C-BD36-DF07B3BD1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393" y="368660"/>
            <a:ext cx="8085599" cy="630070"/>
          </a:xfrm>
        </p:spPr>
        <p:txBody>
          <a:bodyPr/>
          <a:lstStyle/>
          <a:p>
            <a:pPr algn="ctr"/>
            <a:r>
              <a:rPr lang="en-US" dirty="0"/>
              <a:t>Apologies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DC7CB7-2A96-44E9-AB85-F741B01D16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1510" y="1036878"/>
            <a:ext cx="8780607" cy="47255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Using abstract concepts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is necessary to be applicable for various types of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Not using the planning jargon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 system thinking we try to avoid domain specific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Do we really need this ?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It may not be directly applicable to your everyday work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world around us is getting more and more complex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Understanding the complexity is expected to be </a:t>
            </a:r>
            <a:r>
              <a:rPr lang="en-US" sz="1800" u="sng" dirty="0"/>
              <a:t>the</a:t>
            </a:r>
            <a:r>
              <a:rPr lang="en-US" sz="1800" dirty="0"/>
              <a:t> science of 21</a:t>
            </a:r>
            <a:r>
              <a:rPr lang="en-US" sz="1800" baseline="30000" dirty="0"/>
              <a:t>st</a:t>
            </a:r>
            <a:r>
              <a:rPr lang="en-US" sz="1800" dirty="0"/>
              <a:t> century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Where is the human centricity ?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Here we approach from the outside, human-centric approach is from the inside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We (humans) are also (very complex) systems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human centric aspect is dealt in plenty of other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But it’s so boring !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Hang on, at least it wont hurt you</a:t>
            </a:r>
          </a:p>
        </p:txBody>
      </p:sp>
    </p:spTree>
    <p:extLst>
      <p:ext uri="{BB962C8B-B14F-4D97-AF65-F5344CB8AC3E}">
        <p14:creationId xmlns:p14="http://schemas.microsoft.com/office/powerpoint/2010/main" val="4173171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2618910"/>
            <a:ext cx="7975385" cy="1723719"/>
          </a:xfrm>
        </p:spPr>
        <p:txBody>
          <a:bodyPr/>
          <a:lstStyle/>
          <a:p>
            <a:pPr algn="ctr"/>
            <a:r>
              <a:rPr lang="en-US" sz="3600" dirty="0"/>
              <a:t>Propagating organization of processes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7036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9488" y="553380"/>
            <a:ext cx="4381622" cy="748553"/>
          </a:xfrm>
        </p:spPr>
        <p:txBody>
          <a:bodyPr/>
          <a:lstStyle/>
          <a:p>
            <a:pPr algn="r"/>
            <a:r>
              <a:rPr lang="en-US" dirty="0"/>
              <a:t>States of a System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1540" y="1461114"/>
            <a:ext cx="2516531" cy="3351898"/>
            <a:chOff x="1198530" y="941407"/>
            <a:chExt cx="2516531" cy="3351898"/>
          </a:xfrm>
        </p:grpSpPr>
        <p:sp>
          <p:nvSpPr>
            <p:cNvPr id="5" name="Rectangle 4"/>
            <p:cNvSpPr/>
            <p:nvPr/>
          </p:nvSpPr>
          <p:spPr>
            <a:xfrm>
              <a:off x="1927643" y="941407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Stable</a:t>
              </a:r>
            </a:p>
          </p:txBody>
        </p:sp>
        <p:pic>
          <p:nvPicPr>
            <p:cNvPr id="4" name="Picture 3" descr="jaakide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530" y="2330036"/>
              <a:ext cx="2516531" cy="19632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731353" y="1484860"/>
            <a:ext cx="1691880" cy="3639197"/>
            <a:chOff x="3716904" y="1442972"/>
            <a:chExt cx="1691880" cy="3639197"/>
          </a:xfrm>
        </p:grpSpPr>
        <p:pic>
          <p:nvPicPr>
            <p:cNvPr id="11" name="Picture 10" descr="spir_12c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024178" y="2697564"/>
              <a:ext cx="3077331" cy="16918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41930" y="1442972"/>
              <a:ext cx="12282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/>
                <a:t>Critical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2140" y="1465822"/>
            <a:ext cx="3038095" cy="3446185"/>
            <a:chOff x="5002062" y="543109"/>
            <a:chExt cx="3038095" cy="3446185"/>
          </a:xfrm>
        </p:grpSpPr>
        <p:sp>
          <p:nvSpPr>
            <p:cNvPr id="8" name="Rectangle 7"/>
            <p:cNvSpPr/>
            <p:nvPr/>
          </p:nvSpPr>
          <p:spPr>
            <a:xfrm>
              <a:off x="6046090" y="543109"/>
              <a:ext cx="13131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Chaotic</a:t>
              </a:r>
            </a:p>
          </p:txBody>
        </p:sp>
        <p:pic>
          <p:nvPicPr>
            <p:cNvPr id="10" name="Picture 9" descr="chaotic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2062" y="1983650"/>
              <a:ext cx="3038095" cy="200564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8189" y="5234738"/>
            <a:ext cx="7077916" cy="263132"/>
            <a:chOff x="828189" y="5234738"/>
            <a:chExt cx="7077916" cy="263132"/>
          </a:xfrm>
        </p:grpSpPr>
        <p:sp>
          <p:nvSpPr>
            <p:cNvPr id="3" name="TextBox 2"/>
            <p:cNvSpPr txBox="1"/>
            <p:nvPr/>
          </p:nvSpPr>
          <p:spPr>
            <a:xfrm>
              <a:off x="828189" y="5245935"/>
              <a:ext cx="128881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No state cycle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52394" y="5251649"/>
              <a:ext cx="179055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Limited state cycles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21110" y="5234738"/>
              <a:ext cx="138499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State cycle = ∞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559837"/>
            <a:ext cx="8085599" cy="737118"/>
          </a:xfrm>
        </p:spPr>
        <p:txBody>
          <a:bodyPr/>
          <a:lstStyle/>
          <a:p>
            <a:pPr algn="ctr"/>
            <a:r>
              <a:rPr lang="en-US" dirty="0"/>
              <a:t>Types of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83771" y="1538790"/>
            <a:ext cx="7720531" cy="403158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Statistical (ergodic)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Visiting all parts of  the state space?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Physical systems (gases, fluids etc.)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Non-ergodic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 repetition, no statistical features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Very tiny portion of the state space is visited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Historical process, evolution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Algorithmic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State space is known in advance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Machines, computer algorithms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10" y="356779"/>
            <a:ext cx="8085599" cy="617729"/>
          </a:xfrm>
        </p:spPr>
        <p:txBody>
          <a:bodyPr/>
          <a:lstStyle/>
          <a:p>
            <a:pPr algn="ctr"/>
            <a:r>
              <a:rPr lang="en-US" dirty="0"/>
              <a:t>The Adjacent Possible</a:t>
            </a:r>
          </a:p>
        </p:txBody>
      </p:sp>
      <p:pic>
        <p:nvPicPr>
          <p:cNvPr id="4" name="Picture 3" descr="12918_2007_188_MOESM5_ES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708920"/>
            <a:ext cx="3870430" cy="29703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01675" y="998729"/>
            <a:ext cx="8460938" cy="49055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Ergodic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Simple chemical reactions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Approaching equilibrium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Non-ergodic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Vast ”reaction graph”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 equilibrium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Turning into historical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Continuous creativity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Examples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Increasing number of species </a:t>
            </a:r>
            <a:r>
              <a:rPr lang="en-US" sz="1200" dirty="0"/>
              <a:t>(before mankind)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Increasing number of chemicals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Increasing number of products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react-equilib1-b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85" y="1133745"/>
            <a:ext cx="3465385" cy="1170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7859" y="6232702"/>
            <a:ext cx="34036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Source: Stuart Kauffman: Reinventing the Sacred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458670"/>
            <a:ext cx="8085599" cy="752745"/>
          </a:xfrm>
        </p:spPr>
        <p:txBody>
          <a:bodyPr/>
          <a:lstStyle/>
          <a:p>
            <a:r>
              <a:rPr lang="en-US" dirty="0"/>
              <a:t>Propagating organization of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31540" y="1211415"/>
            <a:ext cx="8442489" cy="45578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Work is releasing energy into few degrees of freedom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Constrains have to be introduced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Setting up the constrains is work itself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E.g. Building an engine, evolution of cell or development of society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Setting new constrains allow new work to be done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continuous process of creating work by doing work is</a:t>
            </a:r>
            <a:br>
              <a:rPr lang="en-US" dirty="0"/>
            </a:br>
            <a:r>
              <a:rPr lang="en-US" dirty="0"/>
              <a:t>   the </a:t>
            </a:r>
            <a:r>
              <a:rPr lang="en-US" u="sng" dirty="0"/>
              <a:t>propagating organization of processes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Work creates work which creates work ... and so 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In critical system this process may lead to maximization of:</a:t>
            </a:r>
          </a:p>
          <a:p>
            <a:pPr lvl="1">
              <a:buNone/>
            </a:pPr>
            <a:r>
              <a:rPr lang="en-US" dirty="0"/>
              <a:t>                 </a:t>
            </a:r>
          </a:p>
          <a:p>
            <a:pPr lvl="1">
              <a:buNone/>
            </a:pPr>
            <a:r>
              <a:rPr lang="en-US" b="1" dirty="0">
                <a:solidFill>
                  <a:schemeClr val="accent2"/>
                </a:solidFill>
              </a:rPr>
              <a:t>				</a:t>
            </a:r>
            <a:r>
              <a:rPr lang="en-US" sz="2800" b="1" dirty="0">
                <a:solidFill>
                  <a:schemeClr val="accent2"/>
                </a:solidFill>
              </a:rPr>
              <a:t>Total work x Diversity         </a:t>
            </a:r>
            <a:r>
              <a:rPr lang="en-US" sz="1400" dirty="0"/>
              <a:t>(Stuart Kauffman)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BA998E-53DA-4A73-B828-349F7521B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534" y="411323"/>
            <a:ext cx="9144000" cy="493517"/>
          </a:xfrm>
        </p:spPr>
        <p:txBody>
          <a:bodyPr/>
          <a:lstStyle/>
          <a:p>
            <a:pPr algn="ctr"/>
            <a:r>
              <a:rPr lang="en-US" sz="2800" dirty="0"/>
              <a:t>What is “Planning” in Terms of Self-Organization?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91FE25-3E43-4A90-988C-E548F6F0B5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105" y="1160077"/>
            <a:ext cx="7615467" cy="2676014"/>
          </a:xfrm>
        </p:spPr>
        <p:txBody>
          <a:bodyPr/>
          <a:lstStyle/>
          <a:p>
            <a:r>
              <a:rPr lang="en-US" dirty="0"/>
              <a:t>How is planning different from: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Decision making 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Planning involves multitude of interconnected decisions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Control loop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In planning the control actions take place in the future, </a:t>
            </a:r>
            <a:br>
              <a:rPr lang="en-US" dirty="0"/>
            </a:br>
            <a:r>
              <a:rPr lang="en-US" dirty="0"/>
              <a:t>very slow feedback if anything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Propagating organization of process (self-organization)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Planning as a concentration of future energy constrains</a:t>
            </a:r>
          </a:p>
          <a:p>
            <a:endParaRPr lang="en-US" dirty="0"/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F07B2C87-9052-4D0E-B9EA-8E6A90100D2A}"/>
              </a:ext>
            </a:extLst>
          </p:cNvPr>
          <p:cNvCxnSpPr/>
          <p:nvPr/>
        </p:nvCxnSpPr>
        <p:spPr>
          <a:xfrm>
            <a:off x="627540" y="4627467"/>
            <a:ext cx="7290810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12E5F243-9672-4B17-AFCF-7CC15400DAB4}"/>
              </a:ext>
            </a:extLst>
          </p:cNvPr>
          <p:cNvCxnSpPr/>
          <p:nvPr/>
        </p:nvCxnSpPr>
        <p:spPr>
          <a:xfrm>
            <a:off x="1572645" y="417741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0C354E94-9044-478F-A83D-A9D2B8080AC0}"/>
              </a:ext>
            </a:extLst>
          </p:cNvPr>
          <p:cNvCxnSpPr/>
          <p:nvPr/>
        </p:nvCxnSpPr>
        <p:spPr>
          <a:xfrm>
            <a:off x="2067700" y="418549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C326CB9A-31A6-4EE8-BF22-3E6CBB71BE72}"/>
              </a:ext>
            </a:extLst>
          </p:cNvPr>
          <p:cNvCxnSpPr/>
          <p:nvPr/>
        </p:nvCxnSpPr>
        <p:spPr>
          <a:xfrm>
            <a:off x="2967800" y="417741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455DB1A0-CA8D-4C4D-8093-D11CF39A40A0}"/>
              </a:ext>
            </a:extLst>
          </p:cNvPr>
          <p:cNvCxnSpPr/>
          <p:nvPr/>
        </p:nvCxnSpPr>
        <p:spPr>
          <a:xfrm>
            <a:off x="4452965" y="417741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7CC50345-B43B-475B-92EB-4024AAD49202}"/>
              </a:ext>
            </a:extLst>
          </p:cNvPr>
          <p:cNvCxnSpPr/>
          <p:nvPr/>
        </p:nvCxnSpPr>
        <p:spPr>
          <a:xfrm>
            <a:off x="5218050" y="417741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74DE42D6-F665-473B-B8ED-FAF698DBF684}"/>
              </a:ext>
            </a:extLst>
          </p:cNvPr>
          <p:cNvCxnSpPr/>
          <p:nvPr/>
        </p:nvCxnSpPr>
        <p:spPr>
          <a:xfrm>
            <a:off x="6298170" y="418456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73196BC6-BEE3-4D43-BF1B-701C2FEC593E}"/>
              </a:ext>
            </a:extLst>
          </p:cNvPr>
          <p:cNvCxnSpPr/>
          <p:nvPr/>
        </p:nvCxnSpPr>
        <p:spPr>
          <a:xfrm>
            <a:off x="7018250" y="4185497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70B469B2-AEF4-4BAC-8D70-6FD74154F5C3}"/>
              </a:ext>
            </a:extLst>
          </p:cNvPr>
          <p:cNvCxnSpPr/>
          <p:nvPr/>
        </p:nvCxnSpPr>
        <p:spPr>
          <a:xfrm>
            <a:off x="615510" y="5486433"/>
            <a:ext cx="7290810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9AFCFD6C-B6BE-4D20-B25A-8CE1290320D8}"/>
              </a:ext>
            </a:extLst>
          </p:cNvPr>
          <p:cNvCxnSpPr/>
          <p:nvPr/>
        </p:nvCxnSpPr>
        <p:spPr>
          <a:xfrm>
            <a:off x="1560615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F2D7D88E-A166-4898-A778-6224DD387148}"/>
              </a:ext>
            </a:extLst>
          </p:cNvPr>
          <p:cNvCxnSpPr/>
          <p:nvPr/>
        </p:nvCxnSpPr>
        <p:spPr>
          <a:xfrm>
            <a:off x="1662655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A6FE818A-3B8A-48B1-A58A-10F1294CC2F8}"/>
              </a:ext>
            </a:extLst>
          </p:cNvPr>
          <p:cNvCxnSpPr/>
          <p:nvPr/>
        </p:nvCxnSpPr>
        <p:spPr>
          <a:xfrm>
            <a:off x="1752665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2A156421-249E-4871-A757-CBD6D29ADE03}"/>
              </a:ext>
            </a:extLst>
          </p:cNvPr>
          <p:cNvCxnSpPr/>
          <p:nvPr/>
        </p:nvCxnSpPr>
        <p:spPr>
          <a:xfrm>
            <a:off x="1932685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D15D0E87-3B9A-4239-A6E3-361782B837B8}"/>
              </a:ext>
            </a:extLst>
          </p:cNvPr>
          <p:cNvCxnSpPr/>
          <p:nvPr/>
        </p:nvCxnSpPr>
        <p:spPr>
          <a:xfrm>
            <a:off x="2050740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E4D25034-F4F8-4B51-9BC1-CF0FAAC41A18}"/>
              </a:ext>
            </a:extLst>
          </p:cNvPr>
          <p:cNvCxnSpPr/>
          <p:nvPr/>
        </p:nvCxnSpPr>
        <p:spPr>
          <a:xfrm>
            <a:off x="2157710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B1851166-BB57-45AC-A729-9404D461F97D}"/>
              </a:ext>
            </a:extLst>
          </p:cNvPr>
          <p:cNvSpPr txBox="1"/>
          <p:nvPr/>
        </p:nvSpPr>
        <p:spPr>
          <a:xfrm>
            <a:off x="7148451" y="3909162"/>
            <a:ext cx="6556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Energy</a:t>
            </a:r>
          </a:p>
          <a:p>
            <a:r>
              <a:rPr lang="en-US" sz="1200" dirty="0"/>
              <a:t>Constrain</a:t>
            </a:r>
          </a:p>
        </p:txBody>
      </p: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F1C779BF-175E-410E-83D7-B75E66232C8A}"/>
              </a:ext>
            </a:extLst>
          </p:cNvPr>
          <p:cNvCxnSpPr>
            <a:stCxn id="22" idx="2"/>
          </p:cNvCxnSpPr>
          <p:nvPr/>
        </p:nvCxnSpPr>
        <p:spPr>
          <a:xfrm flipH="1">
            <a:off x="7108260" y="4278494"/>
            <a:ext cx="368006" cy="15700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iruutu 24">
            <a:extLst>
              <a:ext uri="{FF2B5EF4-FFF2-40B4-BE49-F238E27FC236}">
                <a16:creationId xmlns:a16="http://schemas.microsoft.com/office/drawing/2014/main" id="{1BD11F67-2A7D-4458-AB28-2ED576C6E23F}"/>
              </a:ext>
            </a:extLst>
          </p:cNvPr>
          <p:cNvSpPr txBox="1"/>
          <p:nvPr/>
        </p:nvSpPr>
        <p:spPr>
          <a:xfrm>
            <a:off x="7362310" y="5565503"/>
            <a:ext cx="33573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EA523989-DBD5-43F7-AEF9-3336D021F758}"/>
              </a:ext>
            </a:extLst>
          </p:cNvPr>
          <p:cNvSpPr txBox="1"/>
          <p:nvPr/>
        </p:nvSpPr>
        <p:spPr>
          <a:xfrm>
            <a:off x="2614267" y="5003369"/>
            <a:ext cx="9201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Planning</a:t>
            </a:r>
          </a:p>
          <a:p>
            <a:r>
              <a:rPr lang="en-US" sz="1200" dirty="0"/>
              <a:t>concentration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075C449-24FF-4E42-9EBC-E5A71AADFB58}"/>
              </a:ext>
            </a:extLst>
          </p:cNvPr>
          <p:cNvCxnSpPr/>
          <p:nvPr/>
        </p:nvCxnSpPr>
        <p:spPr>
          <a:xfrm flipH="1">
            <a:off x="2207254" y="5224313"/>
            <a:ext cx="368006" cy="15700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iruutu 27">
            <a:extLst>
              <a:ext uri="{FF2B5EF4-FFF2-40B4-BE49-F238E27FC236}">
                <a16:creationId xmlns:a16="http://schemas.microsoft.com/office/drawing/2014/main" id="{2FCEAED8-7E3E-49C0-8E31-82FFBBA07536}"/>
              </a:ext>
            </a:extLst>
          </p:cNvPr>
          <p:cNvSpPr txBox="1"/>
          <p:nvPr/>
        </p:nvSpPr>
        <p:spPr>
          <a:xfrm>
            <a:off x="232884" y="4343163"/>
            <a:ext cx="11493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Self-organization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D525E56-F1E4-4C7E-9CC8-369D77C757EE}"/>
              </a:ext>
            </a:extLst>
          </p:cNvPr>
          <p:cNvSpPr txBox="1"/>
          <p:nvPr/>
        </p:nvSpPr>
        <p:spPr>
          <a:xfrm>
            <a:off x="254595" y="5210481"/>
            <a:ext cx="5947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Planning</a:t>
            </a:r>
          </a:p>
        </p:txBody>
      </p: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69BA1257-7B21-4168-949D-A04869472EF7}"/>
              </a:ext>
            </a:extLst>
          </p:cNvPr>
          <p:cNvCxnSpPr>
            <a:cxnSpLocks/>
          </p:cNvCxnSpPr>
          <p:nvPr/>
        </p:nvCxnSpPr>
        <p:spPr>
          <a:xfrm>
            <a:off x="6045135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>
            <a:extLst>
              <a:ext uri="{FF2B5EF4-FFF2-40B4-BE49-F238E27FC236}">
                <a16:creationId xmlns:a16="http://schemas.microsoft.com/office/drawing/2014/main" id="{771C24BC-2A19-4264-8DB5-B5F672D1A09F}"/>
              </a:ext>
            </a:extLst>
          </p:cNvPr>
          <p:cNvCxnSpPr>
            <a:cxnSpLocks/>
          </p:cNvCxnSpPr>
          <p:nvPr/>
        </p:nvCxnSpPr>
        <p:spPr>
          <a:xfrm>
            <a:off x="6147175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A7831FF1-93B7-411C-BFAA-2E9BC1C35235}"/>
              </a:ext>
            </a:extLst>
          </p:cNvPr>
          <p:cNvCxnSpPr>
            <a:cxnSpLocks/>
          </p:cNvCxnSpPr>
          <p:nvPr/>
        </p:nvCxnSpPr>
        <p:spPr>
          <a:xfrm>
            <a:off x="6237185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AAF36EC5-C03F-43A1-A168-C9F2E0273F1E}"/>
              </a:ext>
            </a:extLst>
          </p:cNvPr>
          <p:cNvCxnSpPr>
            <a:cxnSpLocks/>
          </p:cNvCxnSpPr>
          <p:nvPr/>
        </p:nvCxnSpPr>
        <p:spPr>
          <a:xfrm>
            <a:off x="6417205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C4018F8C-5D71-4C58-8ACA-6B46B71EBDE8}"/>
              </a:ext>
            </a:extLst>
          </p:cNvPr>
          <p:cNvCxnSpPr>
            <a:cxnSpLocks/>
          </p:cNvCxnSpPr>
          <p:nvPr/>
        </p:nvCxnSpPr>
        <p:spPr>
          <a:xfrm>
            <a:off x="6535260" y="502177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A735423F-B885-4769-B49E-645C24310E69}"/>
              </a:ext>
            </a:extLst>
          </p:cNvPr>
          <p:cNvCxnSpPr>
            <a:cxnSpLocks/>
          </p:cNvCxnSpPr>
          <p:nvPr/>
        </p:nvCxnSpPr>
        <p:spPr>
          <a:xfrm>
            <a:off x="6642230" y="5036383"/>
            <a:ext cx="0" cy="450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kstiruutu 38">
            <a:extLst>
              <a:ext uri="{FF2B5EF4-FFF2-40B4-BE49-F238E27FC236}">
                <a16:creationId xmlns:a16="http://schemas.microsoft.com/office/drawing/2014/main" id="{2CD26DD6-F0EC-43B0-AE70-CF7C29181943}"/>
              </a:ext>
            </a:extLst>
          </p:cNvPr>
          <p:cNvSpPr txBox="1"/>
          <p:nvPr/>
        </p:nvSpPr>
        <p:spPr>
          <a:xfrm>
            <a:off x="7067705" y="4933482"/>
            <a:ext cx="104836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Implementation</a:t>
            </a:r>
          </a:p>
          <a:p>
            <a:r>
              <a:rPr lang="en-US" sz="1200" dirty="0"/>
              <a:t>concentration</a:t>
            </a:r>
          </a:p>
        </p:txBody>
      </p: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22EA7B03-06A6-4738-9F57-87E323090CAC}"/>
              </a:ext>
            </a:extLst>
          </p:cNvPr>
          <p:cNvCxnSpPr/>
          <p:nvPr/>
        </p:nvCxnSpPr>
        <p:spPr>
          <a:xfrm flipH="1">
            <a:off x="6667257" y="5145812"/>
            <a:ext cx="368006" cy="15700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ikea aaltosulje 40">
            <a:extLst>
              <a:ext uri="{FF2B5EF4-FFF2-40B4-BE49-F238E27FC236}">
                <a16:creationId xmlns:a16="http://schemas.microsoft.com/office/drawing/2014/main" id="{E2C056CF-DE88-481C-A259-504326907692}"/>
              </a:ext>
            </a:extLst>
          </p:cNvPr>
          <p:cNvSpPr/>
          <p:nvPr/>
        </p:nvSpPr>
        <p:spPr>
          <a:xfrm rot="5400000">
            <a:off x="4007632" y="3824568"/>
            <a:ext cx="184665" cy="3656143"/>
          </a:xfrm>
          <a:prstGeom prst="rightBrac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3381C3F9-1271-4F7B-91EB-387DEF8D14CC}"/>
              </a:ext>
            </a:extLst>
          </p:cNvPr>
          <p:cNvSpPr txBox="1"/>
          <p:nvPr/>
        </p:nvSpPr>
        <p:spPr>
          <a:xfrm>
            <a:off x="4420231" y="5120799"/>
            <a:ext cx="63389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Time gap</a:t>
            </a:r>
          </a:p>
        </p:txBody>
      </p: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CB303A82-96E9-4975-81D2-134A05EC5F89}"/>
              </a:ext>
            </a:extLst>
          </p:cNvPr>
          <p:cNvCxnSpPr>
            <a:cxnSpLocks/>
          </p:cNvCxnSpPr>
          <p:nvPr/>
        </p:nvCxnSpPr>
        <p:spPr>
          <a:xfrm flipH="1">
            <a:off x="4195668" y="5331357"/>
            <a:ext cx="336798" cy="36656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0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4309" y="2438890"/>
            <a:ext cx="7975385" cy="1723719"/>
          </a:xfrm>
        </p:spPr>
        <p:txBody>
          <a:bodyPr/>
          <a:lstStyle/>
          <a:p>
            <a:pPr algn="ctr"/>
            <a:r>
              <a:rPr lang="en-US" sz="3600" dirty="0"/>
              <a:t>Multi-agent Systems</a:t>
            </a:r>
            <a:br>
              <a:rPr lang="en-US" sz="3600" dirty="0"/>
            </a:br>
            <a:r>
              <a:rPr lang="en-US" sz="3600" dirty="0"/>
              <a:t>and Networks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6725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677" y="381001"/>
            <a:ext cx="8085599" cy="527720"/>
          </a:xfrm>
        </p:spPr>
        <p:txBody>
          <a:bodyPr/>
          <a:lstStyle/>
          <a:p>
            <a:pPr algn="ctr"/>
            <a:r>
              <a:rPr lang="fi-FI" dirty="0" err="1"/>
              <a:t>Multi-agent</a:t>
            </a:r>
            <a:r>
              <a:rPr lang="fi-FI" dirty="0"/>
              <a:t> Systems</a:t>
            </a:r>
          </a:p>
        </p:txBody>
      </p:sp>
      <p:sp>
        <p:nvSpPr>
          <p:cNvPr id="5" name="Oval 4"/>
          <p:cNvSpPr/>
          <p:nvPr/>
        </p:nvSpPr>
        <p:spPr>
          <a:xfrm>
            <a:off x="5012067" y="2940943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val 5"/>
          <p:cNvSpPr/>
          <p:nvPr/>
        </p:nvSpPr>
        <p:spPr>
          <a:xfrm>
            <a:off x="2684074" y="160102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val 6"/>
          <p:cNvSpPr/>
          <p:nvPr/>
        </p:nvSpPr>
        <p:spPr>
          <a:xfrm>
            <a:off x="1996732" y="316596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val 7"/>
          <p:cNvSpPr/>
          <p:nvPr/>
        </p:nvSpPr>
        <p:spPr>
          <a:xfrm>
            <a:off x="2931601" y="385127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/>
        </p:nvSpPr>
        <p:spPr>
          <a:xfrm>
            <a:off x="6767262" y="286116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3751927" y="2186093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4517012" y="430132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/>
          <p:cNvSpPr/>
          <p:nvPr/>
        </p:nvSpPr>
        <p:spPr>
          <a:xfrm>
            <a:off x="6159694" y="4076303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5169583" y="160102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/>
        </p:nvSpPr>
        <p:spPr>
          <a:xfrm>
            <a:off x="6407222" y="1826053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1479175" y="226586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1231647" y="361601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3824426" y="1150978"/>
            <a:ext cx="495055" cy="4500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9" name="Straight Connector 18"/>
          <p:cNvCxnSpPr>
            <a:stCxn id="16" idx="0"/>
            <a:endCxn id="15" idx="4"/>
          </p:cNvCxnSpPr>
          <p:nvPr/>
        </p:nvCxnSpPr>
        <p:spPr>
          <a:xfrm flipV="1">
            <a:off x="1479175" y="2715918"/>
            <a:ext cx="247528" cy="900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5"/>
            <a:endCxn id="7" idx="0"/>
          </p:cNvCxnSpPr>
          <p:nvPr/>
        </p:nvCxnSpPr>
        <p:spPr>
          <a:xfrm>
            <a:off x="1901731" y="2650010"/>
            <a:ext cx="342529" cy="515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7"/>
            <a:endCxn id="6" idx="4"/>
          </p:cNvCxnSpPr>
          <p:nvPr/>
        </p:nvCxnSpPr>
        <p:spPr>
          <a:xfrm flipV="1">
            <a:off x="2419288" y="2051078"/>
            <a:ext cx="512314" cy="11807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5"/>
            <a:endCxn id="10" idx="1"/>
          </p:cNvCxnSpPr>
          <p:nvPr/>
        </p:nvCxnSpPr>
        <p:spPr>
          <a:xfrm>
            <a:off x="3106630" y="1985170"/>
            <a:ext cx="717796" cy="2668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0"/>
            <a:endCxn id="17" idx="4"/>
          </p:cNvCxnSpPr>
          <p:nvPr/>
        </p:nvCxnSpPr>
        <p:spPr>
          <a:xfrm flipV="1">
            <a:off x="3999455" y="1601028"/>
            <a:ext cx="72499" cy="585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7"/>
            <a:endCxn id="13" idx="3"/>
          </p:cNvCxnSpPr>
          <p:nvPr/>
        </p:nvCxnSpPr>
        <p:spPr>
          <a:xfrm flipV="1">
            <a:off x="4174483" y="1985170"/>
            <a:ext cx="1067599" cy="2668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5"/>
            <a:endCxn id="5" idx="1"/>
          </p:cNvCxnSpPr>
          <p:nvPr/>
        </p:nvCxnSpPr>
        <p:spPr>
          <a:xfrm>
            <a:off x="4174483" y="2570235"/>
            <a:ext cx="910083" cy="436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" idx="0"/>
            <a:endCxn id="14" idx="4"/>
          </p:cNvCxnSpPr>
          <p:nvPr/>
        </p:nvCxnSpPr>
        <p:spPr>
          <a:xfrm flipH="1" flipV="1">
            <a:off x="6654750" y="2276103"/>
            <a:ext cx="360040" cy="5850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" idx="6"/>
            <a:endCxn id="9" idx="2"/>
          </p:cNvCxnSpPr>
          <p:nvPr/>
        </p:nvCxnSpPr>
        <p:spPr>
          <a:xfrm flipV="1">
            <a:off x="5507122" y="3086193"/>
            <a:ext cx="1260140" cy="79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4"/>
            <a:endCxn id="11" idx="0"/>
          </p:cNvCxnSpPr>
          <p:nvPr/>
        </p:nvCxnSpPr>
        <p:spPr>
          <a:xfrm>
            <a:off x="3999455" y="2636143"/>
            <a:ext cx="765085" cy="16651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0" idx="3"/>
            <a:endCxn id="8" idx="0"/>
          </p:cNvCxnSpPr>
          <p:nvPr/>
        </p:nvCxnSpPr>
        <p:spPr>
          <a:xfrm flipH="1">
            <a:off x="3179129" y="2570235"/>
            <a:ext cx="645297" cy="12810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5"/>
            <a:endCxn id="12" idx="1"/>
          </p:cNvCxnSpPr>
          <p:nvPr/>
        </p:nvCxnSpPr>
        <p:spPr>
          <a:xfrm>
            <a:off x="5434623" y="3325085"/>
            <a:ext cx="797570" cy="81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7" idx="5"/>
            <a:endCxn id="8" idx="1"/>
          </p:cNvCxnSpPr>
          <p:nvPr/>
        </p:nvCxnSpPr>
        <p:spPr>
          <a:xfrm>
            <a:off x="2419288" y="3550110"/>
            <a:ext cx="584812" cy="3670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1" idx="6"/>
            <a:endCxn id="12" idx="2"/>
          </p:cNvCxnSpPr>
          <p:nvPr/>
        </p:nvCxnSpPr>
        <p:spPr>
          <a:xfrm flipV="1">
            <a:off x="5012067" y="4301328"/>
            <a:ext cx="1147627" cy="225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0" idx="2"/>
            <a:endCxn id="15" idx="6"/>
          </p:cNvCxnSpPr>
          <p:nvPr/>
        </p:nvCxnSpPr>
        <p:spPr>
          <a:xfrm flipH="1">
            <a:off x="1974230" y="2411118"/>
            <a:ext cx="1777697" cy="79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9" idx="4"/>
            <a:endCxn id="12" idx="7"/>
          </p:cNvCxnSpPr>
          <p:nvPr/>
        </p:nvCxnSpPr>
        <p:spPr>
          <a:xfrm flipH="1">
            <a:off x="6582250" y="3311218"/>
            <a:ext cx="432540" cy="830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31800" y="4914165"/>
            <a:ext cx="87121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1800" dirty="0"/>
              <a:t> A group of atoms, finding a way to organize into molecule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A group of routers trying optimize the data flow  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A group of people trying to achieve ”something” ? </a:t>
            </a:r>
            <a:r>
              <a:rPr lang="fi-FI" sz="1400" dirty="0"/>
              <a:t>e.g. a football team wants to make a goal</a:t>
            </a:r>
          </a:p>
        </p:txBody>
      </p:sp>
    </p:spTree>
    <p:extLst>
      <p:ext uri="{BB962C8B-B14F-4D97-AF65-F5344CB8AC3E}">
        <p14:creationId xmlns:p14="http://schemas.microsoft.com/office/powerpoint/2010/main" val="4177038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30" y="548680"/>
            <a:ext cx="8085599" cy="1350150"/>
          </a:xfrm>
        </p:spPr>
        <p:txBody>
          <a:bodyPr/>
          <a:lstStyle/>
          <a:p>
            <a:pPr algn="ctr"/>
            <a:r>
              <a:rPr lang="en-US" dirty="0"/>
              <a:t>Game Theory -</a:t>
            </a:r>
            <a:br>
              <a:rPr lang="en-US" dirty="0"/>
            </a:br>
            <a:r>
              <a:rPr lang="en-US" dirty="0"/>
              <a:t>Equilibrium among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56565" y="2140922"/>
            <a:ext cx="8085599" cy="32133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systems in general tend to move towards the thermo-dynamical (i.e. physical) equilibrium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However, when the agency kicks in, the systems and their agents may remain far from the physical equilibrium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equilibrium among agents is based on completely</a:t>
            </a:r>
            <a:br>
              <a:rPr lang="en-US" dirty="0"/>
            </a:br>
            <a:r>
              <a:rPr lang="en-US" dirty="0"/>
              <a:t>other than physical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theory is a way to model how agents find an equilibrium among themselves based on any factors </a:t>
            </a:r>
          </a:p>
        </p:txBody>
      </p:sp>
    </p:spTree>
    <p:extLst>
      <p:ext uri="{BB962C8B-B14F-4D97-AF65-F5344CB8AC3E}">
        <p14:creationId xmlns:p14="http://schemas.microsoft.com/office/powerpoint/2010/main" val="3166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5313" y="355765"/>
            <a:ext cx="8085599" cy="541113"/>
          </a:xfrm>
        </p:spPr>
        <p:txBody>
          <a:bodyPr/>
          <a:lstStyle/>
          <a:p>
            <a:pPr algn="ctr"/>
            <a:r>
              <a:rPr lang="en-US" dirty="0"/>
              <a:t>The Game Theoretic Approach</a:t>
            </a:r>
          </a:p>
        </p:txBody>
      </p:sp>
      <p:sp>
        <p:nvSpPr>
          <p:cNvPr id="1030" name="Freeform 6"/>
          <p:cNvSpPr>
            <a:spLocks noEditPoints="1"/>
          </p:cNvSpPr>
          <p:nvPr/>
        </p:nvSpPr>
        <p:spPr bwMode="auto">
          <a:xfrm>
            <a:off x="1382713" y="4759034"/>
            <a:ext cx="5129213" cy="666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3226" y="21"/>
              </a:cxn>
              <a:cxn ang="0">
                <a:pos x="3226" y="25"/>
              </a:cxn>
              <a:cxn ang="0">
                <a:pos x="0" y="25"/>
              </a:cxn>
              <a:cxn ang="0">
                <a:pos x="0" y="21"/>
              </a:cxn>
              <a:cxn ang="0">
                <a:pos x="3183" y="0"/>
              </a:cxn>
              <a:cxn ang="0">
                <a:pos x="3231" y="21"/>
              </a:cxn>
              <a:cxn ang="0">
                <a:pos x="3183" y="42"/>
              </a:cxn>
              <a:cxn ang="0">
                <a:pos x="3178" y="42"/>
              </a:cxn>
              <a:cxn ang="0">
                <a:pos x="3183" y="38"/>
              </a:cxn>
              <a:cxn ang="0">
                <a:pos x="3226" y="21"/>
              </a:cxn>
              <a:cxn ang="0">
                <a:pos x="3226" y="21"/>
              </a:cxn>
              <a:cxn ang="0">
                <a:pos x="3183" y="4"/>
              </a:cxn>
              <a:cxn ang="0">
                <a:pos x="3178" y="0"/>
              </a:cxn>
              <a:cxn ang="0">
                <a:pos x="3183" y="0"/>
              </a:cxn>
              <a:cxn ang="0">
                <a:pos x="3183" y="0"/>
              </a:cxn>
            </a:cxnLst>
            <a:rect l="0" t="0" r="r" b="b"/>
            <a:pathLst>
              <a:path w="3231" h="42">
                <a:moveTo>
                  <a:pt x="0" y="21"/>
                </a:moveTo>
                <a:lnTo>
                  <a:pt x="3226" y="21"/>
                </a:lnTo>
                <a:lnTo>
                  <a:pt x="3226" y="25"/>
                </a:lnTo>
                <a:lnTo>
                  <a:pt x="0" y="25"/>
                </a:lnTo>
                <a:lnTo>
                  <a:pt x="0" y="21"/>
                </a:lnTo>
                <a:close/>
                <a:moveTo>
                  <a:pt x="3183" y="0"/>
                </a:moveTo>
                <a:lnTo>
                  <a:pt x="3231" y="21"/>
                </a:lnTo>
                <a:lnTo>
                  <a:pt x="3183" y="42"/>
                </a:lnTo>
                <a:lnTo>
                  <a:pt x="3178" y="42"/>
                </a:lnTo>
                <a:lnTo>
                  <a:pt x="3183" y="38"/>
                </a:lnTo>
                <a:lnTo>
                  <a:pt x="3226" y="21"/>
                </a:lnTo>
                <a:lnTo>
                  <a:pt x="3226" y="21"/>
                </a:lnTo>
                <a:lnTo>
                  <a:pt x="3183" y="4"/>
                </a:lnTo>
                <a:lnTo>
                  <a:pt x="3178" y="0"/>
                </a:lnTo>
                <a:lnTo>
                  <a:pt x="3183" y="0"/>
                </a:lnTo>
                <a:lnTo>
                  <a:pt x="318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1" name="Freeform 7"/>
          <p:cNvSpPr>
            <a:spLocks noEditPoints="1"/>
          </p:cNvSpPr>
          <p:nvPr/>
        </p:nvSpPr>
        <p:spPr bwMode="auto">
          <a:xfrm>
            <a:off x="1339850" y="1977734"/>
            <a:ext cx="85725" cy="2814638"/>
          </a:xfrm>
          <a:custGeom>
            <a:avLst/>
            <a:gdLst/>
            <a:ahLst/>
            <a:cxnLst>
              <a:cxn ang="0">
                <a:pos x="27" y="1773"/>
              </a:cxn>
              <a:cxn ang="0">
                <a:pos x="27" y="4"/>
              </a:cxn>
              <a:cxn ang="0">
                <a:pos x="33" y="4"/>
              </a:cxn>
              <a:cxn ang="0">
                <a:pos x="33" y="1773"/>
              </a:cxn>
              <a:cxn ang="0">
                <a:pos x="27" y="1773"/>
              </a:cxn>
              <a:cxn ang="0">
                <a:pos x="0" y="38"/>
              </a:cxn>
              <a:cxn ang="0">
                <a:pos x="27" y="0"/>
              </a:cxn>
              <a:cxn ang="0">
                <a:pos x="54" y="38"/>
              </a:cxn>
              <a:cxn ang="0">
                <a:pos x="54" y="38"/>
              </a:cxn>
              <a:cxn ang="0">
                <a:pos x="49" y="38"/>
              </a:cxn>
              <a:cxn ang="0">
                <a:pos x="27" y="4"/>
              </a:cxn>
              <a:cxn ang="0">
                <a:pos x="27" y="4"/>
              </a:cxn>
              <a:cxn ang="0">
                <a:pos x="6" y="38"/>
              </a:cxn>
              <a:cxn ang="0">
                <a:pos x="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54" h="1773">
                <a:moveTo>
                  <a:pt x="27" y="1773"/>
                </a:moveTo>
                <a:lnTo>
                  <a:pt x="27" y="4"/>
                </a:lnTo>
                <a:lnTo>
                  <a:pt x="33" y="4"/>
                </a:lnTo>
                <a:lnTo>
                  <a:pt x="33" y="1773"/>
                </a:lnTo>
                <a:lnTo>
                  <a:pt x="27" y="1773"/>
                </a:lnTo>
                <a:close/>
                <a:moveTo>
                  <a:pt x="0" y="38"/>
                </a:moveTo>
                <a:lnTo>
                  <a:pt x="27" y="0"/>
                </a:lnTo>
                <a:lnTo>
                  <a:pt x="54" y="38"/>
                </a:lnTo>
                <a:lnTo>
                  <a:pt x="54" y="38"/>
                </a:lnTo>
                <a:lnTo>
                  <a:pt x="49" y="38"/>
                </a:lnTo>
                <a:lnTo>
                  <a:pt x="27" y="4"/>
                </a:lnTo>
                <a:lnTo>
                  <a:pt x="27" y="4"/>
                </a:lnTo>
                <a:lnTo>
                  <a:pt x="6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1374775" y="1925346"/>
            <a:ext cx="4441825" cy="2454275"/>
          </a:xfrm>
          <a:custGeom>
            <a:avLst/>
            <a:gdLst/>
            <a:ahLst/>
            <a:cxnLst>
              <a:cxn ang="0">
                <a:pos x="155" y="1542"/>
              </a:cxn>
              <a:cxn ang="0">
                <a:pos x="288" y="1542"/>
              </a:cxn>
              <a:cxn ang="0">
                <a:pos x="448" y="1542"/>
              </a:cxn>
              <a:cxn ang="0">
                <a:pos x="694" y="1538"/>
              </a:cxn>
              <a:cxn ang="0">
                <a:pos x="956" y="1517"/>
              </a:cxn>
              <a:cxn ang="0">
                <a:pos x="1228" y="1479"/>
              </a:cxn>
              <a:cxn ang="0">
                <a:pos x="1394" y="1445"/>
              </a:cxn>
              <a:cxn ang="0">
                <a:pos x="1522" y="1412"/>
              </a:cxn>
              <a:cxn ang="0">
                <a:pos x="1751" y="1328"/>
              </a:cxn>
              <a:cxn ang="0">
                <a:pos x="1896" y="1261"/>
              </a:cxn>
              <a:cxn ang="0">
                <a:pos x="2008" y="1194"/>
              </a:cxn>
              <a:cxn ang="0">
                <a:pos x="2141" y="1106"/>
              </a:cxn>
              <a:cxn ang="0">
                <a:pos x="2259" y="1018"/>
              </a:cxn>
              <a:cxn ang="0">
                <a:pos x="2350" y="943"/>
              </a:cxn>
              <a:cxn ang="0">
                <a:pos x="2414" y="880"/>
              </a:cxn>
              <a:cxn ang="0">
                <a:pos x="2472" y="808"/>
              </a:cxn>
              <a:cxn ang="0">
                <a:pos x="2542" y="716"/>
              </a:cxn>
              <a:cxn ang="0">
                <a:pos x="2633" y="578"/>
              </a:cxn>
              <a:cxn ang="0">
                <a:pos x="2702" y="431"/>
              </a:cxn>
              <a:cxn ang="0">
                <a:pos x="2755" y="272"/>
              </a:cxn>
              <a:cxn ang="0">
                <a:pos x="2777" y="146"/>
              </a:cxn>
              <a:cxn ang="0">
                <a:pos x="2787" y="63"/>
              </a:cxn>
              <a:cxn ang="0">
                <a:pos x="2787" y="12"/>
              </a:cxn>
              <a:cxn ang="0">
                <a:pos x="2793" y="0"/>
              </a:cxn>
              <a:cxn ang="0">
                <a:pos x="2793" y="4"/>
              </a:cxn>
              <a:cxn ang="0">
                <a:pos x="2793" y="42"/>
              </a:cxn>
              <a:cxn ang="0">
                <a:pos x="2782" y="125"/>
              </a:cxn>
              <a:cxn ang="0">
                <a:pos x="2771" y="218"/>
              </a:cxn>
              <a:cxn ang="0">
                <a:pos x="2729" y="377"/>
              </a:cxn>
              <a:cxn ang="0">
                <a:pos x="2654" y="549"/>
              </a:cxn>
              <a:cxn ang="0">
                <a:pos x="2568" y="683"/>
              </a:cxn>
              <a:cxn ang="0">
                <a:pos x="2499" y="783"/>
              </a:cxn>
              <a:cxn ang="0">
                <a:pos x="2435" y="863"/>
              </a:cxn>
              <a:cxn ang="0">
                <a:pos x="2376" y="926"/>
              </a:cxn>
              <a:cxn ang="0">
                <a:pos x="2296" y="993"/>
              </a:cxn>
              <a:cxn ang="0">
                <a:pos x="2184" y="1081"/>
              </a:cxn>
              <a:cxn ang="0">
                <a:pos x="2056" y="1169"/>
              </a:cxn>
              <a:cxn ang="0">
                <a:pos x="1933" y="1244"/>
              </a:cxn>
              <a:cxn ang="0">
                <a:pos x="1826" y="1299"/>
              </a:cxn>
              <a:cxn ang="0">
                <a:pos x="1602" y="1387"/>
              </a:cxn>
              <a:cxn ang="0">
                <a:pos x="1442" y="1441"/>
              </a:cxn>
              <a:cxn ang="0">
                <a:pos x="1287" y="1475"/>
              </a:cxn>
              <a:cxn ang="0">
                <a:pos x="1095" y="1504"/>
              </a:cxn>
              <a:cxn ang="0">
                <a:pos x="822" y="1533"/>
              </a:cxn>
              <a:cxn ang="0">
                <a:pos x="507" y="1546"/>
              </a:cxn>
              <a:cxn ang="0">
                <a:pos x="336" y="1546"/>
              </a:cxn>
              <a:cxn ang="0">
                <a:pos x="197" y="1546"/>
              </a:cxn>
              <a:cxn ang="0">
                <a:pos x="0" y="1542"/>
              </a:cxn>
            </a:cxnLst>
            <a:rect l="0" t="0" r="r" b="b"/>
            <a:pathLst>
              <a:path w="2798" h="1546">
                <a:moveTo>
                  <a:pt x="0" y="1538"/>
                </a:moveTo>
                <a:lnTo>
                  <a:pt x="75" y="1542"/>
                </a:lnTo>
                <a:lnTo>
                  <a:pt x="155" y="1542"/>
                </a:lnTo>
                <a:lnTo>
                  <a:pt x="197" y="1542"/>
                </a:lnTo>
                <a:lnTo>
                  <a:pt x="240" y="1542"/>
                </a:lnTo>
                <a:lnTo>
                  <a:pt x="288" y="1542"/>
                </a:lnTo>
                <a:lnTo>
                  <a:pt x="336" y="1542"/>
                </a:lnTo>
                <a:lnTo>
                  <a:pt x="390" y="1542"/>
                </a:lnTo>
                <a:lnTo>
                  <a:pt x="448" y="1542"/>
                </a:lnTo>
                <a:lnTo>
                  <a:pt x="507" y="1542"/>
                </a:lnTo>
                <a:lnTo>
                  <a:pt x="571" y="1542"/>
                </a:lnTo>
                <a:lnTo>
                  <a:pt x="694" y="1538"/>
                </a:lnTo>
                <a:lnTo>
                  <a:pt x="822" y="1529"/>
                </a:lnTo>
                <a:lnTo>
                  <a:pt x="886" y="1525"/>
                </a:lnTo>
                <a:lnTo>
                  <a:pt x="956" y="1517"/>
                </a:lnTo>
                <a:lnTo>
                  <a:pt x="1095" y="1500"/>
                </a:lnTo>
                <a:lnTo>
                  <a:pt x="1159" y="1491"/>
                </a:lnTo>
                <a:lnTo>
                  <a:pt x="1228" y="1479"/>
                </a:lnTo>
                <a:lnTo>
                  <a:pt x="1287" y="1471"/>
                </a:lnTo>
                <a:lnTo>
                  <a:pt x="1346" y="1458"/>
                </a:lnTo>
                <a:lnTo>
                  <a:pt x="1394" y="1445"/>
                </a:lnTo>
                <a:lnTo>
                  <a:pt x="1442" y="1437"/>
                </a:lnTo>
                <a:lnTo>
                  <a:pt x="1484" y="1424"/>
                </a:lnTo>
                <a:lnTo>
                  <a:pt x="1522" y="1412"/>
                </a:lnTo>
                <a:lnTo>
                  <a:pt x="1597" y="1387"/>
                </a:lnTo>
                <a:lnTo>
                  <a:pt x="1677" y="1357"/>
                </a:lnTo>
                <a:lnTo>
                  <a:pt x="1751" y="1328"/>
                </a:lnTo>
                <a:lnTo>
                  <a:pt x="1821" y="1295"/>
                </a:lnTo>
                <a:lnTo>
                  <a:pt x="1858" y="1278"/>
                </a:lnTo>
                <a:lnTo>
                  <a:pt x="1896" y="1261"/>
                </a:lnTo>
                <a:lnTo>
                  <a:pt x="1933" y="1240"/>
                </a:lnTo>
                <a:lnTo>
                  <a:pt x="1970" y="1219"/>
                </a:lnTo>
                <a:lnTo>
                  <a:pt x="2008" y="1194"/>
                </a:lnTo>
                <a:lnTo>
                  <a:pt x="2050" y="1165"/>
                </a:lnTo>
                <a:lnTo>
                  <a:pt x="2093" y="1139"/>
                </a:lnTo>
                <a:lnTo>
                  <a:pt x="2141" y="1106"/>
                </a:lnTo>
                <a:lnTo>
                  <a:pt x="2184" y="1077"/>
                </a:lnTo>
                <a:lnTo>
                  <a:pt x="2221" y="1047"/>
                </a:lnTo>
                <a:lnTo>
                  <a:pt x="2259" y="1018"/>
                </a:lnTo>
                <a:lnTo>
                  <a:pt x="2296" y="993"/>
                </a:lnTo>
                <a:lnTo>
                  <a:pt x="2323" y="968"/>
                </a:lnTo>
                <a:lnTo>
                  <a:pt x="2350" y="943"/>
                </a:lnTo>
                <a:lnTo>
                  <a:pt x="2371" y="922"/>
                </a:lnTo>
                <a:lnTo>
                  <a:pt x="2392" y="901"/>
                </a:lnTo>
                <a:lnTo>
                  <a:pt x="2414" y="880"/>
                </a:lnTo>
                <a:lnTo>
                  <a:pt x="2430" y="859"/>
                </a:lnTo>
                <a:lnTo>
                  <a:pt x="2451" y="834"/>
                </a:lnTo>
                <a:lnTo>
                  <a:pt x="2472" y="808"/>
                </a:lnTo>
                <a:lnTo>
                  <a:pt x="2494" y="779"/>
                </a:lnTo>
                <a:lnTo>
                  <a:pt x="2520" y="750"/>
                </a:lnTo>
                <a:lnTo>
                  <a:pt x="2542" y="716"/>
                </a:lnTo>
                <a:lnTo>
                  <a:pt x="2568" y="679"/>
                </a:lnTo>
                <a:lnTo>
                  <a:pt x="2611" y="612"/>
                </a:lnTo>
                <a:lnTo>
                  <a:pt x="2633" y="578"/>
                </a:lnTo>
                <a:lnTo>
                  <a:pt x="2649" y="549"/>
                </a:lnTo>
                <a:lnTo>
                  <a:pt x="2681" y="486"/>
                </a:lnTo>
                <a:lnTo>
                  <a:pt x="2702" y="431"/>
                </a:lnTo>
                <a:lnTo>
                  <a:pt x="2723" y="377"/>
                </a:lnTo>
                <a:lnTo>
                  <a:pt x="2739" y="327"/>
                </a:lnTo>
                <a:lnTo>
                  <a:pt x="2755" y="272"/>
                </a:lnTo>
                <a:lnTo>
                  <a:pt x="2766" y="218"/>
                </a:lnTo>
                <a:lnTo>
                  <a:pt x="2771" y="167"/>
                </a:lnTo>
                <a:lnTo>
                  <a:pt x="2777" y="146"/>
                </a:lnTo>
                <a:lnTo>
                  <a:pt x="2777" y="125"/>
                </a:lnTo>
                <a:lnTo>
                  <a:pt x="2782" y="84"/>
                </a:lnTo>
                <a:lnTo>
                  <a:pt x="2787" y="63"/>
                </a:lnTo>
                <a:lnTo>
                  <a:pt x="2787" y="42"/>
                </a:lnTo>
                <a:lnTo>
                  <a:pt x="2787" y="25"/>
                </a:lnTo>
                <a:lnTo>
                  <a:pt x="2787" y="12"/>
                </a:lnTo>
                <a:lnTo>
                  <a:pt x="2787" y="4"/>
                </a:lnTo>
                <a:lnTo>
                  <a:pt x="2793" y="0"/>
                </a:lnTo>
                <a:lnTo>
                  <a:pt x="2793" y="0"/>
                </a:lnTo>
                <a:lnTo>
                  <a:pt x="2798" y="0"/>
                </a:lnTo>
                <a:lnTo>
                  <a:pt x="2798" y="0"/>
                </a:lnTo>
                <a:lnTo>
                  <a:pt x="2793" y="4"/>
                </a:lnTo>
                <a:lnTo>
                  <a:pt x="2793" y="12"/>
                </a:lnTo>
                <a:lnTo>
                  <a:pt x="2793" y="25"/>
                </a:lnTo>
                <a:lnTo>
                  <a:pt x="2793" y="42"/>
                </a:lnTo>
                <a:lnTo>
                  <a:pt x="2793" y="63"/>
                </a:lnTo>
                <a:lnTo>
                  <a:pt x="2787" y="84"/>
                </a:lnTo>
                <a:lnTo>
                  <a:pt x="2782" y="125"/>
                </a:lnTo>
                <a:lnTo>
                  <a:pt x="2782" y="146"/>
                </a:lnTo>
                <a:lnTo>
                  <a:pt x="2777" y="167"/>
                </a:lnTo>
                <a:lnTo>
                  <a:pt x="2771" y="218"/>
                </a:lnTo>
                <a:lnTo>
                  <a:pt x="2761" y="272"/>
                </a:lnTo>
                <a:lnTo>
                  <a:pt x="2745" y="327"/>
                </a:lnTo>
                <a:lnTo>
                  <a:pt x="2729" y="377"/>
                </a:lnTo>
                <a:lnTo>
                  <a:pt x="2707" y="431"/>
                </a:lnTo>
                <a:lnTo>
                  <a:pt x="2686" y="490"/>
                </a:lnTo>
                <a:lnTo>
                  <a:pt x="2654" y="549"/>
                </a:lnTo>
                <a:lnTo>
                  <a:pt x="2638" y="578"/>
                </a:lnTo>
                <a:lnTo>
                  <a:pt x="2617" y="612"/>
                </a:lnTo>
                <a:lnTo>
                  <a:pt x="2568" y="683"/>
                </a:lnTo>
                <a:lnTo>
                  <a:pt x="2547" y="716"/>
                </a:lnTo>
                <a:lnTo>
                  <a:pt x="2520" y="750"/>
                </a:lnTo>
                <a:lnTo>
                  <a:pt x="2499" y="783"/>
                </a:lnTo>
                <a:lnTo>
                  <a:pt x="2478" y="813"/>
                </a:lnTo>
                <a:lnTo>
                  <a:pt x="2456" y="838"/>
                </a:lnTo>
                <a:lnTo>
                  <a:pt x="2435" y="863"/>
                </a:lnTo>
                <a:lnTo>
                  <a:pt x="2414" y="884"/>
                </a:lnTo>
                <a:lnTo>
                  <a:pt x="2398" y="905"/>
                </a:lnTo>
                <a:lnTo>
                  <a:pt x="2376" y="926"/>
                </a:lnTo>
                <a:lnTo>
                  <a:pt x="2355" y="947"/>
                </a:lnTo>
                <a:lnTo>
                  <a:pt x="2328" y="972"/>
                </a:lnTo>
                <a:lnTo>
                  <a:pt x="2296" y="993"/>
                </a:lnTo>
                <a:lnTo>
                  <a:pt x="2264" y="1022"/>
                </a:lnTo>
                <a:lnTo>
                  <a:pt x="2227" y="1052"/>
                </a:lnTo>
                <a:lnTo>
                  <a:pt x="2184" y="1081"/>
                </a:lnTo>
                <a:lnTo>
                  <a:pt x="2141" y="1110"/>
                </a:lnTo>
                <a:lnTo>
                  <a:pt x="2099" y="1139"/>
                </a:lnTo>
                <a:lnTo>
                  <a:pt x="2056" y="1169"/>
                </a:lnTo>
                <a:lnTo>
                  <a:pt x="2013" y="1198"/>
                </a:lnTo>
                <a:lnTo>
                  <a:pt x="1970" y="1223"/>
                </a:lnTo>
                <a:lnTo>
                  <a:pt x="1933" y="1244"/>
                </a:lnTo>
                <a:lnTo>
                  <a:pt x="1896" y="1265"/>
                </a:lnTo>
                <a:lnTo>
                  <a:pt x="1864" y="1282"/>
                </a:lnTo>
                <a:lnTo>
                  <a:pt x="1826" y="1299"/>
                </a:lnTo>
                <a:lnTo>
                  <a:pt x="1751" y="1328"/>
                </a:lnTo>
                <a:lnTo>
                  <a:pt x="1677" y="1362"/>
                </a:lnTo>
                <a:lnTo>
                  <a:pt x="1602" y="1387"/>
                </a:lnTo>
                <a:lnTo>
                  <a:pt x="1527" y="1416"/>
                </a:lnTo>
                <a:lnTo>
                  <a:pt x="1484" y="1429"/>
                </a:lnTo>
                <a:lnTo>
                  <a:pt x="1442" y="1441"/>
                </a:lnTo>
                <a:lnTo>
                  <a:pt x="1394" y="1450"/>
                </a:lnTo>
                <a:lnTo>
                  <a:pt x="1346" y="1462"/>
                </a:lnTo>
                <a:lnTo>
                  <a:pt x="1287" y="1475"/>
                </a:lnTo>
                <a:lnTo>
                  <a:pt x="1228" y="1483"/>
                </a:lnTo>
                <a:lnTo>
                  <a:pt x="1164" y="1496"/>
                </a:lnTo>
                <a:lnTo>
                  <a:pt x="1095" y="1504"/>
                </a:lnTo>
                <a:lnTo>
                  <a:pt x="956" y="1521"/>
                </a:lnTo>
                <a:lnTo>
                  <a:pt x="886" y="1529"/>
                </a:lnTo>
                <a:lnTo>
                  <a:pt x="822" y="1533"/>
                </a:lnTo>
                <a:lnTo>
                  <a:pt x="694" y="1542"/>
                </a:lnTo>
                <a:lnTo>
                  <a:pt x="571" y="1546"/>
                </a:lnTo>
                <a:lnTo>
                  <a:pt x="507" y="1546"/>
                </a:lnTo>
                <a:lnTo>
                  <a:pt x="448" y="1546"/>
                </a:lnTo>
                <a:lnTo>
                  <a:pt x="390" y="1546"/>
                </a:lnTo>
                <a:lnTo>
                  <a:pt x="336" y="1546"/>
                </a:lnTo>
                <a:lnTo>
                  <a:pt x="288" y="1546"/>
                </a:lnTo>
                <a:lnTo>
                  <a:pt x="240" y="1546"/>
                </a:lnTo>
                <a:lnTo>
                  <a:pt x="197" y="1546"/>
                </a:lnTo>
                <a:lnTo>
                  <a:pt x="155" y="1546"/>
                </a:lnTo>
                <a:lnTo>
                  <a:pt x="75" y="1546"/>
                </a:lnTo>
                <a:lnTo>
                  <a:pt x="0" y="1542"/>
                </a:lnTo>
                <a:lnTo>
                  <a:pt x="0" y="15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1812131" y="3608096"/>
            <a:ext cx="785471" cy="1754605"/>
            <a:chOff x="1812131" y="3597275"/>
            <a:chExt cx="785471" cy="1754605"/>
          </a:xfrm>
        </p:grpSpPr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2214563" y="3876675"/>
              <a:ext cx="7938" cy="11033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908175" y="3597275"/>
              <a:ext cx="48590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Physics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1812131" y="5013326"/>
              <a:ext cx="7854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Minimum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- Energy state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87813" y="3109621"/>
            <a:ext cx="956469" cy="2868633"/>
            <a:chOff x="4087813" y="3098800"/>
            <a:chExt cx="956469" cy="2868633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4587875" y="3424238"/>
              <a:ext cx="7938" cy="155575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4087813" y="3098800"/>
              <a:ext cx="72083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Economics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4288113" y="5013326"/>
              <a:ext cx="75616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Maximum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Profit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Minimum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Cost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282406" y="1514446"/>
            <a:ext cx="2994144" cy="4006711"/>
            <a:chOff x="5037137" y="1514445"/>
            <a:chExt cx="2994144" cy="4006711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486400" y="1966913"/>
              <a:ext cx="7938" cy="29670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5037137" y="1514445"/>
              <a:ext cx="747256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Psychology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5037137" y="1693600"/>
              <a:ext cx="642805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3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Sociology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5392738" y="5013325"/>
              <a:ext cx="263854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Complex c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omposition of factors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- Rational expectations, e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motional</a:t>
              </a:r>
              <a:r>
                <a:rPr kumimoji="0" lang="en-US" sz="1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satisfaction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1100" baseline="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Cultural</a:t>
              </a: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factors, altruistic rewards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672263" y="4264325"/>
            <a:ext cx="1078180" cy="624720"/>
            <a:chOff x="7373144" y="794319"/>
            <a:chExt cx="1078180" cy="624720"/>
          </a:xfrm>
        </p:grpSpPr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7373144" y="794319"/>
              <a:ext cx="7870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Utility</a:t>
              </a:r>
              <a:endPara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7373144" y="1157429"/>
              <a:ext cx="10781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7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of the agent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82650" y="1353886"/>
            <a:ext cx="1453263" cy="539770"/>
            <a:chOff x="882650" y="1343065"/>
            <a:chExt cx="1453263" cy="539770"/>
          </a:xfrm>
        </p:grpSpPr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882650" y="1343065"/>
              <a:ext cx="14394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Complexity</a:t>
              </a:r>
              <a:endPara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882650" y="1681163"/>
              <a:ext cx="444032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of the 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1357312" y="1682780"/>
              <a:ext cx="978601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System/model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933700" y="3409659"/>
            <a:ext cx="852798" cy="2122319"/>
            <a:chOff x="2933700" y="3398838"/>
            <a:chExt cx="852798" cy="2122319"/>
          </a:xfrm>
        </p:grpSpPr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3367088" y="3722688"/>
              <a:ext cx="7938" cy="12573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3040373" y="3398838"/>
              <a:ext cx="49853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Biology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2933700" y="5013326"/>
              <a:ext cx="852798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Maximum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11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Survival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Reproduction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Down Arrow 1"/>
          <p:cNvSpPr/>
          <p:nvPr/>
        </p:nvSpPr>
        <p:spPr>
          <a:xfrm>
            <a:off x="2646363" y="3204265"/>
            <a:ext cx="394010" cy="1129469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31206" y="2555812"/>
            <a:ext cx="1832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&lt;- Thermodynamics</a:t>
            </a:r>
          </a:p>
          <a:p>
            <a:pPr lvl="0" defTabSz="914400"/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  Agency -&gt;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35" y="593685"/>
            <a:ext cx="8085599" cy="887760"/>
          </a:xfrm>
        </p:spPr>
        <p:txBody>
          <a:bodyPr/>
          <a:lstStyle/>
          <a:p>
            <a:pPr algn="ctr"/>
            <a:r>
              <a:rPr lang="en-US" dirty="0"/>
              <a:t>Sources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40000" y="1481445"/>
            <a:ext cx="8085599" cy="38315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many cases it is difficult to point one particular source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pictures I have made are often composition of various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there is a clear single source, it is written into the slide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Sometimes the slide is not directly from the source,</a:t>
            </a:r>
            <a:br>
              <a:rPr lang="en-US" dirty="0"/>
            </a:br>
            <a:r>
              <a:rPr lang="en-US" dirty="0"/>
              <a:t>but influenced by one. Then I have put “read more from…”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slides are more controversial than other. The idea is not say exactly how things are, but to stimulate systemic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slide set itself is evolving, therefore do not expect </a:t>
            </a:r>
            <a:br>
              <a:rPr lang="en-US" dirty="0"/>
            </a:br>
            <a:r>
              <a:rPr lang="en-US" dirty="0"/>
              <a:t>final answers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933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6777245" cy="900100"/>
          </a:xfrm>
        </p:spPr>
        <p:txBody>
          <a:bodyPr/>
          <a:lstStyle/>
          <a:p>
            <a:pPr algn="ctr"/>
            <a:r>
              <a:rPr lang="en-US" dirty="0"/>
              <a:t>Emergent Collective Behavior</a:t>
            </a:r>
            <a:br>
              <a:rPr lang="en-US" dirty="0"/>
            </a:br>
            <a:r>
              <a:rPr lang="en-US" dirty="0"/>
              <a:t>- A Traffic Jam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96524" y="2078850"/>
            <a:ext cx="8847475" cy="22052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 Traffic is a multi-agent system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Drivers and travelers has utility to get to their destinations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Different tactics and strategies are applied by the agents (drivers)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Emergent problems may arise, such a the traffic jams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Demand exceeds the capacity – Capacity drops – Traffic jam</a:t>
            </a:r>
          </a:p>
        </p:txBody>
      </p:sp>
      <p:pic>
        <p:nvPicPr>
          <p:cNvPr id="4" name="Picture 3" descr="ja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45" y="185737"/>
            <a:ext cx="2114550" cy="216217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33634" y="4224867"/>
            <a:ext cx="7333722" cy="1384081"/>
          </a:xfrm>
          <a:custGeom>
            <a:avLst/>
            <a:gdLst>
              <a:gd name="connsiteX0" fmla="*/ 0 w 4694548"/>
              <a:gd name="connsiteY0" fmla="*/ 1288330 h 1307184"/>
              <a:gd name="connsiteX1" fmla="*/ 169682 w 4694548"/>
              <a:gd name="connsiteY1" fmla="*/ 1288330 h 1307184"/>
              <a:gd name="connsiteX2" fmla="*/ 348792 w 4694548"/>
              <a:gd name="connsiteY2" fmla="*/ 1175208 h 1307184"/>
              <a:gd name="connsiteX3" fmla="*/ 546755 w 4694548"/>
              <a:gd name="connsiteY3" fmla="*/ 882977 h 1307184"/>
              <a:gd name="connsiteX4" fmla="*/ 650449 w 4694548"/>
              <a:gd name="connsiteY4" fmla="*/ 619027 h 1307184"/>
              <a:gd name="connsiteX5" fmla="*/ 791852 w 4694548"/>
              <a:gd name="connsiteY5" fmla="*/ 336223 h 1307184"/>
              <a:gd name="connsiteX6" fmla="*/ 952107 w 4694548"/>
              <a:gd name="connsiteY6" fmla="*/ 128833 h 1307184"/>
              <a:gd name="connsiteX7" fmla="*/ 1168924 w 4694548"/>
              <a:gd name="connsiteY7" fmla="*/ 53419 h 1307184"/>
              <a:gd name="connsiteX8" fmla="*/ 1376313 w 4694548"/>
              <a:gd name="connsiteY8" fmla="*/ 6284 h 1307184"/>
              <a:gd name="connsiteX9" fmla="*/ 1545996 w 4694548"/>
              <a:gd name="connsiteY9" fmla="*/ 91126 h 1307184"/>
              <a:gd name="connsiteX10" fmla="*/ 1659118 w 4694548"/>
              <a:gd name="connsiteY10" fmla="*/ 270235 h 1307184"/>
              <a:gd name="connsiteX11" fmla="*/ 1772239 w 4694548"/>
              <a:gd name="connsiteY11" fmla="*/ 647307 h 1307184"/>
              <a:gd name="connsiteX12" fmla="*/ 1941922 w 4694548"/>
              <a:gd name="connsiteY12" fmla="*/ 967819 h 1307184"/>
              <a:gd name="connsiteX13" fmla="*/ 2083324 w 4694548"/>
              <a:gd name="connsiteY13" fmla="*/ 1165781 h 1307184"/>
              <a:gd name="connsiteX14" fmla="*/ 2318994 w 4694548"/>
              <a:gd name="connsiteY14" fmla="*/ 1260049 h 1307184"/>
              <a:gd name="connsiteX15" fmla="*/ 2535810 w 4694548"/>
              <a:gd name="connsiteY15" fmla="*/ 1288330 h 1307184"/>
              <a:gd name="connsiteX16" fmla="*/ 3026004 w 4694548"/>
              <a:gd name="connsiteY16" fmla="*/ 1288330 h 1307184"/>
              <a:gd name="connsiteX17" fmla="*/ 3874416 w 4694548"/>
              <a:gd name="connsiteY17" fmla="*/ 1288330 h 1307184"/>
              <a:gd name="connsiteX18" fmla="*/ 4326903 w 4694548"/>
              <a:gd name="connsiteY18" fmla="*/ 1297757 h 1307184"/>
              <a:gd name="connsiteX19" fmla="*/ 4694548 w 4694548"/>
              <a:gd name="connsiteY19" fmla="*/ 1278903 h 1307184"/>
              <a:gd name="connsiteX0" fmla="*/ 0 w 4694548"/>
              <a:gd name="connsiteY0" fmla="*/ 1288330 h 1307184"/>
              <a:gd name="connsiteX1" fmla="*/ 169682 w 4694548"/>
              <a:gd name="connsiteY1" fmla="*/ 1288330 h 1307184"/>
              <a:gd name="connsiteX2" fmla="*/ 348792 w 4694548"/>
              <a:gd name="connsiteY2" fmla="*/ 1175208 h 1307184"/>
              <a:gd name="connsiteX3" fmla="*/ 546755 w 4694548"/>
              <a:gd name="connsiteY3" fmla="*/ 882977 h 1307184"/>
              <a:gd name="connsiteX4" fmla="*/ 650449 w 4694548"/>
              <a:gd name="connsiteY4" fmla="*/ 619027 h 1307184"/>
              <a:gd name="connsiteX5" fmla="*/ 791852 w 4694548"/>
              <a:gd name="connsiteY5" fmla="*/ 336223 h 1307184"/>
              <a:gd name="connsiteX6" fmla="*/ 952107 w 4694548"/>
              <a:gd name="connsiteY6" fmla="*/ 128833 h 1307184"/>
              <a:gd name="connsiteX7" fmla="*/ 1168924 w 4694548"/>
              <a:gd name="connsiteY7" fmla="*/ 53419 h 1307184"/>
              <a:gd name="connsiteX8" fmla="*/ 1376313 w 4694548"/>
              <a:gd name="connsiteY8" fmla="*/ 6284 h 1307184"/>
              <a:gd name="connsiteX9" fmla="*/ 1545996 w 4694548"/>
              <a:gd name="connsiteY9" fmla="*/ 91126 h 1307184"/>
              <a:gd name="connsiteX10" fmla="*/ 1659118 w 4694548"/>
              <a:gd name="connsiteY10" fmla="*/ 270235 h 1307184"/>
              <a:gd name="connsiteX11" fmla="*/ 1772239 w 4694548"/>
              <a:gd name="connsiteY11" fmla="*/ 647307 h 1307184"/>
              <a:gd name="connsiteX12" fmla="*/ 1941922 w 4694548"/>
              <a:gd name="connsiteY12" fmla="*/ 967819 h 1307184"/>
              <a:gd name="connsiteX13" fmla="*/ 2083324 w 4694548"/>
              <a:gd name="connsiteY13" fmla="*/ 1165781 h 1307184"/>
              <a:gd name="connsiteX14" fmla="*/ 2318994 w 4694548"/>
              <a:gd name="connsiteY14" fmla="*/ 1260049 h 1307184"/>
              <a:gd name="connsiteX15" fmla="*/ 2535810 w 4694548"/>
              <a:gd name="connsiteY15" fmla="*/ 1288330 h 1307184"/>
              <a:gd name="connsiteX16" fmla="*/ 3026004 w 4694548"/>
              <a:gd name="connsiteY16" fmla="*/ 1288330 h 1307184"/>
              <a:gd name="connsiteX17" fmla="*/ 3874416 w 4694548"/>
              <a:gd name="connsiteY17" fmla="*/ 1288330 h 1307184"/>
              <a:gd name="connsiteX18" fmla="*/ 4326903 w 4694548"/>
              <a:gd name="connsiteY18" fmla="*/ 1297757 h 1307184"/>
              <a:gd name="connsiteX19" fmla="*/ 4694548 w 4694548"/>
              <a:gd name="connsiteY19" fmla="*/ 1278903 h 1307184"/>
              <a:gd name="connsiteX0" fmla="*/ 0 w 4694548"/>
              <a:gd name="connsiteY0" fmla="*/ 1288330 h 1307184"/>
              <a:gd name="connsiteX1" fmla="*/ 169682 w 4694548"/>
              <a:gd name="connsiteY1" fmla="*/ 1288330 h 1307184"/>
              <a:gd name="connsiteX2" fmla="*/ 348792 w 4694548"/>
              <a:gd name="connsiteY2" fmla="*/ 1175208 h 1307184"/>
              <a:gd name="connsiteX3" fmla="*/ 546755 w 4694548"/>
              <a:gd name="connsiteY3" fmla="*/ 882977 h 1307184"/>
              <a:gd name="connsiteX4" fmla="*/ 650449 w 4694548"/>
              <a:gd name="connsiteY4" fmla="*/ 619027 h 1307184"/>
              <a:gd name="connsiteX5" fmla="*/ 791852 w 4694548"/>
              <a:gd name="connsiteY5" fmla="*/ 336223 h 1307184"/>
              <a:gd name="connsiteX6" fmla="*/ 952107 w 4694548"/>
              <a:gd name="connsiteY6" fmla="*/ 128833 h 1307184"/>
              <a:gd name="connsiteX7" fmla="*/ 1168924 w 4694548"/>
              <a:gd name="connsiteY7" fmla="*/ 53419 h 1307184"/>
              <a:gd name="connsiteX8" fmla="*/ 1376313 w 4694548"/>
              <a:gd name="connsiteY8" fmla="*/ 6284 h 1307184"/>
              <a:gd name="connsiteX9" fmla="*/ 1545996 w 4694548"/>
              <a:gd name="connsiteY9" fmla="*/ 91126 h 1307184"/>
              <a:gd name="connsiteX10" fmla="*/ 1659118 w 4694548"/>
              <a:gd name="connsiteY10" fmla="*/ 270235 h 1307184"/>
              <a:gd name="connsiteX11" fmla="*/ 1772239 w 4694548"/>
              <a:gd name="connsiteY11" fmla="*/ 647307 h 1307184"/>
              <a:gd name="connsiteX12" fmla="*/ 2248157 w 4694548"/>
              <a:gd name="connsiteY12" fmla="*/ 882430 h 1307184"/>
              <a:gd name="connsiteX13" fmla="*/ 2083324 w 4694548"/>
              <a:gd name="connsiteY13" fmla="*/ 1165781 h 1307184"/>
              <a:gd name="connsiteX14" fmla="*/ 2318994 w 4694548"/>
              <a:gd name="connsiteY14" fmla="*/ 1260049 h 1307184"/>
              <a:gd name="connsiteX15" fmla="*/ 2535810 w 4694548"/>
              <a:gd name="connsiteY15" fmla="*/ 1288330 h 1307184"/>
              <a:gd name="connsiteX16" fmla="*/ 3026004 w 4694548"/>
              <a:gd name="connsiteY16" fmla="*/ 1288330 h 1307184"/>
              <a:gd name="connsiteX17" fmla="*/ 3874416 w 4694548"/>
              <a:gd name="connsiteY17" fmla="*/ 1288330 h 1307184"/>
              <a:gd name="connsiteX18" fmla="*/ 4326903 w 4694548"/>
              <a:gd name="connsiteY18" fmla="*/ 1297757 h 1307184"/>
              <a:gd name="connsiteX19" fmla="*/ 4694548 w 4694548"/>
              <a:gd name="connsiteY19" fmla="*/ 1278903 h 1307184"/>
              <a:gd name="connsiteX0" fmla="*/ 0 w 4694548"/>
              <a:gd name="connsiteY0" fmla="*/ 1288330 h 1320198"/>
              <a:gd name="connsiteX1" fmla="*/ 169682 w 4694548"/>
              <a:gd name="connsiteY1" fmla="*/ 1288330 h 1320198"/>
              <a:gd name="connsiteX2" fmla="*/ 348792 w 4694548"/>
              <a:gd name="connsiteY2" fmla="*/ 1175208 h 1320198"/>
              <a:gd name="connsiteX3" fmla="*/ 546755 w 4694548"/>
              <a:gd name="connsiteY3" fmla="*/ 882977 h 1320198"/>
              <a:gd name="connsiteX4" fmla="*/ 650449 w 4694548"/>
              <a:gd name="connsiteY4" fmla="*/ 619027 h 1320198"/>
              <a:gd name="connsiteX5" fmla="*/ 791852 w 4694548"/>
              <a:gd name="connsiteY5" fmla="*/ 336223 h 1320198"/>
              <a:gd name="connsiteX6" fmla="*/ 952107 w 4694548"/>
              <a:gd name="connsiteY6" fmla="*/ 128833 h 1320198"/>
              <a:gd name="connsiteX7" fmla="*/ 1168924 w 4694548"/>
              <a:gd name="connsiteY7" fmla="*/ 53419 h 1320198"/>
              <a:gd name="connsiteX8" fmla="*/ 1376313 w 4694548"/>
              <a:gd name="connsiteY8" fmla="*/ 6284 h 1320198"/>
              <a:gd name="connsiteX9" fmla="*/ 1545996 w 4694548"/>
              <a:gd name="connsiteY9" fmla="*/ 91126 h 1320198"/>
              <a:gd name="connsiteX10" fmla="*/ 1659118 w 4694548"/>
              <a:gd name="connsiteY10" fmla="*/ 270235 h 1320198"/>
              <a:gd name="connsiteX11" fmla="*/ 1772239 w 4694548"/>
              <a:gd name="connsiteY11" fmla="*/ 647307 h 1320198"/>
              <a:gd name="connsiteX12" fmla="*/ 2248157 w 4694548"/>
              <a:gd name="connsiteY12" fmla="*/ 882430 h 1320198"/>
              <a:gd name="connsiteX13" fmla="*/ 2743212 w 4694548"/>
              <a:gd name="connsiteY13" fmla="*/ 927435 h 1320198"/>
              <a:gd name="connsiteX14" fmla="*/ 2318994 w 4694548"/>
              <a:gd name="connsiteY14" fmla="*/ 1260049 h 1320198"/>
              <a:gd name="connsiteX15" fmla="*/ 2535810 w 4694548"/>
              <a:gd name="connsiteY15" fmla="*/ 1288330 h 1320198"/>
              <a:gd name="connsiteX16" fmla="*/ 3026004 w 4694548"/>
              <a:gd name="connsiteY16" fmla="*/ 1288330 h 1320198"/>
              <a:gd name="connsiteX17" fmla="*/ 3874416 w 4694548"/>
              <a:gd name="connsiteY17" fmla="*/ 1288330 h 1320198"/>
              <a:gd name="connsiteX18" fmla="*/ 4326903 w 4694548"/>
              <a:gd name="connsiteY18" fmla="*/ 1297757 h 1320198"/>
              <a:gd name="connsiteX19" fmla="*/ 4694548 w 4694548"/>
              <a:gd name="connsiteY19" fmla="*/ 1278903 h 1320198"/>
              <a:gd name="connsiteX0" fmla="*/ 0 w 4694548"/>
              <a:gd name="connsiteY0" fmla="*/ 1288330 h 1348479"/>
              <a:gd name="connsiteX1" fmla="*/ 169682 w 4694548"/>
              <a:gd name="connsiteY1" fmla="*/ 1288330 h 1348479"/>
              <a:gd name="connsiteX2" fmla="*/ 348792 w 4694548"/>
              <a:gd name="connsiteY2" fmla="*/ 1175208 h 1348479"/>
              <a:gd name="connsiteX3" fmla="*/ 546755 w 4694548"/>
              <a:gd name="connsiteY3" fmla="*/ 882977 h 1348479"/>
              <a:gd name="connsiteX4" fmla="*/ 650449 w 4694548"/>
              <a:gd name="connsiteY4" fmla="*/ 619027 h 1348479"/>
              <a:gd name="connsiteX5" fmla="*/ 791852 w 4694548"/>
              <a:gd name="connsiteY5" fmla="*/ 336223 h 1348479"/>
              <a:gd name="connsiteX6" fmla="*/ 952107 w 4694548"/>
              <a:gd name="connsiteY6" fmla="*/ 128833 h 1348479"/>
              <a:gd name="connsiteX7" fmla="*/ 1168924 w 4694548"/>
              <a:gd name="connsiteY7" fmla="*/ 53419 h 1348479"/>
              <a:gd name="connsiteX8" fmla="*/ 1376313 w 4694548"/>
              <a:gd name="connsiteY8" fmla="*/ 6284 h 1348479"/>
              <a:gd name="connsiteX9" fmla="*/ 1545996 w 4694548"/>
              <a:gd name="connsiteY9" fmla="*/ 91126 h 1348479"/>
              <a:gd name="connsiteX10" fmla="*/ 1659118 w 4694548"/>
              <a:gd name="connsiteY10" fmla="*/ 270235 h 1348479"/>
              <a:gd name="connsiteX11" fmla="*/ 1772239 w 4694548"/>
              <a:gd name="connsiteY11" fmla="*/ 647307 h 1348479"/>
              <a:gd name="connsiteX12" fmla="*/ 2248157 w 4694548"/>
              <a:gd name="connsiteY12" fmla="*/ 882430 h 1348479"/>
              <a:gd name="connsiteX13" fmla="*/ 2743212 w 4694548"/>
              <a:gd name="connsiteY13" fmla="*/ 927435 h 1348479"/>
              <a:gd name="connsiteX14" fmla="*/ 3373282 w 4694548"/>
              <a:gd name="connsiteY14" fmla="*/ 927435 h 1348479"/>
              <a:gd name="connsiteX15" fmla="*/ 2535810 w 4694548"/>
              <a:gd name="connsiteY15" fmla="*/ 1288330 h 1348479"/>
              <a:gd name="connsiteX16" fmla="*/ 3026004 w 4694548"/>
              <a:gd name="connsiteY16" fmla="*/ 1288330 h 1348479"/>
              <a:gd name="connsiteX17" fmla="*/ 3874416 w 4694548"/>
              <a:gd name="connsiteY17" fmla="*/ 1288330 h 1348479"/>
              <a:gd name="connsiteX18" fmla="*/ 4326903 w 4694548"/>
              <a:gd name="connsiteY18" fmla="*/ 1297757 h 1348479"/>
              <a:gd name="connsiteX19" fmla="*/ 4694548 w 4694548"/>
              <a:gd name="connsiteY19" fmla="*/ 1278903 h 1348479"/>
              <a:gd name="connsiteX0" fmla="*/ 0 w 4694548"/>
              <a:gd name="connsiteY0" fmla="*/ 1288330 h 1307184"/>
              <a:gd name="connsiteX1" fmla="*/ 169682 w 4694548"/>
              <a:gd name="connsiteY1" fmla="*/ 1288330 h 1307184"/>
              <a:gd name="connsiteX2" fmla="*/ 348792 w 4694548"/>
              <a:gd name="connsiteY2" fmla="*/ 1175208 h 1307184"/>
              <a:gd name="connsiteX3" fmla="*/ 546755 w 4694548"/>
              <a:gd name="connsiteY3" fmla="*/ 882977 h 1307184"/>
              <a:gd name="connsiteX4" fmla="*/ 650449 w 4694548"/>
              <a:gd name="connsiteY4" fmla="*/ 619027 h 1307184"/>
              <a:gd name="connsiteX5" fmla="*/ 791852 w 4694548"/>
              <a:gd name="connsiteY5" fmla="*/ 336223 h 1307184"/>
              <a:gd name="connsiteX6" fmla="*/ 952107 w 4694548"/>
              <a:gd name="connsiteY6" fmla="*/ 128833 h 1307184"/>
              <a:gd name="connsiteX7" fmla="*/ 1168924 w 4694548"/>
              <a:gd name="connsiteY7" fmla="*/ 53419 h 1307184"/>
              <a:gd name="connsiteX8" fmla="*/ 1376313 w 4694548"/>
              <a:gd name="connsiteY8" fmla="*/ 6284 h 1307184"/>
              <a:gd name="connsiteX9" fmla="*/ 1545996 w 4694548"/>
              <a:gd name="connsiteY9" fmla="*/ 91126 h 1307184"/>
              <a:gd name="connsiteX10" fmla="*/ 1659118 w 4694548"/>
              <a:gd name="connsiteY10" fmla="*/ 270235 h 1307184"/>
              <a:gd name="connsiteX11" fmla="*/ 1772239 w 4694548"/>
              <a:gd name="connsiteY11" fmla="*/ 647307 h 1307184"/>
              <a:gd name="connsiteX12" fmla="*/ 2248157 w 4694548"/>
              <a:gd name="connsiteY12" fmla="*/ 882430 h 1307184"/>
              <a:gd name="connsiteX13" fmla="*/ 2743212 w 4694548"/>
              <a:gd name="connsiteY13" fmla="*/ 927435 h 1307184"/>
              <a:gd name="connsiteX14" fmla="*/ 3373282 w 4694548"/>
              <a:gd name="connsiteY14" fmla="*/ 927435 h 1307184"/>
              <a:gd name="connsiteX15" fmla="*/ 4093362 w 4694548"/>
              <a:gd name="connsiteY15" fmla="*/ 927435 h 1307184"/>
              <a:gd name="connsiteX16" fmla="*/ 3026004 w 4694548"/>
              <a:gd name="connsiteY16" fmla="*/ 1288330 h 1307184"/>
              <a:gd name="connsiteX17" fmla="*/ 3874416 w 4694548"/>
              <a:gd name="connsiteY17" fmla="*/ 1288330 h 1307184"/>
              <a:gd name="connsiteX18" fmla="*/ 4326903 w 4694548"/>
              <a:gd name="connsiteY18" fmla="*/ 1297757 h 1307184"/>
              <a:gd name="connsiteX19" fmla="*/ 4694548 w 4694548"/>
              <a:gd name="connsiteY19" fmla="*/ 1278903 h 1307184"/>
              <a:gd name="connsiteX0" fmla="*/ 0 w 4694548"/>
              <a:gd name="connsiteY0" fmla="*/ 1288330 h 1307184"/>
              <a:gd name="connsiteX1" fmla="*/ 169682 w 4694548"/>
              <a:gd name="connsiteY1" fmla="*/ 1288330 h 1307184"/>
              <a:gd name="connsiteX2" fmla="*/ 348792 w 4694548"/>
              <a:gd name="connsiteY2" fmla="*/ 1175208 h 1307184"/>
              <a:gd name="connsiteX3" fmla="*/ 546755 w 4694548"/>
              <a:gd name="connsiteY3" fmla="*/ 882977 h 1307184"/>
              <a:gd name="connsiteX4" fmla="*/ 650449 w 4694548"/>
              <a:gd name="connsiteY4" fmla="*/ 619027 h 1307184"/>
              <a:gd name="connsiteX5" fmla="*/ 791852 w 4694548"/>
              <a:gd name="connsiteY5" fmla="*/ 336223 h 1307184"/>
              <a:gd name="connsiteX6" fmla="*/ 952107 w 4694548"/>
              <a:gd name="connsiteY6" fmla="*/ 128833 h 1307184"/>
              <a:gd name="connsiteX7" fmla="*/ 1168924 w 4694548"/>
              <a:gd name="connsiteY7" fmla="*/ 53419 h 1307184"/>
              <a:gd name="connsiteX8" fmla="*/ 1376313 w 4694548"/>
              <a:gd name="connsiteY8" fmla="*/ 6284 h 1307184"/>
              <a:gd name="connsiteX9" fmla="*/ 1545996 w 4694548"/>
              <a:gd name="connsiteY9" fmla="*/ 91126 h 1307184"/>
              <a:gd name="connsiteX10" fmla="*/ 1659118 w 4694548"/>
              <a:gd name="connsiteY10" fmla="*/ 270235 h 1307184"/>
              <a:gd name="connsiteX11" fmla="*/ 1772239 w 4694548"/>
              <a:gd name="connsiteY11" fmla="*/ 647307 h 1307184"/>
              <a:gd name="connsiteX12" fmla="*/ 2248157 w 4694548"/>
              <a:gd name="connsiteY12" fmla="*/ 882430 h 1307184"/>
              <a:gd name="connsiteX13" fmla="*/ 2743212 w 4694548"/>
              <a:gd name="connsiteY13" fmla="*/ 927435 h 1307184"/>
              <a:gd name="connsiteX14" fmla="*/ 3373282 w 4694548"/>
              <a:gd name="connsiteY14" fmla="*/ 927435 h 1307184"/>
              <a:gd name="connsiteX15" fmla="*/ 4093362 w 4694548"/>
              <a:gd name="connsiteY15" fmla="*/ 927435 h 1307184"/>
              <a:gd name="connsiteX16" fmla="*/ 4694548 w 4694548"/>
              <a:gd name="connsiteY16" fmla="*/ 882430 h 1307184"/>
              <a:gd name="connsiteX17" fmla="*/ 3874416 w 4694548"/>
              <a:gd name="connsiteY17" fmla="*/ 1288330 h 1307184"/>
              <a:gd name="connsiteX18" fmla="*/ 4326903 w 4694548"/>
              <a:gd name="connsiteY18" fmla="*/ 1297757 h 1307184"/>
              <a:gd name="connsiteX19" fmla="*/ 4694548 w 4694548"/>
              <a:gd name="connsiteY19" fmla="*/ 1278903 h 1307184"/>
              <a:gd name="connsiteX0" fmla="*/ 0 w 5660328"/>
              <a:gd name="connsiteY0" fmla="*/ 1288330 h 1371337"/>
              <a:gd name="connsiteX1" fmla="*/ 169682 w 5660328"/>
              <a:gd name="connsiteY1" fmla="*/ 1288330 h 1371337"/>
              <a:gd name="connsiteX2" fmla="*/ 348792 w 5660328"/>
              <a:gd name="connsiteY2" fmla="*/ 1175208 h 1371337"/>
              <a:gd name="connsiteX3" fmla="*/ 546755 w 5660328"/>
              <a:gd name="connsiteY3" fmla="*/ 882977 h 1371337"/>
              <a:gd name="connsiteX4" fmla="*/ 650449 w 5660328"/>
              <a:gd name="connsiteY4" fmla="*/ 619027 h 1371337"/>
              <a:gd name="connsiteX5" fmla="*/ 791852 w 5660328"/>
              <a:gd name="connsiteY5" fmla="*/ 336223 h 1371337"/>
              <a:gd name="connsiteX6" fmla="*/ 952107 w 5660328"/>
              <a:gd name="connsiteY6" fmla="*/ 128833 h 1371337"/>
              <a:gd name="connsiteX7" fmla="*/ 1168924 w 5660328"/>
              <a:gd name="connsiteY7" fmla="*/ 53419 h 1371337"/>
              <a:gd name="connsiteX8" fmla="*/ 1376313 w 5660328"/>
              <a:gd name="connsiteY8" fmla="*/ 6284 h 1371337"/>
              <a:gd name="connsiteX9" fmla="*/ 1545996 w 5660328"/>
              <a:gd name="connsiteY9" fmla="*/ 91126 h 1371337"/>
              <a:gd name="connsiteX10" fmla="*/ 1659118 w 5660328"/>
              <a:gd name="connsiteY10" fmla="*/ 270235 h 1371337"/>
              <a:gd name="connsiteX11" fmla="*/ 1772239 w 5660328"/>
              <a:gd name="connsiteY11" fmla="*/ 647307 h 1371337"/>
              <a:gd name="connsiteX12" fmla="*/ 2248157 w 5660328"/>
              <a:gd name="connsiteY12" fmla="*/ 882430 h 1371337"/>
              <a:gd name="connsiteX13" fmla="*/ 2743212 w 5660328"/>
              <a:gd name="connsiteY13" fmla="*/ 927435 h 1371337"/>
              <a:gd name="connsiteX14" fmla="*/ 3373282 w 5660328"/>
              <a:gd name="connsiteY14" fmla="*/ 927435 h 1371337"/>
              <a:gd name="connsiteX15" fmla="*/ 4093362 w 5660328"/>
              <a:gd name="connsiteY15" fmla="*/ 927435 h 1371337"/>
              <a:gd name="connsiteX16" fmla="*/ 4694548 w 5660328"/>
              <a:gd name="connsiteY16" fmla="*/ 882430 h 1371337"/>
              <a:gd name="connsiteX17" fmla="*/ 5443512 w 5660328"/>
              <a:gd name="connsiteY17" fmla="*/ 837425 h 1371337"/>
              <a:gd name="connsiteX18" fmla="*/ 4326903 w 5660328"/>
              <a:gd name="connsiteY18" fmla="*/ 1297757 h 1371337"/>
              <a:gd name="connsiteX19" fmla="*/ 4694548 w 5660328"/>
              <a:gd name="connsiteY19" fmla="*/ 1278903 h 1371337"/>
              <a:gd name="connsiteX0" fmla="*/ 0 w 6468439"/>
              <a:gd name="connsiteY0" fmla="*/ 1288330 h 1307184"/>
              <a:gd name="connsiteX1" fmla="*/ 169682 w 6468439"/>
              <a:gd name="connsiteY1" fmla="*/ 1288330 h 1307184"/>
              <a:gd name="connsiteX2" fmla="*/ 348792 w 6468439"/>
              <a:gd name="connsiteY2" fmla="*/ 1175208 h 1307184"/>
              <a:gd name="connsiteX3" fmla="*/ 546755 w 6468439"/>
              <a:gd name="connsiteY3" fmla="*/ 882977 h 1307184"/>
              <a:gd name="connsiteX4" fmla="*/ 650449 w 6468439"/>
              <a:gd name="connsiteY4" fmla="*/ 619027 h 1307184"/>
              <a:gd name="connsiteX5" fmla="*/ 791852 w 6468439"/>
              <a:gd name="connsiteY5" fmla="*/ 336223 h 1307184"/>
              <a:gd name="connsiteX6" fmla="*/ 952107 w 6468439"/>
              <a:gd name="connsiteY6" fmla="*/ 128833 h 1307184"/>
              <a:gd name="connsiteX7" fmla="*/ 1168924 w 6468439"/>
              <a:gd name="connsiteY7" fmla="*/ 53419 h 1307184"/>
              <a:gd name="connsiteX8" fmla="*/ 1376313 w 6468439"/>
              <a:gd name="connsiteY8" fmla="*/ 6284 h 1307184"/>
              <a:gd name="connsiteX9" fmla="*/ 1545996 w 6468439"/>
              <a:gd name="connsiteY9" fmla="*/ 91126 h 1307184"/>
              <a:gd name="connsiteX10" fmla="*/ 1659118 w 6468439"/>
              <a:gd name="connsiteY10" fmla="*/ 270235 h 1307184"/>
              <a:gd name="connsiteX11" fmla="*/ 1772239 w 6468439"/>
              <a:gd name="connsiteY11" fmla="*/ 647307 h 1307184"/>
              <a:gd name="connsiteX12" fmla="*/ 2248157 w 6468439"/>
              <a:gd name="connsiteY12" fmla="*/ 882430 h 1307184"/>
              <a:gd name="connsiteX13" fmla="*/ 2743212 w 6468439"/>
              <a:gd name="connsiteY13" fmla="*/ 927435 h 1307184"/>
              <a:gd name="connsiteX14" fmla="*/ 3373282 w 6468439"/>
              <a:gd name="connsiteY14" fmla="*/ 927435 h 1307184"/>
              <a:gd name="connsiteX15" fmla="*/ 4093362 w 6468439"/>
              <a:gd name="connsiteY15" fmla="*/ 927435 h 1307184"/>
              <a:gd name="connsiteX16" fmla="*/ 4694548 w 6468439"/>
              <a:gd name="connsiteY16" fmla="*/ 882430 h 1307184"/>
              <a:gd name="connsiteX17" fmla="*/ 5443512 w 6468439"/>
              <a:gd name="connsiteY17" fmla="*/ 837425 h 1307184"/>
              <a:gd name="connsiteX18" fmla="*/ 6343612 w 6468439"/>
              <a:gd name="connsiteY18" fmla="*/ 837425 h 1307184"/>
              <a:gd name="connsiteX19" fmla="*/ 4694548 w 6468439"/>
              <a:gd name="connsiteY19" fmla="*/ 1278903 h 1307184"/>
              <a:gd name="connsiteX0" fmla="*/ 0 w 7333722"/>
              <a:gd name="connsiteY0" fmla="*/ 1288330 h 1307184"/>
              <a:gd name="connsiteX1" fmla="*/ 169682 w 7333722"/>
              <a:gd name="connsiteY1" fmla="*/ 1288330 h 1307184"/>
              <a:gd name="connsiteX2" fmla="*/ 348792 w 7333722"/>
              <a:gd name="connsiteY2" fmla="*/ 1175208 h 1307184"/>
              <a:gd name="connsiteX3" fmla="*/ 546755 w 7333722"/>
              <a:gd name="connsiteY3" fmla="*/ 882977 h 1307184"/>
              <a:gd name="connsiteX4" fmla="*/ 650449 w 7333722"/>
              <a:gd name="connsiteY4" fmla="*/ 619027 h 1307184"/>
              <a:gd name="connsiteX5" fmla="*/ 791852 w 7333722"/>
              <a:gd name="connsiteY5" fmla="*/ 336223 h 1307184"/>
              <a:gd name="connsiteX6" fmla="*/ 952107 w 7333722"/>
              <a:gd name="connsiteY6" fmla="*/ 128833 h 1307184"/>
              <a:gd name="connsiteX7" fmla="*/ 1168924 w 7333722"/>
              <a:gd name="connsiteY7" fmla="*/ 53419 h 1307184"/>
              <a:gd name="connsiteX8" fmla="*/ 1376313 w 7333722"/>
              <a:gd name="connsiteY8" fmla="*/ 6284 h 1307184"/>
              <a:gd name="connsiteX9" fmla="*/ 1545996 w 7333722"/>
              <a:gd name="connsiteY9" fmla="*/ 91126 h 1307184"/>
              <a:gd name="connsiteX10" fmla="*/ 1659118 w 7333722"/>
              <a:gd name="connsiteY10" fmla="*/ 270235 h 1307184"/>
              <a:gd name="connsiteX11" fmla="*/ 1772239 w 7333722"/>
              <a:gd name="connsiteY11" fmla="*/ 647307 h 1307184"/>
              <a:gd name="connsiteX12" fmla="*/ 2248157 w 7333722"/>
              <a:gd name="connsiteY12" fmla="*/ 882430 h 1307184"/>
              <a:gd name="connsiteX13" fmla="*/ 2743212 w 7333722"/>
              <a:gd name="connsiteY13" fmla="*/ 927435 h 1307184"/>
              <a:gd name="connsiteX14" fmla="*/ 3373282 w 7333722"/>
              <a:gd name="connsiteY14" fmla="*/ 927435 h 1307184"/>
              <a:gd name="connsiteX15" fmla="*/ 4093362 w 7333722"/>
              <a:gd name="connsiteY15" fmla="*/ 927435 h 1307184"/>
              <a:gd name="connsiteX16" fmla="*/ 4694548 w 7333722"/>
              <a:gd name="connsiteY16" fmla="*/ 882430 h 1307184"/>
              <a:gd name="connsiteX17" fmla="*/ 5443512 w 7333722"/>
              <a:gd name="connsiteY17" fmla="*/ 837425 h 1307184"/>
              <a:gd name="connsiteX18" fmla="*/ 6343612 w 7333722"/>
              <a:gd name="connsiteY18" fmla="*/ 837425 h 1307184"/>
              <a:gd name="connsiteX19" fmla="*/ 7333722 w 7333722"/>
              <a:gd name="connsiteY19" fmla="*/ 792420 h 1307184"/>
              <a:gd name="connsiteX0" fmla="*/ 0 w 7333722"/>
              <a:gd name="connsiteY0" fmla="*/ 1326425 h 1345279"/>
              <a:gd name="connsiteX1" fmla="*/ 169682 w 7333722"/>
              <a:gd name="connsiteY1" fmla="*/ 1326425 h 1345279"/>
              <a:gd name="connsiteX2" fmla="*/ 348792 w 7333722"/>
              <a:gd name="connsiteY2" fmla="*/ 1213303 h 1345279"/>
              <a:gd name="connsiteX3" fmla="*/ 546755 w 7333722"/>
              <a:gd name="connsiteY3" fmla="*/ 921072 h 1345279"/>
              <a:gd name="connsiteX4" fmla="*/ 650449 w 7333722"/>
              <a:gd name="connsiteY4" fmla="*/ 657122 h 1345279"/>
              <a:gd name="connsiteX5" fmla="*/ 791852 w 7333722"/>
              <a:gd name="connsiteY5" fmla="*/ 374318 h 1345279"/>
              <a:gd name="connsiteX6" fmla="*/ 952107 w 7333722"/>
              <a:gd name="connsiteY6" fmla="*/ 166928 h 1345279"/>
              <a:gd name="connsiteX7" fmla="*/ 1168036 w 7333722"/>
              <a:gd name="connsiteY7" fmla="*/ 20425 h 1345279"/>
              <a:gd name="connsiteX8" fmla="*/ 1376313 w 7333722"/>
              <a:gd name="connsiteY8" fmla="*/ 44379 h 1345279"/>
              <a:gd name="connsiteX9" fmla="*/ 1545996 w 7333722"/>
              <a:gd name="connsiteY9" fmla="*/ 129221 h 1345279"/>
              <a:gd name="connsiteX10" fmla="*/ 1659118 w 7333722"/>
              <a:gd name="connsiteY10" fmla="*/ 308330 h 1345279"/>
              <a:gd name="connsiteX11" fmla="*/ 1772239 w 7333722"/>
              <a:gd name="connsiteY11" fmla="*/ 685402 h 1345279"/>
              <a:gd name="connsiteX12" fmla="*/ 2248157 w 7333722"/>
              <a:gd name="connsiteY12" fmla="*/ 920525 h 1345279"/>
              <a:gd name="connsiteX13" fmla="*/ 2743212 w 7333722"/>
              <a:gd name="connsiteY13" fmla="*/ 965530 h 1345279"/>
              <a:gd name="connsiteX14" fmla="*/ 3373282 w 7333722"/>
              <a:gd name="connsiteY14" fmla="*/ 965530 h 1345279"/>
              <a:gd name="connsiteX15" fmla="*/ 4093362 w 7333722"/>
              <a:gd name="connsiteY15" fmla="*/ 965530 h 1345279"/>
              <a:gd name="connsiteX16" fmla="*/ 4694548 w 7333722"/>
              <a:gd name="connsiteY16" fmla="*/ 920525 h 1345279"/>
              <a:gd name="connsiteX17" fmla="*/ 5443512 w 7333722"/>
              <a:gd name="connsiteY17" fmla="*/ 875520 h 1345279"/>
              <a:gd name="connsiteX18" fmla="*/ 6343612 w 7333722"/>
              <a:gd name="connsiteY18" fmla="*/ 875520 h 1345279"/>
              <a:gd name="connsiteX19" fmla="*/ 7333722 w 7333722"/>
              <a:gd name="connsiteY19" fmla="*/ 830515 h 1345279"/>
              <a:gd name="connsiteX0" fmla="*/ 0 w 7333722"/>
              <a:gd name="connsiteY0" fmla="*/ 1365227 h 1384081"/>
              <a:gd name="connsiteX1" fmla="*/ 169682 w 7333722"/>
              <a:gd name="connsiteY1" fmla="*/ 1365227 h 1384081"/>
              <a:gd name="connsiteX2" fmla="*/ 348792 w 7333722"/>
              <a:gd name="connsiteY2" fmla="*/ 1252105 h 1384081"/>
              <a:gd name="connsiteX3" fmla="*/ 546755 w 7333722"/>
              <a:gd name="connsiteY3" fmla="*/ 959874 h 1384081"/>
              <a:gd name="connsiteX4" fmla="*/ 650449 w 7333722"/>
              <a:gd name="connsiteY4" fmla="*/ 695924 h 1384081"/>
              <a:gd name="connsiteX5" fmla="*/ 791852 w 7333722"/>
              <a:gd name="connsiteY5" fmla="*/ 413120 h 1384081"/>
              <a:gd name="connsiteX6" fmla="*/ 952107 w 7333722"/>
              <a:gd name="connsiteY6" fmla="*/ 205730 h 1384081"/>
              <a:gd name="connsiteX7" fmla="*/ 1168036 w 7333722"/>
              <a:gd name="connsiteY7" fmla="*/ 59227 h 1384081"/>
              <a:gd name="connsiteX8" fmla="*/ 1376313 w 7333722"/>
              <a:gd name="connsiteY8" fmla="*/ 83181 h 1384081"/>
              <a:gd name="connsiteX9" fmla="*/ 1545996 w 7333722"/>
              <a:gd name="connsiteY9" fmla="*/ 168023 h 1384081"/>
              <a:gd name="connsiteX10" fmla="*/ 1659118 w 7333722"/>
              <a:gd name="connsiteY10" fmla="*/ 347132 h 1384081"/>
              <a:gd name="connsiteX11" fmla="*/ 1772239 w 7333722"/>
              <a:gd name="connsiteY11" fmla="*/ 724204 h 1384081"/>
              <a:gd name="connsiteX12" fmla="*/ 2248157 w 7333722"/>
              <a:gd name="connsiteY12" fmla="*/ 959327 h 1384081"/>
              <a:gd name="connsiteX13" fmla="*/ 2743212 w 7333722"/>
              <a:gd name="connsiteY13" fmla="*/ 1004332 h 1384081"/>
              <a:gd name="connsiteX14" fmla="*/ 3373282 w 7333722"/>
              <a:gd name="connsiteY14" fmla="*/ 1004332 h 1384081"/>
              <a:gd name="connsiteX15" fmla="*/ 4093362 w 7333722"/>
              <a:gd name="connsiteY15" fmla="*/ 1004332 h 1384081"/>
              <a:gd name="connsiteX16" fmla="*/ 4694548 w 7333722"/>
              <a:gd name="connsiteY16" fmla="*/ 959327 h 1384081"/>
              <a:gd name="connsiteX17" fmla="*/ 5443512 w 7333722"/>
              <a:gd name="connsiteY17" fmla="*/ 914322 h 1384081"/>
              <a:gd name="connsiteX18" fmla="*/ 6343612 w 7333722"/>
              <a:gd name="connsiteY18" fmla="*/ 914322 h 1384081"/>
              <a:gd name="connsiteX19" fmla="*/ 7333722 w 7333722"/>
              <a:gd name="connsiteY19" fmla="*/ 869317 h 1384081"/>
              <a:gd name="connsiteX0" fmla="*/ 0 w 7333722"/>
              <a:gd name="connsiteY0" fmla="*/ 1365227 h 1384081"/>
              <a:gd name="connsiteX1" fmla="*/ 169682 w 7333722"/>
              <a:gd name="connsiteY1" fmla="*/ 1365227 h 1384081"/>
              <a:gd name="connsiteX2" fmla="*/ 348792 w 7333722"/>
              <a:gd name="connsiteY2" fmla="*/ 1252105 h 1384081"/>
              <a:gd name="connsiteX3" fmla="*/ 546755 w 7333722"/>
              <a:gd name="connsiteY3" fmla="*/ 959874 h 1384081"/>
              <a:gd name="connsiteX4" fmla="*/ 650449 w 7333722"/>
              <a:gd name="connsiteY4" fmla="*/ 695924 h 1384081"/>
              <a:gd name="connsiteX5" fmla="*/ 791852 w 7333722"/>
              <a:gd name="connsiteY5" fmla="*/ 413120 h 1384081"/>
              <a:gd name="connsiteX6" fmla="*/ 952107 w 7333722"/>
              <a:gd name="connsiteY6" fmla="*/ 205730 h 1384081"/>
              <a:gd name="connsiteX7" fmla="*/ 1168036 w 7333722"/>
              <a:gd name="connsiteY7" fmla="*/ 59227 h 1384081"/>
              <a:gd name="connsiteX8" fmla="*/ 1393061 w 7333722"/>
              <a:gd name="connsiteY8" fmla="*/ 190567 h 1384081"/>
              <a:gd name="connsiteX9" fmla="*/ 1545996 w 7333722"/>
              <a:gd name="connsiteY9" fmla="*/ 168023 h 1384081"/>
              <a:gd name="connsiteX10" fmla="*/ 1659118 w 7333722"/>
              <a:gd name="connsiteY10" fmla="*/ 347132 h 1384081"/>
              <a:gd name="connsiteX11" fmla="*/ 1772239 w 7333722"/>
              <a:gd name="connsiteY11" fmla="*/ 724204 h 1384081"/>
              <a:gd name="connsiteX12" fmla="*/ 2248157 w 7333722"/>
              <a:gd name="connsiteY12" fmla="*/ 959327 h 1384081"/>
              <a:gd name="connsiteX13" fmla="*/ 2743212 w 7333722"/>
              <a:gd name="connsiteY13" fmla="*/ 1004332 h 1384081"/>
              <a:gd name="connsiteX14" fmla="*/ 3373282 w 7333722"/>
              <a:gd name="connsiteY14" fmla="*/ 1004332 h 1384081"/>
              <a:gd name="connsiteX15" fmla="*/ 4093362 w 7333722"/>
              <a:gd name="connsiteY15" fmla="*/ 1004332 h 1384081"/>
              <a:gd name="connsiteX16" fmla="*/ 4694548 w 7333722"/>
              <a:gd name="connsiteY16" fmla="*/ 959327 h 1384081"/>
              <a:gd name="connsiteX17" fmla="*/ 5443512 w 7333722"/>
              <a:gd name="connsiteY17" fmla="*/ 914322 h 1384081"/>
              <a:gd name="connsiteX18" fmla="*/ 6343612 w 7333722"/>
              <a:gd name="connsiteY18" fmla="*/ 914322 h 1384081"/>
              <a:gd name="connsiteX19" fmla="*/ 7333722 w 7333722"/>
              <a:gd name="connsiteY19" fmla="*/ 869317 h 1384081"/>
              <a:gd name="connsiteX0" fmla="*/ 0 w 7333722"/>
              <a:gd name="connsiteY0" fmla="*/ 1365227 h 1384081"/>
              <a:gd name="connsiteX1" fmla="*/ 169682 w 7333722"/>
              <a:gd name="connsiteY1" fmla="*/ 1365227 h 1384081"/>
              <a:gd name="connsiteX2" fmla="*/ 348792 w 7333722"/>
              <a:gd name="connsiteY2" fmla="*/ 1252105 h 1384081"/>
              <a:gd name="connsiteX3" fmla="*/ 546755 w 7333722"/>
              <a:gd name="connsiteY3" fmla="*/ 959874 h 1384081"/>
              <a:gd name="connsiteX4" fmla="*/ 650449 w 7333722"/>
              <a:gd name="connsiteY4" fmla="*/ 695924 h 1384081"/>
              <a:gd name="connsiteX5" fmla="*/ 791852 w 7333722"/>
              <a:gd name="connsiteY5" fmla="*/ 413120 h 1384081"/>
              <a:gd name="connsiteX6" fmla="*/ 952107 w 7333722"/>
              <a:gd name="connsiteY6" fmla="*/ 205730 h 1384081"/>
              <a:gd name="connsiteX7" fmla="*/ 1168036 w 7333722"/>
              <a:gd name="connsiteY7" fmla="*/ 59227 h 1384081"/>
              <a:gd name="connsiteX8" fmla="*/ 1393061 w 7333722"/>
              <a:gd name="connsiteY8" fmla="*/ 190567 h 1384081"/>
              <a:gd name="connsiteX9" fmla="*/ 1483071 w 7333722"/>
              <a:gd name="connsiteY9" fmla="*/ 419268 h 1384081"/>
              <a:gd name="connsiteX10" fmla="*/ 1659118 w 7333722"/>
              <a:gd name="connsiteY10" fmla="*/ 347132 h 1384081"/>
              <a:gd name="connsiteX11" fmla="*/ 1772239 w 7333722"/>
              <a:gd name="connsiteY11" fmla="*/ 724204 h 1384081"/>
              <a:gd name="connsiteX12" fmla="*/ 2248157 w 7333722"/>
              <a:gd name="connsiteY12" fmla="*/ 959327 h 1384081"/>
              <a:gd name="connsiteX13" fmla="*/ 2743212 w 7333722"/>
              <a:gd name="connsiteY13" fmla="*/ 1004332 h 1384081"/>
              <a:gd name="connsiteX14" fmla="*/ 3373282 w 7333722"/>
              <a:gd name="connsiteY14" fmla="*/ 1004332 h 1384081"/>
              <a:gd name="connsiteX15" fmla="*/ 4093362 w 7333722"/>
              <a:gd name="connsiteY15" fmla="*/ 1004332 h 1384081"/>
              <a:gd name="connsiteX16" fmla="*/ 4694548 w 7333722"/>
              <a:gd name="connsiteY16" fmla="*/ 959327 h 1384081"/>
              <a:gd name="connsiteX17" fmla="*/ 5443512 w 7333722"/>
              <a:gd name="connsiteY17" fmla="*/ 914322 h 1384081"/>
              <a:gd name="connsiteX18" fmla="*/ 6343612 w 7333722"/>
              <a:gd name="connsiteY18" fmla="*/ 914322 h 1384081"/>
              <a:gd name="connsiteX19" fmla="*/ 7333722 w 7333722"/>
              <a:gd name="connsiteY19" fmla="*/ 869317 h 1384081"/>
              <a:gd name="connsiteX0" fmla="*/ 0 w 7333722"/>
              <a:gd name="connsiteY0" fmla="*/ 1365227 h 1384081"/>
              <a:gd name="connsiteX1" fmla="*/ 169682 w 7333722"/>
              <a:gd name="connsiteY1" fmla="*/ 1365227 h 1384081"/>
              <a:gd name="connsiteX2" fmla="*/ 348792 w 7333722"/>
              <a:gd name="connsiteY2" fmla="*/ 1252105 h 1384081"/>
              <a:gd name="connsiteX3" fmla="*/ 546755 w 7333722"/>
              <a:gd name="connsiteY3" fmla="*/ 959874 h 1384081"/>
              <a:gd name="connsiteX4" fmla="*/ 650449 w 7333722"/>
              <a:gd name="connsiteY4" fmla="*/ 695924 h 1384081"/>
              <a:gd name="connsiteX5" fmla="*/ 791852 w 7333722"/>
              <a:gd name="connsiteY5" fmla="*/ 413120 h 1384081"/>
              <a:gd name="connsiteX6" fmla="*/ 952107 w 7333722"/>
              <a:gd name="connsiteY6" fmla="*/ 205730 h 1384081"/>
              <a:gd name="connsiteX7" fmla="*/ 1168036 w 7333722"/>
              <a:gd name="connsiteY7" fmla="*/ 59227 h 1384081"/>
              <a:gd name="connsiteX8" fmla="*/ 1393061 w 7333722"/>
              <a:gd name="connsiteY8" fmla="*/ 190567 h 1384081"/>
              <a:gd name="connsiteX9" fmla="*/ 1483071 w 7333722"/>
              <a:gd name="connsiteY9" fmla="*/ 419268 h 1384081"/>
              <a:gd name="connsiteX10" fmla="*/ 1618086 w 7333722"/>
              <a:gd name="connsiteY10" fmla="*/ 599288 h 1384081"/>
              <a:gd name="connsiteX11" fmla="*/ 1772239 w 7333722"/>
              <a:gd name="connsiteY11" fmla="*/ 724204 h 1384081"/>
              <a:gd name="connsiteX12" fmla="*/ 2248157 w 7333722"/>
              <a:gd name="connsiteY12" fmla="*/ 959327 h 1384081"/>
              <a:gd name="connsiteX13" fmla="*/ 2743212 w 7333722"/>
              <a:gd name="connsiteY13" fmla="*/ 1004332 h 1384081"/>
              <a:gd name="connsiteX14" fmla="*/ 3373282 w 7333722"/>
              <a:gd name="connsiteY14" fmla="*/ 1004332 h 1384081"/>
              <a:gd name="connsiteX15" fmla="*/ 4093362 w 7333722"/>
              <a:gd name="connsiteY15" fmla="*/ 1004332 h 1384081"/>
              <a:gd name="connsiteX16" fmla="*/ 4694548 w 7333722"/>
              <a:gd name="connsiteY16" fmla="*/ 959327 h 1384081"/>
              <a:gd name="connsiteX17" fmla="*/ 5443512 w 7333722"/>
              <a:gd name="connsiteY17" fmla="*/ 914322 h 1384081"/>
              <a:gd name="connsiteX18" fmla="*/ 6343612 w 7333722"/>
              <a:gd name="connsiteY18" fmla="*/ 914322 h 1384081"/>
              <a:gd name="connsiteX19" fmla="*/ 7333722 w 7333722"/>
              <a:gd name="connsiteY19" fmla="*/ 869317 h 1384081"/>
              <a:gd name="connsiteX0" fmla="*/ 0 w 7333722"/>
              <a:gd name="connsiteY0" fmla="*/ 1365227 h 1384081"/>
              <a:gd name="connsiteX1" fmla="*/ 169682 w 7333722"/>
              <a:gd name="connsiteY1" fmla="*/ 1365227 h 1384081"/>
              <a:gd name="connsiteX2" fmla="*/ 348792 w 7333722"/>
              <a:gd name="connsiteY2" fmla="*/ 1252105 h 1384081"/>
              <a:gd name="connsiteX3" fmla="*/ 546755 w 7333722"/>
              <a:gd name="connsiteY3" fmla="*/ 959874 h 1384081"/>
              <a:gd name="connsiteX4" fmla="*/ 650449 w 7333722"/>
              <a:gd name="connsiteY4" fmla="*/ 695924 h 1384081"/>
              <a:gd name="connsiteX5" fmla="*/ 791852 w 7333722"/>
              <a:gd name="connsiteY5" fmla="*/ 413120 h 1384081"/>
              <a:gd name="connsiteX6" fmla="*/ 952107 w 7333722"/>
              <a:gd name="connsiteY6" fmla="*/ 205730 h 1384081"/>
              <a:gd name="connsiteX7" fmla="*/ 1168036 w 7333722"/>
              <a:gd name="connsiteY7" fmla="*/ 59227 h 1384081"/>
              <a:gd name="connsiteX8" fmla="*/ 1393061 w 7333722"/>
              <a:gd name="connsiteY8" fmla="*/ 190567 h 1384081"/>
              <a:gd name="connsiteX9" fmla="*/ 1483071 w 7333722"/>
              <a:gd name="connsiteY9" fmla="*/ 419268 h 1384081"/>
              <a:gd name="connsiteX10" fmla="*/ 1618086 w 7333722"/>
              <a:gd name="connsiteY10" fmla="*/ 599288 h 1384081"/>
              <a:gd name="connsiteX11" fmla="*/ 1843111 w 7333722"/>
              <a:gd name="connsiteY11" fmla="*/ 824313 h 1384081"/>
              <a:gd name="connsiteX12" fmla="*/ 2248157 w 7333722"/>
              <a:gd name="connsiteY12" fmla="*/ 959327 h 1384081"/>
              <a:gd name="connsiteX13" fmla="*/ 2743212 w 7333722"/>
              <a:gd name="connsiteY13" fmla="*/ 1004332 h 1384081"/>
              <a:gd name="connsiteX14" fmla="*/ 3373282 w 7333722"/>
              <a:gd name="connsiteY14" fmla="*/ 1004332 h 1384081"/>
              <a:gd name="connsiteX15" fmla="*/ 4093362 w 7333722"/>
              <a:gd name="connsiteY15" fmla="*/ 1004332 h 1384081"/>
              <a:gd name="connsiteX16" fmla="*/ 4694548 w 7333722"/>
              <a:gd name="connsiteY16" fmla="*/ 959327 h 1384081"/>
              <a:gd name="connsiteX17" fmla="*/ 5443512 w 7333722"/>
              <a:gd name="connsiteY17" fmla="*/ 914322 h 1384081"/>
              <a:gd name="connsiteX18" fmla="*/ 6343612 w 7333722"/>
              <a:gd name="connsiteY18" fmla="*/ 914322 h 1384081"/>
              <a:gd name="connsiteX19" fmla="*/ 7333722 w 7333722"/>
              <a:gd name="connsiteY19" fmla="*/ 869317 h 13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33722" h="1384081">
                <a:moveTo>
                  <a:pt x="0" y="1365227"/>
                </a:moveTo>
                <a:cubicBezTo>
                  <a:pt x="55775" y="1374654"/>
                  <a:pt x="111550" y="1384081"/>
                  <a:pt x="169682" y="1365227"/>
                </a:cubicBezTo>
                <a:cubicBezTo>
                  <a:pt x="227814" y="1346373"/>
                  <a:pt x="285947" y="1319664"/>
                  <a:pt x="348792" y="1252105"/>
                </a:cubicBezTo>
                <a:cubicBezTo>
                  <a:pt x="411637" y="1184546"/>
                  <a:pt x="496479" y="1052571"/>
                  <a:pt x="546755" y="959874"/>
                </a:cubicBezTo>
                <a:cubicBezTo>
                  <a:pt x="597031" y="867177"/>
                  <a:pt x="609600" y="787050"/>
                  <a:pt x="650449" y="695924"/>
                </a:cubicBezTo>
                <a:cubicBezTo>
                  <a:pt x="691298" y="604798"/>
                  <a:pt x="741576" y="494819"/>
                  <a:pt x="791852" y="413120"/>
                </a:cubicBezTo>
                <a:cubicBezTo>
                  <a:pt x="842128" y="331421"/>
                  <a:pt x="889410" y="264712"/>
                  <a:pt x="952107" y="205730"/>
                </a:cubicBezTo>
                <a:cubicBezTo>
                  <a:pt x="1014804" y="146748"/>
                  <a:pt x="1097335" y="79652"/>
                  <a:pt x="1168036" y="59227"/>
                </a:cubicBezTo>
                <a:cubicBezTo>
                  <a:pt x="1308124" y="0"/>
                  <a:pt x="1340555" y="130560"/>
                  <a:pt x="1393061" y="190567"/>
                </a:cubicBezTo>
                <a:cubicBezTo>
                  <a:pt x="1445567" y="250574"/>
                  <a:pt x="1445567" y="351148"/>
                  <a:pt x="1483071" y="419268"/>
                </a:cubicBezTo>
                <a:cubicBezTo>
                  <a:pt x="1520575" y="487388"/>
                  <a:pt x="1558079" y="531781"/>
                  <a:pt x="1618086" y="599288"/>
                </a:cubicBezTo>
                <a:cubicBezTo>
                  <a:pt x="1678093" y="666796"/>
                  <a:pt x="1795977" y="708049"/>
                  <a:pt x="1843111" y="824313"/>
                </a:cubicBezTo>
                <a:cubicBezTo>
                  <a:pt x="2092749" y="1021707"/>
                  <a:pt x="2098140" y="929324"/>
                  <a:pt x="2248157" y="959327"/>
                </a:cubicBezTo>
                <a:cubicBezTo>
                  <a:pt x="2398174" y="989330"/>
                  <a:pt x="2555691" y="996831"/>
                  <a:pt x="2743212" y="1004332"/>
                </a:cubicBezTo>
                <a:cubicBezTo>
                  <a:pt x="2930733" y="1011833"/>
                  <a:pt x="3148257" y="1004332"/>
                  <a:pt x="3373282" y="1004332"/>
                </a:cubicBezTo>
                <a:cubicBezTo>
                  <a:pt x="3598307" y="1004332"/>
                  <a:pt x="3873151" y="1011833"/>
                  <a:pt x="4093362" y="1004332"/>
                </a:cubicBezTo>
                <a:cubicBezTo>
                  <a:pt x="4313573" y="996831"/>
                  <a:pt x="4694548" y="959327"/>
                  <a:pt x="4694548" y="959327"/>
                </a:cubicBezTo>
                <a:lnTo>
                  <a:pt x="5443512" y="914322"/>
                </a:lnTo>
                <a:cubicBezTo>
                  <a:pt x="5660328" y="915893"/>
                  <a:pt x="6028577" y="921823"/>
                  <a:pt x="6343612" y="914322"/>
                </a:cubicBezTo>
                <a:cubicBezTo>
                  <a:pt x="6658647" y="906821"/>
                  <a:pt x="7274019" y="875602"/>
                  <a:pt x="7333722" y="86931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24206" y="4415434"/>
            <a:ext cx="6197497" cy="1253218"/>
          </a:xfrm>
          <a:custGeom>
            <a:avLst/>
            <a:gdLst>
              <a:gd name="connsiteX0" fmla="*/ 0 w 5740924"/>
              <a:gd name="connsiteY0" fmla="*/ 37706 h 1060514"/>
              <a:gd name="connsiteX1" fmla="*/ 245097 w 5740924"/>
              <a:gd name="connsiteY1" fmla="*/ 37706 h 1060514"/>
              <a:gd name="connsiteX2" fmla="*/ 669303 w 5740924"/>
              <a:gd name="connsiteY2" fmla="*/ 37706 h 1060514"/>
              <a:gd name="connsiteX3" fmla="*/ 952107 w 5740924"/>
              <a:gd name="connsiteY3" fmla="*/ 37706 h 1060514"/>
              <a:gd name="connsiteX4" fmla="*/ 1036949 w 5740924"/>
              <a:gd name="connsiteY4" fmla="*/ 160255 h 1060514"/>
              <a:gd name="connsiteX5" fmla="*/ 1112363 w 5740924"/>
              <a:gd name="connsiteY5" fmla="*/ 499620 h 1060514"/>
              <a:gd name="connsiteX6" fmla="*/ 1206631 w 5740924"/>
              <a:gd name="connsiteY6" fmla="*/ 829558 h 1060514"/>
              <a:gd name="connsiteX7" fmla="*/ 1357460 w 5740924"/>
              <a:gd name="connsiteY7" fmla="*/ 1018094 h 1060514"/>
              <a:gd name="connsiteX8" fmla="*/ 1715679 w 5740924"/>
              <a:gd name="connsiteY8" fmla="*/ 1055801 h 1060514"/>
              <a:gd name="connsiteX9" fmla="*/ 1960775 w 5740924"/>
              <a:gd name="connsiteY9" fmla="*/ 1046374 h 1060514"/>
              <a:gd name="connsiteX10" fmla="*/ 2234153 w 5740924"/>
              <a:gd name="connsiteY10" fmla="*/ 989814 h 1060514"/>
              <a:gd name="connsiteX11" fmla="*/ 2564091 w 5740924"/>
              <a:gd name="connsiteY11" fmla="*/ 876692 h 1060514"/>
              <a:gd name="connsiteX12" fmla="*/ 2875175 w 5740924"/>
              <a:gd name="connsiteY12" fmla="*/ 791851 h 1060514"/>
              <a:gd name="connsiteX13" fmla="*/ 3355942 w 5740924"/>
              <a:gd name="connsiteY13" fmla="*/ 659875 h 1060514"/>
              <a:gd name="connsiteX14" fmla="*/ 3883843 w 5740924"/>
              <a:gd name="connsiteY14" fmla="*/ 480766 h 1060514"/>
              <a:gd name="connsiteX15" fmla="*/ 4383464 w 5740924"/>
              <a:gd name="connsiteY15" fmla="*/ 311084 h 1060514"/>
              <a:gd name="connsiteX16" fmla="*/ 4751109 w 5740924"/>
              <a:gd name="connsiteY16" fmla="*/ 188535 h 1060514"/>
              <a:gd name="connsiteX17" fmla="*/ 5081048 w 5740924"/>
              <a:gd name="connsiteY17" fmla="*/ 28280 h 1060514"/>
              <a:gd name="connsiteX18" fmla="*/ 5467547 w 5740924"/>
              <a:gd name="connsiteY18" fmla="*/ 18853 h 1060514"/>
              <a:gd name="connsiteX19" fmla="*/ 5740924 w 5740924"/>
              <a:gd name="connsiteY19" fmla="*/ 28280 h 1060514"/>
              <a:gd name="connsiteX0" fmla="*/ 0 w 5740924"/>
              <a:gd name="connsiteY0" fmla="*/ 37706 h 1225484"/>
              <a:gd name="connsiteX1" fmla="*/ 245097 w 5740924"/>
              <a:gd name="connsiteY1" fmla="*/ 37706 h 1225484"/>
              <a:gd name="connsiteX2" fmla="*/ 669303 w 5740924"/>
              <a:gd name="connsiteY2" fmla="*/ 37706 h 1225484"/>
              <a:gd name="connsiteX3" fmla="*/ 952107 w 5740924"/>
              <a:gd name="connsiteY3" fmla="*/ 37706 h 1225484"/>
              <a:gd name="connsiteX4" fmla="*/ 1036949 w 5740924"/>
              <a:gd name="connsiteY4" fmla="*/ 160255 h 1225484"/>
              <a:gd name="connsiteX5" fmla="*/ 1112363 w 5740924"/>
              <a:gd name="connsiteY5" fmla="*/ 499620 h 1225484"/>
              <a:gd name="connsiteX6" fmla="*/ 1206631 w 5740924"/>
              <a:gd name="connsiteY6" fmla="*/ 829558 h 1225484"/>
              <a:gd name="connsiteX7" fmla="*/ 1402489 w 5740924"/>
              <a:gd name="connsiteY7" fmla="*/ 1187777 h 1225484"/>
              <a:gd name="connsiteX8" fmla="*/ 1715679 w 5740924"/>
              <a:gd name="connsiteY8" fmla="*/ 1055801 h 1225484"/>
              <a:gd name="connsiteX9" fmla="*/ 1960775 w 5740924"/>
              <a:gd name="connsiteY9" fmla="*/ 1046374 h 1225484"/>
              <a:gd name="connsiteX10" fmla="*/ 2234153 w 5740924"/>
              <a:gd name="connsiteY10" fmla="*/ 989814 h 1225484"/>
              <a:gd name="connsiteX11" fmla="*/ 2564091 w 5740924"/>
              <a:gd name="connsiteY11" fmla="*/ 876692 h 1225484"/>
              <a:gd name="connsiteX12" fmla="*/ 2875175 w 5740924"/>
              <a:gd name="connsiteY12" fmla="*/ 791851 h 1225484"/>
              <a:gd name="connsiteX13" fmla="*/ 3355942 w 5740924"/>
              <a:gd name="connsiteY13" fmla="*/ 659875 h 1225484"/>
              <a:gd name="connsiteX14" fmla="*/ 3883843 w 5740924"/>
              <a:gd name="connsiteY14" fmla="*/ 480766 h 1225484"/>
              <a:gd name="connsiteX15" fmla="*/ 4383464 w 5740924"/>
              <a:gd name="connsiteY15" fmla="*/ 311084 h 1225484"/>
              <a:gd name="connsiteX16" fmla="*/ 4751109 w 5740924"/>
              <a:gd name="connsiteY16" fmla="*/ 188535 h 1225484"/>
              <a:gd name="connsiteX17" fmla="*/ 5081048 w 5740924"/>
              <a:gd name="connsiteY17" fmla="*/ 28280 h 1225484"/>
              <a:gd name="connsiteX18" fmla="*/ 5467547 w 5740924"/>
              <a:gd name="connsiteY18" fmla="*/ 18853 h 1225484"/>
              <a:gd name="connsiteX19" fmla="*/ 5740924 w 5740924"/>
              <a:gd name="connsiteY19" fmla="*/ 28280 h 1225484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1960775 w 5740924"/>
              <a:gd name="connsiteY9" fmla="*/ 1046374 h 1247480"/>
              <a:gd name="connsiteX10" fmla="*/ 2234153 w 5740924"/>
              <a:gd name="connsiteY10" fmla="*/ 989814 h 1247480"/>
              <a:gd name="connsiteX11" fmla="*/ 2564091 w 5740924"/>
              <a:gd name="connsiteY11" fmla="*/ 876692 h 1247480"/>
              <a:gd name="connsiteX12" fmla="*/ 2875175 w 5740924"/>
              <a:gd name="connsiteY12" fmla="*/ 791851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077564 w 5740924"/>
              <a:gd name="connsiteY9" fmla="*/ 1033053 h 1247480"/>
              <a:gd name="connsiteX10" fmla="*/ 2234153 w 5740924"/>
              <a:gd name="connsiteY10" fmla="*/ 989814 h 1247480"/>
              <a:gd name="connsiteX11" fmla="*/ 2564091 w 5740924"/>
              <a:gd name="connsiteY11" fmla="*/ 876692 h 1247480"/>
              <a:gd name="connsiteX12" fmla="*/ 2875175 w 5740924"/>
              <a:gd name="connsiteY12" fmla="*/ 791851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22569 w 5740924"/>
              <a:gd name="connsiteY9" fmla="*/ 1078058 h 1247480"/>
              <a:gd name="connsiteX10" fmla="*/ 2234153 w 5740924"/>
              <a:gd name="connsiteY10" fmla="*/ 989814 h 1247480"/>
              <a:gd name="connsiteX11" fmla="*/ 2564091 w 5740924"/>
              <a:gd name="connsiteY11" fmla="*/ 876692 h 1247480"/>
              <a:gd name="connsiteX12" fmla="*/ 2875175 w 5740924"/>
              <a:gd name="connsiteY12" fmla="*/ 791851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22569 w 5740924"/>
              <a:gd name="connsiteY9" fmla="*/ 1078058 h 1247480"/>
              <a:gd name="connsiteX10" fmla="*/ 2527614 w 5740924"/>
              <a:gd name="connsiteY10" fmla="*/ 988048 h 1247480"/>
              <a:gd name="connsiteX11" fmla="*/ 2564091 w 5740924"/>
              <a:gd name="connsiteY11" fmla="*/ 876692 h 1247480"/>
              <a:gd name="connsiteX12" fmla="*/ 2875175 w 5740924"/>
              <a:gd name="connsiteY12" fmla="*/ 791851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22569 w 5740924"/>
              <a:gd name="connsiteY9" fmla="*/ 1078058 h 1247480"/>
              <a:gd name="connsiteX10" fmla="*/ 2527614 w 5740924"/>
              <a:gd name="connsiteY10" fmla="*/ 988048 h 1247480"/>
              <a:gd name="connsiteX11" fmla="*/ 2752639 w 5740924"/>
              <a:gd name="connsiteY11" fmla="*/ 898038 h 1247480"/>
              <a:gd name="connsiteX12" fmla="*/ 2875175 w 5740924"/>
              <a:gd name="connsiteY12" fmla="*/ 791851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22569 w 5740924"/>
              <a:gd name="connsiteY9" fmla="*/ 1078058 h 1247480"/>
              <a:gd name="connsiteX10" fmla="*/ 2527614 w 5740924"/>
              <a:gd name="connsiteY10" fmla="*/ 988048 h 1247480"/>
              <a:gd name="connsiteX11" fmla="*/ 2752639 w 5740924"/>
              <a:gd name="connsiteY11" fmla="*/ 898038 h 1247480"/>
              <a:gd name="connsiteX12" fmla="*/ 3112679 w 5740924"/>
              <a:gd name="connsiteY12" fmla="*/ 85303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527614 w 5740924"/>
              <a:gd name="connsiteY10" fmla="*/ 988048 h 1247480"/>
              <a:gd name="connsiteX11" fmla="*/ 2752639 w 5740924"/>
              <a:gd name="connsiteY11" fmla="*/ 898038 h 1247480"/>
              <a:gd name="connsiteX12" fmla="*/ 3112679 w 5740924"/>
              <a:gd name="connsiteY12" fmla="*/ 85303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527614 w 5740924"/>
              <a:gd name="connsiteY10" fmla="*/ 988048 h 1247480"/>
              <a:gd name="connsiteX11" fmla="*/ 2752639 w 5740924"/>
              <a:gd name="connsiteY11" fmla="*/ 898038 h 1247480"/>
              <a:gd name="connsiteX12" fmla="*/ 3112679 w 5740924"/>
              <a:gd name="connsiteY12" fmla="*/ 85303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2752639 w 5740924"/>
              <a:gd name="connsiteY11" fmla="*/ 898038 h 1247480"/>
              <a:gd name="connsiteX12" fmla="*/ 3112679 w 5740924"/>
              <a:gd name="connsiteY12" fmla="*/ 85303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3112679 w 5740924"/>
              <a:gd name="connsiteY11" fmla="*/ 988048 h 1247480"/>
              <a:gd name="connsiteX12" fmla="*/ 3112679 w 5740924"/>
              <a:gd name="connsiteY12" fmla="*/ 85303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3112679 w 5740924"/>
              <a:gd name="connsiteY11" fmla="*/ 988048 h 1247480"/>
              <a:gd name="connsiteX12" fmla="*/ 3517724 w 5740924"/>
              <a:gd name="connsiteY12" fmla="*/ 763023 h 1247480"/>
              <a:gd name="connsiteX13" fmla="*/ 3355942 w 5740924"/>
              <a:gd name="connsiteY13" fmla="*/ 659875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3112679 w 5740924"/>
              <a:gd name="connsiteY11" fmla="*/ 988048 h 1247480"/>
              <a:gd name="connsiteX12" fmla="*/ 3517724 w 5740924"/>
              <a:gd name="connsiteY12" fmla="*/ 763023 h 1247480"/>
              <a:gd name="connsiteX13" fmla="*/ 4147794 w 5740924"/>
              <a:gd name="connsiteY13" fmla="*/ 537998 h 1247480"/>
              <a:gd name="connsiteX14" fmla="*/ 3883843 w 5740924"/>
              <a:gd name="connsiteY14" fmla="*/ 480766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3112679 w 5740924"/>
              <a:gd name="connsiteY11" fmla="*/ 988048 h 1247480"/>
              <a:gd name="connsiteX12" fmla="*/ 3517724 w 5740924"/>
              <a:gd name="connsiteY12" fmla="*/ 763023 h 1247480"/>
              <a:gd name="connsiteX13" fmla="*/ 4147794 w 5740924"/>
              <a:gd name="connsiteY13" fmla="*/ 537998 h 1247480"/>
              <a:gd name="connsiteX14" fmla="*/ 4822869 w 5740924"/>
              <a:gd name="connsiteY14" fmla="*/ 402983 h 1247480"/>
              <a:gd name="connsiteX15" fmla="*/ 4383464 w 5740924"/>
              <a:gd name="connsiteY15" fmla="*/ 311084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5740924"/>
              <a:gd name="connsiteY0" fmla="*/ 37706 h 1247480"/>
              <a:gd name="connsiteX1" fmla="*/ 245097 w 5740924"/>
              <a:gd name="connsiteY1" fmla="*/ 37706 h 1247480"/>
              <a:gd name="connsiteX2" fmla="*/ 669303 w 5740924"/>
              <a:gd name="connsiteY2" fmla="*/ 37706 h 1247480"/>
              <a:gd name="connsiteX3" fmla="*/ 952107 w 5740924"/>
              <a:gd name="connsiteY3" fmla="*/ 37706 h 1247480"/>
              <a:gd name="connsiteX4" fmla="*/ 1036949 w 5740924"/>
              <a:gd name="connsiteY4" fmla="*/ 160255 h 1247480"/>
              <a:gd name="connsiteX5" fmla="*/ 1112363 w 5740924"/>
              <a:gd name="connsiteY5" fmla="*/ 499620 h 1247480"/>
              <a:gd name="connsiteX6" fmla="*/ 1206631 w 5740924"/>
              <a:gd name="connsiteY6" fmla="*/ 829558 h 1247480"/>
              <a:gd name="connsiteX7" fmla="*/ 1402489 w 5740924"/>
              <a:gd name="connsiteY7" fmla="*/ 1187777 h 1247480"/>
              <a:gd name="connsiteX8" fmla="*/ 1762529 w 5740924"/>
              <a:gd name="connsiteY8" fmla="*/ 1187777 h 1247480"/>
              <a:gd name="connsiteX9" fmla="*/ 2167574 w 5740924"/>
              <a:gd name="connsiteY9" fmla="*/ 1187777 h 1247480"/>
              <a:gd name="connsiteX10" fmla="*/ 2707634 w 5740924"/>
              <a:gd name="connsiteY10" fmla="*/ 1187777 h 1247480"/>
              <a:gd name="connsiteX11" fmla="*/ 3112679 w 5740924"/>
              <a:gd name="connsiteY11" fmla="*/ 988048 h 1247480"/>
              <a:gd name="connsiteX12" fmla="*/ 3517724 w 5740924"/>
              <a:gd name="connsiteY12" fmla="*/ 763023 h 1247480"/>
              <a:gd name="connsiteX13" fmla="*/ 4147794 w 5740924"/>
              <a:gd name="connsiteY13" fmla="*/ 537998 h 1247480"/>
              <a:gd name="connsiteX14" fmla="*/ 4822869 w 5740924"/>
              <a:gd name="connsiteY14" fmla="*/ 402983 h 1247480"/>
              <a:gd name="connsiteX15" fmla="*/ 5497944 w 5740924"/>
              <a:gd name="connsiteY15" fmla="*/ 267968 h 1247480"/>
              <a:gd name="connsiteX16" fmla="*/ 4751109 w 5740924"/>
              <a:gd name="connsiteY16" fmla="*/ 188535 h 1247480"/>
              <a:gd name="connsiteX17" fmla="*/ 5081048 w 5740924"/>
              <a:gd name="connsiteY17" fmla="*/ 28280 h 1247480"/>
              <a:gd name="connsiteX18" fmla="*/ 5467547 w 5740924"/>
              <a:gd name="connsiteY18" fmla="*/ 18853 h 1247480"/>
              <a:gd name="connsiteX19" fmla="*/ 5740924 w 5740924"/>
              <a:gd name="connsiteY19" fmla="*/ 28280 h 1247480"/>
              <a:gd name="connsiteX0" fmla="*/ 0 w 6197497"/>
              <a:gd name="connsiteY0" fmla="*/ 43444 h 1253218"/>
              <a:gd name="connsiteX1" fmla="*/ 245097 w 6197497"/>
              <a:gd name="connsiteY1" fmla="*/ 43444 h 1253218"/>
              <a:gd name="connsiteX2" fmla="*/ 669303 w 6197497"/>
              <a:gd name="connsiteY2" fmla="*/ 43444 h 1253218"/>
              <a:gd name="connsiteX3" fmla="*/ 952107 w 6197497"/>
              <a:gd name="connsiteY3" fmla="*/ 43444 h 1253218"/>
              <a:gd name="connsiteX4" fmla="*/ 1036949 w 6197497"/>
              <a:gd name="connsiteY4" fmla="*/ 165993 h 1253218"/>
              <a:gd name="connsiteX5" fmla="*/ 1112363 w 6197497"/>
              <a:gd name="connsiteY5" fmla="*/ 505358 h 1253218"/>
              <a:gd name="connsiteX6" fmla="*/ 1206631 w 6197497"/>
              <a:gd name="connsiteY6" fmla="*/ 835296 h 1253218"/>
              <a:gd name="connsiteX7" fmla="*/ 1402489 w 6197497"/>
              <a:gd name="connsiteY7" fmla="*/ 1193515 h 1253218"/>
              <a:gd name="connsiteX8" fmla="*/ 1762529 w 6197497"/>
              <a:gd name="connsiteY8" fmla="*/ 1193515 h 1253218"/>
              <a:gd name="connsiteX9" fmla="*/ 2167574 w 6197497"/>
              <a:gd name="connsiteY9" fmla="*/ 1193515 h 1253218"/>
              <a:gd name="connsiteX10" fmla="*/ 2707634 w 6197497"/>
              <a:gd name="connsiteY10" fmla="*/ 1193515 h 1253218"/>
              <a:gd name="connsiteX11" fmla="*/ 3112679 w 6197497"/>
              <a:gd name="connsiteY11" fmla="*/ 993786 h 1253218"/>
              <a:gd name="connsiteX12" fmla="*/ 3517724 w 6197497"/>
              <a:gd name="connsiteY12" fmla="*/ 768761 h 1253218"/>
              <a:gd name="connsiteX13" fmla="*/ 4147794 w 6197497"/>
              <a:gd name="connsiteY13" fmla="*/ 543736 h 1253218"/>
              <a:gd name="connsiteX14" fmla="*/ 4822869 w 6197497"/>
              <a:gd name="connsiteY14" fmla="*/ 408721 h 1253218"/>
              <a:gd name="connsiteX15" fmla="*/ 5497944 w 6197497"/>
              <a:gd name="connsiteY15" fmla="*/ 273706 h 1253218"/>
              <a:gd name="connsiteX16" fmla="*/ 6128014 w 6197497"/>
              <a:gd name="connsiteY16" fmla="*/ 228701 h 1253218"/>
              <a:gd name="connsiteX17" fmla="*/ 5081048 w 6197497"/>
              <a:gd name="connsiteY17" fmla="*/ 34018 h 1253218"/>
              <a:gd name="connsiteX18" fmla="*/ 5467547 w 6197497"/>
              <a:gd name="connsiteY18" fmla="*/ 24591 h 1253218"/>
              <a:gd name="connsiteX19" fmla="*/ 5740924 w 6197497"/>
              <a:gd name="connsiteY19" fmla="*/ 34018 h 125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97497" h="1253218">
                <a:moveTo>
                  <a:pt x="0" y="43444"/>
                </a:moveTo>
                <a:lnTo>
                  <a:pt x="245097" y="43444"/>
                </a:lnTo>
                <a:lnTo>
                  <a:pt x="669303" y="43444"/>
                </a:lnTo>
                <a:cubicBezTo>
                  <a:pt x="787138" y="43444"/>
                  <a:pt x="890833" y="23019"/>
                  <a:pt x="952107" y="43444"/>
                </a:cubicBezTo>
                <a:cubicBezTo>
                  <a:pt x="1013381" y="63869"/>
                  <a:pt x="1010240" y="89007"/>
                  <a:pt x="1036949" y="165993"/>
                </a:cubicBezTo>
                <a:cubicBezTo>
                  <a:pt x="1063658" y="242979"/>
                  <a:pt x="1084083" y="393808"/>
                  <a:pt x="1112363" y="505358"/>
                </a:cubicBezTo>
                <a:cubicBezTo>
                  <a:pt x="1140643" y="616908"/>
                  <a:pt x="1158277" y="720603"/>
                  <a:pt x="1206631" y="835296"/>
                </a:cubicBezTo>
                <a:cubicBezTo>
                  <a:pt x="1254985" y="949989"/>
                  <a:pt x="1309839" y="1133812"/>
                  <a:pt x="1402489" y="1193515"/>
                </a:cubicBezTo>
                <a:cubicBezTo>
                  <a:pt x="1495139" y="1253218"/>
                  <a:pt x="1635015" y="1193515"/>
                  <a:pt x="1762529" y="1193515"/>
                </a:cubicBezTo>
                <a:cubicBezTo>
                  <a:pt x="1890043" y="1193515"/>
                  <a:pt x="2040060" y="1226803"/>
                  <a:pt x="2167574" y="1193515"/>
                </a:cubicBezTo>
                <a:cubicBezTo>
                  <a:pt x="2566017" y="1131946"/>
                  <a:pt x="2550117" y="1226803"/>
                  <a:pt x="2707634" y="1193515"/>
                </a:cubicBezTo>
                <a:cubicBezTo>
                  <a:pt x="2865151" y="1160227"/>
                  <a:pt x="2977664" y="1064578"/>
                  <a:pt x="3112679" y="993786"/>
                </a:cubicBezTo>
                <a:cubicBezTo>
                  <a:pt x="3247694" y="922994"/>
                  <a:pt x="3517724" y="768761"/>
                  <a:pt x="3517724" y="768761"/>
                </a:cubicBezTo>
                <a:cubicBezTo>
                  <a:pt x="3649699" y="732625"/>
                  <a:pt x="3930270" y="603743"/>
                  <a:pt x="4147794" y="543736"/>
                </a:cubicBezTo>
                <a:cubicBezTo>
                  <a:pt x="4365318" y="483729"/>
                  <a:pt x="4822869" y="408721"/>
                  <a:pt x="4822869" y="408721"/>
                </a:cubicBezTo>
                <a:lnTo>
                  <a:pt x="5497944" y="273706"/>
                </a:lnTo>
                <a:cubicBezTo>
                  <a:pt x="5642488" y="225001"/>
                  <a:pt x="6197497" y="268649"/>
                  <a:pt x="6128014" y="228701"/>
                </a:cubicBezTo>
                <a:cubicBezTo>
                  <a:pt x="6058531" y="188753"/>
                  <a:pt x="5191126" y="68036"/>
                  <a:pt x="5081048" y="34018"/>
                </a:cubicBezTo>
                <a:cubicBezTo>
                  <a:pt x="4970970" y="0"/>
                  <a:pt x="5357568" y="24591"/>
                  <a:pt x="5467547" y="24591"/>
                </a:cubicBezTo>
                <a:cubicBezTo>
                  <a:pt x="5577526" y="24591"/>
                  <a:pt x="5696932" y="40302"/>
                  <a:pt x="5740924" y="34018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jam_anim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795" y="4284095"/>
            <a:ext cx="4572000" cy="23086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31800" y="5668652"/>
            <a:ext cx="486028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3634" y="4284095"/>
            <a:ext cx="69730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Capacity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474" y="4716433"/>
            <a:ext cx="6764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41597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1534" y="2753925"/>
            <a:ext cx="7975385" cy="1993749"/>
          </a:xfrm>
        </p:spPr>
        <p:txBody>
          <a:bodyPr/>
          <a:lstStyle/>
          <a:p>
            <a:pPr algn="ctr"/>
            <a:r>
              <a:rPr lang="en-US" sz="3600" dirty="0"/>
              <a:t>Scaling of Systems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What is the Impact of Size ?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9227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>
            <a:extLst>
              <a:ext uri="{FF2B5EF4-FFF2-40B4-BE49-F238E27FC236}">
                <a16:creationId xmlns:a16="http://schemas.microsoft.com/office/drawing/2014/main" id="{2C9D15B2-0F74-4656-A8F5-1E9CFD16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18" y="2393950"/>
            <a:ext cx="3375375" cy="33303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C9976A2-1184-4EBF-8D89-CE9D7A1F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515" y="306481"/>
            <a:ext cx="8625600" cy="673697"/>
          </a:xfrm>
        </p:spPr>
        <p:txBody>
          <a:bodyPr/>
          <a:lstStyle/>
          <a:p>
            <a:pPr algn="ctr"/>
            <a:r>
              <a:rPr lang="en-US" dirty="0"/>
              <a:t>Invariant Terminal Units of Networks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2E2554A-D02C-4592-9A47-79490D7C6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475" y="4098270"/>
            <a:ext cx="1498290" cy="161387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D19A839-4C5C-4E8F-BBC6-B587D15F9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583" y="1163664"/>
            <a:ext cx="1783085" cy="169831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36C408-8DE5-4986-B07B-E7A6D9920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24" y="3086615"/>
            <a:ext cx="1247775" cy="1171575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657CDFC6-8332-4C78-9F34-6A4C1D1F0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393" y="795281"/>
            <a:ext cx="1544540" cy="1954045"/>
          </a:xfrm>
          <a:prstGeom prst="rect">
            <a:avLst/>
          </a:prstGeom>
        </p:spPr>
      </p:pic>
      <p:grpSp>
        <p:nvGrpSpPr>
          <p:cNvPr id="29" name="Ryhmä 28">
            <a:extLst>
              <a:ext uri="{FF2B5EF4-FFF2-40B4-BE49-F238E27FC236}">
                <a16:creationId xmlns:a16="http://schemas.microsoft.com/office/drawing/2014/main" id="{AD36C117-AF3A-4C54-944D-A3F21A465963}"/>
              </a:ext>
            </a:extLst>
          </p:cNvPr>
          <p:cNvGrpSpPr/>
          <p:nvPr/>
        </p:nvGrpSpPr>
        <p:grpSpPr>
          <a:xfrm>
            <a:off x="1218404" y="1839330"/>
            <a:ext cx="1697153" cy="1042980"/>
            <a:chOff x="687284" y="1513525"/>
            <a:chExt cx="2808777" cy="1698315"/>
          </a:xfrm>
        </p:grpSpPr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39AB2164-6560-4BB4-94AE-E69CAC70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581" y="1513525"/>
              <a:ext cx="2704480" cy="1698315"/>
            </a:xfrm>
            <a:prstGeom prst="rect">
              <a:avLst/>
            </a:prstGeom>
          </p:spPr>
        </p:pic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10D3C0B6-B46E-49AF-9AA2-278D1CF59754}"/>
                </a:ext>
              </a:extLst>
            </p:cNvPr>
            <p:cNvSpPr txBox="1"/>
            <p:nvPr/>
          </p:nvSpPr>
          <p:spPr>
            <a:xfrm>
              <a:off x="1563040" y="1653267"/>
              <a:ext cx="1286686" cy="3006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/>
                <a:t>Capillaries</a:t>
              </a:r>
            </a:p>
          </p:txBody>
        </p:sp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46AB82CC-7645-49FE-9E74-B8A7ABD1F622}"/>
                </a:ext>
              </a:extLst>
            </p:cNvPr>
            <p:cNvSpPr/>
            <p:nvPr/>
          </p:nvSpPr>
          <p:spPr>
            <a:xfrm>
              <a:off x="791581" y="1513525"/>
              <a:ext cx="2704480" cy="10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E4B869EB-3239-41B5-8962-8A6D553677F8}"/>
                </a:ext>
              </a:extLst>
            </p:cNvPr>
            <p:cNvSpPr/>
            <p:nvPr/>
          </p:nvSpPr>
          <p:spPr>
            <a:xfrm>
              <a:off x="687284" y="3105309"/>
              <a:ext cx="2579571" cy="10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Suorakulmio 26">
              <a:extLst>
                <a:ext uri="{FF2B5EF4-FFF2-40B4-BE49-F238E27FC236}">
                  <a16:creationId xmlns:a16="http://schemas.microsoft.com/office/drawing/2014/main" id="{68CFDC45-5547-47E5-AC28-A06EE22136DC}"/>
                </a:ext>
              </a:extLst>
            </p:cNvPr>
            <p:cNvSpPr/>
            <p:nvPr/>
          </p:nvSpPr>
          <p:spPr>
            <a:xfrm>
              <a:off x="1258847" y="2004976"/>
              <a:ext cx="522843" cy="10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E39C3F63-53B2-4B7C-BA2A-E68877AD54FB}"/>
                </a:ext>
              </a:extLst>
            </p:cNvPr>
            <p:cNvSpPr/>
            <p:nvPr/>
          </p:nvSpPr>
          <p:spPr>
            <a:xfrm>
              <a:off x="2588305" y="1998803"/>
              <a:ext cx="522843" cy="10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kstiruutu 30">
            <a:extLst>
              <a:ext uri="{FF2B5EF4-FFF2-40B4-BE49-F238E27FC236}">
                <a16:creationId xmlns:a16="http://schemas.microsoft.com/office/drawing/2014/main" id="{48DB73A3-A6FB-4E63-83DD-6626B2C23CA8}"/>
              </a:ext>
            </a:extLst>
          </p:cNvPr>
          <p:cNvSpPr txBox="1"/>
          <p:nvPr/>
        </p:nvSpPr>
        <p:spPr>
          <a:xfrm>
            <a:off x="3384413" y="5290755"/>
            <a:ext cx="190276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/>
              <a:t>Networks connecting</a:t>
            </a:r>
          </a:p>
          <a:p>
            <a:pPr algn="ctr"/>
            <a:r>
              <a:rPr lang="en-US" sz="1600" dirty="0"/>
              <a:t>the terminal units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E4C521C-FFBC-47A9-9811-02D2C098F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8624" y="2105045"/>
            <a:ext cx="2143125" cy="1954045"/>
          </a:xfrm>
          <a:prstGeom prst="rect">
            <a:avLst/>
          </a:prstGeom>
        </p:spPr>
      </p:pic>
      <p:sp>
        <p:nvSpPr>
          <p:cNvPr id="20" name="Tekstiruutu 29">
            <a:extLst>
              <a:ext uri="{FF2B5EF4-FFF2-40B4-BE49-F238E27FC236}">
                <a16:creationId xmlns:a16="http://schemas.microsoft.com/office/drawing/2014/main" id="{F956E8C0-1230-4E1F-BA19-D9EBEFC7CD75}"/>
              </a:ext>
            </a:extLst>
          </p:cNvPr>
          <p:cNvSpPr txBox="1"/>
          <p:nvPr/>
        </p:nvSpPr>
        <p:spPr>
          <a:xfrm>
            <a:off x="6408624" y="3788366"/>
            <a:ext cx="20871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Public transport station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7A081A56-4747-487E-94DF-3C89ECE03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6695" y="4163217"/>
            <a:ext cx="2498107" cy="1440160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F956E8C0-1230-4E1F-BA19-D9EBEFC7CD75}"/>
              </a:ext>
            </a:extLst>
          </p:cNvPr>
          <p:cNvSpPr txBox="1"/>
          <p:nvPr/>
        </p:nvSpPr>
        <p:spPr>
          <a:xfrm>
            <a:off x="6746668" y="4781827"/>
            <a:ext cx="121187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Parking lot</a:t>
            </a:r>
          </a:p>
        </p:txBody>
      </p:sp>
    </p:spTree>
    <p:extLst>
      <p:ext uri="{BB962C8B-B14F-4D97-AF65-F5344CB8AC3E}">
        <p14:creationId xmlns:p14="http://schemas.microsoft.com/office/powerpoint/2010/main" val="1211229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565" y="953354"/>
            <a:ext cx="6154633" cy="437710"/>
          </a:xfrm>
        </p:spPr>
        <p:txBody>
          <a:bodyPr/>
          <a:lstStyle/>
          <a:p>
            <a:pPr algn="ctr"/>
            <a:r>
              <a:rPr lang="en-US" dirty="0"/>
              <a:t>What is </a:t>
            </a:r>
            <a:r>
              <a:rPr lang="en-US" dirty="0" err="1"/>
              <a:t>Fractality</a:t>
            </a:r>
            <a:r>
              <a:rPr lang="en-US" dirty="0"/>
              <a:t> ?</a:t>
            </a:r>
          </a:p>
        </p:txBody>
      </p:sp>
      <p:pic>
        <p:nvPicPr>
          <p:cNvPr id="5" name="Picture 4" descr="fractal-light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03" y="592179"/>
            <a:ext cx="1125125" cy="10056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530" y="2119381"/>
            <a:ext cx="7695855" cy="3354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1800" dirty="0"/>
              <a:t>Critical/living systems tend to create </a:t>
            </a:r>
            <a:r>
              <a:rPr lang="en-US" sz="1800" u="sng" dirty="0"/>
              <a:t>self-similar</a:t>
            </a:r>
            <a:r>
              <a:rPr lang="en-US" sz="1800" dirty="0"/>
              <a:t> properties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Up/down to physical limitations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/>
              <a:t> Also known as </a:t>
            </a:r>
            <a:r>
              <a:rPr lang="en-US" sz="1800" u="sng" dirty="0"/>
              <a:t>scale free</a:t>
            </a:r>
            <a:r>
              <a:rPr lang="en-US" sz="1800" dirty="0"/>
              <a:t> distribution or </a:t>
            </a:r>
            <a:r>
              <a:rPr lang="en-US" sz="1800" u="sng" dirty="0"/>
              <a:t>fractal</a:t>
            </a:r>
            <a:r>
              <a:rPr lang="en-US" sz="1800" dirty="0"/>
              <a:t> property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/>
              <a:t> Examples of fractal distributions: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City size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Wealth distribution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Stock market behavior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Species extinction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/>
              <a:t> Examples of fractal networks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Veins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Internet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 …</a:t>
            </a:r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13190CA2-E800-45CD-9BAA-67B75951A08A}"/>
              </a:ext>
            </a:extLst>
          </p:cNvPr>
          <p:cNvGrpSpPr/>
          <p:nvPr/>
        </p:nvGrpSpPr>
        <p:grpSpPr>
          <a:xfrm>
            <a:off x="5028480" y="70650"/>
            <a:ext cx="7382217" cy="5409758"/>
            <a:chOff x="5028480" y="70650"/>
            <a:chExt cx="7382217" cy="5409758"/>
          </a:xfrm>
        </p:grpSpPr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C1B40578-155A-456B-85A7-BD509637A275}"/>
                </a:ext>
              </a:extLst>
            </p:cNvPr>
            <p:cNvSpPr/>
            <p:nvPr/>
          </p:nvSpPr>
          <p:spPr>
            <a:xfrm>
              <a:off x="5028480" y="70650"/>
              <a:ext cx="2298700" cy="3187700"/>
            </a:xfrm>
            <a:custGeom>
              <a:avLst/>
              <a:gdLst>
                <a:gd name="connsiteX0" fmla="*/ 0 w 2298700"/>
                <a:gd name="connsiteY0" fmla="*/ 0 h 3187700"/>
                <a:gd name="connsiteX1" fmla="*/ 12700 w 2298700"/>
                <a:gd name="connsiteY1" fmla="*/ 31750 h 3187700"/>
                <a:gd name="connsiteX2" fmla="*/ 19050 w 2298700"/>
                <a:gd name="connsiteY2" fmla="*/ 57150 h 3187700"/>
                <a:gd name="connsiteX3" fmla="*/ 31750 w 2298700"/>
                <a:gd name="connsiteY3" fmla="*/ 76200 h 3187700"/>
                <a:gd name="connsiteX4" fmla="*/ 57150 w 2298700"/>
                <a:gd name="connsiteY4" fmla="*/ 133350 h 3187700"/>
                <a:gd name="connsiteX5" fmla="*/ 95250 w 2298700"/>
                <a:gd name="connsiteY5" fmla="*/ 120650 h 3187700"/>
                <a:gd name="connsiteX6" fmla="*/ 107950 w 2298700"/>
                <a:gd name="connsiteY6" fmla="*/ 171450 h 3187700"/>
                <a:gd name="connsiteX7" fmla="*/ 114300 w 2298700"/>
                <a:gd name="connsiteY7" fmla="*/ 196850 h 3187700"/>
                <a:gd name="connsiteX8" fmla="*/ 120650 w 2298700"/>
                <a:gd name="connsiteY8" fmla="*/ 247650 h 3187700"/>
                <a:gd name="connsiteX9" fmla="*/ 158750 w 2298700"/>
                <a:gd name="connsiteY9" fmla="*/ 241300 h 3187700"/>
                <a:gd name="connsiteX10" fmla="*/ 196850 w 2298700"/>
                <a:gd name="connsiteY10" fmla="*/ 215900 h 3187700"/>
                <a:gd name="connsiteX11" fmla="*/ 247650 w 2298700"/>
                <a:gd name="connsiteY11" fmla="*/ 241300 h 3187700"/>
                <a:gd name="connsiteX12" fmla="*/ 260350 w 2298700"/>
                <a:gd name="connsiteY12" fmla="*/ 279400 h 3187700"/>
                <a:gd name="connsiteX13" fmla="*/ 266700 w 2298700"/>
                <a:gd name="connsiteY13" fmla="*/ 304800 h 3187700"/>
                <a:gd name="connsiteX14" fmla="*/ 285750 w 2298700"/>
                <a:gd name="connsiteY14" fmla="*/ 317500 h 3187700"/>
                <a:gd name="connsiteX15" fmla="*/ 304800 w 2298700"/>
                <a:gd name="connsiteY15" fmla="*/ 374650 h 3187700"/>
                <a:gd name="connsiteX16" fmla="*/ 311150 w 2298700"/>
                <a:gd name="connsiteY16" fmla="*/ 393700 h 3187700"/>
                <a:gd name="connsiteX17" fmla="*/ 330200 w 2298700"/>
                <a:gd name="connsiteY17" fmla="*/ 406400 h 3187700"/>
                <a:gd name="connsiteX18" fmla="*/ 342900 w 2298700"/>
                <a:gd name="connsiteY18" fmla="*/ 387350 h 3187700"/>
                <a:gd name="connsiteX19" fmla="*/ 349250 w 2298700"/>
                <a:gd name="connsiteY19" fmla="*/ 412750 h 3187700"/>
                <a:gd name="connsiteX20" fmla="*/ 381000 w 2298700"/>
                <a:gd name="connsiteY20" fmla="*/ 450850 h 3187700"/>
                <a:gd name="connsiteX21" fmla="*/ 400050 w 2298700"/>
                <a:gd name="connsiteY21" fmla="*/ 463550 h 3187700"/>
                <a:gd name="connsiteX22" fmla="*/ 419100 w 2298700"/>
                <a:gd name="connsiteY22" fmla="*/ 450850 h 3187700"/>
                <a:gd name="connsiteX23" fmla="*/ 431800 w 2298700"/>
                <a:gd name="connsiteY23" fmla="*/ 469900 h 3187700"/>
                <a:gd name="connsiteX24" fmla="*/ 444500 w 2298700"/>
                <a:gd name="connsiteY24" fmla="*/ 520700 h 3187700"/>
                <a:gd name="connsiteX25" fmla="*/ 469900 w 2298700"/>
                <a:gd name="connsiteY25" fmla="*/ 558800 h 3187700"/>
                <a:gd name="connsiteX26" fmla="*/ 488950 w 2298700"/>
                <a:gd name="connsiteY26" fmla="*/ 590550 h 3187700"/>
                <a:gd name="connsiteX27" fmla="*/ 533400 w 2298700"/>
                <a:gd name="connsiteY27" fmla="*/ 654050 h 3187700"/>
                <a:gd name="connsiteX28" fmla="*/ 539750 w 2298700"/>
                <a:gd name="connsiteY28" fmla="*/ 628650 h 3187700"/>
                <a:gd name="connsiteX29" fmla="*/ 546100 w 2298700"/>
                <a:gd name="connsiteY29" fmla="*/ 596900 h 3187700"/>
                <a:gd name="connsiteX30" fmla="*/ 590550 w 2298700"/>
                <a:gd name="connsiteY30" fmla="*/ 609600 h 3187700"/>
                <a:gd name="connsiteX31" fmla="*/ 609600 w 2298700"/>
                <a:gd name="connsiteY31" fmla="*/ 654050 h 3187700"/>
                <a:gd name="connsiteX32" fmla="*/ 622300 w 2298700"/>
                <a:gd name="connsiteY32" fmla="*/ 698500 h 3187700"/>
                <a:gd name="connsiteX33" fmla="*/ 660400 w 2298700"/>
                <a:gd name="connsiteY33" fmla="*/ 704850 h 3187700"/>
                <a:gd name="connsiteX34" fmla="*/ 666750 w 2298700"/>
                <a:gd name="connsiteY34" fmla="*/ 762000 h 3187700"/>
                <a:gd name="connsiteX35" fmla="*/ 685800 w 2298700"/>
                <a:gd name="connsiteY35" fmla="*/ 742950 h 3187700"/>
                <a:gd name="connsiteX36" fmla="*/ 692150 w 2298700"/>
                <a:gd name="connsiteY36" fmla="*/ 717550 h 3187700"/>
                <a:gd name="connsiteX37" fmla="*/ 704850 w 2298700"/>
                <a:gd name="connsiteY37" fmla="*/ 698500 h 3187700"/>
                <a:gd name="connsiteX38" fmla="*/ 711200 w 2298700"/>
                <a:gd name="connsiteY38" fmla="*/ 742950 h 3187700"/>
                <a:gd name="connsiteX39" fmla="*/ 742950 w 2298700"/>
                <a:gd name="connsiteY39" fmla="*/ 793750 h 3187700"/>
                <a:gd name="connsiteX40" fmla="*/ 749300 w 2298700"/>
                <a:gd name="connsiteY40" fmla="*/ 812800 h 3187700"/>
                <a:gd name="connsiteX41" fmla="*/ 762000 w 2298700"/>
                <a:gd name="connsiteY41" fmla="*/ 863600 h 3187700"/>
                <a:gd name="connsiteX42" fmla="*/ 806450 w 2298700"/>
                <a:gd name="connsiteY42" fmla="*/ 850900 h 3187700"/>
                <a:gd name="connsiteX43" fmla="*/ 838200 w 2298700"/>
                <a:gd name="connsiteY43" fmla="*/ 812800 h 3187700"/>
                <a:gd name="connsiteX44" fmla="*/ 850900 w 2298700"/>
                <a:gd name="connsiteY44" fmla="*/ 806450 h 3187700"/>
                <a:gd name="connsiteX45" fmla="*/ 863600 w 2298700"/>
                <a:gd name="connsiteY45" fmla="*/ 825500 h 3187700"/>
                <a:gd name="connsiteX46" fmla="*/ 889000 w 2298700"/>
                <a:gd name="connsiteY46" fmla="*/ 787400 h 3187700"/>
                <a:gd name="connsiteX47" fmla="*/ 914400 w 2298700"/>
                <a:gd name="connsiteY47" fmla="*/ 844550 h 3187700"/>
                <a:gd name="connsiteX48" fmla="*/ 927100 w 2298700"/>
                <a:gd name="connsiteY48" fmla="*/ 882650 h 3187700"/>
                <a:gd name="connsiteX49" fmla="*/ 971550 w 2298700"/>
                <a:gd name="connsiteY49" fmla="*/ 927100 h 3187700"/>
                <a:gd name="connsiteX50" fmla="*/ 1035050 w 2298700"/>
                <a:gd name="connsiteY50" fmla="*/ 1047750 h 3187700"/>
                <a:gd name="connsiteX51" fmla="*/ 1054100 w 2298700"/>
                <a:gd name="connsiteY51" fmla="*/ 1060450 h 3187700"/>
                <a:gd name="connsiteX52" fmla="*/ 1060450 w 2298700"/>
                <a:gd name="connsiteY52" fmla="*/ 1085850 h 3187700"/>
                <a:gd name="connsiteX53" fmla="*/ 1079500 w 2298700"/>
                <a:gd name="connsiteY53" fmla="*/ 1092200 h 3187700"/>
                <a:gd name="connsiteX54" fmla="*/ 1092200 w 2298700"/>
                <a:gd name="connsiteY54" fmla="*/ 1136650 h 3187700"/>
                <a:gd name="connsiteX55" fmla="*/ 1098550 w 2298700"/>
                <a:gd name="connsiteY55" fmla="*/ 1155700 h 3187700"/>
                <a:gd name="connsiteX56" fmla="*/ 1104900 w 2298700"/>
                <a:gd name="connsiteY56" fmla="*/ 1238250 h 3187700"/>
                <a:gd name="connsiteX57" fmla="*/ 1111250 w 2298700"/>
                <a:gd name="connsiteY57" fmla="*/ 1263650 h 3187700"/>
                <a:gd name="connsiteX58" fmla="*/ 1117600 w 2298700"/>
                <a:gd name="connsiteY58" fmla="*/ 1327150 h 3187700"/>
                <a:gd name="connsiteX59" fmla="*/ 1136650 w 2298700"/>
                <a:gd name="connsiteY59" fmla="*/ 1365250 h 3187700"/>
                <a:gd name="connsiteX60" fmla="*/ 1143000 w 2298700"/>
                <a:gd name="connsiteY60" fmla="*/ 1384300 h 3187700"/>
                <a:gd name="connsiteX61" fmla="*/ 1155700 w 2298700"/>
                <a:gd name="connsiteY61" fmla="*/ 1403350 h 3187700"/>
                <a:gd name="connsiteX62" fmla="*/ 1174750 w 2298700"/>
                <a:gd name="connsiteY62" fmla="*/ 1460500 h 3187700"/>
                <a:gd name="connsiteX63" fmla="*/ 1219200 w 2298700"/>
                <a:gd name="connsiteY63" fmla="*/ 1485900 h 3187700"/>
                <a:gd name="connsiteX64" fmla="*/ 1244600 w 2298700"/>
                <a:gd name="connsiteY64" fmla="*/ 1524000 h 3187700"/>
                <a:gd name="connsiteX65" fmla="*/ 1263650 w 2298700"/>
                <a:gd name="connsiteY65" fmla="*/ 1517650 h 3187700"/>
                <a:gd name="connsiteX66" fmla="*/ 1276350 w 2298700"/>
                <a:gd name="connsiteY66" fmla="*/ 1536700 h 3187700"/>
                <a:gd name="connsiteX67" fmla="*/ 1289050 w 2298700"/>
                <a:gd name="connsiteY67" fmla="*/ 1663700 h 3187700"/>
                <a:gd name="connsiteX68" fmla="*/ 1327150 w 2298700"/>
                <a:gd name="connsiteY68" fmla="*/ 1727200 h 3187700"/>
                <a:gd name="connsiteX69" fmla="*/ 1333500 w 2298700"/>
                <a:gd name="connsiteY69" fmla="*/ 1746250 h 3187700"/>
                <a:gd name="connsiteX70" fmla="*/ 1397000 w 2298700"/>
                <a:gd name="connsiteY70" fmla="*/ 1720850 h 3187700"/>
                <a:gd name="connsiteX71" fmla="*/ 1435100 w 2298700"/>
                <a:gd name="connsiteY71" fmla="*/ 1714500 h 3187700"/>
                <a:gd name="connsiteX72" fmla="*/ 1447800 w 2298700"/>
                <a:gd name="connsiteY72" fmla="*/ 1739900 h 3187700"/>
                <a:gd name="connsiteX73" fmla="*/ 1460500 w 2298700"/>
                <a:gd name="connsiteY73" fmla="*/ 1873250 h 3187700"/>
                <a:gd name="connsiteX74" fmla="*/ 1479550 w 2298700"/>
                <a:gd name="connsiteY74" fmla="*/ 1911350 h 3187700"/>
                <a:gd name="connsiteX75" fmla="*/ 1492250 w 2298700"/>
                <a:gd name="connsiteY75" fmla="*/ 1936750 h 3187700"/>
                <a:gd name="connsiteX76" fmla="*/ 1511300 w 2298700"/>
                <a:gd name="connsiteY76" fmla="*/ 1987550 h 3187700"/>
                <a:gd name="connsiteX77" fmla="*/ 1536700 w 2298700"/>
                <a:gd name="connsiteY77" fmla="*/ 1993900 h 3187700"/>
                <a:gd name="connsiteX78" fmla="*/ 1543050 w 2298700"/>
                <a:gd name="connsiteY78" fmla="*/ 2076450 h 3187700"/>
                <a:gd name="connsiteX79" fmla="*/ 1574800 w 2298700"/>
                <a:gd name="connsiteY79" fmla="*/ 2146300 h 3187700"/>
                <a:gd name="connsiteX80" fmla="*/ 1612900 w 2298700"/>
                <a:gd name="connsiteY80" fmla="*/ 2159000 h 3187700"/>
                <a:gd name="connsiteX81" fmla="*/ 1631950 w 2298700"/>
                <a:gd name="connsiteY81" fmla="*/ 2152650 h 3187700"/>
                <a:gd name="connsiteX82" fmla="*/ 1638300 w 2298700"/>
                <a:gd name="connsiteY82" fmla="*/ 2120900 h 3187700"/>
                <a:gd name="connsiteX83" fmla="*/ 1644650 w 2298700"/>
                <a:gd name="connsiteY83" fmla="*/ 2146300 h 3187700"/>
                <a:gd name="connsiteX84" fmla="*/ 1651000 w 2298700"/>
                <a:gd name="connsiteY84" fmla="*/ 2184400 h 3187700"/>
                <a:gd name="connsiteX85" fmla="*/ 1663700 w 2298700"/>
                <a:gd name="connsiteY85" fmla="*/ 2241550 h 3187700"/>
                <a:gd name="connsiteX86" fmla="*/ 1670050 w 2298700"/>
                <a:gd name="connsiteY86" fmla="*/ 2260600 h 3187700"/>
                <a:gd name="connsiteX87" fmla="*/ 1682750 w 2298700"/>
                <a:gd name="connsiteY87" fmla="*/ 2279650 h 3187700"/>
                <a:gd name="connsiteX88" fmla="*/ 1689100 w 2298700"/>
                <a:gd name="connsiteY88" fmla="*/ 2298700 h 3187700"/>
                <a:gd name="connsiteX89" fmla="*/ 1708150 w 2298700"/>
                <a:gd name="connsiteY89" fmla="*/ 2336800 h 3187700"/>
                <a:gd name="connsiteX90" fmla="*/ 1752600 w 2298700"/>
                <a:gd name="connsiteY90" fmla="*/ 2406650 h 3187700"/>
                <a:gd name="connsiteX91" fmla="*/ 1790700 w 2298700"/>
                <a:gd name="connsiteY91" fmla="*/ 2413000 h 3187700"/>
                <a:gd name="connsiteX92" fmla="*/ 1809750 w 2298700"/>
                <a:gd name="connsiteY92" fmla="*/ 2406650 h 3187700"/>
                <a:gd name="connsiteX93" fmla="*/ 1835150 w 2298700"/>
                <a:gd name="connsiteY93" fmla="*/ 2425700 h 3187700"/>
                <a:gd name="connsiteX94" fmla="*/ 1860550 w 2298700"/>
                <a:gd name="connsiteY94" fmla="*/ 2540000 h 3187700"/>
                <a:gd name="connsiteX95" fmla="*/ 1892300 w 2298700"/>
                <a:gd name="connsiteY95" fmla="*/ 2527300 h 3187700"/>
                <a:gd name="connsiteX96" fmla="*/ 1898650 w 2298700"/>
                <a:gd name="connsiteY96" fmla="*/ 2508250 h 3187700"/>
                <a:gd name="connsiteX97" fmla="*/ 1917700 w 2298700"/>
                <a:gd name="connsiteY97" fmla="*/ 2527300 h 3187700"/>
                <a:gd name="connsiteX98" fmla="*/ 1943100 w 2298700"/>
                <a:gd name="connsiteY98" fmla="*/ 2546350 h 3187700"/>
                <a:gd name="connsiteX99" fmla="*/ 1981200 w 2298700"/>
                <a:gd name="connsiteY99" fmla="*/ 2654300 h 3187700"/>
                <a:gd name="connsiteX100" fmla="*/ 2038350 w 2298700"/>
                <a:gd name="connsiteY100" fmla="*/ 2749550 h 3187700"/>
                <a:gd name="connsiteX101" fmla="*/ 2044700 w 2298700"/>
                <a:gd name="connsiteY101" fmla="*/ 2794000 h 3187700"/>
                <a:gd name="connsiteX102" fmla="*/ 2057400 w 2298700"/>
                <a:gd name="connsiteY102" fmla="*/ 2838450 h 3187700"/>
                <a:gd name="connsiteX103" fmla="*/ 2076450 w 2298700"/>
                <a:gd name="connsiteY103" fmla="*/ 2825750 h 3187700"/>
                <a:gd name="connsiteX104" fmla="*/ 2089150 w 2298700"/>
                <a:gd name="connsiteY104" fmla="*/ 2844800 h 3187700"/>
                <a:gd name="connsiteX105" fmla="*/ 2108200 w 2298700"/>
                <a:gd name="connsiteY105" fmla="*/ 2908300 h 3187700"/>
                <a:gd name="connsiteX106" fmla="*/ 2120900 w 2298700"/>
                <a:gd name="connsiteY106" fmla="*/ 2946400 h 3187700"/>
                <a:gd name="connsiteX107" fmla="*/ 2139950 w 2298700"/>
                <a:gd name="connsiteY107" fmla="*/ 2965450 h 3187700"/>
                <a:gd name="connsiteX108" fmla="*/ 2203450 w 2298700"/>
                <a:gd name="connsiteY108" fmla="*/ 3073400 h 3187700"/>
                <a:gd name="connsiteX109" fmla="*/ 2279650 w 2298700"/>
                <a:gd name="connsiteY109" fmla="*/ 3181350 h 3187700"/>
                <a:gd name="connsiteX110" fmla="*/ 2298700 w 2298700"/>
                <a:gd name="connsiteY110" fmla="*/ 3187700 h 318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298700" h="3187700">
                  <a:moveTo>
                    <a:pt x="0" y="0"/>
                  </a:moveTo>
                  <a:cubicBezTo>
                    <a:pt x="4233" y="10583"/>
                    <a:pt x="9095" y="20936"/>
                    <a:pt x="12700" y="31750"/>
                  </a:cubicBezTo>
                  <a:cubicBezTo>
                    <a:pt x="15460" y="40029"/>
                    <a:pt x="15612" y="49128"/>
                    <a:pt x="19050" y="57150"/>
                  </a:cubicBezTo>
                  <a:cubicBezTo>
                    <a:pt x="22056" y="64165"/>
                    <a:pt x="28650" y="69226"/>
                    <a:pt x="31750" y="76200"/>
                  </a:cubicBezTo>
                  <a:cubicBezTo>
                    <a:pt x="61977" y="144210"/>
                    <a:pt x="28408" y="90237"/>
                    <a:pt x="57150" y="133350"/>
                  </a:cubicBezTo>
                  <a:cubicBezTo>
                    <a:pt x="69850" y="129117"/>
                    <a:pt x="91017" y="107950"/>
                    <a:pt x="95250" y="120650"/>
                  </a:cubicBezTo>
                  <a:cubicBezTo>
                    <a:pt x="106597" y="154691"/>
                    <a:pt x="97733" y="125474"/>
                    <a:pt x="107950" y="171450"/>
                  </a:cubicBezTo>
                  <a:cubicBezTo>
                    <a:pt x="109843" y="179969"/>
                    <a:pt x="112865" y="188242"/>
                    <a:pt x="114300" y="196850"/>
                  </a:cubicBezTo>
                  <a:cubicBezTo>
                    <a:pt x="117105" y="213683"/>
                    <a:pt x="118533" y="230717"/>
                    <a:pt x="120650" y="247650"/>
                  </a:cubicBezTo>
                  <a:cubicBezTo>
                    <a:pt x="133350" y="245533"/>
                    <a:pt x="146865" y="246252"/>
                    <a:pt x="158750" y="241300"/>
                  </a:cubicBezTo>
                  <a:cubicBezTo>
                    <a:pt x="172839" y="235429"/>
                    <a:pt x="196850" y="215900"/>
                    <a:pt x="196850" y="215900"/>
                  </a:cubicBezTo>
                  <a:cubicBezTo>
                    <a:pt x="202539" y="218175"/>
                    <a:pt x="241309" y="231155"/>
                    <a:pt x="247650" y="241300"/>
                  </a:cubicBezTo>
                  <a:cubicBezTo>
                    <a:pt x="254745" y="252652"/>
                    <a:pt x="257103" y="266413"/>
                    <a:pt x="260350" y="279400"/>
                  </a:cubicBezTo>
                  <a:cubicBezTo>
                    <a:pt x="262467" y="287867"/>
                    <a:pt x="261859" y="297538"/>
                    <a:pt x="266700" y="304800"/>
                  </a:cubicBezTo>
                  <a:cubicBezTo>
                    <a:pt x="270933" y="311150"/>
                    <a:pt x="279400" y="313267"/>
                    <a:pt x="285750" y="317500"/>
                  </a:cubicBezTo>
                  <a:lnTo>
                    <a:pt x="304800" y="374650"/>
                  </a:lnTo>
                  <a:cubicBezTo>
                    <a:pt x="306917" y="381000"/>
                    <a:pt x="305581" y="389987"/>
                    <a:pt x="311150" y="393700"/>
                  </a:cubicBezTo>
                  <a:lnTo>
                    <a:pt x="330200" y="406400"/>
                  </a:lnTo>
                  <a:cubicBezTo>
                    <a:pt x="334433" y="400050"/>
                    <a:pt x="335660" y="384937"/>
                    <a:pt x="342900" y="387350"/>
                  </a:cubicBezTo>
                  <a:cubicBezTo>
                    <a:pt x="351179" y="390110"/>
                    <a:pt x="345812" y="404728"/>
                    <a:pt x="349250" y="412750"/>
                  </a:cubicBezTo>
                  <a:cubicBezTo>
                    <a:pt x="354800" y="425700"/>
                    <a:pt x="370828" y="442374"/>
                    <a:pt x="381000" y="450850"/>
                  </a:cubicBezTo>
                  <a:cubicBezTo>
                    <a:pt x="386863" y="455736"/>
                    <a:pt x="393700" y="459317"/>
                    <a:pt x="400050" y="463550"/>
                  </a:cubicBezTo>
                  <a:cubicBezTo>
                    <a:pt x="415100" y="508701"/>
                    <a:pt x="395236" y="462782"/>
                    <a:pt x="419100" y="450850"/>
                  </a:cubicBezTo>
                  <a:cubicBezTo>
                    <a:pt x="425926" y="447437"/>
                    <a:pt x="428387" y="463074"/>
                    <a:pt x="431800" y="469900"/>
                  </a:cubicBezTo>
                  <a:cubicBezTo>
                    <a:pt x="459279" y="524858"/>
                    <a:pt x="408271" y="440997"/>
                    <a:pt x="444500" y="520700"/>
                  </a:cubicBezTo>
                  <a:cubicBezTo>
                    <a:pt x="450816" y="534595"/>
                    <a:pt x="462047" y="545712"/>
                    <a:pt x="469900" y="558800"/>
                  </a:cubicBezTo>
                  <a:cubicBezTo>
                    <a:pt x="476250" y="569383"/>
                    <a:pt x="482104" y="580281"/>
                    <a:pt x="488950" y="590550"/>
                  </a:cubicBezTo>
                  <a:cubicBezTo>
                    <a:pt x="503282" y="612048"/>
                    <a:pt x="533400" y="654050"/>
                    <a:pt x="533400" y="654050"/>
                  </a:cubicBezTo>
                  <a:cubicBezTo>
                    <a:pt x="535517" y="645583"/>
                    <a:pt x="537857" y="637169"/>
                    <a:pt x="539750" y="628650"/>
                  </a:cubicBezTo>
                  <a:cubicBezTo>
                    <a:pt x="542091" y="618114"/>
                    <a:pt x="535994" y="600690"/>
                    <a:pt x="546100" y="596900"/>
                  </a:cubicBezTo>
                  <a:cubicBezTo>
                    <a:pt x="560528" y="591489"/>
                    <a:pt x="575733" y="605367"/>
                    <a:pt x="590550" y="609600"/>
                  </a:cubicBezTo>
                  <a:cubicBezTo>
                    <a:pt x="609194" y="637566"/>
                    <a:pt x="600137" y="619354"/>
                    <a:pt x="609600" y="654050"/>
                  </a:cubicBezTo>
                  <a:cubicBezTo>
                    <a:pt x="613655" y="668917"/>
                    <a:pt x="611404" y="687604"/>
                    <a:pt x="622300" y="698500"/>
                  </a:cubicBezTo>
                  <a:cubicBezTo>
                    <a:pt x="631404" y="707604"/>
                    <a:pt x="647700" y="702733"/>
                    <a:pt x="660400" y="704850"/>
                  </a:cubicBezTo>
                  <a:cubicBezTo>
                    <a:pt x="662517" y="723900"/>
                    <a:pt x="656118" y="746052"/>
                    <a:pt x="666750" y="762000"/>
                  </a:cubicBezTo>
                  <a:cubicBezTo>
                    <a:pt x="671731" y="769472"/>
                    <a:pt x="681345" y="750747"/>
                    <a:pt x="685800" y="742950"/>
                  </a:cubicBezTo>
                  <a:cubicBezTo>
                    <a:pt x="690130" y="735373"/>
                    <a:pt x="688712" y="725572"/>
                    <a:pt x="692150" y="717550"/>
                  </a:cubicBezTo>
                  <a:cubicBezTo>
                    <a:pt x="695156" y="710535"/>
                    <a:pt x="700617" y="704850"/>
                    <a:pt x="704850" y="698500"/>
                  </a:cubicBezTo>
                  <a:cubicBezTo>
                    <a:pt x="706967" y="713317"/>
                    <a:pt x="706467" y="728751"/>
                    <a:pt x="711200" y="742950"/>
                  </a:cubicBezTo>
                  <a:cubicBezTo>
                    <a:pt x="719346" y="767389"/>
                    <a:pt x="732574" y="772998"/>
                    <a:pt x="742950" y="793750"/>
                  </a:cubicBezTo>
                  <a:cubicBezTo>
                    <a:pt x="745943" y="799737"/>
                    <a:pt x="747539" y="806342"/>
                    <a:pt x="749300" y="812800"/>
                  </a:cubicBezTo>
                  <a:cubicBezTo>
                    <a:pt x="753893" y="829639"/>
                    <a:pt x="762000" y="863600"/>
                    <a:pt x="762000" y="863600"/>
                  </a:cubicBezTo>
                  <a:cubicBezTo>
                    <a:pt x="776817" y="859367"/>
                    <a:pt x="792667" y="857791"/>
                    <a:pt x="806450" y="850900"/>
                  </a:cubicBezTo>
                  <a:cubicBezTo>
                    <a:pt x="818673" y="844788"/>
                    <a:pt x="830906" y="823740"/>
                    <a:pt x="838200" y="812800"/>
                  </a:cubicBezTo>
                  <a:cubicBezTo>
                    <a:pt x="848153" y="772988"/>
                    <a:pt x="840272" y="785194"/>
                    <a:pt x="850900" y="806450"/>
                  </a:cubicBezTo>
                  <a:cubicBezTo>
                    <a:pt x="854313" y="813276"/>
                    <a:pt x="859367" y="819150"/>
                    <a:pt x="863600" y="825500"/>
                  </a:cubicBezTo>
                  <a:cubicBezTo>
                    <a:pt x="872067" y="812800"/>
                    <a:pt x="880533" y="774700"/>
                    <a:pt x="889000" y="787400"/>
                  </a:cubicBezTo>
                  <a:cubicBezTo>
                    <a:pt x="909126" y="817589"/>
                    <a:pt x="899287" y="799210"/>
                    <a:pt x="914400" y="844550"/>
                  </a:cubicBezTo>
                  <a:cubicBezTo>
                    <a:pt x="918633" y="857250"/>
                    <a:pt x="915961" y="875224"/>
                    <a:pt x="927100" y="882650"/>
                  </a:cubicBezTo>
                  <a:cubicBezTo>
                    <a:pt x="957427" y="902868"/>
                    <a:pt x="941382" y="889391"/>
                    <a:pt x="971550" y="927100"/>
                  </a:cubicBezTo>
                  <a:cubicBezTo>
                    <a:pt x="989513" y="1088763"/>
                    <a:pt x="944708" y="1023111"/>
                    <a:pt x="1035050" y="1047750"/>
                  </a:cubicBezTo>
                  <a:cubicBezTo>
                    <a:pt x="1042413" y="1049758"/>
                    <a:pt x="1047750" y="1056217"/>
                    <a:pt x="1054100" y="1060450"/>
                  </a:cubicBezTo>
                  <a:cubicBezTo>
                    <a:pt x="1056217" y="1068917"/>
                    <a:pt x="1054998" y="1079035"/>
                    <a:pt x="1060450" y="1085850"/>
                  </a:cubicBezTo>
                  <a:cubicBezTo>
                    <a:pt x="1064631" y="1091077"/>
                    <a:pt x="1075952" y="1086524"/>
                    <a:pt x="1079500" y="1092200"/>
                  </a:cubicBezTo>
                  <a:cubicBezTo>
                    <a:pt x="1087667" y="1105267"/>
                    <a:pt x="1087772" y="1121890"/>
                    <a:pt x="1092200" y="1136650"/>
                  </a:cubicBezTo>
                  <a:cubicBezTo>
                    <a:pt x="1094123" y="1143061"/>
                    <a:pt x="1096433" y="1149350"/>
                    <a:pt x="1098550" y="1155700"/>
                  </a:cubicBezTo>
                  <a:cubicBezTo>
                    <a:pt x="1100667" y="1183217"/>
                    <a:pt x="1101675" y="1210841"/>
                    <a:pt x="1104900" y="1238250"/>
                  </a:cubicBezTo>
                  <a:cubicBezTo>
                    <a:pt x="1105920" y="1246917"/>
                    <a:pt x="1110016" y="1255010"/>
                    <a:pt x="1111250" y="1263650"/>
                  </a:cubicBezTo>
                  <a:cubicBezTo>
                    <a:pt x="1114258" y="1284708"/>
                    <a:pt x="1112441" y="1306513"/>
                    <a:pt x="1117600" y="1327150"/>
                  </a:cubicBezTo>
                  <a:cubicBezTo>
                    <a:pt x="1121044" y="1340925"/>
                    <a:pt x="1130883" y="1352275"/>
                    <a:pt x="1136650" y="1365250"/>
                  </a:cubicBezTo>
                  <a:cubicBezTo>
                    <a:pt x="1139368" y="1371367"/>
                    <a:pt x="1140007" y="1378313"/>
                    <a:pt x="1143000" y="1384300"/>
                  </a:cubicBezTo>
                  <a:cubicBezTo>
                    <a:pt x="1146413" y="1391126"/>
                    <a:pt x="1152765" y="1396305"/>
                    <a:pt x="1155700" y="1403350"/>
                  </a:cubicBezTo>
                  <a:cubicBezTo>
                    <a:pt x="1163423" y="1421886"/>
                    <a:pt x="1162507" y="1444584"/>
                    <a:pt x="1174750" y="1460500"/>
                  </a:cubicBezTo>
                  <a:cubicBezTo>
                    <a:pt x="1185155" y="1474026"/>
                    <a:pt x="1204383" y="1477433"/>
                    <a:pt x="1219200" y="1485900"/>
                  </a:cubicBezTo>
                  <a:cubicBezTo>
                    <a:pt x="1223476" y="1503006"/>
                    <a:pt x="1221720" y="1520187"/>
                    <a:pt x="1244600" y="1524000"/>
                  </a:cubicBezTo>
                  <a:cubicBezTo>
                    <a:pt x="1251202" y="1525100"/>
                    <a:pt x="1257300" y="1519767"/>
                    <a:pt x="1263650" y="1517650"/>
                  </a:cubicBezTo>
                  <a:cubicBezTo>
                    <a:pt x="1267883" y="1524000"/>
                    <a:pt x="1274499" y="1529296"/>
                    <a:pt x="1276350" y="1536700"/>
                  </a:cubicBezTo>
                  <a:cubicBezTo>
                    <a:pt x="1285619" y="1573775"/>
                    <a:pt x="1280554" y="1627591"/>
                    <a:pt x="1289050" y="1663700"/>
                  </a:cubicBezTo>
                  <a:cubicBezTo>
                    <a:pt x="1294486" y="1686803"/>
                    <a:pt x="1313256" y="1708674"/>
                    <a:pt x="1327150" y="1727200"/>
                  </a:cubicBezTo>
                  <a:cubicBezTo>
                    <a:pt x="1329267" y="1733550"/>
                    <a:pt x="1326834" y="1746856"/>
                    <a:pt x="1333500" y="1746250"/>
                  </a:cubicBezTo>
                  <a:cubicBezTo>
                    <a:pt x="1356204" y="1744186"/>
                    <a:pt x="1374513" y="1724598"/>
                    <a:pt x="1397000" y="1720850"/>
                  </a:cubicBezTo>
                  <a:lnTo>
                    <a:pt x="1435100" y="1714500"/>
                  </a:lnTo>
                  <a:cubicBezTo>
                    <a:pt x="1439333" y="1722967"/>
                    <a:pt x="1444071" y="1731199"/>
                    <a:pt x="1447800" y="1739900"/>
                  </a:cubicBezTo>
                  <a:cubicBezTo>
                    <a:pt x="1465796" y="1781891"/>
                    <a:pt x="1456177" y="1827857"/>
                    <a:pt x="1460500" y="1873250"/>
                  </a:cubicBezTo>
                  <a:cubicBezTo>
                    <a:pt x="1462163" y="1890714"/>
                    <a:pt x="1471233" y="1896794"/>
                    <a:pt x="1479550" y="1911350"/>
                  </a:cubicBezTo>
                  <a:cubicBezTo>
                    <a:pt x="1484246" y="1919569"/>
                    <a:pt x="1488521" y="1928049"/>
                    <a:pt x="1492250" y="1936750"/>
                  </a:cubicBezTo>
                  <a:cubicBezTo>
                    <a:pt x="1497150" y="1948183"/>
                    <a:pt x="1504722" y="1980972"/>
                    <a:pt x="1511300" y="1987550"/>
                  </a:cubicBezTo>
                  <a:cubicBezTo>
                    <a:pt x="1517471" y="1993721"/>
                    <a:pt x="1528233" y="1991783"/>
                    <a:pt x="1536700" y="1993900"/>
                  </a:cubicBezTo>
                  <a:cubicBezTo>
                    <a:pt x="1538817" y="2021417"/>
                    <a:pt x="1540304" y="2048989"/>
                    <a:pt x="1543050" y="2076450"/>
                  </a:cubicBezTo>
                  <a:cubicBezTo>
                    <a:pt x="1546612" y="2112073"/>
                    <a:pt x="1542401" y="2126861"/>
                    <a:pt x="1574800" y="2146300"/>
                  </a:cubicBezTo>
                  <a:cubicBezTo>
                    <a:pt x="1586279" y="2153188"/>
                    <a:pt x="1600200" y="2154767"/>
                    <a:pt x="1612900" y="2159000"/>
                  </a:cubicBezTo>
                  <a:cubicBezTo>
                    <a:pt x="1619250" y="2156883"/>
                    <a:pt x="1628237" y="2158219"/>
                    <a:pt x="1631950" y="2152650"/>
                  </a:cubicBezTo>
                  <a:cubicBezTo>
                    <a:pt x="1637937" y="2143670"/>
                    <a:pt x="1628647" y="2125727"/>
                    <a:pt x="1638300" y="2120900"/>
                  </a:cubicBezTo>
                  <a:cubicBezTo>
                    <a:pt x="1646106" y="2116997"/>
                    <a:pt x="1642938" y="2137742"/>
                    <a:pt x="1644650" y="2146300"/>
                  </a:cubicBezTo>
                  <a:cubicBezTo>
                    <a:pt x="1647175" y="2158925"/>
                    <a:pt x="1648697" y="2171732"/>
                    <a:pt x="1651000" y="2184400"/>
                  </a:cubicBezTo>
                  <a:cubicBezTo>
                    <a:pt x="1654274" y="2202405"/>
                    <a:pt x="1658604" y="2223714"/>
                    <a:pt x="1663700" y="2241550"/>
                  </a:cubicBezTo>
                  <a:cubicBezTo>
                    <a:pt x="1665539" y="2247986"/>
                    <a:pt x="1667057" y="2254613"/>
                    <a:pt x="1670050" y="2260600"/>
                  </a:cubicBezTo>
                  <a:cubicBezTo>
                    <a:pt x="1673463" y="2267426"/>
                    <a:pt x="1679337" y="2272824"/>
                    <a:pt x="1682750" y="2279650"/>
                  </a:cubicBezTo>
                  <a:cubicBezTo>
                    <a:pt x="1685743" y="2285637"/>
                    <a:pt x="1686382" y="2292583"/>
                    <a:pt x="1689100" y="2298700"/>
                  </a:cubicBezTo>
                  <a:cubicBezTo>
                    <a:pt x="1694867" y="2311675"/>
                    <a:pt x="1700951" y="2324561"/>
                    <a:pt x="1708150" y="2336800"/>
                  </a:cubicBezTo>
                  <a:cubicBezTo>
                    <a:pt x="1722143" y="2360588"/>
                    <a:pt x="1752600" y="2406650"/>
                    <a:pt x="1752600" y="2406650"/>
                  </a:cubicBezTo>
                  <a:cubicBezTo>
                    <a:pt x="1800483" y="2390689"/>
                    <a:pt x="1741461" y="2404794"/>
                    <a:pt x="1790700" y="2413000"/>
                  </a:cubicBezTo>
                  <a:cubicBezTo>
                    <a:pt x="1797302" y="2414100"/>
                    <a:pt x="1803400" y="2408767"/>
                    <a:pt x="1809750" y="2406650"/>
                  </a:cubicBezTo>
                  <a:cubicBezTo>
                    <a:pt x="1818217" y="2413000"/>
                    <a:pt x="1832164" y="2415547"/>
                    <a:pt x="1835150" y="2425700"/>
                  </a:cubicBezTo>
                  <a:cubicBezTo>
                    <a:pt x="1878691" y="2573739"/>
                    <a:pt x="1810695" y="2473526"/>
                    <a:pt x="1860550" y="2540000"/>
                  </a:cubicBezTo>
                  <a:cubicBezTo>
                    <a:pt x="1871133" y="2535767"/>
                    <a:pt x="1883543" y="2534597"/>
                    <a:pt x="1892300" y="2527300"/>
                  </a:cubicBezTo>
                  <a:cubicBezTo>
                    <a:pt x="1897442" y="2523015"/>
                    <a:pt x="1891957" y="2508250"/>
                    <a:pt x="1898650" y="2508250"/>
                  </a:cubicBezTo>
                  <a:cubicBezTo>
                    <a:pt x="1907630" y="2508250"/>
                    <a:pt x="1910882" y="2521456"/>
                    <a:pt x="1917700" y="2527300"/>
                  </a:cubicBezTo>
                  <a:cubicBezTo>
                    <a:pt x="1925735" y="2534188"/>
                    <a:pt x="1934633" y="2540000"/>
                    <a:pt x="1943100" y="2546350"/>
                  </a:cubicBezTo>
                  <a:cubicBezTo>
                    <a:pt x="1953817" y="2589217"/>
                    <a:pt x="1955720" y="2601217"/>
                    <a:pt x="1981200" y="2654300"/>
                  </a:cubicBezTo>
                  <a:cubicBezTo>
                    <a:pt x="1998941" y="2691261"/>
                    <a:pt x="2017269" y="2717928"/>
                    <a:pt x="2038350" y="2749550"/>
                  </a:cubicBezTo>
                  <a:cubicBezTo>
                    <a:pt x="2040467" y="2764367"/>
                    <a:pt x="2042023" y="2779274"/>
                    <a:pt x="2044700" y="2794000"/>
                  </a:cubicBezTo>
                  <a:cubicBezTo>
                    <a:pt x="2047889" y="2811542"/>
                    <a:pt x="2051959" y="2822128"/>
                    <a:pt x="2057400" y="2838450"/>
                  </a:cubicBezTo>
                  <a:cubicBezTo>
                    <a:pt x="2063750" y="2834217"/>
                    <a:pt x="2068966" y="2824253"/>
                    <a:pt x="2076450" y="2825750"/>
                  </a:cubicBezTo>
                  <a:cubicBezTo>
                    <a:pt x="2083934" y="2827247"/>
                    <a:pt x="2086410" y="2837677"/>
                    <a:pt x="2089150" y="2844800"/>
                  </a:cubicBezTo>
                  <a:cubicBezTo>
                    <a:pt x="2097083" y="2865426"/>
                    <a:pt x="2101609" y="2887207"/>
                    <a:pt x="2108200" y="2908300"/>
                  </a:cubicBezTo>
                  <a:cubicBezTo>
                    <a:pt x="2112193" y="2921078"/>
                    <a:pt x="2111434" y="2936934"/>
                    <a:pt x="2120900" y="2946400"/>
                  </a:cubicBezTo>
                  <a:lnTo>
                    <a:pt x="2139950" y="2965450"/>
                  </a:lnTo>
                  <a:cubicBezTo>
                    <a:pt x="2156839" y="3016116"/>
                    <a:pt x="2145846" y="2988365"/>
                    <a:pt x="2203450" y="3073400"/>
                  </a:cubicBezTo>
                  <a:cubicBezTo>
                    <a:pt x="2228153" y="3109866"/>
                    <a:pt x="2237865" y="3167422"/>
                    <a:pt x="2279650" y="3181350"/>
                  </a:cubicBezTo>
                  <a:lnTo>
                    <a:pt x="2298700" y="3187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Vapaamuotoinen: Muoto 12">
              <a:extLst>
                <a:ext uri="{FF2B5EF4-FFF2-40B4-BE49-F238E27FC236}">
                  <a16:creationId xmlns:a16="http://schemas.microsoft.com/office/drawing/2014/main" id="{FDDABE2A-B528-4AD5-8728-E44A4F36B92D}"/>
                </a:ext>
              </a:extLst>
            </p:cNvPr>
            <p:cNvSpPr/>
            <p:nvPr/>
          </p:nvSpPr>
          <p:spPr>
            <a:xfrm>
              <a:off x="7940315" y="2984500"/>
              <a:ext cx="4470382" cy="2495908"/>
            </a:xfrm>
            <a:custGeom>
              <a:avLst/>
              <a:gdLst>
                <a:gd name="connsiteX0" fmla="*/ 0 w 4470382"/>
                <a:gd name="connsiteY0" fmla="*/ 0 h 2495908"/>
                <a:gd name="connsiteX1" fmla="*/ 25400 w 4470382"/>
                <a:gd name="connsiteY1" fmla="*/ 38100 h 2495908"/>
                <a:gd name="connsiteX2" fmla="*/ 38100 w 4470382"/>
                <a:gd name="connsiteY2" fmla="*/ 69850 h 2495908"/>
                <a:gd name="connsiteX3" fmla="*/ 44450 w 4470382"/>
                <a:gd name="connsiteY3" fmla="*/ 88900 h 2495908"/>
                <a:gd name="connsiteX4" fmla="*/ 63500 w 4470382"/>
                <a:gd name="connsiteY4" fmla="*/ 101600 h 2495908"/>
                <a:gd name="connsiteX5" fmla="*/ 69850 w 4470382"/>
                <a:gd name="connsiteY5" fmla="*/ 120650 h 2495908"/>
                <a:gd name="connsiteX6" fmla="*/ 88900 w 4470382"/>
                <a:gd name="connsiteY6" fmla="*/ 165100 h 2495908"/>
                <a:gd name="connsiteX7" fmla="*/ 107950 w 4470382"/>
                <a:gd name="connsiteY7" fmla="*/ 171450 h 2495908"/>
                <a:gd name="connsiteX8" fmla="*/ 165100 w 4470382"/>
                <a:gd name="connsiteY8" fmla="*/ 196850 h 2495908"/>
                <a:gd name="connsiteX9" fmla="*/ 196850 w 4470382"/>
                <a:gd name="connsiteY9" fmla="*/ 266700 h 2495908"/>
                <a:gd name="connsiteX10" fmla="*/ 209550 w 4470382"/>
                <a:gd name="connsiteY10" fmla="*/ 292100 h 2495908"/>
                <a:gd name="connsiteX11" fmla="*/ 215900 w 4470382"/>
                <a:gd name="connsiteY11" fmla="*/ 311150 h 2495908"/>
                <a:gd name="connsiteX12" fmla="*/ 241300 w 4470382"/>
                <a:gd name="connsiteY12" fmla="*/ 330200 h 2495908"/>
                <a:gd name="connsiteX13" fmla="*/ 254000 w 4470382"/>
                <a:gd name="connsiteY13" fmla="*/ 387350 h 2495908"/>
                <a:gd name="connsiteX14" fmla="*/ 260350 w 4470382"/>
                <a:gd name="connsiteY14" fmla="*/ 406400 h 2495908"/>
                <a:gd name="connsiteX15" fmla="*/ 285750 w 4470382"/>
                <a:gd name="connsiteY15" fmla="*/ 520700 h 2495908"/>
                <a:gd name="connsiteX16" fmla="*/ 298450 w 4470382"/>
                <a:gd name="connsiteY16" fmla="*/ 546100 h 2495908"/>
                <a:gd name="connsiteX17" fmla="*/ 304800 w 4470382"/>
                <a:gd name="connsiteY17" fmla="*/ 622300 h 2495908"/>
                <a:gd name="connsiteX18" fmla="*/ 342900 w 4470382"/>
                <a:gd name="connsiteY18" fmla="*/ 609600 h 2495908"/>
                <a:gd name="connsiteX19" fmla="*/ 349250 w 4470382"/>
                <a:gd name="connsiteY19" fmla="*/ 660400 h 2495908"/>
                <a:gd name="connsiteX20" fmla="*/ 355600 w 4470382"/>
                <a:gd name="connsiteY20" fmla="*/ 641350 h 2495908"/>
                <a:gd name="connsiteX21" fmla="*/ 361950 w 4470382"/>
                <a:gd name="connsiteY21" fmla="*/ 577850 h 2495908"/>
                <a:gd name="connsiteX22" fmla="*/ 387350 w 4470382"/>
                <a:gd name="connsiteY22" fmla="*/ 615950 h 2495908"/>
                <a:gd name="connsiteX23" fmla="*/ 393700 w 4470382"/>
                <a:gd name="connsiteY23" fmla="*/ 635000 h 2495908"/>
                <a:gd name="connsiteX24" fmla="*/ 400050 w 4470382"/>
                <a:gd name="connsiteY24" fmla="*/ 666750 h 2495908"/>
                <a:gd name="connsiteX25" fmla="*/ 412750 w 4470382"/>
                <a:gd name="connsiteY25" fmla="*/ 692150 h 2495908"/>
                <a:gd name="connsiteX26" fmla="*/ 425450 w 4470382"/>
                <a:gd name="connsiteY26" fmla="*/ 736600 h 2495908"/>
                <a:gd name="connsiteX27" fmla="*/ 438150 w 4470382"/>
                <a:gd name="connsiteY27" fmla="*/ 762000 h 2495908"/>
                <a:gd name="connsiteX28" fmla="*/ 463550 w 4470382"/>
                <a:gd name="connsiteY28" fmla="*/ 831850 h 2495908"/>
                <a:gd name="connsiteX29" fmla="*/ 469900 w 4470382"/>
                <a:gd name="connsiteY29" fmla="*/ 914400 h 2495908"/>
                <a:gd name="connsiteX30" fmla="*/ 482600 w 4470382"/>
                <a:gd name="connsiteY30" fmla="*/ 977900 h 2495908"/>
                <a:gd name="connsiteX31" fmla="*/ 488950 w 4470382"/>
                <a:gd name="connsiteY31" fmla="*/ 946150 h 2495908"/>
                <a:gd name="connsiteX32" fmla="*/ 514350 w 4470382"/>
                <a:gd name="connsiteY32" fmla="*/ 952500 h 2495908"/>
                <a:gd name="connsiteX33" fmla="*/ 527050 w 4470382"/>
                <a:gd name="connsiteY33" fmla="*/ 977900 h 2495908"/>
                <a:gd name="connsiteX34" fmla="*/ 546100 w 4470382"/>
                <a:gd name="connsiteY34" fmla="*/ 996950 h 2495908"/>
                <a:gd name="connsiteX35" fmla="*/ 552450 w 4470382"/>
                <a:gd name="connsiteY35" fmla="*/ 1022350 h 2495908"/>
                <a:gd name="connsiteX36" fmla="*/ 558800 w 4470382"/>
                <a:gd name="connsiteY36" fmla="*/ 1041400 h 2495908"/>
                <a:gd name="connsiteX37" fmla="*/ 565150 w 4470382"/>
                <a:gd name="connsiteY37" fmla="*/ 1073150 h 2495908"/>
                <a:gd name="connsiteX38" fmla="*/ 577850 w 4470382"/>
                <a:gd name="connsiteY38" fmla="*/ 1149350 h 2495908"/>
                <a:gd name="connsiteX39" fmla="*/ 584200 w 4470382"/>
                <a:gd name="connsiteY39" fmla="*/ 1174750 h 2495908"/>
                <a:gd name="connsiteX40" fmla="*/ 596900 w 4470382"/>
                <a:gd name="connsiteY40" fmla="*/ 1200150 h 2495908"/>
                <a:gd name="connsiteX41" fmla="*/ 622300 w 4470382"/>
                <a:gd name="connsiteY41" fmla="*/ 1289050 h 2495908"/>
                <a:gd name="connsiteX42" fmla="*/ 635000 w 4470382"/>
                <a:gd name="connsiteY42" fmla="*/ 1352550 h 2495908"/>
                <a:gd name="connsiteX43" fmla="*/ 647700 w 4470382"/>
                <a:gd name="connsiteY43" fmla="*/ 1377950 h 2495908"/>
                <a:gd name="connsiteX44" fmla="*/ 666750 w 4470382"/>
                <a:gd name="connsiteY44" fmla="*/ 1358900 h 2495908"/>
                <a:gd name="connsiteX45" fmla="*/ 679450 w 4470382"/>
                <a:gd name="connsiteY45" fmla="*/ 1339850 h 2495908"/>
                <a:gd name="connsiteX46" fmla="*/ 698500 w 4470382"/>
                <a:gd name="connsiteY46" fmla="*/ 1333500 h 2495908"/>
                <a:gd name="connsiteX47" fmla="*/ 711200 w 4470382"/>
                <a:gd name="connsiteY47" fmla="*/ 1352550 h 2495908"/>
                <a:gd name="connsiteX48" fmla="*/ 723900 w 4470382"/>
                <a:gd name="connsiteY48" fmla="*/ 1397000 h 2495908"/>
                <a:gd name="connsiteX49" fmla="*/ 742950 w 4470382"/>
                <a:gd name="connsiteY49" fmla="*/ 1403350 h 2495908"/>
                <a:gd name="connsiteX50" fmla="*/ 774700 w 4470382"/>
                <a:gd name="connsiteY50" fmla="*/ 1479550 h 2495908"/>
                <a:gd name="connsiteX51" fmla="*/ 800100 w 4470382"/>
                <a:gd name="connsiteY51" fmla="*/ 1549400 h 2495908"/>
                <a:gd name="connsiteX52" fmla="*/ 825500 w 4470382"/>
                <a:gd name="connsiteY52" fmla="*/ 1619250 h 2495908"/>
                <a:gd name="connsiteX53" fmla="*/ 831850 w 4470382"/>
                <a:gd name="connsiteY53" fmla="*/ 1651000 h 2495908"/>
                <a:gd name="connsiteX54" fmla="*/ 844550 w 4470382"/>
                <a:gd name="connsiteY54" fmla="*/ 1708150 h 2495908"/>
                <a:gd name="connsiteX55" fmla="*/ 857250 w 4470382"/>
                <a:gd name="connsiteY55" fmla="*/ 1758950 h 2495908"/>
                <a:gd name="connsiteX56" fmla="*/ 895350 w 4470382"/>
                <a:gd name="connsiteY56" fmla="*/ 1790700 h 2495908"/>
                <a:gd name="connsiteX57" fmla="*/ 901700 w 4470382"/>
                <a:gd name="connsiteY57" fmla="*/ 1841500 h 2495908"/>
                <a:gd name="connsiteX58" fmla="*/ 920750 w 4470382"/>
                <a:gd name="connsiteY58" fmla="*/ 1828800 h 2495908"/>
                <a:gd name="connsiteX59" fmla="*/ 927100 w 4470382"/>
                <a:gd name="connsiteY59" fmla="*/ 1797050 h 2495908"/>
                <a:gd name="connsiteX60" fmla="*/ 933450 w 4470382"/>
                <a:gd name="connsiteY60" fmla="*/ 1816100 h 2495908"/>
                <a:gd name="connsiteX61" fmla="*/ 965200 w 4470382"/>
                <a:gd name="connsiteY61" fmla="*/ 1847850 h 2495908"/>
                <a:gd name="connsiteX62" fmla="*/ 996950 w 4470382"/>
                <a:gd name="connsiteY62" fmla="*/ 1854200 h 2495908"/>
                <a:gd name="connsiteX63" fmla="*/ 1028700 w 4470382"/>
                <a:gd name="connsiteY63" fmla="*/ 1898650 h 2495908"/>
                <a:gd name="connsiteX64" fmla="*/ 1041400 w 4470382"/>
                <a:gd name="connsiteY64" fmla="*/ 1917700 h 2495908"/>
                <a:gd name="connsiteX65" fmla="*/ 1060450 w 4470382"/>
                <a:gd name="connsiteY65" fmla="*/ 1924050 h 2495908"/>
                <a:gd name="connsiteX66" fmla="*/ 1143000 w 4470382"/>
                <a:gd name="connsiteY66" fmla="*/ 1930400 h 2495908"/>
                <a:gd name="connsiteX67" fmla="*/ 1162050 w 4470382"/>
                <a:gd name="connsiteY67" fmla="*/ 1968500 h 2495908"/>
                <a:gd name="connsiteX68" fmla="*/ 1181100 w 4470382"/>
                <a:gd name="connsiteY68" fmla="*/ 2019300 h 2495908"/>
                <a:gd name="connsiteX69" fmla="*/ 1225550 w 4470382"/>
                <a:gd name="connsiteY69" fmla="*/ 2076450 h 2495908"/>
                <a:gd name="connsiteX70" fmla="*/ 1263650 w 4470382"/>
                <a:gd name="connsiteY70" fmla="*/ 2178050 h 2495908"/>
                <a:gd name="connsiteX71" fmla="*/ 1257300 w 4470382"/>
                <a:gd name="connsiteY71" fmla="*/ 2222500 h 2495908"/>
                <a:gd name="connsiteX72" fmla="*/ 1263650 w 4470382"/>
                <a:gd name="connsiteY72" fmla="*/ 2266950 h 2495908"/>
                <a:gd name="connsiteX73" fmla="*/ 1282700 w 4470382"/>
                <a:gd name="connsiteY73" fmla="*/ 2336800 h 2495908"/>
                <a:gd name="connsiteX74" fmla="*/ 1289050 w 4470382"/>
                <a:gd name="connsiteY74" fmla="*/ 2362200 h 2495908"/>
                <a:gd name="connsiteX75" fmla="*/ 1301750 w 4470382"/>
                <a:gd name="connsiteY75" fmla="*/ 2343150 h 2495908"/>
                <a:gd name="connsiteX76" fmla="*/ 1365250 w 4470382"/>
                <a:gd name="connsiteY76" fmla="*/ 2355850 h 2495908"/>
                <a:gd name="connsiteX77" fmla="*/ 4464050 w 4470382"/>
                <a:gd name="connsiteY77" fmla="*/ 2349500 h 2495908"/>
                <a:gd name="connsiteX78" fmla="*/ 4400550 w 4470382"/>
                <a:gd name="connsiteY78" fmla="*/ 2400300 h 2495908"/>
                <a:gd name="connsiteX79" fmla="*/ 4356100 w 4470382"/>
                <a:gd name="connsiteY79" fmla="*/ 2413000 h 2495908"/>
                <a:gd name="connsiteX80" fmla="*/ 4337050 w 4470382"/>
                <a:gd name="connsiteY80" fmla="*/ 2393950 h 2495908"/>
                <a:gd name="connsiteX81" fmla="*/ 4197350 w 4470382"/>
                <a:gd name="connsiteY81" fmla="*/ 2425700 h 2495908"/>
                <a:gd name="connsiteX82" fmla="*/ 4019550 w 4470382"/>
                <a:gd name="connsiteY82" fmla="*/ 2413000 h 2495908"/>
                <a:gd name="connsiteX83" fmla="*/ 3879850 w 4470382"/>
                <a:gd name="connsiteY83" fmla="*/ 2419350 h 2495908"/>
                <a:gd name="connsiteX84" fmla="*/ 3409950 w 4470382"/>
                <a:gd name="connsiteY84" fmla="*/ 2451100 h 2495908"/>
                <a:gd name="connsiteX85" fmla="*/ 3340100 w 4470382"/>
                <a:gd name="connsiteY85" fmla="*/ 2489200 h 2495908"/>
                <a:gd name="connsiteX86" fmla="*/ 3321050 w 4470382"/>
                <a:gd name="connsiteY86" fmla="*/ 2495550 h 2495908"/>
                <a:gd name="connsiteX87" fmla="*/ 3282950 w 4470382"/>
                <a:gd name="connsiteY87" fmla="*/ 2489200 h 2495908"/>
                <a:gd name="connsiteX88" fmla="*/ 3219450 w 4470382"/>
                <a:gd name="connsiteY88" fmla="*/ 2463800 h 2495908"/>
                <a:gd name="connsiteX89" fmla="*/ 3143250 w 4470382"/>
                <a:gd name="connsiteY89" fmla="*/ 2451100 h 2495908"/>
                <a:gd name="connsiteX90" fmla="*/ 3073400 w 4470382"/>
                <a:gd name="connsiteY90" fmla="*/ 2432050 h 2495908"/>
                <a:gd name="connsiteX91" fmla="*/ 3035300 w 4470382"/>
                <a:gd name="connsiteY91" fmla="*/ 2482850 h 249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470382" h="2495908">
                  <a:moveTo>
                    <a:pt x="0" y="0"/>
                  </a:moveTo>
                  <a:cubicBezTo>
                    <a:pt x="8467" y="12700"/>
                    <a:pt x="18091" y="24700"/>
                    <a:pt x="25400" y="38100"/>
                  </a:cubicBezTo>
                  <a:cubicBezTo>
                    <a:pt x="30858" y="48107"/>
                    <a:pt x="34098" y="59177"/>
                    <a:pt x="38100" y="69850"/>
                  </a:cubicBezTo>
                  <a:cubicBezTo>
                    <a:pt x="40450" y="76117"/>
                    <a:pt x="40269" y="83673"/>
                    <a:pt x="44450" y="88900"/>
                  </a:cubicBezTo>
                  <a:cubicBezTo>
                    <a:pt x="49218" y="94859"/>
                    <a:pt x="57150" y="97367"/>
                    <a:pt x="63500" y="101600"/>
                  </a:cubicBezTo>
                  <a:cubicBezTo>
                    <a:pt x="65617" y="107950"/>
                    <a:pt x="68011" y="114214"/>
                    <a:pt x="69850" y="120650"/>
                  </a:cubicBezTo>
                  <a:cubicBezTo>
                    <a:pt x="74369" y="136467"/>
                    <a:pt x="74579" y="153643"/>
                    <a:pt x="88900" y="165100"/>
                  </a:cubicBezTo>
                  <a:cubicBezTo>
                    <a:pt x="94127" y="169281"/>
                    <a:pt x="101600" y="169333"/>
                    <a:pt x="107950" y="171450"/>
                  </a:cubicBezTo>
                  <a:cubicBezTo>
                    <a:pt x="125955" y="225465"/>
                    <a:pt x="91702" y="141802"/>
                    <a:pt x="165100" y="196850"/>
                  </a:cubicBezTo>
                  <a:cubicBezTo>
                    <a:pt x="185770" y="212352"/>
                    <a:pt x="187244" y="244286"/>
                    <a:pt x="196850" y="266700"/>
                  </a:cubicBezTo>
                  <a:cubicBezTo>
                    <a:pt x="200579" y="275401"/>
                    <a:pt x="205821" y="283399"/>
                    <a:pt x="209550" y="292100"/>
                  </a:cubicBezTo>
                  <a:cubicBezTo>
                    <a:pt x="212187" y="298252"/>
                    <a:pt x="211615" y="306008"/>
                    <a:pt x="215900" y="311150"/>
                  </a:cubicBezTo>
                  <a:cubicBezTo>
                    <a:pt x="222675" y="319280"/>
                    <a:pt x="232833" y="323850"/>
                    <a:pt x="241300" y="330200"/>
                  </a:cubicBezTo>
                  <a:cubicBezTo>
                    <a:pt x="245665" y="352024"/>
                    <a:pt x="248022" y="366425"/>
                    <a:pt x="254000" y="387350"/>
                  </a:cubicBezTo>
                  <a:cubicBezTo>
                    <a:pt x="255839" y="393786"/>
                    <a:pt x="258727" y="399906"/>
                    <a:pt x="260350" y="406400"/>
                  </a:cubicBezTo>
                  <a:cubicBezTo>
                    <a:pt x="279284" y="482135"/>
                    <a:pt x="245838" y="385001"/>
                    <a:pt x="285750" y="520700"/>
                  </a:cubicBezTo>
                  <a:cubicBezTo>
                    <a:pt x="288421" y="529781"/>
                    <a:pt x="294217" y="537633"/>
                    <a:pt x="298450" y="546100"/>
                  </a:cubicBezTo>
                  <a:cubicBezTo>
                    <a:pt x="300567" y="571500"/>
                    <a:pt x="290184" y="601419"/>
                    <a:pt x="304800" y="622300"/>
                  </a:cubicBezTo>
                  <a:cubicBezTo>
                    <a:pt x="312477" y="633267"/>
                    <a:pt x="342900" y="609600"/>
                    <a:pt x="342900" y="609600"/>
                  </a:cubicBezTo>
                  <a:cubicBezTo>
                    <a:pt x="345017" y="626533"/>
                    <a:pt x="342912" y="644555"/>
                    <a:pt x="349250" y="660400"/>
                  </a:cubicBezTo>
                  <a:cubicBezTo>
                    <a:pt x="351736" y="666615"/>
                    <a:pt x="354582" y="647966"/>
                    <a:pt x="355600" y="641350"/>
                  </a:cubicBezTo>
                  <a:cubicBezTo>
                    <a:pt x="358835" y="620325"/>
                    <a:pt x="359833" y="599017"/>
                    <a:pt x="361950" y="577850"/>
                  </a:cubicBezTo>
                  <a:cubicBezTo>
                    <a:pt x="370417" y="590550"/>
                    <a:pt x="382523" y="601470"/>
                    <a:pt x="387350" y="615950"/>
                  </a:cubicBezTo>
                  <a:cubicBezTo>
                    <a:pt x="389467" y="622300"/>
                    <a:pt x="392077" y="628506"/>
                    <a:pt x="393700" y="635000"/>
                  </a:cubicBezTo>
                  <a:cubicBezTo>
                    <a:pt x="396318" y="645471"/>
                    <a:pt x="396637" y="656511"/>
                    <a:pt x="400050" y="666750"/>
                  </a:cubicBezTo>
                  <a:cubicBezTo>
                    <a:pt x="403043" y="675730"/>
                    <a:pt x="409426" y="683287"/>
                    <a:pt x="412750" y="692150"/>
                  </a:cubicBezTo>
                  <a:cubicBezTo>
                    <a:pt x="428862" y="735114"/>
                    <a:pt x="410098" y="700780"/>
                    <a:pt x="425450" y="736600"/>
                  </a:cubicBezTo>
                  <a:cubicBezTo>
                    <a:pt x="429179" y="745301"/>
                    <a:pt x="434509" y="753262"/>
                    <a:pt x="438150" y="762000"/>
                  </a:cubicBezTo>
                  <a:cubicBezTo>
                    <a:pt x="450039" y="790534"/>
                    <a:pt x="455001" y="806204"/>
                    <a:pt x="463550" y="831850"/>
                  </a:cubicBezTo>
                  <a:cubicBezTo>
                    <a:pt x="465667" y="859367"/>
                    <a:pt x="467011" y="886954"/>
                    <a:pt x="469900" y="914400"/>
                  </a:cubicBezTo>
                  <a:cubicBezTo>
                    <a:pt x="472731" y="941293"/>
                    <a:pt x="476485" y="953441"/>
                    <a:pt x="482600" y="977900"/>
                  </a:cubicBezTo>
                  <a:cubicBezTo>
                    <a:pt x="484717" y="967317"/>
                    <a:pt x="480522" y="952892"/>
                    <a:pt x="488950" y="946150"/>
                  </a:cubicBezTo>
                  <a:cubicBezTo>
                    <a:pt x="495765" y="940698"/>
                    <a:pt x="507646" y="946913"/>
                    <a:pt x="514350" y="952500"/>
                  </a:cubicBezTo>
                  <a:cubicBezTo>
                    <a:pt x="521622" y="958560"/>
                    <a:pt x="521548" y="970197"/>
                    <a:pt x="527050" y="977900"/>
                  </a:cubicBezTo>
                  <a:cubicBezTo>
                    <a:pt x="532270" y="985208"/>
                    <a:pt x="539750" y="990600"/>
                    <a:pt x="546100" y="996950"/>
                  </a:cubicBezTo>
                  <a:cubicBezTo>
                    <a:pt x="548217" y="1005417"/>
                    <a:pt x="550052" y="1013959"/>
                    <a:pt x="552450" y="1022350"/>
                  </a:cubicBezTo>
                  <a:cubicBezTo>
                    <a:pt x="554289" y="1028786"/>
                    <a:pt x="557177" y="1034906"/>
                    <a:pt x="558800" y="1041400"/>
                  </a:cubicBezTo>
                  <a:cubicBezTo>
                    <a:pt x="561418" y="1051871"/>
                    <a:pt x="563274" y="1062521"/>
                    <a:pt x="565150" y="1073150"/>
                  </a:cubicBezTo>
                  <a:cubicBezTo>
                    <a:pt x="569625" y="1098509"/>
                    <a:pt x="573105" y="1124041"/>
                    <a:pt x="577850" y="1149350"/>
                  </a:cubicBezTo>
                  <a:cubicBezTo>
                    <a:pt x="579458" y="1157928"/>
                    <a:pt x="581136" y="1166578"/>
                    <a:pt x="584200" y="1174750"/>
                  </a:cubicBezTo>
                  <a:cubicBezTo>
                    <a:pt x="587524" y="1183613"/>
                    <a:pt x="592667" y="1191683"/>
                    <a:pt x="596900" y="1200150"/>
                  </a:cubicBezTo>
                  <a:cubicBezTo>
                    <a:pt x="626020" y="1345752"/>
                    <a:pt x="593560" y="1212409"/>
                    <a:pt x="622300" y="1289050"/>
                  </a:cubicBezTo>
                  <a:cubicBezTo>
                    <a:pt x="633934" y="1320075"/>
                    <a:pt x="624026" y="1315970"/>
                    <a:pt x="635000" y="1352550"/>
                  </a:cubicBezTo>
                  <a:cubicBezTo>
                    <a:pt x="637720" y="1361617"/>
                    <a:pt x="643467" y="1369483"/>
                    <a:pt x="647700" y="1377950"/>
                  </a:cubicBezTo>
                  <a:cubicBezTo>
                    <a:pt x="654050" y="1371600"/>
                    <a:pt x="661001" y="1365799"/>
                    <a:pt x="666750" y="1358900"/>
                  </a:cubicBezTo>
                  <a:cubicBezTo>
                    <a:pt x="671636" y="1353037"/>
                    <a:pt x="673491" y="1344618"/>
                    <a:pt x="679450" y="1339850"/>
                  </a:cubicBezTo>
                  <a:cubicBezTo>
                    <a:pt x="684677" y="1335669"/>
                    <a:pt x="692150" y="1335617"/>
                    <a:pt x="698500" y="1333500"/>
                  </a:cubicBezTo>
                  <a:cubicBezTo>
                    <a:pt x="702733" y="1339850"/>
                    <a:pt x="708194" y="1345535"/>
                    <a:pt x="711200" y="1352550"/>
                  </a:cubicBezTo>
                  <a:cubicBezTo>
                    <a:pt x="711324" y="1352838"/>
                    <a:pt x="720811" y="1393911"/>
                    <a:pt x="723900" y="1397000"/>
                  </a:cubicBezTo>
                  <a:cubicBezTo>
                    <a:pt x="728633" y="1401733"/>
                    <a:pt x="736600" y="1401233"/>
                    <a:pt x="742950" y="1403350"/>
                  </a:cubicBezTo>
                  <a:cubicBezTo>
                    <a:pt x="777637" y="1438037"/>
                    <a:pt x="756057" y="1409639"/>
                    <a:pt x="774700" y="1479550"/>
                  </a:cubicBezTo>
                  <a:cubicBezTo>
                    <a:pt x="781222" y="1504007"/>
                    <a:pt x="790758" y="1526045"/>
                    <a:pt x="800100" y="1549400"/>
                  </a:cubicBezTo>
                  <a:cubicBezTo>
                    <a:pt x="814856" y="1637936"/>
                    <a:pt x="793713" y="1539782"/>
                    <a:pt x="825500" y="1619250"/>
                  </a:cubicBezTo>
                  <a:cubicBezTo>
                    <a:pt x="829508" y="1629271"/>
                    <a:pt x="829919" y="1640381"/>
                    <a:pt x="831850" y="1651000"/>
                  </a:cubicBezTo>
                  <a:cubicBezTo>
                    <a:pt x="848622" y="1743245"/>
                    <a:pt x="829283" y="1652169"/>
                    <a:pt x="844550" y="1708150"/>
                  </a:cubicBezTo>
                  <a:cubicBezTo>
                    <a:pt x="849143" y="1724989"/>
                    <a:pt x="843841" y="1747776"/>
                    <a:pt x="857250" y="1758950"/>
                  </a:cubicBezTo>
                  <a:lnTo>
                    <a:pt x="895350" y="1790700"/>
                  </a:lnTo>
                  <a:cubicBezTo>
                    <a:pt x="897467" y="1807633"/>
                    <a:pt x="892234" y="1827301"/>
                    <a:pt x="901700" y="1841500"/>
                  </a:cubicBezTo>
                  <a:cubicBezTo>
                    <a:pt x="905933" y="1847850"/>
                    <a:pt x="916964" y="1835426"/>
                    <a:pt x="920750" y="1828800"/>
                  </a:cubicBezTo>
                  <a:cubicBezTo>
                    <a:pt x="926105" y="1819429"/>
                    <a:pt x="924983" y="1807633"/>
                    <a:pt x="927100" y="1797050"/>
                  </a:cubicBezTo>
                  <a:cubicBezTo>
                    <a:pt x="929217" y="1803400"/>
                    <a:pt x="930457" y="1810113"/>
                    <a:pt x="933450" y="1816100"/>
                  </a:cubicBezTo>
                  <a:cubicBezTo>
                    <a:pt x="940614" y="1830428"/>
                    <a:pt x="949569" y="1841988"/>
                    <a:pt x="965200" y="1847850"/>
                  </a:cubicBezTo>
                  <a:cubicBezTo>
                    <a:pt x="975306" y="1851640"/>
                    <a:pt x="986367" y="1852083"/>
                    <a:pt x="996950" y="1854200"/>
                  </a:cubicBezTo>
                  <a:cubicBezTo>
                    <a:pt x="1008618" y="1889203"/>
                    <a:pt x="995828" y="1860299"/>
                    <a:pt x="1028700" y="1898650"/>
                  </a:cubicBezTo>
                  <a:cubicBezTo>
                    <a:pt x="1033667" y="1904444"/>
                    <a:pt x="1035441" y="1912932"/>
                    <a:pt x="1041400" y="1917700"/>
                  </a:cubicBezTo>
                  <a:cubicBezTo>
                    <a:pt x="1046627" y="1921881"/>
                    <a:pt x="1053808" y="1923220"/>
                    <a:pt x="1060450" y="1924050"/>
                  </a:cubicBezTo>
                  <a:cubicBezTo>
                    <a:pt x="1087835" y="1927473"/>
                    <a:pt x="1115483" y="1928283"/>
                    <a:pt x="1143000" y="1930400"/>
                  </a:cubicBezTo>
                  <a:cubicBezTo>
                    <a:pt x="1149350" y="1943100"/>
                    <a:pt x="1156283" y="1955525"/>
                    <a:pt x="1162050" y="1968500"/>
                  </a:cubicBezTo>
                  <a:cubicBezTo>
                    <a:pt x="1170804" y="1988197"/>
                    <a:pt x="1167958" y="1998649"/>
                    <a:pt x="1181100" y="2019300"/>
                  </a:cubicBezTo>
                  <a:cubicBezTo>
                    <a:pt x="1184674" y="2024917"/>
                    <a:pt x="1218942" y="2061347"/>
                    <a:pt x="1225550" y="2076450"/>
                  </a:cubicBezTo>
                  <a:cubicBezTo>
                    <a:pt x="1244676" y="2120166"/>
                    <a:pt x="1251389" y="2141266"/>
                    <a:pt x="1263650" y="2178050"/>
                  </a:cubicBezTo>
                  <a:cubicBezTo>
                    <a:pt x="1261533" y="2192867"/>
                    <a:pt x="1257300" y="2207533"/>
                    <a:pt x="1257300" y="2222500"/>
                  </a:cubicBezTo>
                  <a:cubicBezTo>
                    <a:pt x="1257300" y="2237467"/>
                    <a:pt x="1260715" y="2252274"/>
                    <a:pt x="1263650" y="2266950"/>
                  </a:cubicBezTo>
                  <a:cubicBezTo>
                    <a:pt x="1278742" y="2342409"/>
                    <a:pt x="1270536" y="2294225"/>
                    <a:pt x="1282700" y="2336800"/>
                  </a:cubicBezTo>
                  <a:cubicBezTo>
                    <a:pt x="1285098" y="2345191"/>
                    <a:pt x="1286933" y="2353733"/>
                    <a:pt x="1289050" y="2362200"/>
                  </a:cubicBezTo>
                  <a:cubicBezTo>
                    <a:pt x="1304406" y="2270064"/>
                    <a:pt x="1287219" y="2336545"/>
                    <a:pt x="1301750" y="2343150"/>
                  </a:cubicBezTo>
                  <a:cubicBezTo>
                    <a:pt x="1321401" y="2352082"/>
                    <a:pt x="1344083" y="2351617"/>
                    <a:pt x="1365250" y="2355850"/>
                  </a:cubicBezTo>
                  <a:lnTo>
                    <a:pt x="4464050" y="2349500"/>
                  </a:lnTo>
                  <a:cubicBezTo>
                    <a:pt x="4491154" y="2349897"/>
                    <a:pt x="4423914" y="2386556"/>
                    <a:pt x="4400550" y="2400300"/>
                  </a:cubicBezTo>
                  <a:cubicBezTo>
                    <a:pt x="4387268" y="2408113"/>
                    <a:pt x="4370917" y="2408767"/>
                    <a:pt x="4356100" y="2413000"/>
                  </a:cubicBezTo>
                  <a:cubicBezTo>
                    <a:pt x="4349750" y="2406650"/>
                    <a:pt x="4346004" y="2394639"/>
                    <a:pt x="4337050" y="2393950"/>
                  </a:cubicBezTo>
                  <a:cubicBezTo>
                    <a:pt x="4323412" y="2392901"/>
                    <a:pt x="4202874" y="2424319"/>
                    <a:pt x="4197350" y="2425700"/>
                  </a:cubicBezTo>
                  <a:lnTo>
                    <a:pt x="4019550" y="2413000"/>
                  </a:lnTo>
                  <a:cubicBezTo>
                    <a:pt x="3972935" y="2413000"/>
                    <a:pt x="3926374" y="2416442"/>
                    <a:pt x="3879850" y="2419350"/>
                  </a:cubicBezTo>
                  <a:lnTo>
                    <a:pt x="3409950" y="2451100"/>
                  </a:lnTo>
                  <a:cubicBezTo>
                    <a:pt x="3386667" y="2463800"/>
                    <a:pt x="3363822" y="2477339"/>
                    <a:pt x="3340100" y="2489200"/>
                  </a:cubicBezTo>
                  <a:cubicBezTo>
                    <a:pt x="3334113" y="2492193"/>
                    <a:pt x="3327743" y="2495550"/>
                    <a:pt x="3321050" y="2495550"/>
                  </a:cubicBezTo>
                  <a:cubicBezTo>
                    <a:pt x="3308175" y="2495550"/>
                    <a:pt x="3295650" y="2491317"/>
                    <a:pt x="3282950" y="2489200"/>
                  </a:cubicBezTo>
                  <a:cubicBezTo>
                    <a:pt x="3261783" y="2480733"/>
                    <a:pt x="3241444" y="2469798"/>
                    <a:pt x="3219450" y="2463800"/>
                  </a:cubicBezTo>
                  <a:cubicBezTo>
                    <a:pt x="3194607" y="2457025"/>
                    <a:pt x="3168500" y="2456150"/>
                    <a:pt x="3143250" y="2451100"/>
                  </a:cubicBezTo>
                  <a:cubicBezTo>
                    <a:pt x="3107441" y="2443938"/>
                    <a:pt x="3100770" y="2441173"/>
                    <a:pt x="3073400" y="2432050"/>
                  </a:cubicBezTo>
                  <a:cubicBezTo>
                    <a:pt x="3034126" y="2490961"/>
                    <a:pt x="3035300" y="2512095"/>
                    <a:pt x="3035300" y="24828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A92FEFC3-72C9-44AC-A125-658074788005}"/>
              </a:ext>
            </a:extLst>
          </p:cNvPr>
          <p:cNvGrpSpPr/>
          <p:nvPr/>
        </p:nvGrpSpPr>
        <p:grpSpPr>
          <a:xfrm>
            <a:off x="7327180" y="2986452"/>
            <a:ext cx="622538" cy="289138"/>
            <a:chOff x="7327180" y="2986452"/>
            <a:chExt cx="622538" cy="289138"/>
          </a:xfrm>
        </p:grpSpPr>
        <p:sp>
          <p:nvSpPr>
            <p:cNvPr id="3" name="Vapaamuotoinen: Muoto 2">
              <a:extLst>
                <a:ext uri="{FF2B5EF4-FFF2-40B4-BE49-F238E27FC236}">
                  <a16:creationId xmlns:a16="http://schemas.microsoft.com/office/drawing/2014/main" id="{FE6EC12E-3E13-45EE-958B-426353082C78}"/>
                </a:ext>
              </a:extLst>
            </p:cNvPr>
            <p:cNvSpPr/>
            <p:nvPr/>
          </p:nvSpPr>
          <p:spPr>
            <a:xfrm>
              <a:off x="7327180" y="2992450"/>
              <a:ext cx="615950" cy="279400"/>
            </a:xfrm>
            <a:custGeom>
              <a:avLst/>
              <a:gdLst>
                <a:gd name="connsiteX0" fmla="*/ 0 w 615950"/>
                <a:gd name="connsiteY0" fmla="*/ 254000 h 279400"/>
                <a:gd name="connsiteX1" fmla="*/ 25400 w 615950"/>
                <a:gd name="connsiteY1" fmla="*/ 222250 h 279400"/>
                <a:gd name="connsiteX2" fmla="*/ 31750 w 615950"/>
                <a:gd name="connsiteY2" fmla="*/ 203200 h 279400"/>
                <a:gd name="connsiteX3" fmla="*/ 44450 w 615950"/>
                <a:gd name="connsiteY3" fmla="*/ 222250 h 279400"/>
                <a:gd name="connsiteX4" fmla="*/ 63500 w 615950"/>
                <a:gd name="connsiteY4" fmla="*/ 234950 h 279400"/>
                <a:gd name="connsiteX5" fmla="*/ 107950 w 615950"/>
                <a:gd name="connsiteY5" fmla="*/ 228600 h 279400"/>
                <a:gd name="connsiteX6" fmla="*/ 139700 w 615950"/>
                <a:gd name="connsiteY6" fmla="*/ 234950 h 279400"/>
                <a:gd name="connsiteX7" fmla="*/ 171450 w 615950"/>
                <a:gd name="connsiteY7" fmla="*/ 196850 h 279400"/>
                <a:gd name="connsiteX8" fmla="*/ 184150 w 615950"/>
                <a:gd name="connsiteY8" fmla="*/ 234950 h 279400"/>
                <a:gd name="connsiteX9" fmla="*/ 222250 w 615950"/>
                <a:gd name="connsiteY9" fmla="*/ 260350 h 279400"/>
                <a:gd name="connsiteX10" fmla="*/ 260350 w 615950"/>
                <a:gd name="connsiteY10" fmla="*/ 273050 h 279400"/>
                <a:gd name="connsiteX11" fmla="*/ 279400 w 615950"/>
                <a:gd name="connsiteY11" fmla="*/ 279400 h 279400"/>
                <a:gd name="connsiteX12" fmla="*/ 311150 w 615950"/>
                <a:gd name="connsiteY12" fmla="*/ 254000 h 279400"/>
                <a:gd name="connsiteX13" fmla="*/ 330200 w 615950"/>
                <a:gd name="connsiteY13" fmla="*/ 247650 h 279400"/>
                <a:gd name="connsiteX14" fmla="*/ 400050 w 615950"/>
                <a:gd name="connsiteY14" fmla="*/ 241300 h 279400"/>
                <a:gd name="connsiteX15" fmla="*/ 419100 w 615950"/>
                <a:gd name="connsiteY15" fmla="*/ 234950 h 279400"/>
                <a:gd name="connsiteX16" fmla="*/ 444500 w 615950"/>
                <a:gd name="connsiteY16" fmla="*/ 177800 h 279400"/>
                <a:gd name="connsiteX17" fmla="*/ 450850 w 615950"/>
                <a:gd name="connsiteY17" fmla="*/ 146050 h 279400"/>
                <a:gd name="connsiteX18" fmla="*/ 469900 w 615950"/>
                <a:gd name="connsiteY18" fmla="*/ 133350 h 279400"/>
                <a:gd name="connsiteX19" fmla="*/ 488950 w 615950"/>
                <a:gd name="connsiteY19" fmla="*/ 114300 h 279400"/>
                <a:gd name="connsiteX20" fmla="*/ 501650 w 615950"/>
                <a:gd name="connsiteY20" fmla="*/ 95250 h 279400"/>
                <a:gd name="connsiteX21" fmla="*/ 539750 w 615950"/>
                <a:gd name="connsiteY21" fmla="*/ 82550 h 279400"/>
                <a:gd name="connsiteX22" fmla="*/ 571500 w 615950"/>
                <a:gd name="connsiteY22" fmla="*/ 31750 h 279400"/>
                <a:gd name="connsiteX23" fmla="*/ 603250 w 615950"/>
                <a:gd name="connsiteY23" fmla="*/ 25400 h 279400"/>
                <a:gd name="connsiteX24" fmla="*/ 615950 w 615950"/>
                <a:gd name="connsiteY24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5950" h="279400">
                  <a:moveTo>
                    <a:pt x="0" y="254000"/>
                  </a:moveTo>
                  <a:cubicBezTo>
                    <a:pt x="8467" y="243417"/>
                    <a:pt x="18217" y="233743"/>
                    <a:pt x="25400" y="222250"/>
                  </a:cubicBezTo>
                  <a:cubicBezTo>
                    <a:pt x="28948" y="216574"/>
                    <a:pt x="25057" y="203200"/>
                    <a:pt x="31750" y="203200"/>
                  </a:cubicBezTo>
                  <a:cubicBezTo>
                    <a:pt x="39382" y="203200"/>
                    <a:pt x="39054" y="216854"/>
                    <a:pt x="44450" y="222250"/>
                  </a:cubicBezTo>
                  <a:cubicBezTo>
                    <a:pt x="49846" y="227646"/>
                    <a:pt x="57150" y="230717"/>
                    <a:pt x="63500" y="234950"/>
                  </a:cubicBezTo>
                  <a:cubicBezTo>
                    <a:pt x="78317" y="232833"/>
                    <a:pt x="93339" y="225353"/>
                    <a:pt x="107950" y="228600"/>
                  </a:cubicBezTo>
                  <a:cubicBezTo>
                    <a:pt x="149225" y="237772"/>
                    <a:pt x="89958" y="268111"/>
                    <a:pt x="139700" y="234950"/>
                  </a:cubicBezTo>
                  <a:cubicBezTo>
                    <a:pt x="141552" y="232171"/>
                    <a:pt x="165629" y="193358"/>
                    <a:pt x="171450" y="196850"/>
                  </a:cubicBezTo>
                  <a:cubicBezTo>
                    <a:pt x="182929" y="203738"/>
                    <a:pt x="173011" y="227524"/>
                    <a:pt x="184150" y="234950"/>
                  </a:cubicBezTo>
                  <a:cubicBezTo>
                    <a:pt x="196850" y="243417"/>
                    <a:pt x="207770" y="255523"/>
                    <a:pt x="222250" y="260350"/>
                  </a:cubicBezTo>
                  <a:lnTo>
                    <a:pt x="260350" y="273050"/>
                  </a:lnTo>
                  <a:lnTo>
                    <a:pt x="279400" y="279400"/>
                  </a:lnTo>
                  <a:cubicBezTo>
                    <a:pt x="327283" y="263439"/>
                    <a:pt x="270118" y="286826"/>
                    <a:pt x="311150" y="254000"/>
                  </a:cubicBezTo>
                  <a:cubicBezTo>
                    <a:pt x="316377" y="249819"/>
                    <a:pt x="323574" y="248597"/>
                    <a:pt x="330200" y="247650"/>
                  </a:cubicBezTo>
                  <a:cubicBezTo>
                    <a:pt x="353344" y="244344"/>
                    <a:pt x="376767" y="243417"/>
                    <a:pt x="400050" y="241300"/>
                  </a:cubicBezTo>
                  <a:cubicBezTo>
                    <a:pt x="406400" y="239183"/>
                    <a:pt x="413873" y="239131"/>
                    <a:pt x="419100" y="234950"/>
                  </a:cubicBezTo>
                  <a:cubicBezTo>
                    <a:pt x="431769" y="224815"/>
                    <a:pt x="442467" y="187964"/>
                    <a:pt x="444500" y="177800"/>
                  </a:cubicBezTo>
                  <a:cubicBezTo>
                    <a:pt x="446617" y="167217"/>
                    <a:pt x="445495" y="155421"/>
                    <a:pt x="450850" y="146050"/>
                  </a:cubicBezTo>
                  <a:cubicBezTo>
                    <a:pt x="454636" y="139424"/>
                    <a:pt x="464037" y="138236"/>
                    <a:pt x="469900" y="133350"/>
                  </a:cubicBezTo>
                  <a:cubicBezTo>
                    <a:pt x="476799" y="127601"/>
                    <a:pt x="483201" y="121199"/>
                    <a:pt x="488950" y="114300"/>
                  </a:cubicBezTo>
                  <a:cubicBezTo>
                    <a:pt x="493836" y="108437"/>
                    <a:pt x="495178" y="99295"/>
                    <a:pt x="501650" y="95250"/>
                  </a:cubicBezTo>
                  <a:cubicBezTo>
                    <a:pt x="513002" y="88155"/>
                    <a:pt x="539750" y="82550"/>
                    <a:pt x="539750" y="82550"/>
                  </a:cubicBezTo>
                  <a:cubicBezTo>
                    <a:pt x="548980" y="54861"/>
                    <a:pt x="544666" y="41813"/>
                    <a:pt x="571500" y="31750"/>
                  </a:cubicBezTo>
                  <a:cubicBezTo>
                    <a:pt x="581606" y="27960"/>
                    <a:pt x="592667" y="27517"/>
                    <a:pt x="603250" y="25400"/>
                  </a:cubicBezTo>
                  <a:cubicBezTo>
                    <a:pt x="610547" y="3510"/>
                    <a:pt x="604867" y="11083"/>
                    <a:pt x="6159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B0E35F4-88F9-43B3-B04B-5ADA2C84538F}"/>
                </a:ext>
              </a:extLst>
            </p:cNvPr>
            <p:cNvSpPr/>
            <p:nvPr/>
          </p:nvSpPr>
          <p:spPr>
            <a:xfrm>
              <a:off x="7333768" y="2986452"/>
              <a:ext cx="615950" cy="28913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2D6443C-21FD-44CC-A139-7E6004C121E4}"/>
              </a:ext>
            </a:extLst>
          </p:cNvPr>
          <p:cNvSpPr txBox="1"/>
          <p:nvPr/>
        </p:nvSpPr>
        <p:spPr>
          <a:xfrm>
            <a:off x="7045286" y="2177041"/>
            <a:ext cx="21191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Hey, looks like the stock </a:t>
            </a:r>
            <a:br>
              <a:rPr lang="en-US" sz="1200" dirty="0"/>
            </a:br>
            <a:r>
              <a:rPr lang="en-US" sz="1200" dirty="0"/>
              <a:t>market prices are going up ! </a:t>
            </a:r>
            <a:r>
              <a:rPr lang="en-US" sz="1200" dirty="0">
                <a:sym typeface="Wingdings" panose="05000000000000000000" pitchFamily="2" charset="2"/>
              </a:rPr>
              <a:t> </a:t>
            </a:r>
            <a:endParaRPr lang="en-US" sz="1200" dirty="0"/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21B748D0-D8EC-49CF-AF61-FF05A4C77847}"/>
              </a:ext>
            </a:extLst>
          </p:cNvPr>
          <p:cNvCxnSpPr/>
          <p:nvPr/>
        </p:nvCxnSpPr>
        <p:spPr>
          <a:xfrm>
            <a:off x="7440781" y="2550182"/>
            <a:ext cx="371579" cy="442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5EB6DE6-A189-46D3-A89D-AFDDC28EABAB}"/>
              </a:ext>
            </a:extLst>
          </p:cNvPr>
          <p:cNvSpPr txBox="1"/>
          <p:nvPr/>
        </p:nvSpPr>
        <p:spPr>
          <a:xfrm>
            <a:off x="6406146" y="1172209"/>
            <a:ext cx="155811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Oh no, got it wrong </a:t>
            </a:r>
            <a:r>
              <a:rPr lang="en-US" sz="1200" dirty="0">
                <a:sym typeface="Wingdings" panose="05000000000000000000" pitchFamily="2" charset="2"/>
              </a:rPr>
              <a:t> </a:t>
            </a:r>
            <a:endParaRPr lang="en-US" sz="1200" dirty="0"/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10FEF033-9D77-494D-857B-407869C7B255}"/>
              </a:ext>
            </a:extLst>
          </p:cNvPr>
          <p:cNvCxnSpPr>
            <a:cxnSpLocks/>
          </p:cNvCxnSpPr>
          <p:nvPr/>
        </p:nvCxnSpPr>
        <p:spPr>
          <a:xfrm flipH="1">
            <a:off x="6622291" y="1398735"/>
            <a:ext cx="620118" cy="5567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36932" y="5905804"/>
            <a:ext cx="5075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Learn more from:</a:t>
            </a:r>
          </a:p>
          <a:p>
            <a:r>
              <a:rPr lang="en-US" sz="1100" dirty="0" err="1"/>
              <a:t>Barabasi</a:t>
            </a:r>
            <a:r>
              <a:rPr lang="en-US" sz="1100" dirty="0"/>
              <a:t>, Albert-Laszlo: Linked: How Everything Is Connected to </a:t>
            </a:r>
          </a:p>
          <a:p>
            <a:r>
              <a:rPr lang="en-US" sz="1100" dirty="0"/>
              <a:t>Everything Else and What It Means for Business, Science, and Everyday Life</a:t>
            </a:r>
          </a:p>
          <a:p>
            <a:r>
              <a:rPr lang="en-US" sz="1100" dirty="0" err="1"/>
              <a:t>Nassim</a:t>
            </a:r>
            <a:r>
              <a:rPr lang="en-US" sz="1100" dirty="0"/>
              <a:t> Nicholas Taleb: The Black Swan: The Impact of the Highly Improbable</a:t>
            </a:r>
          </a:p>
        </p:txBody>
      </p:sp>
    </p:spTree>
    <p:extLst>
      <p:ext uri="{BB962C8B-B14F-4D97-AF65-F5344CB8AC3E}">
        <p14:creationId xmlns:p14="http://schemas.microsoft.com/office/powerpoint/2010/main" val="241102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CDCFB2-5EB6-4C73-8FA8-B608F3ECA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Space Filling Networks</a:t>
            </a:r>
            <a:br>
              <a:rPr lang="en-US" dirty="0"/>
            </a:br>
            <a:r>
              <a:rPr lang="en-US" dirty="0"/>
              <a:t>- The Fractal Dimension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E2128493-C329-4CB1-BA64-D4890B5A0151}"/>
              </a:ext>
            </a:extLst>
          </p:cNvPr>
          <p:cNvCxnSpPr/>
          <p:nvPr/>
        </p:nvCxnSpPr>
        <p:spPr>
          <a:xfrm>
            <a:off x="540001" y="2393885"/>
            <a:ext cx="3761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0673C2F9-14C5-41DC-9B01-50F17C8F912B}"/>
              </a:ext>
            </a:extLst>
          </p:cNvPr>
          <p:cNvSpPr/>
          <p:nvPr/>
        </p:nvSpPr>
        <p:spPr>
          <a:xfrm>
            <a:off x="540001" y="3212861"/>
            <a:ext cx="3740685" cy="432276"/>
          </a:xfrm>
          <a:custGeom>
            <a:avLst/>
            <a:gdLst>
              <a:gd name="connsiteX0" fmla="*/ 0 w 3740685"/>
              <a:gd name="connsiteY0" fmla="*/ 387826 h 432276"/>
              <a:gd name="connsiteX1" fmla="*/ 6350 w 3740685"/>
              <a:gd name="connsiteY1" fmla="*/ 317976 h 432276"/>
              <a:gd name="connsiteX2" fmla="*/ 25400 w 3740685"/>
              <a:gd name="connsiteY2" fmla="*/ 311626 h 432276"/>
              <a:gd name="connsiteX3" fmla="*/ 63500 w 3740685"/>
              <a:gd name="connsiteY3" fmla="*/ 292576 h 432276"/>
              <a:gd name="connsiteX4" fmla="*/ 120650 w 3740685"/>
              <a:gd name="connsiteY4" fmla="*/ 298926 h 432276"/>
              <a:gd name="connsiteX5" fmla="*/ 152400 w 3740685"/>
              <a:gd name="connsiteY5" fmla="*/ 292576 h 432276"/>
              <a:gd name="connsiteX6" fmla="*/ 190500 w 3740685"/>
              <a:gd name="connsiteY6" fmla="*/ 279876 h 432276"/>
              <a:gd name="connsiteX7" fmla="*/ 254000 w 3740685"/>
              <a:gd name="connsiteY7" fmla="*/ 292576 h 432276"/>
              <a:gd name="connsiteX8" fmla="*/ 304800 w 3740685"/>
              <a:gd name="connsiteY8" fmla="*/ 273526 h 432276"/>
              <a:gd name="connsiteX9" fmla="*/ 323850 w 3740685"/>
              <a:gd name="connsiteY9" fmla="*/ 267176 h 432276"/>
              <a:gd name="connsiteX10" fmla="*/ 336550 w 3740685"/>
              <a:gd name="connsiteY10" fmla="*/ 248126 h 432276"/>
              <a:gd name="connsiteX11" fmla="*/ 381000 w 3740685"/>
              <a:gd name="connsiteY11" fmla="*/ 190976 h 432276"/>
              <a:gd name="connsiteX12" fmla="*/ 393700 w 3740685"/>
              <a:gd name="connsiteY12" fmla="*/ 152876 h 432276"/>
              <a:gd name="connsiteX13" fmla="*/ 400050 w 3740685"/>
              <a:gd name="connsiteY13" fmla="*/ 133826 h 432276"/>
              <a:gd name="connsiteX14" fmla="*/ 438150 w 3740685"/>
              <a:gd name="connsiteY14" fmla="*/ 152876 h 432276"/>
              <a:gd name="connsiteX15" fmla="*/ 482600 w 3740685"/>
              <a:gd name="connsiteY15" fmla="*/ 165576 h 432276"/>
              <a:gd name="connsiteX16" fmla="*/ 488950 w 3740685"/>
              <a:gd name="connsiteY16" fmla="*/ 216376 h 432276"/>
              <a:gd name="connsiteX17" fmla="*/ 495300 w 3740685"/>
              <a:gd name="connsiteY17" fmla="*/ 235426 h 432276"/>
              <a:gd name="connsiteX18" fmla="*/ 527050 w 3740685"/>
              <a:gd name="connsiteY18" fmla="*/ 254476 h 432276"/>
              <a:gd name="connsiteX19" fmla="*/ 558800 w 3740685"/>
              <a:gd name="connsiteY19" fmla="*/ 260826 h 432276"/>
              <a:gd name="connsiteX20" fmla="*/ 577850 w 3740685"/>
              <a:gd name="connsiteY20" fmla="*/ 273526 h 432276"/>
              <a:gd name="connsiteX21" fmla="*/ 590550 w 3740685"/>
              <a:gd name="connsiteY21" fmla="*/ 292576 h 432276"/>
              <a:gd name="connsiteX22" fmla="*/ 628650 w 3740685"/>
              <a:gd name="connsiteY22" fmla="*/ 305276 h 432276"/>
              <a:gd name="connsiteX23" fmla="*/ 673100 w 3740685"/>
              <a:gd name="connsiteY23" fmla="*/ 317976 h 432276"/>
              <a:gd name="connsiteX24" fmla="*/ 742950 w 3740685"/>
              <a:gd name="connsiteY24" fmla="*/ 311626 h 432276"/>
              <a:gd name="connsiteX25" fmla="*/ 768350 w 3740685"/>
              <a:gd name="connsiteY25" fmla="*/ 305276 h 432276"/>
              <a:gd name="connsiteX26" fmla="*/ 774700 w 3740685"/>
              <a:gd name="connsiteY26" fmla="*/ 286226 h 432276"/>
              <a:gd name="connsiteX27" fmla="*/ 793750 w 3740685"/>
              <a:gd name="connsiteY27" fmla="*/ 273526 h 432276"/>
              <a:gd name="connsiteX28" fmla="*/ 800100 w 3740685"/>
              <a:gd name="connsiteY28" fmla="*/ 241776 h 432276"/>
              <a:gd name="connsiteX29" fmla="*/ 806450 w 3740685"/>
              <a:gd name="connsiteY29" fmla="*/ 222726 h 432276"/>
              <a:gd name="connsiteX30" fmla="*/ 812800 w 3740685"/>
              <a:gd name="connsiteY30" fmla="*/ 241776 h 432276"/>
              <a:gd name="connsiteX31" fmla="*/ 819150 w 3740685"/>
              <a:gd name="connsiteY31" fmla="*/ 216376 h 432276"/>
              <a:gd name="connsiteX32" fmla="*/ 825500 w 3740685"/>
              <a:gd name="connsiteY32" fmla="*/ 178276 h 432276"/>
              <a:gd name="connsiteX33" fmla="*/ 831850 w 3740685"/>
              <a:gd name="connsiteY33" fmla="*/ 159226 h 432276"/>
              <a:gd name="connsiteX34" fmla="*/ 838200 w 3740685"/>
              <a:gd name="connsiteY34" fmla="*/ 133826 h 432276"/>
              <a:gd name="connsiteX35" fmla="*/ 863600 w 3740685"/>
              <a:gd name="connsiteY35" fmla="*/ 95726 h 432276"/>
              <a:gd name="connsiteX36" fmla="*/ 882650 w 3740685"/>
              <a:gd name="connsiteY36" fmla="*/ 57626 h 432276"/>
              <a:gd name="connsiteX37" fmla="*/ 889000 w 3740685"/>
              <a:gd name="connsiteY37" fmla="*/ 38576 h 432276"/>
              <a:gd name="connsiteX38" fmla="*/ 908050 w 3740685"/>
              <a:gd name="connsiteY38" fmla="*/ 32226 h 432276"/>
              <a:gd name="connsiteX39" fmla="*/ 927100 w 3740685"/>
              <a:gd name="connsiteY39" fmla="*/ 19526 h 432276"/>
              <a:gd name="connsiteX40" fmla="*/ 933450 w 3740685"/>
              <a:gd name="connsiteY40" fmla="*/ 476 h 432276"/>
              <a:gd name="connsiteX41" fmla="*/ 958850 w 3740685"/>
              <a:gd name="connsiteY41" fmla="*/ 38576 h 432276"/>
              <a:gd name="connsiteX42" fmla="*/ 971550 w 3740685"/>
              <a:gd name="connsiteY42" fmla="*/ 57626 h 432276"/>
              <a:gd name="connsiteX43" fmla="*/ 990600 w 3740685"/>
              <a:gd name="connsiteY43" fmla="*/ 114776 h 432276"/>
              <a:gd name="connsiteX44" fmla="*/ 996950 w 3740685"/>
              <a:gd name="connsiteY44" fmla="*/ 133826 h 432276"/>
              <a:gd name="connsiteX45" fmla="*/ 1003300 w 3740685"/>
              <a:gd name="connsiteY45" fmla="*/ 152876 h 432276"/>
              <a:gd name="connsiteX46" fmla="*/ 1022350 w 3740685"/>
              <a:gd name="connsiteY46" fmla="*/ 165576 h 432276"/>
              <a:gd name="connsiteX47" fmla="*/ 1066800 w 3740685"/>
              <a:gd name="connsiteY47" fmla="*/ 178276 h 432276"/>
              <a:gd name="connsiteX48" fmla="*/ 1149350 w 3740685"/>
              <a:gd name="connsiteY48" fmla="*/ 171926 h 432276"/>
              <a:gd name="connsiteX49" fmla="*/ 1155700 w 3740685"/>
              <a:gd name="connsiteY49" fmla="*/ 152876 h 432276"/>
              <a:gd name="connsiteX50" fmla="*/ 1168400 w 3740685"/>
              <a:gd name="connsiteY50" fmla="*/ 190976 h 432276"/>
              <a:gd name="connsiteX51" fmla="*/ 1187450 w 3740685"/>
              <a:gd name="connsiteY51" fmla="*/ 254476 h 432276"/>
              <a:gd name="connsiteX52" fmla="*/ 1206500 w 3740685"/>
              <a:gd name="connsiteY52" fmla="*/ 279876 h 432276"/>
              <a:gd name="connsiteX53" fmla="*/ 1263650 w 3740685"/>
              <a:gd name="connsiteY53" fmla="*/ 298926 h 432276"/>
              <a:gd name="connsiteX54" fmla="*/ 1282700 w 3740685"/>
              <a:gd name="connsiteY54" fmla="*/ 305276 h 432276"/>
              <a:gd name="connsiteX55" fmla="*/ 1295400 w 3740685"/>
              <a:gd name="connsiteY55" fmla="*/ 324326 h 432276"/>
              <a:gd name="connsiteX56" fmla="*/ 1333500 w 3740685"/>
              <a:gd name="connsiteY56" fmla="*/ 298926 h 432276"/>
              <a:gd name="connsiteX57" fmla="*/ 1365250 w 3740685"/>
              <a:gd name="connsiteY57" fmla="*/ 317976 h 432276"/>
              <a:gd name="connsiteX58" fmla="*/ 1435100 w 3740685"/>
              <a:gd name="connsiteY58" fmla="*/ 330676 h 432276"/>
              <a:gd name="connsiteX59" fmla="*/ 1524000 w 3740685"/>
              <a:gd name="connsiteY59" fmla="*/ 362426 h 432276"/>
              <a:gd name="connsiteX60" fmla="*/ 1543050 w 3740685"/>
              <a:gd name="connsiteY60" fmla="*/ 381476 h 432276"/>
              <a:gd name="connsiteX61" fmla="*/ 1593850 w 3740685"/>
              <a:gd name="connsiteY61" fmla="*/ 394176 h 432276"/>
              <a:gd name="connsiteX62" fmla="*/ 1644650 w 3740685"/>
              <a:gd name="connsiteY62" fmla="*/ 387826 h 432276"/>
              <a:gd name="connsiteX63" fmla="*/ 1663700 w 3740685"/>
              <a:gd name="connsiteY63" fmla="*/ 381476 h 432276"/>
              <a:gd name="connsiteX64" fmla="*/ 1682750 w 3740685"/>
              <a:gd name="connsiteY64" fmla="*/ 343376 h 432276"/>
              <a:gd name="connsiteX65" fmla="*/ 1854200 w 3740685"/>
              <a:gd name="connsiteY65" fmla="*/ 324326 h 432276"/>
              <a:gd name="connsiteX66" fmla="*/ 1885950 w 3740685"/>
              <a:gd name="connsiteY66" fmla="*/ 311626 h 432276"/>
              <a:gd name="connsiteX67" fmla="*/ 1917700 w 3740685"/>
              <a:gd name="connsiteY67" fmla="*/ 292576 h 432276"/>
              <a:gd name="connsiteX68" fmla="*/ 1936750 w 3740685"/>
              <a:gd name="connsiteY68" fmla="*/ 311626 h 432276"/>
              <a:gd name="connsiteX69" fmla="*/ 1955800 w 3740685"/>
              <a:gd name="connsiteY69" fmla="*/ 356076 h 432276"/>
              <a:gd name="connsiteX70" fmla="*/ 1974850 w 3740685"/>
              <a:gd name="connsiteY70" fmla="*/ 362426 h 432276"/>
              <a:gd name="connsiteX71" fmla="*/ 2000250 w 3740685"/>
              <a:gd name="connsiteY71" fmla="*/ 375126 h 432276"/>
              <a:gd name="connsiteX72" fmla="*/ 2012950 w 3740685"/>
              <a:gd name="connsiteY72" fmla="*/ 337026 h 432276"/>
              <a:gd name="connsiteX73" fmla="*/ 2089150 w 3740685"/>
              <a:gd name="connsiteY73" fmla="*/ 349726 h 432276"/>
              <a:gd name="connsiteX74" fmla="*/ 2127250 w 3740685"/>
              <a:gd name="connsiteY74" fmla="*/ 375126 h 432276"/>
              <a:gd name="connsiteX75" fmla="*/ 2171700 w 3740685"/>
              <a:gd name="connsiteY75" fmla="*/ 375126 h 432276"/>
              <a:gd name="connsiteX76" fmla="*/ 2228850 w 3740685"/>
              <a:gd name="connsiteY76" fmla="*/ 368776 h 432276"/>
              <a:gd name="connsiteX77" fmla="*/ 2286000 w 3740685"/>
              <a:gd name="connsiteY77" fmla="*/ 368776 h 432276"/>
              <a:gd name="connsiteX78" fmla="*/ 2298700 w 3740685"/>
              <a:gd name="connsiteY78" fmla="*/ 387826 h 432276"/>
              <a:gd name="connsiteX79" fmla="*/ 2317750 w 3740685"/>
              <a:gd name="connsiteY79" fmla="*/ 394176 h 432276"/>
              <a:gd name="connsiteX80" fmla="*/ 2355850 w 3740685"/>
              <a:gd name="connsiteY80" fmla="*/ 387826 h 432276"/>
              <a:gd name="connsiteX81" fmla="*/ 2374900 w 3740685"/>
              <a:gd name="connsiteY81" fmla="*/ 381476 h 432276"/>
              <a:gd name="connsiteX82" fmla="*/ 2425700 w 3740685"/>
              <a:gd name="connsiteY82" fmla="*/ 368776 h 432276"/>
              <a:gd name="connsiteX83" fmla="*/ 2432050 w 3740685"/>
              <a:gd name="connsiteY83" fmla="*/ 349726 h 432276"/>
              <a:gd name="connsiteX84" fmla="*/ 2451100 w 3740685"/>
              <a:gd name="connsiteY84" fmla="*/ 311626 h 432276"/>
              <a:gd name="connsiteX85" fmla="*/ 2457450 w 3740685"/>
              <a:gd name="connsiteY85" fmla="*/ 273526 h 432276"/>
              <a:gd name="connsiteX86" fmla="*/ 2533650 w 3740685"/>
              <a:gd name="connsiteY86" fmla="*/ 254476 h 432276"/>
              <a:gd name="connsiteX87" fmla="*/ 2540000 w 3740685"/>
              <a:gd name="connsiteY87" fmla="*/ 210026 h 432276"/>
              <a:gd name="connsiteX88" fmla="*/ 2559050 w 3740685"/>
              <a:gd name="connsiteY88" fmla="*/ 203676 h 432276"/>
              <a:gd name="connsiteX89" fmla="*/ 2603500 w 3740685"/>
              <a:gd name="connsiteY89" fmla="*/ 184626 h 432276"/>
              <a:gd name="connsiteX90" fmla="*/ 2603500 w 3740685"/>
              <a:gd name="connsiteY90" fmla="*/ 260826 h 432276"/>
              <a:gd name="connsiteX91" fmla="*/ 2622550 w 3740685"/>
              <a:gd name="connsiteY91" fmla="*/ 267176 h 432276"/>
              <a:gd name="connsiteX92" fmla="*/ 2647950 w 3740685"/>
              <a:gd name="connsiteY92" fmla="*/ 324326 h 432276"/>
              <a:gd name="connsiteX93" fmla="*/ 2654300 w 3740685"/>
              <a:gd name="connsiteY93" fmla="*/ 343376 h 432276"/>
              <a:gd name="connsiteX94" fmla="*/ 2673350 w 3740685"/>
              <a:gd name="connsiteY94" fmla="*/ 349726 h 432276"/>
              <a:gd name="connsiteX95" fmla="*/ 2679700 w 3740685"/>
              <a:gd name="connsiteY95" fmla="*/ 368776 h 432276"/>
              <a:gd name="connsiteX96" fmla="*/ 2711450 w 3740685"/>
              <a:gd name="connsiteY96" fmla="*/ 375126 h 432276"/>
              <a:gd name="connsiteX97" fmla="*/ 2730500 w 3740685"/>
              <a:gd name="connsiteY97" fmla="*/ 381476 h 432276"/>
              <a:gd name="connsiteX98" fmla="*/ 2889250 w 3740685"/>
              <a:gd name="connsiteY98" fmla="*/ 362426 h 432276"/>
              <a:gd name="connsiteX99" fmla="*/ 2908300 w 3740685"/>
              <a:gd name="connsiteY99" fmla="*/ 349726 h 432276"/>
              <a:gd name="connsiteX100" fmla="*/ 2921000 w 3740685"/>
              <a:gd name="connsiteY100" fmla="*/ 311626 h 432276"/>
              <a:gd name="connsiteX101" fmla="*/ 3016250 w 3740685"/>
              <a:gd name="connsiteY101" fmla="*/ 330676 h 432276"/>
              <a:gd name="connsiteX102" fmla="*/ 3054350 w 3740685"/>
              <a:gd name="connsiteY102" fmla="*/ 337026 h 432276"/>
              <a:gd name="connsiteX103" fmla="*/ 3073400 w 3740685"/>
              <a:gd name="connsiteY103" fmla="*/ 343376 h 432276"/>
              <a:gd name="connsiteX104" fmla="*/ 3155950 w 3740685"/>
              <a:gd name="connsiteY104" fmla="*/ 349726 h 432276"/>
              <a:gd name="connsiteX105" fmla="*/ 3200400 w 3740685"/>
              <a:gd name="connsiteY105" fmla="*/ 362426 h 432276"/>
              <a:gd name="connsiteX106" fmla="*/ 3244850 w 3740685"/>
              <a:gd name="connsiteY106" fmla="*/ 356076 h 432276"/>
              <a:gd name="connsiteX107" fmla="*/ 3263900 w 3740685"/>
              <a:gd name="connsiteY107" fmla="*/ 368776 h 432276"/>
              <a:gd name="connsiteX108" fmla="*/ 3314700 w 3740685"/>
              <a:gd name="connsiteY108" fmla="*/ 381476 h 432276"/>
              <a:gd name="connsiteX109" fmla="*/ 3352800 w 3740685"/>
              <a:gd name="connsiteY109" fmla="*/ 368776 h 432276"/>
              <a:gd name="connsiteX110" fmla="*/ 3390900 w 3740685"/>
              <a:gd name="connsiteY110" fmla="*/ 343376 h 432276"/>
              <a:gd name="connsiteX111" fmla="*/ 3435350 w 3740685"/>
              <a:gd name="connsiteY111" fmla="*/ 349726 h 432276"/>
              <a:gd name="connsiteX112" fmla="*/ 3448050 w 3740685"/>
              <a:gd name="connsiteY112" fmla="*/ 375126 h 432276"/>
              <a:gd name="connsiteX113" fmla="*/ 3467100 w 3740685"/>
              <a:gd name="connsiteY113" fmla="*/ 387826 h 432276"/>
              <a:gd name="connsiteX114" fmla="*/ 3498850 w 3740685"/>
              <a:gd name="connsiteY114" fmla="*/ 432276 h 432276"/>
              <a:gd name="connsiteX115" fmla="*/ 3657600 w 3740685"/>
              <a:gd name="connsiteY115" fmla="*/ 419576 h 432276"/>
              <a:gd name="connsiteX116" fmla="*/ 3683000 w 3740685"/>
              <a:gd name="connsiteY116" fmla="*/ 413226 h 432276"/>
              <a:gd name="connsiteX117" fmla="*/ 3702050 w 3740685"/>
              <a:gd name="connsiteY117" fmla="*/ 400526 h 432276"/>
              <a:gd name="connsiteX118" fmla="*/ 3740150 w 3740685"/>
              <a:gd name="connsiteY118" fmla="*/ 387826 h 43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740685" h="432276">
                <a:moveTo>
                  <a:pt x="0" y="387826"/>
                </a:moveTo>
                <a:cubicBezTo>
                  <a:pt x="2117" y="364543"/>
                  <a:pt x="-1043" y="340156"/>
                  <a:pt x="6350" y="317976"/>
                </a:cubicBezTo>
                <a:cubicBezTo>
                  <a:pt x="8467" y="311626"/>
                  <a:pt x="19413" y="314619"/>
                  <a:pt x="25400" y="311626"/>
                </a:cubicBezTo>
                <a:cubicBezTo>
                  <a:pt x="74639" y="287007"/>
                  <a:pt x="15617" y="308537"/>
                  <a:pt x="63500" y="292576"/>
                </a:cubicBezTo>
                <a:cubicBezTo>
                  <a:pt x="117021" y="310416"/>
                  <a:pt x="84364" y="307997"/>
                  <a:pt x="120650" y="298926"/>
                </a:cubicBezTo>
                <a:cubicBezTo>
                  <a:pt x="131121" y="296308"/>
                  <a:pt x="141987" y="295416"/>
                  <a:pt x="152400" y="292576"/>
                </a:cubicBezTo>
                <a:cubicBezTo>
                  <a:pt x="165315" y="289054"/>
                  <a:pt x="190500" y="279876"/>
                  <a:pt x="190500" y="279876"/>
                </a:cubicBezTo>
                <a:cubicBezTo>
                  <a:pt x="211667" y="284109"/>
                  <a:pt x="232462" y="291140"/>
                  <a:pt x="254000" y="292576"/>
                </a:cubicBezTo>
                <a:cubicBezTo>
                  <a:pt x="286430" y="294738"/>
                  <a:pt x="281581" y="285136"/>
                  <a:pt x="304800" y="273526"/>
                </a:cubicBezTo>
                <a:cubicBezTo>
                  <a:pt x="310787" y="270533"/>
                  <a:pt x="317500" y="269293"/>
                  <a:pt x="323850" y="267176"/>
                </a:cubicBezTo>
                <a:cubicBezTo>
                  <a:pt x="328083" y="260826"/>
                  <a:pt x="331664" y="253989"/>
                  <a:pt x="336550" y="248126"/>
                </a:cubicBezTo>
                <a:cubicBezTo>
                  <a:pt x="354813" y="226210"/>
                  <a:pt x="370301" y="223074"/>
                  <a:pt x="381000" y="190976"/>
                </a:cubicBezTo>
                <a:lnTo>
                  <a:pt x="393700" y="152876"/>
                </a:lnTo>
                <a:lnTo>
                  <a:pt x="400050" y="133826"/>
                </a:lnTo>
                <a:cubicBezTo>
                  <a:pt x="447933" y="149787"/>
                  <a:pt x="388911" y="128257"/>
                  <a:pt x="438150" y="152876"/>
                </a:cubicBezTo>
                <a:cubicBezTo>
                  <a:pt x="447260" y="157431"/>
                  <a:pt x="474462" y="163541"/>
                  <a:pt x="482600" y="165576"/>
                </a:cubicBezTo>
                <a:cubicBezTo>
                  <a:pt x="484717" y="182509"/>
                  <a:pt x="485897" y="199586"/>
                  <a:pt x="488950" y="216376"/>
                </a:cubicBezTo>
                <a:cubicBezTo>
                  <a:pt x="490147" y="222962"/>
                  <a:pt x="490567" y="230693"/>
                  <a:pt x="495300" y="235426"/>
                </a:cubicBezTo>
                <a:cubicBezTo>
                  <a:pt x="504027" y="244153"/>
                  <a:pt x="515591" y="249892"/>
                  <a:pt x="527050" y="254476"/>
                </a:cubicBezTo>
                <a:cubicBezTo>
                  <a:pt x="537071" y="258484"/>
                  <a:pt x="548217" y="258709"/>
                  <a:pt x="558800" y="260826"/>
                </a:cubicBezTo>
                <a:cubicBezTo>
                  <a:pt x="565150" y="265059"/>
                  <a:pt x="572454" y="268130"/>
                  <a:pt x="577850" y="273526"/>
                </a:cubicBezTo>
                <a:cubicBezTo>
                  <a:pt x="583246" y="278922"/>
                  <a:pt x="584078" y="288531"/>
                  <a:pt x="590550" y="292576"/>
                </a:cubicBezTo>
                <a:cubicBezTo>
                  <a:pt x="601902" y="299671"/>
                  <a:pt x="615663" y="302029"/>
                  <a:pt x="628650" y="305276"/>
                </a:cubicBezTo>
                <a:cubicBezTo>
                  <a:pt x="660544" y="313249"/>
                  <a:pt x="645771" y="308866"/>
                  <a:pt x="673100" y="317976"/>
                </a:cubicBezTo>
                <a:cubicBezTo>
                  <a:pt x="696383" y="315859"/>
                  <a:pt x="719776" y="314716"/>
                  <a:pt x="742950" y="311626"/>
                </a:cubicBezTo>
                <a:cubicBezTo>
                  <a:pt x="751601" y="310473"/>
                  <a:pt x="761535" y="310728"/>
                  <a:pt x="768350" y="305276"/>
                </a:cubicBezTo>
                <a:cubicBezTo>
                  <a:pt x="773577" y="301095"/>
                  <a:pt x="770519" y="291453"/>
                  <a:pt x="774700" y="286226"/>
                </a:cubicBezTo>
                <a:cubicBezTo>
                  <a:pt x="779468" y="280267"/>
                  <a:pt x="787400" y="277759"/>
                  <a:pt x="793750" y="273526"/>
                </a:cubicBezTo>
                <a:cubicBezTo>
                  <a:pt x="795867" y="262943"/>
                  <a:pt x="797482" y="252247"/>
                  <a:pt x="800100" y="241776"/>
                </a:cubicBezTo>
                <a:cubicBezTo>
                  <a:pt x="801723" y="235282"/>
                  <a:pt x="799757" y="222726"/>
                  <a:pt x="806450" y="222726"/>
                </a:cubicBezTo>
                <a:cubicBezTo>
                  <a:pt x="813143" y="222726"/>
                  <a:pt x="810683" y="235426"/>
                  <a:pt x="812800" y="241776"/>
                </a:cubicBezTo>
                <a:cubicBezTo>
                  <a:pt x="814917" y="233309"/>
                  <a:pt x="817438" y="224934"/>
                  <a:pt x="819150" y="216376"/>
                </a:cubicBezTo>
                <a:cubicBezTo>
                  <a:pt x="821675" y="203751"/>
                  <a:pt x="822707" y="190845"/>
                  <a:pt x="825500" y="178276"/>
                </a:cubicBezTo>
                <a:cubicBezTo>
                  <a:pt x="826952" y="171742"/>
                  <a:pt x="830011" y="165662"/>
                  <a:pt x="831850" y="159226"/>
                </a:cubicBezTo>
                <a:cubicBezTo>
                  <a:pt x="834248" y="150835"/>
                  <a:pt x="834297" y="141632"/>
                  <a:pt x="838200" y="133826"/>
                </a:cubicBezTo>
                <a:cubicBezTo>
                  <a:pt x="845026" y="120174"/>
                  <a:pt x="858773" y="110206"/>
                  <a:pt x="863600" y="95726"/>
                </a:cubicBezTo>
                <a:cubicBezTo>
                  <a:pt x="879561" y="47843"/>
                  <a:pt x="858031" y="106865"/>
                  <a:pt x="882650" y="57626"/>
                </a:cubicBezTo>
                <a:cubicBezTo>
                  <a:pt x="885643" y="51639"/>
                  <a:pt x="884267" y="43309"/>
                  <a:pt x="889000" y="38576"/>
                </a:cubicBezTo>
                <a:cubicBezTo>
                  <a:pt x="893733" y="33843"/>
                  <a:pt x="902063" y="35219"/>
                  <a:pt x="908050" y="32226"/>
                </a:cubicBezTo>
                <a:cubicBezTo>
                  <a:pt x="914876" y="28813"/>
                  <a:pt x="920750" y="23759"/>
                  <a:pt x="927100" y="19526"/>
                </a:cubicBezTo>
                <a:cubicBezTo>
                  <a:pt x="929217" y="13176"/>
                  <a:pt x="927710" y="-2968"/>
                  <a:pt x="933450" y="476"/>
                </a:cubicBezTo>
                <a:cubicBezTo>
                  <a:pt x="946538" y="8329"/>
                  <a:pt x="950383" y="25876"/>
                  <a:pt x="958850" y="38576"/>
                </a:cubicBezTo>
                <a:cubicBezTo>
                  <a:pt x="963083" y="44926"/>
                  <a:pt x="969137" y="50386"/>
                  <a:pt x="971550" y="57626"/>
                </a:cubicBezTo>
                <a:lnTo>
                  <a:pt x="990600" y="114776"/>
                </a:lnTo>
                <a:lnTo>
                  <a:pt x="996950" y="133826"/>
                </a:lnTo>
                <a:cubicBezTo>
                  <a:pt x="999067" y="140176"/>
                  <a:pt x="997731" y="149163"/>
                  <a:pt x="1003300" y="152876"/>
                </a:cubicBezTo>
                <a:cubicBezTo>
                  <a:pt x="1009650" y="157109"/>
                  <a:pt x="1015524" y="162163"/>
                  <a:pt x="1022350" y="165576"/>
                </a:cubicBezTo>
                <a:cubicBezTo>
                  <a:pt x="1031460" y="170131"/>
                  <a:pt x="1058662" y="176241"/>
                  <a:pt x="1066800" y="178276"/>
                </a:cubicBezTo>
                <a:cubicBezTo>
                  <a:pt x="1094317" y="176159"/>
                  <a:pt x="1122814" y="179508"/>
                  <a:pt x="1149350" y="171926"/>
                </a:cubicBezTo>
                <a:cubicBezTo>
                  <a:pt x="1155786" y="170087"/>
                  <a:pt x="1150967" y="148143"/>
                  <a:pt x="1155700" y="152876"/>
                </a:cubicBezTo>
                <a:cubicBezTo>
                  <a:pt x="1165166" y="162342"/>
                  <a:pt x="1168400" y="190976"/>
                  <a:pt x="1168400" y="190976"/>
                </a:cubicBezTo>
                <a:cubicBezTo>
                  <a:pt x="1175094" y="237832"/>
                  <a:pt x="1166823" y="225598"/>
                  <a:pt x="1187450" y="254476"/>
                </a:cubicBezTo>
                <a:cubicBezTo>
                  <a:pt x="1193601" y="263088"/>
                  <a:pt x="1197694" y="274005"/>
                  <a:pt x="1206500" y="279876"/>
                </a:cubicBezTo>
                <a:lnTo>
                  <a:pt x="1263650" y="298926"/>
                </a:lnTo>
                <a:lnTo>
                  <a:pt x="1282700" y="305276"/>
                </a:lnTo>
                <a:cubicBezTo>
                  <a:pt x="1286933" y="311626"/>
                  <a:pt x="1287827" y="325273"/>
                  <a:pt x="1295400" y="324326"/>
                </a:cubicBezTo>
                <a:cubicBezTo>
                  <a:pt x="1310546" y="322433"/>
                  <a:pt x="1333500" y="298926"/>
                  <a:pt x="1333500" y="298926"/>
                </a:cubicBezTo>
                <a:cubicBezTo>
                  <a:pt x="1344083" y="305276"/>
                  <a:pt x="1353051" y="316099"/>
                  <a:pt x="1365250" y="317976"/>
                </a:cubicBezTo>
                <a:cubicBezTo>
                  <a:pt x="1444638" y="330190"/>
                  <a:pt x="1393628" y="289204"/>
                  <a:pt x="1435100" y="330676"/>
                </a:cubicBezTo>
                <a:cubicBezTo>
                  <a:pt x="1449475" y="388177"/>
                  <a:pt x="1428537" y="338560"/>
                  <a:pt x="1524000" y="362426"/>
                </a:cubicBezTo>
                <a:cubicBezTo>
                  <a:pt x="1532712" y="364604"/>
                  <a:pt x="1535578" y="376495"/>
                  <a:pt x="1543050" y="381476"/>
                </a:cubicBezTo>
                <a:cubicBezTo>
                  <a:pt x="1551418" y="387055"/>
                  <a:pt x="1589270" y="393260"/>
                  <a:pt x="1593850" y="394176"/>
                </a:cubicBezTo>
                <a:cubicBezTo>
                  <a:pt x="1610783" y="392059"/>
                  <a:pt x="1627860" y="390879"/>
                  <a:pt x="1644650" y="387826"/>
                </a:cubicBezTo>
                <a:cubicBezTo>
                  <a:pt x="1651236" y="386629"/>
                  <a:pt x="1658967" y="386209"/>
                  <a:pt x="1663700" y="381476"/>
                </a:cubicBezTo>
                <a:cubicBezTo>
                  <a:pt x="1671092" y="374084"/>
                  <a:pt x="1667901" y="346448"/>
                  <a:pt x="1682750" y="343376"/>
                </a:cubicBezTo>
                <a:cubicBezTo>
                  <a:pt x="1739059" y="331726"/>
                  <a:pt x="1797050" y="330676"/>
                  <a:pt x="1854200" y="324326"/>
                </a:cubicBezTo>
                <a:cubicBezTo>
                  <a:pt x="1864783" y="320093"/>
                  <a:pt x="1875755" y="316724"/>
                  <a:pt x="1885950" y="311626"/>
                </a:cubicBezTo>
                <a:cubicBezTo>
                  <a:pt x="1896989" y="306106"/>
                  <a:pt x="1905358" y="292576"/>
                  <a:pt x="1917700" y="292576"/>
                </a:cubicBezTo>
                <a:cubicBezTo>
                  <a:pt x="1926680" y="292576"/>
                  <a:pt x="1930400" y="305276"/>
                  <a:pt x="1936750" y="311626"/>
                </a:cubicBezTo>
                <a:cubicBezTo>
                  <a:pt x="1940545" y="323011"/>
                  <a:pt x="1947953" y="348229"/>
                  <a:pt x="1955800" y="356076"/>
                </a:cubicBezTo>
                <a:cubicBezTo>
                  <a:pt x="1960533" y="360809"/>
                  <a:pt x="1968500" y="360309"/>
                  <a:pt x="1974850" y="362426"/>
                </a:cubicBezTo>
                <a:cubicBezTo>
                  <a:pt x="1977159" y="369353"/>
                  <a:pt x="1981008" y="402065"/>
                  <a:pt x="2000250" y="375126"/>
                </a:cubicBezTo>
                <a:cubicBezTo>
                  <a:pt x="2008031" y="364233"/>
                  <a:pt x="2012950" y="337026"/>
                  <a:pt x="2012950" y="337026"/>
                </a:cubicBezTo>
                <a:cubicBezTo>
                  <a:pt x="2013342" y="337075"/>
                  <a:pt x="2077402" y="343013"/>
                  <a:pt x="2089150" y="349726"/>
                </a:cubicBezTo>
                <a:cubicBezTo>
                  <a:pt x="2155742" y="387779"/>
                  <a:pt x="2067772" y="355300"/>
                  <a:pt x="2127250" y="375126"/>
                </a:cubicBezTo>
                <a:cubicBezTo>
                  <a:pt x="2172925" y="359901"/>
                  <a:pt x="2115886" y="375126"/>
                  <a:pt x="2171700" y="375126"/>
                </a:cubicBezTo>
                <a:cubicBezTo>
                  <a:pt x="2190867" y="375126"/>
                  <a:pt x="2209800" y="370893"/>
                  <a:pt x="2228850" y="368776"/>
                </a:cubicBezTo>
                <a:cubicBezTo>
                  <a:pt x="2249983" y="363493"/>
                  <a:pt x="2263918" y="356158"/>
                  <a:pt x="2286000" y="368776"/>
                </a:cubicBezTo>
                <a:cubicBezTo>
                  <a:pt x="2292626" y="372562"/>
                  <a:pt x="2292741" y="383058"/>
                  <a:pt x="2298700" y="387826"/>
                </a:cubicBezTo>
                <a:cubicBezTo>
                  <a:pt x="2303927" y="392007"/>
                  <a:pt x="2311400" y="392059"/>
                  <a:pt x="2317750" y="394176"/>
                </a:cubicBezTo>
                <a:cubicBezTo>
                  <a:pt x="2330450" y="392059"/>
                  <a:pt x="2343281" y="390619"/>
                  <a:pt x="2355850" y="387826"/>
                </a:cubicBezTo>
                <a:cubicBezTo>
                  <a:pt x="2362384" y="386374"/>
                  <a:pt x="2368406" y="383099"/>
                  <a:pt x="2374900" y="381476"/>
                </a:cubicBezTo>
                <a:lnTo>
                  <a:pt x="2425700" y="368776"/>
                </a:lnTo>
                <a:cubicBezTo>
                  <a:pt x="2427817" y="362426"/>
                  <a:pt x="2429057" y="355713"/>
                  <a:pt x="2432050" y="349726"/>
                </a:cubicBezTo>
                <a:cubicBezTo>
                  <a:pt x="2445750" y="322325"/>
                  <a:pt x="2444716" y="340356"/>
                  <a:pt x="2451100" y="311626"/>
                </a:cubicBezTo>
                <a:cubicBezTo>
                  <a:pt x="2453893" y="299057"/>
                  <a:pt x="2451692" y="285042"/>
                  <a:pt x="2457450" y="273526"/>
                </a:cubicBezTo>
                <a:cubicBezTo>
                  <a:pt x="2467744" y="252939"/>
                  <a:pt x="2530961" y="254775"/>
                  <a:pt x="2533650" y="254476"/>
                </a:cubicBezTo>
                <a:cubicBezTo>
                  <a:pt x="2535767" y="239659"/>
                  <a:pt x="2533307" y="223413"/>
                  <a:pt x="2540000" y="210026"/>
                </a:cubicBezTo>
                <a:cubicBezTo>
                  <a:pt x="2542993" y="204039"/>
                  <a:pt x="2552898" y="206313"/>
                  <a:pt x="2559050" y="203676"/>
                </a:cubicBezTo>
                <a:cubicBezTo>
                  <a:pt x="2613977" y="180136"/>
                  <a:pt x="2558824" y="199518"/>
                  <a:pt x="2603500" y="184626"/>
                </a:cubicBezTo>
                <a:cubicBezTo>
                  <a:pt x="2602165" y="195306"/>
                  <a:pt x="2589893" y="243817"/>
                  <a:pt x="2603500" y="260826"/>
                </a:cubicBezTo>
                <a:cubicBezTo>
                  <a:pt x="2607681" y="266053"/>
                  <a:pt x="2616200" y="265059"/>
                  <a:pt x="2622550" y="267176"/>
                </a:cubicBezTo>
                <a:cubicBezTo>
                  <a:pt x="2642676" y="297365"/>
                  <a:pt x="2632837" y="278986"/>
                  <a:pt x="2647950" y="324326"/>
                </a:cubicBezTo>
                <a:cubicBezTo>
                  <a:pt x="2650067" y="330676"/>
                  <a:pt x="2647950" y="341259"/>
                  <a:pt x="2654300" y="343376"/>
                </a:cubicBezTo>
                <a:lnTo>
                  <a:pt x="2673350" y="349726"/>
                </a:lnTo>
                <a:cubicBezTo>
                  <a:pt x="2675467" y="356076"/>
                  <a:pt x="2674131" y="365063"/>
                  <a:pt x="2679700" y="368776"/>
                </a:cubicBezTo>
                <a:cubicBezTo>
                  <a:pt x="2688680" y="374763"/>
                  <a:pt x="2700979" y="372508"/>
                  <a:pt x="2711450" y="375126"/>
                </a:cubicBezTo>
                <a:cubicBezTo>
                  <a:pt x="2717944" y="376749"/>
                  <a:pt x="2724150" y="379359"/>
                  <a:pt x="2730500" y="381476"/>
                </a:cubicBezTo>
                <a:cubicBezTo>
                  <a:pt x="2783417" y="375126"/>
                  <a:pt x="2836784" y="371795"/>
                  <a:pt x="2889250" y="362426"/>
                </a:cubicBezTo>
                <a:cubicBezTo>
                  <a:pt x="2896763" y="361084"/>
                  <a:pt x="2904255" y="356198"/>
                  <a:pt x="2908300" y="349726"/>
                </a:cubicBezTo>
                <a:cubicBezTo>
                  <a:pt x="2915395" y="338374"/>
                  <a:pt x="2921000" y="311626"/>
                  <a:pt x="2921000" y="311626"/>
                </a:cubicBezTo>
                <a:cubicBezTo>
                  <a:pt x="2982751" y="332210"/>
                  <a:pt x="2937967" y="320238"/>
                  <a:pt x="3016250" y="330676"/>
                </a:cubicBezTo>
                <a:cubicBezTo>
                  <a:pt x="3029012" y="332378"/>
                  <a:pt x="3041781" y="334233"/>
                  <a:pt x="3054350" y="337026"/>
                </a:cubicBezTo>
                <a:cubicBezTo>
                  <a:pt x="3060884" y="338478"/>
                  <a:pt x="3066758" y="342546"/>
                  <a:pt x="3073400" y="343376"/>
                </a:cubicBezTo>
                <a:cubicBezTo>
                  <a:pt x="3100785" y="346799"/>
                  <a:pt x="3128433" y="347609"/>
                  <a:pt x="3155950" y="349726"/>
                </a:cubicBezTo>
                <a:cubicBezTo>
                  <a:pt x="3164933" y="352720"/>
                  <a:pt x="3192427" y="362426"/>
                  <a:pt x="3200400" y="362426"/>
                </a:cubicBezTo>
                <a:cubicBezTo>
                  <a:pt x="3215367" y="362426"/>
                  <a:pt x="3230033" y="358193"/>
                  <a:pt x="3244850" y="356076"/>
                </a:cubicBezTo>
                <a:cubicBezTo>
                  <a:pt x="3251200" y="360309"/>
                  <a:pt x="3256728" y="366168"/>
                  <a:pt x="3263900" y="368776"/>
                </a:cubicBezTo>
                <a:cubicBezTo>
                  <a:pt x="3280304" y="374741"/>
                  <a:pt x="3314700" y="381476"/>
                  <a:pt x="3314700" y="381476"/>
                </a:cubicBezTo>
                <a:cubicBezTo>
                  <a:pt x="3327400" y="377243"/>
                  <a:pt x="3341661" y="376202"/>
                  <a:pt x="3352800" y="368776"/>
                </a:cubicBezTo>
                <a:lnTo>
                  <a:pt x="3390900" y="343376"/>
                </a:lnTo>
                <a:cubicBezTo>
                  <a:pt x="3405717" y="345493"/>
                  <a:pt x="3422266" y="342457"/>
                  <a:pt x="3435350" y="349726"/>
                </a:cubicBezTo>
                <a:cubicBezTo>
                  <a:pt x="3443625" y="354323"/>
                  <a:pt x="3441990" y="367854"/>
                  <a:pt x="3448050" y="375126"/>
                </a:cubicBezTo>
                <a:cubicBezTo>
                  <a:pt x="3452936" y="380989"/>
                  <a:pt x="3460750" y="383593"/>
                  <a:pt x="3467100" y="387826"/>
                </a:cubicBezTo>
                <a:cubicBezTo>
                  <a:pt x="3481917" y="432276"/>
                  <a:pt x="3467100" y="421693"/>
                  <a:pt x="3498850" y="432276"/>
                </a:cubicBezTo>
                <a:cubicBezTo>
                  <a:pt x="3553189" y="429080"/>
                  <a:pt x="3604479" y="428429"/>
                  <a:pt x="3657600" y="419576"/>
                </a:cubicBezTo>
                <a:cubicBezTo>
                  <a:pt x="3666208" y="418141"/>
                  <a:pt x="3674533" y="415343"/>
                  <a:pt x="3683000" y="413226"/>
                </a:cubicBezTo>
                <a:cubicBezTo>
                  <a:pt x="3689350" y="408993"/>
                  <a:pt x="3694418" y="400526"/>
                  <a:pt x="3702050" y="400526"/>
                </a:cubicBezTo>
                <a:cubicBezTo>
                  <a:pt x="3748182" y="400526"/>
                  <a:pt x="3740150" y="436338"/>
                  <a:pt x="3740150" y="387826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033404" y="2137700"/>
            <a:ext cx="3832870" cy="3520140"/>
            <a:chOff x="5033404" y="2137700"/>
            <a:chExt cx="3832870" cy="3520140"/>
          </a:xfrm>
        </p:grpSpPr>
        <p:pic>
          <p:nvPicPr>
            <p:cNvPr id="4" name="Picture 3" descr="fractal_heart.gif">
              <a:extLst>
                <a:ext uri="{FF2B5EF4-FFF2-40B4-BE49-F238E27FC236}">
                  <a16:creationId xmlns:a16="http://schemas.microsoft.com/office/drawing/2014/main" id="{1206886B-E88A-468D-9569-62D149EC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092" y="2666202"/>
              <a:ext cx="2497323" cy="1525595"/>
            </a:xfrm>
            <a:prstGeom prst="rect">
              <a:avLst/>
            </a:prstGeom>
          </p:spPr>
        </p:pic>
        <p:pic>
          <p:nvPicPr>
            <p:cNvPr id="5" name="Picture 6" descr="RomanescoBroccoli.jpg">
              <a:extLst>
                <a:ext uri="{FF2B5EF4-FFF2-40B4-BE49-F238E27FC236}">
                  <a16:creationId xmlns:a16="http://schemas.microsoft.com/office/drawing/2014/main" id="{6780019E-DF9F-49D6-A234-40873C5E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6171" y="4387028"/>
              <a:ext cx="1374684" cy="1196421"/>
            </a:xfrm>
            <a:prstGeom prst="rect">
              <a:avLst/>
            </a:prstGeom>
          </p:spPr>
        </p:pic>
        <p:pic>
          <p:nvPicPr>
            <p:cNvPr id="6" name="Picture 9" descr="fractal_trees.jpg">
              <a:extLst>
                <a:ext uri="{FF2B5EF4-FFF2-40B4-BE49-F238E27FC236}">
                  <a16:creationId xmlns:a16="http://schemas.microsoft.com/office/drawing/2014/main" id="{C400E551-A4D1-44D9-A56E-667D24FD6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9109" y="4326405"/>
              <a:ext cx="1578326" cy="1331435"/>
            </a:xfrm>
            <a:prstGeom prst="rect">
              <a:avLst/>
            </a:prstGeom>
          </p:spPr>
        </p:pic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6C78E1FF-81BB-45C6-8A45-6155CCFABE65}"/>
                </a:ext>
              </a:extLst>
            </p:cNvPr>
            <p:cNvSpPr txBox="1"/>
            <p:nvPr/>
          </p:nvSpPr>
          <p:spPr>
            <a:xfrm>
              <a:off x="5033404" y="2137700"/>
              <a:ext cx="38328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4) Space filling 3D-networks, dimensionality=4</a:t>
              </a:r>
            </a:p>
            <a:p>
              <a:r>
                <a:rPr lang="en-US" sz="1400" dirty="0"/>
                <a:t>    Leads to scaling factors of X</a:t>
              </a:r>
              <a:r>
                <a:rPr lang="en-US" sz="1400" baseline="30000" dirty="0"/>
                <a:t>Y/4</a:t>
              </a:r>
            </a:p>
            <a:p>
              <a:endParaRPr lang="en-US" sz="1400" dirty="0"/>
            </a:p>
            <a:p>
              <a:pPr marL="457200" indent="-457200">
                <a:buAutoNum type="arabicParenR"/>
              </a:pPr>
              <a:endParaRPr lang="en-US" sz="1400" dirty="0"/>
            </a:p>
          </p:txBody>
        </p:sp>
      </p:grp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E8E3DCA-8F6F-4097-9F3D-37CDDFDC56E8}"/>
              </a:ext>
            </a:extLst>
          </p:cNvPr>
          <p:cNvSpPr txBox="1"/>
          <p:nvPr/>
        </p:nvSpPr>
        <p:spPr>
          <a:xfrm>
            <a:off x="443458" y="2864025"/>
            <a:ext cx="43985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2) A “coast line” line, dimensionality=1,1-1,5</a:t>
            </a:r>
          </a:p>
          <a:p>
            <a:pPr marL="457200" indent="-457200">
              <a:buAutoNum type="arabicParenR"/>
            </a:pPr>
            <a:endParaRPr lang="en-US" sz="14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537AC98-563E-4980-BB40-8F520B884FF2}"/>
              </a:ext>
            </a:extLst>
          </p:cNvPr>
          <p:cNvSpPr txBox="1"/>
          <p:nvPr/>
        </p:nvSpPr>
        <p:spPr>
          <a:xfrm>
            <a:off x="445483" y="3944206"/>
            <a:ext cx="43985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3) A space filling line, dimensionality= 2 (e.g. N+1)</a:t>
            </a:r>
          </a:p>
          <a:p>
            <a:pPr marL="457200" indent="-457200">
              <a:buAutoNum type="arabicParenR"/>
            </a:pPr>
            <a:endParaRPr lang="en-US" sz="14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341A1CC-C11B-41F6-86EE-76FE05E6DF21}"/>
              </a:ext>
            </a:extLst>
          </p:cNvPr>
          <p:cNvSpPr txBox="1"/>
          <p:nvPr/>
        </p:nvSpPr>
        <p:spPr>
          <a:xfrm>
            <a:off x="443458" y="2106396"/>
            <a:ext cx="43985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1) Straight line, dimensionality=1</a:t>
            </a:r>
          </a:p>
          <a:p>
            <a:pPr marL="457200" indent="-457200">
              <a:buAutoNum type="arabicParenR"/>
            </a:pPr>
            <a:endParaRPr lang="en-US" sz="1400" dirty="0"/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399802CE-2924-42BE-B3CA-EA97C07A026C}"/>
              </a:ext>
            </a:extLst>
          </p:cNvPr>
          <p:cNvGrpSpPr/>
          <p:nvPr/>
        </p:nvGrpSpPr>
        <p:grpSpPr>
          <a:xfrm>
            <a:off x="656565" y="4191797"/>
            <a:ext cx="1555499" cy="1490863"/>
            <a:chOff x="540001" y="4291153"/>
            <a:chExt cx="1555499" cy="1490863"/>
          </a:xfrm>
        </p:grpSpPr>
        <p:sp>
          <p:nvSpPr>
            <p:cNvPr id="13" name="Vapaamuotoinen: Muoto 12">
              <a:extLst>
                <a:ext uri="{FF2B5EF4-FFF2-40B4-BE49-F238E27FC236}">
                  <a16:creationId xmlns:a16="http://schemas.microsoft.com/office/drawing/2014/main" id="{1DD3BAC4-B0BD-449A-8FEA-58A749B18270}"/>
                </a:ext>
              </a:extLst>
            </p:cNvPr>
            <p:cNvSpPr/>
            <p:nvPr/>
          </p:nvSpPr>
          <p:spPr>
            <a:xfrm>
              <a:off x="540001" y="4291153"/>
              <a:ext cx="1473200" cy="1371167"/>
            </a:xfrm>
            <a:custGeom>
              <a:avLst/>
              <a:gdLst>
                <a:gd name="connsiteX0" fmla="*/ 0 w 1473200"/>
                <a:gd name="connsiteY0" fmla="*/ 1326717 h 1371167"/>
                <a:gd name="connsiteX1" fmla="*/ 6350 w 1473200"/>
                <a:gd name="connsiteY1" fmla="*/ 964767 h 1371167"/>
                <a:gd name="connsiteX2" fmla="*/ 12700 w 1473200"/>
                <a:gd name="connsiteY2" fmla="*/ 926667 h 1371167"/>
                <a:gd name="connsiteX3" fmla="*/ 19050 w 1473200"/>
                <a:gd name="connsiteY3" fmla="*/ 907617 h 1371167"/>
                <a:gd name="connsiteX4" fmla="*/ 25400 w 1473200"/>
                <a:gd name="connsiteY4" fmla="*/ 621867 h 1371167"/>
                <a:gd name="connsiteX5" fmla="*/ 31750 w 1473200"/>
                <a:gd name="connsiteY5" fmla="*/ 545667 h 1371167"/>
                <a:gd name="connsiteX6" fmla="*/ 38100 w 1473200"/>
                <a:gd name="connsiteY6" fmla="*/ 240867 h 1371167"/>
                <a:gd name="connsiteX7" fmla="*/ 50800 w 1473200"/>
                <a:gd name="connsiteY7" fmla="*/ 113867 h 1371167"/>
                <a:gd name="connsiteX8" fmla="*/ 63500 w 1473200"/>
                <a:gd name="connsiteY8" fmla="*/ 94817 h 1371167"/>
                <a:gd name="connsiteX9" fmla="*/ 82550 w 1473200"/>
                <a:gd name="connsiteY9" fmla="*/ 88467 h 1371167"/>
                <a:gd name="connsiteX10" fmla="*/ 133350 w 1473200"/>
                <a:gd name="connsiteY10" fmla="*/ 101167 h 1371167"/>
                <a:gd name="connsiteX11" fmla="*/ 152400 w 1473200"/>
                <a:gd name="connsiteY11" fmla="*/ 107517 h 1371167"/>
                <a:gd name="connsiteX12" fmla="*/ 158750 w 1473200"/>
                <a:gd name="connsiteY12" fmla="*/ 215467 h 1371167"/>
                <a:gd name="connsiteX13" fmla="*/ 152400 w 1473200"/>
                <a:gd name="connsiteY13" fmla="*/ 234517 h 1371167"/>
                <a:gd name="connsiteX14" fmla="*/ 133350 w 1473200"/>
                <a:gd name="connsiteY14" fmla="*/ 247217 h 1371167"/>
                <a:gd name="connsiteX15" fmla="*/ 120650 w 1473200"/>
                <a:gd name="connsiteY15" fmla="*/ 266267 h 1371167"/>
                <a:gd name="connsiteX16" fmla="*/ 107950 w 1473200"/>
                <a:gd name="connsiteY16" fmla="*/ 304367 h 1371167"/>
                <a:gd name="connsiteX17" fmla="*/ 114300 w 1473200"/>
                <a:gd name="connsiteY17" fmla="*/ 348817 h 1371167"/>
                <a:gd name="connsiteX18" fmla="*/ 133350 w 1473200"/>
                <a:gd name="connsiteY18" fmla="*/ 336117 h 1371167"/>
                <a:gd name="connsiteX19" fmla="*/ 146050 w 1473200"/>
                <a:gd name="connsiteY19" fmla="*/ 298017 h 1371167"/>
                <a:gd name="connsiteX20" fmla="*/ 152400 w 1473200"/>
                <a:gd name="connsiteY20" fmla="*/ 278967 h 1371167"/>
                <a:gd name="connsiteX21" fmla="*/ 196850 w 1473200"/>
                <a:gd name="connsiteY21" fmla="*/ 259917 h 1371167"/>
                <a:gd name="connsiteX22" fmla="*/ 222250 w 1473200"/>
                <a:gd name="connsiteY22" fmla="*/ 317067 h 1371167"/>
                <a:gd name="connsiteX23" fmla="*/ 215900 w 1473200"/>
                <a:gd name="connsiteY23" fmla="*/ 374217 h 1371167"/>
                <a:gd name="connsiteX24" fmla="*/ 196850 w 1473200"/>
                <a:gd name="connsiteY24" fmla="*/ 386917 h 1371167"/>
                <a:gd name="connsiteX25" fmla="*/ 171450 w 1473200"/>
                <a:gd name="connsiteY25" fmla="*/ 425017 h 1371167"/>
                <a:gd name="connsiteX26" fmla="*/ 127000 w 1473200"/>
                <a:gd name="connsiteY26" fmla="*/ 463117 h 1371167"/>
                <a:gd name="connsiteX27" fmla="*/ 114300 w 1473200"/>
                <a:gd name="connsiteY27" fmla="*/ 507567 h 1371167"/>
                <a:gd name="connsiteX28" fmla="*/ 127000 w 1473200"/>
                <a:gd name="connsiteY28" fmla="*/ 571067 h 1371167"/>
                <a:gd name="connsiteX29" fmla="*/ 133350 w 1473200"/>
                <a:gd name="connsiteY29" fmla="*/ 590117 h 1371167"/>
                <a:gd name="connsiteX30" fmla="*/ 152400 w 1473200"/>
                <a:gd name="connsiteY30" fmla="*/ 602817 h 1371167"/>
                <a:gd name="connsiteX31" fmla="*/ 196850 w 1473200"/>
                <a:gd name="connsiteY31" fmla="*/ 596467 h 1371167"/>
                <a:gd name="connsiteX32" fmla="*/ 209550 w 1473200"/>
                <a:gd name="connsiteY32" fmla="*/ 469467 h 1371167"/>
                <a:gd name="connsiteX33" fmla="*/ 241300 w 1473200"/>
                <a:gd name="connsiteY33" fmla="*/ 463117 h 1371167"/>
                <a:gd name="connsiteX34" fmla="*/ 266700 w 1473200"/>
                <a:gd name="connsiteY34" fmla="*/ 469467 h 1371167"/>
                <a:gd name="connsiteX35" fmla="*/ 234950 w 1473200"/>
                <a:gd name="connsiteY35" fmla="*/ 653617 h 1371167"/>
                <a:gd name="connsiteX36" fmla="*/ 228600 w 1473200"/>
                <a:gd name="connsiteY36" fmla="*/ 672667 h 1371167"/>
                <a:gd name="connsiteX37" fmla="*/ 177800 w 1473200"/>
                <a:gd name="connsiteY37" fmla="*/ 691717 h 1371167"/>
                <a:gd name="connsiteX38" fmla="*/ 158750 w 1473200"/>
                <a:gd name="connsiteY38" fmla="*/ 704417 h 1371167"/>
                <a:gd name="connsiteX39" fmla="*/ 127000 w 1473200"/>
                <a:gd name="connsiteY39" fmla="*/ 710767 h 1371167"/>
                <a:gd name="connsiteX40" fmla="*/ 114300 w 1473200"/>
                <a:gd name="connsiteY40" fmla="*/ 729817 h 1371167"/>
                <a:gd name="connsiteX41" fmla="*/ 120650 w 1473200"/>
                <a:gd name="connsiteY41" fmla="*/ 888567 h 1371167"/>
                <a:gd name="connsiteX42" fmla="*/ 146050 w 1473200"/>
                <a:gd name="connsiteY42" fmla="*/ 882217 h 1371167"/>
                <a:gd name="connsiteX43" fmla="*/ 196850 w 1473200"/>
                <a:gd name="connsiteY43" fmla="*/ 875867 h 1371167"/>
                <a:gd name="connsiteX44" fmla="*/ 247650 w 1473200"/>
                <a:gd name="connsiteY44" fmla="*/ 863167 h 1371167"/>
                <a:gd name="connsiteX45" fmla="*/ 266700 w 1473200"/>
                <a:gd name="connsiteY45" fmla="*/ 850467 h 1371167"/>
                <a:gd name="connsiteX46" fmla="*/ 177800 w 1473200"/>
                <a:gd name="connsiteY46" fmla="*/ 825067 h 1371167"/>
                <a:gd name="connsiteX47" fmla="*/ 171450 w 1473200"/>
                <a:gd name="connsiteY47" fmla="*/ 774267 h 1371167"/>
                <a:gd name="connsiteX48" fmla="*/ 190500 w 1473200"/>
                <a:gd name="connsiteY48" fmla="*/ 780617 h 1371167"/>
                <a:gd name="connsiteX49" fmla="*/ 285750 w 1473200"/>
                <a:gd name="connsiteY49" fmla="*/ 755217 h 1371167"/>
                <a:gd name="connsiteX50" fmla="*/ 311150 w 1473200"/>
                <a:gd name="connsiteY50" fmla="*/ 742517 h 1371167"/>
                <a:gd name="connsiteX51" fmla="*/ 336550 w 1473200"/>
                <a:gd name="connsiteY51" fmla="*/ 780617 h 1371167"/>
                <a:gd name="connsiteX52" fmla="*/ 342900 w 1473200"/>
                <a:gd name="connsiteY52" fmla="*/ 799667 h 1371167"/>
                <a:gd name="connsiteX53" fmla="*/ 336550 w 1473200"/>
                <a:gd name="connsiteY53" fmla="*/ 945717 h 1371167"/>
                <a:gd name="connsiteX54" fmla="*/ 323850 w 1473200"/>
                <a:gd name="connsiteY54" fmla="*/ 964767 h 1371167"/>
                <a:gd name="connsiteX55" fmla="*/ 298450 w 1473200"/>
                <a:gd name="connsiteY55" fmla="*/ 977467 h 1371167"/>
                <a:gd name="connsiteX56" fmla="*/ 234950 w 1473200"/>
                <a:gd name="connsiteY56" fmla="*/ 971117 h 1371167"/>
                <a:gd name="connsiteX57" fmla="*/ 215900 w 1473200"/>
                <a:gd name="connsiteY57" fmla="*/ 964767 h 1371167"/>
                <a:gd name="connsiteX58" fmla="*/ 203200 w 1473200"/>
                <a:gd name="connsiteY58" fmla="*/ 983817 h 1371167"/>
                <a:gd name="connsiteX59" fmla="*/ 184150 w 1473200"/>
                <a:gd name="connsiteY59" fmla="*/ 1021917 h 1371167"/>
                <a:gd name="connsiteX60" fmla="*/ 254000 w 1473200"/>
                <a:gd name="connsiteY60" fmla="*/ 1161617 h 1371167"/>
                <a:gd name="connsiteX61" fmla="*/ 273050 w 1473200"/>
                <a:gd name="connsiteY61" fmla="*/ 1148917 h 1371167"/>
                <a:gd name="connsiteX62" fmla="*/ 279400 w 1473200"/>
                <a:gd name="connsiteY62" fmla="*/ 1123517 h 1371167"/>
                <a:gd name="connsiteX63" fmla="*/ 304800 w 1473200"/>
                <a:gd name="connsiteY63" fmla="*/ 1110817 h 1371167"/>
                <a:gd name="connsiteX64" fmla="*/ 355600 w 1473200"/>
                <a:gd name="connsiteY64" fmla="*/ 1085417 h 1371167"/>
                <a:gd name="connsiteX65" fmla="*/ 368300 w 1473200"/>
                <a:gd name="connsiteY65" fmla="*/ 1040967 h 1371167"/>
                <a:gd name="connsiteX66" fmla="*/ 374650 w 1473200"/>
                <a:gd name="connsiteY66" fmla="*/ 1021917 h 1371167"/>
                <a:gd name="connsiteX67" fmla="*/ 393700 w 1473200"/>
                <a:gd name="connsiteY67" fmla="*/ 1015567 h 1371167"/>
                <a:gd name="connsiteX68" fmla="*/ 412750 w 1473200"/>
                <a:gd name="connsiteY68" fmla="*/ 1002867 h 1371167"/>
                <a:gd name="connsiteX69" fmla="*/ 431800 w 1473200"/>
                <a:gd name="connsiteY69" fmla="*/ 1015567 h 1371167"/>
                <a:gd name="connsiteX70" fmla="*/ 457200 w 1473200"/>
                <a:gd name="connsiteY70" fmla="*/ 1079067 h 1371167"/>
                <a:gd name="connsiteX71" fmla="*/ 463550 w 1473200"/>
                <a:gd name="connsiteY71" fmla="*/ 1098117 h 1371167"/>
                <a:gd name="connsiteX72" fmla="*/ 476250 w 1473200"/>
                <a:gd name="connsiteY72" fmla="*/ 1142567 h 1371167"/>
                <a:gd name="connsiteX73" fmla="*/ 469900 w 1473200"/>
                <a:gd name="connsiteY73" fmla="*/ 1180667 h 1371167"/>
                <a:gd name="connsiteX74" fmla="*/ 463550 w 1473200"/>
                <a:gd name="connsiteY74" fmla="*/ 1225117 h 1371167"/>
                <a:gd name="connsiteX75" fmla="*/ 444500 w 1473200"/>
                <a:gd name="connsiteY75" fmla="*/ 1275917 h 1371167"/>
                <a:gd name="connsiteX76" fmla="*/ 425450 w 1473200"/>
                <a:gd name="connsiteY76" fmla="*/ 1282267 h 1371167"/>
                <a:gd name="connsiteX77" fmla="*/ 368300 w 1473200"/>
                <a:gd name="connsiteY77" fmla="*/ 1275917 h 1371167"/>
                <a:gd name="connsiteX78" fmla="*/ 311150 w 1473200"/>
                <a:gd name="connsiteY78" fmla="*/ 1288617 h 1371167"/>
                <a:gd name="connsiteX79" fmla="*/ 266700 w 1473200"/>
                <a:gd name="connsiteY79" fmla="*/ 1301317 h 1371167"/>
                <a:gd name="connsiteX80" fmla="*/ 266700 w 1473200"/>
                <a:gd name="connsiteY80" fmla="*/ 1352117 h 1371167"/>
                <a:gd name="connsiteX81" fmla="*/ 304800 w 1473200"/>
                <a:gd name="connsiteY81" fmla="*/ 1364817 h 1371167"/>
                <a:gd name="connsiteX82" fmla="*/ 368300 w 1473200"/>
                <a:gd name="connsiteY82" fmla="*/ 1364817 h 1371167"/>
                <a:gd name="connsiteX83" fmla="*/ 406400 w 1473200"/>
                <a:gd name="connsiteY83" fmla="*/ 1358467 h 1371167"/>
                <a:gd name="connsiteX84" fmla="*/ 412750 w 1473200"/>
                <a:gd name="connsiteY84" fmla="*/ 1333067 h 1371167"/>
                <a:gd name="connsiteX85" fmla="*/ 501650 w 1473200"/>
                <a:gd name="connsiteY85" fmla="*/ 1326717 h 1371167"/>
                <a:gd name="connsiteX86" fmla="*/ 527050 w 1473200"/>
                <a:gd name="connsiteY86" fmla="*/ 1314017 h 1371167"/>
                <a:gd name="connsiteX87" fmla="*/ 584200 w 1473200"/>
                <a:gd name="connsiteY87" fmla="*/ 1307667 h 1371167"/>
                <a:gd name="connsiteX88" fmla="*/ 603250 w 1473200"/>
                <a:gd name="connsiteY88" fmla="*/ 1301317 h 1371167"/>
                <a:gd name="connsiteX89" fmla="*/ 635000 w 1473200"/>
                <a:gd name="connsiteY89" fmla="*/ 1256867 h 1371167"/>
                <a:gd name="connsiteX90" fmla="*/ 628650 w 1473200"/>
                <a:gd name="connsiteY90" fmla="*/ 1174317 h 1371167"/>
                <a:gd name="connsiteX91" fmla="*/ 622300 w 1473200"/>
                <a:gd name="connsiteY91" fmla="*/ 1148917 h 1371167"/>
                <a:gd name="connsiteX92" fmla="*/ 584200 w 1473200"/>
                <a:gd name="connsiteY92" fmla="*/ 1110817 h 1371167"/>
                <a:gd name="connsiteX93" fmla="*/ 571500 w 1473200"/>
                <a:gd name="connsiteY93" fmla="*/ 1091767 h 1371167"/>
                <a:gd name="connsiteX94" fmla="*/ 558800 w 1473200"/>
                <a:gd name="connsiteY94" fmla="*/ 1047317 h 1371167"/>
                <a:gd name="connsiteX95" fmla="*/ 546100 w 1473200"/>
                <a:gd name="connsiteY95" fmla="*/ 1028267 h 1371167"/>
                <a:gd name="connsiteX96" fmla="*/ 527050 w 1473200"/>
                <a:gd name="connsiteY96" fmla="*/ 1002867 h 1371167"/>
                <a:gd name="connsiteX97" fmla="*/ 508000 w 1473200"/>
                <a:gd name="connsiteY97" fmla="*/ 996517 h 1371167"/>
                <a:gd name="connsiteX98" fmla="*/ 469900 w 1473200"/>
                <a:gd name="connsiteY98" fmla="*/ 958417 h 1371167"/>
                <a:gd name="connsiteX99" fmla="*/ 438150 w 1473200"/>
                <a:gd name="connsiteY99" fmla="*/ 952067 h 1371167"/>
                <a:gd name="connsiteX100" fmla="*/ 431800 w 1473200"/>
                <a:gd name="connsiteY100" fmla="*/ 894917 h 1371167"/>
                <a:gd name="connsiteX101" fmla="*/ 450850 w 1473200"/>
                <a:gd name="connsiteY101" fmla="*/ 888567 h 1371167"/>
                <a:gd name="connsiteX102" fmla="*/ 488950 w 1473200"/>
                <a:gd name="connsiteY102" fmla="*/ 901267 h 1371167"/>
                <a:gd name="connsiteX103" fmla="*/ 508000 w 1473200"/>
                <a:gd name="connsiteY103" fmla="*/ 907617 h 1371167"/>
                <a:gd name="connsiteX104" fmla="*/ 527050 w 1473200"/>
                <a:gd name="connsiteY104" fmla="*/ 913967 h 1371167"/>
                <a:gd name="connsiteX105" fmla="*/ 539750 w 1473200"/>
                <a:gd name="connsiteY105" fmla="*/ 933017 h 1371167"/>
                <a:gd name="connsiteX106" fmla="*/ 552450 w 1473200"/>
                <a:gd name="connsiteY106" fmla="*/ 971117 h 1371167"/>
                <a:gd name="connsiteX107" fmla="*/ 558800 w 1473200"/>
                <a:gd name="connsiteY107" fmla="*/ 990167 h 1371167"/>
                <a:gd name="connsiteX108" fmla="*/ 590550 w 1473200"/>
                <a:gd name="connsiteY108" fmla="*/ 1021917 h 1371167"/>
                <a:gd name="connsiteX109" fmla="*/ 622300 w 1473200"/>
                <a:gd name="connsiteY109" fmla="*/ 1028267 h 1371167"/>
                <a:gd name="connsiteX110" fmla="*/ 685800 w 1473200"/>
                <a:gd name="connsiteY110" fmla="*/ 1034617 h 1371167"/>
                <a:gd name="connsiteX111" fmla="*/ 749300 w 1473200"/>
                <a:gd name="connsiteY111" fmla="*/ 1009217 h 1371167"/>
                <a:gd name="connsiteX112" fmla="*/ 742950 w 1473200"/>
                <a:gd name="connsiteY112" fmla="*/ 907617 h 1371167"/>
                <a:gd name="connsiteX113" fmla="*/ 736600 w 1473200"/>
                <a:gd name="connsiteY113" fmla="*/ 888567 h 1371167"/>
                <a:gd name="connsiteX114" fmla="*/ 717550 w 1473200"/>
                <a:gd name="connsiteY114" fmla="*/ 882217 h 1371167"/>
                <a:gd name="connsiteX115" fmla="*/ 660400 w 1473200"/>
                <a:gd name="connsiteY115" fmla="*/ 907617 h 1371167"/>
                <a:gd name="connsiteX116" fmla="*/ 609600 w 1473200"/>
                <a:gd name="connsiteY116" fmla="*/ 894917 h 1371167"/>
                <a:gd name="connsiteX117" fmla="*/ 571500 w 1473200"/>
                <a:gd name="connsiteY117" fmla="*/ 882217 h 1371167"/>
                <a:gd name="connsiteX118" fmla="*/ 565150 w 1473200"/>
                <a:gd name="connsiteY118" fmla="*/ 863167 h 1371167"/>
                <a:gd name="connsiteX119" fmla="*/ 495300 w 1473200"/>
                <a:gd name="connsiteY119" fmla="*/ 831417 h 1371167"/>
                <a:gd name="connsiteX120" fmla="*/ 476250 w 1473200"/>
                <a:gd name="connsiteY120" fmla="*/ 799667 h 1371167"/>
                <a:gd name="connsiteX121" fmla="*/ 431800 w 1473200"/>
                <a:gd name="connsiteY121" fmla="*/ 774267 h 1371167"/>
                <a:gd name="connsiteX122" fmla="*/ 412750 w 1473200"/>
                <a:gd name="connsiteY122" fmla="*/ 748867 h 1371167"/>
                <a:gd name="connsiteX123" fmla="*/ 425450 w 1473200"/>
                <a:gd name="connsiteY123" fmla="*/ 767917 h 1371167"/>
                <a:gd name="connsiteX124" fmla="*/ 444500 w 1473200"/>
                <a:gd name="connsiteY124" fmla="*/ 774267 h 1371167"/>
                <a:gd name="connsiteX125" fmla="*/ 463550 w 1473200"/>
                <a:gd name="connsiteY125" fmla="*/ 767917 h 1371167"/>
                <a:gd name="connsiteX126" fmla="*/ 514350 w 1473200"/>
                <a:gd name="connsiteY126" fmla="*/ 748867 h 1371167"/>
                <a:gd name="connsiteX127" fmla="*/ 546100 w 1473200"/>
                <a:gd name="connsiteY127" fmla="*/ 755217 h 1371167"/>
                <a:gd name="connsiteX128" fmla="*/ 603250 w 1473200"/>
                <a:gd name="connsiteY128" fmla="*/ 761567 h 1371167"/>
                <a:gd name="connsiteX129" fmla="*/ 622300 w 1473200"/>
                <a:gd name="connsiteY129" fmla="*/ 767917 h 1371167"/>
                <a:gd name="connsiteX130" fmla="*/ 647700 w 1473200"/>
                <a:gd name="connsiteY130" fmla="*/ 774267 h 1371167"/>
                <a:gd name="connsiteX131" fmla="*/ 666750 w 1473200"/>
                <a:gd name="connsiteY131" fmla="*/ 767917 h 1371167"/>
                <a:gd name="connsiteX132" fmla="*/ 673100 w 1473200"/>
                <a:gd name="connsiteY132" fmla="*/ 748867 h 1371167"/>
                <a:gd name="connsiteX133" fmla="*/ 679450 w 1473200"/>
                <a:gd name="connsiteY133" fmla="*/ 710767 h 1371167"/>
                <a:gd name="connsiteX134" fmla="*/ 660400 w 1473200"/>
                <a:gd name="connsiteY134" fmla="*/ 602817 h 1371167"/>
                <a:gd name="connsiteX135" fmla="*/ 641350 w 1473200"/>
                <a:gd name="connsiteY135" fmla="*/ 596467 h 1371167"/>
                <a:gd name="connsiteX136" fmla="*/ 596900 w 1473200"/>
                <a:gd name="connsiteY136" fmla="*/ 615517 h 1371167"/>
                <a:gd name="connsiteX137" fmla="*/ 552450 w 1473200"/>
                <a:gd name="connsiteY137" fmla="*/ 628217 h 1371167"/>
                <a:gd name="connsiteX138" fmla="*/ 495300 w 1473200"/>
                <a:gd name="connsiteY138" fmla="*/ 647267 h 1371167"/>
                <a:gd name="connsiteX139" fmla="*/ 482600 w 1473200"/>
                <a:gd name="connsiteY139" fmla="*/ 666317 h 1371167"/>
                <a:gd name="connsiteX140" fmla="*/ 469900 w 1473200"/>
                <a:gd name="connsiteY140" fmla="*/ 717117 h 1371167"/>
                <a:gd name="connsiteX141" fmla="*/ 425450 w 1473200"/>
                <a:gd name="connsiteY141" fmla="*/ 710767 h 1371167"/>
                <a:gd name="connsiteX142" fmla="*/ 393700 w 1473200"/>
                <a:gd name="connsiteY142" fmla="*/ 704417 h 1371167"/>
                <a:gd name="connsiteX143" fmla="*/ 349250 w 1473200"/>
                <a:gd name="connsiteY143" fmla="*/ 698067 h 1371167"/>
                <a:gd name="connsiteX144" fmla="*/ 330200 w 1473200"/>
                <a:gd name="connsiteY144" fmla="*/ 659967 h 1371167"/>
                <a:gd name="connsiteX145" fmla="*/ 317500 w 1473200"/>
                <a:gd name="connsiteY145" fmla="*/ 640917 h 1371167"/>
                <a:gd name="connsiteX146" fmla="*/ 323850 w 1473200"/>
                <a:gd name="connsiteY146" fmla="*/ 609167 h 1371167"/>
                <a:gd name="connsiteX147" fmla="*/ 387350 w 1473200"/>
                <a:gd name="connsiteY147" fmla="*/ 583767 h 1371167"/>
                <a:gd name="connsiteX148" fmla="*/ 393700 w 1473200"/>
                <a:gd name="connsiteY148" fmla="*/ 532967 h 1371167"/>
                <a:gd name="connsiteX149" fmla="*/ 450850 w 1473200"/>
                <a:gd name="connsiteY149" fmla="*/ 526617 h 1371167"/>
                <a:gd name="connsiteX150" fmla="*/ 469900 w 1473200"/>
                <a:gd name="connsiteY150" fmla="*/ 520267 h 1371167"/>
                <a:gd name="connsiteX151" fmla="*/ 527050 w 1473200"/>
                <a:gd name="connsiteY151" fmla="*/ 526617 h 1371167"/>
                <a:gd name="connsiteX152" fmla="*/ 571500 w 1473200"/>
                <a:gd name="connsiteY152" fmla="*/ 552017 h 1371167"/>
                <a:gd name="connsiteX153" fmla="*/ 628650 w 1473200"/>
                <a:gd name="connsiteY153" fmla="*/ 545667 h 1371167"/>
                <a:gd name="connsiteX154" fmla="*/ 635000 w 1473200"/>
                <a:gd name="connsiteY154" fmla="*/ 526617 h 1371167"/>
                <a:gd name="connsiteX155" fmla="*/ 603250 w 1473200"/>
                <a:gd name="connsiteY155" fmla="*/ 342467 h 1371167"/>
                <a:gd name="connsiteX156" fmla="*/ 565150 w 1473200"/>
                <a:gd name="connsiteY156" fmla="*/ 367867 h 1371167"/>
                <a:gd name="connsiteX157" fmla="*/ 527050 w 1473200"/>
                <a:gd name="connsiteY157" fmla="*/ 380567 h 1371167"/>
                <a:gd name="connsiteX158" fmla="*/ 495300 w 1473200"/>
                <a:gd name="connsiteY158" fmla="*/ 405967 h 1371167"/>
                <a:gd name="connsiteX159" fmla="*/ 482600 w 1473200"/>
                <a:gd name="connsiteY159" fmla="*/ 425017 h 1371167"/>
                <a:gd name="connsiteX160" fmla="*/ 476250 w 1473200"/>
                <a:gd name="connsiteY160" fmla="*/ 444067 h 1371167"/>
                <a:gd name="connsiteX161" fmla="*/ 425450 w 1473200"/>
                <a:gd name="connsiteY161" fmla="*/ 450417 h 1371167"/>
                <a:gd name="connsiteX162" fmla="*/ 374650 w 1473200"/>
                <a:gd name="connsiteY162" fmla="*/ 463117 h 1371167"/>
                <a:gd name="connsiteX163" fmla="*/ 342900 w 1473200"/>
                <a:gd name="connsiteY163" fmla="*/ 405967 h 1371167"/>
                <a:gd name="connsiteX164" fmla="*/ 349250 w 1473200"/>
                <a:gd name="connsiteY164" fmla="*/ 380567 h 1371167"/>
                <a:gd name="connsiteX165" fmla="*/ 361950 w 1473200"/>
                <a:gd name="connsiteY165" fmla="*/ 329767 h 1371167"/>
                <a:gd name="connsiteX166" fmla="*/ 374650 w 1473200"/>
                <a:gd name="connsiteY166" fmla="*/ 310717 h 1371167"/>
                <a:gd name="connsiteX167" fmla="*/ 412750 w 1473200"/>
                <a:gd name="connsiteY167" fmla="*/ 298017 h 1371167"/>
                <a:gd name="connsiteX168" fmla="*/ 457200 w 1473200"/>
                <a:gd name="connsiteY168" fmla="*/ 310717 h 1371167"/>
                <a:gd name="connsiteX169" fmla="*/ 476250 w 1473200"/>
                <a:gd name="connsiteY169" fmla="*/ 323417 h 1371167"/>
                <a:gd name="connsiteX170" fmla="*/ 495300 w 1473200"/>
                <a:gd name="connsiteY170" fmla="*/ 329767 h 1371167"/>
                <a:gd name="connsiteX171" fmla="*/ 520700 w 1473200"/>
                <a:gd name="connsiteY171" fmla="*/ 323417 h 1371167"/>
                <a:gd name="connsiteX172" fmla="*/ 552450 w 1473200"/>
                <a:gd name="connsiteY172" fmla="*/ 317067 h 1371167"/>
                <a:gd name="connsiteX173" fmla="*/ 527050 w 1473200"/>
                <a:gd name="connsiteY173" fmla="*/ 145617 h 1371167"/>
                <a:gd name="connsiteX174" fmla="*/ 495300 w 1473200"/>
                <a:gd name="connsiteY174" fmla="*/ 190067 h 1371167"/>
                <a:gd name="connsiteX175" fmla="*/ 495300 w 1473200"/>
                <a:gd name="connsiteY175" fmla="*/ 190067 h 1371167"/>
                <a:gd name="connsiteX176" fmla="*/ 406400 w 1473200"/>
                <a:gd name="connsiteY176" fmla="*/ 221817 h 1371167"/>
                <a:gd name="connsiteX177" fmla="*/ 400050 w 1473200"/>
                <a:gd name="connsiteY177" fmla="*/ 240867 h 1371167"/>
                <a:gd name="connsiteX178" fmla="*/ 342900 w 1473200"/>
                <a:gd name="connsiteY178" fmla="*/ 247217 h 1371167"/>
                <a:gd name="connsiteX179" fmla="*/ 330200 w 1473200"/>
                <a:gd name="connsiteY179" fmla="*/ 228167 h 1371167"/>
                <a:gd name="connsiteX180" fmla="*/ 330200 w 1473200"/>
                <a:gd name="connsiteY180" fmla="*/ 171017 h 1371167"/>
                <a:gd name="connsiteX181" fmla="*/ 342900 w 1473200"/>
                <a:gd name="connsiteY181" fmla="*/ 151967 h 1371167"/>
                <a:gd name="connsiteX182" fmla="*/ 387350 w 1473200"/>
                <a:gd name="connsiteY182" fmla="*/ 132917 h 1371167"/>
                <a:gd name="connsiteX183" fmla="*/ 393700 w 1473200"/>
                <a:gd name="connsiteY183" fmla="*/ 88467 h 1371167"/>
                <a:gd name="connsiteX184" fmla="*/ 412750 w 1473200"/>
                <a:gd name="connsiteY184" fmla="*/ 82117 h 1371167"/>
                <a:gd name="connsiteX185" fmla="*/ 425450 w 1473200"/>
                <a:gd name="connsiteY185" fmla="*/ 63067 h 1371167"/>
                <a:gd name="connsiteX186" fmla="*/ 444500 w 1473200"/>
                <a:gd name="connsiteY186" fmla="*/ 44017 h 1371167"/>
                <a:gd name="connsiteX187" fmla="*/ 457200 w 1473200"/>
                <a:gd name="connsiteY187" fmla="*/ 24967 h 1371167"/>
                <a:gd name="connsiteX188" fmla="*/ 488950 w 1473200"/>
                <a:gd name="connsiteY188" fmla="*/ 18617 h 1371167"/>
                <a:gd name="connsiteX189" fmla="*/ 533400 w 1473200"/>
                <a:gd name="connsiteY189" fmla="*/ 12267 h 1371167"/>
                <a:gd name="connsiteX190" fmla="*/ 654050 w 1473200"/>
                <a:gd name="connsiteY190" fmla="*/ 12267 h 1371167"/>
                <a:gd name="connsiteX191" fmla="*/ 660400 w 1473200"/>
                <a:gd name="connsiteY191" fmla="*/ 31317 h 1371167"/>
                <a:gd name="connsiteX192" fmla="*/ 679450 w 1473200"/>
                <a:gd name="connsiteY192" fmla="*/ 37667 h 1371167"/>
                <a:gd name="connsiteX193" fmla="*/ 698500 w 1473200"/>
                <a:gd name="connsiteY193" fmla="*/ 75767 h 1371167"/>
                <a:gd name="connsiteX194" fmla="*/ 717550 w 1473200"/>
                <a:gd name="connsiteY194" fmla="*/ 88467 h 1371167"/>
                <a:gd name="connsiteX195" fmla="*/ 736600 w 1473200"/>
                <a:gd name="connsiteY195" fmla="*/ 94817 h 1371167"/>
                <a:gd name="connsiteX196" fmla="*/ 742950 w 1473200"/>
                <a:gd name="connsiteY196" fmla="*/ 120217 h 1371167"/>
                <a:gd name="connsiteX197" fmla="*/ 768350 w 1473200"/>
                <a:gd name="connsiteY197" fmla="*/ 126567 h 1371167"/>
                <a:gd name="connsiteX198" fmla="*/ 812800 w 1473200"/>
                <a:gd name="connsiteY198" fmla="*/ 145617 h 1371167"/>
                <a:gd name="connsiteX199" fmla="*/ 850900 w 1473200"/>
                <a:gd name="connsiteY199" fmla="*/ 164667 h 1371167"/>
                <a:gd name="connsiteX200" fmla="*/ 850900 w 1473200"/>
                <a:gd name="connsiteY200" fmla="*/ 215467 h 1371167"/>
                <a:gd name="connsiteX201" fmla="*/ 844550 w 1473200"/>
                <a:gd name="connsiteY201" fmla="*/ 234517 h 1371167"/>
                <a:gd name="connsiteX202" fmla="*/ 825500 w 1473200"/>
                <a:gd name="connsiteY202" fmla="*/ 247217 h 1371167"/>
                <a:gd name="connsiteX203" fmla="*/ 806450 w 1473200"/>
                <a:gd name="connsiteY203" fmla="*/ 240867 h 1371167"/>
                <a:gd name="connsiteX204" fmla="*/ 787400 w 1473200"/>
                <a:gd name="connsiteY204" fmla="*/ 228167 h 1371167"/>
                <a:gd name="connsiteX205" fmla="*/ 768350 w 1473200"/>
                <a:gd name="connsiteY205" fmla="*/ 234517 h 1371167"/>
                <a:gd name="connsiteX206" fmla="*/ 762000 w 1473200"/>
                <a:gd name="connsiteY206" fmla="*/ 215467 h 1371167"/>
                <a:gd name="connsiteX207" fmla="*/ 698500 w 1473200"/>
                <a:gd name="connsiteY207" fmla="*/ 171017 h 1371167"/>
                <a:gd name="connsiteX208" fmla="*/ 673100 w 1473200"/>
                <a:gd name="connsiteY208" fmla="*/ 158317 h 1371167"/>
                <a:gd name="connsiteX209" fmla="*/ 666750 w 1473200"/>
                <a:gd name="connsiteY209" fmla="*/ 202767 h 1371167"/>
                <a:gd name="connsiteX210" fmla="*/ 654050 w 1473200"/>
                <a:gd name="connsiteY210" fmla="*/ 304367 h 1371167"/>
                <a:gd name="connsiteX211" fmla="*/ 660400 w 1473200"/>
                <a:gd name="connsiteY211" fmla="*/ 329767 h 1371167"/>
                <a:gd name="connsiteX212" fmla="*/ 698500 w 1473200"/>
                <a:gd name="connsiteY212" fmla="*/ 336117 h 1371167"/>
                <a:gd name="connsiteX213" fmla="*/ 717550 w 1473200"/>
                <a:gd name="connsiteY213" fmla="*/ 342467 h 1371167"/>
                <a:gd name="connsiteX214" fmla="*/ 742950 w 1473200"/>
                <a:gd name="connsiteY214" fmla="*/ 336117 h 1371167"/>
                <a:gd name="connsiteX215" fmla="*/ 781050 w 1473200"/>
                <a:gd name="connsiteY215" fmla="*/ 323417 h 1371167"/>
                <a:gd name="connsiteX216" fmla="*/ 800100 w 1473200"/>
                <a:gd name="connsiteY216" fmla="*/ 336117 h 1371167"/>
                <a:gd name="connsiteX217" fmla="*/ 857250 w 1473200"/>
                <a:gd name="connsiteY217" fmla="*/ 342467 h 1371167"/>
                <a:gd name="connsiteX218" fmla="*/ 863600 w 1473200"/>
                <a:gd name="connsiteY218" fmla="*/ 361517 h 1371167"/>
                <a:gd name="connsiteX219" fmla="*/ 889000 w 1473200"/>
                <a:gd name="connsiteY219" fmla="*/ 399617 h 1371167"/>
                <a:gd name="connsiteX220" fmla="*/ 882650 w 1473200"/>
                <a:gd name="connsiteY220" fmla="*/ 463117 h 1371167"/>
                <a:gd name="connsiteX221" fmla="*/ 819150 w 1473200"/>
                <a:gd name="connsiteY221" fmla="*/ 513917 h 1371167"/>
                <a:gd name="connsiteX222" fmla="*/ 806450 w 1473200"/>
                <a:gd name="connsiteY222" fmla="*/ 494867 h 1371167"/>
                <a:gd name="connsiteX223" fmla="*/ 787400 w 1473200"/>
                <a:gd name="connsiteY223" fmla="*/ 482167 h 1371167"/>
                <a:gd name="connsiteX224" fmla="*/ 781050 w 1473200"/>
                <a:gd name="connsiteY224" fmla="*/ 463117 h 1371167"/>
                <a:gd name="connsiteX225" fmla="*/ 736600 w 1473200"/>
                <a:gd name="connsiteY225" fmla="*/ 425017 h 1371167"/>
                <a:gd name="connsiteX226" fmla="*/ 717550 w 1473200"/>
                <a:gd name="connsiteY226" fmla="*/ 437717 h 1371167"/>
                <a:gd name="connsiteX227" fmla="*/ 698500 w 1473200"/>
                <a:gd name="connsiteY227" fmla="*/ 456767 h 1371167"/>
                <a:gd name="connsiteX228" fmla="*/ 679450 w 1473200"/>
                <a:gd name="connsiteY228" fmla="*/ 463117 h 1371167"/>
                <a:gd name="connsiteX229" fmla="*/ 685800 w 1473200"/>
                <a:gd name="connsiteY229" fmla="*/ 602817 h 1371167"/>
                <a:gd name="connsiteX230" fmla="*/ 704850 w 1473200"/>
                <a:gd name="connsiteY230" fmla="*/ 640917 h 1371167"/>
                <a:gd name="connsiteX231" fmla="*/ 711200 w 1473200"/>
                <a:gd name="connsiteY231" fmla="*/ 659967 h 1371167"/>
                <a:gd name="connsiteX232" fmla="*/ 723900 w 1473200"/>
                <a:gd name="connsiteY232" fmla="*/ 679017 h 1371167"/>
                <a:gd name="connsiteX233" fmla="*/ 755650 w 1473200"/>
                <a:gd name="connsiteY233" fmla="*/ 723467 h 1371167"/>
                <a:gd name="connsiteX234" fmla="*/ 768350 w 1473200"/>
                <a:gd name="connsiteY234" fmla="*/ 742517 h 1371167"/>
                <a:gd name="connsiteX235" fmla="*/ 806450 w 1473200"/>
                <a:gd name="connsiteY235" fmla="*/ 761567 h 1371167"/>
                <a:gd name="connsiteX236" fmla="*/ 850900 w 1473200"/>
                <a:gd name="connsiteY236" fmla="*/ 786967 h 1371167"/>
                <a:gd name="connsiteX237" fmla="*/ 857250 w 1473200"/>
                <a:gd name="connsiteY237" fmla="*/ 767917 h 1371167"/>
                <a:gd name="connsiteX238" fmla="*/ 882650 w 1473200"/>
                <a:gd name="connsiteY238" fmla="*/ 761567 h 1371167"/>
                <a:gd name="connsiteX239" fmla="*/ 901700 w 1473200"/>
                <a:gd name="connsiteY239" fmla="*/ 755217 h 1371167"/>
                <a:gd name="connsiteX240" fmla="*/ 895350 w 1473200"/>
                <a:gd name="connsiteY240" fmla="*/ 628217 h 1371167"/>
                <a:gd name="connsiteX241" fmla="*/ 869950 w 1473200"/>
                <a:gd name="connsiteY241" fmla="*/ 590117 h 1371167"/>
                <a:gd name="connsiteX242" fmla="*/ 876300 w 1473200"/>
                <a:gd name="connsiteY242" fmla="*/ 571067 h 1371167"/>
                <a:gd name="connsiteX243" fmla="*/ 984250 w 1473200"/>
                <a:gd name="connsiteY243" fmla="*/ 583767 h 1371167"/>
                <a:gd name="connsiteX244" fmla="*/ 996950 w 1473200"/>
                <a:gd name="connsiteY244" fmla="*/ 691717 h 1371167"/>
                <a:gd name="connsiteX245" fmla="*/ 984250 w 1473200"/>
                <a:gd name="connsiteY245" fmla="*/ 831417 h 1371167"/>
                <a:gd name="connsiteX246" fmla="*/ 977900 w 1473200"/>
                <a:gd name="connsiteY246" fmla="*/ 907617 h 1371167"/>
                <a:gd name="connsiteX247" fmla="*/ 965200 w 1473200"/>
                <a:gd name="connsiteY247" fmla="*/ 945717 h 1371167"/>
                <a:gd name="connsiteX248" fmla="*/ 952500 w 1473200"/>
                <a:gd name="connsiteY248" fmla="*/ 926667 h 1371167"/>
                <a:gd name="connsiteX249" fmla="*/ 933450 w 1473200"/>
                <a:gd name="connsiteY249" fmla="*/ 964767 h 1371167"/>
                <a:gd name="connsiteX250" fmla="*/ 914400 w 1473200"/>
                <a:gd name="connsiteY250" fmla="*/ 971117 h 1371167"/>
                <a:gd name="connsiteX251" fmla="*/ 889000 w 1473200"/>
                <a:gd name="connsiteY251" fmla="*/ 977467 h 1371167"/>
                <a:gd name="connsiteX252" fmla="*/ 869950 w 1473200"/>
                <a:gd name="connsiteY252" fmla="*/ 983817 h 1371167"/>
                <a:gd name="connsiteX253" fmla="*/ 825500 w 1473200"/>
                <a:gd name="connsiteY253" fmla="*/ 990167 h 1371167"/>
                <a:gd name="connsiteX254" fmla="*/ 806450 w 1473200"/>
                <a:gd name="connsiteY254" fmla="*/ 1002867 h 1371167"/>
                <a:gd name="connsiteX255" fmla="*/ 800100 w 1473200"/>
                <a:gd name="connsiteY255" fmla="*/ 1040967 h 1371167"/>
                <a:gd name="connsiteX256" fmla="*/ 787400 w 1473200"/>
                <a:gd name="connsiteY256" fmla="*/ 1060017 h 1371167"/>
                <a:gd name="connsiteX257" fmla="*/ 793750 w 1473200"/>
                <a:gd name="connsiteY257" fmla="*/ 1167967 h 1371167"/>
                <a:gd name="connsiteX258" fmla="*/ 800100 w 1473200"/>
                <a:gd name="connsiteY258" fmla="*/ 1187017 h 1371167"/>
                <a:gd name="connsiteX259" fmla="*/ 819150 w 1473200"/>
                <a:gd name="connsiteY259" fmla="*/ 1199717 h 1371167"/>
                <a:gd name="connsiteX260" fmla="*/ 825500 w 1473200"/>
                <a:gd name="connsiteY260" fmla="*/ 1225117 h 1371167"/>
                <a:gd name="connsiteX261" fmla="*/ 838200 w 1473200"/>
                <a:gd name="connsiteY261" fmla="*/ 1244167 h 1371167"/>
                <a:gd name="connsiteX262" fmla="*/ 844550 w 1473200"/>
                <a:gd name="connsiteY262" fmla="*/ 1263217 h 1371167"/>
                <a:gd name="connsiteX263" fmla="*/ 819150 w 1473200"/>
                <a:gd name="connsiteY263" fmla="*/ 1301317 h 1371167"/>
                <a:gd name="connsiteX264" fmla="*/ 793750 w 1473200"/>
                <a:gd name="connsiteY264" fmla="*/ 1288617 h 1371167"/>
                <a:gd name="connsiteX265" fmla="*/ 742950 w 1473200"/>
                <a:gd name="connsiteY265" fmla="*/ 1294967 h 1371167"/>
                <a:gd name="connsiteX266" fmla="*/ 742950 w 1473200"/>
                <a:gd name="connsiteY266" fmla="*/ 1358467 h 1371167"/>
                <a:gd name="connsiteX267" fmla="*/ 762000 w 1473200"/>
                <a:gd name="connsiteY267" fmla="*/ 1364817 h 1371167"/>
                <a:gd name="connsiteX268" fmla="*/ 819150 w 1473200"/>
                <a:gd name="connsiteY268" fmla="*/ 1371167 h 1371167"/>
                <a:gd name="connsiteX269" fmla="*/ 920750 w 1473200"/>
                <a:gd name="connsiteY269" fmla="*/ 1352117 h 1371167"/>
                <a:gd name="connsiteX270" fmla="*/ 939800 w 1473200"/>
                <a:gd name="connsiteY270" fmla="*/ 1345767 h 1371167"/>
                <a:gd name="connsiteX271" fmla="*/ 946150 w 1473200"/>
                <a:gd name="connsiteY271" fmla="*/ 1231467 h 1371167"/>
                <a:gd name="connsiteX272" fmla="*/ 933450 w 1473200"/>
                <a:gd name="connsiteY272" fmla="*/ 1212417 h 1371167"/>
                <a:gd name="connsiteX273" fmla="*/ 927100 w 1473200"/>
                <a:gd name="connsiteY273" fmla="*/ 1193367 h 1371167"/>
                <a:gd name="connsiteX274" fmla="*/ 920750 w 1473200"/>
                <a:gd name="connsiteY274" fmla="*/ 1142567 h 1371167"/>
                <a:gd name="connsiteX275" fmla="*/ 901700 w 1473200"/>
                <a:gd name="connsiteY275" fmla="*/ 1104467 h 1371167"/>
                <a:gd name="connsiteX276" fmla="*/ 895350 w 1473200"/>
                <a:gd name="connsiteY276" fmla="*/ 1085417 h 1371167"/>
                <a:gd name="connsiteX277" fmla="*/ 908050 w 1473200"/>
                <a:gd name="connsiteY277" fmla="*/ 1066367 h 1371167"/>
                <a:gd name="connsiteX278" fmla="*/ 933450 w 1473200"/>
                <a:gd name="connsiteY278" fmla="*/ 1072717 h 1371167"/>
                <a:gd name="connsiteX279" fmla="*/ 990600 w 1473200"/>
                <a:gd name="connsiteY279" fmla="*/ 1066367 h 1371167"/>
                <a:gd name="connsiteX280" fmla="*/ 1054100 w 1473200"/>
                <a:gd name="connsiteY280" fmla="*/ 1066367 h 1371167"/>
                <a:gd name="connsiteX281" fmla="*/ 1085850 w 1473200"/>
                <a:gd name="connsiteY281" fmla="*/ 1060017 h 1371167"/>
                <a:gd name="connsiteX282" fmla="*/ 1079500 w 1473200"/>
                <a:gd name="connsiteY282" fmla="*/ 1104467 h 1371167"/>
                <a:gd name="connsiteX283" fmla="*/ 1073150 w 1473200"/>
                <a:gd name="connsiteY283" fmla="*/ 1136217 h 1371167"/>
                <a:gd name="connsiteX284" fmla="*/ 1066800 w 1473200"/>
                <a:gd name="connsiteY284" fmla="*/ 1206067 h 1371167"/>
                <a:gd name="connsiteX285" fmla="*/ 996950 w 1473200"/>
                <a:gd name="connsiteY285" fmla="*/ 1212417 h 1371167"/>
                <a:gd name="connsiteX286" fmla="*/ 1003300 w 1473200"/>
                <a:gd name="connsiteY286" fmla="*/ 1269567 h 1371167"/>
                <a:gd name="connsiteX287" fmla="*/ 1009650 w 1473200"/>
                <a:gd name="connsiteY287" fmla="*/ 1288617 h 1371167"/>
                <a:gd name="connsiteX288" fmla="*/ 1028700 w 1473200"/>
                <a:gd name="connsiteY288" fmla="*/ 1294967 h 1371167"/>
                <a:gd name="connsiteX289" fmla="*/ 1143000 w 1473200"/>
                <a:gd name="connsiteY289" fmla="*/ 1288617 h 1371167"/>
                <a:gd name="connsiteX290" fmla="*/ 1238250 w 1473200"/>
                <a:gd name="connsiteY290" fmla="*/ 1282267 h 1371167"/>
                <a:gd name="connsiteX291" fmla="*/ 1257300 w 1473200"/>
                <a:gd name="connsiteY291" fmla="*/ 1263217 h 1371167"/>
                <a:gd name="connsiteX292" fmla="*/ 1289050 w 1473200"/>
                <a:gd name="connsiteY292" fmla="*/ 1225117 h 1371167"/>
                <a:gd name="connsiteX293" fmla="*/ 1295400 w 1473200"/>
                <a:gd name="connsiteY293" fmla="*/ 1199717 h 1371167"/>
                <a:gd name="connsiteX294" fmla="*/ 1314450 w 1473200"/>
                <a:gd name="connsiteY294" fmla="*/ 1187017 h 1371167"/>
                <a:gd name="connsiteX295" fmla="*/ 1333500 w 1473200"/>
                <a:gd name="connsiteY295" fmla="*/ 1148917 h 1371167"/>
                <a:gd name="connsiteX296" fmla="*/ 1301750 w 1473200"/>
                <a:gd name="connsiteY296" fmla="*/ 1098117 h 1371167"/>
                <a:gd name="connsiteX297" fmla="*/ 1270000 w 1473200"/>
                <a:gd name="connsiteY297" fmla="*/ 1072717 h 1371167"/>
                <a:gd name="connsiteX298" fmla="*/ 1219200 w 1473200"/>
                <a:gd name="connsiteY298" fmla="*/ 1060017 h 1371167"/>
                <a:gd name="connsiteX299" fmla="*/ 1206500 w 1473200"/>
                <a:gd name="connsiteY299" fmla="*/ 1040967 h 1371167"/>
                <a:gd name="connsiteX300" fmla="*/ 1187450 w 1473200"/>
                <a:gd name="connsiteY300" fmla="*/ 1028267 h 1371167"/>
                <a:gd name="connsiteX301" fmla="*/ 1092200 w 1473200"/>
                <a:gd name="connsiteY301" fmla="*/ 1002867 h 1371167"/>
                <a:gd name="connsiteX302" fmla="*/ 1085850 w 1473200"/>
                <a:gd name="connsiteY302" fmla="*/ 983817 h 1371167"/>
                <a:gd name="connsiteX303" fmla="*/ 1098550 w 1473200"/>
                <a:gd name="connsiteY303" fmla="*/ 907617 h 1371167"/>
                <a:gd name="connsiteX304" fmla="*/ 1117600 w 1473200"/>
                <a:gd name="connsiteY304" fmla="*/ 882217 h 1371167"/>
                <a:gd name="connsiteX305" fmla="*/ 1136650 w 1473200"/>
                <a:gd name="connsiteY305" fmla="*/ 869517 h 1371167"/>
                <a:gd name="connsiteX306" fmla="*/ 1143000 w 1473200"/>
                <a:gd name="connsiteY306" fmla="*/ 844117 h 1371167"/>
                <a:gd name="connsiteX307" fmla="*/ 1149350 w 1473200"/>
                <a:gd name="connsiteY307" fmla="*/ 812367 h 1371167"/>
                <a:gd name="connsiteX308" fmla="*/ 1308100 w 1473200"/>
                <a:gd name="connsiteY308" fmla="*/ 818717 h 1371167"/>
                <a:gd name="connsiteX309" fmla="*/ 1346200 w 1473200"/>
                <a:gd name="connsiteY309" fmla="*/ 844117 h 1371167"/>
                <a:gd name="connsiteX310" fmla="*/ 1346200 w 1473200"/>
                <a:gd name="connsiteY310" fmla="*/ 933017 h 1371167"/>
                <a:gd name="connsiteX311" fmla="*/ 1314450 w 1473200"/>
                <a:gd name="connsiteY311" fmla="*/ 939367 h 1371167"/>
                <a:gd name="connsiteX312" fmla="*/ 1295400 w 1473200"/>
                <a:gd name="connsiteY312" fmla="*/ 945717 h 1371167"/>
                <a:gd name="connsiteX313" fmla="*/ 1250950 w 1473200"/>
                <a:gd name="connsiteY313" fmla="*/ 939367 h 1371167"/>
                <a:gd name="connsiteX314" fmla="*/ 1225550 w 1473200"/>
                <a:gd name="connsiteY314" fmla="*/ 945717 h 1371167"/>
                <a:gd name="connsiteX315" fmla="*/ 1231900 w 1473200"/>
                <a:gd name="connsiteY315" fmla="*/ 996517 h 1371167"/>
                <a:gd name="connsiteX316" fmla="*/ 1270000 w 1473200"/>
                <a:gd name="connsiteY316" fmla="*/ 1034617 h 1371167"/>
                <a:gd name="connsiteX317" fmla="*/ 1308100 w 1473200"/>
                <a:gd name="connsiteY317" fmla="*/ 1047317 h 1371167"/>
                <a:gd name="connsiteX318" fmla="*/ 1416050 w 1473200"/>
                <a:gd name="connsiteY318" fmla="*/ 1028267 h 1371167"/>
                <a:gd name="connsiteX319" fmla="*/ 1435100 w 1473200"/>
                <a:gd name="connsiteY319" fmla="*/ 1009217 h 1371167"/>
                <a:gd name="connsiteX320" fmla="*/ 1473200 w 1473200"/>
                <a:gd name="connsiteY320" fmla="*/ 996517 h 1371167"/>
                <a:gd name="connsiteX321" fmla="*/ 1466850 w 1473200"/>
                <a:gd name="connsiteY321" fmla="*/ 856817 h 1371167"/>
                <a:gd name="connsiteX322" fmla="*/ 1460500 w 1473200"/>
                <a:gd name="connsiteY322" fmla="*/ 837767 h 1371167"/>
                <a:gd name="connsiteX323" fmla="*/ 1441450 w 1473200"/>
                <a:gd name="connsiteY323" fmla="*/ 825067 h 1371167"/>
                <a:gd name="connsiteX324" fmla="*/ 1428750 w 1473200"/>
                <a:gd name="connsiteY324" fmla="*/ 806017 h 1371167"/>
                <a:gd name="connsiteX325" fmla="*/ 1377950 w 1473200"/>
                <a:gd name="connsiteY325" fmla="*/ 793317 h 1371167"/>
                <a:gd name="connsiteX326" fmla="*/ 1301750 w 1473200"/>
                <a:gd name="connsiteY326" fmla="*/ 780617 h 1371167"/>
                <a:gd name="connsiteX327" fmla="*/ 1282700 w 1473200"/>
                <a:gd name="connsiteY327" fmla="*/ 774267 h 1371167"/>
                <a:gd name="connsiteX328" fmla="*/ 1149350 w 1473200"/>
                <a:gd name="connsiteY328" fmla="*/ 767917 h 1371167"/>
                <a:gd name="connsiteX329" fmla="*/ 1130300 w 1473200"/>
                <a:gd name="connsiteY329" fmla="*/ 755217 h 1371167"/>
                <a:gd name="connsiteX330" fmla="*/ 1111250 w 1473200"/>
                <a:gd name="connsiteY330" fmla="*/ 748867 h 1371167"/>
                <a:gd name="connsiteX331" fmla="*/ 1092200 w 1473200"/>
                <a:gd name="connsiteY331" fmla="*/ 710767 h 1371167"/>
                <a:gd name="connsiteX332" fmla="*/ 1079500 w 1473200"/>
                <a:gd name="connsiteY332" fmla="*/ 621867 h 1371167"/>
                <a:gd name="connsiteX333" fmla="*/ 1066800 w 1473200"/>
                <a:gd name="connsiteY333" fmla="*/ 602817 h 1371167"/>
                <a:gd name="connsiteX334" fmla="*/ 1085850 w 1473200"/>
                <a:gd name="connsiteY334" fmla="*/ 590117 h 1371167"/>
                <a:gd name="connsiteX335" fmla="*/ 1092200 w 1473200"/>
                <a:gd name="connsiteY335" fmla="*/ 615517 h 1371167"/>
                <a:gd name="connsiteX336" fmla="*/ 1130300 w 1473200"/>
                <a:gd name="connsiteY336" fmla="*/ 647267 h 1371167"/>
                <a:gd name="connsiteX337" fmla="*/ 1155700 w 1473200"/>
                <a:gd name="connsiteY337" fmla="*/ 647267 h 137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</a:cxnLst>
              <a:rect l="l" t="t" r="r" b="b"/>
              <a:pathLst>
                <a:path w="1473200" h="1371167">
                  <a:moveTo>
                    <a:pt x="0" y="1326717"/>
                  </a:moveTo>
                  <a:cubicBezTo>
                    <a:pt x="2117" y="1206067"/>
                    <a:pt x="2521" y="1085375"/>
                    <a:pt x="6350" y="964767"/>
                  </a:cubicBezTo>
                  <a:cubicBezTo>
                    <a:pt x="6759" y="951898"/>
                    <a:pt x="9907" y="939236"/>
                    <a:pt x="12700" y="926667"/>
                  </a:cubicBezTo>
                  <a:cubicBezTo>
                    <a:pt x="14152" y="920133"/>
                    <a:pt x="16933" y="913967"/>
                    <a:pt x="19050" y="907617"/>
                  </a:cubicBezTo>
                  <a:cubicBezTo>
                    <a:pt x="21167" y="812367"/>
                    <a:pt x="22059" y="717082"/>
                    <a:pt x="25400" y="621867"/>
                  </a:cubicBezTo>
                  <a:cubicBezTo>
                    <a:pt x="26294" y="596395"/>
                    <a:pt x="30901" y="571141"/>
                    <a:pt x="31750" y="545667"/>
                  </a:cubicBezTo>
                  <a:cubicBezTo>
                    <a:pt x="35136" y="444101"/>
                    <a:pt x="34975" y="342441"/>
                    <a:pt x="38100" y="240867"/>
                  </a:cubicBezTo>
                  <a:cubicBezTo>
                    <a:pt x="38283" y="234935"/>
                    <a:pt x="34270" y="146928"/>
                    <a:pt x="50800" y="113867"/>
                  </a:cubicBezTo>
                  <a:cubicBezTo>
                    <a:pt x="54213" y="107041"/>
                    <a:pt x="57541" y="99585"/>
                    <a:pt x="63500" y="94817"/>
                  </a:cubicBezTo>
                  <a:cubicBezTo>
                    <a:pt x="68727" y="90636"/>
                    <a:pt x="76200" y="90584"/>
                    <a:pt x="82550" y="88467"/>
                  </a:cubicBezTo>
                  <a:cubicBezTo>
                    <a:pt x="126096" y="102982"/>
                    <a:pt x="72048" y="85842"/>
                    <a:pt x="133350" y="101167"/>
                  </a:cubicBezTo>
                  <a:cubicBezTo>
                    <a:pt x="139844" y="102790"/>
                    <a:pt x="146050" y="105400"/>
                    <a:pt x="152400" y="107517"/>
                  </a:cubicBezTo>
                  <a:cubicBezTo>
                    <a:pt x="180606" y="149825"/>
                    <a:pt x="169435" y="124642"/>
                    <a:pt x="158750" y="215467"/>
                  </a:cubicBezTo>
                  <a:cubicBezTo>
                    <a:pt x="157968" y="222115"/>
                    <a:pt x="156581" y="229290"/>
                    <a:pt x="152400" y="234517"/>
                  </a:cubicBezTo>
                  <a:cubicBezTo>
                    <a:pt x="147632" y="240476"/>
                    <a:pt x="139700" y="242984"/>
                    <a:pt x="133350" y="247217"/>
                  </a:cubicBezTo>
                  <a:cubicBezTo>
                    <a:pt x="129117" y="253567"/>
                    <a:pt x="123750" y="259293"/>
                    <a:pt x="120650" y="266267"/>
                  </a:cubicBezTo>
                  <a:cubicBezTo>
                    <a:pt x="115213" y="278500"/>
                    <a:pt x="107950" y="304367"/>
                    <a:pt x="107950" y="304367"/>
                  </a:cubicBezTo>
                  <a:cubicBezTo>
                    <a:pt x="110067" y="319184"/>
                    <a:pt x="104950" y="337130"/>
                    <a:pt x="114300" y="348817"/>
                  </a:cubicBezTo>
                  <a:cubicBezTo>
                    <a:pt x="119068" y="354776"/>
                    <a:pt x="129305" y="342589"/>
                    <a:pt x="133350" y="336117"/>
                  </a:cubicBezTo>
                  <a:cubicBezTo>
                    <a:pt x="140445" y="324765"/>
                    <a:pt x="141817" y="310717"/>
                    <a:pt x="146050" y="298017"/>
                  </a:cubicBezTo>
                  <a:cubicBezTo>
                    <a:pt x="148167" y="291667"/>
                    <a:pt x="146831" y="282680"/>
                    <a:pt x="152400" y="278967"/>
                  </a:cubicBezTo>
                  <a:cubicBezTo>
                    <a:pt x="178712" y="261426"/>
                    <a:pt x="164046" y="268118"/>
                    <a:pt x="196850" y="259917"/>
                  </a:cubicBezTo>
                  <a:cubicBezTo>
                    <a:pt x="211963" y="305257"/>
                    <a:pt x="202124" y="286878"/>
                    <a:pt x="222250" y="317067"/>
                  </a:cubicBezTo>
                  <a:cubicBezTo>
                    <a:pt x="220133" y="336117"/>
                    <a:pt x="222450" y="356204"/>
                    <a:pt x="215900" y="374217"/>
                  </a:cubicBezTo>
                  <a:cubicBezTo>
                    <a:pt x="213292" y="381389"/>
                    <a:pt x="201876" y="381174"/>
                    <a:pt x="196850" y="386917"/>
                  </a:cubicBezTo>
                  <a:cubicBezTo>
                    <a:pt x="186799" y="398404"/>
                    <a:pt x="183661" y="415859"/>
                    <a:pt x="171450" y="425017"/>
                  </a:cubicBezTo>
                  <a:cubicBezTo>
                    <a:pt x="138866" y="449455"/>
                    <a:pt x="153534" y="436583"/>
                    <a:pt x="127000" y="463117"/>
                  </a:cubicBezTo>
                  <a:cubicBezTo>
                    <a:pt x="124365" y="471021"/>
                    <a:pt x="113831" y="501001"/>
                    <a:pt x="114300" y="507567"/>
                  </a:cubicBezTo>
                  <a:cubicBezTo>
                    <a:pt x="115838" y="529098"/>
                    <a:pt x="122146" y="550034"/>
                    <a:pt x="127000" y="571067"/>
                  </a:cubicBezTo>
                  <a:cubicBezTo>
                    <a:pt x="128505" y="577589"/>
                    <a:pt x="129169" y="584890"/>
                    <a:pt x="133350" y="590117"/>
                  </a:cubicBezTo>
                  <a:cubicBezTo>
                    <a:pt x="138118" y="596076"/>
                    <a:pt x="146050" y="598584"/>
                    <a:pt x="152400" y="602817"/>
                  </a:cubicBezTo>
                  <a:cubicBezTo>
                    <a:pt x="167217" y="600700"/>
                    <a:pt x="182174" y="599402"/>
                    <a:pt x="196850" y="596467"/>
                  </a:cubicBezTo>
                  <a:cubicBezTo>
                    <a:pt x="254503" y="584936"/>
                    <a:pt x="213860" y="551348"/>
                    <a:pt x="209550" y="469467"/>
                  </a:cubicBezTo>
                  <a:cubicBezTo>
                    <a:pt x="220133" y="467350"/>
                    <a:pt x="230507" y="463117"/>
                    <a:pt x="241300" y="463117"/>
                  </a:cubicBezTo>
                  <a:cubicBezTo>
                    <a:pt x="250027" y="463117"/>
                    <a:pt x="266078" y="460762"/>
                    <a:pt x="266700" y="469467"/>
                  </a:cubicBezTo>
                  <a:cubicBezTo>
                    <a:pt x="278306" y="631948"/>
                    <a:pt x="298370" y="611337"/>
                    <a:pt x="234950" y="653617"/>
                  </a:cubicBezTo>
                  <a:cubicBezTo>
                    <a:pt x="232833" y="659967"/>
                    <a:pt x="232781" y="667440"/>
                    <a:pt x="228600" y="672667"/>
                  </a:cubicBezTo>
                  <a:cubicBezTo>
                    <a:pt x="216142" y="688239"/>
                    <a:pt x="195011" y="688275"/>
                    <a:pt x="177800" y="691717"/>
                  </a:cubicBezTo>
                  <a:cubicBezTo>
                    <a:pt x="171450" y="695950"/>
                    <a:pt x="165896" y="701737"/>
                    <a:pt x="158750" y="704417"/>
                  </a:cubicBezTo>
                  <a:cubicBezTo>
                    <a:pt x="148644" y="708207"/>
                    <a:pt x="136371" y="705412"/>
                    <a:pt x="127000" y="710767"/>
                  </a:cubicBezTo>
                  <a:cubicBezTo>
                    <a:pt x="120374" y="714553"/>
                    <a:pt x="118533" y="723467"/>
                    <a:pt x="114300" y="729817"/>
                  </a:cubicBezTo>
                  <a:cubicBezTo>
                    <a:pt x="116417" y="782734"/>
                    <a:pt x="109849" y="836721"/>
                    <a:pt x="120650" y="888567"/>
                  </a:cubicBezTo>
                  <a:cubicBezTo>
                    <a:pt x="122430" y="897111"/>
                    <a:pt x="137442" y="883652"/>
                    <a:pt x="146050" y="882217"/>
                  </a:cubicBezTo>
                  <a:cubicBezTo>
                    <a:pt x="162883" y="879412"/>
                    <a:pt x="180077" y="879012"/>
                    <a:pt x="196850" y="875867"/>
                  </a:cubicBezTo>
                  <a:cubicBezTo>
                    <a:pt x="214006" y="872650"/>
                    <a:pt x="247650" y="863167"/>
                    <a:pt x="247650" y="863167"/>
                  </a:cubicBezTo>
                  <a:cubicBezTo>
                    <a:pt x="254000" y="858934"/>
                    <a:pt x="261304" y="855863"/>
                    <a:pt x="266700" y="850467"/>
                  </a:cubicBezTo>
                  <a:cubicBezTo>
                    <a:pt x="313057" y="804110"/>
                    <a:pt x="221061" y="827771"/>
                    <a:pt x="177800" y="825067"/>
                  </a:cubicBezTo>
                  <a:cubicBezTo>
                    <a:pt x="167991" y="810353"/>
                    <a:pt x="151049" y="794668"/>
                    <a:pt x="171450" y="774267"/>
                  </a:cubicBezTo>
                  <a:cubicBezTo>
                    <a:pt x="176183" y="769534"/>
                    <a:pt x="184150" y="778500"/>
                    <a:pt x="190500" y="780617"/>
                  </a:cubicBezTo>
                  <a:cubicBezTo>
                    <a:pt x="259864" y="757496"/>
                    <a:pt x="227843" y="764868"/>
                    <a:pt x="285750" y="755217"/>
                  </a:cubicBezTo>
                  <a:cubicBezTo>
                    <a:pt x="294217" y="750984"/>
                    <a:pt x="301779" y="743856"/>
                    <a:pt x="311150" y="742517"/>
                  </a:cubicBezTo>
                  <a:cubicBezTo>
                    <a:pt x="338220" y="738650"/>
                    <a:pt x="332466" y="764281"/>
                    <a:pt x="336550" y="780617"/>
                  </a:cubicBezTo>
                  <a:cubicBezTo>
                    <a:pt x="338173" y="787111"/>
                    <a:pt x="340783" y="793317"/>
                    <a:pt x="342900" y="799667"/>
                  </a:cubicBezTo>
                  <a:cubicBezTo>
                    <a:pt x="340783" y="848350"/>
                    <a:pt x="342136" y="897309"/>
                    <a:pt x="336550" y="945717"/>
                  </a:cubicBezTo>
                  <a:cubicBezTo>
                    <a:pt x="335675" y="953298"/>
                    <a:pt x="329713" y="959881"/>
                    <a:pt x="323850" y="964767"/>
                  </a:cubicBezTo>
                  <a:cubicBezTo>
                    <a:pt x="316578" y="970827"/>
                    <a:pt x="306917" y="973234"/>
                    <a:pt x="298450" y="977467"/>
                  </a:cubicBezTo>
                  <a:cubicBezTo>
                    <a:pt x="277283" y="975350"/>
                    <a:pt x="255975" y="974352"/>
                    <a:pt x="234950" y="971117"/>
                  </a:cubicBezTo>
                  <a:cubicBezTo>
                    <a:pt x="228334" y="970099"/>
                    <a:pt x="222115" y="962281"/>
                    <a:pt x="215900" y="964767"/>
                  </a:cubicBezTo>
                  <a:cubicBezTo>
                    <a:pt x="208814" y="967601"/>
                    <a:pt x="206613" y="976991"/>
                    <a:pt x="203200" y="983817"/>
                  </a:cubicBezTo>
                  <a:cubicBezTo>
                    <a:pt x="176910" y="1036397"/>
                    <a:pt x="220546" y="967322"/>
                    <a:pt x="184150" y="1021917"/>
                  </a:cubicBezTo>
                  <a:cubicBezTo>
                    <a:pt x="189980" y="1156006"/>
                    <a:pt x="142643" y="1187315"/>
                    <a:pt x="254000" y="1161617"/>
                  </a:cubicBezTo>
                  <a:cubicBezTo>
                    <a:pt x="261436" y="1159901"/>
                    <a:pt x="266700" y="1153150"/>
                    <a:pt x="273050" y="1148917"/>
                  </a:cubicBezTo>
                  <a:cubicBezTo>
                    <a:pt x="275167" y="1140450"/>
                    <a:pt x="273813" y="1130221"/>
                    <a:pt x="279400" y="1123517"/>
                  </a:cubicBezTo>
                  <a:cubicBezTo>
                    <a:pt x="285460" y="1116245"/>
                    <a:pt x="296150" y="1114662"/>
                    <a:pt x="304800" y="1110817"/>
                  </a:cubicBezTo>
                  <a:cubicBezTo>
                    <a:pt x="351403" y="1090105"/>
                    <a:pt x="321865" y="1107907"/>
                    <a:pt x="355600" y="1085417"/>
                  </a:cubicBezTo>
                  <a:cubicBezTo>
                    <a:pt x="370825" y="1039742"/>
                    <a:pt x="352353" y="1096781"/>
                    <a:pt x="368300" y="1040967"/>
                  </a:cubicBezTo>
                  <a:cubicBezTo>
                    <a:pt x="370139" y="1034531"/>
                    <a:pt x="369917" y="1026650"/>
                    <a:pt x="374650" y="1021917"/>
                  </a:cubicBezTo>
                  <a:cubicBezTo>
                    <a:pt x="379383" y="1017184"/>
                    <a:pt x="387713" y="1018560"/>
                    <a:pt x="393700" y="1015567"/>
                  </a:cubicBezTo>
                  <a:cubicBezTo>
                    <a:pt x="400526" y="1012154"/>
                    <a:pt x="406400" y="1007100"/>
                    <a:pt x="412750" y="1002867"/>
                  </a:cubicBezTo>
                  <a:cubicBezTo>
                    <a:pt x="419100" y="1007100"/>
                    <a:pt x="426404" y="1010171"/>
                    <a:pt x="431800" y="1015567"/>
                  </a:cubicBezTo>
                  <a:cubicBezTo>
                    <a:pt x="448803" y="1032570"/>
                    <a:pt x="450991" y="1057335"/>
                    <a:pt x="457200" y="1079067"/>
                  </a:cubicBezTo>
                  <a:cubicBezTo>
                    <a:pt x="459039" y="1085503"/>
                    <a:pt x="461711" y="1091681"/>
                    <a:pt x="463550" y="1098117"/>
                  </a:cubicBezTo>
                  <a:cubicBezTo>
                    <a:pt x="479497" y="1153931"/>
                    <a:pt x="461025" y="1096892"/>
                    <a:pt x="476250" y="1142567"/>
                  </a:cubicBezTo>
                  <a:cubicBezTo>
                    <a:pt x="474133" y="1155267"/>
                    <a:pt x="471858" y="1167942"/>
                    <a:pt x="469900" y="1180667"/>
                  </a:cubicBezTo>
                  <a:cubicBezTo>
                    <a:pt x="467624" y="1195460"/>
                    <a:pt x="466011" y="1210354"/>
                    <a:pt x="463550" y="1225117"/>
                  </a:cubicBezTo>
                  <a:cubicBezTo>
                    <a:pt x="460770" y="1241798"/>
                    <a:pt x="459604" y="1263834"/>
                    <a:pt x="444500" y="1275917"/>
                  </a:cubicBezTo>
                  <a:cubicBezTo>
                    <a:pt x="439273" y="1280098"/>
                    <a:pt x="431800" y="1280150"/>
                    <a:pt x="425450" y="1282267"/>
                  </a:cubicBezTo>
                  <a:cubicBezTo>
                    <a:pt x="406400" y="1280150"/>
                    <a:pt x="387467" y="1275917"/>
                    <a:pt x="368300" y="1275917"/>
                  </a:cubicBezTo>
                  <a:cubicBezTo>
                    <a:pt x="339651" y="1275917"/>
                    <a:pt x="334069" y="1282069"/>
                    <a:pt x="311150" y="1288617"/>
                  </a:cubicBezTo>
                  <a:cubicBezTo>
                    <a:pt x="255336" y="1304564"/>
                    <a:pt x="312375" y="1286092"/>
                    <a:pt x="266700" y="1301317"/>
                  </a:cubicBezTo>
                  <a:cubicBezTo>
                    <a:pt x="254794" y="1319177"/>
                    <a:pt x="240537" y="1329224"/>
                    <a:pt x="266700" y="1352117"/>
                  </a:cubicBezTo>
                  <a:cubicBezTo>
                    <a:pt x="276775" y="1360932"/>
                    <a:pt x="304800" y="1364817"/>
                    <a:pt x="304800" y="1364817"/>
                  </a:cubicBezTo>
                  <a:cubicBezTo>
                    <a:pt x="351880" y="1349124"/>
                    <a:pt x="330926" y="1346130"/>
                    <a:pt x="368300" y="1364817"/>
                  </a:cubicBezTo>
                  <a:cubicBezTo>
                    <a:pt x="381000" y="1362700"/>
                    <a:pt x="395923" y="1365951"/>
                    <a:pt x="406400" y="1358467"/>
                  </a:cubicBezTo>
                  <a:cubicBezTo>
                    <a:pt x="413502" y="1353394"/>
                    <a:pt x="404471" y="1335827"/>
                    <a:pt x="412750" y="1333067"/>
                  </a:cubicBezTo>
                  <a:cubicBezTo>
                    <a:pt x="440934" y="1323672"/>
                    <a:pt x="472017" y="1328834"/>
                    <a:pt x="501650" y="1326717"/>
                  </a:cubicBezTo>
                  <a:cubicBezTo>
                    <a:pt x="510117" y="1322484"/>
                    <a:pt x="517826" y="1316146"/>
                    <a:pt x="527050" y="1314017"/>
                  </a:cubicBezTo>
                  <a:cubicBezTo>
                    <a:pt x="545726" y="1309707"/>
                    <a:pt x="565294" y="1310818"/>
                    <a:pt x="584200" y="1307667"/>
                  </a:cubicBezTo>
                  <a:cubicBezTo>
                    <a:pt x="590802" y="1306567"/>
                    <a:pt x="596900" y="1303434"/>
                    <a:pt x="603250" y="1301317"/>
                  </a:cubicBezTo>
                  <a:cubicBezTo>
                    <a:pt x="618067" y="1256867"/>
                    <a:pt x="603250" y="1267450"/>
                    <a:pt x="635000" y="1256867"/>
                  </a:cubicBezTo>
                  <a:cubicBezTo>
                    <a:pt x="632883" y="1229350"/>
                    <a:pt x="631875" y="1201726"/>
                    <a:pt x="628650" y="1174317"/>
                  </a:cubicBezTo>
                  <a:cubicBezTo>
                    <a:pt x="627630" y="1165650"/>
                    <a:pt x="627305" y="1156067"/>
                    <a:pt x="622300" y="1148917"/>
                  </a:cubicBezTo>
                  <a:cubicBezTo>
                    <a:pt x="612000" y="1134203"/>
                    <a:pt x="594163" y="1125761"/>
                    <a:pt x="584200" y="1110817"/>
                  </a:cubicBezTo>
                  <a:lnTo>
                    <a:pt x="571500" y="1091767"/>
                  </a:lnTo>
                  <a:cubicBezTo>
                    <a:pt x="569465" y="1083629"/>
                    <a:pt x="563355" y="1056427"/>
                    <a:pt x="558800" y="1047317"/>
                  </a:cubicBezTo>
                  <a:cubicBezTo>
                    <a:pt x="555387" y="1040491"/>
                    <a:pt x="550536" y="1034477"/>
                    <a:pt x="546100" y="1028267"/>
                  </a:cubicBezTo>
                  <a:cubicBezTo>
                    <a:pt x="539949" y="1019655"/>
                    <a:pt x="535180" y="1009642"/>
                    <a:pt x="527050" y="1002867"/>
                  </a:cubicBezTo>
                  <a:cubicBezTo>
                    <a:pt x="521908" y="998582"/>
                    <a:pt x="514350" y="998634"/>
                    <a:pt x="508000" y="996517"/>
                  </a:cubicBezTo>
                  <a:cubicBezTo>
                    <a:pt x="496128" y="980687"/>
                    <a:pt x="489278" y="965684"/>
                    <a:pt x="469900" y="958417"/>
                  </a:cubicBezTo>
                  <a:cubicBezTo>
                    <a:pt x="459794" y="954627"/>
                    <a:pt x="448733" y="954184"/>
                    <a:pt x="438150" y="952067"/>
                  </a:cubicBezTo>
                  <a:cubicBezTo>
                    <a:pt x="436033" y="933017"/>
                    <a:pt x="428041" y="913712"/>
                    <a:pt x="431800" y="894917"/>
                  </a:cubicBezTo>
                  <a:cubicBezTo>
                    <a:pt x="433113" y="888353"/>
                    <a:pt x="444197" y="887828"/>
                    <a:pt x="450850" y="888567"/>
                  </a:cubicBezTo>
                  <a:cubicBezTo>
                    <a:pt x="464155" y="890045"/>
                    <a:pt x="476250" y="897034"/>
                    <a:pt x="488950" y="901267"/>
                  </a:cubicBezTo>
                  <a:lnTo>
                    <a:pt x="508000" y="907617"/>
                  </a:lnTo>
                  <a:lnTo>
                    <a:pt x="527050" y="913967"/>
                  </a:lnTo>
                  <a:cubicBezTo>
                    <a:pt x="531283" y="920317"/>
                    <a:pt x="536650" y="926043"/>
                    <a:pt x="539750" y="933017"/>
                  </a:cubicBezTo>
                  <a:cubicBezTo>
                    <a:pt x="545187" y="945250"/>
                    <a:pt x="548217" y="958417"/>
                    <a:pt x="552450" y="971117"/>
                  </a:cubicBezTo>
                  <a:cubicBezTo>
                    <a:pt x="554567" y="977467"/>
                    <a:pt x="555087" y="984598"/>
                    <a:pt x="558800" y="990167"/>
                  </a:cubicBezTo>
                  <a:cubicBezTo>
                    <a:pt x="569148" y="1005689"/>
                    <a:pt x="571735" y="1014861"/>
                    <a:pt x="590550" y="1021917"/>
                  </a:cubicBezTo>
                  <a:cubicBezTo>
                    <a:pt x="600656" y="1025707"/>
                    <a:pt x="611602" y="1026841"/>
                    <a:pt x="622300" y="1028267"/>
                  </a:cubicBezTo>
                  <a:cubicBezTo>
                    <a:pt x="643386" y="1031078"/>
                    <a:pt x="664633" y="1032500"/>
                    <a:pt x="685800" y="1034617"/>
                  </a:cubicBezTo>
                  <a:cubicBezTo>
                    <a:pt x="694275" y="1033406"/>
                    <a:pt x="746585" y="1035005"/>
                    <a:pt x="749300" y="1009217"/>
                  </a:cubicBezTo>
                  <a:cubicBezTo>
                    <a:pt x="752852" y="975471"/>
                    <a:pt x="746502" y="941363"/>
                    <a:pt x="742950" y="907617"/>
                  </a:cubicBezTo>
                  <a:cubicBezTo>
                    <a:pt x="742249" y="900960"/>
                    <a:pt x="741333" y="893300"/>
                    <a:pt x="736600" y="888567"/>
                  </a:cubicBezTo>
                  <a:cubicBezTo>
                    <a:pt x="731867" y="883834"/>
                    <a:pt x="723900" y="884334"/>
                    <a:pt x="717550" y="882217"/>
                  </a:cubicBezTo>
                  <a:cubicBezTo>
                    <a:pt x="672210" y="897330"/>
                    <a:pt x="690589" y="887491"/>
                    <a:pt x="660400" y="907617"/>
                  </a:cubicBezTo>
                  <a:cubicBezTo>
                    <a:pt x="602598" y="888350"/>
                    <a:pt x="693890" y="917905"/>
                    <a:pt x="609600" y="894917"/>
                  </a:cubicBezTo>
                  <a:cubicBezTo>
                    <a:pt x="596685" y="891395"/>
                    <a:pt x="571500" y="882217"/>
                    <a:pt x="571500" y="882217"/>
                  </a:cubicBezTo>
                  <a:cubicBezTo>
                    <a:pt x="569383" y="875867"/>
                    <a:pt x="569883" y="867900"/>
                    <a:pt x="565150" y="863167"/>
                  </a:cubicBezTo>
                  <a:cubicBezTo>
                    <a:pt x="537687" y="835704"/>
                    <a:pt x="528146" y="837986"/>
                    <a:pt x="495300" y="831417"/>
                  </a:cubicBezTo>
                  <a:cubicBezTo>
                    <a:pt x="488950" y="820834"/>
                    <a:pt x="484377" y="808955"/>
                    <a:pt x="476250" y="799667"/>
                  </a:cubicBezTo>
                  <a:cubicBezTo>
                    <a:pt x="460420" y="781576"/>
                    <a:pt x="451451" y="780817"/>
                    <a:pt x="431800" y="774267"/>
                  </a:cubicBezTo>
                  <a:cubicBezTo>
                    <a:pt x="425450" y="765800"/>
                    <a:pt x="420234" y="756351"/>
                    <a:pt x="412750" y="748867"/>
                  </a:cubicBezTo>
                  <a:cubicBezTo>
                    <a:pt x="407354" y="743471"/>
                    <a:pt x="419491" y="763149"/>
                    <a:pt x="425450" y="767917"/>
                  </a:cubicBezTo>
                  <a:cubicBezTo>
                    <a:pt x="430677" y="772098"/>
                    <a:pt x="438150" y="772150"/>
                    <a:pt x="444500" y="774267"/>
                  </a:cubicBezTo>
                  <a:cubicBezTo>
                    <a:pt x="450850" y="772150"/>
                    <a:pt x="457283" y="770267"/>
                    <a:pt x="463550" y="767917"/>
                  </a:cubicBezTo>
                  <a:cubicBezTo>
                    <a:pt x="524294" y="745138"/>
                    <a:pt x="471110" y="763280"/>
                    <a:pt x="514350" y="748867"/>
                  </a:cubicBezTo>
                  <a:cubicBezTo>
                    <a:pt x="524933" y="750984"/>
                    <a:pt x="535416" y="753691"/>
                    <a:pt x="546100" y="755217"/>
                  </a:cubicBezTo>
                  <a:cubicBezTo>
                    <a:pt x="565075" y="757928"/>
                    <a:pt x="584344" y="758416"/>
                    <a:pt x="603250" y="761567"/>
                  </a:cubicBezTo>
                  <a:cubicBezTo>
                    <a:pt x="609852" y="762667"/>
                    <a:pt x="615864" y="766078"/>
                    <a:pt x="622300" y="767917"/>
                  </a:cubicBezTo>
                  <a:cubicBezTo>
                    <a:pt x="630691" y="770315"/>
                    <a:pt x="639233" y="772150"/>
                    <a:pt x="647700" y="774267"/>
                  </a:cubicBezTo>
                  <a:cubicBezTo>
                    <a:pt x="654050" y="772150"/>
                    <a:pt x="662017" y="772650"/>
                    <a:pt x="666750" y="767917"/>
                  </a:cubicBezTo>
                  <a:cubicBezTo>
                    <a:pt x="671483" y="763184"/>
                    <a:pt x="671648" y="755401"/>
                    <a:pt x="673100" y="748867"/>
                  </a:cubicBezTo>
                  <a:cubicBezTo>
                    <a:pt x="675893" y="736298"/>
                    <a:pt x="677333" y="723467"/>
                    <a:pt x="679450" y="710767"/>
                  </a:cubicBezTo>
                  <a:cubicBezTo>
                    <a:pt x="678580" y="698586"/>
                    <a:pt x="688032" y="624923"/>
                    <a:pt x="660400" y="602817"/>
                  </a:cubicBezTo>
                  <a:cubicBezTo>
                    <a:pt x="655173" y="598636"/>
                    <a:pt x="647700" y="598584"/>
                    <a:pt x="641350" y="596467"/>
                  </a:cubicBezTo>
                  <a:cubicBezTo>
                    <a:pt x="588487" y="609683"/>
                    <a:pt x="640753" y="593591"/>
                    <a:pt x="596900" y="615517"/>
                  </a:cubicBezTo>
                  <a:cubicBezTo>
                    <a:pt x="581548" y="623193"/>
                    <a:pt x="568726" y="622113"/>
                    <a:pt x="552450" y="628217"/>
                  </a:cubicBezTo>
                  <a:cubicBezTo>
                    <a:pt x="492358" y="650751"/>
                    <a:pt x="564880" y="633351"/>
                    <a:pt x="495300" y="647267"/>
                  </a:cubicBezTo>
                  <a:cubicBezTo>
                    <a:pt x="491067" y="653617"/>
                    <a:pt x="486013" y="659491"/>
                    <a:pt x="482600" y="666317"/>
                  </a:cubicBezTo>
                  <a:cubicBezTo>
                    <a:pt x="476091" y="679334"/>
                    <a:pt x="472315" y="705041"/>
                    <a:pt x="469900" y="717117"/>
                  </a:cubicBezTo>
                  <a:cubicBezTo>
                    <a:pt x="455083" y="715000"/>
                    <a:pt x="440213" y="713228"/>
                    <a:pt x="425450" y="710767"/>
                  </a:cubicBezTo>
                  <a:cubicBezTo>
                    <a:pt x="414804" y="708993"/>
                    <a:pt x="404346" y="706191"/>
                    <a:pt x="393700" y="704417"/>
                  </a:cubicBezTo>
                  <a:cubicBezTo>
                    <a:pt x="378937" y="701956"/>
                    <a:pt x="364067" y="700184"/>
                    <a:pt x="349250" y="698067"/>
                  </a:cubicBezTo>
                  <a:cubicBezTo>
                    <a:pt x="312854" y="643472"/>
                    <a:pt x="356490" y="712547"/>
                    <a:pt x="330200" y="659967"/>
                  </a:cubicBezTo>
                  <a:cubicBezTo>
                    <a:pt x="326787" y="653141"/>
                    <a:pt x="321733" y="647267"/>
                    <a:pt x="317500" y="640917"/>
                  </a:cubicBezTo>
                  <a:cubicBezTo>
                    <a:pt x="319617" y="630334"/>
                    <a:pt x="314870" y="615154"/>
                    <a:pt x="323850" y="609167"/>
                  </a:cubicBezTo>
                  <a:cubicBezTo>
                    <a:pt x="420165" y="544957"/>
                    <a:pt x="348216" y="642469"/>
                    <a:pt x="387350" y="583767"/>
                  </a:cubicBezTo>
                  <a:cubicBezTo>
                    <a:pt x="389467" y="566834"/>
                    <a:pt x="381016" y="544383"/>
                    <a:pt x="393700" y="532967"/>
                  </a:cubicBezTo>
                  <a:cubicBezTo>
                    <a:pt x="407947" y="520145"/>
                    <a:pt x="431944" y="529768"/>
                    <a:pt x="450850" y="526617"/>
                  </a:cubicBezTo>
                  <a:cubicBezTo>
                    <a:pt x="457452" y="525517"/>
                    <a:pt x="463550" y="522384"/>
                    <a:pt x="469900" y="520267"/>
                  </a:cubicBezTo>
                  <a:cubicBezTo>
                    <a:pt x="488950" y="522384"/>
                    <a:pt x="508374" y="522307"/>
                    <a:pt x="527050" y="526617"/>
                  </a:cubicBezTo>
                  <a:cubicBezTo>
                    <a:pt x="539372" y="529460"/>
                    <a:pt x="560621" y="544764"/>
                    <a:pt x="571500" y="552017"/>
                  </a:cubicBezTo>
                  <a:cubicBezTo>
                    <a:pt x="590550" y="549900"/>
                    <a:pt x="610854" y="552786"/>
                    <a:pt x="628650" y="545667"/>
                  </a:cubicBezTo>
                  <a:cubicBezTo>
                    <a:pt x="634865" y="543181"/>
                    <a:pt x="635223" y="533307"/>
                    <a:pt x="635000" y="526617"/>
                  </a:cubicBezTo>
                  <a:cubicBezTo>
                    <a:pt x="629197" y="352530"/>
                    <a:pt x="668988" y="386293"/>
                    <a:pt x="603250" y="342467"/>
                  </a:cubicBezTo>
                  <a:cubicBezTo>
                    <a:pt x="540227" y="363475"/>
                    <a:pt x="636499" y="328229"/>
                    <a:pt x="565150" y="367867"/>
                  </a:cubicBezTo>
                  <a:cubicBezTo>
                    <a:pt x="553448" y="374368"/>
                    <a:pt x="527050" y="380567"/>
                    <a:pt x="527050" y="380567"/>
                  </a:cubicBezTo>
                  <a:cubicBezTo>
                    <a:pt x="513572" y="421001"/>
                    <a:pt x="532889" y="380908"/>
                    <a:pt x="495300" y="405967"/>
                  </a:cubicBezTo>
                  <a:cubicBezTo>
                    <a:pt x="488950" y="410200"/>
                    <a:pt x="486013" y="418191"/>
                    <a:pt x="482600" y="425017"/>
                  </a:cubicBezTo>
                  <a:cubicBezTo>
                    <a:pt x="479607" y="431004"/>
                    <a:pt x="482367" y="441349"/>
                    <a:pt x="476250" y="444067"/>
                  </a:cubicBezTo>
                  <a:cubicBezTo>
                    <a:pt x="460656" y="450998"/>
                    <a:pt x="442223" y="447272"/>
                    <a:pt x="425450" y="450417"/>
                  </a:cubicBezTo>
                  <a:cubicBezTo>
                    <a:pt x="408294" y="453634"/>
                    <a:pt x="374650" y="463117"/>
                    <a:pt x="374650" y="463117"/>
                  </a:cubicBezTo>
                  <a:cubicBezTo>
                    <a:pt x="345537" y="419448"/>
                    <a:pt x="354077" y="439497"/>
                    <a:pt x="342900" y="405967"/>
                  </a:cubicBezTo>
                  <a:cubicBezTo>
                    <a:pt x="345017" y="397500"/>
                    <a:pt x="347357" y="389086"/>
                    <a:pt x="349250" y="380567"/>
                  </a:cubicBezTo>
                  <a:cubicBezTo>
                    <a:pt x="352148" y="367525"/>
                    <a:pt x="355142" y="343384"/>
                    <a:pt x="361950" y="329767"/>
                  </a:cubicBezTo>
                  <a:cubicBezTo>
                    <a:pt x="365363" y="322941"/>
                    <a:pt x="368178" y="314762"/>
                    <a:pt x="374650" y="310717"/>
                  </a:cubicBezTo>
                  <a:cubicBezTo>
                    <a:pt x="386002" y="303622"/>
                    <a:pt x="400050" y="302250"/>
                    <a:pt x="412750" y="298017"/>
                  </a:cubicBezTo>
                  <a:cubicBezTo>
                    <a:pt x="427567" y="302250"/>
                    <a:pt x="442893" y="304994"/>
                    <a:pt x="457200" y="310717"/>
                  </a:cubicBezTo>
                  <a:cubicBezTo>
                    <a:pt x="464286" y="313551"/>
                    <a:pt x="469424" y="320004"/>
                    <a:pt x="476250" y="323417"/>
                  </a:cubicBezTo>
                  <a:cubicBezTo>
                    <a:pt x="482237" y="326410"/>
                    <a:pt x="488950" y="327650"/>
                    <a:pt x="495300" y="329767"/>
                  </a:cubicBezTo>
                  <a:cubicBezTo>
                    <a:pt x="503767" y="327650"/>
                    <a:pt x="512181" y="325310"/>
                    <a:pt x="520700" y="323417"/>
                  </a:cubicBezTo>
                  <a:cubicBezTo>
                    <a:pt x="531236" y="321076"/>
                    <a:pt x="550745" y="327724"/>
                    <a:pt x="552450" y="317067"/>
                  </a:cubicBezTo>
                  <a:cubicBezTo>
                    <a:pt x="573781" y="183749"/>
                    <a:pt x="577097" y="195664"/>
                    <a:pt x="527050" y="145617"/>
                  </a:cubicBezTo>
                  <a:cubicBezTo>
                    <a:pt x="495300" y="156200"/>
                    <a:pt x="510117" y="145617"/>
                    <a:pt x="495300" y="190067"/>
                  </a:cubicBezTo>
                  <a:lnTo>
                    <a:pt x="495300" y="190067"/>
                  </a:lnTo>
                  <a:cubicBezTo>
                    <a:pt x="443001" y="224933"/>
                    <a:pt x="472346" y="213574"/>
                    <a:pt x="406400" y="221817"/>
                  </a:cubicBezTo>
                  <a:cubicBezTo>
                    <a:pt x="404283" y="228167"/>
                    <a:pt x="404231" y="235640"/>
                    <a:pt x="400050" y="240867"/>
                  </a:cubicBezTo>
                  <a:cubicBezTo>
                    <a:pt x="382542" y="262751"/>
                    <a:pt x="367853" y="251376"/>
                    <a:pt x="342900" y="247217"/>
                  </a:cubicBezTo>
                  <a:cubicBezTo>
                    <a:pt x="338667" y="240867"/>
                    <a:pt x="332613" y="235407"/>
                    <a:pt x="330200" y="228167"/>
                  </a:cubicBezTo>
                  <a:cubicBezTo>
                    <a:pt x="322289" y="204433"/>
                    <a:pt x="320018" y="191381"/>
                    <a:pt x="330200" y="171017"/>
                  </a:cubicBezTo>
                  <a:cubicBezTo>
                    <a:pt x="333613" y="164191"/>
                    <a:pt x="337037" y="156853"/>
                    <a:pt x="342900" y="151967"/>
                  </a:cubicBezTo>
                  <a:cubicBezTo>
                    <a:pt x="353362" y="143248"/>
                    <a:pt x="374116" y="137328"/>
                    <a:pt x="387350" y="132917"/>
                  </a:cubicBezTo>
                  <a:cubicBezTo>
                    <a:pt x="389467" y="118100"/>
                    <a:pt x="387007" y="101854"/>
                    <a:pt x="393700" y="88467"/>
                  </a:cubicBezTo>
                  <a:cubicBezTo>
                    <a:pt x="396693" y="82480"/>
                    <a:pt x="407523" y="86298"/>
                    <a:pt x="412750" y="82117"/>
                  </a:cubicBezTo>
                  <a:cubicBezTo>
                    <a:pt x="418709" y="77349"/>
                    <a:pt x="420564" y="68930"/>
                    <a:pt x="425450" y="63067"/>
                  </a:cubicBezTo>
                  <a:cubicBezTo>
                    <a:pt x="431199" y="56168"/>
                    <a:pt x="438751" y="50916"/>
                    <a:pt x="444500" y="44017"/>
                  </a:cubicBezTo>
                  <a:cubicBezTo>
                    <a:pt x="449386" y="38154"/>
                    <a:pt x="450574" y="28753"/>
                    <a:pt x="457200" y="24967"/>
                  </a:cubicBezTo>
                  <a:cubicBezTo>
                    <a:pt x="466571" y="19612"/>
                    <a:pt x="478304" y="20391"/>
                    <a:pt x="488950" y="18617"/>
                  </a:cubicBezTo>
                  <a:cubicBezTo>
                    <a:pt x="503713" y="16156"/>
                    <a:pt x="518583" y="14384"/>
                    <a:pt x="533400" y="12267"/>
                  </a:cubicBezTo>
                  <a:cubicBezTo>
                    <a:pt x="578151" y="-2650"/>
                    <a:pt x="578674" y="-5469"/>
                    <a:pt x="654050" y="12267"/>
                  </a:cubicBezTo>
                  <a:cubicBezTo>
                    <a:pt x="660566" y="13800"/>
                    <a:pt x="655667" y="26584"/>
                    <a:pt x="660400" y="31317"/>
                  </a:cubicBezTo>
                  <a:cubicBezTo>
                    <a:pt x="665133" y="36050"/>
                    <a:pt x="673100" y="35550"/>
                    <a:pt x="679450" y="37667"/>
                  </a:cubicBezTo>
                  <a:cubicBezTo>
                    <a:pt x="684615" y="53161"/>
                    <a:pt x="686190" y="63457"/>
                    <a:pt x="698500" y="75767"/>
                  </a:cubicBezTo>
                  <a:cubicBezTo>
                    <a:pt x="703896" y="81163"/>
                    <a:pt x="710724" y="85054"/>
                    <a:pt x="717550" y="88467"/>
                  </a:cubicBezTo>
                  <a:cubicBezTo>
                    <a:pt x="723537" y="91460"/>
                    <a:pt x="730250" y="92700"/>
                    <a:pt x="736600" y="94817"/>
                  </a:cubicBezTo>
                  <a:cubicBezTo>
                    <a:pt x="738717" y="103284"/>
                    <a:pt x="736779" y="114046"/>
                    <a:pt x="742950" y="120217"/>
                  </a:cubicBezTo>
                  <a:cubicBezTo>
                    <a:pt x="749121" y="126388"/>
                    <a:pt x="760148" y="123585"/>
                    <a:pt x="768350" y="126567"/>
                  </a:cubicBezTo>
                  <a:cubicBezTo>
                    <a:pt x="783500" y="132076"/>
                    <a:pt x="797833" y="139630"/>
                    <a:pt x="812800" y="145617"/>
                  </a:cubicBezTo>
                  <a:cubicBezTo>
                    <a:pt x="845663" y="158762"/>
                    <a:pt x="818787" y="143258"/>
                    <a:pt x="850900" y="164667"/>
                  </a:cubicBezTo>
                  <a:cubicBezTo>
                    <a:pt x="859984" y="191919"/>
                    <a:pt x="859657" y="180438"/>
                    <a:pt x="850900" y="215467"/>
                  </a:cubicBezTo>
                  <a:cubicBezTo>
                    <a:pt x="849277" y="221961"/>
                    <a:pt x="848731" y="229290"/>
                    <a:pt x="844550" y="234517"/>
                  </a:cubicBezTo>
                  <a:cubicBezTo>
                    <a:pt x="839782" y="240476"/>
                    <a:pt x="831850" y="242984"/>
                    <a:pt x="825500" y="247217"/>
                  </a:cubicBezTo>
                  <a:cubicBezTo>
                    <a:pt x="819150" y="245100"/>
                    <a:pt x="812437" y="243860"/>
                    <a:pt x="806450" y="240867"/>
                  </a:cubicBezTo>
                  <a:cubicBezTo>
                    <a:pt x="799624" y="237454"/>
                    <a:pt x="794928" y="229422"/>
                    <a:pt x="787400" y="228167"/>
                  </a:cubicBezTo>
                  <a:cubicBezTo>
                    <a:pt x="780798" y="227067"/>
                    <a:pt x="774700" y="232400"/>
                    <a:pt x="768350" y="234517"/>
                  </a:cubicBezTo>
                  <a:cubicBezTo>
                    <a:pt x="766233" y="228167"/>
                    <a:pt x="765251" y="221318"/>
                    <a:pt x="762000" y="215467"/>
                  </a:cubicBezTo>
                  <a:cubicBezTo>
                    <a:pt x="735435" y="167650"/>
                    <a:pt x="746614" y="179036"/>
                    <a:pt x="698500" y="171017"/>
                  </a:cubicBezTo>
                  <a:cubicBezTo>
                    <a:pt x="690033" y="166784"/>
                    <a:pt x="679793" y="151624"/>
                    <a:pt x="673100" y="158317"/>
                  </a:cubicBezTo>
                  <a:cubicBezTo>
                    <a:pt x="662517" y="168900"/>
                    <a:pt x="668403" y="187891"/>
                    <a:pt x="666750" y="202767"/>
                  </a:cubicBezTo>
                  <a:cubicBezTo>
                    <a:pt x="655759" y="301683"/>
                    <a:pt x="666676" y="241235"/>
                    <a:pt x="654050" y="304367"/>
                  </a:cubicBezTo>
                  <a:cubicBezTo>
                    <a:pt x="656167" y="312834"/>
                    <a:pt x="653298" y="324694"/>
                    <a:pt x="660400" y="329767"/>
                  </a:cubicBezTo>
                  <a:cubicBezTo>
                    <a:pt x="670877" y="337251"/>
                    <a:pt x="685931" y="333324"/>
                    <a:pt x="698500" y="336117"/>
                  </a:cubicBezTo>
                  <a:cubicBezTo>
                    <a:pt x="705034" y="337569"/>
                    <a:pt x="711200" y="340350"/>
                    <a:pt x="717550" y="342467"/>
                  </a:cubicBezTo>
                  <a:cubicBezTo>
                    <a:pt x="726017" y="340350"/>
                    <a:pt x="734591" y="338625"/>
                    <a:pt x="742950" y="336117"/>
                  </a:cubicBezTo>
                  <a:cubicBezTo>
                    <a:pt x="755772" y="332270"/>
                    <a:pt x="781050" y="323417"/>
                    <a:pt x="781050" y="323417"/>
                  </a:cubicBezTo>
                  <a:cubicBezTo>
                    <a:pt x="787400" y="327650"/>
                    <a:pt x="792696" y="334266"/>
                    <a:pt x="800100" y="336117"/>
                  </a:cubicBezTo>
                  <a:cubicBezTo>
                    <a:pt x="818695" y="340766"/>
                    <a:pt x="839454" y="335348"/>
                    <a:pt x="857250" y="342467"/>
                  </a:cubicBezTo>
                  <a:cubicBezTo>
                    <a:pt x="863465" y="344953"/>
                    <a:pt x="860349" y="355666"/>
                    <a:pt x="863600" y="361517"/>
                  </a:cubicBezTo>
                  <a:cubicBezTo>
                    <a:pt x="871013" y="374860"/>
                    <a:pt x="889000" y="399617"/>
                    <a:pt x="889000" y="399617"/>
                  </a:cubicBezTo>
                  <a:cubicBezTo>
                    <a:pt x="886883" y="420784"/>
                    <a:pt x="891708" y="443869"/>
                    <a:pt x="882650" y="463117"/>
                  </a:cubicBezTo>
                  <a:cubicBezTo>
                    <a:pt x="864349" y="502006"/>
                    <a:pt x="848214" y="504229"/>
                    <a:pt x="819150" y="513917"/>
                  </a:cubicBezTo>
                  <a:cubicBezTo>
                    <a:pt x="814917" y="507567"/>
                    <a:pt x="811846" y="500263"/>
                    <a:pt x="806450" y="494867"/>
                  </a:cubicBezTo>
                  <a:cubicBezTo>
                    <a:pt x="801054" y="489471"/>
                    <a:pt x="792168" y="488126"/>
                    <a:pt x="787400" y="482167"/>
                  </a:cubicBezTo>
                  <a:cubicBezTo>
                    <a:pt x="783219" y="476940"/>
                    <a:pt x="784371" y="468929"/>
                    <a:pt x="781050" y="463117"/>
                  </a:cubicBezTo>
                  <a:cubicBezTo>
                    <a:pt x="764564" y="434266"/>
                    <a:pt x="764093" y="438764"/>
                    <a:pt x="736600" y="425017"/>
                  </a:cubicBezTo>
                  <a:cubicBezTo>
                    <a:pt x="730250" y="429250"/>
                    <a:pt x="723413" y="432831"/>
                    <a:pt x="717550" y="437717"/>
                  </a:cubicBezTo>
                  <a:cubicBezTo>
                    <a:pt x="710651" y="443466"/>
                    <a:pt x="705972" y="451786"/>
                    <a:pt x="698500" y="456767"/>
                  </a:cubicBezTo>
                  <a:cubicBezTo>
                    <a:pt x="692931" y="460480"/>
                    <a:pt x="685800" y="461000"/>
                    <a:pt x="679450" y="463117"/>
                  </a:cubicBezTo>
                  <a:cubicBezTo>
                    <a:pt x="681567" y="509684"/>
                    <a:pt x="682083" y="556351"/>
                    <a:pt x="685800" y="602817"/>
                  </a:cubicBezTo>
                  <a:cubicBezTo>
                    <a:pt x="687320" y="621818"/>
                    <a:pt x="696696" y="624608"/>
                    <a:pt x="704850" y="640917"/>
                  </a:cubicBezTo>
                  <a:cubicBezTo>
                    <a:pt x="707843" y="646904"/>
                    <a:pt x="708207" y="653980"/>
                    <a:pt x="711200" y="659967"/>
                  </a:cubicBezTo>
                  <a:cubicBezTo>
                    <a:pt x="714613" y="666793"/>
                    <a:pt x="720800" y="672043"/>
                    <a:pt x="723900" y="679017"/>
                  </a:cubicBezTo>
                  <a:cubicBezTo>
                    <a:pt x="744514" y="725400"/>
                    <a:pt x="721001" y="711917"/>
                    <a:pt x="755650" y="723467"/>
                  </a:cubicBezTo>
                  <a:cubicBezTo>
                    <a:pt x="759883" y="729817"/>
                    <a:pt x="762954" y="737121"/>
                    <a:pt x="768350" y="742517"/>
                  </a:cubicBezTo>
                  <a:cubicBezTo>
                    <a:pt x="780660" y="754827"/>
                    <a:pt x="790956" y="756402"/>
                    <a:pt x="806450" y="761567"/>
                  </a:cubicBezTo>
                  <a:cubicBezTo>
                    <a:pt x="806541" y="761635"/>
                    <a:pt x="841203" y="791815"/>
                    <a:pt x="850900" y="786967"/>
                  </a:cubicBezTo>
                  <a:cubicBezTo>
                    <a:pt x="856887" y="783974"/>
                    <a:pt x="852023" y="772098"/>
                    <a:pt x="857250" y="767917"/>
                  </a:cubicBezTo>
                  <a:cubicBezTo>
                    <a:pt x="864065" y="762465"/>
                    <a:pt x="874259" y="763965"/>
                    <a:pt x="882650" y="761567"/>
                  </a:cubicBezTo>
                  <a:cubicBezTo>
                    <a:pt x="889086" y="759728"/>
                    <a:pt x="895350" y="757334"/>
                    <a:pt x="901700" y="755217"/>
                  </a:cubicBezTo>
                  <a:cubicBezTo>
                    <a:pt x="899583" y="712884"/>
                    <a:pt x="903355" y="669841"/>
                    <a:pt x="895350" y="628217"/>
                  </a:cubicBezTo>
                  <a:cubicBezTo>
                    <a:pt x="892468" y="613228"/>
                    <a:pt x="869950" y="590117"/>
                    <a:pt x="869950" y="590117"/>
                  </a:cubicBezTo>
                  <a:cubicBezTo>
                    <a:pt x="872067" y="583767"/>
                    <a:pt x="869714" y="572264"/>
                    <a:pt x="876300" y="571067"/>
                  </a:cubicBezTo>
                  <a:cubicBezTo>
                    <a:pt x="886648" y="569186"/>
                    <a:pt x="966618" y="581248"/>
                    <a:pt x="984250" y="583767"/>
                  </a:cubicBezTo>
                  <a:cubicBezTo>
                    <a:pt x="995074" y="627062"/>
                    <a:pt x="996950" y="628543"/>
                    <a:pt x="996950" y="691717"/>
                  </a:cubicBezTo>
                  <a:cubicBezTo>
                    <a:pt x="996950" y="731564"/>
                    <a:pt x="988217" y="789768"/>
                    <a:pt x="984250" y="831417"/>
                  </a:cubicBezTo>
                  <a:cubicBezTo>
                    <a:pt x="981834" y="856790"/>
                    <a:pt x="982090" y="882476"/>
                    <a:pt x="977900" y="907617"/>
                  </a:cubicBezTo>
                  <a:cubicBezTo>
                    <a:pt x="975699" y="920822"/>
                    <a:pt x="965200" y="945717"/>
                    <a:pt x="965200" y="945717"/>
                  </a:cubicBezTo>
                  <a:cubicBezTo>
                    <a:pt x="960967" y="939367"/>
                    <a:pt x="960132" y="926667"/>
                    <a:pt x="952500" y="926667"/>
                  </a:cubicBezTo>
                  <a:cubicBezTo>
                    <a:pt x="940723" y="926667"/>
                    <a:pt x="938148" y="960069"/>
                    <a:pt x="933450" y="964767"/>
                  </a:cubicBezTo>
                  <a:cubicBezTo>
                    <a:pt x="928717" y="969500"/>
                    <a:pt x="920836" y="969278"/>
                    <a:pt x="914400" y="971117"/>
                  </a:cubicBezTo>
                  <a:cubicBezTo>
                    <a:pt x="906009" y="973515"/>
                    <a:pt x="897391" y="975069"/>
                    <a:pt x="889000" y="977467"/>
                  </a:cubicBezTo>
                  <a:cubicBezTo>
                    <a:pt x="882564" y="979306"/>
                    <a:pt x="876514" y="982504"/>
                    <a:pt x="869950" y="983817"/>
                  </a:cubicBezTo>
                  <a:cubicBezTo>
                    <a:pt x="855274" y="986752"/>
                    <a:pt x="840317" y="988050"/>
                    <a:pt x="825500" y="990167"/>
                  </a:cubicBezTo>
                  <a:cubicBezTo>
                    <a:pt x="819150" y="994400"/>
                    <a:pt x="809863" y="996041"/>
                    <a:pt x="806450" y="1002867"/>
                  </a:cubicBezTo>
                  <a:cubicBezTo>
                    <a:pt x="800692" y="1014383"/>
                    <a:pt x="804171" y="1028753"/>
                    <a:pt x="800100" y="1040967"/>
                  </a:cubicBezTo>
                  <a:cubicBezTo>
                    <a:pt x="797687" y="1048207"/>
                    <a:pt x="791633" y="1053667"/>
                    <a:pt x="787400" y="1060017"/>
                  </a:cubicBezTo>
                  <a:cubicBezTo>
                    <a:pt x="789517" y="1096000"/>
                    <a:pt x="790163" y="1132100"/>
                    <a:pt x="793750" y="1167967"/>
                  </a:cubicBezTo>
                  <a:cubicBezTo>
                    <a:pt x="794416" y="1174627"/>
                    <a:pt x="795919" y="1181790"/>
                    <a:pt x="800100" y="1187017"/>
                  </a:cubicBezTo>
                  <a:cubicBezTo>
                    <a:pt x="804868" y="1192976"/>
                    <a:pt x="812800" y="1195484"/>
                    <a:pt x="819150" y="1199717"/>
                  </a:cubicBezTo>
                  <a:cubicBezTo>
                    <a:pt x="821267" y="1208184"/>
                    <a:pt x="822062" y="1217095"/>
                    <a:pt x="825500" y="1225117"/>
                  </a:cubicBezTo>
                  <a:cubicBezTo>
                    <a:pt x="828506" y="1232132"/>
                    <a:pt x="834787" y="1237341"/>
                    <a:pt x="838200" y="1244167"/>
                  </a:cubicBezTo>
                  <a:cubicBezTo>
                    <a:pt x="841193" y="1250154"/>
                    <a:pt x="842433" y="1256867"/>
                    <a:pt x="844550" y="1263217"/>
                  </a:cubicBezTo>
                  <a:cubicBezTo>
                    <a:pt x="836427" y="1328198"/>
                    <a:pt x="852768" y="1320528"/>
                    <a:pt x="819150" y="1301317"/>
                  </a:cubicBezTo>
                  <a:cubicBezTo>
                    <a:pt x="810931" y="1296621"/>
                    <a:pt x="802217" y="1292850"/>
                    <a:pt x="793750" y="1288617"/>
                  </a:cubicBezTo>
                  <a:cubicBezTo>
                    <a:pt x="776817" y="1290734"/>
                    <a:pt x="757868" y="1286679"/>
                    <a:pt x="742950" y="1294967"/>
                  </a:cubicBezTo>
                  <a:cubicBezTo>
                    <a:pt x="729052" y="1302688"/>
                    <a:pt x="741693" y="1356268"/>
                    <a:pt x="742950" y="1358467"/>
                  </a:cubicBezTo>
                  <a:cubicBezTo>
                    <a:pt x="746271" y="1364279"/>
                    <a:pt x="755398" y="1363717"/>
                    <a:pt x="762000" y="1364817"/>
                  </a:cubicBezTo>
                  <a:cubicBezTo>
                    <a:pt x="780906" y="1367968"/>
                    <a:pt x="800100" y="1369050"/>
                    <a:pt x="819150" y="1371167"/>
                  </a:cubicBezTo>
                  <a:cubicBezTo>
                    <a:pt x="859362" y="1364465"/>
                    <a:pt x="885483" y="1362193"/>
                    <a:pt x="920750" y="1352117"/>
                  </a:cubicBezTo>
                  <a:cubicBezTo>
                    <a:pt x="927186" y="1350278"/>
                    <a:pt x="933450" y="1347884"/>
                    <a:pt x="939800" y="1345767"/>
                  </a:cubicBezTo>
                  <a:cubicBezTo>
                    <a:pt x="957131" y="1293775"/>
                    <a:pt x="960141" y="1301421"/>
                    <a:pt x="946150" y="1231467"/>
                  </a:cubicBezTo>
                  <a:cubicBezTo>
                    <a:pt x="944653" y="1223983"/>
                    <a:pt x="936863" y="1219243"/>
                    <a:pt x="933450" y="1212417"/>
                  </a:cubicBezTo>
                  <a:cubicBezTo>
                    <a:pt x="930457" y="1206430"/>
                    <a:pt x="929217" y="1199717"/>
                    <a:pt x="927100" y="1193367"/>
                  </a:cubicBezTo>
                  <a:cubicBezTo>
                    <a:pt x="924983" y="1176434"/>
                    <a:pt x="923803" y="1159357"/>
                    <a:pt x="920750" y="1142567"/>
                  </a:cubicBezTo>
                  <a:cubicBezTo>
                    <a:pt x="916190" y="1117486"/>
                    <a:pt x="913321" y="1127708"/>
                    <a:pt x="901700" y="1104467"/>
                  </a:cubicBezTo>
                  <a:cubicBezTo>
                    <a:pt x="898707" y="1098480"/>
                    <a:pt x="897467" y="1091767"/>
                    <a:pt x="895350" y="1085417"/>
                  </a:cubicBezTo>
                  <a:cubicBezTo>
                    <a:pt x="899583" y="1079067"/>
                    <a:pt x="900810" y="1068780"/>
                    <a:pt x="908050" y="1066367"/>
                  </a:cubicBezTo>
                  <a:cubicBezTo>
                    <a:pt x="916329" y="1063607"/>
                    <a:pt x="924723" y="1072717"/>
                    <a:pt x="933450" y="1072717"/>
                  </a:cubicBezTo>
                  <a:cubicBezTo>
                    <a:pt x="952617" y="1072717"/>
                    <a:pt x="971550" y="1068484"/>
                    <a:pt x="990600" y="1066367"/>
                  </a:cubicBezTo>
                  <a:cubicBezTo>
                    <a:pt x="1033638" y="1052021"/>
                    <a:pt x="981134" y="1066367"/>
                    <a:pt x="1054100" y="1066367"/>
                  </a:cubicBezTo>
                  <a:cubicBezTo>
                    <a:pt x="1064893" y="1066367"/>
                    <a:pt x="1075267" y="1062134"/>
                    <a:pt x="1085850" y="1060017"/>
                  </a:cubicBezTo>
                  <a:cubicBezTo>
                    <a:pt x="1083733" y="1074834"/>
                    <a:pt x="1081961" y="1089704"/>
                    <a:pt x="1079500" y="1104467"/>
                  </a:cubicBezTo>
                  <a:cubicBezTo>
                    <a:pt x="1077726" y="1115113"/>
                    <a:pt x="1074489" y="1125507"/>
                    <a:pt x="1073150" y="1136217"/>
                  </a:cubicBezTo>
                  <a:cubicBezTo>
                    <a:pt x="1070250" y="1159416"/>
                    <a:pt x="1083332" y="1189535"/>
                    <a:pt x="1066800" y="1206067"/>
                  </a:cubicBezTo>
                  <a:cubicBezTo>
                    <a:pt x="1050268" y="1222599"/>
                    <a:pt x="1020233" y="1210300"/>
                    <a:pt x="996950" y="1212417"/>
                  </a:cubicBezTo>
                  <a:cubicBezTo>
                    <a:pt x="999067" y="1231467"/>
                    <a:pt x="1000149" y="1250661"/>
                    <a:pt x="1003300" y="1269567"/>
                  </a:cubicBezTo>
                  <a:cubicBezTo>
                    <a:pt x="1004400" y="1276169"/>
                    <a:pt x="1004917" y="1283884"/>
                    <a:pt x="1009650" y="1288617"/>
                  </a:cubicBezTo>
                  <a:cubicBezTo>
                    <a:pt x="1014383" y="1293350"/>
                    <a:pt x="1022350" y="1292850"/>
                    <a:pt x="1028700" y="1294967"/>
                  </a:cubicBezTo>
                  <a:lnTo>
                    <a:pt x="1143000" y="1288617"/>
                  </a:lnTo>
                  <a:cubicBezTo>
                    <a:pt x="1174762" y="1286692"/>
                    <a:pt x="1207187" y="1289170"/>
                    <a:pt x="1238250" y="1282267"/>
                  </a:cubicBezTo>
                  <a:cubicBezTo>
                    <a:pt x="1247016" y="1280319"/>
                    <a:pt x="1251551" y="1270116"/>
                    <a:pt x="1257300" y="1263217"/>
                  </a:cubicBezTo>
                  <a:cubicBezTo>
                    <a:pt x="1301503" y="1210173"/>
                    <a:pt x="1233395" y="1280772"/>
                    <a:pt x="1289050" y="1225117"/>
                  </a:cubicBezTo>
                  <a:cubicBezTo>
                    <a:pt x="1291167" y="1216650"/>
                    <a:pt x="1290559" y="1206979"/>
                    <a:pt x="1295400" y="1199717"/>
                  </a:cubicBezTo>
                  <a:cubicBezTo>
                    <a:pt x="1299633" y="1193367"/>
                    <a:pt x="1309054" y="1192413"/>
                    <a:pt x="1314450" y="1187017"/>
                  </a:cubicBezTo>
                  <a:cubicBezTo>
                    <a:pt x="1326760" y="1174707"/>
                    <a:pt x="1328335" y="1164411"/>
                    <a:pt x="1333500" y="1148917"/>
                  </a:cubicBezTo>
                  <a:cubicBezTo>
                    <a:pt x="1318387" y="1103577"/>
                    <a:pt x="1331939" y="1118243"/>
                    <a:pt x="1301750" y="1098117"/>
                  </a:cubicBezTo>
                  <a:cubicBezTo>
                    <a:pt x="1286817" y="1075718"/>
                    <a:pt x="1294992" y="1079533"/>
                    <a:pt x="1270000" y="1072717"/>
                  </a:cubicBezTo>
                  <a:cubicBezTo>
                    <a:pt x="1253161" y="1068124"/>
                    <a:pt x="1219200" y="1060017"/>
                    <a:pt x="1219200" y="1060017"/>
                  </a:cubicBezTo>
                  <a:cubicBezTo>
                    <a:pt x="1214967" y="1053667"/>
                    <a:pt x="1211896" y="1046363"/>
                    <a:pt x="1206500" y="1040967"/>
                  </a:cubicBezTo>
                  <a:cubicBezTo>
                    <a:pt x="1201104" y="1035571"/>
                    <a:pt x="1194076" y="1032053"/>
                    <a:pt x="1187450" y="1028267"/>
                  </a:cubicBezTo>
                  <a:cubicBezTo>
                    <a:pt x="1149421" y="1006536"/>
                    <a:pt x="1150020" y="1013380"/>
                    <a:pt x="1092200" y="1002867"/>
                  </a:cubicBezTo>
                  <a:cubicBezTo>
                    <a:pt x="1090083" y="996517"/>
                    <a:pt x="1085850" y="990510"/>
                    <a:pt x="1085850" y="983817"/>
                  </a:cubicBezTo>
                  <a:cubicBezTo>
                    <a:pt x="1085850" y="976846"/>
                    <a:pt x="1088614" y="925004"/>
                    <a:pt x="1098550" y="907617"/>
                  </a:cubicBezTo>
                  <a:cubicBezTo>
                    <a:pt x="1103801" y="898428"/>
                    <a:pt x="1110116" y="889701"/>
                    <a:pt x="1117600" y="882217"/>
                  </a:cubicBezTo>
                  <a:cubicBezTo>
                    <a:pt x="1122996" y="876821"/>
                    <a:pt x="1130300" y="873750"/>
                    <a:pt x="1136650" y="869517"/>
                  </a:cubicBezTo>
                  <a:cubicBezTo>
                    <a:pt x="1138767" y="861050"/>
                    <a:pt x="1144234" y="852757"/>
                    <a:pt x="1143000" y="844117"/>
                  </a:cubicBezTo>
                  <a:cubicBezTo>
                    <a:pt x="1138214" y="810618"/>
                    <a:pt x="1111802" y="837399"/>
                    <a:pt x="1149350" y="812367"/>
                  </a:cubicBezTo>
                  <a:cubicBezTo>
                    <a:pt x="1202267" y="814484"/>
                    <a:pt x="1255817" y="810284"/>
                    <a:pt x="1308100" y="818717"/>
                  </a:cubicBezTo>
                  <a:cubicBezTo>
                    <a:pt x="1323169" y="821147"/>
                    <a:pt x="1346200" y="844117"/>
                    <a:pt x="1346200" y="844117"/>
                  </a:cubicBezTo>
                  <a:cubicBezTo>
                    <a:pt x="1353563" y="873570"/>
                    <a:pt x="1363524" y="901256"/>
                    <a:pt x="1346200" y="933017"/>
                  </a:cubicBezTo>
                  <a:cubicBezTo>
                    <a:pt x="1341032" y="942492"/>
                    <a:pt x="1324921" y="936749"/>
                    <a:pt x="1314450" y="939367"/>
                  </a:cubicBezTo>
                  <a:cubicBezTo>
                    <a:pt x="1307956" y="940990"/>
                    <a:pt x="1301750" y="943600"/>
                    <a:pt x="1295400" y="945717"/>
                  </a:cubicBezTo>
                  <a:cubicBezTo>
                    <a:pt x="1280583" y="943600"/>
                    <a:pt x="1265917" y="939367"/>
                    <a:pt x="1250950" y="939367"/>
                  </a:cubicBezTo>
                  <a:cubicBezTo>
                    <a:pt x="1242223" y="939367"/>
                    <a:pt x="1228310" y="937438"/>
                    <a:pt x="1225550" y="945717"/>
                  </a:cubicBezTo>
                  <a:cubicBezTo>
                    <a:pt x="1220154" y="961906"/>
                    <a:pt x="1226504" y="980328"/>
                    <a:pt x="1231900" y="996517"/>
                  </a:cubicBezTo>
                  <a:cubicBezTo>
                    <a:pt x="1236760" y="1011096"/>
                    <a:pt x="1255679" y="1028252"/>
                    <a:pt x="1270000" y="1034617"/>
                  </a:cubicBezTo>
                  <a:cubicBezTo>
                    <a:pt x="1282233" y="1040054"/>
                    <a:pt x="1308100" y="1047317"/>
                    <a:pt x="1308100" y="1047317"/>
                  </a:cubicBezTo>
                  <a:cubicBezTo>
                    <a:pt x="1386276" y="1031682"/>
                    <a:pt x="1350231" y="1037670"/>
                    <a:pt x="1416050" y="1028267"/>
                  </a:cubicBezTo>
                  <a:cubicBezTo>
                    <a:pt x="1422400" y="1021917"/>
                    <a:pt x="1427250" y="1013578"/>
                    <a:pt x="1435100" y="1009217"/>
                  </a:cubicBezTo>
                  <a:cubicBezTo>
                    <a:pt x="1446802" y="1002716"/>
                    <a:pt x="1473200" y="996517"/>
                    <a:pt x="1473200" y="996517"/>
                  </a:cubicBezTo>
                  <a:cubicBezTo>
                    <a:pt x="1471083" y="949950"/>
                    <a:pt x="1470567" y="903283"/>
                    <a:pt x="1466850" y="856817"/>
                  </a:cubicBezTo>
                  <a:cubicBezTo>
                    <a:pt x="1466316" y="850145"/>
                    <a:pt x="1464681" y="842994"/>
                    <a:pt x="1460500" y="837767"/>
                  </a:cubicBezTo>
                  <a:cubicBezTo>
                    <a:pt x="1455732" y="831808"/>
                    <a:pt x="1447800" y="829300"/>
                    <a:pt x="1441450" y="825067"/>
                  </a:cubicBezTo>
                  <a:cubicBezTo>
                    <a:pt x="1437217" y="818717"/>
                    <a:pt x="1434709" y="810785"/>
                    <a:pt x="1428750" y="806017"/>
                  </a:cubicBezTo>
                  <a:cubicBezTo>
                    <a:pt x="1422278" y="800840"/>
                    <a:pt x="1379472" y="793586"/>
                    <a:pt x="1377950" y="793317"/>
                  </a:cubicBezTo>
                  <a:cubicBezTo>
                    <a:pt x="1352591" y="788842"/>
                    <a:pt x="1326179" y="788760"/>
                    <a:pt x="1301750" y="780617"/>
                  </a:cubicBezTo>
                  <a:cubicBezTo>
                    <a:pt x="1295400" y="778500"/>
                    <a:pt x="1289370" y="774823"/>
                    <a:pt x="1282700" y="774267"/>
                  </a:cubicBezTo>
                  <a:cubicBezTo>
                    <a:pt x="1238353" y="770571"/>
                    <a:pt x="1193800" y="770034"/>
                    <a:pt x="1149350" y="767917"/>
                  </a:cubicBezTo>
                  <a:cubicBezTo>
                    <a:pt x="1143000" y="763684"/>
                    <a:pt x="1137126" y="758630"/>
                    <a:pt x="1130300" y="755217"/>
                  </a:cubicBezTo>
                  <a:cubicBezTo>
                    <a:pt x="1124313" y="752224"/>
                    <a:pt x="1116477" y="753048"/>
                    <a:pt x="1111250" y="748867"/>
                  </a:cubicBezTo>
                  <a:cubicBezTo>
                    <a:pt x="1100059" y="739915"/>
                    <a:pt x="1096383" y="723316"/>
                    <a:pt x="1092200" y="710767"/>
                  </a:cubicBezTo>
                  <a:cubicBezTo>
                    <a:pt x="1091080" y="699569"/>
                    <a:pt x="1088507" y="642884"/>
                    <a:pt x="1079500" y="621867"/>
                  </a:cubicBezTo>
                  <a:cubicBezTo>
                    <a:pt x="1076494" y="614852"/>
                    <a:pt x="1071033" y="609167"/>
                    <a:pt x="1066800" y="602817"/>
                  </a:cubicBezTo>
                  <a:cubicBezTo>
                    <a:pt x="1073150" y="598584"/>
                    <a:pt x="1079024" y="586704"/>
                    <a:pt x="1085850" y="590117"/>
                  </a:cubicBezTo>
                  <a:cubicBezTo>
                    <a:pt x="1093656" y="594020"/>
                    <a:pt x="1087870" y="607940"/>
                    <a:pt x="1092200" y="615517"/>
                  </a:cubicBezTo>
                  <a:cubicBezTo>
                    <a:pt x="1096006" y="622177"/>
                    <a:pt x="1121319" y="644701"/>
                    <a:pt x="1130300" y="647267"/>
                  </a:cubicBezTo>
                  <a:cubicBezTo>
                    <a:pt x="1138441" y="649593"/>
                    <a:pt x="1147233" y="647267"/>
                    <a:pt x="1155700" y="64726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Vapaamuotoinen: Muoto 18">
              <a:extLst>
                <a:ext uri="{FF2B5EF4-FFF2-40B4-BE49-F238E27FC236}">
                  <a16:creationId xmlns:a16="http://schemas.microsoft.com/office/drawing/2014/main" id="{A24B9439-8264-45C4-A743-A128A54B83C8}"/>
                </a:ext>
              </a:extLst>
            </p:cNvPr>
            <p:cNvSpPr/>
            <p:nvPr/>
          </p:nvSpPr>
          <p:spPr>
            <a:xfrm>
              <a:off x="549359" y="4311650"/>
              <a:ext cx="1546141" cy="1470366"/>
            </a:xfrm>
            <a:custGeom>
              <a:avLst/>
              <a:gdLst>
                <a:gd name="connsiteX0" fmla="*/ 1123963 w 1549413"/>
                <a:gd name="connsiteY0" fmla="*/ 622300 h 1384951"/>
                <a:gd name="connsiteX1" fmla="*/ 1155713 w 1549413"/>
                <a:gd name="connsiteY1" fmla="*/ 609600 h 1384951"/>
                <a:gd name="connsiteX2" fmla="*/ 1174763 w 1549413"/>
                <a:gd name="connsiteY2" fmla="*/ 603250 h 1384951"/>
                <a:gd name="connsiteX3" fmla="*/ 1187463 w 1549413"/>
                <a:gd name="connsiteY3" fmla="*/ 565150 h 1384951"/>
                <a:gd name="connsiteX4" fmla="*/ 1193813 w 1549413"/>
                <a:gd name="connsiteY4" fmla="*/ 546100 h 1384951"/>
                <a:gd name="connsiteX5" fmla="*/ 1212863 w 1549413"/>
                <a:gd name="connsiteY5" fmla="*/ 539750 h 1384951"/>
                <a:gd name="connsiteX6" fmla="*/ 1225563 w 1549413"/>
                <a:gd name="connsiteY6" fmla="*/ 558800 h 1384951"/>
                <a:gd name="connsiteX7" fmla="*/ 1276363 w 1549413"/>
                <a:gd name="connsiteY7" fmla="*/ 565150 h 1384951"/>
                <a:gd name="connsiteX8" fmla="*/ 1295413 w 1549413"/>
                <a:gd name="connsiteY8" fmla="*/ 571500 h 1384951"/>
                <a:gd name="connsiteX9" fmla="*/ 1301763 w 1549413"/>
                <a:gd name="connsiteY9" fmla="*/ 590550 h 1384951"/>
                <a:gd name="connsiteX10" fmla="*/ 1308113 w 1549413"/>
                <a:gd name="connsiteY10" fmla="*/ 660400 h 1384951"/>
                <a:gd name="connsiteX11" fmla="*/ 1346213 w 1549413"/>
                <a:gd name="connsiteY11" fmla="*/ 679450 h 1384951"/>
                <a:gd name="connsiteX12" fmla="*/ 1397013 w 1549413"/>
                <a:gd name="connsiteY12" fmla="*/ 673100 h 1384951"/>
                <a:gd name="connsiteX13" fmla="*/ 1403363 w 1549413"/>
                <a:gd name="connsiteY13" fmla="*/ 647700 h 1384951"/>
                <a:gd name="connsiteX14" fmla="*/ 1422413 w 1549413"/>
                <a:gd name="connsiteY14" fmla="*/ 635000 h 1384951"/>
                <a:gd name="connsiteX15" fmla="*/ 1460513 w 1549413"/>
                <a:gd name="connsiteY15" fmla="*/ 577850 h 1384951"/>
                <a:gd name="connsiteX16" fmla="*/ 1473213 w 1549413"/>
                <a:gd name="connsiteY16" fmla="*/ 558800 h 1384951"/>
                <a:gd name="connsiteX17" fmla="*/ 1466863 w 1549413"/>
                <a:gd name="connsiteY17" fmla="*/ 476250 h 1384951"/>
                <a:gd name="connsiteX18" fmla="*/ 1447813 w 1549413"/>
                <a:gd name="connsiteY18" fmla="*/ 450850 h 1384951"/>
                <a:gd name="connsiteX19" fmla="*/ 1441463 w 1549413"/>
                <a:gd name="connsiteY19" fmla="*/ 425450 h 1384951"/>
                <a:gd name="connsiteX20" fmla="*/ 1428763 w 1549413"/>
                <a:gd name="connsiteY20" fmla="*/ 361950 h 1384951"/>
                <a:gd name="connsiteX21" fmla="*/ 1422413 w 1549413"/>
                <a:gd name="connsiteY21" fmla="*/ 330200 h 1384951"/>
                <a:gd name="connsiteX22" fmla="*/ 1403363 w 1549413"/>
                <a:gd name="connsiteY22" fmla="*/ 323850 h 1384951"/>
                <a:gd name="connsiteX23" fmla="*/ 1333513 w 1549413"/>
                <a:gd name="connsiteY23" fmla="*/ 349250 h 1384951"/>
                <a:gd name="connsiteX24" fmla="*/ 1314463 w 1549413"/>
                <a:gd name="connsiteY24" fmla="*/ 355600 h 1384951"/>
                <a:gd name="connsiteX25" fmla="*/ 1295413 w 1549413"/>
                <a:gd name="connsiteY25" fmla="*/ 368300 h 1384951"/>
                <a:gd name="connsiteX26" fmla="*/ 1289063 w 1549413"/>
                <a:gd name="connsiteY26" fmla="*/ 387350 h 1384951"/>
                <a:gd name="connsiteX27" fmla="*/ 1282713 w 1549413"/>
                <a:gd name="connsiteY27" fmla="*/ 425450 h 1384951"/>
                <a:gd name="connsiteX28" fmla="*/ 1244613 w 1549413"/>
                <a:gd name="connsiteY28" fmla="*/ 438150 h 1384951"/>
                <a:gd name="connsiteX29" fmla="*/ 1206513 w 1549413"/>
                <a:gd name="connsiteY29" fmla="*/ 457200 h 1384951"/>
                <a:gd name="connsiteX30" fmla="*/ 1200163 w 1549413"/>
                <a:gd name="connsiteY30" fmla="*/ 476250 h 1384951"/>
                <a:gd name="connsiteX31" fmla="*/ 1181113 w 1549413"/>
                <a:gd name="connsiteY31" fmla="*/ 495300 h 1384951"/>
                <a:gd name="connsiteX32" fmla="*/ 1174763 w 1549413"/>
                <a:gd name="connsiteY32" fmla="*/ 476250 h 1384951"/>
                <a:gd name="connsiteX33" fmla="*/ 1168413 w 1549413"/>
                <a:gd name="connsiteY33" fmla="*/ 438150 h 1384951"/>
                <a:gd name="connsiteX34" fmla="*/ 1130313 w 1549413"/>
                <a:gd name="connsiteY34" fmla="*/ 419100 h 1384951"/>
                <a:gd name="connsiteX35" fmla="*/ 1123963 w 1549413"/>
                <a:gd name="connsiteY35" fmla="*/ 393700 h 1384951"/>
                <a:gd name="connsiteX36" fmla="*/ 1104913 w 1549413"/>
                <a:gd name="connsiteY36" fmla="*/ 374650 h 1384951"/>
                <a:gd name="connsiteX37" fmla="*/ 1092213 w 1549413"/>
                <a:gd name="connsiteY37" fmla="*/ 355600 h 1384951"/>
                <a:gd name="connsiteX38" fmla="*/ 1054113 w 1549413"/>
                <a:gd name="connsiteY38" fmla="*/ 374650 h 1384951"/>
                <a:gd name="connsiteX39" fmla="*/ 1009663 w 1549413"/>
                <a:gd name="connsiteY39" fmla="*/ 393700 h 1384951"/>
                <a:gd name="connsiteX40" fmla="*/ 990613 w 1549413"/>
                <a:gd name="connsiteY40" fmla="*/ 381000 h 1384951"/>
                <a:gd name="connsiteX41" fmla="*/ 971563 w 1549413"/>
                <a:gd name="connsiteY41" fmla="*/ 342900 h 1384951"/>
                <a:gd name="connsiteX42" fmla="*/ 1003313 w 1549413"/>
                <a:gd name="connsiteY42" fmla="*/ 273050 h 1384951"/>
                <a:gd name="connsiteX43" fmla="*/ 1041413 w 1549413"/>
                <a:gd name="connsiteY43" fmla="*/ 266700 h 1384951"/>
                <a:gd name="connsiteX44" fmla="*/ 1047763 w 1549413"/>
                <a:gd name="connsiteY44" fmla="*/ 222250 h 1384951"/>
                <a:gd name="connsiteX45" fmla="*/ 1085863 w 1549413"/>
                <a:gd name="connsiteY45" fmla="*/ 196850 h 1384951"/>
                <a:gd name="connsiteX46" fmla="*/ 1098563 w 1549413"/>
                <a:gd name="connsiteY46" fmla="*/ 215900 h 1384951"/>
                <a:gd name="connsiteX47" fmla="*/ 1104913 w 1549413"/>
                <a:gd name="connsiteY47" fmla="*/ 234950 h 1384951"/>
                <a:gd name="connsiteX48" fmla="*/ 1123963 w 1549413"/>
                <a:gd name="connsiteY48" fmla="*/ 247650 h 1384951"/>
                <a:gd name="connsiteX49" fmla="*/ 1130313 w 1549413"/>
                <a:gd name="connsiteY49" fmla="*/ 266700 h 1384951"/>
                <a:gd name="connsiteX50" fmla="*/ 1136663 w 1549413"/>
                <a:gd name="connsiteY50" fmla="*/ 317500 h 1384951"/>
                <a:gd name="connsiteX51" fmla="*/ 1181113 w 1549413"/>
                <a:gd name="connsiteY51" fmla="*/ 342900 h 1384951"/>
                <a:gd name="connsiteX52" fmla="*/ 1301763 w 1549413"/>
                <a:gd name="connsiteY52" fmla="*/ 323850 h 1384951"/>
                <a:gd name="connsiteX53" fmla="*/ 1333513 w 1549413"/>
                <a:gd name="connsiteY53" fmla="*/ 292100 h 1384951"/>
                <a:gd name="connsiteX54" fmla="*/ 1339863 w 1549413"/>
                <a:gd name="connsiteY54" fmla="*/ 273050 h 1384951"/>
                <a:gd name="connsiteX55" fmla="*/ 1371613 w 1549413"/>
                <a:gd name="connsiteY55" fmla="*/ 266700 h 1384951"/>
                <a:gd name="connsiteX56" fmla="*/ 1377963 w 1549413"/>
                <a:gd name="connsiteY56" fmla="*/ 241300 h 1384951"/>
                <a:gd name="connsiteX57" fmla="*/ 1397013 w 1549413"/>
                <a:gd name="connsiteY57" fmla="*/ 254000 h 1384951"/>
                <a:gd name="connsiteX58" fmla="*/ 1435113 w 1549413"/>
                <a:gd name="connsiteY58" fmla="*/ 266700 h 1384951"/>
                <a:gd name="connsiteX59" fmla="*/ 1428763 w 1549413"/>
                <a:gd name="connsiteY59" fmla="*/ 209550 h 1384951"/>
                <a:gd name="connsiteX60" fmla="*/ 1403363 w 1549413"/>
                <a:gd name="connsiteY60" fmla="*/ 146050 h 1384951"/>
                <a:gd name="connsiteX61" fmla="*/ 1397013 w 1549413"/>
                <a:gd name="connsiteY61" fmla="*/ 127000 h 1384951"/>
                <a:gd name="connsiteX62" fmla="*/ 1358913 w 1549413"/>
                <a:gd name="connsiteY62" fmla="*/ 114300 h 1384951"/>
                <a:gd name="connsiteX63" fmla="*/ 1339863 w 1549413"/>
                <a:gd name="connsiteY63" fmla="*/ 120650 h 1384951"/>
                <a:gd name="connsiteX64" fmla="*/ 1314463 w 1549413"/>
                <a:gd name="connsiteY64" fmla="*/ 158750 h 1384951"/>
                <a:gd name="connsiteX65" fmla="*/ 1308113 w 1549413"/>
                <a:gd name="connsiteY65" fmla="*/ 184150 h 1384951"/>
                <a:gd name="connsiteX66" fmla="*/ 1301763 w 1549413"/>
                <a:gd name="connsiteY66" fmla="*/ 203200 h 1384951"/>
                <a:gd name="connsiteX67" fmla="*/ 1257313 w 1549413"/>
                <a:gd name="connsiteY67" fmla="*/ 196850 h 1384951"/>
                <a:gd name="connsiteX68" fmla="*/ 1231913 w 1549413"/>
                <a:gd name="connsiteY68" fmla="*/ 158750 h 1384951"/>
                <a:gd name="connsiteX69" fmla="*/ 1187463 w 1549413"/>
                <a:gd name="connsiteY69" fmla="*/ 107950 h 1384951"/>
                <a:gd name="connsiteX70" fmla="*/ 1117613 w 1549413"/>
                <a:gd name="connsiteY70" fmla="*/ 101600 h 1384951"/>
                <a:gd name="connsiteX71" fmla="*/ 1047763 w 1549413"/>
                <a:gd name="connsiteY71" fmla="*/ 95250 h 1384951"/>
                <a:gd name="connsiteX72" fmla="*/ 1022363 w 1549413"/>
                <a:gd name="connsiteY72" fmla="*/ 133350 h 1384951"/>
                <a:gd name="connsiteX73" fmla="*/ 984263 w 1549413"/>
                <a:gd name="connsiteY73" fmla="*/ 146050 h 1384951"/>
                <a:gd name="connsiteX74" fmla="*/ 971563 w 1549413"/>
                <a:gd name="connsiteY74" fmla="*/ 165100 h 1384951"/>
                <a:gd name="connsiteX75" fmla="*/ 965213 w 1549413"/>
                <a:gd name="connsiteY75" fmla="*/ 127000 h 1384951"/>
                <a:gd name="connsiteX76" fmla="*/ 958863 w 1549413"/>
                <a:gd name="connsiteY76" fmla="*/ 69850 h 1384951"/>
                <a:gd name="connsiteX77" fmla="*/ 952513 w 1549413"/>
                <a:gd name="connsiteY77" fmla="*/ 31750 h 1384951"/>
                <a:gd name="connsiteX78" fmla="*/ 927113 w 1549413"/>
                <a:gd name="connsiteY78" fmla="*/ 25400 h 1384951"/>
                <a:gd name="connsiteX79" fmla="*/ 831863 w 1549413"/>
                <a:gd name="connsiteY79" fmla="*/ 38100 h 1384951"/>
                <a:gd name="connsiteX80" fmla="*/ 812813 w 1549413"/>
                <a:gd name="connsiteY80" fmla="*/ 50800 h 1384951"/>
                <a:gd name="connsiteX81" fmla="*/ 838213 w 1549413"/>
                <a:gd name="connsiteY81" fmla="*/ 31750 h 1384951"/>
                <a:gd name="connsiteX82" fmla="*/ 876313 w 1549413"/>
                <a:gd name="connsiteY82" fmla="*/ 0 h 1384951"/>
                <a:gd name="connsiteX83" fmla="*/ 1130313 w 1549413"/>
                <a:gd name="connsiteY83" fmla="*/ 6350 h 1384951"/>
                <a:gd name="connsiteX84" fmla="*/ 1155713 w 1549413"/>
                <a:gd name="connsiteY84" fmla="*/ 12700 h 1384951"/>
                <a:gd name="connsiteX85" fmla="*/ 1206513 w 1549413"/>
                <a:gd name="connsiteY85" fmla="*/ 19050 h 1384951"/>
                <a:gd name="connsiteX86" fmla="*/ 1263663 w 1549413"/>
                <a:gd name="connsiteY86" fmla="*/ 38100 h 1384951"/>
                <a:gd name="connsiteX87" fmla="*/ 1352563 w 1549413"/>
                <a:gd name="connsiteY87" fmla="*/ 50800 h 1384951"/>
                <a:gd name="connsiteX88" fmla="*/ 1485913 w 1549413"/>
                <a:gd name="connsiteY88" fmla="*/ 69850 h 1384951"/>
                <a:gd name="connsiteX89" fmla="*/ 1504963 w 1549413"/>
                <a:gd name="connsiteY89" fmla="*/ 114300 h 1384951"/>
                <a:gd name="connsiteX90" fmla="*/ 1511313 w 1549413"/>
                <a:gd name="connsiteY90" fmla="*/ 133350 h 1384951"/>
                <a:gd name="connsiteX91" fmla="*/ 1517663 w 1549413"/>
                <a:gd name="connsiteY91" fmla="*/ 222250 h 1384951"/>
                <a:gd name="connsiteX92" fmla="*/ 1530363 w 1549413"/>
                <a:gd name="connsiteY92" fmla="*/ 260350 h 1384951"/>
                <a:gd name="connsiteX93" fmla="*/ 1536713 w 1549413"/>
                <a:gd name="connsiteY93" fmla="*/ 438150 h 1384951"/>
                <a:gd name="connsiteX94" fmla="*/ 1543063 w 1549413"/>
                <a:gd name="connsiteY94" fmla="*/ 558800 h 1384951"/>
                <a:gd name="connsiteX95" fmla="*/ 1549413 w 1549413"/>
                <a:gd name="connsiteY95" fmla="*/ 774700 h 1384951"/>
                <a:gd name="connsiteX96" fmla="*/ 1543063 w 1549413"/>
                <a:gd name="connsiteY96" fmla="*/ 1270000 h 1384951"/>
                <a:gd name="connsiteX97" fmla="*/ 1530363 w 1549413"/>
                <a:gd name="connsiteY97" fmla="*/ 1289050 h 1384951"/>
                <a:gd name="connsiteX98" fmla="*/ 1524013 w 1549413"/>
                <a:gd name="connsiteY98" fmla="*/ 1308100 h 1384951"/>
                <a:gd name="connsiteX99" fmla="*/ 1517663 w 1549413"/>
                <a:gd name="connsiteY99" fmla="*/ 1352550 h 1384951"/>
                <a:gd name="connsiteX100" fmla="*/ 1511313 w 1549413"/>
                <a:gd name="connsiteY100" fmla="*/ 1371600 h 1384951"/>
                <a:gd name="connsiteX101" fmla="*/ 1492263 w 1549413"/>
                <a:gd name="connsiteY101" fmla="*/ 1365250 h 1384951"/>
                <a:gd name="connsiteX102" fmla="*/ 1479563 w 1549413"/>
                <a:gd name="connsiteY102" fmla="*/ 1346200 h 1384951"/>
                <a:gd name="connsiteX103" fmla="*/ 1460513 w 1549413"/>
                <a:gd name="connsiteY103" fmla="*/ 1352550 h 1384951"/>
                <a:gd name="connsiteX104" fmla="*/ 1352563 w 1549413"/>
                <a:gd name="connsiteY104" fmla="*/ 1339850 h 1384951"/>
                <a:gd name="connsiteX105" fmla="*/ 1320813 w 1549413"/>
                <a:gd name="connsiteY105" fmla="*/ 1327150 h 1384951"/>
                <a:gd name="connsiteX106" fmla="*/ 1276363 w 1549413"/>
                <a:gd name="connsiteY106" fmla="*/ 1333500 h 1384951"/>
                <a:gd name="connsiteX107" fmla="*/ 1231913 w 1549413"/>
                <a:gd name="connsiteY107" fmla="*/ 1346200 h 1384951"/>
                <a:gd name="connsiteX108" fmla="*/ 1079513 w 1549413"/>
                <a:gd name="connsiteY108" fmla="*/ 1371600 h 1384951"/>
                <a:gd name="connsiteX109" fmla="*/ 1060463 w 1549413"/>
                <a:gd name="connsiteY109" fmla="*/ 1358900 h 1384951"/>
                <a:gd name="connsiteX110" fmla="*/ 977913 w 1549413"/>
                <a:gd name="connsiteY110" fmla="*/ 1352550 h 1384951"/>
                <a:gd name="connsiteX111" fmla="*/ 946163 w 1549413"/>
                <a:gd name="connsiteY111" fmla="*/ 1358900 h 1384951"/>
                <a:gd name="connsiteX112" fmla="*/ 927113 w 1549413"/>
                <a:gd name="connsiteY112" fmla="*/ 1365250 h 1384951"/>
                <a:gd name="connsiteX113" fmla="*/ 889013 w 1549413"/>
                <a:gd name="connsiteY113" fmla="*/ 1352550 h 1384951"/>
                <a:gd name="connsiteX114" fmla="*/ 838213 w 1549413"/>
                <a:gd name="connsiteY114" fmla="*/ 1358900 h 1384951"/>
                <a:gd name="connsiteX115" fmla="*/ 819163 w 1549413"/>
                <a:gd name="connsiteY115" fmla="*/ 1371600 h 1384951"/>
                <a:gd name="connsiteX116" fmla="*/ 800113 w 1549413"/>
                <a:gd name="connsiteY116" fmla="*/ 1358900 h 1384951"/>
                <a:gd name="connsiteX117" fmla="*/ 787413 w 1549413"/>
                <a:gd name="connsiteY117" fmla="*/ 1339850 h 1384951"/>
                <a:gd name="connsiteX118" fmla="*/ 723913 w 1549413"/>
                <a:gd name="connsiteY118" fmla="*/ 1346200 h 1384951"/>
                <a:gd name="connsiteX119" fmla="*/ 673113 w 1549413"/>
                <a:gd name="connsiteY119" fmla="*/ 1358900 h 1384951"/>
                <a:gd name="connsiteX120" fmla="*/ 654063 w 1549413"/>
                <a:gd name="connsiteY120" fmla="*/ 1371600 h 1384951"/>
                <a:gd name="connsiteX121" fmla="*/ 368313 w 1549413"/>
                <a:gd name="connsiteY121" fmla="*/ 1365250 h 1384951"/>
                <a:gd name="connsiteX122" fmla="*/ 260363 w 1549413"/>
                <a:gd name="connsiteY122" fmla="*/ 1346200 h 1384951"/>
                <a:gd name="connsiteX123" fmla="*/ 209563 w 1549413"/>
                <a:gd name="connsiteY123" fmla="*/ 1339850 h 1384951"/>
                <a:gd name="connsiteX124" fmla="*/ 107963 w 1549413"/>
                <a:gd name="connsiteY124" fmla="*/ 1333500 h 1384951"/>
                <a:gd name="connsiteX125" fmla="*/ 19063 w 1549413"/>
                <a:gd name="connsiteY125" fmla="*/ 1365250 h 1384951"/>
                <a:gd name="connsiteX126" fmla="*/ 6363 w 1549413"/>
                <a:gd name="connsiteY126" fmla="*/ 1384300 h 1384951"/>
                <a:gd name="connsiteX127" fmla="*/ 13 w 1549413"/>
                <a:gd name="connsiteY127" fmla="*/ 1320800 h 1384951"/>
                <a:gd name="connsiteX0" fmla="*/ 1120691 w 1546141"/>
                <a:gd name="connsiteY0" fmla="*/ 622300 h 1384951"/>
                <a:gd name="connsiteX1" fmla="*/ 1152441 w 1546141"/>
                <a:gd name="connsiteY1" fmla="*/ 609600 h 1384951"/>
                <a:gd name="connsiteX2" fmla="*/ 1171491 w 1546141"/>
                <a:gd name="connsiteY2" fmla="*/ 603250 h 1384951"/>
                <a:gd name="connsiteX3" fmla="*/ 1184191 w 1546141"/>
                <a:gd name="connsiteY3" fmla="*/ 565150 h 1384951"/>
                <a:gd name="connsiteX4" fmla="*/ 1190541 w 1546141"/>
                <a:gd name="connsiteY4" fmla="*/ 546100 h 1384951"/>
                <a:gd name="connsiteX5" fmla="*/ 1209591 w 1546141"/>
                <a:gd name="connsiteY5" fmla="*/ 539750 h 1384951"/>
                <a:gd name="connsiteX6" fmla="*/ 1222291 w 1546141"/>
                <a:gd name="connsiteY6" fmla="*/ 558800 h 1384951"/>
                <a:gd name="connsiteX7" fmla="*/ 1273091 w 1546141"/>
                <a:gd name="connsiteY7" fmla="*/ 565150 h 1384951"/>
                <a:gd name="connsiteX8" fmla="*/ 1292141 w 1546141"/>
                <a:gd name="connsiteY8" fmla="*/ 571500 h 1384951"/>
                <a:gd name="connsiteX9" fmla="*/ 1298491 w 1546141"/>
                <a:gd name="connsiteY9" fmla="*/ 590550 h 1384951"/>
                <a:gd name="connsiteX10" fmla="*/ 1304841 w 1546141"/>
                <a:gd name="connsiteY10" fmla="*/ 660400 h 1384951"/>
                <a:gd name="connsiteX11" fmla="*/ 1342941 w 1546141"/>
                <a:gd name="connsiteY11" fmla="*/ 679450 h 1384951"/>
                <a:gd name="connsiteX12" fmla="*/ 1393741 w 1546141"/>
                <a:gd name="connsiteY12" fmla="*/ 673100 h 1384951"/>
                <a:gd name="connsiteX13" fmla="*/ 1400091 w 1546141"/>
                <a:gd name="connsiteY13" fmla="*/ 647700 h 1384951"/>
                <a:gd name="connsiteX14" fmla="*/ 1419141 w 1546141"/>
                <a:gd name="connsiteY14" fmla="*/ 635000 h 1384951"/>
                <a:gd name="connsiteX15" fmla="*/ 1457241 w 1546141"/>
                <a:gd name="connsiteY15" fmla="*/ 577850 h 1384951"/>
                <a:gd name="connsiteX16" fmla="*/ 1469941 w 1546141"/>
                <a:gd name="connsiteY16" fmla="*/ 558800 h 1384951"/>
                <a:gd name="connsiteX17" fmla="*/ 1463591 w 1546141"/>
                <a:gd name="connsiteY17" fmla="*/ 476250 h 1384951"/>
                <a:gd name="connsiteX18" fmla="*/ 1444541 w 1546141"/>
                <a:gd name="connsiteY18" fmla="*/ 450850 h 1384951"/>
                <a:gd name="connsiteX19" fmla="*/ 1438191 w 1546141"/>
                <a:gd name="connsiteY19" fmla="*/ 425450 h 1384951"/>
                <a:gd name="connsiteX20" fmla="*/ 1425491 w 1546141"/>
                <a:gd name="connsiteY20" fmla="*/ 361950 h 1384951"/>
                <a:gd name="connsiteX21" fmla="*/ 1419141 w 1546141"/>
                <a:gd name="connsiteY21" fmla="*/ 330200 h 1384951"/>
                <a:gd name="connsiteX22" fmla="*/ 1400091 w 1546141"/>
                <a:gd name="connsiteY22" fmla="*/ 323850 h 1384951"/>
                <a:gd name="connsiteX23" fmla="*/ 1330241 w 1546141"/>
                <a:gd name="connsiteY23" fmla="*/ 349250 h 1384951"/>
                <a:gd name="connsiteX24" fmla="*/ 1311191 w 1546141"/>
                <a:gd name="connsiteY24" fmla="*/ 355600 h 1384951"/>
                <a:gd name="connsiteX25" fmla="*/ 1292141 w 1546141"/>
                <a:gd name="connsiteY25" fmla="*/ 368300 h 1384951"/>
                <a:gd name="connsiteX26" fmla="*/ 1285791 w 1546141"/>
                <a:gd name="connsiteY26" fmla="*/ 387350 h 1384951"/>
                <a:gd name="connsiteX27" fmla="*/ 1279441 w 1546141"/>
                <a:gd name="connsiteY27" fmla="*/ 425450 h 1384951"/>
                <a:gd name="connsiteX28" fmla="*/ 1241341 w 1546141"/>
                <a:gd name="connsiteY28" fmla="*/ 438150 h 1384951"/>
                <a:gd name="connsiteX29" fmla="*/ 1203241 w 1546141"/>
                <a:gd name="connsiteY29" fmla="*/ 457200 h 1384951"/>
                <a:gd name="connsiteX30" fmla="*/ 1196891 w 1546141"/>
                <a:gd name="connsiteY30" fmla="*/ 476250 h 1384951"/>
                <a:gd name="connsiteX31" fmla="*/ 1177841 w 1546141"/>
                <a:gd name="connsiteY31" fmla="*/ 495300 h 1384951"/>
                <a:gd name="connsiteX32" fmla="*/ 1171491 w 1546141"/>
                <a:gd name="connsiteY32" fmla="*/ 476250 h 1384951"/>
                <a:gd name="connsiteX33" fmla="*/ 1165141 w 1546141"/>
                <a:gd name="connsiteY33" fmla="*/ 438150 h 1384951"/>
                <a:gd name="connsiteX34" fmla="*/ 1127041 w 1546141"/>
                <a:gd name="connsiteY34" fmla="*/ 419100 h 1384951"/>
                <a:gd name="connsiteX35" fmla="*/ 1120691 w 1546141"/>
                <a:gd name="connsiteY35" fmla="*/ 393700 h 1384951"/>
                <a:gd name="connsiteX36" fmla="*/ 1101641 w 1546141"/>
                <a:gd name="connsiteY36" fmla="*/ 374650 h 1384951"/>
                <a:gd name="connsiteX37" fmla="*/ 1088941 w 1546141"/>
                <a:gd name="connsiteY37" fmla="*/ 355600 h 1384951"/>
                <a:gd name="connsiteX38" fmla="*/ 1050841 w 1546141"/>
                <a:gd name="connsiteY38" fmla="*/ 374650 h 1384951"/>
                <a:gd name="connsiteX39" fmla="*/ 1006391 w 1546141"/>
                <a:gd name="connsiteY39" fmla="*/ 393700 h 1384951"/>
                <a:gd name="connsiteX40" fmla="*/ 987341 w 1546141"/>
                <a:gd name="connsiteY40" fmla="*/ 381000 h 1384951"/>
                <a:gd name="connsiteX41" fmla="*/ 968291 w 1546141"/>
                <a:gd name="connsiteY41" fmla="*/ 342900 h 1384951"/>
                <a:gd name="connsiteX42" fmla="*/ 1000041 w 1546141"/>
                <a:gd name="connsiteY42" fmla="*/ 273050 h 1384951"/>
                <a:gd name="connsiteX43" fmla="*/ 1038141 w 1546141"/>
                <a:gd name="connsiteY43" fmla="*/ 266700 h 1384951"/>
                <a:gd name="connsiteX44" fmla="*/ 1044491 w 1546141"/>
                <a:gd name="connsiteY44" fmla="*/ 222250 h 1384951"/>
                <a:gd name="connsiteX45" fmla="*/ 1082591 w 1546141"/>
                <a:gd name="connsiteY45" fmla="*/ 196850 h 1384951"/>
                <a:gd name="connsiteX46" fmla="*/ 1095291 w 1546141"/>
                <a:gd name="connsiteY46" fmla="*/ 215900 h 1384951"/>
                <a:gd name="connsiteX47" fmla="*/ 1101641 w 1546141"/>
                <a:gd name="connsiteY47" fmla="*/ 234950 h 1384951"/>
                <a:gd name="connsiteX48" fmla="*/ 1120691 w 1546141"/>
                <a:gd name="connsiteY48" fmla="*/ 247650 h 1384951"/>
                <a:gd name="connsiteX49" fmla="*/ 1127041 w 1546141"/>
                <a:gd name="connsiteY49" fmla="*/ 266700 h 1384951"/>
                <a:gd name="connsiteX50" fmla="*/ 1133391 w 1546141"/>
                <a:gd name="connsiteY50" fmla="*/ 317500 h 1384951"/>
                <a:gd name="connsiteX51" fmla="*/ 1177841 w 1546141"/>
                <a:gd name="connsiteY51" fmla="*/ 342900 h 1384951"/>
                <a:gd name="connsiteX52" fmla="*/ 1298491 w 1546141"/>
                <a:gd name="connsiteY52" fmla="*/ 323850 h 1384951"/>
                <a:gd name="connsiteX53" fmla="*/ 1330241 w 1546141"/>
                <a:gd name="connsiteY53" fmla="*/ 292100 h 1384951"/>
                <a:gd name="connsiteX54" fmla="*/ 1336591 w 1546141"/>
                <a:gd name="connsiteY54" fmla="*/ 273050 h 1384951"/>
                <a:gd name="connsiteX55" fmla="*/ 1368341 w 1546141"/>
                <a:gd name="connsiteY55" fmla="*/ 266700 h 1384951"/>
                <a:gd name="connsiteX56" fmla="*/ 1374691 w 1546141"/>
                <a:gd name="connsiteY56" fmla="*/ 241300 h 1384951"/>
                <a:gd name="connsiteX57" fmla="*/ 1393741 w 1546141"/>
                <a:gd name="connsiteY57" fmla="*/ 254000 h 1384951"/>
                <a:gd name="connsiteX58" fmla="*/ 1431841 w 1546141"/>
                <a:gd name="connsiteY58" fmla="*/ 266700 h 1384951"/>
                <a:gd name="connsiteX59" fmla="*/ 1425491 w 1546141"/>
                <a:gd name="connsiteY59" fmla="*/ 209550 h 1384951"/>
                <a:gd name="connsiteX60" fmla="*/ 1400091 w 1546141"/>
                <a:gd name="connsiteY60" fmla="*/ 146050 h 1384951"/>
                <a:gd name="connsiteX61" fmla="*/ 1393741 w 1546141"/>
                <a:gd name="connsiteY61" fmla="*/ 127000 h 1384951"/>
                <a:gd name="connsiteX62" fmla="*/ 1355641 w 1546141"/>
                <a:gd name="connsiteY62" fmla="*/ 114300 h 1384951"/>
                <a:gd name="connsiteX63" fmla="*/ 1336591 w 1546141"/>
                <a:gd name="connsiteY63" fmla="*/ 120650 h 1384951"/>
                <a:gd name="connsiteX64" fmla="*/ 1311191 w 1546141"/>
                <a:gd name="connsiteY64" fmla="*/ 158750 h 1384951"/>
                <a:gd name="connsiteX65" fmla="*/ 1304841 w 1546141"/>
                <a:gd name="connsiteY65" fmla="*/ 184150 h 1384951"/>
                <a:gd name="connsiteX66" fmla="*/ 1298491 w 1546141"/>
                <a:gd name="connsiteY66" fmla="*/ 203200 h 1384951"/>
                <a:gd name="connsiteX67" fmla="*/ 1254041 w 1546141"/>
                <a:gd name="connsiteY67" fmla="*/ 196850 h 1384951"/>
                <a:gd name="connsiteX68" fmla="*/ 1228641 w 1546141"/>
                <a:gd name="connsiteY68" fmla="*/ 158750 h 1384951"/>
                <a:gd name="connsiteX69" fmla="*/ 1184191 w 1546141"/>
                <a:gd name="connsiteY69" fmla="*/ 107950 h 1384951"/>
                <a:gd name="connsiteX70" fmla="*/ 1114341 w 1546141"/>
                <a:gd name="connsiteY70" fmla="*/ 101600 h 1384951"/>
                <a:gd name="connsiteX71" fmla="*/ 1044491 w 1546141"/>
                <a:gd name="connsiteY71" fmla="*/ 95250 h 1384951"/>
                <a:gd name="connsiteX72" fmla="*/ 1019091 w 1546141"/>
                <a:gd name="connsiteY72" fmla="*/ 133350 h 1384951"/>
                <a:gd name="connsiteX73" fmla="*/ 980991 w 1546141"/>
                <a:gd name="connsiteY73" fmla="*/ 146050 h 1384951"/>
                <a:gd name="connsiteX74" fmla="*/ 968291 w 1546141"/>
                <a:gd name="connsiteY74" fmla="*/ 165100 h 1384951"/>
                <a:gd name="connsiteX75" fmla="*/ 961941 w 1546141"/>
                <a:gd name="connsiteY75" fmla="*/ 127000 h 1384951"/>
                <a:gd name="connsiteX76" fmla="*/ 955591 w 1546141"/>
                <a:gd name="connsiteY76" fmla="*/ 69850 h 1384951"/>
                <a:gd name="connsiteX77" fmla="*/ 949241 w 1546141"/>
                <a:gd name="connsiteY77" fmla="*/ 31750 h 1384951"/>
                <a:gd name="connsiteX78" fmla="*/ 923841 w 1546141"/>
                <a:gd name="connsiteY78" fmla="*/ 25400 h 1384951"/>
                <a:gd name="connsiteX79" fmla="*/ 828591 w 1546141"/>
                <a:gd name="connsiteY79" fmla="*/ 38100 h 1384951"/>
                <a:gd name="connsiteX80" fmla="*/ 809541 w 1546141"/>
                <a:gd name="connsiteY80" fmla="*/ 50800 h 1384951"/>
                <a:gd name="connsiteX81" fmla="*/ 834941 w 1546141"/>
                <a:gd name="connsiteY81" fmla="*/ 31750 h 1384951"/>
                <a:gd name="connsiteX82" fmla="*/ 873041 w 1546141"/>
                <a:gd name="connsiteY82" fmla="*/ 0 h 1384951"/>
                <a:gd name="connsiteX83" fmla="*/ 1127041 w 1546141"/>
                <a:gd name="connsiteY83" fmla="*/ 6350 h 1384951"/>
                <a:gd name="connsiteX84" fmla="*/ 1152441 w 1546141"/>
                <a:gd name="connsiteY84" fmla="*/ 12700 h 1384951"/>
                <a:gd name="connsiteX85" fmla="*/ 1203241 w 1546141"/>
                <a:gd name="connsiteY85" fmla="*/ 19050 h 1384951"/>
                <a:gd name="connsiteX86" fmla="*/ 1260391 w 1546141"/>
                <a:gd name="connsiteY86" fmla="*/ 38100 h 1384951"/>
                <a:gd name="connsiteX87" fmla="*/ 1349291 w 1546141"/>
                <a:gd name="connsiteY87" fmla="*/ 50800 h 1384951"/>
                <a:gd name="connsiteX88" fmla="*/ 1482641 w 1546141"/>
                <a:gd name="connsiteY88" fmla="*/ 69850 h 1384951"/>
                <a:gd name="connsiteX89" fmla="*/ 1501691 w 1546141"/>
                <a:gd name="connsiteY89" fmla="*/ 114300 h 1384951"/>
                <a:gd name="connsiteX90" fmla="*/ 1508041 w 1546141"/>
                <a:gd name="connsiteY90" fmla="*/ 133350 h 1384951"/>
                <a:gd name="connsiteX91" fmla="*/ 1514391 w 1546141"/>
                <a:gd name="connsiteY91" fmla="*/ 222250 h 1384951"/>
                <a:gd name="connsiteX92" fmla="*/ 1527091 w 1546141"/>
                <a:gd name="connsiteY92" fmla="*/ 260350 h 1384951"/>
                <a:gd name="connsiteX93" fmla="*/ 1533441 w 1546141"/>
                <a:gd name="connsiteY93" fmla="*/ 438150 h 1384951"/>
                <a:gd name="connsiteX94" fmla="*/ 1539791 w 1546141"/>
                <a:gd name="connsiteY94" fmla="*/ 558800 h 1384951"/>
                <a:gd name="connsiteX95" fmla="*/ 1546141 w 1546141"/>
                <a:gd name="connsiteY95" fmla="*/ 774700 h 1384951"/>
                <a:gd name="connsiteX96" fmla="*/ 1539791 w 1546141"/>
                <a:gd name="connsiteY96" fmla="*/ 1270000 h 1384951"/>
                <a:gd name="connsiteX97" fmla="*/ 1527091 w 1546141"/>
                <a:gd name="connsiteY97" fmla="*/ 1289050 h 1384951"/>
                <a:gd name="connsiteX98" fmla="*/ 1520741 w 1546141"/>
                <a:gd name="connsiteY98" fmla="*/ 1308100 h 1384951"/>
                <a:gd name="connsiteX99" fmla="*/ 1514391 w 1546141"/>
                <a:gd name="connsiteY99" fmla="*/ 1352550 h 1384951"/>
                <a:gd name="connsiteX100" fmla="*/ 1508041 w 1546141"/>
                <a:gd name="connsiteY100" fmla="*/ 1371600 h 1384951"/>
                <a:gd name="connsiteX101" fmla="*/ 1488991 w 1546141"/>
                <a:gd name="connsiteY101" fmla="*/ 1365250 h 1384951"/>
                <a:gd name="connsiteX102" fmla="*/ 1476291 w 1546141"/>
                <a:gd name="connsiteY102" fmla="*/ 1346200 h 1384951"/>
                <a:gd name="connsiteX103" fmla="*/ 1457241 w 1546141"/>
                <a:gd name="connsiteY103" fmla="*/ 1352550 h 1384951"/>
                <a:gd name="connsiteX104" fmla="*/ 1349291 w 1546141"/>
                <a:gd name="connsiteY104" fmla="*/ 1339850 h 1384951"/>
                <a:gd name="connsiteX105" fmla="*/ 1317541 w 1546141"/>
                <a:gd name="connsiteY105" fmla="*/ 1327150 h 1384951"/>
                <a:gd name="connsiteX106" fmla="*/ 1273091 w 1546141"/>
                <a:gd name="connsiteY106" fmla="*/ 1333500 h 1384951"/>
                <a:gd name="connsiteX107" fmla="*/ 1228641 w 1546141"/>
                <a:gd name="connsiteY107" fmla="*/ 1346200 h 1384951"/>
                <a:gd name="connsiteX108" fmla="*/ 1076241 w 1546141"/>
                <a:gd name="connsiteY108" fmla="*/ 1371600 h 1384951"/>
                <a:gd name="connsiteX109" fmla="*/ 1057191 w 1546141"/>
                <a:gd name="connsiteY109" fmla="*/ 1358900 h 1384951"/>
                <a:gd name="connsiteX110" fmla="*/ 974641 w 1546141"/>
                <a:gd name="connsiteY110" fmla="*/ 1352550 h 1384951"/>
                <a:gd name="connsiteX111" fmla="*/ 942891 w 1546141"/>
                <a:gd name="connsiteY111" fmla="*/ 1358900 h 1384951"/>
                <a:gd name="connsiteX112" fmla="*/ 923841 w 1546141"/>
                <a:gd name="connsiteY112" fmla="*/ 1365250 h 1384951"/>
                <a:gd name="connsiteX113" fmla="*/ 885741 w 1546141"/>
                <a:gd name="connsiteY113" fmla="*/ 1352550 h 1384951"/>
                <a:gd name="connsiteX114" fmla="*/ 834941 w 1546141"/>
                <a:gd name="connsiteY114" fmla="*/ 1358900 h 1384951"/>
                <a:gd name="connsiteX115" fmla="*/ 815891 w 1546141"/>
                <a:gd name="connsiteY115" fmla="*/ 1371600 h 1384951"/>
                <a:gd name="connsiteX116" fmla="*/ 796841 w 1546141"/>
                <a:gd name="connsiteY116" fmla="*/ 1358900 h 1384951"/>
                <a:gd name="connsiteX117" fmla="*/ 784141 w 1546141"/>
                <a:gd name="connsiteY117" fmla="*/ 1339850 h 1384951"/>
                <a:gd name="connsiteX118" fmla="*/ 720641 w 1546141"/>
                <a:gd name="connsiteY118" fmla="*/ 1346200 h 1384951"/>
                <a:gd name="connsiteX119" fmla="*/ 669841 w 1546141"/>
                <a:gd name="connsiteY119" fmla="*/ 1358900 h 1384951"/>
                <a:gd name="connsiteX120" fmla="*/ 650791 w 1546141"/>
                <a:gd name="connsiteY120" fmla="*/ 1371600 h 1384951"/>
                <a:gd name="connsiteX121" fmla="*/ 365041 w 1546141"/>
                <a:gd name="connsiteY121" fmla="*/ 1365250 h 1384951"/>
                <a:gd name="connsiteX122" fmla="*/ 257091 w 1546141"/>
                <a:gd name="connsiteY122" fmla="*/ 1346200 h 1384951"/>
                <a:gd name="connsiteX123" fmla="*/ 206291 w 1546141"/>
                <a:gd name="connsiteY123" fmla="*/ 1339850 h 1384951"/>
                <a:gd name="connsiteX124" fmla="*/ 104691 w 1546141"/>
                <a:gd name="connsiteY124" fmla="*/ 1333500 h 1384951"/>
                <a:gd name="connsiteX125" fmla="*/ 15791 w 1546141"/>
                <a:gd name="connsiteY125" fmla="*/ 1365250 h 1384951"/>
                <a:gd name="connsiteX126" fmla="*/ 3091 w 1546141"/>
                <a:gd name="connsiteY126" fmla="*/ 1384300 h 1384951"/>
                <a:gd name="connsiteX127" fmla="*/ 3091 w 1546141"/>
                <a:gd name="connsiteY127" fmla="*/ 1255008 h 138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546141" h="1384951">
                  <a:moveTo>
                    <a:pt x="1120691" y="622300"/>
                  </a:moveTo>
                  <a:cubicBezTo>
                    <a:pt x="1131274" y="618067"/>
                    <a:pt x="1141768" y="613602"/>
                    <a:pt x="1152441" y="609600"/>
                  </a:cubicBezTo>
                  <a:cubicBezTo>
                    <a:pt x="1158708" y="607250"/>
                    <a:pt x="1167600" y="608697"/>
                    <a:pt x="1171491" y="603250"/>
                  </a:cubicBezTo>
                  <a:cubicBezTo>
                    <a:pt x="1179272" y="592357"/>
                    <a:pt x="1179958" y="577850"/>
                    <a:pt x="1184191" y="565150"/>
                  </a:cubicBezTo>
                  <a:cubicBezTo>
                    <a:pt x="1186308" y="558800"/>
                    <a:pt x="1184191" y="548217"/>
                    <a:pt x="1190541" y="546100"/>
                  </a:cubicBezTo>
                  <a:lnTo>
                    <a:pt x="1209591" y="539750"/>
                  </a:lnTo>
                  <a:cubicBezTo>
                    <a:pt x="1213824" y="546100"/>
                    <a:pt x="1215205" y="555966"/>
                    <a:pt x="1222291" y="558800"/>
                  </a:cubicBezTo>
                  <a:cubicBezTo>
                    <a:pt x="1238136" y="565138"/>
                    <a:pt x="1256301" y="562097"/>
                    <a:pt x="1273091" y="565150"/>
                  </a:cubicBezTo>
                  <a:cubicBezTo>
                    <a:pt x="1279677" y="566347"/>
                    <a:pt x="1285791" y="569383"/>
                    <a:pt x="1292141" y="571500"/>
                  </a:cubicBezTo>
                  <a:cubicBezTo>
                    <a:pt x="1294258" y="577850"/>
                    <a:pt x="1297544" y="583924"/>
                    <a:pt x="1298491" y="590550"/>
                  </a:cubicBezTo>
                  <a:cubicBezTo>
                    <a:pt x="1301797" y="613694"/>
                    <a:pt x="1297965" y="638055"/>
                    <a:pt x="1304841" y="660400"/>
                  </a:cubicBezTo>
                  <a:cubicBezTo>
                    <a:pt x="1307655" y="669544"/>
                    <a:pt x="1335776" y="677062"/>
                    <a:pt x="1342941" y="679450"/>
                  </a:cubicBezTo>
                  <a:cubicBezTo>
                    <a:pt x="1359874" y="677333"/>
                    <a:pt x="1378823" y="681388"/>
                    <a:pt x="1393741" y="673100"/>
                  </a:cubicBezTo>
                  <a:cubicBezTo>
                    <a:pt x="1401370" y="668862"/>
                    <a:pt x="1395250" y="654962"/>
                    <a:pt x="1400091" y="647700"/>
                  </a:cubicBezTo>
                  <a:cubicBezTo>
                    <a:pt x="1404324" y="641350"/>
                    <a:pt x="1412791" y="639233"/>
                    <a:pt x="1419141" y="635000"/>
                  </a:cubicBezTo>
                  <a:lnTo>
                    <a:pt x="1457241" y="577850"/>
                  </a:lnTo>
                  <a:lnTo>
                    <a:pt x="1469941" y="558800"/>
                  </a:lnTo>
                  <a:cubicBezTo>
                    <a:pt x="1467824" y="531283"/>
                    <a:pt x="1469912" y="503114"/>
                    <a:pt x="1463591" y="476250"/>
                  </a:cubicBezTo>
                  <a:cubicBezTo>
                    <a:pt x="1461167" y="465948"/>
                    <a:pt x="1449274" y="460316"/>
                    <a:pt x="1444541" y="450850"/>
                  </a:cubicBezTo>
                  <a:cubicBezTo>
                    <a:pt x="1440638" y="443044"/>
                    <a:pt x="1440020" y="433984"/>
                    <a:pt x="1438191" y="425450"/>
                  </a:cubicBezTo>
                  <a:cubicBezTo>
                    <a:pt x="1433668" y="404343"/>
                    <a:pt x="1429724" y="383117"/>
                    <a:pt x="1425491" y="361950"/>
                  </a:cubicBezTo>
                  <a:cubicBezTo>
                    <a:pt x="1423374" y="351367"/>
                    <a:pt x="1429380" y="333613"/>
                    <a:pt x="1419141" y="330200"/>
                  </a:cubicBezTo>
                  <a:lnTo>
                    <a:pt x="1400091" y="323850"/>
                  </a:lnTo>
                  <a:cubicBezTo>
                    <a:pt x="1320046" y="350532"/>
                    <a:pt x="1400928" y="322742"/>
                    <a:pt x="1330241" y="349250"/>
                  </a:cubicBezTo>
                  <a:cubicBezTo>
                    <a:pt x="1323974" y="351600"/>
                    <a:pt x="1317178" y="352607"/>
                    <a:pt x="1311191" y="355600"/>
                  </a:cubicBezTo>
                  <a:cubicBezTo>
                    <a:pt x="1304365" y="359013"/>
                    <a:pt x="1298491" y="364067"/>
                    <a:pt x="1292141" y="368300"/>
                  </a:cubicBezTo>
                  <a:cubicBezTo>
                    <a:pt x="1290024" y="374650"/>
                    <a:pt x="1287243" y="380816"/>
                    <a:pt x="1285791" y="387350"/>
                  </a:cubicBezTo>
                  <a:cubicBezTo>
                    <a:pt x="1282998" y="399919"/>
                    <a:pt x="1287919" y="415760"/>
                    <a:pt x="1279441" y="425450"/>
                  </a:cubicBezTo>
                  <a:cubicBezTo>
                    <a:pt x="1270626" y="435525"/>
                    <a:pt x="1254041" y="433917"/>
                    <a:pt x="1241341" y="438150"/>
                  </a:cubicBezTo>
                  <a:cubicBezTo>
                    <a:pt x="1215051" y="446913"/>
                    <a:pt x="1227860" y="440787"/>
                    <a:pt x="1203241" y="457200"/>
                  </a:cubicBezTo>
                  <a:cubicBezTo>
                    <a:pt x="1201124" y="463550"/>
                    <a:pt x="1200604" y="470681"/>
                    <a:pt x="1196891" y="476250"/>
                  </a:cubicBezTo>
                  <a:cubicBezTo>
                    <a:pt x="1191910" y="483722"/>
                    <a:pt x="1186821" y="495300"/>
                    <a:pt x="1177841" y="495300"/>
                  </a:cubicBezTo>
                  <a:cubicBezTo>
                    <a:pt x="1171148" y="495300"/>
                    <a:pt x="1172943" y="482784"/>
                    <a:pt x="1171491" y="476250"/>
                  </a:cubicBezTo>
                  <a:cubicBezTo>
                    <a:pt x="1168698" y="463681"/>
                    <a:pt x="1170899" y="449666"/>
                    <a:pt x="1165141" y="438150"/>
                  </a:cubicBezTo>
                  <a:cubicBezTo>
                    <a:pt x="1160217" y="428302"/>
                    <a:pt x="1136057" y="422105"/>
                    <a:pt x="1127041" y="419100"/>
                  </a:cubicBezTo>
                  <a:cubicBezTo>
                    <a:pt x="1124924" y="410633"/>
                    <a:pt x="1125021" y="401277"/>
                    <a:pt x="1120691" y="393700"/>
                  </a:cubicBezTo>
                  <a:cubicBezTo>
                    <a:pt x="1116236" y="385903"/>
                    <a:pt x="1107390" y="381549"/>
                    <a:pt x="1101641" y="374650"/>
                  </a:cubicBezTo>
                  <a:cubicBezTo>
                    <a:pt x="1096755" y="368787"/>
                    <a:pt x="1093174" y="361950"/>
                    <a:pt x="1088941" y="355600"/>
                  </a:cubicBezTo>
                  <a:cubicBezTo>
                    <a:pt x="1054014" y="367242"/>
                    <a:pt x="1085308" y="354955"/>
                    <a:pt x="1050841" y="374650"/>
                  </a:cubicBezTo>
                  <a:cubicBezTo>
                    <a:pt x="1028870" y="387205"/>
                    <a:pt x="1027763" y="386576"/>
                    <a:pt x="1006391" y="393700"/>
                  </a:cubicBezTo>
                  <a:cubicBezTo>
                    <a:pt x="1000041" y="389467"/>
                    <a:pt x="992737" y="386396"/>
                    <a:pt x="987341" y="381000"/>
                  </a:cubicBezTo>
                  <a:cubicBezTo>
                    <a:pt x="975031" y="368690"/>
                    <a:pt x="973456" y="358394"/>
                    <a:pt x="968291" y="342900"/>
                  </a:cubicBezTo>
                  <a:cubicBezTo>
                    <a:pt x="979826" y="192950"/>
                    <a:pt x="948427" y="267889"/>
                    <a:pt x="1000041" y="273050"/>
                  </a:cubicBezTo>
                  <a:cubicBezTo>
                    <a:pt x="1012852" y="274331"/>
                    <a:pt x="1025441" y="268817"/>
                    <a:pt x="1038141" y="266700"/>
                  </a:cubicBezTo>
                  <a:cubicBezTo>
                    <a:pt x="1040258" y="251883"/>
                    <a:pt x="1036456" y="234877"/>
                    <a:pt x="1044491" y="222250"/>
                  </a:cubicBezTo>
                  <a:cubicBezTo>
                    <a:pt x="1052686" y="209373"/>
                    <a:pt x="1082591" y="196850"/>
                    <a:pt x="1082591" y="196850"/>
                  </a:cubicBezTo>
                  <a:cubicBezTo>
                    <a:pt x="1086824" y="203200"/>
                    <a:pt x="1091878" y="209074"/>
                    <a:pt x="1095291" y="215900"/>
                  </a:cubicBezTo>
                  <a:cubicBezTo>
                    <a:pt x="1098284" y="221887"/>
                    <a:pt x="1097460" y="229723"/>
                    <a:pt x="1101641" y="234950"/>
                  </a:cubicBezTo>
                  <a:cubicBezTo>
                    <a:pt x="1106409" y="240909"/>
                    <a:pt x="1114341" y="243417"/>
                    <a:pt x="1120691" y="247650"/>
                  </a:cubicBezTo>
                  <a:cubicBezTo>
                    <a:pt x="1122808" y="254000"/>
                    <a:pt x="1125844" y="260114"/>
                    <a:pt x="1127041" y="266700"/>
                  </a:cubicBezTo>
                  <a:cubicBezTo>
                    <a:pt x="1130094" y="283490"/>
                    <a:pt x="1127053" y="301655"/>
                    <a:pt x="1133391" y="317500"/>
                  </a:cubicBezTo>
                  <a:cubicBezTo>
                    <a:pt x="1135635" y="323110"/>
                    <a:pt x="1176230" y="342094"/>
                    <a:pt x="1177841" y="342900"/>
                  </a:cubicBezTo>
                  <a:cubicBezTo>
                    <a:pt x="1242123" y="321473"/>
                    <a:pt x="1202593" y="331227"/>
                    <a:pt x="1298491" y="323850"/>
                  </a:cubicBezTo>
                  <a:cubicBezTo>
                    <a:pt x="1317541" y="311150"/>
                    <a:pt x="1319658" y="313267"/>
                    <a:pt x="1330241" y="292100"/>
                  </a:cubicBezTo>
                  <a:cubicBezTo>
                    <a:pt x="1333234" y="286113"/>
                    <a:pt x="1331022" y="276763"/>
                    <a:pt x="1336591" y="273050"/>
                  </a:cubicBezTo>
                  <a:cubicBezTo>
                    <a:pt x="1345571" y="267063"/>
                    <a:pt x="1357758" y="268817"/>
                    <a:pt x="1368341" y="266700"/>
                  </a:cubicBezTo>
                  <a:cubicBezTo>
                    <a:pt x="1370458" y="258233"/>
                    <a:pt x="1366885" y="245203"/>
                    <a:pt x="1374691" y="241300"/>
                  </a:cubicBezTo>
                  <a:cubicBezTo>
                    <a:pt x="1381517" y="237887"/>
                    <a:pt x="1386767" y="250900"/>
                    <a:pt x="1393741" y="254000"/>
                  </a:cubicBezTo>
                  <a:cubicBezTo>
                    <a:pt x="1405974" y="259437"/>
                    <a:pt x="1431841" y="266700"/>
                    <a:pt x="1431841" y="266700"/>
                  </a:cubicBezTo>
                  <a:cubicBezTo>
                    <a:pt x="1429724" y="247650"/>
                    <a:pt x="1429250" y="228345"/>
                    <a:pt x="1425491" y="209550"/>
                  </a:cubicBezTo>
                  <a:cubicBezTo>
                    <a:pt x="1418264" y="173416"/>
                    <a:pt x="1412791" y="175683"/>
                    <a:pt x="1400091" y="146050"/>
                  </a:cubicBezTo>
                  <a:cubicBezTo>
                    <a:pt x="1397454" y="139898"/>
                    <a:pt x="1399188" y="130891"/>
                    <a:pt x="1393741" y="127000"/>
                  </a:cubicBezTo>
                  <a:cubicBezTo>
                    <a:pt x="1382848" y="119219"/>
                    <a:pt x="1355641" y="114300"/>
                    <a:pt x="1355641" y="114300"/>
                  </a:cubicBezTo>
                  <a:cubicBezTo>
                    <a:pt x="1349291" y="116417"/>
                    <a:pt x="1340304" y="115081"/>
                    <a:pt x="1336591" y="120650"/>
                  </a:cubicBezTo>
                  <a:cubicBezTo>
                    <a:pt x="1305940" y="166626"/>
                    <a:pt x="1354737" y="144235"/>
                    <a:pt x="1311191" y="158750"/>
                  </a:cubicBezTo>
                  <a:cubicBezTo>
                    <a:pt x="1309074" y="167217"/>
                    <a:pt x="1307239" y="175759"/>
                    <a:pt x="1304841" y="184150"/>
                  </a:cubicBezTo>
                  <a:cubicBezTo>
                    <a:pt x="1303002" y="190586"/>
                    <a:pt x="1304985" y="201577"/>
                    <a:pt x="1298491" y="203200"/>
                  </a:cubicBezTo>
                  <a:cubicBezTo>
                    <a:pt x="1283971" y="206830"/>
                    <a:pt x="1268858" y="198967"/>
                    <a:pt x="1254041" y="196850"/>
                  </a:cubicBezTo>
                  <a:cubicBezTo>
                    <a:pt x="1238507" y="119180"/>
                    <a:pt x="1262812" y="192921"/>
                    <a:pt x="1228641" y="158750"/>
                  </a:cubicBezTo>
                  <a:cubicBezTo>
                    <a:pt x="1216711" y="146820"/>
                    <a:pt x="1207089" y="112857"/>
                    <a:pt x="1184191" y="107950"/>
                  </a:cubicBezTo>
                  <a:cubicBezTo>
                    <a:pt x="1161331" y="103051"/>
                    <a:pt x="1137624" y="103717"/>
                    <a:pt x="1114341" y="101600"/>
                  </a:cubicBezTo>
                  <a:cubicBezTo>
                    <a:pt x="1090664" y="85815"/>
                    <a:pt x="1081460" y="73684"/>
                    <a:pt x="1044491" y="95250"/>
                  </a:cubicBezTo>
                  <a:cubicBezTo>
                    <a:pt x="1031307" y="102941"/>
                    <a:pt x="1033571" y="128523"/>
                    <a:pt x="1019091" y="133350"/>
                  </a:cubicBezTo>
                  <a:lnTo>
                    <a:pt x="980991" y="146050"/>
                  </a:lnTo>
                  <a:cubicBezTo>
                    <a:pt x="976758" y="152400"/>
                    <a:pt x="973687" y="170496"/>
                    <a:pt x="968291" y="165100"/>
                  </a:cubicBezTo>
                  <a:cubicBezTo>
                    <a:pt x="959187" y="155996"/>
                    <a:pt x="963643" y="139762"/>
                    <a:pt x="961941" y="127000"/>
                  </a:cubicBezTo>
                  <a:cubicBezTo>
                    <a:pt x="959408" y="108001"/>
                    <a:pt x="958124" y="88849"/>
                    <a:pt x="955591" y="69850"/>
                  </a:cubicBezTo>
                  <a:cubicBezTo>
                    <a:pt x="953889" y="57088"/>
                    <a:pt x="956725" y="42227"/>
                    <a:pt x="949241" y="31750"/>
                  </a:cubicBezTo>
                  <a:cubicBezTo>
                    <a:pt x="944168" y="24648"/>
                    <a:pt x="932308" y="27517"/>
                    <a:pt x="923841" y="25400"/>
                  </a:cubicBezTo>
                  <a:cubicBezTo>
                    <a:pt x="892091" y="29633"/>
                    <a:pt x="859859" y="31152"/>
                    <a:pt x="828591" y="38100"/>
                  </a:cubicBezTo>
                  <a:cubicBezTo>
                    <a:pt x="821141" y="39756"/>
                    <a:pt x="804145" y="56196"/>
                    <a:pt x="809541" y="50800"/>
                  </a:cubicBezTo>
                  <a:cubicBezTo>
                    <a:pt x="817025" y="43316"/>
                    <a:pt x="826906" y="38638"/>
                    <a:pt x="834941" y="31750"/>
                  </a:cubicBezTo>
                  <a:cubicBezTo>
                    <a:pt x="877722" y="-4920"/>
                    <a:pt x="830937" y="28069"/>
                    <a:pt x="873041" y="0"/>
                  </a:cubicBezTo>
                  <a:cubicBezTo>
                    <a:pt x="957708" y="2117"/>
                    <a:pt x="1042435" y="2504"/>
                    <a:pt x="1127041" y="6350"/>
                  </a:cubicBezTo>
                  <a:cubicBezTo>
                    <a:pt x="1135759" y="6746"/>
                    <a:pt x="1143833" y="11265"/>
                    <a:pt x="1152441" y="12700"/>
                  </a:cubicBezTo>
                  <a:cubicBezTo>
                    <a:pt x="1169274" y="15505"/>
                    <a:pt x="1186308" y="16933"/>
                    <a:pt x="1203241" y="19050"/>
                  </a:cubicBezTo>
                  <a:cubicBezTo>
                    <a:pt x="1226088" y="28189"/>
                    <a:pt x="1236954" y="34194"/>
                    <a:pt x="1260391" y="38100"/>
                  </a:cubicBezTo>
                  <a:cubicBezTo>
                    <a:pt x="1289918" y="43021"/>
                    <a:pt x="1319938" y="44929"/>
                    <a:pt x="1349291" y="50800"/>
                  </a:cubicBezTo>
                  <a:cubicBezTo>
                    <a:pt x="1435716" y="68085"/>
                    <a:pt x="1391294" y="61546"/>
                    <a:pt x="1482641" y="69850"/>
                  </a:cubicBezTo>
                  <a:cubicBezTo>
                    <a:pt x="1497533" y="114526"/>
                    <a:pt x="1478151" y="59373"/>
                    <a:pt x="1501691" y="114300"/>
                  </a:cubicBezTo>
                  <a:cubicBezTo>
                    <a:pt x="1504328" y="120452"/>
                    <a:pt x="1505924" y="127000"/>
                    <a:pt x="1508041" y="133350"/>
                  </a:cubicBezTo>
                  <a:cubicBezTo>
                    <a:pt x="1510158" y="162983"/>
                    <a:pt x="1509984" y="192870"/>
                    <a:pt x="1514391" y="222250"/>
                  </a:cubicBezTo>
                  <a:cubicBezTo>
                    <a:pt x="1516377" y="235489"/>
                    <a:pt x="1527091" y="260350"/>
                    <a:pt x="1527091" y="260350"/>
                  </a:cubicBezTo>
                  <a:cubicBezTo>
                    <a:pt x="1529208" y="319617"/>
                    <a:pt x="1530920" y="378899"/>
                    <a:pt x="1533441" y="438150"/>
                  </a:cubicBezTo>
                  <a:cubicBezTo>
                    <a:pt x="1535153" y="478386"/>
                    <a:pt x="1538272" y="518556"/>
                    <a:pt x="1539791" y="558800"/>
                  </a:cubicBezTo>
                  <a:cubicBezTo>
                    <a:pt x="1542506" y="630747"/>
                    <a:pt x="1544024" y="702733"/>
                    <a:pt x="1546141" y="774700"/>
                  </a:cubicBezTo>
                  <a:cubicBezTo>
                    <a:pt x="1544024" y="939800"/>
                    <a:pt x="1545902" y="1105000"/>
                    <a:pt x="1539791" y="1270000"/>
                  </a:cubicBezTo>
                  <a:cubicBezTo>
                    <a:pt x="1539509" y="1277627"/>
                    <a:pt x="1530504" y="1282224"/>
                    <a:pt x="1527091" y="1289050"/>
                  </a:cubicBezTo>
                  <a:cubicBezTo>
                    <a:pt x="1524098" y="1295037"/>
                    <a:pt x="1522858" y="1301750"/>
                    <a:pt x="1520741" y="1308100"/>
                  </a:cubicBezTo>
                  <a:cubicBezTo>
                    <a:pt x="1518624" y="1322917"/>
                    <a:pt x="1517326" y="1337874"/>
                    <a:pt x="1514391" y="1352550"/>
                  </a:cubicBezTo>
                  <a:cubicBezTo>
                    <a:pt x="1513078" y="1359114"/>
                    <a:pt x="1514028" y="1368607"/>
                    <a:pt x="1508041" y="1371600"/>
                  </a:cubicBezTo>
                  <a:cubicBezTo>
                    <a:pt x="1502054" y="1374593"/>
                    <a:pt x="1495341" y="1367367"/>
                    <a:pt x="1488991" y="1365250"/>
                  </a:cubicBezTo>
                  <a:cubicBezTo>
                    <a:pt x="1484758" y="1358900"/>
                    <a:pt x="1483377" y="1349034"/>
                    <a:pt x="1476291" y="1346200"/>
                  </a:cubicBezTo>
                  <a:cubicBezTo>
                    <a:pt x="1470076" y="1343714"/>
                    <a:pt x="1463934" y="1352550"/>
                    <a:pt x="1457241" y="1352550"/>
                  </a:cubicBezTo>
                  <a:cubicBezTo>
                    <a:pt x="1449006" y="1352550"/>
                    <a:pt x="1360459" y="1341246"/>
                    <a:pt x="1349291" y="1339850"/>
                  </a:cubicBezTo>
                  <a:cubicBezTo>
                    <a:pt x="1338708" y="1335617"/>
                    <a:pt x="1328900" y="1328097"/>
                    <a:pt x="1317541" y="1327150"/>
                  </a:cubicBezTo>
                  <a:cubicBezTo>
                    <a:pt x="1302626" y="1325907"/>
                    <a:pt x="1287817" y="1330823"/>
                    <a:pt x="1273091" y="1333500"/>
                  </a:cubicBezTo>
                  <a:cubicBezTo>
                    <a:pt x="1255549" y="1336689"/>
                    <a:pt x="1244963" y="1340759"/>
                    <a:pt x="1228641" y="1346200"/>
                  </a:cubicBezTo>
                  <a:cubicBezTo>
                    <a:pt x="1207447" y="1409781"/>
                    <a:pt x="1224859" y="1377316"/>
                    <a:pt x="1076241" y="1371600"/>
                  </a:cubicBezTo>
                  <a:cubicBezTo>
                    <a:pt x="1068615" y="1371307"/>
                    <a:pt x="1064692" y="1360306"/>
                    <a:pt x="1057191" y="1358900"/>
                  </a:cubicBezTo>
                  <a:cubicBezTo>
                    <a:pt x="1030066" y="1353814"/>
                    <a:pt x="1002158" y="1354667"/>
                    <a:pt x="974641" y="1352550"/>
                  </a:cubicBezTo>
                  <a:cubicBezTo>
                    <a:pt x="964058" y="1354667"/>
                    <a:pt x="953362" y="1356282"/>
                    <a:pt x="942891" y="1358900"/>
                  </a:cubicBezTo>
                  <a:cubicBezTo>
                    <a:pt x="936397" y="1360523"/>
                    <a:pt x="930494" y="1365989"/>
                    <a:pt x="923841" y="1365250"/>
                  </a:cubicBezTo>
                  <a:cubicBezTo>
                    <a:pt x="910536" y="1363772"/>
                    <a:pt x="885741" y="1352550"/>
                    <a:pt x="885741" y="1352550"/>
                  </a:cubicBezTo>
                  <a:cubicBezTo>
                    <a:pt x="868808" y="1354667"/>
                    <a:pt x="851405" y="1354410"/>
                    <a:pt x="834941" y="1358900"/>
                  </a:cubicBezTo>
                  <a:cubicBezTo>
                    <a:pt x="827578" y="1360908"/>
                    <a:pt x="823523" y="1371600"/>
                    <a:pt x="815891" y="1371600"/>
                  </a:cubicBezTo>
                  <a:cubicBezTo>
                    <a:pt x="808259" y="1371600"/>
                    <a:pt x="803191" y="1363133"/>
                    <a:pt x="796841" y="1358900"/>
                  </a:cubicBezTo>
                  <a:cubicBezTo>
                    <a:pt x="792608" y="1352550"/>
                    <a:pt x="790491" y="1344083"/>
                    <a:pt x="784141" y="1339850"/>
                  </a:cubicBezTo>
                  <a:cubicBezTo>
                    <a:pt x="760830" y="1324309"/>
                    <a:pt x="743895" y="1339858"/>
                    <a:pt x="720641" y="1346200"/>
                  </a:cubicBezTo>
                  <a:cubicBezTo>
                    <a:pt x="704700" y="1350547"/>
                    <a:pt x="685255" y="1351193"/>
                    <a:pt x="669841" y="1358900"/>
                  </a:cubicBezTo>
                  <a:cubicBezTo>
                    <a:pt x="663015" y="1362313"/>
                    <a:pt x="657141" y="1367367"/>
                    <a:pt x="650791" y="1371600"/>
                  </a:cubicBezTo>
                  <a:cubicBezTo>
                    <a:pt x="534351" y="1332787"/>
                    <a:pt x="626074" y="1358557"/>
                    <a:pt x="365041" y="1365250"/>
                  </a:cubicBezTo>
                  <a:cubicBezTo>
                    <a:pt x="313529" y="1339494"/>
                    <a:pt x="353241" y="1355357"/>
                    <a:pt x="257091" y="1346200"/>
                  </a:cubicBezTo>
                  <a:cubicBezTo>
                    <a:pt x="240103" y="1344582"/>
                    <a:pt x="223297" y="1341267"/>
                    <a:pt x="206291" y="1339850"/>
                  </a:cubicBezTo>
                  <a:cubicBezTo>
                    <a:pt x="172475" y="1337032"/>
                    <a:pt x="138558" y="1335617"/>
                    <a:pt x="104691" y="1333500"/>
                  </a:cubicBezTo>
                  <a:cubicBezTo>
                    <a:pt x="73129" y="1341390"/>
                    <a:pt x="42647" y="1345108"/>
                    <a:pt x="15791" y="1365250"/>
                  </a:cubicBezTo>
                  <a:cubicBezTo>
                    <a:pt x="9686" y="1369829"/>
                    <a:pt x="7324" y="1377950"/>
                    <a:pt x="3091" y="1384300"/>
                  </a:cubicBezTo>
                  <a:cubicBezTo>
                    <a:pt x="-3862" y="1286955"/>
                    <a:pt x="3091" y="1199899"/>
                    <a:pt x="3091" y="125500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906815" y="600520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Read more from: Geoffrey West: Scale: The Universal Laws of Growth, Innovation, Sustainability, and the Pace of Life in Organisms, Cities, Economies, and Companies </a:t>
            </a:r>
          </a:p>
        </p:txBody>
      </p:sp>
    </p:spTree>
    <p:extLst>
      <p:ext uri="{BB962C8B-B14F-4D97-AF65-F5344CB8AC3E}">
        <p14:creationId xmlns:p14="http://schemas.microsoft.com/office/powerpoint/2010/main" val="31738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62B92B-F837-4D98-96DE-0DCA8760A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634" y="303322"/>
            <a:ext cx="8085599" cy="930057"/>
          </a:xfrm>
        </p:spPr>
        <p:txBody>
          <a:bodyPr/>
          <a:lstStyle/>
          <a:p>
            <a:pPr algn="ctr"/>
            <a:r>
              <a:rPr lang="en-US" dirty="0"/>
              <a:t>Size Matters</a:t>
            </a:r>
            <a:br>
              <a:rPr lang="en-US" dirty="0"/>
            </a:br>
            <a:r>
              <a:rPr lang="en-US" sz="2800" dirty="0"/>
              <a:t>How do organisms scale 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9455F60-C465-4A66-9EE9-70B71258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35" y="3682600"/>
            <a:ext cx="690895" cy="55649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C2C8919-A4AE-4E7F-96EB-D3EA8323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50" y="1384260"/>
            <a:ext cx="2062345" cy="111476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FD96690-05E1-4FF9-8C47-AAF978C3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35" y="2609980"/>
            <a:ext cx="1198565" cy="95403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20391C2-C276-4A80-A526-ECE33F22B1A5}"/>
              </a:ext>
            </a:extLst>
          </p:cNvPr>
          <p:cNvSpPr txBox="1"/>
          <p:nvPr/>
        </p:nvSpPr>
        <p:spPr>
          <a:xfrm>
            <a:off x="329394" y="3819916"/>
            <a:ext cx="52097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0,02 kg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6190EC7-82AC-41CE-A064-5BDF707592F5}"/>
              </a:ext>
            </a:extLst>
          </p:cNvPr>
          <p:cNvSpPr txBox="1"/>
          <p:nvPr/>
        </p:nvSpPr>
        <p:spPr>
          <a:xfrm>
            <a:off x="231673" y="2963938"/>
            <a:ext cx="69089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10.000 kg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344CEAE-88A8-4F41-9B86-2BE21438B77E}"/>
              </a:ext>
            </a:extLst>
          </p:cNvPr>
          <p:cNvSpPr txBox="1"/>
          <p:nvPr/>
        </p:nvSpPr>
        <p:spPr>
          <a:xfrm>
            <a:off x="231673" y="1923294"/>
            <a:ext cx="7758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100.000 kg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CBC5E48-0CD3-41B3-B17D-6A85F9457770}"/>
              </a:ext>
            </a:extLst>
          </p:cNvPr>
          <p:cNvSpPr txBox="1"/>
          <p:nvPr/>
        </p:nvSpPr>
        <p:spPr>
          <a:xfrm>
            <a:off x="280771" y="1291927"/>
            <a:ext cx="4749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Weight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25C9A26C-953C-4942-A4E0-57056F3A9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90" y="1773301"/>
            <a:ext cx="4072128" cy="2528761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19F684E2-9EE2-444E-8F43-96B7023D0E64}"/>
              </a:ext>
            </a:extLst>
          </p:cNvPr>
          <p:cNvSpPr txBox="1"/>
          <p:nvPr/>
        </p:nvSpPr>
        <p:spPr>
          <a:xfrm>
            <a:off x="6452817" y="1398112"/>
            <a:ext cx="12375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/>
              <a:t> = Mass</a:t>
            </a:r>
            <a:r>
              <a:rPr lang="en-US" b="1" baseline="30000" dirty="0">
                <a:solidFill>
                  <a:srgbClr val="FF0000"/>
                </a:solidFill>
              </a:rPr>
              <a:t>(3/4)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EAF6888D-09D4-4DC4-ADFC-CF2507B051B5}"/>
              </a:ext>
            </a:extLst>
          </p:cNvPr>
          <p:cNvSpPr/>
          <p:nvPr/>
        </p:nvSpPr>
        <p:spPr>
          <a:xfrm>
            <a:off x="4835135" y="1360346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Metabolic Rate 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6B44D86-638D-4855-A950-C46CA85CD1D3}"/>
              </a:ext>
            </a:extLst>
          </p:cNvPr>
          <p:cNvSpPr txBox="1"/>
          <p:nvPr/>
        </p:nvSpPr>
        <p:spPr>
          <a:xfrm>
            <a:off x="535655" y="4362955"/>
            <a:ext cx="7251985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Bigger organisms use less energy per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scaling up is not linear (W/g), but </a:t>
            </a:r>
            <a:r>
              <a:rPr lang="en-US" sz="1600" u="sng" dirty="0"/>
              <a:t>sublinear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¾ exponent comes from the space filling networks (4 dimensions)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10000 times heavier organism consumes only 1000 times more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¼ type of exponents apply to dozens of other features</a:t>
            </a:r>
          </a:p>
          <a:p>
            <a:endParaRPr lang="en-US" sz="1800" dirty="0"/>
          </a:p>
        </p:txBody>
      </p: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BD6662A9-8AAB-4402-B177-E3503852DE83}"/>
              </a:ext>
            </a:extLst>
          </p:cNvPr>
          <p:cNvCxnSpPr>
            <a:cxnSpLocks/>
          </p:cNvCxnSpPr>
          <p:nvPr/>
        </p:nvCxnSpPr>
        <p:spPr>
          <a:xfrm flipH="1">
            <a:off x="7831045" y="1596057"/>
            <a:ext cx="186914" cy="398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19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6B02AD-9D5F-4255-A785-36F2C34FF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545" y="233645"/>
            <a:ext cx="8085599" cy="572725"/>
          </a:xfrm>
        </p:spPr>
        <p:txBody>
          <a:bodyPr/>
          <a:lstStyle/>
          <a:p>
            <a:pPr algn="ctr"/>
            <a:r>
              <a:rPr lang="en-US" dirty="0"/>
              <a:t>City Networks and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62" y="863715"/>
            <a:ext cx="5702584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</a:t>
            </a:r>
            <a:r>
              <a:rPr lang="en-US" sz="2000" b="1" u="sng" dirty="0"/>
              <a:t>physical networks</a:t>
            </a:r>
            <a:r>
              <a:rPr lang="en-US" sz="2000" b="1" dirty="0"/>
              <a:t> of a city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Space filling networks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Road and street networks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Public transport networks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Electricity networks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Water supply, waste water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Services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Gas stations / charging stations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Shop, restaurants, hairdressers ….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Sublinear scaling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Benefits of scale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Bigger city needs less per capita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Scaling factor 0,85 (log/log scale)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E.g. a twice bigger city (+100%) </a:t>
            </a:r>
            <a:br>
              <a:rPr lang="en-US" sz="2000" b="1" dirty="0"/>
            </a:br>
            <a:r>
              <a:rPr lang="en-US" sz="2000" b="1" dirty="0"/>
              <a:t>needs +85% more of networks/services</a:t>
            </a:r>
            <a:endParaRPr lang="en-US" sz="2000" b="1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47" y="1133745"/>
            <a:ext cx="2923000" cy="2203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37" y="3469792"/>
            <a:ext cx="2450610" cy="21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85B3B3-C829-434B-982E-CBBC54D4D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85" y="302956"/>
            <a:ext cx="8085599" cy="1062736"/>
          </a:xfrm>
        </p:spPr>
        <p:txBody>
          <a:bodyPr/>
          <a:lstStyle/>
          <a:p>
            <a:pPr algn="ctr"/>
            <a:r>
              <a:rPr lang="en-US" dirty="0"/>
              <a:t>The Fractal Nature of Social Networks</a:t>
            </a:r>
            <a:br>
              <a:rPr lang="en-US" dirty="0"/>
            </a:br>
            <a:r>
              <a:rPr lang="en-US" dirty="0"/>
              <a:t>- the Dunbar’s Numbers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83F3E80-3473-4764-930B-A0921397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15" y="1583795"/>
            <a:ext cx="6660740" cy="4180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6815" y="593992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Source: Geoffrey West: Scale: The Universal Laws of Growth, Innovation, Sustainability, and the Pace of Life in Organisms, Cities, Economies, and Companies </a:t>
            </a:r>
          </a:p>
        </p:txBody>
      </p:sp>
    </p:spTree>
    <p:extLst>
      <p:ext uri="{BB962C8B-B14F-4D97-AF65-F5344CB8AC3E}">
        <p14:creationId xmlns:p14="http://schemas.microsoft.com/office/powerpoint/2010/main" val="1214353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162" y="401303"/>
            <a:ext cx="8085599" cy="709672"/>
          </a:xfrm>
        </p:spPr>
        <p:txBody>
          <a:bodyPr/>
          <a:lstStyle/>
          <a:p>
            <a:pPr algn="ctr"/>
            <a:r>
              <a:rPr lang="en-US" dirty="0"/>
              <a:t>Physical vs. Social networks</a:t>
            </a:r>
          </a:p>
        </p:txBody>
      </p:sp>
      <p:sp>
        <p:nvSpPr>
          <p:cNvPr id="4" name="Freeform 3"/>
          <p:cNvSpPr/>
          <p:nvPr/>
        </p:nvSpPr>
        <p:spPr>
          <a:xfrm flipV="1">
            <a:off x="2303462" y="2033845"/>
            <a:ext cx="4537075" cy="3349368"/>
          </a:xfrm>
          <a:custGeom>
            <a:avLst/>
            <a:gdLst>
              <a:gd name="connsiteX0" fmla="*/ 0 w 4163627"/>
              <a:gd name="connsiteY0" fmla="*/ 3684233 h 3694590"/>
              <a:gd name="connsiteX1" fmla="*/ 195309 w 4163627"/>
              <a:gd name="connsiteY1" fmla="*/ 3684233 h 3694590"/>
              <a:gd name="connsiteX2" fmla="*/ 807868 w 4163627"/>
              <a:gd name="connsiteY2" fmla="*/ 3622089 h 3694590"/>
              <a:gd name="connsiteX3" fmla="*/ 1340528 w 4163627"/>
              <a:gd name="connsiteY3" fmla="*/ 3462291 h 3694590"/>
              <a:gd name="connsiteX4" fmla="*/ 2050742 w 4163627"/>
              <a:gd name="connsiteY4" fmla="*/ 3142695 h 3694590"/>
              <a:gd name="connsiteX5" fmla="*/ 2698812 w 4163627"/>
              <a:gd name="connsiteY5" fmla="*/ 2698811 h 3694590"/>
              <a:gd name="connsiteX6" fmla="*/ 3089429 w 4163627"/>
              <a:gd name="connsiteY6" fmla="*/ 2299316 h 3694590"/>
              <a:gd name="connsiteX7" fmla="*/ 3506680 w 4163627"/>
              <a:gd name="connsiteY7" fmla="*/ 1748901 h 3694590"/>
              <a:gd name="connsiteX8" fmla="*/ 3826276 w 4163627"/>
              <a:gd name="connsiteY8" fmla="*/ 1100831 h 3694590"/>
              <a:gd name="connsiteX9" fmla="*/ 4057095 w 4163627"/>
              <a:gd name="connsiteY9" fmla="*/ 399495 h 3694590"/>
              <a:gd name="connsiteX10" fmla="*/ 4163627 w 4163627"/>
              <a:gd name="connsiteY10" fmla="*/ 0 h 369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3627" h="3694590">
                <a:moveTo>
                  <a:pt x="0" y="3684233"/>
                </a:moveTo>
                <a:cubicBezTo>
                  <a:pt x="30332" y="3689411"/>
                  <a:pt x="60664" y="3694590"/>
                  <a:pt x="195309" y="3684233"/>
                </a:cubicBezTo>
                <a:cubicBezTo>
                  <a:pt x="329954" y="3673876"/>
                  <a:pt x="616998" y="3659079"/>
                  <a:pt x="807868" y="3622089"/>
                </a:cubicBezTo>
                <a:cubicBezTo>
                  <a:pt x="998738" y="3585099"/>
                  <a:pt x="1133382" y="3542190"/>
                  <a:pt x="1340528" y="3462291"/>
                </a:cubicBezTo>
                <a:cubicBezTo>
                  <a:pt x="1547674" y="3382392"/>
                  <a:pt x="1824361" y="3269942"/>
                  <a:pt x="2050742" y="3142695"/>
                </a:cubicBezTo>
                <a:cubicBezTo>
                  <a:pt x="2277123" y="3015448"/>
                  <a:pt x="2525698" y="2839374"/>
                  <a:pt x="2698812" y="2698811"/>
                </a:cubicBezTo>
                <a:cubicBezTo>
                  <a:pt x="2871926" y="2558248"/>
                  <a:pt x="2954784" y="2457634"/>
                  <a:pt x="3089429" y="2299316"/>
                </a:cubicBezTo>
                <a:cubicBezTo>
                  <a:pt x="3224074" y="2140998"/>
                  <a:pt x="3383872" y="1948649"/>
                  <a:pt x="3506680" y="1748901"/>
                </a:cubicBezTo>
                <a:cubicBezTo>
                  <a:pt x="3629488" y="1549154"/>
                  <a:pt x="3734540" y="1325732"/>
                  <a:pt x="3826276" y="1100831"/>
                </a:cubicBezTo>
                <a:cubicBezTo>
                  <a:pt x="3918012" y="875930"/>
                  <a:pt x="4000870" y="582967"/>
                  <a:pt x="4057095" y="399495"/>
                </a:cubicBezTo>
                <a:cubicBezTo>
                  <a:pt x="4113320" y="216023"/>
                  <a:pt x="4141433" y="97654"/>
                  <a:pt x="4163627" y="0"/>
                </a:cubicBezTo>
              </a:path>
            </a:pathLst>
          </a:cu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03462" y="1502359"/>
            <a:ext cx="0" cy="38808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03462" y="5373688"/>
            <a:ext cx="48244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 bwMode="auto">
          <a:xfrm>
            <a:off x="2303462" y="1853825"/>
            <a:ext cx="4537075" cy="3330319"/>
          </a:xfrm>
          <a:custGeom>
            <a:avLst/>
            <a:gdLst>
              <a:gd name="connsiteX0" fmla="*/ 0 w 4163627"/>
              <a:gd name="connsiteY0" fmla="*/ 3684233 h 3694590"/>
              <a:gd name="connsiteX1" fmla="*/ 195309 w 4163627"/>
              <a:gd name="connsiteY1" fmla="*/ 3684233 h 3694590"/>
              <a:gd name="connsiteX2" fmla="*/ 807868 w 4163627"/>
              <a:gd name="connsiteY2" fmla="*/ 3622089 h 3694590"/>
              <a:gd name="connsiteX3" fmla="*/ 1340528 w 4163627"/>
              <a:gd name="connsiteY3" fmla="*/ 3462291 h 3694590"/>
              <a:gd name="connsiteX4" fmla="*/ 2050742 w 4163627"/>
              <a:gd name="connsiteY4" fmla="*/ 3142695 h 3694590"/>
              <a:gd name="connsiteX5" fmla="*/ 2698812 w 4163627"/>
              <a:gd name="connsiteY5" fmla="*/ 2698811 h 3694590"/>
              <a:gd name="connsiteX6" fmla="*/ 3089429 w 4163627"/>
              <a:gd name="connsiteY6" fmla="*/ 2299316 h 3694590"/>
              <a:gd name="connsiteX7" fmla="*/ 3506680 w 4163627"/>
              <a:gd name="connsiteY7" fmla="*/ 1748901 h 3694590"/>
              <a:gd name="connsiteX8" fmla="*/ 3826276 w 4163627"/>
              <a:gd name="connsiteY8" fmla="*/ 1100831 h 3694590"/>
              <a:gd name="connsiteX9" fmla="*/ 4057095 w 4163627"/>
              <a:gd name="connsiteY9" fmla="*/ 399495 h 3694590"/>
              <a:gd name="connsiteX10" fmla="*/ 4163627 w 4163627"/>
              <a:gd name="connsiteY10" fmla="*/ 0 h 369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3627" h="3694590">
                <a:moveTo>
                  <a:pt x="0" y="3684233"/>
                </a:moveTo>
                <a:cubicBezTo>
                  <a:pt x="30332" y="3689411"/>
                  <a:pt x="60664" y="3694590"/>
                  <a:pt x="195309" y="3684233"/>
                </a:cubicBezTo>
                <a:cubicBezTo>
                  <a:pt x="329954" y="3673876"/>
                  <a:pt x="616998" y="3659079"/>
                  <a:pt x="807868" y="3622089"/>
                </a:cubicBezTo>
                <a:cubicBezTo>
                  <a:pt x="998738" y="3585099"/>
                  <a:pt x="1133382" y="3542190"/>
                  <a:pt x="1340528" y="3462291"/>
                </a:cubicBezTo>
                <a:cubicBezTo>
                  <a:pt x="1547674" y="3382392"/>
                  <a:pt x="1824361" y="3269942"/>
                  <a:pt x="2050742" y="3142695"/>
                </a:cubicBezTo>
                <a:cubicBezTo>
                  <a:pt x="2277123" y="3015448"/>
                  <a:pt x="2525698" y="2839374"/>
                  <a:pt x="2698812" y="2698811"/>
                </a:cubicBezTo>
                <a:cubicBezTo>
                  <a:pt x="2871926" y="2558248"/>
                  <a:pt x="2954784" y="2457634"/>
                  <a:pt x="3089429" y="2299316"/>
                </a:cubicBezTo>
                <a:cubicBezTo>
                  <a:pt x="3224074" y="2140998"/>
                  <a:pt x="3383872" y="1948649"/>
                  <a:pt x="3506680" y="1748901"/>
                </a:cubicBezTo>
                <a:cubicBezTo>
                  <a:pt x="3629488" y="1549154"/>
                  <a:pt x="3734540" y="1325732"/>
                  <a:pt x="3826276" y="1100831"/>
                </a:cubicBezTo>
                <a:cubicBezTo>
                  <a:pt x="3918012" y="875930"/>
                  <a:pt x="4000870" y="582967"/>
                  <a:pt x="4057095" y="399495"/>
                </a:cubicBezTo>
                <a:cubicBezTo>
                  <a:pt x="4113320" y="216023"/>
                  <a:pt x="4141433" y="97654"/>
                  <a:pt x="4163627" y="0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83482" y="1206223"/>
            <a:ext cx="86562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Strength</a:t>
            </a:r>
          </a:p>
          <a:p>
            <a:r>
              <a:rPr lang="en-US" sz="1400" dirty="0"/>
              <a:t>of the</a:t>
            </a:r>
          </a:p>
          <a:p>
            <a:r>
              <a:rPr lang="en-US" sz="1400" dirty="0"/>
              <a:t>connection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17317" y="5191900"/>
            <a:ext cx="140262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Distance from the</a:t>
            </a:r>
          </a:p>
          <a:p>
            <a:r>
              <a:rPr lang="en-US" sz="1400" dirty="0"/>
              <a:t>terminal unit</a:t>
            </a:r>
          </a:p>
        </p:txBody>
      </p:sp>
      <p:pic>
        <p:nvPicPr>
          <p:cNvPr id="23" name="Kuva 4">
            <a:extLst>
              <a:ext uri="{FF2B5EF4-FFF2-40B4-BE49-F238E27FC236}">
                <a16:creationId xmlns:a16="http://schemas.microsoft.com/office/drawing/2014/main" id="{9D36C408-8DE5-4986-B07B-E7A6D992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56" y="4581275"/>
            <a:ext cx="987769" cy="80821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657CDFC6-8332-4C78-9F34-6A4C1D1F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56" y="1326486"/>
            <a:ext cx="963380" cy="11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30" y="489877"/>
            <a:ext cx="8397484" cy="1003908"/>
          </a:xfrm>
        </p:spPr>
        <p:txBody>
          <a:bodyPr/>
          <a:lstStyle/>
          <a:p>
            <a:pPr algn="ctr"/>
            <a:r>
              <a:rPr lang="en-US" dirty="0"/>
              <a:t>Sublinear and </a:t>
            </a:r>
            <a:r>
              <a:rPr lang="en-US" dirty="0" err="1"/>
              <a:t>Superlinear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Scaling City Networks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51015" y="2078850"/>
            <a:ext cx="8565358" cy="32853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bigger city, the higher intensity of social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indicators of social “intensity”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dirty="0"/>
              <a:t>E.g. GDP, income, patents, crimes, walking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indicators grow 15% faster than the number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growth of </a:t>
            </a:r>
            <a:r>
              <a:rPr lang="en-US" u="sng" dirty="0"/>
              <a:t>social</a:t>
            </a:r>
            <a:r>
              <a:rPr lang="en-US" dirty="0"/>
              <a:t> networks is </a:t>
            </a:r>
            <a:r>
              <a:rPr lang="en-US" u="sng" dirty="0" err="1"/>
              <a:t>super</a:t>
            </a:r>
            <a:r>
              <a:rPr lang="en-US" dirty="0" err="1"/>
              <a:t>linear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growth of </a:t>
            </a:r>
            <a:r>
              <a:rPr lang="en-US" u="sng" dirty="0"/>
              <a:t>physical</a:t>
            </a:r>
            <a:r>
              <a:rPr lang="en-US" dirty="0"/>
              <a:t> networks is </a:t>
            </a:r>
            <a:r>
              <a:rPr lang="en-US" u="sng" dirty="0"/>
              <a:t>sub</a:t>
            </a:r>
            <a:r>
              <a:rPr lang="en-US" dirty="0"/>
              <a:t>linear, </a:t>
            </a:r>
            <a:br>
              <a:rPr lang="en-US" dirty="0"/>
            </a:br>
            <a:r>
              <a:rPr lang="en-US" dirty="0"/>
              <a:t>but with the same factor (-15%)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City is a combination of social and physical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216" y="368660"/>
            <a:ext cx="8085599" cy="597159"/>
          </a:xfrm>
        </p:spPr>
        <p:txBody>
          <a:bodyPr/>
          <a:lstStyle/>
          <a:p>
            <a:pPr algn="ctr"/>
            <a:r>
              <a:rPr lang="fi-FI" dirty="0" err="1"/>
              <a:t>Unity</a:t>
            </a:r>
            <a:r>
              <a:rPr lang="fi-FI" dirty="0"/>
              <a:t> of Knowledge</a:t>
            </a:r>
          </a:p>
        </p:txBody>
      </p:sp>
      <p:sp>
        <p:nvSpPr>
          <p:cNvPr id="4" name="Snip Same Side Corner Rectangle 3"/>
          <p:cNvSpPr/>
          <p:nvPr/>
        </p:nvSpPr>
        <p:spPr>
          <a:xfrm>
            <a:off x="2584580" y="4945224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5" name="Snip Same Side Corner Rectangle 4"/>
          <p:cNvSpPr/>
          <p:nvPr/>
        </p:nvSpPr>
        <p:spPr>
          <a:xfrm>
            <a:off x="2584580" y="4351176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Chemistry</a:t>
            </a:r>
          </a:p>
        </p:txBody>
      </p:sp>
      <p:sp>
        <p:nvSpPr>
          <p:cNvPr id="6" name="Snip Same Side Corner Rectangle 5"/>
          <p:cNvSpPr/>
          <p:nvPr/>
        </p:nvSpPr>
        <p:spPr>
          <a:xfrm>
            <a:off x="2584580" y="3768012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Biology</a:t>
            </a:r>
          </a:p>
        </p:txBody>
      </p:sp>
      <p:sp>
        <p:nvSpPr>
          <p:cNvPr id="7" name="Snip Same Side Corner Rectangle 6"/>
          <p:cNvSpPr/>
          <p:nvPr/>
        </p:nvSpPr>
        <p:spPr>
          <a:xfrm>
            <a:off x="2584580" y="3189514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Physiology</a:t>
            </a:r>
          </a:p>
        </p:txBody>
      </p:sp>
      <p:sp>
        <p:nvSpPr>
          <p:cNvPr id="8" name="Snip Same Side Corner Rectangle 7"/>
          <p:cNvSpPr/>
          <p:nvPr/>
        </p:nvSpPr>
        <p:spPr>
          <a:xfrm>
            <a:off x="2584580" y="2063620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Psychology</a:t>
            </a:r>
          </a:p>
        </p:txBody>
      </p:sp>
      <p:sp>
        <p:nvSpPr>
          <p:cNvPr id="9" name="Snip Same Side Corner Rectangle 8"/>
          <p:cNvSpPr/>
          <p:nvPr/>
        </p:nvSpPr>
        <p:spPr>
          <a:xfrm>
            <a:off x="2584580" y="1491343"/>
            <a:ext cx="3750906" cy="457200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Social Sciences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979715" y="2659224"/>
            <a:ext cx="1273077" cy="701351"/>
            <a:chOff x="7352523" y="1491343"/>
            <a:chExt cx="1273077" cy="701351"/>
          </a:xfrm>
        </p:grpSpPr>
        <p:sp>
          <p:nvSpPr>
            <p:cNvPr id="19" name="Oval 18"/>
            <p:cNvSpPr/>
            <p:nvPr/>
          </p:nvSpPr>
          <p:spPr>
            <a:xfrm>
              <a:off x="7352523" y="1491343"/>
              <a:ext cx="1273077" cy="70135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1494" y="1540400"/>
              <a:ext cx="11705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1400" dirty="0"/>
                <a:t>Evolutionary</a:t>
              </a:r>
            </a:p>
            <a:p>
              <a:pPr algn="ctr"/>
              <a:r>
                <a:rPr lang="fi-FI" sz="1400" dirty="0"/>
                <a:t>Psychlogy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6613646" y="3871426"/>
            <a:ext cx="1273077" cy="701351"/>
            <a:chOff x="7352523" y="1491343"/>
            <a:chExt cx="1273077" cy="701351"/>
          </a:xfrm>
        </p:grpSpPr>
        <p:sp>
          <p:nvSpPr>
            <p:cNvPr id="23" name="Oval 22"/>
            <p:cNvSpPr/>
            <p:nvPr/>
          </p:nvSpPr>
          <p:spPr>
            <a:xfrm>
              <a:off x="7352523" y="1491343"/>
              <a:ext cx="1273077" cy="70135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31298" y="1540400"/>
              <a:ext cx="9509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1400" dirty="0"/>
                <a:t>Bio-</a:t>
              </a:r>
              <a:br>
                <a:rPr lang="fi-FI" sz="1400" dirty="0"/>
              </a:br>
              <a:r>
                <a:rPr lang="fi-FI" sz="1400" dirty="0"/>
                <a:t>chemistry</a:t>
              </a:r>
            </a:p>
          </p:txBody>
        </p:sp>
      </p:grpSp>
      <p:grpSp>
        <p:nvGrpSpPr>
          <p:cNvPr id="12" name="Group 24"/>
          <p:cNvGrpSpPr/>
          <p:nvPr/>
        </p:nvGrpSpPr>
        <p:grpSpPr>
          <a:xfrm>
            <a:off x="6972024" y="1597867"/>
            <a:ext cx="1273077" cy="701351"/>
            <a:chOff x="7352523" y="1491343"/>
            <a:chExt cx="1273077" cy="701351"/>
          </a:xfrm>
        </p:grpSpPr>
        <p:sp>
          <p:nvSpPr>
            <p:cNvPr id="26" name="Oval 25"/>
            <p:cNvSpPr/>
            <p:nvPr/>
          </p:nvSpPr>
          <p:spPr>
            <a:xfrm>
              <a:off x="7352523" y="1491343"/>
              <a:ext cx="1273077" cy="70135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30684" y="1540400"/>
              <a:ext cx="7521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1400" dirty="0"/>
                <a:t>Socio-</a:t>
              </a:r>
            </a:p>
            <a:p>
              <a:pPr algn="ctr"/>
              <a:r>
                <a:rPr lang="fi-FI" sz="1400" dirty="0"/>
                <a:t>biology</a:t>
              </a:r>
            </a:p>
          </p:txBody>
        </p:sp>
      </p:grpSp>
      <p:grpSp>
        <p:nvGrpSpPr>
          <p:cNvPr id="13" name="Group 28"/>
          <p:cNvGrpSpPr/>
          <p:nvPr/>
        </p:nvGrpSpPr>
        <p:grpSpPr>
          <a:xfrm>
            <a:off x="4516016" y="2659224"/>
            <a:ext cx="856791" cy="410547"/>
            <a:chOff x="4516016" y="2659224"/>
            <a:chExt cx="856791" cy="410547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516016" y="2659224"/>
              <a:ext cx="0" cy="410547"/>
            </a:xfrm>
            <a:prstGeom prst="line">
              <a:avLst/>
            </a:prstGeom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646646" y="2708281"/>
              <a:ext cx="72616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2000" b="1" dirty="0"/>
                <a:t>Gap ?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6129" y="6039290"/>
            <a:ext cx="312585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Learn more from: </a:t>
            </a:r>
            <a:br>
              <a:rPr lang="en-US" sz="1000" dirty="0"/>
            </a:br>
            <a:r>
              <a:rPr lang="en-US" sz="1000" dirty="0"/>
              <a:t>Edward O. Wilson: Consilience: The unity of knowledge</a:t>
            </a:r>
          </a:p>
          <a:p>
            <a:r>
              <a:rPr lang="en-US" sz="1000" dirty="0"/>
              <a:t>C.P. Snow: Two cultures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17029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035" y="373556"/>
            <a:ext cx="8085599" cy="709672"/>
          </a:xfrm>
        </p:spPr>
        <p:txBody>
          <a:bodyPr/>
          <a:lstStyle/>
          <a:p>
            <a:pPr algn="ctr"/>
            <a:r>
              <a:rPr lang="en-US" dirty="0"/>
              <a:t>Scaling of City Networks</a:t>
            </a:r>
            <a:endParaRPr lang="fi-FI" dirty="0"/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2052756" y="1178750"/>
            <a:ext cx="0" cy="42849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052756" y="5454173"/>
            <a:ext cx="48244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52771" y="5351410"/>
            <a:ext cx="1286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Population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1DEBC94-64CC-4BD8-9337-E9C2D5AFA85B}"/>
              </a:ext>
            </a:extLst>
          </p:cNvPr>
          <p:cNvSpPr txBox="1"/>
          <p:nvPr/>
        </p:nvSpPr>
        <p:spPr>
          <a:xfrm>
            <a:off x="2364154" y="5532098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1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2611482-030E-47D5-A75A-8230DF8D51DF}"/>
              </a:ext>
            </a:extLst>
          </p:cNvPr>
          <p:cNvSpPr txBox="1"/>
          <p:nvPr/>
        </p:nvSpPr>
        <p:spPr>
          <a:xfrm>
            <a:off x="2854098" y="5532098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2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1CD1FBD3-1F21-4598-B00F-38D872B27D40}"/>
              </a:ext>
            </a:extLst>
          </p:cNvPr>
          <p:cNvSpPr txBox="1"/>
          <p:nvPr/>
        </p:nvSpPr>
        <p:spPr>
          <a:xfrm>
            <a:off x="3373918" y="5532098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3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6E8BDF4B-63F8-4D15-A4A4-71BC47B66392}"/>
              </a:ext>
            </a:extLst>
          </p:cNvPr>
          <p:cNvSpPr txBox="1"/>
          <p:nvPr/>
        </p:nvSpPr>
        <p:spPr>
          <a:xfrm>
            <a:off x="3896441" y="5532098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4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7BF42A62-3729-45D0-BC12-97872B87A0FA}"/>
              </a:ext>
            </a:extLst>
          </p:cNvPr>
          <p:cNvSpPr txBox="1"/>
          <p:nvPr/>
        </p:nvSpPr>
        <p:spPr>
          <a:xfrm>
            <a:off x="4443022" y="5532098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5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7258BFF5-D82D-4011-A22B-7F5C68D00492}"/>
              </a:ext>
            </a:extLst>
          </p:cNvPr>
          <p:cNvSpPr txBox="1"/>
          <p:nvPr/>
        </p:nvSpPr>
        <p:spPr>
          <a:xfrm>
            <a:off x="4976497" y="5526802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6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233D9D2-97FC-4BA3-B4CC-7555E601741E}"/>
              </a:ext>
            </a:extLst>
          </p:cNvPr>
          <p:cNvSpPr txBox="1"/>
          <p:nvPr/>
        </p:nvSpPr>
        <p:spPr>
          <a:xfrm>
            <a:off x="5500395" y="5538405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7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6EA5BFE-E032-41CA-8183-F1A806C9F207}"/>
              </a:ext>
            </a:extLst>
          </p:cNvPr>
          <p:cNvSpPr txBox="1"/>
          <p:nvPr/>
        </p:nvSpPr>
        <p:spPr>
          <a:xfrm>
            <a:off x="6056553" y="5524897"/>
            <a:ext cx="2276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8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EACA9D00-39B9-49DC-AFFA-6837BB6D8DD4}"/>
              </a:ext>
            </a:extLst>
          </p:cNvPr>
          <p:cNvGrpSpPr/>
          <p:nvPr/>
        </p:nvGrpSpPr>
        <p:grpSpPr>
          <a:xfrm>
            <a:off x="2052756" y="1520665"/>
            <a:ext cx="6115509" cy="3923985"/>
            <a:chOff x="2052756" y="1520665"/>
            <a:chExt cx="6115509" cy="3923985"/>
          </a:xfrm>
        </p:grpSpPr>
        <p:cxnSp>
          <p:nvCxnSpPr>
            <p:cNvPr id="11" name="Straight Arrow Connector 5">
              <a:extLst>
                <a:ext uri="{FF2B5EF4-FFF2-40B4-BE49-F238E27FC236}">
                  <a16:creationId xmlns:a16="http://schemas.microsoft.com/office/drawing/2014/main" id="{70B094B6-F287-4339-91F0-12622EF68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2756" y="1823932"/>
              <a:ext cx="4454459" cy="36207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67C76A7F-F998-43B2-A050-C28D542588D3}"/>
                </a:ext>
              </a:extLst>
            </p:cNvPr>
            <p:cNvSpPr txBox="1"/>
            <p:nvPr/>
          </p:nvSpPr>
          <p:spPr>
            <a:xfrm>
              <a:off x="6666251" y="1520665"/>
              <a:ext cx="150201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/>
                <a:t>Linear scaling</a:t>
              </a:r>
            </a:p>
            <a:p>
              <a:r>
                <a:rPr lang="en-US" sz="1200" dirty="0"/>
                <a:t>Δ100%X -&gt; Δ100%Y</a:t>
              </a:r>
            </a:p>
            <a:p>
              <a:r>
                <a:rPr lang="en-US" sz="1200" dirty="0"/>
                <a:t>Houses, work places  </a:t>
              </a: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945755FD-DAA0-48C3-9A81-F129CEF98633}"/>
              </a:ext>
            </a:extLst>
          </p:cNvPr>
          <p:cNvSpPr txBox="1"/>
          <p:nvPr/>
        </p:nvSpPr>
        <p:spPr>
          <a:xfrm>
            <a:off x="622309" y="1201053"/>
            <a:ext cx="1333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Number of network</a:t>
            </a:r>
          </a:p>
          <a:p>
            <a:r>
              <a:rPr lang="en-US" sz="1600" b="1" dirty="0"/>
              <a:t>properties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25B19B56-45C7-4AEC-B78F-1000879AB7A7}"/>
              </a:ext>
            </a:extLst>
          </p:cNvPr>
          <p:cNvGrpSpPr/>
          <p:nvPr/>
        </p:nvGrpSpPr>
        <p:grpSpPr>
          <a:xfrm>
            <a:off x="2052755" y="2769527"/>
            <a:ext cx="6430093" cy="2675122"/>
            <a:chOff x="2052755" y="2769527"/>
            <a:chExt cx="6430093" cy="2675122"/>
          </a:xfrm>
        </p:grpSpPr>
        <p:pic>
          <p:nvPicPr>
            <p:cNvPr id="23" name="Kuva 4">
              <a:extLst>
                <a:ext uri="{FF2B5EF4-FFF2-40B4-BE49-F238E27FC236}">
                  <a16:creationId xmlns:a16="http://schemas.microsoft.com/office/drawing/2014/main" id="{9D36C408-8DE5-4986-B07B-E7A6D992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1693" y="3433355"/>
              <a:ext cx="444023" cy="390648"/>
            </a:xfrm>
            <a:prstGeom prst="rect">
              <a:avLst/>
            </a:prstGeom>
          </p:spPr>
        </p:pic>
        <p:cxnSp>
          <p:nvCxnSpPr>
            <p:cNvPr id="31" name="Straight Arrow Connector 5">
              <a:extLst>
                <a:ext uri="{FF2B5EF4-FFF2-40B4-BE49-F238E27FC236}">
                  <a16:creationId xmlns:a16="http://schemas.microsoft.com/office/drawing/2014/main" id="{D4D2DAC8-E5F4-44D8-93F3-037E666E9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2755" y="3038352"/>
              <a:ext cx="4354190" cy="240629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kstiruutu 34">
              <a:extLst>
                <a:ext uri="{FF2B5EF4-FFF2-40B4-BE49-F238E27FC236}">
                  <a16:creationId xmlns:a16="http://schemas.microsoft.com/office/drawing/2014/main" id="{551809BC-5E8B-47B4-BD00-FE969760D2BA}"/>
                </a:ext>
              </a:extLst>
            </p:cNvPr>
            <p:cNvSpPr txBox="1"/>
            <p:nvPr/>
          </p:nvSpPr>
          <p:spPr>
            <a:xfrm>
              <a:off x="6586495" y="2769527"/>
              <a:ext cx="1896353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u="sng" dirty="0"/>
                <a:t>Sublinear</a:t>
              </a:r>
              <a:r>
                <a:rPr lang="en-US" sz="1200" b="1" dirty="0"/>
                <a:t> scaling</a:t>
              </a:r>
            </a:p>
            <a:p>
              <a:r>
                <a:rPr lang="en-US" sz="1200" dirty="0"/>
                <a:t>Δ100%X -&gt; Δ85%Y</a:t>
              </a:r>
            </a:p>
            <a:p>
              <a:r>
                <a:rPr lang="en-US" sz="1200" dirty="0"/>
                <a:t>Physical networks</a:t>
              </a:r>
            </a:p>
            <a:p>
              <a:r>
                <a:rPr lang="en-US" sz="1200" dirty="0"/>
                <a:t>Roads, streets, gas stations</a:t>
              </a:r>
            </a:p>
            <a:p>
              <a:r>
                <a:rPr lang="en-US" sz="1200" dirty="0"/>
                <a:t>Power plants … </a:t>
              </a:r>
            </a:p>
          </p:txBody>
        </p:sp>
      </p:grpSp>
      <p:grpSp>
        <p:nvGrpSpPr>
          <p:cNvPr id="4" name="Ryhmä 3">
            <a:extLst>
              <a:ext uri="{FF2B5EF4-FFF2-40B4-BE49-F238E27FC236}">
                <a16:creationId xmlns:a16="http://schemas.microsoft.com/office/drawing/2014/main" id="{8D30BB93-DDB5-4BDB-8ABC-948661D96A1A}"/>
              </a:ext>
            </a:extLst>
          </p:cNvPr>
          <p:cNvGrpSpPr/>
          <p:nvPr/>
        </p:nvGrpSpPr>
        <p:grpSpPr>
          <a:xfrm>
            <a:off x="2052756" y="1305738"/>
            <a:ext cx="3408093" cy="4143142"/>
            <a:chOff x="2052756" y="1305738"/>
            <a:chExt cx="3408093" cy="4143142"/>
          </a:xfrm>
        </p:grpSpPr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657CDFC6-8332-4C78-9F34-6A4C1D1F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482" y="1305738"/>
              <a:ext cx="519367" cy="577946"/>
            </a:xfrm>
            <a:prstGeom prst="rect">
              <a:avLst/>
            </a:prstGeom>
          </p:spPr>
        </p:pic>
        <p:cxnSp>
          <p:nvCxnSpPr>
            <p:cNvPr id="30" name="Straight Arrow Connector 5">
              <a:extLst>
                <a:ext uri="{FF2B5EF4-FFF2-40B4-BE49-F238E27FC236}">
                  <a16:creationId xmlns:a16="http://schemas.microsoft.com/office/drawing/2014/main" id="{A0D69AD9-8687-41A4-AE33-B675211EF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2756" y="2023203"/>
              <a:ext cx="2923741" cy="342567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kstiruutu 35">
              <a:extLst>
                <a:ext uri="{FF2B5EF4-FFF2-40B4-BE49-F238E27FC236}">
                  <a16:creationId xmlns:a16="http://schemas.microsoft.com/office/drawing/2014/main" id="{E338D203-F1D7-46B2-A3AB-107976172086}"/>
                </a:ext>
              </a:extLst>
            </p:cNvPr>
            <p:cNvSpPr txBox="1"/>
            <p:nvPr/>
          </p:nvSpPr>
          <p:spPr>
            <a:xfrm>
              <a:off x="3217034" y="1362267"/>
              <a:ext cx="1774525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u="sng" dirty="0" err="1"/>
                <a:t>Superlinear</a:t>
              </a:r>
              <a:r>
                <a:rPr lang="en-US" sz="1600" b="1" u="sng" dirty="0"/>
                <a:t> </a:t>
              </a:r>
              <a:r>
                <a:rPr lang="en-US" sz="1200" b="1" dirty="0"/>
                <a:t>scaling</a:t>
              </a:r>
            </a:p>
            <a:p>
              <a:r>
                <a:rPr lang="en-US" sz="1200" dirty="0"/>
                <a:t>Δ100%X -&gt; Δ85%Y</a:t>
              </a:r>
            </a:p>
            <a:p>
              <a:r>
                <a:rPr lang="en-US" sz="1200" dirty="0"/>
                <a:t>Social networks</a:t>
              </a:r>
            </a:p>
            <a:p>
              <a:r>
                <a:rPr lang="en-US" sz="1200" dirty="0"/>
                <a:t>- Patents, crimes ..</a:t>
              </a:r>
            </a:p>
            <a:p>
              <a:r>
                <a:rPr lang="en-US" sz="1200" dirty="0"/>
                <a:t>- 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911655" y="597217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Read more from: Geoffrey West: Scale: The Universal Laws of Growth, Innovation, Sustainability, and the Pace of Life in Organisms, Cities, Economies, and Companies </a:t>
            </a:r>
          </a:p>
        </p:txBody>
      </p:sp>
    </p:spTree>
    <p:extLst>
      <p:ext uri="{BB962C8B-B14F-4D97-AF65-F5344CB8AC3E}">
        <p14:creationId xmlns:p14="http://schemas.microsoft.com/office/powerpoint/2010/main" val="50072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1534" y="2465625"/>
            <a:ext cx="7975385" cy="2533809"/>
          </a:xfrm>
        </p:spPr>
        <p:txBody>
          <a:bodyPr/>
          <a:lstStyle/>
          <a:p>
            <a:pPr algn="ctr"/>
            <a:r>
              <a:rPr lang="en-US" sz="3600" dirty="0"/>
              <a:t>Impedance </a:t>
            </a:r>
            <a:br>
              <a:rPr lang="en-US" sz="3600" dirty="0"/>
            </a:br>
            <a:r>
              <a:rPr lang="en-US" sz="3600" dirty="0"/>
              <a:t>and</a:t>
            </a:r>
            <a:br>
              <a:rPr lang="en-US" sz="3600" dirty="0"/>
            </a:br>
            <a:r>
              <a:rPr lang="en-US" sz="3600" dirty="0"/>
              <a:t>Internal Consistency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117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4A2DFDAE-9518-423C-BD20-4E45BACFEA36}"/>
              </a:ext>
            </a:extLst>
          </p:cNvPr>
          <p:cNvCxnSpPr>
            <a:cxnSpLocks/>
          </p:cNvCxnSpPr>
          <p:nvPr/>
        </p:nvCxnSpPr>
        <p:spPr>
          <a:xfrm flipH="1" flipV="1">
            <a:off x="136615" y="5417170"/>
            <a:ext cx="4570400" cy="1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E1244EF3-3EEB-4235-8698-17D705266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084" y="456241"/>
            <a:ext cx="8085599" cy="707740"/>
          </a:xfrm>
        </p:spPr>
        <p:txBody>
          <a:bodyPr/>
          <a:lstStyle/>
          <a:p>
            <a:pPr algn="ctr"/>
            <a:r>
              <a:rPr lang="en-US" dirty="0"/>
              <a:t>What is Impedance ?</a:t>
            </a: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35283572-56B5-4A06-AE9D-148CAD3EF880}"/>
              </a:ext>
            </a:extLst>
          </p:cNvPr>
          <p:cNvSpPr/>
          <p:nvPr/>
        </p:nvSpPr>
        <p:spPr>
          <a:xfrm>
            <a:off x="1736685" y="2457418"/>
            <a:ext cx="540060" cy="5030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6839B90-4495-4D84-992A-26AB09D8B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14" y="1654885"/>
            <a:ext cx="4300370" cy="3775605"/>
          </a:xfrm>
          <a:prstGeom prst="rect">
            <a:avLst/>
          </a:prstGeom>
        </p:spPr>
      </p:pic>
      <p:sp>
        <p:nvSpPr>
          <p:cNvPr id="7" name="Oval 10">
            <a:extLst>
              <a:ext uri="{FF2B5EF4-FFF2-40B4-BE49-F238E27FC236}">
                <a16:creationId xmlns:a16="http://schemas.microsoft.com/office/drawing/2014/main" id="{F55F79F4-66B1-47C3-BCEC-57173E378ACE}"/>
              </a:ext>
            </a:extLst>
          </p:cNvPr>
          <p:cNvSpPr/>
          <p:nvPr/>
        </p:nvSpPr>
        <p:spPr>
          <a:xfrm>
            <a:off x="3941930" y="4914165"/>
            <a:ext cx="540060" cy="5030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2A1FB26-6A45-4850-BDC5-C05143DA0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2060322"/>
            <a:ext cx="737832" cy="99011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404065B-6632-421F-914D-C856644D8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107" y="4419110"/>
            <a:ext cx="2143125" cy="1286218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3AD0C225-2FAC-4860-A84B-A6F9A6FCB5E9}"/>
              </a:ext>
            </a:extLst>
          </p:cNvPr>
          <p:cNvSpPr txBox="1"/>
          <p:nvPr/>
        </p:nvSpPr>
        <p:spPr>
          <a:xfrm>
            <a:off x="195626" y="584530"/>
            <a:ext cx="2228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 egg and a rubber ball</a:t>
            </a:r>
            <a:br>
              <a:rPr lang="en-US" sz="1200" dirty="0"/>
            </a:br>
            <a:r>
              <a:rPr lang="en-US" sz="1200" dirty="0"/>
              <a:t>have very different impedance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One can absorb a shock while</a:t>
            </a:r>
          </a:p>
          <a:p>
            <a:r>
              <a:rPr lang="en-US" sz="1200" dirty="0"/>
              <a:t>    the other cannot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7D5E1B0-11B0-400D-BB21-3B9FDA3DC7AC}"/>
              </a:ext>
            </a:extLst>
          </p:cNvPr>
          <p:cNvSpPr txBox="1"/>
          <p:nvPr/>
        </p:nvSpPr>
        <p:spPr>
          <a:xfrm>
            <a:off x="4797025" y="1435286"/>
            <a:ext cx="4162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A car suspension can absorb the humps of the road  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7DCA7B2A-0B7C-4591-A683-0A4BD2CA61EA}"/>
              </a:ext>
            </a:extLst>
          </p:cNvPr>
          <p:cNvSpPr txBox="1"/>
          <p:nvPr/>
        </p:nvSpPr>
        <p:spPr>
          <a:xfrm>
            <a:off x="5843139" y="2689064"/>
            <a:ext cx="11591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Input signal (AC)  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931E1D6-5AE2-4DCD-A22F-0A501F3CD67C}"/>
              </a:ext>
            </a:extLst>
          </p:cNvPr>
          <p:cNvCxnSpPr/>
          <p:nvPr/>
        </p:nvCxnSpPr>
        <p:spPr>
          <a:xfrm flipV="1">
            <a:off x="6597225" y="2528900"/>
            <a:ext cx="45005" cy="160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82B76235-F824-4928-AF1E-A3EB421F2536}"/>
              </a:ext>
            </a:extLst>
          </p:cNvPr>
          <p:cNvSpPr txBox="1"/>
          <p:nvPr/>
        </p:nvSpPr>
        <p:spPr>
          <a:xfrm>
            <a:off x="7812359" y="2697014"/>
            <a:ext cx="14621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Output signal (AC)  </a:t>
            </a:r>
          </a:p>
        </p:txBody>
      </p: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E39E102C-4B89-4F5B-B9BB-8482FDD7C57E}"/>
              </a:ext>
            </a:extLst>
          </p:cNvPr>
          <p:cNvCxnSpPr>
            <a:cxnSpLocks/>
          </p:cNvCxnSpPr>
          <p:nvPr/>
        </p:nvCxnSpPr>
        <p:spPr>
          <a:xfrm flipH="1" flipV="1">
            <a:off x="8614799" y="2348880"/>
            <a:ext cx="92882" cy="332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3CC14D73-7B1B-4BE2-A53D-A17E7401C33F}"/>
              </a:ext>
            </a:extLst>
          </p:cNvPr>
          <p:cNvGrpSpPr/>
          <p:nvPr/>
        </p:nvGrpSpPr>
        <p:grpSpPr>
          <a:xfrm>
            <a:off x="136615" y="1074100"/>
            <a:ext cx="994895" cy="779725"/>
            <a:chOff x="136615" y="1074100"/>
            <a:chExt cx="994895" cy="779725"/>
          </a:xfrm>
        </p:grpSpPr>
        <p:cxnSp>
          <p:nvCxnSpPr>
            <p:cNvPr id="25" name="Suora yhdysviiva 24">
              <a:extLst>
                <a:ext uri="{FF2B5EF4-FFF2-40B4-BE49-F238E27FC236}">
                  <a16:creationId xmlns:a16="http://schemas.microsoft.com/office/drawing/2014/main" id="{7C328EEA-9492-44E5-A81D-38AAC299810F}"/>
                </a:ext>
              </a:extLst>
            </p:cNvPr>
            <p:cNvCxnSpPr/>
            <p:nvPr/>
          </p:nvCxnSpPr>
          <p:spPr>
            <a:xfrm>
              <a:off x="13661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30FB206-B604-4830-9DBC-C62B5810B627}"/>
                </a:ext>
              </a:extLst>
            </p:cNvPr>
            <p:cNvCxnSpPr/>
            <p:nvPr/>
          </p:nvCxnSpPr>
          <p:spPr>
            <a:xfrm flipV="1">
              <a:off x="521550" y="1448780"/>
              <a:ext cx="0" cy="405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Kaari 27">
              <a:extLst>
                <a:ext uri="{FF2B5EF4-FFF2-40B4-BE49-F238E27FC236}">
                  <a16:creationId xmlns:a16="http://schemas.microsoft.com/office/drawing/2014/main" id="{D8C18C38-5F64-4595-9571-4FC4D22E83C0}"/>
                </a:ext>
              </a:extLst>
            </p:cNvPr>
            <p:cNvSpPr/>
            <p:nvPr/>
          </p:nvSpPr>
          <p:spPr>
            <a:xfrm flipH="1" flipV="1">
              <a:off x="521550" y="1074100"/>
              <a:ext cx="450050" cy="77972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uora yhdysviiva 28">
              <a:extLst>
                <a:ext uri="{FF2B5EF4-FFF2-40B4-BE49-F238E27FC236}">
                  <a16:creationId xmlns:a16="http://schemas.microsoft.com/office/drawing/2014/main" id="{774CDCD2-34B9-48CA-99C8-5D6E6B2EE0CC}"/>
                </a:ext>
              </a:extLst>
            </p:cNvPr>
            <p:cNvCxnSpPr/>
            <p:nvPr/>
          </p:nvCxnSpPr>
          <p:spPr>
            <a:xfrm>
              <a:off x="74657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1BF1A99D-9E39-4F8C-A358-AFBBB9D0484D}"/>
              </a:ext>
            </a:extLst>
          </p:cNvPr>
          <p:cNvGrpSpPr/>
          <p:nvPr/>
        </p:nvGrpSpPr>
        <p:grpSpPr>
          <a:xfrm>
            <a:off x="2726201" y="1042750"/>
            <a:ext cx="714662" cy="779725"/>
            <a:chOff x="136615" y="1074100"/>
            <a:chExt cx="994895" cy="779725"/>
          </a:xfrm>
        </p:grpSpPr>
        <p:cxnSp>
          <p:nvCxnSpPr>
            <p:cNvPr id="37" name="Suora yhdysviiva 36">
              <a:extLst>
                <a:ext uri="{FF2B5EF4-FFF2-40B4-BE49-F238E27FC236}">
                  <a16:creationId xmlns:a16="http://schemas.microsoft.com/office/drawing/2014/main" id="{5256E228-3842-4F14-9BC1-87FD64115F6B}"/>
                </a:ext>
              </a:extLst>
            </p:cNvPr>
            <p:cNvCxnSpPr/>
            <p:nvPr/>
          </p:nvCxnSpPr>
          <p:spPr>
            <a:xfrm>
              <a:off x="13661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uora yhdysviiva 37">
              <a:extLst>
                <a:ext uri="{FF2B5EF4-FFF2-40B4-BE49-F238E27FC236}">
                  <a16:creationId xmlns:a16="http://schemas.microsoft.com/office/drawing/2014/main" id="{B6976868-90D2-4C9D-BD9D-2A513EF8957D}"/>
                </a:ext>
              </a:extLst>
            </p:cNvPr>
            <p:cNvCxnSpPr/>
            <p:nvPr/>
          </p:nvCxnSpPr>
          <p:spPr>
            <a:xfrm flipV="1">
              <a:off x="521550" y="1448780"/>
              <a:ext cx="0" cy="405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Kaari 38">
              <a:extLst>
                <a:ext uri="{FF2B5EF4-FFF2-40B4-BE49-F238E27FC236}">
                  <a16:creationId xmlns:a16="http://schemas.microsoft.com/office/drawing/2014/main" id="{8A06F904-F1EA-45EC-8027-518CB25A375C}"/>
                </a:ext>
              </a:extLst>
            </p:cNvPr>
            <p:cNvSpPr/>
            <p:nvPr/>
          </p:nvSpPr>
          <p:spPr>
            <a:xfrm flipH="1" flipV="1">
              <a:off x="521550" y="1074100"/>
              <a:ext cx="450050" cy="77972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uora yhdysviiva 39">
              <a:extLst>
                <a:ext uri="{FF2B5EF4-FFF2-40B4-BE49-F238E27FC236}">
                  <a16:creationId xmlns:a16="http://schemas.microsoft.com/office/drawing/2014/main" id="{B2D6F262-5618-4FC0-9D5F-CBD809A10E76}"/>
                </a:ext>
              </a:extLst>
            </p:cNvPr>
            <p:cNvCxnSpPr/>
            <p:nvPr/>
          </p:nvCxnSpPr>
          <p:spPr>
            <a:xfrm>
              <a:off x="74657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1868868D-3E18-4B1B-8BEC-31261BB75B6B}"/>
              </a:ext>
            </a:extLst>
          </p:cNvPr>
          <p:cNvGrpSpPr/>
          <p:nvPr/>
        </p:nvGrpSpPr>
        <p:grpSpPr>
          <a:xfrm>
            <a:off x="3226473" y="1340277"/>
            <a:ext cx="563816" cy="492443"/>
            <a:chOff x="136615" y="1074100"/>
            <a:chExt cx="994895" cy="779725"/>
          </a:xfrm>
        </p:grpSpPr>
        <p:cxnSp>
          <p:nvCxnSpPr>
            <p:cNvPr id="42" name="Suora yhdysviiva 41">
              <a:extLst>
                <a:ext uri="{FF2B5EF4-FFF2-40B4-BE49-F238E27FC236}">
                  <a16:creationId xmlns:a16="http://schemas.microsoft.com/office/drawing/2014/main" id="{2421ECA1-9F97-4F3D-A5F2-09883718938A}"/>
                </a:ext>
              </a:extLst>
            </p:cNvPr>
            <p:cNvCxnSpPr>
              <a:cxnSpLocks/>
            </p:cNvCxnSpPr>
            <p:nvPr/>
          </p:nvCxnSpPr>
          <p:spPr>
            <a:xfrm>
              <a:off x="13661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uora yhdysviiva 42">
              <a:extLst>
                <a:ext uri="{FF2B5EF4-FFF2-40B4-BE49-F238E27FC236}">
                  <a16:creationId xmlns:a16="http://schemas.microsoft.com/office/drawing/2014/main" id="{EFD5EB57-B4C9-4B89-B2E4-FABF964313E8}"/>
                </a:ext>
              </a:extLst>
            </p:cNvPr>
            <p:cNvCxnSpPr/>
            <p:nvPr/>
          </p:nvCxnSpPr>
          <p:spPr>
            <a:xfrm flipV="1">
              <a:off x="521550" y="1448780"/>
              <a:ext cx="0" cy="405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Kaari 43">
              <a:extLst>
                <a:ext uri="{FF2B5EF4-FFF2-40B4-BE49-F238E27FC236}">
                  <a16:creationId xmlns:a16="http://schemas.microsoft.com/office/drawing/2014/main" id="{E1B2DA53-FD35-4339-82AC-B55A86A397EC}"/>
                </a:ext>
              </a:extLst>
            </p:cNvPr>
            <p:cNvSpPr/>
            <p:nvPr/>
          </p:nvSpPr>
          <p:spPr>
            <a:xfrm flipH="1" flipV="1">
              <a:off x="521550" y="1074100"/>
              <a:ext cx="450050" cy="77972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uora yhdysviiva 44">
              <a:extLst>
                <a:ext uri="{FF2B5EF4-FFF2-40B4-BE49-F238E27FC236}">
                  <a16:creationId xmlns:a16="http://schemas.microsoft.com/office/drawing/2014/main" id="{E48A5FCF-5E0B-460C-BFDB-8A8FC900FDB0}"/>
                </a:ext>
              </a:extLst>
            </p:cNvPr>
            <p:cNvCxnSpPr/>
            <p:nvPr/>
          </p:nvCxnSpPr>
          <p:spPr>
            <a:xfrm>
              <a:off x="74657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62705C1E-74DB-4E75-8F0D-E29B35A39FBC}"/>
              </a:ext>
            </a:extLst>
          </p:cNvPr>
          <p:cNvGrpSpPr/>
          <p:nvPr/>
        </p:nvGrpSpPr>
        <p:grpSpPr>
          <a:xfrm>
            <a:off x="3699918" y="1517354"/>
            <a:ext cx="377260" cy="316329"/>
            <a:chOff x="136615" y="1074100"/>
            <a:chExt cx="994895" cy="779725"/>
          </a:xfrm>
        </p:grpSpPr>
        <p:cxnSp>
          <p:nvCxnSpPr>
            <p:cNvPr id="48" name="Suora yhdysviiva 47">
              <a:extLst>
                <a:ext uri="{FF2B5EF4-FFF2-40B4-BE49-F238E27FC236}">
                  <a16:creationId xmlns:a16="http://schemas.microsoft.com/office/drawing/2014/main" id="{4F4B6539-1143-41AA-B9E4-3C9702EFEDDB}"/>
                </a:ext>
              </a:extLst>
            </p:cNvPr>
            <p:cNvCxnSpPr/>
            <p:nvPr/>
          </p:nvCxnSpPr>
          <p:spPr>
            <a:xfrm>
              <a:off x="13661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uora yhdysviiva 48">
              <a:extLst>
                <a:ext uri="{FF2B5EF4-FFF2-40B4-BE49-F238E27FC236}">
                  <a16:creationId xmlns:a16="http://schemas.microsoft.com/office/drawing/2014/main" id="{380E54E2-4A3F-4041-BA90-A085531801F2}"/>
                </a:ext>
              </a:extLst>
            </p:cNvPr>
            <p:cNvCxnSpPr/>
            <p:nvPr/>
          </p:nvCxnSpPr>
          <p:spPr>
            <a:xfrm flipV="1">
              <a:off x="521550" y="1448780"/>
              <a:ext cx="0" cy="405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Kaari 49">
              <a:extLst>
                <a:ext uri="{FF2B5EF4-FFF2-40B4-BE49-F238E27FC236}">
                  <a16:creationId xmlns:a16="http://schemas.microsoft.com/office/drawing/2014/main" id="{F5ED5D6E-FBB8-4C5B-9951-CF49B4FAB4DB}"/>
                </a:ext>
              </a:extLst>
            </p:cNvPr>
            <p:cNvSpPr/>
            <p:nvPr/>
          </p:nvSpPr>
          <p:spPr>
            <a:xfrm flipH="1" flipV="1">
              <a:off x="521550" y="1074100"/>
              <a:ext cx="450050" cy="77972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uora yhdysviiva 50">
              <a:extLst>
                <a:ext uri="{FF2B5EF4-FFF2-40B4-BE49-F238E27FC236}">
                  <a16:creationId xmlns:a16="http://schemas.microsoft.com/office/drawing/2014/main" id="{BA4BA064-FFC4-40F9-933E-DE7322C04EE6}"/>
                </a:ext>
              </a:extLst>
            </p:cNvPr>
            <p:cNvCxnSpPr/>
            <p:nvPr/>
          </p:nvCxnSpPr>
          <p:spPr>
            <a:xfrm>
              <a:off x="74657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Ryhmä 53">
            <a:extLst>
              <a:ext uri="{FF2B5EF4-FFF2-40B4-BE49-F238E27FC236}">
                <a16:creationId xmlns:a16="http://schemas.microsoft.com/office/drawing/2014/main" id="{93B0C967-13E4-4F60-B642-D3789C89EDFD}"/>
              </a:ext>
            </a:extLst>
          </p:cNvPr>
          <p:cNvGrpSpPr/>
          <p:nvPr/>
        </p:nvGrpSpPr>
        <p:grpSpPr>
          <a:xfrm>
            <a:off x="3967412" y="1648125"/>
            <a:ext cx="316623" cy="186294"/>
            <a:chOff x="136615" y="1074100"/>
            <a:chExt cx="994895" cy="779725"/>
          </a:xfrm>
        </p:grpSpPr>
        <p:cxnSp>
          <p:nvCxnSpPr>
            <p:cNvPr id="55" name="Suora yhdysviiva 54">
              <a:extLst>
                <a:ext uri="{FF2B5EF4-FFF2-40B4-BE49-F238E27FC236}">
                  <a16:creationId xmlns:a16="http://schemas.microsoft.com/office/drawing/2014/main" id="{8584485E-DEE3-485D-9103-39D0237C7747}"/>
                </a:ext>
              </a:extLst>
            </p:cNvPr>
            <p:cNvCxnSpPr/>
            <p:nvPr/>
          </p:nvCxnSpPr>
          <p:spPr>
            <a:xfrm>
              <a:off x="13661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uora yhdysviiva 55">
              <a:extLst>
                <a:ext uri="{FF2B5EF4-FFF2-40B4-BE49-F238E27FC236}">
                  <a16:creationId xmlns:a16="http://schemas.microsoft.com/office/drawing/2014/main" id="{6F87E0ED-941D-48DB-875A-19C11EF9E029}"/>
                </a:ext>
              </a:extLst>
            </p:cNvPr>
            <p:cNvCxnSpPr/>
            <p:nvPr/>
          </p:nvCxnSpPr>
          <p:spPr>
            <a:xfrm flipV="1">
              <a:off x="521550" y="1448780"/>
              <a:ext cx="0" cy="4050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Kaari 56">
              <a:extLst>
                <a:ext uri="{FF2B5EF4-FFF2-40B4-BE49-F238E27FC236}">
                  <a16:creationId xmlns:a16="http://schemas.microsoft.com/office/drawing/2014/main" id="{5609522E-615F-4C4F-AD8B-4AB91A5DB879}"/>
                </a:ext>
              </a:extLst>
            </p:cNvPr>
            <p:cNvSpPr/>
            <p:nvPr/>
          </p:nvSpPr>
          <p:spPr>
            <a:xfrm flipH="1" flipV="1">
              <a:off x="521550" y="1074100"/>
              <a:ext cx="450050" cy="77972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uora yhdysviiva 57">
              <a:extLst>
                <a:ext uri="{FF2B5EF4-FFF2-40B4-BE49-F238E27FC236}">
                  <a16:creationId xmlns:a16="http://schemas.microsoft.com/office/drawing/2014/main" id="{0D075316-13C0-499F-A6EE-2E10C7341D87}"/>
                </a:ext>
              </a:extLst>
            </p:cNvPr>
            <p:cNvCxnSpPr/>
            <p:nvPr/>
          </p:nvCxnSpPr>
          <p:spPr>
            <a:xfrm>
              <a:off x="746575" y="1853825"/>
              <a:ext cx="3849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kstiruutu 58">
            <a:extLst>
              <a:ext uri="{FF2B5EF4-FFF2-40B4-BE49-F238E27FC236}">
                <a16:creationId xmlns:a16="http://schemas.microsoft.com/office/drawing/2014/main" id="{F33BD086-9962-4893-A44F-3891CF0D3810}"/>
              </a:ext>
            </a:extLst>
          </p:cNvPr>
          <p:cNvSpPr txBox="1"/>
          <p:nvPr/>
        </p:nvSpPr>
        <p:spPr>
          <a:xfrm>
            <a:off x="1367148" y="1730142"/>
            <a:ext cx="11591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Input signal  </a:t>
            </a:r>
          </a:p>
        </p:txBody>
      </p:sp>
      <p:sp>
        <p:nvSpPr>
          <p:cNvPr id="61" name="Tekstiruutu 60">
            <a:extLst>
              <a:ext uri="{FF2B5EF4-FFF2-40B4-BE49-F238E27FC236}">
                <a16:creationId xmlns:a16="http://schemas.microsoft.com/office/drawing/2014/main" id="{927FAA75-9A23-4A22-948C-8E65142135FF}"/>
              </a:ext>
            </a:extLst>
          </p:cNvPr>
          <p:cNvSpPr txBox="1"/>
          <p:nvPr/>
        </p:nvSpPr>
        <p:spPr>
          <a:xfrm>
            <a:off x="2281732" y="5080651"/>
            <a:ext cx="11591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Output state </a:t>
            </a:r>
          </a:p>
        </p:txBody>
      </p:sp>
    </p:spTree>
    <p:extLst>
      <p:ext uri="{BB962C8B-B14F-4D97-AF65-F5344CB8AC3E}">
        <p14:creationId xmlns:p14="http://schemas.microsoft.com/office/powerpoint/2010/main" val="41928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81481E-6 L -0.00087 0.356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E0D1AC-26B4-4475-9DA1-9245517C7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0" y="364935"/>
            <a:ext cx="8085599" cy="662735"/>
          </a:xfrm>
        </p:spPr>
        <p:txBody>
          <a:bodyPr/>
          <a:lstStyle/>
          <a:p>
            <a:pPr algn="ctr"/>
            <a:r>
              <a:rPr lang="en-US" dirty="0"/>
              <a:t>Impedance as a Network Property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D99ED1C4-227D-400B-8330-414A671FDCB5}"/>
              </a:ext>
            </a:extLst>
          </p:cNvPr>
          <p:cNvGrpSpPr/>
          <p:nvPr/>
        </p:nvGrpSpPr>
        <p:grpSpPr>
          <a:xfrm>
            <a:off x="4765100" y="996612"/>
            <a:ext cx="3639522" cy="3997133"/>
            <a:chOff x="2068659" y="1199188"/>
            <a:chExt cx="3639522" cy="3997133"/>
          </a:xfrm>
        </p:grpSpPr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F33FF24B-583C-4F98-906A-34D55FF3382D}"/>
                </a:ext>
              </a:extLst>
            </p:cNvPr>
            <p:cNvSpPr/>
            <p:nvPr/>
          </p:nvSpPr>
          <p:spPr>
            <a:xfrm rot="1800000">
              <a:off x="3650781" y="3138921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Vapaamuotoinen: Muoto 3">
              <a:extLst>
                <a:ext uri="{FF2B5EF4-FFF2-40B4-BE49-F238E27FC236}">
                  <a16:creationId xmlns:a16="http://schemas.microsoft.com/office/drawing/2014/main" id="{B1E6D53A-FEB4-4548-887C-DBA603EFF1D7}"/>
                </a:ext>
              </a:extLst>
            </p:cNvPr>
            <p:cNvSpPr/>
            <p:nvPr/>
          </p:nvSpPr>
          <p:spPr>
            <a:xfrm rot="15960000">
              <a:off x="3157137" y="2051035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Vapaamuotoinen: Muoto 4">
              <a:extLst>
                <a:ext uri="{FF2B5EF4-FFF2-40B4-BE49-F238E27FC236}">
                  <a16:creationId xmlns:a16="http://schemas.microsoft.com/office/drawing/2014/main" id="{34B1C599-5338-4C07-9CD7-12CCB8FA86A1}"/>
                </a:ext>
              </a:extLst>
            </p:cNvPr>
            <p:cNvSpPr/>
            <p:nvPr/>
          </p:nvSpPr>
          <p:spPr>
            <a:xfrm rot="3600000">
              <a:off x="3563739" y="1199188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Vapaamuotoinen: Muoto 5">
              <a:extLst>
                <a:ext uri="{FF2B5EF4-FFF2-40B4-BE49-F238E27FC236}">
                  <a16:creationId xmlns:a16="http://schemas.microsoft.com/office/drawing/2014/main" id="{BAB3DEFC-B40D-4B65-BC50-BBFCC5C90D93}"/>
                </a:ext>
              </a:extLst>
            </p:cNvPr>
            <p:cNvSpPr/>
            <p:nvPr/>
          </p:nvSpPr>
          <p:spPr>
            <a:xfrm rot="780000">
              <a:off x="3392250" y="1443991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Vapaamuotoinen: Muoto 6">
              <a:extLst>
                <a:ext uri="{FF2B5EF4-FFF2-40B4-BE49-F238E27FC236}">
                  <a16:creationId xmlns:a16="http://schemas.microsoft.com/office/drawing/2014/main" id="{65AD49C3-724E-423A-9008-9FED20EE2074}"/>
                </a:ext>
              </a:extLst>
            </p:cNvPr>
            <p:cNvSpPr/>
            <p:nvPr/>
          </p:nvSpPr>
          <p:spPr>
            <a:xfrm>
              <a:off x="3402170" y="2762391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Vapaamuotoinen: Muoto 7">
              <a:extLst>
                <a:ext uri="{FF2B5EF4-FFF2-40B4-BE49-F238E27FC236}">
                  <a16:creationId xmlns:a16="http://schemas.microsoft.com/office/drawing/2014/main" id="{66E66104-B0B6-4DF2-8F90-967D875B79E3}"/>
                </a:ext>
              </a:extLst>
            </p:cNvPr>
            <p:cNvSpPr/>
            <p:nvPr/>
          </p:nvSpPr>
          <p:spPr>
            <a:xfrm>
              <a:off x="2068659" y="1779195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Vapaamuotoinen: Muoto 9">
              <a:extLst>
                <a:ext uri="{FF2B5EF4-FFF2-40B4-BE49-F238E27FC236}">
                  <a16:creationId xmlns:a16="http://schemas.microsoft.com/office/drawing/2014/main" id="{E61ADBFE-D56A-4BA7-8E64-8A3B91476305}"/>
                </a:ext>
              </a:extLst>
            </p:cNvPr>
            <p:cNvSpPr/>
            <p:nvPr/>
          </p:nvSpPr>
          <p:spPr>
            <a:xfrm rot="3480000">
              <a:off x="2132595" y="2596919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Vapaamuotoinen: Muoto 10">
              <a:extLst>
                <a:ext uri="{FF2B5EF4-FFF2-40B4-BE49-F238E27FC236}">
                  <a16:creationId xmlns:a16="http://schemas.microsoft.com/office/drawing/2014/main" id="{3F07AB4A-B586-4D02-A8F9-BFD794FEC9FC}"/>
                </a:ext>
              </a:extLst>
            </p:cNvPr>
            <p:cNvSpPr/>
            <p:nvPr/>
          </p:nvSpPr>
          <p:spPr>
            <a:xfrm rot="2580000">
              <a:off x="3482540" y="2106337"/>
              <a:ext cx="2057400" cy="2057400"/>
            </a:xfrm>
            <a:custGeom>
              <a:avLst/>
              <a:gdLst>
                <a:gd name="connsiteX0" fmla="*/ 2057400 w 2057400"/>
                <a:gd name="connsiteY0" fmla="*/ 0 h 2057400"/>
                <a:gd name="connsiteX1" fmla="*/ 1914525 w 2057400"/>
                <a:gd name="connsiteY1" fmla="*/ 76200 h 2057400"/>
                <a:gd name="connsiteX2" fmla="*/ 1876425 w 2057400"/>
                <a:gd name="connsiteY2" fmla="*/ 219075 h 2057400"/>
                <a:gd name="connsiteX3" fmla="*/ 1781175 w 2057400"/>
                <a:gd name="connsiteY3" fmla="*/ 238125 h 2057400"/>
                <a:gd name="connsiteX4" fmla="*/ 1714500 w 2057400"/>
                <a:gd name="connsiteY4" fmla="*/ 333375 h 2057400"/>
                <a:gd name="connsiteX5" fmla="*/ 1609725 w 2057400"/>
                <a:gd name="connsiteY5" fmla="*/ 371475 h 2057400"/>
                <a:gd name="connsiteX6" fmla="*/ 1533525 w 2057400"/>
                <a:gd name="connsiteY6" fmla="*/ 495300 h 2057400"/>
                <a:gd name="connsiteX7" fmla="*/ 1409700 w 2057400"/>
                <a:gd name="connsiteY7" fmla="*/ 533400 h 2057400"/>
                <a:gd name="connsiteX8" fmla="*/ 1362075 w 2057400"/>
                <a:gd name="connsiteY8" fmla="*/ 657225 h 2057400"/>
                <a:gd name="connsiteX9" fmla="*/ 1276350 w 2057400"/>
                <a:gd name="connsiteY9" fmla="*/ 676275 h 2057400"/>
                <a:gd name="connsiteX10" fmla="*/ 1209675 w 2057400"/>
                <a:gd name="connsiteY10" fmla="*/ 781050 h 2057400"/>
                <a:gd name="connsiteX11" fmla="*/ 1104900 w 2057400"/>
                <a:gd name="connsiteY11" fmla="*/ 800100 h 2057400"/>
                <a:gd name="connsiteX12" fmla="*/ 1076325 w 2057400"/>
                <a:gd name="connsiteY12" fmla="*/ 933450 h 2057400"/>
                <a:gd name="connsiteX13" fmla="*/ 933450 w 2057400"/>
                <a:gd name="connsiteY13" fmla="*/ 981075 h 2057400"/>
                <a:gd name="connsiteX14" fmla="*/ 904875 w 2057400"/>
                <a:gd name="connsiteY14" fmla="*/ 1076325 h 2057400"/>
                <a:gd name="connsiteX15" fmla="*/ 838200 w 2057400"/>
                <a:gd name="connsiteY15" fmla="*/ 1123950 h 2057400"/>
                <a:gd name="connsiteX16" fmla="*/ 800100 w 2057400"/>
                <a:gd name="connsiteY16" fmla="*/ 1238250 h 2057400"/>
                <a:gd name="connsiteX17" fmla="*/ 638175 w 2057400"/>
                <a:gd name="connsiteY17" fmla="*/ 1266825 h 2057400"/>
                <a:gd name="connsiteX18" fmla="*/ 619125 w 2057400"/>
                <a:gd name="connsiteY18" fmla="*/ 1390650 h 2057400"/>
                <a:gd name="connsiteX19" fmla="*/ 504825 w 2057400"/>
                <a:gd name="connsiteY19" fmla="*/ 1419225 h 2057400"/>
                <a:gd name="connsiteX20" fmla="*/ 447675 w 2057400"/>
                <a:gd name="connsiteY20" fmla="*/ 1514475 h 2057400"/>
                <a:gd name="connsiteX21" fmla="*/ 323850 w 2057400"/>
                <a:gd name="connsiteY21" fmla="*/ 1590675 h 2057400"/>
                <a:gd name="connsiteX22" fmla="*/ 323850 w 2057400"/>
                <a:gd name="connsiteY22" fmla="*/ 1704975 h 2057400"/>
                <a:gd name="connsiteX23" fmla="*/ 171450 w 2057400"/>
                <a:gd name="connsiteY23" fmla="*/ 1771650 h 2057400"/>
                <a:gd name="connsiteX24" fmla="*/ 123825 w 2057400"/>
                <a:gd name="connsiteY24" fmla="*/ 1905000 h 2057400"/>
                <a:gd name="connsiteX25" fmla="*/ 0 w 2057400"/>
                <a:gd name="connsiteY25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7400" h="2057400">
                  <a:moveTo>
                    <a:pt x="2057400" y="0"/>
                  </a:moveTo>
                  <a:cubicBezTo>
                    <a:pt x="2001044" y="19843"/>
                    <a:pt x="1944688" y="39687"/>
                    <a:pt x="1914525" y="76200"/>
                  </a:cubicBezTo>
                  <a:cubicBezTo>
                    <a:pt x="1884362" y="112713"/>
                    <a:pt x="1898650" y="192088"/>
                    <a:pt x="1876425" y="219075"/>
                  </a:cubicBezTo>
                  <a:cubicBezTo>
                    <a:pt x="1854200" y="246062"/>
                    <a:pt x="1808162" y="219075"/>
                    <a:pt x="1781175" y="238125"/>
                  </a:cubicBezTo>
                  <a:cubicBezTo>
                    <a:pt x="1754188" y="257175"/>
                    <a:pt x="1743075" y="311150"/>
                    <a:pt x="1714500" y="333375"/>
                  </a:cubicBezTo>
                  <a:cubicBezTo>
                    <a:pt x="1685925" y="355600"/>
                    <a:pt x="1639887" y="344488"/>
                    <a:pt x="1609725" y="371475"/>
                  </a:cubicBezTo>
                  <a:cubicBezTo>
                    <a:pt x="1579562" y="398463"/>
                    <a:pt x="1566862" y="468313"/>
                    <a:pt x="1533525" y="495300"/>
                  </a:cubicBezTo>
                  <a:cubicBezTo>
                    <a:pt x="1500187" y="522288"/>
                    <a:pt x="1438275" y="506413"/>
                    <a:pt x="1409700" y="533400"/>
                  </a:cubicBezTo>
                  <a:cubicBezTo>
                    <a:pt x="1381125" y="560388"/>
                    <a:pt x="1384300" y="633413"/>
                    <a:pt x="1362075" y="657225"/>
                  </a:cubicBezTo>
                  <a:cubicBezTo>
                    <a:pt x="1339850" y="681037"/>
                    <a:pt x="1301750" y="655637"/>
                    <a:pt x="1276350" y="676275"/>
                  </a:cubicBezTo>
                  <a:cubicBezTo>
                    <a:pt x="1250950" y="696913"/>
                    <a:pt x="1238250" y="760413"/>
                    <a:pt x="1209675" y="781050"/>
                  </a:cubicBezTo>
                  <a:cubicBezTo>
                    <a:pt x="1181100" y="801687"/>
                    <a:pt x="1127125" y="774700"/>
                    <a:pt x="1104900" y="800100"/>
                  </a:cubicBezTo>
                  <a:cubicBezTo>
                    <a:pt x="1082675" y="825500"/>
                    <a:pt x="1104900" y="903288"/>
                    <a:pt x="1076325" y="933450"/>
                  </a:cubicBezTo>
                  <a:cubicBezTo>
                    <a:pt x="1047750" y="963612"/>
                    <a:pt x="962025" y="957263"/>
                    <a:pt x="933450" y="981075"/>
                  </a:cubicBezTo>
                  <a:cubicBezTo>
                    <a:pt x="904875" y="1004887"/>
                    <a:pt x="920750" y="1052513"/>
                    <a:pt x="904875" y="1076325"/>
                  </a:cubicBezTo>
                  <a:cubicBezTo>
                    <a:pt x="889000" y="1100138"/>
                    <a:pt x="855663" y="1096962"/>
                    <a:pt x="838200" y="1123950"/>
                  </a:cubicBezTo>
                  <a:cubicBezTo>
                    <a:pt x="820737" y="1150938"/>
                    <a:pt x="833437" y="1214438"/>
                    <a:pt x="800100" y="1238250"/>
                  </a:cubicBezTo>
                  <a:cubicBezTo>
                    <a:pt x="766763" y="1262062"/>
                    <a:pt x="668338" y="1241425"/>
                    <a:pt x="638175" y="1266825"/>
                  </a:cubicBezTo>
                  <a:cubicBezTo>
                    <a:pt x="608012" y="1292225"/>
                    <a:pt x="641350" y="1365250"/>
                    <a:pt x="619125" y="1390650"/>
                  </a:cubicBezTo>
                  <a:cubicBezTo>
                    <a:pt x="596900" y="1416050"/>
                    <a:pt x="533400" y="1398588"/>
                    <a:pt x="504825" y="1419225"/>
                  </a:cubicBezTo>
                  <a:cubicBezTo>
                    <a:pt x="476250" y="1439862"/>
                    <a:pt x="477837" y="1485900"/>
                    <a:pt x="447675" y="1514475"/>
                  </a:cubicBezTo>
                  <a:cubicBezTo>
                    <a:pt x="417513" y="1543050"/>
                    <a:pt x="344487" y="1558925"/>
                    <a:pt x="323850" y="1590675"/>
                  </a:cubicBezTo>
                  <a:cubicBezTo>
                    <a:pt x="303213" y="1622425"/>
                    <a:pt x="349250" y="1674812"/>
                    <a:pt x="323850" y="1704975"/>
                  </a:cubicBezTo>
                  <a:cubicBezTo>
                    <a:pt x="298450" y="1735138"/>
                    <a:pt x="204787" y="1738313"/>
                    <a:pt x="171450" y="1771650"/>
                  </a:cubicBezTo>
                  <a:cubicBezTo>
                    <a:pt x="138113" y="1804987"/>
                    <a:pt x="152400" y="1857375"/>
                    <a:pt x="123825" y="1905000"/>
                  </a:cubicBezTo>
                  <a:cubicBezTo>
                    <a:pt x="95250" y="1952625"/>
                    <a:pt x="22225" y="2032000"/>
                    <a:pt x="0" y="2057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9F01834-D64D-49BF-B61C-85588C6DDFCA}"/>
              </a:ext>
            </a:extLst>
          </p:cNvPr>
          <p:cNvSpPr txBox="1"/>
          <p:nvPr/>
        </p:nvSpPr>
        <p:spPr>
          <a:xfrm>
            <a:off x="270351" y="1027670"/>
            <a:ext cx="5142433" cy="4770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The rubber ball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Elastic materials are </a:t>
            </a:r>
            <a:r>
              <a:rPr lang="en-US" sz="1800" b="1" u="sng" dirty="0"/>
              <a:t>resilient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They return to original shape after</a:t>
            </a:r>
            <a:br>
              <a:rPr lang="en-US" sz="1800" dirty="0"/>
            </a:br>
            <a:r>
              <a:rPr lang="en-US" sz="1800" dirty="0"/>
              <a:t>twisting, compressing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polymers as such form a liquid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Adding as small amount of another </a:t>
            </a:r>
            <a:br>
              <a:rPr lang="en-US" sz="1800" dirty="0"/>
            </a:br>
            <a:r>
              <a:rPr lang="en-US" sz="1800" dirty="0"/>
              <a:t>compound creates random </a:t>
            </a:r>
            <a:br>
              <a:rPr lang="en-US" sz="1800" dirty="0"/>
            </a:br>
            <a:r>
              <a:rPr lang="en-US" sz="1800" b="1" dirty="0"/>
              <a:t>“intersections” </a:t>
            </a:r>
            <a:r>
              <a:rPr lang="en-US" sz="1800" dirty="0"/>
              <a:t>here and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These intersections turn the liquid into </a:t>
            </a:r>
            <a:br>
              <a:rPr lang="en-US" sz="1800" dirty="0"/>
            </a:br>
            <a:r>
              <a:rPr lang="en-US" sz="1800" dirty="0"/>
              <a:t>an </a:t>
            </a:r>
            <a:r>
              <a:rPr lang="en-US" sz="1800" b="1" dirty="0"/>
              <a:t>elastic</a:t>
            </a:r>
            <a:r>
              <a:rPr lang="en-US" sz="1800" dirty="0"/>
              <a:t>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Elasticity (resilience) is a </a:t>
            </a:r>
            <a:r>
              <a:rPr lang="en-US" sz="1800" b="1" dirty="0"/>
              <a:t>macroscopic</a:t>
            </a:r>
            <a:r>
              <a:rPr lang="en-US" sz="1800" dirty="0"/>
              <a:t> feature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reasons behind are in the </a:t>
            </a:r>
            <a:br>
              <a:rPr lang="en-US" sz="1800" dirty="0"/>
            </a:br>
            <a:r>
              <a:rPr lang="en-US" sz="1800" b="1" dirty="0"/>
              <a:t>microscopic</a:t>
            </a:r>
            <a:r>
              <a:rPr lang="en-US" sz="1800" dirty="0"/>
              <a:t> properties of the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000" dirty="0"/>
          </a:p>
        </p:txBody>
      </p: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88714F91-113C-429A-B639-D2E0E3110B43}"/>
              </a:ext>
            </a:extLst>
          </p:cNvPr>
          <p:cNvGrpSpPr/>
          <p:nvPr/>
        </p:nvGrpSpPr>
        <p:grpSpPr>
          <a:xfrm>
            <a:off x="5231684" y="1960898"/>
            <a:ext cx="2400452" cy="2034116"/>
            <a:chOff x="5231684" y="1941889"/>
            <a:chExt cx="2400452" cy="2034116"/>
          </a:xfrm>
        </p:grpSpPr>
        <p:cxnSp>
          <p:nvCxnSpPr>
            <p:cNvPr id="16" name="Suora yhdysviiva 15">
              <a:extLst>
                <a:ext uri="{FF2B5EF4-FFF2-40B4-BE49-F238E27FC236}">
                  <a16:creationId xmlns:a16="http://schemas.microsoft.com/office/drawing/2014/main" id="{6786BFBB-8324-4842-8F74-6985F1E3F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1684" y="2995844"/>
              <a:ext cx="20984" cy="189875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uora yhdysviiva 17">
              <a:extLst>
                <a:ext uri="{FF2B5EF4-FFF2-40B4-BE49-F238E27FC236}">
                  <a16:creationId xmlns:a16="http://schemas.microsoft.com/office/drawing/2014/main" id="{E8E028F3-8F73-4BD8-9BD1-B3F242E8A512}"/>
                </a:ext>
              </a:extLst>
            </p:cNvPr>
            <p:cNvCxnSpPr>
              <a:cxnSpLocks/>
            </p:cNvCxnSpPr>
            <p:nvPr/>
          </p:nvCxnSpPr>
          <p:spPr>
            <a:xfrm>
              <a:off x="7168466" y="1941889"/>
              <a:ext cx="57339" cy="122626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uora yhdysviiva 19">
              <a:extLst>
                <a:ext uri="{FF2B5EF4-FFF2-40B4-BE49-F238E27FC236}">
                  <a16:creationId xmlns:a16="http://schemas.microsoft.com/office/drawing/2014/main" id="{227BA7BB-1383-4669-A4AE-7327C6BD8F92}"/>
                </a:ext>
              </a:extLst>
            </p:cNvPr>
            <p:cNvCxnSpPr>
              <a:cxnSpLocks/>
              <a:stCxn id="7" idx="17"/>
              <a:endCxn id="9" idx="17"/>
            </p:cNvCxnSpPr>
            <p:nvPr/>
          </p:nvCxnSpPr>
          <p:spPr>
            <a:xfrm>
              <a:off x="6736786" y="3826640"/>
              <a:ext cx="181869" cy="149365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uora yhdysviiva 21">
              <a:extLst>
                <a:ext uri="{FF2B5EF4-FFF2-40B4-BE49-F238E27FC236}">
                  <a16:creationId xmlns:a16="http://schemas.microsoft.com/office/drawing/2014/main" id="{553231F3-A995-4468-9315-A27CCE171B87}"/>
                </a:ext>
              </a:extLst>
            </p:cNvPr>
            <p:cNvCxnSpPr>
              <a:cxnSpLocks/>
              <a:endCxn id="7" idx="6"/>
            </p:cNvCxnSpPr>
            <p:nvPr/>
          </p:nvCxnSpPr>
          <p:spPr>
            <a:xfrm>
              <a:off x="7491678" y="2874766"/>
              <a:ext cx="140458" cy="180349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uora yhdysviiva 23">
              <a:extLst>
                <a:ext uri="{FF2B5EF4-FFF2-40B4-BE49-F238E27FC236}">
                  <a16:creationId xmlns:a16="http://schemas.microsoft.com/office/drawing/2014/main" id="{222E7567-7217-48F9-AABD-BD177E6A5145}"/>
                </a:ext>
              </a:extLst>
            </p:cNvPr>
            <p:cNvCxnSpPr>
              <a:cxnSpLocks/>
              <a:stCxn id="4" idx="10"/>
            </p:cNvCxnSpPr>
            <p:nvPr/>
          </p:nvCxnSpPr>
          <p:spPr>
            <a:xfrm flipH="1">
              <a:off x="6540951" y="2713900"/>
              <a:ext cx="81656" cy="146891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4E9C3595-26A8-4D1E-A4FE-3773FD714724}"/>
              </a:ext>
            </a:extLst>
          </p:cNvPr>
          <p:cNvGrpSpPr/>
          <p:nvPr/>
        </p:nvGrpSpPr>
        <p:grpSpPr>
          <a:xfrm>
            <a:off x="6147175" y="3953130"/>
            <a:ext cx="1656223" cy="968231"/>
            <a:chOff x="6147175" y="3953130"/>
            <a:chExt cx="1656223" cy="968231"/>
          </a:xfrm>
        </p:grpSpPr>
        <p:cxnSp>
          <p:nvCxnSpPr>
            <p:cNvPr id="17" name="Suora nuoliyhdysviiva 16">
              <a:extLst>
                <a:ext uri="{FF2B5EF4-FFF2-40B4-BE49-F238E27FC236}">
                  <a16:creationId xmlns:a16="http://schemas.microsoft.com/office/drawing/2014/main" id="{6190B096-0899-46CF-99E1-BA5FA46CA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6309" y="3953130"/>
              <a:ext cx="131952" cy="7006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8970A9C8-5944-4504-B362-A2837532C454}"/>
                </a:ext>
              </a:extLst>
            </p:cNvPr>
            <p:cNvSpPr/>
            <p:nvPr/>
          </p:nvSpPr>
          <p:spPr>
            <a:xfrm>
              <a:off x="6147175" y="4613584"/>
              <a:ext cx="16562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“the intersections” </a:t>
              </a:r>
            </a:p>
          </p:txBody>
        </p:sp>
      </p:grpSp>
      <p:sp>
        <p:nvSpPr>
          <p:cNvPr id="27" name="Suorakulmio 26">
            <a:extLst>
              <a:ext uri="{FF2B5EF4-FFF2-40B4-BE49-F238E27FC236}">
                <a16:creationId xmlns:a16="http://schemas.microsoft.com/office/drawing/2014/main" id="{2E80F629-864D-41EA-AA3E-5CE0F8054ED8}"/>
              </a:ext>
            </a:extLst>
          </p:cNvPr>
          <p:cNvSpPr/>
          <p:nvPr/>
        </p:nvSpPr>
        <p:spPr>
          <a:xfrm>
            <a:off x="7769016" y="4149169"/>
            <a:ext cx="1317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The polymers </a:t>
            </a:r>
          </a:p>
        </p:txBody>
      </p: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81A7189C-11ED-47E2-A8B4-68CDA0D1EA8D}"/>
              </a:ext>
            </a:extLst>
          </p:cNvPr>
          <p:cNvCxnSpPr>
            <a:cxnSpLocks/>
          </p:cNvCxnSpPr>
          <p:nvPr/>
        </p:nvCxnSpPr>
        <p:spPr>
          <a:xfrm flipV="1">
            <a:off x="8253863" y="3716838"/>
            <a:ext cx="110148" cy="49641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61810" y="6115942"/>
            <a:ext cx="39369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Learn more from: Pierre-Gilles </a:t>
            </a:r>
            <a:r>
              <a:rPr lang="en-US" sz="1000" dirty="0" err="1"/>
              <a:t>Gennes</a:t>
            </a:r>
            <a:endParaRPr lang="en-US" sz="1000" dirty="0"/>
          </a:p>
          <a:p>
            <a:r>
              <a:rPr lang="en-US" sz="1000" dirty="0"/>
              <a:t>Fragile Objects: Soft Matter, Hard Science, and the Thrill of Discovery</a:t>
            </a:r>
          </a:p>
        </p:txBody>
      </p:sp>
    </p:spTree>
    <p:extLst>
      <p:ext uri="{BB962C8B-B14F-4D97-AF65-F5344CB8AC3E}">
        <p14:creationId xmlns:p14="http://schemas.microsoft.com/office/powerpoint/2010/main" val="19144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3741A1-E15F-441E-8C5E-103E804F0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8550" y="325699"/>
            <a:ext cx="9676075" cy="914562"/>
          </a:xfrm>
        </p:spPr>
        <p:txBody>
          <a:bodyPr/>
          <a:lstStyle/>
          <a:p>
            <a:pPr algn="ctr"/>
            <a:r>
              <a:rPr lang="en-US" dirty="0"/>
              <a:t>Public Transport Network Impedance</a:t>
            </a:r>
            <a:br>
              <a:rPr lang="en-US" dirty="0"/>
            </a:br>
            <a:r>
              <a:rPr lang="en-US" sz="2400" dirty="0"/>
              <a:t>(in terms of travel time and </a:t>
            </a:r>
            <a:r>
              <a:rPr lang="en-US" sz="2400" dirty="0" err="1"/>
              <a:t>boardings</a:t>
            </a:r>
            <a:r>
              <a:rPr lang="en-US" sz="2400" dirty="0"/>
              <a:t>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ECB9F85-C23F-4A04-B54D-1C5C7A6D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9" y="1538790"/>
            <a:ext cx="8194061" cy="198022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8425C86-5D93-4C47-A117-2E378F094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9" y="3564015"/>
            <a:ext cx="8194061" cy="207023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BBF0E94C-52AC-4411-BEB0-8E89288C3D3A}"/>
              </a:ext>
            </a:extLst>
          </p:cNvPr>
          <p:cNvSpPr/>
          <p:nvPr/>
        </p:nvSpPr>
        <p:spPr>
          <a:xfrm>
            <a:off x="3040255" y="6084295"/>
            <a:ext cx="5112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Rainer </a:t>
            </a:r>
            <a:r>
              <a:rPr lang="en-US" sz="1000" dirty="0" err="1"/>
              <a:t>Kujala</a:t>
            </a:r>
            <a:r>
              <a:rPr lang="en-US" sz="1000" dirty="0"/>
              <a:t>, Doctoral thesis:</a:t>
            </a:r>
          </a:p>
          <a:p>
            <a:r>
              <a:rPr lang="en-US" sz="1000" dirty="0"/>
              <a:t>From the brain to public transport: Applications of network science</a:t>
            </a:r>
          </a:p>
        </p:txBody>
      </p:sp>
    </p:spTree>
    <p:extLst>
      <p:ext uri="{BB962C8B-B14F-4D97-AF65-F5344CB8AC3E}">
        <p14:creationId xmlns:p14="http://schemas.microsoft.com/office/powerpoint/2010/main" val="42018407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6942DF-3402-457C-8C4B-9D7A4D31F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710" y="228735"/>
            <a:ext cx="8085599" cy="590925"/>
          </a:xfrm>
        </p:spPr>
        <p:txBody>
          <a:bodyPr/>
          <a:lstStyle/>
          <a:p>
            <a:pPr algn="ctr"/>
            <a:r>
              <a:rPr lang="en-US" dirty="0"/>
              <a:t>Impedance vs. Resistance </a:t>
            </a:r>
            <a:r>
              <a:rPr lang="en-US" sz="3200" dirty="0"/>
              <a:t>(AC/DC)</a:t>
            </a:r>
          </a:p>
        </p:txBody>
      </p:sp>
      <p:sp>
        <p:nvSpPr>
          <p:cNvPr id="45" name="Vapaamuotoinen: Muoto 44">
            <a:extLst>
              <a:ext uri="{FF2B5EF4-FFF2-40B4-BE49-F238E27FC236}">
                <a16:creationId xmlns:a16="http://schemas.microsoft.com/office/drawing/2014/main" id="{C3000060-38BC-4E6C-BB9E-99500C1031E2}"/>
              </a:ext>
            </a:extLst>
          </p:cNvPr>
          <p:cNvSpPr/>
          <p:nvPr/>
        </p:nvSpPr>
        <p:spPr>
          <a:xfrm>
            <a:off x="6585687" y="5685062"/>
            <a:ext cx="123825" cy="0"/>
          </a:xfrm>
          <a:custGeom>
            <a:avLst/>
            <a:gdLst>
              <a:gd name="connsiteX0" fmla="*/ 123825 w 123825"/>
              <a:gd name="connsiteY0" fmla="*/ 0 h 0"/>
              <a:gd name="connsiteX1" fmla="*/ 0 w 1238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">
                <a:moveTo>
                  <a:pt x="123825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Vapaamuotoinen: Muoto 46">
            <a:extLst>
              <a:ext uri="{FF2B5EF4-FFF2-40B4-BE49-F238E27FC236}">
                <a16:creationId xmlns:a16="http://schemas.microsoft.com/office/drawing/2014/main" id="{95422CAB-8A9F-40A6-8AD2-4E25D70A2C08}"/>
              </a:ext>
            </a:extLst>
          </p:cNvPr>
          <p:cNvSpPr/>
          <p:nvPr/>
        </p:nvSpPr>
        <p:spPr>
          <a:xfrm flipV="1">
            <a:off x="5928462" y="5371999"/>
            <a:ext cx="285750" cy="45719"/>
          </a:xfrm>
          <a:custGeom>
            <a:avLst/>
            <a:gdLst>
              <a:gd name="connsiteX0" fmla="*/ 285750 w 285750"/>
              <a:gd name="connsiteY0" fmla="*/ 47625 h 48887"/>
              <a:gd name="connsiteX1" fmla="*/ 238125 w 285750"/>
              <a:gd name="connsiteY1" fmla="*/ 28575 h 48887"/>
              <a:gd name="connsiteX2" fmla="*/ 200025 w 285750"/>
              <a:gd name="connsiteY2" fmla="*/ 9525 h 48887"/>
              <a:gd name="connsiteX3" fmla="*/ 161925 w 285750"/>
              <a:gd name="connsiteY3" fmla="*/ 0 h 48887"/>
              <a:gd name="connsiteX4" fmla="*/ 19050 w 285750"/>
              <a:gd name="connsiteY4" fmla="*/ 9525 h 48887"/>
              <a:gd name="connsiteX5" fmla="*/ 9525 w 285750"/>
              <a:gd name="connsiteY5" fmla="*/ 47625 h 48887"/>
              <a:gd name="connsiteX6" fmla="*/ 0 w 285750"/>
              <a:gd name="connsiteY6" fmla="*/ 47625 h 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48887">
                <a:moveTo>
                  <a:pt x="285750" y="47625"/>
                </a:moveTo>
                <a:cubicBezTo>
                  <a:pt x="269875" y="41275"/>
                  <a:pt x="253749" y="35519"/>
                  <a:pt x="238125" y="28575"/>
                </a:cubicBezTo>
                <a:cubicBezTo>
                  <a:pt x="225150" y="22808"/>
                  <a:pt x="213320" y="14511"/>
                  <a:pt x="200025" y="9525"/>
                </a:cubicBezTo>
                <a:cubicBezTo>
                  <a:pt x="187768" y="4928"/>
                  <a:pt x="174625" y="3175"/>
                  <a:pt x="161925" y="0"/>
                </a:cubicBezTo>
                <a:cubicBezTo>
                  <a:pt x="114300" y="3175"/>
                  <a:pt x="64608" y="-4712"/>
                  <a:pt x="19050" y="9525"/>
                </a:cubicBezTo>
                <a:cubicBezTo>
                  <a:pt x="6555" y="13430"/>
                  <a:pt x="15379" y="35916"/>
                  <a:pt x="9525" y="47625"/>
                </a:cubicBezTo>
                <a:cubicBezTo>
                  <a:pt x="8105" y="50465"/>
                  <a:pt x="3175" y="47625"/>
                  <a:pt x="0" y="47625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1CBC78DF-9D24-41BE-84A7-F989113C09E9}"/>
              </a:ext>
            </a:extLst>
          </p:cNvPr>
          <p:cNvSpPr txBox="1"/>
          <p:nvPr/>
        </p:nvSpPr>
        <p:spPr>
          <a:xfrm>
            <a:off x="484527" y="3762797"/>
            <a:ext cx="3633012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u="sng" dirty="0"/>
              <a:t>Resistance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Steady resistive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Consumes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E.g. friction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Electricity: I</a:t>
            </a:r>
            <a:r>
              <a:rPr lang="en-US" sz="1400" baseline="-25000" dirty="0"/>
              <a:t>(Amp) </a:t>
            </a:r>
            <a:r>
              <a:rPr lang="en-US" sz="1400" dirty="0"/>
              <a:t>= U</a:t>
            </a:r>
            <a:r>
              <a:rPr lang="en-US" sz="1400" baseline="-25000" dirty="0"/>
              <a:t>(Volt)</a:t>
            </a:r>
            <a:r>
              <a:rPr lang="en-US" sz="1400" dirty="0"/>
              <a:t> / R</a:t>
            </a:r>
            <a:r>
              <a:rPr lang="en-US" sz="1400" baseline="-25000" dirty="0"/>
              <a:t>(ohm)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Does not depend 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speed of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frequency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53" name="Ryhmä 52">
            <a:extLst>
              <a:ext uri="{FF2B5EF4-FFF2-40B4-BE49-F238E27FC236}">
                <a16:creationId xmlns:a16="http://schemas.microsoft.com/office/drawing/2014/main" id="{EE9DD325-139D-4E5E-8BAB-168F94853E80}"/>
              </a:ext>
            </a:extLst>
          </p:cNvPr>
          <p:cNvGrpSpPr/>
          <p:nvPr/>
        </p:nvGrpSpPr>
        <p:grpSpPr>
          <a:xfrm>
            <a:off x="1744311" y="1474166"/>
            <a:ext cx="1597674" cy="1831146"/>
            <a:chOff x="833415" y="1237814"/>
            <a:chExt cx="1597674" cy="1831146"/>
          </a:xfrm>
        </p:grpSpPr>
        <p:cxnSp>
          <p:nvCxnSpPr>
            <p:cNvPr id="6" name="Suora yhdysviiva 5">
              <a:extLst>
                <a:ext uri="{FF2B5EF4-FFF2-40B4-BE49-F238E27FC236}">
                  <a16:creationId xmlns:a16="http://schemas.microsoft.com/office/drawing/2014/main" id="{524988D1-39F3-4B5E-905D-0474030C1D4C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2273571" y="1583795"/>
              <a:ext cx="1" cy="2700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uora yhdysviiva 9">
              <a:extLst>
                <a:ext uri="{FF2B5EF4-FFF2-40B4-BE49-F238E27FC236}">
                  <a16:creationId xmlns:a16="http://schemas.microsoft.com/office/drawing/2014/main" id="{E51B18A4-B416-4840-BA77-49C93441DA72}"/>
                </a:ext>
              </a:extLst>
            </p:cNvPr>
            <p:cNvCxnSpPr/>
            <p:nvPr/>
          </p:nvCxnSpPr>
          <p:spPr>
            <a:xfrm flipH="1">
              <a:off x="1125944" y="1583795"/>
              <a:ext cx="1147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64E95F50-4DA8-4F36-AC50-B04EE1AE6889}"/>
                </a:ext>
              </a:extLst>
            </p:cNvPr>
            <p:cNvCxnSpPr/>
            <p:nvPr/>
          </p:nvCxnSpPr>
          <p:spPr>
            <a:xfrm>
              <a:off x="1125944" y="1583795"/>
              <a:ext cx="0" cy="1485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uora yhdysviiva 13">
              <a:extLst>
                <a:ext uri="{FF2B5EF4-FFF2-40B4-BE49-F238E27FC236}">
                  <a16:creationId xmlns:a16="http://schemas.microsoft.com/office/drawing/2014/main" id="{BE131B73-2BF9-455F-BF27-50E8517EDC5B}"/>
                </a:ext>
              </a:extLst>
            </p:cNvPr>
            <p:cNvCxnSpPr/>
            <p:nvPr/>
          </p:nvCxnSpPr>
          <p:spPr>
            <a:xfrm>
              <a:off x="1125944" y="3068960"/>
              <a:ext cx="1147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uora yhdysviiva 15">
              <a:extLst>
                <a:ext uri="{FF2B5EF4-FFF2-40B4-BE49-F238E27FC236}">
                  <a16:creationId xmlns:a16="http://schemas.microsoft.com/office/drawing/2014/main" id="{5FAACEDD-A7DF-4C35-9D21-D902477CD92B}"/>
                </a:ext>
              </a:extLst>
            </p:cNvPr>
            <p:cNvCxnSpPr/>
            <p:nvPr/>
          </p:nvCxnSpPr>
          <p:spPr>
            <a:xfrm flipV="1">
              <a:off x="2273571" y="2438890"/>
              <a:ext cx="1" cy="6300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381454CE-6580-4340-A575-9EE57F49D06C}"/>
                </a:ext>
              </a:extLst>
            </p:cNvPr>
            <p:cNvSpPr/>
            <p:nvPr/>
          </p:nvSpPr>
          <p:spPr>
            <a:xfrm>
              <a:off x="833415" y="2082303"/>
              <a:ext cx="585057" cy="4500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65137E45-660F-4422-BA96-CE06A33BF53E}"/>
                </a:ext>
              </a:extLst>
            </p:cNvPr>
            <p:cNvSpPr/>
            <p:nvPr/>
          </p:nvSpPr>
          <p:spPr>
            <a:xfrm>
              <a:off x="2116054" y="1853825"/>
              <a:ext cx="315035" cy="72008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uora nuoliyhdysviiva 18">
              <a:extLst>
                <a:ext uri="{FF2B5EF4-FFF2-40B4-BE49-F238E27FC236}">
                  <a16:creationId xmlns:a16="http://schemas.microsoft.com/office/drawing/2014/main" id="{3DFDFFE1-D2E9-4214-BD87-28A472C9F37D}"/>
                </a:ext>
              </a:extLst>
            </p:cNvPr>
            <p:cNvCxnSpPr/>
            <p:nvPr/>
          </p:nvCxnSpPr>
          <p:spPr>
            <a:xfrm>
              <a:off x="1601521" y="1583795"/>
              <a:ext cx="16876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7542AC12-4372-4879-9169-FACA2F8CF4CF}"/>
                </a:ext>
              </a:extLst>
            </p:cNvPr>
            <p:cNvSpPr txBox="1"/>
            <p:nvPr/>
          </p:nvSpPr>
          <p:spPr>
            <a:xfrm>
              <a:off x="1685905" y="1237814"/>
              <a:ext cx="14106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I </a:t>
              </a:r>
            </a:p>
          </p:txBody>
        </p:sp>
        <p:sp>
          <p:nvSpPr>
            <p:cNvPr id="51" name="Tekstiruutu 50">
              <a:extLst>
                <a:ext uri="{FF2B5EF4-FFF2-40B4-BE49-F238E27FC236}">
                  <a16:creationId xmlns:a16="http://schemas.microsoft.com/office/drawing/2014/main" id="{7788111E-AFF9-4F3B-9006-6FCAA9B090C4}"/>
                </a:ext>
              </a:extLst>
            </p:cNvPr>
            <p:cNvSpPr txBox="1"/>
            <p:nvPr/>
          </p:nvSpPr>
          <p:spPr>
            <a:xfrm>
              <a:off x="1032717" y="2172489"/>
              <a:ext cx="18594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U</a:t>
              </a:r>
            </a:p>
          </p:txBody>
        </p:sp>
        <p:sp>
          <p:nvSpPr>
            <p:cNvPr id="52" name="Tekstiruutu 51">
              <a:extLst>
                <a:ext uri="{FF2B5EF4-FFF2-40B4-BE49-F238E27FC236}">
                  <a16:creationId xmlns:a16="http://schemas.microsoft.com/office/drawing/2014/main" id="{BEF02D9E-D054-4963-8FE1-60621CB5BC30}"/>
                </a:ext>
              </a:extLst>
            </p:cNvPr>
            <p:cNvSpPr txBox="1"/>
            <p:nvPr/>
          </p:nvSpPr>
          <p:spPr>
            <a:xfrm>
              <a:off x="2180344" y="2097536"/>
              <a:ext cx="18594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R</a:t>
              </a:r>
            </a:p>
          </p:txBody>
        </p:sp>
      </p:grpSp>
      <p:sp>
        <p:nvSpPr>
          <p:cNvPr id="70" name="Tekstiruutu 69">
            <a:extLst>
              <a:ext uri="{FF2B5EF4-FFF2-40B4-BE49-F238E27FC236}">
                <a16:creationId xmlns:a16="http://schemas.microsoft.com/office/drawing/2014/main" id="{73F6CC0E-5D89-4556-B386-D571E416BABD}"/>
              </a:ext>
            </a:extLst>
          </p:cNvPr>
          <p:cNvSpPr txBox="1"/>
          <p:nvPr/>
        </p:nvSpPr>
        <p:spPr>
          <a:xfrm>
            <a:off x="3955373" y="3762797"/>
            <a:ext cx="5202062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u="sng" dirty="0"/>
              <a:t>Impedance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It is related to how the system reacts to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It is a network property, similar to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The impact on the system depends on </a:t>
            </a:r>
            <a:r>
              <a:rPr lang="en-US" sz="1400" u="sng" dirty="0"/>
              <a:t>amplitude and frequency</a:t>
            </a:r>
            <a:r>
              <a:rPr lang="en-US" sz="1400" dirty="0"/>
              <a:t> of the input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E.g. an earthquake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In electricity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Reacts to alternating current (AC) (e.g. music)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2850550C-056F-47A9-B697-2E8DA85EA4BF}"/>
              </a:ext>
            </a:extLst>
          </p:cNvPr>
          <p:cNvGrpSpPr/>
          <p:nvPr/>
        </p:nvGrpSpPr>
        <p:grpSpPr>
          <a:xfrm>
            <a:off x="4679065" y="1382938"/>
            <a:ext cx="3928957" cy="1990343"/>
            <a:chOff x="4772888" y="938123"/>
            <a:chExt cx="3928957" cy="1990343"/>
          </a:xfrm>
        </p:grpSpPr>
        <p:grpSp>
          <p:nvGrpSpPr>
            <p:cNvPr id="71" name="Ryhmä 70">
              <a:extLst>
                <a:ext uri="{FF2B5EF4-FFF2-40B4-BE49-F238E27FC236}">
                  <a16:creationId xmlns:a16="http://schemas.microsoft.com/office/drawing/2014/main" id="{5D7F9412-13A4-46B1-9849-728BA5F57076}"/>
                </a:ext>
              </a:extLst>
            </p:cNvPr>
            <p:cNvGrpSpPr/>
            <p:nvPr/>
          </p:nvGrpSpPr>
          <p:grpSpPr>
            <a:xfrm>
              <a:off x="4772888" y="1233374"/>
              <a:ext cx="2745305" cy="1695092"/>
              <a:chOff x="4772888" y="1233374"/>
              <a:chExt cx="2745305" cy="1695092"/>
            </a:xfrm>
          </p:grpSpPr>
          <p:cxnSp>
            <p:nvCxnSpPr>
              <p:cNvPr id="24" name="Suora yhdysviiva 23">
                <a:extLst>
                  <a:ext uri="{FF2B5EF4-FFF2-40B4-BE49-F238E27FC236}">
                    <a16:creationId xmlns:a16="http://schemas.microsoft.com/office/drawing/2014/main" id="{3751402C-E409-4397-ABAD-6B642B540336}"/>
                  </a:ext>
                </a:extLst>
              </p:cNvPr>
              <p:cNvCxnSpPr/>
              <p:nvPr/>
            </p:nvCxnSpPr>
            <p:spPr>
              <a:xfrm flipH="1">
                <a:off x="5065417" y="1443301"/>
                <a:ext cx="114762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uora yhdysviiva 24">
                <a:extLst>
                  <a:ext uri="{FF2B5EF4-FFF2-40B4-BE49-F238E27FC236}">
                    <a16:creationId xmlns:a16="http://schemas.microsoft.com/office/drawing/2014/main" id="{3AB053F4-4BC0-43F7-A936-E1E6B78B91B6}"/>
                  </a:ext>
                </a:extLst>
              </p:cNvPr>
              <p:cNvCxnSpPr/>
              <p:nvPr/>
            </p:nvCxnSpPr>
            <p:spPr>
              <a:xfrm>
                <a:off x="5065417" y="1443301"/>
                <a:ext cx="0" cy="14851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uora yhdysviiva 25">
                <a:extLst>
                  <a:ext uri="{FF2B5EF4-FFF2-40B4-BE49-F238E27FC236}">
                    <a16:creationId xmlns:a16="http://schemas.microsoft.com/office/drawing/2014/main" id="{5AC3EF8F-4521-426A-81C2-F42DF5B54171}"/>
                  </a:ext>
                </a:extLst>
              </p:cNvPr>
              <p:cNvCxnSpPr/>
              <p:nvPr/>
            </p:nvCxnSpPr>
            <p:spPr>
              <a:xfrm>
                <a:off x="5065417" y="2928466"/>
                <a:ext cx="114762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7C8885F8-1F15-4485-BD43-8ECB6E0E1FC2}"/>
                  </a:ext>
                </a:extLst>
              </p:cNvPr>
              <p:cNvSpPr/>
              <p:nvPr/>
            </p:nvSpPr>
            <p:spPr>
              <a:xfrm>
                <a:off x="4772888" y="1941809"/>
                <a:ext cx="585057" cy="45005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D2A2708E-2701-4058-B1E5-D286DAF4DF02}"/>
                  </a:ext>
                </a:extLst>
              </p:cNvPr>
              <p:cNvSpPr txBox="1"/>
              <p:nvPr/>
            </p:nvSpPr>
            <p:spPr>
              <a:xfrm>
                <a:off x="4976281" y="2038197"/>
                <a:ext cx="2564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/>
                  <a:t>U </a:t>
                </a:r>
              </a:p>
            </p:txBody>
          </p:sp>
          <p:cxnSp>
            <p:nvCxnSpPr>
              <p:cNvPr id="32" name="Suora yhdysviiva 31">
                <a:extLst>
                  <a:ext uri="{FF2B5EF4-FFF2-40B4-BE49-F238E27FC236}">
                    <a16:creationId xmlns:a16="http://schemas.microsoft.com/office/drawing/2014/main" id="{B8EBDCBB-84D7-4265-BDCB-32004E1D9C73}"/>
                  </a:ext>
                </a:extLst>
              </p:cNvPr>
              <p:cNvCxnSpPr/>
              <p:nvPr/>
            </p:nvCxnSpPr>
            <p:spPr>
              <a:xfrm>
                <a:off x="6213045" y="2928466"/>
                <a:ext cx="114762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uora yhdysviiva 32">
                <a:extLst>
                  <a:ext uri="{FF2B5EF4-FFF2-40B4-BE49-F238E27FC236}">
                    <a16:creationId xmlns:a16="http://schemas.microsoft.com/office/drawing/2014/main" id="{3425E5B7-089F-4D11-B760-6FBB8A8E52FA}"/>
                  </a:ext>
                </a:extLst>
              </p:cNvPr>
              <p:cNvCxnSpPr/>
              <p:nvPr/>
            </p:nvCxnSpPr>
            <p:spPr>
              <a:xfrm>
                <a:off x="6213045" y="1443301"/>
                <a:ext cx="114762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uora yhdysviiva 33">
                <a:extLst>
                  <a:ext uri="{FF2B5EF4-FFF2-40B4-BE49-F238E27FC236}">
                    <a16:creationId xmlns:a16="http://schemas.microsoft.com/office/drawing/2014/main" id="{648B4E18-357D-4F60-9CF9-2E1EECE71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60671" y="1443301"/>
                <a:ext cx="1" cy="7425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uora yhdysviiva 35">
                <a:extLst>
                  <a:ext uri="{FF2B5EF4-FFF2-40B4-BE49-F238E27FC236}">
                    <a16:creationId xmlns:a16="http://schemas.microsoft.com/office/drawing/2014/main" id="{9587AA68-164C-4C40-A197-1BFD6885C9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54568" y="2298396"/>
                <a:ext cx="2" cy="63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uora yhdysviiva 37">
                <a:extLst>
                  <a:ext uri="{FF2B5EF4-FFF2-40B4-BE49-F238E27FC236}">
                    <a16:creationId xmlns:a16="http://schemas.microsoft.com/office/drawing/2014/main" id="{26795A0B-288A-4B78-97BD-A41F7D93ED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53" y="2298396"/>
                <a:ext cx="3600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uora yhdysviiva 40">
                <a:extLst>
                  <a:ext uri="{FF2B5EF4-FFF2-40B4-BE49-F238E27FC236}">
                    <a16:creationId xmlns:a16="http://schemas.microsoft.com/office/drawing/2014/main" id="{1E2BE7DC-FA14-4484-8535-E055AC86E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53" y="2185883"/>
                <a:ext cx="3600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" name="Kuva 48">
                <a:extLst>
                  <a:ext uri="{FF2B5EF4-FFF2-40B4-BE49-F238E27FC236}">
                    <a16:creationId xmlns:a16="http://schemas.microsoft.com/office/drawing/2014/main" id="{7A6342B8-C437-45A6-B12C-3D31D3E51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52064" y="1233374"/>
                <a:ext cx="651086" cy="419853"/>
              </a:xfrm>
              <a:prstGeom prst="rect">
                <a:avLst/>
              </a:prstGeom>
            </p:spPr>
          </p:pic>
        </p:grpSp>
        <p:sp>
          <p:nvSpPr>
            <p:cNvPr id="72" name="Tekstiruutu 71">
              <a:extLst>
                <a:ext uri="{FF2B5EF4-FFF2-40B4-BE49-F238E27FC236}">
                  <a16:creationId xmlns:a16="http://schemas.microsoft.com/office/drawing/2014/main" id="{44933193-BD30-4E8A-A37F-48809E4D49EF}"/>
                </a:ext>
              </a:extLst>
            </p:cNvPr>
            <p:cNvSpPr txBox="1"/>
            <p:nvPr/>
          </p:nvSpPr>
          <p:spPr>
            <a:xfrm>
              <a:off x="6741422" y="975449"/>
              <a:ext cx="3074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/>
                <a:t>L </a:t>
              </a:r>
            </a:p>
          </p:txBody>
        </p:sp>
        <p:sp>
          <p:nvSpPr>
            <p:cNvPr id="73" name="Tekstiruutu 72">
              <a:extLst>
                <a:ext uri="{FF2B5EF4-FFF2-40B4-BE49-F238E27FC236}">
                  <a16:creationId xmlns:a16="http://schemas.microsoft.com/office/drawing/2014/main" id="{13F8BD06-C056-41B6-AAE2-40D1C0E22099}"/>
                </a:ext>
              </a:extLst>
            </p:cNvPr>
            <p:cNvSpPr txBox="1"/>
            <p:nvPr/>
          </p:nvSpPr>
          <p:spPr>
            <a:xfrm>
              <a:off x="7610681" y="2086237"/>
              <a:ext cx="3074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/>
                <a:t>C </a:t>
              </a:r>
            </a:p>
          </p:txBody>
        </p:sp>
        <p:sp>
          <p:nvSpPr>
            <p:cNvPr id="74" name="Tekstiruutu 73">
              <a:extLst>
                <a:ext uri="{FF2B5EF4-FFF2-40B4-BE49-F238E27FC236}">
                  <a16:creationId xmlns:a16="http://schemas.microsoft.com/office/drawing/2014/main" id="{C7D7DAA7-B34F-412D-B2AE-009D391D57AE}"/>
                </a:ext>
              </a:extLst>
            </p:cNvPr>
            <p:cNvSpPr txBox="1"/>
            <p:nvPr/>
          </p:nvSpPr>
          <p:spPr>
            <a:xfrm>
              <a:off x="7158153" y="938123"/>
              <a:ext cx="154369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Inductance</a:t>
              </a:r>
            </a:p>
            <a:p>
              <a:r>
                <a:rPr lang="en-US" sz="1200" dirty="0"/>
                <a:t>Resisting fast changes</a:t>
              </a:r>
            </a:p>
          </p:txBody>
        </p:sp>
        <p:sp>
          <p:nvSpPr>
            <p:cNvPr id="75" name="Tekstiruutu 74">
              <a:extLst>
                <a:ext uri="{FF2B5EF4-FFF2-40B4-BE49-F238E27FC236}">
                  <a16:creationId xmlns:a16="http://schemas.microsoft.com/office/drawing/2014/main" id="{C4ECEBB4-E847-49C9-A82B-3BE87895CAEF}"/>
                </a:ext>
              </a:extLst>
            </p:cNvPr>
            <p:cNvSpPr txBox="1"/>
            <p:nvPr/>
          </p:nvSpPr>
          <p:spPr>
            <a:xfrm>
              <a:off x="6141556" y="2045992"/>
              <a:ext cx="96500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Capacitance</a:t>
              </a:r>
            </a:p>
            <a:p>
              <a:r>
                <a:rPr lang="en-US" sz="1200" dirty="0"/>
                <a:t>Ability to store</a:t>
              </a:r>
            </a:p>
          </p:txBody>
        </p:sp>
        <p:sp>
          <p:nvSpPr>
            <p:cNvPr id="46" name="Suorakulmio 28">
              <a:extLst>
                <a:ext uri="{FF2B5EF4-FFF2-40B4-BE49-F238E27FC236}">
                  <a16:creationId xmlns:a16="http://schemas.microsoft.com/office/drawing/2014/main" id="{C91E8C94-1523-4430-B992-3F1726598171}"/>
                </a:ext>
              </a:extLst>
            </p:cNvPr>
            <p:cNvSpPr/>
            <p:nvPr/>
          </p:nvSpPr>
          <p:spPr>
            <a:xfrm rot="5400000">
              <a:off x="5730683" y="1075876"/>
              <a:ext cx="417352" cy="73735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iruutu 47">
              <a:extLst>
                <a:ext uri="{FF2B5EF4-FFF2-40B4-BE49-F238E27FC236}">
                  <a16:creationId xmlns:a16="http://schemas.microsoft.com/office/drawing/2014/main" id="{C0615544-6B68-4221-89B4-64F8A78B40B1}"/>
                </a:ext>
              </a:extLst>
            </p:cNvPr>
            <p:cNvSpPr txBox="1"/>
            <p:nvPr/>
          </p:nvSpPr>
          <p:spPr>
            <a:xfrm>
              <a:off x="5841206" y="1277294"/>
              <a:ext cx="18594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R</a:t>
              </a:r>
            </a:p>
          </p:txBody>
        </p: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6460F0D5-8DD8-4F7A-A7CA-940EB381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765" y="2318035"/>
            <a:ext cx="585809" cy="585809"/>
          </a:xfrm>
          <a:prstGeom prst="rect">
            <a:avLst/>
          </a:prstGeom>
        </p:spPr>
      </p:pic>
      <p:sp>
        <p:nvSpPr>
          <p:cNvPr id="54" name="Freeform 21">
            <a:extLst>
              <a:ext uri="{FF2B5EF4-FFF2-40B4-BE49-F238E27FC236}">
                <a16:creationId xmlns:a16="http://schemas.microsoft.com/office/drawing/2014/main" id="{0BBE737C-9D5E-43F7-8C50-70551D1B3FE1}"/>
              </a:ext>
            </a:extLst>
          </p:cNvPr>
          <p:cNvSpPr/>
          <p:nvPr/>
        </p:nvSpPr>
        <p:spPr>
          <a:xfrm>
            <a:off x="4137632" y="1678189"/>
            <a:ext cx="626798" cy="657056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105661 w 1236776"/>
              <a:gd name="connsiteY10" fmla="*/ 437167 h 637445"/>
              <a:gd name="connsiteX11" fmla="*/ 1236776 w 1236776"/>
              <a:gd name="connsiteY11" fmla="*/ 355384 h 637445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05661 w 1236776"/>
              <a:gd name="connsiteY10" fmla="*/ 437167 h 636109"/>
              <a:gd name="connsiteX11" fmla="*/ 1236776 w 1236776"/>
              <a:gd name="connsiteY11" fmla="*/ 355384 h 636109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24303 w 1236776"/>
              <a:gd name="connsiteY10" fmla="*/ 455690 h 636109"/>
              <a:gd name="connsiteX11" fmla="*/ 1236776 w 1236776"/>
              <a:gd name="connsiteY11" fmla="*/ 355384 h 636109"/>
              <a:gd name="connsiteX0" fmla="*/ 0 w 1212214"/>
              <a:gd name="connsiteY0" fmla="*/ 365775 h 636109"/>
              <a:gd name="connsiteX1" fmla="*/ 113840 w 1212214"/>
              <a:gd name="connsiteY1" fmla="*/ 145257 h 636109"/>
              <a:gd name="connsiteX2" fmla="*/ 270858 w 1212214"/>
              <a:gd name="connsiteY2" fmla="*/ 6712 h 636109"/>
              <a:gd name="connsiteX3" fmla="*/ 381695 w 1212214"/>
              <a:gd name="connsiteY3" fmla="*/ 34421 h 636109"/>
              <a:gd name="connsiteX4" fmla="*/ 455586 w 1212214"/>
              <a:gd name="connsiteY4" fmla="*/ 145257 h 636109"/>
              <a:gd name="connsiteX5" fmla="*/ 529476 w 1212214"/>
              <a:gd name="connsiteY5" fmla="*/ 283802 h 636109"/>
              <a:gd name="connsiteX6" fmla="*/ 584895 w 1212214"/>
              <a:gd name="connsiteY6" fmla="*/ 450057 h 636109"/>
              <a:gd name="connsiteX7" fmla="*/ 704967 w 1212214"/>
              <a:gd name="connsiteY7" fmla="*/ 597839 h 636109"/>
              <a:gd name="connsiteX8" fmla="*/ 880458 w 1212214"/>
              <a:gd name="connsiteY8" fmla="*/ 634784 h 636109"/>
              <a:gd name="connsiteX9" fmla="*/ 1006745 w 1212214"/>
              <a:gd name="connsiteY9" fmla="*/ 564649 h 636109"/>
              <a:gd name="connsiteX10" fmla="*/ 1124303 w 1212214"/>
              <a:gd name="connsiteY10" fmla="*/ 455690 h 636109"/>
              <a:gd name="connsiteX11" fmla="*/ 1212214 w 1212214"/>
              <a:gd name="connsiteY11" fmla="*/ 355384 h 6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2214" h="636109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0162" y="640316"/>
                  <a:pt x="880458" y="634784"/>
                </a:cubicBezTo>
                <a:cubicBezTo>
                  <a:pt x="930754" y="629252"/>
                  <a:pt x="966104" y="594498"/>
                  <a:pt x="1006745" y="564649"/>
                </a:cubicBezTo>
                <a:cubicBezTo>
                  <a:pt x="1047386" y="534800"/>
                  <a:pt x="1107370" y="491096"/>
                  <a:pt x="1124303" y="455690"/>
                </a:cubicBezTo>
                <a:cubicBezTo>
                  <a:pt x="1141236" y="420284"/>
                  <a:pt x="1197589" y="383863"/>
                  <a:pt x="1212214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CDF18FA-A4F1-41A8-8B12-AEBD1972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83" y="1856317"/>
            <a:ext cx="1014158" cy="1387568"/>
          </a:xfrm>
          <a:prstGeom prst="rect">
            <a:avLst/>
          </a:prstGeom>
        </p:spPr>
      </p:pic>
      <p:grpSp>
        <p:nvGrpSpPr>
          <p:cNvPr id="56" name="Ryhmä 55">
            <a:extLst>
              <a:ext uri="{FF2B5EF4-FFF2-40B4-BE49-F238E27FC236}">
                <a16:creationId xmlns:a16="http://schemas.microsoft.com/office/drawing/2014/main" id="{8C871FA1-36CB-4C90-87FC-FF51C1898C37}"/>
              </a:ext>
            </a:extLst>
          </p:cNvPr>
          <p:cNvGrpSpPr/>
          <p:nvPr/>
        </p:nvGrpSpPr>
        <p:grpSpPr>
          <a:xfrm>
            <a:off x="712793" y="862164"/>
            <a:ext cx="1036541" cy="1088729"/>
            <a:chOff x="3041830" y="1710316"/>
            <a:chExt cx="1036541" cy="1088729"/>
          </a:xfrm>
        </p:grpSpPr>
        <p:cxnSp>
          <p:nvCxnSpPr>
            <p:cNvPr id="58" name="Suora yhdysviiva 57">
              <a:extLst>
                <a:ext uri="{FF2B5EF4-FFF2-40B4-BE49-F238E27FC236}">
                  <a16:creationId xmlns:a16="http://schemas.microsoft.com/office/drawing/2014/main" id="{68A15354-2A34-4195-A191-E426548C9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830" y="1718810"/>
              <a:ext cx="0" cy="107286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uora yhdysviiva 58">
              <a:extLst>
                <a:ext uri="{FF2B5EF4-FFF2-40B4-BE49-F238E27FC236}">
                  <a16:creationId xmlns:a16="http://schemas.microsoft.com/office/drawing/2014/main" id="{B87CA2C0-7B3E-46CA-B659-7F3A6E718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830" y="2791671"/>
              <a:ext cx="932104" cy="737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>
              <a:extLst>
                <a:ext uri="{FF2B5EF4-FFF2-40B4-BE49-F238E27FC236}">
                  <a16:creationId xmlns:a16="http://schemas.microsoft.com/office/drawing/2014/main" id="{FA15E0BD-BF0E-457F-9849-39A90E33A2F3}"/>
                </a:ext>
              </a:extLst>
            </p:cNvPr>
            <p:cNvCxnSpPr/>
            <p:nvPr/>
          </p:nvCxnSpPr>
          <p:spPr>
            <a:xfrm flipV="1">
              <a:off x="3041830" y="1812387"/>
              <a:ext cx="855095" cy="9866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kstiruutu 62">
              <a:extLst>
                <a:ext uri="{FF2B5EF4-FFF2-40B4-BE49-F238E27FC236}">
                  <a16:creationId xmlns:a16="http://schemas.microsoft.com/office/drawing/2014/main" id="{BB1918FB-D764-4526-9149-B83212E23243}"/>
                </a:ext>
              </a:extLst>
            </p:cNvPr>
            <p:cNvSpPr txBox="1"/>
            <p:nvPr/>
          </p:nvSpPr>
          <p:spPr>
            <a:xfrm flipH="1">
              <a:off x="3097851" y="1710316"/>
              <a:ext cx="2377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U</a:t>
              </a:r>
            </a:p>
          </p:txBody>
        </p:sp>
        <p:sp>
          <p:nvSpPr>
            <p:cNvPr id="64" name="Tekstiruutu 63">
              <a:extLst>
                <a:ext uri="{FF2B5EF4-FFF2-40B4-BE49-F238E27FC236}">
                  <a16:creationId xmlns:a16="http://schemas.microsoft.com/office/drawing/2014/main" id="{2ADE33DA-2C7B-41E2-9087-4A75196A15BD}"/>
                </a:ext>
              </a:extLst>
            </p:cNvPr>
            <p:cNvSpPr txBox="1"/>
            <p:nvPr/>
          </p:nvSpPr>
          <p:spPr>
            <a:xfrm flipH="1">
              <a:off x="3840667" y="2603417"/>
              <a:ext cx="2377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I</a:t>
              </a:r>
            </a:p>
          </p:txBody>
        </p:sp>
      </p:grp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4CC3002C-01DC-4380-9FEE-B1962FBE39BC}"/>
              </a:ext>
            </a:extLst>
          </p:cNvPr>
          <p:cNvSpPr/>
          <p:nvPr/>
        </p:nvSpPr>
        <p:spPr>
          <a:xfrm>
            <a:off x="4401423" y="1695765"/>
            <a:ext cx="19604" cy="76200"/>
          </a:xfrm>
          <a:custGeom>
            <a:avLst/>
            <a:gdLst>
              <a:gd name="connsiteX0" fmla="*/ 554 w 19604"/>
              <a:gd name="connsiteY0" fmla="*/ 76200 h 76200"/>
              <a:gd name="connsiteX1" fmla="*/ 19604 w 19604"/>
              <a:gd name="connsiteY1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04" h="76200">
                <a:moveTo>
                  <a:pt x="554" y="76200"/>
                </a:moveTo>
                <a:cubicBezTo>
                  <a:pt x="7333" y="1636"/>
                  <a:pt x="-14007" y="16806"/>
                  <a:pt x="19604" y="0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FF43B970-A9E5-47F5-BB04-9CFA1AF1C7DE}"/>
              </a:ext>
            </a:extLst>
          </p:cNvPr>
          <p:cNvCxnSpPr>
            <a:stCxn id="54" idx="5"/>
          </p:cNvCxnSpPr>
          <p:nvPr/>
        </p:nvCxnSpPr>
        <p:spPr>
          <a:xfrm flipV="1">
            <a:off x="4411408" y="1820147"/>
            <a:ext cx="9619" cy="1511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uora yhdysviiva 64">
            <a:extLst>
              <a:ext uri="{FF2B5EF4-FFF2-40B4-BE49-F238E27FC236}">
                <a16:creationId xmlns:a16="http://schemas.microsoft.com/office/drawing/2014/main" id="{46EB5C69-580C-4FB8-B15C-B30B4BCC9478}"/>
              </a:ext>
            </a:extLst>
          </p:cNvPr>
          <p:cNvCxnSpPr/>
          <p:nvPr/>
        </p:nvCxnSpPr>
        <p:spPr>
          <a:xfrm flipV="1">
            <a:off x="4468558" y="2090177"/>
            <a:ext cx="9619" cy="1511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uora yhdysviiva 68">
            <a:extLst>
              <a:ext uri="{FF2B5EF4-FFF2-40B4-BE49-F238E27FC236}">
                <a16:creationId xmlns:a16="http://schemas.microsoft.com/office/drawing/2014/main" id="{D01EE181-FBE6-40E8-B1C4-21614097DF55}"/>
              </a:ext>
            </a:extLst>
          </p:cNvPr>
          <p:cNvCxnSpPr>
            <a:cxnSpLocks/>
          </p:cNvCxnSpPr>
          <p:nvPr/>
        </p:nvCxnSpPr>
        <p:spPr>
          <a:xfrm flipV="1">
            <a:off x="4239091" y="1591452"/>
            <a:ext cx="9619" cy="1511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uora yhdysviiva 75">
            <a:extLst>
              <a:ext uri="{FF2B5EF4-FFF2-40B4-BE49-F238E27FC236}">
                <a16:creationId xmlns:a16="http://schemas.microsoft.com/office/drawing/2014/main" id="{652A69B5-D556-4721-90E6-1DB1BA18C058}"/>
              </a:ext>
            </a:extLst>
          </p:cNvPr>
          <p:cNvCxnSpPr/>
          <p:nvPr/>
        </p:nvCxnSpPr>
        <p:spPr>
          <a:xfrm flipV="1">
            <a:off x="4170324" y="1881768"/>
            <a:ext cx="9619" cy="1511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Freeform 21">
            <a:extLst>
              <a:ext uri="{FF2B5EF4-FFF2-40B4-BE49-F238E27FC236}">
                <a16:creationId xmlns:a16="http://schemas.microsoft.com/office/drawing/2014/main" id="{23B8B900-FFE0-4F2D-8C4E-7F87F2FBC611}"/>
              </a:ext>
            </a:extLst>
          </p:cNvPr>
          <p:cNvSpPr/>
          <p:nvPr/>
        </p:nvSpPr>
        <p:spPr>
          <a:xfrm>
            <a:off x="7906348" y="2325884"/>
            <a:ext cx="626798" cy="657056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105661 w 1236776"/>
              <a:gd name="connsiteY10" fmla="*/ 437167 h 637445"/>
              <a:gd name="connsiteX11" fmla="*/ 1236776 w 1236776"/>
              <a:gd name="connsiteY11" fmla="*/ 355384 h 637445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05661 w 1236776"/>
              <a:gd name="connsiteY10" fmla="*/ 437167 h 636109"/>
              <a:gd name="connsiteX11" fmla="*/ 1236776 w 1236776"/>
              <a:gd name="connsiteY11" fmla="*/ 355384 h 636109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24303 w 1236776"/>
              <a:gd name="connsiteY10" fmla="*/ 455690 h 636109"/>
              <a:gd name="connsiteX11" fmla="*/ 1236776 w 1236776"/>
              <a:gd name="connsiteY11" fmla="*/ 355384 h 636109"/>
              <a:gd name="connsiteX0" fmla="*/ 0 w 1212214"/>
              <a:gd name="connsiteY0" fmla="*/ 365775 h 636109"/>
              <a:gd name="connsiteX1" fmla="*/ 113840 w 1212214"/>
              <a:gd name="connsiteY1" fmla="*/ 145257 h 636109"/>
              <a:gd name="connsiteX2" fmla="*/ 270858 w 1212214"/>
              <a:gd name="connsiteY2" fmla="*/ 6712 h 636109"/>
              <a:gd name="connsiteX3" fmla="*/ 381695 w 1212214"/>
              <a:gd name="connsiteY3" fmla="*/ 34421 h 636109"/>
              <a:gd name="connsiteX4" fmla="*/ 455586 w 1212214"/>
              <a:gd name="connsiteY4" fmla="*/ 145257 h 636109"/>
              <a:gd name="connsiteX5" fmla="*/ 529476 w 1212214"/>
              <a:gd name="connsiteY5" fmla="*/ 283802 h 636109"/>
              <a:gd name="connsiteX6" fmla="*/ 584895 w 1212214"/>
              <a:gd name="connsiteY6" fmla="*/ 450057 h 636109"/>
              <a:gd name="connsiteX7" fmla="*/ 704967 w 1212214"/>
              <a:gd name="connsiteY7" fmla="*/ 597839 h 636109"/>
              <a:gd name="connsiteX8" fmla="*/ 880458 w 1212214"/>
              <a:gd name="connsiteY8" fmla="*/ 634784 h 636109"/>
              <a:gd name="connsiteX9" fmla="*/ 1006745 w 1212214"/>
              <a:gd name="connsiteY9" fmla="*/ 564649 h 636109"/>
              <a:gd name="connsiteX10" fmla="*/ 1124303 w 1212214"/>
              <a:gd name="connsiteY10" fmla="*/ 455690 h 636109"/>
              <a:gd name="connsiteX11" fmla="*/ 1212214 w 1212214"/>
              <a:gd name="connsiteY11" fmla="*/ 355384 h 6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2214" h="636109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0162" y="640316"/>
                  <a:pt x="880458" y="634784"/>
                </a:cubicBezTo>
                <a:cubicBezTo>
                  <a:pt x="930754" y="629252"/>
                  <a:pt x="966104" y="594498"/>
                  <a:pt x="1006745" y="564649"/>
                </a:cubicBezTo>
                <a:cubicBezTo>
                  <a:pt x="1047386" y="534800"/>
                  <a:pt x="1107370" y="491096"/>
                  <a:pt x="1124303" y="455690"/>
                </a:cubicBezTo>
                <a:cubicBezTo>
                  <a:pt x="1141236" y="420284"/>
                  <a:pt x="1197589" y="383863"/>
                  <a:pt x="1212214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 21">
            <a:extLst>
              <a:ext uri="{FF2B5EF4-FFF2-40B4-BE49-F238E27FC236}">
                <a16:creationId xmlns:a16="http://schemas.microsoft.com/office/drawing/2014/main" id="{2A0A43C6-C0F2-446A-B5BC-78EFCB03F6CE}"/>
              </a:ext>
            </a:extLst>
          </p:cNvPr>
          <p:cNvSpPr/>
          <p:nvPr/>
        </p:nvSpPr>
        <p:spPr>
          <a:xfrm rot="19293526">
            <a:off x="3327969" y="2184535"/>
            <a:ext cx="316193" cy="108846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105661 w 1236776"/>
              <a:gd name="connsiteY10" fmla="*/ 437167 h 637445"/>
              <a:gd name="connsiteX11" fmla="*/ 1236776 w 1236776"/>
              <a:gd name="connsiteY11" fmla="*/ 355384 h 637445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05661 w 1236776"/>
              <a:gd name="connsiteY10" fmla="*/ 437167 h 636109"/>
              <a:gd name="connsiteX11" fmla="*/ 1236776 w 1236776"/>
              <a:gd name="connsiteY11" fmla="*/ 355384 h 636109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24303 w 1236776"/>
              <a:gd name="connsiteY10" fmla="*/ 455690 h 636109"/>
              <a:gd name="connsiteX11" fmla="*/ 1236776 w 1236776"/>
              <a:gd name="connsiteY11" fmla="*/ 355384 h 636109"/>
              <a:gd name="connsiteX0" fmla="*/ 0 w 1212214"/>
              <a:gd name="connsiteY0" fmla="*/ 365775 h 636109"/>
              <a:gd name="connsiteX1" fmla="*/ 113840 w 1212214"/>
              <a:gd name="connsiteY1" fmla="*/ 145257 h 636109"/>
              <a:gd name="connsiteX2" fmla="*/ 270858 w 1212214"/>
              <a:gd name="connsiteY2" fmla="*/ 6712 h 636109"/>
              <a:gd name="connsiteX3" fmla="*/ 381695 w 1212214"/>
              <a:gd name="connsiteY3" fmla="*/ 34421 h 636109"/>
              <a:gd name="connsiteX4" fmla="*/ 455586 w 1212214"/>
              <a:gd name="connsiteY4" fmla="*/ 145257 h 636109"/>
              <a:gd name="connsiteX5" fmla="*/ 529476 w 1212214"/>
              <a:gd name="connsiteY5" fmla="*/ 283802 h 636109"/>
              <a:gd name="connsiteX6" fmla="*/ 584895 w 1212214"/>
              <a:gd name="connsiteY6" fmla="*/ 450057 h 636109"/>
              <a:gd name="connsiteX7" fmla="*/ 704967 w 1212214"/>
              <a:gd name="connsiteY7" fmla="*/ 597839 h 636109"/>
              <a:gd name="connsiteX8" fmla="*/ 880458 w 1212214"/>
              <a:gd name="connsiteY8" fmla="*/ 634784 h 636109"/>
              <a:gd name="connsiteX9" fmla="*/ 1006745 w 1212214"/>
              <a:gd name="connsiteY9" fmla="*/ 564649 h 636109"/>
              <a:gd name="connsiteX10" fmla="*/ 1124303 w 1212214"/>
              <a:gd name="connsiteY10" fmla="*/ 455690 h 636109"/>
              <a:gd name="connsiteX11" fmla="*/ 1212214 w 1212214"/>
              <a:gd name="connsiteY11" fmla="*/ 355384 h 6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2214" h="636109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0162" y="640316"/>
                  <a:pt x="880458" y="634784"/>
                </a:cubicBezTo>
                <a:cubicBezTo>
                  <a:pt x="930754" y="629252"/>
                  <a:pt x="966104" y="594498"/>
                  <a:pt x="1006745" y="564649"/>
                </a:cubicBezTo>
                <a:cubicBezTo>
                  <a:pt x="1047386" y="534800"/>
                  <a:pt x="1107370" y="491096"/>
                  <a:pt x="1124303" y="455690"/>
                </a:cubicBezTo>
                <a:cubicBezTo>
                  <a:pt x="1141236" y="420284"/>
                  <a:pt x="1197589" y="383863"/>
                  <a:pt x="1212214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0226C627-35B8-4D2F-8946-D680A0938C6E}"/>
              </a:ext>
            </a:extLst>
          </p:cNvPr>
          <p:cNvSpPr/>
          <p:nvPr/>
        </p:nvSpPr>
        <p:spPr>
          <a:xfrm rot="19293526">
            <a:off x="3378976" y="2259936"/>
            <a:ext cx="316193" cy="108846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105661 w 1236776"/>
              <a:gd name="connsiteY10" fmla="*/ 437167 h 637445"/>
              <a:gd name="connsiteX11" fmla="*/ 1236776 w 1236776"/>
              <a:gd name="connsiteY11" fmla="*/ 355384 h 637445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05661 w 1236776"/>
              <a:gd name="connsiteY10" fmla="*/ 437167 h 636109"/>
              <a:gd name="connsiteX11" fmla="*/ 1236776 w 1236776"/>
              <a:gd name="connsiteY11" fmla="*/ 355384 h 636109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24303 w 1236776"/>
              <a:gd name="connsiteY10" fmla="*/ 455690 h 636109"/>
              <a:gd name="connsiteX11" fmla="*/ 1236776 w 1236776"/>
              <a:gd name="connsiteY11" fmla="*/ 355384 h 636109"/>
              <a:gd name="connsiteX0" fmla="*/ 0 w 1212214"/>
              <a:gd name="connsiteY0" fmla="*/ 365775 h 636109"/>
              <a:gd name="connsiteX1" fmla="*/ 113840 w 1212214"/>
              <a:gd name="connsiteY1" fmla="*/ 145257 h 636109"/>
              <a:gd name="connsiteX2" fmla="*/ 270858 w 1212214"/>
              <a:gd name="connsiteY2" fmla="*/ 6712 h 636109"/>
              <a:gd name="connsiteX3" fmla="*/ 381695 w 1212214"/>
              <a:gd name="connsiteY3" fmla="*/ 34421 h 636109"/>
              <a:gd name="connsiteX4" fmla="*/ 455586 w 1212214"/>
              <a:gd name="connsiteY4" fmla="*/ 145257 h 636109"/>
              <a:gd name="connsiteX5" fmla="*/ 529476 w 1212214"/>
              <a:gd name="connsiteY5" fmla="*/ 283802 h 636109"/>
              <a:gd name="connsiteX6" fmla="*/ 584895 w 1212214"/>
              <a:gd name="connsiteY6" fmla="*/ 450057 h 636109"/>
              <a:gd name="connsiteX7" fmla="*/ 704967 w 1212214"/>
              <a:gd name="connsiteY7" fmla="*/ 597839 h 636109"/>
              <a:gd name="connsiteX8" fmla="*/ 880458 w 1212214"/>
              <a:gd name="connsiteY8" fmla="*/ 634784 h 636109"/>
              <a:gd name="connsiteX9" fmla="*/ 1006745 w 1212214"/>
              <a:gd name="connsiteY9" fmla="*/ 564649 h 636109"/>
              <a:gd name="connsiteX10" fmla="*/ 1124303 w 1212214"/>
              <a:gd name="connsiteY10" fmla="*/ 455690 h 636109"/>
              <a:gd name="connsiteX11" fmla="*/ 1212214 w 1212214"/>
              <a:gd name="connsiteY11" fmla="*/ 355384 h 6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2214" h="636109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0162" y="640316"/>
                  <a:pt x="880458" y="634784"/>
                </a:cubicBezTo>
                <a:cubicBezTo>
                  <a:pt x="930754" y="629252"/>
                  <a:pt x="966104" y="594498"/>
                  <a:pt x="1006745" y="564649"/>
                </a:cubicBezTo>
                <a:cubicBezTo>
                  <a:pt x="1047386" y="534800"/>
                  <a:pt x="1107370" y="491096"/>
                  <a:pt x="1124303" y="455690"/>
                </a:cubicBezTo>
                <a:cubicBezTo>
                  <a:pt x="1141236" y="420284"/>
                  <a:pt x="1197589" y="383863"/>
                  <a:pt x="1212214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 21">
            <a:extLst>
              <a:ext uri="{FF2B5EF4-FFF2-40B4-BE49-F238E27FC236}">
                <a16:creationId xmlns:a16="http://schemas.microsoft.com/office/drawing/2014/main" id="{B0AA171D-E9E8-4C72-A7B4-B1C8A2B7311C}"/>
              </a:ext>
            </a:extLst>
          </p:cNvPr>
          <p:cNvSpPr/>
          <p:nvPr/>
        </p:nvSpPr>
        <p:spPr>
          <a:xfrm rot="19293526">
            <a:off x="3422568" y="2362590"/>
            <a:ext cx="316193" cy="108846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105661 w 1236776"/>
              <a:gd name="connsiteY10" fmla="*/ 437167 h 637445"/>
              <a:gd name="connsiteX11" fmla="*/ 1236776 w 1236776"/>
              <a:gd name="connsiteY11" fmla="*/ 355384 h 637445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05661 w 1236776"/>
              <a:gd name="connsiteY10" fmla="*/ 437167 h 636109"/>
              <a:gd name="connsiteX11" fmla="*/ 1236776 w 1236776"/>
              <a:gd name="connsiteY11" fmla="*/ 355384 h 636109"/>
              <a:gd name="connsiteX0" fmla="*/ 0 w 1236776"/>
              <a:gd name="connsiteY0" fmla="*/ 365775 h 636109"/>
              <a:gd name="connsiteX1" fmla="*/ 113840 w 1236776"/>
              <a:gd name="connsiteY1" fmla="*/ 145257 h 636109"/>
              <a:gd name="connsiteX2" fmla="*/ 270858 w 1236776"/>
              <a:gd name="connsiteY2" fmla="*/ 6712 h 636109"/>
              <a:gd name="connsiteX3" fmla="*/ 381695 w 1236776"/>
              <a:gd name="connsiteY3" fmla="*/ 34421 h 636109"/>
              <a:gd name="connsiteX4" fmla="*/ 455586 w 1236776"/>
              <a:gd name="connsiteY4" fmla="*/ 145257 h 636109"/>
              <a:gd name="connsiteX5" fmla="*/ 529476 w 1236776"/>
              <a:gd name="connsiteY5" fmla="*/ 283802 h 636109"/>
              <a:gd name="connsiteX6" fmla="*/ 584895 w 1236776"/>
              <a:gd name="connsiteY6" fmla="*/ 450057 h 636109"/>
              <a:gd name="connsiteX7" fmla="*/ 704967 w 1236776"/>
              <a:gd name="connsiteY7" fmla="*/ 597839 h 636109"/>
              <a:gd name="connsiteX8" fmla="*/ 880458 w 1236776"/>
              <a:gd name="connsiteY8" fmla="*/ 634784 h 636109"/>
              <a:gd name="connsiteX9" fmla="*/ 1006745 w 1236776"/>
              <a:gd name="connsiteY9" fmla="*/ 564649 h 636109"/>
              <a:gd name="connsiteX10" fmla="*/ 1124303 w 1236776"/>
              <a:gd name="connsiteY10" fmla="*/ 455690 h 636109"/>
              <a:gd name="connsiteX11" fmla="*/ 1236776 w 1236776"/>
              <a:gd name="connsiteY11" fmla="*/ 355384 h 636109"/>
              <a:gd name="connsiteX0" fmla="*/ 0 w 1212214"/>
              <a:gd name="connsiteY0" fmla="*/ 365775 h 636109"/>
              <a:gd name="connsiteX1" fmla="*/ 113840 w 1212214"/>
              <a:gd name="connsiteY1" fmla="*/ 145257 h 636109"/>
              <a:gd name="connsiteX2" fmla="*/ 270858 w 1212214"/>
              <a:gd name="connsiteY2" fmla="*/ 6712 h 636109"/>
              <a:gd name="connsiteX3" fmla="*/ 381695 w 1212214"/>
              <a:gd name="connsiteY3" fmla="*/ 34421 h 636109"/>
              <a:gd name="connsiteX4" fmla="*/ 455586 w 1212214"/>
              <a:gd name="connsiteY4" fmla="*/ 145257 h 636109"/>
              <a:gd name="connsiteX5" fmla="*/ 529476 w 1212214"/>
              <a:gd name="connsiteY5" fmla="*/ 283802 h 636109"/>
              <a:gd name="connsiteX6" fmla="*/ 584895 w 1212214"/>
              <a:gd name="connsiteY6" fmla="*/ 450057 h 636109"/>
              <a:gd name="connsiteX7" fmla="*/ 704967 w 1212214"/>
              <a:gd name="connsiteY7" fmla="*/ 597839 h 636109"/>
              <a:gd name="connsiteX8" fmla="*/ 880458 w 1212214"/>
              <a:gd name="connsiteY8" fmla="*/ 634784 h 636109"/>
              <a:gd name="connsiteX9" fmla="*/ 1006745 w 1212214"/>
              <a:gd name="connsiteY9" fmla="*/ 564649 h 636109"/>
              <a:gd name="connsiteX10" fmla="*/ 1124303 w 1212214"/>
              <a:gd name="connsiteY10" fmla="*/ 455690 h 636109"/>
              <a:gd name="connsiteX11" fmla="*/ 1212214 w 1212214"/>
              <a:gd name="connsiteY11" fmla="*/ 355384 h 6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2214" h="636109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0162" y="640316"/>
                  <a:pt x="880458" y="634784"/>
                </a:cubicBezTo>
                <a:cubicBezTo>
                  <a:pt x="930754" y="629252"/>
                  <a:pt x="966104" y="594498"/>
                  <a:pt x="1006745" y="564649"/>
                </a:cubicBezTo>
                <a:cubicBezTo>
                  <a:pt x="1047386" y="534800"/>
                  <a:pt x="1107370" y="491096"/>
                  <a:pt x="1124303" y="455690"/>
                </a:cubicBezTo>
                <a:cubicBezTo>
                  <a:pt x="1141236" y="420284"/>
                  <a:pt x="1197589" y="383863"/>
                  <a:pt x="1212214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70" grpId="0"/>
      <p:bldP spid="54" grpId="0" animBg="1"/>
      <p:bldP spid="11" grpId="0"/>
      <p:bldP spid="7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6942DF-3402-457C-8C4B-9D7A4D31F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03" y="490068"/>
            <a:ext cx="9000994" cy="572697"/>
          </a:xfrm>
        </p:spPr>
        <p:txBody>
          <a:bodyPr/>
          <a:lstStyle/>
          <a:p>
            <a:pPr algn="ctr"/>
            <a:r>
              <a:rPr lang="en-US" sz="2800" dirty="0"/>
              <a:t>Can We Estimate the “Impedance” of City for Traffic ?</a:t>
            </a:r>
            <a:br>
              <a:rPr lang="en-US" sz="2800" dirty="0"/>
            </a:br>
            <a:r>
              <a:rPr lang="en-US" sz="2000" dirty="0"/>
              <a:t>A simplified model</a:t>
            </a:r>
          </a:p>
        </p:txBody>
      </p: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3751402C-E409-4397-ABAD-6B642B540336}"/>
              </a:ext>
            </a:extLst>
          </p:cNvPr>
          <p:cNvCxnSpPr/>
          <p:nvPr/>
        </p:nvCxnSpPr>
        <p:spPr>
          <a:xfrm flipH="1">
            <a:off x="1873063" y="2463013"/>
            <a:ext cx="2176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3AB053F4-4BC0-43F7-A936-E1E6B78B91B6}"/>
              </a:ext>
            </a:extLst>
          </p:cNvPr>
          <p:cNvCxnSpPr/>
          <p:nvPr/>
        </p:nvCxnSpPr>
        <p:spPr>
          <a:xfrm>
            <a:off x="1873063" y="2463013"/>
            <a:ext cx="0" cy="30362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5AC3EF8F-4521-426A-81C2-F42DF5B54171}"/>
              </a:ext>
            </a:extLst>
          </p:cNvPr>
          <p:cNvCxnSpPr/>
          <p:nvPr/>
        </p:nvCxnSpPr>
        <p:spPr>
          <a:xfrm>
            <a:off x="1873063" y="5499230"/>
            <a:ext cx="2176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llipsi 27">
            <a:extLst>
              <a:ext uri="{FF2B5EF4-FFF2-40B4-BE49-F238E27FC236}">
                <a16:creationId xmlns:a16="http://schemas.microsoft.com/office/drawing/2014/main" id="{7C8885F8-1F15-4485-BD43-8ECB6E0E1FC2}"/>
              </a:ext>
            </a:extLst>
          </p:cNvPr>
          <p:cNvSpPr/>
          <p:nvPr/>
        </p:nvSpPr>
        <p:spPr>
          <a:xfrm>
            <a:off x="1318333" y="3482145"/>
            <a:ext cx="1109459" cy="92006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D2A2708E-2701-4058-B1E5-D286DAF4DF02}"/>
              </a:ext>
            </a:extLst>
          </p:cNvPr>
          <p:cNvSpPr txBox="1"/>
          <p:nvPr/>
        </p:nvSpPr>
        <p:spPr>
          <a:xfrm>
            <a:off x="1751589" y="3818271"/>
            <a:ext cx="4863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U</a:t>
            </a:r>
            <a:r>
              <a:rPr lang="en-US" sz="2000" b="1" dirty="0"/>
              <a:t> </a:t>
            </a:r>
          </a:p>
        </p:txBody>
      </p: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B8EBDCBB-84D7-4265-BDCB-32004E1D9C73}"/>
              </a:ext>
            </a:extLst>
          </p:cNvPr>
          <p:cNvCxnSpPr/>
          <p:nvPr/>
        </p:nvCxnSpPr>
        <p:spPr>
          <a:xfrm>
            <a:off x="4049340" y="5499230"/>
            <a:ext cx="2176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3425E5B7-089F-4D11-B760-6FBB8A8E52FA}"/>
              </a:ext>
            </a:extLst>
          </p:cNvPr>
          <p:cNvCxnSpPr/>
          <p:nvPr/>
        </p:nvCxnSpPr>
        <p:spPr>
          <a:xfrm>
            <a:off x="4049340" y="2463013"/>
            <a:ext cx="2176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648B4E18-357D-4F60-9CF9-2E1EECE71489}"/>
              </a:ext>
            </a:extLst>
          </p:cNvPr>
          <p:cNvCxnSpPr>
            <a:cxnSpLocks/>
          </p:cNvCxnSpPr>
          <p:nvPr/>
        </p:nvCxnSpPr>
        <p:spPr>
          <a:xfrm flipH="1" flipV="1">
            <a:off x="6225613" y="2463013"/>
            <a:ext cx="2" cy="1518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uora yhdysviiva 35">
            <a:extLst>
              <a:ext uri="{FF2B5EF4-FFF2-40B4-BE49-F238E27FC236}">
                <a16:creationId xmlns:a16="http://schemas.microsoft.com/office/drawing/2014/main" id="{9587AA68-164C-4C40-A197-1BFD6885C9F6}"/>
              </a:ext>
            </a:extLst>
          </p:cNvPr>
          <p:cNvCxnSpPr>
            <a:cxnSpLocks/>
          </p:cNvCxnSpPr>
          <p:nvPr/>
        </p:nvCxnSpPr>
        <p:spPr>
          <a:xfrm flipH="1" flipV="1">
            <a:off x="6214040" y="4211138"/>
            <a:ext cx="4" cy="1288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26795A0B-288A-4B78-97BD-A41F7D93ED28}"/>
              </a:ext>
            </a:extLst>
          </p:cNvPr>
          <p:cNvCxnSpPr>
            <a:cxnSpLocks/>
          </p:cNvCxnSpPr>
          <p:nvPr/>
        </p:nvCxnSpPr>
        <p:spPr>
          <a:xfrm>
            <a:off x="5764503" y="4211138"/>
            <a:ext cx="8736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uora yhdysviiva 40">
            <a:extLst>
              <a:ext uri="{FF2B5EF4-FFF2-40B4-BE49-F238E27FC236}">
                <a16:creationId xmlns:a16="http://schemas.microsoft.com/office/drawing/2014/main" id="{1E2BE7DC-FA14-4484-8535-E055AC86E0C0}"/>
              </a:ext>
            </a:extLst>
          </p:cNvPr>
          <p:cNvCxnSpPr>
            <a:cxnSpLocks/>
          </p:cNvCxnSpPr>
          <p:nvPr/>
        </p:nvCxnSpPr>
        <p:spPr>
          <a:xfrm flipV="1">
            <a:off x="5764503" y="3981121"/>
            <a:ext cx="873675" cy="154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Kuva 48">
            <a:extLst>
              <a:ext uri="{FF2B5EF4-FFF2-40B4-BE49-F238E27FC236}">
                <a16:creationId xmlns:a16="http://schemas.microsoft.com/office/drawing/2014/main" id="{7A6342B8-C437-45A6-B12C-3D31D3E5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231" y="2033846"/>
            <a:ext cx="1234671" cy="858332"/>
          </a:xfrm>
          <a:prstGeom prst="rect">
            <a:avLst/>
          </a:prstGeom>
        </p:spPr>
      </p:pic>
      <p:sp>
        <p:nvSpPr>
          <p:cNvPr id="72" name="Tekstiruutu 71">
            <a:extLst>
              <a:ext uri="{FF2B5EF4-FFF2-40B4-BE49-F238E27FC236}">
                <a16:creationId xmlns:a16="http://schemas.microsoft.com/office/drawing/2014/main" id="{44933193-BD30-4E8A-A37F-48809E4D49EF}"/>
              </a:ext>
            </a:extLst>
          </p:cNvPr>
          <p:cNvSpPr txBox="1"/>
          <p:nvPr/>
        </p:nvSpPr>
        <p:spPr>
          <a:xfrm>
            <a:off x="6957887" y="1985574"/>
            <a:ext cx="3074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L </a:t>
            </a:r>
          </a:p>
        </p:txBody>
      </p:sp>
      <p:sp>
        <p:nvSpPr>
          <p:cNvPr id="73" name="Tekstiruutu 72">
            <a:extLst>
              <a:ext uri="{FF2B5EF4-FFF2-40B4-BE49-F238E27FC236}">
                <a16:creationId xmlns:a16="http://schemas.microsoft.com/office/drawing/2014/main" id="{13F8BD06-C056-41B6-AAE2-40D1C0E22099}"/>
              </a:ext>
            </a:extLst>
          </p:cNvPr>
          <p:cNvSpPr txBox="1"/>
          <p:nvPr/>
        </p:nvSpPr>
        <p:spPr>
          <a:xfrm>
            <a:off x="5920381" y="3610253"/>
            <a:ext cx="3074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C</a:t>
            </a:r>
            <a:r>
              <a:rPr lang="en-US" sz="2000" b="1" dirty="0"/>
              <a:t> </a:t>
            </a: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C7D7DAA7-B34F-412D-B2AE-009D391D57AE}"/>
              </a:ext>
            </a:extLst>
          </p:cNvPr>
          <p:cNvSpPr txBox="1"/>
          <p:nvPr/>
        </p:nvSpPr>
        <p:spPr>
          <a:xfrm>
            <a:off x="4518325" y="2939927"/>
            <a:ext cx="16879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Inductance L: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Resisting fast changes:</a:t>
            </a:r>
          </a:p>
          <a:p>
            <a:r>
              <a:rPr lang="en-US" sz="1200" dirty="0"/>
              <a:t>e.g. congestion, PT-time tables</a:t>
            </a:r>
          </a:p>
        </p:txBody>
      </p:sp>
      <p:sp>
        <p:nvSpPr>
          <p:cNvPr id="75" name="Tekstiruutu 74">
            <a:extLst>
              <a:ext uri="{FF2B5EF4-FFF2-40B4-BE49-F238E27FC236}">
                <a16:creationId xmlns:a16="http://schemas.microsoft.com/office/drawing/2014/main" id="{C4ECEBB4-E847-49C9-A82B-3BE87895CAEF}"/>
              </a:ext>
            </a:extLst>
          </p:cNvPr>
          <p:cNvSpPr txBox="1"/>
          <p:nvPr/>
        </p:nvSpPr>
        <p:spPr>
          <a:xfrm>
            <a:off x="4441831" y="4100267"/>
            <a:ext cx="172822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Capacitance  C: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Resisting slow changes:</a:t>
            </a:r>
          </a:p>
          <a:p>
            <a:r>
              <a:rPr lang="en-US" sz="1200" dirty="0"/>
              <a:t>e.g. parking spaces </a:t>
            </a:r>
          </a:p>
          <a:p>
            <a:r>
              <a:rPr lang="en-US" sz="1200" dirty="0"/>
              <a:t>PT-vehicle sizes etc.</a:t>
            </a:r>
          </a:p>
          <a:p>
            <a:endParaRPr lang="en-US" sz="1200" dirty="0"/>
          </a:p>
        </p:txBody>
      </p:sp>
      <p:sp>
        <p:nvSpPr>
          <p:cNvPr id="54" name="Suorakulmio 28">
            <a:extLst>
              <a:ext uri="{FF2B5EF4-FFF2-40B4-BE49-F238E27FC236}">
                <a16:creationId xmlns:a16="http://schemas.microsoft.com/office/drawing/2014/main" id="{1FD7031F-30AD-4547-B214-D86314E288C8}"/>
              </a:ext>
            </a:extLst>
          </p:cNvPr>
          <p:cNvSpPr/>
          <p:nvPr/>
        </p:nvSpPr>
        <p:spPr>
          <a:xfrm rot="5400000">
            <a:off x="3407074" y="1744903"/>
            <a:ext cx="597409" cy="147210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kstiruutu 67">
            <a:extLst>
              <a:ext uri="{FF2B5EF4-FFF2-40B4-BE49-F238E27FC236}">
                <a16:creationId xmlns:a16="http://schemas.microsoft.com/office/drawing/2014/main" id="{69E5AE0E-AF5C-4D1F-BA16-FFC4EB02AED9}"/>
              </a:ext>
            </a:extLst>
          </p:cNvPr>
          <p:cNvSpPr txBox="1"/>
          <p:nvPr/>
        </p:nvSpPr>
        <p:spPr>
          <a:xfrm>
            <a:off x="3572136" y="2309123"/>
            <a:ext cx="5030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R </a:t>
            </a:r>
          </a:p>
        </p:txBody>
      </p:sp>
      <p:sp>
        <p:nvSpPr>
          <p:cNvPr id="22" name="Freeform 21"/>
          <p:cNvSpPr/>
          <p:nvPr/>
        </p:nvSpPr>
        <p:spPr>
          <a:xfrm>
            <a:off x="262916" y="2827455"/>
            <a:ext cx="641604" cy="637445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102131"/>
              <a:gd name="connsiteY0" fmla="*/ 365775 h 637445"/>
              <a:gd name="connsiteX1" fmla="*/ 113840 w 1102131"/>
              <a:gd name="connsiteY1" fmla="*/ 145257 h 637445"/>
              <a:gd name="connsiteX2" fmla="*/ 270858 w 1102131"/>
              <a:gd name="connsiteY2" fmla="*/ 6712 h 637445"/>
              <a:gd name="connsiteX3" fmla="*/ 381695 w 1102131"/>
              <a:gd name="connsiteY3" fmla="*/ 34421 h 637445"/>
              <a:gd name="connsiteX4" fmla="*/ 455586 w 1102131"/>
              <a:gd name="connsiteY4" fmla="*/ 145257 h 637445"/>
              <a:gd name="connsiteX5" fmla="*/ 529476 w 1102131"/>
              <a:gd name="connsiteY5" fmla="*/ 283802 h 637445"/>
              <a:gd name="connsiteX6" fmla="*/ 584895 w 1102131"/>
              <a:gd name="connsiteY6" fmla="*/ 450057 h 637445"/>
              <a:gd name="connsiteX7" fmla="*/ 704967 w 1102131"/>
              <a:gd name="connsiteY7" fmla="*/ 597839 h 637445"/>
              <a:gd name="connsiteX8" fmla="*/ 880458 w 1102131"/>
              <a:gd name="connsiteY8" fmla="*/ 634784 h 637445"/>
              <a:gd name="connsiteX9" fmla="*/ 1000531 w 1102131"/>
              <a:gd name="connsiteY9" fmla="*/ 542421 h 637445"/>
              <a:gd name="connsiteX10" fmla="*/ 1055949 w 1102131"/>
              <a:gd name="connsiteY10" fmla="*/ 422348 h 637445"/>
              <a:gd name="connsiteX11" fmla="*/ 1102131 w 1102131"/>
              <a:gd name="connsiteY11" fmla="*/ 329984 h 637445"/>
              <a:gd name="connsiteX0" fmla="*/ 0 w 1236776"/>
              <a:gd name="connsiteY0" fmla="*/ 365775 h 637445"/>
              <a:gd name="connsiteX1" fmla="*/ 113840 w 1236776"/>
              <a:gd name="connsiteY1" fmla="*/ 145257 h 637445"/>
              <a:gd name="connsiteX2" fmla="*/ 270858 w 1236776"/>
              <a:gd name="connsiteY2" fmla="*/ 6712 h 637445"/>
              <a:gd name="connsiteX3" fmla="*/ 381695 w 1236776"/>
              <a:gd name="connsiteY3" fmla="*/ 34421 h 637445"/>
              <a:gd name="connsiteX4" fmla="*/ 455586 w 1236776"/>
              <a:gd name="connsiteY4" fmla="*/ 145257 h 637445"/>
              <a:gd name="connsiteX5" fmla="*/ 529476 w 1236776"/>
              <a:gd name="connsiteY5" fmla="*/ 283802 h 637445"/>
              <a:gd name="connsiteX6" fmla="*/ 584895 w 1236776"/>
              <a:gd name="connsiteY6" fmla="*/ 450057 h 637445"/>
              <a:gd name="connsiteX7" fmla="*/ 704967 w 1236776"/>
              <a:gd name="connsiteY7" fmla="*/ 597839 h 637445"/>
              <a:gd name="connsiteX8" fmla="*/ 880458 w 1236776"/>
              <a:gd name="connsiteY8" fmla="*/ 634784 h 637445"/>
              <a:gd name="connsiteX9" fmla="*/ 1000531 w 1236776"/>
              <a:gd name="connsiteY9" fmla="*/ 542421 h 637445"/>
              <a:gd name="connsiteX10" fmla="*/ 1055949 w 1236776"/>
              <a:gd name="connsiteY10" fmla="*/ 422348 h 637445"/>
              <a:gd name="connsiteX11" fmla="*/ 1236776 w 1236776"/>
              <a:gd name="connsiteY11" fmla="*/ 355384 h 63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776" h="637445">
                <a:moveTo>
                  <a:pt x="0" y="365775"/>
                </a:moveTo>
                <a:cubicBezTo>
                  <a:pt x="29248" y="269563"/>
                  <a:pt x="68697" y="205101"/>
                  <a:pt x="113840" y="145257"/>
                </a:cubicBezTo>
                <a:cubicBezTo>
                  <a:pt x="158983" y="85413"/>
                  <a:pt x="226216" y="25185"/>
                  <a:pt x="270858" y="6712"/>
                </a:cubicBezTo>
                <a:cubicBezTo>
                  <a:pt x="315500" y="-11761"/>
                  <a:pt x="350907" y="11330"/>
                  <a:pt x="381695" y="34421"/>
                </a:cubicBezTo>
                <a:cubicBezTo>
                  <a:pt x="412483" y="57512"/>
                  <a:pt x="430956" y="103694"/>
                  <a:pt x="455586" y="145257"/>
                </a:cubicBezTo>
                <a:cubicBezTo>
                  <a:pt x="480216" y="186820"/>
                  <a:pt x="507925" y="233002"/>
                  <a:pt x="529476" y="283802"/>
                </a:cubicBezTo>
                <a:cubicBezTo>
                  <a:pt x="551027" y="334602"/>
                  <a:pt x="555647" y="397718"/>
                  <a:pt x="584895" y="450057"/>
                </a:cubicBezTo>
                <a:cubicBezTo>
                  <a:pt x="614144" y="502397"/>
                  <a:pt x="655707" y="567051"/>
                  <a:pt x="704967" y="597839"/>
                </a:cubicBezTo>
                <a:cubicBezTo>
                  <a:pt x="754227" y="628627"/>
                  <a:pt x="831197" y="644020"/>
                  <a:pt x="880458" y="634784"/>
                </a:cubicBezTo>
                <a:cubicBezTo>
                  <a:pt x="929719" y="625548"/>
                  <a:pt x="971283" y="577827"/>
                  <a:pt x="1000531" y="542421"/>
                </a:cubicBezTo>
                <a:cubicBezTo>
                  <a:pt x="1029779" y="507015"/>
                  <a:pt x="1039016" y="457754"/>
                  <a:pt x="1055949" y="422348"/>
                </a:cubicBezTo>
                <a:cubicBezTo>
                  <a:pt x="1072882" y="386942"/>
                  <a:pt x="1222151" y="383863"/>
                  <a:pt x="1236776" y="3553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51824" y="3174866"/>
            <a:ext cx="137202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74924" y="2330433"/>
            <a:ext cx="0" cy="851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80693" y="2251907"/>
            <a:ext cx="122790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The “input signal” </a:t>
            </a:r>
            <a:br>
              <a:rPr lang="en-US" sz="1200" dirty="0"/>
            </a:br>
            <a:r>
              <a:rPr lang="en-US" sz="1200" dirty="0"/>
              <a:t>= Traffic demand</a:t>
            </a:r>
          </a:p>
        </p:txBody>
      </p:sp>
      <p:sp>
        <p:nvSpPr>
          <p:cNvPr id="77" name="Tekstiruutu 73">
            <a:extLst>
              <a:ext uri="{FF2B5EF4-FFF2-40B4-BE49-F238E27FC236}">
                <a16:creationId xmlns:a16="http://schemas.microsoft.com/office/drawing/2014/main" id="{C7D7DAA7-B34F-412D-B2AE-009D391D57AE}"/>
              </a:ext>
            </a:extLst>
          </p:cNvPr>
          <p:cNvSpPr txBox="1"/>
          <p:nvPr/>
        </p:nvSpPr>
        <p:spPr>
          <a:xfrm>
            <a:off x="2918388" y="2912252"/>
            <a:ext cx="140743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Resistance R</a:t>
            </a:r>
            <a:r>
              <a:rPr lang="en-US" sz="1200" dirty="0"/>
              <a:t>:</a:t>
            </a:r>
          </a:p>
          <a:p>
            <a:r>
              <a:rPr lang="en-US" sz="1200" dirty="0"/>
              <a:t>The “real” resistance</a:t>
            </a:r>
          </a:p>
          <a:p>
            <a:r>
              <a:rPr lang="en-US" sz="1200" dirty="0"/>
              <a:t>Consumes energy</a:t>
            </a:r>
          </a:p>
        </p:txBody>
      </p:sp>
      <p:cxnSp>
        <p:nvCxnSpPr>
          <p:cNvPr id="79" name="Straight Arrow Connector 78"/>
          <p:cNvCxnSpPr>
            <a:cxnSpLocks/>
          </p:cNvCxnSpPr>
          <p:nvPr/>
        </p:nvCxnSpPr>
        <p:spPr>
          <a:xfrm>
            <a:off x="7183383" y="2533185"/>
            <a:ext cx="941223" cy="8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/>
          </p:cNvCxnSpPr>
          <p:nvPr/>
        </p:nvCxnSpPr>
        <p:spPr>
          <a:xfrm flipV="1">
            <a:off x="7183383" y="2046076"/>
            <a:ext cx="0" cy="99091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183383" y="2533186"/>
            <a:ext cx="838263" cy="483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425411" y="1299585"/>
            <a:ext cx="143148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Total impedance</a:t>
            </a:r>
          </a:p>
          <a:p>
            <a:r>
              <a:rPr lang="en-US" sz="1200" dirty="0"/>
              <a:t>of the city traffic</a:t>
            </a:r>
          </a:p>
          <a:p>
            <a:r>
              <a:rPr lang="en-US" sz="1200" dirty="0"/>
              <a:t>network consists</a:t>
            </a:r>
          </a:p>
          <a:p>
            <a:r>
              <a:rPr lang="en-US" sz="1200" dirty="0"/>
              <a:t>of real and imaginary</a:t>
            </a:r>
          </a:p>
          <a:p>
            <a:r>
              <a:rPr lang="en-US" sz="1200" dirty="0"/>
              <a:t>components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E2BA4A2C-16BB-4C38-9F89-A532F8C75409}"/>
              </a:ext>
            </a:extLst>
          </p:cNvPr>
          <p:cNvSpPr txBox="1"/>
          <p:nvPr/>
        </p:nvSpPr>
        <p:spPr>
          <a:xfrm>
            <a:off x="6922963" y="2904468"/>
            <a:ext cx="3074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C 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419EAEFD-5D5B-4612-8D82-34051C0D2FB0}"/>
              </a:ext>
            </a:extLst>
          </p:cNvPr>
          <p:cNvSpPr txBox="1"/>
          <p:nvPr/>
        </p:nvSpPr>
        <p:spPr>
          <a:xfrm>
            <a:off x="8141152" y="2374338"/>
            <a:ext cx="583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R </a:t>
            </a: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CE08EDD5-95CD-4A4A-AFF7-C5DC0835F55C}"/>
              </a:ext>
            </a:extLst>
          </p:cNvPr>
          <p:cNvSpPr txBox="1"/>
          <p:nvPr/>
        </p:nvSpPr>
        <p:spPr>
          <a:xfrm>
            <a:off x="5155831" y="1759510"/>
            <a:ext cx="3074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L</a:t>
            </a:r>
            <a:r>
              <a:rPr lang="en-US" sz="2000" b="1" dirty="0"/>
              <a:t> </a:t>
            </a:r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468250DD-FE10-41B1-94F7-4D8C635EA088}"/>
              </a:ext>
            </a:extLst>
          </p:cNvPr>
          <p:cNvSpPr/>
          <p:nvPr/>
        </p:nvSpPr>
        <p:spPr>
          <a:xfrm>
            <a:off x="950616" y="2863600"/>
            <a:ext cx="603504" cy="637445"/>
          </a:xfrm>
          <a:custGeom>
            <a:avLst/>
            <a:gdLst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35709 w 1089891"/>
              <a:gd name="connsiteY5" fmla="*/ 246857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4038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089891"/>
              <a:gd name="connsiteY0" fmla="*/ 353075 h 637445"/>
              <a:gd name="connsiteX1" fmla="*/ 101600 w 1089891"/>
              <a:gd name="connsiteY1" fmla="*/ 145257 h 637445"/>
              <a:gd name="connsiteX2" fmla="*/ 258618 w 1089891"/>
              <a:gd name="connsiteY2" fmla="*/ 6712 h 637445"/>
              <a:gd name="connsiteX3" fmla="*/ 369455 w 1089891"/>
              <a:gd name="connsiteY3" fmla="*/ 34421 h 637445"/>
              <a:gd name="connsiteX4" fmla="*/ 443346 w 1089891"/>
              <a:gd name="connsiteY4" fmla="*/ 145257 h 637445"/>
              <a:gd name="connsiteX5" fmla="*/ 517236 w 1089891"/>
              <a:gd name="connsiteY5" fmla="*/ 283802 h 637445"/>
              <a:gd name="connsiteX6" fmla="*/ 572655 w 1089891"/>
              <a:gd name="connsiteY6" fmla="*/ 450057 h 637445"/>
              <a:gd name="connsiteX7" fmla="*/ 692727 w 1089891"/>
              <a:gd name="connsiteY7" fmla="*/ 597839 h 637445"/>
              <a:gd name="connsiteX8" fmla="*/ 868218 w 1089891"/>
              <a:gd name="connsiteY8" fmla="*/ 634784 h 637445"/>
              <a:gd name="connsiteX9" fmla="*/ 988291 w 1089891"/>
              <a:gd name="connsiteY9" fmla="*/ 542421 h 637445"/>
              <a:gd name="connsiteX10" fmla="*/ 1043709 w 1089891"/>
              <a:gd name="connsiteY10" fmla="*/ 422348 h 637445"/>
              <a:gd name="connsiteX11" fmla="*/ 1089891 w 1089891"/>
              <a:gd name="connsiteY11" fmla="*/ 329984 h 637445"/>
              <a:gd name="connsiteX0" fmla="*/ 0 w 1163334"/>
              <a:gd name="connsiteY0" fmla="*/ 308625 h 637445"/>
              <a:gd name="connsiteX1" fmla="*/ 175043 w 1163334"/>
              <a:gd name="connsiteY1" fmla="*/ 145257 h 637445"/>
              <a:gd name="connsiteX2" fmla="*/ 332061 w 1163334"/>
              <a:gd name="connsiteY2" fmla="*/ 6712 h 637445"/>
              <a:gd name="connsiteX3" fmla="*/ 442898 w 1163334"/>
              <a:gd name="connsiteY3" fmla="*/ 34421 h 637445"/>
              <a:gd name="connsiteX4" fmla="*/ 516789 w 1163334"/>
              <a:gd name="connsiteY4" fmla="*/ 145257 h 637445"/>
              <a:gd name="connsiteX5" fmla="*/ 590679 w 1163334"/>
              <a:gd name="connsiteY5" fmla="*/ 283802 h 637445"/>
              <a:gd name="connsiteX6" fmla="*/ 646098 w 1163334"/>
              <a:gd name="connsiteY6" fmla="*/ 450057 h 637445"/>
              <a:gd name="connsiteX7" fmla="*/ 766170 w 1163334"/>
              <a:gd name="connsiteY7" fmla="*/ 597839 h 637445"/>
              <a:gd name="connsiteX8" fmla="*/ 941661 w 1163334"/>
              <a:gd name="connsiteY8" fmla="*/ 634784 h 637445"/>
              <a:gd name="connsiteX9" fmla="*/ 1061734 w 1163334"/>
              <a:gd name="connsiteY9" fmla="*/ 542421 h 637445"/>
              <a:gd name="connsiteX10" fmla="*/ 1117152 w 1163334"/>
              <a:gd name="connsiteY10" fmla="*/ 422348 h 637445"/>
              <a:gd name="connsiteX11" fmla="*/ 1163334 w 1163334"/>
              <a:gd name="connsiteY11" fmla="*/ 329984 h 63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3334" h="637445">
                <a:moveTo>
                  <a:pt x="0" y="308625"/>
                </a:moveTo>
                <a:cubicBezTo>
                  <a:pt x="29248" y="212413"/>
                  <a:pt x="119700" y="195576"/>
                  <a:pt x="175043" y="145257"/>
                </a:cubicBezTo>
                <a:cubicBezTo>
                  <a:pt x="230387" y="94938"/>
                  <a:pt x="287419" y="25185"/>
                  <a:pt x="332061" y="6712"/>
                </a:cubicBezTo>
                <a:cubicBezTo>
                  <a:pt x="376703" y="-11761"/>
                  <a:pt x="412110" y="11330"/>
                  <a:pt x="442898" y="34421"/>
                </a:cubicBezTo>
                <a:cubicBezTo>
                  <a:pt x="473686" y="57512"/>
                  <a:pt x="492159" y="103694"/>
                  <a:pt x="516789" y="145257"/>
                </a:cubicBezTo>
                <a:cubicBezTo>
                  <a:pt x="541419" y="186820"/>
                  <a:pt x="569128" y="233002"/>
                  <a:pt x="590679" y="283802"/>
                </a:cubicBezTo>
                <a:cubicBezTo>
                  <a:pt x="612230" y="334602"/>
                  <a:pt x="616850" y="397718"/>
                  <a:pt x="646098" y="450057"/>
                </a:cubicBezTo>
                <a:cubicBezTo>
                  <a:pt x="675347" y="502397"/>
                  <a:pt x="716910" y="567051"/>
                  <a:pt x="766170" y="597839"/>
                </a:cubicBezTo>
                <a:cubicBezTo>
                  <a:pt x="815430" y="628627"/>
                  <a:pt x="892400" y="644020"/>
                  <a:pt x="941661" y="634784"/>
                </a:cubicBezTo>
                <a:cubicBezTo>
                  <a:pt x="990922" y="625548"/>
                  <a:pt x="1032486" y="577827"/>
                  <a:pt x="1061734" y="542421"/>
                </a:cubicBezTo>
                <a:cubicBezTo>
                  <a:pt x="1090982" y="507015"/>
                  <a:pt x="1100219" y="457754"/>
                  <a:pt x="1117152" y="422348"/>
                </a:cubicBezTo>
                <a:cubicBezTo>
                  <a:pt x="1134085" y="386942"/>
                  <a:pt x="1148709" y="358463"/>
                  <a:pt x="1163334" y="32998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51105C40-658F-4209-9531-F0AB989A5B8C}"/>
              </a:ext>
            </a:extLst>
          </p:cNvPr>
          <p:cNvCxnSpPr>
            <a:cxnSpLocks/>
          </p:cNvCxnSpPr>
          <p:nvPr/>
        </p:nvCxnSpPr>
        <p:spPr>
          <a:xfrm flipV="1">
            <a:off x="937835" y="3078149"/>
            <a:ext cx="0" cy="170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kstiruutu 73">
            <a:extLst>
              <a:ext uri="{FF2B5EF4-FFF2-40B4-BE49-F238E27FC236}">
                <a16:creationId xmlns:a16="http://schemas.microsoft.com/office/drawing/2014/main" id="{5CBF46C6-C4C9-4311-8491-98473A0483AE}"/>
              </a:ext>
            </a:extLst>
          </p:cNvPr>
          <p:cNvSpPr txBox="1"/>
          <p:nvPr/>
        </p:nvSpPr>
        <p:spPr>
          <a:xfrm>
            <a:off x="828705" y="3259919"/>
            <a:ext cx="2548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24h</a:t>
            </a:r>
          </a:p>
        </p:txBody>
      </p:sp>
      <p:sp>
        <p:nvSpPr>
          <p:cNvPr id="47" name="Tekstiruutu 73">
            <a:extLst>
              <a:ext uri="{FF2B5EF4-FFF2-40B4-BE49-F238E27FC236}">
                <a16:creationId xmlns:a16="http://schemas.microsoft.com/office/drawing/2014/main" id="{715F5B7C-25D0-4C89-9436-724984EA48A0}"/>
              </a:ext>
            </a:extLst>
          </p:cNvPr>
          <p:cNvSpPr txBox="1"/>
          <p:nvPr/>
        </p:nvSpPr>
        <p:spPr>
          <a:xfrm>
            <a:off x="495507" y="3856151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kstiruutu 44">
                <a:extLst>
                  <a:ext uri="{FF2B5EF4-FFF2-40B4-BE49-F238E27FC236}">
                    <a16:creationId xmlns:a16="http://schemas.microsoft.com/office/drawing/2014/main" id="{E9330C2A-A946-4B90-BF09-F579BCCEC374}"/>
                  </a:ext>
                </a:extLst>
              </p:cNvPr>
              <p:cNvSpPr txBox="1"/>
              <p:nvPr/>
            </p:nvSpPr>
            <p:spPr>
              <a:xfrm>
                <a:off x="-21400" y="4637049"/>
                <a:ext cx="1768497" cy="444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𝟑𝟔𝟎𝟎</m:t>
                        </m:r>
                      </m:den>
                    </m:f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𝑯𝒛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5" name="Tekstiruutu 44">
                <a:extLst>
                  <a:ext uri="{FF2B5EF4-FFF2-40B4-BE49-F238E27FC236}">
                    <a16:creationId xmlns:a16="http://schemas.microsoft.com/office/drawing/2014/main" id="{E9330C2A-A946-4B90-BF09-F579BCCEC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400" y="4637049"/>
                <a:ext cx="1768497" cy="4446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kstiruutu 47">
                <a:extLst>
                  <a:ext uri="{FF2B5EF4-FFF2-40B4-BE49-F238E27FC236}">
                    <a16:creationId xmlns:a16="http://schemas.microsoft.com/office/drawing/2014/main" id="{521FC7E3-9AB8-4A0B-96C5-4291D6A87A51}"/>
                  </a:ext>
                </a:extLst>
              </p:cNvPr>
              <p:cNvSpPr txBox="1"/>
              <p:nvPr/>
            </p:nvSpPr>
            <p:spPr>
              <a:xfrm>
                <a:off x="6502541" y="4273624"/>
                <a:ext cx="2556277" cy="913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400" dirty="0"/>
                  <a:t>Impedance </a:t>
                </a:r>
                <a:r>
                  <a:rPr lang="en-US" sz="1400" b="1" i="1" dirty="0"/>
                  <a:t>Z</a:t>
                </a:r>
                <a:r>
                  <a:rPr lang="en-US" sz="1400" b="1" dirty="0"/>
                  <a:t> </a:t>
                </a:r>
              </a:p>
              <a:p>
                <a:pPr algn="ctr"/>
                <a:r>
                  <a:rPr lang="en-US" sz="1400" dirty="0"/>
                  <a:t>is a complex number:</a:t>
                </a:r>
              </a:p>
              <a:p>
                <a:pPr algn="ctr"/>
                <a:r>
                  <a:rPr lang="en-US" sz="2000" b="1" i="1" dirty="0"/>
                  <a:t>Z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1" i="1"/>
                      <m:t>R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r>
                  <a:rPr lang="en-US" sz="2000" b="1" dirty="0"/>
                  <a:t>  </a:t>
                </a:r>
              </a:p>
            </p:txBody>
          </p:sp>
        </mc:Choice>
        <mc:Fallback xmlns="">
          <p:sp>
            <p:nvSpPr>
              <p:cNvPr id="48" name="Tekstiruutu 47">
                <a:extLst>
                  <a:ext uri="{FF2B5EF4-FFF2-40B4-BE49-F238E27FC236}">
                    <a16:creationId xmlns:a16="http://schemas.microsoft.com/office/drawing/2014/main" id="{521FC7E3-9AB8-4A0B-96C5-4291D6A87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541" y="4273624"/>
                <a:ext cx="2556277" cy="913455"/>
              </a:xfrm>
              <a:prstGeom prst="rect">
                <a:avLst/>
              </a:prstGeom>
              <a:blipFill>
                <a:blip r:embed="rId4"/>
                <a:stretch>
                  <a:fillRect l="-5728" t="-6000" b="-5333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9569786D-3CAE-4813-B628-A90DFDAA7D7B}"/>
                  </a:ext>
                </a:extLst>
              </p:cNvPr>
              <p:cNvSpPr txBox="1"/>
              <p:nvPr/>
            </p:nvSpPr>
            <p:spPr>
              <a:xfrm>
                <a:off x="7224304" y="1957976"/>
                <a:ext cx="962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200" b="1" i="1" dirty="0"/>
              </a:p>
            </p:txBody>
          </p:sp>
        </mc:Choice>
        <mc:Fallback xmlns="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9569786D-3CAE-4813-B628-A90DFDAA7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304" y="1957976"/>
                <a:ext cx="96244" cy="184666"/>
              </a:xfrm>
              <a:prstGeom prst="rect">
                <a:avLst/>
              </a:prstGeom>
              <a:blipFill>
                <a:blip r:embed="rId5"/>
                <a:stretch>
                  <a:fillRect l="-25000" r="-31250" b="-10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kstiruutu 50">
                <a:extLst>
                  <a:ext uri="{FF2B5EF4-FFF2-40B4-BE49-F238E27FC236}">
                    <a16:creationId xmlns:a16="http://schemas.microsoft.com/office/drawing/2014/main" id="{98540AC2-4823-4712-9F27-E2DF87F9D132}"/>
                  </a:ext>
                </a:extLst>
              </p:cNvPr>
              <p:cNvSpPr txBox="1"/>
              <p:nvPr/>
            </p:nvSpPr>
            <p:spPr>
              <a:xfrm>
                <a:off x="7236881" y="2913841"/>
                <a:ext cx="21166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200" b="1" i="1" dirty="0"/>
              </a:p>
            </p:txBody>
          </p:sp>
        </mc:Choice>
        <mc:Fallback xmlns="">
          <p:sp>
            <p:nvSpPr>
              <p:cNvPr id="51" name="Tekstiruutu 50">
                <a:extLst>
                  <a:ext uri="{FF2B5EF4-FFF2-40B4-BE49-F238E27FC236}">
                    <a16:creationId xmlns:a16="http://schemas.microsoft.com/office/drawing/2014/main" id="{98540AC2-4823-4712-9F27-E2DF87F9D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881" y="2913841"/>
                <a:ext cx="211661" cy="184666"/>
              </a:xfrm>
              <a:prstGeom prst="rect">
                <a:avLst/>
              </a:prstGeom>
              <a:blipFill>
                <a:blip r:embed="rId6"/>
                <a:stretch>
                  <a:fillRect r="-14286" b="-666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kstiruutu 51">
            <a:extLst>
              <a:ext uri="{FF2B5EF4-FFF2-40B4-BE49-F238E27FC236}">
                <a16:creationId xmlns:a16="http://schemas.microsoft.com/office/drawing/2014/main" id="{63488AA6-9534-42FC-85DE-DA548C73F357}"/>
              </a:ext>
            </a:extLst>
          </p:cNvPr>
          <p:cNvSpPr txBox="1"/>
          <p:nvPr/>
        </p:nvSpPr>
        <p:spPr>
          <a:xfrm>
            <a:off x="8028093" y="2872261"/>
            <a:ext cx="6490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/>
              <a:t>Z</a:t>
            </a:r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1C2CC3ED-70C1-4443-B6EA-A5D5FE9C3D63}"/>
              </a:ext>
            </a:extLst>
          </p:cNvPr>
          <p:cNvCxnSpPr>
            <a:cxnSpLocks/>
          </p:cNvCxnSpPr>
          <p:nvPr/>
        </p:nvCxnSpPr>
        <p:spPr>
          <a:xfrm>
            <a:off x="2394196" y="2463013"/>
            <a:ext cx="216754" cy="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orakulmio 9">
            <a:extLst>
              <a:ext uri="{FF2B5EF4-FFF2-40B4-BE49-F238E27FC236}">
                <a16:creationId xmlns:a16="http://schemas.microsoft.com/office/drawing/2014/main" id="{4799E6E2-FA60-452A-B9E7-2E1AD66508A5}"/>
              </a:ext>
            </a:extLst>
          </p:cNvPr>
          <p:cNvSpPr/>
          <p:nvPr/>
        </p:nvSpPr>
        <p:spPr>
          <a:xfrm>
            <a:off x="2029549" y="1634772"/>
            <a:ext cx="170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Net traffic flow: </a:t>
            </a:r>
            <a:br>
              <a:rPr lang="en-US" sz="1200" dirty="0"/>
            </a:br>
            <a:r>
              <a:rPr lang="en-US" sz="1200" b="1" i="1" dirty="0"/>
              <a:t>I</a:t>
            </a:r>
            <a:r>
              <a:rPr lang="en-US" sz="1200" dirty="0"/>
              <a:t> = inbound-outbound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479710C-8ED5-4128-939A-15950E0E886F}"/>
              </a:ext>
            </a:extLst>
          </p:cNvPr>
          <p:cNvCxnSpPr/>
          <p:nvPr/>
        </p:nvCxnSpPr>
        <p:spPr>
          <a:xfrm>
            <a:off x="2502573" y="2067287"/>
            <a:ext cx="0" cy="35806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2">
            <a:extLst>
              <a:ext uri="{FF2B5EF4-FFF2-40B4-BE49-F238E27FC236}">
                <a16:creationId xmlns:a16="http://schemas.microsoft.com/office/drawing/2014/main" id="{BA459AA4-C4DA-41F2-9341-8D168315B2EC}"/>
              </a:ext>
            </a:extLst>
          </p:cNvPr>
          <p:cNvSpPr txBox="1"/>
          <p:nvPr/>
        </p:nvSpPr>
        <p:spPr>
          <a:xfrm>
            <a:off x="109205" y="5178076"/>
            <a:ext cx="207268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The “input frequency” </a:t>
            </a:r>
            <a:br>
              <a:rPr lang="en-US" sz="1200" dirty="0"/>
            </a:br>
            <a:r>
              <a:rPr lang="en-US" sz="1200" dirty="0"/>
              <a:t>= Very low, 24h cycles,</a:t>
            </a:r>
          </a:p>
          <a:p>
            <a:r>
              <a:rPr lang="en-US" sz="1200" dirty="0"/>
              <a:t>higher components may exists</a:t>
            </a:r>
          </a:p>
          <a:p>
            <a:endParaRPr lang="en-US" sz="12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8DF9E78-A52A-471A-B6FC-320212E06521}"/>
              </a:ext>
            </a:extLst>
          </p:cNvPr>
          <p:cNvSpPr txBox="1"/>
          <p:nvPr/>
        </p:nvSpPr>
        <p:spPr>
          <a:xfrm>
            <a:off x="1978029" y="5161566"/>
            <a:ext cx="7165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Suburb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C6DDA88A-2571-4995-9C55-D952B1DDBD59}"/>
              </a:ext>
            </a:extLst>
          </p:cNvPr>
          <p:cNvSpPr txBox="1"/>
          <p:nvPr/>
        </p:nvSpPr>
        <p:spPr>
          <a:xfrm>
            <a:off x="5044358" y="5161567"/>
            <a:ext cx="10948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/>
              <a:t>City Center</a:t>
            </a:r>
          </a:p>
        </p:txBody>
      </p:sp>
    </p:spTree>
    <p:extLst>
      <p:ext uri="{BB962C8B-B14F-4D97-AF65-F5344CB8AC3E}">
        <p14:creationId xmlns:p14="http://schemas.microsoft.com/office/powerpoint/2010/main" val="284396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1" grpId="0"/>
      <p:bldP spid="39" grpId="0"/>
      <p:bldP spid="40" grpId="0"/>
      <p:bldP spid="48" grpId="0"/>
      <p:bldP spid="4" grpId="0"/>
      <p:bldP spid="51" grpId="0"/>
      <p:bldP spid="5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2ED25E-3D32-4215-94B5-8B7D1360E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00" y="345527"/>
            <a:ext cx="8085599" cy="617730"/>
          </a:xfrm>
        </p:spPr>
        <p:txBody>
          <a:bodyPr/>
          <a:lstStyle/>
          <a:p>
            <a:pPr algn="ctr"/>
            <a:r>
              <a:rPr lang="en-US" dirty="0"/>
              <a:t>Impedance Adaptation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2BA73E7-68A7-43EF-AB3C-76413711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00" y="1165625"/>
            <a:ext cx="720081" cy="1035407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2A06626A-10A0-4D3D-85DD-B918180BCC85}"/>
              </a:ext>
            </a:extLst>
          </p:cNvPr>
          <p:cNvCxnSpPr>
            <a:cxnSpLocks/>
          </p:cNvCxnSpPr>
          <p:nvPr/>
        </p:nvCxnSpPr>
        <p:spPr>
          <a:xfrm>
            <a:off x="3275681" y="1865564"/>
            <a:ext cx="2880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C7A81B29-2A0E-491E-97A0-ECFEEDAEA273}"/>
              </a:ext>
            </a:extLst>
          </p:cNvPr>
          <p:cNvCxnSpPr/>
          <p:nvPr/>
        </p:nvCxnSpPr>
        <p:spPr>
          <a:xfrm flipH="1" flipV="1">
            <a:off x="5480925" y="1620771"/>
            <a:ext cx="585065" cy="115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467209DB-1DE8-464E-BE21-97FBC521FC14}"/>
              </a:ext>
            </a:extLst>
          </p:cNvPr>
          <p:cNvCxnSpPr/>
          <p:nvPr/>
        </p:nvCxnSpPr>
        <p:spPr>
          <a:xfrm flipH="1">
            <a:off x="5505386" y="1982153"/>
            <a:ext cx="585065" cy="12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C00C4FD-586A-4B70-AB39-7244E99D3B3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700506" y="1446315"/>
            <a:ext cx="1936442" cy="771547"/>
          </a:xfr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04F1252D-6097-4D0A-988F-5DEDCB3317F4}"/>
              </a:ext>
            </a:extLst>
          </p:cNvPr>
          <p:cNvSpPr txBox="1"/>
          <p:nvPr/>
        </p:nvSpPr>
        <p:spPr>
          <a:xfrm>
            <a:off x="3663076" y="1151302"/>
            <a:ext cx="2256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If not adapted:</a:t>
            </a:r>
          </a:p>
          <a:p>
            <a:r>
              <a:rPr lang="en-US" sz="1200" dirty="0"/>
              <a:t>- Part of the signal reflects back</a:t>
            </a:r>
          </a:p>
          <a:p>
            <a:r>
              <a:rPr lang="en-US" sz="1200" dirty="0"/>
              <a:t>- Poor quality of the music</a:t>
            </a:r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F357D7B8-DBC1-4792-8EEA-54491CEC3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75" y="2565504"/>
            <a:ext cx="5076825" cy="1333452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74853CC7-ADD9-4150-9D7A-2A830EC14E05}"/>
              </a:ext>
            </a:extLst>
          </p:cNvPr>
          <p:cNvSpPr txBox="1"/>
          <p:nvPr/>
        </p:nvSpPr>
        <p:spPr>
          <a:xfrm>
            <a:off x="571086" y="2700920"/>
            <a:ext cx="24785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/>
              <a:t>Blood vessels: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Cyclic pressure from the heart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Perfect impedance adaptation at each branch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No echo nor reflections, minimum energy use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6AEEA734-EFAC-41B0-9B9B-B74FD7113CAB}"/>
              </a:ext>
            </a:extLst>
          </p:cNvPr>
          <p:cNvSpPr txBox="1"/>
          <p:nvPr/>
        </p:nvSpPr>
        <p:spPr>
          <a:xfrm>
            <a:off x="701570" y="4554125"/>
            <a:ext cx="459100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/>
              <a:t>Think of  examples of impedance adaptation: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“Social impedance” between groups ?</a:t>
            </a: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04152F52-2453-4DF5-BAA2-8A6948E3B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386" y="4091313"/>
            <a:ext cx="2848095" cy="16153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1655" y="597217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Read more from: </a:t>
            </a:r>
            <a:r>
              <a:rPr lang="en-US" sz="1000" dirty="0" err="1"/>
              <a:t>Geoffry</a:t>
            </a:r>
            <a:r>
              <a:rPr lang="en-US" sz="1000" dirty="0"/>
              <a:t> West: Scale: The Universal Laws of Growth, Innovation, Sustainability, and the Pace of Life in Organisms, Cities, Economies, and Companies </a:t>
            </a:r>
          </a:p>
        </p:txBody>
      </p:sp>
    </p:spTree>
    <p:extLst>
      <p:ext uri="{BB962C8B-B14F-4D97-AF65-F5344CB8AC3E}">
        <p14:creationId xmlns:p14="http://schemas.microsoft.com/office/powerpoint/2010/main" val="1579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A8025E-4C25-466C-9F13-75A4A21C6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487" y="312210"/>
            <a:ext cx="8085599" cy="707740"/>
          </a:xfrm>
        </p:spPr>
        <p:txBody>
          <a:bodyPr/>
          <a:lstStyle/>
          <a:p>
            <a:pPr algn="ctr"/>
            <a:r>
              <a:rPr lang="en-US" dirty="0"/>
              <a:t>Impedance Adaptation – Traffic</a:t>
            </a:r>
          </a:p>
        </p:txBody>
      </p:sp>
      <p:grpSp>
        <p:nvGrpSpPr>
          <p:cNvPr id="47" name="Ryhmä 46">
            <a:extLst>
              <a:ext uri="{FF2B5EF4-FFF2-40B4-BE49-F238E27FC236}">
                <a16:creationId xmlns:a16="http://schemas.microsoft.com/office/drawing/2014/main" id="{AE50FCA7-8ED2-4C15-BEED-574B07D2A491}"/>
              </a:ext>
            </a:extLst>
          </p:cNvPr>
          <p:cNvGrpSpPr/>
          <p:nvPr/>
        </p:nvGrpSpPr>
        <p:grpSpPr>
          <a:xfrm>
            <a:off x="1351569" y="1898687"/>
            <a:ext cx="5438227" cy="1128618"/>
            <a:chOff x="971600" y="1349939"/>
            <a:chExt cx="5438227" cy="1128618"/>
          </a:xfrm>
        </p:grpSpPr>
        <p:grpSp>
          <p:nvGrpSpPr>
            <p:cNvPr id="26" name="Ryhmä 25">
              <a:extLst>
                <a:ext uri="{FF2B5EF4-FFF2-40B4-BE49-F238E27FC236}">
                  <a16:creationId xmlns:a16="http://schemas.microsoft.com/office/drawing/2014/main" id="{91E3B72E-18B0-428D-83F6-7F6BE59257EB}"/>
                </a:ext>
              </a:extLst>
            </p:cNvPr>
            <p:cNvGrpSpPr/>
            <p:nvPr/>
          </p:nvGrpSpPr>
          <p:grpSpPr>
            <a:xfrm>
              <a:off x="971600" y="1353432"/>
              <a:ext cx="2025225" cy="450050"/>
              <a:chOff x="971600" y="1268760"/>
              <a:chExt cx="2025225" cy="450050"/>
            </a:xfrm>
          </p:grpSpPr>
          <p:cxnSp>
            <p:nvCxnSpPr>
              <p:cNvPr id="14" name="Suora yhdysviiva 13">
                <a:extLst>
                  <a:ext uri="{FF2B5EF4-FFF2-40B4-BE49-F238E27FC236}">
                    <a16:creationId xmlns:a16="http://schemas.microsoft.com/office/drawing/2014/main" id="{6B35F4D1-90AD-4307-8989-82F62A35C6E2}"/>
                  </a:ext>
                </a:extLst>
              </p:cNvPr>
              <p:cNvCxnSpPr/>
              <p:nvPr/>
            </p:nvCxnSpPr>
            <p:spPr>
              <a:xfrm>
                <a:off x="971600" y="1718810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11CD5C3A-7F35-4216-8F16-4CA35160D156}"/>
                  </a:ext>
                </a:extLst>
              </p:cNvPr>
              <p:cNvCxnSpPr/>
              <p:nvPr/>
            </p:nvCxnSpPr>
            <p:spPr>
              <a:xfrm>
                <a:off x="196171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uora yhdysviiva 17">
                <a:extLst>
                  <a:ext uri="{FF2B5EF4-FFF2-40B4-BE49-F238E27FC236}">
                    <a16:creationId xmlns:a16="http://schemas.microsoft.com/office/drawing/2014/main" id="{AE5087A0-96CB-40A0-BC16-ECE3FFF17504}"/>
                  </a:ext>
                </a:extLst>
              </p:cNvPr>
              <p:cNvCxnSpPr/>
              <p:nvPr/>
            </p:nvCxnSpPr>
            <p:spPr>
              <a:xfrm>
                <a:off x="223174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uora yhdysviiva 19">
                <a:extLst>
                  <a:ext uri="{FF2B5EF4-FFF2-40B4-BE49-F238E27FC236}">
                    <a16:creationId xmlns:a16="http://schemas.microsoft.com/office/drawing/2014/main" id="{5D90AD84-7C27-409A-8F4A-330DC79EF0F0}"/>
                  </a:ext>
                </a:extLst>
              </p:cNvPr>
              <p:cNvCxnSpPr/>
              <p:nvPr/>
            </p:nvCxnSpPr>
            <p:spPr>
              <a:xfrm>
                <a:off x="2231740" y="1718810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Ryhmä 24">
              <a:extLst>
                <a:ext uri="{FF2B5EF4-FFF2-40B4-BE49-F238E27FC236}">
                  <a16:creationId xmlns:a16="http://schemas.microsoft.com/office/drawing/2014/main" id="{2764F229-A8B0-4BB5-8221-67912135F0A7}"/>
                </a:ext>
              </a:extLst>
            </p:cNvPr>
            <p:cNvGrpSpPr/>
            <p:nvPr/>
          </p:nvGrpSpPr>
          <p:grpSpPr>
            <a:xfrm flipV="1">
              <a:off x="971600" y="2028507"/>
              <a:ext cx="2025225" cy="450050"/>
              <a:chOff x="971600" y="1943835"/>
              <a:chExt cx="2025225" cy="450050"/>
            </a:xfrm>
          </p:grpSpPr>
          <p:cxnSp>
            <p:nvCxnSpPr>
              <p:cNvPr id="21" name="Suora yhdysviiva 20">
                <a:extLst>
                  <a:ext uri="{FF2B5EF4-FFF2-40B4-BE49-F238E27FC236}">
                    <a16:creationId xmlns:a16="http://schemas.microsoft.com/office/drawing/2014/main" id="{12143D99-F666-469B-BEBF-187EFF72AB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2393885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uora yhdysviiva 21">
                <a:extLst>
                  <a:ext uri="{FF2B5EF4-FFF2-40B4-BE49-F238E27FC236}">
                    <a16:creationId xmlns:a16="http://schemas.microsoft.com/office/drawing/2014/main" id="{EF42E54D-69CC-4533-B3E3-A199EAD568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171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uora yhdysviiva 22">
                <a:extLst>
                  <a:ext uri="{FF2B5EF4-FFF2-40B4-BE49-F238E27FC236}">
                    <a16:creationId xmlns:a16="http://schemas.microsoft.com/office/drawing/2014/main" id="{34C1FADB-25F4-4F37-908E-763E018580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uora yhdysviiva 23">
                <a:extLst>
                  <a:ext uri="{FF2B5EF4-FFF2-40B4-BE49-F238E27FC236}">
                    <a16:creationId xmlns:a16="http://schemas.microsoft.com/office/drawing/2014/main" id="{76129CA4-67F1-452A-8182-E98C2E01D5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2393885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Ryhmä 26">
              <a:extLst>
                <a:ext uri="{FF2B5EF4-FFF2-40B4-BE49-F238E27FC236}">
                  <a16:creationId xmlns:a16="http://schemas.microsoft.com/office/drawing/2014/main" id="{5D16CB00-13F1-40B9-8E5F-ED3195C79BF3}"/>
                </a:ext>
              </a:extLst>
            </p:cNvPr>
            <p:cNvGrpSpPr/>
            <p:nvPr/>
          </p:nvGrpSpPr>
          <p:grpSpPr>
            <a:xfrm>
              <a:off x="2989447" y="1349939"/>
              <a:ext cx="2025225" cy="450050"/>
              <a:chOff x="971600" y="1268760"/>
              <a:chExt cx="2025225" cy="450050"/>
            </a:xfrm>
          </p:grpSpPr>
          <p:cxnSp>
            <p:nvCxnSpPr>
              <p:cNvPr id="28" name="Suora yhdysviiva 27">
                <a:extLst>
                  <a:ext uri="{FF2B5EF4-FFF2-40B4-BE49-F238E27FC236}">
                    <a16:creationId xmlns:a16="http://schemas.microsoft.com/office/drawing/2014/main" id="{19EAEE21-0FA9-4382-9A84-54D27FBD868F}"/>
                  </a:ext>
                </a:extLst>
              </p:cNvPr>
              <p:cNvCxnSpPr/>
              <p:nvPr/>
            </p:nvCxnSpPr>
            <p:spPr>
              <a:xfrm>
                <a:off x="971600" y="1718810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uora yhdysviiva 28">
                <a:extLst>
                  <a:ext uri="{FF2B5EF4-FFF2-40B4-BE49-F238E27FC236}">
                    <a16:creationId xmlns:a16="http://schemas.microsoft.com/office/drawing/2014/main" id="{D37BACE5-AD46-49E2-A00C-66A865F49C52}"/>
                  </a:ext>
                </a:extLst>
              </p:cNvPr>
              <p:cNvCxnSpPr/>
              <p:nvPr/>
            </p:nvCxnSpPr>
            <p:spPr>
              <a:xfrm>
                <a:off x="196171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uora yhdysviiva 29">
                <a:extLst>
                  <a:ext uri="{FF2B5EF4-FFF2-40B4-BE49-F238E27FC236}">
                    <a16:creationId xmlns:a16="http://schemas.microsoft.com/office/drawing/2014/main" id="{206BEFD9-E786-4ABA-A338-BB25A32E56D8}"/>
                  </a:ext>
                </a:extLst>
              </p:cNvPr>
              <p:cNvCxnSpPr/>
              <p:nvPr/>
            </p:nvCxnSpPr>
            <p:spPr>
              <a:xfrm>
                <a:off x="223174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uora yhdysviiva 30">
                <a:extLst>
                  <a:ext uri="{FF2B5EF4-FFF2-40B4-BE49-F238E27FC236}">
                    <a16:creationId xmlns:a16="http://schemas.microsoft.com/office/drawing/2014/main" id="{5275F8DD-609A-4096-8E9E-29FA89339799}"/>
                  </a:ext>
                </a:extLst>
              </p:cNvPr>
              <p:cNvCxnSpPr/>
              <p:nvPr/>
            </p:nvCxnSpPr>
            <p:spPr>
              <a:xfrm>
                <a:off x="2231740" y="1718810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Ryhmä 31">
              <a:extLst>
                <a:ext uri="{FF2B5EF4-FFF2-40B4-BE49-F238E27FC236}">
                  <a16:creationId xmlns:a16="http://schemas.microsoft.com/office/drawing/2014/main" id="{465C6CA0-19C3-4467-B002-D3FE20E77D56}"/>
                </a:ext>
              </a:extLst>
            </p:cNvPr>
            <p:cNvGrpSpPr/>
            <p:nvPr/>
          </p:nvGrpSpPr>
          <p:grpSpPr>
            <a:xfrm flipV="1">
              <a:off x="2989447" y="2025014"/>
              <a:ext cx="2025225" cy="450050"/>
              <a:chOff x="971600" y="1943835"/>
              <a:chExt cx="2025225" cy="450050"/>
            </a:xfrm>
          </p:grpSpPr>
          <p:cxnSp>
            <p:nvCxnSpPr>
              <p:cNvPr id="33" name="Suora yhdysviiva 32">
                <a:extLst>
                  <a:ext uri="{FF2B5EF4-FFF2-40B4-BE49-F238E27FC236}">
                    <a16:creationId xmlns:a16="http://schemas.microsoft.com/office/drawing/2014/main" id="{9CDB8906-3A76-491F-A66C-E2DB5AD2B3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2393885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uora yhdysviiva 33">
                <a:extLst>
                  <a:ext uri="{FF2B5EF4-FFF2-40B4-BE49-F238E27FC236}">
                    <a16:creationId xmlns:a16="http://schemas.microsoft.com/office/drawing/2014/main" id="{9BEB194E-C3CD-4A15-8845-933E8DFC4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171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uora yhdysviiva 34">
                <a:extLst>
                  <a:ext uri="{FF2B5EF4-FFF2-40B4-BE49-F238E27FC236}">
                    <a16:creationId xmlns:a16="http://schemas.microsoft.com/office/drawing/2014/main" id="{69315F74-5F66-4C1D-9BAA-BE1504378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uora yhdysviiva 35">
                <a:extLst>
                  <a:ext uri="{FF2B5EF4-FFF2-40B4-BE49-F238E27FC236}">
                    <a16:creationId xmlns:a16="http://schemas.microsoft.com/office/drawing/2014/main" id="{EB7347FB-216C-47EA-941B-17D775DD8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2393885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Ryhmä 36">
              <a:extLst>
                <a:ext uri="{FF2B5EF4-FFF2-40B4-BE49-F238E27FC236}">
                  <a16:creationId xmlns:a16="http://schemas.microsoft.com/office/drawing/2014/main" id="{46B411CD-BB5C-4FB7-86D2-0D3843E1597A}"/>
                </a:ext>
              </a:extLst>
            </p:cNvPr>
            <p:cNvGrpSpPr/>
            <p:nvPr/>
          </p:nvGrpSpPr>
          <p:grpSpPr>
            <a:xfrm>
              <a:off x="4384602" y="1349939"/>
              <a:ext cx="2025225" cy="450050"/>
              <a:chOff x="971600" y="1268760"/>
              <a:chExt cx="2025225" cy="450050"/>
            </a:xfrm>
          </p:grpSpPr>
          <p:cxnSp>
            <p:nvCxnSpPr>
              <p:cNvPr id="38" name="Suora yhdysviiva 37">
                <a:extLst>
                  <a:ext uri="{FF2B5EF4-FFF2-40B4-BE49-F238E27FC236}">
                    <a16:creationId xmlns:a16="http://schemas.microsoft.com/office/drawing/2014/main" id="{2F90FEB8-E993-421A-9C0A-0C7B43A744BF}"/>
                  </a:ext>
                </a:extLst>
              </p:cNvPr>
              <p:cNvCxnSpPr/>
              <p:nvPr/>
            </p:nvCxnSpPr>
            <p:spPr>
              <a:xfrm>
                <a:off x="971600" y="1718810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uora yhdysviiva 38">
                <a:extLst>
                  <a:ext uri="{FF2B5EF4-FFF2-40B4-BE49-F238E27FC236}">
                    <a16:creationId xmlns:a16="http://schemas.microsoft.com/office/drawing/2014/main" id="{E5CDA3A5-4894-4BFC-9EF3-168CD3E48892}"/>
                  </a:ext>
                </a:extLst>
              </p:cNvPr>
              <p:cNvCxnSpPr/>
              <p:nvPr/>
            </p:nvCxnSpPr>
            <p:spPr>
              <a:xfrm>
                <a:off x="196171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uora yhdysviiva 39">
                <a:extLst>
                  <a:ext uri="{FF2B5EF4-FFF2-40B4-BE49-F238E27FC236}">
                    <a16:creationId xmlns:a16="http://schemas.microsoft.com/office/drawing/2014/main" id="{3518F36A-62E1-41B6-8EA7-E60168400EE3}"/>
                  </a:ext>
                </a:extLst>
              </p:cNvPr>
              <p:cNvCxnSpPr/>
              <p:nvPr/>
            </p:nvCxnSpPr>
            <p:spPr>
              <a:xfrm>
                <a:off x="2231740" y="1268760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uora yhdysviiva 40">
                <a:extLst>
                  <a:ext uri="{FF2B5EF4-FFF2-40B4-BE49-F238E27FC236}">
                    <a16:creationId xmlns:a16="http://schemas.microsoft.com/office/drawing/2014/main" id="{FAA652D5-5A5D-404B-9F65-AD6EE3DB9359}"/>
                  </a:ext>
                </a:extLst>
              </p:cNvPr>
              <p:cNvCxnSpPr/>
              <p:nvPr/>
            </p:nvCxnSpPr>
            <p:spPr>
              <a:xfrm>
                <a:off x="2231740" y="1718810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Ryhmä 41">
              <a:extLst>
                <a:ext uri="{FF2B5EF4-FFF2-40B4-BE49-F238E27FC236}">
                  <a16:creationId xmlns:a16="http://schemas.microsoft.com/office/drawing/2014/main" id="{17D30202-FED6-4359-8712-07C680DFE513}"/>
                </a:ext>
              </a:extLst>
            </p:cNvPr>
            <p:cNvGrpSpPr/>
            <p:nvPr/>
          </p:nvGrpSpPr>
          <p:grpSpPr>
            <a:xfrm flipV="1">
              <a:off x="4384602" y="2025014"/>
              <a:ext cx="2025225" cy="450050"/>
              <a:chOff x="971600" y="1943835"/>
              <a:chExt cx="2025225" cy="450050"/>
            </a:xfrm>
          </p:grpSpPr>
          <p:cxnSp>
            <p:nvCxnSpPr>
              <p:cNvPr id="43" name="Suora yhdysviiva 42">
                <a:extLst>
                  <a:ext uri="{FF2B5EF4-FFF2-40B4-BE49-F238E27FC236}">
                    <a16:creationId xmlns:a16="http://schemas.microsoft.com/office/drawing/2014/main" id="{9F7947CF-B4CA-4F20-B96B-A1BFE90A1E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2393885"/>
                <a:ext cx="990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uora yhdysviiva 43">
                <a:extLst>
                  <a:ext uri="{FF2B5EF4-FFF2-40B4-BE49-F238E27FC236}">
                    <a16:creationId xmlns:a16="http://schemas.microsoft.com/office/drawing/2014/main" id="{7428EEAA-5567-40CF-BFC1-611FCF5E7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171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uora yhdysviiva 44">
                <a:extLst>
                  <a:ext uri="{FF2B5EF4-FFF2-40B4-BE49-F238E27FC236}">
                    <a16:creationId xmlns:a16="http://schemas.microsoft.com/office/drawing/2014/main" id="{8F7FDB4E-294F-46FF-8FDE-0D3FC837BF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1943835"/>
                <a:ext cx="0" cy="450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uora yhdysviiva 45">
                <a:extLst>
                  <a:ext uri="{FF2B5EF4-FFF2-40B4-BE49-F238E27FC236}">
                    <a16:creationId xmlns:a16="http://schemas.microsoft.com/office/drawing/2014/main" id="{7B941013-22A7-4176-86BD-7BD6ACB76F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1740" y="2393885"/>
                <a:ext cx="7650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uora yhdysviiva 48">
            <a:extLst>
              <a:ext uri="{FF2B5EF4-FFF2-40B4-BE49-F238E27FC236}">
                <a16:creationId xmlns:a16="http://schemas.microsoft.com/office/drawing/2014/main" id="{8B0D28E7-A261-43A2-95AE-B99143FB1DB3}"/>
              </a:ext>
            </a:extLst>
          </p:cNvPr>
          <p:cNvCxnSpPr>
            <a:cxnSpLocks/>
          </p:cNvCxnSpPr>
          <p:nvPr/>
        </p:nvCxnSpPr>
        <p:spPr>
          <a:xfrm flipV="1">
            <a:off x="541390" y="1231303"/>
            <a:ext cx="0" cy="7025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uora yhdysviiva 50">
            <a:extLst>
              <a:ext uri="{FF2B5EF4-FFF2-40B4-BE49-F238E27FC236}">
                <a16:creationId xmlns:a16="http://schemas.microsoft.com/office/drawing/2014/main" id="{82610CBE-A918-47C5-B897-6556E6F459DA}"/>
              </a:ext>
            </a:extLst>
          </p:cNvPr>
          <p:cNvCxnSpPr>
            <a:cxnSpLocks/>
          </p:cNvCxnSpPr>
          <p:nvPr/>
        </p:nvCxnSpPr>
        <p:spPr>
          <a:xfrm flipV="1">
            <a:off x="541390" y="1925311"/>
            <a:ext cx="1467437" cy="4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Vapaamuotoinen: Muoto 54">
            <a:extLst>
              <a:ext uri="{FF2B5EF4-FFF2-40B4-BE49-F238E27FC236}">
                <a16:creationId xmlns:a16="http://schemas.microsoft.com/office/drawing/2014/main" id="{6809ADC2-7C3E-44AE-AD87-376732BF632F}"/>
              </a:ext>
            </a:extLst>
          </p:cNvPr>
          <p:cNvSpPr/>
          <p:nvPr/>
        </p:nvSpPr>
        <p:spPr>
          <a:xfrm>
            <a:off x="573857" y="1375566"/>
            <a:ext cx="1092656" cy="549745"/>
          </a:xfrm>
          <a:custGeom>
            <a:avLst/>
            <a:gdLst>
              <a:gd name="connsiteX0" fmla="*/ 0 w 1384300"/>
              <a:gd name="connsiteY0" fmla="*/ 528721 h 549745"/>
              <a:gd name="connsiteX1" fmla="*/ 82550 w 1384300"/>
              <a:gd name="connsiteY1" fmla="*/ 503321 h 549745"/>
              <a:gd name="connsiteX2" fmla="*/ 120650 w 1384300"/>
              <a:gd name="connsiteY2" fmla="*/ 490621 h 549745"/>
              <a:gd name="connsiteX3" fmla="*/ 139700 w 1384300"/>
              <a:gd name="connsiteY3" fmla="*/ 477921 h 549745"/>
              <a:gd name="connsiteX4" fmla="*/ 196850 w 1384300"/>
              <a:gd name="connsiteY4" fmla="*/ 471571 h 549745"/>
              <a:gd name="connsiteX5" fmla="*/ 209550 w 1384300"/>
              <a:gd name="connsiteY5" fmla="*/ 427121 h 549745"/>
              <a:gd name="connsiteX6" fmla="*/ 228600 w 1384300"/>
              <a:gd name="connsiteY6" fmla="*/ 420771 h 549745"/>
              <a:gd name="connsiteX7" fmla="*/ 247650 w 1384300"/>
              <a:gd name="connsiteY7" fmla="*/ 319171 h 549745"/>
              <a:gd name="connsiteX8" fmla="*/ 254000 w 1384300"/>
              <a:gd name="connsiteY8" fmla="*/ 300121 h 549745"/>
              <a:gd name="connsiteX9" fmla="*/ 292100 w 1384300"/>
              <a:gd name="connsiteY9" fmla="*/ 287421 h 549745"/>
              <a:gd name="connsiteX10" fmla="*/ 330200 w 1384300"/>
              <a:gd name="connsiteY10" fmla="*/ 262021 h 549745"/>
              <a:gd name="connsiteX11" fmla="*/ 368300 w 1384300"/>
              <a:gd name="connsiteY11" fmla="*/ 249321 h 549745"/>
              <a:gd name="connsiteX12" fmla="*/ 400050 w 1384300"/>
              <a:gd name="connsiteY12" fmla="*/ 185821 h 549745"/>
              <a:gd name="connsiteX13" fmla="*/ 419100 w 1384300"/>
              <a:gd name="connsiteY13" fmla="*/ 179471 h 549745"/>
              <a:gd name="connsiteX14" fmla="*/ 431800 w 1384300"/>
              <a:gd name="connsiteY14" fmla="*/ 160421 h 549745"/>
              <a:gd name="connsiteX15" fmla="*/ 444500 w 1384300"/>
              <a:gd name="connsiteY15" fmla="*/ 109621 h 549745"/>
              <a:gd name="connsiteX16" fmla="*/ 457200 w 1384300"/>
              <a:gd name="connsiteY16" fmla="*/ 65171 h 549745"/>
              <a:gd name="connsiteX17" fmla="*/ 463550 w 1384300"/>
              <a:gd name="connsiteY17" fmla="*/ 20721 h 549745"/>
              <a:gd name="connsiteX18" fmla="*/ 482600 w 1384300"/>
              <a:gd name="connsiteY18" fmla="*/ 33421 h 549745"/>
              <a:gd name="connsiteX19" fmla="*/ 539750 w 1384300"/>
              <a:gd name="connsiteY19" fmla="*/ 58821 h 549745"/>
              <a:gd name="connsiteX20" fmla="*/ 571500 w 1384300"/>
              <a:gd name="connsiteY20" fmla="*/ 52471 h 549745"/>
              <a:gd name="connsiteX21" fmla="*/ 609600 w 1384300"/>
              <a:gd name="connsiteY21" fmla="*/ 27071 h 549745"/>
              <a:gd name="connsiteX22" fmla="*/ 615950 w 1384300"/>
              <a:gd name="connsiteY22" fmla="*/ 1671 h 549745"/>
              <a:gd name="connsiteX23" fmla="*/ 641350 w 1384300"/>
              <a:gd name="connsiteY23" fmla="*/ 8021 h 549745"/>
              <a:gd name="connsiteX24" fmla="*/ 660400 w 1384300"/>
              <a:gd name="connsiteY24" fmla="*/ 46121 h 549745"/>
              <a:gd name="connsiteX25" fmla="*/ 736600 w 1384300"/>
              <a:gd name="connsiteY25" fmla="*/ 52471 h 549745"/>
              <a:gd name="connsiteX26" fmla="*/ 742950 w 1384300"/>
              <a:gd name="connsiteY26" fmla="*/ 77871 h 549745"/>
              <a:gd name="connsiteX27" fmla="*/ 762000 w 1384300"/>
              <a:gd name="connsiteY27" fmla="*/ 90571 h 549745"/>
              <a:gd name="connsiteX28" fmla="*/ 806450 w 1384300"/>
              <a:gd name="connsiteY28" fmla="*/ 103271 h 549745"/>
              <a:gd name="connsiteX29" fmla="*/ 812800 w 1384300"/>
              <a:gd name="connsiteY29" fmla="*/ 147721 h 549745"/>
              <a:gd name="connsiteX30" fmla="*/ 819150 w 1384300"/>
              <a:gd name="connsiteY30" fmla="*/ 198521 h 549745"/>
              <a:gd name="connsiteX31" fmla="*/ 850900 w 1384300"/>
              <a:gd name="connsiteY31" fmla="*/ 255671 h 549745"/>
              <a:gd name="connsiteX32" fmla="*/ 857250 w 1384300"/>
              <a:gd name="connsiteY32" fmla="*/ 293771 h 549745"/>
              <a:gd name="connsiteX33" fmla="*/ 863600 w 1384300"/>
              <a:gd name="connsiteY33" fmla="*/ 312821 h 549745"/>
              <a:gd name="connsiteX34" fmla="*/ 901700 w 1384300"/>
              <a:gd name="connsiteY34" fmla="*/ 319171 h 549745"/>
              <a:gd name="connsiteX35" fmla="*/ 952500 w 1384300"/>
              <a:gd name="connsiteY35" fmla="*/ 350921 h 549745"/>
              <a:gd name="connsiteX36" fmla="*/ 990600 w 1384300"/>
              <a:gd name="connsiteY36" fmla="*/ 363621 h 549745"/>
              <a:gd name="connsiteX37" fmla="*/ 996950 w 1384300"/>
              <a:gd name="connsiteY37" fmla="*/ 382671 h 549745"/>
              <a:gd name="connsiteX38" fmla="*/ 1009650 w 1384300"/>
              <a:gd name="connsiteY38" fmla="*/ 401721 h 549745"/>
              <a:gd name="connsiteX39" fmla="*/ 1016000 w 1384300"/>
              <a:gd name="connsiteY39" fmla="*/ 452521 h 549745"/>
              <a:gd name="connsiteX40" fmla="*/ 1022350 w 1384300"/>
              <a:gd name="connsiteY40" fmla="*/ 490621 h 549745"/>
              <a:gd name="connsiteX41" fmla="*/ 1041400 w 1384300"/>
              <a:gd name="connsiteY41" fmla="*/ 503321 h 549745"/>
              <a:gd name="connsiteX42" fmla="*/ 1117600 w 1384300"/>
              <a:gd name="connsiteY42" fmla="*/ 509671 h 549745"/>
              <a:gd name="connsiteX43" fmla="*/ 1181100 w 1384300"/>
              <a:gd name="connsiteY43" fmla="*/ 516021 h 549745"/>
              <a:gd name="connsiteX44" fmla="*/ 1219200 w 1384300"/>
              <a:gd name="connsiteY44" fmla="*/ 522371 h 549745"/>
              <a:gd name="connsiteX45" fmla="*/ 1276350 w 1384300"/>
              <a:gd name="connsiteY45" fmla="*/ 528721 h 549745"/>
              <a:gd name="connsiteX46" fmla="*/ 1295400 w 1384300"/>
              <a:gd name="connsiteY46" fmla="*/ 541421 h 549745"/>
              <a:gd name="connsiteX47" fmla="*/ 1384300 w 1384300"/>
              <a:gd name="connsiteY47" fmla="*/ 547771 h 54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84300" h="549745">
                <a:moveTo>
                  <a:pt x="0" y="528721"/>
                </a:moveTo>
                <a:cubicBezTo>
                  <a:pt x="56938" y="494558"/>
                  <a:pt x="4909" y="519958"/>
                  <a:pt x="82550" y="503321"/>
                </a:cubicBezTo>
                <a:cubicBezTo>
                  <a:pt x="95640" y="500516"/>
                  <a:pt x="107950" y="494854"/>
                  <a:pt x="120650" y="490621"/>
                </a:cubicBezTo>
                <a:cubicBezTo>
                  <a:pt x="127890" y="488208"/>
                  <a:pt x="132296" y="479772"/>
                  <a:pt x="139700" y="477921"/>
                </a:cubicBezTo>
                <a:cubicBezTo>
                  <a:pt x="158295" y="473272"/>
                  <a:pt x="177800" y="473688"/>
                  <a:pt x="196850" y="471571"/>
                </a:cubicBezTo>
                <a:cubicBezTo>
                  <a:pt x="196905" y="471351"/>
                  <a:pt x="206513" y="430158"/>
                  <a:pt x="209550" y="427121"/>
                </a:cubicBezTo>
                <a:cubicBezTo>
                  <a:pt x="214283" y="422388"/>
                  <a:pt x="222250" y="422888"/>
                  <a:pt x="228600" y="420771"/>
                </a:cubicBezTo>
                <a:cubicBezTo>
                  <a:pt x="252861" y="347987"/>
                  <a:pt x="232286" y="419038"/>
                  <a:pt x="247650" y="319171"/>
                </a:cubicBezTo>
                <a:cubicBezTo>
                  <a:pt x="248668" y="312555"/>
                  <a:pt x="248553" y="304012"/>
                  <a:pt x="254000" y="300121"/>
                </a:cubicBezTo>
                <a:cubicBezTo>
                  <a:pt x="264893" y="292340"/>
                  <a:pt x="292100" y="287421"/>
                  <a:pt x="292100" y="287421"/>
                </a:cubicBezTo>
                <a:cubicBezTo>
                  <a:pt x="302497" y="256231"/>
                  <a:pt x="290865" y="272749"/>
                  <a:pt x="330200" y="262021"/>
                </a:cubicBezTo>
                <a:cubicBezTo>
                  <a:pt x="343115" y="258499"/>
                  <a:pt x="368300" y="249321"/>
                  <a:pt x="368300" y="249321"/>
                </a:cubicBezTo>
                <a:cubicBezTo>
                  <a:pt x="372850" y="231120"/>
                  <a:pt x="379431" y="192694"/>
                  <a:pt x="400050" y="185821"/>
                </a:cubicBezTo>
                <a:lnTo>
                  <a:pt x="419100" y="179471"/>
                </a:lnTo>
                <a:cubicBezTo>
                  <a:pt x="423333" y="173121"/>
                  <a:pt x="428387" y="167247"/>
                  <a:pt x="431800" y="160421"/>
                </a:cubicBezTo>
                <a:cubicBezTo>
                  <a:pt x="438608" y="146804"/>
                  <a:pt x="441602" y="122663"/>
                  <a:pt x="444500" y="109621"/>
                </a:cubicBezTo>
                <a:cubicBezTo>
                  <a:pt x="449816" y="85701"/>
                  <a:pt x="450129" y="86385"/>
                  <a:pt x="457200" y="65171"/>
                </a:cubicBezTo>
                <a:cubicBezTo>
                  <a:pt x="459317" y="50354"/>
                  <a:pt x="454200" y="32408"/>
                  <a:pt x="463550" y="20721"/>
                </a:cubicBezTo>
                <a:cubicBezTo>
                  <a:pt x="468318" y="14762"/>
                  <a:pt x="475626" y="30321"/>
                  <a:pt x="482600" y="33421"/>
                </a:cubicBezTo>
                <a:cubicBezTo>
                  <a:pt x="550610" y="63648"/>
                  <a:pt x="496637" y="30079"/>
                  <a:pt x="539750" y="58821"/>
                </a:cubicBezTo>
                <a:cubicBezTo>
                  <a:pt x="550333" y="56704"/>
                  <a:pt x="561674" y="56937"/>
                  <a:pt x="571500" y="52471"/>
                </a:cubicBezTo>
                <a:cubicBezTo>
                  <a:pt x="585395" y="46155"/>
                  <a:pt x="609600" y="27071"/>
                  <a:pt x="609600" y="27071"/>
                </a:cubicBezTo>
                <a:cubicBezTo>
                  <a:pt x="611717" y="18604"/>
                  <a:pt x="608466" y="6161"/>
                  <a:pt x="615950" y="1671"/>
                </a:cubicBezTo>
                <a:cubicBezTo>
                  <a:pt x="623434" y="-2819"/>
                  <a:pt x="634535" y="2569"/>
                  <a:pt x="641350" y="8021"/>
                </a:cubicBezTo>
                <a:cubicBezTo>
                  <a:pt x="653613" y="17831"/>
                  <a:pt x="639997" y="40292"/>
                  <a:pt x="660400" y="46121"/>
                </a:cubicBezTo>
                <a:cubicBezTo>
                  <a:pt x="684907" y="53123"/>
                  <a:pt x="711200" y="50354"/>
                  <a:pt x="736600" y="52471"/>
                </a:cubicBezTo>
                <a:cubicBezTo>
                  <a:pt x="738717" y="60938"/>
                  <a:pt x="738109" y="70609"/>
                  <a:pt x="742950" y="77871"/>
                </a:cubicBezTo>
                <a:cubicBezTo>
                  <a:pt x="747183" y="84221"/>
                  <a:pt x="755174" y="87158"/>
                  <a:pt x="762000" y="90571"/>
                </a:cubicBezTo>
                <a:cubicBezTo>
                  <a:pt x="771110" y="95126"/>
                  <a:pt x="798312" y="101236"/>
                  <a:pt x="806450" y="103271"/>
                </a:cubicBezTo>
                <a:cubicBezTo>
                  <a:pt x="808567" y="118088"/>
                  <a:pt x="810822" y="132885"/>
                  <a:pt x="812800" y="147721"/>
                </a:cubicBezTo>
                <a:cubicBezTo>
                  <a:pt x="815055" y="164636"/>
                  <a:pt x="813410" y="182450"/>
                  <a:pt x="819150" y="198521"/>
                </a:cubicBezTo>
                <a:cubicBezTo>
                  <a:pt x="848037" y="279405"/>
                  <a:pt x="839822" y="205821"/>
                  <a:pt x="850900" y="255671"/>
                </a:cubicBezTo>
                <a:cubicBezTo>
                  <a:pt x="853693" y="268240"/>
                  <a:pt x="854457" y="281202"/>
                  <a:pt x="857250" y="293771"/>
                </a:cubicBezTo>
                <a:cubicBezTo>
                  <a:pt x="858702" y="300305"/>
                  <a:pt x="857788" y="309500"/>
                  <a:pt x="863600" y="312821"/>
                </a:cubicBezTo>
                <a:cubicBezTo>
                  <a:pt x="874779" y="319209"/>
                  <a:pt x="889000" y="317054"/>
                  <a:pt x="901700" y="319171"/>
                </a:cubicBezTo>
                <a:cubicBezTo>
                  <a:pt x="918633" y="329754"/>
                  <a:pt x="933556" y="344606"/>
                  <a:pt x="952500" y="350921"/>
                </a:cubicBezTo>
                <a:lnTo>
                  <a:pt x="990600" y="363621"/>
                </a:lnTo>
                <a:cubicBezTo>
                  <a:pt x="992717" y="369971"/>
                  <a:pt x="993957" y="376684"/>
                  <a:pt x="996950" y="382671"/>
                </a:cubicBezTo>
                <a:cubicBezTo>
                  <a:pt x="1000363" y="389497"/>
                  <a:pt x="1007642" y="394358"/>
                  <a:pt x="1009650" y="401721"/>
                </a:cubicBezTo>
                <a:cubicBezTo>
                  <a:pt x="1014140" y="418185"/>
                  <a:pt x="1013587" y="435627"/>
                  <a:pt x="1016000" y="452521"/>
                </a:cubicBezTo>
                <a:cubicBezTo>
                  <a:pt x="1017821" y="465267"/>
                  <a:pt x="1016592" y="479105"/>
                  <a:pt x="1022350" y="490621"/>
                </a:cubicBezTo>
                <a:cubicBezTo>
                  <a:pt x="1025763" y="497447"/>
                  <a:pt x="1033916" y="501824"/>
                  <a:pt x="1041400" y="503321"/>
                </a:cubicBezTo>
                <a:cubicBezTo>
                  <a:pt x="1066393" y="508320"/>
                  <a:pt x="1092217" y="507363"/>
                  <a:pt x="1117600" y="509671"/>
                </a:cubicBezTo>
                <a:cubicBezTo>
                  <a:pt x="1138785" y="511597"/>
                  <a:pt x="1159992" y="513383"/>
                  <a:pt x="1181100" y="516021"/>
                </a:cubicBezTo>
                <a:cubicBezTo>
                  <a:pt x="1193876" y="517618"/>
                  <a:pt x="1206438" y="520669"/>
                  <a:pt x="1219200" y="522371"/>
                </a:cubicBezTo>
                <a:cubicBezTo>
                  <a:pt x="1238199" y="524904"/>
                  <a:pt x="1257300" y="526604"/>
                  <a:pt x="1276350" y="528721"/>
                </a:cubicBezTo>
                <a:cubicBezTo>
                  <a:pt x="1282700" y="532954"/>
                  <a:pt x="1288574" y="538008"/>
                  <a:pt x="1295400" y="541421"/>
                </a:cubicBezTo>
                <a:cubicBezTo>
                  <a:pt x="1322826" y="555134"/>
                  <a:pt x="1355457" y="547771"/>
                  <a:pt x="1384300" y="547771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uora yhdysviiva 56">
            <a:extLst>
              <a:ext uri="{FF2B5EF4-FFF2-40B4-BE49-F238E27FC236}">
                <a16:creationId xmlns:a16="http://schemas.microsoft.com/office/drawing/2014/main" id="{206EC9EA-F181-401D-8B55-268D7E3D686D}"/>
              </a:ext>
            </a:extLst>
          </p:cNvPr>
          <p:cNvCxnSpPr>
            <a:cxnSpLocks/>
          </p:cNvCxnSpPr>
          <p:nvPr/>
        </p:nvCxnSpPr>
        <p:spPr>
          <a:xfrm flipV="1">
            <a:off x="6454830" y="1027786"/>
            <a:ext cx="0" cy="4517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uora yhdysviiva 57">
            <a:extLst>
              <a:ext uri="{FF2B5EF4-FFF2-40B4-BE49-F238E27FC236}">
                <a16:creationId xmlns:a16="http://schemas.microsoft.com/office/drawing/2014/main" id="{2099064D-320C-4FD5-9C77-A7D14F025F08}"/>
              </a:ext>
            </a:extLst>
          </p:cNvPr>
          <p:cNvCxnSpPr>
            <a:cxnSpLocks/>
          </p:cNvCxnSpPr>
          <p:nvPr/>
        </p:nvCxnSpPr>
        <p:spPr>
          <a:xfrm flipV="1">
            <a:off x="6454830" y="1458800"/>
            <a:ext cx="2078693" cy="2071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Vapaamuotoinen: Muoto 60">
            <a:extLst>
              <a:ext uri="{FF2B5EF4-FFF2-40B4-BE49-F238E27FC236}">
                <a16:creationId xmlns:a16="http://schemas.microsoft.com/office/drawing/2014/main" id="{6FA75872-C0C1-4A70-8453-438FB1AFE59A}"/>
              </a:ext>
            </a:extLst>
          </p:cNvPr>
          <p:cNvSpPr/>
          <p:nvPr/>
        </p:nvSpPr>
        <p:spPr>
          <a:xfrm>
            <a:off x="6484318" y="1232487"/>
            <a:ext cx="679818" cy="254000"/>
          </a:xfrm>
          <a:custGeom>
            <a:avLst/>
            <a:gdLst>
              <a:gd name="connsiteX0" fmla="*/ 0 w 679818"/>
              <a:gd name="connsiteY0" fmla="*/ 228600 h 254000"/>
              <a:gd name="connsiteX1" fmla="*/ 6350 w 679818"/>
              <a:gd name="connsiteY1" fmla="*/ 196850 h 254000"/>
              <a:gd name="connsiteX2" fmla="*/ 44450 w 679818"/>
              <a:gd name="connsiteY2" fmla="*/ 190500 h 254000"/>
              <a:gd name="connsiteX3" fmla="*/ 69850 w 679818"/>
              <a:gd name="connsiteY3" fmla="*/ 184150 h 254000"/>
              <a:gd name="connsiteX4" fmla="*/ 82550 w 679818"/>
              <a:gd name="connsiteY4" fmla="*/ 165100 h 254000"/>
              <a:gd name="connsiteX5" fmla="*/ 101600 w 679818"/>
              <a:gd name="connsiteY5" fmla="*/ 158750 h 254000"/>
              <a:gd name="connsiteX6" fmla="*/ 107950 w 679818"/>
              <a:gd name="connsiteY6" fmla="*/ 139700 h 254000"/>
              <a:gd name="connsiteX7" fmla="*/ 133350 w 679818"/>
              <a:gd name="connsiteY7" fmla="*/ 120650 h 254000"/>
              <a:gd name="connsiteX8" fmla="*/ 152400 w 679818"/>
              <a:gd name="connsiteY8" fmla="*/ 82550 h 254000"/>
              <a:gd name="connsiteX9" fmla="*/ 158750 w 679818"/>
              <a:gd name="connsiteY9" fmla="*/ 63500 h 254000"/>
              <a:gd name="connsiteX10" fmla="*/ 196850 w 679818"/>
              <a:gd name="connsiteY10" fmla="*/ 38100 h 254000"/>
              <a:gd name="connsiteX11" fmla="*/ 215900 w 679818"/>
              <a:gd name="connsiteY11" fmla="*/ 25400 h 254000"/>
              <a:gd name="connsiteX12" fmla="*/ 234950 w 679818"/>
              <a:gd name="connsiteY12" fmla="*/ 12700 h 254000"/>
              <a:gd name="connsiteX13" fmla="*/ 254000 w 679818"/>
              <a:gd name="connsiteY13" fmla="*/ 19050 h 254000"/>
              <a:gd name="connsiteX14" fmla="*/ 260350 w 679818"/>
              <a:gd name="connsiteY14" fmla="*/ 38100 h 254000"/>
              <a:gd name="connsiteX15" fmla="*/ 292100 w 679818"/>
              <a:gd name="connsiteY15" fmla="*/ 31750 h 254000"/>
              <a:gd name="connsiteX16" fmla="*/ 298450 w 679818"/>
              <a:gd name="connsiteY16" fmla="*/ 12700 h 254000"/>
              <a:gd name="connsiteX17" fmla="*/ 317500 w 679818"/>
              <a:gd name="connsiteY17" fmla="*/ 19050 h 254000"/>
              <a:gd name="connsiteX18" fmla="*/ 336550 w 679818"/>
              <a:gd name="connsiteY18" fmla="*/ 12700 h 254000"/>
              <a:gd name="connsiteX19" fmla="*/ 406400 w 679818"/>
              <a:gd name="connsiteY19" fmla="*/ 0 h 254000"/>
              <a:gd name="connsiteX20" fmla="*/ 444500 w 679818"/>
              <a:gd name="connsiteY20" fmla="*/ 19050 h 254000"/>
              <a:gd name="connsiteX21" fmla="*/ 482600 w 679818"/>
              <a:gd name="connsiteY21" fmla="*/ 38100 h 254000"/>
              <a:gd name="connsiteX22" fmla="*/ 495300 w 679818"/>
              <a:gd name="connsiteY22" fmla="*/ 57150 h 254000"/>
              <a:gd name="connsiteX23" fmla="*/ 520700 w 679818"/>
              <a:gd name="connsiteY23" fmla="*/ 88900 h 254000"/>
              <a:gd name="connsiteX24" fmla="*/ 558800 w 679818"/>
              <a:gd name="connsiteY24" fmla="*/ 101600 h 254000"/>
              <a:gd name="connsiteX25" fmla="*/ 571500 w 679818"/>
              <a:gd name="connsiteY25" fmla="*/ 139700 h 254000"/>
              <a:gd name="connsiteX26" fmla="*/ 577850 w 679818"/>
              <a:gd name="connsiteY26" fmla="*/ 158750 h 254000"/>
              <a:gd name="connsiteX27" fmla="*/ 603250 w 679818"/>
              <a:gd name="connsiteY27" fmla="*/ 196850 h 254000"/>
              <a:gd name="connsiteX28" fmla="*/ 622300 w 679818"/>
              <a:gd name="connsiteY28" fmla="*/ 190500 h 254000"/>
              <a:gd name="connsiteX29" fmla="*/ 660400 w 679818"/>
              <a:gd name="connsiteY29" fmla="*/ 203200 h 254000"/>
              <a:gd name="connsiteX30" fmla="*/ 679450 w 679818"/>
              <a:gd name="connsiteY30" fmla="*/ 241300 h 254000"/>
              <a:gd name="connsiteX31" fmla="*/ 679450 w 679818"/>
              <a:gd name="connsiteY31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9818" h="254000">
                <a:moveTo>
                  <a:pt x="0" y="228600"/>
                </a:moveTo>
                <a:cubicBezTo>
                  <a:pt x="2117" y="218017"/>
                  <a:pt x="-1845" y="203874"/>
                  <a:pt x="6350" y="196850"/>
                </a:cubicBezTo>
                <a:cubicBezTo>
                  <a:pt x="16126" y="188471"/>
                  <a:pt x="31825" y="193025"/>
                  <a:pt x="44450" y="190500"/>
                </a:cubicBezTo>
                <a:cubicBezTo>
                  <a:pt x="53008" y="188788"/>
                  <a:pt x="61383" y="186267"/>
                  <a:pt x="69850" y="184150"/>
                </a:cubicBezTo>
                <a:cubicBezTo>
                  <a:pt x="74083" y="177800"/>
                  <a:pt x="76591" y="169868"/>
                  <a:pt x="82550" y="165100"/>
                </a:cubicBezTo>
                <a:cubicBezTo>
                  <a:pt x="87777" y="160919"/>
                  <a:pt x="96867" y="163483"/>
                  <a:pt x="101600" y="158750"/>
                </a:cubicBezTo>
                <a:cubicBezTo>
                  <a:pt x="106333" y="154017"/>
                  <a:pt x="103665" y="144842"/>
                  <a:pt x="107950" y="139700"/>
                </a:cubicBezTo>
                <a:cubicBezTo>
                  <a:pt x="114725" y="131570"/>
                  <a:pt x="124883" y="127000"/>
                  <a:pt x="133350" y="120650"/>
                </a:cubicBezTo>
                <a:cubicBezTo>
                  <a:pt x="149311" y="72767"/>
                  <a:pt x="127781" y="131789"/>
                  <a:pt x="152400" y="82550"/>
                </a:cubicBezTo>
                <a:cubicBezTo>
                  <a:pt x="155393" y="76563"/>
                  <a:pt x="154017" y="68233"/>
                  <a:pt x="158750" y="63500"/>
                </a:cubicBezTo>
                <a:cubicBezTo>
                  <a:pt x="169543" y="52707"/>
                  <a:pt x="184150" y="46567"/>
                  <a:pt x="196850" y="38100"/>
                </a:cubicBezTo>
                <a:lnTo>
                  <a:pt x="215900" y="25400"/>
                </a:lnTo>
                <a:lnTo>
                  <a:pt x="234950" y="12700"/>
                </a:lnTo>
                <a:cubicBezTo>
                  <a:pt x="241300" y="14817"/>
                  <a:pt x="249267" y="14317"/>
                  <a:pt x="254000" y="19050"/>
                </a:cubicBezTo>
                <a:cubicBezTo>
                  <a:pt x="258733" y="23783"/>
                  <a:pt x="254000" y="35983"/>
                  <a:pt x="260350" y="38100"/>
                </a:cubicBezTo>
                <a:cubicBezTo>
                  <a:pt x="270589" y="41513"/>
                  <a:pt x="281517" y="33867"/>
                  <a:pt x="292100" y="31750"/>
                </a:cubicBezTo>
                <a:cubicBezTo>
                  <a:pt x="294217" y="25400"/>
                  <a:pt x="292463" y="15693"/>
                  <a:pt x="298450" y="12700"/>
                </a:cubicBezTo>
                <a:cubicBezTo>
                  <a:pt x="304437" y="9707"/>
                  <a:pt x="310807" y="19050"/>
                  <a:pt x="317500" y="19050"/>
                </a:cubicBezTo>
                <a:cubicBezTo>
                  <a:pt x="324193" y="19050"/>
                  <a:pt x="330056" y="14323"/>
                  <a:pt x="336550" y="12700"/>
                </a:cubicBezTo>
                <a:cubicBezTo>
                  <a:pt x="354300" y="8262"/>
                  <a:pt x="389416" y="2831"/>
                  <a:pt x="406400" y="0"/>
                </a:cubicBezTo>
                <a:cubicBezTo>
                  <a:pt x="454283" y="15961"/>
                  <a:pt x="395261" y="-5569"/>
                  <a:pt x="444500" y="19050"/>
                </a:cubicBezTo>
                <a:cubicBezTo>
                  <a:pt x="497080" y="45340"/>
                  <a:pt x="428005" y="1704"/>
                  <a:pt x="482600" y="38100"/>
                </a:cubicBezTo>
                <a:cubicBezTo>
                  <a:pt x="486833" y="44450"/>
                  <a:pt x="491887" y="50324"/>
                  <a:pt x="495300" y="57150"/>
                </a:cubicBezTo>
                <a:cubicBezTo>
                  <a:pt x="506612" y="79775"/>
                  <a:pt x="493174" y="76666"/>
                  <a:pt x="520700" y="88900"/>
                </a:cubicBezTo>
                <a:cubicBezTo>
                  <a:pt x="532933" y="94337"/>
                  <a:pt x="558800" y="101600"/>
                  <a:pt x="558800" y="101600"/>
                </a:cubicBezTo>
                <a:lnTo>
                  <a:pt x="571500" y="139700"/>
                </a:lnTo>
                <a:cubicBezTo>
                  <a:pt x="573617" y="146050"/>
                  <a:pt x="574137" y="153181"/>
                  <a:pt x="577850" y="158750"/>
                </a:cubicBezTo>
                <a:lnTo>
                  <a:pt x="603250" y="196850"/>
                </a:lnTo>
                <a:cubicBezTo>
                  <a:pt x="609600" y="194733"/>
                  <a:pt x="615647" y="189761"/>
                  <a:pt x="622300" y="190500"/>
                </a:cubicBezTo>
                <a:cubicBezTo>
                  <a:pt x="635605" y="191978"/>
                  <a:pt x="660400" y="203200"/>
                  <a:pt x="660400" y="203200"/>
                </a:cubicBezTo>
                <a:cubicBezTo>
                  <a:pt x="671103" y="219255"/>
                  <a:pt x="675694" y="222521"/>
                  <a:pt x="679450" y="241300"/>
                </a:cubicBezTo>
                <a:cubicBezTo>
                  <a:pt x="680280" y="245451"/>
                  <a:pt x="679450" y="249767"/>
                  <a:pt x="679450" y="254000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Vapaamuotoinen: Muoto 61">
            <a:extLst>
              <a:ext uri="{FF2B5EF4-FFF2-40B4-BE49-F238E27FC236}">
                <a16:creationId xmlns:a16="http://schemas.microsoft.com/office/drawing/2014/main" id="{D3E5454E-7783-4DCD-93D5-509B9E7590C6}"/>
              </a:ext>
            </a:extLst>
          </p:cNvPr>
          <p:cNvSpPr/>
          <p:nvPr/>
        </p:nvSpPr>
        <p:spPr>
          <a:xfrm>
            <a:off x="7767018" y="1224373"/>
            <a:ext cx="679450" cy="243064"/>
          </a:xfrm>
          <a:custGeom>
            <a:avLst/>
            <a:gdLst>
              <a:gd name="connsiteX0" fmla="*/ 0 w 679450"/>
              <a:gd name="connsiteY0" fmla="*/ 243064 h 243064"/>
              <a:gd name="connsiteX1" fmla="*/ 6350 w 679450"/>
              <a:gd name="connsiteY1" fmla="*/ 211314 h 243064"/>
              <a:gd name="connsiteX2" fmla="*/ 69850 w 679450"/>
              <a:gd name="connsiteY2" fmla="*/ 179564 h 243064"/>
              <a:gd name="connsiteX3" fmla="*/ 114300 w 679450"/>
              <a:gd name="connsiteY3" fmla="*/ 198614 h 243064"/>
              <a:gd name="connsiteX4" fmla="*/ 139700 w 679450"/>
              <a:gd name="connsiteY4" fmla="*/ 204964 h 243064"/>
              <a:gd name="connsiteX5" fmla="*/ 146050 w 679450"/>
              <a:gd name="connsiteY5" fmla="*/ 185914 h 243064"/>
              <a:gd name="connsiteX6" fmla="*/ 177800 w 679450"/>
              <a:gd name="connsiteY6" fmla="*/ 147814 h 243064"/>
              <a:gd name="connsiteX7" fmla="*/ 196850 w 679450"/>
              <a:gd name="connsiteY7" fmla="*/ 109714 h 243064"/>
              <a:gd name="connsiteX8" fmla="*/ 247650 w 679450"/>
              <a:gd name="connsiteY8" fmla="*/ 97014 h 243064"/>
              <a:gd name="connsiteX9" fmla="*/ 254000 w 679450"/>
              <a:gd name="connsiteY9" fmla="*/ 65264 h 243064"/>
              <a:gd name="connsiteX10" fmla="*/ 292100 w 679450"/>
              <a:gd name="connsiteY10" fmla="*/ 71614 h 243064"/>
              <a:gd name="connsiteX11" fmla="*/ 342900 w 679450"/>
              <a:gd name="connsiteY11" fmla="*/ 65264 h 243064"/>
              <a:gd name="connsiteX12" fmla="*/ 349250 w 679450"/>
              <a:gd name="connsiteY12" fmla="*/ 46214 h 243064"/>
              <a:gd name="connsiteX13" fmla="*/ 355600 w 679450"/>
              <a:gd name="connsiteY13" fmla="*/ 1764 h 243064"/>
              <a:gd name="connsiteX14" fmla="*/ 393700 w 679450"/>
              <a:gd name="connsiteY14" fmla="*/ 14464 h 243064"/>
              <a:gd name="connsiteX15" fmla="*/ 400050 w 679450"/>
              <a:gd name="connsiteY15" fmla="*/ 33514 h 243064"/>
              <a:gd name="connsiteX16" fmla="*/ 438150 w 679450"/>
              <a:gd name="connsiteY16" fmla="*/ 65264 h 243064"/>
              <a:gd name="connsiteX17" fmla="*/ 482600 w 679450"/>
              <a:gd name="connsiteY17" fmla="*/ 77964 h 243064"/>
              <a:gd name="connsiteX18" fmla="*/ 527050 w 679450"/>
              <a:gd name="connsiteY18" fmla="*/ 97014 h 243064"/>
              <a:gd name="connsiteX19" fmla="*/ 539750 w 679450"/>
              <a:gd name="connsiteY19" fmla="*/ 116064 h 243064"/>
              <a:gd name="connsiteX20" fmla="*/ 546100 w 679450"/>
              <a:gd name="connsiteY20" fmla="*/ 147814 h 243064"/>
              <a:gd name="connsiteX21" fmla="*/ 552450 w 679450"/>
              <a:gd name="connsiteY21" fmla="*/ 166864 h 243064"/>
              <a:gd name="connsiteX22" fmla="*/ 609600 w 679450"/>
              <a:gd name="connsiteY22" fmla="*/ 198614 h 243064"/>
              <a:gd name="connsiteX23" fmla="*/ 628650 w 679450"/>
              <a:gd name="connsiteY23" fmla="*/ 236714 h 243064"/>
              <a:gd name="connsiteX24" fmla="*/ 654050 w 679450"/>
              <a:gd name="connsiteY24" fmla="*/ 230364 h 243064"/>
              <a:gd name="connsiteX25" fmla="*/ 679450 w 679450"/>
              <a:gd name="connsiteY25" fmla="*/ 224014 h 24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9450" h="243064">
                <a:moveTo>
                  <a:pt x="0" y="243064"/>
                </a:moveTo>
                <a:cubicBezTo>
                  <a:pt x="2117" y="232481"/>
                  <a:pt x="-276" y="219833"/>
                  <a:pt x="6350" y="211314"/>
                </a:cubicBezTo>
                <a:cubicBezTo>
                  <a:pt x="24599" y="187851"/>
                  <a:pt x="45144" y="185740"/>
                  <a:pt x="69850" y="179564"/>
                </a:cubicBezTo>
                <a:cubicBezTo>
                  <a:pt x="142772" y="197794"/>
                  <a:pt x="52906" y="172302"/>
                  <a:pt x="114300" y="198614"/>
                </a:cubicBezTo>
                <a:cubicBezTo>
                  <a:pt x="122322" y="202052"/>
                  <a:pt x="131233" y="202847"/>
                  <a:pt x="139700" y="204964"/>
                </a:cubicBezTo>
                <a:cubicBezTo>
                  <a:pt x="141817" y="198614"/>
                  <a:pt x="143057" y="191901"/>
                  <a:pt x="146050" y="185914"/>
                </a:cubicBezTo>
                <a:cubicBezTo>
                  <a:pt x="154891" y="168233"/>
                  <a:pt x="163756" y="161858"/>
                  <a:pt x="177800" y="147814"/>
                </a:cubicBezTo>
                <a:cubicBezTo>
                  <a:pt x="181983" y="135265"/>
                  <a:pt x="185659" y="118666"/>
                  <a:pt x="196850" y="109714"/>
                </a:cubicBezTo>
                <a:cubicBezTo>
                  <a:pt x="203359" y="104507"/>
                  <a:pt x="246069" y="97330"/>
                  <a:pt x="247650" y="97014"/>
                </a:cubicBezTo>
                <a:cubicBezTo>
                  <a:pt x="249767" y="86431"/>
                  <a:pt x="244629" y="70619"/>
                  <a:pt x="254000" y="65264"/>
                </a:cubicBezTo>
                <a:cubicBezTo>
                  <a:pt x="265179" y="58876"/>
                  <a:pt x="279225" y="71614"/>
                  <a:pt x="292100" y="71614"/>
                </a:cubicBezTo>
                <a:cubicBezTo>
                  <a:pt x="309165" y="71614"/>
                  <a:pt x="325967" y="67381"/>
                  <a:pt x="342900" y="65264"/>
                </a:cubicBezTo>
                <a:cubicBezTo>
                  <a:pt x="345017" y="58914"/>
                  <a:pt x="347937" y="52778"/>
                  <a:pt x="349250" y="46214"/>
                </a:cubicBezTo>
                <a:cubicBezTo>
                  <a:pt x="352185" y="31538"/>
                  <a:pt x="343421" y="10463"/>
                  <a:pt x="355600" y="1764"/>
                </a:cubicBezTo>
                <a:cubicBezTo>
                  <a:pt x="366493" y="-6017"/>
                  <a:pt x="393700" y="14464"/>
                  <a:pt x="393700" y="14464"/>
                </a:cubicBezTo>
                <a:cubicBezTo>
                  <a:pt x="395817" y="20814"/>
                  <a:pt x="396337" y="27945"/>
                  <a:pt x="400050" y="33514"/>
                </a:cubicBezTo>
                <a:cubicBezTo>
                  <a:pt x="406153" y="42668"/>
                  <a:pt x="427217" y="60578"/>
                  <a:pt x="438150" y="65264"/>
                </a:cubicBezTo>
                <a:cubicBezTo>
                  <a:pt x="466634" y="77471"/>
                  <a:pt x="457886" y="65607"/>
                  <a:pt x="482600" y="77964"/>
                </a:cubicBezTo>
                <a:cubicBezTo>
                  <a:pt x="526453" y="99890"/>
                  <a:pt x="474187" y="83798"/>
                  <a:pt x="527050" y="97014"/>
                </a:cubicBezTo>
                <a:cubicBezTo>
                  <a:pt x="531283" y="103364"/>
                  <a:pt x="537070" y="108918"/>
                  <a:pt x="539750" y="116064"/>
                </a:cubicBezTo>
                <a:cubicBezTo>
                  <a:pt x="543540" y="126170"/>
                  <a:pt x="543482" y="137343"/>
                  <a:pt x="546100" y="147814"/>
                </a:cubicBezTo>
                <a:cubicBezTo>
                  <a:pt x="547723" y="154308"/>
                  <a:pt x="547717" y="162131"/>
                  <a:pt x="552450" y="166864"/>
                </a:cubicBezTo>
                <a:cubicBezTo>
                  <a:pt x="574285" y="188699"/>
                  <a:pt x="585645" y="190629"/>
                  <a:pt x="609600" y="198614"/>
                </a:cubicBezTo>
                <a:cubicBezTo>
                  <a:pt x="612066" y="206011"/>
                  <a:pt x="619418" y="233637"/>
                  <a:pt x="628650" y="236714"/>
                </a:cubicBezTo>
                <a:cubicBezTo>
                  <a:pt x="636929" y="239474"/>
                  <a:pt x="645583" y="232481"/>
                  <a:pt x="654050" y="230364"/>
                </a:cubicBezTo>
                <a:cubicBezTo>
                  <a:pt x="675591" y="216004"/>
                  <a:pt x="667704" y="212268"/>
                  <a:pt x="679450" y="22401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kstiruutu 63">
            <a:extLst>
              <a:ext uri="{FF2B5EF4-FFF2-40B4-BE49-F238E27FC236}">
                <a16:creationId xmlns:a16="http://schemas.microsoft.com/office/drawing/2014/main" id="{347B2E44-B9B0-4A0F-8DEF-3601140E7418}"/>
              </a:ext>
            </a:extLst>
          </p:cNvPr>
          <p:cNvSpPr txBox="1"/>
          <p:nvPr/>
        </p:nvSpPr>
        <p:spPr>
          <a:xfrm>
            <a:off x="649910" y="1062479"/>
            <a:ext cx="3879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input</a:t>
            </a:r>
          </a:p>
        </p:txBody>
      </p:sp>
      <p:sp>
        <p:nvSpPr>
          <p:cNvPr id="65" name="Tekstiruutu 64">
            <a:extLst>
              <a:ext uri="{FF2B5EF4-FFF2-40B4-BE49-F238E27FC236}">
                <a16:creationId xmlns:a16="http://schemas.microsoft.com/office/drawing/2014/main" id="{C8D386B0-9E01-4523-8053-D97757A93A61}"/>
              </a:ext>
            </a:extLst>
          </p:cNvPr>
          <p:cNvSpPr txBox="1"/>
          <p:nvPr/>
        </p:nvSpPr>
        <p:spPr>
          <a:xfrm>
            <a:off x="6563350" y="908216"/>
            <a:ext cx="4969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output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61E43594-9DE4-4A58-84EB-1237160E7645}"/>
              </a:ext>
            </a:extLst>
          </p:cNvPr>
          <p:cNvSpPr txBox="1"/>
          <p:nvPr/>
        </p:nvSpPr>
        <p:spPr>
          <a:xfrm>
            <a:off x="2261113" y="1210087"/>
            <a:ext cx="3303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Case 1) Signalized corridor</a:t>
            </a:r>
          </a:p>
        </p:txBody>
      </p:sp>
      <p:cxnSp>
        <p:nvCxnSpPr>
          <p:cNvPr id="68" name="Suora nuoliyhdysviiva 67">
            <a:extLst>
              <a:ext uri="{FF2B5EF4-FFF2-40B4-BE49-F238E27FC236}">
                <a16:creationId xmlns:a16="http://schemas.microsoft.com/office/drawing/2014/main" id="{3EC1014A-BF91-4511-9F11-B1E531F09C3F}"/>
              </a:ext>
            </a:extLst>
          </p:cNvPr>
          <p:cNvCxnSpPr>
            <a:cxnSpLocks/>
          </p:cNvCxnSpPr>
          <p:nvPr/>
        </p:nvCxnSpPr>
        <p:spPr>
          <a:xfrm>
            <a:off x="1120185" y="2483895"/>
            <a:ext cx="6017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kstiruutu 109">
            <a:extLst>
              <a:ext uri="{FF2B5EF4-FFF2-40B4-BE49-F238E27FC236}">
                <a16:creationId xmlns:a16="http://schemas.microsoft.com/office/drawing/2014/main" id="{CBF2BB77-BC19-4F39-A21C-510E8EF6AC9B}"/>
              </a:ext>
            </a:extLst>
          </p:cNvPr>
          <p:cNvSpPr txBox="1"/>
          <p:nvPr/>
        </p:nvSpPr>
        <p:spPr>
          <a:xfrm>
            <a:off x="7788441" y="799382"/>
            <a:ext cx="115056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Not good</a:t>
            </a:r>
          </a:p>
        </p:txBody>
      </p:sp>
      <p:cxnSp>
        <p:nvCxnSpPr>
          <p:cNvPr id="85" name="Suora yhdysviiva 84">
            <a:extLst>
              <a:ext uri="{FF2B5EF4-FFF2-40B4-BE49-F238E27FC236}">
                <a16:creationId xmlns:a16="http://schemas.microsoft.com/office/drawing/2014/main" id="{65694EAE-B8B9-4142-AFFF-4F538BDBDF21}"/>
              </a:ext>
            </a:extLst>
          </p:cNvPr>
          <p:cNvCxnSpPr>
            <a:cxnSpLocks/>
          </p:cNvCxnSpPr>
          <p:nvPr/>
        </p:nvCxnSpPr>
        <p:spPr>
          <a:xfrm flipV="1">
            <a:off x="6454830" y="1593686"/>
            <a:ext cx="0" cy="55826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uora yhdysviiva 85">
            <a:extLst>
              <a:ext uri="{FF2B5EF4-FFF2-40B4-BE49-F238E27FC236}">
                <a16:creationId xmlns:a16="http://schemas.microsoft.com/office/drawing/2014/main" id="{A6A220B6-75B9-4816-B26E-E4A51265EC93}"/>
              </a:ext>
            </a:extLst>
          </p:cNvPr>
          <p:cNvCxnSpPr>
            <a:cxnSpLocks/>
          </p:cNvCxnSpPr>
          <p:nvPr/>
        </p:nvCxnSpPr>
        <p:spPr>
          <a:xfrm flipV="1">
            <a:off x="6454830" y="2143431"/>
            <a:ext cx="1467437" cy="4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kstiruutu 90">
            <a:extLst>
              <a:ext uri="{FF2B5EF4-FFF2-40B4-BE49-F238E27FC236}">
                <a16:creationId xmlns:a16="http://schemas.microsoft.com/office/drawing/2014/main" id="{0B7DFBAF-0805-4CEF-9902-5D8FF3FFEFC8}"/>
              </a:ext>
            </a:extLst>
          </p:cNvPr>
          <p:cNvSpPr txBox="1"/>
          <p:nvPr/>
        </p:nvSpPr>
        <p:spPr>
          <a:xfrm>
            <a:off x="7932878" y="1779944"/>
            <a:ext cx="115056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Better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02E37492-2632-449A-8945-337B6F36DD65}"/>
              </a:ext>
            </a:extLst>
          </p:cNvPr>
          <p:cNvSpPr/>
          <p:nvPr/>
        </p:nvSpPr>
        <p:spPr>
          <a:xfrm>
            <a:off x="6817659" y="1727947"/>
            <a:ext cx="1042147" cy="416859"/>
          </a:xfrm>
          <a:custGeom>
            <a:avLst/>
            <a:gdLst>
              <a:gd name="connsiteX0" fmla="*/ 0 w 1042147"/>
              <a:gd name="connsiteY0" fmla="*/ 403412 h 416859"/>
              <a:gd name="connsiteX1" fmla="*/ 6723 w 1042147"/>
              <a:gd name="connsiteY1" fmla="*/ 369794 h 416859"/>
              <a:gd name="connsiteX2" fmla="*/ 26894 w 1042147"/>
              <a:gd name="connsiteY2" fmla="*/ 363071 h 416859"/>
              <a:gd name="connsiteX3" fmla="*/ 60512 w 1042147"/>
              <a:gd name="connsiteY3" fmla="*/ 349624 h 416859"/>
              <a:gd name="connsiteX4" fmla="*/ 80682 w 1042147"/>
              <a:gd name="connsiteY4" fmla="*/ 309282 h 416859"/>
              <a:gd name="connsiteX5" fmla="*/ 100853 w 1042147"/>
              <a:gd name="connsiteY5" fmla="*/ 302559 h 416859"/>
              <a:gd name="connsiteX6" fmla="*/ 114300 w 1042147"/>
              <a:gd name="connsiteY6" fmla="*/ 282388 h 416859"/>
              <a:gd name="connsiteX7" fmla="*/ 141194 w 1042147"/>
              <a:gd name="connsiteY7" fmla="*/ 275665 h 416859"/>
              <a:gd name="connsiteX8" fmla="*/ 161365 w 1042147"/>
              <a:gd name="connsiteY8" fmla="*/ 268941 h 416859"/>
              <a:gd name="connsiteX9" fmla="*/ 168088 w 1042147"/>
              <a:gd name="connsiteY9" fmla="*/ 208429 h 416859"/>
              <a:gd name="connsiteX10" fmla="*/ 215153 w 1042147"/>
              <a:gd name="connsiteY10" fmla="*/ 201706 h 416859"/>
              <a:gd name="connsiteX11" fmla="*/ 228600 w 1042147"/>
              <a:gd name="connsiteY11" fmla="*/ 161365 h 416859"/>
              <a:gd name="connsiteX12" fmla="*/ 235323 w 1042147"/>
              <a:gd name="connsiteY12" fmla="*/ 141194 h 416859"/>
              <a:gd name="connsiteX13" fmla="*/ 242047 w 1042147"/>
              <a:gd name="connsiteY13" fmla="*/ 94129 h 416859"/>
              <a:gd name="connsiteX14" fmla="*/ 255494 w 1042147"/>
              <a:gd name="connsiteY14" fmla="*/ 114300 h 416859"/>
              <a:gd name="connsiteX15" fmla="*/ 309282 w 1042147"/>
              <a:gd name="connsiteY15" fmla="*/ 107577 h 416859"/>
              <a:gd name="connsiteX16" fmla="*/ 336176 w 1042147"/>
              <a:gd name="connsiteY16" fmla="*/ 73959 h 416859"/>
              <a:gd name="connsiteX17" fmla="*/ 363070 w 1042147"/>
              <a:gd name="connsiteY17" fmla="*/ 33618 h 416859"/>
              <a:gd name="connsiteX18" fmla="*/ 369794 w 1042147"/>
              <a:gd name="connsiteY18" fmla="*/ 60512 h 416859"/>
              <a:gd name="connsiteX19" fmla="*/ 389965 w 1042147"/>
              <a:gd name="connsiteY19" fmla="*/ 53788 h 416859"/>
              <a:gd name="connsiteX20" fmla="*/ 403412 w 1042147"/>
              <a:gd name="connsiteY20" fmla="*/ 13447 h 416859"/>
              <a:gd name="connsiteX21" fmla="*/ 443753 w 1042147"/>
              <a:gd name="connsiteY21" fmla="*/ 0 h 416859"/>
              <a:gd name="connsiteX22" fmla="*/ 457200 w 1042147"/>
              <a:gd name="connsiteY22" fmla="*/ 20171 h 416859"/>
              <a:gd name="connsiteX23" fmla="*/ 463923 w 1042147"/>
              <a:gd name="connsiteY23" fmla="*/ 40341 h 416859"/>
              <a:gd name="connsiteX24" fmla="*/ 484094 w 1042147"/>
              <a:gd name="connsiteY24" fmla="*/ 47065 h 416859"/>
              <a:gd name="connsiteX25" fmla="*/ 531159 w 1042147"/>
              <a:gd name="connsiteY25" fmla="*/ 40341 h 416859"/>
              <a:gd name="connsiteX26" fmla="*/ 544606 w 1042147"/>
              <a:gd name="connsiteY26" fmla="*/ 80682 h 416859"/>
              <a:gd name="connsiteX27" fmla="*/ 584947 w 1042147"/>
              <a:gd name="connsiteY27" fmla="*/ 87406 h 416859"/>
              <a:gd name="connsiteX28" fmla="*/ 598394 w 1042147"/>
              <a:gd name="connsiteY28" fmla="*/ 107577 h 416859"/>
              <a:gd name="connsiteX29" fmla="*/ 605117 w 1042147"/>
              <a:gd name="connsiteY29" fmla="*/ 127747 h 416859"/>
              <a:gd name="connsiteX30" fmla="*/ 645459 w 1042147"/>
              <a:gd name="connsiteY30" fmla="*/ 134471 h 416859"/>
              <a:gd name="connsiteX31" fmla="*/ 672353 w 1042147"/>
              <a:gd name="connsiteY31" fmla="*/ 194982 h 416859"/>
              <a:gd name="connsiteX32" fmla="*/ 679076 w 1042147"/>
              <a:gd name="connsiteY32" fmla="*/ 221877 h 416859"/>
              <a:gd name="connsiteX33" fmla="*/ 685800 w 1042147"/>
              <a:gd name="connsiteY33" fmla="*/ 255494 h 416859"/>
              <a:gd name="connsiteX34" fmla="*/ 705970 w 1042147"/>
              <a:gd name="connsiteY34" fmla="*/ 248771 h 416859"/>
              <a:gd name="connsiteX35" fmla="*/ 732865 w 1042147"/>
              <a:gd name="connsiteY35" fmla="*/ 255494 h 416859"/>
              <a:gd name="connsiteX36" fmla="*/ 739588 w 1042147"/>
              <a:gd name="connsiteY36" fmla="*/ 295835 h 416859"/>
              <a:gd name="connsiteX37" fmla="*/ 779929 w 1042147"/>
              <a:gd name="connsiteY37" fmla="*/ 289112 h 416859"/>
              <a:gd name="connsiteX38" fmla="*/ 833717 w 1042147"/>
              <a:gd name="connsiteY38" fmla="*/ 329453 h 416859"/>
              <a:gd name="connsiteX39" fmla="*/ 853888 w 1042147"/>
              <a:gd name="connsiteY39" fmla="*/ 336177 h 416859"/>
              <a:gd name="connsiteX40" fmla="*/ 894229 w 1042147"/>
              <a:gd name="connsiteY40" fmla="*/ 363071 h 416859"/>
              <a:gd name="connsiteX41" fmla="*/ 934570 w 1042147"/>
              <a:gd name="connsiteY41" fmla="*/ 349624 h 416859"/>
              <a:gd name="connsiteX42" fmla="*/ 974912 w 1042147"/>
              <a:gd name="connsiteY42" fmla="*/ 336177 h 416859"/>
              <a:gd name="connsiteX43" fmla="*/ 995082 w 1042147"/>
              <a:gd name="connsiteY43" fmla="*/ 322729 h 416859"/>
              <a:gd name="connsiteX44" fmla="*/ 1015253 w 1042147"/>
              <a:gd name="connsiteY44" fmla="*/ 302559 h 416859"/>
              <a:gd name="connsiteX45" fmla="*/ 1021976 w 1042147"/>
              <a:gd name="connsiteY45" fmla="*/ 410135 h 416859"/>
              <a:gd name="connsiteX46" fmla="*/ 1042147 w 1042147"/>
              <a:gd name="connsiteY46" fmla="*/ 416859 h 4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2147" h="416859">
                <a:moveTo>
                  <a:pt x="0" y="403412"/>
                </a:moveTo>
                <a:cubicBezTo>
                  <a:pt x="2241" y="392206"/>
                  <a:pt x="384" y="379303"/>
                  <a:pt x="6723" y="369794"/>
                </a:cubicBezTo>
                <a:cubicBezTo>
                  <a:pt x="10654" y="363897"/>
                  <a:pt x="20258" y="365559"/>
                  <a:pt x="26894" y="363071"/>
                </a:cubicBezTo>
                <a:cubicBezTo>
                  <a:pt x="38195" y="358833"/>
                  <a:pt x="49306" y="354106"/>
                  <a:pt x="60512" y="349624"/>
                </a:cubicBezTo>
                <a:cubicBezTo>
                  <a:pt x="64941" y="336336"/>
                  <a:pt x="68833" y="318761"/>
                  <a:pt x="80682" y="309282"/>
                </a:cubicBezTo>
                <a:cubicBezTo>
                  <a:pt x="86216" y="304855"/>
                  <a:pt x="94129" y="304800"/>
                  <a:pt x="100853" y="302559"/>
                </a:cubicBezTo>
                <a:cubicBezTo>
                  <a:pt x="105335" y="295835"/>
                  <a:pt x="107576" y="286870"/>
                  <a:pt x="114300" y="282388"/>
                </a:cubicBezTo>
                <a:cubicBezTo>
                  <a:pt x="121989" y="277262"/>
                  <a:pt x="132309" y="278204"/>
                  <a:pt x="141194" y="275665"/>
                </a:cubicBezTo>
                <a:cubicBezTo>
                  <a:pt x="148009" y="273718"/>
                  <a:pt x="154641" y="271182"/>
                  <a:pt x="161365" y="268941"/>
                </a:cubicBezTo>
                <a:cubicBezTo>
                  <a:pt x="163606" y="248770"/>
                  <a:pt x="155410" y="224277"/>
                  <a:pt x="168088" y="208429"/>
                </a:cubicBezTo>
                <a:cubicBezTo>
                  <a:pt x="177988" y="196054"/>
                  <a:pt x="202644" y="211435"/>
                  <a:pt x="215153" y="201706"/>
                </a:cubicBezTo>
                <a:cubicBezTo>
                  <a:pt x="226342" y="193004"/>
                  <a:pt x="224118" y="174812"/>
                  <a:pt x="228600" y="161365"/>
                </a:cubicBezTo>
                <a:lnTo>
                  <a:pt x="235323" y="141194"/>
                </a:lnTo>
                <a:cubicBezTo>
                  <a:pt x="237564" y="125506"/>
                  <a:pt x="232538" y="106807"/>
                  <a:pt x="242047" y="94129"/>
                </a:cubicBezTo>
                <a:cubicBezTo>
                  <a:pt x="246896" y="87664"/>
                  <a:pt x="247570" y="112715"/>
                  <a:pt x="255494" y="114300"/>
                </a:cubicBezTo>
                <a:cubicBezTo>
                  <a:pt x="273212" y="117844"/>
                  <a:pt x="291353" y="109818"/>
                  <a:pt x="309282" y="107577"/>
                </a:cubicBezTo>
                <a:cubicBezTo>
                  <a:pt x="331264" y="41633"/>
                  <a:pt x="295626" y="134784"/>
                  <a:pt x="336176" y="73959"/>
                </a:cubicBezTo>
                <a:cubicBezTo>
                  <a:pt x="370909" y="21859"/>
                  <a:pt x="312432" y="67377"/>
                  <a:pt x="363070" y="33618"/>
                </a:cubicBezTo>
                <a:cubicBezTo>
                  <a:pt x="365311" y="42583"/>
                  <a:pt x="362401" y="54968"/>
                  <a:pt x="369794" y="60512"/>
                </a:cubicBezTo>
                <a:cubicBezTo>
                  <a:pt x="375464" y="64764"/>
                  <a:pt x="385846" y="59555"/>
                  <a:pt x="389965" y="53788"/>
                </a:cubicBezTo>
                <a:cubicBezTo>
                  <a:pt x="398204" y="42254"/>
                  <a:pt x="389965" y="17929"/>
                  <a:pt x="403412" y="13447"/>
                </a:cubicBezTo>
                <a:lnTo>
                  <a:pt x="443753" y="0"/>
                </a:lnTo>
                <a:cubicBezTo>
                  <a:pt x="448235" y="6724"/>
                  <a:pt x="453586" y="12943"/>
                  <a:pt x="457200" y="20171"/>
                </a:cubicBezTo>
                <a:cubicBezTo>
                  <a:pt x="460369" y="26510"/>
                  <a:pt x="458912" y="35330"/>
                  <a:pt x="463923" y="40341"/>
                </a:cubicBezTo>
                <a:cubicBezTo>
                  <a:pt x="468935" y="45353"/>
                  <a:pt x="477370" y="44824"/>
                  <a:pt x="484094" y="47065"/>
                </a:cubicBezTo>
                <a:cubicBezTo>
                  <a:pt x="496766" y="38617"/>
                  <a:pt x="513793" y="20080"/>
                  <a:pt x="531159" y="40341"/>
                </a:cubicBezTo>
                <a:cubicBezTo>
                  <a:pt x="540384" y="51103"/>
                  <a:pt x="530625" y="78352"/>
                  <a:pt x="544606" y="80682"/>
                </a:cubicBezTo>
                <a:lnTo>
                  <a:pt x="584947" y="87406"/>
                </a:lnTo>
                <a:cubicBezTo>
                  <a:pt x="589429" y="94130"/>
                  <a:pt x="594780" y="100349"/>
                  <a:pt x="598394" y="107577"/>
                </a:cubicBezTo>
                <a:cubicBezTo>
                  <a:pt x="601563" y="113916"/>
                  <a:pt x="598964" y="124231"/>
                  <a:pt x="605117" y="127747"/>
                </a:cubicBezTo>
                <a:cubicBezTo>
                  <a:pt x="616954" y="134511"/>
                  <a:pt x="632012" y="132230"/>
                  <a:pt x="645459" y="134471"/>
                </a:cubicBezTo>
                <a:cubicBezTo>
                  <a:pt x="661461" y="182478"/>
                  <a:pt x="651043" y="163018"/>
                  <a:pt x="672353" y="194982"/>
                </a:cubicBezTo>
                <a:cubicBezTo>
                  <a:pt x="674594" y="203947"/>
                  <a:pt x="677071" y="212856"/>
                  <a:pt x="679076" y="221877"/>
                </a:cubicBezTo>
                <a:cubicBezTo>
                  <a:pt x="681555" y="233033"/>
                  <a:pt x="677719" y="247413"/>
                  <a:pt x="685800" y="255494"/>
                </a:cubicBezTo>
                <a:cubicBezTo>
                  <a:pt x="690811" y="260505"/>
                  <a:pt x="699247" y="251012"/>
                  <a:pt x="705970" y="248771"/>
                </a:cubicBezTo>
                <a:cubicBezTo>
                  <a:pt x="714935" y="251012"/>
                  <a:pt x="727494" y="247974"/>
                  <a:pt x="732865" y="255494"/>
                </a:cubicBezTo>
                <a:cubicBezTo>
                  <a:pt x="740789" y="266587"/>
                  <a:pt x="728495" y="287911"/>
                  <a:pt x="739588" y="295835"/>
                </a:cubicBezTo>
                <a:cubicBezTo>
                  <a:pt x="750681" y="303759"/>
                  <a:pt x="766482" y="291353"/>
                  <a:pt x="779929" y="289112"/>
                </a:cubicBezTo>
                <a:cubicBezTo>
                  <a:pt x="873468" y="302474"/>
                  <a:pt x="798531" y="276673"/>
                  <a:pt x="833717" y="329453"/>
                </a:cubicBezTo>
                <a:cubicBezTo>
                  <a:pt x="837648" y="335350"/>
                  <a:pt x="847693" y="332735"/>
                  <a:pt x="853888" y="336177"/>
                </a:cubicBezTo>
                <a:cubicBezTo>
                  <a:pt x="868015" y="344026"/>
                  <a:pt x="894229" y="363071"/>
                  <a:pt x="894229" y="363071"/>
                </a:cubicBezTo>
                <a:lnTo>
                  <a:pt x="934570" y="349624"/>
                </a:lnTo>
                <a:lnTo>
                  <a:pt x="974912" y="336177"/>
                </a:lnTo>
                <a:cubicBezTo>
                  <a:pt x="981635" y="331694"/>
                  <a:pt x="988874" y="327902"/>
                  <a:pt x="995082" y="322729"/>
                </a:cubicBezTo>
                <a:cubicBezTo>
                  <a:pt x="1002387" y="316642"/>
                  <a:pt x="1012457" y="293471"/>
                  <a:pt x="1015253" y="302559"/>
                </a:cubicBezTo>
                <a:cubicBezTo>
                  <a:pt x="1025819" y="336899"/>
                  <a:pt x="1013747" y="375161"/>
                  <a:pt x="1021976" y="410135"/>
                </a:cubicBezTo>
                <a:cubicBezTo>
                  <a:pt x="1023599" y="417034"/>
                  <a:pt x="1042147" y="416859"/>
                  <a:pt x="1042147" y="416859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345" y="3493180"/>
            <a:ext cx="8815634" cy="2183208"/>
            <a:chOff x="24345" y="3493180"/>
            <a:chExt cx="8815634" cy="2183208"/>
          </a:xfrm>
        </p:grpSpPr>
        <p:cxnSp>
          <p:nvCxnSpPr>
            <p:cNvPr id="70" name="Suora nuoliyhdysviiva 69">
              <a:extLst>
                <a:ext uri="{FF2B5EF4-FFF2-40B4-BE49-F238E27FC236}">
                  <a16:creationId xmlns:a16="http://schemas.microsoft.com/office/drawing/2014/main" id="{C3575BF2-4798-4B40-A1B0-71FD0C068D4C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71" y="4369211"/>
              <a:ext cx="615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uora yhdysviiva 72">
              <a:extLst>
                <a:ext uri="{FF2B5EF4-FFF2-40B4-BE49-F238E27FC236}">
                  <a16:creationId xmlns:a16="http://schemas.microsoft.com/office/drawing/2014/main" id="{805CC1F5-63B8-496D-9277-50C827063DC7}"/>
                </a:ext>
              </a:extLst>
            </p:cNvPr>
            <p:cNvCxnSpPr/>
            <p:nvPr/>
          </p:nvCxnSpPr>
          <p:spPr>
            <a:xfrm>
              <a:off x="2686554" y="400917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uora yhdysviiva 73">
              <a:extLst>
                <a:ext uri="{FF2B5EF4-FFF2-40B4-BE49-F238E27FC236}">
                  <a16:creationId xmlns:a16="http://schemas.microsoft.com/office/drawing/2014/main" id="{08E25B36-2439-4AE4-8C11-5F724B94C1AC}"/>
                </a:ext>
              </a:extLst>
            </p:cNvPr>
            <p:cNvCxnSpPr/>
            <p:nvPr/>
          </p:nvCxnSpPr>
          <p:spPr>
            <a:xfrm>
              <a:off x="3534505" y="400917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uora yhdysviiva 74">
              <a:extLst>
                <a:ext uri="{FF2B5EF4-FFF2-40B4-BE49-F238E27FC236}">
                  <a16:creationId xmlns:a16="http://schemas.microsoft.com/office/drawing/2014/main" id="{ACD88C09-2317-4055-A50D-9400151CBDDA}"/>
                </a:ext>
              </a:extLst>
            </p:cNvPr>
            <p:cNvCxnSpPr/>
            <p:nvPr/>
          </p:nvCxnSpPr>
          <p:spPr>
            <a:xfrm>
              <a:off x="4392025" y="400917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uora yhdysviiva 75">
              <a:extLst>
                <a:ext uri="{FF2B5EF4-FFF2-40B4-BE49-F238E27FC236}">
                  <a16:creationId xmlns:a16="http://schemas.microsoft.com/office/drawing/2014/main" id="{E320CB8E-C2FB-49A9-B64F-6B5B814F52C3}"/>
                </a:ext>
              </a:extLst>
            </p:cNvPr>
            <p:cNvCxnSpPr/>
            <p:nvPr/>
          </p:nvCxnSpPr>
          <p:spPr>
            <a:xfrm>
              <a:off x="5258681" y="400917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kstiruutu 76">
              <a:extLst>
                <a:ext uri="{FF2B5EF4-FFF2-40B4-BE49-F238E27FC236}">
                  <a16:creationId xmlns:a16="http://schemas.microsoft.com/office/drawing/2014/main" id="{AB6C4D87-F1F3-4732-8F1B-727636FFF759}"/>
                </a:ext>
              </a:extLst>
            </p:cNvPr>
            <p:cNvSpPr txBox="1"/>
            <p:nvPr/>
          </p:nvSpPr>
          <p:spPr>
            <a:xfrm>
              <a:off x="2471861" y="3504070"/>
              <a:ext cx="445981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Case 2) Public Transport Scheduling</a:t>
              </a:r>
            </a:p>
          </p:txBody>
        </p:sp>
        <p:cxnSp>
          <p:nvCxnSpPr>
            <p:cNvPr id="78" name="Suora nuoliyhdysviiva 77">
              <a:extLst>
                <a:ext uri="{FF2B5EF4-FFF2-40B4-BE49-F238E27FC236}">
                  <a16:creationId xmlns:a16="http://schemas.microsoft.com/office/drawing/2014/main" id="{8A6682C5-D468-4789-801D-820FE25B425F}"/>
                </a:ext>
              </a:extLst>
            </p:cNvPr>
            <p:cNvCxnSpPr>
              <a:cxnSpLocks/>
            </p:cNvCxnSpPr>
            <p:nvPr/>
          </p:nvCxnSpPr>
          <p:spPr>
            <a:xfrm>
              <a:off x="1530071" y="4819261"/>
              <a:ext cx="615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uora yhdysviiva 78">
              <a:extLst>
                <a:ext uri="{FF2B5EF4-FFF2-40B4-BE49-F238E27FC236}">
                  <a16:creationId xmlns:a16="http://schemas.microsoft.com/office/drawing/2014/main" id="{FF30A4C7-EBEA-46A9-9B6B-0D54B9AAA577}"/>
                </a:ext>
              </a:extLst>
            </p:cNvPr>
            <p:cNvCxnSpPr/>
            <p:nvPr/>
          </p:nvCxnSpPr>
          <p:spPr>
            <a:xfrm>
              <a:off x="2776564" y="444280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uora yhdysviiva 79">
              <a:extLst>
                <a:ext uri="{FF2B5EF4-FFF2-40B4-BE49-F238E27FC236}">
                  <a16:creationId xmlns:a16="http://schemas.microsoft.com/office/drawing/2014/main" id="{2B21A7F7-3CC6-480E-B146-7F441F87D6AF}"/>
                </a:ext>
              </a:extLst>
            </p:cNvPr>
            <p:cNvCxnSpPr/>
            <p:nvPr/>
          </p:nvCxnSpPr>
          <p:spPr>
            <a:xfrm>
              <a:off x="3856684" y="444866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uora yhdysviiva 80">
              <a:extLst>
                <a:ext uri="{FF2B5EF4-FFF2-40B4-BE49-F238E27FC236}">
                  <a16:creationId xmlns:a16="http://schemas.microsoft.com/office/drawing/2014/main" id="{3F37D304-1A01-49F2-98C2-7479945BB7CF}"/>
                </a:ext>
              </a:extLst>
            </p:cNvPr>
            <p:cNvCxnSpPr/>
            <p:nvPr/>
          </p:nvCxnSpPr>
          <p:spPr>
            <a:xfrm>
              <a:off x="4964520" y="445922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uora yhdysviiva 81">
              <a:extLst>
                <a:ext uri="{FF2B5EF4-FFF2-40B4-BE49-F238E27FC236}">
                  <a16:creationId xmlns:a16="http://schemas.microsoft.com/office/drawing/2014/main" id="{EB49D575-CFCA-4190-BB59-D5C4C5CE2AD1}"/>
                </a:ext>
              </a:extLst>
            </p:cNvPr>
            <p:cNvCxnSpPr/>
            <p:nvPr/>
          </p:nvCxnSpPr>
          <p:spPr>
            <a:xfrm>
              <a:off x="6044640" y="444280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kstiruutu 82">
              <a:extLst>
                <a:ext uri="{FF2B5EF4-FFF2-40B4-BE49-F238E27FC236}">
                  <a16:creationId xmlns:a16="http://schemas.microsoft.com/office/drawing/2014/main" id="{0C2BF9BD-C61B-4E64-B3CB-3472D8DC94F4}"/>
                </a:ext>
              </a:extLst>
            </p:cNvPr>
            <p:cNvSpPr txBox="1"/>
            <p:nvPr/>
          </p:nvSpPr>
          <p:spPr>
            <a:xfrm>
              <a:off x="675164" y="4068053"/>
              <a:ext cx="176971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Metro Line arrival time</a:t>
              </a:r>
            </a:p>
          </p:txBody>
        </p:sp>
        <p:sp>
          <p:nvSpPr>
            <p:cNvPr id="84" name="Tekstiruutu 83">
              <a:extLst>
                <a:ext uri="{FF2B5EF4-FFF2-40B4-BE49-F238E27FC236}">
                  <a16:creationId xmlns:a16="http://schemas.microsoft.com/office/drawing/2014/main" id="{22DD207D-0575-4BFE-881A-AD53CD383487}"/>
                </a:ext>
              </a:extLst>
            </p:cNvPr>
            <p:cNvSpPr txBox="1"/>
            <p:nvPr/>
          </p:nvSpPr>
          <p:spPr>
            <a:xfrm>
              <a:off x="769916" y="4527234"/>
              <a:ext cx="166071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a) Last mile bus dep.</a:t>
              </a:r>
            </a:p>
          </p:txBody>
        </p:sp>
        <p:cxnSp>
          <p:nvCxnSpPr>
            <p:cNvPr id="87" name="Suora yhdysviiva 86">
              <a:extLst>
                <a:ext uri="{FF2B5EF4-FFF2-40B4-BE49-F238E27FC236}">
                  <a16:creationId xmlns:a16="http://schemas.microsoft.com/office/drawing/2014/main" id="{C1F93F6E-F8E1-4F53-9191-4FE327BE7E6C}"/>
                </a:ext>
              </a:extLst>
            </p:cNvPr>
            <p:cNvCxnSpPr/>
            <p:nvPr/>
          </p:nvCxnSpPr>
          <p:spPr>
            <a:xfrm>
              <a:off x="6096574" y="4009171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uora yhdysviiva 88">
              <a:extLst>
                <a:ext uri="{FF2B5EF4-FFF2-40B4-BE49-F238E27FC236}">
                  <a16:creationId xmlns:a16="http://schemas.microsoft.com/office/drawing/2014/main" id="{741AD2AC-59F3-48B4-BF6E-DA209C692223}"/>
                </a:ext>
              </a:extLst>
            </p:cNvPr>
            <p:cNvCxnSpPr/>
            <p:nvPr/>
          </p:nvCxnSpPr>
          <p:spPr>
            <a:xfrm>
              <a:off x="7124592" y="444866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uora nuoliyhdysviiva 94">
              <a:extLst>
                <a:ext uri="{FF2B5EF4-FFF2-40B4-BE49-F238E27FC236}">
                  <a16:creationId xmlns:a16="http://schemas.microsoft.com/office/drawing/2014/main" id="{42E8F347-2959-4D87-9EE3-5C3870768421}"/>
                </a:ext>
              </a:extLst>
            </p:cNvPr>
            <p:cNvCxnSpPr>
              <a:cxnSpLocks/>
            </p:cNvCxnSpPr>
            <p:nvPr/>
          </p:nvCxnSpPr>
          <p:spPr>
            <a:xfrm>
              <a:off x="1507988" y="5399199"/>
              <a:ext cx="615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uora yhdysviiva 95">
              <a:extLst>
                <a:ext uri="{FF2B5EF4-FFF2-40B4-BE49-F238E27FC236}">
                  <a16:creationId xmlns:a16="http://schemas.microsoft.com/office/drawing/2014/main" id="{4CBDEB13-97F6-4256-86A4-21F1629C31B5}"/>
                </a:ext>
              </a:extLst>
            </p:cNvPr>
            <p:cNvCxnSpPr/>
            <p:nvPr/>
          </p:nvCxnSpPr>
          <p:spPr>
            <a:xfrm>
              <a:off x="2754481" y="503915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uora yhdysviiva 96">
              <a:extLst>
                <a:ext uri="{FF2B5EF4-FFF2-40B4-BE49-F238E27FC236}">
                  <a16:creationId xmlns:a16="http://schemas.microsoft.com/office/drawing/2014/main" id="{8ADC02F1-E728-4B6D-B018-BF7E0A0EC5D3}"/>
                </a:ext>
              </a:extLst>
            </p:cNvPr>
            <p:cNvCxnSpPr/>
            <p:nvPr/>
          </p:nvCxnSpPr>
          <p:spPr>
            <a:xfrm>
              <a:off x="3834601" y="5028607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uora yhdysviiva 97">
              <a:extLst>
                <a:ext uri="{FF2B5EF4-FFF2-40B4-BE49-F238E27FC236}">
                  <a16:creationId xmlns:a16="http://schemas.microsoft.com/office/drawing/2014/main" id="{4AC17E33-92AC-4722-BF3D-F9751D4941AD}"/>
                </a:ext>
              </a:extLst>
            </p:cNvPr>
            <p:cNvCxnSpPr/>
            <p:nvPr/>
          </p:nvCxnSpPr>
          <p:spPr>
            <a:xfrm>
              <a:off x="4942437" y="503915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uora yhdysviiva 98">
              <a:extLst>
                <a:ext uri="{FF2B5EF4-FFF2-40B4-BE49-F238E27FC236}">
                  <a16:creationId xmlns:a16="http://schemas.microsoft.com/office/drawing/2014/main" id="{7214A2E6-2F21-4B60-A925-774C3AE2E6AD}"/>
                </a:ext>
              </a:extLst>
            </p:cNvPr>
            <p:cNvCxnSpPr/>
            <p:nvPr/>
          </p:nvCxnSpPr>
          <p:spPr>
            <a:xfrm>
              <a:off x="6022557" y="5022747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kstiruutu 100">
              <a:extLst>
                <a:ext uri="{FF2B5EF4-FFF2-40B4-BE49-F238E27FC236}">
                  <a16:creationId xmlns:a16="http://schemas.microsoft.com/office/drawing/2014/main" id="{CF88C3DF-6266-4DBB-AF32-5FBF83DDA50C}"/>
                </a:ext>
              </a:extLst>
            </p:cNvPr>
            <p:cNvSpPr txBox="1"/>
            <p:nvPr/>
          </p:nvSpPr>
          <p:spPr>
            <a:xfrm>
              <a:off x="769916" y="5140807"/>
              <a:ext cx="172002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b) Last mile robot bus</a:t>
              </a:r>
            </a:p>
          </p:txBody>
        </p:sp>
        <p:cxnSp>
          <p:nvCxnSpPr>
            <p:cNvPr id="103" name="Suora yhdysviiva 102">
              <a:extLst>
                <a:ext uri="{FF2B5EF4-FFF2-40B4-BE49-F238E27FC236}">
                  <a16:creationId xmlns:a16="http://schemas.microsoft.com/office/drawing/2014/main" id="{740A8683-99F5-4194-8B78-87D0FFFE011E}"/>
                </a:ext>
              </a:extLst>
            </p:cNvPr>
            <p:cNvCxnSpPr/>
            <p:nvPr/>
          </p:nvCxnSpPr>
          <p:spPr>
            <a:xfrm>
              <a:off x="7102509" y="5028607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uora yhdysviiva 103">
              <a:extLst>
                <a:ext uri="{FF2B5EF4-FFF2-40B4-BE49-F238E27FC236}">
                  <a16:creationId xmlns:a16="http://schemas.microsoft.com/office/drawing/2014/main" id="{550C8A22-A1E6-4BFF-92CC-8A55DD8C4A06}"/>
                </a:ext>
              </a:extLst>
            </p:cNvPr>
            <p:cNvCxnSpPr/>
            <p:nvPr/>
          </p:nvCxnSpPr>
          <p:spPr>
            <a:xfrm>
              <a:off x="3316624" y="5028607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uora yhdysviiva 104">
              <a:extLst>
                <a:ext uri="{FF2B5EF4-FFF2-40B4-BE49-F238E27FC236}">
                  <a16:creationId xmlns:a16="http://schemas.microsoft.com/office/drawing/2014/main" id="{04401088-9687-41B8-A39C-25A31E113238}"/>
                </a:ext>
              </a:extLst>
            </p:cNvPr>
            <p:cNvCxnSpPr/>
            <p:nvPr/>
          </p:nvCxnSpPr>
          <p:spPr>
            <a:xfrm>
              <a:off x="4392025" y="5039159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uora yhdysviiva 105">
              <a:extLst>
                <a:ext uri="{FF2B5EF4-FFF2-40B4-BE49-F238E27FC236}">
                  <a16:creationId xmlns:a16="http://schemas.microsoft.com/office/drawing/2014/main" id="{0683534C-EB1E-4EDD-8F72-6D75BA7C3A3D}"/>
                </a:ext>
              </a:extLst>
            </p:cNvPr>
            <p:cNvCxnSpPr/>
            <p:nvPr/>
          </p:nvCxnSpPr>
          <p:spPr>
            <a:xfrm>
              <a:off x="5476864" y="5036555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uora yhdysviiva 106">
              <a:extLst>
                <a:ext uri="{FF2B5EF4-FFF2-40B4-BE49-F238E27FC236}">
                  <a16:creationId xmlns:a16="http://schemas.microsoft.com/office/drawing/2014/main" id="{119B1C41-062F-4C31-84A0-4758A9F5C7CD}"/>
                </a:ext>
              </a:extLst>
            </p:cNvPr>
            <p:cNvCxnSpPr/>
            <p:nvPr/>
          </p:nvCxnSpPr>
          <p:spPr>
            <a:xfrm>
              <a:off x="6569535" y="5028607"/>
              <a:ext cx="0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Nuoli: Alas 107">
              <a:extLst>
                <a:ext uri="{FF2B5EF4-FFF2-40B4-BE49-F238E27FC236}">
                  <a16:creationId xmlns:a16="http://schemas.microsoft.com/office/drawing/2014/main" id="{1E46B240-5CFA-4313-9F63-708C583C9863}"/>
                </a:ext>
              </a:extLst>
            </p:cNvPr>
            <p:cNvSpPr/>
            <p:nvPr/>
          </p:nvSpPr>
          <p:spPr>
            <a:xfrm>
              <a:off x="293461" y="3946885"/>
              <a:ext cx="332989" cy="1461222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kstiruutu 108">
              <a:extLst>
                <a:ext uri="{FF2B5EF4-FFF2-40B4-BE49-F238E27FC236}">
                  <a16:creationId xmlns:a16="http://schemas.microsoft.com/office/drawing/2014/main" id="{F98F32F3-F035-4B1C-A3B8-2CD1DDE6C5B1}"/>
                </a:ext>
              </a:extLst>
            </p:cNvPr>
            <p:cNvSpPr txBox="1"/>
            <p:nvPr/>
          </p:nvSpPr>
          <p:spPr>
            <a:xfrm>
              <a:off x="24345" y="3493180"/>
              <a:ext cx="85600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Passenger</a:t>
              </a:r>
            </a:p>
            <a:p>
              <a:pPr algn="ctr"/>
              <a:r>
                <a:rPr lang="en-US" sz="1400" dirty="0"/>
                <a:t>Flows</a:t>
              </a:r>
            </a:p>
          </p:txBody>
        </p:sp>
        <p:sp>
          <p:nvSpPr>
            <p:cNvPr id="111" name="Tekstiruutu 110">
              <a:extLst>
                <a:ext uri="{FF2B5EF4-FFF2-40B4-BE49-F238E27FC236}">
                  <a16:creationId xmlns:a16="http://schemas.microsoft.com/office/drawing/2014/main" id="{67C24455-2125-4F53-B126-E8C7AFAC4EE1}"/>
                </a:ext>
              </a:extLst>
            </p:cNvPr>
            <p:cNvSpPr txBox="1"/>
            <p:nvPr/>
          </p:nvSpPr>
          <p:spPr>
            <a:xfrm>
              <a:off x="7689419" y="4485352"/>
              <a:ext cx="1150560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Not good</a:t>
              </a:r>
            </a:p>
          </p:txBody>
        </p:sp>
        <p:sp>
          <p:nvSpPr>
            <p:cNvPr id="112" name="Tekstiruutu 111">
              <a:extLst>
                <a:ext uri="{FF2B5EF4-FFF2-40B4-BE49-F238E27FC236}">
                  <a16:creationId xmlns:a16="http://schemas.microsoft.com/office/drawing/2014/main" id="{2164DD97-7388-467B-AE64-50F954D32FF0}"/>
                </a:ext>
              </a:extLst>
            </p:cNvPr>
            <p:cNvSpPr txBox="1"/>
            <p:nvPr/>
          </p:nvSpPr>
          <p:spPr>
            <a:xfrm>
              <a:off x="7689419" y="5080870"/>
              <a:ext cx="1150560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Better</a:t>
              </a:r>
            </a:p>
          </p:txBody>
        </p:sp>
        <p:sp>
          <p:nvSpPr>
            <p:cNvPr id="92" name="Tekstiruutu 91">
              <a:extLst>
                <a:ext uri="{FF2B5EF4-FFF2-40B4-BE49-F238E27FC236}">
                  <a16:creationId xmlns:a16="http://schemas.microsoft.com/office/drawing/2014/main" id="{09148437-4CDF-452E-92C9-A0061A49603D}"/>
                </a:ext>
              </a:extLst>
            </p:cNvPr>
            <p:cNvSpPr txBox="1"/>
            <p:nvPr/>
          </p:nvSpPr>
          <p:spPr>
            <a:xfrm>
              <a:off x="7219456" y="5460944"/>
              <a:ext cx="44057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Time.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3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EFCCCC-C2E6-49EA-ABD1-E22432CDF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344" y="571098"/>
            <a:ext cx="8085599" cy="632854"/>
          </a:xfrm>
        </p:spPr>
        <p:txBody>
          <a:bodyPr/>
          <a:lstStyle/>
          <a:p>
            <a:pPr algn="ctr"/>
            <a:r>
              <a:rPr lang="en-US" sz="3200" dirty="0"/>
              <a:t>Social Impedance ?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6D6E44DA-E650-40B4-8DA4-88418FCAD358}"/>
              </a:ext>
            </a:extLst>
          </p:cNvPr>
          <p:cNvSpPr/>
          <p:nvPr/>
        </p:nvSpPr>
        <p:spPr>
          <a:xfrm>
            <a:off x="1545411" y="4443545"/>
            <a:ext cx="765085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54FC67B-F39A-44EB-8846-EFFE9021B83E}"/>
              </a:ext>
            </a:extLst>
          </p:cNvPr>
          <p:cNvSpPr/>
          <p:nvPr/>
        </p:nvSpPr>
        <p:spPr>
          <a:xfrm>
            <a:off x="1934352" y="3086558"/>
            <a:ext cx="765085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962FFD68-E3E8-4CE9-9722-6BFF5DAE4F01}"/>
              </a:ext>
            </a:extLst>
          </p:cNvPr>
          <p:cNvSpPr/>
          <p:nvPr/>
        </p:nvSpPr>
        <p:spPr>
          <a:xfrm>
            <a:off x="2854312" y="4139058"/>
            <a:ext cx="765085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B69A0697-4888-4900-A2C8-51BFF1ACB84B}"/>
              </a:ext>
            </a:extLst>
          </p:cNvPr>
          <p:cNvSpPr/>
          <p:nvPr/>
        </p:nvSpPr>
        <p:spPr>
          <a:xfrm>
            <a:off x="735182" y="2636507"/>
            <a:ext cx="3224395" cy="283531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439CD9EB-B0E8-4CE4-916B-849EE8191DEE}"/>
              </a:ext>
            </a:extLst>
          </p:cNvPr>
          <p:cNvSpPr/>
          <p:nvPr/>
        </p:nvSpPr>
        <p:spPr>
          <a:xfrm>
            <a:off x="5204395" y="2636507"/>
            <a:ext cx="3327401" cy="28353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alama 10">
            <a:extLst>
              <a:ext uri="{FF2B5EF4-FFF2-40B4-BE49-F238E27FC236}">
                <a16:creationId xmlns:a16="http://schemas.microsoft.com/office/drawing/2014/main" id="{60C0E46D-8915-4CA8-873F-3BCFD0A10FEC}"/>
              </a:ext>
            </a:extLst>
          </p:cNvPr>
          <p:cNvSpPr/>
          <p:nvPr/>
        </p:nvSpPr>
        <p:spPr>
          <a:xfrm>
            <a:off x="2606784" y="3831064"/>
            <a:ext cx="247528" cy="58506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alama 11">
            <a:extLst>
              <a:ext uri="{FF2B5EF4-FFF2-40B4-BE49-F238E27FC236}">
                <a16:creationId xmlns:a16="http://schemas.microsoft.com/office/drawing/2014/main" id="{F6AD495D-D458-4661-9986-C44AF678E572}"/>
              </a:ext>
            </a:extLst>
          </p:cNvPr>
          <p:cNvSpPr/>
          <p:nvPr/>
        </p:nvSpPr>
        <p:spPr>
          <a:xfrm rot="3120000">
            <a:off x="1771000" y="3785569"/>
            <a:ext cx="247528" cy="58506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alama 12">
            <a:extLst>
              <a:ext uri="{FF2B5EF4-FFF2-40B4-BE49-F238E27FC236}">
                <a16:creationId xmlns:a16="http://schemas.microsoft.com/office/drawing/2014/main" id="{40A5E103-E5D7-495B-9C86-86D9C4AB7E29}"/>
              </a:ext>
            </a:extLst>
          </p:cNvPr>
          <p:cNvSpPr/>
          <p:nvPr/>
        </p:nvSpPr>
        <p:spPr>
          <a:xfrm rot="-5580000">
            <a:off x="2525508" y="4735147"/>
            <a:ext cx="247528" cy="58506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alama 13">
            <a:extLst>
              <a:ext uri="{FF2B5EF4-FFF2-40B4-BE49-F238E27FC236}">
                <a16:creationId xmlns:a16="http://schemas.microsoft.com/office/drawing/2014/main" id="{78412528-D622-49E4-970C-A3E6C3267E5C}"/>
              </a:ext>
            </a:extLst>
          </p:cNvPr>
          <p:cNvSpPr/>
          <p:nvPr/>
        </p:nvSpPr>
        <p:spPr>
          <a:xfrm rot="5917146">
            <a:off x="4448187" y="3198602"/>
            <a:ext cx="247528" cy="1149477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5F2BBD2B-9277-40D2-9BDD-069405AC1ED8}"/>
              </a:ext>
            </a:extLst>
          </p:cNvPr>
          <p:cNvSpPr/>
          <p:nvPr/>
        </p:nvSpPr>
        <p:spPr>
          <a:xfrm>
            <a:off x="2051705" y="3193030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H1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7C304474-7B8E-44FF-9685-051E0F48B887}"/>
              </a:ext>
            </a:extLst>
          </p:cNvPr>
          <p:cNvSpPr/>
          <p:nvPr/>
        </p:nvSpPr>
        <p:spPr>
          <a:xfrm>
            <a:off x="1505244" y="4625165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BE88EF8B-81EB-4704-9B19-B741609DCCD3}"/>
              </a:ext>
            </a:extLst>
          </p:cNvPr>
          <p:cNvSpPr/>
          <p:nvPr/>
        </p:nvSpPr>
        <p:spPr>
          <a:xfrm>
            <a:off x="2933491" y="4294882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H2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A39AB41C-ABC5-4A7A-9853-6FE88A2FC4A7}"/>
              </a:ext>
            </a:extLst>
          </p:cNvPr>
          <p:cNvSpPr txBox="1"/>
          <p:nvPr/>
        </p:nvSpPr>
        <p:spPr>
          <a:xfrm>
            <a:off x="1794746" y="2733310"/>
            <a:ext cx="115762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Religion A</a:t>
            </a:r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7A67401C-CE97-4416-BB2C-0A2FA1E3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373" y="3992090"/>
            <a:ext cx="1457228" cy="84808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9785C54D-2D25-4261-AFCE-42C4C719D0E7}"/>
              </a:ext>
            </a:extLst>
          </p:cNvPr>
          <p:cNvSpPr txBox="1"/>
          <p:nvPr/>
        </p:nvSpPr>
        <p:spPr>
          <a:xfrm>
            <a:off x="6282197" y="2869332"/>
            <a:ext cx="11717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Religion B</a:t>
            </a:r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09556040-8A0F-4A81-89E1-10268D95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34" y="3054538"/>
            <a:ext cx="1076325" cy="74472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69A8757C-ED31-4573-AAC3-3681123B2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524" y="3886596"/>
            <a:ext cx="805018" cy="98151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779BD2FD-8D7B-4B0F-92FC-B73AB2B4A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074" y="4395757"/>
            <a:ext cx="957182" cy="76892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B31F1C4-4117-48BB-8D39-E2B5BC7BA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727" y="3384814"/>
            <a:ext cx="2349376" cy="1610073"/>
          </a:xfrm>
          <a:prstGeom prst="rect">
            <a:avLst/>
          </a:prstGeom>
        </p:spPr>
      </p:pic>
      <p:sp>
        <p:nvSpPr>
          <p:cNvPr id="15" name="Nuoli: Oikea 14">
            <a:extLst>
              <a:ext uri="{FF2B5EF4-FFF2-40B4-BE49-F238E27FC236}">
                <a16:creationId xmlns:a16="http://schemas.microsoft.com/office/drawing/2014/main" id="{2AE7C5E5-7AE5-458B-BAE7-2CFABF19B41A}"/>
              </a:ext>
            </a:extLst>
          </p:cNvPr>
          <p:cNvSpPr/>
          <p:nvPr/>
        </p:nvSpPr>
        <p:spPr>
          <a:xfrm rot="4758185">
            <a:off x="681841" y="3082667"/>
            <a:ext cx="1500445" cy="31951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Nuoli: Oikea 29">
            <a:extLst>
              <a:ext uri="{FF2B5EF4-FFF2-40B4-BE49-F238E27FC236}">
                <a16:creationId xmlns:a16="http://schemas.microsoft.com/office/drawing/2014/main" id="{9E85A907-1244-457C-A6AF-CBC32F6FB9EE}"/>
              </a:ext>
            </a:extLst>
          </p:cNvPr>
          <p:cNvSpPr/>
          <p:nvPr/>
        </p:nvSpPr>
        <p:spPr>
          <a:xfrm rot="6984587">
            <a:off x="4410862" y="2997872"/>
            <a:ext cx="995208" cy="30369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88A259A8-D29C-4263-A4E2-E47B8BA1865B}"/>
              </a:ext>
            </a:extLst>
          </p:cNvPr>
          <p:cNvSpPr txBox="1"/>
          <p:nvPr/>
        </p:nvSpPr>
        <p:spPr>
          <a:xfrm>
            <a:off x="614261" y="1471793"/>
            <a:ext cx="351859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i="1" dirty="0"/>
              <a:t>Good impedance adaptation </a:t>
            </a:r>
            <a:br>
              <a:rPr lang="en-US" sz="2000" b="1" i="1" dirty="0"/>
            </a:br>
            <a:r>
              <a:rPr lang="en-US" sz="2000" b="1" i="1" dirty="0"/>
              <a:t>due to the introduction </a:t>
            </a:r>
          </a:p>
          <a:p>
            <a:pPr algn="ctr"/>
            <a:r>
              <a:rPr lang="en-US" sz="2000" b="1" i="1" dirty="0"/>
              <a:t>of common religion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24D6F005-9A96-4897-A34D-E4F73317BF84}"/>
              </a:ext>
            </a:extLst>
          </p:cNvPr>
          <p:cNvSpPr txBox="1"/>
          <p:nvPr/>
        </p:nvSpPr>
        <p:spPr>
          <a:xfrm>
            <a:off x="4562414" y="1421089"/>
            <a:ext cx="239328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i="1" dirty="0"/>
              <a:t>The price ?</a:t>
            </a:r>
          </a:p>
          <a:p>
            <a:pPr algn="ctr"/>
            <a:r>
              <a:rPr lang="en-US" sz="2000" b="1" i="1" dirty="0"/>
              <a:t>Poor impedance</a:t>
            </a:r>
          </a:p>
          <a:p>
            <a:pPr algn="ctr"/>
            <a:r>
              <a:rPr lang="en-US" sz="2000" b="1" i="1" dirty="0"/>
              <a:t>adaptation between</a:t>
            </a:r>
          </a:p>
          <a:p>
            <a:pPr algn="ctr"/>
            <a:r>
              <a:rPr lang="en-US" sz="2000" b="1" i="1" dirty="0"/>
              <a:t>religions</a:t>
            </a:r>
          </a:p>
        </p:txBody>
      </p:sp>
    </p:spTree>
    <p:extLst>
      <p:ext uri="{BB962C8B-B14F-4D97-AF65-F5344CB8AC3E}">
        <p14:creationId xmlns:p14="http://schemas.microsoft.com/office/powerpoint/2010/main" val="35898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4" grpId="0"/>
      <p:bldP spid="30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50" y="233645"/>
            <a:ext cx="8085599" cy="544936"/>
          </a:xfrm>
        </p:spPr>
        <p:txBody>
          <a:bodyPr/>
          <a:lstStyle/>
          <a:p>
            <a:pPr algn="ctr"/>
            <a:r>
              <a:rPr lang="fi-FI" dirty="0"/>
              <a:t>How to approach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40001" y="908721"/>
            <a:ext cx="8487494" cy="535559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dirty="0"/>
              <a:t> Theory of complex systems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In its early days, no commonly accepted single theory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Reductionism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All the explanatory arrows points downwards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Emergency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New laws emerge at higher levels of organization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Consilience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Unity of knowledge, building bridges between various fields of knowledge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Mathematics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Some features of the complex system have a mathematical background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Computation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Many systems can be studied through computational modeling</a:t>
            </a:r>
          </a:p>
          <a:p>
            <a:pPr lvl="1">
              <a:buFont typeface="Arial" pitchFamily="34" charset="0"/>
              <a:buChar char="•"/>
            </a:pPr>
            <a:r>
              <a:rPr lang="fi-FI" dirty="0"/>
              <a:t>Vice versa: artifial intelligence can apply ”algorithms” of the nature </a:t>
            </a:r>
          </a:p>
          <a:p>
            <a:pPr lvl="1">
              <a:buNone/>
            </a:pP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434" y="446973"/>
            <a:ext cx="8085599" cy="693206"/>
          </a:xfrm>
        </p:spPr>
        <p:txBody>
          <a:bodyPr/>
          <a:lstStyle/>
          <a:p>
            <a:pPr algn="ctr"/>
            <a:r>
              <a:rPr lang="en-US" dirty="0"/>
              <a:t>Internal Consistency of Systems </a:t>
            </a:r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466BD0C0-3DF6-4393-BA39-1971240E27DA}"/>
              </a:ext>
            </a:extLst>
          </p:cNvPr>
          <p:cNvCxnSpPr/>
          <p:nvPr/>
        </p:nvCxnSpPr>
        <p:spPr>
          <a:xfrm>
            <a:off x="495240" y="3215581"/>
            <a:ext cx="815078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A771CC5D-35CE-4A63-BA70-973508DB7694}"/>
              </a:ext>
            </a:extLst>
          </p:cNvPr>
          <p:cNvSpPr txBox="1"/>
          <p:nvPr/>
        </p:nvSpPr>
        <p:spPr>
          <a:xfrm>
            <a:off x="3401994" y="2731687"/>
            <a:ext cx="35907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Love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06D444F-FA67-4E85-A531-20313E52E7A5}"/>
              </a:ext>
            </a:extLst>
          </p:cNvPr>
          <p:cNvSpPr txBox="1"/>
          <p:nvPr/>
        </p:nvSpPr>
        <p:spPr>
          <a:xfrm>
            <a:off x="8069499" y="2723633"/>
            <a:ext cx="6941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Fighting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B838D2B-2EFB-4532-AFEE-8DAF6E44BAE5}"/>
              </a:ext>
            </a:extLst>
          </p:cNvPr>
          <p:cNvSpPr txBox="1"/>
          <p:nvPr/>
        </p:nvSpPr>
        <p:spPr>
          <a:xfrm>
            <a:off x="4111396" y="2725563"/>
            <a:ext cx="95859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Co-operation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F88E7E5-0DE0-4608-AA66-8A04256B6F8C}"/>
              </a:ext>
            </a:extLst>
          </p:cNvPr>
          <p:cNvSpPr txBox="1"/>
          <p:nvPr/>
        </p:nvSpPr>
        <p:spPr>
          <a:xfrm>
            <a:off x="6710606" y="2731687"/>
            <a:ext cx="89928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Competition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68BEB70-F845-4AA0-A662-C430B4A00AFC}"/>
              </a:ext>
            </a:extLst>
          </p:cNvPr>
          <p:cNvSpPr txBox="1"/>
          <p:nvPr/>
        </p:nvSpPr>
        <p:spPr>
          <a:xfrm>
            <a:off x="2764198" y="3462958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Symbiosis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962AA89-B031-4FE0-9EC2-83A2A5123664}"/>
              </a:ext>
            </a:extLst>
          </p:cNvPr>
          <p:cNvSpPr txBox="1"/>
          <p:nvPr/>
        </p:nvSpPr>
        <p:spPr>
          <a:xfrm>
            <a:off x="5636585" y="2733771"/>
            <a:ext cx="55739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Trading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5683528-C7BA-49DA-8271-431C77A6FCAC}"/>
              </a:ext>
            </a:extLst>
          </p:cNvPr>
          <p:cNvSpPr txBox="1"/>
          <p:nvPr/>
        </p:nvSpPr>
        <p:spPr>
          <a:xfrm>
            <a:off x="5934753" y="3553405"/>
            <a:ext cx="7758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Parasitism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A919E3E-8F67-4073-8967-8BE4CD680466}"/>
              </a:ext>
            </a:extLst>
          </p:cNvPr>
          <p:cNvSpPr/>
          <p:nvPr/>
        </p:nvSpPr>
        <p:spPr>
          <a:xfrm>
            <a:off x="6806729" y="3505192"/>
            <a:ext cx="1790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Predator-pray relation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09192D-A914-4C2D-9FC3-44E77D27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76" y="1566200"/>
            <a:ext cx="694101" cy="103481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9F5972C-59BA-4F05-AA65-2E954FF9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204" y="1808752"/>
            <a:ext cx="1171997" cy="746818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26CF0F84-CAE9-4562-950D-D306C928D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72" y="1808752"/>
            <a:ext cx="1125969" cy="751096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D290959-2056-43C5-8BC5-D926DF8C3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269" y="1807725"/>
            <a:ext cx="1171997" cy="781824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5D31EE2-35CA-4923-B24E-6AC966644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915" y="1807725"/>
            <a:ext cx="1171997" cy="746818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BB8BAC37-A360-429E-B74A-1462C82F6265}"/>
              </a:ext>
            </a:extLst>
          </p:cNvPr>
          <p:cNvSpPr txBox="1"/>
          <p:nvPr/>
        </p:nvSpPr>
        <p:spPr>
          <a:xfrm>
            <a:off x="1287290" y="3514857"/>
            <a:ext cx="5995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Engines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B428C708-613B-4899-9479-2CC2C9E95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518" y="3793582"/>
            <a:ext cx="981900" cy="789772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81BB64FA-9DC9-4D26-844F-46A0B740E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818" y="1752956"/>
            <a:ext cx="1125969" cy="795606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1D20FFEC-621D-461D-BD87-5DB35664F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8329" y="3808754"/>
            <a:ext cx="1243123" cy="789772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77741FD6-0FF2-474B-8EF3-FD265F3E6306}"/>
              </a:ext>
            </a:extLst>
          </p:cNvPr>
          <p:cNvSpPr txBox="1"/>
          <p:nvPr/>
        </p:nvSpPr>
        <p:spPr>
          <a:xfrm>
            <a:off x="104156" y="312324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Max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F87B4D77-EF67-437B-96E2-06925A76F88E}"/>
              </a:ext>
            </a:extLst>
          </p:cNvPr>
          <p:cNvSpPr txBox="1"/>
          <p:nvPr/>
        </p:nvSpPr>
        <p:spPr>
          <a:xfrm>
            <a:off x="8728175" y="3113319"/>
            <a:ext cx="26609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Min</a:t>
            </a:r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00476B9F-102B-4EE4-BB49-99A50B7BC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413" y="3890765"/>
            <a:ext cx="872193" cy="707761"/>
          </a:xfrm>
          <a:prstGeom prst="rect">
            <a:avLst/>
          </a:prstGeom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4AED16DE-A642-45C2-8EE2-F5657FDA4F7B}"/>
              </a:ext>
            </a:extLst>
          </p:cNvPr>
          <p:cNvSpPr txBox="1"/>
          <p:nvPr/>
        </p:nvSpPr>
        <p:spPr>
          <a:xfrm>
            <a:off x="1717818" y="2725563"/>
            <a:ext cx="9618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Living things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AB62DAD2-413C-456C-8DDB-8FD2FC75A082}"/>
              </a:ext>
            </a:extLst>
          </p:cNvPr>
          <p:cNvSpPr txBox="1"/>
          <p:nvPr/>
        </p:nvSpPr>
        <p:spPr>
          <a:xfrm>
            <a:off x="62854" y="3439422"/>
            <a:ext cx="69410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Inorganic</a:t>
            </a:r>
          </a:p>
          <a:p>
            <a:pPr algn="ctr"/>
            <a:r>
              <a:rPr lang="en-US" sz="1200" b="1" dirty="0"/>
              <a:t>materials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BA0A5FA0-C7B9-4C10-957D-0C911DC244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82" y="3871315"/>
            <a:ext cx="749865" cy="751782"/>
          </a:xfrm>
          <a:prstGeom prst="rect">
            <a:avLst/>
          </a:prstGeom>
        </p:spPr>
      </p:pic>
      <p:sp>
        <p:nvSpPr>
          <p:cNvPr id="31" name="Tekstiruutu 30">
            <a:extLst>
              <a:ext uri="{FF2B5EF4-FFF2-40B4-BE49-F238E27FC236}">
                <a16:creationId xmlns:a16="http://schemas.microsoft.com/office/drawing/2014/main" id="{195C6F18-1699-4386-8A2A-DAAB2C986EA3}"/>
              </a:ext>
            </a:extLst>
          </p:cNvPr>
          <p:cNvSpPr txBox="1"/>
          <p:nvPr/>
        </p:nvSpPr>
        <p:spPr>
          <a:xfrm>
            <a:off x="556584" y="2606202"/>
            <a:ext cx="69410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/>
              <a:t>Organic</a:t>
            </a:r>
          </a:p>
          <a:p>
            <a:pPr algn="ctr"/>
            <a:r>
              <a:rPr lang="en-US" sz="1200" b="1" dirty="0"/>
              <a:t>materials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DF616DA-B352-4C4B-B7BD-9DB627AFD4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31" y="1915365"/>
            <a:ext cx="924827" cy="58129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8DD36B7-AE67-41B1-9851-0D52F7534242}"/>
              </a:ext>
            </a:extLst>
          </p:cNvPr>
          <p:cNvSpPr txBox="1">
            <a:spLocks/>
          </p:cNvSpPr>
          <p:nvPr/>
        </p:nvSpPr>
        <p:spPr>
          <a:xfrm>
            <a:off x="92363" y="4903394"/>
            <a:ext cx="8431095" cy="78977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sz="1600" b="0" dirty="0">
                <a:solidFill>
                  <a:schemeClr val="tx1"/>
                </a:solidFill>
              </a:rPr>
              <a:t>Think about </a:t>
            </a:r>
            <a:r>
              <a:rPr lang="en-US" sz="1600" b="0" u="sng" dirty="0">
                <a:solidFill>
                  <a:schemeClr val="tx1"/>
                </a:solidFill>
              </a:rPr>
              <a:t>differences</a:t>
            </a:r>
            <a:r>
              <a:rPr lang="en-US" sz="1600" b="0" dirty="0">
                <a:solidFill>
                  <a:schemeClr val="tx1"/>
                </a:solidFill>
              </a:rPr>
              <a:t> in the ways of evolving and 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/>
                </a:solidFill>
              </a:rPr>
              <a:t>in consequences of internal inconsistency  !</a:t>
            </a:r>
            <a:r>
              <a:rPr lang="en-US" sz="2000" b="0" dirty="0">
                <a:solidFill>
                  <a:schemeClr val="tx1"/>
                </a:solidFill>
              </a:rPr>
              <a:t/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		</a:t>
            </a:r>
            <a:r>
              <a:rPr lang="en-US" sz="1200" b="0" dirty="0">
                <a:solidFill>
                  <a:schemeClr val="tx1"/>
                </a:solidFill>
              </a:rPr>
              <a:t>(e.g. Boeing 737, </a:t>
            </a:r>
            <a:r>
              <a:rPr lang="en-US" sz="1200" b="0" dirty="0" err="1">
                <a:solidFill>
                  <a:schemeClr val="tx1"/>
                </a:solidFill>
              </a:rPr>
              <a:t>Sote</a:t>
            </a:r>
            <a:r>
              <a:rPr lang="en-US" sz="1200" b="0" dirty="0">
                <a:solidFill>
                  <a:schemeClr val="tx1"/>
                </a:solidFill>
              </a:rPr>
              <a:t>, </a:t>
            </a:r>
            <a:r>
              <a:rPr lang="en-US" sz="1200" b="0" dirty="0" err="1">
                <a:solidFill>
                  <a:schemeClr val="tx1"/>
                </a:solidFill>
              </a:rPr>
              <a:t>Brexit</a:t>
            </a:r>
            <a:r>
              <a:rPr lang="en-US" sz="1200" b="0" dirty="0">
                <a:solidFill>
                  <a:schemeClr val="tx1"/>
                </a:solidFill>
              </a:rPr>
              <a:t>  etc.) 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1EA7E587-0FE6-4736-822C-3BEAF63B9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93" y="3802911"/>
            <a:ext cx="1182630" cy="7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114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432" y="787651"/>
            <a:ext cx="8085599" cy="802357"/>
          </a:xfrm>
        </p:spPr>
        <p:txBody>
          <a:bodyPr/>
          <a:lstStyle/>
          <a:p>
            <a:pPr algn="ctr"/>
            <a:r>
              <a:rPr lang="en-US" dirty="0"/>
              <a:t>Ways of Evolving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64234" y="2258870"/>
            <a:ext cx="8685964" cy="2160240"/>
          </a:xfrm>
        </p:spPr>
        <p:txBody>
          <a:bodyPr/>
          <a:lstStyle/>
          <a:p>
            <a:r>
              <a:rPr lang="en-US" sz="1600" u="sng" dirty="0"/>
              <a:t>Methods for path finding:   	Biological			Social 			Technological</a:t>
            </a:r>
            <a:r>
              <a:rPr lang="en-US" sz="1400" u="sng" dirty="0"/>
              <a:t/>
            </a:r>
            <a:br>
              <a:rPr lang="en-US" sz="1400" u="sng" dirty="0"/>
            </a:br>
            <a:endParaRPr lang="en-US" sz="1400" u="sng" dirty="0"/>
          </a:p>
          <a:p>
            <a:pPr marL="25200" lvl="1" indent="0">
              <a:buNone/>
            </a:pPr>
            <a:r>
              <a:rPr lang="en-US" sz="1400" b="1" dirty="0"/>
              <a:t>Incremental changes</a:t>
            </a:r>
            <a:r>
              <a:rPr lang="en-US" sz="1400" dirty="0"/>
              <a:t>		Mutations				New action			Upgraded versions</a:t>
            </a:r>
          </a:p>
          <a:p>
            <a:pPr marL="25200" lvl="1" indent="0">
              <a:buNone/>
            </a:pPr>
            <a:r>
              <a:rPr lang="en-US" sz="1400" b="1" dirty="0"/>
              <a:t>Multiplication</a:t>
            </a:r>
            <a:r>
              <a:rPr lang="en-US" sz="1400" dirty="0"/>
              <a:t>				Populations			Groups			Parallel development</a:t>
            </a:r>
          </a:p>
          <a:p>
            <a:pPr marL="25200" lvl="1" indent="0">
              <a:buNone/>
            </a:pPr>
            <a:r>
              <a:rPr lang="en-US" sz="1400" b="1" dirty="0"/>
              <a:t>Crossover</a:t>
            </a:r>
            <a:r>
              <a:rPr lang="en-US" sz="1400" dirty="0"/>
              <a:t>				</a:t>
            </a:r>
            <a:r>
              <a:rPr lang="en-US" sz="1400" u="sng" dirty="0"/>
              <a:t>Reproduction			Contradictions		New combinations</a:t>
            </a:r>
          </a:p>
          <a:p>
            <a:pPr marL="25200" lvl="1" indent="0">
              <a:buNone/>
            </a:pPr>
            <a:r>
              <a:rPr lang="en-US" sz="1400" b="1" dirty="0"/>
              <a:t>Innovation</a:t>
            </a:r>
            <a:r>
              <a:rPr lang="en-US" sz="1400" dirty="0"/>
              <a:t> 				Pre-adaptation			New ideology 		New solutions</a:t>
            </a:r>
          </a:p>
          <a:p>
            <a:pPr marL="25200" lvl="1" indent="0">
              <a:buNone/>
            </a:pPr>
            <a:r>
              <a:rPr lang="en-US" sz="1400" dirty="0"/>
              <a:t>	</a:t>
            </a:r>
            <a:r>
              <a:rPr lang="en-US" sz="1200" dirty="0"/>
              <a:t>			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793144-E04E-4F94-8B9B-D2633C351FCD}"/>
              </a:ext>
            </a:extLst>
          </p:cNvPr>
          <p:cNvSpPr txBox="1">
            <a:spLocks/>
          </p:cNvSpPr>
          <p:nvPr/>
        </p:nvSpPr>
        <p:spPr>
          <a:xfrm>
            <a:off x="431540" y="4509120"/>
            <a:ext cx="8085599" cy="8023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sz="2400" b="0" dirty="0">
                <a:solidFill>
                  <a:schemeClr val="tx1"/>
                </a:solidFill>
              </a:rPr>
              <a:t>What is innovation anyway ?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</a:rPr>
              <a:t>Is it just a new shortcut through the state space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6825" y="606570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Applying: Andreas Wagner: </a:t>
            </a:r>
            <a:br>
              <a:rPr lang="en-US" sz="1000" dirty="0"/>
            </a:br>
            <a:r>
              <a:rPr lang="en-US" sz="1000" dirty="0"/>
              <a:t>Arrival of the Fittest: Solving Evolution's Greatest Puzzle</a:t>
            </a:r>
          </a:p>
        </p:txBody>
      </p:sp>
    </p:spTree>
    <p:extLst>
      <p:ext uri="{BB962C8B-B14F-4D97-AF65-F5344CB8AC3E}">
        <p14:creationId xmlns:p14="http://schemas.microsoft.com/office/powerpoint/2010/main" val="1637791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74553" y="2348880"/>
            <a:ext cx="7975385" cy="2700300"/>
          </a:xfrm>
        </p:spPr>
        <p:txBody>
          <a:bodyPr/>
          <a:lstStyle/>
          <a:p>
            <a:pPr algn="ctr"/>
            <a:r>
              <a:rPr lang="en-US" sz="3600" dirty="0"/>
              <a:t>Technology</a:t>
            </a:r>
            <a:br>
              <a:rPr lang="en-US" sz="3600" dirty="0"/>
            </a:br>
            <a:r>
              <a:rPr lang="en-US" sz="3600" dirty="0"/>
              <a:t>vs.</a:t>
            </a:r>
            <a:br>
              <a:rPr lang="en-US" sz="3600" dirty="0"/>
            </a:br>
            <a:r>
              <a:rPr lang="en-US" sz="3600" dirty="0"/>
              <a:t>Living Systems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6367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chevo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896689"/>
            <a:ext cx="8550690" cy="4803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65816"/>
            <a:ext cx="8085599" cy="597898"/>
          </a:xfrm>
        </p:spPr>
        <p:txBody>
          <a:bodyPr/>
          <a:lstStyle/>
          <a:p>
            <a:pPr algn="ctr"/>
            <a:r>
              <a:rPr lang="en-US" dirty="0"/>
              <a:t>What is Technology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21311" y="953725"/>
            <a:ext cx="8307474" cy="4803666"/>
          </a:xfrm>
        </p:spPr>
        <p:txBody>
          <a:bodyPr/>
          <a:lstStyle/>
          <a:p>
            <a:r>
              <a:rPr lang="en-US" dirty="0"/>
              <a:t>What is it in general ?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Is means to achieve something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Captures a natural phenomena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Creates new economical slots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Consists of sub-technologies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Creates new technologies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Evolves through </a:t>
            </a:r>
            <a:r>
              <a:rPr lang="en-US" u="sng" dirty="0"/>
              <a:t>new combinations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number of new combinations grow exponentially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Autocatalytic acceleration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Non-ergodic avalanches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Self-organizing, evolutionary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2415" y="60392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Read more from: Arthur W. Brian: </a:t>
            </a:r>
            <a:br>
              <a:rPr lang="en-US" sz="1000" dirty="0"/>
            </a:br>
            <a:r>
              <a:rPr lang="en-US" sz="1000" dirty="0"/>
              <a:t>The Nature of Technology: What It Is and How It Evolves</a:t>
            </a:r>
          </a:p>
        </p:txBody>
      </p:sp>
    </p:spTree>
    <p:extLst>
      <p:ext uri="{BB962C8B-B14F-4D97-AF65-F5344CB8AC3E}">
        <p14:creationId xmlns:p14="http://schemas.microsoft.com/office/powerpoint/2010/main" val="25251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297" y="953725"/>
            <a:ext cx="8085599" cy="550036"/>
          </a:xfrm>
        </p:spPr>
        <p:txBody>
          <a:bodyPr/>
          <a:lstStyle/>
          <a:p>
            <a:pPr algn="ctr"/>
            <a:r>
              <a:rPr lang="en-US" dirty="0"/>
              <a:t>Sustainable Platforms and Architecture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0299" y="1550022"/>
            <a:ext cx="8336547" cy="39884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798513" lvl="1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Stable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Maintains continuity over time</a:t>
            </a:r>
          </a:p>
          <a:p>
            <a:pPr marL="798513" lvl="1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Flexible 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To adapt to new requirements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New adaptations can be built on top of existing</a:t>
            </a:r>
          </a:p>
          <a:p>
            <a:pPr marL="798513" lvl="1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Example from the evolution: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The same building blocks for all forms of life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All the vertebrates have the same basic structure </a:t>
            </a:r>
            <a:br>
              <a:rPr lang="en-US" sz="2000" kern="0" dirty="0"/>
            </a:br>
            <a:r>
              <a:rPr lang="en-US" sz="2000" kern="0" dirty="0"/>
              <a:t>(by the HOX-genes)</a:t>
            </a:r>
          </a:p>
          <a:p>
            <a:pPr marL="798513" lvl="1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Examples from the information technology: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PC (Intel architecture) vs. Mobile devices (ARM-architecture)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Operating systems: Windows vs. Android</a:t>
            </a:r>
          </a:p>
          <a:p>
            <a:pPr marL="1255713" lvl="2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Internet &amp; social media: Google, Facebook </a:t>
            </a:r>
            <a:endParaRPr lang="en-US" sz="2400" kern="0" dirty="0"/>
          </a:p>
          <a:p>
            <a:pPr marL="341313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kern="0" dirty="0"/>
          </a:p>
          <a:p>
            <a:pPr marL="341313" indent="-341313" defTabSz="758825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kern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803EF5-8774-4958-8218-A8812D299507}"/>
              </a:ext>
            </a:extLst>
          </p:cNvPr>
          <p:cNvSpPr txBox="1">
            <a:spLocks/>
          </p:cNvSpPr>
          <p:nvPr/>
        </p:nvSpPr>
        <p:spPr>
          <a:xfrm>
            <a:off x="431540" y="335641"/>
            <a:ext cx="8085599" cy="5500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dirty="0"/>
              <a:t>Diversity vs. Standardization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1820" y="603929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41313" defTabSz="758825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000" dirty="0"/>
              <a:t>Read more from: Sean Carroll: Endless Forms Most Beautiful: The New Science of </a:t>
            </a:r>
            <a:r>
              <a:rPr lang="en-US" sz="1000" dirty="0" err="1"/>
              <a:t>Evo</a:t>
            </a:r>
            <a:r>
              <a:rPr lang="en-US" sz="1000" dirty="0"/>
              <a:t> </a:t>
            </a:r>
            <a:r>
              <a:rPr lang="en-US" sz="1000" dirty="0" err="1"/>
              <a:t>Devo</a:t>
            </a:r>
            <a:r>
              <a:rPr lang="en-US" sz="1000" dirty="0"/>
              <a:t>: The New Science of </a:t>
            </a:r>
            <a:r>
              <a:rPr lang="en-US" sz="1000" dirty="0" err="1"/>
              <a:t>Evo</a:t>
            </a:r>
            <a:r>
              <a:rPr lang="en-US" sz="1000" dirty="0"/>
              <a:t> </a:t>
            </a:r>
            <a:r>
              <a:rPr lang="en-US" sz="1000" dirty="0" err="1"/>
              <a:t>Devo</a:t>
            </a:r>
            <a:r>
              <a:rPr lang="en-US" sz="1000" dirty="0"/>
              <a:t> and the Making of the Animal Kingdom </a:t>
            </a:r>
          </a:p>
        </p:txBody>
      </p:sp>
    </p:spTree>
    <p:extLst>
      <p:ext uri="{BB962C8B-B14F-4D97-AF65-F5344CB8AC3E}">
        <p14:creationId xmlns:p14="http://schemas.microsoft.com/office/powerpoint/2010/main" val="27699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0" y="394343"/>
            <a:ext cx="8910990" cy="707740"/>
          </a:xfrm>
        </p:spPr>
        <p:txBody>
          <a:bodyPr/>
          <a:lstStyle/>
          <a:p>
            <a:pPr algn="ctr"/>
            <a:r>
              <a:rPr lang="en-US" dirty="0"/>
              <a:t>The Ultimate Combinatorial Development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0001" y="1264639"/>
            <a:ext cx="2321809" cy="1898452"/>
            <a:chOff x="540001" y="1422909"/>
            <a:chExt cx="2321809" cy="1898452"/>
          </a:xfrm>
        </p:grpSpPr>
        <p:pic>
          <p:nvPicPr>
            <p:cNvPr id="6" name="Picture 5" descr="scode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01" y="1730686"/>
              <a:ext cx="2321809" cy="15906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0001" y="1422909"/>
              <a:ext cx="203902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The source code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7155" y="1269021"/>
            <a:ext cx="2212762" cy="2412802"/>
            <a:chOff x="5967155" y="1269021"/>
            <a:chExt cx="2212762" cy="2412802"/>
          </a:xfrm>
        </p:grpSpPr>
        <p:pic>
          <p:nvPicPr>
            <p:cNvPr id="7" name="Picture 6" descr="apps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8217" y="1576798"/>
              <a:ext cx="2171700" cy="21050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67155" y="1269021"/>
              <a:ext cx="112691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The apps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288" y="3895588"/>
            <a:ext cx="2253332" cy="1855602"/>
            <a:chOff x="522288" y="3895588"/>
            <a:chExt cx="2253332" cy="1855602"/>
          </a:xfrm>
        </p:grpSpPr>
        <p:grpSp>
          <p:nvGrpSpPr>
            <p:cNvPr id="15" name="Group 14"/>
            <p:cNvGrpSpPr/>
            <p:nvPr/>
          </p:nvGrpSpPr>
          <p:grpSpPr>
            <a:xfrm>
              <a:off x="522288" y="3895588"/>
              <a:ext cx="2181197" cy="1855602"/>
              <a:chOff x="522288" y="3895588"/>
              <a:chExt cx="2181197" cy="1855602"/>
            </a:xfrm>
          </p:grpSpPr>
          <p:pic>
            <p:nvPicPr>
              <p:cNvPr id="4" name="Picture 3" descr="dna1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585" y="4203365"/>
                <a:ext cx="1866900" cy="154782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22288" y="3895588"/>
                <a:ext cx="13256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/>
                  <a:t>Genotypes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618526" y="4705691"/>
              <a:ext cx="15709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dirty="0"/>
                <a:t>00</a:t>
              </a:r>
            </a:p>
            <a:p>
              <a:r>
                <a:rPr lang="en-US" sz="1100" b="1" dirty="0"/>
                <a:t>01</a:t>
              </a:r>
            </a:p>
            <a:p>
              <a:r>
                <a:rPr lang="en-US" sz="1100" b="1" dirty="0"/>
                <a:t>10</a:t>
              </a:r>
            </a:p>
            <a:p>
              <a:r>
                <a:rPr lang="en-US" sz="1100" b="1" dirty="0"/>
                <a:t>11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91880" y="2213865"/>
            <a:ext cx="2176878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/>
              <a:t>8-64 bit processors</a:t>
            </a:r>
          </a:p>
          <a:p>
            <a:endParaRPr lang="en-US" sz="1400" b="1" dirty="0"/>
          </a:p>
          <a:p>
            <a:r>
              <a:rPr lang="en-US" sz="1400" b="1" dirty="0"/>
              <a:t>Compilation from source</a:t>
            </a:r>
          </a:p>
          <a:p>
            <a:r>
              <a:rPr lang="en-US" sz="1400" b="1" dirty="0"/>
              <a:t>code to an application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935643" y="3681823"/>
            <a:ext cx="1330350" cy="1971455"/>
            <a:chOff x="7935643" y="3681823"/>
            <a:chExt cx="1330350" cy="1971455"/>
          </a:xfrm>
        </p:grpSpPr>
        <p:pic>
          <p:nvPicPr>
            <p:cNvPr id="21" name="Picture 20" descr="egg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5643" y="4861258"/>
              <a:ext cx="1330350" cy="792020"/>
            </a:xfrm>
            <a:prstGeom prst="rect">
              <a:avLst/>
            </a:prstGeom>
          </p:spPr>
        </p:pic>
        <p:pic>
          <p:nvPicPr>
            <p:cNvPr id="20" name="Picture 19" descr="chicken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5643" y="3681823"/>
              <a:ext cx="1190625" cy="117943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855817" y="3789040"/>
            <a:ext cx="2324100" cy="1962150"/>
            <a:chOff x="5967155" y="3789040"/>
            <a:chExt cx="2324100" cy="1962150"/>
          </a:xfrm>
        </p:grpSpPr>
        <p:pic>
          <p:nvPicPr>
            <p:cNvPr id="5" name="Picture 4" descr="rabbit1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67155" y="3789040"/>
              <a:ext cx="2324100" cy="19621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67155" y="3895587"/>
              <a:ext cx="145552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 dirty="0"/>
                <a:t>Phenotypes</a:t>
              </a: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3491880" y="3424360"/>
            <a:ext cx="1422137" cy="72935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31750" y="4626363"/>
            <a:ext cx="299400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2 bits x 3 = 6 bit ”processor”</a:t>
            </a:r>
          </a:p>
          <a:p>
            <a:endParaRPr lang="en-US" sz="1400" b="1" dirty="0"/>
          </a:p>
          <a:p>
            <a:r>
              <a:rPr lang="en-US" sz="1400" b="1" dirty="0"/>
              <a:t>Compilation from DNA to proteins</a:t>
            </a:r>
          </a:p>
        </p:txBody>
      </p:sp>
    </p:spTree>
    <p:extLst>
      <p:ext uri="{BB962C8B-B14F-4D97-AF65-F5344CB8AC3E}">
        <p14:creationId xmlns:p14="http://schemas.microsoft.com/office/powerpoint/2010/main" val="21709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6B6075-B6B2-4808-9DDD-9C84CAD41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215" y="444226"/>
            <a:ext cx="8085599" cy="752745"/>
          </a:xfrm>
        </p:spPr>
        <p:txBody>
          <a:bodyPr/>
          <a:lstStyle/>
          <a:p>
            <a:pPr algn="ctr"/>
            <a:r>
              <a:rPr lang="en-US" dirty="0"/>
              <a:t>“Softness” Rules the World</a:t>
            </a:r>
            <a:br>
              <a:rPr lang="en-US" dirty="0"/>
            </a:br>
            <a:endParaRPr lang="en-US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2CEF752B-38B3-4C29-8FDC-E4F44BE22D63}"/>
              </a:ext>
            </a:extLst>
          </p:cNvPr>
          <p:cNvSpPr/>
          <p:nvPr/>
        </p:nvSpPr>
        <p:spPr>
          <a:xfrm>
            <a:off x="945818" y="4307091"/>
            <a:ext cx="3422941" cy="9451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10F5B70-211A-4441-814F-C55B7DEF22A4}"/>
              </a:ext>
            </a:extLst>
          </p:cNvPr>
          <p:cNvSpPr/>
          <p:nvPr/>
        </p:nvSpPr>
        <p:spPr>
          <a:xfrm>
            <a:off x="1792960" y="3166488"/>
            <a:ext cx="2575805" cy="114060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5DF8E83F-52BB-436E-AB23-A1D8900F62D7}"/>
              </a:ext>
            </a:extLst>
          </p:cNvPr>
          <p:cNvSpPr/>
          <p:nvPr/>
        </p:nvSpPr>
        <p:spPr>
          <a:xfrm>
            <a:off x="3031837" y="1438076"/>
            <a:ext cx="1336928" cy="17271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78B64E31-6F0A-428F-AE84-7FE19562ECDC}"/>
              </a:ext>
            </a:extLst>
          </p:cNvPr>
          <p:cNvSpPr/>
          <p:nvPr/>
        </p:nvSpPr>
        <p:spPr>
          <a:xfrm>
            <a:off x="5119252" y="4307091"/>
            <a:ext cx="3503197" cy="945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86682E7-9984-484C-BC7C-08C63773B493}"/>
              </a:ext>
            </a:extLst>
          </p:cNvPr>
          <p:cNvSpPr/>
          <p:nvPr/>
        </p:nvSpPr>
        <p:spPr>
          <a:xfrm>
            <a:off x="6446561" y="3516772"/>
            <a:ext cx="2175889" cy="78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54B963EA-F4AC-48EA-860B-A0241BDE3C5D}"/>
              </a:ext>
            </a:extLst>
          </p:cNvPr>
          <p:cNvSpPr/>
          <p:nvPr/>
        </p:nvSpPr>
        <p:spPr>
          <a:xfrm>
            <a:off x="7218000" y="2798930"/>
            <a:ext cx="1395155" cy="7139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443F642-0A72-49CD-BB01-0CA7B80D1D03}"/>
              </a:ext>
            </a:extLst>
          </p:cNvPr>
          <p:cNvSpPr txBox="1"/>
          <p:nvPr/>
        </p:nvSpPr>
        <p:spPr>
          <a:xfrm>
            <a:off x="2317164" y="4646598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Earth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8AB320AA-370A-41D6-9A1E-992B044AD4A0}"/>
              </a:ext>
            </a:extLst>
          </p:cNvPr>
          <p:cNvSpPr txBox="1"/>
          <p:nvPr/>
        </p:nvSpPr>
        <p:spPr>
          <a:xfrm>
            <a:off x="2668958" y="3536013"/>
            <a:ext cx="9409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Biology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73B6A81-A5DD-48D7-A952-52D63725EAAE}"/>
              </a:ext>
            </a:extLst>
          </p:cNvPr>
          <p:cNvSpPr txBox="1"/>
          <p:nvPr/>
        </p:nvSpPr>
        <p:spPr>
          <a:xfrm>
            <a:off x="3098713" y="1938832"/>
            <a:ext cx="119744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/>
              <a:t>Natural</a:t>
            </a:r>
          </a:p>
          <a:p>
            <a:pPr algn="ctr"/>
            <a:r>
              <a:rPr lang="en-US" sz="2000" b="1" dirty="0"/>
              <a:t>Cognition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1FC51D-8349-4D85-9E28-2BF0E34040A1}"/>
              </a:ext>
            </a:extLst>
          </p:cNvPr>
          <p:cNvSpPr txBox="1"/>
          <p:nvPr/>
        </p:nvSpPr>
        <p:spPr>
          <a:xfrm>
            <a:off x="5537530" y="4622411"/>
            <a:ext cx="2774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Stone, iron, metallurgy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D69A575-3451-4161-AE63-C5697A3C1607}"/>
              </a:ext>
            </a:extLst>
          </p:cNvPr>
          <p:cNvSpPr txBox="1"/>
          <p:nvPr/>
        </p:nvSpPr>
        <p:spPr>
          <a:xfrm>
            <a:off x="6889669" y="3645109"/>
            <a:ext cx="138178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Hardware</a:t>
            </a:r>
          </a:p>
          <a:p>
            <a:r>
              <a:rPr lang="en-US" sz="2000" b="1" dirty="0"/>
              <a:t>Electronics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DF6C8C1A-B9EE-4DC3-A629-0D575A6AE7F4}"/>
              </a:ext>
            </a:extLst>
          </p:cNvPr>
          <p:cNvSpPr txBox="1"/>
          <p:nvPr/>
        </p:nvSpPr>
        <p:spPr>
          <a:xfrm>
            <a:off x="7435787" y="2999234"/>
            <a:ext cx="108202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Software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B02A7254-099A-4A00-B028-367E723ADC51}"/>
              </a:ext>
            </a:extLst>
          </p:cNvPr>
          <p:cNvSpPr/>
          <p:nvPr/>
        </p:nvSpPr>
        <p:spPr>
          <a:xfrm>
            <a:off x="7627693" y="1847254"/>
            <a:ext cx="990109" cy="945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35B51FCF-92D5-44C7-A60C-6A944DDC9627}"/>
              </a:ext>
            </a:extLst>
          </p:cNvPr>
          <p:cNvSpPr txBox="1"/>
          <p:nvPr/>
        </p:nvSpPr>
        <p:spPr>
          <a:xfrm>
            <a:off x="7722278" y="2050473"/>
            <a:ext cx="8335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/>
              <a:t>Artificial</a:t>
            </a:r>
          </a:p>
          <a:p>
            <a:r>
              <a:rPr lang="en-US" sz="1400" b="1" dirty="0"/>
              <a:t>Cognition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52BE6504-4692-4D4B-A581-01473610915B}"/>
              </a:ext>
            </a:extLst>
          </p:cNvPr>
          <p:cNvCxnSpPr>
            <a:cxnSpLocks/>
          </p:cNvCxnSpPr>
          <p:nvPr/>
        </p:nvCxnSpPr>
        <p:spPr>
          <a:xfrm flipV="1">
            <a:off x="836585" y="1386307"/>
            <a:ext cx="0" cy="40336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209C3380-9CF0-45F3-8BCF-609BDBDA332D}"/>
              </a:ext>
            </a:extLst>
          </p:cNvPr>
          <p:cNvCxnSpPr/>
          <p:nvPr/>
        </p:nvCxnSpPr>
        <p:spPr>
          <a:xfrm>
            <a:off x="836585" y="5419923"/>
            <a:ext cx="76058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iruutu 31">
            <a:extLst>
              <a:ext uri="{FF2B5EF4-FFF2-40B4-BE49-F238E27FC236}">
                <a16:creationId xmlns:a16="http://schemas.microsoft.com/office/drawing/2014/main" id="{304CCA4B-176B-4438-B3AF-A5D88D4A3137}"/>
              </a:ext>
            </a:extLst>
          </p:cNvPr>
          <p:cNvSpPr txBox="1"/>
          <p:nvPr/>
        </p:nvSpPr>
        <p:spPr>
          <a:xfrm>
            <a:off x="957985" y="1334540"/>
            <a:ext cx="12150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‘Softness’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23D782BD-74A1-41BF-8130-B9B6EE6209BE}"/>
              </a:ext>
            </a:extLst>
          </p:cNvPr>
          <p:cNvSpPr txBox="1"/>
          <p:nvPr/>
        </p:nvSpPr>
        <p:spPr>
          <a:xfrm>
            <a:off x="7690213" y="5433762"/>
            <a:ext cx="59330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4" name="Nuoli: Oikea 3">
            <a:extLst>
              <a:ext uri="{FF2B5EF4-FFF2-40B4-BE49-F238E27FC236}">
                <a16:creationId xmlns:a16="http://schemas.microsoft.com/office/drawing/2014/main" id="{DA601840-9ACD-49EF-8E76-C4A84804502A}"/>
              </a:ext>
            </a:extLst>
          </p:cNvPr>
          <p:cNvSpPr/>
          <p:nvPr/>
        </p:nvSpPr>
        <p:spPr>
          <a:xfrm rot="4052734">
            <a:off x="3764180" y="3198578"/>
            <a:ext cx="1998337" cy="327159"/>
          </a:xfrm>
          <a:prstGeom prst="rightArrow">
            <a:avLst>
              <a:gd name="adj1" fmla="val 33874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57985" y="1718810"/>
            <a:ext cx="1903825" cy="2205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509172" y="1871210"/>
            <a:ext cx="1903825" cy="2205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5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/>
      <p:bldP spid="17" grpId="0"/>
      <p:bldP spid="19" grpId="0"/>
      <p:bldP spid="21" grpId="0" animBg="1"/>
      <p:bldP spid="20" grpId="0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3635896" y="1427584"/>
            <a:ext cx="2592288" cy="2520280"/>
            <a:chOff x="3995936" y="1268760"/>
            <a:chExt cx="2592288" cy="252028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3995936" y="1268760"/>
              <a:ext cx="2592288" cy="25202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27984" y="1860793"/>
              <a:ext cx="1928861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i-FI" sz="2000" b="1" dirty="0"/>
                <a:t>Human </a:t>
              </a:r>
              <a:r>
                <a:rPr lang="fi-FI" sz="2000" b="1" dirty="0" err="1"/>
                <a:t>Actors</a:t>
              </a:r>
              <a:endParaRPr lang="fi-FI" sz="2000" b="1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1691680" y="2219672"/>
            <a:ext cx="2160240" cy="2160240"/>
          </a:xfrm>
          <a:prstGeom prst="ellipse">
            <a:avLst/>
          </a:prstGeom>
          <a:solidFill>
            <a:srgbClr val="FFFF66">
              <a:alpha val="50196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1743966" y="2966754"/>
            <a:ext cx="1819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/>
              <a:t>Cognitive</a:t>
            </a:r>
            <a:endParaRPr lang="fi-FI" sz="2000" b="1" dirty="0"/>
          </a:p>
          <a:p>
            <a:r>
              <a:rPr lang="fi-FI" sz="2000" b="1" dirty="0"/>
              <a:t>Technologies</a:t>
            </a:r>
          </a:p>
        </p:txBody>
      </p:sp>
      <p:grpSp>
        <p:nvGrpSpPr>
          <p:cNvPr id="6" name="Group 18"/>
          <p:cNvGrpSpPr/>
          <p:nvPr/>
        </p:nvGrpSpPr>
        <p:grpSpPr>
          <a:xfrm>
            <a:off x="3563888" y="3155776"/>
            <a:ext cx="2592288" cy="2520280"/>
            <a:chOff x="3851920" y="3068960"/>
            <a:chExt cx="2592288" cy="2520280"/>
          </a:xfrm>
          <a:solidFill>
            <a:srgbClr val="FF5050">
              <a:alpha val="50196"/>
            </a:srgbClr>
          </a:solidFill>
        </p:grpSpPr>
        <p:sp>
          <p:nvSpPr>
            <p:cNvPr id="4" name="Oval 3"/>
            <p:cNvSpPr/>
            <p:nvPr/>
          </p:nvSpPr>
          <p:spPr>
            <a:xfrm>
              <a:off x="3851920" y="3068960"/>
              <a:ext cx="2592288" cy="25202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5347" y="4221088"/>
              <a:ext cx="1819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b="1" dirty="0" err="1"/>
                <a:t>Physical</a:t>
              </a:r>
              <a:endParaRPr lang="fi-FI" sz="2000" b="1" dirty="0"/>
            </a:p>
            <a:p>
              <a:r>
                <a:rPr lang="fi-FI" sz="2000" b="1" dirty="0"/>
                <a:t>Technologies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27984" y="3443808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/>
              <a:t>Transport Services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5896" y="38758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 err="1"/>
              <a:t>Artificial</a:t>
            </a:r>
            <a:endParaRPr lang="fi-FI" sz="900" b="1" dirty="0"/>
          </a:p>
          <a:p>
            <a:r>
              <a:rPr lang="fi-FI" sz="900" b="1" dirty="0" err="1"/>
              <a:t>Actors</a:t>
            </a:r>
            <a:endParaRPr lang="fi-FI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279573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 err="1"/>
              <a:t>Information</a:t>
            </a:r>
            <a:endParaRPr lang="fi-FI" sz="900" b="1" dirty="0"/>
          </a:p>
          <a:p>
            <a:r>
              <a:rPr lang="fi-FI" sz="900" b="1" dirty="0"/>
              <a:t>Systems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7944" y="329979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?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40321" y="286871"/>
            <a:ext cx="5775325" cy="72008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="1" spc="-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fi-FI" sz="3600" b="1" spc="-1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Future</a:t>
            </a:r>
            <a:r>
              <a:rPr lang="fi-FI" sz="3600" b="1" spc="-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of Technologies ?</a:t>
            </a:r>
            <a:endParaRPr kumimoji="0" lang="fi-FI" sz="3600" b="1" i="0" u="none" strike="noStrike" kern="1200" cap="none" spc="-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6257" y="3381298"/>
            <a:ext cx="15677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Environment</a:t>
            </a:r>
            <a:endParaRPr lang="fi-FI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06715" y="5016845"/>
            <a:ext cx="115576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Economy</a:t>
            </a:r>
            <a:endParaRPr lang="fi-FI" sz="2000" b="1" dirty="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81B5CF8-5F32-4CE9-9DD1-5C7CB98B3FED}"/>
              </a:ext>
            </a:extLst>
          </p:cNvPr>
          <p:cNvSpPr txBox="1"/>
          <p:nvPr/>
        </p:nvSpPr>
        <p:spPr>
          <a:xfrm>
            <a:off x="3082479" y="1273695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Ethics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11" grpId="0"/>
      <p:bldP spid="12" grpId="0"/>
      <p:bldP spid="14" grpId="0"/>
      <p:bldP spid="15" grpId="0"/>
      <p:bldP spid="16" grpId="0"/>
      <p:bldP spid="18" grpId="0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1534" y="2393885"/>
            <a:ext cx="7975385" cy="1993749"/>
          </a:xfrm>
        </p:spPr>
        <p:txBody>
          <a:bodyPr/>
          <a:lstStyle/>
          <a:p>
            <a:pPr algn="ctr"/>
            <a:r>
              <a:rPr lang="fi-FI" sz="3600" dirty="0" err="1"/>
              <a:t>Closing</a:t>
            </a:r>
            <a:r>
              <a:rPr lang="fi-FI" sz="3600" dirty="0"/>
              <a:t> </a:t>
            </a:r>
            <a:r>
              <a:rPr lang="fi-FI" sz="3600" dirty="0" err="1"/>
              <a:t>Remarks</a:t>
            </a:r>
            <a:r>
              <a:rPr lang="fi-FI" sz="3600" dirty="0"/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fi-FI" sz="3600" dirty="0"/>
          </a:p>
        </p:txBody>
      </p:sp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59041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04800" y="1148986"/>
            <a:ext cx="8641976" cy="45630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88" y="381000"/>
            <a:ext cx="4242377" cy="461682"/>
          </a:xfrm>
        </p:spPr>
        <p:txBody>
          <a:bodyPr/>
          <a:lstStyle/>
          <a:p>
            <a:pPr algn="ctr"/>
            <a:r>
              <a:rPr lang="en-US" dirty="0"/>
              <a:t>Co-evolution</a:t>
            </a:r>
          </a:p>
        </p:txBody>
      </p:sp>
      <p:sp>
        <p:nvSpPr>
          <p:cNvPr id="9" name="Oval 8"/>
          <p:cNvSpPr/>
          <p:nvPr/>
        </p:nvSpPr>
        <p:spPr>
          <a:xfrm>
            <a:off x="1120588" y="1729213"/>
            <a:ext cx="6669741" cy="34897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339788" y="2359221"/>
            <a:ext cx="4177553" cy="250115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41060" y="3013644"/>
            <a:ext cx="1900516" cy="155985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3757107" y="3623244"/>
            <a:ext cx="1469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Technology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935953" y="2572883"/>
            <a:ext cx="9852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Culture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757107" y="1907739"/>
            <a:ext cx="14693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/>
              <a:t>Biology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3757107" y="1262549"/>
            <a:ext cx="168446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Environment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226423" y="3164555"/>
            <a:ext cx="2900972" cy="9173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Search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91580" y="3164555"/>
            <a:ext cx="2965527" cy="9173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0423" y="60427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Read more from: Peter J. </a:t>
            </a:r>
            <a:r>
              <a:rPr lang="en-US" sz="1200" dirty="0" err="1"/>
              <a:t>Richerson</a:t>
            </a:r>
            <a:endParaRPr lang="en-US" sz="1200" dirty="0"/>
          </a:p>
          <a:p>
            <a:r>
              <a:rPr lang="en-US" sz="1200" dirty="0"/>
              <a:t>Not By Genes Alone: How Culture Transformed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6306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6" grpId="0" animBg="1"/>
      <p:bldP spid="5" grpId="0" animBg="1"/>
      <p:bldP spid="7" grpId="0"/>
      <p:bldP spid="8" grpId="0"/>
      <p:bldP spid="10" grpId="0"/>
      <p:bldP spid="12" grpId="0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622" y="362072"/>
            <a:ext cx="8546848" cy="842755"/>
          </a:xfrm>
        </p:spPr>
        <p:txBody>
          <a:bodyPr/>
          <a:lstStyle/>
          <a:p>
            <a:pPr algn="ctr"/>
            <a:r>
              <a:rPr lang="en-US" dirty="0"/>
              <a:t>The Science of Complexity</a:t>
            </a:r>
            <a:br>
              <a:rPr lang="en-US" dirty="0"/>
            </a:br>
            <a:r>
              <a:rPr lang="en-US" dirty="0"/>
              <a:t>can be ….hmm… a bit Complex or Messy</a:t>
            </a:r>
          </a:p>
        </p:txBody>
      </p:sp>
      <p:pic>
        <p:nvPicPr>
          <p:cNvPr id="4" name="Content Placeholder 3" descr="goldstein.pn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494161" y="1504806"/>
            <a:ext cx="6120679" cy="349809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1530" y="5055107"/>
            <a:ext cx="8085599" cy="72135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sz="2800" dirty="0"/>
              <a:t>But that’s should not be an excuse, </a:t>
            </a:r>
          </a:p>
          <a:p>
            <a:pPr algn="ctr"/>
            <a:r>
              <a:rPr lang="en-US" sz="2800" dirty="0"/>
              <a:t>not to try make some sense ! </a:t>
            </a:r>
          </a:p>
        </p:txBody>
      </p:sp>
    </p:spTree>
    <p:extLst>
      <p:ext uri="{BB962C8B-B14F-4D97-AF65-F5344CB8AC3E}">
        <p14:creationId xmlns:p14="http://schemas.microsoft.com/office/powerpoint/2010/main" val="38451507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artcity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2708920"/>
            <a:ext cx="1800200" cy="126087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684403" y="404664"/>
            <a:ext cx="5775325" cy="7200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Is it Planning or Evolution ?</a:t>
            </a:r>
            <a:endParaRPr kumimoji="0" lang="en-US" sz="3600" b="1" i="0" u="none" strike="noStrike" kern="1200" cap="none" spc="-10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/>
          <p:cNvCxnSpPr>
            <a:endCxn id="11" idx="1"/>
          </p:cNvCxnSpPr>
          <p:nvPr/>
        </p:nvCxnSpPr>
        <p:spPr>
          <a:xfrm flipV="1">
            <a:off x="683568" y="3339356"/>
            <a:ext cx="6408712" cy="17636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7944" y="1196752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Public sector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7944" y="5157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Private sector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771800" y="2120953"/>
            <a:ext cx="720080" cy="504056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" name="Group 38"/>
          <p:cNvGrpSpPr/>
          <p:nvPr/>
        </p:nvGrpSpPr>
        <p:grpSpPr>
          <a:xfrm>
            <a:off x="395536" y="3717032"/>
            <a:ext cx="2435795" cy="1584176"/>
            <a:chOff x="395536" y="3429000"/>
            <a:chExt cx="2435795" cy="1584176"/>
          </a:xfrm>
        </p:grpSpPr>
        <p:sp>
          <p:nvSpPr>
            <p:cNvPr id="63" name="TextBox 62"/>
            <p:cNvSpPr txBox="1"/>
            <p:nvPr/>
          </p:nvSpPr>
          <p:spPr>
            <a:xfrm>
              <a:off x="395536" y="3429000"/>
              <a:ext cx="2435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Technological Evolution</a:t>
              </a:r>
            </a:p>
          </p:txBody>
        </p:sp>
        <p:pic>
          <p:nvPicPr>
            <p:cNvPr id="23" name="Picture 22" descr="5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68" y="4149080"/>
              <a:ext cx="1000835" cy="864096"/>
            </a:xfrm>
            <a:prstGeom prst="rect">
              <a:avLst/>
            </a:prstGeom>
          </p:spPr>
        </p:pic>
        <p:pic>
          <p:nvPicPr>
            <p:cNvPr id="27" name="Picture 26" descr="sdv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1680" y="4149080"/>
              <a:ext cx="1080120" cy="864096"/>
            </a:xfrm>
            <a:prstGeom prst="rect">
              <a:avLst/>
            </a:prstGeom>
          </p:spPr>
        </p:pic>
      </p:grpSp>
      <p:grpSp>
        <p:nvGrpSpPr>
          <p:cNvPr id="3" name="Group 49"/>
          <p:cNvGrpSpPr/>
          <p:nvPr/>
        </p:nvGrpSpPr>
        <p:grpSpPr>
          <a:xfrm>
            <a:off x="1619672" y="1124744"/>
            <a:ext cx="5328592" cy="4608512"/>
            <a:chOff x="1619672" y="1124744"/>
            <a:chExt cx="5328592" cy="4608512"/>
          </a:xfrm>
        </p:grpSpPr>
        <p:sp>
          <p:nvSpPr>
            <p:cNvPr id="24" name="Right Brace 23"/>
            <p:cNvSpPr/>
            <p:nvPr/>
          </p:nvSpPr>
          <p:spPr>
            <a:xfrm>
              <a:off x="6300192" y="2564904"/>
              <a:ext cx="648072" cy="1656184"/>
            </a:xfrm>
            <a:prstGeom prst="rightBrace">
              <a:avLst>
                <a:gd name="adj1" fmla="val 27930"/>
                <a:gd name="adj2" fmla="val 4751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29" name="Straight Arrow Connector 28"/>
            <p:cNvCxnSpPr>
              <a:endCxn id="24" idx="0"/>
            </p:cNvCxnSpPr>
            <p:nvPr/>
          </p:nvCxnSpPr>
          <p:spPr>
            <a:xfrm>
              <a:off x="1835696" y="1124744"/>
              <a:ext cx="4464496" cy="1440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619672" y="4221088"/>
              <a:ext cx="4680520" cy="15121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2627784" y="4221088"/>
            <a:ext cx="720080" cy="504056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4" name="Group 47"/>
          <p:cNvGrpSpPr/>
          <p:nvPr/>
        </p:nvGrpSpPr>
        <p:grpSpPr>
          <a:xfrm>
            <a:off x="565187" y="1660738"/>
            <a:ext cx="1800200" cy="1192198"/>
            <a:chOff x="539552" y="1988840"/>
            <a:chExt cx="1800200" cy="1192198"/>
          </a:xfrm>
        </p:grpSpPr>
        <p:sp>
          <p:nvSpPr>
            <p:cNvPr id="13" name="TextBox 12"/>
            <p:cNvSpPr txBox="1"/>
            <p:nvPr/>
          </p:nvSpPr>
          <p:spPr>
            <a:xfrm>
              <a:off x="539552" y="2780928"/>
              <a:ext cx="18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Smart Policy</a:t>
              </a:r>
            </a:p>
          </p:txBody>
        </p:sp>
        <p:pic>
          <p:nvPicPr>
            <p:cNvPr id="47" name="Picture 46" descr="transppolicy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568" y="1988840"/>
              <a:ext cx="1584176" cy="663352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7190220" y="2188895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Smart  City</a:t>
            </a:r>
          </a:p>
        </p:txBody>
      </p:sp>
      <p:grpSp>
        <p:nvGrpSpPr>
          <p:cNvPr id="5" name="Group 35"/>
          <p:cNvGrpSpPr/>
          <p:nvPr/>
        </p:nvGrpSpPr>
        <p:grpSpPr>
          <a:xfrm>
            <a:off x="3491880" y="2060848"/>
            <a:ext cx="2008883" cy="1192198"/>
            <a:chOff x="3491880" y="1988840"/>
            <a:chExt cx="2008883" cy="1192198"/>
          </a:xfrm>
        </p:grpSpPr>
        <p:sp>
          <p:nvSpPr>
            <p:cNvPr id="64" name="TextBox 63"/>
            <p:cNvSpPr txBox="1"/>
            <p:nvPr/>
          </p:nvSpPr>
          <p:spPr>
            <a:xfrm>
              <a:off x="3491880" y="2780928"/>
              <a:ext cx="2008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Smart Planning </a:t>
              </a:r>
            </a:p>
          </p:txBody>
        </p:sp>
        <p:pic>
          <p:nvPicPr>
            <p:cNvPr id="33" name="Picture 32" descr="sim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7984" y="2276872"/>
              <a:ext cx="854968" cy="545405"/>
            </a:xfrm>
            <a:prstGeom prst="rect">
              <a:avLst/>
            </a:prstGeom>
          </p:spPr>
        </p:pic>
        <p:pic>
          <p:nvPicPr>
            <p:cNvPr id="34" name="Picture 33" descr="sim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3888" y="1988840"/>
              <a:ext cx="864096" cy="826021"/>
            </a:xfrm>
            <a:prstGeom prst="rect">
              <a:avLst/>
            </a:prstGeom>
          </p:spPr>
        </p:pic>
      </p:grpSp>
      <p:grpSp>
        <p:nvGrpSpPr>
          <p:cNvPr id="6" name="Group 39"/>
          <p:cNvGrpSpPr/>
          <p:nvPr/>
        </p:nvGrpSpPr>
        <p:grpSpPr>
          <a:xfrm>
            <a:off x="3419872" y="3429000"/>
            <a:ext cx="3292889" cy="1368152"/>
            <a:chOff x="3419872" y="3429000"/>
            <a:chExt cx="3292889" cy="1368152"/>
          </a:xfrm>
        </p:grpSpPr>
        <p:sp>
          <p:nvSpPr>
            <p:cNvPr id="12" name="TextBox 11"/>
            <p:cNvSpPr txBox="1"/>
            <p:nvPr/>
          </p:nvSpPr>
          <p:spPr>
            <a:xfrm>
              <a:off x="3419872" y="3429000"/>
              <a:ext cx="32928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Emerging Business Models</a:t>
              </a:r>
            </a:p>
          </p:txBody>
        </p:sp>
        <p:pic>
          <p:nvPicPr>
            <p:cNvPr id="61" name="Picture 60" descr="spotify-uber-590x371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1920" y="3861048"/>
              <a:ext cx="1296144" cy="504056"/>
            </a:xfrm>
            <a:prstGeom prst="rect">
              <a:avLst/>
            </a:prstGeom>
          </p:spPr>
        </p:pic>
        <p:pic>
          <p:nvPicPr>
            <p:cNvPr id="41" name="Picture 40" descr="uber1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16016" y="3861048"/>
              <a:ext cx="792088" cy="504056"/>
            </a:xfrm>
            <a:prstGeom prst="rect">
              <a:avLst/>
            </a:prstGeom>
          </p:spPr>
        </p:pic>
        <p:pic>
          <p:nvPicPr>
            <p:cNvPr id="37" name="Picture 36" descr="maas1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1880" y="3861048"/>
              <a:ext cx="933078" cy="720080"/>
            </a:xfrm>
            <a:prstGeom prst="rect">
              <a:avLst/>
            </a:prstGeom>
          </p:spPr>
        </p:pic>
        <p:pic>
          <p:nvPicPr>
            <p:cNvPr id="42" name="Picture 41" descr="nokia_lumia_930_n5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07904" y="4437112"/>
              <a:ext cx="720080" cy="360040"/>
            </a:xfrm>
            <a:prstGeom prst="rect">
              <a:avLst/>
            </a:prstGeom>
          </p:spPr>
        </p:pic>
      </p:grpSp>
      <p:sp>
        <p:nvSpPr>
          <p:cNvPr id="36" name="Kehänuoli 35"/>
          <p:cNvSpPr/>
          <p:nvPr/>
        </p:nvSpPr>
        <p:spPr>
          <a:xfrm>
            <a:off x="2437395" y="2728955"/>
            <a:ext cx="982477" cy="125607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24904"/>
              <a:gd name="adj5" fmla="val 125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 animBg="1"/>
      <p:bldP spid="26" grpId="0" animBg="1"/>
      <p:bldP spid="3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583" y="503675"/>
            <a:ext cx="8085599" cy="675075"/>
          </a:xfrm>
        </p:spPr>
        <p:txBody>
          <a:bodyPr/>
          <a:lstStyle/>
          <a:p>
            <a:pPr algn="ctr"/>
            <a:r>
              <a:rPr lang="en-US" dirty="0"/>
              <a:t>Summarizing Properties of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46575" y="1358770"/>
            <a:ext cx="7965885" cy="4095455"/>
          </a:xfrm>
        </p:spPr>
        <p:txBody>
          <a:bodyPr/>
          <a:lstStyle/>
          <a:p>
            <a:r>
              <a:rPr lang="en-US" sz="1600" dirty="0"/>
              <a:t>					              Natural/social			      Technological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Complex		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Adaptive		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Unergodic</a:t>
            </a:r>
            <a:r>
              <a:rPr lang="en-US" sz="1600" dirty="0"/>
              <a:t>		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Autocatalytic	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Diverse 		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Standard building blocks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Combinatorial development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Connected, networked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Fractal, self-similar				x						?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Internally consistent				?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Closed (material) cycles		  	x						?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Creative, innovative				x						x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Resilient, </a:t>
            </a:r>
            <a:r>
              <a:rPr lang="en-US" sz="1600" u="sng" dirty="0"/>
              <a:t>sustainable</a:t>
            </a:r>
            <a:r>
              <a:rPr lang="en-US" sz="1600" dirty="0"/>
              <a:t>				x						?</a:t>
            </a:r>
          </a:p>
        </p:txBody>
      </p:sp>
    </p:spTree>
    <p:extLst>
      <p:ext uri="{BB962C8B-B14F-4D97-AF65-F5344CB8AC3E}">
        <p14:creationId xmlns:p14="http://schemas.microsoft.com/office/powerpoint/2010/main" val="6708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540" y="503675"/>
            <a:ext cx="8085599" cy="614238"/>
          </a:xfrm>
        </p:spPr>
        <p:txBody>
          <a:bodyPr/>
          <a:lstStyle/>
          <a:p>
            <a:pPr algn="ctr"/>
            <a:r>
              <a:rPr lang="en-US" dirty="0"/>
              <a:t>Remarks on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11945" y="1426277"/>
            <a:ext cx="8200515" cy="40054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0" dirty="0"/>
              <a:t> The “Mother nature” has already solved the equation of sustainability</a:t>
            </a:r>
            <a:br>
              <a:rPr lang="en-US" sz="2000" b="0" dirty="0"/>
            </a:br>
            <a:r>
              <a:rPr lang="en-US" sz="2000" b="0" dirty="0"/>
              <a:t>    with  superior “technology”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/>
              <a:t> Can we learn something to be used in the society and in </a:t>
            </a:r>
            <a:br>
              <a:rPr lang="en-US" sz="2000" b="0" dirty="0"/>
            </a:br>
            <a:r>
              <a:rPr lang="en-US" sz="2000" b="0" dirty="0"/>
              <a:t>   the man made technology ? 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/>
              <a:t> Some remarks: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/>
              <a:t>    Sustainable system has to evolve, while in ”operation”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/>
              <a:t>    Complexity is the key to resilient and sustainable systems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  Multiple ”routes” to evolve and react to changes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/>
              <a:t>    Cities are catalyzers of innovations and other social aspects</a:t>
            </a:r>
          </a:p>
          <a:p>
            <a:pPr lvl="2">
              <a:buFont typeface="Arial" pitchFamily="34" charset="0"/>
              <a:buChar char="•"/>
            </a:pPr>
            <a:r>
              <a:rPr lang="en-US" sz="1500" b="0" dirty="0"/>
              <a:t>Are cities and urbanization key to the sustainability ?</a:t>
            </a:r>
          </a:p>
          <a:p>
            <a:pPr>
              <a:buFont typeface="Arial" pitchFamily="34" charset="0"/>
              <a:buChar char="•"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0060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3256" y="6246200"/>
            <a:ext cx="2615609" cy="61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326571" y="5773236"/>
            <a:ext cx="2537927" cy="851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41630" y="2483895"/>
            <a:ext cx="6708895" cy="22052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Thank</a:t>
            </a:r>
            <a:r>
              <a:rPr lang="fi-FI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you</a:t>
            </a:r>
            <a:r>
              <a:rPr lang="fi-FI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 !</a:t>
            </a:r>
          </a:p>
          <a:p>
            <a:pPr algn="ctr"/>
            <a:endParaRPr lang="fi-FI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i-FI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Let’s</a:t>
            </a:r>
            <a:r>
              <a:rPr lang="fi-FI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4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discuss</a:t>
            </a:r>
            <a:endParaRPr lang="fi-FI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fi-FI" sz="2800" dirty="0"/>
          </a:p>
          <a:p>
            <a:pPr algn="ctr"/>
            <a:endParaRPr lang="fi-FI" sz="2800" dirty="0"/>
          </a:p>
          <a:p>
            <a:pPr algn="ctr"/>
            <a:endParaRPr lang="fi-FI" sz="2800" dirty="0"/>
          </a:p>
          <a:p>
            <a:pPr algn="ctr"/>
            <a:endParaRPr lang="fi-FI" dirty="0"/>
          </a:p>
          <a:p>
            <a:pPr algn="ctr"/>
            <a:endParaRPr lang="fi-FI" dirty="0"/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184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551" y="548680"/>
            <a:ext cx="5130570" cy="766665"/>
          </a:xfrm>
        </p:spPr>
        <p:txBody>
          <a:bodyPr/>
          <a:lstStyle/>
          <a:p>
            <a:r>
              <a:rPr lang="fi-FI" dirty="0"/>
              <a:t>The elementary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71956" y="1583795"/>
            <a:ext cx="8872043" cy="42754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fi-FI" sz="1800" dirty="0"/>
              <a:t> Electromagnetism</a:t>
            </a:r>
          </a:p>
          <a:p>
            <a:pPr lvl="1">
              <a:buFont typeface="Arial" pitchFamily="34" charset="0"/>
              <a:buChar char="•"/>
            </a:pPr>
            <a:r>
              <a:rPr lang="fi-FI" sz="1800" dirty="0"/>
              <a:t>Almost all we can see is based on this force</a:t>
            </a:r>
          </a:p>
          <a:p>
            <a:pPr lvl="1">
              <a:buFont typeface="Arial" pitchFamily="34" charset="0"/>
              <a:buChar char="•"/>
            </a:pPr>
            <a:r>
              <a:rPr lang="fi-FI" sz="1800" dirty="0"/>
              <a:t>Attractive and repulsive forces in microscpic level </a:t>
            </a:r>
            <a:br>
              <a:rPr lang="fi-FI" sz="1800" dirty="0"/>
            </a:br>
            <a:r>
              <a:rPr lang="fi-FI" sz="1800" dirty="0"/>
              <a:t>-&gt; complex landscapes in physis, chemistry, biology, technology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Gravitation</a:t>
            </a:r>
          </a:p>
          <a:p>
            <a:pPr lvl="1">
              <a:buFont typeface="Arial" pitchFamily="34" charset="0"/>
              <a:buChar char="•"/>
            </a:pPr>
            <a:r>
              <a:rPr lang="fi-FI" sz="1800" dirty="0"/>
              <a:t>Attractive force only, in macroscopic level -&gt; more simple landscapes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Strong interaction</a:t>
            </a:r>
          </a:p>
          <a:p>
            <a:pPr lvl="1">
              <a:buFont typeface="Arial" pitchFamily="34" charset="0"/>
              <a:buChar char="•"/>
            </a:pPr>
            <a:r>
              <a:rPr lang="fi-FI" sz="1800" dirty="0"/>
              <a:t>Nuclear reactions, radioactive radiation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Weak interaction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All the interactions are based on these elementary forces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This does not mean we can predict and explain everthing based on these forces</a:t>
            </a:r>
          </a:p>
          <a:p>
            <a:pPr>
              <a:buFont typeface="Arial" pitchFamily="34" charset="0"/>
              <a:buChar char="•"/>
            </a:pPr>
            <a:r>
              <a:rPr lang="fi-FI" sz="1800" dirty="0"/>
              <a:t> Complex systems have emergent properties </a:t>
            </a:r>
          </a:p>
        </p:txBody>
      </p:sp>
      <p:pic>
        <p:nvPicPr>
          <p:cNvPr id="4" name="Picture 3" descr="4for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640" y="7938"/>
            <a:ext cx="3240360" cy="251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_EN">
  <a:themeElements>
    <a:clrScheme name="Aalto ENG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BB16A3"/>
      </a:accent1>
      <a:accent2>
        <a:srgbClr val="EF3340"/>
      </a:accent2>
      <a:accent3>
        <a:srgbClr val="005EB8"/>
      </a:accent3>
      <a:accent4>
        <a:srgbClr val="00965E"/>
      </a:accent4>
      <a:accent5>
        <a:srgbClr val="FFA300"/>
      </a:accent5>
      <a:accent6>
        <a:srgbClr val="FF671F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ENG_EN.potx</Template>
  <TotalTime>70240</TotalTime>
  <Words>4292</Words>
  <Application>Microsoft Office PowerPoint</Application>
  <PresentationFormat>On-screen Show (4:3)</PresentationFormat>
  <Paragraphs>1036</Paragraphs>
  <Slides>83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5" baseType="lpstr">
      <vt:lpstr>ＭＳ Ｐゴシック</vt:lpstr>
      <vt:lpstr>ＭＳ Ｐゴシック</vt:lpstr>
      <vt:lpstr>Arial</vt:lpstr>
      <vt:lpstr>Arial Black</vt:lpstr>
      <vt:lpstr>Calibri</vt:lpstr>
      <vt:lpstr>Cambria Math</vt:lpstr>
      <vt:lpstr>Courier New</vt:lpstr>
      <vt:lpstr>Georgia</vt:lpstr>
      <vt:lpstr>Lucida Grande</vt:lpstr>
      <vt:lpstr>Wingdings</vt:lpstr>
      <vt:lpstr>ヒラギノ角ゴ Pro W3</vt:lpstr>
      <vt:lpstr>ENG_EN</vt:lpstr>
      <vt:lpstr>  SPT-E1050  Systems Thinking for  Sustainable Living Environment  </vt:lpstr>
      <vt:lpstr>General Learning Objectives</vt:lpstr>
      <vt:lpstr>Some questions to think about</vt:lpstr>
      <vt:lpstr>Apologies</vt:lpstr>
      <vt:lpstr>Sources</vt:lpstr>
      <vt:lpstr>Unity of Knowledge</vt:lpstr>
      <vt:lpstr>How to approach complexity</vt:lpstr>
      <vt:lpstr>The Science of Complexity can be ….hmm… a bit Complex or Messy</vt:lpstr>
      <vt:lpstr>The elementary forces</vt:lpstr>
      <vt:lpstr> Some Basic Concepts  State Space Attractors  Landscapes    </vt:lpstr>
      <vt:lpstr>State Space</vt:lpstr>
      <vt:lpstr>Breaking of the Symmetry</vt:lpstr>
      <vt:lpstr>Attractors</vt:lpstr>
      <vt:lpstr>What is ”Landscape”</vt:lpstr>
      <vt:lpstr>  </vt:lpstr>
      <vt:lpstr>Attractors and Landscapes of Social Systems</vt:lpstr>
      <vt:lpstr>City as an Attractor</vt:lpstr>
      <vt:lpstr>City as an Complex Landscape</vt:lpstr>
      <vt:lpstr>Transport Attractors</vt:lpstr>
      <vt:lpstr>Origins of Order  </vt:lpstr>
      <vt:lpstr>PowerPoint Presentation</vt:lpstr>
      <vt:lpstr>What is work ?</vt:lpstr>
      <vt:lpstr>PowerPoint Presentation</vt:lpstr>
      <vt:lpstr>Cities as Incubators of Self-organization</vt:lpstr>
      <vt:lpstr>Work Cycle</vt:lpstr>
      <vt:lpstr>PowerPoint Presentation</vt:lpstr>
      <vt:lpstr>PowerPoint Presentation</vt:lpstr>
      <vt:lpstr>Temperature &amp; Randomness</vt:lpstr>
      <vt:lpstr>Evolving systems </vt:lpstr>
      <vt:lpstr>The “Cognitive” Work Cycle</vt:lpstr>
      <vt:lpstr>Catalysis  What is the Eternal Flame of Life ? </vt:lpstr>
      <vt:lpstr>How Highly Organized Systems May Prevail Far from the Thermodynamical Equilibrium ?</vt:lpstr>
      <vt:lpstr>How Agency was Introduced to the World ?</vt:lpstr>
      <vt:lpstr>Catalysis</vt:lpstr>
      <vt:lpstr>PowerPoint Presentation</vt:lpstr>
      <vt:lpstr>How Much City is a Catalyzer ?</vt:lpstr>
      <vt:lpstr>The Minimum Agency </vt:lpstr>
      <vt:lpstr>The Minimum Living System ?</vt:lpstr>
      <vt:lpstr>How much a City is a Living System ?</vt:lpstr>
      <vt:lpstr>Propagating organization of processes </vt:lpstr>
      <vt:lpstr>States of a System</vt:lpstr>
      <vt:lpstr>Types of Processes</vt:lpstr>
      <vt:lpstr>The Adjacent Possible</vt:lpstr>
      <vt:lpstr>Propagating organization of processes</vt:lpstr>
      <vt:lpstr>What is “Planning” in Terms of Self-Organization?</vt:lpstr>
      <vt:lpstr>Multi-agent Systems and Networks </vt:lpstr>
      <vt:lpstr>Multi-agent Systems</vt:lpstr>
      <vt:lpstr>Game Theory - Equilibrium among Agents</vt:lpstr>
      <vt:lpstr>The Game Theoretic Approach</vt:lpstr>
      <vt:lpstr>Emergent Collective Behavior - A Traffic Jam</vt:lpstr>
      <vt:lpstr>Scaling of Systems  What is the Impact of Size ?  </vt:lpstr>
      <vt:lpstr>Invariant Terminal Units of Networks</vt:lpstr>
      <vt:lpstr>What is Fractality ?</vt:lpstr>
      <vt:lpstr>Space Filling Networks - The Fractal Dimension</vt:lpstr>
      <vt:lpstr>Size Matters How do organisms scale ?</vt:lpstr>
      <vt:lpstr>City Networks and Services</vt:lpstr>
      <vt:lpstr>The Fractal Nature of Social Networks - the Dunbar’s Numbers </vt:lpstr>
      <vt:lpstr>Physical vs. Social networks</vt:lpstr>
      <vt:lpstr>Sublinear and Superlinear  Scaling City Networks</vt:lpstr>
      <vt:lpstr>Scaling of City Networks</vt:lpstr>
      <vt:lpstr>Impedance  and Internal Consistency  </vt:lpstr>
      <vt:lpstr>What is Impedance ?</vt:lpstr>
      <vt:lpstr>Impedance as a Network Property</vt:lpstr>
      <vt:lpstr>Public Transport Network Impedance (in terms of travel time and boardings)</vt:lpstr>
      <vt:lpstr>Impedance vs. Resistance (AC/DC)</vt:lpstr>
      <vt:lpstr>Can We Estimate the “Impedance” of City for Traffic ? A simplified model</vt:lpstr>
      <vt:lpstr>Impedance Adaptation</vt:lpstr>
      <vt:lpstr>Impedance Adaptation – Traffic</vt:lpstr>
      <vt:lpstr>Social Impedance ?</vt:lpstr>
      <vt:lpstr>Internal Consistency of Systems </vt:lpstr>
      <vt:lpstr>Ways of Evolving</vt:lpstr>
      <vt:lpstr>Technology vs. Living Systems  </vt:lpstr>
      <vt:lpstr>What is Technology ?</vt:lpstr>
      <vt:lpstr>Sustainable Platforms and Architecture</vt:lpstr>
      <vt:lpstr>The Ultimate Combinatorial Development </vt:lpstr>
      <vt:lpstr>“Softness” Rules the World </vt:lpstr>
      <vt:lpstr>PowerPoint Presentation</vt:lpstr>
      <vt:lpstr>Closing Remarks  </vt:lpstr>
      <vt:lpstr>Co-evolution</vt:lpstr>
      <vt:lpstr>PowerPoint Presentation</vt:lpstr>
      <vt:lpstr>Summarizing Properties of Systems</vt:lpstr>
      <vt:lpstr>Remarks on Sustainability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Aalto ENG</dc:title>
  <dc:creator>TBWA\HELSINKI</dc:creator>
  <cp:lastModifiedBy>Sali 2</cp:lastModifiedBy>
  <cp:revision>1568</cp:revision>
  <cp:lastPrinted>2012-10-17T07:14:15Z</cp:lastPrinted>
  <dcterms:created xsi:type="dcterms:W3CDTF">2012-05-14T17:33:12Z</dcterms:created>
  <dcterms:modified xsi:type="dcterms:W3CDTF">2019-03-20T13:35:56Z</dcterms:modified>
</cp:coreProperties>
</file>