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429" r:id="rId3"/>
    <p:sldId id="326" r:id="rId4"/>
    <p:sldId id="411" r:id="rId5"/>
    <p:sldId id="405" r:id="rId6"/>
    <p:sldId id="424" r:id="rId7"/>
    <p:sldId id="416" r:id="rId8"/>
    <p:sldId id="423" r:id="rId9"/>
    <p:sldId id="451" r:id="rId10"/>
    <p:sldId id="448" r:id="rId11"/>
    <p:sldId id="453" r:id="rId12"/>
    <p:sldId id="446" r:id="rId13"/>
    <p:sldId id="399" r:id="rId14"/>
    <p:sldId id="415" r:id="rId15"/>
    <p:sldId id="417" r:id="rId16"/>
    <p:sldId id="404" r:id="rId17"/>
    <p:sldId id="401" r:id="rId18"/>
    <p:sldId id="420" r:id="rId19"/>
    <p:sldId id="433" r:id="rId20"/>
    <p:sldId id="402" r:id="rId21"/>
    <p:sldId id="270" r:id="rId22"/>
    <p:sldId id="432" r:id="rId23"/>
    <p:sldId id="431" r:id="rId24"/>
    <p:sldId id="353" r:id="rId25"/>
    <p:sldId id="427" r:id="rId26"/>
    <p:sldId id="338" r:id="rId27"/>
    <p:sldId id="419" r:id="rId28"/>
    <p:sldId id="434" r:id="rId29"/>
    <p:sldId id="400" r:id="rId30"/>
    <p:sldId id="407" r:id="rId31"/>
    <p:sldId id="428" r:id="rId32"/>
    <p:sldId id="373" r:id="rId33"/>
    <p:sldId id="376" r:id="rId34"/>
    <p:sldId id="435" r:id="rId35"/>
    <p:sldId id="413" r:id="rId36"/>
    <p:sldId id="438" r:id="rId37"/>
    <p:sldId id="408" r:id="rId38"/>
    <p:sldId id="375" r:id="rId39"/>
    <p:sldId id="430" r:id="rId40"/>
    <p:sldId id="377" r:id="rId41"/>
    <p:sldId id="379" r:id="rId42"/>
    <p:sldId id="436" r:id="rId43"/>
    <p:sldId id="439" r:id="rId44"/>
    <p:sldId id="378" r:id="rId45"/>
    <p:sldId id="440" r:id="rId46"/>
    <p:sldId id="380" r:id="rId47"/>
    <p:sldId id="385" r:id="rId48"/>
    <p:sldId id="381" r:id="rId49"/>
    <p:sldId id="442" r:id="rId50"/>
    <p:sldId id="441" r:id="rId51"/>
    <p:sldId id="382" r:id="rId52"/>
    <p:sldId id="444" r:id="rId53"/>
    <p:sldId id="445" r:id="rId54"/>
    <p:sldId id="443" r:id="rId55"/>
    <p:sldId id="387" r:id="rId56"/>
    <p:sldId id="369" r:id="rId57"/>
    <p:sldId id="386" r:id="rId58"/>
    <p:sldId id="410" r:id="rId59"/>
    <p:sldId id="383" r:id="rId60"/>
    <p:sldId id="437" r:id="rId61"/>
    <p:sldId id="421" r:id="rId62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79" autoAdjust="0"/>
    <p:restoredTop sz="95574" autoAdjust="0"/>
  </p:normalViewPr>
  <p:slideViewPr>
    <p:cSldViewPr snapToObjects="1">
      <p:cViewPr varScale="1">
        <p:scale>
          <a:sx n="116" d="100"/>
          <a:sy n="116" d="100"/>
        </p:scale>
        <p:origin x="208" y="256"/>
      </p:cViewPr>
      <p:guideLst>
        <p:guide orient="horz" pos="167"/>
        <p:guide orient="horz" pos="307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1/29/24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29.1.2024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FI" dirty="0"/>
              <a:t>eed to work on this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647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Considerable short run effect but after 8 years, diff between T and C no longer significant – note that poverty and crime went down a lot also for the control HHs by then though. Since there is a massive decrease in crime and poverty rates in the short run though, this is likely to affect those in the displaced HHs that are kids at the time – may impact childrens schooling, peers and so 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46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aweb.org/articles?id=10.1257/aer.2016135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Principles of Empirical Analysis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Lecture 7: Introduction to observational data and quasi-experiments</a:t>
            </a:r>
            <a:br>
              <a:rPr lang="en-US" sz="3600" dirty="0"/>
            </a:br>
            <a:endParaRPr lang="en-US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948032"/>
          </a:xfrm>
        </p:spPr>
        <p:txBody>
          <a:bodyPr>
            <a:normAutofit/>
          </a:bodyPr>
          <a:lstStyle/>
          <a:p>
            <a:endParaRPr lang="en-US" noProof="0" dirty="0"/>
          </a:p>
          <a:p>
            <a:r>
              <a:rPr lang="en-US" noProof="0" dirty="0"/>
              <a:t>Miri Stryjan</a:t>
            </a:r>
          </a:p>
          <a:p>
            <a:r>
              <a:rPr lang="en-US" dirty="0"/>
              <a:t>Spring, 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63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of ethical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345333"/>
            <a:ext cx="8207374" cy="4104554"/>
          </a:xfrm>
        </p:spPr>
        <p:txBody>
          <a:bodyPr/>
          <a:lstStyle/>
          <a:p>
            <a:br>
              <a:rPr lang="en-GB" sz="1800" dirty="0">
                <a:effectLst/>
              </a:rPr>
            </a:br>
            <a:r>
              <a:rPr lang="en-GB" sz="1800" b="0" dirty="0">
                <a:effectLst/>
              </a:rPr>
              <a:t>Suppose we want to study the effect of… </a:t>
            </a:r>
            <a:r>
              <a:rPr lang="en-GB" sz="1800" dirty="0">
                <a:effectLst/>
              </a:rPr>
              <a:t>(T variables in </a:t>
            </a:r>
            <a:r>
              <a:rPr lang="en-GB" sz="1800" dirty="0">
                <a:solidFill>
                  <a:srgbClr val="F20000"/>
                </a:solidFill>
                <a:effectLst/>
              </a:rPr>
              <a:t>red</a:t>
            </a:r>
            <a:r>
              <a:rPr lang="en-GB" sz="1800" dirty="0">
                <a:effectLst/>
              </a:rPr>
              <a:t>)</a:t>
            </a:r>
            <a:r>
              <a:rPr lang="en-GB" sz="1800" b="0" dirty="0">
                <a:effectLst/>
              </a:rPr>
              <a:t>: </a:t>
            </a:r>
            <a:endParaRPr lang="en-GB" sz="1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F20000"/>
                </a:solidFill>
                <a:effectLst/>
              </a:rPr>
              <a:t>political propaganda </a:t>
            </a:r>
            <a:r>
              <a:rPr lang="en-GB" sz="1800" b="0" dirty="0">
                <a:effectLst/>
              </a:rPr>
              <a:t>on political views or beliefs </a:t>
            </a:r>
            <a:endParaRPr lang="en-GB" sz="1400" b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F20000"/>
                </a:solidFill>
                <a:effectLst/>
              </a:rPr>
              <a:t>fertility </a:t>
            </a:r>
            <a:r>
              <a:rPr lang="en-GB" sz="1800" b="0" dirty="0">
                <a:effectLst/>
              </a:rPr>
              <a:t>on women’s wages. </a:t>
            </a:r>
            <a:endParaRPr lang="en-GB" sz="1400" b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F20000"/>
                </a:solidFill>
                <a:effectLst/>
              </a:rPr>
              <a:t>exposure to violence, war or pollution </a:t>
            </a:r>
            <a:r>
              <a:rPr lang="en-GB" sz="1800" b="0" dirty="0">
                <a:effectLst/>
              </a:rPr>
              <a:t>on human capital development </a:t>
            </a:r>
          </a:p>
          <a:p>
            <a:endParaRPr lang="en-GB" sz="1800" b="0" dirty="0"/>
          </a:p>
          <a:p>
            <a:r>
              <a:rPr lang="en-GB" sz="1800" b="0" dirty="0"/>
              <a:t>It would not be</a:t>
            </a:r>
            <a:r>
              <a:rPr lang="en-GB" sz="1800" b="0" dirty="0">
                <a:effectLst/>
              </a:rPr>
              <a:t> ethical to attempt to introduce random variation in these </a:t>
            </a:r>
            <a:r>
              <a:rPr lang="en-GB" sz="1800" b="0" dirty="0">
                <a:solidFill>
                  <a:srgbClr val="F20000"/>
                </a:solidFill>
              </a:rPr>
              <a:t>treatments, T. </a:t>
            </a:r>
            <a:endParaRPr lang="en-GB" sz="1800" b="0" dirty="0">
              <a:effectLst/>
            </a:endParaRPr>
          </a:p>
          <a:p>
            <a:br>
              <a:rPr lang="en-GB" sz="1800" b="0" dirty="0"/>
            </a:br>
            <a:r>
              <a:rPr lang="en-GB" sz="1800" b="0" dirty="0"/>
              <a:t>But we still want to learn about the effects of theses</a:t>
            </a:r>
            <a:r>
              <a:rPr lang="en-GB" sz="1400" b="0" dirty="0">
                <a:solidFill>
                  <a:srgbClr val="F20000"/>
                </a:solidFill>
                <a:effectLst/>
              </a:rPr>
              <a:t> </a:t>
            </a:r>
            <a:r>
              <a:rPr lang="en-GB" sz="1800" b="0" dirty="0">
                <a:solidFill>
                  <a:srgbClr val="F20000"/>
                </a:solidFill>
                <a:effectLst/>
              </a:rPr>
              <a:t>T</a:t>
            </a:r>
            <a:r>
              <a:rPr lang="en-GB" sz="1800" b="0" dirty="0">
                <a:solidFill>
                  <a:srgbClr val="F20000"/>
                </a:solidFill>
              </a:rPr>
              <a:t>’s</a:t>
            </a:r>
            <a:r>
              <a:rPr lang="en-GB" sz="1800" b="0" dirty="0"/>
              <a:t>. </a:t>
            </a:r>
          </a:p>
          <a:p>
            <a:r>
              <a:rPr lang="en-GB" sz="1800" b="0" dirty="0">
                <a:solidFill>
                  <a:srgbClr val="0FBF4C"/>
                </a:solidFill>
                <a:effectLst/>
              </a:rPr>
              <a:t>⇒ </a:t>
            </a:r>
            <a:r>
              <a:rPr lang="en-GB" sz="1800" b="0" dirty="0">
                <a:effectLst/>
              </a:rPr>
              <a:t>In such cases: Find some exogenous factor that introduces random variation in the participation in / exposure to war or violence or pollution. </a:t>
            </a:r>
            <a:endParaRPr lang="en-US" sz="1800" b="0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983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Fundamental limitations of RCTs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345333"/>
            <a:ext cx="8207374" cy="4104554"/>
          </a:xfrm>
        </p:spPr>
        <p:txBody>
          <a:bodyPr/>
          <a:lstStyle/>
          <a:p>
            <a:r>
              <a:rPr lang="en-GB" sz="1800" dirty="0" err="1">
                <a:effectLst/>
              </a:rPr>
              <a:t>Spillovers</a:t>
            </a:r>
            <a:r>
              <a:rPr lang="en-GB" sz="1800" dirty="0"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</a:rPr>
              <a:t>the treatment also affects the control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</a:rPr>
              <a:t>→ cannot use the control group to infer what would have happened without the treatment </a:t>
            </a:r>
            <a:endParaRPr lang="en-GB" sz="1600" b="0" dirty="0"/>
          </a:p>
          <a:p>
            <a:endParaRPr lang="en-GB" sz="1600" b="0" dirty="0">
              <a:solidFill>
                <a:srgbClr val="005BB7"/>
              </a:solidFill>
              <a:effectLst/>
            </a:endParaRPr>
          </a:p>
          <a:p>
            <a:r>
              <a:rPr lang="en-GB" sz="1800" dirty="0"/>
              <a:t>G</a:t>
            </a:r>
            <a:r>
              <a:rPr lang="en-GB" sz="1800" dirty="0">
                <a:effectLst/>
              </a:rPr>
              <a:t>eneral equilibrium (GE) effects</a:t>
            </a:r>
            <a:endParaRPr lang="en-GB" sz="1800" b="0" dirty="0">
              <a:solidFill>
                <a:srgbClr val="005BB7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</a:rPr>
              <a:t>the GE effects may be the main value of some treatments </a:t>
            </a:r>
            <a:br>
              <a:rPr lang="en-GB" sz="1600" b="0" dirty="0">
                <a:effectLst/>
              </a:rPr>
            </a:br>
            <a:r>
              <a:rPr lang="en-GB" sz="1600" b="0" dirty="0">
                <a:effectLst/>
              </a:rPr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</a:rPr>
              <a:t>RCTs never capture economy-wide GE effects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GB" sz="1600" dirty="0">
                <a:effectLst/>
              </a:rPr>
              <a:t>ome </a:t>
            </a:r>
            <a:r>
              <a:rPr lang="en-GB" sz="1600" dirty="0">
                <a:solidFill>
                  <a:srgbClr val="BB16A3"/>
                </a:solidFill>
                <a:effectLst/>
              </a:rPr>
              <a:t>examples</a:t>
            </a:r>
            <a:r>
              <a:rPr lang="en-GB" sz="1600" dirty="0">
                <a:solidFill>
                  <a:srgbClr val="005BB7"/>
                </a:solidFill>
                <a:effectLst/>
              </a:rPr>
              <a:t> </a:t>
            </a:r>
            <a:r>
              <a:rPr lang="en-GB" sz="1600" dirty="0">
                <a:effectLst/>
              </a:rPr>
              <a:t>of measuring more limited </a:t>
            </a:r>
            <a:r>
              <a:rPr lang="en-GB" sz="1600" dirty="0" err="1">
                <a:effectLst/>
              </a:rPr>
              <a:t>spillovers</a:t>
            </a:r>
            <a:r>
              <a:rPr lang="en-GB" sz="1600" dirty="0">
                <a:effectLst/>
              </a:rPr>
              <a:t> with RCTs </a:t>
            </a:r>
            <a:r>
              <a:rPr lang="en-GB" sz="1600" dirty="0">
                <a:solidFill>
                  <a:srgbClr val="BB16A3"/>
                </a:solidFill>
                <a:effectLst/>
              </a:rPr>
              <a:t>exist </a:t>
            </a:r>
            <a:br>
              <a:rPr lang="en-GB" sz="1600" b="0" dirty="0">
                <a:solidFill>
                  <a:srgbClr val="BB16A3"/>
                </a:solidFill>
                <a:effectLst/>
              </a:rPr>
            </a:br>
            <a:endParaRPr lang="en-GB" sz="1600" b="0" dirty="0">
              <a:solidFill>
                <a:srgbClr val="BB16A3"/>
              </a:solidFill>
              <a:effectLst/>
            </a:endParaRPr>
          </a:p>
          <a:p>
            <a:r>
              <a:rPr lang="en-GB" sz="1800" dirty="0"/>
              <a:t>Scarcity of potential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</a:rPr>
              <a:t>some treatments affect entire countries or even the whole world</a:t>
            </a:r>
            <a:endParaRPr lang="en-GB" sz="1600" b="0" dirty="0">
              <a:solidFill>
                <a:srgbClr val="005BB7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</a:rPr>
              <a:t>we’ll never have experimental designs for these treatments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872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800" dirty="0"/>
              <a:t>Observational data</a:t>
            </a:r>
            <a:br>
              <a:rPr lang="en-US" sz="480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401849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Observational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129308"/>
            <a:ext cx="8207374" cy="41044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When experimental designs are infeasible, researchers must resort to the use of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data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data: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data that is collected as part of the normal functioning of society's institutions, organizations or firms, e.g. data from administrative records, surveys, sales data, censuses…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Also data available online, from apps….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Prottoy provided some concrete examples </a:t>
            </a:r>
            <a:r>
              <a:rPr lang="en-US" sz="15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Lecture 6.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study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draws inferences from a sample of a population where the independent variable (variable of interest, or “treatment”) is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under the control of the researcher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This is in contrast with experiments, such as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randomized controlled trials (RCTs)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where each subject is randomly assigned to a treatment group or a control group (e.g. MTO)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455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Observational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43321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part 1 of the course: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we should be suspicious of correlations found in observational data. Correlations are almost certainly not reflecting a causal relationship because the variables were </a:t>
            </a:r>
            <a:r>
              <a:rPr lang="en-US" b="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endogenously chosen by people who were making decisions about their lives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E.g. education level of the people in the (FLEED) data is not a consequence of randomization on the part of the researcher, but of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on part of the individuals in the data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also what Economic theory teaches us. People’s decisions are not “random”! (at least not on average)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Considerable challenges when estimating causal effects with observational data.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59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People optimize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45446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Consider the case with </a:t>
            </a:r>
            <a:r>
              <a:rPr lang="en-GB" sz="2400" dirty="0">
                <a:solidFill>
                  <a:srgbClr val="77BC1E"/>
                </a:solidFill>
                <a:effectLst/>
                <a:latin typeface="CMSS10"/>
              </a:rPr>
              <a:t>T= education </a:t>
            </a:r>
            <a:r>
              <a:rPr lang="en-GB" sz="2400" dirty="0">
                <a:effectLst/>
                <a:latin typeface="CMSS10"/>
              </a:rPr>
              <a:t> Y= earnings </a:t>
            </a:r>
            <a:endParaRPr lang="en-GB" sz="2800" dirty="0">
              <a:effectLst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potential outcomes model: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treatment must be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independent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potential outcomes under consideration in order to measure a causal effect.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if the person is choosing level of education based on what she thinks is best, then it necessarily violates this independence condition.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theory predicts choices will be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endogenous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thus naive correlations are misleading!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in mind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bias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954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Observational alternatives to experiments*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on observables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treatment and control groups differ from each other only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w.r.t.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observable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4800" lvl="1" indent="-45720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multivariate regression, subclassification, matching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on unobservables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treatment and control groups differ from each other in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unobservable characteristics</a:t>
            </a:r>
          </a:p>
          <a:p>
            <a:pPr marL="694800" lvl="1" indent="-45720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Something unexpected happened that affected some people and not others in an “almost random” manner – </a:t>
            </a:r>
            <a:r>
              <a:rPr lang="en-US" sz="17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(case study of today)</a:t>
            </a:r>
          </a:p>
          <a:p>
            <a:pPr marL="694800" lvl="1" indent="-45720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Treatment and controls are observed before and after treatment – </a:t>
            </a:r>
            <a:r>
              <a:rPr lang="en-US" sz="17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difference-in-differences (DID) </a:t>
            </a:r>
          </a:p>
          <a:p>
            <a:pPr marL="694800" lvl="1" indent="-45720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Selection mechanism is known – </a:t>
            </a:r>
            <a:r>
              <a:rPr lang="en-US" sz="17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discontinuity designs (RDD)</a:t>
            </a:r>
          </a:p>
          <a:p>
            <a:pPr marL="694800" lvl="1" indent="-457200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Exogenous variable induces variation in treatment – </a:t>
            </a:r>
            <a:r>
              <a:rPr lang="en-US" sz="17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variables (IV)</a:t>
            </a:r>
            <a:endParaRPr lang="en-US" sz="1800" dirty="0">
              <a:solidFill>
                <a:srgbClr val="BB16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*In addition, </a:t>
            </a: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structural approaches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offer an alternative to experiments. We will not cover them in this course.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6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or quasi-experiments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18" y="1261611"/>
            <a:ext cx="8207374" cy="4404201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Sometimes the researcher is “lucky” and a government policy or nature affects households (or firms etc.) in a way that resembles an experiment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Such situations are referred to as </a:t>
            </a:r>
            <a:r>
              <a:rPr lang="en-US" dirty="0">
                <a:solidFill>
                  <a:srgbClr val="BB16A3"/>
                </a:solidFill>
              </a:rPr>
              <a:t>“natural experiments” </a:t>
            </a:r>
            <a:r>
              <a:rPr lang="en-US" dirty="0"/>
              <a:t>or</a:t>
            </a:r>
            <a:r>
              <a:rPr lang="en-US" dirty="0">
                <a:solidFill>
                  <a:srgbClr val="BB16A3"/>
                </a:solidFill>
              </a:rPr>
              <a:t> “quasi-experiments”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[quasi = </a:t>
            </a:r>
            <a:r>
              <a:rPr lang="en-GB" dirty="0"/>
              <a:t>from Latin </a:t>
            </a:r>
            <a:r>
              <a:rPr lang="en-GB" i="1" dirty="0"/>
              <a:t>quasi</a:t>
            </a:r>
            <a:r>
              <a:rPr lang="en-GB" dirty="0"/>
              <a:t> ‘as if, almost’]</a:t>
            </a:r>
            <a:endParaRPr lang="en-US" dirty="0">
              <a:solidFill>
                <a:srgbClr val="BB16A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33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or quasi-experiments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18" y="1261611"/>
            <a:ext cx="8207374" cy="4404201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Broad term that refers to many different situations and require different research methods (IV, RDD, DID)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Sometimes the researcher is “lucky” and a government policy or nature affects households (or firms etc.) in a way that resembles an experiment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instances are referred to as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“natural experiments”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“quasi-experiments”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episodes that provide  observable, “almost” random  variation in treatment status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might be law changes that affect some people, but not others =&gt;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and treatment groups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15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C1E2-D801-3802-66CF-F976B494D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The rest of this lecture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C4D98-67E7-4BCA-A7AA-D42B6AD7EE8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sz="1900" dirty="0"/>
              <a:t>We will discuss a situation where a policy created experiment-like condition that can be analyzed just as an experiment!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We will continue to use </a:t>
            </a:r>
            <a:r>
              <a:rPr lang="en-US" sz="19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effects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as the running example by illustrating the challenges in studying neighborhood effects without an experiment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Quasi-experimental evidence on neighborhood effects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Chyn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Eric. 2018. "Moved to Opportunity: The Long-Run Effects of Public Housing Demolition on Children."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American Economic Review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108 (10): 3028-56.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https://www.aeaweb.org/articles?id=10.1257/aer.20161352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BD315-5D1D-1B9B-B8B0-E48D75D81C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07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A91A-9B4A-E3F5-FEAF-67FF2FAAD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Teacher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249A-E71A-41EB-93FC-70C683B745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4588642" cy="3336083"/>
          </a:xfrm>
        </p:spPr>
        <p:txBody>
          <a:bodyPr/>
          <a:lstStyle/>
          <a:p>
            <a:r>
              <a:rPr lang="fi-FI" dirty="0"/>
              <a:t>	Miri Stryjan</a:t>
            </a:r>
            <a:br>
              <a:rPr lang="fi-FI" dirty="0"/>
            </a:b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effectLst/>
                <a:latin typeface="Helvetica" pitchFamily="2" charset="0"/>
              </a:rPr>
              <a:t>Assistant Professor in the Economics Department, Aalto BIZ.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effectLst/>
                <a:latin typeface="Helvetica" pitchFamily="2" charset="0"/>
              </a:rPr>
              <a:t>E-mail: </a:t>
            </a:r>
            <a:r>
              <a:rPr lang="en-GB" sz="1600" b="0" dirty="0" err="1">
                <a:solidFill>
                  <a:srgbClr val="000000"/>
                </a:solidFill>
                <a:effectLst/>
                <a:latin typeface="Helvetica" pitchFamily="2" charset="0"/>
              </a:rPr>
              <a:t>miri.stryjan@aalto.fi</a:t>
            </a:r>
            <a:endParaRPr lang="en-GB" sz="1600" b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effectLst/>
                <a:latin typeface="Helvetica" pitchFamily="2" charset="0"/>
              </a:rPr>
              <a:t>Teaching (approx.) 30%, Research (approx.)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effectLst/>
                <a:latin typeface="Helvetica" pitchFamily="2" charset="0"/>
              </a:rPr>
              <a:t>Research area: Development Economics, Empirical/applied microeconomics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00000"/>
                </a:solidFill>
                <a:latin typeface="Helvetica" pitchFamily="2" charset="0"/>
              </a:rPr>
              <a:t>Languages: English &amp; Svenska! </a:t>
            </a:r>
            <a:r>
              <a:rPr lang="fi-FI" sz="1600" dirty="0"/>
              <a:t> </a:t>
            </a:r>
            <a:endParaRPr lang="en-FI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0CB6C-C608-BE46-1A9D-A5B65AD779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CBB0-6B8B-B869-AC6F-4E2CE524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5" y="1156086"/>
            <a:ext cx="2936236" cy="36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5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913285"/>
            <a:ext cx="8207375" cy="3456384"/>
          </a:xfrm>
        </p:spPr>
        <p:txBody>
          <a:bodyPr/>
          <a:lstStyle/>
          <a:p>
            <a:r>
              <a:rPr lang="en-US" sz="4800" dirty="0"/>
              <a:t>Quasi-experiment and neighborhood effects</a:t>
            </a:r>
            <a:br>
              <a:rPr lang="en-US" sz="480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1660708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Segregation in a model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85292"/>
            <a:ext cx="8207374" cy="4454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assume that there are two residential areas in a city with a fixed supply of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Let’s also assume there are only two types of households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 1: Rich; Type 2: Poor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types work in the city center and dislike commuting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ECE5641-1EF1-5ED2-2A0D-DFC776489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80420"/>
              </p:ext>
            </p:extLst>
          </p:nvPr>
        </p:nvGraphicFramePr>
        <p:xfrm>
          <a:off x="1259632" y="1633364"/>
          <a:ext cx="698477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2077421906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3607413642"/>
                    </a:ext>
                  </a:extLst>
                </a:gridCol>
              </a:tblGrid>
              <a:tr h="62069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Area 1: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Central city</a:t>
                      </a:r>
                    </a:p>
                    <a:p>
                      <a:pPr algn="l"/>
                      <a:endParaRPr lang="en-F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I" dirty="0"/>
                        <a:t>Area 2: Suburb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20596"/>
                  </a:ext>
                </a:extLst>
              </a:tr>
              <a:tr h="1684739">
                <a:tc>
                  <a:txBody>
                    <a:bodyPr/>
                    <a:lstStyle/>
                    <a:p>
                      <a:pPr marL="237600" lvl="1" indent="0" algn="l"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Historic city center with beautiful architecture, historical monuments and easy access to jobs and variety of services</a:t>
                      </a:r>
                    </a:p>
                    <a:p>
                      <a:pPr algn="l"/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Far away from city center with lower quality amenities and less services</a:t>
                      </a:r>
                    </a:p>
                    <a:p>
                      <a:pPr algn="ctr"/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22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0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will the rich end up living?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762053" y="1057300"/>
            <a:ext cx="5346451" cy="4166428"/>
          </a:xfrm>
        </p:spPr>
        <p:txBody>
          <a:bodyPr/>
          <a:lstStyle/>
          <a:p>
            <a:pPr lvl="1" indent="0">
              <a:spcBef>
                <a:spcPts val="12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these assumptions and a free market, the city will be segregated by income: 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center is attractive for everyone -&gt; prices will be higher in the center. 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Rich live in the city center; poor cannot afford to live there, poor live in the suburbs. 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Segregation is the consequence of income inequality, quality differences of neighborhoods and optimizing behavior</a:t>
            </a:r>
          </a:p>
          <a:p>
            <a:pPr lvl="1" indent="0">
              <a:spcBef>
                <a:spcPts val="12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Whether this is good or bad depends on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effects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22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7091FF-3AEC-BE97-1FBC-0AB940E4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5371"/>
            <a:ext cx="3582541" cy="36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2AEC-2A11-1779-0C29-712DD7666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Neighborhood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8CAD4-9574-796B-5976-6ABEFA7439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Idea that the neighborhood you live in can have direct and indirect effect on several socio-economic outcomes.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Especially for children, the neighborhood they grow up in can matter.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Why do you think?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b="0" dirty="0"/>
              <a:t>The neighborhood an individual grows up in can determine her peer group, education, role models and aspirations.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b="0" dirty="0"/>
              <a:t>Poor neighborhoods provide fewer opportunities than more affluent (richer) neighborhoods.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E78FC-22D3-8809-8A92-C7ABED2CDC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1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of these cities would be better for the citizens?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354538" y="5348914"/>
            <a:ext cx="3619500" cy="134938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24</a:t>
            </a:fld>
            <a:endParaRPr lang="fi-FI" dirty="0"/>
          </a:p>
        </p:txBody>
      </p:sp>
      <p:sp>
        <p:nvSpPr>
          <p:cNvPr id="6" name="Oval 5"/>
          <p:cNvSpPr/>
          <p:nvPr/>
        </p:nvSpPr>
        <p:spPr>
          <a:xfrm>
            <a:off x="5148064" y="1777380"/>
            <a:ext cx="2808312" cy="26642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Multiply 58"/>
          <p:cNvSpPr>
            <a:spLocks noChangeAspect="1"/>
          </p:cNvSpPr>
          <p:nvPr/>
        </p:nvSpPr>
        <p:spPr>
          <a:xfrm>
            <a:off x="5616128" y="22814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Multiply 60"/>
          <p:cNvSpPr>
            <a:spLocks noChangeAspect="1"/>
          </p:cNvSpPr>
          <p:nvPr/>
        </p:nvSpPr>
        <p:spPr>
          <a:xfrm>
            <a:off x="6192192" y="185651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Multiply 62"/>
          <p:cNvSpPr>
            <a:spLocks noChangeAspect="1"/>
          </p:cNvSpPr>
          <p:nvPr/>
        </p:nvSpPr>
        <p:spPr>
          <a:xfrm>
            <a:off x="5328096" y="313845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Multiply 64"/>
          <p:cNvSpPr>
            <a:spLocks noChangeAspect="1"/>
          </p:cNvSpPr>
          <p:nvPr/>
        </p:nvSpPr>
        <p:spPr>
          <a:xfrm>
            <a:off x="5328096" y="271350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Multiply 66"/>
          <p:cNvSpPr>
            <a:spLocks noChangeAspect="1"/>
          </p:cNvSpPr>
          <p:nvPr/>
        </p:nvSpPr>
        <p:spPr>
          <a:xfrm>
            <a:off x="5904160" y="400965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Multiply 68"/>
          <p:cNvSpPr>
            <a:spLocks noChangeAspect="1"/>
          </p:cNvSpPr>
          <p:nvPr/>
        </p:nvSpPr>
        <p:spPr>
          <a:xfrm>
            <a:off x="5616128" y="358470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Multiply 70"/>
          <p:cNvSpPr>
            <a:spLocks noChangeAspect="1"/>
          </p:cNvSpPr>
          <p:nvPr/>
        </p:nvSpPr>
        <p:spPr>
          <a:xfrm>
            <a:off x="6912272" y="192139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Multiply 73"/>
          <p:cNvSpPr>
            <a:spLocks noChangeAspect="1"/>
          </p:cNvSpPr>
          <p:nvPr/>
        </p:nvSpPr>
        <p:spPr>
          <a:xfrm>
            <a:off x="6912272" y="314555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Multiply 75"/>
          <p:cNvSpPr>
            <a:spLocks noChangeAspect="1"/>
          </p:cNvSpPr>
          <p:nvPr/>
        </p:nvSpPr>
        <p:spPr>
          <a:xfrm>
            <a:off x="6912272" y="27206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Multiply 77"/>
          <p:cNvSpPr>
            <a:spLocks noChangeAspect="1"/>
          </p:cNvSpPr>
          <p:nvPr/>
        </p:nvSpPr>
        <p:spPr>
          <a:xfrm>
            <a:off x="6912272" y="401675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Multiply 78"/>
          <p:cNvSpPr>
            <a:spLocks noChangeAspect="1"/>
          </p:cNvSpPr>
          <p:nvPr/>
        </p:nvSpPr>
        <p:spPr>
          <a:xfrm>
            <a:off x="6912272" y="359180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Multiply 79"/>
          <p:cNvSpPr>
            <a:spLocks noChangeAspect="1"/>
          </p:cNvSpPr>
          <p:nvPr/>
        </p:nvSpPr>
        <p:spPr>
          <a:xfrm>
            <a:off x="7261448" y="22885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Multiply 82"/>
          <p:cNvSpPr>
            <a:spLocks noChangeAspect="1"/>
          </p:cNvSpPr>
          <p:nvPr/>
        </p:nvSpPr>
        <p:spPr>
          <a:xfrm>
            <a:off x="7261448" y="314555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5" name="Multiply 84"/>
          <p:cNvSpPr>
            <a:spLocks noChangeAspect="1"/>
          </p:cNvSpPr>
          <p:nvPr/>
        </p:nvSpPr>
        <p:spPr>
          <a:xfrm>
            <a:off x="7261448" y="27206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7" name="Multiply 86"/>
          <p:cNvSpPr>
            <a:spLocks noChangeAspect="1"/>
          </p:cNvSpPr>
          <p:nvPr/>
        </p:nvSpPr>
        <p:spPr>
          <a:xfrm>
            <a:off x="7261448" y="393764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Multiply 89"/>
          <p:cNvSpPr>
            <a:spLocks noChangeAspect="1"/>
          </p:cNvSpPr>
          <p:nvPr/>
        </p:nvSpPr>
        <p:spPr>
          <a:xfrm>
            <a:off x="7549480" y="314555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Multiply 91"/>
          <p:cNvSpPr>
            <a:spLocks noChangeAspect="1"/>
          </p:cNvSpPr>
          <p:nvPr/>
        </p:nvSpPr>
        <p:spPr>
          <a:xfrm>
            <a:off x="7549480" y="27206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3" name="Multiply 92"/>
          <p:cNvSpPr>
            <a:spLocks noChangeAspect="1"/>
          </p:cNvSpPr>
          <p:nvPr/>
        </p:nvSpPr>
        <p:spPr>
          <a:xfrm>
            <a:off x="7549480" y="359180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4" name="Multiply 93"/>
          <p:cNvSpPr>
            <a:spLocks noChangeAspect="1"/>
          </p:cNvSpPr>
          <p:nvPr/>
        </p:nvSpPr>
        <p:spPr>
          <a:xfrm>
            <a:off x="7701880" y="292953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6" name="Multiply 95"/>
          <p:cNvSpPr>
            <a:spLocks noChangeAspect="1"/>
          </p:cNvSpPr>
          <p:nvPr/>
        </p:nvSpPr>
        <p:spPr>
          <a:xfrm>
            <a:off x="7701880" y="336158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Multiply 97"/>
          <p:cNvSpPr>
            <a:spLocks noChangeAspect="1"/>
          </p:cNvSpPr>
          <p:nvPr/>
        </p:nvSpPr>
        <p:spPr>
          <a:xfrm>
            <a:off x="6372200" y="20583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0" name="Multiply 99"/>
          <p:cNvSpPr>
            <a:spLocks noChangeAspect="1"/>
          </p:cNvSpPr>
          <p:nvPr/>
        </p:nvSpPr>
        <p:spPr>
          <a:xfrm>
            <a:off x="6372200" y="249035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Multiply 101"/>
          <p:cNvSpPr>
            <a:spLocks noChangeAspect="1"/>
          </p:cNvSpPr>
          <p:nvPr/>
        </p:nvSpPr>
        <p:spPr>
          <a:xfrm>
            <a:off x="6372200" y="291530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Multiply 103"/>
          <p:cNvSpPr>
            <a:spLocks noChangeAspect="1"/>
          </p:cNvSpPr>
          <p:nvPr/>
        </p:nvSpPr>
        <p:spPr>
          <a:xfrm>
            <a:off x="6372200" y="334735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6" name="Multiply 105"/>
          <p:cNvSpPr>
            <a:spLocks noChangeAspect="1"/>
          </p:cNvSpPr>
          <p:nvPr/>
        </p:nvSpPr>
        <p:spPr>
          <a:xfrm>
            <a:off x="6372200" y="378650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Multiply 107"/>
          <p:cNvSpPr>
            <a:spLocks noChangeAspect="1"/>
          </p:cNvSpPr>
          <p:nvPr/>
        </p:nvSpPr>
        <p:spPr>
          <a:xfrm>
            <a:off x="6372200" y="421855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Multiply 109"/>
          <p:cNvSpPr>
            <a:spLocks noChangeAspect="1"/>
          </p:cNvSpPr>
          <p:nvPr/>
        </p:nvSpPr>
        <p:spPr>
          <a:xfrm>
            <a:off x="7081440" y="20654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2" name="Multiply 111"/>
          <p:cNvSpPr>
            <a:spLocks noChangeAspect="1"/>
          </p:cNvSpPr>
          <p:nvPr/>
        </p:nvSpPr>
        <p:spPr>
          <a:xfrm>
            <a:off x="7081440" y="24974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Multiply 112"/>
          <p:cNvSpPr>
            <a:spLocks noChangeAspect="1"/>
          </p:cNvSpPr>
          <p:nvPr/>
        </p:nvSpPr>
        <p:spPr>
          <a:xfrm>
            <a:off x="7081440" y="292240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5" name="Multiply 114"/>
          <p:cNvSpPr>
            <a:spLocks noChangeAspect="1"/>
          </p:cNvSpPr>
          <p:nvPr/>
        </p:nvSpPr>
        <p:spPr>
          <a:xfrm>
            <a:off x="7081440" y="335445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7" name="Multiply 116"/>
          <p:cNvSpPr>
            <a:spLocks noChangeAspect="1"/>
          </p:cNvSpPr>
          <p:nvPr/>
        </p:nvSpPr>
        <p:spPr>
          <a:xfrm>
            <a:off x="7081440" y="379360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1" name="Multiply 120"/>
          <p:cNvSpPr>
            <a:spLocks noChangeAspect="1"/>
          </p:cNvSpPr>
          <p:nvPr/>
        </p:nvSpPr>
        <p:spPr>
          <a:xfrm>
            <a:off x="7405464" y="24974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2" name="Multiply 121"/>
          <p:cNvSpPr>
            <a:spLocks noChangeAspect="1"/>
          </p:cNvSpPr>
          <p:nvPr/>
        </p:nvSpPr>
        <p:spPr>
          <a:xfrm>
            <a:off x="7405464" y="292240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4" name="Multiply 123"/>
          <p:cNvSpPr>
            <a:spLocks noChangeAspect="1"/>
          </p:cNvSpPr>
          <p:nvPr/>
        </p:nvSpPr>
        <p:spPr>
          <a:xfrm>
            <a:off x="7405464" y="335445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6" name="Multiply 125"/>
          <p:cNvSpPr>
            <a:spLocks noChangeAspect="1"/>
          </p:cNvSpPr>
          <p:nvPr/>
        </p:nvSpPr>
        <p:spPr>
          <a:xfrm>
            <a:off x="7405464" y="379360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1" name="Oval 140"/>
          <p:cNvSpPr/>
          <p:nvPr/>
        </p:nvSpPr>
        <p:spPr>
          <a:xfrm>
            <a:off x="550810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3" name="Oval 142"/>
          <p:cNvSpPr/>
          <p:nvPr/>
        </p:nvSpPr>
        <p:spPr>
          <a:xfrm>
            <a:off x="550810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4" name="Oval 143"/>
          <p:cNvSpPr/>
          <p:nvPr/>
        </p:nvSpPr>
        <p:spPr>
          <a:xfrm>
            <a:off x="550810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6" name="Oval 145"/>
          <p:cNvSpPr/>
          <p:nvPr/>
        </p:nvSpPr>
        <p:spPr>
          <a:xfrm>
            <a:off x="536408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7" name="Oval 146"/>
          <p:cNvSpPr/>
          <p:nvPr/>
        </p:nvSpPr>
        <p:spPr>
          <a:xfrm>
            <a:off x="536408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8" name="Oval 147"/>
          <p:cNvSpPr/>
          <p:nvPr/>
        </p:nvSpPr>
        <p:spPr>
          <a:xfrm>
            <a:off x="6732240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9" name="Oval 148"/>
          <p:cNvSpPr/>
          <p:nvPr/>
        </p:nvSpPr>
        <p:spPr>
          <a:xfrm>
            <a:off x="673224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1" name="Oval 150"/>
          <p:cNvSpPr/>
          <p:nvPr/>
        </p:nvSpPr>
        <p:spPr>
          <a:xfrm>
            <a:off x="673224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2" name="Oval 151"/>
          <p:cNvSpPr/>
          <p:nvPr/>
        </p:nvSpPr>
        <p:spPr>
          <a:xfrm>
            <a:off x="673224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7" name="Oval 156"/>
          <p:cNvSpPr/>
          <p:nvPr/>
        </p:nvSpPr>
        <p:spPr>
          <a:xfrm>
            <a:off x="673224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1" name="Oval 160"/>
          <p:cNvSpPr/>
          <p:nvPr/>
        </p:nvSpPr>
        <p:spPr>
          <a:xfrm>
            <a:off x="759633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4" name="Oval 163"/>
          <p:cNvSpPr/>
          <p:nvPr/>
        </p:nvSpPr>
        <p:spPr>
          <a:xfrm>
            <a:off x="730830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5" name="Oval 164"/>
          <p:cNvSpPr/>
          <p:nvPr/>
        </p:nvSpPr>
        <p:spPr>
          <a:xfrm>
            <a:off x="6948264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6" name="Oval 165"/>
          <p:cNvSpPr/>
          <p:nvPr/>
        </p:nvSpPr>
        <p:spPr>
          <a:xfrm>
            <a:off x="694826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7" name="Oval 166"/>
          <p:cNvSpPr/>
          <p:nvPr/>
        </p:nvSpPr>
        <p:spPr>
          <a:xfrm>
            <a:off x="759633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9" name="Oval 168"/>
          <p:cNvSpPr/>
          <p:nvPr/>
        </p:nvSpPr>
        <p:spPr>
          <a:xfrm>
            <a:off x="759633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0" name="Oval 169"/>
          <p:cNvSpPr/>
          <p:nvPr/>
        </p:nvSpPr>
        <p:spPr>
          <a:xfrm>
            <a:off x="745232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2" name="Oval 171"/>
          <p:cNvSpPr/>
          <p:nvPr/>
        </p:nvSpPr>
        <p:spPr>
          <a:xfrm>
            <a:off x="774035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3" name="Oval 172"/>
          <p:cNvSpPr/>
          <p:nvPr/>
        </p:nvSpPr>
        <p:spPr>
          <a:xfrm>
            <a:off x="745232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4" name="Oval 173"/>
          <p:cNvSpPr/>
          <p:nvPr/>
        </p:nvSpPr>
        <p:spPr>
          <a:xfrm>
            <a:off x="709228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7" name="Oval 176"/>
          <p:cNvSpPr/>
          <p:nvPr/>
        </p:nvSpPr>
        <p:spPr>
          <a:xfrm>
            <a:off x="774035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0" name="Oval 179"/>
          <p:cNvSpPr/>
          <p:nvPr/>
        </p:nvSpPr>
        <p:spPr>
          <a:xfrm>
            <a:off x="594015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4" name="Oval 183"/>
          <p:cNvSpPr/>
          <p:nvPr/>
        </p:nvSpPr>
        <p:spPr>
          <a:xfrm>
            <a:off x="594015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5" name="Oval 184"/>
          <p:cNvSpPr/>
          <p:nvPr/>
        </p:nvSpPr>
        <p:spPr>
          <a:xfrm>
            <a:off x="594015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7" name="Oval 186"/>
          <p:cNvSpPr/>
          <p:nvPr/>
        </p:nvSpPr>
        <p:spPr>
          <a:xfrm>
            <a:off x="594015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8" name="Oval 187"/>
          <p:cNvSpPr/>
          <p:nvPr/>
        </p:nvSpPr>
        <p:spPr>
          <a:xfrm>
            <a:off x="579613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0" name="Oval 189"/>
          <p:cNvSpPr/>
          <p:nvPr/>
        </p:nvSpPr>
        <p:spPr>
          <a:xfrm>
            <a:off x="579613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3" name="Oval 192"/>
          <p:cNvSpPr/>
          <p:nvPr/>
        </p:nvSpPr>
        <p:spPr>
          <a:xfrm>
            <a:off x="579613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6" name="Oval 195"/>
          <p:cNvSpPr/>
          <p:nvPr/>
        </p:nvSpPr>
        <p:spPr>
          <a:xfrm>
            <a:off x="565212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8" name="Oval 197"/>
          <p:cNvSpPr/>
          <p:nvPr/>
        </p:nvSpPr>
        <p:spPr>
          <a:xfrm>
            <a:off x="565212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9" name="Oval 198"/>
          <p:cNvSpPr/>
          <p:nvPr/>
        </p:nvSpPr>
        <p:spPr>
          <a:xfrm>
            <a:off x="565212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1" name="Oval 200"/>
          <p:cNvSpPr/>
          <p:nvPr/>
        </p:nvSpPr>
        <p:spPr>
          <a:xfrm>
            <a:off x="565212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2" name="Oval 201"/>
          <p:cNvSpPr/>
          <p:nvPr/>
        </p:nvSpPr>
        <p:spPr>
          <a:xfrm>
            <a:off x="673224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6" name="Oval 205"/>
          <p:cNvSpPr/>
          <p:nvPr/>
        </p:nvSpPr>
        <p:spPr>
          <a:xfrm>
            <a:off x="594015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7" name="Oval 206"/>
          <p:cNvSpPr/>
          <p:nvPr/>
        </p:nvSpPr>
        <p:spPr>
          <a:xfrm>
            <a:off x="579613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1" name="Multiply 220"/>
          <p:cNvSpPr>
            <a:spLocks noChangeAspect="1"/>
          </p:cNvSpPr>
          <p:nvPr/>
        </p:nvSpPr>
        <p:spPr>
          <a:xfrm>
            <a:off x="1079624" y="5131559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Multiply 232"/>
          <p:cNvSpPr>
            <a:spLocks noChangeAspect="1"/>
          </p:cNvSpPr>
          <p:nvPr/>
        </p:nvSpPr>
        <p:spPr>
          <a:xfrm>
            <a:off x="2634606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Multiply 234"/>
          <p:cNvSpPr>
            <a:spLocks noChangeAspect="1"/>
          </p:cNvSpPr>
          <p:nvPr/>
        </p:nvSpPr>
        <p:spPr>
          <a:xfrm>
            <a:off x="2454574" y="267034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Multiply 243"/>
          <p:cNvSpPr>
            <a:spLocks noChangeAspect="1"/>
          </p:cNvSpPr>
          <p:nvPr/>
        </p:nvSpPr>
        <p:spPr>
          <a:xfrm>
            <a:off x="2922638" y="305932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9" name="Multiply 268"/>
          <p:cNvSpPr>
            <a:spLocks noChangeAspect="1"/>
          </p:cNvSpPr>
          <p:nvPr/>
        </p:nvSpPr>
        <p:spPr>
          <a:xfrm>
            <a:off x="2454598" y="331841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2" name="Oval 281"/>
          <p:cNvSpPr/>
          <p:nvPr/>
        </p:nvSpPr>
        <p:spPr>
          <a:xfrm>
            <a:off x="284380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3" name="Oval 282"/>
          <p:cNvSpPr/>
          <p:nvPr/>
        </p:nvSpPr>
        <p:spPr>
          <a:xfrm>
            <a:off x="327585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4" name="Oval 283"/>
          <p:cNvSpPr/>
          <p:nvPr/>
        </p:nvSpPr>
        <p:spPr>
          <a:xfrm>
            <a:off x="327585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5" name="Oval 284"/>
          <p:cNvSpPr/>
          <p:nvPr/>
        </p:nvSpPr>
        <p:spPr>
          <a:xfrm>
            <a:off x="327585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6" name="Oval 285"/>
          <p:cNvSpPr/>
          <p:nvPr/>
        </p:nvSpPr>
        <p:spPr>
          <a:xfrm>
            <a:off x="284380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7" name="Oval 286"/>
          <p:cNvSpPr/>
          <p:nvPr/>
        </p:nvSpPr>
        <p:spPr>
          <a:xfrm>
            <a:off x="313184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8" name="Oval 287"/>
          <p:cNvSpPr/>
          <p:nvPr/>
        </p:nvSpPr>
        <p:spPr>
          <a:xfrm>
            <a:off x="313184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9" name="Oval 288"/>
          <p:cNvSpPr/>
          <p:nvPr/>
        </p:nvSpPr>
        <p:spPr>
          <a:xfrm>
            <a:off x="313184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0" name="Oval 289"/>
          <p:cNvSpPr/>
          <p:nvPr/>
        </p:nvSpPr>
        <p:spPr>
          <a:xfrm>
            <a:off x="2843808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5" name="Oval 294"/>
          <p:cNvSpPr/>
          <p:nvPr/>
        </p:nvSpPr>
        <p:spPr>
          <a:xfrm>
            <a:off x="327585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6" name="Oval 295"/>
          <p:cNvSpPr/>
          <p:nvPr/>
        </p:nvSpPr>
        <p:spPr>
          <a:xfrm>
            <a:off x="2555776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7" name="Oval 296"/>
          <p:cNvSpPr/>
          <p:nvPr/>
        </p:nvSpPr>
        <p:spPr>
          <a:xfrm>
            <a:off x="2843808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1" name="Oval 300"/>
          <p:cNvSpPr/>
          <p:nvPr/>
        </p:nvSpPr>
        <p:spPr>
          <a:xfrm>
            <a:off x="2699792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2" name="Oval 301"/>
          <p:cNvSpPr/>
          <p:nvPr/>
        </p:nvSpPr>
        <p:spPr>
          <a:xfrm>
            <a:off x="327585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6" name="Oval 305"/>
          <p:cNvSpPr/>
          <p:nvPr/>
        </p:nvSpPr>
        <p:spPr>
          <a:xfrm>
            <a:off x="313184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7" name="Oval 306"/>
          <p:cNvSpPr/>
          <p:nvPr/>
        </p:nvSpPr>
        <p:spPr>
          <a:xfrm>
            <a:off x="2411760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8" name="Oval 307"/>
          <p:cNvSpPr/>
          <p:nvPr/>
        </p:nvSpPr>
        <p:spPr>
          <a:xfrm>
            <a:off x="269979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2" name="Oval 311"/>
          <p:cNvSpPr/>
          <p:nvPr/>
        </p:nvSpPr>
        <p:spPr>
          <a:xfrm>
            <a:off x="313184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6" name="Oval 315"/>
          <p:cNvSpPr/>
          <p:nvPr/>
        </p:nvSpPr>
        <p:spPr>
          <a:xfrm>
            <a:off x="2843808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7" name="Oval 316"/>
          <p:cNvSpPr/>
          <p:nvPr/>
        </p:nvSpPr>
        <p:spPr>
          <a:xfrm>
            <a:off x="226774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1" name="Oval 320"/>
          <p:cNvSpPr/>
          <p:nvPr/>
        </p:nvSpPr>
        <p:spPr>
          <a:xfrm>
            <a:off x="298782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2" name="Oval 321"/>
          <p:cNvSpPr/>
          <p:nvPr/>
        </p:nvSpPr>
        <p:spPr>
          <a:xfrm>
            <a:off x="327585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4" name="Oval 323"/>
          <p:cNvSpPr/>
          <p:nvPr/>
        </p:nvSpPr>
        <p:spPr>
          <a:xfrm>
            <a:off x="327585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5" name="Oval 324"/>
          <p:cNvSpPr/>
          <p:nvPr/>
        </p:nvSpPr>
        <p:spPr>
          <a:xfrm>
            <a:off x="2699792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6" name="Oval 325"/>
          <p:cNvSpPr/>
          <p:nvPr/>
        </p:nvSpPr>
        <p:spPr>
          <a:xfrm>
            <a:off x="2123728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0" name="Oval 329"/>
          <p:cNvSpPr/>
          <p:nvPr/>
        </p:nvSpPr>
        <p:spPr>
          <a:xfrm>
            <a:off x="284380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1" name="Oval 330"/>
          <p:cNvSpPr/>
          <p:nvPr/>
        </p:nvSpPr>
        <p:spPr>
          <a:xfrm>
            <a:off x="298782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3" name="Oval 332"/>
          <p:cNvSpPr/>
          <p:nvPr/>
        </p:nvSpPr>
        <p:spPr>
          <a:xfrm>
            <a:off x="269979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5" name="Oval 334"/>
          <p:cNvSpPr/>
          <p:nvPr/>
        </p:nvSpPr>
        <p:spPr>
          <a:xfrm>
            <a:off x="1115616" y="4843527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7" name="Oval 336"/>
          <p:cNvSpPr/>
          <p:nvPr/>
        </p:nvSpPr>
        <p:spPr>
          <a:xfrm>
            <a:off x="183569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8" name="Oval 337"/>
          <p:cNvSpPr/>
          <p:nvPr/>
        </p:nvSpPr>
        <p:spPr>
          <a:xfrm>
            <a:off x="298782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4" name="Oval 343"/>
          <p:cNvSpPr/>
          <p:nvPr/>
        </p:nvSpPr>
        <p:spPr>
          <a:xfrm>
            <a:off x="313184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5" name="Oval 344"/>
          <p:cNvSpPr/>
          <p:nvPr/>
        </p:nvSpPr>
        <p:spPr>
          <a:xfrm>
            <a:off x="2987824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6" name="Oval 345"/>
          <p:cNvSpPr/>
          <p:nvPr/>
        </p:nvSpPr>
        <p:spPr>
          <a:xfrm>
            <a:off x="298782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7" name="Oval 346"/>
          <p:cNvSpPr/>
          <p:nvPr/>
        </p:nvSpPr>
        <p:spPr>
          <a:xfrm>
            <a:off x="284380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8" name="Oval 347"/>
          <p:cNvSpPr/>
          <p:nvPr/>
        </p:nvSpPr>
        <p:spPr>
          <a:xfrm>
            <a:off x="313184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9" name="Oval 348"/>
          <p:cNvSpPr/>
          <p:nvPr/>
        </p:nvSpPr>
        <p:spPr>
          <a:xfrm>
            <a:off x="298782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0" name="Oval 349"/>
          <p:cNvSpPr/>
          <p:nvPr/>
        </p:nvSpPr>
        <p:spPr>
          <a:xfrm>
            <a:off x="327585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1" name="Oval 350"/>
          <p:cNvSpPr/>
          <p:nvPr/>
        </p:nvSpPr>
        <p:spPr>
          <a:xfrm>
            <a:off x="313184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2" name="Oval 351"/>
          <p:cNvSpPr/>
          <p:nvPr/>
        </p:nvSpPr>
        <p:spPr>
          <a:xfrm>
            <a:off x="651621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3" name="Oval 352"/>
          <p:cNvSpPr/>
          <p:nvPr/>
        </p:nvSpPr>
        <p:spPr>
          <a:xfrm>
            <a:off x="651621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4" name="Oval 353"/>
          <p:cNvSpPr/>
          <p:nvPr/>
        </p:nvSpPr>
        <p:spPr>
          <a:xfrm>
            <a:off x="6516216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5" name="Oval 354"/>
          <p:cNvSpPr/>
          <p:nvPr/>
        </p:nvSpPr>
        <p:spPr>
          <a:xfrm>
            <a:off x="651621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6" name="Oval 355"/>
          <p:cNvSpPr/>
          <p:nvPr/>
        </p:nvSpPr>
        <p:spPr>
          <a:xfrm>
            <a:off x="651621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7" name="Oval 356"/>
          <p:cNvSpPr/>
          <p:nvPr/>
        </p:nvSpPr>
        <p:spPr>
          <a:xfrm>
            <a:off x="651621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4" name="Multiply 363"/>
          <p:cNvSpPr>
            <a:spLocks noChangeAspect="1"/>
          </p:cNvSpPr>
          <p:nvPr/>
        </p:nvSpPr>
        <p:spPr>
          <a:xfrm>
            <a:off x="6084168" y="20583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5" name="Multiply 364"/>
          <p:cNvSpPr>
            <a:spLocks noChangeAspect="1"/>
          </p:cNvSpPr>
          <p:nvPr/>
        </p:nvSpPr>
        <p:spPr>
          <a:xfrm>
            <a:off x="5472112" y="249035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6" name="Multiply 365"/>
          <p:cNvSpPr>
            <a:spLocks noChangeAspect="1"/>
          </p:cNvSpPr>
          <p:nvPr/>
        </p:nvSpPr>
        <p:spPr>
          <a:xfrm>
            <a:off x="5472112" y="291530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7" name="Multiply 366"/>
          <p:cNvSpPr>
            <a:spLocks noChangeAspect="1"/>
          </p:cNvSpPr>
          <p:nvPr/>
        </p:nvSpPr>
        <p:spPr>
          <a:xfrm>
            <a:off x="5472112" y="334735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8" name="Multiply 367"/>
          <p:cNvSpPr>
            <a:spLocks noChangeAspect="1"/>
          </p:cNvSpPr>
          <p:nvPr/>
        </p:nvSpPr>
        <p:spPr>
          <a:xfrm>
            <a:off x="5760144" y="378650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9" name="Multiply 368"/>
          <p:cNvSpPr>
            <a:spLocks noChangeAspect="1"/>
          </p:cNvSpPr>
          <p:nvPr/>
        </p:nvSpPr>
        <p:spPr>
          <a:xfrm>
            <a:off x="6084168" y="421855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0" name="Oval 369"/>
          <p:cNvSpPr/>
          <p:nvPr/>
        </p:nvSpPr>
        <p:spPr>
          <a:xfrm>
            <a:off x="6372200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1" name="Oval 370"/>
          <p:cNvSpPr/>
          <p:nvPr/>
        </p:nvSpPr>
        <p:spPr>
          <a:xfrm>
            <a:off x="637220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2" name="Oval 371"/>
          <p:cNvSpPr/>
          <p:nvPr/>
        </p:nvSpPr>
        <p:spPr>
          <a:xfrm>
            <a:off x="637220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3" name="Oval 372"/>
          <p:cNvSpPr/>
          <p:nvPr/>
        </p:nvSpPr>
        <p:spPr>
          <a:xfrm>
            <a:off x="637220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4" name="Oval 373"/>
          <p:cNvSpPr/>
          <p:nvPr/>
        </p:nvSpPr>
        <p:spPr>
          <a:xfrm>
            <a:off x="637220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5" name="Oval 374"/>
          <p:cNvSpPr/>
          <p:nvPr/>
        </p:nvSpPr>
        <p:spPr>
          <a:xfrm>
            <a:off x="637220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6" name="Multiply 375"/>
          <p:cNvSpPr>
            <a:spLocks noChangeAspect="1"/>
          </p:cNvSpPr>
          <p:nvPr/>
        </p:nvSpPr>
        <p:spPr>
          <a:xfrm>
            <a:off x="6516216" y="22814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7" name="Multiply 376"/>
          <p:cNvSpPr>
            <a:spLocks noChangeAspect="1"/>
          </p:cNvSpPr>
          <p:nvPr/>
        </p:nvSpPr>
        <p:spPr>
          <a:xfrm>
            <a:off x="6516216" y="185651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8" name="Multiply 377"/>
          <p:cNvSpPr>
            <a:spLocks noChangeAspect="1"/>
          </p:cNvSpPr>
          <p:nvPr/>
        </p:nvSpPr>
        <p:spPr>
          <a:xfrm>
            <a:off x="6516216" y="313845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9" name="Multiply 378"/>
          <p:cNvSpPr>
            <a:spLocks noChangeAspect="1"/>
          </p:cNvSpPr>
          <p:nvPr/>
        </p:nvSpPr>
        <p:spPr>
          <a:xfrm>
            <a:off x="6516216" y="271350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0" name="Multiply 379"/>
          <p:cNvSpPr>
            <a:spLocks noChangeAspect="1"/>
          </p:cNvSpPr>
          <p:nvPr/>
        </p:nvSpPr>
        <p:spPr>
          <a:xfrm>
            <a:off x="6516216" y="400965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1" name="Multiply 380"/>
          <p:cNvSpPr>
            <a:spLocks noChangeAspect="1"/>
          </p:cNvSpPr>
          <p:nvPr/>
        </p:nvSpPr>
        <p:spPr>
          <a:xfrm>
            <a:off x="6516216" y="358470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2" name="Multiply 381"/>
          <p:cNvSpPr>
            <a:spLocks noChangeAspect="1"/>
          </p:cNvSpPr>
          <p:nvPr/>
        </p:nvSpPr>
        <p:spPr>
          <a:xfrm>
            <a:off x="6721400" y="20583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3" name="Multiply 382"/>
          <p:cNvSpPr>
            <a:spLocks noChangeAspect="1"/>
          </p:cNvSpPr>
          <p:nvPr/>
        </p:nvSpPr>
        <p:spPr>
          <a:xfrm>
            <a:off x="6721400" y="249035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4" name="Multiply 383"/>
          <p:cNvSpPr>
            <a:spLocks noChangeAspect="1"/>
          </p:cNvSpPr>
          <p:nvPr/>
        </p:nvSpPr>
        <p:spPr>
          <a:xfrm>
            <a:off x="6721400" y="291530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5" name="Multiply 384"/>
          <p:cNvSpPr>
            <a:spLocks noChangeAspect="1"/>
          </p:cNvSpPr>
          <p:nvPr/>
        </p:nvSpPr>
        <p:spPr>
          <a:xfrm>
            <a:off x="6721400" y="334735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6" name="Multiply 385"/>
          <p:cNvSpPr>
            <a:spLocks noChangeAspect="1"/>
          </p:cNvSpPr>
          <p:nvPr/>
        </p:nvSpPr>
        <p:spPr>
          <a:xfrm>
            <a:off x="6721400" y="378650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7" name="Multiply 386"/>
          <p:cNvSpPr>
            <a:spLocks noChangeAspect="1"/>
          </p:cNvSpPr>
          <p:nvPr/>
        </p:nvSpPr>
        <p:spPr>
          <a:xfrm>
            <a:off x="6721400" y="421855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8" name="Oval 387"/>
          <p:cNvSpPr/>
          <p:nvPr/>
        </p:nvSpPr>
        <p:spPr>
          <a:xfrm>
            <a:off x="622818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9" name="Oval 388"/>
          <p:cNvSpPr/>
          <p:nvPr/>
        </p:nvSpPr>
        <p:spPr>
          <a:xfrm>
            <a:off x="622818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0" name="Oval 389"/>
          <p:cNvSpPr/>
          <p:nvPr/>
        </p:nvSpPr>
        <p:spPr>
          <a:xfrm>
            <a:off x="6228184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1" name="Oval 390"/>
          <p:cNvSpPr/>
          <p:nvPr/>
        </p:nvSpPr>
        <p:spPr>
          <a:xfrm>
            <a:off x="622818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2" name="Oval 391"/>
          <p:cNvSpPr/>
          <p:nvPr/>
        </p:nvSpPr>
        <p:spPr>
          <a:xfrm>
            <a:off x="622818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3" name="Oval 392"/>
          <p:cNvSpPr/>
          <p:nvPr/>
        </p:nvSpPr>
        <p:spPr>
          <a:xfrm>
            <a:off x="622818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4" name="Oval 393"/>
          <p:cNvSpPr/>
          <p:nvPr/>
        </p:nvSpPr>
        <p:spPr>
          <a:xfrm>
            <a:off x="608416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5" name="Oval 394"/>
          <p:cNvSpPr/>
          <p:nvPr/>
        </p:nvSpPr>
        <p:spPr>
          <a:xfrm>
            <a:off x="608416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6" name="Oval 395"/>
          <p:cNvSpPr/>
          <p:nvPr/>
        </p:nvSpPr>
        <p:spPr>
          <a:xfrm>
            <a:off x="608416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7" name="Oval 396"/>
          <p:cNvSpPr/>
          <p:nvPr/>
        </p:nvSpPr>
        <p:spPr>
          <a:xfrm>
            <a:off x="608416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8" name="Oval 397"/>
          <p:cNvSpPr/>
          <p:nvPr/>
        </p:nvSpPr>
        <p:spPr>
          <a:xfrm>
            <a:off x="608416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9" name="Multiply 398"/>
          <p:cNvSpPr>
            <a:spLocks noChangeAspect="1"/>
          </p:cNvSpPr>
          <p:nvPr/>
        </p:nvSpPr>
        <p:spPr>
          <a:xfrm>
            <a:off x="6192192" y="22814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0" name="Multiply 399"/>
          <p:cNvSpPr>
            <a:spLocks noChangeAspect="1"/>
          </p:cNvSpPr>
          <p:nvPr/>
        </p:nvSpPr>
        <p:spPr>
          <a:xfrm>
            <a:off x="6192192" y="313845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1" name="Multiply 400"/>
          <p:cNvSpPr>
            <a:spLocks noChangeAspect="1"/>
          </p:cNvSpPr>
          <p:nvPr/>
        </p:nvSpPr>
        <p:spPr>
          <a:xfrm>
            <a:off x="6192192" y="271350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2" name="Multiply 401"/>
          <p:cNvSpPr>
            <a:spLocks noChangeAspect="1"/>
          </p:cNvSpPr>
          <p:nvPr/>
        </p:nvSpPr>
        <p:spPr>
          <a:xfrm>
            <a:off x="6192192" y="400965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3" name="Multiply 402"/>
          <p:cNvSpPr>
            <a:spLocks noChangeAspect="1"/>
          </p:cNvSpPr>
          <p:nvPr/>
        </p:nvSpPr>
        <p:spPr>
          <a:xfrm>
            <a:off x="6192192" y="358470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4" name="Multiply 403"/>
          <p:cNvSpPr>
            <a:spLocks noChangeAspect="1"/>
          </p:cNvSpPr>
          <p:nvPr/>
        </p:nvSpPr>
        <p:spPr>
          <a:xfrm>
            <a:off x="6084168" y="249035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5" name="Multiply 404"/>
          <p:cNvSpPr>
            <a:spLocks noChangeAspect="1"/>
          </p:cNvSpPr>
          <p:nvPr/>
        </p:nvSpPr>
        <p:spPr>
          <a:xfrm>
            <a:off x="6084168" y="291530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6" name="Multiply 405"/>
          <p:cNvSpPr>
            <a:spLocks noChangeAspect="1"/>
          </p:cNvSpPr>
          <p:nvPr/>
        </p:nvSpPr>
        <p:spPr>
          <a:xfrm>
            <a:off x="6084168" y="334735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7" name="Multiply 406"/>
          <p:cNvSpPr>
            <a:spLocks noChangeAspect="1"/>
          </p:cNvSpPr>
          <p:nvPr/>
        </p:nvSpPr>
        <p:spPr>
          <a:xfrm>
            <a:off x="6084168" y="378650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8" name="Multiply 407"/>
          <p:cNvSpPr>
            <a:spLocks noChangeAspect="1"/>
          </p:cNvSpPr>
          <p:nvPr/>
        </p:nvSpPr>
        <p:spPr>
          <a:xfrm>
            <a:off x="5904160" y="22814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9" name="Multiply 408"/>
          <p:cNvSpPr>
            <a:spLocks noChangeAspect="1"/>
          </p:cNvSpPr>
          <p:nvPr/>
        </p:nvSpPr>
        <p:spPr>
          <a:xfrm>
            <a:off x="5904160" y="313845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0" name="Multiply 409"/>
          <p:cNvSpPr>
            <a:spLocks noChangeAspect="1"/>
          </p:cNvSpPr>
          <p:nvPr/>
        </p:nvSpPr>
        <p:spPr>
          <a:xfrm>
            <a:off x="5904160" y="271350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1" name="Multiply 410"/>
          <p:cNvSpPr>
            <a:spLocks noChangeAspect="1"/>
          </p:cNvSpPr>
          <p:nvPr/>
        </p:nvSpPr>
        <p:spPr>
          <a:xfrm>
            <a:off x="5904160" y="358470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2" name="Multiply 411"/>
          <p:cNvSpPr>
            <a:spLocks noChangeAspect="1"/>
          </p:cNvSpPr>
          <p:nvPr/>
        </p:nvSpPr>
        <p:spPr>
          <a:xfrm>
            <a:off x="5760144" y="249035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3" name="Multiply 412"/>
          <p:cNvSpPr>
            <a:spLocks noChangeAspect="1"/>
          </p:cNvSpPr>
          <p:nvPr/>
        </p:nvSpPr>
        <p:spPr>
          <a:xfrm>
            <a:off x="5760144" y="291530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4" name="Multiply 413"/>
          <p:cNvSpPr>
            <a:spLocks noChangeAspect="1"/>
          </p:cNvSpPr>
          <p:nvPr/>
        </p:nvSpPr>
        <p:spPr>
          <a:xfrm>
            <a:off x="5760144" y="334735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5" name="Multiply 414"/>
          <p:cNvSpPr>
            <a:spLocks noChangeAspect="1"/>
          </p:cNvSpPr>
          <p:nvPr/>
        </p:nvSpPr>
        <p:spPr>
          <a:xfrm>
            <a:off x="5616128" y="313845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6" name="Multiply 415"/>
          <p:cNvSpPr>
            <a:spLocks noChangeAspect="1"/>
          </p:cNvSpPr>
          <p:nvPr/>
        </p:nvSpPr>
        <p:spPr>
          <a:xfrm>
            <a:off x="5616128" y="271350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7" name="Oval 416"/>
          <p:cNvSpPr/>
          <p:nvPr/>
        </p:nvSpPr>
        <p:spPr>
          <a:xfrm>
            <a:off x="694826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8" name="Oval 417"/>
          <p:cNvSpPr/>
          <p:nvPr/>
        </p:nvSpPr>
        <p:spPr>
          <a:xfrm>
            <a:off x="694826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9" name="Oval 418"/>
          <p:cNvSpPr/>
          <p:nvPr/>
        </p:nvSpPr>
        <p:spPr>
          <a:xfrm>
            <a:off x="694826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0" name="Oval 419"/>
          <p:cNvSpPr/>
          <p:nvPr/>
        </p:nvSpPr>
        <p:spPr>
          <a:xfrm>
            <a:off x="694826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1" name="Oval 420"/>
          <p:cNvSpPr/>
          <p:nvPr/>
        </p:nvSpPr>
        <p:spPr>
          <a:xfrm>
            <a:off x="709228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2" name="Oval 421"/>
          <p:cNvSpPr/>
          <p:nvPr/>
        </p:nvSpPr>
        <p:spPr>
          <a:xfrm>
            <a:off x="709228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3" name="Oval 422"/>
          <p:cNvSpPr/>
          <p:nvPr/>
        </p:nvSpPr>
        <p:spPr>
          <a:xfrm>
            <a:off x="709228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4" name="Oval 423"/>
          <p:cNvSpPr/>
          <p:nvPr/>
        </p:nvSpPr>
        <p:spPr>
          <a:xfrm>
            <a:off x="709228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5" name="Oval 424"/>
          <p:cNvSpPr/>
          <p:nvPr/>
        </p:nvSpPr>
        <p:spPr>
          <a:xfrm>
            <a:off x="730830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6" name="Oval 425"/>
          <p:cNvSpPr/>
          <p:nvPr/>
        </p:nvSpPr>
        <p:spPr>
          <a:xfrm>
            <a:off x="730830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7" name="Oval 426"/>
          <p:cNvSpPr/>
          <p:nvPr/>
        </p:nvSpPr>
        <p:spPr>
          <a:xfrm>
            <a:off x="730830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8" name="Oval 427"/>
          <p:cNvSpPr/>
          <p:nvPr/>
        </p:nvSpPr>
        <p:spPr>
          <a:xfrm>
            <a:off x="745232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9" name="Oval 428"/>
          <p:cNvSpPr/>
          <p:nvPr/>
        </p:nvSpPr>
        <p:spPr>
          <a:xfrm>
            <a:off x="745232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0" name="Multiply 429"/>
          <p:cNvSpPr>
            <a:spLocks noChangeAspect="1"/>
          </p:cNvSpPr>
          <p:nvPr/>
        </p:nvSpPr>
        <p:spPr>
          <a:xfrm>
            <a:off x="7261448" y="359180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2" name="TextBox 431"/>
          <p:cNvSpPr txBox="1"/>
          <p:nvPr/>
        </p:nvSpPr>
        <p:spPr>
          <a:xfrm>
            <a:off x="1259632" y="4771519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Low-income</a:t>
            </a:r>
            <a:endParaRPr lang="fi-FI" sz="1600" dirty="0"/>
          </a:p>
        </p:txBody>
      </p:sp>
      <p:sp>
        <p:nvSpPr>
          <p:cNvPr id="434" name="TextBox 433"/>
          <p:cNvSpPr txBox="1"/>
          <p:nvPr/>
        </p:nvSpPr>
        <p:spPr>
          <a:xfrm>
            <a:off x="1259632" y="5131559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High-income</a:t>
            </a:r>
            <a:endParaRPr lang="fi-FI" sz="1600" dirty="0"/>
          </a:p>
        </p:txBody>
      </p:sp>
      <p:sp>
        <p:nvSpPr>
          <p:cNvPr id="436" name="Multiply 435"/>
          <p:cNvSpPr>
            <a:spLocks noChangeAspect="1"/>
          </p:cNvSpPr>
          <p:nvPr/>
        </p:nvSpPr>
        <p:spPr>
          <a:xfrm>
            <a:off x="6912272" y="22885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8" name="Multiply 357"/>
          <p:cNvSpPr>
            <a:spLocks noChangeAspect="1"/>
          </p:cNvSpPr>
          <p:nvPr/>
        </p:nvSpPr>
        <p:spPr>
          <a:xfrm>
            <a:off x="1950518" y="2872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9" name="Multiply 358"/>
          <p:cNvSpPr>
            <a:spLocks noChangeAspect="1"/>
          </p:cNvSpPr>
          <p:nvPr/>
        </p:nvSpPr>
        <p:spPr>
          <a:xfrm>
            <a:off x="1950518" y="30882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0" name="Multiply 359"/>
          <p:cNvSpPr>
            <a:spLocks noChangeAspect="1"/>
          </p:cNvSpPr>
          <p:nvPr/>
        </p:nvSpPr>
        <p:spPr>
          <a:xfrm>
            <a:off x="2285430" y="287928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1" name="Multiply 360"/>
          <p:cNvSpPr>
            <a:spLocks noChangeAspect="1"/>
          </p:cNvSpPr>
          <p:nvPr/>
        </p:nvSpPr>
        <p:spPr>
          <a:xfrm>
            <a:off x="2285430" y="30953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2" name="Multiply 361"/>
          <p:cNvSpPr>
            <a:spLocks noChangeAspect="1"/>
          </p:cNvSpPr>
          <p:nvPr/>
        </p:nvSpPr>
        <p:spPr>
          <a:xfrm>
            <a:off x="2094534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3" name="Multiply 362"/>
          <p:cNvSpPr>
            <a:spLocks noChangeAspect="1"/>
          </p:cNvSpPr>
          <p:nvPr/>
        </p:nvSpPr>
        <p:spPr>
          <a:xfrm>
            <a:off x="2094534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3" name="Multiply 432"/>
          <p:cNvSpPr>
            <a:spLocks noChangeAspect="1"/>
          </p:cNvSpPr>
          <p:nvPr/>
        </p:nvSpPr>
        <p:spPr>
          <a:xfrm>
            <a:off x="2634606" y="30953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8" name="Multiply 437"/>
          <p:cNvSpPr>
            <a:spLocks noChangeAspect="1"/>
          </p:cNvSpPr>
          <p:nvPr/>
        </p:nvSpPr>
        <p:spPr>
          <a:xfrm>
            <a:off x="2634606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9" name="Multiply 438"/>
          <p:cNvSpPr>
            <a:spLocks noChangeAspect="1"/>
          </p:cNvSpPr>
          <p:nvPr/>
        </p:nvSpPr>
        <p:spPr>
          <a:xfrm>
            <a:off x="2922638" y="287928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0" name="Multiply 439"/>
          <p:cNvSpPr>
            <a:spLocks noChangeAspect="1"/>
          </p:cNvSpPr>
          <p:nvPr/>
        </p:nvSpPr>
        <p:spPr>
          <a:xfrm>
            <a:off x="2094558" y="28650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2" name="Multiply 441"/>
          <p:cNvSpPr>
            <a:spLocks noChangeAspect="1"/>
          </p:cNvSpPr>
          <p:nvPr/>
        </p:nvSpPr>
        <p:spPr>
          <a:xfrm>
            <a:off x="2634606" y="244721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3" name="Multiply 442"/>
          <p:cNvSpPr>
            <a:spLocks noChangeAspect="1"/>
          </p:cNvSpPr>
          <p:nvPr/>
        </p:nvSpPr>
        <p:spPr>
          <a:xfrm>
            <a:off x="2454598" y="28721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4" name="Multiply 443"/>
          <p:cNvSpPr>
            <a:spLocks noChangeAspect="1"/>
          </p:cNvSpPr>
          <p:nvPr/>
        </p:nvSpPr>
        <p:spPr>
          <a:xfrm>
            <a:off x="2454598" y="3088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6" name="Multiply 445"/>
          <p:cNvSpPr>
            <a:spLocks noChangeAspect="1"/>
          </p:cNvSpPr>
          <p:nvPr/>
        </p:nvSpPr>
        <p:spPr>
          <a:xfrm>
            <a:off x="2778622" y="28721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7" name="Multiply 446"/>
          <p:cNvSpPr>
            <a:spLocks noChangeAspect="1"/>
          </p:cNvSpPr>
          <p:nvPr/>
        </p:nvSpPr>
        <p:spPr>
          <a:xfrm>
            <a:off x="2778622" y="3088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8" name="Multiply 447"/>
          <p:cNvSpPr>
            <a:spLocks noChangeAspect="1"/>
          </p:cNvSpPr>
          <p:nvPr/>
        </p:nvSpPr>
        <p:spPr>
          <a:xfrm>
            <a:off x="2778622" y="33042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9" name="Multiply 448"/>
          <p:cNvSpPr>
            <a:spLocks noChangeAspect="1"/>
          </p:cNvSpPr>
          <p:nvPr/>
        </p:nvSpPr>
        <p:spPr>
          <a:xfrm>
            <a:off x="2634606" y="2886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0" name="Multiply 449"/>
          <p:cNvSpPr>
            <a:spLocks noChangeAspect="1"/>
          </p:cNvSpPr>
          <p:nvPr/>
        </p:nvSpPr>
        <p:spPr>
          <a:xfrm>
            <a:off x="2310558" y="245431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1" name="Multiply 450"/>
          <p:cNvSpPr>
            <a:spLocks noChangeAspect="1"/>
          </p:cNvSpPr>
          <p:nvPr/>
        </p:nvSpPr>
        <p:spPr>
          <a:xfrm>
            <a:off x="2094534" y="310239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3" name="Multiply 452"/>
          <p:cNvSpPr>
            <a:spLocks noChangeAspect="1"/>
          </p:cNvSpPr>
          <p:nvPr/>
        </p:nvSpPr>
        <p:spPr>
          <a:xfrm>
            <a:off x="2285430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4" name="Multiply 453"/>
          <p:cNvSpPr>
            <a:spLocks noChangeAspect="1"/>
          </p:cNvSpPr>
          <p:nvPr/>
        </p:nvSpPr>
        <p:spPr>
          <a:xfrm>
            <a:off x="2454598" y="244721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5" name="Multiply 454"/>
          <p:cNvSpPr>
            <a:spLocks noChangeAspect="1"/>
          </p:cNvSpPr>
          <p:nvPr/>
        </p:nvSpPr>
        <p:spPr>
          <a:xfrm>
            <a:off x="2778622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6" name="Multiply 455"/>
          <p:cNvSpPr>
            <a:spLocks noChangeAspect="1"/>
          </p:cNvSpPr>
          <p:nvPr/>
        </p:nvSpPr>
        <p:spPr>
          <a:xfrm>
            <a:off x="2285430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7" name="Multiply 456"/>
          <p:cNvSpPr>
            <a:spLocks noChangeAspect="1"/>
          </p:cNvSpPr>
          <p:nvPr/>
        </p:nvSpPr>
        <p:spPr>
          <a:xfrm>
            <a:off x="2274566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8" name="Multiply 457"/>
          <p:cNvSpPr>
            <a:spLocks noChangeAspect="1"/>
          </p:cNvSpPr>
          <p:nvPr/>
        </p:nvSpPr>
        <p:spPr>
          <a:xfrm>
            <a:off x="2634606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9" name="Multiply 458"/>
          <p:cNvSpPr>
            <a:spLocks noChangeAspect="1"/>
          </p:cNvSpPr>
          <p:nvPr/>
        </p:nvSpPr>
        <p:spPr>
          <a:xfrm>
            <a:off x="2454574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0" name="Oval 459"/>
          <p:cNvSpPr/>
          <p:nvPr/>
        </p:nvSpPr>
        <p:spPr>
          <a:xfrm>
            <a:off x="341987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1" name="Oval 460"/>
          <p:cNvSpPr/>
          <p:nvPr/>
        </p:nvSpPr>
        <p:spPr>
          <a:xfrm>
            <a:off x="298782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2" name="Oval 461"/>
          <p:cNvSpPr/>
          <p:nvPr/>
        </p:nvSpPr>
        <p:spPr>
          <a:xfrm>
            <a:off x="341987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3" name="Oval 462"/>
          <p:cNvSpPr/>
          <p:nvPr/>
        </p:nvSpPr>
        <p:spPr>
          <a:xfrm>
            <a:off x="341987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4" name="Oval 463"/>
          <p:cNvSpPr/>
          <p:nvPr/>
        </p:nvSpPr>
        <p:spPr>
          <a:xfrm>
            <a:off x="341987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5" name="Oval 464"/>
          <p:cNvSpPr/>
          <p:nvPr/>
        </p:nvSpPr>
        <p:spPr>
          <a:xfrm>
            <a:off x="313184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6" name="Oval 465"/>
          <p:cNvSpPr/>
          <p:nvPr/>
        </p:nvSpPr>
        <p:spPr>
          <a:xfrm>
            <a:off x="169168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7" name="Oval 466"/>
          <p:cNvSpPr/>
          <p:nvPr/>
        </p:nvSpPr>
        <p:spPr>
          <a:xfrm>
            <a:off x="169168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8" name="Oval 467"/>
          <p:cNvSpPr/>
          <p:nvPr/>
        </p:nvSpPr>
        <p:spPr>
          <a:xfrm>
            <a:off x="169168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9" name="Oval 468"/>
          <p:cNvSpPr/>
          <p:nvPr/>
        </p:nvSpPr>
        <p:spPr>
          <a:xfrm>
            <a:off x="154766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0" name="Oval 469"/>
          <p:cNvSpPr/>
          <p:nvPr/>
        </p:nvSpPr>
        <p:spPr>
          <a:xfrm>
            <a:off x="125963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1" name="Oval 470"/>
          <p:cNvSpPr/>
          <p:nvPr/>
        </p:nvSpPr>
        <p:spPr>
          <a:xfrm>
            <a:off x="125963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2" name="Oval 471"/>
          <p:cNvSpPr/>
          <p:nvPr/>
        </p:nvSpPr>
        <p:spPr>
          <a:xfrm>
            <a:off x="169168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3" name="Oval 472"/>
          <p:cNvSpPr/>
          <p:nvPr/>
        </p:nvSpPr>
        <p:spPr>
          <a:xfrm>
            <a:off x="125963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4" name="Oval 473"/>
          <p:cNvSpPr/>
          <p:nvPr/>
        </p:nvSpPr>
        <p:spPr>
          <a:xfrm>
            <a:off x="183569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5" name="Oval 474"/>
          <p:cNvSpPr/>
          <p:nvPr/>
        </p:nvSpPr>
        <p:spPr>
          <a:xfrm>
            <a:off x="183569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6" name="Oval 475"/>
          <p:cNvSpPr/>
          <p:nvPr/>
        </p:nvSpPr>
        <p:spPr>
          <a:xfrm>
            <a:off x="183569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7" name="Oval 476"/>
          <p:cNvSpPr/>
          <p:nvPr/>
        </p:nvSpPr>
        <p:spPr>
          <a:xfrm>
            <a:off x="183569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8" name="Oval 477"/>
          <p:cNvSpPr/>
          <p:nvPr/>
        </p:nvSpPr>
        <p:spPr>
          <a:xfrm>
            <a:off x="197971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9" name="Oval 478"/>
          <p:cNvSpPr/>
          <p:nvPr/>
        </p:nvSpPr>
        <p:spPr>
          <a:xfrm>
            <a:off x="197971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0" name="Oval 489"/>
          <p:cNvSpPr/>
          <p:nvPr/>
        </p:nvSpPr>
        <p:spPr>
          <a:xfrm>
            <a:off x="255577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1" name="Oval 490"/>
          <p:cNvSpPr/>
          <p:nvPr/>
        </p:nvSpPr>
        <p:spPr>
          <a:xfrm>
            <a:off x="241176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2" name="Oval 491"/>
          <p:cNvSpPr/>
          <p:nvPr/>
        </p:nvSpPr>
        <p:spPr>
          <a:xfrm>
            <a:off x="1979712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3" name="Oval 492"/>
          <p:cNvSpPr/>
          <p:nvPr/>
        </p:nvSpPr>
        <p:spPr>
          <a:xfrm>
            <a:off x="226774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4" name="Oval 493"/>
          <p:cNvSpPr/>
          <p:nvPr/>
        </p:nvSpPr>
        <p:spPr>
          <a:xfrm>
            <a:off x="212372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5" name="Oval 494"/>
          <p:cNvSpPr/>
          <p:nvPr/>
        </p:nvSpPr>
        <p:spPr>
          <a:xfrm>
            <a:off x="169168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6" name="Oval 495"/>
          <p:cNvSpPr/>
          <p:nvPr/>
        </p:nvSpPr>
        <p:spPr>
          <a:xfrm>
            <a:off x="212372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7" name="Oval 496"/>
          <p:cNvSpPr/>
          <p:nvPr/>
        </p:nvSpPr>
        <p:spPr>
          <a:xfrm>
            <a:off x="197971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8" name="Oval 497"/>
          <p:cNvSpPr/>
          <p:nvPr/>
        </p:nvSpPr>
        <p:spPr>
          <a:xfrm>
            <a:off x="183569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9" name="Oval 498"/>
          <p:cNvSpPr/>
          <p:nvPr/>
        </p:nvSpPr>
        <p:spPr>
          <a:xfrm>
            <a:off x="2267744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0" name="Oval 499"/>
          <p:cNvSpPr/>
          <p:nvPr/>
        </p:nvSpPr>
        <p:spPr>
          <a:xfrm>
            <a:off x="2123728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1" name="Oval 500"/>
          <p:cNvSpPr/>
          <p:nvPr/>
        </p:nvSpPr>
        <p:spPr>
          <a:xfrm>
            <a:off x="2555776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2" name="Oval 501"/>
          <p:cNvSpPr/>
          <p:nvPr/>
        </p:nvSpPr>
        <p:spPr>
          <a:xfrm>
            <a:off x="241176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3" name="Oval 502"/>
          <p:cNvSpPr/>
          <p:nvPr/>
        </p:nvSpPr>
        <p:spPr>
          <a:xfrm>
            <a:off x="154766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4" name="Oval 503"/>
          <p:cNvSpPr/>
          <p:nvPr/>
        </p:nvSpPr>
        <p:spPr>
          <a:xfrm>
            <a:off x="212372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5" name="Oval 504"/>
          <p:cNvSpPr/>
          <p:nvPr/>
        </p:nvSpPr>
        <p:spPr>
          <a:xfrm>
            <a:off x="183569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6" name="Oval 505"/>
          <p:cNvSpPr/>
          <p:nvPr/>
        </p:nvSpPr>
        <p:spPr>
          <a:xfrm>
            <a:off x="197971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7" name="Oval 506"/>
          <p:cNvSpPr/>
          <p:nvPr/>
        </p:nvSpPr>
        <p:spPr>
          <a:xfrm>
            <a:off x="154766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8" name="Oval 507"/>
          <p:cNvSpPr/>
          <p:nvPr/>
        </p:nvSpPr>
        <p:spPr>
          <a:xfrm>
            <a:off x="140364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9" name="Oval 508"/>
          <p:cNvSpPr/>
          <p:nvPr/>
        </p:nvSpPr>
        <p:spPr>
          <a:xfrm>
            <a:off x="1835696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0" name="Oval 509"/>
          <p:cNvSpPr/>
          <p:nvPr/>
        </p:nvSpPr>
        <p:spPr>
          <a:xfrm>
            <a:off x="169168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1" name="Oval 510"/>
          <p:cNvSpPr/>
          <p:nvPr/>
        </p:nvSpPr>
        <p:spPr>
          <a:xfrm>
            <a:off x="154766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2" name="Oval 511"/>
          <p:cNvSpPr/>
          <p:nvPr/>
        </p:nvSpPr>
        <p:spPr>
          <a:xfrm>
            <a:off x="169168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3" name="Oval 512"/>
          <p:cNvSpPr/>
          <p:nvPr/>
        </p:nvSpPr>
        <p:spPr>
          <a:xfrm>
            <a:off x="183569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4" name="Oval 513"/>
          <p:cNvSpPr/>
          <p:nvPr/>
        </p:nvSpPr>
        <p:spPr>
          <a:xfrm>
            <a:off x="197971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5" name="Oval 514"/>
          <p:cNvSpPr/>
          <p:nvPr/>
        </p:nvSpPr>
        <p:spPr>
          <a:xfrm>
            <a:off x="2123728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6" name="Oval 515"/>
          <p:cNvSpPr/>
          <p:nvPr/>
        </p:nvSpPr>
        <p:spPr>
          <a:xfrm>
            <a:off x="2267744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7" name="Oval 516"/>
          <p:cNvSpPr/>
          <p:nvPr/>
        </p:nvSpPr>
        <p:spPr>
          <a:xfrm>
            <a:off x="140364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8" name="Oval 517"/>
          <p:cNvSpPr/>
          <p:nvPr/>
        </p:nvSpPr>
        <p:spPr>
          <a:xfrm>
            <a:off x="125963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9" name="Oval 518"/>
          <p:cNvSpPr/>
          <p:nvPr/>
        </p:nvSpPr>
        <p:spPr>
          <a:xfrm>
            <a:off x="169168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0" name="Oval 519"/>
          <p:cNvSpPr/>
          <p:nvPr/>
        </p:nvSpPr>
        <p:spPr>
          <a:xfrm>
            <a:off x="154766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1" name="Oval 520"/>
          <p:cNvSpPr/>
          <p:nvPr/>
        </p:nvSpPr>
        <p:spPr>
          <a:xfrm>
            <a:off x="154766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2" name="Oval 521"/>
          <p:cNvSpPr/>
          <p:nvPr/>
        </p:nvSpPr>
        <p:spPr>
          <a:xfrm>
            <a:off x="154766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3" name="Oval 522"/>
          <p:cNvSpPr/>
          <p:nvPr/>
        </p:nvSpPr>
        <p:spPr>
          <a:xfrm>
            <a:off x="154766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4" name="Oval 523"/>
          <p:cNvSpPr/>
          <p:nvPr/>
        </p:nvSpPr>
        <p:spPr>
          <a:xfrm>
            <a:off x="269979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5" name="Oval 524"/>
          <p:cNvSpPr/>
          <p:nvPr/>
        </p:nvSpPr>
        <p:spPr>
          <a:xfrm>
            <a:off x="241176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6" name="Oval 525"/>
          <p:cNvSpPr/>
          <p:nvPr/>
        </p:nvSpPr>
        <p:spPr>
          <a:xfrm>
            <a:off x="226774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7" name="Oval 526"/>
          <p:cNvSpPr/>
          <p:nvPr/>
        </p:nvSpPr>
        <p:spPr>
          <a:xfrm>
            <a:off x="212372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8" name="Oval 527"/>
          <p:cNvSpPr/>
          <p:nvPr/>
        </p:nvSpPr>
        <p:spPr>
          <a:xfrm>
            <a:off x="197971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9" name="Oval 528"/>
          <p:cNvSpPr/>
          <p:nvPr/>
        </p:nvSpPr>
        <p:spPr>
          <a:xfrm>
            <a:off x="255577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0" name="Oval 529"/>
          <p:cNvSpPr/>
          <p:nvPr/>
        </p:nvSpPr>
        <p:spPr>
          <a:xfrm>
            <a:off x="370790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1" name="Oval 530"/>
          <p:cNvSpPr/>
          <p:nvPr/>
        </p:nvSpPr>
        <p:spPr>
          <a:xfrm>
            <a:off x="370790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2" name="Oval 531"/>
          <p:cNvSpPr/>
          <p:nvPr/>
        </p:nvSpPr>
        <p:spPr>
          <a:xfrm>
            <a:off x="370790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3" name="Oval 532"/>
          <p:cNvSpPr/>
          <p:nvPr/>
        </p:nvSpPr>
        <p:spPr>
          <a:xfrm>
            <a:off x="370790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4" name="Oval 533"/>
          <p:cNvSpPr/>
          <p:nvPr/>
        </p:nvSpPr>
        <p:spPr>
          <a:xfrm>
            <a:off x="356388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6" name="Oval 535"/>
          <p:cNvSpPr/>
          <p:nvPr/>
        </p:nvSpPr>
        <p:spPr>
          <a:xfrm>
            <a:off x="356388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8" name="Oval 537"/>
          <p:cNvSpPr/>
          <p:nvPr/>
        </p:nvSpPr>
        <p:spPr>
          <a:xfrm>
            <a:off x="140364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9" name="Oval 538"/>
          <p:cNvSpPr/>
          <p:nvPr/>
        </p:nvSpPr>
        <p:spPr>
          <a:xfrm>
            <a:off x="140364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0" name="Oval 539"/>
          <p:cNvSpPr/>
          <p:nvPr/>
        </p:nvSpPr>
        <p:spPr>
          <a:xfrm>
            <a:off x="140364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1" name="Oval 540"/>
          <p:cNvSpPr/>
          <p:nvPr/>
        </p:nvSpPr>
        <p:spPr>
          <a:xfrm>
            <a:off x="140364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2" name="Oval 541"/>
          <p:cNvSpPr/>
          <p:nvPr/>
        </p:nvSpPr>
        <p:spPr>
          <a:xfrm>
            <a:off x="341987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3" name="Oval 542"/>
          <p:cNvSpPr/>
          <p:nvPr/>
        </p:nvSpPr>
        <p:spPr>
          <a:xfrm>
            <a:off x="341987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4" name="Oval 543"/>
          <p:cNvSpPr/>
          <p:nvPr/>
        </p:nvSpPr>
        <p:spPr>
          <a:xfrm>
            <a:off x="356388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5" name="Oval 544"/>
          <p:cNvSpPr/>
          <p:nvPr/>
        </p:nvSpPr>
        <p:spPr>
          <a:xfrm>
            <a:off x="356388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6" name="Oval 545"/>
          <p:cNvSpPr/>
          <p:nvPr/>
        </p:nvSpPr>
        <p:spPr>
          <a:xfrm>
            <a:off x="341987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7" name="Oval 546"/>
          <p:cNvSpPr/>
          <p:nvPr/>
        </p:nvSpPr>
        <p:spPr>
          <a:xfrm>
            <a:off x="341987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8" name="Oval 547"/>
          <p:cNvSpPr/>
          <p:nvPr/>
        </p:nvSpPr>
        <p:spPr>
          <a:xfrm>
            <a:off x="356388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9" name="Oval 548"/>
          <p:cNvSpPr/>
          <p:nvPr/>
        </p:nvSpPr>
        <p:spPr>
          <a:xfrm>
            <a:off x="356388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0" name="Oval 549"/>
          <p:cNvSpPr/>
          <p:nvPr/>
        </p:nvSpPr>
        <p:spPr>
          <a:xfrm>
            <a:off x="169168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1" name="Oval 550"/>
          <p:cNvSpPr/>
          <p:nvPr/>
        </p:nvSpPr>
        <p:spPr>
          <a:xfrm>
            <a:off x="197971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2" name="Oval 551"/>
          <p:cNvSpPr/>
          <p:nvPr/>
        </p:nvSpPr>
        <p:spPr>
          <a:xfrm>
            <a:off x="183569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3" name="Oval 552"/>
          <p:cNvSpPr/>
          <p:nvPr/>
        </p:nvSpPr>
        <p:spPr>
          <a:xfrm>
            <a:off x="2699792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4" name="Oval 553"/>
          <p:cNvSpPr/>
          <p:nvPr/>
        </p:nvSpPr>
        <p:spPr>
          <a:xfrm>
            <a:off x="2267744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5" name="Oval 554"/>
          <p:cNvSpPr/>
          <p:nvPr/>
        </p:nvSpPr>
        <p:spPr>
          <a:xfrm>
            <a:off x="2555776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6" name="Oval 555"/>
          <p:cNvSpPr/>
          <p:nvPr/>
        </p:nvSpPr>
        <p:spPr>
          <a:xfrm>
            <a:off x="255577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7" name="Oval 556"/>
          <p:cNvSpPr/>
          <p:nvPr/>
        </p:nvSpPr>
        <p:spPr>
          <a:xfrm>
            <a:off x="2411760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8" name="Oval 557"/>
          <p:cNvSpPr/>
          <p:nvPr/>
        </p:nvSpPr>
        <p:spPr>
          <a:xfrm>
            <a:off x="241176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9" name="Oval 558"/>
          <p:cNvSpPr/>
          <p:nvPr/>
        </p:nvSpPr>
        <p:spPr>
          <a:xfrm>
            <a:off x="313184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0" name="Oval 559"/>
          <p:cNvSpPr/>
          <p:nvPr/>
        </p:nvSpPr>
        <p:spPr>
          <a:xfrm>
            <a:off x="298782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1" name="Oval 560"/>
          <p:cNvSpPr/>
          <p:nvPr/>
        </p:nvSpPr>
        <p:spPr>
          <a:xfrm>
            <a:off x="284380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2" name="Oval 561"/>
          <p:cNvSpPr/>
          <p:nvPr/>
        </p:nvSpPr>
        <p:spPr>
          <a:xfrm>
            <a:off x="212372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3" name="Oval 562"/>
          <p:cNvSpPr/>
          <p:nvPr/>
        </p:nvSpPr>
        <p:spPr>
          <a:xfrm>
            <a:off x="327585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4" name="Oval 563"/>
          <p:cNvSpPr/>
          <p:nvPr/>
        </p:nvSpPr>
        <p:spPr>
          <a:xfrm>
            <a:off x="1115616" y="1777380"/>
            <a:ext cx="2808312" cy="2664296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99A4C-A26B-4D57-ABAB-C4F843476B92}"/>
              </a:ext>
            </a:extLst>
          </p:cNvPr>
          <p:cNvSpPr txBox="1"/>
          <p:nvPr/>
        </p:nvSpPr>
        <p:spPr>
          <a:xfrm>
            <a:off x="1691680" y="1417340"/>
            <a:ext cx="23042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“Free market”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0F9B523-4ACA-45B8-A62D-BEE79B648042}"/>
              </a:ext>
            </a:extLst>
          </p:cNvPr>
          <p:cNvSpPr txBox="1"/>
          <p:nvPr/>
        </p:nvSpPr>
        <p:spPr>
          <a:xfrm>
            <a:off x="5652120" y="1417340"/>
            <a:ext cx="23042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“Social mixing”</a:t>
            </a:r>
          </a:p>
        </p:txBody>
      </p:sp>
    </p:spTree>
    <p:extLst>
      <p:ext uri="{BB962C8B-B14F-4D97-AF65-F5344CB8AC3E}">
        <p14:creationId xmlns:p14="http://schemas.microsoft.com/office/powerpoint/2010/main" val="3178487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observed situation resembles this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354538" y="5348914"/>
            <a:ext cx="3619500" cy="134938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25</a:t>
            </a:fld>
            <a:endParaRPr lang="fi-FI" dirty="0"/>
          </a:p>
        </p:txBody>
      </p:sp>
      <p:sp>
        <p:nvSpPr>
          <p:cNvPr id="221" name="Multiply 220"/>
          <p:cNvSpPr>
            <a:spLocks noChangeAspect="1"/>
          </p:cNvSpPr>
          <p:nvPr/>
        </p:nvSpPr>
        <p:spPr>
          <a:xfrm>
            <a:off x="1079624" y="5131559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Multiply 232"/>
          <p:cNvSpPr>
            <a:spLocks noChangeAspect="1"/>
          </p:cNvSpPr>
          <p:nvPr/>
        </p:nvSpPr>
        <p:spPr>
          <a:xfrm>
            <a:off x="2634606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Multiply 234"/>
          <p:cNvSpPr>
            <a:spLocks noChangeAspect="1"/>
          </p:cNvSpPr>
          <p:nvPr/>
        </p:nvSpPr>
        <p:spPr>
          <a:xfrm>
            <a:off x="2454574" y="267034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Multiply 243"/>
          <p:cNvSpPr>
            <a:spLocks noChangeAspect="1"/>
          </p:cNvSpPr>
          <p:nvPr/>
        </p:nvSpPr>
        <p:spPr>
          <a:xfrm>
            <a:off x="2922638" y="305932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9" name="Multiply 268"/>
          <p:cNvSpPr>
            <a:spLocks noChangeAspect="1"/>
          </p:cNvSpPr>
          <p:nvPr/>
        </p:nvSpPr>
        <p:spPr>
          <a:xfrm>
            <a:off x="2454598" y="331841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2" name="Oval 281"/>
          <p:cNvSpPr/>
          <p:nvPr/>
        </p:nvSpPr>
        <p:spPr>
          <a:xfrm>
            <a:off x="284380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3" name="Oval 282"/>
          <p:cNvSpPr/>
          <p:nvPr/>
        </p:nvSpPr>
        <p:spPr>
          <a:xfrm>
            <a:off x="327585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4" name="Oval 283"/>
          <p:cNvSpPr/>
          <p:nvPr/>
        </p:nvSpPr>
        <p:spPr>
          <a:xfrm>
            <a:off x="327585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5" name="Oval 284"/>
          <p:cNvSpPr/>
          <p:nvPr/>
        </p:nvSpPr>
        <p:spPr>
          <a:xfrm>
            <a:off x="327585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6" name="Oval 285"/>
          <p:cNvSpPr/>
          <p:nvPr/>
        </p:nvSpPr>
        <p:spPr>
          <a:xfrm>
            <a:off x="284380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7" name="Oval 286"/>
          <p:cNvSpPr/>
          <p:nvPr/>
        </p:nvSpPr>
        <p:spPr>
          <a:xfrm>
            <a:off x="313184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8" name="Oval 287"/>
          <p:cNvSpPr/>
          <p:nvPr/>
        </p:nvSpPr>
        <p:spPr>
          <a:xfrm>
            <a:off x="313184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9" name="Oval 288"/>
          <p:cNvSpPr/>
          <p:nvPr/>
        </p:nvSpPr>
        <p:spPr>
          <a:xfrm>
            <a:off x="313184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0" name="Oval 289"/>
          <p:cNvSpPr/>
          <p:nvPr/>
        </p:nvSpPr>
        <p:spPr>
          <a:xfrm>
            <a:off x="2843808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5" name="Oval 294"/>
          <p:cNvSpPr/>
          <p:nvPr/>
        </p:nvSpPr>
        <p:spPr>
          <a:xfrm>
            <a:off x="327585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6" name="Oval 295"/>
          <p:cNvSpPr/>
          <p:nvPr/>
        </p:nvSpPr>
        <p:spPr>
          <a:xfrm>
            <a:off x="2555776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7" name="Oval 296"/>
          <p:cNvSpPr/>
          <p:nvPr/>
        </p:nvSpPr>
        <p:spPr>
          <a:xfrm>
            <a:off x="2843808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1" name="Oval 300"/>
          <p:cNvSpPr/>
          <p:nvPr/>
        </p:nvSpPr>
        <p:spPr>
          <a:xfrm>
            <a:off x="2699792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2" name="Oval 301"/>
          <p:cNvSpPr/>
          <p:nvPr/>
        </p:nvSpPr>
        <p:spPr>
          <a:xfrm>
            <a:off x="327585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6" name="Oval 305"/>
          <p:cNvSpPr/>
          <p:nvPr/>
        </p:nvSpPr>
        <p:spPr>
          <a:xfrm>
            <a:off x="313184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7" name="Oval 306"/>
          <p:cNvSpPr/>
          <p:nvPr/>
        </p:nvSpPr>
        <p:spPr>
          <a:xfrm>
            <a:off x="2411760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8" name="Oval 307"/>
          <p:cNvSpPr/>
          <p:nvPr/>
        </p:nvSpPr>
        <p:spPr>
          <a:xfrm>
            <a:off x="269979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2" name="Oval 311"/>
          <p:cNvSpPr/>
          <p:nvPr/>
        </p:nvSpPr>
        <p:spPr>
          <a:xfrm>
            <a:off x="313184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6" name="Oval 315"/>
          <p:cNvSpPr/>
          <p:nvPr/>
        </p:nvSpPr>
        <p:spPr>
          <a:xfrm>
            <a:off x="2843808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7" name="Oval 316"/>
          <p:cNvSpPr/>
          <p:nvPr/>
        </p:nvSpPr>
        <p:spPr>
          <a:xfrm>
            <a:off x="226774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1" name="Oval 320"/>
          <p:cNvSpPr/>
          <p:nvPr/>
        </p:nvSpPr>
        <p:spPr>
          <a:xfrm>
            <a:off x="298782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2" name="Oval 321"/>
          <p:cNvSpPr/>
          <p:nvPr/>
        </p:nvSpPr>
        <p:spPr>
          <a:xfrm>
            <a:off x="327585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4" name="Oval 323"/>
          <p:cNvSpPr/>
          <p:nvPr/>
        </p:nvSpPr>
        <p:spPr>
          <a:xfrm>
            <a:off x="327585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5" name="Oval 324"/>
          <p:cNvSpPr/>
          <p:nvPr/>
        </p:nvSpPr>
        <p:spPr>
          <a:xfrm>
            <a:off x="2699792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6" name="Oval 325"/>
          <p:cNvSpPr/>
          <p:nvPr/>
        </p:nvSpPr>
        <p:spPr>
          <a:xfrm>
            <a:off x="2123728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0" name="Oval 329"/>
          <p:cNvSpPr/>
          <p:nvPr/>
        </p:nvSpPr>
        <p:spPr>
          <a:xfrm>
            <a:off x="284380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1" name="Oval 330"/>
          <p:cNvSpPr/>
          <p:nvPr/>
        </p:nvSpPr>
        <p:spPr>
          <a:xfrm>
            <a:off x="298782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3" name="Oval 332"/>
          <p:cNvSpPr/>
          <p:nvPr/>
        </p:nvSpPr>
        <p:spPr>
          <a:xfrm>
            <a:off x="269979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5" name="Oval 334"/>
          <p:cNvSpPr/>
          <p:nvPr/>
        </p:nvSpPr>
        <p:spPr>
          <a:xfrm>
            <a:off x="1115616" y="4843527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7" name="Oval 336"/>
          <p:cNvSpPr/>
          <p:nvPr/>
        </p:nvSpPr>
        <p:spPr>
          <a:xfrm>
            <a:off x="183569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8" name="Oval 337"/>
          <p:cNvSpPr/>
          <p:nvPr/>
        </p:nvSpPr>
        <p:spPr>
          <a:xfrm>
            <a:off x="298782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4" name="Oval 343"/>
          <p:cNvSpPr/>
          <p:nvPr/>
        </p:nvSpPr>
        <p:spPr>
          <a:xfrm>
            <a:off x="313184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5" name="Oval 344"/>
          <p:cNvSpPr/>
          <p:nvPr/>
        </p:nvSpPr>
        <p:spPr>
          <a:xfrm>
            <a:off x="2987824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6" name="Oval 345"/>
          <p:cNvSpPr/>
          <p:nvPr/>
        </p:nvSpPr>
        <p:spPr>
          <a:xfrm>
            <a:off x="298782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7" name="Oval 346"/>
          <p:cNvSpPr/>
          <p:nvPr/>
        </p:nvSpPr>
        <p:spPr>
          <a:xfrm>
            <a:off x="284380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8" name="Oval 347"/>
          <p:cNvSpPr/>
          <p:nvPr/>
        </p:nvSpPr>
        <p:spPr>
          <a:xfrm>
            <a:off x="313184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9" name="Oval 348"/>
          <p:cNvSpPr/>
          <p:nvPr/>
        </p:nvSpPr>
        <p:spPr>
          <a:xfrm>
            <a:off x="298782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0" name="Oval 349"/>
          <p:cNvSpPr/>
          <p:nvPr/>
        </p:nvSpPr>
        <p:spPr>
          <a:xfrm>
            <a:off x="327585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1" name="Oval 350"/>
          <p:cNvSpPr/>
          <p:nvPr/>
        </p:nvSpPr>
        <p:spPr>
          <a:xfrm>
            <a:off x="313184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2" name="TextBox 431"/>
          <p:cNvSpPr txBox="1"/>
          <p:nvPr/>
        </p:nvSpPr>
        <p:spPr>
          <a:xfrm>
            <a:off x="1259632" y="4771519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Low-income</a:t>
            </a:r>
            <a:endParaRPr lang="fi-FI" sz="1600" dirty="0"/>
          </a:p>
        </p:txBody>
      </p:sp>
      <p:sp>
        <p:nvSpPr>
          <p:cNvPr id="434" name="TextBox 433"/>
          <p:cNvSpPr txBox="1"/>
          <p:nvPr/>
        </p:nvSpPr>
        <p:spPr>
          <a:xfrm>
            <a:off x="1259632" y="5131559"/>
            <a:ext cx="1800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High-income</a:t>
            </a:r>
            <a:endParaRPr lang="fi-FI" sz="1600" dirty="0"/>
          </a:p>
        </p:txBody>
      </p:sp>
      <p:sp>
        <p:nvSpPr>
          <p:cNvPr id="358" name="Multiply 357"/>
          <p:cNvSpPr>
            <a:spLocks noChangeAspect="1"/>
          </p:cNvSpPr>
          <p:nvPr/>
        </p:nvSpPr>
        <p:spPr>
          <a:xfrm>
            <a:off x="1950518" y="2872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9" name="Multiply 358"/>
          <p:cNvSpPr>
            <a:spLocks noChangeAspect="1"/>
          </p:cNvSpPr>
          <p:nvPr/>
        </p:nvSpPr>
        <p:spPr>
          <a:xfrm>
            <a:off x="1950518" y="30882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0" name="Multiply 359"/>
          <p:cNvSpPr>
            <a:spLocks noChangeAspect="1"/>
          </p:cNvSpPr>
          <p:nvPr/>
        </p:nvSpPr>
        <p:spPr>
          <a:xfrm>
            <a:off x="2285430" y="287928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1" name="Multiply 360"/>
          <p:cNvSpPr>
            <a:spLocks noChangeAspect="1"/>
          </p:cNvSpPr>
          <p:nvPr/>
        </p:nvSpPr>
        <p:spPr>
          <a:xfrm>
            <a:off x="2285430" y="30953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2" name="Multiply 361"/>
          <p:cNvSpPr>
            <a:spLocks noChangeAspect="1"/>
          </p:cNvSpPr>
          <p:nvPr/>
        </p:nvSpPr>
        <p:spPr>
          <a:xfrm>
            <a:off x="2094534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3" name="Multiply 362"/>
          <p:cNvSpPr>
            <a:spLocks noChangeAspect="1"/>
          </p:cNvSpPr>
          <p:nvPr/>
        </p:nvSpPr>
        <p:spPr>
          <a:xfrm>
            <a:off x="2094534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3" name="Multiply 432"/>
          <p:cNvSpPr>
            <a:spLocks noChangeAspect="1"/>
          </p:cNvSpPr>
          <p:nvPr/>
        </p:nvSpPr>
        <p:spPr>
          <a:xfrm>
            <a:off x="2634606" y="30953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8" name="Multiply 437"/>
          <p:cNvSpPr>
            <a:spLocks noChangeAspect="1"/>
          </p:cNvSpPr>
          <p:nvPr/>
        </p:nvSpPr>
        <p:spPr>
          <a:xfrm>
            <a:off x="2634606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9" name="Multiply 438"/>
          <p:cNvSpPr>
            <a:spLocks noChangeAspect="1"/>
          </p:cNvSpPr>
          <p:nvPr/>
        </p:nvSpPr>
        <p:spPr>
          <a:xfrm>
            <a:off x="2922638" y="287928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0" name="Multiply 439"/>
          <p:cNvSpPr>
            <a:spLocks noChangeAspect="1"/>
          </p:cNvSpPr>
          <p:nvPr/>
        </p:nvSpPr>
        <p:spPr>
          <a:xfrm>
            <a:off x="2094558" y="28650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2" name="Multiply 441"/>
          <p:cNvSpPr>
            <a:spLocks noChangeAspect="1"/>
          </p:cNvSpPr>
          <p:nvPr/>
        </p:nvSpPr>
        <p:spPr>
          <a:xfrm>
            <a:off x="2634606" y="244721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3" name="Multiply 442"/>
          <p:cNvSpPr>
            <a:spLocks noChangeAspect="1"/>
          </p:cNvSpPr>
          <p:nvPr/>
        </p:nvSpPr>
        <p:spPr>
          <a:xfrm>
            <a:off x="2454598" y="28721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4" name="Multiply 443"/>
          <p:cNvSpPr>
            <a:spLocks noChangeAspect="1"/>
          </p:cNvSpPr>
          <p:nvPr/>
        </p:nvSpPr>
        <p:spPr>
          <a:xfrm>
            <a:off x="2454598" y="3088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6" name="Multiply 445"/>
          <p:cNvSpPr>
            <a:spLocks noChangeAspect="1"/>
          </p:cNvSpPr>
          <p:nvPr/>
        </p:nvSpPr>
        <p:spPr>
          <a:xfrm>
            <a:off x="2778622" y="28721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7" name="Multiply 446"/>
          <p:cNvSpPr>
            <a:spLocks noChangeAspect="1"/>
          </p:cNvSpPr>
          <p:nvPr/>
        </p:nvSpPr>
        <p:spPr>
          <a:xfrm>
            <a:off x="2778622" y="3088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8" name="Multiply 447"/>
          <p:cNvSpPr>
            <a:spLocks noChangeAspect="1"/>
          </p:cNvSpPr>
          <p:nvPr/>
        </p:nvSpPr>
        <p:spPr>
          <a:xfrm>
            <a:off x="2778622" y="33042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9" name="Multiply 448"/>
          <p:cNvSpPr>
            <a:spLocks noChangeAspect="1"/>
          </p:cNvSpPr>
          <p:nvPr/>
        </p:nvSpPr>
        <p:spPr>
          <a:xfrm>
            <a:off x="2634606" y="2886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0" name="Multiply 449"/>
          <p:cNvSpPr>
            <a:spLocks noChangeAspect="1"/>
          </p:cNvSpPr>
          <p:nvPr/>
        </p:nvSpPr>
        <p:spPr>
          <a:xfrm>
            <a:off x="2310558" y="245431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1" name="Multiply 450"/>
          <p:cNvSpPr>
            <a:spLocks noChangeAspect="1"/>
          </p:cNvSpPr>
          <p:nvPr/>
        </p:nvSpPr>
        <p:spPr>
          <a:xfrm>
            <a:off x="2094534" y="310239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3" name="Multiply 452"/>
          <p:cNvSpPr>
            <a:spLocks noChangeAspect="1"/>
          </p:cNvSpPr>
          <p:nvPr/>
        </p:nvSpPr>
        <p:spPr>
          <a:xfrm>
            <a:off x="2285430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4" name="Multiply 453"/>
          <p:cNvSpPr>
            <a:spLocks noChangeAspect="1"/>
          </p:cNvSpPr>
          <p:nvPr/>
        </p:nvSpPr>
        <p:spPr>
          <a:xfrm>
            <a:off x="2454598" y="244721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5" name="Multiply 454"/>
          <p:cNvSpPr>
            <a:spLocks noChangeAspect="1"/>
          </p:cNvSpPr>
          <p:nvPr/>
        </p:nvSpPr>
        <p:spPr>
          <a:xfrm>
            <a:off x="2778622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6" name="Multiply 455"/>
          <p:cNvSpPr>
            <a:spLocks noChangeAspect="1"/>
          </p:cNvSpPr>
          <p:nvPr/>
        </p:nvSpPr>
        <p:spPr>
          <a:xfrm>
            <a:off x="2285430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7" name="Multiply 456"/>
          <p:cNvSpPr>
            <a:spLocks noChangeAspect="1"/>
          </p:cNvSpPr>
          <p:nvPr/>
        </p:nvSpPr>
        <p:spPr>
          <a:xfrm>
            <a:off x="2274566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8" name="Multiply 457"/>
          <p:cNvSpPr>
            <a:spLocks noChangeAspect="1"/>
          </p:cNvSpPr>
          <p:nvPr/>
        </p:nvSpPr>
        <p:spPr>
          <a:xfrm>
            <a:off x="2634606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9" name="Multiply 458"/>
          <p:cNvSpPr>
            <a:spLocks noChangeAspect="1"/>
          </p:cNvSpPr>
          <p:nvPr/>
        </p:nvSpPr>
        <p:spPr>
          <a:xfrm>
            <a:off x="2454574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0" name="Oval 459"/>
          <p:cNvSpPr/>
          <p:nvPr/>
        </p:nvSpPr>
        <p:spPr>
          <a:xfrm>
            <a:off x="341987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1" name="Oval 460"/>
          <p:cNvSpPr/>
          <p:nvPr/>
        </p:nvSpPr>
        <p:spPr>
          <a:xfrm>
            <a:off x="298782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2" name="Oval 461"/>
          <p:cNvSpPr/>
          <p:nvPr/>
        </p:nvSpPr>
        <p:spPr>
          <a:xfrm>
            <a:off x="341987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3" name="Oval 462"/>
          <p:cNvSpPr/>
          <p:nvPr/>
        </p:nvSpPr>
        <p:spPr>
          <a:xfrm>
            <a:off x="341987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4" name="Oval 463"/>
          <p:cNvSpPr/>
          <p:nvPr/>
        </p:nvSpPr>
        <p:spPr>
          <a:xfrm>
            <a:off x="341987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5" name="Oval 464"/>
          <p:cNvSpPr/>
          <p:nvPr/>
        </p:nvSpPr>
        <p:spPr>
          <a:xfrm>
            <a:off x="313184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6" name="Oval 465"/>
          <p:cNvSpPr/>
          <p:nvPr/>
        </p:nvSpPr>
        <p:spPr>
          <a:xfrm>
            <a:off x="169168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7" name="Oval 466"/>
          <p:cNvSpPr/>
          <p:nvPr/>
        </p:nvSpPr>
        <p:spPr>
          <a:xfrm>
            <a:off x="169168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8" name="Oval 467"/>
          <p:cNvSpPr/>
          <p:nvPr/>
        </p:nvSpPr>
        <p:spPr>
          <a:xfrm>
            <a:off x="169168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9" name="Oval 468"/>
          <p:cNvSpPr/>
          <p:nvPr/>
        </p:nvSpPr>
        <p:spPr>
          <a:xfrm>
            <a:off x="154766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0" name="Oval 469"/>
          <p:cNvSpPr/>
          <p:nvPr/>
        </p:nvSpPr>
        <p:spPr>
          <a:xfrm>
            <a:off x="125963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1" name="Oval 470"/>
          <p:cNvSpPr/>
          <p:nvPr/>
        </p:nvSpPr>
        <p:spPr>
          <a:xfrm>
            <a:off x="125963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2" name="Oval 471"/>
          <p:cNvSpPr/>
          <p:nvPr/>
        </p:nvSpPr>
        <p:spPr>
          <a:xfrm>
            <a:off x="169168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3" name="Oval 472"/>
          <p:cNvSpPr/>
          <p:nvPr/>
        </p:nvSpPr>
        <p:spPr>
          <a:xfrm>
            <a:off x="125963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4" name="Oval 473"/>
          <p:cNvSpPr/>
          <p:nvPr/>
        </p:nvSpPr>
        <p:spPr>
          <a:xfrm>
            <a:off x="183569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5" name="Oval 474"/>
          <p:cNvSpPr/>
          <p:nvPr/>
        </p:nvSpPr>
        <p:spPr>
          <a:xfrm>
            <a:off x="183569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6" name="Oval 475"/>
          <p:cNvSpPr/>
          <p:nvPr/>
        </p:nvSpPr>
        <p:spPr>
          <a:xfrm>
            <a:off x="183569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7" name="Oval 476"/>
          <p:cNvSpPr/>
          <p:nvPr/>
        </p:nvSpPr>
        <p:spPr>
          <a:xfrm>
            <a:off x="183569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8" name="Oval 477"/>
          <p:cNvSpPr/>
          <p:nvPr/>
        </p:nvSpPr>
        <p:spPr>
          <a:xfrm>
            <a:off x="197971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9" name="Oval 478"/>
          <p:cNvSpPr/>
          <p:nvPr/>
        </p:nvSpPr>
        <p:spPr>
          <a:xfrm>
            <a:off x="197971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0" name="Oval 489"/>
          <p:cNvSpPr/>
          <p:nvPr/>
        </p:nvSpPr>
        <p:spPr>
          <a:xfrm>
            <a:off x="255577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1" name="Oval 490"/>
          <p:cNvSpPr/>
          <p:nvPr/>
        </p:nvSpPr>
        <p:spPr>
          <a:xfrm>
            <a:off x="241176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2" name="Oval 491"/>
          <p:cNvSpPr/>
          <p:nvPr/>
        </p:nvSpPr>
        <p:spPr>
          <a:xfrm>
            <a:off x="1979712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3" name="Oval 492"/>
          <p:cNvSpPr/>
          <p:nvPr/>
        </p:nvSpPr>
        <p:spPr>
          <a:xfrm>
            <a:off x="226774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4" name="Oval 493"/>
          <p:cNvSpPr/>
          <p:nvPr/>
        </p:nvSpPr>
        <p:spPr>
          <a:xfrm>
            <a:off x="212372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5" name="Oval 494"/>
          <p:cNvSpPr/>
          <p:nvPr/>
        </p:nvSpPr>
        <p:spPr>
          <a:xfrm>
            <a:off x="169168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6" name="Oval 495"/>
          <p:cNvSpPr/>
          <p:nvPr/>
        </p:nvSpPr>
        <p:spPr>
          <a:xfrm>
            <a:off x="212372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7" name="Oval 496"/>
          <p:cNvSpPr/>
          <p:nvPr/>
        </p:nvSpPr>
        <p:spPr>
          <a:xfrm>
            <a:off x="197971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8" name="Oval 497"/>
          <p:cNvSpPr/>
          <p:nvPr/>
        </p:nvSpPr>
        <p:spPr>
          <a:xfrm>
            <a:off x="183569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9" name="Oval 498"/>
          <p:cNvSpPr/>
          <p:nvPr/>
        </p:nvSpPr>
        <p:spPr>
          <a:xfrm>
            <a:off x="2267744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0" name="Oval 499"/>
          <p:cNvSpPr/>
          <p:nvPr/>
        </p:nvSpPr>
        <p:spPr>
          <a:xfrm>
            <a:off x="2123728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1" name="Oval 500"/>
          <p:cNvSpPr/>
          <p:nvPr/>
        </p:nvSpPr>
        <p:spPr>
          <a:xfrm>
            <a:off x="2555776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2" name="Oval 501"/>
          <p:cNvSpPr/>
          <p:nvPr/>
        </p:nvSpPr>
        <p:spPr>
          <a:xfrm>
            <a:off x="241176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3" name="Oval 502"/>
          <p:cNvSpPr/>
          <p:nvPr/>
        </p:nvSpPr>
        <p:spPr>
          <a:xfrm>
            <a:off x="154766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4" name="Oval 503"/>
          <p:cNvSpPr/>
          <p:nvPr/>
        </p:nvSpPr>
        <p:spPr>
          <a:xfrm>
            <a:off x="212372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5" name="Oval 504"/>
          <p:cNvSpPr/>
          <p:nvPr/>
        </p:nvSpPr>
        <p:spPr>
          <a:xfrm>
            <a:off x="183569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6" name="Oval 505"/>
          <p:cNvSpPr/>
          <p:nvPr/>
        </p:nvSpPr>
        <p:spPr>
          <a:xfrm>
            <a:off x="197971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7" name="Oval 506"/>
          <p:cNvSpPr/>
          <p:nvPr/>
        </p:nvSpPr>
        <p:spPr>
          <a:xfrm>
            <a:off x="154766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8" name="Oval 507"/>
          <p:cNvSpPr/>
          <p:nvPr/>
        </p:nvSpPr>
        <p:spPr>
          <a:xfrm>
            <a:off x="140364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9" name="Oval 508"/>
          <p:cNvSpPr/>
          <p:nvPr/>
        </p:nvSpPr>
        <p:spPr>
          <a:xfrm>
            <a:off x="1835696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0" name="Oval 509"/>
          <p:cNvSpPr/>
          <p:nvPr/>
        </p:nvSpPr>
        <p:spPr>
          <a:xfrm>
            <a:off x="169168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1" name="Oval 510"/>
          <p:cNvSpPr/>
          <p:nvPr/>
        </p:nvSpPr>
        <p:spPr>
          <a:xfrm>
            <a:off x="154766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2" name="Oval 511"/>
          <p:cNvSpPr/>
          <p:nvPr/>
        </p:nvSpPr>
        <p:spPr>
          <a:xfrm>
            <a:off x="169168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3" name="Oval 512"/>
          <p:cNvSpPr/>
          <p:nvPr/>
        </p:nvSpPr>
        <p:spPr>
          <a:xfrm>
            <a:off x="183569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4" name="Oval 513"/>
          <p:cNvSpPr/>
          <p:nvPr/>
        </p:nvSpPr>
        <p:spPr>
          <a:xfrm>
            <a:off x="197971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5" name="Oval 514"/>
          <p:cNvSpPr/>
          <p:nvPr/>
        </p:nvSpPr>
        <p:spPr>
          <a:xfrm>
            <a:off x="2123728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6" name="Oval 515"/>
          <p:cNvSpPr/>
          <p:nvPr/>
        </p:nvSpPr>
        <p:spPr>
          <a:xfrm>
            <a:off x="2267744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7" name="Oval 516"/>
          <p:cNvSpPr/>
          <p:nvPr/>
        </p:nvSpPr>
        <p:spPr>
          <a:xfrm>
            <a:off x="140364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8" name="Oval 517"/>
          <p:cNvSpPr/>
          <p:nvPr/>
        </p:nvSpPr>
        <p:spPr>
          <a:xfrm>
            <a:off x="125963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9" name="Oval 518"/>
          <p:cNvSpPr/>
          <p:nvPr/>
        </p:nvSpPr>
        <p:spPr>
          <a:xfrm>
            <a:off x="169168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0" name="Oval 519"/>
          <p:cNvSpPr/>
          <p:nvPr/>
        </p:nvSpPr>
        <p:spPr>
          <a:xfrm>
            <a:off x="154766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1" name="Oval 520"/>
          <p:cNvSpPr/>
          <p:nvPr/>
        </p:nvSpPr>
        <p:spPr>
          <a:xfrm>
            <a:off x="154766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2" name="Oval 521"/>
          <p:cNvSpPr/>
          <p:nvPr/>
        </p:nvSpPr>
        <p:spPr>
          <a:xfrm>
            <a:off x="154766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3" name="Oval 522"/>
          <p:cNvSpPr/>
          <p:nvPr/>
        </p:nvSpPr>
        <p:spPr>
          <a:xfrm>
            <a:off x="154766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4" name="Oval 523"/>
          <p:cNvSpPr/>
          <p:nvPr/>
        </p:nvSpPr>
        <p:spPr>
          <a:xfrm>
            <a:off x="269979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5" name="Oval 524"/>
          <p:cNvSpPr/>
          <p:nvPr/>
        </p:nvSpPr>
        <p:spPr>
          <a:xfrm>
            <a:off x="241176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6" name="Oval 525"/>
          <p:cNvSpPr/>
          <p:nvPr/>
        </p:nvSpPr>
        <p:spPr>
          <a:xfrm>
            <a:off x="226774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7" name="Oval 526"/>
          <p:cNvSpPr/>
          <p:nvPr/>
        </p:nvSpPr>
        <p:spPr>
          <a:xfrm>
            <a:off x="212372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8" name="Oval 527"/>
          <p:cNvSpPr/>
          <p:nvPr/>
        </p:nvSpPr>
        <p:spPr>
          <a:xfrm>
            <a:off x="197971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9" name="Oval 528"/>
          <p:cNvSpPr/>
          <p:nvPr/>
        </p:nvSpPr>
        <p:spPr>
          <a:xfrm>
            <a:off x="255577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0" name="Oval 529"/>
          <p:cNvSpPr/>
          <p:nvPr/>
        </p:nvSpPr>
        <p:spPr>
          <a:xfrm>
            <a:off x="370790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1" name="Oval 530"/>
          <p:cNvSpPr/>
          <p:nvPr/>
        </p:nvSpPr>
        <p:spPr>
          <a:xfrm>
            <a:off x="370790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2" name="Oval 531"/>
          <p:cNvSpPr/>
          <p:nvPr/>
        </p:nvSpPr>
        <p:spPr>
          <a:xfrm>
            <a:off x="370790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3" name="Oval 532"/>
          <p:cNvSpPr/>
          <p:nvPr/>
        </p:nvSpPr>
        <p:spPr>
          <a:xfrm>
            <a:off x="370790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4" name="Oval 533"/>
          <p:cNvSpPr/>
          <p:nvPr/>
        </p:nvSpPr>
        <p:spPr>
          <a:xfrm>
            <a:off x="356388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6" name="Oval 535"/>
          <p:cNvSpPr/>
          <p:nvPr/>
        </p:nvSpPr>
        <p:spPr>
          <a:xfrm>
            <a:off x="356388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8" name="Oval 537"/>
          <p:cNvSpPr/>
          <p:nvPr/>
        </p:nvSpPr>
        <p:spPr>
          <a:xfrm>
            <a:off x="140364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9" name="Oval 538"/>
          <p:cNvSpPr/>
          <p:nvPr/>
        </p:nvSpPr>
        <p:spPr>
          <a:xfrm>
            <a:off x="140364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0" name="Oval 539"/>
          <p:cNvSpPr/>
          <p:nvPr/>
        </p:nvSpPr>
        <p:spPr>
          <a:xfrm>
            <a:off x="140364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1" name="Oval 540"/>
          <p:cNvSpPr/>
          <p:nvPr/>
        </p:nvSpPr>
        <p:spPr>
          <a:xfrm>
            <a:off x="140364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2" name="Oval 541"/>
          <p:cNvSpPr/>
          <p:nvPr/>
        </p:nvSpPr>
        <p:spPr>
          <a:xfrm>
            <a:off x="341987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3" name="Oval 542"/>
          <p:cNvSpPr/>
          <p:nvPr/>
        </p:nvSpPr>
        <p:spPr>
          <a:xfrm>
            <a:off x="341987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4" name="Oval 543"/>
          <p:cNvSpPr/>
          <p:nvPr/>
        </p:nvSpPr>
        <p:spPr>
          <a:xfrm>
            <a:off x="356388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5" name="Oval 544"/>
          <p:cNvSpPr/>
          <p:nvPr/>
        </p:nvSpPr>
        <p:spPr>
          <a:xfrm>
            <a:off x="356388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6" name="Oval 545"/>
          <p:cNvSpPr/>
          <p:nvPr/>
        </p:nvSpPr>
        <p:spPr>
          <a:xfrm>
            <a:off x="341987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7" name="Oval 546"/>
          <p:cNvSpPr/>
          <p:nvPr/>
        </p:nvSpPr>
        <p:spPr>
          <a:xfrm>
            <a:off x="341987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8" name="Oval 547"/>
          <p:cNvSpPr/>
          <p:nvPr/>
        </p:nvSpPr>
        <p:spPr>
          <a:xfrm>
            <a:off x="356388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9" name="Oval 548"/>
          <p:cNvSpPr/>
          <p:nvPr/>
        </p:nvSpPr>
        <p:spPr>
          <a:xfrm>
            <a:off x="356388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0" name="Oval 549"/>
          <p:cNvSpPr/>
          <p:nvPr/>
        </p:nvSpPr>
        <p:spPr>
          <a:xfrm>
            <a:off x="169168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1" name="Oval 550"/>
          <p:cNvSpPr/>
          <p:nvPr/>
        </p:nvSpPr>
        <p:spPr>
          <a:xfrm>
            <a:off x="197971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2" name="Oval 551"/>
          <p:cNvSpPr/>
          <p:nvPr/>
        </p:nvSpPr>
        <p:spPr>
          <a:xfrm>
            <a:off x="183569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3" name="Oval 552"/>
          <p:cNvSpPr/>
          <p:nvPr/>
        </p:nvSpPr>
        <p:spPr>
          <a:xfrm>
            <a:off x="2699792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4" name="Oval 553"/>
          <p:cNvSpPr/>
          <p:nvPr/>
        </p:nvSpPr>
        <p:spPr>
          <a:xfrm>
            <a:off x="2267744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5" name="Oval 554"/>
          <p:cNvSpPr/>
          <p:nvPr/>
        </p:nvSpPr>
        <p:spPr>
          <a:xfrm>
            <a:off x="2555776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6" name="Oval 555"/>
          <p:cNvSpPr/>
          <p:nvPr/>
        </p:nvSpPr>
        <p:spPr>
          <a:xfrm>
            <a:off x="255577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7" name="Oval 556"/>
          <p:cNvSpPr/>
          <p:nvPr/>
        </p:nvSpPr>
        <p:spPr>
          <a:xfrm>
            <a:off x="2411760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8" name="Oval 557"/>
          <p:cNvSpPr/>
          <p:nvPr/>
        </p:nvSpPr>
        <p:spPr>
          <a:xfrm>
            <a:off x="241176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9" name="Oval 558"/>
          <p:cNvSpPr/>
          <p:nvPr/>
        </p:nvSpPr>
        <p:spPr>
          <a:xfrm>
            <a:off x="313184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0" name="Oval 559"/>
          <p:cNvSpPr/>
          <p:nvPr/>
        </p:nvSpPr>
        <p:spPr>
          <a:xfrm>
            <a:off x="298782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1" name="Oval 560"/>
          <p:cNvSpPr/>
          <p:nvPr/>
        </p:nvSpPr>
        <p:spPr>
          <a:xfrm>
            <a:off x="284380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2" name="Oval 561"/>
          <p:cNvSpPr/>
          <p:nvPr/>
        </p:nvSpPr>
        <p:spPr>
          <a:xfrm>
            <a:off x="212372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3" name="Oval 562"/>
          <p:cNvSpPr/>
          <p:nvPr/>
        </p:nvSpPr>
        <p:spPr>
          <a:xfrm>
            <a:off x="327585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4" name="Oval 563"/>
          <p:cNvSpPr/>
          <p:nvPr/>
        </p:nvSpPr>
        <p:spPr>
          <a:xfrm>
            <a:off x="1115616" y="1777380"/>
            <a:ext cx="2808312" cy="2664296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299A4C-A26B-4D57-ABAB-C4F843476B92}"/>
              </a:ext>
            </a:extLst>
          </p:cNvPr>
          <p:cNvSpPr txBox="1"/>
          <p:nvPr/>
        </p:nvSpPr>
        <p:spPr>
          <a:xfrm>
            <a:off x="1691680" y="1417340"/>
            <a:ext cx="23042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“Free market”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05371-7D16-5D13-9D9E-02E7A0E666DA}"/>
              </a:ext>
            </a:extLst>
          </p:cNvPr>
          <p:cNvSpPr txBox="1"/>
          <p:nvPr/>
        </p:nvSpPr>
        <p:spPr>
          <a:xfrm>
            <a:off x="4470798" y="1725117"/>
            <a:ext cx="398963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FI" sz="2000" dirty="0"/>
              <a:t>Suppose we wanted to estimate the effect of living next to high income families. </a:t>
            </a:r>
          </a:p>
          <a:p>
            <a:endParaRPr lang="en-FI" sz="2000" dirty="0"/>
          </a:p>
          <a:p>
            <a:r>
              <a:rPr lang="en-FI" sz="2000" dirty="0"/>
              <a:t>The city is segregated as in the picture. </a:t>
            </a:r>
          </a:p>
          <a:p>
            <a:endParaRPr lang="en-FI" sz="2000" dirty="0"/>
          </a:p>
          <a:p>
            <a:r>
              <a:rPr lang="en-FI" sz="2000" dirty="0"/>
              <a:t>Why is it difficult to estimate the effect using observational data on the city’s residents? Who would we compare? Are there any selection problems? </a:t>
            </a:r>
          </a:p>
        </p:txBody>
      </p:sp>
    </p:spTree>
    <p:extLst>
      <p:ext uri="{BB962C8B-B14F-4D97-AF65-F5344CB8AC3E}">
        <p14:creationId xmlns:p14="http://schemas.microsoft.com/office/powerpoint/2010/main" val="927738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low-income family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06702" y="1609649"/>
            <a:ext cx="5429794" cy="3912147"/>
          </a:xfrm>
        </p:spPr>
        <p:txBody>
          <a:bodyPr/>
          <a:lstStyle/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if we narrow down our question and focus on a poor family that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moves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low income to high income areas? 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Neighborhood quality would increase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children would have different role models and peers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Would the children in the family benefit if the family moved next to high-income families?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26</a:t>
            </a:fld>
            <a:endParaRPr lang="fi-FI" dirty="0"/>
          </a:p>
        </p:txBody>
      </p:sp>
      <p:sp>
        <p:nvSpPr>
          <p:cNvPr id="146" name="Multiply 145"/>
          <p:cNvSpPr>
            <a:spLocks noChangeAspect="1"/>
          </p:cNvSpPr>
          <p:nvPr/>
        </p:nvSpPr>
        <p:spPr>
          <a:xfrm>
            <a:off x="2130550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7" name="Multiply 146"/>
          <p:cNvSpPr>
            <a:spLocks noChangeAspect="1"/>
          </p:cNvSpPr>
          <p:nvPr/>
        </p:nvSpPr>
        <p:spPr>
          <a:xfrm>
            <a:off x="1950518" y="267034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8" name="Multiply 147"/>
          <p:cNvSpPr>
            <a:spLocks noChangeAspect="1"/>
          </p:cNvSpPr>
          <p:nvPr/>
        </p:nvSpPr>
        <p:spPr>
          <a:xfrm>
            <a:off x="2418582" y="305932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9" name="Multiply 148"/>
          <p:cNvSpPr>
            <a:spLocks noChangeAspect="1"/>
          </p:cNvSpPr>
          <p:nvPr/>
        </p:nvSpPr>
        <p:spPr>
          <a:xfrm>
            <a:off x="1950542" y="331841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0" name="Oval 149"/>
          <p:cNvSpPr/>
          <p:nvPr/>
        </p:nvSpPr>
        <p:spPr>
          <a:xfrm>
            <a:off x="233975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1" name="Oval 150"/>
          <p:cNvSpPr/>
          <p:nvPr/>
        </p:nvSpPr>
        <p:spPr>
          <a:xfrm>
            <a:off x="277180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2" name="Oval 151"/>
          <p:cNvSpPr/>
          <p:nvPr/>
        </p:nvSpPr>
        <p:spPr>
          <a:xfrm>
            <a:off x="277180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3" name="Oval 152"/>
          <p:cNvSpPr/>
          <p:nvPr/>
        </p:nvSpPr>
        <p:spPr>
          <a:xfrm>
            <a:off x="277180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4" name="Oval 153"/>
          <p:cNvSpPr/>
          <p:nvPr/>
        </p:nvSpPr>
        <p:spPr>
          <a:xfrm>
            <a:off x="233975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5" name="Oval 154"/>
          <p:cNvSpPr/>
          <p:nvPr/>
        </p:nvSpPr>
        <p:spPr>
          <a:xfrm>
            <a:off x="262778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6" name="Oval 155"/>
          <p:cNvSpPr/>
          <p:nvPr/>
        </p:nvSpPr>
        <p:spPr>
          <a:xfrm>
            <a:off x="262778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7" name="Oval 156"/>
          <p:cNvSpPr/>
          <p:nvPr/>
        </p:nvSpPr>
        <p:spPr>
          <a:xfrm>
            <a:off x="262778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8" name="Oval 157"/>
          <p:cNvSpPr/>
          <p:nvPr/>
        </p:nvSpPr>
        <p:spPr>
          <a:xfrm>
            <a:off x="2339752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9" name="Oval 158"/>
          <p:cNvSpPr/>
          <p:nvPr/>
        </p:nvSpPr>
        <p:spPr>
          <a:xfrm>
            <a:off x="277180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0" name="Oval 159"/>
          <p:cNvSpPr/>
          <p:nvPr/>
        </p:nvSpPr>
        <p:spPr>
          <a:xfrm>
            <a:off x="2051720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1" name="Oval 160"/>
          <p:cNvSpPr/>
          <p:nvPr/>
        </p:nvSpPr>
        <p:spPr>
          <a:xfrm>
            <a:off x="233975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2" name="Oval 161"/>
          <p:cNvSpPr/>
          <p:nvPr/>
        </p:nvSpPr>
        <p:spPr>
          <a:xfrm>
            <a:off x="2195736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3" name="Oval 162"/>
          <p:cNvSpPr/>
          <p:nvPr/>
        </p:nvSpPr>
        <p:spPr>
          <a:xfrm>
            <a:off x="277180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4" name="Oval 163"/>
          <p:cNvSpPr/>
          <p:nvPr/>
        </p:nvSpPr>
        <p:spPr>
          <a:xfrm>
            <a:off x="262778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5" name="Oval 164"/>
          <p:cNvSpPr/>
          <p:nvPr/>
        </p:nvSpPr>
        <p:spPr>
          <a:xfrm>
            <a:off x="1907704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6" name="Oval 165"/>
          <p:cNvSpPr/>
          <p:nvPr/>
        </p:nvSpPr>
        <p:spPr>
          <a:xfrm>
            <a:off x="219573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7" name="Oval 166"/>
          <p:cNvSpPr/>
          <p:nvPr/>
        </p:nvSpPr>
        <p:spPr>
          <a:xfrm>
            <a:off x="262778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8" name="Oval 167"/>
          <p:cNvSpPr/>
          <p:nvPr/>
        </p:nvSpPr>
        <p:spPr>
          <a:xfrm>
            <a:off x="2339752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9" name="Oval 168"/>
          <p:cNvSpPr/>
          <p:nvPr/>
        </p:nvSpPr>
        <p:spPr>
          <a:xfrm>
            <a:off x="1763688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0" name="Oval 169"/>
          <p:cNvSpPr/>
          <p:nvPr/>
        </p:nvSpPr>
        <p:spPr>
          <a:xfrm>
            <a:off x="2483768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1" name="Oval 170"/>
          <p:cNvSpPr/>
          <p:nvPr/>
        </p:nvSpPr>
        <p:spPr>
          <a:xfrm>
            <a:off x="277180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2" name="Oval 171"/>
          <p:cNvSpPr/>
          <p:nvPr/>
        </p:nvSpPr>
        <p:spPr>
          <a:xfrm>
            <a:off x="277180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3" name="Oval 172"/>
          <p:cNvSpPr/>
          <p:nvPr/>
        </p:nvSpPr>
        <p:spPr>
          <a:xfrm>
            <a:off x="2195736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4" name="Oval 173"/>
          <p:cNvSpPr/>
          <p:nvPr/>
        </p:nvSpPr>
        <p:spPr>
          <a:xfrm>
            <a:off x="161967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5" name="Oval 174"/>
          <p:cNvSpPr/>
          <p:nvPr/>
        </p:nvSpPr>
        <p:spPr>
          <a:xfrm>
            <a:off x="233975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6" name="Oval 175"/>
          <p:cNvSpPr/>
          <p:nvPr/>
        </p:nvSpPr>
        <p:spPr>
          <a:xfrm>
            <a:off x="248376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7" name="Oval 176"/>
          <p:cNvSpPr/>
          <p:nvPr/>
        </p:nvSpPr>
        <p:spPr>
          <a:xfrm>
            <a:off x="219573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8" name="Oval 177"/>
          <p:cNvSpPr/>
          <p:nvPr/>
        </p:nvSpPr>
        <p:spPr>
          <a:xfrm>
            <a:off x="133164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9" name="Oval 178"/>
          <p:cNvSpPr/>
          <p:nvPr/>
        </p:nvSpPr>
        <p:spPr>
          <a:xfrm>
            <a:off x="248376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0" name="Oval 179"/>
          <p:cNvSpPr/>
          <p:nvPr/>
        </p:nvSpPr>
        <p:spPr>
          <a:xfrm>
            <a:off x="2627784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1" name="Oval 180"/>
          <p:cNvSpPr/>
          <p:nvPr/>
        </p:nvSpPr>
        <p:spPr>
          <a:xfrm>
            <a:off x="248376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2" name="Oval 181"/>
          <p:cNvSpPr/>
          <p:nvPr/>
        </p:nvSpPr>
        <p:spPr>
          <a:xfrm>
            <a:off x="248376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3" name="Oval 182"/>
          <p:cNvSpPr/>
          <p:nvPr/>
        </p:nvSpPr>
        <p:spPr>
          <a:xfrm>
            <a:off x="233975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4" name="Oval 183"/>
          <p:cNvSpPr/>
          <p:nvPr/>
        </p:nvSpPr>
        <p:spPr>
          <a:xfrm>
            <a:off x="262778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5" name="Oval 184"/>
          <p:cNvSpPr/>
          <p:nvPr/>
        </p:nvSpPr>
        <p:spPr>
          <a:xfrm>
            <a:off x="248376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6" name="Oval 185"/>
          <p:cNvSpPr/>
          <p:nvPr/>
        </p:nvSpPr>
        <p:spPr>
          <a:xfrm>
            <a:off x="277180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7" name="Oval 186"/>
          <p:cNvSpPr/>
          <p:nvPr/>
        </p:nvSpPr>
        <p:spPr>
          <a:xfrm>
            <a:off x="262778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8" name="Multiply 187"/>
          <p:cNvSpPr>
            <a:spLocks noChangeAspect="1"/>
          </p:cNvSpPr>
          <p:nvPr/>
        </p:nvSpPr>
        <p:spPr>
          <a:xfrm>
            <a:off x="1446462" y="2872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9" name="Multiply 188"/>
          <p:cNvSpPr>
            <a:spLocks noChangeAspect="1"/>
          </p:cNvSpPr>
          <p:nvPr/>
        </p:nvSpPr>
        <p:spPr>
          <a:xfrm>
            <a:off x="1446462" y="30882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0" name="Multiply 189"/>
          <p:cNvSpPr>
            <a:spLocks noChangeAspect="1"/>
          </p:cNvSpPr>
          <p:nvPr/>
        </p:nvSpPr>
        <p:spPr>
          <a:xfrm>
            <a:off x="1781374" y="287928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1" name="Multiply 190"/>
          <p:cNvSpPr>
            <a:spLocks noChangeAspect="1"/>
          </p:cNvSpPr>
          <p:nvPr/>
        </p:nvSpPr>
        <p:spPr>
          <a:xfrm>
            <a:off x="1781374" y="30953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2" name="Multiply 191"/>
          <p:cNvSpPr>
            <a:spLocks noChangeAspect="1"/>
          </p:cNvSpPr>
          <p:nvPr/>
        </p:nvSpPr>
        <p:spPr>
          <a:xfrm>
            <a:off x="1590478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3" name="Multiply 192"/>
          <p:cNvSpPr>
            <a:spLocks noChangeAspect="1"/>
          </p:cNvSpPr>
          <p:nvPr/>
        </p:nvSpPr>
        <p:spPr>
          <a:xfrm>
            <a:off x="1590478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4" name="Multiply 193"/>
          <p:cNvSpPr>
            <a:spLocks noChangeAspect="1"/>
          </p:cNvSpPr>
          <p:nvPr/>
        </p:nvSpPr>
        <p:spPr>
          <a:xfrm>
            <a:off x="2130550" y="30953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5" name="Multiply 194"/>
          <p:cNvSpPr>
            <a:spLocks noChangeAspect="1"/>
          </p:cNvSpPr>
          <p:nvPr/>
        </p:nvSpPr>
        <p:spPr>
          <a:xfrm>
            <a:off x="2130550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6" name="Multiply 195"/>
          <p:cNvSpPr>
            <a:spLocks noChangeAspect="1"/>
          </p:cNvSpPr>
          <p:nvPr/>
        </p:nvSpPr>
        <p:spPr>
          <a:xfrm>
            <a:off x="2418582" y="287928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7" name="Multiply 196"/>
          <p:cNvSpPr>
            <a:spLocks noChangeAspect="1"/>
          </p:cNvSpPr>
          <p:nvPr/>
        </p:nvSpPr>
        <p:spPr>
          <a:xfrm>
            <a:off x="1590502" y="28650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8" name="Multiply 197"/>
          <p:cNvSpPr>
            <a:spLocks noChangeAspect="1"/>
          </p:cNvSpPr>
          <p:nvPr/>
        </p:nvSpPr>
        <p:spPr>
          <a:xfrm>
            <a:off x="2130550" y="244721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9" name="Multiply 198"/>
          <p:cNvSpPr>
            <a:spLocks noChangeAspect="1"/>
          </p:cNvSpPr>
          <p:nvPr/>
        </p:nvSpPr>
        <p:spPr>
          <a:xfrm>
            <a:off x="1950542" y="28721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0" name="Multiply 199"/>
          <p:cNvSpPr>
            <a:spLocks noChangeAspect="1"/>
          </p:cNvSpPr>
          <p:nvPr/>
        </p:nvSpPr>
        <p:spPr>
          <a:xfrm>
            <a:off x="1950542" y="3088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1" name="Multiply 200"/>
          <p:cNvSpPr>
            <a:spLocks noChangeAspect="1"/>
          </p:cNvSpPr>
          <p:nvPr/>
        </p:nvSpPr>
        <p:spPr>
          <a:xfrm>
            <a:off x="2274566" y="28721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2" name="Multiply 201"/>
          <p:cNvSpPr>
            <a:spLocks noChangeAspect="1"/>
          </p:cNvSpPr>
          <p:nvPr/>
        </p:nvSpPr>
        <p:spPr>
          <a:xfrm>
            <a:off x="2274566" y="3088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3" name="Multiply 202"/>
          <p:cNvSpPr>
            <a:spLocks noChangeAspect="1"/>
          </p:cNvSpPr>
          <p:nvPr/>
        </p:nvSpPr>
        <p:spPr>
          <a:xfrm>
            <a:off x="2274566" y="33042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4" name="Multiply 203"/>
          <p:cNvSpPr>
            <a:spLocks noChangeAspect="1"/>
          </p:cNvSpPr>
          <p:nvPr/>
        </p:nvSpPr>
        <p:spPr>
          <a:xfrm>
            <a:off x="2130550" y="2886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5" name="Multiply 204"/>
          <p:cNvSpPr>
            <a:spLocks noChangeAspect="1"/>
          </p:cNvSpPr>
          <p:nvPr/>
        </p:nvSpPr>
        <p:spPr>
          <a:xfrm>
            <a:off x="1806502" y="245431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6" name="Multiply 205"/>
          <p:cNvSpPr>
            <a:spLocks noChangeAspect="1"/>
          </p:cNvSpPr>
          <p:nvPr/>
        </p:nvSpPr>
        <p:spPr>
          <a:xfrm>
            <a:off x="1590478" y="310239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7" name="Multiply 206"/>
          <p:cNvSpPr>
            <a:spLocks noChangeAspect="1"/>
          </p:cNvSpPr>
          <p:nvPr/>
        </p:nvSpPr>
        <p:spPr>
          <a:xfrm>
            <a:off x="1781374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8" name="Multiply 207"/>
          <p:cNvSpPr>
            <a:spLocks noChangeAspect="1"/>
          </p:cNvSpPr>
          <p:nvPr/>
        </p:nvSpPr>
        <p:spPr>
          <a:xfrm>
            <a:off x="1950542" y="244721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9" name="Multiply 208"/>
          <p:cNvSpPr>
            <a:spLocks noChangeAspect="1"/>
          </p:cNvSpPr>
          <p:nvPr/>
        </p:nvSpPr>
        <p:spPr>
          <a:xfrm>
            <a:off x="2274566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0" name="Multiply 209"/>
          <p:cNvSpPr>
            <a:spLocks noChangeAspect="1"/>
          </p:cNvSpPr>
          <p:nvPr/>
        </p:nvSpPr>
        <p:spPr>
          <a:xfrm>
            <a:off x="1781374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1" name="Multiply 210"/>
          <p:cNvSpPr>
            <a:spLocks noChangeAspect="1"/>
          </p:cNvSpPr>
          <p:nvPr/>
        </p:nvSpPr>
        <p:spPr>
          <a:xfrm>
            <a:off x="1770510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2" name="Multiply 211"/>
          <p:cNvSpPr>
            <a:spLocks noChangeAspect="1"/>
          </p:cNvSpPr>
          <p:nvPr/>
        </p:nvSpPr>
        <p:spPr>
          <a:xfrm>
            <a:off x="2130550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3" name="Multiply 212"/>
          <p:cNvSpPr>
            <a:spLocks noChangeAspect="1"/>
          </p:cNvSpPr>
          <p:nvPr/>
        </p:nvSpPr>
        <p:spPr>
          <a:xfrm>
            <a:off x="1950518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4" name="Oval 213"/>
          <p:cNvSpPr/>
          <p:nvPr/>
        </p:nvSpPr>
        <p:spPr>
          <a:xfrm>
            <a:off x="291581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5" name="Oval 214"/>
          <p:cNvSpPr/>
          <p:nvPr/>
        </p:nvSpPr>
        <p:spPr>
          <a:xfrm>
            <a:off x="248376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6" name="Oval 215"/>
          <p:cNvSpPr/>
          <p:nvPr/>
        </p:nvSpPr>
        <p:spPr>
          <a:xfrm>
            <a:off x="291581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7" name="Oval 216"/>
          <p:cNvSpPr/>
          <p:nvPr/>
        </p:nvSpPr>
        <p:spPr>
          <a:xfrm>
            <a:off x="291581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8" name="Oval 217"/>
          <p:cNvSpPr/>
          <p:nvPr/>
        </p:nvSpPr>
        <p:spPr>
          <a:xfrm>
            <a:off x="291581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9" name="Oval 218"/>
          <p:cNvSpPr/>
          <p:nvPr/>
        </p:nvSpPr>
        <p:spPr>
          <a:xfrm>
            <a:off x="262778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0" name="Oval 219"/>
          <p:cNvSpPr/>
          <p:nvPr/>
        </p:nvSpPr>
        <p:spPr>
          <a:xfrm>
            <a:off x="118762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1" name="Oval 220"/>
          <p:cNvSpPr/>
          <p:nvPr/>
        </p:nvSpPr>
        <p:spPr>
          <a:xfrm>
            <a:off x="118762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2" name="Oval 221"/>
          <p:cNvSpPr/>
          <p:nvPr/>
        </p:nvSpPr>
        <p:spPr>
          <a:xfrm>
            <a:off x="118762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Oval 222"/>
          <p:cNvSpPr/>
          <p:nvPr/>
        </p:nvSpPr>
        <p:spPr>
          <a:xfrm>
            <a:off x="104360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4" name="Oval 223"/>
          <p:cNvSpPr/>
          <p:nvPr/>
        </p:nvSpPr>
        <p:spPr>
          <a:xfrm>
            <a:off x="75557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5" name="Oval 224"/>
          <p:cNvSpPr/>
          <p:nvPr/>
        </p:nvSpPr>
        <p:spPr>
          <a:xfrm>
            <a:off x="75557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Oval 225"/>
          <p:cNvSpPr/>
          <p:nvPr/>
        </p:nvSpPr>
        <p:spPr>
          <a:xfrm>
            <a:off x="118762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Oval 226"/>
          <p:cNvSpPr/>
          <p:nvPr/>
        </p:nvSpPr>
        <p:spPr>
          <a:xfrm>
            <a:off x="75557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8" name="Oval 227"/>
          <p:cNvSpPr/>
          <p:nvPr/>
        </p:nvSpPr>
        <p:spPr>
          <a:xfrm>
            <a:off x="133164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9" name="Oval 228"/>
          <p:cNvSpPr/>
          <p:nvPr/>
        </p:nvSpPr>
        <p:spPr>
          <a:xfrm>
            <a:off x="133164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0" name="Oval 229"/>
          <p:cNvSpPr/>
          <p:nvPr/>
        </p:nvSpPr>
        <p:spPr>
          <a:xfrm>
            <a:off x="133164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1" name="Oval 230"/>
          <p:cNvSpPr/>
          <p:nvPr/>
        </p:nvSpPr>
        <p:spPr>
          <a:xfrm>
            <a:off x="133164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2" name="Oval 231"/>
          <p:cNvSpPr/>
          <p:nvPr/>
        </p:nvSpPr>
        <p:spPr>
          <a:xfrm>
            <a:off x="147565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Oval 232"/>
          <p:cNvSpPr/>
          <p:nvPr/>
        </p:nvSpPr>
        <p:spPr>
          <a:xfrm>
            <a:off x="147565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4" name="Oval 233"/>
          <p:cNvSpPr/>
          <p:nvPr/>
        </p:nvSpPr>
        <p:spPr>
          <a:xfrm>
            <a:off x="205172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Oval 234"/>
          <p:cNvSpPr/>
          <p:nvPr/>
        </p:nvSpPr>
        <p:spPr>
          <a:xfrm>
            <a:off x="190770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6" name="Oval 235"/>
          <p:cNvSpPr/>
          <p:nvPr/>
        </p:nvSpPr>
        <p:spPr>
          <a:xfrm>
            <a:off x="1475656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7" name="Oval 236"/>
          <p:cNvSpPr/>
          <p:nvPr/>
        </p:nvSpPr>
        <p:spPr>
          <a:xfrm>
            <a:off x="176368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8" name="Oval 237"/>
          <p:cNvSpPr/>
          <p:nvPr/>
        </p:nvSpPr>
        <p:spPr>
          <a:xfrm>
            <a:off x="161967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9" name="Oval 238"/>
          <p:cNvSpPr/>
          <p:nvPr/>
        </p:nvSpPr>
        <p:spPr>
          <a:xfrm>
            <a:off x="118762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0" name="Oval 239"/>
          <p:cNvSpPr/>
          <p:nvPr/>
        </p:nvSpPr>
        <p:spPr>
          <a:xfrm>
            <a:off x="161967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1" name="Oval 240"/>
          <p:cNvSpPr/>
          <p:nvPr/>
        </p:nvSpPr>
        <p:spPr>
          <a:xfrm>
            <a:off x="147565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2" name="Oval 241"/>
          <p:cNvSpPr/>
          <p:nvPr/>
        </p:nvSpPr>
        <p:spPr>
          <a:xfrm>
            <a:off x="133164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3" name="Oval 242"/>
          <p:cNvSpPr/>
          <p:nvPr/>
        </p:nvSpPr>
        <p:spPr>
          <a:xfrm>
            <a:off x="1763688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Oval 243"/>
          <p:cNvSpPr/>
          <p:nvPr/>
        </p:nvSpPr>
        <p:spPr>
          <a:xfrm>
            <a:off x="1619672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5" name="Oval 244"/>
          <p:cNvSpPr/>
          <p:nvPr/>
        </p:nvSpPr>
        <p:spPr>
          <a:xfrm>
            <a:off x="205172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6" name="Oval 245"/>
          <p:cNvSpPr/>
          <p:nvPr/>
        </p:nvSpPr>
        <p:spPr>
          <a:xfrm>
            <a:off x="1907704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7" name="Oval 246"/>
          <p:cNvSpPr/>
          <p:nvPr/>
        </p:nvSpPr>
        <p:spPr>
          <a:xfrm>
            <a:off x="104360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8" name="Oval 247"/>
          <p:cNvSpPr/>
          <p:nvPr/>
        </p:nvSpPr>
        <p:spPr>
          <a:xfrm>
            <a:off x="161967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9" name="Oval 248"/>
          <p:cNvSpPr/>
          <p:nvPr/>
        </p:nvSpPr>
        <p:spPr>
          <a:xfrm>
            <a:off x="133164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0" name="Oval 249"/>
          <p:cNvSpPr/>
          <p:nvPr/>
        </p:nvSpPr>
        <p:spPr>
          <a:xfrm>
            <a:off x="147565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1" name="Oval 250"/>
          <p:cNvSpPr/>
          <p:nvPr/>
        </p:nvSpPr>
        <p:spPr>
          <a:xfrm>
            <a:off x="104360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2" name="Oval 251"/>
          <p:cNvSpPr/>
          <p:nvPr/>
        </p:nvSpPr>
        <p:spPr>
          <a:xfrm>
            <a:off x="89959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3" name="Oval 252"/>
          <p:cNvSpPr/>
          <p:nvPr/>
        </p:nvSpPr>
        <p:spPr>
          <a:xfrm>
            <a:off x="133164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Oval 253"/>
          <p:cNvSpPr/>
          <p:nvPr/>
        </p:nvSpPr>
        <p:spPr>
          <a:xfrm>
            <a:off x="118762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5" name="Oval 254"/>
          <p:cNvSpPr/>
          <p:nvPr/>
        </p:nvSpPr>
        <p:spPr>
          <a:xfrm>
            <a:off x="104360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6" name="Oval 255"/>
          <p:cNvSpPr/>
          <p:nvPr/>
        </p:nvSpPr>
        <p:spPr>
          <a:xfrm>
            <a:off x="118762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7" name="Oval 256"/>
          <p:cNvSpPr/>
          <p:nvPr/>
        </p:nvSpPr>
        <p:spPr>
          <a:xfrm>
            <a:off x="133164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8" name="Oval 257"/>
          <p:cNvSpPr/>
          <p:nvPr/>
        </p:nvSpPr>
        <p:spPr>
          <a:xfrm>
            <a:off x="147565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9" name="Oval 258"/>
          <p:cNvSpPr/>
          <p:nvPr/>
        </p:nvSpPr>
        <p:spPr>
          <a:xfrm>
            <a:off x="1619672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0" name="Oval 259"/>
          <p:cNvSpPr/>
          <p:nvPr/>
        </p:nvSpPr>
        <p:spPr>
          <a:xfrm>
            <a:off x="1763688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1" name="Oval 260"/>
          <p:cNvSpPr/>
          <p:nvPr/>
        </p:nvSpPr>
        <p:spPr>
          <a:xfrm>
            <a:off x="89959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2" name="Oval 261"/>
          <p:cNvSpPr/>
          <p:nvPr/>
        </p:nvSpPr>
        <p:spPr>
          <a:xfrm>
            <a:off x="75557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3" name="Oval 262"/>
          <p:cNvSpPr/>
          <p:nvPr/>
        </p:nvSpPr>
        <p:spPr>
          <a:xfrm>
            <a:off x="118762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4" name="Oval 263"/>
          <p:cNvSpPr/>
          <p:nvPr/>
        </p:nvSpPr>
        <p:spPr>
          <a:xfrm>
            <a:off x="104360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5" name="Oval 264"/>
          <p:cNvSpPr/>
          <p:nvPr/>
        </p:nvSpPr>
        <p:spPr>
          <a:xfrm>
            <a:off x="104360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6" name="Oval 265"/>
          <p:cNvSpPr/>
          <p:nvPr/>
        </p:nvSpPr>
        <p:spPr>
          <a:xfrm>
            <a:off x="104360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7" name="Oval 266"/>
          <p:cNvSpPr/>
          <p:nvPr/>
        </p:nvSpPr>
        <p:spPr>
          <a:xfrm>
            <a:off x="104360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8" name="Oval 267"/>
          <p:cNvSpPr/>
          <p:nvPr/>
        </p:nvSpPr>
        <p:spPr>
          <a:xfrm>
            <a:off x="219573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9" name="Oval 268"/>
          <p:cNvSpPr/>
          <p:nvPr/>
        </p:nvSpPr>
        <p:spPr>
          <a:xfrm>
            <a:off x="190770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0" name="Oval 269"/>
          <p:cNvSpPr/>
          <p:nvPr/>
        </p:nvSpPr>
        <p:spPr>
          <a:xfrm>
            <a:off x="176368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1" name="Oval 270"/>
          <p:cNvSpPr/>
          <p:nvPr/>
        </p:nvSpPr>
        <p:spPr>
          <a:xfrm>
            <a:off x="161967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2" name="Oval 271"/>
          <p:cNvSpPr/>
          <p:nvPr/>
        </p:nvSpPr>
        <p:spPr>
          <a:xfrm>
            <a:off x="147565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3" name="Oval 272"/>
          <p:cNvSpPr/>
          <p:nvPr/>
        </p:nvSpPr>
        <p:spPr>
          <a:xfrm>
            <a:off x="205172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4" name="Oval 273"/>
          <p:cNvSpPr/>
          <p:nvPr/>
        </p:nvSpPr>
        <p:spPr>
          <a:xfrm>
            <a:off x="320384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5" name="Oval 274"/>
          <p:cNvSpPr/>
          <p:nvPr/>
        </p:nvSpPr>
        <p:spPr>
          <a:xfrm>
            <a:off x="320384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6" name="Oval 275"/>
          <p:cNvSpPr/>
          <p:nvPr/>
        </p:nvSpPr>
        <p:spPr>
          <a:xfrm>
            <a:off x="320384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7" name="Oval 276"/>
          <p:cNvSpPr/>
          <p:nvPr/>
        </p:nvSpPr>
        <p:spPr>
          <a:xfrm>
            <a:off x="320384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8" name="Oval 277"/>
          <p:cNvSpPr/>
          <p:nvPr/>
        </p:nvSpPr>
        <p:spPr>
          <a:xfrm>
            <a:off x="305983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9" name="Oval 278"/>
          <p:cNvSpPr/>
          <p:nvPr/>
        </p:nvSpPr>
        <p:spPr>
          <a:xfrm>
            <a:off x="305983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0" name="Oval 279"/>
          <p:cNvSpPr/>
          <p:nvPr/>
        </p:nvSpPr>
        <p:spPr>
          <a:xfrm>
            <a:off x="89959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1" name="Oval 280"/>
          <p:cNvSpPr/>
          <p:nvPr/>
        </p:nvSpPr>
        <p:spPr>
          <a:xfrm>
            <a:off x="89959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2" name="Oval 281"/>
          <p:cNvSpPr/>
          <p:nvPr/>
        </p:nvSpPr>
        <p:spPr>
          <a:xfrm>
            <a:off x="89959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3" name="Oval 282"/>
          <p:cNvSpPr/>
          <p:nvPr/>
        </p:nvSpPr>
        <p:spPr>
          <a:xfrm>
            <a:off x="89959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4" name="Oval 283"/>
          <p:cNvSpPr/>
          <p:nvPr/>
        </p:nvSpPr>
        <p:spPr>
          <a:xfrm>
            <a:off x="291581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5" name="Oval 284"/>
          <p:cNvSpPr/>
          <p:nvPr/>
        </p:nvSpPr>
        <p:spPr>
          <a:xfrm>
            <a:off x="291581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6" name="Oval 285"/>
          <p:cNvSpPr/>
          <p:nvPr/>
        </p:nvSpPr>
        <p:spPr>
          <a:xfrm>
            <a:off x="305983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7" name="Oval 286"/>
          <p:cNvSpPr/>
          <p:nvPr/>
        </p:nvSpPr>
        <p:spPr>
          <a:xfrm>
            <a:off x="305983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8" name="Oval 287"/>
          <p:cNvSpPr/>
          <p:nvPr/>
        </p:nvSpPr>
        <p:spPr>
          <a:xfrm>
            <a:off x="291581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9" name="Oval 288"/>
          <p:cNvSpPr/>
          <p:nvPr/>
        </p:nvSpPr>
        <p:spPr>
          <a:xfrm>
            <a:off x="291581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0" name="Oval 289"/>
          <p:cNvSpPr/>
          <p:nvPr/>
        </p:nvSpPr>
        <p:spPr>
          <a:xfrm>
            <a:off x="305983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1" name="Oval 290"/>
          <p:cNvSpPr/>
          <p:nvPr/>
        </p:nvSpPr>
        <p:spPr>
          <a:xfrm>
            <a:off x="305983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2" name="Oval 291"/>
          <p:cNvSpPr/>
          <p:nvPr/>
        </p:nvSpPr>
        <p:spPr>
          <a:xfrm>
            <a:off x="118762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3" name="Oval 292"/>
          <p:cNvSpPr/>
          <p:nvPr/>
        </p:nvSpPr>
        <p:spPr>
          <a:xfrm>
            <a:off x="147565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4" name="Oval 293"/>
          <p:cNvSpPr/>
          <p:nvPr/>
        </p:nvSpPr>
        <p:spPr>
          <a:xfrm>
            <a:off x="133164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5" name="Oval 294"/>
          <p:cNvSpPr/>
          <p:nvPr/>
        </p:nvSpPr>
        <p:spPr>
          <a:xfrm>
            <a:off x="2195736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6" name="Oval 295"/>
          <p:cNvSpPr/>
          <p:nvPr/>
        </p:nvSpPr>
        <p:spPr>
          <a:xfrm>
            <a:off x="176368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7" name="Oval 296"/>
          <p:cNvSpPr/>
          <p:nvPr/>
        </p:nvSpPr>
        <p:spPr>
          <a:xfrm>
            <a:off x="2051720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8" name="Oval 297"/>
          <p:cNvSpPr/>
          <p:nvPr/>
        </p:nvSpPr>
        <p:spPr>
          <a:xfrm>
            <a:off x="205172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9" name="Oval 298"/>
          <p:cNvSpPr/>
          <p:nvPr/>
        </p:nvSpPr>
        <p:spPr>
          <a:xfrm>
            <a:off x="1907704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0" name="Oval 299"/>
          <p:cNvSpPr/>
          <p:nvPr/>
        </p:nvSpPr>
        <p:spPr>
          <a:xfrm>
            <a:off x="190770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1" name="Oval 300"/>
          <p:cNvSpPr/>
          <p:nvPr/>
        </p:nvSpPr>
        <p:spPr>
          <a:xfrm>
            <a:off x="262778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2" name="Oval 301"/>
          <p:cNvSpPr/>
          <p:nvPr/>
        </p:nvSpPr>
        <p:spPr>
          <a:xfrm>
            <a:off x="248376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3" name="Oval 302"/>
          <p:cNvSpPr/>
          <p:nvPr/>
        </p:nvSpPr>
        <p:spPr>
          <a:xfrm>
            <a:off x="2339752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4" name="Oval 303"/>
          <p:cNvSpPr/>
          <p:nvPr/>
        </p:nvSpPr>
        <p:spPr>
          <a:xfrm>
            <a:off x="1619672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5" name="Oval 304"/>
          <p:cNvSpPr/>
          <p:nvPr/>
        </p:nvSpPr>
        <p:spPr>
          <a:xfrm>
            <a:off x="277180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6" name="Oval 305"/>
          <p:cNvSpPr/>
          <p:nvPr/>
        </p:nvSpPr>
        <p:spPr>
          <a:xfrm>
            <a:off x="611560" y="1777380"/>
            <a:ext cx="2808312" cy="2664296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1007584" y="2965528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2109151" y="2936602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9" name="Curved Down Arrow 308"/>
          <p:cNvSpPr/>
          <p:nvPr/>
        </p:nvSpPr>
        <p:spPr>
          <a:xfrm>
            <a:off x="971600" y="2353444"/>
            <a:ext cx="1321296" cy="561860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69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584517"/>
          </a:xfrm>
        </p:spPr>
        <p:txBody>
          <a:bodyPr/>
          <a:lstStyle/>
          <a:p>
            <a:r>
              <a:rPr lang="en-US" sz="3000" dirty="0"/>
              <a:t>Housing market mechanism and selection bias</a:t>
            </a:r>
            <a:br>
              <a:rPr lang="en-US" sz="3000" dirty="0"/>
            </a:br>
            <a:r>
              <a:rPr lang="en-US" sz="1700" dirty="0"/>
              <a:t>Discuss potential alternative factors that could affect both T and 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27</a:t>
            </a:fld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1777380"/>
            <a:ext cx="30243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Parental resources</a:t>
            </a:r>
            <a:endParaRPr lang="fi-FI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086298"/>
            <a:ext cx="30243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T: Living in richer neighborhood: </a:t>
            </a:r>
            <a:r>
              <a:rPr lang="en-US" sz="2000" dirty="0"/>
              <a:t>better </a:t>
            </a:r>
            <a:r>
              <a:rPr lang="en-US" sz="2000" dirty="0" err="1"/>
              <a:t>nbd</a:t>
            </a:r>
            <a:r>
              <a:rPr lang="en-US" sz="2000" dirty="0"/>
              <a:t> quality and peer group</a:t>
            </a:r>
            <a:endParaRPr lang="fi-FI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70745" y="3168179"/>
            <a:ext cx="30243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Y: Child’s outcomes: </a:t>
            </a:r>
          </a:p>
          <a:p>
            <a:r>
              <a:rPr lang="en-US" sz="2000" dirty="0"/>
              <a:t>Education, future wages, employment</a:t>
            </a:r>
            <a:endParaRPr lang="fi-FI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51996" y="2815778"/>
            <a:ext cx="5760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?</a:t>
            </a:r>
            <a:endParaRPr lang="fi-FI" sz="4000" b="1" dirty="0">
              <a:solidFill>
                <a:schemeClr val="accent4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593011">
            <a:off x="5368670" y="2177601"/>
            <a:ext cx="576064" cy="1008112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Down Arrow 11"/>
          <p:cNvSpPr/>
          <p:nvPr/>
        </p:nvSpPr>
        <p:spPr>
          <a:xfrm rot="2859695">
            <a:off x="2996208" y="2257766"/>
            <a:ext cx="576064" cy="1008112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Down Arrow 12"/>
          <p:cNvSpPr/>
          <p:nvPr/>
        </p:nvSpPr>
        <p:spPr>
          <a:xfrm rot="16200000">
            <a:off x="4211960" y="3140636"/>
            <a:ext cx="576064" cy="1008112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3A546-6C18-442E-8387-987D987297A0}"/>
              </a:ext>
            </a:extLst>
          </p:cNvPr>
          <p:cNvSpPr txBox="1"/>
          <p:nvPr/>
        </p:nvSpPr>
        <p:spPr>
          <a:xfrm>
            <a:off x="395536" y="4513684"/>
            <a:ext cx="8424936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Children who grow up in rich neighborhoods (</a:t>
            </a:r>
            <a:r>
              <a:rPr lang="en-US" sz="2000" dirty="0" err="1"/>
              <a:t>nbd</a:t>
            </a:r>
            <a:r>
              <a:rPr lang="en-US" sz="2000" dirty="0"/>
              <a:t>) do better later in life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But is this just a correlation due to optimization behavior by parents or a causal effect?</a:t>
            </a:r>
          </a:p>
        </p:txBody>
      </p:sp>
    </p:spTree>
    <p:extLst>
      <p:ext uri="{BB962C8B-B14F-4D97-AF65-F5344CB8AC3E}">
        <p14:creationId xmlns:p14="http://schemas.microsoft.com/office/powerpoint/2010/main" val="400384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12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72839"/>
          </a:xfrm>
        </p:spPr>
        <p:txBody>
          <a:bodyPr/>
          <a:lstStyle/>
          <a:p>
            <a:r>
              <a:rPr lang="en-US" sz="3000" dirty="0"/>
              <a:t>Housing market mechanism and selection bias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28</a:t>
            </a:fld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1777380"/>
            <a:ext cx="30243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Parental resources</a:t>
            </a:r>
            <a:endParaRPr lang="fi-FI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086298"/>
            <a:ext cx="30243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T: Living in richer neighborhood: </a:t>
            </a:r>
            <a:r>
              <a:rPr lang="en-US" sz="2000" dirty="0"/>
              <a:t>better </a:t>
            </a:r>
            <a:r>
              <a:rPr lang="en-US" sz="2000" dirty="0" err="1"/>
              <a:t>nbd</a:t>
            </a:r>
            <a:r>
              <a:rPr lang="en-US" sz="2000" dirty="0"/>
              <a:t> quality and peer group</a:t>
            </a:r>
            <a:endParaRPr lang="fi-FI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3218566"/>
            <a:ext cx="30243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Y: Child’s outcomes: </a:t>
            </a:r>
          </a:p>
          <a:p>
            <a:r>
              <a:rPr lang="en-US" sz="2000" dirty="0"/>
              <a:t>Education, future wages, employment</a:t>
            </a:r>
            <a:endParaRPr lang="fi-FI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51996" y="2815778"/>
            <a:ext cx="576064" cy="615553"/>
          </a:xfrm>
          <a:prstGeom prst="rect">
            <a:avLst/>
          </a:prstGeom>
          <a:solidFill>
            <a:schemeClr val="bg1">
              <a:alpha val="3053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>
                <a:solidFill>
                  <a:schemeClr val="accent4">
                    <a:alpha val="35000"/>
                  </a:schemeClr>
                </a:solidFill>
              </a:rPr>
              <a:t>?</a:t>
            </a:r>
            <a:endParaRPr lang="fi-FI" sz="4000" b="1" dirty="0">
              <a:solidFill>
                <a:schemeClr val="accent4">
                  <a:alpha val="35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8593011">
            <a:off x="5368670" y="2177601"/>
            <a:ext cx="576064" cy="1008112"/>
          </a:xfrm>
          <a:prstGeom prst="downArrow">
            <a:avLst/>
          </a:prstGeom>
          <a:solidFill>
            <a:schemeClr val="tx2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Down Arrow 11"/>
          <p:cNvSpPr/>
          <p:nvPr/>
        </p:nvSpPr>
        <p:spPr>
          <a:xfrm rot="2859695">
            <a:off x="2996208" y="2257766"/>
            <a:ext cx="576064" cy="1008112"/>
          </a:xfrm>
          <a:prstGeom prst="downArrow">
            <a:avLst/>
          </a:prstGeom>
          <a:solidFill>
            <a:schemeClr val="tx2">
              <a:alpha val="3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Down Arrow 12"/>
          <p:cNvSpPr/>
          <p:nvPr/>
        </p:nvSpPr>
        <p:spPr>
          <a:xfrm rot="16200000">
            <a:off x="4211960" y="3140636"/>
            <a:ext cx="576064" cy="1008112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3A546-6C18-442E-8387-987D987297A0}"/>
              </a:ext>
            </a:extLst>
          </p:cNvPr>
          <p:cNvSpPr txBox="1"/>
          <p:nvPr/>
        </p:nvSpPr>
        <p:spPr>
          <a:xfrm>
            <a:off x="395536" y="4513684"/>
            <a:ext cx="84249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How can we isolate the link between our “treatment” living in a rich neighborhood and our outcomes?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8DF42-BF0C-189D-042F-C18DD2833CEB}"/>
              </a:ext>
            </a:extLst>
          </p:cNvPr>
          <p:cNvSpPr txBox="1"/>
          <p:nvPr/>
        </p:nvSpPr>
        <p:spPr>
          <a:xfrm>
            <a:off x="384930" y="782042"/>
            <a:ext cx="8435541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There is selection into neighborhood based on parental resources.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same resources that affect the neighborhood also affect the child outcome directly. </a:t>
            </a:r>
          </a:p>
        </p:txBody>
      </p:sp>
    </p:spTree>
    <p:extLst>
      <p:ext uri="{BB962C8B-B14F-4D97-AF65-F5344CB8AC3E}">
        <p14:creationId xmlns:p14="http://schemas.microsoft.com/office/powerpoint/2010/main" val="1433912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Controlling for observable differences?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89348"/>
            <a:ext cx="8207374" cy="395040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way would be to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for observable differences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would mean we can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compare people who are similar on observable and measurable characteristics: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have the same initial income, level of education etc., but live in different quality neighborhoods.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if families are assumed to be similar,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families make different residential location choices?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low-income parents who make the effort to move to a higher quality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nbd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probably also use more of other resources in parenting than observably similar parents who remain in the poor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nbd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likely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Unobservable differences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2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 for Part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972153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part, we move on from using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issues we face when using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estimating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effects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and under what type of assumptions can we estimate causal effects from observational data?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familiarize ourselves with the most common quasi-experimental causal inference methods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Difference-in-differences (DID)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Discontinuity Design (RDD)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 Variables (IV)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And, designs based on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observable differences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0599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Public housing demolition as a quasi-experiment</a:t>
            </a:r>
            <a:br>
              <a:rPr lang="en-US" sz="480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4071488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low-income family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06702" y="1609649"/>
            <a:ext cx="5429794" cy="3912147"/>
          </a:xfrm>
        </p:spPr>
        <p:txBody>
          <a:bodyPr/>
          <a:lstStyle/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if we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provided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low-income family the resources to move to the other residential area?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Neighborhood quality would increase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children would have different role models and peers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Would the children in the family benefit if the family moved next to high-income families?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31</a:t>
            </a:fld>
            <a:endParaRPr lang="fi-FI" dirty="0"/>
          </a:p>
        </p:txBody>
      </p:sp>
      <p:sp>
        <p:nvSpPr>
          <p:cNvPr id="146" name="Multiply 145"/>
          <p:cNvSpPr>
            <a:spLocks noChangeAspect="1"/>
          </p:cNvSpPr>
          <p:nvPr/>
        </p:nvSpPr>
        <p:spPr>
          <a:xfrm>
            <a:off x="2130550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7" name="Multiply 146"/>
          <p:cNvSpPr>
            <a:spLocks noChangeAspect="1"/>
          </p:cNvSpPr>
          <p:nvPr/>
        </p:nvSpPr>
        <p:spPr>
          <a:xfrm>
            <a:off x="1950518" y="267034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8" name="Multiply 147"/>
          <p:cNvSpPr>
            <a:spLocks noChangeAspect="1"/>
          </p:cNvSpPr>
          <p:nvPr/>
        </p:nvSpPr>
        <p:spPr>
          <a:xfrm>
            <a:off x="2418582" y="305932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9" name="Multiply 148"/>
          <p:cNvSpPr>
            <a:spLocks noChangeAspect="1"/>
          </p:cNvSpPr>
          <p:nvPr/>
        </p:nvSpPr>
        <p:spPr>
          <a:xfrm>
            <a:off x="1950542" y="3318414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0" name="Oval 149"/>
          <p:cNvSpPr/>
          <p:nvPr/>
        </p:nvSpPr>
        <p:spPr>
          <a:xfrm>
            <a:off x="233975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1" name="Oval 150"/>
          <p:cNvSpPr/>
          <p:nvPr/>
        </p:nvSpPr>
        <p:spPr>
          <a:xfrm>
            <a:off x="277180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2" name="Oval 151"/>
          <p:cNvSpPr/>
          <p:nvPr/>
        </p:nvSpPr>
        <p:spPr>
          <a:xfrm>
            <a:off x="277180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3" name="Oval 152"/>
          <p:cNvSpPr/>
          <p:nvPr/>
        </p:nvSpPr>
        <p:spPr>
          <a:xfrm>
            <a:off x="277180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4" name="Oval 153"/>
          <p:cNvSpPr/>
          <p:nvPr/>
        </p:nvSpPr>
        <p:spPr>
          <a:xfrm>
            <a:off x="233975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5" name="Oval 154"/>
          <p:cNvSpPr/>
          <p:nvPr/>
        </p:nvSpPr>
        <p:spPr>
          <a:xfrm>
            <a:off x="262778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6" name="Oval 155"/>
          <p:cNvSpPr/>
          <p:nvPr/>
        </p:nvSpPr>
        <p:spPr>
          <a:xfrm>
            <a:off x="262778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7" name="Oval 156"/>
          <p:cNvSpPr/>
          <p:nvPr/>
        </p:nvSpPr>
        <p:spPr>
          <a:xfrm>
            <a:off x="262778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8" name="Oval 157"/>
          <p:cNvSpPr/>
          <p:nvPr/>
        </p:nvSpPr>
        <p:spPr>
          <a:xfrm>
            <a:off x="2339752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9" name="Oval 158"/>
          <p:cNvSpPr/>
          <p:nvPr/>
        </p:nvSpPr>
        <p:spPr>
          <a:xfrm>
            <a:off x="277180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0" name="Oval 159"/>
          <p:cNvSpPr/>
          <p:nvPr/>
        </p:nvSpPr>
        <p:spPr>
          <a:xfrm>
            <a:off x="2051720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1" name="Oval 160"/>
          <p:cNvSpPr/>
          <p:nvPr/>
        </p:nvSpPr>
        <p:spPr>
          <a:xfrm>
            <a:off x="233975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2" name="Oval 161"/>
          <p:cNvSpPr/>
          <p:nvPr/>
        </p:nvSpPr>
        <p:spPr>
          <a:xfrm>
            <a:off x="2195736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3" name="Oval 162"/>
          <p:cNvSpPr/>
          <p:nvPr/>
        </p:nvSpPr>
        <p:spPr>
          <a:xfrm>
            <a:off x="277180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4" name="Oval 163"/>
          <p:cNvSpPr/>
          <p:nvPr/>
        </p:nvSpPr>
        <p:spPr>
          <a:xfrm>
            <a:off x="262778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5" name="Oval 164"/>
          <p:cNvSpPr/>
          <p:nvPr/>
        </p:nvSpPr>
        <p:spPr>
          <a:xfrm>
            <a:off x="1907704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6" name="Oval 165"/>
          <p:cNvSpPr/>
          <p:nvPr/>
        </p:nvSpPr>
        <p:spPr>
          <a:xfrm>
            <a:off x="219573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7" name="Oval 166"/>
          <p:cNvSpPr/>
          <p:nvPr/>
        </p:nvSpPr>
        <p:spPr>
          <a:xfrm>
            <a:off x="262778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8" name="Oval 167"/>
          <p:cNvSpPr/>
          <p:nvPr/>
        </p:nvSpPr>
        <p:spPr>
          <a:xfrm>
            <a:off x="2339752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9" name="Oval 168"/>
          <p:cNvSpPr/>
          <p:nvPr/>
        </p:nvSpPr>
        <p:spPr>
          <a:xfrm>
            <a:off x="1763688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0" name="Oval 169"/>
          <p:cNvSpPr/>
          <p:nvPr/>
        </p:nvSpPr>
        <p:spPr>
          <a:xfrm>
            <a:off x="2483768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1" name="Oval 170"/>
          <p:cNvSpPr/>
          <p:nvPr/>
        </p:nvSpPr>
        <p:spPr>
          <a:xfrm>
            <a:off x="277180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2" name="Oval 171"/>
          <p:cNvSpPr/>
          <p:nvPr/>
        </p:nvSpPr>
        <p:spPr>
          <a:xfrm>
            <a:off x="277180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3" name="Oval 172"/>
          <p:cNvSpPr/>
          <p:nvPr/>
        </p:nvSpPr>
        <p:spPr>
          <a:xfrm>
            <a:off x="2195736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4" name="Oval 173"/>
          <p:cNvSpPr/>
          <p:nvPr/>
        </p:nvSpPr>
        <p:spPr>
          <a:xfrm>
            <a:off x="1619672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5" name="Oval 174"/>
          <p:cNvSpPr/>
          <p:nvPr/>
        </p:nvSpPr>
        <p:spPr>
          <a:xfrm>
            <a:off x="233975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6" name="Oval 175"/>
          <p:cNvSpPr/>
          <p:nvPr/>
        </p:nvSpPr>
        <p:spPr>
          <a:xfrm>
            <a:off x="248376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7" name="Oval 176"/>
          <p:cNvSpPr/>
          <p:nvPr/>
        </p:nvSpPr>
        <p:spPr>
          <a:xfrm>
            <a:off x="219573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8" name="Oval 177"/>
          <p:cNvSpPr/>
          <p:nvPr/>
        </p:nvSpPr>
        <p:spPr>
          <a:xfrm>
            <a:off x="133164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9" name="Oval 178"/>
          <p:cNvSpPr/>
          <p:nvPr/>
        </p:nvSpPr>
        <p:spPr>
          <a:xfrm>
            <a:off x="248376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0" name="Oval 179"/>
          <p:cNvSpPr/>
          <p:nvPr/>
        </p:nvSpPr>
        <p:spPr>
          <a:xfrm>
            <a:off x="2627784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1" name="Oval 180"/>
          <p:cNvSpPr/>
          <p:nvPr/>
        </p:nvSpPr>
        <p:spPr>
          <a:xfrm>
            <a:off x="248376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2" name="Oval 181"/>
          <p:cNvSpPr/>
          <p:nvPr/>
        </p:nvSpPr>
        <p:spPr>
          <a:xfrm>
            <a:off x="248376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3" name="Oval 182"/>
          <p:cNvSpPr/>
          <p:nvPr/>
        </p:nvSpPr>
        <p:spPr>
          <a:xfrm>
            <a:off x="233975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4" name="Oval 183"/>
          <p:cNvSpPr/>
          <p:nvPr/>
        </p:nvSpPr>
        <p:spPr>
          <a:xfrm>
            <a:off x="262778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5" name="Oval 184"/>
          <p:cNvSpPr/>
          <p:nvPr/>
        </p:nvSpPr>
        <p:spPr>
          <a:xfrm>
            <a:off x="248376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6" name="Oval 185"/>
          <p:cNvSpPr/>
          <p:nvPr/>
        </p:nvSpPr>
        <p:spPr>
          <a:xfrm>
            <a:off x="277180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7" name="Oval 186"/>
          <p:cNvSpPr/>
          <p:nvPr/>
        </p:nvSpPr>
        <p:spPr>
          <a:xfrm>
            <a:off x="262778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8" name="Multiply 187"/>
          <p:cNvSpPr>
            <a:spLocks noChangeAspect="1"/>
          </p:cNvSpPr>
          <p:nvPr/>
        </p:nvSpPr>
        <p:spPr>
          <a:xfrm>
            <a:off x="1446462" y="2872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9" name="Multiply 188"/>
          <p:cNvSpPr>
            <a:spLocks noChangeAspect="1"/>
          </p:cNvSpPr>
          <p:nvPr/>
        </p:nvSpPr>
        <p:spPr>
          <a:xfrm>
            <a:off x="1446462" y="30882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0" name="Multiply 189"/>
          <p:cNvSpPr>
            <a:spLocks noChangeAspect="1"/>
          </p:cNvSpPr>
          <p:nvPr/>
        </p:nvSpPr>
        <p:spPr>
          <a:xfrm>
            <a:off x="1781374" y="287928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1" name="Multiply 190"/>
          <p:cNvSpPr>
            <a:spLocks noChangeAspect="1"/>
          </p:cNvSpPr>
          <p:nvPr/>
        </p:nvSpPr>
        <p:spPr>
          <a:xfrm>
            <a:off x="1781374" y="30953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2" name="Multiply 191"/>
          <p:cNvSpPr>
            <a:spLocks noChangeAspect="1"/>
          </p:cNvSpPr>
          <p:nvPr/>
        </p:nvSpPr>
        <p:spPr>
          <a:xfrm>
            <a:off x="1590478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3" name="Multiply 192"/>
          <p:cNvSpPr>
            <a:spLocks noChangeAspect="1"/>
          </p:cNvSpPr>
          <p:nvPr/>
        </p:nvSpPr>
        <p:spPr>
          <a:xfrm>
            <a:off x="1590478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4" name="Multiply 193"/>
          <p:cNvSpPr>
            <a:spLocks noChangeAspect="1"/>
          </p:cNvSpPr>
          <p:nvPr/>
        </p:nvSpPr>
        <p:spPr>
          <a:xfrm>
            <a:off x="2130550" y="309531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5" name="Multiply 194"/>
          <p:cNvSpPr>
            <a:spLocks noChangeAspect="1"/>
          </p:cNvSpPr>
          <p:nvPr/>
        </p:nvSpPr>
        <p:spPr>
          <a:xfrm>
            <a:off x="2130550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6" name="Multiply 195"/>
          <p:cNvSpPr>
            <a:spLocks noChangeAspect="1"/>
          </p:cNvSpPr>
          <p:nvPr/>
        </p:nvSpPr>
        <p:spPr>
          <a:xfrm>
            <a:off x="2418582" y="287928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7" name="Multiply 196"/>
          <p:cNvSpPr>
            <a:spLocks noChangeAspect="1"/>
          </p:cNvSpPr>
          <p:nvPr/>
        </p:nvSpPr>
        <p:spPr>
          <a:xfrm>
            <a:off x="1590502" y="286506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8" name="Multiply 197"/>
          <p:cNvSpPr>
            <a:spLocks noChangeAspect="1"/>
          </p:cNvSpPr>
          <p:nvPr/>
        </p:nvSpPr>
        <p:spPr>
          <a:xfrm>
            <a:off x="2130550" y="244721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9" name="Multiply 198"/>
          <p:cNvSpPr>
            <a:spLocks noChangeAspect="1"/>
          </p:cNvSpPr>
          <p:nvPr/>
        </p:nvSpPr>
        <p:spPr>
          <a:xfrm>
            <a:off x="1950542" y="28721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0" name="Multiply 199"/>
          <p:cNvSpPr>
            <a:spLocks noChangeAspect="1"/>
          </p:cNvSpPr>
          <p:nvPr/>
        </p:nvSpPr>
        <p:spPr>
          <a:xfrm>
            <a:off x="1950542" y="3088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1" name="Multiply 200"/>
          <p:cNvSpPr>
            <a:spLocks noChangeAspect="1"/>
          </p:cNvSpPr>
          <p:nvPr/>
        </p:nvSpPr>
        <p:spPr>
          <a:xfrm>
            <a:off x="2274566" y="287216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2" name="Multiply 201"/>
          <p:cNvSpPr>
            <a:spLocks noChangeAspect="1"/>
          </p:cNvSpPr>
          <p:nvPr/>
        </p:nvSpPr>
        <p:spPr>
          <a:xfrm>
            <a:off x="2274566" y="308818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3" name="Multiply 202"/>
          <p:cNvSpPr>
            <a:spLocks noChangeAspect="1"/>
          </p:cNvSpPr>
          <p:nvPr/>
        </p:nvSpPr>
        <p:spPr>
          <a:xfrm>
            <a:off x="2274566" y="330421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4" name="Multiply 203"/>
          <p:cNvSpPr>
            <a:spLocks noChangeAspect="1"/>
          </p:cNvSpPr>
          <p:nvPr/>
        </p:nvSpPr>
        <p:spPr>
          <a:xfrm>
            <a:off x="2130550" y="2886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5" name="Multiply 204"/>
          <p:cNvSpPr>
            <a:spLocks noChangeAspect="1"/>
          </p:cNvSpPr>
          <p:nvPr/>
        </p:nvSpPr>
        <p:spPr>
          <a:xfrm>
            <a:off x="1806502" y="2454318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6" name="Multiply 205"/>
          <p:cNvSpPr>
            <a:spLocks noChangeAspect="1"/>
          </p:cNvSpPr>
          <p:nvPr/>
        </p:nvSpPr>
        <p:spPr>
          <a:xfrm>
            <a:off x="1590478" y="3102390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7" name="Multiply 206"/>
          <p:cNvSpPr>
            <a:spLocks noChangeAspect="1"/>
          </p:cNvSpPr>
          <p:nvPr/>
        </p:nvSpPr>
        <p:spPr>
          <a:xfrm>
            <a:off x="1781374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8" name="Multiply 207"/>
          <p:cNvSpPr>
            <a:spLocks noChangeAspect="1"/>
          </p:cNvSpPr>
          <p:nvPr/>
        </p:nvSpPr>
        <p:spPr>
          <a:xfrm>
            <a:off x="1950542" y="244721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9" name="Multiply 208"/>
          <p:cNvSpPr>
            <a:spLocks noChangeAspect="1"/>
          </p:cNvSpPr>
          <p:nvPr/>
        </p:nvSpPr>
        <p:spPr>
          <a:xfrm>
            <a:off x="2274566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0" name="Multiply 209"/>
          <p:cNvSpPr>
            <a:spLocks noChangeAspect="1"/>
          </p:cNvSpPr>
          <p:nvPr/>
        </p:nvSpPr>
        <p:spPr>
          <a:xfrm>
            <a:off x="1781374" y="267036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1" name="Multiply 210"/>
          <p:cNvSpPr>
            <a:spLocks noChangeAspect="1"/>
          </p:cNvSpPr>
          <p:nvPr/>
        </p:nvSpPr>
        <p:spPr>
          <a:xfrm>
            <a:off x="1770510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2" name="Multiply 211"/>
          <p:cNvSpPr>
            <a:spLocks noChangeAspect="1"/>
          </p:cNvSpPr>
          <p:nvPr/>
        </p:nvSpPr>
        <p:spPr>
          <a:xfrm>
            <a:off x="2130550" y="3311336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3" name="Multiply 212"/>
          <p:cNvSpPr>
            <a:spLocks noChangeAspect="1"/>
          </p:cNvSpPr>
          <p:nvPr/>
        </p:nvSpPr>
        <p:spPr>
          <a:xfrm>
            <a:off x="1950518" y="3505572"/>
            <a:ext cx="108000" cy="216000"/>
          </a:xfrm>
          <a:prstGeom prst="mathMultiply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4" name="Oval 213"/>
          <p:cNvSpPr/>
          <p:nvPr/>
        </p:nvSpPr>
        <p:spPr>
          <a:xfrm>
            <a:off x="291581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5" name="Oval 214"/>
          <p:cNvSpPr/>
          <p:nvPr/>
        </p:nvSpPr>
        <p:spPr>
          <a:xfrm>
            <a:off x="248376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6" name="Oval 215"/>
          <p:cNvSpPr/>
          <p:nvPr/>
        </p:nvSpPr>
        <p:spPr>
          <a:xfrm>
            <a:off x="291581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7" name="Oval 216"/>
          <p:cNvSpPr/>
          <p:nvPr/>
        </p:nvSpPr>
        <p:spPr>
          <a:xfrm>
            <a:off x="291581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8" name="Oval 217"/>
          <p:cNvSpPr/>
          <p:nvPr/>
        </p:nvSpPr>
        <p:spPr>
          <a:xfrm>
            <a:off x="291581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9" name="Oval 218"/>
          <p:cNvSpPr/>
          <p:nvPr/>
        </p:nvSpPr>
        <p:spPr>
          <a:xfrm>
            <a:off x="262778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0" name="Oval 219"/>
          <p:cNvSpPr/>
          <p:nvPr/>
        </p:nvSpPr>
        <p:spPr>
          <a:xfrm>
            <a:off x="1187624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1" name="Oval 220"/>
          <p:cNvSpPr/>
          <p:nvPr/>
        </p:nvSpPr>
        <p:spPr>
          <a:xfrm>
            <a:off x="1187624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2" name="Oval 221"/>
          <p:cNvSpPr/>
          <p:nvPr/>
        </p:nvSpPr>
        <p:spPr>
          <a:xfrm>
            <a:off x="1187624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3" name="Oval 222"/>
          <p:cNvSpPr/>
          <p:nvPr/>
        </p:nvSpPr>
        <p:spPr>
          <a:xfrm>
            <a:off x="104360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4" name="Oval 223"/>
          <p:cNvSpPr/>
          <p:nvPr/>
        </p:nvSpPr>
        <p:spPr>
          <a:xfrm>
            <a:off x="75557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5" name="Oval 224"/>
          <p:cNvSpPr/>
          <p:nvPr/>
        </p:nvSpPr>
        <p:spPr>
          <a:xfrm>
            <a:off x="75557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6" name="Oval 225"/>
          <p:cNvSpPr/>
          <p:nvPr/>
        </p:nvSpPr>
        <p:spPr>
          <a:xfrm>
            <a:off x="1187624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7" name="Oval 226"/>
          <p:cNvSpPr/>
          <p:nvPr/>
        </p:nvSpPr>
        <p:spPr>
          <a:xfrm>
            <a:off x="75557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8" name="Oval 227"/>
          <p:cNvSpPr/>
          <p:nvPr/>
        </p:nvSpPr>
        <p:spPr>
          <a:xfrm>
            <a:off x="1331640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9" name="Oval 228"/>
          <p:cNvSpPr/>
          <p:nvPr/>
        </p:nvSpPr>
        <p:spPr>
          <a:xfrm>
            <a:off x="1331640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0" name="Oval 229"/>
          <p:cNvSpPr/>
          <p:nvPr/>
        </p:nvSpPr>
        <p:spPr>
          <a:xfrm>
            <a:off x="1331640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1" name="Oval 230"/>
          <p:cNvSpPr/>
          <p:nvPr/>
        </p:nvSpPr>
        <p:spPr>
          <a:xfrm>
            <a:off x="1331640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2" name="Oval 231"/>
          <p:cNvSpPr/>
          <p:nvPr/>
        </p:nvSpPr>
        <p:spPr>
          <a:xfrm>
            <a:off x="147565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3" name="Oval 232"/>
          <p:cNvSpPr/>
          <p:nvPr/>
        </p:nvSpPr>
        <p:spPr>
          <a:xfrm>
            <a:off x="147565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4" name="Oval 233"/>
          <p:cNvSpPr/>
          <p:nvPr/>
        </p:nvSpPr>
        <p:spPr>
          <a:xfrm>
            <a:off x="205172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5" name="Oval 234"/>
          <p:cNvSpPr/>
          <p:nvPr/>
        </p:nvSpPr>
        <p:spPr>
          <a:xfrm>
            <a:off x="190770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6" name="Oval 235"/>
          <p:cNvSpPr/>
          <p:nvPr/>
        </p:nvSpPr>
        <p:spPr>
          <a:xfrm>
            <a:off x="1475656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7" name="Oval 236"/>
          <p:cNvSpPr/>
          <p:nvPr/>
        </p:nvSpPr>
        <p:spPr>
          <a:xfrm>
            <a:off x="176368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8" name="Oval 237"/>
          <p:cNvSpPr/>
          <p:nvPr/>
        </p:nvSpPr>
        <p:spPr>
          <a:xfrm>
            <a:off x="1619672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9" name="Oval 238"/>
          <p:cNvSpPr/>
          <p:nvPr/>
        </p:nvSpPr>
        <p:spPr>
          <a:xfrm>
            <a:off x="1187624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0" name="Oval 239"/>
          <p:cNvSpPr/>
          <p:nvPr/>
        </p:nvSpPr>
        <p:spPr>
          <a:xfrm>
            <a:off x="161967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1" name="Oval 240"/>
          <p:cNvSpPr/>
          <p:nvPr/>
        </p:nvSpPr>
        <p:spPr>
          <a:xfrm>
            <a:off x="1475656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2" name="Oval 241"/>
          <p:cNvSpPr/>
          <p:nvPr/>
        </p:nvSpPr>
        <p:spPr>
          <a:xfrm>
            <a:off x="1331640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3" name="Oval 242"/>
          <p:cNvSpPr/>
          <p:nvPr/>
        </p:nvSpPr>
        <p:spPr>
          <a:xfrm>
            <a:off x="1763688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4" name="Oval 243"/>
          <p:cNvSpPr/>
          <p:nvPr/>
        </p:nvSpPr>
        <p:spPr>
          <a:xfrm>
            <a:off x="1619672" y="429766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5" name="Oval 244"/>
          <p:cNvSpPr/>
          <p:nvPr/>
        </p:nvSpPr>
        <p:spPr>
          <a:xfrm>
            <a:off x="205172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6" name="Oval 245"/>
          <p:cNvSpPr/>
          <p:nvPr/>
        </p:nvSpPr>
        <p:spPr>
          <a:xfrm>
            <a:off x="1907704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7" name="Oval 246"/>
          <p:cNvSpPr/>
          <p:nvPr/>
        </p:nvSpPr>
        <p:spPr>
          <a:xfrm>
            <a:off x="1043608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8" name="Oval 247"/>
          <p:cNvSpPr/>
          <p:nvPr/>
        </p:nvSpPr>
        <p:spPr>
          <a:xfrm>
            <a:off x="161967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9" name="Oval 248"/>
          <p:cNvSpPr/>
          <p:nvPr/>
        </p:nvSpPr>
        <p:spPr>
          <a:xfrm>
            <a:off x="1331640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0" name="Oval 249"/>
          <p:cNvSpPr/>
          <p:nvPr/>
        </p:nvSpPr>
        <p:spPr>
          <a:xfrm>
            <a:off x="1475656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1" name="Oval 250"/>
          <p:cNvSpPr/>
          <p:nvPr/>
        </p:nvSpPr>
        <p:spPr>
          <a:xfrm>
            <a:off x="1043608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2" name="Oval 251"/>
          <p:cNvSpPr/>
          <p:nvPr/>
        </p:nvSpPr>
        <p:spPr>
          <a:xfrm>
            <a:off x="89959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3" name="Oval 252"/>
          <p:cNvSpPr/>
          <p:nvPr/>
        </p:nvSpPr>
        <p:spPr>
          <a:xfrm>
            <a:off x="1331640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4" name="Oval 253"/>
          <p:cNvSpPr/>
          <p:nvPr/>
        </p:nvSpPr>
        <p:spPr>
          <a:xfrm>
            <a:off x="118762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5" name="Oval 254"/>
          <p:cNvSpPr/>
          <p:nvPr/>
        </p:nvSpPr>
        <p:spPr>
          <a:xfrm>
            <a:off x="104360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6" name="Oval 255"/>
          <p:cNvSpPr/>
          <p:nvPr/>
        </p:nvSpPr>
        <p:spPr>
          <a:xfrm>
            <a:off x="118762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7" name="Oval 256"/>
          <p:cNvSpPr/>
          <p:nvPr/>
        </p:nvSpPr>
        <p:spPr>
          <a:xfrm>
            <a:off x="133164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8" name="Oval 257"/>
          <p:cNvSpPr/>
          <p:nvPr/>
        </p:nvSpPr>
        <p:spPr>
          <a:xfrm>
            <a:off x="1475656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9" name="Oval 258"/>
          <p:cNvSpPr/>
          <p:nvPr/>
        </p:nvSpPr>
        <p:spPr>
          <a:xfrm>
            <a:off x="1619672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0" name="Oval 259"/>
          <p:cNvSpPr/>
          <p:nvPr/>
        </p:nvSpPr>
        <p:spPr>
          <a:xfrm>
            <a:off x="1763688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1" name="Oval 260"/>
          <p:cNvSpPr/>
          <p:nvPr/>
        </p:nvSpPr>
        <p:spPr>
          <a:xfrm>
            <a:off x="89959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2" name="Oval 261"/>
          <p:cNvSpPr/>
          <p:nvPr/>
        </p:nvSpPr>
        <p:spPr>
          <a:xfrm>
            <a:off x="75557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3" name="Oval 262"/>
          <p:cNvSpPr/>
          <p:nvPr/>
        </p:nvSpPr>
        <p:spPr>
          <a:xfrm>
            <a:off x="1187624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4" name="Oval 263"/>
          <p:cNvSpPr/>
          <p:nvPr/>
        </p:nvSpPr>
        <p:spPr>
          <a:xfrm>
            <a:off x="104360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5" name="Oval 264"/>
          <p:cNvSpPr/>
          <p:nvPr/>
        </p:nvSpPr>
        <p:spPr>
          <a:xfrm>
            <a:off x="104360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6" name="Oval 265"/>
          <p:cNvSpPr/>
          <p:nvPr/>
        </p:nvSpPr>
        <p:spPr>
          <a:xfrm>
            <a:off x="104360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7" name="Oval 266"/>
          <p:cNvSpPr/>
          <p:nvPr/>
        </p:nvSpPr>
        <p:spPr>
          <a:xfrm>
            <a:off x="1043608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8" name="Oval 267"/>
          <p:cNvSpPr/>
          <p:nvPr/>
        </p:nvSpPr>
        <p:spPr>
          <a:xfrm>
            <a:off x="219573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9" name="Oval 268"/>
          <p:cNvSpPr/>
          <p:nvPr/>
        </p:nvSpPr>
        <p:spPr>
          <a:xfrm>
            <a:off x="190770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0" name="Oval 269"/>
          <p:cNvSpPr/>
          <p:nvPr/>
        </p:nvSpPr>
        <p:spPr>
          <a:xfrm>
            <a:off x="176368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1" name="Oval 270"/>
          <p:cNvSpPr/>
          <p:nvPr/>
        </p:nvSpPr>
        <p:spPr>
          <a:xfrm>
            <a:off x="1619672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2" name="Oval 271"/>
          <p:cNvSpPr/>
          <p:nvPr/>
        </p:nvSpPr>
        <p:spPr>
          <a:xfrm>
            <a:off x="1475656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3" name="Oval 272"/>
          <p:cNvSpPr/>
          <p:nvPr/>
        </p:nvSpPr>
        <p:spPr>
          <a:xfrm>
            <a:off x="205172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4" name="Oval 273"/>
          <p:cNvSpPr/>
          <p:nvPr/>
        </p:nvSpPr>
        <p:spPr>
          <a:xfrm>
            <a:off x="3203848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5" name="Oval 274"/>
          <p:cNvSpPr/>
          <p:nvPr/>
        </p:nvSpPr>
        <p:spPr>
          <a:xfrm>
            <a:off x="3203848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6" name="Oval 275"/>
          <p:cNvSpPr/>
          <p:nvPr/>
        </p:nvSpPr>
        <p:spPr>
          <a:xfrm>
            <a:off x="3203848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7" name="Oval 276"/>
          <p:cNvSpPr/>
          <p:nvPr/>
        </p:nvSpPr>
        <p:spPr>
          <a:xfrm>
            <a:off x="3203848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8" name="Oval 277"/>
          <p:cNvSpPr/>
          <p:nvPr/>
        </p:nvSpPr>
        <p:spPr>
          <a:xfrm>
            <a:off x="3059832" y="256946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9" name="Oval 278"/>
          <p:cNvSpPr/>
          <p:nvPr/>
        </p:nvSpPr>
        <p:spPr>
          <a:xfrm>
            <a:off x="3059832" y="3649588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0" name="Oval 279"/>
          <p:cNvSpPr/>
          <p:nvPr/>
        </p:nvSpPr>
        <p:spPr>
          <a:xfrm>
            <a:off x="89959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1" name="Oval 280"/>
          <p:cNvSpPr/>
          <p:nvPr/>
        </p:nvSpPr>
        <p:spPr>
          <a:xfrm>
            <a:off x="89959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2" name="Oval 281"/>
          <p:cNvSpPr/>
          <p:nvPr/>
        </p:nvSpPr>
        <p:spPr>
          <a:xfrm>
            <a:off x="89959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3" name="Oval 282"/>
          <p:cNvSpPr/>
          <p:nvPr/>
        </p:nvSpPr>
        <p:spPr>
          <a:xfrm>
            <a:off x="89959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4" name="Oval 283"/>
          <p:cNvSpPr/>
          <p:nvPr/>
        </p:nvSpPr>
        <p:spPr>
          <a:xfrm>
            <a:off x="2915816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5" name="Oval 284"/>
          <p:cNvSpPr/>
          <p:nvPr/>
        </p:nvSpPr>
        <p:spPr>
          <a:xfrm>
            <a:off x="2915816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6" name="Oval 285"/>
          <p:cNvSpPr/>
          <p:nvPr/>
        </p:nvSpPr>
        <p:spPr>
          <a:xfrm>
            <a:off x="3059832" y="343356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7" name="Oval 286"/>
          <p:cNvSpPr/>
          <p:nvPr/>
        </p:nvSpPr>
        <p:spPr>
          <a:xfrm>
            <a:off x="3059832" y="321754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8" name="Oval 287"/>
          <p:cNvSpPr/>
          <p:nvPr/>
        </p:nvSpPr>
        <p:spPr>
          <a:xfrm>
            <a:off x="2915816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9" name="Oval 288"/>
          <p:cNvSpPr/>
          <p:nvPr/>
        </p:nvSpPr>
        <p:spPr>
          <a:xfrm>
            <a:off x="2915816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0" name="Oval 289"/>
          <p:cNvSpPr/>
          <p:nvPr/>
        </p:nvSpPr>
        <p:spPr>
          <a:xfrm>
            <a:off x="3059832" y="300151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1" name="Oval 290"/>
          <p:cNvSpPr/>
          <p:nvPr/>
        </p:nvSpPr>
        <p:spPr>
          <a:xfrm>
            <a:off x="3059832" y="278549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2" name="Oval 291"/>
          <p:cNvSpPr/>
          <p:nvPr/>
        </p:nvSpPr>
        <p:spPr>
          <a:xfrm>
            <a:off x="1187624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3" name="Oval 292"/>
          <p:cNvSpPr/>
          <p:nvPr/>
        </p:nvSpPr>
        <p:spPr>
          <a:xfrm>
            <a:off x="1475656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4" name="Oval 293"/>
          <p:cNvSpPr/>
          <p:nvPr/>
        </p:nvSpPr>
        <p:spPr>
          <a:xfrm>
            <a:off x="1331640" y="3865612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5" name="Oval 294"/>
          <p:cNvSpPr/>
          <p:nvPr/>
        </p:nvSpPr>
        <p:spPr>
          <a:xfrm>
            <a:off x="2195736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6" name="Oval 295"/>
          <p:cNvSpPr/>
          <p:nvPr/>
        </p:nvSpPr>
        <p:spPr>
          <a:xfrm>
            <a:off x="1763688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7" name="Oval 296"/>
          <p:cNvSpPr/>
          <p:nvPr/>
        </p:nvSpPr>
        <p:spPr>
          <a:xfrm>
            <a:off x="2051720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8" name="Oval 297"/>
          <p:cNvSpPr/>
          <p:nvPr/>
        </p:nvSpPr>
        <p:spPr>
          <a:xfrm>
            <a:off x="2051720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9" name="Oval 298"/>
          <p:cNvSpPr/>
          <p:nvPr/>
        </p:nvSpPr>
        <p:spPr>
          <a:xfrm>
            <a:off x="1907704" y="192139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0" name="Oval 299"/>
          <p:cNvSpPr/>
          <p:nvPr/>
        </p:nvSpPr>
        <p:spPr>
          <a:xfrm>
            <a:off x="1907704" y="2137420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1" name="Oval 300"/>
          <p:cNvSpPr/>
          <p:nvPr/>
        </p:nvSpPr>
        <p:spPr>
          <a:xfrm>
            <a:off x="2627784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2" name="Oval 301"/>
          <p:cNvSpPr/>
          <p:nvPr/>
        </p:nvSpPr>
        <p:spPr>
          <a:xfrm>
            <a:off x="2483768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3" name="Oval 302"/>
          <p:cNvSpPr/>
          <p:nvPr/>
        </p:nvSpPr>
        <p:spPr>
          <a:xfrm>
            <a:off x="2339752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4" name="Oval 303"/>
          <p:cNvSpPr/>
          <p:nvPr/>
        </p:nvSpPr>
        <p:spPr>
          <a:xfrm>
            <a:off x="1619672" y="4081636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5" name="Oval 304"/>
          <p:cNvSpPr/>
          <p:nvPr/>
        </p:nvSpPr>
        <p:spPr>
          <a:xfrm>
            <a:off x="2771800" y="2353444"/>
            <a:ext cx="72008" cy="720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6" name="Oval 305"/>
          <p:cNvSpPr/>
          <p:nvPr/>
        </p:nvSpPr>
        <p:spPr>
          <a:xfrm>
            <a:off x="611560" y="1777380"/>
            <a:ext cx="2808312" cy="2664296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1007584" y="2965528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2109151" y="2936602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9" name="Curved Down Arrow 308"/>
          <p:cNvSpPr/>
          <p:nvPr/>
        </p:nvSpPr>
        <p:spPr>
          <a:xfrm>
            <a:off x="971600" y="2353444"/>
            <a:ext cx="1321296" cy="561860"/>
          </a:xfrm>
          <a:prstGeom prst="curved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03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Chyn</a:t>
            </a:r>
            <a:r>
              <a:rPr lang="en-US" dirty="0"/>
              <a:t> (2018, AER)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32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79648"/>
            <a:ext cx="6883896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54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Robert Taylor Homes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33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69" y="1057300"/>
            <a:ext cx="6803999" cy="4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42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9867-C516-65E9-15F1-DC66A88A7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sz="3000" dirty="0"/>
              <a:t>Robert Taylor</a:t>
            </a:r>
            <a:br>
              <a:rPr lang="en-US" sz="3000" dirty="0"/>
            </a:br>
            <a:r>
              <a:rPr lang="en-US" sz="3000" dirty="0"/>
              <a:t>Homes project</a:t>
            </a:r>
            <a:endParaRPr lang="en-FI" sz="3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57EF0F-F63B-4ABD-83D7-7901562CF9F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131840" y="95225"/>
            <a:ext cx="5599805" cy="55245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9812B-601A-0E7B-EDF5-436A634A0F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556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Chyn</a:t>
            </a:r>
            <a:r>
              <a:rPr lang="en-US" dirty="0"/>
              <a:t> (2018, AER)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433219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 the  case  of  Chicago  where  the  housing authority began reducing its stock of public housing during the 1990s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authority targeted some buildings with poor maintenance for demolition while leaving nearby buildings untouched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Residents of buildings selected for demolition received Section 8 housing vouchers and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forced to relocate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policy created a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group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“naturally” or by accident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housing authority was not planning to divide the residents into control and treatment groups for research purposes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researcher was not involved in creating these groups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Quasi-experiment!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93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87DC-022A-5FE4-0076-A01204E3A5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Chyn</a:t>
            </a:r>
            <a:r>
              <a:rPr lang="en-US" dirty="0"/>
              <a:t> (2018, AER)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F1DB-0A22-4043-5802-55DBC89BA5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 that this is a particular type of quasi-experiment that you can analyze exactly as if it was a randomized experiment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usually not the case!</a:t>
            </a:r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02F1D-E66B-2C58-D078-DE65EFF1BC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41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18" y="985292"/>
            <a:ext cx="8207374" cy="431044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 what is the treatment exactly? And how can this study give us insights different from related research? </a:t>
            </a:r>
          </a:p>
          <a:p>
            <a:pPr marL="6948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 complies</a:t>
            </a:r>
          </a:p>
          <a:p>
            <a:pPr marL="6948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the treatment is a combination of many things</a:t>
            </a:r>
          </a:p>
          <a:p>
            <a:pPr marL="6948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how much 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poverty 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the kind of observational data that is used.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that groups really look like they are randomized</a:t>
            </a:r>
          </a:p>
          <a:p>
            <a:pPr marL="694800" lvl="1" indent="-457200"/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Pre-treatment covariates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must be balanced across groups (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tests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 results</a:t>
            </a:r>
          </a:p>
          <a:p>
            <a:pPr marL="694800" lvl="1" indent="-4572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Heterogeneity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w.r.t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sex and age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1107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research design </a:t>
            </a:r>
            <a:r>
              <a:rPr lang="en-US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young adult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of displaced and non-displaced children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the same public housing project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I.e. compares the treatment and control groups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Displaced children are “treated”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Non-displayed children are “control”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Treatment, or variable of interest is “being displaced”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Key point: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these two groups of children and their households were similar  before the demolition, differences in later-life outcomes can be attributed to relocation to another neighborhood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1976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assumption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345332"/>
            <a:ext cx="8280150" cy="4176464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decision about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which buildings to demolish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were unrelated to the characteristics of the tenants</a:t>
            </a:r>
          </a:p>
          <a:p>
            <a:pPr marL="5805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you think this is important?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assumption should be valid if the tenant selection mechanism did not allow households to self-select into buildings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Within a given housing project, 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households were (as-good-as) randomly assigned to buildings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Waiting lists: there are more applicants than housing units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severe need for affordable housing and few outside options, people would choose the unit they are offered</a:t>
            </a:r>
          </a:p>
          <a:p>
            <a:pPr lvl="1" indent="0">
              <a:spcBef>
                <a:spcPts val="12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97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 for Part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40944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Homework 4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have one more ”practical” homework assignment (homework 4). It will open on Monday 5.2 and has a deadline in the last week of lectures (Feb 14).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a related exercise session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Thursday 8.2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Reading assignment (homework 5)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this last homework, we will give you a list of research papers to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choose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you need to answer questions about the paper.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homework will be due one week after the exam.</a:t>
            </a:r>
            <a:endParaRPr lang="en-US" sz="20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GB" sz="2000" b="0" dirty="0">
                <a:solidFill>
                  <a:srgbClr val="000000"/>
                </a:solidFill>
                <a:effectLst/>
                <a:latin typeface="Helvetica" pitchFamily="2" charset="0"/>
              </a:rPr>
              <a:t>I will comm</a:t>
            </a:r>
            <a:r>
              <a:rPr lang="en-GB" sz="2000" b="0" dirty="0">
                <a:solidFill>
                  <a:srgbClr val="000000"/>
                </a:solidFill>
                <a:latin typeface="Helvetica" pitchFamily="2" charset="0"/>
              </a:rPr>
              <a:t>unicate with you through Announcements on </a:t>
            </a:r>
            <a:r>
              <a:rPr lang="en-GB" sz="2000" b="0" dirty="0" err="1">
                <a:solidFill>
                  <a:srgbClr val="000000"/>
                </a:solidFill>
                <a:latin typeface="Helvetica" pitchFamily="2" charset="0"/>
              </a:rPr>
              <a:t>mycourses</a:t>
            </a:r>
            <a:r>
              <a:rPr lang="en-GB" sz="2000" b="0" dirty="0">
                <a:solidFill>
                  <a:srgbClr val="000000"/>
                </a:solidFill>
                <a:latin typeface="Helvetica" pitchFamily="2" charset="0"/>
              </a:rPr>
              <a:t>! </a:t>
            </a:r>
            <a:endParaRPr lang="en-GB" sz="2000" b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095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assumption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89348"/>
            <a:ext cx="8207374" cy="4104456"/>
          </a:xfrm>
        </p:spPr>
        <p:txBody>
          <a:bodyPr/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type of research design, one needs to carefully show that the households and children were similar in the control and treatment group prior to treatment (demolition)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they are similar in terms of characteristics that the researcher can observe, it is plausible that they are similar also in terms of the characteristics the researcher does not observe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perform Balance tests!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46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assumption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417340"/>
            <a:ext cx="8207374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Demolition has no effects on the children whose building was not demolished (control group)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 research on the same demolitions shows that crime fell in the projects after demolitions, so this condition is violated.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the treatment and the control group might benefit from the demolition. 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crime in a neighborhood has adverse effects on children,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Chyn’s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results might be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biased toward zero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(underestimates). </a:t>
            </a:r>
          </a:p>
          <a:p>
            <a:pPr marL="8037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less of a problem than if the effect would have been biased upwards!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8411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FCACE-8EFE-28A2-487C-7CE00B620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D8E374-BE4E-4F19-9EA8-5B31FAAB08D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9552" y="790427"/>
            <a:ext cx="7916070" cy="38281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26E5-312A-BEB2-BB17-AE0E8B9ED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42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3A8BD-7B48-CB8F-D27D-F0DB83EA51B1}"/>
              </a:ext>
            </a:extLst>
          </p:cNvPr>
          <p:cNvSpPr/>
          <p:nvPr/>
        </p:nvSpPr>
        <p:spPr>
          <a:xfrm>
            <a:off x="3779912" y="4297660"/>
            <a:ext cx="4895776" cy="320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0919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FFD84-60E6-F4C8-D2BF-2CBA73AB4A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Balance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CE79-85D4-9FBC-10BD-E89D7E69CE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FI" b="0" dirty="0"/>
              <a:t>The next table presents comparisons between treatment and control groups for “baseline” variables, i.e. variables measured before the demolition.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08955-D412-1122-0376-A139300DF0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19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44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1" y="62785"/>
            <a:ext cx="7344816" cy="562509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7F23C3-3B91-49AA-A75C-42C81561219B}"/>
              </a:ext>
            </a:extLst>
          </p:cNvPr>
          <p:cNvCxnSpPr>
            <a:cxnSpLocks/>
          </p:cNvCxnSpPr>
          <p:nvPr/>
        </p:nvCxnSpPr>
        <p:spPr>
          <a:xfrm flipH="1" flipV="1">
            <a:off x="7502813" y="1954306"/>
            <a:ext cx="216024" cy="1434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45D25F-6BC5-4DE7-8EA2-3B1398898470}"/>
              </a:ext>
            </a:extLst>
          </p:cNvPr>
          <p:cNvSpPr txBox="1"/>
          <p:nvPr/>
        </p:nvSpPr>
        <p:spPr>
          <a:xfrm>
            <a:off x="7756748" y="2497460"/>
            <a:ext cx="13681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95% confidence interval = 0.81 ±1.96*0.312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142CBD-E110-4E1E-BCD7-16A2475C4587}"/>
              </a:ext>
            </a:extLst>
          </p:cNvPr>
          <p:cNvCxnSpPr>
            <a:cxnSpLocks/>
          </p:cNvCxnSpPr>
          <p:nvPr/>
        </p:nvCxnSpPr>
        <p:spPr>
          <a:xfrm flipH="1">
            <a:off x="7338407" y="1347499"/>
            <a:ext cx="416009" cy="3715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87BDF8-7ED0-4862-BBB4-034D781443CC}"/>
              </a:ext>
            </a:extLst>
          </p:cNvPr>
          <p:cNvSpPr txBox="1"/>
          <p:nvPr/>
        </p:nvSpPr>
        <p:spPr>
          <a:xfrm>
            <a:off x="7754416" y="2035482"/>
            <a:ext cx="13681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Standard error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5191A-A442-45BE-B9AC-B6DDA4C00172}"/>
              </a:ext>
            </a:extLst>
          </p:cNvPr>
          <p:cNvSpPr txBox="1"/>
          <p:nvPr/>
        </p:nvSpPr>
        <p:spPr>
          <a:xfrm>
            <a:off x="7662443" y="1132055"/>
            <a:ext cx="13681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Point estimate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317FD84-2CE9-669A-53FF-2E62C56653D9}"/>
              </a:ext>
            </a:extLst>
          </p:cNvPr>
          <p:cNvSpPr/>
          <p:nvPr/>
        </p:nvSpPr>
        <p:spPr>
          <a:xfrm>
            <a:off x="6435969" y="34761"/>
            <a:ext cx="940479" cy="398993"/>
          </a:xfrm>
          <a:custGeom>
            <a:avLst/>
            <a:gdLst>
              <a:gd name="connsiteX0" fmla="*/ 445477 w 940479"/>
              <a:gd name="connsiteY0" fmla="*/ 12131 h 398993"/>
              <a:gd name="connsiteX1" fmla="*/ 351693 w 940479"/>
              <a:gd name="connsiteY1" fmla="*/ 23854 h 398993"/>
              <a:gd name="connsiteX2" fmla="*/ 117231 w 940479"/>
              <a:gd name="connsiteY2" fmla="*/ 47301 h 398993"/>
              <a:gd name="connsiteX3" fmla="*/ 82062 w 940479"/>
              <a:gd name="connsiteY3" fmla="*/ 59024 h 398993"/>
              <a:gd name="connsiteX4" fmla="*/ 46893 w 940479"/>
              <a:gd name="connsiteY4" fmla="*/ 82470 h 398993"/>
              <a:gd name="connsiteX5" fmla="*/ 23446 w 940479"/>
              <a:gd name="connsiteY5" fmla="*/ 129362 h 398993"/>
              <a:gd name="connsiteX6" fmla="*/ 0 w 940479"/>
              <a:gd name="connsiteY6" fmla="*/ 211424 h 398993"/>
              <a:gd name="connsiteX7" fmla="*/ 11723 w 940479"/>
              <a:gd name="connsiteY7" fmla="*/ 270039 h 398993"/>
              <a:gd name="connsiteX8" fmla="*/ 23446 w 940479"/>
              <a:gd name="connsiteY8" fmla="*/ 305208 h 398993"/>
              <a:gd name="connsiteX9" fmla="*/ 93785 w 940479"/>
              <a:gd name="connsiteY9" fmla="*/ 352101 h 398993"/>
              <a:gd name="connsiteX10" fmla="*/ 187569 w 940479"/>
              <a:gd name="connsiteY10" fmla="*/ 375547 h 398993"/>
              <a:gd name="connsiteX11" fmla="*/ 316523 w 940479"/>
              <a:gd name="connsiteY11" fmla="*/ 387270 h 398993"/>
              <a:gd name="connsiteX12" fmla="*/ 398585 w 940479"/>
              <a:gd name="connsiteY12" fmla="*/ 398993 h 398993"/>
              <a:gd name="connsiteX13" fmla="*/ 703385 w 940479"/>
              <a:gd name="connsiteY13" fmla="*/ 387270 h 398993"/>
              <a:gd name="connsiteX14" fmla="*/ 762000 w 940479"/>
              <a:gd name="connsiteY14" fmla="*/ 375547 h 398993"/>
              <a:gd name="connsiteX15" fmla="*/ 890954 w 940479"/>
              <a:gd name="connsiteY15" fmla="*/ 305208 h 398993"/>
              <a:gd name="connsiteX16" fmla="*/ 926123 w 940479"/>
              <a:gd name="connsiteY16" fmla="*/ 270039 h 398993"/>
              <a:gd name="connsiteX17" fmla="*/ 926123 w 940479"/>
              <a:gd name="connsiteY17" fmla="*/ 164531 h 398993"/>
              <a:gd name="connsiteX18" fmla="*/ 890954 w 940479"/>
              <a:gd name="connsiteY18" fmla="*/ 129362 h 398993"/>
              <a:gd name="connsiteX19" fmla="*/ 832339 w 940479"/>
              <a:gd name="connsiteY19" fmla="*/ 70747 h 398993"/>
              <a:gd name="connsiteX20" fmla="*/ 691662 w 940479"/>
              <a:gd name="connsiteY20" fmla="*/ 47301 h 398993"/>
              <a:gd name="connsiteX21" fmla="*/ 633046 w 940479"/>
              <a:gd name="connsiteY21" fmla="*/ 35577 h 398993"/>
              <a:gd name="connsiteX22" fmla="*/ 539262 w 940479"/>
              <a:gd name="connsiteY22" fmla="*/ 12131 h 398993"/>
              <a:gd name="connsiteX23" fmla="*/ 504093 w 940479"/>
              <a:gd name="connsiteY23" fmla="*/ 408 h 398993"/>
              <a:gd name="connsiteX24" fmla="*/ 445477 w 940479"/>
              <a:gd name="connsiteY24" fmla="*/ 12131 h 39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0479" h="398993">
                <a:moveTo>
                  <a:pt x="445477" y="12131"/>
                </a:moveTo>
                <a:cubicBezTo>
                  <a:pt x="420077" y="16039"/>
                  <a:pt x="383089" y="21238"/>
                  <a:pt x="351693" y="23854"/>
                </a:cubicBezTo>
                <a:cubicBezTo>
                  <a:pt x="200931" y="36417"/>
                  <a:pt x="211295" y="20424"/>
                  <a:pt x="117231" y="47301"/>
                </a:cubicBezTo>
                <a:cubicBezTo>
                  <a:pt x="105349" y="50696"/>
                  <a:pt x="93115" y="53498"/>
                  <a:pt x="82062" y="59024"/>
                </a:cubicBezTo>
                <a:cubicBezTo>
                  <a:pt x="69460" y="65325"/>
                  <a:pt x="58616" y="74655"/>
                  <a:pt x="46893" y="82470"/>
                </a:cubicBezTo>
                <a:cubicBezTo>
                  <a:pt x="39077" y="98101"/>
                  <a:pt x="30330" y="113299"/>
                  <a:pt x="23446" y="129362"/>
                </a:cubicBezTo>
                <a:cubicBezTo>
                  <a:pt x="13355" y="152907"/>
                  <a:pt x="5948" y="187630"/>
                  <a:pt x="0" y="211424"/>
                </a:cubicBezTo>
                <a:cubicBezTo>
                  <a:pt x="3908" y="230962"/>
                  <a:pt x="6890" y="250709"/>
                  <a:pt x="11723" y="270039"/>
                </a:cubicBezTo>
                <a:cubicBezTo>
                  <a:pt x="14720" y="282027"/>
                  <a:pt x="14708" y="296470"/>
                  <a:pt x="23446" y="305208"/>
                </a:cubicBezTo>
                <a:cubicBezTo>
                  <a:pt x="43372" y="325134"/>
                  <a:pt x="67052" y="343190"/>
                  <a:pt x="93785" y="352101"/>
                </a:cubicBezTo>
                <a:cubicBezTo>
                  <a:pt x="132065" y="364861"/>
                  <a:pt x="142301" y="369888"/>
                  <a:pt x="187569" y="375547"/>
                </a:cubicBezTo>
                <a:cubicBezTo>
                  <a:pt x="230398" y="380901"/>
                  <a:pt x="273625" y="382504"/>
                  <a:pt x="316523" y="387270"/>
                </a:cubicBezTo>
                <a:cubicBezTo>
                  <a:pt x="343986" y="390321"/>
                  <a:pt x="371231" y="395085"/>
                  <a:pt x="398585" y="398993"/>
                </a:cubicBezTo>
                <a:cubicBezTo>
                  <a:pt x="500185" y="395085"/>
                  <a:pt x="601921" y="393816"/>
                  <a:pt x="703385" y="387270"/>
                </a:cubicBezTo>
                <a:cubicBezTo>
                  <a:pt x="723269" y="385987"/>
                  <a:pt x="743403" y="382700"/>
                  <a:pt x="762000" y="375547"/>
                </a:cubicBezTo>
                <a:cubicBezTo>
                  <a:pt x="781828" y="367921"/>
                  <a:pt x="861596" y="329673"/>
                  <a:pt x="890954" y="305208"/>
                </a:cubicBezTo>
                <a:cubicBezTo>
                  <a:pt x="903690" y="294594"/>
                  <a:pt x="914400" y="281762"/>
                  <a:pt x="926123" y="270039"/>
                </a:cubicBezTo>
                <a:cubicBezTo>
                  <a:pt x="940255" y="227643"/>
                  <a:pt x="949702" y="217585"/>
                  <a:pt x="926123" y="164531"/>
                </a:cubicBezTo>
                <a:cubicBezTo>
                  <a:pt x="919390" y="149381"/>
                  <a:pt x="901568" y="142098"/>
                  <a:pt x="890954" y="129362"/>
                </a:cubicBezTo>
                <a:cubicBezTo>
                  <a:pt x="857460" y="89169"/>
                  <a:pt x="881463" y="95309"/>
                  <a:pt x="832339" y="70747"/>
                </a:cubicBezTo>
                <a:cubicBezTo>
                  <a:pt x="792022" y="50589"/>
                  <a:pt x="728062" y="52501"/>
                  <a:pt x="691662" y="47301"/>
                </a:cubicBezTo>
                <a:cubicBezTo>
                  <a:pt x="671937" y="44483"/>
                  <a:pt x="652461" y="40058"/>
                  <a:pt x="633046" y="35577"/>
                </a:cubicBezTo>
                <a:cubicBezTo>
                  <a:pt x="601648" y="28331"/>
                  <a:pt x="569832" y="22321"/>
                  <a:pt x="539262" y="12131"/>
                </a:cubicBezTo>
                <a:cubicBezTo>
                  <a:pt x="527539" y="8223"/>
                  <a:pt x="516375" y="1773"/>
                  <a:pt x="504093" y="408"/>
                </a:cubicBezTo>
                <a:cubicBezTo>
                  <a:pt x="480790" y="-2181"/>
                  <a:pt x="470877" y="8223"/>
                  <a:pt x="445477" y="12131"/>
                </a:cubicBezTo>
                <a:close/>
              </a:path>
            </a:pathLst>
          </a:cu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133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1D71-3A7C-4E41-54C1-A0D3A302D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Main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76A78-7B5B-36F0-93D7-3390FBFCE0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FI" b="0" dirty="0"/>
              <a:t>The next tables and graphs present main effects of the treatment on the outcome variables.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D592A-C41E-CF05-385D-739BD1F75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605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46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69268"/>
            <a:ext cx="8186920" cy="4248472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F21D8F1D-4325-4796-8C16-7F984AC10BAC}"/>
              </a:ext>
            </a:extLst>
          </p:cNvPr>
          <p:cNvSpPr/>
          <p:nvPr/>
        </p:nvSpPr>
        <p:spPr>
          <a:xfrm>
            <a:off x="2110154" y="668215"/>
            <a:ext cx="809625" cy="621323"/>
          </a:xfrm>
          <a:custGeom>
            <a:avLst/>
            <a:gdLst>
              <a:gd name="connsiteX0" fmla="*/ 703384 w 809625"/>
              <a:gd name="connsiteY0" fmla="*/ 0 h 621323"/>
              <a:gd name="connsiteX1" fmla="*/ 562708 w 809625"/>
              <a:gd name="connsiteY1" fmla="*/ 11723 h 621323"/>
              <a:gd name="connsiteX2" fmla="*/ 46892 w 809625"/>
              <a:gd name="connsiteY2" fmla="*/ 35170 h 621323"/>
              <a:gd name="connsiteX3" fmla="*/ 0 w 809625"/>
              <a:gd name="connsiteY3" fmla="*/ 140677 h 621323"/>
              <a:gd name="connsiteX4" fmla="*/ 11723 w 809625"/>
              <a:gd name="connsiteY4" fmla="*/ 422031 h 621323"/>
              <a:gd name="connsiteX5" fmla="*/ 35169 w 809625"/>
              <a:gd name="connsiteY5" fmla="*/ 468923 h 621323"/>
              <a:gd name="connsiteX6" fmla="*/ 93784 w 809625"/>
              <a:gd name="connsiteY6" fmla="*/ 539262 h 621323"/>
              <a:gd name="connsiteX7" fmla="*/ 140677 w 809625"/>
              <a:gd name="connsiteY7" fmla="*/ 562708 h 621323"/>
              <a:gd name="connsiteX8" fmla="*/ 187569 w 809625"/>
              <a:gd name="connsiteY8" fmla="*/ 574431 h 621323"/>
              <a:gd name="connsiteX9" fmla="*/ 304800 w 809625"/>
              <a:gd name="connsiteY9" fmla="*/ 609600 h 621323"/>
              <a:gd name="connsiteX10" fmla="*/ 433754 w 809625"/>
              <a:gd name="connsiteY10" fmla="*/ 621323 h 621323"/>
              <a:gd name="connsiteX11" fmla="*/ 550984 w 809625"/>
              <a:gd name="connsiteY11" fmla="*/ 609600 h 621323"/>
              <a:gd name="connsiteX12" fmla="*/ 586154 w 809625"/>
              <a:gd name="connsiteY12" fmla="*/ 597877 h 621323"/>
              <a:gd name="connsiteX13" fmla="*/ 644769 w 809625"/>
              <a:gd name="connsiteY13" fmla="*/ 539262 h 621323"/>
              <a:gd name="connsiteX14" fmla="*/ 691661 w 809625"/>
              <a:gd name="connsiteY14" fmla="*/ 480647 h 621323"/>
              <a:gd name="connsiteX15" fmla="*/ 750277 w 809625"/>
              <a:gd name="connsiteY15" fmla="*/ 422031 h 621323"/>
              <a:gd name="connsiteX16" fmla="*/ 785446 w 809625"/>
              <a:gd name="connsiteY16" fmla="*/ 386862 h 621323"/>
              <a:gd name="connsiteX17" fmla="*/ 808892 w 809625"/>
              <a:gd name="connsiteY17" fmla="*/ 316523 h 621323"/>
              <a:gd name="connsiteX18" fmla="*/ 785446 w 809625"/>
              <a:gd name="connsiteY18" fmla="*/ 199293 h 621323"/>
              <a:gd name="connsiteX19" fmla="*/ 773723 w 809625"/>
              <a:gd name="connsiteY19" fmla="*/ 164123 h 621323"/>
              <a:gd name="connsiteX20" fmla="*/ 726831 w 809625"/>
              <a:gd name="connsiteY20" fmla="*/ 93785 h 621323"/>
              <a:gd name="connsiteX21" fmla="*/ 703384 w 809625"/>
              <a:gd name="connsiteY21" fmla="*/ 58616 h 621323"/>
              <a:gd name="connsiteX22" fmla="*/ 633046 w 809625"/>
              <a:gd name="connsiteY22" fmla="*/ 23447 h 621323"/>
              <a:gd name="connsiteX23" fmla="*/ 609600 w 809625"/>
              <a:gd name="connsiteY23" fmla="*/ 23447 h 62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09625" h="621323">
                <a:moveTo>
                  <a:pt x="703384" y="0"/>
                </a:moveTo>
                <a:cubicBezTo>
                  <a:pt x="656492" y="3908"/>
                  <a:pt x="609728" y="9914"/>
                  <a:pt x="562708" y="11723"/>
                </a:cubicBezTo>
                <a:cubicBezTo>
                  <a:pt x="46813" y="31566"/>
                  <a:pt x="248653" y="-15270"/>
                  <a:pt x="46892" y="35170"/>
                </a:cubicBezTo>
                <a:cubicBezTo>
                  <a:pt x="4993" y="77069"/>
                  <a:pt x="0" y="68434"/>
                  <a:pt x="0" y="140677"/>
                </a:cubicBezTo>
                <a:cubicBezTo>
                  <a:pt x="0" y="234543"/>
                  <a:pt x="1723" y="328699"/>
                  <a:pt x="11723" y="422031"/>
                </a:cubicBezTo>
                <a:cubicBezTo>
                  <a:pt x="13585" y="439407"/>
                  <a:pt x="26499" y="453750"/>
                  <a:pt x="35169" y="468923"/>
                </a:cubicBezTo>
                <a:cubicBezTo>
                  <a:pt x="49352" y="493744"/>
                  <a:pt x="70372" y="522540"/>
                  <a:pt x="93784" y="539262"/>
                </a:cubicBezTo>
                <a:cubicBezTo>
                  <a:pt x="108005" y="549420"/>
                  <a:pt x="124314" y="556572"/>
                  <a:pt x="140677" y="562708"/>
                </a:cubicBezTo>
                <a:cubicBezTo>
                  <a:pt x="155763" y="568365"/>
                  <a:pt x="172284" y="569336"/>
                  <a:pt x="187569" y="574431"/>
                </a:cubicBezTo>
                <a:cubicBezTo>
                  <a:pt x="259231" y="598318"/>
                  <a:pt x="230713" y="600339"/>
                  <a:pt x="304800" y="609600"/>
                </a:cubicBezTo>
                <a:cubicBezTo>
                  <a:pt x="347629" y="614954"/>
                  <a:pt x="390769" y="617415"/>
                  <a:pt x="433754" y="621323"/>
                </a:cubicBezTo>
                <a:cubicBezTo>
                  <a:pt x="472831" y="617415"/>
                  <a:pt x="512169" y="615571"/>
                  <a:pt x="550984" y="609600"/>
                </a:cubicBezTo>
                <a:cubicBezTo>
                  <a:pt x="563198" y="607721"/>
                  <a:pt x="576268" y="605291"/>
                  <a:pt x="586154" y="597877"/>
                </a:cubicBezTo>
                <a:cubicBezTo>
                  <a:pt x="608259" y="581298"/>
                  <a:pt x="626285" y="559800"/>
                  <a:pt x="644769" y="539262"/>
                </a:cubicBezTo>
                <a:cubicBezTo>
                  <a:pt x="661507" y="520664"/>
                  <a:pt x="674923" y="499245"/>
                  <a:pt x="691661" y="480647"/>
                </a:cubicBezTo>
                <a:cubicBezTo>
                  <a:pt x="710146" y="460108"/>
                  <a:pt x="730738" y="441570"/>
                  <a:pt x="750277" y="422031"/>
                </a:cubicBezTo>
                <a:lnTo>
                  <a:pt x="785446" y="386862"/>
                </a:lnTo>
                <a:cubicBezTo>
                  <a:pt x="793261" y="363416"/>
                  <a:pt x="813739" y="340758"/>
                  <a:pt x="808892" y="316523"/>
                </a:cubicBezTo>
                <a:cubicBezTo>
                  <a:pt x="801077" y="277446"/>
                  <a:pt x="798048" y="237099"/>
                  <a:pt x="785446" y="199293"/>
                </a:cubicBezTo>
                <a:cubicBezTo>
                  <a:pt x="781538" y="187570"/>
                  <a:pt x="779724" y="174925"/>
                  <a:pt x="773723" y="164123"/>
                </a:cubicBezTo>
                <a:cubicBezTo>
                  <a:pt x="760038" y="139490"/>
                  <a:pt x="742462" y="117231"/>
                  <a:pt x="726831" y="93785"/>
                </a:cubicBezTo>
                <a:cubicBezTo>
                  <a:pt x="719015" y="82062"/>
                  <a:pt x="715107" y="66431"/>
                  <a:pt x="703384" y="58616"/>
                </a:cubicBezTo>
                <a:cubicBezTo>
                  <a:pt x="673744" y="38856"/>
                  <a:pt x="667714" y="30381"/>
                  <a:pt x="633046" y="23447"/>
                </a:cubicBezTo>
                <a:cubicBezTo>
                  <a:pt x="625382" y="21914"/>
                  <a:pt x="617415" y="23447"/>
                  <a:pt x="609600" y="23447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670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47</a:t>
            </a:fld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9228"/>
            <a:ext cx="752500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376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48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97260"/>
            <a:ext cx="8089621" cy="43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B16C-97A4-F904-21E5-B10ABC926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Main effects: interpretation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6F28-2527-3A8B-1DF3-01DB44B538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FI" b="0" dirty="0"/>
          </a:p>
          <a:p>
            <a:r>
              <a:rPr lang="en-FI" dirty="0"/>
              <a:t>Main effects: </a:t>
            </a:r>
          </a:p>
          <a:p>
            <a:r>
              <a:rPr lang="en-FI" b="0" dirty="0"/>
              <a:t>Families who were replaced ended up in “better” (less poor) neighborhoods. But the effect did not persist after 8 years. </a:t>
            </a:r>
          </a:p>
          <a:p>
            <a:endParaRPr lang="en-FI" b="0" dirty="0"/>
          </a:p>
          <a:p>
            <a:r>
              <a:rPr lang="en-FI" b="0" dirty="0"/>
              <a:t>There were positive effects on employment and wages (measuread after age 19) on the children who were displaced, compared to the control group who stayed in the housing projects.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540A8-5F38-E4D8-98D4-93C25637FE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34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913284"/>
            <a:ext cx="8207374" cy="45366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Randomized experiments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data </a:t>
            </a:r>
            <a:r>
              <a:rPr lang="en-US" sz="1900" b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and why it is difficult to make causal claims based on observational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quasi-experiments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This is the theme throughout part II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 study: </a:t>
            </a:r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studying neighborhood effects with a quasi-experimental study. </a:t>
            </a:r>
          </a:p>
          <a:p>
            <a:pPr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898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EC42-AB59-DC00-46BA-B3FBCA2B0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Heterogenous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E5AB-010F-3A16-CD18-D1C36BA77B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FI" b="0" dirty="0"/>
              <a:t>The following tables and figures examine if there are </a:t>
            </a:r>
            <a:r>
              <a:rPr lang="en-FI" b="0" dirty="0">
                <a:solidFill>
                  <a:srgbClr val="BB16A3"/>
                </a:solidFill>
              </a:rPr>
              <a:t>heterogenous effects</a:t>
            </a:r>
            <a:r>
              <a:rPr lang="en-FI" b="0" dirty="0"/>
              <a:t>, i.e. if the effect on the outcome variables differ </a:t>
            </a:r>
            <a:r>
              <a:rPr lang="en-FI" b="0" dirty="0">
                <a:solidFill>
                  <a:srgbClr val="BB16A3"/>
                </a:solidFill>
              </a:rPr>
              <a:t>by subgroup</a:t>
            </a:r>
            <a:r>
              <a:rPr lang="en-FI" b="0" dirty="0"/>
              <a:t>. </a:t>
            </a:r>
          </a:p>
          <a:p>
            <a:r>
              <a:rPr lang="en-FI" b="0" dirty="0"/>
              <a:t>Relevant subgroups? </a:t>
            </a:r>
          </a:p>
          <a:p>
            <a:endParaRPr lang="en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By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I" dirty="0"/>
              <a:t>By age at the time of demolition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FI" dirty="0"/>
              <a:t>thers?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5DEF-0C64-BECA-8085-AA9BA31E82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3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51</a:t>
            </a:fld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41276"/>
            <a:ext cx="8352928" cy="4135346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BBCD431-1B12-36BA-1D19-9D9542E95993}"/>
              </a:ext>
            </a:extLst>
          </p:cNvPr>
          <p:cNvSpPr/>
          <p:nvPr/>
        </p:nvSpPr>
        <p:spPr>
          <a:xfrm>
            <a:off x="7308304" y="2281436"/>
            <a:ext cx="1224136" cy="576064"/>
          </a:xfrm>
          <a:prstGeom prst="frame">
            <a:avLst/>
          </a:prstGeom>
          <a:solidFill>
            <a:schemeClr val="bg1"/>
          </a:solidFill>
          <a:ln w="38100">
            <a:solidFill>
              <a:srgbClr val="BB16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936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B385-AC2B-13FE-AC2E-7DD88880D2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sz="3000" dirty="0"/>
              <a:t>Statistical significance – recall from lecture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77B8A-D236-65D9-6236-D069D25CEB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52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0B914A-C0F5-BE3E-8400-CE21DF75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41276"/>
            <a:ext cx="828015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3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B385-AC2B-13FE-AC2E-7DD88880D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576163"/>
          </a:xfrm>
        </p:spPr>
        <p:txBody>
          <a:bodyPr/>
          <a:lstStyle/>
          <a:p>
            <a:r>
              <a:rPr lang="en-FI" sz="3000" dirty="0"/>
              <a:t>Statistical significance </a:t>
            </a:r>
            <a:endParaRPr lang="en-FI" sz="30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524BA-3EC9-E93B-E837-6739EF596F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3" y="947794"/>
            <a:ext cx="8207374" cy="9736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We typically call estimates ”statistically significant” if p &lt; 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i.e. if there was no effect, differences as extreme as the one we observed between treatment and control </a:t>
            </a:r>
            <a:r>
              <a:rPr lang="en-GB" sz="1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would occur less than 1 out of 20 times </a:t>
            </a:r>
          </a:p>
          <a:p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Let’s discuss significance and the 95% CI in the context of Table 4. </a:t>
            </a:r>
          </a:p>
          <a:p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point</a:t>
            </a:r>
            <a:r>
              <a:rPr lang="fi-FI" sz="1800" b="0" dirty="0"/>
              <a:t> </a:t>
            </a:r>
            <a:r>
              <a:rPr lang="fi-FI" sz="1800" b="0" dirty="0" err="1"/>
              <a:t>estimate</a:t>
            </a:r>
            <a:r>
              <a:rPr lang="fi-FI" sz="1800" b="0" dirty="0"/>
              <a:t> for </a:t>
            </a:r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treat-control</a:t>
            </a:r>
            <a:r>
              <a:rPr lang="fi-FI" sz="1800" b="0" dirty="0"/>
              <a:t> </a:t>
            </a:r>
            <a:r>
              <a:rPr lang="fi-FI" sz="1800" b="0" dirty="0" err="1"/>
              <a:t>difference</a:t>
            </a:r>
            <a:r>
              <a:rPr lang="fi-FI" sz="1800" b="0" dirty="0"/>
              <a:t> is 0.066. </a:t>
            </a:r>
            <a:endParaRPr lang="fi-FI" sz="600" b="0" dirty="0"/>
          </a:p>
          <a:p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standard</a:t>
            </a:r>
            <a:r>
              <a:rPr lang="fi-FI" sz="1800" b="0" dirty="0"/>
              <a:t> </a:t>
            </a:r>
            <a:r>
              <a:rPr lang="fi-FI" sz="1800" b="0" dirty="0" err="1"/>
              <a:t>error</a:t>
            </a:r>
            <a:r>
              <a:rPr lang="fi-FI" sz="1800" b="0" dirty="0"/>
              <a:t> of </a:t>
            </a:r>
            <a:r>
              <a:rPr lang="fi-FI" sz="1800" b="0" dirty="0" err="1"/>
              <a:t>this</a:t>
            </a:r>
            <a:r>
              <a:rPr lang="fi-FI" sz="1800" b="0" dirty="0"/>
              <a:t> </a:t>
            </a:r>
            <a:r>
              <a:rPr lang="fi-FI" sz="1800" b="0" dirty="0" err="1"/>
              <a:t>point</a:t>
            </a:r>
            <a:r>
              <a:rPr lang="fi-FI" sz="1800" b="0" dirty="0"/>
              <a:t> </a:t>
            </a:r>
            <a:r>
              <a:rPr lang="fi-FI" sz="1800" b="0" dirty="0" err="1"/>
              <a:t>estimate</a:t>
            </a:r>
            <a:r>
              <a:rPr lang="fi-FI" sz="1800" b="0" dirty="0"/>
              <a:t> is 0.014. </a:t>
            </a:r>
          </a:p>
          <a:p>
            <a:r>
              <a:rPr lang="fi-FI" sz="600" b="0" dirty="0"/>
              <a:t> </a:t>
            </a:r>
          </a:p>
          <a:p>
            <a:r>
              <a:rPr lang="fi-FI" sz="1800" b="0" dirty="0"/>
              <a:t>In </a:t>
            </a:r>
            <a:r>
              <a:rPr lang="fi-FI" sz="1800" b="0" dirty="0" err="1"/>
              <a:t>other</a:t>
            </a:r>
            <a:r>
              <a:rPr lang="fi-FI" sz="1800" b="0" dirty="0"/>
              <a:t> </a:t>
            </a:r>
            <a:r>
              <a:rPr lang="fi-FI" sz="1800" b="0" dirty="0" err="1"/>
              <a:t>words</a:t>
            </a:r>
            <a:r>
              <a:rPr lang="fi-FI" sz="1800" b="0" dirty="0"/>
              <a:t>, </a:t>
            </a:r>
            <a:r>
              <a:rPr lang="fi-FI" sz="1800" b="0" dirty="0" err="1"/>
              <a:t>the</a:t>
            </a:r>
            <a:r>
              <a:rPr lang="fi-FI" sz="1800" b="0" dirty="0"/>
              <a:t> </a:t>
            </a:r>
            <a:r>
              <a:rPr lang="fi-FI" sz="1800" b="0" dirty="0" err="1"/>
              <a:t>lower</a:t>
            </a:r>
            <a:r>
              <a:rPr lang="fi-FI" sz="1800" b="0" dirty="0"/>
              <a:t> and </a:t>
            </a:r>
            <a:r>
              <a:rPr lang="fi-FI" sz="1800" b="0" dirty="0" err="1"/>
              <a:t>upper</a:t>
            </a:r>
            <a:r>
              <a:rPr lang="fi-FI" sz="1800" b="0" dirty="0"/>
              <a:t> </a:t>
            </a:r>
            <a:r>
              <a:rPr lang="fi-FI" sz="1800" b="0" dirty="0" err="1"/>
              <a:t>boundaries</a:t>
            </a:r>
            <a:r>
              <a:rPr lang="fi-FI" sz="1800" b="0" dirty="0"/>
              <a:t> of </a:t>
            </a:r>
            <a:r>
              <a:rPr lang="fi-FI" sz="1800" b="0" dirty="0" err="1"/>
              <a:t>the</a:t>
            </a:r>
            <a:r>
              <a:rPr lang="fi-FI" sz="1800" b="0" dirty="0"/>
              <a:t> 95% </a:t>
            </a:r>
            <a:r>
              <a:rPr lang="fi-FI" sz="1800" b="0" dirty="0" err="1"/>
              <a:t>confidence</a:t>
            </a:r>
            <a:r>
              <a:rPr lang="fi-FI" sz="1800" b="0" dirty="0"/>
              <a:t> </a:t>
            </a:r>
            <a:r>
              <a:rPr lang="fi-FI" sz="1800" b="0" dirty="0" err="1"/>
              <a:t>interval</a:t>
            </a:r>
            <a:r>
              <a:rPr lang="fi-FI" sz="1800" b="0" dirty="0"/>
              <a:t> for </a:t>
            </a:r>
            <a:r>
              <a:rPr lang="fi-FI" sz="1800" b="0" dirty="0" err="1"/>
              <a:t>this</a:t>
            </a:r>
            <a:r>
              <a:rPr lang="fi-FI" sz="1800" b="0" dirty="0"/>
              <a:t> </a:t>
            </a:r>
            <a:r>
              <a:rPr lang="fi-FI" sz="1800" b="0" dirty="0" err="1"/>
              <a:t>estimate</a:t>
            </a:r>
            <a:r>
              <a:rPr lang="fi-FI" sz="1800" b="0" dirty="0"/>
              <a:t> </a:t>
            </a:r>
            <a:r>
              <a:rPr lang="fi-FI" sz="1800" b="0" dirty="0" err="1"/>
              <a:t>are</a:t>
            </a:r>
            <a:endParaRPr lang="fi-FI" sz="1800" b="0" dirty="0"/>
          </a:p>
          <a:p>
            <a:r>
              <a:rPr lang="en-US" sz="1600" b="0" dirty="0"/>
              <a:t>0.066 - (1.96*0.014)= 0.066-0.0274 =  </a:t>
            </a:r>
            <a:r>
              <a:rPr lang="en-US" sz="1600" dirty="0"/>
              <a:t>0.03856</a:t>
            </a:r>
          </a:p>
          <a:p>
            <a:r>
              <a:rPr lang="en-US" sz="1600" b="0" dirty="0"/>
              <a:t>0.066 + (1.96*0.014)= 0.066+0.0274 =  </a:t>
            </a:r>
            <a:r>
              <a:rPr lang="en-US" sz="1600" dirty="0"/>
              <a:t>0.09344</a:t>
            </a:r>
          </a:p>
          <a:p>
            <a:r>
              <a:rPr lang="en-US" sz="1800" dirty="0">
                <a:solidFill>
                  <a:srgbClr val="BB16A3"/>
                </a:solidFill>
              </a:rPr>
              <a:t>Since the entire CI lies above 0, we can conclude that there is a “significant” effect different from 0. </a:t>
            </a:r>
          </a:p>
          <a:p>
            <a:endParaRPr lang="en-GB" sz="1800" dirty="0">
              <a:effectLst/>
              <a:latin typeface="CMSS10"/>
            </a:endParaRPr>
          </a:p>
          <a:p>
            <a:endParaRPr lang="en-GB" sz="1800" dirty="0">
              <a:latin typeface="CMSS10"/>
            </a:endParaRPr>
          </a:p>
          <a:p>
            <a:endParaRPr lang="en-GB" sz="1400" dirty="0">
              <a:effectLst/>
            </a:endParaRPr>
          </a:p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77B8A-D236-65D9-6236-D069D25CEB7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874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67C9-1BFE-E644-5F99-4CD1F3E3B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  <a:t>Discussion of Table 4</a:t>
            </a:r>
            <a:br>
              <a:rPr lang="en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FI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female columns from prev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EABD0-00FC-D807-53AD-F10FEE336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54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5BDFD1-16CC-4B7F-8843-99A1FAB5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441" y="1276582"/>
            <a:ext cx="2731720" cy="333608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81023BB-3605-8316-39C4-D1A0C41D4C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5912" y="1201317"/>
            <a:ext cx="2663527" cy="3548778"/>
          </a:xfrm>
        </p:spPr>
        <p:txBody>
          <a:bodyPr/>
          <a:lstStyle/>
          <a:p>
            <a:r>
              <a:rPr lang="fi-FI" sz="1500" b="0" dirty="0" err="1"/>
              <a:t>Among</a:t>
            </a:r>
            <a:r>
              <a:rPr lang="fi-FI" sz="1500" b="0" dirty="0"/>
              <a:t> </a:t>
            </a:r>
            <a:r>
              <a:rPr lang="fi-FI" sz="1500" b="0" dirty="0" err="1"/>
              <a:t>females</a:t>
            </a:r>
            <a:r>
              <a:rPr lang="fi-FI" sz="1500" b="0" dirty="0"/>
              <a:t> in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control</a:t>
            </a:r>
            <a:r>
              <a:rPr lang="fi-FI" sz="1500" b="0" dirty="0"/>
              <a:t> </a:t>
            </a:r>
            <a:r>
              <a:rPr lang="fi-FI" sz="1500" b="0" dirty="0" err="1"/>
              <a:t>group</a:t>
            </a:r>
            <a:r>
              <a:rPr lang="fi-FI" sz="1500" b="0" dirty="0"/>
              <a:t> (</a:t>
            </a:r>
            <a:r>
              <a:rPr lang="fi-FI" sz="1500" b="0" dirty="0" err="1"/>
              <a:t>kids</a:t>
            </a:r>
            <a:r>
              <a:rPr lang="fi-FI" sz="1500" b="0" dirty="0"/>
              <a:t> </a:t>
            </a:r>
            <a:r>
              <a:rPr lang="fi-FI" sz="1500" b="0" dirty="0" err="1"/>
              <a:t>who</a:t>
            </a:r>
            <a:r>
              <a:rPr lang="fi-FI" sz="1500" b="0" dirty="0"/>
              <a:t> </a:t>
            </a:r>
            <a:r>
              <a:rPr lang="fi-FI" sz="1500" b="0" dirty="0" err="1"/>
              <a:t>did</a:t>
            </a:r>
            <a:r>
              <a:rPr lang="fi-FI" sz="1500" b="0" dirty="0"/>
              <a:t> </a:t>
            </a:r>
            <a:r>
              <a:rPr lang="fi-FI" sz="1500" b="0" dirty="0" err="1"/>
              <a:t>not</a:t>
            </a:r>
            <a:r>
              <a:rPr lang="fi-FI" sz="1500" b="0" dirty="0"/>
              <a:t> </a:t>
            </a:r>
            <a:r>
              <a:rPr lang="fi-FI" sz="1500" b="0" dirty="0" err="1"/>
              <a:t>get</a:t>
            </a:r>
            <a:r>
              <a:rPr lang="fi-FI" sz="1500" b="0" dirty="0"/>
              <a:t> </a:t>
            </a:r>
            <a:r>
              <a:rPr lang="fi-FI" sz="1500" b="0" dirty="0" err="1"/>
              <a:t>displaced</a:t>
            </a:r>
            <a:r>
              <a:rPr lang="fi-FI" sz="1500" b="0" dirty="0"/>
              <a:t>)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average</a:t>
            </a:r>
            <a:r>
              <a:rPr lang="fi-FI" sz="1500" b="0" dirty="0"/>
              <a:t> </a:t>
            </a:r>
            <a:r>
              <a:rPr lang="fi-FI" sz="1500" b="0" dirty="0" err="1"/>
              <a:t>employment</a:t>
            </a:r>
            <a:r>
              <a:rPr lang="fi-FI" sz="1500" b="0" dirty="0"/>
              <a:t> is just </a:t>
            </a:r>
            <a:r>
              <a:rPr lang="fi-FI" sz="1500" b="0" dirty="0" err="1"/>
              <a:t>over</a:t>
            </a:r>
            <a:r>
              <a:rPr lang="fi-FI" sz="1500" b="0" dirty="0"/>
              <a:t> 50%.</a:t>
            </a:r>
          </a:p>
          <a:p>
            <a:endParaRPr lang="fi-FI" sz="1500" b="0" dirty="0"/>
          </a:p>
          <a:p>
            <a:endParaRPr lang="fi-FI" sz="1500" b="0" dirty="0"/>
          </a:p>
          <a:p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treatment</a:t>
            </a:r>
            <a:r>
              <a:rPr lang="fi-FI" sz="1500" b="0" dirty="0"/>
              <a:t> </a:t>
            </a:r>
            <a:r>
              <a:rPr lang="fi-FI" sz="1500" b="0" dirty="0" err="1"/>
              <a:t>effect</a:t>
            </a:r>
            <a:r>
              <a:rPr lang="fi-FI" sz="1500" b="0" dirty="0"/>
              <a:t> (</a:t>
            </a:r>
            <a:r>
              <a:rPr lang="fi-FI" sz="1500" b="0" dirty="0" err="1"/>
              <a:t>discussed</a:t>
            </a:r>
            <a:r>
              <a:rPr lang="fi-FI" sz="1500" b="0" dirty="0"/>
              <a:t> </a:t>
            </a:r>
            <a:r>
              <a:rPr lang="fi-FI" sz="1500" b="0" dirty="0" err="1"/>
              <a:t>more</a:t>
            </a:r>
            <a:r>
              <a:rPr lang="fi-FI" sz="1500" b="0" dirty="0"/>
              <a:t> on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right</a:t>
            </a:r>
            <a:r>
              <a:rPr lang="fi-FI" sz="1500" b="0" dirty="0"/>
              <a:t> side of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table</a:t>
            </a:r>
            <a:r>
              <a:rPr lang="fi-FI" sz="1500" b="0" dirty="0"/>
              <a:t>) is 6.6%. If </a:t>
            </a:r>
            <a:r>
              <a:rPr lang="fi-FI" sz="1500" b="0" dirty="0" err="1"/>
              <a:t>we</a:t>
            </a:r>
            <a:r>
              <a:rPr lang="fi-FI" sz="1500" b="0" dirty="0"/>
              <a:t> </a:t>
            </a:r>
            <a:r>
              <a:rPr lang="fi-FI" sz="1500" b="0" dirty="0" err="1"/>
              <a:t>compare</a:t>
            </a:r>
            <a:r>
              <a:rPr lang="fi-FI" sz="1500" b="0" dirty="0"/>
              <a:t> </a:t>
            </a:r>
            <a:r>
              <a:rPr lang="fi-FI" sz="1500" b="0" dirty="0" err="1"/>
              <a:t>this</a:t>
            </a:r>
            <a:r>
              <a:rPr lang="fi-FI" sz="1500" b="0" dirty="0"/>
              <a:t> </a:t>
            </a:r>
            <a:r>
              <a:rPr lang="fi-FI" sz="1500" b="0" dirty="0" err="1"/>
              <a:t>effect</a:t>
            </a:r>
            <a:r>
              <a:rPr lang="fi-FI" sz="1500" b="0" dirty="0"/>
              <a:t> to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control</a:t>
            </a:r>
            <a:r>
              <a:rPr lang="fi-FI" sz="1500" b="0" dirty="0"/>
              <a:t> </a:t>
            </a:r>
            <a:r>
              <a:rPr lang="fi-FI" sz="1500" b="0" dirty="0" err="1"/>
              <a:t>group</a:t>
            </a:r>
            <a:r>
              <a:rPr lang="fi-FI" sz="1500" b="0" dirty="0"/>
              <a:t> </a:t>
            </a:r>
            <a:r>
              <a:rPr lang="fi-FI" sz="1500" b="0" dirty="0" err="1"/>
              <a:t>mean</a:t>
            </a:r>
            <a:r>
              <a:rPr lang="fi-FI" sz="1500" b="0" dirty="0"/>
              <a:t>, </a:t>
            </a:r>
            <a:r>
              <a:rPr lang="fi-FI" sz="1500" b="0" dirty="0" err="1"/>
              <a:t>we</a:t>
            </a:r>
            <a:r>
              <a:rPr lang="fi-FI" sz="1500" b="0" dirty="0"/>
              <a:t> </a:t>
            </a:r>
            <a:r>
              <a:rPr lang="fi-FI" sz="1500" b="0" dirty="0" err="1"/>
              <a:t>see</a:t>
            </a:r>
            <a:r>
              <a:rPr lang="fi-FI" sz="1500" b="0" dirty="0"/>
              <a:t> </a:t>
            </a:r>
            <a:r>
              <a:rPr lang="fi-FI" sz="1500" b="0" dirty="0" err="1"/>
              <a:t>that</a:t>
            </a:r>
            <a:r>
              <a:rPr lang="fi-FI" sz="1500" b="0" dirty="0"/>
              <a:t> </a:t>
            </a:r>
            <a:r>
              <a:rPr lang="fi-FI" sz="1500" b="0" dirty="0" err="1"/>
              <a:t>due</a:t>
            </a:r>
            <a:r>
              <a:rPr lang="fi-FI" sz="1500" b="0" dirty="0"/>
              <a:t> to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treatment</a:t>
            </a:r>
            <a:r>
              <a:rPr lang="fi-FI" sz="1500" b="0" dirty="0"/>
              <a:t>,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likelihood</a:t>
            </a:r>
            <a:r>
              <a:rPr lang="fi-FI" sz="1500" b="0" dirty="0"/>
              <a:t> to </a:t>
            </a:r>
            <a:r>
              <a:rPr lang="fi-FI" sz="1500" b="0" dirty="0" err="1"/>
              <a:t>be</a:t>
            </a:r>
            <a:r>
              <a:rPr lang="fi-FI" sz="1500" b="0" dirty="0"/>
              <a:t> </a:t>
            </a:r>
            <a:r>
              <a:rPr lang="fi-FI" sz="1500" b="0" dirty="0" err="1"/>
              <a:t>employed</a:t>
            </a:r>
            <a:r>
              <a:rPr lang="fi-FI" sz="1500" b="0" dirty="0"/>
              <a:t> </a:t>
            </a:r>
            <a:r>
              <a:rPr lang="fi-FI" sz="1500" b="0" dirty="0" err="1"/>
              <a:t>increased</a:t>
            </a:r>
            <a:r>
              <a:rPr lang="fi-FI" sz="1500" b="0" dirty="0"/>
              <a:t> </a:t>
            </a:r>
            <a:r>
              <a:rPr lang="fi-FI" sz="1500" b="0" dirty="0" err="1"/>
              <a:t>by</a:t>
            </a:r>
            <a:r>
              <a:rPr lang="fi-FI" sz="1500" b="0" dirty="0"/>
              <a:t> 0.066/0.505 = </a:t>
            </a:r>
            <a:r>
              <a:rPr lang="fi-FI" sz="1500" b="0" dirty="0" err="1"/>
              <a:t>approximately</a:t>
            </a:r>
            <a:r>
              <a:rPr lang="fi-FI" sz="1500" b="0" dirty="0"/>
              <a:t> 13%  </a:t>
            </a:r>
            <a:endParaRPr lang="en-FI" sz="1500" b="0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3710651-EA31-B6CE-4662-C4AAA6B1E752}"/>
              </a:ext>
            </a:extLst>
          </p:cNvPr>
          <p:cNvSpPr txBox="1">
            <a:spLocks/>
          </p:cNvSpPr>
          <p:nvPr/>
        </p:nvSpPr>
        <p:spPr>
          <a:xfrm>
            <a:off x="6164560" y="1201317"/>
            <a:ext cx="2731720" cy="403244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37600" indent="-212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Georgia"/>
                <a:ea typeface="MS PGothic" pitchFamily="34" charset="-128"/>
                <a:cs typeface="MS PGothic" charset="0"/>
              </a:defRPr>
            </a:lvl2pPr>
            <a:lvl3pPr marL="460800" indent="-230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 kern="1200">
                <a:solidFill>
                  <a:schemeClr val="tx1"/>
                </a:solidFill>
                <a:latin typeface="Georgia"/>
                <a:ea typeface="ヒラギノ角ゴ Pro W3" charset="-128"/>
                <a:cs typeface="Georgia"/>
              </a:defRPr>
            </a:lvl3pPr>
            <a:lvl4pPr marL="792000" indent="-1944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 baseline="0">
                <a:solidFill>
                  <a:schemeClr val="tx1"/>
                </a:solidFill>
                <a:latin typeface="Georgia"/>
                <a:ea typeface="ヒラギノ角ゴ Pro W3" charset="-128"/>
                <a:cs typeface="ヒラギノ角ゴ Pro W3" charset="0"/>
              </a:defRPr>
            </a:lvl4pPr>
            <a:lvl5pPr marL="108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kern="1200" baseline="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point</a:t>
            </a:r>
            <a:r>
              <a:rPr lang="fi-FI" sz="1500" b="0" dirty="0"/>
              <a:t> </a:t>
            </a:r>
            <a:r>
              <a:rPr lang="fi-FI" sz="1500" b="0" dirty="0" err="1"/>
              <a:t>estimate</a:t>
            </a:r>
            <a:r>
              <a:rPr lang="fi-FI" sz="1500" b="0" dirty="0"/>
              <a:t> for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treat-control</a:t>
            </a:r>
            <a:r>
              <a:rPr lang="fi-FI" sz="1500" b="0" dirty="0"/>
              <a:t> </a:t>
            </a:r>
            <a:r>
              <a:rPr lang="fi-FI" sz="1500" b="0" dirty="0" err="1"/>
              <a:t>difference</a:t>
            </a:r>
            <a:r>
              <a:rPr lang="fi-FI" sz="1500" b="0" dirty="0"/>
              <a:t> is 0.066, i.e. in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treated</a:t>
            </a:r>
            <a:r>
              <a:rPr lang="fi-FI" sz="1500" b="0" dirty="0"/>
              <a:t> (</a:t>
            </a:r>
            <a:r>
              <a:rPr lang="fi-FI" sz="1500" b="0" dirty="0" err="1"/>
              <a:t>displaced</a:t>
            </a:r>
            <a:r>
              <a:rPr lang="fi-FI" sz="1500" b="0" dirty="0"/>
              <a:t>) </a:t>
            </a:r>
            <a:r>
              <a:rPr lang="fi-FI" sz="1500" b="0" dirty="0" err="1"/>
              <a:t>group</a:t>
            </a:r>
            <a:r>
              <a:rPr lang="fi-FI" sz="1500" b="0" dirty="0"/>
              <a:t>,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employment</a:t>
            </a:r>
            <a:r>
              <a:rPr lang="fi-FI" sz="1500" b="0" dirty="0"/>
              <a:t> </a:t>
            </a:r>
            <a:r>
              <a:rPr lang="fi-FI" sz="1500" b="0" dirty="0" err="1"/>
              <a:t>rate</a:t>
            </a:r>
            <a:r>
              <a:rPr lang="fi-FI" sz="1500" b="0" dirty="0"/>
              <a:t> is 6.6 ppt. </a:t>
            </a:r>
            <a:r>
              <a:rPr lang="fi-FI" sz="1500" b="0" dirty="0" err="1"/>
              <a:t>higher</a:t>
            </a:r>
            <a:r>
              <a:rPr lang="fi-FI" sz="1500" b="0" dirty="0"/>
              <a:t>. </a:t>
            </a:r>
          </a:p>
          <a:p>
            <a:r>
              <a:rPr lang="fi-FI" sz="500" b="0" dirty="0"/>
              <a:t> </a:t>
            </a:r>
          </a:p>
          <a:p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standard</a:t>
            </a:r>
            <a:r>
              <a:rPr lang="fi-FI" sz="1500" b="0" dirty="0"/>
              <a:t> </a:t>
            </a:r>
            <a:r>
              <a:rPr lang="fi-FI" sz="1500" b="0" dirty="0" err="1"/>
              <a:t>error</a:t>
            </a:r>
            <a:r>
              <a:rPr lang="fi-FI" sz="1500" b="0" dirty="0"/>
              <a:t> of </a:t>
            </a:r>
            <a:r>
              <a:rPr lang="fi-FI" sz="1500" b="0" dirty="0" err="1"/>
              <a:t>this</a:t>
            </a:r>
            <a:r>
              <a:rPr lang="fi-FI" sz="1500" b="0" dirty="0"/>
              <a:t> </a:t>
            </a:r>
            <a:r>
              <a:rPr lang="fi-FI" sz="1500" b="0" dirty="0" err="1"/>
              <a:t>point</a:t>
            </a:r>
            <a:r>
              <a:rPr lang="fi-FI" sz="1500" b="0" dirty="0"/>
              <a:t> </a:t>
            </a:r>
            <a:r>
              <a:rPr lang="fi-FI" sz="1500" b="0" dirty="0" err="1"/>
              <a:t>estimate</a:t>
            </a:r>
            <a:r>
              <a:rPr lang="fi-FI" sz="1500" b="0" dirty="0"/>
              <a:t> is 0.014. </a:t>
            </a:r>
          </a:p>
          <a:p>
            <a:r>
              <a:rPr lang="fi-FI" sz="500" b="0" dirty="0"/>
              <a:t> </a:t>
            </a:r>
          </a:p>
          <a:p>
            <a:r>
              <a:rPr lang="fi-FI" sz="1500" b="0" dirty="0"/>
              <a:t>In </a:t>
            </a:r>
            <a:r>
              <a:rPr lang="fi-FI" sz="1500" b="0" dirty="0" err="1"/>
              <a:t>other</a:t>
            </a:r>
            <a:r>
              <a:rPr lang="fi-FI" sz="1500" b="0" dirty="0"/>
              <a:t> </a:t>
            </a:r>
            <a:r>
              <a:rPr lang="fi-FI" sz="1500" b="0" dirty="0" err="1"/>
              <a:t>words</a:t>
            </a:r>
            <a:r>
              <a:rPr lang="fi-FI" sz="1500" b="0" dirty="0"/>
              <a:t>, </a:t>
            </a:r>
            <a:r>
              <a:rPr lang="fi-FI" sz="1500" b="0" dirty="0" err="1"/>
              <a:t>the</a:t>
            </a:r>
            <a:r>
              <a:rPr lang="fi-FI" sz="1500" b="0" dirty="0"/>
              <a:t> </a:t>
            </a:r>
            <a:r>
              <a:rPr lang="fi-FI" sz="1500" b="0" dirty="0" err="1"/>
              <a:t>difference</a:t>
            </a:r>
            <a:r>
              <a:rPr lang="fi-FI" sz="1500" b="0" dirty="0"/>
              <a:t> </a:t>
            </a:r>
            <a:r>
              <a:rPr lang="fi-FI" sz="1500" b="0" dirty="0" err="1"/>
              <a:t>between</a:t>
            </a:r>
            <a:r>
              <a:rPr lang="fi-FI" sz="1500" b="0" dirty="0"/>
              <a:t> </a:t>
            </a:r>
            <a:r>
              <a:rPr lang="fi-FI" sz="1500" b="0" dirty="0" err="1"/>
              <a:t>treatment</a:t>
            </a:r>
            <a:r>
              <a:rPr lang="fi-FI" sz="1500" b="0" dirty="0"/>
              <a:t> and </a:t>
            </a:r>
            <a:r>
              <a:rPr lang="fi-FI" sz="1500" b="0" dirty="0" err="1"/>
              <a:t>control</a:t>
            </a:r>
            <a:r>
              <a:rPr lang="fi-FI" sz="1500" b="0" dirty="0"/>
              <a:t> </a:t>
            </a:r>
            <a:r>
              <a:rPr lang="fi-FI" sz="1500" b="0" dirty="0" err="1"/>
              <a:t>females</a:t>
            </a:r>
            <a:r>
              <a:rPr lang="fi-FI" sz="1500" b="0" dirty="0"/>
              <a:t> is </a:t>
            </a:r>
            <a:r>
              <a:rPr lang="fi-FI" sz="1500" b="0" dirty="0" err="1"/>
              <a:t>significant</a:t>
            </a:r>
            <a:r>
              <a:rPr lang="fi-FI" sz="1500" b="0" dirty="0"/>
              <a:t> at </a:t>
            </a:r>
            <a:r>
              <a:rPr lang="fi-FI" sz="1500" b="0" dirty="0" err="1"/>
              <a:t>the</a:t>
            </a:r>
            <a:r>
              <a:rPr lang="fi-FI" sz="1500" b="0" dirty="0"/>
              <a:t> 5% </a:t>
            </a:r>
            <a:r>
              <a:rPr lang="fi-FI" sz="1500" b="0" dirty="0" err="1"/>
              <a:t>level</a:t>
            </a:r>
            <a:r>
              <a:rPr lang="fi-FI" sz="1500" b="0" dirty="0"/>
              <a:t> </a:t>
            </a:r>
            <a:r>
              <a:rPr lang="fi-FI" sz="1500" b="0" dirty="0" err="1"/>
              <a:t>since</a:t>
            </a:r>
            <a:r>
              <a:rPr lang="fi-FI" sz="1500" b="0" dirty="0"/>
              <a:t> </a:t>
            </a:r>
          </a:p>
          <a:p>
            <a:r>
              <a:rPr lang="en-US" sz="1600" dirty="0"/>
              <a:t>0.066 - (1.96*0.014)= 0.066-0.0274 &gt;0 </a:t>
            </a:r>
          </a:p>
          <a:p>
            <a:endParaRPr lang="en-FI" sz="1500" b="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99019D-4A24-DA75-6D1D-DC91505266BE}"/>
              </a:ext>
            </a:extLst>
          </p:cNvPr>
          <p:cNvCxnSpPr>
            <a:cxnSpLocks/>
          </p:cNvCxnSpPr>
          <p:nvPr/>
        </p:nvCxnSpPr>
        <p:spPr>
          <a:xfrm>
            <a:off x="2843808" y="2137420"/>
            <a:ext cx="616260" cy="296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93D51A-274B-3B80-D081-9B477368FF09}"/>
              </a:ext>
            </a:extLst>
          </p:cNvPr>
          <p:cNvCxnSpPr>
            <a:cxnSpLocks/>
          </p:cNvCxnSpPr>
          <p:nvPr/>
        </p:nvCxnSpPr>
        <p:spPr>
          <a:xfrm flipH="1">
            <a:off x="5056956" y="1561356"/>
            <a:ext cx="1027212" cy="872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66B13D-DD4A-9AD8-53E7-8759E86E3724}"/>
              </a:ext>
            </a:extLst>
          </p:cNvPr>
          <p:cNvCxnSpPr>
            <a:cxnSpLocks/>
          </p:cNvCxnSpPr>
          <p:nvPr/>
        </p:nvCxnSpPr>
        <p:spPr>
          <a:xfrm flipH="1" flipV="1">
            <a:off x="5056956" y="2586380"/>
            <a:ext cx="1027212" cy="147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07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55</a:t>
            </a:fld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5212"/>
            <a:ext cx="7582854" cy="51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02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56</a:t>
            </a:fld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76431"/>
            <a:ext cx="6984775" cy="5180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97BAF3-2A0A-476F-9E27-1902DBF6B3C7}"/>
              </a:ext>
            </a:extLst>
          </p:cNvPr>
          <p:cNvSpPr txBox="1"/>
          <p:nvPr/>
        </p:nvSpPr>
        <p:spPr>
          <a:xfrm>
            <a:off x="179512" y="174571"/>
            <a:ext cx="77048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/>
              <a:t>For </a:t>
            </a:r>
            <a:r>
              <a:rPr lang="fi-FI" sz="2000" b="1" dirty="0" err="1"/>
              <a:t>comparison</a:t>
            </a:r>
            <a:r>
              <a:rPr lang="fi-FI" sz="2000" b="1" dirty="0"/>
              <a:t>: </a:t>
            </a:r>
            <a:r>
              <a:rPr lang="fi-FI" sz="2000" b="1" dirty="0" err="1"/>
              <a:t>Chetty</a:t>
            </a:r>
            <a:r>
              <a:rPr lang="fi-FI" sz="2000" b="1" dirty="0"/>
              <a:t> et al., 2016 (MTO) </a:t>
            </a:r>
            <a:r>
              <a:rPr lang="fi-FI" sz="2000" b="1" dirty="0" err="1"/>
              <a:t>found</a:t>
            </a:r>
            <a:r>
              <a:rPr lang="fi-FI" sz="20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874121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57</a:t>
            </a:fld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53244"/>
            <a:ext cx="81331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878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18" y="1489348"/>
            <a:ext cx="8207374" cy="3806388"/>
          </a:xfrm>
        </p:spPr>
        <p:txBody>
          <a:bodyPr/>
          <a:lstStyle/>
          <a:p>
            <a:r>
              <a:rPr lang="en-US" dirty="0"/>
              <a:t>The paper aims to estimate the effect on poor families of moving from a poor to a richer neighborhood.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Both Chetty et al. (MTO paper) and </a:t>
            </a:r>
            <a:r>
              <a:rPr lang="en-US" b="0" dirty="0" err="1"/>
              <a:t>Chyn</a:t>
            </a:r>
            <a:r>
              <a:rPr lang="en-US" b="0" dirty="0"/>
              <a:t> find that younger kids benefit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Chetty et al. even find negative estimates for older kids (although not statistically significant)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</a:rPr>
              <a:t>Why do you think this 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6296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18" y="1261611"/>
            <a:ext cx="8207374" cy="4188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validity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>
                <a:effectLst/>
                <a:latin typeface="CMSS10"/>
              </a:rPr>
              <a:t>do we learn the true effect for the treated population?)</a:t>
            </a:r>
            <a:endParaRPr lang="en-GB" sz="1800" dirty="0">
              <a:solidFill>
                <a:srgbClr val="005BB7"/>
              </a:solidFill>
              <a:latin typeface="CMSY1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Are the statistical inferences about causal effects valid for the population being studied?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is, are we free of selection bias for example?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validity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>
                <a:effectLst/>
                <a:latin typeface="CMSS10"/>
              </a:rPr>
              <a:t>can we extrapolate to other populations?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the statistical inferences be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the population and setting studied </a:t>
            </a:r>
            <a:r>
              <a:rPr lang="en-US" dirty="0">
                <a:solidFill>
                  <a:srgbClr val="BB1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other populations and settings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where the “setting” refers to the legal, policy, and physical environment and related salient features?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example, can we learn something concerning Helsinki or other cities from the Chicago experience (or the MTO)?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69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A91A-9B4A-E3F5-FEAF-67FF2FAAD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Causal inference - </a:t>
            </a:r>
            <a:r>
              <a:rPr lang="en-FI" sz="3300" dirty="0"/>
              <a:t>some important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3249A-E71A-41EB-93FC-70C683B7456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841276"/>
            <a:ext cx="8207374" cy="4032447"/>
          </a:xfrm>
        </p:spPr>
        <p:txBody>
          <a:bodyPr/>
          <a:lstStyle/>
          <a:p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want</a:t>
            </a:r>
            <a:r>
              <a:rPr lang="fi-FI" dirty="0"/>
              <a:t> to </a:t>
            </a:r>
            <a:r>
              <a:rPr lang="fi-FI" dirty="0" err="1"/>
              <a:t>estimate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of some </a:t>
            </a:r>
            <a:r>
              <a:rPr lang="fi-FI" dirty="0" err="1"/>
              <a:t>variable</a:t>
            </a:r>
            <a:r>
              <a:rPr lang="fi-FI" dirty="0"/>
              <a:t>, T on some </a:t>
            </a:r>
            <a:r>
              <a:rPr lang="fi-FI" dirty="0" err="1"/>
              <a:t>outcome</a:t>
            </a:r>
            <a:r>
              <a:rPr lang="fi-FI" dirty="0"/>
              <a:t>, Y. </a:t>
            </a:r>
          </a:p>
          <a:p>
            <a:r>
              <a:rPr lang="fi-FI" sz="1500" dirty="0"/>
              <a:t> </a:t>
            </a:r>
          </a:p>
          <a:p>
            <a:r>
              <a:rPr lang="fi-FI" dirty="0"/>
              <a:t>T </a:t>
            </a:r>
            <a:r>
              <a:rPr lang="fi-FI" b="0" dirty="0"/>
              <a:t>=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independent</a:t>
            </a:r>
            <a:r>
              <a:rPr lang="fi-FI" b="0" dirty="0"/>
              <a:t> </a:t>
            </a:r>
            <a:r>
              <a:rPr lang="fi-FI" b="0" dirty="0" err="1"/>
              <a:t>variable</a:t>
            </a:r>
            <a:r>
              <a:rPr lang="fi-FI" b="0" dirty="0"/>
              <a:t>,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variable</a:t>
            </a:r>
            <a:r>
              <a:rPr lang="fi-FI" b="0" dirty="0"/>
              <a:t> of </a:t>
            </a:r>
            <a:r>
              <a:rPr lang="fi-FI" b="0" dirty="0" err="1"/>
              <a:t>interest</a:t>
            </a:r>
            <a:r>
              <a:rPr lang="fi-FI" b="0" dirty="0"/>
              <a:t>, </a:t>
            </a:r>
            <a:r>
              <a:rPr lang="fi-FI" b="0" dirty="0" err="1"/>
              <a:t>the</a:t>
            </a:r>
            <a:r>
              <a:rPr lang="fi-FI" b="0" dirty="0"/>
              <a:t> ”</a:t>
            </a:r>
            <a:r>
              <a:rPr lang="fi-FI" b="0" dirty="0" err="1"/>
              <a:t>treatment</a:t>
            </a:r>
            <a:r>
              <a:rPr lang="fi-FI" b="0" dirty="0"/>
              <a:t>”.</a:t>
            </a:r>
          </a:p>
          <a:p>
            <a:r>
              <a:rPr lang="fi-FI" dirty="0"/>
              <a:t>Y </a:t>
            </a:r>
            <a:r>
              <a:rPr lang="fi-FI" b="0" dirty="0"/>
              <a:t>=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dependent</a:t>
            </a:r>
            <a:r>
              <a:rPr lang="fi-FI" b="0" dirty="0"/>
              <a:t> </a:t>
            </a:r>
            <a:r>
              <a:rPr lang="fi-FI" b="0" dirty="0" err="1"/>
              <a:t>variable</a:t>
            </a:r>
            <a:r>
              <a:rPr lang="fi-FI" b="0" dirty="0"/>
              <a:t>,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outcome</a:t>
            </a:r>
            <a:r>
              <a:rPr lang="fi-FI" b="0" dirty="0"/>
              <a:t> </a:t>
            </a:r>
            <a:r>
              <a:rPr lang="fi-FI" b="0" dirty="0" err="1"/>
              <a:t>variable</a:t>
            </a:r>
            <a:r>
              <a:rPr lang="fi-FI" b="0" dirty="0"/>
              <a:t>. </a:t>
            </a:r>
          </a:p>
          <a:p>
            <a:r>
              <a:rPr lang="fi-FI" b="0" dirty="0" err="1"/>
              <a:t>Examples</a:t>
            </a:r>
            <a:r>
              <a:rPr lang="fi-FI" b="0" dirty="0"/>
              <a:t>: </a:t>
            </a:r>
            <a:endParaRPr lang="fi-FI" sz="15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7BC1E"/>
                </a:solidFill>
                <a:effectLst/>
                <a:latin typeface="CMSS10"/>
              </a:rPr>
              <a:t>T= education </a:t>
            </a:r>
            <a:r>
              <a:rPr lang="en-GB" sz="1800" dirty="0">
                <a:effectLst/>
                <a:latin typeface="CMSS10"/>
              </a:rPr>
              <a:t> Y= earnings </a:t>
            </a:r>
            <a:endParaRPr lang="en-GB" sz="20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7BC1E"/>
                </a:solidFill>
                <a:effectLst/>
                <a:latin typeface="CMSS10"/>
              </a:rPr>
              <a:t>T= marketing campaign</a:t>
            </a:r>
            <a:r>
              <a:rPr lang="en-GB" sz="1800" dirty="0">
                <a:effectLst/>
                <a:latin typeface="CMSS10"/>
              </a:rPr>
              <a:t> Y=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7BC1E"/>
                </a:solidFill>
                <a:effectLst/>
                <a:latin typeface="CMSS10"/>
              </a:rPr>
              <a:t>T= carbon tax</a:t>
            </a:r>
            <a:r>
              <a:rPr lang="en-GB" sz="1800" dirty="0">
                <a:effectLst/>
                <a:latin typeface="CMSS10"/>
              </a:rPr>
              <a:t> Y= emissions</a:t>
            </a:r>
            <a:endParaRPr lang="en-GB" sz="1800" dirty="0">
              <a:latin typeface="CMSS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7BC1E"/>
                </a:solidFill>
                <a:effectLst/>
                <a:latin typeface="CMSS10"/>
              </a:rPr>
              <a:t>T= R&amp;D </a:t>
            </a:r>
            <a:r>
              <a:rPr lang="en-GB" sz="1800" dirty="0">
                <a:solidFill>
                  <a:srgbClr val="77BC1E"/>
                </a:solidFill>
                <a:latin typeface="CMSS10"/>
              </a:rPr>
              <a:t>subsidy</a:t>
            </a:r>
            <a:r>
              <a:rPr lang="en-GB" sz="1800" dirty="0">
                <a:effectLst/>
                <a:latin typeface="CMSS10"/>
              </a:rPr>
              <a:t> Y= innovation</a:t>
            </a:r>
            <a:endParaRPr lang="en-GB" sz="1800" dirty="0">
              <a:latin typeface="CMSS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77BC1E"/>
                </a:solidFill>
                <a:effectLst/>
                <a:latin typeface="CMSS10"/>
              </a:rPr>
              <a:t>T= fiscal stimulus </a:t>
            </a:r>
            <a:r>
              <a:rPr lang="en-GB" sz="1800" dirty="0">
                <a:effectLst/>
                <a:latin typeface="CMSS10"/>
              </a:rPr>
              <a:t>Y= unemployment </a:t>
            </a:r>
            <a:endParaRPr lang="en-GB" sz="2000" dirty="0">
              <a:effectLst/>
            </a:endParaRPr>
          </a:p>
          <a:p>
            <a:endParaRPr lang="fi-FI" b="0" dirty="0"/>
          </a:p>
          <a:p>
            <a:endParaRPr lang="fi-FI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0CB6C-C608-BE46-1A9D-A5B65AD779D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3939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320F-EECA-2698-3A28-1AC9A3609D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Chyn 2018: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5967-D009-31AB-AA49-D951B9C05D3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FI" dirty="0"/>
              <a:t>From introduction: </a:t>
            </a:r>
          </a:p>
          <a:p>
            <a:endParaRPr lang="en-FI" dirty="0"/>
          </a:p>
          <a:p>
            <a:r>
              <a:rPr lang="en-FI" b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findings in this paper suggest these positive benefits of </a:t>
            </a:r>
            <a:r>
              <a:rPr lang="en-GB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neighborhood</a:t>
            </a:r>
            <a:r>
              <a:rPr lang="en-GB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change are not limited to the type of households that volunteered for the MTO experiment. “</a:t>
            </a:r>
            <a:endParaRPr lang="en-FI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E0B69-36D0-FCEA-82B6-05A5CB77D8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4139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818" y="1261611"/>
            <a:ext cx="8207374" cy="3962117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discussed what is meant by “observational data”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challenges of estimating causal effects with observational data can be considerable</a:t>
            </a:r>
          </a:p>
          <a:p>
            <a:pPr marL="5805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Economic theory predicts that choices will be endogenous, and thus naive correlations are misleading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Sometimes we can make use of “natural” of “quasi-experiments”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episodes that provide observable, quasi- or “as good as” random variation in treatment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most cases, internal validity of quasi-experiments is not as strong as internal validity with experimental designs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0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800" dirty="0"/>
              <a:t>Prelude: The Limits of RCTs </a:t>
            </a:r>
            <a:br>
              <a:rPr lang="en-US" sz="4800" dirty="0"/>
            </a:br>
            <a:endParaRPr lang="en-US" sz="4800" noProof="0" dirty="0"/>
          </a:p>
        </p:txBody>
      </p:sp>
    </p:spTree>
    <p:extLst>
      <p:ext uri="{BB962C8B-B14F-4D97-AF65-F5344CB8AC3E}">
        <p14:creationId xmlns:p14="http://schemas.microsoft.com/office/powerpoint/2010/main" val="243281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3742-34A5-7515-E81B-7EC2CF24B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8171"/>
          </a:xfrm>
        </p:spPr>
        <p:txBody>
          <a:bodyPr/>
          <a:lstStyle/>
          <a:p>
            <a:r>
              <a:rPr lang="en-US" dirty="0"/>
              <a:t>The Limitations of RCTs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4BFA-8E79-C23D-5E04-3B065F3B23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314" y="913284"/>
            <a:ext cx="8207374" cy="4391529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FI" dirty="0"/>
              <a:t>andomized experiments are </a:t>
            </a:r>
            <a:r>
              <a:rPr lang="en-GB" dirty="0"/>
              <a:t>often the best way the evaluate the impact of ”treatments”. They: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Are simple and transparent - everyone can understand the results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require fewer assumptions than alternative approaches (in part 2 of the course)</a:t>
            </a:r>
          </a:p>
          <a:p>
            <a:r>
              <a:rPr lang="en-FI" dirty="0"/>
              <a:t>However, RCTs are </a:t>
            </a:r>
            <a:r>
              <a:rPr lang="en-FI" dirty="0">
                <a:solidFill>
                  <a:srgbClr val="BB16A3"/>
                </a:solidFill>
              </a:rPr>
              <a:t>not</a:t>
            </a:r>
            <a:r>
              <a:rPr lang="en-FI" dirty="0"/>
              <a:t> always</a:t>
            </a:r>
            <a:r>
              <a:rPr lang="en-FI" dirty="0">
                <a:solidFill>
                  <a:srgbClr val="BB16A3"/>
                </a:solidFill>
              </a:rPr>
              <a:t> feasible </a:t>
            </a:r>
            <a:r>
              <a:rPr lang="en-FI" dirty="0"/>
              <a:t>or </a:t>
            </a:r>
            <a:r>
              <a:rPr lang="en-FI" dirty="0">
                <a:solidFill>
                  <a:srgbClr val="BB16A3"/>
                </a:solidFill>
              </a:rPr>
              <a:t>desirable</a:t>
            </a:r>
            <a:r>
              <a:rPr lang="en-FI" dirty="0"/>
              <a:t>. </a:t>
            </a:r>
            <a:r>
              <a:rPr lang="en-FI" sz="1800" b="0" dirty="0"/>
              <a:t>They can be</a:t>
            </a:r>
          </a:p>
          <a:p>
            <a:pPr marL="342900" indent="-342900">
              <a:buFontTx/>
              <a:buChar char="-"/>
            </a:pPr>
            <a:r>
              <a:rPr lang="en-FI" sz="1700" b="0" dirty="0"/>
              <a:t>Too costly (in terms of money or time) </a:t>
            </a:r>
          </a:p>
          <a:p>
            <a:pPr marL="342900" indent="-342900">
              <a:buFontTx/>
              <a:buChar char="-"/>
            </a:pPr>
            <a:r>
              <a:rPr lang="en-FI" sz="1700" b="0" dirty="0"/>
              <a:t>Unethical </a:t>
            </a:r>
          </a:p>
          <a:p>
            <a:pPr marL="342900" indent="-342900">
              <a:buFontTx/>
              <a:buChar char="-"/>
            </a:pPr>
            <a:r>
              <a:rPr lang="en-FI" sz="1700" b="0" dirty="0"/>
              <a:t>Unhelpful when studying historical questions – we cannot go back in time and perform an experiment</a:t>
            </a:r>
          </a:p>
          <a:p>
            <a:pPr marL="342900" indent="-342900">
              <a:buFontTx/>
              <a:buChar char="-"/>
            </a:pPr>
            <a:r>
              <a:rPr lang="en-FI" sz="1700" b="0" dirty="0"/>
              <a:t>Unhelpful  for understanding market level (General equilibrium) effects </a:t>
            </a:r>
          </a:p>
          <a:p>
            <a:r>
              <a:rPr lang="en-FI" sz="1700" b="0" dirty="0"/>
              <a:t>In such situations, using observational data and clever design can still allow the researcher to study causal questions.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D1BE1-89D3-3F6E-9EF7-9CE017C14B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37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Ethical and practical limitations of RCTs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345333"/>
            <a:ext cx="8207374" cy="4104554"/>
          </a:xfrm>
        </p:spPr>
        <p:txBody>
          <a:bodyPr/>
          <a:lstStyle/>
          <a:p>
            <a:r>
              <a:rPr lang="en-GB" sz="1800" dirty="0">
                <a:effectLst/>
              </a:rPr>
              <a:t>Experiments should not knowingly harm anyone</a:t>
            </a:r>
            <a:br>
              <a:rPr lang="en-GB" sz="1600" dirty="0">
                <a:effectLst/>
              </a:rPr>
            </a:br>
            <a:r>
              <a:rPr lang="en-GB" sz="1600" b="0" dirty="0">
                <a:effectLst/>
              </a:rPr>
              <a:t>• but we still need to understand the effect of potentially harmful things </a:t>
            </a:r>
            <a:br>
              <a:rPr lang="en-GB" sz="1600" dirty="0">
                <a:effectLst/>
              </a:rPr>
            </a:br>
            <a:endParaRPr lang="en-GB" sz="1600" dirty="0">
              <a:effectLst/>
            </a:endParaRPr>
          </a:p>
          <a:p>
            <a:r>
              <a:rPr lang="en-GB" sz="1800" dirty="0">
                <a:effectLst/>
              </a:rPr>
              <a:t>Meaningful experiments are sometimes very expensive</a:t>
            </a:r>
            <a:br>
              <a:rPr lang="en-GB" sz="1600" dirty="0">
                <a:effectLst/>
              </a:rPr>
            </a:br>
            <a:r>
              <a:rPr lang="en-GB" sz="1600" b="0" dirty="0">
                <a:effectLst/>
              </a:rPr>
              <a:t>• on the other hand, policy and business mistakes can also be very costly </a:t>
            </a:r>
          </a:p>
          <a:p>
            <a:r>
              <a:rPr lang="en-GB" sz="1600" b="0" dirty="0">
                <a:effectLst/>
              </a:rPr>
              <a:t>→ even large investments in experimentation can be justified </a:t>
            </a:r>
            <a:br>
              <a:rPr lang="en-GB" sz="1600" dirty="0">
                <a:effectLst/>
              </a:rPr>
            </a:br>
            <a:endParaRPr lang="en-GB" sz="1600" dirty="0">
              <a:effectLst/>
            </a:endParaRPr>
          </a:p>
          <a:p>
            <a:r>
              <a:rPr lang="en-GB" sz="1800" dirty="0">
                <a:effectLst/>
              </a:rPr>
              <a:t>The relevant time horizon may be very long </a:t>
            </a:r>
          </a:p>
          <a:p>
            <a:r>
              <a:rPr lang="en-GB" sz="1600" b="0" dirty="0">
                <a:effectLst/>
              </a:rPr>
              <a:t>• sometimes many decades! E.g. when studying the role of a given education on future labor market outcomes throughout adult life. </a:t>
            </a:r>
            <a:br>
              <a:rPr lang="en-GB" sz="1600" dirty="0">
                <a:effectLst/>
              </a:rPr>
            </a:br>
            <a:br>
              <a:rPr lang="en-GB" sz="1600" dirty="0">
                <a:effectLst/>
              </a:rPr>
            </a:br>
            <a:r>
              <a:rPr lang="en-GB" sz="1800" dirty="0">
                <a:effectLst/>
              </a:rPr>
              <a:t>Hawthorne and John Henry Effects 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</a:rPr>
              <a:t>the evaluation itself may push people to change their </a:t>
            </a:r>
            <a:r>
              <a:rPr lang="en-GB" sz="1600" b="0" dirty="0" err="1">
                <a:effectLst/>
              </a:rPr>
              <a:t>behavior</a:t>
            </a:r>
            <a:r>
              <a:rPr lang="en-GB" sz="1600" b="0" dirty="0">
                <a:effectLst/>
              </a:rPr>
              <a:t> 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sz="1600" b="0" dirty="0">
                <a:effectLst/>
              </a:rPr>
              <a:t>This is likely less of a problem with administrative data and long follow-up periods (subjects not reminded about being evaluated)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629913"/>
      </p:ext>
    </p:extLst>
  </p:cSld>
  <p:clrMapOvr>
    <a:masterClrMapping/>
  </p:clrMapOvr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3765</Words>
  <Application>Microsoft Macintosh PowerPoint</Application>
  <PresentationFormat>On-screen Show (16:10)</PresentationFormat>
  <Paragraphs>396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CMSS10</vt:lpstr>
      <vt:lpstr>CMSY10</vt:lpstr>
      <vt:lpstr>Courier New</vt:lpstr>
      <vt:lpstr>Georgia</vt:lpstr>
      <vt:lpstr>Helvetica</vt:lpstr>
      <vt:lpstr>Lucida Grande</vt:lpstr>
      <vt:lpstr>Aalto University</vt:lpstr>
      <vt:lpstr>Principles of Empirical Analysis  Lecture 7: Introduction to observational data and quasi-experiments </vt:lpstr>
      <vt:lpstr>Teacher Presentation </vt:lpstr>
      <vt:lpstr>Outline for Part II</vt:lpstr>
      <vt:lpstr>Outline for Part II</vt:lpstr>
      <vt:lpstr>Outline for today</vt:lpstr>
      <vt:lpstr>Causal inference - some important terms</vt:lpstr>
      <vt:lpstr>Prelude: The Limits of RCTs  </vt:lpstr>
      <vt:lpstr>The Limitations of RCTs</vt:lpstr>
      <vt:lpstr>Ethical and practical limitations of RCTs</vt:lpstr>
      <vt:lpstr>Examples of ethical limitations</vt:lpstr>
      <vt:lpstr>Fundamental limitations of RCTs</vt:lpstr>
      <vt:lpstr>Observational data </vt:lpstr>
      <vt:lpstr>Observational data</vt:lpstr>
      <vt:lpstr>Observational data</vt:lpstr>
      <vt:lpstr>People optimize</vt:lpstr>
      <vt:lpstr>Observational alternatives to experiments*</vt:lpstr>
      <vt:lpstr>Natural or quasi-experiments</vt:lpstr>
      <vt:lpstr>Natural or quasi-experiments</vt:lpstr>
      <vt:lpstr>The rest of this lecture </vt:lpstr>
      <vt:lpstr>Quasi-experiment and neighborhood effects </vt:lpstr>
      <vt:lpstr>Segregation in a model city</vt:lpstr>
      <vt:lpstr>Where will the rich end up living? </vt:lpstr>
      <vt:lpstr>Neighborhood effects</vt:lpstr>
      <vt:lpstr>Which of these cities would be better for the citizens? </vt:lpstr>
      <vt:lpstr>The observed situation resembles this </vt:lpstr>
      <vt:lpstr>One low-income family</vt:lpstr>
      <vt:lpstr>Housing market mechanism and selection bias Discuss potential alternative factors that could affect both T and Y</vt:lpstr>
      <vt:lpstr>Housing market mechanism and selection bias</vt:lpstr>
      <vt:lpstr>Controlling for observable differences?</vt:lpstr>
      <vt:lpstr>Public housing demolition as a quasi-experiment </vt:lpstr>
      <vt:lpstr>One low-income family</vt:lpstr>
      <vt:lpstr>Chyn (2018, AER)</vt:lpstr>
      <vt:lpstr>Example: Robert Taylor Homes project</vt:lpstr>
      <vt:lpstr>Example:  Robert Taylor Homes project</vt:lpstr>
      <vt:lpstr>Chyn (2018, AER)</vt:lpstr>
      <vt:lpstr>Chyn (2018, AER)</vt:lpstr>
      <vt:lpstr>The paper</vt:lpstr>
      <vt:lpstr>Research design</vt:lpstr>
      <vt:lpstr>Key assumption I</vt:lpstr>
      <vt:lpstr>Key assumption I</vt:lpstr>
      <vt:lpstr>Key assumption II</vt:lpstr>
      <vt:lpstr>Data</vt:lpstr>
      <vt:lpstr>Balance test</vt:lpstr>
      <vt:lpstr>PowerPoint Presentation</vt:lpstr>
      <vt:lpstr>Main effects </vt:lpstr>
      <vt:lpstr>PowerPoint Presentation</vt:lpstr>
      <vt:lpstr>PowerPoint Presentation</vt:lpstr>
      <vt:lpstr>PowerPoint Presentation</vt:lpstr>
      <vt:lpstr>Main effects: interpretation </vt:lpstr>
      <vt:lpstr>Heterogenous effects </vt:lpstr>
      <vt:lpstr>PowerPoint Presentation</vt:lpstr>
      <vt:lpstr>Statistical significance – recall from lecture 5</vt:lpstr>
      <vt:lpstr>Statistical significance </vt:lpstr>
      <vt:lpstr>Discussion of Table 4 This is the female columns from prev page</vt:lpstr>
      <vt:lpstr>PowerPoint Presentation</vt:lpstr>
      <vt:lpstr>PowerPoint Presentation</vt:lpstr>
      <vt:lpstr>PowerPoint Presentation</vt:lpstr>
      <vt:lpstr>Discussion I</vt:lpstr>
      <vt:lpstr>Discussion II</vt:lpstr>
      <vt:lpstr>Chyn 2018: </vt:lpstr>
      <vt:lpstr>Recap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2024-01-29T08:26:09Z</cp:lastPrinted>
  <dcterms:created xsi:type="dcterms:W3CDTF">2018-09-19T13:51:52Z</dcterms:created>
  <dcterms:modified xsi:type="dcterms:W3CDTF">2024-01-29T15:56:43Z</dcterms:modified>
</cp:coreProperties>
</file>