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67" r:id="rId4"/>
    <p:sldId id="274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72" r:id="rId15"/>
    <p:sldId id="269" r:id="rId16"/>
    <p:sldId id="276" r:id="rId17"/>
    <p:sldId id="27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BADF855C-DDC1-4264-A7DC-B96395304CFD}"/>
    <pc:docChg chg="custSel addSld modSld">
      <pc:chgData name="Kemppinen Julia" userId="ecfd4383-cb34-40a4-93e8-50f50b3dc836" providerId="ADAL" clId="{BADF855C-DDC1-4264-A7DC-B96395304CFD}" dt="2022-03-01T07:40:59.791" v="69" actId="1076"/>
      <pc:docMkLst>
        <pc:docMk/>
      </pc:docMkLst>
      <pc:sldChg chg="modSp mod">
        <pc:chgData name="Kemppinen Julia" userId="ecfd4383-cb34-40a4-93e8-50f50b3dc836" providerId="ADAL" clId="{BADF855C-DDC1-4264-A7DC-B96395304CFD}" dt="2022-03-01T07:35:57.404" v="64" actId="113"/>
        <pc:sldMkLst>
          <pc:docMk/>
          <pc:sldMk cId="2813194955" sldId="257"/>
        </pc:sldMkLst>
        <pc:spChg chg="mod">
          <ac:chgData name="Kemppinen Julia" userId="ecfd4383-cb34-40a4-93e8-50f50b3dc836" providerId="ADAL" clId="{BADF855C-DDC1-4264-A7DC-B96395304CFD}" dt="2022-03-01T07:35:57.404" v="64" actId="113"/>
          <ac:spMkLst>
            <pc:docMk/>
            <pc:sldMk cId="2813194955" sldId="257"/>
            <ac:spMk id="3" creationId="{F516B7E6-3BB1-466C-98E8-B3FBC706E368}"/>
          </ac:spMkLst>
        </pc:spChg>
      </pc:sldChg>
      <pc:sldChg chg="addSp modSp new mod">
        <pc:chgData name="Kemppinen Julia" userId="ecfd4383-cb34-40a4-93e8-50f50b3dc836" providerId="ADAL" clId="{BADF855C-DDC1-4264-A7DC-B96395304CFD}" dt="2022-03-01T07:40:59.791" v="69" actId="1076"/>
        <pc:sldMkLst>
          <pc:docMk/>
          <pc:sldMk cId="2376208400" sldId="277"/>
        </pc:sldMkLst>
        <pc:picChg chg="add mod">
          <ac:chgData name="Kemppinen Julia" userId="ecfd4383-cb34-40a4-93e8-50f50b3dc836" providerId="ADAL" clId="{BADF855C-DDC1-4264-A7DC-B96395304CFD}" dt="2022-03-01T07:40:59.791" v="69" actId="1076"/>
          <ac:picMkLst>
            <pc:docMk/>
            <pc:sldMk cId="2376208400" sldId="277"/>
            <ac:picMk id="3" creationId="{BA4C6B70-5C99-4609-A475-2EDDDB2020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3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5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7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1.3.2022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5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1.3.2022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9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1.3.2022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16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4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88" r:id="rId7"/>
    <p:sldLayoutId id="2147483687" r:id="rId8"/>
    <p:sldLayoutId id="214748368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5CC50F2E-EF04-4D7A-A09C-5AEF6E5E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95" cy="3429000"/>
          </a:xfrm>
          <a:prstGeom prst="rect">
            <a:avLst/>
          </a:prstGeom>
          <a:ln>
            <a:noFill/>
          </a:ln>
          <a:effectLst>
            <a:outerShdw blurRad="342900" dist="2286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F5AF0-4295-4294-8D92-D6A0AA1A4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5305" y="235881"/>
            <a:ext cx="4569006" cy="2884247"/>
          </a:xfrm>
        </p:spPr>
        <p:txBody>
          <a:bodyPr anchor="ctr">
            <a:normAutofit/>
          </a:bodyPr>
          <a:lstStyle/>
          <a:p>
            <a:r>
              <a:rPr lang="en-US" dirty="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09FE8-EA53-43C7-A4B5-DA66CF81D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305" y="3880965"/>
            <a:ext cx="4569006" cy="2359114"/>
          </a:xfrm>
        </p:spPr>
        <p:txBody>
          <a:bodyPr anchor="b">
            <a:normAutofit/>
          </a:bodyPr>
          <a:lstStyle/>
          <a:p>
            <a:r>
              <a:rPr lang="en-US" dirty="0"/>
              <a:t>28.2.2022 klo 14.15</a:t>
            </a:r>
          </a:p>
        </p:txBody>
      </p:sp>
      <p:pic>
        <p:nvPicPr>
          <p:cNvPr id="4" name="Picture 3" descr="Vehnäpellot">
            <a:extLst>
              <a:ext uri="{FF2B5EF4-FFF2-40B4-BE49-F238E27FC236}">
                <a16:creationId xmlns:a16="http://schemas.microsoft.com/office/drawing/2014/main" id="{81C58A82-FA06-46DA-A9D2-0786DD067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62" r="14239"/>
          <a:stretch/>
        </p:blipFill>
        <p:spPr>
          <a:xfrm>
            <a:off x="20" y="10"/>
            <a:ext cx="6095978" cy="685798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7AD51E-A168-490B-B8A6-8AFE86E0F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D24D-BF5F-4538-8BF5-335B5324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2BAA-B739-41E2-B097-3883693A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5901"/>
            <a:ext cx="9514416" cy="455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MINÄ – MINU</a:t>
            </a:r>
            <a:r>
              <a:rPr lang="en-US" sz="3600" b="1" dirty="0">
                <a:solidFill>
                  <a:schemeClr val="accent5"/>
                </a:solidFill>
              </a:rPr>
              <a:t>A        Ajatteletko minu</a:t>
            </a:r>
            <a:r>
              <a:rPr lang="en-US" sz="3600" b="1" u="sng" dirty="0">
                <a:solidFill>
                  <a:schemeClr val="accent5"/>
                </a:solidFill>
              </a:rPr>
              <a:t>a</a:t>
            </a:r>
            <a:r>
              <a:rPr lang="en-US" sz="3600" b="1" dirty="0">
                <a:solidFill>
                  <a:schemeClr val="accent5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600" b="1" dirty="0"/>
              <a:t>SINÄ – SINU</a:t>
            </a:r>
            <a:r>
              <a:rPr lang="en-US" sz="3600" b="1" dirty="0">
                <a:solidFill>
                  <a:schemeClr val="accent5"/>
                </a:solidFill>
              </a:rPr>
              <a:t>A         </a:t>
            </a:r>
            <a:r>
              <a:rPr lang="fi-FI" sz="3600" b="1" dirty="0">
                <a:solidFill>
                  <a:schemeClr val="accent5"/>
                </a:solidFill>
              </a:rPr>
              <a:t>Odotan sinu</a:t>
            </a:r>
            <a:r>
              <a:rPr lang="fi-FI" sz="3600" b="1" u="sng" dirty="0">
                <a:solidFill>
                  <a:schemeClr val="accent5"/>
                </a:solidFill>
              </a:rPr>
              <a:t>a</a:t>
            </a:r>
            <a:r>
              <a:rPr lang="fi-FI" sz="3600" b="1" dirty="0">
                <a:solidFill>
                  <a:schemeClr val="accent5"/>
                </a:solidFill>
              </a:rPr>
              <a:t> täällä.</a:t>
            </a:r>
            <a:endParaRPr lang="en-US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HÄN – HÄN</a:t>
            </a:r>
            <a:r>
              <a:rPr lang="en-US" sz="3600" b="1" dirty="0">
                <a:solidFill>
                  <a:schemeClr val="accent5"/>
                </a:solidFill>
              </a:rPr>
              <a:t>TÄ        </a:t>
            </a:r>
          </a:p>
          <a:p>
            <a:pPr marL="0" indent="0">
              <a:buNone/>
            </a:pPr>
            <a:r>
              <a:rPr lang="en-US" sz="3600" b="1" dirty="0"/>
              <a:t>ME – MEI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TE – TEI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HE - HEI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</p:txBody>
      </p:sp>
    </p:spTree>
    <p:extLst>
      <p:ext uri="{BB962C8B-B14F-4D97-AF65-F5344CB8AC3E}">
        <p14:creationId xmlns:p14="http://schemas.microsoft.com/office/powerpoint/2010/main" val="421337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6E827A-D62C-4D3F-B472-EC5A817F1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89" y="1239857"/>
            <a:ext cx="8046721" cy="5287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D09F29-D462-45F8-A6C6-59E4A96CD336}"/>
              </a:ext>
            </a:extLst>
          </p:cNvPr>
          <p:cNvSpPr txBox="1"/>
          <p:nvPr/>
        </p:nvSpPr>
        <p:spPr>
          <a:xfrm>
            <a:off x="650240" y="0"/>
            <a:ext cx="804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accent2">
                    <a:lumMod val="75000"/>
                  </a:schemeClr>
                </a:solidFill>
              </a:rPr>
              <a:t>- Mitä sinä syöt?</a:t>
            </a:r>
          </a:p>
          <a:p>
            <a:r>
              <a:rPr lang="fi-FI" sz="2800" b="1" dirty="0">
                <a:solidFill>
                  <a:schemeClr val="accent2">
                    <a:lumMod val="75000"/>
                  </a:schemeClr>
                </a:solidFill>
              </a:rPr>
              <a:t>- Syön tomaattia.</a:t>
            </a:r>
          </a:p>
        </p:txBody>
      </p:sp>
    </p:spTree>
    <p:extLst>
      <p:ext uri="{BB962C8B-B14F-4D97-AF65-F5344CB8AC3E}">
        <p14:creationId xmlns:p14="http://schemas.microsoft.com/office/powerpoint/2010/main" val="166093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BF21-EFC1-428C-90F0-F4CE4F38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9" y="156238"/>
            <a:ext cx="8596668" cy="819122"/>
          </a:xfrm>
        </p:spPr>
        <p:txBody>
          <a:bodyPr/>
          <a:lstStyle/>
          <a:p>
            <a:r>
              <a:rPr lang="fi-FI" b="1" dirty="0"/>
              <a:t>Montako</a:t>
            </a:r>
            <a:r>
              <a:rPr lang="fi-FI" dirty="0"/>
              <a:t> päärynä</a:t>
            </a:r>
            <a:r>
              <a:rPr lang="fi-FI" b="1" dirty="0"/>
              <a:t>ä</a:t>
            </a:r>
            <a:r>
              <a:rPr lang="fi-FI" dirty="0"/>
              <a:t> pöydällä on?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2F58B4-7FF1-4C22-A648-016C6B31F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348" y="1227592"/>
            <a:ext cx="7544011" cy="56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161B-F589-4510-A9BC-6920644D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4" y="294640"/>
            <a:ext cx="8596668" cy="670560"/>
          </a:xfrm>
        </p:spPr>
        <p:txBody>
          <a:bodyPr>
            <a:normAutofit fontScale="90000"/>
          </a:bodyPr>
          <a:lstStyle/>
          <a:p>
            <a:r>
              <a:rPr lang="en-US" dirty="0"/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0A5F-5CDF-45FB-9B1B-4EE7BE22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9040"/>
            <a:ext cx="8596668" cy="53543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Jere lukee Susanin (</a:t>
            </a:r>
            <a:r>
              <a:rPr lang="fi-FI" sz="2400" dirty="0"/>
              <a:t>viest</a:t>
            </a:r>
            <a:r>
              <a:rPr lang="fi-FI" sz="2400" b="1" dirty="0"/>
              <a:t>i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Jere ostaa (leip</a:t>
            </a:r>
            <a:r>
              <a:rPr lang="fi-FI" sz="2400" b="1" dirty="0"/>
              <a:t>ä</a:t>
            </a:r>
            <a:r>
              <a:rPr lang="fi-FI" sz="2400" dirty="0"/>
              <a:t>) 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Minä juon (appelsiinimeh</a:t>
            </a:r>
            <a:r>
              <a:rPr lang="fi-FI" sz="2400" b="1" dirty="0"/>
              <a:t>u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2 (olu</a:t>
            </a:r>
            <a:r>
              <a:rPr lang="fi-FI" sz="2400" b="1" dirty="0"/>
              <a:t>t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En syö (kal</a:t>
            </a:r>
            <a:r>
              <a:rPr lang="fi-FI" sz="2400" b="1" dirty="0"/>
              <a:t>a</a:t>
            </a:r>
            <a:r>
              <a:rPr lang="fi-FI" sz="2400" dirty="0"/>
              <a:t>) 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Rakastan (anana</a:t>
            </a:r>
            <a:r>
              <a:rPr lang="fi-FI" sz="2400" b="1" dirty="0"/>
              <a:t>s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Ostan (sukl</a:t>
            </a:r>
            <a:r>
              <a:rPr lang="fi-FI" sz="2400" b="1" dirty="0"/>
              <a:t>aa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Minulla on 2 (punai</a:t>
            </a:r>
            <a:r>
              <a:rPr lang="fi-FI" sz="2400" b="1" dirty="0"/>
              <a:t>nen</a:t>
            </a:r>
            <a:r>
              <a:rPr lang="fi-FI" sz="2400" dirty="0"/>
              <a:t> aut</a:t>
            </a:r>
            <a:r>
              <a:rPr lang="fi-FI" sz="2400" b="1" dirty="0"/>
              <a:t>o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Seijalla ei ole (om</a:t>
            </a:r>
            <a:r>
              <a:rPr lang="fi-FI" sz="2400" b="1" dirty="0"/>
              <a:t>a</a:t>
            </a:r>
            <a:r>
              <a:rPr lang="fi-FI" sz="2400" dirty="0"/>
              <a:t> perh</a:t>
            </a:r>
            <a:r>
              <a:rPr lang="fi-FI" sz="2400" b="1" dirty="0"/>
              <a:t>e</a:t>
            </a:r>
            <a:r>
              <a:rPr lang="fi-FI" sz="2400" dirty="0"/>
              <a:t>) 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paljon (ve</a:t>
            </a:r>
            <a:r>
              <a:rPr lang="fi-FI" sz="2400" b="1" dirty="0"/>
              <a:t>si</a:t>
            </a:r>
            <a:r>
              <a:rPr lang="fi-FI" sz="2400" dirty="0"/>
              <a:t>) ________________.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4457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iskella | Papunet">
            <a:extLst>
              <a:ext uri="{FF2B5EF4-FFF2-40B4-BE49-F238E27FC236}">
                <a16:creationId xmlns:a16="http://schemas.microsoft.com/office/drawing/2014/main" id="{B211AA0B-DD6E-4122-B586-861657C70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ostaa | Papunet">
            <a:extLst>
              <a:ext uri="{FF2B5EF4-FFF2-40B4-BE49-F238E27FC236}">
                <a16:creationId xmlns:a16="http://schemas.microsoft.com/office/drawing/2014/main" id="{9397FD94-37AF-44D5-8DC1-71224571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aulaa | Papunet">
            <a:extLst>
              <a:ext uri="{FF2B5EF4-FFF2-40B4-BE49-F238E27FC236}">
                <a16:creationId xmlns:a16="http://schemas.microsoft.com/office/drawing/2014/main" id="{DD1BAF0C-4DF4-4940-9801-C8F74EE9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pelata jalkapalloa | Papunet">
            <a:extLst>
              <a:ext uri="{FF2B5EF4-FFF2-40B4-BE49-F238E27FC236}">
                <a16:creationId xmlns:a16="http://schemas.microsoft.com/office/drawing/2014/main" id="{7D4BD635-36E7-45C9-854C-E192D633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809578"/>
            <a:ext cx="3252903" cy="3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jaa | Papunet">
            <a:extLst>
              <a:ext uri="{FF2B5EF4-FFF2-40B4-BE49-F238E27FC236}">
                <a16:creationId xmlns:a16="http://schemas.microsoft.com/office/drawing/2014/main" id="{C84C06C9-8E15-4358-8FE6-C812C8E45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3905195"/>
            <a:ext cx="3252903" cy="21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29E00F-3FB7-4345-8F7E-E21B058E31B8}"/>
              </a:ext>
            </a:extLst>
          </p:cNvPr>
          <p:cNvSpPr txBox="1"/>
          <p:nvPr/>
        </p:nvSpPr>
        <p:spPr>
          <a:xfrm>
            <a:off x="4216807" y="221240"/>
            <a:ext cx="34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Kirjoita kuvasta lause. Käytä partitiiviä.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171C2-1BDB-4D5F-A433-0E753519E61C}"/>
              </a:ext>
            </a:extLst>
          </p:cNvPr>
          <p:cNvSpPr txBox="1"/>
          <p:nvPr/>
        </p:nvSpPr>
        <p:spPr>
          <a:xfrm>
            <a:off x="581025" y="63673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kirja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F243B-4D44-49C0-905E-B6CBB61B567A}"/>
              </a:ext>
            </a:extLst>
          </p:cNvPr>
          <p:cNvSpPr txBox="1"/>
          <p:nvPr/>
        </p:nvSpPr>
        <p:spPr>
          <a:xfrm>
            <a:off x="581024" y="3603670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laulu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ACC00-495B-41F4-ADF6-34F0303ACE25}"/>
              </a:ext>
            </a:extLst>
          </p:cNvPr>
          <p:cNvSpPr txBox="1"/>
          <p:nvPr/>
        </p:nvSpPr>
        <p:spPr>
          <a:xfrm>
            <a:off x="5076825" y="553402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futis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F7A9E-1C4B-4DC2-95F6-F386EEDADDD3}"/>
              </a:ext>
            </a:extLst>
          </p:cNvPr>
          <p:cNvSpPr txBox="1"/>
          <p:nvPr/>
        </p:nvSpPr>
        <p:spPr>
          <a:xfrm>
            <a:off x="9839325" y="419664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ruoka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DA806-57F7-4FA7-B940-9BF2C9018D26}"/>
              </a:ext>
            </a:extLst>
          </p:cNvPr>
          <p:cNvSpPr txBox="1"/>
          <p:nvPr/>
        </p:nvSpPr>
        <p:spPr>
          <a:xfrm>
            <a:off x="8467725" y="374819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auto</a:t>
            </a:r>
          </a:p>
        </p:txBody>
      </p:sp>
    </p:spTree>
    <p:extLst>
      <p:ext uri="{BB962C8B-B14F-4D97-AF65-F5344CB8AC3E}">
        <p14:creationId xmlns:p14="http://schemas.microsoft.com/office/powerpoint/2010/main" val="29539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EC43-7DE8-4876-9D54-28D2B15F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1988"/>
            <a:ext cx="8596668" cy="89151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Paritehtävä 1.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5191-A290-4E4D-8558-E14BB277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4025"/>
            <a:ext cx="11124141" cy="53587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Tilaan 2 (hampurilai</a:t>
            </a:r>
            <a:r>
              <a:rPr lang="fi-FI" sz="2400" b="1" dirty="0"/>
              <a:t>nen</a:t>
            </a:r>
            <a:r>
              <a:rPr lang="fi-FI" sz="2400" dirty="0"/>
              <a:t>) 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Syön (thaimaalai</a:t>
            </a:r>
            <a:r>
              <a:rPr lang="fi-FI" sz="2400" b="1" dirty="0"/>
              <a:t>nen</a:t>
            </a:r>
            <a:r>
              <a:rPr lang="fi-FI" sz="2400" dirty="0"/>
              <a:t> keitt</a:t>
            </a:r>
            <a:r>
              <a:rPr lang="fi-FI" sz="2400" b="1" dirty="0"/>
              <a:t>o</a:t>
            </a:r>
            <a:r>
              <a:rPr lang="fi-FI" sz="2400" dirty="0"/>
              <a:t>) ____________________.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Ostan 3 (rasvato</a:t>
            </a:r>
            <a:r>
              <a:rPr lang="fi-FI" sz="2400" b="1" dirty="0"/>
              <a:t>n</a:t>
            </a:r>
            <a:r>
              <a:rPr lang="fi-FI" sz="2400" dirty="0"/>
              <a:t> mait</a:t>
            </a:r>
            <a:r>
              <a:rPr lang="fi-FI" sz="2400" b="1" dirty="0"/>
              <a:t>o</a:t>
            </a:r>
            <a:r>
              <a:rPr lang="fi-FI" sz="2400" dirty="0"/>
              <a:t>) 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Ajattelen (</a:t>
            </a:r>
            <a:r>
              <a:rPr lang="fi-FI" sz="2400" b="1" dirty="0"/>
              <a:t>sinä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Rakastatko sinä (</a:t>
            </a:r>
            <a:r>
              <a:rPr lang="fi-FI" sz="2400" b="1" dirty="0"/>
              <a:t>hän</a:t>
            </a:r>
            <a:r>
              <a:rPr lang="fi-FI" sz="2400" dirty="0"/>
              <a:t>) _____________?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Aamulla hän syö (jogurtt</a:t>
            </a:r>
            <a:r>
              <a:rPr lang="fi-FI" sz="2400" b="1" dirty="0"/>
              <a:t>i</a:t>
            </a:r>
            <a:r>
              <a:rPr lang="fi-FI" sz="2400" dirty="0"/>
              <a:t>) ___________ ja juo (vihr</a:t>
            </a:r>
            <a:r>
              <a:rPr lang="fi-FI" sz="2400" b="1" dirty="0"/>
              <a:t>eä</a:t>
            </a:r>
            <a:r>
              <a:rPr lang="fi-FI" sz="2400" dirty="0"/>
              <a:t> t</a:t>
            </a:r>
            <a:r>
              <a:rPr lang="fi-FI" sz="2400" b="1" dirty="0"/>
              <a:t>ee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5176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9FEF-9D92-4BEA-A13B-57F8D41B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84" y="184813"/>
            <a:ext cx="8596668" cy="15773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Paritehtävä 2. 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fi-FI" b="1" dirty="0">
                <a:solidFill>
                  <a:schemeClr val="tx1"/>
                </a:solidFill>
              </a:rPr>
              <a:t>Mitä sinä syöt? </a:t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b="1" dirty="0">
                <a:solidFill>
                  <a:schemeClr val="tx1"/>
                </a:solidFill>
              </a:rPr>
              <a:t>- Minä syön …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1AED39C-77ED-4A72-8D4D-3D6D261ED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72" y="1892079"/>
            <a:ext cx="10703368" cy="4911110"/>
          </a:xfrm>
        </p:spPr>
      </p:pic>
    </p:spTree>
    <p:extLst>
      <p:ext uri="{BB962C8B-B14F-4D97-AF65-F5344CB8AC3E}">
        <p14:creationId xmlns:p14="http://schemas.microsoft.com/office/powerpoint/2010/main" val="375921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eittää kahvia | Papunet">
            <a:extLst>
              <a:ext uri="{FF2B5EF4-FFF2-40B4-BE49-F238E27FC236}">
                <a16:creationId xmlns:a16="http://schemas.microsoft.com/office/drawing/2014/main" id="{63D3ECBC-E0D1-4308-A9DF-51C6A97C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782" y="768338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aittaa ruokaa | Papunet">
            <a:extLst>
              <a:ext uri="{FF2B5EF4-FFF2-40B4-BE49-F238E27FC236}">
                <a16:creationId xmlns:a16="http://schemas.microsoft.com/office/drawing/2014/main" id="{6AD4A266-7823-41BB-93AA-C407677F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809" y="1135208"/>
            <a:ext cx="3401568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yödä | Papunet">
            <a:extLst>
              <a:ext uri="{FF2B5EF4-FFF2-40B4-BE49-F238E27FC236}">
                <a16:creationId xmlns:a16="http://schemas.microsoft.com/office/drawing/2014/main" id="{DD888EA5-7D88-430F-92E1-7DAE49E2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6735" y="485171"/>
            <a:ext cx="2204068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juoda | Papunet">
            <a:extLst>
              <a:ext uri="{FF2B5EF4-FFF2-40B4-BE49-F238E27FC236}">
                <a16:creationId xmlns:a16="http://schemas.microsoft.com/office/drawing/2014/main" id="{A974D8FE-076C-418E-B417-F6BEF4B6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99" y="3783923"/>
            <a:ext cx="2408301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atsoa televisiota | Papunet">
            <a:extLst>
              <a:ext uri="{FF2B5EF4-FFF2-40B4-BE49-F238E27FC236}">
                <a16:creationId xmlns:a16="http://schemas.microsoft.com/office/drawing/2014/main" id="{FD6018F2-1453-4DB5-927D-393C306B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707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iivota | Papunet">
            <a:extLst>
              <a:ext uri="{FF2B5EF4-FFF2-40B4-BE49-F238E27FC236}">
                <a16:creationId xmlns:a16="http://schemas.microsoft.com/office/drawing/2014/main" id="{F7D68972-8ACD-41AF-8408-B946C401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6736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5A834-FAAD-47D1-9D49-E67FD0F1E20B}"/>
              </a:ext>
            </a:extLst>
          </p:cNvPr>
          <p:cNvSpPr txBox="1"/>
          <p:nvPr/>
        </p:nvSpPr>
        <p:spPr>
          <a:xfrm>
            <a:off x="301899" y="1305560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kahvi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D5835-1AF1-45A8-A9E0-829B733CCD24}"/>
              </a:ext>
            </a:extLst>
          </p:cNvPr>
          <p:cNvSpPr txBox="1"/>
          <p:nvPr/>
        </p:nvSpPr>
        <p:spPr>
          <a:xfrm>
            <a:off x="4947640" y="1226227"/>
            <a:ext cx="144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ruoka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7EFA8-3A27-497D-82CF-426016871475}"/>
              </a:ext>
            </a:extLst>
          </p:cNvPr>
          <p:cNvSpPr txBox="1"/>
          <p:nvPr/>
        </p:nvSpPr>
        <p:spPr>
          <a:xfrm>
            <a:off x="8471866" y="1233932"/>
            <a:ext cx="142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jogurtti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D62F-FB77-41C5-B4E2-95F23C97A8E8}"/>
              </a:ext>
            </a:extLst>
          </p:cNvPr>
          <p:cNvSpPr txBox="1"/>
          <p:nvPr/>
        </p:nvSpPr>
        <p:spPr>
          <a:xfrm>
            <a:off x="200025" y="360045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0B495-554F-4CAD-ABCB-EBBFE30D22BA}"/>
              </a:ext>
            </a:extLst>
          </p:cNvPr>
          <p:cNvSpPr txBox="1"/>
          <p:nvPr/>
        </p:nvSpPr>
        <p:spPr>
          <a:xfrm>
            <a:off x="4324350" y="3600450"/>
            <a:ext cx="156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telkkari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FB304-DAEC-4B9D-BF12-D7906E2B0AEF}"/>
              </a:ext>
            </a:extLst>
          </p:cNvPr>
          <p:cNvSpPr txBox="1"/>
          <p:nvPr/>
        </p:nvSpPr>
        <p:spPr>
          <a:xfrm>
            <a:off x="8420100" y="3600450"/>
            <a:ext cx="148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koti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44BED-C580-4ECC-99D3-3DE55D79EA02}"/>
              </a:ext>
            </a:extLst>
          </p:cNvPr>
          <p:cNvSpPr txBox="1"/>
          <p:nvPr/>
        </p:nvSpPr>
        <p:spPr>
          <a:xfrm>
            <a:off x="2924176" y="0"/>
            <a:ext cx="747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</a:rPr>
              <a:t>Paritehtävä 3. Tee lause. / Form a sentence.</a:t>
            </a:r>
          </a:p>
        </p:txBody>
      </p:sp>
    </p:spTree>
    <p:extLst>
      <p:ext uri="{BB962C8B-B14F-4D97-AF65-F5344CB8AC3E}">
        <p14:creationId xmlns:p14="http://schemas.microsoft.com/office/powerpoint/2010/main" val="272662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C6B70-5C99-4609-A475-2EDDDB20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99" y="105956"/>
            <a:ext cx="8954261" cy="62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0B92-8C55-4C42-871A-9341F879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51" y="211282"/>
            <a:ext cx="10380573" cy="14322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Kertausta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6B7E6-3BB1-466C-98E8-B3FBC706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1430201" cy="326178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b="1" dirty="0"/>
              <a:t>Mikä päivä </a:t>
            </a:r>
            <a:r>
              <a:rPr lang="fi-FI" sz="3600" dirty="0"/>
              <a:t>tänään on? Tänään on maanantai.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b="1" dirty="0"/>
              <a:t>Minä päivänä </a:t>
            </a:r>
            <a:r>
              <a:rPr lang="fi-FI" sz="3600" dirty="0"/>
              <a:t>kurssi on? Kurssi on maanantaina.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b="1" dirty="0"/>
              <a:t>Milloin </a:t>
            </a:r>
            <a:r>
              <a:rPr lang="fi-FI" sz="3600" dirty="0"/>
              <a:t>kauppa aukeaa? Kauppa aukeaa klo 7.00.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b="1" dirty="0"/>
              <a:t>Mihin aikaan </a:t>
            </a:r>
            <a:r>
              <a:rPr lang="fi-FI" sz="3600" dirty="0"/>
              <a:t>kurssi alkaa? Se alkaa klo 12.30.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b="1" dirty="0"/>
              <a:t>Mitä kello </a:t>
            </a:r>
            <a:r>
              <a:rPr lang="fi-FI" sz="3600" dirty="0"/>
              <a:t>on? Kello on 14.00.</a:t>
            </a:r>
          </a:p>
        </p:txBody>
      </p:sp>
    </p:spTree>
    <p:extLst>
      <p:ext uri="{BB962C8B-B14F-4D97-AF65-F5344CB8AC3E}">
        <p14:creationId xmlns:p14="http://schemas.microsoft.com/office/powerpoint/2010/main" val="281319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6 Kellonaikojen opettelua ideas | kellonajat, matematiikka, opetus">
            <a:extLst>
              <a:ext uri="{FF2B5EF4-FFF2-40B4-BE49-F238E27FC236}">
                <a16:creationId xmlns:a16="http://schemas.microsoft.com/office/drawing/2014/main" id="{68606F4E-F96C-4130-86A8-C5CBC40A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179622"/>
            <a:ext cx="9195740" cy="64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9A3CC-C5D4-4E85-82CA-E8A4ADA0EAD0}"/>
              </a:ext>
            </a:extLst>
          </p:cNvPr>
          <p:cNvSpPr txBox="1"/>
          <p:nvPr/>
        </p:nvSpPr>
        <p:spPr>
          <a:xfrm>
            <a:off x="8867775" y="477520"/>
            <a:ext cx="3324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PARITEHTÄVÄ 1</a:t>
            </a:r>
          </a:p>
          <a:p>
            <a:endParaRPr lang="fi-FI" sz="3200" b="1" dirty="0"/>
          </a:p>
          <a:p>
            <a:r>
              <a:rPr lang="fi-FI" sz="3200" b="1" dirty="0"/>
              <a:t>- Mitä kello on?</a:t>
            </a:r>
          </a:p>
          <a:p>
            <a:r>
              <a:rPr lang="fi-FI" sz="3200" b="1" dirty="0"/>
              <a:t>- Kello on…</a:t>
            </a:r>
          </a:p>
        </p:txBody>
      </p:sp>
    </p:spTree>
    <p:extLst>
      <p:ext uri="{BB962C8B-B14F-4D97-AF65-F5344CB8AC3E}">
        <p14:creationId xmlns:p14="http://schemas.microsoft.com/office/powerpoint/2010/main" val="255837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CA98-4FAC-4F8B-8BFE-BABA723D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6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Paritehtävä 2.</a:t>
            </a:r>
            <a:r>
              <a:rPr lang="en-US" dirty="0"/>
              <a:t> Vastaa kysymyksiin.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CABB-A1D8-46E5-8322-E89C671D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552575"/>
            <a:ext cx="6714066" cy="489585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i-FI" sz="2400" b="1" dirty="0"/>
              <a:t>Milloin</a:t>
            </a:r>
            <a:r>
              <a:rPr lang="fi-FI" sz="2400" dirty="0"/>
              <a:t> ravintola </a:t>
            </a:r>
            <a:r>
              <a:rPr lang="fi-FI" sz="2400" u="sng" dirty="0"/>
              <a:t>on auki</a:t>
            </a:r>
            <a:r>
              <a:rPr lang="fi-FI" sz="2400" dirty="0"/>
              <a:t>?</a:t>
            </a:r>
          </a:p>
          <a:p>
            <a:pPr>
              <a:buFont typeface="+mj-lt"/>
              <a:buAutoNum type="arabicPeriod"/>
            </a:pPr>
            <a:r>
              <a:rPr lang="fi-FI" sz="2400" b="1" dirty="0"/>
              <a:t>Mihin aikaan </a:t>
            </a:r>
            <a:r>
              <a:rPr lang="fi-FI" sz="2400" dirty="0"/>
              <a:t>ravintola </a:t>
            </a:r>
            <a:r>
              <a:rPr lang="fi-FI" sz="2400" u="sng" dirty="0"/>
              <a:t>aukeaa</a:t>
            </a:r>
            <a:r>
              <a:rPr lang="fi-FI" sz="2400" dirty="0"/>
              <a:t> maanantaina?</a:t>
            </a:r>
          </a:p>
          <a:p>
            <a:pPr>
              <a:buFont typeface="+mj-lt"/>
              <a:buAutoNum type="arabicPeriod"/>
            </a:pPr>
            <a:r>
              <a:rPr lang="fi-FI" sz="2400" b="1" dirty="0"/>
              <a:t>Mihin aikaan </a:t>
            </a:r>
            <a:r>
              <a:rPr lang="fi-FI" sz="2400" dirty="0"/>
              <a:t>ravintola </a:t>
            </a:r>
            <a:r>
              <a:rPr lang="fi-FI" sz="2400" u="sng" dirty="0"/>
              <a:t>menee kiinni </a:t>
            </a:r>
            <a:r>
              <a:rPr lang="fi-FI" sz="2400" dirty="0"/>
              <a:t>sunnuntaina?</a:t>
            </a:r>
          </a:p>
          <a:p>
            <a:pPr>
              <a:buFont typeface="+mj-lt"/>
              <a:buAutoNum type="arabicPeriod"/>
            </a:pPr>
            <a:r>
              <a:rPr lang="fi-FI" sz="2400" b="1" dirty="0"/>
              <a:t>Milloin</a:t>
            </a:r>
            <a:r>
              <a:rPr lang="fi-FI" sz="2400" dirty="0"/>
              <a:t> ravintola </a:t>
            </a:r>
            <a:r>
              <a:rPr lang="fi-FI" sz="2400" u="sng" dirty="0"/>
              <a:t>on auki </a:t>
            </a:r>
            <a:r>
              <a:rPr lang="fi-FI" sz="2400" dirty="0"/>
              <a:t>klo 11.00-21.00?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Onko ravintola </a:t>
            </a:r>
            <a:r>
              <a:rPr lang="fi-FI" sz="2400" u="sng" dirty="0"/>
              <a:t>auki</a:t>
            </a:r>
            <a:r>
              <a:rPr lang="fi-FI" sz="2400" dirty="0"/>
              <a:t> </a:t>
            </a:r>
            <a:r>
              <a:rPr lang="fi-FI" sz="2400" b="1" dirty="0"/>
              <a:t>maanantaina</a:t>
            </a:r>
            <a:r>
              <a:rPr lang="fi-FI" sz="2400" dirty="0"/>
              <a:t> </a:t>
            </a:r>
            <a:r>
              <a:rPr lang="fi-FI" sz="2400" b="1" dirty="0"/>
              <a:t>illalla</a:t>
            </a:r>
            <a:r>
              <a:rPr lang="fi-FI" sz="2400" dirty="0"/>
              <a:t>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Onko ravintola </a:t>
            </a:r>
            <a:r>
              <a:rPr lang="fi-FI" sz="2400" u="sng" dirty="0"/>
              <a:t>auki</a:t>
            </a:r>
            <a:r>
              <a:rPr lang="fi-FI" sz="2400" dirty="0"/>
              <a:t> </a:t>
            </a:r>
            <a:r>
              <a:rPr lang="fi-FI" sz="2400" b="1" dirty="0"/>
              <a:t>sunnuntaina</a:t>
            </a:r>
            <a:r>
              <a:rPr lang="fi-FI" sz="2400" dirty="0"/>
              <a:t> </a:t>
            </a:r>
            <a:r>
              <a:rPr lang="fi-FI" sz="2400" b="1" dirty="0"/>
              <a:t>aamulla</a:t>
            </a:r>
            <a:r>
              <a:rPr lang="fi-FI" sz="2400" dirty="0"/>
              <a:t>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Onko ravintola </a:t>
            </a:r>
            <a:r>
              <a:rPr lang="fi-FI" sz="2400" u="sng" dirty="0"/>
              <a:t>auki</a:t>
            </a:r>
            <a:r>
              <a:rPr lang="fi-FI" sz="2400" dirty="0"/>
              <a:t> </a:t>
            </a:r>
            <a:r>
              <a:rPr lang="fi-FI" sz="2400" b="1" dirty="0"/>
              <a:t>tiistaina päivällä</a:t>
            </a:r>
            <a:r>
              <a:rPr lang="fi-FI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567D5-31B3-46E9-A551-3D1CAE3D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19" y="1333499"/>
            <a:ext cx="4256562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1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1F0C-00D5-474E-834C-08988ED0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8382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Paritehtävä 3.</a:t>
            </a:r>
            <a:r>
              <a:rPr lang="en-US" dirty="0"/>
              <a:t> Kysy ja vastaa!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FAD965-14F7-4539-90EA-ECA9EC9DCC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863" y="1590676"/>
            <a:ext cx="4932362" cy="5067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Syötkö suklaata?</a:t>
            </a:r>
          </a:p>
          <a:p>
            <a:r>
              <a:rPr lang="fi-FI" sz="2400" dirty="0"/>
              <a:t>Heräätkö aikaisin?</a:t>
            </a:r>
          </a:p>
          <a:p>
            <a:r>
              <a:rPr lang="fi-FI" sz="2400" dirty="0"/>
              <a:t>Juotko teetä?</a:t>
            </a:r>
          </a:p>
          <a:p>
            <a:r>
              <a:rPr lang="fi-FI" sz="2400" dirty="0"/>
              <a:t>Poltatko tupakkaa?</a:t>
            </a:r>
          </a:p>
          <a:p>
            <a:r>
              <a:rPr lang="fi-FI" sz="2400" dirty="0"/>
              <a:t>Katsotko telkkaria illalla?</a:t>
            </a:r>
          </a:p>
          <a:p>
            <a:r>
              <a:rPr lang="fi-FI" sz="2400" dirty="0"/>
              <a:t>Oletko tänään hyvällä tuulella?</a:t>
            </a:r>
          </a:p>
          <a:p>
            <a:r>
              <a:rPr lang="fi-FI" sz="2400" dirty="0"/>
              <a:t> Nukutko aamulla klo 8.00?</a:t>
            </a:r>
          </a:p>
          <a:p>
            <a:r>
              <a:rPr lang="fi-FI" sz="2400" dirty="0"/>
              <a:t>Pelaatko futista?</a:t>
            </a:r>
          </a:p>
          <a:p>
            <a:r>
              <a:rPr lang="fi-FI" sz="2400" dirty="0"/>
              <a:t>Oletko väsynyt?</a:t>
            </a:r>
          </a:p>
          <a:p>
            <a:r>
              <a:rPr lang="fi-FI" sz="2400" dirty="0"/>
              <a:t>Onko sinulla koira?</a:t>
            </a:r>
          </a:p>
          <a:p>
            <a:pPr>
              <a:buFont typeface="Wingdings 3" charset="2"/>
              <a:buAutoNum type="arabicPeriod"/>
            </a:pPr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E4B348-4FCF-4701-AC54-75004640310B}"/>
              </a:ext>
            </a:extLst>
          </p:cNvPr>
          <p:cNvSpPr txBox="1">
            <a:spLocks/>
          </p:cNvSpPr>
          <p:nvPr/>
        </p:nvSpPr>
        <p:spPr>
          <a:xfrm>
            <a:off x="5820603" y="1665703"/>
            <a:ext cx="4847397" cy="44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Käytkö kaupassa joka päivä?</a:t>
            </a:r>
          </a:p>
          <a:p>
            <a:r>
              <a:rPr lang="fi-FI" sz="2400" dirty="0"/>
              <a:t>Laitatko ruokaa huomenna?</a:t>
            </a:r>
          </a:p>
          <a:p>
            <a:r>
              <a:rPr lang="fi-FI" sz="2400" dirty="0"/>
              <a:t>Keitätkö kahvia aamulla?</a:t>
            </a:r>
          </a:p>
          <a:p>
            <a:r>
              <a:rPr lang="fi-FI" sz="2400" dirty="0"/>
              <a:t>Siivoatko kotia viikonloppuna?</a:t>
            </a:r>
          </a:p>
          <a:p>
            <a:r>
              <a:rPr lang="fi-FI" sz="2400" dirty="0"/>
              <a:t>Mitä teet nyt?</a:t>
            </a:r>
          </a:p>
          <a:p>
            <a:r>
              <a:rPr lang="fi-FI" sz="2400" dirty="0"/>
              <a:t>Syötkö aamupalaa kotona?</a:t>
            </a:r>
          </a:p>
          <a:p>
            <a:r>
              <a:rPr lang="fi-FI" sz="2400" dirty="0"/>
              <a:t>Haluatko kahvia?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000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B5E9-82C2-4AB8-8446-F5A068B7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1F18-B579-4289-8708-A88F77239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3360"/>
            <a:ext cx="9114366" cy="49682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800" dirty="0"/>
              <a:t>Otatko </a:t>
            </a:r>
            <a:r>
              <a:rPr lang="fi-FI" sz="2800" u="sng" dirty="0"/>
              <a:t>kahvi</a:t>
            </a:r>
            <a:r>
              <a:rPr lang="fi-FI" sz="2800" b="1" u="sng" dirty="0"/>
              <a:t>a</a:t>
            </a:r>
            <a:r>
              <a:rPr lang="fi-FI" sz="2800" dirty="0"/>
              <a:t>?</a:t>
            </a:r>
          </a:p>
          <a:p>
            <a:pPr>
              <a:buFontTx/>
              <a:buChar char="-"/>
            </a:pPr>
            <a:r>
              <a:rPr lang="fi-FI" sz="2800" dirty="0"/>
              <a:t>No joo, kiitos.</a:t>
            </a:r>
          </a:p>
          <a:p>
            <a:pPr>
              <a:buFontTx/>
              <a:buChar char="-"/>
            </a:pPr>
            <a:r>
              <a:rPr lang="fi-FI" sz="2800" dirty="0"/>
              <a:t>Käytätkö sinä </a:t>
            </a:r>
            <a:r>
              <a:rPr lang="fi-FI" sz="2800" u="sng" dirty="0"/>
              <a:t>maito</a:t>
            </a:r>
            <a:r>
              <a:rPr lang="fi-FI" sz="2800" b="1" u="sng" dirty="0"/>
              <a:t>a</a:t>
            </a:r>
            <a:r>
              <a:rPr lang="fi-FI" sz="2800" dirty="0"/>
              <a:t>?</a:t>
            </a:r>
          </a:p>
          <a:p>
            <a:pPr>
              <a:buFontTx/>
              <a:buChar char="-"/>
            </a:pPr>
            <a:r>
              <a:rPr lang="fi-FI" sz="2800" dirty="0"/>
              <a:t>En, mutta voisin ottaa pari </a:t>
            </a:r>
            <a:r>
              <a:rPr lang="fi-FI" sz="2800" u="sng" dirty="0"/>
              <a:t>pala</a:t>
            </a:r>
            <a:r>
              <a:rPr lang="fi-FI" sz="2800" b="1" u="sng" dirty="0"/>
              <a:t>a</a:t>
            </a:r>
            <a:r>
              <a:rPr lang="fi-FI" sz="2800" dirty="0"/>
              <a:t> </a:t>
            </a:r>
            <a:r>
              <a:rPr lang="fi-FI" sz="2800" u="sng" dirty="0"/>
              <a:t>sokeri</a:t>
            </a:r>
            <a:r>
              <a:rPr lang="fi-FI" sz="2800" b="1" u="sng" dirty="0"/>
              <a:t>a</a:t>
            </a:r>
            <a:r>
              <a:rPr lang="fi-FI" sz="2800" dirty="0"/>
              <a:t>.</a:t>
            </a:r>
          </a:p>
          <a:p>
            <a:pPr>
              <a:buFontTx/>
              <a:buChar char="-"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Jere ostaa kaksi </a:t>
            </a:r>
            <a:r>
              <a:rPr lang="fi-FI" sz="2800" u="sng" dirty="0"/>
              <a:t>tuore</a:t>
            </a:r>
            <a:r>
              <a:rPr lang="fi-FI" sz="2800" b="1" u="sng" dirty="0"/>
              <a:t>tta</a:t>
            </a:r>
            <a:r>
              <a:rPr lang="fi-FI" sz="2800" dirty="0"/>
              <a:t> </a:t>
            </a:r>
            <a:r>
              <a:rPr lang="fi-FI" sz="2800" u="sng" dirty="0"/>
              <a:t>leipä</a:t>
            </a:r>
            <a:r>
              <a:rPr lang="fi-FI" sz="2800" b="1" u="sng" dirty="0"/>
              <a:t>ä</a:t>
            </a:r>
            <a:r>
              <a:rPr lang="fi-FI" sz="2800" dirty="0"/>
              <a:t> ja </a:t>
            </a:r>
            <a:r>
              <a:rPr lang="fi-FI" sz="2800" u="sng" dirty="0"/>
              <a:t>voi</a:t>
            </a:r>
            <a:r>
              <a:rPr lang="fi-FI" sz="2800" b="1" u="sng" dirty="0"/>
              <a:t>ta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5251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1. Ruokasana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Minä juon kahvi</a:t>
            </a:r>
            <a:r>
              <a:rPr lang="fi-FI" sz="2400" b="1" dirty="0"/>
              <a:t>a</a:t>
            </a:r>
            <a:r>
              <a:rPr lang="fi-FI" sz="2400" dirty="0"/>
              <a:t>. / Minä syön banaani</a:t>
            </a:r>
            <a:r>
              <a:rPr lang="fi-FI" sz="2400" b="1" dirty="0"/>
              <a:t>a</a:t>
            </a:r>
            <a:r>
              <a:rPr lang="fi-FI" sz="2400" dirty="0"/>
              <a:t>. / Minä ostan sokeri</a:t>
            </a:r>
            <a:r>
              <a:rPr lang="fi-FI" sz="2400" b="1" dirty="0"/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2. Numero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on </a:t>
            </a:r>
            <a:r>
              <a:rPr lang="fi-FI" sz="2400" b="1" dirty="0"/>
              <a:t>2</a:t>
            </a:r>
            <a:r>
              <a:rPr lang="fi-FI" sz="2400" dirty="0"/>
              <a:t> sisko</a:t>
            </a:r>
            <a:r>
              <a:rPr lang="fi-FI" sz="2400" b="1" dirty="0"/>
              <a:t>a</a:t>
            </a:r>
            <a:r>
              <a:rPr lang="fi-FI" sz="2400" dirty="0"/>
              <a:t>. Pöydällä on </a:t>
            </a:r>
            <a:r>
              <a:rPr lang="fi-FI" sz="2400" b="1" dirty="0"/>
              <a:t>3</a:t>
            </a:r>
            <a:r>
              <a:rPr lang="fi-FI" sz="2400" dirty="0"/>
              <a:t> omena</a:t>
            </a:r>
            <a:r>
              <a:rPr lang="fi-FI" sz="2400" b="1" dirty="0"/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3. Negatiivinen lause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</a:t>
            </a:r>
            <a:r>
              <a:rPr lang="fi-FI" sz="2400" b="1" dirty="0"/>
              <a:t>ei ole </a:t>
            </a:r>
            <a:r>
              <a:rPr lang="fi-FI" sz="2400" dirty="0"/>
              <a:t>auto</a:t>
            </a:r>
            <a:r>
              <a:rPr lang="fi-FI" sz="2400" b="1" dirty="0"/>
              <a:t>a</a:t>
            </a:r>
            <a:r>
              <a:rPr lang="fi-FI" sz="2400" dirty="0"/>
              <a:t>. / </a:t>
            </a:r>
            <a:r>
              <a:rPr lang="fi-FI" sz="2400" b="1" dirty="0"/>
              <a:t>En halua </a:t>
            </a:r>
            <a:r>
              <a:rPr lang="fi-FI" sz="2400" dirty="0"/>
              <a:t>kakku</a:t>
            </a:r>
            <a:r>
              <a:rPr lang="fi-FI" sz="2400" b="1" dirty="0"/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4. Joidenkin verbien kanssa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Rakastan</a:t>
            </a:r>
            <a:r>
              <a:rPr lang="fi-FI" sz="2400" dirty="0"/>
              <a:t> musiikki</a:t>
            </a:r>
            <a:r>
              <a:rPr lang="fi-FI" sz="2400" b="1" dirty="0"/>
              <a:t>a</a:t>
            </a:r>
            <a:r>
              <a:rPr lang="fi-FI" sz="2400" dirty="0"/>
              <a:t>./ </a:t>
            </a:r>
            <a:r>
              <a:rPr lang="fi-FI" sz="2400" b="1" dirty="0"/>
              <a:t>Ymmärrän</a:t>
            </a:r>
            <a:r>
              <a:rPr lang="fi-FI" sz="2400" dirty="0"/>
              <a:t> suome</a:t>
            </a:r>
            <a:r>
              <a:rPr lang="fi-FI" sz="2400" b="1" dirty="0"/>
              <a:t>a</a:t>
            </a:r>
            <a:r>
              <a:rPr lang="fi-FI" sz="2400" dirty="0"/>
              <a:t>. / </a:t>
            </a:r>
            <a:r>
              <a:rPr lang="fi-FI" sz="2400" b="1" dirty="0"/>
              <a:t>Odotan</a:t>
            </a:r>
            <a:r>
              <a:rPr lang="fi-FI" sz="2400" dirty="0"/>
              <a:t> bussi</a:t>
            </a:r>
            <a:r>
              <a:rPr lang="fi-FI" sz="2400" b="1" dirty="0"/>
              <a:t>a</a:t>
            </a:r>
            <a:r>
              <a:rPr lang="fi-FI" sz="2400" dirty="0"/>
              <a:t> pysäkillä.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963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303B-6084-4683-B768-6FED4087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929612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accent1">
                    <a:lumMod val="75000"/>
                  </a:schemeClr>
                </a:solidFill>
              </a:rPr>
              <a:t>Partitiivin muodostus</a:t>
            </a:r>
            <a:br>
              <a:rPr lang="fi-FI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2800" b="1" dirty="0">
                <a:solidFill>
                  <a:schemeClr val="accent1">
                    <a:lumMod val="75000"/>
                  </a:schemeClr>
                </a:solidFill>
              </a:rPr>
              <a:t>a/ä, ta/tä, tta/ttä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6C82-3900-4FD6-87A9-00D0D938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5875"/>
            <a:ext cx="11228916" cy="5415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1 </a:t>
            </a:r>
            <a:r>
              <a:rPr lang="fi-FI" sz="2400" b="1" dirty="0">
                <a:highlight>
                  <a:srgbClr val="00FF00"/>
                </a:highlight>
              </a:rPr>
              <a:t>vokaali</a:t>
            </a:r>
            <a:r>
              <a:rPr lang="fi-FI" sz="2400" dirty="0">
                <a:highlight>
                  <a:srgbClr val="00FF00"/>
                </a:highlight>
              </a:rPr>
              <a:t> lopussa + </a:t>
            </a:r>
            <a:r>
              <a:rPr lang="fi-FI" sz="2400" b="1" dirty="0">
                <a:highlight>
                  <a:srgbClr val="00FF00"/>
                </a:highlight>
              </a:rPr>
              <a:t>a/ä</a:t>
            </a:r>
            <a:r>
              <a:rPr lang="fi-FI" sz="2400" dirty="0">
                <a:highlight>
                  <a:srgbClr val="00FF00"/>
                </a:highlight>
              </a:rPr>
              <a:t> (paitsi e)</a:t>
            </a:r>
          </a:p>
          <a:p>
            <a:pPr marL="0" indent="0">
              <a:buNone/>
            </a:pPr>
            <a:r>
              <a:rPr lang="fi-FI" sz="2400" dirty="0"/>
              <a:t>Syön leip</a:t>
            </a:r>
            <a:r>
              <a:rPr lang="fi-FI" sz="2400" i="1" u="sng" dirty="0"/>
              <a:t>ä</a:t>
            </a:r>
            <a:r>
              <a:rPr lang="fi-FI" sz="2400" b="1" dirty="0">
                <a:solidFill>
                  <a:schemeClr val="accent5"/>
                </a:solidFill>
              </a:rPr>
              <a:t>ä</a:t>
            </a:r>
            <a:r>
              <a:rPr lang="fi-FI" sz="2400" dirty="0"/>
              <a:t>. / Juon meh</a:t>
            </a:r>
            <a:r>
              <a:rPr lang="fi-FI" sz="2400" i="1" u="sng" dirty="0"/>
              <a:t>u</a:t>
            </a:r>
            <a:r>
              <a:rPr lang="fi-FI" sz="2400" b="1" dirty="0">
                <a:solidFill>
                  <a:schemeClr val="accent5"/>
                </a:solidFill>
              </a:rPr>
              <a:t>a</a:t>
            </a:r>
            <a:r>
              <a:rPr lang="fi-FI" sz="2400" dirty="0"/>
              <a:t>. / Ostan mait</a:t>
            </a:r>
            <a:r>
              <a:rPr lang="fi-FI" sz="2400" i="1" u="sng" dirty="0"/>
              <a:t>o</a:t>
            </a:r>
            <a:r>
              <a:rPr lang="fi-FI" sz="2400" b="1" dirty="0">
                <a:solidFill>
                  <a:schemeClr val="accent5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-e lopussa + tta/ttä</a:t>
            </a:r>
          </a:p>
          <a:p>
            <a:pPr marL="0" indent="0">
              <a:buNone/>
            </a:pPr>
            <a:r>
              <a:rPr lang="fi-FI" sz="2400" dirty="0"/>
              <a:t>Lautasella on 10 viinirypäl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 / Saijalla on 2 tietokon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2 vokaalia lopussa + ta/tä</a:t>
            </a:r>
          </a:p>
          <a:p>
            <a:pPr marL="0" indent="0">
              <a:buNone/>
            </a:pPr>
            <a:r>
              <a:rPr lang="fi-FI" sz="2400" dirty="0"/>
              <a:t>Laitan v</a:t>
            </a:r>
            <a:r>
              <a:rPr lang="fi-FI" sz="2400" i="1" u="sng" dirty="0"/>
              <a:t>oi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leivän päälle. / Juon t</a:t>
            </a:r>
            <a:r>
              <a:rPr lang="fi-FI" sz="2400" i="1" u="sng" dirty="0"/>
              <a:t>ee</a:t>
            </a:r>
            <a:r>
              <a:rPr lang="fi-FI" sz="2400" b="1" dirty="0">
                <a:solidFill>
                  <a:schemeClr val="accent5"/>
                </a:solidFill>
              </a:rPr>
              <a:t>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konsonantti lopussa + ta/tä</a:t>
            </a:r>
          </a:p>
          <a:p>
            <a:pPr marL="0" indent="0">
              <a:buNone/>
            </a:pPr>
            <a:r>
              <a:rPr lang="fi-FI" sz="2400" dirty="0"/>
              <a:t>Tarvitsen 2 anana</a:t>
            </a:r>
            <a:r>
              <a:rPr lang="fi-FI" sz="2400" i="1" u="sng" dirty="0"/>
              <a:t>s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. / Juon olu</a:t>
            </a:r>
            <a:r>
              <a:rPr lang="fi-FI" sz="2400" i="1" u="sng" dirty="0"/>
              <a:t>t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ravintolassa.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67BAF-C12D-4028-AA7D-6DDB8D40D23E}"/>
              </a:ext>
            </a:extLst>
          </p:cNvPr>
          <p:cNvSpPr txBox="1"/>
          <p:nvPr/>
        </p:nvSpPr>
        <p:spPr>
          <a:xfrm>
            <a:off x="6677025" y="4421922"/>
            <a:ext cx="212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Huom!</a:t>
            </a:r>
          </a:p>
          <a:p>
            <a:r>
              <a:rPr lang="en-US" sz="2400" dirty="0"/>
              <a:t>asia –asia</a:t>
            </a:r>
            <a:r>
              <a:rPr lang="en-US" sz="24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369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6ECD-42B2-449C-A6E1-5D0EFB0E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01" y="76200"/>
            <a:ext cx="10380573" cy="1432273"/>
          </a:xfrm>
        </p:spPr>
        <p:txBody>
          <a:bodyPr/>
          <a:lstStyle/>
          <a:p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Partitiivin muodostus</a:t>
            </a:r>
            <a:br>
              <a:rPr lang="fi-FI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3600" b="1" dirty="0">
                <a:solidFill>
                  <a:schemeClr val="accent1">
                    <a:lumMod val="75000"/>
                  </a:schemeClr>
                </a:solidFill>
              </a:rPr>
              <a:t>a/ä, ta/tä, tta/ttä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FADA-60BE-4D4F-BB1C-9F0676D5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21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-nen lopussa: </a:t>
            </a:r>
            <a:r>
              <a:rPr lang="fi-FI" sz="2400" strike="sngStrike" dirty="0">
                <a:highlight>
                  <a:srgbClr val="00FF00"/>
                </a:highlight>
              </a:rPr>
              <a:t>-nen </a:t>
            </a:r>
            <a:r>
              <a:rPr lang="fi-FI" sz="2400" dirty="0">
                <a:highlight>
                  <a:srgbClr val="00FF00"/>
                </a:highlight>
              </a:rPr>
              <a:t>+ -sta</a:t>
            </a:r>
          </a:p>
          <a:p>
            <a:pPr marL="0" indent="0">
              <a:buNone/>
            </a:pPr>
            <a:r>
              <a:rPr lang="fi-FI" sz="2400" b="1" dirty="0"/>
              <a:t>lauta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/ Laitan pöydälle 4 </a:t>
            </a:r>
            <a:r>
              <a:rPr lang="fi-FI" sz="2400" i="1" dirty="0"/>
              <a:t>lauta</a:t>
            </a:r>
            <a:r>
              <a:rPr lang="fi-FI" sz="2400" b="1" dirty="0">
                <a:solidFill>
                  <a:schemeClr val="accent5"/>
                </a:solidFill>
              </a:rPr>
              <a:t>sta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punai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omena / Minulla on 2 punai</a:t>
            </a:r>
            <a:r>
              <a:rPr lang="fi-FI" sz="2400" b="1" dirty="0">
                <a:solidFill>
                  <a:schemeClr val="accent5"/>
                </a:solidFill>
              </a:rPr>
              <a:t>sta</a:t>
            </a:r>
            <a:r>
              <a:rPr lang="fi-FI" sz="2400" dirty="0"/>
              <a:t> omenaa.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-si lopussa: </a:t>
            </a:r>
            <a:r>
              <a:rPr lang="fi-FI" sz="2400" strike="sngStrike" dirty="0">
                <a:highlight>
                  <a:srgbClr val="00FF00"/>
                </a:highlight>
              </a:rPr>
              <a:t>si</a:t>
            </a:r>
            <a:r>
              <a:rPr lang="fi-FI" sz="2400" dirty="0">
                <a:highlight>
                  <a:srgbClr val="00FF00"/>
                </a:highlight>
              </a:rPr>
              <a:t> + tta/ttä</a:t>
            </a:r>
          </a:p>
          <a:p>
            <a:pPr marL="0" indent="0">
              <a:buNone/>
            </a:pPr>
            <a:r>
              <a:rPr lang="fi-FI" sz="2400" dirty="0"/>
              <a:t>ve</a:t>
            </a:r>
            <a:r>
              <a:rPr lang="fi-FI" sz="2400" b="1" dirty="0">
                <a:solidFill>
                  <a:schemeClr val="accent5"/>
                </a:solidFill>
              </a:rPr>
              <a:t>si</a:t>
            </a:r>
            <a:r>
              <a:rPr lang="fi-FI" sz="2400" dirty="0"/>
              <a:t> / Juon ve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kä</a:t>
            </a:r>
            <a:r>
              <a:rPr lang="fi-FI" sz="2400" b="1" dirty="0">
                <a:solidFill>
                  <a:schemeClr val="accent5"/>
                </a:solidFill>
              </a:rPr>
              <a:t>si</a:t>
            </a:r>
            <a:r>
              <a:rPr lang="fi-FI" sz="2400" dirty="0"/>
              <a:t> – 2 kä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</a:p>
          <a:p>
            <a:pPr marL="0" indent="0">
              <a:buNone/>
            </a:pPr>
            <a:r>
              <a:rPr lang="fi-FI" sz="2400" b="1" dirty="0">
                <a:solidFill>
                  <a:schemeClr val="accent5"/>
                </a:solidFill>
              </a:rPr>
              <a:t>Huom!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lasi – lasi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bussi – bussi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riisi - riisi</a:t>
            </a:r>
            <a:r>
              <a:rPr lang="fi-FI" sz="2400" b="1" dirty="0">
                <a:solidFill>
                  <a:schemeClr val="tx1"/>
                </a:solidFill>
              </a:rPr>
              <a:t>ä</a:t>
            </a:r>
          </a:p>
          <a:p>
            <a:pPr marL="0" indent="0">
              <a:buNone/>
            </a:pPr>
            <a:endParaRPr lang="fi-FI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68115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DarkSeedLeftStep">
      <a:dk1>
        <a:srgbClr val="000000"/>
      </a:dk1>
      <a:lt1>
        <a:srgbClr val="FFFFFF"/>
      </a:lt1>
      <a:dk2>
        <a:srgbClr val="322E1C"/>
      </a:dk2>
      <a:lt2>
        <a:srgbClr val="F1F0F3"/>
      </a:lt2>
      <a:accent1>
        <a:srgbClr val="83AF45"/>
      </a:accent1>
      <a:accent2>
        <a:srgbClr val="A6A537"/>
      </a:accent2>
      <a:accent3>
        <a:srgbClr val="C3914D"/>
      </a:accent3>
      <a:accent4>
        <a:srgbClr val="B14E3B"/>
      </a:accent4>
      <a:accent5>
        <a:srgbClr val="C34D6B"/>
      </a:accent5>
      <a:accent6>
        <a:srgbClr val="B13B8A"/>
      </a:accent6>
      <a:hlink>
        <a:srgbClr val="C5515B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641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Bierstadt</vt:lpstr>
      <vt:lpstr>Wingdings 3</vt:lpstr>
      <vt:lpstr>BevelVTI</vt:lpstr>
      <vt:lpstr>Suomi 1</vt:lpstr>
      <vt:lpstr>Kertausta</vt:lpstr>
      <vt:lpstr>PowerPoint Presentation</vt:lpstr>
      <vt:lpstr>Paritehtävä 2. Vastaa kysymyksiin.</vt:lpstr>
      <vt:lpstr>Paritehtävä 3. Kysy ja vastaa!</vt:lpstr>
      <vt:lpstr>Partitiivin käyttö</vt:lpstr>
      <vt:lpstr>Partitiivin käyttö</vt:lpstr>
      <vt:lpstr>Partitiivin muodostus a/ä, ta/tä, tta/ttä</vt:lpstr>
      <vt:lpstr>Partitiivin muodostus a/ä, ta/tä, tta/ttä</vt:lpstr>
      <vt:lpstr>Partitiivi</vt:lpstr>
      <vt:lpstr>PowerPoint Presentation</vt:lpstr>
      <vt:lpstr>Montako päärynää pöydällä on?</vt:lpstr>
      <vt:lpstr>Sano partitiivissa.</vt:lpstr>
      <vt:lpstr>PowerPoint Presentation</vt:lpstr>
      <vt:lpstr>Paritehtävä 1. Sano partitiivissa.</vt:lpstr>
      <vt:lpstr>Paritehtävä 2.  - Mitä sinä syöt?  - Minä syön 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3</cp:revision>
  <dcterms:created xsi:type="dcterms:W3CDTF">2022-02-28T07:37:31Z</dcterms:created>
  <dcterms:modified xsi:type="dcterms:W3CDTF">2022-03-01T07:41:06Z</dcterms:modified>
</cp:coreProperties>
</file>