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50" r:id="rId3"/>
    <p:sldId id="352" r:id="rId4"/>
    <p:sldId id="287" r:id="rId5"/>
    <p:sldId id="277" r:id="rId6"/>
    <p:sldId id="276" r:id="rId7"/>
    <p:sldId id="275" r:id="rId8"/>
    <p:sldId id="274" r:id="rId9"/>
    <p:sldId id="272" r:id="rId10"/>
    <p:sldId id="265" r:id="rId11"/>
    <p:sldId id="279" r:id="rId12"/>
    <p:sldId id="288" r:id="rId13"/>
    <p:sldId id="284" r:id="rId14"/>
    <p:sldId id="289" r:id="rId15"/>
    <p:sldId id="283" r:id="rId16"/>
    <p:sldId id="290" r:id="rId17"/>
    <p:sldId id="282" r:id="rId18"/>
    <p:sldId id="292" r:id="rId19"/>
    <p:sldId id="291" r:id="rId20"/>
    <p:sldId id="293" r:id="rId21"/>
    <p:sldId id="313" r:id="rId22"/>
    <p:sldId id="270" r:id="rId23"/>
    <p:sldId id="314" r:id="rId24"/>
    <p:sldId id="271" r:id="rId25"/>
    <p:sldId id="273" r:id="rId26"/>
    <p:sldId id="299" r:id="rId27"/>
    <p:sldId id="312" r:id="rId28"/>
    <p:sldId id="315" r:id="rId29"/>
    <p:sldId id="311" r:id="rId30"/>
    <p:sldId id="310" r:id="rId31"/>
    <p:sldId id="309" r:id="rId32"/>
    <p:sldId id="308" r:id="rId33"/>
    <p:sldId id="307" r:id="rId34"/>
    <p:sldId id="306" r:id="rId35"/>
    <p:sldId id="304" r:id="rId36"/>
    <p:sldId id="300" r:id="rId37"/>
    <p:sldId id="316" r:id="rId38"/>
    <p:sldId id="348" r:id="rId39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AEA70-235C-48D7-A349-34A7B4148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052858-28D8-441F-AF3F-2F969FB29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6C64D-5152-4F86-BECC-13C1B99F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444-004E-40A0-8BDC-3BE6BD6A3AF1}" type="datetimeFigureOut">
              <a:rPr lang="LID4096" smtClean="0"/>
              <a:t>04/24/2021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CAC20-B81E-4145-9D7D-ACC73695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5C98F-4394-43F2-996C-0248F31F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449-7D33-419B-9B60-96835EB1AE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5894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8C00-B02A-4F76-98A4-09962DDEB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79E4B1-11AB-4FDF-8FB1-AE7DB49E1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2DD4A-561B-4C67-A3B2-86BAA6CF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444-004E-40A0-8BDC-3BE6BD6A3AF1}" type="datetimeFigureOut">
              <a:rPr lang="LID4096" smtClean="0"/>
              <a:t>04/24/2021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62AC7-2F34-4762-B68B-AC1E109DC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599B0-3830-4525-B100-81AE5D0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449-7D33-419B-9B60-96835EB1AE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310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C6126C-8BAE-4A01-99F8-5D49F1A3D2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DDEB99-590A-440A-AC4A-5EBC07A27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1A061-00E5-4933-AC08-8AB81A25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444-004E-40A0-8BDC-3BE6BD6A3AF1}" type="datetimeFigureOut">
              <a:rPr lang="LID4096" smtClean="0"/>
              <a:t>04/24/2021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2B9D8-49A5-442D-8CB1-C6DEF120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2D40C-C176-48DD-A6AC-BD141CA48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449-7D33-419B-9B60-96835EB1AE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4854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BC82-7336-4DD0-BCEC-4EE48FA14119}" type="datetimeFigureOut">
              <a:rPr lang="fi-FI" smtClean="0"/>
              <a:t>2.5.2021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11F0-918F-488C-9A33-E629986D7E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320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BC82-7336-4DD0-BCEC-4EE48FA14119}" type="datetimeFigureOut">
              <a:rPr lang="fi-FI" smtClean="0"/>
              <a:t>2.5.2021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11F0-918F-488C-9A33-E629986D7E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58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BC82-7336-4DD0-BCEC-4EE48FA14119}" type="datetimeFigureOut">
              <a:rPr lang="fi-FI" smtClean="0"/>
              <a:t>2.5.2021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11F0-918F-488C-9A33-E629986D7E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89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BC82-7336-4DD0-BCEC-4EE48FA14119}" type="datetimeFigureOut">
              <a:rPr lang="fi-FI" smtClean="0"/>
              <a:t>2.5.2021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11F0-918F-488C-9A33-E629986D7E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064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BC82-7336-4DD0-BCEC-4EE48FA14119}" type="datetimeFigureOut">
              <a:rPr lang="fi-FI" smtClean="0"/>
              <a:t>2.5.2021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11F0-918F-488C-9A33-E629986D7E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BC82-7336-4DD0-BCEC-4EE48FA14119}" type="datetimeFigureOut">
              <a:rPr lang="fi-FI" smtClean="0"/>
              <a:t>2.5.2021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11F0-918F-488C-9A33-E629986D7E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819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BC82-7336-4DD0-BCEC-4EE48FA14119}" type="datetimeFigureOut">
              <a:rPr lang="fi-FI" smtClean="0"/>
              <a:t>2.5.2021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11F0-918F-488C-9A33-E629986D7E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46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BC82-7336-4DD0-BCEC-4EE48FA14119}" type="datetimeFigureOut">
              <a:rPr lang="fi-FI" smtClean="0"/>
              <a:t>2.5.2021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11F0-918F-488C-9A33-E629986D7E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31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5CCA6-F13C-424A-9020-E242C24B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9A40B-ED63-40F1-AC4B-539A63886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FC2F8-4144-45D5-A74A-5F206B66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444-004E-40A0-8BDC-3BE6BD6A3AF1}" type="datetimeFigureOut">
              <a:rPr lang="LID4096" smtClean="0"/>
              <a:t>04/24/2021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19AF6-B23B-479D-92FA-2D209A0E1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01311-D996-4F25-BCE6-44985504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449-7D33-419B-9B60-96835EB1AE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687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BC82-7336-4DD0-BCEC-4EE48FA14119}" type="datetimeFigureOut">
              <a:rPr lang="fi-FI" smtClean="0"/>
              <a:t>2.5.2021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11F0-918F-488C-9A33-E629986D7E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079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BC82-7336-4DD0-BCEC-4EE48FA14119}" type="datetimeFigureOut">
              <a:rPr lang="fi-FI" smtClean="0"/>
              <a:t>2.5.2021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11F0-918F-488C-9A33-E629986D7E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89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BC82-7336-4DD0-BCEC-4EE48FA14119}" type="datetimeFigureOut">
              <a:rPr lang="fi-FI" smtClean="0"/>
              <a:t>2.5.2021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11F0-918F-488C-9A33-E629986D7E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852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6946C-0F9B-4FB6-BB61-959A79B3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329DD-10CE-4F3A-9AFF-47897A0F3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B416E-AB9F-4EBE-BDF0-DE491E1B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444-004E-40A0-8BDC-3BE6BD6A3AF1}" type="datetimeFigureOut">
              <a:rPr lang="LID4096" smtClean="0"/>
              <a:t>04/24/2021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2BC5E-4DB6-4005-93AD-01F002770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FB879-B15C-4F27-8015-D5EDB9298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449-7D33-419B-9B60-96835EB1AE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746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CC62-D12A-46CD-98AA-398266C4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55A34-14EB-4546-842F-98B283E2B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03E44-B158-473E-81C8-D10F5859F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30AE6-AF09-4E26-8DD0-96DE8B60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444-004E-40A0-8BDC-3BE6BD6A3AF1}" type="datetimeFigureOut">
              <a:rPr lang="LID4096" smtClean="0"/>
              <a:t>04/24/2021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1D4A2-ECC7-4443-A75E-88758A7A5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299FC-2647-48E9-B857-D4B263DF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449-7D33-419B-9B60-96835EB1AE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918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2598A-10DB-44CF-BCC2-8EF7F28C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B3BA7-0A08-43D4-8BD3-EA55D6718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55644-B54A-4ED3-B28B-DB300CD9B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6D7BB-C116-4D25-93C3-7F5326DE9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2868BE-AD06-458E-91C8-D1A999841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AF1F94-D8C8-4641-B256-13C8E4926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444-004E-40A0-8BDC-3BE6BD6A3AF1}" type="datetimeFigureOut">
              <a:rPr lang="LID4096" smtClean="0"/>
              <a:t>04/24/2021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E40DD6-14C8-4638-8036-CB51319B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03BB-DFAA-4A29-BB25-E920943D4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449-7D33-419B-9B60-96835EB1AE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6923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2406C-82FA-47FB-81F7-06FDB408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B9367-8276-4EC3-AE00-069D4967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444-004E-40A0-8BDC-3BE6BD6A3AF1}" type="datetimeFigureOut">
              <a:rPr lang="LID4096" smtClean="0"/>
              <a:t>04/24/2021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0A0D1-6F3A-4F40-A4F0-BC1F524C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56173-8B99-44C1-ABCB-10D859B2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449-7D33-419B-9B60-96835EB1AE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656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9B0BA1-078B-4713-A65B-25BDA73F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444-004E-40A0-8BDC-3BE6BD6A3AF1}" type="datetimeFigureOut">
              <a:rPr lang="LID4096" smtClean="0"/>
              <a:t>04/24/2021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7DA51D-CEDD-4B01-8758-5647899A0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3BB73-5D71-431B-81B4-4B9ADA13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449-7D33-419B-9B60-96835EB1AE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493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E9354-DB9B-4C40-8B8D-C3AEC81E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E0A08-29D0-4EF4-AD03-61E6B8090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2AA7E-7824-45D8-9DB5-C7DE8AB6B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B71CA-199F-435B-8306-B03E993E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444-004E-40A0-8BDC-3BE6BD6A3AF1}" type="datetimeFigureOut">
              <a:rPr lang="LID4096" smtClean="0"/>
              <a:t>04/24/2021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6582A-F6EA-42FC-9958-2E1F59FF3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F6C1A-A44E-4FE8-B0A4-81A8B449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449-7D33-419B-9B60-96835EB1AE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5273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2FAF-2E6B-4302-8709-2273ECCF0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FB5F26-963A-4D8E-949B-9DC94BA87B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0CD7D-B5C5-4ECA-824B-5A09F26B7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0C263-2597-43F5-9672-75EF55AA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7444-004E-40A0-8BDC-3BE6BD6A3AF1}" type="datetimeFigureOut">
              <a:rPr lang="LID4096" smtClean="0"/>
              <a:t>04/24/2021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70D14-440F-4C5E-B669-7CE71F201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F9E06-89F9-4E15-9531-588952D4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449-7D33-419B-9B60-96835EB1AE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0858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A208BF-22CA-46AB-B001-B09E3150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E0761-ED70-472A-8391-509E0E5AB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AEC16-FB8D-4D8A-ADD8-B18BA9395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E7444-004E-40A0-8BDC-3BE6BD6A3AF1}" type="datetimeFigureOut">
              <a:rPr lang="LID4096" smtClean="0"/>
              <a:t>04/24/2021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DF7F0-70A1-46DD-9B50-95920464E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C559-3FAC-47D7-9A0A-BC362100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71449-7D33-419B-9B60-96835EB1AE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1242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FBC82-7336-4DD0-BCEC-4EE48FA14119}" type="datetimeFigureOut">
              <a:rPr lang="fi-FI" smtClean="0"/>
              <a:t>2.5.2021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411F0-918F-488C-9A33-E629986D7E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876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2C5E3F-C5DD-4E37-B011-56CCD40A5E30}"/>
              </a:ext>
            </a:extLst>
          </p:cNvPr>
          <p:cNvSpPr/>
          <p:nvPr/>
        </p:nvSpPr>
        <p:spPr>
          <a:xfrm>
            <a:off x="0" y="67024"/>
            <a:ext cx="12192000" cy="1500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Eettisen kestävyyden arviointi osa 1:</a:t>
            </a:r>
          </a:p>
          <a:p>
            <a:pPr algn="ctr"/>
            <a:r>
              <a:rPr lang="fi-FI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Seuraukset, vaikuttavuus ja uskottavuus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02D111D-4666-4557-A00C-52922D145FFE}"/>
              </a:ext>
            </a:extLst>
          </p:cNvPr>
          <p:cNvSpPr/>
          <p:nvPr/>
        </p:nvSpPr>
        <p:spPr>
          <a:xfrm>
            <a:off x="4818000" y="2169000"/>
            <a:ext cx="2556000" cy="252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687D69EC-3604-4222-8075-7EB44CAA67EA}"/>
              </a:ext>
            </a:extLst>
          </p:cNvPr>
          <p:cNvSpPr/>
          <p:nvPr/>
        </p:nvSpPr>
        <p:spPr>
          <a:xfrm rot="-1800000">
            <a:off x="4310534" y="4045896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98666A29-C0E1-4817-A103-4A5264A54C7D}"/>
              </a:ext>
            </a:extLst>
          </p:cNvPr>
          <p:cNvSpPr/>
          <p:nvPr/>
        </p:nvSpPr>
        <p:spPr>
          <a:xfrm rot="12600000">
            <a:off x="7209954" y="4045895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9C2591BC-8B0B-4F58-9F43-1240495E0B34}"/>
              </a:ext>
            </a:extLst>
          </p:cNvPr>
          <p:cNvSpPr/>
          <p:nvPr/>
        </p:nvSpPr>
        <p:spPr>
          <a:xfrm rot="1800000">
            <a:off x="4310533" y="2453564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7D64CB05-80A2-47E1-B741-CF0CF4E569C7}"/>
              </a:ext>
            </a:extLst>
          </p:cNvPr>
          <p:cNvSpPr/>
          <p:nvPr/>
        </p:nvSpPr>
        <p:spPr>
          <a:xfrm rot="9000000">
            <a:off x="7209954" y="2443607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81A4576-D196-41FB-A085-69AA77790034}"/>
              </a:ext>
            </a:extLst>
          </p:cNvPr>
          <p:cNvSpPr/>
          <p:nvPr/>
        </p:nvSpPr>
        <p:spPr>
          <a:xfrm>
            <a:off x="4094100" y="3244751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E2352D8-174B-48EF-A34B-0524BFAF1232}"/>
              </a:ext>
            </a:extLst>
          </p:cNvPr>
          <p:cNvSpPr/>
          <p:nvPr/>
        </p:nvSpPr>
        <p:spPr>
          <a:xfrm rot="10800000">
            <a:off x="7426387" y="3244751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C0DEC36-D3A3-4182-9777-2367E155C1B0}"/>
              </a:ext>
            </a:extLst>
          </p:cNvPr>
          <p:cNvSpPr/>
          <p:nvPr/>
        </p:nvSpPr>
        <p:spPr>
          <a:xfrm rot="5400000">
            <a:off x="5760242" y="1609725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842186-A29B-456E-B078-D733FE175D9C}"/>
              </a:ext>
            </a:extLst>
          </p:cNvPr>
          <p:cNvSpPr/>
          <p:nvPr/>
        </p:nvSpPr>
        <p:spPr>
          <a:xfrm rot="16200000">
            <a:off x="5760243" y="4886325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F67712-C2BA-4695-99EC-2AEC58ACD5F4}"/>
              </a:ext>
            </a:extLst>
          </p:cNvPr>
          <p:cNvSpPr/>
          <p:nvPr/>
        </p:nvSpPr>
        <p:spPr>
          <a:xfrm rot="14400000">
            <a:off x="6632177" y="4636269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6754133-3044-44C2-B09C-8A6F33E65E69}"/>
              </a:ext>
            </a:extLst>
          </p:cNvPr>
          <p:cNvSpPr/>
          <p:nvPr/>
        </p:nvSpPr>
        <p:spPr>
          <a:xfrm rot="3600000">
            <a:off x="4878805" y="1852671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6019BBF-8AE5-4A70-A17B-D78D4B324FCD}"/>
              </a:ext>
            </a:extLst>
          </p:cNvPr>
          <p:cNvSpPr/>
          <p:nvPr/>
        </p:nvSpPr>
        <p:spPr>
          <a:xfrm rot="18600000">
            <a:off x="4897826" y="4643998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31779DA-5749-4179-9792-ED208F265E18}"/>
              </a:ext>
            </a:extLst>
          </p:cNvPr>
          <p:cNvSpPr/>
          <p:nvPr/>
        </p:nvSpPr>
        <p:spPr>
          <a:xfrm rot="7200000">
            <a:off x="6713636" y="1905252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F056D-F1AD-4EBE-9C5D-88848BA138AE}"/>
              </a:ext>
            </a:extLst>
          </p:cNvPr>
          <p:cNvSpPr/>
          <p:nvPr/>
        </p:nvSpPr>
        <p:spPr>
          <a:xfrm>
            <a:off x="0" y="5431486"/>
            <a:ext cx="12192000" cy="1356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Matti Häyry</a:t>
            </a:r>
          </a:p>
          <a:p>
            <a:pPr algn="ctr"/>
            <a:endParaRPr lang="fi-FI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Aalto-yliopiston kauppakorkeakoulu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615BA5-B938-4B08-9A88-41411B51A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947ADFB-23B1-491A-8BD4-ADDAE2DAC1AC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07F814-1EF0-4203-A7E6-06A580BFD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2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934"/>
    </mc:Choice>
    <mc:Fallback>
      <p:transition advTm="17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CA97170-B323-4143-BC7D-4EB55C09ECFC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54C3371-9D12-4BF4-B7E6-E7D5E50CDDF8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25F376-8FC6-40B5-88F2-96AC57E04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2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8778"/>
    </mc:Choice>
    <mc:Fallback>
      <p:transition advTm="2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40D299A-C174-4D88-8172-DCDA5F2BA197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A9A627-61B1-4A78-919E-60840EB89FE5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BA2029-B8F9-4EE3-B90D-D1E65AF8D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1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7949"/>
    </mc:Choice>
    <mc:Fallback>
      <p:transition advTm="37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32BC394-1571-4224-972D-7F7404E70EFB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AABD98F-B76B-4FBF-95E6-C63DD22F9CDF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ED25D8D-C0DD-412C-B19B-1F3B22172668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94D3FA-7512-4C5B-9C5F-F60548BFC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982"/>
    </mc:Choice>
    <mc:Fallback>
      <p:transition advTm="26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051556-8B2B-490A-8EE3-9FFB970EA8AF}"/>
              </a:ext>
            </a:extLst>
          </p:cNvPr>
          <p:cNvSpPr/>
          <p:nvPr/>
        </p:nvSpPr>
        <p:spPr>
          <a:xfrm>
            <a:off x="7647171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Kustannusarvio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Riskinarviointi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4DFACE-56CC-4041-BC07-D373E7071C5D}"/>
              </a:ext>
            </a:extLst>
          </p:cNvPr>
          <p:cNvSpPr/>
          <p:nvPr/>
        </p:nvSpPr>
        <p:spPr>
          <a:xfrm>
            <a:off x="7650737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Vältä merkittävää vahinkoa -periaate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F69FC-9AAC-4C31-ABA8-7AAA89BC3312}"/>
              </a:ext>
            </a:extLst>
          </p:cNvPr>
          <p:cNvSpPr/>
          <p:nvPr/>
        </p:nvSpPr>
        <p:spPr>
          <a:xfrm>
            <a:off x="7650737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Varovaisuuden periaate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7144B5-6E48-4E1F-81C1-457339FDAEB3}"/>
              </a:ext>
            </a:extLst>
          </p:cNvPr>
          <p:cNvSpPr/>
          <p:nvPr/>
        </p:nvSpPr>
        <p:spPr>
          <a:xfrm>
            <a:off x="7631001" y="3863410"/>
            <a:ext cx="1985424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 tekee, mikä valitaan ja miten?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1762FD2-D971-42F2-8696-03003039E5A0}"/>
              </a:ext>
            </a:extLst>
          </p:cNvPr>
          <p:cNvSpPr/>
          <p:nvPr/>
        </p:nvSpPr>
        <p:spPr>
          <a:xfrm flipH="1">
            <a:off x="9844767" y="1943022"/>
            <a:ext cx="190800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706BC53-2B32-4734-9393-E14EDAF7FEE7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0067ED5-4722-4429-8A2E-9B8633BB338C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CB4C8E4-D5D8-4588-9216-0194470E8346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06B9BAE-F20D-4B84-9A08-7F57F9B26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3808"/>
    </mc:Choice>
    <mc:Fallback>
      <p:transition advTm="5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051556-8B2B-490A-8EE3-9FFB970EA8AF}"/>
              </a:ext>
            </a:extLst>
          </p:cNvPr>
          <p:cNvSpPr/>
          <p:nvPr/>
        </p:nvSpPr>
        <p:spPr>
          <a:xfrm>
            <a:off x="7647171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Kustannusarvio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Riskinarviointi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4DFACE-56CC-4041-BC07-D373E7071C5D}"/>
              </a:ext>
            </a:extLst>
          </p:cNvPr>
          <p:cNvSpPr/>
          <p:nvPr/>
        </p:nvSpPr>
        <p:spPr>
          <a:xfrm>
            <a:off x="7650737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Vältä merkittävää vahinkoa -periaate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F69FC-9AAC-4C31-ABA8-7AAA89BC3312}"/>
              </a:ext>
            </a:extLst>
          </p:cNvPr>
          <p:cNvSpPr/>
          <p:nvPr/>
        </p:nvSpPr>
        <p:spPr>
          <a:xfrm>
            <a:off x="7650737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Varovaisuuden periaate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7144B5-6E48-4E1F-81C1-457339FDAEB3}"/>
              </a:ext>
            </a:extLst>
          </p:cNvPr>
          <p:cNvSpPr/>
          <p:nvPr/>
        </p:nvSpPr>
        <p:spPr>
          <a:xfrm>
            <a:off x="7631001" y="3863410"/>
            <a:ext cx="1985424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 tekee, mikä valitaan ja miten?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1762FD2-D971-42F2-8696-03003039E5A0}"/>
              </a:ext>
            </a:extLst>
          </p:cNvPr>
          <p:cNvSpPr/>
          <p:nvPr/>
        </p:nvSpPr>
        <p:spPr>
          <a:xfrm flipH="1">
            <a:off x="9844767" y="1943022"/>
            <a:ext cx="190800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37A08B7-EB75-4118-8B54-1E3888B4EFF5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8EECB8-2F7F-4212-BB65-F0CBAFA8FFD3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FB72B5F-770F-4D3C-B063-1E8F15488D00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A47D5BC-868B-4D64-9A61-217EC73DD0C9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92E611-3C15-4D3A-B12B-CDFF7DE53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3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63"/>
    </mc:Choice>
    <mc:Fallback>
      <p:transition advTm="1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051556-8B2B-490A-8EE3-9FFB970EA8AF}"/>
              </a:ext>
            </a:extLst>
          </p:cNvPr>
          <p:cNvSpPr/>
          <p:nvPr/>
        </p:nvSpPr>
        <p:spPr>
          <a:xfrm>
            <a:off x="7647171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Kustannusarvio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Riskinarviointi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4DFACE-56CC-4041-BC07-D373E7071C5D}"/>
              </a:ext>
            </a:extLst>
          </p:cNvPr>
          <p:cNvSpPr/>
          <p:nvPr/>
        </p:nvSpPr>
        <p:spPr>
          <a:xfrm>
            <a:off x="7650737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Vältä merkittävää vahinkoa -periaate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F69FC-9AAC-4C31-ABA8-7AAA89BC3312}"/>
              </a:ext>
            </a:extLst>
          </p:cNvPr>
          <p:cNvSpPr/>
          <p:nvPr/>
        </p:nvSpPr>
        <p:spPr>
          <a:xfrm>
            <a:off x="7650737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Varovaisuuden periaate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7144B5-6E48-4E1F-81C1-457339FDAEB3}"/>
              </a:ext>
            </a:extLst>
          </p:cNvPr>
          <p:cNvSpPr/>
          <p:nvPr/>
        </p:nvSpPr>
        <p:spPr>
          <a:xfrm>
            <a:off x="7631001" y="3863410"/>
            <a:ext cx="1985424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 tekee, mikä valitaan ja miten?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1762FD2-D971-42F2-8696-03003039E5A0}"/>
              </a:ext>
            </a:extLst>
          </p:cNvPr>
          <p:cNvSpPr/>
          <p:nvPr/>
        </p:nvSpPr>
        <p:spPr>
          <a:xfrm flipH="1">
            <a:off x="9844767" y="1943022"/>
            <a:ext cx="190800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08E67C-7D2D-412D-ADD2-D8AF60A79923}"/>
              </a:ext>
            </a:extLst>
          </p:cNvPr>
          <p:cNvSpPr/>
          <p:nvPr/>
        </p:nvSpPr>
        <p:spPr>
          <a:xfrm>
            <a:off x="2156687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Ihmisille?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9AA39A-86A8-49E1-803E-F34ED2573E1D}"/>
              </a:ext>
            </a:extLst>
          </p:cNvPr>
          <p:cNvSpPr/>
          <p:nvPr/>
        </p:nvSpPr>
        <p:spPr>
          <a:xfrm>
            <a:off x="2156687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Luonnolle?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A612CC-7F46-46CF-9A13-AB8AF5190D03}"/>
              </a:ext>
            </a:extLst>
          </p:cNvPr>
          <p:cNvSpPr/>
          <p:nvPr/>
        </p:nvSpPr>
        <p:spPr>
          <a:xfrm>
            <a:off x="2156687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A8401B-E500-4220-B324-BF414900300C}"/>
              </a:ext>
            </a:extLst>
          </p:cNvPr>
          <p:cNvCxnSpPr>
            <a:cxnSpLocks/>
          </p:cNvCxnSpPr>
          <p:nvPr/>
        </p:nvCxnSpPr>
        <p:spPr>
          <a:xfrm flipH="1">
            <a:off x="4090988" y="5443538"/>
            <a:ext cx="534675" cy="33600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8DA684E-1F37-4DC2-95A5-D643A0356127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6F34527-088A-4A10-81F1-106B51AA4D90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4796BD7-9062-488A-B347-82AA91147093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E014057-10C9-4741-843A-FD2D2D05E05F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1C1300-B4DE-4639-8EC6-34475D6E1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9544"/>
    </mc:Choice>
    <mc:Fallback>
      <p:transition advTm="29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051556-8B2B-490A-8EE3-9FFB970EA8AF}"/>
              </a:ext>
            </a:extLst>
          </p:cNvPr>
          <p:cNvSpPr/>
          <p:nvPr/>
        </p:nvSpPr>
        <p:spPr>
          <a:xfrm>
            <a:off x="7647171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Kustannusarvio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Riskinarviointi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4DFACE-56CC-4041-BC07-D373E7071C5D}"/>
              </a:ext>
            </a:extLst>
          </p:cNvPr>
          <p:cNvSpPr/>
          <p:nvPr/>
        </p:nvSpPr>
        <p:spPr>
          <a:xfrm>
            <a:off x="7650737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Vältä merkittävää vahinkoa -periaate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F69FC-9AAC-4C31-ABA8-7AAA89BC3312}"/>
              </a:ext>
            </a:extLst>
          </p:cNvPr>
          <p:cNvSpPr/>
          <p:nvPr/>
        </p:nvSpPr>
        <p:spPr>
          <a:xfrm>
            <a:off x="7650737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Varovaisuuden periaate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7144B5-6E48-4E1F-81C1-457339FDAEB3}"/>
              </a:ext>
            </a:extLst>
          </p:cNvPr>
          <p:cNvSpPr/>
          <p:nvPr/>
        </p:nvSpPr>
        <p:spPr>
          <a:xfrm>
            <a:off x="7631001" y="3863410"/>
            <a:ext cx="1985424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 tekee, mikä valitaan ja miten?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1762FD2-D971-42F2-8696-03003039E5A0}"/>
              </a:ext>
            </a:extLst>
          </p:cNvPr>
          <p:cNvSpPr/>
          <p:nvPr/>
        </p:nvSpPr>
        <p:spPr>
          <a:xfrm flipH="1">
            <a:off x="9844767" y="1943022"/>
            <a:ext cx="190800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08E67C-7D2D-412D-ADD2-D8AF60A79923}"/>
              </a:ext>
            </a:extLst>
          </p:cNvPr>
          <p:cNvSpPr/>
          <p:nvPr/>
        </p:nvSpPr>
        <p:spPr>
          <a:xfrm>
            <a:off x="2156687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Ihmisille?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9AA39A-86A8-49E1-803E-F34ED2573E1D}"/>
              </a:ext>
            </a:extLst>
          </p:cNvPr>
          <p:cNvSpPr/>
          <p:nvPr/>
        </p:nvSpPr>
        <p:spPr>
          <a:xfrm>
            <a:off x="2156687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Luonnolle?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A612CC-7F46-46CF-9A13-AB8AF5190D03}"/>
              </a:ext>
            </a:extLst>
          </p:cNvPr>
          <p:cNvSpPr/>
          <p:nvPr/>
        </p:nvSpPr>
        <p:spPr>
          <a:xfrm>
            <a:off x="2156687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A8401B-E500-4220-B324-BF414900300C}"/>
              </a:ext>
            </a:extLst>
          </p:cNvPr>
          <p:cNvCxnSpPr>
            <a:cxnSpLocks/>
          </p:cNvCxnSpPr>
          <p:nvPr/>
        </p:nvCxnSpPr>
        <p:spPr>
          <a:xfrm flipH="1">
            <a:off x="4090988" y="5443538"/>
            <a:ext cx="534675" cy="33600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8DA684E-1F37-4DC2-95A5-D643A0356127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6F34527-088A-4A10-81F1-106B51AA4D90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4796BD7-9062-488A-B347-82AA91147093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9F6B990-3851-42F6-969B-92AD873D73BF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C0994EF-9A84-4063-BCAE-DEB84D69476E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85EEDA-790B-4F46-89FA-46D9A0E85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7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625"/>
    </mc:Choice>
    <mc:Fallback>
      <p:transition advTm="7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051556-8B2B-490A-8EE3-9FFB970EA8AF}"/>
              </a:ext>
            </a:extLst>
          </p:cNvPr>
          <p:cNvSpPr/>
          <p:nvPr/>
        </p:nvSpPr>
        <p:spPr>
          <a:xfrm>
            <a:off x="7647171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Kustannusarvio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Riskinarviointi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4DFACE-56CC-4041-BC07-D373E7071C5D}"/>
              </a:ext>
            </a:extLst>
          </p:cNvPr>
          <p:cNvSpPr/>
          <p:nvPr/>
        </p:nvSpPr>
        <p:spPr>
          <a:xfrm>
            <a:off x="7650737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Vältä merkittävää vahinkoa -periaate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F69FC-9AAC-4C31-ABA8-7AAA89BC3312}"/>
              </a:ext>
            </a:extLst>
          </p:cNvPr>
          <p:cNvSpPr/>
          <p:nvPr/>
        </p:nvSpPr>
        <p:spPr>
          <a:xfrm>
            <a:off x="7650737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Varovaisuuden periaate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7144B5-6E48-4E1F-81C1-457339FDAEB3}"/>
              </a:ext>
            </a:extLst>
          </p:cNvPr>
          <p:cNvSpPr/>
          <p:nvPr/>
        </p:nvSpPr>
        <p:spPr>
          <a:xfrm>
            <a:off x="7631001" y="3863410"/>
            <a:ext cx="1985424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 tekee, mikä valitaan ja miten?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1762FD2-D971-42F2-8696-03003039E5A0}"/>
              </a:ext>
            </a:extLst>
          </p:cNvPr>
          <p:cNvSpPr/>
          <p:nvPr/>
        </p:nvSpPr>
        <p:spPr>
          <a:xfrm flipH="1">
            <a:off x="9844767" y="1943022"/>
            <a:ext cx="190800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08E67C-7D2D-412D-ADD2-D8AF60A79923}"/>
              </a:ext>
            </a:extLst>
          </p:cNvPr>
          <p:cNvSpPr/>
          <p:nvPr/>
        </p:nvSpPr>
        <p:spPr>
          <a:xfrm>
            <a:off x="2156687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Ihmisille?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9AA39A-86A8-49E1-803E-F34ED2573E1D}"/>
              </a:ext>
            </a:extLst>
          </p:cNvPr>
          <p:cNvSpPr/>
          <p:nvPr/>
        </p:nvSpPr>
        <p:spPr>
          <a:xfrm>
            <a:off x="2156687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Luonnolle?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A612CC-7F46-46CF-9A13-AB8AF5190D03}"/>
              </a:ext>
            </a:extLst>
          </p:cNvPr>
          <p:cNvSpPr/>
          <p:nvPr/>
        </p:nvSpPr>
        <p:spPr>
          <a:xfrm>
            <a:off x="2156687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A8401B-E500-4220-B324-BF414900300C}"/>
              </a:ext>
            </a:extLst>
          </p:cNvPr>
          <p:cNvCxnSpPr>
            <a:cxnSpLocks/>
          </p:cNvCxnSpPr>
          <p:nvPr/>
        </p:nvCxnSpPr>
        <p:spPr>
          <a:xfrm flipH="1">
            <a:off x="4090988" y="5443538"/>
            <a:ext cx="534675" cy="33600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B52261-BB09-46AA-897F-4BA6FE61BB6D}"/>
              </a:ext>
            </a:extLst>
          </p:cNvPr>
          <p:cNvSpPr/>
          <p:nvPr/>
        </p:nvSpPr>
        <p:spPr>
          <a:xfrm>
            <a:off x="8162916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Huonoinosaisille?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02DDF7-017D-4411-A791-BCE05E9F02C9}"/>
              </a:ext>
            </a:extLst>
          </p:cNvPr>
          <p:cNvSpPr/>
          <p:nvPr/>
        </p:nvSpPr>
        <p:spPr>
          <a:xfrm>
            <a:off x="8162916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Arvontuottajille?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DECB39-1BC6-43ED-BEB0-4C32E594B226}"/>
              </a:ext>
            </a:extLst>
          </p:cNvPr>
          <p:cNvSpPr/>
          <p:nvPr/>
        </p:nvSpPr>
        <p:spPr>
          <a:xfrm>
            <a:off x="8162916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Omistajille?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C5EC979-D743-4B7C-8A05-0BAB600D750C}"/>
              </a:ext>
            </a:extLst>
          </p:cNvPr>
          <p:cNvCxnSpPr>
            <a:cxnSpLocks/>
          </p:cNvCxnSpPr>
          <p:nvPr/>
        </p:nvCxnSpPr>
        <p:spPr>
          <a:xfrm>
            <a:off x="7510463" y="5443538"/>
            <a:ext cx="609600" cy="3234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A8DA684E-1F37-4DC2-95A5-D643A0356127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6F34527-088A-4A10-81F1-106B51AA4D90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4796BD7-9062-488A-B347-82AA91147093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AA4A3E5-3FF5-49E9-A96E-3AFABBEDCE72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ADABA4B-DA52-42BB-A083-3C5D58053D00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740C99-79CE-49C8-BB45-3EA0DF3C6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1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261"/>
    </mc:Choice>
    <mc:Fallback>
      <p:transition advTm="17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051556-8B2B-490A-8EE3-9FFB970EA8AF}"/>
              </a:ext>
            </a:extLst>
          </p:cNvPr>
          <p:cNvSpPr/>
          <p:nvPr/>
        </p:nvSpPr>
        <p:spPr>
          <a:xfrm>
            <a:off x="7647171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Kustannusarvio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Riskinarviointi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4DFACE-56CC-4041-BC07-D373E7071C5D}"/>
              </a:ext>
            </a:extLst>
          </p:cNvPr>
          <p:cNvSpPr/>
          <p:nvPr/>
        </p:nvSpPr>
        <p:spPr>
          <a:xfrm>
            <a:off x="7650737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Vältä merkittävää vahinkoa -periaate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F69FC-9AAC-4C31-ABA8-7AAA89BC3312}"/>
              </a:ext>
            </a:extLst>
          </p:cNvPr>
          <p:cNvSpPr/>
          <p:nvPr/>
        </p:nvSpPr>
        <p:spPr>
          <a:xfrm>
            <a:off x="7650737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Varovaisuuden periaate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7144B5-6E48-4E1F-81C1-457339FDAEB3}"/>
              </a:ext>
            </a:extLst>
          </p:cNvPr>
          <p:cNvSpPr/>
          <p:nvPr/>
        </p:nvSpPr>
        <p:spPr>
          <a:xfrm>
            <a:off x="7631001" y="3863410"/>
            <a:ext cx="1985424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 tekee, mikä valitaan ja miten?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1762FD2-D971-42F2-8696-03003039E5A0}"/>
              </a:ext>
            </a:extLst>
          </p:cNvPr>
          <p:cNvSpPr/>
          <p:nvPr/>
        </p:nvSpPr>
        <p:spPr>
          <a:xfrm flipH="1">
            <a:off x="9844767" y="1943022"/>
            <a:ext cx="190800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08E67C-7D2D-412D-ADD2-D8AF60A79923}"/>
              </a:ext>
            </a:extLst>
          </p:cNvPr>
          <p:cNvSpPr/>
          <p:nvPr/>
        </p:nvSpPr>
        <p:spPr>
          <a:xfrm>
            <a:off x="2156687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Ihmisille?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9AA39A-86A8-49E1-803E-F34ED2573E1D}"/>
              </a:ext>
            </a:extLst>
          </p:cNvPr>
          <p:cNvSpPr/>
          <p:nvPr/>
        </p:nvSpPr>
        <p:spPr>
          <a:xfrm>
            <a:off x="2156687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Luonnolle?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A612CC-7F46-46CF-9A13-AB8AF5190D03}"/>
              </a:ext>
            </a:extLst>
          </p:cNvPr>
          <p:cNvSpPr/>
          <p:nvPr/>
        </p:nvSpPr>
        <p:spPr>
          <a:xfrm>
            <a:off x="2156687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A8401B-E500-4220-B324-BF414900300C}"/>
              </a:ext>
            </a:extLst>
          </p:cNvPr>
          <p:cNvCxnSpPr>
            <a:cxnSpLocks/>
          </p:cNvCxnSpPr>
          <p:nvPr/>
        </p:nvCxnSpPr>
        <p:spPr>
          <a:xfrm flipH="1">
            <a:off x="4090988" y="5443538"/>
            <a:ext cx="534675" cy="33600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B52261-BB09-46AA-897F-4BA6FE61BB6D}"/>
              </a:ext>
            </a:extLst>
          </p:cNvPr>
          <p:cNvSpPr/>
          <p:nvPr/>
        </p:nvSpPr>
        <p:spPr>
          <a:xfrm>
            <a:off x="8162916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Huonoinosaisille?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02DDF7-017D-4411-A791-BCE05E9F02C9}"/>
              </a:ext>
            </a:extLst>
          </p:cNvPr>
          <p:cNvSpPr/>
          <p:nvPr/>
        </p:nvSpPr>
        <p:spPr>
          <a:xfrm>
            <a:off x="8162916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Arvontuottajille?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DECB39-1BC6-43ED-BEB0-4C32E594B226}"/>
              </a:ext>
            </a:extLst>
          </p:cNvPr>
          <p:cNvSpPr/>
          <p:nvPr/>
        </p:nvSpPr>
        <p:spPr>
          <a:xfrm>
            <a:off x="8162916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Omistajille?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C5EC979-D743-4B7C-8A05-0BAB600D750C}"/>
              </a:ext>
            </a:extLst>
          </p:cNvPr>
          <p:cNvCxnSpPr>
            <a:cxnSpLocks/>
          </p:cNvCxnSpPr>
          <p:nvPr/>
        </p:nvCxnSpPr>
        <p:spPr>
          <a:xfrm>
            <a:off x="7510463" y="5443538"/>
            <a:ext cx="609600" cy="3234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A8DA684E-1F37-4DC2-95A5-D643A0356127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6F34527-088A-4A10-81F1-106B51AA4D90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4796BD7-9062-488A-B347-82AA91147093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AA4A3E5-3FF5-49E9-A96E-3AFABBEDCE72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47203CB-EC49-4625-A3B5-029C2DAA3A75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8FB2BD2-5278-403D-88AD-729B2E4D2C50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399F0B7-6545-4E9B-B683-FE9B2C8A8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5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911"/>
    </mc:Choice>
    <mc:Fallback>
      <p:transition advTm="16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2C5E3F-C5DD-4E37-B011-56CCD40A5E30}"/>
              </a:ext>
            </a:extLst>
          </p:cNvPr>
          <p:cNvSpPr/>
          <p:nvPr/>
        </p:nvSpPr>
        <p:spPr>
          <a:xfrm>
            <a:off x="0" y="67024"/>
            <a:ext cx="12192000" cy="1500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Eettisen kestävyyden arviointi osa 1:</a:t>
            </a:r>
          </a:p>
          <a:p>
            <a:pPr algn="ctr"/>
            <a:r>
              <a:rPr lang="fi-FI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Seuraukset, vaikuttavuus ja uskottavuus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02D111D-4666-4557-A00C-52922D145FFE}"/>
              </a:ext>
            </a:extLst>
          </p:cNvPr>
          <p:cNvSpPr/>
          <p:nvPr/>
        </p:nvSpPr>
        <p:spPr>
          <a:xfrm>
            <a:off x="4818000" y="2169000"/>
            <a:ext cx="2556000" cy="252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687D69EC-3604-4222-8075-7EB44CAA67EA}"/>
              </a:ext>
            </a:extLst>
          </p:cNvPr>
          <p:cNvSpPr/>
          <p:nvPr/>
        </p:nvSpPr>
        <p:spPr>
          <a:xfrm rot="-1800000">
            <a:off x="4310534" y="4045896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98666A29-C0E1-4817-A103-4A5264A54C7D}"/>
              </a:ext>
            </a:extLst>
          </p:cNvPr>
          <p:cNvSpPr/>
          <p:nvPr/>
        </p:nvSpPr>
        <p:spPr>
          <a:xfrm rot="12600000">
            <a:off x="7209954" y="4045895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9C2591BC-8B0B-4F58-9F43-1240495E0B34}"/>
              </a:ext>
            </a:extLst>
          </p:cNvPr>
          <p:cNvSpPr/>
          <p:nvPr/>
        </p:nvSpPr>
        <p:spPr>
          <a:xfrm rot="1800000">
            <a:off x="4310533" y="2453564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7D64CB05-80A2-47E1-B741-CF0CF4E569C7}"/>
              </a:ext>
            </a:extLst>
          </p:cNvPr>
          <p:cNvSpPr/>
          <p:nvPr/>
        </p:nvSpPr>
        <p:spPr>
          <a:xfrm rot="9000000">
            <a:off x="7209954" y="2443607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81A4576-D196-41FB-A085-69AA77790034}"/>
              </a:ext>
            </a:extLst>
          </p:cNvPr>
          <p:cNvSpPr/>
          <p:nvPr/>
        </p:nvSpPr>
        <p:spPr>
          <a:xfrm>
            <a:off x="4094100" y="3244751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E2352D8-174B-48EF-A34B-0524BFAF1232}"/>
              </a:ext>
            </a:extLst>
          </p:cNvPr>
          <p:cNvSpPr/>
          <p:nvPr/>
        </p:nvSpPr>
        <p:spPr>
          <a:xfrm rot="10800000">
            <a:off x="7426387" y="3244751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C0DEC36-D3A3-4182-9777-2367E155C1B0}"/>
              </a:ext>
            </a:extLst>
          </p:cNvPr>
          <p:cNvSpPr/>
          <p:nvPr/>
        </p:nvSpPr>
        <p:spPr>
          <a:xfrm rot="5400000">
            <a:off x="5760242" y="1609725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842186-A29B-456E-B078-D733FE175D9C}"/>
              </a:ext>
            </a:extLst>
          </p:cNvPr>
          <p:cNvSpPr/>
          <p:nvPr/>
        </p:nvSpPr>
        <p:spPr>
          <a:xfrm rot="16200000">
            <a:off x="5760243" y="4886325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F67712-C2BA-4695-99EC-2AEC58ACD5F4}"/>
              </a:ext>
            </a:extLst>
          </p:cNvPr>
          <p:cNvSpPr/>
          <p:nvPr/>
        </p:nvSpPr>
        <p:spPr>
          <a:xfrm rot="14400000">
            <a:off x="6632177" y="4636269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6754133-3044-44C2-B09C-8A6F33E65E69}"/>
              </a:ext>
            </a:extLst>
          </p:cNvPr>
          <p:cNvSpPr/>
          <p:nvPr/>
        </p:nvSpPr>
        <p:spPr>
          <a:xfrm rot="3600000">
            <a:off x="4878805" y="1852671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6019BBF-8AE5-4A70-A17B-D78D4B324FCD}"/>
              </a:ext>
            </a:extLst>
          </p:cNvPr>
          <p:cNvSpPr/>
          <p:nvPr/>
        </p:nvSpPr>
        <p:spPr>
          <a:xfrm rot="18600000">
            <a:off x="4897826" y="4643998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31779DA-5749-4179-9792-ED208F265E18}"/>
              </a:ext>
            </a:extLst>
          </p:cNvPr>
          <p:cNvSpPr/>
          <p:nvPr/>
        </p:nvSpPr>
        <p:spPr>
          <a:xfrm rot="7200000">
            <a:off x="6713636" y="1905252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F056D-F1AD-4EBE-9C5D-88848BA138AE}"/>
              </a:ext>
            </a:extLst>
          </p:cNvPr>
          <p:cNvSpPr/>
          <p:nvPr/>
        </p:nvSpPr>
        <p:spPr>
          <a:xfrm>
            <a:off x="0" y="5431486"/>
            <a:ext cx="12192000" cy="1356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Matti Häyry</a:t>
            </a:r>
          </a:p>
          <a:p>
            <a:pPr algn="ctr"/>
            <a:endParaRPr lang="fi-FI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Aalto-yliopiston kauppakorkeakoulu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1A7986-FE92-4706-ABB2-6711F0C00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9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8480"/>
    </mc:Choice>
    <mc:Fallback>
      <p:transition advTm="1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051556-8B2B-490A-8EE3-9FFB970EA8AF}"/>
              </a:ext>
            </a:extLst>
          </p:cNvPr>
          <p:cNvSpPr/>
          <p:nvPr/>
        </p:nvSpPr>
        <p:spPr>
          <a:xfrm>
            <a:off x="7647171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Kustannusarvio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Riskinarviointi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4DFACE-56CC-4041-BC07-D373E7071C5D}"/>
              </a:ext>
            </a:extLst>
          </p:cNvPr>
          <p:cNvSpPr/>
          <p:nvPr/>
        </p:nvSpPr>
        <p:spPr>
          <a:xfrm>
            <a:off x="7650737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Vältä merkittävää vahinkoa -periaate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F69FC-9AAC-4C31-ABA8-7AAA89BC3312}"/>
              </a:ext>
            </a:extLst>
          </p:cNvPr>
          <p:cNvSpPr/>
          <p:nvPr/>
        </p:nvSpPr>
        <p:spPr>
          <a:xfrm>
            <a:off x="7650737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Varovaisuuden periaate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7144B5-6E48-4E1F-81C1-457339FDAEB3}"/>
              </a:ext>
            </a:extLst>
          </p:cNvPr>
          <p:cNvSpPr/>
          <p:nvPr/>
        </p:nvSpPr>
        <p:spPr>
          <a:xfrm>
            <a:off x="7631001" y="3863410"/>
            <a:ext cx="1985424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 tekee, mikä valitaan ja miten?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1762FD2-D971-42F2-8696-03003039E5A0}"/>
              </a:ext>
            </a:extLst>
          </p:cNvPr>
          <p:cNvSpPr/>
          <p:nvPr/>
        </p:nvSpPr>
        <p:spPr>
          <a:xfrm flipH="1">
            <a:off x="9844767" y="1943022"/>
            <a:ext cx="190800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08E67C-7D2D-412D-ADD2-D8AF60A79923}"/>
              </a:ext>
            </a:extLst>
          </p:cNvPr>
          <p:cNvSpPr/>
          <p:nvPr/>
        </p:nvSpPr>
        <p:spPr>
          <a:xfrm>
            <a:off x="2156687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Ihmisille?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9AA39A-86A8-49E1-803E-F34ED2573E1D}"/>
              </a:ext>
            </a:extLst>
          </p:cNvPr>
          <p:cNvSpPr/>
          <p:nvPr/>
        </p:nvSpPr>
        <p:spPr>
          <a:xfrm>
            <a:off x="2156687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Luonnolle?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A612CC-7F46-46CF-9A13-AB8AF5190D03}"/>
              </a:ext>
            </a:extLst>
          </p:cNvPr>
          <p:cNvSpPr/>
          <p:nvPr/>
        </p:nvSpPr>
        <p:spPr>
          <a:xfrm>
            <a:off x="2156687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A8401B-E500-4220-B324-BF414900300C}"/>
              </a:ext>
            </a:extLst>
          </p:cNvPr>
          <p:cNvCxnSpPr>
            <a:cxnSpLocks/>
          </p:cNvCxnSpPr>
          <p:nvPr/>
        </p:nvCxnSpPr>
        <p:spPr>
          <a:xfrm flipH="1">
            <a:off x="4090988" y="5443538"/>
            <a:ext cx="534675" cy="33600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B52261-BB09-46AA-897F-4BA6FE61BB6D}"/>
              </a:ext>
            </a:extLst>
          </p:cNvPr>
          <p:cNvSpPr/>
          <p:nvPr/>
        </p:nvSpPr>
        <p:spPr>
          <a:xfrm>
            <a:off x="8162916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Huonoinosaisille?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02DDF7-017D-4411-A791-BCE05E9F02C9}"/>
              </a:ext>
            </a:extLst>
          </p:cNvPr>
          <p:cNvSpPr/>
          <p:nvPr/>
        </p:nvSpPr>
        <p:spPr>
          <a:xfrm>
            <a:off x="8162916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Arvontuottajille?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DECB39-1BC6-43ED-BEB0-4C32E594B226}"/>
              </a:ext>
            </a:extLst>
          </p:cNvPr>
          <p:cNvSpPr/>
          <p:nvPr/>
        </p:nvSpPr>
        <p:spPr>
          <a:xfrm>
            <a:off x="8162916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Omistajille?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C5EC979-D743-4B7C-8A05-0BAB600D750C}"/>
              </a:ext>
            </a:extLst>
          </p:cNvPr>
          <p:cNvCxnSpPr>
            <a:cxnSpLocks/>
          </p:cNvCxnSpPr>
          <p:nvPr/>
        </p:nvCxnSpPr>
        <p:spPr>
          <a:xfrm>
            <a:off x="7510463" y="5443538"/>
            <a:ext cx="609600" cy="3234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56A0F24F-12E1-4C21-98D7-3016BB5821DD}"/>
              </a:ext>
            </a:extLst>
          </p:cNvPr>
          <p:cNvSpPr/>
          <p:nvPr/>
        </p:nvSpPr>
        <p:spPr>
          <a:xfrm>
            <a:off x="4130965" y="6546520"/>
            <a:ext cx="3926508" cy="2730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Kelle kompensoidaan, ketkä ovat kaikki?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B8C6AD3-A624-4DBC-BA21-5E7507E20BE2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A2A978B-7D05-48D0-9AF2-90B33FEBB7C2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E89D2EC-77C7-47F2-B956-A16B2A8795F3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61BAB6C-F635-472D-8E1A-058A13B8B40B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A481E71-609E-42AF-8255-8F6E8AF7EF67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98C11BF-7D8E-4E89-B732-32A18F649A7C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8F8193-6C37-492B-AF2A-E14F5FB1E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8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186"/>
    </mc:Choice>
    <mc:Fallback>
      <p:transition advTm="21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051556-8B2B-490A-8EE3-9FFB970EA8AF}"/>
              </a:ext>
            </a:extLst>
          </p:cNvPr>
          <p:cNvSpPr/>
          <p:nvPr/>
        </p:nvSpPr>
        <p:spPr>
          <a:xfrm>
            <a:off x="7647171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Kustannusarvio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Riskinarviointi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4DFACE-56CC-4041-BC07-D373E7071C5D}"/>
              </a:ext>
            </a:extLst>
          </p:cNvPr>
          <p:cNvSpPr/>
          <p:nvPr/>
        </p:nvSpPr>
        <p:spPr>
          <a:xfrm>
            <a:off x="7650737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Vältä merkittävää vahinkoa -periaate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F69FC-9AAC-4C31-ABA8-7AAA89BC3312}"/>
              </a:ext>
            </a:extLst>
          </p:cNvPr>
          <p:cNvSpPr/>
          <p:nvPr/>
        </p:nvSpPr>
        <p:spPr>
          <a:xfrm>
            <a:off x="7650737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Varovaisuuden periaate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7144B5-6E48-4E1F-81C1-457339FDAEB3}"/>
              </a:ext>
            </a:extLst>
          </p:cNvPr>
          <p:cNvSpPr/>
          <p:nvPr/>
        </p:nvSpPr>
        <p:spPr>
          <a:xfrm>
            <a:off x="7631001" y="3863410"/>
            <a:ext cx="1985424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 tekee, mikä valitaan ja miten?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1762FD2-D971-42F2-8696-03003039E5A0}"/>
              </a:ext>
            </a:extLst>
          </p:cNvPr>
          <p:cNvSpPr/>
          <p:nvPr/>
        </p:nvSpPr>
        <p:spPr>
          <a:xfrm flipH="1">
            <a:off x="9844767" y="1943022"/>
            <a:ext cx="190800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08E67C-7D2D-412D-ADD2-D8AF60A79923}"/>
              </a:ext>
            </a:extLst>
          </p:cNvPr>
          <p:cNvSpPr/>
          <p:nvPr/>
        </p:nvSpPr>
        <p:spPr>
          <a:xfrm>
            <a:off x="2156687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Ihmisille?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9AA39A-86A8-49E1-803E-F34ED2573E1D}"/>
              </a:ext>
            </a:extLst>
          </p:cNvPr>
          <p:cNvSpPr/>
          <p:nvPr/>
        </p:nvSpPr>
        <p:spPr>
          <a:xfrm>
            <a:off x="2156687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Luonnolle?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A612CC-7F46-46CF-9A13-AB8AF5190D03}"/>
              </a:ext>
            </a:extLst>
          </p:cNvPr>
          <p:cNvSpPr/>
          <p:nvPr/>
        </p:nvSpPr>
        <p:spPr>
          <a:xfrm>
            <a:off x="2156687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A8401B-E500-4220-B324-BF414900300C}"/>
              </a:ext>
            </a:extLst>
          </p:cNvPr>
          <p:cNvCxnSpPr>
            <a:cxnSpLocks/>
          </p:cNvCxnSpPr>
          <p:nvPr/>
        </p:nvCxnSpPr>
        <p:spPr>
          <a:xfrm flipH="1">
            <a:off x="4090988" y="5443538"/>
            <a:ext cx="534675" cy="33600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B52261-BB09-46AA-897F-4BA6FE61BB6D}"/>
              </a:ext>
            </a:extLst>
          </p:cNvPr>
          <p:cNvSpPr/>
          <p:nvPr/>
        </p:nvSpPr>
        <p:spPr>
          <a:xfrm>
            <a:off x="8162916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Huonoinosaisille?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02DDF7-017D-4411-A791-BCE05E9F02C9}"/>
              </a:ext>
            </a:extLst>
          </p:cNvPr>
          <p:cNvSpPr/>
          <p:nvPr/>
        </p:nvSpPr>
        <p:spPr>
          <a:xfrm>
            <a:off x="8162916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Arvontuottajille?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DECB39-1BC6-43ED-BEB0-4C32E594B226}"/>
              </a:ext>
            </a:extLst>
          </p:cNvPr>
          <p:cNvSpPr/>
          <p:nvPr/>
        </p:nvSpPr>
        <p:spPr>
          <a:xfrm>
            <a:off x="8162916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Omistajille?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C5EC979-D743-4B7C-8A05-0BAB600D750C}"/>
              </a:ext>
            </a:extLst>
          </p:cNvPr>
          <p:cNvCxnSpPr>
            <a:cxnSpLocks/>
          </p:cNvCxnSpPr>
          <p:nvPr/>
        </p:nvCxnSpPr>
        <p:spPr>
          <a:xfrm>
            <a:off x="7510463" y="5443538"/>
            <a:ext cx="609600" cy="3234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56A0F24F-12E1-4C21-98D7-3016BB5821DD}"/>
              </a:ext>
            </a:extLst>
          </p:cNvPr>
          <p:cNvSpPr/>
          <p:nvPr/>
        </p:nvSpPr>
        <p:spPr>
          <a:xfrm>
            <a:off x="4130965" y="6546520"/>
            <a:ext cx="3926508" cy="2730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Kelle kompensoidaan, ketkä ovat kaikki?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B8C6AD3-A624-4DBC-BA21-5E7507E20BE2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A2A978B-7D05-48D0-9AF2-90B33FEBB7C2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E89D2EC-77C7-47F2-B956-A16B2A8795F3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61BAB6C-F635-472D-8E1A-058A13B8B40B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A481E71-609E-42AF-8255-8F6E8AF7EF67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A3943D1-2704-4A81-9213-BCF86CABAD2B}"/>
              </a:ext>
            </a:extLst>
          </p:cNvPr>
          <p:cNvSpPr/>
          <p:nvPr/>
        </p:nvSpPr>
        <p:spPr>
          <a:xfrm>
            <a:off x="3567117" y="1231108"/>
            <a:ext cx="747707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5A70DEA-3084-4E27-ABDC-ECE0CC7F412C}"/>
              </a:ext>
            </a:extLst>
          </p:cNvPr>
          <p:cNvSpPr/>
          <p:nvPr/>
        </p:nvSpPr>
        <p:spPr>
          <a:xfrm>
            <a:off x="9053528" y="1231099"/>
            <a:ext cx="1714485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0DEFD9B-78C2-49C4-AE5B-AC1272805926}"/>
              </a:ext>
            </a:extLst>
          </p:cNvPr>
          <p:cNvSpPr/>
          <p:nvPr/>
        </p:nvSpPr>
        <p:spPr>
          <a:xfrm>
            <a:off x="11034731" y="1231102"/>
            <a:ext cx="776269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769ADE5-C4CF-4698-A9C9-7EEDBAC48F1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CE5E689-70AE-451E-8674-F7AD2EAEC8E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B794694-C9BE-4834-ACCF-015EBAFF6423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CF10568-8F0A-42DA-8FCC-5E96A2B40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796"/>
    </mc:Choice>
    <mc:Fallback>
      <p:transition advTm="30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051556-8B2B-490A-8EE3-9FFB970EA8AF}"/>
              </a:ext>
            </a:extLst>
          </p:cNvPr>
          <p:cNvSpPr/>
          <p:nvPr/>
        </p:nvSpPr>
        <p:spPr>
          <a:xfrm>
            <a:off x="7647171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Kustannusarvio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Riskinarviointi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4DFACE-56CC-4041-BC07-D373E7071C5D}"/>
              </a:ext>
            </a:extLst>
          </p:cNvPr>
          <p:cNvSpPr/>
          <p:nvPr/>
        </p:nvSpPr>
        <p:spPr>
          <a:xfrm>
            <a:off x="7650737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Vältä merkittävää vahinkoa -periaate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F69FC-9AAC-4C31-ABA8-7AAA89BC3312}"/>
              </a:ext>
            </a:extLst>
          </p:cNvPr>
          <p:cNvSpPr/>
          <p:nvPr/>
        </p:nvSpPr>
        <p:spPr>
          <a:xfrm>
            <a:off x="7650737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Varovaisuuden periaate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7144B5-6E48-4E1F-81C1-457339FDAEB3}"/>
              </a:ext>
            </a:extLst>
          </p:cNvPr>
          <p:cNvSpPr/>
          <p:nvPr/>
        </p:nvSpPr>
        <p:spPr>
          <a:xfrm>
            <a:off x="7631001" y="3863410"/>
            <a:ext cx="1985424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 tekee, mikä valitaan ja miten?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1762FD2-D971-42F2-8696-03003039E5A0}"/>
              </a:ext>
            </a:extLst>
          </p:cNvPr>
          <p:cNvSpPr/>
          <p:nvPr/>
        </p:nvSpPr>
        <p:spPr>
          <a:xfrm flipH="1">
            <a:off x="9844767" y="1943022"/>
            <a:ext cx="190800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08E67C-7D2D-412D-ADD2-D8AF60A79923}"/>
              </a:ext>
            </a:extLst>
          </p:cNvPr>
          <p:cNvSpPr/>
          <p:nvPr/>
        </p:nvSpPr>
        <p:spPr>
          <a:xfrm>
            <a:off x="2156687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Ihmisille?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9AA39A-86A8-49E1-803E-F34ED2573E1D}"/>
              </a:ext>
            </a:extLst>
          </p:cNvPr>
          <p:cNvSpPr/>
          <p:nvPr/>
        </p:nvSpPr>
        <p:spPr>
          <a:xfrm>
            <a:off x="2156687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Luonnolle?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A612CC-7F46-46CF-9A13-AB8AF5190D03}"/>
              </a:ext>
            </a:extLst>
          </p:cNvPr>
          <p:cNvSpPr/>
          <p:nvPr/>
        </p:nvSpPr>
        <p:spPr>
          <a:xfrm>
            <a:off x="2156687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A8401B-E500-4220-B324-BF414900300C}"/>
              </a:ext>
            </a:extLst>
          </p:cNvPr>
          <p:cNvCxnSpPr>
            <a:cxnSpLocks/>
          </p:cNvCxnSpPr>
          <p:nvPr/>
        </p:nvCxnSpPr>
        <p:spPr>
          <a:xfrm flipH="1">
            <a:off x="4090988" y="5443538"/>
            <a:ext cx="534675" cy="33600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B52261-BB09-46AA-897F-4BA6FE61BB6D}"/>
              </a:ext>
            </a:extLst>
          </p:cNvPr>
          <p:cNvSpPr/>
          <p:nvPr/>
        </p:nvSpPr>
        <p:spPr>
          <a:xfrm>
            <a:off x="8162916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Huonoinosaisille?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02DDF7-017D-4411-A791-BCE05E9F02C9}"/>
              </a:ext>
            </a:extLst>
          </p:cNvPr>
          <p:cNvSpPr/>
          <p:nvPr/>
        </p:nvSpPr>
        <p:spPr>
          <a:xfrm>
            <a:off x="8162916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Arvontuottajille?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DECB39-1BC6-43ED-BEB0-4C32E594B226}"/>
              </a:ext>
            </a:extLst>
          </p:cNvPr>
          <p:cNvSpPr/>
          <p:nvPr/>
        </p:nvSpPr>
        <p:spPr>
          <a:xfrm>
            <a:off x="8162916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Omistajille?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C5EC979-D743-4B7C-8A05-0BAB600D750C}"/>
              </a:ext>
            </a:extLst>
          </p:cNvPr>
          <p:cNvCxnSpPr>
            <a:cxnSpLocks/>
          </p:cNvCxnSpPr>
          <p:nvPr/>
        </p:nvCxnSpPr>
        <p:spPr>
          <a:xfrm>
            <a:off x="7510463" y="5443538"/>
            <a:ext cx="609600" cy="3234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56A0F24F-12E1-4C21-98D7-3016BB5821DD}"/>
              </a:ext>
            </a:extLst>
          </p:cNvPr>
          <p:cNvSpPr/>
          <p:nvPr/>
        </p:nvSpPr>
        <p:spPr>
          <a:xfrm>
            <a:off x="4130965" y="6546520"/>
            <a:ext cx="3926508" cy="2730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Kelle kompensoidaan, ketkä ovat kaikki?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B8C6AD3-A624-4DBC-BA21-5E7507E20BE2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A2A978B-7D05-48D0-9AF2-90B33FEBB7C2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E89D2EC-77C7-47F2-B956-A16B2A8795F3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61BAB6C-F635-472D-8E1A-058A13B8B40B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A481E71-609E-42AF-8255-8F6E8AF7EF67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D0169FF-AAD8-440F-8158-20867A73648A}"/>
              </a:ext>
            </a:extLst>
          </p:cNvPr>
          <p:cNvSpPr/>
          <p:nvPr/>
        </p:nvSpPr>
        <p:spPr>
          <a:xfrm>
            <a:off x="5092400" y="1827340"/>
            <a:ext cx="1961471" cy="364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LUOTTAMUS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A3943D1-2704-4A81-9213-BCF86CABAD2B}"/>
              </a:ext>
            </a:extLst>
          </p:cNvPr>
          <p:cNvSpPr/>
          <p:nvPr/>
        </p:nvSpPr>
        <p:spPr>
          <a:xfrm>
            <a:off x="3567117" y="1231108"/>
            <a:ext cx="747707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5A70DEA-3084-4E27-ABDC-ECE0CC7F412C}"/>
              </a:ext>
            </a:extLst>
          </p:cNvPr>
          <p:cNvSpPr/>
          <p:nvPr/>
        </p:nvSpPr>
        <p:spPr>
          <a:xfrm>
            <a:off x="9053528" y="1231099"/>
            <a:ext cx="1714485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0DEFD9B-78C2-49C4-AE5B-AC1272805926}"/>
              </a:ext>
            </a:extLst>
          </p:cNvPr>
          <p:cNvSpPr/>
          <p:nvPr/>
        </p:nvSpPr>
        <p:spPr>
          <a:xfrm>
            <a:off x="11034731" y="1231102"/>
            <a:ext cx="776269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769ADE5-C4CF-4698-A9C9-7EEDBAC48F1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CE5E689-70AE-451E-8674-F7AD2EAEC8E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B794694-C9BE-4834-ACCF-015EBAFF6423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53046A-ECE9-4209-94D7-182DBA9C0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4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60"/>
    </mc:Choice>
    <mc:Fallback>
      <p:transition advTm="25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051556-8B2B-490A-8EE3-9FFB970EA8AF}"/>
              </a:ext>
            </a:extLst>
          </p:cNvPr>
          <p:cNvSpPr/>
          <p:nvPr/>
        </p:nvSpPr>
        <p:spPr>
          <a:xfrm>
            <a:off x="7647171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Kustannusarvio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Riskinarviointi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4DFACE-56CC-4041-BC07-D373E7071C5D}"/>
              </a:ext>
            </a:extLst>
          </p:cNvPr>
          <p:cNvSpPr/>
          <p:nvPr/>
        </p:nvSpPr>
        <p:spPr>
          <a:xfrm>
            <a:off x="7650737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Vältä merkittävää vahinkoa -periaate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F69FC-9AAC-4C31-ABA8-7AAA89BC3312}"/>
              </a:ext>
            </a:extLst>
          </p:cNvPr>
          <p:cNvSpPr/>
          <p:nvPr/>
        </p:nvSpPr>
        <p:spPr>
          <a:xfrm>
            <a:off x="7650737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Varovaisuuden periaate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7144B5-6E48-4E1F-81C1-457339FDAEB3}"/>
              </a:ext>
            </a:extLst>
          </p:cNvPr>
          <p:cNvSpPr/>
          <p:nvPr/>
        </p:nvSpPr>
        <p:spPr>
          <a:xfrm>
            <a:off x="7631001" y="3863410"/>
            <a:ext cx="1985424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 tekee, mikä valitaan ja miten?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1762FD2-D971-42F2-8696-03003039E5A0}"/>
              </a:ext>
            </a:extLst>
          </p:cNvPr>
          <p:cNvSpPr/>
          <p:nvPr/>
        </p:nvSpPr>
        <p:spPr>
          <a:xfrm flipH="1">
            <a:off x="9844767" y="1943022"/>
            <a:ext cx="190800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08E67C-7D2D-412D-ADD2-D8AF60A79923}"/>
              </a:ext>
            </a:extLst>
          </p:cNvPr>
          <p:cNvSpPr/>
          <p:nvPr/>
        </p:nvSpPr>
        <p:spPr>
          <a:xfrm>
            <a:off x="2156687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Ihmisille?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9AA39A-86A8-49E1-803E-F34ED2573E1D}"/>
              </a:ext>
            </a:extLst>
          </p:cNvPr>
          <p:cNvSpPr/>
          <p:nvPr/>
        </p:nvSpPr>
        <p:spPr>
          <a:xfrm>
            <a:off x="2156687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Luonnolle?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A612CC-7F46-46CF-9A13-AB8AF5190D03}"/>
              </a:ext>
            </a:extLst>
          </p:cNvPr>
          <p:cNvSpPr/>
          <p:nvPr/>
        </p:nvSpPr>
        <p:spPr>
          <a:xfrm>
            <a:off x="2156687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A8401B-E500-4220-B324-BF414900300C}"/>
              </a:ext>
            </a:extLst>
          </p:cNvPr>
          <p:cNvCxnSpPr>
            <a:cxnSpLocks/>
          </p:cNvCxnSpPr>
          <p:nvPr/>
        </p:nvCxnSpPr>
        <p:spPr>
          <a:xfrm flipH="1">
            <a:off x="4090988" y="5443538"/>
            <a:ext cx="534675" cy="33600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B52261-BB09-46AA-897F-4BA6FE61BB6D}"/>
              </a:ext>
            </a:extLst>
          </p:cNvPr>
          <p:cNvSpPr/>
          <p:nvPr/>
        </p:nvSpPr>
        <p:spPr>
          <a:xfrm>
            <a:off x="8162916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Huonoinosaisille?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02DDF7-017D-4411-A791-BCE05E9F02C9}"/>
              </a:ext>
            </a:extLst>
          </p:cNvPr>
          <p:cNvSpPr/>
          <p:nvPr/>
        </p:nvSpPr>
        <p:spPr>
          <a:xfrm>
            <a:off x="8162916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Arvontuottajille?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DECB39-1BC6-43ED-BEB0-4C32E594B226}"/>
              </a:ext>
            </a:extLst>
          </p:cNvPr>
          <p:cNvSpPr/>
          <p:nvPr/>
        </p:nvSpPr>
        <p:spPr>
          <a:xfrm>
            <a:off x="8162916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Omistajille?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C5EC979-D743-4B7C-8A05-0BAB600D750C}"/>
              </a:ext>
            </a:extLst>
          </p:cNvPr>
          <p:cNvCxnSpPr>
            <a:cxnSpLocks/>
          </p:cNvCxnSpPr>
          <p:nvPr/>
        </p:nvCxnSpPr>
        <p:spPr>
          <a:xfrm>
            <a:off x="7510463" y="5443538"/>
            <a:ext cx="609600" cy="3234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56A0F24F-12E1-4C21-98D7-3016BB5821DD}"/>
              </a:ext>
            </a:extLst>
          </p:cNvPr>
          <p:cNvSpPr/>
          <p:nvPr/>
        </p:nvSpPr>
        <p:spPr>
          <a:xfrm>
            <a:off x="4130965" y="6546520"/>
            <a:ext cx="3926508" cy="2730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Kelle kompensoidaan, ketkä ovat kaikki?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B8C6AD3-A624-4DBC-BA21-5E7507E20BE2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A2A978B-7D05-48D0-9AF2-90B33FEBB7C2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E89D2EC-77C7-47F2-B956-A16B2A8795F3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61BAB6C-F635-472D-8E1A-058A13B8B40B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A481E71-609E-42AF-8255-8F6E8AF7EF67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D0169FF-AAD8-440F-8158-20867A73648A}"/>
              </a:ext>
            </a:extLst>
          </p:cNvPr>
          <p:cNvSpPr/>
          <p:nvPr/>
        </p:nvSpPr>
        <p:spPr>
          <a:xfrm>
            <a:off x="5092400" y="1827340"/>
            <a:ext cx="1961471" cy="364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LUOTTAMUS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4CE38B6-9546-4529-A91D-71C0B1FA6556}"/>
              </a:ext>
            </a:extLst>
          </p:cNvPr>
          <p:cNvSpPr/>
          <p:nvPr/>
        </p:nvSpPr>
        <p:spPr>
          <a:xfrm>
            <a:off x="4650679" y="2187698"/>
            <a:ext cx="1369121" cy="736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Läpinäky-vyys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38D7724-BCF5-4F54-ADA4-E51DEA1E03C9}"/>
              </a:ext>
            </a:extLst>
          </p:cNvPr>
          <p:cNvSpPr/>
          <p:nvPr/>
        </p:nvSpPr>
        <p:spPr>
          <a:xfrm>
            <a:off x="6178314" y="2183251"/>
            <a:ext cx="1369121" cy="736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Peittele-minen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0BADE9E-00E3-4436-B4FD-051E57A4AF7D}"/>
              </a:ext>
            </a:extLst>
          </p:cNvPr>
          <p:cNvSpPr/>
          <p:nvPr/>
        </p:nvSpPr>
        <p:spPr>
          <a:xfrm>
            <a:off x="3567117" y="1231108"/>
            <a:ext cx="747707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B47A047-2385-4847-88E8-D4CB64431BE8}"/>
              </a:ext>
            </a:extLst>
          </p:cNvPr>
          <p:cNvSpPr/>
          <p:nvPr/>
        </p:nvSpPr>
        <p:spPr>
          <a:xfrm>
            <a:off x="9053528" y="1231099"/>
            <a:ext cx="1714485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523BC68-8AC6-48FB-817F-61EFE685A6B2}"/>
              </a:ext>
            </a:extLst>
          </p:cNvPr>
          <p:cNvSpPr/>
          <p:nvPr/>
        </p:nvSpPr>
        <p:spPr>
          <a:xfrm>
            <a:off x="11034731" y="1231102"/>
            <a:ext cx="776269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43FF8F3-1191-4621-94D3-6C2C5BB21677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FBFB1A2-947E-4C50-BC3B-620D1C229EC1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0E776E3-1526-4748-85D0-75BDD4D2B0DC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60A283-9A9A-4E9D-85D7-6789091C7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3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3909"/>
    </mc:Choice>
    <mc:Fallback>
      <p:transition advTm="33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2C5E3F-C5DD-4E37-B011-56CCD40A5E30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051556-8B2B-490A-8EE3-9FFB970EA8AF}"/>
              </a:ext>
            </a:extLst>
          </p:cNvPr>
          <p:cNvSpPr/>
          <p:nvPr/>
        </p:nvSpPr>
        <p:spPr>
          <a:xfrm>
            <a:off x="7647171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Kustannusarvio</a:t>
            </a:r>
          </a:p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Riskinarviointi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4DFACE-56CC-4041-BC07-D373E7071C5D}"/>
              </a:ext>
            </a:extLst>
          </p:cNvPr>
          <p:cNvSpPr/>
          <p:nvPr/>
        </p:nvSpPr>
        <p:spPr>
          <a:xfrm>
            <a:off x="7650737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Vältä merkittävää vahinkoa -periaate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F69FC-9AAC-4C31-ABA8-7AAA89BC3312}"/>
              </a:ext>
            </a:extLst>
          </p:cNvPr>
          <p:cNvSpPr/>
          <p:nvPr/>
        </p:nvSpPr>
        <p:spPr>
          <a:xfrm>
            <a:off x="7650737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Varovaisuuden periaate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7144B5-6E48-4E1F-81C1-457339FDAEB3}"/>
              </a:ext>
            </a:extLst>
          </p:cNvPr>
          <p:cNvSpPr/>
          <p:nvPr/>
        </p:nvSpPr>
        <p:spPr>
          <a:xfrm>
            <a:off x="7631001" y="3863410"/>
            <a:ext cx="1985424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 tekee, mikä valitaan ja miten?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1762FD2-D971-42F2-8696-03003039E5A0}"/>
              </a:ext>
            </a:extLst>
          </p:cNvPr>
          <p:cNvSpPr/>
          <p:nvPr/>
        </p:nvSpPr>
        <p:spPr>
          <a:xfrm flipH="1">
            <a:off x="9844767" y="1943022"/>
            <a:ext cx="190800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08E67C-7D2D-412D-ADD2-D8AF60A79923}"/>
              </a:ext>
            </a:extLst>
          </p:cNvPr>
          <p:cNvSpPr/>
          <p:nvPr/>
        </p:nvSpPr>
        <p:spPr>
          <a:xfrm>
            <a:off x="2156687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Ihmisille?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9AA39A-86A8-49E1-803E-F34ED2573E1D}"/>
              </a:ext>
            </a:extLst>
          </p:cNvPr>
          <p:cNvSpPr/>
          <p:nvPr/>
        </p:nvSpPr>
        <p:spPr>
          <a:xfrm>
            <a:off x="2156687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Luonnolle?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A612CC-7F46-46CF-9A13-AB8AF5190D03}"/>
              </a:ext>
            </a:extLst>
          </p:cNvPr>
          <p:cNvSpPr/>
          <p:nvPr/>
        </p:nvSpPr>
        <p:spPr>
          <a:xfrm>
            <a:off x="2156687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A8401B-E500-4220-B324-BF414900300C}"/>
              </a:ext>
            </a:extLst>
          </p:cNvPr>
          <p:cNvCxnSpPr>
            <a:cxnSpLocks/>
          </p:cNvCxnSpPr>
          <p:nvPr/>
        </p:nvCxnSpPr>
        <p:spPr>
          <a:xfrm flipH="1">
            <a:off x="4090988" y="5443538"/>
            <a:ext cx="534675" cy="33600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B52261-BB09-46AA-897F-4BA6FE61BB6D}"/>
              </a:ext>
            </a:extLst>
          </p:cNvPr>
          <p:cNvSpPr/>
          <p:nvPr/>
        </p:nvSpPr>
        <p:spPr>
          <a:xfrm>
            <a:off x="8162916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Huonoinosaisille?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02DDF7-017D-4411-A791-BCE05E9F02C9}"/>
              </a:ext>
            </a:extLst>
          </p:cNvPr>
          <p:cNvSpPr/>
          <p:nvPr/>
        </p:nvSpPr>
        <p:spPr>
          <a:xfrm>
            <a:off x="8162916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Arvontuottajille?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DECB39-1BC6-43ED-BEB0-4C32E594B226}"/>
              </a:ext>
            </a:extLst>
          </p:cNvPr>
          <p:cNvSpPr/>
          <p:nvPr/>
        </p:nvSpPr>
        <p:spPr>
          <a:xfrm>
            <a:off x="8162916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Omistajille?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C5EC979-D743-4B7C-8A05-0BAB600D750C}"/>
              </a:ext>
            </a:extLst>
          </p:cNvPr>
          <p:cNvCxnSpPr>
            <a:cxnSpLocks/>
          </p:cNvCxnSpPr>
          <p:nvPr/>
        </p:nvCxnSpPr>
        <p:spPr>
          <a:xfrm>
            <a:off x="7510463" y="5443538"/>
            <a:ext cx="609600" cy="3234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56A0F24F-12E1-4C21-98D7-3016BB5821DD}"/>
              </a:ext>
            </a:extLst>
          </p:cNvPr>
          <p:cNvSpPr/>
          <p:nvPr/>
        </p:nvSpPr>
        <p:spPr>
          <a:xfrm>
            <a:off x="4130965" y="6546520"/>
            <a:ext cx="3926508" cy="2730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Kelle kompensoidaan, ketkä ovat kaikki?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B8C6AD3-A624-4DBC-BA21-5E7507E20BE2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A2A978B-7D05-48D0-9AF2-90B33FEBB7C2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E89D2EC-77C7-47F2-B956-A16B2A8795F3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61BAB6C-F635-472D-8E1A-058A13B8B40B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A481E71-609E-42AF-8255-8F6E8AF7EF67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D0169FF-AAD8-440F-8158-20867A73648A}"/>
              </a:ext>
            </a:extLst>
          </p:cNvPr>
          <p:cNvSpPr/>
          <p:nvPr/>
        </p:nvSpPr>
        <p:spPr>
          <a:xfrm>
            <a:off x="5092400" y="1827340"/>
            <a:ext cx="1961471" cy="364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LUOTTAMUS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4CE38B6-9546-4529-A91D-71C0B1FA6556}"/>
              </a:ext>
            </a:extLst>
          </p:cNvPr>
          <p:cNvSpPr/>
          <p:nvPr/>
        </p:nvSpPr>
        <p:spPr>
          <a:xfrm>
            <a:off x="4650679" y="2187698"/>
            <a:ext cx="1369121" cy="736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Läpinäky-vyys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38D7724-BCF5-4F54-ADA4-E51DEA1E03C9}"/>
              </a:ext>
            </a:extLst>
          </p:cNvPr>
          <p:cNvSpPr/>
          <p:nvPr/>
        </p:nvSpPr>
        <p:spPr>
          <a:xfrm>
            <a:off x="6178314" y="2183251"/>
            <a:ext cx="1369121" cy="736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Peittele-minen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7B58AF-D63E-45B2-9121-0BEF431423A4}"/>
              </a:ext>
            </a:extLst>
          </p:cNvPr>
          <p:cNvSpPr/>
          <p:nvPr/>
        </p:nvSpPr>
        <p:spPr>
          <a:xfrm>
            <a:off x="3567117" y="1231108"/>
            <a:ext cx="747707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9F5F7A4-5746-4110-8D8C-AF452ED1C9CB}"/>
              </a:ext>
            </a:extLst>
          </p:cNvPr>
          <p:cNvSpPr/>
          <p:nvPr/>
        </p:nvSpPr>
        <p:spPr>
          <a:xfrm>
            <a:off x="9053528" y="1231099"/>
            <a:ext cx="1714485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7C2E27A-6CDE-4751-9C13-8BB332E13346}"/>
              </a:ext>
            </a:extLst>
          </p:cNvPr>
          <p:cNvSpPr/>
          <p:nvPr/>
        </p:nvSpPr>
        <p:spPr>
          <a:xfrm>
            <a:off x="11034731" y="1231102"/>
            <a:ext cx="776269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915C846-BC68-4C26-A47F-55BF31A7DDBB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BC9419D-258D-4582-AA1C-FFEF1061BAF8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B7D7068-F582-45F3-B49E-372E9841F21B}"/>
              </a:ext>
            </a:extLst>
          </p:cNvPr>
          <p:cNvSpPr/>
          <p:nvPr/>
        </p:nvSpPr>
        <p:spPr>
          <a:xfrm rot="16200000">
            <a:off x="6511218" y="1394071"/>
            <a:ext cx="10800" cy="864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573FE00-5C1A-4776-A950-4691087C0DCE}"/>
              </a:ext>
            </a:extLst>
          </p:cNvPr>
          <p:cNvSpPr/>
          <p:nvPr/>
        </p:nvSpPr>
        <p:spPr>
          <a:xfrm rot="10800000">
            <a:off x="6960518" y="1823100"/>
            <a:ext cx="10800" cy="37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A0DC95A-044C-48F0-8319-FDCE78F59E6A}"/>
              </a:ext>
            </a:extLst>
          </p:cNvPr>
          <p:cNvSpPr/>
          <p:nvPr/>
        </p:nvSpPr>
        <p:spPr>
          <a:xfrm rot="16200000">
            <a:off x="6511218" y="1770110"/>
            <a:ext cx="10800" cy="864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CA2B640-2714-4ECF-8029-70A13BFB9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6952"/>
    </mc:Choice>
    <mc:Fallback>
      <p:transition advTm="3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897914-F314-4CB7-89E2-C6AB94C0B206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Miltä  pohjalta?</a:t>
            </a:r>
            <a:endParaRPr lang="fi-FI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566FB-9B31-470F-A024-B70C21E5475A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32226-622B-4AAD-9F32-CF363B7D8823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EA4F25-92D3-4810-8011-FF9C6B3D16A1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A96956-7FB0-4AD5-955D-77A262DDBE61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3B71EC-13E8-41E9-BAF9-29783983819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B717E1-DA7B-4C24-8945-807894BB158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549D39-C70F-4EB2-BAE3-6366FA597495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390851-E155-4FAD-9BFE-24E68C98ECA3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3FB1DF75-D004-4056-9F40-7F58F869B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9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371"/>
    </mc:Choice>
    <mc:Fallback>
      <p:transition advTm="21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897914-F314-4CB7-89E2-C6AB94C0B206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Miltä  pohjalta?</a:t>
            </a:r>
            <a:endParaRPr lang="fi-FI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566FB-9B31-470F-A024-B70C21E5475A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32226-622B-4AAD-9F32-CF363B7D8823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EA4F25-92D3-4810-8011-FF9C6B3D16A1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A96956-7FB0-4AD5-955D-77A262DDBE61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3B71EC-13E8-41E9-BAF9-29783983819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B717E1-DA7B-4C24-8945-807894BB158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549D39-C70F-4EB2-BAE3-6366FA597495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EE7904-C44D-49EE-94FE-967043E2E37B}"/>
              </a:ext>
            </a:extLst>
          </p:cNvPr>
          <p:cNvSpPr/>
          <p:nvPr/>
        </p:nvSpPr>
        <p:spPr>
          <a:xfrm>
            <a:off x="181397" y="4238634"/>
            <a:ext cx="1967498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arvomme ovat taloudelliset / sosiaaliset / ekologiset.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390851-E155-4FAD-9BFE-24E68C98ECA3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18BD54-FA88-437D-AD18-0B7748EF5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9281"/>
    </mc:Choice>
    <mc:Fallback>
      <p:transition advTm="1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897914-F314-4CB7-89E2-C6AB94C0B206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Miltä  pohjalta?</a:t>
            </a:r>
            <a:endParaRPr lang="fi-FI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566FB-9B31-470F-A024-B70C21E5475A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32226-622B-4AAD-9F32-CF363B7D8823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EA4F25-92D3-4810-8011-FF9C6B3D16A1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A96956-7FB0-4AD5-955D-77A262DDBE61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3B71EC-13E8-41E9-BAF9-29783983819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B717E1-DA7B-4C24-8945-807894BB158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549D39-C70F-4EB2-BAE3-6366FA597495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EE7904-C44D-49EE-94FE-967043E2E37B}"/>
              </a:ext>
            </a:extLst>
          </p:cNvPr>
          <p:cNvSpPr/>
          <p:nvPr/>
        </p:nvSpPr>
        <p:spPr>
          <a:xfrm>
            <a:off x="181397" y="4238634"/>
            <a:ext cx="1967498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arvomme ovat taloudelliset / sosiaaliset / ekologiset.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390851-E155-4FAD-9BFE-24E68C98ECA3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CAFDB-C3CF-4A89-AC3B-1E05022D3E82}"/>
              </a:ext>
            </a:extLst>
          </p:cNvPr>
          <p:cNvSpPr/>
          <p:nvPr/>
        </p:nvSpPr>
        <p:spPr>
          <a:xfrm>
            <a:off x="2152645" y="6176963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Koalitio: oikeisto-vasemmisto-ympäristö? Sekä: Talous, talous, talous?</a:t>
            </a:r>
          </a:p>
          <a:p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9C2906-4D96-4F60-8110-FC28C9F40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2299"/>
    </mc:Choice>
    <mc:Fallback>
      <p:transition advTm="2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897914-F314-4CB7-89E2-C6AB94C0B206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Miltä  pohjalta?</a:t>
            </a:r>
            <a:endParaRPr lang="fi-FI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566FB-9B31-470F-A024-B70C21E5475A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32226-622B-4AAD-9F32-CF363B7D8823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EA4F25-92D3-4810-8011-FF9C6B3D16A1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A96956-7FB0-4AD5-955D-77A262DDBE61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3B71EC-13E8-41E9-BAF9-29783983819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B717E1-DA7B-4C24-8945-807894BB158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549D39-C70F-4EB2-BAE3-6366FA597495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EE7904-C44D-49EE-94FE-967043E2E37B}"/>
              </a:ext>
            </a:extLst>
          </p:cNvPr>
          <p:cNvSpPr/>
          <p:nvPr/>
        </p:nvSpPr>
        <p:spPr>
          <a:xfrm>
            <a:off x="181397" y="4238634"/>
            <a:ext cx="1967498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arvomme ovat taloudelliset / sosiaaliset / ekologiset.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390851-E155-4FAD-9BFE-24E68C98ECA3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CAFDB-C3CF-4A89-AC3B-1E05022D3E82}"/>
              </a:ext>
            </a:extLst>
          </p:cNvPr>
          <p:cNvSpPr/>
          <p:nvPr/>
        </p:nvSpPr>
        <p:spPr>
          <a:xfrm>
            <a:off x="2152645" y="6176963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Koalitio: oikeisto-vasemmisto-ympäristö? Sekä: Talous, talous, talous?</a:t>
            </a:r>
          </a:p>
          <a:p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4B47-7979-47B2-B83B-00656DDABA89}"/>
              </a:ext>
            </a:extLst>
          </p:cNvPr>
          <p:cNvSpPr/>
          <p:nvPr/>
        </p:nvSpPr>
        <p:spPr>
          <a:xfrm>
            <a:off x="10088655" y="4238624"/>
            <a:ext cx="1937661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omistajat / arvon-tuottajat / huono-osaiset / luonto</a:t>
            </a:r>
          </a:p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priorisoidaan.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693C8C-7FA2-4D8D-95C2-310BED14DB4A}"/>
              </a:ext>
            </a:extLst>
          </p:cNvPr>
          <p:cNvSpPr/>
          <p:nvPr/>
        </p:nvSpPr>
        <p:spPr>
          <a:xfrm>
            <a:off x="7481882" y="6176957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Poliittisen kanna-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tuksen säilyttäminen?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Sekä: Talous, talous, talous?</a:t>
            </a:r>
          </a:p>
          <a:p>
            <a:pPr algn="r"/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380C40-B57A-47A2-83BE-847F43EF8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9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2625"/>
    </mc:Choice>
    <mc:Fallback>
      <p:transition advTm="22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897914-F314-4CB7-89E2-C6AB94C0B206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Miltä  pohjalta?</a:t>
            </a:r>
            <a:endParaRPr lang="fi-FI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566FB-9B31-470F-A024-B70C21E5475A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32226-622B-4AAD-9F32-CF363B7D8823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EA4F25-92D3-4810-8011-FF9C6B3D16A1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A96956-7FB0-4AD5-955D-77A262DDBE61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3B71EC-13E8-41E9-BAF9-29783983819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B717E1-DA7B-4C24-8945-807894BB158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549D39-C70F-4EB2-BAE3-6366FA597495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EE7904-C44D-49EE-94FE-967043E2E37B}"/>
              </a:ext>
            </a:extLst>
          </p:cNvPr>
          <p:cNvSpPr/>
          <p:nvPr/>
        </p:nvSpPr>
        <p:spPr>
          <a:xfrm>
            <a:off x="181397" y="4238634"/>
            <a:ext cx="1967498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arvomme ovat taloudelliset / sosiaaliset / ekologiset.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390851-E155-4FAD-9BFE-24E68C98ECA3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CAFDB-C3CF-4A89-AC3B-1E05022D3E82}"/>
              </a:ext>
            </a:extLst>
          </p:cNvPr>
          <p:cNvSpPr/>
          <p:nvPr/>
        </p:nvSpPr>
        <p:spPr>
          <a:xfrm>
            <a:off x="2152645" y="6176963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Koalitio: oikeisto-vasemmisto-ympäristö? Sekä: Talous, talous, talous?</a:t>
            </a:r>
          </a:p>
          <a:p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4B47-7979-47B2-B83B-00656DDABA89}"/>
              </a:ext>
            </a:extLst>
          </p:cNvPr>
          <p:cNvSpPr/>
          <p:nvPr/>
        </p:nvSpPr>
        <p:spPr>
          <a:xfrm>
            <a:off x="10088655" y="4238624"/>
            <a:ext cx="1937661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omistajat / arvon-tuottajat / huono-osaiset / luonto</a:t>
            </a:r>
          </a:p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priorisoidaan.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693C8C-7FA2-4D8D-95C2-310BED14DB4A}"/>
              </a:ext>
            </a:extLst>
          </p:cNvPr>
          <p:cNvSpPr/>
          <p:nvPr/>
        </p:nvSpPr>
        <p:spPr>
          <a:xfrm>
            <a:off x="7481882" y="6176957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Poliittisen kanna-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tuksen säilyttäminen?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Sekä: Talous, talous, talous?</a:t>
            </a:r>
          </a:p>
          <a:p>
            <a:pPr algn="r"/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1E952-C852-473C-B0DC-3F68F4444BB6}"/>
              </a:ext>
            </a:extLst>
          </p:cNvPr>
          <p:cNvSpPr/>
          <p:nvPr/>
        </p:nvSpPr>
        <p:spPr>
          <a:xfrm>
            <a:off x="5095875" y="5407792"/>
            <a:ext cx="1967498" cy="13975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Pitää yhdistää tasapainoisesti ja tunni(u)staa ristiriitaisuudet.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A92A867-40A2-4FE6-95DD-E99865B2FBD2}"/>
              </a:ext>
            </a:extLst>
          </p:cNvPr>
          <p:cNvSpPr/>
          <p:nvPr/>
        </p:nvSpPr>
        <p:spPr>
          <a:xfrm>
            <a:off x="4643453" y="5976955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E63F873-D633-46AF-B2DE-C19A80EACF0F}"/>
              </a:ext>
            </a:extLst>
          </p:cNvPr>
          <p:cNvSpPr/>
          <p:nvPr/>
        </p:nvSpPr>
        <p:spPr>
          <a:xfrm>
            <a:off x="4643453" y="6257095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5175EA6-7415-4B64-9FB9-2F91D9941CFC}"/>
              </a:ext>
            </a:extLst>
          </p:cNvPr>
          <p:cNvSpPr/>
          <p:nvPr/>
        </p:nvSpPr>
        <p:spPr>
          <a:xfrm rot="10800000">
            <a:off x="7129484" y="5976947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1736C05-727E-494D-A1BE-FB274E89708E}"/>
              </a:ext>
            </a:extLst>
          </p:cNvPr>
          <p:cNvSpPr/>
          <p:nvPr/>
        </p:nvSpPr>
        <p:spPr>
          <a:xfrm rot="10800000">
            <a:off x="7129484" y="6257087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30930-59F2-4CF2-AFD8-A1856CBBADAE}"/>
              </a:ext>
            </a:extLst>
          </p:cNvPr>
          <p:cNvSpPr/>
          <p:nvPr/>
        </p:nvSpPr>
        <p:spPr>
          <a:xfrm>
            <a:off x="6082996" y="4126589"/>
            <a:ext cx="10800" cy="126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09DE10D8-0E40-416C-BF00-020FFD11C7A1}"/>
              </a:ext>
            </a:extLst>
          </p:cNvPr>
          <p:cNvSpPr/>
          <p:nvPr/>
        </p:nvSpPr>
        <p:spPr>
          <a:xfrm>
            <a:off x="6008244" y="4086245"/>
            <a:ext cx="172195" cy="1000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5CCD48-D8C2-4A7B-8491-1217A9128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3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404"/>
    </mc:Choice>
    <mc:Fallback>
      <p:transition advTm="15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Mitä  tehdään?</a:t>
            </a: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2945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71719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6E93CC-2E33-4DBE-A518-D10A9D23AB5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36D083-48E6-4FDA-9F63-179C70E6F9A2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D7C18-DB6D-4DA7-BF0B-90D0B743F47D}"/>
              </a:ext>
            </a:extLst>
          </p:cNvPr>
          <p:cNvSpPr/>
          <p:nvPr/>
        </p:nvSpPr>
        <p:spPr>
          <a:xfrm>
            <a:off x="8251657" y="193874"/>
            <a:ext cx="3734946" cy="43603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 panose="020B0604020202020204" pitchFamily="34" charset="0"/>
              </a:rPr>
              <a:t>”Muualla on kuitenkin nämä”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326C9A-7B47-4365-A2AE-7DB0DD906568}"/>
              </a:ext>
            </a:extLst>
          </p:cNvPr>
          <p:cNvSpPr/>
          <p:nvPr/>
        </p:nvSpPr>
        <p:spPr>
          <a:xfrm>
            <a:off x="4625663" y="1410813"/>
            <a:ext cx="3005338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Mitä muuta   voisi tehdä?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608284F-BE0F-4A39-AC1A-835164EDB8F8}"/>
              </a:ext>
            </a:extLst>
          </p:cNvPr>
          <p:cNvSpPr/>
          <p:nvPr/>
        </p:nvSpPr>
        <p:spPr>
          <a:xfrm>
            <a:off x="2157387" y="1943022"/>
            <a:ext cx="190911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59FF04-A05B-4378-8261-1E720244747D}"/>
              </a:ext>
            </a:extLst>
          </p:cNvPr>
          <p:cNvSpPr/>
          <p:nvPr/>
        </p:nvSpPr>
        <p:spPr>
          <a:xfrm>
            <a:off x="2587565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Tutkimuslaitos ”Kyllä”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5543E6-3E3A-4DDD-A5C5-140A29259DA3}"/>
              </a:ext>
            </a:extLst>
          </p:cNvPr>
          <p:cNvSpPr/>
          <p:nvPr/>
        </p:nvSpPr>
        <p:spPr>
          <a:xfrm>
            <a:off x="2591131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Tutkimuslaitos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”Ei”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4E28C7-C986-4DC6-95C7-E218C77E594C}"/>
              </a:ext>
            </a:extLst>
          </p:cNvPr>
          <p:cNvSpPr/>
          <p:nvPr/>
        </p:nvSpPr>
        <p:spPr>
          <a:xfrm>
            <a:off x="2591131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Tutkimuslaitos ”Ehkä”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8AC41AC-A1DF-4E0D-AFCC-0C72D91532C8}"/>
              </a:ext>
            </a:extLst>
          </p:cNvPr>
          <p:cNvSpPr/>
          <p:nvPr/>
        </p:nvSpPr>
        <p:spPr>
          <a:xfrm>
            <a:off x="2861400" y="3863410"/>
            <a:ext cx="1413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Mikä valitaan ja miten?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051556-8B2B-490A-8EE3-9FFB970EA8AF}"/>
              </a:ext>
            </a:extLst>
          </p:cNvPr>
          <p:cNvSpPr/>
          <p:nvPr/>
        </p:nvSpPr>
        <p:spPr>
          <a:xfrm>
            <a:off x="7647171" y="2008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Kustannusarvio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Riskinarviointi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4DFACE-56CC-4041-BC07-D373E7071C5D}"/>
              </a:ext>
            </a:extLst>
          </p:cNvPr>
          <p:cNvSpPr/>
          <p:nvPr/>
        </p:nvSpPr>
        <p:spPr>
          <a:xfrm>
            <a:off x="7650737" y="2584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Vältä merkittävää vahinkoa -periaate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F69FC-9AAC-4C31-ABA8-7AAA89BC3312}"/>
              </a:ext>
            </a:extLst>
          </p:cNvPr>
          <p:cNvSpPr/>
          <p:nvPr/>
        </p:nvSpPr>
        <p:spPr>
          <a:xfrm>
            <a:off x="7650737" y="3160008"/>
            <a:ext cx="1961471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Varovaisuuden periaate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7144B5-6E48-4E1F-81C1-457339FDAEB3}"/>
              </a:ext>
            </a:extLst>
          </p:cNvPr>
          <p:cNvSpPr/>
          <p:nvPr/>
        </p:nvSpPr>
        <p:spPr>
          <a:xfrm>
            <a:off x="7631001" y="3863410"/>
            <a:ext cx="1985424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Kuka tekee, mikä valitaan ja miten?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1762FD2-D971-42F2-8696-03003039E5A0}"/>
              </a:ext>
            </a:extLst>
          </p:cNvPr>
          <p:cNvSpPr/>
          <p:nvPr/>
        </p:nvSpPr>
        <p:spPr>
          <a:xfrm flipH="1">
            <a:off x="9844767" y="1943022"/>
            <a:ext cx="190800" cy="3466213"/>
          </a:xfrm>
          <a:prstGeom prst="rightBrace">
            <a:avLst>
              <a:gd name="adj1" fmla="val 55428"/>
              <a:gd name="adj2" fmla="val 267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08E67C-7D2D-412D-ADD2-D8AF60A79923}"/>
              </a:ext>
            </a:extLst>
          </p:cNvPr>
          <p:cNvSpPr/>
          <p:nvPr/>
        </p:nvSpPr>
        <p:spPr>
          <a:xfrm>
            <a:off x="2156687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Ihmisille?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9AA39A-86A8-49E1-803E-F34ED2573E1D}"/>
              </a:ext>
            </a:extLst>
          </p:cNvPr>
          <p:cNvSpPr/>
          <p:nvPr/>
        </p:nvSpPr>
        <p:spPr>
          <a:xfrm>
            <a:off x="2156687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Luonnolle?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A612CC-7F46-46CF-9A13-AB8AF5190D03}"/>
              </a:ext>
            </a:extLst>
          </p:cNvPr>
          <p:cNvSpPr/>
          <p:nvPr/>
        </p:nvSpPr>
        <p:spPr>
          <a:xfrm>
            <a:off x="2156687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Taloudelle?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A8401B-E500-4220-B324-BF414900300C}"/>
              </a:ext>
            </a:extLst>
          </p:cNvPr>
          <p:cNvCxnSpPr>
            <a:cxnSpLocks/>
          </p:cNvCxnSpPr>
          <p:nvPr/>
        </p:nvCxnSpPr>
        <p:spPr>
          <a:xfrm flipH="1">
            <a:off x="4090988" y="5443538"/>
            <a:ext cx="534675" cy="33600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9C220-B93A-43AE-A262-D8EA2D0BBC6E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B52261-BB09-46AA-897F-4BA6FE61BB6D}"/>
              </a:ext>
            </a:extLst>
          </p:cNvPr>
          <p:cNvSpPr/>
          <p:nvPr/>
        </p:nvSpPr>
        <p:spPr>
          <a:xfrm>
            <a:off x="8162916" y="6410566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Huonoinosaisille?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02DDF7-017D-4411-A791-BCE05E9F02C9}"/>
              </a:ext>
            </a:extLst>
          </p:cNvPr>
          <p:cNvSpPr/>
          <p:nvPr/>
        </p:nvSpPr>
        <p:spPr>
          <a:xfrm>
            <a:off x="8162916" y="6088779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Arvontuottajille?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DECB39-1BC6-43ED-BEB0-4C32E594B226}"/>
              </a:ext>
            </a:extLst>
          </p:cNvPr>
          <p:cNvSpPr/>
          <p:nvPr/>
        </p:nvSpPr>
        <p:spPr>
          <a:xfrm>
            <a:off x="8162916" y="5779541"/>
            <a:ext cx="1872397" cy="329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Omistajille?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C5EC979-D743-4B7C-8A05-0BAB600D750C}"/>
              </a:ext>
            </a:extLst>
          </p:cNvPr>
          <p:cNvCxnSpPr>
            <a:cxnSpLocks/>
          </p:cNvCxnSpPr>
          <p:nvPr/>
        </p:nvCxnSpPr>
        <p:spPr>
          <a:xfrm>
            <a:off x="7510463" y="5443538"/>
            <a:ext cx="609600" cy="3234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56A0F24F-12E1-4C21-98D7-3016BB5821DD}"/>
              </a:ext>
            </a:extLst>
          </p:cNvPr>
          <p:cNvSpPr/>
          <p:nvPr/>
        </p:nvSpPr>
        <p:spPr>
          <a:xfrm>
            <a:off x="4130965" y="6546520"/>
            <a:ext cx="3926508" cy="2730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Kelle kompensoidaan, ketkä ovat kaikki?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B8C6AD3-A624-4DBC-BA21-5E7507E20BE2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SUHDE TIETOON</a:t>
            </a:r>
            <a:endParaRPr kumimoji="0" lang="LID4096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A2A978B-7D05-48D0-9AF2-90B33FEBB7C2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ARVO-PERUSTA</a:t>
            </a:r>
            <a:endParaRPr kumimoji="0" lang="LID4096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E89D2EC-77C7-47F2-B956-A16B2A8795F3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RATIONALITEETTI</a:t>
            </a:r>
            <a:endParaRPr kumimoji="0" lang="LID4096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61BAB6C-F635-472D-8E1A-058A13B8B40B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POLIITTINEN MORAALI</a:t>
            </a:r>
            <a:endParaRPr kumimoji="0" lang="LID4096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A481E71-609E-42AF-8255-8F6E8AF7EF67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VALINTAKIRJOVALINTA</a:t>
            </a:r>
            <a:endParaRPr kumimoji="0" lang="LID4096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D0169FF-AAD8-440F-8158-20867A73648A}"/>
              </a:ext>
            </a:extLst>
          </p:cNvPr>
          <p:cNvSpPr/>
          <p:nvPr/>
        </p:nvSpPr>
        <p:spPr>
          <a:xfrm>
            <a:off x="5092400" y="1827340"/>
            <a:ext cx="1961471" cy="364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LUOTTAMUS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4CE38B6-9546-4529-A91D-71C0B1FA6556}"/>
              </a:ext>
            </a:extLst>
          </p:cNvPr>
          <p:cNvSpPr/>
          <p:nvPr/>
        </p:nvSpPr>
        <p:spPr>
          <a:xfrm>
            <a:off x="4650679" y="2187698"/>
            <a:ext cx="1369121" cy="736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Läpinäky-vyys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38D7724-BCF5-4F54-ADA4-E51DEA1E03C9}"/>
              </a:ext>
            </a:extLst>
          </p:cNvPr>
          <p:cNvSpPr/>
          <p:nvPr/>
        </p:nvSpPr>
        <p:spPr>
          <a:xfrm>
            <a:off x="6178314" y="2183251"/>
            <a:ext cx="1369121" cy="736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Peittele-minen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7B58AF-D63E-45B2-9121-0BEF431423A4}"/>
              </a:ext>
            </a:extLst>
          </p:cNvPr>
          <p:cNvSpPr/>
          <p:nvPr/>
        </p:nvSpPr>
        <p:spPr>
          <a:xfrm>
            <a:off x="3567117" y="1231108"/>
            <a:ext cx="747707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9F5F7A4-5746-4110-8D8C-AF452ED1C9CB}"/>
              </a:ext>
            </a:extLst>
          </p:cNvPr>
          <p:cNvSpPr/>
          <p:nvPr/>
        </p:nvSpPr>
        <p:spPr>
          <a:xfrm>
            <a:off x="9053528" y="1231099"/>
            <a:ext cx="1714485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7C2E27A-6CDE-4751-9C13-8BB332E13346}"/>
              </a:ext>
            </a:extLst>
          </p:cNvPr>
          <p:cNvSpPr/>
          <p:nvPr/>
        </p:nvSpPr>
        <p:spPr>
          <a:xfrm>
            <a:off x="11034731" y="1231102"/>
            <a:ext cx="776269" cy="4737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915C846-BC68-4C26-A47F-55BF31A7DDBB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SUUDEN HAASTE</a:t>
            </a:r>
            <a:endParaRPr kumimoji="0" lang="LID4096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BC9419D-258D-4582-AA1C-FFEF1061BAF8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YHTEISMITALLI-</a:t>
            </a:r>
            <a:endParaRPr kumimoji="0" lang="LID4096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B7D7068-F582-45F3-B49E-372E9841F21B}"/>
              </a:ext>
            </a:extLst>
          </p:cNvPr>
          <p:cNvSpPr/>
          <p:nvPr/>
        </p:nvSpPr>
        <p:spPr>
          <a:xfrm rot="16200000">
            <a:off x="6511218" y="1394071"/>
            <a:ext cx="10800" cy="864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573FE00-5C1A-4776-A950-4691087C0DCE}"/>
              </a:ext>
            </a:extLst>
          </p:cNvPr>
          <p:cNvSpPr/>
          <p:nvPr/>
        </p:nvSpPr>
        <p:spPr>
          <a:xfrm rot="10800000">
            <a:off x="6960518" y="1823100"/>
            <a:ext cx="10800" cy="37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A0DC95A-044C-48F0-8319-FDCE78F59E6A}"/>
              </a:ext>
            </a:extLst>
          </p:cNvPr>
          <p:cNvSpPr/>
          <p:nvPr/>
        </p:nvSpPr>
        <p:spPr>
          <a:xfrm rot="16200000">
            <a:off x="6511218" y="1770110"/>
            <a:ext cx="10800" cy="864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DC441C5-80C4-486C-AE06-236C4310B348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C692CE-1234-4E48-86E1-E750A4685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2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9119"/>
    </mc:Choice>
    <mc:Fallback>
      <p:transition advTm="1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897914-F314-4CB7-89E2-C6AB94C0B206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Miltä  pohjalta?</a:t>
            </a:r>
            <a:endParaRPr lang="fi-FI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566FB-9B31-470F-A024-B70C21E5475A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32226-622B-4AAD-9F32-CF363B7D8823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EA4F25-92D3-4810-8011-FF9C6B3D16A1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A96956-7FB0-4AD5-955D-77A262DDBE61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3B71EC-13E8-41E9-BAF9-29783983819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B717E1-DA7B-4C24-8945-807894BB158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549D39-C70F-4EB2-BAE3-6366FA597495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EE7904-C44D-49EE-94FE-967043E2E37B}"/>
              </a:ext>
            </a:extLst>
          </p:cNvPr>
          <p:cNvSpPr/>
          <p:nvPr/>
        </p:nvSpPr>
        <p:spPr>
          <a:xfrm>
            <a:off x="181397" y="4238634"/>
            <a:ext cx="1967498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arvomme ovat taloudelliset / sosiaaliset / ekologiset.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390851-E155-4FAD-9BFE-24E68C98ECA3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CAFDB-C3CF-4A89-AC3B-1E05022D3E82}"/>
              </a:ext>
            </a:extLst>
          </p:cNvPr>
          <p:cNvSpPr/>
          <p:nvPr/>
        </p:nvSpPr>
        <p:spPr>
          <a:xfrm>
            <a:off x="2152645" y="6176963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Koalitio: oikeisto-vasemmisto-ympäristö? Sekä: Talous, talous, talous?</a:t>
            </a:r>
          </a:p>
          <a:p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4B47-7979-47B2-B83B-00656DDABA89}"/>
              </a:ext>
            </a:extLst>
          </p:cNvPr>
          <p:cNvSpPr/>
          <p:nvPr/>
        </p:nvSpPr>
        <p:spPr>
          <a:xfrm>
            <a:off x="10088655" y="4238624"/>
            <a:ext cx="1937661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omistajat / arvon-tuottajat / huono-osaiset / luonto</a:t>
            </a:r>
          </a:p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priorisoidaan.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693C8C-7FA2-4D8D-95C2-310BED14DB4A}"/>
              </a:ext>
            </a:extLst>
          </p:cNvPr>
          <p:cNvSpPr/>
          <p:nvPr/>
        </p:nvSpPr>
        <p:spPr>
          <a:xfrm>
            <a:off x="7481882" y="6176957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Poliittisen kanna-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tuksen säilyttäminen?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Sekä: Talous, talous, talous?</a:t>
            </a:r>
          </a:p>
          <a:p>
            <a:pPr algn="r"/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1E952-C852-473C-B0DC-3F68F4444BB6}"/>
              </a:ext>
            </a:extLst>
          </p:cNvPr>
          <p:cNvSpPr/>
          <p:nvPr/>
        </p:nvSpPr>
        <p:spPr>
          <a:xfrm>
            <a:off x="5095875" y="5407792"/>
            <a:ext cx="1967498" cy="13975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Pitää yhdistää tasapainoisesti ja tunni(u)staa ristiriitaisuudet.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A92A867-40A2-4FE6-95DD-E99865B2FBD2}"/>
              </a:ext>
            </a:extLst>
          </p:cNvPr>
          <p:cNvSpPr/>
          <p:nvPr/>
        </p:nvSpPr>
        <p:spPr>
          <a:xfrm>
            <a:off x="4643453" y="5976955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E63F873-D633-46AF-B2DE-C19A80EACF0F}"/>
              </a:ext>
            </a:extLst>
          </p:cNvPr>
          <p:cNvSpPr/>
          <p:nvPr/>
        </p:nvSpPr>
        <p:spPr>
          <a:xfrm>
            <a:off x="4643453" y="6257095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5175EA6-7415-4B64-9FB9-2F91D9941CFC}"/>
              </a:ext>
            </a:extLst>
          </p:cNvPr>
          <p:cNvSpPr/>
          <p:nvPr/>
        </p:nvSpPr>
        <p:spPr>
          <a:xfrm rot="10800000">
            <a:off x="7129484" y="5976947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1736C05-727E-494D-A1BE-FB274E89708E}"/>
              </a:ext>
            </a:extLst>
          </p:cNvPr>
          <p:cNvSpPr/>
          <p:nvPr/>
        </p:nvSpPr>
        <p:spPr>
          <a:xfrm rot="10800000">
            <a:off x="7129484" y="6257087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689F76-B82D-4F15-B187-63666F2361EB}"/>
              </a:ext>
            </a:extLst>
          </p:cNvPr>
          <p:cNvSpPr/>
          <p:nvPr/>
        </p:nvSpPr>
        <p:spPr>
          <a:xfrm>
            <a:off x="2276226" y="2967041"/>
            <a:ext cx="2418343" cy="135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Käytämme lähtökohtaisesti aatemaailmaamme lähellä olevia tutkimuslaitoksia.</a:t>
            </a:r>
          </a:p>
          <a:p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Jostain täytyy aloittaa. Mutta täytyyhän tässä ottaa myös vastaevidenssi huomioon.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30930-59F2-4CF2-AFD8-A1856CBBADAE}"/>
              </a:ext>
            </a:extLst>
          </p:cNvPr>
          <p:cNvSpPr/>
          <p:nvPr/>
        </p:nvSpPr>
        <p:spPr>
          <a:xfrm>
            <a:off x="6082996" y="4126589"/>
            <a:ext cx="10800" cy="126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09DE10D8-0E40-416C-BF00-020FFD11C7A1}"/>
              </a:ext>
            </a:extLst>
          </p:cNvPr>
          <p:cNvSpPr/>
          <p:nvPr/>
        </p:nvSpPr>
        <p:spPr>
          <a:xfrm>
            <a:off x="6008244" y="4086245"/>
            <a:ext cx="172195" cy="1000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540A02-3023-492E-A0C2-7A2D1C132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0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8143"/>
    </mc:Choice>
    <mc:Fallback>
      <p:transition advTm="18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897914-F314-4CB7-89E2-C6AB94C0B206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Miltä  pohjalta?</a:t>
            </a:r>
            <a:endParaRPr lang="fi-FI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566FB-9B31-470F-A024-B70C21E5475A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32226-622B-4AAD-9F32-CF363B7D8823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EA4F25-92D3-4810-8011-FF9C6B3D16A1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A96956-7FB0-4AD5-955D-77A262DDBE61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3B71EC-13E8-41E9-BAF9-29783983819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B717E1-DA7B-4C24-8945-807894BB158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549D39-C70F-4EB2-BAE3-6366FA597495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EE7904-C44D-49EE-94FE-967043E2E37B}"/>
              </a:ext>
            </a:extLst>
          </p:cNvPr>
          <p:cNvSpPr/>
          <p:nvPr/>
        </p:nvSpPr>
        <p:spPr>
          <a:xfrm>
            <a:off x="181397" y="4238634"/>
            <a:ext cx="1967498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arvomme ovat taloudelliset / sosiaaliset / ekologiset.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390851-E155-4FAD-9BFE-24E68C98ECA3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CAFDB-C3CF-4A89-AC3B-1E05022D3E82}"/>
              </a:ext>
            </a:extLst>
          </p:cNvPr>
          <p:cNvSpPr/>
          <p:nvPr/>
        </p:nvSpPr>
        <p:spPr>
          <a:xfrm>
            <a:off x="2152645" y="6176963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Koalitio: oikeisto-vasemmisto-ympäristö? Sekä: Talous, talous, talous?</a:t>
            </a:r>
          </a:p>
          <a:p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4B47-7979-47B2-B83B-00656DDABA89}"/>
              </a:ext>
            </a:extLst>
          </p:cNvPr>
          <p:cNvSpPr/>
          <p:nvPr/>
        </p:nvSpPr>
        <p:spPr>
          <a:xfrm>
            <a:off x="10088655" y="4238624"/>
            <a:ext cx="1937661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omistajat / arvon-tuottajat / huono-osaiset / luonto</a:t>
            </a:r>
          </a:p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priorisoidaan.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693C8C-7FA2-4D8D-95C2-310BED14DB4A}"/>
              </a:ext>
            </a:extLst>
          </p:cNvPr>
          <p:cNvSpPr/>
          <p:nvPr/>
        </p:nvSpPr>
        <p:spPr>
          <a:xfrm>
            <a:off x="7481882" y="6176957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Poliittisen kanna-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tuksen säilyttäminen?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Sekä: Talous, talous, talous?</a:t>
            </a:r>
          </a:p>
          <a:p>
            <a:pPr algn="r"/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1E952-C852-473C-B0DC-3F68F4444BB6}"/>
              </a:ext>
            </a:extLst>
          </p:cNvPr>
          <p:cNvSpPr/>
          <p:nvPr/>
        </p:nvSpPr>
        <p:spPr>
          <a:xfrm>
            <a:off x="5095875" y="5407792"/>
            <a:ext cx="1967498" cy="13975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Pitää yhdistää tasapainoisesti ja tunni(u)staa ristiriitaisuudet.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A92A867-40A2-4FE6-95DD-E99865B2FBD2}"/>
              </a:ext>
            </a:extLst>
          </p:cNvPr>
          <p:cNvSpPr/>
          <p:nvPr/>
        </p:nvSpPr>
        <p:spPr>
          <a:xfrm>
            <a:off x="4643453" y="5976955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E63F873-D633-46AF-B2DE-C19A80EACF0F}"/>
              </a:ext>
            </a:extLst>
          </p:cNvPr>
          <p:cNvSpPr/>
          <p:nvPr/>
        </p:nvSpPr>
        <p:spPr>
          <a:xfrm>
            <a:off x="4643453" y="6257095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5175EA6-7415-4B64-9FB9-2F91D9941CFC}"/>
              </a:ext>
            </a:extLst>
          </p:cNvPr>
          <p:cNvSpPr/>
          <p:nvPr/>
        </p:nvSpPr>
        <p:spPr>
          <a:xfrm rot="10800000">
            <a:off x="7129484" y="5976947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1736C05-727E-494D-A1BE-FB274E89708E}"/>
              </a:ext>
            </a:extLst>
          </p:cNvPr>
          <p:cNvSpPr/>
          <p:nvPr/>
        </p:nvSpPr>
        <p:spPr>
          <a:xfrm rot="10800000">
            <a:off x="7129484" y="6257087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689F76-B82D-4F15-B187-63666F2361EB}"/>
              </a:ext>
            </a:extLst>
          </p:cNvPr>
          <p:cNvSpPr/>
          <p:nvPr/>
        </p:nvSpPr>
        <p:spPr>
          <a:xfrm>
            <a:off x="2276226" y="2967041"/>
            <a:ext cx="2418343" cy="135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Käytämme lähtökohtaisesti aatemaailmaamme lähellä olevia tutkimuslaitoksia.</a:t>
            </a:r>
          </a:p>
          <a:p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Jostain täytyy aloittaa. Mutta täytyyhän tässä ottaa myös vastaevidenssi huomioon.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700DF6E-2975-4859-9A45-2F5568734C9C}"/>
              </a:ext>
            </a:extLst>
          </p:cNvPr>
          <p:cNvSpPr/>
          <p:nvPr/>
        </p:nvSpPr>
        <p:spPr>
          <a:xfrm rot="5400000">
            <a:off x="3376622" y="4976818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F86CC3F-EC92-4D85-80F5-F4B4297DCF31}"/>
              </a:ext>
            </a:extLst>
          </p:cNvPr>
          <p:cNvSpPr/>
          <p:nvPr/>
        </p:nvSpPr>
        <p:spPr>
          <a:xfrm rot="5400000">
            <a:off x="3652850" y="4976817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ECED45-98DE-4F58-875C-A2B0A10A3106}"/>
              </a:ext>
            </a:extLst>
          </p:cNvPr>
          <p:cNvSpPr/>
          <p:nvPr/>
        </p:nvSpPr>
        <p:spPr>
          <a:xfrm>
            <a:off x="2716701" y="5390124"/>
            <a:ext cx="1967498" cy="5495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Pitää kuunnella konsensusta?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542C6D-2C02-4421-A897-7BF87C0BC1C1}"/>
              </a:ext>
            </a:extLst>
          </p:cNvPr>
          <p:cNvSpPr/>
          <p:nvPr/>
        </p:nvSpPr>
        <p:spPr>
          <a:xfrm rot="5400000">
            <a:off x="5276172" y="4287997"/>
            <a:ext cx="10800" cy="162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30930-59F2-4CF2-AFD8-A1856CBBADAE}"/>
              </a:ext>
            </a:extLst>
          </p:cNvPr>
          <p:cNvSpPr/>
          <p:nvPr/>
        </p:nvSpPr>
        <p:spPr>
          <a:xfrm>
            <a:off x="6082996" y="4126589"/>
            <a:ext cx="10800" cy="126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A90F6B-71A0-47FC-AA8F-35DC102ED760}"/>
              </a:ext>
            </a:extLst>
          </p:cNvPr>
          <p:cNvSpPr/>
          <p:nvPr/>
        </p:nvSpPr>
        <p:spPr>
          <a:xfrm>
            <a:off x="4469348" y="5103397"/>
            <a:ext cx="10800" cy="28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09DE10D8-0E40-416C-BF00-020FFD11C7A1}"/>
              </a:ext>
            </a:extLst>
          </p:cNvPr>
          <p:cNvSpPr/>
          <p:nvPr/>
        </p:nvSpPr>
        <p:spPr>
          <a:xfrm>
            <a:off x="6008244" y="4086245"/>
            <a:ext cx="172195" cy="1000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8DFB3D-F200-437B-AAA6-10DDC8D48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8260"/>
    </mc:Choice>
    <mc:Fallback>
      <p:transition advTm="1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897914-F314-4CB7-89E2-C6AB94C0B206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Miltä  pohjalta?</a:t>
            </a:r>
            <a:endParaRPr lang="fi-FI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566FB-9B31-470F-A024-B70C21E5475A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32226-622B-4AAD-9F32-CF363B7D8823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EA4F25-92D3-4810-8011-FF9C6B3D16A1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A96956-7FB0-4AD5-955D-77A262DDBE61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3B71EC-13E8-41E9-BAF9-29783983819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B717E1-DA7B-4C24-8945-807894BB158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549D39-C70F-4EB2-BAE3-6366FA597495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EE7904-C44D-49EE-94FE-967043E2E37B}"/>
              </a:ext>
            </a:extLst>
          </p:cNvPr>
          <p:cNvSpPr/>
          <p:nvPr/>
        </p:nvSpPr>
        <p:spPr>
          <a:xfrm>
            <a:off x="181397" y="4238634"/>
            <a:ext cx="1967498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arvomme ovat taloudelliset / sosiaaliset / ekologiset.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390851-E155-4FAD-9BFE-24E68C98ECA3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CAFDB-C3CF-4A89-AC3B-1E05022D3E82}"/>
              </a:ext>
            </a:extLst>
          </p:cNvPr>
          <p:cNvSpPr/>
          <p:nvPr/>
        </p:nvSpPr>
        <p:spPr>
          <a:xfrm>
            <a:off x="2152645" y="6176963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Koalitio: oikeisto-vasemmisto-ympäristö? Sekä: Talous, talous, talous?</a:t>
            </a:r>
          </a:p>
          <a:p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4B47-7979-47B2-B83B-00656DDABA89}"/>
              </a:ext>
            </a:extLst>
          </p:cNvPr>
          <p:cNvSpPr/>
          <p:nvPr/>
        </p:nvSpPr>
        <p:spPr>
          <a:xfrm>
            <a:off x="10088655" y="4238624"/>
            <a:ext cx="1937661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omistajat / arvon-tuottajat / huono-osaiset / luonto</a:t>
            </a:r>
          </a:p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priorisoidaan.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693C8C-7FA2-4D8D-95C2-310BED14DB4A}"/>
              </a:ext>
            </a:extLst>
          </p:cNvPr>
          <p:cNvSpPr/>
          <p:nvPr/>
        </p:nvSpPr>
        <p:spPr>
          <a:xfrm>
            <a:off x="7481882" y="6176957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Poliittisen kanna-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tuksen säilyttäminen?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Sekä: Talous, talous, talous?</a:t>
            </a:r>
          </a:p>
          <a:p>
            <a:pPr algn="r"/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1E952-C852-473C-B0DC-3F68F4444BB6}"/>
              </a:ext>
            </a:extLst>
          </p:cNvPr>
          <p:cNvSpPr/>
          <p:nvPr/>
        </p:nvSpPr>
        <p:spPr>
          <a:xfrm>
            <a:off x="5095875" y="5407792"/>
            <a:ext cx="1967498" cy="13975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Pitää yhdistää tasapainoisesti ja tunni(u)staa ristiriitaisuudet.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A92A867-40A2-4FE6-95DD-E99865B2FBD2}"/>
              </a:ext>
            </a:extLst>
          </p:cNvPr>
          <p:cNvSpPr/>
          <p:nvPr/>
        </p:nvSpPr>
        <p:spPr>
          <a:xfrm>
            <a:off x="4643453" y="5976955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E63F873-D633-46AF-B2DE-C19A80EACF0F}"/>
              </a:ext>
            </a:extLst>
          </p:cNvPr>
          <p:cNvSpPr/>
          <p:nvPr/>
        </p:nvSpPr>
        <p:spPr>
          <a:xfrm>
            <a:off x="4643453" y="6257095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5175EA6-7415-4B64-9FB9-2F91D9941CFC}"/>
              </a:ext>
            </a:extLst>
          </p:cNvPr>
          <p:cNvSpPr/>
          <p:nvPr/>
        </p:nvSpPr>
        <p:spPr>
          <a:xfrm rot="10800000">
            <a:off x="7129484" y="5976947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1736C05-727E-494D-A1BE-FB274E89708E}"/>
              </a:ext>
            </a:extLst>
          </p:cNvPr>
          <p:cNvSpPr/>
          <p:nvPr/>
        </p:nvSpPr>
        <p:spPr>
          <a:xfrm rot="10800000">
            <a:off x="7129484" y="6257087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689F76-B82D-4F15-B187-63666F2361EB}"/>
              </a:ext>
            </a:extLst>
          </p:cNvPr>
          <p:cNvSpPr/>
          <p:nvPr/>
        </p:nvSpPr>
        <p:spPr>
          <a:xfrm>
            <a:off x="2276226" y="2967041"/>
            <a:ext cx="2418343" cy="135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Käytämme lähtökohtaisesti aatemaailmaamme lähellä olevia tutkimuslaitoksia.</a:t>
            </a:r>
          </a:p>
          <a:p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Jostain täytyy aloittaa. Mutta täytyyhän tässä ottaa myös vastaevidenssi huomioon.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700DF6E-2975-4859-9A45-2F5568734C9C}"/>
              </a:ext>
            </a:extLst>
          </p:cNvPr>
          <p:cNvSpPr/>
          <p:nvPr/>
        </p:nvSpPr>
        <p:spPr>
          <a:xfrm rot="5400000">
            <a:off x="3376622" y="4976818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F86CC3F-EC92-4D85-80F5-F4B4297DCF31}"/>
              </a:ext>
            </a:extLst>
          </p:cNvPr>
          <p:cNvSpPr/>
          <p:nvPr/>
        </p:nvSpPr>
        <p:spPr>
          <a:xfrm rot="5400000">
            <a:off x="3652850" y="4976817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ECED45-98DE-4F58-875C-A2B0A10A3106}"/>
              </a:ext>
            </a:extLst>
          </p:cNvPr>
          <p:cNvSpPr/>
          <p:nvPr/>
        </p:nvSpPr>
        <p:spPr>
          <a:xfrm>
            <a:off x="2716701" y="5390124"/>
            <a:ext cx="1967498" cy="5495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Pitää kuunnella konsensusta?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542C6D-2C02-4421-A897-7BF87C0BC1C1}"/>
              </a:ext>
            </a:extLst>
          </p:cNvPr>
          <p:cNvSpPr/>
          <p:nvPr/>
        </p:nvSpPr>
        <p:spPr>
          <a:xfrm rot="5400000">
            <a:off x="5276172" y="4287997"/>
            <a:ext cx="10800" cy="162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30930-59F2-4CF2-AFD8-A1856CBBADAE}"/>
              </a:ext>
            </a:extLst>
          </p:cNvPr>
          <p:cNvSpPr/>
          <p:nvPr/>
        </p:nvSpPr>
        <p:spPr>
          <a:xfrm>
            <a:off x="6082996" y="4126589"/>
            <a:ext cx="10800" cy="126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A90F6B-71A0-47FC-AA8F-35DC102ED760}"/>
              </a:ext>
            </a:extLst>
          </p:cNvPr>
          <p:cNvSpPr/>
          <p:nvPr/>
        </p:nvSpPr>
        <p:spPr>
          <a:xfrm>
            <a:off x="4469348" y="5103397"/>
            <a:ext cx="10800" cy="28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177077-3EDE-4B20-AFE9-D6A75D58313F}"/>
              </a:ext>
            </a:extLst>
          </p:cNvPr>
          <p:cNvSpPr/>
          <p:nvPr/>
        </p:nvSpPr>
        <p:spPr>
          <a:xfrm>
            <a:off x="7500960" y="2967033"/>
            <a:ext cx="2599052" cy="135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Kustannus- ja riskianalyysi ovat neutraaleja. Ja kv sopi-musten mukaan X kyllä, Y ei.</a:t>
            </a:r>
          </a:p>
          <a:p>
            <a:pPr algn="r"/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Eivät ole. Eikä kv sopimus-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taakse voi piiloutua. Kyllä järkeä(kin) saa ja pitää käyttää.</a:t>
            </a: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09DE10D8-0E40-416C-BF00-020FFD11C7A1}"/>
              </a:ext>
            </a:extLst>
          </p:cNvPr>
          <p:cNvSpPr/>
          <p:nvPr/>
        </p:nvSpPr>
        <p:spPr>
          <a:xfrm>
            <a:off x="6008244" y="4086245"/>
            <a:ext cx="172195" cy="1000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601503-18D3-46BF-A46B-8389575D4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962"/>
    </mc:Choice>
    <mc:Fallback>
      <p:transition advTm="1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897914-F314-4CB7-89E2-C6AB94C0B206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Miltä  pohjalta?</a:t>
            </a:r>
            <a:endParaRPr lang="fi-FI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566FB-9B31-470F-A024-B70C21E5475A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32226-622B-4AAD-9F32-CF363B7D8823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EA4F25-92D3-4810-8011-FF9C6B3D16A1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A96956-7FB0-4AD5-955D-77A262DDBE61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3B71EC-13E8-41E9-BAF9-29783983819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B717E1-DA7B-4C24-8945-807894BB158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549D39-C70F-4EB2-BAE3-6366FA597495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EE7904-C44D-49EE-94FE-967043E2E37B}"/>
              </a:ext>
            </a:extLst>
          </p:cNvPr>
          <p:cNvSpPr/>
          <p:nvPr/>
        </p:nvSpPr>
        <p:spPr>
          <a:xfrm>
            <a:off x="181397" y="4238634"/>
            <a:ext cx="1967498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arvomme ovat taloudelliset / sosiaaliset / ekologiset.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390851-E155-4FAD-9BFE-24E68C98ECA3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CAFDB-C3CF-4A89-AC3B-1E05022D3E82}"/>
              </a:ext>
            </a:extLst>
          </p:cNvPr>
          <p:cNvSpPr/>
          <p:nvPr/>
        </p:nvSpPr>
        <p:spPr>
          <a:xfrm>
            <a:off x="2152645" y="6176963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Koalitio: oikeisto-vasemmisto-ympäristö? Sekä: Talous, talous, talous?</a:t>
            </a:r>
          </a:p>
          <a:p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4B47-7979-47B2-B83B-00656DDABA89}"/>
              </a:ext>
            </a:extLst>
          </p:cNvPr>
          <p:cNvSpPr/>
          <p:nvPr/>
        </p:nvSpPr>
        <p:spPr>
          <a:xfrm>
            <a:off x="10088655" y="4238624"/>
            <a:ext cx="1937661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omistajat / arvon-tuottajat / huono-osaiset / luonto</a:t>
            </a:r>
          </a:p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priorisoidaan.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693C8C-7FA2-4D8D-95C2-310BED14DB4A}"/>
              </a:ext>
            </a:extLst>
          </p:cNvPr>
          <p:cNvSpPr/>
          <p:nvPr/>
        </p:nvSpPr>
        <p:spPr>
          <a:xfrm>
            <a:off x="7481882" y="6176957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Poliittisen kanna-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tuksen säilyttäminen?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Sekä: Talous, talous, talous?</a:t>
            </a:r>
          </a:p>
          <a:p>
            <a:pPr algn="r"/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1E952-C852-473C-B0DC-3F68F4444BB6}"/>
              </a:ext>
            </a:extLst>
          </p:cNvPr>
          <p:cNvSpPr/>
          <p:nvPr/>
        </p:nvSpPr>
        <p:spPr>
          <a:xfrm>
            <a:off x="5095875" y="5407792"/>
            <a:ext cx="1967498" cy="13975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Pitää yhdistää tasapainoisesti ja tunni(u)staa ristiriitaisuudet.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A92A867-40A2-4FE6-95DD-E99865B2FBD2}"/>
              </a:ext>
            </a:extLst>
          </p:cNvPr>
          <p:cNvSpPr/>
          <p:nvPr/>
        </p:nvSpPr>
        <p:spPr>
          <a:xfrm>
            <a:off x="4643453" y="5976955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E63F873-D633-46AF-B2DE-C19A80EACF0F}"/>
              </a:ext>
            </a:extLst>
          </p:cNvPr>
          <p:cNvSpPr/>
          <p:nvPr/>
        </p:nvSpPr>
        <p:spPr>
          <a:xfrm>
            <a:off x="4643453" y="6257095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5175EA6-7415-4B64-9FB9-2F91D9941CFC}"/>
              </a:ext>
            </a:extLst>
          </p:cNvPr>
          <p:cNvSpPr/>
          <p:nvPr/>
        </p:nvSpPr>
        <p:spPr>
          <a:xfrm rot="10800000">
            <a:off x="7129484" y="5976947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1736C05-727E-494D-A1BE-FB274E89708E}"/>
              </a:ext>
            </a:extLst>
          </p:cNvPr>
          <p:cNvSpPr/>
          <p:nvPr/>
        </p:nvSpPr>
        <p:spPr>
          <a:xfrm rot="10800000">
            <a:off x="7129484" y="6257087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689F76-B82D-4F15-B187-63666F2361EB}"/>
              </a:ext>
            </a:extLst>
          </p:cNvPr>
          <p:cNvSpPr/>
          <p:nvPr/>
        </p:nvSpPr>
        <p:spPr>
          <a:xfrm>
            <a:off x="2276226" y="2967041"/>
            <a:ext cx="2418343" cy="135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Käytämme lähtökohtaisesti aatemaailmaamme lähellä olevia tutkimuslaitoksia.</a:t>
            </a:r>
          </a:p>
          <a:p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Jostain täytyy aloittaa. Mutta täytyyhän tässä ottaa myös vastaevidenssi huomioon.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700DF6E-2975-4859-9A45-2F5568734C9C}"/>
              </a:ext>
            </a:extLst>
          </p:cNvPr>
          <p:cNvSpPr/>
          <p:nvPr/>
        </p:nvSpPr>
        <p:spPr>
          <a:xfrm rot="5400000">
            <a:off x="3376622" y="4976818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F86CC3F-EC92-4D85-80F5-F4B4297DCF31}"/>
              </a:ext>
            </a:extLst>
          </p:cNvPr>
          <p:cNvSpPr/>
          <p:nvPr/>
        </p:nvSpPr>
        <p:spPr>
          <a:xfrm rot="5400000">
            <a:off x="3652850" y="4976817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ECED45-98DE-4F58-875C-A2B0A10A3106}"/>
              </a:ext>
            </a:extLst>
          </p:cNvPr>
          <p:cNvSpPr/>
          <p:nvPr/>
        </p:nvSpPr>
        <p:spPr>
          <a:xfrm>
            <a:off x="2716701" y="5390124"/>
            <a:ext cx="1967498" cy="5495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Pitää kuunnella konsensusta?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542C6D-2C02-4421-A897-7BF87C0BC1C1}"/>
              </a:ext>
            </a:extLst>
          </p:cNvPr>
          <p:cNvSpPr/>
          <p:nvPr/>
        </p:nvSpPr>
        <p:spPr>
          <a:xfrm rot="5400000">
            <a:off x="5276172" y="4287997"/>
            <a:ext cx="10800" cy="162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30930-59F2-4CF2-AFD8-A1856CBBADAE}"/>
              </a:ext>
            </a:extLst>
          </p:cNvPr>
          <p:cNvSpPr/>
          <p:nvPr/>
        </p:nvSpPr>
        <p:spPr>
          <a:xfrm>
            <a:off x="6082996" y="4126589"/>
            <a:ext cx="10800" cy="126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A90F6B-71A0-47FC-AA8F-35DC102ED760}"/>
              </a:ext>
            </a:extLst>
          </p:cNvPr>
          <p:cNvSpPr/>
          <p:nvPr/>
        </p:nvSpPr>
        <p:spPr>
          <a:xfrm>
            <a:off x="4469348" y="5103397"/>
            <a:ext cx="10800" cy="28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177077-3EDE-4B20-AFE9-D6A75D58313F}"/>
              </a:ext>
            </a:extLst>
          </p:cNvPr>
          <p:cNvSpPr/>
          <p:nvPr/>
        </p:nvSpPr>
        <p:spPr>
          <a:xfrm>
            <a:off x="7500960" y="2967033"/>
            <a:ext cx="2599052" cy="135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Kustannus- ja riskianalyysi ovat neutraaleja. Ja kv sopi-musten mukaan X kyllä, Y ei.</a:t>
            </a:r>
          </a:p>
          <a:p>
            <a:pPr algn="r"/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Eivät ole. Eikä kv sopimus-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taakse voi piiloutua. Kyllä järkeä(kin) saa ja pitää käyttää.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C7341A-EFC5-4D63-9A8E-43261D59D90E}"/>
              </a:ext>
            </a:extLst>
          </p:cNvPr>
          <p:cNvSpPr/>
          <p:nvPr/>
        </p:nvSpPr>
        <p:spPr>
          <a:xfrm rot="5400000">
            <a:off x="6895439" y="4287993"/>
            <a:ext cx="10800" cy="162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25B7AD2-66C6-4AD9-B9A5-07EE8537523C}"/>
              </a:ext>
            </a:extLst>
          </p:cNvPr>
          <p:cNvSpPr/>
          <p:nvPr/>
        </p:nvSpPr>
        <p:spPr>
          <a:xfrm rot="5400000">
            <a:off x="8191514" y="4981575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45BB1D8-B687-49B3-9E10-B1A28B049894}"/>
              </a:ext>
            </a:extLst>
          </p:cNvPr>
          <p:cNvSpPr/>
          <p:nvPr/>
        </p:nvSpPr>
        <p:spPr>
          <a:xfrm rot="5400000">
            <a:off x="8467742" y="4981574"/>
            <a:ext cx="371475" cy="242887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6BA64A-A280-48EA-B3BC-09F1844CED74}"/>
              </a:ext>
            </a:extLst>
          </p:cNvPr>
          <p:cNvSpPr/>
          <p:nvPr/>
        </p:nvSpPr>
        <p:spPr>
          <a:xfrm>
            <a:off x="7698338" y="5108149"/>
            <a:ext cx="10800" cy="28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A314F0-D973-4063-B59C-2CA67C34551C}"/>
              </a:ext>
            </a:extLst>
          </p:cNvPr>
          <p:cNvSpPr/>
          <p:nvPr/>
        </p:nvSpPr>
        <p:spPr>
          <a:xfrm>
            <a:off x="7541120" y="5390118"/>
            <a:ext cx="1967498" cy="5495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tehtävä filo-sofisia valintoja.</a:t>
            </a: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09DE10D8-0E40-416C-BF00-020FFD11C7A1}"/>
              </a:ext>
            </a:extLst>
          </p:cNvPr>
          <p:cNvSpPr/>
          <p:nvPr/>
        </p:nvSpPr>
        <p:spPr>
          <a:xfrm>
            <a:off x="6008244" y="4086245"/>
            <a:ext cx="172195" cy="1000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A553B4-FE49-44A0-9A6C-9407831A4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0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856"/>
    </mc:Choice>
    <mc:Fallback>
      <p:transition advTm="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Timeline&#10;&#10;Description automatically generated">
            <a:extLst>
              <a:ext uri="{FF2B5EF4-FFF2-40B4-BE49-F238E27FC236}">
                <a16:creationId xmlns:a16="http://schemas.microsoft.com/office/drawing/2014/main" id="{F90AE651-DDD4-48BA-97C5-5AB5983FF5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8897914-F314-4CB7-89E2-C6AB94C0B206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Miltä  pohjalta?</a:t>
            </a:r>
            <a:endParaRPr lang="fi-FI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566FB-9B31-470F-A024-B70C21E5475A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32226-622B-4AAD-9F32-CF363B7D8823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EA4F25-92D3-4810-8011-FF9C6B3D16A1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A96956-7FB0-4AD5-955D-77A262DDBE61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3B71EC-13E8-41E9-BAF9-29783983819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B717E1-DA7B-4C24-8945-807894BB158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549D39-C70F-4EB2-BAE3-6366FA597495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EE7904-C44D-49EE-94FE-967043E2E37B}"/>
              </a:ext>
            </a:extLst>
          </p:cNvPr>
          <p:cNvSpPr/>
          <p:nvPr/>
        </p:nvSpPr>
        <p:spPr>
          <a:xfrm>
            <a:off x="181397" y="4238634"/>
            <a:ext cx="1967498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arvomme ovat taloudelliset / sosiaaliset / ekologiset.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390851-E155-4FAD-9BFE-24E68C98ECA3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CAFDB-C3CF-4A89-AC3B-1E05022D3E82}"/>
              </a:ext>
            </a:extLst>
          </p:cNvPr>
          <p:cNvSpPr/>
          <p:nvPr/>
        </p:nvSpPr>
        <p:spPr>
          <a:xfrm>
            <a:off x="2152645" y="6176963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Koalitio: oikeisto-vasemmisto-ympäristö? Sekä: Talous, talous, talous?</a:t>
            </a:r>
          </a:p>
          <a:p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4B47-7979-47B2-B83B-00656DDABA89}"/>
              </a:ext>
            </a:extLst>
          </p:cNvPr>
          <p:cNvSpPr/>
          <p:nvPr/>
        </p:nvSpPr>
        <p:spPr>
          <a:xfrm>
            <a:off x="10088655" y="4238624"/>
            <a:ext cx="1937661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omistajat / arvon-tuottajat / huono-osaiset / luonto</a:t>
            </a:r>
          </a:p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priorisoidaan.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693C8C-7FA2-4D8D-95C2-310BED14DB4A}"/>
              </a:ext>
            </a:extLst>
          </p:cNvPr>
          <p:cNvSpPr/>
          <p:nvPr/>
        </p:nvSpPr>
        <p:spPr>
          <a:xfrm>
            <a:off x="7481882" y="6176957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Poliittisen kanna-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tuksen säilyttäminen?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Sekä: Talous, talous, talous?</a:t>
            </a:r>
          </a:p>
          <a:p>
            <a:pPr algn="r"/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1E952-C852-473C-B0DC-3F68F4444BB6}"/>
              </a:ext>
            </a:extLst>
          </p:cNvPr>
          <p:cNvSpPr/>
          <p:nvPr/>
        </p:nvSpPr>
        <p:spPr>
          <a:xfrm>
            <a:off x="5095875" y="5407792"/>
            <a:ext cx="1967498" cy="13975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Pitää yhdistää tasapainoisesti ja tunni(u)staa ristiriitaisuudet.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A92A867-40A2-4FE6-95DD-E99865B2FBD2}"/>
              </a:ext>
            </a:extLst>
          </p:cNvPr>
          <p:cNvSpPr/>
          <p:nvPr/>
        </p:nvSpPr>
        <p:spPr>
          <a:xfrm>
            <a:off x="4643453" y="5976955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E63F873-D633-46AF-B2DE-C19A80EACF0F}"/>
              </a:ext>
            </a:extLst>
          </p:cNvPr>
          <p:cNvSpPr/>
          <p:nvPr/>
        </p:nvSpPr>
        <p:spPr>
          <a:xfrm>
            <a:off x="4643453" y="6257095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5175EA6-7415-4B64-9FB9-2F91D9941CFC}"/>
              </a:ext>
            </a:extLst>
          </p:cNvPr>
          <p:cNvSpPr/>
          <p:nvPr/>
        </p:nvSpPr>
        <p:spPr>
          <a:xfrm rot="10800000">
            <a:off x="7129484" y="5976947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1736C05-727E-494D-A1BE-FB274E89708E}"/>
              </a:ext>
            </a:extLst>
          </p:cNvPr>
          <p:cNvSpPr/>
          <p:nvPr/>
        </p:nvSpPr>
        <p:spPr>
          <a:xfrm rot="10800000">
            <a:off x="7129484" y="6257087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689F76-B82D-4F15-B187-63666F2361EB}"/>
              </a:ext>
            </a:extLst>
          </p:cNvPr>
          <p:cNvSpPr/>
          <p:nvPr/>
        </p:nvSpPr>
        <p:spPr>
          <a:xfrm>
            <a:off x="2276226" y="2967041"/>
            <a:ext cx="2418343" cy="135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Käytämme lähtökohtaisesti aatemaailmaamme lähellä olevia tutkimuslaitoksia.</a:t>
            </a:r>
          </a:p>
          <a:p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Jostain täytyy aloittaa. Mutta täytyyhän tässä ottaa myös vastaevidenssi huomioon.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700DF6E-2975-4859-9A45-2F5568734C9C}"/>
              </a:ext>
            </a:extLst>
          </p:cNvPr>
          <p:cNvSpPr/>
          <p:nvPr/>
        </p:nvSpPr>
        <p:spPr>
          <a:xfrm rot="5400000">
            <a:off x="3376622" y="4976818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F86CC3F-EC92-4D85-80F5-F4B4297DCF31}"/>
              </a:ext>
            </a:extLst>
          </p:cNvPr>
          <p:cNvSpPr/>
          <p:nvPr/>
        </p:nvSpPr>
        <p:spPr>
          <a:xfrm rot="5400000">
            <a:off x="3652850" y="4976817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ECED45-98DE-4F58-875C-A2B0A10A3106}"/>
              </a:ext>
            </a:extLst>
          </p:cNvPr>
          <p:cNvSpPr/>
          <p:nvPr/>
        </p:nvSpPr>
        <p:spPr>
          <a:xfrm>
            <a:off x="2716701" y="5390124"/>
            <a:ext cx="1967498" cy="5495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Pitää kuunnella konsensusta?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542C6D-2C02-4421-A897-7BF87C0BC1C1}"/>
              </a:ext>
            </a:extLst>
          </p:cNvPr>
          <p:cNvSpPr/>
          <p:nvPr/>
        </p:nvSpPr>
        <p:spPr>
          <a:xfrm rot="5400000">
            <a:off x="5276172" y="4287997"/>
            <a:ext cx="10800" cy="162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30930-59F2-4CF2-AFD8-A1856CBBADAE}"/>
              </a:ext>
            </a:extLst>
          </p:cNvPr>
          <p:cNvSpPr/>
          <p:nvPr/>
        </p:nvSpPr>
        <p:spPr>
          <a:xfrm>
            <a:off x="6082996" y="4126589"/>
            <a:ext cx="10800" cy="126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A90F6B-71A0-47FC-AA8F-35DC102ED760}"/>
              </a:ext>
            </a:extLst>
          </p:cNvPr>
          <p:cNvSpPr/>
          <p:nvPr/>
        </p:nvSpPr>
        <p:spPr>
          <a:xfrm>
            <a:off x="4469348" y="5103397"/>
            <a:ext cx="10800" cy="28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177077-3EDE-4B20-AFE9-D6A75D58313F}"/>
              </a:ext>
            </a:extLst>
          </p:cNvPr>
          <p:cNvSpPr/>
          <p:nvPr/>
        </p:nvSpPr>
        <p:spPr>
          <a:xfrm>
            <a:off x="7500960" y="2967033"/>
            <a:ext cx="2599052" cy="135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Kustannus- ja riskianalyysi ovat neutraaleja. Ja kv sopi-musten mukaan X kyllä, Y ei.</a:t>
            </a:r>
          </a:p>
          <a:p>
            <a:pPr algn="r"/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Eivät ole. Eikä kv sopimus-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taakse voi piiloutua. Kyllä järkeä(kin) saa ja pitää käyttää.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C7341A-EFC5-4D63-9A8E-43261D59D90E}"/>
              </a:ext>
            </a:extLst>
          </p:cNvPr>
          <p:cNvSpPr/>
          <p:nvPr/>
        </p:nvSpPr>
        <p:spPr>
          <a:xfrm rot="5400000">
            <a:off x="6895439" y="4287993"/>
            <a:ext cx="10800" cy="162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25B7AD2-66C6-4AD9-B9A5-07EE8537523C}"/>
              </a:ext>
            </a:extLst>
          </p:cNvPr>
          <p:cNvSpPr/>
          <p:nvPr/>
        </p:nvSpPr>
        <p:spPr>
          <a:xfrm rot="5400000">
            <a:off x="8191514" y="4981575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45BB1D8-B687-49B3-9E10-B1A28B049894}"/>
              </a:ext>
            </a:extLst>
          </p:cNvPr>
          <p:cNvSpPr/>
          <p:nvPr/>
        </p:nvSpPr>
        <p:spPr>
          <a:xfrm rot="5400000">
            <a:off x="8467742" y="4981574"/>
            <a:ext cx="371475" cy="242887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6BA64A-A280-48EA-B3BC-09F1844CED74}"/>
              </a:ext>
            </a:extLst>
          </p:cNvPr>
          <p:cNvSpPr/>
          <p:nvPr/>
        </p:nvSpPr>
        <p:spPr>
          <a:xfrm>
            <a:off x="7698338" y="5108149"/>
            <a:ext cx="10800" cy="28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A314F0-D973-4063-B59C-2CA67C34551C}"/>
              </a:ext>
            </a:extLst>
          </p:cNvPr>
          <p:cNvSpPr/>
          <p:nvPr/>
        </p:nvSpPr>
        <p:spPr>
          <a:xfrm>
            <a:off x="7541120" y="5390118"/>
            <a:ext cx="1967498" cy="5495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tehtävä filo-sofisia valintoja.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094BEDE-EFE3-49D4-A353-EE07195461CC}"/>
              </a:ext>
            </a:extLst>
          </p:cNvPr>
          <p:cNvSpPr/>
          <p:nvPr/>
        </p:nvSpPr>
        <p:spPr>
          <a:xfrm>
            <a:off x="3467515" y="1199891"/>
            <a:ext cx="1967498" cy="1362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Teemme niin kuin on ennenkin tehty. Van-hassa vara parempi.</a:t>
            </a:r>
          </a:p>
          <a:p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Eikun pyrimme uudis-tuksiin jos se vain </a:t>
            </a:r>
          </a:p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mahdollista.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E71B7DE-3ADF-4738-8FC6-AFE4F3ACBDA2}"/>
              </a:ext>
            </a:extLst>
          </p:cNvPr>
          <p:cNvSpPr/>
          <p:nvPr/>
        </p:nvSpPr>
        <p:spPr>
          <a:xfrm>
            <a:off x="6750566" y="1199891"/>
            <a:ext cx="1967498" cy="1362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Kyseessä on seuraus-ten, vaikuttavuuden ja uskottavuuden arvio.</a:t>
            </a:r>
          </a:p>
          <a:p>
            <a:pPr algn="r"/>
            <a:endParaRPr lang="fi-FI" sz="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Vaihtoehtojen on olta-va lähtökohtaisesti samalla viivalla.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8A00C8-B093-4B82-9F3F-9BA27243B19F}"/>
              </a:ext>
            </a:extLst>
          </p:cNvPr>
          <p:cNvSpPr/>
          <p:nvPr/>
        </p:nvSpPr>
        <p:spPr>
          <a:xfrm>
            <a:off x="5429250" y="1251294"/>
            <a:ext cx="1240993" cy="13108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Vaihto-ehdot on pidettävä avoinna.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F5D28790-F233-444F-94C7-8A3356B6D5AF}"/>
              </a:ext>
            </a:extLst>
          </p:cNvPr>
          <p:cNvSpPr/>
          <p:nvPr/>
        </p:nvSpPr>
        <p:spPr>
          <a:xfrm>
            <a:off x="4959043" y="2317221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063C5B51-E592-4790-9E5D-09A75A600DCB}"/>
              </a:ext>
            </a:extLst>
          </p:cNvPr>
          <p:cNvSpPr/>
          <p:nvPr/>
        </p:nvSpPr>
        <p:spPr>
          <a:xfrm rot="10800000">
            <a:off x="6758008" y="2317221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1F699E-E9B1-45C6-BEA5-3E6A12B9777C}"/>
              </a:ext>
            </a:extLst>
          </p:cNvPr>
          <p:cNvSpPr/>
          <p:nvPr/>
        </p:nvSpPr>
        <p:spPr>
          <a:xfrm>
            <a:off x="6079071" y="2574478"/>
            <a:ext cx="10800" cy="36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1048A1E5-BD03-476F-B0FC-D66BACDA2A84}"/>
              </a:ext>
            </a:extLst>
          </p:cNvPr>
          <p:cNvSpPr/>
          <p:nvPr/>
        </p:nvSpPr>
        <p:spPr>
          <a:xfrm rot="10800000">
            <a:off x="5993957" y="2876566"/>
            <a:ext cx="172195" cy="1000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09DE10D8-0E40-416C-BF00-020FFD11C7A1}"/>
              </a:ext>
            </a:extLst>
          </p:cNvPr>
          <p:cNvSpPr/>
          <p:nvPr/>
        </p:nvSpPr>
        <p:spPr>
          <a:xfrm>
            <a:off x="6008244" y="4086245"/>
            <a:ext cx="172195" cy="1000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B0DA8C-C57F-4015-8706-81DB56898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0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7509"/>
    </mc:Choice>
    <mc:Fallback>
      <p:transition advTm="3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Timeline&#10;&#10;Description automatically generated">
            <a:extLst>
              <a:ext uri="{FF2B5EF4-FFF2-40B4-BE49-F238E27FC236}">
                <a16:creationId xmlns:a16="http://schemas.microsoft.com/office/drawing/2014/main" id="{F90AE651-DDD4-48BA-97C5-5AB5983FF5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8897914-F314-4CB7-89E2-C6AB94C0B206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Miltä  pohjalta?</a:t>
            </a:r>
            <a:endParaRPr lang="fi-FI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566FB-9B31-470F-A024-B70C21E5475A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32226-622B-4AAD-9F32-CF363B7D8823}"/>
              </a:ext>
            </a:extLst>
          </p:cNvPr>
          <p:cNvSpPr/>
          <p:nvPr/>
        </p:nvSpPr>
        <p:spPr>
          <a:xfrm>
            <a:off x="66332" y="5906367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ARVO-PERUSTA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EA4F25-92D3-4810-8011-FF9C6B3D16A1}"/>
              </a:ext>
            </a:extLst>
          </p:cNvPr>
          <p:cNvSpPr/>
          <p:nvPr/>
        </p:nvSpPr>
        <p:spPr>
          <a:xfrm>
            <a:off x="7022481" y="4395101"/>
            <a:ext cx="3174296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RATIONALITEETTI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A96956-7FB0-4AD5-955D-77A262DDBE61}"/>
              </a:ext>
            </a:extLst>
          </p:cNvPr>
          <p:cNvSpPr/>
          <p:nvPr/>
        </p:nvSpPr>
        <p:spPr>
          <a:xfrm>
            <a:off x="10088656" y="5899954"/>
            <a:ext cx="2030170" cy="90535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POLIITTINEN MORAALI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3B71EC-13E8-41E9-BAF9-29783983819A}"/>
              </a:ext>
            </a:extLst>
          </p:cNvPr>
          <p:cNvSpPr/>
          <p:nvPr/>
        </p:nvSpPr>
        <p:spPr>
          <a:xfrm>
            <a:off x="8118165" y="60902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SUUDEN HAASTE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B717E1-DA7B-4C24-8945-807894BB158F}"/>
              </a:ext>
            </a:extLst>
          </p:cNvPr>
          <p:cNvSpPr/>
          <p:nvPr/>
        </p:nvSpPr>
        <p:spPr>
          <a:xfrm>
            <a:off x="129003" y="606199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YHTEISMITALLI-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549D39-C70F-4EB2-BAE3-6366FA597495}"/>
              </a:ext>
            </a:extLst>
          </p:cNvPr>
          <p:cNvSpPr/>
          <p:nvPr/>
        </p:nvSpPr>
        <p:spPr>
          <a:xfrm>
            <a:off x="4102406" y="752654"/>
            <a:ext cx="3996826" cy="3845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VALINTAKIRJOVALINTA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EE7904-C44D-49EE-94FE-967043E2E37B}"/>
              </a:ext>
            </a:extLst>
          </p:cNvPr>
          <p:cNvSpPr/>
          <p:nvPr/>
        </p:nvSpPr>
        <p:spPr>
          <a:xfrm>
            <a:off x="181397" y="4238634"/>
            <a:ext cx="1967498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arvomme ovat taloudelliset / sosiaaliset / ekologiset.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390851-E155-4FAD-9BFE-24E68C98ECA3}"/>
              </a:ext>
            </a:extLst>
          </p:cNvPr>
          <p:cNvSpPr/>
          <p:nvPr/>
        </p:nvSpPr>
        <p:spPr>
          <a:xfrm>
            <a:off x="1989447" y="4383952"/>
            <a:ext cx="3175374" cy="385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SUHDE TIETOON</a:t>
            </a:r>
            <a:endParaRPr lang="LID40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CAFDB-C3CF-4A89-AC3B-1E05022D3E82}"/>
              </a:ext>
            </a:extLst>
          </p:cNvPr>
          <p:cNvSpPr/>
          <p:nvPr/>
        </p:nvSpPr>
        <p:spPr>
          <a:xfrm>
            <a:off x="2152645" y="6176963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Koalitio: oikeisto-vasemmisto-ympäristö? Sekä: Talous, talous, talous?</a:t>
            </a:r>
          </a:p>
          <a:p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4B47-7979-47B2-B83B-00656DDABA89}"/>
              </a:ext>
            </a:extLst>
          </p:cNvPr>
          <p:cNvSpPr/>
          <p:nvPr/>
        </p:nvSpPr>
        <p:spPr>
          <a:xfrm>
            <a:off x="10088655" y="4238624"/>
            <a:ext cx="1937661" cy="1653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olemme oikeisto- / vasemmisto- / ympä-ristöhallitus, joten omistajat / arvon-tuottajat / huono-osaiset / luonto</a:t>
            </a:r>
          </a:p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priorisoidaan.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693C8C-7FA2-4D8D-95C2-310BED14DB4A}"/>
              </a:ext>
            </a:extLst>
          </p:cNvPr>
          <p:cNvSpPr/>
          <p:nvPr/>
        </p:nvSpPr>
        <p:spPr>
          <a:xfrm>
            <a:off x="7481882" y="6176957"/>
            <a:ext cx="2533650" cy="62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Poliittisen kanna-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tuksen säilyttäminen?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Sekä: Talous, talous, talous?</a:t>
            </a:r>
          </a:p>
          <a:p>
            <a:pPr algn="r"/>
            <a:endParaRPr lang="fi-FI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1E952-C852-473C-B0DC-3F68F4444BB6}"/>
              </a:ext>
            </a:extLst>
          </p:cNvPr>
          <p:cNvSpPr/>
          <p:nvPr/>
        </p:nvSpPr>
        <p:spPr>
          <a:xfrm>
            <a:off x="5095875" y="5407792"/>
            <a:ext cx="1967498" cy="13975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Pitää yhdistää tasapainoisesti ja tunni(u)staa ristiriitaisuudet.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A92A867-40A2-4FE6-95DD-E99865B2FBD2}"/>
              </a:ext>
            </a:extLst>
          </p:cNvPr>
          <p:cNvSpPr/>
          <p:nvPr/>
        </p:nvSpPr>
        <p:spPr>
          <a:xfrm>
            <a:off x="4643453" y="5976955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E63F873-D633-46AF-B2DE-C19A80EACF0F}"/>
              </a:ext>
            </a:extLst>
          </p:cNvPr>
          <p:cNvSpPr/>
          <p:nvPr/>
        </p:nvSpPr>
        <p:spPr>
          <a:xfrm>
            <a:off x="4643453" y="6257095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5175EA6-7415-4B64-9FB9-2F91D9941CFC}"/>
              </a:ext>
            </a:extLst>
          </p:cNvPr>
          <p:cNvSpPr/>
          <p:nvPr/>
        </p:nvSpPr>
        <p:spPr>
          <a:xfrm rot="10800000">
            <a:off x="7129484" y="5976947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1736C05-727E-494D-A1BE-FB274E89708E}"/>
              </a:ext>
            </a:extLst>
          </p:cNvPr>
          <p:cNvSpPr/>
          <p:nvPr/>
        </p:nvSpPr>
        <p:spPr>
          <a:xfrm rot="10800000">
            <a:off x="7129484" y="6257087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689F76-B82D-4F15-B187-63666F2361EB}"/>
              </a:ext>
            </a:extLst>
          </p:cNvPr>
          <p:cNvSpPr/>
          <p:nvPr/>
        </p:nvSpPr>
        <p:spPr>
          <a:xfrm>
            <a:off x="2276226" y="2967041"/>
            <a:ext cx="2418343" cy="135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Käytämme lähtökohtaisesti aatemaailmaamme lähellä olevia tutkimuslaitoksia.</a:t>
            </a:r>
          </a:p>
          <a:p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Jostain täytyy aloittaa. Mutta täytyyhän tässä ottaa myös vastaevidenssi huomioon.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700DF6E-2975-4859-9A45-2F5568734C9C}"/>
              </a:ext>
            </a:extLst>
          </p:cNvPr>
          <p:cNvSpPr/>
          <p:nvPr/>
        </p:nvSpPr>
        <p:spPr>
          <a:xfrm rot="5400000">
            <a:off x="3376622" y="4976818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F86CC3F-EC92-4D85-80F5-F4B4297DCF31}"/>
              </a:ext>
            </a:extLst>
          </p:cNvPr>
          <p:cNvSpPr/>
          <p:nvPr/>
        </p:nvSpPr>
        <p:spPr>
          <a:xfrm rot="5400000">
            <a:off x="3652850" y="4976817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ECED45-98DE-4F58-875C-A2B0A10A3106}"/>
              </a:ext>
            </a:extLst>
          </p:cNvPr>
          <p:cNvSpPr/>
          <p:nvPr/>
        </p:nvSpPr>
        <p:spPr>
          <a:xfrm>
            <a:off x="2716701" y="5390124"/>
            <a:ext cx="1967498" cy="5495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Pitää kuunnella konsensusta?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542C6D-2C02-4421-A897-7BF87C0BC1C1}"/>
              </a:ext>
            </a:extLst>
          </p:cNvPr>
          <p:cNvSpPr/>
          <p:nvPr/>
        </p:nvSpPr>
        <p:spPr>
          <a:xfrm rot="5400000">
            <a:off x="5276172" y="4287997"/>
            <a:ext cx="10800" cy="162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30930-59F2-4CF2-AFD8-A1856CBBADAE}"/>
              </a:ext>
            </a:extLst>
          </p:cNvPr>
          <p:cNvSpPr/>
          <p:nvPr/>
        </p:nvSpPr>
        <p:spPr>
          <a:xfrm>
            <a:off x="6082996" y="4126589"/>
            <a:ext cx="10800" cy="126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A90F6B-71A0-47FC-AA8F-35DC102ED760}"/>
              </a:ext>
            </a:extLst>
          </p:cNvPr>
          <p:cNvSpPr/>
          <p:nvPr/>
        </p:nvSpPr>
        <p:spPr>
          <a:xfrm>
            <a:off x="4469348" y="5103397"/>
            <a:ext cx="10800" cy="28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177077-3EDE-4B20-AFE9-D6A75D58313F}"/>
              </a:ext>
            </a:extLst>
          </p:cNvPr>
          <p:cNvSpPr/>
          <p:nvPr/>
        </p:nvSpPr>
        <p:spPr>
          <a:xfrm>
            <a:off x="7500960" y="2967033"/>
            <a:ext cx="2599052" cy="135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Kustannus- ja riskianalyysi ovat neutraaleja. Ja kv sopi-musten mukaan X kyllä, Y ei.</a:t>
            </a:r>
          </a:p>
          <a:p>
            <a:pPr algn="r"/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Eivät ole. Eikä kv sopimus-</a:t>
            </a: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taakse voi piiloutua. Kyllä järkeä(kin) saa ja pitää käyttää.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C7341A-EFC5-4D63-9A8E-43261D59D90E}"/>
              </a:ext>
            </a:extLst>
          </p:cNvPr>
          <p:cNvSpPr/>
          <p:nvPr/>
        </p:nvSpPr>
        <p:spPr>
          <a:xfrm rot="5400000">
            <a:off x="6895439" y="4287993"/>
            <a:ext cx="10800" cy="162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25B7AD2-66C6-4AD9-B9A5-07EE8537523C}"/>
              </a:ext>
            </a:extLst>
          </p:cNvPr>
          <p:cNvSpPr/>
          <p:nvPr/>
        </p:nvSpPr>
        <p:spPr>
          <a:xfrm rot="5400000">
            <a:off x="8191514" y="4981575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45BB1D8-B687-49B3-9E10-B1A28B049894}"/>
              </a:ext>
            </a:extLst>
          </p:cNvPr>
          <p:cNvSpPr/>
          <p:nvPr/>
        </p:nvSpPr>
        <p:spPr>
          <a:xfrm rot="5400000">
            <a:off x="8467742" y="4981574"/>
            <a:ext cx="371475" cy="242887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6BA64A-A280-48EA-B3BC-09F1844CED74}"/>
              </a:ext>
            </a:extLst>
          </p:cNvPr>
          <p:cNvSpPr/>
          <p:nvPr/>
        </p:nvSpPr>
        <p:spPr>
          <a:xfrm>
            <a:off x="7698338" y="5108149"/>
            <a:ext cx="10800" cy="28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A314F0-D973-4063-B59C-2CA67C34551C}"/>
              </a:ext>
            </a:extLst>
          </p:cNvPr>
          <p:cNvSpPr/>
          <p:nvPr/>
        </p:nvSpPr>
        <p:spPr>
          <a:xfrm>
            <a:off x="7541120" y="5390118"/>
            <a:ext cx="1967498" cy="5495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tehtävä filo-sofisia valintoja.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094BEDE-EFE3-49D4-A353-EE07195461CC}"/>
              </a:ext>
            </a:extLst>
          </p:cNvPr>
          <p:cNvSpPr/>
          <p:nvPr/>
        </p:nvSpPr>
        <p:spPr>
          <a:xfrm>
            <a:off x="3467515" y="1199891"/>
            <a:ext cx="1967498" cy="1362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Teemme niin kuin on ennenkin tehty. Van-hassa vara parempi.</a:t>
            </a:r>
          </a:p>
          <a:p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Eikun pyrimme uudis-tuksiin jos se vain </a:t>
            </a:r>
          </a:p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mahdollista.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E71B7DE-3ADF-4738-8FC6-AFE4F3ACBDA2}"/>
              </a:ext>
            </a:extLst>
          </p:cNvPr>
          <p:cNvSpPr/>
          <p:nvPr/>
        </p:nvSpPr>
        <p:spPr>
          <a:xfrm>
            <a:off x="6750566" y="1199891"/>
            <a:ext cx="1967498" cy="1362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Kyseessä on seuraus-ten, vaikuttavuuden ja uskottavuuden arvio.</a:t>
            </a:r>
          </a:p>
          <a:p>
            <a:pPr algn="r"/>
            <a:endParaRPr lang="fi-FI" sz="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Vaihtoehtojen on olta-va lähtökohtaisesti samalla viivalla.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8A00C8-B093-4B82-9F3F-9BA27243B19F}"/>
              </a:ext>
            </a:extLst>
          </p:cNvPr>
          <p:cNvSpPr/>
          <p:nvPr/>
        </p:nvSpPr>
        <p:spPr>
          <a:xfrm>
            <a:off x="5429250" y="1251294"/>
            <a:ext cx="1240993" cy="13108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Vaihto-ehdot on pidettävä avoinna.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F5D28790-F233-444F-94C7-8A3356B6D5AF}"/>
              </a:ext>
            </a:extLst>
          </p:cNvPr>
          <p:cNvSpPr/>
          <p:nvPr/>
        </p:nvSpPr>
        <p:spPr>
          <a:xfrm>
            <a:off x="4959043" y="2317221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063C5B51-E592-4790-9E5D-09A75A600DCB}"/>
              </a:ext>
            </a:extLst>
          </p:cNvPr>
          <p:cNvSpPr/>
          <p:nvPr/>
        </p:nvSpPr>
        <p:spPr>
          <a:xfrm rot="10800000">
            <a:off x="6758008" y="2317221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1F699E-E9B1-45C6-BEA5-3E6A12B9777C}"/>
              </a:ext>
            </a:extLst>
          </p:cNvPr>
          <p:cNvSpPr/>
          <p:nvPr/>
        </p:nvSpPr>
        <p:spPr>
          <a:xfrm>
            <a:off x="6079071" y="2574478"/>
            <a:ext cx="10800" cy="36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253ACAA-1407-4B9C-B5C2-64A9AB20A1D3}"/>
              </a:ext>
            </a:extLst>
          </p:cNvPr>
          <p:cNvSpPr/>
          <p:nvPr/>
        </p:nvSpPr>
        <p:spPr>
          <a:xfrm>
            <a:off x="157159" y="1066535"/>
            <a:ext cx="3049695" cy="909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Kaikki hyödyt voi mitata rahalla</a:t>
            </a:r>
          </a:p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hyvinvoinnilla / kestävän </a:t>
            </a:r>
          </a:p>
          <a:p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kehityksen tavoitteilla.</a:t>
            </a:r>
          </a:p>
          <a:p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 yhteismitallisesti. Jää konflikteja.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0F40F9D-7123-4B21-A292-F28C4554B35C}"/>
              </a:ext>
            </a:extLst>
          </p:cNvPr>
          <p:cNvSpPr/>
          <p:nvPr/>
        </p:nvSpPr>
        <p:spPr>
          <a:xfrm>
            <a:off x="129003" y="2474048"/>
            <a:ext cx="3077851" cy="3977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tehtävä arvovalintoja.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A2E6C989-F78E-446F-81DD-90A963D9AB5F}"/>
              </a:ext>
            </a:extLst>
          </p:cNvPr>
          <p:cNvSpPr/>
          <p:nvPr/>
        </p:nvSpPr>
        <p:spPr>
          <a:xfrm rot="5400000">
            <a:off x="1345618" y="2096080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F8890EFF-E558-4F3E-8825-778E5015C536}"/>
              </a:ext>
            </a:extLst>
          </p:cNvPr>
          <p:cNvSpPr/>
          <p:nvPr/>
        </p:nvSpPr>
        <p:spPr>
          <a:xfrm rot="5400000">
            <a:off x="1621846" y="2096079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B393439-F918-42E2-8305-12268571A4CD}"/>
              </a:ext>
            </a:extLst>
          </p:cNvPr>
          <p:cNvSpPr/>
          <p:nvPr/>
        </p:nvSpPr>
        <p:spPr>
          <a:xfrm rot="5400000">
            <a:off x="4637687" y="1325011"/>
            <a:ext cx="10800" cy="288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1048A1E5-BD03-476F-B0FC-D66BACDA2A84}"/>
              </a:ext>
            </a:extLst>
          </p:cNvPr>
          <p:cNvSpPr/>
          <p:nvPr/>
        </p:nvSpPr>
        <p:spPr>
          <a:xfrm rot="10800000">
            <a:off x="5993957" y="2876566"/>
            <a:ext cx="172195" cy="1000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09DE10D8-0E40-416C-BF00-020FFD11C7A1}"/>
              </a:ext>
            </a:extLst>
          </p:cNvPr>
          <p:cNvSpPr/>
          <p:nvPr/>
        </p:nvSpPr>
        <p:spPr>
          <a:xfrm>
            <a:off x="6008244" y="4086245"/>
            <a:ext cx="172195" cy="1000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1680617-4614-48DE-8C0B-B9EF328395E9}"/>
              </a:ext>
            </a:extLst>
          </p:cNvPr>
          <p:cNvSpPr/>
          <p:nvPr/>
        </p:nvSpPr>
        <p:spPr>
          <a:xfrm>
            <a:off x="8994553" y="1066536"/>
            <a:ext cx="3049695" cy="909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fi-FI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 ja haitat voidaan mitata rahalla / hyvinvoinnilla / kestävän kehityksen tavoitteilla.</a:t>
            </a:r>
          </a:p>
          <a:p>
            <a:pPr algn="r"/>
            <a:endParaRPr lang="fi-FI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i-FI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 yhteismitallisesti. Jää konflikteja.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022C80E9-DE78-47C4-8463-3F27C7085808}"/>
              </a:ext>
            </a:extLst>
          </p:cNvPr>
          <p:cNvSpPr/>
          <p:nvPr/>
        </p:nvSpPr>
        <p:spPr>
          <a:xfrm rot="5400000">
            <a:off x="10186234" y="2104519"/>
            <a:ext cx="371475" cy="24288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F53C8636-265E-4ED8-90B4-436AB453B504}"/>
              </a:ext>
            </a:extLst>
          </p:cNvPr>
          <p:cNvSpPr/>
          <p:nvPr/>
        </p:nvSpPr>
        <p:spPr>
          <a:xfrm rot="5400000">
            <a:off x="10462462" y="2104518"/>
            <a:ext cx="371475" cy="2428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DBEA689-FD44-4B05-ACDB-49E843488D57}"/>
              </a:ext>
            </a:extLst>
          </p:cNvPr>
          <p:cNvSpPr/>
          <p:nvPr/>
        </p:nvSpPr>
        <p:spPr>
          <a:xfrm>
            <a:off x="9002548" y="2474048"/>
            <a:ext cx="3077851" cy="3977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tehtävä arvovalintoja.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7B81C85-AFAE-41D9-B9D5-702113C2D1CA}"/>
              </a:ext>
            </a:extLst>
          </p:cNvPr>
          <p:cNvSpPr/>
          <p:nvPr/>
        </p:nvSpPr>
        <p:spPr>
          <a:xfrm rot="5400000">
            <a:off x="7528547" y="1325007"/>
            <a:ext cx="10800" cy="288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10577AEE-3462-4811-9FC7-D36774376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2666"/>
    </mc:Choice>
    <mc:Fallback>
      <p:transition advTm="62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602D111D-4666-4557-A00C-52922D145FFE}"/>
              </a:ext>
            </a:extLst>
          </p:cNvPr>
          <p:cNvSpPr/>
          <p:nvPr/>
        </p:nvSpPr>
        <p:spPr>
          <a:xfrm>
            <a:off x="4818000" y="2169000"/>
            <a:ext cx="2556000" cy="252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687D69EC-3604-4222-8075-7EB44CAA67EA}"/>
              </a:ext>
            </a:extLst>
          </p:cNvPr>
          <p:cNvSpPr/>
          <p:nvPr/>
        </p:nvSpPr>
        <p:spPr>
          <a:xfrm rot="9000000">
            <a:off x="4310534" y="4045896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98666A29-C0E1-4817-A103-4A5264A54C7D}"/>
              </a:ext>
            </a:extLst>
          </p:cNvPr>
          <p:cNvSpPr/>
          <p:nvPr/>
        </p:nvSpPr>
        <p:spPr>
          <a:xfrm rot="1800000">
            <a:off x="7209954" y="4045895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9C2591BC-8B0B-4F58-9F43-1240495E0B34}"/>
              </a:ext>
            </a:extLst>
          </p:cNvPr>
          <p:cNvSpPr/>
          <p:nvPr/>
        </p:nvSpPr>
        <p:spPr>
          <a:xfrm rot="12600000">
            <a:off x="4310533" y="2453564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7D64CB05-80A2-47E1-B741-CF0CF4E569C7}"/>
              </a:ext>
            </a:extLst>
          </p:cNvPr>
          <p:cNvSpPr/>
          <p:nvPr/>
        </p:nvSpPr>
        <p:spPr>
          <a:xfrm rot="-1800000">
            <a:off x="7209954" y="2443607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81A4576-D196-41FB-A085-69AA77790034}"/>
              </a:ext>
            </a:extLst>
          </p:cNvPr>
          <p:cNvSpPr/>
          <p:nvPr/>
        </p:nvSpPr>
        <p:spPr>
          <a:xfrm rot="10800000">
            <a:off x="4094100" y="3244751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E2352D8-174B-48EF-A34B-0524BFAF1232}"/>
              </a:ext>
            </a:extLst>
          </p:cNvPr>
          <p:cNvSpPr/>
          <p:nvPr/>
        </p:nvSpPr>
        <p:spPr>
          <a:xfrm>
            <a:off x="7426387" y="3244751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C0DEC36-D3A3-4182-9777-2367E155C1B0}"/>
              </a:ext>
            </a:extLst>
          </p:cNvPr>
          <p:cNvSpPr/>
          <p:nvPr/>
        </p:nvSpPr>
        <p:spPr>
          <a:xfrm rot="-5400000">
            <a:off x="5760242" y="1609725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842186-A29B-456E-B078-D733FE175D9C}"/>
              </a:ext>
            </a:extLst>
          </p:cNvPr>
          <p:cNvSpPr/>
          <p:nvPr/>
        </p:nvSpPr>
        <p:spPr>
          <a:xfrm rot="5400000">
            <a:off x="5760243" y="4886325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F67712-C2BA-4695-99EC-2AEC58ACD5F4}"/>
              </a:ext>
            </a:extLst>
          </p:cNvPr>
          <p:cNvSpPr/>
          <p:nvPr/>
        </p:nvSpPr>
        <p:spPr>
          <a:xfrm rot="3600000">
            <a:off x="6632177" y="4636269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6754133-3044-44C2-B09C-8A6F33E65E69}"/>
              </a:ext>
            </a:extLst>
          </p:cNvPr>
          <p:cNvSpPr/>
          <p:nvPr/>
        </p:nvSpPr>
        <p:spPr>
          <a:xfrm rot="14280000">
            <a:off x="4878805" y="1852671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6019BBF-8AE5-4A70-A17B-D78D4B324FCD}"/>
              </a:ext>
            </a:extLst>
          </p:cNvPr>
          <p:cNvSpPr/>
          <p:nvPr/>
        </p:nvSpPr>
        <p:spPr>
          <a:xfrm rot="7200000">
            <a:off x="4897826" y="4643998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31779DA-5749-4179-9792-ED208F265E18}"/>
              </a:ext>
            </a:extLst>
          </p:cNvPr>
          <p:cNvSpPr/>
          <p:nvPr/>
        </p:nvSpPr>
        <p:spPr>
          <a:xfrm rot="18120000">
            <a:off x="6657900" y="1862204"/>
            <a:ext cx="671513" cy="3619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891A12-083B-429D-9DC0-126DE2B76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2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0"/>
    </mc:Choice>
    <mc:Fallback>
      <p:transition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/>
          <p:cNvSpPr/>
          <p:nvPr/>
        </p:nvSpPr>
        <p:spPr>
          <a:xfrm>
            <a:off x="5079487" y="3691293"/>
            <a:ext cx="329610" cy="2907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8171764" y="4693045"/>
            <a:ext cx="329610" cy="290707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/>
          <p:cNvSpPr/>
          <p:nvPr/>
        </p:nvSpPr>
        <p:spPr>
          <a:xfrm flipH="1">
            <a:off x="5230767" y="3987624"/>
            <a:ext cx="36000" cy="18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Rectangle 160"/>
          <p:cNvSpPr/>
          <p:nvPr/>
        </p:nvSpPr>
        <p:spPr>
          <a:xfrm rot="1200000" flipH="1">
            <a:off x="5193397" y="4159255"/>
            <a:ext cx="36000" cy="21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Rectangle 161"/>
          <p:cNvSpPr/>
          <p:nvPr/>
        </p:nvSpPr>
        <p:spPr>
          <a:xfrm rot="-1200000" flipH="1">
            <a:off x="5271464" y="4162066"/>
            <a:ext cx="36000" cy="21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Rectangle 162"/>
          <p:cNvSpPr/>
          <p:nvPr/>
        </p:nvSpPr>
        <p:spPr>
          <a:xfrm rot="2040000" flipH="1">
            <a:off x="5184029" y="4065210"/>
            <a:ext cx="36000" cy="14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Rectangle 163"/>
          <p:cNvSpPr/>
          <p:nvPr/>
        </p:nvSpPr>
        <p:spPr>
          <a:xfrm rot="-2040000" flipH="1">
            <a:off x="5283264" y="4068753"/>
            <a:ext cx="36000" cy="14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Rectangle 164"/>
          <p:cNvSpPr/>
          <p:nvPr/>
        </p:nvSpPr>
        <p:spPr>
          <a:xfrm flipH="1">
            <a:off x="8298867" y="4981991"/>
            <a:ext cx="36000" cy="18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Rectangle 165"/>
          <p:cNvSpPr/>
          <p:nvPr/>
        </p:nvSpPr>
        <p:spPr>
          <a:xfrm rot="1200000" flipH="1">
            <a:off x="8261497" y="5153622"/>
            <a:ext cx="360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Rectangle 166"/>
          <p:cNvSpPr/>
          <p:nvPr/>
        </p:nvSpPr>
        <p:spPr>
          <a:xfrm rot="-1200000" flipH="1">
            <a:off x="8339564" y="5156433"/>
            <a:ext cx="360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Rectangle 167"/>
          <p:cNvSpPr/>
          <p:nvPr/>
        </p:nvSpPr>
        <p:spPr>
          <a:xfrm rot="2040000" flipH="1">
            <a:off x="8252129" y="5059577"/>
            <a:ext cx="36000" cy="14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Rectangle 168"/>
          <p:cNvSpPr/>
          <p:nvPr/>
        </p:nvSpPr>
        <p:spPr>
          <a:xfrm rot="-2040000" flipH="1">
            <a:off x="8351364" y="5063120"/>
            <a:ext cx="36000" cy="14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230717" y="4516922"/>
            <a:ext cx="329610" cy="290707"/>
          </a:xfrm>
          <a:prstGeom prst="ellipse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Rectangle 170"/>
          <p:cNvSpPr/>
          <p:nvPr/>
        </p:nvSpPr>
        <p:spPr>
          <a:xfrm flipH="1">
            <a:off x="4381997" y="4813253"/>
            <a:ext cx="36000" cy="180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Rectangle 171"/>
          <p:cNvSpPr/>
          <p:nvPr/>
        </p:nvSpPr>
        <p:spPr>
          <a:xfrm rot="1200000" flipH="1">
            <a:off x="4344627" y="4984884"/>
            <a:ext cx="36000" cy="216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Rectangle 172"/>
          <p:cNvSpPr/>
          <p:nvPr/>
        </p:nvSpPr>
        <p:spPr>
          <a:xfrm rot="-1200000" flipH="1">
            <a:off x="4422694" y="4987695"/>
            <a:ext cx="36000" cy="216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Rectangle 173"/>
          <p:cNvSpPr/>
          <p:nvPr/>
        </p:nvSpPr>
        <p:spPr>
          <a:xfrm rot="2040000" flipH="1">
            <a:off x="4335259" y="4890839"/>
            <a:ext cx="36000" cy="144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Rectangle 174"/>
          <p:cNvSpPr/>
          <p:nvPr/>
        </p:nvSpPr>
        <p:spPr>
          <a:xfrm rot="-2040000" flipH="1">
            <a:off x="4434494" y="4894382"/>
            <a:ext cx="36000" cy="144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8727261" y="3618426"/>
            <a:ext cx="329610" cy="290707"/>
          </a:xfrm>
          <a:prstGeom prst="ellipse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Rectangle 176"/>
          <p:cNvSpPr/>
          <p:nvPr/>
        </p:nvSpPr>
        <p:spPr>
          <a:xfrm flipH="1">
            <a:off x="8854364" y="3907372"/>
            <a:ext cx="36000" cy="180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Rectangle 177"/>
          <p:cNvSpPr/>
          <p:nvPr/>
        </p:nvSpPr>
        <p:spPr>
          <a:xfrm rot="1200000" flipH="1">
            <a:off x="8816994" y="4079003"/>
            <a:ext cx="36000" cy="216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78"/>
          <p:cNvSpPr/>
          <p:nvPr/>
        </p:nvSpPr>
        <p:spPr>
          <a:xfrm rot="-1200000" flipH="1">
            <a:off x="8895061" y="4081814"/>
            <a:ext cx="36000" cy="216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 179"/>
          <p:cNvSpPr/>
          <p:nvPr/>
        </p:nvSpPr>
        <p:spPr>
          <a:xfrm rot="2040000" flipH="1">
            <a:off x="8807626" y="3984958"/>
            <a:ext cx="36000" cy="144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Rectangle 180"/>
          <p:cNvSpPr/>
          <p:nvPr/>
        </p:nvSpPr>
        <p:spPr>
          <a:xfrm rot="-2040000" flipH="1">
            <a:off x="8906861" y="3988501"/>
            <a:ext cx="36000" cy="144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7681100" y="2897866"/>
            <a:ext cx="329610" cy="29070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ectangle 182"/>
          <p:cNvSpPr/>
          <p:nvPr/>
        </p:nvSpPr>
        <p:spPr>
          <a:xfrm flipH="1">
            <a:off x="7808203" y="3186812"/>
            <a:ext cx="36000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 183"/>
          <p:cNvSpPr/>
          <p:nvPr/>
        </p:nvSpPr>
        <p:spPr>
          <a:xfrm rot="1200000" flipH="1">
            <a:off x="7770833" y="3358443"/>
            <a:ext cx="36000" cy="21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/>
          <p:cNvSpPr/>
          <p:nvPr/>
        </p:nvSpPr>
        <p:spPr>
          <a:xfrm rot="-1200000" flipH="1">
            <a:off x="7848900" y="3361254"/>
            <a:ext cx="36000" cy="21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Rectangle 185"/>
          <p:cNvSpPr/>
          <p:nvPr/>
        </p:nvSpPr>
        <p:spPr>
          <a:xfrm rot="2040000" flipH="1">
            <a:off x="7761465" y="3264398"/>
            <a:ext cx="36000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/>
          <p:cNvSpPr/>
          <p:nvPr/>
        </p:nvSpPr>
        <p:spPr>
          <a:xfrm rot="-2040000" flipH="1">
            <a:off x="7860700" y="3267941"/>
            <a:ext cx="36000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5645357" y="4109470"/>
            <a:ext cx="329610" cy="29070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ectangle 188"/>
          <p:cNvSpPr/>
          <p:nvPr/>
        </p:nvSpPr>
        <p:spPr>
          <a:xfrm flipH="1">
            <a:off x="5772460" y="4398416"/>
            <a:ext cx="36000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Rectangle 189"/>
          <p:cNvSpPr/>
          <p:nvPr/>
        </p:nvSpPr>
        <p:spPr>
          <a:xfrm rot="1200000" flipH="1">
            <a:off x="5735090" y="4570047"/>
            <a:ext cx="36000" cy="21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/>
          <p:cNvSpPr/>
          <p:nvPr/>
        </p:nvSpPr>
        <p:spPr>
          <a:xfrm rot="-1200000" flipH="1">
            <a:off x="5813157" y="4572858"/>
            <a:ext cx="36000" cy="21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Rectangle 191"/>
          <p:cNvSpPr/>
          <p:nvPr/>
        </p:nvSpPr>
        <p:spPr>
          <a:xfrm rot="2040000" flipH="1">
            <a:off x="5725722" y="4476002"/>
            <a:ext cx="36000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 192"/>
          <p:cNvSpPr/>
          <p:nvPr/>
        </p:nvSpPr>
        <p:spPr>
          <a:xfrm rot="-2040000" flipH="1">
            <a:off x="5824957" y="4479545"/>
            <a:ext cx="36000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4139824" y="5299789"/>
            <a:ext cx="329610" cy="29070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/>
          <p:cNvSpPr/>
          <p:nvPr/>
        </p:nvSpPr>
        <p:spPr>
          <a:xfrm flipH="1">
            <a:off x="4291104" y="5596120"/>
            <a:ext cx="36000" cy="18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/>
          <p:cNvSpPr/>
          <p:nvPr/>
        </p:nvSpPr>
        <p:spPr>
          <a:xfrm rot="1200000" flipH="1">
            <a:off x="4253734" y="5767751"/>
            <a:ext cx="360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/>
          <p:cNvSpPr/>
          <p:nvPr/>
        </p:nvSpPr>
        <p:spPr>
          <a:xfrm rot="-1200000" flipH="1">
            <a:off x="4331801" y="5770562"/>
            <a:ext cx="360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Rectangle 197"/>
          <p:cNvSpPr/>
          <p:nvPr/>
        </p:nvSpPr>
        <p:spPr>
          <a:xfrm rot="2040000" flipH="1">
            <a:off x="4244366" y="5673706"/>
            <a:ext cx="36000" cy="14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Rectangle 198"/>
          <p:cNvSpPr/>
          <p:nvPr/>
        </p:nvSpPr>
        <p:spPr>
          <a:xfrm rot="-2040000" flipH="1">
            <a:off x="4343601" y="5677249"/>
            <a:ext cx="36000" cy="14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3649927" y="4724197"/>
            <a:ext cx="329610" cy="290707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ectangle 200"/>
          <p:cNvSpPr/>
          <p:nvPr/>
        </p:nvSpPr>
        <p:spPr>
          <a:xfrm flipH="1">
            <a:off x="3801207" y="5020528"/>
            <a:ext cx="36000" cy="18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tangle 201"/>
          <p:cNvSpPr/>
          <p:nvPr/>
        </p:nvSpPr>
        <p:spPr>
          <a:xfrm rot="1200000" flipH="1">
            <a:off x="3763837" y="5192159"/>
            <a:ext cx="360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tangle 202"/>
          <p:cNvSpPr/>
          <p:nvPr/>
        </p:nvSpPr>
        <p:spPr>
          <a:xfrm rot="-1200000" flipH="1">
            <a:off x="3841904" y="5194970"/>
            <a:ext cx="360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tangle 203"/>
          <p:cNvSpPr/>
          <p:nvPr/>
        </p:nvSpPr>
        <p:spPr>
          <a:xfrm rot="2040000" flipH="1">
            <a:off x="3754469" y="5098114"/>
            <a:ext cx="36000" cy="14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tangle 204"/>
          <p:cNvSpPr/>
          <p:nvPr/>
        </p:nvSpPr>
        <p:spPr>
          <a:xfrm rot="-2040000" flipH="1">
            <a:off x="3853704" y="5101657"/>
            <a:ext cx="36000" cy="14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tangle 205"/>
          <p:cNvSpPr/>
          <p:nvPr/>
        </p:nvSpPr>
        <p:spPr>
          <a:xfrm flipH="1">
            <a:off x="3312524" y="4178277"/>
            <a:ext cx="36000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tangle 206"/>
          <p:cNvSpPr/>
          <p:nvPr/>
        </p:nvSpPr>
        <p:spPr>
          <a:xfrm rot="1200000" flipH="1">
            <a:off x="3275154" y="4349908"/>
            <a:ext cx="36000" cy="21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tangle 207"/>
          <p:cNvSpPr/>
          <p:nvPr/>
        </p:nvSpPr>
        <p:spPr>
          <a:xfrm rot="-1200000" flipH="1">
            <a:off x="3353221" y="4352719"/>
            <a:ext cx="36000" cy="21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tangle 208"/>
          <p:cNvSpPr/>
          <p:nvPr/>
        </p:nvSpPr>
        <p:spPr>
          <a:xfrm rot="2040000" flipH="1">
            <a:off x="3265786" y="4255863"/>
            <a:ext cx="36000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 209"/>
          <p:cNvSpPr/>
          <p:nvPr/>
        </p:nvSpPr>
        <p:spPr>
          <a:xfrm rot="-2040000" flipH="1">
            <a:off x="3365021" y="4259406"/>
            <a:ext cx="36000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3155089" y="3892787"/>
            <a:ext cx="329610" cy="29070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6780830" y="5479359"/>
            <a:ext cx="329610" cy="29070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3755450" y="3106110"/>
            <a:ext cx="329610" cy="290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ectangle 214"/>
          <p:cNvSpPr/>
          <p:nvPr/>
        </p:nvSpPr>
        <p:spPr>
          <a:xfrm flipH="1">
            <a:off x="6932110" y="5775690"/>
            <a:ext cx="36000" cy="18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ectangle 215"/>
          <p:cNvSpPr/>
          <p:nvPr/>
        </p:nvSpPr>
        <p:spPr>
          <a:xfrm rot="1200000" flipH="1">
            <a:off x="6894740" y="5947321"/>
            <a:ext cx="360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Rectangle 216"/>
          <p:cNvSpPr/>
          <p:nvPr/>
        </p:nvSpPr>
        <p:spPr>
          <a:xfrm rot="-1200000" flipH="1">
            <a:off x="6972807" y="5950132"/>
            <a:ext cx="360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Rectangle 217"/>
          <p:cNvSpPr/>
          <p:nvPr/>
        </p:nvSpPr>
        <p:spPr>
          <a:xfrm rot="2040000" flipH="1">
            <a:off x="6885372" y="5853276"/>
            <a:ext cx="36000" cy="14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Rectangle 218"/>
          <p:cNvSpPr/>
          <p:nvPr/>
        </p:nvSpPr>
        <p:spPr>
          <a:xfrm rot="-2040000" flipH="1">
            <a:off x="6984607" y="5856819"/>
            <a:ext cx="36000" cy="14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Rectangle 219"/>
          <p:cNvSpPr/>
          <p:nvPr/>
        </p:nvSpPr>
        <p:spPr>
          <a:xfrm flipH="1">
            <a:off x="3882553" y="3395056"/>
            <a:ext cx="36000" cy="18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Rectangle 220"/>
          <p:cNvSpPr/>
          <p:nvPr/>
        </p:nvSpPr>
        <p:spPr>
          <a:xfrm rot="1200000" flipH="1">
            <a:off x="3845183" y="3566687"/>
            <a:ext cx="36000" cy="21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Rectangle 221"/>
          <p:cNvSpPr/>
          <p:nvPr/>
        </p:nvSpPr>
        <p:spPr>
          <a:xfrm rot="-1200000" flipH="1">
            <a:off x="3923250" y="3569498"/>
            <a:ext cx="36000" cy="21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Rectangle 222"/>
          <p:cNvSpPr/>
          <p:nvPr/>
        </p:nvSpPr>
        <p:spPr>
          <a:xfrm rot="2040000" flipH="1">
            <a:off x="3835815" y="3472642"/>
            <a:ext cx="36000" cy="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Rectangle 223"/>
          <p:cNvSpPr/>
          <p:nvPr/>
        </p:nvSpPr>
        <p:spPr>
          <a:xfrm rot="-2040000" flipH="1">
            <a:off x="3935050" y="3476185"/>
            <a:ext cx="36000" cy="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4231418" y="3524253"/>
            <a:ext cx="329610" cy="290707"/>
          </a:xfrm>
          <a:prstGeom prst="ellipse">
            <a:avLst/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Rectangle 225"/>
          <p:cNvSpPr/>
          <p:nvPr/>
        </p:nvSpPr>
        <p:spPr>
          <a:xfrm flipH="1">
            <a:off x="4382698" y="3820584"/>
            <a:ext cx="36000" cy="180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7" name="Rectangle 226"/>
          <p:cNvSpPr/>
          <p:nvPr/>
        </p:nvSpPr>
        <p:spPr>
          <a:xfrm rot="1200000" flipH="1">
            <a:off x="4345328" y="3992215"/>
            <a:ext cx="36000" cy="216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Rectangle 227"/>
          <p:cNvSpPr/>
          <p:nvPr/>
        </p:nvSpPr>
        <p:spPr>
          <a:xfrm rot="-1200000" flipH="1">
            <a:off x="4423395" y="3995026"/>
            <a:ext cx="36000" cy="216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Rectangle 228"/>
          <p:cNvSpPr/>
          <p:nvPr/>
        </p:nvSpPr>
        <p:spPr>
          <a:xfrm rot="2040000" flipH="1">
            <a:off x="4335960" y="3898170"/>
            <a:ext cx="36000" cy="144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Rectangle 229"/>
          <p:cNvSpPr/>
          <p:nvPr/>
        </p:nvSpPr>
        <p:spPr>
          <a:xfrm rot="-2040000" flipH="1">
            <a:off x="4435195" y="3901713"/>
            <a:ext cx="36000" cy="144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5208950" y="2349364"/>
            <a:ext cx="329610" cy="29070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Rectangle 231"/>
          <p:cNvSpPr/>
          <p:nvPr/>
        </p:nvSpPr>
        <p:spPr>
          <a:xfrm flipH="1">
            <a:off x="5336053" y="2638310"/>
            <a:ext cx="36000" cy="18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Rectangle 232"/>
          <p:cNvSpPr/>
          <p:nvPr/>
        </p:nvSpPr>
        <p:spPr>
          <a:xfrm rot="1200000" flipH="1">
            <a:off x="5298683" y="2809941"/>
            <a:ext cx="36000" cy="21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Rectangle 233"/>
          <p:cNvSpPr/>
          <p:nvPr/>
        </p:nvSpPr>
        <p:spPr>
          <a:xfrm rot="-1200000" flipH="1">
            <a:off x="5376750" y="2812752"/>
            <a:ext cx="36000" cy="21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Rectangle 234"/>
          <p:cNvSpPr/>
          <p:nvPr/>
        </p:nvSpPr>
        <p:spPr>
          <a:xfrm rot="2040000" flipH="1">
            <a:off x="5289315" y="2715896"/>
            <a:ext cx="36000" cy="14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Rectangle 235"/>
          <p:cNvSpPr/>
          <p:nvPr/>
        </p:nvSpPr>
        <p:spPr>
          <a:xfrm rot="-2040000" flipH="1">
            <a:off x="5388550" y="2719439"/>
            <a:ext cx="36000" cy="14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6161698" y="5815092"/>
            <a:ext cx="329610" cy="2907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Rectangle 237"/>
          <p:cNvSpPr/>
          <p:nvPr/>
        </p:nvSpPr>
        <p:spPr>
          <a:xfrm flipH="1">
            <a:off x="6288801" y="6104038"/>
            <a:ext cx="36000" cy="18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Rectangle 238"/>
          <p:cNvSpPr/>
          <p:nvPr/>
        </p:nvSpPr>
        <p:spPr>
          <a:xfrm rot="1200000" flipH="1">
            <a:off x="6251431" y="6275669"/>
            <a:ext cx="36000" cy="21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Rectangle 239"/>
          <p:cNvSpPr/>
          <p:nvPr/>
        </p:nvSpPr>
        <p:spPr>
          <a:xfrm rot="-1200000" flipH="1">
            <a:off x="6329498" y="6278480"/>
            <a:ext cx="36000" cy="21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Rectangle 240"/>
          <p:cNvSpPr/>
          <p:nvPr/>
        </p:nvSpPr>
        <p:spPr>
          <a:xfrm rot="2040000" flipH="1">
            <a:off x="6242063" y="6181624"/>
            <a:ext cx="36000" cy="14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Rectangle 241"/>
          <p:cNvSpPr/>
          <p:nvPr/>
        </p:nvSpPr>
        <p:spPr>
          <a:xfrm rot="-2040000" flipH="1">
            <a:off x="6341298" y="6185167"/>
            <a:ext cx="36000" cy="14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5376070" y="5237987"/>
            <a:ext cx="329610" cy="29070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Rectangle 243"/>
          <p:cNvSpPr/>
          <p:nvPr/>
        </p:nvSpPr>
        <p:spPr>
          <a:xfrm flipH="1">
            <a:off x="5503173" y="5526933"/>
            <a:ext cx="36000" cy="18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Rectangle 244"/>
          <p:cNvSpPr/>
          <p:nvPr/>
        </p:nvSpPr>
        <p:spPr>
          <a:xfrm rot="1200000" flipH="1">
            <a:off x="5465803" y="5698564"/>
            <a:ext cx="36000" cy="216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Rectangle 245"/>
          <p:cNvSpPr/>
          <p:nvPr/>
        </p:nvSpPr>
        <p:spPr>
          <a:xfrm rot="-1200000" flipH="1">
            <a:off x="5543870" y="5701375"/>
            <a:ext cx="36000" cy="216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Rectangle 246"/>
          <p:cNvSpPr/>
          <p:nvPr/>
        </p:nvSpPr>
        <p:spPr>
          <a:xfrm rot="2040000" flipH="1">
            <a:off x="5456435" y="5604519"/>
            <a:ext cx="36000" cy="144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Rectangle 247"/>
          <p:cNvSpPr/>
          <p:nvPr/>
        </p:nvSpPr>
        <p:spPr>
          <a:xfrm rot="-2040000" flipH="1">
            <a:off x="5555670" y="5608062"/>
            <a:ext cx="36000" cy="144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7539741" y="4993530"/>
            <a:ext cx="329610" cy="290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Rectangle 249"/>
          <p:cNvSpPr/>
          <p:nvPr/>
        </p:nvSpPr>
        <p:spPr>
          <a:xfrm flipH="1">
            <a:off x="7691021" y="5289861"/>
            <a:ext cx="36000" cy="18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Rectangle 250"/>
          <p:cNvSpPr/>
          <p:nvPr/>
        </p:nvSpPr>
        <p:spPr>
          <a:xfrm rot="1200000" flipH="1">
            <a:off x="7653651" y="5461492"/>
            <a:ext cx="36000" cy="21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" name="Rectangle 251"/>
          <p:cNvSpPr/>
          <p:nvPr/>
        </p:nvSpPr>
        <p:spPr>
          <a:xfrm rot="-1200000" flipH="1">
            <a:off x="7731718" y="5464303"/>
            <a:ext cx="36000" cy="21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" name="Rectangle 252"/>
          <p:cNvSpPr/>
          <p:nvPr/>
        </p:nvSpPr>
        <p:spPr>
          <a:xfrm rot="2040000" flipH="1">
            <a:off x="7644283" y="5367447"/>
            <a:ext cx="36000" cy="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Rectangle 253"/>
          <p:cNvSpPr/>
          <p:nvPr/>
        </p:nvSpPr>
        <p:spPr>
          <a:xfrm rot="-2040000" flipH="1">
            <a:off x="7743518" y="5370990"/>
            <a:ext cx="36000" cy="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Oval 254"/>
          <p:cNvSpPr/>
          <p:nvPr/>
        </p:nvSpPr>
        <p:spPr>
          <a:xfrm>
            <a:off x="6158479" y="2703489"/>
            <a:ext cx="329610" cy="290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Rectangle 255"/>
          <p:cNvSpPr/>
          <p:nvPr/>
        </p:nvSpPr>
        <p:spPr>
          <a:xfrm flipH="1">
            <a:off x="6309759" y="2999820"/>
            <a:ext cx="36000" cy="18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Rectangle 256"/>
          <p:cNvSpPr/>
          <p:nvPr/>
        </p:nvSpPr>
        <p:spPr>
          <a:xfrm rot="1200000" flipH="1">
            <a:off x="6272389" y="3171451"/>
            <a:ext cx="36000" cy="21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" name="Rectangle 257"/>
          <p:cNvSpPr/>
          <p:nvPr/>
        </p:nvSpPr>
        <p:spPr>
          <a:xfrm rot="-1200000" flipH="1">
            <a:off x="6350456" y="3174262"/>
            <a:ext cx="36000" cy="21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Rectangle 258"/>
          <p:cNvSpPr/>
          <p:nvPr/>
        </p:nvSpPr>
        <p:spPr>
          <a:xfrm rot="2040000" flipH="1">
            <a:off x="6263021" y="3077406"/>
            <a:ext cx="36000" cy="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Rectangle 259"/>
          <p:cNvSpPr/>
          <p:nvPr/>
        </p:nvSpPr>
        <p:spPr>
          <a:xfrm rot="-2040000" flipH="1">
            <a:off x="6362256" y="3080949"/>
            <a:ext cx="36000" cy="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Rectangle 260"/>
          <p:cNvSpPr/>
          <p:nvPr/>
        </p:nvSpPr>
        <p:spPr>
          <a:xfrm flipH="1">
            <a:off x="6152386" y="5155459"/>
            <a:ext cx="36000" cy="18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Rectangle 261"/>
          <p:cNvSpPr/>
          <p:nvPr/>
        </p:nvSpPr>
        <p:spPr>
          <a:xfrm rot="1200000" flipH="1">
            <a:off x="6115016" y="5327090"/>
            <a:ext cx="36000" cy="21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Rectangle 262"/>
          <p:cNvSpPr/>
          <p:nvPr/>
        </p:nvSpPr>
        <p:spPr>
          <a:xfrm rot="-1200000" flipH="1">
            <a:off x="6193083" y="5329901"/>
            <a:ext cx="36000" cy="21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Rectangle 263"/>
          <p:cNvSpPr/>
          <p:nvPr/>
        </p:nvSpPr>
        <p:spPr>
          <a:xfrm rot="2040000" flipH="1">
            <a:off x="6105648" y="5233045"/>
            <a:ext cx="36000" cy="14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Rectangle 264"/>
          <p:cNvSpPr/>
          <p:nvPr/>
        </p:nvSpPr>
        <p:spPr>
          <a:xfrm rot="-2040000" flipH="1">
            <a:off x="6204883" y="5236588"/>
            <a:ext cx="36000" cy="14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5994951" y="4869969"/>
            <a:ext cx="329610" cy="2907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4789348" y="4331298"/>
            <a:ext cx="329610" cy="2907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" name="Oval 267"/>
          <p:cNvSpPr/>
          <p:nvPr/>
        </p:nvSpPr>
        <p:spPr>
          <a:xfrm>
            <a:off x="7186309" y="4043358"/>
            <a:ext cx="329610" cy="29070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Rectangle 268"/>
          <p:cNvSpPr/>
          <p:nvPr/>
        </p:nvSpPr>
        <p:spPr>
          <a:xfrm flipH="1">
            <a:off x="4940628" y="4627629"/>
            <a:ext cx="36000" cy="18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Rectangle 269"/>
          <p:cNvSpPr/>
          <p:nvPr/>
        </p:nvSpPr>
        <p:spPr>
          <a:xfrm rot="1200000" flipH="1">
            <a:off x="4903258" y="4799260"/>
            <a:ext cx="36000" cy="21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Rectangle 270"/>
          <p:cNvSpPr/>
          <p:nvPr/>
        </p:nvSpPr>
        <p:spPr>
          <a:xfrm rot="-1200000" flipH="1">
            <a:off x="4981325" y="4802071"/>
            <a:ext cx="36000" cy="21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" name="Rectangle 271"/>
          <p:cNvSpPr/>
          <p:nvPr/>
        </p:nvSpPr>
        <p:spPr>
          <a:xfrm rot="2040000" flipH="1">
            <a:off x="4893890" y="4705215"/>
            <a:ext cx="36000" cy="14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Rectangle 272"/>
          <p:cNvSpPr/>
          <p:nvPr/>
        </p:nvSpPr>
        <p:spPr>
          <a:xfrm rot="-2040000" flipH="1">
            <a:off x="4993125" y="4708758"/>
            <a:ext cx="36000" cy="14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Rectangle 273"/>
          <p:cNvSpPr/>
          <p:nvPr/>
        </p:nvSpPr>
        <p:spPr>
          <a:xfrm flipH="1">
            <a:off x="7313412" y="4332304"/>
            <a:ext cx="36000" cy="18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" name="Rectangle 274"/>
          <p:cNvSpPr/>
          <p:nvPr/>
        </p:nvSpPr>
        <p:spPr>
          <a:xfrm rot="1200000" flipH="1">
            <a:off x="7276042" y="4503935"/>
            <a:ext cx="36000" cy="21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Rectangle 275"/>
          <p:cNvSpPr/>
          <p:nvPr/>
        </p:nvSpPr>
        <p:spPr>
          <a:xfrm rot="-1200000" flipH="1">
            <a:off x="7354109" y="4506746"/>
            <a:ext cx="36000" cy="21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7" name="Rectangle 276"/>
          <p:cNvSpPr/>
          <p:nvPr/>
        </p:nvSpPr>
        <p:spPr>
          <a:xfrm rot="2040000" flipH="1">
            <a:off x="7266674" y="4409890"/>
            <a:ext cx="36000" cy="14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Rectangle 277"/>
          <p:cNvSpPr/>
          <p:nvPr/>
        </p:nvSpPr>
        <p:spPr>
          <a:xfrm rot="-2040000" flipH="1">
            <a:off x="7365909" y="4413433"/>
            <a:ext cx="36000" cy="14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9" name="Oval 278"/>
          <p:cNvSpPr/>
          <p:nvPr/>
        </p:nvSpPr>
        <p:spPr>
          <a:xfrm>
            <a:off x="4717652" y="2898455"/>
            <a:ext cx="329610" cy="29070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Rectangle 279"/>
          <p:cNvSpPr/>
          <p:nvPr/>
        </p:nvSpPr>
        <p:spPr>
          <a:xfrm flipH="1">
            <a:off x="4868932" y="3194786"/>
            <a:ext cx="36000" cy="18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Rectangle 280"/>
          <p:cNvSpPr/>
          <p:nvPr/>
        </p:nvSpPr>
        <p:spPr>
          <a:xfrm rot="1200000" flipH="1">
            <a:off x="4831562" y="3366417"/>
            <a:ext cx="36000" cy="216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Rectangle 281"/>
          <p:cNvSpPr/>
          <p:nvPr/>
        </p:nvSpPr>
        <p:spPr>
          <a:xfrm rot="-1200000" flipH="1">
            <a:off x="4909629" y="3369228"/>
            <a:ext cx="36000" cy="216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Rectangle 282"/>
          <p:cNvSpPr/>
          <p:nvPr/>
        </p:nvSpPr>
        <p:spPr>
          <a:xfrm rot="2040000" flipH="1">
            <a:off x="4822194" y="3272372"/>
            <a:ext cx="36000" cy="144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Rectangle 283"/>
          <p:cNvSpPr/>
          <p:nvPr/>
        </p:nvSpPr>
        <p:spPr>
          <a:xfrm rot="-2040000" flipH="1">
            <a:off x="4921429" y="3275915"/>
            <a:ext cx="36000" cy="144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5" name="Oval 284"/>
          <p:cNvSpPr/>
          <p:nvPr/>
        </p:nvSpPr>
        <p:spPr>
          <a:xfrm>
            <a:off x="5508017" y="3189162"/>
            <a:ext cx="329610" cy="290707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Rectangle 285"/>
          <p:cNvSpPr/>
          <p:nvPr/>
        </p:nvSpPr>
        <p:spPr>
          <a:xfrm flipH="1">
            <a:off x="5635120" y="3478108"/>
            <a:ext cx="36000" cy="18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7" name="Rectangle 286"/>
          <p:cNvSpPr/>
          <p:nvPr/>
        </p:nvSpPr>
        <p:spPr>
          <a:xfrm rot="1200000" flipH="1">
            <a:off x="5597750" y="3649739"/>
            <a:ext cx="360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Rectangle 287"/>
          <p:cNvSpPr/>
          <p:nvPr/>
        </p:nvSpPr>
        <p:spPr>
          <a:xfrm rot="-1200000" flipH="1">
            <a:off x="5675817" y="3652550"/>
            <a:ext cx="360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9" name="Rectangle 288"/>
          <p:cNvSpPr/>
          <p:nvPr/>
        </p:nvSpPr>
        <p:spPr>
          <a:xfrm rot="2040000" flipH="1">
            <a:off x="5588382" y="3555694"/>
            <a:ext cx="36000" cy="14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0" name="Rectangle 289"/>
          <p:cNvSpPr/>
          <p:nvPr/>
        </p:nvSpPr>
        <p:spPr>
          <a:xfrm rot="-2040000" flipH="1">
            <a:off x="5687617" y="3559237"/>
            <a:ext cx="36000" cy="14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Oval 290"/>
          <p:cNvSpPr/>
          <p:nvPr/>
        </p:nvSpPr>
        <p:spPr>
          <a:xfrm>
            <a:off x="6684818" y="4630062"/>
            <a:ext cx="329610" cy="290707"/>
          </a:xfrm>
          <a:prstGeom prst="ellipse">
            <a:avLst/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Rectangle 291"/>
          <p:cNvSpPr/>
          <p:nvPr/>
        </p:nvSpPr>
        <p:spPr>
          <a:xfrm flipH="1">
            <a:off x="6811921" y="4919008"/>
            <a:ext cx="36000" cy="180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3" name="Rectangle 292"/>
          <p:cNvSpPr/>
          <p:nvPr/>
        </p:nvSpPr>
        <p:spPr>
          <a:xfrm rot="1200000" flipH="1">
            <a:off x="6774551" y="5090639"/>
            <a:ext cx="36000" cy="216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Rectangle 293"/>
          <p:cNvSpPr/>
          <p:nvPr/>
        </p:nvSpPr>
        <p:spPr>
          <a:xfrm rot="-1200000" flipH="1">
            <a:off x="6852618" y="5093450"/>
            <a:ext cx="36000" cy="216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5" name="Rectangle 294"/>
          <p:cNvSpPr/>
          <p:nvPr/>
        </p:nvSpPr>
        <p:spPr>
          <a:xfrm rot="2040000" flipH="1">
            <a:off x="6765183" y="4996594"/>
            <a:ext cx="36000" cy="144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Rectangle 295"/>
          <p:cNvSpPr/>
          <p:nvPr/>
        </p:nvSpPr>
        <p:spPr>
          <a:xfrm rot="-2040000" flipH="1">
            <a:off x="6864418" y="5000137"/>
            <a:ext cx="36000" cy="144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" name="Oval 296"/>
          <p:cNvSpPr/>
          <p:nvPr/>
        </p:nvSpPr>
        <p:spPr>
          <a:xfrm>
            <a:off x="4700772" y="5322564"/>
            <a:ext cx="329610" cy="290707"/>
          </a:xfrm>
          <a:prstGeom prst="ellipse">
            <a:avLst/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Rectangle 297"/>
          <p:cNvSpPr/>
          <p:nvPr/>
        </p:nvSpPr>
        <p:spPr>
          <a:xfrm flipH="1">
            <a:off x="4827875" y="5611510"/>
            <a:ext cx="36000" cy="180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9" name="Rectangle 298"/>
          <p:cNvSpPr/>
          <p:nvPr/>
        </p:nvSpPr>
        <p:spPr>
          <a:xfrm rot="1200000" flipH="1">
            <a:off x="4790505" y="5783141"/>
            <a:ext cx="36000" cy="216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0" name="Rectangle 299"/>
          <p:cNvSpPr/>
          <p:nvPr/>
        </p:nvSpPr>
        <p:spPr>
          <a:xfrm rot="-1200000" flipH="1">
            <a:off x="4868572" y="5785952"/>
            <a:ext cx="36000" cy="216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Rectangle 300"/>
          <p:cNvSpPr/>
          <p:nvPr/>
        </p:nvSpPr>
        <p:spPr>
          <a:xfrm rot="2040000" flipH="1">
            <a:off x="4781137" y="5689096"/>
            <a:ext cx="36000" cy="144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2" name="Rectangle 301"/>
          <p:cNvSpPr/>
          <p:nvPr/>
        </p:nvSpPr>
        <p:spPr>
          <a:xfrm rot="-2040000" flipH="1">
            <a:off x="4880372" y="5692639"/>
            <a:ext cx="36000" cy="144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3" name="Oval 302"/>
          <p:cNvSpPr/>
          <p:nvPr/>
        </p:nvSpPr>
        <p:spPr>
          <a:xfrm>
            <a:off x="6858887" y="3011551"/>
            <a:ext cx="329610" cy="290707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4" name="Rectangle 303"/>
          <p:cNvSpPr/>
          <p:nvPr/>
        </p:nvSpPr>
        <p:spPr>
          <a:xfrm flipH="1">
            <a:off x="7010167" y="3307882"/>
            <a:ext cx="36000" cy="18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5" name="Rectangle 304"/>
          <p:cNvSpPr/>
          <p:nvPr/>
        </p:nvSpPr>
        <p:spPr>
          <a:xfrm rot="1200000" flipH="1">
            <a:off x="6972797" y="3479513"/>
            <a:ext cx="36000" cy="216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" name="Rectangle 305"/>
          <p:cNvSpPr/>
          <p:nvPr/>
        </p:nvSpPr>
        <p:spPr>
          <a:xfrm rot="-1200000" flipH="1">
            <a:off x="7050864" y="3482324"/>
            <a:ext cx="36000" cy="216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" name="Rectangle 306"/>
          <p:cNvSpPr/>
          <p:nvPr/>
        </p:nvSpPr>
        <p:spPr>
          <a:xfrm rot="2040000" flipH="1">
            <a:off x="6963429" y="3385468"/>
            <a:ext cx="36000" cy="144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" name="Rectangle 307"/>
          <p:cNvSpPr/>
          <p:nvPr/>
        </p:nvSpPr>
        <p:spPr>
          <a:xfrm rot="-2040000" flipH="1">
            <a:off x="7062664" y="3389011"/>
            <a:ext cx="36000" cy="144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" name="Oval 308"/>
          <p:cNvSpPr/>
          <p:nvPr/>
        </p:nvSpPr>
        <p:spPr>
          <a:xfrm>
            <a:off x="6355208" y="3815624"/>
            <a:ext cx="329610" cy="29070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" name="Rectangle 309"/>
          <p:cNvSpPr/>
          <p:nvPr/>
        </p:nvSpPr>
        <p:spPr>
          <a:xfrm flipH="1">
            <a:off x="6506488" y="4111955"/>
            <a:ext cx="36000" cy="18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1" name="Rectangle 310"/>
          <p:cNvSpPr/>
          <p:nvPr/>
        </p:nvSpPr>
        <p:spPr>
          <a:xfrm rot="1200000" flipH="1">
            <a:off x="6469118" y="4283586"/>
            <a:ext cx="36000" cy="216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Rectangle 311"/>
          <p:cNvSpPr/>
          <p:nvPr/>
        </p:nvSpPr>
        <p:spPr>
          <a:xfrm rot="-1200000" flipH="1">
            <a:off x="6547185" y="4286397"/>
            <a:ext cx="36000" cy="216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3" name="Rectangle 312"/>
          <p:cNvSpPr/>
          <p:nvPr/>
        </p:nvSpPr>
        <p:spPr>
          <a:xfrm rot="2040000" flipH="1">
            <a:off x="6459750" y="4189541"/>
            <a:ext cx="36000" cy="144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4" name="Rectangle 313"/>
          <p:cNvSpPr/>
          <p:nvPr/>
        </p:nvSpPr>
        <p:spPr>
          <a:xfrm rot="-2040000" flipH="1">
            <a:off x="6558985" y="4193084"/>
            <a:ext cx="36000" cy="144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Rectangle 314"/>
          <p:cNvSpPr/>
          <p:nvPr/>
        </p:nvSpPr>
        <p:spPr>
          <a:xfrm flipH="1">
            <a:off x="8030714" y="4038141"/>
            <a:ext cx="36000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" name="Rectangle 315"/>
          <p:cNvSpPr/>
          <p:nvPr/>
        </p:nvSpPr>
        <p:spPr>
          <a:xfrm rot="1200000" flipH="1">
            <a:off x="7993344" y="4209772"/>
            <a:ext cx="360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" name="Rectangle 316"/>
          <p:cNvSpPr/>
          <p:nvPr/>
        </p:nvSpPr>
        <p:spPr>
          <a:xfrm rot="-1200000" flipH="1">
            <a:off x="8071411" y="4212583"/>
            <a:ext cx="360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" name="Rectangle 317"/>
          <p:cNvSpPr/>
          <p:nvPr/>
        </p:nvSpPr>
        <p:spPr>
          <a:xfrm rot="2040000" flipH="1">
            <a:off x="7983976" y="4115727"/>
            <a:ext cx="36000" cy="144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9" name="Rectangle 318"/>
          <p:cNvSpPr/>
          <p:nvPr/>
        </p:nvSpPr>
        <p:spPr>
          <a:xfrm rot="-2040000" flipH="1">
            <a:off x="8083211" y="4119270"/>
            <a:ext cx="36000" cy="144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0" name="Oval 319"/>
          <p:cNvSpPr/>
          <p:nvPr/>
        </p:nvSpPr>
        <p:spPr>
          <a:xfrm>
            <a:off x="7873279" y="3752651"/>
            <a:ext cx="329610" cy="29070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1" name="Oval 320"/>
          <p:cNvSpPr/>
          <p:nvPr/>
        </p:nvSpPr>
        <p:spPr>
          <a:xfrm>
            <a:off x="4193938" y="2400796"/>
            <a:ext cx="329610" cy="29070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2" name="Rectangle 321"/>
          <p:cNvSpPr/>
          <p:nvPr/>
        </p:nvSpPr>
        <p:spPr>
          <a:xfrm flipH="1">
            <a:off x="4321041" y="2689742"/>
            <a:ext cx="36000" cy="18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3" name="Rectangle 322"/>
          <p:cNvSpPr/>
          <p:nvPr/>
        </p:nvSpPr>
        <p:spPr>
          <a:xfrm rot="1200000" flipH="1">
            <a:off x="4283671" y="2861373"/>
            <a:ext cx="360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4" name="Rectangle 323"/>
          <p:cNvSpPr/>
          <p:nvPr/>
        </p:nvSpPr>
        <p:spPr>
          <a:xfrm rot="-1200000" flipH="1">
            <a:off x="4361738" y="2864184"/>
            <a:ext cx="360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5" name="Rectangle 324"/>
          <p:cNvSpPr/>
          <p:nvPr/>
        </p:nvSpPr>
        <p:spPr>
          <a:xfrm rot="2040000" flipH="1">
            <a:off x="4274303" y="2767328"/>
            <a:ext cx="36000" cy="14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6" name="Rectangle 325"/>
          <p:cNvSpPr/>
          <p:nvPr/>
        </p:nvSpPr>
        <p:spPr>
          <a:xfrm rot="-2040000" flipH="1">
            <a:off x="4373538" y="2770871"/>
            <a:ext cx="36000" cy="14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Oval 210"/>
          <p:cNvSpPr>
            <a:spLocks noChangeAspect="1"/>
          </p:cNvSpPr>
          <p:nvPr/>
        </p:nvSpPr>
        <p:spPr>
          <a:xfrm>
            <a:off x="2940484" y="214493"/>
            <a:ext cx="6300000" cy="6300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5" name="Picture 3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119333"/>
            <a:ext cx="2159000" cy="2159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006A3-9634-4AAF-95B1-6F2D167F9834}"/>
              </a:ext>
            </a:extLst>
          </p:cNvPr>
          <p:cNvSpPr/>
          <p:nvPr/>
        </p:nvSpPr>
        <p:spPr>
          <a:xfrm>
            <a:off x="1722120" y="6300125"/>
            <a:ext cx="8724900" cy="552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Lucida Handwriting" panose="03010101010101010101" pitchFamily="66" charset="0"/>
              </a:rPr>
              <a:t>© Matti Häyry &amp; Polite Bystander Productions</a:t>
            </a:r>
            <a:endParaRPr lang="LID4096" b="1" dirty="0">
              <a:solidFill>
                <a:schemeClr val="accent4">
                  <a:lumMod val="20000"/>
                  <a:lumOff val="80000"/>
                </a:schemeClr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7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6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8A4DEE-963F-491B-8535-210596FA2C61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B4F617-6C1B-4E2B-99BD-2DAFDD8F6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8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225"/>
    </mc:Choice>
    <mc:Fallback>
      <p:transition advTm="25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812" y="711896"/>
            <a:ext cx="10800" cy="1530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6800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0875E1-C52D-44DF-B303-311C010AE1A3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4CAD58-0F6B-4BAB-BB9A-C483C10F4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4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7090"/>
    </mc:Choice>
    <mc:Fallback>
      <p:transition advTm="3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689D60-F98E-41F3-B357-762F95296957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98A2AF-A73D-4623-9FA3-B088D69BD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0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2308"/>
    </mc:Choice>
    <mc:Fallback>
      <p:transition advTm="3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52667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368B35-2B5C-4E2F-8045-211AFDB09564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7B27FE4-C6EF-42F5-9E54-F51CD46AF65C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7007FE-1429-4730-A4D5-F59AE25E3E4F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12ADAC-5265-405D-9A34-42AC7D3D3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7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875"/>
    </mc:Choice>
    <mc:Fallback>
      <p:transition advTm="25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399709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6508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52667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368B35-2B5C-4E2F-8045-211AFDB09564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7B27FE4-C6EF-42F5-9E54-F51CD46AF65C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21FA10-AF97-44E9-8FCF-D96262AD5AF8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167E9ED-9FE3-4A6B-8D7A-0D0C45B99335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52A879-2D8A-4DD2-9191-889178722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511"/>
    </mc:Choice>
    <mc:Fallback>
      <p:transition advTm="21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E4372142-EFAD-4659-9FFD-1457D135ACF9}"/>
              </a:ext>
            </a:extLst>
          </p:cNvPr>
          <p:cNvSpPr/>
          <p:nvPr/>
        </p:nvSpPr>
        <p:spPr>
          <a:xfrm>
            <a:off x="4977454" y="2982946"/>
            <a:ext cx="2200464" cy="10947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 tehdään?</a:t>
            </a:r>
            <a:endParaRPr lang="fi-FI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8BB079-E294-476C-9625-117462B963B3}"/>
              </a:ext>
            </a:extLst>
          </p:cNvPr>
          <p:cNvSpPr/>
          <p:nvPr/>
        </p:nvSpPr>
        <p:spPr>
          <a:xfrm>
            <a:off x="110070" y="1139358"/>
            <a:ext cx="4438966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 ja muu odotettu hyöty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809AC-2355-447F-A8A0-012D68981014}"/>
              </a:ext>
            </a:extLst>
          </p:cNvPr>
          <p:cNvSpPr/>
          <p:nvPr/>
        </p:nvSpPr>
        <p:spPr>
          <a:xfrm>
            <a:off x="7641801" y="1127792"/>
            <a:ext cx="4438800" cy="665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Odotetut kustannukset ja haitat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BD862-A53E-46D5-8D81-F453D8AA88C2}"/>
              </a:ext>
            </a:extLst>
          </p:cNvPr>
          <p:cNvSpPr/>
          <p:nvPr/>
        </p:nvSpPr>
        <p:spPr>
          <a:xfrm>
            <a:off x="10828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Tavoiteltu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19985-EB8E-4BF8-BC4A-513DBBA7A873}"/>
              </a:ext>
            </a:extLst>
          </p:cNvPr>
          <p:cNvSpPr/>
          <p:nvPr/>
        </p:nvSpPr>
        <p:spPr>
          <a:xfrm>
            <a:off x="10828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7F838-C02D-45AB-AB94-D763435C9EE9}"/>
              </a:ext>
            </a:extLst>
          </p:cNvPr>
          <p:cNvSpPr/>
          <p:nvPr/>
        </p:nvSpPr>
        <p:spPr>
          <a:xfrm rot="10800000">
            <a:off x="6079218" y="1491483"/>
            <a:ext cx="10800" cy="147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BA76-57CD-4355-9613-2E38E843DDC6}"/>
              </a:ext>
            </a:extLst>
          </p:cNvPr>
          <p:cNvSpPr/>
          <p:nvPr/>
        </p:nvSpPr>
        <p:spPr>
          <a:xfrm rot="5400000">
            <a:off x="5316286" y="720896"/>
            <a:ext cx="10800" cy="151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954189-A869-484C-9AEF-A0CC5D3ED8C8}"/>
              </a:ext>
            </a:extLst>
          </p:cNvPr>
          <p:cNvSpPr/>
          <p:nvPr/>
        </p:nvSpPr>
        <p:spPr>
          <a:xfrm rot="16200000">
            <a:off x="6854759" y="703719"/>
            <a:ext cx="10800" cy="154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507F3-53C9-42BA-85B2-625449501A87}"/>
              </a:ext>
            </a:extLst>
          </p:cNvPr>
          <p:cNvSpPr/>
          <p:nvPr/>
        </p:nvSpPr>
        <p:spPr>
          <a:xfrm>
            <a:off x="10472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Tavoiteltu brutto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F1612-B94E-4F36-A6D6-CE324FE685CA}"/>
              </a:ext>
            </a:extLst>
          </p:cNvPr>
          <p:cNvSpPr/>
          <p:nvPr/>
        </p:nvSpPr>
        <p:spPr>
          <a:xfrm>
            <a:off x="10472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 odotettu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F8243-12A3-436B-8589-AF776AD39BC9}"/>
              </a:ext>
            </a:extLst>
          </p:cNvPr>
          <p:cNvSpPr/>
          <p:nvPr/>
        </p:nvSpPr>
        <p:spPr>
          <a:xfrm>
            <a:off x="10828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04CB55-C171-4B00-BED7-446AC3A6E51C}"/>
              </a:ext>
            </a:extLst>
          </p:cNvPr>
          <p:cNvSpPr/>
          <p:nvPr/>
        </p:nvSpPr>
        <p:spPr>
          <a:xfrm>
            <a:off x="10828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brutto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F3D286-149F-407E-AD7E-F26B145C28A0}"/>
              </a:ext>
            </a:extLst>
          </p:cNvPr>
          <p:cNvSpPr/>
          <p:nvPr/>
        </p:nvSpPr>
        <p:spPr>
          <a:xfrm>
            <a:off x="10472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Kokonais-bruttohyöty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D69B30-0A4B-4ACC-9251-BAD41EE943CA}"/>
              </a:ext>
            </a:extLst>
          </p:cNvPr>
          <p:cNvSpPr/>
          <p:nvPr/>
        </p:nvSpPr>
        <p:spPr>
          <a:xfrm>
            <a:off x="4233346" y="1020007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sen tekemisestä seuraa?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6666D-AA07-4BEF-A201-20F0AB020729}"/>
              </a:ext>
            </a:extLst>
          </p:cNvPr>
          <p:cNvSpPr/>
          <p:nvPr/>
        </p:nvSpPr>
        <p:spPr>
          <a:xfrm>
            <a:off x="10122696" y="1802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Kustannukset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E230B-7BBD-4B0E-A63C-33E3836FDF2A}"/>
              </a:ext>
            </a:extLst>
          </p:cNvPr>
          <p:cNvSpPr/>
          <p:nvPr/>
        </p:nvSpPr>
        <p:spPr>
          <a:xfrm>
            <a:off x="10122696" y="2378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49E26-F53A-43AF-94C1-9CEFC990CE7E}"/>
              </a:ext>
            </a:extLst>
          </p:cNvPr>
          <p:cNvSpPr/>
          <p:nvPr/>
        </p:nvSpPr>
        <p:spPr>
          <a:xfrm>
            <a:off x="10119130" y="2954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Odotetut kustan-nukset brutto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DE7D5-30E2-429B-929C-8FE429F2BCDE}"/>
              </a:ext>
            </a:extLst>
          </p:cNvPr>
          <p:cNvSpPr/>
          <p:nvPr/>
        </p:nvSpPr>
        <p:spPr>
          <a:xfrm>
            <a:off x="10119130" y="3530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Haitat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FDF5C8-87F7-4335-96A4-10D8A03D27DE}"/>
              </a:ext>
            </a:extLst>
          </p:cNvPr>
          <p:cNvSpPr/>
          <p:nvPr/>
        </p:nvSpPr>
        <p:spPr>
          <a:xfrm>
            <a:off x="10122696" y="4106324"/>
            <a:ext cx="1961471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Todennäköisyys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652D6E-16AE-4D90-8463-60EF57AB3204}"/>
              </a:ext>
            </a:extLst>
          </p:cNvPr>
          <p:cNvSpPr/>
          <p:nvPr/>
        </p:nvSpPr>
        <p:spPr>
          <a:xfrm>
            <a:off x="10122696" y="4682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Odotettu haitta brutto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D9376-F246-44CA-8091-022296E0287C}"/>
              </a:ext>
            </a:extLst>
          </p:cNvPr>
          <p:cNvSpPr/>
          <p:nvPr/>
        </p:nvSpPr>
        <p:spPr>
          <a:xfrm>
            <a:off x="10119130" y="525832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= Kokonais-bruttohaitta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14AFD7-2D01-43CA-9BE1-F20686311905}"/>
              </a:ext>
            </a:extLst>
          </p:cNvPr>
          <p:cNvSpPr/>
          <p:nvPr/>
        </p:nvSpPr>
        <p:spPr>
          <a:xfrm>
            <a:off x="96989" y="61755"/>
            <a:ext cx="3734946" cy="5214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”Näin se kävisi Strömsössä”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7908A-81A0-4552-AD9D-B7AF84881188}"/>
              </a:ext>
            </a:extLst>
          </p:cNvPr>
          <p:cNvSpPr/>
          <p:nvPr/>
        </p:nvSpPr>
        <p:spPr>
          <a:xfrm>
            <a:off x="5115264" y="4248674"/>
            <a:ext cx="1961471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Hyöty - Haitta = Nettohyöty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FC9653-8569-40C3-BD38-FB645CA24CE2}"/>
              </a:ext>
            </a:extLst>
          </p:cNvPr>
          <p:cNvSpPr/>
          <p:nvPr/>
        </p:nvSpPr>
        <p:spPr>
          <a:xfrm>
            <a:off x="4134528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hyöty?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AF042-A18A-479F-A4C3-DD33A84EC7BF}"/>
              </a:ext>
            </a:extLst>
          </p:cNvPr>
          <p:cNvSpPr/>
          <p:nvPr/>
        </p:nvSpPr>
        <p:spPr>
          <a:xfrm>
            <a:off x="6099565" y="4824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Mutta kenelle haitta?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61EAE7-A5BB-4E13-B7C5-25485ECF0010}"/>
              </a:ext>
            </a:extLst>
          </p:cNvPr>
          <p:cNvSpPr/>
          <p:nvPr/>
        </p:nvSpPr>
        <p:spPr>
          <a:xfrm>
            <a:off x="5115264" y="5400674"/>
            <a:ext cx="1961471" cy="57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Oikeuden-mukaisuusanalyysi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42DDDC-EEDC-4802-B235-27FA4BE9074E}"/>
              </a:ext>
            </a:extLst>
          </p:cNvPr>
          <p:cNvSpPr/>
          <p:nvPr/>
        </p:nvSpPr>
        <p:spPr>
          <a:xfrm>
            <a:off x="4134528" y="5968365"/>
            <a:ext cx="3926508" cy="57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Kompensoinnilla ja kaikkien huomioon ottamisella painotettu päätös.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EBD21-31E2-4C9C-9964-3E679D48F315}"/>
              </a:ext>
            </a:extLst>
          </p:cNvPr>
          <p:cNvSpPr/>
          <p:nvPr/>
        </p:nvSpPr>
        <p:spPr>
          <a:xfrm rot="16200000">
            <a:off x="2652667" y="4964924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DBC01-CBE5-4C7E-B1EC-723D9A150CFE}"/>
              </a:ext>
            </a:extLst>
          </p:cNvPr>
          <p:cNvSpPr/>
          <p:nvPr/>
        </p:nvSpPr>
        <p:spPr>
          <a:xfrm rot="5400000">
            <a:off x="4164528" y="3618674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D5FAA-787B-43A5-8A16-900C2E93D160}"/>
              </a:ext>
            </a:extLst>
          </p:cNvPr>
          <p:cNvSpPr/>
          <p:nvPr/>
        </p:nvSpPr>
        <p:spPr>
          <a:xfrm rot="16200000">
            <a:off x="9507256" y="4973328"/>
            <a:ext cx="10800" cy="115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B212B7-07E3-4CDF-8CAA-F5F3E5FC9C7F}"/>
              </a:ext>
            </a:extLst>
          </p:cNvPr>
          <p:cNvSpPr/>
          <p:nvPr/>
        </p:nvSpPr>
        <p:spPr>
          <a:xfrm rot="5400000">
            <a:off x="8024056" y="3643743"/>
            <a:ext cx="10800" cy="183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F8B2440-A8E0-4049-AB0E-D6901ED52327}"/>
              </a:ext>
            </a:extLst>
          </p:cNvPr>
          <p:cNvSpPr/>
          <p:nvPr/>
        </p:nvSpPr>
        <p:spPr>
          <a:xfrm rot="10800000">
            <a:off x="3244543" y="4536175"/>
            <a:ext cx="10800" cy="100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2063AFD-2018-43E9-AD20-ABD9E92A3C1B}"/>
              </a:ext>
            </a:extLst>
          </p:cNvPr>
          <p:cNvSpPr/>
          <p:nvPr/>
        </p:nvSpPr>
        <p:spPr>
          <a:xfrm rot="10800000">
            <a:off x="8936656" y="4578074"/>
            <a:ext cx="10800" cy="972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B4A39C0-8FD9-430D-8C30-D39164D8221A}"/>
              </a:ext>
            </a:extLst>
          </p:cNvPr>
          <p:cNvSpPr/>
          <p:nvPr/>
        </p:nvSpPr>
        <p:spPr>
          <a:xfrm>
            <a:off x="6019800" y="4848222"/>
            <a:ext cx="106673" cy="532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BA53F1D-075B-4394-A8AD-F83E296BD501}"/>
              </a:ext>
            </a:extLst>
          </p:cNvPr>
          <p:cNvSpPr/>
          <p:nvPr/>
        </p:nvSpPr>
        <p:spPr>
          <a:xfrm>
            <a:off x="0" y="9867"/>
            <a:ext cx="12192000" cy="74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Eettisesti kestävä päätös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E47EDA-8F16-4699-BBAE-D4274D4A5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9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619"/>
    </mc:Choice>
    <mc:Fallback>
      <p:transition advTm="11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14446</TotalTime>
  <Words>3714</Words>
  <Application>Microsoft Office PowerPoint</Application>
  <PresentationFormat>Widescreen</PresentationFormat>
  <Paragraphs>1043</Paragraphs>
  <Slides>37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French Script MT</vt:lpstr>
      <vt:lpstr>Lucida Handwriting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Häyry Matti</dc:creator>
  <cp:lastModifiedBy>Häyry Matti</cp:lastModifiedBy>
  <cp:revision>123</cp:revision>
  <cp:lastPrinted>2021-04-27T15:42:43Z</cp:lastPrinted>
  <dcterms:created xsi:type="dcterms:W3CDTF">2021-04-24T14:42:35Z</dcterms:created>
  <dcterms:modified xsi:type="dcterms:W3CDTF">2021-05-04T15:29:02Z</dcterms:modified>
</cp:coreProperties>
</file>