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3"/>
  </p:notesMasterIdLst>
  <p:handoutMasterIdLst>
    <p:handoutMasterId r:id="rId24"/>
  </p:handoutMasterIdLst>
  <p:sldIdLst>
    <p:sldId id="290" r:id="rId2"/>
    <p:sldId id="340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59" r:id="rId22"/>
  </p:sldIdLst>
  <p:sldSz cx="9144000" cy="6858000" type="screen4x3"/>
  <p:notesSz cx="6794500" cy="99314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2939"/>
    <a:srgbClr val="006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2" autoAdjust="0"/>
    <p:restoredTop sz="94648" autoAdjust="0"/>
  </p:normalViewPr>
  <p:slideViewPr>
    <p:cSldViewPr>
      <p:cViewPr varScale="1">
        <p:scale>
          <a:sx n="117" d="100"/>
          <a:sy n="117" d="100"/>
        </p:scale>
        <p:origin x="136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063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7E69486-E970-4C1E-A741-6A26127E5354}" type="datetimeFigureOut">
              <a:rPr lang="fi-FI"/>
              <a:pPr>
                <a:defRPr/>
              </a:pPr>
              <a:t>31.8.2021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063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4A91DB7-F5F6-4DB5-AD44-CF3BA49F389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4017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063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9E28880-3CCA-4FB6-A24B-92B62420F9AF}" type="datetimeFigureOut">
              <a:rPr lang="fi-FI"/>
              <a:pPr>
                <a:defRPr/>
              </a:pPr>
              <a:t>31.8.2021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fi-FI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66" y="4718094"/>
            <a:ext cx="5434369" cy="4468791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fi-FI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063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883163-128D-4682-9BEE-A6974143F03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80846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52E64F-49AC-43B3-8399-6ECB5CFFD293}" type="slidenum">
              <a:rPr lang="fi-FI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891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/>
          <p:nvPr userDrawn="1"/>
        </p:nvSpPr>
        <p:spPr>
          <a:xfrm>
            <a:off x="406400" y="1712913"/>
            <a:ext cx="8326438" cy="3921125"/>
          </a:xfrm>
          <a:prstGeom prst="rect">
            <a:avLst/>
          </a:prstGeom>
          <a:solidFill>
            <a:srgbClr val="ED2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11" descr="aalto_HSE_eng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6"/>
          </p:nvPr>
        </p:nvSpPr>
        <p:spPr>
          <a:xfrm>
            <a:off x="2862263" y="5961063"/>
            <a:ext cx="2027237" cy="176212"/>
          </a:xfrm>
        </p:spPr>
        <p:txBody>
          <a:bodyPr wrap="none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31249-5191-444E-B609-3E09D08297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700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endParaRPr lang="en-US" noProof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buNone/>
              <a:defRPr sz="1400"/>
            </a:lvl6pPr>
            <a:lvl7pPr>
              <a:buNone/>
              <a:defRPr sz="1400"/>
            </a:lvl7pPr>
            <a:lvl8pPr>
              <a:buNone/>
              <a:defRPr sz="1400"/>
            </a:lvl8pPr>
            <a:lvl9pPr>
              <a:buNone/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A1C95-81BC-412E-A7AD-57489872D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F5E76-6C5C-4CBB-AA5D-7A4D14A6C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4B156-2432-40F1-B988-C05A103BC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marg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584000"/>
            <a:ext cx="6285600" cy="4136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57164-A146-4706-81AA-6DC8EB7B6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2" descr="aalto_HSE_eng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rgbClr val="ED2939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rgbClr val="ED2939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6"/>
          </p:nvPr>
        </p:nvSpPr>
        <p:spPr>
          <a:xfrm>
            <a:off x="2862263" y="5961063"/>
            <a:ext cx="2027237" cy="176212"/>
          </a:xfrm>
        </p:spPr>
        <p:txBody>
          <a:bodyPr wrap="none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titl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 userDrawn="1"/>
        </p:nvSpPr>
        <p:spPr>
          <a:xfrm>
            <a:off x="406400" y="406400"/>
            <a:ext cx="8326438" cy="5472113"/>
          </a:xfrm>
          <a:prstGeom prst="rect">
            <a:avLst/>
          </a:prstGeom>
          <a:solidFill>
            <a:srgbClr val="ED2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12" descr="aalto_HSE_eng_alakulm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73088" y="488950"/>
            <a:ext cx="79883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3088" y="1584325"/>
            <a:ext cx="7988300" cy="413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30588" y="6275388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0588" y="6145213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30588" y="6400800"/>
            <a:ext cx="1544637" cy="1254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3815F7-400D-4D3D-97FD-1FD65F570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1500" y="5813425"/>
            <a:ext cx="7988300" cy="65088"/>
          </a:xfrm>
          <a:prstGeom prst="rect">
            <a:avLst/>
          </a:prstGeom>
          <a:solidFill>
            <a:srgbClr val="ED2939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10" descr="aalto_HSE_eng_alakulma.jpg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4" r:id="rId3"/>
    <p:sldLayoutId id="2147483663" r:id="rId4"/>
    <p:sldLayoutId id="2147483662" r:id="rId5"/>
    <p:sldLayoutId id="2147483661" r:id="rId6"/>
    <p:sldLayoutId id="2147483667" r:id="rId7"/>
    <p:sldLayoutId id="2147483668" r:id="rId8"/>
    <p:sldLayoutId id="2147483669" r:id="rId9"/>
    <p:sldLayoutId id="2147483671" r:id="rId10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ED293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ts val="3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>
          <a:xfrm>
            <a:off x="539750" y="1771650"/>
            <a:ext cx="7805738" cy="2089150"/>
          </a:xfrm>
        </p:spPr>
        <p:txBody>
          <a:bodyPr/>
          <a:lstStyle/>
          <a:p>
            <a:pPr eaLnBrk="1" hangingPunct="1"/>
            <a:r>
              <a:rPr lang="fi-FI" sz="3200" dirty="0"/>
              <a:t>Yritysverotus – Varojen arvostaminen nettovarallisuuslaskennassa</a:t>
            </a:r>
            <a:endParaRPr lang="en-US" sz="3200" dirty="0"/>
          </a:p>
        </p:txBody>
      </p:sp>
      <p:sp>
        <p:nvSpPr>
          <p:cNvPr id="12290" name="Subtitle 2"/>
          <p:cNvSpPr>
            <a:spLocks noGrp="1"/>
          </p:cNvSpPr>
          <p:nvPr>
            <p:ph type="subTitle" idx="1"/>
          </p:nvPr>
        </p:nvSpPr>
        <p:spPr>
          <a:xfrm>
            <a:off x="573088" y="3143250"/>
            <a:ext cx="6284912" cy="2339975"/>
          </a:xfrm>
        </p:spPr>
        <p:txBody>
          <a:bodyPr/>
          <a:lstStyle/>
          <a:p>
            <a:pPr eaLnBrk="1" hangingPunct="1"/>
            <a:r>
              <a:rPr lang="fi-FI" dirty="0">
                <a:solidFill>
                  <a:schemeClr val="tx1"/>
                </a:solidFill>
                <a:latin typeface="Arial" charset="0"/>
              </a:rPr>
              <a:t>OTK / OTM Ilkka Lahti</a:t>
            </a:r>
          </a:p>
          <a:p>
            <a:pPr eaLnBrk="1" hangingPunct="1"/>
            <a:endParaRPr lang="fi-FI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fi-FI">
                <a:solidFill>
                  <a:schemeClr val="tx1"/>
                </a:solidFill>
                <a:latin typeface="Arial" charset="0"/>
              </a:rPr>
              <a:t>2021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291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145088" y="5961063"/>
            <a:ext cx="1960562" cy="6334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2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7426325" y="5961063"/>
            <a:ext cx="1135063" cy="6334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3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862263" y="6137275"/>
            <a:ext cx="2027237" cy="457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4" name="Text Placeholder 20"/>
          <p:cNvSpPr>
            <a:spLocks noGrp="1"/>
          </p:cNvSpPr>
          <p:nvPr>
            <p:ph type="body" sz="quarter" idx="14"/>
          </p:nvPr>
        </p:nvSpPr>
        <p:spPr>
          <a:xfrm>
            <a:off x="573088" y="6137275"/>
            <a:ext cx="2047875" cy="457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/>
          </p:nvPr>
        </p:nvSpPr>
        <p:spPr>
          <a:xfrm>
            <a:off x="573088" y="5961063"/>
            <a:ext cx="2047875" cy="17621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48B85481-4A5D-494A-955E-097F3ECF7B43}" type="slidenum">
              <a:rPr lang="fi-FI" sz="1000">
                <a:solidFill>
                  <a:schemeClr val="bg1"/>
                </a:solidFill>
                <a:latin typeface="Arial Narrow" charset="0"/>
              </a:rPr>
              <a:pPr algn="r"/>
              <a:t>10</a:t>
            </a:fld>
            <a:endParaRPr lang="fi-FI" sz="1000">
              <a:solidFill>
                <a:schemeClr val="bg1"/>
              </a:solidFill>
              <a:latin typeface="Arial Narrow" charset="0"/>
            </a:endParaRPr>
          </a:p>
        </p:txBody>
      </p:sp>
      <p:sp>
        <p:nvSpPr>
          <p:cNvPr id="3051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i-FI"/>
              <a:t>Vaihto-omaisuuden arvostaminen</a:t>
            </a:r>
          </a:p>
        </p:txBody>
      </p:sp>
      <p:sp>
        <p:nvSpPr>
          <p:cNvPr id="30515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365125"/>
            <a:r>
              <a:rPr lang="fi-FI"/>
              <a:t>Vaihto-omaisuuden arvoksi katsotaan hankintameno, josta on vähennetty EVL 28.1 §:n arvonalentumisvähennys.</a:t>
            </a:r>
          </a:p>
        </p:txBody>
      </p:sp>
    </p:spTree>
    <p:extLst>
      <p:ext uri="{BB962C8B-B14F-4D97-AF65-F5344CB8AC3E}">
        <p14:creationId xmlns:p14="http://schemas.microsoft.com/office/powerpoint/2010/main" val="92280355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E5188769-2A9B-034E-94CB-DA73086ED615}" type="slidenum">
              <a:rPr lang="fi-FI" sz="1000">
                <a:solidFill>
                  <a:schemeClr val="bg1"/>
                </a:solidFill>
                <a:latin typeface="Arial Narrow" charset="0"/>
              </a:rPr>
              <a:pPr algn="r"/>
              <a:t>11</a:t>
            </a:fld>
            <a:endParaRPr lang="fi-FI" sz="1000">
              <a:solidFill>
                <a:schemeClr val="bg1"/>
              </a:solidFill>
              <a:latin typeface="Arial Narrow" charset="0"/>
            </a:endParaRPr>
          </a:p>
        </p:txBody>
      </p:sp>
      <p:sp>
        <p:nvSpPr>
          <p:cNvPr id="30617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i-FI"/>
              <a:t>Sijoitusomaisuuden arvostaminen</a:t>
            </a:r>
          </a:p>
        </p:txBody>
      </p:sp>
      <p:sp>
        <p:nvSpPr>
          <p:cNvPr id="30618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365125"/>
            <a:r>
              <a:rPr lang="fi-FI"/>
              <a:t>Sijoitusomaisuuden arvoksi katsotaan hankintamenon ja EVL 5 §:n 6 kohdassa tarkoitetun arvonkorotuksen yhteismäärä, josta on vähennetty EVL 29 §:ssä tarkoitettu arvonalentumisvähennys.</a:t>
            </a:r>
          </a:p>
        </p:txBody>
      </p:sp>
    </p:spTree>
    <p:extLst>
      <p:ext uri="{BB962C8B-B14F-4D97-AF65-F5344CB8AC3E}">
        <p14:creationId xmlns:p14="http://schemas.microsoft.com/office/powerpoint/2010/main" val="254910267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1A3F59D-6F61-274F-9148-2A792B9EAC56}" type="slidenum">
              <a:rPr lang="fi-FI" sz="1000">
                <a:solidFill>
                  <a:schemeClr val="bg1"/>
                </a:solidFill>
                <a:latin typeface="Arial Narrow" charset="0"/>
              </a:rPr>
              <a:pPr algn="r"/>
              <a:t>12</a:t>
            </a:fld>
            <a:endParaRPr lang="fi-FI" sz="1000">
              <a:solidFill>
                <a:schemeClr val="bg1"/>
              </a:solidFill>
              <a:latin typeface="Arial Narrow" charset="0"/>
            </a:endParaRPr>
          </a:p>
        </p:txBody>
      </p:sp>
      <p:sp>
        <p:nvSpPr>
          <p:cNvPr id="3072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i-FI"/>
              <a:t>Käyttöomaisuus arvostaminen</a:t>
            </a:r>
          </a:p>
        </p:txBody>
      </p:sp>
      <p:sp>
        <p:nvSpPr>
          <p:cNvPr id="30720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365125"/>
            <a:r>
              <a:rPr lang="fi-FI" dirty="0"/>
              <a:t>Käyttöomaisuuden sekä sellaisten pitkävaikutteisten menojen, joilla on varallisuusarvoa, arvoksi katsotaan verovuoden päättyessä tuloverotuksessa poistamatta oleva arvo.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dirty="0"/>
              <a:t>Poikkeuksena kiinteistöt ja arvopaperit </a:t>
            </a:r>
          </a:p>
        </p:txBody>
      </p:sp>
    </p:spTree>
    <p:extLst>
      <p:ext uri="{BB962C8B-B14F-4D97-AF65-F5344CB8AC3E}">
        <p14:creationId xmlns:p14="http://schemas.microsoft.com/office/powerpoint/2010/main" val="424641692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1E5ECA3-3559-0D47-A1B0-05FAF5BB1E83}" type="slidenum">
              <a:rPr lang="fi-FI" sz="1000">
                <a:solidFill>
                  <a:schemeClr val="bg1"/>
                </a:solidFill>
                <a:latin typeface="Arial Narrow" charset="0"/>
              </a:rPr>
              <a:pPr algn="r"/>
              <a:t>13</a:t>
            </a:fld>
            <a:endParaRPr lang="fi-FI" sz="1000">
              <a:solidFill>
                <a:schemeClr val="bg1"/>
              </a:solidFill>
              <a:latin typeface="Arial Narrow" charset="0"/>
            </a:endParaRPr>
          </a:p>
        </p:txBody>
      </p:sp>
      <p:sp>
        <p:nvSpPr>
          <p:cNvPr id="3082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i-FI"/>
              <a:t>Poikkeuksena kiinteistöt ja arvopaperit</a:t>
            </a:r>
          </a:p>
        </p:txBody>
      </p:sp>
      <p:sp>
        <p:nvSpPr>
          <p:cNvPr id="30822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365125">
              <a:lnSpc>
                <a:spcPct val="90000"/>
              </a:lnSpc>
            </a:pPr>
            <a:r>
              <a:rPr lang="fi-FI" sz="2000" dirty="0"/>
              <a:t>Muuhun kuin vaihto- tai sijoitusomaisuuteen kuuluvat kiinteistöt, rakennukset ja rakennelmat</a:t>
            </a:r>
          </a:p>
          <a:p>
            <a:pPr marL="742950" lvl="1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1800" dirty="0"/>
              <a:t>arvostetaan vertailuarvoon, jos em. kiinteistön, rakennuksen tai rakennelman vertailuarvo on korkeampi kuin tuloverotuksessa poistamaton hankintameno</a:t>
            </a:r>
          </a:p>
          <a:p>
            <a:pPr marL="742950" lvl="1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1800" dirty="0"/>
              <a:t>Vertailu tehdään kunkin kiinteistön kohdalla erikseen. </a:t>
            </a:r>
          </a:p>
          <a:p>
            <a:pPr marL="742950" lvl="1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1800" dirty="0"/>
              <a:t>Kiinteistöön luetaan maapohja ja sillä olevat rakennukset (näin myös KHO 2005/274). </a:t>
            </a:r>
          </a:p>
          <a:p>
            <a:pPr marL="365125" indent="-365125">
              <a:lnSpc>
                <a:spcPct val="90000"/>
              </a:lnSpc>
            </a:pPr>
            <a:r>
              <a:rPr lang="fi-FI" sz="2000" dirty="0"/>
              <a:t>Muuhun kuin vaihto- tai sijoitusomaisuuteen kuuluvat julkisesti noteeratut arvopaperit ja sijoitusrahasto-osuudet sekä </a:t>
            </a:r>
            <a:r>
              <a:rPr lang="fi-FI" sz="2000" dirty="0" err="1"/>
              <a:t>ArvL</a:t>
            </a:r>
            <a:r>
              <a:rPr lang="fi-FI" sz="2000" dirty="0"/>
              <a:t> 2 luvussa tarkoitetun yhtiön osakkeet </a:t>
            </a:r>
          </a:p>
          <a:p>
            <a:pPr marL="742950" lvl="1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1800" dirty="0"/>
              <a:t>arvostetaan pääsäännöstä poiketen niiden yhteenlaskettuun verovuotta edeltävän vuoden vertailuarvoon, jos se on korkeampi kuin niiden yhteenlaskettua poistamaton hankintameno</a:t>
            </a:r>
          </a:p>
        </p:txBody>
      </p:sp>
    </p:spTree>
    <p:extLst>
      <p:ext uri="{BB962C8B-B14F-4D97-AF65-F5344CB8AC3E}">
        <p14:creationId xmlns:p14="http://schemas.microsoft.com/office/powerpoint/2010/main" val="114275107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46A49765-056B-8E4F-9371-EAFC97B2FE10}" type="slidenum">
              <a:rPr lang="fi-FI" sz="1000">
                <a:solidFill>
                  <a:schemeClr val="bg1"/>
                </a:solidFill>
                <a:latin typeface="Arial Narrow" charset="0"/>
              </a:rPr>
              <a:pPr algn="r"/>
              <a:t>14</a:t>
            </a:fld>
            <a:endParaRPr lang="fi-FI" sz="1000">
              <a:solidFill>
                <a:schemeClr val="bg1"/>
              </a:solidFill>
              <a:latin typeface="Arial Narrow" charset="0"/>
            </a:endParaRPr>
          </a:p>
        </p:txBody>
      </p:sp>
      <p:sp>
        <p:nvSpPr>
          <p:cNvPr id="3092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i-FI"/>
              <a:t>Vertailuarvot</a:t>
            </a:r>
          </a:p>
        </p:txBody>
      </p:sp>
      <p:sp>
        <p:nvSpPr>
          <p:cNvPr id="3092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365125">
              <a:lnSpc>
                <a:spcPct val="90000"/>
              </a:lnSpc>
            </a:pPr>
            <a:r>
              <a:rPr lang="fi-FI" dirty="0"/>
              <a:t>Vertailuarvolla tarkoitetaan pääsääntöisesi varallisuusverolain aikaista verotusarvoa</a:t>
            </a:r>
          </a:p>
          <a:p>
            <a:pPr marL="365125" indent="-365125">
              <a:lnSpc>
                <a:spcPct val="90000"/>
              </a:lnSpc>
            </a:pPr>
            <a:r>
              <a:rPr lang="fi-FI" dirty="0"/>
              <a:t>Kiinteistöt: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dirty="0"/>
              <a:t>metsän vertailuarvona pidetään </a:t>
            </a:r>
            <a:r>
              <a:rPr lang="fi-FI" dirty="0" err="1"/>
              <a:t>ArvL</a:t>
            </a:r>
            <a:r>
              <a:rPr lang="fi-FI" dirty="0"/>
              <a:t> 7 §:ssä tarkoitettua arvoa ja 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dirty="0"/>
              <a:t>maatalousmaan vertailuarvona 20 §:n mukaista arvoa, 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dirty="0"/>
              <a:t>kiinteistöverolain 3 §:ssä tarkoitetun muun kiinteistön vertailuarvona nollaa sekä 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dirty="0"/>
              <a:t>muun kiinteistön vertailuarvona </a:t>
            </a:r>
            <a:r>
              <a:rPr lang="fi-FI" dirty="0" err="1"/>
              <a:t>ArvL</a:t>
            </a:r>
            <a:r>
              <a:rPr lang="fi-FI" dirty="0"/>
              <a:t> 5 luvussa tarkoitettua verotusarvoa</a:t>
            </a:r>
          </a:p>
          <a:p>
            <a:pPr marL="742950" lvl="1" indent="-285750">
              <a:lnSpc>
                <a:spcPct val="90000"/>
              </a:lnSpc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4754654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8F20762-3164-3F4E-9DB4-F4AC127BE1A6}" type="slidenum">
              <a:rPr lang="fi-FI" sz="1000">
                <a:solidFill>
                  <a:schemeClr val="bg1"/>
                </a:solidFill>
                <a:latin typeface="Arial Narrow" charset="0"/>
              </a:rPr>
              <a:pPr algn="r"/>
              <a:t>15</a:t>
            </a:fld>
            <a:endParaRPr lang="fi-FI" sz="1000">
              <a:solidFill>
                <a:schemeClr val="bg1"/>
              </a:solidFill>
              <a:latin typeface="Arial Narrow" charset="0"/>
            </a:endParaRPr>
          </a:p>
        </p:txBody>
      </p:sp>
      <p:sp>
        <p:nvSpPr>
          <p:cNvPr id="31027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i-FI"/>
              <a:t>Vertailuarvot</a:t>
            </a:r>
          </a:p>
        </p:txBody>
      </p:sp>
      <p:sp>
        <p:nvSpPr>
          <p:cNvPr id="31027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365125">
              <a:lnSpc>
                <a:spcPct val="90000"/>
              </a:lnSpc>
              <a:buClr>
                <a:srgbClr val="192165"/>
              </a:buClr>
            </a:pPr>
            <a:r>
              <a:rPr lang="fi-FI" dirty="0"/>
              <a:t>Arvopaperit: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dirty="0"/>
              <a:t>Julkisesti noteeratun arvopaperin (esim. osake) vertailuarvo on 70 % tilinpäätöspäivän (omistajayrityksen tilikauden päättymisajankohta)  mukaisesta päätöskurssista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dirty="0"/>
              <a:t>Julkisesti noteerattujen merkintäoikeuksien, johdannaissopimusten kuten optioiden, termiinien ja </a:t>
            </a:r>
            <a:r>
              <a:rPr lang="fi-FI" dirty="0" err="1"/>
              <a:t>warranttien</a:t>
            </a:r>
            <a:r>
              <a:rPr lang="fi-FI" dirty="0"/>
              <a:t> sekä osaketalletustodistusten vertailuarvo on 70 % niiden päätöskurssista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dirty="0"/>
              <a:t>Sijoitusrahasto-osuuden vertailuarvo on 70 % käyvästä arvosta  (arvostamisajankohta kalenterivuoden loppu)</a:t>
            </a:r>
          </a:p>
        </p:txBody>
      </p:sp>
    </p:spTree>
    <p:extLst>
      <p:ext uri="{BB962C8B-B14F-4D97-AF65-F5344CB8AC3E}">
        <p14:creationId xmlns:p14="http://schemas.microsoft.com/office/powerpoint/2010/main" val="411569234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4E646757-D0F7-8B4C-855F-54EF2853DE4B}" type="slidenum">
              <a:rPr lang="fi-FI" sz="1000">
                <a:solidFill>
                  <a:schemeClr val="bg1"/>
                </a:solidFill>
                <a:latin typeface="Arial Narrow" charset="0"/>
              </a:rPr>
              <a:pPr algn="r"/>
              <a:t>16</a:t>
            </a:fld>
            <a:endParaRPr lang="fi-FI" sz="1000">
              <a:solidFill>
                <a:schemeClr val="bg1"/>
              </a:solidFill>
              <a:latin typeface="Arial Narrow" charset="0"/>
            </a:endParaRPr>
          </a:p>
        </p:txBody>
      </p:sp>
      <p:sp>
        <p:nvSpPr>
          <p:cNvPr id="3112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i-FI"/>
              <a:t>Vertailuarvot</a:t>
            </a:r>
          </a:p>
        </p:txBody>
      </p:sp>
      <p:sp>
        <p:nvSpPr>
          <p:cNvPr id="31130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365125">
              <a:lnSpc>
                <a:spcPct val="80000"/>
              </a:lnSpc>
              <a:buClr>
                <a:srgbClr val="192165"/>
              </a:buClr>
            </a:pPr>
            <a:r>
              <a:rPr lang="fi-FI" sz="1600" dirty="0"/>
              <a:t>Arvopaperit:</a:t>
            </a:r>
          </a:p>
          <a:p>
            <a:pPr marL="742950" lvl="1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i-FI" sz="1800" dirty="0"/>
              <a:t>Muun kuin julkisesti noteeratun yhtiön osakkeen vertailuarvo lasketaan jakamalla yhtiön nettovarallisuus ulkona olevien osakkeiden lukumäärällä. </a:t>
            </a:r>
          </a:p>
          <a:p>
            <a:pPr marL="1200150" lvl="2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i-FI" sz="1600" dirty="0"/>
              <a:t>Vertailuarvoa laskettaessa yhtiön nettovarallisuudesta vähennetään tilikaudelta jaettavaksi päätetty osinko. </a:t>
            </a:r>
          </a:p>
          <a:p>
            <a:pPr marL="1600200" lvl="3" indent="-228600">
              <a:lnSpc>
                <a:spcPct val="80000"/>
              </a:lnSpc>
            </a:pPr>
            <a:r>
              <a:rPr lang="fi-FI" sz="1400" dirty="0"/>
              <a:t>Jaettavaksi päätetyllä osingolla tarkoitetaan siltä tilikaudelta jaettavaksi päätettyä osinkoa, jonka tase on nettovarallisuuden laskemisen pohjana. Osingon maksamisajankohdalla ei ole tässä merkitystä.</a:t>
            </a:r>
          </a:p>
          <a:p>
            <a:pPr marL="1200150" lvl="2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i-FI" sz="1600" dirty="0"/>
              <a:t>Vertailuarvo saa olla enintään 50 % korkeampi kuin edellisvuoden vertailuarvo</a:t>
            </a:r>
          </a:p>
          <a:p>
            <a:pPr marL="1200150" lvl="2" indent="-285750">
              <a:lnSpc>
                <a:spcPct val="80000"/>
              </a:lnSpc>
              <a:buClr>
                <a:srgbClr val="192165"/>
              </a:buClr>
              <a:buFont typeface="Arial" panose="020B0604020202020204" pitchFamily="34" charset="0"/>
              <a:buChar char="•"/>
            </a:pPr>
            <a:r>
              <a:rPr lang="fi-FI" sz="1600" dirty="0"/>
              <a:t>Jos edellisen vuoden verotusarvo on nolla, vertailuarvoksi katsotaan verovuoden vertailuarvon ja edellisen vuoden vertailuarvon keskiarvo</a:t>
            </a:r>
          </a:p>
          <a:p>
            <a:pPr marL="1200150" lvl="2" indent="-285750">
              <a:lnSpc>
                <a:spcPct val="80000"/>
              </a:lnSpc>
              <a:buClr>
                <a:srgbClr val="192165"/>
              </a:buClr>
              <a:buFont typeface="Arial" panose="020B0604020202020204" pitchFamily="34" charset="0"/>
              <a:buChar char="•"/>
            </a:pPr>
            <a:r>
              <a:rPr lang="fi-FI" sz="1600" dirty="0"/>
              <a:t>Osakkeen vertailuarvo voi pienentyä edellisen vuoden verotusarvoon nähden rajoitta. </a:t>
            </a:r>
          </a:p>
          <a:p>
            <a:pPr marL="1200150" lvl="2" indent="-285750">
              <a:lnSpc>
                <a:spcPct val="80000"/>
              </a:lnSpc>
              <a:buClr>
                <a:srgbClr val="192165"/>
              </a:buClr>
              <a:buFont typeface="Arial" panose="020B0604020202020204" pitchFamily="34" charset="0"/>
              <a:buChar char="•"/>
            </a:pPr>
            <a:r>
              <a:rPr lang="fi-FI" sz="1600" dirty="0"/>
              <a:t>Yhtiön olosuhteissa tilikauden jälkeen tapahtuneet muutokset kuten osakepääoman korottaminen ja alentaminen, omien osakkeiden lunastaminen, yhtiöiden sulautuminen jne. otetaan kuitenkin huomioon</a:t>
            </a:r>
          </a:p>
        </p:txBody>
      </p:sp>
    </p:spTree>
    <p:extLst>
      <p:ext uri="{BB962C8B-B14F-4D97-AF65-F5344CB8AC3E}">
        <p14:creationId xmlns:p14="http://schemas.microsoft.com/office/powerpoint/2010/main" val="26072958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C16EA1B-BCC9-6343-A6F9-502B24E538B6}" type="slidenum">
              <a:rPr lang="fi-FI" sz="1000">
                <a:solidFill>
                  <a:schemeClr val="bg1"/>
                </a:solidFill>
                <a:latin typeface="Arial Narrow" charset="0"/>
              </a:rPr>
              <a:pPr algn="r"/>
              <a:t>17</a:t>
            </a:fld>
            <a:endParaRPr lang="fi-FI" sz="1000">
              <a:solidFill>
                <a:schemeClr val="bg1"/>
              </a:solidFill>
              <a:latin typeface="Arial Narrow" charset="0"/>
            </a:endParaRPr>
          </a:p>
        </p:txBody>
      </p:sp>
      <p:sp>
        <p:nvSpPr>
          <p:cNvPr id="31232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i-FI"/>
              <a:t>Vertailuarvot</a:t>
            </a:r>
          </a:p>
        </p:txBody>
      </p:sp>
      <p:sp>
        <p:nvSpPr>
          <p:cNvPr id="31232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365125">
              <a:buClr>
                <a:srgbClr val="192165"/>
              </a:buClr>
            </a:pPr>
            <a:r>
              <a:rPr lang="fi-FI" dirty="0"/>
              <a:t>Arvopaperit: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dirty="0"/>
              <a:t>Muun kuin julkisesti noteeratun </a:t>
            </a:r>
            <a:r>
              <a:rPr lang="fi-FI" u="sng" dirty="0"/>
              <a:t>ulkomaisen</a:t>
            </a:r>
            <a:r>
              <a:rPr lang="fi-FI" dirty="0"/>
              <a:t> osakkeen vertailuarvo lasketaan vastaavalla tavalla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dirty="0"/>
              <a:t>Asunto-osakeyhtiön osakkeet</a:t>
            </a:r>
          </a:p>
          <a:p>
            <a:pPr marL="1257300" lvl="2" indent="-342900">
              <a:buClr>
                <a:srgbClr val="192165"/>
              </a:buClr>
              <a:buFont typeface="Arial" panose="020B0604020202020204" pitchFamily="34" charset="0"/>
              <a:buChar char="•"/>
            </a:pPr>
            <a:r>
              <a:rPr lang="fi-FI" sz="2000" dirty="0"/>
              <a:t>Ennen 1.1.2006 hankitun As oy:n osakkeiden ja määrätyn huoneiston hallintaan oikeuttavan </a:t>
            </a:r>
            <a:r>
              <a:rPr lang="fi-FI" sz="2000" dirty="0" err="1"/>
              <a:t>Kiint</a:t>
            </a:r>
            <a:r>
              <a:rPr lang="fi-FI" sz="2000" dirty="0"/>
              <a:t> Oy:n  osakkeiden vertailuarvo on vuoden 2005 verotusarvo </a:t>
            </a:r>
          </a:p>
          <a:p>
            <a:pPr marL="1257300" lvl="2" indent="-342900">
              <a:buClr>
                <a:srgbClr val="192165"/>
              </a:buClr>
              <a:buFont typeface="Arial" panose="020B0604020202020204" pitchFamily="34" charset="0"/>
              <a:buChar char="•"/>
            </a:pPr>
            <a:r>
              <a:rPr lang="fi-FI" sz="2000" dirty="0"/>
              <a:t>1.1.2006 tai sen jälkeen hankitun As Oy:n osakkeiden ja määrätyn huoneiston hallintaan oikeuttavan </a:t>
            </a:r>
            <a:r>
              <a:rPr lang="fi-FI" sz="2000" dirty="0" err="1"/>
              <a:t>Kiint</a:t>
            </a:r>
            <a:r>
              <a:rPr lang="fi-FI" sz="2000" dirty="0"/>
              <a:t> Oy:n osakkeiden vertailuarvo on tuloverotuksessa poistamaton hankintameno</a:t>
            </a:r>
          </a:p>
          <a:p>
            <a:pPr marL="1143000" lvl="2" indent="-228600">
              <a:buClr>
                <a:srgbClr val="192165"/>
              </a:buClr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678119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8AB12B2-B304-7B45-9ED8-5DC038164745}" type="slidenum">
              <a:rPr lang="fi-FI" sz="1000">
                <a:solidFill>
                  <a:schemeClr val="bg1"/>
                </a:solidFill>
                <a:latin typeface="Arial Narrow" charset="0"/>
              </a:rPr>
              <a:pPr algn="r"/>
              <a:t>18</a:t>
            </a:fld>
            <a:endParaRPr lang="fi-FI" sz="1000">
              <a:solidFill>
                <a:schemeClr val="bg1"/>
              </a:solidFill>
              <a:latin typeface="Arial Narrow" charset="0"/>
            </a:endParaRPr>
          </a:p>
        </p:txBody>
      </p:sp>
      <p:sp>
        <p:nvSpPr>
          <p:cNvPr id="3133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i-FI"/>
              <a:t>Velkojen arvostaminen</a:t>
            </a:r>
          </a:p>
        </p:txBody>
      </p:sp>
      <p:sp>
        <p:nvSpPr>
          <p:cNvPr id="31334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365125">
              <a:lnSpc>
                <a:spcPct val="90000"/>
              </a:lnSpc>
            </a:pPr>
            <a:r>
              <a:rPr lang="fi-FI"/>
              <a:t>Yhtiön velat arvostetaan niiden nimellisarvoon. </a:t>
            </a:r>
          </a:p>
          <a:p>
            <a:pPr marL="365125" indent="-365125">
              <a:lnSpc>
                <a:spcPct val="90000"/>
              </a:lnSpc>
            </a:pPr>
            <a:r>
              <a:rPr lang="fi-FI"/>
              <a:t>Jos velka on indeksiin tai muuhun vertailuperusteeseen sidottu, sen arvona pidetään muuttuneen vertailuperusteen mukaista arvoa. </a:t>
            </a:r>
          </a:p>
          <a:p>
            <a:pPr marL="365125" indent="-365125">
              <a:lnSpc>
                <a:spcPct val="90000"/>
              </a:lnSpc>
            </a:pPr>
            <a:r>
              <a:rPr lang="fi-FI"/>
              <a:t>Ulkomaanrahan määräiset velat arvostetaan kirjanpitolain 5:3 §:ssä tarkoitetulla tavalla (SP:n tilinpäätöspäivänä ilmoittamaan kurssiin).</a:t>
            </a:r>
          </a:p>
        </p:txBody>
      </p:sp>
    </p:spTree>
    <p:extLst>
      <p:ext uri="{BB962C8B-B14F-4D97-AF65-F5344CB8AC3E}">
        <p14:creationId xmlns:p14="http://schemas.microsoft.com/office/powerpoint/2010/main" val="348605638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/>
              <a:t>Muun yrityksen elinkeinotoiminnan nettovarallisuus ja sen arvo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Yksityisen elinkeinonharjoittajan ja elinkeinoyhtymän </a:t>
            </a:r>
            <a:r>
              <a:rPr lang="fi-FI" u="sng" dirty="0"/>
              <a:t>elinkeinotoiminnan</a:t>
            </a:r>
            <a:r>
              <a:rPr lang="fi-FI" dirty="0"/>
              <a:t> nettovarallisuus on se jäännös, joka saadaan kun yrityksen elinkeinotoiminnan varoista vähennetään yrityksen elinkeinotoiminnan velat (</a:t>
            </a:r>
            <a:r>
              <a:rPr lang="fi-FI" dirty="0" err="1"/>
              <a:t>bruttoperiaatte</a:t>
            </a:r>
            <a:r>
              <a:rPr lang="fi-FI" dirty="0"/>
              <a:t>).</a:t>
            </a:r>
          </a:p>
          <a:p>
            <a:r>
              <a:rPr lang="fi-FI" dirty="0"/>
              <a:t>Varoina ja velkoina vain elinkeinotoiminnan varat ja velat</a:t>
            </a:r>
          </a:p>
          <a:p>
            <a:pPr lvl="1"/>
            <a:r>
              <a:rPr lang="fi-FI" dirty="0"/>
              <a:t>Ei muun tulolähteen (TVL) varoja ja velkoja</a:t>
            </a:r>
          </a:p>
        </p:txBody>
      </p:sp>
    </p:spTree>
    <p:extLst>
      <p:ext uri="{BB962C8B-B14F-4D97-AF65-F5344CB8AC3E}">
        <p14:creationId xmlns:p14="http://schemas.microsoft.com/office/powerpoint/2010/main" val="2827488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98BFB20F-28D8-F24E-A079-52CCF2445F57}" type="slidenum">
              <a:rPr lang="fi-FI" sz="1000">
                <a:solidFill>
                  <a:schemeClr val="bg1"/>
                </a:solidFill>
                <a:latin typeface="Arial Narrow" charset="0"/>
              </a:rPr>
              <a:pPr algn="r"/>
              <a:t>2</a:t>
            </a:fld>
            <a:endParaRPr lang="fi-FI" sz="1000">
              <a:solidFill>
                <a:schemeClr val="bg1"/>
              </a:solidFill>
              <a:latin typeface="Arial Narrow" charset="0"/>
            </a:endParaRPr>
          </a:p>
        </p:txBody>
      </p:sp>
      <p:sp>
        <p:nvSpPr>
          <p:cNvPr id="29696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i-FI"/>
              <a:t>Osakeyhtiön nettovarallisuus </a:t>
            </a:r>
          </a:p>
        </p:txBody>
      </p:sp>
      <p:sp>
        <p:nvSpPr>
          <p:cNvPr id="29696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365125">
              <a:lnSpc>
                <a:spcPct val="80000"/>
              </a:lnSpc>
              <a:buClr>
                <a:srgbClr val="192165"/>
              </a:buClr>
            </a:pPr>
            <a:r>
              <a:rPr lang="fi-FI" sz="1800" dirty="0"/>
              <a:t>Matemaattinen arvo lasketaan vain listaamattoman kotimaisen yhtiön osakkeelle</a:t>
            </a:r>
          </a:p>
          <a:p>
            <a:pPr marL="365125" indent="-365125">
              <a:lnSpc>
                <a:spcPct val="80000"/>
              </a:lnSpc>
              <a:buClr>
                <a:srgbClr val="192165"/>
              </a:buClr>
            </a:pPr>
            <a:r>
              <a:rPr lang="fi-FI" sz="1800" dirty="0"/>
              <a:t>Matemaattinen arvo lasketaan yhtiön edellisenä vuonna päättyneen tilikauden mukaisen tarkistetun nettovarallisuuden perusteella  </a:t>
            </a:r>
          </a:p>
          <a:p>
            <a:pPr marL="742950" lvl="1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i-FI" sz="1700" dirty="0"/>
              <a:t>Esimerkiksi: Matemaattinen arvo vuodelle 2018 lasketaan yhtiön vuonna 2017 päättyvän tilikauden taseen perusteella.</a:t>
            </a:r>
          </a:p>
          <a:p>
            <a:pPr marL="1200150" lvl="2" indent="-285750">
              <a:lnSpc>
                <a:spcPct val="80000"/>
              </a:lnSpc>
              <a:buClr>
                <a:srgbClr val="192165"/>
              </a:buClr>
              <a:buFont typeface="Arial" panose="020B0604020202020204" pitchFamily="34" charset="0"/>
              <a:buChar char="•"/>
            </a:pPr>
            <a:r>
              <a:rPr lang="fi-FI" sz="1400" dirty="0"/>
              <a:t>Tätä matemaattista arvoa käytetään, kun osakkaan vuonna 2018 saama osinko jaetaan pääomatulo-osinkoon ja ansiotulo-osinkoon.</a:t>
            </a:r>
          </a:p>
          <a:p>
            <a:pPr marL="365125" indent="-365125">
              <a:lnSpc>
                <a:spcPct val="80000"/>
              </a:lnSpc>
              <a:buClr>
                <a:srgbClr val="192165"/>
              </a:buClr>
            </a:pPr>
            <a:r>
              <a:rPr lang="fi-FI" sz="1800" dirty="0"/>
              <a:t>Osakeyhtiön nettovarallisuus lasketaan ns. bruttoperiaatteella. </a:t>
            </a:r>
          </a:p>
          <a:p>
            <a:pPr marL="365125" indent="-365125">
              <a:lnSpc>
                <a:spcPct val="80000"/>
              </a:lnSpc>
              <a:buClr>
                <a:srgbClr val="192165"/>
              </a:buClr>
            </a:pPr>
            <a:r>
              <a:rPr lang="fi-FI" sz="1800" dirty="0"/>
              <a:t>Nettovarallisuus on se jäännös, joka saadaan kun yhtiön varoista vähennetään velat. </a:t>
            </a:r>
          </a:p>
          <a:p>
            <a:pPr marL="365125" indent="-365125">
              <a:lnSpc>
                <a:spcPct val="80000"/>
              </a:lnSpc>
              <a:buClr>
                <a:srgbClr val="192165"/>
              </a:buClr>
            </a:pPr>
            <a:r>
              <a:rPr lang="fi-FI" sz="1800" dirty="0"/>
              <a:t>Nettovarallisuuteen luetaan yhtiön </a:t>
            </a:r>
            <a:r>
              <a:rPr lang="fi-FI" sz="1800" u="sng" dirty="0"/>
              <a:t>kaikkien tulolähteiden varat ja velat</a:t>
            </a:r>
            <a:r>
              <a:rPr lang="fi-FI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20004813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/>
              <a:t>Muun yrityksen elinkeinotoiminnan nettovarallisuus ja sen arvo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i-FI" sz="2400" dirty="0"/>
              <a:t>Elinkeinonharjoittajan nettovarallisuutta laskettaessa arvioitava, kuuluuko arvopaperit elinkeinotoiminnan varoihin. </a:t>
            </a:r>
          </a:p>
          <a:p>
            <a:pPr lvl="1">
              <a:lnSpc>
                <a:spcPct val="80000"/>
              </a:lnSpc>
            </a:pPr>
            <a:r>
              <a:rPr lang="fi-FI" sz="2000" dirty="0"/>
              <a:t>KVL1996/282; apteekkiliikkeen rahoitusomaisuuteen kuuluvat sijoitusrahasto-osuudet luettiin elinkeinotoiminnan varoihin siltä osin kuin ne vastasivat liikkeen lyhytaikaista vierasta pääomaa (arvostus hankintamenoon)</a:t>
            </a:r>
          </a:p>
          <a:p>
            <a:pPr>
              <a:lnSpc>
                <a:spcPct val="80000"/>
              </a:lnSpc>
            </a:pPr>
            <a:r>
              <a:rPr lang="fi-FI" sz="2400" dirty="0"/>
              <a:t>Kiinteistö kuuluu elinkeinotoiminnan tulolähteeseen vain, jos yli puolet kiinteistöstä on välittömästi tai välillisesti em. käytössä</a:t>
            </a:r>
          </a:p>
          <a:p>
            <a:pPr>
              <a:lnSpc>
                <a:spcPct val="80000"/>
              </a:lnSpc>
            </a:pPr>
            <a:r>
              <a:rPr lang="fi-FI" sz="2400" dirty="0"/>
              <a:t>Samoin myös osake-huoneistot (EVL 53.2 §) </a:t>
            </a:r>
          </a:p>
          <a:p>
            <a:pPr lvl="1">
              <a:lnSpc>
                <a:spcPct val="80000"/>
              </a:lnSpc>
            </a:pPr>
            <a:r>
              <a:rPr lang="fi-FI" sz="2000" dirty="0"/>
              <a:t>Esimerkiksi lääkärin omassa ja ammattikäytössä olevasta huoneistosta ei osaakaan luettu ammattitoiminnan käyttöomaisuuteen, kun huoneisto oli pääasiassa lääkärin ja hänen perheensä vakituisena asuntona (KHO 1998:84).</a:t>
            </a:r>
          </a:p>
        </p:txBody>
      </p:sp>
    </p:spTree>
    <p:extLst>
      <p:ext uri="{BB962C8B-B14F-4D97-AF65-F5344CB8AC3E}">
        <p14:creationId xmlns:p14="http://schemas.microsoft.com/office/powerpoint/2010/main" val="2447562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/>
              <a:t>Muun yrityksen elinkeinotoiminnan nettovarallisuus ja sen arvo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dirty="0"/>
              <a:t>Elinkeinoyhtymän elinkeinotoiminnan varoina ei pidetä yhtymän saamisia osakkailtaan</a:t>
            </a:r>
          </a:p>
          <a:p>
            <a:r>
              <a:rPr lang="fi-FI" sz="2800" dirty="0"/>
              <a:t>Yksityisen elinkeinoharjoittajan varoina ei pidetä </a:t>
            </a:r>
          </a:p>
          <a:p>
            <a:pPr lvl="1"/>
            <a:r>
              <a:rPr lang="fi-FI" sz="2400" dirty="0"/>
              <a:t>korkotulon lähdeverosta annetussa laissa tarkoitettua joukkovelkakirjaa eikä talletusta (vaikkei talletukselle ei ole maksettu korkoa), eikä </a:t>
            </a:r>
          </a:p>
          <a:p>
            <a:pPr lvl="1"/>
            <a:r>
              <a:rPr lang="fi-FI" sz="2400" dirty="0"/>
              <a:t>talletusten ja obligaatioiden veronhuojennuslaissa (726/1988) tarkoitettua verovapaata talletusta, eikä </a:t>
            </a:r>
          </a:p>
          <a:p>
            <a:pPr lvl="1"/>
            <a:r>
              <a:rPr lang="fi-FI" sz="2400" dirty="0"/>
              <a:t>vastaavia Euroopan talousalueella olevia talletuksia ja joukkovelkakirjoja</a:t>
            </a:r>
          </a:p>
        </p:txBody>
      </p:sp>
    </p:spTree>
    <p:extLst>
      <p:ext uri="{BB962C8B-B14F-4D97-AF65-F5344CB8AC3E}">
        <p14:creationId xmlns:p14="http://schemas.microsoft.com/office/powerpoint/2010/main" val="2212553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E1BDEE25-1610-F146-9646-85FDD30569FB}" type="slidenum">
              <a:rPr lang="fi-FI" sz="1000">
                <a:solidFill>
                  <a:schemeClr val="bg1"/>
                </a:solidFill>
                <a:latin typeface="Arial Narrow" charset="0"/>
              </a:rPr>
              <a:pPr algn="r"/>
              <a:t>3</a:t>
            </a:fld>
            <a:endParaRPr lang="fi-FI" sz="1000">
              <a:solidFill>
                <a:schemeClr val="bg1"/>
              </a:solidFill>
              <a:latin typeface="Arial Narrow" charset="0"/>
            </a:endParaRPr>
          </a:p>
        </p:txBody>
      </p:sp>
      <p:sp>
        <p:nvSpPr>
          <p:cNvPr id="2979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i-FI"/>
              <a:t>Varoja</a:t>
            </a:r>
          </a:p>
        </p:txBody>
      </p:sp>
      <p:sp>
        <p:nvSpPr>
          <p:cNvPr id="29798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365125"/>
            <a:r>
              <a:rPr lang="fi-FI" dirty="0"/>
              <a:t>Varoja ovat yhtiön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dirty="0"/>
              <a:t>käyttö-,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dirty="0"/>
              <a:t>vaihto-,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dirty="0"/>
              <a:t>sijoitus- ja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dirty="0"/>
              <a:t>rahoitusomaisuus sekä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dirty="0"/>
              <a:t>muu sellainen omaisuus ja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dirty="0"/>
              <a:t>sellaiset pitkävaikutteiset menot, joilla on varallisuusarvoa</a:t>
            </a:r>
          </a:p>
        </p:txBody>
      </p:sp>
    </p:spTree>
    <p:extLst>
      <p:ext uri="{BB962C8B-B14F-4D97-AF65-F5344CB8AC3E}">
        <p14:creationId xmlns:p14="http://schemas.microsoft.com/office/powerpoint/2010/main" val="411258267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7235CCEF-2311-4447-9EBE-582EFD952488}" type="slidenum">
              <a:rPr lang="fi-FI" sz="1000">
                <a:solidFill>
                  <a:schemeClr val="bg1"/>
                </a:solidFill>
                <a:latin typeface="Arial Narrow" charset="0"/>
              </a:rPr>
              <a:pPr algn="r"/>
              <a:t>4</a:t>
            </a:fld>
            <a:endParaRPr lang="fi-FI" sz="1000">
              <a:solidFill>
                <a:schemeClr val="bg1"/>
              </a:solidFill>
              <a:latin typeface="Arial Narrow" charset="0"/>
            </a:endParaRPr>
          </a:p>
        </p:txBody>
      </p:sp>
      <p:sp>
        <p:nvSpPr>
          <p:cNvPr id="2990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i-FI"/>
              <a:t>Ei varoja</a:t>
            </a:r>
          </a:p>
        </p:txBody>
      </p:sp>
      <p:sp>
        <p:nvSpPr>
          <p:cNvPr id="29901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365125">
              <a:lnSpc>
                <a:spcPct val="90000"/>
              </a:lnSpc>
            </a:pPr>
            <a:r>
              <a:rPr lang="fi-FI" sz="2000" dirty="0"/>
              <a:t>Varoihin ei lueta pitkävaikutteisia menoja, joilla ei ole varallisuusarvoa. </a:t>
            </a:r>
          </a:p>
          <a:p>
            <a:pPr marL="742950" lvl="1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1800" dirty="0"/>
              <a:t>Se seikka, onko pitkävaikutteisilla menoilla varallisuusarvoa, on ratkaistava kussakin tapauksessa erikseen. </a:t>
            </a:r>
          </a:p>
          <a:p>
            <a:pPr marL="1200150" lvl="2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1600" dirty="0"/>
              <a:t>Varallisuusarvoa ei ole EVL 24 §:n nojalla aktivoiduilla yhtiön </a:t>
            </a:r>
            <a:r>
              <a:rPr lang="fi-FI" sz="1600" dirty="0" err="1"/>
              <a:t>perustamis</a:t>
            </a:r>
            <a:r>
              <a:rPr lang="fi-FI" sz="1600" dirty="0"/>
              <a:t>- ja järjestelytoimista aiheutuneilla menoilla eikä rakennusten aktivoiduilla korjauskuluilla ja tontin käytön suunnittelumenoilla (KHO 1982/2032). </a:t>
            </a:r>
          </a:p>
          <a:p>
            <a:pPr marL="1200150" lvl="2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1600" dirty="0"/>
              <a:t>Pitkävaikutteisilla menoilla, jotka </a:t>
            </a:r>
            <a:r>
              <a:rPr lang="fi-FI" sz="1600" dirty="0" err="1"/>
              <a:t>EVL:n</a:t>
            </a:r>
            <a:r>
              <a:rPr lang="fi-FI" sz="1600" dirty="0"/>
              <a:t> säännösten nojalla on aktivoitava, on katsottava olevan varallisuusarvoa. </a:t>
            </a:r>
          </a:p>
          <a:p>
            <a:pPr marL="1600200" lvl="3" indent="-228600">
              <a:lnSpc>
                <a:spcPct val="90000"/>
              </a:lnSpc>
            </a:pPr>
            <a:r>
              <a:rPr lang="fi-FI" sz="1400" dirty="0"/>
              <a:t>Tällaisia menoja ovat vuokrahuoneiston perusparannusmenot (KHO 1969 II 563). </a:t>
            </a:r>
          </a:p>
          <a:p>
            <a:pPr marL="1600200" lvl="3" indent="-228600">
              <a:lnSpc>
                <a:spcPct val="90000"/>
              </a:lnSpc>
            </a:pPr>
            <a:r>
              <a:rPr lang="fi-FI" sz="1400" dirty="0"/>
              <a:t>Myös aktivoiduilla tietokoneohjelmilla on verotuskäytännössä katsottu olevan varallisuusarvoa.</a:t>
            </a:r>
          </a:p>
        </p:txBody>
      </p:sp>
    </p:spTree>
    <p:extLst>
      <p:ext uri="{BB962C8B-B14F-4D97-AF65-F5344CB8AC3E}">
        <p14:creationId xmlns:p14="http://schemas.microsoft.com/office/powerpoint/2010/main" val="64361381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EEADAFF-886E-004E-A35C-7F02BE5E1ECD}" type="slidenum">
              <a:rPr lang="fi-FI" sz="1000">
                <a:solidFill>
                  <a:schemeClr val="bg1"/>
                </a:solidFill>
                <a:latin typeface="Arial Narrow" charset="0"/>
              </a:rPr>
              <a:pPr algn="r"/>
              <a:t>5</a:t>
            </a:fld>
            <a:endParaRPr lang="fi-FI" sz="1000">
              <a:solidFill>
                <a:schemeClr val="bg1"/>
              </a:solidFill>
              <a:latin typeface="Arial Narrow" charset="0"/>
            </a:endParaRPr>
          </a:p>
        </p:txBody>
      </p:sp>
      <p:sp>
        <p:nvSpPr>
          <p:cNvPr id="3000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i-FI"/>
              <a:t>Ei varoja</a:t>
            </a:r>
          </a:p>
        </p:txBody>
      </p:sp>
      <p:sp>
        <p:nvSpPr>
          <p:cNvPr id="30003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365125">
              <a:lnSpc>
                <a:spcPct val="80000"/>
              </a:lnSpc>
            </a:pPr>
            <a:r>
              <a:rPr lang="fi-FI" sz="1800" dirty="0"/>
              <a:t>Aktivoitu fuusiotappio</a:t>
            </a:r>
          </a:p>
          <a:p>
            <a:pPr marL="742950" lvl="1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i-FI" sz="1700" dirty="0"/>
              <a:t>Fuusiotappiolla ei ole varallisuusarvoa, jos vastaanottava yhtiö on maksanut sulautuvan yhtiön osakkeista enemmän kuin sulautuvan yhtiön todellinen arvo on ollut (ei aktivoida kirjanpidossa) </a:t>
            </a:r>
          </a:p>
          <a:p>
            <a:pPr marL="742950" lvl="1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i-FI" sz="1700" dirty="0"/>
              <a:t>KHO katsoi päätöksessään 1994 B 545, että kirjanpidollisella fuusioerotuksella oli varallisuusarvoa, kun yhtiöiden sulautuessa syntynyt fuusioerotus oli kohdistettu sulautuneelta yhtiöltä siirtyneiden maa-alueiden ja osakkeiden tase-erille. </a:t>
            </a:r>
          </a:p>
          <a:p>
            <a:pPr marL="742950" lvl="1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i-FI" sz="1700" dirty="0"/>
              <a:t>Myös taseen pitkävaikutteisiin menoihin liikearvona aktivoidulla kirjanpidollisella fuusioerotuksella katsottiin olevan varallisuusarvoa (KHO 1994 B 546).</a:t>
            </a:r>
          </a:p>
          <a:p>
            <a:pPr marL="365125" indent="-365125">
              <a:lnSpc>
                <a:spcPct val="80000"/>
              </a:lnSpc>
            </a:pPr>
            <a:r>
              <a:rPr lang="fi-FI" sz="1800" dirty="0"/>
              <a:t>Kirjanpitolain 5:18 §:n mukaisia laskennallisia verosaamisia ei pidetä varoina</a:t>
            </a:r>
          </a:p>
          <a:p>
            <a:pPr marL="742950" lvl="1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i-FI" sz="1700" dirty="0"/>
              <a:t>Verosaamiset, jotka syntyvät verojen kirjaamisesta tilikaudelle suoriteperustetta vastaavalla tavalla luetaan yhtiön varoihin (</a:t>
            </a:r>
            <a:r>
              <a:rPr lang="fi-FI" sz="1700" dirty="0" err="1"/>
              <a:t>VH:n</a:t>
            </a:r>
            <a:r>
              <a:rPr lang="fi-FI" sz="1700" dirty="0"/>
              <a:t> ohjekirje 11/1998).  </a:t>
            </a:r>
          </a:p>
          <a:p>
            <a:pPr marL="742950" lvl="1" indent="-285750">
              <a:lnSpc>
                <a:spcPct val="80000"/>
              </a:lnSpc>
            </a:pPr>
            <a:endParaRPr lang="fi-FI" sz="1700" dirty="0"/>
          </a:p>
        </p:txBody>
      </p:sp>
    </p:spTree>
    <p:extLst>
      <p:ext uri="{BB962C8B-B14F-4D97-AF65-F5344CB8AC3E}">
        <p14:creationId xmlns:p14="http://schemas.microsoft.com/office/powerpoint/2010/main" val="119180620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30744FCF-C9D6-0444-AE08-BE53558502B6}" type="slidenum">
              <a:rPr lang="fi-FI" sz="1000">
                <a:solidFill>
                  <a:schemeClr val="bg1"/>
                </a:solidFill>
                <a:latin typeface="Arial Narrow" charset="0"/>
              </a:rPr>
              <a:pPr algn="r"/>
              <a:t>6</a:t>
            </a:fld>
            <a:endParaRPr lang="fi-FI" sz="1000">
              <a:solidFill>
                <a:schemeClr val="bg1"/>
              </a:solidFill>
              <a:latin typeface="Arial Narrow" charset="0"/>
            </a:endParaRPr>
          </a:p>
        </p:txBody>
      </p:sp>
      <p:sp>
        <p:nvSpPr>
          <p:cNvPr id="3010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i-FI"/>
              <a:t>Velat</a:t>
            </a:r>
          </a:p>
        </p:txBody>
      </p:sp>
      <p:sp>
        <p:nvSpPr>
          <p:cNvPr id="30106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365125">
              <a:lnSpc>
                <a:spcPct val="90000"/>
              </a:lnSpc>
              <a:buClr>
                <a:srgbClr val="192165"/>
              </a:buClr>
            </a:pPr>
            <a:r>
              <a:rPr lang="fi-FI" sz="1800" dirty="0"/>
              <a:t>Velkana pidetään </a:t>
            </a:r>
          </a:p>
          <a:p>
            <a:pPr marL="742950" lvl="1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1700" dirty="0"/>
              <a:t>yhtiön taseen vastattaviin vieraaseen pääomaan merkittyjä eriä, </a:t>
            </a:r>
          </a:p>
          <a:p>
            <a:pPr marL="742950" lvl="1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1700" dirty="0" err="1"/>
              <a:t>ArvL</a:t>
            </a:r>
            <a:r>
              <a:rPr lang="fi-FI" sz="1700" dirty="0"/>
              <a:t> 2 §:n 3 momentin 1 ja 2 kohdassa tarkoitettuja eriä sekä </a:t>
            </a:r>
          </a:p>
          <a:p>
            <a:pPr marL="742950" lvl="1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1700" dirty="0"/>
              <a:t>pääomalainaa silloin, kun se on taloudelliselta luonteeltaan vierasta pääomaa</a:t>
            </a:r>
          </a:p>
          <a:p>
            <a:pPr marL="365125" indent="-365125">
              <a:lnSpc>
                <a:spcPct val="90000"/>
              </a:lnSpc>
              <a:buClr>
                <a:srgbClr val="192165"/>
              </a:buClr>
            </a:pPr>
            <a:r>
              <a:rPr lang="fi-FI" sz="1800" dirty="0"/>
              <a:t>Maksuunpanematon tuloverovelka, jonka yhtiö kirjaa vieraaseen pääomaan, on pääsäännön mukaan velkaa myös nettovarallisuutta laskettaessa. </a:t>
            </a:r>
          </a:p>
          <a:p>
            <a:pPr marL="365125" indent="-365125">
              <a:lnSpc>
                <a:spcPct val="90000"/>
              </a:lnSpc>
              <a:buClr>
                <a:srgbClr val="192165"/>
              </a:buClr>
            </a:pPr>
            <a:r>
              <a:rPr lang="fi-FI" sz="1800" dirty="0"/>
              <a:t>Nettovarallisuutta laskettaessa pääomalaina on katsottu velaksi (</a:t>
            </a:r>
            <a:r>
              <a:rPr lang="fi-FI" sz="1800" dirty="0" err="1"/>
              <a:t>VeroH:n</a:t>
            </a:r>
            <a:r>
              <a:rPr lang="fi-FI" sz="1800" dirty="0"/>
              <a:t> tiedote 5/1997). </a:t>
            </a:r>
          </a:p>
          <a:p>
            <a:pPr marL="365125" indent="-365125">
              <a:lnSpc>
                <a:spcPct val="90000"/>
              </a:lnSpc>
              <a:buClr>
                <a:srgbClr val="192165"/>
              </a:buClr>
            </a:pPr>
            <a:r>
              <a:rPr lang="fi-FI" sz="1800" dirty="0"/>
              <a:t>Liittymismaksut, jotka saajayhtiö on kirjannut velaksi, katsotaan velaksi myös nettovarallisuutta laskettaessa. </a:t>
            </a:r>
          </a:p>
        </p:txBody>
      </p:sp>
    </p:spTree>
    <p:extLst>
      <p:ext uri="{BB962C8B-B14F-4D97-AF65-F5344CB8AC3E}">
        <p14:creationId xmlns:p14="http://schemas.microsoft.com/office/powerpoint/2010/main" val="99548243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DA080340-3DB1-A044-B74A-980C4F9E9EA7}" type="slidenum">
              <a:rPr lang="fi-FI" sz="1000">
                <a:solidFill>
                  <a:schemeClr val="bg1"/>
                </a:solidFill>
                <a:latin typeface="Arial Narrow" charset="0"/>
              </a:rPr>
              <a:pPr algn="r"/>
              <a:t>7</a:t>
            </a:fld>
            <a:endParaRPr lang="fi-FI" sz="1000">
              <a:solidFill>
                <a:schemeClr val="bg1"/>
              </a:solidFill>
              <a:latin typeface="Arial Narrow" charset="0"/>
            </a:endParaRPr>
          </a:p>
        </p:txBody>
      </p:sp>
      <p:sp>
        <p:nvSpPr>
          <p:cNvPr id="30208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i-FI"/>
              <a:t>Ei velkaa</a:t>
            </a:r>
          </a:p>
        </p:txBody>
      </p:sp>
      <p:sp>
        <p:nvSpPr>
          <p:cNvPr id="30208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365125">
              <a:lnSpc>
                <a:spcPct val="90000"/>
              </a:lnSpc>
            </a:pPr>
            <a:r>
              <a:rPr lang="fi-FI" dirty="0"/>
              <a:t>Velkana ei pidetä 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dirty="0"/>
              <a:t>yhtiön omaa pääomaa, 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dirty="0"/>
              <a:t>rahastoja (esim. investointirahasto), varauksia, eikä 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dirty="0"/>
              <a:t>arvostuseriä. </a:t>
            </a:r>
          </a:p>
          <a:p>
            <a:pPr marL="365125" indent="-365125">
              <a:lnSpc>
                <a:spcPct val="90000"/>
              </a:lnSpc>
            </a:pPr>
            <a:r>
              <a:rPr lang="fi-FI" dirty="0"/>
              <a:t>Velkana ei pidetä myöskään KPL 5:18 §:n mukaisia laskennallisia verovelkoja.</a:t>
            </a:r>
          </a:p>
          <a:p>
            <a:pPr marL="365125" indent="-365125">
              <a:lnSpc>
                <a:spcPct val="90000"/>
              </a:lnSpc>
            </a:pPr>
            <a:r>
              <a:rPr lang="fi-FI" dirty="0"/>
              <a:t>Vastattavissa olevaa kirjanpidollisten ja suunnitelmanmukaisten poistojen poistoeroa ei oteta huomioon nettovarallisuuslaskelmalla.</a:t>
            </a:r>
          </a:p>
        </p:txBody>
      </p:sp>
    </p:spTree>
    <p:extLst>
      <p:ext uri="{BB962C8B-B14F-4D97-AF65-F5344CB8AC3E}">
        <p14:creationId xmlns:p14="http://schemas.microsoft.com/office/powerpoint/2010/main" val="169560023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3F3984D5-C8B6-D14B-8841-B286768924A9}" type="slidenum">
              <a:rPr lang="fi-FI" sz="1000">
                <a:solidFill>
                  <a:schemeClr val="bg1"/>
                </a:solidFill>
                <a:latin typeface="Arial Narrow" charset="0"/>
              </a:rPr>
              <a:pPr algn="r"/>
              <a:t>8</a:t>
            </a:fld>
            <a:endParaRPr lang="fi-FI" sz="1000">
              <a:solidFill>
                <a:schemeClr val="bg1"/>
              </a:solidFill>
              <a:latin typeface="Arial Narrow" charset="0"/>
            </a:endParaRPr>
          </a:p>
        </p:txBody>
      </p:sp>
      <p:sp>
        <p:nvSpPr>
          <p:cNvPr id="3031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i-FI"/>
              <a:t>Varojen arvostaminen </a:t>
            </a:r>
          </a:p>
        </p:txBody>
      </p:sp>
      <p:sp>
        <p:nvSpPr>
          <p:cNvPr id="30310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365125">
              <a:buClr>
                <a:srgbClr val="192165"/>
              </a:buClr>
            </a:pPr>
            <a:r>
              <a:rPr lang="fi-FI"/>
              <a:t>Varat arvostetaan pääsäännön mukaan tuloverotuksessa poistamattomaan hankintamenoon </a:t>
            </a:r>
          </a:p>
        </p:txBody>
      </p:sp>
    </p:spTree>
    <p:extLst>
      <p:ext uri="{BB962C8B-B14F-4D97-AF65-F5344CB8AC3E}">
        <p14:creationId xmlns:p14="http://schemas.microsoft.com/office/powerpoint/2010/main" val="77806393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C3253A6E-34CE-134A-91F5-B7E42CCC04CD}" type="slidenum">
              <a:rPr lang="fi-FI" sz="1000">
                <a:solidFill>
                  <a:schemeClr val="bg1"/>
                </a:solidFill>
                <a:latin typeface="Arial Narrow" charset="0"/>
              </a:rPr>
              <a:pPr algn="r"/>
              <a:t>9</a:t>
            </a:fld>
            <a:endParaRPr lang="fi-FI" sz="1000">
              <a:solidFill>
                <a:schemeClr val="bg1"/>
              </a:solidFill>
              <a:latin typeface="Arial Narrow" charset="0"/>
            </a:endParaRPr>
          </a:p>
        </p:txBody>
      </p:sp>
      <p:sp>
        <p:nvSpPr>
          <p:cNvPr id="30413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fi-FI"/>
              <a:t>Rahoitusomaisuuden</a:t>
            </a:r>
            <a:r>
              <a:rPr lang="fi-FI" b="1"/>
              <a:t> </a:t>
            </a:r>
            <a:r>
              <a:rPr lang="fi-FI"/>
              <a:t>arvostaminen</a:t>
            </a:r>
          </a:p>
        </p:txBody>
      </p:sp>
      <p:sp>
        <p:nvSpPr>
          <p:cNvPr id="30413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65125" indent="-365125">
              <a:lnSpc>
                <a:spcPct val="80000"/>
              </a:lnSpc>
            </a:pPr>
            <a:r>
              <a:rPr lang="fi-FI" sz="2000" dirty="0"/>
              <a:t>Rahoitusomaisuuteen kuuluvan saamisen arvoksi katsotaan nimellisarvo ja muun rahoitusomaisuuden arvoksi hankintameno, joista molemmista on tehty elinkeinotulon verottamisesta annetun lain 17 §:ssä tarkoitetut arvonalentumisvähennykset. (Myyntisaamisen arvonalennus, kuin suoritusta ei enää odoteta kertyvän)</a:t>
            </a:r>
          </a:p>
          <a:p>
            <a:pPr marL="365125" indent="-365125">
              <a:lnSpc>
                <a:spcPct val="80000"/>
              </a:lnSpc>
            </a:pPr>
            <a:r>
              <a:rPr lang="fi-FI" sz="2000" dirty="0"/>
              <a:t>Muiden rahoitusomaisuuteen kuuluvien saamisten kuten laina- ja siirtosaamisten ja ennakkomaksujen arvoksi katsotaan nimellisarvo, josta niin ikään on tehty EVL 17 §:ssä tarkoitettu arvonalentumisvähennys. (Arvonalentumisen oltava lopullinen)</a:t>
            </a:r>
          </a:p>
          <a:p>
            <a:pPr marL="365125" indent="-365125">
              <a:lnSpc>
                <a:spcPct val="80000"/>
              </a:lnSpc>
            </a:pPr>
            <a:r>
              <a:rPr lang="fi-FI" sz="2000" dirty="0"/>
              <a:t>Muun rahoitusomaisuuden arvoksi katsotaan hankintameno, josta on tehty EVL 17 §:ssä tarkoitettu arvonalentumisvähennys. (Arvonalennus mm. kavalluksen, varkauden tai muusta rikoksesta johtuneen menetyksen perusteella)</a:t>
            </a:r>
          </a:p>
          <a:p>
            <a:pPr marL="365125" indent="-365125">
              <a:lnSpc>
                <a:spcPct val="80000"/>
              </a:lnSpc>
            </a:pPr>
            <a:r>
              <a:rPr lang="fi-FI" sz="2000" dirty="0"/>
              <a:t>Ulkomaarahan määräisen saamisen arvoksi katsotaan kirjanpitolain 5 luvun 3 §:ssä tarkoitettu arvo.</a:t>
            </a:r>
          </a:p>
        </p:txBody>
      </p:sp>
    </p:spTree>
    <p:extLst>
      <p:ext uri="{BB962C8B-B14F-4D97-AF65-F5344CB8AC3E}">
        <p14:creationId xmlns:p14="http://schemas.microsoft.com/office/powerpoint/2010/main" val="361848348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aalto_economics">
  <a:themeElements>
    <a:clrScheme name="Polttopiste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Aalto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919</TotalTime>
  <Words>1243</Words>
  <Application>Microsoft Macintosh PowerPoint</Application>
  <PresentationFormat>Näytössä katseltava diaesitys (4:3)</PresentationFormat>
  <Paragraphs>135</Paragraphs>
  <Slides>21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21</vt:i4>
      </vt:variant>
    </vt:vector>
  </HeadingPairs>
  <TitlesOfParts>
    <vt:vector size="27" baseType="lpstr">
      <vt:lpstr>Arial</vt:lpstr>
      <vt:lpstr>Arial Narrow</vt:lpstr>
      <vt:lpstr>Calibri</vt:lpstr>
      <vt:lpstr>Georgia</vt:lpstr>
      <vt:lpstr>Symbol</vt:lpstr>
      <vt:lpstr>aalto_economics</vt:lpstr>
      <vt:lpstr>Yritysverotus – Varojen arvostaminen nettovarallisuuslaskennassa</vt:lpstr>
      <vt:lpstr>Osakeyhtiön nettovarallisuus </vt:lpstr>
      <vt:lpstr>Varoja</vt:lpstr>
      <vt:lpstr>Ei varoja</vt:lpstr>
      <vt:lpstr>Ei varoja</vt:lpstr>
      <vt:lpstr>Velat</vt:lpstr>
      <vt:lpstr>Ei velkaa</vt:lpstr>
      <vt:lpstr>Varojen arvostaminen </vt:lpstr>
      <vt:lpstr>Rahoitusomaisuuden arvostaminen</vt:lpstr>
      <vt:lpstr>Vaihto-omaisuuden arvostaminen</vt:lpstr>
      <vt:lpstr>Sijoitusomaisuuden arvostaminen</vt:lpstr>
      <vt:lpstr>Käyttöomaisuus arvostaminen</vt:lpstr>
      <vt:lpstr>Poikkeuksena kiinteistöt ja arvopaperit</vt:lpstr>
      <vt:lpstr>Vertailuarvot</vt:lpstr>
      <vt:lpstr>Vertailuarvot</vt:lpstr>
      <vt:lpstr>Vertailuarvot</vt:lpstr>
      <vt:lpstr>Vertailuarvot</vt:lpstr>
      <vt:lpstr>Velkojen arvostaminen</vt:lpstr>
      <vt:lpstr>Muun yrityksen elinkeinotoiminnan nettovarallisuus ja sen arvo</vt:lpstr>
      <vt:lpstr>Muun yrityksen elinkeinotoiminnan nettovarallisuus ja sen arvo</vt:lpstr>
      <vt:lpstr>Muun yrityksen elinkeinotoiminnan nettovarallisuus ja sen arvo</vt:lpstr>
    </vt:vector>
  </TitlesOfParts>
  <Company>HSE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Differences in study styles</dc:title>
  <dc:creator>brander</dc:creator>
  <cp:lastModifiedBy>ei tietoa</cp:lastModifiedBy>
  <cp:revision>65</cp:revision>
  <dcterms:created xsi:type="dcterms:W3CDTF">2014-08-18T10:17:49Z</dcterms:created>
  <dcterms:modified xsi:type="dcterms:W3CDTF">2021-08-31T13:10:09Z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TieturiVerId">
    <vt:lpwstr>002</vt:lpwstr>
  </property>
</Properties>
</file>