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290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2" autoAdjust="0"/>
    <p:restoredTop sz="94648" autoAdjust="0"/>
  </p:normalViewPr>
  <p:slideViewPr>
    <p:cSldViewPr>
      <p:cViewPr varScale="1">
        <p:scale>
          <a:sx n="117" d="100"/>
          <a:sy n="117" d="100"/>
        </p:scale>
        <p:origin x="13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31.8.2021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01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31.8.2021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8084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9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31249-5191-444E-B609-3E09D0829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00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1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Yritysverotus – Varojen arvostaminen nettovarallisuuslaskennassa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2021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8B85481-4A5D-494A-955E-097F3ECF7B43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10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51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Vaihto-omaisuuden arvostaminen</a:t>
            </a:r>
          </a:p>
        </p:txBody>
      </p:sp>
      <p:sp>
        <p:nvSpPr>
          <p:cNvPr id="3051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/>
              <a:t>Vaihto-omaisuuden arvoksi katsotaan hankintameno, josta on vähennetty EVL 28.1 §:n arvonalentumisvähennys.</a:t>
            </a:r>
          </a:p>
        </p:txBody>
      </p:sp>
    </p:spTree>
    <p:extLst>
      <p:ext uri="{BB962C8B-B14F-4D97-AF65-F5344CB8AC3E}">
        <p14:creationId xmlns:p14="http://schemas.microsoft.com/office/powerpoint/2010/main" val="92280355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5188769-2A9B-034E-94CB-DA73086ED615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11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61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Sijoitusomaisuuden arvostaminen</a:t>
            </a:r>
          </a:p>
        </p:txBody>
      </p:sp>
      <p:sp>
        <p:nvSpPr>
          <p:cNvPr id="3061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/>
              <a:t>Sijoitusomaisuuden arvoksi katsotaan hankintamenon ja EVL 5 §:n 6 kohdassa tarkoitetun arvonkorotuksen yhteismäärä, josta on vähennetty EVL 29 §:ssä tarkoitettu arvonalentumisvähennys.</a:t>
            </a:r>
          </a:p>
        </p:txBody>
      </p:sp>
    </p:spTree>
    <p:extLst>
      <p:ext uri="{BB962C8B-B14F-4D97-AF65-F5344CB8AC3E}">
        <p14:creationId xmlns:p14="http://schemas.microsoft.com/office/powerpoint/2010/main" val="254910267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1A3F59D-6F61-274F-9148-2A792B9EAC5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12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72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Käyttöomaisuus arvostaminen</a:t>
            </a:r>
          </a:p>
        </p:txBody>
      </p:sp>
      <p:sp>
        <p:nvSpPr>
          <p:cNvPr id="3072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 dirty="0"/>
              <a:t>Käyttöomaisuuden sekä sellaisten pitkävaikutteisten menojen, joilla on varallisuusarvoa, arvoksi katsotaan verovuoden päättyessä tuloverotuksessa poistamatta oleva arvo.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Poikkeuksena kiinteistöt ja arvopaperit </a:t>
            </a:r>
          </a:p>
        </p:txBody>
      </p:sp>
    </p:spTree>
    <p:extLst>
      <p:ext uri="{BB962C8B-B14F-4D97-AF65-F5344CB8AC3E}">
        <p14:creationId xmlns:p14="http://schemas.microsoft.com/office/powerpoint/2010/main" val="424641692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1E5ECA3-3559-0D47-A1B0-05FAF5BB1E83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13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8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Poikkeuksena kiinteistöt ja arvopaperit</a:t>
            </a:r>
          </a:p>
        </p:txBody>
      </p:sp>
      <p:sp>
        <p:nvSpPr>
          <p:cNvPr id="3082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sz="2000" dirty="0"/>
              <a:t>Muuhun kuin vaihto- tai sijoitusomaisuuteen kuuluvat kiinteistöt, rakennukset ja rakennelmat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arvostetaan vertailuarvoon, jos em. kiinteistön, rakennuksen tai rakennelman vertailuarvo on korkeampi kuin tuloverotuksessa poistamaton hankintameno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Vertailu tehdään kunkin kiinteistön kohdalla erikseen.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Kiinteistöön luetaan maapohja ja sillä olevat rakennukset (näin myös KHO 2005/274). </a:t>
            </a:r>
          </a:p>
          <a:p>
            <a:pPr marL="365125" indent="-365125">
              <a:lnSpc>
                <a:spcPct val="90000"/>
              </a:lnSpc>
            </a:pPr>
            <a:r>
              <a:rPr lang="fi-FI" sz="2000" dirty="0"/>
              <a:t>Muuhun kuin vaihto- tai sijoitusomaisuuteen kuuluvat julkisesti noteeratut arvopaperit ja sijoitusrahasto-osuudet sekä </a:t>
            </a:r>
            <a:r>
              <a:rPr lang="fi-FI" sz="2000" dirty="0" err="1"/>
              <a:t>ArvL</a:t>
            </a:r>
            <a:r>
              <a:rPr lang="fi-FI" sz="2000" dirty="0"/>
              <a:t> 2 luvussa tarkoitetun yhtiön osakkeet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arvostetaan pääsäännöstä poiketen niiden yhteenlaskettuun verovuotta edeltävän vuoden vertailuarvoon, jos se on korkeampi kuin niiden yhteenlaskettua poistamaton hankintameno</a:t>
            </a:r>
          </a:p>
        </p:txBody>
      </p:sp>
    </p:spTree>
    <p:extLst>
      <p:ext uri="{BB962C8B-B14F-4D97-AF65-F5344CB8AC3E}">
        <p14:creationId xmlns:p14="http://schemas.microsoft.com/office/powerpoint/2010/main" val="11427510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6A49765-056B-8E4F-9371-EAFC97B2FE10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14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9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092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dirty="0"/>
              <a:t>Vertailuarvolla tarkoitetaan pääsääntöisesi varallisuusverolain aikaista verotusarvoa</a:t>
            </a:r>
          </a:p>
          <a:p>
            <a:pPr marL="365125" indent="-365125">
              <a:lnSpc>
                <a:spcPct val="90000"/>
              </a:lnSpc>
            </a:pPr>
            <a:r>
              <a:rPr lang="fi-FI" dirty="0"/>
              <a:t>Kiinteistöt: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metsän vertailuarvona pidetään </a:t>
            </a:r>
            <a:r>
              <a:rPr lang="fi-FI" dirty="0" err="1"/>
              <a:t>ArvL</a:t>
            </a:r>
            <a:r>
              <a:rPr lang="fi-FI" dirty="0"/>
              <a:t> 7 §:ssä tarkoitettua arvoa ja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maatalousmaan vertailuarvona 20 §:n mukaista arvoa,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kiinteistöverolain 3 §:ssä tarkoitetun muun kiinteistön vertailuarvona nollaa sekä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muun kiinteistön vertailuarvona </a:t>
            </a:r>
            <a:r>
              <a:rPr lang="fi-FI" dirty="0" err="1"/>
              <a:t>ArvL</a:t>
            </a:r>
            <a:r>
              <a:rPr lang="fi-FI" dirty="0"/>
              <a:t> 5 luvussa tarkoitettua verotusarvoa</a:t>
            </a:r>
          </a:p>
          <a:p>
            <a:pPr marL="742950" lvl="1" indent="-285750">
              <a:lnSpc>
                <a:spcPct val="9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5465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8F20762-3164-3F4E-9DB4-F4AC127BE1A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15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0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102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dirty="0"/>
              <a:t>Arvopaperit: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Julkisesti noteeratun arvopaperin (esim. osake) vertailuarvo on 70 % tilinpäätöspäivän (omistajayrityksen tilikauden päättymisajankohta)  mukaisesta päätöskurssista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Julkisesti noteerattujen merkintäoikeuksien, johdannaissopimusten kuten optioiden, termiinien ja </a:t>
            </a:r>
            <a:r>
              <a:rPr lang="fi-FI" dirty="0" err="1"/>
              <a:t>warranttien</a:t>
            </a:r>
            <a:r>
              <a:rPr lang="fi-FI" dirty="0"/>
              <a:t> sekä osaketalletustodistusten vertailuarvo on 70 % niiden päätöskurssista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Sijoitusrahasto-osuuden vertailuarvo on 70 % käyvästä arvosta  (arvostamisajankohta kalenterivuoden loppu)</a:t>
            </a:r>
          </a:p>
        </p:txBody>
      </p:sp>
    </p:spTree>
    <p:extLst>
      <p:ext uri="{BB962C8B-B14F-4D97-AF65-F5344CB8AC3E}">
        <p14:creationId xmlns:p14="http://schemas.microsoft.com/office/powerpoint/2010/main" val="41156923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E646757-D0F7-8B4C-855F-54EF2853DE4B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16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12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113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600" dirty="0"/>
              <a:t>Arvopaperit: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Muun kuin julkisesti noteeratun yhtiön osakkeen vertailuarvo lasketaan jakamalla yhtiön nettovarallisuus ulkona olevien osakkeiden lukumäärällä. </a:t>
            </a:r>
          </a:p>
          <a:p>
            <a:pPr marL="1200150" lvl="2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Vertailuarvoa laskettaessa yhtiön nettovarallisuudesta vähennetään tilikaudelta jaettavaksi päätetty osinko. </a:t>
            </a:r>
          </a:p>
          <a:p>
            <a:pPr marL="1600200" lvl="3" indent="-228600">
              <a:lnSpc>
                <a:spcPct val="80000"/>
              </a:lnSpc>
            </a:pPr>
            <a:r>
              <a:rPr lang="fi-FI" sz="1400" dirty="0"/>
              <a:t>Jaettavaksi päätetyllä osingolla tarkoitetaan siltä tilikaudelta jaettavaksi päätettyä osinkoa, jonka tase on nettovarallisuuden laskemisen pohjana. Osingon maksamisajankohdalla ei ole tässä merkitystä.</a:t>
            </a:r>
          </a:p>
          <a:p>
            <a:pPr marL="1200150" lvl="2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Vertailuarvo saa olla enintään 50 % korkeampi kuin edellisvuoden vertailuarvo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600" dirty="0"/>
              <a:t>Jos edellisen vuoden verotusarvo on nolla, vertailuarvoksi katsotaan verovuoden vertailuarvon ja edellisen vuoden vertailuarvon keskiarvo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600" dirty="0"/>
              <a:t>Osakkeen vertailuarvo voi pienentyä edellisen vuoden verotusarvoon nähden rajoitta. 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600" dirty="0"/>
              <a:t>Yhtiön olosuhteissa tilikauden jälkeen tapahtuneet muutokset kuten osakepääoman korottaminen ja alentaminen, omien osakkeiden lunastaminen, yhtiöiden sulautuminen jne. otetaan kuitenkin huomioon</a:t>
            </a:r>
          </a:p>
        </p:txBody>
      </p:sp>
    </p:spTree>
    <p:extLst>
      <p:ext uri="{BB962C8B-B14F-4D97-AF65-F5344CB8AC3E}">
        <p14:creationId xmlns:p14="http://schemas.microsoft.com/office/powerpoint/2010/main" val="26072958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16EA1B-BCC9-6343-A6F9-502B24E538B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17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2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123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buClr>
                <a:srgbClr val="192165"/>
              </a:buClr>
            </a:pPr>
            <a:r>
              <a:rPr lang="fi-FI" dirty="0"/>
              <a:t>Arvopaperit: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Muun kuin julkisesti noteeratun </a:t>
            </a:r>
            <a:r>
              <a:rPr lang="fi-FI" u="sng" dirty="0"/>
              <a:t>ulkomaisen</a:t>
            </a:r>
            <a:r>
              <a:rPr lang="fi-FI" dirty="0"/>
              <a:t> osakkeen vertailuarvo lasketaan vastaavalla tavalla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Asunto-osakeyhtiön osakkeet</a:t>
            </a:r>
          </a:p>
          <a:p>
            <a:pPr marL="1257300" lvl="2" indent="-342900"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Ennen 1.1.2006 hankitun As oy:n osakkeiden ja määrätyn huoneiston hallintaan oikeuttavan </a:t>
            </a:r>
            <a:r>
              <a:rPr lang="fi-FI" sz="2000" dirty="0" err="1"/>
              <a:t>Kiint</a:t>
            </a:r>
            <a:r>
              <a:rPr lang="fi-FI" sz="2000" dirty="0"/>
              <a:t> Oy:n  osakkeiden vertailuarvo on vuoden 2005 verotusarvo </a:t>
            </a:r>
          </a:p>
          <a:p>
            <a:pPr marL="1257300" lvl="2" indent="-342900"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1.1.2006 tai sen jälkeen hankitun As Oy:n osakkeiden ja määrätyn huoneiston hallintaan oikeuttavan </a:t>
            </a:r>
            <a:r>
              <a:rPr lang="fi-FI" sz="2000" dirty="0" err="1"/>
              <a:t>Kiint</a:t>
            </a:r>
            <a:r>
              <a:rPr lang="fi-FI" sz="2000" dirty="0"/>
              <a:t> Oy:n osakkeiden vertailuarvo on tuloverotuksessa poistamaton hankintameno</a:t>
            </a:r>
          </a:p>
          <a:p>
            <a:pPr marL="1143000" lvl="2" indent="-228600">
              <a:buClr>
                <a:srgbClr val="192165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678119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8AB12B2-B304-7B45-9ED8-5DC038164745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18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3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Velkojen arvostaminen</a:t>
            </a:r>
          </a:p>
        </p:txBody>
      </p:sp>
      <p:sp>
        <p:nvSpPr>
          <p:cNvPr id="3133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/>
              <a:t>Yhtiön velat arvostetaan niiden nimellisarvoon. </a:t>
            </a:r>
          </a:p>
          <a:p>
            <a:pPr marL="365125" indent="-365125">
              <a:lnSpc>
                <a:spcPct val="90000"/>
              </a:lnSpc>
            </a:pPr>
            <a:r>
              <a:rPr lang="fi-FI"/>
              <a:t>Jos velka on indeksiin tai muuhun vertailuperusteeseen sidottu, sen arvona pidetään muuttuneen vertailuperusteen mukaista arvoa. </a:t>
            </a:r>
          </a:p>
          <a:p>
            <a:pPr marL="365125" indent="-365125">
              <a:lnSpc>
                <a:spcPct val="90000"/>
              </a:lnSpc>
            </a:pPr>
            <a:r>
              <a:rPr lang="fi-FI"/>
              <a:t>Ulkomaanrahan määräiset velat arvostetaan kirjanpitolain 5:3 §:ssä tarkoitetulla tavalla (SP:n tilinpäätöspäivänä ilmoittamaan kurssiin).</a:t>
            </a:r>
          </a:p>
        </p:txBody>
      </p:sp>
    </p:spTree>
    <p:extLst>
      <p:ext uri="{BB962C8B-B14F-4D97-AF65-F5344CB8AC3E}">
        <p14:creationId xmlns:p14="http://schemas.microsoft.com/office/powerpoint/2010/main" val="34860563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/>
              <a:t>Muun yrityksen elinkeinotoiminnan nettovarallisuus ja sen arvo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Yksityisen elinkeinonharjoittajan ja elinkeinoyhtymän </a:t>
            </a:r>
            <a:r>
              <a:rPr lang="fi-FI" u="sng" dirty="0"/>
              <a:t>elinkeinotoiminnan</a:t>
            </a:r>
            <a:r>
              <a:rPr lang="fi-FI" dirty="0"/>
              <a:t> nettovarallisuus on se jäännös, joka saadaan kun yrityksen elinkeinotoiminnan varoista vähennetään yrityksen elinkeinotoiminnan velat (</a:t>
            </a:r>
            <a:r>
              <a:rPr lang="fi-FI" dirty="0" err="1"/>
              <a:t>bruttoperiaatte</a:t>
            </a:r>
            <a:r>
              <a:rPr lang="fi-FI" dirty="0"/>
              <a:t>).</a:t>
            </a:r>
          </a:p>
          <a:p>
            <a:r>
              <a:rPr lang="fi-FI" dirty="0"/>
              <a:t>Varoina ja velkoina vain elinkeinotoiminnan varat ja velat</a:t>
            </a:r>
          </a:p>
          <a:p>
            <a:pPr lvl="1"/>
            <a:r>
              <a:rPr lang="fi-FI" dirty="0"/>
              <a:t>Ei muun tulolähteen (TVL) varoja ja velkoja</a:t>
            </a:r>
          </a:p>
        </p:txBody>
      </p:sp>
    </p:spTree>
    <p:extLst>
      <p:ext uri="{BB962C8B-B14F-4D97-AF65-F5344CB8AC3E}">
        <p14:creationId xmlns:p14="http://schemas.microsoft.com/office/powerpoint/2010/main" val="2827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8BFB20F-28D8-F24E-A079-52CCF2445F57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2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Osakeyhtiön nettovarallisuus </a:t>
            </a:r>
          </a:p>
        </p:txBody>
      </p:sp>
      <p:sp>
        <p:nvSpPr>
          <p:cNvPr id="2969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Matemaattinen arvo lasketaan vain listaamattoman kotimaisen yhtiön osakkeelle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Matemaattinen arvo lasketaan yhtiön edellisenä vuonna päättyneen tilikauden mukaisen tarkistetun nettovarallisuuden perusteella  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Esimerkiksi: Matemaattinen arvo vuodelle 2018 lasketaan yhtiön vuonna 2017 päättyvän tilikauden taseen perusteella.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400" dirty="0"/>
              <a:t>Tätä matemaattista arvoa käytetään, kun osakkaan vuonna 2018 saama osinko jaetaan pääomatulo-osinkoon ja ansiotulo-osinkoon.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Osakeyhtiön nettovarallisuus lasketaan ns. bruttoperiaatteella. 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Nettovarallisuus on se jäännös, joka saadaan kun yhtiön varoista vähennetään velat. 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Nettovarallisuuteen luetaan yhtiön </a:t>
            </a:r>
            <a:r>
              <a:rPr lang="fi-FI" sz="1800" u="sng" dirty="0"/>
              <a:t>kaikkien tulolähteiden varat ja velat</a:t>
            </a:r>
            <a:r>
              <a:rPr lang="fi-FI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000481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/>
              <a:t>Muun yrityksen elinkeinotoiminnan nettovarallisuus ja sen arvo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400" dirty="0"/>
              <a:t>Elinkeinonharjoittajan nettovarallisuutta laskettaessa arvioitava, kuuluuko arvopaperit elinkeinotoiminnan varoihin. </a:t>
            </a:r>
          </a:p>
          <a:p>
            <a:pPr lvl="1">
              <a:lnSpc>
                <a:spcPct val="80000"/>
              </a:lnSpc>
            </a:pPr>
            <a:r>
              <a:rPr lang="fi-FI" sz="2000" dirty="0"/>
              <a:t>KVL1996/282; apteekkiliikkeen rahoitusomaisuuteen kuuluvat sijoitusrahasto-osuudet luettiin elinkeinotoiminnan varoihin siltä osin kuin ne vastasivat liikkeen lyhytaikaista vierasta pääomaa (arvostus hankintamenoon)</a:t>
            </a:r>
          </a:p>
          <a:p>
            <a:pPr>
              <a:lnSpc>
                <a:spcPct val="80000"/>
              </a:lnSpc>
            </a:pPr>
            <a:r>
              <a:rPr lang="fi-FI" sz="2400" dirty="0"/>
              <a:t>Kiinteistö kuuluu elinkeinotoiminnan tulolähteeseen vain, jos yli puolet kiinteistöstä on välittömästi tai välillisesti em. käytössä</a:t>
            </a:r>
          </a:p>
          <a:p>
            <a:pPr>
              <a:lnSpc>
                <a:spcPct val="80000"/>
              </a:lnSpc>
            </a:pPr>
            <a:r>
              <a:rPr lang="fi-FI" sz="2400" dirty="0"/>
              <a:t>Samoin myös osake-huoneistot (EVL 53.2 §) </a:t>
            </a:r>
          </a:p>
          <a:p>
            <a:pPr lvl="1">
              <a:lnSpc>
                <a:spcPct val="80000"/>
              </a:lnSpc>
            </a:pPr>
            <a:r>
              <a:rPr lang="fi-FI" sz="2000" dirty="0"/>
              <a:t>Esimerkiksi lääkärin omassa ja ammattikäytössä olevasta huoneistosta ei osaakaan luettu ammattitoiminnan käyttöomaisuuteen, kun huoneisto oli pääasiassa lääkärin ja hänen perheensä vakituisena asuntona (KHO 1998:84).</a:t>
            </a:r>
          </a:p>
        </p:txBody>
      </p:sp>
    </p:spTree>
    <p:extLst>
      <p:ext uri="{BB962C8B-B14F-4D97-AF65-F5344CB8AC3E}">
        <p14:creationId xmlns:p14="http://schemas.microsoft.com/office/powerpoint/2010/main" val="2447562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/>
              <a:t>Muun yrityksen elinkeinotoiminnan nettovarallisuus ja sen arvo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Elinkeinoyhtymän elinkeinotoiminnan varoina ei pidetä yhtymän saamisia osakkailtaan</a:t>
            </a:r>
          </a:p>
          <a:p>
            <a:r>
              <a:rPr lang="fi-FI" sz="2800" dirty="0"/>
              <a:t>Yksityisen elinkeinoharjoittajan varoina ei pidetä </a:t>
            </a:r>
          </a:p>
          <a:p>
            <a:pPr lvl="1"/>
            <a:r>
              <a:rPr lang="fi-FI" sz="2400" dirty="0"/>
              <a:t>korkotulon lähdeverosta annetussa laissa tarkoitettua joukkovelkakirjaa eikä talletusta (vaikkei talletukselle ei ole maksettu korkoa), eikä </a:t>
            </a:r>
          </a:p>
          <a:p>
            <a:pPr lvl="1"/>
            <a:r>
              <a:rPr lang="fi-FI" sz="2400" dirty="0"/>
              <a:t>talletusten ja obligaatioiden veronhuojennuslaissa (726/1988) tarkoitettua verovapaata talletusta, eikä </a:t>
            </a:r>
          </a:p>
          <a:p>
            <a:pPr lvl="1"/>
            <a:r>
              <a:rPr lang="fi-FI" sz="2400" dirty="0"/>
              <a:t>vastaavia Euroopan talousalueella olevia talletuksia ja joukkovelkakirjoja</a:t>
            </a:r>
          </a:p>
        </p:txBody>
      </p:sp>
    </p:spTree>
    <p:extLst>
      <p:ext uri="{BB962C8B-B14F-4D97-AF65-F5344CB8AC3E}">
        <p14:creationId xmlns:p14="http://schemas.microsoft.com/office/powerpoint/2010/main" val="221255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1BDEE25-1610-F146-9646-85FDD30569FB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3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297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Varoja</a:t>
            </a:r>
          </a:p>
        </p:txBody>
      </p:sp>
      <p:sp>
        <p:nvSpPr>
          <p:cNvPr id="2979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 dirty="0"/>
              <a:t>Varoja ovat yhtiön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käyttö-,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vaihto-,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sijoitus- ja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rahoitusomaisuus sekä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muu sellainen omaisuus ja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sellaiset pitkävaikutteiset menot, joilla on varallisuusarvoa</a:t>
            </a:r>
          </a:p>
        </p:txBody>
      </p:sp>
    </p:spTree>
    <p:extLst>
      <p:ext uri="{BB962C8B-B14F-4D97-AF65-F5344CB8AC3E}">
        <p14:creationId xmlns:p14="http://schemas.microsoft.com/office/powerpoint/2010/main" val="411258267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235CCEF-2311-4447-9EBE-582EFD952488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4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299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Ei varoja</a:t>
            </a:r>
          </a:p>
        </p:txBody>
      </p:sp>
      <p:sp>
        <p:nvSpPr>
          <p:cNvPr id="2990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sz="2000" dirty="0"/>
              <a:t>Varoihin ei lueta pitkävaikutteisia menoja, joilla ei ole varallisuusarvoa.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Se seikka, onko pitkävaikutteisilla menoilla varallisuusarvoa, on ratkaistava kussakin tapauksessa erikseen.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Varallisuusarvoa ei ole EVL 24 §:n nojalla aktivoiduilla yhtiön </a:t>
            </a:r>
            <a:r>
              <a:rPr lang="fi-FI" sz="1600" dirty="0" err="1"/>
              <a:t>perustamis</a:t>
            </a:r>
            <a:r>
              <a:rPr lang="fi-FI" sz="1600" dirty="0"/>
              <a:t>- ja järjestelytoimista aiheutuneilla menoilla eikä rakennusten aktivoiduilla korjauskuluilla ja tontin käytön suunnittelumenoilla (KHO 1982/2032).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Pitkävaikutteisilla menoilla, jotka </a:t>
            </a:r>
            <a:r>
              <a:rPr lang="fi-FI" sz="1600" dirty="0" err="1"/>
              <a:t>EVL:n</a:t>
            </a:r>
            <a:r>
              <a:rPr lang="fi-FI" sz="1600" dirty="0"/>
              <a:t> säännösten nojalla on aktivoitava, on katsottava olevan varallisuusarvoa. </a:t>
            </a:r>
          </a:p>
          <a:p>
            <a:pPr marL="1600200" lvl="3" indent="-228600">
              <a:lnSpc>
                <a:spcPct val="90000"/>
              </a:lnSpc>
            </a:pPr>
            <a:r>
              <a:rPr lang="fi-FI" sz="1400" dirty="0"/>
              <a:t>Tällaisia menoja ovat vuokrahuoneiston perusparannusmenot (KHO 1969 II 563). </a:t>
            </a:r>
          </a:p>
          <a:p>
            <a:pPr marL="1600200" lvl="3" indent="-228600">
              <a:lnSpc>
                <a:spcPct val="90000"/>
              </a:lnSpc>
            </a:pPr>
            <a:r>
              <a:rPr lang="fi-FI" sz="1400" dirty="0"/>
              <a:t>Myös aktivoiduilla tietokoneohjelmilla on verotuskäytännössä katsottu olevan varallisuusarvoa.</a:t>
            </a:r>
          </a:p>
        </p:txBody>
      </p:sp>
    </p:spTree>
    <p:extLst>
      <p:ext uri="{BB962C8B-B14F-4D97-AF65-F5344CB8AC3E}">
        <p14:creationId xmlns:p14="http://schemas.microsoft.com/office/powerpoint/2010/main" val="6436138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EEADAFF-886E-004E-A35C-7F02BE5E1ECD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5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0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Ei varoja</a:t>
            </a:r>
          </a:p>
        </p:txBody>
      </p:sp>
      <p:sp>
        <p:nvSpPr>
          <p:cNvPr id="3000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</a:pPr>
            <a:r>
              <a:rPr lang="fi-FI" sz="1800" dirty="0"/>
              <a:t>Aktivoitu fuusiotappio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Fuusiotappiolla ei ole varallisuusarvoa, jos vastaanottava yhtiö on maksanut sulautuvan yhtiön osakkeista enemmän kuin sulautuvan yhtiön todellinen arvo on ollut (ei aktivoida kirjanpidossa) 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KHO katsoi päätöksessään 1994 B 545, että kirjanpidollisella fuusioerotuksella oli varallisuusarvoa, kun yhtiöiden sulautuessa syntynyt fuusioerotus oli kohdistettu sulautuneelta yhtiöltä siirtyneiden maa-alueiden ja osakkeiden tase-erille. 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Myös taseen pitkävaikutteisiin menoihin liikearvona aktivoidulla kirjanpidollisella fuusioerotuksella katsottiin olevan varallisuusarvoa (KHO 1994 B 546).</a:t>
            </a:r>
          </a:p>
          <a:p>
            <a:pPr marL="365125" indent="-365125">
              <a:lnSpc>
                <a:spcPct val="80000"/>
              </a:lnSpc>
            </a:pPr>
            <a:r>
              <a:rPr lang="fi-FI" sz="1800" dirty="0"/>
              <a:t>Kirjanpitolain 5:18 §:n mukaisia laskennallisia verosaamisia ei pidetä varoina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Verosaamiset, jotka syntyvät verojen kirjaamisesta tilikaudelle suoriteperustetta vastaavalla tavalla luetaan yhtiön varoihin (</a:t>
            </a:r>
            <a:r>
              <a:rPr lang="fi-FI" sz="1700" dirty="0" err="1"/>
              <a:t>VH:n</a:t>
            </a:r>
            <a:r>
              <a:rPr lang="fi-FI" sz="1700" dirty="0"/>
              <a:t> ohjekirje 11/1998).  </a:t>
            </a:r>
          </a:p>
          <a:p>
            <a:pPr marL="742950" lvl="1" indent="-285750">
              <a:lnSpc>
                <a:spcPct val="80000"/>
              </a:lnSpc>
            </a:pPr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119180620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0744FCF-C9D6-0444-AE08-BE53558502B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6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10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Velat</a:t>
            </a:r>
          </a:p>
        </p:txBody>
      </p:sp>
      <p:sp>
        <p:nvSpPr>
          <p:cNvPr id="30106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Velkana pidetään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yhtiön taseen vastattaviin vieraaseen pääomaan merkittyjä eriä,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700" dirty="0" err="1"/>
              <a:t>ArvL</a:t>
            </a:r>
            <a:r>
              <a:rPr lang="fi-FI" sz="1700" dirty="0"/>
              <a:t> 2 §:n 3 momentin 1 ja 2 kohdassa tarkoitettuja eriä sekä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pääomalainaa silloin, kun se on taloudelliselta luonteeltaan vierasta pääomaa</a:t>
            </a:r>
          </a:p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Maksuunpanematon tuloverovelka, jonka yhtiö kirjaa vieraaseen pääomaan, on pääsäännön mukaan velkaa myös nettovarallisuutta laskettaessa. </a:t>
            </a:r>
          </a:p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Nettovarallisuutta laskettaessa pääomalaina on katsottu velaksi (</a:t>
            </a:r>
            <a:r>
              <a:rPr lang="fi-FI" sz="1800" dirty="0" err="1"/>
              <a:t>VeroH:n</a:t>
            </a:r>
            <a:r>
              <a:rPr lang="fi-FI" sz="1800" dirty="0"/>
              <a:t> tiedote 5/1997). </a:t>
            </a:r>
          </a:p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Liittymismaksut, jotka saajayhtiö on kirjannut velaksi, katsotaan velaksi myös nettovarallisuutta laskettaessa. </a:t>
            </a:r>
          </a:p>
        </p:txBody>
      </p:sp>
    </p:spTree>
    <p:extLst>
      <p:ext uri="{BB962C8B-B14F-4D97-AF65-F5344CB8AC3E}">
        <p14:creationId xmlns:p14="http://schemas.microsoft.com/office/powerpoint/2010/main" val="99548243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A080340-3DB1-A044-B74A-980C4F9E9EA7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7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2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Ei velkaa</a:t>
            </a:r>
          </a:p>
        </p:txBody>
      </p:sp>
      <p:sp>
        <p:nvSpPr>
          <p:cNvPr id="30208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dirty="0"/>
              <a:t>Velkana ei pidetä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yhtiön omaa pääomaa,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rahastoja (esim. investointirahasto), varauksia, eikä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arvostuseriä. </a:t>
            </a:r>
          </a:p>
          <a:p>
            <a:pPr marL="365125" indent="-365125">
              <a:lnSpc>
                <a:spcPct val="90000"/>
              </a:lnSpc>
            </a:pPr>
            <a:r>
              <a:rPr lang="fi-FI" dirty="0"/>
              <a:t>Velkana ei pidetä myöskään KPL 5:18 §:n mukaisia laskennallisia verovelkoja.</a:t>
            </a:r>
          </a:p>
          <a:p>
            <a:pPr marL="365125" indent="-365125">
              <a:lnSpc>
                <a:spcPct val="90000"/>
              </a:lnSpc>
            </a:pPr>
            <a:r>
              <a:rPr lang="fi-FI" dirty="0"/>
              <a:t>Vastattavissa olevaa kirjanpidollisten ja suunnitelmanmukaisten poistojen poistoeroa ei oteta huomioon nettovarallisuuslaskelmalla.</a:t>
            </a:r>
          </a:p>
        </p:txBody>
      </p:sp>
    </p:spTree>
    <p:extLst>
      <p:ext uri="{BB962C8B-B14F-4D97-AF65-F5344CB8AC3E}">
        <p14:creationId xmlns:p14="http://schemas.microsoft.com/office/powerpoint/2010/main" val="16956002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F3984D5-C8B6-D14B-8841-B286768924A9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8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3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Varojen arvostaminen </a:t>
            </a:r>
          </a:p>
        </p:txBody>
      </p:sp>
      <p:sp>
        <p:nvSpPr>
          <p:cNvPr id="3031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buClr>
                <a:srgbClr val="192165"/>
              </a:buClr>
            </a:pPr>
            <a:r>
              <a:rPr lang="fi-FI"/>
              <a:t>Varat arvostetaan pääsäännön mukaan tuloverotuksessa poistamattomaan hankintamenoon </a:t>
            </a:r>
          </a:p>
        </p:txBody>
      </p:sp>
    </p:spTree>
    <p:extLst>
      <p:ext uri="{BB962C8B-B14F-4D97-AF65-F5344CB8AC3E}">
        <p14:creationId xmlns:p14="http://schemas.microsoft.com/office/powerpoint/2010/main" val="7780639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C3253A6E-34CE-134A-91F5-B7E42CCC04CD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9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4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Rahoitusomaisuuden</a:t>
            </a:r>
            <a:r>
              <a:rPr lang="fi-FI" b="1"/>
              <a:t> </a:t>
            </a:r>
            <a:r>
              <a:rPr lang="fi-FI"/>
              <a:t>arvostaminen</a:t>
            </a:r>
          </a:p>
        </p:txBody>
      </p:sp>
      <p:sp>
        <p:nvSpPr>
          <p:cNvPr id="3041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</a:pPr>
            <a:r>
              <a:rPr lang="fi-FI" sz="2000" dirty="0"/>
              <a:t>Rahoitusomaisuuteen kuuluvan saamisen arvoksi katsotaan nimellisarvo ja muun rahoitusomaisuuden arvoksi hankintameno, joista molemmista on tehty elinkeinotulon verottamisesta annetun lain 17 §:ssä tarkoitetut arvonalentumisvähennykset. (Myyntisaamisen arvonalennus, kuin suoritusta ei enää odoteta kertyvän)</a:t>
            </a:r>
          </a:p>
          <a:p>
            <a:pPr marL="365125" indent="-365125">
              <a:lnSpc>
                <a:spcPct val="80000"/>
              </a:lnSpc>
            </a:pPr>
            <a:r>
              <a:rPr lang="fi-FI" sz="2000" dirty="0"/>
              <a:t>Muiden rahoitusomaisuuteen kuuluvien saamisten kuten laina- ja siirtosaamisten ja ennakkomaksujen arvoksi katsotaan nimellisarvo, josta niin ikään on tehty EVL 17 §:ssä tarkoitettu arvonalentumisvähennys. (Arvonalentumisen oltava lopullinen)</a:t>
            </a:r>
          </a:p>
          <a:p>
            <a:pPr marL="365125" indent="-365125">
              <a:lnSpc>
                <a:spcPct val="80000"/>
              </a:lnSpc>
            </a:pPr>
            <a:r>
              <a:rPr lang="fi-FI" sz="2000" dirty="0"/>
              <a:t>Muun rahoitusomaisuuden arvoksi katsotaan hankintameno, josta on tehty EVL 17 §:ssä tarkoitettu arvonalentumisvähennys. (Arvonalennus mm. kavalluksen, varkauden tai muusta rikoksesta johtuneen menetyksen perusteella)</a:t>
            </a:r>
          </a:p>
          <a:p>
            <a:pPr marL="365125" indent="-365125">
              <a:lnSpc>
                <a:spcPct val="80000"/>
              </a:lnSpc>
            </a:pPr>
            <a:r>
              <a:rPr lang="fi-FI" sz="2000" dirty="0"/>
              <a:t>Ulkomaarahan määräisen saamisen arvoksi katsotaan kirjanpitolain 5 luvun 3 §:ssä tarkoitettu arvo.</a:t>
            </a:r>
          </a:p>
        </p:txBody>
      </p:sp>
    </p:spTree>
    <p:extLst>
      <p:ext uri="{BB962C8B-B14F-4D97-AF65-F5344CB8AC3E}">
        <p14:creationId xmlns:p14="http://schemas.microsoft.com/office/powerpoint/2010/main" val="36184834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1243</Words>
  <Application>Microsoft Macintosh PowerPoint</Application>
  <PresentationFormat>Näytössä katseltava diaesitys (4:3)</PresentationFormat>
  <Paragraphs>135</Paragraphs>
  <Slides>21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Georgia</vt:lpstr>
      <vt:lpstr>Symbol</vt:lpstr>
      <vt:lpstr>aalto_economics</vt:lpstr>
      <vt:lpstr>Yritysverotus – Varojen arvostaminen nettovarallisuuslaskennassa</vt:lpstr>
      <vt:lpstr>Osakeyhtiön nettovarallisuus </vt:lpstr>
      <vt:lpstr>Varoja</vt:lpstr>
      <vt:lpstr>Ei varoja</vt:lpstr>
      <vt:lpstr>Ei varoja</vt:lpstr>
      <vt:lpstr>Velat</vt:lpstr>
      <vt:lpstr>Ei velkaa</vt:lpstr>
      <vt:lpstr>Varojen arvostaminen </vt:lpstr>
      <vt:lpstr>Rahoitusomaisuuden arvostaminen</vt:lpstr>
      <vt:lpstr>Vaihto-omaisuuden arvostaminen</vt:lpstr>
      <vt:lpstr>Sijoitusomaisuuden arvostaminen</vt:lpstr>
      <vt:lpstr>Käyttöomaisuus arvostaminen</vt:lpstr>
      <vt:lpstr>Poikkeuksena kiinteistöt ja arvopaperit</vt:lpstr>
      <vt:lpstr>Vertailuarvot</vt:lpstr>
      <vt:lpstr>Vertailuarvot</vt:lpstr>
      <vt:lpstr>Vertailuarvot</vt:lpstr>
      <vt:lpstr>Vertailuarvot</vt:lpstr>
      <vt:lpstr>Velkojen arvostaminen</vt:lpstr>
      <vt:lpstr>Muun yrityksen elinkeinotoiminnan nettovarallisuus ja sen arvo</vt:lpstr>
      <vt:lpstr>Muun yrityksen elinkeinotoiminnan nettovarallisuus ja sen arvo</vt:lpstr>
      <vt:lpstr>Muun yrityksen elinkeinotoiminnan nettovarallisuus ja sen arvo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ei tietoa</cp:lastModifiedBy>
  <cp:revision>65</cp:revision>
  <dcterms:created xsi:type="dcterms:W3CDTF">2014-08-18T10:17:49Z</dcterms:created>
  <dcterms:modified xsi:type="dcterms:W3CDTF">2021-08-31T13:10:09Z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