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235" autoAdjust="0"/>
  </p:normalViewPr>
  <p:slideViewPr>
    <p:cSldViewPr snapToGrid="0">
      <p:cViewPr varScale="1">
        <p:scale>
          <a:sx n="57" d="100"/>
          <a:sy n="57" d="100"/>
        </p:scale>
        <p:origin x="10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754DA-483C-4250-AC1B-D73C073588D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7BFEA-2922-45FA-8BCD-1BD22225520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490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7174434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 err="1">
                <a:hlinkClick r:id="rId3"/>
              </a:rPr>
              <a:t>Tutkimusten</a:t>
            </a:r>
            <a:r>
              <a:rPr lang="en-US" b="0" i="0" dirty="0">
                <a:hlinkClick r:id="rId3"/>
              </a:rPr>
              <a:t> </a:t>
            </a:r>
            <a:r>
              <a:rPr lang="en-US" b="0" i="0" dirty="0" err="1">
                <a:hlinkClick r:id="rId3"/>
              </a:rPr>
              <a:t>mukaan</a:t>
            </a:r>
            <a:r>
              <a:rPr lang="en-US" b="0" i="0" dirty="0">
                <a:hlinkClick r:id="rId3"/>
              </a:rPr>
              <a:t> </a:t>
            </a:r>
            <a:r>
              <a:rPr lang="en-US" b="0" i="0" dirty="0" err="1"/>
              <a:t>huijarisyndrooma</a:t>
            </a:r>
            <a:r>
              <a:rPr lang="en-US" b="0" i="0" dirty="0"/>
              <a:t> on </a:t>
            </a:r>
            <a:r>
              <a:rPr lang="en-US" b="0" i="0" dirty="0" err="1"/>
              <a:t>yleinen</a:t>
            </a:r>
            <a:r>
              <a:rPr lang="en-US" b="0" i="0" dirty="0"/>
              <a:t> </a:t>
            </a:r>
            <a:r>
              <a:rPr lang="en-US" b="0" i="0" dirty="0" err="1"/>
              <a:t>erityisesti</a:t>
            </a:r>
            <a:r>
              <a:rPr lang="en-US" b="0" i="0" dirty="0"/>
              <a:t> </a:t>
            </a:r>
            <a:r>
              <a:rPr lang="en-US" b="0" i="0" dirty="0" err="1"/>
              <a:t>hyvin</a:t>
            </a:r>
            <a:r>
              <a:rPr lang="en-US" b="0" i="0" dirty="0"/>
              <a:t> </a:t>
            </a:r>
            <a:r>
              <a:rPr lang="en-US" b="0" i="0" dirty="0" err="1"/>
              <a:t>pärjäävien</a:t>
            </a:r>
            <a:r>
              <a:rPr lang="en-US" b="0" i="0" dirty="0"/>
              <a:t> ja </a:t>
            </a:r>
            <a:r>
              <a:rPr lang="en-US" b="0" i="0" dirty="0" err="1"/>
              <a:t>älykkäiden</a:t>
            </a:r>
            <a:r>
              <a:rPr lang="en-US" b="0" i="0" dirty="0"/>
              <a:t> </a:t>
            </a:r>
            <a:r>
              <a:rPr lang="en-US" b="0" i="0" dirty="0" err="1"/>
              <a:t>joukossa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 on </a:t>
            </a:r>
            <a:r>
              <a:rPr lang="en-US" dirty="0" err="1"/>
              <a:t>yleisempää</a:t>
            </a:r>
            <a:r>
              <a:rPr lang="en-US" dirty="0"/>
              <a:t> </a:t>
            </a:r>
            <a:r>
              <a:rPr lang="en-US" dirty="0" err="1"/>
              <a:t>tilanteissa</a:t>
            </a:r>
            <a:r>
              <a:rPr lang="en-US" dirty="0"/>
              <a:t>, </a:t>
            </a:r>
            <a:r>
              <a:rPr lang="en-US" dirty="0" err="1"/>
              <a:t>joissa</a:t>
            </a:r>
            <a:r>
              <a:rPr lang="en-US" dirty="0"/>
              <a:t> </a:t>
            </a:r>
            <a:r>
              <a:rPr lang="en-US" dirty="0" err="1"/>
              <a:t>opiskelija</a:t>
            </a:r>
            <a:r>
              <a:rPr lang="en-US" dirty="0"/>
              <a:t> </a:t>
            </a:r>
            <a:r>
              <a:rPr lang="en-US" dirty="0" err="1"/>
              <a:t>joutuu</a:t>
            </a:r>
            <a:r>
              <a:rPr lang="en-US" dirty="0"/>
              <a:t> </a:t>
            </a:r>
            <a:r>
              <a:rPr lang="en-US" dirty="0" err="1"/>
              <a:t>eristetyksi</a:t>
            </a:r>
            <a:r>
              <a:rPr lang="en-US" dirty="0"/>
              <a:t> </a:t>
            </a:r>
            <a:r>
              <a:rPr lang="en-US" dirty="0" err="1"/>
              <a:t>opiskelukavereista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Vaikka</a:t>
            </a:r>
            <a:r>
              <a:rPr lang="en-US" dirty="0"/>
              <a:t> </a:t>
            </a:r>
            <a:r>
              <a:rPr lang="en-US" dirty="0" err="1"/>
              <a:t>saisin</a:t>
            </a:r>
            <a:r>
              <a:rPr lang="en-US" dirty="0"/>
              <a:t> </a:t>
            </a:r>
            <a:r>
              <a:rPr lang="en-US" dirty="0" err="1"/>
              <a:t>tentistä</a:t>
            </a:r>
            <a:r>
              <a:rPr lang="en-US" dirty="0"/>
              <a:t> </a:t>
            </a:r>
            <a:r>
              <a:rPr lang="en-US" dirty="0" err="1"/>
              <a:t>hyviä</a:t>
            </a:r>
            <a:r>
              <a:rPr lang="en-US" dirty="0"/>
              <a:t> </a:t>
            </a:r>
            <a:r>
              <a:rPr lang="en-US" dirty="0" err="1"/>
              <a:t>arvosanoja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varmasti</a:t>
            </a:r>
            <a:r>
              <a:rPr lang="en-US" dirty="0"/>
              <a:t> </a:t>
            </a:r>
            <a:r>
              <a:rPr lang="en-US" dirty="0" err="1"/>
              <a:t>oo</a:t>
            </a:r>
            <a:r>
              <a:rPr lang="en-US" dirty="0"/>
              <a:t> </a:t>
            </a:r>
            <a:r>
              <a:rPr lang="en-US" dirty="0" err="1"/>
              <a:t>riittävän</a:t>
            </a:r>
            <a:r>
              <a:rPr lang="en-US" dirty="0"/>
              <a:t> </a:t>
            </a:r>
            <a:r>
              <a:rPr lang="en-US" dirty="0" err="1"/>
              <a:t>fiksu</a:t>
            </a: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 </a:t>
            </a:r>
            <a:r>
              <a:rPr lang="en-US" dirty="0" err="1"/>
              <a:t>varmasti</a:t>
            </a:r>
            <a:r>
              <a:rPr lang="en-US" dirty="0"/>
              <a:t> </a:t>
            </a:r>
            <a:r>
              <a:rPr lang="en-US" dirty="0" err="1"/>
              <a:t>kysy</a:t>
            </a:r>
            <a:r>
              <a:rPr lang="en-US" dirty="0"/>
              <a:t> </a:t>
            </a:r>
            <a:r>
              <a:rPr lang="en-US" dirty="0" err="1"/>
              <a:t>luennolla</a:t>
            </a:r>
            <a:endParaRPr lang="en-US" dirty="0"/>
          </a:p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97BFEA-2922-45FA-8BCD-1BD22225520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8135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4AC1E-852D-DC4D-2081-81914CE97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3BB456-CC9B-AA01-164F-FD48E6577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A3FB8-F0FE-F12E-7184-5D608D77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07690-7833-E0B4-D2AE-5665BC963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2A2BF-BE62-182A-C733-C6CE1F24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025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275F-EBC9-CC33-135A-9843FBA46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DE68B-79F3-C1DD-0DD7-70D4CC32A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7F79B-D4AB-68D4-24F0-C9E2034C3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DF1F3-8209-4B27-E67D-ECA46637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31E380-42CD-B918-D2FC-C9D384619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612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CBE149-5038-DF22-894E-56B20F966C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9ABC6-982D-6F92-174C-4640CABC0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8FFDD-0181-8EC6-957D-7F240349E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CA45E-5F44-6FA4-2199-B39E1A5E6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FE80C7-9941-36FE-85BF-6B541020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0533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. Header Slide - Red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35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89865" y="1195599"/>
            <a:ext cx="5158849" cy="761031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5333" b="1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89865" y="2375064"/>
            <a:ext cx="5158849" cy="46892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733" b="1" i="0" baseline="0">
                <a:solidFill>
                  <a:schemeClr val="bg1"/>
                </a:solidFill>
                <a:latin typeface="arial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589865" y="3725510"/>
            <a:ext cx="5158849" cy="3925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400" b="1" i="0" baseline="0">
                <a:solidFill>
                  <a:schemeClr val="bg1"/>
                </a:solidFill>
                <a:latin typeface="arial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89865" y="4118068"/>
            <a:ext cx="5158849" cy="432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400" b="1" i="0" baseline="0">
                <a:solidFill>
                  <a:schemeClr val="bg1"/>
                </a:solidFill>
                <a:latin typeface="arial" charset="0"/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085892" y="0"/>
            <a:ext cx="6106109" cy="6858000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image.</a:t>
            </a:r>
          </a:p>
          <a:p>
            <a:r>
              <a:rPr lang="fi-FI" err="1"/>
              <a:t>Fit</a:t>
            </a:r>
            <a:r>
              <a:rPr lang="fi-FI"/>
              <a:t> </a:t>
            </a:r>
            <a:r>
              <a:rPr lang="fi-FI" err="1"/>
              <a:t>the</a:t>
            </a:r>
            <a:r>
              <a:rPr lang="fi-FI"/>
              <a:t> image to </a:t>
            </a:r>
            <a:r>
              <a:rPr lang="fi-FI" err="1"/>
              <a:t>frame</a:t>
            </a:r>
            <a:r>
              <a:rPr lang="fi-FI"/>
              <a:t> </a:t>
            </a:r>
            <a:br>
              <a:rPr lang="fi-FI"/>
            </a:br>
            <a:r>
              <a:rPr lang="fi-FI" err="1"/>
              <a:t>by</a:t>
            </a:r>
            <a:r>
              <a:rPr lang="fi-FI"/>
              <a:t> </a:t>
            </a:r>
            <a:r>
              <a:rPr lang="fi-FI" err="1"/>
              <a:t>choosing</a:t>
            </a:r>
            <a:r>
              <a:rPr lang="fi-FI"/>
              <a:t>: </a:t>
            </a:r>
            <a:br>
              <a:rPr lang="fi-FI"/>
            </a:br>
            <a:r>
              <a:rPr lang="fi-FI" err="1"/>
              <a:t>crop</a:t>
            </a:r>
            <a:r>
              <a:rPr lang="fi-FI"/>
              <a:t>&gt;</a:t>
            </a:r>
            <a:r>
              <a:rPr lang="fi-FI" err="1"/>
              <a:t>fit</a:t>
            </a:r>
            <a:r>
              <a:rPr lang="fi-FI"/>
              <a:t> / rajaa&gt;sovita</a:t>
            </a:r>
            <a:endParaRPr lang="en-US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623861"/>
            <a:ext cx="2313084" cy="223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0249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83C74-42DF-EAC1-3B67-7DCEA5E18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93147-C9D4-27C0-8307-5A60597F5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10D7C1-4AF2-0D3E-D582-7E69EA2D9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BCD66-8D1F-CA50-6DA9-222906129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D464E-7F78-2346-272F-A9DEDA47F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4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FDABD-9928-2BE4-6178-F8EABC072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36972-2ED8-B8AB-2585-9D0B953C7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66D59-B76B-763C-CBB8-57295A40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E2DCE-C6CA-5670-26D3-2478FA79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5C16A-A64A-BD73-D1BE-F1D089ECD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810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72017-6325-28A6-5885-D5223B4CE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D1378-E7ED-BC62-C913-F0E27D820E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7A768-B321-1E19-8619-F461E29788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0EAD6-48CA-CDFD-8237-F66F62553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E1EFB-C45A-211E-2FE9-CEBE0338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0A2AA-B760-45B0-1AEB-1F09FCB8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6644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6B236-B777-63CD-E191-A5643D411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63C3A-FA8D-5F2C-7FEE-517C27166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05D7AE-DF5C-03B1-1B39-05F1E1302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560A41-B176-8CB7-0C06-60F6E799E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D9AADA-AEFF-8C13-E94E-8211125F5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60665A-3C88-A8E4-7D12-930C6F9D8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E7B0D-C179-3601-D6DF-EDA8A4BE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EB996D-0906-635B-A4AF-733D2B7D7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50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D9EFB-BD2D-38AE-EF4C-85D15912E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144A53-CBFE-0CB6-78E2-D20B8F73E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83151-4E2C-5412-2426-0CAE5321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59416-A0EB-D7AF-DCDE-5FFF97697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123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D608-D926-A76C-90A1-DD22F3A0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268B40-BA15-A0C9-34EE-CCF6C69A0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D4292E-09B7-0FA0-443A-F887701EB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534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FF06A-40BD-6BCF-CD1E-2A9382362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CE954-926F-8CEF-B3DB-779B3F3AE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42573A-9CE7-853F-9409-A03C00FB1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C7F4AA-6BC6-FAE0-55B3-A179823E7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DFCF80-86FD-B643-55D1-EF1204BDB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D3849-530A-B1CC-058E-CCA680C8E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336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D010A-D100-69AA-E438-E8F36F43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24CD20-E137-B475-1FB9-96BF28FA3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6704E0-2671-F702-9B99-F584FBA96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71FFE-E33D-9DC4-4E10-9AC6F808C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6BC7C-B616-277F-3151-D05B77629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86D237-4DA7-8363-1A69-3F16A8527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53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DA8DF-DB8F-266B-4B8B-4BE6551650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30432-9EB5-D3A3-E201-CD7645C7F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7AABB-270E-D043-4457-2A9C6A8BF2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1A8D0-78A3-4A43-A17B-9B28FE9D6C27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83B70-B515-F808-9DB9-321826F3E4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3A8C8-B76F-CAAB-1D79-B4515B928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19A41-6C65-4D26-83CF-10BEBB5F11A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936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.flinga.fi/s/EGAHCM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lto.fi/en/study-at-aalto/starting-point-of-wellbeing" TargetMode="External"/><Relationship Id="rId2" Type="http://schemas.openxmlformats.org/officeDocument/2006/relationships/hyperlink" Target="https://www.mariatornroos.fi/impostor-syndrome-belongingness-and-wellbeing-in-academia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ycourses.aalto.fi/course/view.php?id=1955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</a:t>
            </a:r>
            <a:r>
              <a:rPr lang="fi-FI" sz="3600" dirty="0" err="1"/>
              <a:t>uijarisyndrooma</a:t>
            </a:r>
            <a:endParaRPr lang="fi-FI" sz="3600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>
          <a:xfrm>
            <a:off x="589865" y="3110755"/>
            <a:ext cx="5158849" cy="1572261"/>
          </a:xfrm>
        </p:spPr>
        <p:txBody>
          <a:bodyPr/>
          <a:lstStyle/>
          <a:p>
            <a:r>
              <a:rPr lang="fi-FI" dirty="0"/>
              <a:t>14.12.2023</a:t>
            </a:r>
          </a:p>
          <a:p>
            <a:r>
              <a:rPr lang="fi-FI" dirty="0"/>
              <a:t>Henna Niiva, </a:t>
            </a:r>
            <a:r>
              <a:rPr lang="fi-FI" dirty="0" err="1"/>
              <a:t>opintopsykologi</a:t>
            </a:r>
            <a:endParaRPr lang="fi-FI" dirty="0"/>
          </a:p>
          <a:p>
            <a:r>
              <a:rPr lang="fi-FI" dirty="0"/>
              <a:t>Henna.niiva@aalto.fi</a:t>
            </a:r>
          </a:p>
        </p:txBody>
      </p: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</a:extLst>
          </p:cNvPr>
          <p:cNvCxnSpPr/>
          <p:nvPr/>
        </p:nvCxnSpPr>
        <p:spPr>
          <a:xfrm>
            <a:off x="589865" y="2117816"/>
            <a:ext cx="506244" cy="0"/>
          </a:xfrm>
          <a:prstGeom prst="line">
            <a:avLst/>
          </a:prstGeom>
          <a:ln w="571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Placeholder 8"/>
          <p:cNvPicPr>
            <a:picLocks noGrp="1" noChangeAspect="1"/>
          </p:cNvPicPr>
          <p:nvPr>
            <p:ph type="pic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4" b="13594"/>
          <a:stretch>
            <a:fillRect/>
          </a:stretch>
        </p:blipFill>
        <p:spPr>
          <a:xfrm>
            <a:off x="6085891" y="-62753"/>
            <a:ext cx="6106109" cy="6858000"/>
          </a:xfrm>
        </p:spPr>
      </p:pic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5E124CAF-EFED-CAC2-C897-3FB78428A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fi-FI" b="1" dirty="0">
                <a:latin typeface="Roboto" panose="02000000000000000000" pitchFamily="2" charset="0"/>
              </a:rPr>
              <a:t>Tunnetko itsesi huijariksi</a:t>
            </a:r>
            <a:r>
              <a:rPr lang="fi-FI" b="1" i="0" dirty="0">
                <a:effectLst/>
                <a:latin typeface="Roboto" panose="02000000000000000000" pitchFamily="2" charset="0"/>
              </a:rPr>
              <a:t>?</a:t>
            </a:r>
            <a:endParaRPr lang="fi-FI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22C212D-0532-84E7-875F-AB37836F0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r>
              <a:rPr lang="en-US" sz="2400" b="0" i="0" dirty="0" err="1">
                <a:effectLst/>
                <a:latin typeface="Noto Sans" panose="020B0502040504020204" pitchFamily="34" charset="0"/>
              </a:rPr>
              <a:t>Ominaispiirteitä</a:t>
            </a:r>
            <a:r>
              <a:rPr lang="en-US" sz="2400" dirty="0">
                <a:latin typeface="Noto Sans" panose="020B0502040504020204" pitchFamily="34" charset="0"/>
              </a:rPr>
              <a:t>:</a:t>
            </a:r>
            <a:endParaRPr lang="en-US" sz="2400" b="0" i="0" dirty="0">
              <a:effectLst/>
              <a:latin typeface="Noto Sans" panose="020B0502040504020204" pitchFamily="34" charset="0"/>
            </a:endParaRPr>
          </a:p>
          <a:p>
            <a:pPr lvl="1"/>
            <a:r>
              <a:rPr lang="en-US" dirty="0" err="1">
                <a:latin typeface="Noto Sans" panose="020B0502040504020204" pitchFamily="34" charset="0"/>
              </a:rPr>
              <a:t>Kyvyttömyys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sisäistää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oma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opintomenestys</a:t>
            </a:r>
            <a:endParaRPr lang="en-US" b="0" i="0" dirty="0">
              <a:effectLst/>
              <a:latin typeface="Noto Sans" panose="020B0502040504020204" pitchFamily="34" charset="0"/>
            </a:endParaRPr>
          </a:p>
          <a:p>
            <a:pPr lvl="1"/>
            <a:r>
              <a:rPr lang="en-US" dirty="0" err="1">
                <a:latin typeface="Noto Sans" panose="020B0502040504020204" pitchFamily="34" charset="0"/>
              </a:rPr>
              <a:t>Onnistuminen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johtuu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ulkoisista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tekijöistä</a:t>
            </a:r>
            <a:r>
              <a:rPr lang="en-US" b="0" i="0" dirty="0">
                <a:effectLst/>
                <a:latin typeface="Noto Sans" panose="020B0502040504020204" pitchFamily="34" charset="0"/>
              </a:rPr>
              <a:t> (</a:t>
            </a:r>
            <a:r>
              <a:rPr lang="en-US" b="0" i="0" dirty="0" err="1">
                <a:effectLst/>
                <a:latin typeface="Noto Sans" panose="020B0502040504020204" pitchFamily="34" charset="0"/>
              </a:rPr>
              <a:t>e</a:t>
            </a:r>
            <a:r>
              <a:rPr lang="en-US" dirty="0" err="1">
                <a:latin typeface="Noto Sans" panose="020B0502040504020204" pitchFamily="34" charset="0"/>
              </a:rPr>
              <a:t>sim</a:t>
            </a:r>
            <a:r>
              <a:rPr lang="en-US" dirty="0">
                <a:latin typeface="Noto Sans" panose="020B0502040504020204" pitchFamily="34" charset="0"/>
              </a:rPr>
              <a:t>. </a:t>
            </a:r>
            <a:r>
              <a:rPr lang="en-US" dirty="0" err="1">
                <a:latin typeface="Noto Sans" panose="020B0502040504020204" pitchFamily="34" charset="0"/>
              </a:rPr>
              <a:t>onni</a:t>
            </a:r>
            <a:r>
              <a:rPr lang="en-US" dirty="0">
                <a:latin typeface="Noto Sans" panose="020B0502040504020204" pitchFamily="34" charset="0"/>
              </a:rPr>
              <a:t>, </a:t>
            </a:r>
            <a:r>
              <a:rPr lang="en-US" dirty="0" err="1">
                <a:latin typeface="Noto Sans" panose="020B0502040504020204" pitchFamily="34" charset="0"/>
              </a:rPr>
              <a:t>helppo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tentti</a:t>
            </a:r>
            <a:r>
              <a:rPr lang="en-US" b="0" i="0" dirty="0">
                <a:effectLst/>
                <a:latin typeface="Noto Sans" panose="020B0502040504020204" pitchFamily="34" charset="0"/>
              </a:rPr>
              <a:t>)</a:t>
            </a:r>
          </a:p>
          <a:p>
            <a:pPr lvl="1"/>
            <a:r>
              <a:rPr lang="en-US" dirty="0" err="1">
                <a:latin typeface="Noto Sans" panose="020B0502040504020204" pitchFamily="34" charset="0"/>
              </a:rPr>
              <a:t>Pelko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siitä</a:t>
            </a:r>
            <a:r>
              <a:rPr lang="en-US" dirty="0">
                <a:latin typeface="Noto Sans" panose="020B0502040504020204" pitchFamily="34" charset="0"/>
              </a:rPr>
              <a:t>, </a:t>
            </a:r>
            <a:r>
              <a:rPr lang="en-US" dirty="0" err="1">
                <a:latin typeface="Noto Sans" panose="020B0502040504020204" pitchFamily="34" charset="0"/>
              </a:rPr>
              <a:t>että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en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varmasti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ensi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kerralla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onnistu</a:t>
            </a:r>
            <a:r>
              <a:rPr lang="en-US" b="0" i="0" dirty="0">
                <a:effectLst/>
                <a:latin typeface="Noto Sans" panose="020B0502040504020204" pitchFamily="34" charset="0"/>
              </a:rPr>
              <a:t> </a:t>
            </a:r>
            <a:endParaRPr lang="en-US" dirty="0">
              <a:latin typeface="Noto Sans" panose="020B0502040504020204" pitchFamily="34" charset="0"/>
            </a:endParaRPr>
          </a:p>
          <a:p>
            <a:pPr lvl="1"/>
            <a:r>
              <a:rPr lang="en-US" dirty="0" err="1">
                <a:latin typeface="Noto Sans" panose="020B0502040504020204" pitchFamily="34" charset="0"/>
              </a:rPr>
              <a:t>Pelko</a:t>
            </a:r>
            <a:r>
              <a:rPr lang="en-US" dirty="0">
                <a:latin typeface="Noto Sans" panose="020B0502040504020204" pitchFamily="34" charset="0"/>
              </a:rPr>
              <a:t>, </a:t>
            </a:r>
            <a:r>
              <a:rPr lang="en-US" dirty="0" err="1">
                <a:latin typeface="Noto Sans" panose="020B0502040504020204" pitchFamily="34" charset="0"/>
              </a:rPr>
              <a:t>että</a:t>
            </a:r>
            <a:r>
              <a:rPr lang="en-US" dirty="0">
                <a:latin typeface="Noto Sans" panose="020B0502040504020204" pitchFamily="34" charset="0"/>
              </a:rPr>
              <a:t> </a:t>
            </a:r>
            <a:r>
              <a:rPr lang="en-US" dirty="0" err="1">
                <a:latin typeface="Noto Sans" panose="020B0502040504020204" pitchFamily="34" charset="0"/>
              </a:rPr>
              <a:t>paljastuu</a:t>
            </a:r>
            <a:r>
              <a:rPr lang="en-US" b="0" i="0" dirty="0">
                <a:effectLst/>
                <a:latin typeface="Noto Sans" panose="020B0502040504020204" pitchFamily="34" charset="0"/>
              </a:rPr>
              <a:t> “</a:t>
            </a:r>
            <a:r>
              <a:rPr lang="en-US" dirty="0" err="1">
                <a:latin typeface="Noto Sans" panose="020B0502040504020204" pitchFamily="34" charset="0"/>
              </a:rPr>
              <a:t>huijariksi</a:t>
            </a:r>
            <a:r>
              <a:rPr lang="en-US" b="0" i="0" dirty="0">
                <a:effectLst/>
                <a:latin typeface="Noto Sans" panose="020B0502040504020204" pitchFamily="34" charset="0"/>
              </a:rPr>
              <a:t>” (</a:t>
            </a:r>
            <a:r>
              <a:rPr lang="en-US" b="0" i="0" dirty="0" err="1">
                <a:effectLst/>
                <a:latin typeface="Noto Sans" panose="020B0502040504020204" pitchFamily="34" charset="0"/>
              </a:rPr>
              <a:t>Clance</a:t>
            </a:r>
            <a:r>
              <a:rPr lang="en-US" b="0" i="0" dirty="0">
                <a:effectLst/>
                <a:latin typeface="Noto Sans" panose="020B0502040504020204" pitchFamily="34" charset="0"/>
              </a:rPr>
              <a:t>, 1985).</a:t>
            </a:r>
            <a:endParaRPr lang="fi-FI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8BA808E-AAD3-1C30-EE9D-329C5C315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177456"/>
            <a:ext cx="5097780" cy="3795748"/>
          </a:xfrm>
        </p:spPr>
        <p:txBody>
          <a:bodyPr>
            <a:normAutofit/>
          </a:bodyPr>
          <a:lstStyle/>
          <a:p>
            <a:r>
              <a:rPr lang="en-US" sz="2400" dirty="0" err="1">
                <a:latin typeface="Noto Sans" panose="020B0502040504020204" pitchFamily="34" charset="0"/>
              </a:rPr>
              <a:t>Opiskelijat</a:t>
            </a:r>
            <a:r>
              <a:rPr lang="en-US" sz="2400" dirty="0">
                <a:latin typeface="Noto Sans" panose="020B0502040504020204" pitchFamily="34" charset="0"/>
              </a:rPr>
              <a:t>, </a:t>
            </a:r>
            <a:r>
              <a:rPr lang="en-US" sz="2400" dirty="0" err="1">
                <a:latin typeface="Noto Sans" panose="020B0502040504020204" pitchFamily="34" charset="0"/>
              </a:rPr>
              <a:t>jotka</a:t>
            </a:r>
            <a:r>
              <a:rPr lang="en-US" sz="2400" dirty="0">
                <a:latin typeface="Noto Sans" panose="020B0502040504020204" pitchFamily="34" charset="0"/>
              </a:rPr>
              <a:t> </a:t>
            </a:r>
            <a:r>
              <a:rPr lang="en-US" sz="2400" dirty="0" err="1">
                <a:latin typeface="Noto Sans" panose="020B0502040504020204" pitchFamily="34" charset="0"/>
              </a:rPr>
              <a:t>kärsivät</a:t>
            </a:r>
            <a:r>
              <a:rPr lang="en-US" sz="2400" dirty="0">
                <a:latin typeface="Noto Sans" panose="020B0502040504020204" pitchFamily="34" charset="0"/>
              </a:rPr>
              <a:t> </a:t>
            </a:r>
            <a:r>
              <a:rPr lang="en-US" sz="2400" dirty="0" err="1">
                <a:latin typeface="Noto Sans" panose="020B0502040504020204" pitchFamily="34" charset="0"/>
              </a:rPr>
              <a:t>huijarisyndroomasta</a:t>
            </a:r>
            <a:r>
              <a:rPr lang="en-US" sz="2400" dirty="0">
                <a:latin typeface="Noto Sans" panose="020B0502040504020204" pitchFamily="34" charset="0"/>
              </a:rPr>
              <a:t> </a:t>
            </a:r>
            <a:r>
              <a:rPr lang="en-US" sz="2400" dirty="0" err="1">
                <a:latin typeface="Noto Sans" panose="020B0502040504020204" pitchFamily="34" charset="0"/>
              </a:rPr>
              <a:t>saattavat</a:t>
            </a:r>
            <a:r>
              <a:rPr lang="en-US" sz="2400" dirty="0">
                <a:latin typeface="Noto Sans" panose="020B0502040504020204" pitchFamily="34" charset="0"/>
              </a:rPr>
              <a:t> </a:t>
            </a:r>
            <a:r>
              <a:rPr lang="en-US" sz="2400" dirty="0" err="1">
                <a:latin typeface="Noto Sans" panose="020B0502040504020204" pitchFamily="34" charset="0"/>
              </a:rPr>
              <a:t>vältellä</a:t>
            </a:r>
            <a:r>
              <a:rPr lang="en-US" sz="2400" dirty="0">
                <a:latin typeface="Noto Sans" panose="020B0502040504020204" pitchFamily="34" charset="0"/>
              </a:rPr>
              <a:t> </a:t>
            </a:r>
            <a:r>
              <a:rPr lang="en-US" sz="2400" dirty="0" err="1">
                <a:latin typeface="Noto Sans" panose="020B0502040504020204" pitchFamily="34" charset="0"/>
              </a:rPr>
              <a:t>uusia</a:t>
            </a:r>
            <a:r>
              <a:rPr lang="en-US" sz="2400" dirty="0">
                <a:latin typeface="Noto Sans" panose="020B0502040504020204" pitchFamily="34" charset="0"/>
              </a:rPr>
              <a:t> ja </a:t>
            </a:r>
            <a:r>
              <a:rPr lang="en-US" sz="2400" dirty="0" err="1">
                <a:latin typeface="Noto Sans" panose="020B0502040504020204" pitchFamily="34" charset="0"/>
              </a:rPr>
              <a:t>haastavia</a:t>
            </a:r>
            <a:r>
              <a:rPr lang="en-US" sz="2400" dirty="0">
                <a:latin typeface="Noto Sans" panose="020B0502040504020204" pitchFamily="34" charset="0"/>
              </a:rPr>
              <a:t> </a:t>
            </a:r>
            <a:r>
              <a:rPr lang="en-US" sz="2400" dirty="0" err="1">
                <a:latin typeface="Noto Sans" panose="020B0502040504020204" pitchFamily="34" charset="0"/>
              </a:rPr>
              <a:t>tilanteita</a:t>
            </a:r>
            <a:r>
              <a:rPr lang="en-US" sz="2400" dirty="0">
                <a:latin typeface="Noto Sans" panose="020B0502040504020204" pitchFamily="34" charset="0"/>
              </a:rPr>
              <a:t> ja </a:t>
            </a:r>
            <a:r>
              <a:rPr lang="en-US" sz="2400" dirty="0" err="1">
                <a:latin typeface="Noto Sans" panose="020B0502040504020204" pitchFamily="34" charset="0"/>
              </a:rPr>
              <a:t>mahdollisuuksia</a:t>
            </a:r>
            <a:r>
              <a:rPr lang="en-US" sz="2400" dirty="0">
                <a:latin typeface="Noto Sans" panose="020B0502040504020204" pitchFamily="34" charset="0"/>
              </a:rPr>
              <a:t>, </a:t>
            </a:r>
            <a:r>
              <a:rPr lang="en-US" sz="2400" dirty="0" err="1">
                <a:latin typeface="Noto Sans" panose="020B0502040504020204" pitchFamily="34" charset="0"/>
              </a:rPr>
              <a:t>koska</a:t>
            </a:r>
            <a:r>
              <a:rPr lang="en-US" sz="2400" dirty="0">
                <a:latin typeface="Noto Sans" panose="020B0502040504020204" pitchFamily="34" charset="0"/>
              </a:rPr>
              <a:t> </a:t>
            </a:r>
            <a:r>
              <a:rPr lang="en-US" sz="2400" dirty="0" err="1">
                <a:latin typeface="Noto Sans" panose="020B0502040504020204" pitchFamily="34" charset="0"/>
              </a:rPr>
              <a:t>pelkäävätä</a:t>
            </a:r>
            <a:r>
              <a:rPr lang="en-US" sz="2400" dirty="0">
                <a:latin typeface="Noto Sans" panose="020B0502040504020204" pitchFamily="34" charset="0"/>
              </a:rPr>
              <a:t> </a:t>
            </a:r>
            <a:r>
              <a:rPr lang="en-US" sz="2400" dirty="0" err="1">
                <a:latin typeface="Noto Sans" panose="020B0502040504020204" pitchFamily="34" charset="0"/>
              </a:rPr>
              <a:t>epäonnistumista</a:t>
            </a:r>
            <a:r>
              <a:rPr lang="en-US" sz="2400" dirty="0">
                <a:latin typeface="Noto Sans" panose="020B0502040504020204" pitchFamily="34" charset="0"/>
              </a:rPr>
              <a:t> ja </a:t>
            </a:r>
            <a:r>
              <a:rPr lang="en-US" sz="2400" dirty="0" err="1">
                <a:latin typeface="Noto Sans" panose="020B0502040504020204" pitchFamily="34" charset="0"/>
              </a:rPr>
              <a:t>paljastumista</a:t>
            </a:r>
            <a:r>
              <a:rPr lang="en-US" sz="2400" b="0" i="0" dirty="0">
                <a:effectLst/>
                <a:latin typeface="Noto Sans" panose="020B0502040504020204" pitchFamily="34" charset="0"/>
              </a:rPr>
              <a:t>.</a:t>
            </a:r>
          </a:p>
          <a:p>
            <a:pPr marL="0" indent="0">
              <a:buNone/>
            </a:pPr>
            <a:endParaRPr lang="en-US" sz="2400" b="0" i="0" dirty="0">
              <a:effectLst/>
              <a:latin typeface="Noto Sans" panose="020B0502040504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Noto Sans" panose="020B0502040504020204" pitchFamily="34" charset="0"/>
              </a:rPr>
              <a:t>Jaa </a:t>
            </a:r>
            <a:r>
              <a:rPr lang="en-US" sz="2400" dirty="0" err="1">
                <a:latin typeface="Noto Sans" panose="020B0502040504020204" pitchFamily="34" charset="0"/>
              </a:rPr>
              <a:t>huijariajatuksesi</a:t>
            </a:r>
            <a:r>
              <a:rPr lang="en-US" sz="2400" dirty="0">
                <a:latin typeface="Noto Sans" panose="020B0502040504020204" pitchFamily="34" charset="0"/>
              </a:rPr>
              <a:t> </a:t>
            </a:r>
            <a:r>
              <a:rPr lang="en-US" sz="2400" dirty="0" err="1">
                <a:latin typeface="Noto Sans" panose="020B0502040504020204" pitchFamily="34" charset="0"/>
              </a:rPr>
              <a:t>Flingaan</a:t>
            </a:r>
            <a:r>
              <a:rPr lang="en-US" sz="2400" dirty="0">
                <a:latin typeface="Noto Sans" panose="020B0502040504020204" pitchFamily="34" charset="0"/>
              </a:rPr>
              <a:t>:</a:t>
            </a:r>
          </a:p>
          <a:p>
            <a:pPr marL="0" indent="0">
              <a:buNone/>
            </a:pPr>
            <a:r>
              <a:rPr lang="fi-FI" sz="1600" dirty="0" err="1">
                <a:hlinkClick r:id="rId3"/>
              </a:rPr>
              <a:t>Flinga</a:t>
            </a:r>
            <a:r>
              <a:rPr lang="fi-FI" sz="1600" dirty="0">
                <a:hlinkClick r:id="rId3"/>
              </a:rPr>
              <a:t> - CMAT Huijarisyndrooma 14.12.2023</a:t>
            </a:r>
            <a:endParaRPr lang="en-US" sz="2400" b="0" i="0" dirty="0">
              <a:effectLst/>
              <a:latin typeface="Noto Sans" panose="020B0502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4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1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1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31C18-DD26-9FE8-1409-735C897EA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b="1" dirty="0" err="1"/>
              <a:t>Mikä</a:t>
            </a:r>
            <a:r>
              <a:rPr lang="en-US" sz="4800" b="1" dirty="0"/>
              <a:t> </a:t>
            </a:r>
            <a:r>
              <a:rPr lang="en-US" sz="4800" b="1" dirty="0" err="1"/>
              <a:t>voisi</a:t>
            </a:r>
            <a:r>
              <a:rPr lang="en-US" sz="4800" b="1" dirty="0"/>
              <a:t> olla </a:t>
            </a:r>
            <a:r>
              <a:rPr lang="en-US" sz="4800" b="1" dirty="0" err="1"/>
              <a:t>avuksi</a:t>
            </a:r>
            <a:r>
              <a:rPr lang="en-US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cxnSp>
        <p:nvCxnSpPr>
          <p:cNvPr id="27" name="Straight Connector 18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4DC27-865B-B4E7-C6FA-8004C35210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79" y="3017519"/>
            <a:ext cx="5397531" cy="3209902"/>
          </a:xfrm>
        </p:spPr>
        <p:txBody>
          <a:bodyPr>
            <a:noAutofit/>
          </a:bodyPr>
          <a:lstStyle/>
          <a:p>
            <a:pPr marL="0" indent="0" defTabSz="667512">
              <a:spcBef>
                <a:spcPts val="730"/>
              </a:spcBef>
              <a:buNone/>
            </a:pPr>
            <a:r>
              <a:rPr lang="en-US" sz="2000" kern="1200" dirty="0">
                <a:latin typeface="Noto Sans" panose="020B0502040504020204" pitchFamily="34" charset="0"/>
                <a:ea typeface="+mn-ea"/>
                <a:cs typeface="+mn-cs"/>
              </a:rPr>
              <a:t>Aalto </a:t>
            </a:r>
            <a:r>
              <a:rPr lang="en-US" sz="2000" kern="1200" dirty="0" err="1">
                <a:latin typeface="Noto Sans" panose="020B0502040504020204" pitchFamily="34" charset="0"/>
                <a:ea typeface="+mn-ea"/>
                <a:cs typeface="+mn-cs"/>
              </a:rPr>
              <a:t>yhteisössä</a:t>
            </a:r>
            <a:r>
              <a:rPr lang="en-US" sz="2000" kern="1200" dirty="0">
                <a:latin typeface="Noto Sans" panose="020B0502040504020204" pitchFamily="34" charset="0"/>
                <a:ea typeface="+mn-ea"/>
                <a:cs typeface="+mn-cs"/>
              </a:rPr>
              <a:t>:</a:t>
            </a:r>
          </a:p>
          <a:p>
            <a:pPr marL="166878" indent="-166878" defTabSz="667512">
              <a:spcBef>
                <a:spcPts val="730"/>
              </a:spcBef>
            </a:pPr>
            <a:r>
              <a:rPr lang="en-US" sz="1600" dirty="0" err="1">
                <a:latin typeface="Noto Sans" panose="020B0502040504020204" pitchFamily="34" charset="0"/>
              </a:rPr>
              <a:t>Tärkeää</a:t>
            </a:r>
            <a:r>
              <a:rPr lang="en-US" sz="1600" dirty="0">
                <a:latin typeface="Noto Sans" panose="020B0502040504020204" pitchFamily="34" charset="0"/>
              </a:rPr>
              <a:t> </a:t>
            </a:r>
            <a:r>
              <a:rPr lang="en-US" sz="1600" dirty="0" err="1">
                <a:latin typeface="Noto Sans" panose="020B0502040504020204" pitchFamily="34" charset="0"/>
              </a:rPr>
              <a:t>tukea</a:t>
            </a:r>
            <a:r>
              <a:rPr lang="en-US" sz="1600" dirty="0">
                <a:latin typeface="Noto Sans" panose="020B0502040504020204" pitchFamily="34" charset="0"/>
              </a:rPr>
              <a:t> </a:t>
            </a:r>
            <a:r>
              <a:rPr lang="en-US" sz="1600" dirty="0" err="1">
                <a:latin typeface="Noto Sans" panose="020B0502040504020204" pitchFamily="34" charset="0"/>
              </a:rPr>
              <a:t>ryhmäytymistä</a:t>
            </a:r>
            <a:endParaRPr lang="en-US" sz="1600" kern="1200" dirty="0">
              <a:latin typeface="Noto Sans" panose="020B0502040504020204" pitchFamily="34" charset="0"/>
              <a:ea typeface="+mn-ea"/>
              <a:cs typeface="+mn-cs"/>
            </a:endParaRPr>
          </a:p>
          <a:p>
            <a:pPr marL="166878" indent="-166878" defTabSz="667512">
              <a:spcBef>
                <a:spcPts val="730"/>
              </a:spcBef>
            </a:pPr>
            <a:r>
              <a:rPr lang="en-US" sz="1600" dirty="0" err="1">
                <a:latin typeface="Noto Sans" panose="020B0502040504020204" pitchFamily="34" charset="0"/>
              </a:rPr>
              <a:t>Turvallinen</a:t>
            </a:r>
            <a:r>
              <a:rPr lang="en-US" sz="1600" dirty="0">
                <a:latin typeface="Noto Sans" panose="020B0502040504020204" pitchFamily="34" charset="0"/>
              </a:rPr>
              <a:t> </a:t>
            </a:r>
            <a:r>
              <a:rPr lang="en-US" sz="1600" dirty="0" err="1">
                <a:latin typeface="Noto Sans" panose="020B0502040504020204" pitchFamily="34" charset="0"/>
              </a:rPr>
              <a:t>tila</a:t>
            </a:r>
            <a:r>
              <a:rPr lang="en-US" sz="1600" dirty="0">
                <a:latin typeface="Noto Sans" panose="020B0502040504020204" pitchFamily="34" charset="0"/>
              </a:rPr>
              <a:t> </a:t>
            </a:r>
            <a:r>
              <a:rPr lang="en-US" sz="1600" dirty="0" err="1">
                <a:latin typeface="Noto Sans" panose="020B0502040504020204" pitchFamily="34" charset="0"/>
              </a:rPr>
              <a:t>ilmaista</a:t>
            </a:r>
            <a:r>
              <a:rPr lang="en-US" sz="1600" dirty="0">
                <a:latin typeface="Noto Sans" panose="020B0502040504020204" pitchFamily="34" charset="0"/>
              </a:rPr>
              <a:t> </a:t>
            </a:r>
            <a:r>
              <a:rPr lang="en-US" sz="1600" dirty="0" err="1">
                <a:latin typeface="Noto Sans" panose="020B0502040504020204" pitchFamily="34" charset="0"/>
              </a:rPr>
              <a:t>epävarmuuden</a:t>
            </a:r>
            <a:r>
              <a:rPr lang="en-US" sz="1600" dirty="0">
                <a:latin typeface="Noto Sans" panose="020B0502040504020204" pitchFamily="34" charset="0"/>
              </a:rPr>
              <a:t> ja </a:t>
            </a:r>
            <a:r>
              <a:rPr lang="en-US" sz="1600" dirty="0" err="1">
                <a:latin typeface="Noto Sans" panose="020B0502040504020204" pitchFamily="34" charset="0"/>
              </a:rPr>
              <a:t>riittämättömyyden</a:t>
            </a:r>
            <a:r>
              <a:rPr lang="en-US" sz="1600" dirty="0">
                <a:latin typeface="Noto Sans" panose="020B0502040504020204" pitchFamily="34" charset="0"/>
              </a:rPr>
              <a:t> </a:t>
            </a:r>
            <a:r>
              <a:rPr lang="en-US" sz="1600" dirty="0" err="1">
                <a:latin typeface="Noto Sans" panose="020B0502040504020204" pitchFamily="34" charset="0"/>
              </a:rPr>
              <a:t>tunteita</a:t>
            </a:r>
            <a:endParaRPr lang="en-US" sz="1600" kern="1200" dirty="0">
              <a:latin typeface="Noto Sans" panose="020B0502040504020204" pitchFamily="34" charset="0"/>
              <a:ea typeface="+mn-ea"/>
              <a:cs typeface="+mn-cs"/>
            </a:endParaRPr>
          </a:p>
          <a:p>
            <a:pPr marL="166878" indent="-166878" defTabSz="667512">
              <a:spcBef>
                <a:spcPts val="730"/>
              </a:spcBef>
            </a:pPr>
            <a:r>
              <a:rPr lang="en-US" sz="1600" kern="1200" dirty="0" err="1">
                <a:latin typeface="Noto Sans" panose="020B0502040504020204" pitchFamily="34" charset="0"/>
                <a:ea typeface="+mn-ea"/>
                <a:cs typeface="+mn-cs"/>
              </a:rPr>
              <a:t>Tukeva</a:t>
            </a:r>
            <a:r>
              <a:rPr lang="en-US" sz="1600" kern="1200" dirty="0">
                <a:latin typeface="Noto Sans" panose="020B0502040504020204" pitchFamily="34" charset="0"/>
                <a:ea typeface="+mn-ea"/>
                <a:cs typeface="+mn-cs"/>
              </a:rPr>
              <a:t> ja </a:t>
            </a:r>
            <a:r>
              <a:rPr lang="en-US" sz="1600" kern="1200" dirty="0" err="1">
                <a:latin typeface="Noto Sans" panose="020B0502040504020204" pitchFamily="34" charset="0"/>
                <a:ea typeface="+mn-ea"/>
                <a:cs typeface="+mn-cs"/>
              </a:rPr>
              <a:t>kannustava</a:t>
            </a:r>
            <a:r>
              <a:rPr lang="en-US" sz="1600" kern="1200" dirty="0">
                <a:latin typeface="Noto Sans" panose="020B0502040504020204" pitchFamily="34" charset="0"/>
                <a:ea typeface="+mn-ea"/>
                <a:cs typeface="+mn-cs"/>
              </a:rPr>
              <a:t> </a:t>
            </a:r>
            <a:r>
              <a:rPr lang="en-US" sz="1600" kern="1200" dirty="0" err="1">
                <a:latin typeface="Noto Sans" panose="020B0502040504020204" pitchFamily="34" charset="0"/>
                <a:ea typeface="+mn-ea"/>
                <a:cs typeface="+mn-cs"/>
              </a:rPr>
              <a:t>ilmapiiri</a:t>
            </a:r>
            <a:r>
              <a:rPr lang="en-US" sz="1600" kern="1200" dirty="0">
                <a:latin typeface="Noto Sans" panose="020B0502040504020204" pitchFamily="34" charset="0"/>
                <a:ea typeface="+mn-ea"/>
                <a:cs typeface="+mn-cs"/>
              </a:rPr>
              <a:t>, </a:t>
            </a:r>
            <a:r>
              <a:rPr lang="en-US" sz="1600" kern="1200" dirty="0" err="1">
                <a:latin typeface="Noto Sans" panose="020B0502040504020204" pitchFamily="34" charset="0"/>
                <a:ea typeface="+mn-ea"/>
                <a:cs typeface="+mn-cs"/>
              </a:rPr>
              <a:t>joka</a:t>
            </a:r>
            <a:r>
              <a:rPr lang="en-US" sz="1600" kern="1200" dirty="0">
                <a:latin typeface="Noto Sans" panose="020B0502040504020204" pitchFamily="34" charset="0"/>
                <a:ea typeface="+mn-ea"/>
                <a:cs typeface="+mn-cs"/>
              </a:rPr>
              <a:t> </a:t>
            </a:r>
            <a:r>
              <a:rPr lang="en-US" sz="1600" kern="1200" dirty="0" err="1">
                <a:latin typeface="Noto Sans" panose="020B0502040504020204" pitchFamily="34" charset="0"/>
                <a:ea typeface="+mn-ea"/>
                <a:cs typeface="+mn-cs"/>
              </a:rPr>
              <a:t>tunnistaa</a:t>
            </a:r>
            <a:r>
              <a:rPr lang="en-US" sz="1600" kern="1200" dirty="0">
                <a:latin typeface="Noto Sans" panose="020B0502040504020204" pitchFamily="34" charset="0"/>
                <a:ea typeface="+mn-ea"/>
                <a:cs typeface="+mn-cs"/>
              </a:rPr>
              <a:t> </a:t>
            </a:r>
            <a:r>
              <a:rPr lang="en-US" sz="1600" kern="1200" dirty="0" err="1">
                <a:latin typeface="Noto Sans" panose="020B0502040504020204" pitchFamily="34" charset="0"/>
                <a:ea typeface="+mn-ea"/>
                <a:cs typeface="+mn-cs"/>
              </a:rPr>
              <a:t>sosiaalisten</a:t>
            </a:r>
            <a:r>
              <a:rPr lang="en-US" sz="1600" kern="1200" dirty="0">
                <a:latin typeface="Noto Sans" panose="020B0502040504020204" pitchFamily="34" charset="0"/>
                <a:ea typeface="+mn-ea"/>
                <a:cs typeface="+mn-cs"/>
              </a:rPr>
              <a:t> </a:t>
            </a:r>
            <a:r>
              <a:rPr lang="en-US" sz="1600" kern="1200" dirty="0" err="1">
                <a:latin typeface="Noto Sans" panose="020B0502040504020204" pitchFamily="34" charset="0"/>
                <a:ea typeface="+mn-ea"/>
                <a:cs typeface="+mn-cs"/>
              </a:rPr>
              <a:t>suhteiden</a:t>
            </a:r>
            <a:r>
              <a:rPr lang="en-US" sz="1600" kern="1200" dirty="0">
                <a:latin typeface="Noto Sans" panose="020B0502040504020204" pitchFamily="34" charset="0"/>
                <a:ea typeface="+mn-ea"/>
                <a:cs typeface="+mn-cs"/>
              </a:rPr>
              <a:t> </a:t>
            </a:r>
            <a:r>
              <a:rPr lang="en-US" sz="1600" kern="1200" dirty="0" err="1">
                <a:latin typeface="Noto Sans" panose="020B0502040504020204" pitchFamily="34" charset="0"/>
                <a:ea typeface="+mn-ea"/>
                <a:cs typeface="+mn-cs"/>
              </a:rPr>
              <a:t>tärkeyden</a:t>
            </a:r>
            <a:r>
              <a:rPr lang="en-US" sz="1600" dirty="0">
                <a:latin typeface="Noto Sans" panose="020B0502040504020204" pitchFamily="34" charset="0"/>
              </a:rPr>
              <a:t> </a:t>
            </a:r>
            <a:r>
              <a:rPr lang="en-US" sz="1600" dirty="0" err="1">
                <a:latin typeface="Noto Sans" panose="020B0502040504020204" pitchFamily="34" charset="0"/>
              </a:rPr>
              <a:t>opiskelukavereiden</a:t>
            </a:r>
            <a:r>
              <a:rPr lang="en-US" sz="1600" dirty="0">
                <a:latin typeface="Noto Sans" panose="020B0502040504020204" pitchFamily="34" charset="0"/>
              </a:rPr>
              <a:t> ja </a:t>
            </a:r>
            <a:r>
              <a:rPr lang="en-US" sz="1600" dirty="0" err="1">
                <a:latin typeface="Noto Sans" panose="020B0502040504020204" pitchFamily="34" charset="0"/>
              </a:rPr>
              <a:t>opettajien</a:t>
            </a:r>
            <a:r>
              <a:rPr lang="en-US" sz="1600" dirty="0">
                <a:latin typeface="Noto Sans" panose="020B0502040504020204" pitchFamily="34" charset="0"/>
              </a:rPr>
              <a:t> </a:t>
            </a:r>
            <a:r>
              <a:rPr lang="en-US" sz="1600" dirty="0" err="1">
                <a:latin typeface="Noto Sans" panose="020B0502040504020204" pitchFamily="34" charset="0"/>
              </a:rPr>
              <a:t>kanssa</a:t>
            </a:r>
            <a:r>
              <a:rPr lang="en-US" sz="1600" dirty="0">
                <a:latin typeface="Noto Sans" panose="020B0502040504020204" pitchFamily="34" charset="0"/>
              </a:rPr>
              <a:t>.</a:t>
            </a:r>
          </a:p>
          <a:p>
            <a:pPr marL="166878" indent="-166878" defTabSz="667512">
              <a:spcBef>
                <a:spcPts val="730"/>
              </a:spcBef>
            </a:pPr>
            <a:r>
              <a:rPr lang="en-US" sz="1600" dirty="0" err="1">
                <a:latin typeface="Noto Sans" panose="020B0502040504020204" pitchFamily="34" charset="0"/>
              </a:rPr>
              <a:t>Palaute</a:t>
            </a:r>
            <a:endParaRPr lang="fi-FI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635E9-D8F5-42E8-9765-AF7251BA4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0033" y="3017519"/>
            <a:ext cx="5554287" cy="3209902"/>
          </a:xfrm>
        </p:spPr>
        <p:txBody>
          <a:bodyPr>
            <a:noAutofit/>
          </a:bodyPr>
          <a:lstStyle/>
          <a:p>
            <a:pPr marL="0" indent="0" defTabSz="667512">
              <a:spcBef>
                <a:spcPts val="730"/>
              </a:spcBef>
              <a:buNone/>
            </a:pPr>
            <a:r>
              <a:rPr lang="en-US" sz="2400" dirty="0" err="1"/>
              <a:t>Yksilö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 marL="166878" indent="-166878" defTabSz="667512">
              <a:spcBef>
                <a:spcPts val="730"/>
              </a:spcBef>
            </a:pPr>
            <a:r>
              <a:rPr lang="fi-FI" sz="1800" dirty="0"/>
              <a:t>Omien tunteiden ja ajatusten tunnistaminen ja salliminen</a:t>
            </a:r>
            <a:endParaRPr lang="fi-FI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66878" indent="-166878" defTabSz="667512">
              <a:spcBef>
                <a:spcPts val="730"/>
              </a:spcBef>
            </a:pPr>
            <a:r>
              <a:rPr lang="fi-FI" sz="1800" dirty="0"/>
              <a:t>Muille jakaminen ja yhteyden luominen</a:t>
            </a:r>
            <a:r>
              <a: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fi-FI" sz="1800" dirty="0"/>
              <a:t>turvallisessa ympäristössä</a:t>
            </a:r>
            <a:r>
              <a: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166878" indent="-166878" defTabSz="667512">
              <a:spcBef>
                <a:spcPts val="730"/>
              </a:spcBef>
            </a:pPr>
            <a:r>
              <a:rPr lang="fi-FI" sz="1800" dirty="0"/>
              <a:t>Oman osaamisen tunnistaminen</a:t>
            </a:r>
            <a:endParaRPr lang="fi-FI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66878" indent="-166878" defTabSz="667512">
              <a:spcBef>
                <a:spcPts val="730"/>
              </a:spcBef>
            </a:pPr>
            <a:r>
              <a:rPr lang="fi-FI" sz="1800" dirty="0"/>
              <a:t>Tuen hakeminen tarvittaessa</a:t>
            </a:r>
            <a:r>
              <a:rPr lang="fi-FI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166878" indent="-166878" defTabSz="667512">
              <a:spcBef>
                <a:spcPts val="730"/>
              </a:spcBef>
            </a:pPr>
            <a:r>
              <a:rPr lang="fi-FI" sz="1800" dirty="0"/>
              <a:t>Itsemyötätunnon harjoittaminen</a:t>
            </a:r>
            <a:endParaRPr lang="fi-FI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654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5654D-4A4E-B520-C94F-34D847C2C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 err="1"/>
              <a:t>Kysymyksiä</a:t>
            </a:r>
            <a:r>
              <a:rPr lang="en-US" sz="5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BAF73-5BA4-7ACC-55E4-8E3F271889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0628" y="2598710"/>
            <a:ext cx="4094163" cy="3438144"/>
          </a:xfrm>
        </p:spPr>
        <p:txBody>
          <a:bodyPr>
            <a:normAutofit/>
          </a:bodyPr>
          <a:lstStyle/>
          <a:p>
            <a:pPr marL="0" indent="0" defTabSz="722376">
              <a:spcBef>
                <a:spcPts val="790"/>
              </a:spcBef>
              <a:buNone/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</a:t>
            </a:r>
            <a:r>
              <a:rPr lang="en-US" sz="3200" dirty="0" err="1"/>
              <a:t>Tunnistatko</a:t>
            </a:r>
            <a:r>
              <a:rPr lang="en-US" sz="3200" dirty="0"/>
              <a:t> </a:t>
            </a:r>
            <a:r>
              <a:rPr lang="en-US" sz="3200" dirty="0" err="1"/>
              <a:t>huijariajatuksia</a:t>
            </a:r>
            <a:r>
              <a:rPr lang="en-US" sz="3200" dirty="0"/>
              <a:t>?</a:t>
            </a: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defTabSz="722376">
              <a:spcBef>
                <a:spcPts val="790"/>
              </a:spcBef>
              <a:buNone/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</a:t>
            </a:r>
            <a:r>
              <a:rPr lang="en-US" sz="3200" dirty="0" err="1"/>
              <a:t>Mikä</a:t>
            </a:r>
            <a:r>
              <a:rPr lang="en-US" sz="3200" dirty="0"/>
              <a:t> </a:t>
            </a:r>
            <a:r>
              <a:rPr lang="en-US" sz="3200" dirty="0" err="1"/>
              <a:t>pahentaa</a:t>
            </a:r>
            <a:r>
              <a:rPr lang="en-US" sz="3200" dirty="0"/>
              <a:t> </a:t>
            </a:r>
            <a:r>
              <a:rPr lang="en-US" sz="3200" dirty="0" err="1"/>
              <a:t>niitä</a:t>
            </a:r>
            <a:r>
              <a:rPr lang="en-US" sz="3200" dirty="0"/>
              <a:t>? </a:t>
            </a:r>
            <a:r>
              <a:rPr lang="en-US" sz="3200" dirty="0" err="1"/>
              <a:t>Miksi</a:t>
            </a:r>
            <a:r>
              <a:rPr lang="en-US" sz="3200" dirty="0"/>
              <a:t>?</a:t>
            </a:r>
            <a:endParaRPr lang="fi-FI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4F98E-F0EC-E984-5098-939732ECB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5208" y="2598710"/>
            <a:ext cx="4094163" cy="3438144"/>
          </a:xfrm>
        </p:spPr>
        <p:txBody>
          <a:bodyPr>
            <a:normAutofit/>
          </a:bodyPr>
          <a:lstStyle/>
          <a:p>
            <a:pPr marL="0" indent="0" defTabSz="722376">
              <a:spcBef>
                <a:spcPts val="790"/>
              </a:spcBef>
              <a:buNone/>
            </a:pPr>
            <a:r>
              <a: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</a:t>
            </a:r>
            <a:r>
              <a:rPr lang="fi-FI" sz="3200" dirty="0"/>
              <a:t>Minkä edellisen kalvon asioista tunnistat auttaneen sinua? Puuttuko jotain?</a:t>
            </a:r>
          </a:p>
          <a:p>
            <a:pPr marL="0" indent="0" defTabSz="722376">
              <a:spcBef>
                <a:spcPts val="790"/>
              </a:spcBef>
              <a:buNone/>
            </a:pPr>
            <a:endParaRPr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345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8233B0-41B5-4D9A-AEEC-13DB66A8C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DE76B4-3725-8831-BCA6-E1A98188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Linkkejä</a:t>
            </a: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80D9C-2479-7D7C-8040-63CAB26FD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90628" y="2203079"/>
            <a:ext cx="8354710" cy="3852825"/>
          </a:xfrm>
        </p:spPr>
        <p:txBody>
          <a:bodyPr>
            <a:noAutofit/>
          </a:bodyPr>
          <a:lstStyle/>
          <a:p>
            <a:pPr marL="180594" indent="-180594" defTabSz="722376">
              <a:spcBef>
                <a:spcPts val="790"/>
              </a:spcBef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Impostor syndrome, belongingness and wellbeing in academia - PhD Pathfinder (mariatornroos.fi)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(Sources)</a:t>
            </a:r>
          </a:p>
          <a:p>
            <a:pPr marL="180594" indent="-180594" defTabSz="722376">
              <a:spcBef>
                <a:spcPts val="790"/>
              </a:spcBef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Starting Point of Wellbeing | Aalto University</a:t>
            </a:r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80594" indent="-180594" defTabSz="722376">
              <a:spcBef>
                <a:spcPts val="790"/>
              </a:spcBef>
            </a:pPr>
            <a:r>
              <a:rPr lang="fi-FI" dirty="0">
                <a:hlinkClick r:id="rId4"/>
              </a:rPr>
              <a:t>Course: Myötätunnon voima – Itseopiskeluna (aalto.fi)</a:t>
            </a:r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fi-FI" dirty="0"/>
          </a:p>
          <a:p>
            <a:pPr marL="180594" indent="-180594" defTabSz="722376">
              <a:spcBef>
                <a:spcPts val="79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85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251</Words>
  <Application>Microsoft Office PowerPoint</Application>
  <PresentationFormat>Widescreen</PresentationFormat>
  <Paragraphs>40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</vt:lpstr>
      <vt:lpstr>Calibri</vt:lpstr>
      <vt:lpstr>Calibri Light</vt:lpstr>
      <vt:lpstr>Noto Sans</vt:lpstr>
      <vt:lpstr>Roboto</vt:lpstr>
      <vt:lpstr>Office Theme</vt:lpstr>
      <vt:lpstr>Huijarisyndrooma</vt:lpstr>
      <vt:lpstr>Tunnetko itsesi huijariksi?</vt:lpstr>
      <vt:lpstr>Mikä voisi olla avuksi?</vt:lpstr>
      <vt:lpstr>Kysymyksiä:</vt:lpstr>
      <vt:lpstr>Linkkejä: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Imposter Syndrome –workshop – Beat the Blues</dc:title>
  <dc:creator>Saarimäki Sanni</dc:creator>
  <cp:lastModifiedBy>Henna Niiva</cp:lastModifiedBy>
  <cp:revision>7</cp:revision>
  <dcterms:created xsi:type="dcterms:W3CDTF">2023-03-16T12:20:14Z</dcterms:created>
  <dcterms:modified xsi:type="dcterms:W3CDTF">2023-12-13T14:08:05Z</dcterms:modified>
</cp:coreProperties>
</file>