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3" r:id="rId10"/>
    <p:sldId id="266" r:id="rId11"/>
    <p:sldId id="264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57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3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462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2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8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4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5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5B01-FA37-43E3-B14B-E60F669EC0B4}" type="datetimeFigureOut">
              <a:rPr lang="en-US" smtClean="0"/>
              <a:t>12.1.2022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085809-B73F-4AA0-AE26-0359093D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A7D5-509B-4838-89E0-8BA99CF93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50FD0-925F-4491-84D6-0C609806F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95AA-D123-4C16-AC80-41027FC1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Tehtävä 2.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6BCA-75B3-4232-B2DB-6785A65F9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7325"/>
            <a:ext cx="8596668" cy="45840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/>
              <a:t>Minä (asua) ______________ Suome</a:t>
            </a:r>
            <a:r>
              <a:rPr lang="fi-FI" sz="3200" b="1" dirty="0"/>
              <a:t>ssa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Sinä (asua, neg.) _____________ täällä.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Hän (asua) ______________ Helsingi</a:t>
            </a:r>
            <a:r>
              <a:rPr lang="fi-FI" sz="3200" b="1" dirty="0"/>
              <a:t>ssä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Me (asua, neg.) __________ Espoo</a:t>
            </a:r>
            <a:r>
              <a:rPr lang="fi-FI" sz="3200" b="1" dirty="0"/>
              <a:t>ssa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Te (asua) _____________ Suomessa.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He (asua) _______________ Espanja</a:t>
            </a:r>
            <a:r>
              <a:rPr lang="fi-FI" sz="3200" b="1" dirty="0"/>
              <a:t>ssa</a:t>
            </a:r>
            <a:r>
              <a:rPr lang="fi-FI" sz="3200" dirty="0"/>
              <a:t>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02574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6C12-18BA-4F03-8771-184C1C9E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923991" cy="1320800"/>
          </a:xfrm>
        </p:spPr>
        <p:txBody>
          <a:bodyPr/>
          <a:lstStyle/>
          <a:p>
            <a:r>
              <a:rPr lang="fi-FI" dirty="0"/>
              <a:t>Minä puhu</a:t>
            </a:r>
            <a:r>
              <a:rPr lang="fi-FI" u="sng" dirty="0"/>
              <a:t>n</a:t>
            </a:r>
            <a:r>
              <a:rPr lang="fi-FI" dirty="0"/>
              <a:t> suome</a:t>
            </a:r>
            <a:r>
              <a:rPr lang="fi-FI" u="sng" dirty="0"/>
              <a:t>a</a:t>
            </a:r>
            <a:r>
              <a:rPr lang="fi-FI" dirty="0"/>
              <a:t>. Mitä kieltä sinä puhut?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408331-9789-4CB4-A56B-2280CE89D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240" y="1230959"/>
            <a:ext cx="6634479" cy="5343559"/>
          </a:xfrm>
        </p:spPr>
      </p:pic>
    </p:spTree>
    <p:extLst>
      <p:ext uri="{BB962C8B-B14F-4D97-AF65-F5344CB8AC3E}">
        <p14:creationId xmlns:p14="http://schemas.microsoft.com/office/powerpoint/2010/main" val="13352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82CF-62B7-4C6F-B30A-0B234781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r>
              <a:rPr lang="en-US" dirty="0"/>
              <a:t>Tehtävä 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13FA-0771-4C55-B78E-B8713A7B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1"/>
            <a:ext cx="8596668" cy="4498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(puhua) __________ suome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(puhua, neg.) ____________ ranska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Sinä (puhua) ___________ englanti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Hän (puhua, neg.) ____________ ruotsi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Me (puhua) _____________ suome</a:t>
            </a:r>
            <a:r>
              <a:rPr lang="fi-FI" sz="2800" b="1" dirty="0"/>
              <a:t>a</a:t>
            </a:r>
            <a:r>
              <a:rPr lang="fi-FI" sz="2800" dirty="0"/>
              <a:t> hyvin.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Te (puhua, neg.) ___________ venäjä</a:t>
            </a:r>
            <a:r>
              <a:rPr lang="fi-FI" sz="2800" b="1" dirty="0"/>
              <a:t>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He (puhua) ___________ espanja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72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7285B3-B5C9-4121-A078-396BFFE45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71" b="3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4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CB2B-E4E9-4993-A55D-A63E5EA1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Voit kertoa itsestäsi näin: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68C8-DCC2-4F26-A611-AEB978161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564641"/>
            <a:ext cx="10556240" cy="4476722"/>
          </a:xfrm>
        </p:spPr>
        <p:txBody>
          <a:bodyPr>
            <a:normAutofit/>
          </a:bodyPr>
          <a:lstStyle/>
          <a:p>
            <a:r>
              <a:rPr lang="fi-FI" sz="3600" dirty="0"/>
              <a:t>Minä olen Sami. / Minun nimi on Sami.</a:t>
            </a:r>
          </a:p>
          <a:p>
            <a:r>
              <a:rPr lang="fi-FI" sz="3600" dirty="0"/>
              <a:t>Minä olen suomalainen.</a:t>
            </a:r>
          </a:p>
          <a:p>
            <a:r>
              <a:rPr lang="fi-FI" sz="3600" dirty="0"/>
              <a:t>Minä olen suomalainen.</a:t>
            </a:r>
          </a:p>
          <a:p>
            <a:r>
              <a:rPr lang="fi-FI" sz="3600" dirty="0"/>
              <a:t>Minä asun Suomessa, Helsingissä.</a:t>
            </a:r>
          </a:p>
          <a:p>
            <a:r>
              <a:rPr lang="fi-FI" sz="3600" dirty="0"/>
              <a:t>Minä puhun suomea ja englantia.</a:t>
            </a:r>
          </a:p>
        </p:txBody>
      </p:sp>
    </p:spTree>
    <p:extLst>
      <p:ext uri="{BB962C8B-B14F-4D97-AF65-F5344CB8AC3E}">
        <p14:creationId xmlns:p14="http://schemas.microsoft.com/office/powerpoint/2010/main" val="411355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9EA0C-0F75-47B7-9BFB-E3E3FEF2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847725"/>
          </a:xfrm>
        </p:spPr>
        <p:txBody>
          <a:bodyPr/>
          <a:lstStyle/>
          <a:p>
            <a:r>
              <a:rPr lang="en-US" dirty="0"/>
              <a:t>Paritehtävä 1. /Exercise with pair.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4858E3-EC6B-4113-86C1-3EBAB9249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14" y="1288179"/>
            <a:ext cx="8260786" cy="53412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5E75C-ACA1-4A07-AABA-EC741C525E56}"/>
              </a:ext>
            </a:extLst>
          </p:cNvPr>
          <p:cNvSpPr txBox="1"/>
          <p:nvPr/>
        </p:nvSpPr>
        <p:spPr>
          <a:xfrm>
            <a:off x="8460600" y="1391920"/>
            <a:ext cx="3636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Mikä maa tämä on?</a:t>
            </a:r>
          </a:p>
          <a:p>
            <a:r>
              <a:rPr lang="fi-FI" dirty="0"/>
              <a:t>(What country is this?)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Minkä maalainen hän on?</a:t>
            </a:r>
          </a:p>
          <a:p>
            <a:r>
              <a:rPr lang="fi-FI" dirty="0"/>
              <a:t>(What country is she/he from?)</a:t>
            </a:r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Mitä kieltä hän puhuu?</a:t>
            </a:r>
          </a:p>
          <a:p>
            <a:r>
              <a:rPr lang="fi-FI" dirty="0"/>
              <a:t>(What language does she/he speak?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Missä hän asuu?</a:t>
            </a:r>
          </a:p>
          <a:p>
            <a:r>
              <a:rPr lang="fi-FI" dirty="0"/>
              <a:t>(Where does she/he live?)</a:t>
            </a:r>
          </a:p>
          <a:p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3780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581D-8AC7-410F-BD72-A2E845BB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2400"/>
            <a:ext cx="9980506" cy="1564640"/>
          </a:xfrm>
        </p:spPr>
        <p:txBody>
          <a:bodyPr>
            <a:normAutofit fontScale="90000"/>
          </a:bodyPr>
          <a:lstStyle/>
          <a:p>
            <a:r>
              <a:rPr lang="en-US" dirty="0"/>
              <a:t>Paritehtävä 2. /Exercise with pair.</a:t>
            </a:r>
            <a:br>
              <a:rPr lang="en-US" dirty="0"/>
            </a:br>
            <a:r>
              <a:rPr lang="en-US" dirty="0"/>
              <a:t>Make sentences. Choose one word from each box.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8D3E4-E13E-411C-8838-74986F87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3" y="1502466"/>
            <a:ext cx="10319177" cy="44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07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17D1-9116-4D10-B1BA-EA697034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4959"/>
            <a:ext cx="8596668" cy="1332865"/>
          </a:xfrm>
        </p:spPr>
        <p:txBody>
          <a:bodyPr>
            <a:normAutofit/>
          </a:bodyPr>
          <a:lstStyle/>
          <a:p>
            <a:r>
              <a:rPr lang="en-US" dirty="0"/>
              <a:t>Paritehtävä 3. /Exercise with pair.</a:t>
            </a:r>
            <a:br>
              <a:rPr lang="en-US" dirty="0"/>
            </a:br>
            <a:r>
              <a:rPr lang="en-US" dirty="0"/>
              <a:t>Kysy ja vastaa! /Ask and answer.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6B6C-509A-4E56-99DA-FCEB717A2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85975"/>
            <a:ext cx="11514667" cy="395538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i-FI" sz="3600" u="sng" dirty="0"/>
              <a:t>Kuka</a:t>
            </a:r>
            <a:r>
              <a:rPr lang="fi-FI" sz="3600" dirty="0"/>
              <a:t> sinä olet? (Minä olen …)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u="sng" dirty="0"/>
              <a:t>Mikä</a:t>
            </a:r>
            <a:r>
              <a:rPr lang="fi-FI" sz="3600" dirty="0"/>
              <a:t> sinun nimi on? (Minun nimi on…)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u="sng" dirty="0"/>
              <a:t>Minkä maalainen </a:t>
            </a:r>
            <a:r>
              <a:rPr lang="fi-FI" sz="3600" dirty="0"/>
              <a:t>sinä olet? (Minä olen …lainen.)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u="sng" dirty="0"/>
              <a:t>Missä</a:t>
            </a:r>
            <a:r>
              <a:rPr lang="fi-FI" sz="3600" dirty="0"/>
              <a:t> sinä asut? (Minä asun …)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u="sng" dirty="0"/>
              <a:t>Mitä</a:t>
            </a:r>
            <a:r>
              <a:rPr lang="fi-FI" sz="3600" dirty="0"/>
              <a:t> kieltä sinä puhut? (Minä puhun …)</a:t>
            </a:r>
          </a:p>
        </p:txBody>
      </p:sp>
    </p:spTree>
    <p:extLst>
      <p:ext uri="{BB962C8B-B14F-4D97-AF65-F5344CB8AC3E}">
        <p14:creationId xmlns:p14="http://schemas.microsoft.com/office/powerpoint/2010/main" val="115243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2A1125-BEEF-4B06-B7A6-5C89AFBF8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AF29A-C02E-4F6E-AE31-4D61F939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03267-175B-4586-A120-09F386B97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98679-58CD-42CF-9203-704C487C1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659618"/>
            <a:ext cx="9951041" cy="35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2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4F7D-3E5C-45BB-A8F0-795CFA51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77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Kirjoita</a:t>
            </a:r>
            <a:r>
              <a:rPr lang="en-US" dirty="0"/>
              <a:t> kuulemasi numerot ylös. /Write the number you hear.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5BA59-1288-49CB-B806-BA2AF3F6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a. </a:t>
            </a:r>
          </a:p>
          <a:p>
            <a:pPr marL="0" indent="0">
              <a:buNone/>
            </a:pPr>
            <a:r>
              <a:rPr lang="en-US" sz="3200" dirty="0"/>
              <a:t>b. </a:t>
            </a:r>
          </a:p>
          <a:p>
            <a:pPr marL="0" indent="0">
              <a:buNone/>
            </a:pPr>
            <a:r>
              <a:rPr lang="en-US" sz="3200" dirty="0"/>
              <a:t>c. </a:t>
            </a:r>
          </a:p>
          <a:p>
            <a:pPr marL="0" indent="0">
              <a:buNone/>
            </a:pPr>
            <a:r>
              <a:rPr lang="en-US" sz="3200" dirty="0"/>
              <a:t>d. </a:t>
            </a:r>
          </a:p>
          <a:p>
            <a:pPr marL="0" indent="0">
              <a:buNone/>
            </a:pPr>
            <a:r>
              <a:rPr lang="en-US" sz="3200" dirty="0"/>
              <a:t>e. </a:t>
            </a:r>
          </a:p>
          <a:p>
            <a:pPr marL="0" indent="0">
              <a:buNone/>
            </a:pPr>
            <a:r>
              <a:rPr lang="en-US" sz="3200" dirty="0"/>
              <a:t>f.</a:t>
            </a:r>
          </a:p>
          <a:p>
            <a:pPr marL="0" indent="0">
              <a:buNone/>
            </a:pPr>
            <a:r>
              <a:rPr lang="en-US" sz="3200" dirty="0"/>
              <a:t>g.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369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0573-E03E-4539-B3CB-E1932EDF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74" y="325120"/>
            <a:ext cx="8596668" cy="751840"/>
          </a:xfrm>
        </p:spPr>
        <p:txBody>
          <a:bodyPr/>
          <a:lstStyle/>
          <a:p>
            <a:r>
              <a:rPr lang="en-US" dirty="0"/>
              <a:t>Tervehdykset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96D59B-B399-45B3-9095-0C586085F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16" y="1209040"/>
            <a:ext cx="3429176" cy="26163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6F118-45AA-45B2-8B03-B01567BB3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108" y="1466228"/>
            <a:ext cx="3245017" cy="2101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230F7-1B05-4EDD-8B26-6DB3270BC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74" y="3957454"/>
            <a:ext cx="3924502" cy="2444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E6BDC1-9073-4A87-89DD-346E5EEE9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303" y="1583709"/>
            <a:ext cx="2883048" cy="3968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01BAED-7BD2-4798-ADF3-D0F16B66D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781" y="3957454"/>
            <a:ext cx="4121362" cy="23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2A1125-BEEF-4B06-B7A6-5C89AFBF8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AF29A-C02E-4F6E-AE31-4D61F939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03267-175B-4586-A120-09F386B97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B8A0C-3355-4DA9-93B8-650640C2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98403"/>
            <a:ext cx="9951041" cy="40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2A1125-BEEF-4B06-B7A6-5C89AFBF8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AF29A-C02E-4F6E-AE31-4D61F939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03267-175B-4586-A120-09F386B97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DDC1A-BB2A-4AF2-90AC-CA2C34EE3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435720"/>
            <a:ext cx="9951041" cy="3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82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2A1125-BEEF-4B06-B7A6-5C89AFBF8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6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AF29A-C02E-4F6E-AE31-4D61F939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03267-175B-4586-A120-09F386B97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A15B3-BBCD-4E1A-9400-FC033C266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497912"/>
            <a:ext cx="9951041" cy="38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0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26F8-03DC-4DCC-AAA3-5E237632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150"/>
          </a:xfrm>
        </p:spPr>
        <p:txBody>
          <a:bodyPr/>
          <a:lstStyle/>
          <a:p>
            <a:r>
              <a:rPr lang="en-US" dirty="0"/>
              <a:t>Tervehdykset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6495-E016-43BE-95C3-9A9D17E8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3525"/>
            <a:ext cx="8596668" cy="4507837"/>
          </a:xfrm>
        </p:spPr>
        <p:txBody>
          <a:bodyPr/>
          <a:lstStyle/>
          <a:p>
            <a:pPr>
              <a:buFontTx/>
              <a:buChar char="-"/>
            </a:pPr>
            <a:r>
              <a:rPr lang="fi-FI" sz="3600" dirty="0"/>
              <a:t>Mitä kuuluu? </a:t>
            </a:r>
          </a:p>
          <a:p>
            <a:pPr>
              <a:buFontTx/>
              <a:buChar char="-"/>
            </a:pPr>
            <a:r>
              <a:rPr lang="fi-FI" sz="3600" dirty="0"/>
              <a:t>Ihan hyvää, kiitos!</a:t>
            </a:r>
          </a:p>
          <a:p>
            <a:pPr>
              <a:buFontTx/>
              <a:buChar char="-"/>
            </a:pPr>
            <a:endParaRPr lang="fi-FI" sz="3600" dirty="0"/>
          </a:p>
          <a:p>
            <a:pPr>
              <a:buFontTx/>
              <a:buChar char="-"/>
            </a:pPr>
            <a:r>
              <a:rPr lang="fi-FI" sz="3600" dirty="0"/>
              <a:t>Miten menee?</a:t>
            </a:r>
          </a:p>
          <a:p>
            <a:pPr>
              <a:buFontTx/>
              <a:buChar char="-"/>
            </a:pPr>
            <a:r>
              <a:rPr lang="fi-FI" sz="3600" dirty="0"/>
              <a:t>Ihan hyvin, kiitos!</a:t>
            </a:r>
          </a:p>
          <a:p>
            <a:pPr>
              <a:buFontTx/>
              <a:buChar char="-"/>
            </a:pPr>
            <a:endParaRPr lang="fi-FI" sz="3600" dirty="0"/>
          </a:p>
          <a:p>
            <a:pPr>
              <a:buFontTx/>
              <a:buChar char="-"/>
            </a:pPr>
            <a:endParaRPr lang="fi-FI" sz="36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575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B83-736E-45AD-979D-754F051C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3520"/>
            <a:ext cx="8596668" cy="822960"/>
          </a:xfrm>
        </p:spPr>
        <p:txBody>
          <a:bodyPr/>
          <a:lstStyle/>
          <a:p>
            <a:r>
              <a:rPr lang="en-US" dirty="0"/>
              <a:t>Ääntäminen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D43B2-55EA-4FC5-8AF9-55A9DD6B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9201"/>
            <a:ext cx="2885016" cy="5324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A – AA</a:t>
            </a:r>
          </a:p>
          <a:p>
            <a:pPr marL="0" indent="0">
              <a:buNone/>
            </a:pPr>
            <a:r>
              <a:rPr lang="fi-FI" sz="3200" dirty="0"/>
              <a:t>Anna, aamu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O – OO</a:t>
            </a:r>
          </a:p>
          <a:p>
            <a:pPr marL="0" indent="0">
              <a:buNone/>
            </a:pPr>
            <a:r>
              <a:rPr lang="fi-FI" sz="3200" dirty="0"/>
              <a:t>orava, oodi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U – UU</a:t>
            </a:r>
          </a:p>
          <a:p>
            <a:pPr marL="0" indent="0">
              <a:buNone/>
            </a:pPr>
            <a:r>
              <a:rPr lang="fi-FI" sz="3200" dirty="0"/>
              <a:t>uni – uuni</a:t>
            </a:r>
          </a:p>
          <a:p>
            <a:pPr marL="0" indent="0">
              <a:buNone/>
            </a:pPr>
            <a:endParaRPr lang="fi-FI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251A80-C3E3-4110-BC72-5F9121948EEC}"/>
              </a:ext>
            </a:extLst>
          </p:cNvPr>
          <p:cNvSpPr txBox="1">
            <a:spLocks/>
          </p:cNvSpPr>
          <p:nvPr/>
        </p:nvSpPr>
        <p:spPr>
          <a:xfrm>
            <a:off x="3953934" y="1219201"/>
            <a:ext cx="2885016" cy="532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i-FI" sz="3200" dirty="0"/>
              <a:t>Ä – ÄÄ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äiti, ääni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r>
              <a:rPr lang="fi-FI" sz="3200" dirty="0"/>
              <a:t>Ö – ÖÖ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öljy, Töölö 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r>
              <a:rPr lang="fi-FI" sz="3200" dirty="0"/>
              <a:t>Y – YY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ystävä, syy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2B1CDA-BB3D-4465-B9B6-CA54FC567E89}"/>
              </a:ext>
            </a:extLst>
          </p:cNvPr>
          <p:cNvSpPr txBox="1">
            <a:spLocks/>
          </p:cNvSpPr>
          <p:nvPr/>
        </p:nvSpPr>
        <p:spPr>
          <a:xfrm>
            <a:off x="7659159" y="1219201"/>
            <a:ext cx="2885016" cy="532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i-FI" sz="3200" dirty="0"/>
              <a:t>E – EE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neljä, tee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r>
              <a:rPr lang="fi-FI" sz="3200" dirty="0"/>
              <a:t>I - II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ilta, Niilo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5549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E953-5FAA-4CCF-9F5C-B26B85BD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714375"/>
          </a:xfrm>
        </p:spPr>
        <p:txBody>
          <a:bodyPr/>
          <a:lstStyle/>
          <a:p>
            <a:r>
              <a:rPr lang="en-US" dirty="0"/>
              <a:t>Ääntäminen/diftongit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6E4AB-8489-4C05-A191-0414D48C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84" y="1409699"/>
            <a:ext cx="3989916" cy="5200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 err="1"/>
              <a:t>öy</a:t>
            </a:r>
            <a:endParaRPr lang="fi-FI" sz="3200" b="1" dirty="0"/>
          </a:p>
          <a:p>
            <a:pPr marL="0" indent="0">
              <a:buNone/>
            </a:pPr>
            <a:r>
              <a:rPr lang="fi-FI" sz="3200" dirty="0"/>
              <a:t>löytää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b="1" dirty="0" err="1"/>
              <a:t>eu</a:t>
            </a:r>
            <a:endParaRPr lang="fi-FI" sz="3200" b="1" dirty="0"/>
          </a:p>
          <a:p>
            <a:pPr marL="0" indent="0">
              <a:buNone/>
            </a:pPr>
            <a:r>
              <a:rPr lang="fi-FI" sz="3200" dirty="0"/>
              <a:t>peukalo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b="1" dirty="0" err="1"/>
              <a:t>äy</a:t>
            </a:r>
            <a:endParaRPr lang="fi-FI" sz="3200" b="1" dirty="0"/>
          </a:p>
          <a:p>
            <a:pPr marL="0" indent="0">
              <a:buNone/>
            </a:pPr>
            <a:r>
              <a:rPr lang="fi-FI" sz="3200" dirty="0"/>
              <a:t>käydä</a:t>
            </a:r>
          </a:p>
          <a:p>
            <a:pPr marL="0" indent="0">
              <a:buNone/>
            </a:pPr>
            <a:endParaRPr lang="fi-FI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5073C2-B705-40B7-B202-24777499DE27}"/>
              </a:ext>
            </a:extLst>
          </p:cNvPr>
          <p:cNvSpPr txBox="1">
            <a:spLocks/>
          </p:cNvSpPr>
          <p:nvPr/>
        </p:nvSpPr>
        <p:spPr>
          <a:xfrm>
            <a:off x="829734" y="1409700"/>
            <a:ext cx="3989916" cy="520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i-FI" sz="3200" b="1" dirty="0" err="1"/>
              <a:t>uo</a:t>
            </a:r>
            <a:endParaRPr lang="fi-FI" sz="3200" b="1" dirty="0"/>
          </a:p>
          <a:p>
            <a:pPr marL="0" indent="0">
              <a:buFont typeface="Wingdings 3" charset="2"/>
              <a:buNone/>
            </a:pPr>
            <a:r>
              <a:rPr lang="fi-FI" sz="3200" dirty="0"/>
              <a:t>Suomi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r>
              <a:rPr lang="fi-FI" sz="3200" b="1" dirty="0"/>
              <a:t>yö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työ, syödä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  <a:p>
            <a:pPr marL="0" indent="0">
              <a:buFont typeface="Wingdings 3" charset="2"/>
              <a:buNone/>
            </a:pPr>
            <a:r>
              <a:rPr lang="fi-FI" sz="3200" b="1" dirty="0"/>
              <a:t>ie</a:t>
            </a:r>
          </a:p>
          <a:p>
            <a:pPr marL="0" indent="0">
              <a:buFont typeface="Wingdings 3" charset="2"/>
              <a:buNone/>
            </a:pPr>
            <a:r>
              <a:rPr lang="fi-FI" sz="3200" dirty="0"/>
              <a:t>tie, liesi</a:t>
            </a:r>
          </a:p>
          <a:p>
            <a:pPr marL="0" indent="0">
              <a:buFont typeface="Wingdings 3" charset="2"/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6342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F177-263B-4316-ACFC-F805DE11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843887"/>
          </a:xfrm>
        </p:spPr>
        <p:txBody>
          <a:bodyPr/>
          <a:lstStyle/>
          <a:p>
            <a:r>
              <a:rPr lang="en-US" dirty="0"/>
              <a:t>Ääntäminen / konsonantit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E0AD-7ECD-4548-A208-12833895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7589"/>
            <a:ext cx="8596668" cy="534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tuli – tulli</a:t>
            </a:r>
          </a:p>
          <a:p>
            <a:pPr marL="0" indent="0">
              <a:buNone/>
            </a:pPr>
            <a:r>
              <a:rPr lang="fi-FI" sz="3600" dirty="0"/>
              <a:t>kuka – kukka</a:t>
            </a:r>
          </a:p>
          <a:p>
            <a:pPr marL="0" indent="0">
              <a:buNone/>
            </a:pPr>
            <a:r>
              <a:rPr lang="fi-FI" sz="3600" dirty="0"/>
              <a:t>mopo – mappi</a:t>
            </a:r>
          </a:p>
          <a:p>
            <a:pPr marL="0" indent="0">
              <a:buNone/>
            </a:pPr>
            <a:r>
              <a:rPr lang="fi-FI" sz="3600" dirty="0"/>
              <a:t>kasa – kassa</a:t>
            </a:r>
          </a:p>
          <a:p>
            <a:pPr marL="0" indent="0">
              <a:buNone/>
            </a:pPr>
            <a:r>
              <a:rPr lang="fi-FI" sz="3600" dirty="0"/>
              <a:t>lama – lammas</a:t>
            </a:r>
          </a:p>
          <a:p>
            <a:pPr marL="0" indent="0">
              <a:buNone/>
            </a:pPr>
            <a:r>
              <a:rPr lang="fi-FI" sz="3600" dirty="0"/>
              <a:t>hän, hattu</a:t>
            </a:r>
          </a:p>
          <a:p>
            <a:pPr marL="0" indent="0">
              <a:buNone/>
            </a:pPr>
            <a:r>
              <a:rPr lang="fi-FI" sz="3600" dirty="0"/>
              <a:t>Helsinki, kaupunki</a:t>
            </a:r>
          </a:p>
          <a:p>
            <a:pPr marL="0" indent="0"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97077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6E31-1837-4C13-BDD6-D86BABFC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Minä olen Julia. Olen suomalainen. </a:t>
            </a:r>
            <a:r>
              <a:rPr lang="fi-FI" b="1" dirty="0"/>
              <a:t>Kuka</a:t>
            </a:r>
            <a:r>
              <a:rPr lang="fi-FI" dirty="0"/>
              <a:t> sinä olet? </a:t>
            </a:r>
            <a:r>
              <a:rPr lang="fi-FI" b="1" dirty="0"/>
              <a:t>Minkä maalainen </a:t>
            </a:r>
            <a:r>
              <a:rPr lang="fi-FI" dirty="0"/>
              <a:t>sinä olet?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8223D-22CB-4345-B988-A9EDB9765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38960"/>
            <a:ext cx="5753946" cy="4487354"/>
          </a:xfrm>
        </p:spPr>
      </p:pic>
    </p:spTree>
    <p:extLst>
      <p:ext uri="{BB962C8B-B14F-4D97-AF65-F5344CB8AC3E}">
        <p14:creationId xmlns:p14="http://schemas.microsoft.com/office/powerpoint/2010/main" val="400687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F61E-918F-44C9-A9F7-683E3750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640"/>
          </a:xfrm>
        </p:spPr>
        <p:txBody>
          <a:bodyPr/>
          <a:lstStyle/>
          <a:p>
            <a:r>
              <a:rPr lang="en-US" dirty="0"/>
              <a:t>Tehtävä 1.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014F2-6876-481D-A25F-2E7A2FC95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4801"/>
            <a:ext cx="9952566" cy="49688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Minä (olla) ____________ Anna.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Minä (olla, neg.) ______________ opiskelija.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Sinä (olla) __________ ahkera.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Sinä (olla. neg.) ____________ opettaja.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Hän (olla) ___________ suoma</a:t>
            </a:r>
            <a:r>
              <a:rPr lang="fi-FI" sz="2400" b="1" dirty="0"/>
              <a:t>lainen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Hän (olla, neg.) _____________ ruotsa</a:t>
            </a:r>
            <a:r>
              <a:rPr lang="fi-FI" sz="2400" b="1" dirty="0"/>
              <a:t>lainen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Me (olla) _________ kurssilla.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Te (olla, neg.) ___________ täällä.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He (olla) __________ ahkeria.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He (olla, neg.) ____________ kurssilla.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5124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FAF2-3CC9-48F3-82CF-B5401EC0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fi-FI" dirty="0"/>
              <a:t>Minä asun Helsingissä. Missä sinä asut?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277B5-0D2C-4598-B817-A9FD053EF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762" y="1524001"/>
            <a:ext cx="6711237" cy="5155162"/>
          </a:xfrm>
        </p:spPr>
      </p:pic>
    </p:spTree>
    <p:extLst>
      <p:ext uri="{BB962C8B-B14F-4D97-AF65-F5344CB8AC3E}">
        <p14:creationId xmlns:p14="http://schemas.microsoft.com/office/powerpoint/2010/main" val="17510915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537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PowerPoint Presentation</vt:lpstr>
      <vt:lpstr>Tervehdykset</vt:lpstr>
      <vt:lpstr>Tervehdykset</vt:lpstr>
      <vt:lpstr>Ääntäminen</vt:lpstr>
      <vt:lpstr>Ääntäminen/diftongit</vt:lpstr>
      <vt:lpstr>Ääntäminen / konsonantit</vt:lpstr>
      <vt:lpstr>Minä olen Julia. Olen suomalainen. Kuka sinä olet? Minkä maalainen sinä olet?</vt:lpstr>
      <vt:lpstr>Tehtävä 1. </vt:lpstr>
      <vt:lpstr>Minä asun Helsingissä. Missä sinä asut?</vt:lpstr>
      <vt:lpstr>Tehtävä 2. </vt:lpstr>
      <vt:lpstr>Minä puhun suomea. Mitä kieltä sinä puhut?</vt:lpstr>
      <vt:lpstr>Tehtävä 3.</vt:lpstr>
      <vt:lpstr>PowerPoint Presentation</vt:lpstr>
      <vt:lpstr>Voit kertoa itsestäsi näin:</vt:lpstr>
      <vt:lpstr>Paritehtävä 1. /Exercise with pair.</vt:lpstr>
      <vt:lpstr>Paritehtävä 2. /Exercise with pair. Make sentences. Choose one word from each box.</vt:lpstr>
      <vt:lpstr>Paritehtävä 3. /Exercise with pair. Kysy ja vastaa! /Ask and answer.</vt:lpstr>
      <vt:lpstr>PowerPoint Presentation</vt:lpstr>
      <vt:lpstr>Kirjoita kuulemasi numerot ylös. /Write the number you hear.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Kemppinen Julia</dc:creator>
  <cp:lastModifiedBy>Kemppinen Julia</cp:lastModifiedBy>
  <cp:revision>12</cp:revision>
  <dcterms:created xsi:type="dcterms:W3CDTF">2022-01-12T09:34:05Z</dcterms:created>
  <dcterms:modified xsi:type="dcterms:W3CDTF">2022-01-12T11:36:27Z</dcterms:modified>
</cp:coreProperties>
</file>