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9"/>
  </p:notesMasterIdLst>
  <p:sldIdLst>
    <p:sldId id="256" r:id="rId2"/>
    <p:sldId id="328" r:id="rId3"/>
    <p:sldId id="297" r:id="rId4"/>
    <p:sldId id="329" r:id="rId5"/>
    <p:sldId id="314" r:id="rId6"/>
    <p:sldId id="277" r:id="rId7"/>
    <p:sldId id="294" r:id="rId8"/>
    <p:sldId id="295" r:id="rId9"/>
    <p:sldId id="301" r:id="rId10"/>
    <p:sldId id="296" r:id="rId11"/>
    <p:sldId id="318" r:id="rId12"/>
    <p:sldId id="317" r:id="rId13"/>
    <p:sldId id="320" r:id="rId14"/>
    <p:sldId id="327" r:id="rId15"/>
    <p:sldId id="319" r:id="rId16"/>
    <p:sldId id="322" r:id="rId17"/>
    <p:sldId id="323"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0.xml.rels><?xml version="1.0" encoding="UTF-8" standalone="yes"?>
<Relationships xmlns="http://schemas.openxmlformats.org/package/2006/relationships"><Relationship Id="rId1" Type="http://schemas.openxmlformats.org/officeDocument/2006/relationships/hyperlink" Target="https://eur-lex.europa.eu/legal-content/FI/TXT/?uri=CELEX%3A02004R0809-20130828"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https://eur-lex.europa.eu/legal-content/FI/TXT/?uri=OJ:L:2019:166:TOC"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eur-lex.europa.eu/legal-content/FI/TXT/?uri=CELEX%3A02004R0809-20130828"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s://eur-lex.europa.eu/legal-content/FI/TXT/?uri=OJ:L:2019:166:TOC"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708DC-FF82-4A21-8B45-81DB1536DA4B}" type="doc">
      <dgm:prSet loTypeId="urn:microsoft.com/office/officeart/2005/8/layout/orgChart1" loCatId="hierarchy" qsTypeId="urn:microsoft.com/office/officeart/2005/8/quickstyle/simple3" qsCatId="simple" csTypeId="urn:microsoft.com/office/officeart/2005/8/colors/accent1_2" csCatId="accent1"/>
      <dgm:spPr/>
      <dgm:t>
        <a:bodyPr/>
        <a:lstStyle/>
        <a:p>
          <a:endParaRPr lang="fi-FI"/>
        </a:p>
      </dgm:t>
    </dgm:pt>
    <dgm:pt modelId="{DEBB64CB-E7EB-4D09-96D2-69FED82F2FA2}">
      <dgm:prSet/>
      <dgm:spPr/>
      <dgm:t>
        <a:bodyPr/>
        <a:lstStyle/>
        <a:p>
          <a:r>
            <a:rPr lang="fi-FI" b="1"/>
            <a:t>Disclosure duties (regular: fixed terms– ongoing: no fixed terms) </a:t>
          </a:r>
          <a:endParaRPr lang="fi-FI"/>
        </a:p>
      </dgm:t>
    </dgm:pt>
    <dgm:pt modelId="{FF36D6A7-07E5-4458-AC16-1D03D8682992}" type="parTrans" cxnId="{AFD742CB-1F88-4ABD-B93A-9A8231958A79}">
      <dgm:prSet/>
      <dgm:spPr/>
      <dgm:t>
        <a:bodyPr/>
        <a:lstStyle/>
        <a:p>
          <a:endParaRPr lang="fi-FI"/>
        </a:p>
      </dgm:t>
    </dgm:pt>
    <dgm:pt modelId="{F03712A7-44BD-4FD8-BAC0-A662D0DEDC75}" type="sibTrans" cxnId="{AFD742CB-1F88-4ABD-B93A-9A8231958A79}">
      <dgm:prSet/>
      <dgm:spPr/>
      <dgm:t>
        <a:bodyPr/>
        <a:lstStyle/>
        <a:p>
          <a:endParaRPr lang="fi-FI"/>
        </a:p>
      </dgm:t>
    </dgm:pt>
    <dgm:pt modelId="{682A7CB9-F768-48B9-86DF-B23B8C047340}">
      <dgm:prSet/>
      <dgm:spPr/>
      <dgm:t>
        <a:bodyPr/>
        <a:lstStyle/>
        <a:p>
          <a:r>
            <a:rPr lang="fi-FI"/>
            <a:t>Prospectus Duty (Prospectus Regulation, FSMA Ch. 3): issuers and service providers</a:t>
          </a:r>
        </a:p>
      </dgm:t>
    </dgm:pt>
    <dgm:pt modelId="{5E116965-8638-4921-8730-B8877918C34E}" type="parTrans" cxnId="{966DDC8B-87D3-468A-9C2B-DCA84DEB7F25}">
      <dgm:prSet/>
      <dgm:spPr/>
      <dgm:t>
        <a:bodyPr/>
        <a:lstStyle/>
        <a:p>
          <a:endParaRPr lang="fi-FI"/>
        </a:p>
      </dgm:t>
    </dgm:pt>
    <dgm:pt modelId="{7DF401DF-4FB3-4CA3-A351-F1D99619357F}" type="sibTrans" cxnId="{966DDC8B-87D3-468A-9C2B-DCA84DEB7F25}">
      <dgm:prSet/>
      <dgm:spPr/>
      <dgm:t>
        <a:bodyPr/>
        <a:lstStyle/>
        <a:p>
          <a:endParaRPr lang="fi-FI"/>
        </a:p>
      </dgm:t>
    </dgm:pt>
    <dgm:pt modelId="{41B1B3A5-4671-433C-A89F-B3FE59867373}">
      <dgm:prSet/>
      <dgm:spPr/>
      <dgm:t>
        <a:bodyPr/>
        <a:lstStyle/>
        <a:p>
          <a:r>
            <a:rPr lang="fi-FI"/>
            <a:t>Long term disclosure obligations</a:t>
          </a:r>
        </a:p>
      </dgm:t>
    </dgm:pt>
    <dgm:pt modelId="{A59ED38D-FF7D-493E-A148-07C3ABAA9851}" type="parTrans" cxnId="{F8317FDF-E6F3-4673-8CBC-BFF7F8AE0374}">
      <dgm:prSet/>
      <dgm:spPr/>
      <dgm:t>
        <a:bodyPr/>
        <a:lstStyle/>
        <a:p>
          <a:endParaRPr lang="fi-FI"/>
        </a:p>
      </dgm:t>
    </dgm:pt>
    <dgm:pt modelId="{45D84622-6F3B-45B9-A5BC-FDE31BE62332}" type="sibTrans" cxnId="{F8317FDF-E6F3-4673-8CBC-BFF7F8AE0374}">
      <dgm:prSet/>
      <dgm:spPr/>
      <dgm:t>
        <a:bodyPr/>
        <a:lstStyle/>
        <a:p>
          <a:endParaRPr lang="fi-FI"/>
        </a:p>
      </dgm:t>
    </dgm:pt>
    <dgm:pt modelId="{F431EB5C-1D69-43DB-86EE-37B8C874ED0D}">
      <dgm:prSet/>
      <dgm:spPr/>
      <dgm:t>
        <a:bodyPr/>
        <a:lstStyle/>
        <a:p>
          <a:r>
            <a:rPr lang="fi-FI" i="1"/>
            <a:t>Ongoing (MAR): information that </a:t>
          </a:r>
          <a:r>
            <a:rPr lang="en-US" i="1"/>
            <a:t>would be likely to have a significant effect on the prices of financial instruments traded on the markets </a:t>
          </a:r>
          <a:endParaRPr lang="fi-FI"/>
        </a:p>
      </dgm:t>
    </dgm:pt>
    <dgm:pt modelId="{25359C82-B689-492E-96DE-2CA9BA06DEB4}" type="parTrans" cxnId="{431B1D24-59CA-4262-8B57-995E88DB4B06}">
      <dgm:prSet/>
      <dgm:spPr/>
      <dgm:t>
        <a:bodyPr/>
        <a:lstStyle/>
        <a:p>
          <a:endParaRPr lang="fi-FI"/>
        </a:p>
      </dgm:t>
    </dgm:pt>
    <dgm:pt modelId="{9BCD5C41-11AD-4A55-8F62-9A956772A414}" type="sibTrans" cxnId="{431B1D24-59CA-4262-8B57-995E88DB4B06}">
      <dgm:prSet/>
      <dgm:spPr/>
      <dgm:t>
        <a:bodyPr/>
        <a:lstStyle/>
        <a:p>
          <a:endParaRPr lang="fi-FI"/>
        </a:p>
      </dgm:t>
    </dgm:pt>
    <dgm:pt modelId="{4A47F0C1-1D8A-4C04-BDC6-7CF7C4D37951}">
      <dgm:prSet/>
      <dgm:spPr/>
      <dgm:t>
        <a:bodyPr/>
        <a:lstStyle/>
        <a:p>
          <a:r>
            <a:rPr lang="fi-FI" i="1"/>
            <a:t>Regular (FSMA Ch. 7, VvMA 1020/2012 etc.): annual and interim accounts and reports, final accounts information </a:t>
          </a:r>
          <a:endParaRPr lang="fi-FI"/>
        </a:p>
      </dgm:t>
    </dgm:pt>
    <dgm:pt modelId="{D91DD484-8F64-429D-B2DB-E80C3FDFAF2A}" type="parTrans" cxnId="{B94A4649-FEA4-4C3B-8EA4-39345E813ADD}">
      <dgm:prSet/>
      <dgm:spPr/>
      <dgm:t>
        <a:bodyPr/>
        <a:lstStyle/>
        <a:p>
          <a:endParaRPr lang="fi-FI"/>
        </a:p>
      </dgm:t>
    </dgm:pt>
    <dgm:pt modelId="{11F75405-A7CA-4629-B941-9919CCB1655C}" type="sibTrans" cxnId="{B94A4649-FEA4-4C3B-8EA4-39345E813ADD}">
      <dgm:prSet/>
      <dgm:spPr/>
      <dgm:t>
        <a:bodyPr/>
        <a:lstStyle/>
        <a:p>
          <a:endParaRPr lang="fi-FI"/>
        </a:p>
      </dgm:t>
    </dgm:pt>
    <dgm:pt modelId="{644E7C62-A176-4CFF-9BAC-5D756F031C8A}" type="pres">
      <dgm:prSet presAssocID="{A30708DC-FF82-4A21-8B45-81DB1536DA4B}" presName="hierChild1" presStyleCnt="0">
        <dgm:presLayoutVars>
          <dgm:orgChart val="1"/>
          <dgm:chPref val="1"/>
          <dgm:dir/>
          <dgm:animOne val="branch"/>
          <dgm:animLvl val="lvl"/>
          <dgm:resizeHandles/>
        </dgm:presLayoutVars>
      </dgm:prSet>
      <dgm:spPr/>
    </dgm:pt>
    <dgm:pt modelId="{599C8758-3B30-4AF3-9E69-D95144FC2286}" type="pres">
      <dgm:prSet presAssocID="{DEBB64CB-E7EB-4D09-96D2-69FED82F2FA2}" presName="hierRoot1" presStyleCnt="0">
        <dgm:presLayoutVars>
          <dgm:hierBranch val="init"/>
        </dgm:presLayoutVars>
      </dgm:prSet>
      <dgm:spPr/>
    </dgm:pt>
    <dgm:pt modelId="{8CBE56A9-6EED-489D-A4EC-BB04B8F06D43}" type="pres">
      <dgm:prSet presAssocID="{DEBB64CB-E7EB-4D09-96D2-69FED82F2FA2}" presName="rootComposite1" presStyleCnt="0"/>
      <dgm:spPr/>
    </dgm:pt>
    <dgm:pt modelId="{CE0D42F2-2755-4AD5-AEC4-1421359AAE0B}" type="pres">
      <dgm:prSet presAssocID="{DEBB64CB-E7EB-4D09-96D2-69FED82F2FA2}" presName="rootText1" presStyleLbl="node0" presStyleIdx="0" presStyleCnt="1">
        <dgm:presLayoutVars>
          <dgm:chPref val="3"/>
        </dgm:presLayoutVars>
      </dgm:prSet>
      <dgm:spPr/>
    </dgm:pt>
    <dgm:pt modelId="{1426CDB5-BFF6-4DB2-846F-9E89262090EE}" type="pres">
      <dgm:prSet presAssocID="{DEBB64CB-E7EB-4D09-96D2-69FED82F2FA2}" presName="rootConnector1" presStyleLbl="node1" presStyleIdx="0" presStyleCnt="0"/>
      <dgm:spPr/>
    </dgm:pt>
    <dgm:pt modelId="{4FC7B022-8E8A-4AF8-A18E-E7C4B0233B1C}" type="pres">
      <dgm:prSet presAssocID="{DEBB64CB-E7EB-4D09-96D2-69FED82F2FA2}" presName="hierChild2" presStyleCnt="0"/>
      <dgm:spPr/>
    </dgm:pt>
    <dgm:pt modelId="{5AFE40E8-C143-43A4-887B-14B657724192}" type="pres">
      <dgm:prSet presAssocID="{5E116965-8638-4921-8730-B8877918C34E}" presName="Name37" presStyleLbl="parChTrans1D2" presStyleIdx="0" presStyleCnt="2"/>
      <dgm:spPr/>
    </dgm:pt>
    <dgm:pt modelId="{3E01BB4F-C485-49DB-B317-B52764A8EEE1}" type="pres">
      <dgm:prSet presAssocID="{682A7CB9-F768-48B9-86DF-B23B8C047340}" presName="hierRoot2" presStyleCnt="0">
        <dgm:presLayoutVars>
          <dgm:hierBranch val="init"/>
        </dgm:presLayoutVars>
      </dgm:prSet>
      <dgm:spPr/>
    </dgm:pt>
    <dgm:pt modelId="{5A27D1DB-0B5B-4009-A2C5-CB5E9AA61CB1}" type="pres">
      <dgm:prSet presAssocID="{682A7CB9-F768-48B9-86DF-B23B8C047340}" presName="rootComposite" presStyleCnt="0"/>
      <dgm:spPr/>
    </dgm:pt>
    <dgm:pt modelId="{0087D0F3-F685-42FB-A26C-53667331B892}" type="pres">
      <dgm:prSet presAssocID="{682A7CB9-F768-48B9-86DF-B23B8C047340}" presName="rootText" presStyleLbl="node2" presStyleIdx="0" presStyleCnt="2">
        <dgm:presLayoutVars>
          <dgm:chPref val="3"/>
        </dgm:presLayoutVars>
      </dgm:prSet>
      <dgm:spPr/>
    </dgm:pt>
    <dgm:pt modelId="{25B22BA4-EF7C-4FE8-B13E-C0AB6D509D15}" type="pres">
      <dgm:prSet presAssocID="{682A7CB9-F768-48B9-86DF-B23B8C047340}" presName="rootConnector" presStyleLbl="node2" presStyleIdx="0" presStyleCnt="2"/>
      <dgm:spPr/>
    </dgm:pt>
    <dgm:pt modelId="{C7000C73-51BD-4313-BA69-CB2F956B43F6}" type="pres">
      <dgm:prSet presAssocID="{682A7CB9-F768-48B9-86DF-B23B8C047340}" presName="hierChild4" presStyleCnt="0"/>
      <dgm:spPr/>
    </dgm:pt>
    <dgm:pt modelId="{6C7936E3-8053-4E60-A48C-8CF4784D2AC1}" type="pres">
      <dgm:prSet presAssocID="{682A7CB9-F768-48B9-86DF-B23B8C047340}" presName="hierChild5" presStyleCnt="0"/>
      <dgm:spPr/>
    </dgm:pt>
    <dgm:pt modelId="{A23C18CC-3249-4700-9609-A03DDFEB34A7}" type="pres">
      <dgm:prSet presAssocID="{A59ED38D-FF7D-493E-A148-07C3ABAA9851}" presName="Name37" presStyleLbl="parChTrans1D2" presStyleIdx="1" presStyleCnt="2"/>
      <dgm:spPr/>
    </dgm:pt>
    <dgm:pt modelId="{E0BEB2CF-8780-416C-B128-5023763280CF}" type="pres">
      <dgm:prSet presAssocID="{41B1B3A5-4671-433C-A89F-B3FE59867373}" presName="hierRoot2" presStyleCnt="0">
        <dgm:presLayoutVars>
          <dgm:hierBranch val="init"/>
        </dgm:presLayoutVars>
      </dgm:prSet>
      <dgm:spPr/>
    </dgm:pt>
    <dgm:pt modelId="{B3E4AEC4-E0EA-46F2-BF9B-0958FC6589C0}" type="pres">
      <dgm:prSet presAssocID="{41B1B3A5-4671-433C-A89F-B3FE59867373}" presName="rootComposite" presStyleCnt="0"/>
      <dgm:spPr/>
    </dgm:pt>
    <dgm:pt modelId="{E033E63D-2A99-4488-8BD8-89C2D3E07886}" type="pres">
      <dgm:prSet presAssocID="{41B1B3A5-4671-433C-A89F-B3FE59867373}" presName="rootText" presStyleLbl="node2" presStyleIdx="1" presStyleCnt="2">
        <dgm:presLayoutVars>
          <dgm:chPref val="3"/>
        </dgm:presLayoutVars>
      </dgm:prSet>
      <dgm:spPr/>
    </dgm:pt>
    <dgm:pt modelId="{3137EC97-DE4D-4A13-A85B-06869B927F62}" type="pres">
      <dgm:prSet presAssocID="{41B1B3A5-4671-433C-A89F-B3FE59867373}" presName="rootConnector" presStyleLbl="node2" presStyleIdx="1" presStyleCnt="2"/>
      <dgm:spPr/>
    </dgm:pt>
    <dgm:pt modelId="{608F8D87-0E9B-4D06-A4AB-A316382A1489}" type="pres">
      <dgm:prSet presAssocID="{41B1B3A5-4671-433C-A89F-B3FE59867373}" presName="hierChild4" presStyleCnt="0"/>
      <dgm:spPr/>
    </dgm:pt>
    <dgm:pt modelId="{322A8F10-CD12-47B1-94EC-830D5FA0FCF5}" type="pres">
      <dgm:prSet presAssocID="{25359C82-B689-492E-96DE-2CA9BA06DEB4}" presName="Name37" presStyleLbl="parChTrans1D3" presStyleIdx="0" presStyleCnt="2"/>
      <dgm:spPr/>
    </dgm:pt>
    <dgm:pt modelId="{BC325383-EBA5-41C3-B1E9-8DA106753812}" type="pres">
      <dgm:prSet presAssocID="{F431EB5C-1D69-43DB-86EE-37B8C874ED0D}" presName="hierRoot2" presStyleCnt="0">
        <dgm:presLayoutVars>
          <dgm:hierBranch val="init"/>
        </dgm:presLayoutVars>
      </dgm:prSet>
      <dgm:spPr/>
    </dgm:pt>
    <dgm:pt modelId="{24C1894F-ED92-4F9A-BE99-59C0A81296F4}" type="pres">
      <dgm:prSet presAssocID="{F431EB5C-1D69-43DB-86EE-37B8C874ED0D}" presName="rootComposite" presStyleCnt="0"/>
      <dgm:spPr/>
    </dgm:pt>
    <dgm:pt modelId="{84221976-83F2-4A5E-8131-22B7E51297BB}" type="pres">
      <dgm:prSet presAssocID="{F431EB5C-1D69-43DB-86EE-37B8C874ED0D}" presName="rootText" presStyleLbl="node3" presStyleIdx="0" presStyleCnt="2">
        <dgm:presLayoutVars>
          <dgm:chPref val="3"/>
        </dgm:presLayoutVars>
      </dgm:prSet>
      <dgm:spPr/>
    </dgm:pt>
    <dgm:pt modelId="{B098CC46-7ADC-467E-AAB5-DD7EBBAE3998}" type="pres">
      <dgm:prSet presAssocID="{F431EB5C-1D69-43DB-86EE-37B8C874ED0D}" presName="rootConnector" presStyleLbl="node3" presStyleIdx="0" presStyleCnt="2"/>
      <dgm:spPr/>
    </dgm:pt>
    <dgm:pt modelId="{DBCAC4C9-6EE5-4FE9-9108-B6630D8AC55A}" type="pres">
      <dgm:prSet presAssocID="{F431EB5C-1D69-43DB-86EE-37B8C874ED0D}" presName="hierChild4" presStyleCnt="0"/>
      <dgm:spPr/>
    </dgm:pt>
    <dgm:pt modelId="{1E561904-3356-4649-99E6-FC85BA3E2F27}" type="pres">
      <dgm:prSet presAssocID="{F431EB5C-1D69-43DB-86EE-37B8C874ED0D}" presName="hierChild5" presStyleCnt="0"/>
      <dgm:spPr/>
    </dgm:pt>
    <dgm:pt modelId="{4319E98D-220A-43A9-B420-5ED9BA3F09DC}" type="pres">
      <dgm:prSet presAssocID="{D91DD484-8F64-429D-B2DB-E80C3FDFAF2A}" presName="Name37" presStyleLbl="parChTrans1D3" presStyleIdx="1" presStyleCnt="2"/>
      <dgm:spPr/>
    </dgm:pt>
    <dgm:pt modelId="{8E34A000-B6BA-4087-9878-E547BA1E68CF}" type="pres">
      <dgm:prSet presAssocID="{4A47F0C1-1D8A-4C04-BDC6-7CF7C4D37951}" presName="hierRoot2" presStyleCnt="0">
        <dgm:presLayoutVars>
          <dgm:hierBranch val="init"/>
        </dgm:presLayoutVars>
      </dgm:prSet>
      <dgm:spPr/>
    </dgm:pt>
    <dgm:pt modelId="{70B4F9EC-FEFD-4B41-86DE-5B4323322A66}" type="pres">
      <dgm:prSet presAssocID="{4A47F0C1-1D8A-4C04-BDC6-7CF7C4D37951}" presName="rootComposite" presStyleCnt="0"/>
      <dgm:spPr/>
    </dgm:pt>
    <dgm:pt modelId="{ABA70347-BED6-40AF-947E-22C72A78B308}" type="pres">
      <dgm:prSet presAssocID="{4A47F0C1-1D8A-4C04-BDC6-7CF7C4D37951}" presName="rootText" presStyleLbl="node3" presStyleIdx="1" presStyleCnt="2">
        <dgm:presLayoutVars>
          <dgm:chPref val="3"/>
        </dgm:presLayoutVars>
      </dgm:prSet>
      <dgm:spPr/>
    </dgm:pt>
    <dgm:pt modelId="{27AF53F3-0F1C-4D1C-BD74-DB2DDEC3B986}" type="pres">
      <dgm:prSet presAssocID="{4A47F0C1-1D8A-4C04-BDC6-7CF7C4D37951}" presName="rootConnector" presStyleLbl="node3" presStyleIdx="1" presStyleCnt="2"/>
      <dgm:spPr/>
    </dgm:pt>
    <dgm:pt modelId="{233EAD69-E653-4ABF-A77D-22B3E813E627}" type="pres">
      <dgm:prSet presAssocID="{4A47F0C1-1D8A-4C04-BDC6-7CF7C4D37951}" presName="hierChild4" presStyleCnt="0"/>
      <dgm:spPr/>
    </dgm:pt>
    <dgm:pt modelId="{087D0A32-1731-49A0-8F81-7542AC743CC2}" type="pres">
      <dgm:prSet presAssocID="{4A47F0C1-1D8A-4C04-BDC6-7CF7C4D37951}" presName="hierChild5" presStyleCnt="0"/>
      <dgm:spPr/>
    </dgm:pt>
    <dgm:pt modelId="{1F0566E4-FE07-40B7-B340-9327776FC6F7}" type="pres">
      <dgm:prSet presAssocID="{41B1B3A5-4671-433C-A89F-B3FE59867373}" presName="hierChild5" presStyleCnt="0"/>
      <dgm:spPr/>
    </dgm:pt>
    <dgm:pt modelId="{A50D7104-7EAB-4E12-87B2-0138EC8D938F}" type="pres">
      <dgm:prSet presAssocID="{DEBB64CB-E7EB-4D09-96D2-69FED82F2FA2}" presName="hierChild3" presStyleCnt="0"/>
      <dgm:spPr/>
    </dgm:pt>
  </dgm:ptLst>
  <dgm:cxnLst>
    <dgm:cxn modelId="{431B1D24-59CA-4262-8B57-995E88DB4B06}" srcId="{41B1B3A5-4671-433C-A89F-B3FE59867373}" destId="{F431EB5C-1D69-43DB-86EE-37B8C874ED0D}" srcOrd="0" destOrd="0" parTransId="{25359C82-B689-492E-96DE-2CA9BA06DEB4}" sibTransId="{9BCD5C41-11AD-4A55-8F62-9A956772A414}"/>
    <dgm:cxn modelId="{8731EB26-1855-433E-AB4D-C62A7C487216}" type="presOf" srcId="{4A47F0C1-1D8A-4C04-BDC6-7CF7C4D37951}" destId="{ABA70347-BED6-40AF-947E-22C72A78B308}" srcOrd="0" destOrd="0" presId="urn:microsoft.com/office/officeart/2005/8/layout/orgChart1"/>
    <dgm:cxn modelId="{33292829-EA2E-42BD-B334-CF88133D2CCE}" type="presOf" srcId="{F431EB5C-1D69-43DB-86EE-37B8C874ED0D}" destId="{84221976-83F2-4A5E-8131-22B7E51297BB}" srcOrd="0" destOrd="0" presId="urn:microsoft.com/office/officeart/2005/8/layout/orgChart1"/>
    <dgm:cxn modelId="{3037015B-98BC-45F2-B0D6-B59501A65A0F}" type="presOf" srcId="{41B1B3A5-4671-433C-A89F-B3FE59867373}" destId="{E033E63D-2A99-4488-8BD8-89C2D3E07886}" srcOrd="0" destOrd="0" presId="urn:microsoft.com/office/officeart/2005/8/layout/orgChart1"/>
    <dgm:cxn modelId="{6078E462-04F7-4B45-8E02-FADB5A185129}" type="presOf" srcId="{A59ED38D-FF7D-493E-A148-07C3ABAA9851}" destId="{A23C18CC-3249-4700-9609-A03DDFEB34A7}" srcOrd="0" destOrd="0" presId="urn:microsoft.com/office/officeart/2005/8/layout/orgChart1"/>
    <dgm:cxn modelId="{B94A4649-FEA4-4C3B-8EA4-39345E813ADD}" srcId="{41B1B3A5-4671-433C-A89F-B3FE59867373}" destId="{4A47F0C1-1D8A-4C04-BDC6-7CF7C4D37951}" srcOrd="1" destOrd="0" parTransId="{D91DD484-8F64-429D-B2DB-E80C3FDFAF2A}" sibTransId="{11F75405-A7CA-4629-B941-9919CCB1655C}"/>
    <dgm:cxn modelId="{3E63AB4A-E2FF-453E-AD91-DA226D312A54}" type="presOf" srcId="{4A47F0C1-1D8A-4C04-BDC6-7CF7C4D37951}" destId="{27AF53F3-0F1C-4D1C-BD74-DB2DDEC3B986}" srcOrd="1" destOrd="0" presId="urn:microsoft.com/office/officeart/2005/8/layout/orgChart1"/>
    <dgm:cxn modelId="{DC66406E-6ACF-4C79-9BE5-52F9DB5A72C9}" type="presOf" srcId="{A30708DC-FF82-4A21-8B45-81DB1536DA4B}" destId="{644E7C62-A176-4CFF-9BAC-5D756F031C8A}" srcOrd="0" destOrd="0" presId="urn:microsoft.com/office/officeart/2005/8/layout/orgChart1"/>
    <dgm:cxn modelId="{BB77DE57-396B-4E52-9E74-1A252B075D03}" type="presOf" srcId="{682A7CB9-F768-48B9-86DF-B23B8C047340}" destId="{0087D0F3-F685-42FB-A26C-53667331B892}" srcOrd="0" destOrd="0" presId="urn:microsoft.com/office/officeart/2005/8/layout/orgChart1"/>
    <dgm:cxn modelId="{C9B6EC58-AE64-4674-B4A7-A878FC5DE4C2}" type="presOf" srcId="{682A7CB9-F768-48B9-86DF-B23B8C047340}" destId="{25B22BA4-EF7C-4FE8-B13E-C0AB6D509D15}" srcOrd="1" destOrd="0" presId="urn:microsoft.com/office/officeart/2005/8/layout/orgChart1"/>
    <dgm:cxn modelId="{96ACF788-811E-43F8-924E-053E9CBC9A9A}" type="presOf" srcId="{DEBB64CB-E7EB-4D09-96D2-69FED82F2FA2}" destId="{CE0D42F2-2755-4AD5-AEC4-1421359AAE0B}" srcOrd="0" destOrd="0" presId="urn:microsoft.com/office/officeart/2005/8/layout/orgChart1"/>
    <dgm:cxn modelId="{966DDC8B-87D3-468A-9C2B-DCA84DEB7F25}" srcId="{DEBB64CB-E7EB-4D09-96D2-69FED82F2FA2}" destId="{682A7CB9-F768-48B9-86DF-B23B8C047340}" srcOrd="0" destOrd="0" parTransId="{5E116965-8638-4921-8730-B8877918C34E}" sibTransId="{7DF401DF-4FB3-4CA3-A351-F1D99619357F}"/>
    <dgm:cxn modelId="{AA54778E-D348-4656-8E92-E9E148E419E2}" type="presOf" srcId="{DEBB64CB-E7EB-4D09-96D2-69FED82F2FA2}" destId="{1426CDB5-BFF6-4DB2-846F-9E89262090EE}" srcOrd="1" destOrd="0" presId="urn:microsoft.com/office/officeart/2005/8/layout/orgChart1"/>
    <dgm:cxn modelId="{6EEBBEA8-8A51-4011-A5C2-4E2E36C9F67B}" type="presOf" srcId="{D91DD484-8F64-429D-B2DB-E80C3FDFAF2A}" destId="{4319E98D-220A-43A9-B420-5ED9BA3F09DC}" srcOrd="0" destOrd="0" presId="urn:microsoft.com/office/officeart/2005/8/layout/orgChart1"/>
    <dgm:cxn modelId="{66E321AA-D59D-4E72-9F7A-0B6A8FD2DF74}" type="presOf" srcId="{41B1B3A5-4671-433C-A89F-B3FE59867373}" destId="{3137EC97-DE4D-4A13-A85B-06869B927F62}" srcOrd="1" destOrd="0" presId="urn:microsoft.com/office/officeart/2005/8/layout/orgChart1"/>
    <dgm:cxn modelId="{F827B0BD-7C63-42DE-B67F-B8730D0D402F}" type="presOf" srcId="{F431EB5C-1D69-43DB-86EE-37B8C874ED0D}" destId="{B098CC46-7ADC-467E-AAB5-DD7EBBAE3998}" srcOrd="1" destOrd="0" presId="urn:microsoft.com/office/officeart/2005/8/layout/orgChart1"/>
    <dgm:cxn modelId="{AFD742CB-1F88-4ABD-B93A-9A8231958A79}" srcId="{A30708DC-FF82-4A21-8B45-81DB1536DA4B}" destId="{DEBB64CB-E7EB-4D09-96D2-69FED82F2FA2}" srcOrd="0" destOrd="0" parTransId="{FF36D6A7-07E5-4458-AC16-1D03D8682992}" sibTransId="{F03712A7-44BD-4FD8-BAC0-A662D0DEDC75}"/>
    <dgm:cxn modelId="{F8317FDF-E6F3-4673-8CBC-BFF7F8AE0374}" srcId="{DEBB64CB-E7EB-4D09-96D2-69FED82F2FA2}" destId="{41B1B3A5-4671-433C-A89F-B3FE59867373}" srcOrd="1" destOrd="0" parTransId="{A59ED38D-FF7D-493E-A148-07C3ABAA9851}" sibTransId="{45D84622-6F3B-45B9-A5BC-FDE31BE62332}"/>
    <dgm:cxn modelId="{16D961FB-DDD7-43A2-886E-CF325C62E634}" type="presOf" srcId="{25359C82-B689-492E-96DE-2CA9BA06DEB4}" destId="{322A8F10-CD12-47B1-94EC-830D5FA0FCF5}" srcOrd="0" destOrd="0" presId="urn:microsoft.com/office/officeart/2005/8/layout/orgChart1"/>
    <dgm:cxn modelId="{8DD20FFD-5F66-4D05-BA16-65024245F6D2}" type="presOf" srcId="{5E116965-8638-4921-8730-B8877918C34E}" destId="{5AFE40E8-C143-43A4-887B-14B657724192}" srcOrd="0" destOrd="0" presId="urn:microsoft.com/office/officeart/2005/8/layout/orgChart1"/>
    <dgm:cxn modelId="{57A2A985-07C6-456C-B0A2-02CBB8BA0AE0}" type="presParOf" srcId="{644E7C62-A176-4CFF-9BAC-5D756F031C8A}" destId="{599C8758-3B30-4AF3-9E69-D95144FC2286}" srcOrd="0" destOrd="0" presId="urn:microsoft.com/office/officeart/2005/8/layout/orgChart1"/>
    <dgm:cxn modelId="{FEC50F2E-78AB-4797-8DEA-11BD054A6DE7}" type="presParOf" srcId="{599C8758-3B30-4AF3-9E69-D95144FC2286}" destId="{8CBE56A9-6EED-489D-A4EC-BB04B8F06D43}" srcOrd="0" destOrd="0" presId="urn:microsoft.com/office/officeart/2005/8/layout/orgChart1"/>
    <dgm:cxn modelId="{533EE252-2B76-4899-B6BA-FAF6CD0056C8}" type="presParOf" srcId="{8CBE56A9-6EED-489D-A4EC-BB04B8F06D43}" destId="{CE0D42F2-2755-4AD5-AEC4-1421359AAE0B}" srcOrd="0" destOrd="0" presId="urn:microsoft.com/office/officeart/2005/8/layout/orgChart1"/>
    <dgm:cxn modelId="{EAD152CE-1FAA-4A4E-8FBA-ACF3190F19A3}" type="presParOf" srcId="{8CBE56A9-6EED-489D-A4EC-BB04B8F06D43}" destId="{1426CDB5-BFF6-4DB2-846F-9E89262090EE}" srcOrd="1" destOrd="0" presId="urn:microsoft.com/office/officeart/2005/8/layout/orgChart1"/>
    <dgm:cxn modelId="{E889BC22-94CD-4BE5-B688-6DBDFE1A3363}" type="presParOf" srcId="{599C8758-3B30-4AF3-9E69-D95144FC2286}" destId="{4FC7B022-8E8A-4AF8-A18E-E7C4B0233B1C}" srcOrd="1" destOrd="0" presId="urn:microsoft.com/office/officeart/2005/8/layout/orgChart1"/>
    <dgm:cxn modelId="{65517688-AE4A-4878-9049-BEF1E054F850}" type="presParOf" srcId="{4FC7B022-8E8A-4AF8-A18E-E7C4B0233B1C}" destId="{5AFE40E8-C143-43A4-887B-14B657724192}" srcOrd="0" destOrd="0" presId="urn:microsoft.com/office/officeart/2005/8/layout/orgChart1"/>
    <dgm:cxn modelId="{5686AA21-242B-46A7-A767-A2C7AA8E7159}" type="presParOf" srcId="{4FC7B022-8E8A-4AF8-A18E-E7C4B0233B1C}" destId="{3E01BB4F-C485-49DB-B317-B52764A8EEE1}" srcOrd="1" destOrd="0" presId="urn:microsoft.com/office/officeart/2005/8/layout/orgChart1"/>
    <dgm:cxn modelId="{2B1A0E71-8D10-434A-8E3A-5FA2DEF63483}" type="presParOf" srcId="{3E01BB4F-C485-49DB-B317-B52764A8EEE1}" destId="{5A27D1DB-0B5B-4009-A2C5-CB5E9AA61CB1}" srcOrd="0" destOrd="0" presId="urn:microsoft.com/office/officeart/2005/8/layout/orgChart1"/>
    <dgm:cxn modelId="{63768F53-580D-41C0-B7EB-CA00253B5940}" type="presParOf" srcId="{5A27D1DB-0B5B-4009-A2C5-CB5E9AA61CB1}" destId="{0087D0F3-F685-42FB-A26C-53667331B892}" srcOrd="0" destOrd="0" presId="urn:microsoft.com/office/officeart/2005/8/layout/orgChart1"/>
    <dgm:cxn modelId="{2579C49E-E16A-4DA8-9C3F-68270DD19D0B}" type="presParOf" srcId="{5A27D1DB-0B5B-4009-A2C5-CB5E9AA61CB1}" destId="{25B22BA4-EF7C-4FE8-B13E-C0AB6D509D15}" srcOrd="1" destOrd="0" presId="urn:microsoft.com/office/officeart/2005/8/layout/orgChart1"/>
    <dgm:cxn modelId="{17B1EFF7-3F5C-42BD-AE51-D260717185C2}" type="presParOf" srcId="{3E01BB4F-C485-49DB-B317-B52764A8EEE1}" destId="{C7000C73-51BD-4313-BA69-CB2F956B43F6}" srcOrd="1" destOrd="0" presId="urn:microsoft.com/office/officeart/2005/8/layout/orgChart1"/>
    <dgm:cxn modelId="{C0845199-7D82-46B4-AE1F-50E150B4C59B}" type="presParOf" srcId="{3E01BB4F-C485-49DB-B317-B52764A8EEE1}" destId="{6C7936E3-8053-4E60-A48C-8CF4784D2AC1}" srcOrd="2" destOrd="0" presId="urn:microsoft.com/office/officeart/2005/8/layout/orgChart1"/>
    <dgm:cxn modelId="{A297AB81-0338-46AA-B5F1-812B3F5D7F6C}" type="presParOf" srcId="{4FC7B022-8E8A-4AF8-A18E-E7C4B0233B1C}" destId="{A23C18CC-3249-4700-9609-A03DDFEB34A7}" srcOrd="2" destOrd="0" presId="urn:microsoft.com/office/officeart/2005/8/layout/orgChart1"/>
    <dgm:cxn modelId="{627629DB-6E67-4FB6-ADEF-1B5D99A5895B}" type="presParOf" srcId="{4FC7B022-8E8A-4AF8-A18E-E7C4B0233B1C}" destId="{E0BEB2CF-8780-416C-B128-5023763280CF}" srcOrd="3" destOrd="0" presId="urn:microsoft.com/office/officeart/2005/8/layout/orgChart1"/>
    <dgm:cxn modelId="{651006CB-6688-43DA-9A53-9C721A244F77}" type="presParOf" srcId="{E0BEB2CF-8780-416C-B128-5023763280CF}" destId="{B3E4AEC4-E0EA-46F2-BF9B-0958FC6589C0}" srcOrd="0" destOrd="0" presId="urn:microsoft.com/office/officeart/2005/8/layout/orgChart1"/>
    <dgm:cxn modelId="{2923A3B5-9091-4809-BC73-30E20BB7EA0A}" type="presParOf" srcId="{B3E4AEC4-E0EA-46F2-BF9B-0958FC6589C0}" destId="{E033E63D-2A99-4488-8BD8-89C2D3E07886}" srcOrd="0" destOrd="0" presId="urn:microsoft.com/office/officeart/2005/8/layout/orgChart1"/>
    <dgm:cxn modelId="{AE9C355D-A2CA-45B8-9A5C-56196933B945}" type="presParOf" srcId="{B3E4AEC4-E0EA-46F2-BF9B-0958FC6589C0}" destId="{3137EC97-DE4D-4A13-A85B-06869B927F62}" srcOrd="1" destOrd="0" presId="urn:microsoft.com/office/officeart/2005/8/layout/orgChart1"/>
    <dgm:cxn modelId="{B064D35C-F111-4D6B-AB83-FAC3285ACA70}" type="presParOf" srcId="{E0BEB2CF-8780-416C-B128-5023763280CF}" destId="{608F8D87-0E9B-4D06-A4AB-A316382A1489}" srcOrd="1" destOrd="0" presId="urn:microsoft.com/office/officeart/2005/8/layout/orgChart1"/>
    <dgm:cxn modelId="{784B2ED4-D2DB-4C05-A270-FF0EAE896C8D}" type="presParOf" srcId="{608F8D87-0E9B-4D06-A4AB-A316382A1489}" destId="{322A8F10-CD12-47B1-94EC-830D5FA0FCF5}" srcOrd="0" destOrd="0" presId="urn:microsoft.com/office/officeart/2005/8/layout/orgChart1"/>
    <dgm:cxn modelId="{E86A7898-687E-4352-B7D8-365DC1BA59B8}" type="presParOf" srcId="{608F8D87-0E9B-4D06-A4AB-A316382A1489}" destId="{BC325383-EBA5-41C3-B1E9-8DA106753812}" srcOrd="1" destOrd="0" presId="urn:microsoft.com/office/officeart/2005/8/layout/orgChart1"/>
    <dgm:cxn modelId="{1E0EEDD0-1E4D-4D0D-A548-98F8D219D4D3}" type="presParOf" srcId="{BC325383-EBA5-41C3-B1E9-8DA106753812}" destId="{24C1894F-ED92-4F9A-BE99-59C0A81296F4}" srcOrd="0" destOrd="0" presId="urn:microsoft.com/office/officeart/2005/8/layout/orgChart1"/>
    <dgm:cxn modelId="{C6A7B815-3D0E-45A2-8E81-3AD1027EC2EF}" type="presParOf" srcId="{24C1894F-ED92-4F9A-BE99-59C0A81296F4}" destId="{84221976-83F2-4A5E-8131-22B7E51297BB}" srcOrd="0" destOrd="0" presId="urn:microsoft.com/office/officeart/2005/8/layout/orgChart1"/>
    <dgm:cxn modelId="{2D1D374F-A9BB-4A8C-A61C-26E3A8BF019E}" type="presParOf" srcId="{24C1894F-ED92-4F9A-BE99-59C0A81296F4}" destId="{B098CC46-7ADC-467E-AAB5-DD7EBBAE3998}" srcOrd="1" destOrd="0" presId="urn:microsoft.com/office/officeart/2005/8/layout/orgChart1"/>
    <dgm:cxn modelId="{5CC371E7-7D0C-4C6B-B26C-B3D7709628DD}" type="presParOf" srcId="{BC325383-EBA5-41C3-B1E9-8DA106753812}" destId="{DBCAC4C9-6EE5-4FE9-9108-B6630D8AC55A}" srcOrd="1" destOrd="0" presId="urn:microsoft.com/office/officeart/2005/8/layout/orgChart1"/>
    <dgm:cxn modelId="{63DB84C9-1FD4-4050-8684-EC8147536E4D}" type="presParOf" srcId="{BC325383-EBA5-41C3-B1E9-8DA106753812}" destId="{1E561904-3356-4649-99E6-FC85BA3E2F27}" srcOrd="2" destOrd="0" presId="urn:microsoft.com/office/officeart/2005/8/layout/orgChart1"/>
    <dgm:cxn modelId="{04E486ED-E638-4188-8FD0-22F936C205A2}" type="presParOf" srcId="{608F8D87-0E9B-4D06-A4AB-A316382A1489}" destId="{4319E98D-220A-43A9-B420-5ED9BA3F09DC}" srcOrd="2" destOrd="0" presId="urn:microsoft.com/office/officeart/2005/8/layout/orgChart1"/>
    <dgm:cxn modelId="{1BF47647-6968-4B1B-8209-02A8D96000E7}" type="presParOf" srcId="{608F8D87-0E9B-4D06-A4AB-A316382A1489}" destId="{8E34A000-B6BA-4087-9878-E547BA1E68CF}" srcOrd="3" destOrd="0" presId="urn:microsoft.com/office/officeart/2005/8/layout/orgChart1"/>
    <dgm:cxn modelId="{FC6E952D-0A4B-42AC-B088-21FC4ADACDB5}" type="presParOf" srcId="{8E34A000-B6BA-4087-9878-E547BA1E68CF}" destId="{70B4F9EC-FEFD-4B41-86DE-5B4323322A66}" srcOrd="0" destOrd="0" presId="urn:microsoft.com/office/officeart/2005/8/layout/orgChart1"/>
    <dgm:cxn modelId="{437E8C73-213A-486D-A6A4-CA8B928290EC}" type="presParOf" srcId="{70B4F9EC-FEFD-4B41-86DE-5B4323322A66}" destId="{ABA70347-BED6-40AF-947E-22C72A78B308}" srcOrd="0" destOrd="0" presId="urn:microsoft.com/office/officeart/2005/8/layout/orgChart1"/>
    <dgm:cxn modelId="{F61B6D1E-8086-4658-BE2C-1D076FC8EED0}" type="presParOf" srcId="{70B4F9EC-FEFD-4B41-86DE-5B4323322A66}" destId="{27AF53F3-0F1C-4D1C-BD74-DB2DDEC3B986}" srcOrd="1" destOrd="0" presId="urn:microsoft.com/office/officeart/2005/8/layout/orgChart1"/>
    <dgm:cxn modelId="{C1D7F4E2-E19B-41E9-AB19-0474F3902DAE}" type="presParOf" srcId="{8E34A000-B6BA-4087-9878-E547BA1E68CF}" destId="{233EAD69-E653-4ABF-A77D-22B3E813E627}" srcOrd="1" destOrd="0" presId="urn:microsoft.com/office/officeart/2005/8/layout/orgChart1"/>
    <dgm:cxn modelId="{0B9B7735-7C7E-40C2-8D3C-A54A37FF51F5}" type="presParOf" srcId="{8E34A000-B6BA-4087-9878-E547BA1E68CF}" destId="{087D0A32-1731-49A0-8F81-7542AC743CC2}" srcOrd="2" destOrd="0" presId="urn:microsoft.com/office/officeart/2005/8/layout/orgChart1"/>
    <dgm:cxn modelId="{F05FC14B-73CE-47A0-87EB-097D193B62A2}" type="presParOf" srcId="{E0BEB2CF-8780-416C-B128-5023763280CF}" destId="{1F0566E4-FE07-40B7-B340-9327776FC6F7}" srcOrd="2" destOrd="0" presId="urn:microsoft.com/office/officeart/2005/8/layout/orgChart1"/>
    <dgm:cxn modelId="{2FFB6512-0FD1-4902-927E-BDEDE0C049C3}" type="presParOf" srcId="{599C8758-3B30-4AF3-9E69-D95144FC2286}" destId="{A50D7104-7EAB-4E12-87B2-0138EC8D938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121FC2-E4C4-46D8-91EA-9EFD39870419}"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B386C821-5BE0-459D-9CF0-4AD80E38F02A}">
      <dgm:prSet/>
      <dgm:spPr/>
      <dgm:t>
        <a:bodyPr/>
        <a:lstStyle/>
        <a:p>
          <a:r>
            <a:rPr lang="fi-FI" b="1"/>
            <a:t>(Esim.:) </a:t>
          </a:r>
          <a:r>
            <a:rPr lang="en-US" b="1"/>
            <a:t>C1 Commission Regulation (EC) No 809/2004 implementing Directive 2003/71/EC of the European Parliament and of the Council as regards information contained in prospectuses as well as the format, incorporation by reference and publication of such prospectuses and dissemination of advertisements (no longer in force) </a:t>
          </a:r>
          <a:r>
            <a:rPr lang="fi-FI" b="1"/>
            <a:t> </a:t>
          </a:r>
          <a:r>
            <a:rPr lang="fr-FR" b="1">
              <a:hlinkClick xmlns:r="http://schemas.openxmlformats.org/officeDocument/2006/relationships" r:id="rId1"/>
            </a:rPr>
            <a:t>EUR-Lex - 02004R0809-20130828 - EN - EUR-Lex (europa.eu)</a:t>
          </a:r>
          <a:r>
            <a:rPr lang="fr-FR" b="1"/>
            <a:t> </a:t>
          </a:r>
          <a:endParaRPr lang="fi-FI"/>
        </a:p>
      </dgm:t>
    </dgm:pt>
    <dgm:pt modelId="{EB7E4560-2E82-474B-ADAC-2B996F3419C3}" type="parTrans" cxnId="{96D2125B-DA22-41E0-8B0F-43E4F4A9031C}">
      <dgm:prSet/>
      <dgm:spPr/>
      <dgm:t>
        <a:bodyPr/>
        <a:lstStyle/>
        <a:p>
          <a:endParaRPr lang="fi-FI"/>
        </a:p>
      </dgm:t>
    </dgm:pt>
    <dgm:pt modelId="{1C1CECC3-D3A0-4417-8473-4EC7DDE4B278}" type="sibTrans" cxnId="{96D2125B-DA22-41E0-8B0F-43E4F4A9031C}">
      <dgm:prSet/>
      <dgm:spPr/>
      <dgm:t>
        <a:bodyPr/>
        <a:lstStyle/>
        <a:p>
          <a:endParaRPr lang="fi-FI"/>
        </a:p>
      </dgm:t>
    </dgm:pt>
    <dgm:pt modelId="{FEAD4BEC-9133-4650-8D43-E45B8D08E763}">
      <dgm:prSet/>
      <dgm:spPr/>
      <dgm:t>
        <a:bodyPr/>
        <a:lstStyle/>
        <a:p>
          <a:r>
            <a:rPr lang="en-US"/>
            <a:t>Pro forma financial information is required, except for the calculation required in a merger, if there is a material change in the issuer's situation as a result of a particular transaction, ie a change of more than 25% in relation to one or more of the issuer's business indicators.</a:t>
          </a:r>
          <a:endParaRPr lang="fi-FI"/>
        </a:p>
      </dgm:t>
    </dgm:pt>
    <dgm:pt modelId="{7F444842-33A6-47A1-892C-EE0BBBF8CF77}" type="parTrans" cxnId="{F7234FE6-AAAD-4CB4-A402-DDA8D9860805}">
      <dgm:prSet/>
      <dgm:spPr/>
      <dgm:t>
        <a:bodyPr/>
        <a:lstStyle/>
        <a:p>
          <a:endParaRPr lang="fi-FI"/>
        </a:p>
      </dgm:t>
    </dgm:pt>
    <dgm:pt modelId="{C8379497-7048-4E6C-8B8D-EA0EE4090887}" type="sibTrans" cxnId="{F7234FE6-AAAD-4CB4-A402-DDA8D9860805}">
      <dgm:prSet/>
      <dgm:spPr/>
      <dgm:t>
        <a:bodyPr/>
        <a:lstStyle/>
        <a:p>
          <a:endParaRPr lang="fi-FI"/>
        </a:p>
      </dgm:t>
    </dgm:pt>
    <dgm:pt modelId="{DB8F5195-392E-4FDB-8A47-4B361BB2C2FF}" type="pres">
      <dgm:prSet presAssocID="{2C121FC2-E4C4-46D8-91EA-9EFD39870419}" presName="linear" presStyleCnt="0">
        <dgm:presLayoutVars>
          <dgm:animLvl val="lvl"/>
          <dgm:resizeHandles val="exact"/>
        </dgm:presLayoutVars>
      </dgm:prSet>
      <dgm:spPr/>
    </dgm:pt>
    <dgm:pt modelId="{CD95381C-6593-46E7-B10B-152C4E498ADF}" type="pres">
      <dgm:prSet presAssocID="{B386C821-5BE0-459D-9CF0-4AD80E38F02A}" presName="parentText" presStyleLbl="node1" presStyleIdx="0" presStyleCnt="1">
        <dgm:presLayoutVars>
          <dgm:chMax val="0"/>
          <dgm:bulletEnabled val="1"/>
        </dgm:presLayoutVars>
      </dgm:prSet>
      <dgm:spPr/>
    </dgm:pt>
    <dgm:pt modelId="{0331B882-87CB-4D6B-9270-801EEFAF69C2}" type="pres">
      <dgm:prSet presAssocID="{B386C821-5BE0-459D-9CF0-4AD80E38F02A}" presName="childText" presStyleLbl="revTx" presStyleIdx="0" presStyleCnt="1">
        <dgm:presLayoutVars>
          <dgm:bulletEnabled val="1"/>
        </dgm:presLayoutVars>
      </dgm:prSet>
      <dgm:spPr/>
    </dgm:pt>
  </dgm:ptLst>
  <dgm:cxnLst>
    <dgm:cxn modelId="{E05B6D2B-450E-4E81-BA6F-22B881293FBE}" type="presOf" srcId="{2C121FC2-E4C4-46D8-91EA-9EFD39870419}" destId="{DB8F5195-392E-4FDB-8A47-4B361BB2C2FF}" srcOrd="0" destOrd="0" presId="urn:microsoft.com/office/officeart/2005/8/layout/vList2"/>
    <dgm:cxn modelId="{96D2125B-DA22-41E0-8B0F-43E4F4A9031C}" srcId="{2C121FC2-E4C4-46D8-91EA-9EFD39870419}" destId="{B386C821-5BE0-459D-9CF0-4AD80E38F02A}" srcOrd="0" destOrd="0" parTransId="{EB7E4560-2E82-474B-ADAC-2B996F3419C3}" sibTransId="{1C1CECC3-D3A0-4417-8473-4EC7DDE4B278}"/>
    <dgm:cxn modelId="{7801896A-9937-4D06-8723-A02AFA360704}" type="presOf" srcId="{B386C821-5BE0-459D-9CF0-4AD80E38F02A}" destId="{CD95381C-6593-46E7-B10B-152C4E498ADF}" srcOrd="0" destOrd="0" presId="urn:microsoft.com/office/officeart/2005/8/layout/vList2"/>
    <dgm:cxn modelId="{D8CFAE91-2095-41A9-847B-47E0DFA3A5BB}" type="presOf" srcId="{FEAD4BEC-9133-4650-8D43-E45B8D08E763}" destId="{0331B882-87CB-4D6B-9270-801EEFAF69C2}" srcOrd="0" destOrd="0" presId="urn:microsoft.com/office/officeart/2005/8/layout/vList2"/>
    <dgm:cxn modelId="{F7234FE6-AAAD-4CB4-A402-DDA8D9860805}" srcId="{B386C821-5BE0-459D-9CF0-4AD80E38F02A}" destId="{FEAD4BEC-9133-4650-8D43-E45B8D08E763}" srcOrd="0" destOrd="0" parTransId="{7F444842-33A6-47A1-892C-EE0BBBF8CF77}" sibTransId="{C8379497-7048-4E6C-8B8D-EA0EE4090887}"/>
    <dgm:cxn modelId="{FE1B64B6-41AC-4DD8-9D27-17869D5753F1}" type="presParOf" srcId="{DB8F5195-392E-4FDB-8A47-4B361BB2C2FF}" destId="{CD95381C-6593-46E7-B10B-152C4E498ADF}" srcOrd="0" destOrd="0" presId="urn:microsoft.com/office/officeart/2005/8/layout/vList2"/>
    <dgm:cxn modelId="{0CCB4CE6-C518-4633-8EEE-4C52C35C5733}" type="presParOf" srcId="{DB8F5195-392E-4FDB-8A47-4B361BB2C2FF}" destId="{0331B882-87CB-4D6B-9270-801EEFAF69C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B6CBC8-B5C2-4EA5-9DA6-3507ECD00849}" type="doc">
      <dgm:prSet loTypeId="urn:microsoft.com/office/officeart/2005/8/layout/hProcess9" loCatId="process" qsTypeId="urn:microsoft.com/office/officeart/2005/8/quickstyle/simple1" qsCatId="simple" csTypeId="urn:microsoft.com/office/officeart/2005/8/colors/colorful2" csCatId="colorful"/>
      <dgm:spPr/>
      <dgm:t>
        <a:bodyPr/>
        <a:lstStyle/>
        <a:p>
          <a:endParaRPr lang="fi-FI"/>
        </a:p>
      </dgm:t>
    </dgm:pt>
    <dgm:pt modelId="{D5C17AB5-0980-4AD8-98D7-CB57634C6186}">
      <dgm:prSet/>
      <dgm:spPr/>
      <dgm:t>
        <a:bodyPr/>
        <a:lstStyle/>
        <a:p>
          <a:r>
            <a:rPr lang="en-US" b="1"/>
            <a:t>PFI is mandatory when required by the Prospectus Regulation </a:t>
          </a:r>
          <a:endParaRPr lang="fi-FI"/>
        </a:p>
      </dgm:t>
    </dgm:pt>
    <dgm:pt modelId="{12C3FB2F-E838-4572-A0B5-B22AEF4E63C2}" type="parTrans" cxnId="{79BADB67-EBDC-4CC9-A9C0-821EACB0CD4F}">
      <dgm:prSet/>
      <dgm:spPr/>
      <dgm:t>
        <a:bodyPr/>
        <a:lstStyle/>
        <a:p>
          <a:endParaRPr lang="fi-FI"/>
        </a:p>
      </dgm:t>
    </dgm:pt>
    <dgm:pt modelId="{FE03C5AC-1106-4BCC-B586-046ADBDA563E}" type="sibTrans" cxnId="{79BADB67-EBDC-4CC9-A9C0-821EACB0CD4F}">
      <dgm:prSet/>
      <dgm:spPr/>
      <dgm:t>
        <a:bodyPr/>
        <a:lstStyle/>
        <a:p>
          <a:endParaRPr lang="fi-FI"/>
        </a:p>
      </dgm:t>
    </dgm:pt>
    <dgm:pt modelId="{95B506B0-D37B-4B11-9B46-9923EDFB9E2A}">
      <dgm:prSet/>
      <dgm:spPr/>
      <dgm:t>
        <a:bodyPr/>
        <a:lstStyle/>
        <a:p>
          <a:r>
            <a:rPr lang="en-US"/>
            <a:t>E.g. for reporting changes having an impact on business </a:t>
          </a:r>
          <a:endParaRPr lang="fi-FI"/>
        </a:p>
      </dgm:t>
    </dgm:pt>
    <dgm:pt modelId="{510730A8-D10A-4199-87C3-567C829C99BC}" type="parTrans" cxnId="{8FF1AEA6-3569-4247-9C88-D5DB55A33508}">
      <dgm:prSet/>
      <dgm:spPr/>
      <dgm:t>
        <a:bodyPr/>
        <a:lstStyle/>
        <a:p>
          <a:endParaRPr lang="fi-FI"/>
        </a:p>
      </dgm:t>
    </dgm:pt>
    <dgm:pt modelId="{9EC4D1E1-0B1E-4946-BA80-14EC573B7D77}" type="sibTrans" cxnId="{8FF1AEA6-3569-4247-9C88-D5DB55A33508}">
      <dgm:prSet/>
      <dgm:spPr/>
      <dgm:t>
        <a:bodyPr/>
        <a:lstStyle/>
        <a:p>
          <a:endParaRPr lang="fi-FI"/>
        </a:p>
      </dgm:t>
    </dgm:pt>
    <dgm:pt modelId="{0CFEFCA6-5170-411E-8398-CA0D4E806601}">
      <dgm:prSet/>
      <dgm:spPr/>
      <dgm:t>
        <a:bodyPr/>
        <a:lstStyle/>
        <a:p>
          <a:r>
            <a:rPr lang="en-US" b="1"/>
            <a:t>Companies can also give additional information intended to reflect more closely their actual performance than IFRS allow </a:t>
          </a:r>
          <a:endParaRPr lang="fi-FI"/>
        </a:p>
      </dgm:t>
    </dgm:pt>
    <dgm:pt modelId="{C5BE1E5B-7C65-4882-93F4-6C8D6274AB0A}" type="parTrans" cxnId="{A3165091-5BB7-438E-8963-A8A9F726C4DC}">
      <dgm:prSet/>
      <dgm:spPr/>
      <dgm:t>
        <a:bodyPr/>
        <a:lstStyle/>
        <a:p>
          <a:endParaRPr lang="fi-FI"/>
        </a:p>
      </dgm:t>
    </dgm:pt>
    <dgm:pt modelId="{CA8BC6CE-6D91-4270-A7A2-4D90030582CE}" type="sibTrans" cxnId="{A3165091-5BB7-438E-8963-A8A9F726C4DC}">
      <dgm:prSet/>
      <dgm:spPr/>
      <dgm:t>
        <a:bodyPr/>
        <a:lstStyle/>
        <a:p>
          <a:endParaRPr lang="fi-FI"/>
        </a:p>
      </dgm:t>
    </dgm:pt>
    <dgm:pt modelId="{7AFA17DA-039A-47E8-A6BE-489E0823647B}">
      <dgm:prSet/>
      <dgm:spPr/>
      <dgm:t>
        <a:bodyPr/>
        <a:lstStyle/>
        <a:p>
          <a:r>
            <a:rPr lang="en-US" b="1"/>
            <a:t>This information should perhaps now be called ”non-IFRS” or ”adjusted” information to make a distinction to PFI regulated in the Prospectus Regulation </a:t>
          </a:r>
          <a:endParaRPr lang="fi-FI"/>
        </a:p>
      </dgm:t>
    </dgm:pt>
    <dgm:pt modelId="{B29EE3CF-14DF-4694-877B-4BAAFE45E89A}" type="parTrans" cxnId="{BC1114BF-5422-4C10-AA05-B0ADF0ADA353}">
      <dgm:prSet/>
      <dgm:spPr/>
      <dgm:t>
        <a:bodyPr/>
        <a:lstStyle/>
        <a:p>
          <a:endParaRPr lang="fi-FI"/>
        </a:p>
      </dgm:t>
    </dgm:pt>
    <dgm:pt modelId="{A3067D63-5741-4DB8-861A-D275C97EAD2D}" type="sibTrans" cxnId="{BC1114BF-5422-4C10-AA05-B0ADF0ADA353}">
      <dgm:prSet/>
      <dgm:spPr/>
      <dgm:t>
        <a:bodyPr/>
        <a:lstStyle/>
        <a:p>
          <a:endParaRPr lang="fi-FI"/>
        </a:p>
      </dgm:t>
    </dgm:pt>
    <dgm:pt modelId="{306465BA-6A70-4969-8922-27EFDE2C38BD}" type="pres">
      <dgm:prSet presAssocID="{2EB6CBC8-B5C2-4EA5-9DA6-3507ECD00849}" presName="CompostProcess" presStyleCnt="0">
        <dgm:presLayoutVars>
          <dgm:dir/>
          <dgm:resizeHandles val="exact"/>
        </dgm:presLayoutVars>
      </dgm:prSet>
      <dgm:spPr/>
    </dgm:pt>
    <dgm:pt modelId="{99FE45C0-9F81-4E60-BA06-ED4802E14B1D}" type="pres">
      <dgm:prSet presAssocID="{2EB6CBC8-B5C2-4EA5-9DA6-3507ECD00849}" presName="arrow" presStyleLbl="bgShp" presStyleIdx="0" presStyleCnt="1"/>
      <dgm:spPr/>
    </dgm:pt>
    <dgm:pt modelId="{0762C5CB-66FF-48BD-A40D-77448082BF58}" type="pres">
      <dgm:prSet presAssocID="{2EB6CBC8-B5C2-4EA5-9DA6-3507ECD00849}" presName="linearProcess" presStyleCnt="0"/>
      <dgm:spPr/>
    </dgm:pt>
    <dgm:pt modelId="{ED6A11CC-90BD-4920-B0F5-D40E4799DAC1}" type="pres">
      <dgm:prSet presAssocID="{D5C17AB5-0980-4AD8-98D7-CB57634C6186}" presName="textNode" presStyleLbl="node1" presStyleIdx="0" presStyleCnt="3">
        <dgm:presLayoutVars>
          <dgm:bulletEnabled val="1"/>
        </dgm:presLayoutVars>
      </dgm:prSet>
      <dgm:spPr/>
    </dgm:pt>
    <dgm:pt modelId="{D8110265-D522-4842-8ADB-4785A07774AC}" type="pres">
      <dgm:prSet presAssocID="{FE03C5AC-1106-4BCC-B586-046ADBDA563E}" presName="sibTrans" presStyleCnt="0"/>
      <dgm:spPr/>
    </dgm:pt>
    <dgm:pt modelId="{6FA499B5-E862-4690-8A73-49C6B38CFC90}" type="pres">
      <dgm:prSet presAssocID="{0CFEFCA6-5170-411E-8398-CA0D4E806601}" presName="textNode" presStyleLbl="node1" presStyleIdx="1" presStyleCnt="3">
        <dgm:presLayoutVars>
          <dgm:bulletEnabled val="1"/>
        </dgm:presLayoutVars>
      </dgm:prSet>
      <dgm:spPr/>
    </dgm:pt>
    <dgm:pt modelId="{3C25469C-3FE9-40ED-A143-9D0C4E902839}" type="pres">
      <dgm:prSet presAssocID="{CA8BC6CE-6D91-4270-A7A2-4D90030582CE}" presName="sibTrans" presStyleCnt="0"/>
      <dgm:spPr/>
    </dgm:pt>
    <dgm:pt modelId="{D11083D5-3DAB-4E6D-9B18-B14A91C8D7BB}" type="pres">
      <dgm:prSet presAssocID="{7AFA17DA-039A-47E8-A6BE-489E0823647B}" presName="textNode" presStyleLbl="node1" presStyleIdx="2" presStyleCnt="3">
        <dgm:presLayoutVars>
          <dgm:bulletEnabled val="1"/>
        </dgm:presLayoutVars>
      </dgm:prSet>
      <dgm:spPr/>
    </dgm:pt>
  </dgm:ptLst>
  <dgm:cxnLst>
    <dgm:cxn modelId="{3CC3360B-BCD5-4D29-B0A7-D9A1FF1BFEA9}" type="presOf" srcId="{D5C17AB5-0980-4AD8-98D7-CB57634C6186}" destId="{ED6A11CC-90BD-4920-B0F5-D40E4799DAC1}" srcOrd="0" destOrd="0" presId="urn:microsoft.com/office/officeart/2005/8/layout/hProcess9"/>
    <dgm:cxn modelId="{62488227-48A9-46AF-9D1A-49B38990673E}" type="presOf" srcId="{95B506B0-D37B-4B11-9B46-9923EDFB9E2A}" destId="{ED6A11CC-90BD-4920-B0F5-D40E4799DAC1}" srcOrd="0" destOrd="1" presId="urn:microsoft.com/office/officeart/2005/8/layout/hProcess9"/>
    <dgm:cxn modelId="{FC1EF53D-384C-4EFA-AE24-B372AA8CF0E8}" type="presOf" srcId="{0CFEFCA6-5170-411E-8398-CA0D4E806601}" destId="{6FA499B5-E862-4690-8A73-49C6B38CFC90}" srcOrd="0" destOrd="0" presId="urn:microsoft.com/office/officeart/2005/8/layout/hProcess9"/>
    <dgm:cxn modelId="{79BADB67-EBDC-4CC9-A9C0-821EACB0CD4F}" srcId="{2EB6CBC8-B5C2-4EA5-9DA6-3507ECD00849}" destId="{D5C17AB5-0980-4AD8-98D7-CB57634C6186}" srcOrd="0" destOrd="0" parTransId="{12C3FB2F-E838-4572-A0B5-B22AEF4E63C2}" sibTransId="{FE03C5AC-1106-4BCC-B586-046ADBDA563E}"/>
    <dgm:cxn modelId="{A3165091-5BB7-438E-8963-A8A9F726C4DC}" srcId="{2EB6CBC8-B5C2-4EA5-9DA6-3507ECD00849}" destId="{0CFEFCA6-5170-411E-8398-CA0D4E806601}" srcOrd="1" destOrd="0" parTransId="{C5BE1E5B-7C65-4882-93F4-6C8D6274AB0A}" sibTransId="{CA8BC6CE-6D91-4270-A7A2-4D90030582CE}"/>
    <dgm:cxn modelId="{8FF1AEA6-3569-4247-9C88-D5DB55A33508}" srcId="{D5C17AB5-0980-4AD8-98D7-CB57634C6186}" destId="{95B506B0-D37B-4B11-9B46-9923EDFB9E2A}" srcOrd="0" destOrd="0" parTransId="{510730A8-D10A-4199-87C3-567C829C99BC}" sibTransId="{9EC4D1E1-0B1E-4946-BA80-14EC573B7D77}"/>
    <dgm:cxn modelId="{E4509BAE-DCB8-4A04-82DB-46A31B12BFA9}" type="presOf" srcId="{2EB6CBC8-B5C2-4EA5-9DA6-3507ECD00849}" destId="{306465BA-6A70-4969-8922-27EFDE2C38BD}" srcOrd="0" destOrd="0" presId="urn:microsoft.com/office/officeart/2005/8/layout/hProcess9"/>
    <dgm:cxn modelId="{BC1114BF-5422-4C10-AA05-B0ADF0ADA353}" srcId="{2EB6CBC8-B5C2-4EA5-9DA6-3507ECD00849}" destId="{7AFA17DA-039A-47E8-A6BE-489E0823647B}" srcOrd="2" destOrd="0" parTransId="{B29EE3CF-14DF-4694-877B-4BAAFE45E89A}" sibTransId="{A3067D63-5741-4DB8-861A-D275C97EAD2D}"/>
    <dgm:cxn modelId="{0E0DEDC2-B6EF-4C08-BC9C-46EF5AFCEAF3}" type="presOf" srcId="{7AFA17DA-039A-47E8-A6BE-489E0823647B}" destId="{D11083D5-3DAB-4E6D-9B18-B14A91C8D7BB}" srcOrd="0" destOrd="0" presId="urn:microsoft.com/office/officeart/2005/8/layout/hProcess9"/>
    <dgm:cxn modelId="{6A5F215A-24B0-4722-9CBB-0F4FAC9F04C8}" type="presParOf" srcId="{306465BA-6A70-4969-8922-27EFDE2C38BD}" destId="{99FE45C0-9F81-4E60-BA06-ED4802E14B1D}" srcOrd="0" destOrd="0" presId="urn:microsoft.com/office/officeart/2005/8/layout/hProcess9"/>
    <dgm:cxn modelId="{00324B55-E3BB-438D-857A-AD2B4FD9DA5D}" type="presParOf" srcId="{306465BA-6A70-4969-8922-27EFDE2C38BD}" destId="{0762C5CB-66FF-48BD-A40D-77448082BF58}" srcOrd="1" destOrd="0" presId="urn:microsoft.com/office/officeart/2005/8/layout/hProcess9"/>
    <dgm:cxn modelId="{AEDC926D-CCC4-4B93-A9B7-3A95AC31C3A3}" type="presParOf" srcId="{0762C5CB-66FF-48BD-A40D-77448082BF58}" destId="{ED6A11CC-90BD-4920-B0F5-D40E4799DAC1}" srcOrd="0" destOrd="0" presId="urn:microsoft.com/office/officeart/2005/8/layout/hProcess9"/>
    <dgm:cxn modelId="{0E9360DD-A09A-426B-8BC6-AB8840BB082E}" type="presParOf" srcId="{0762C5CB-66FF-48BD-A40D-77448082BF58}" destId="{D8110265-D522-4842-8ADB-4785A07774AC}" srcOrd="1" destOrd="0" presId="urn:microsoft.com/office/officeart/2005/8/layout/hProcess9"/>
    <dgm:cxn modelId="{5C48DE37-68AA-4BA5-9907-8CA8451448EB}" type="presParOf" srcId="{0762C5CB-66FF-48BD-A40D-77448082BF58}" destId="{6FA499B5-E862-4690-8A73-49C6B38CFC90}" srcOrd="2" destOrd="0" presId="urn:microsoft.com/office/officeart/2005/8/layout/hProcess9"/>
    <dgm:cxn modelId="{D037A293-175F-4B98-8D7D-ABB3266FA816}" type="presParOf" srcId="{0762C5CB-66FF-48BD-A40D-77448082BF58}" destId="{3C25469C-3FE9-40ED-A143-9D0C4E902839}" srcOrd="3" destOrd="0" presId="urn:microsoft.com/office/officeart/2005/8/layout/hProcess9"/>
    <dgm:cxn modelId="{465E4286-47DB-4E3D-9BD6-1339289C2557}" type="presParOf" srcId="{0762C5CB-66FF-48BD-A40D-77448082BF58}" destId="{D11083D5-3DAB-4E6D-9B18-B14A91C8D7B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3C0331-08D7-4EB0-AFAB-D8BCFC1E9B4C}" type="doc">
      <dgm:prSet loTypeId="urn:microsoft.com/office/officeart/2005/8/layout/vProcess5" loCatId="process" qsTypeId="urn:microsoft.com/office/officeart/2005/8/quickstyle/3d5" qsCatId="3D" csTypeId="urn:microsoft.com/office/officeart/2005/8/colors/accent3_1" csCatId="accent3"/>
      <dgm:spPr/>
      <dgm:t>
        <a:bodyPr/>
        <a:lstStyle/>
        <a:p>
          <a:endParaRPr lang="fi-FI"/>
        </a:p>
      </dgm:t>
    </dgm:pt>
    <dgm:pt modelId="{5B66B3A2-F1D4-473F-911A-BB7B7074B778}">
      <dgm:prSet/>
      <dgm:spPr/>
      <dgm:t>
        <a:bodyPr/>
        <a:lstStyle/>
        <a:p>
          <a:r>
            <a:rPr lang="en-US" b="1"/>
            <a:t>The theory behind excluding non-cash items such as amortization is that these are not true expenses and therefore do not represent the company's actual earnings potential. But under GAAP, amortization is considered an expense because it represents the loss of value of an asset.  </a:t>
          </a:r>
          <a:endParaRPr lang="fi-FI"/>
        </a:p>
      </dgm:t>
    </dgm:pt>
    <dgm:pt modelId="{068E049B-9631-49E3-808F-114D113CFB5D}" type="parTrans" cxnId="{A2146A13-9D5E-45AC-A267-2C16F07E5FD1}">
      <dgm:prSet/>
      <dgm:spPr/>
      <dgm:t>
        <a:bodyPr/>
        <a:lstStyle/>
        <a:p>
          <a:endParaRPr lang="fi-FI"/>
        </a:p>
      </dgm:t>
    </dgm:pt>
    <dgm:pt modelId="{5E76AE23-BD42-4340-B8DD-06AAFC1C3FDC}" type="sibTrans" cxnId="{A2146A13-9D5E-45AC-A267-2C16F07E5FD1}">
      <dgm:prSet/>
      <dgm:spPr/>
      <dgm:t>
        <a:bodyPr/>
        <a:lstStyle/>
        <a:p>
          <a:endParaRPr lang="fi-FI"/>
        </a:p>
      </dgm:t>
    </dgm:pt>
    <dgm:pt modelId="{6BE73BEC-C7D3-46A2-BC89-E3030995FE7E}">
      <dgm:prSet/>
      <dgm:spPr/>
      <dgm:t>
        <a:bodyPr/>
        <a:lstStyle/>
        <a:p>
          <a:r>
            <a:rPr lang="en-US" b="1"/>
            <a:t>The company excludes these items with the intent to present its figures more clearly to investors. </a:t>
          </a:r>
          <a:endParaRPr lang="fi-FI"/>
        </a:p>
      </dgm:t>
    </dgm:pt>
    <dgm:pt modelId="{2D717DEF-3FA2-4AF7-A125-7C0065233D99}" type="parTrans" cxnId="{D10B06CA-A78B-4C91-BF3D-0D91A5D4751E}">
      <dgm:prSet/>
      <dgm:spPr/>
      <dgm:t>
        <a:bodyPr/>
        <a:lstStyle/>
        <a:p>
          <a:endParaRPr lang="fi-FI"/>
        </a:p>
      </dgm:t>
    </dgm:pt>
    <dgm:pt modelId="{16B29137-C844-406E-8251-D98A0FEC8E28}" type="sibTrans" cxnId="{D10B06CA-A78B-4C91-BF3D-0D91A5D4751E}">
      <dgm:prSet/>
      <dgm:spPr/>
      <dgm:t>
        <a:bodyPr/>
        <a:lstStyle/>
        <a:p>
          <a:endParaRPr lang="fi-FI"/>
        </a:p>
      </dgm:t>
    </dgm:pt>
    <dgm:pt modelId="{401FF69C-82E7-48B4-BE92-43657E4A5AA1}">
      <dgm:prSet/>
      <dgm:spPr/>
      <dgm:t>
        <a:bodyPr/>
        <a:lstStyle/>
        <a:p>
          <a:r>
            <a:rPr lang="en-US" b="1"/>
            <a:t>”Non-IFRS” earnings describe a financial statement which has hypothetical amounts, or estimates, built into the data to give a "picture" of a company's profits if certain nonrecurring items were excluded. </a:t>
          </a:r>
          <a:endParaRPr lang="fi-FI"/>
        </a:p>
      </dgm:t>
    </dgm:pt>
    <dgm:pt modelId="{7C702C13-6A00-4575-B867-6FE4ECDADE33}" type="parTrans" cxnId="{16EAC3E4-8610-41FD-8DB2-E196609AF322}">
      <dgm:prSet/>
      <dgm:spPr/>
      <dgm:t>
        <a:bodyPr/>
        <a:lstStyle/>
        <a:p>
          <a:endParaRPr lang="fi-FI"/>
        </a:p>
      </dgm:t>
    </dgm:pt>
    <dgm:pt modelId="{8E7CD71E-1429-4CA6-BA52-78806ED9B039}" type="sibTrans" cxnId="{16EAC3E4-8610-41FD-8DB2-E196609AF322}">
      <dgm:prSet/>
      <dgm:spPr/>
      <dgm:t>
        <a:bodyPr/>
        <a:lstStyle/>
        <a:p>
          <a:endParaRPr lang="fi-FI"/>
        </a:p>
      </dgm:t>
    </dgm:pt>
    <dgm:pt modelId="{57148311-4BCA-4E28-8D81-9C9024DB7453}">
      <dgm:prSet/>
      <dgm:spPr/>
      <dgm:t>
        <a:bodyPr/>
        <a:lstStyle/>
        <a:p>
          <a:r>
            <a:rPr lang="en-US" b="1"/>
            <a:t>This kind of earnings information can be very useful to investors who want an accurate view of a company's normal earnings outlook </a:t>
          </a:r>
          <a:endParaRPr lang="fi-FI"/>
        </a:p>
      </dgm:t>
    </dgm:pt>
    <dgm:pt modelId="{A91E495D-2E18-4B39-A314-C951AB819487}" type="parTrans" cxnId="{F5C40D03-17B2-4024-8C46-16AB0D574A5F}">
      <dgm:prSet/>
      <dgm:spPr/>
      <dgm:t>
        <a:bodyPr/>
        <a:lstStyle/>
        <a:p>
          <a:endParaRPr lang="fi-FI"/>
        </a:p>
      </dgm:t>
    </dgm:pt>
    <dgm:pt modelId="{7246048A-6043-410C-BD51-1B407AFECEA7}" type="sibTrans" cxnId="{F5C40D03-17B2-4024-8C46-16AB0D574A5F}">
      <dgm:prSet/>
      <dgm:spPr/>
      <dgm:t>
        <a:bodyPr/>
        <a:lstStyle/>
        <a:p>
          <a:endParaRPr lang="fi-FI"/>
        </a:p>
      </dgm:t>
    </dgm:pt>
    <dgm:pt modelId="{464ED515-2439-42D6-81EF-4C64F9E1FD4E}">
      <dgm:prSet/>
      <dgm:spPr/>
      <dgm:t>
        <a:bodyPr/>
        <a:lstStyle/>
        <a:p>
          <a:r>
            <a:rPr lang="en-US" b="1"/>
            <a:t>but by omitting items that reduce reported earnings, this process can make a company appear profitable even when it is losing money. This has spawned such nicknames for ”non-IFRS” earnings as EEBS (earnings excluding bad stuff).</a:t>
          </a:r>
          <a:endParaRPr lang="fi-FI"/>
        </a:p>
      </dgm:t>
    </dgm:pt>
    <dgm:pt modelId="{85789248-84E4-42EE-81FF-4C0440C95F2F}" type="parTrans" cxnId="{774A3B2C-E24F-4BFF-98D5-CD540B58EE37}">
      <dgm:prSet/>
      <dgm:spPr/>
      <dgm:t>
        <a:bodyPr/>
        <a:lstStyle/>
        <a:p>
          <a:endParaRPr lang="fi-FI"/>
        </a:p>
      </dgm:t>
    </dgm:pt>
    <dgm:pt modelId="{A28557CB-4806-41F2-9DB8-89AD029F8CA4}" type="sibTrans" cxnId="{774A3B2C-E24F-4BFF-98D5-CD540B58EE37}">
      <dgm:prSet/>
      <dgm:spPr/>
      <dgm:t>
        <a:bodyPr/>
        <a:lstStyle/>
        <a:p>
          <a:endParaRPr lang="fi-FI"/>
        </a:p>
      </dgm:t>
    </dgm:pt>
    <dgm:pt modelId="{2FDCF670-A0EF-4257-B789-973E97512B82}" type="pres">
      <dgm:prSet presAssocID="{C33C0331-08D7-4EB0-AFAB-D8BCFC1E9B4C}" presName="outerComposite" presStyleCnt="0">
        <dgm:presLayoutVars>
          <dgm:chMax val="5"/>
          <dgm:dir/>
          <dgm:resizeHandles val="exact"/>
        </dgm:presLayoutVars>
      </dgm:prSet>
      <dgm:spPr/>
    </dgm:pt>
    <dgm:pt modelId="{0A659069-FB5F-4FD8-8DDE-3FE0EC5AE976}" type="pres">
      <dgm:prSet presAssocID="{C33C0331-08D7-4EB0-AFAB-D8BCFC1E9B4C}" presName="dummyMaxCanvas" presStyleCnt="0">
        <dgm:presLayoutVars/>
      </dgm:prSet>
      <dgm:spPr/>
    </dgm:pt>
    <dgm:pt modelId="{46D4134F-2A29-4814-8F9C-931E9EB83144}" type="pres">
      <dgm:prSet presAssocID="{C33C0331-08D7-4EB0-AFAB-D8BCFC1E9B4C}" presName="FiveNodes_1" presStyleLbl="node1" presStyleIdx="0" presStyleCnt="5">
        <dgm:presLayoutVars>
          <dgm:bulletEnabled val="1"/>
        </dgm:presLayoutVars>
      </dgm:prSet>
      <dgm:spPr/>
    </dgm:pt>
    <dgm:pt modelId="{FCB0718B-92BD-44E6-A5CD-799A5543787A}" type="pres">
      <dgm:prSet presAssocID="{C33C0331-08D7-4EB0-AFAB-D8BCFC1E9B4C}" presName="FiveNodes_2" presStyleLbl="node1" presStyleIdx="1" presStyleCnt="5">
        <dgm:presLayoutVars>
          <dgm:bulletEnabled val="1"/>
        </dgm:presLayoutVars>
      </dgm:prSet>
      <dgm:spPr/>
    </dgm:pt>
    <dgm:pt modelId="{69201A0B-8001-4D5E-9F89-49B2D4FA06CB}" type="pres">
      <dgm:prSet presAssocID="{C33C0331-08D7-4EB0-AFAB-D8BCFC1E9B4C}" presName="FiveNodes_3" presStyleLbl="node1" presStyleIdx="2" presStyleCnt="5">
        <dgm:presLayoutVars>
          <dgm:bulletEnabled val="1"/>
        </dgm:presLayoutVars>
      </dgm:prSet>
      <dgm:spPr/>
    </dgm:pt>
    <dgm:pt modelId="{C60119C7-7819-4385-B530-F5CF7B184C53}" type="pres">
      <dgm:prSet presAssocID="{C33C0331-08D7-4EB0-AFAB-D8BCFC1E9B4C}" presName="FiveNodes_4" presStyleLbl="node1" presStyleIdx="3" presStyleCnt="5">
        <dgm:presLayoutVars>
          <dgm:bulletEnabled val="1"/>
        </dgm:presLayoutVars>
      </dgm:prSet>
      <dgm:spPr/>
    </dgm:pt>
    <dgm:pt modelId="{064F9C95-D98B-4BFC-99CF-48B6A4687DCD}" type="pres">
      <dgm:prSet presAssocID="{C33C0331-08D7-4EB0-AFAB-D8BCFC1E9B4C}" presName="FiveNodes_5" presStyleLbl="node1" presStyleIdx="4" presStyleCnt="5">
        <dgm:presLayoutVars>
          <dgm:bulletEnabled val="1"/>
        </dgm:presLayoutVars>
      </dgm:prSet>
      <dgm:spPr/>
    </dgm:pt>
    <dgm:pt modelId="{21CB1529-FAFC-433C-A4C0-4062087F3AF5}" type="pres">
      <dgm:prSet presAssocID="{C33C0331-08D7-4EB0-AFAB-D8BCFC1E9B4C}" presName="FiveConn_1-2" presStyleLbl="fgAccFollowNode1" presStyleIdx="0" presStyleCnt="4">
        <dgm:presLayoutVars>
          <dgm:bulletEnabled val="1"/>
        </dgm:presLayoutVars>
      </dgm:prSet>
      <dgm:spPr/>
    </dgm:pt>
    <dgm:pt modelId="{BCBBD167-5392-4B4F-B1ED-41238C15E519}" type="pres">
      <dgm:prSet presAssocID="{C33C0331-08D7-4EB0-AFAB-D8BCFC1E9B4C}" presName="FiveConn_2-3" presStyleLbl="fgAccFollowNode1" presStyleIdx="1" presStyleCnt="4">
        <dgm:presLayoutVars>
          <dgm:bulletEnabled val="1"/>
        </dgm:presLayoutVars>
      </dgm:prSet>
      <dgm:spPr/>
    </dgm:pt>
    <dgm:pt modelId="{C925BB97-DFCA-4F47-8B8A-8F87101B032B}" type="pres">
      <dgm:prSet presAssocID="{C33C0331-08D7-4EB0-AFAB-D8BCFC1E9B4C}" presName="FiveConn_3-4" presStyleLbl="fgAccFollowNode1" presStyleIdx="2" presStyleCnt="4">
        <dgm:presLayoutVars>
          <dgm:bulletEnabled val="1"/>
        </dgm:presLayoutVars>
      </dgm:prSet>
      <dgm:spPr/>
    </dgm:pt>
    <dgm:pt modelId="{5EE1BA57-A85A-4EF4-BE07-9BF259399090}" type="pres">
      <dgm:prSet presAssocID="{C33C0331-08D7-4EB0-AFAB-D8BCFC1E9B4C}" presName="FiveConn_4-5" presStyleLbl="fgAccFollowNode1" presStyleIdx="3" presStyleCnt="4">
        <dgm:presLayoutVars>
          <dgm:bulletEnabled val="1"/>
        </dgm:presLayoutVars>
      </dgm:prSet>
      <dgm:spPr/>
    </dgm:pt>
    <dgm:pt modelId="{2597E792-9A50-40EE-A822-1DEB368874AC}" type="pres">
      <dgm:prSet presAssocID="{C33C0331-08D7-4EB0-AFAB-D8BCFC1E9B4C}" presName="FiveNodes_1_text" presStyleLbl="node1" presStyleIdx="4" presStyleCnt="5">
        <dgm:presLayoutVars>
          <dgm:bulletEnabled val="1"/>
        </dgm:presLayoutVars>
      </dgm:prSet>
      <dgm:spPr/>
    </dgm:pt>
    <dgm:pt modelId="{E93DCB3C-6466-4E48-9584-0E43F5A0178F}" type="pres">
      <dgm:prSet presAssocID="{C33C0331-08D7-4EB0-AFAB-D8BCFC1E9B4C}" presName="FiveNodes_2_text" presStyleLbl="node1" presStyleIdx="4" presStyleCnt="5">
        <dgm:presLayoutVars>
          <dgm:bulletEnabled val="1"/>
        </dgm:presLayoutVars>
      </dgm:prSet>
      <dgm:spPr/>
    </dgm:pt>
    <dgm:pt modelId="{33D23F42-F9A0-44C5-9E96-176A0123E17A}" type="pres">
      <dgm:prSet presAssocID="{C33C0331-08D7-4EB0-AFAB-D8BCFC1E9B4C}" presName="FiveNodes_3_text" presStyleLbl="node1" presStyleIdx="4" presStyleCnt="5">
        <dgm:presLayoutVars>
          <dgm:bulletEnabled val="1"/>
        </dgm:presLayoutVars>
      </dgm:prSet>
      <dgm:spPr/>
    </dgm:pt>
    <dgm:pt modelId="{BE8D8116-2640-4D89-B877-3CF4C2E35A1F}" type="pres">
      <dgm:prSet presAssocID="{C33C0331-08D7-4EB0-AFAB-D8BCFC1E9B4C}" presName="FiveNodes_4_text" presStyleLbl="node1" presStyleIdx="4" presStyleCnt="5">
        <dgm:presLayoutVars>
          <dgm:bulletEnabled val="1"/>
        </dgm:presLayoutVars>
      </dgm:prSet>
      <dgm:spPr/>
    </dgm:pt>
    <dgm:pt modelId="{49091DDF-8268-4BB4-A175-8998DE8C775F}" type="pres">
      <dgm:prSet presAssocID="{C33C0331-08D7-4EB0-AFAB-D8BCFC1E9B4C}" presName="FiveNodes_5_text" presStyleLbl="node1" presStyleIdx="4" presStyleCnt="5">
        <dgm:presLayoutVars>
          <dgm:bulletEnabled val="1"/>
        </dgm:presLayoutVars>
      </dgm:prSet>
      <dgm:spPr/>
    </dgm:pt>
  </dgm:ptLst>
  <dgm:cxnLst>
    <dgm:cxn modelId="{F5C40D03-17B2-4024-8C46-16AB0D574A5F}" srcId="{C33C0331-08D7-4EB0-AFAB-D8BCFC1E9B4C}" destId="{57148311-4BCA-4E28-8D81-9C9024DB7453}" srcOrd="3" destOrd="0" parTransId="{A91E495D-2E18-4B39-A314-C951AB819487}" sibTransId="{7246048A-6043-410C-BD51-1B407AFECEA7}"/>
    <dgm:cxn modelId="{9348DB04-1E9D-4098-B9A0-62B0EA7C429B}" type="presOf" srcId="{401FF69C-82E7-48B4-BE92-43657E4A5AA1}" destId="{69201A0B-8001-4D5E-9F89-49B2D4FA06CB}" srcOrd="0" destOrd="0" presId="urn:microsoft.com/office/officeart/2005/8/layout/vProcess5"/>
    <dgm:cxn modelId="{A2146A13-9D5E-45AC-A267-2C16F07E5FD1}" srcId="{C33C0331-08D7-4EB0-AFAB-D8BCFC1E9B4C}" destId="{5B66B3A2-F1D4-473F-911A-BB7B7074B778}" srcOrd="0" destOrd="0" parTransId="{068E049B-9631-49E3-808F-114D113CFB5D}" sibTransId="{5E76AE23-BD42-4340-B8DD-06AAFC1C3FDC}"/>
    <dgm:cxn modelId="{83D7F524-CACB-484D-B3EB-E1E27AC3A363}" type="presOf" srcId="{464ED515-2439-42D6-81EF-4C64F9E1FD4E}" destId="{49091DDF-8268-4BB4-A175-8998DE8C775F}" srcOrd="1" destOrd="0" presId="urn:microsoft.com/office/officeart/2005/8/layout/vProcess5"/>
    <dgm:cxn modelId="{774A3B2C-E24F-4BFF-98D5-CD540B58EE37}" srcId="{C33C0331-08D7-4EB0-AFAB-D8BCFC1E9B4C}" destId="{464ED515-2439-42D6-81EF-4C64F9E1FD4E}" srcOrd="4" destOrd="0" parTransId="{85789248-84E4-42EE-81FF-4C0440C95F2F}" sibTransId="{A28557CB-4806-41F2-9DB8-89AD029F8CA4}"/>
    <dgm:cxn modelId="{3E06FC36-0BD1-4918-A606-1B8580F47BA4}" type="presOf" srcId="{8E7CD71E-1429-4CA6-BA52-78806ED9B039}" destId="{C925BB97-DFCA-4F47-8B8A-8F87101B032B}" srcOrd="0" destOrd="0" presId="urn:microsoft.com/office/officeart/2005/8/layout/vProcess5"/>
    <dgm:cxn modelId="{57D3FD49-63A4-4B74-9BDD-D03A1DD9F07C}" type="presOf" srcId="{6BE73BEC-C7D3-46A2-BC89-E3030995FE7E}" destId="{FCB0718B-92BD-44E6-A5CD-799A5543787A}" srcOrd="0" destOrd="0" presId="urn:microsoft.com/office/officeart/2005/8/layout/vProcess5"/>
    <dgm:cxn modelId="{4A96D379-C61F-44B6-A064-B2D7742B6670}" type="presOf" srcId="{57148311-4BCA-4E28-8D81-9C9024DB7453}" destId="{C60119C7-7819-4385-B530-F5CF7B184C53}" srcOrd="0" destOrd="0" presId="urn:microsoft.com/office/officeart/2005/8/layout/vProcess5"/>
    <dgm:cxn modelId="{138B0A84-04F9-48BA-AABE-AE8951B04AB2}" type="presOf" srcId="{464ED515-2439-42D6-81EF-4C64F9E1FD4E}" destId="{064F9C95-D98B-4BFC-99CF-48B6A4687DCD}" srcOrd="0" destOrd="0" presId="urn:microsoft.com/office/officeart/2005/8/layout/vProcess5"/>
    <dgm:cxn modelId="{8F976D84-4D12-46F6-928C-3A6D0F34D09E}" type="presOf" srcId="{57148311-4BCA-4E28-8D81-9C9024DB7453}" destId="{BE8D8116-2640-4D89-B877-3CF4C2E35A1F}" srcOrd="1" destOrd="0" presId="urn:microsoft.com/office/officeart/2005/8/layout/vProcess5"/>
    <dgm:cxn modelId="{BCAE6292-85DA-4838-BA75-D9472179E8AF}" type="presOf" srcId="{16B29137-C844-406E-8251-D98A0FEC8E28}" destId="{BCBBD167-5392-4B4F-B1ED-41238C15E519}" srcOrd="0" destOrd="0" presId="urn:microsoft.com/office/officeart/2005/8/layout/vProcess5"/>
    <dgm:cxn modelId="{23F07698-CBB2-4B8E-9689-D5D4B2FF65F6}" type="presOf" srcId="{7246048A-6043-410C-BD51-1B407AFECEA7}" destId="{5EE1BA57-A85A-4EF4-BE07-9BF259399090}" srcOrd="0" destOrd="0" presId="urn:microsoft.com/office/officeart/2005/8/layout/vProcess5"/>
    <dgm:cxn modelId="{E65F16A7-BF03-47CF-A7B7-9ECC6C398A73}" type="presOf" srcId="{5E76AE23-BD42-4340-B8DD-06AAFC1C3FDC}" destId="{21CB1529-FAFC-433C-A4C0-4062087F3AF5}" srcOrd="0" destOrd="0" presId="urn:microsoft.com/office/officeart/2005/8/layout/vProcess5"/>
    <dgm:cxn modelId="{6295C5B7-78BC-4CD9-9988-531C2C5A1FB1}" type="presOf" srcId="{5B66B3A2-F1D4-473F-911A-BB7B7074B778}" destId="{2597E792-9A50-40EE-A822-1DEB368874AC}" srcOrd="1" destOrd="0" presId="urn:microsoft.com/office/officeart/2005/8/layout/vProcess5"/>
    <dgm:cxn modelId="{5791A5BF-260E-4C6F-A29B-869CD815E4A9}" type="presOf" srcId="{5B66B3A2-F1D4-473F-911A-BB7B7074B778}" destId="{46D4134F-2A29-4814-8F9C-931E9EB83144}" srcOrd="0" destOrd="0" presId="urn:microsoft.com/office/officeart/2005/8/layout/vProcess5"/>
    <dgm:cxn modelId="{59B51CC9-6C23-4AD2-85F1-F801EAA88A1A}" type="presOf" srcId="{401FF69C-82E7-48B4-BE92-43657E4A5AA1}" destId="{33D23F42-F9A0-44C5-9E96-176A0123E17A}" srcOrd="1" destOrd="0" presId="urn:microsoft.com/office/officeart/2005/8/layout/vProcess5"/>
    <dgm:cxn modelId="{03EFA3C9-BF85-4715-A53A-CBC07649D268}" type="presOf" srcId="{6BE73BEC-C7D3-46A2-BC89-E3030995FE7E}" destId="{E93DCB3C-6466-4E48-9584-0E43F5A0178F}" srcOrd="1" destOrd="0" presId="urn:microsoft.com/office/officeart/2005/8/layout/vProcess5"/>
    <dgm:cxn modelId="{D10B06CA-A78B-4C91-BF3D-0D91A5D4751E}" srcId="{C33C0331-08D7-4EB0-AFAB-D8BCFC1E9B4C}" destId="{6BE73BEC-C7D3-46A2-BC89-E3030995FE7E}" srcOrd="1" destOrd="0" parTransId="{2D717DEF-3FA2-4AF7-A125-7C0065233D99}" sibTransId="{16B29137-C844-406E-8251-D98A0FEC8E28}"/>
    <dgm:cxn modelId="{93143EDC-B6DA-4543-99B2-97AE1B223425}" type="presOf" srcId="{C33C0331-08D7-4EB0-AFAB-D8BCFC1E9B4C}" destId="{2FDCF670-A0EF-4257-B789-973E97512B82}" srcOrd="0" destOrd="0" presId="urn:microsoft.com/office/officeart/2005/8/layout/vProcess5"/>
    <dgm:cxn modelId="{16EAC3E4-8610-41FD-8DB2-E196609AF322}" srcId="{C33C0331-08D7-4EB0-AFAB-D8BCFC1E9B4C}" destId="{401FF69C-82E7-48B4-BE92-43657E4A5AA1}" srcOrd="2" destOrd="0" parTransId="{7C702C13-6A00-4575-B867-6FE4ECDADE33}" sibTransId="{8E7CD71E-1429-4CA6-BA52-78806ED9B039}"/>
    <dgm:cxn modelId="{399977D9-CB95-4F6D-B1B1-AA8866DF10EC}" type="presParOf" srcId="{2FDCF670-A0EF-4257-B789-973E97512B82}" destId="{0A659069-FB5F-4FD8-8DDE-3FE0EC5AE976}" srcOrd="0" destOrd="0" presId="urn:microsoft.com/office/officeart/2005/8/layout/vProcess5"/>
    <dgm:cxn modelId="{A2652C50-89F3-420A-8B49-9606C575A787}" type="presParOf" srcId="{2FDCF670-A0EF-4257-B789-973E97512B82}" destId="{46D4134F-2A29-4814-8F9C-931E9EB83144}" srcOrd="1" destOrd="0" presId="urn:microsoft.com/office/officeart/2005/8/layout/vProcess5"/>
    <dgm:cxn modelId="{11BB7B26-BFE1-493E-AB57-1F37EA3F580F}" type="presParOf" srcId="{2FDCF670-A0EF-4257-B789-973E97512B82}" destId="{FCB0718B-92BD-44E6-A5CD-799A5543787A}" srcOrd="2" destOrd="0" presId="urn:microsoft.com/office/officeart/2005/8/layout/vProcess5"/>
    <dgm:cxn modelId="{8DBD9D14-707A-4230-BB5D-FEA73E6AC625}" type="presParOf" srcId="{2FDCF670-A0EF-4257-B789-973E97512B82}" destId="{69201A0B-8001-4D5E-9F89-49B2D4FA06CB}" srcOrd="3" destOrd="0" presId="urn:microsoft.com/office/officeart/2005/8/layout/vProcess5"/>
    <dgm:cxn modelId="{43878901-14B6-4751-9C6A-9D1762AB5E3E}" type="presParOf" srcId="{2FDCF670-A0EF-4257-B789-973E97512B82}" destId="{C60119C7-7819-4385-B530-F5CF7B184C53}" srcOrd="4" destOrd="0" presId="urn:microsoft.com/office/officeart/2005/8/layout/vProcess5"/>
    <dgm:cxn modelId="{D70F2130-8B17-4E66-8AC5-E2009956C93E}" type="presParOf" srcId="{2FDCF670-A0EF-4257-B789-973E97512B82}" destId="{064F9C95-D98B-4BFC-99CF-48B6A4687DCD}" srcOrd="5" destOrd="0" presId="urn:microsoft.com/office/officeart/2005/8/layout/vProcess5"/>
    <dgm:cxn modelId="{21D20C23-1FB6-421B-B187-B80FFE7D920D}" type="presParOf" srcId="{2FDCF670-A0EF-4257-B789-973E97512B82}" destId="{21CB1529-FAFC-433C-A4C0-4062087F3AF5}" srcOrd="6" destOrd="0" presId="urn:microsoft.com/office/officeart/2005/8/layout/vProcess5"/>
    <dgm:cxn modelId="{924D250E-2C54-4290-8517-73A9E97157E4}" type="presParOf" srcId="{2FDCF670-A0EF-4257-B789-973E97512B82}" destId="{BCBBD167-5392-4B4F-B1ED-41238C15E519}" srcOrd="7" destOrd="0" presId="urn:microsoft.com/office/officeart/2005/8/layout/vProcess5"/>
    <dgm:cxn modelId="{A0007BE7-6739-4D41-8C0F-024E0A3F9932}" type="presParOf" srcId="{2FDCF670-A0EF-4257-B789-973E97512B82}" destId="{C925BB97-DFCA-4F47-8B8A-8F87101B032B}" srcOrd="8" destOrd="0" presId="urn:microsoft.com/office/officeart/2005/8/layout/vProcess5"/>
    <dgm:cxn modelId="{F89E2351-703A-4856-B6AE-74DD6FAAE65D}" type="presParOf" srcId="{2FDCF670-A0EF-4257-B789-973E97512B82}" destId="{5EE1BA57-A85A-4EF4-BE07-9BF259399090}" srcOrd="9" destOrd="0" presId="urn:microsoft.com/office/officeart/2005/8/layout/vProcess5"/>
    <dgm:cxn modelId="{CA821986-3EDF-442D-B7D3-7783BCDDBB8C}" type="presParOf" srcId="{2FDCF670-A0EF-4257-B789-973E97512B82}" destId="{2597E792-9A50-40EE-A822-1DEB368874AC}" srcOrd="10" destOrd="0" presId="urn:microsoft.com/office/officeart/2005/8/layout/vProcess5"/>
    <dgm:cxn modelId="{4F112604-54E0-427E-A1AA-C1AD52D14EC7}" type="presParOf" srcId="{2FDCF670-A0EF-4257-B789-973E97512B82}" destId="{E93DCB3C-6466-4E48-9584-0E43F5A0178F}" srcOrd="11" destOrd="0" presId="urn:microsoft.com/office/officeart/2005/8/layout/vProcess5"/>
    <dgm:cxn modelId="{91A02A93-7E16-43D3-9F5A-036EABBECB8F}" type="presParOf" srcId="{2FDCF670-A0EF-4257-B789-973E97512B82}" destId="{33D23F42-F9A0-44C5-9E96-176A0123E17A}" srcOrd="12" destOrd="0" presId="urn:microsoft.com/office/officeart/2005/8/layout/vProcess5"/>
    <dgm:cxn modelId="{AC7FA949-89EA-46D4-8AD7-41D48C3E2695}" type="presParOf" srcId="{2FDCF670-A0EF-4257-B789-973E97512B82}" destId="{BE8D8116-2640-4D89-B877-3CF4C2E35A1F}" srcOrd="13" destOrd="0" presId="urn:microsoft.com/office/officeart/2005/8/layout/vProcess5"/>
    <dgm:cxn modelId="{2BF31F8C-9BE4-4354-AECD-6D64708132A0}" type="presParOf" srcId="{2FDCF670-A0EF-4257-B789-973E97512B82}" destId="{49091DDF-8268-4BB4-A175-8998DE8C775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5C03B8-E8E9-42CB-A48C-4C902902ABFD}" type="doc">
      <dgm:prSet loTypeId="urn:microsoft.com/office/officeart/2005/8/layout/vList2" loCatId="list" qsTypeId="urn:microsoft.com/office/officeart/2005/8/quickstyle/simple3" qsCatId="simple" csTypeId="urn:microsoft.com/office/officeart/2005/8/colors/accent3_1" csCatId="accent3"/>
      <dgm:spPr/>
      <dgm:t>
        <a:bodyPr/>
        <a:lstStyle/>
        <a:p>
          <a:endParaRPr lang="fi-FI"/>
        </a:p>
      </dgm:t>
    </dgm:pt>
    <dgm:pt modelId="{5F2434D6-E171-49CB-A1B5-4218F36D179F}">
      <dgm:prSet/>
      <dgm:spPr/>
      <dgm:t>
        <a:bodyPr/>
        <a:lstStyle/>
        <a:p>
          <a:r>
            <a:rPr lang="en-US" b="1"/>
            <a:t>When providing investment services or, where appropriate, ancillary services to clients, an investment firm shall act honestly, fairly and professionally in accordance with the best interests of its clients and comply, in particular, with the principles set out in this Article and in Article 25. </a:t>
          </a:r>
          <a:endParaRPr lang="fi-FI"/>
        </a:p>
      </dgm:t>
    </dgm:pt>
    <dgm:pt modelId="{E3DE25B6-DCFF-41D0-9B80-F7C6D71498C4}" type="parTrans" cxnId="{5153A13B-9A4D-4C8E-BE4F-34DF4ECE49B5}">
      <dgm:prSet/>
      <dgm:spPr/>
      <dgm:t>
        <a:bodyPr/>
        <a:lstStyle/>
        <a:p>
          <a:endParaRPr lang="fi-FI"/>
        </a:p>
      </dgm:t>
    </dgm:pt>
    <dgm:pt modelId="{F6A51FC3-8B7C-419F-9C27-5EDC449B06E3}" type="sibTrans" cxnId="{5153A13B-9A4D-4C8E-BE4F-34DF4ECE49B5}">
      <dgm:prSet/>
      <dgm:spPr/>
      <dgm:t>
        <a:bodyPr/>
        <a:lstStyle/>
        <a:p>
          <a:endParaRPr lang="fi-FI"/>
        </a:p>
      </dgm:t>
    </dgm:pt>
    <dgm:pt modelId="{79DC5EAF-931E-42A2-93F3-E078F6FD722F}">
      <dgm:prSet/>
      <dgm:spPr/>
      <dgm:t>
        <a:bodyPr/>
        <a:lstStyle/>
        <a:p>
          <a:r>
            <a:rPr lang="en-US" b="1"/>
            <a:t>It is prohibited to act contrary to good practice in the securities markets. </a:t>
          </a:r>
          <a:endParaRPr lang="fi-FI"/>
        </a:p>
      </dgm:t>
    </dgm:pt>
    <dgm:pt modelId="{9BACCE18-E2B1-4013-8275-6167B97557E2}" type="parTrans" cxnId="{AF12F477-8918-46A9-86C2-8AEA78E7481C}">
      <dgm:prSet/>
      <dgm:spPr/>
      <dgm:t>
        <a:bodyPr/>
        <a:lstStyle/>
        <a:p>
          <a:endParaRPr lang="fi-FI"/>
        </a:p>
      </dgm:t>
    </dgm:pt>
    <dgm:pt modelId="{CA6D590D-7189-4075-ADAE-242E5DAD3021}" type="sibTrans" cxnId="{AF12F477-8918-46A9-86C2-8AEA78E7481C}">
      <dgm:prSet/>
      <dgm:spPr/>
      <dgm:t>
        <a:bodyPr/>
        <a:lstStyle/>
        <a:p>
          <a:endParaRPr lang="fi-FI"/>
        </a:p>
      </dgm:t>
    </dgm:pt>
    <dgm:pt modelId="{2035A8EF-7502-4985-B0E6-2F18B24F6763}">
      <dgm:prSet/>
      <dgm:spPr/>
      <dgm:t>
        <a:bodyPr/>
        <a:lstStyle/>
        <a:p>
          <a:r>
            <a:rPr lang="en-US" b="1"/>
            <a:t>It is prohibited to provide false or misleading information in the marketing and exchange of securities or other financial instruments in business as well as upon fulfilling the disclosure obligation in accordance with this Act. </a:t>
          </a:r>
          <a:endParaRPr lang="fi-FI"/>
        </a:p>
      </dgm:t>
    </dgm:pt>
    <dgm:pt modelId="{0DD4D228-1E41-47FA-A0FB-1BE02354431A}" type="parTrans" cxnId="{EFEA4C1C-FFE6-4B6E-BA10-AF03C6234388}">
      <dgm:prSet/>
      <dgm:spPr/>
      <dgm:t>
        <a:bodyPr/>
        <a:lstStyle/>
        <a:p>
          <a:endParaRPr lang="fi-FI"/>
        </a:p>
      </dgm:t>
    </dgm:pt>
    <dgm:pt modelId="{B4A92292-27D0-4081-BA4C-F7F300764BAD}" type="sibTrans" cxnId="{EFEA4C1C-FFE6-4B6E-BA10-AF03C6234388}">
      <dgm:prSet/>
      <dgm:spPr/>
      <dgm:t>
        <a:bodyPr/>
        <a:lstStyle/>
        <a:p>
          <a:endParaRPr lang="fi-FI"/>
        </a:p>
      </dgm:t>
    </dgm:pt>
    <dgm:pt modelId="{C54E60F6-778F-4D85-BCC7-4DBF85F0601B}">
      <dgm:prSet/>
      <dgm:spPr/>
      <dgm:t>
        <a:bodyPr/>
        <a:lstStyle/>
        <a:p>
          <a:r>
            <a:rPr lang="en-US" b="1"/>
            <a:t>Information the untruthful or misleading nature of which is revealed following the provision of the information and which may be of material significance to the investor, shall, without delay, be corrected or supplemented in an adequate manner.</a:t>
          </a:r>
          <a:endParaRPr lang="fi-FI"/>
        </a:p>
      </dgm:t>
    </dgm:pt>
    <dgm:pt modelId="{12006A2A-482F-4DC0-AD0D-5E6AD8A434EE}" type="parTrans" cxnId="{54D9FEFF-C34C-4347-B981-5550CDE5C01E}">
      <dgm:prSet/>
      <dgm:spPr/>
      <dgm:t>
        <a:bodyPr/>
        <a:lstStyle/>
        <a:p>
          <a:endParaRPr lang="fi-FI"/>
        </a:p>
      </dgm:t>
    </dgm:pt>
    <dgm:pt modelId="{B576A581-8139-4339-A8AE-83516D79D8F7}" type="sibTrans" cxnId="{54D9FEFF-C34C-4347-B981-5550CDE5C01E}">
      <dgm:prSet/>
      <dgm:spPr/>
      <dgm:t>
        <a:bodyPr/>
        <a:lstStyle/>
        <a:p>
          <a:endParaRPr lang="fi-FI"/>
        </a:p>
      </dgm:t>
    </dgm:pt>
    <dgm:pt modelId="{237BCF28-14DD-4F6B-B851-81F180B73B51}">
      <dgm:prSet/>
      <dgm:spPr/>
      <dgm:t>
        <a:bodyPr/>
        <a:lstStyle/>
        <a:p>
          <a:r>
            <a:rPr lang="en-US" b="1"/>
            <a:t>Anyone who, by himself or on the basis of an assignment, offers securities or seeks the admission to trading of a security on a regulated market or on a multilateral trading facility (MTF) or who, under chapters 3 - 9 or 11 is subject to the disclosure obligation towards the investors, shall be liable to keep sufficient information on factors that may have a material effect on the value of the security equally available to the investors.</a:t>
          </a:r>
          <a:endParaRPr lang="fi-FI"/>
        </a:p>
      </dgm:t>
    </dgm:pt>
    <dgm:pt modelId="{344F593A-35A8-4B3A-B7E0-D674CC1F688A}" type="parTrans" cxnId="{3D183D5D-76FC-4923-A7FF-08A6D85A2603}">
      <dgm:prSet/>
      <dgm:spPr/>
      <dgm:t>
        <a:bodyPr/>
        <a:lstStyle/>
        <a:p>
          <a:endParaRPr lang="fi-FI"/>
        </a:p>
      </dgm:t>
    </dgm:pt>
    <dgm:pt modelId="{0507BB32-B1A3-4AC0-AEEA-7655DCA9D5AF}" type="sibTrans" cxnId="{3D183D5D-76FC-4923-A7FF-08A6D85A2603}">
      <dgm:prSet/>
      <dgm:spPr/>
      <dgm:t>
        <a:bodyPr/>
        <a:lstStyle/>
        <a:p>
          <a:endParaRPr lang="fi-FI"/>
        </a:p>
      </dgm:t>
    </dgm:pt>
    <dgm:pt modelId="{5FC892B1-0D63-4576-B225-7A771BEB830A}" type="pres">
      <dgm:prSet presAssocID="{AA5C03B8-E8E9-42CB-A48C-4C902902ABFD}" presName="linear" presStyleCnt="0">
        <dgm:presLayoutVars>
          <dgm:animLvl val="lvl"/>
          <dgm:resizeHandles val="exact"/>
        </dgm:presLayoutVars>
      </dgm:prSet>
      <dgm:spPr/>
    </dgm:pt>
    <dgm:pt modelId="{9C58082B-BA9E-4D24-8FED-E724A4A8954E}" type="pres">
      <dgm:prSet presAssocID="{5F2434D6-E171-49CB-A1B5-4218F36D179F}" presName="parentText" presStyleLbl="node1" presStyleIdx="0" presStyleCnt="5">
        <dgm:presLayoutVars>
          <dgm:chMax val="0"/>
          <dgm:bulletEnabled val="1"/>
        </dgm:presLayoutVars>
      </dgm:prSet>
      <dgm:spPr/>
    </dgm:pt>
    <dgm:pt modelId="{B1788442-9479-4F32-98D4-247DFBC16D60}" type="pres">
      <dgm:prSet presAssocID="{F6A51FC3-8B7C-419F-9C27-5EDC449B06E3}" presName="spacer" presStyleCnt="0"/>
      <dgm:spPr/>
    </dgm:pt>
    <dgm:pt modelId="{41EE39E8-F1FA-4BCE-9F75-5585DF283A4F}" type="pres">
      <dgm:prSet presAssocID="{79DC5EAF-931E-42A2-93F3-E078F6FD722F}" presName="parentText" presStyleLbl="node1" presStyleIdx="1" presStyleCnt="5">
        <dgm:presLayoutVars>
          <dgm:chMax val="0"/>
          <dgm:bulletEnabled val="1"/>
        </dgm:presLayoutVars>
      </dgm:prSet>
      <dgm:spPr/>
    </dgm:pt>
    <dgm:pt modelId="{5074CAA1-E254-4610-9A26-2BC154C707C2}" type="pres">
      <dgm:prSet presAssocID="{CA6D590D-7189-4075-ADAE-242E5DAD3021}" presName="spacer" presStyleCnt="0"/>
      <dgm:spPr/>
    </dgm:pt>
    <dgm:pt modelId="{3E78E6B3-CE2A-444E-856C-9A4BFA7BBF99}" type="pres">
      <dgm:prSet presAssocID="{2035A8EF-7502-4985-B0E6-2F18B24F6763}" presName="parentText" presStyleLbl="node1" presStyleIdx="2" presStyleCnt="5">
        <dgm:presLayoutVars>
          <dgm:chMax val="0"/>
          <dgm:bulletEnabled val="1"/>
        </dgm:presLayoutVars>
      </dgm:prSet>
      <dgm:spPr/>
    </dgm:pt>
    <dgm:pt modelId="{DE14108C-F29C-4531-9F00-7B947FF99655}" type="pres">
      <dgm:prSet presAssocID="{B4A92292-27D0-4081-BA4C-F7F300764BAD}" presName="spacer" presStyleCnt="0"/>
      <dgm:spPr/>
    </dgm:pt>
    <dgm:pt modelId="{B3B524A7-8296-48DC-9D16-5227A54C3CEA}" type="pres">
      <dgm:prSet presAssocID="{C54E60F6-778F-4D85-BCC7-4DBF85F0601B}" presName="parentText" presStyleLbl="node1" presStyleIdx="3" presStyleCnt="5">
        <dgm:presLayoutVars>
          <dgm:chMax val="0"/>
          <dgm:bulletEnabled val="1"/>
        </dgm:presLayoutVars>
      </dgm:prSet>
      <dgm:spPr/>
    </dgm:pt>
    <dgm:pt modelId="{AC63730B-F348-4B96-8545-F7F05C9FC97E}" type="pres">
      <dgm:prSet presAssocID="{B576A581-8139-4339-A8AE-83516D79D8F7}" presName="spacer" presStyleCnt="0"/>
      <dgm:spPr/>
    </dgm:pt>
    <dgm:pt modelId="{301F8067-D769-4427-8162-C44E5CE8B1AC}" type="pres">
      <dgm:prSet presAssocID="{237BCF28-14DD-4F6B-B851-81F180B73B51}" presName="parentText" presStyleLbl="node1" presStyleIdx="4" presStyleCnt="5">
        <dgm:presLayoutVars>
          <dgm:chMax val="0"/>
          <dgm:bulletEnabled val="1"/>
        </dgm:presLayoutVars>
      </dgm:prSet>
      <dgm:spPr/>
    </dgm:pt>
  </dgm:ptLst>
  <dgm:cxnLst>
    <dgm:cxn modelId="{2192EA07-B412-4646-A95A-D98C9EAE25A5}" type="presOf" srcId="{5F2434D6-E171-49CB-A1B5-4218F36D179F}" destId="{9C58082B-BA9E-4D24-8FED-E724A4A8954E}" srcOrd="0" destOrd="0" presId="urn:microsoft.com/office/officeart/2005/8/layout/vList2"/>
    <dgm:cxn modelId="{EFEA4C1C-FFE6-4B6E-BA10-AF03C6234388}" srcId="{AA5C03B8-E8E9-42CB-A48C-4C902902ABFD}" destId="{2035A8EF-7502-4985-B0E6-2F18B24F6763}" srcOrd="2" destOrd="0" parTransId="{0DD4D228-1E41-47FA-A0FB-1BE02354431A}" sibTransId="{B4A92292-27D0-4081-BA4C-F7F300764BAD}"/>
    <dgm:cxn modelId="{5153A13B-9A4D-4C8E-BE4F-34DF4ECE49B5}" srcId="{AA5C03B8-E8E9-42CB-A48C-4C902902ABFD}" destId="{5F2434D6-E171-49CB-A1B5-4218F36D179F}" srcOrd="0" destOrd="0" parTransId="{E3DE25B6-DCFF-41D0-9B80-F7C6D71498C4}" sibTransId="{F6A51FC3-8B7C-419F-9C27-5EDC449B06E3}"/>
    <dgm:cxn modelId="{DCB3205C-5148-47B7-8E9A-7D44985F2FA2}" type="presOf" srcId="{C54E60F6-778F-4D85-BCC7-4DBF85F0601B}" destId="{B3B524A7-8296-48DC-9D16-5227A54C3CEA}" srcOrd="0" destOrd="0" presId="urn:microsoft.com/office/officeart/2005/8/layout/vList2"/>
    <dgm:cxn modelId="{E5F9DC5C-4045-4B0B-A988-23F15ECA85BE}" type="presOf" srcId="{237BCF28-14DD-4F6B-B851-81F180B73B51}" destId="{301F8067-D769-4427-8162-C44E5CE8B1AC}" srcOrd="0" destOrd="0" presId="urn:microsoft.com/office/officeart/2005/8/layout/vList2"/>
    <dgm:cxn modelId="{3D183D5D-76FC-4923-A7FF-08A6D85A2603}" srcId="{AA5C03B8-E8E9-42CB-A48C-4C902902ABFD}" destId="{237BCF28-14DD-4F6B-B851-81F180B73B51}" srcOrd="4" destOrd="0" parTransId="{344F593A-35A8-4B3A-B7E0-D674CC1F688A}" sibTransId="{0507BB32-B1A3-4AC0-AEEA-7655DCA9D5AF}"/>
    <dgm:cxn modelId="{38674A5F-179A-4372-B725-A85DB302C6EB}" type="presOf" srcId="{79DC5EAF-931E-42A2-93F3-E078F6FD722F}" destId="{41EE39E8-F1FA-4BCE-9F75-5585DF283A4F}" srcOrd="0" destOrd="0" presId="urn:microsoft.com/office/officeart/2005/8/layout/vList2"/>
    <dgm:cxn modelId="{47AE9E4A-DA7B-4243-AA77-C6EA066A134B}" type="presOf" srcId="{AA5C03B8-E8E9-42CB-A48C-4C902902ABFD}" destId="{5FC892B1-0D63-4576-B225-7A771BEB830A}" srcOrd="0" destOrd="0" presId="urn:microsoft.com/office/officeart/2005/8/layout/vList2"/>
    <dgm:cxn modelId="{AF12F477-8918-46A9-86C2-8AEA78E7481C}" srcId="{AA5C03B8-E8E9-42CB-A48C-4C902902ABFD}" destId="{79DC5EAF-931E-42A2-93F3-E078F6FD722F}" srcOrd="1" destOrd="0" parTransId="{9BACCE18-E2B1-4013-8275-6167B97557E2}" sibTransId="{CA6D590D-7189-4075-ADAE-242E5DAD3021}"/>
    <dgm:cxn modelId="{2504E7C2-36C9-47F1-A2B2-699340191B4B}" type="presOf" srcId="{2035A8EF-7502-4985-B0E6-2F18B24F6763}" destId="{3E78E6B3-CE2A-444E-856C-9A4BFA7BBF99}" srcOrd="0" destOrd="0" presId="urn:microsoft.com/office/officeart/2005/8/layout/vList2"/>
    <dgm:cxn modelId="{54D9FEFF-C34C-4347-B981-5550CDE5C01E}" srcId="{AA5C03B8-E8E9-42CB-A48C-4C902902ABFD}" destId="{C54E60F6-778F-4D85-BCC7-4DBF85F0601B}" srcOrd="3" destOrd="0" parTransId="{12006A2A-482F-4DC0-AD0D-5E6AD8A434EE}" sibTransId="{B576A581-8139-4339-A8AE-83516D79D8F7}"/>
    <dgm:cxn modelId="{F9078353-9E40-4F88-94E7-D3EB20044355}" type="presParOf" srcId="{5FC892B1-0D63-4576-B225-7A771BEB830A}" destId="{9C58082B-BA9E-4D24-8FED-E724A4A8954E}" srcOrd="0" destOrd="0" presId="urn:microsoft.com/office/officeart/2005/8/layout/vList2"/>
    <dgm:cxn modelId="{C02BD671-9E4F-43FF-AF0A-356B869A92CC}" type="presParOf" srcId="{5FC892B1-0D63-4576-B225-7A771BEB830A}" destId="{B1788442-9479-4F32-98D4-247DFBC16D60}" srcOrd="1" destOrd="0" presId="urn:microsoft.com/office/officeart/2005/8/layout/vList2"/>
    <dgm:cxn modelId="{FEDC6437-A60B-47E9-9C0A-050AA38FE45F}" type="presParOf" srcId="{5FC892B1-0D63-4576-B225-7A771BEB830A}" destId="{41EE39E8-F1FA-4BCE-9F75-5585DF283A4F}" srcOrd="2" destOrd="0" presId="urn:microsoft.com/office/officeart/2005/8/layout/vList2"/>
    <dgm:cxn modelId="{7E9090BC-7158-4995-9AB7-B6270D1DDBDF}" type="presParOf" srcId="{5FC892B1-0D63-4576-B225-7A771BEB830A}" destId="{5074CAA1-E254-4610-9A26-2BC154C707C2}" srcOrd="3" destOrd="0" presId="urn:microsoft.com/office/officeart/2005/8/layout/vList2"/>
    <dgm:cxn modelId="{9635A031-57EE-4E39-AB9F-168ABC3A333E}" type="presParOf" srcId="{5FC892B1-0D63-4576-B225-7A771BEB830A}" destId="{3E78E6B3-CE2A-444E-856C-9A4BFA7BBF99}" srcOrd="4" destOrd="0" presId="urn:microsoft.com/office/officeart/2005/8/layout/vList2"/>
    <dgm:cxn modelId="{E5509329-EA0A-4C76-AF6C-DC0F0C475948}" type="presParOf" srcId="{5FC892B1-0D63-4576-B225-7A771BEB830A}" destId="{DE14108C-F29C-4531-9F00-7B947FF99655}" srcOrd="5" destOrd="0" presId="urn:microsoft.com/office/officeart/2005/8/layout/vList2"/>
    <dgm:cxn modelId="{2A2EC699-F71C-4BAF-96D1-170A110E3BA6}" type="presParOf" srcId="{5FC892B1-0D63-4576-B225-7A771BEB830A}" destId="{B3B524A7-8296-48DC-9D16-5227A54C3CEA}" srcOrd="6" destOrd="0" presId="urn:microsoft.com/office/officeart/2005/8/layout/vList2"/>
    <dgm:cxn modelId="{5C2D2F90-C8CE-41C4-834F-2945BE9E3BD3}" type="presParOf" srcId="{5FC892B1-0D63-4576-B225-7A771BEB830A}" destId="{AC63730B-F348-4B96-8545-F7F05C9FC97E}" srcOrd="7" destOrd="0" presId="urn:microsoft.com/office/officeart/2005/8/layout/vList2"/>
    <dgm:cxn modelId="{794C8E05-A42C-4A85-90A3-CE654D7EB0B9}" type="presParOf" srcId="{5FC892B1-0D63-4576-B225-7A771BEB830A}" destId="{301F8067-D769-4427-8162-C44E5CE8B1A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DD5140-E638-4869-BC69-5F15F48F69E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77EA7707-5DE1-471C-8AAA-762788899315}">
      <dgm:prSet/>
      <dgm:spPr/>
      <dgm:t>
        <a:bodyPr/>
        <a:lstStyle/>
        <a:p>
          <a:r>
            <a:rPr lang="en-US" b="1"/>
            <a:t>Applies to the offering of securities to the public</a:t>
          </a:r>
          <a:endParaRPr lang="fi-FI"/>
        </a:p>
      </dgm:t>
    </dgm:pt>
    <dgm:pt modelId="{B9AB228D-5AC4-4BD8-96DF-BF530B5151DA}" type="parTrans" cxnId="{D3D77B14-2E02-4CA8-9205-FBDDCFBBF47B}">
      <dgm:prSet/>
      <dgm:spPr/>
      <dgm:t>
        <a:bodyPr/>
        <a:lstStyle/>
        <a:p>
          <a:endParaRPr lang="fi-FI"/>
        </a:p>
      </dgm:t>
    </dgm:pt>
    <dgm:pt modelId="{FD463462-809D-45D4-997B-3D71FAE85625}" type="sibTrans" cxnId="{D3D77B14-2E02-4CA8-9205-FBDDCFBBF47B}">
      <dgm:prSet/>
      <dgm:spPr/>
      <dgm:t>
        <a:bodyPr/>
        <a:lstStyle/>
        <a:p>
          <a:endParaRPr lang="fi-FI"/>
        </a:p>
      </dgm:t>
    </dgm:pt>
    <dgm:pt modelId="{579B8F3D-935F-48C5-93A3-17E7187ADC45}">
      <dgm:prSet/>
      <dgm:spPr/>
      <dgm:t>
        <a:bodyPr/>
        <a:lstStyle/>
        <a:p>
          <a:r>
            <a:rPr lang="en-US"/>
            <a:t>ie communication providing sufficient information on the terms of the offer and the securities to be offered to enable the investor to decide whether to purchase or subscribe for those securities, including when offering securities through financial intermediaries;</a:t>
          </a:r>
          <a:endParaRPr lang="fi-FI"/>
        </a:p>
      </dgm:t>
    </dgm:pt>
    <dgm:pt modelId="{870DD3C3-F036-4DE8-821B-D03C66548CA2}" type="parTrans" cxnId="{DE8DF690-2B37-4ED1-93CC-91DC9C70B23E}">
      <dgm:prSet/>
      <dgm:spPr/>
      <dgm:t>
        <a:bodyPr/>
        <a:lstStyle/>
        <a:p>
          <a:endParaRPr lang="fi-FI"/>
        </a:p>
      </dgm:t>
    </dgm:pt>
    <dgm:pt modelId="{C5EEADC2-4ABA-4F98-8E41-1B755A66D5DA}" type="sibTrans" cxnId="{DE8DF690-2B37-4ED1-93CC-91DC9C70B23E}">
      <dgm:prSet/>
      <dgm:spPr/>
      <dgm:t>
        <a:bodyPr/>
        <a:lstStyle/>
        <a:p>
          <a:endParaRPr lang="fi-FI"/>
        </a:p>
      </dgm:t>
    </dgm:pt>
    <dgm:pt modelId="{5AF01BAB-2DB8-47E8-BDB3-D8EA1D756E1B}">
      <dgm:prSet/>
      <dgm:spPr/>
      <dgm:t>
        <a:bodyPr/>
        <a:lstStyle/>
        <a:p>
          <a:r>
            <a:rPr lang="en-US"/>
            <a:t>The scope of the obligation is defined e.g. The concepts of “experienced investor”, “professional client” and “eligible counterparty” as defined in MiFID II (2014/65 / EU)</a:t>
          </a:r>
          <a:endParaRPr lang="fi-FI"/>
        </a:p>
      </dgm:t>
    </dgm:pt>
    <dgm:pt modelId="{CB357845-BB35-41DD-939A-390EE2ED7579}" type="parTrans" cxnId="{9B3AE98E-A322-46BF-AB57-0A64F0047CC8}">
      <dgm:prSet/>
      <dgm:spPr/>
      <dgm:t>
        <a:bodyPr/>
        <a:lstStyle/>
        <a:p>
          <a:endParaRPr lang="fi-FI"/>
        </a:p>
      </dgm:t>
    </dgm:pt>
    <dgm:pt modelId="{8F4ECDAF-B6C0-4AC6-B728-A3E55C70FEBE}" type="sibTrans" cxnId="{9B3AE98E-A322-46BF-AB57-0A64F0047CC8}">
      <dgm:prSet/>
      <dgm:spPr/>
      <dgm:t>
        <a:bodyPr/>
        <a:lstStyle/>
        <a:p>
          <a:endParaRPr lang="fi-FI"/>
        </a:p>
      </dgm:t>
    </dgm:pt>
    <dgm:pt modelId="{870A7CEC-6BD9-4CB7-903A-E60BB0C2EF47}">
      <dgm:prSet/>
      <dgm:spPr/>
      <dgm:t>
        <a:bodyPr/>
        <a:lstStyle/>
        <a:p>
          <a:r>
            <a:rPr lang="en-US" b="1"/>
            <a:t>The prospectus must contain the information necessary for the investor to make an informed assessment: </a:t>
          </a:r>
          <a:endParaRPr lang="fi-FI"/>
        </a:p>
      </dgm:t>
    </dgm:pt>
    <dgm:pt modelId="{E4E34E7F-A389-4903-81FD-89C2AE3F261E}" type="parTrans" cxnId="{78BEA660-65FD-4454-8CE9-8DDA43C6180E}">
      <dgm:prSet/>
      <dgm:spPr/>
      <dgm:t>
        <a:bodyPr/>
        <a:lstStyle/>
        <a:p>
          <a:endParaRPr lang="fi-FI"/>
        </a:p>
      </dgm:t>
    </dgm:pt>
    <dgm:pt modelId="{DDBF107F-D1F2-4B3B-A15E-71475D4943BE}" type="sibTrans" cxnId="{78BEA660-65FD-4454-8CE9-8DDA43C6180E}">
      <dgm:prSet/>
      <dgm:spPr/>
      <dgm:t>
        <a:bodyPr/>
        <a:lstStyle/>
        <a:p>
          <a:endParaRPr lang="fi-FI"/>
        </a:p>
      </dgm:t>
    </dgm:pt>
    <dgm:pt modelId="{57216D3A-9D15-4F78-97DB-3A45001901FF}">
      <dgm:prSet/>
      <dgm:spPr/>
      <dgm:t>
        <a:bodyPr/>
        <a:lstStyle/>
        <a:p>
          <a:r>
            <a:rPr lang="en-US" dirty="0"/>
            <a:t>the assets and liabilities, profits and losses, financial position and prospects of the issuer and any guarantor;</a:t>
          </a:r>
          <a:endParaRPr lang="fi-FI" dirty="0"/>
        </a:p>
      </dgm:t>
    </dgm:pt>
    <dgm:pt modelId="{9BD8D277-B36C-406F-8664-0ADA914C4E3D}" type="parTrans" cxnId="{E9DEFAE5-157C-4274-96F8-D470E1E19B33}">
      <dgm:prSet/>
      <dgm:spPr/>
      <dgm:t>
        <a:bodyPr/>
        <a:lstStyle/>
        <a:p>
          <a:endParaRPr lang="fi-FI"/>
        </a:p>
      </dgm:t>
    </dgm:pt>
    <dgm:pt modelId="{08C316DF-545D-4A7E-88A2-DFC2B34B1B67}" type="sibTrans" cxnId="{E9DEFAE5-157C-4274-96F8-D470E1E19B33}">
      <dgm:prSet/>
      <dgm:spPr/>
      <dgm:t>
        <a:bodyPr/>
        <a:lstStyle/>
        <a:p>
          <a:endParaRPr lang="fi-FI"/>
        </a:p>
      </dgm:t>
    </dgm:pt>
    <dgm:pt modelId="{FA6DF607-6992-48CF-BB09-97A530D12C4B}">
      <dgm:prSet/>
      <dgm:spPr/>
      <dgm:t>
        <a:bodyPr/>
        <a:lstStyle/>
        <a:p>
          <a:r>
            <a:rPr lang="en-US"/>
            <a:t>securities rights; and</a:t>
          </a:r>
          <a:endParaRPr lang="fi-FI"/>
        </a:p>
      </dgm:t>
    </dgm:pt>
    <dgm:pt modelId="{9DF2FE72-AC97-4D30-9540-6811092592FD}" type="parTrans" cxnId="{92ED52E5-5CFC-4C40-9BCA-1EA66B69CFD1}">
      <dgm:prSet/>
      <dgm:spPr/>
      <dgm:t>
        <a:bodyPr/>
        <a:lstStyle/>
        <a:p>
          <a:endParaRPr lang="fi-FI"/>
        </a:p>
      </dgm:t>
    </dgm:pt>
    <dgm:pt modelId="{22EFB83D-1C1B-4AA5-B239-14D65E8CFF4A}" type="sibTrans" cxnId="{92ED52E5-5CFC-4C40-9BCA-1EA66B69CFD1}">
      <dgm:prSet/>
      <dgm:spPr/>
      <dgm:t>
        <a:bodyPr/>
        <a:lstStyle/>
        <a:p>
          <a:endParaRPr lang="fi-FI"/>
        </a:p>
      </dgm:t>
    </dgm:pt>
    <dgm:pt modelId="{BC6B3A28-2F15-4752-9849-88EC74F8B5E7}">
      <dgm:prSet/>
      <dgm:spPr/>
      <dgm:t>
        <a:bodyPr/>
        <a:lstStyle/>
        <a:p>
          <a:r>
            <a:rPr lang="en-US"/>
            <a:t>the reasons for the issue and its effects on the issuer.</a:t>
          </a:r>
          <a:endParaRPr lang="fi-FI"/>
        </a:p>
      </dgm:t>
    </dgm:pt>
    <dgm:pt modelId="{9D8CF700-41E3-40E6-A9C4-B40D542B9DE2}" type="parTrans" cxnId="{0E13299D-A7EB-44C7-B47C-23AEE4BC2701}">
      <dgm:prSet/>
      <dgm:spPr/>
      <dgm:t>
        <a:bodyPr/>
        <a:lstStyle/>
        <a:p>
          <a:endParaRPr lang="fi-FI"/>
        </a:p>
      </dgm:t>
    </dgm:pt>
    <dgm:pt modelId="{AADDA688-DF67-4CAA-B5FD-CF79B4A5185C}" type="sibTrans" cxnId="{0E13299D-A7EB-44C7-B47C-23AEE4BC2701}">
      <dgm:prSet/>
      <dgm:spPr/>
      <dgm:t>
        <a:bodyPr/>
        <a:lstStyle/>
        <a:p>
          <a:endParaRPr lang="fi-FI"/>
        </a:p>
      </dgm:t>
    </dgm:pt>
    <dgm:pt modelId="{32E6556E-CD73-476D-8826-360EDDA3C211}">
      <dgm:prSet/>
      <dgm:spPr/>
      <dgm:t>
        <a:bodyPr/>
        <a:lstStyle/>
        <a:p>
          <a:r>
            <a:rPr lang="en-US"/>
            <a:t>The information can be different e.g. depending on the nature of the issuer, the type of securities and the target groups</a:t>
          </a:r>
          <a:endParaRPr lang="fi-FI"/>
        </a:p>
      </dgm:t>
    </dgm:pt>
    <dgm:pt modelId="{3A674577-88F1-42AD-9DF4-92F2551B9932}" type="parTrans" cxnId="{53518C0C-E0EB-470D-B973-A0BF53CCD0D6}">
      <dgm:prSet/>
      <dgm:spPr/>
      <dgm:t>
        <a:bodyPr/>
        <a:lstStyle/>
        <a:p>
          <a:endParaRPr lang="fi-FI"/>
        </a:p>
      </dgm:t>
    </dgm:pt>
    <dgm:pt modelId="{F74CEEA5-211E-4DDA-9BDD-B78E16563DFE}" type="sibTrans" cxnId="{53518C0C-E0EB-470D-B973-A0BF53CCD0D6}">
      <dgm:prSet/>
      <dgm:spPr/>
      <dgm:t>
        <a:bodyPr/>
        <a:lstStyle/>
        <a:p>
          <a:endParaRPr lang="fi-FI"/>
        </a:p>
      </dgm:t>
    </dgm:pt>
    <dgm:pt modelId="{0567B6FE-0517-4132-855F-B5847DFD23AB}">
      <dgm:prSet/>
      <dgm:spPr/>
      <dgm:t>
        <a:bodyPr/>
        <a:lstStyle/>
        <a:p>
          <a:r>
            <a:rPr lang="en-US" b="1"/>
            <a:t>The prospectus involves (civil) liability (liability for damages)</a:t>
          </a:r>
          <a:endParaRPr lang="fi-FI"/>
        </a:p>
      </dgm:t>
    </dgm:pt>
    <dgm:pt modelId="{7A3A9C3B-8CA8-4C24-84BC-444D9CB5791D}" type="parTrans" cxnId="{22F09469-6F66-4196-92F2-720D5355614E}">
      <dgm:prSet/>
      <dgm:spPr/>
      <dgm:t>
        <a:bodyPr/>
        <a:lstStyle/>
        <a:p>
          <a:endParaRPr lang="fi-FI"/>
        </a:p>
      </dgm:t>
    </dgm:pt>
    <dgm:pt modelId="{44C1229C-85BE-475E-8BF1-27DB10DBFF1F}" type="sibTrans" cxnId="{22F09469-6F66-4196-92F2-720D5355614E}">
      <dgm:prSet/>
      <dgm:spPr/>
      <dgm:t>
        <a:bodyPr/>
        <a:lstStyle/>
        <a:p>
          <a:endParaRPr lang="fi-FI"/>
        </a:p>
      </dgm:t>
    </dgm:pt>
    <dgm:pt modelId="{6F899D2F-3FC0-46E1-9DF8-3A07ED7F77C9}" type="pres">
      <dgm:prSet presAssocID="{6ADD5140-E638-4869-BC69-5F15F48F69E2}" presName="vert0" presStyleCnt="0">
        <dgm:presLayoutVars>
          <dgm:dir/>
          <dgm:animOne val="branch"/>
          <dgm:animLvl val="lvl"/>
        </dgm:presLayoutVars>
      </dgm:prSet>
      <dgm:spPr/>
    </dgm:pt>
    <dgm:pt modelId="{673CD0DA-13A3-441D-928D-584528A30BF0}" type="pres">
      <dgm:prSet presAssocID="{77EA7707-5DE1-471C-8AAA-762788899315}" presName="thickLine" presStyleLbl="alignNode1" presStyleIdx="0" presStyleCnt="3"/>
      <dgm:spPr/>
    </dgm:pt>
    <dgm:pt modelId="{9DE0A295-7672-46B1-A7C3-F864DDF8C07F}" type="pres">
      <dgm:prSet presAssocID="{77EA7707-5DE1-471C-8AAA-762788899315}" presName="horz1" presStyleCnt="0"/>
      <dgm:spPr/>
    </dgm:pt>
    <dgm:pt modelId="{176F25A1-66ED-4AAF-AEFD-D703A3C09777}" type="pres">
      <dgm:prSet presAssocID="{77EA7707-5DE1-471C-8AAA-762788899315}" presName="tx1" presStyleLbl="revTx" presStyleIdx="0" presStyleCnt="9"/>
      <dgm:spPr/>
    </dgm:pt>
    <dgm:pt modelId="{C5FCB542-CBA1-4660-AC89-E0D9BAD0EBD7}" type="pres">
      <dgm:prSet presAssocID="{77EA7707-5DE1-471C-8AAA-762788899315}" presName="vert1" presStyleCnt="0"/>
      <dgm:spPr/>
    </dgm:pt>
    <dgm:pt modelId="{61A6066D-6B5D-4D2E-A126-30B28008AFA4}" type="pres">
      <dgm:prSet presAssocID="{579B8F3D-935F-48C5-93A3-17E7187ADC45}" presName="vertSpace2a" presStyleCnt="0"/>
      <dgm:spPr/>
    </dgm:pt>
    <dgm:pt modelId="{49D4AA0E-F8C7-4964-BE4A-272ABE177996}" type="pres">
      <dgm:prSet presAssocID="{579B8F3D-935F-48C5-93A3-17E7187ADC45}" presName="horz2" presStyleCnt="0"/>
      <dgm:spPr/>
    </dgm:pt>
    <dgm:pt modelId="{382DBBCF-A78C-4B30-9E2F-CC94A7835D4F}" type="pres">
      <dgm:prSet presAssocID="{579B8F3D-935F-48C5-93A3-17E7187ADC45}" presName="horzSpace2" presStyleCnt="0"/>
      <dgm:spPr/>
    </dgm:pt>
    <dgm:pt modelId="{80B200CF-880F-4945-A051-582198EEFBC4}" type="pres">
      <dgm:prSet presAssocID="{579B8F3D-935F-48C5-93A3-17E7187ADC45}" presName="tx2" presStyleLbl="revTx" presStyleIdx="1" presStyleCnt="9"/>
      <dgm:spPr/>
    </dgm:pt>
    <dgm:pt modelId="{F03CA427-B0FA-4FCD-A7A7-81A227C56DC3}" type="pres">
      <dgm:prSet presAssocID="{579B8F3D-935F-48C5-93A3-17E7187ADC45}" presName="vert2" presStyleCnt="0"/>
      <dgm:spPr/>
    </dgm:pt>
    <dgm:pt modelId="{ADA7C272-3837-429A-BAA2-8E1248E5D16B}" type="pres">
      <dgm:prSet presAssocID="{579B8F3D-935F-48C5-93A3-17E7187ADC45}" presName="thinLine2b" presStyleLbl="callout" presStyleIdx="0" presStyleCnt="6"/>
      <dgm:spPr/>
    </dgm:pt>
    <dgm:pt modelId="{BBEACF4C-EEA2-46C8-9089-72BAFA9E0155}" type="pres">
      <dgm:prSet presAssocID="{579B8F3D-935F-48C5-93A3-17E7187ADC45}" presName="vertSpace2b" presStyleCnt="0"/>
      <dgm:spPr/>
    </dgm:pt>
    <dgm:pt modelId="{DCAC58A1-0C88-4887-B8AB-CAAE6A7750DA}" type="pres">
      <dgm:prSet presAssocID="{5AF01BAB-2DB8-47E8-BDB3-D8EA1D756E1B}" presName="horz2" presStyleCnt="0"/>
      <dgm:spPr/>
    </dgm:pt>
    <dgm:pt modelId="{55A82DF4-B569-463F-93D1-9590C20FEE61}" type="pres">
      <dgm:prSet presAssocID="{5AF01BAB-2DB8-47E8-BDB3-D8EA1D756E1B}" presName="horzSpace2" presStyleCnt="0"/>
      <dgm:spPr/>
    </dgm:pt>
    <dgm:pt modelId="{6D9A9771-F7E9-4E06-900D-E1452BE4F268}" type="pres">
      <dgm:prSet presAssocID="{5AF01BAB-2DB8-47E8-BDB3-D8EA1D756E1B}" presName="tx2" presStyleLbl="revTx" presStyleIdx="2" presStyleCnt="9"/>
      <dgm:spPr/>
    </dgm:pt>
    <dgm:pt modelId="{5FFD4A4D-3F75-48DF-A1E0-7182BFDB63D2}" type="pres">
      <dgm:prSet presAssocID="{5AF01BAB-2DB8-47E8-BDB3-D8EA1D756E1B}" presName="vert2" presStyleCnt="0"/>
      <dgm:spPr/>
    </dgm:pt>
    <dgm:pt modelId="{A38FE9BD-7F7D-441E-BAD6-43E0F70354F3}" type="pres">
      <dgm:prSet presAssocID="{5AF01BAB-2DB8-47E8-BDB3-D8EA1D756E1B}" presName="thinLine2b" presStyleLbl="callout" presStyleIdx="1" presStyleCnt="6"/>
      <dgm:spPr/>
    </dgm:pt>
    <dgm:pt modelId="{0512A5DD-100C-4E87-ABEE-DFB30E41E73F}" type="pres">
      <dgm:prSet presAssocID="{5AF01BAB-2DB8-47E8-BDB3-D8EA1D756E1B}" presName="vertSpace2b" presStyleCnt="0"/>
      <dgm:spPr/>
    </dgm:pt>
    <dgm:pt modelId="{F6DF5616-C78B-43A5-B9E0-F24C4BEC961A}" type="pres">
      <dgm:prSet presAssocID="{870A7CEC-6BD9-4CB7-903A-E60BB0C2EF47}" presName="thickLine" presStyleLbl="alignNode1" presStyleIdx="1" presStyleCnt="3"/>
      <dgm:spPr/>
    </dgm:pt>
    <dgm:pt modelId="{7ED6D57A-987D-4B65-BE46-B361A1C02B5A}" type="pres">
      <dgm:prSet presAssocID="{870A7CEC-6BD9-4CB7-903A-E60BB0C2EF47}" presName="horz1" presStyleCnt="0"/>
      <dgm:spPr/>
    </dgm:pt>
    <dgm:pt modelId="{62103028-D378-4220-AF7E-9B3E9A479B28}" type="pres">
      <dgm:prSet presAssocID="{870A7CEC-6BD9-4CB7-903A-E60BB0C2EF47}" presName="tx1" presStyleLbl="revTx" presStyleIdx="3" presStyleCnt="9"/>
      <dgm:spPr/>
    </dgm:pt>
    <dgm:pt modelId="{2D477249-388F-4236-B2DB-C1E29033B45F}" type="pres">
      <dgm:prSet presAssocID="{870A7CEC-6BD9-4CB7-903A-E60BB0C2EF47}" presName="vert1" presStyleCnt="0"/>
      <dgm:spPr/>
    </dgm:pt>
    <dgm:pt modelId="{7B7B97EC-D836-4882-94CE-896045178FAC}" type="pres">
      <dgm:prSet presAssocID="{57216D3A-9D15-4F78-97DB-3A45001901FF}" presName="vertSpace2a" presStyleCnt="0"/>
      <dgm:spPr/>
    </dgm:pt>
    <dgm:pt modelId="{9397B5F5-1259-4DFA-A1F3-52FDFEB0BA5D}" type="pres">
      <dgm:prSet presAssocID="{57216D3A-9D15-4F78-97DB-3A45001901FF}" presName="horz2" presStyleCnt="0"/>
      <dgm:spPr/>
    </dgm:pt>
    <dgm:pt modelId="{2C7D9BA1-C7FA-4F88-8997-230D7B47324F}" type="pres">
      <dgm:prSet presAssocID="{57216D3A-9D15-4F78-97DB-3A45001901FF}" presName="horzSpace2" presStyleCnt="0"/>
      <dgm:spPr/>
    </dgm:pt>
    <dgm:pt modelId="{A9702058-CC45-40FE-A676-B58EE33CD0DE}" type="pres">
      <dgm:prSet presAssocID="{57216D3A-9D15-4F78-97DB-3A45001901FF}" presName="tx2" presStyleLbl="revTx" presStyleIdx="4" presStyleCnt="9"/>
      <dgm:spPr/>
    </dgm:pt>
    <dgm:pt modelId="{87C87D87-5EA7-4B04-9CDE-66E50CB59828}" type="pres">
      <dgm:prSet presAssocID="{57216D3A-9D15-4F78-97DB-3A45001901FF}" presName="vert2" presStyleCnt="0"/>
      <dgm:spPr/>
    </dgm:pt>
    <dgm:pt modelId="{34BC4BC2-7123-41D1-860F-0A818C3EAEC6}" type="pres">
      <dgm:prSet presAssocID="{57216D3A-9D15-4F78-97DB-3A45001901FF}" presName="thinLine2b" presStyleLbl="callout" presStyleIdx="2" presStyleCnt="6"/>
      <dgm:spPr/>
    </dgm:pt>
    <dgm:pt modelId="{C779AF68-6768-41B8-9854-7620E3415A6B}" type="pres">
      <dgm:prSet presAssocID="{57216D3A-9D15-4F78-97DB-3A45001901FF}" presName="vertSpace2b" presStyleCnt="0"/>
      <dgm:spPr/>
    </dgm:pt>
    <dgm:pt modelId="{B51B8DD2-489C-41B9-918E-74C53DA0EC13}" type="pres">
      <dgm:prSet presAssocID="{FA6DF607-6992-48CF-BB09-97A530D12C4B}" presName="horz2" presStyleCnt="0"/>
      <dgm:spPr/>
    </dgm:pt>
    <dgm:pt modelId="{C56E918C-18B1-4C99-A7ED-D678AAA07A38}" type="pres">
      <dgm:prSet presAssocID="{FA6DF607-6992-48CF-BB09-97A530D12C4B}" presName="horzSpace2" presStyleCnt="0"/>
      <dgm:spPr/>
    </dgm:pt>
    <dgm:pt modelId="{FBEA20FB-8761-44C6-B482-FB39602E495C}" type="pres">
      <dgm:prSet presAssocID="{FA6DF607-6992-48CF-BB09-97A530D12C4B}" presName="tx2" presStyleLbl="revTx" presStyleIdx="5" presStyleCnt="9"/>
      <dgm:spPr/>
    </dgm:pt>
    <dgm:pt modelId="{90C17669-8F42-434A-BF34-2FAA7E5450D7}" type="pres">
      <dgm:prSet presAssocID="{FA6DF607-6992-48CF-BB09-97A530D12C4B}" presName="vert2" presStyleCnt="0"/>
      <dgm:spPr/>
    </dgm:pt>
    <dgm:pt modelId="{0E65C2BD-C5A1-4967-A53F-DE4FFC6E03FB}" type="pres">
      <dgm:prSet presAssocID="{FA6DF607-6992-48CF-BB09-97A530D12C4B}" presName="thinLine2b" presStyleLbl="callout" presStyleIdx="3" presStyleCnt="6"/>
      <dgm:spPr/>
    </dgm:pt>
    <dgm:pt modelId="{A20CCCCE-C29E-4420-AA52-413855AF3DFA}" type="pres">
      <dgm:prSet presAssocID="{FA6DF607-6992-48CF-BB09-97A530D12C4B}" presName="vertSpace2b" presStyleCnt="0"/>
      <dgm:spPr/>
    </dgm:pt>
    <dgm:pt modelId="{3A28C956-660D-4980-9596-090269587E3C}" type="pres">
      <dgm:prSet presAssocID="{BC6B3A28-2F15-4752-9849-88EC74F8B5E7}" presName="horz2" presStyleCnt="0"/>
      <dgm:spPr/>
    </dgm:pt>
    <dgm:pt modelId="{9B21FA90-B5DF-44F8-B1A3-DEA0F7D4CB93}" type="pres">
      <dgm:prSet presAssocID="{BC6B3A28-2F15-4752-9849-88EC74F8B5E7}" presName="horzSpace2" presStyleCnt="0"/>
      <dgm:spPr/>
    </dgm:pt>
    <dgm:pt modelId="{84892379-C902-4F8E-ACC3-F1FF572CB9CF}" type="pres">
      <dgm:prSet presAssocID="{BC6B3A28-2F15-4752-9849-88EC74F8B5E7}" presName="tx2" presStyleLbl="revTx" presStyleIdx="6" presStyleCnt="9"/>
      <dgm:spPr/>
    </dgm:pt>
    <dgm:pt modelId="{0C9BC1BB-757B-4BAE-837B-E9F7FBD2310C}" type="pres">
      <dgm:prSet presAssocID="{BC6B3A28-2F15-4752-9849-88EC74F8B5E7}" presName="vert2" presStyleCnt="0"/>
      <dgm:spPr/>
    </dgm:pt>
    <dgm:pt modelId="{A40E66AA-E124-487E-8C49-8F53149D1F01}" type="pres">
      <dgm:prSet presAssocID="{BC6B3A28-2F15-4752-9849-88EC74F8B5E7}" presName="thinLine2b" presStyleLbl="callout" presStyleIdx="4" presStyleCnt="6"/>
      <dgm:spPr/>
    </dgm:pt>
    <dgm:pt modelId="{8DDA5D4A-3665-4ADB-90E1-C1609C6F2D08}" type="pres">
      <dgm:prSet presAssocID="{BC6B3A28-2F15-4752-9849-88EC74F8B5E7}" presName="vertSpace2b" presStyleCnt="0"/>
      <dgm:spPr/>
    </dgm:pt>
    <dgm:pt modelId="{6E01B70B-24B8-41E0-A240-4A8F89AF577D}" type="pres">
      <dgm:prSet presAssocID="{32E6556E-CD73-476D-8826-360EDDA3C211}" presName="horz2" presStyleCnt="0"/>
      <dgm:spPr/>
    </dgm:pt>
    <dgm:pt modelId="{981BAB61-0457-4BC3-AF38-76E1B771F2D0}" type="pres">
      <dgm:prSet presAssocID="{32E6556E-CD73-476D-8826-360EDDA3C211}" presName="horzSpace2" presStyleCnt="0"/>
      <dgm:spPr/>
    </dgm:pt>
    <dgm:pt modelId="{04D97B33-3EEE-461D-82EF-AC6CD54DC94E}" type="pres">
      <dgm:prSet presAssocID="{32E6556E-CD73-476D-8826-360EDDA3C211}" presName="tx2" presStyleLbl="revTx" presStyleIdx="7" presStyleCnt="9"/>
      <dgm:spPr/>
    </dgm:pt>
    <dgm:pt modelId="{2CE5DDF2-E8B5-42AF-8E1D-2084D5B1F667}" type="pres">
      <dgm:prSet presAssocID="{32E6556E-CD73-476D-8826-360EDDA3C211}" presName="vert2" presStyleCnt="0"/>
      <dgm:spPr/>
    </dgm:pt>
    <dgm:pt modelId="{979A66D4-BD88-4285-B424-E3E3B5BF11D3}" type="pres">
      <dgm:prSet presAssocID="{32E6556E-CD73-476D-8826-360EDDA3C211}" presName="thinLine2b" presStyleLbl="callout" presStyleIdx="5" presStyleCnt="6"/>
      <dgm:spPr/>
    </dgm:pt>
    <dgm:pt modelId="{37AACD69-DB62-4F07-852C-B5187E083219}" type="pres">
      <dgm:prSet presAssocID="{32E6556E-CD73-476D-8826-360EDDA3C211}" presName="vertSpace2b" presStyleCnt="0"/>
      <dgm:spPr/>
    </dgm:pt>
    <dgm:pt modelId="{4E4013B8-0B20-4062-9785-2B1A4753517E}" type="pres">
      <dgm:prSet presAssocID="{0567B6FE-0517-4132-855F-B5847DFD23AB}" presName="thickLine" presStyleLbl="alignNode1" presStyleIdx="2" presStyleCnt="3"/>
      <dgm:spPr/>
    </dgm:pt>
    <dgm:pt modelId="{85A83863-716B-4EE2-A768-77ECE07029CE}" type="pres">
      <dgm:prSet presAssocID="{0567B6FE-0517-4132-855F-B5847DFD23AB}" presName="horz1" presStyleCnt="0"/>
      <dgm:spPr/>
    </dgm:pt>
    <dgm:pt modelId="{9EF6099A-5B08-4FF6-B69E-3E54EF3EFB68}" type="pres">
      <dgm:prSet presAssocID="{0567B6FE-0517-4132-855F-B5847DFD23AB}" presName="tx1" presStyleLbl="revTx" presStyleIdx="8" presStyleCnt="9"/>
      <dgm:spPr/>
    </dgm:pt>
    <dgm:pt modelId="{8963B1F9-8211-406F-8CE1-157656CB9CAB}" type="pres">
      <dgm:prSet presAssocID="{0567B6FE-0517-4132-855F-B5847DFD23AB}" presName="vert1" presStyleCnt="0"/>
      <dgm:spPr/>
    </dgm:pt>
  </dgm:ptLst>
  <dgm:cxnLst>
    <dgm:cxn modelId="{53518C0C-E0EB-470D-B973-A0BF53CCD0D6}" srcId="{870A7CEC-6BD9-4CB7-903A-E60BB0C2EF47}" destId="{32E6556E-CD73-476D-8826-360EDDA3C211}" srcOrd="3" destOrd="0" parTransId="{3A674577-88F1-42AD-9DF4-92F2551B9932}" sibTransId="{F74CEEA5-211E-4DDA-9BDD-B78E16563DFE}"/>
    <dgm:cxn modelId="{3B8D370D-B1DD-4139-9C8C-EC67D26BFA39}" type="presOf" srcId="{32E6556E-CD73-476D-8826-360EDDA3C211}" destId="{04D97B33-3EEE-461D-82EF-AC6CD54DC94E}" srcOrd="0" destOrd="0" presId="urn:microsoft.com/office/officeart/2008/layout/LinedList"/>
    <dgm:cxn modelId="{D3D77B14-2E02-4CA8-9205-FBDDCFBBF47B}" srcId="{6ADD5140-E638-4869-BC69-5F15F48F69E2}" destId="{77EA7707-5DE1-471C-8AAA-762788899315}" srcOrd="0" destOrd="0" parTransId="{B9AB228D-5AC4-4BD8-96DF-BF530B5151DA}" sibTransId="{FD463462-809D-45D4-997B-3D71FAE85625}"/>
    <dgm:cxn modelId="{EE0F0F21-F904-435E-A1DA-B2E03AF9C1A1}" type="presOf" srcId="{5AF01BAB-2DB8-47E8-BDB3-D8EA1D756E1B}" destId="{6D9A9771-F7E9-4E06-900D-E1452BE4F268}" srcOrd="0" destOrd="0" presId="urn:microsoft.com/office/officeart/2008/layout/LinedList"/>
    <dgm:cxn modelId="{D8DC6A25-7CB8-4C14-8744-275A4ECFBB11}" type="presOf" srcId="{FA6DF607-6992-48CF-BB09-97A530D12C4B}" destId="{FBEA20FB-8761-44C6-B482-FB39602E495C}" srcOrd="0" destOrd="0" presId="urn:microsoft.com/office/officeart/2008/layout/LinedList"/>
    <dgm:cxn modelId="{3A54EC2C-4CBD-42E8-ADAE-B13B98D52949}" type="presOf" srcId="{57216D3A-9D15-4F78-97DB-3A45001901FF}" destId="{A9702058-CC45-40FE-A676-B58EE33CD0DE}" srcOrd="0" destOrd="0" presId="urn:microsoft.com/office/officeart/2008/layout/LinedList"/>
    <dgm:cxn modelId="{78BEA660-65FD-4454-8CE9-8DDA43C6180E}" srcId="{6ADD5140-E638-4869-BC69-5F15F48F69E2}" destId="{870A7CEC-6BD9-4CB7-903A-E60BB0C2EF47}" srcOrd="1" destOrd="0" parTransId="{E4E34E7F-A389-4903-81FD-89C2AE3F261E}" sibTransId="{DDBF107F-D1F2-4B3B-A15E-71475D4943BE}"/>
    <dgm:cxn modelId="{22F09469-6F66-4196-92F2-720D5355614E}" srcId="{6ADD5140-E638-4869-BC69-5F15F48F69E2}" destId="{0567B6FE-0517-4132-855F-B5847DFD23AB}" srcOrd="2" destOrd="0" parTransId="{7A3A9C3B-8CA8-4C24-84BC-444D9CB5791D}" sibTransId="{44C1229C-85BE-475E-8BF1-27DB10DBFF1F}"/>
    <dgm:cxn modelId="{91BC1C4B-401D-48DF-A09E-33F34CA3DD1A}" type="presOf" srcId="{870A7CEC-6BD9-4CB7-903A-E60BB0C2EF47}" destId="{62103028-D378-4220-AF7E-9B3E9A479B28}" srcOrd="0" destOrd="0" presId="urn:microsoft.com/office/officeart/2008/layout/LinedList"/>
    <dgm:cxn modelId="{9B3AE98E-A322-46BF-AB57-0A64F0047CC8}" srcId="{77EA7707-5DE1-471C-8AAA-762788899315}" destId="{5AF01BAB-2DB8-47E8-BDB3-D8EA1D756E1B}" srcOrd="1" destOrd="0" parTransId="{CB357845-BB35-41DD-939A-390EE2ED7579}" sibTransId="{8F4ECDAF-B6C0-4AC6-B728-A3E55C70FEBE}"/>
    <dgm:cxn modelId="{DE8DF690-2B37-4ED1-93CC-91DC9C70B23E}" srcId="{77EA7707-5DE1-471C-8AAA-762788899315}" destId="{579B8F3D-935F-48C5-93A3-17E7187ADC45}" srcOrd="0" destOrd="0" parTransId="{870DD3C3-F036-4DE8-821B-D03C66548CA2}" sibTransId="{C5EEADC2-4ABA-4F98-8E41-1B755A66D5DA}"/>
    <dgm:cxn modelId="{0E13299D-A7EB-44C7-B47C-23AEE4BC2701}" srcId="{870A7CEC-6BD9-4CB7-903A-E60BB0C2EF47}" destId="{BC6B3A28-2F15-4752-9849-88EC74F8B5E7}" srcOrd="2" destOrd="0" parTransId="{9D8CF700-41E3-40E6-A9C4-B40D542B9DE2}" sibTransId="{AADDA688-DF67-4CAA-B5FD-CF79B4A5185C}"/>
    <dgm:cxn modelId="{92ED52E5-5CFC-4C40-9BCA-1EA66B69CFD1}" srcId="{870A7CEC-6BD9-4CB7-903A-E60BB0C2EF47}" destId="{FA6DF607-6992-48CF-BB09-97A530D12C4B}" srcOrd="1" destOrd="0" parTransId="{9DF2FE72-AC97-4D30-9540-6811092592FD}" sibTransId="{22EFB83D-1C1B-4AA5-B239-14D65E8CFF4A}"/>
    <dgm:cxn modelId="{E9DEFAE5-157C-4274-96F8-D470E1E19B33}" srcId="{870A7CEC-6BD9-4CB7-903A-E60BB0C2EF47}" destId="{57216D3A-9D15-4F78-97DB-3A45001901FF}" srcOrd="0" destOrd="0" parTransId="{9BD8D277-B36C-406F-8664-0ADA914C4E3D}" sibTransId="{08C316DF-545D-4A7E-88A2-DFC2B34B1B67}"/>
    <dgm:cxn modelId="{86BBE5F0-D646-4826-BA98-2EB6CEA969EB}" type="presOf" srcId="{0567B6FE-0517-4132-855F-B5847DFD23AB}" destId="{9EF6099A-5B08-4FF6-B69E-3E54EF3EFB68}" srcOrd="0" destOrd="0" presId="urn:microsoft.com/office/officeart/2008/layout/LinedList"/>
    <dgm:cxn modelId="{5C3E48F3-E3DD-48C4-86C8-1BE5AAF59673}" type="presOf" srcId="{579B8F3D-935F-48C5-93A3-17E7187ADC45}" destId="{80B200CF-880F-4945-A051-582198EEFBC4}" srcOrd="0" destOrd="0" presId="urn:microsoft.com/office/officeart/2008/layout/LinedList"/>
    <dgm:cxn modelId="{4AC59EF3-5E14-468C-8AE0-0ABCF1814080}" type="presOf" srcId="{6ADD5140-E638-4869-BC69-5F15F48F69E2}" destId="{6F899D2F-3FC0-46E1-9DF8-3A07ED7F77C9}" srcOrd="0" destOrd="0" presId="urn:microsoft.com/office/officeart/2008/layout/LinedList"/>
    <dgm:cxn modelId="{A37024FA-E1E7-4F73-9B2D-F212BF9A5D5D}" type="presOf" srcId="{77EA7707-5DE1-471C-8AAA-762788899315}" destId="{176F25A1-66ED-4AAF-AEFD-D703A3C09777}" srcOrd="0" destOrd="0" presId="urn:microsoft.com/office/officeart/2008/layout/LinedList"/>
    <dgm:cxn modelId="{574259FB-0F4F-449D-BFC7-FA140F8E4C7C}" type="presOf" srcId="{BC6B3A28-2F15-4752-9849-88EC74F8B5E7}" destId="{84892379-C902-4F8E-ACC3-F1FF572CB9CF}" srcOrd="0" destOrd="0" presId="urn:microsoft.com/office/officeart/2008/layout/LinedList"/>
    <dgm:cxn modelId="{9AADBFDB-305E-4745-8733-A45300682619}" type="presParOf" srcId="{6F899D2F-3FC0-46E1-9DF8-3A07ED7F77C9}" destId="{673CD0DA-13A3-441D-928D-584528A30BF0}" srcOrd="0" destOrd="0" presId="urn:microsoft.com/office/officeart/2008/layout/LinedList"/>
    <dgm:cxn modelId="{AD0E38A8-E857-48F1-91F4-0F9BB602D289}" type="presParOf" srcId="{6F899D2F-3FC0-46E1-9DF8-3A07ED7F77C9}" destId="{9DE0A295-7672-46B1-A7C3-F864DDF8C07F}" srcOrd="1" destOrd="0" presId="urn:microsoft.com/office/officeart/2008/layout/LinedList"/>
    <dgm:cxn modelId="{F8DF4104-BA22-46D4-8FBD-5EABEBCEA83A}" type="presParOf" srcId="{9DE0A295-7672-46B1-A7C3-F864DDF8C07F}" destId="{176F25A1-66ED-4AAF-AEFD-D703A3C09777}" srcOrd="0" destOrd="0" presId="urn:microsoft.com/office/officeart/2008/layout/LinedList"/>
    <dgm:cxn modelId="{8FDA5AA4-F9BC-4EB4-B3FF-410B4EE0B146}" type="presParOf" srcId="{9DE0A295-7672-46B1-A7C3-F864DDF8C07F}" destId="{C5FCB542-CBA1-4660-AC89-E0D9BAD0EBD7}" srcOrd="1" destOrd="0" presId="urn:microsoft.com/office/officeart/2008/layout/LinedList"/>
    <dgm:cxn modelId="{173FA1D0-4B9D-4020-9CB7-1672AE37E3AC}" type="presParOf" srcId="{C5FCB542-CBA1-4660-AC89-E0D9BAD0EBD7}" destId="{61A6066D-6B5D-4D2E-A126-30B28008AFA4}" srcOrd="0" destOrd="0" presId="urn:microsoft.com/office/officeart/2008/layout/LinedList"/>
    <dgm:cxn modelId="{6F1E461B-1CEE-49B6-981D-3C690FFDE982}" type="presParOf" srcId="{C5FCB542-CBA1-4660-AC89-E0D9BAD0EBD7}" destId="{49D4AA0E-F8C7-4964-BE4A-272ABE177996}" srcOrd="1" destOrd="0" presId="urn:microsoft.com/office/officeart/2008/layout/LinedList"/>
    <dgm:cxn modelId="{E29456C8-4824-4792-B30D-280FAB216343}" type="presParOf" srcId="{49D4AA0E-F8C7-4964-BE4A-272ABE177996}" destId="{382DBBCF-A78C-4B30-9E2F-CC94A7835D4F}" srcOrd="0" destOrd="0" presId="urn:microsoft.com/office/officeart/2008/layout/LinedList"/>
    <dgm:cxn modelId="{8D38DB8F-56C2-4758-87DE-90893244420F}" type="presParOf" srcId="{49D4AA0E-F8C7-4964-BE4A-272ABE177996}" destId="{80B200CF-880F-4945-A051-582198EEFBC4}" srcOrd="1" destOrd="0" presId="urn:microsoft.com/office/officeart/2008/layout/LinedList"/>
    <dgm:cxn modelId="{92930711-280A-425E-8A30-D843D454D37B}" type="presParOf" srcId="{49D4AA0E-F8C7-4964-BE4A-272ABE177996}" destId="{F03CA427-B0FA-4FCD-A7A7-81A227C56DC3}" srcOrd="2" destOrd="0" presId="urn:microsoft.com/office/officeart/2008/layout/LinedList"/>
    <dgm:cxn modelId="{71F57958-C64F-448C-8760-1D2EDB24B7BA}" type="presParOf" srcId="{C5FCB542-CBA1-4660-AC89-E0D9BAD0EBD7}" destId="{ADA7C272-3837-429A-BAA2-8E1248E5D16B}" srcOrd="2" destOrd="0" presId="urn:microsoft.com/office/officeart/2008/layout/LinedList"/>
    <dgm:cxn modelId="{33345E89-FE98-4CA1-94BD-070BAA73DFDE}" type="presParOf" srcId="{C5FCB542-CBA1-4660-AC89-E0D9BAD0EBD7}" destId="{BBEACF4C-EEA2-46C8-9089-72BAFA9E0155}" srcOrd="3" destOrd="0" presId="urn:microsoft.com/office/officeart/2008/layout/LinedList"/>
    <dgm:cxn modelId="{146DD4CE-FA2E-4602-AA65-00558993565B}" type="presParOf" srcId="{C5FCB542-CBA1-4660-AC89-E0D9BAD0EBD7}" destId="{DCAC58A1-0C88-4887-B8AB-CAAE6A7750DA}" srcOrd="4" destOrd="0" presId="urn:microsoft.com/office/officeart/2008/layout/LinedList"/>
    <dgm:cxn modelId="{6E963690-65D0-4728-8F94-F090853A3F4C}" type="presParOf" srcId="{DCAC58A1-0C88-4887-B8AB-CAAE6A7750DA}" destId="{55A82DF4-B569-463F-93D1-9590C20FEE61}" srcOrd="0" destOrd="0" presId="urn:microsoft.com/office/officeart/2008/layout/LinedList"/>
    <dgm:cxn modelId="{6E17066A-6B4F-4DEB-B174-AE56FDD07B38}" type="presParOf" srcId="{DCAC58A1-0C88-4887-B8AB-CAAE6A7750DA}" destId="{6D9A9771-F7E9-4E06-900D-E1452BE4F268}" srcOrd="1" destOrd="0" presId="urn:microsoft.com/office/officeart/2008/layout/LinedList"/>
    <dgm:cxn modelId="{12F9E9C8-A512-4EFD-89A7-CD67EA9FD68A}" type="presParOf" srcId="{DCAC58A1-0C88-4887-B8AB-CAAE6A7750DA}" destId="{5FFD4A4D-3F75-48DF-A1E0-7182BFDB63D2}" srcOrd="2" destOrd="0" presId="urn:microsoft.com/office/officeart/2008/layout/LinedList"/>
    <dgm:cxn modelId="{118A464E-D7F7-4EDD-BC61-AFCD127F636C}" type="presParOf" srcId="{C5FCB542-CBA1-4660-AC89-E0D9BAD0EBD7}" destId="{A38FE9BD-7F7D-441E-BAD6-43E0F70354F3}" srcOrd="5" destOrd="0" presId="urn:microsoft.com/office/officeart/2008/layout/LinedList"/>
    <dgm:cxn modelId="{08B283F6-BCC0-4A33-A447-CC40997E90FC}" type="presParOf" srcId="{C5FCB542-CBA1-4660-AC89-E0D9BAD0EBD7}" destId="{0512A5DD-100C-4E87-ABEE-DFB30E41E73F}" srcOrd="6" destOrd="0" presId="urn:microsoft.com/office/officeart/2008/layout/LinedList"/>
    <dgm:cxn modelId="{C636C6A3-2141-4D4B-971C-18DD5507ADC0}" type="presParOf" srcId="{6F899D2F-3FC0-46E1-9DF8-3A07ED7F77C9}" destId="{F6DF5616-C78B-43A5-B9E0-F24C4BEC961A}" srcOrd="2" destOrd="0" presId="urn:microsoft.com/office/officeart/2008/layout/LinedList"/>
    <dgm:cxn modelId="{1F3CDB75-CD76-4432-A674-F282167D6B7B}" type="presParOf" srcId="{6F899D2F-3FC0-46E1-9DF8-3A07ED7F77C9}" destId="{7ED6D57A-987D-4B65-BE46-B361A1C02B5A}" srcOrd="3" destOrd="0" presId="urn:microsoft.com/office/officeart/2008/layout/LinedList"/>
    <dgm:cxn modelId="{F21EF661-9469-4919-8655-BD59AAD0DB9F}" type="presParOf" srcId="{7ED6D57A-987D-4B65-BE46-B361A1C02B5A}" destId="{62103028-D378-4220-AF7E-9B3E9A479B28}" srcOrd="0" destOrd="0" presId="urn:microsoft.com/office/officeart/2008/layout/LinedList"/>
    <dgm:cxn modelId="{8AA3D613-8D85-46F1-A987-DCB6DCCED529}" type="presParOf" srcId="{7ED6D57A-987D-4B65-BE46-B361A1C02B5A}" destId="{2D477249-388F-4236-B2DB-C1E29033B45F}" srcOrd="1" destOrd="0" presId="urn:microsoft.com/office/officeart/2008/layout/LinedList"/>
    <dgm:cxn modelId="{8009BFFA-120A-471E-B738-168828D208AD}" type="presParOf" srcId="{2D477249-388F-4236-B2DB-C1E29033B45F}" destId="{7B7B97EC-D836-4882-94CE-896045178FAC}" srcOrd="0" destOrd="0" presId="urn:microsoft.com/office/officeart/2008/layout/LinedList"/>
    <dgm:cxn modelId="{E8E68985-3A2D-4E87-A3AF-3F7B195B3EFD}" type="presParOf" srcId="{2D477249-388F-4236-B2DB-C1E29033B45F}" destId="{9397B5F5-1259-4DFA-A1F3-52FDFEB0BA5D}" srcOrd="1" destOrd="0" presId="urn:microsoft.com/office/officeart/2008/layout/LinedList"/>
    <dgm:cxn modelId="{9A59244D-D981-4728-9CEC-1A5800C27AA2}" type="presParOf" srcId="{9397B5F5-1259-4DFA-A1F3-52FDFEB0BA5D}" destId="{2C7D9BA1-C7FA-4F88-8997-230D7B47324F}" srcOrd="0" destOrd="0" presId="urn:microsoft.com/office/officeart/2008/layout/LinedList"/>
    <dgm:cxn modelId="{D2F52931-D0E0-486C-9290-69C8D34C6042}" type="presParOf" srcId="{9397B5F5-1259-4DFA-A1F3-52FDFEB0BA5D}" destId="{A9702058-CC45-40FE-A676-B58EE33CD0DE}" srcOrd="1" destOrd="0" presId="urn:microsoft.com/office/officeart/2008/layout/LinedList"/>
    <dgm:cxn modelId="{68D9237D-CB74-4425-A717-3C45593B9D7D}" type="presParOf" srcId="{9397B5F5-1259-4DFA-A1F3-52FDFEB0BA5D}" destId="{87C87D87-5EA7-4B04-9CDE-66E50CB59828}" srcOrd="2" destOrd="0" presId="urn:microsoft.com/office/officeart/2008/layout/LinedList"/>
    <dgm:cxn modelId="{6F08DFD1-26B9-49C7-A340-7637DD02BB28}" type="presParOf" srcId="{2D477249-388F-4236-B2DB-C1E29033B45F}" destId="{34BC4BC2-7123-41D1-860F-0A818C3EAEC6}" srcOrd="2" destOrd="0" presId="urn:microsoft.com/office/officeart/2008/layout/LinedList"/>
    <dgm:cxn modelId="{52B85972-92A6-479F-8E47-72E09BE30034}" type="presParOf" srcId="{2D477249-388F-4236-B2DB-C1E29033B45F}" destId="{C779AF68-6768-41B8-9854-7620E3415A6B}" srcOrd="3" destOrd="0" presId="urn:microsoft.com/office/officeart/2008/layout/LinedList"/>
    <dgm:cxn modelId="{8F8D6663-C467-45AC-A240-927B0FB0E618}" type="presParOf" srcId="{2D477249-388F-4236-B2DB-C1E29033B45F}" destId="{B51B8DD2-489C-41B9-918E-74C53DA0EC13}" srcOrd="4" destOrd="0" presId="urn:microsoft.com/office/officeart/2008/layout/LinedList"/>
    <dgm:cxn modelId="{8AE96C41-A56C-4151-B5F1-EADD65C6CFD2}" type="presParOf" srcId="{B51B8DD2-489C-41B9-918E-74C53DA0EC13}" destId="{C56E918C-18B1-4C99-A7ED-D678AAA07A38}" srcOrd="0" destOrd="0" presId="urn:microsoft.com/office/officeart/2008/layout/LinedList"/>
    <dgm:cxn modelId="{440FA790-3675-462D-98CD-A2E8EB8E1A3D}" type="presParOf" srcId="{B51B8DD2-489C-41B9-918E-74C53DA0EC13}" destId="{FBEA20FB-8761-44C6-B482-FB39602E495C}" srcOrd="1" destOrd="0" presId="urn:microsoft.com/office/officeart/2008/layout/LinedList"/>
    <dgm:cxn modelId="{9F102BC2-C0DA-4C4E-BEEE-D7C0EE09BDC6}" type="presParOf" srcId="{B51B8DD2-489C-41B9-918E-74C53DA0EC13}" destId="{90C17669-8F42-434A-BF34-2FAA7E5450D7}" srcOrd="2" destOrd="0" presId="urn:microsoft.com/office/officeart/2008/layout/LinedList"/>
    <dgm:cxn modelId="{D7413D1A-E645-4DFC-9316-5DA3E26100AD}" type="presParOf" srcId="{2D477249-388F-4236-B2DB-C1E29033B45F}" destId="{0E65C2BD-C5A1-4967-A53F-DE4FFC6E03FB}" srcOrd="5" destOrd="0" presId="urn:microsoft.com/office/officeart/2008/layout/LinedList"/>
    <dgm:cxn modelId="{BEC0403F-0883-4A9E-8C25-96106C524766}" type="presParOf" srcId="{2D477249-388F-4236-B2DB-C1E29033B45F}" destId="{A20CCCCE-C29E-4420-AA52-413855AF3DFA}" srcOrd="6" destOrd="0" presId="urn:microsoft.com/office/officeart/2008/layout/LinedList"/>
    <dgm:cxn modelId="{81313E10-3AF9-4F01-9DF9-982CC8B64D54}" type="presParOf" srcId="{2D477249-388F-4236-B2DB-C1E29033B45F}" destId="{3A28C956-660D-4980-9596-090269587E3C}" srcOrd="7" destOrd="0" presId="urn:microsoft.com/office/officeart/2008/layout/LinedList"/>
    <dgm:cxn modelId="{E6E2B34C-0CBE-47A0-9C20-035FDCE8BFC7}" type="presParOf" srcId="{3A28C956-660D-4980-9596-090269587E3C}" destId="{9B21FA90-B5DF-44F8-B1A3-DEA0F7D4CB93}" srcOrd="0" destOrd="0" presId="urn:microsoft.com/office/officeart/2008/layout/LinedList"/>
    <dgm:cxn modelId="{1456AD77-8F16-4A5F-876C-8C240ABDE05C}" type="presParOf" srcId="{3A28C956-660D-4980-9596-090269587E3C}" destId="{84892379-C902-4F8E-ACC3-F1FF572CB9CF}" srcOrd="1" destOrd="0" presId="urn:microsoft.com/office/officeart/2008/layout/LinedList"/>
    <dgm:cxn modelId="{7CC6C67E-1E00-4FB5-B769-7561CCB8B8C3}" type="presParOf" srcId="{3A28C956-660D-4980-9596-090269587E3C}" destId="{0C9BC1BB-757B-4BAE-837B-E9F7FBD2310C}" srcOrd="2" destOrd="0" presId="urn:microsoft.com/office/officeart/2008/layout/LinedList"/>
    <dgm:cxn modelId="{190FAD23-86F1-4BCA-B937-EBF889AFC7AA}" type="presParOf" srcId="{2D477249-388F-4236-B2DB-C1E29033B45F}" destId="{A40E66AA-E124-487E-8C49-8F53149D1F01}" srcOrd="8" destOrd="0" presId="urn:microsoft.com/office/officeart/2008/layout/LinedList"/>
    <dgm:cxn modelId="{47F27220-E39F-4323-9B17-49A202AC2E58}" type="presParOf" srcId="{2D477249-388F-4236-B2DB-C1E29033B45F}" destId="{8DDA5D4A-3665-4ADB-90E1-C1609C6F2D08}" srcOrd="9" destOrd="0" presId="urn:microsoft.com/office/officeart/2008/layout/LinedList"/>
    <dgm:cxn modelId="{04FE58B3-205E-44D5-9236-E7B320CBDF0F}" type="presParOf" srcId="{2D477249-388F-4236-B2DB-C1E29033B45F}" destId="{6E01B70B-24B8-41E0-A240-4A8F89AF577D}" srcOrd="10" destOrd="0" presId="urn:microsoft.com/office/officeart/2008/layout/LinedList"/>
    <dgm:cxn modelId="{2D2926B6-4014-4694-B86E-FF82D0D9C833}" type="presParOf" srcId="{6E01B70B-24B8-41E0-A240-4A8F89AF577D}" destId="{981BAB61-0457-4BC3-AF38-76E1B771F2D0}" srcOrd="0" destOrd="0" presId="urn:microsoft.com/office/officeart/2008/layout/LinedList"/>
    <dgm:cxn modelId="{5F66B07C-BDD0-4DE1-9A7F-9D8E312C0056}" type="presParOf" srcId="{6E01B70B-24B8-41E0-A240-4A8F89AF577D}" destId="{04D97B33-3EEE-461D-82EF-AC6CD54DC94E}" srcOrd="1" destOrd="0" presId="urn:microsoft.com/office/officeart/2008/layout/LinedList"/>
    <dgm:cxn modelId="{67943671-6CB7-4D8F-8ABD-1611734FBF05}" type="presParOf" srcId="{6E01B70B-24B8-41E0-A240-4A8F89AF577D}" destId="{2CE5DDF2-E8B5-42AF-8E1D-2084D5B1F667}" srcOrd="2" destOrd="0" presId="urn:microsoft.com/office/officeart/2008/layout/LinedList"/>
    <dgm:cxn modelId="{C7FDEF42-6B70-4C54-B5EE-81EC2ED1087B}" type="presParOf" srcId="{2D477249-388F-4236-B2DB-C1E29033B45F}" destId="{979A66D4-BD88-4285-B424-E3E3B5BF11D3}" srcOrd="11" destOrd="0" presId="urn:microsoft.com/office/officeart/2008/layout/LinedList"/>
    <dgm:cxn modelId="{89CF6BA8-D6AF-4F88-ACE2-4FD066B026EC}" type="presParOf" srcId="{2D477249-388F-4236-B2DB-C1E29033B45F}" destId="{37AACD69-DB62-4F07-852C-B5187E083219}" srcOrd="12" destOrd="0" presId="urn:microsoft.com/office/officeart/2008/layout/LinedList"/>
    <dgm:cxn modelId="{03D1B58E-B85A-482E-B745-C1FFEB09569A}" type="presParOf" srcId="{6F899D2F-3FC0-46E1-9DF8-3A07ED7F77C9}" destId="{4E4013B8-0B20-4062-9785-2B1A4753517E}" srcOrd="4" destOrd="0" presId="urn:microsoft.com/office/officeart/2008/layout/LinedList"/>
    <dgm:cxn modelId="{637D4C0F-B635-48CE-8E44-6B43C79E4D5F}" type="presParOf" srcId="{6F899D2F-3FC0-46E1-9DF8-3A07ED7F77C9}" destId="{85A83863-716B-4EE2-A768-77ECE07029CE}" srcOrd="5" destOrd="0" presId="urn:microsoft.com/office/officeart/2008/layout/LinedList"/>
    <dgm:cxn modelId="{28EF10D5-7826-4436-9846-94B7CD85843B}" type="presParOf" srcId="{85A83863-716B-4EE2-A768-77ECE07029CE}" destId="{9EF6099A-5B08-4FF6-B69E-3E54EF3EFB68}" srcOrd="0" destOrd="0" presId="urn:microsoft.com/office/officeart/2008/layout/LinedList"/>
    <dgm:cxn modelId="{50D7ECCC-0076-4F6E-A732-2A2683CB36B7}" type="presParOf" srcId="{85A83863-716B-4EE2-A768-77ECE07029CE}" destId="{8963B1F9-8211-406F-8CE1-157656CB9CA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84EBE8-9674-4EB3-A948-5D1A1D3F45F7}" type="doc">
      <dgm:prSet loTypeId="urn:microsoft.com/office/officeart/2005/8/layout/target3" loCatId="relationship" qsTypeId="urn:microsoft.com/office/officeart/2005/8/quickstyle/3d5" qsCatId="3D" csTypeId="urn:microsoft.com/office/officeart/2005/8/colors/accent1_2" csCatId="accent1"/>
      <dgm:spPr/>
      <dgm:t>
        <a:bodyPr/>
        <a:lstStyle/>
        <a:p>
          <a:endParaRPr lang="fi-FI"/>
        </a:p>
      </dgm:t>
    </dgm:pt>
    <dgm:pt modelId="{7C18D05F-6CB0-4AC6-9388-9DB716C79ED0}">
      <dgm:prSet/>
      <dgm:spPr/>
      <dgm:t>
        <a:bodyPr/>
        <a:lstStyle/>
        <a:p>
          <a:r>
            <a:rPr lang="en-US" b="1"/>
            <a:t>The Commission shall adopt acts concerning the format of the prospectus and the lists specifying the specific information which must appear in the various prospectuses. The various prospectuses must take into account, inter alia, the different types of information that investors need about equity and non-equity securities.</a:t>
          </a:r>
          <a:endParaRPr lang="fi-FI"/>
        </a:p>
      </dgm:t>
    </dgm:pt>
    <dgm:pt modelId="{42CB06B6-E7AB-419D-8815-04D1BF1366FF}" type="parTrans" cxnId="{90093495-F902-45C3-8604-FB5CD088176C}">
      <dgm:prSet/>
      <dgm:spPr/>
      <dgm:t>
        <a:bodyPr/>
        <a:lstStyle/>
        <a:p>
          <a:endParaRPr lang="fi-FI"/>
        </a:p>
      </dgm:t>
    </dgm:pt>
    <dgm:pt modelId="{5CE55898-C317-4A31-9BBF-939C186FFCBB}" type="sibTrans" cxnId="{90093495-F902-45C3-8604-FB5CD088176C}">
      <dgm:prSet/>
      <dgm:spPr/>
      <dgm:t>
        <a:bodyPr/>
        <a:lstStyle/>
        <a:p>
          <a:endParaRPr lang="fi-FI"/>
        </a:p>
      </dgm:t>
    </dgm:pt>
    <dgm:pt modelId="{A25CD806-A28D-4CCC-B7CB-DAF597852EF0}">
      <dgm:prSet/>
      <dgm:spPr/>
      <dgm:t>
        <a:bodyPr/>
        <a:lstStyle/>
        <a:p>
          <a:r>
            <a:rPr lang="en-US" b="1"/>
            <a:t>Simplified disclosure requirements for post - listing issues in certain cases</a:t>
          </a:r>
          <a:endParaRPr lang="fi-FI"/>
        </a:p>
      </dgm:t>
    </dgm:pt>
    <dgm:pt modelId="{D6E5B178-A570-413C-B818-5BF3CFC22C4F}" type="parTrans" cxnId="{1F60B263-3D97-4E2B-B4E3-BD45FDEF007B}">
      <dgm:prSet/>
      <dgm:spPr/>
      <dgm:t>
        <a:bodyPr/>
        <a:lstStyle/>
        <a:p>
          <a:endParaRPr lang="fi-FI"/>
        </a:p>
      </dgm:t>
    </dgm:pt>
    <dgm:pt modelId="{CCEDBE0D-A63B-40B3-A25C-C112879A9072}" type="sibTrans" cxnId="{1F60B263-3D97-4E2B-B4E3-BD45FDEF007B}">
      <dgm:prSet/>
      <dgm:spPr/>
      <dgm:t>
        <a:bodyPr/>
        <a:lstStyle/>
        <a:p>
          <a:endParaRPr lang="fi-FI"/>
        </a:p>
      </dgm:t>
    </dgm:pt>
    <dgm:pt modelId="{B061C15B-F182-4B91-A3D6-9333C7E69C9A}">
      <dgm:prSet/>
      <dgm:spPr/>
      <dgm:t>
        <a:bodyPr/>
        <a:lstStyle/>
        <a:p>
          <a:r>
            <a:rPr lang="en-US" b="1"/>
            <a:t>The risk factors mentioned in the prospectus must be limited to the risks inherent in the issuer and / or the securities, which are relevant to making an informed investment decision and which are based on the content of the registration document and the securities note.</a:t>
          </a:r>
          <a:endParaRPr lang="fi-FI"/>
        </a:p>
      </dgm:t>
    </dgm:pt>
    <dgm:pt modelId="{72408278-3A3A-486F-8A4E-EECE52D929F1}" type="parTrans" cxnId="{263DA4FA-0506-4698-AAE8-463964469EBF}">
      <dgm:prSet/>
      <dgm:spPr/>
      <dgm:t>
        <a:bodyPr/>
        <a:lstStyle/>
        <a:p>
          <a:endParaRPr lang="fi-FI"/>
        </a:p>
      </dgm:t>
    </dgm:pt>
    <dgm:pt modelId="{A414B1E5-1D33-47D5-A9C1-4A6B7270E923}" type="sibTrans" cxnId="{263DA4FA-0506-4698-AAE8-463964469EBF}">
      <dgm:prSet/>
      <dgm:spPr/>
      <dgm:t>
        <a:bodyPr/>
        <a:lstStyle/>
        <a:p>
          <a:endParaRPr lang="fi-FI"/>
        </a:p>
      </dgm:t>
    </dgm:pt>
    <dgm:pt modelId="{9EF66DD7-0D5A-4D6D-A24C-94AA391C110D}">
      <dgm:prSet/>
      <dgm:spPr/>
      <dgm:t>
        <a:bodyPr/>
        <a:lstStyle/>
        <a:p>
          <a:r>
            <a:rPr lang="en-US" b="1"/>
            <a:t>The competent authority of the home Member State may, under certain conditions, authorize certain particulars not to be included in the prospectus or parts thereof.</a:t>
          </a:r>
          <a:endParaRPr lang="fi-FI"/>
        </a:p>
      </dgm:t>
    </dgm:pt>
    <dgm:pt modelId="{E7BB2C06-C93B-49C7-B4D2-1D8F6286FE62}" type="parTrans" cxnId="{24BCF161-2C4D-411F-8EB7-70C019F6CA52}">
      <dgm:prSet/>
      <dgm:spPr/>
      <dgm:t>
        <a:bodyPr/>
        <a:lstStyle/>
        <a:p>
          <a:endParaRPr lang="fi-FI"/>
        </a:p>
      </dgm:t>
    </dgm:pt>
    <dgm:pt modelId="{D7CA9306-3805-487B-8E57-70A292BD1601}" type="sibTrans" cxnId="{24BCF161-2C4D-411F-8EB7-70C019F6CA52}">
      <dgm:prSet/>
      <dgm:spPr/>
      <dgm:t>
        <a:bodyPr/>
        <a:lstStyle/>
        <a:p>
          <a:endParaRPr lang="fi-FI"/>
        </a:p>
      </dgm:t>
    </dgm:pt>
    <dgm:pt modelId="{AF8DC016-39E3-48E7-98FD-1564B29BC235}">
      <dgm:prSet/>
      <dgm:spPr/>
      <dgm:t>
        <a:bodyPr/>
        <a:lstStyle/>
        <a:p>
          <a:r>
            <a:rPr lang="en-US" b="1"/>
            <a:t>The prospectus may not be published unless it has been approved by the relevant competent authority</a:t>
          </a:r>
          <a:endParaRPr lang="fi-FI"/>
        </a:p>
      </dgm:t>
    </dgm:pt>
    <dgm:pt modelId="{26F7B419-F726-4956-9077-3C89E8F9EC72}" type="parTrans" cxnId="{4CACB5B8-EAE4-4F20-A1E6-22ADDE711921}">
      <dgm:prSet/>
      <dgm:spPr/>
      <dgm:t>
        <a:bodyPr/>
        <a:lstStyle/>
        <a:p>
          <a:endParaRPr lang="fi-FI"/>
        </a:p>
      </dgm:t>
    </dgm:pt>
    <dgm:pt modelId="{6F2CFC72-60B7-43ED-A8B3-DC7B3E09C99E}" type="sibTrans" cxnId="{4CACB5B8-EAE4-4F20-A1E6-22ADDE711921}">
      <dgm:prSet/>
      <dgm:spPr/>
      <dgm:t>
        <a:bodyPr/>
        <a:lstStyle/>
        <a:p>
          <a:endParaRPr lang="fi-FI"/>
        </a:p>
      </dgm:t>
    </dgm:pt>
    <dgm:pt modelId="{7B756A30-C630-4BF5-A6E4-6BD80AAD7F79}" type="pres">
      <dgm:prSet presAssocID="{4584EBE8-9674-4EB3-A948-5D1A1D3F45F7}" presName="Name0" presStyleCnt="0">
        <dgm:presLayoutVars>
          <dgm:chMax val="7"/>
          <dgm:dir/>
          <dgm:animLvl val="lvl"/>
          <dgm:resizeHandles val="exact"/>
        </dgm:presLayoutVars>
      </dgm:prSet>
      <dgm:spPr/>
    </dgm:pt>
    <dgm:pt modelId="{E5D2A7F2-29FD-46C8-9FE5-1D04EAC3C7CC}" type="pres">
      <dgm:prSet presAssocID="{7C18D05F-6CB0-4AC6-9388-9DB716C79ED0}" presName="circle1" presStyleLbl="node1" presStyleIdx="0" presStyleCnt="5"/>
      <dgm:spPr/>
    </dgm:pt>
    <dgm:pt modelId="{27307DAD-9C3A-40CD-9996-0CDCFFEBC7ED}" type="pres">
      <dgm:prSet presAssocID="{7C18D05F-6CB0-4AC6-9388-9DB716C79ED0}" presName="space" presStyleCnt="0"/>
      <dgm:spPr/>
    </dgm:pt>
    <dgm:pt modelId="{23FF7FFC-E5DC-4615-AFB9-8658378365A1}" type="pres">
      <dgm:prSet presAssocID="{7C18D05F-6CB0-4AC6-9388-9DB716C79ED0}" presName="rect1" presStyleLbl="alignAcc1" presStyleIdx="0" presStyleCnt="5"/>
      <dgm:spPr/>
    </dgm:pt>
    <dgm:pt modelId="{B53AB556-6046-471D-8FE1-4456ECFD92F7}" type="pres">
      <dgm:prSet presAssocID="{A25CD806-A28D-4CCC-B7CB-DAF597852EF0}" presName="vertSpace2" presStyleLbl="node1" presStyleIdx="0" presStyleCnt="5"/>
      <dgm:spPr/>
    </dgm:pt>
    <dgm:pt modelId="{182A2D74-4FF5-4AAD-8199-6462881F09B3}" type="pres">
      <dgm:prSet presAssocID="{A25CD806-A28D-4CCC-B7CB-DAF597852EF0}" presName="circle2" presStyleLbl="node1" presStyleIdx="1" presStyleCnt="5"/>
      <dgm:spPr/>
    </dgm:pt>
    <dgm:pt modelId="{77D28F45-E2DB-4758-B1A7-BB57220C97A0}" type="pres">
      <dgm:prSet presAssocID="{A25CD806-A28D-4CCC-B7CB-DAF597852EF0}" presName="rect2" presStyleLbl="alignAcc1" presStyleIdx="1" presStyleCnt="5"/>
      <dgm:spPr/>
    </dgm:pt>
    <dgm:pt modelId="{E2549BE8-DBEE-482C-B3DC-BB22C8F84DD7}" type="pres">
      <dgm:prSet presAssocID="{B061C15B-F182-4B91-A3D6-9333C7E69C9A}" presName="vertSpace3" presStyleLbl="node1" presStyleIdx="1" presStyleCnt="5"/>
      <dgm:spPr/>
    </dgm:pt>
    <dgm:pt modelId="{BF0D18FE-FECB-4A2D-AFCE-DE3486367D1B}" type="pres">
      <dgm:prSet presAssocID="{B061C15B-F182-4B91-A3D6-9333C7E69C9A}" presName="circle3" presStyleLbl="node1" presStyleIdx="2" presStyleCnt="5"/>
      <dgm:spPr/>
    </dgm:pt>
    <dgm:pt modelId="{35717DF2-6FCE-467C-BBEC-FFA0A78BE46E}" type="pres">
      <dgm:prSet presAssocID="{B061C15B-F182-4B91-A3D6-9333C7E69C9A}" presName="rect3" presStyleLbl="alignAcc1" presStyleIdx="2" presStyleCnt="5"/>
      <dgm:spPr/>
    </dgm:pt>
    <dgm:pt modelId="{1D30DD7E-F87A-4F13-B90D-1107CB2D7560}" type="pres">
      <dgm:prSet presAssocID="{9EF66DD7-0D5A-4D6D-A24C-94AA391C110D}" presName="vertSpace4" presStyleLbl="node1" presStyleIdx="2" presStyleCnt="5"/>
      <dgm:spPr/>
    </dgm:pt>
    <dgm:pt modelId="{A92AAA6D-33D5-42F7-9030-F6E090192424}" type="pres">
      <dgm:prSet presAssocID="{9EF66DD7-0D5A-4D6D-A24C-94AA391C110D}" presName="circle4" presStyleLbl="node1" presStyleIdx="3" presStyleCnt="5"/>
      <dgm:spPr/>
    </dgm:pt>
    <dgm:pt modelId="{FFD1E57D-5692-4C70-A6E4-E5A71A670522}" type="pres">
      <dgm:prSet presAssocID="{9EF66DD7-0D5A-4D6D-A24C-94AA391C110D}" presName="rect4" presStyleLbl="alignAcc1" presStyleIdx="3" presStyleCnt="5"/>
      <dgm:spPr/>
    </dgm:pt>
    <dgm:pt modelId="{AE05D0E1-D893-43AF-A767-3E28DB280E8A}" type="pres">
      <dgm:prSet presAssocID="{AF8DC016-39E3-48E7-98FD-1564B29BC235}" presName="vertSpace5" presStyleLbl="node1" presStyleIdx="3" presStyleCnt="5"/>
      <dgm:spPr/>
    </dgm:pt>
    <dgm:pt modelId="{DE99B426-A5AF-459B-B36D-B5AC107653AE}" type="pres">
      <dgm:prSet presAssocID="{AF8DC016-39E3-48E7-98FD-1564B29BC235}" presName="circle5" presStyleLbl="node1" presStyleIdx="4" presStyleCnt="5"/>
      <dgm:spPr/>
    </dgm:pt>
    <dgm:pt modelId="{17B1E909-AEA1-4E62-B1E2-FD0B16BFA93A}" type="pres">
      <dgm:prSet presAssocID="{AF8DC016-39E3-48E7-98FD-1564B29BC235}" presName="rect5" presStyleLbl="alignAcc1" presStyleIdx="4" presStyleCnt="5"/>
      <dgm:spPr/>
    </dgm:pt>
    <dgm:pt modelId="{DA86A337-A32E-4DB6-A175-BE9D1C30B332}" type="pres">
      <dgm:prSet presAssocID="{7C18D05F-6CB0-4AC6-9388-9DB716C79ED0}" presName="rect1ParTxNoCh" presStyleLbl="alignAcc1" presStyleIdx="4" presStyleCnt="5">
        <dgm:presLayoutVars>
          <dgm:chMax val="1"/>
          <dgm:bulletEnabled val="1"/>
        </dgm:presLayoutVars>
      </dgm:prSet>
      <dgm:spPr/>
    </dgm:pt>
    <dgm:pt modelId="{AE3A9BA0-73F9-491F-83C6-84B0E2897C0D}" type="pres">
      <dgm:prSet presAssocID="{A25CD806-A28D-4CCC-B7CB-DAF597852EF0}" presName="rect2ParTxNoCh" presStyleLbl="alignAcc1" presStyleIdx="4" presStyleCnt="5">
        <dgm:presLayoutVars>
          <dgm:chMax val="1"/>
          <dgm:bulletEnabled val="1"/>
        </dgm:presLayoutVars>
      </dgm:prSet>
      <dgm:spPr/>
    </dgm:pt>
    <dgm:pt modelId="{9EAABB74-494D-4E0B-AEAD-8DFE7F69B830}" type="pres">
      <dgm:prSet presAssocID="{B061C15B-F182-4B91-A3D6-9333C7E69C9A}" presName="rect3ParTxNoCh" presStyleLbl="alignAcc1" presStyleIdx="4" presStyleCnt="5">
        <dgm:presLayoutVars>
          <dgm:chMax val="1"/>
          <dgm:bulletEnabled val="1"/>
        </dgm:presLayoutVars>
      </dgm:prSet>
      <dgm:spPr/>
    </dgm:pt>
    <dgm:pt modelId="{0AC098B7-8454-4389-801E-5854CD2AF72A}" type="pres">
      <dgm:prSet presAssocID="{9EF66DD7-0D5A-4D6D-A24C-94AA391C110D}" presName="rect4ParTxNoCh" presStyleLbl="alignAcc1" presStyleIdx="4" presStyleCnt="5">
        <dgm:presLayoutVars>
          <dgm:chMax val="1"/>
          <dgm:bulletEnabled val="1"/>
        </dgm:presLayoutVars>
      </dgm:prSet>
      <dgm:spPr/>
    </dgm:pt>
    <dgm:pt modelId="{5A7E98CD-9022-4BF8-A7B4-E3C6BF1A5AAA}" type="pres">
      <dgm:prSet presAssocID="{AF8DC016-39E3-48E7-98FD-1564B29BC235}" presName="rect5ParTxNoCh" presStyleLbl="alignAcc1" presStyleIdx="4" presStyleCnt="5">
        <dgm:presLayoutVars>
          <dgm:chMax val="1"/>
          <dgm:bulletEnabled val="1"/>
        </dgm:presLayoutVars>
      </dgm:prSet>
      <dgm:spPr/>
    </dgm:pt>
  </dgm:ptLst>
  <dgm:cxnLst>
    <dgm:cxn modelId="{8ADF2A0A-F07E-4CB0-BD2F-AFA8265CA668}" type="presOf" srcId="{7C18D05F-6CB0-4AC6-9388-9DB716C79ED0}" destId="{23FF7FFC-E5DC-4615-AFB9-8658378365A1}" srcOrd="0" destOrd="0" presId="urn:microsoft.com/office/officeart/2005/8/layout/target3"/>
    <dgm:cxn modelId="{02BED90D-EDA4-4785-9C4B-5C3FD38084F1}" type="presOf" srcId="{AF8DC016-39E3-48E7-98FD-1564B29BC235}" destId="{5A7E98CD-9022-4BF8-A7B4-E3C6BF1A5AAA}" srcOrd="1" destOrd="0" presId="urn:microsoft.com/office/officeart/2005/8/layout/target3"/>
    <dgm:cxn modelId="{67E8CB12-499B-4BC2-A780-65CBDDF53B12}" type="presOf" srcId="{9EF66DD7-0D5A-4D6D-A24C-94AA391C110D}" destId="{0AC098B7-8454-4389-801E-5854CD2AF72A}" srcOrd="1" destOrd="0" presId="urn:microsoft.com/office/officeart/2005/8/layout/target3"/>
    <dgm:cxn modelId="{8EB4B025-D01C-4D2A-9010-0AC24968681E}" type="presOf" srcId="{B061C15B-F182-4B91-A3D6-9333C7E69C9A}" destId="{35717DF2-6FCE-467C-BBEC-FFA0A78BE46E}" srcOrd="0" destOrd="0" presId="urn:microsoft.com/office/officeart/2005/8/layout/target3"/>
    <dgm:cxn modelId="{F9130234-5F81-4161-88D2-F74E2CBA8A05}" type="presOf" srcId="{4584EBE8-9674-4EB3-A948-5D1A1D3F45F7}" destId="{7B756A30-C630-4BF5-A6E4-6BD80AAD7F79}" srcOrd="0" destOrd="0" presId="urn:microsoft.com/office/officeart/2005/8/layout/target3"/>
    <dgm:cxn modelId="{24BCF161-2C4D-411F-8EB7-70C019F6CA52}" srcId="{4584EBE8-9674-4EB3-A948-5D1A1D3F45F7}" destId="{9EF66DD7-0D5A-4D6D-A24C-94AA391C110D}" srcOrd="3" destOrd="0" parTransId="{E7BB2C06-C93B-49C7-B4D2-1D8F6286FE62}" sibTransId="{D7CA9306-3805-487B-8E57-70A292BD1601}"/>
    <dgm:cxn modelId="{1F60B263-3D97-4E2B-B4E3-BD45FDEF007B}" srcId="{4584EBE8-9674-4EB3-A948-5D1A1D3F45F7}" destId="{A25CD806-A28D-4CCC-B7CB-DAF597852EF0}" srcOrd="1" destOrd="0" parTransId="{D6E5B178-A570-413C-B818-5BF3CFC22C4F}" sibTransId="{CCEDBE0D-A63B-40B3-A25C-C112879A9072}"/>
    <dgm:cxn modelId="{5D3A778A-B667-4E37-A2C5-33A3E7F07469}" type="presOf" srcId="{A25CD806-A28D-4CCC-B7CB-DAF597852EF0}" destId="{77D28F45-E2DB-4758-B1A7-BB57220C97A0}" srcOrd="0" destOrd="0" presId="urn:microsoft.com/office/officeart/2005/8/layout/target3"/>
    <dgm:cxn modelId="{90093495-F902-45C3-8604-FB5CD088176C}" srcId="{4584EBE8-9674-4EB3-A948-5D1A1D3F45F7}" destId="{7C18D05F-6CB0-4AC6-9388-9DB716C79ED0}" srcOrd="0" destOrd="0" parTransId="{42CB06B6-E7AB-419D-8815-04D1BF1366FF}" sibTransId="{5CE55898-C317-4A31-9BBF-939C186FFCBB}"/>
    <dgm:cxn modelId="{306E2BB4-4B17-4C08-9A00-8B1F6044951A}" type="presOf" srcId="{B061C15B-F182-4B91-A3D6-9333C7E69C9A}" destId="{9EAABB74-494D-4E0B-AEAD-8DFE7F69B830}" srcOrd="1" destOrd="0" presId="urn:microsoft.com/office/officeart/2005/8/layout/target3"/>
    <dgm:cxn modelId="{4CACB5B8-EAE4-4F20-A1E6-22ADDE711921}" srcId="{4584EBE8-9674-4EB3-A948-5D1A1D3F45F7}" destId="{AF8DC016-39E3-48E7-98FD-1564B29BC235}" srcOrd="4" destOrd="0" parTransId="{26F7B419-F726-4956-9077-3C89E8F9EC72}" sibTransId="{6F2CFC72-60B7-43ED-A8B3-DC7B3E09C99E}"/>
    <dgm:cxn modelId="{318B21C6-E028-451E-9BE6-9CBB8BDC3625}" type="presOf" srcId="{A25CD806-A28D-4CCC-B7CB-DAF597852EF0}" destId="{AE3A9BA0-73F9-491F-83C6-84B0E2897C0D}" srcOrd="1" destOrd="0" presId="urn:microsoft.com/office/officeart/2005/8/layout/target3"/>
    <dgm:cxn modelId="{E9D16FCE-61F4-4690-B9D4-FFE875284787}" type="presOf" srcId="{AF8DC016-39E3-48E7-98FD-1564B29BC235}" destId="{17B1E909-AEA1-4E62-B1E2-FD0B16BFA93A}" srcOrd="0" destOrd="0" presId="urn:microsoft.com/office/officeart/2005/8/layout/target3"/>
    <dgm:cxn modelId="{9D6B72E9-21FD-4913-AE05-C40C0977DE1B}" type="presOf" srcId="{7C18D05F-6CB0-4AC6-9388-9DB716C79ED0}" destId="{DA86A337-A32E-4DB6-A175-BE9D1C30B332}" srcOrd="1" destOrd="0" presId="urn:microsoft.com/office/officeart/2005/8/layout/target3"/>
    <dgm:cxn modelId="{263DA4FA-0506-4698-AAE8-463964469EBF}" srcId="{4584EBE8-9674-4EB3-A948-5D1A1D3F45F7}" destId="{B061C15B-F182-4B91-A3D6-9333C7E69C9A}" srcOrd="2" destOrd="0" parTransId="{72408278-3A3A-486F-8A4E-EECE52D929F1}" sibTransId="{A414B1E5-1D33-47D5-A9C1-4A6B7270E923}"/>
    <dgm:cxn modelId="{45D0D4FB-12A5-4D88-A49C-C610B93891E3}" type="presOf" srcId="{9EF66DD7-0D5A-4D6D-A24C-94AA391C110D}" destId="{FFD1E57D-5692-4C70-A6E4-E5A71A670522}" srcOrd="0" destOrd="0" presId="urn:microsoft.com/office/officeart/2005/8/layout/target3"/>
    <dgm:cxn modelId="{8EFE12E2-40F5-481C-8B41-0E6E4F73B16A}" type="presParOf" srcId="{7B756A30-C630-4BF5-A6E4-6BD80AAD7F79}" destId="{E5D2A7F2-29FD-46C8-9FE5-1D04EAC3C7CC}" srcOrd="0" destOrd="0" presId="urn:microsoft.com/office/officeart/2005/8/layout/target3"/>
    <dgm:cxn modelId="{AA636DEC-ABB2-4060-B2AC-C024EF2C6F48}" type="presParOf" srcId="{7B756A30-C630-4BF5-A6E4-6BD80AAD7F79}" destId="{27307DAD-9C3A-40CD-9996-0CDCFFEBC7ED}" srcOrd="1" destOrd="0" presId="urn:microsoft.com/office/officeart/2005/8/layout/target3"/>
    <dgm:cxn modelId="{6BBB0D6D-7B41-49C9-AC0F-8963AF3E4005}" type="presParOf" srcId="{7B756A30-C630-4BF5-A6E4-6BD80AAD7F79}" destId="{23FF7FFC-E5DC-4615-AFB9-8658378365A1}" srcOrd="2" destOrd="0" presId="urn:microsoft.com/office/officeart/2005/8/layout/target3"/>
    <dgm:cxn modelId="{6C1AB9F9-0AEC-4B82-94D6-BAF8972491F7}" type="presParOf" srcId="{7B756A30-C630-4BF5-A6E4-6BD80AAD7F79}" destId="{B53AB556-6046-471D-8FE1-4456ECFD92F7}" srcOrd="3" destOrd="0" presId="urn:microsoft.com/office/officeart/2005/8/layout/target3"/>
    <dgm:cxn modelId="{A8870F65-0C38-41A7-80EF-71B6B29A1CCF}" type="presParOf" srcId="{7B756A30-C630-4BF5-A6E4-6BD80AAD7F79}" destId="{182A2D74-4FF5-4AAD-8199-6462881F09B3}" srcOrd="4" destOrd="0" presId="urn:microsoft.com/office/officeart/2005/8/layout/target3"/>
    <dgm:cxn modelId="{9A51B7BB-5B80-4BBA-A6A3-6D9631911549}" type="presParOf" srcId="{7B756A30-C630-4BF5-A6E4-6BD80AAD7F79}" destId="{77D28F45-E2DB-4758-B1A7-BB57220C97A0}" srcOrd="5" destOrd="0" presId="urn:microsoft.com/office/officeart/2005/8/layout/target3"/>
    <dgm:cxn modelId="{DD259B8D-ACF4-452F-B21C-5E1345B9B836}" type="presParOf" srcId="{7B756A30-C630-4BF5-A6E4-6BD80AAD7F79}" destId="{E2549BE8-DBEE-482C-B3DC-BB22C8F84DD7}" srcOrd="6" destOrd="0" presId="urn:microsoft.com/office/officeart/2005/8/layout/target3"/>
    <dgm:cxn modelId="{A8A82EA1-7BB1-4506-B016-9CD843862C64}" type="presParOf" srcId="{7B756A30-C630-4BF5-A6E4-6BD80AAD7F79}" destId="{BF0D18FE-FECB-4A2D-AFCE-DE3486367D1B}" srcOrd="7" destOrd="0" presId="urn:microsoft.com/office/officeart/2005/8/layout/target3"/>
    <dgm:cxn modelId="{EC3431F7-0D5B-40B4-8EBD-2FB98AD15751}" type="presParOf" srcId="{7B756A30-C630-4BF5-A6E4-6BD80AAD7F79}" destId="{35717DF2-6FCE-467C-BBEC-FFA0A78BE46E}" srcOrd="8" destOrd="0" presId="urn:microsoft.com/office/officeart/2005/8/layout/target3"/>
    <dgm:cxn modelId="{2C0D818A-4158-4AA1-BD76-418A472B6550}" type="presParOf" srcId="{7B756A30-C630-4BF5-A6E4-6BD80AAD7F79}" destId="{1D30DD7E-F87A-4F13-B90D-1107CB2D7560}" srcOrd="9" destOrd="0" presId="urn:microsoft.com/office/officeart/2005/8/layout/target3"/>
    <dgm:cxn modelId="{F278C2F3-F1FC-4A56-94E3-146B56722D06}" type="presParOf" srcId="{7B756A30-C630-4BF5-A6E4-6BD80AAD7F79}" destId="{A92AAA6D-33D5-42F7-9030-F6E090192424}" srcOrd="10" destOrd="0" presId="urn:microsoft.com/office/officeart/2005/8/layout/target3"/>
    <dgm:cxn modelId="{70E935EC-9D98-470C-B54A-F76B6D44547D}" type="presParOf" srcId="{7B756A30-C630-4BF5-A6E4-6BD80AAD7F79}" destId="{FFD1E57D-5692-4C70-A6E4-E5A71A670522}" srcOrd="11" destOrd="0" presId="urn:microsoft.com/office/officeart/2005/8/layout/target3"/>
    <dgm:cxn modelId="{FD529E7D-B235-43D7-81A5-11797362AD86}" type="presParOf" srcId="{7B756A30-C630-4BF5-A6E4-6BD80AAD7F79}" destId="{AE05D0E1-D893-43AF-A767-3E28DB280E8A}" srcOrd="12" destOrd="0" presId="urn:microsoft.com/office/officeart/2005/8/layout/target3"/>
    <dgm:cxn modelId="{0DC67514-098D-4665-86E1-F3EB3EBCE041}" type="presParOf" srcId="{7B756A30-C630-4BF5-A6E4-6BD80AAD7F79}" destId="{DE99B426-A5AF-459B-B36D-B5AC107653AE}" srcOrd="13" destOrd="0" presId="urn:microsoft.com/office/officeart/2005/8/layout/target3"/>
    <dgm:cxn modelId="{A84660A1-A19F-48E2-8F39-D5F581224586}" type="presParOf" srcId="{7B756A30-C630-4BF5-A6E4-6BD80AAD7F79}" destId="{17B1E909-AEA1-4E62-B1E2-FD0B16BFA93A}" srcOrd="14" destOrd="0" presId="urn:microsoft.com/office/officeart/2005/8/layout/target3"/>
    <dgm:cxn modelId="{08F2DB97-48D9-46BB-ABA6-1F5A0384A787}" type="presParOf" srcId="{7B756A30-C630-4BF5-A6E4-6BD80AAD7F79}" destId="{DA86A337-A32E-4DB6-A175-BE9D1C30B332}" srcOrd="15" destOrd="0" presId="urn:microsoft.com/office/officeart/2005/8/layout/target3"/>
    <dgm:cxn modelId="{53BCB2CB-9E25-4551-B2D2-F8B9CDADCBF6}" type="presParOf" srcId="{7B756A30-C630-4BF5-A6E4-6BD80AAD7F79}" destId="{AE3A9BA0-73F9-491F-83C6-84B0E2897C0D}" srcOrd="16" destOrd="0" presId="urn:microsoft.com/office/officeart/2005/8/layout/target3"/>
    <dgm:cxn modelId="{EA0AAE9B-61B0-4F7D-93DE-7BA4E206A6AE}" type="presParOf" srcId="{7B756A30-C630-4BF5-A6E4-6BD80AAD7F79}" destId="{9EAABB74-494D-4E0B-AEAD-8DFE7F69B830}" srcOrd="17" destOrd="0" presId="urn:microsoft.com/office/officeart/2005/8/layout/target3"/>
    <dgm:cxn modelId="{32E0CA5F-8E2D-4E5A-9B29-5C7A641981DD}" type="presParOf" srcId="{7B756A30-C630-4BF5-A6E4-6BD80AAD7F79}" destId="{0AC098B7-8454-4389-801E-5854CD2AF72A}" srcOrd="18" destOrd="0" presId="urn:microsoft.com/office/officeart/2005/8/layout/target3"/>
    <dgm:cxn modelId="{F476C886-B444-49AF-BD83-B28A8420B4BE}" type="presParOf" srcId="{7B756A30-C630-4BF5-A6E4-6BD80AAD7F79}" destId="{5A7E98CD-9022-4BF8-A7B4-E3C6BF1A5AAA}"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B5A85A-F3DE-44F5-A7F8-2F98859E2DBB}" type="doc">
      <dgm:prSet loTypeId="urn:microsoft.com/office/officeart/2005/8/layout/hList6" loCatId="list" qsTypeId="urn:microsoft.com/office/officeart/2005/8/quickstyle/simple1" qsCatId="simple" csTypeId="urn:microsoft.com/office/officeart/2005/8/colors/accent3_1" csCatId="accent3"/>
      <dgm:spPr/>
      <dgm:t>
        <a:bodyPr/>
        <a:lstStyle/>
        <a:p>
          <a:endParaRPr lang="fi-FI"/>
        </a:p>
      </dgm:t>
    </dgm:pt>
    <dgm:pt modelId="{0E6A3EDD-9311-4755-8F66-78BEB7C6EF72}">
      <dgm:prSet/>
      <dgm:spPr/>
      <dgm:t>
        <a:bodyPr/>
        <a:lstStyle/>
        <a:p>
          <a:r>
            <a:rPr lang="en-US" b="1"/>
            <a:t>Once approved, the prospectus must be published by the issuer, the offeror or the person asking for admission to trading on a regulated market within a reasonable time before the securities are offered to the public or admitted to trading, and at the latest at the time the offer is admitted or admitted to trading.</a:t>
          </a:r>
          <a:endParaRPr lang="fi-FI"/>
        </a:p>
      </dgm:t>
    </dgm:pt>
    <dgm:pt modelId="{93CF285A-9BDE-4766-B5D5-0AEF1DD43972}" type="parTrans" cxnId="{09E4B28A-E925-4A12-99D8-A83E8D4C25F6}">
      <dgm:prSet/>
      <dgm:spPr/>
      <dgm:t>
        <a:bodyPr/>
        <a:lstStyle/>
        <a:p>
          <a:endParaRPr lang="fi-FI"/>
        </a:p>
      </dgm:t>
    </dgm:pt>
    <dgm:pt modelId="{97532C58-F813-43ED-B691-F8D681C0DE22}" type="sibTrans" cxnId="{09E4B28A-E925-4A12-99D8-A83E8D4C25F6}">
      <dgm:prSet/>
      <dgm:spPr/>
      <dgm:t>
        <a:bodyPr/>
        <a:lstStyle/>
        <a:p>
          <a:endParaRPr lang="fi-FI"/>
        </a:p>
      </dgm:t>
    </dgm:pt>
    <dgm:pt modelId="{BBA62BE9-0BEA-483E-934F-5EB6D1BCD92C}">
      <dgm:prSet/>
      <dgm:spPr/>
      <dgm:t>
        <a:bodyPr/>
        <a:lstStyle/>
        <a:p>
          <a:r>
            <a:rPr lang="en-US" b="1"/>
            <a:t>The advertisement shall state that the prospectus has been published or is intended to be published and shall indicate where the prospectus is available to investors.</a:t>
          </a:r>
          <a:endParaRPr lang="fi-FI"/>
        </a:p>
      </dgm:t>
    </dgm:pt>
    <dgm:pt modelId="{70FF14FC-2B33-46E1-82E8-2893037A71CA}" type="parTrans" cxnId="{9512D80C-A2A1-4DF6-8325-7041169D9259}">
      <dgm:prSet/>
      <dgm:spPr/>
      <dgm:t>
        <a:bodyPr/>
        <a:lstStyle/>
        <a:p>
          <a:endParaRPr lang="fi-FI"/>
        </a:p>
      </dgm:t>
    </dgm:pt>
    <dgm:pt modelId="{AE2DA87C-41FC-4D8A-91B9-33440B9D2569}" type="sibTrans" cxnId="{9512D80C-A2A1-4DF6-8325-7041169D9259}">
      <dgm:prSet/>
      <dgm:spPr/>
      <dgm:t>
        <a:bodyPr/>
        <a:lstStyle/>
        <a:p>
          <a:endParaRPr lang="fi-FI"/>
        </a:p>
      </dgm:t>
    </dgm:pt>
    <dgm:pt modelId="{C74BE974-EF67-48B4-8E4A-767DA9EA832A}">
      <dgm:prSet/>
      <dgm:spPr/>
      <dgm:t>
        <a:bodyPr/>
        <a:lstStyle/>
        <a:p>
          <a:r>
            <a:rPr lang="en-US" b="1"/>
            <a:t>Advertising must be clearly identifiable as such. The information contained in the advertising must not be inaccurate or misleading and must be consistent with the information contained in the prospectus,</a:t>
          </a:r>
          <a:endParaRPr lang="fi-FI"/>
        </a:p>
      </dgm:t>
    </dgm:pt>
    <dgm:pt modelId="{E7CC541D-81B8-4539-8462-116E8BA0B2F1}" type="parTrans" cxnId="{FFF1C417-5CE7-42D0-A5A7-A13412FF45E5}">
      <dgm:prSet/>
      <dgm:spPr/>
      <dgm:t>
        <a:bodyPr/>
        <a:lstStyle/>
        <a:p>
          <a:endParaRPr lang="fi-FI"/>
        </a:p>
      </dgm:t>
    </dgm:pt>
    <dgm:pt modelId="{51008D75-EDC3-4F3F-A245-234808A336CB}" type="sibTrans" cxnId="{FFF1C417-5CE7-42D0-A5A7-A13412FF45E5}">
      <dgm:prSet/>
      <dgm:spPr/>
      <dgm:t>
        <a:bodyPr/>
        <a:lstStyle/>
        <a:p>
          <a:endParaRPr lang="fi-FI"/>
        </a:p>
      </dgm:t>
    </dgm:pt>
    <dgm:pt modelId="{9512507B-BAB1-4C59-9D21-FA688683E97D}">
      <dgm:prSet/>
      <dgm:spPr/>
      <dgm:t>
        <a:bodyPr/>
        <a:lstStyle/>
        <a:p>
          <a:r>
            <a:rPr lang="en-US" b="1"/>
            <a:t>All information provided orally or in writing concerning the offering of securities to the public or the admission to trading on a regulated market shall be consistent with the information in the prospectus, even if the information is not provided for advertising purposes.</a:t>
          </a:r>
          <a:endParaRPr lang="fi-FI"/>
        </a:p>
      </dgm:t>
    </dgm:pt>
    <dgm:pt modelId="{94BFD7A6-B26B-4573-A4C2-C8DC067B74D4}" type="parTrans" cxnId="{718F0283-4E9E-48CF-A330-DBDDE76A93D0}">
      <dgm:prSet/>
      <dgm:spPr/>
      <dgm:t>
        <a:bodyPr/>
        <a:lstStyle/>
        <a:p>
          <a:endParaRPr lang="fi-FI"/>
        </a:p>
      </dgm:t>
    </dgm:pt>
    <dgm:pt modelId="{4F89188A-0F36-4E28-8C95-BEBECD934429}" type="sibTrans" cxnId="{718F0283-4E9E-48CF-A330-DBDDE76A93D0}">
      <dgm:prSet/>
      <dgm:spPr/>
      <dgm:t>
        <a:bodyPr/>
        <a:lstStyle/>
        <a:p>
          <a:endParaRPr lang="fi-FI"/>
        </a:p>
      </dgm:t>
    </dgm:pt>
    <dgm:pt modelId="{612153BE-A6F8-4502-B09B-CDC6D988F1EB}">
      <dgm:prSet/>
      <dgm:spPr/>
      <dgm:t>
        <a:bodyPr/>
        <a:lstStyle/>
        <a:p>
          <a:r>
            <a:rPr lang="en-US" b="1"/>
            <a:t>Where an issuer or offeror provides, orally or in writing, material information addressed to one or more selected investors, such information shall either be provided to all other investors to whom the offer is addressed if the prospectus is not to be published or included in the prospectus or supplement.</a:t>
          </a:r>
          <a:endParaRPr lang="fi-FI"/>
        </a:p>
      </dgm:t>
    </dgm:pt>
    <dgm:pt modelId="{ACA57BF4-E5EC-4464-BB6B-AAFFE0E25E0D}" type="parTrans" cxnId="{EC8CA9BF-1D86-4549-BB43-A76169CD100A}">
      <dgm:prSet/>
      <dgm:spPr/>
      <dgm:t>
        <a:bodyPr/>
        <a:lstStyle/>
        <a:p>
          <a:endParaRPr lang="fi-FI"/>
        </a:p>
      </dgm:t>
    </dgm:pt>
    <dgm:pt modelId="{2A29991E-3DFD-4C7A-A12F-B9A56900321A}" type="sibTrans" cxnId="{EC8CA9BF-1D86-4549-BB43-A76169CD100A}">
      <dgm:prSet/>
      <dgm:spPr/>
      <dgm:t>
        <a:bodyPr/>
        <a:lstStyle/>
        <a:p>
          <a:endParaRPr lang="fi-FI"/>
        </a:p>
      </dgm:t>
    </dgm:pt>
    <dgm:pt modelId="{A3CBB025-2E4E-456F-A398-72A055B702AC}" type="pres">
      <dgm:prSet presAssocID="{B9B5A85A-F3DE-44F5-A7F8-2F98859E2DBB}" presName="Name0" presStyleCnt="0">
        <dgm:presLayoutVars>
          <dgm:dir/>
          <dgm:resizeHandles val="exact"/>
        </dgm:presLayoutVars>
      </dgm:prSet>
      <dgm:spPr/>
    </dgm:pt>
    <dgm:pt modelId="{DF7D4D9B-4334-423A-8D0A-88F9997C37F7}" type="pres">
      <dgm:prSet presAssocID="{0E6A3EDD-9311-4755-8F66-78BEB7C6EF72}" presName="node" presStyleLbl="node1" presStyleIdx="0" presStyleCnt="5">
        <dgm:presLayoutVars>
          <dgm:bulletEnabled val="1"/>
        </dgm:presLayoutVars>
      </dgm:prSet>
      <dgm:spPr/>
    </dgm:pt>
    <dgm:pt modelId="{A1F914DE-AFD9-4F34-BD25-39724C87215E}" type="pres">
      <dgm:prSet presAssocID="{97532C58-F813-43ED-B691-F8D681C0DE22}" presName="sibTrans" presStyleCnt="0"/>
      <dgm:spPr/>
    </dgm:pt>
    <dgm:pt modelId="{BD9BEADD-2C51-4E9D-8CE3-EEA04D9172E9}" type="pres">
      <dgm:prSet presAssocID="{BBA62BE9-0BEA-483E-934F-5EB6D1BCD92C}" presName="node" presStyleLbl="node1" presStyleIdx="1" presStyleCnt="5">
        <dgm:presLayoutVars>
          <dgm:bulletEnabled val="1"/>
        </dgm:presLayoutVars>
      </dgm:prSet>
      <dgm:spPr/>
    </dgm:pt>
    <dgm:pt modelId="{29474E86-FCAB-45DE-95D6-AC4CD6436EA7}" type="pres">
      <dgm:prSet presAssocID="{AE2DA87C-41FC-4D8A-91B9-33440B9D2569}" presName="sibTrans" presStyleCnt="0"/>
      <dgm:spPr/>
    </dgm:pt>
    <dgm:pt modelId="{2F393D43-2F58-41F0-8F33-6296D5FD9C6C}" type="pres">
      <dgm:prSet presAssocID="{C74BE974-EF67-48B4-8E4A-767DA9EA832A}" presName="node" presStyleLbl="node1" presStyleIdx="2" presStyleCnt="5">
        <dgm:presLayoutVars>
          <dgm:bulletEnabled val="1"/>
        </dgm:presLayoutVars>
      </dgm:prSet>
      <dgm:spPr/>
    </dgm:pt>
    <dgm:pt modelId="{4543ABB2-88DA-4EF3-80D2-9349B3A57FBA}" type="pres">
      <dgm:prSet presAssocID="{51008D75-EDC3-4F3F-A245-234808A336CB}" presName="sibTrans" presStyleCnt="0"/>
      <dgm:spPr/>
    </dgm:pt>
    <dgm:pt modelId="{216AB2A7-D10D-4489-8BC8-4F4618C73B39}" type="pres">
      <dgm:prSet presAssocID="{9512507B-BAB1-4C59-9D21-FA688683E97D}" presName="node" presStyleLbl="node1" presStyleIdx="3" presStyleCnt="5">
        <dgm:presLayoutVars>
          <dgm:bulletEnabled val="1"/>
        </dgm:presLayoutVars>
      </dgm:prSet>
      <dgm:spPr/>
    </dgm:pt>
    <dgm:pt modelId="{0B155293-46D8-4FA6-80B3-F023768A0C46}" type="pres">
      <dgm:prSet presAssocID="{4F89188A-0F36-4E28-8C95-BEBECD934429}" presName="sibTrans" presStyleCnt="0"/>
      <dgm:spPr/>
    </dgm:pt>
    <dgm:pt modelId="{00C0D872-C9AB-412C-AF47-D67D7E41482A}" type="pres">
      <dgm:prSet presAssocID="{612153BE-A6F8-4502-B09B-CDC6D988F1EB}" presName="node" presStyleLbl="node1" presStyleIdx="4" presStyleCnt="5">
        <dgm:presLayoutVars>
          <dgm:bulletEnabled val="1"/>
        </dgm:presLayoutVars>
      </dgm:prSet>
      <dgm:spPr/>
    </dgm:pt>
  </dgm:ptLst>
  <dgm:cxnLst>
    <dgm:cxn modelId="{9512D80C-A2A1-4DF6-8325-7041169D9259}" srcId="{B9B5A85A-F3DE-44F5-A7F8-2F98859E2DBB}" destId="{BBA62BE9-0BEA-483E-934F-5EB6D1BCD92C}" srcOrd="1" destOrd="0" parTransId="{70FF14FC-2B33-46E1-82E8-2893037A71CA}" sibTransId="{AE2DA87C-41FC-4D8A-91B9-33440B9D2569}"/>
    <dgm:cxn modelId="{E3FAB813-E137-4AB8-9FE7-E67C30E787E3}" type="presOf" srcId="{9512507B-BAB1-4C59-9D21-FA688683E97D}" destId="{216AB2A7-D10D-4489-8BC8-4F4618C73B39}" srcOrd="0" destOrd="0" presId="urn:microsoft.com/office/officeart/2005/8/layout/hList6"/>
    <dgm:cxn modelId="{FFF1C417-5CE7-42D0-A5A7-A13412FF45E5}" srcId="{B9B5A85A-F3DE-44F5-A7F8-2F98859E2DBB}" destId="{C74BE974-EF67-48B4-8E4A-767DA9EA832A}" srcOrd="2" destOrd="0" parTransId="{E7CC541D-81B8-4539-8462-116E8BA0B2F1}" sibTransId="{51008D75-EDC3-4F3F-A245-234808A336CB}"/>
    <dgm:cxn modelId="{FB6A497A-9183-4D34-898F-E028F7E21320}" type="presOf" srcId="{BBA62BE9-0BEA-483E-934F-5EB6D1BCD92C}" destId="{BD9BEADD-2C51-4E9D-8CE3-EEA04D9172E9}" srcOrd="0" destOrd="0" presId="urn:microsoft.com/office/officeart/2005/8/layout/hList6"/>
    <dgm:cxn modelId="{718F0283-4E9E-48CF-A330-DBDDE76A93D0}" srcId="{B9B5A85A-F3DE-44F5-A7F8-2F98859E2DBB}" destId="{9512507B-BAB1-4C59-9D21-FA688683E97D}" srcOrd="3" destOrd="0" parTransId="{94BFD7A6-B26B-4573-A4C2-C8DC067B74D4}" sibTransId="{4F89188A-0F36-4E28-8C95-BEBECD934429}"/>
    <dgm:cxn modelId="{09E4B28A-E925-4A12-99D8-A83E8D4C25F6}" srcId="{B9B5A85A-F3DE-44F5-A7F8-2F98859E2DBB}" destId="{0E6A3EDD-9311-4755-8F66-78BEB7C6EF72}" srcOrd="0" destOrd="0" parTransId="{93CF285A-9BDE-4766-B5D5-0AEF1DD43972}" sibTransId="{97532C58-F813-43ED-B691-F8D681C0DE22}"/>
    <dgm:cxn modelId="{E8B0E692-3F57-48C1-85C7-AEF0D3338D24}" type="presOf" srcId="{0E6A3EDD-9311-4755-8F66-78BEB7C6EF72}" destId="{DF7D4D9B-4334-423A-8D0A-88F9997C37F7}" srcOrd="0" destOrd="0" presId="urn:microsoft.com/office/officeart/2005/8/layout/hList6"/>
    <dgm:cxn modelId="{9B367596-4353-4BB7-B8E7-5ACC604EA7D0}" type="presOf" srcId="{C74BE974-EF67-48B4-8E4A-767DA9EA832A}" destId="{2F393D43-2F58-41F0-8F33-6296D5FD9C6C}" srcOrd="0" destOrd="0" presId="urn:microsoft.com/office/officeart/2005/8/layout/hList6"/>
    <dgm:cxn modelId="{EDC9A4AE-A82E-4768-86F4-02FD672D9B14}" type="presOf" srcId="{B9B5A85A-F3DE-44F5-A7F8-2F98859E2DBB}" destId="{A3CBB025-2E4E-456F-A398-72A055B702AC}" srcOrd="0" destOrd="0" presId="urn:microsoft.com/office/officeart/2005/8/layout/hList6"/>
    <dgm:cxn modelId="{EC8CA9BF-1D86-4549-BB43-A76169CD100A}" srcId="{B9B5A85A-F3DE-44F5-A7F8-2F98859E2DBB}" destId="{612153BE-A6F8-4502-B09B-CDC6D988F1EB}" srcOrd="4" destOrd="0" parTransId="{ACA57BF4-E5EC-4464-BB6B-AAFFE0E25E0D}" sibTransId="{2A29991E-3DFD-4C7A-A12F-B9A56900321A}"/>
    <dgm:cxn modelId="{0EFC4BE4-ADF2-4E0F-9345-193EA0AA518D}" type="presOf" srcId="{612153BE-A6F8-4502-B09B-CDC6D988F1EB}" destId="{00C0D872-C9AB-412C-AF47-D67D7E41482A}" srcOrd="0" destOrd="0" presId="urn:microsoft.com/office/officeart/2005/8/layout/hList6"/>
    <dgm:cxn modelId="{D136FCF7-EE8E-454B-BE04-679810EC8D70}" type="presParOf" srcId="{A3CBB025-2E4E-456F-A398-72A055B702AC}" destId="{DF7D4D9B-4334-423A-8D0A-88F9997C37F7}" srcOrd="0" destOrd="0" presId="urn:microsoft.com/office/officeart/2005/8/layout/hList6"/>
    <dgm:cxn modelId="{394AF806-30E0-4090-A106-4CE3B8952D95}" type="presParOf" srcId="{A3CBB025-2E4E-456F-A398-72A055B702AC}" destId="{A1F914DE-AFD9-4F34-BD25-39724C87215E}" srcOrd="1" destOrd="0" presId="urn:microsoft.com/office/officeart/2005/8/layout/hList6"/>
    <dgm:cxn modelId="{B354362E-20D5-4B1D-B34F-97B0AE96E7D9}" type="presParOf" srcId="{A3CBB025-2E4E-456F-A398-72A055B702AC}" destId="{BD9BEADD-2C51-4E9D-8CE3-EEA04D9172E9}" srcOrd="2" destOrd="0" presId="urn:microsoft.com/office/officeart/2005/8/layout/hList6"/>
    <dgm:cxn modelId="{F99EB50C-93B8-4815-81AF-69E26E127442}" type="presParOf" srcId="{A3CBB025-2E4E-456F-A398-72A055B702AC}" destId="{29474E86-FCAB-45DE-95D6-AC4CD6436EA7}" srcOrd="3" destOrd="0" presId="urn:microsoft.com/office/officeart/2005/8/layout/hList6"/>
    <dgm:cxn modelId="{9543411D-F98D-438B-BC3E-8B17BB685D46}" type="presParOf" srcId="{A3CBB025-2E4E-456F-A398-72A055B702AC}" destId="{2F393D43-2F58-41F0-8F33-6296D5FD9C6C}" srcOrd="4" destOrd="0" presId="urn:microsoft.com/office/officeart/2005/8/layout/hList6"/>
    <dgm:cxn modelId="{25DD558E-22AC-4F57-A725-227401B9ABF4}" type="presParOf" srcId="{A3CBB025-2E4E-456F-A398-72A055B702AC}" destId="{4543ABB2-88DA-4EF3-80D2-9349B3A57FBA}" srcOrd="5" destOrd="0" presId="urn:microsoft.com/office/officeart/2005/8/layout/hList6"/>
    <dgm:cxn modelId="{3040172F-BD9E-44F8-B19B-1338F47563D6}" type="presParOf" srcId="{A3CBB025-2E4E-456F-A398-72A055B702AC}" destId="{216AB2A7-D10D-4489-8BC8-4F4618C73B39}" srcOrd="6" destOrd="0" presId="urn:microsoft.com/office/officeart/2005/8/layout/hList6"/>
    <dgm:cxn modelId="{C9BAD21D-92B1-45ED-BE08-1C63B6B77582}" type="presParOf" srcId="{A3CBB025-2E4E-456F-A398-72A055B702AC}" destId="{0B155293-46D8-4FA6-80B3-F023768A0C46}" srcOrd="7" destOrd="0" presId="urn:microsoft.com/office/officeart/2005/8/layout/hList6"/>
    <dgm:cxn modelId="{97ED5CC3-D7E7-4852-B857-BEB901F223AB}" type="presParOf" srcId="{A3CBB025-2E4E-456F-A398-72A055B702AC}" destId="{00C0D872-C9AB-412C-AF47-D67D7E41482A}"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185AF6-F3D8-46CB-8CCD-4A266C2B2749}" type="doc">
      <dgm:prSet loTypeId="urn:microsoft.com/office/officeart/2005/8/layout/process5" loCatId="process" qsTypeId="urn:microsoft.com/office/officeart/2005/8/quickstyle/simple1" qsCatId="simple" csTypeId="urn:microsoft.com/office/officeart/2005/8/colors/accent3_1" csCatId="accent3"/>
      <dgm:spPr/>
      <dgm:t>
        <a:bodyPr/>
        <a:lstStyle/>
        <a:p>
          <a:endParaRPr lang="fi-FI"/>
        </a:p>
      </dgm:t>
    </dgm:pt>
    <dgm:pt modelId="{C84FECAF-D451-4A2E-8ACB-684626665F6E}">
      <dgm:prSet/>
      <dgm:spPr/>
      <dgm:t>
        <a:bodyPr/>
        <a:lstStyle/>
        <a:p>
          <a:pPr rtl="0"/>
          <a:r>
            <a:rPr lang="fi-FI" b="1" dirty="0"/>
            <a:t>A </a:t>
          </a:r>
          <a:r>
            <a:rPr lang="fi-FI" b="1" dirty="0" err="1"/>
            <a:t>Latin</a:t>
          </a:r>
          <a:r>
            <a:rPr lang="fi-FI" b="1" dirty="0"/>
            <a:t> </a:t>
          </a:r>
          <a:r>
            <a:rPr lang="fi-FI" b="1" dirty="0" err="1"/>
            <a:t>term</a:t>
          </a:r>
          <a:r>
            <a:rPr lang="fi-FI" b="1" dirty="0"/>
            <a:t> </a:t>
          </a:r>
          <a:r>
            <a:rPr lang="fi-FI" b="1" dirty="0" err="1"/>
            <a:t>meaning</a:t>
          </a:r>
          <a:r>
            <a:rPr lang="fi-FI" b="1" dirty="0"/>
            <a:t> "for the sake of </a:t>
          </a:r>
          <a:r>
            <a:rPr lang="fi-FI" b="1" dirty="0" err="1"/>
            <a:t>form</a:t>
          </a:r>
          <a:r>
            <a:rPr lang="fi-FI" b="1" dirty="0"/>
            <a:t>". </a:t>
          </a:r>
          <a:endParaRPr lang="fi-FI" dirty="0"/>
        </a:p>
      </dgm:t>
    </dgm:pt>
    <dgm:pt modelId="{419D02E4-23C0-4C96-BA51-0BC144E92084}" type="parTrans" cxnId="{0D722EBC-5B0C-4E69-9D57-94EB92F020D2}">
      <dgm:prSet/>
      <dgm:spPr/>
      <dgm:t>
        <a:bodyPr/>
        <a:lstStyle/>
        <a:p>
          <a:endParaRPr lang="fi-FI"/>
        </a:p>
      </dgm:t>
    </dgm:pt>
    <dgm:pt modelId="{F664B7BF-A6F1-42A1-A88D-52C75C58D8C9}" type="sibTrans" cxnId="{0D722EBC-5B0C-4E69-9D57-94EB92F020D2}">
      <dgm:prSet/>
      <dgm:spPr/>
      <dgm:t>
        <a:bodyPr/>
        <a:lstStyle/>
        <a:p>
          <a:endParaRPr lang="fi-FI"/>
        </a:p>
      </dgm:t>
    </dgm:pt>
    <dgm:pt modelId="{5D26EB79-82C7-4C91-A670-2562D9A821F1}">
      <dgm:prSet/>
      <dgm:spPr/>
      <dgm:t>
        <a:bodyPr/>
        <a:lstStyle/>
        <a:p>
          <a:pPr rtl="0"/>
          <a:r>
            <a:rPr lang="fi-FI" b="1"/>
            <a:t>a method of calculating financial results in order to emphasize either current or projected figures. </a:t>
          </a:r>
          <a:endParaRPr lang="fi-FI"/>
        </a:p>
      </dgm:t>
    </dgm:pt>
    <dgm:pt modelId="{E77AF070-6548-494B-81F8-42352D887959}" type="parTrans" cxnId="{03BC5461-BA7A-4395-8C99-B89C1C593929}">
      <dgm:prSet/>
      <dgm:spPr/>
      <dgm:t>
        <a:bodyPr/>
        <a:lstStyle/>
        <a:p>
          <a:endParaRPr lang="fi-FI"/>
        </a:p>
      </dgm:t>
    </dgm:pt>
    <dgm:pt modelId="{B5B3FC00-F65F-497A-BF47-6CC4D81AC7EC}" type="sibTrans" cxnId="{03BC5461-BA7A-4395-8C99-B89C1C593929}">
      <dgm:prSet/>
      <dgm:spPr/>
      <dgm:t>
        <a:bodyPr/>
        <a:lstStyle/>
        <a:p>
          <a:endParaRPr lang="fi-FI"/>
        </a:p>
      </dgm:t>
    </dgm:pt>
    <dgm:pt modelId="{79A23B6D-8A88-490F-8C0D-619108857F1E}">
      <dgm:prSet/>
      <dgm:spPr/>
      <dgm:t>
        <a:bodyPr/>
        <a:lstStyle/>
        <a:p>
          <a:pPr rtl="0"/>
          <a:r>
            <a:rPr lang="fi-FI" b="1" i="1"/>
            <a:t>Pro forma </a:t>
          </a:r>
          <a:r>
            <a:rPr lang="fi-FI" b="1"/>
            <a:t>financial statements</a:t>
          </a:r>
          <a:r>
            <a:rPr lang="fi-FI" b="1" i="1"/>
            <a:t> could be designed to reflect a proposed change, such as a merger or acquisition, or to emphasize certain figures when a company issues an earnings announcement to the public. </a:t>
          </a:r>
          <a:endParaRPr lang="fi-FI"/>
        </a:p>
      </dgm:t>
    </dgm:pt>
    <dgm:pt modelId="{633AB456-7486-44ED-ABD9-CB0A1F4061AF}" type="parTrans" cxnId="{60D79DC1-966A-48D2-954E-0DD4C1BB0A00}">
      <dgm:prSet/>
      <dgm:spPr/>
      <dgm:t>
        <a:bodyPr/>
        <a:lstStyle/>
        <a:p>
          <a:endParaRPr lang="fi-FI"/>
        </a:p>
      </dgm:t>
    </dgm:pt>
    <dgm:pt modelId="{A346E4B9-358E-49F0-8767-9E5D0FE626DA}" type="sibTrans" cxnId="{60D79DC1-966A-48D2-954E-0DD4C1BB0A00}">
      <dgm:prSet/>
      <dgm:spPr/>
      <dgm:t>
        <a:bodyPr/>
        <a:lstStyle/>
        <a:p>
          <a:endParaRPr lang="fi-FI"/>
        </a:p>
      </dgm:t>
    </dgm:pt>
    <dgm:pt modelId="{E421D950-8A52-4295-B4D1-DF8040294BBA}">
      <dgm:prSet/>
      <dgm:spPr/>
      <dgm:t>
        <a:bodyPr/>
        <a:lstStyle/>
        <a:p>
          <a:pPr rtl="0"/>
          <a:r>
            <a:rPr lang="fi-FI" b="1" i="1"/>
            <a:t>the figures may not comply with generally accepted accounting principles (GAAP). </a:t>
          </a:r>
          <a:endParaRPr lang="fi-FI"/>
        </a:p>
      </dgm:t>
    </dgm:pt>
    <dgm:pt modelId="{17C12FC6-8E4C-46C0-A37C-DE8890C27E9B}" type="parTrans" cxnId="{876DC59E-D2F0-44A5-BCED-AA5E44803E37}">
      <dgm:prSet/>
      <dgm:spPr/>
      <dgm:t>
        <a:bodyPr/>
        <a:lstStyle/>
        <a:p>
          <a:endParaRPr lang="fi-FI"/>
        </a:p>
      </dgm:t>
    </dgm:pt>
    <dgm:pt modelId="{F563A756-F6A2-41BB-B886-B47BE80755F9}" type="sibTrans" cxnId="{876DC59E-D2F0-44A5-BCED-AA5E44803E37}">
      <dgm:prSet/>
      <dgm:spPr/>
      <dgm:t>
        <a:bodyPr/>
        <a:lstStyle/>
        <a:p>
          <a:endParaRPr lang="fi-FI"/>
        </a:p>
      </dgm:t>
    </dgm:pt>
    <dgm:pt modelId="{23AEA509-E687-4383-BE23-E3F7A4DE8F82}" type="pres">
      <dgm:prSet presAssocID="{C6185AF6-F3D8-46CB-8CCD-4A266C2B2749}" presName="diagram" presStyleCnt="0">
        <dgm:presLayoutVars>
          <dgm:dir/>
          <dgm:resizeHandles val="exact"/>
        </dgm:presLayoutVars>
      </dgm:prSet>
      <dgm:spPr/>
    </dgm:pt>
    <dgm:pt modelId="{90C287A6-5A01-445A-A4E2-F9293D74FB08}" type="pres">
      <dgm:prSet presAssocID="{C84FECAF-D451-4A2E-8ACB-684626665F6E}" presName="node" presStyleLbl="node1" presStyleIdx="0" presStyleCnt="4">
        <dgm:presLayoutVars>
          <dgm:bulletEnabled val="1"/>
        </dgm:presLayoutVars>
      </dgm:prSet>
      <dgm:spPr/>
    </dgm:pt>
    <dgm:pt modelId="{16D0E797-9447-4AE1-B574-DA1A4585BB15}" type="pres">
      <dgm:prSet presAssocID="{F664B7BF-A6F1-42A1-A88D-52C75C58D8C9}" presName="sibTrans" presStyleLbl="sibTrans2D1" presStyleIdx="0" presStyleCnt="3"/>
      <dgm:spPr/>
    </dgm:pt>
    <dgm:pt modelId="{9EB809F9-4716-4E17-922D-4C941156BD04}" type="pres">
      <dgm:prSet presAssocID="{F664B7BF-A6F1-42A1-A88D-52C75C58D8C9}" presName="connectorText" presStyleLbl="sibTrans2D1" presStyleIdx="0" presStyleCnt="3"/>
      <dgm:spPr/>
    </dgm:pt>
    <dgm:pt modelId="{6E00F3DF-B1DE-4BD5-B3F0-E27420F851DE}" type="pres">
      <dgm:prSet presAssocID="{5D26EB79-82C7-4C91-A670-2562D9A821F1}" presName="node" presStyleLbl="node1" presStyleIdx="1" presStyleCnt="4">
        <dgm:presLayoutVars>
          <dgm:bulletEnabled val="1"/>
        </dgm:presLayoutVars>
      </dgm:prSet>
      <dgm:spPr/>
    </dgm:pt>
    <dgm:pt modelId="{B914EE1D-A9EC-4649-9589-66D846EE2024}" type="pres">
      <dgm:prSet presAssocID="{B5B3FC00-F65F-497A-BF47-6CC4D81AC7EC}" presName="sibTrans" presStyleLbl="sibTrans2D1" presStyleIdx="1" presStyleCnt="3"/>
      <dgm:spPr/>
    </dgm:pt>
    <dgm:pt modelId="{689B9218-4DE2-4C37-BABE-248D39250953}" type="pres">
      <dgm:prSet presAssocID="{B5B3FC00-F65F-497A-BF47-6CC4D81AC7EC}" presName="connectorText" presStyleLbl="sibTrans2D1" presStyleIdx="1" presStyleCnt="3"/>
      <dgm:spPr/>
    </dgm:pt>
    <dgm:pt modelId="{1641A6D9-0139-420A-973F-7AB7973275D6}" type="pres">
      <dgm:prSet presAssocID="{79A23B6D-8A88-490F-8C0D-619108857F1E}" presName="node" presStyleLbl="node1" presStyleIdx="2" presStyleCnt="4">
        <dgm:presLayoutVars>
          <dgm:bulletEnabled val="1"/>
        </dgm:presLayoutVars>
      </dgm:prSet>
      <dgm:spPr/>
    </dgm:pt>
    <dgm:pt modelId="{62B1300F-8B73-464F-A3F1-59A7AA5A7496}" type="pres">
      <dgm:prSet presAssocID="{A346E4B9-358E-49F0-8767-9E5D0FE626DA}" presName="sibTrans" presStyleLbl="sibTrans2D1" presStyleIdx="2" presStyleCnt="3"/>
      <dgm:spPr/>
    </dgm:pt>
    <dgm:pt modelId="{DECBE0AD-6B97-43F4-80D3-7F07E2B2997E}" type="pres">
      <dgm:prSet presAssocID="{A346E4B9-358E-49F0-8767-9E5D0FE626DA}" presName="connectorText" presStyleLbl="sibTrans2D1" presStyleIdx="2" presStyleCnt="3"/>
      <dgm:spPr/>
    </dgm:pt>
    <dgm:pt modelId="{7474144C-0CD6-4BB6-A7E3-67BEC0E3F09C}" type="pres">
      <dgm:prSet presAssocID="{E421D950-8A52-4295-B4D1-DF8040294BBA}" presName="node" presStyleLbl="node1" presStyleIdx="3" presStyleCnt="4">
        <dgm:presLayoutVars>
          <dgm:bulletEnabled val="1"/>
        </dgm:presLayoutVars>
      </dgm:prSet>
      <dgm:spPr/>
    </dgm:pt>
  </dgm:ptLst>
  <dgm:cxnLst>
    <dgm:cxn modelId="{AF673905-D339-43D3-A6C5-D95EB7317A9E}" type="presOf" srcId="{B5B3FC00-F65F-497A-BF47-6CC4D81AC7EC}" destId="{B914EE1D-A9EC-4649-9589-66D846EE2024}" srcOrd="0" destOrd="0" presId="urn:microsoft.com/office/officeart/2005/8/layout/process5"/>
    <dgm:cxn modelId="{03BC5461-BA7A-4395-8C99-B89C1C593929}" srcId="{C6185AF6-F3D8-46CB-8CCD-4A266C2B2749}" destId="{5D26EB79-82C7-4C91-A670-2562D9A821F1}" srcOrd="1" destOrd="0" parTransId="{E77AF070-6548-494B-81F8-42352D887959}" sibTransId="{B5B3FC00-F65F-497A-BF47-6CC4D81AC7EC}"/>
    <dgm:cxn modelId="{0E603E47-41DF-4C21-BA9B-4CEF2B443B76}" type="presOf" srcId="{A346E4B9-358E-49F0-8767-9E5D0FE626DA}" destId="{62B1300F-8B73-464F-A3F1-59A7AA5A7496}" srcOrd="0" destOrd="0" presId="urn:microsoft.com/office/officeart/2005/8/layout/process5"/>
    <dgm:cxn modelId="{D2C3C36B-12B0-4E1C-837B-6ADA7D1F80B2}" type="presOf" srcId="{A346E4B9-358E-49F0-8767-9E5D0FE626DA}" destId="{DECBE0AD-6B97-43F4-80D3-7F07E2B2997E}" srcOrd="1" destOrd="0" presId="urn:microsoft.com/office/officeart/2005/8/layout/process5"/>
    <dgm:cxn modelId="{CBEC8F73-5CED-4F0B-AC9B-7CC14AAB37F5}" type="presOf" srcId="{C84FECAF-D451-4A2E-8ACB-684626665F6E}" destId="{90C287A6-5A01-445A-A4E2-F9293D74FB08}" srcOrd="0" destOrd="0" presId="urn:microsoft.com/office/officeart/2005/8/layout/process5"/>
    <dgm:cxn modelId="{D26F0479-85BA-47D7-ADDE-D508F7E5C011}" type="presOf" srcId="{79A23B6D-8A88-490F-8C0D-619108857F1E}" destId="{1641A6D9-0139-420A-973F-7AB7973275D6}" srcOrd="0" destOrd="0" presId="urn:microsoft.com/office/officeart/2005/8/layout/process5"/>
    <dgm:cxn modelId="{19CD0E8A-FCCD-40D5-8DC7-36349C436486}" type="presOf" srcId="{E421D950-8A52-4295-B4D1-DF8040294BBA}" destId="{7474144C-0CD6-4BB6-A7E3-67BEC0E3F09C}" srcOrd="0" destOrd="0" presId="urn:microsoft.com/office/officeart/2005/8/layout/process5"/>
    <dgm:cxn modelId="{876DC59E-D2F0-44A5-BCED-AA5E44803E37}" srcId="{C6185AF6-F3D8-46CB-8CCD-4A266C2B2749}" destId="{E421D950-8A52-4295-B4D1-DF8040294BBA}" srcOrd="3" destOrd="0" parTransId="{17C12FC6-8E4C-46C0-A37C-DE8890C27E9B}" sibTransId="{F563A756-F6A2-41BB-B886-B47BE80755F9}"/>
    <dgm:cxn modelId="{DA1F31B9-5F52-4320-A543-BB70CB7A40D5}" type="presOf" srcId="{F664B7BF-A6F1-42A1-A88D-52C75C58D8C9}" destId="{16D0E797-9447-4AE1-B574-DA1A4585BB15}" srcOrd="0" destOrd="0" presId="urn:microsoft.com/office/officeart/2005/8/layout/process5"/>
    <dgm:cxn modelId="{11178DB9-2468-401F-A312-B8AE8A574748}" type="presOf" srcId="{B5B3FC00-F65F-497A-BF47-6CC4D81AC7EC}" destId="{689B9218-4DE2-4C37-BABE-248D39250953}" srcOrd="1" destOrd="0" presId="urn:microsoft.com/office/officeart/2005/8/layout/process5"/>
    <dgm:cxn modelId="{0D722EBC-5B0C-4E69-9D57-94EB92F020D2}" srcId="{C6185AF6-F3D8-46CB-8CCD-4A266C2B2749}" destId="{C84FECAF-D451-4A2E-8ACB-684626665F6E}" srcOrd="0" destOrd="0" parTransId="{419D02E4-23C0-4C96-BA51-0BC144E92084}" sibTransId="{F664B7BF-A6F1-42A1-A88D-52C75C58D8C9}"/>
    <dgm:cxn modelId="{60D79DC1-966A-48D2-954E-0DD4C1BB0A00}" srcId="{C6185AF6-F3D8-46CB-8CCD-4A266C2B2749}" destId="{79A23B6D-8A88-490F-8C0D-619108857F1E}" srcOrd="2" destOrd="0" parTransId="{633AB456-7486-44ED-ABD9-CB0A1F4061AF}" sibTransId="{A346E4B9-358E-49F0-8767-9E5D0FE626DA}"/>
    <dgm:cxn modelId="{074F6FDC-3A2E-4ED9-B001-EA3BD00A32F2}" type="presOf" srcId="{C6185AF6-F3D8-46CB-8CCD-4A266C2B2749}" destId="{23AEA509-E687-4383-BE23-E3F7A4DE8F82}" srcOrd="0" destOrd="0" presId="urn:microsoft.com/office/officeart/2005/8/layout/process5"/>
    <dgm:cxn modelId="{EF38CAF1-974E-4E4D-8255-FD698F022F39}" type="presOf" srcId="{F664B7BF-A6F1-42A1-A88D-52C75C58D8C9}" destId="{9EB809F9-4716-4E17-922D-4C941156BD04}" srcOrd="1" destOrd="0" presId="urn:microsoft.com/office/officeart/2005/8/layout/process5"/>
    <dgm:cxn modelId="{909A7EFD-E3FE-4351-9EE6-62C07840DADE}" type="presOf" srcId="{5D26EB79-82C7-4C91-A670-2562D9A821F1}" destId="{6E00F3DF-B1DE-4BD5-B3F0-E27420F851DE}" srcOrd="0" destOrd="0" presId="urn:microsoft.com/office/officeart/2005/8/layout/process5"/>
    <dgm:cxn modelId="{106ADB22-C380-4DAB-92E6-4A09AD4ADDAC}" type="presParOf" srcId="{23AEA509-E687-4383-BE23-E3F7A4DE8F82}" destId="{90C287A6-5A01-445A-A4E2-F9293D74FB08}" srcOrd="0" destOrd="0" presId="urn:microsoft.com/office/officeart/2005/8/layout/process5"/>
    <dgm:cxn modelId="{C8C55D6E-EEB3-4498-867D-3BFA78CBBBB7}" type="presParOf" srcId="{23AEA509-E687-4383-BE23-E3F7A4DE8F82}" destId="{16D0E797-9447-4AE1-B574-DA1A4585BB15}" srcOrd="1" destOrd="0" presId="urn:microsoft.com/office/officeart/2005/8/layout/process5"/>
    <dgm:cxn modelId="{C372D652-0EE0-4C04-9EBE-4559C485E3B4}" type="presParOf" srcId="{16D0E797-9447-4AE1-B574-DA1A4585BB15}" destId="{9EB809F9-4716-4E17-922D-4C941156BD04}" srcOrd="0" destOrd="0" presId="urn:microsoft.com/office/officeart/2005/8/layout/process5"/>
    <dgm:cxn modelId="{E5370CB8-88EE-407C-AE8C-6F6889E3FE75}" type="presParOf" srcId="{23AEA509-E687-4383-BE23-E3F7A4DE8F82}" destId="{6E00F3DF-B1DE-4BD5-B3F0-E27420F851DE}" srcOrd="2" destOrd="0" presId="urn:microsoft.com/office/officeart/2005/8/layout/process5"/>
    <dgm:cxn modelId="{8554B176-C3A2-44B8-9804-13FA39AFA4FB}" type="presParOf" srcId="{23AEA509-E687-4383-BE23-E3F7A4DE8F82}" destId="{B914EE1D-A9EC-4649-9589-66D846EE2024}" srcOrd="3" destOrd="0" presId="urn:microsoft.com/office/officeart/2005/8/layout/process5"/>
    <dgm:cxn modelId="{28EF1247-554C-4428-940E-92AAA3CD072D}" type="presParOf" srcId="{B914EE1D-A9EC-4649-9589-66D846EE2024}" destId="{689B9218-4DE2-4C37-BABE-248D39250953}" srcOrd="0" destOrd="0" presId="urn:microsoft.com/office/officeart/2005/8/layout/process5"/>
    <dgm:cxn modelId="{7660A353-3EA6-434E-87E0-D3B8460FC86D}" type="presParOf" srcId="{23AEA509-E687-4383-BE23-E3F7A4DE8F82}" destId="{1641A6D9-0139-420A-973F-7AB7973275D6}" srcOrd="4" destOrd="0" presId="urn:microsoft.com/office/officeart/2005/8/layout/process5"/>
    <dgm:cxn modelId="{45C15199-C1BC-4536-BF15-14F776FB4F2F}" type="presParOf" srcId="{23AEA509-E687-4383-BE23-E3F7A4DE8F82}" destId="{62B1300F-8B73-464F-A3F1-59A7AA5A7496}" srcOrd="5" destOrd="0" presId="urn:microsoft.com/office/officeart/2005/8/layout/process5"/>
    <dgm:cxn modelId="{A7E38BE7-F0C8-425E-BE95-23086851AB6D}" type="presParOf" srcId="{62B1300F-8B73-464F-A3F1-59A7AA5A7496}" destId="{DECBE0AD-6B97-43F4-80D3-7F07E2B2997E}" srcOrd="0" destOrd="0" presId="urn:microsoft.com/office/officeart/2005/8/layout/process5"/>
    <dgm:cxn modelId="{99BE81E0-DF8C-499C-9A9F-AE95E05943EC}" type="presParOf" srcId="{23AEA509-E687-4383-BE23-E3F7A4DE8F82}" destId="{7474144C-0CD6-4BB6-A7E3-67BEC0E3F09C}"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7A0EF9-ACE4-4F5F-93A3-509599BD315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fi-FI"/>
        </a:p>
      </dgm:t>
    </dgm:pt>
    <dgm:pt modelId="{D560A98D-4CDF-430E-BBC5-77100D018481}">
      <dgm:prSet/>
      <dgm:spPr/>
      <dgm:t>
        <a:bodyPr/>
        <a:lstStyle/>
        <a:p>
          <a:r>
            <a:rPr lang="en-US"/>
            <a:t>Presented to enhance comparability of information in cases of e.g. planned material changes in issuer’s business which the official annual account and interim reports do not reflect </a:t>
          </a:r>
          <a:endParaRPr lang="fi-FI"/>
        </a:p>
      </dgm:t>
    </dgm:pt>
    <dgm:pt modelId="{0A969361-C93B-4973-9C87-7FFFBE616C6B}" type="parTrans" cxnId="{5084BAF2-AB1E-41FC-9A5A-E62C99F7BB88}">
      <dgm:prSet/>
      <dgm:spPr/>
      <dgm:t>
        <a:bodyPr/>
        <a:lstStyle/>
        <a:p>
          <a:endParaRPr lang="fi-FI"/>
        </a:p>
      </dgm:t>
    </dgm:pt>
    <dgm:pt modelId="{6CEA94D7-7DBC-477A-B1E5-A894E5420919}" type="sibTrans" cxnId="{5084BAF2-AB1E-41FC-9A5A-E62C99F7BB88}">
      <dgm:prSet/>
      <dgm:spPr/>
      <dgm:t>
        <a:bodyPr/>
        <a:lstStyle/>
        <a:p>
          <a:endParaRPr lang="fi-FI"/>
        </a:p>
      </dgm:t>
    </dgm:pt>
    <dgm:pt modelId="{41B2615E-6B82-472E-827E-9E9F6696D189}">
      <dgm:prSet/>
      <dgm:spPr/>
      <dgm:t>
        <a:bodyPr/>
        <a:lstStyle/>
        <a:p>
          <a:r>
            <a:rPr lang="en-US"/>
            <a:t>E.g. with respect to branch, markets, turnover and profitability, balance structure, personnel, ownership, share capital and administration</a:t>
          </a:r>
          <a:endParaRPr lang="fi-FI"/>
        </a:p>
      </dgm:t>
    </dgm:pt>
    <dgm:pt modelId="{B7710935-DF7C-4FAB-A13C-67729A9B104B}" type="parTrans" cxnId="{7356B1B2-0C77-4EFD-A68D-718C4C2678A4}">
      <dgm:prSet/>
      <dgm:spPr/>
      <dgm:t>
        <a:bodyPr/>
        <a:lstStyle/>
        <a:p>
          <a:endParaRPr lang="fi-FI"/>
        </a:p>
      </dgm:t>
    </dgm:pt>
    <dgm:pt modelId="{DA742864-435F-4866-8DC2-C7CAD1F459E7}" type="sibTrans" cxnId="{7356B1B2-0C77-4EFD-A68D-718C4C2678A4}">
      <dgm:prSet/>
      <dgm:spPr/>
      <dgm:t>
        <a:bodyPr/>
        <a:lstStyle/>
        <a:p>
          <a:endParaRPr lang="fi-FI"/>
        </a:p>
      </dgm:t>
    </dgm:pt>
    <dgm:pt modelId="{99A67FF0-CE22-4708-9870-5F94C31F49A6}">
      <dgm:prSet/>
      <dgm:spPr/>
      <dgm:t>
        <a:bodyPr/>
        <a:lstStyle/>
        <a:p>
          <a:r>
            <a:rPr lang="en-US"/>
            <a:t>On the other hand, the financial statements of some firms are designed to hide rather than reveal information. </a:t>
          </a:r>
          <a:endParaRPr lang="fi-FI"/>
        </a:p>
      </dgm:t>
    </dgm:pt>
    <dgm:pt modelId="{D46E3630-9FDF-4105-841E-907BF2B63C19}" type="parTrans" cxnId="{87246422-ADAF-4ECB-BD79-D9515BA037D4}">
      <dgm:prSet/>
      <dgm:spPr/>
      <dgm:t>
        <a:bodyPr/>
        <a:lstStyle/>
        <a:p>
          <a:endParaRPr lang="fi-FI"/>
        </a:p>
      </dgm:t>
    </dgm:pt>
    <dgm:pt modelId="{414DB975-B7C2-45FB-809C-0BD3BB7C5CE8}" type="sibTrans" cxnId="{87246422-ADAF-4ECB-BD79-D9515BA037D4}">
      <dgm:prSet/>
      <dgm:spPr/>
      <dgm:t>
        <a:bodyPr/>
        <a:lstStyle/>
        <a:p>
          <a:endParaRPr lang="fi-FI"/>
        </a:p>
      </dgm:t>
    </dgm:pt>
    <dgm:pt modelId="{1F8B11C8-315B-40A0-91CF-DA7E796A8E16}">
      <dgm:prSet/>
      <dgm:spPr/>
      <dgm:t>
        <a:bodyPr/>
        <a:lstStyle/>
        <a:p>
          <a:r>
            <a:rPr lang="en-US"/>
            <a:t>Companies with inscrutable financials and complex business structures are riskier and less valuable investments</a:t>
          </a:r>
          <a:r>
            <a:rPr lang="fi-FI"/>
            <a:t> </a:t>
          </a:r>
        </a:p>
      </dgm:t>
    </dgm:pt>
    <dgm:pt modelId="{8429743F-E1F4-4C6F-A7E8-925DAA93A3B2}" type="parTrans" cxnId="{E1218E78-2870-4940-9477-2FB9C5950935}">
      <dgm:prSet/>
      <dgm:spPr/>
      <dgm:t>
        <a:bodyPr/>
        <a:lstStyle/>
        <a:p>
          <a:endParaRPr lang="fi-FI"/>
        </a:p>
      </dgm:t>
    </dgm:pt>
    <dgm:pt modelId="{C11902E5-FC53-46D0-A0F0-A226447ABF8F}" type="sibTrans" cxnId="{E1218E78-2870-4940-9477-2FB9C5950935}">
      <dgm:prSet/>
      <dgm:spPr/>
      <dgm:t>
        <a:bodyPr/>
        <a:lstStyle/>
        <a:p>
          <a:endParaRPr lang="fi-FI"/>
        </a:p>
      </dgm:t>
    </dgm:pt>
    <dgm:pt modelId="{E3B901CA-AB82-4E14-BF61-1D0A56316551}" type="pres">
      <dgm:prSet presAssocID="{067A0EF9-ACE4-4F5F-93A3-509599BD3152}" presName="linear" presStyleCnt="0">
        <dgm:presLayoutVars>
          <dgm:animLvl val="lvl"/>
          <dgm:resizeHandles val="exact"/>
        </dgm:presLayoutVars>
      </dgm:prSet>
      <dgm:spPr/>
    </dgm:pt>
    <dgm:pt modelId="{FD5B711C-9E99-427A-920B-227E77A8B8D1}" type="pres">
      <dgm:prSet presAssocID="{D560A98D-4CDF-430E-BBC5-77100D018481}" presName="parentText" presStyleLbl="node1" presStyleIdx="0" presStyleCnt="4">
        <dgm:presLayoutVars>
          <dgm:chMax val="0"/>
          <dgm:bulletEnabled val="1"/>
        </dgm:presLayoutVars>
      </dgm:prSet>
      <dgm:spPr/>
    </dgm:pt>
    <dgm:pt modelId="{500E7C76-5D4B-45BA-9E70-F65DFF906916}" type="pres">
      <dgm:prSet presAssocID="{6CEA94D7-7DBC-477A-B1E5-A894E5420919}" presName="spacer" presStyleCnt="0"/>
      <dgm:spPr/>
    </dgm:pt>
    <dgm:pt modelId="{C2ECB82D-3063-455F-9070-EABF824950C2}" type="pres">
      <dgm:prSet presAssocID="{41B2615E-6B82-472E-827E-9E9F6696D189}" presName="parentText" presStyleLbl="node1" presStyleIdx="1" presStyleCnt="4">
        <dgm:presLayoutVars>
          <dgm:chMax val="0"/>
          <dgm:bulletEnabled val="1"/>
        </dgm:presLayoutVars>
      </dgm:prSet>
      <dgm:spPr/>
    </dgm:pt>
    <dgm:pt modelId="{93B8C623-3944-42BB-87ED-ECD85DC844F0}" type="pres">
      <dgm:prSet presAssocID="{DA742864-435F-4866-8DC2-C7CAD1F459E7}" presName="spacer" presStyleCnt="0"/>
      <dgm:spPr/>
    </dgm:pt>
    <dgm:pt modelId="{EE4A6F0D-4499-425F-9103-C5A47FDFF78D}" type="pres">
      <dgm:prSet presAssocID="{99A67FF0-CE22-4708-9870-5F94C31F49A6}" presName="parentText" presStyleLbl="node1" presStyleIdx="2" presStyleCnt="4">
        <dgm:presLayoutVars>
          <dgm:chMax val="0"/>
          <dgm:bulletEnabled val="1"/>
        </dgm:presLayoutVars>
      </dgm:prSet>
      <dgm:spPr/>
    </dgm:pt>
    <dgm:pt modelId="{6887CAD1-9569-494C-8DCC-194654C15408}" type="pres">
      <dgm:prSet presAssocID="{414DB975-B7C2-45FB-809C-0BD3BB7C5CE8}" presName="spacer" presStyleCnt="0"/>
      <dgm:spPr/>
    </dgm:pt>
    <dgm:pt modelId="{EEA84F88-0193-4916-8F01-60576D77B4DA}" type="pres">
      <dgm:prSet presAssocID="{1F8B11C8-315B-40A0-91CF-DA7E796A8E16}" presName="parentText" presStyleLbl="node1" presStyleIdx="3" presStyleCnt="4">
        <dgm:presLayoutVars>
          <dgm:chMax val="0"/>
          <dgm:bulletEnabled val="1"/>
        </dgm:presLayoutVars>
      </dgm:prSet>
      <dgm:spPr/>
    </dgm:pt>
  </dgm:ptLst>
  <dgm:cxnLst>
    <dgm:cxn modelId="{7CA50A02-B97E-4E45-AA41-4438309B097A}" type="presOf" srcId="{067A0EF9-ACE4-4F5F-93A3-509599BD3152}" destId="{E3B901CA-AB82-4E14-BF61-1D0A56316551}" srcOrd="0" destOrd="0" presId="urn:microsoft.com/office/officeart/2005/8/layout/vList2"/>
    <dgm:cxn modelId="{A349E107-0BE4-41F7-8B3A-71D4FDBA3CEE}" type="presOf" srcId="{D560A98D-4CDF-430E-BBC5-77100D018481}" destId="{FD5B711C-9E99-427A-920B-227E77A8B8D1}" srcOrd="0" destOrd="0" presId="urn:microsoft.com/office/officeart/2005/8/layout/vList2"/>
    <dgm:cxn modelId="{87246422-ADAF-4ECB-BD79-D9515BA037D4}" srcId="{067A0EF9-ACE4-4F5F-93A3-509599BD3152}" destId="{99A67FF0-CE22-4708-9870-5F94C31F49A6}" srcOrd="2" destOrd="0" parTransId="{D46E3630-9FDF-4105-841E-907BF2B63C19}" sibTransId="{414DB975-B7C2-45FB-809C-0BD3BB7C5CE8}"/>
    <dgm:cxn modelId="{E1218E78-2870-4940-9477-2FB9C5950935}" srcId="{067A0EF9-ACE4-4F5F-93A3-509599BD3152}" destId="{1F8B11C8-315B-40A0-91CF-DA7E796A8E16}" srcOrd="3" destOrd="0" parTransId="{8429743F-E1F4-4C6F-A7E8-925DAA93A3B2}" sibTransId="{C11902E5-FC53-46D0-A0F0-A226447ABF8F}"/>
    <dgm:cxn modelId="{F1C0A087-F63F-4B50-BFCF-5895E019F3B1}" type="presOf" srcId="{99A67FF0-CE22-4708-9870-5F94C31F49A6}" destId="{EE4A6F0D-4499-425F-9103-C5A47FDFF78D}" srcOrd="0" destOrd="0" presId="urn:microsoft.com/office/officeart/2005/8/layout/vList2"/>
    <dgm:cxn modelId="{109701A4-14B1-4DCD-8E1B-5730FA7B77B3}" type="presOf" srcId="{1F8B11C8-315B-40A0-91CF-DA7E796A8E16}" destId="{EEA84F88-0193-4916-8F01-60576D77B4DA}" srcOrd="0" destOrd="0" presId="urn:microsoft.com/office/officeart/2005/8/layout/vList2"/>
    <dgm:cxn modelId="{7356B1B2-0C77-4EFD-A68D-718C4C2678A4}" srcId="{067A0EF9-ACE4-4F5F-93A3-509599BD3152}" destId="{41B2615E-6B82-472E-827E-9E9F6696D189}" srcOrd="1" destOrd="0" parTransId="{B7710935-DF7C-4FAB-A13C-67729A9B104B}" sibTransId="{DA742864-435F-4866-8DC2-C7CAD1F459E7}"/>
    <dgm:cxn modelId="{CEEF73C9-60B2-4146-B755-30860D6E9CDF}" type="presOf" srcId="{41B2615E-6B82-472E-827E-9E9F6696D189}" destId="{C2ECB82D-3063-455F-9070-EABF824950C2}" srcOrd="0" destOrd="0" presId="urn:microsoft.com/office/officeart/2005/8/layout/vList2"/>
    <dgm:cxn modelId="{5084BAF2-AB1E-41FC-9A5A-E62C99F7BB88}" srcId="{067A0EF9-ACE4-4F5F-93A3-509599BD3152}" destId="{D560A98D-4CDF-430E-BBC5-77100D018481}" srcOrd="0" destOrd="0" parTransId="{0A969361-C93B-4973-9C87-7FFFBE616C6B}" sibTransId="{6CEA94D7-7DBC-477A-B1E5-A894E5420919}"/>
    <dgm:cxn modelId="{F33B639D-50AB-4FE0-A29F-30DCF9739B0A}" type="presParOf" srcId="{E3B901CA-AB82-4E14-BF61-1D0A56316551}" destId="{FD5B711C-9E99-427A-920B-227E77A8B8D1}" srcOrd="0" destOrd="0" presId="urn:microsoft.com/office/officeart/2005/8/layout/vList2"/>
    <dgm:cxn modelId="{92412B84-9CB1-4C70-8FEA-448B1E9D1AED}" type="presParOf" srcId="{E3B901CA-AB82-4E14-BF61-1D0A56316551}" destId="{500E7C76-5D4B-45BA-9E70-F65DFF906916}" srcOrd="1" destOrd="0" presId="urn:microsoft.com/office/officeart/2005/8/layout/vList2"/>
    <dgm:cxn modelId="{D65EDDE4-872E-41D6-BAA2-2D701561708E}" type="presParOf" srcId="{E3B901CA-AB82-4E14-BF61-1D0A56316551}" destId="{C2ECB82D-3063-455F-9070-EABF824950C2}" srcOrd="2" destOrd="0" presId="urn:microsoft.com/office/officeart/2005/8/layout/vList2"/>
    <dgm:cxn modelId="{B7BAE801-0C5F-4613-83A0-D8D16E4C7620}" type="presParOf" srcId="{E3B901CA-AB82-4E14-BF61-1D0A56316551}" destId="{93B8C623-3944-42BB-87ED-ECD85DC844F0}" srcOrd="3" destOrd="0" presId="urn:microsoft.com/office/officeart/2005/8/layout/vList2"/>
    <dgm:cxn modelId="{0EC6A9AC-AFF0-4F2B-9331-C95790E531B7}" type="presParOf" srcId="{E3B901CA-AB82-4E14-BF61-1D0A56316551}" destId="{EE4A6F0D-4499-425F-9103-C5A47FDFF78D}" srcOrd="4" destOrd="0" presId="urn:microsoft.com/office/officeart/2005/8/layout/vList2"/>
    <dgm:cxn modelId="{0B433529-1FCB-4B54-936C-1C3678E8ED6E}" type="presParOf" srcId="{E3B901CA-AB82-4E14-BF61-1D0A56316551}" destId="{6887CAD1-9569-494C-8DCC-194654C15408}" srcOrd="5" destOrd="0" presId="urn:microsoft.com/office/officeart/2005/8/layout/vList2"/>
    <dgm:cxn modelId="{A51F34E3-54AF-4EE5-B22C-052D8042A96F}" type="presParOf" srcId="{E3B901CA-AB82-4E14-BF61-1D0A56316551}" destId="{EEA84F88-0193-4916-8F01-60576D77B4D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845032-D610-4265-B0DE-4B4EABE1F08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F9456E22-5AED-45CB-9563-89FE47E757A8}">
      <dgm:prSet/>
      <dgm:spPr/>
      <dgm:t>
        <a:bodyPr/>
        <a:lstStyle/>
        <a:p>
          <a:r>
            <a:rPr lang="en-US" b="1" i="0" baseline="0"/>
            <a:t>Prospectus Regulation 2017/1129: </a:t>
          </a:r>
          <a:endParaRPr lang="fi-FI"/>
        </a:p>
      </dgm:t>
    </dgm:pt>
    <dgm:pt modelId="{6EF8F692-3082-4880-B30B-3F7DF15AC749}" type="parTrans" cxnId="{B0202CD1-70FA-4279-803D-50FE694728AC}">
      <dgm:prSet/>
      <dgm:spPr/>
      <dgm:t>
        <a:bodyPr/>
        <a:lstStyle/>
        <a:p>
          <a:endParaRPr lang="fi-FI"/>
        </a:p>
      </dgm:t>
    </dgm:pt>
    <dgm:pt modelId="{459DBD84-ACEE-426F-A9F3-D7FEA06F85F4}" type="sibTrans" cxnId="{B0202CD1-70FA-4279-803D-50FE694728AC}">
      <dgm:prSet/>
      <dgm:spPr/>
      <dgm:t>
        <a:bodyPr/>
        <a:lstStyle/>
        <a:p>
          <a:endParaRPr lang="fi-FI"/>
        </a:p>
      </dgm:t>
    </dgm:pt>
    <dgm:pt modelId="{A88FEDFE-FC76-4E39-B1E1-AFC84211ADF1}">
      <dgm:prSet/>
      <dgm:spPr/>
      <dgm:t>
        <a:bodyPr/>
        <a:lstStyle/>
        <a:p>
          <a:r>
            <a:rPr lang="en-US" b="0" i="0" baseline="0"/>
            <a:t>The prospectus shall include a summary that provides the key information that investors need in order to understand the nature and the risks of the issuer, the guarantor and the securities that are being offered or admitted to trading on a regulated market, and that is to be read together with the other parts of the prospectus to aid investors when considering  whether to invest in such securities (art.7,1) </a:t>
          </a:r>
          <a:endParaRPr lang="fi-FI"/>
        </a:p>
      </dgm:t>
    </dgm:pt>
    <dgm:pt modelId="{E6A0DF16-BBF1-4792-B3DD-AD1D25F5AC6A}" type="parTrans" cxnId="{9E768EE6-E3F9-425B-8D3B-7EC7D2001C8F}">
      <dgm:prSet/>
      <dgm:spPr/>
      <dgm:t>
        <a:bodyPr/>
        <a:lstStyle/>
        <a:p>
          <a:endParaRPr lang="fi-FI"/>
        </a:p>
      </dgm:t>
    </dgm:pt>
    <dgm:pt modelId="{F7A6C66F-1F1B-40B4-B96C-FF3CF30EB482}" type="sibTrans" cxnId="{9E768EE6-E3F9-425B-8D3B-7EC7D2001C8F}">
      <dgm:prSet/>
      <dgm:spPr/>
      <dgm:t>
        <a:bodyPr/>
        <a:lstStyle/>
        <a:p>
          <a:endParaRPr lang="fi-FI"/>
        </a:p>
      </dgm:t>
    </dgm:pt>
    <dgm:pt modelId="{174C607D-0E79-464E-8F43-D67EABDEF611}">
      <dgm:prSet/>
      <dgm:spPr/>
      <dgm:t>
        <a:bodyPr/>
        <a:lstStyle/>
        <a:p>
          <a:r>
            <a:rPr lang="en-US" b="0"/>
            <a:t>Key financial information shall, where applicable, include (i) pro forma financial information (art. 7,6 Bi) of the issuer </a:t>
          </a:r>
          <a:endParaRPr lang="fi-FI"/>
        </a:p>
      </dgm:t>
    </dgm:pt>
    <dgm:pt modelId="{3E81EAF5-7C8C-4B6D-9DFC-1C13063D01FF}" type="parTrans" cxnId="{C7E44F4E-541F-42CC-8C82-37123BFF2ACC}">
      <dgm:prSet/>
      <dgm:spPr/>
      <dgm:t>
        <a:bodyPr/>
        <a:lstStyle/>
        <a:p>
          <a:endParaRPr lang="fi-FI"/>
        </a:p>
      </dgm:t>
    </dgm:pt>
    <dgm:pt modelId="{B3E9BED8-8153-4958-8C09-CE55F3BF5B54}" type="sibTrans" cxnId="{C7E44F4E-541F-42CC-8C82-37123BFF2ACC}">
      <dgm:prSet/>
      <dgm:spPr/>
      <dgm:t>
        <a:bodyPr/>
        <a:lstStyle/>
        <a:p>
          <a:endParaRPr lang="fi-FI"/>
        </a:p>
      </dgm:t>
    </dgm:pt>
    <dgm:pt modelId="{011AF9D5-0D18-4378-8728-C8E49D023A5C}">
      <dgm:prSet/>
      <dgm:spPr/>
      <dgm:t>
        <a:bodyPr/>
        <a:lstStyle/>
        <a:p>
          <a:r>
            <a:rPr lang="en-US" b="0"/>
            <a:t>Some issuers and offerors </a:t>
          </a:r>
          <a:r>
            <a:rPr lang="en-US" b="0" i="0" baseline="0"/>
            <a:t>may choose to draw up a simplified prospectus under the simplified disclosure regime for secondary issuances, in the case of an offer of securities to the public or of an admission to trading of securities on a regulated market Art. 14,1). In the simplified prospectus shall include,  for equity securities, the working capital statement, the statement of capitalisation and indebtedness, a disclosure of relevant conflicts of interest and related-party transactions, major shareholders and, where applicable, pro forma financial information </a:t>
          </a:r>
          <a:r>
            <a:rPr lang="en-US" b="0"/>
            <a:t>(art. 14,2 art. </a:t>
          </a:r>
          <a:r>
            <a:rPr lang="en-US" b="0" i="0" baseline="0"/>
            <a:t>3e) </a:t>
          </a:r>
          <a:endParaRPr lang="fi-FI"/>
        </a:p>
      </dgm:t>
    </dgm:pt>
    <dgm:pt modelId="{B66163F6-D193-4027-93FE-C254EFFC15C1}" type="parTrans" cxnId="{0C98ACC6-2B17-48DE-B7AC-BBD2C38EA3DE}">
      <dgm:prSet/>
      <dgm:spPr/>
      <dgm:t>
        <a:bodyPr/>
        <a:lstStyle/>
        <a:p>
          <a:endParaRPr lang="fi-FI"/>
        </a:p>
      </dgm:t>
    </dgm:pt>
    <dgm:pt modelId="{7C088C66-F9A9-4FA9-99EC-39C3CCF1C12F}" type="sibTrans" cxnId="{0C98ACC6-2B17-48DE-B7AC-BBD2C38EA3DE}">
      <dgm:prSet/>
      <dgm:spPr/>
      <dgm:t>
        <a:bodyPr/>
        <a:lstStyle/>
        <a:p>
          <a:endParaRPr lang="fi-FI"/>
        </a:p>
      </dgm:t>
    </dgm:pt>
    <dgm:pt modelId="{1853FD9D-7EED-4D09-9716-428D88FED0AF}" type="pres">
      <dgm:prSet presAssocID="{6D845032-D610-4265-B0DE-4B4EABE1F085}" presName="vert0" presStyleCnt="0">
        <dgm:presLayoutVars>
          <dgm:dir/>
          <dgm:animOne val="branch"/>
          <dgm:animLvl val="lvl"/>
        </dgm:presLayoutVars>
      </dgm:prSet>
      <dgm:spPr/>
    </dgm:pt>
    <dgm:pt modelId="{16277C67-B79C-4B2B-912C-4E16F653DE75}" type="pres">
      <dgm:prSet presAssocID="{F9456E22-5AED-45CB-9563-89FE47E757A8}" presName="thickLine" presStyleLbl="alignNode1" presStyleIdx="0" presStyleCnt="1"/>
      <dgm:spPr/>
    </dgm:pt>
    <dgm:pt modelId="{257087E8-8F77-4540-8981-D182924554AF}" type="pres">
      <dgm:prSet presAssocID="{F9456E22-5AED-45CB-9563-89FE47E757A8}" presName="horz1" presStyleCnt="0"/>
      <dgm:spPr/>
    </dgm:pt>
    <dgm:pt modelId="{7B8057D2-4D28-42E5-B1BC-428ED1D628A9}" type="pres">
      <dgm:prSet presAssocID="{F9456E22-5AED-45CB-9563-89FE47E757A8}" presName="tx1" presStyleLbl="revTx" presStyleIdx="0" presStyleCnt="4"/>
      <dgm:spPr/>
    </dgm:pt>
    <dgm:pt modelId="{C9DFD5D1-CE70-4944-AF81-BA9101ED8EDB}" type="pres">
      <dgm:prSet presAssocID="{F9456E22-5AED-45CB-9563-89FE47E757A8}" presName="vert1" presStyleCnt="0"/>
      <dgm:spPr/>
    </dgm:pt>
    <dgm:pt modelId="{3353104A-51BF-4945-BCEE-CB8CAED21581}" type="pres">
      <dgm:prSet presAssocID="{A88FEDFE-FC76-4E39-B1E1-AFC84211ADF1}" presName="vertSpace2a" presStyleCnt="0"/>
      <dgm:spPr/>
    </dgm:pt>
    <dgm:pt modelId="{151D110A-8D87-4623-8F00-AC30F3AD8487}" type="pres">
      <dgm:prSet presAssocID="{A88FEDFE-FC76-4E39-B1E1-AFC84211ADF1}" presName="horz2" presStyleCnt="0"/>
      <dgm:spPr/>
    </dgm:pt>
    <dgm:pt modelId="{CA97C7FA-73EB-4644-A981-45C7C75D02FB}" type="pres">
      <dgm:prSet presAssocID="{A88FEDFE-FC76-4E39-B1E1-AFC84211ADF1}" presName="horzSpace2" presStyleCnt="0"/>
      <dgm:spPr/>
    </dgm:pt>
    <dgm:pt modelId="{A4D251E2-E374-466F-A748-7142A21A6605}" type="pres">
      <dgm:prSet presAssocID="{A88FEDFE-FC76-4E39-B1E1-AFC84211ADF1}" presName="tx2" presStyleLbl="revTx" presStyleIdx="1" presStyleCnt="4"/>
      <dgm:spPr/>
    </dgm:pt>
    <dgm:pt modelId="{3D510479-35AB-46DD-8E6F-B7F2298FFE10}" type="pres">
      <dgm:prSet presAssocID="{A88FEDFE-FC76-4E39-B1E1-AFC84211ADF1}" presName="vert2" presStyleCnt="0"/>
      <dgm:spPr/>
    </dgm:pt>
    <dgm:pt modelId="{C6F3301A-79B9-48C9-99FD-0CAE206CB9EE}" type="pres">
      <dgm:prSet presAssocID="{A88FEDFE-FC76-4E39-B1E1-AFC84211ADF1}" presName="thinLine2b" presStyleLbl="callout" presStyleIdx="0" presStyleCnt="3"/>
      <dgm:spPr/>
    </dgm:pt>
    <dgm:pt modelId="{D63F55B1-43BB-4E6E-828B-CA4DDE2D0E73}" type="pres">
      <dgm:prSet presAssocID="{A88FEDFE-FC76-4E39-B1E1-AFC84211ADF1}" presName="vertSpace2b" presStyleCnt="0"/>
      <dgm:spPr/>
    </dgm:pt>
    <dgm:pt modelId="{89DB3BBB-0A11-4D91-9AE6-B3F58A0E224B}" type="pres">
      <dgm:prSet presAssocID="{174C607D-0E79-464E-8F43-D67EABDEF611}" presName="horz2" presStyleCnt="0"/>
      <dgm:spPr/>
    </dgm:pt>
    <dgm:pt modelId="{9D5D68FF-6CDF-415B-81A3-486EA0BA7EAA}" type="pres">
      <dgm:prSet presAssocID="{174C607D-0E79-464E-8F43-D67EABDEF611}" presName="horzSpace2" presStyleCnt="0"/>
      <dgm:spPr/>
    </dgm:pt>
    <dgm:pt modelId="{BB74520F-5D74-44C0-801C-202D9E59E2BE}" type="pres">
      <dgm:prSet presAssocID="{174C607D-0E79-464E-8F43-D67EABDEF611}" presName="tx2" presStyleLbl="revTx" presStyleIdx="2" presStyleCnt="4"/>
      <dgm:spPr/>
    </dgm:pt>
    <dgm:pt modelId="{3D341C42-8F6B-472F-B86F-7AD1FDFD66B8}" type="pres">
      <dgm:prSet presAssocID="{174C607D-0E79-464E-8F43-D67EABDEF611}" presName="vert2" presStyleCnt="0"/>
      <dgm:spPr/>
    </dgm:pt>
    <dgm:pt modelId="{5F9943FC-4C73-4C2C-A066-4ACBD7632B69}" type="pres">
      <dgm:prSet presAssocID="{174C607D-0E79-464E-8F43-D67EABDEF611}" presName="thinLine2b" presStyleLbl="callout" presStyleIdx="1" presStyleCnt="3"/>
      <dgm:spPr/>
    </dgm:pt>
    <dgm:pt modelId="{E65BC947-6AFD-4623-9CBA-21153B25C829}" type="pres">
      <dgm:prSet presAssocID="{174C607D-0E79-464E-8F43-D67EABDEF611}" presName="vertSpace2b" presStyleCnt="0"/>
      <dgm:spPr/>
    </dgm:pt>
    <dgm:pt modelId="{DFF109F3-E296-49A8-9AF9-DF61CAB4D9A3}" type="pres">
      <dgm:prSet presAssocID="{011AF9D5-0D18-4378-8728-C8E49D023A5C}" presName="horz2" presStyleCnt="0"/>
      <dgm:spPr/>
    </dgm:pt>
    <dgm:pt modelId="{46E080B6-2864-4E8A-B9CB-6CFC51EC4B24}" type="pres">
      <dgm:prSet presAssocID="{011AF9D5-0D18-4378-8728-C8E49D023A5C}" presName="horzSpace2" presStyleCnt="0"/>
      <dgm:spPr/>
    </dgm:pt>
    <dgm:pt modelId="{C5E63A0F-160D-46FC-A458-D35606C4EBBC}" type="pres">
      <dgm:prSet presAssocID="{011AF9D5-0D18-4378-8728-C8E49D023A5C}" presName="tx2" presStyleLbl="revTx" presStyleIdx="3" presStyleCnt="4"/>
      <dgm:spPr/>
    </dgm:pt>
    <dgm:pt modelId="{48870B4F-45C5-4B76-843B-344B7FD339DB}" type="pres">
      <dgm:prSet presAssocID="{011AF9D5-0D18-4378-8728-C8E49D023A5C}" presName="vert2" presStyleCnt="0"/>
      <dgm:spPr/>
    </dgm:pt>
    <dgm:pt modelId="{B8DA1F49-577C-46C7-A3C8-DD7129F0AADE}" type="pres">
      <dgm:prSet presAssocID="{011AF9D5-0D18-4378-8728-C8E49D023A5C}" presName="thinLine2b" presStyleLbl="callout" presStyleIdx="2" presStyleCnt="3"/>
      <dgm:spPr/>
    </dgm:pt>
    <dgm:pt modelId="{5049FC7A-C3E5-4F28-9D9B-F90FFAD880BE}" type="pres">
      <dgm:prSet presAssocID="{011AF9D5-0D18-4378-8728-C8E49D023A5C}" presName="vertSpace2b" presStyleCnt="0"/>
      <dgm:spPr/>
    </dgm:pt>
  </dgm:ptLst>
  <dgm:cxnLst>
    <dgm:cxn modelId="{6EBFEA2E-AEA8-4DA2-8395-B4C5D39D51DF}" type="presOf" srcId="{011AF9D5-0D18-4378-8728-C8E49D023A5C}" destId="{C5E63A0F-160D-46FC-A458-D35606C4EBBC}" srcOrd="0" destOrd="0" presId="urn:microsoft.com/office/officeart/2008/layout/LinedList"/>
    <dgm:cxn modelId="{C7E44F4E-541F-42CC-8C82-37123BFF2ACC}" srcId="{F9456E22-5AED-45CB-9563-89FE47E757A8}" destId="{174C607D-0E79-464E-8F43-D67EABDEF611}" srcOrd="1" destOrd="0" parTransId="{3E81EAF5-7C8C-4B6D-9DFC-1C13063D01FF}" sibTransId="{B3E9BED8-8153-4958-8C09-CE55F3BF5B54}"/>
    <dgm:cxn modelId="{B539B58C-DA34-4668-A754-989D3EF0EC5F}" type="presOf" srcId="{6D845032-D610-4265-B0DE-4B4EABE1F085}" destId="{1853FD9D-7EED-4D09-9716-428D88FED0AF}" srcOrd="0" destOrd="0" presId="urn:microsoft.com/office/officeart/2008/layout/LinedList"/>
    <dgm:cxn modelId="{9D65A1C2-1198-422A-BE64-4C5253A8900C}" type="presOf" srcId="{A88FEDFE-FC76-4E39-B1E1-AFC84211ADF1}" destId="{A4D251E2-E374-466F-A748-7142A21A6605}" srcOrd="0" destOrd="0" presId="urn:microsoft.com/office/officeart/2008/layout/LinedList"/>
    <dgm:cxn modelId="{0C98ACC6-2B17-48DE-B7AC-BBD2C38EA3DE}" srcId="{F9456E22-5AED-45CB-9563-89FE47E757A8}" destId="{011AF9D5-0D18-4378-8728-C8E49D023A5C}" srcOrd="2" destOrd="0" parTransId="{B66163F6-D193-4027-93FE-C254EFFC15C1}" sibTransId="{7C088C66-F9A9-4FA9-99EC-39C3CCF1C12F}"/>
    <dgm:cxn modelId="{B0202CD1-70FA-4279-803D-50FE694728AC}" srcId="{6D845032-D610-4265-B0DE-4B4EABE1F085}" destId="{F9456E22-5AED-45CB-9563-89FE47E757A8}" srcOrd="0" destOrd="0" parTransId="{6EF8F692-3082-4880-B30B-3F7DF15AC749}" sibTransId="{459DBD84-ACEE-426F-A9F3-D7FEA06F85F4}"/>
    <dgm:cxn modelId="{9E768EE6-E3F9-425B-8D3B-7EC7D2001C8F}" srcId="{F9456E22-5AED-45CB-9563-89FE47E757A8}" destId="{A88FEDFE-FC76-4E39-B1E1-AFC84211ADF1}" srcOrd="0" destOrd="0" parTransId="{E6A0DF16-BBF1-4792-B3DD-AD1D25F5AC6A}" sibTransId="{F7A6C66F-1F1B-40B4-B96C-FF3CF30EB482}"/>
    <dgm:cxn modelId="{1AA749EE-0615-49CC-B798-BCE81D0A9945}" type="presOf" srcId="{174C607D-0E79-464E-8F43-D67EABDEF611}" destId="{BB74520F-5D74-44C0-801C-202D9E59E2BE}" srcOrd="0" destOrd="0" presId="urn:microsoft.com/office/officeart/2008/layout/LinedList"/>
    <dgm:cxn modelId="{B39955F0-3111-47D6-9157-C91635E20DD5}" type="presOf" srcId="{F9456E22-5AED-45CB-9563-89FE47E757A8}" destId="{7B8057D2-4D28-42E5-B1BC-428ED1D628A9}" srcOrd="0" destOrd="0" presId="urn:microsoft.com/office/officeart/2008/layout/LinedList"/>
    <dgm:cxn modelId="{7BFDB997-B182-4B95-8C41-E1DD6ECF0961}" type="presParOf" srcId="{1853FD9D-7EED-4D09-9716-428D88FED0AF}" destId="{16277C67-B79C-4B2B-912C-4E16F653DE75}" srcOrd="0" destOrd="0" presId="urn:microsoft.com/office/officeart/2008/layout/LinedList"/>
    <dgm:cxn modelId="{3DBF6CB1-EA1E-4822-928C-3EBDA36FF38B}" type="presParOf" srcId="{1853FD9D-7EED-4D09-9716-428D88FED0AF}" destId="{257087E8-8F77-4540-8981-D182924554AF}" srcOrd="1" destOrd="0" presId="urn:microsoft.com/office/officeart/2008/layout/LinedList"/>
    <dgm:cxn modelId="{D129CD9E-8C05-4F04-9551-87A3C306D626}" type="presParOf" srcId="{257087E8-8F77-4540-8981-D182924554AF}" destId="{7B8057D2-4D28-42E5-B1BC-428ED1D628A9}" srcOrd="0" destOrd="0" presId="urn:microsoft.com/office/officeart/2008/layout/LinedList"/>
    <dgm:cxn modelId="{22E1C112-14BF-42FA-9668-FD4ABE68D3D8}" type="presParOf" srcId="{257087E8-8F77-4540-8981-D182924554AF}" destId="{C9DFD5D1-CE70-4944-AF81-BA9101ED8EDB}" srcOrd="1" destOrd="0" presId="urn:microsoft.com/office/officeart/2008/layout/LinedList"/>
    <dgm:cxn modelId="{085CB00D-91FD-462F-93CF-BCB3652A5B95}" type="presParOf" srcId="{C9DFD5D1-CE70-4944-AF81-BA9101ED8EDB}" destId="{3353104A-51BF-4945-BCEE-CB8CAED21581}" srcOrd="0" destOrd="0" presId="urn:microsoft.com/office/officeart/2008/layout/LinedList"/>
    <dgm:cxn modelId="{FBE391EE-9C51-4344-9BF8-328CD0691E6C}" type="presParOf" srcId="{C9DFD5D1-CE70-4944-AF81-BA9101ED8EDB}" destId="{151D110A-8D87-4623-8F00-AC30F3AD8487}" srcOrd="1" destOrd="0" presId="urn:microsoft.com/office/officeart/2008/layout/LinedList"/>
    <dgm:cxn modelId="{CA172DDC-9AEE-41A6-BD84-9E807AC87587}" type="presParOf" srcId="{151D110A-8D87-4623-8F00-AC30F3AD8487}" destId="{CA97C7FA-73EB-4644-A981-45C7C75D02FB}" srcOrd="0" destOrd="0" presId="urn:microsoft.com/office/officeart/2008/layout/LinedList"/>
    <dgm:cxn modelId="{49FAF40D-FDC0-48AC-A822-0A1713363AE3}" type="presParOf" srcId="{151D110A-8D87-4623-8F00-AC30F3AD8487}" destId="{A4D251E2-E374-466F-A748-7142A21A6605}" srcOrd="1" destOrd="0" presId="urn:microsoft.com/office/officeart/2008/layout/LinedList"/>
    <dgm:cxn modelId="{CB09F804-7116-49E3-AC00-09D4D5C4EC63}" type="presParOf" srcId="{151D110A-8D87-4623-8F00-AC30F3AD8487}" destId="{3D510479-35AB-46DD-8E6F-B7F2298FFE10}" srcOrd="2" destOrd="0" presId="urn:microsoft.com/office/officeart/2008/layout/LinedList"/>
    <dgm:cxn modelId="{84694D93-1C03-43A0-980B-02C003DB7B0F}" type="presParOf" srcId="{C9DFD5D1-CE70-4944-AF81-BA9101ED8EDB}" destId="{C6F3301A-79B9-48C9-99FD-0CAE206CB9EE}" srcOrd="2" destOrd="0" presId="urn:microsoft.com/office/officeart/2008/layout/LinedList"/>
    <dgm:cxn modelId="{723D70D9-2C02-4D34-B941-78F203A3FEA5}" type="presParOf" srcId="{C9DFD5D1-CE70-4944-AF81-BA9101ED8EDB}" destId="{D63F55B1-43BB-4E6E-828B-CA4DDE2D0E73}" srcOrd="3" destOrd="0" presId="urn:microsoft.com/office/officeart/2008/layout/LinedList"/>
    <dgm:cxn modelId="{49B4BAF4-5658-44F3-BF14-4F2E4CE4F814}" type="presParOf" srcId="{C9DFD5D1-CE70-4944-AF81-BA9101ED8EDB}" destId="{89DB3BBB-0A11-4D91-9AE6-B3F58A0E224B}" srcOrd="4" destOrd="0" presId="urn:microsoft.com/office/officeart/2008/layout/LinedList"/>
    <dgm:cxn modelId="{84BCBE33-03DC-4658-9866-E4B1689D1009}" type="presParOf" srcId="{89DB3BBB-0A11-4D91-9AE6-B3F58A0E224B}" destId="{9D5D68FF-6CDF-415B-81A3-486EA0BA7EAA}" srcOrd="0" destOrd="0" presId="urn:microsoft.com/office/officeart/2008/layout/LinedList"/>
    <dgm:cxn modelId="{E624E9ED-0B26-45DE-A168-CF4C289E390D}" type="presParOf" srcId="{89DB3BBB-0A11-4D91-9AE6-B3F58A0E224B}" destId="{BB74520F-5D74-44C0-801C-202D9E59E2BE}" srcOrd="1" destOrd="0" presId="urn:microsoft.com/office/officeart/2008/layout/LinedList"/>
    <dgm:cxn modelId="{299BEF50-DE07-457B-A816-ED631B06F73A}" type="presParOf" srcId="{89DB3BBB-0A11-4D91-9AE6-B3F58A0E224B}" destId="{3D341C42-8F6B-472F-B86F-7AD1FDFD66B8}" srcOrd="2" destOrd="0" presId="urn:microsoft.com/office/officeart/2008/layout/LinedList"/>
    <dgm:cxn modelId="{38D909E9-2035-4056-997D-C72A599E3F35}" type="presParOf" srcId="{C9DFD5D1-CE70-4944-AF81-BA9101ED8EDB}" destId="{5F9943FC-4C73-4C2C-A066-4ACBD7632B69}" srcOrd="5" destOrd="0" presId="urn:microsoft.com/office/officeart/2008/layout/LinedList"/>
    <dgm:cxn modelId="{1C4B3091-859B-43E4-A63B-7ADDD1622732}" type="presParOf" srcId="{C9DFD5D1-CE70-4944-AF81-BA9101ED8EDB}" destId="{E65BC947-6AFD-4623-9CBA-21153B25C829}" srcOrd="6" destOrd="0" presId="urn:microsoft.com/office/officeart/2008/layout/LinedList"/>
    <dgm:cxn modelId="{88DAEB89-DF70-423A-A685-76762C1150CC}" type="presParOf" srcId="{C9DFD5D1-CE70-4944-AF81-BA9101ED8EDB}" destId="{DFF109F3-E296-49A8-9AF9-DF61CAB4D9A3}" srcOrd="7" destOrd="0" presId="urn:microsoft.com/office/officeart/2008/layout/LinedList"/>
    <dgm:cxn modelId="{476DBC2B-A650-4B11-A767-4906BE3F41C0}" type="presParOf" srcId="{DFF109F3-E296-49A8-9AF9-DF61CAB4D9A3}" destId="{46E080B6-2864-4E8A-B9CB-6CFC51EC4B24}" srcOrd="0" destOrd="0" presId="urn:microsoft.com/office/officeart/2008/layout/LinedList"/>
    <dgm:cxn modelId="{8BBBBFF2-EB12-48A5-B758-D57CD6662E52}" type="presParOf" srcId="{DFF109F3-E296-49A8-9AF9-DF61CAB4D9A3}" destId="{C5E63A0F-160D-46FC-A458-D35606C4EBBC}" srcOrd="1" destOrd="0" presId="urn:microsoft.com/office/officeart/2008/layout/LinedList"/>
    <dgm:cxn modelId="{3294D7F3-FEEB-4879-ACA6-03DE1901C91A}" type="presParOf" srcId="{DFF109F3-E296-49A8-9AF9-DF61CAB4D9A3}" destId="{48870B4F-45C5-4B76-843B-344B7FD339DB}" srcOrd="2" destOrd="0" presId="urn:microsoft.com/office/officeart/2008/layout/LinedList"/>
    <dgm:cxn modelId="{F3FDCAAC-C1A9-4D61-A7F4-EB024134715D}" type="presParOf" srcId="{C9DFD5D1-CE70-4944-AF81-BA9101ED8EDB}" destId="{B8DA1F49-577C-46C7-A3C8-DD7129F0AADE}" srcOrd="8" destOrd="0" presId="urn:microsoft.com/office/officeart/2008/layout/LinedList"/>
    <dgm:cxn modelId="{BE841ED6-6199-49F2-AEF8-6F214FA78042}" type="presParOf" srcId="{C9DFD5D1-CE70-4944-AF81-BA9101ED8EDB}" destId="{5049FC7A-C3E5-4F28-9D9B-F90FFAD880BE}"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F89BD0-CF83-4F92-8180-7605DE25E88F}" type="doc">
      <dgm:prSet loTypeId="urn:microsoft.com/office/officeart/2005/8/layout/hierarchy4" loCatId="list" qsTypeId="urn:microsoft.com/office/officeart/2005/8/quickstyle/simple1" qsCatId="simple" csTypeId="urn:microsoft.com/office/officeart/2005/8/colors/accent1_2" csCatId="accent1"/>
      <dgm:spPr/>
      <dgm:t>
        <a:bodyPr/>
        <a:lstStyle/>
        <a:p>
          <a:endParaRPr lang="fi-FI"/>
        </a:p>
      </dgm:t>
    </dgm:pt>
    <dgm:pt modelId="{C87C8D61-4790-4CD5-BD7C-66F5970FDC53}">
      <dgm:prSet/>
      <dgm:spPr/>
      <dgm:t>
        <a:bodyPr/>
        <a:lstStyle/>
        <a:p>
          <a:r>
            <a:rPr lang="en-US" b="0" i="0" baseline="0"/>
            <a:t>Commission Delegated Regulation (EU) 2019/980 supplementing Regulation (EU) 2017/1129 of the European Parliament and of the Council as regards the format, content, scrutiny and approval of the prospectus to be published when securities are offered to the public or admitted to trading on a regulated market, and repealing Commission Regulation (EC) No 809/2004 8 </a:t>
          </a:r>
          <a:r>
            <a:rPr lang="en-US" b="0" i="0" baseline="0">
              <a:hlinkClick xmlns:r="http://schemas.openxmlformats.org/officeDocument/2006/relationships" r:id="rId1"/>
            </a:rPr>
            <a:t>https://eur-lex.europa.eu/legal-content/FI/TXT/?uri=OJ:L:2019:166:TOC</a:t>
          </a:r>
          <a:r>
            <a:rPr lang="en-US" b="0" i="0" baseline="0"/>
            <a:t> ), </a:t>
          </a:r>
          <a:r>
            <a:rPr lang="it-IT" b="0" i="0" baseline="0"/>
            <a:t>ANNEX 20: PRO FORMA INFORMATION</a:t>
          </a:r>
          <a:r>
            <a:rPr lang="fi-FI" b="0" i="0" baseline="0"/>
            <a:t>: contents and principles in preparing and presenting PFI </a:t>
          </a:r>
          <a:endParaRPr lang="fi-FI"/>
        </a:p>
      </dgm:t>
    </dgm:pt>
    <dgm:pt modelId="{411BFDCB-1A9C-4E13-9A93-765D950B45FD}" type="parTrans" cxnId="{61813BC2-0D01-4348-8228-3B5E6419DCA9}">
      <dgm:prSet/>
      <dgm:spPr/>
      <dgm:t>
        <a:bodyPr/>
        <a:lstStyle/>
        <a:p>
          <a:endParaRPr lang="fi-FI"/>
        </a:p>
      </dgm:t>
    </dgm:pt>
    <dgm:pt modelId="{CDDDCA76-5633-49B9-BB3D-3C665E8E184E}" type="sibTrans" cxnId="{61813BC2-0D01-4348-8228-3B5E6419DCA9}">
      <dgm:prSet/>
      <dgm:spPr/>
      <dgm:t>
        <a:bodyPr/>
        <a:lstStyle/>
        <a:p>
          <a:endParaRPr lang="fi-FI"/>
        </a:p>
      </dgm:t>
    </dgm:pt>
    <dgm:pt modelId="{8B7D1B23-7404-4EAB-9BAA-15112D558BF7}">
      <dgm:prSet/>
      <dgm:spPr/>
      <dgm:t>
        <a:bodyPr/>
        <a:lstStyle/>
        <a:p>
          <a:r>
            <a:rPr lang="en-US"/>
            <a:t>the purpose for which the pro forma financial information has been prepared, including a description of the transaction or significant commitment and the businesses or entities involved</a:t>
          </a:r>
          <a:endParaRPr lang="fi-FI"/>
        </a:p>
      </dgm:t>
    </dgm:pt>
    <dgm:pt modelId="{71F9A7D9-E7E3-4777-9904-394E39DE8E72}" type="parTrans" cxnId="{7D5C8AA5-50DC-4360-BBFF-98E4E8F3B0BA}">
      <dgm:prSet/>
      <dgm:spPr/>
      <dgm:t>
        <a:bodyPr/>
        <a:lstStyle/>
        <a:p>
          <a:endParaRPr lang="fi-FI"/>
        </a:p>
      </dgm:t>
    </dgm:pt>
    <dgm:pt modelId="{04C60F47-DB16-4DBB-8896-538EE5369430}" type="sibTrans" cxnId="{7D5C8AA5-50DC-4360-BBFF-98E4E8F3B0BA}">
      <dgm:prSet/>
      <dgm:spPr/>
      <dgm:t>
        <a:bodyPr/>
        <a:lstStyle/>
        <a:p>
          <a:endParaRPr lang="fi-FI"/>
        </a:p>
      </dgm:t>
    </dgm:pt>
    <dgm:pt modelId="{B8E18C95-ED26-49C0-9F67-F8A15851CFDE}">
      <dgm:prSet/>
      <dgm:spPr/>
      <dgm:t>
        <a:bodyPr/>
        <a:lstStyle/>
        <a:p>
          <a:r>
            <a:rPr lang="en-US"/>
            <a:t>the fact that the pro forma financial information has been prepared for illustrative purposes only</a:t>
          </a:r>
          <a:endParaRPr lang="fi-FI"/>
        </a:p>
      </dgm:t>
    </dgm:pt>
    <dgm:pt modelId="{DB954E51-1D92-401E-B869-B3A281FD41FC}" type="parTrans" cxnId="{8C557EE8-93E7-4552-BC15-AAC865DBC40A}">
      <dgm:prSet/>
      <dgm:spPr/>
      <dgm:t>
        <a:bodyPr/>
        <a:lstStyle/>
        <a:p>
          <a:endParaRPr lang="fi-FI"/>
        </a:p>
      </dgm:t>
    </dgm:pt>
    <dgm:pt modelId="{8CCA5B46-7730-4E1A-957B-66EAB47AC0CD}" type="sibTrans" cxnId="{8C557EE8-93E7-4552-BC15-AAC865DBC40A}">
      <dgm:prSet/>
      <dgm:spPr/>
      <dgm:t>
        <a:bodyPr/>
        <a:lstStyle/>
        <a:p>
          <a:endParaRPr lang="fi-FI"/>
        </a:p>
      </dgm:t>
    </dgm:pt>
    <dgm:pt modelId="{19953188-950E-4DD5-AF50-F037BA9FD17F}">
      <dgm:prSet/>
      <dgm:spPr/>
      <dgm:t>
        <a:bodyPr/>
        <a:lstStyle/>
        <a:p>
          <a:r>
            <a:rPr lang="en-US"/>
            <a:t>the hypothetical financial position or results included in the pro forma financial information may differ from the entity’s actual financial position or results;</a:t>
          </a:r>
          <a:endParaRPr lang="fi-FI"/>
        </a:p>
      </dgm:t>
    </dgm:pt>
    <dgm:pt modelId="{888E5FCC-A316-4C60-A911-CB989BA31221}" type="parTrans" cxnId="{A18F1CCB-06ED-4A02-85C6-AD3E637A2E72}">
      <dgm:prSet/>
      <dgm:spPr/>
      <dgm:t>
        <a:bodyPr/>
        <a:lstStyle/>
        <a:p>
          <a:endParaRPr lang="fi-FI"/>
        </a:p>
      </dgm:t>
    </dgm:pt>
    <dgm:pt modelId="{C12E7837-21E7-4582-9AC6-8415E793E7C6}" type="sibTrans" cxnId="{A18F1CCB-06ED-4A02-85C6-AD3E637A2E72}">
      <dgm:prSet/>
      <dgm:spPr/>
      <dgm:t>
        <a:bodyPr/>
        <a:lstStyle/>
        <a:p>
          <a:endParaRPr lang="fi-FI"/>
        </a:p>
      </dgm:t>
    </dgm:pt>
    <dgm:pt modelId="{337A10C4-13F3-439F-8CA7-D849A1D33031}">
      <dgm:prSet/>
      <dgm:spPr/>
      <dgm:t>
        <a:bodyPr/>
        <a:lstStyle/>
        <a:p>
          <a:r>
            <a:rPr lang="en-US"/>
            <a:t>the basis upon which the pro forma financial information is prepared</a:t>
          </a:r>
          <a:endParaRPr lang="fi-FI"/>
        </a:p>
      </dgm:t>
    </dgm:pt>
    <dgm:pt modelId="{AFD380C5-34DB-4054-8E52-1DABD234B55B}" type="parTrans" cxnId="{790BBCCA-DC9F-433B-A2C4-9D8017383803}">
      <dgm:prSet/>
      <dgm:spPr/>
      <dgm:t>
        <a:bodyPr/>
        <a:lstStyle/>
        <a:p>
          <a:endParaRPr lang="fi-FI"/>
        </a:p>
      </dgm:t>
    </dgm:pt>
    <dgm:pt modelId="{A95720E3-EA1F-49EF-B764-0A7F95F72968}" type="sibTrans" cxnId="{790BBCCA-DC9F-433B-A2C4-9D8017383803}">
      <dgm:prSet/>
      <dgm:spPr/>
      <dgm:t>
        <a:bodyPr/>
        <a:lstStyle/>
        <a:p>
          <a:endParaRPr lang="fi-FI"/>
        </a:p>
      </dgm:t>
    </dgm:pt>
    <dgm:pt modelId="{BEE7B471-4E92-4636-A2AE-2C2B9C52BE56}">
      <dgm:prSet/>
      <dgm:spPr/>
      <dgm:t>
        <a:bodyPr/>
        <a:lstStyle/>
        <a:p>
          <a:r>
            <a:rPr lang="en-US"/>
            <a:t>whether each adjustment in respect of a pro forma profit and loss statement is expected to have a continuing impact on the issuer or not;</a:t>
          </a:r>
          <a:endParaRPr lang="fi-FI"/>
        </a:p>
      </dgm:t>
    </dgm:pt>
    <dgm:pt modelId="{D98F94DD-11A7-4F8D-A960-2290EB2CC0B1}" type="parTrans" cxnId="{9DD426D0-8BC2-480D-B489-34B3CDE8BCF6}">
      <dgm:prSet/>
      <dgm:spPr/>
      <dgm:t>
        <a:bodyPr/>
        <a:lstStyle/>
        <a:p>
          <a:endParaRPr lang="fi-FI"/>
        </a:p>
      </dgm:t>
    </dgm:pt>
    <dgm:pt modelId="{2BF1F23E-3EE2-4BAC-9E66-9BA88D5BE3FD}" type="sibTrans" cxnId="{9DD426D0-8BC2-480D-B489-34B3CDE8BCF6}">
      <dgm:prSet/>
      <dgm:spPr/>
      <dgm:t>
        <a:bodyPr/>
        <a:lstStyle/>
        <a:p>
          <a:endParaRPr lang="fi-FI"/>
        </a:p>
      </dgm:t>
    </dgm:pt>
    <dgm:pt modelId="{9E2377E7-95F2-4315-9CEF-6D391A4553CD}">
      <dgm:prSet/>
      <dgm:spPr/>
      <dgm:t>
        <a:bodyPr/>
        <a:lstStyle/>
        <a:p>
          <a:r>
            <a:rPr lang="en-US"/>
            <a:t>The pro forma financial information shall be identified as such in order to distinguish it from historical financial information.</a:t>
          </a:r>
          <a:endParaRPr lang="fi-FI"/>
        </a:p>
      </dgm:t>
    </dgm:pt>
    <dgm:pt modelId="{E21F18F1-A788-46AD-B9C4-8BF58DADB789}" type="parTrans" cxnId="{DAA88E2E-EC28-4F02-AD15-1206E618CF9E}">
      <dgm:prSet/>
      <dgm:spPr/>
      <dgm:t>
        <a:bodyPr/>
        <a:lstStyle/>
        <a:p>
          <a:endParaRPr lang="fi-FI"/>
        </a:p>
      </dgm:t>
    </dgm:pt>
    <dgm:pt modelId="{EB95D2B5-4184-4F45-B507-6713AC42B9A1}" type="sibTrans" cxnId="{DAA88E2E-EC28-4F02-AD15-1206E618CF9E}">
      <dgm:prSet/>
      <dgm:spPr/>
      <dgm:t>
        <a:bodyPr/>
        <a:lstStyle/>
        <a:p>
          <a:endParaRPr lang="fi-FI"/>
        </a:p>
      </dgm:t>
    </dgm:pt>
    <dgm:pt modelId="{E61A2F09-0BB3-4CAA-9B72-F83CF126F986}">
      <dgm:prSet/>
      <dgm:spPr/>
      <dgm:t>
        <a:bodyPr/>
        <a:lstStyle/>
        <a:p>
          <a:r>
            <a:rPr lang="en-US"/>
            <a:t>The pro forma financial information must be prepared in a manner consistent with the accounting policies adopted by the issuer in its last or next financial statements</a:t>
          </a:r>
          <a:endParaRPr lang="fi-FI"/>
        </a:p>
      </dgm:t>
    </dgm:pt>
    <dgm:pt modelId="{57DB42BD-F618-4284-A213-7DE71EFD5256}" type="parTrans" cxnId="{D28ABB53-5611-47A7-80F2-3509E9A65979}">
      <dgm:prSet/>
      <dgm:spPr/>
      <dgm:t>
        <a:bodyPr/>
        <a:lstStyle/>
        <a:p>
          <a:endParaRPr lang="fi-FI"/>
        </a:p>
      </dgm:t>
    </dgm:pt>
    <dgm:pt modelId="{FC172631-88B3-4A7E-9CCF-B658CF1750B3}" type="sibTrans" cxnId="{D28ABB53-5611-47A7-80F2-3509E9A65979}">
      <dgm:prSet/>
      <dgm:spPr/>
      <dgm:t>
        <a:bodyPr/>
        <a:lstStyle/>
        <a:p>
          <a:endParaRPr lang="fi-FI"/>
        </a:p>
      </dgm:t>
    </dgm:pt>
    <dgm:pt modelId="{4E9DAA53-729C-4700-97BE-CEE7992FA1B1}">
      <dgm:prSet/>
      <dgm:spPr/>
      <dgm:t>
        <a:bodyPr/>
        <a:lstStyle/>
        <a:p>
          <a:r>
            <a:rPr lang="en-US"/>
            <a:t>The prospectus shall include a report prepared by the independent accountants or auditors</a:t>
          </a:r>
          <a:endParaRPr lang="fi-FI"/>
        </a:p>
      </dgm:t>
    </dgm:pt>
    <dgm:pt modelId="{3981C1E8-0285-46AE-A401-A497C258A672}" type="parTrans" cxnId="{7DE36D5E-9BF9-4694-B16E-BCFA659188A0}">
      <dgm:prSet/>
      <dgm:spPr/>
      <dgm:t>
        <a:bodyPr/>
        <a:lstStyle/>
        <a:p>
          <a:endParaRPr lang="fi-FI"/>
        </a:p>
      </dgm:t>
    </dgm:pt>
    <dgm:pt modelId="{532B3BCC-703C-476A-8ADE-9BAC241DE647}" type="sibTrans" cxnId="{7DE36D5E-9BF9-4694-B16E-BCFA659188A0}">
      <dgm:prSet/>
      <dgm:spPr/>
      <dgm:t>
        <a:bodyPr/>
        <a:lstStyle/>
        <a:p>
          <a:endParaRPr lang="fi-FI"/>
        </a:p>
      </dgm:t>
    </dgm:pt>
    <dgm:pt modelId="{B3EDE9D2-AA2E-4CE0-B4EF-0758DF04DC18}" type="pres">
      <dgm:prSet presAssocID="{F7F89BD0-CF83-4F92-8180-7605DE25E88F}" presName="Name0" presStyleCnt="0">
        <dgm:presLayoutVars>
          <dgm:chPref val="1"/>
          <dgm:dir/>
          <dgm:animOne val="branch"/>
          <dgm:animLvl val="lvl"/>
          <dgm:resizeHandles/>
        </dgm:presLayoutVars>
      </dgm:prSet>
      <dgm:spPr/>
    </dgm:pt>
    <dgm:pt modelId="{B7E81B9A-CEA8-431B-90CB-0F92EC964F09}" type="pres">
      <dgm:prSet presAssocID="{C87C8D61-4790-4CD5-BD7C-66F5970FDC53}" presName="vertOne" presStyleCnt="0"/>
      <dgm:spPr/>
    </dgm:pt>
    <dgm:pt modelId="{03794274-C857-4DDE-BE0C-6A72AD833604}" type="pres">
      <dgm:prSet presAssocID="{C87C8D61-4790-4CD5-BD7C-66F5970FDC53}" presName="txOne" presStyleLbl="node0" presStyleIdx="0" presStyleCnt="1">
        <dgm:presLayoutVars>
          <dgm:chPref val="3"/>
        </dgm:presLayoutVars>
      </dgm:prSet>
      <dgm:spPr/>
    </dgm:pt>
    <dgm:pt modelId="{25507870-FB5C-4161-AB57-056FF83C9D12}" type="pres">
      <dgm:prSet presAssocID="{C87C8D61-4790-4CD5-BD7C-66F5970FDC53}" presName="parTransOne" presStyleCnt="0"/>
      <dgm:spPr/>
    </dgm:pt>
    <dgm:pt modelId="{F7A904C3-2801-432D-8E6A-3BEB8F52389F}" type="pres">
      <dgm:prSet presAssocID="{C87C8D61-4790-4CD5-BD7C-66F5970FDC53}" presName="horzOne" presStyleCnt="0"/>
      <dgm:spPr/>
    </dgm:pt>
    <dgm:pt modelId="{1D2F0D26-AF88-4404-90C3-8A729D71802E}" type="pres">
      <dgm:prSet presAssocID="{8B7D1B23-7404-4EAB-9BAA-15112D558BF7}" presName="vertTwo" presStyleCnt="0"/>
      <dgm:spPr/>
    </dgm:pt>
    <dgm:pt modelId="{B431195E-576C-42FA-908D-F3E6ECE00457}" type="pres">
      <dgm:prSet presAssocID="{8B7D1B23-7404-4EAB-9BAA-15112D558BF7}" presName="txTwo" presStyleLbl="node2" presStyleIdx="0" presStyleCnt="8">
        <dgm:presLayoutVars>
          <dgm:chPref val="3"/>
        </dgm:presLayoutVars>
      </dgm:prSet>
      <dgm:spPr/>
    </dgm:pt>
    <dgm:pt modelId="{8875BB01-FB8F-42C9-B787-C323E419D14D}" type="pres">
      <dgm:prSet presAssocID="{8B7D1B23-7404-4EAB-9BAA-15112D558BF7}" presName="horzTwo" presStyleCnt="0"/>
      <dgm:spPr/>
    </dgm:pt>
    <dgm:pt modelId="{2FBC00C4-21BB-4279-B193-41346E6163FC}" type="pres">
      <dgm:prSet presAssocID="{04C60F47-DB16-4DBB-8896-538EE5369430}" presName="sibSpaceTwo" presStyleCnt="0"/>
      <dgm:spPr/>
    </dgm:pt>
    <dgm:pt modelId="{10A9CC13-3274-4A14-AB62-8529607E9149}" type="pres">
      <dgm:prSet presAssocID="{B8E18C95-ED26-49C0-9F67-F8A15851CFDE}" presName="vertTwo" presStyleCnt="0"/>
      <dgm:spPr/>
    </dgm:pt>
    <dgm:pt modelId="{23C3B6BB-F68E-423D-945A-80CC8484C19E}" type="pres">
      <dgm:prSet presAssocID="{B8E18C95-ED26-49C0-9F67-F8A15851CFDE}" presName="txTwo" presStyleLbl="node2" presStyleIdx="1" presStyleCnt="8">
        <dgm:presLayoutVars>
          <dgm:chPref val="3"/>
        </dgm:presLayoutVars>
      </dgm:prSet>
      <dgm:spPr/>
    </dgm:pt>
    <dgm:pt modelId="{975BB487-A1B9-4D75-B697-C8E2AB345D5D}" type="pres">
      <dgm:prSet presAssocID="{B8E18C95-ED26-49C0-9F67-F8A15851CFDE}" presName="horzTwo" presStyleCnt="0"/>
      <dgm:spPr/>
    </dgm:pt>
    <dgm:pt modelId="{9E3EADF6-3772-4704-BC43-8E7B1044C6D8}" type="pres">
      <dgm:prSet presAssocID="{8CCA5B46-7730-4E1A-957B-66EAB47AC0CD}" presName="sibSpaceTwo" presStyleCnt="0"/>
      <dgm:spPr/>
    </dgm:pt>
    <dgm:pt modelId="{9F153F64-1F11-4D27-A2FF-45087E13EFE0}" type="pres">
      <dgm:prSet presAssocID="{19953188-950E-4DD5-AF50-F037BA9FD17F}" presName="vertTwo" presStyleCnt="0"/>
      <dgm:spPr/>
    </dgm:pt>
    <dgm:pt modelId="{3D718BD0-D5B3-4B22-B604-B66B14EFF00F}" type="pres">
      <dgm:prSet presAssocID="{19953188-950E-4DD5-AF50-F037BA9FD17F}" presName="txTwo" presStyleLbl="node2" presStyleIdx="2" presStyleCnt="8">
        <dgm:presLayoutVars>
          <dgm:chPref val="3"/>
        </dgm:presLayoutVars>
      </dgm:prSet>
      <dgm:spPr/>
    </dgm:pt>
    <dgm:pt modelId="{5F627D4D-D9F2-45F5-BD77-7FA39A743AEE}" type="pres">
      <dgm:prSet presAssocID="{19953188-950E-4DD5-AF50-F037BA9FD17F}" presName="horzTwo" presStyleCnt="0"/>
      <dgm:spPr/>
    </dgm:pt>
    <dgm:pt modelId="{3C06E0FA-AB3F-4DBD-B675-FF1235F8F3F2}" type="pres">
      <dgm:prSet presAssocID="{C12E7837-21E7-4582-9AC6-8415E793E7C6}" presName="sibSpaceTwo" presStyleCnt="0"/>
      <dgm:spPr/>
    </dgm:pt>
    <dgm:pt modelId="{2C705818-FA35-487E-A145-198B57C458FD}" type="pres">
      <dgm:prSet presAssocID="{337A10C4-13F3-439F-8CA7-D849A1D33031}" presName="vertTwo" presStyleCnt="0"/>
      <dgm:spPr/>
    </dgm:pt>
    <dgm:pt modelId="{32B95E44-7522-406C-897C-C9FFB1FEEE33}" type="pres">
      <dgm:prSet presAssocID="{337A10C4-13F3-439F-8CA7-D849A1D33031}" presName="txTwo" presStyleLbl="node2" presStyleIdx="3" presStyleCnt="8">
        <dgm:presLayoutVars>
          <dgm:chPref val="3"/>
        </dgm:presLayoutVars>
      </dgm:prSet>
      <dgm:spPr/>
    </dgm:pt>
    <dgm:pt modelId="{52ED43F4-5DAE-4499-9B05-1FD3183C9DC5}" type="pres">
      <dgm:prSet presAssocID="{337A10C4-13F3-439F-8CA7-D849A1D33031}" presName="horzTwo" presStyleCnt="0"/>
      <dgm:spPr/>
    </dgm:pt>
    <dgm:pt modelId="{81D216B7-4C83-44D4-93D7-EB7A18173341}" type="pres">
      <dgm:prSet presAssocID="{A95720E3-EA1F-49EF-B764-0A7F95F72968}" presName="sibSpaceTwo" presStyleCnt="0"/>
      <dgm:spPr/>
    </dgm:pt>
    <dgm:pt modelId="{A7230C78-088D-4243-B7D1-233EDAFBD227}" type="pres">
      <dgm:prSet presAssocID="{BEE7B471-4E92-4636-A2AE-2C2B9C52BE56}" presName="vertTwo" presStyleCnt="0"/>
      <dgm:spPr/>
    </dgm:pt>
    <dgm:pt modelId="{024F8C59-371D-4F14-967E-0CDEB3B9B1F2}" type="pres">
      <dgm:prSet presAssocID="{BEE7B471-4E92-4636-A2AE-2C2B9C52BE56}" presName="txTwo" presStyleLbl="node2" presStyleIdx="4" presStyleCnt="8">
        <dgm:presLayoutVars>
          <dgm:chPref val="3"/>
        </dgm:presLayoutVars>
      </dgm:prSet>
      <dgm:spPr/>
    </dgm:pt>
    <dgm:pt modelId="{02952BA6-8EB2-48EE-90F6-AACB2CBB6E5C}" type="pres">
      <dgm:prSet presAssocID="{BEE7B471-4E92-4636-A2AE-2C2B9C52BE56}" presName="horzTwo" presStyleCnt="0"/>
      <dgm:spPr/>
    </dgm:pt>
    <dgm:pt modelId="{6480FE5A-7C09-4983-BC24-986FCC528CD3}" type="pres">
      <dgm:prSet presAssocID="{2BF1F23E-3EE2-4BAC-9E66-9BA88D5BE3FD}" presName="sibSpaceTwo" presStyleCnt="0"/>
      <dgm:spPr/>
    </dgm:pt>
    <dgm:pt modelId="{695B01BB-D8AD-417B-ACF1-C41AA866E3CB}" type="pres">
      <dgm:prSet presAssocID="{9E2377E7-95F2-4315-9CEF-6D391A4553CD}" presName="vertTwo" presStyleCnt="0"/>
      <dgm:spPr/>
    </dgm:pt>
    <dgm:pt modelId="{173D156E-9894-4D7A-A7B5-2B67B220585F}" type="pres">
      <dgm:prSet presAssocID="{9E2377E7-95F2-4315-9CEF-6D391A4553CD}" presName="txTwo" presStyleLbl="node2" presStyleIdx="5" presStyleCnt="8">
        <dgm:presLayoutVars>
          <dgm:chPref val="3"/>
        </dgm:presLayoutVars>
      </dgm:prSet>
      <dgm:spPr/>
    </dgm:pt>
    <dgm:pt modelId="{A8F2E07F-CE19-4327-985F-AF397DD96904}" type="pres">
      <dgm:prSet presAssocID="{9E2377E7-95F2-4315-9CEF-6D391A4553CD}" presName="horzTwo" presStyleCnt="0"/>
      <dgm:spPr/>
    </dgm:pt>
    <dgm:pt modelId="{D7240020-0511-4237-8BB5-B3F980ED7C91}" type="pres">
      <dgm:prSet presAssocID="{EB95D2B5-4184-4F45-B507-6713AC42B9A1}" presName="sibSpaceTwo" presStyleCnt="0"/>
      <dgm:spPr/>
    </dgm:pt>
    <dgm:pt modelId="{1C42CC40-EFA4-40E8-84C1-2C0FAA7B7ABE}" type="pres">
      <dgm:prSet presAssocID="{E61A2F09-0BB3-4CAA-9B72-F83CF126F986}" presName="vertTwo" presStyleCnt="0"/>
      <dgm:spPr/>
    </dgm:pt>
    <dgm:pt modelId="{6CA2A6A2-B869-4E6F-8CEF-054AD862B733}" type="pres">
      <dgm:prSet presAssocID="{E61A2F09-0BB3-4CAA-9B72-F83CF126F986}" presName="txTwo" presStyleLbl="node2" presStyleIdx="6" presStyleCnt="8">
        <dgm:presLayoutVars>
          <dgm:chPref val="3"/>
        </dgm:presLayoutVars>
      </dgm:prSet>
      <dgm:spPr/>
    </dgm:pt>
    <dgm:pt modelId="{9C9A5270-F56B-4F72-AB74-8E1C3F7E420A}" type="pres">
      <dgm:prSet presAssocID="{E61A2F09-0BB3-4CAA-9B72-F83CF126F986}" presName="horzTwo" presStyleCnt="0"/>
      <dgm:spPr/>
    </dgm:pt>
    <dgm:pt modelId="{C3605D55-C1C6-493A-955C-5AD7E220BA4B}" type="pres">
      <dgm:prSet presAssocID="{FC172631-88B3-4A7E-9CCF-B658CF1750B3}" presName="sibSpaceTwo" presStyleCnt="0"/>
      <dgm:spPr/>
    </dgm:pt>
    <dgm:pt modelId="{33EA8583-D68F-40F0-BE81-478B162D9EB9}" type="pres">
      <dgm:prSet presAssocID="{4E9DAA53-729C-4700-97BE-CEE7992FA1B1}" presName="vertTwo" presStyleCnt="0"/>
      <dgm:spPr/>
    </dgm:pt>
    <dgm:pt modelId="{E61596E1-2AFF-44AF-9974-A97F83A22E8F}" type="pres">
      <dgm:prSet presAssocID="{4E9DAA53-729C-4700-97BE-CEE7992FA1B1}" presName="txTwo" presStyleLbl="node2" presStyleIdx="7" presStyleCnt="8">
        <dgm:presLayoutVars>
          <dgm:chPref val="3"/>
        </dgm:presLayoutVars>
      </dgm:prSet>
      <dgm:spPr/>
    </dgm:pt>
    <dgm:pt modelId="{0763F6FC-528F-4B20-B8F9-6197D35EE2B2}" type="pres">
      <dgm:prSet presAssocID="{4E9DAA53-729C-4700-97BE-CEE7992FA1B1}" presName="horzTwo" presStyleCnt="0"/>
      <dgm:spPr/>
    </dgm:pt>
  </dgm:ptLst>
  <dgm:cxnLst>
    <dgm:cxn modelId="{4F84E30E-FC43-4A14-A977-2683157222B5}" type="presOf" srcId="{E61A2F09-0BB3-4CAA-9B72-F83CF126F986}" destId="{6CA2A6A2-B869-4E6F-8CEF-054AD862B733}" srcOrd="0" destOrd="0" presId="urn:microsoft.com/office/officeart/2005/8/layout/hierarchy4"/>
    <dgm:cxn modelId="{40D93923-45E6-40C7-87C7-BA47D8B9ECCA}" type="presOf" srcId="{9E2377E7-95F2-4315-9CEF-6D391A4553CD}" destId="{173D156E-9894-4D7A-A7B5-2B67B220585F}" srcOrd="0" destOrd="0" presId="urn:microsoft.com/office/officeart/2005/8/layout/hierarchy4"/>
    <dgm:cxn modelId="{DAA88E2E-EC28-4F02-AD15-1206E618CF9E}" srcId="{C87C8D61-4790-4CD5-BD7C-66F5970FDC53}" destId="{9E2377E7-95F2-4315-9CEF-6D391A4553CD}" srcOrd="5" destOrd="0" parTransId="{E21F18F1-A788-46AD-B9C4-8BF58DADB789}" sibTransId="{EB95D2B5-4184-4F45-B507-6713AC42B9A1}"/>
    <dgm:cxn modelId="{C4454B35-9C9B-454F-B322-350399DC3FE9}" type="presOf" srcId="{BEE7B471-4E92-4636-A2AE-2C2B9C52BE56}" destId="{024F8C59-371D-4F14-967E-0CDEB3B9B1F2}" srcOrd="0" destOrd="0" presId="urn:microsoft.com/office/officeart/2005/8/layout/hierarchy4"/>
    <dgm:cxn modelId="{7DE36D5E-9BF9-4694-B16E-BCFA659188A0}" srcId="{C87C8D61-4790-4CD5-BD7C-66F5970FDC53}" destId="{4E9DAA53-729C-4700-97BE-CEE7992FA1B1}" srcOrd="7" destOrd="0" parTransId="{3981C1E8-0285-46AE-A401-A497C258A672}" sibTransId="{532B3BCC-703C-476A-8ADE-9BAC241DE647}"/>
    <dgm:cxn modelId="{6E6C125F-E2B7-48D6-9515-8E251F563B89}" type="presOf" srcId="{C87C8D61-4790-4CD5-BD7C-66F5970FDC53}" destId="{03794274-C857-4DDE-BE0C-6A72AD833604}" srcOrd="0" destOrd="0" presId="urn:microsoft.com/office/officeart/2005/8/layout/hierarchy4"/>
    <dgm:cxn modelId="{1882A46A-4FC8-4391-8116-779345732651}" type="presOf" srcId="{337A10C4-13F3-439F-8CA7-D849A1D33031}" destId="{32B95E44-7522-406C-897C-C9FFB1FEEE33}" srcOrd="0" destOrd="0" presId="urn:microsoft.com/office/officeart/2005/8/layout/hierarchy4"/>
    <dgm:cxn modelId="{D28ABB53-5611-47A7-80F2-3509E9A65979}" srcId="{C87C8D61-4790-4CD5-BD7C-66F5970FDC53}" destId="{E61A2F09-0BB3-4CAA-9B72-F83CF126F986}" srcOrd="6" destOrd="0" parTransId="{57DB42BD-F618-4284-A213-7DE71EFD5256}" sibTransId="{FC172631-88B3-4A7E-9CCF-B658CF1750B3}"/>
    <dgm:cxn modelId="{4E83C376-CB80-4490-A17F-E2BFAE7356A0}" type="presOf" srcId="{B8E18C95-ED26-49C0-9F67-F8A15851CFDE}" destId="{23C3B6BB-F68E-423D-945A-80CC8484C19E}" srcOrd="0" destOrd="0" presId="urn:microsoft.com/office/officeart/2005/8/layout/hierarchy4"/>
    <dgm:cxn modelId="{92A4E29B-5437-47D9-A442-D0AFA8E04EF1}" type="presOf" srcId="{F7F89BD0-CF83-4F92-8180-7605DE25E88F}" destId="{B3EDE9D2-AA2E-4CE0-B4EF-0758DF04DC18}" srcOrd="0" destOrd="0" presId="urn:microsoft.com/office/officeart/2005/8/layout/hierarchy4"/>
    <dgm:cxn modelId="{912DE89C-ABCB-40C9-AEFA-47F62F64CC39}" type="presOf" srcId="{8B7D1B23-7404-4EAB-9BAA-15112D558BF7}" destId="{B431195E-576C-42FA-908D-F3E6ECE00457}" srcOrd="0" destOrd="0" presId="urn:microsoft.com/office/officeart/2005/8/layout/hierarchy4"/>
    <dgm:cxn modelId="{7D5C8AA5-50DC-4360-BBFF-98E4E8F3B0BA}" srcId="{C87C8D61-4790-4CD5-BD7C-66F5970FDC53}" destId="{8B7D1B23-7404-4EAB-9BAA-15112D558BF7}" srcOrd="0" destOrd="0" parTransId="{71F9A7D9-E7E3-4777-9904-394E39DE8E72}" sibTransId="{04C60F47-DB16-4DBB-8896-538EE5369430}"/>
    <dgm:cxn modelId="{61813BC2-0D01-4348-8228-3B5E6419DCA9}" srcId="{F7F89BD0-CF83-4F92-8180-7605DE25E88F}" destId="{C87C8D61-4790-4CD5-BD7C-66F5970FDC53}" srcOrd="0" destOrd="0" parTransId="{411BFDCB-1A9C-4E13-9A93-765D950B45FD}" sibTransId="{CDDDCA76-5633-49B9-BB3D-3C665E8E184E}"/>
    <dgm:cxn modelId="{790BBCCA-DC9F-433B-A2C4-9D8017383803}" srcId="{C87C8D61-4790-4CD5-BD7C-66F5970FDC53}" destId="{337A10C4-13F3-439F-8CA7-D849A1D33031}" srcOrd="3" destOrd="0" parTransId="{AFD380C5-34DB-4054-8E52-1DABD234B55B}" sibTransId="{A95720E3-EA1F-49EF-B764-0A7F95F72968}"/>
    <dgm:cxn modelId="{A18F1CCB-06ED-4A02-85C6-AD3E637A2E72}" srcId="{C87C8D61-4790-4CD5-BD7C-66F5970FDC53}" destId="{19953188-950E-4DD5-AF50-F037BA9FD17F}" srcOrd="2" destOrd="0" parTransId="{888E5FCC-A316-4C60-A911-CB989BA31221}" sibTransId="{C12E7837-21E7-4582-9AC6-8415E793E7C6}"/>
    <dgm:cxn modelId="{9DD426D0-8BC2-480D-B489-34B3CDE8BCF6}" srcId="{C87C8D61-4790-4CD5-BD7C-66F5970FDC53}" destId="{BEE7B471-4E92-4636-A2AE-2C2B9C52BE56}" srcOrd="4" destOrd="0" parTransId="{D98F94DD-11A7-4F8D-A960-2290EB2CC0B1}" sibTransId="{2BF1F23E-3EE2-4BAC-9E66-9BA88D5BE3FD}"/>
    <dgm:cxn modelId="{4EB029DD-54AF-4DEB-9E8C-74D618BD7946}" type="presOf" srcId="{4E9DAA53-729C-4700-97BE-CEE7992FA1B1}" destId="{E61596E1-2AFF-44AF-9974-A97F83A22E8F}" srcOrd="0" destOrd="0" presId="urn:microsoft.com/office/officeart/2005/8/layout/hierarchy4"/>
    <dgm:cxn modelId="{8C557EE8-93E7-4552-BC15-AAC865DBC40A}" srcId="{C87C8D61-4790-4CD5-BD7C-66F5970FDC53}" destId="{B8E18C95-ED26-49C0-9F67-F8A15851CFDE}" srcOrd="1" destOrd="0" parTransId="{DB954E51-1D92-401E-B869-B3A281FD41FC}" sibTransId="{8CCA5B46-7730-4E1A-957B-66EAB47AC0CD}"/>
    <dgm:cxn modelId="{1C4502FE-338A-4AF9-8571-4C995B7C9704}" type="presOf" srcId="{19953188-950E-4DD5-AF50-F037BA9FD17F}" destId="{3D718BD0-D5B3-4B22-B604-B66B14EFF00F}" srcOrd="0" destOrd="0" presId="urn:microsoft.com/office/officeart/2005/8/layout/hierarchy4"/>
    <dgm:cxn modelId="{ADAEA5DD-6C65-4DD5-AB9E-E6125E02013E}" type="presParOf" srcId="{B3EDE9D2-AA2E-4CE0-B4EF-0758DF04DC18}" destId="{B7E81B9A-CEA8-431B-90CB-0F92EC964F09}" srcOrd="0" destOrd="0" presId="urn:microsoft.com/office/officeart/2005/8/layout/hierarchy4"/>
    <dgm:cxn modelId="{C4F392FB-98ED-4445-913F-E85C32382304}" type="presParOf" srcId="{B7E81B9A-CEA8-431B-90CB-0F92EC964F09}" destId="{03794274-C857-4DDE-BE0C-6A72AD833604}" srcOrd="0" destOrd="0" presId="urn:microsoft.com/office/officeart/2005/8/layout/hierarchy4"/>
    <dgm:cxn modelId="{04DF6EDA-D901-46D1-9DBC-BDDA2E1DC563}" type="presParOf" srcId="{B7E81B9A-CEA8-431B-90CB-0F92EC964F09}" destId="{25507870-FB5C-4161-AB57-056FF83C9D12}" srcOrd="1" destOrd="0" presId="urn:microsoft.com/office/officeart/2005/8/layout/hierarchy4"/>
    <dgm:cxn modelId="{0ED03A32-A5D7-43A4-81E9-5D6A58E03B00}" type="presParOf" srcId="{B7E81B9A-CEA8-431B-90CB-0F92EC964F09}" destId="{F7A904C3-2801-432D-8E6A-3BEB8F52389F}" srcOrd="2" destOrd="0" presId="urn:microsoft.com/office/officeart/2005/8/layout/hierarchy4"/>
    <dgm:cxn modelId="{FBF86187-F1A7-41B8-8742-42E0FBD01812}" type="presParOf" srcId="{F7A904C3-2801-432D-8E6A-3BEB8F52389F}" destId="{1D2F0D26-AF88-4404-90C3-8A729D71802E}" srcOrd="0" destOrd="0" presId="urn:microsoft.com/office/officeart/2005/8/layout/hierarchy4"/>
    <dgm:cxn modelId="{E5B9129F-8D10-4225-90C3-DD33E61590E5}" type="presParOf" srcId="{1D2F0D26-AF88-4404-90C3-8A729D71802E}" destId="{B431195E-576C-42FA-908D-F3E6ECE00457}" srcOrd="0" destOrd="0" presId="urn:microsoft.com/office/officeart/2005/8/layout/hierarchy4"/>
    <dgm:cxn modelId="{10A21ED2-ECE7-4F14-B858-C8BBD8A20339}" type="presParOf" srcId="{1D2F0D26-AF88-4404-90C3-8A729D71802E}" destId="{8875BB01-FB8F-42C9-B787-C323E419D14D}" srcOrd="1" destOrd="0" presId="urn:microsoft.com/office/officeart/2005/8/layout/hierarchy4"/>
    <dgm:cxn modelId="{BE1C0B1B-74E5-4AC4-AE34-74DF60838A93}" type="presParOf" srcId="{F7A904C3-2801-432D-8E6A-3BEB8F52389F}" destId="{2FBC00C4-21BB-4279-B193-41346E6163FC}" srcOrd="1" destOrd="0" presId="urn:microsoft.com/office/officeart/2005/8/layout/hierarchy4"/>
    <dgm:cxn modelId="{C69C4A21-99A2-443F-BE73-C46475157871}" type="presParOf" srcId="{F7A904C3-2801-432D-8E6A-3BEB8F52389F}" destId="{10A9CC13-3274-4A14-AB62-8529607E9149}" srcOrd="2" destOrd="0" presId="urn:microsoft.com/office/officeart/2005/8/layout/hierarchy4"/>
    <dgm:cxn modelId="{F660A393-253F-4AD3-A2A5-FBCD8D624231}" type="presParOf" srcId="{10A9CC13-3274-4A14-AB62-8529607E9149}" destId="{23C3B6BB-F68E-423D-945A-80CC8484C19E}" srcOrd="0" destOrd="0" presId="urn:microsoft.com/office/officeart/2005/8/layout/hierarchy4"/>
    <dgm:cxn modelId="{1FF4D2FE-95B0-4741-8617-7CDA2D055081}" type="presParOf" srcId="{10A9CC13-3274-4A14-AB62-8529607E9149}" destId="{975BB487-A1B9-4D75-B697-C8E2AB345D5D}" srcOrd="1" destOrd="0" presId="urn:microsoft.com/office/officeart/2005/8/layout/hierarchy4"/>
    <dgm:cxn modelId="{5523A279-9937-4CF7-BA34-6D134D64D802}" type="presParOf" srcId="{F7A904C3-2801-432D-8E6A-3BEB8F52389F}" destId="{9E3EADF6-3772-4704-BC43-8E7B1044C6D8}" srcOrd="3" destOrd="0" presId="urn:microsoft.com/office/officeart/2005/8/layout/hierarchy4"/>
    <dgm:cxn modelId="{9F55A158-09AA-4DDF-A21B-4604ACD38CD4}" type="presParOf" srcId="{F7A904C3-2801-432D-8E6A-3BEB8F52389F}" destId="{9F153F64-1F11-4D27-A2FF-45087E13EFE0}" srcOrd="4" destOrd="0" presId="urn:microsoft.com/office/officeart/2005/8/layout/hierarchy4"/>
    <dgm:cxn modelId="{902FF46F-8E30-428E-8D09-FA2CB274EB97}" type="presParOf" srcId="{9F153F64-1F11-4D27-A2FF-45087E13EFE0}" destId="{3D718BD0-D5B3-4B22-B604-B66B14EFF00F}" srcOrd="0" destOrd="0" presId="urn:microsoft.com/office/officeart/2005/8/layout/hierarchy4"/>
    <dgm:cxn modelId="{ABB6B935-8C26-4792-A47E-6E0EB51DBDD9}" type="presParOf" srcId="{9F153F64-1F11-4D27-A2FF-45087E13EFE0}" destId="{5F627D4D-D9F2-45F5-BD77-7FA39A743AEE}" srcOrd="1" destOrd="0" presId="urn:microsoft.com/office/officeart/2005/8/layout/hierarchy4"/>
    <dgm:cxn modelId="{4EB41E26-A077-4EF5-B404-9BD184319F68}" type="presParOf" srcId="{F7A904C3-2801-432D-8E6A-3BEB8F52389F}" destId="{3C06E0FA-AB3F-4DBD-B675-FF1235F8F3F2}" srcOrd="5" destOrd="0" presId="urn:microsoft.com/office/officeart/2005/8/layout/hierarchy4"/>
    <dgm:cxn modelId="{EB75D3F6-9ED4-47C0-B535-7BB205374E38}" type="presParOf" srcId="{F7A904C3-2801-432D-8E6A-3BEB8F52389F}" destId="{2C705818-FA35-487E-A145-198B57C458FD}" srcOrd="6" destOrd="0" presId="urn:microsoft.com/office/officeart/2005/8/layout/hierarchy4"/>
    <dgm:cxn modelId="{D72DE631-F97D-4A27-9858-9F919B31EA50}" type="presParOf" srcId="{2C705818-FA35-487E-A145-198B57C458FD}" destId="{32B95E44-7522-406C-897C-C9FFB1FEEE33}" srcOrd="0" destOrd="0" presId="urn:microsoft.com/office/officeart/2005/8/layout/hierarchy4"/>
    <dgm:cxn modelId="{951DF1CA-7330-4060-8D72-9D5EEA1C567E}" type="presParOf" srcId="{2C705818-FA35-487E-A145-198B57C458FD}" destId="{52ED43F4-5DAE-4499-9B05-1FD3183C9DC5}" srcOrd="1" destOrd="0" presId="urn:microsoft.com/office/officeart/2005/8/layout/hierarchy4"/>
    <dgm:cxn modelId="{CB92063D-C9D8-4293-98D7-6A0393CCC471}" type="presParOf" srcId="{F7A904C3-2801-432D-8E6A-3BEB8F52389F}" destId="{81D216B7-4C83-44D4-93D7-EB7A18173341}" srcOrd="7" destOrd="0" presId="urn:microsoft.com/office/officeart/2005/8/layout/hierarchy4"/>
    <dgm:cxn modelId="{68EF191A-1519-48DD-AF76-25850332B79E}" type="presParOf" srcId="{F7A904C3-2801-432D-8E6A-3BEB8F52389F}" destId="{A7230C78-088D-4243-B7D1-233EDAFBD227}" srcOrd="8" destOrd="0" presId="urn:microsoft.com/office/officeart/2005/8/layout/hierarchy4"/>
    <dgm:cxn modelId="{C6876DFB-265E-4971-B776-5AF86060D9E2}" type="presParOf" srcId="{A7230C78-088D-4243-B7D1-233EDAFBD227}" destId="{024F8C59-371D-4F14-967E-0CDEB3B9B1F2}" srcOrd="0" destOrd="0" presId="urn:microsoft.com/office/officeart/2005/8/layout/hierarchy4"/>
    <dgm:cxn modelId="{4D809B92-9ECC-4106-B8B4-4023AEA0DF63}" type="presParOf" srcId="{A7230C78-088D-4243-B7D1-233EDAFBD227}" destId="{02952BA6-8EB2-48EE-90F6-AACB2CBB6E5C}" srcOrd="1" destOrd="0" presId="urn:microsoft.com/office/officeart/2005/8/layout/hierarchy4"/>
    <dgm:cxn modelId="{219DF320-5CB4-4068-AD1F-14C1E387F2CD}" type="presParOf" srcId="{F7A904C3-2801-432D-8E6A-3BEB8F52389F}" destId="{6480FE5A-7C09-4983-BC24-986FCC528CD3}" srcOrd="9" destOrd="0" presId="urn:microsoft.com/office/officeart/2005/8/layout/hierarchy4"/>
    <dgm:cxn modelId="{A665AB62-6E62-4DED-AF90-6E4B5F5FB7A0}" type="presParOf" srcId="{F7A904C3-2801-432D-8E6A-3BEB8F52389F}" destId="{695B01BB-D8AD-417B-ACF1-C41AA866E3CB}" srcOrd="10" destOrd="0" presId="urn:microsoft.com/office/officeart/2005/8/layout/hierarchy4"/>
    <dgm:cxn modelId="{53F33902-E60B-44A9-AC2F-E6474B67CD22}" type="presParOf" srcId="{695B01BB-D8AD-417B-ACF1-C41AA866E3CB}" destId="{173D156E-9894-4D7A-A7B5-2B67B220585F}" srcOrd="0" destOrd="0" presId="urn:microsoft.com/office/officeart/2005/8/layout/hierarchy4"/>
    <dgm:cxn modelId="{1CCBD729-FE8C-4676-924F-CEC55DF32190}" type="presParOf" srcId="{695B01BB-D8AD-417B-ACF1-C41AA866E3CB}" destId="{A8F2E07F-CE19-4327-985F-AF397DD96904}" srcOrd="1" destOrd="0" presId="urn:microsoft.com/office/officeart/2005/8/layout/hierarchy4"/>
    <dgm:cxn modelId="{19A19F51-07A3-4175-855C-ECB7D4D3A8FA}" type="presParOf" srcId="{F7A904C3-2801-432D-8E6A-3BEB8F52389F}" destId="{D7240020-0511-4237-8BB5-B3F980ED7C91}" srcOrd="11" destOrd="0" presId="urn:microsoft.com/office/officeart/2005/8/layout/hierarchy4"/>
    <dgm:cxn modelId="{9EC71A63-17B9-410F-B9AF-F94FF821018A}" type="presParOf" srcId="{F7A904C3-2801-432D-8E6A-3BEB8F52389F}" destId="{1C42CC40-EFA4-40E8-84C1-2C0FAA7B7ABE}" srcOrd="12" destOrd="0" presId="urn:microsoft.com/office/officeart/2005/8/layout/hierarchy4"/>
    <dgm:cxn modelId="{A653DD0A-9E0D-448A-B932-90FB9FB5B705}" type="presParOf" srcId="{1C42CC40-EFA4-40E8-84C1-2C0FAA7B7ABE}" destId="{6CA2A6A2-B869-4E6F-8CEF-054AD862B733}" srcOrd="0" destOrd="0" presId="urn:microsoft.com/office/officeart/2005/8/layout/hierarchy4"/>
    <dgm:cxn modelId="{9FB1BDBB-C697-4569-BF80-AAE125D55513}" type="presParOf" srcId="{1C42CC40-EFA4-40E8-84C1-2C0FAA7B7ABE}" destId="{9C9A5270-F56B-4F72-AB74-8E1C3F7E420A}" srcOrd="1" destOrd="0" presId="urn:microsoft.com/office/officeart/2005/8/layout/hierarchy4"/>
    <dgm:cxn modelId="{3D29E148-46E3-4638-B94A-F18BF97EFD32}" type="presParOf" srcId="{F7A904C3-2801-432D-8E6A-3BEB8F52389F}" destId="{C3605D55-C1C6-493A-955C-5AD7E220BA4B}" srcOrd="13" destOrd="0" presId="urn:microsoft.com/office/officeart/2005/8/layout/hierarchy4"/>
    <dgm:cxn modelId="{3DF7BE9B-E616-40E5-B911-BF8289B0EEAA}" type="presParOf" srcId="{F7A904C3-2801-432D-8E6A-3BEB8F52389F}" destId="{33EA8583-D68F-40F0-BE81-478B162D9EB9}" srcOrd="14" destOrd="0" presId="urn:microsoft.com/office/officeart/2005/8/layout/hierarchy4"/>
    <dgm:cxn modelId="{39DA6172-820A-46E1-BBB6-3A47BFF46C35}" type="presParOf" srcId="{33EA8583-D68F-40F0-BE81-478B162D9EB9}" destId="{E61596E1-2AFF-44AF-9974-A97F83A22E8F}" srcOrd="0" destOrd="0" presId="urn:microsoft.com/office/officeart/2005/8/layout/hierarchy4"/>
    <dgm:cxn modelId="{B94E5F93-4F48-4743-8ECB-F6A7210C2C7B}" type="presParOf" srcId="{33EA8583-D68F-40F0-BE81-478B162D9EB9}" destId="{0763F6FC-528F-4B20-B8F9-6197D35EE2B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9E98D-220A-43A9-B420-5ED9BA3F09DC}">
      <dsp:nvSpPr>
        <dsp:cNvPr id="0" name=""/>
        <dsp:cNvSpPr/>
      </dsp:nvSpPr>
      <dsp:spPr>
        <a:xfrm>
          <a:off x="5506866" y="1762915"/>
          <a:ext cx="218376" cy="1703335"/>
        </a:xfrm>
        <a:custGeom>
          <a:avLst/>
          <a:gdLst/>
          <a:ahLst/>
          <a:cxnLst/>
          <a:rect l="0" t="0" r="0" b="0"/>
          <a:pathLst>
            <a:path>
              <a:moveTo>
                <a:pt x="0" y="0"/>
              </a:moveTo>
              <a:lnTo>
                <a:pt x="0" y="1703335"/>
              </a:lnTo>
              <a:lnTo>
                <a:pt x="218376" y="1703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2A8F10-CD12-47B1-94EC-830D5FA0FCF5}">
      <dsp:nvSpPr>
        <dsp:cNvPr id="0" name=""/>
        <dsp:cNvSpPr/>
      </dsp:nvSpPr>
      <dsp:spPr>
        <a:xfrm>
          <a:off x="5506866" y="1762915"/>
          <a:ext cx="218376" cy="669687"/>
        </a:xfrm>
        <a:custGeom>
          <a:avLst/>
          <a:gdLst/>
          <a:ahLst/>
          <a:cxnLst/>
          <a:rect l="0" t="0" r="0" b="0"/>
          <a:pathLst>
            <a:path>
              <a:moveTo>
                <a:pt x="0" y="0"/>
              </a:moveTo>
              <a:lnTo>
                <a:pt x="0" y="669687"/>
              </a:lnTo>
              <a:lnTo>
                <a:pt x="218376" y="6696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3C18CC-3249-4700-9609-A03DDFEB34A7}">
      <dsp:nvSpPr>
        <dsp:cNvPr id="0" name=""/>
        <dsp:cNvSpPr/>
      </dsp:nvSpPr>
      <dsp:spPr>
        <a:xfrm>
          <a:off x="5208419" y="729267"/>
          <a:ext cx="880784" cy="305726"/>
        </a:xfrm>
        <a:custGeom>
          <a:avLst/>
          <a:gdLst/>
          <a:ahLst/>
          <a:cxnLst/>
          <a:rect l="0" t="0" r="0" b="0"/>
          <a:pathLst>
            <a:path>
              <a:moveTo>
                <a:pt x="0" y="0"/>
              </a:moveTo>
              <a:lnTo>
                <a:pt x="0" y="152863"/>
              </a:lnTo>
              <a:lnTo>
                <a:pt x="880784" y="152863"/>
              </a:lnTo>
              <a:lnTo>
                <a:pt x="880784" y="3057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FE40E8-C143-43A4-887B-14B657724192}">
      <dsp:nvSpPr>
        <dsp:cNvPr id="0" name=""/>
        <dsp:cNvSpPr/>
      </dsp:nvSpPr>
      <dsp:spPr>
        <a:xfrm>
          <a:off x="4327634" y="729267"/>
          <a:ext cx="880784" cy="305726"/>
        </a:xfrm>
        <a:custGeom>
          <a:avLst/>
          <a:gdLst/>
          <a:ahLst/>
          <a:cxnLst/>
          <a:rect l="0" t="0" r="0" b="0"/>
          <a:pathLst>
            <a:path>
              <a:moveTo>
                <a:pt x="880784" y="0"/>
              </a:moveTo>
              <a:lnTo>
                <a:pt x="880784" y="152863"/>
              </a:lnTo>
              <a:lnTo>
                <a:pt x="0" y="152863"/>
              </a:lnTo>
              <a:lnTo>
                <a:pt x="0" y="3057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0D42F2-2755-4AD5-AEC4-1421359AAE0B}">
      <dsp:nvSpPr>
        <dsp:cNvPr id="0" name=""/>
        <dsp:cNvSpPr/>
      </dsp:nvSpPr>
      <dsp:spPr>
        <a:xfrm>
          <a:off x="4480498" y="1346"/>
          <a:ext cx="1455842" cy="72792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b="1" kern="1200"/>
            <a:t>Disclosure duties (regular: fixed terms– ongoing: no fixed terms) </a:t>
          </a:r>
          <a:endParaRPr lang="fi-FI" sz="1000" kern="1200"/>
        </a:p>
      </dsp:txBody>
      <dsp:txXfrm>
        <a:off x="4480498" y="1346"/>
        <a:ext cx="1455842" cy="727921"/>
      </dsp:txXfrm>
    </dsp:sp>
    <dsp:sp modelId="{0087D0F3-F685-42FB-A26C-53667331B892}">
      <dsp:nvSpPr>
        <dsp:cNvPr id="0" name=""/>
        <dsp:cNvSpPr/>
      </dsp:nvSpPr>
      <dsp:spPr>
        <a:xfrm>
          <a:off x="3599713" y="1034993"/>
          <a:ext cx="1455842" cy="72792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a:t>Prospectus Duty (Prospectus Regulation, FSMA Ch. 3): issuers and service providers</a:t>
          </a:r>
        </a:p>
      </dsp:txBody>
      <dsp:txXfrm>
        <a:off x="3599713" y="1034993"/>
        <a:ext cx="1455842" cy="727921"/>
      </dsp:txXfrm>
    </dsp:sp>
    <dsp:sp modelId="{E033E63D-2A99-4488-8BD8-89C2D3E07886}">
      <dsp:nvSpPr>
        <dsp:cNvPr id="0" name=""/>
        <dsp:cNvSpPr/>
      </dsp:nvSpPr>
      <dsp:spPr>
        <a:xfrm>
          <a:off x="5361282" y="1034993"/>
          <a:ext cx="1455842" cy="72792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a:t>Long term disclosure obligations</a:t>
          </a:r>
        </a:p>
      </dsp:txBody>
      <dsp:txXfrm>
        <a:off x="5361282" y="1034993"/>
        <a:ext cx="1455842" cy="727921"/>
      </dsp:txXfrm>
    </dsp:sp>
    <dsp:sp modelId="{84221976-83F2-4A5E-8131-22B7E51297BB}">
      <dsp:nvSpPr>
        <dsp:cNvPr id="0" name=""/>
        <dsp:cNvSpPr/>
      </dsp:nvSpPr>
      <dsp:spPr>
        <a:xfrm>
          <a:off x="5725243" y="2068641"/>
          <a:ext cx="1455842" cy="72792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i="1" kern="1200"/>
            <a:t>Ongoing (MAR): information that </a:t>
          </a:r>
          <a:r>
            <a:rPr lang="en-US" sz="1000" i="1" kern="1200"/>
            <a:t>would be likely to have a significant effect on the prices of financial instruments traded on the markets </a:t>
          </a:r>
          <a:endParaRPr lang="fi-FI" sz="1000" kern="1200"/>
        </a:p>
      </dsp:txBody>
      <dsp:txXfrm>
        <a:off x="5725243" y="2068641"/>
        <a:ext cx="1455842" cy="727921"/>
      </dsp:txXfrm>
    </dsp:sp>
    <dsp:sp modelId="{ABA70347-BED6-40AF-947E-22C72A78B308}">
      <dsp:nvSpPr>
        <dsp:cNvPr id="0" name=""/>
        <dsp:cNvSpPr/>
      </dsp:nvSpPr>
      <dsp:spPr>
        <a:xfrm>
          <a:off x="5725243" y="3102289"/>
          <a:ext cx="1455842" cy="72792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i="1" kern="1200"/>
            <a:t>Regular (FSMA Ch. 7, VvMA 1020/2012 etc.): annual and interim accounts and reports, final accounts information </a:t>
          </a:r>
          <a:endParaRPr lang="fi-FI" sz="1000" kern="1200"/>
        </a:p>
      </dsp:txBody>
      <dsp:txXfrm>
        <a:off x="5725243" y="3102289"/>
        <a:ext cx="1455842" cy="7279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5381C-6593-46E7-B10B-152C4E498ADF}">
      <dsp:nvSpPr>
        <dsp:cNvPr id="0" name=""/>
        <dsp:cNvSpPr/>
      </dsp:nvSpPr>
      <dsp:spPr>
        <a:xfrm>
          <a:off x="0" y="207578"/>
          <a:ext cx="10780799" cy="2555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b="1" kern="1200"/>
            <a:t>(Esim.:) </a:t>
          </a:r>
          <a:r>
            <a:rPr lang="en-US" sz="2600" b="1" kern="1200"/>
            <a:t>C1 Commission Regulation (EC) No 809/2004 implementing Directive 2003/71/EC of the European Parliament and of the Council as regards information contained in prospectuses as well as the format, incorporation by reference and publication of such prospectuses and dissemination of advertisements (no longer in force) </a:t>
          </a:r>
          <a:r>
            <a:rPr lang="fi-FI" sz="2600" b="1" kern="1200"/>
            <a:t> </a:t>
          </a:r>
          <a:r>
            <a:rPr lang="fr-FR" sz="2600" b="1" kern="1200">
              <a:hlinkClick xmlns:r="http://schemas.openxmlformats.org/officeDocument/2006/relationships" r:id="rId1"/>
            </a:rPr>
            <a:t>EUR-Lex - 02004R0809-20130828 - EN - EUR-Lex (europa.eu)</a:t>
          </a:r>
          <a:r>
            <a:rPr lang="fr-FR" sz="2600" b="1" kern="1200"/>
            <a:t> </a:t>
          </a:r>
          <a:endParaRPr lang="fi-FI" sz="2600" kern="1200"/>
        </a:p>
      </dsp:txBody>
      <dsp:txXfrm>
        <a:off x="124738" y="332316"/>
        <a:ext cx="10531323" cy="2305804"/>
      </dsp:txXfrm>
    </dsp:sp>
    <dsp:sp modelId="{0331B882-87CB-4D6B-9270-801EEFAF69C2}">
      <dsp:nvSpPr>
        <dsp:cNvPr id="0" name=""/>
        <dsp:cNvSpPr/>
      </dsp:nvSpPr>
      <dsp:spPr>
        <a:xfrm>
          <a:off x="0" y="2762858"/>
          <a:ext cx="10780799"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Pro forma financial information is required, except for the calculation required in a merger, if there is a material change in the issuer's situation as a result of a particular transaction, ie a change of more than 25% in relation to one or more of the issuer's business indicators.</a:t>
          </a:r>
          <a:endParaRPr lang="fi-FI" sz="2000" kern="1200"/>
        </a:p>
      </dsp:txBody>
      <dsp:txXfrm>
        <a:off x="0" y="2762858"/>
        <a:ext cx="10780799" cy="861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E45C0-9F81-4E60-BA06-ED4802E14B1D}">
      <dsp:nvSpPr>
        <dsp:cNvPr id="0" name=""/>
        <dsp:cNvSpPr/>
      </dsp:nvSpPr>
      <dsp:spPr>
        <a:xfrm>
          <a:off x="808559" y="0"/>
          <a:ext cx="9163679" cy="383155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6A11CC-90BD-4920-B0F5-D40E4799DAC1}">
      <dsp:nvSpPr>
        <dsp:cNvPr id="0" name=""/>
        <dsp:cNvSpPr/>
      </dsp:nvSpPr>
      <dsp:spPr>
        <a:xfrm>
          <a:off x="11580" y="1149467"/>
          <a:ext cx="3470069" cy="153262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PFI is mandatory when required by the Prospectus Regulation </a:t>
          </a:r>
          <a:endParaRPr lang="fi-FI" sz="1700" kern="1200"/>
        </a:p>
        <a:p>
          <a:pPr marL="114300" lvl="1" indent="-114300" algn="l" defTabSz="577850">
            <a:lnSpc>
              <a:spcPct val="90000"/>
            </a:lnSpc>
            <a:spcBef>
              <a:spcPct val="0"/>
            </a:spcBef>
            <a:spcAft>
              <a:spcPct val="15000"/>
            </a:spcAft>
            <a:buChar char="•"/>
          </a:pPr>
          <a:r>
            <a:rPr lang="en-US" sz="1300" kern="1200"/>
            <a:t>E.g. for reporting changes having an impact on business </a:t>
          </a:r>
          <a:endParaRPr lang="fi-FI" sz="1300" kern="1200"/>
        </a:p>
      </dsp:txBody>
      <dsp:txXfrm>
        <a:off x="86396" y="1224283"/>
        <a:ext cx="3320437" cy="1382990"/>
      </dsp:txXfrm>
    </dsp:sp>
    <dsp:sp modelId="{6FA499B5-E862-4690-8A73-49C6B38CFC90}">
      <dsp:nvSpPr>
        <dsp:cNvPr id="0" name=""/>
        <dsp:cNvSpPr/>
      </dsp:nvSpPr>
      <dsp:spPr>
        <a:xfrm>
          <a:off x="3655364" y="1149467"/>
          <a:ext cx="3470069" cy="1532622"/>
        </a:xfrm>
        <a:prstGeom prst="roundRect">
          <a:avLst/>
        </a:prstGeom>
        <a:solidFill>
          <a:schemeClr val="accent2">
            <a:hueOff val="739206"/>
            <a:satOff val="-160"/>
            <a:lumOff val="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Companies can also give additional information intended to reflect more closely their actual performance than IFRS allow </a:t>
          </a:r>
          <a:endParaRPr lang="fi-FI" sz="1700" kern="1200"/>
        </a:p>
      </dsp:txBody>
      <dsp:txXfrm>
        <a:off x="3730180" y="1224283"/>
        <a:ext cx="3320437" cy="1382990"/>
      </dsp:txXfrm>
    </dsp:sp>
    <dsp:sp modelId="{D11083D5-3DAB-4E6D-9B18-B14A91C8D7BB}">
      <dsp:nvSpPr>
        <dsp:cNvPr id="0" name=""/>
        <dsp:cNvSpPr/>
      </dsp:nvSpPr>
      <dsp:spPr>
        <a:xfrm>
          <a:off x="7299148" y="1149467"/>
          <a:ext cx="3470069" cy="1532622"/>
        </a:xfrm>
        <a:prstGeom prst="roundRect">
          <a:avLst/>
        </a:prstGeom>
        <a:solidFill>
          <a:schemeClr val="accent2">
            <a:hueOff val="1478413"/>
            <a:satOff val="-320"/>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This information should perhaps now be called ”non-IFRS” or ”adjusted” information to make a distinction to PFI regulated in the Prospectus Regulation </a:t>
          </a:r>
          <a:endParaRPr lang="fi-FI" sz="1700" kern="1200"/>
        </a:p>
      </dsp:txBody>
      <dsp:txXfrm>
        <a:off x="7373964" y="1224283"/>
        <a:ext cx="3320437" cy="13829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4134F-2A29-4814-8F9C-931E9EB83144}">
      <dsp:nvSpPr>
        <dsp:cNvPr id="0" name=""/>
        <dsp:cNvSpPr/>
      </dsp:nvSpPr>
      <dsp:spPr>
        <a:xfrm>
          <a:off x="0" y="0"/>
          <a:ext cx="8301215" cy="689680"/>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The theory behind excluding non-cash items such as amortization is that these are not true expenses and therefore do not represent the company's actual earnings potential. But under GAAP, amortization is considered an expense because it represents the loss of value of an asset.  </a:t>
          </a:r>
          <a:endParaRPr lang="fi-FI" sz="1300" kern="1200"/>
        </a:p>
      </dsp:txBody>
      <dsp:txXfrm>
        <a:off x="20200" y="20200"/>
        <a:ext cx="7476303" cy="649280"/>
      </dsp:txXfrm>
    </dsp:sp>
    <dsp:sp modelId="{FCB0718B-92BD-44E6-A5CD-799A5543787A}">
      <dsp:nvSpPr>
        <dsp:cNvPr id="0" name=""/>
        <dsp:cNvSpPr/>
      </dsp:nvSpPr>
      <dsp:spPr>
        <a:xfrm>
          <a:off x="619895" y="785469"/>
          <a:ext cx="8301215" cy="689680"/>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The company excludes these items with the intent to present its figures more clearly to investors. </a:t>
          </a:r>
          <a:endParaRPr lang="fi-FI" sz="1300" kern="1200"/>
        </a:p>
      </dsp:txBody>
      <dsp:txXfrm>
        <a:off x="640095" y="805669"/>
        <a:ext cx="7192627" cy="649280"/>
      </dsp:txXfrm>
    </dsp:sp>
    <dsp:sp modelId="{69201A0B-8001-4D5E-9F89-49B2D4FA06CB}">
      <dsp:nvSpPr>
        <dsp:cNvPr id="0" name=""/>
        <dsp:cNvSpPr/>
      </dsp:nvSpPr>
      <dsp:spPr>
        <a:xfrm>
          <a:off x="1239791" y="1570938"/>
          <a:ext cx="8301215" cy="689680"/>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”Non-IFRS” earnings describe a financial statement which has hypothetical amounts, or estimates, built into the data to give a "picture" of a company's profits if certain nonrecurring items were excluded. </a:t>
          </a:r>
          <a:endParaRPr lang="fi-FI" sz="1300" kern="1200"/>
        </a:p>
      </dsp:txBody>
      <dsp:txXfrm>
        <a:off x="1259991" y="1591138"/>
        <a:ext cx="7192627" cy="649280"/>
      </dsp:txXfrm>
    </dsp:sp>
    <dsp:sp modelId="{C60119C7-7819-4385-B530-F5CF7B184C53}">
      <dsp:nvSpPr>
        <dsp:cNvPr id="0" name=""/>
        <dsp:cNvSpPr/>
      </dsp:nvSpPr>
      <dsp:spPr>
        <a:xfrm>
          <a:off x="1859687" y="2356407"/>
          <a:ext cx="8301215" cy="689680"/>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This kind of earnings information can be very useful to investors who want an accurate view of a company's normal earnings outlook </a:t>
          </a:r>
          <a:endParaRPr lang="fi-FI" sz="1300" kern="1200"/>
        </a:p>
      </dsp:txBody>
      <dsp:txXfrm>
        <a:off x="1879887" y="2376607"/>
        <a:ext cx="7192627" cy="649280"/>
      </dsp:txXfrm>
    </dsp:sp>
    <dsp:sp modelId="{064F9C95-D98B-4BFC-99CF-48B6A4687DCD}">
      <dsp:nvSpPr>
        <dsp:cNvPr id="0" name=""/>
        <dsp:cNvSpPr/>
      </dsp:nvSpPr>
      <dsp:spPr>
        <a:xfrm>
          <a:off x="2479583" y="3141876"/>
          <a:ext cx="8301215" cy="689680"/>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but by omitting items that reduce reported earnings, this process can make a company appear profitable even when it is losing money. This has spawned such nicknames for ”non-IFRS” earnings as EEBS (earnings excluding bad stuff).</a:t>
          </a:r>
          <a:endParaRPr lang="fi-FI" sz="1300" kern="1200"/>
        </a:p>
      </dsp:txBody>
      <dsp:txXfrm>
        <a:off x="2499783" y="3162076"/>
        <a:ext cx="7192627" cy="649280"/>
      </dsp:txXfrm>
    </dsp:sp>
    <dsp:sp modelId="{21CB1529-FAFC-433C-A4C0-4062087F3AF5}">
      <dsp:nvSpPr>
        <dsp:cNvPr id="0" name=""/>
        <dsp:cNvSpPr/>
      </dsp:nvSpPr>
      <dsp:spPr>
        <a:xfrm>
          <a:off x="7852923" y="503849"/>
          <a:ext cx="448292" cy="448292"/>
        </a:xfrm>
        <a:prstGeom prst="downArrow">
          <a:avLst>
            <a:gd name="adj1" fmla="val 55000"/>
            <a:gd name="adj2" fmla="val 45000"/>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7953789" y="503849"/>
        <a:ext cx="246560" cy="337340"/>
      </dsp:txXfrm>
    </dsp:sp>
    <dsp:sp modelId="{BCBBD167-5392-4B4F-B1ED-41238C15E519}">
      <dsp:nvSpPr>
        <dsp:cNvPr id="0" name=""/>
        <dsp:cNvSpPr/>
      </dsp:nvSpPr>
      <dsp:spPr>
        <a:xfrm>
          <a:off x="8472819" y="1289318"/>
          <a:ext cx="448292" cy="448292"/>
        </a:xfrm>
        <a:prstGeom prst="downArrow">
          <a:avLst>
            <a:gd name="adj1" fmla="val 55000"/>
            <a:gd name="adj2" fmla="val 45000"/>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8573685" y="1289318"/>
        <a:ext cx="246560" cy="337340"/>
      </dsp:txXfrm>
    </dsp:sp>
    <dsp:sp modelId="{C925BB97-DFCA-4F47-8B8A-8F87101B032B}">
      <dsp:nvSpPr>
        <dsp:cNvPr id="0" name=""/>
        <dsp:cNvSpPr/>
      </dsp:nvSpPr>
      <dsp:spPr>
        <a:xfrm>
          <a:off x="9092714" y="2063293"/>
          <a:ext cx="448292" cy="448292"/>
        </a:xfrm>
        <a:prstGeom prst="downArrow">
          <a:avLst>
            <a:gd name="adj1" fmla="val 55000"/>
            <a:gd name="adj2" fmla="val 45000"/>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9193580" y="2063293"/>
        <a:ext cx="246560" cy="337340"/>
      </dsp:txXfrm>
    </dsp:sp>
    <dsp:sp modelId="{5EE1BA57-A85A-4EF4-BE07-9BF259399090}">
      <dsp:nvSpPr>
        <dsp:cNvPr id="0" name=""/>
        <dsp:cNvSpPr/>
      </dsp:nvSpPr>
      <dsp:spPr>
        <a:xfrm>
          <a:off x="9712610" y="2856425"/>
          <a:ext cx="448292" cy="448292"/>
        </a:xfrm>
        <a:prstGeom prst="downArrow">
          <a:avLst>
            <a:gd name="adj1" fmla="val 55000"/>
            <a:gd name="adj2" fmla="val 45000"/>
          </a:avLst>
        </a:prstGeom>
        <a:solidFill>
          <a:schemeClr val="l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9813476" y="2856425"/>
        <a:ext cx="246560" cy="337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8082B-BA9E-4D24-8FED-E724A4A8954E}">
      <dsp:nvSpPr>
        <dsp:cNvPr id="0" name=""/>
        <dsp:cNvSpPr/>
      </dsp:nvSpPr>
      <dsp:spPr>
        <a:xfrm>
          <a:off x="0" y="91748"/>
          <a:ext cx="10780799" cy="6996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When providing investment services or, where appropriate, ancillary services to clients, an investment firm shall act honestly, fairly and professionally in accordance with the best interests of its clients and comply, in particular, with the principles set out in this Article and in Article 25. </a:t>
          </a:r>
          <a:endParaRPr lang="fi-FI" sz="1300" kern="1200"/>
        </a:p>
      </dsp:txBody>
      <dsp:txXfrm>
        <a:off x="34155" y="125903"/>
        <a:ext cx="10712489" cy="631350"/>
      </dsp:txXfrm>
    </dsp:sp>
    <dsp:sp modelId="{41EE39E8-F1FA-4BCE-9F75-5585DF283A4F}">
      <dsp:nvSpPr>
        <dsp:cNvPr id="0" name=""/>
        <dsp:cNvSpPr/>
      </dsp:nvSpPr>
      <dsp:spPr>
        <a:xfrm>
          <a:off x="0" y="828848"/>
          <a:ext cx="10780799" cy="6996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It is prohibited to act contrary to good practice in the securities markets. </a:t>
          </a:r>
          <a:endParaRPr lang="fi-FI" sz="1300" kern="1200"/>
        </a:p>
      </dsp:txBody>
      <dsp:txXfrm>
        <a:off x="34155" y="863003"/>
        <a:ext cx="10712489" cy="631350"/>
      </dsp:txXfrm>
    </dsp:sp>
    <dsp:sp modelId="{3E78E6B3-CE2A-444E-856C-9A4BFA7BBF99}">
      <dsp:nvSpPr>
        <dsp:cNvPr id="0" name=""/>
        <dsp:cNvSpPr/>
      </dsp:nvSpPr>
      <dsp:spPr>
        <a:xfrm>
          <a:off x="0" y="1565948"/>
          <a:ext cx="10780799" cy="6996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It is prohibited to provide false or misleading information in the marketing and exchange of securities or other financial instruments in business as well as upon fulfilling the disclosure obligation in accordance with this Act. </a:t>
          </a:r>
          <a:endParaRPr lang="fi-FI" sz="1300" kern="1200"/>
        </a:p>
      </dsp:txBody>
      <dsp:txXfrm>
        <a:off x="34155" y="1600103"/>
        <a:ext cx="10712489" cy="631350"/>
      </dsp:txXfrm>
    </dsp:sp>
    <dsp:sp modelId="{B3B524A7-8296-48DC-9D16-5227A54C3CEA}">
      <dsp:nvSpPr>
        <dsp:cNvPr id="0" name=""/>
        <dsp:cNvSpPr/>
      </dsp:nvSpPr>
      <dsp:spPr>
        <a:xfrm>
          <a:off x="0" y="2303048"/>
          <a:ext cx="10780799" cy="6996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Information the untruthful or misleading nature of which is revealed following the provision of the information and which may be of material significance to the investor, shall, without delay, be corrected or supplemented in an adequate manner.</a:t>
          </a:r>
          <a:endParaRPr lang="fi-FI" sz="1300" kern="1200"/>
        </a:p>
      </dsp:txBody>
      <dsp:txXfrm>
        <a:off x="34155" y="2337203"/>
        <a:ext cx="10712489" cy="631350"/>
      </dsp:txXfrm>
    </dsp:sp>
    <dsp:sp modelId="{301F8067-D769-4427-8162-C44E5CE8B1AC}">
      <dsp:nvSpPr>
        <dsp:cNvPr id="0" name=""/>
        <dsp:cNvSpPr/>
      </dsp:nvSpPr>
      <dsp:spPr>
        <a:xfrm>
          <a:off x="0" y="3040148"/>
          <a:ext cx="10780799" cy="6996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Anyone who, by himself or on the basis of an assignment, offers securities or seeks the admission to trading of a security on a regulated market or on a multilateral trading facility (MTF) or who, under chapters 3 - 9 or 11 is subject to the disclosure obligation towards the investors, shall be liable to keep sufficient information on factors that may have a material effect on the value of the security equally available to the investors.</a:t>
          </a:r>
          <a:endParaRPr lang="fi-FI" sz="1300" kern="1200"/>
        </a:p>
      </dsp:txBody>
      <dsp:txXfrm>
        <a:off x="34155" y="3074303"/>
        <a:ext cx="10712489" cy="631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CD0DA-13A3-441D-928D-584528A30BF0}">
      <dsp:nvSpPr>
        <dsp:cNvPr id="0" name=""/>
        <dsp:cNvSpPr/>
      </dsp:nvSpPr>
      <dsp:spPr>
        <a:xfrm>
          <a:off x="0" y="187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F25A1-66ED-4AAF-AEFD-D703A3C09777}">
      <dsp:nvSpPr>
        <dsp:cNvPr id="0" name=""/>
        <dsp:cNvSpPr/>
      </dsp:nvSpPr>
      <dsp:spPr>
        <a:xfrm>
          <a:off x="0" y="1870"/>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Applies to the offering of securities to the public</a:t>
          </a:r>
          <a:endParaRPr lang="fi-FI" sz="1500" kern="1200"/>
        </a:p>
      </dsp:txBody>
      <dsp:txXfrm>
        <a:off x="0" y="1870"/>
        <a:ext cx="2156159" cy="1275938"/>
      </dsp:txXfrm>
    </dsp:sp>
    <dsp:sp modelId="{80B200CF-880F-4945-A051-582198EEFBC4}">
      <dsp:nvSpPr>
        <dsp:cNvPr id="0" name=""/>
        <dsp:cNvSpPr/>
      </dsp:nvSpPr>
      <dsp:spPr>
        <a:xfrm>
          <a:off x="2317871" y="31526"/>
          <a:ext cx="8462927" cy="5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ie communication providing sufficient information on the terms of the offer and the securities to be offered to enable the investor to decide whether to purchase or subscribe for those securities, including when offering securities through financial intermediaries;</a:t>
          </a:r>
          <a:endParaRPr lang="fi-FI" sz="1200" kern="1200"/>
        </a:p>
      </dsp:txBody>
      <dsp:txXfrm>
        <a:off x="2317871" y="31526"/>
        <a:ext cx="8462927" cy="593111"/>
      </dsp:txXfrm>
    </dsp:sp>
    <dsp:sp modelId="{ADA7C272-3837-429A-BAA2-8E1248E5D16B}">
      <dsp:nvSpPr>
        <dsp:cNvPr id="0" name=""/>
        <dsp:cNvSpPr/>
      </dsp:nvSpPr>
      <dsp:spPr>
        <a:xfrm>
          <a:off x="2156159" y="624638"/>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9A9771-F7E9-4E06-900D-E1452BE4F268}">
      <dsp:nvSpPr>
        <dsp:cNvPr id="0" name=""/>
        <dsp:cNvSpPr/>
      </dsp:nvSpPr>
      <dsp:spPr>
        <a:xfrm>
          <a:off x="2317871" y="654294"/>
          <a:ext cx="8462927" cy="5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The scope of the obligation is defined e.g. The concepts of “experienced investor”, “professional client” and “eligible counterparty” as defined in MiFID II (2014/65 / EU)</a:t>
          </a:r>
          <a:endParaRPr lang="fi-FI" sz="1200" kern="1200"/>
        </a:p>
      </dsp:txBody>
      <dsp:txXfrm>
        <a:off x="2317871" y="654294"/>
        <a:ext cx="8462927" cy="593111"/>
      </dsp:txXfrm>
    </dsp:sp>
    <dsp:sp modelId="{A38FE9BD-7F7D-441E-BAD6-43E0F70354F3}">
      <dsp:nvSpPr>
        <dsp:cNvPr id="0" name=""/>
        <dsp:cNvSpPr/>
      </dsp:nvSpPr>
      <dsp:spPr>
        <a:xfrm>
          <a:off x="2156159" y="1247406"/>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DF5616-C78B-43A5-B9E0-F24C4BEC961A}">
      <dsp:nvSpPr>
        <dsp:cNvPr id="0" name=""/>
        <dsp:cNvSpPr/>
      </dsp:nvSpPr>
      <dsp:spPr>
        <a:xfrm>
          <a:off x="0" y="1277809"/>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103028-D378-4220-AF7E-9B3E9A479B28}">
      <dsp:nvSpPr>
        <dsp:cNvPr id="0" name=""/>
        <dsp:cNvSpPr/>
      </dsp:nvSpPr>
      <dsp:spPr>
        <a:xfrm>
          <a:off x="0" y="1277809"/>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The prospectus must contain the information necessary for the investor to make an informed assessment: </a:t>
          </a:r>
          <a:endParaRPr lang="fi-FI" sz="1500" kern="1200"/>
        </a:p>
      </dsp:txBody>
      <dsp:txXfrm>
        <a:off x="0" y="1277809"/>
        <a:ext cx="2156159" cy="1275938"/>
      </dsp:txXfrm>
    </dsp:sp>
    <dsp:sp modelId="{A9702058-CC45-40FE-A676-B58EE33CD0DE}">
      <dsp:nvSpPr>
        <dsp:cNvPr id="0" name=""/>
        <dsp:cNvSpPr/>
      </dsp:nvSpPr>
      <dsp:spPr>
        <a:xfrm>
          <a:off x="2317871" y="1292808"/>
          <a:ext cx="8462927" cy="299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the assets and liabilities, profits and losses, financial position and prospects of the issuer and any guarantor;</a:t>
          </a:r>
          <a:endParaRPr lang="fi-FI" sz="1200" kern="1200" dirty="0"/>
        </a:p>
      </dsp:txBody>
      <dsp:txXfrm>
        <a:off x="2317871" y="1292808"/>
        <a:ext cx="8462927" cy="299982"/>
      </dsp:txXfrm>
    </dsp:sp>
    <dsp:sp modelId="{34BC4BC2-7123-41D1-860F-0A818C3EAEC6}">
      <dsp:nvSpPr>
        <dsp:cNvPr id="0" name=""/>
        <dsp:cNvSpPr/>
      </dsp:nvSpPr>
      <dsp:spPr>
        <a:xfrm>
          <a:off x="2156159" y="1592791"/>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A20FB-8761-44C6-B482-FB39602E495C}">
      <dsp:nvSpPr>
        <dsp:cNvPr id="0" name=""/>
        <dsp:cNvSpPr/>
      </dsp:nvSpPr>
      <dsp:spPr>
        <a:xfrm>
          <a:off x="2317871" y="1607790"/>
          <a:ext cx="8462927" cy="299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securities rights; and</a:t>
          </a:r>
          <a:endParaRPr lang="fi-FI" sz="1200" kern="1200"/>
        </a:p>
      </dsp:txBody>
      <dsp:txXfrm>
        <a:off x="2317871" y="1607790"/>
        <a:ext cx="8462927" cy="299982"/>
      </dsp:txXfrm>
    </dsp:sp>
    <dsp:sp modelId="{0E65C2BD-C5A1-4967-A53F-DE4FFC6E03FB}">
      <dsp:nvSpPr>
        <dsp:cNvPr id="0" name=""/>
        <dsp:cNvSpPr/>
      </dsp:nvSpPr>
      <dsp:spPr>
        <a:xfrm>
          <a:off x="2156159" y="1907772"/>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892379-C902-4F8E-ACC3-F1FF572CB9CF}">
      <dsp:nvSpPr>
        <dsp:cNvPr id="0" name=""/>
        <dsp:cNvSpPr/>
      </dsp:nvSpPr>
      <dsp:spPr>
        <a:xfrm>
          <a:off x="2317871" y="1922771"/>
          <a:ext cx="8462927" cy="299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the reasons for the issue and its effects on the issuer.</a:t>
          </a:r>
          <a:endParaRPr lang="fi-FI" sz="1200" kern="1200"/>
        </a:p>
      </dsp:txBody>
      <dsp:txXfrm>
        <a:off x="2317871" y="1922771"/>
        <a:ext cx="8462927" cy="299982"/>
      </dsp:txXfrm>
    </dsp:sp>
    <dsp:sp modelId="{A40E66AA-E124-487E-8C49-8F53149D1F01}">
      <dsp:nvSpPr>
        <dsp:cNvPr id="0" name=""/>
        <dsp:cNvSpPr/>
      </dsp:nvSpPr>
      <dsp:spPr>
        <a:xfrm>
          <a:off x="2156159" y="2222754"/>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D97B33-3EEE-461D-82EF-AC6CD54DC94E}">
      <dsp:nvSpPr>
        <dsp:cNvPr id="0" name=""/>
        <dsp:cNvSpPr/>
      </dsp:nvSpPr>
      <dsp:spPr>
        <a:xfrm>
          <a:off x="2317871" y="2237753"/>
          <a:ext cx="8462927" cy="299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The information can be different e.g. depending on the nature of the issuer, the type of securities and the target groups</a:t>
          </a:r>
          <a:endParaRPr lang="fi-FI" sz="1200" kern="1200"/>
        </a:p>
      </dsp:txBody>
      <dsp:txXfrm>
        <a:off x="2317871" y="2237753"/>
        <a:ext cx="8462927" cy="299982"/>
      </dsp:txXfrm>
    </dsp:sp>
    <dsp:sp modelId="{979A66D4-BD88-4285-B424-E3E3B5BF11D3}">
      <dsp:nvSpPr>
        <dsp:cNvPr id="0" name=""/>
        <dsp:cNvSpPr/>
      </dsp:nvSpPr>
      <dsp:spPr>
        <a:xfrm>
          <a:off x="2156159" y="2537736"/>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4013B8-0B20-4062-9785-2B1A4753517E}">
      <dsp:nvSpPr>
        <dsp:cNvPr id="0" name=""/>
        <dsp:cNvSpPr/>
      </dsp:nvSpPr>
      <dsp:spPr>
        <a:xfrm>
          <a:off x="0" y="2553747"/>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6099A-5B08-4FF6-B69E-3E54EF3EFB68}">
      <dsp:nvSpPr>
        <dsp:cNvPr id="0" name=""/>
        <dsp:cNvSpPr/>
      </dsp:nvSpPr>
      <dsp:spPr>
        <a:xfrm>
          <a:off x="0" y="2553747"/>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The prospectus involves (civil) liability (liability for damages)</a:t>
          </a:r>
          <a:endParaRPr lang="fi-FI" sz="1500" kern="1200"/>
        </a:p>
      </dsp:txBody>
      <dsp:txXfrm>
        <a:off x="0" y="2553747"/>
        <a:ext cx="2156159" cy="1275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2A7F2-29FD-46C8-9FE5-1D04EAC3C7CC}">
      <dsp:nvSpPr>
        <dsp:cNvPr id="0" name=""/>
        <dsp:cNvSpPr/>
      </dsp:nvSpPr>
      <dsp:spPr>
        <a:xfrm>
          <a:off x="0" y="0"/>
          <a:ext cx="3831557" cy="3831557"/>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3FF7FFC-E5DC-4615-AFB9-8658378365A1}">
      <dsp:nvSpPr>
        <dsp:cNvPr id="0" name=""/>
        <dsp:cNvSpPr/>
      </dsp:nvSpPr>
      <dsp:spPr>
        <a:xfrm>
          <a:off x="1915778" y="0"/>
          <a:ext cx="8865020" cy="383155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The Commission shall adopt acts concerning the format of the prospectus and the lists specifying the specific information which must appear in the various prospectuses. The various prospectuses must take into account, inter alia, the different types of information that investors need about equity and non-equity securities.</a:t>
          </a:r>
          <a:endParaRPr lang="fi-FI" sz="1200" kern="1200"/>
        </a:p>
      </dsp:txBody>
      <dsp:txXfrm>
        <a:off x="1915778" y="0"/>
        <a:ext cx="8865020" cy="613049"/>
      </dsp:txXfrm>
    </dsp:sp>
    <dsp:sp modelId="{182A2D74-4FF5-4AAD-8199-6462881F09B3}">
      <dsp:nvSpPr>
        <dsp:cNvPr id="0" name=""/>
        <dsp:cNvSpPr/>
      </dsp:nvSpPr>
      <dsp:spPr>
        <a:xfrm>
          <a:off x="402313" y="613049"/>
          <a:ext cx="3026930" cy="3026930"/>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7D28F45-E2DB-4758-B1A7-BB57220C97A0}">
      <dsp:nvSpPr>
        <dsp:cNvPr id="0" name=""/>
        <dsp:cNvSpPr/>
      </dsp:nvSpPr>
      <dsp:spPr>
        <a:xfrm>
          <a:off x="1915778" y="613049"/>
          <a:ext cx="8865020" cy="302693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Simplified disclosure requirements for post - listing issues in certain cases</a:t>
          </a:r>
          <a:endParaRPr lang="fi-FI" sz="1200" kern="1200"/>
        </a:p>
      </dsp:txBody>
      <dsp:txXfrm>
        <a:off x="1915778" y="613049"/>
        <a:ext cx="8865020" cy="613049"/>
      </dsp:txXfrm>
    </dsp:sp>
    <dsp:sp modelId="{BF0D18FE-FECB-4A2D-AFCE-DE3486367D1B}">
      <dsp:nvSpPr>
        <dsp:cNvPr id="0" name=""/>
        <dsp:cNvSpPr/>
      </dsp:nvSpPr>
      <dsp:spPr>
        <a:xfrm>
          <a:off x="804626" y="1226098"/>
          <a:ext cx="2222303" cy="2222303"/>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5717DF2-6FCE-467C-BBEC-FFA0A78BE46E}">
      <dsp:nvSpPr>
        <dsp:cNvPr id="0" name=""/>
        <dsp:cNvSpPr/>
      </dsp:nvSpPr>
      <dsp:spPr>
        <a:xfrm>
          <a:off x="1915778" y="1226098"/>
          <a:ext cx="8865020" cy="222230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The risk factors mentioned in the prospectus must be limited to the risks inherent in the issuer and / or the securities, which are relevant to making an informed investment decision and which are based on the content of the registration document and the securities note.</a:t>
          </a:r>
          <a:endParaRPr lang="fi-FI" sz="1200" kern="1200"/>
        </a:p>
      </dsp:txBody>
      <dsp:txXfrm>
        <a:off x="1915778" y="1226098"/>
        <a:ext cx="8865020" cy="613049"/>
      </dsp:txXfrm>
    </dsp:sp>
    <dsp:sp modelId="{A92AAA6D-33D5-42F7-9030-F6E090192424}">
      <dsp:nvSpPr>
        <dsp:cNvPr id="0" name=""/>
        <dsp:cNvSpPr/>
      </dsp:nvSpPr>
      <dsp:spPr>
        <a:xfrm>
          <a:off x="1206940" y="1839147"/>
          <a:ext cx="1417676" cy="1417676"/>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FD1E57D-5692-4C70-A6E4-E5A71A670522}">
      <dsp:nvSpPr>
        <dsp:cNvPr id="0" name=""/>
        <dsp:cNvSpPr/>
      </dsp:nvSpPr>
      <dsp:spPr>
        <a:xfrm>
          <a:off x="1915778" y="1839147"/>
          <a:ext cx="8865020" cy="141767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The competent authority of the home Member State may, under certain conditions, authorize certain particulars not to be included in the prospectus or parts thereof.</a:t>
          </a:r>
          <a:endParaRPr lang="fi-FI" sz="1200" kern="1200"/>
        </a:p>
      </dsp:txBody>
      <dsp:txXfrm>
        <a:off x="1915778" y="1839147"/>
        <a:ext cx="8865020" cy="613049"/>
      </dsp:txXfrm>
    </dsp:sp>
    <dsp:sp modelId="{DE99B426-A5AF-459B-B36D-B5AC107653AE}">
      <dsp:nvSpPr>
        <dsp:cNvPr id="0" name=""/>
        <dsp:cNvSpPr/>
      </dsp:nvSpPr>
      <dsp:spPr>
        <a:xfrm>
          <a:off x="1609253" y="2452196"/>
          <a:ext cx="613049" cy="613049"/>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7B1E909-AEA1-4E62-B1E2-FD0B16BFA93A}">
      <dsp:nvSpPr>
        <dsp:cNvPr id="0" name=""/>
        <dsp:cNvSpPr/>
      </dsp:nvSpPr>
      <dsp:spPr>
        <a:xfrm>
          <a:off x="1915778" y="2452196"/>
          <a:ext cx="8865020" cy="61304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The prospectus may not be published unless it has been approved by the relevant competent authority</a:t>
          </a:r>
          <a:endParaRPr lang="fi-FI" sz="1200" kern="1200"/>
        </a:p>
      </dsp:txBody>
      <dsp:txXfrm>
        <a:off x="1915778" y="2452196"/>
        <a:ext cx="8865020" cy="6130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D4D9B-4334-423A-8D0A-88F9997C37F7}">
      <dsp:nvSpPr>
        <dsp:cNvPr id="0" name=""/>
        <dsp:cNvSpPr/>
      </dsp:nvSpPr>
      <dsp:spPr>
        <a:xfrm rot="16200000">
          <a:off x="-894024" y="899814"/>
          <a:ext cx="3831557" cy="2031927"/>
        </a:xfrm>
        <a:prstGeom prst="flowChartManualOperati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5282" bIns="0" numCol="1" spcCol="1270" anchor="ctr" anchorCtr="0">
          <a:noAutofit/>
        </a:bodyPr>
        <a:lstStyle/>
        <a:p>
          <a:pPr marL="0" lvl="0" indent="0" algn="ctr" defTabSz="533400">
            <a:lnSpc>
              <a:spcPct val="90000"/>
            </a:lnSpc>
            <a:spcBef>
              <a:spcPct val="0"/>
            </a:spcBef>
            <a:spcAft>
              <a:spcPct val="35000"/>
            </a:spcAft>
            <a:buNone/>
          </a:pPr>
          <a:r>
            <a:rPr lang="en-US" sz="1200" b="1" kern="1200"/>
            <a:t>Once approved, the prospectus must be published by the issuer, the offeror or the person asking for admission to trading on a regulated market within a reasonable time before the securities are offered to the public or admitted to trading, and at the latest at the time the offer is admitted or admitted to trading.</a:t>
          </a:r>
          <a:endParaRPr lang="fi-FI" sz="1200" kern="1200"/>
        </a:p>
      </dsp:txBody>
      <dsp:txXfrm rot="5400000">
        <a:off x="5791" y="766310"/>
        <a:ext cx="2031927" cy="2298935"/>
      </dsp:txXfrm>
    </dsp:sp>
    <dsp:sp modelId="{BD9BEADD-2C51-4E9D-8CE3-EEA04D9172E9}">
      <dsp:nvSpPr>
        <dsp:cNvPr id="0" name=""/>
        <dsp:cNvSpPr/>
      </dsp:nvSpPr>
      <dsp:spPr>
        <a:xfrm rot="16200000">
          <a:off x="1290298" y="899814"/>
          <a:ext cx="3831557" cy="2031927"/>
        </a:xfrm>
        <a:prstGeom prst="flowChartManualOperati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5282" bIns="0" numCol="1" spcCol="1270" anchor="ctr" anchorCtr="0">
          <a:noAutofit/>
        </a:bodyPr>
        <a:lstStyle/>
        <a:p>
          <a:pPr marL="0" lvl="0" indent="0" algn="ctr" defTabSz="533400">
            <a:lnSpc>
              <a:spcPct val="90000"/>
            </a:lnSpc>
            <a:spcBef>
              <a:spcPct val="0"/>
            </a:spcBef>
            <a:spcAft>
              <a:spcPct val="35000"/>
            </a:spcAft>
            <a:buNone/>
          </a:pPr>
          <a:r>
            <a:rPr lang="en-US" sz="1200" b="1" kern="1200"/>
            <a:t>The advertisement shall state that the prospectus has been published or is intended to be published and shall indicate where the prospectus is available to investors.</a:t>
          </a:r>
          <a:endParaRPr lang="fi-FI" sz="1200" kern="1200"/>
        </a:p>
      </dsp:txBody>
      <dsp:txXfrm rot="5400000">
        <a:off x="2190113" y="766310"/>
        <a:ext cx="2031927" cy="2298935"/>
      </dsp:txXfrm>
    </dsp:sp>
    <dsp:sp modelId="{2F393D43-2F58-41F0-8F33-6296D5FD9C6C}">
      <dsp:nvSpPr>
        <dsp:cNvPr id="0" name=""/>
        <dsp:cNvSpPr/>
      </dsp:nvSpPr>
      <dsp:spPr>
        <a:xfrm rot="16200000">
          <a:off x="3474621" y="899814"/>
          <a:ext cx="3831557" cy="2031927"/>
        </a:xfrm>
        <a:prstGeom prst="flowChartManualOperati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5282" bIns="0" numCol="1" spcCol="1270" anchor="ctr" anchorCtr="0">
          <a:noAutofit/>
        </a:bodyPr>
        <a:lstStyle/>
        <a:p>
          <a:pPr marL="0" lvl="0" indent="0" algn="ctr" defTabSz="533400">
            <a:lnSpc>
              <a:spcPct val="90000"/>
            </a:lnSpc>
            <a:spcBef>
              <a:spcPct val="0"/>
            </a:spcBef>
            <a:spcAft>
              <a:spcPct val="35000"/>
            </a:spcAft>
            <a:buNone/>
          </a:pPr>
          <a:r>
            <a:rPr lang="en-US" sz="1200" b="1" kern="1200"/>
            <a:t>Advertising must be clearly identifiable as such. The information contained in the advertising must not be inaccurate or misleading and must be consistent with the information contained in the prospectus,</a:t>
          </a:r>
          <a:endParaRPr lang="fi-FI" sz="1200" kern="1200"/>
        </a:p>
      </dsp:txBody>
      <dsp:txXfrm rot="5400000">
        <a:off x="4374436" y="766310"/>
        <a:ext cx="2031927" cy="2298935"/>
      </dsp:txXfrm>
    </dsp:sp>
    <dsp:sp modelId="{216AB2A7-D10D-4489-8BC8-4F4618C73B39}">
      <dsp:nvSpPr>
        <dsp:cNvPr id="0" name=""/>
        <dsp:cNvSpPr/>
      </dsp:nvSpPr>
      <dsp:spPr>
        <a:xfrm rot="16200000">
          <a:off x="5658943" y="899814"/>
          <a:ext cx="3831557" cy="2031927"/>
        </a:xfrm>
        <a:prstGeom prst="flowChartManualOperati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5282" bIns="0" numCol="1" spcCol="1270" anchor="ctr" anchorCtr="0">
          <a:noAutofit/>
        </a:bodyPr>
        <a:lstStyle/>
        <a:p>
          <a:pPr marL="0" lvl="0" indent="0" algn="ctr" defTabSz="533400">
            <a:lnSpc>
              <a:spcPct val="90000"/>
            </a:lnSpc>
            <a:spcBef>
              <a:spcPct val="0"/>
            </a:spcBef>
            <a:spcAft>
              <a:spcPct val="35000"/>
            </a:spcAft>
            <a:buNone/>
          </a:pPr>
          <a:r>
            <a:rPr lang="en-US" sz="1200" b="1" kern="1200"/>
            <a:t>All information provided orally or in writing concerning the offering of securities to the public or the admission to trading on a regulated market shall be consistent with the information in the prospectus, even if the information is not provided for advertising purposes.</a:t>
          </a:r>
          <a:endParaRPr lang="fi-FI" sz="1200" kern="1200"/>
        </a:p>
      </dsp:txBody>
      <dsp:txXfrm rot="5400000">
        <a:off x="6558758" y="766310"/>
        <a:ext cx="2031927" cy="2298935"/>
      </dsp:txXfrm>
    </dsp:sp>
    <dsp:sp modelId="{00C0D872-C9AB-412C-AF47-D67D7E41482A}">
      <dsp:nvSpPr>
        <dsp:cNvPr id="0" name=""/>
        <dsp:cNvSpPr/>
      </dsp:nvSpPr>
      <dsp:spPr>
        <a:xfrm rot="16200000">
          <a:off x="7843266" y="899814"/>
          <a:ext cx="3831557" cy="2031927"/>
        </a:xfrm>
        <a:prstGeom prst="flowChartManualOperati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5282" bIns="0" numCol="1" spcCol="1270" anchor="ctr" anchorCtr="0">
          <a:noAutofit/>
        </a:bodyPr>
        <a:lstStyle/>
        <a:p>
          <a:pPr marL="0" lvl="0" indent="0" algn="ctr" defTabSz="533400">
            <a:lnSpc>
              <a:spcPct val="90000"/>
            </a:lnSpc>
            <a:spcBef>
              <a:spcPct val="0"/>
            </a:spcBef>
            <a:spcAft>
              <a:spcPct val="35000"/>
            </a:spcAft>
            <a:buNone/>
          </a:pPr>
          <a:r>
            <a:rPr lang="en-US" sz="1200" b="1" kern="1200"/>
            <a:t>Where an issuer or offeror provides, orally or in writing, material information addressed to one or more selected investors, such information shall either be provided to all other investors to whom the offer is addressed if the prospectus is not to be published or included in the prospectus or supplement.</a:t>
          </a:r>
          <a:endParaRPr lang="fi-FI" sz="1200" kern="1200"/>
        </a:p>
      </dsp:txBody>
      <dsp:txXfrm rot="5400000">
        <a:off x="8743081" y="766310"/>
        <a:ext cx="2031927" cy="2298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287A6-5A01-445A-A4E2-F9293D74FB08}">
      <dsp:nvSpPr>
        <dsp:cNvPr id="0" name=""/>
        <dsp:cNvSpPr/>
      </dsp:nvSpPr>
      <dsp:spPr>
        <a:xfrm>
          <a:off x="1102866" y="496"/>
          <a:ext cx="2500684" cy="150041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fi-FI" sz="1300" b="1" kern="1200" dirty="0"/>
            <a:t>A </a:t>
          </a:r>
          <a:r>
            <a:rPr lang="fi-FI" sz="1300" b="1" kern="1200" dirty="0" err="1"/>
            <a:t>Latin</a:t>
          </a:r>
          <a:r>
            <a:rPr lang="fi-FI" sz="1300" b="1" kern="1200" dirty="0"/>
            <a:t> </a:t>
          </a:r>
          <a:r>
            <a:rPr lang="fi-FI" sz="1300" b="1" kern="1200" dirty="0" err="1"/>
            <a:t>term</a:t>
          </a:r>
          <a:r>
            <a:rPr lang="fi-FI" sz="1300" b="1" kern="1200" dirty="0"/>
            <a:t> </a:t>
          </a:r>
          <a:r>
            <a:rPr lang="fi-FI" sz="1300" b="1" kern="1200" dirty="0" err="1"/>
            <a:t>meaning</a:t>
          </a:r>
          <a:r>
            <a:rPr lang="fi-FI" sz="1300" b="1" kern="1200" dirty="0"/>
            <a:t> "for the sake of </a:t>
          </a:r>
          <a:r>
            <a:rPr lang="fi-FI" sz="1300" b="1" kern="1200" dirty="0" err="1"/>
            <a:t>form</a:t>
          </a:r>
          <a:r>
            <a:rPr lang="fi-FI" sz="1300" b="1" kern="1200" dirty="0"/>
            <a:t>". </a:t>
          </a:r>
          <a:endParaRPr lang="fi-FI" sz="1300" kern="1200" dirty="0"/>
        </a:p>
      </dsp:txBody>
      <dsp:txXfrm>
        <a:off x="1146812" y="44442"/>
        <a:ext cx="2412792" cy="1412518"/>
      </dsp:txXfrm>
    </dsp:sp>
    <dsp:sp modelId="{16D0E797-9447-4AE1-B574-DA1A4585BB15}">
      <dsp:nvSpPr>
        <dsp:cNvPr id="0" name=""/>
        <dsp:cNvSpPr/>
      </dsp:nvSpPr>
      <dsp:spPr>
        <a:xfrm>
          <a:off x="3823610" y="440616"/>
          <a:ext cx="530145" cy="62016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a:off x="3823610" y="564650"/>
        <a:ext cx="371102" cy="372101"/>
      </dsp:txXfrm>
    </dsp:sp>
    <dsp:sp modelId="{6E00F3DF-B1DE-4BD5-B3F0-E27420F851DE}">
      <dsp:nvSpPr>
        <dsp:cNvPr id="0" name=""/>
        <dsp:cNvSpPr/>
      </dsp:nvSpPr>
      <dsp:spPr>
        <a:xfrm>
          <a:off x="4603824" y="496"/>
          <a:ext cx="2500684" cy="150041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fi-FI" sz="1300" b="1" kern="1200"/>
            <a:t>a method of calculating financial results in order to emphasize either current or projected figures. </a:t>
          </a:r>
          <a:endParaRPr lang="fi-FI" sz="1300" kern="1200"/>
        </a:p>
      </dsp:txBody>
      <dsp:txXfrm>
        <a:off x="4647770" y="44442"/>
        <a:ext cx="2412792" cy="1412518"/>
      </dsp:txXfrm>
    </dsp:sp>
    <dsp:sp modelId="{B914EE1D-A9EC-4649-9589-66D846EE2024}">
      <dsp:nvSpPr>
        <dsp:cNvPr id="0" name=""/>
        <dsp:cNvSpPr/>
      </dsp:nvSpPr>
      <dsp:spPr>
        <a:xfrm rot="5400000">
          <a:off x="5589094" y="1675955"/>
          <a:ext cx="530145" cy="62016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rot="-5400000">
        <a:off x="5668117" y="1720967"/>
        <a:ext cx="372101" cy="371102"/>
      </dsp:txXfrm>
    </dsp:sp>
    <dsp:sp modelId="{1641A6D9-0139-420A-973F-7AB7973275D6}">
      <dsp:nvSpPr>
        <dsp:cNvPr id="0" name=""/>
        <dsp:cNvSpPr/>
      </dsp:nvSpPr>
      <dsp:spPr>
        <a:xfrm>
          <a:off x="4603824" y="2501180"/>
          <a:ext cx="2500684" cy="150041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fi-FI" sz="1300" b="1" i="1" kern="1200"/>
            <a:t>Pro forma </a:t>
          </a:r>
          <a:r>
            <a:rPr lang="fi-FI" sz="1300" b="1" kern="1200"/>
            <a:t>financial statements</a:t>
          </a:r>
          <a:r>
            <a:rPr lang="fi-FI" sz="1300" b="1" i="1" kern="1200"/>
            <a:t> could be designed to reflect a proposed change, such as a merger or acquisition, or to emphasize certain figures when a company issues an earnings announcement to the public. </a:t>
          </a:r>
          <a:endParaRPr lang="fi-FI" sz="1300" kern="1200"/>
        </a:p>
      </dsp:txBody>
      <dsp:txXfrm>
        <a:off x="4647770" y="2545126"/>
        <a:ext cx="2412792" cy="1412518"/>
      </dsp:txXfrm>
    </dsp:sp>
    <dsp:sp modelId="{62B1300F-8B73-464F-A3F1-59A7AA5A7496}">
      <dsp:nvSpPr>
        <dsp:cNvPr id="0" name=""/>
        <dsp:cNvSpPr/>
      </dsp:nvSpPr>
      <dsp:spPr>
        <a:xfrm rot="10800000">
          <a:off x="3853619" y="2941301"/>
          <a:ext cx="530145" cy="62016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rot="10800000">
        <a:off x="4012662" y="3065335"/>
        <a:ext cx="371102" cy="372101"/>
      </dsp:txXfrm>
    </dsp:sp>
    <dsp:sp modelId="{7474144C-0CD6-4BB6-A7E3-67BEC0E3F09C}">
      <dsp:nvSpPr>
        <dsp:cNvPr id="0" name=""/>
        <dsp:cNvSpPr/>
      </dsp:nvSpPr>
      <dsp:spPr>
        <a:xfrm>
          <a:off x="1102866" y="2501180"/>
          <a:ext cx="2500684" cy="150041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fi-FI" sz="1300" b="1" i="1" kern="1200"/>
            <a:t>the figures may not comply with generally accepted accounting principles (GAAP). </a:t>
          </a:r>
          <a:endParaRPr lang="fi-FI" sz="1300" kern="1200"/>
        </a:p>
      </dsp:txBody>
      <dsp:txXfrm>
        <a:off x="1146812" y="2545126"/>
        <a:ext cx="2412792" cy="14125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B711C-9E99-427A-920B-227E77A8B8D1}">
      <dsp:nvSpPr>
        <dsp:cNvPr id="0" name=""/>
        <dsp:cNvSpPr/>
      </dsp:nvSpPr>
      <dsp:spPr>
        <a:xfrm>
          <a:off x="0" y="277906"/>
          <a:ext cx="5304417" cy="789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Presented to enhance comparability of information in cases of e.g. planned material changes in issuer’s business which the official annual account and interim reports do not reflect </a:t>
          </a:r>
          <a:endParaRPr lang="fi-FI" sz="1500" kern="1200"/>
        </a:p>
      </dsp:txBody>
      <dsp:txXfrm>
        <a:off x="38552" y="316458"/>
        <a:ext cx="5227313" cy="712646"/>
      </dsp:txXfrm>
    </dsp:sp>
    <dsp:sp modelId="{C2ECB82D-3063-455F-9070-EABF824950C2}">
      <dsp:nvSpPr>
        <dsp:cNvPr id="0" name=""/>
        <dsp:cNvSpPr/>
      </dsp:nvSpPr>
      <dsp:spPr>
        <a:xfrm>
          <a:off x="0" y="1110857"/>
          <a:ext cx="5304417" cy="7897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E.g. with respect to branch, markets, turnover and profitability, balance structure, personnel, ownership, share capital and administration</a:t>
          </a:r>
          <a:endParaRPr lang="fi-FI" sz="1500" kern="1200"/>
        </a:p>
      </dsp:txBody>
      <dsp:txXfrm>
        <a:off x="38552" y="1149409"/>
        <a:ext cx="5227313" cy="712646"/>
      </dsp:txXfrm>
    </dsp:sp>
    <dsp:sp modelId="{EE4A6F0D-4499-425F-9103-C5A47FDFF78D}">
      <dsp:nvSpPr>
        <dsp:cNvPr id="0" name=""/>
        <dsp:cNvSpPr/>
      </dsp:nvSpPr>
      <dsp:spPr>
        <a:xfrm>
          <a:off x="0" y="1943807"/>
          <a:ext cx="5304417" cy="7897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On the other hand, the financial statements of some firms are designed to hide rather than reveal information. </a:t>
          </a:r>
          <a:endParaRPr lang="fi-FI" sz="1500" kern="1200"/>
        </a:p>
      </dsp:txBody>
      <dsp:txXfrm>
        <a:off x="38552" y="1982359"/>
        <a:ext cx="5227313" cy="712646"/>
      </dsp:txXfrm>
    </dsp:sp>
    <dsp:sp modelId="{EEA84F88-0193-4916-8F01-60576D77B4DA}">
      <dsp:nvSpPr>
        <dsp:cNvPr id="0" name=""/>
        <dsp:cNvSpPr/>
      </dsp:nvSpPr>
      <dsp:spPr>
        <a:xfrm>
          <a:off x="0" y="2776757"/>
          <a:ext cx="5304417" cy="789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Companies with inscrutable financials and complex business structures are riskier and less valuable investments</a:t>
          </a:r>
          <a:r>
            <a:rPr lang="fi-FI" sz="1500" kern="1200"/>
            <a:t> </a:t>
          </a:r>
        </a:p>
      </dsp:txBody>
      <dsp:txXfrm>
        <a:off x="38552" y="2815309"/>
        <a:ext cx="5227313" cy="7126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77C67-B79C-4B2B-912C-4E16F653DE75}">
      <dsp:nvSpPr>
        <dsp:cNvPr id="0" name=""/>
        <dsp:cNvSpPr/>
      </dsp:nvSpPr>
      <dsp:spPr>
        <a:xfrm>
          <a:off x="0" y="0"/>
          <a:ext cx="60059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8057D2-4D28-42E5-B1BC-428ED1D628A9}">
      <dsp:nvSpPr>
        <dsp:cNvPr id="0" name=""/>
        <dsp:cNvSpPr/>
      </dsp:nvSpPr>
      <dsp:spPr>
        <a:xfrm>
          <a:off x="0" y="0"/>
          <a:ext cx="1201186" cy="3774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baseline="0"/>
            <a:t>Prospectus Regulation 2017/1129: </a:t>
          </a:r>
          <a:endParaRPr lang="fi-FI" sz="1600" kern="1200"/>
        </a:p>
      </dsp:txBody>
      <dsp:txXfrm>
        <a:off x="0" y="0"/>
        <a:ext cx="1201186" cy="3774464"/>
      </dsp:txXfrm>
    </dsp:sp>
    <dsp:sp modelId="{A4D251E2-E374-466F-A748-7142A21A6605}">
      <dsp:nvSpPr>
        <dsp:cNvPr id="0" name=""/>
        <dsp:cNvSpPr/>
      </dsp:nvSpPr>
      <dsp:spPr>
        <a:xfrm>
          <a:off x="1291275" y="58976"/>
          <a:ext cx="4714657" cy="117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0" i="0" kern="1200" baseline="0"/>
            <a:t>The prospectus shall include a summary that provides the key information that investors need in order to understand the nature and the risks of the issuer, the guarantor and the securities that are being offered or admitted to trading on a regulated market, and that is to be read together with the other parts of the prospectus to aid investors when considering  whether to invest in such securities (art.7,1) </a:t>
          </a:r>
          <a:endParaRPr lang="fi-FI" sz="1000" kern="1200"/>
        </a:p>
      </dsp:txBody>
      <dsp:txXfrm>
        <a:off x="1291275" y="58976"/>
        <a:ext cx="4714657" cy="1179520"/>
      </dsp:txXfrm>
    </dsp:sp>
    <dsp:sp modelId="{C6F3301A-79B9-48C9-99FD-0CAE206CB9EE}">
      <dsp:nvSpPr>
        <dsp:cNvPr id="0" name=""/>
        <dsp:cNvSpPr/>
      </dsp:nvSpPr>
      <dsp:spPr>
        <a:xfrm>
          <a:off x="1201186" y="1238495"/>
          <a:ext cx="480474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74520F-5D74-44C0-801C-202D9E59E2BE}">
      <dsp:nvSpPr>
        <dsp:cNvPr id="0" name=""/>
        <dsp:cNvSpPr/>
      </dsp:nvSpPr>
      <dsp:spPr>
        <a:xfrm>
          <a:off x="1291275" y="1297472"/>
          <a:ext cx="4714657" cy="117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0" kern="1200"/>
            <a:t>Key financial information shall, where applicable, include (i) pro forma financial information (art. 7,6 Bi) of the issuer </a:t>
          </a:r>
          <a:endParaRPr lang="fi-FI" sz="1000" kern="1200"/>
        </a:p>
      </dsp:txBody>
      <dsp:txXfrm>
        <a:off x="1291275" y="1297472"/>
        <a:ext cx="4714657" cy="1179520"/>
      </dsp:txXfrm>
    </dsp:sp>
    <dsp:sp modelId="{5F9943FC-4C73-4C2C-A066-4ACBD7632B69}">
      <dsp:nvSpPr>
        <dsp:cNvPr id="0" name=""/>
        <dsp:cNvSpPr/>
      </dsp:nvSpPr>
      <dsp:spPr>
        <a:xfrm>
          <a:off x="1201186" y="2476991"/>
          <a:ext cx="480474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E63A0F-160D-46FC-A458-D35606C4EBBC}">
      <dsp:nvSpPr>
        <dsp:cNvPr id="0" name=""/>
        <dsp:cNvSpPr/>
      </dsp:nvSpPr>
      <dsp:spPr>
        <a:xfrm>
          <a:off x="1291275" y="2535968"/>
          <a:ext cx="4714657" cy="117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0" kern="1200"/>
            <a:t>Some issuers and offerors </a:t>
          </a:r>
          <a:r>
            <a:rPr lang="en-US" sz="1000" b="0" i="0" kern="1200" baseline="0"/>
            <a:t>may choose to draw up a simplified prospectus under the simplified disclosure regime for secondary issuances, in the case of an offer of securities to the public or of an admission to trading of securities on a regulated market Art. 14,1). In the simplified prospectus shall include,  for equity securities, the working capital statement, the statement of capitalisation and indebtedness, a disclosure of relevant conflicts of interest and related-party transactions, major shareholders and, where applicable, pro forma financial information </a:t>
          </a:r>
          <a:r>
            <a:rPr lang="en-US" sz="1000" b="0" kern="1200"/>
            <a:t>(art. 14,2 art. </a:t>
          </a:r>
          <a:r>
            <a:rPr lang="en-US" sz="1000" b="0" i="0" kern="1200" baseline="0"/>
            <a:t>3e) </a:t>
          </a:r>
          <a:endParaRPr lang="fi-FI" sz="1000" kern="1200"/>
        </a:p>
      </dsp:txBody>
      <dsp:txXfrm>
        <a:off x="1291275" y="2535968"/>
        <a:ext cx="4714657" cy="1179520"/>
      </dsp:txXfrm>
    </dsp:sp>
    <dsp:sp modelId="{B8DA1F49-577C-46C7-A3C8-DD7129F0AADE}">
      <dsp:nvSpPr>
        <dsp:cNvPr id="0" name=""/>
        <dsp:cNvSpPr/>
      </dsp:nvSpPr>
      <dsp:spPr>
        <a:xfrm>
          <a:off x="1201186" y="3715488"/>
          <a:ext cx="480474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94274-C857-4DDE-BE0C-6A72AD833604}">
      <dsp:nvSpPr>
        <dsp:cNvPr id="0" name=""/>
        <dsp:cNvSpPr/>
      </dsp:nvSpPr>
      <dsp:spPr>
        <a:xfrm>
          <a:off x="5024" y="439"/>
          <a:ext cx="10770749"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t>Commission Delegated Regulation (EU) 2019/980 supplementing Regulation (EU) 2017/1129 of the European Parliament and of the Council as regards the format, content, scrutiny and approval of the prospectus to be published when securities are offered to the public or admitted to trading on a regulated market, and repealing Commission Regulation (EC) No 809/2004 8 </a:t>
          </a:r>
          <a:r>
            <a:rPr lang="en-US" sz="1900" b="0" i="0" kern="1200" baseline="0">
              <a:hlinkClick xmlns:r="http://schemas.openxmlformats.org/officeDocument/2006/relationships" r:id="rId1"/>
            </a:rPr>
            <a:t>https://eur-lex.europa.eu/legal-content/FI/TXT/?uri=OJ:L:2019:166:TOC</a:t>
          </a:r>
          <a:r>
            <a:rPr lang="en-US" sz="1900" b="0" i="0" kern="1200" baseline="0"/>
            <a:t> ), </a:t>
          </a:r>
          <a:r>
            <a:rPr lang="it-IT" sz="1900" b="0" i="0" kern="1200" baseline="0"/>
            <a:t>ANNEX 20: PRO FORMA INFORMATION</a:t>
          </a:r>
          <a:r>
            <a:rPr lang="fi-FI" sz="1900" b="0" i="0" kern="1200" baseline="0"/>
            <a:t>: contents and principles in preparing and presenting PFI </a:t>
          </a:r>
          <a:endParaRPr lang="fi-FI" sz="1900" kern="1200"/>
        </a:p>
      </dsp:txBody>
      <dsp:txXfrm>
        <a:off x="57026" y="52441"/>
        <a:ext cx="10666745" cy="1671458"/>
      </dsp:txXfrm>
    </dsp:sp>
    <dsp:sp modelId="{B431195E-576C-42FA-908D-F3E6ECE00457}">
      <dsp:nvSpPr>
        <dsp:cNvPr id="0" name=""/>
        <dsp:cNvSpPr/>
      </dsp:nvSpPr>
      <dsp:spPr>
        <a:xfrm>
          <a:off x="5024" y="2055655"/>
          <a:ext cx="1254162"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the purpose for which the pro forma financial information has been prepared, including a description of the transaction or significant commitment and the businesses or entities involved</a:t>
          </a:r>
          <a:endParaRPr lang="fi-FI" sz="1000" kern="1200"/>
        </a:p>
      </dsp:txBody>
      <dsp:txXfrm>
        <a:off x="41757" y="2092388"/>
        <a:ext cx="1180696" cy="1701996"/>
      </dsp:txXfrm>
    </dsp:sp>
    <dsp:sp modelId="{23C3B6BB-F68E-423D-945A-80CC8484C19E}">
      <dsp:nvSpPr>
        <dsp:cNvPr id="0" name=""/>
        <dsp:cNvSpPr/>
      </dsp:nvSpPr>
      <dsp:spPr>
        <a:xfrm>
          <a:off x="1364536" y="2055655"/>
          <a:ext cx="1254162"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the fact that the pro forma financial information has been prepared for illustrative purposes only</a:t>
          </a:r>
          <a:endParaRPr lang="fi-FI" sz="1000" kern="1200"/>
        </a:p>
      </dsp:txBody>
      <dsp:txXfrm>
        <a:off x="1401269" y="2092388"/>
        <a:ext cx="1180696" cy="1701996"/>
      </dsp:txXfrm>
    </dsp:sp>
    <dsp:sp modelId="{3D718BD0-D5B3-4B22-B604-B66B14EFF00F}">
      <dsp:nvSpPr>
        <dsp:cNvPr id="0" name=""/>
        <dsp:cNvSpPr/>
      </dsp:nvSpPr>
      <dsp:spPr>
        <a:xfrm>
          <a:off x="2724049" y="2055655"/>
          <a:ext cx="1254162"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the hypothetical financial position or results included in the pro forma financial information may differ from the entity’s actual financial position or results;</a:t>
          </a:r>
          <a:endParaRPr lang="fi-FI" sz="1000" kern="1200"/>
        </a:p>
      </dsp:txBody>
      <dsp:txXfrm>
        <a:off x="2760782" y="2092388"/>
        <a:ext cx="1180696" cy="1701996"/>
      </dsp:txXfrm>
    </dsp:sp>
    <dsp:sp modelId="{32B95E44-7522-406C-897C-C9FFB1FEEE33}">
      <dsp:nvSpPr>
        <dsp:cNvPr id="0" name=""/>
        <dsp:cNvSpPr/>
      </dsp:nvSpPr>
      <dsp:spPr>
        <a:xfrm>
          <a:off x="4083561" y="2055655"/>
          <a:ext cx="1254162"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the basis upon which the pro forma financial information is prepared</a:t>
          </a:r>
          <a:endParaRPr lang="fi-FI" sz="1000" kern="1200"/>
        </a:p>
      </dsp:txBody>
      <dsp:txXfrm>
        <a:off x="4120294" y="2092388"/>
        <a:ext cx="1180696" cy="1701996"/>
      </dsp:txXfrm>
    </dsp:sp>
    <dsp:sp modelId="{024F8C59-371D-4F14-967E-0CDEB3B9B1F2}">
      <dsp:nvSpPr>
        <dsp:cNvPr id="0" name=""/>
        <dsp:cNvSpPr/>
      </dsp:nvSpPr>
      <dsp:spPr>
        <a:xfrm>
          <a:off x="5443074" y="2055655"/>
          <a:ext cx="1254162"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whether each adjustment in respect of a pro forma profit and loss statement is expected to have a continuing impact on the issuer or not;</a:t>
          </a:r>
          <a:endParaRPr lang="fi-FI" sz="1000" kern="1200"/>
        </a:p>
      </dsp:txBody>
      <dsp:txXfrm>
        <a:off x="5479807" y="2092388"/>
        <a:ext cx="1180696" cy="1701996"/>
      </dsp:txXfrm>
    </dsp:sp>
    <dsp:sp modelId="{173D156E-9894-4D7A-A7B5-2B67B220585F}">
      <dsp:nvSpPr>
        <dsp:cNvPr id="0" name=""/>
        <dsp:cNvSpPr/>
      </dsp:nvSpPr>
      <dsp:spPr>
        <a:xfrm>
          <a:off x="6802586" y="2055655"/>
          <a:ext cx="1254162"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The pro forma financial information shall be identified as such in order to distinguish it from historical financial information.</a:t>
          </a:r>
          <a:endParaRPr lang="fi-FI" sz="1000" kern="1200"/>
        </a:p>
      </dsp:txBody>
      <dsp:txXfrm>
        <a:off x="6839319" y="2092388"/>
        <a:ext cx="1180696" cy="1701996"/>
      </dsp:txXfrm>
    </dsp:sp>
    <dsp:sp modelId="{6CA2A6A2-B869-4E6F-8CEF-054AD862B733}">
      <dsp:nvSpPr>
        <dsp:cNvPr id="0" name=""/>
        <dsp:cNvSpPr/>
      </dsp:nvSpPr>
      <dsp:spPr>
        <a:xfrm>
          <a:off x="8162099" y="2055655"/>
          <a:ext cx="1254162"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The pro forma financial information must be prepared in a manner consistent with the accounting policies adopted by the issuer in its last or next financial statements</a:t>
          </a:r>
          <a:endParaRPr lang="fi-FI" sz="1000" kern="1200"/>
        </a:p>
      </dsp:txBody>
      <dsp:txXfrm>
        <a:off x="8198832" y="2092388"/>
        <a:ext cx="1180696" cy="1701996"/>
      </dsp:txXfrm>
    </dsp:sp>
    <dsp:sp modelId="{E61596E1-2AFF-44AF-9974-A97F83A22E8F}">
      <dsp:nvSpPr>
        <dsp:cNvPr id="0" name=""/>
        <dsp:cNvSpPr/>
      </dsp:nvSpPr>
      <dsp:spPr>
        <a:xfrm>
          <a:off x="9521611" y="2055655"/>
          <a:ext cx="1254162"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The prospectus shall include a report prepared by the independent accountants or auditors</a:t>
          </a:r>
          <a:endParaRPr lang="fi-FI" sz="1000" kern="1200"/>
        </a:p>
      </dsp:txBody>
      <dsp:txXfrm>
        <a:off x="9558344" y="2092388"/>
        <a:ext cx="1180696" cy="170199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E4B9C-74FC-4A1E-9B5F-D52CC93D2A82}" type="datetimeFigureOut">
              <a:rPr lang="fi-FI" smtClean="0"/>
              <a:t>1.2.2021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0739A-538A-4133-91D7-E761C42D24E9}" type="slidenum">
              <a:rPr lang="fi-FI" smtClean="0"/>
              <a:t>‹#›</a:t>
            </a:fld>
            <a:endParaRPr lang="fi-FI"/>
          </a:p>
        </p:txBody>
      </p:sp>
    </p:spTree>
    <p:extLst>
      <p:ext uri="{BB962C8B-B14F-4D97-AF65-F5344CB8AC3E}">
        <p14:creationId xmlns:p14="http://schemas.microsoft.com/office/powerpoint/2010/main" val="246199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99C17E96-E158-4495-BC12-7DCAEE1B4C71}" type="datetime1">
              <a:rPr lang="fi-FI" smtClean="0"/>
              <a:t>1.2.2021</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Financial Law Lecture 6</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683048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12319A59-59FE-48EC-86DD-53D27CB3FB15}" type="datetime1">
              <a:rPr lang="fi-FI" smtClean="0"/>
              <a:t>1.2.2021</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Financial Law Lecture 6</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7133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5B9A32F4-B384-49A6-A7D7-72812F87E75F}" type="datetime1">
              <a:rPr lang="fi-FI" smtClean="0"/>
              <a:t>1.2.2021</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Financial Law Lecture 6</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06775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DB71B020-F3D1-460C-9595-954ADB4B261A}" type="datetime1">
              <a:rPr lang="fi-FI" smtClean="0">
                <a:solidFill>
                  <a:prstClr val="black">
                    <a:tint val="75000"/>
                  </a:prstClr>
                </a:solidFill>
              </a:rPr>
              <a:t>1.2.2021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Financial Law Lecture 6</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45074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CADF47DC-05C0-4546-86B2-60588E47E968}"/>
              </a:ext>
            </a:extLst>
          </p:cNvPr>
          <p:cNvCxnSpPr/>
          <p:nvPr userDrawn="1"/>
        </p:nvCxnSpPr>
        <p:spPr>
          <a:xfrm>
            <a:off x="624418" y="5848350"/>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5" name="Picture 9">
            <a:extLst>
              <a:ext uri="{FF2B5EF4-FFF2-40B4-BE49-F238E27FC236}">
                <a16:creationId xmlns:a16="http://schemas.microsoft.com/office/drawing/2014/main" id="{9B7C974C-2C4C-4A6E-9B45-0268C919C9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617" y="5654675"/>
            <a:ext cx="296968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a:extLst>
              <a:ext uri="{FF2B5EF4-FFF2-40B4-BE49-F238E27FC236}">
                <a16:creationId xmlns:a16="http://schemas.microsoft.com/office/drawing/2014/main" id="{1EE617DC-3610-481A-827A-951AF716FE86}"/>
              </a:ext>
            </a:extLst>
          </p:cNvPr>
          <p:cNvSpPr>
            <a:spLocks noGrp="1"/>
          </p:cNvSpPr>
          <p:nvPr>
            <p:ph type="dt" sz="half" idx="15"/>
          </p:nvPr>
        </p:nvSpPr>
        <p:spPr/>
        <p:txBody>
          <a:bodyPr/>
          <a:lstStyle>
            <a:lvl1pPr defTabSz="914400">
              <a:defRPr>
                <a:latin typeface="Arial" panose="020B0604020202020204" pitchFamily="34" charset="0"/>
                <a:ea typeface="+mn-ea"/>
              </a:defRPr>
            </a:lvl1pPr>
          </a:lstStyle>
          <a:p>
            <a:pPr>
              <a:defRPr/>
            </a:pPr>
            <a:fld id="{D365B810-EC1A-4412-8B53-0C5ED82C8532}" type="datetime1">
              <a:rPr lang="fi-FI" smtClean="0"/>
              <a:t>1.2.2021</a:t>
            </a:fld>
            <a:endParaRPr lang="fi-FI"/>
          </a:p>
        </p:txBody>
      </p:sp>
      <p:sp>
        <p:nvSpPr>
          <p:cNvPr id="7" name="Footer Placeholder 13">
            <a:extLst>
              <a:ext uri="{FF2B5EF4-FFF2-40B4-BE49-F238E27FC236}">
                <a16:creationId xmlns:a16="http://schemas.microsoft.com/office/drawing/2014/main" id="{BDD91495-97A5-4224-BCAF-50509701AE28}"/>
              </a:ext>
            </a:extLst>
          </p:cNvPr>
          <p:cNvSpPr>
            <a:spLocks noGrp="1"/>
          </p:cNvSpPr>
          <p:nvPr>
            <p:ph type="ftr" sz="quarter" idx="16"/>
          </p:nvPr>
        </p:nvSpPr>
        <p:spPr/>
        <p:txBody>
          <a:bodyPr/>
          <a:lstStyle>
            <a:lvl1pPr defTabSz="914400">
              <a:defRPr>
                <a:latin typeface="Arial" panose="020B0604020202020204" pitchFamily="34" charset="0"/>
                <a:ea typeface="+mn-ea"/>
              </a:defRPr>
            </a:lvl1pPr>
          </a:lstStyle>
          <a:p>
            <a:pPr>
              <a:defRPr/>
            </a:pPr>
            <a:r>
              <a:rPr lang="fi-FI"/>
              <a:t>Financial Law Lecture 6</a:t>
            </a:r>
          </a:p>
        </p:txBody>
      </p:sp>
      <p:sp>
        <p:nvSpPr>
          <p:cNvPr id="8" name="Slide Number Placeholder 14">
            <a:extLst>
              <a:ext uri="{FF2B5EF4-FFF2-40B4-BE49-F238E27FC236}">
                <a16:creationId xmlns:a16="http://schemas.microsoft.com/office/drawing/2014/main" id="{912A3280-78F0-4916-922C-90848C426935}"/>
              </a:ext>
            </a:extLst>
          </p:cNvPr>
          <p:cNvSpPr>
            <a:spLocks noGrp="1"/>
          </p:cNvSpPr>
          <p:nvPr>
            <p:ph type="sldNum" sz="quarter" idx="17"/>
          </p:nvPr>
        </p:nvSpPr>
        <p:spPr/>
        <p:txBody>
          <a:bodyPr/>
          <a:lstStyle>
            <a:lvl1pPr defTabSz="914400">
              <a:defRPr/>
            </a:lvl1pPr>
          </a:lstStyle>
          <a:p>
            <a:fld id="{A1B3B73F-C932-4175-8306-6509764DC7D3}" type="slidenum">
              <a:rPr lang="fi-FI" altLang="fi-FI"/>
              <a:pPr/>
              <a:t>‹#›</a:t>
            </a:fld>
            <a:endParaRPr lang="fi-FI" altLang="fi-FI"/>
          </a:p>
        </p:txBody>
      </p:sp>
    </p:spTree>
    <p:extLst>
      <p:ext uri="{BB962C8B-B14F-4D97-AF65-F5344CB8AC3E}">
        <p14:creationId xmlns:p14="http://schemas.microsoft.com/office/powerpoint/2010/main" val="360285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7C7CD376-0F10-4AD9-9834-1E8397A3FABD}" type="datetime1">
              <a:rPr lang="fi-FI" smtClean="0"/>
              <a:t>1.2.2021</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Financial Law Lecture 6</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52112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FEEA45CC-0FFF-49A3-A671-D2A23A800A4B}" type="datetime1">
              <a:rPr lang="fi-FI" smtClean="0"/>
              <a:t>1.2.2021</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Financial Law Lecture 6</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27138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095D6F58-CEF8-4F88-96C1-36DCD2B9BD31}" type="datetime1">
              <a:rPr lang="fi-FI" smtClean="0"/>
              <a:t>1.2.2021</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Financial Law Lecture 6</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45303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FB994E9C-8102-4243-BCD6-493B8FAA19A1}" type="datetime1">
              <a:rPr lang="fi-FI" smtClean="0"/>
              <a:t>1.2.2021</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Financial Law Lecture 6</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30827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41326A08-21EF-40B7-BB9D-1383F7A57A2F}" type="datetime1">
              <a:rPr lang="fi-FI" smtClean="0"/>
              <a:t>1.2.2021</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Financial Law Lecture 6</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4058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177D8766-6E10-4CF0-AE27-4F9906B8DEDE}" type="datetime1">
              <a:rPr lang="fi-FI" smtClean="0"/>
              <a:t>1.2.2021</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Financial Law Lecture 6</a:t>
            </a:r>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5766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5600EC62-5583-4A4F-A228-014B398FD006}" type="datetime1">
              <a:rPr lang="fi-FI" smtClean="0"/>
              <a:t>1.2.2021</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Financial Law Lecture 6</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18819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C28CBED4-BE2D-4AEC-AE48-C60F15FEDEE3}" type="datetime1">
              <a:rPr lang="fi-FI" smtClean="0"/>
              <a:t>1.2.2021</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Financial Law Lecture 6</a:t>
            </a:r>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5727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AD6E1B7A-CA39-4A2B-846C-8C8E655CC58A}" type="datetime1">
              <a:rPr lang="fi-FI" smtClean="0"/>
              <a:t>1.2.2021</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Financial Law Lecture 6</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92834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 id="2147483674" r:id="rId12"/>
    <p:sldLayoutId id="2147483675" r:id="rId13"/>
  </p:sldLayoutIdLst>
  <p:hf hd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6.xml"/><Relationship Id="rId7" Type="http://schemas.openxmlformats.org/officeDocument/2006/relationships/hyperlink" Target="http://www.investopedia.com/" TargetMode="Externa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eur-lex.europa.eu/legal-content/FI/TXT/?uri=celex%3A32001L0034" TargetMode="External"/><Relationship Id="rId2" Type="http://schemas.openxmlformats.org/officeDocument/2006/relationships/hyperlink" Target="https://eur-lex.europa.eu/legal-content/FI/TXT/?uri=OJ:L:2017:168:TOC" TargetMode="External"/><Relationship Id="rId1" Type="http://schemas.openxmlformats.org/officeDocument/2006/relationships/slideLayout" Target="../slideLayouts/slideLayout12.xml"/><Relationship Id="rId5" Type="http://schemas.openxmlformats.org/officeDocument/2006/relationships/hyperlink" Target="https://www.edilex.fi/lainsaadanto/20121019" TargetMode="External"/><Relationship Id="rId4" Type="http://schemas.openxmlformats.org/officeDocument/2006/relationships/hyperlink" Target="https://finlex.fi/fi/laki/kaannokset/2012/en20120746_20130258.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dilex.fi/lainsaadanto/20121020" TargetMode="External"/><Relationship Id="rId7" Type="http://schemas.openxmlformats.org/officeDocument/2006/relationships/image" Target="../media/image4.png"/><Relationship Id="rId2" Type="http://schemas.openxmlformats.org/officeDocument/2006/relationships/hyperlink" Target="https://eur-lex.europa.eu/legal-content/FI/TXT/?uri=OJ:L:2004:390:TOC" TargetMode="External"/><Relationship Id="rId1" Type="http://schemas.openxmlformats.org/officeDocument/2006/relationships/slideLayout" Target="../slideLayouts/slideLayout4.xml"/><Relationship Id="rId6" Type="http://schemas.openxmlformats.org/officeDocument/2006/relationships/hyperlink" Target="https://eur-lex.europa.eu/legal-content/FI/TXT/?uri=celex%3A32014R0600" TargetMode="External"/><Relationship Id="rId5" Type="http://schemas.openxmlformats.org/officeDocument/2006/relationships/hyperlink" Target="https://eur-lex.europa.eu/legal-content/FI/TXT/?uri=celex%3A32014L0065" TargetMode="External"/><Relationship Id="rId4" Type="http://schemas.openxmlformats.org/officeDocument/2006/relationships/hyperlink" Target="https://eur-lex.europa.eu/legal-content/EN/TXT/?uri=celex%3A32014R0596"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onivalintakoepaperi ja kynä">
            <a:extLst>
              <a:ext uri="{FF2B5EF4-FFF2-40B4-BE49-F238E27FC236}">
                <a16:creationId xmlns:a16="http://schemas.microsoft.com/office/drawing/2014/main" id="{CA6B94A4-89D3-4F74-96C8-7719FBF232AF}"/>
              </a:ext>
            </a:extLst>
          </p:cNvPr>
          <p:cNvPicPr>
            <a:picLocks noChangeAspect="1"/>
          </p:cNvPicPr>
          <p:nvPr/>
        </p:nvPicPr>
        <p:blipFill rotWithShape="1">
          <a:blip r:embed="rId2"/>
          <a:srcRect t="5252" b="8209"/>
          <a:stretch/>
        </p:blipFill>
        <p:spPr>
          <a:xfrm>
            <a:off x="1" y="10"/>
            <a:ext cx="12192000" cy="6857989"/>
          </a:xfrm>
          <a:prstGeom prst="rect">
            <a:avLst/>
          </a:prstGeom>
        </p:spPr>
      </p:pic>
      <p:sp>
        <p:nvSpPr>
          <p:cNvPr id="11" name="Rectangle 10">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1E7E154-BC81-4C53-8050-F10FF4A4472C}"/>
              </a:ext>
            </a:extLst>
          </p:cNvPr>
          <p:cNvSpPr>
            <a:spLocks noGrp="1"/>
          </p:cNvSpPr>
          <p:nvPr>
            <p:ph type="ctrTitle"/>
          </p:nvPr>
        </p:nvSpPr>
        <p:spPr>
          <a:xfrm>
            <a:off x="1833541" y="990599"/>
            <a:ext cx="5619054" cy="4849091"/>
          </a:xfrm>
        </p:spPr>
        <p:txBody>
          <a:bodyPr anchor="ctr">
            <a:normAutofit/>
          </a:bodyPr>
          <a:lstStyle/>
          <a:p>
            <a:pPr algn="r"/>
            <a:r>
              <a:rPr lang="fi-FI" dirty="0">
                <a:solidFill>
                  <a:srgbClr val="FFFFFF"/>
                </a:solidFill>
              </a:rPr>
              <a:t>Financial </a:t>
            </a:r>
            <a:r>
              <a:rPr lang="fi-FI" dirty="0" err="1">
                <a:solidFill>
                  <a:srgbClr val="FFFFFF"/>
                </a:solidFill>
              </a:rPr>
              <a:t>law</a:t>
            </a:r>
            <a:endParaRPr lang="fi-FI" dirty="0">
              <a:solidFill>
                <a:srgbClr val="FFFFFF"/>
              </a:solidFill>
            </a:endParaRPr>
          </a:p>
        </p:txBody>
      </p:sp>
      <p:sp>
        <p:nvSpPr>
          <p:cNvPr id="3" name="Alaotsikko 2">
            <a:extLst>
              <a:ext uri="{FF2B5EF4-FFF2-40B4-BE49-F238E27FC236}">
                <a16:creationId xmlns:a16="http://schemas.microsoft.com/office/drawing/2014/main" id="{5B8872B9-1A07-46CB-9B10-4480E74B1077}"/>
              </a:ext>
            </a:extLst>
          </p:cNvPr>
          <p:cNvSpPr>
            <a:spLocks noGrp="1"/>
          </p:cNvSpPr>
          <p:nvPr>
            <p:ph type="subTitle" idx="1"/>
          </p:nvPr>
        </p:nvSpPr>
        <p:spPr>
          <a:xfrm>
            <a:off x="8712865" y="1447799"/>
            <a:ext cx="2368905" cy="4076699"/>
          </a:xfrm>
        </p:spPr>
        <p:txBody>
          <a:bodyPr anchor="ctr">
            <a:normAutofit/>
          </a:bodyPr>
          <a:lstStyle/>
          <a:p>
            <a:r>
              <a:rPr lang="fi-FI" dirty="0" err="1">
                <a:solidFill>
                  <a:srgbClr val="FFFFFF"/>
                </a:solidFill>
              </a:rPr>
              <a:t>Lecture</a:t>
            </a:r>
            <a:r>
              <a:rPr lang="fi-FI" dirty="0">
                <a:solidFill>
                  <a:srgbClr val="FFFFFF"/>
                </a:solidFill>
              </a:rPr>
              <a:t> 6</a:t>
            </a:r>
          </a:p>
          <a:p>
            <a:pPr marL="0" marR="0" lvl="0" indent="0" algn="l" defTabSz="342900" rtl="0" eaLnBrk="1" fontAlgn="base" latinLnBrk="0" hangingPunct="1">
              <a:lnSpc>
                <a:spcPct val="100000"/>
              </a:lnSpc>
              <a:spcBef>
                <a:spcPts val="0"/>
              </a:spcBef>
              <a:spcAft>
                <a:spcPct val="0"/>
              </a:spcAft>
              <a:buClrTx/>
              <a:buSzTx/>
              <a:buFont typeface="Arial" charset="0"/>
              <a:buNone/>
              <a:tabLst/>
              <a:defRPr/>
            </a:pPr>
            <a:r>
              <a:rPr kumimoji="0" lang="fi-FI" altLang="fi-FI" sz="1100" b="0" i="1" u="none" strike="noStrike" kern="1200" cap="none" spc="0" normalizeH="0" baseline="0" noProof="0" dirty="0" err="1">
                <a:ln>
                  <a:noFill/>
                </a:ln>
                <a:solidFill>
                  <a:prstClr val="white"/>
                </a:solidFill>
                <a:effectLst/>
                <a:uLnTx/>
                <a:uFillTx/>
                <a:latin typeface="Georgia"/>
                <a:ea typeface="ＭＳ Ｐゴシック" charset="0"/>
              </a:rPr>
              <a:t>Disclosure</a:t>
            </a:r>
            <a:r>
              <a:rPr kumimoji="0" lang="fi-FI" altLang="fi-FI" sz="1100" b="0" i="1" u="none" strike="noStrike" kern="1200" cap="none" spc="0" normalizeH="0" baseline="0" noProof="0" dirty="0">
                <a:ln>
                  <a:noFill/>
                </a:ln>
                <a:solidFill>
                  <a:prstClr val="white"/>
                </a:solidFill>
                <a:effectLst/>
                <a:uLnTx/>
                <a:uFillTx/>
                <a:latin typeface="Georgia"/>
                <a:ea typeface="ＭＳ Ｐゴシック" charset="0"/>
              </a:rPr>
              <a:t> </a:t>
            </a:r>
            <a:r>
              <a:rPr kumimoji="0" lang="fi-FI" altLang="fi-FI" sz="1100" b="0" i="1" u="none" strike="noStrike" kern="1200" cap="none" spc="0" normalizeH="0" baseline="0" noProof="0" dirty="0" err="1">
                <a:ln>
                  <a:noFill/>
                </a:ln>
                <a:solidFill>
                  <a:prstClr val="white"/>
                </a:solidFill>
                <a:effectLst/>
                <a:uLnTx/>
                <a:uFillTx/>
                <a:latin typeface="Georgia"/>
                <a:ea typeface="ＭＳ Ｐゴシック" charset="0"/>
              </a:rPr>
              <a:t>Obligations</a:t>
            </a:r>
            <a:r>
              <a:rPr kumimoji="0" lang="fi-FI" altLang="fi-FI" sz="1100" b="0" i="1" u="none" strike="noStrike" kern="1200" cap="none" spc="0" normalizeH="0" baseline="0" noProof="0" dirty="0">
                <a:ln>
                  <a:noFill/>
                </a:ln>
                <a:solidFill>
                  <a:prstClr val="white"/>
                </a:solidFill>
                <a:effectLst/>
                <a:uLnTx/>
                <a:uFillTx/>
                <a:latin typeface="Georgia"/>
                <a:ea typeface="ＭＳ Ｐゴシック" charset="0"/>
              </a:rPr>
              <a:t>: </a:t>
            </a:r>
          </a:p>
          <a:p>
            <a:pPr marL="0" marR="0" lvl="0" indent="0" algn="l" defTabSz="342900" rtl="0" eaLnBrk="1" fontAlgn="base" latinLnBrk="0" hangingPunct="1">
              <a:lnSpc>
                <a:spcPct val="100000"/>
              </a:lnSpc>
              <a:spcBef>
                <a:spcPts val="0"/>
              </a:spcBef>
              <a:spcAft>
                <a:spcPct val="0"/>
              </a:spcAft>
              <a:buClrTx/>
              <a:buSzTx/>
              <a:buFont typeface="Arial" charset="0"/>
              <a:buNone/>
              <a:tabLst/>
              <a:defRPr/>
            </a:pPr>
            <a:r>
              <a:rPr lang="fi-FI" altLang="fi-FI" sz="1100" i="1" dirty="0" err="1">
                <a:solidFill>
                  <a:prstClr val="white"/>
                </a:solidFill>
                <a:latin typeface="Georgia"/>
                <a:ea typeface="ＭＳ Ｐゴシック" charset="0"/>
              </a:rPr>
              <a:t>The</a:t>
            </a:r>
            <a:r>
              <a:rPr lang="fi-FI" altLang="fi-FI" sz="1100" i="1" dirty="0">
                <a:solidFill>
                  <a:prstClr val="white"/>
                </a:solidFill>
                <a:latin typeface="Georgia"/>
                <a:ea typeface="ＭＳ Ｐゴシック" charset="0"/>
              </a:rPr>
              <a:t> </a:t>
            </a:r>
            <a:r>
              <a:rPr lang="fi-FI" altLang="fi-FI" sz="1100" i="1" dirty="0" err="1">
                <a:solidFill>
                  <a:prstClr val="white"/>
                </a:solidFill>
                <a:latin typeface="Georgia"/>
                <a:ea typeface="ＭＳ Ｐゴシック" charset="0"/>
              </a:rPr>
              <a:t>structure</a:t>
            </a:r>
            <a:r>
              <a:rPr lang="fi-FI" altLang="fi-FI" sz="1100" i="1" dirty="0">
                <a:solidFill>
                  <a:prstClr val="white"/>
                </a:solidFill>
                <a:latin typeface="Georgia"/>
                <a:ea typeface="ＭＳ Ｐゴシック" charset="0"/>
              </a:rPr>
              <a:t> of </a:t>
            </a:r>
            <a:r>
              <a:rPr lang="fi-FI" altLang="fi-FI" sz="1100" i="1" dirty="0" err="1">
                <a:solidFill>
                  <a:prstClr val="white"/>
                </a:solidFill>
                <a:latin typeface="Georgia"/>
                <a:ea typeface="ＭＳ Ｐゴシック" charset="0"/>
              </a:rPr>
              <a:t>Regulation</a:t>
            </a:r>
            <a:endParaRPr kumimoji="0" lang="fi-FI" altLang="fi-FI" sz="1100" b="0" i="1" u="none" strike="noStrike" kern="1200" cap="none" spc="0" normalizeH="0" baseline="0" noProof="0" dirty="0">
              <a:ln>
                <a:noFill/>
              </a:ln>
              <a:solidFill>
                <a:prstClr val="white"/>
              </a:solidFill>
              <a:effectLst/>
              <a:uLnTx/>
              <a:uFillTx/>
              <a:latin typeface="Georgia"/>
              <a:ea typeface="ＭＳ Ｐゴシック" charset="0"/>
            </a:endParaRPr>
          </a:p>
          <a:p>
            <a:pPr marL="0" marR="0" lvl="0" indent="0" algn="l" defTabSz="342900" rtl="0" eaLnBrk="1" fontAlgn="base" latinLnBrk="0" hangingPunct="1">
              <a:lnSpc>
                <a:spcPct val="100000"/>
              </a:lnSpc>
              <a:spcBef>
                <a:spcPts val="0"/>
              </a:spcBef>
              <a:spcAft>
                <a:spcPct val="0"/>
              </a:spcAft>
              <a:buClrTx/>
              <a:buSzTx/>
              <a:buFont typeface="Arial" charset="0"/>
              <a:buNone/>
              <a:tabLst/>
              <a:defRPr/>
            </a:pPr>
            <a:r>
              <a:rPr kumimoji="0" lang="fi-FI" altLang="fi-FI" sz="1100" b="0" i="1" u="none" strike="noStrike" kern="1200" cap="none" spc="0" normalizeH="0" baseline="0" noProof="0" dirty="0" err="1">
                <a:ln>
                  <a:noFill/>
                </a:ln>
                <a:solidFill>
                  <a:prstClr val="white"/>
                </a:solidFill>
                <a:effectLst/>
                <a:uLnTx/>
                <a:uFillTx/>
                <a:latin typeface="Georgia"/>
                <a:ea typeface="ＭＳ Ｐゴシック" charset="0"/>
              </a:rPr>
              <a:t>Prospectus</a:t>
            </a:r>
            <a:r>
              <a:rPr kumimoji="0" lang="fi-FI" altLang="fi-FI" sz="1100" b="0" i="1" u="none" strike="noStrike" kern="1200" cap="none" spc="0" normalizeH="0" baseline="0" noProof="0" dirty="0">
                <a:ln>
                  <a:noFill/>
                </a:ln>
                <a:solidFill>
                  <a:prstClr val="white"/>
                </a:solidFill>
                <a:effectLst/>
                <a:uLnTx/>
                <a:uFillTx/>
                <a:latin typeface="Georgia"/>
                <a:ea typeface="ＭＳ Ｐゴシック" charset="0"/>
              </a:rPr>
              <a:t> </a:t>
            </a:r>
            <a:r>
              <a:rPr kumimoji="0" lang="fi-FI" altLang="fi-FI" sz="1100" b="0" i="1" u="none" strike="noStrike" kern="1200" cap="none" spc="0" normalizeH="0" baseline="0" noProof="0" dirty="0" err="1">
                <a:ln>
                  <a:noFill/>
                </a:ln>
                <a:solidFill>
                  <a:prstClr val="white"/>
                </a:solidFill>
                <a:effectLst/>
                <a:uLnTx/>
                <a:uFillTx/>
                <a:latin typeface="Georgia"/>
                <a:ea typeface="ＭＳ Ｐゴシック" charset="0"/>
              </a:rPr>
              <a:t>Duty</a:t>
            </a:r>
            <a:endParaRPr kumimoji="0" lang="fi-FI" altLang="fi-FI" sz="1100" b="0" i="1" u="none" strike="noStrike" kern="1200" cap="none" spc="0" normalizeH="0" baseline="0" noProof="0" dirty="0">
              <a:ln>
                <a:noFill/>
              </a:ln>
              <a:solidFill>
                <a:prstClr val="white"/>
              </a:solidFill>
              <a:effectLst/>
              <a:uLnTx/>
              <a:uFillTx/>
              <a:latin typeface="Georgia"/>
              <a:ea typeface="ＭＳ Ｐゴシック" charset="0"/>
            </a:endParaRPr>
          </a:p>
          <a:p>
            <a:pPr marL="0" marR="0" lvl="0" indent="0" algn="l" defTabSz="342900" rtl="0" eaLnBrk="1" fontAlgn="base" latinLnBrk="0" hangingPunct="1">
              <a:lnSpc>
                <a:spcPct val="100000"/>
              </a:lnSpc>
              <a:spcBef>
                <a:spcPts val="0"/>
              </a:spcBef>
              <a:spcAft>
                <a:spcPct val="0"/>
              </a:spcAft>
              <a:buClrTx/>
              <a:buSzTx/>
              <a:buFont typeface="Arial" charset="0"/>
              <a:buNone/>
              <a:tabLst/>
              <a:defRPr/>
            </a:pPr>
            <a:r>
              <a:rPr lang="fi-FI" altLang="fi-FI" sz="1100" i="1" dirty="0" err="1">
                <a:solidFill>
                  <a:prstClr val="white"/>
                </a:solidFill>
                <a:latin typeface="Georgia"/>
                <a:ea typeface="ＭＳ Ｐゴシック" charset="0"/>
              </a:rPr>
              <a:t>Regular</a:t>
            </a:r>
            <a:r>
              <a:rPr lang="fi-FI" altLang="fi-FI" sz="1100" i="1" dirty="0">
                <a:solidFill>
                  <a:prstClr val="white"/>
                </a:solidFill>
                <a:latin typeface="Georgia"/>
                <a:ea typeface="ＭＳ Ｐゴシック" charset="0"/>
              </a:rPr>
              <a:t> </a:t>
            </a:r>
            <a:r>
              <a:rPr lang="fi-FI" altLang="fi-FI" sz="1100" i="1" dirty="0" err="1">
                <a:solidFill>
                  <a:prstClr val="white"/>
                </a:solidFill>
                <a:latin typeface="Georgia"/>
                <a:ea typeface="ＭＳ Ｐゴシック" charset="0"/>
              </a:rPr>
              <a:t>Disclosure</a:t>
            </a:r>
            <a:r>
              <a:rPr lang="fi-FI" altLang="fi-FI" sz="1100" i="1" dirty="0">
                <a:solidFill>
                  <a:prstClr val="white"/>
                </a:solidFill>
                <a:latin typeface="Georgia"/>
                <a:ea typeface="ＭＳ Ｐゴシック" charset="0"/>
              </a:rPr>
              <a:t> </a:t>
            </a:r>
            <a:r>
              <a:rPr lang="fi-FI" altLang="fi-FI" sz="1100" i="1" dirty="0" err="1">
                <a:solidFill>
                  <a:prstClr val="white"/>
                </a:solidFill>
                <a:latin typeface="Georgia"/>
                <a:ea typeface="ＭＳ Ｐゴシック" charset="0"/>
              </a:rPr>
              <a:t>Obligation</a:t>
            </a:r>
            <a:endParaRPr kumimoji="0" lang="fi-FI" altLang="fi-FI" sz="1100" b="0" i="1" u="none" strike="noStrike" kern="1200" cap="none" spc="0" normalizeH="0" baseline="0" noProof="0" dirty="0">
              <a:ln>
                <a:noFill/>
              </a:ln>
              <a:solidFill>
                <a:prstClr val="white"/>
              </a:solidFill>
              <a:effectLst/>
              <a:uLnTx/>
              <a:uFillTx/>
              <a:latin typeface="Georgia"/>
              <a:ea typeface="ＭＳ Ｐゴシック" charset="0"/>
            </a:endParaRPr>
          </a:p>
        </p:txBody>
      </p:sp>
      <p:cxnSp>
        <p:nvCxnSpPr>
          <p:cNvPr id="13" name="Straight Connector 12">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8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a:extLst>
              <a:ext uri="{FF2B5EF4-FFF2-40B4-BE49-F238E27FC236}">
                <a16:creationId xmlns:a16="http://schemas.microsoft.com/office/drawing/2014/main" id="{6AF74A2D-C6F0-4670-B3D4-74E3DAA22DEA}"/>
              </a:ext>
            </a:extLst>
          </p:cNvPr>
          <p:cNvSpPr>
            <a:spLocks noGrp="1" noChangeArrowheads="1"/>
          </p:cNvSpPr>
          <p:nvPr>
            <p:ph type="ctrTitle"/>
          </p:nvPr>
        </p:nvSpPr>
        <p:spPr>
          <a:xfrm>
            <a:off x="1992314" y="317501"/>
            <a:ext cx="8207375" cy="1196975"/>
          </a:xfrm>
        </p:spPr>
        <p:txBody>
          <a:bodyPr/>
          <a:lstStyle/>
          <a:p>
            <a:pPr algn="ctr" eaLnBrk="1" hangingPunct="1">
              <a:defRPr/>
            </a:pPr>
            <a:r>
              <a:rPr lang="fi-FI" altLang="fi-FI" dirty="0" err="1">
                <a:ea typeface="ＭＳ Ｐゴシック" charset="0"/>
              </a:rPr>
              <a:t>Norms</a:t>
            </a:r>
            <a:r>
              <a:rPr lang="fi-FI" altLang="fi-FI" dirty="0">
                <a:ea typeface="ＭＳ Ｐゴシック" charset="0"/>
              </a:rPr>
              <a:t> on </a:t>
            </a:r>
            <a:r>
              <a:rPr lang="fi-FI" altLang="fi-FI" dirty="0" err="1">
                <a:ea typeface="ＭＳ Ｐゴシック" charset="0"/>
              </a:rPr>
              <a:t>financial</a:t>
            </a:r>
            <a:r>
              <a:rPr lang="fi-FI" altLang="fi-FI" dirty="0">
                <a:ea typeface="ＭＳ Ｐゴシック" charset="0"/>
              </a:rPr>
              <a:t> </a:t>
            </a:r>
            <a:r>
              <a:rPr lang="fi-FI" altLang="fi-FI" dirty="0" err="1">
                <a:ea typeface="ＭＳ Ｐゴシック" charset="0"/>
              </a:rPr>
              <a:t>reporting</a:t>
            </a:r>
            <a:r>
              <a:rPr lang="fi-FI" altLang="fi-FI" dirty="0">
                <a:ea typeface="ＭＳ Ｐゴシック" charset="0"/>
              </a:rPr>
              <a:t> and Pro Forma </a:t>
            </a:r>
            <a:r>
              <a:rPr lang="fi-FI" altLang="fi-FI" dirty="0" err="1">
                <a:ea typeface="ＭＳ Ｐゴシック" charset="0"/>
              </a:rPr>
              <a:t>Information</a:t>
            </a:r>
            <a:r>
              <a:rPr lang="fi-FI" altLang="fi-FI" dirty="0">
                <a:ea typeface="ＭＳ Ｐゴシック" charset="0"/>
              </a:rPr>
              <a:t> (PFI) </a:t>
            </a:r>
          </a:p>
        </p:txBody>
      </p:sp>
      <p:graphicFrame>
        <p:nvGraphicFramePr>
          <p:cNvPr id="3" name="Sisällön paikkamerkki 2">
            <a:extLst>
              <a:ext uri="{FF2B5EF4-FFF2-40B4-BE49-F238E27FC236}">
                <a16:creationId xmlns:a16="http://schemas.microsoft.com/office/drawing/2014/main" id="{AE25EEC1-4614-4D78-A2D9-D95B63ED0610}"/>
              </a:ext>
            </a:extLst>
          </p:cNvPr>
          <p:cNvGraphicFramePr>
            <a:graphicFrameLocks noGrp="1"/>
          </p:cNvGraphicFramePr>
          <p:nvPr>
            <p:ph sz="quarter" idx="14"/>
          </p:nvPr>
        </p:nvGraphicFramePr>
        <p:xfrm>
          <a:off x="1992314" y="1514475"/>
          <a:ext cx="8207375" cy="400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8" name="Footer Placeholder 5">
            <a:extLst>
              <a:ext uri="{FF2B5EF4-FFF2-40B4-BE49-F238E27FC236}">
                <a16:creationId xmlns:a16="http://schemas.microsoft.com/office/drawing/2014/main" id="{6F58211D-D30D-4FCB-8CA1-7264B49E805B}"/>
              </a:ext>
            </a:extLst>
          </p:cNvPr>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en-US" altLang="fi-FI">
                <a:solidFill>
                  <a:srgbClr val="898989"/>
                </a:solidFill>
              </a:rPr>
              <a:t>Financial Law Lecture 6</a:t>
            </a:r>
            <a:endParaRPr lang="fi-FI" altLang="fi-FI">
              <a:solidFill>
                <a:srgbClr val="898989"/>
              </a:solidFill>
            </a:endParaRPr>
          </a:p>
        </p:txBody>
      </p:sp>
      <p:sp>
        <p:nvSpPr>
          <p:cNvPr id="26629" name="Slide Number Placeholder 6">
            <a:extLst>
              <a:ext uri="{FF2B5EF4-FFF2-40B4-BE49-F238E27FC236}">
                <a16:creationId xmlns:a16="http://schemas.microsoft.com/office/drawing/2014/main" id="{B307163C-B491-4114-B09E-3A1F93325C9E}"/>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fld id="{E2A316D5-0029-4F68-9FCD-00328D4A22AF}" type="slidenum">
              <a:rPr lang="fi-FI" altLang="fi-FI">
                <a:solidFill>
                  <a:srgbClr val="898989"/>
                </a:solidFill>
              </a:rPr>
              <a:pPr algn="l"/>
              <a:t>10</a:t>
            </a:fld>
            <a:endParaRPr lang="fi-FI" altLang="fi-FI">
              <a:solidFill>
                <a:srgbClr val="898989"/>
              </a:solidFill>
            </a:endParaRPr>
          </a:p>
        </p:txBody>
      </p:sp>
      <p:pic>
        <p:nvPicPr>
          <p:cNvPr id="26630" name="Picture 8" descr="logo2">
            <a:hlinkClick r:id="rId7"/>
            <a:extLst>
              <a:ext uri="{FF2B5EF4-FFF2-40B4-BE49-F238E27FC236}">
                <a16:creationId xmlns:a16="http://schemas.microsoft.com/office/drawing/2014/main" id="{67D24A9B-3163-4793-84E6-AB8729E2AF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3975" y="3068638"/>
            <a:ext cx="36004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0C287A6-5A01-445A-A4E2-F9293D74FB0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16D0E797-9447-4AE1-B574-DA1A4585BB1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6E00F3DF-B1DE-4BD5-B3F0-E27420F851D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B914EE1D-A9EC-4649-9589-66D846EE202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1641A6D9-0139-420A-973F-7AB7973275D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62B1300F-8B73-464F-A3F1-59A7AA5A749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7474144C-0CD6-4BB6-A7E3-67BEC0E3F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2A5C70-C08E-4F76-816D-501365EBD4F3}"/>
              </a:ext>
            </a:extLst>
          </p:cNvPr>
          <p:cNvSpPr>
            <a:spLocks noGrp="1"/>
          </p:cNvSpPr>
          <p:nvPr>
            <p:ph type="title"/>
          </p:nvPr>
        </p:nvSpPr>
        <p:spPr>
          <a:xfrm>
            <a:off x="762002" y="488950"/>
            <a:ext cx="10646833" cy="1079500"/>
          </a:xfrm>
        </p:spPr>
        <p:txBody>
          <a:bodyPr>
            <a:normAutofit/>
          </a:bodyPr>
          <a:lstStyle/>
          <a:p>
            <a:pPr>
              <a:lnSpc>
                <a:spcPct val="90000"/>
              </a:lnSpc>
            </a:pPr>
            <a:r>
              <a:rPr kumimoji="0" lang="fi-FI" altLang="fi-FI" b="1" i="0" u="none" strike="noStrike" kern="1200" cap="none" spc="-100" normalizeH="0" baseline="0" noProof="0" dirty="0" err="1">
                <a:ln>
                  <a:noFill/>
                </a:ln>
                <a:effectLst/>
                <a:uLnTx/>
                <a:uFillTx/>
              </a:rPr>
              <a:t>The</a:t>
            </a:r>
            <a:r>
              <a:rPr kumimoji="0" lang="fi-FI" altLang="fi-FI" b="1" i="0" u="none" strike="noStrike" kern="1200" cap="none" spc="-100" normalizeH="0" baseline="0" noProof="0" dirty="0">
                <a:ln>
                  <a:noFill/>
                </a:ln>
                <a:effectLst/>
                <a:uLnTx/>
                <a:uFillTx/>
              </a:rPr>
              <a:t> </a:t>
            </a:r>
            <a:r>
              <a:rPr lang="fi-FI" altLang="fi-FI" b="1" cap="none" spc="-100" dirty="0" err="1"/>
              <a:t>Nature</a:t>
            </a:r>
            <a:r>
              <a:rPr lang="fi-FI" altLang="fi-FI" b="1" cap="none" spc="-100" dirty="0"/>
              <a:t> and </a:t>
            </a:r>
            <a:r>
              <a:rPr lang="fi-FI" altLang="fi-FI" b="1" cap="none" spc="-100" dirty="0" err="1"/>
              <a:t>Use</a:t>
            </a:r>
            <a:r>
              <a:rPr lang="fi-FI" altLang="fi-FI" b="1" cap="none" spc="-100" dirty="0"/>
              <a:t> of </a:t>
            </a:r>
            <a:r>
              <a:rPr kumimoji="0" lang="fi-FI" altLang="fi-FI" b="1" i="0" u="none" strike="noStrike" kern="1200" cap="none" spc="-100" normalizeH="0" baseline="0" noProof="0" dirty="0">
                <a:ln>
                  <a:noFill/>
                </a:ln>
                <a:effectLst/>
                <a:uLnTx/>
                <a:uFillTx/>
              </a:rPr>
              <a:t>Pro Forma </a:t>
            </a:r>
            <a:r>
              <a:rPr kumimoji="0" lang="fi-FI" altLang="fi-FI" b="1" i="0" u="none" strike="noStrike" kern="1200" cap="none" spc="-100" normalizeH="0" baseline="0" noProof="0" dirty="0" err="1">
                <a:ln>
                  <a:noFill/>
                </a:ln>
                <a:effectLst/>
                <a:uLnTx/>
                <a:uFillTx/>
              </a:rPr>
              <a:t>information</a:t>
            </a:r>
            <a:endParaRPr lang="fi-FI" dirty="0"/>
          </a:p>
        </p:txBody>
      </p:sp>
      <p:pic>
        <p:nvPicPr>
          <p:cNvPr id="8" name="Sisällön paikkamerkki 7" descr="Insinöörit käyttämässä digitaalista tablettia ja projisoituja suunnitelmia">
            <a:extLst>
              <a:ext uri="{FF2B5EF4-FFF2-40B4-BE49-F238E27FC236}">
                <a16:creationId xmlns:a16="http://schemas.microsoft.com/office/drawing/2014/main" id="{65F2C73E-D194-4AED-B3EB-C0AD1C40361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907373"/>
            <a:ext cx="5222875" cy="34861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Alatunnisteen paikkamerkki 3">
            <a:extLst>
              <a:ext uri="{FF2B5EF4-FFF2-40B4-BE49-F238E27FC236}">
                <a16:creationId xmlns:a16="http://schemas.microsoft.com/office/drawing/2014/main" id="{FC74BAFF-3A84-462D-AE1D-A6B3CDDF9AA6}"/>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Financial Law Lecture 6</a:t>
            </a:r>
          </a:p>
        </p:txBody>
      </p:sp>
      <p:sp>
        <p:nvSpPr>
          <p:cNvPr id="5" name="Dian numeron paikkamerkki 4">
            <a:extLst>
              <a:ext uri="{FF2B5EF4-FFF2-40B4-BE49-F238E27FC236}">
                <a16:creationId xmlns:a16="http://schemas.microsoft.com/office/drawing/2014/main" id="{E4A9ACC4-281C-4D07-B3A7-C3AA9D76B297}"/>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11</a:t>
            </a:fld>
            <a:endParaRPr lang="fi-FI" sz="500">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AF8AEAFC-5CC3-4EE9-9696-C7DF7D416BDF}"/>
              </a:ext>
            </a:extLst>
          </p:cNvPr>
          <p:cNvGraphicFramePr>
            <a:graphicFrameLocks noGrp="1"/>
          </p:cNvGraphicFramePr>
          <p:nvPr>
            <p:ph sz="half" idx="1"/>
            <p:extLst>
              <p:ext uri="{D42A27DB-BD31-4B8C-83A1-F6EECF244321}">
                <p14:modId xmlns:p14="http://schemas.microsoft.com/office/powerpoint/2010/main" val="2672240589"/>
              </p:ext>
            </p:extLst>
          </p:nvPr>
        </p:nvGraphicFramePr>
        <p:xfrm>
          <a:off x="715383" y="2128684"/>
          <a:ext cx="5304417" cy="3844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877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D5B711C-9E99-427A-920B-227E77A8B8D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2ECB82D-3063-455F-9070-EABF824950C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EE4A6F0D-4499-425F-9103-C5A47FDFF78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EEA84F88-0193-4916-8F01-60576D77B4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9B80158-578D-49E1-B0E8-7AC37F09A591}"/>
              </a:ext>
            </a:extLst>
          </p:cNvPr>
          <p:cNvSpPr>
            <a:spLocks noGrp="1"/>
          </p:cNvSpPr>
          <p:nvPr>
            <p:ph type="ctrTitle"/>
          </p:nvPr>
        </p:nvSpPr>
        <p:spPr>
          <a:xfrm>
            <a:off x="5604846" y="860615"/>
            <a:ext cx="5922279" cy="1272986"/>
          </a:xfrm>
        </p:spPr>
        <p:txBody>
          <a:bodyPr vert="horz" lIns="91440" tIns="45720" rIns="91440" bIns="45720" rtlCol="0" anchor="t">
            <a:normAutofit/>
          </a:bodyPr>
          <a:lstStyle/>
          <a:p>
            <a:pPr>
              <a:lnSpc>
                <a:spcPct val="90000"/>
              </a:lnSpc>
            </a:pPr>
            <a:r>
              <a:rPr kumimoji="0" lang="en-US" sz="4000" b="1" i="0" u="none" strike="noStrike" kern="1200" cap="all" spc="30" normalizeH="0" baseline="0" noProof="0">
                <a:ln>
                  <a:noFill/>
                </a:ln>
                <a:solidFill>
                  <a:schemeClr val="tx1"/>
                </a:solidFill>
                <a:effectLst/>
                <a:uLnTx/>
                <a:uFillTx/>
                <a:latin typeface="+mj-lt"/>
                <a:ea typeface="+mj-ea"/>
                <a:cs typeface="+mj-cs"/>
              </a:rPr>
              <a:t>Norms on Pro Forma Information 1</a:t>
            </a:r>
            <a:endParaRPr lang="en-US" sz="4000" kern="1200" cap="all" spc="30" baseline="0">
              <a:solidFill>
                <a:schemeClr val="tx1"/>
              </a:solidFill>
              <a:latin typeface="+mj-lt"/>
              <a:ea typeface="+mj-ea"/>
              <a:cs typeface="+mj-cs"/>
            </a:endParaRPr>
          </a:p>
        </p:txBody>
      </p:sp>
      <p:pic>
        <p:nvPicPr>
          <p:cNvPr id="7" name="Picture 6" descr="Stock numbers on a digital display">
            <a:extLst>
              <a:ext uri="{FF2B5EF4-FFF2-40B4-BE49-F238E27FC236}">
                <a16:creationId xmlns:a16="http://schemas.microsoft.com/office/drawing/2014/main" id="{8F85EF11-1B6E-4256-830C-B75C61BE7774}"/>
              </a:ext>
            </a:extLst>
          </p:cNvPr>
          <p:cNvPicPr>
            <a:picLocks noChangeAspect="1"/>
          </p:cNvPicPr>
          <p:nvPr/>
        </p:nvPicPr>
        <p:blipFill rotWithShape="1">
          <a:blip r:embed="rId2"/>
          <a:srcRect l="41119" r="17567" b="-1"/>
          <a:stretch/>
        </p:blipFill>
        <p:spPr>
          <a:xfrm>
            <a:off x="20" y="-17929"/>
            <a:ext cx="4876780" cy="6875929"/>
          </a:xfrm>
          <a:prstGeom prst="rect">
            <a:avLst/>
          </a:prstGeom>
        </p:spPr>
      </p:pic>
      <p:cxnSp>
        <p:nvCxnSpPr>
          <p:cNvPr id="17" name="Straight Connector 16">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Sisällön paikkamerkki 5">
            <a:extLst>
              <a:ext uri="{FF2B5EF4-FFF2-40B4-BE49-F238E27FC236}">
                <a16:creationId xmlns:a16="http://schemas.microsoft.com/office/drawing/2014/main" id="{8888E7DD-5120-4D69-A0E8-D1F1D6F3DAF6}"/>
              </a:ext>
            </a:extLst>
          </p:cNvPr>
          <p:cNvGraphicFramePr>
            <a:graphicFrameLocks noGrp="1"/>
          </p:cNvGraphicFramePr>
          <p:nvPr>
            <p:ph sz="quarter" idx="14"/>
            <p:extLst>
              <p:ext uri="{D42A27DB-BD31-4B8C-83A1-F6EECF244321}">
                <p14:modId xmlns:p14="http://schemas.microsoft.com/office/powerpoint/2010/main" val="1431026858"/>
              </p:ext>
            </p:extLst>
          </p:nvPr>
        </p:nvGraphicFramePr>
        <p:xfrm>
          <a:off x="5566943" y="2133600"/>
          <a:ext cx="6005933" cy="3774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Straight Connector 18">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Alatunnisteen paikkamerkki 3">
            <a:extLst>
              <a:ext uri="{FF2B5EF4-FFF2-40B4-BE49-F238E27FC236}">
                <a16:creationId xmlns:a16="http://schemas.microsoft.com/office/drawing/2014/main" id="{16EA3D85-E188-4261-A79D-87E2B12F9E42}"/>
              </a:ext>
            </a:extLst>
          </p:cNvPr>
          <p:cNvSpPr>
            <a:spLocks noGrp="1"/>
          </p:cNvSpPr>
          <p:nvPr>
            <p:ph type="ftr" sz="quarter" idx="16"/>
          </p:nvPr>
        </p:nvSpPr>
        <p:spPr>
          <a:xfrm>
            <a:off x="715383" y="6356350"/>
            <a:ext cx="4539727" cy="365125"/>
          </a:xfrm>
        </p:spPr>
        <p:txBody>
          <a:bodyPr vert="horz" lIns="91440" tIns="45720" rIns="91440" bIns="45720" rtlCol="0" anchor="ctr">
            <a:normAutofit/>
          </a:bodyPr>
          <a:lstStyle/>
          <a:p>
            <a:pPr>
              <a:spcAft>
                <a:spcPts val="600"/>
              </a:spcAft>
              <a:defRPr/>
            </a:pPr>
            <a:r>
              <a:rPr lang="en-US" kern="1200">
                <a:solidFill>
                  <a:srgbClr val="FFFFFF"/>
                </a:solidFill>
                <a:latin typeface="+mj-lt"/>
                <a:ea typeface="+mn-ea"/>
                <a:cs typeface="+mn-cs"/>
              </a:rPr>
              <a:t>Financial Law Lecture 6</a:t>
            </a:r>
          </a:p>
        </p:txBody>
      </p:sp>
      <p:sp>
        <p:nvSpPr>
          <p:cNvPr id="5" name="Dian numeron paikkamerkki 4">
            <a:extLst>
              <a:ext uri="{FF2B5EF4-FFF2-40B4-BE49-F238E27FC236}">
                <a16:creationId xmlns:a16="http://schemas.microsoft.com/office/drawing/2014/main" id="{842A0D28-085C-4E41-8FC5-13EFA905088E}"/>
              </a:ext>
            </a:extLst>
          </p:cNvPr>
          <p:cNvSpPr>
            <a:spLocks noGrp="1"/>
          </p:cNvSpPr>
          <p:nvPr>
            <p:ph type="sldNum" sz="quarter" idx="17"/>
          </p:nvPr>
        </p:nvSpPr>
        <p:spPr>
          <a:xfrm>
            <a:off x="10919012" y="6356350"/>
            <a:ext cx="672354" cy="365125"/>
          </a:xfrm>
        </p:spPr>
        <p:txBody>
          <a:bodyPr vert="horz" lIns="91440" tIns="45720" rIns="91440" bIns="45720" rtlCol="0" anchor="ctr">
            <a:normAutofit/>
          </a:bodyPr>
          <a:lstStyle/>
          <a:p>
            <a:pPr>
              <a:lnSpc>
                <a:spcPct val="90000"/>
              </a:lnSpc>
              <a:spcAft>
                <a:spcPts val="600"/>
              </a:spcAft>
              <a:defRPr/>
            </a:pPr>
            <a:fld id="{1C07628F-9402-FB47-93B5-FC3C3BFEEBE0}" type="slidenum">
              <a:rPr lang="en-US" smtClean="0"/>
              <a:pPr>
                <a:lnSpc>
                  <a:spcPct val="90000"/>
                </a:lnSpc>
                <a:spcAft>
                  <a:spcPts val="600"/>
                </a:spcAft>
                <a:defRPr/>
              </a:pPr>
              <a:t>12</a:t>
            </a:fld>
            <a:endParaRPr lang="en-US"/>
          </a:p>
        </p:txBody>
      </p:sp>
    </p:spTree>
    <p:extLst>
      <p:ext uri="{BB962C8B-B14F-4D97-AF65-F5344CB8AC3E}">
        <p14:creationId xmlns:p14="http://schemas.microsoft.com/office/powerpoint/2010/main" val="208650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6277C67-B79C-4B2B-912C-4E16F653DE7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7B8057D2-4D28-42E5-B1BC-428ED1D628A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C6F3301A-79B9-48C9-99FD-0CAE206CB9E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A4D251E2-E374-466F-A748-7142A21A660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F9943FC-4C73-4C2C-A066-4ACBD7632B6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BB74520F-5D74-44C0-801C-202D9E59E2B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B8DA1F49-577C-46C7-A3C8-DD7129F0AAD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C5E63A0F-160D-46FC-A458-D35606C4EBB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6C2796-57A7-4DF1-9017-74F368A5677B}"/>
              </a:ext>
            </a:extLst>
          </p:cNvPr>
          <p:cNvSpPr>
            <a:spLocks noGrp="1"/>
          </p:cNvSpPr>
          <p:nvPr>
            <p:ph type="ctrTitle"/>
          </p:nvPr>
        </p:nvSpPr>
        <p:spPr/>
        <p:txBody>
          <a:bodyPr/>
          <a:lstStyle/>
          <a:p>
            <a:pPr algn="ctr"/>
            <a:r>
              <a:rPr kumimoji="0" lang="fi-FI" sz="3600" b="1" i="0" u="none" strike="noStrike" kern="1200" cap="none" spc="-100" normalizeH="0" baseline="0" noProof="0" dirty="0" err="1">
                <a:ln>
                  <a:noFill/>
                </a:ln>
                <a:solidFill>
                  <a:srgbClr val="1F497D"/>
                </a:solidFill>
                <a:effectLst/>
                <a:uLnTx/>
                <a:uFillTx/>
                <a:latin typeface="Arial"/>
                <a:ea typeface="ＭＳ Ｐゴシック" charset="0"/>
              </a:rPr>
              <a:t>Norms</a:t>
            </a:r>
            <a:r>
              <a:rPr kumimoji="0" lang="fi-FI" sz="3600" b="1" i="0" u="none" strike="noStrike" kern="1200" cap="none" spc="-100" normalizeH="0" baseline="0" noProof="0" dirty="0">
                <a:ln>
                  <a:noFill/>
                </a:ln>
                <a:solidFill>
                  <a:srgbClr val="1F497D"/>
                </a:solidFill>
                <a:effectLst/>
                <a:uLnTx/>
                <a:uFillTx/>
                <a:latin typeface="Arial"/>
                <a:ea typeface="ＭＳ Ｐゴシック" charset="0"/>
              </a:rPr>
              <a:t> on Pro </a:t>
            </a:r>
            <a:r>
              <a:rPr kumimoji="0" lang="fi-FI" sz="3600" b="1" i="0" u="none" strike="noStrike" kern="1200" cap="none" spc="-100" normalizeH="0" baseline="0" noProof="0" dirty="0" err="1">
                <a:ln>
                  <a:noFill/>
                </a:ln>
                <a:solidFill>
                  <a:srgbClr val="1F497D"/>
                </a:solidFill>
                <a:effectLst/>
                <a:uLnTx/>
                <a:uFillTx/>
                <a:latin typeface="Arial"/>
                <a:ea typeface="ＭＳ Ｐゴシック" charset="0"/>
              </a:rPr>
              <a:t>forma</a:t>
            </a:r>
            <a:r>
              <a:rPr kumimoji="0" lang="fi-FI" sz="3600" b="1" i="0" u="none" strike="noStrike" kern="1200" cap="none" spc="-100" normalizeH="0" baseline="0" noProof="0" dirty="0">
                <a:ln>
                  <a:noFill/>
                </a:ln>
                <a:solidFill>
                  <a:srgbClr val="1F497D"/>
                </a:solidFill>
                <a:effectLst/>
                <a:uLnTx/>
                <a:uFillTx/>
                <a:latin typeface="Arial"/>
                <a:ea typeface="ＭＳ Ｐゴシック" charset="0"/>
              </a:rPr>
              <a:t> </a:t>
            </a:r>
            <a:r>
              <a:rPr kumimoji="0" lang="fi-FI" sz="3600" b="1" i="0" u="none" strike="noStrike" kern="1200" cap="none" spc="-100" normalizeH="0" baseline="0" noProof="0" dirty="0" err="1">
                <a:ln>
                  <a:noFill/>
                </a:ln>
                <a:solidFill>
                  <a:srgbClr val="1F497D"/>
                </a:solidFill>
                <a:effectLst/>
                <a:uLnTx/>
                <a:uFillTx/>
                <a:latin typeface="Arial"/>
                <a:ea typeface="ＭＳ Ｐゴシック" charset="0"/>
              </a:rPr>
              <a:t>information</a:t>
            </a:r>
            <a:r>
              <a:rPr kumimoji="0" lang="fi-FI" sz="3600" b="1" i="0" u="none" strike="noStrike" kern="1200" cap="none" spc="-100" normalizeH="0" noProof="0">
                <a:ln>
                  <a:noFill/>
                </a:ln>
                <a:solidFill>
                  <a:srgbClr val="1F497D"/>
                </a:solidFill>
                <a:effectLst/>
                <a:uLnTx/>
                <a:uFillTx/>
                <a:latin typeface="Arial"/>
                <a:ea typeface="ＭＳ Ｐゴシック" charset="0"/>
              </a:rPr>
              <a:t> </a:t>
            </a:r>
            <a:r>
              <a:rPr kumimoji="0" lang="fi-FI" sz="3600" b="1" i="0" u="none" strike="noStrike" kern="1200" cap="none" spc="-100" normalizeH="0" baseline="0" noProof="0">
                <a:ln>
                  <a:noFill/>
                </a:ln>
                <a:solidFill>
                  <a:srgbClr val="1F497D"/>
                </a:solidFill>
                <a:effectLst/>
                <a:uLnTx/>
                <a:uFillTx/>
                <a:latin typeface="Arial"/>
                <a:ea typeface="ＭＳ Ｐゴシック" charset="0"/>
              </a:rPr>
              <a:t>2</a:t>
            </a:r>
            <a:endParaRPr lang="fi-FI" dirty="0"/>
          </a:p>
        </p:txBody>
      </p:sp>
      <p:sp>
        <p:nvSpPr>
          <p:cNvPr id="4" name="Alatunnisteen paikkamerkki 3">
            <a:extLst>
              <a:ext uri="{FF2B5EF4-FFF2-40B4-BE49-F238E27FC236}">
                <a16:creationId xmlns:a16="http://schemas.microsoft.com/office/drawing/2014/main" id="{D4F4B063-022C-426F-89BE-866296944C05}"/>
              </a:ext>
            </a:extLst>
          </p:cNvPr>
          <p:cNvSpPr>
            <a:spLocks noGrp="1"/>
          </p:cNvSpPr>
          <p:nvPr>
            <p:ph type="ftr" sz="quarter" idx="16"/>
          </p:nvPr>
        </p:nvSpPr>
        <p:spPr/>
        <p:txBody>
          <a:bodyPr/>
          <a:lstStyle/>
          <a:p>
            <a:pPr>
              <a:defRPr/>
            </a:pPr>
            <a:r>
              <a:rPr lang="fi-FI">
                <a:solidFill>
                  <a:prstClr val="black">
                    <a:tint val="75000"/>
                  </a:prstClr>
                </a:solidFill>
              </a:rPr>
              <a:t>Financial Law Lecture 6</a:t>
            </a:r>
          </a:p>
        </p:txBody>
      </p:sp>
      <p:sp>
        <p:nvSpPr>
          <p:cNvPr id="5" name="Dian numeron paikkamerkki 4">
            <a:extLst>
              <a:ext uri="{FF2B5EF4-FFF2-40B4-BE49-F238E27FC236}">
                <a16:creationId xmlns:a16="http://schemas.microsoft.com/office/drawing/2014/main" id="{C15B88C9-70F8-409D-82D0-45CC4E820436}"/>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13</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5756D226-BF2A-48BA-92FE-29EFE5395147}"/>
              </a:ext>
            </a:extLst>
          </p:cNvPr>
          <p:cNvGraphicFramePr>
            <a:graphicFrameLocks noGrp="1"/>
          </p:cNvGraphicFramePr>
          <p:nvPr>
            <p:ph sz="quarter" idx="14"/>
            <p:extLst>
              <p:ext uri="{D42A27DB-BD31-4B8C-83A1-F6EECF244321}">
                <p14:modId xmlns:p14="http://schemas.microsoft.com/office/powerpoint/2010/main" val="4130923291"/>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339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3794274-C857-4DDE-BE0C-6A72AD83360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B431195E-576C-42FA-908D-F3E6ECE0045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23C3B6BB-F68E-423D-945A-80CC8484C19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3D718BD0-D5B3-4B22-B604-B66B14EFF00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32B95E44-7522-406C-897C-C9FFB1FEEE3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024F8C59-371D-4F14-967E-0CDEB3B9B1F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173D156E-9894-4D7A-A7B5-2B67B220585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6CA2A6A2-B869-4E6F-8CEF-054AD862B73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E61596E1-2AFF-44AF-9974-A97F83A22E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1CB9BC-5520-4A76-BA95-CAF5D6B9F7D5}"/>
              </a:ext>
            </a:extLst>
          </p:cNvPr>
          <p:cNvSpPr>
            <a:spLocks noGrp="1"/>
          </p:cNvSpPr>
          <p:nvPr>
            <p:ph type="ctrTitle"/>
          </p:nvPr>
        </p:nvSpPr>
        <p:spPr/>
        <p:txBody>
          <a:bodyPr/>
          <a:lstStyle/>
          <a:p>
            <a:pPr algn="ctr"/>
            <a:r>
              <a:rPr lang="fi-FI" dirty="0" err="1"/>
              <a:t>When</a:t>
            </a:r>
            <a:r>
              <a:rPr lang="fi-FI" dirty="0"/>
              <a:t> is PFI </a:t>
            </a:r>
            <a:r>
              <a:rPr lang="fi-FI" dirty="0" err="1"/>
              <a:t>needed</a:t>
            </a:r>
            <a:r>
              <a:rPr lang="fi-FI" dirty="0"/>
              <a:t>? </a:t>
            </a:r>
          </a:p>
        </p:txBody>
      </p:sp>
      <p:sp>
        <p:nvSpPr>
          <p:cNvPr id="4" name="Alatunnisteen paikkamerkki 3">
            <a:extLst>
              <a:ext uri="{FF2B5EF4-FFF2-40B4-BE49-F238E27FC236}">
                <a16:creationId xmlns:a16="http://schemas.microsoft.com/office/drawing/2014/main" id="{25C0E1B4-E57C-45A2-A111-1B423C8B2BBB}"/>
              </a:ext>
            </a:extLst>
          </p:cNvPr>
          <p:cNvSpPr>
            <a:spLocks noGrp="1"/>
          </p:cNvSpPr>
          <p:nvPr>
            <p:ph type="ftr" sz="quarter" idx="16"/>
          </p:nvPr>
        </p:nvSpPr>
        <p:spPr/>
        <p:txBody>
          <a:bodyPr/>
          <a:lstStyle/>
          <a:p>
            <a:pPr>
              <a:defRPr/>
            </a:pPr>
            <a:r>
              <a:rPr lang="fi-FI">
                <a:solidFill>
                  <a:prstClr val="black">
                    <a:tint val="75000"/>
                  </a:prstClr>
                </a:solidFill>
              </a:rPr>
              <a:t>Financial Law Lecture 6</a:t>
            </a:r>
          </a:p>
        </p:txBody>
      </p:sp>
      <p:sp>
        <p:nvSpPr>
          <p:cNvPr id="5" name="Dian numeron paikkamerkki 4">
            <a:extLst>
              <a:ext uri="{FF2B5EF4-FFF2-40B4-BE49-F238E27FC236}">
                <a16:creationId xmlns:a16="http://schemas.microsoft.com/office/drawing/2014/main" id="{AFA93BE4-EB76-47D8-AAA1-D86C383E3498}"/>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14</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36CCCA30-579F-4B6B-B5D5-C708BF9C9F4C}"/>
              </a:ext>
            </a:extLst>
          </p:cNvPr>
          <p:cNvGraphicFramePr>
            <a:graphicFrameLocks noGrp="1"/>
          </p:cNvGraphicFramePr>
          <p:nvPr>
            <p:ph sz="quarter" idx="14"/>
            <p:extLst>
              <p:ext uri="{D42A27DB-BD31-4B8C-83A1-F6EECF244321}">
                <p14:modId xmlns:p14="http://schemas.microsoft.com/office/powerpoint/2010/main" val="383412604"/>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467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070F74-379D-4EF6-91E5-3A69DA7FF303}"/>
              </a:ext>
            </a:extLst>
          </p:cNvPr>
          <p:cNvSpPr>
            <a:spLocks noGrp="1"/>
          </p:cNvSpPr>
          <p:nvPr>
            <p:ph type="ctrTitle"/>
          </p:nvPr>
        </p:nvSpPr>
        <p:spPr/>
        <p:txBody>
          <a:bodyPr/>
          <a:lstStyle/>
          <a:p>
            <a:pPr algn="ct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PFI and ”non-IFRS” -</a:t>
            </a:r>
            <a:r>
              <a:rPr kumimoji="0" lang="fi-FI" altLang="fi-FI" sz="3600" b="1" i="0" u="none" strike="noStrike" kern="1200" cap="none" spc="-100" normalizeH="0" baseline="0" noProof="0" dirty="0" err="1">
                <a:ln>
                  <a:noFill/>
                </a:ln>
                <a:solidFill>
                  <a:srgbClr val="1F497D"/>
                </a:solidFill>
                <a:effectLst/>
                <a:uLnTx/>
                <a:uFillTx/>
                <a:latin typeface="Arial"/>
                <a:ea typeface="ＭＳ Ｐゴシック" charset="0"/>
              </a:rPr>
              <a:t>information</a:t>
            </a:r>
            <a:endParaRPr lang="fi-FI" dirty="0"/>
          </a:p>
        </p:txBody>
      </p:sp>
      <p:sp>
        <p:nvSpPr>
          <p:cNvPr id="4" name="Alatunnisteen paikkamerkki 3">
            <a:extLst>
              <a:ext uri="{FF2B5EF4-FFF2-40B4-BE49-F238E27FC236}">
                <a16:creationId xmlns:a16="http://schemas.microsoft.com/office/drawing/2014/main" id="{47422F82-93F4-47D7-8D79-A8D7A759F453}"/>
              </a:ext>
            </a:extLst>
          </p:cNvPr>
          <p:cNvSpPr>
            <a:spLocks noGrp="1"/>
          </p:cNvSpPr>
          <p:nvPr>
            <p:ph type="ftr" sz="quarter" idx="16"/>
          </p:nvPr>
        </p:nvSpPr>
        <p:spPr/>
        <p:txBody>
          <a:bodyPr/>
          <a:lstStyle/>
          <a:p>
            <a:pPr>
              <a:defRPr/>
            </a:pPr>
            <a:r>
              <a:rPr lang="fi-FI">
                <a:solidFill>
                  <a:prstClr val="black">
                    <a:tint val="75000"/>
                  </a:prstClr>
                </a:solidFill>
              </a:rPr>
              <a:t>Financial Law Lecture 6</a:t>
            </a:r>
          </a:p>
        </p:txBody>
      </p:sp>
      <p:sp>
        <p:nvSpPr>
          <p:cNvPr id="5" name="Dian numeron paikkamerkki 4">
            <a:extLst>
              <a:ext uri="{FF2B5EF4-FFF2-40B4-BE49-F238E27FC236}">
                <a16:creationId xmlns:a16="http://schemas.microsoft.com/office/drawing/2014/main" id="{A76AA3A4-2594-407B-ABFB-ABD10833A630}"/>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15</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FB20125B-B5CD-49F2-A911-E806F3E25D0E}"/>
              </a:ext>
            </a:extLst>
          </p:cNvPr>
          <p:cNvGraphicFramePr>
            <a:graphicFrameLocks noGrp="1"/>
          </p:cNvGraphicFramePr>
          <p:nvPr>
            <p:ph sz="quarter" idx="14"/>
            <p:extLst>
              <p:ext uri="{D42A27DB-BD31-4B8C-83A1-F6EECF244321}">
                <p14:modId xmlns:p14="http://schemas.microsoft.com/office/powerpoint/2010/main" val="293781940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237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99FE45C0-9F81-4E60-BA06-ED4802E14B1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ED6A11CC-90BD-4920-B0F5-D40E4799DAC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6FA499B5-E862-4690-8A73-49C6B38CFC9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D11083D5-3DAB-4E6D-9B18-B14A91C8D7B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30512-2D73-486C-9260-97357B900C1F}"/>
              </a:ext>
            </a:extLst>
          </p:cNvPr>
          <p:cNvSpPr>
            <a:spLocks noGrp="1"/>
          </p:cNvSpPr>
          <p:nvPr>
            <p:ph type="title"/>
          </p:nvPr>
        </p:nvSpPr>
        <p:spPr>
          <a:xfrm>
            <a:off x="762002" y="488950"/>
            <a:ext cx="10646833" cy="1079500"/>
          </a:xfrm>
        </p:spPr>
        <p:txBody>
          <a:bodyPr>
            <a:normAutofit/>
          </a:bodyPr>
          <a:lstStyle/>
          <a:p>
            <a:r>
              <a:rPr kumimoji="0" lang="fi-FI" altLang="fi-FI" b="1" i="0" u="none" strike="noStrike" kern="1200" cap="none" spc="-100" normalizeH="0" baseline="0" noProof="0" dirty="0">
                <a:ln>
                  <a:noFill/>
                </a:ln>
                <a:effectLst/>
                <a:uLnTx/>
                <a:uFillTx/>
              </a:rPr>
              <a:t>”Non-IFRS” </a:t>
            </a:r>
            <a:r>
              <a:rPr kumimoji="0" lang="fi-FI" altLang="fi-FI" b="1" i="0" u="none" strike="noStrike" kern="1200" cap="none" spc="-100" normalizeH="0" baseline="0" noProof="0" dirty="0" err="1">
                <a:ln>
                  <a:noFill/>
                </a:ln>
                <a:effectLst/>
                <a:uLnTx/>
                <a:uFillTx/>
              </a:rPr>
              <a:t>Information</a:t>
            </a:r>
            <a:r>
              <a:rPr kumimoji="0" lang="fi-FI" altLang="fi-FI" b="1" i="0" u="none" strike="noStrike" kern="1200" cap="none" spc="-100" normalizeH="0" baseline="0" noProof="0" dirty="0">
                <a:ln>
                  <a:noFill/>
                </a:ln>
                <a:effectLst/>
                <a:uLnTx/>
                <a:uFillTx/>
              </a:rPr>
              <a:t> 1</a:t>
            </a:r>
            <a:endParaRPr lang="fi-FI" dirty="0"/>
          </a:p>
        </p:txBody>
      </p:sp>
      <p:sp>
        <p:nvSpPr>
          <p:cNvPr id="3" name="Sisällön paikkamerkki 2">
            <a:extLst>
              <a:ext uri="{FF2B5EF4-FFF2-40B4-BE49-F238E27FC236}">
                <a16:creationId xmlns:a16="http://schemas.microsoft.com/office/drawing/2014/main" id="{63256010-1E51-46B8-9C69-3720B54EE310}"/>
              </a:ext>
            </a:extLst>
          </p:cNvPr>
          <p:cNvSpPr>
            <a:spLocks noGrp="1"/>
          </p:cNvSpPr>
          <p:nvPr>
            <p:ph sz="half" idx="1"/>
          </p:nvPr>
        </p:nvSpPr>
        <p:spPr>
          <a:xfrm>
            <a:off x="762002" y="1582740"/>
            <a:ext cx="5221817" cy="4135437"/>
          </a:xfrm>
        </p:spPr>
        <p:txBody>
          <a:bodyPr>
            <a:normAutofit lnSpcReduction="10000"/>
          </a:bodyPr>
          <a:lstStyle/>
          <a:p>
            <a:pPr marL="285750" indent="-285750">
              <a:buFont typeface="Arial" panose="020B0604020202020204" pitchFamily="34" charset="0"/>
              <a:buChar char="•"/>
            </a:pPr>
            <a:r>
              <a:rPr lang="en-US" dirty="0"/>
              <a:t>For example, net income doesn't tell the whole story when a company has one-time charges that are irrelevant to future profitability. Some companies therefore strip out certain costs that get in the way.</a:t>
            </a:r>
          </a:p>
          <a:p>
            <a:pPr marL="285750" indent="-285750">
              <a:buFont typeface="Arial" panose="020B0604020202020204" pitchFamily="34" charset="0"/>
              <a:buChar char="•"/>
            </a:pPr>
            <a:r>
              <a:rPr lang="en-US" dirty="0"/>
              <a:t>Items often left out of ”non-IFRS” figures include the following: depreciation, goodwill, amortization, restructuring and merger costs, interest and taxes, stock-based employee pay, losses at affiliates, and one-time expenses </a:t>
            </a:r>
          </a:p>
        </p:txBody>
      </p:sp>
      <p:pic>
        <p:nvPicPr>
          <p:cNvPr id="7" name="Sisällön paikkamerkki 6" descr="Geneettisen testin tulokset digitaalisella tabletilla">
            <a:extLst>
              <a:ext uri="{FF2B5EF4-FFF2-40B4-BE49-F238E27FC236}">
                <a16:creationId xmlns:a16="http://schemas.microsoft.com/office/drawing/2014/main" id="{68734604-41F7-4FBB-9492-7C71FAC22AE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691878"/>
            <a:ext cx="5222875" cy="3917156"/>
          </a:xfrm>
        </p:spPr>
      </p:pic>
      <p:sp>
        <p:nvSpPr>
          <p:cNvPr id="4" name="Alatunnisteen paikkamerkki 3">
            <a:extLst>
              <a:ext uri="{FF2B5EF4-FFF2-40B4-BE49-F238E27FC236}">
                <a16:creationId xmlns:a16="http://schemas.microsoft.com/office/drawing/2014/main" id="{EEC8720D-EF39-404D-932B-13FE2F4CEC88}"/>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Financial Law Lecture 6</a:t>
            </a:r>
          </a:p>
        </p:txBody>
      </p:sp>
      <p:sp>
        <p:nvSpPr>
          <p:cNvPr id="5" name="Dian numeron paikkamerkki 4">
            <a:extLst>
              <a:ext uri="{FF2B5EF4-FFF2-40B4-BE49-F238E27FC236}">
                <a16:creationId xmlns:a16="http://schemas.microsoft.com/office/drawing/2014/main" id="{5C343DDF-4D84-4527-A42B-1CAB120E6A7D}"/>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16</a:t>
            </a:fld>
            <a:endParaRPr lang="fi-FI" sz="500">
              <a:solidFill>
                <a:prstClr val="black">
                  <a:tint val="75000"/>
                </a:prstClr>
              </a:solidFill>
            </a:endParaRPr>
          </a:p>
        </p:txBody>
      </p:sp>
    </p:spTree>
    <p:extLst>
      <p:ext uri="{BB962C8B-B14F-4D97-AF65-F5344CB8AC3E}">
        <p14:creationId xmlns:p14="http://schemas.microsoft.com/office/powerpoint/2010/main" val="388605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178EE4-DB8F-4AF6-B4B7-D9E5B8E5A83D}"/>
              </a:ext>
            </a:extLst>
          </p:cNvPr>
          <p:cNvSpPr>
            <a:spLocks noGrp="1"/>
          </p:cNvSpPr>
          <p:nvPr>
            <p:ph type="ctrTitle"/>
          </p:nvPr>
        </p:nvSpPr>
        <p:spPr/>
        <p:txBody>
          <a:bodyPr/>
          <a:lstStyle/>
          <a:p>
            <a:pPr algn="ctr"/>
            <a:r>
              <a:rPr kumimoji="0" lang="fi-FI" altLang="fi-FI" sz="3300" b="1" i="0" u="none" strike="noStrike" kern="1200" cap="none" spc="-100" normalizeH="0" baseline="0" noProof="0" dirty="0">
                <a:ln>
                  <a:noFill/>
                </a:ln>
                <a:solidFill>
                  <a:prstClr val="black"/>
                </a:solidFill>
                <a:effectLst/>
                <a:uLnTx/>
                <a:uFillTx/>
                <a:latin typeface="Arial"/>
                <a:ea typeface="ＭＳ Ｐゴシック" charset="0"/>
              </a:rPr>
              <a:t>”Non-IFRS” –</a:t>
            </a:r>
            <a:r>
              <a:rPr kumimoji="0" lang="fi-FI" altLang="fi-FI" sz="3300" b="1" i="0" u="none" strike="noStrike" kern="1200" cap="none" spc="-100" normalizeH="0" baseline="0" noProof="0" dirty="0" err="1">
                <a:ln>
                  <a:noFill/>
                </a:ln>
                <a:solidFill>
                  <a:prstClr val="black"/>
                </a:solidFill>
                <a:effectLst/>
                <a:uLnTx/>
                <a:uFillTx/>
                <a:latin typeface="Arial"/>
                <a:ea typeface="ＭＳ Ｐゴシック" charset="0"/>
              </a:rPr>
              <a:t>Information</a:t>
            </a:r>
            <a:r>
              <a:rPr kumimoji="0" lang="fi-FI" altLang="fi-FI" sz="3300" b="1" i="0" u="none" strike="noStrike" kern="1200" cap="none" spc="-100" normalizeH="0" baseline="0" noProof="0" dirty="0">
                <a:ln>
                  <a:noFill/>
                </a:ln>
                <a:solidFill>
                  <a:prstClr val="black"/>
                </a:solidFill>
                <a:effectLst/>
                <a:uLnTx/>
                <a:uFillTx/>
                <a:latin typeface="Arial"/>
                <a:ea typeface="ＭＳ Ｐゴシック" charset="0"/>
              </a:rPr>
              <a:t> 2</a:t>
            </a:r>
            <a:endParaRPr lang="fi-FI" dirty="0"/>
          </a:p>
        </p:txBody>
      </p:sp>
      <p:sp>
        <p:nvSpPr>
          <p:cNvPr id="4" name="Alatunnisteen paikkamerkki 3">
            <a:extLst>
              <a:ext uri="{FF2B5EF4-FFF2-40B4-BE49-F238E27FC236}">
                <a16:creationId xmlns:a16="http://schemas.microsoft.com/office/drawing/2014/main" id="{4FAF5160-A1B9-435A-8705-CE3839C8E8D9}"/>
              </a:ext>
            </a:extLst>
          </p:cNvPr>
          <p:cNvSpPr>
            <a:spLocks noGrp="1"/>
          </p:cNvSpPr>
          <p:nvPr>
            <p:ph type="ftr" sz="quarter" idx="16"/>
          </p:nvPr>
        </p:nvSpPr>
        <p:spPr/>
        <p:txBody>
          <a:bodyPr/>
          <a:lstStyle/>
          <a:p>
            <a:pPr>
              <a:defRPr/>
            </a:pPr>
            <a:r>
              <a:rPr lang="fi-FI">
                <a:solidFill>
                  <a:prstClr val="black">
                    <a:tint val="75000"/>
                  </a:prstClr>
                </a:solidFill>
              </a:rPr>
              <a:t>Financial Law Lecture 6</a:t>
            </a:r>
          </a:p>
        </p:txBody>
      </p:sp>
      <p:sp>
        <p:nvSpPr>
          <p:cNvPr id="5" name="Dian numeron paikkamerkki 4">
            <a:extLst>
              <a:ext uri="{FF2B5EF4-FFF2-40B4-BE49-F238E27FC236}">
                <a16:creationId xmlns:a16="http://schemas.microsoft.com/office/drawing/2014/main" id="{62AC4EF5-A9A6-454D-B926-1F0D65E49BD0}"/>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17</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03F753EC-DB89-440C-AB32-42A7379C3238}"/>
              </a:ext>
            </a:extLst>
          </p:cNvPr>
          <p:cNvGraphicFramePr>
            <a:graphicFrameLocks noGrp="1"/>
          </p:cNvGraphicFramePr>
          <p:nvPr>
            <p:ph sz="quarter" idx="14"/>
            <p:extLst>
              <p:ext uri="{D42A27DB-BD31-4B8C-83A1-F6EECF244321}">
                <p14:modId xmlns:p14="http://schemas.microsoft.com/office/powerpoint/2010/main" val="3640524868"/>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75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46D4134F-2A29-4814-8F9C-931E9EB8314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21CB1529-FAFC-433C-A4C0-4062087F3AF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FCB0718B-92BD-44E6-A5CD-799A5543787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BCBBD167-5392-4B4F-B1ED-41238C15E51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69201A0B-8001-4D5E-9F89-49B2D4FA06C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C925BB97-DFCA-4F47-8B8A-8F87101B032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C60119C7-7819-4385-B530-F5CF7B184C5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5EE1BA57-A85A-4EF4-BE07-9BF25939909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064F9C95-D98B-4BFC-99CF-48B6A4687DC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171B86-4161-400A-8CAE-D0129E0712E9}"/>
              </a:ext>
            </a:extLst>
          </p:cNvPr>
          <p:cNvSpPr>
            <a:spLocks noGrp="1"/>
          </p:cNvSpPr>
          <p:nvPr>
            <p:ph type="ctrTitle"/>
          </p:nvPr>
        </p:nvSpPr>
        <p:spPr/>
        <p:txBody>
          <a:bodyPr/>
          <a:lstStyle/>
          <a:p>
            <a:pPr algn="ctr"/>
            <a:r>
              <a:rPr lang="fi-FI" dirty="0" err="1"/>
              <a:t>Disclosure</a:t>
            </a:r>
            <a:r>
              <a:rPr lang="fi-FI" dirty="0"/>
              <a:t> </a:t>
            </a:r>
            <a:r>
              <a:rPr lang="fi-FI" dirty="0" err="1"/>
              <a:t>duties</a:t>
            </a:r>
            <a:r>
              <a:rPr lang="fi-FI" dirty="0"/>
              <a:t> of </a:t>
            </a:r>
            <a:r>
              <a:rPr lang="fi-FI" dirty="0" err="1"/>
              <a:t>listed</a:t>
            </a:r>
            <a:r>
              <a:rPr lang="fi-FI" dirty="0"/>
              <a:t> </a:t>
            </a:r>
            <a:r>
              <a:rPr lang="fi-FI" dirty="0" err="1"/>
              <a:t>companies</a:t>
            </a:r>
            <a:endParaRPr lang="fi-FI" dirty="0"/>
          </a:p>
        </p:txBody>
      </p:sp>
      <p:sp>
        <p:nvSpPr>
          <p:cNvPr id="4" name="Alatunnisteen paikkamerkki 3">
            <a:extLst>
              <a:ext uri="{FF2B5EF4-FFF2-40B4-BE49-F238E27FC236}">
                <a16:creationId xmlns:a16="http://schemas.microsoft.com/office/drawing/2014/main" id="{D78BD87B-84C0-4B57-A5B9-283CB7178663}"/>
              </a:ext>
            </a:extLst>
          </p:cNvPr>
          <p:cNvSpPr>
            <a:spLocks noGrp="1"/>
          </p:cNvSpPr>
          <p:nvPr>
            <p:ph type="ftr" sz="quarter" idx="16"/>
          </p:nvPr>
        </p:nvSpPr>
        <p:spPr/>
        <p:txBody>
          <a:bodyPr/>
          <a:lstStyle/>
          <a:p>
            <a:pPr>
              <a:defRPr/>
            </a:pPr>
            <a:r>
              <a:rPr lang="fi-FI">
                <a:solidFill>
                  <a:prstClr val="black">
                    <a:tint val="75000"/>
                  </a:prstClr>
                </a:solidFill>
              </a:rPr>
              <a:t>Financial Law Lecture 6</a:t>
            </a:r>
          </a:p>
        </p:txBody>
      </p:sp>
      <p:sp>
        <p:nvSpPr>
          <p:cNvPr id="5" name="Dian numeron paikkamerkki 4">
            <a:extLst>
              <a:ext uri="{FF2B5EF4-FFF2-40B4-BE49-F238E27FC236}">
                <a16:creationId xmlns:a16="http://schemas.microsoft.com/office/drawing/2014/main" id="{8F3DC095-1D5A-483F-8D19-578540A4884E}"/>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646333BD-7E54-4DC4-B78D-4C6EF1ACC701}"/>
              </a:ext>
            </a:extLst>
          </p:cNvPr>
          <p:cNvGraphicFramePr>
            <a:graphicFrameLocks noGrp="1"/>
          </p:cNvGraphicFramePr>
          <p:nvPr>
            <p:ph sz="quarter" idx="14"/>
            <p:extLst>
              <p:ext uri="{D42A27DB-BD31-4B8C-83A1-F6EECF244321}">
                <p14:modId xmlns:p14="http://schemas.microsoft.com/office/powerpoint/2010/main" val="882830391"/>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912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CE0D42F2-2755-4AD5-AEC4-1421359AAE0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5AFE40E8-C143-43A4-887B-14B65772419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0087D0F3-F685-42FB-A26C-53667331B89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A23C18CC-3249-4700-9609-A03DDFEB34A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E033E63D-2A99-4488-8BD8-89C2D3E0788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322A8F10-CD12-47B1-94EC-830D5FA0FCF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84221976-83F2-4A5E-8131-22B7E51297B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4319E98D-220A-43A9-B420-5ED9BA3F09D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ABA70347-BED6-40AF-947E-22C72A78B30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1FE5331-326B-4A15-A4ED-B46F77746553}"/>
              </a:ext>
            </a:extLst>
          </p:cNvPr>
          <p:cNvSpPr>
            <a:spLocks noGrp="1"/>
          </p:cNvSpPr>
          <p:nvPr>
            <p:ph type="ctrTitle"/>
          </p:nvPr>
        </p:nvSpPr>
        <p:spPr>
          <a:xfrm>
            <a:off x="695324" y="615918"/>
            <a:ext cx="2152103" cy="4272816"/>
          </a:xfrm>
        </p:spPr>
        <p:txBody>
          <a:bodyPr vert="horz" lIns="91440" tIns="45720" rIns="91440" bIns="45720" rtlCol="0" anchor="t">
            <a:normAutofit/>
          </a:bodyPr>
          <a:lstStyle/>
          <a:p>
            <a:pPr>
              <a:lnSpc>
                <a:spcPct val="100000"/>
              </a:lnSpc>
            </a:pPr>
            <a:r>
              <a:rPr lang="en-US" sz="2400" kern="1200" cap="all" spc="30" baseline="0" dirty="0">
                <a:solidFill>
                  <a:schemeClr val="tx1"/>
                </a:solidFill>
                <a:latin typeface="+mj-lt"/>
                <a:ea typeface="+mj-ea"/>
                <a:cs typeface="+mj-cs"/>
              </a:rPr>
              <a:t>Prospectus Duty 1: Regulation</a:t>
            </a:r>
          </a:p>
        </p:txBody>
      </p:sp>
      <p:cxnSp>
        <p:nvCxnSpPr>
          <p:cNvPr id="16" name="Straight Connector 15">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7B42D6F1-9A49-472D-859F-475787330E1F}"/>
              </a:ext>
            </a:extLst>
          </p:cNvPr>
          <p:cNvSpPr>
            <a:spLocks noGrp="1"/>
          </p:cNvSpPr>
          <p:nvPr>
            <p:ph sz="quarter" idx="14"/>
          </p:nvPr>
        </p:nvSpPr>
        <p:spPr>
          <a:xfrm>
            <a:off x="3918180" y="538843"/>
            <a:ext cx="7518024" cy="5758071"/>
          </a:xfrm>
        </p:spPr>
        <p:txBody>
          <a:bodyPr vert="horz" lIns="91440" tIns="45720" rIns="91440" bIns="45720" rtlCol="0">
            <a:normAutofit/>
          </a:bodyPr>
          <a:lstStyle/>
          <a:p>
            <a:pPr marL="285750" lvl="0" indent="-228600">
              <a:lnSpc>
                <a:spcPct val="110000"/>
              </a:lnSpc>
              <a:buFont typeface="Arial" panose="020B0604020202020204" pitchFamily="34" charset="0"/>
              <a:buChar char="•"/>
            </a:pPr>
            <a:r>
              <a:rPr lang="en-US" sz="1900" dirty="0">
                <a:latin typeface="+mn-lt"/>
              </a:rPr>
              <a:t>Prospectus Regulation:  </a:t>
            </a:r>
            <a:r>
              <a:rPr lang="en-US" sz="1900" b="1" i="0" u="none" strike="noStrike" baseline="0" dirty="0">
                <a:latin typeface="+mn-lt"/>
              </a:rPr>
              <a:t>Regulation (E) 2017/1129 of the European Parliament And Of The Council on the prospectus to be published when securities are offered to the public or admitted to trading on a regulated market </a:t>
            </a:r>
            <a:r>
              <a:rPr lang="en-US" sz="1900" dirty="0">
                <a:latin typeface="+mn-lt"/>
                <a:hlinkClick r:id="rId2"/>
              </a:rPr>
              <a:t>https://eur-lex.europa.eu/legal-content/FI/TXT/?uri=OJ:L:2017:168:TOC</a:t>
            </a:r>
            <a:r>
              <a:rPr lang="en-US" sz="1900" dirty="0">
                <a:latin typeface="+mn-lt"/>
              </a:rPr>
              <a:t> </a:t>
            </a:r>
          </a:p>
          <a:p>
            <a:pPr marL="285750" lvl="0" indent="-228600">
              <a:lnSpc>
                <a:spcPct val="110000"/>
              </a:lnSpc>
              <a:buFont typeface="Arial" panose="020B0604020202020204" pitchFamily="34" charset="0"/>
              <a:buChar char="•"/>
            </a:pPr>
            <a:r>
              <a:rPr lang="en-US" sz="1900" b="1" i="0" u="none" strike="noStrike" baseline="0" dirty="0">
                <a:latin typeface="+mn-lt"/>
              </a:rPr>
              <a:t>Directive 2001/34/EC of the European Parliament And Of The Council on the admission of securities to official stock exchange listing and on information to be published on those securities </a:t>
            </a:r>
            <a:r>
              <a:rPr lang="en-US" sz="1900" b="1" i="0" u="none" strike="noStrike" baseline="0" dirty="0">
                <a:latin typeface="+mn-lt"/>
                <a:hlinkClick r:id="rId3"/>
              </a:rPr>
              <a:t>https://eur-lex.europa.eu/legal-content/FI/TXT/?uri=celex%3A32001L0034</a:t>
            </a:r>
            <a:r>
              <a:rPr lang="en-US" sz="1900" b="1" i="0" u="none" strike="noStrike" baseline="0" dirty="0">
                <a:latin typeface="+mn-lt"/>
              </a:rPr>
              <a:t> </a:t>
            </a:r>
          </a:p>
          <a:p>
            <a:pPr marL="285750" marR="0" lvl="0" indent="-228600" fontAlgn="auto">
              <a:lnSpc>
                <a:spcPct val="110000"/>
              </a:lnSpc>
              <a:spcBef>
                <a:spcPts val="1000"/>
              </a:spcBef>
              <a:spcAft>
                <a:spcPts val="0"/>
              </a:spcAft>
              <a:buClrTx/>
              <a:buSzTx/>
              <a:buFont typeface="Arial" panose="020B0604020202020204" pitchFamily="34" charset="0"/>
              <a:buChar char="•"/>
              <a:tabLst/>
              <a:defRPr/>
            </a:pPr>
            <a:r>
              <a:rPr kumimoji="0" lang="en-US" sz="1900" b="1" i="0" u="none" strike="noStrike" cap="none" spc="0" normalizeH="0" baseline="0" noProof="0" dirty="0">
                <a:ln>
                  <a:noFill/>
                </a:ln>
                <a:effectLst/>
                <a:uLnTx/>
                <a:uFillTx/>
                <a:latin typeface="+mn-lt"/>
              </a:rPr>
              <a:t>FSMA Ch. 3 </a:t>
            </a:r>
            <a:r>
              <a:rPr kumimoji="0" lang="en-US" sz="1900" b="1" i="0" u="none" strike="noStrike" cap="none" spc="0" normalizeH="0" baseline="0" noProof="0" dirty="0">
                <a:ln>
                  <a:noFill/>
                </a:ln>
                <a:effectLst/>
                <a:uLnTx/>
                <a:uFillTx/>
                <a:latin typeface="+mn-lt"/>
                <a:hlinkClick r:id="rId4"/>
              </a:rPr>
              <a:t>en20120746_20130258.pdf (finlex.fi)</a:t>
            </a:r>
            <a:r>
              <a:rPr kumimoji="0" lang="en-US" sz="1900" b="1" i="0" u="none" strike="noStrike" cap="none" spc="0" normalizeH="0" baseline="0" noProof="0" dirty="0">
                <a:ln>
                  <a:noFill/>
                </a:ln>
                <a:effectLst/>
                <a:uLnTx/>
                <a:uFillTx/>
                <a:latin typeface="+mn-lt"/>
              </a:rPr>
              <a:t> </a:t>
            </a:r>
          </a:p>
          <a:p>
            <a:pPr marL="285750" lvl="0" indent="-228600">
              <a:lnSpc>
                <a:spcPct val="110000"/>
              </a:lnSpc>
              <a:buFont typeface="Arial" panose="020B0604020202020204" pitchFamily="34" charset="0"/>
              <a:buChar char="•"/>
            </a:pPr>
            <a:r>
              <a:rPr lang="en-US" sz="1900" b="1" i="0" baseline="0" dirty="0">
                <a:latin typeface="+mn-lt"/>
                <a:hlinkClick r:id="rId5"/>
              </a:rPr>
              <a:t>20.12.2012/1019 </a:t>
            </a:r>
            <a:r>
              <a:rPr lang="en-US" sz="1900" b="1" i="0" baseline="0" dirty="0" err="1">
                <a:latin typeface="+mn-lt"/>
                <a:hlinkClick r:id="rId5"/>
              </a:rPr>
              <a:t>Valtiovarainministeriön</a:t>
            </a:r>
            <a:r>
              <a:rPr lang="en-US" sz="1900" b="1" i="0" baseline="0" dirty="0">
                <a:latin typeface="+mn-lt"/>
                <a:hlinkClick r:id="rId5"/>
              </a:rPr>
              <a:t> </a:t>
            </a:r>
            <a:r>
              <a:rPr lang="en-US" sz="1900" b="1" i="0" baseline="0" dirty="0" err="1">
                <a:latin typeface="+mn-lt"/>
                <a:hlinkClick r:id="rId5"/>
              </a:rPr>
              <a:t>asetus</a:t>
            </a:r>
            <a:r>
              <a:rPr lang="en-US" sz="1900" b="1" i="0" baseline="0" dirty="0">
                <a:latin typeface="+mn-lt"/>
                <a:hlinkClick r:id="rId5"/>
              </a:rPr>
              <a:t> </a:t>
            </a:r>
            <a:r>
              <a:rPr lang="en-US" sz="1900" b="1" i="0" baseline="0" dirty="0" err="1">
                <a:latin typeface="+mn-lt"/>
                <a:hlinkClick r:id="rId5"/>
              </a:rPr>
              <a:t>arvopaperimarkkinalain</a:t>
            </a:r>
            <a:r>
              <a:rPr lang="en-US" sz="1900" b="1" i="0" baseline="0" dirty="0">
                <a:latin typeface="+mn-lt"/>
                <a:hlinkClick r:id="rId5"/>
              </a:rPr>
              <a:t> 3–5 </a:t>
            </a:r>
            <a:r>
              <a:rPr lang="en-US" sz="1900" b="1" i="0" baseline="0" dirty="0" err="1">
                <a:latin typeface="+mn-lt"/>
                <a:hlinkClick r:id="rId5"/>
              </a:rPr>
              <a:t>luvussa</a:t>
            </a:r>
            <a:r>
              <a:rPr lang="en-US" sz="1900" b="1" i="0" baseline="0" dirty="0">
                <a:latin typeface="+mn-lt"/>
                <a:hlinkClick r:id="rId5"/>
              </a:rPr>
              <a:t> </a:t>
            </a:r>
            <a:r>
              <a:rPr lang="en-US" sz="1900" b="1" i="0" baseline="0" dirty="0" err="1">
                <a:latin typeface="+mn-lt"/>
                <a:hlinkClick r:id="rId5"/>
              </a:rPr>
              <a:t>tarkoitetuista</a:t>
            </a:r>
            <a:r>
              <a:rPr lang="en-US" sz="1900" b="1" i="0" baseline="0" dirty="0">
                <a:latin typeface="+mn-lt"/>
                <a:hlinkClick r:id="rId5"/>
              </a:rPr>
              <a:t> </a:t>
            </a:r>
            <a:r>
              <a:rPr lang="en-US" sz="1900" b="1" i="0" baseline="0" dirty="0" err="1">
                <a:latin typeface="+mn-lt"/>
                <a:hlinkClick r:id="rId5"/>
              </a:rPr>
              <a:t>esitteistä</a:t>
            </a:r>
            <a:endParaRPr lang="en-US" sz="1900" dirty="0">
              <a:latin typeface="+mn-lt"/>
            </a:endParaRPr>
          </a:p>
          <a:p>
            <a:pPr lvl="0" indent="-228600">
              <a:lnSpc>
                <a:spcPct val="110000"/>
              </a:lnSpc>
              <a:buFont typeface="Arial" panose="020B0604020202020204" pitchFamily="34" charset="0"/>
              <a:buChar char="•"/>
            </a:pPr>
            <a:endParaRPr lang="en-US" sz="1900" dirty="0">
              <a:latin typeface="+mn-lt"/>
            </a:endParaRPr>
          </a:p>
          <a:p>
            <a:pPr marL="285750" indent="-228600">
              <a:lnSpc>
                <a:spcPct val="110000"/>
              </a:lnSpc>
              <a:buFont typeface="Arial" panose="020B0604020202020204" pitchFamily="34" charset="0"/>
              <a:buChar char="•"/>
            </a:pPr>
            <a:endParaRPr lang="en-US" sz="1900" dirty="0">
              <a:latin typeface="+mn-lt"/>
            </a:endParaRPr>
          </a:p>
        </p:txBody>
      </p:sp>
      <p:sp>
        <p:nvSpPr>
          <p:cNvPr id="4" name="Alatunnisteen paikkamerkki 3">
            <a:extLst>
              <a:ext uri="{FF2B5EF4-FFF2-40B4-BE49-F238E27FC236}">
                <a16:creationId xmlns:a16="http://schemas.microsoft.com/office/drawing/2014/main" id="{16511271-429E-4263-A4D2-E0A65D3365CA}"/>
              </a:ext>
            </a:extLst>
          </p:cNvPr>
          <p:cNvSpPr>
            <a:spLocks noGrp="1"/>
          </p:cNvSpPr>
          <p:nvPr>
            <p:ph type="ftr" sz="quarter" idx="16"/>
          </p:nvPr>
        </p:nvSpPr>
        <p:spPr>
          <a:xfrm>
            <a:off x="715383" y="6356350"/>
            <a:ext cx="4539727" cy="365125"/>
          </a:xfrm>
        </p:spPr>
        <p:txBody>
          <a:bodyPr vert="horz" lIns="91440" tIns="45720" rIns="91440" bIns="45720" rtlCol="0" anchor="ctr">
            <a:normAutofit/>
          </a:bodyPr>
          <a:lstStyle/>
          <a:p>
            <a:pPr>
              <a:spcAft>
                <a:spcPts val="600"/>
              </a:spcAft>
              <a:defRPr/>
            </a:pPr>
            <a:r>
              <a:rPr lang="en-US" kern="1200">
                <a:solidFill>
                  <a:schemeClr val="tx1"/>
                </a:solidFill>
                <a:latin typeface="+mj-lt"/>
                <a:ea typeface="+mn-ea"/>
                <a:cs typeface="+mn-cs"/>
              </a:rPr>
              <a:t>Financial Law Lecture 6</a:t>
            </a:r>
          </a:p>
        </p:txBody>
      </p:sp>
      <p:sp>
        <p:nvSpPr>
          <p:cNvPr id="5" name="Dian numeron paikkamerkki 4">
            <a:extLst>
              <a:ext uri="{FF2B5EF4-FFF2-40B4-BE49-F238E27FC236}">
                <a16:creationId xmlns:a16="http://schemas.microsoft.com/office/drawing/2014/main" id="{CB9E3347-5D28-47DF-A105-9D18B633C385}"/>
              </a:ext>
            </a:extLst>
          </p:cNvPr>
          <p:cNvSpPr>
            <a:spLocks noGrp="1"/>
          </p:cNvSpPr>
          <p:nvPr>
            <p:ph type="sldNum" sz="quarter" idx="17"/>
          </p:nvPr>
        </p:nvSpPr>
        <p:spPr>
          <a:xfrm>
            <a:off x="10919012" y="6356350"/>
            <a:ext cx="672354" cy="365125"/>
          </a:xfrm>
        </p:spPr>
        <p:txBody>
          <a:bodyPr vert="horz" lIns="91440" tIns="45720" rIns="91440" bIns="45720" rtlCol="0" anchor="ctr">
            <a:normAutofit/>
          </a:bodyPr>
          <a:lstStyle/>
          <a:p>
            <a:pPr>
              <a:lnSpc>
                <a:spcPct val="90000"/>
              </a:lnSpc>
              <a:spcAft>
                <a:spcPts val="600"/>
              </a:spcAft>
              <a:defRPr/>
            </a:pPr>
            <a:fld id="{1C07628F-9402-FB47-93B5-FC3C3BFEEBE0}" type="slidenum">
              <a:rPr lang="en-US" smtClean="0"/>
              <a:pPr>
                <a:lnSpc>
                  <a:spcPct val="90000"/>
                </a:lnSpc>
                <a:spcAft>
                  <a:spcPts val="600"/>
                </a:spcAft>
                <a:defRPr/>
              </a:pPr>
              <a:t>3</a:t>
            </a:fld>
            <a:endParaRPr lang="en-US"/>
          </a:p>
        </p:txBody>
      </p:sp>
    </p:spTree>
    <p:extLst>
      <p:ext uri="{BB962C8B-B14F-4D97-AF65-F5344CB8AC3E}">
        <p14:creationId xmlns:p14="http://schemas.microsoft.com/office/powerpoint/2010/main" val="378557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DEE43F3-CC6F-4300-8ECD-25D0909548FE}"/>
              </a:ext>
            </a:extLst>
          </p:cNvPr>
          <p:cNvSpPr>
            <a:spLocks noGrp="1"/>
          </p:cNvSpPr>
          <p:nvPr>
            <p:ph type="title"/>
          </p:nvPr>
        </p:nvSpPr>
        <p:spPr>
          <a:xfrm>
            <a:off x="690587" y="907128"/>
            <a:ext cx="6699564" cy="1378871"/>
          </a:xfrm>
        </p:spPr>
        <p:txBody>
          <a:bodyPr vert="horz" lIns="91440" tIns="45720" rIns="91440" bIns="45720" rtlCol="0" anchor="t">
            <a:normAutofit/>
          </a:bodyPr>
          <a:lstStyle/>
          <a:p>
            <a:pPr>
              <a:lnSpc>
                <a:spcPct val="90000"/>
              </a:lnSpc>
            </a:pPr>
            <a:r>
              <a:rPr kumimoji="0" lang="en-US" altLang="fi-FI" sz="3100" b="1" i="0" u="none" strike="noStrike" kern="1200" cap="all" spc="30" normalizeH="0" baseline="0" noProof="0" dirty="0">
                <a:ln>
                  <a:noFill/>
                </a:ln>
                <a:solidFill>
                  <a:schemeClr val="tx1"/>
                </a:solidFill>
                <a:effectLst/>
                <a:uLnTx/>
                <a:uFillTx/>
                <a:latin typeface="+mj-lt"/>
                <a:ea typeface="+mj-ea"/>
                <a:cs typeface="+mj-cs"/>
              </a:rPr>
              <a:t>Regular and ongoing disclosure obligations: regulation </a:t>
            </a:r>
            <a:endParaRPr lang="en-US" sz="3100" kern="1200" cap="all" spc="30" baseline="0" dirty="0">
              <a:solidFill>
                <a:schemeClr val="tx1"/>
              </a:solidFill>
              <a:latin typeface="+mj-lt"/>
              <a:ea typeface="+mj-ea"/>
              <a:cs typeface="+mj-cs"/>
            </a:endParaRPr>
          </a:p>
        </p:txBody>
      </p:sp>
      <p:cxnSp>
        <p:nvCxnSpPr>
          <p:cNvPr id="18" name="Straight Connector 17">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1221B8C5-CD94-4EDE-B1A4-5AB386C1020B}"/>
              </a:ext>
            </a:extLst>
          </p:cNvPr>
          <p:cNvSpPr>
            <a:spLocks noGrp="1"/>
          </p:cNvSpPr>
          <p:nvPr>
            <p:ph sz="half" idx="1"/>
          </p:nvPr>
        </p:nvSpPr>
        <p:spPr>
          <a:xfrm>
            <a:off x="695326" y="2285999"/>
            <a:ext cx="6766748" cy="3649080"/>
          </a:xfrm>
        </p:spPr>
        <p:txBody>
          <a:bodyPr vert="horz" lIns="91440" tIns="45720" rIns="91440" bIns="45720" rtlCol="0">
            <a:normAutofit/>
          </a:bodyPr>
          <a:lstStyle/>
          <a:p>
            <a:pPr>
              <a:lnSpc>
                <a:spcPct val="110000"/>
              </a:lnSpc>
            </a:pPr>
            <a:r>
              <a:rPr lang="en-US" sz="1100" b="1" i="0" u="none" strike="noStrike" baseline="0" dirty="0"/>
              <a:t>Directive 2004/109/EC of the European Parliament and of the Council on the </a:t>
            </a:r>
            <a:r>
              <a:rPr lang="en-US" sz="1100" b="1" i="0" u="none" strike="noStrike" baseline="0" dirty="0" err="1"/>
              <a:t>harmonisation</a:t>
            </a:r>
            <a:r>
              <a:rPr lang="en-US" sz="1100" b="1" i="0" u="none" strike="noStrike" baseline="0" dirty="0"/>
              <a:t> of transparency requirements in relation to information about issuers whose securities are admitted to trading on a regulated mark </a:t>
            </a:r>
            <a:r>
              <a:rPr lang="en-US" sz="1100" dirty="0">
                <a:hlinkClick r:id="rId2"/>
              </a:rPr>
              <a:t>https://eur-lex.europa.eu/legal-content/FI/TXT/?uri=OJ:L:2004:390:TOC</a:t>
            </a:r>
            <a:r>
              <a:rPr lang="en-US" sz="1100" dirty="0"/>
              <a:t>  </a:t>
            </a:r>
          </a:p>
          <a:p>
            <a:r>
              <a:rPr kumimoji="0" lang="en-US" sz="1100" b="0" i="0" u="none" strike="noStrike" cap="none" spc="0" normalizeH="0" baseline="0" noProof="0" dirty="0">
                <a:ln>
                  <a:noFill/>
                </a:ln>
                <a:effectLst/>
                <a:uLnTx/>
                <a:uFillTx/>
              </a:rPr>
              <a:t>FSMA Ch. 6 and 7 </a:t>
            </a:r>
          </a:p>
          <a:p>
            <a:r>
              <a:rPr lang="fi-FI" sz="1100" b="1" dirty="0"/>
              <a:t>Valtiovarainministeriön asetus arvopaperin liikkeeseenlaskijan säännöllisestä tiedonantovelvollisuudesta 20.12.2012/1020 </a:t>
            </a:r>
            <a:r>
              <a:rPr lang="en-US" sz="1100" b="1" dirty="0">
                <a:hlinkClick r:id="rId3"/>
              </a:rPr>
              <a:t>https://www.edilex.fi/lainsaadanto/20121020</a:t>
            </a:r>
            <a:r>
              <a:rPr lang="en-US" sz="1100" b="1" dirty="0"/>
              <a:t> </a:t>
            </a:r>
            <a:endParaRPr kumimoji="0" lang="en-US" sz="1100" b="1" i="0" u="none" strike="noStrike" cap="none" spc="0" normalizeH="0" baseline="0" noProof="0" dirty="0">
              <a:ln>
                <a:noFill/>
              </a:ln>
              <a:effectLst/>
              <a:uLnTx/>
              <a:uFillTx/>
            </a:endParaRPr>
          </a:p>
          <a:p>
            <a:pPr lvl="0">
              <a:lnSpc>
                <a:spcPct val="110000"/>
              </a:lnSpc>
            </a:pPr>
            <a:r>
              <a:rPr lang="en-US" sz="1100" b="1" dirty="0"/>
              <a:t>Regulation (EU) No 596/2014 of the European Parliament and of the Council of 16 April 2014 on market abuse (market abuse regulation MAR) </a:t>
            </a:r>
            <a:r>
              <a:rPr lang="en-US" sz="1100" b="1" dirty="0">
                <a:hlinkClick r:id="rId4"/>
              </a:rPr>
              <a:t>https://eur-lex.europa.eu/legal-content/EN/TXT/?uri=celex%3A32014R0596</a:t>
            </a:r>
            <a:r>
              <a:rPr lang="en-US" sz="1100" b="1" dirty="0"/>
              <a:t> : disclosure of inside information </a:t>
            </a:r>
            <a:endParaRPr lang="en-US" sz="1100" dirty="0"/>
          </a:p>
          <a:p>
            <a:pPr lvl="0">
              <a:lnSpc>
                <a:spcPct val="110000"/>
              </a:lnSpc>
            </a:pPr>
            <a:r>
              <a:rPr lang="en-US" sz="1100" b="1" i="0" baseline="0" dirty="0"/>
              <a:t>Directive 2014/65/EU of the European Parliament and of the Council on markets in financial instruments (MiFID  II): </a:t>
            </a:r>
            <a:r>
              <a:rPr lang="en-US" sz="1100" b="1" i="0" baseline="0" dirty="0">
                <a:hlinkClick r:id="rId5"/>
              </a:rPr>
              <a:t>https://eur-lex.europa.eu/legal-content/FI/TXT/?uri=celex%3A32014L0065</a:t>
            </a:r>
            <a:r>
              <a:rPr lang="en-US" sz="1100" b="1" i="0" baseline="0" dirty="0"/>
              <a:t> and Regulation (EU) no 600/2014 of the European Parliament and of the Council on markets in financial instruments : </a:t>
            </a:r>
            <a:r>
              <a:rPr lang="en-US" sz="1100" b="1" i="0" baseline="0" dirty="0">
                <a:hlinkClick r:id="rId6"/>
              </a:rPr>
              <a:t>https://eur-lex.europa.eu/legal-content/FI/TXT/?uri=celex%3A32014R0600</a:t>
            </a:r>
            <a:r>
              <a:rPr lang="en-US" sz="1100" b="1" i="0" baseline="0" dirty="0"/>
              <a:t>  (</a:t>
            </a:r>
            <a:r>
              <a:rPr lang="en-US" sz="1100" b="1" i="0" baseline="0" dirty="0" err="1"/>
              <a:t>MiFIR</a:t>
            </a:r>
            <a:r>
              <a:rPr lang="en-US" sz="1100" b="1" i="0" baseline="0" dirty="0"/>
              <a:t>)</a:t>
            </a:r>
            <a:endParaRPr lang="en-US" sz="1100" dirty="0"/>
          </a:p>
          <a:p>
            <a:pPr>
              <a:lnSpc>
                <a:spcPct val="110000"/>
              </a:lnSpc>
            </a:pPr>
            <a:endParaRPr lang="en-US" sz="1100" dirty="0"/>
          </a:p>
        </p:txBody>
      </p:sp>
      <p:cxnSp>
        <p:nvCxnSpPr>
          <p:cNvPr id="20" name="Straight Connector 19">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2521"/>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Alatunnisteen paikkamerkki 3">
            <a:extLst>
              <a:ext uri="{FF2B5EF4-FFF2-40B4-BE49-F238E27FC236}">
                <a16:creationId xmlns:a16="http://schemas.microsoft.com/office/drawing/2014/main" id="{6BA9030C-E6FA-4C89-BBD0-5709DE4BE00D}"/>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chemeClr val="tx1"/>
                </a:solidFill>
                <a:latin typeface="+mj-lt"/>
                <a:ea typeface="+mn-ea"/>
                <a:cs typeface="+mn-cs"/>
              </a:rPr>
              <a:t>Financial Law Lecture 6</a:t>
            </a:r>
          </a:p>
        </p:txBody>
      </p:sp>
      <p:pic>
        <p:nvPicPr>
          <p:cNvPr id="7" name="Sisällön paikkamerkki 6" descr="Kuva, joka sisältää kohteen tiimalasi&#10;&#10;Kuvaus luotu automaattisesti">
            <a:extLst>
              <a:ext uri="{FF2B5EF4-FFF2-40B4-BE49-F238E27FC236}">
                <a16:creationId xmlns:a16="http://schemas.microsoft.com/office/drawing/2014/main" id="{D178C30F-BFFE-4126-ACA7-785A08CF873E}"/>
              </a:ext>
            </a:extLst>
          </p:cNvPr>
          <p:cNvPicPr>
            <a:picLocks noGrp="1" noChangeAspect="1"/>
          </p:cNvPicPr>
          <p:nvPr>
            <p:ph sz="half" idx="2"/>
          </p:nvPr>
        </p:nvPicPr>
        <p:blipFill rotWithShape="1">
          <a:blip r:embed="rId7"/>
          <a:srcRect l="52868" r="7305" b="2"/>
          <a:stretch/>
        </p:blipFill>
        <p:spPr>
          <a:xfrm>
            <a:off x="8115300" y="10"/>
            <a:ext cx="4076700" cy="6857990"/>
          </a:xfrm>
          <a:prstGeom prst="rect">
            <a:avLst/>
          </a:prstGeom>
        </p:spPr>
      </p:pic>
      <p:sp>
        <p:nvSpPr>
          <p:cNvPr id="5" name="Dian numeron paikkamerkki 4">
            <a:extLst>
              <a:ext uri="{FF2B5EF4-FFF2-40B4-BE49-F238E27FC236}">
                <a16:creationId xmlns:a16="http://schemas.microsoft.com/office/drawing/2014/main" id="{B995A1CF-A9D7-4B32-AE87-C1D8BC627850}"/>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a:solidFill>
                  <a:srgbClr val="FFFFFF"/>
                </a:solidFill>
              </a:rPr>
              <a:pPr>
                <a:lnSpc>
                  <a:spcPct val="90000"/>
                </a:lnSpc>
                <a:spcAft>
                  <a:spcPts val="600"/>
                </a:spcAft>
              </a:pPr>
              <a:t>4</a:t>
            </a:fld>
            <a:endParaRPr lang="en-US">
              <a:solidFill>
                <a:srgbClr val="FFFFFF"/>
              </a:solidFill>
            </a:endParaRPr>
          </a:p>
        </p:txBody>
      </p:sp>
    </p:spTree>
    <p:extLst>
      <p:ext uri="{BB962C8B-B14F-4D97-AF65-F5344CB8AC3E}">
        <p14:creationId xmlns:p14="http://schemas.microsoft.com/office/powerpoint/2010/main" val="139451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1731D9-BA67-4853-9160-A847B9E5929E}"/>
              </a:ext>
            </a:extLst>
          </p:cNvPr>
          <p:cNvSpPr>
            <a:spLocks noGrp="1"/>
          </p:cNvSpPr>
          <p:nvPr>
            <p:ph type="ctrTitle"/>
          </p:nvPr>
        </p:nvSpPr>
        <p:spPr>
          <a:xfrm>
            <a:off x="720003" y="381000"/>
            <a:ext cx="10780799" cy="1195798"/>
          </a:xfrm>
        </p:spPr>
        <p:txBody>
          <a:bodyPr anchor="t">
            <a:normAutofit/>
          </a:bodyPr>
          <a:lstStyle/>
          <a:p>
            <a:r>
              <a:rPr lang="fi-FI" dirty="0"/>
              <a:t>General </a:t>
            </a:r>
            <a:r>
              <a:rPr lang="fi-FI" dirty="0" err="1"/>
              <a:t>principles</a:t>
            </a:r>
            <a:r>
              <a:rPr lang="fi-FI" dirty="0"/>
              <a:t> of </a:t>
            </a:r>
            <a:r>
              <a:rPr lang="fi-FI" dirty="0" err="1"/>
              <a:t>securities</a:t>
            </a:r>
            <a:r>
              <a:rPr lang="fi-FI" dirty="0"/>
              <a:t> </a:t>
            </a:r>
            <a:r>
              <a:rPr lang="fi-FI" dirty="0" err="1"/>
              <a:t>markets</a:t>
            </a:r>
            <a:r>
              <a:rPr lang="fi-FI" dirty="0"/>
              <a:t> (FSMA 1:2 – 4), </a:t>
            </a:r>
            <a:br>
              <a:rPr lang="fi-FI" dirty="0"/>
            </a:br>
            <a:r>
              <a:rPr lang="fi-FI" dirty="0" err="1"/>
              <a:t>MiFID</a:t>
            </a:r>
            <a:r>
              <a:rPr lang="fi-FI" dirty="0"/>
              <a:t> II art. 24 (1)  </a:t>
            </a:r>
          </a:p>
        </p:txBody>
      </p:sp>
      <p:sp>
        <p:nvSpPr>
          <p:cNvPr id="4" name="Alatunnisteen paikkamerkki 3">
            <a:extLst>
              <a:ext uri="{FF2B5EF4-FFF2-40B4-BE49-F238E27FC236}">
                <a16:creationId xmlns:a16="http://schemas.microsoft.com/office/drawing/2014/main" id="{777278B1-4785-40DD-B118-A3341C845CC5}"/>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Financial Law Lecture 6</a:t>
            </a:r>
          </a:p>
        </p:txBody>
      </p:sp>
      <p:sp>
        <p:nvSpPr>
          <p:cNvPr id="5" name="Dian numeron paikkamerkki 4">
            <a:extLst>
              <a:ext uri="{FF2B5EF4-FFF2-40B4-BE49-F238E27FC236}">
                <a16:creationId xmlns:a16="http://schemas.microsoft.com/office/drawing/2014/main" id="{90276E70-A4B0-4423-9F88-F6AE63C38342}"/>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5</a:t>
            </a:fld>
            <a:endParaRPr lang="fi-FI" sz="500">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5A2B5A76-CC2F-42B5-8199-B2DD7CD96A25}"/>
              </a:ext>
            </a:extLst>
          </p:cNvPr>
          <p:cNvGraphicFramePr>
            <a:graphicFrameLocks noGrp="1"/>
          </p:cNvGraphicFramePr>
          <p:nvPr>
            <p:ph sz="quarter" idx="14"/>
            <p:extLst>
              <p:ext uri="{D42A27DB-BD31-4B8C-83A1-F6EECF244321}">
                <p14:modId xmlns:p14="http://schemas.microsoft.com/office/powerpoint/2010/main" val="221641576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19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C58082B-BA9E-4D24-8FED-E724A4A8954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EE39E8-F1FA-4BCE-9F75-5585DF283A4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3E78E6B3-CE2A-444E-856C-9A4BFA7BBF9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3B524A7-8296-48DC-9D16-5227A54C3CE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301F8067-D769-4427-8162-C44E5CE8B1A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8202" y="398460"/>
            <a:ext cx="8085599" cy="1195798"/>
          </a:xfrm>
        </p:spPr>
        <p:txBody>
          <a:bodyPr/>
          <a:lstStyle/>
          <a:p>
            <a:pPr algn="ctr"/>
            <a:r>
              <a:rPr lang="fi-FI" sz="4800" dirty="0" err="1"/>
              <a:t>Prospectus</a:t>
            </a:r>
            <a:r>
              <a:rPr lang="fi-FI" sz="4800" dirty="0"/>
              <a:t> </a:t>
            </a:r>
            <a:r>
              <a:rPr lang="fi-FI" sz="4800" dirty="0" err="1"/>
              <a:t>duty</a:t>
            </a:r>
            <a:r>
              <a:rPr lang="fi-FI" sz="4800" dirty="0"/>
              <a:t> 2</a:t>
            </a:r>
          </a:p>
        </p:txBody>
      </p:sp>
      <p:sp>
        <p:nvSpPr>
          <p:cNvPr id="3" name="Footer Placeholder 2"/>
          <p:cNvSpPr>
            <a:spLocks noGrp="1"/>
          </p:cNvSpPr>
          <p:nvPr>
            <p:ph type="ftr" sz="quarter" idx="16"/>
          </p:nvPr>
        </p:nvSpPr>
        <p:spPr/>
        <p:txBody>
          <a:bodyPr/>
          <a:lstStyle/>
          <a:p>
            <a:pPr>
              <a:defRPr/>
            </a:pPr>
            <a:r>
              <a:rPr lang="en-US">
                <a:solidFill>
                  <a:prstClr val="black">
                    <a:tint val="75000"/>
                  </a:prstClr>
                </a:solidFill>
                <a:latin typeface="Arial"/>
              </a:rPr>
              <a:t>Financial Law Lecture 6</a:t>
            </a:r>
          </a:p>
        </p:txBody>
      </p:sp>
      <p:sp>
        <p:nvSpPr>
          <p:cNvPr id="5" name="Slide Number Placeholder 4"/>
          <p:cNvSpPr>
            <a:spLocks noGrp="1"/>
          </p:cNvSpPr>
          <p:nvPr>
            <p:ph type="sldNum" sz="quarter" idx="17"/>
          </p:nvPr>
        </p:nvSpPr>
        <p:spPr/>
        <p:txBody>
          <a:bodyPr/>
          <a:lstStyle/>
          <a:p>
            <a:pPr>
              <a:defRPr/>
            </a:pPr>
            <a:fld id="{4DC74067-3E18-49C5-A177-70BF794C5DB3}" type="slidenum">
              <a:rPr lang="en-US">
                <a:solidFill>
                  <a:prstClr val="black">
                    <a:tint val="75000"/>
                  </a:prstClr>
                </a:solidFill>
                <a:latin typeface="Arial"/>
              </a:rPr>
              <a:pPr>
                <a:defRPr/>
              </a:pPr>
              <a:t>6</a:t>
            </a:fld>
            <a:endParaRPr lang="en-US" dirty="0">
              <a:solidFill>
                <a:prstClr val="black">
                  <a:tint val="75000"/>
                </a:prstClr>
              </a:solidFill>
              <a:latin typeface="Arial"/>
            </a:endParaRPr>
          </a:p>
        </p:txBody>
      </p:sp>
      <p:graphicFrame>
        <p:nvGraphicFramePr>
          <p:cNvPr id="6" name="Sisällön paikkamerkki 5">
            <a:extLst>
              <a:ext uri="{FF2B5EF4-FFF2-40B4-BE49-F238E27FC236}">
                <a16:creationId xmlns:a16="http://schemas.microsoft.com/office/drawing/2014/main" id="{7B1FD81C-29F9-40D5-BCF3-FD53533367DC}"/>
              </a:ext>
            </a:extLst>
          </p:cNvPr>
          <p:cNvGraphicFramePr>
            <a:graphicFrameLocks noGrp="1"/>
          </p:cNvGraphicFramePr>
          <p:nvPr>
            <p:ph sz="quarter" idx="14"/>
            <p:extLst>
              <p:ext uri="{D42A27DB-BD31-4B8C-83A1-F6EECF244321}">
                <p14:modId xmlns:p14="http://schemas.microsoft.com/office/powerpoint/2010/main" val="25891750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44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73CD0DA-13A3-441D-928D-584528A30BF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176F25A1-66ED-4AAF-AEFD-D703A3C0977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ADA7C272-3837-429A-BAA2-8E1248E5D16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80B200CF-880F-4945-A051-582198EEFBC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A38FE9BD-7F7D-441E-BAD6-43E0F70354F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6D9A9771-F7E9-4E06-900D-E1452BE4F26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F6DF5616-C78B-43A5-B9E0-F24C4BEC961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62103028-D378-4220-AF7E-9B3E9A479B2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34BC4BC2-7123-41D1-860F-0A818C3EAEC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A9702058-CC45-40FE-A676-B58EE33CD0D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0E65C2BD-C5A1-4967-A53F-DE4FFC6E03FB}"/>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FBEA20FB-8761-44C6-B482-FB39602E495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A40E66AA-E124-487E-8C49-8F53149D1F01}"/>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84892379-C902-4F8E-ACC3-F1FF572CB9CF}"/>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979A66D4-BD88-4285-B424-E3E3B5BF11D3}"/>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04D97B33-3EEE-461D-82EF-AC6CD54DC94E}"/>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dgm id="{4E4013B8-0B20-4062-9785-2B1A4753517E}"/>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graphicEl>
                                              <a:dgm id="{9EF6099A-5B08-4FF6-B69E-3E54EF3EFB6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D0AA66-AB9F-4570-A150-478E0CF848EB}"/>
              </a:ext>
            </a:extLst>
          </p:cNvPr>
          <p:cNvSpPr>
            <a:spLocks noGrp="1"/>
          </p:cNvSpPr>
          <p:nvPr>
            <p:ph type="ctrTitle"/>
          </p:nvPr>
        </p:nvSpPr>
        <p:spPr/>
        <p:txBody>
          <a:bodyPr/>
          <a:lstStyle/>
          <a:p>
            <a:pPr algn="ctr"/>
            <a:r>
              <a:rPr lang="fi-FI" dirty="0" err="1"/>
              <a:t>Prospectus</a:t>
            </a:r>
            <a:r>
              <a:rPr lang="fi-FI" dirty="0"/>
              <a:t> </a:t>
            </a:r>
            <a:r>
              <a:rPr lang="fi-FI" dirty="0" err="1"/>
              <a:t>duty</a:t>
            </a:r>
            <a:r>
              <a:rPr lang="fi-FI" dirty="0"/>
              <a:t> 3: </a:t>
            </a:r>
            <a:r>
              <a:rPr lang="fi-FI" dirty="0" err="1"/>
              <a:t>the</a:t>
            </a:r>
            <a:r>
              <a:rPr lang="fi-FI" dirty="0"/>
              <a:t> </a:t>
            </a:r>
            <a:r>
              <a:rPr lang="fi-FI" dirty="0" err="1"/>
              <a:t>minimum</a:t>
            </a:r>
            <a:r>
              <a:rPr lang="fi-FI" dirty="0"/>
              <a:t> </a:t>
            </a:r>
            <a:r>
              <a:rPr lang="fi-FI" dirty="0" err="1"/>
              <a:t>information</a:t>
            </a:r>
            <a:r>
              <a:rPr lang="fi-FI" dirty="0"/>
              <a:t> and </a:t>
            </a:r>
            <a:r>
              <a:rPr lang="fi-FI" dirty="0" err="1"/>
              <a:t>formal</a:t>
            </a:r>
            <a:r>
              <a:rPr lang="fi-FI" dirty="0"/>
              <a:t> </a:t>
            </a:r>
            <a:r>
              <a:rPr lang="fi-FI" dirty="0" err="1"/>
              <a:t>requirements</a:t>
            </a:r>
            <a:r>
              <a:rPr lang="fi-FI" dirty="0"/>
              <a:t> </a:t>
            </a:r>
          </a:p>
        </p:txBody>
      </p:sp>
      <p:sp>
        <p:nvSpPr>
          <p:cNvPr id="4" name="Alatunnisteen paikkamerkki 3">
            <a:extLst>
              <a:ext uri="{FF2B5EF4-FFF2-40B4-BE49-F238E27FC236}">
                <a16:creationId xmlns:a16="http://schemas.microsoft.com/office/drawing/2014/main" id="{D234BAF8-EE57-4D82-B78C-CF97C5C06250}"/>
              </a:ext>
            </a:extLst>
          </p:cNvPr>
          <p:cNvSpPr>
            <a:spLocks noGrp="1"/>
          </p:cNvSpPr>
          <p:nvPr>
            <p:ph type="ftr" sz="quarter" idx="16"/>
          </p:nvPr>
        </p:nvSpPr>
        <p:spPr/>
        <p:txBody>
          <a:bodyPr/>
          <a:lstStyle/>
          <a:p>
            <a:pPr>
              <a:defRPr/>
            </a:pPr>
            <a:r>
              <a:rPr lang="fi-FI">
                <a:solidFill>
                  <a:prstClr val="black">
                    <a:tint val="75000"/>
                  </a:prstClr>
                </a:solidFill>
              </a:rPr>
              <a:t>Financial Law Lecture 6</a:t>
            </a:r>
          </a:p>
        </p:txBody>
      </p:sp>
      <p:sp>
        <p:nvSpPr>
          <p:cNvPr id="5" name="Dian numeron paikkamerkki 4">
            <a:extLst>
              <a:ext uri="{FF2B5EF4-FFF2-40B4-BE49-F238E27FC236}">
                <a16:creationId xmlns:a16="http://schemas.microsoft.com/office/drawing/2014/main" id="{3820DEB7-9621-4A85-BBF9-46D9376D12F3}"/>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7</a:t>
            </a:fld>
            <a:endParaRPr lang="fi-FI">
              <a:solidFill>
                <a:prstClr val="black">
                  <a:tint val="75000"/>
                </a:prstClr>
              </a:solidFill>
            </a:endParaRPr>
          </a:p>
        </p:txBody>
      </p:sp>
      <p:graphicFrame>
        <p:nvGraphicFramePr>
          <p:cNvPr id="9" name="Sisällön paikkamerkki 8">
            <a:extLst>
              <a:ext uri="{FF2B5EF4-FFF2-40B4-BE49-F238E27FC236}">
                <a16:creationId xmlns:a16="http://schemas.microsoft.com/office/drawing/2014/main" id="{EDE6FBAE-29FD-401E-8582-499100D178B3}"/>
              </a:ext>
            </a:extLst>
          </p:cNvPr>
          <p:cNvGraphicFramePr>
            <a:graphicFrameLocks noGrp="1"/>
          </p:cNvGraphicFramePr>
          <p:nvPr>
            <p:ph sz="quarter" idx="14"/>
            <p:extLst>
              <p:ext uri="{D42A27DB-BD31-4B8C-83A1-F6EECF244321}">
                <p14:modId xmlns:p14="http://schemas.microsoft.com/office/powerpoint/2010/main" val="282350560"/>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26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E5D2A7F2-29FD-46C8-9FE5-1D04EAC3C7C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23FF7FFC-E5DC-4615-AFB9-8658378365A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182A2D74-4FF5-4AAD-8199-6462881F09B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77D28F45-E2DB-4758-B1A7-BB57220C97A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BF0D18FE-FECB-4A2D-AFCE-DE3486367D1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dgm id="{35717DF2-6FCE-467C-BBEC-FFA0A78BE46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dgm id="{A92AAA6D-33D5-42F7-9030-F6E09019242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dgm id="{FFD1E57D-5692-4C70-A6E4-E5A71A67052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DE99B426-A5AF-459B-B36D-B5AC107653A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graphicEl>
                                              <a:dgm id="{17B1E909-AEA1-4E62-B1E2-FD0B16BFA93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A2D10E-35EB-4F5A-954C-C6D2D1CBF792}"/>
              </a:ext>
            </a:extLst>
          </p:cNvPr>
          <p:cNvSpPr>
            <a:spLocks noGrp="1"/>
          </p:cNvSpPr>
          <p:nvPr>
            <p:ph type="ctrTitle"/>
          </p:nvPr>
        </p:nvSpPr>
        <p:spPr/>
        <p:txBody>
          <a:bodyPr/>
          <a:lstStyle/>
          <a:p>
            <a:pPr algn="ctr"/>
            <a:r>
              <a:rPr lang="fi-FI" dirty="0" err="1"/>
              <a:t>Prospectus</a:t>
            </a:r>
            <a:r>
              <a:rPr lang="fi-FI" dirty="0"/>
              <a:t> </a:t>
            </a:r>
            <a:r>
              <a:rPr lang="fi-FI" dirty="0" err="1"/>
              <a:t>duty</a:t>
            </a:r>
            <a:r>
              <a:rPr lang="fi-FI" dirty="0"/>
              <a:t> 4: </a:t>
            </a:r>
            <a:r>
              <a:rPr lang="fi-FI" dirty="0" err="1"/>
              <a:t>The</a:t>
            </a:r>
            <a:r>
              <a:rPr lang="fi-FI" dirty="0"/>
              <a:t> </a:t>
            </a:r>
            <a:r>
              <a:rPr lang="fi-FI" dirty="0" err="1"/>
              <a:t>scrutiny</a:t>
            </a:r>
            <a:r>
              <a:rPr lang="fi-FI" dirty="0"/>
              <a:t>, </a:t>
            </a:r>
            <a:r>
              <a:rPr lang="fi-FI" dirty="0" err="1"/>
              <a:t>approval</a:t>
            </a:r>
            <a:r>
              <a:rPr lang="fi-FI" dirty="0"/>
              <a:t> and </a:t>
            </a:r>
            <a:r>
              <a:rPr lang="fi-FI" dirty="0" err="1"/>
              <a:t>publication</a:t>
            </a:r>
            <a:r>
              <a:rPr lang="fi-FI" dirty="0"/>
              <a:t> of </a:t>
            </a:r>
            <a:r>
              <a:rPr lang="fi-FI" dirty="0" err="1"/>
              <a:t>the</a:t>
            </a:r>
            <a:r>
              <a:rPr lang="fi-FI" dirty="0"/>
              <a:t> </a:t>
            </a:r>
            <a:r>
              <a:rPr lang="fi-FI" dirty="0" err="1"/>
              <a:t>prospectus</a:t>
            </a:r>
            <a:endParaRPr lang="fi-FI" dirty="0"/>
          </a:p>
        </p:txBody>
      </p:sp>
      <p:sp>
        <p:nvSpPr>
          <p:cNvPr id="4" name="Alatunnisteen paikkamerkki 3">
            <a:extLst>
              <a:ext uri="{FF2B5EF4-FFF2-40B4-BE49-F238E27FC236}">
                <a16:creationId xmlns:a16="http://schemas.microsoft.com/office/drawing/2014/main" id="{2BFC6F9C-272E-428E-87EF-FBB7ED477703}"/>
              </a:ext>
            </a:extLst>
          </p:cNvPr>
          <p:cNvSpPr>
            <a:spLocks noGrp="1"/>
          </p:cNvSpPr>
          <p:nvPr>
            <p:ph type="ftr" sz="quarter" idx="16"/>
          </p:nvPr>
        </p:nvSpPr>
        <p:spPr/>
        <p:txBody>
          <a:bodyPr/>
          <a:lstStyle/>
          <a:p>
            <a:pPr>
              <a:defRPr/>
            </a:pPr>
            <a:r>
              <a:rPr lang="fi-FI">
                <a:solidFill>
                  <a:prstClr val="black">
                    <a:tint val="75000"/>
                  </a:prstClr>
                </a:solidFill>
              </a:rPr>
              <a:t>Financial Law Lecture 6</a:t>
            </a:r>
          </a:p>
        </p:txBody>
      </p:sp>
      <p:sp>
        <p:nvSpPr>
          <p:cNvPr id="5" name="Dian numeron paikkamerkki 4">
            <a:extLst>
              <a:ext uri="{FF2B5EF4-FFF2-40B4-BE49-F238E27FC236}">
                <a16:creationId xmlns:a16="http://schemas.microsoft.com/office/drawing/2014/main" id="{EF820391-AE99-40AB-92A9-C2FADF071771}"/>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8</a:t>
            </a:fld>
            <a:endParaRPr lang="fi-FI">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FE63AF07-EE18-4E13-902E-00BC731CC350}"/>
              </a:ext>
            </a:extLst>
          </p:cNvPr>
          <p:cNvGraphicFramePr>
            <a:graphicFrameLocks noGrp="1"/>
          </p:cNvGraphicFramePr>
          <p:nvPr>
            <p:ph sz="quarter" idx="14"/>
            <p:extLst>
              <p:ext uri="{D42A27DB-BD31-4B8C-83A1-F6EECF244321}">
                <p14:modId xmlns:p14="http://schemas.microsoft.com/office/powerpoint/2010/main" val="115963252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573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F7D4D9B-4334-423A-8D0A-88F9997C37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BD9BEADD-2C51-4E9D-8CE3-EEA04D9172E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2F393D43-2F58-41F0-8F33-6296D5FD9C6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216AB2A7-D10D-4489-8BC8-4F4618C73B3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0C0D872-C9AB-412C-AF47-D67D7E4148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407E073-9735-488E-9D38-0E1CE0E89CF5}"/>
              </a:ext>
            </a:extLst>
          </p:cNvPr>
          <p:cNvSpPr>
            <a:spLocks noGrp="1"/>
          </p:cNvSpPr>
          <p:nvPr>
            <p:ph type="title"/>
          </p:nvPr>
        </p:nvSpPr>
        <p:spPr>
          <a:xfrm>
            <a:off x="685799" y="902447"/>
            <a:ext cx="4316507" cy="1928741"/>
          </a:xfrm>
        </p:spPr>
        <p:txBody>
          <a:bodyPr vert="horz" lIns="91440" tIns="45720" rIns="91440" bIns="45720" rtlCol="0" anchor="t">
            <a:normAutofit/>
          </a:bodyPr>
          <a:lstStyle/>
          <a:p>
            <a:pPr>
              <a:lnSpc>
                <a:spcPct val="90000"/>
              </a:lnSpc>
            </a:pPr>
            <a:r>
              <a:rPr lang="en-US" sz="2500" kern="1200" cap="all" spc="30" baseline="0" dirty="0">
                <a:solidFill>
                  <a:schemeClr val="tx1"/>
                </a:solidFill>
                <a:latin typeface="+mj-lt"/>
                <a:ea typeface="+mj-ea"/>
                <a:cs typeface="+mj-cs"/>
              </a:rPr>
              <a:t>Regular disclosure obligation (Transparency Directive 2004/109/EC, FSMA Ch. 7) </a:t>
            </a:r>
          </a:p>
        </p:txBody>
      </p:sp>
      <p:cxnSp>
        <p:nvCxnSpPr>
          <p:cNvPr id="18" name="Straight Connector 17">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0575" y="723900"/>
            <a:ext cx="1060132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655AD0B9-6BB0-450D-B353-F5C9C237DC93}"/>
              </a:ext>
            </a:extLst>
          </p:cNvPr>
          <p:cNvSpPr>
            <a:spLocks noGrp="1"/>
          </p:cNvSpPr>
          <p:nvPr>
            <p:ph sz="half" idx="2"/>
          </p:nvPr>
        </p:nvSpPr>
        <p:spPr>
          <a:xfrm>
            <a:off x="5562600" y="968377"/>
            <a:ext cx="5943600" cy="1732182"/>
          </a:xfrm>
        </p:spPr>
        <p:txBody>
          <a:bodyPr vert="horz" lIns="91440" tIns="45720" rIns="91440" bIns="45720" rtlCol="0">
            <a:normAutofit/>
          </a:bodyPr>
          <a:lstStyle/>
          <a:p>
            <a:pPr marL="285750">
              <a:lnSpc>
                <a:spcPct val="110000"/>
              </a:lnSpc>
            </a:pPr>
            <a:r>
              <a:rPr lang="en-US" sz="1700" b="1"/>
              <a:t>Publication of financial statements and annual report</a:t>
            </a:r>
          </a:p>
          <a:p>
            <a:pPr marL="285750">
              <a:lnSpc>
                <a:spcPct val="110000"/>
              </a:lnSpc>
            </a:pPr>
            <a:r>
              <a:rPr lang="en-US" sz="1700"/>
              <a:t>Remuneration report</a:t>
            </a:r>
          </a:p>
          <a:p>
            <a:pPr marL="285750">
              <a:lnSpc>
                <a:spcPct val="110000"/>
              </a:lnSpc>
            </a:pPr>
            <a:r>
              <a:rPr lang="en-US" sz="1700" b="1"/>
              <a:t>Auditor's report and its publication</a:t>
            </a:r>
          </a:p>
          <a:p>
            <a:pPr marL="285750">
              <a:lnSpc>
                <a:spcPct val="110000"/>
              </a:lnSpc>
            </a:pPr>
            <a:r>
              <a:rPr lang="en-US" sz="1700"/>
              <a:t>Interim report</a:t>
            </a:r>
          </a:p>
        </p:txBody>
      </p:sp>
      <p:pic>
        <p:nvPicPr>
          <p:cNvPr id="7" name="Sisällön paikkamerkki 6" descr="Kaavio asiakirjassa ja kynä">
            <a:extLst>
              <a:ext uri="{FF2B5EF4-FFF2-40B4-BE49-F238E27FC236}">
                <a16:creationId xmlns:a16="http://schemas.microsoft.com/office/drawing/2014/main" id="{B8C43929-8CA7-43D9-A373-130FAC155B1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3997" b="36897"/>
          <a:stretch/>
        </p:blipFill>
        <p:spPr>
          <a:xfrm>
            <a:off x="809065" y="3039591"/>
            <a:ext cx="10582835" cy="2762458"/>
          </a:xfrm>
          <a:prstGeom prst="rect">
            <a:avLst/>
          </a:prstGeom>
          <a:noFill/>
        </p:spPr>
      </p:pic>
      <p:cxnSp>
        <p:nvCxnSpPr>
          <p:cNvPr id="20" name="Straight Connector 19">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Alatunnisteen paikkamerkki 3">
            <a:extLst>
              <a:ext uri="{FF2B5EF4-FFF2-40B4-BE49-F238E27FC236}">
                <a16:creationId xmlns:a16="http://schemas.microsoft.com/office/drawing/2014/main" id="{549D327C-07D1-4A56-8159-CD1F546DCAA6}"/>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defRPr/>
            </a:pPr>
            <a:r>
              <a:rPr lang="en-US" kern="1200">
                <a:solidFill>
                  <a:schemeClr val="tx1"/>
                </a:solidFill>
                <a:latin typeface="+mj-lt"/>
                <a:ea typeface="+mn-ea"/>
                <a:cs typeface="+mn-cs"/>
              </a:rPr>
              <a:t>Financial Law Lecture 6</a:t>
            </a:r>
          </a:p>
        </p:txBody>
      </p:sp>
      <p:sp>
        <p:nvSpPr>
          <p:cNvPr id="5" name="Dian numeron paikkamerkki 4">
            <a:extLst>
              <a:ext uri="{FF2B5EF4-FFF2-40B4-BE49-F238E27FC236}">
                <a16:creationId xmlns:a16="http://schemas.microsoft.com/office/drawing/2014/main" id="{E9550987-F55A-49D4-BB7A-5176622CCB4C}"/>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defRPr/>
            </a:pPr>
            <a:fld id="{1C07628F-9402-FB47-93B5-FC3C3BFEEBE0}" type="slidenum">
              <a:rPr lang="en-US" smtClean="0"/>
              <a:pPr>
                <a:lnSpc>
                  <a:spcPct val="90000"/>
                </a:lnSpc>
                <a:spcAft>
                  <a:spcPts val="600"/>
                </a:spcAft>
                <a:defRPr/>
              </a:pPr>
              <a:t>9</a:t>
            </a:fld>
            <a:endParaRPr lang="en-US"/>
          </a:p>
        </p:txBody>
      </p:sp>
    </p:spTree>
    <p:extLst>
      <p:ext uri="{BB962C8B-B14F-4D97-AF65-F5344CB8AC3E}">
        <p14:creationId xmlns:p14="http://schemas.microsoft.com/office/powerpoint/2010/main" val="1440225063"/>
      </p:ext>
    </p:extLst>
  </p:cSld>
  <p:clrMapOvr>
    <a:masterClrMapping/>
  </p:clrMapOvr>
</p:sld>
</file>

<file path=ppt/theme/theme1.xml><?xml version="1.0" encoding="utf-8"?>
<a:theme xmlns:a="http://schemas.openxmlformats.org/drawingml/2006/main" name="ChronicleVTI">
  <a:themeElements>
    <a:clrScheme name="AnalogousFromLightSeedRightStep">
      <a:dk1>
        <a:srgbClr val="000000"/>
      </a:dk1>
      <a:lt1>
        <a:srgbClr val="FFFFFF"/>
      </a:lt1>
      <a:dk2>
        <a:srgbClr val="413024"/>
      </a:dk2>
      <a:lt2>
        <a:srgbClr val="E8E3E2"/>
      </a:lt2>
      <a:accent1>
        <a:srgbClr val="7BA9B4"/>
      </a:accent1>
      <a:accent2>
        <a:srgbClr val="7F96BA"/>
      </a:accent2>
      <a:accent3>
        <a:srgbClr val="9796C6"/>
      </a:accent3>
      <a:accent4>
        <a:srgbClr val="997FBA"/>
      </a:accent4>
      <a:accent5>
        <a:srgbClr val="BE94C5"/>
      </a:accent5>
      <a:accent6>
        <a:srgbClr val="BA7FAA"/>
      </a:accent6>
      <a:hlink>
        <a:srgbClr val="AD7467"/>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2501</Words>
  <Application>Microsoft Office PowerPoint</Application>
  <PresentationFormat>Laajakuva</PresentationFormat>
  <Paragraphs>130</Paragraphs>
  <Slides>17</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17</vt:i4>
      </vt:variant>
    </vt:vector>
  </HeadingPairs>
  <TitlesOfParts>
    <vt:vector size="25" baseType="lpstr">
      <vt:lpstr>Arial</vt:lpstr>
      <vt:lpstr>Calibri</vt:lpstr>
      <vt:lpstr>Calisto MT</vt:lpstr>
      <vt:lpstr>Courier New</vt:lpstr>
      <vt:lpstr>Georgia</vt:lpstr>
      <vt:lpstr>Lucida Grande</vt:lpstr>
      <vt:lpstr>Univers Condensed</vt:lpstr>
      <vt:lpstr>ChronicleVTI</vt:lpstr>
      <vt:lpstr>Financial law</vt:lpstr>
      <vt:lpstr>Disclosure duties of listed companies</vt:lpstr>
      <vt:lpstr>Prospectus Duty 1: Regulation</vt:lpstr>
      <vt:lpstr>Regular and ongoing disclosure obligations: regulation </vt:lpstr>
      <vt:lpstr>General principles of securities markets (FSMA 1:2 – 4),  MiFID II art. 24 (1)  </vt:lpstr>
      <vt:lpstr>Prospectus duty 2</vt:lpstr>
      <vt:lpstr>Prospectus duty 3: the minimum information and formal requirements </vt:lpstr>
      <vt:lpstr>Prospectus duty 4: The scrutiny, approval and publication of the prospectus</vt:lpstr>
      <vt:lpstr>Regular disclosure obligation (Transparency Directive 2004/109/EC, FSMA Ch. 7) </vt:lpstr>
      <vt:lpstr>Norms on financial reporting and Pro Forma Information (PFI) </vt:lpstr>
      <vt:lpstr>The Nature and Use of Pro Forma information</vt:lpstr>
      <vt:lpstr>Norms on Pro Forma Information 1</vt:lpstr>
      <vt:lpstr>Norms on Pro forma information 2</vt:lpstr>
      <vt:lpstr>When is PFI needed? </vt:lpstr>
      <vt:lpstr>PFI and ”non-IFRS” -information</vt:lpstr>
      <vt:lpstr>”Non-IFRS” Information 1</vt:lpstr>
      <vt:lpstr>”Non-IFRS” –Information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law</dc:title>
  <dc:creator>Matti Rudanko</dc:creator>
  <cp:lastModifiedBy>Matti Rudanko</cp:lastModifiedBy>
  <cp:revision>30</cp:revision>
  <dcterms:created xsi:type="dcterms:W3CDTF">2021-02-01T08:46:46Z</dcterms:created>
  <dcterms:modified xsi:type="dcterms:W3CDTF">2021-02-01T16:30:48Z</dcterms:modified>
</cp:coreProperties>
</file>