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99" r:id="rId3"/>
  </p:sldMasterIdLst>
  <p:notesMasterIdLst>
    <p:notesMasterId r:id="rId26"/>
  </p:notesMasterIdLst>
  <p:sldIdLst>
    <p:sldId id="256" r:id="rId4"/>
    <p:sldId id="353" r:id="rId5"/>
    <p:sldId id="354" r:id="rId6"/>
    <p:sldId id="310" r:id="rId7"/>
    <p:sldId id="324" r:id="rId8"/>
    <p:sldId id="331" r:id="rId9"/>
    <p:sldId id="342" r:id="rId10"/>
    <p:sldId id="347" r:id="rId11"/>
    <p:sldId id="333" r:id="rId12"/>
    <p:sldId id="332" r:id="rId13"/>
    <p:sldId id="338" r:id="rId14"/>
    <p:sldId id="339" r:id="rId15"/>
    <p:sldId id="340" r:id="rId16"/>
    <p:sldId id="341" r:id="rId17"/>
    <p:sldId id="343" r:id="rId18"/>
    <p:sldId id="344" r:id="rId19"/>
    <p:sldId id="346" r:id="rId20"/>
    <p:sldId id="313" r:id="rId21"/>
    <p:sldId id="349" r:id="rId22"/>
    <p:sldId id="351" r:id="rId23"/>
    <p:sldId id="352" r:id="rId24"/>
    <p:sldId id="325" r:id="rId25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6"/>
          </a:solidFill>
        </a:fill>
      </a:tcStyle>
    </a:wholeTbl>
    <a:band2H>
      <a:tcTxStyle/>
      <a:tcStyle>
        <a:tcBdr/>
        <a:fill>
          <a:solidFill>
            <a:srgbClr val="E6E9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1"/>
          </a:solidFill>
        </a:fill>
      </a:tcStyle>
    </a:wholeTbl>
    <a:band2H>
      <a:tcTxStyle/>
      <a:tcStyle>
        <a:tcBdr/>
        <a:fill>
          <a:solidFill>
            <a:srgbClr val="E6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23" autoAdjust="0"/>
  </p:normalViewPr>
  <p:slideViewPr>
    <p:cSldViewPr snapToGrid="0">
      <p:cViewPr>
        <p:scale>
          <a:sx n="110" d="100"/>
          <a:sy n="110" d="100"/>
        </p:scale>
        <p:origin x="658" y="-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6856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9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Mikko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921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Mikko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110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Jos aikaa niin opiskelijat saavat </a:t>
            </a:r>
            <a:r>
              <a:rPr lang="fi-FI" dirty="0" err="1"/>
              <a:t>tarmottaa</a:t>
            </a:r>
            <a:r>
              <a:rPr lang="fi-FI" dirty="0"/>
              <a:t> omia työtapojaan</a:t>
            </a:r>
            <a:r>
              <a:rPr lang="fi-FI" baseline="0" dirty="0"/>
              <a:t> / muutoksiaan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1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468312" y="1633364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07364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1" y="4732370"/>
            <a:ext cx="197987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4730906"/>
            <a:ext cx="2071506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>
            <a:spLocks noGrp="1"/>
          </p:cNvSpPr>
          <p:nvPr>
            <p:ph type="body" idx="1"/>
          </p:nvPr>
        </p:nvSpPr>
        <p:spPr>
          <a:xfrm>
            <a:off x="468314" y="1273324"/>
            <a:ext cx="8207375" cy="33243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" y="4726799"/>
            <a:ext cx="1975106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463308" y="265113"/>
            <a:ext cx="8212381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463308" y="1261610"/>
            <a:ext cx="3988080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6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320000"/>
            <a:ext cx="3924000" cy="3447000"/>
          </a:xfrm>
        </p:spPr>
        <p:txBody>
          <a:bodyPr/>
          <a:lstStyle>
            <a:lvl1pPr>
              <a:defRPr sz="1667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000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0000"/>
            <a:ext cx="3924000" cy="3447000"/>
          </a:xfrm>
        </p:spPr>
        <p:txBody>
          <a:bodyPr/>
          <a:lstStyle>
            <a:lvl1pPr>
              <a:defRPr sz="1667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000"/>
            </a:lvl5pPr>
            <a:lvl6pPr>
              <a:buNone/>
              <a:defRPr sz="1167"/>
            </a:lvl6pPr>
            <a:lvl7pPr>
              <a:buNone/>
              <a:defRPr sz="1167"/>
            </a:lvl7pPr>
            <a:lvl8pPr>
              <a:buNone/>
              <a:defRPr sz="1167"/>
            </a:lvl8pPr>
            <a:lvl9pPr>
              <a:buNone/>
              <a:defRPr sz="1167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FA59-C1FC-453C-854B-451EFFB09889}" type="datetime1">
              <a:rPr lang="en-US" noProof="0" smtClean="0"/>
              <a:pPr/>
              <a:t>2/5/2021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12136" y="5227709"/>
            <a:ext cx="141064" cy="138499"/>
          </a:xfrm>
        </p:spPr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798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3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61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49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5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71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2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1" y="320476"/>
            <a:ext cx="6698231" cy="461675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" y="293721"/>
            <a:ext cx="1019827" cy="8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7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0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39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695532"/>
            <a:ext cx="2449209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3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65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44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0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2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5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7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2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09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73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95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400" y="1427428"/>
            <a:ext cx="8324850" cy="32662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1" y="1475052"/>
            <a:ext cx="7769225" cy="1109927"/>
          </a:xfrm>
        </p:spPr>
        <p:txBody>
          <a:bodyPr/>
          <a:lstStyle>
            <a:lvl1pPr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1" y="2618053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4966230"/>
            <a:ext cx="2025650" cy="146844"/>
          </a:xfrm>
        </p:spPr>
        <p:txBody>
          <a:bodyPr/>
          <a:lstStyle>
            <a:lvl1pPr>
              <a:defRPr sz="1000">
                <a:solidFill>
                  <a:srgbClr val="928B81"/>
                </a:solidFill>
              </a:defRPr>
            </a:lvl1pPr>
          </a:lstStyle>
          <a:p>
            <a:fld id="{08730F3C-6CCB-4083-AB56-45DBD448E15C}" type="datetime1">
              <a:rPr lang="en-US"/>
              <a:pPr/>
              <a:t>2/5/2021</a:t>
            </a:fld>
            <a:endParaRPr lang="fi-FI"/>
          </a:p>
        </p:txBody>
      </p:sp>
      <p:pic>
        <p:nvPicPr>
          <p:cNvPr id="3080" name="Picture 8" descr="aalto_f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0900" cy="1358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198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59B33-BF8C-4A6A-A46B-5F87F01C7AF7}" type="datetime1">
              <a:rPr lang="en-US"/>
              <a:pPr/>
              <a:t>2/5/2021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01AD0-EB3A-4893-8D71-B8016A1D02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743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3C81F-B90F-46DC-83A3-C126ABE81D8E}" type="datetime1">
              <a:rPr lang="en-US"/>
              <a:pPr/>
              <a:t>2/5/2021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26123-D10D-4718-A4F1-88275B5C96B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906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633F6-3B3A-408D-9FC6-A54013EA804F}" type="datetime1">
              <a:rPr lang="en-US"/>
              <a:pPr/>
              <a:t>2/5/2021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3313F-635D-4AEA-8C1C-5F232D1A7F7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35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FC83B-5294-4BD1-BCC1-F9BF61C900CB}" type="datetime1">
              <a:rPr lang="en-US"/>
              <a:pPr/>
              <a:t>2/5/2021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B2866-5BD7-401E-971D-24F40679953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566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A4A1C-E390-4B25-9FF4-64826F20C6A9}" type="datetime1">
              <a:rPr lang="en-US"/>
              <a:pPr/>
              <a:t>2/5/2021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4686-24F0-40F7-85FA-AFE055644F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4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F8D1-906E-4C4B-BBE7-591BF640C64E}" type="datetime1">
              <a:rPr lang="en-US"/>
              <a:pPr/>
              <a:t>2/5/2021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76B0-B3C3-4639-83C6-9EE54DB3012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393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284B9-EB9F-4A9D-B459-DA8395440B9E}" type="datetime1">
              <a:rPr lang="en-US"/>
              <a:pPr/>
              <a:t>2/5/2021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3EB04-768B-4336-8EDB-CCE77251598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668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AFFB1-FB46-4D47-AB66-BE8808759730}" type="datetime1">
              <a:rPr lang="en-US"/>
              <a:pPr/>
              <a:t>2/5/2021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60E3C-6DF8-47A2-983A-40516072CBA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8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C047A-49E1-4796-831E-11AF46158F3F}" type="datetime1">
              <a:rPr lang="en-US"/>
              <a:pPr/>
              <a:t>2/5/2021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27E88-9911-42A4-93BC-81E887CB8E9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5051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9" y="407459"/>
            <a:ext cx="1995487" cy="435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032D2-C5D1-40B0-8E4A-DA904FA0F0AF}" type="datetime1">
              <a:rPr lang="en-US"/>
              <a:pPr/>
              <a:t>2/5/2021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8F1FC-B4DD-4239-91D5-BC7160CC7CC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51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68312" y="1593554"/>
            <a:ext cx="8207376" cy="219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4457" y="4729707"/>
            <a:ext cx="203916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711" r:id="rId21"/>
  </p:sldLayoutIdLst>
  <p:transition spd="med"/>
  <p:txStyles>
    <p:titleStyle>
      <a:lvl1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fld id="{4E6C4FC2-043E-0E44-BD9B-2431B69F8AA0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80985">
                <a:defRPr/>
              </a:pPr>
              <a:t>5.2.2021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80985"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5" r:id="rId22"/>
    <p:sldLayoutId id="2147483697" r:id="rId23"/>
    <p:sldLayoutId id="2147483698" r:id="rId24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407459"/>
            <a:ext cx="7985125" cy="89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1318949"/>
            <a:ext cx="7985125" cy="344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fld id="{0660542A-BB13-43E7-B45C-0681B0EAA11A}" type="datetime1">
              <a:rPr lang="en-US"/>
              <a:pPr/>
              <a:t>2/5/2021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55"/>
            <a:ext cx="1544638" cy="1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fld id="{AEC7EDD5-C795-4F3D-A9BD-C3B7CD39F98C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1031" name="Picture 7" descr="aalto_fin_alakulm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66230"/>
            <a:ext cx="2693988" cy="748771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1" y="4843199"/>
            <a:ext cx="7985125" cy="542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20553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5pPr>
      <a:lvl6pPr marL="3809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6pPr>
      <a:lvl7pPr marL="7619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7pPr>
      <a:lvl8pPr marL="11429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8pPr>
      <a:lvl9pPr marL="15239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9pPr>
    </p:titleStyle>
    <p:bodyStyle>
      <a:lvl1pPr marL="285739" indent="-285739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2pPr>
      <a:lvl3pPr marL="952462" indent="-1904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33447" indent="-190492" algn="l" rtl="0" eaLnBrk="1" fontAlgn="base" hangingPunct="1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714431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5pPr>
      <a:lvl6pPr marL="2095416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6pPr>
      <a:lvl7pPr marL="2476401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7pPr>
      <a:lvl8pPr marL="2857386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8pPr>
      <a:lvl9pPr marL="3238370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"/>
          <p:cNvSpPr>
            <a:spLocks noGrp="1"/>
          </p:cNvSpPr>
          <p:nvPr>
            <p:ph type="title"/>
          </p:nvPr>
        </p:nvSpPr>
        <p:spPr>
          <a:xfrm>
            <a:off x="468312" y="1480840"/>
            <a:ext cx="8207376" cy="295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 sz="4400" dirty="0"/>
              <a:t>Arkkitehtuurin teorian erikoistyö: Suunnittelijaksi kasvamassa (3 op)</a:t>
            </a:r>
            <a:br>
              <a:rPr lang="fi-FI" sz="4400" dirty="0"/>
            </a:br>
            <a:br>
              <a:rPr lang="fi-FI" sz="4400" dirty="0"/>
            </a:br>
            <a:br>
              <a:rPr lang="fi-FI" sz="4000" dirty="0"/>
            </a:br>
            <a:r>
              <a:rPr lang="fi-FI" sz="3600" dirty="0"/>
              <a:t>5 Ryhmätapaaminen: Omien työtapojen suunnittelu</a:t>
            </a:r>
            <a:br>
              <a:rPr lang="fi-FI" sz="3600" dirty="0"/>
            </a:b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5" name="Subtitle 4"/>
          <p:cNvSpPr>
            <a:spLocks noGrp="1"/>
          </p:cNvSpPr>
          <p:nvPr>
            <p:ph type="body" sz="quarter" idx="1"/>
          </p:nvPr>
        </p:nvSpPr>
        <p:spPr>
          <a:xfrm>
            <a:off x="468314" y="4467847"/>
            <a:ext cx="5495420" cy="660001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Paula Sjöblom ja Sanni Saarimäki, opintopsykologit</a:t>
            </a:r>
          </a:p>
          <a:p>
            <a:r>
              <a:rPr lang="fi-FI" dirty="0"/>
              <a:t>2021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Tapojen psykologiaa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786340" cy="3336085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Tavat ovat automaattisia, vakiintuneita, aikaisemmin valittuja toimintatapoja</a:t>
            </a:r>
          </a:p>
          <a:p>
            <a:pPr lvl="0"/>
            <a:endParaRPr lang="fi-FI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Omien tapojen mukaan toimiminen vie vähemmän kognitiivisia resursseja</a:t>
            </a:r>
          </a:p>
          <a:p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Toiminta muodostuu tavaksi, kun sitä toistetaan riittävän monta kertaa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23602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8252" y="-432455"/>
            <a:ext cx="6724051" cy="4279545"/>
            <a:chOff x="1269509" y="-244402"/>
            <a:chExt cx="6724051" cy="4841766"/>
          </a:xfrm>
        </p:grpSpPr>
        <p:sp>
          <p:nvSpPr>
            <p:cNvPr id="5" name="Freeform 4"/>
            <p:cNvSpPr/>
            <p:nvPr/>
          </p:nvSpPr>
          <p:spPr>
            <a:xfrm>
              <a:off x="3635755" y="910938"/>
              <a:ext cx="1651877" cy="1073720"/>
            </a:xfrm>
            <a:custGeom>
              <a:avLst/>
              <a:gdLst>
                <a:gd name="connsiteX0" fmla="*/ 0 w 1651877"/>
                <a:gd name="connsiteY0" fmla="*/ 178957 h 1073720"/>
                <a:gd name="connsiteX1" fmla="*/ 178957 w 1651877"/>
                <a:gd name="connsiteY1" fmla="*/ 0 h 1073720"/>
                <a:gd name="connsiteX2" fmla="*/ 1472920 w 1651877"/>
                <a:gd name="connsiteY2" fmla="*/ 0 h 1073720"/>
                <a:gd name="connsiteX3" fmla="*/ 1651877 w 1651877"/>
                <a:gd name="connsiteY3" fmla="*/ 178957 h 1073720"/>
                <a:gd name="connsiteX4" fmla="*/ 1651877 w 1651877"/>
                <a:gd name="connsiteY4" fmla="*/ 894763 h 1073720"/>
                <a:gd name="connsiteX5" fmla="*/ 1472920 w 1651877"/>
                <a:gd name="connsiteY5" fmla="*/ 1073720 h 1073720"/>
                <a:gd name="connsiteX6" fmla="*/ 178957 w 1651877"/>
                <a:gd name="connsiteY6" fmla="*/ 1073720 h 1073720"/>
                <a:gd name="connsiteX7" fmla="*/ 0 w 1651877"/>
                <a:gd name="connsiteY7" fmla="*/ 894763 h 1073720"/>
                <a:gd name="connsiteX8" fmla="*/ 0 w 1651877"/>
                <a:gd name="connsiteY8" fmla="*/ 178957 h 107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877" h="1073720">
                  <a:moveTo>
                    <a:pt x="0" y="178957"/>
                  </a:moveTo>
                  <a:cubicBezTo>
                    <a:pt x="0" y="80122"/>
                    <a:pt x="80122" y="0"/>
                    <a:pt x="178957" y="0"/>
                  </a:cubicBezTo>
                  <a:lnTo>
                    <a:pt x="1472920" y="0"/>
                  </a:lnTo>
                  <a:cubicBezTo>
                    <a:pt x="1571755" y="0"/>
                    <a:pt x="1651877" y="80122"/>
                    <a:pt x="1651877" y="178957"/>
                  </a:cubicBezTo>
                  <a:lnTo>
                    <a:pt x="1651877" y="894763"/>
                  </a:lnTo>
                  <a:cubicBezTo>
                    <a:pt x="1651877" y="993598"/>
                    <a:pt x="1571755" y="1073720"/>
                    <a:pt x="1472920" y="1073720"/>
                  </a:cubicBezTo>
                  <a:lnTo>
                    <a:pt x="178957" y="1073720"/>
                  </a:lnTo>
                  <a:cubicBezTo>
                    <a:pt x="80122" y="1073720"/>
                    <a:pt x="0" y="993598"/>
                    <a:pt x="0" y="894763"/>
                  </a:cubicBezTo>
                  <a:lnTo>
                    <a:pt x="0" y="1789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095" tIns="159095" rIns="159095" bIns="15909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TAPA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chemeClr val="tx1"/>
                  </a:solidFill>
                </a:rPr>
                <a:t>(RUTIINI)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4300143" y="1640032"/>
              <a:ext cx="2860876" cy="28608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97714" y="6170"/>
                  </a:moveTo>
                  <a:arcTo wR="1430438" hR="1430438" stAng="15880567" swAng="2517764"/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868144" y="2219729"/>
              <a:ext cx="2125416" cy="1011049"/>
            </a:xfrm>
            <a:custGeom>
              <a:avLst/>
              <a:gdLst>
                <a:gd name="connsiteX0" fmla="*/ 0 w 1651877"/>
                <a:gd name="connsiteY0" fmla="*/ 178957 h 1073720"/>
                <a:gd name="connsiteX1" fmla="*/ 178957 w 1651877"/>
                <a:gd name="connsiteY1" fmla="*/ 0 h 1073720"/>
                <a:gd name="connsiteX2" fmla="*/ 1472920 w 1651877"/>
                <a:gd name="connsiteY2" fmla="*/ 0 h 1073720"/>
                <a:gd name="connsiteX3" fmla="*/ 1651877 w 1651877"/>
                <a:gd name="connsiteY3" fmla="*/ 178957 h 1073720"/>
                <a:gd name="connsiteX4" fmla="*/ 1651877 w 1651877"/>
                <a:gd name="connsiteY4" fmla="*/ 894763 h 1073720"/>
                <a:gd name="connsiteX5" fmla="*/ 1472920 w 1651877"/>
                <a:gd name="connsiteY5" fmla="*/ 1073720 h 1073720"/>
                <a:gd name="connsiteX6" fmla="*/ 178957 w 1651877"/>
                <a:gd name="connsiteY6" fmla="*/ 1073720 h 1073720"/>
                <a:gd name="connsiteX7" fmla="*/ 0 w 1651877"/>
                <a:gd name="connsiteY7" fmla="*/ 894763 h 1073720"/>
                <a:gd name="connsiteX8" fmla="*/ 0 w 1651877"/>
                <a:gd name="connsiteY8" fmla="*/ 178957 h 107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877" h="1073720">
                  <a:moveTo>
                    <a:pt x="0" y="178957"/>
                  </a:moveTo>
                  <a:cubicBezTo>
                    <a:pt x="0" y="80122"/>
                    <a:pt x="80122" y="0"/>
                    <a:pt x="178957" y="0"/>
                  </a:cubicBezTo>
                  <a:lnTo>
                    <a:pt x="1472920" y="0"/>
                  </a:lnTo>
                  <a:cubicBezTo>
                    <a:pt x="1571755" y="0"/>
                    <a:pt x="1651877" y="80122"/>
                    <a:pt x="1651877" y="178957"/>
                  </a:cubicBezTo>
                  <a:lnTo>
                    <a:pt x="1651877" y="894763"/>
                  </a:lnTo>
                  <a:cubicBezTo>
                    <a:pt x="1651877" y="993598"/>
                    <a:pt x="1571755" y="1073720"/>
                    <a:pt x="1472920" y="1073720"/>
                  </a:cubicBezTo>
                  <a:lnTo>
                    <a:pt x="178957" y="1073720"/>
                  </a:lnTo>
                  <a:cubicBezTo>
                    <a:pt x="80122" y="1073720"/>
                    <a:pt x="0" y="993598"/>
                    <a:pt x="0" y="894763"/>
                  </a:cubicBezTo>
                  <a:lnTo>
                    <a:pt x="0" y="1789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095" tIns="159095" rIns="159095" bIns="15909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PALKINTO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89527" y="-244402"/>
              <a:ext cx="3920341" cy="4841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04883" y="3319472"/>
                  </a:moveTo>
                  <a:arcTo wR="2395199" hR="2395199" stAng="22961924" swAng="8049803"/>
                </a:path>
              </a:pathLst>
            </a:cu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269509" y="2201372"/>
              <a:ext cx="1651877" cy="1029407"/>
            </a:xfrm>
            <a:custGeom>
              <a:avLst/>
              <a:gdLst>
                <a:gd name="connsiteX0" fmla="*/ 0 w 1651877"/>
                <a:gd name="connsiteY0" fmla="*/ 171571 h 1029407"/>
                <a:gd name="connsiteX1" fmla="*/ 171571 w 1651877"/>
                <a:gd name="connsiteY1" fmla="*/ 0 h 1029407"/>
                <a:gd name="connsiteX2" fmla="*/ 1480306 w 1651877"/>
                <a:gd name="connsiteY2" fmla="*/ 0 h 1029407"/>
                <a:gd name="connsiteX3" fmla="*/ 1651877 w 1651877"/>
                <a:gd name="connsiteY3" fmla="*/ 171571 h 1029407"/>
                <a:gd name="connsiteX4" fmla="*/ 1651877 w 1651877"/>
                <a:gd name="connsiteY4" fmla="*/ 857836 h 1029407"/>
                <a:gd name="connsiteX5" fmla="*/ 1480306 w 1651877"/>
                <a:gd name="connsiteY5" fmla="*/ 1029407 h 1029407"/>
                <a:gd name="connsiteX6" fmla="*/ 171571 w 1651877"/>
                <a:gd name="connsiteY6" fmla="*/ 1029407 h 1029407"/>
                <a:gd name="connsiteX7" fmla="*/ 0 w 1651877"/>
                <a:gd name="connsiteY7" fmla="*/ 857836 h 1029407"/>
                <a:gd name="connsiteX8" fmla="*/ 0 w 1651877"/>
                <a:gd name="connsiteY8" fmla="*/ 171571 h 10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877" h="1029407">
                  <a:moveTo>
                    <a:pt x="0" y="171571"/>
                  </a:moveTo>
                  <a:cubicBezTo>
                    <a:pt x="0" y="76815"/>
                    <a:pt x="76815" y="0"/>
                    <a:pt x="171571" y="0"/>
                  </a:cubicBezTo>
                  <a:lnTo>
                    <a:pt x="1480306" y="0"/>
                  </a:lnTo>
                  <a:cubicBezTo>
                    <a:pt x="1575062" y="0"/>
                    <a:pt x="1651877" y="76815"/>
                    <a:pt x="1651877" y="171571"/>
                  </a:cubicBezTo>
                  <a:lnTo>
                    <a:pt x="1651877" y="857836"/>
                  </a:lnTo>
                  <a:cubicBezTo>
                    <a:pt x="1651877" y="952592"/>
                    <a:pt x="1575062" y="1029407"/>
                    <a:pt x="1480306" y="1029407"/>
                  </a:cubicBezTo>
                  <a:lnTo>
                    <a:pt x="171571" y="1029407"/>
                  </a:lnTo>
                  <a:cubicBezTo>
                    <a:pt x="76815" y="1029407"/>
                    <a:pt x="0" y="952592"/>
                    <a:pt x="0" y="857836"/>
                  </a:cubicBezTo>
                  <a:lnTo>
                    <a:pt x="0" y="1715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932" tIns="156932" rIns="156932" bIns="15693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VIHJE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70235" y="1670541"/>
              <a:ext cx="2860876" cy="28608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34354" y="315455"/>
                  </a:moveTo>
                  <a:arcTo wR="1430438" hR="1430438" stAng="13872722" swAng="2405560"/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11" name="TextBox 10"/>
          <p:cNvSpPr txBox="1"/>
          <p:nvPr/>
        </p:nvSpPr>
        <p:spPr>
          <a:xfrm>
            <a:off x="383094" y="3815768"/>
            <a:ext cx="227703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b="1" dirty="0"/>
              <a:t>Vihje voi olla</a:t>
            </a:r>
            <a:r>
              <a:rPr lang="fi-FI" dirty="0"/>
              <a:t>: paikka, aika, tunnetila, seura, edeltävä toiminta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922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7155" y="-268450"/>
            <a:ext cx="6855717" cy="4279545"/>
            <a:chOff x="1269509" y="-244402"/>
            <a:chExt cx="6855717" cy="4841766"/>
          </a:xfrm>
        </p:grpSpPr>
        <p:sp>
          <p:nvSpPr>
            <p:cNvPr id="5" name="Freeform 4"/>
            <p:cNvSpPr/>
            <p:nvPr/>
          </p:nvSpPr>
          <p:spPr>
            <a:xfrm>
              <a:off x="3467602" y="636599"/>
              <a:ext cx="1985992" cy="2037375"/>
            </a:xfrm>
            <a:custGeom>
              <a:avLst/>
              <a:gdLst>
                <a:gd name="connsiteX0" fmla="*/ 0 w 1651877"/>
                <a:gd name="connsiteY0" fmla="*/ 178957 h 1073720"/>
                <a:gd name="connsiteX1" fmla="*/ 178957 w 1651877"/>
                <a:gd name="connsiteY1" fmla="*/ 0 h 1073720"/>
                <a:gd name="connsiteX2" fmla="*/ 1472920 w 1651877"/>
                <a:gd name="connsiteY2" fmla="*/ 0 h 1073720"/>
                <a:gd name="connsiteX3" fmla="*/ 1651877 w 1651877"/>
                <a:gd name="connsiteY3" fmla="*/ 178957 h 1073720"/>
                <a:gd name="connsiteX4" fmla="*/ 1651877 w 1651877"/>
                <a:gd name="connsiteY4" fmla="*/ 894763 h 1073720"/>
                <a:gd name="connsiteX5" fmla="*/ 1472920 w 1651877"/>
                <a:gd name="connsiteY5" fmla="*/ 1073720 h 1073720"/>
                <a:gd name="connsiteX6" fmla="*/ 178957 w 1651877"/>
                <a:gd name="connsiteY6" fmla="*/ 1073720 h 1073720"/>
                <a:gd name="connsiteX7" fmla="*/ 0 w 1651877"/>
                <a:gd name="connsiteY7" fmla="*/ 894763 h 1073720"/>
                <a:gd name="connsiteX8" fmla="*/ 0 w 1651877"/>
                <a:gd name="connsiteY8" fmla="*/ 178957 h 107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877" h="1073720">
                  <a:moveTo>
                    <a:pt x="0" y="178957"/>
                  </a:moveTo>
                  <a:cubicBezTo>
                    <a:pt x="0" y="80122"/>
                    <a:pt x="80122" y="0"/>
                    <a:pt x="178957" y="0"/>
                  </a:cubicBezTo>
                  <a:lnTo>
                    <a:pt x="1472920" y="0"/>
                  </a:lnTo>
                  <a:cubicBezTo>
                    <a:pt x="1571755" y="0"/>
                    <a:pt x="1651877" y="80122"/>
                    <a:pt x="1651877" y="178957"/>
                  </a:cubicBezTo>
                  <a:lnTo>
                    <a:pt x="1651877" y="894763"/>
                  </a:lnTo>
                  <a:cubicBezTo>
                    <a:pt x="1651877" y="993598"/>
                    <a:pt x="1571755" y="1073720"/>
                    <a:pt x="1472920" y="1073720"/>
                  </a:cubicBezTo>
                  <a:lnTo>
                    <a:pt x="178957" y="1073720"/>
                  </a:lnTo>
                  <a:cubicBezTo>
                    <a:pt x="80122" y="1073720"/>
                    <a:pt x="0" y="993598"/>
                    <a:pt x="0" y="894763"/>
                  </a:cubicBezTo>
                  <a:lnTo>
                    <a:pt x="0" y="1789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095" tIns="159095" rIns="159095" bIns="15909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TAPA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>
                  <a:solidFill>
                    <a:schemeClr val="tx1"/>
                  </a:solidFill>
                </a:rPr>
                <a:t>Tartun</a:t>
              </a:r>
              <a:r>
                <a:rPr lang="en-US" sz="1600" kern="1200" dirty="0">
                  <a:solidFill>
                    <a:schemeClr val="tx1"/>
                  </a:solidFill>
                </a:rPr>
                <a:t> </a:t>
              </a:r>
              <a:r>
                <a:rPr lang="en-US" sz="1600" kern="1200" dirty="0" err="1">
                  <a:solidFill>
                    <a:schemeClr val="tx1"/>
                  </a:solidFill>
                </a:rPr>
                <a:t>puhelimeen</a:t>
              </a:r>
              <a:r>
                <a:rPr lang="en-US" sz="1600" kern="1200" dirty="0">
                  <a:solidFill>
                    <a:schemeClr val="tx1"/>
                  </a:solidFill>
                </a:rPr>
                <a:t>, </a:t>
              </a:r>
              <a:r>
                <a:rPr lang="en-US" sz="1600" kern="1200" dirty="0" err="1">
                  <a:solidFill>
                    <a:schemeClr val="tx1"/>
                  </a:solidFill>
                </a:rPr>
                <a:t>käyn</a:t>
              </a:r>
              <a:r>
                <a:rPr lang="en-US" sz="1600" kern="1200" dirty="0">
                  <a:solidFill>
                    <a:schemeClr val="tx1"/>
                  </a:solidFill>
                </a:rPr>
                <a:t> </a:t>
              </a:r>
              <a:r>
                <a:rPr lang="en-US" sz="1600" kern="1200" dirty="0" err="1">
                  <a:solidFill>
                    <a:schemeClr val="tx1"/>
                  </a:solidFill>
                </a:rPr>
                <a:t>läpi</a:t>
              </a:r>
              <a:r>
                <a:rPr lang="en-US" sz="1600" kern="1200" dirty="0">
                  <a:solidFill>
                    <a:schemeClr val="tx1"/>
                  </a:solidFill>
                </a:rPr>
                <a:t> </a:t>
              </a:r>
              <a:r>
                <a:rPr lang="en-US" sz="1600" kern="1200" dirty="0" err="1">
                  <a:solidFill>
                    <a:schemeClr val="tx1"/>
                  </a:solidFill>
                </a:rPr>
                <a:t>lempisovellukseni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300143" y="1640032"/>
              <a:ext cx="2860876" cy="28608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97714" y="6170"/>
                  </a:moveTo>
                  <a:arcTo wR="1430438" hR="1430438" stAng="15880567" swAng="2517764"/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999810" y="2095617"/>
              <a:ext cx="2125416" cy="2016607"/>
            </a:xfrm>
            <a:custGeom>
              <a:avLst/>
              <a:gdLst>
                <a:gd name="connsiteX0" fmla="*/ 0 w 1651877"/>
                <a:gd name="connsiteY0" fmla="*/ 178957 h 1073720"/>
                <a:gd name="connsiteX1" fmla="*/ 178957 w 1651877"/>
                <a:gd name="connsiteY1" fmla="*/ 0 h 1073720"/>
                <a:gd name="connsiteX2" fmla="*/ 1472920 w 1651877"/>
                <a:gd name="connsiteY2" fmla="*/ 0 h 1073720"/>
                <a:gd name="connsiteX3" fmla="*/ 1651877 w 1651877"/>
                <a:gd name="connsiteY3" fmla="*/ 178957 h 1073720"/>
                <a:gd name="connsiteX4" fmla="*/ 1651877 w 1651877"/>
                <a:gd name="connsiteY4" fmla="*/ 894763 h 1073720"/>
                <a:gd name="connsiteX5" fmla="*/ 1472920 w 1651877"/>
                <a:gd name="connsiteY5" fmla="*/ 1073720 h 1073720"/>
                <a:gd name="connsiteX6" fmla="*/ 178957 w 1651877"/>
                <a:gd name="connsiteY6" fmla="*/ 1073720 h 1073720"/>
                <a:gd name="connsiteX7" fmla="*/ 0 w 1651877"/>
                <a:gd name="connsiteY7" fmla="*/ 894763 h 1073720"/>
                <a:gd name="connsiteX8" fmla="*/ 0 w 1651877"/>
                <a:gd name="connsiteY8" fmla="*/ 178957 h 107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877" h="1073720">
                  <a:moveTo>
                    <a:pt x="0" y="178957"/>
                  </a:moveTo>
                  <a:cubicBezTo>
                    <a:pt x="0" y="80122"/>
                    <a:pt x="80122" y="0"/>
                    <a:pt x="178957" y="0"/>
                  </a:cubicBezTo>
                  <a:lnTo>
                    <a:pt x="1472920" y="0"/>
                  </a:lnTo>
                  <a:cubicBezTo>
                    <a:pt x="1571755" y="0"/>
                    <a:pt x="1651877" y="80122"/>
                    <a:pt x="1651877" y="178957"/>
                  </a:cubicBezTo>
                  <a:lnTo>
                    <a:pt x="1651877" y="894763"/>
                  </a:lnTo>
                  <a:cubicBezTo>
                    <a:pt x="1651877" y="993598"/>
                    <a:pt x="1571755" y="1073720"/>
                    <a:pt x="1472920" y="1073720"/>
                  </a:cubicBezTo>
                  <a:lnTo>
                    <a:pt x="178957" y="1073720"/>
                  </a:lnTo>
                  <a:cubicBezTo>
                    <a:pt x="80122" y="1073720"/>
                    <a:pt x="0" y="993598"/>
                    <a:pt x="0" y="894763"/>
                  </a:cubicBezTo>
                  <a:lnTo>
                    <a:pt x="0" y="1789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095" tIns="159095" rIns="159095" bIns="15909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PALKINTO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solidFill>
                    <a:schemeClr val="tx1"/>
                  </a:solidFill>
                </a:rPr>
                <a:t>Uusia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ärsykkeitä</a:t>
              </a:r>
              <a:r>
                <a:rPr lang="en-US" sz="1600" dirty="0">
                  <a:solidFill>
                    <a:schemeClr val="tx1"/>
                  </a:solidFill>
                </a:rPr>
                <a:t>,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>
                  <a:solidFill>
                    <a:schemeClr val="tx1"/>
                  </a:solidFill>
                </a:rPr>
                <a:t>Mielenkiinto</a:t>
              </a:r>
              <a:r>
                <a:rPr lang="en-US" sz="1600" kern="1200" dirty="0">
                  <a:solidFill>
                    <a:schemeClr val="tx1"/>
                  </a:solidFill>
                </a:rPr>
                <a:t>, </a:t>
              </a:r>
              <a:r>
                <a:rPr lang="en-US" sz="1600" kern="1200" dirty="0" err="1">
                  <a:solidFill>
                    <a:schemeClr val="tx1"/>
                  </a:solidFill>
                </a:rPr>
                <a:t>kiinnostuminen</a:t>
              </a:r>
              <a:r>
                <a:rPr lang="en-US" sz="1600" kern="1200" dirty="0">
                  <a:solidFill>
                    <a:schemeClr val="tx1"/>
                  </a:solidFill>
                </a:rPr>
                <a:t>,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solidFill>
                    <a:schemeClr val="tx1"/>
                  </a:solidFill>
                </a:rPr>
                <a:t>Mielihyvä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189527" y="-244402"/>
              <a:ext cx="3920341" cy="4841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04883" y="3319472"/>
                  </a:moveTo>
                  <a:arcTo wR="2395199" hR="2395199" stAng="22961924" swAng="8049803"/>
                </a:path>
              </a:pathLst>
            </a:cu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269509" y="2201372"/>
              <a:ext cx="1651877" cy="1709093"/>
            </a:xfrm>
            <a:custGeom>
              <a:avLst/>
              <a:gdLst>
                <a:gd name="connsiteX0" fmla="*/ 0 w 1651877"/>
                <a:gd name="connsiteY0" fmla="*/ 171571 h 1029407"/>
                <a:gd name="connsiteX1" fmla="*/ 171571 w 1651877"/>
                <a:gd name="connsiteY1" fmla="*/ 0 h 1029407"/>
                <a:gd name="connsiteX2" fmla="*/ 1480306 w 1651877"/>
                <a:gd name="connsiteY2" fmla="*/ 0 h 1029407"/>
                <a:gd name="connsiteX3" fmla="*/ 1651877 w 1651877"/>
                <a:gd name="connsiteY3" fmla="*/ 171571 h 1029407"/>
                <a:gd name="connsiteX4" fmla="*/ 1651877 w 1651877"/>
                <a:gd name="connsiteY4" fmla="*/ 857836 h 1029407"/>
                <a:gd name="connsiteX5" fmla="*/ 1480306 w 1651877"/>
                <a:gd name="connsiteY5" fmla="*/ 1029407 h 1029407"/>
                <a:gd name="connsiteX6" fmla="*/ 171571 w 1651877"/>
                <a:gd name="connsiteY6" fmla="*/ 1029407 h 1029407"/>
                <a:gd name="connsiteX7" fmla="*/ 0 w 1651877"/>
                <a:gd name="connsiteY7" fmla="*/ 857836 h 1029407"/>
                <a:gd name="connsiteX8" fmla="*/ 0 w 1651877"/>
                <a:gd name="connsiteY8" fmla="*/ 171571 h 10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877" h="1029407">
                  <a:moveTo>
                    <a:pt x="0" y="171571"/>
                  </a:moveTo>
                  <a:cubicBezTo>
                    <a:pt x="0" y="76815"/>
                    <a:pt x="76815" y="0"/>
                    <a:pt x="171571" y="0"/>
                  </a:cubicBezTo>
                  <a:lnTo>
                    <a:pt x="1480306" y="0"/>
                  </a:lnTo>
                  <a:cubicBezTo>
                    <a:pt x="1575062" y="0"/>
                    <a:pt x="1651877" y="76815"/>
                    <a:pt x="1651877" y="171571"/>
                  </a:cubicBezTo>
                  <a:lnTo>
                    <a:pt x="1651877" y="857836"/>
                  </a:lnTo>
                  <a:cubicBezTo>
                    <a:pt x="1651877" y="952592"/>
                    <a:pt x="1575062" y="1029407"/>
                    <a:pt x="1480306" y="1029407"/>
                  </a:cubicBezTo>
                  <a:lnTo>
                    <a:pt x="171571" y="1029407"/>
                  </a:lnTo>
                  <a:cubicBezTo>
                    <a:pt x="76815" y="1029407"/>
                    <a:pt x="0" y="952592"/>
                    <a:pt x="0" y="857836"/>
                  </a:cubicBezTo>
                  <a:lnTo>
                    <a:pt x="0" y="1715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932" tIns="156932" rIns="156932" bIns="15693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VIHJE: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>
                  <a:solidFill>
                    <a:schemeClr val="tx1"/>
                  </a:solidFill>
                </a:rPr>
                <a:t>Tylsistyttää</a:t>
              </a:r>
              <a:r>
                <a:rPr lang="en-US" sz="1600" kern="1200" dirty="0">
                  <a:solidFill>
                    <a:schemeClr val="tx1"/>
                  </a:solidFill>
                </a:rPr>
                <a:t>, </a:t>
              </a:r>
              <a:r>
                <a:rPr lang="en-US" sz="1600" kern="1200" dirty="0" err="1">
                  <a:solidFill>
                    <a:schemeClr val="tx1"/>
                  </a:solidFill>
                </a:rPr>
                <a:t>ajatus</a:t>
              </a:r>
              <a:r>
                <a:rPr lang="en-US" sz="1600" kern="1200" dirty="0">
                  <a:solidFill>
                    <a:schemeClr val="tx1"/>
                  </a:solidFill>
                </a:rPr>
                <a:t> </a:t>
              </a:r>
              <a:r>
                <a:rPr lang="en-US" sz="1600" kern="1200" dirty="0" err="1">
                  <a:solidFill>
                    <a:schemeClr val="tx1"/>
                  </a:solidFill>
                </a:rPr>
                <a:t>herpaantuu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70235" y="1670541"/>
              <a:ext cx="2860876" cy="28608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34354" y="315455"/>
                  </a:moveTo>
                  <a:arcTo wR="1430438" hR="1430438" stAng="13872722" swAng="2405560"/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</p:spTree>
    <p:extLst>
      <p:ext uri="{BB962C8B-B14F-4D97-AF65-F5344CB8AC3E}">
        <p14:creationId xmlns:p14="http://schemas.microsoft.com/office/powerpoint/2010/main" val="2183817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83479" y="-616546"/>
            <a:ext cx="6724051" cy="4279545"/>
            <a:chOff x="1269509" y="-244402"/>
            <a:chExt cx="6724051" cy="4841766"/>
          </a:xfrm>
        </p:grpSpPr>
        <p:sp>
          <p:nvSpPr>
            <p:cNvPr id="5" name="Freeform 4"/>
            <p:cNvSpPr/>
            <p:nvPr/>
          </p:nvSpPr>
          <p:spPr>
            <a:xfrm>
              <a:off x="3647750" y="822936"/>
              <a:ext cx="1651877" cy="1539637"/>
            </a:xfrm>
            <a:custGeom>
              <a:avLst/>
              <a:gdLst>
                <a:gd name="connsiteX0" fmla="*/ 0 w 1651877"/>
                <a:gd name="connsiteY0" fmla="*/ 178957 h 1073720"/>
                <a:gd name="connsiteX1" fmla="*/ 178957 w 1651877"/>
                <a:gd name="connsiteY1" fmla="*/ 0 h 1073720"/>
                <a:gd name="connsiteX2" fmla="*/ 1472920 w 1651877"/>
                <a:gd name="connsiteY2" fmla="*/ 0 h 1073720"/>
                <a:gd name="connsiteX3" fmla="*/ 1651877 w 1651877"/>
                <a:gd name="connsiteY3" fmla="*/ 178957 h 1073720"/>
                <a:gd name="connsiteX4" fmla="*/ 1651877 w 1651877"/>
                <a:gd name="connsiteY4" fmla="*/ 894763 h 1073720"/>
                <a:gd name="connsiteX5" fmla="*/ 1472920 w 1651877"/>
                <a:gd name="connsiteY5" fmla="*/ 1073720 h 1073720"/>
                <a:gd name="connsiteX6" fmla="*/ 178957 w 1651877"/>
                <a:gd name="connsiteY6" fmla="*/ 1073720 h 1073720"/>
                <a:gd name="connsiteX7" fmla="*/ 0 w 1651877"/>
                <a:gd name="connsiteY7" fmla="*/ 894763 h 1073720"/>
                <a:gd name="connsiteX8" fmla="*/ 0 w 1651877"/>
                <a:gd name="connsiteY8" fmla="*/ 178957 h 107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877" h="1073720">
                  <a:moveTo>
                    <a:pt x="0" y="178957"/>
                  </a:moveTo>
                  <a:cubicBezTo>
                    <a:pt x="0" y="80122"/>
                    <a:pt x="80122" y="0"/>
                    <a:pt x="178957" y="0"/>
                  </a:cubicBezTo>
                  <a:lnTo>
                    <a:pt x="1472920" y="0"/>
                  </a:lnTo>
                  <a:cubicBezTo>
                    <a:pt x="1571755" y="0"/>
                    <a:pt x="1651877" y="80122"/>
                    <a:pt x="1651877" y="178957"/>
                  </a:cubicBezTo>
                  <a:lnTo>
                    <a:pt x="1651877" y="894763"/>
                  </a:lnTo>
                  <a:cubicBezTo>
                    <a:pt x="1651877" y="993598"/>
                    <a:pt x="1571755" y="1073720"/>
                    <a:pt x="1472920" y="1073720"/>
                  </a:cubicBezTo>
                  <a:lnTo>
                    <a:pt x="178957" y="1073720"/>
                  </a:lnTo>
                  <a:cubicBezTo>
                    <a:pt x="80122" y="1073720"/>
                    <a:pt x="0" y="993598"/>
                    <a:pt x="0" y="894763"/>
                  </a:cubicBezTo>
                  <a:lnTo>
                    <a:pt x="0" y="1789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095" tIns="159095" rIns="159095" bIns="15909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TAPA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solidFill>
                    <a:schemeClr val="tx1"/>
                  </a:solidFill>
                </a:rPr>
                <a:t>Istun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sohvalle</a:t>
              </a:r>
              <a:r>
                <a:rPr lang="en-US" sz="1600" dirty="0">
                  <a:solidFill>
                    <a:schemeClr val="tx1"/>
                  </a:solidFill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</a:rPr>
                <a:t>avaan</a:t>
              </a:r>
              <a:r>
                <a:rPr lang="en-US" sz="1600" dirty="0">
                  <a:solidFill>
                    <a:schemeClr val="tx1"/>
                  </a:solidFill>
                </a:rPr>
                <a:t> television 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300143" y="1640032"/>
              <a:ext cx="2860876" cy="28608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97714" y="6170"/>
                  </a:moveTo>
                  <a:arcTo wR="1430438" hR="1430438" stAng="15880567" swAng="2517764"/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868144" y="2219729"/>
              <a:ext cx="2125416" cy="1364864"/>
            </a:xfrm>
            <a:custGeom>
              <a:avLst/>
              <a:gdLst>
                <a:gd name="connsiteX0" fmla="*/ 0 w 1651877"/>
                <a:gd name="connsiteY0" fmla="*/ 178957 h 1073720"/>
                <a:gd name="connsiteX1" fmla="*/ 178957 w 1651877"/>
                <a:gd name="connsiteY1" fmla="*/ 0 h 1073720"/>
                <a:gd name="connsiteX2" fmla="*/ 1472920 w 1651877"/>
                <a:gd name="connsiteY2" fmla="*/ 0 h 1073720"/>
                <a:gd name="connsiteX3" fmla="*/ 1651877 w 1651877"/>
                <a:gd name="connsiteY3" fmla="*/ 178957 h 1073720"/>
                <a:gd name="connsiteX4" fmla="*/ 1651877 w 1651877"/>
                <a:gd name="connsiteY4" fmla="*/ 894763 h 1073720"/>
                <a:gd name="connsiteX5" fmla="*/ 1472920 w 1651877"/>
                <a:gd name="connsiteY5" fmla="*/ 1073720 h 1073720"/>
                <a:gd name="connsiteX6" fmla="*/ 178957 w 1651877"/>
                <a:gd name="connsiteY6" fmla="*/ 1073720 h 1073720"/>
                <a:gd name="connsiteX7" fmla="*/ 0 w 1651877"/>
                <a:gd name="connsiteY7" fmla="*/ 894763 h 1073720"/>
                <a:gd name="connsiteX8" fmla="*/ 0 w 1651877"/>
                <a:gd name="connsiteY8" fmla="*/ 178957 h 107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877" h="1073720">
                  <a:moveTo>
                    <a:pt x="0" y="178957"/>
                  </a:moveTo>
                  <a:cubicBezTo>
                    <a:pt x="0" y="80122"/>
                    <a:pt x="80122" y="0"/>
                    <a:pt x="178957" y="0"/>
                  </a:cubicBezTo>
                  <a:lnTo>
                    <a:pt x="1472920" y="0"/>
                  </a:lnTo>
                  <a:cubicBezTo>
                    <a:pt x="1571755" y="0"/>
                    <a:pt x="1651877" y="80122"/>
                    <a:pt x="1651877" y="178957"/>
                  </a:cubicBezTo>
                  <a:lnTo>
                    <a:pt x="1651877" y="894763"/>
                  </a:lnTo>
                  <a:cubicBezTo>
                    <a:pt x="1651877" y="993598"/>
                    <a:pt x="1571755" y="1073720"/>
                    <a:pt x="1472920" y="1073720"/>
                  </a:cubicBezTo>
                  <a:lnTo>
                    <a:pt x="178957" y="1073720"/>
                  </a:lnTo>
                  <a:cubicBezTo>
                    <a:pt x="80122" y="1073720"/>
                    <a:pt x="0" y="993598"/>
                    <a:pt x="0" y="894763"/>
                  </a:cubicBezTo>
                  <a:lnTo>
                    <a:pt x="0" y="1789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095" tIns="159095" rIns="159095" bIns="15909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PALKINTO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solidFill>
                    <a:schemeClr val="tx1"/>
                  </a:solidFill>
                </a:rPr>
                <a:t>Lepo</a:t>
              </a:r>
              <a:r>
                <a:rPr lang="en-US" sz="1600" dirty="0">
                  <a:solidFill>
                    <a:schemeClr val="tx1"/>
                  </a:solidFill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</a:rPr>
                <a:t>rentoutuminen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189527" y="-244402"/>
              <a:ext cx="3920341" cy="4841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604883" y="3319472"/>
                  </a:moveTo>
                  <a:arcTo wR="2395199" hR="2395199" stAng="22961924" swAng="8049803"/>
                </a:path>
              </a:pathLst>
            </a:cu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269509" y="2201372"/>
              <a:ext cx="1651877" cy="1627625"/>
            </a:xfrm>
            <a:custGeom>
              <a:avLst/>
              <a:gdLst>
                <a:gd name="connsiteX0" fmla="*/ 0 w 1651877"/>
                <a:gd name="connsiteY0" fmla="*/ 171571 h 1029407"/>
                <a:gd name="connsiteX1" fmla="*/ 171571 w 1651877"/>
                <a:gd name="connsiteY1" fmla="*/ 0 h 1029407"/>
                <a:gd name="connsiteX2" fmla="*/ 1480306 w 1651877"/>
                <a:gd name="connsiteY2" fmla="*/ 0 h 1029407"/>
                <a:gd name="connsiteX3" fmla="*/ 1651877 w 1651877"/>
                <a:gd name="connsiteY3" fmla="*/ 171571 h 1029407"/>
                <a:gd name="connsiteX4" fmla="*/ 1651877 w 1651877"/>
                <a:gd name="connsiteY4" fmla="*/ 857836 h 1029407"/>
                <a:gd name="connsiteX5" fmla="*/ 1480306 w 1651877"/>
                <a:gd name="connsiteY5" fmla="*/ 1029407 h 1029407"/>
                <a:gd name="connsiteX6" fmla="*/ 171571 w 1651877"/>
                <a:gd name="connsiteY6" fmla="*/ 1029407 h 1029407"/>
                <a:gd name="connsiteX7" fmla="*/ 0 w 1651877"/>
                <a:gd name="connsiteY7" fmla="*/ 857836 h 1029407"/>
                <a:gd name="connsiteX8" fmla="*/ 0 w 1651877"/>
                <a:gd name="connsiteY8" fmla="*/ 171571 h 10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877" h="1029407">
                  <a:moveTo>
                    <a:pt x="0" y="171571"/>
                  </a:moveTo>
                  <a:cubicBezTo>
                    <a:pt x="0" y="76815"/>
                    <a:pt x="76815" y="0"/>
                    <a:pt x="171571" y="0"/>
                  </a:cubicBezTo>
                  <a:lnTo>
                    <a:pt x="1480306" y="0"/>
                  </a:lnTo>
                  <a:cubicBezTo>
                    <a:pt x="1575062" y="0"/>
                    <a:pt x="1651877" y="76815"/>
                    <a:pt x="1651877" y="171571"/>
                  </a:cubicBezTo>
                  <a:lnTo>
                    <a:pt x="1651877" y="857836"/>
                  </a:lnTo>
                  <a:cubicBezTo>
                    <a:pt x="1651877" y="952592"/>
                    <a:pt x="1575062" y="1029407"/>
                    <a:pt x="1480306" y="1029407"/>
                  </a:cubicBezTo>
                  <a:lnTo>
                    <a:pt x="171571" y="1029407"/>
                  </a:lnTo>
                  <a:cubicBezTo>
                    <a:pt x="76815" y="1029407"/>
                    <a:pt x="0" y="952592"/>
                    <a:pt x="0" y="857836"/>
                  </a:cubicBezTo>
                  <a:lnTo>
                    <a:pt x="0" y="1715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932" tIns="156932" rIns="156932" bIns="15693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VIHJE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solidFill>
                    <a:schemeClr val="tx1"/>
                  </a:solidFill>
                </a:rPr>
                <a:t>Tulen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yliopistolta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kotiin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70235" y="1670541"/>
              <a:ext cx="2860876" cy="28608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34354" y="315455"/>
                  </a:moveTo>
                  <a:arcTo wR="1430438" hR="1430438" stAng="13872722" swAng="2405560"/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</p:spTree>
    <p:extLst>
      <p:ext uri="{BB962C8B-B14F-4D97-AF65-F5344CB8AC3E}">
        <p14:creationId xmlns:p14="http://schemas.microsoft.com/office/powerpoint/2010/main" val="9539854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5113"/>
            <a:ext cx="8160299" cy="4290262"/>
          </a:xfrm>
        </p:spPr>
        <p:txBody>
          <a:bodyPr>
            <a:normAutofit/>
          </a:bodyPr>
          <a:lstStyle/>
          <a:p>
            <a:r>
              <a:rPr lang="fi-FI" dirty="0"/>
              <a:t>Tehtävä: </a:t>
            </a:r>
            <a:br>
              <a:rPr lang="fi-FI" b="0" dirty="0"/>
            </a:br>
            <a:br>
              <a:rPr lang="fi-FI" b="0" dirty="0"/>
            </a:br>
            <a:r>
              <a:rPr lang="fi-FI" b="0" dirty="0"/>
              <a:t>- </a:t>
            </a:r>
            <a:r>
              <a:rPr lang="fi-FI" sz="3100" b="0" dirty="0"/>
              <a:t>Palauta mieleen työtapa, jota haluaisit muuttaa.</a:t>
            </a:r>
            <a:br>
              <a:rPr lang="fi-FI" sz="3100" b="0" dirty="0"/>
            </a:br>
            <a:br>
              <a:rPr lang="fi-FI" sz="3100" b="0" dirty="0"/>
            </a:br>
            <a:r>
              <a:rPr lang="fi-FI" sz="3100" b="0" dirty="0"/>
              <a:t>- Mieti millaisia vihjeitä tähän tapaan liittyy? </a:t>
            </a:r>
            <a:br>
              <a:rPr lang="fi-FI" sz="3100" b="0" dirty="0"/>
            </a:br>
            <a:br>
              <a:rPr lang="fi-FI" sz="3100" b="0" dirty="0"/>
            </a:br>
            <a:r>
              <a:rPr lang="fi-FI" sz="3100" b="0" dirty="0"/>
              <a:t>- Millaisia palkintoja tällä tavoin työskentelystä        	seuraa?</a:t>
            </a:r>
            <a:br>
              <a:rPr lang="fi-FI" sz="3100" b="0" dirty="0"/>
            </a:br>
            <a:br>
              <a:rPr lang="fi-FI" sz="3100" b="0" dirty="0"/>
            </a:br>
            <a:r>
              <a:rPr lang="fi-FI" sz="3100" b="0" dirty="0"/>
              <a:t>- Keskustelkaa pienryhmissä</a:t>
            </a:r>
          </a:p>
        </p:txBody>
      </p:sp>
    </p:spTree>
    <p:extLst>
      <p:ext uri="{BB962C8B-B14F-4D97-AF65-F5344CB8AC3E}">
        <p14:creationId xmlns:p14="http://schemas.microsoft.com/office/powerpoint/2010/main" val="7907181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Tapojen muuttaminen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091488" cy="3336085"/>
          </a:xfrm>
        </p:spPr>
        <p:txBody>
          <a:bodyPr/>
          <a:lstStyle/>
          <a:p>
            <a:pPr lvl="0"/>
            <a:r>
              <a:rPr lang="fi-FI" dirty="0"/>
              <a:t>Päätös muuttaa jotain tiettyä tapaa toimii silloin, kun tapa ei ole niin vahva, esim. harvemmin toistuvat tilanteet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Jokapäiväisten tapojen muuttaminen hankalampaa</a:t>
            </a:r>
          </a:p>
          <a:p>
            <a:pPr lvl="0"/>
            <a:endParaRPr lang="fi-FI" dirty="0"/>
          </a:p>
          <a:p>
            <a:pPr marL="457200" lvl="0" indent="-457200">
              <a:buAutoNum type="arabicParenR"/>
            </a:pPr>
            <a:r>
              <a:rPr lang="fi-FI" dirty="0"/>
              <a:t>Muuta vihjettä</a:t>
            </a:r>
          </a:p>
          <a:p>
            <a:pPr marL="457200" lvl="0" indent="-457200">
              <a:buAutoNum type="arabicParenR"/>
            </a:pPr>
            <a:r>
              <a:rPr lang="fi-FI" dirty="0"/>
              <a:t>Muuta vihjeen jälkeistä toimintaa</a:t>
            </a:r>
          </a:p>
          <a:p>
            <a:pPr marL="457200" lvl="0" indent="-457200">
              <a:buAutoNum type="arabicParenR"/>
            </a:pPr>
            <a:r>
              <a:rPr lang="fi-FI" dirty="0"/>
              <a:t>Toista</a:t>
            </a:r>
          </a:p>
          <a:p>
            <a:pPr marL="457200" lvl="0" indent="-457200">
              <a:buAutoNum type="arabicParenR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3772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3278187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Tehtävä: 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- </a:t>
            </a:r>
            <a:r>
              <a:rPr lang="fi-FI" sz="3200" b="0" dirty="0"/>
              <a:t>Palauta mieleen työtapa, jota haluaisit muuttaa.</a:t>
            </a:r>
            <a:br>
              <a:rPr lang="fi-FI" sz="3200" b="0" dirty="0"/>
            </a:br>
            <a:br>
              <a:rPr lang="fi-FI" sz="3200" b="0" dirty="0"/>
            </a:br>
            <a:r>
              <a:rPr lang="fi-FI" sz="3200" b="0" dirty="0"/>
              <a:t>- Miten voisit vaikuttaa vihjeeseen, toimintaan tai 	toistoihin?</a:t>
            </a:r>
            <a:br>
              <a:rPr lang="fi-FI" sz="3200" b="0" dirty="0"/>
            </a:br>
            <a:br>
              <a:rPr lang="fi-FI" sz="3200" b="0" dirty="0"/>
            </a:br>
            <a:endParaRPr lang="fi-FI" sz="3200" b="0" dirty="0"/>
          </a:p>
        </p:txBody>
      </p:sp>
    </p:spTree>
    <p:extLst>
      <p:ext uri="{BB962C8B-B14F-4D97-AF65-F5344CB8AC3E}">
        <p14:creationId xmlns:p14="http://schemas.microsoft.com/office/powerpoint/2010/main" val="36389188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262" y="864890"/>
            <a:ext cx="8207376" cy="2952001"/>
          </a:xfrm>
        </p:spPr>
        <p:txBody>
          <a:bodyPr/>
          <a:lstStyle/>
          <a:p>
            <a:pPr algn="ctr"/>
            <a:r>
              <a:rPr lang="fi-FI" dirty="0"/>
              <a:t>Aikaansaamisen psykologiaa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9E939D-0D52-4507-ACEE-8B46438AD6C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2112890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Opinnot ja tieto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066800"/>
            <a:ext cx="3988081" cy="3530895"/>
          </a:xfrm>
        </p:spPr>
        <p:txBody>
          <a:bodyPr>
            <a:normAutofit fontScale="92500" lnSpcReduction="10000"/>
          </a:bodyPr>
          <a:lstStyle/>
          <a:p>
            <a:r>
              <a:rPr lang="fi-FI" b="0" dirty="0"/>
              <a:t>Saamme aikaan asioita, jotka</a:t>
            </a:r>
          </a:p>
          <a:p>
            <a:pPr>
              <a:buFontTx/>
              <a:buChar char="-"/>
            </a:pPr>
            <a:r>
              <a:rPr lang="fi-FI" b="0" dirty="0"/>
              <a:t> helppoja</a:t>
            </a:r>
          </a:p>
          <a:p>
            <a:pPr>
              <a:buFontTx/>
              <a:buChar char="-"/>
            </a:pPr>
            <a:r>
              <a:rPr lang="fi-FI" b="0" dirty="0"/>
              <a:t> nopeasti palautteen / palkinnon</a:t>
            </a:r>
          </a:p>
          <a:p>
            <a:pPr>
              <a:buFontTx/>
              <a:buChar char="-"/>
            </a:pPr>
            <a:r>
              <a:rPr lang="fi-FI" b="0" dirty="0"/>
              <a:t> miellyttäviä / tärkeitä</a:t>
            </a:r>
          </a:p>
          <a:p>
            <a:pPr>
              <a:buFontTx/>
              <a:buChar char="-"/>
            </a:pPr>
            <a:r>
              <a:rPr lang="fi-FI" b="0" dirty="0"/>
              <a:t> osaamme</a:t>
            </a:r>
          </a:p>
          <a:p>
            <a:pPr>
              <a:buFontTx/>
              <a:buChar char="-"/>
            </a:pPr>
            <a:r>
              <a:rPr lang="fi-FI" b="0" dirty="0"/>
              <a:t> ovat hyvin johdettuja</a:t>
            </a:r>
          </a:p>
          <a:p>
            <a:pPr>
              <a:buFontTx/>
              <a:buChar char="-"/>
            </a:pPr>
            <a:r>
              <a:rPr lang="fi-FI" b="0" dirty="0"/>
              <a:t> on vastuussa muille </a:t>
            </a:r>
          </a:p>
          <a:p>
            <a:pPr>
              <a:buFontTx/>
              <a:buChar char="-"/>
            </a:pPr>
            <a:r>
              <a:rPr lang="fi-FI" b="0" dirty="0"/>
              <a:t> on hyvin suunniteltu ja    aikataulutettu</a:t>
            </a:r>
          </a:p>
          <a:p>
            <a:pPr>
              <a:buFontTx/>
              <a:buChar char="-"/>
            </a:pPr>
            <a:endParaRPr lang="fi-FI" b="0" dirty="0"/>
          </a:p>
          <a:p>
            <a:pPr>
              <a:buFontTx/>
              <a:buChar char="-"/>
            </a:pPr>
            <a:r>
              <a:rPr lang="fi-FI" b="0" dirty="0"/>
              <a:t> </a:t>
            </a:r>
            <a:r>
              <a:rPr lang="fi-FI" b="0" i="1" dirty="0"/>
              <a:t>Kun olemme virkeitä / energisiä</a:t>
            </a:r>
          </a:p>
          <a:p>
            <a:pPr>
              <a:buFontTx/>
              <a:buChar char="-"/>
            </a:pPr>
            <a:endParaRPr lang="fi-FI" b="0" i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976" y="505132"/>
            <a:ext cx="3922712" cy="2585423"/>
          </a:xfrm>
          <a:prstGeom prst="rect">
            <a:avLst/>
          </a:prstGeom>
          <a:noFill/>
          <a:ln w="12700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61393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5114"/>
            <a:ext cx="8207376" cy="674224"/>
          </a:xfrm>
        </p:spPr>
        <p:txBody>
          <a:bodyPr>
            <a:noAutofit/>
          </a:bodyPr>
          <a:lstStyle/>
          <a:p>
            <a:pPr algn="ctr"/>
            <a:r>
              <a:rPr lang="fi-FI" dirty="0"/>
              <a:t>Välineitä muutokseen -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TARMO</a:t>
            </a:r>
            <a:b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207376" cy="3584710"/>
          </a:xfrm>
        </p:spPr>
        <p:txBody>
          <a:bodyPr>
            <a:normAutofit fontScale="92500" lnSpcReduction="10000"/>
          </a:bodyPr>
          <a:lstStyle/>
          <a:p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Täsmällinen</a:t>
            </a:r>
            <a: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  <a:t> - Onko tavoite niin selkeä, että sen toteutumista voi seurata?</a:t>
            </a:r>
          </a:p>
          <a:p>
            <a:b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Aikataulutettu </a:t>
            </a:r>
            <a: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  <a:t>- Onko muutos ajankohtainen ja onko sille asetettu tarkka aikataulu?</a:t>
            </a:r>
          </a:p>
          <a:p>
            <a:b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Realistinen</a:t>
            </a:r>
            <a: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  <a:t> - Onko tavoite mahdollista saavuttaa?</a:t>
            </a:r>
          </a:p>
          <a:p>
            <a:b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Mitattava</a:t>
            </a:r>
            <a: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  <a:t> - Mistä tiedän, että jokin on muuttunut?</a:t>
            </a:r>
          </a:p>
          <a:p>
            <a:b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Olennainen</a:t>
            </a:r>
            <a: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  <a:t> - Vaikuttaako tavoite oikeasti haluttuun suuntaan?</a:t>
            </a:r>
          </a:p>
          <a:p>
            <a:pPr algn="ctr"/>
            <a:endParaRPr lang="fi-FI" alt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alt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6330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B121-3DF8-4782-83CB-58DD3215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265114"/>
            <a:ext cx="8142288" cy="852192"/>
          </a:xfrm>
        </p:spPr>
        <p:txBody>
          <a:bodyPr>
            <a:normAutofit/>
          </a:bodyPr>
          <a:lstStyle/>
          <a:p>
            <a:r>
              <a:rPr lang="fi-FI" sz="3200" dirty="0"/>
              <a:t>Tapaamisajat</a:t>
            </a:r>
            <a:endParaRPr lang="LID4096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1241F-802B-4911-908F-2EDF14469D5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189788" cy="3336085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To 14.1.2021 klo 15.15-17.00 Suunnittelijan identiteetti</a:t>
            </a:r>
          </a:p>
          <a:p>
            <a:endParaRPr lang="fi-FI" dirty="0"/>
          </a:p>
          <a:p>
            <a:r>
              <a:rPr lang="fi-FI" dirty="0"/>
              <a:t>To 21.1.2021 klo 15.15-17.00 Suunnittelu ryhmässä 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28.1.2021 klo 15.15-17.00 Suunnittelijan tunteet ja palautteen vastaanottaminen 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4.2.2021 klo 15.15-17.00 Oman osaamisen tunnistaminen</a:t>
            </a:r>
            <a:br>
              <a:rPr lang="fi-FI" dirty="0"/>
            </a:br>
            <a:endParaRPr lang="fi-FI" dirty="0"/>
          </a:p>
          <a:p>
            <a:r>
              <a:rPr lang="fi-FI" u="sng" dirty="0"/>
              <a:t>To 11.2.2021 klo 15.15-17.00 Omien työtapojen suunnittelu</a:t>
            </a:r>
            <a:r>
              <a:rPr lang="fi-FI" dirty="0"/>
              <a:t> 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18.2.2021 klo 15.15-17.00 Arkkitehtihaastattelujen purku </a:t>
            </a:r>
            <a:br>
              <a:rPr lang="fi-FI" dirty="0"/>
            </a:br>
            <a:endParaRPr lang="fi-FI" dirty="0"/>
          </a:p>
          <a:p>
            <a:r>
              <a:rPr lang="fi-FI" i="1" dirty="0"/>
              <a:t>To 25.2.2021 Minä suunnittelija-portfolion palauttaminen, ei tapaamista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37888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Tarmo käytännössä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6622444" cy="3336085"/>
          </a:xfrm>
        </p:spPr>
        <p:txBody>
          <a:bodyPr>
            <a:normAutofit lnSpcReduction="10000"/>
          </a:bodyPr>
          <a:lstStyle/>
          <a:p>
            <a: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  <a:t>”Teen kandityötä joskus kun sillä tulee sopiva väli.”</a:t>
            </a:r>
          </a:p>
          <a:p>
            <a: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</a:p>
          <a:p>
            <a:endParaRPr lang="fi-FI" altLang="fi-FI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sz="2400" b="0" dirty="0">
                <a:latin typeface="Arial" panose="020B0604020202020204" pitchFamily="34" charset="0"/>
                <a:cs typeface="Arial" panose="020B0604020202020204" pitchFamily="34" charset="0"/>
              </a:rPr>
              <a:t>”Kirjoitan kandityön johdannon alalukua 2. kirjallisuudesta tekemieni muistiinpanojen pohjalta huomenna klo 9-11, koska halua valmistua kesään mennessä.”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891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Arkkitehtihaastattelut?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6364288" cy="3336085"/>
          </a:xfrm>
        </p:spPr>
        <p:txBody>
          <a:bodyPr>
            <a:normAutofit fontScale="92500"/>
          </a:bodyPr>
          <a:lstStyle/>
          <a:p>
            <a:r>
              <a:rPr lang="fi-FI" dirty="0"/>
              <a:t>Ensi kerralla esitellään arkkitehtihaastattelut muulle ryhmälle. </a:t>
            </a:r>
          </a:p>
          <a:p>
            <a:pPr marL="342900" indent="-342900">
              <a:buFontTx/>
              <a:buChar char="-"/>
            </a:pPr>
            <a:r>
              <a:rPr lang="fi-FI" dirty="0"/>
              <a:t>Esityksessä tulee olla mukana tietoja haastateltavan identiteetistä, tunteista ja keinoista säädellä niitä / stressiä, osaamisen merkityksestä ja esiintuomisesta, työtavoista (ajankäyttö, aikaansaaminen ym.) sekä ryhmätyötaitojen merkityksestä. </a:t>
            </a:r>
          </a:p>
          <a:p>
            <a:pPr marL="342900" indent="-342900">
              <a:buFontTx/>
              <a:buChar char="-"/>
            </a:pPr>
            <a:r>
              <a:rPr lang="fi-FI" dirty="0"/>
              <a:t>Voitte tuoda esille muitakin teitä kiinnostavia puolia.</a:t>
            </a:r>
          </a:p>
          <a:p>
            <a:pPr marL="342900" indent="-342900">
              <a:buFontTx/>
              <a:buChar char="-"/>
            </a:pPr>
            <a:r>
              <a:rPr lang="fi-FI" dirty="0"/>
              <a:t>Jokaisella ryhmällä </a:t>
            </a:r>
            <a:r>
              <a:rPr lang="fi-FI"/>
              <a:t>on 15 minuuttia esitykseen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4627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Lopetus yhdessä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89" y="1142604"/>
            <a:ext cx="3920068" cy="45723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596" y="1261612"/>
            <a:ext cx="4934961" cy="42164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330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4DAF91-07AF-4A80-AAC9-A1FDC67E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7" y="136259"/>
            <a:ext cx="4759325" cy="54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697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013552"/>
            <a:ext cx="6358691" cy="37016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Kotitehtävän purku: ajankäytön seuranta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Mitä haluaisin muuttaa omissa tavoissani?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Välineitä muutoksen tekoon</a:t>
            </a:r>
          </a:p>
          <a:p>
            <a:pPr marL="591119" lvl="1" indent="-342900">
              <a:buFont typeface="Arial" panose="020B0604020202020204" pitchFamily="34" charset="0"/>
              <a:buChar char="•"/>
            </a:pPr>
            <a:r>
              <a:rPr lang="fi-FI" dirty="0"/>
              <a:t>Muutoksen nelikenttä</a:t>
            </a:r>
          </a:p>
          <a:p>
            <a:pPr marL="591119" lvl="1" indent="-342900">
              <a:buFont typeface="Arial" panose="020B0604020202020204" pitchFamily="34" charset="0"/>
              <a:buChar char="•"/>
            </a:pPr>
            <a:r>
              <a:rPr lang="fi-FI" dirty="0"/>
              <a:t>Tapojen muuttaminen</a:t>
            </a:r>
          </a:p>
          <a:p>
            <a:pPr marL="591119" lvl="1" indent="-342900">
              <a:buFont typeface="Arial" panose="020B0604020202020204" pitchFamily="34" charset="0"/>
              <a:buChar char="•"/>
            </a:pPr>
            <a:r>
              <a:rPr lang="fi-FI" dirty="0"/>
              <a:t>Aikaansaamiseen vaikuttaminen</a:t>
            </a:r>
          </a:p>
          <a:p>
            <a:pPr marL="591119" lvl="1" indent="-342900">
              <a:buFont typeface="Arial" panose="020B0604020202020204" pitchFamily="34" charset="0"/>
              <a:buChar char="•"/>
            </a:pPr>
            <a:r>
              <a:rPr lang="fi-FI" dirty="0"/>
              <a:t>TARMO-työkalu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Lopetus yhdessä</a:t>
            </a:r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071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79" y="1027113"/>
            <a:ext cx="8207376" cy="3240087"/>
          </a:xfrm>
        </p:spPr>
        <p:txBody>
          <a:bodyPr>
            <a:normAutofit/>
          </a:bodyPr>
          <a:lstStyle/>
          <a:p>
            <a:r>
              <a:rPr lang="fi-FI" sz="2800" dirty="0"/>
              <a:t>Keskustelu kotitehtävästä omissa ryhmissä: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1) Mitä havaintoja teit kun seurasit omaa ajankäyttöä?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2) Pohdi, mitä haluaisit muuttaa omissa työtavoissa?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17808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haluatte muuttaa omissa työtavoissa?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751162"/>
            <a:ext cx="4896902" cy="2846533"/>
          </a:xfrm>
        </p:spPr>
        <p:txBody>
          <a:bodyPr/>
          <a:lstStyle/>
          <a:p>
            <a:r>
              <a:rPr lang="fi-FI" b="0" dirty="0"/>
              <a:t>Kirjaa itsellesi yksi asia, jota haluaisit muuttaa omissa työtavoissasi. Tämä asia on voinut nousta ajankäytönseurannasta tai se voi olla jokin muu asia, johon toivot muutosta.</a:t>
            </a:r>
          </a:p>
          <a:p>
            <a:endParaRPr lang="fi-FI" b="0" dirty="0"/>
          </a:p>
          <a:p>
            <a:r>
              <a:rPr lang="fi-FI" b="0" dirty="0"/>
              <a:t>Työstämme tätä asiaa tämän päivän kuluessa eri näkökulmista.</a:t>
            </a:r>
          </a:p>
        </p:txBody>
      </p:sp>
    </p:spTree>
    <p:extLst>
      <p:ext uri="{BB962C8B-B14F-4D97-AF65-F5344CB8AC3E}">
        <p14:creationId xmlns:p14="http://schemas.microsoft.com/office/powerpoint/2010/main" val="33327343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000500" y="638076"/>
            <a:ext cx="0" cy="43204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00500" y="566068"/>
            <a:ext cx="0" cy="4320480"/>
          </a:xfrm>
          <a:prstGeom prst="line">
            <a:avLst/>
          </a:prstGeom>
          <a:ln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97958" y="268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Muutos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37" y="268744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Nykytilanne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100" y="121414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Huonot puolet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100" y="33743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Hyvät puolet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3457" y="872958"/>
            <a:ext cx="42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9240" y="819854"/>
            <a:ext cx="42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9240" y="2942332"/>
            <a:ext cx="42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5191" y="2942332"/>
            <a:ext cx="42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9812" y="5064810"/>
            <a:ext cx="42559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Työtapa,</a:t>
            </a:r>
            <a:r>
              <a:rPr kumimoji="0" lang="fi-FI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jota haluaisit muuttaa</a:t>
            </a:r>
            <a:endParaRPr kumimoji="0" lang="fi-FI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5800" y="1242290"/>
            <a:ext cx="3330934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Täytä</a:t>
            </a:r>
            <a:r>
              <a:rPr kumimoji="0" lang="fi-FI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neljä kenttää numerojärjestyksessä</a:t>
            </a:r>
            <a:endParaRPr kumimoji="0" lang="fi-FI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0354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212" y="483890"/>
            <a:ext cx="8207376" cy="2952001"/>
          </a:xfrm>
        </p:spPr>
        <p:txBody>
          <a:bodyPr/>
          <a:lstStyle/>
          <a:p>
            <a:pPr algn="ctr"/>
            <a:r>
              <a:rPr lang="fi-FI" dirty="0"/>
              <a:t>Tapojen psykologiaa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E6F20A-4F38-4CD0-9BBD-5DAE1F7A24E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85427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Tavat ja niiden muuttaminen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937760"/>
            <a:ext cx="3988081" cy="3336085"/>
          </a:xfrm>
        </p:spPr>
        <p:txBody>
          <a:bodyPr/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”Habit is a choice </a:t>
            </a:r>
          </a:p>
          <a:p>
            <a:pPr algn="ctr"/>
            <a:r>
              <a:rPr lang="en-US" sz="2400" dirty="0"/>
              <a:t>we deliberately make at some point, </a:t>
            </a:r>
          </a:p>
          <a:p>
            <a:pPr algn="ctr"/>
            <a:r>
              <a:rPr lang="en-US" sz="2400" dirty="0"/>
              <a:t>and then stop thinking about it, </a:t>
            </a:r>
          </a:p>
          <a:p>
            <a:pPr algn="ctr"/>
            <a:r>
              <a:rPr lang="en-US" sz="2400" dirty="0"/>
              <a:t>but continue doing” </a:t>
            </a:r>
          </a:p>
          <a:p>
            <a:pPr algn="ctr"/>
            <a:r>
              <a:rPr lang="en-US" sz="1400" dirty="0"/>
              <a:t>–Charles </a:t>
            </a:r>
            <a:r>
              <a:rPr lang="en-US" sz="1400" dirty="0" err="1"/>
              <a:t>Duhigg</a:t>
            </a:r>
            <a:endParaRPr lang="fi-FI" sz="1400" dirty="0"/>
          </a:p>
          <a:p>
            <a:endParaRPr lang="fi-FI" sz="28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48343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aalto_yliopisto">
  <a:themeElements>
    <a:clrScheme name="aalto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630</Words>
  <Application>Microsoft Office PowerPoint</Application>
  <PresentationFormat>On-screen Show (16:10)</PresentationFormat>
  <Paragraphs>118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Courier New</vt:lpstr>
      <vt:lpstr>Georgia</vt:lpstr>
      <vt:lpstr>Lucida Grande</vt:lpstr>
      <vt:lpstr>Symbol</vt:lpstr>
      <vt:lpstr>Aalto University</vt:lpstr>
      <vt:lpstr>2_Aalto_University_2013</vt:lpstr>
      <vt:lpstr>aalto_yliopisto</vt:lpstr>
      <vt:lpstr>Arkkitehtuurin teorian erikoistyö: Suunnittelijaksi kasvamassa (3 op)   5 Ryhmätapaaminen: Omien työtapojen suunnittelu </vt:lpstr>
      <vt:lpstr>Tapaamisajat</vt:lpstr>
      <vt:lpstr>PowerPoint Presentation</vt:lpstr>
      <vt:lpstr>Ohjelma</vt:lpstr>
      <vt:lpstr>Keskustelu kotitehtävästä omissa ryhmissä:  1) Mitä havaintoja teit kun seurasit omaa ajankäyttöä?  2) Pohdi, mitä haluaisit muuttaa omissa työtavoissa?</vt:lpstr>
      <vt:lpstr>Mitä haluatte muuttaa omissa työtavoissa?</vt:lpstr>
      <vt:lpstr>PowerPoint Presentation</vt:lpstr>
      <vt:lpstr>Tapojen psykologiaa</vt:lpstr>
      <vt:lpstr>Tavat ja niiden muuttaminen</vt:lpstr>
      <vt:lpstr>Tapojen psykologiaa</vt:lpstr>
      <vt:lpstr>PowerPoint Presentation</vt:lpstr>
      <vt:lpstr>PowerPoint Presentation</vt:lpstr>
      <vt:lpstr>PowerPoint Presentation</vt:lpstr>
      <vt:lpstr>Tehtävä:   - Palauta mieleen työtapa, jota haluaisit muuttaa.  - Mieti millaisia vihjeitä tähän tapaan liittyy?   - Millaisia palkintoja tällä tavoin työskentelystä         seuraa?  - Keskustelkaa pienryhmissä</vt:lpstr>
      <vt:lpstr>Tapojen muuttaminen</vt:lpstr>
      <vt:lpstr>Tehtävä:   - Palauta mieleen työtapa, jota haluaisit muuttaa.  - Miten voisit vaikuttaa vihjeeseen, toimintaan tai  toistoihin?  </vt:lpstr>
      <vt:lpstr>Aikaansaamisen psykologiaa</vt:lpstr>
      <vt:lpstr>Opinnot ja tieto</vt:lpstr>
      <vt:lpstr>Välineitä muutokseen -TARMO </vt:lpstr>
      <vt:lpstr>Tarmo käytännössä</vt:lpstr>
      <vt:lpstr>Arkkitehtihaastattelut?</vt:lpstr>
      <vt:lpstr>Lopetus yhdessä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pohja</dc:title>
  <dc:creator>Sjöblom Paula</dc:creator>
  <cp:lastModifiedBy>Saarimäki Sanni</cp:lastModifiedBy>
  <cp:revision>140</cp:revision>
  <dcterms:modified xsi:type="dcterms:W3CDTF">2021-02-05T07:49:38Z</dcterms:modified>
</cp:coreProperties>
</file>