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1"/>
  </p:notesMasterIdLst>
  <p:handoutMasterIdLst>
    <p:handoutMasterId r:id="rId22"/>
  </p:handoutMasterIdLst>
  <p:sldIdLst>
    <p:sldId id="256" r:id="rId2"/>
    <p:sldId id="293" r:id="rId3"/>
    <p:sldId id="294" r:id="rId4"/>
    <p:sldId id="276" r:id="rId5"/>
    <p:sldId id="290" r:id="rId6"/>
    <p:sldId id="277" r:id="rId7"/>
    <p:sldId id="291" r:id="rId8"/>
    <p:sldId id="278" r:id="rId9"/>
    <p:sldId id="279" r:id="rId10"/>
    <p:sldId id="280" r:id="rId11"/>
    <p:sldId id="281" r:id="rId12"/>
    <p:sldId id="292" r:id="rId13"/>
    <p:sldId id="282" r:id="rId14"/>
    <p:sldId id="283" r:id="rId15"/>
    <p:sldId id="285" r:id="rId16"/>
    <p:sldId id="286" r:id="rId17"/>
    <p:sldId id="287" r:id="rId18"/>
    <p:sldId id="288" r:id="rId19"/>
    <p:sldId id="289" r:id="rId20"/>
  </p:sldIdLst>
  <p:sldSz cx="9144000" cy="6858000" type="screen4x3"/>
  <p:notesSz cx="6797675" cy="9926638"/>
  <p:defaultTextStyle>
    <a:defPPr>
      <a:defRPr lang="fi-F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3605" autoAdjust="0"/>
  </p:normalViewPr>
  <p:slideViewPr>
    <p:cSldViewPr>
      <p:cViewPr varScale="1">
        <p:scale>
          <a:sx n="120" d="100"/>
          <a:sy n="120" d="100"/>
        </p:scale>
        <p:origin x="19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275" cy="496671"/>
          </a:xfrm>
          <a:prstGeom prst="rect">
            <a:avLst/>
          </a:prstGeom>
        </p:spPr>
        <p:txBody>
          <a:bodyPr vert="horz" lIns="93153" tIns="46578" rIns="93153" bIns="46578" rtlCol="0"/>
          <a:lstStyle>
            <a:lvl1pPr algn="l" fontAlgn="auto">
              <a:spcBef>
                <a:spcPts val="0"/>
              </a:spcBef>
              <a:spcAft>
                <a:spcPts val="0"/>
              </a:spcAft>
              <a:defRPr sz="1200">
                <a:latin typeface="+mn-lt"/>
              </a:defRPr>
            </a:lvl1pPr>
          </a:lstStyle>
          <a:p>
            <a:pPr>
              <a:defRPr/>
            </a:pPr>
            <a:endParaRPr lang="fi-FI"/>
          </a:p>
        </p:txBody>
      </p:sp>
      <p:sp>
        <p:nvSpPr>
          <p:cNvPr id="3" name="Date Placeholder 2"/>
          <p:cNvSpPr>
            <a:spLocks noGrp="1"/>
          </p:cNvSpPr>
          <p:nvPr>
            <p:ph type="dt" sz="quarter" idx="1"/>
          </p:nvPr>
        </p:nvSpPr>
        <p:spPr>
          <a:xfrm>
            <a:off x="3849862" y="1"/>
            <a:ext cx="2946275" cy="496671"/>
          </a:xfrm>
          <a:prstGeom prst="rect">
            <a:avLst/>
          </a:prstGeom>
        </p:spPr>
        <p:txBody>
          <a:bodyPr vert="horz" lIns="93153" tIns="46578" rIns="93153" bIns="46578" rtlCol="0"/>
          <a:lstStyle>
            <a:lvl1pPr algn="r" fontAlgn="auto">
              <a:spcBef>
                <a:spcPts val="0"/>
              </a:spcBef>
              <a:spcAft>
                <a:spcPts val="0"/>
              </a:spcAft>
              <a:defRPr sz="1200">
                <a:latin typeface="+mn-lt"/>
              </a:defRPr>
            </a:lvl1pPr>
          </a:lstStyle>
          <a:p>
            <a:pPr>
              <a:defRPr/>
            </a:pPr>
            <a:fld id="{F7E69486-E970-4C1E-A741-6A26127E5354}" type="datetimeFigureOut">
              <a:rPr lang="fi-FI"/>
              <a:pPr>
                <a:defRPr/>
              </a:pPr>
              <a:t>30.5.2022</a:t>
            </a:fld>
            <a:endParaRPr lang="fi-FI"/>
          </a:p>
        </p:txBody>
      </p:sp>
      <p:sp>
        <p:nvSpPr>
          <p:cNvPr id="4" name="Footer Placeholder 3"/>
          <p:cNvSpPr>
            <a:spLocks noGrp="1"/>
          </p:cNvSpPr>
          <p:nvPr>
            <p:ph type="ftr" sz="quarter" idx="2"/>
          </p:nvPr>
        </p:nvSpPr>
        <p:spPr>
          <a:xfrm>
            <a:off x="1" y="9428273"/>
            <a:ext cx="2946275" cy="496671"/>
          </a:xfrm>
          <a:prstGeom prst="rect">
            <a:avLst/>
          </a:prstGeom>
        </p:spPr>
        <p:txBody>
          <a:bodyPr vert="horz" lIns="93153" tIns="46578" rIns="93153" bIns="46578" rtlCol="0" anchor="b"/>
          <a:lstStyle>
            <a:lvl1pPr algn="l" fontAlgn="auto">
              <a:spcBef>
                <a:spcPts val="0"/>
              </a:spcBef>
              <a:spcAft>
                <a:spcPts val="0"/>
              </a:spcAft>
              <a:defRPr sz="1200">
                <a:latin typeface="+mn-lt"/>
              </a:defRPr>
            </a:lvl1pPr>
          </a:lstStyle>
          <a:p>
            <a:pPr>
              <a:defRPr/>
            </a:pPr>
            <a:endParaRPr lang="fi-FI"/>
          </a:p>
        </p:txBody>
      </p:sp>
      <p:sp>
        <p:nvSpPr>
          <p:cNvPr id="5" name="Slide Number Placeholder 4"/>
          <p:cNvSpPr>
            <a:spLocks noGrp="1"/>
          </p:cNvSpPr>
          <p:nvPr>
            <p:ph type="sldNum" sz="quarter" idx="3"/>
          </p:nvPr>
        </p:nvSpPr>
        <p:spPr>
          <a:xfrm>
            <a:off x="3849862" y="9428273"/>
            <a:ext cx="2946275" cy="496671"/>
          </a:xfrm>
          <a:prstGeom prst="rect">
            <a:avLst/>
          </a:prstGeom>
        </p:spPr>
        <p:txBody>
          <a:bodyPr vert="horz" lIns="93153" tIns="46578" rIns="93153" bIns="46578" rtlCol="0" anchor="b"/>
          <a:lstStyle>
            <a:lvl1pPr algn="r" fontAlgn="auto">
              <a:spcBef>
                <a:spcPts val="0"/>
              </a:spcBef>
              <a:spcAft>
                <a:spcPts val="0"/>
              </a:spcAft>
              <a:defRPr sz="1200">
                <a:latin typeface="+mn-lt"/>
              </a:defRPr>
            </a:lvl1pPr>
          </a:lstStyle>
          <a:p>
            <a:pPr>
              <a:defRPr/>
            </a:pPr>
            <a:fld id="{C4A91DB7-F5F6-4DB5-AD44-CF3BA49F389D}" type="slidenum">
              <a:rPr lang="fi-FI"/>
              <a:pPr>
                <a:defRPr/>
              </a:pPr>
              <a:t>‹#›</a:t>
            </a:fld>
            <a:endParaRPr lang="fi-FI"/>
          </a:p>
        </p:txBody>
      </p:sp>
    </p:spTree>
    <p:extLst>
      <p:ext uri="{BB962C8B-B14F-4D97-AF65-F5344CB8AC3E}">
        <p14:creationId xmlns:p14="http://schemas.microsoft.com/office/powerpoint/2010/main" val="939636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275" cy="496671"/>
          </a:xfrm>
          <a:prstGeom prst="rect">
            <a:avLst/>
          </a:prstGeom>
        </p:spPr>
        <p:txBody>
          <a:bodyPr vert="horz" lIns="93153" tIns="46578" rIns="93153" bIns="46578" rtlCol="0"/>
          <a:lstStyle>
            <a:lvl1pPr algn="l" fontAlgn="auto">
              <a:spcBef>
                <a:spcPts val="0"/>
              </a:spcBef>
              <a:spcAft>
                <a:spcPts val="0"/>
              </a:spcAft>
              <a:defRPr sz="1200">
                <a:latin typeface="Arial" pitchFamily="34" charset="0"/>
              </a:defRPr>
            </a:lvl1pPr>
          </a:lstStyle>
          <a:p>
            <a:pPr>
              <a:defRPr/>
            </a:pPr>
            <a:endParaRPr lang="fi-FI"/>
          </a:p>
        </p:txBody>
      </p:sp>
      <p:sp>
        <p:nvSpPr>
          <p:cNvPr id="3" name="Date Placeholder 2"/>
          <p:cNvSpPr>
            <a:spLocks noGrp="1"/>
          </p:cNvSpPr>
          <p:nvPr>
            <p:ph type="dt" idx="1"/>
          </p:nvPr>
        </p:nvSpPr>
        <p:spPr>
          <a:xfrm>
            <a:off x="3849862" y="1"/>
            <a:ext cx="2946275" cy="496671"/>
          </a:xfrm>
          <a:prstGeom prst="rect">
            <a:avLst/>
          </a:prstGeom>
        </p:spPr>
        <p:txBody>
          <a:bodyPr vert="horz" lIns="93153" tIns="46578" rIns="93153" bIns="46578" rtlCol="0"/>
          <a:lstStyle>
            <a:lvl1pPr algn="r" fontAlgn="auto">
              <a:spcBef>
                <a:spcPts val="0"/>
              </a:spcBef>
              <a:spcAft>
                <a:spcPts val="0"/>
              </a:spcAft>
              <a:defRPr sz="1200">
                <a:latin typeface="Arial" pitchFamily="34" charset="0"/>
              </a:defRPr>
            </a:lvl1pPr>
          </a:lstStyle>
          <a:p>
            <a:pPr>
              <a:defRPr/>
            </a:pPr>
            <a:fld id="{89E28880-3CCA-4FB6-A24B-92B62420F9AF}" type="datetimeFigureOut">
              <a:rPr lang="fi-FI"/>
              <a:pPr>
                <a:defRPr/>
              </a:pPr>
              <a:t>30.5.2022</a:t>
            </a:fld>
            <a:endParaRPr lang="fi-FI"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53" tIns="46578" rIns="93153" bIns="46578" rtlCol="0" anchor="ctr"/>
          <a:lstStyle/>
          <a:p>
            <a:pPr lvl="0"/>
            <a:endParaRPr lang="fi-FI" noProof="0" dirty="0"/>
          </a:p>
        </p:txBody>
      </p:sp>
      <p:sp>
        <p:nvSpPr>
          <p:cNvPr id="5" name="Notes Placeholder 4"/>
          <p:cNvSpPr>
            <a:spLocks noGrp="1"/>
          </p:cNvSpPr>
          <p:nvPr>
            <p:ph type="body" sz="quarter" idx="3"/>
          </p:nvPr>
        </p:nvSpPr>
        <p:spPr>
          <a:xfrm>
            <a:off x="680384" y="4715833"/>
            <a:ext cx="5436908" cy="4466648"/>
          </a:xfrm>
          <a:prstGeom prst="rect">
            <a:avLst/>
          </a:prstGeom>
        </p:spPr>
        <p:txBody>
          <a:bodyPr vert="horz" lIns="93153" tIns="46578" rIns="93153" bIns="46578"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fi-FI" noProof="0" dirty="0"/>
          </a:p>
        </p:txBody>
      </p:sp>
      <p:sp>
        <p:nvSpPr>
          <p:cNvPr id="6" name="Footer Placeholder 5"/>
          <p:cNvSpPr>
            <a:spLocks noGrp="1"/>
          </p:cNvSpPr>
          <p:nvPr>
            <p:ph type="ftr" sz="quarter" idx="4"/>
          </p:nvPr>
        </p:nvSpPr>
        <p:spPr>
          <a:xfrm>
            <a:off x="1" y="9428273"/>
            <a:ext cx="2946275" cy="496671"/>
          </a:xfrm>
          <a:prstGeom prst="rect">
            <a:avLst/>
          </a:prstGeom>
        </p:spPr>
        <p:txBody>
          <a:bodyPr vert="horz" lIns="93153" tIns="46578" rIns="93153" bIns="46578" rtlCol="0" anchor="b"/>
          <a:lstStyle>
            <a:lvl1pPr algn="l" fontAlgn="auto">
              <a:spcBef>
                <a:spcPts val="0"/>
              </a:spcBef>
              <a:spcAft>
                <a:spcPts val="0"/>
              </a:spcAft>
              <a:defRPr sz="1200">
                <a:latin typeface="Arial" pitchFamily="34" charset="0"/>
              </a:defRPr>
            </a:lvl1pPr>
          </a:lstStyle>
          <a:p>
            <a:pPr>
              <a:defRPr/>
            </a:pPr>
            <a:endParaRPr lang="fi-FI"/>
          </a:p>
        </p:txBody>
      </p:sp>
      <p:sp>
        <p:nvSpPr>
          <p:cNvPr id="7" name="Slide Number Placeholder 6"/>
          <p:cNvSpPr>
            <a:spLocks noGrp="1"/>
          </p:cNvSpPr>
          <p:nvPr>
            <p:ph type="sldNum" sz="quarter" idx="5"/>
          </p:nvPr>
        </p:nvSpPr>
        <p:spPr>
          <a:xfrm>
            <a:off x="3849862" y="9428273"/>
            <a:ext cx="2946275" cy="496671"/>
          </a:xfrm>
          <a:prstGeom prst="rect">
            <a:avLst/>
          </a:prstGeom>
        </p:spPr>
        <p:txBody>
          <a:bodyPr vert="horz" lIns="93153" tIns="46578" rIns="93153" bIns="46578" rtlCol="0" anchor="b"/>
          <a:lstStyle>
            <a:lvl1pPr algn="r" fontAlgn="auto">
              <a:spcBef>
                <a:spcPts val="0"/>
              </a:spcBef>
              <a:spcAft>
                <a:spcPts val="0"/>
              </a:spcAft>
              <a:defRPr sz="1200">
                <a:latin typeface="Arial" pitchFamily="34" charset="0"/>
              </a:defRPr>
            </a:lvl1pPr>
          </a:lstStyle>
          <a:p>
            <a:pPr>
              <a:defRPr/>
            </a:pPr>
            <a:fld id="{45883163-128D-4682-9BEE-A6974143F035}" type="slidenum">
              <a:rPr lang="fi-FI"/>
              <a:pPr>
                <a:defRPr/>
              </a:pPr>
              <a:t>‹#›</a:t>
            </a:fld>
            <a:endParaRPr lang="fi-FI" dirty="0"/>
          </a:p>
        </p:txBody>
      </p:sp>
    </p:spTree>
    <p:extLst>
      <p:ext uri="{BB962C8B-B14F-4D97-AF65-F5344CB8AC3E}">
        <p14:creationId xmlns:p14="http://schemas.microsoft.com/office/powerpoint/2010/main" val="42081321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atin typeface="Arial" charset="0"/>
            </a:endParaRP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52E64F-49AC-43B3-8399-6ECB5CFFD293}" type="slidenum">
              <a:rPr lang="fi-FI" smtClean="0">
                <a:latin typeface="Arial" charset="0"/>
              </a:rPr>
              <a:pPr fontAlgn="base">
                <a:spcBef>
                  <a:spcPct val="0"/>
                </a:spcBef>
                <a:spcAft>
                  <a:spcPct val="0"/>
                </a:spcAft>
              </a:pPr>
              <a:t>1</a:t>
            </a:fld>
            <a:endParaRPr lang="fi-FI">
              <a:latin typeface="Arial" charset="0"/>
            </a:endParaRPr>
          </a:p>
        </p:txBody>
      </p:sp>
    </p:spTree>
    <p:extLst>
      <p:ext uri="{BB962C8B-B14F-4D97-AF65-F5344CB8AC3E}">
        <p14:creationId xmlns:p14="http://schemas.microsoft.com/office/powerpoint/2010/main" val="14764445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9" name="Rectangle 7"/>
          <p:cNvSpPr/>
          <p:nvPr userDrawn="1"/>
        </p:nvSpPr>
        <p:spPr>
          <a:xfrm>
            <a:off x="406400" y="1712913"/>
            <a:ext cx="8326438" cy="3921125"/>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1" name="Picture 11"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0"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2"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endParaRPr lang="en-US" noProof="0"/>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7"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D02A1C95-81BC-412E-A7AD-57489872DD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5" name="Date Placeholder 3"/>
          <p:cNvSpPr>
            <a:spLocks noGrp="1"/>
          </p:cNvSpPr>
          <p:nvPr>
            <p:ph type="dt" sz="half" idx="15"/>
          </p:nvPr>
        </p:nvSpPr>
        <p:spPr/>
        <p:txBody>
          <a:bodyPr/>
          <a:lstStyle>
            <a:lvl1pPr>
              <a:defRPr/>
            </a:lvl1pPr>
          </a:lstStyle>
          <a:p>
            <a:pPr>
              <a:defRPr/>
            </a:pPr>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D75F5E76-6C5C-4CBB-AA5D-7A4D14A6C6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9"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0"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4" name="Date Placeholder 3"/>
          <p:cNvSpPr>
            <a:spLocks noGrp="1"/>
          </p:cNvSpPr>
          <p:nvPr>
            <p:ph type="dt" sz="half" idx="15"/>
          </p:nvPr>
        </p:nvSpPr>
        <p:spPr/>
        <p:txBody>
          <a:bodyPr/>
          <a:lstStyle>
            <a:lvl1pPr>
              <a:defRPr/>
            </a:lvl1pPr>
          </a:lstStyle>
          <a:p>
            <a:pPr>
              <a:defRPr/>
            </a:pPr>
            <a:endParaRPr lang="en-US"/>
          </a:p>
        </p:txBody>
      </p:sp>
      <p:sp>
        <p:nvSpPr>
          <p:cNvPr id="5" name="Footer Placeholder 4"/>
          <p:cNvSpPr>
            <a:spLocks noGrp="1"/>
          </p:cNvSpPr>
          <p:nvPr>
            <p:ph type="ftr" sz="quarter" idx="16"/>
          </p:nvPr>
        </p:nvSpPr>
        <p:spPr/>
        <p:txBody>
          <a:bodyPr/>
          <a:lstStyle>
            <a:lvl1pPr>
              <a:defRPr/>
            </a:lvl1pPr>
          </a:lstStyle>
          <a:p>
            <a:pPr>
              <a:defRPr/>
            </a:pPr>
            <a:endParaRPr lang="en-US"/>
          </a:p>
        </p:txBody>
      </p:sp>
      <p:sp>
        <p:nvSpPr>
          <p:cNvPr id="6" name="Slide Number Placeholder 5"/>
          <p:cNvSpPr>
            <a:spLocks noGrp="1"/>
          </p:cNvSpPr>
          <p:nvPr>
            <p:ph type="sldNum" sz="quarter" idx="17"/>
          </p:nvPr>
        </p:nvSpPr>
        <p:spPr/>
        <p:txBody>
          <a:bodyPr/>
          <a:lstStyle>
            <a:lvl1pPr>
              <a:defRPr/>
            </a:lvl1pPr>
          </a:lstStyle>
          <a:p>
            <a:pPr>
              <a:defRPr/>
            </a:pPr>
            <a:fld id="{4DB4B156-2432-40F1-B988-C05A103BCE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572400" y="1584000"/>
            <a:ext cx="6285600" cy="4136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7" name="Footer Placeholder 4"/>
          <p:cNvSpPr>
            <a:spLocks noGrp="1"/>
          </p:cNvSpPr>
          <p:nvPr>
            <p:ph type="ftr" sz="quarter" idx="16"/>
          </p:nvPr>
        </p:nvSpPr>
        <p:spPr/>
        <p:txBody>
          <a:bodyPr/>
          <a:lstStyle>
            <a:lvl1pPr>
              <a:defRPr/>
            </a:lvl1pPr>
          </a:lstStyle>
          <a:p>
            <a:pPr>
              <a:defRPr/>
            </a:pPr>
            <a:endParaRPr lang="en-US"/>
          </a:p>
        </p:txBody>
      </p:sp>
      <p:sp>
        <p:nvSpPr>
          <p:cNvPr id="8" name="Slide Number Placeholder 5"/>
          <p:cNvSpPr>
            <a:spLocks noGrp="1"/>
          </p:cNvSpPr>
          <p:nvPr>
            <p:ph type="sldNum" sz="quarter" idx="17"/>
          </p:nvPr>
        </p:nvSpPr>
        <p:spPr/>
        <p:txBody>
          <a:bodyPr/>
          <a:lstStyle>
            <a:lvl1pPr>
              <a:defRPr/>
            </a:lvl1pPr>
          </a:lstStyle>
          <a:p>
            <a:pPr>
              <a:defRPr/>
            </a:pPr>
            <a:fld id="{6E757164-A146-4706-81AA-6DC8EB7B61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pic>
        <p:nvPicPr>
          <p:cNvPr id="9" name="Picture 12" descr="aalto_HSE_eng.jpg"/>
          <p:cNvPicPr>
            <a:picLocks noChangeAspect="1"/>
          </p:cNvPicPr>
          <p:nvPr userDrawn="1"/>
        </p:nvPicPr>
        <p:blipFill>
          <a:blip r:embed="rId2" cstate="print"/>
          <a:srcRect/>
          <a:stretch>
            <a:fillRect/>
          </a:stretch>
        </p:blipFill>
        <p:spPr bwMode="auto">
          <a:xfrm>
            <a:off x="0" y="0"/>
            <a:ext cx="2120900" cy="1630363"/>
          </a:xfrm>
          <a:prstGeom prst="rect">
            <a:avLst/>
          </a:prstGeom>
          <a:noFill/>
          <a:ln w="9525">
            <a:noFill/>
            <a:miter lim="800000"/>
            <a:headEnd/>
            <a:tailEnd/>
          </a:ln>
        </p:spPr>
      </p:pic>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2" name="Text Placeholder 9"/>
          <p:cNvSpPr>
            <a:spLocks noGrp="1"/>
          </p:cNvSpPr>
          <p:nvPr>
            <p:ph type="body" sz="quarter" idx="11"/>
          </p:nvPr>
        </p:nvSpPr>
        <p:spPr>
          <a:xfrm>
            <a:off x="5144400" y="5961600"/>
            <a:ext cx="1962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7" name="Text Placeholder 9"/>
          <p:cNvSpPr>
            <a:spLocks noGrp="1"/>
          </p:cNvSpPr>
          <p:nvPr>
            <p:ph type="body" sz="quarter" idx="12"/>
          </p:nvPr>
        </p:nvSpPr>
        <p:spPr>
          <a:xfrm>
            <a:off x="7426800" y="5961600"/>
            <a:ext cx="1134000" cy="6336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8" name="Text Placeholder 9"/>
          <p:cNvSpPr>
            <a:spLocks noGrp="1"/>
          </p:cNvSpPr>
          <p:nvPr>
            <p:ph type="body" sz="quarter" idx="13"/>
          </p:nvPr>
        </p:nvSpPr>
        <p:spPr>
          <a:xfrm>
            <a:off x="2862000" y="6138000"/>
            <a:ext cx="20268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9" name="Text Placeholder 9"/>
          <p:cNvSpPr>
            <a:spLocks noGrp="1"/>
          </p:cNvSpPr>
          <p:nvPr>
            <p:ph type="body" sz="quarter" idx="14"/>
          </p:nvPr>
        </p:nvSpPr>
        <p:spPr>
          <a:xfrm>
            <a:off x="572400" y="6138000"/>
            <a:ext cx="2048400" cy="457200"/>
          </a:xfrm>
        </p:spPr>
        <p:txBody>
          <a:bodyPr wrap="none"/>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20" name="Text Placeholder 9"/>
          <p:cNvSpPr>
            <a:spLocks noGrp="1"/>
          </p:cNvSpPr>
          <p:nvPr>
            <p:ph type="body" sz="quarter" idx="15"/>
          </p:nvPr>
        </p:nvSpPr>
        <p:spPr>
          <a:xfrm>
            <a:off x="572400" y="5961600"/>
            <a:ext cx="2048400" cy="176400"/>
          </a:xfrm>
        </p:spPr>
        <p:txBody>
          <a:bodyPr wrap="none"/>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sp>
        <p:nvSpPr>
          <p:cNvPr id="10" name="Date Placeholder 3"/>
          <p:cNvSpPr>
            <a:spLocks noGrp="1"/>
          </p:cNvSpPr>
          <p:nvPr>
            <p:ph type="dt" sz="half" idx="16"/>
          </p:nvPr>
        </p:nvSpPr>
        <p:spPr>
          <a:xfrm>
            <a:off x="2862263" y="5961063"/>
            <a:ext cx="2027237" cy="176212"/>
          </a:xfrm>
        </p:spPr>
        <p:txBody>
          <a:bodyPr wrap="none"/>
          <a:lstStyle>
            <a:lvl1pPr>
              <a:defRPr sz="1200">
                <a:solidFill>
                  <a:schemeClr val="bg2"/>
                </a:solidFill>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4" name="Rectangle 9"/>
          <p:cNvSpPr/>
          <p:nvPr userDrawn="1"/>
        </p:nvSpPr>
        <p:spPr>
          <a:xfrm>
            <a:off x="406400" y="406400"/>
            <a:ext cx="8326438" cy="5472113"/>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12" descr="aalto_HSE_eng_alakulma.jpg"/>
          <p:cNvPicPr>
            <a:picLocks noChangeAspect="1"/>
          </p:cNvPicPr>
          <p:nvPr userDrawn="1"/>
        </p:nvPicPr>
        <p:blipFill>
          <a:blip r:embed="rId2" cstate="print"/>
          <a:srcRect/>
          <a:stretch>
            <a:fillRect/>
          </a:stretch>
        </p:blipFill>
        <p:spPr bwMode="auto">
          <a:xfrm>
            <a:off x="0" y="5959475"/>
            <a:ext cx="2879725" cy="898525"/>
          </a:xfrm>
          <a:prstGeom prst="rect">
            <a:avLst/>
          </a:prstGeom>
          <a:noFill/>
          <a:ln w="9525">
            <a:noFill/>
            <a:miter lim="800000"/>
            <a:headEnd/>
            <a:tailEnd/>
          </a:ln>
        </p:spPr>
      </p:pic>
      <p:sp>
        <p:nvSpPr>
          <p:cNvPr id="11" name="Text Placeholder 9"/>
          <p:cNvSpPr>
            <a:spLocks noGrp="1"/>
          </p:cNvSpPr>
          <p:nvPr>
            <p:ph type="body" sz="quarter" idx="13"/>
          </p:nvPr>
        </p:nvSpPr>
        <p:spPr>
          <a:xfrm>
            <a:off x="5144400" y="6145200"/>
            <a:ext cx="15372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73088" y="488950"/>
            <a:ext cx="7988300" cy="10810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73088" y="1584325"/>
            <a:ext cx="7988300" cy="41354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30588" y="6275388"/>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5" name="Footer Placeholder 4"/>
          <p:cNvSpPr>
            <a:spLocks noGrp="1"/>
          </p:cNvSpPr>
          <p:nvPr>
            <p:ph type="ftr" sz="quarter" idx="3"/>
          </p:nvPr>
        </p:nvSpPr>
        <p:spPr>
          <a:xfrm>
            <a:off x="3430588" y="6145213"/>
            <a:ext cx="1544637" cy="125412"/>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3430588" y="6400800"/>
            <a:ext cx="1544637" cy="125413"/>
          </a:xfrm>
          <a:prstGeom prst="rect">
            <a:avLst/>
          </a:prstGeom>
        </p:spPr>
        <p:txBody>
          <a:bodyPr vert="horz" lIns="0" tIns="0" rIns="0" bIns="0" rtlCol="0" anchor="ctr"/>
          <a:lstStyle>
            <a:lvl1pPr algn="l" fontAlgn="auto">
              <a:spcBef>
                <a:spcPts val="0"/>
              </a:spcBef>
              <a:spcAft>
                <a:spcPts val="0"/>
              </a:spcAft>
              <a:defRPr sz="900" b="1">
                <a:solidFill>
                  <a:schemeClr val="tx1">
                    <a:tint val="75000"/>
                  </a:schemeClr>
                </a:solidFill>
                <a:latin typeface="Arial" pitchFamily="34" charset="0"/>
                <a:cs typeface="Arial" pitchFamily="34" charset="0"/>
              </a:defRPr>
            </a:lvl1pPr>
          </a:lstStyle>
          <a:p>
            <a:pPr>
              <a:defRPr/>
            </a:pPr>
            <a:fld id="{D13815F7-400D-4D3D-97FD-1FD65F570037}" type="slidenum">
              <a:rPr lang="en-US"/>
              <a:pPr>
                <a:defRPr/>
              </a:pPr>
              <a:t>‹#›</a:t>
            </a:fld>
            <a:endParaRPr lang="en-US"/>
          </a:p>
        </p:txBody>
      </p:sp>
      <p:sp>
        <p:nvSpPr>
          <p:cNvPr id="10" name="Rectangle 9"/>
          <p:cNvSpPr/>
          <p:nvPr/>
        </p:nvSpPr>
        <p:spPr>
          <a:xfrm>
            <a:off x="571500" y="5813425"/>
            <a:ext cx="7988300" cy="65088"/>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descr="aalto_HSE_eng_alakulma.jpg"/>
          <p:cNvPicPr>
            <a:picLocks noChangeAspect="1"/>
          </p:cNvPicPr>
          <p:nvPr/>
        </p:nvPicPr>
        <p:blipFill>
          <a:blip r:embed="rId10" cstate="print"/>
          <a:srcRect/>
          <a:stretch>
            <a:fillRect/>
          </a:stretch>
        </p:blipFill>
        <p:spPr bwMode="auto">
          <a:xfrm>
            <a:off x="0" y="5959475"/>
            <a:ext cx="2879725" cy="898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4" r:id="rId3"/>
    <p:sldLayoutId id="2147483663" r:id="rId4"/>
    <p:sldLayoutId id="2147483662" r:id="rId5"/>
    <p:sldLayoutId id="2147483661" r:id="rId6"/>
    <p:sldLayoutId id="2147483667" r:id="rId7"/>
    <p:sldLayoutId id="2147483668" r:id="rId8"/>
  </p:sldLayoutIdLst>
  <p:hf hdr="0"/>
  <p:txStyles>
    <p:titleStyle>
      <a:lvl1pPr algn="l" rtl="0" eaLnBrk="0" fontAlgn="base" hangingPunct="0">
        <a:spcBef>
          <a:spcPct val="0"/>
        </a:spcBef>
        <a:spcAft>
          <a:spcPct val="0"/>
        </a:spcAft>
        <a:defRPr sz="3200" b="1" kern="1200">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ts val="6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ts val="4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ts val="4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ts val="4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ts val="300"/>
        </a:spcBef>
        <a:spcAft>
          <a:spcPct val="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a:xfrm>
            <a:off x="539750" y="1771650"/>
            <a:ext cx="7805738" cy="2089150"/>
          </a:xfrm>
        </p:spPr>
        <p:txBody>
          <a:bodyPr/>
          <a:lstStyle/>
          <a:p>
            <a:pPr eaLnBrk="1" hangingPunct="1"/>
            <a:r>
              <a:rPr lang="fi-FI" sz="3200"/>
              <a:t>Verotuksen perusteet - Johdanto</a:t>
            </a:r>
            <a:endParaRPr lang="en-US" sz="3200" dirty="0"/>
          </a:p>
        </p:txBody>
      </p:sp>
      <p:sp>
        <p:nvSpPr>
          <p:cNvPr id="12290" name="Subtitle 2"/>
          <p:cNvSpPr>
            <a:spLocks noGrp="1"/>
          </p:cNvSpPr>
          <p:nvPr>
            <p:ph type="subTitle" idx="1"/>
          </p:nvPr>
        </p:nvSpPr>
        <p:spPr>
          <a:xfrm>
            <a:off x="573088" y="3143250"/>
            <a:ext cx="6284912" cy="2339975"/>
          </a:xfrm>
        </p:spPr>
        <p:txBody>
          <a:bodyPr/>
          <a:lstStyle/>
          <a:p>
            <a:pPr eaLnBrk="1" hangingPunct="1"/>
            <a:r>
              <a:rPr lang="fi-FI" dirty="0">
                <a:solidFill>
                  <a:schemeClr val="tx1"/>
                </a:solidFill>
                <a:latin typeface="Arial" charset="0"/>
              </a:rPr>
              <a:t>OTK / OTM Ilkka Lahti</a:t>
            </a:r>
          </a:p>
          <a:p>
            <a:pPr eaLnBrk="1" hangingPunct="1"/>
            <a:endParaRPr lang="fi-FI" dirty="0">
              <a:solidFill>
                <a:schemeClr val="tx1"/>
              </a:solidFill>
              <a:latin typeface="Arial" charset="0"/>
            </a:endParaRPr>
          </a:p>
        </p:txBody>
      </p:sp>
      <p:sp>
        <p:nvSpPr>
          <p:cNvPr id="12291" name="Text Placeholder 3"/>
          <p:cNvSpPr>
            <a:spLocks noGrp="1"/>
          </p:cNvSpPr>
          <p:nvPr>
            <p:ph type="body" sz="quarter" idx="11"/>
          </p:nvPr>
        </p:nvSpPr>
        <p:spPr>
          <a:xfrm>
            <a:off x="5145088" y="5961063"/>
            <a:ext cx="1960562" cy="633412"/>
          </a:xfrm>
        </p:spPr>
        <p:txBody>
          <a:bodyPr/>
          <a:lstStyle/>
          <a:p>
            <a:pPr eaLnBrk="1" hangingPunct="1">
              <a:spcBef>
                <a:spcPct val="0"/>
              </a:spcBef>
            </a:pPr>
            <a:endParaRPr lang="en-US"/>
          </a:p>
        </p:txBody>
      </p:sp>
      <p:sp>
        <p:nvSpPr>
          <p:cNvPr id="12292" name="Text Placeholder 18"/>
          <p:cNvSpPr>
            <a:spLocks noGrp="1"/>
          </p:cNvSpPr>
          <p:nvPr>
            <p:ph type="body" sz="quarter" idx="12"/>
          </p:nvPr>
        </p:nvSpPr>
        <p:spPr>
          <a:xfrm>
            <a:off x="7426325" y="5961063"/>
            <a:ext cx="1135063" cy="633412"/>
          </a:xfrm>
        </p:spPr>
        <p:txBody>
          <a:bodyPr/>
          <a:lstStyle/>
          <a:p>
            <a:pPr eaLnBrk="1" hangingPunct="1">
              <a:spcBef>
                <a:spcPct val="0"/>
              </a:spcBef>
            </a:pPr>
            <a:endParaRPr lang="en-US"/>
          </a:p>
        </p:txBody>
      </p:sp>
      <p:sp>
        <p:nvSpPr>
          <p:cNvPr id="12293" name="Text Placeholder 19"/>
          <p:cNvSpPr>
            <a:spLocks noGrp="1"/>
          </p:cNvSpPr>
          <p:nvPr>
            <p:ph type="body" sz="quarter" idx="13"/>
          </p:nvPr>
        </p:nvSpPr>
        <p:spPr>
          <a:xfrm>
            <a:off x="2862263" y="6137275"/>
            <a:ext cx="2027237" cy="457200"/>
          </a:xfrm>
        </p:spPr>
        <p:txBody>
          <a:bodyPr/>
          <a:lstStyle/>
          <a:p>
            <a:pPr eaLnBrk="1" hangingPunct="1">
              <a:spcBef>
                <a:spcPct val="0"/>
              </a:spcBef>
            </a:pPr>
            <a:endParaRPr lang="en-US"/>
          </a:p>
        </p:txBody>
      </p:sp>
      <p:sp>
        <p:nvSpPr>
          <p:cNvPr id="12294" name="Text Placeholder 20"/>
          <p:cNvSpPr>
            <a:spLocks noGrp="1"/>
          </p:cNvSpPr>
          <p:nvPr>
            <p:ph type="body" sz="quarter" idx="14"/>
          </p:nvPr>
        </p:nvSpPr>
        <p:spPr>
          <a:xfrm>
            <a:off x="573088" y="6137275"/>
            <a:ext cx="2047875" cy="457200"/>
          </a:xfrm>
        </p:spPr>
        <p:txBody>
          <a:bodyPr/>
          <a:lstStyle/>
          <a:p>
            <a:pPr eaLnBrk="1" hangingPunct="1">
              <a:spcBef>
                <a:spcPct val="0"/>
              </a:spcBef>
            </a:pPr>
            <a:endParaRPr lang="en-US"/>
          </a:p>
        </p:txBody>
      </p:sp>
      <p:sp>
        <p:nvSpPr>
          <p:cNvPr id="22" name="Text Placeholder 21"/>
          <p:cNvSpPr>
            <a:spLocks noGrp="1"/>
          </p:cNvSpPr>
          <p:nvPr>
            <p:ph type="body" sz="quarter" idx="15"/>
          </p:nvPr>
        </p:nvSpPr>
        <p:spPr>
          <a:xfrm>
            <a:off x="573088" y="5961063"/>
            <a:ext cx="2047875" cy="176212"/>
          </a:xfrm>
        </p:spPr>
        <p:txBody>
          <a:bodyPr rtlCol="0">
            <a:normAutofit lnSpcReduction="10000"/>
          </a:bodyPr>
          <a:lstStyle/>
          <a:p>
            <a:pPr eaLnBrk="1" fontAlgn="auto" hangingPunct="1">
              <a:spcAft>
                <a:spcPts val="0"/>
              </a:spcAft>
              <a:buFont typeface="Arial" pitchFamily="34" charset="0"/>
              <a:buNone/>
              <a:defRPr/>
            </a:pPr>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p:txBody>
          <a:bodyPr/>
          <a:lstStyle/>
          <a:p>
            <a:r>
              <a:rPr lang="fi-FI" dirty="0">
                <a:solidFill>
                  <a:srgbClr val="FF0000"/>
                </a:solidFill>
              </a:rPr>
              <a:t>Verotuksen oikeuslähteet</a:t>
            </a:r>
          </a:p>
        </p:txBody>
      </p:sp>
      <p:sp>
        <p:nvSpPr>
          <p:cNvPr id="70659"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sz="2200"/>
              <a:t>Veroista on säädettävä lailla!</a:t>
            </a:r>
          </a:p>
          <a:p>
            <a:pPr>
              <a:lnSpc>
                <a:spcPct val="90000"/>
              </a:lnSpc>
            </a:pPr>
            <a:r>
              <a:rPr lang="fi-FI" sz="2200"/>
              <a:t>esim. tuloverolaki ja arvonlisäverolaki</a:t>
            </a:r>
          </a:p>
          <a:p>
            <a:pPr>
              <a:lnSpc>
                <a:spcPct val="90000"/>
              </a:lnSpc>
            </a:pPr>
            <a:r>
              <a:rPr lang="fi-FI" sz="2200"/>
              <a:t>lisäksi asetuksia ja Verohallituksen päätöksiä</a:t>
            </a:r>
          </a:p>
          <a:p>
            <a:pPr>
              <a:lnSpc>
                <a:spcPct val="90000"/>
              </a:lnSpc>
            </a:pPr>
            <a:endParaRPr lang="fi-FI" sz="2200"/>
          </a:p>
          <a:p>
            <a:pPr>
              <a:lnSpc>
                <a:spcPct val="90000"/>
              </a:lnSpc>
            </a:pPr>
            <a:r>
              <a:rPr lang="fi-FI" sz="2200"/>
              <a:t>Lisäksi huomioitava lainsoveltamisessa:</a:t>
            </a:r>
          </a:p>
          <a:p>
            <a:pPr lvl="1">
              <a:lnSpc>
                <a:spcPct val="90000"/>
              </a:lnSpc>
            </a:pPr>
            <a:r>
              <a:rPr lang="fi-FI" sz="1800"/>
              <a:t>viranomaisen soveltamisohjeet (sitovat viranomaisia, ei riippumattomia TI:a)</a:t>
            </a:r>
          </a:p>
          <a:p>
            <a:pPr lvl="1">
              <a:lnSpc>
                <a:spcPct val="90000"/>
              </a:lnSpc>
            </a:pPr>
            <a:r>
              <a:rPr lang="fi-FI" sz="1800"/>
              <a:t>lainvalmisteluaineisto</a:t>
            </a:r>
          </a:p>
          <a:p>
            <a:pPr lvl="1">
              <a:lnSpc>
                <a:spcPct val="90000"/>
              </a:lnSpc>
            </a:pPr>
            <a:r>
              <a:rPr lang="fi-FI" sz="1800"/>
              <a:t>ennakkoratkaisut (KHO, KVL)</a:t>
            </a:r>
          </a:p>
          <a:p>
            <a:pPr>
              <a:lnSpc>
                <a:spcPct val="90000"/>
              </a:lnSpc>
            </a:pPr>
            <a:r>
              <a:rPr lang="fi-FI" sz="2200"/>
              <a:t>Lisäksi tulkinnassa huomioidaan oikeustieteen kannat</a:t>
            </a:r>
          </a:p>
          <a:p>
            <a:pPr>
              <a:lnSpc>
                <a:spcPct val="90000"/>
              </a:lnSpc>
            </a:pPr>
            <a:r>
              <a:rPr lang="fi-FI" sz="2200"/>
              <a:t>Eurooppa-oikeudella keskeinen sija tulkinnassa.</a:t>
            </a:r>
          </a:p>
          <a:p>
            <a:pPr>
              <a:lnSpc>
                <a:spcPct val="90000"/>
              </a:lnSpc>
            </a:pPr>
            <a:endParaRPr lang="fi-FI"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p:txBody>
          <a:bodyPr/>
          <a:lstStyle/>
          <a:p>
            <a:r>
              <a:rPr lang="fi-FI" dirty="0">
                <a:solidFill>
                  <a:srgbClr val="FF0000"/>
                </a:solidFill>
              </a:rPr>
              <a:t>Verotuksen perusteet</a:t>
            </a:r>
          </a:p>
        </p:txBody>
      </p:sp>
      <p:sp>
        <p:nvSpPr>
          <p:cNvPr id="71683" name="Rectangle 3"/>
          <p:cNvSpPr>
            <a:spLocks noGrp="1" noChangeArrowheads="1"/>
          </p:cNvSpPr>
          <p:nvPr>
            <p:ph type="body" idx="4294967295"/>
          </p:nvPr>
        </p:nvSpPr>
        <p:spPr>
          <a:xfrm>
            <a:off x="755650" y="1330325"/>
            <a:ext cx="7721600" cy="4114800"/>
          </a:xfrm>
          <a:noFill/>
        </p:spPr>
        <p:txBody>
          <a:bodyPr/>
          <a:lstStyle/>
          <a:p>
            <a:pPr>
              <a:lnSpc>
                <a:spcPct val="90000"/>
              </a:lnSpc>
            </a:pPr>
            <a:r>
              <a:rPr lang="fi-FI" sz="1500" dirty="0">
                <a:cs typeface="Times New Roman" pitchFamily="18" charset="0"/>
              </a:rPr>
              <a:t>Tulovero</a:t>
            </a:r>
          </a:p>
          <a:p>
            <a:pPr lvl="1">
              <a:lnSpc>
                <a:spcPct val="90000"/>
              </a:lnSpc>
            </a:pPr>
            <a:r>
              <a:rPr lang="fi-FI" sz="1200" dirty="0"/>
              <a:t>Tuloverolaki</a:t>
            </a:r>
          </a:p>
          <a:p>
            <a:pPr lvl="1">
              <a:lnSpc>
                <a:spcPct val="90000"/>
              </a:lnSpc>
            </a:pPr>
            <a:r>
              <a:rPr lang="fi-FI" sz="1200" dirty="0"/>
              <a:t>Yritystulon ja maatilatalouden tulon verottamisesta omat lait</a:t>
            </a:r>
          </a:p>
          <a:p>
            <a:pPr lvl="1">
              <a:lnSpc>
                <a:spcPct val="90000"/>
              </a:lnSpc>
            </a:pPr>
            <a:r>
              <a:rPr lang="fi-FI" sz="1200" dirty="0"/>
              <a:t>Lähdeverotusta koskevat lait</a:t>
            </a:r>
          </a:p>
          <a:p>
            <a:pPr>
              <a:lnSpc>
                <a:spcPct val="90000"/>
              </a:lnSpc>
            </a:pPr>
            <a:r>
              <a:rPr lang="fi-FI" sz="1500" dirty="0"/>
              <a:t>Yle-vero</a:t>
            </a:r>
          </a:p>
          <a:p>
            <a:pPr>
              <a:lnSpc>
                <a:spcPct val="90000"/>
              </a:lnSpc>
            </a:pPr>
            <a:r>
              <a:rPr lang="fi-FI" sz="1500" dirty="0"/>
              <a:t>Kirkollisvero</a:t>
            </a:r>
          </a:p>
          <a:p>
            <a:pPr>
              <a:lnSpc>
                <a:spcPct val="90000"/>
              </a:lnSpc>
            </a:pPr>
            <a:r>
              <a:rPr lang="fi-FI" sz="1500" dirty="0"/>
              <a:t>Perintö- ja lahjavero</a:t>
            </a:r>
          </a:p>
          <a:p>
            <a:pPr>
              <a:lnSpc>
                <a:spcPct val="90000"/>
              </a:lnSpc>
            </a:pPr>
            <a:r>
              <a:rPr lang="fi-FI" sz="1500" dirty="0"/>
              <a:t>Arpajaisvero</a:t>
            </a:r>
          </a:p>
          <a:p>
            <a:pPr>
              <a:lnSpc>
                <a:spcPct val="90000"/>
              </a:lnSpc>
            </a:pPr>
            <a:r>
              <a:rPr lang="fi-FI" sz="1500" dirty="0"/>
              <a:t>Vero arvonimistä</a:t>
            </a:r>
          </a:p>
          <a:p>
            <a:pPr>
              <a:lnSpc>
                <a:spcPct val="90000"/>
              </a:lnSpc>
            </a:pPr>
            <a:r>
              <a:rPr lang="fi-FI" sz="1500" dirty="0"/>
              <a:t>Varainsiirtovero</a:t>
            </a:r>
          </a:p>
          <a:p>
            <a:pPr>
              <a:lnSpc>
                <a:spcPct val="90000"/>
              </a:lnSpc>
            </a:pPr>
            <a:r>
              <a:rPr lang="fi-FI" sz="1500" dirty="0"/>
              <a:t>Kiinteistövero</a:t>
            </a:r>
          </a:p>
          <a:p>
            <a:pPr>
              <a:lnSpc>
                <a:spcPct val="90000"/>
              </a:lnSpc>
            </a:pPr>
            <a:r>
              <a:rPr lang="fi-FI" sz="1500" dirty="0"/>
              <a:t>Koiravero</a:t>
            </a:r>
          </a:p>
          <a:p>
            <a:pPr>
              <a:lnSpc>
                <a:spcPct val="90000"/>
              </a:lnSpc>
            </a:pPr>
            <a:r>
              <a:rPr lang="fi-FI" sz="1500" dirty="0"/>
              <a:t>Arvonlisävero</a:t>
            </a:r>
          </a:p>
          <a:p>
            <a:pPr>
              <a:lnSpc>
                <a:spcPct val="90000"/>
              </a:lnSpc>
            </a:pPr>
            <a:endParaRPr lang="fi-FI" sz="1500" dirty="0"/>
          </a:p>
          <a:p>
            <a:pPr lvl="1">
              <a:lnSpc>
                <a:spcPct val="90000"/>
              </a:lnSpc>
            </a:pPr>
            <a:endParaRPr lang="fi-FI" dirty="0"/>
          </a:p>
          <a:p>
            <a:pPr>
              <a:lnSpc>
                <a:spcPct val="90000"/>
              </a:lnSpc>
              <a:buFont typeface="Arial" charset="0"/>
              <a:buNone/>
            </a:pPr>
            <a:endParaRPr lang="fi-FI"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idx="4294967295"/>
          </p:nvPr>
        </p:nvSpPr>
        <p:spPr/>
        <p:txBody>
          <a:bodyPr/>
          <a:lstStyle/>
          <a:p>
            <a:r>
              <a:rPr lang="fi-FI" dirty="0">
                <a:solidFill>
                  <a:srgbClr val="FF0000"/>
                </a:solidFill>
              </a:rPr>
              <a:t>Verotuksen perusteet</a:t>
            </a:r>
          </a:p>
        </p:txBody>
      </p:sp>
      <p:sp>
        <p:nvSpPr>
          <p:cNvPr id="71683" name="Rectangle 3"/>
          <p:cNvSpPr>
            <a:spLocks noGrp="1" noChangeArrowheads="1"/>
          </p:cNvSpPr>
          <p:nvPr>
            <p:ph type="body" idx="4294967295"/>
          </p:nvPr>
        </p:nvSpPr>
        <p:spPr>
          <a:xfrm>
            <a:off x="755650" y="1330325"/>
            <a:ext cx="7721600" cy="4114800"/>
          </a:xfrm>
          <a:noFill/>
        </p:spPr>
        <p:txBody>
          <a:bodyPr/>
          <a:lstStyle/>
          <a:p>
            <a:pPr>
              <a:lnSpc>
                <a:spcPct val="90000"/>
              </a:lnSpc>
            </a:pPr>
            <a:r>
              <a:rPr lang="fi-FI" sz="1500" dirty="0"/>
              <a:t>Valmisteverot (valmisteverotuslaki)</a:t>
            </a:r>
          </a:p>
          <a:p>
            <a:pPr lvl="1">
              <a:lnSpc>
                <a:spcPct val="90000"/>
              </a:lnSpc>
            </a:pPr>
            <a:r>
              <a:rPr lang="fi-FI" sz="1200" dirty="0"/>
              <a:t>Laki nestemäisten polttoaineiden valmisteverosta</a:t>
            </a:r>
          </a:p>
          <a:p>
            <a:pPr lvl="1">
              <a:lnSpc>
                <a:spcPct val="90000"/>
              </a:lnSpc>
            </a:pPr>
            <a:r>
              <a:rPr lang="fi-FI" sz="1200" dirty="0"/>
              <a:t>Laki sähkön ja eräiden polttoaineiden valmisteverosta</a:t>
            </a:r>
          </a:p>
          <a:p>
            <a:pPr lvl="1">
              <a:lnSpc>
                <a:spcPct val="90000"/>
              </a:lnSpc>
            </a:pPr>
            <a:r>
              <a:rPr lang="fi-FI" sz="1200" dirty="0"/>
              <a:t>Laki virvoitusjuomaverosta</a:t>
            </a:r>
          </a:p>
          <a:p>
            <a:pPr lvl="1">
              <a:lnSpc>
                <a:spcPct val="90000"/>
              </a:lnSpc>
            </a:pPr>
            <a:r>
              <a:rPr lang="fi-FI" sz="1200" dirty="0"/>
              <a:t>Laki alkoholi- ja alkoholijuomaverosta</a:t>
            </a:r>
          </a:p>
          <a:p>
            <a:pPr lvl="1">
              <a:lnSpc>
                <a:spcPct val="90000"/>
              </a:lnSpc>
            </a:pPr>
            <a:r>
              <a:rPr lang="fi-FI" sz="1200" dirty="0"/>
              <a:t>Laki tupakkaverosta</a:t>
            </a:r>
          </a:p>
          <a:p>
            <a:pPr>
              <a:lnSpc>
                <a:spcPct val="90000"/>
              </a:lnSpc>
            </a:pPr>
            <a:r>
              <a:rPr lang="fi-FI" sz="1500" dirty="0"/>
              <a:t>Jätevero</a:t>
            </a:r>
          </a:p>
          <a:p>
            <a:pPr>
              <a:lnSpc>
                <a:spcPct val="90000"/>
              </a:lnSpc>
            </a:pPr>
            <a:r>
              <a:rPr lang="fi-FI" sz="1500" dirty="0"/>
              <a:t>Auto- ja ajoneuvoverot sekä laki polttoainemaksusta</a:t>
            </a:r>
          </a:p>
          <a:p>
            <a:pPr>
              <a:lnSpc>
                <a:spcPct val="90000"/>
              </a:lnSpc>
            </a:pPr>
            <a:endParaRPr lang="fi-FI" sz="1500" dirty="0"/>
          </a:p>
          <a:p>
            <a:pPr lvl="1">
              <a:lnSpc>
                <a:spcPct val="90000"/>
              </a:lnSpc>
            </a:pPr>
            <a:endParaRPr lang="fi-FI" dirty="0"/>
          </a:p>
          <a:p>
            <a:pPr>
              <a:lnSpc>
                <a:spcPct val="90000"/>
              </a:lnSpc>
              <a:buFont typeface="Arial" charset="0"/>
              <a:buNone/>
            </a:pPr>
            <a:endParaRPr lang="fi-FI" dirty="0"/>
          </a:p>
        </p:txBody>
      </p:sp>
    </p:spTree>
    <p:extLst>
      <p:ext uri="{BB962C8B-B14F-4D97-AF65-F5344CB8AC3E}">
        <p14:creationId xmlns:p14="http://schemas.microsoft.com/office/powerpoint/2010/main" val="1237191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idx="4294967295"/>
          </p:nvPr>
        </p:nvSpPr>
        <p:spPr/>
        <p:txBody>
          <a:bodyPr/>
          <a:lstStyle/>
          <a:p>
            <a:r>
              <a:rPr lang="fi-FI" dirty="0">
                <a:solidFill>
                  <a:srgbClr val="FF0000"/>
                </a:solidFill>
              </a:rPr>
              <a:t>Verot (käsitteitä)</a:t>
            </a:r>
          </a:p>
        </p:txBody>
      </p:sp>
      <p:sp>
        <p:nvSpPr>
          <p:cNvPr id="72707"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dirty="0">
                <a:cs typeface="Times New Roman" pitchFamily="18" charset="0"/>
              </a:rPr>
              <a:t>TULOVERO</a:t>
            </a:r>
          </a:p>
          <a:p>
            <a:pPr>
              <a:lnSpc>
                <a:spcPct val="90000"/>
              </a:lnSpc>
              <a:buFont typeface="Arial" charset="0"/>
              <a:buNone/>
            </a:pPr>
            <a:r>
              <a:rPr lang="fi-FI" dirty="0">
                <a:cs typeface="Times New Roman" pitchFamily="18" charset="0"/>
              </a:rPr>
              <a:t>	Tuloveroa maksetaan sekä kunnalle (kunnallisvero) että valtiolle (valtiontulovero).</a:t>
            </a:r>
            <a:r>
              <a:rPr lang="fi-FI" dirty="0"/>
              <a:t> </a:t>
            </a:r>
          </a:p>
          <a:p>
            <a:pPr>
              <a:lnSpc>
                <a:spcPct val="90000"/>
              </a:lnSpc>
            </a:pPr>
            <a:r>
              <a:rPr lang="fi-FI" dirty="0">
                <a:cs typeface="Times New Roman" pitchFamily="18" charset="0"/>
              </a:rPr>
              <a:t>KUNNALLISVERO</a:t>
            </a:r>
          </a:p>
          <a:p>
            <a:pPr>
              <a:lnSpc>
                <a:spcPct val="90000"/>
              </a:lnSpc>
              <a:buFont typeface="Arial" charset="0"/>
              <a:buNone/>
            </a:pPr>
            <a:r>
              <a:rPr lang="fi-FI" dirty="0">
                <a:cs typeface="Times New Roman" pitchFamily="18" charset="0"/>
              </a:rPr>
              <a:t>	Kunnallisvero on kunnalle ansiotuloista maksettava tulovero. Kunnat vahvistavat vuosittain tuloveroprosenttinsa. Alin veroprosentti on 16 ja ylin 23.</a:t>
            </a:r>
          </a:p>
          <a:p>
            <a:pPr lvl="1">
              <a:lnSpc>
                <a:spcPct val="90000"/>
              </a:lnSpc>
              <a:buClr>
                <a:srgbClr val="ED2939"/>
              </a:buClr>
            </a:pPr>
            <a:r>
              <a:rPr lang="fi-FI" dirty="0">
                <a:solidFill>
                  <a:srgbClr val="FF0000"/>
                </a:solidFill>
                <a:cs typeface="Times New Roman" pitchFamily="18" charset="0"/>
              </a:rPr>
              <a:t>Vahvistetaan vuosittain eli määrät muuttuvat</a:t>
            </a:r>
            <a:r>
              <a:rPr lang="fi-FI" dirty="0">
                <a:solidFill>
                  <a:srgbClr val="FF0000"/>
                </a:solidFill>
              </a:rPr>
              <a:t> </a:t>
            </a:r>
          </a:p>
          <a:p>
            <a:pPr>
              <a:lnSpc>
                <a:spcPct val="90000"/>
              </a:lnSpc>
              <a:buFont typeface="Arial" charset="0"/>
              <a:buNone/>
            </a:pPr>
            <a:endParaRPr lang="fi-FI" dirty="0"/>
          </a:p>
          <a:p>
            <a:pPr>
              <a:lnSpc>
                <a:spcPct val="90000"/>
              </a:lnSpc>
              <a:buFont typeface="Arial" charset="0"/>
              <a:buNone/>
            </a:pPr>
            <a:endParaRPr lang="fi-FI"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r>
              <a:rPr lang="fi-FI" dirty="0">
                <a:solidFill>
                  <a:srgbClr val="FF0000"/>
                </a:solidFill>
              </a:rPr>
              <a:t>Verot (käsitteitä)</a:t>
            </a:r>
          </a:p>
        </p:txBody>
      </p:sp>
      <p:sp>
        <p:nvSpPr>
          <p:cNvPr id="73731" name="Rectangle 3"/>
          <p:cNvSpPr>
            <a:spLocks noGrp="1" noChangeArrowheads="1"/>
          </p:cNvSpPr>
          <p:nvPr>
            <p:ph type="body" idx="4294967295"/>
          </p:nvPr>
        </p:nvSpPr>
        <p:spPr>
          <a:xfrm>
            <a:off x="762000" y="1600200"/>
            <a:ext cx="7721600" cy="4114800"/>
          </a:xfrm>
          <a:noFill/>
        </p:spPr>
        <p:txBody>
          <a:bodyPr/>
          <a:lstStyle/>
          <a:p>
            <a:r>
              <a:rPr lang="fi-FI" sz="2200" dirty="0">
                <a:cs typeface="Times New Roman" pitchFamily="18" charset="0"/>
              </a:rPr>
              <a:t>VALTION TULOVERO</a:t>
            </a:r>
          </a:p>
          <a:p>
            <a:pPr>
              <a:buFont typeface="Arial" charset="0"/>
              <a:buNone/>
            </a:pPr>
            <a:r>
              <a:rPr lang="fi-FI" sz="2200" dirty="0">
                <a:cs typeface="Times New Roman" pitchFamily="18" charset="0"/>
              </a:rPr>
              <a:t>	Valtion tulovero on valtiolle ansiotuloista maksettava vero. Tuloveroasteikkolaki annetaan vuosittain. Veroprosentti on alimmillaan 6,50 %, suurimman tuloluokan tuloista se on 31,75 %. </a:t>
            </a:r>
          </a:p>
          <a:p>
            <a:pPr lvl="1">
              <a:buClr>
                <a:srgbClr val="ED2939"/>
              </a:buClr>
            </a:pPr>
            <a:r>
              <a:rPr lang="fi-FI" sz="1800" dirty="0">
                <a:solidFill>
                  <a:srgbClr val="FF0000"/>
                </a:solidFill>
                <a:cs typeface="Times New Roman" pitchFamily="18" charset="0"/>
              </a:rPr>
              <a:t>Vahvistetaan vuosittain ja lähes aina muuttuvat</a:t>
            </a:r>
          </a:p>
          <a:p>
            <a:r>
              <a:rPr lang="fi-FI" sz="2200" dirty="0">
                <a:cs typeface="Times New Roman" pitchFamily="18" charset="0"/>
              </a:rPr>
              <a:t>KIRKOLLISVERO</a:t>
            </a:r>
          </a:p>
          <a:p>
            <a:pPr>
              <a:buNone/>
            </a:pPr>
            <a:r>
              <a:rPr lang="fi-FI" sz="2200" dirty="0">
                <a:cs typeface="Times New Roman" pitchFamily="18" charset="0"/>
              </a:rPr>
              <a:t>	Kirkollisvero peritään evankelisluterilaisen ja ortodoksisen kirkon jäsenten ansiotuloista. Verohallinto tilittää kirkollisveron seurakunnille. Kirkollisvero on seurakunnasta riippuen 1-2 %. </a:t>
            </a:r>
          </a:p>
          <a:p>
            <a:pPr lvl="1">
              <a:buClr>
                <a:srgbClr val="ED2939"/>
              </a:buClr>
            </a:pPr>
            <a:endParaRPr lang="fi-FI" sz="1800" dirty="0">
              <a:solidFill>
                <a:srgbClr val="FF0000"/>
              </a:solidFill>
              <a:cs typeface="Times New Roman" pitchFamily="18" charset="0"/>
            </a:endParaRPr>
          </a:p>
          <a:p>
            <a:pPr>
              <a:buFont typeface="Arial" charset="0"/>
              <a:buNone/>
            </a:pPr>
            <a:endParaRPr lang="fi-FI" sz="2200" dirty="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idx="4294967295"/>
          </p:nvPr>
        </p:nvSpPr>
        <p:spPr/>
        <p:txBody>
          <a:bodyPr/>
          <a:lstStyle/>
          <a:p>
            <a:r>
              <a:rPr lang="fi-FI" dirty="0">
                <a:solidFill>
                  <a:srgbClr val="FF0000"/>
                </a:solidFill>
              </a:rPr>
              <a:t>Verot (käsitteitä)</a:t>
            </a:r>
          </a:p>
        </p:txBody>
      </p:sp>
      <p:sp>
        <p:nvSpPr>
          <p:cNvPr id="75779"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sz="2200" dirty="0">
                <a:cs typeface="Times New Roman" pitchFamily="18" charset="0"/>
              </a:rPr>
              <a:t>LÄHDEVERO</a:t>
            </a:r>
          </a:p>
          <a:p>
            <a:pPr>
              <a:lnSpc>
                <a:spcPct val="90000"/>
              </a:lnSpc>
              <a:buFont typeface="Arial" charset="0"/>
              <a:buNone/>
            </a:pPr>
            <a:r>
              <a:rPr lang="fi-FI" sz="2200" dirty="0">
                <a:cs typeface="Times New Roman" pitchFamily="18" charset="0"/>
              </a:rPr>
              <a:t>	Suomeen enintään kuudeksi kuukaudeksi tulevan ulkomaalaisen Suomesta saamasta tulosta peritään 35 prosenttia lähdeveroa. Palkanmaksaja perii lähdeveron ja tilittää sen valtiolle. Korkotulosta perittävä lähdevero on 30 prosenttia. Sen perii koron maksaja ja tilittää valtiolle.</a:t>
            </a:r>
          </a:p>
          <a:p>
            <a:pPr lvl="1">
              <a:lnSpc>
                <a:spcPct val="90000"/>
              </a:lnSpc>
              <a:buClr>
                <a:srgbClr val="ED2939"/>
              </a:buClr>
            </a:pPr>
            <a:r>
              <a:rPr lang="fi-FI" sz="1800" dirty="0">
                <a:solidFill>
                  <a:srgbClr val="FF0000"/>
                </a:solidFill>
                <a:cs typeface="Times New Roman" pitchFamily="18" charset="0"/>
              </a:rPr>
              <a:t>Korkotulon lähdevero on muuttunut pääomatuloverokannan muuttuessa</a:t>
            </a:r>
            <a:r>
              <a:rPr lang="fi-FI" sz="1800" dirty="0">
                <a:cs typeface="Times New Roman" pitchFamily="18" charset="0"/>
              </a:rPr>
              <a:t> </a:t>
            </a:r>
          </a:p>
          <a:p>
            <a:pPr>
              <a:lnSpc>
                <a:spcPct val="90000"/>
              </a:lnSpc>
            </a:pPr>
            <a:r>
              <a:rPr lang="fi-FI" sz="2200" dirty="0">
                <a:cs typeface="Times New Roman" pitchFamily="18" charset="0"/>
              </a:rPr>
              <a:t>ARVONLISÄVERO</a:t>
            </a:r>
          </a:p>
          <a:p>
            <a:pPr>
              <a:lnSpc>
                <a:spcPct val="90000"/>
              </a:lnSpc>
              <a:buFont typeface="Arial" charset="0"/>
              <a:buNone/>
            </a:pPr>
            <a:r>
              <a:rPr lang="fi-FI" sz="2200" dirty="0">
                <a:cs typeface="Times New Roman" pitchFamily="18" charset="0"/>
              </a:rPr>
              <a:t>	Arvonlisävero on kulutusvero, joka maksetaan tavaran tai palvelun hankinnan yhteydessä. Yrittäjä tilittää myyntinsä mukaisen arvonlisäveron valtiolle kuukausittain.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idx="4294967295"/>
          </p:nvPr>
        </p:nvSpPr>
        <p:spPr/>
        <p:txBody>
          <a:bodyPr/>
          <a:lstStyle/>
          <a:p>
            <a:r>
              <a:rPr lang="fi-FI" dirty="0">
                <a:solidFill>
                  <a:srgbClr val="FF0000"/>
                </a:solidFill>
              </a:rPr>
              <a:t>Verot (käsitteitä)</a:t>
            </a:r>
          </a:p>
        </p:txBody>
      </p:sp>
      <p:sp>
        <p:nvSpPr>
          <p:cNvPr id="76803" name="Rectangle 3"/>
          <p:cNvSpPr>
            <a:spLocks noGrp="1" noChangeArrowheads="1"/>
          </p:cNvSpPr>
          <p:nvPr>
            <p:ph type="body" idx="4294967295"/>
          </p:nvPr>
        </p:nvSpPr>
        <p:spPr>
          <a:xfrm>
            <a:off x="762000" y="1600200"/>
            <a:ext cx="7721600" cy="4114800"/>
          </a:xfrm>
          <a:noFill/>
        </p:spPr>
        <p:txBody>
          <a:bodyPr/>
          <a:lstStyle/>
          <a:p>
            <a:r>
              <a:rPr lang="fi-FI" dirty="0">
                <a:cs typeface="Times New Roman" pitchFamily="18" charset="0"/>
              </a:rPr>
              <a:t>YHTEISÖN TULOVERO</a:t>
            </a:r>
          </a:p>
          <a:p>
            <a:pPr>
              <a:buFont typeface="Arial" charset="0"/>
              <a:buNone/>
            </a:pPr>
            <a:r>
              <a:rPr lang="fi-FI" dirty="0">
                <a:cs typeface="Times New Roman" pitchFamily="18" charset="0"/>
              </a:rPr>
              <a:t>	Yhteisöjen tuloveroprosentti on 20. Verohallinto tilittää yhteisöjen tuloveron valtiolle, kunnille ja seurakunnille niille kuuluvien osuuksien mukaan.</a:t>
            </a:r>
          </a:p>
          <a:p>
            <a:pPr lvl="1">
              <a:buClr>
                <a:srgbClr val="ED2939"/>
              </a:buClr>
            </a:pPr>
            <a:r>
              <a:rPr lang="fi-FI" dirty="0">
                <a:solidFill>
                  <a:srgbClr val="FF0000"/>
                </a:solidFill>
                <a:cs typeface="Times New Roman" pitchFamily="18" charset="0"/>
              </a:rPr>
              <a:t>Yhteisöjen tuloveroprosentti on vaihdellut 20 %:sta 29 %:iin.</a:t>
            </a:r>
          </a:p>
          <a:p>
            <a:r>
              <a:rPr lang="fi-FI" dirty="0">
                <a:cs typeface="Times New Roman" pitchFamily="18" charset="0"/>
              </a:rPr>
              <a:t>PÄÄOMATULOVERO</a:t>
            </a:r>
          </a:p>
          <a:p>
            <a:pPr>
              <a:buFont typeface="Arial" charset="0"/>
              <a:buNone/>
            </a:pPr>
            <a:r>
              <a:rPr lang="fi-FI">
                <a:cs typeface="Times New Roman" pitchFamily="18" charset="0"/>
              </a:rPr>
              <a:t>	Pääomatulovero </a:t>
            </a:r>
            <a:r>
              <a:rPr lang="fi-FI" dirty="0">
                <a:cs typeface="Times New Roman" pitchFamily="18" charset="0"/>
              </a:rPr>
              <a:t>on valtiolle pääomatuloista maksettava vero. Veroprosentti on 30 ja 33. </a:t>
            </a:r>
          </a:p>
          <a:p>
            <a:pPr lvl="1">
              <a:buClr>
                <a:srgbClr val="ED2939"/>
              </a:buClr>
            </a:pPr>
            <a:r>
              <a:rPr lang="fi-FI" dirty="0">
                <a:solidFill>
                  <a:srgbClr val="FF0000"/>
                </a:solidFill>
                <a:cs typeface="Times New Roman" pitchFamily="18" charset="0"/>
              </a:rPr>
              <a:t>Pääomatulon verotus on tapahtunut kahdella tasolla vuodesta 2012 alkaen. 2015 vero on 30.000 asti 30 % ja tämän ylittävästä tulosta vero on 33 %. 2016 alkaen vero on 34 %.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idx="4294967295"/>
          </p:nvPr>
        </p:nvSpPr>
        <p:spPr/>
        <p:txBody>
          <a:bodyPr/>
          <a:lstStyle/>
          <a:p>
            <a:r>
              <a:rPr lang="fi-FI" dirty="0">
                <a:solidFill>
                  <a:srgbClr val="FF0000"/>
                </a:solidFill>
              </a:rPr>
              <a:t>Verot (käsitteitä)</a:t>
            </a:r>
          </a:p>
        </p:txBody>
      </p:sp>
      <p:sp>
        <p:nvSpPr>
          <p:cNvPr id="77827" name="Rectangle 3"/>
          <p:cNvSpPr>
            <a:spLocks noGrp="1" noChangeArrowheads="1"/>
          </p:cNvSpPr>
          <p:nvPr>
            <p:ph type="body" idx="4294967295"/>
          </p:nvPr>
        </p:nvSpPr>
        <p:spPr>
          <a:xfrm>
            <a:off x="762000" y="1600200"/>
            <a:ext cx="7721600" cy="4114800"/>
          </a:xfrm>
          <a:noFill/>
        </p:spPr>
        <p:txBody>
          <a:bodyPr/>
          <a:lstStyle/>
          <a:p>
            <a:r>
              <a:rPr lang="fi-FI" sz="2200" dirty="0">
                <a:cs typeface="Times New Roman" pitchFamily="18" charset="0"/>
              </a:rPr>
              <a:t>KIINTEISTÖVERO</a:t>
            </a:r>
          </a:p>
          <a:p>
            <a:pPr>
              <a:buFont typeface="Arial" charset="0"/>
              <a:buNone/>
            </a:pPr>
            <a:r>
              <a:rPr lang="fi-FI" sz="2200" dirty="0">
                <a:cs typeface="Times New Roman" pitchFamily="18" charset="0"/>
              </a:rPr>
              <a:t>	Kiinteistövero on kiinteistön arvon perusteella kunnalle vuosittain suoritettava vero. Kiinteistöveroprosentit päättää kunnanvaltuusto.</a:t>
            </a:r>
            <a:r>
              <a:rPr lang="fi-FI" sz="2200" dirty="0"/>
              <a:t> </a:t>
            </a:r>
          </a:p>
          <a:p>
            <a:r>
              <a:rPr lang="fi-FI" sz="2200" dirty="0">
                <a:cs typeface="Times New Roman" pitchFamily="18" charset="0"/>
              </a:rPr>
              <a:t>PERINTÖVERO</a:t>
            </a:r>
          </a:p>
          <a:p>
            <a:pPr>
              <a:buFont typeface="Arial" charset="0"/>
              <a:buNone/>
            </a:pPr>
            <a:r>
              <a:rPr lang="fi-FI" sz="2200" dirty="0">
                <a:cs typeface="Times New Roman" pitchFamily="18" charset="0"/>
              </a:rPr>
              <a:t>	Perintöveroa maksetaan valtiolle 20 000 euron tai sitä suuremmasta perinnöstä. Perintövero määräytyy perityn omaisuuden arvon ja sukulaisuussuhteen perusteella.</a:t>
            </a:r>
          </a:p>
          <a:p>
            <a:pPr lvl="1">
              <a:buClr>
                <a:srgbClr val="ED2939"/>
              </a:buClr>
            </a:pPr>
            <a:r>
              <a:rPr lang="fi-FI" sz="1800" dirty="0">
                <a:solidFill>
                  <a:srgbClr val="FF0000"/>
                </a:solidFill>
                <a:cs typeface="Times New Roman" pitchFamily="18" charset="0"/>
              </a:rPr>
              <a:t>Verovelvollisuuden alaraja on ollut vuodesta 2008 alkaen 20.000 euroa. </a:t>
            </a:r>
            <a:r>
              <a:rPr lang="fi-FI" sz="1800" dirty="0">
                <a:solidFill>
                  <a:srgbClr val="FF0000"/>
                </a:solidFill>
              </a:rPr>
              <a:t> Tätä ennen raja oli 4 000 euroa.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idx="4294967295"/>
          </p:nvPr>
        </p:nvSpPr>
        <p:spPr/>
        <p:txBody>
          <a:bodyPr/>
          <a:lstStyle/>
          <a:p>
            <a:r>
              <a:rPr lang="fi-FI" dirty="0">
                <a:solidFill>
                  <a:srgbClr val="FF0000"/>
                </a:solidFill>
              </a:rPr>
              <a:t>Verot (käsitteitä)</a:t>
            </a:r>
          </a:p>
        </p:txBody>
      </p:sp>
      <p:sp>
        <p:nvSpPr>
          <p:cNvPr id="78851" name="Rectangle 3"/>
          <p:cNvSpPr>
            <a:spLocks noGrp="1" noChangeArrowheads="1"/>
          </p:cNvSpPr>
          <p:nvPr>
            <p:ph type="body" idx="4294967295"/>
          </p:nvPr>
        </p:nvSpPr>
        <p:spPr>
          <a:xfrm>
            <a:off x="762000" y="1600200"/>
            <a:ext cx="7721600" cy="4114800"/>
          </a:xfrm>
          <a:noFill/>
        </p:spPr>
        <p:txBody>
          <a:bodyPr/>
          <a:lstStyle/>
          <a:p>
            <a:pPr>
              <a:lnSpc>
                <a:spcPct val="90000"/>
              </a:lnSpc>
            </a:pPr>
            <a:r>
              <a:rPr lang="fi-FI" dirty="0">
                <a:cs typeface="Times New Roman" pitchFamily="18" charset="0"/>
              </a:rPr>
              <a:t>LAHJAVERO</a:t>
            </a:r>
          </a:p>
          <a:p>
            <a:pPr>
              <a:lnSpc>
                <a:spcPct val="90000"/>
              </a:lnSpc>
              <a:buFont typeface="Arial" charset="0"/>
              <a:buNone/>
            </a:pPr>
            <a:r>
              <a:rPr lang="fi-FI" dirty="0">
                <a:cs typeface="Times New Roman" pitchFamily="18" charset="0"/>
              </a:rPr>
              <a:t>	Lahjavero on valtiolle maksettava vero 4 000 euron suuruisesta tai sitä suuremmasta lahjasta tai ennakkoperinnöstä. </a:t>
            </a:r>
          </a:p>
          <a:p>
            <a:pPr lvl="1">
              <a:buClr>
                <a:srgbClr val="ED2939"/>
              </a:buClr>
            </a:pPr>
            <a:r>
              <a:rPr lang="fi-FI" sz="1800" dirty="0">
                <a:solidFill>
                  <a:srgbClr val="FF0000"/>
                </a:solidFill>
                <a:cs typeface="Times New Roman" pitchFamily="18" charset="0"/>
              </a:rPr>
              <a:t>Verovelvollisuuden alaraja on ollut vuodesta 2017 alkaen 5.000 euroa. </a:t>
            </a:r>
            <a:r>
              <a:rPr lang="fi-FI" sz="1800" dirty="0">
                <a:solidFill>
                  <a:srgbClr val="FF0000"/>
                </a:solidFill>
              </a:rPr>
              <a:t> Tätä ennen raja oli 4 000 euroa (kirjassa oleva raja).</a:t>
            </a:r>
          </a:p>
          <a:p>
            <a:pPr>
              <a:lnSpc>
                <a:spcPct val="90000"/>
              </a:lnSpc>
              <a:buFont typeface="Arial" charset="0"/>
              <a:buNone/>
            </a:pPr>
            <a:endParaRPr lang="fi-FI" dirty="0"/>
          </a:p>
          <a:p>
            <a:pPr>
              <a:lnSpc>
                <a:spcPct val="90000"/>
              </a:lnSpc>
            </a:pPr>
            <a:r>
              <a:rPr lang="fi-FI" dirty="0">
                <a:cs typeface="Times New Roman" pitchFamily="18" charset="0"/>
              </a:rPr>
              <a:t>VARAINSIIRTOVERO</a:t>
            </a:r>
          </a:p>
          <a:p>
            <a:pPr>
              <a:lnSpc>
                <a:spcPct val="90000"/>
              </a:lnSpc>
              <a:buFont typeface="Arial" charset="0"/>
              <a:buNone/>
            </a:pPr>
            <a:r>
              <a:rPr lang="fi-FI" dirty="0">
                <a:cs typeface="Times New Roman" pitchFamily="18" charset="0"/>
              </a:rPr>
              <a:t>	Varainsiirtovero on kiinteistön (4 %) tai arvopaperien (2 % as oy / 1,6 % muu osake ei oyj) luovutuksesta valtiolle maksettava vero.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idx="4294967295"/>
          </p:nvPr>
        </p:nvSpPr>
        <p:spPr/>
        <p:txBody>
          <a:bodyPr/>
          <a:lstStyle/>
          <a:p>
            <a:r>
              <a:rPr lang="fi-FI" dirty="0">
                <a:solidFill>
                  <a:srgbClr val="FF0000"/>
                </a:solidFill>
              </a:rPr>
              <a:t>Verot (käsitteitä)</a:t>
            </a:r>
          </a:p>
        </p:txBody>
      </p:sp>
      <p:sp>
        <p:nvSpPr>
          <p:cNvPr id="79875" name="Rectangle 3"/>
          <p:cNvSpPr>
            <a:spLocks noGrp="1" noChangeArrowheads="1"/>
          </p:cNvSpPr>
          <p:nvPr>
            <p:ph type="body" idx="4294967295"/>
          </p:nvPr>
        </p:nvSpPr>
        <p:spPr>
          <a:xfrm>
            <a:off x="762000" y="1600200"/>
            <a:ext cx="7721600" cy="4114800"/>
          </a:xfrm>
          <a:noFill/>
        </p:spPr>
        <p:txBody>
          <a:bodyPr/>
          <a:lstStyle/>
          <a:p>
            <a:r>
              <a:rPr lang="fi-FI" dirty="0">
                <a:cs typeface="Times New Roman" pitchFamily="18" charset="0"/>
              </a:rPr>
              <a:t>MUUT VEROT</a:t>
            </a:r>
          </a:p>
          <a:p>
            <a:pPr>
              <a:buFont typeface="Arial" charset="0"/>
              <a:buNone/>
            </a:pPr>
            <a:r>
              <a:rPr lang="fi-FI" dirty="0">
                <a:cs typeface="Times New Roman" pitchFamily="18" charset="0"/>
              </a:rPr>
              <a:t>	Muita veroja on mm. valmisteverot, autovero, jätevero. Näiden kantamisesta vastaavat muut viranomaiset kuin verohallinto.</a:t>
            </a:r>
            <a:endParaRPr lang="fi-FI"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54A325-EC3B-0E84-464C-4A1412A7FB81}"/>
              </a:ext>
            </a:extLst>
          </p:cNvPr>
          <p:cNvSpPr>
            <a:spLocks noGrp="1"/>
          </p:cNvSpPr>
          <p:nvPr>
            <p:ph type="title"/>
          </p:nvPr>
        </p:nvSpPr>
        <p:spPr/>
        <p:txBody>
          <a:bodyPr/>
          <a:lstStyle/>
          <a:p>
            <a:r>
              <a:rPr lang="fi-FI" dirty="0"/>
              <a:t>Käytännön asiat </a:t>
            </a:r>
          </a:p>
        </p:txBody>
      </p:sp>
      <p:sp>
        <p:nvSpPr>
          <p:cNvPr id="3" name="Sisällön paikkamerkki 2">
            <a:extLst>
              <a:ext uri="{FF2B5EF4-FFF2-40B4-BE49-F238E27FC236}">
                <a16:creationId xmlns:a16="http://schemas.microsoft.com/office/drawing/2014/main" id="{F4F88F18-93B0-B4F1-66EE-62F3E0AEEED0}"/>
              </a:ext>
            </a:extLst>
          </p:cNvPr>
          <p:cNvSpPr>
            <a:spLocks noGrp="1"/>
          </p:cNvSpPr>
          <p:nvPr>
            <p:ph idx="1"/>
          </p:nvPr>
        </p:nvSpPr>
        <p:spPr>
          <a:xfrm>
            <a:off x="573088" y="1584325"/>
            <a:ext cx="7599312" cy="4135438"/>
          </a:xfrm>
        </p:spPr>
        <p:txBody>
          <a:bodyPr/>
          <a:lstStyle/>
          <a:p>
            <a:r>
              <a:rPr lang="fi-FI" dirty="0"/>
              <a:t>Kurssikirjallisuus: </a:t>
            </a:r>
          </a:p>
          <a:p>
            <a:pPr marL="914400" lvl="1" indent="-457200">
              <a:buFont typeface="+mj-lt"/>
              <a:buAutoNum type="arabicPeriod"/>
            </a:pPr>
            <a:r>
              <a:rPr lang="fi-FI" dirty="0"/>
              <a:t>Niskakangas Heikki (2014) Johdatus Suomen verojärjestelmään, ISBN 9789521424069</a:t>
            </a:r>
          </a:p>
          <a:p>
            <a:pPr marL="914400" lvl="1" indent="-457200">
              <a:buFont typeface="+mj-lt"/>
              <a:buAutoNum type="arabicPeriod"/>
            </a:pPr>
            <a:r>
              <a:rPr lang="fi-FI" dirty="0"/>
              <a:t>Kukkonen, Matti – </a:t>
            </a:r>
            <a:r>
              <a:rPr lang="fi-FI" dirty="0" err="1"/>
              <a:t>Walden</a:t>
            </a:r>
            <a:r>
              <a:rPr lang="fi-FI" dirty="0"/>
              <a:t>, Risto (2015): Elinkeinoverolaki käytännössä, 3. uudistettu painos, ISBN 9789521427268, s. 1–230. </a:t>
            </a:r>
          </a:p>
          <a:p>
            <a:pPr marL="514350" indent="-457200"/>
            <a:r>
              <a:rPr lang="fi-FI" dirty="0"/>
              <a:t>Opetusdiat kurssialustalla opetuksen edetessä</a:t>
            </a:r>
          </a:p>
          <a:p>
            <a:pPr marL="514350" indent="-457200"/>
            <a:r>
              <a:rPr lang="fi-FI" dirty="0"/>
              <a:t>Opetuksen tauko noin 18.00–18.15 </a:t>
            </a:r>
          </a:p>
          <a:p>
            <a:pPr marL="514350" indent="-457200"/>
            <a:r>
              <a:rPr lang="fi-FI" dirty="0"/>
              <a:t>Lähiopetusluennot ma ja ke 30.5. - 15.6. klo 16:15-19:30 yhteensä kuusi kertaa salissa D (Y122) paitsi 15.6. sali U1(U154)</a:t>
            </a:r>
          </a:p>
        </p:txBody>
      </p:sp>
      <p:sp>
        <p:nvSpPr>
          <p:cNvPr id="4" name="Tekstin paikkamerkki 3">
            <a:extLst>
              <a:ext uri="{FF2B5EF4-FFF2-40B4-BE49-F238E27FC236}">
                <a16:creationId xmlns:a16="http://schemas.microsoft.com/office/drawing/2014/main" id="{26E383A4-448D-F13A-DB4D-4FEE0EF982FE}"/>
              </a:ext>
            </a:extLst>
          </p:cNvPr>
          <p:cNvSpPr>
            <a:spLocks noGrp="1"/>
          </p:cNvSpPr>
          <p:nvPr>
            <p:ph type="body" sz="quarter" idx="13"/>
          </p:nvPr>
        </p:nvSpPr>
        <p:spPr/>
        <p:txBody>
          <a:bodyPr/>
          <a:lstStyle/>
          <a:p>
            <a:endParaRPr lang="fi-FI"/>
          </a:p>
        </p:txBody>
      </p:sp>
      <p:sp>
        <p:nvSpPr>
          <p:cNvPr id="5" name="Tekstin paikkamerkki 4">
            <a:extLst>
              <a:ext uri="{FF2B5EF4-FFF2-40B4-BE49-F238E27FC236}">
                <a16:creationId xmlns:a16="http://schemas.microsoft.com/office/drawing/2014/main" id="{142D0888-D3C5-FC7C-CE98-241191A190A3}"/>
              </a:ext>
            </a:extLst>
          </p:cNvPr>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857364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8E9CD3-B931-7497-0E4D-099D11CEA1BF}"/>
              </a:ext>
            </a:extLst>
          </p:cNvPr>
          <p:cNvSpPr>
            <a:spLocks noGrp="1"/>
          </p:cNvSpPr>
          <p:nvPr>
            <p:ph type="title"/>
          </p:nvPr>
        </p:nvSpPr>
        <p:spPr/>
        <p:txBody>
          <a:bodyPr/>
          <a:lstStyle/>
          <a:p>
            <a:r>
              <a:rPr lang="fi-FI" dirty="0"/>
              <a:t>Tentit </a:t>
            </a:r>
          </a:p>
        </p:txBody>
      </p:sp>
      <p:sp>
        <p:nvSpPr>
          <p:cNvPr id="3" name="Sisällön paikkamerkki 2">
            <a:extLst>
              <a:ext uri="{FF2B5EF4-FFF2-40B4-BE49-F238E27FC236}">
                <a16:creationId xmlns:a16="http://schemas.microsoft.com/office/drawing/2014/main" id="{45A05D37-C7F1-DAF5-A797-23256DCBA923}"/>
              </a:ext>
            </a:extLst>
          </p:cNvPr>
          <p:cNvSpPr>
            <a:spLocks noGrp="1"/>
          </p:cNvSpPr>
          <p:nvPr>
            <p:ph idx="1"/>
          </p:nvPr>
        </p:nvSpPr>
        <p:spPr/>
        <p:txBody>
          <a:bodyPr/>
          <a:lstStyle/>
          <a:p>
            <a:r>
              <a:rPr lang="fi-FI" dirty="0"/>
              <a:t>Kurssi suoritetaan lähitentissä kampuksella</a:t>
            </a:r>
          </a:p>
          <a:p>
            <a:r>
              <a:rPr lang="fi-FI" dirty="0"/>
              <a:t>Ensimmäinen tenttikerta 22.6. klo 16-19. Ei tarvitse erikseen ilmoittautua.</a:t>
            </a:r>
          </a:p>
          <a:p>
            <a:r>
              <a:rPr lang="fi-FI" dirty="0"/>
              <a:t>1. uusintatentti  16.8. klo 16. Muista ilmoittautua, viimeistään viikkoa ennen tenttipäivää Aimo-palvelussa. Aallon tutkinto-opiskelijat ilmoittautuvat Sisussa.</a:t>
            </a:r>
          </a:p>
          <a:p>
            <a:r>
              <a:rPr lang="fi-FI" dirty="0"/>
              <a:t>2. uusintatentti 4.10. klo 16. Muista ilmoittautua, viimeistään viikkoa ennen tenttipäivää Aimo-palvelussa. Aallon tutkinto-opiskelijat ilmoittautuvat Sisussa.</a:t>
            </a:r>
          </a:p>
          <a:p>
            <a:r>
              <a:rPr lang="fi-FI"/>
              <a:t>Tenteissä </a:t>
            </a:r>
            <a:r>
              <a:rPr lang="fi-FI" dirty="0"/>
              <a:t>ei saa käyttää lakikirjoja</a:t>
            </a:r>
          </a:p>
        </p:txBody>
      </p:sp>
      <p:sp>
        <p:nvSpPr>
          <p:cNvPr id="4" name="Tekstin paikkamerkki 3">
            <a:extLst>
              <a:ext uri="{FF2B5EF4-FFF2-40B4-BE49-F238E27FC236}">
                <a16:creationId xmlns:a16="http://schemas.microsoft.com/office/drawing/2014/main" id="{20AEF84C-9F52-B424-15C6-1DCB45048E75}"/>
              </a:ext>
            </a:extLst>
          </p:cNvPr>
          <p:cNvSpPr>
            <a:spLocks noGrp="1"/>
          </p:cNvSpPr>
          <p:nvPr>
            <p:ph type="body" sz="quarter" idx="13"/>
          </p:nvPr>
        </p:nvSpPr>
        <p:spPr/>
        <p:txBody>
          <a:bodyPr/>
          <a:lstStyle/>
          <a:p>
            <a:endParaRPr lang="fi-FI"/>
          </a:p>
        </p:txBody>
      </p:sp>
      <p:sp>
        <p:nvSpPr>
          <p:cNvPr id="5" name="Tekstin paikkamerkki 4">
            <a:extLst>
              <a:ext uri="{FF2B5EF4-FFF2-40B4-BE49-F238E27FC236}">
                <a16:creationId xmlns:a16="http://schemas.microsoft.com/office/drawing/2014/main" id="{8CFD5743-95FA-EDED-DC8A-71CCEF4A708D}"/>
              </a:ext>
            </a:extLst>
          </p:cNvPr>
          <p:cNvSpPr>
            <a:spLocks noGrp="1"/>
          </p:cNvSpPr>
          <p:nvPr>
            <p:ph type="body" sz="quarter" idx="14"/>
          </p:nvPr>
        </p:nvSpPr>
        <p:spPr/>
        <p:txBody>
          <a:bodyPr/>
          <a:lstStyle/>
          <a:p>
            <a:endParaRPr lang="fi-FI"/>
          </a:p>
        </p:txBody>
      </p:sp>
    </p:spTree>
    <p:extLst>
      <p:ext uri="{BB962C8B-B14F-4D97-AF65-F5344CB8AC3E}">
        <p14:creationId xmlns:p14="http://schemas.microsoft.com/office/powerpoint/2010/main" val="138074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idx="4294967295"/>
          </p:nvPr>
        </p:nvSpPr>
        <p:spPr/>
        <p:txBody>
          <a:bodyPr/>
          <a:lstStyle/>
          <a:p>
            <a:r>
              <a:rPr lang="fi-FI" dirty="0">
                <a:solidFill>
                  <a:srgbClr val="FF0000"/>
                </a:solidFill>
              </a:rPr>
              <a:t>Verotuksen peruskäsitteitä</a:t>
            </a:r>
          </a:p>
        </p:txBody>
      </p:sp>
      <p:sp>
        <p:nvSpPr>
          <p:cNvPr id="66563" name="Rectangle 3"/>
          <p:cNvSpPr>
            <a:spLocks noGrp="1" noChangeArrowheads="1"/>
          </p:cNvSpPr>
          <p:nvPr>
            <p:ph type="body" idx="4294967295"/>
          </p:nvPr>
        </p:nvSpPr>
        <p:spPr>
          <a:xfrm>
            <a:off x="762000" y="1600200"/>
            <a:ext cx="7721600" cy="4114800"/>
          </a:xfrm>
          <a:noFill/>
        </p:spPr>
        <p:txBody>
          <a:bodyPr/>
          <a:lstStyle/>
          <a:p>
            <a:r>
              <a:rPr lang="fi-FI"/>
              <a:t>Veronsaajat</a:t>
            </a:r>
          </a:p>
          <a:p>
            <a:r>
              <a:rPr lang="fi-FI"/>
              <a:t>Välilliset ja välittömät verot</a:t>
            </a:r>
          </a:p>
          <a:p>
            <a:r>
              <a:rPr lang="fi-FI"/>
              <a:t>Suhteelliset ja progressiiviset verot</a:t>
            </a:r>
          </a:p>
          <a:p>
            <a:r>
              <a:rPr lang="fi-FI"/>
              <a:t>Marginaalivero</a:t>
            </a:r>
          </a:p>
          <a:p>
            <a:endParaRPr lang="fi-FI"/>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fiskaaliset tavoitteet</a:t>
            </a:r>
          </a:p>
          <a:p>
            <a:pPr lvl="1"/>
            <a:r>
              <a:rPr lang="fi-FI" sz="1800" dirty="0"/>
              <a:t>Julkisen sektorin toiminnan rahoittaminen</a:t>
            </a:r>
          </a:p>
          <a:p>
            <a:r>
              <a:rPr lang="fi-FI" sz="2200" dirty="0"/>
              <a:t>jakopoliittiset tavoitteet</a:t>
            </a:r>
          </a:p>
          <a:p>
            <a:pPr lvl="1"/>
            <a:r>
              <a:rPr lang="fi-FI" sz="1800" dirty="0"/>
              <a:t>Tasataan tuloeroja</a:t>
            </a:r>
          </a:p>
          <a:p>
            <a:pPr lvl="1"/>
            <a:r>
              <a:rPr lang="fi-FI" sz="1800" dirty="0"/>
              <a:t>Ansiotulojen progressiivinen verotus</a:t>
            </a:r>
          </a:p>
          <a:p>
            <a:pPr lvl="1"/>
            <a:r>
              <a:rPr lang="fi-FI" sz="1800" dirty="0"/>
              <a:t>Perintö- ja lahjaverotus</a:t>
            </a:r>
          </a:p>
          <a:p>
            <a:r>
              <a:rPr lang="fi-FI" sz="2200" dirty="0"/>
              <a:t>sosiaalipoliittiset tavoitteet</a:t>
            </a:r>
          </a:p>
          <a:p>
            <a:pPr lvl="1"/>
            <a:r>
              <a:rPr lang="fi-FI" sz="1800" dirty="0"/>
              <a:t>Sosiaalietuuksien verovapaus</a:t>
            </a:r>
          </a:p>
          <a:p>
            <a:pPr lvl="1"/>
            <a:r>
              <a:rPr lang="fi-FI" sz="1800" dirty="0"/>
              <a:t>Asuntolainan verovähennys (asuntopoliittinen verotuki)</a:t>
            </a:r>
          </a:p>
          <a:p>
            <a:r>
              <a:rPr lang="fi-FI" sz="2200" dirty="0"/>
              <a:t>terveyspoliittiset tavoitteet</a:t>
            </a:r>
          </a:p>
          <a:p>
            <a:pPr lvl="1"/>
            <a:r>
              <a:rPr lang="fi-FI" sz="1800" dirty="0"/>
              <a:t>Alkoholin ja tupakan verotus</a:t>
            </a:r>
          </a:p>
        </p:txBody>
      </p:sp>
    </p:spTree>
    <p:extLst>
      <p:ext uri="{BB962C8B-B14F-4D97-AF65-F5344CB8AC3E}">
        <p14:creationId xmlns:p14="http://schemas.microsoft.com/office/powerpoint/2010/main" val="102624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kasvupoliittiset tavoitteet</a:t>
            </a:r>
          </a:p>
          <a:p>
            <a:pPr lvl="1"/>
            <a:r>
              <a:rPr lang="fi-FI" sz="1800" dirty="0"/>
              <a:t>käyttöomaisuuspoistot</a:t>
            </a:r>
          </a:p>
          <a:p>
            <a:r>
              <a:rPr lang="fi-FI" sz="2200" dirty="0"/>
              <a:t>suhdannepoliittiset tavoitteet</a:t>
            </a:r>
          </a:p>
          <a:p>
            <a:pPr lvl="1"/>
            <a:r>
              <a:rPr lang="fi-FI" sz="1800" dirty="0"/>
              <a:t>Korotetut poistot, kotitalousvähennyksen väliaikainen korotus, puun myyntitulon määräaikainen osittainen verovapaus</a:t>
            </a:r>
          </a:p>
          <a:p>
            <a:r>
              <a:rPr lang="fi-FI" sz="2200" dirty="0"/>
              <a:t>työllisyyspoliittiset tavoitteet</a:t>
            </a:r>
          </a:p>
          <a:p>
            <a:pPr lvl="1"/>
            <a:r>
              <a:rPr lang="fi-FI" sz="1800" dirty="0"/>
              <a:t>Kotitalousvähennys, kodin ja työpaikan välisten matkakulujen vähennysoikeus, työasuntovähennys</a:t>
            </a:r>
          </a:p>
          <a:p>
            <a:r>
              <a:rPr lang="fi-FI" sz="2200" dirty="0"/>
              <a:t>elinkeinopoliittiset tavoitteet</a:t>
            </a:r>
          </a:p>
          <a:p>
            <a:pPr lvl="1"/>
            <a:r>
              <a:rPr lang="fi-FI" sz="1800" dirty="0"/>
              <a:t>Tonnistovero</a:t>
            </a:r>
          </a:p>
          <a:p>
            <a:pPr lvl="1"/>
            <a:r>
              <a:rPr lang="fi-FI" sz="1800" dirty="0"/>
              <a:t>Metsävähennys</a:t>
            </a:r>
            <a:endParaRPr lang="fi-FI" sz="2200" dirty="0"/>
          </a:p>
          <a:p>
            <a:endParaRPr lang="fi-FI"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idx="4294967295"/>
          </p:nvPr>
        </p:nvSpPr>
        <p:spPr/>
        <p:txBody>
          <a:bodyPr/>
          <a:lstStyle/>
          <a:p>
            <a:r>
              <a:rPr lang="fi-FI" dirty="0">
                <a:solidFill>
                  <a:srgbClr val="FF0000"/>
                </a:solidFill>
              </a:rPr>
              <a:t>Verotuksen tavoitteet, ohjaava – neutraali verotus</a:t>
            </a:r>
          </a:p>
        </p:txBody>
      </p:sp>
      <p:sp>
        <p:nvSpPr>
          <p:cNvPr id="67587" name="Rectangle 3"/>
          <p:cNvSpPr>
            <a:spLocks noGrp="1" noChangeArrowheads="1"/>
          </p:cNvSpPr>
          <p:nvPr>
            <p:ph type="body" idx="4294967295"/>
          </p:nvPr>
        </p:nvSpPr>
        <p:spPr>
          <a:xfrm>
            <a:off x="762000" y="1600200"/>
            <a:ext cx="7721600" cy="4114800"/>
          </a:xfrm>
          <a:noFill/>
        </p:spPr>
        <p:txBody>
          <a:bodyPr/>
          <a:lstStyle/>
          <a:p>
            <a:r>
              <a:rPr lang="fi-FI" sz="2200" dirty="0"/>
              <a:t>ympäristöpoliittiset tavoitteet</a:t>
            </a:r>
          </a:p>
          <a:p>
            <a:pPr lvl="1"/>
            <a:r>
              <a:rPr lang="fi-FI" sz="1800" dirty="0"/>
              <a:t>Jätevero</a:t>
            </a:r>
          </a:p>
          <a:p>
            <a:pPr lvl="1"/>
            <a:r>
              <a:rPr lang="fi-FI" sz="1800" dirty="0"/>
              <a:t>Energiaverotus</a:t>
            </a:r>
          </a:p>
          <a:p>
            <a:pPr lvl="1"/>
            <a:r>
              <a:rPr lang="fi-FI" sz="1800" dirty="0"/>
              <a:t>Auto- ja ajoneuvoverotus</a:t>
            </a:r>
          </a:p>
          <a:p>
            <a:endParaRPr lang="fi-FI" sz="2200" dirty="0"/>
          </a:p>
          <a:p>
            <a:endParaRPr lang="fi-FI" sz="2200" dirty="0"/>
          </a:p>
        </p:txBody>
      </p:sp>
    </p:spTree>
    <p:extLst>
      <p:ext uri="{BB962C8B-B14F-4D97-AF65-F5344CB8AC3E}">
        <p14:creationId xmlns:p14="http://schemas.microsoft.com/office/powerpoint/2010/main" val="410971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idx="4294967295"/>
          </p:nvPr>
        </p:nvSpPr>
        <p:spPr/>
        <p:txBody>
          <a:bodyPr/>
          <a:lstStyle/>
          <a:p>
            <a:r>
              <a:rPr lang="fi-FI" dirty="0">
                <a:solidFill>
                  <a:srgbClr val="FF0000"/>
                </a:solidFill>
              </a:rPr>
              <a:t>Verotuksen periaatteet</a:t>
            </a:r>
          </a:p>
        </p:txBody>
      </p:sp>
      <p:sp>
        <p:nvSpPr>
          <p:cNvPr id="68611" name="Rectangle 3"/>
          <p:cNvSpPr>
            <a:spLocks noGrp="1" noChangeArrowheads="1"/>
          </p:cNvSpPr>
          <p:nvPr>
            <p:ph type="body" idx="4294967295"/>
          </p:nvPr>
        </p:nvSpPr>
        <p:spPr>
          <a:xfrm>
            <a:off x="762000" y="1600200"/>
            <a:ext cx="7721600" cy="4114800"/>
          </a:xfrm>
          <a:noFill/>
        </p:spPr>
        <p:txBody>
          <a:bodyPr/>
          <a:lstStyle/>
          <a:p>
            <a:r>
              <a:rPr lang="fi-FI"/>
              <a:t>etuperiaate</a:t>
            </a:r>
          </a:p>
          <a:p>
            <a:r>
              <a:rPr lang="fi-FI"/>
              <a:t>veronmaksukyvyn periaate</a:t>
            </a:r>
          </a:p>
          <a:p>
            <a:r>
              <a:rPr lang="fi-FI"/>
              <a:t>tehokkuusperiaate</a:t>
            </a:r>
          </a:p>
          <a:p>
            <a:r>
              <a:rPr lang="fi-FI"/>
              <a:t>oikeudenmukaisuusperiaate</a:t>
            </a:r>
          </a:p>
          <a:p>
            <a:r>
              <a:rPr lang="fi-FI"/>
              <a:t>oikeusvarmuusperiaate</a:t>
            </a:r>
          </a:p>
          <a:p>
            <a:r>
              <a:rPr lang="fi-FI"/>
              <a:t>ennustettavuusperiaate</a:t>
            </a:r>
          </a:p>
          <a:p>
            <a:endParaRPr lang="fi-FI"/>
          </a:p>
          <a:p>
            <a:endParaRPr lang="fi-FI"/>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idx="4294967295"/>
          </p:nvPr>
        </p:nvSpPr>
        <p:spPr/>
        <p:txBody>
          <a:bodyPr/>
          <a:lstStyle/>
          <a:p>
            <a:r>
              <a:rPr lang="fi-FI" dirty="0">
                <a:solidFill>
                  <a:srgbClr val="FF0000"/>
                </a:solidFill>
              </a:rPr>
              <a:t>Verotuksen periaatteet jatkuu</a:t>
            </a:r>
          </a:p>
        </p:txBody>
      </p:sp>
      <p:sp>
        <p:nvSpPr>
          <p:cNvPr id="69635" name="Rectangle 3"/>
          <p:cNvSpPr>
            <a:spLocks noGrp="1" noChangeArrowheads="1"/>
          </p:cNvSpPr>
          <p:nvPr>
            <p:ph type="body" idx="4294967295"/>
          </p:nvPr>
        </p:nvSpPr>
        <p:spPr>
          <a:xfrm>
            <a:off x="762000" y="1600200"/>
            <a:ext cx="7721600" cy="4114800"/>
          </a:xfrm>
          <a:noFill/>
        </p:spPr>
        <p:txBody>
          <a:bodyPr/>
          <a:lstStyle/>
          <a:p>
            <a:r>
              <a:rPr lang="fi-FI" dirty="0">
                <a:solidFill>
                  <a:schemeClr val="tx1">
                    <a:lumMod val="75000"/>
                    <a:lumOff val="25000"/>
                  </a:schemeClr>
                </a:solidFill>
              </a:rPr>
              <a:t>yhdenmukaisuusperiaate</a:t>
            </a:r>
          </a:p>
          <a:p>
            <a:r>
              <a:rPr lang="fi-FI" dirty="0">
                <a:solidFill>
                  <a:schemeClr val="tx1">
                    <a:lumMod val="75000"/>
                    <a:lumOff val="25000"/>
                  </a:schemeClr>
                </a:solidFill>
              </a:rPr>
              <a:t>tasapuolisuuden periaate</a:t>
            </a:r>
          </a:p>
          <a:p>
            <a:r>
              <a:rPr lang="fi-FI" dirty="0">
                <a:solidFill>
                  <a:schemeClr val="tx1">
                    <a:lumMod val="75000"/>
                    <a:lumOff val="25000"/>
                  </a:schemeClr>
                </a:solidFill>
              </a:rPr>
              <a:t>luottamuksen suojan periaate</a:t>
            </a:r>
          </a:p>
          <a:p>
            <a:endParaRPr lang="fi-FI" dirty="0"/>
          </a:p>
        </p:txBody>
      </p:sp>
    </p:spTree>
  </p:cSld>
  <p:clrMapOvr>
    <a:masterClrMapping/>
  </p:clrMapOvr>
</p:sld>
</file>

<file path=ppt/theme/theme1.xml><?xml version="1.0" encoding="utf-8"?>
<a:theme xmlns:a="http://schemas.openxmlformats.org/drawingml/2006/main" name="aalto_economics">
  <a:themeElements>
    <a:clrScheme name="Polttopiste">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1172</TotalTime>
  <Words>797</Words>
  <Application>Microsoft Macintosh PowerPoint</Application>
  <PresentationFormat>Näytössä katseltava diaesitys (4:3)</PresentationFormat>
  <Paragraphs>136</Paragraphs>
  <Slides>19</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19</vt:i4>
      </vt:variant>
    </vt:vector>
  </HeadingPairs>
  <TitlesOfParts>
    <vt:vector size="24" baseType="lpstr">
      <vt:lpstr>Arial</vt:lpstr>
      <vt:lpstr>Calibri</vt:lpstr>
      <vt:lpstr>Georgia</vt:lpstr>
      <vt:lpstr>Symbol</vt:lpstr>
      <vt:lpstr>aalto_economics</vt:lpstr>
      <vt:lpstr>Verotuksen perusteet - Johdanto</vt:lpstr>
      <vt:lpstr>Käytännön asiat </vt:lpstr>
      <vt:lpstr>Tentit </vt:lpstr>
      <vt:lpstr>Verotuksen peruskäsitteitä</vt:lpstr>
      <vt:lpstr>Verotuksen tavoitteet, ohjaava – neutraali verotus</vt:lpstr>
      <vt:lpstr>Verotuksen tavoitteet, ohjaava – neutraali verotus</vt:lpstr>
      <vt:lpstr>Verotuksen tavoitteet, ohjaava – neutraali verotus</vt:lpstr>
      <vt:lpstr>Verotuksen periaatteet</vt:lpstr>
      <vt:lpstr>Verotuksen periaatteet jatkuu</vt:lpstr>
      <vt:lpstr>Verotuksen oikeuslähteet</vt:lpstr>
      <vt:lpstr>Verotuksen perusteet</vt:lpstr>
      <vt:lpstr>Verotuksen perusteet</vt:lpstr>
      <vt:lpstr>Verot (käsitteitä)</vt:lpstr>
      <vt:lpstr>Verot (käsitteitä)</vt:lpstr>
      <vt:lpstr>Verot (käsitteitä)</vt:lpstr>
      <vt:lpstr>Verot (käsitteitä)</vt:lpstr>
      <vt:lpstr>Verot (käsitteitä)</vt:lpstr>
      <vt:lpstr>Verot (käsitteitä)</vt:lpstr>
      <vt:lpstr>Verot (käsitteitä)</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in study styles</dc:title>
  <dc:creator>brander</dc:creator>
  <cp:lastModifiedBy>Ilkka Lahti</cp:lastModifiedBy>
  <cp:revision>75</cp:revision>
  <cp:lastPrinted>2018-08-20T10:52:13Z</cp:lastPrinted>
  <dcterms:created xsi:type="dcterms:W3CDTF">2014-08-18T06:43:41Z</dcterms:created>
  <dcterms:modified xsi:type="dcterms:W3CDTF">2022-05-30T12:19:08Z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