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2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ink/ink8.xml" ContentType="application/inkml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ink/ink9.xml" ContentType="application/inkml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sldIdLst>
    <p:sldId id="280" r:id="rId2"/>
    <p:sldId id="863" r:id="rId3"/>
    <p:sldId id="281" r:id="rId4"/>
    <p:sldId id="283" r:id="rId5"/>
    <p:sldId id="297" r:id="rId6"/>
    <p:sldId id="284" r:id="rId7"/>
    <p:sldId id="279" r:id="rId8"/>
    <p:sldId id="285" r:id="rId9"/>
    <p:sldId id="301" r:id="rId10"/>
    <p:sldId id="300" r:id="rId11"/>
    <p:sldId id="302" r:id="rId12"/>
    <p:sldId id="275" r:id="rId13"/>
    <p:sldId id="257" r:id="rId14"/>
    <p:sldId id="305" r:id="rId15"/>
    <p:sldId id="270" r:id="rId16"/>
    <p:sldId id="298" r:id="rId17"/>
    <p:sldId id="268" r:id="rId18"/>
    <p:sldId id="264" r:id="rId19"/>
    <p:sldId id="273" r:id="rId20"/>
    <p:sldId id="261" r:id="rId21"/>
    <p:sldId id="269" r:id="rId22"/>
    <p:sldId id="259" r:id="rId23"/>
    <p:sldId id="272" r:id="rId24"/>
    <p:sldId id="267" r:id="rId25"/>
    <p:sldId id="866" r:id="rId26"/>
    <p:sldId id="278" r:id="rId27"/>
    <p:sldId id="266" r:id="rId28"/>
    <p:sldId id="303" r:id="rId29"/>
    <p:sldId id="304" r:id="rId30"/>
    <p:sldId id="271" r:id="rId31"/>
    <p:sldId id="263" r:id="rId32"/>
    <p:sldId id="274" r:id="rId33"/>
    <p:sldId id="277" r:id="rId34"/>
    <p:sldId id="288" r:id="rId35"/>
    <p:sldId id="289" r:id="rId36"/>
    <p:sldId id="286" r:id="rId37"/>
    <p:sldId id="287" r:id="rId38"/>
    <p:sldId id="306" r:id="rId39"/>
    <p:sldId id="262" r:id="rId40"/>
    <p:sldId id="276" r:id="rId41"/>
    <p:sldId id="290" r:id="rId42"/>
    <p:sldId id="293" r:id="rId43"/>
    <p:sldId id="294" r:id="rId44"/>
    <p:sldId id="864" r:id="rId45"/>
    <p:sldId id="296" r:id="rId46"/>
    <p:sldId id="295" r:id="rId47"/>
    <p:sldId id="865" r:id="rId48"/>
    <p:sldId id="585" r:id="rId49"/>
    <p:sldId id="623" r:id="rId50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6"/>
  </p:normalViewPr>
  <p:slideViewPr>
    <p:cSldViewPr snapToGrid="0">
      <p:cViewPr varScale="1">
        <p:scale>
          <a:sx n="107" d="100"/>
          <a:sy n="107" d="100"/>
        </p:scale>
        <p:origin x="7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5T08:15:57.545"/>
    </inkml:context>
    <inkml:brush xml:id="br0">
      <inkml:brushProperty name="width" value="0.05" units="cm"/>
      <inkml:brushProperty name="height" value="0.05" units="cm"/>
      <inkml:brushProperty name="color" value="#FFC000"/>
    </inkml:brush>
  </inkml:definitions>
  <inkml:trace contextRef="#ctx0" brushRef="#br0">2476 1 24575,'-9'0'0,"-6"0"0,-1 0 0,-11 0 0,-2 0 0,-6 0 0,1 0 0,-1 0 0,-7 0 0,6 0 0,-13 0 0,13 0 0,-13 0 0,19 0 0,-10 0 0,17 0 0,-4 0 0,6 0 0,5 0 0,1 0 0,6 0 0,-1 0 0,0 0 0,1 0 0,-1 0 0,-5 0 0,4 0 0,-8 0 0,8 0 0,-9 0 0,4 0 0,-5 0 0,-1 0 0,-5 0 0,-1 0 0,-7 0 0,0 0 0,-6 0 0,4 0 0,-11 0 0,4 0 0,-6 0 0,0 0 0,-1 0 0,1 0 0,0 0 0,6 0 0,3 0 0,6 5 0,6-4 0,2 4 0,11-5 0,-4 0 0,10 0 0,-5 0 0,5 0 0,-4 5 0,4-4 0,-4 3 0,4-4 0,0 4 0,1-3 0,-1 3 0,0 1 0,1-4 0,-1 3 0,1-4 0,-1 0 0,0 0 0,1 4 0,-6-3 0,-1 8 0,0-8 0,1 8 0,5-8 0,-4 8 0,3-8 0,-9 9 0,4-5 0,-5 6 0,5-5 0,-4 3 0,4-3 0,0 4 0,-4 0 0,4 0 0,0 0 0,-4 1 0,9-2 0,-9 2 0,9-2 0,-3 1 0,4 0 0,0-1 0,1 1 0,-1-1 0,-5 1 0,4 0 0,-3 0 0,4-1 0,0 6 0,0-4 0,4 3 0,-2-4 0,3-1 0,-5 1 0,0 3 0,1-2 0,3 3 0,-3 0 0,4-3 0,-6 9 0,2-9 0,-2 8 0,1-3 0,-1 5 0,-4 0 0,3 6 0,-4-4 0,0 4 0,5-6 0,-5 0 0,6 0 0,4-6 0,-3 0 0,8 0 0,-4-5 0,5 5 0,0 0 0,0-5 0,-4 26 0,2-17 0,-7 18 0,8-10 0,-9 1 0,9 1 0,-5-2 0,1 0 0,4-5 0,-4 5 0,5-6 0,-5 0 0,4 0 0,-4 0 0,0 0 0,4 0 0,-3 0 0,4 0 0,0 0 0,-5-5 0,4 4 0,-3-5 0,4 1 0,0 4 0,0-9 0,0 9 0,0 5 0,0-2 0,0 7 0,0-9 0,0 0 0,0 0 0,0 0 0,0-5 0,0 4 0,0-9 0,0 3 0,0-4 0,0-1 0,0 1 0,0-1 0,0 1 0,0-1 0,0 1 0,0-1 0,0 1 0,0 4 0,4-3 0,-3 9 0,8-4 0,-3 9 0,4-8 0,-4 2 0,3-5 0,-8-3 0,8 9 0,-3-4 0,0 0 0,3 3 0,-4-8 0,6 9 0,-2-9 0,2 8 0,-2-8 0,-3 9 0,3-9 0,-4 3 0,0-4 0,4-1 0,-8 1 0,7-5 0,-3 3 0,5-2 0,-1 3 0,1 1 0,-1-1 0,10 10 0,-2-2 0,8 8 0,-9-9 0,4-1 0,-9-5 0,3-1 0,1 1 0,-4 0 0,3 0 0,-4-1 0,-1 1 0,1-1 0,-1-3 0,1 2 0,-1-3 0,1 1 0,-1 2 0,1-7 0,-1 8 0,1-8 0,-5 7 0,7-3 0,-5 5 0,7-5 0,-5 4 0,1-8 0,-1 7 0,0-3 0,6 1 0,-4 2 0,3-7 0,-4 3 0,-1 1 0,1-4 0,-1 3 0,1 0 0,-1-3 0,1 3 0,4 1 0,8-4 0,7 9 0,12-9 0,-4 9 0,11-3 0,-5 5 0,0-5 0,-1 4 0,8-5 0,-18 5 0,10-4 0,-26 2 0,4-8 0,-9 3 0,9 0 0,-5-2 0,6 7 0,0-8 0,-5 4 0,4-1 0,-4-2 0,5 2 0,-5 1 0,4-4 0,-10 3 0,5-4 0,-6 0 0,1 0 0,-1 4 0,1-3 0,-1 3 0,6-4 0,-4 0 0,3 0 0,10 5 0,-11-4 0,16 4 0,-13-5 0,0 4 0,4-3 0,-4 3 0,0-4 0,3 0 0,-3 5 0,5-4 0,0 4 0,-5-5 0,4 4 0,-4-2 0,11 2 0,-5-4 0,5 0 0,0 0 0,-4 0 0,10 0 0,-11 0 0,11 0 0,-10 0 0,10 0 0,-5 0 0,16 0 0,-7 5 0,7-3 0,-16 3 0,-1-5 0,0 0 0,-4 0 0,10 0 0,-11 0 0,11 0 0,-4 0 0,5 0 0,-5 0 0,4 0 0,-5 0 0,7 0 0,-1 0 0,1 0 0,-1 0 0,1 0 0,-7 0 0,5 0 0,-10 0 0,10 0 0,-1 0 0,3 0 0,-3 0 0,1 0 0,-11 0 0,11 0 0,-4 0 0,-1 0 0,5 0 0,-10 0 0,4 0 0,-6 0 0,0-5 0,-5 4 0,3-4 0,-3 5 0,5-5 0,0 4 0,6-9 0,-4 9 0,10-4 0,-11 0 0,11 4 0,-4-9 0,9 4 0,-9 0 0,7 1 0,-13 5 0,4-5 0,-6 4 0,0-4 0,0 5 0,6-5 0,-5 4 0,5-9 0,0 9 0,-4-4 0,10 0 0,-5-2 0,1 1 0,4-4 0,-5 3 0,7 1 0,-7-4 0,5 8 0,-10-7 0,4 8 0,-6-4 0,0 0 0,-5 4 0,8-13 0,-7 12 0,8-12 0,-9 9 0,3-6 0,-3-3 0,5 2 0,6-9 0,-4 9 0,4-9 0,-6 9 0,0-3 0,-5 5 0,-2 0 0,-4 4 0,-1-2 0,1 2 0,-5-3 0,3-1 0,-6 0 0,2 1 0,-4-6 0,0 4 0,0-9 0,0 5 0,0-1 0,0-3 0,0 8 0,0-3 0,0 4 0,0 0 0,0 1 0,0-6 0,0-1 0,0-5 0,0-6 0,0-2 0,0-6 0,0 1 0,-5 5 0,4-4 0,-9 4 0,9 1 0,-9 0 0,9 12 0,-4-3 0,1 8 0,2-4 0,-2 5 0,0 1 0,3-1 0,-8-5 0,3-1 0,-5-5 0,-5-6 0,4 4 0,-5-10 0,7 11 0,-2-12 0,1 12 0,5-5 0,-3 5 0,3 6 0,-4-3 0,-1 3 0,1-6 0,-1 1 0,-5-6 0,4 5 0,-10-12 0,5 12 0,-5-5 0,0-1 0,1 6 0,-10-15 0,7 14 0,-7-14 0,3 19 0,5-8 0,-4 9 0,5-4 0,-5-1 0,5 5 0,-6-4 0,7 9 0,0-8 0,0 4 0,-6-1 0,4 1 0,1 1 0,-4 2 0,8-2 0,-9-1 0,6 4 0,-1-3 0,-5 4 0,5-4 0,-12 2 0,6-3 0,-1 0 0,-13-6 0,11 4 0,-7-3 0,10 10 0,12 1 0,-3 0 0,8 0 0,-4 4 0,10-3 0,-4 8 0,4-7 0,-5 7 0,0-8 0,1 8 0,-6-8 0,4 4 0,-9-6 0,4 1 0,-5-1 0,0 1 0,5-1 0,-4 1 0,9 0 0,-4 4 0,6-2 0,-1 2 0,0 1 0,5-4 0,-3 4 0,2-5 0,1 1 0,-4 4 0,4-4 0,-5 8 0,1-8 0,-1 4 0,0 0 0,-4-4 0,3 3 0,-9-4 0,9 4 0,-9-3 0,9 3 0,-4 0 0,6-2 0,-1 7 0,1-8 0,-1 4 0,0-5 0,1 1 0,-1 3 0,-5-3 0,4 4 0,-9-6 0,10 1 0,-10 5 0,9-4 0,-9 8 0,9-8 0,-4 8 0,10-7 0,-4 7 0,4-3 0,-5 4 0,1 0 0,-1 0 0,0 0 0,1 0 0,3-5 0,2 0 0,14 0 0,-8 0 0,7 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9T08:54:06.3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1478 34 24575,'-88'4'0,"1"1"0,-1 0 0,34 3 0,0 1 0,-29-1 0,-12 0 0,21 4 0,18 15 0,-20 5 0,7-8 0,3-2 0,2 1 0,5-1 0,12-3 0,12-3 0,13-3 0,5-4 0,6-2 0,2-1 0,2-1 0,-1 1 0,1 2 0,-3 1 0,0 2 0,-4 4 0,-3 3 0,-3 6 0,-3 3 0,1 2 0,0-2 0,3 0 0,4-5 0,2-2 0,4-4 0,1-2 0,2-2 0,2-1 0,0-3 0,1 5 0,-2-2 0,1 7 0,-2-2 0,1 3 0,0-2 0,0 4 0,0 0 0,0 3 0,2-2 0,-2 1 0,2-1 0,-1 5 0,2-2 0,-1 0 0,0-1 0,-1-1 0,0-2 0,0-1 0,2-2 0,0 1 0,0 2 0,2-3 0,-1 2 0,1 0 0,0 3 0,1 2 0,0 5 0,2-2 0,-2-3 0,1-1 0,1-4 0,2 3 0,0-1 0,3 1 0,-2-3 0,1-2 0,-1-2 0,-1 0 0,2 1 0,-1 0 0,4 2 0,2 2 0,4 3 0,2 3 0,2 0 0,-2 0 0,0-1 0,2 1 0,4-1 0,7 4 0,4-2 0,0 0 0,7-1 0,-7-1 0,4-4 0,-5-2 0,-4-3 0,0-5 0,-2 0 0,6-2 0,2 0 0,1 0 0,3-2 0,-4 1 0,2-1 0,-4 0 0,2 1 0,0-1 0,-3 0 0,0 0 0,-3-2 0,2 3 0,8-4 0,11 6 0,6-2 0,18 7 0,4 0 0,7 2 0,-1-1 0,-12-6 0,-12-3 0,-13-5 0,-11-2 0,-7-2 0,-2 0 0,7-2 0,3 0 0,15 0 0,0-1 0,10 1 0,0-1 0,3 1 0,0 1 0,-6 0 0,-12-1 0,-13 0 0,-10-2 0,-3 1 0,-6 1 0,5-2 0,0 0 0,16-3 0,15-5 0,9-4 0,20-5 0,2 0 0,-2-3 0,-11 4 0,-22 0 0,-12 2 0,-8 1 0,0-2 0,-5 1 0,1-2 0,-4 1 0,3-4 0,0 0 0,4-6 0,-2-1 0,0-1 0,-6 1 0,-3 6 0,-2-2 0,-4 8 0,1-4 0,-4 2 0,-2 4 0,0-5 0,-4 5 0,0 1 0,-1 0 0,0 5 0,0-1 0,0-2 0,0-2 0,0-6 0,0-3 0,-1-3 0,-1-5 0,-1 3 0,0-2 0,-2 4 0,1-2 0,-1 1 0,1 3 0,-1 0 0,1 4 0,-1 0 0,1 5 0,1 2 0,-1 1 0,3 2 0,-4-2 0,2 1 0,-2 0 0,-2 1 0,2 1 0,0 1 0,0 2 0,-1-2 0,-1-1 0,-1-3 0,-2-3 0,-1-2 0,0 1 0,0-1 0,-1 2 0,3 0 0,-4-1 0,1-1 0,-5-4 0,-1 0 0,-1-2 0,1 3 0,0 0 0,4 5 0,2 4 0,1 0 0,2 3 0,1 1 0,2 3 0,2 2 0,-34-19 0,-26-15 0,22 12 0,-3-2 0,-1-1 0,2 1 0,-23-17 0,15 11 0,12 7 0,12 11 0,13 6 0,-11 5 0,-52-11 0,24-1 0,-4-3 0,-13 0 0,0-2 0,12-1 0,5 2 0,-14-5 0,38 14 0,-38 8 0,4-9 0,-35 3 0,26-6 0,35 9 0,17 4 0,-9 9 0,9-1 0,-19 7 0,11-5 0,1 2 0,2-1 0,8-2 0,7-2 0,7-2 0,3-1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9T08:54:29.184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0 132 16383,'72'-5'0,"3"0"0,-8 1 0,0 3 0,22 1 0,3 0 0,-12-1 0,0 1 0,1 1 0,4 0 0,14 1 0,0 0 0,-18 1 0,-12 1 0,-9 0 0,0 4 0,-1 0 0,39 3 0,-30-2 0,-18-2 0,-19-4 0,0-1 0,6 0 0,13-1 0,21 2 0,7-1 0,11 1 0,-6-2 0,-3 2 0,-9-1 0,-12 0 0,-6 0 0,-16-1 0,3 0 0,0-1 0,2 0 0,-2-1 0,-11 1 0,-13-1 0,-2 0 0,1-2 0,9-1 0,4 0 0,2 0 0,12 2 0,10 0 0,13 0 0,11 1 0,3 0 0,-8 1 0,-5 0 0,-23 0 0,-12 0 0,-10-1 0,13-5 0,0 1 0,13-3 0,-13 4 0,-6-1 0,-7 1 0,4-1 0,-2 2 0,5-2 0,0 1 0,3-2 0,10 1 0,16 1 0,5 1 0,2 1 0,-3 2 0,0 0 0,19 2 0,16 1 0,-5 0 0,-3 1 0,-12-3 0,-7-1 0,0-2 0,-6-2 0,-10-1 0,-6-1 0,-6-1 0,0-1 0,0-2 0,-1-3 0,2 2 0,0-4 0,5 6 0,1-1 0,6 4 0,3-1 0,0 2 0,7 2 0,-5 3 0,11 3 0,7 2 0,3 1 0,2 0 0,-7-1 0,-5-1 0,-11-1 0,-8 0 0,-17-2 0,-9 0 0,-14-1 0,9-1 0,32 1 0,-1 2 0,9 2 0,23 2 0,7 3 0,-22-2 0,2 0 0,1 2 0,7 1 0,1 0 0,-1 1 0,-2-1 0,-2 1 0,-1-1 0,27 6 0,-4 0 0,-19-4 0,-9-1 0,8 4 0,-41-10 0,-27-7 0,4-1 0,8-4 0,-8 4 0,10-3 0,-4 3 0,15-2 0,14 1 0,10 0 0,10-1 0,-3 3 0,-15 0 0,-16 2 0,-19 0 0,-4-1 0,5-2 0,11-1 0,19-4 0,9-1 0,17-3 0,-9 3 0,9 0 0,-9 2 0,3 2 0,-9-1 0,-7 3 0,-16 2 0,-8-1 0,-11 2 0,1-2 0,1 1 0,26-3 0,23 1 0,18 1 0,-30 3 0,1 0 0,43 1 0,-43 1 0,0 0 0,31 1 0,-7 1 0,-29-3 0,-19 1 0,-17-3 0,1-2 0,-1-1 0,12-3 0,7 0 0,8 0 0,13 1 0,9 0 0,2 1 0,-4-1 0,-12 1 0,-11 0 0,-16 1 0,0 3 0,12 0 0,0 0 0,13 2 0,3-2 0,-5 0 0,5 0 0,-9 0 0,-7 0 0,-12 0 0,-5 0 0,-10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9T08:54:42.583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87 16383,'71'-1'0,"-10"-1"0,-32 2 0,-6-1 0,-8 1 0,3-1 0,-4 0 0,11-1 0,7 1 0,8-1 0,9 1 0,-1-1 0,-2 0 0,-11 0 0,-9 0 0,-12 1 0,7-1 0,7-1 0,21 0 0,15 0 0,7 6 0,4-3 0,-1 4 0,-10-3 0,0 1 0,-18-1 0,-5 0 0,-12-1 0,-6 0 0,1 0 0,1 1 0,4-1 0,5 1 0,6-2 0,3 1 0,9-3 0,2 3 0,3-1 0,-7 1 0,-12 0 0,-16 0 0,-4 0 0,9-2 0,21 2 0,21-1 0,6 1 0,-1 0 0,-9 0 0,-2 0 0,-11 0 0,0 0 0,-8 0 0,3 0 0,-3 0 0,-4 0 0,-6 0 0,-3 0 0,-5 0 0,-2 0 0,-5 0 0,-6 0 0,9 0 0,-6 0 0,14 0 0,3 0 0,11 1 0,33 1 0,-23 1 0,4 1 0,5-2 0,1 1 0,1 2 0,0-1 0,-6-1 0,-3 1 0,29 2 0,-9-2 0,-32-2 0,-19-2 0,0-1 0,8-1 0,22-1 0,10 0 0,15 0 0,-2 1 0,-2 1 0,-13 1 0,-20 0 0,-13-1 0,-13 1 0,-4-1 0,5-1 0,16 1 0,16-2 0,8 1 0,5-2 0,-9 3 0,-5-4 0,-9 3 0,-6 0 0,-7 1 0,-4 0 0,1 1 0,9-2 0,12 2 0,11 0 0,5 0 0,-1 0 0,-6 0 0,-12 0 0,-9 0 0,-12 0 0,-7 0 0,6-1 0,0 0 0,17-2 0,16 1 0,20-1 0,23-1 0,-40 3 0,1 0 0,5 0 0,0-1 0,-7 2 0,-1 0 0,-2-1 0,-3-1 0,23 0 0,-19-1 0,-20 2 0,-19-1 0,1 2 0,6-3 0,16 3 0,18-1 0,7-1 0,6 1 0,-5-1 0,-13 0 0,-17 1 0,-16 0 0,-6 0 0,3 1 0,8-1 0,8 1 0,2-1 0,3 0 0,1 0 0,0 0 0,-9 1 0,-5-1 0,-12 1 0,7 0 0,1 0 0,6 0 0,0 0 0,-6 0 0,0 0 0,-5 0 0,4-2 0,-3 2 0,3-1 0,2 0 0,-4 1 0,1-2 0,-1 1 0,1 0 0,-1 1 0,4 0 0,-4-1 0,1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9T11:05:16.158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0 91 16383,'90'-2'0,"-9"1"0,-16 0 0,-13 1 0,-11 0 0,-14 0 0,-1 0 0,2 0 0,12 0 0,5 1 0,9 2 0,1 2 0,5 2 0,1 0 0,7 2 0,-3-3 0,-4 0 0,-16-4 0,-19 0 0,-13-2 0,1 0 0,28-3 0,29 1 0,27-1 0,-43 3 0,1 1 0,-1-1 0,-1 1 0,34 0 0,-6-1 0,-31 0 0,-17 0 0,-15 0 0,11-3 0,18 1 0,29-3 0,17 3 0,-5 1 0,-2 1 0,-19 0 0,-19 0 0,-12 0 0,17-3 0,18 2 0,-15-1 0,4 1 0,2 1 0,0 0 0,3-1 0,-2 0 0,-6 0 0,-2 0 0,33-2 0,-26-1 0,-26 3 0,-14-2 0,29 1 0,40 1 0,-29 3 0,5 1 0,12 1 0,2 1 0,-4 1 0,-1 0 0,0 0 0,-1 0 0,-7-3 0,-5 0 0,-11-1 0,-5-1 0,19 1 0,-31-3 0,26-9 0,32 4 0,-22 1 0,6 0 0,10 4 0,1 0 0,-4 1 0,-1 0 0,-4 0 0,-5 0 0,-17 1 0,-4 0 0,44-1 0,-44 2 0,-16-2 0,-18 0 0,14-8 0,33 3 0,28-5 0,-28 7 0,2 1 0,-2 0 0,0 0 0,10-1 0,-1 0 0,-12 0 0,-2 0 0,-7 1 0,-5 0 0,7-1 0,-27 3 0,-16-1 0,20-5 0,33 3 0,-16-1 0,6 1 0,14 0 0,3 1 0,4 0 0,1 0 0,8 1 0,-1 1 0,-6 0 0,-2 1 0,-5 2 0,-4 0 0,24-1 0,-42 0 0,-33-2 0,-16 0 0,21-3 0,21-1 0,38-1 0,14 1 0,4 3 0,-23 1 0,-25 0 0,-28 0 0,-13-1 0,14-5 0,17 0 0,29 0 0,15 2 0,4 3 0,-4 0 0,-13-1 0,-21 2 0,-24-2 0,-14 2 0,7-2 0,39 1 0,-8 3 0,6 1 0,17 1 0,4 1 0,3 0 0,0-1 0,-11 1 0,-3-1 0,-12-3 0,-5 0 0,7 1 0,-24-1 0,-6-2 0,-1 1 0,24-3 0,-3 2 0,4-1 0,-14 1 0,-8 0 0,-13 1 0,-4-1 0,0-2 0,5-1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9T11:05:29.320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0 0 16383,'78'2'0,"0"0"0,-11-2 0,-1 1 0,-1 1 0,-2-1 0,31-2 0,-30 1 0,-21-2 0,-12 2 0,2 0 0,13 0 0,13 0 0,-7 0 0,-6 0 0,-15 0 0,-6 0 0,-10 0 0,14 1 0,4 2 0,33 5 0,2 0 0,4 1 0,-18-5 0,-21-2 0,-11-2 0,-11 0 0,3-1 0,6 1 0,-7-2 0,10 1 0,2 3 0,19 4 0,22 6 0,6 1 0,-4-1 0,-25-4 0,-22-5 0,-2-2 0,28-1 0,1 1 0,7 1 0,14 2 0,5 1 0,6-1 0,-1 1 0,-6 0 0,-6-1 0,20 0 0,-39-2 0,-30-3 0,-6-1 0,0 1 0,18-2 0,23 1 0,18 0 0,8 1 0,-1 1 0,-22 0 0,-9 0 0,-21 0 0,-14-1 0,10-3 0,9-1 0,35 0 0,15 3 0,4 0 0,-6 0 0,-20 0 0,-21 1 0,-16 1 0,9 0 0,41 5 0,0 1 0,10 2 0,-18-1 0,4 0 0,3 2 0,16 1 0,4 2 0,0-1 0,-4-1 0,1-1 0,-3 1 0,-6-1 0,-2 1 0,-3-2 0,18-1 0,-10-2 0,10 2 0,-45-10 0,-23 0 0,4-4 0,25 2 0,35 2 0,-29 2 0,4 0 0,2 2 0,2-2 0,7 0 0,-1-1 0,-18 0 0,-2 0 0,44-4 0,-47 2 0,-23 2 0,-18-1 0,7-2 0,6-2 0,12-1 0,11 0 0,5 2 0,17-2 0,-2 4 0,5-3 0,-24 3 0,-11 0 0,-9 0 0,35-1 0,-5 3 0,6 0 0,15 1 0,3-1 0,6 1 0,-2 0 0,-14 1 0,-4-2 0,28-1 0,-44 1 0,-24-1 0,-8 2 0,0-3 0,17-2 0,3-2 0,10-1 0,14-2 0,-1 3 0,-5-2 0,-17 7 0,-22-1 0,0 4 0,-7-2 0,11 1 0,26-1 0,34 3 0,-27 0 0,2 0 0,0 0 0,-1 1 0,34 1 0,-39-3 0,-23 0 0,-14 0 0,-2 0 0,3-2 0,12 1 0,28-1 0,10 4 0,14-1 0,-14 1 0,-24 0 0,-24-2 0,-10 0 0,-8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9T11:05:33.179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0 0 16383,'59'3'0,"1"-1"0,-7 0 0,-1 0 0,32 3 0,-11-3 0,-15-1 0,-15-1 0,-22 0 0,4-3 0,11 1 0,62 1 0,-37 2 0,4 1 0,16 1 0,1 2 0,-7 0 0,-3 1 0,-14-1 0,-5-1 0,10 3 0,-33-6 0,-8-1 0,3-1 0,23 0 0,0 0 0,2 1 0,9 0 0,-3 0 0,-1 1 0,-21 0 0,0 0 0,-4-1 0,16 0 0,-5 0 0,-9 0 0,-16 0 0,-7-1 0,22-1 0,-8-1 0,16 2 0,-21-1 0,-7 2 0,13 0 0,-5 0 0,12 0 0,-10 0 0,-11-1 0,8 0 0,-3-1 0,4 1 0,-2 0 0,-2 0 0,-1-1 0,3-1 0,-1 2 0,1-1 0,-1 2 0,0-2 0,0 0 0,1-3 0,-2 4 0,-2-2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5T08:16:40.187"/>
    </inkml:context>
    <inkml:brush xml:id="br0">
      <inkml:brushProperty name="width" value="0.05" units="cm"/>
      <inkml:brushProperty name="height" value="0.05" units="cm"/>
      <inkml:brushProperty name="color" value="#FFC000"/>
    </inkml:brush>
  </inkml:definitions>
  <inkml:trace contextRef="#ctx0" brushRef="#br0">1687 323 24575,'-24'0'0,"9"0"0,-9 0 0,13 0 0,-6 0 0,4 0 0,-4 0 0,5 0 0,-5 0 0,-2 0 0,-5 0 0,-1 0 0,-7 0 0,6 0 0,-13 0 0,12 0 0,-4 0 0,6 0 0,6 0 0,2 0 0,6 0 0,-7 0 0,6 0 0,-6 0 0,7 0 0,0 0 0,-6 0 0,4 0 0,-10 0 0,4 0 0,-13 0 0,-1 0 0,-8 6 0,1 2 0,-9 6 0,-2 0 0,-17 1 0,7 0 0,-7 0 0,17-1 0,-6 1 0,22-2 0,-12-5 0,21 3 0,0-5 0,3 0 0,15 4 0,-8-8 0,10 7 0,-6-2 0,1 4 0,0-5 0,-7 4 0,6-3 0,-6 4 0,7 0 0,-1 6 0,-5-4 0,3 11 0,-3-11 0,10 10 0,-3-5 0,3 1 0,-5 4 0,0-4 0,-1 5 0,1 1 0,0-1 0,-1 1 0,0 6 0,1-4 0,4 4 0,-3-6 0,4-1 0,-5 1 0,5 0 0,-4-1 0,4-5 0,1 4 0,1-11 0,0 5 0,3-6 0,-3 7 0,5-6 0,0 11 0,0-10 0,0 17 0,0-10 0,0 19 0,0-6 0,0 8 0,0-1 0,0 0 0,0 1 0,0-1 0,0 0 0,0-6 0,0-3 0,6 1 0,-4-6 0,9 6 0,-4-8 0,5 1 0,1-1 0,-2-5 0,-4 4 0,3-4 0,2 10 0,1-9 0,4 2 0,-11-11 0,4 0 0,-4 0 0,5 0 0,-5 0 0,4 0 0,-4 1 0,5-6 0,0 4 0,1-9 0,5 9 0,1-3 0,7 5 0,-1-5 0,-5 3 0,4-3 0,-5-1 0,1 5 0,4-10 0,-10 9 0,10-3 0,-5-1 0,7-1 0,10 1 0,-7 1 0,7 0 0,-10 3 0,-1-8 0,1 9 0,-1-10 0,1 5 0,-1-1 0,1-4 0,0 5 0,-1-1 0,1-3 0,-1 9 0,-5-10 0,4 4 0,-11-5 0,5 5 0,-5-3 0,-1 2 0,0-4 0,0 0 0,0 0 0,0 0 0,0 0 0,0 0 0,0 0 0,6 0 0,-4 0 0,17 0 0,-16 0 0,17 0 0,-13 0 0,7 0 0,-1 0 0,1 0 0,-1 0 0,-5 0 0,4 0 0,-10 0 0,10 0 0,-11 0 0,11 0 0,-4 0 0,5 0 0,8 0 0,-6 0 0,13 0 0,-6 0 0,8 0 0,-8 0 0,6 0 0,-13 0 0,12 0 0,-11 0 0,4 0 0,-6 0 0,-1 0 0,-5 0 0,4 0 0,3 0 0,0 6 0,6-5 0,-1 5 0,-5-6 0,13 0 0,-13 0 0,13 0 0,-13 0 0,6 0 0,-14 0 0,5 0 0,-10 0 0,4 0 0,-6 0 0,0 0 0,5 0 0,-3 0 0,9 0 0,-4 0 0,7 0 0,-1 5 0,1-3 0,-1 3 0,1-5 0,0 0 0,-7 0 0,5 0 0,-4 0 0,-1 0 0,5 0 0,-4 0 0,6 0 0,-7 0 0,5 0 0,-4 0 0,-1 0 0,5 0 0,-4 0 0,0 0 0,15 0 0,-13 0 0,14 0 0,-10 0 0,-7 0 0,5 0 0,-4 0 0,0 0 0,4 0 0,-5 0 0,14 0 0,-6 0 0,13 0 0,-13 0 0,13 0 0,-6 0 0,0 0 0,6 0 0,-6 0 0,1 0 0,4 0 0,-4 0 0,-1 5 0,5-3 0,0 3 0,-4 1 0,1-5 0,-10 5 0,-6-6 0,4 0 0,-5 0 0,7 0 0,-1 0 0,1 0 0,-1 0 0,1 0 0,7 0 0,1 0 0,0 0 0,6 0 0,-6 0 0,8 0 0,-1 0 0,-7-6 0,6-1 0,-13 0 0,6-5 0,-8 5 0,1 0 0,-1-4 0,6 4 0,-4-5 0,3-1 0,3 6 0,-6-4 0,6 4 0,-1-6 0,-5 1 0,6-1 0,-7 0 0,6 7 0,-5-6 0,6 6 0,-7-12 0,-1 4 0,-5-4 0,4 1 0,-11 4 0,12-17 0,-10 2 0,6-12 0,-5-28 0,-7 20 0,-4-5 0,-1-1 0,-3 4 0,0-47 0,0 18 0,0 12 0,0-7 0,0 40 0,0 2 0,0 14 0,0 0 0,-5 7 0,4 0 0,-9-1 0,3-5 0,-4 4 0,-2-10 0,-4 4 0,-2-5 0,-1-8 0,-3 6 0,3-6 0,-6 0 0,1 6 0,-1-6 0,7 7 0,-4 0 0,3 6 0,1-4 0,2 9 0,-1-3 0,5 5 0,-10 0 0,10 1 0,-4-1 0,0 0 0,-2 0 0,-6 0 0,-6-7 0,-11-3 0,-1-5 0,-5-1 0,-1 0 0,-2-1 0,1 1 0,-7-1 0,14 1 0,-6 6 0,16 3 0,1 6 0,8 1 0,-1-1 0,-5-4 0,4 9 0,-4-9 0,6 11 0,-1-7 0,0 6 0,0-4 0,-6 4 0,-3-6 0,-6 5 0,-1-4 0,-8 4 0,-1-6 0,-1-1 0,-6 7 0,15-4 0,-7 5 0,8-7 0,1 6 0,-1-4 0,8 5 0,-6 0 0,13-4 0,-6 9 0,0-3 0,6-1 0,-31 5 0,26-5 0,-26 6 0,24-6 0,-8 5 0,8-5 0,-6 6 0,12 0 0,-4 0 0,6 0 0,6 0 0,2 0 0,6 0 0,-1 0 0,-5 0 0,4-5 0,-4 3 0,0-3 0,-2 0 0,0 4 0,-4-5 0,-3 6 0,0 0 0,-13 0 0,13 0 0,-13 0 0,-6 0 0,9 0 0,-7 0 0,25 0 0,-6 0 0,12 0 0,-6 0 0,7 0 0,0 0 0,0 0 0,-1 0 0,1 0 0,0 0 0,0 0 0,-7 0 0,0 0 0,-1 0 0,-4 0 0,10 0 0,-4 0 0,5 0 0,1 0 0,-6 0 0,4 0 0,-4 0 0,6 0 0,-1 0 0,1-5 0,0 4 0,0-9 0,-1 8 0,1-8 0,0 9 0,-1-4 0,-5 5 0,4-5 0,-4 4 0,6-4 0,5 0 0,-4 4 0,3-4 0,1 0 0,6 3 0,6-3 0,5 5 0,0 0 0,-4 0 0,-2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5T08:18:11.158"/>
    </inkml:context>
    <inkml:brush xml:id="br0">
      <inkml:brushProperty name="width" value="0.3" units="cm"/>
      <inkml:brushProperty name="height" value="0.6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2170 15272 16383,'-100'0'0,"10"0"0,32-6 0,-11-2 0,-1-12 0,-15-9 0,14-6 0,9 0 0,4-4 0,6 6 0,-4-7 0,3 0 0,10 7 0,6 4 0,1-1 0,0-1 0,0 0 0,-2-6 0,-6-1 0,12 5 0,-11-10 0,12 13 0,-14-16 0,12 8 0,-18-14 0,18 14 0,-7-13 0,-6-4 0,19 9 0,-30-32 0,22 22 0,-16-24 0,9 3 0,1 7 0,13 20 0,2-1 0,-13-32 0,14 36 0,-1 0 0,-10-30 0,3 17 0,6-6 0,4 21 0,8-12 0,-3 6 0,0-1 0,4-6 0,-5-1 0,5-9 0,1 5 0,-1-12 0,1 15 0,-1-8 0,0 0 0,1 0 0,0 8 0,5 2 0,3 0 0,5-17 0,0 11 0,0-16 0,0 27 0,0-13 0,0 6 0,0-17 0,0 15 0,0-13 0,0 15 0,0-17 0,6-2 0,-5 25 0,0 0 0,5-22 0,-5 24 0,-2 0 0,1-29 0,0 22 0,0-4 0,0 1 0,0-1 0,3-9 0,1-1 0,1-3 0,1-6 0,1-1 0,3-8 0,-1 6 0,1-4 0,-1 1 0,1 1 0,-1-6 0,-1 10 0,-3 12 0,-1 5 0,4-8 0,-1 0 0,-2 1 0,-1 1 0,1 10 0,0 1 0,2 5 0,-1 2 0,-4-35 0,10 20 0,-11 18 0,5 9 0,-1 14 0,0 6 0,5 7 0,-1-6 0,-3-2 0,-2-45 0,-4 1 0,0 15 0,0-3 0,0 0 0,0-1 0,0-10 0,0-2 0,0-5 0,0-2 0,0-4 0,0-1 0,0 6 0,0 0 0,0 0 0,0 3 0,0 19 0,0 0 0,3-25 0,2 4 0,3-1 0,2 10 0,3 1 0,7 0 0,10-32 0,-9 30 0,4 0 0,-1-3 0,-4-13 0,4 14 0,0-3 0,-14 15 0,-3-1 0,10-28 0,1-6 0,-4-1 0,1-2 0,-2 26 0,0-2 0,0-1 0,-3 0 0,0-1 0,0 2 0,7-27 0,1 0 0,-5 28 0,-1 0 0,1 0 0,6-27 0,2 2 0,5 4 0,0 6 0,-10 26 0,1 3 0,6-6 0,0 5 0,5-7 0,12-9 0,-5 10 0,-3 22 0,4 2 0,-14 20 0,5 1 0,-15 1 0,-3-31 0,-9-22 0,0-13 0,0-8 0,4 15 0,0-1 0,0-22 0,1-2 0,6 9 0,1 5 0,-3 19 0,0 2 0,1-7 0,2 1 0,4 8 0,0 4 0,3-26 0,1 37 0,3 0 0,17-42 0,-3 22 0,-12 25 0,1-6 0,15-38 0,4-6 0,-1 10 0,3-3 0,-9 4 0,2-5 0,-2 4 0,5-5 0,-1 3 0,-14 23 0,-1-1 0,0 2 0,5-12 0,-1 2 0,4 2 0,0 1 0,-2 5 0,-2 4 0,13-22 0,13 4 0,-15 14 0,-4 29 0,-10 11 0,-16 0 0,21-5 0,4-11 0,17 5 0,11-7 0,-5 13 0,20-22 0,-31 28 0,2 0 0,-3-5 0,-1-1 0,44-11 0,-7-4 0,-13 7 0,2-8 0,2 1 0,-27 2 0,11 0 0,-4-7 0,-14 13 0,18-19 0,-19 19 0,14-13 0,-8 14 0,30-8 0,-3 8 0,-24 13 0,1 2 0,36-9 0,-10 0 0,-8 6 0,0-6 0,9-8 0,-22 13 0,18-11 0,-26 7 0,11-2 0,-5-4 0,5 12 0,-6-4 0,6 9 0,0-9 0,20 8 0,-5-4 0,5 6 0,17-8 0,-42 12 0,-2-1 0,0 1 0,4 2 0,22-6 0,-10 0 0,-7 7 0,14-10 0,-27 14 0,17-8 0,-28 11 0,20 0 0,-11 0 0,30 0 0,-21 0 0,30 0 0,-22 0 0,23 0 0,-6 0 0,9 0 0,-1 0 0,1 0 0,-9 0 0,-3 0 0,-8 6 0,0 2 0,0 5 0,22 7 0,-16-12 0,16 10 0,-30-11 0,6 6 0,16 6 0,-16-4 0,14 3 0,0 1 0,-29-6 0,28 6 0,-5 3 0,-24-8 0,30 9 0,-44-11 0,5 5 0,-6-4 0,30 24 0,-16-15 0,18 17 0,-3-9 0,-24-11 0,17 4 0,-13-2 0,-14-8 0,7 7 0,-7-5 0,-7 2 0,8-1 0,14 9 0,-11-7 0,19 5 0,-19-7 0,1-4 0,-7 3 0,5-2 0,5 12 0,-12-12 0,9 7 0,-15 0 0,-3-8 0,8 8 0,-5-1 0,8-1 0,-1 3 0,15 4 0,-11-6 0,13 8 0,0 0 0,-14-3 0,7 2 0,-7 4 0,-2-2 0,-2 3 0,3-6 0,-17-10 0,7 0 0,-6-2 0,-2-6 0,3 5 0,-5-2 0,1 0 0,3 8 0,-2-7 0,3 3 0,4 4 0,-5-1 0,11 4 0,-4 3 0,-2-7 0,10 13 0,-16-13 0,11 6 0,-12-13 0,2 4 0,1 0 0,2-3 0,-1 2 0,4 2 0,-4-4 0,0 2 0,4 2 0,-3-4 0,-1-2 0,-1 0 0,0-8 0,1 8 0,4-8 0,-4 3 0,3-4 0,-4 0 0,6 0 0,-5 0 0,4 0 0,-4 4 0,0-3 0,2 12 0,-2-3 0,5 5 0,19 18 0,-14-13 0,29 34 0,-34-28 0,13 17 0,-17-21 0,-1-3 0,-1-5 0,4 14 0,-5-8 0,7 20 0,0-2 0,-1 14 0,9-4 0,-10-4 0,2-7 0,-8-14 0,3 9 0,0-2 0,2 9 0,0 10 0,-6-9 0,-1 3 0,-3 1 0,10 23 0,-9-10 0,9 14 0,-10 3 0,0-23 0,3 21 0,-9-28 0,5-4 0,-6-6 0,4-1 0,-3-21 0,4 27 0,-5-13 0,0 33 0,0-14 0,0 29 0,0 2 0,0-12 0,0 7 0,0-35 0,0 28 0,-6-17 0,-6 34 0,4-27 0,-13 20 0,18-29 0,-12 21 0,13-34 0,-8 26 0,5-24 0,-1 4 0,-4-1 0,3 1 0,-4 8 0,0-6 0,0 6 0,1-19 0,4 4 0,2-10 0,-1 3 0,-1 8 0,-5-3 0,0 29 0,-1-19 0,-5 35 0,-8 2 0,4-5 0,-8 2 0,3-1 0,-12 14 0,4-6 0,11-31 0,-2-2 0,-18 17 0,4-3 0,-5-1 0,25-29 0,-10 5 0,16-16 0,-6-1 0,10-8 0,3 1 0,-7-2 0,7 1 0,-12 6 0,7-6 0,-12 7 0,6-7 0,-15 10 0,10-5 0,-21 11 0,12-4 0,-16 8 0,13-8 0,3 2 0,11-10 0,6-1 0,-1 0 0,4-4 0,-13 9 0,-2 2 0,-7 5 0,6 1 0,3-2 0,9-5 0,0-6 0,-3 4 0,-2-3 0,3 0 0,-11 4 0,12-4 0,-14 5 0,13 0 0,-11 0 0,6 6 0,0-10 0,-2 9 0,8-14 0,-10 13 0,0-7 0,4 8 0,-12 0 0,11-3 0,-13 13 0,9-17 0,-3 11 0,-2-13 0,-5 4 0,4 1 0,-13 1 0,12-1 0,-14 0 0,16-1 0,6-4 0,17-2 0,5-5 0,-5 9 0,3-6 0,-8 10 0,0-7 0,-2 9 0,-4 6 0,4-2 0,-4 6 0,4-7 0,-4-2 0,9-1 0,-2-5 0,12-4 0,-7-1 0,2-1 0,-8 7 0,-1 5 0,-6 6 0,6-6 0,0 5 0,1-10 0,7 5 0,-11 10 0,0 5 0,-6 16 0,-7-7 0,8-1 0,2-15 0,1 2 0,8-9 0,-3 4 0,5 1 0,0-6 0,-5 10 0,4-9 0,-4 10 0,5-6 0,-5 1 0,3-1 0,-7 6 0,7 1 0,-8 0 0,9-2 0,-3-4 0,3 4 0,1-3 0,0 4 0,0-10 0,4 8 0,-3-6 0,8 8 0,-8-6 0,8 1 0,-4-1 0,0 6 0,4 0 0,-8 6 0,8 0 0,-4-5 0,5-1 0,-5 0 0,4 0 0,-9 12 0,-2 15 0,-6 2 0,-1 11 0,-3-7 0,4 0 0,0 0 0,1 0 0,0 22 0,4-32 0,2-1 0,-1 1 0,-7 9 0,7-12 0,-1 2 0,-17 35 0,16-39 0,1 1 0,-2-4 0,-1 0 0,0 3 0,1 0 0,-6 40 0,-7-16 0,20 12 0,-7-29 0,14 16 0,-4-28 0,5-1 0,0-11 0,0 10 0,0-3 0,0 6 0,0-12 0,0 8 0,0 0 0,0 5 0,0 9 0,0-10 0,0-6 0,0-2 0,0-21 0,0 7 0,0 4 0,0 33 0,0 15 0,0 14 0,0-16 0,0-20 0,0-22 0,0-12 0,0 21 0,0 2 0,0 26 0,0-10 0,0-8 0,0-1 0,0-4 0,0 27 0,0-17 0,0 11 0,0-28 0,0-12 0,0-7 0,0 10 0,-5 11 0,3 24 0,-9 9 0,5 0 0,-5-26 0,-2 2 0,3-6 0,-2 2 0,-6 13 0,-2 1 0,1-5 0,-1 0 0,-2-4 0,-2 1 0,-1 7 0,-1-3 0,-17 26 0,20-37 0,0-2 0,-13 23 0,-16 3 0,22-21 0,-1 3 0,-5-7 0,-2 0 0,1 5 0,0 0 0,-3-4 0,2-1 0,4-6 0,2-2 0,-29 30 0,12-7 0,7-15 0,-13 18 0,-8 3 0,22-27 0,-3 1 0,0-1 0,-4 1 0,-23 8 0,-2-2 0,15-10 0,-1 0 0,-18 7 0,-2-2 0,14-12 0,3-1 0,4-1 0,0 1 0,-1-1 0,2 0 0,11-6 0,0 1 0,-4 4 0,0 0 0,-39 16 0,43-19 0,-1-1 0,-3-2 0,1 0 0,-26 19 0,17-11 0,-5 0 0,-5 2 0,-2-2 0,-4 2 0,-4-1 0,-10-4 0,-2-1 0,25-9 0,-1 1 0,2-3 0,-19 0 0,0-1 0,-6 5 0,0 1 0,8-4 0,5-2 0,21-4 0,1-1 0,-11 5 0,1 0 0,-31 4 0,8-1 0,-8 4 0,30-10 0,-28 5 0,32-6 0,-22 1 0,10-1 0,8-5 0,-7 0 0,7-6 0,13 0 0,-10 0 0,24 0 0,7 0 0,12 0 0,14-5 0,-8-13 0,11 5 0,-11-14 0,7 12 0,-7-8 0,1-3 0,-6 2 0,3-1 0,4 10 0,-2 1 0,8-4 0,-5 6 0,-4-14 0,3 10 0,-7-12 0,8 12 0,-9-3 0,9 14 0,-13-8 0,7 7 0,-3-8 0,5 9 0,4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95439-5629-6B47-B72D-64F1DD0960B4}" type="datetimeFigureOut">
              <a:rPr lang="en-FI" smtClean="0"/>
              <a:t>14.9.2022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DE71F-B12A-7749-8CC3-68916DAC6D65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9951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DE71F-B12A-7749-8CC3-68916DAC6D65}" type="slidenum">
              <a:rPr lang="en-FI" smtClean="0"/>
              <a:t>1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3045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dirty="0"/>
              <a:t>HOW SO?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DE71F-B12A-7749-8CC3-68916DAC6D65}" type="slidenum">
              <a:rPr lang="en-FI" smtClean="0"/>
              <a:t>10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82780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dirty="0"/>
              <a:t>WHAT MAKES IT APPEAR FRAGILE?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DE71F-B12A-7749-8CC3-68916DAC6D65}" type="slidenum">
              <a:rPr lang="en-FI" smtClean="0"/>
              <a:t>11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271414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TIP THE SCALES</a:t>
            </a:r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DE71F-B12A-7749-8CC3-68916DAC6D65}" type="slidenum">
              <a:rPr lang="en-FI" smtClean="0"/>
              <a:t>12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715327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dirty="0"/>
              <a:t>IT COMES IT VARIOUS SIZES FOR ESPRESSO, CAPPUCCINO AND LATTE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DE71F-B12A-7749-8CC3-68916DAC6D65}" type="slidenum">
              <a:rPr lang="en-FI" smtClean="0"/>
              <a:t>13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491133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IT LOOKS EXPENSIVE AND YOU CAN SEE THE LAYERS</a:t>
            </a:r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DE71F-B12A-7749-8CC3-68916DAC6D65}" type="slidenum">
              <a:rPr lang="en-FI" smtClean="0"/>
              <a:t>14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282775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dirty="0"/>
              <a:t>-20C to 150C – IT HANDLES BOTH COLD AND HOT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DE71F-B12A-7749-8CC3-68916DAC6D65}" type="slidenum">
              <a:rPr lang="en-FI" smtClean="0"/>
              <a:t>15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0070083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dirty="0"/>
              <a:t>I WANTED TO KNOW MORE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DE71F-B12A-7749-8CC3-68916DAC6D65}" type="slidenum">
              <a:rPr lang="en-FI" smtClean="0"/>
              <a:t>16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321410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dirty="0"/>
              <a:t>DOUBLE WALLED GLASS FIRST APPEARED IN EARLY 1700s – IT IS NOT NEW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DE71F-B12A-7749-8CC3-68916DAC6D65}" type="slidenum">
              <a:rPr lang="en-FI" smtClean="0"/>
              <a:t>17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920962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dirty="0"/>
              <a:t>LOTS OF FACTORS AND ELEMENTS THAT INTERACT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DE71F-B12A-7749-8CC3-68916DAC6D65}" type="slidenum">
              <a:rPr lang="en-FI" smtClean="0"/>
              <a:t>18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338622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AS OPPOSED TO LIME SODA</a:t>
            </a:r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DE71F-B12A-7749-8CC3-68916DAC6D65}" type="slidenum">
              <a:rPr lang="en-FI" smtClean="0"/>
              <a:t>19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22370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2C5AA-8D38-5947-89B2-548FB8E4F13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810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dirty="0"/>
              <a:t>IT IS HANDBLOWN</a:t>
            </a:r>
          </a:p>
          <a:p>
            <a:r>
              <a:rPr lang="en-FI" dirty="0"/>
              <a:t>MURANO IS LOCATED IN VENICE REGION AS IS DELONGHI IN TREVISO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DE71F-B12A-7749-8CC3-68916DAC6D65}" type="slidenum">
              <a:rPr lang="en-FI" smtClean="0"/>
              <a:t>20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753240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dirty="0"/>
              <a:t>IT HAS CERTAIN ADVANTAGES OVER NORMAL GLASS – WHAT IS NORMAL? </a:t>
            </a:r>
          </a:p>
          <a:p>
            <a:r>
              <a:rPr lang="en-FI" dirty="0"/>
              <a:t>REALLY WORRIED WHEN YOU USE FANCY WORDS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DE71F-B12A-7749-8CC3-68916DAC6D65}" type="slidenum">
              <a:rPr lang="en-FI" smtClean="0"/>
              <a:t>21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378216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dirty="0"/>
              <a:t>NOTE THE INTERESTS AND WORLD VIEW OF THE POSTER</a:t>
            </a:r>
          </a:p>
          <a:p>
            <a:r>
              <a:rPr lang="en-FI" dirty="0"/>
              <a:t>NOTE WHAT IS NOT COMPARED – NO MENTION OF GLASS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DE71F-B12A-7749-8CC3-68916DAC6D65}" type="slidenum">
              <a:rPr lang="en-FI" smtClean="0"/>
              <a:t>22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103409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STURDY – SOMEWHAT OF A PARADOX GIVEN THE IMPRESSION WHEN IN THE HAND</a:t>
            </a:r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DE71F-B12A-7749-8CC3-68916DAC6D65}" type="slidenum">
              <a:rPr lang="en-FI" smtClean="0"/>
              <a:t>23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386850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dirty="0"/>
              <a:t>BRANDED ON THE BOTTOM – WHAT IS THIS COMPANY ABOUT</a:t>
            </a:r>
          </a:p>
          <a:p>
            <a:r>
              <a:rPr lang="en-FI" dirty="0"/>
              <a:t>WHAT IS THEIR BACKSTORY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DE71F-B12A-7749-8CC3-68916DAC6D65}" type="slidenum">
              <a:rPr lang="en-FI" smtClean="0"/>
              <a:t>24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977021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FAMILY OWNED BUSINESS ESTABLISHED IN 1902 – 3RD GENERATION – IN TREVISO ITALY</a:t>
            </a:r>
            <a:r>
              <a:rPr lang="en-FI" dirty="0"/>
              <a:t> NEAR VENICE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DE71F-B12A-7749-8CC3-68916DAC6D65}" type="slidenum">
              <a:rPr lang="en-FI" smtClean="0"/>
              <a:t>25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1019128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dirty="0"/>
              <a:t>FOCUS HAS BEEN ON THE KITCHEN CONTEXT – THERE ARE 34 ITALIAN ESPRESSO MACHINE MANUFACTURERS</a:t>
            </a:r>
          </a:p>
          <a:p>
            <a:r>
              <a:rPr lang="en-FI" dirty="0"/>
              <a:t>AND DELONGHI HAS 36% GLOBAL MARKET SHARE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DE71F-B12A-7749-8CC3-68916DAC6D65}" type="slidenum">
              <a:rPr lang="en-FI" smtClean="0"/>
              <a:t>26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577124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dirty="0"/>
              <a:t>I REALIZED THAT I MIGHT NEED TO EXPAND MY COLLECTION – NOT EVERYONE DRINKS CAPPUCCINO (OR COFFEE)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DE71F-B12A-7749-8CC3-68916DAC6D65}" type="slidenum">
              <a:rPr lang="en-FI" smtClean="0"/>
              <a:t>27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490073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DE71F-B12A-7749-8CC3-68916DAC6D65}" type="slidenum">
              <a:rPr lang="en-FI" smtClean="0"/>
              <a:t>28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38565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DE71F-B12A-7749-8CC3-68916DAC6D65}" type="slidenum">
              <a:rPr lang="en-FI" smtClean="0"/>
              <a:t>29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95600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dirty="0"/>
              <a:t>BY UNDERSTANDING THE THING, YOU START TO SEE HOW USERS MIGHT RELATE TO IT (INTERACTION LAYER)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DE71F-B12A-7749-8CC3-68916DAC6D65}" type="slidenum">
              <a:rPr lang="en-FI" smtClean="0"/>
              <a:t>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817196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 OFTEN FIND MYSELF STARING AT THE CUP – NUDGE TO SLOW DOWN AND ENJOY</a:t>
            </a:r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DE71F-B12A-7749-8CC3-68916DAC6D65}" type="slidenum">
              <a:rPr lang="en-FI" smtClean="0"/>
              <a:t>30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683562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dirty="0"/>
              <a:t>LOTS OF FACTORS AND ELEMENTS THAT INTERACT</a:t>
            </a:r>
          </a:p>
          <a:p>
            <a:r>
              <a:rPr lang="en-GB" dirty="0"/>
              <a:t>THE RIGHT MILK AT THE RIGHT TEMPERATURE NEEDS TO INTERACT</a:t>
            </a:r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DE71F-B12A-7749-8CC3-68916DAC6D65}" type="slidenum">
              <a:rPr lang="en-FI" smtClean="0"/>
              <a:t>31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951803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LIQUIDS CAN LEAVE LINGERING TASTES TO ”CUP” – MATERIAL NEUTRALITY</a:t>
            </a:r>
          </a:p>
          <a:p>
            <a:r>
              <a:rPr lang="fi-FI" dirty="0"/>
              <a:t>THERE IS ALSO COMPLEX SCIENCE INVOLVED BETWEEN THE LAYERS WITHIN A DRINK</a:t>
            </a:r>
          </a:p>
          <a:p>
            <a:r>
              <a:rPr lang="fi-FI" dirty="0"/>
              <a:t>BUT NOTICE THE PRESENCE OF FOAM – CREMA FOR ESPRESSO  MICROFOAM FOR MILK</a:t>
            </a:r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DE71F-B12A-7749-8CC3-68916DAC6D65}" type="slidenum">
              <a:rPr lang="en-FI" smtClean="0"/>
              <a:t>32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31618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FIT – CONGRUENCY ON MANY LEVELS (SPECIAL) – THESE ARE EXPENSIVE SLEEK MACHINES</a:t>
            </a:r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DE71F-B12A-7749-8CC3-68916DAC6D65}" type="slidenum">
              <a:rPr lang="en-FI" smtClean="0"/>
              <a:t>33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988373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SO THERE IS CONGRUENCE TO THE IDEA OF INVESTING IN GLASSES</a:t>
            </a:r>
            <a:endParaRPr lang="en-FI" dirty="0"/>
          </a:p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DE71F-B12A-7749-8CC3-68916DAC6D65}" type="slidenum">
              <a:rPr lang="en-FI" smtClean="0"/>
              <a:t>34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884203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CAPPUCCINO IS SPECIAL COFFEE – CONGRUENCE WITH HIGH PRICE POINTS – NICE GLASS</a:t>
            </a:r>
            <a:endParaRPr lang="en-FI" dirty="0"/>
          </a:p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DE71F-B12A-7749-8CC3-68916DAC6D65}" type="slidenum">
              <a:rPr lang="en-FI" smtClean="0"/>
              <a:t>35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452331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DE71F-B12A-7749-8CC3-68916DAC6D65}" type="slidenum">
              <a:rPr lang="en-FI" smtClean="0"/>
              <a:t>36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275984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dirty="0"/>
              <a:t>RIEDEL HAS DONE THE SAME THING WITH WINE GLASSES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DE71F-B12A-7749-8CC3-68916DAC6D65}" type="slidenum">
              <a:rPr lang="en-FI" smtClean="0"/>
              <a:t>37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598040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DE71F-B12A-7749-8CC3-68916DAC6D65}" type="slidenum">
              <a:rPr lang="en-FI" smtClean="0"/>
              <a:t>38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05876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dirty="0"/>
              <a:t>FOCUS IS NOT ON THE CONTEXT OF CAF</a:t>
            </a:r>
            <a:r>
              <a:rPr lang="en-GB" dirty="0" err="1"/>
              <a:t>É</a:t>
            </a:r>
            <a:r>
              <a:rPr lang="en-FI" dirty="0"/>
              <a:t>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DE71F-B12A-7749-8CC3-68916DAC6D65}" type="slidenum">
              <a:rPr lang="en-FI" smtClean="0"/>
              <a:t>39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34855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DE71F-B12A-7749-8CC3-68916DAC6D65}" type="slidenum">
              <a:rPr lang="en-FI" smtClean="0"/>
              <a:t>4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257267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WHY DON’T WE SEE THINGS LIKE THIS IN STARBUCKS CONTEXT</a:t>
            </a:r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DE71F-B12A-7749-8CC3-68916DAC6D65}" type="slidenum">
              <a:rPr lang="en-FI" smtClean="0"/>
              <a:t>40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7914270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DE71F-B12A-7749-8CC3-68916DAC6D65}" type="slidenum">
              <a:rPr lang="en-FI" smtClean="0"/>
              <a:t>41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2107510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DE71F-B12A-7749-8CC3-68916DAC6D65}" type="slidenum">
              <a:rPr lang="en-FI" smtClean="0"/>
              <a:t>42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5233933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DE71F-B12A-7749-8CC3-68916DAC6D65}" type="slidenum">
              <a:rPr lang="en-FI" smtClean="0"/>
              <a:t>43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1755285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dirty="0"/>
              <a:t>20 SEPTEMBER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2C5AA-8D38-5947-89B2-548FB8E4F139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529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dirty="0"/>
              <a:t>THE FOCUS OF YOUR GROUP ASSIGNMENT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DE71F-B12A-7749-8CC3-68916DAC6D65}" type="slidenum">
              <a:rPr lang="en-FI" smtClean="0"/>
              <a:t>45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4220592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dirty="0"/>
              <a:t>THE FOCUS OF YOUR GROUP ASSIGNMENT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DE71F-B12A-7749-8CC3-68916DAC6D65}" type="slidenum">
              <a:rPr lang="en-FI" smtClean="0"/>
              <a:t>46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2641830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11 OCTOBER</a:t>
            </a: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FB2FA1-B6ED-E743-8691-91AAF8E631E0}" type="slidenum">
              <a:rPr lang="en-US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69943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Slide Image Placeholder 1">
            <a:extLst>
              <a:ext uri="{FF2B5EF4-FFF2-40B4-BE49-F238E27FC236}">
                <a16:creationId xmlns:a16="http://schemas.microsoft.com/office/drawing/2014/main" id="{2B33718E-A3D5-F348-8583-CB988791A3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2" name="Notes Placeholder 2">
            <a:extLst>
              <a:ext uri="{FF2B5EF4-FFF2-40B4-BE49-F238E27FC236}">
                <a16:creationId xmlns:a16="http://schemas.microsoft.com/office/drawing/2014/main" id="{6DB66FC0-4D55-1143-91DB-07190A7D75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FI" dirty="0">
              <a:ea typeface="ＭＳ Ｐゴシック" panose="020B0600070205080204" pitchFamily="34" charset="-128"/>
            </a:endParaRPr>
          </a:p>
        </p:txBody>
      </p:sp>
      <p:sp>
        <p:nvSpPr>
          <p:cNvPr id="122883" name="Slide Number Placeholder 3">
            <a:extLst>
              <a:ext uri="{FF2B5EF4-FFF2-40B4-BE49-F238E27FC236}">
                <a16:creationId xmlns:a16="http://schemas.microsoft.com/office/drawing/2014/main" id="{9F397F5F-C402-B947-A62E-06002872C0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7AA6BA5-28FD-4C42-8FAE-C62AA62748E7}" type="slidenum">
              <a:rPr lang="en-GB" altLang="en-FI" smtClean="0"/>
              <a:pPr/>
              <a:t>48</a:t>
            </a:fld>
            <a:endParaRPr lang="en-GB" altLang="en-FI"/>
          </a:p>
        </p:txBody>
      </p:sp>
    </p:spTree>
    <p:extLst>
      <p:ext uri="{BB962C8B-B14F-4D97-AF65-F5344CB8AC3E}">
        <p14:creationId xmlns:p14="http://schemas.microsoft.com/office/powerpoint/2010/main" val="410516416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237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DE71F-B12A-7749-8CC3-68916DAC6D65}" type="slidenum">
              <a:rPr lang="en-FI" smtClean="0"/>
              <a:t>5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44026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dirty="0"/>
              <a:t>BY UNDERSTANDING THE THING, YOU START TO SEE HOW USERS MIGHT RELATE TO IT (INTERACTION LAYER)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DE71F-B12A-7749-8CC3-68916DAC6D65}" type="slidenum">
              <a:rPr lang="en-FI" smtClean="0"/>
              <a:t>6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92565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dirty="0"/>
              <a:t>THE ITEM I DECONSTRUCTED – HOW WOULD YOU DESCRIBE IT?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DE71F-B12A-7749-8CC3-68916DAC6D65}" type="slidenum">
              <a:rPr lang="en-FI" smtClean="0"/>
              <a:t>7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92868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dirty="0"/>
              <a:t>HOW SO?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DE71F-B12A-7749-8CC3-68916DAC6D65}" type="slidenum">
              <a:rPr lang="en-FI" smtClean="0"/>
              <a:t>8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135941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dirty="0"/>
              <a:t>SO WHAT?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DE71F-B12A-7749-8CC3-68916DAC6D65}" type="slidenum">
              <a:rPr lang="en-FI" smtClean="0"/>
              <a:t>9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18239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808B9-36B9-A25D-48DE-243C7D2C5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B5B291-4743-89D8-3B36-589301FA41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287ED-B2C7-335D-3B7C-1496652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3F15-8972-C045-A174-B38AB59D8273}" type="datetimeFigureOut">
              <a:rPr lang="en-FI" smtClean="0"/>
              <a:t>14.9.2022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2FB9B-7F32-DFDB-852B-1C1D71F48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85CB0-6200-A718-22D6-E669A1B63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8E351-B78B-714C-8B7D-CB989E3D2CB9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75733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7E660-0F50-8A6E-2148-B235BB6F0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C37A76-3C6E-86A3-BECE-A63C5AAE83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6ED1B-64EC-DEF8-F164-725C57B45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3F15-8972-C045-A174-B38AB59D8273}" type="datetimeFigureOut">
              <a:rPr lang="en-FI" smtClean="0"/>
              <a:t>14.9.2022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8DCCD-C803-84B9-AA09-3DB2F6A33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8B8E2-C445-F799-167B-25CC56FEB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8E351-B78B-714C-8B7D-CB989E3D2CB9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81444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9BE6F3-C8D3-9243-5BA5-A5739ABCF2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198FAD-DA49-CDB3-810D-93DFAE09D9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6302C-D7A0-D340-E5F9-055426981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3F15-8972-C045-A174-B38AB59D8273}" type="datetimeFigureOut">
              <a:rPr lang="en-FI" smtClean="0"/>
              <a:t>14.9.2022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4775C-C497-8745-1A4D-AB73DC6F1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05131-5A1A-151C-6516-ED490CD94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8E351-B78B-714C-8B7D-CB989E3D2CB9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4885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C59D9-9D51-1D41-D550-902522B2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E0FFB-675F-F20D-CDD8-A637DE2AE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4E6A8-ACC2-E1B6-7506-7C9173D1D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3F15-8972-C045-A174-B38AB59D8273}" type="datetimeFigureOut">
              <a:rPr lang="en-FI" smtClean="0"/>
              <a:t>14.9.2022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6E25E-C432-5206-C481-B4356490E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0E53C-1E5C-542E-58C9-C1299F48D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8E351-B78B-714C-8B7D-CB989E3D2CB9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40386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02813-38B9-BCAF-78F2-BDEF2C240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218DC-AA28-1E66-A8E6-A6177923D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76F82-5F3A-C243-48C7-463C9D07A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3F15-8972-C045-A174-B38AB59D8273}" type="datetimeFigureOut">
              <a:rPr lang="en-FI" smtClean="0"/>
              <a:t>14.9.2022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2982E-98B4-E6B3-303A-5E5C93EAC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D5857-1479-11C1-2E30-E7FC67C7E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8E351-B78B-714C-8B7D-CB989E3D2CB9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21560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AC794-5724-62C7-0E97-B609A855B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A86D6-E5CF-E7E8-22C9-462CD2B759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1B991E-3A5C-CE43-0376-D5A5C1F2F7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CD4906-6F4C-4D06-DC64-E410FE686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3F15-8972-C045-A174-B38AB59D8273}" type="datetimeFigureOut">
              <a:rPr lang="en-FI" smtClean="0"/>
              <a:t>14.9.2022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315248-71C5-2FB7-BC06-7748A778D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74B5F0-D68C-0B6B-DC72-40DB0EA7E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8E351-B78B-714C-8B7D-CB989E3D2CB9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71040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24639-7245-4C2C-9C7C-B33276A46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DFED3A-E561-A923-563A-E2FB6F976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532233-2C35-B255-6BC2-73B669AE0B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0CD769-ADF5-74C3-A937-1425321F4C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B3DB1F-347F-944F-D008-E502830875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9E98F6-7468-8EF2-7F16-5AA8174A8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3F15-8972-C045-A174-B38AB59D8273}" type="datetimeFigureOut">
              <a:rPr lang="en-FI" smtClean="0"/>
              <a:t>14.9.2022</a:t>
            </a:fld>
            <a:endParaRPr lang="en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F2166E-98EC-C115-7015-00B9D5F33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10FCA9-73D2-7687-F99D-D03B88C4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8E351-B78B-714C-8B7D-CB989E3D2CB9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14103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06F5C-0952-A8B2-C2C4-807C46E34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3EC4FD-8591-1928-EB43-10D198AC3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3F15-8972-C045-A174-B38AB59D8273}" type="datetimeFigureOut">
              <a:rPr lang="en-FI" smtClean="0"/>
              <a:t>14.9.2022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608683-0041-6089-F231-DA7BF284F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89165F-5001-B72D-0069-3E3804319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8E351-B78B-714C-8B7D-CB989E3D2CB9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86695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17057A-2415-BABD-48FF-D32C405B2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3F15-8972-C045-A174-B38AB59D8273}" type="datetimeFigureOut">
              <a:rPr lang="en-FI" smtClean="0"/>
              <a:t>14.9.2022</a:t>
            </a:fld>
            <a:endParaRPr lang="en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9A56CD-345C-E721-7D15-A1BD1CC9E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DF02A-4FE6-81EE-8495-2CB5B50D6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8E351-B78B-714C-8B7D-CB989E3D2CB9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937478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4B43C-C792-04DE-00E1-3A31F2F93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BBAEB-083D-D471-7C84-9BB543DE7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EA5C41-888F-2094-48EF-D0A928257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69307D-B06E-FE85-E040-3C57C0D66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3F15-8972-C045-A174-B38AB59D8273}" type="datetimeFigureOut">
              <a:rPr lang="en-FI" smtClean="0"/>
              <a:t>14.9.2022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6B4C38-87BE-EDDE-554F-0DE0B0913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0A50B8-838A-74C3-8818-BEBFA2F6D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8E351-B78B-714C-8B7D-CB989E3D2CB9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56513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AF6CB-87FE-92CD-1780-68F10FE67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24E27E-D9F0-ACEC-9D1F-F6AC5952AD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91BB38-6DBE-0847-A7B1-D334FA110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70BEE6-EC9C-0416-59B7-9D56E89DC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3F15-8972-C045-A174-B38AB59D8273}" type="datetimeFigureOut">
              <a:rPr lang="en-FI" smtClean="0"/>
              <a:t>14.9.2022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EC6323-EB33-A9E5-8592-01FEA41DD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C57D7A-0B38-45D7-8130-B476B1928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8E351-B78B-714C-8B7D-CB989E3D2CB9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500567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DD382F-2D41-C1B8-8135-9EA8F7EE1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120E4A-DCDE-9525-3175-F280404E9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368CA-4921-D733-7EF2-0614E73699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B3F15-8972-C045-A174-B38AB59D8273}" type="datetimeFigureOut">
              <a:rPr lang="en-FI" smtClean="0"/>
              <a:t>14.9.2022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468CC-B385-9DD7-705F-C3DF565A88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5BD2E-8B8A-3D28-2AF4-632A5858C7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8E351-B78B-714C-8B7D-CB989E3D2CB9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19050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customXml" Target="../ink/ink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5" Type="http://schemas.openxmlformats.org/officeDocument/2006/relationships/image" Target="../media/image15.png"/><Relationship Id="rId4" Type="http://schemas.openxmlformats.org/officeDocument/2006/relationships/customXml" Target="../ink/ink2.xml"/><Relationship Id="rId9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13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.xml"/><Relationship Id="rId5" Type="http://schemas.openxmlformats.org/officeDocument/2006/relationships/image" Target="../media/image11.png"/><Relationship Id="rId4" Type="http://schemas.openxmlformats.org/officeDocument/2006/relationships/customXml" Target="../ink/ink5.xml"/><Relationship Id="rId9" Type="http://schemas.openxmlformats.org/officeDocument/2006/relationships/image" Target="../media/image1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customXml" Target="../ink/ink8.xml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customXml" Target="../ink/ink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9DF28B-12CD-52F7-7C1A-01916827A369}"/>
              </a:ext>
            </a:extLst>
          </p:cNvPr>
          <p:cNvSpPr txBox="1"/>
          <p:nvPr/>
        </p:nvSpPr>
        <p:spPr>
          <a:xfrm>
            <a:off x="1495720" y="2168770"/>
            <a:ext cx="972407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FI" sz="9600" b="1" dirty="0">
                <a:solidFill>
                  <a:srgbClr val="FFC000"/>
                </a:solidFill>
                <a:latin typeface="American Typewriter" panose="02090604020004020304" pitchFamily="18" charset="77"/>
              </a:rPr>
              <a:t>Deconstructing</a:t>
            </a:r>
          </a:p>
          <a:p>
            <a:pPr algn="ctr"/>
            <a:r>
              <a:rPr lang="en-FI" sz="9600" b="1" dirty="0">
                <a:solidFill>
                  <a:srgbClr val="FFC000"/>
                </a:solidFill>
                <a:latin typeface="American Typewriter" panose="02090604020004020304" pitchFamily="18" charset="77"/>
              </a:rPr>
              <a:t>Artefacts</a:t>
            </a:r>
          </a:p>
        </p:txBody>
      </p:sp>
    </p:spTree>
    <p:extLst>
      <p:ext uri="{BB962C8B-B14F-4D97-AF65-F5344CB8AC3E}">
        <p14:creationId xmlns:p14="http://schemas.microsoft.com/office/powerpoint/2010/main" val="207684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9DF28B-12CD-52F7-7C1A-01916827A369}"/>
              </a:ext>
            </a:extLst>
          </p:cNvPr>
          <p:cNvSpPr txBox="1"/>
          <p:nvPr/>
        </p:nvSpPr>
        <p:spPr>
          <a:xfrm>
            <a:off x="2994883" y="2631644"/>
            <a:ext cx="66223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FI" sz="9600" b="1" dirty="0">
                <a:solidFill>
                  <a:srgbClr val="FFC000"/>
                </a:solidFill>
                <a:latin typeface="American Typewriter" panose="02090604020004020304" pitchFamily="18" charset="77"/>
              </a:rPr>
              <a:t>functional</a:t>
            </a:r>
          </a:p>
        </p:txBody>
      </p:sp>
    </p:spTree>
    <p:extLst>
      <p:ext uri="{BB962C8B-B14F-4D97-AF65-F5344CB8AC3E}">
        <p14:creationId xmlns:p14="http://schemas.microsoft.com/office/powerpoint/2010/main" val="148725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9DF28B-12CD-52F7-7C1A-01916827A369}"/>
              </a:ext>
            </a:extLst>
          </p:cNvPr>
          <p:cNvSpPr txBox="1"/>
          <p:nvPr/>
        </p:nvSpPr>
        <p:spPr>
          <a:xfrm>
            <a:off x="4161870" y="2631644"/>
            <a:ext cx="42883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FI" sz="9600" b="1" dirty="0">
                <a:solidFill>
                  <a:srgbClr val="FFC000"/>
                </a:solidFill>
                <a:latin typeface="American Typewriter" panose="02090604020004020304" pitchFamily="18" charset="77"/>
              </a:rPr>
              <a:t>fragile</a:t>
            </a:r>
          </a:p>
        </p:txBody>
      </p:sp>
    </p:spTree>
    <p:extLst>
      <p:ext uri="{BB962C8B-B14F-4D97-AF65-F5344CB8AC3E}">
        <p14:creationId xmlns:p14="http://schemas.microsoft.com/office/powerpoint/2010/main" val="3422662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picture containing cup, coffee, table, drink&#10;&#10;Description automatically generated">
            <a:extLst>
              <a:ext uri="{FF2B5EF4-FFF2-40B4-BE49-F238E27FC236}">
                <a16:creationId xmlns:a16="http://schemas.microsoft.com/office/drawing/2014/main" id="{133CD9A3-8CF0-A3AA-351D-72C28C02E2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86" b="123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29773C-88DB-E413-6A08-062B9985C304}"/>
              </a:ext>
            </a:extLst>
          </p:cNvPr>
          <p:cNvSpPr txBox="1"/>
          <p:nvPr/>
        </p:nvSpPr>
        <p:spPr>
          <a:xfrm>
            <a:off x="2507715" y="3430351"/>
            <a:ext cx="17203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sz="5400" b="1" dirty="0">
                <a:solidFill>
                  <a:schemeClr val="accent2">
                    <a:lumMod val="50000"/>
                  </a:schemeClr>
                </a:solidFill>
              </a:rPr>
              <a:t>370 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5A77F1-906D-38DA-3F43-2CE486D29928}"/>
              </a:ext>
            </a:extLst>
          </p:cNvPr>
          <p:cNvSpPr txBox="1"/>
          <p:nvPr/>
        </p:nvSpPr>
        <p:spPr>
          <a:xfrm>
            <a:off x="8356694" y="3456631"/>
            <a:ext cx="17235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sz="5400" b="1" dirty="0">
                <a:solidFill>
                  <a:schemeClr val="accent2">
                    <a:lumMod val="50000"/>
                  </a:schemeClr>
                </a:solidFill>
              </a:rPr>
              <a:t>200 g</a:t>
            </a:r>
          </a:p>
        </p:txBody>
      </p:sp>
    </p:spTree>
    <p:extLst>
      <p:ext uri="{BB962C8B-B14F-4D97-AF65-F5344CB8AC3E}">
        <p14:creationId xmlns:p14="http://schemas.microsoft.com/office/powerpoint/2010/main" val="1988923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all, indoor, kitchen, counter&#10;&#10;Description automatically generated">
            <a:extLst>
              <a:ext uri="{FF2B5EF4-FFF2-40B4-BE49-F238E27FC236}">
                <a16:creationId xmlns:a16="http://schemas.microsoft.com/office/drawing/2014/main" id="{A780B586-7EAC-80EC-DC33-7AD6D04D5F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438" r="-1" b="2126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51C114-034C-FFC7-750F-EA97F041B4BE}"/>
              </a:ext>
            </a:extLst>
          </p:cNvPr>
          <p:cNvSpPr txBox="1"/>
          <p:nvPr/>
        </p:nvSpPr>
        <p:spPr>
          <a:xfrm>
            <a:off x="6008914" y="4310743"/>
            <a:ext cx="93006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FI" sz="2800" b="1" dirty="0">
                <a:solidFill>
                  <a:srgbClr val="FFC000"/>
                </a:solidFill>
              </a:rPr>
              <a:t>30ml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E86CF1-AE46-2E98-2748-823ED3C4D615}"/>
              </a:ext>
            </a:extLst>
          </p:cNvPr>
          <p:cNvSpPr txBox="1"/>
          <p:nvPr/>
        </p:nvSpPr>
        <p:spPr>
          <a:xfrm>
            <a:off x="9118840" y="4148813"/>
            <a:ext cx="111280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FI" sz="2800" b="1" dirty="0">
                <a:solidFill>
                  <a:srgbClr val="FFC000"/>
                </a:solidFill>
              </a:rPr>
              <a:t>240ml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534234-D2BA-AAC1-EC57-8DCE366204A8}"/>
              </a:ext>
            </a:extLst>
          </p:cNvPr>
          <p:cNvSpPr txBox="1"/>
          <p:nvPr/>
        </p:nvSpPr>
        <p:spPr>
          <a:xfrm>
            <a:off x="3941981" y="4215487"/>
            <a:ext cx="111280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FI" sz="2800" b="1" dirty="0">
                <a:solidFill>
                  <a:srgbClr val="FFC000"/>
                </a:solidFill>
              </a:rPr>
              <a:t>150ml</a:t>
            </a:r>
          </a:p>
        </p:txBody>
      </p:sp>
    </p:spTree>
    <p:extLst>
      <p:ext uri="{BB962C8B-B14F-4D97-AF65-F5344CB8AC3E}">
        <p14:creationId xmlns:p14="http://schemas.microsoft.com/office/powerpoint/2010/main" val="3321671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hand holding a glass of liquid&#10;&#10;Description automatically generated with low confidence">
            <a:extLst>
              <a:ext uri="{FF2B5EF4-FFF2-40B4-BE49-F238E27FC236}">
                <a16:creationId xmlns:a16="http://schemas.microsoft.com/office/drawing/2014/main" id="{0321D21E-2B7E-BA28-0EF7-61F1946FB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329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5B315F-5CB0-070E-183D-E14735A57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784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9DF28B-12CD-52F7-7C1A-01916827A369}"/>
              </a:ext>
            </a:extLst>
          </p:cNvPr>
          <p:cNvSpPr txBox="1"/>
          <p:nvPr/>
        </p:nvSpPr>
        <p:spPr>
          <a:xfrm>
            <a:off x="2011352" y="1905506"/>
            <a:ext cx="848180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600" b="1" dirty="0">
                <a:solidFill>
                  <a:srgbClr val="FFC000"/>
                </a:solidFill>
                <a:latin typeface="American Typewriter" panose="02090604020004020304" pitchFamily="18" charset="77"/>
              </a:rPr>
              <a:t>o</a:t>
            </a:r>
            <a:r>
              <a:rPr lang="en-FI" sz="9600" b="1" dirty="0">
                <a:solidFill>
                  <a:srgbClr val="FFC000"/>
                </a:solidFill>
                <a:latin typeface="American Typewriter" panose="02090604020004020304" pitchFamily="18" charset="77"/>
              </a:rPr>
              <a:t>n further</a:t>
            </a:r>
          </a:p>
          <a:p>
            <a:pPr algn="ctr"/>
            <a:r>
              <a:rPr lang="en-FI" sz="9600" b="1" dirty="0">
                <a:solidFill>
                  <a:srgbClr val="FFC000"/>
                </a:solidFill>
                <a:latin typeface="American Typewriter" panose="02090604020004020304" pitchFamily="18" charset="77"/>
              </a:rPr>
              <a:t>investigation</a:t>
            </a:r>
          </a:p>
        </p:txBody>
      </p:sp>
    </p:spTree>
    <p:extLst>
      <p:ext uri="{BB962C8B-B14F-4D97-AF65-F5344CB8AC3E}">
        <p14:creationId xmlns:p14="http://schemas.microsoft.com/office/powerpoint/2010/main" val="2437915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C7307B-5F99-04BF-8233-08559615F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100" y="254000"/>
            <a:ext cx="42418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98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A7547-6C71-3A9C-61A0-3944B9D72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600" y="679450"/>
            <a:ext cx="38608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263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cup, beverage&#10;&#10;Description automatically generated">
            <a:extLst>
              <a:ext uri="{FF2B5EF4-FFF2-40B4-BE49-F238E27FC236}">
                <a16:creationId xmlns:a16="http://schemas.microsoft.com/office/drawing/2014/main" id="{A2F6E42E-391D-9AC6-09E8-D7EB55545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863" y="469557"/>
            <a:ext cx="9839582" cy="608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782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E44B426-8E4E-F3B6-5804-200E61CCD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710" y="1340770"/>
            <a:ext cx="8848787" cy="4392487"/>
          </a:xfrm>
          <a:prstGeom prst="rect">
            <a:avLst/>
          </a:prstGeom>
        </p:spPr>
      </p:pic>
      <p:pic>
        <p:nvPicPr>
          <p:cNvPr id="2" name="Picture 1" descr="Graphical user interface&#10;&#10;Description automatically generated">
            <a:extLst>
              <a:ext uri="{FF2B5EF4-FFF2-40B4-BE49-F238E27FC236}">
                <a16:creationId xmlns:a16="http://schemas.microsoft.com/office/drawing/2014/main" id="{F7C5E994-F5AF-7414-0594-8DF83719DF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861" y="536365"/>
            <a:ext cx="4670236" cy="382873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C2CAF0B-D589-AA33-C57B-84E265B874BA}"/>
                  </a:ext>
                </a:extLst>
              </p14:cNvPr>
              <p14:cNvContentPartPr/>
              <p14:nvPr/>
            </p14:nvContentPartPr>
            <p14:xfrm>
              <a:off x="7137475" y="3129960"/>
              <a:ext cx="1599840" cy="928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C2CAF0B-D589-AA33-C57B-84E265B874B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28475" y="3120960"/>
                <a:ext cx="1617480" cy="94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609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picture containing indoor, cluttered&#10;&#10;Description automatically generated">
            <a:extLst>
              <a:ext uri="{FF2B5EF4-FFF2-40B4-BE49-F238E27FC236}">
                <a16:creationId xmlns:a16="http://schemas.microsoft.com/office/drawing/2014/main" id="{E8D3135A-C0DE-93B3-5438-18E0CD145D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73" b="14641"/>
          <a:stretch/>
        </p:blipFill>
        <p:spPr>
          <a:xfrm>
            <a:off x="20" y="14729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071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DECDAD7-A8EC-F260-8751-A33D355CB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955" y="0"/>
            <a:ext cx="6836089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510214C-2173-D64F-C072-03AD1CE88C38}"/>
                  </a:ext>
                </a:extLst>
              </p14:cNvPr>
              <p14:cNvContentPartPr/>
              <p14:nvPr/>
            </p14:nvContentPartPr>
            <p14:xfrm>
              <a:off x="2643058" y="30492"/>
              <a:ext cx="1200960" cy="773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510214C-2173-D64F-C072-03AD1CE88C3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34418" y="21852"/>
                <a:ext cx="1218600" cy="79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C817CB1-F889-3E8E-420D-8F0D206130D6}"/>
                  </a:ext>
                </a:extLst>
              </p14:cNvPr>
              <p14:cNvContentPartPr/>
              <p14:nvPr/>
            </p14:nvContentPartPr>
            <p14:xfrm>
              <a:off x="4965778" y="3042612"/>
              <a:ext cx="3629160" cy="78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C817CB1-F889-3E8E-420D-8F0D206130D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11778" y="2934612"/>
                <a:ext cx="373680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C86886B-EC8C-F2E2-201E-0B615117CAF0}"/>
                  </a:ext>
                </a:extLst>
              </p14:cNvPr>
              <p14:cNvContentPartPr/>
              <p14:nvPr/>
            </p14:nvContentPartPr>
            <p14:xfrm>
              <a:off x="5887018" y="5753052"/>
              <a:ext cx="2475720" cy="374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C86886B-EC8C-F2E2-201E-0B615117CAF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33378" y="5645412"/>
                <a:ext cx="2583360" cy="25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0034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2BC6DA97-E3EF-3838-3B6B-A38AB2647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950" y="565150"/>
            <a:ext cx="4610100" cy="1765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7A04DD-3DFE-5AE5-91D4-37CED13A9489}"/>
              </a:ext>
            </a:extLst>
          </p:cNvPr>
          <p:cNvSpPr txBox="1"/>
          <p:nvPr/>
        </p:nvSpPr>
        <p:spPr>
          <a:xfrm>
            <a:off x="1617785" y="3036276"/>
            <a:ext cx="8872942" cy="267765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FI" sz="2400" b="1" dirty="0">
                <a:solidFill>
                  <a:schemeClr val="bg1">
                    <a:lumMod val="50000"/>
                  </a:schemeClr>
                </a:solidFill>
              </a:rPr>
              <a:t>How A Ceramic Mug Makes Your Coffee Taste Better</a:t>
            </a:r>
          </a:p>
          <a:p>
            <a:endParaRPr lang="en-FI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FI" dirty="0">
                <a:solidFill>
                  <a:schemeClr val="bg1">
                    <a:lumMod val="50000"/>
                  </a:schemeClr>
                </a:solidFill>
              </a:rPr>
              <a:t>“Using a ceramic cup usually means that you cherish your coffee drinking time of the day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 and enjoy a more comfortable environment. Compared to drinking coffee with a paper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 cup, drinking from ceramic coffee mugs give you the 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feeling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of a better drinking experience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 due to its weight, texture, insulating properties and the location where you usually use it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 (home, office, coffee shop). On the other hand, a paper cup feels disposable and temporary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 and is most likely used in new environments and unique situations, like an event or an out-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 of-state business meeting.”</a:t>
            </a:r>
            <a:endParaRPr lang="en-FI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D295A5F-B066-AAD7-5D0F-3CCFE9872B76}"/>
                  </a:ext>
                </a:extLst>
              </p14:cNvPr>
              <p14:cNvContentPartPr/>
              <p14:nvPr/>
            </p14:nvContentPartPr>
            <p14:xfrm>
              <a:off x="6736440" y="4384228"/>
              <a:ext cx="3490560" cy="511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D295A5F-B066-AAD7-5D0F-3CCFE9872B7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82440" y="4276228"/>
                <a:ext cx="359820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D41511E-79BE-1E28-7E49-FB50627561A7}"/>
                  </a:ext>
                </a:extLst>
              </p14:cNvPr>
              <p14:cNvContentPartPr/>
              <p14:nvPr/>
            </p14:nvContentPartPr>
            <p14:xfrm>
              <a:off x="7038120" y="4683748"/>
              <a:ext cx="3068280" cy="87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D41511E-79BE-1E28-7E49-FB50627561A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84120" y="4575748"/>
                <a:ext cx="3175920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6D5F062-46FF-8A88-DCA6-06645D50E774}"/>
                  </a:ext>
                </a:extLst>
              </p14:cNvPr>
              <p14:cNvContentPartPr/>
              <p14:nvPr/>
            </p14:nvContentPartPr>
            <p14:xfrm>
              <a:off x="6463560" y="4950508"/>
              <a:ext cx="855360" cy="18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6D5F062-46FF-8A88-DCA6-06645D50E77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09560" y="4842508"/>
                <a:ext cx="963000" cy="23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0578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BC6D894B-37C3-BC66-6FFC-A5D1B6717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242" y="407773"/>
            <a:ext cx="7693374" cy="612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39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D3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cup, container, glass&#10;&#10;Description automatically generated">
            <a:extLst>
              <a:ext uri="{FF2B5EF4-FFF2-40B4-BE49-F238E27FC236}">
                <a16:creationId xmlns:a16="http://schemas.microsoft.com/office/drawing/2014/main" id="{D3618664-D9D2-0196-EA74-47958A6BD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447" y="643467"/>
            <a:ext cx="1085110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718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18A9B23-FA38-0F3A-8B15-38EE47660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847" y="157467"/>
            <a:ext cx="5862918" cy="662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1024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counter, island&#10;&#10;Description automatically generated">
            <a:extLst>
              <a:ext uri="{FF2B5EF4-FFF2-40B4-BE49-F238E27FC236}">
                <a16:creationId xmlns:a16="http://schemas.microsoft.com/office/drawing/2014/main" id="{7A5440AD-BB70-F357-0F4E-957652E8A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597" y="239597"/>
            <a:ext cx="4757351" cy="635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215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72D37A-BE72-645B-C6A7-3C984BD15A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47" b="2500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5025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9DF28B-12CD-52F7-7C1A-01916827A369}"/>
              </a:ext>
            </a:extLst>
          </p:cNvPr>
          <p:cNvSpPr txBox="1"/>
          <p:nvPr/>
        </p:nvSpPr>
        <p:spPr>
          <a:xfrm>
            <a:off x="2150816" y="1905506"/>
            <a:ext cx="820288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600" b="1" dirty="0">
                <a:solidFill>
                  <a:srgbClr val="FFC000"/>
                </a:solidFill>
                <a:latin typeface="American Typewriter" panose="02090604020004020304" pitchFamily="18" charset="77"/>
              </a:rPr>
              <a:t>my thoughts</a:t>
            </a:r>
          </a:p>
          <a:p>
            <a:pPr algn="ctr"/>
            <a:r>
              <a:rPr lang="en-GB" sz="9600" b="1" dirty="0">
                <a:solidFill>
                  <a:srgbClr val="FFC000"/>
                </a:solidFill>
                <a:latin typeface="American Typewriter" panose="02090604020004020304" pitchFamily="18" charset="77"/>
              </a:rPr>
              <a:t>wandered</a:t>
            </a:r>
            <a:endParaRPr lang="en-FI" sz="9600" b="1" dirty="0">
              <a:solidFill>
                <a:srgbClr val="FFC000"/>
              </a:solidFill>
              <a:latin typeface="American Typewriter" panose="02090604020004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574589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9DF28B-12CD-52F7-7C1A-01916827A369}"/>
              </a:ext>
            </a:extLst>
          </p:cNvPr>
          <p:cNvSpPr txBox="1"/>
          <p:nvPr/>
        </p:nvSpPr>
        <p:spPr>
          <a:xfrm>
            <a:off x="3147085" y="1905506"/>
            <a:ext cx="621035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600" b="1" dirty="0">
                <a:solidFill>
                  <a:srgbClr val="FFC000"/>
                </a:solidFill>
                <a:latin typeface="American Typewriter" panose="02090604020004020304" pitchFamily="18" charset="77"/>
              </a:rPr>
              <a:t>why all </a:t>
            </a:r>
          </a:p>
          <a:p>
            <a:pPr algn="ctr"/>
            <a:r>
              <a:rPr lang="en-GB" sz="9600" b="1" dirty="0">
                <a:solidFill>
                  <a:srgbClr val="FFC000"/>
                </a:solidFill>
                <a:latin typeface="American Typewriter" panose="02090604020004020304" pitchFamily="18" charset="77"/>
              </a:rPr>
              <a:t>this fuss?</a:t>
            </a:r>
          </a:p>
        </p:txBody>
      </p:sp>
    </p:spTree>
    <p:extLst>
      <p:ext uri="{BB962C8B-B14F-4D97-AF65-F5344CB8AC3E}">
        <p14:creationId xmlns:p14="http://schemas.microsoft.com/office/powerpoint/2010/main" val="2730086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9DF28B-12CD-52F7-7C1A-01916827A369}"/>
              </a:ext>
            </a:extLst>
          </p:cNvPr>
          <p:cNvSpPr txBox="1"/>
          <p:nvPr/>
        </p:nvSpPr>
        <p:spPr>
          <a:xfrm>
            <a:off x="1476459" y="1055078"/>
            <a:ext cx="8961941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FI" sz="4800" b="1" dirty="0">
                <a:solidFill>
                  <a:srgbClr val="FFC000"/>
                </a:solidFill>
                <a:latin typeface="American Typewriter" panose="02090604020004020304" pitchFamily="18" charset="77"/>
              </a:rPr>
              <a:t>concrete attributes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4800" b="1" dirty="0">
                <a:solidFill>
                  <a:srgbClr val="FFC000"/>
                </a:solidFill>
                <a:latin typeface="American Typewriter" panose="02090604020004020304" pitchFamily="18" charset="77"/>
              </a:rPr>
              <a:t>u</a:t>
            </a:r>
            <a:r>
              <a:rPr lang="en-FI" sz="4800" b="1" dirty="0">
                <a:solidFill>
                  <a:srgbClr val="FFC000"/>
                </a:solidFill>
                <a:latin typeface="American Typewriter" panose="02090604020004020304" pitchFamily="18" charset="77"/>
              </a:rPr>
              <a:t>nder the surface aspects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4800" b="1" dirty="0">
                <a:solidFill>
                  <a:srgbClr val="FFC000"/>
                </a:solidFill>
                <a:latin typeface="American Typewriter" panose="02090604020004020304" pitchFamily="18" charset="77"/>
              </a:rPr>
              <a:t>c</a:t>
            </a:r>
            <a:r>
              <a:rPr lang="en-FI" sz="4800" b="1" dirty="0">
                <a:solidFill>
                  <a:srgbClr val="FFC000"/>
                </a:solidFill>
                <a:latin typeface="American Typewriter" panose="02090604020004020304" pitchFamily="18" charset="77"/>
              </a:rPr>
              <a:t>haracter description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4800" b="1" dirty="0">
                <a:solidFill>
                  <a:srgbClr val="FFC000"/>
                </a:solidFill>
                <a:latin typeface="American Typewriter" panose="02090604020004020304" pitchFamily="18" charset="77"/>
              </a:rPr>
              <a:t>designer’s mindset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4800" b="1" dirty="0">
                <a:solidFill>
                  <a:srgbClr val="FFC000"/>
                </a:solidFill>
                <a:latin typeface="American Typewriter" panose="02090604020004020304" pitchFamily="18" charset="77"/>
              </a:rPr>
              <a:t>user needs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4800" b="1" dirty="0">
                <a:solidFill>
                  <a:srgbClr val="FFC000"/>
                </a:solidFill>
                <a:latin typeface="American Typewriter" panose="02090604020004020304" pitchFamily="18" charset="77"/>
              </a:rPr>
              <a:t>backstory </a:t>
            </a:r>
            <a:endParaRPr lang="en-FI" sz="4800" b="1" dirty="0">
              <a:solidFill>
                <a:srgbClr val="FFC000"/>
              </a:solidFill>
              <a:latin typeface="American Typewriter" panose="02090604020004020304" pitchFamily="18" charset="77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FI" sz="4800" b="1" dirty="0">
              <a:solidFill>
                <a:srgbClr val="FFC000"/>
              </a:solidFill>
              <a:latin typeface="American Typewriter" panose="02090604020004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307210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hand holding a glass of liquid&#10;&#10;Description automatically generated with low confidence">
            <a:extLst>
              <a:ext uri="{FF2B5EF4-FFF2-40B4-BE49-F238E27FC236}">
                <a16:creationId xmlns:a16="http://schemas.microsoft.com/office/drawing/2014/main" id="{0321D21E-2B7E-BA28-0EF7-61F1946FB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5825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F7CA2D75-69E7-EAA2-3895-2C464FF39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151" y="1878228"/>
            <a:ext cx="11366841" cy="310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5828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mugs with liquid in them&#10;&#10;Description automatically generated with low confidence">
            <a:extLst>
              <a:ext uri="{FF2B5EF4-FFF2-40B4-BE49-F238E27FC236}">
                <a16:creationId xmlns:a16="http://schemas.microsoft.com/office/drawing/2014/main" id="{4D65FF02-1DB1-F95B-8CB7-2571E0C29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090FF6D-D0B9-5100-BBA4-31F76E34BAF8}"/>
              </a:ext>
            </a:extLst>
          </p:cNvPr>
          <p:cNvCxnSpPr>
            <a:cxnSpLocks/>
          </p:cNvCxnSpPr>
          <p:nvPr/>
        </p:nvCxnSpPr>
        <p:spPr>
          <a:xfrm>
            <a:off x="3469341" y="1855694"/>
            <a:ext cx="2312894" cy="0"/>
          </a:xfrm>
          <a:prstGeom prst="straightConnector1">
            <a:avLst/>
          </a:prstGeom>
          <a:ln w="666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68FE159-0566-ADEC-CD26-D85F271CB594}"/>
              </a:ext>
            </a:extLst>
          </p:cNvPr>
          <p:cNvCxnSpPr>
            <a:cxnSpLocks/>
          </p:cNvCxnSpPr>
          <p:nvPr/>
        </p:nvCxnSpPr>
        <p:spPr>
          <a:xfrm>
            <a:off x="8207189" y="4061014"/>
            <a:ext cx="0" cy="1613645"/>
          </a:xfrm>
          <a:prstGeom prst="straightConnector1">
            <a:avLst/>
          </a:prstGeom>
          <a:ln w="666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3118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picture containing coffee maker, kitchen appliance, appliance&#10;&#10;Description automatically generated">
            <a:extLst>
              <a:ext uri="{FF2B5EF4-FFF2-40B4-BE49-F238E27FC236}">
                <a16:creationId xmlns:a16="http://schemas.microsoft.com/office/drawing/2014/main" id="{FBB47049-6CC9-5781-601E-A8638304C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564" y="0"/>
            <a:ext cx="7772400" cy="581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984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lass of milk and a slice of cake on a table&#10;&#10;Description automatically generated with low confidence">
            <a:extLst>
              <a:ext uri="{FF2B5EF4-FFF2-40B4-BE49-F238E27FC236}">
                <a16:creationId xmlns:a16="http://schemas.microsoft.com/office/drawing/2014/main" id="{24A0E90B-4622-C2F5-09FD-85D80F7905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647" b="1711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4718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Diagram, timeline&#10;&#10;Description automatically generated with medium confidence">
            <a:extLst>
              <a:ext uri="{FF2B5EF4-FFF2-40B4-BE49-F238E27FC236}">
                <a16:creationId xmlns:a16="http://schemas.microsoft.com/office/drawing/2014/main" id="{1F83EC3E-3A25-4527-70F6-054B7DFF1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1149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9DF28B-12CD-52F7-7C1A-01916827A369}"/>
              </a:ext>
            </a:extLst>
          </p:cNvPr>
          <p:cNvSpPr txBox="1"/>
          <p:nvPr/>
        </p:nvSpPr>
        <p:spPr>
          <a:xfrm>
            <a:off x="2467629" y="2491656"/>
            <a:ext cx="74285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FI" sz="9600" b="1" dirty="0">
                <a:solidFill>
                  <a:srgbClr val="FFC000"/>
                </a:solidFill>
                <a:latin typeface="American Typewriter" panose="02090604020004020304" pitchFamily="18" charset="77"/>
              </a:rPr>
              <a:t>congruency</a:t>
            </a:r>
          </a:p>
        </p:txBody>
      </p:sp>
    </p:spTree>
    <p:extLst>
      <p:ext uri="{BB962C8B-B14F-4D97-AF65-F5344CB8AC3E}">
        <p14:creationId xmlns:p14="http://schemas.microsoft.com/office/powerpoint/2010/main" val="28524441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group of wine glasses with red liquid in them&#10;&#10;Description automatically generated with low confidence">
            <a:extLst>
              <a:ext uri="{FF2B5EF4-FFF2-40B4-BE49-F238E27FC236}">
                <a16:creationId xmlns:a16="http://schemas.microsoft.com/office/drawing/2014/main" id="{87B15842-D3C3-573D-3814-EDC681D60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000" y="0"/>
            <a:ext cx="496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9876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9DF28B-12CD-52F7-7C1A-01916827A369}"/>
              </a:ext>
            </a:extLst>
          </p:cNvPr>
          <p:cNvSpPr txBox="1"/>
          <p:nvPr/>
        </p:nvSpPr>
        <p:spPr>
          <a:xfrm>
            <a:off x="3390741" y="1905506"/>
            <a:ext cx="572304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600" b="1" dirty="0">
                <a:solidFill>
                  <a:srgbClr val="FFC000"/>
                </a:solidFill>
                <a:latin typeface="American Typewriter" panose="02090604020004020304" pitchFamily="18" charset="77"/>
              </a:rPr>
              <a:t>why the </a:t>
            </a:r>
          </a:p>
          <a:p>
            <a:pPr algn="ctr"/>
            <a:r>
              <a:rPr lang="en-GB" sz="9600" b="1" dirty="0">
                <a:solidFill>
                  <a:srgbClr val="FFC000"/>
                </a:solidFill>
                <a:latin typeface="American Typewriter" panose="02090604020004020304" pitchFamily="18" charset="77"/>
              </a:rPr>
              <a:t>kitchen?</a:t>
            </a:r>
          </a:p>
        </p:txBody>
      </p:sp>
    </p:spTree>
    <p:extLst>
      <p:ext uri="{BB962C8B-B14F-4D97-AF65-F5344CB8AC3E}">
        <p14:creationId xmlns:p14="http://schemas.microsoft.com/office/powerpoint/2010/main" val="36159470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picture containing person, person, indoor, preparing&#10;&#10;Description automatically generated">
            <a:extLst>
              <a:ext uri="{FF2B5EF4-FFF2-40B4-BE49-F238E27FC236}">
                <a16:creationId xmlns:a16="http://schemas.microsoft.com/office/drawing/2014/main" id="{C816F28F-E38F-8D93-9986-898BE5AA9B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366" b="738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260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9DF28B-12CD-52F7-7C1A-01916827A369}"/>
              </a:ext>
            </a:extLst>
          </p:cNvPr>
          <p:cNvSpPr txBox="1"/>
          <p:nvPr/>
        </p:nvSpPr>
        <p:spPr>
          <a:xfrm>
            <a:off x="3563565" y="1289542"/>
            <a:ext cx="558838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FI" sz="9600" b="1" dirty="0">
                <a:solidFill>
                  <a:srgbClr val="FFC000"/>
                </a:solidFill>
                <a:latin typeface="American Typewriter" panose="02090604020004020304" pitchFamily="18" charset="77"/>
              </a:rPr>
              <a:t>your </a:t>
            </a:r>
          </a:p>
          <a:p>
            <a:pPr algn="ctr"/>
            <a:r>
              <a:rPr lang="en-FI" sz="9600" b="1" dirty="0">
                <a:solidFill>
                  <a:srgbClr val="FFC000"/>
                </a:solidFill>
                <a:latin typeface="American Typewriter" panose="02090604020004020304" pitchFamily="18" charset="77"/>
              </a:rPr>
              <a:t>research</a:t>
            </a:r>
          </a:p>
          <a:p>
            <a:pPr algn="ctr"/>
            <a:r>
              <a:rPr lang="en-FI" sz="9600" b="1" dirty="0">
                <a:solidFill>
                  <a:srgbClr val="FFC000"/>
                </a:solidFill>
                <a:latin typeface="American Typewriter" panose="02090604020004020304" pitchFamily="18" charset="77"/>
              </a:rPr>
              <a:t>insights</a:t>
            </a:r>
          </a:p>
        </p:txBody>
      </p:sp>
    </p:spTree>
    <p:extLst>
      <p:ext uri="{BB962C8B-B14F-4D97-AF65-F5344CB8AC3E}">
        <p14:creationId xmlns:p14="http://schemas.microsoft.com/office/powerpoint/2010/main" val="25470255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7DB4AEE1-4AAE-16DB-23CB-B23323689C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082" b="66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390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9DF28B-12CD-52F7-7C1A-01916827A369}"/>
              </a:ext>
            </a:extLst>
          </p:cNvPr>
          <p:cNvSpPr txBox="1"/>
          <p:nvPr/>
        </p:nvSpPr>
        <p:spPr>
          <a:xfrm>
            <a:off x="1968072" y="1905506"/>
            <a:ext cx="856837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600" b="1" dirty="0">
                <a:solidFill>
                  <a:srgbClr val="FFC000"/>
                </a:solidFill>
                <a:latin typeface="American Typewriter" panose="02090604020004020304" pitchFamily="18" charset="77"/>
              </a:rPr>
              <a:t>i</a:t>
            </a:r>
            <a:r>
              <a:rPr lang="en-FI" sz="9600" b="1" dirty="0">
                <a:solidFill>
                  <a:srgbClr val="FFC000"/>
                </a:solidFill>
                <a:latin typeface="American Typewriter" panose="02090604020004020304" pitchFamily="18" charset="77"/>
              </a:rPr>
              <a:t>nteraction is</a:t>
            </a:r>
          </a:p>
          <a:p>
            <a:pPr algn="ctr"/>
            <a:r>
              <a:rPr lang="en-FI" sz="9600" b="1" dirty="0">
                <a:solidFill>
                  <a:srgbClr val="FFC000"/>
                </a:solidFill>
                <a:latin typeface="American Typewriter" panose="02090604020004020304" pitchFamily="18" charset="77"/>
              </a:rPr>
              <a:t>multilayered</a:t>
            </a:r>
          </a:p>
        </p:txBody>
      </p:sp>
    </p:spTree>
    <p:extLst>
      <p:ext uri="{BB962C8B-B14F-4D97-AF65-F5344CB8AC3E}">
        <p14:creationId xmlns:p14="http://schemas.microsoft.com/office/powerpoint/2010/main" val="11377722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9DF28B-12CD-52F7-7C1A-01916827A369}"/>
              </a:ext>
            </a:extLst>
          </p:cNvPr>
          <p:cNvSpPr txBox="1"/>
          <p:nvPr/>
        </p:nvSpPr>
        <p:spPr>
          <a:xfrm>
            <a:off x="1783731" y="1905506"/>
            <a:ext cx="893706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600" b="1" dirty="0">
                <a:solidFill>
                  <a:srgbClr val="FFC000"/>
                </a:solidFill>
                <a:latin typeface="American Typewriter" panose="02090604020004020304" pitchFamily="18" charset="77"/>
              </a:rPr>
              <a:t>how a product</a:t>
            </a:r>
          </a:p>
          <a:p>
            <a:pPr algn="ctr"/>
            <a:r>
              <a:rPr lang="en-GB" sz="9600" b="1" dirty="0">
                <a:solidFill>
                  <a:srgbClr val="FFC000"/>
                </a:solidFill>
                <a:latin typeface="American Typewriter" panose="02090604020004020304" pitchFamily="18" charset="77"/>
              </a:rPr>
              <a:t>is used</a:t>
            </a:r>
            <a:endParaRPr lang="en-FI" sz="9600" b="1" dirty="0">
              <a:solidFill>
                <a:srgbClr val="FFC000"/>
              </a:solidFill>
              <a:latin typeface="American Typewriter" panose="02090604020004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558601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9DF28B-12CD-52F7-7C1A-01916827A369}"/>
              </a:ext>
            </a:extLst>
          </p:cNvPr>
          <p:cNvSpPr txBox="1"/>
          <p:nvPr/>
        </p:nvSpPr>
        <p:spPr>
          <a:xfrm>
            <a:off x="908464" y="1492912"/>
            <a:ext cx="1068760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600" b="1" dirty="0">
                <a:solidFill>
                  <a:srgbClr val="FFC000"/>
                </a:solidFill>
                <a:latin typeface="American Typewriter" panose="02090604020004020304" pitchFamily="18" charset="77"/>
              </a:rPr>
              <a:t>how it interfaces</a:t>
            </a:r>
          </a:p>
          <a:p>
            <a:pPr algn="ctr"/>
            <a:r>
              <a:rPr lang="en-GB" sz="9600" b="1" dirty="0">
                <a:solidFill>
                  <a:srgbClr val="FFC000"/>
                </a:solidFill>
                <a:latin typeface="American Typewriter" panose="02090604020004020304" pitchFamily="18" charset="77"/>
              </a:rPr>
              <a:t>with a context</a:t>
            </a:r>
          </a:p>
          <a:p>
            <a:pPr algn="ctr"/>
            <a:r>
              <a:rPr lang="en-GB" sz="9600" b="1" dirty="0">
                <a:solidFill>
                  <a:srgbClr val="FFC000"/>
                </a:solidFill>
                <a:latin typeface="American Typewriter" panose="02090604020004020304" pitchFamily="18" charset="77"/>
              </a:rPr>
              <a:t>in use</a:t>
            </a:r>
          </a:p>
        </p:txBody>
      </p:sp>
    </p:spTree>
    <p:extLst>
      <p:ext uri="{BB962C8B-B14F-4D97-AF65-F5344CB8AC3E}">
        <p14:creationId xmlns:p14="http://schemas.microsoft.com/office/powerpoint/2010/main" val="41698439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2A72EB50-3C1E-4A6A-00E9-07CEE56EE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536" y="1095060"/>
            <a:ext cx="7416824" cy="5286269"/>
          </a:xfrm>
          <a:prstGeom prst="rect">
            <a:avLst/>
          </a:prstGeom>
        </p:spPr>
      </p:pic>
      <p:pic>
        <p:nvPicPr>
          <p:cNvPr id="2" name="Picture 1" descr="Graphical user interface&#10;&#10;Description automatically generated">
            <a:extLst>
              <a:ext uri="{FF2B5EF4-FFF2-40B4-BE49-F238E27FC236}">
                <a16:creationId xmlns:a16="http://schemas.microsoft.com/office/drawing/2014/main" id="{AAA1332E-D469-B565-0867-3C9D2AA01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894" y="817262"/>
            <a:ext cx="4327603" cy="354784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FCA9DB5-235B-1CC5-76FC-8AEFEE58B57F}"/>
                  </a:ext>
                </a:extLst>
              </p14:cNvPr>
              <p14:cNvContentPartPr/>
              <p14:nvPr/>
            </p14:nvContentPartPr>
            <p14:xfrm>
              <a:off x="7226717" y="2358323"/>
              <a:ext cx="1726200" cy="813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FCA9DB5-235B-1CC5-76FC-8AEFEE58B57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17717" y="2349327"/>
                <a:ext cx="1743840" cy="83087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120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9DF28B-12CD-52F7-7C1A-01916827A369}"/>
              </a:ext>
            </a:extLst>
          </p:cNvPr>
          <p:cNvSpPr txBox="1"/>
          <p:nvPr/>
        </p:nvSpPr>
        <p:spPr>
          <a:xfrm>
            <a:off x="3458418" y="377791"/>
            <a:ext cx="54761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600" b="1" dirty="0">
                <a:solidFill>
                  <a:srgbClr val="FFC000"/>
                </a:solidFill>
                <a:latin typeface="American Typewriter" panose="02090604020004020304" pitchFamily="18" charset="77"/>
              </a:rPr>
              <a:t>domains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84BCB8-84E5-00BB-0219-CEBA5007CB95}"/>
              </a:ext>
            </a:extLst>
          </p:cNvPr>
          <p:cNvSpPr txBox="1"/>
          <p:nvPr/>
        </p:nvSpPr>
        <p:spPr>
          <a:xfrm>
            <a:off x="1126273" y="2230246"/>
            <a:ext cx="10535256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merican Typewriter" panose="02090604020004020304" pitchFamily="18" charset="77"/>
              </a:rPr>
              <a:t>P</a:t>
            </a:r>
            <a:r>
              <a:rPr lang="en-FI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merican Typewriter" panose="02090604020004020304" pitchFamily="18" charset="77"/>
              </a:rPr>
              <a:t>henomenon </a:t>
            </a:r>
            <a:r>
              <a:rPr lang="en-FI" sz="3200" dirty="0">
                <a:solidFill>
                  <a:srgbClr val="FFC000"/>
                </a:solidFill>
                <a:latin typeface="American Typewriter" panose="02090604020004020304" pitchFamily="18" charset="77"/>
              </a:rPr>
              <a:t>– a fact or situation that is observed </a:t>
            </a:r>
          </a:p>
          <a:p>
            <a:r>
              <a:rPr lang="en-FI" sz="3200" dirty="0">
                <a:solidFill>
                  <a:srgbClr val="FFC000"/>
                </a:solidFill>
                <a:latin typeface="American Typewriter" panose="02090604020004020304" pitchFamily="18" charset="77"/>
              </a:rPr>
              <a:t>    to exist or happen </a:t>
            </a:r>
            <a:r>
              <a:rPr lang="en-GB" sz="3200" dirty="0">
                <a:solidFill>
                  <a:srgbClr val="FFC000"/>
                </a:solidFill>
                <a:latin typeface="American Typewriter" panose="02090604020004020304" pitchFamily="18" charset="77"/>
              </a:rPr>
              <a:t>b</a:t>
            </a:r>
            <a:r>
              <a:rPr lang="en-FI" sz="3200" dirty="0">
                <a:solidFill>
                  <a:srgbClr val="FFC000"/>
                </a:solidFill>
                <a:latin typeface="American Typewriter" panose="02090604020004020304" pitchFamily="18" charset="77"/>
              </a:rPr>
              <a:t>ut whose cause or explanation </a:t>
            </a:r>
          </a:p>
          <a:p>
            <a:r>
              <a:rPr lang="en-FI" sz="3200" dirty="0">
                <a:solidFill>
                  <a:srgbClr val="FFC000"/>
                </a:solidFill>
                <a:latin typeface="American Typewriter" panose="02090604020004020304" pitchFamily="18" charset="77"/>
              </a:rPr>
              <a:t>    is in question (climate change, aging population)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merican Typewriter" panose="02090604020004020304" pitchFamily="18" charset="77"/>
              </a:rPr>
              <a:t>Problems</a:t>
            </a:r>
            <a:r>
              <a:rPr lang="en-FI" sz="3200" dirty="0">
                <a:solidFill>
                  <a:srgbClr val="FFC000"/>
                </a:solidFill>
                <a:latin typeface="American Typewriter" panose="02090604020004020304" pitchFamily="18" charset="77"/>
              </a:rPr>
              <a:t> – situations, questions or things that </a:t>
            </a:r>
          </a:p>
          <a:p>
            <a:r>
              <a:rPr lang="en-FI" sz="3200" dirty="0">
                <a:solidFill>
                  <a:srgbClr val="FFC000"/>
                </a:solidFill>
                <a:latin typeface="American Typewriter" panose="02090604020004020304" pitchFamily="18" charset="77"/>
              </a:rPr>
              <a:t>    cause difficulty, stress or doubt (extreme weather,</a:t>
            </a:r>
          </a:p>
          <a:p>
            <a:r>
              <a:rPr lang="en-FI" sz="3200" dirty="0">
                <a:solidFill>
                  <a:srgbClr val="FFC000"/>
                </a:solidFill>
                <a:latin typeface="American Typewriter" panose="02090604020004020304" pitchFamily="18" charset="77"/>
              </a:rPr>
              <a:t>    retirement)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merican Typewriter" panose="02090604020004020304" pitchFamily="18" charset="77"/>
              </a:rPr>
              <a:t>Areas of life </a:t>
            </a:r>
            <a:r>
              <a:rPr lang="en-FI" sz="3200" dirty="0">
                <a:solidFill>
                  <a:srgbClr val="FFC000"/>
                </a:solidFill>
                <a:latin typeface="American Typewriter" panose="02090604020004020304" pitchFamily="18" charset="77"/>
              </a:rPr>
              <a:t>– sustainability (healthy living, </a:t>
            </a:r>
          </a:p>
          <a:p>
            <a:r>
              <a:rPr lang="en-FI" sz="3200" dirty="0">
                <a:solidFill>
                  <a:srgbClr val="FFC000"/>
                </a:solidFill>
                <a:latin typeface="American Typewriter" panose="02090604020004020304" pitchFamily="18" charset="77"/>
              </a:rPr>
              <a:t>    financial security)</a:t>
            </a:r>
          </a:p>
        </p:txBody>
      </p:sp>
    </p:spTree>
    <p:extLst>
      <p:ext uri="{BB962C8B-B14F-4D97-AF65-F5344CB8AC3E}">
        <p14:creationId xmlns:p14="http://schemas.microsoft.com/office/powerpoint/2010/main" val="32169072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9DF28B-12CD-52F7-7C1A-01916827A369}"/>
              </a:ext>
            </a:extLst>
          </p:cNvPr>
          <p:cNvSpPr txBox="1"/>
          <p:nvPr/>
        </p:nvSpPr>
        <p:spPr>
          <a:xfrm>
            <a:off x="1657446" y="377791"/>
            <a:ext cx="90781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600" b="1" dirty="0">
                <a:solidFill>
                  <a:srgbClr val="FFC000"/>
                </a:solidFill>
                <a:latin typeface="American Typewriter" panose="02090604020004020304" pitchFamily="18" charset="77"/>
              </a:rPr>
              <a:t>domain choice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84BCB8-84E5-00BB-0219-CEBA5007CB95}"/>
              </a:ext>
            </a:extLst>
          </p:cNvPr>
          <p:cNvSpPr txBox="1"/>
          <p:nvPr/>
        </p:nvSpPr>
        <p:spPr>
          <a:xfrm>
            <a:off x="1126273" y="2297152"/>
            <a:ext cx="1072120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FFC000"/>
                </a:solidFill>
                <a:latin typeface="American Typewriter" panose="02090604020004020304" pitchFamily="18" charset="77"/>
              </a:rPr>
              <a:t>pick one that is of interest to you and ask </a:t>
            </a:r>
            <a:r>
              <a:rPr lang="en-GB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merican Typewriter" panose="02090604020004020304" pitchFamily="18" charset="77"/>
              </a:rPr>
              <a:t>why</a:t>
            </a:r>
          </a:p>
          <a:p>
            <a:r>
              <a:rPr lang="en-GB" sz="3200" b="1" dirty="0">
                <a:solidFill>
                  <a:srgbClr val="FFC000"/>
                </a:solidFill>
                <a:latin typeface="American Typewriter" panose="02090604020004020304" pitchFamily="18" charset="77"/>
              </a:rPr>
              <a:t>      is it so interesting?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FFC000"/>
                </a:solidFill>
                <a:latin typeface="American Typewriter" panose="02090604020004020304" pitchFamily="18" charset="77"/>
              </a:rPr>
              <a:t>many domains are </a:t>
            </a:r>
            <a:r>
              <a:rPr lang="en-GB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merican Typewriter" panose="02090604020004020304" pitchFamily="18" charset="77"/>
              </a:rPr>
              <a:t>saturated</a:t>
            </a:r>
            <a:r>
              <a:rPr lang="en-GB" sz="3200" b="1" dirty="0">
                <a:solidFill>
                  <a:srgbClr val="FFC000"/>
                </a:solidFill>
                <a:latin typeface="American Typewriter" panose="02090604020004020304" pitchFamily="18" charset="77"/>
              </a:rPr>
              <a:t> with solutions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FFC000"/>
                </a:solidFill>
                <a:latin typeface="American Typewriter" panose="02090604020004020304" pitchFamily="18" charset="77"/>
              </a:rPr>
              <a:t>conformity and </a:t>
            </a:r>
            <a:r>
              <a:rPr lang="en-GB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merican Typewriter" panose="02090604020004020304" pitchFamily="18" charset="77"/>
              </a:rPr>
              <a:t>rules</a:t>
            </a:r>
            <a:r>
              <a:rPr lang="en-GB" sz="3200" b="1" dirty="0">
                <a:solidFill>
                  <a:srgbClr val="FFC000"/>
                </a:solidFill>
                <a:latin typeface="American Typewriter" panose="02090604020004020304" pitchFamily="18" charset="77"/>
              </a:rPr>
              <a:t> underpinning many </a:t>
            </a:r>
          </a:p>
          <a:p>
            <a:r>
              <a:rPr lang="en-GB" sz="3200" b="1" dirty="0">
                <a:solidFill>
                  <a:srgbClr val="FFC000"/>
                </a:solidFill>
                <a:latin typeface="American Typewriter" panose="02090604020004020304" pitchFamily="18" charset="77"/>
              </a:rPr>
              <a:t>     products today are well past their “sell by date”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FFC000"/>
                </a:solidFill>
                <a:latin typeface="American Typewriter" panose="02090604020004020304" pitchFamily="18" charset="77"/>
              </a:rPr>
              <a:t>forward vision not problem solving in present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FFC000"/>
                </a:solidFill>
                <a:latin typeface="American Typewriter" panose="02090604020004020304" pitchFamily="18" charset="77"/>
              </a:rPr>
              <a:t>trust your </a:t>
            </a:r>
            <a:r>
              <a:rPr lang="en-GB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merican Typewriter" panose="02090604020004020304" pitchFamily="18" charset="77"/>
              </a:rPr>
              <a:t>intuition</a:t>
            </a:r>
            <a:r>
              <a:rPr lang="en-GB" sz="3200" b="1" dirty="0">
                <a:solidFill>
                  <a:srgbClr val="FFC000"/>
                </a:solidFill>
                <a:latin typeface="American Typewriter" panose="02090604020004020304" pitchFamily="18" charset="77"/>
              </a:rPr>
              <a:t> but seek out </a:t>
            </a:r>
            <a:r>
              <a:rPr lang="en-GB" sz="3200" b="1" dirty="0" err="1">
                <a:solidFill>
                  <a:srgbClr val="FFC000"/>
                </a:solidFill>
                <a:latin typeface="American Typewriter" panose="02090604020004020304" pitchFamily="18" charset="77"/>
              </a:rPr>
              <a:t>justifaction</a:t>
            </a:r>
            <a:endParaRPr lang="en-GB" sz="3200" b="1" dirty="0">
              <a:solidFill>
                <a:srgbClr val="FFC000"/>
              </a:solidFill>
              <a:latin typeface="American Typewriter" panose="02090604020004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235477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7C20865E-06D1-60A9-4FAE-255C680942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536364"/>
            <a:ext cx="7488832" cy="613947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CF32BD0-688D-3AAD-B381-8BE89316DB81}"/>
                  </a:ext>
                </a:extLst>
              </p14:cNvPr>
              <p14:cNvContentPartPr/>
              <p14:nvPr/>
            </p14:nvContentPartPr>
            <p14:xfrm>
              <a:off x="4286275" y="852240"/>
              <a:ext cx="3817440" cy="5652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CF32BD0-688D-3AAD-B381-8BE89316DB8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32270" y="744247"/>
                <a:ext cx="3925090" cy="586762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216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ter.png">
            <a:extLst>
              <a:ext uri="{FF2B5EF4-FFF2-40B4-BE49-F238E27FC236}">
                <a16:creationId xmlns:a16="http://schemas.microsoft.com/office/drawing/2014/main" id="{4DABEEC2-B1A1-FF4A-B811-B8474D180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-558800"/>
            <a:ext cx="7416800" cy="74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56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OS Card.png">
            <a:extLst>
              <a:ext uri="{FF2B5EF4-FFF2-40B4-BE49-F238E27FC236}">
                <a16:creationId xmlns:a16="http://schemas.microsoft.com/office/drawing/2014/main" id="{90795DD4-B63E-1442-B32A-47B109DFAD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3" y="0"/>
            <a:ext cx="8805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2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9DF28B-12CD-52F7-7C1A-01916827A369}"/>
              </a:ext>
            </a:extLst>
          </p:cNvPr>
          <p:cNvSpPr txBox="1"/>
          <p:nvPr/>
        </p:nvSpPr>
        <p:spPr>
          <a:xfrm>
            <a:off x="3563565" y="1289542"/>
            <a:ext cx="558838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FI" sz="9600" b="1" dirty="0">
                <a:solidFill>
                  <a:srgbClr val="FFC000"/>
                </a:solidFill>
                <a:latin typeface="American Typewriter" panose="02090604020004020304" pitchFamily="18" charset="77"/>
              </a:rPr>
              <a:t>my </a:t>
            </a:r>
          </a:p>
          <a:p>
            <a:pPr algn="ctr"/>
            <a:r>
              <a:rPr lang="en-FI" sz="9600" b="1" dirty="0">
                <a:solidFill>
                  <a:srgbClr val="FFC000"/>
                </a:solidFill>
                <a:latin typeface="American Typewriter" panose="02090604020004020304" pitchFamily="18" charset="77"/>
              </a:rPr>
              <a:t>research</a:t>
            </a:r>
          </a:p>
          <a:p>
            <a:pPr algn="ctr"/>
            <a:r>
              <a:rPr lang="en-FI" sz="9600" b="1" dirty="0">
                <a:solidFill>
                  <a:srgbClr val="FFC000"/>
                </a:solidFill>
                <a:latin typeface="American Typewriter" panose="02090604020004020304" pitchFamily="18" charset="77"/>
              </a:rPr>
              <a:t>insights</a:t>
            </a:r>
          </a:p>
        </p:txBody>
      </p:sp>
    </p:spTree>
    <p:extLst>
      <p:ext uri="{BB962C8B-B14F-4D97-AF65-F5344CB8AC3E}">
        <p14:creationId xmlns:p14="http://schemas.microsoft.com/office/powerpoint/2010/main" val="3643408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9DF28B-12CD-52F7-7C1A-01916827A369}"/>
              </a:ext>
            </a:extLst>
          </p:cNvPr>
          <p:cNvSpPr txBox="1"/>
          <p:nvPr/>
        </p:nvSpPr>
        <p:spPr>
          <a:xfrm>
            <a:off x="1476459" y="1055078"/>
            <a:ext cx="8961941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FI" sz="4800" b="1" dirty="0">
                <a:solidFill>
                  <a:srgbClr val="FFC000"/>
                </a:solidFill>
                <a:latin typeface="American Typewriter" panose="02090604020004020304" pitchFamily="18" charset="77"/>
              </a:rPr>
              <a:t>concrete attributes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4800" b="1" dirty="0">
                <a:solidFill>
                  <a:srgbClr val="FFC000"/>
                </a:solidFill>
                <a:latin typeface="American Typewriter" panose="02090604020004020304" pitchFamily="18" charset="77"/>
              </a:rPr>
              <a:t>u</a:t>
            </a:r>
            <a:r>
              <a:rPr lang="en-FI" sz="4800" b="1" dirty="0">
                <a:solidFill>
                  <a:srgbClr val="FFC000"/>
                </a:solidFill>
                <a:latin typeface="American Typewriter" panose="02090604020004020304" pitchFamily="18" charset="77"/>
              </a:rPr>
              <a:t>nder the surface aspects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4800" b="1" dirty="0">
                <a:solidFill>
                  <a:srgbClr val="FFC000"/>
                </a:solidFill>
                <a:latin typeface="American Typewriter" panose="02090604020004020304" pitchFamily="18" charset="77"/>
              </a:rPr>
              <a:t>c</a:t>
            </a:r>
            <a:r>
              <a:rPr lang="en-FI" sz="4800" b="1" dirty="0">
                <a:solidFill>
                  <a:srgbClr val="FFC000"/>
                </a:solidFill>
                <a:latin typeface="American Typewriter" panose="02090604020004020304" pitchFamily="18" charset="77"/>
              </a:rPr>
              <a:t>haracter description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4800" b="1" dirty="0">
                <a:solidFill>
                  <a:srgbClr val="FFC000"/>
                </a:solidFill>
                <a:latin typeface="American Typewriter" panose="02090604020004020304" pitchFamily="18" charset="77"/>
              </a:rPr>
              <a:t>designer’s mindset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4800" b="1" dirty="0">
                <a:solidFill>
                  <a:srgbClr val="FFC000"/>
                </a:solidFill>
                <a:latin typeface="American Typewriter" panose="02090604020004020304" pitchFamily="18" charset="77"/>
              </a:rPr>
              <a:t>user needs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4800" b="1" dirty="0">
                <a:solidFill>
                  <a:srgbClr val="FFC000"/>
                </a:solidFill>
                <a:latin typeface="American Typewriter" panose="02090604020004020304" pitchFamily="18" charset="77"/>
              </a:rPr>
              <a:t>backstory </a:t>
            </a:r>
            <a:endParaRPr lang="en-FI" sz="4800" b="1" dirty="0">
              <a:solidFill>
                <a:srgbClr val="FFC000"/>
              </a:solidFill>
              <a:latin typeface="American Typewriter" panose="02090604020004020304" pitchFamily="18" charset="77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FI" sz="4800" b="1" dirty="0">
              <a:solidFill>
                <a:srgbClr val="FFC000"/>
              </a:solidFill>
              <a:latin typeface="American Typewriter" panose="02090604020004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65715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042EC1-2A78-5A86-3B77-2B3DF516D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790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9DF28B-12CD-52F7-7C1A-01916827A369}"/>
              </a:ext>
            </a:extLst>
          </p:cNvPr>
          <p:cNvSpPr txBox="1"/>
          <p:nvPr/>
        </p:nvSpPr>
        <p:spPr>
          <a:xfrm>
            <a:off x="4029532" y="2376151"/>
            <a:ext cx="44454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FI" sz="9600" b="1" dirty="0">
                <a:solidFill>
                  <a:srgbClr val="FFC000"/>
                </a:solidFill>
                <a:latin typeface="American Typewriter" panose="02090604020004020304" pitchFamily="18" charset="77"/>
              </a:rPr>
              <a:t>stylish</a:t>
            </a:r>
          </a:p>
        </p:txBody>
      </p:sp>
    </p:spTree>
    <p:extLst>
      <p:ext uri="{BB962C8B-B14F-4D97-AF65-F5344CB8AC3E}">
        <p14:creationId xmlns:p14="http://schemas.microsoft.com/office/powerpoint/2010/main" val="3305444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9DF28B-12CD-52F7-7C1A-01916827A369}"/>
              </a:ext>
            </a:extLst>
          </p:cNvPr>
          <p:cNvSpPr txBox="1"/>
          <p:nvPr/>
        </p:nvSpPr>
        <p:spPr>
          <a:xfrm>
            <a:off x="2477916" y="2631644"/>
            <a:ext cx="76562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FI" sz="9600" b="1" dirty="0">
                <a:solidFill>
                  <a:srgbClr val="FFC000"/>
                </a:solidFill>
                <a:latin typeface="American Typewriter" panose="02090604020004020304" pitchFamily="18" charset="77"/>
              </a:rPr>
              <a:t>transparent</a:t>
            </a:r>
          </a:p>
        </p:txBody>
      </p:sp>
    </p:spTree>
    <p:extLst>
      <p:ext uri="{BB962C8B-B14F-4D97-AF65-F5344CB8AC3E}">
        <p14:creationId xmlns:p14="http://schemas.microsoft.com/office/powerpoint/2010/main" val="3234239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1626</TotalTime>
  <Words>795</Words>
  <Application>Microsoft Macintosh PowerPoint</Application>
  <PresentationFormat>Widescreen</PresentationFormat>
  <Paragraphs>164</Paragraphs>
  <Slides>49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American Typewriter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Kelly</dc:creator>
  <cp:lastModifiedBy>Peter Kelly</cp:lastModifiedBy>
  <cp:revision>9</cp:revision>
  <cp:lastPrinted>2022-09-12T08:39:04Z</cp:lastPrinted>
  <dcterms:created xsi:type="dcterms:W3CDTF">2022-09-08T11:13:58Z</dcterms:created>
  <dcterms:modified xsi:type="dcterms:W3CDTF">2022-09-14T13:39:35Z</dcterms:modified>
</cp:coreProperties>
</file>