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48"/>
  </p:notesMasterIdLst>
  <p:sldIdLst>
    <p:sldId id="692" r:id="rId5"/>
    <p:sldId id="614" r:id="rId6"/>
    <p:sldId id="625" r:id="rId7"/>
    <p:sldId id="615" r:id="rId8"/>
    <p:sldId id="628" r:id="rId9"/>
    <p:sldId id="634" r:id="rId10"/>
    <p:sldId id="680" r:id="rId11"/>
    <p:sldId id="632" r:id="rId12"/>
    <p:sldId id="670" r:id="rId13"/>
    <p:sldId id="651" r:id="rId14"/>
    <p:sldId id="633" r:id="rId15"/>
    <p:sldId id="631" r:id="rId16"/>
    <p:sldId id="654" r:id="rId17"/>
    <p:sldId id="638" r:id="rId18"/>
    <p:sldId id="619" r:id="rId19"/>
    <p:sldId id="672" r:id="rId20"/>
    <p:sldId id="673" r:id="rId21"/>
    <p:sldId id="671" r:id="rId22"/>
    <p:sldId id="639" r:id="rId23"/>
    <p:sldId id="611" r:id="rId24"/>
    <p:sldId id="267" r:id="rId25"/>
    <p:sldId id="265" r:id="rId26"/>
    <p:sldId id="685" r:id="rId27"/>
    <p:sldId id="620" r:id="rId28"/>
    <p:sldId id="658" r:id="rId29"/>
    <p:sldId id="262" r:id="rId30"/>
    <p:sldId id="260" r:id="rId31"/>
    <p:sldId id="682" r:id="rId32"/>
    <p:sldId id="686" r:id="rId33"/>
    <p:sldId id="665" r:id="rId34"/>
    <p:sldId id="257" r:id="rId35"/>
    <p:sldId id="683" r:id="rId36"/>
    <p:sldId id="664" r:id="rId37"/>
    <p:sldId id="693" r:id="rId38"/>
    <p:sldId id="695" r:id="rId39"/>
    <p:sldId id="694" r:id="rId40"/>
    <p:sldId id="689" r:id="rId41"/>
    <p:sldId id="691" r:id="rId42"/>
    <p:sldId id="659" r:id="rId43"/>
    <p:sldId id="663" r:id="rId44"/>
    <p:sldId id="635" r:id="rId45"/>
    <p:sldId id="657" r:id="rId46"/>
    <p:sldId id="667"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lera Santa Maria Amy" initials="GA" lastIdx="1" clrIdx="0">
    <p:extLst>
      <p:ext uri="{19B8F6BF-5375-455C-9EA6-DF929625EA0E}">
        <p15:presenceInfo xmlns:p15="http://schemas.microsoft.com/office/powerpoint/2012/main" userId="S::amy.gelerasantamaria@aalto.fi::d763e5a7-c3e6-4e02-bf51-9113914e9d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2" autoAdjust="0"/>
    <p:restoredTop sz="94683" autoAdjust="0"/>
  </p:normalViewPr>
  <p:slideViewPr>
    <p:cSldViewPr snapToGrid="0" snapToObjects="1">
      <p:cViewPr varScale="1">
        <p:scale>
          <a:sx n="95" d="100"/>
          <a:sy n="95" d="100"/>
        </p:scale>
        <p:origin x="78" y="1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990"/>
    </p:cViewPr>
  </p:sorterViewPr>
  <p:notesViewPr>
    <p:cSldViewPr snapToGrid="0" snapToObjects="1" showGuides="1">
      <p:cViewPr varScale="1">
        <p:scale>
          <a:sx n="137" d="100"/>
          <a:sy n="137" d="100"/>
        </p:scale>
        <p:origin x="844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F151E-364A-42BC-9571-E51A1BC35633}" type="doc">
      <dgm:prSet loTypeId="urn:microsoft.com/office/officeart/2005/8/layout/venn2" loCatId="relationship" qsTypeId="urn:microsoft.com/office/officeart/2005/8/quickstyle/simple3" qsCatId="simple" csTypeId="urn:microsoft.com/office/officeart/2005/8/colors/accent1_2" csCatId="accent1" phldr="1"/>
      <dgm:spPr/>
      <dgm:t>
        <a:bodyPr/>
        <a:lstStyle/>
        <a:p>
          <a:endParaRPr lang="fi-FI"/>
        </a:p>
      </dgm:t>
    </dgm:pt>
    <dgm:pt modelId="{058047DE-A13C-4D79-BF0F-91F9AF557A15}">
      <dgm:prSet phldrT="[Text]"/>
      <dgm:spPr/>
      <dgm:t>
        <a:bodyPr/>
        <a:lstStyle/>
        <a:p>
          <a:r>
            <a:rPr lang="en-US" dirty="0"/>
            <a:t>Influence</a:t>
          </a:r>
          <a:endParaRPr lang="fi-FI" dirty="0"/>
        </a:p>
      </dgm:t>
    </dgm:pt>
    <dgm:pt modelId="{BE701E7A-9EDA-4655-8C11-C4366D8E51D9}" type="parTrans" cxnId="{BAE5E700-4CD2-486C-A986-384C25FD5DEA}">
      <dgm:prSet/>
      <dgm:spPr/>
      <dgm:t>
        <a:bodyPr/>
        <a:lstStyle/>
        <a:p>
          <a:endParaRPr lang="fi-FI"/>
        </a:p>
      </dgm:t>
    </dgm:pt>
    <dgm:pt modelId="{50BE5CF3-9CD3-46A0-BFFF-7723B266FDBD}" type="sibTrans" cxnId="{BAE5E700-4CD2-486C-A986-384C25FD5DEA}">
      <dgm:prSet/>
      <dgm:spPr/>
      <dgm:t>
        <a:bodyPr/>
        <a:lstStyle/>
        <a:p>
          <a:endParaRPr lang="fi-FI"/>
        </a:p>
      </dgm:t>
    </dgm:pt>
    <dgm:pt modelId="{11B0B37B-5D05-4515-97D5-D2E29B67F739}">
      <dgm:prSet phldrT="[Text]"/>
      <dgm:spPr/>
      <dgm:t>
        <a:bodyPr/>
        <a:lstStyle/>
        <a:p>
          <a:r>
            <a:rPr lang="en-US" dirty="0"/>
            <a:t>Control</a:t>
          </a:r>
          <a:endParaRPr lang="fi-FI" dirty="0"/>
        </a:p>
      </dgm:t>
    </dgm:pt>
    <dgm:pt modelId="{04BC4000-18E3-4B51-8D0E-918D5B009F63}" type="parTrans" cxnId="{92E2770D-C6BC-4865-90D7-4B9D321C3C87}">
      <dgm:prSet/>
      <dgm:spPr/>
      <dgm:t>
        <a:bodyPr/>
        <a:lstStyle/>
        <a:p>
          <a:endParaRPr lang="fi-FI"/>
        </a:p>
      </dgm:t>
    </dgm:pt>
    <dgm:pt modelId="{5B7E5B64-A424-42FF-9736-B5EA43A2F90B}" type="sibTrans" cxnId="{92E2770D-C6BC-4865-90D7-4B9D321C3C87}">
      <dgm:prSet/>
      <dgm:spPr/>
      <dgm:t>
        <a:bodyPr/>
        <a:lstStyle/>
        <a:p>
          <a:endParaRPr lang="fi-FI"/>
        </a:p>
      </dgm:t>
    </dgm:pt>
    <dgm:pt modelId="{677C1099-EAB9-43B9-B8D9-20AB19BF058F}" type="pres">
      <dgm:prSet presAssocID="{D1EF151E-364A-42BC-9571-E51A1BC35633}" presName="Name0" presStyleCnt="0">
        <dgm:presLayoutVars>
          <dgm:chMax val="7"/>
          <dgm:resizeHandles val="exact"/>
        </dgm:presLayoutVars>
      </dgm:prSet>
      <dgm:spPr/>
    </dgm:pt>
    <dgm:pt modelId="{A62045C2-7FEB-487A-96C5-E50E5736A114}" type="pres">
      <dgm:prSet presAssocID="{D1EF151E-364A-42BC-9571-E51A1BC35633}" presName="comp1" presStyleCnt="0"/>
      <dgm:spPr/>
    </dgm:pt>
    <dgm:pt modelId="{E257F043-785A-46A1-A41F-B96786252F11}" type="pres">
      <dgm:prSet presAssocID="{D1EF151E-364A-42BC-9571-E51A1BC35633}" presName="circle1" presStyleLbl="node1" presStyleIdx="0" presStyleCnt="2"/>
      <dgm:spPr/>
    </dgm:pt>
    <dgm:pt modelId="{E04E4A71-7166-435A-BBD0-9BA4B9EFD570}" type="pres">
      <dgm:prSet presAssocID="{D1EF151E-364A-42BC-9571-E51A1BC35633}" presName="c1text" presStyleLbl="node1" presStyleIdx="0" presStyleCnt="2">
        <dgm:presLayoutVars>
          <dgm:bulletEnabled val="1"/>
        </dgm:presLayoutVars>
      </dgm:prSet>
      <dgm:spPr/>
    </dgm:pt>
    <dgm:pt modelId="{4D9FD308-ACFB-4007-971D-863E0CD98852}" type="pres">
      <dgm:prSet presAssocID="{D1EF151E-364A-42BC-9571-E51A1BC35633}" presName="comp2" presStyleCnt="0"/>
      <dgm:spPr/>
    </dgm:pt>
    <dgm:pt modelId="{B02A8C1A-C747-4072-A71A-6C1D72625D4B}" type="pres">
      <dgm:prSet presAssocID="{D1EF151E-364A-42BC-9571-E51A1BC35633}" presName="circle2" presStyleLbl="node1" presStyleIdx="1" presStyleCnt="2" custScaleX="50153" custScaleY="56040" custLinFactNeighborX="0"/>
      <dgm:spPr/>
    </dgm:pt>
    <dgm:pt modelId="{3D5259EB-400B-46BA-83F3-E3F3CAF89E52}" type="pres">
      <dgm:prSet presAssocID="{D1EF151E-364A-42BC-9571-E51A1BC35633}" presName="c2text" presStyleLbl="node1" presStyleIdx="1" presStyleCnt="2">
        <dgm:presLayoutVars>
          <dgm:bulletEnabled val="1"/>
        </dgm:presLayoutVars>
      </dgm:prSet>
      <dgm:spPr/>
    </dgm:pt>
  </dgm:ptLst>
  <dgm:cxnLst>
    <dgm:cxn modelId="{BAE5E700-4CD2-486C-A986-384C25FD5DEA}" srcId="{D1EF151E-364A-42BC-9571-E51A1BC35633}" destId="{058047DE-A13C-4D79-BF0F-91F9AF557A15}" srcOrd="0" destOrd="0" parTransId="{BE701E7A-9EDA-4655-8C11-C4366D8E51D9}" sibTransId="{50BE5CF3-9CD3-46A0-BFFF-7723B266FDBD}"/>
    <dgm:cxn modelId="{92E2770D-C6BC-4865-90D7-4B9D321C3C87}" srcId="{D1EF151E-364A-42BC-9571-E51A1BC35633}" destId="{11B0B37B-5D05-4515-97D5-D2E29B67F739}" srcOrd="1" destOrd="0" parTransId="{04BC4000-18E3-4B51-8D0E-918D5B009F63}" sibTransId="{5B7E5B64-A424-42FF-9736-B5EA43A2F90B}"/>
    <dgm:cxn modelId="{65777E37-D9DA-4BAC-9604-C3819F310066}" type="presOf" srcId="{11B0B37B-5D05-4515-97D5-D2E29B67F739}" destId="{3D5259EB-400B-46BA-83F3-E3F3CAF89E52}" srcOrd="1" destOrd="0" presId="urn:microsoft.com/office/officeart/2005/8/layout/venn2"/>
    <dgm:cxn modelId="{B46E2C5D-186E-4D1C-B3C7-535F4C055ED3}" type="presOf" srcId="{058047DE-A13C-4D79-BF0F-91F9AF557A15}" destId="{E257F043-785A-46A1-A41F-B96786252F11}" srcOrd="0" destOrd="0" presId="urn:microsoft.com/office/officeart/2005/8/layout/venn2"/>
    <dgm:cxn modelId="{D09C7597-D49B-481C-B995-D57075FC4BB5}" type="presOf" srcId="{D1EF151E-364A-42BC-9571-E51A1BC35633}" destId="{677C1099-EAB9-43B9-B8D9-20AB19BF058F}" srcOrd="0" destOrd="0" presId="urn:microsoft.com/office/officeart/2005/8/layout/venn2"/>
    <dgm:cxn modelId="{F57335C5-D7F2-40D0-85F7-96E46790BB55}" type="presOf" srcId="{058047DE-A13C-4D79-BF0F-91F9AF557A15}" destId="{E04E4A71-7166-435A-BBD0-9BA4B9EFD570}" srcOrd="1" destOrd="0" presId="urn:microsoft.com/office/officeart/2005/8/layout/venn2"/>
    <dgm:cxn modelId="{694FE8E8-633D-4E55-A88A-534933463C8F}" type="presOf" srcId="{11B0B37B-5D05-4515-97D5-D2E29B67F739}" destId="{B02A8C1A-C747-4072-A71A-6C1D72625D4B}" srcOrd="0" destOrd="0" presId="urn:microsoft.com/office/officeart/2005/8/layout/venn2"/>
    <dgm:cxn modelId="{F4FDEEA9-B985-4580-A406-5279F9A577A9}" type="presParOf" srcId="{677C1099-EAB9-43B9-B8D9-20AB19BF058F}" destId="{A62045C2-7FEB-487A-96C5-E50E5736A114}" srcOrd="0" destOrd="0" presId="urn:microsoft.com/office/officeart/2005/8/layout/venn2"/>
    <dgm:cxn modelId="{F301B004-A63D-47E7-B5C8-A5E2BD68EC7B}" type="presParOf" srcId="{A62045C2-7FEB-487A-96C5-E50E5736A114}" destId="{E257F043-785A-46A1-A41F-B96786252F11}" srcOrd="0" destOrd="0" presId="urn:microsoft.com/office/officeart/2005/8/layout/venn2"/>
    <dgm:cxn modelId="{1D84A5E2-78F1-4379-8EC3-5ED188D19972}" type="presParOf" srcId="{A62045C2-7FEB-487A-96C5-E50E5736A114}" destId="{E04E4A71-7166-435A-BBD0-9BA4B9EFD570}" srcOrd="1" destOrd="0" presId="urn:microsoft.com/office/officeart/2005/8/layout/venn2"/>
    <dgm:cxn modelId="{C6A3B24F-57B8-4973-BE7E-4EE9B509E838}" type="presParOf" srcId="{677C1099-EAB9-43B9-B8D9-20AB19BF058F}" destId="{4D9FD308-ACFB-4007-971D-863E0CD98852}" srcOrd="1" destOrd="0" presId="urn:microsoft.com/office/officeart/2005/8/layout/venn2"/>
    <dgm:cxn modelId="{88340D3D-E10E-4F6A-814F-1C0BA9F492DA}" type="presParOf" srcId="{4D9FD308-ACFB-4007-971D-863E0CD98852}" destId="{B02A8C1A-C747-4072-A71A-6C1D72625D4B}" srcOrd="0" destOrd="0" presId="urn:microsoft.com/office/officeart/2005/8/layout/venn2"/>
    <dgm:cxn modelId="{4C2D3873-B30A-4FF5-847A-4C0820B8B539}" type="presParOf" srcId="{4D9FD308-ACFB-4007-971D-863E0CD98852}" destId="{3D5259EB-400B-46BA-83F3-E3F3CAF89E52}"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7F043-785A-46A1-A41F-B96786252F11}">
      <dsp:nvSpPr>
        <dsp:cNvPr id="0" name=""/>
        <dsp:cNvSpPr/>
      </dsp:nvSpPr>
      <dsp:spPr>
        <a:xfrm>
          <a:off x="1354666" y="0"/>
          <a:ext cx="5418667" cy="5418667"/>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Influence</a:t>
          </a:r>
          <a:endParaRPr lang="fi-FI" sz="2600" kern="1200" dirty="0"/>
        </a:p>
      </dsp:txBody>
      <dsp:txXfrm>
        <a:off x="2641599" y="406400"/>
        <a:ext cx="2844800" cy="921173"/>
      </dsp:txXfrm>
    </dsp:sp>
    <dsp:sp modelId="{B02A8C1A-C747-4072-A71A-6C1D72625D4B}">
      <dsp:nvSpPr>
        <dsp:cNvPr id="0" name=""/>
        <dsp:cNvSpPr/>
      </dsp:nvSpPr>
      <dsp:spPr>
        <a:xfrm>
          <a:off x="3044890" y="2247934"/>
          <a:ext cx="2038218" cy="227746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Control</a:t>
          </a:r>
          <a:endParaRPr lang="fi-FI" sz="2600" kern="1200" dirty="0"/>
        </a:p>
      </dsp:txBody>
      <dsp:txXfrm>
        <a:off x="3343381" y="2817300"/>
        <a:ext cx="1441237" cy="113873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jpe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91382-5AA3-4385-B985-CE476F34E6BD}" type="datetimeFigureOut">
              <a:rPr lang="fi-FI" smtClean="0"/>
              <a:t>23.1.2023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D0C558-3283-440B-ACFE-4D07AC0F4135}" type="slidenum">
              <a:rPr lang="fi-FI" smtClean="0"/>
              <a:t>‹#›</a:t>
            </a:fld>
            <a:endParaRPr lang="fi-FI"/>
          </a:p>
        </p:txBody>
      </p:sp>
    </p:spTree>
    <p:extLst>
      <p:ext uri="{BB962C8B-B14F-4D97-AF65-F5344CB8AC3E}">
        <p14:creationId xmlns:p14="http://schemas.microsoft.com/office/powerpoint/2010/main" val="843236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52D0C558-3283-440B-ACFE-4D07AC0F4135}" type="slidenum">
              <a:rPr lang="fi-FI" smtClean="0"/>
              <a:t>3</a:t>
            </a:fld>
            <a:endParaRPr lang="fi-FI"/>
          </a:p>
        </p:txBody>
      </p:sp>
    </p:spTree>
    <p:extLst>
      <p:ext uri="{BB962C8B-B14F-4D97-AF65-F5344CB8AC3E}">
        <p14:creationId xmlns:p14="http://schemas.microsoft.com/office/powerpoint/2010/main" val="4034464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52D0C558-3283-440B-ACFE-4D07AC0F4135}" type="slidenum">
              <a:rPr lang="fi-FI" smtClean="0"/>
              <a:t>19</a:t>
            </a:fld>
            <a:endParaRPr lang="fi-FI"/>
          </a:p>
        </p:txBody>
      </p:sp>
    </p:spTree>
    <p:extLst>
      <p:ext uri="{BB962C8B-B14F-4D97-AF65-F5344CB8AC3E}">
        <p14:creationId xmlns:p14="http://schemas.microsoft.com/office/powerpoint/2010/main" val="3756932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52D0C558-3283-440B-ACFE-4D07AC0F4135}" type="slidenum">
              <a:rPr lang="fi-FI" smtClean="0"/>
              <a:t>34</a:t>
            </a:fld>
            <a:endParaRPr lang="fi-FI"/>
          </a:p>
        </p:txBody>
      </p:sp>
    </p:spTree>
    <p:extLst>
      <p:ext uri="{BB962C8B-B14F-4D97-AF65-F5344CB8AC3E}">
        <p14:creationId xmlns:p14="http://schemas.microsoft.com/office/powerpoint/2010/main" val="1716611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52D0C558-3283-440B-ACFE-4D07AC0F4135}" type="slidenum">
              <a:rPr lang="fi-FI" smtClean="0"/>
              <a:t>35</a:t>
            </a:fld>
            <a:endParaRPr lang="fi-FI"/>
          </a:p>
        </p:txBody>
      </p:sp>
    </p:spTree>
    <p:extLst>
      <p:ext uri="{BB962C8B-B14F-4D97-AF65-F5344CB8AC3E}">
        <p14:creationId xmlns:p14="http://schemas.microsoft.com/office/powerpoint/2010/main" val="2184398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52D0C558-3283-440B-ACFE-4D07AC0F4135}" type="slidenum">
              <a:rPr lang="fi-FI" smtClean="0"/>
              <a:t>40</a:t>
            </a:fld>
            <a:endParaRPr lang="fi-FI"/>
          </a:p>
        </p:txBody>
      </p:sp>
    </p:spTree>
    <p:extLst>
      <p:ext uri="{BB962C8B-B14F-4D97-AF65-F5344CB8AC3E}">
        <p14:creationId xmlns:p14="http://schemas.microsoft.com/office/powerpoint/2010/main" val="4155855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01 ">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403BF40-CADD-AC49-BDA3-D32C78706A13}"/>
              </a:ext>
            </a:extLst>
          </p:cNvPr>
          <p:cNvSpPr/>
          <p:nvPr userDrawn="1"/>
        </p:nvSpPr>
        <p:spPr>
          <a:xfrm>
            <a:off x="-180109" y="-235527"/>
            <a:ext cx="4585854" cy="74398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pic>
        <p:nvPicPr>
          <p:cNvPr id="13" name="Picture 12">
            <a:extLst>
              <a:ext uri="{FF2B5EF4-FFF2-40B4-BE49-F238E27FC236}">
                <a16:creationId xmlns:a16="http://schemas.microsoft.com/office/drawing/2014/main" id="{8AE804A5-B2FE-4B40-A586-438833E52ADE}"/>
              </a:ext>
            </a:extLst>
          </p:cNvPr>
          <p:cNvPicPr>
            <a:picLocks noChangeAspect="1"/>
          </p:cNvPicPr>
          <p:nvPr userDrawn="1"/>
        </p:nvPicPr>
        <p:blipFill>
          <a:blip r:embed="rId2"/>
          <a:stretch>
            <a:fillRect/>
          </a:stretch>
        </p:blipFill>
        <p:spPr>
          <a:xfrm>
            <a:off x="135103" y="1"/>
            <a:ext cx="5328724" cy="6858000"/>
          </a:xfrm>
          <a:prstGeom prst="rect">
            <a:avLst/>
          </a:prstGeom>
        </p:spPr>
      </p:pic>
      <p:sp>
        <p:nvSpPr>
          <p:cNvPr id="2" name="Title 1"/>
          <p:cNvSpPr>
            <a:spLocks noGrp="1"/>
          </p:cNvSpPr>
          <p:nvPr>
            <p:ph type="ctrTitle" hasCustomPrompt="1"/>
          </p:nvPr>
        </p:nvSpPr>
        <p:spPr>
          <a:xfrm>
            <a:off x="4696691" y="516835"/>
            <a:ext cx="7064819" cy="3141402"/>
          </a:xfrm>
        </p:spPr>
        <p:txBody>
          <a:bodyPr anchor="b"/>
          <a:lstStyle>
            <a:lvl1pPr algn="l">
              <a:defRPr sz="8000">
                <a:solidFill>
                  <a:schemeClr val="bg1"/>
                </a:solidFill>
              </a:defRPr>
            </a:lvl1pPr>
          </a:lstStyle>
          <a:p>
            <a:r>
              <a:rPr lang="en-GB" dirty="0"/>
              <a:t>Hey, what’s your title? </a:t>
            </a:r>
            <a:endParaRPr lang="en-US" dirty="0"/>
          </a:p>
        </p:txBody>
      </p:sp>
      <p:sp>
        <p:nvSpPr>
          <p:cNvPr id="3" name="Subtitle 2"/>
          <p:cNvSpPr>
            <a:spLocks noGrp="1"/>
          </p:cNvSpPr>
          <p:nvPr>
            <p:ph type="subTitle" idx="1" hasCustomPrompt="1"/>
          </p:nvPr>
        </p:nvSpPr>
        <p:spPr>
          <a:xfrm>
            <a:off x="5666509" y="3969764"/>
            <a:ext cx="6095001" cy="1389888"/>
          </a:xfrm>
        </p:spPr>
        <p:txBody>
          <a:bodyPr/>
          <a:lstStyle>
            <a:lvl1pPr marL="0" indent="0" algn="l">
              <a:buNone/>
              <a:defRPr sz="2400" i="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Please tell us more about it </a:t>
            </a:r>
            <a:endParaRPr lang="en-US" dirty="0"/>
          </a:p>
        </p:txBody>
      </p:sp>
      <p:sp>
        <p:nvSpPr>
          <p:cNvPr id="5" name="Text Placeholder 4">
            <a:extLst>
              <a:ext uri="{FF2B5EF4-FFF2-40B4-BE49-F238E27FC236}">
                <a16:creationId xmlns:a16="http://schemas.microsoft.com/office/drawing/2014/main" id="{8416E4BF-285F-AE41-98AA-3C1BBAAF31BB}"/>
              </a:ext>
            </a:extLst>
          </p:cNvPr>
          <p:cNvSpPr>
            <a:spLocks noGrp="1"/>
          </p:cNvSpPr>
          <p:nvPr>
            <p:ph type="body" sz="quarter" idx="10" hasCustomPrompt="1"/>
          </p:nvPr>
        </p:nvSpPr>
        <p:spPr>
          <a:xfrm>
            <a:off x="5665788" y="5584825"/>
            <a:ext cx="4435475" cy="756340"/>
          </a:xfrm>
        </p:spPr>
        <p:txBody>
          <a:bodyPr/>
          <a:lstStyle>
            <a:lvl1pPr>
              <a:buNone/>
              <a:defRPr sz="1600" i="1">
                <a:solidFill>
                  <a:schemeClr val="bg1"/>
                </a:solidFill>
              </a:defRPr>
            </a:lvl1pPr>
          </a:lstStyle>
          <a:p>
            <a:pPr lvl="0"/>
            <a:r>
              <a:rPr lang="aa-ET" dirty="0"/>
              <a:t>Wanna share your name and contact info? You can do it here –</a:t>
            </a:r>
          </a:p>
        </p:txBody>
      </p:sp>
    </p:spTree>
    <p:extLst>
      <p:ext uri="{BB962C8B-B14F-4D97-AF65-F5344CB8AC3E}">
        <p14:creationId xmlns:p14="http://schemas.microsoft.com/office/powerpoint/2010/main" val="2433167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and Picture 03">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C92149-6F69-9746-95E5-EDF227A6FBC9}"/>
              </a:ext>
            </a:extLst>
          </p:cNvPr>
          <p:cNvSpPr/>
          <p:nvPr userDrawn="1"/>
        </p:nvSpPr>
        <p:spPr>
          <a:xfrm>
            <a:off x="0" y="-1"/>
            <a:ext cx="4664597" cy="6858001"/>
          </a:xfrm>
          <a:prstGeom prst="rect">
            <a:avLst/>
          </a:prstGeom>
          <a:solidFill>
            <a:schemeClr val="accent1">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2" name="Title 1"/>
          <p:cNvSpPr>
            <a:spLocks noGrp="1"/>
          </p:cNvSpPr>
          <p:nvPr>
            <p:ph type="title" hasCustomPrompt="1"/>
          </p:nvPr>
        </p:nvSpPr>
        <p:spPr>
          <a:xfrm>
            <a:off x="457823" y="457200"/>
            <a:ext cx="3932237" cy="1336876"/>
          </a:xfrm>
        </p:spPr>
        <p:txBody>
          <a:bodyPr anchor="b"/>
          <a:lstStyle>
            <a:lvl1pPr>
              <a:defRPr sz="3200">
                <a:solidFill>
                  <a:schemeClr val="tx1"/>
                </a:solidFill>
              </a:defRPr>
            </a:lvl1pPr>
          </a:lstStyle>
          <a:p>
            <a:r>
              <a:rPr lang="en-GB"/>
              <a:t>Hey, what’s your title? </a:t>
            </a:r>
            <a:endParaRPr lang="en-US"/>
          </a:p>
        </p:txBody>
      </p:sp>
      <p:sp>
        <p:nvSpPr>
          <p:cNvPr id="3" name="Content Placeholder 2"/>
          <p:cNvSpPr>
            <a:spLocks noGrp="1"/>
          </p:cNvSpPr>
          <p:nvPr>
            <p:ph idx="1"/>
          </p:nvPr>
        </p:nvSpPr>
        <p:spPr>
          <a:xfrm>
            <a:off x="5000263" y="659757"/>
            <a:ext cx="6733913" cy="54053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hasCustomPrompt="1"/>
          </p:nvPr>
        </p:nvSpPr>
        <p:spPr>
          <a:xfrm>
            <a:off x="457823" y="2057400"/>
            <a:ext cx="3932237" cy="4343400"/>
          </a:xfrm>
        </p:spPr>
        <p:txBody>
          <a:bodyPr/>
          <a:lstStyle>
            <a:lvl1pPr marL="0" indent="0">
              <a:lnSpc>
                <a:spcPct val="100000"/>
              </a:lnSpc>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Aalto Ventures Program is the entrepreneurship education program at Aalto University. At AVP, students work in multidisciplinary teams, do hands-on exercises and gain tools of mass disruption, ready to be used either to construct a </a:t>
            </a:r>
            <a:r>
              <a:rPr lang="en-GB" err="1"/>
              <a:t>startup</a:t>
            </a:r>
            <a:r>
              <a:rPr lang="en-GB"/>
              <a:t> or to renovate an existing company from within.</a:t>
            </a:r>
          </a:p>
        </p:txBody>
      </p:sp>
      <p:pic>
        <p:nvPicPr>
          <p:cNvPr id="6" name="Picture 5">
            <a:extLst>
              <a:ext uri="{FF2B5EF4-FFF2-40B4-BE49-F238E27FC236}">
                <a16:creationId xmlns:a16="http://schemas.microsoft.com/office/drawing/2014/main" id="{F00F0586-0CCE-3240-A49E-ACC2F0299626}"/>
              </a:ext>
            </a:extLst>
          </p:cNvPr>
          <p:cNvPicPr>
            <a:picLocks noChangeAspect="1"/>
          </p:cNvPicPr>
          <p:nvPr userDrawn="1"/>
        </p:nvPicPr>
        <p:blipFill>
          <a:blip r:embed="rId2"/>
          <a:stretch>
            <a:fillRect/>
          </a:stretch>
        </p:blipFill>
        <p:spPr>
          <a:xfrm rot="19830699">
            <a:off x="3391651" y="6208654"/>
            <a:ext cx="1996818" cy="657682"/>
          </a:xfrm>
          <a:prstGeom prst="rect">
            <a:avLst/>
          </a:prstGeom>
        </p:spPr>
      </p:pic>
    </p:spTree>
    <p:extLst>
      <p:ext uri="{BB962C8B-B14F-4D97-AF65-F5344CB8AC3E}">
        <p14:creationId xmlns:p14="http://schemas.microsoft.com/office/powerpoint/2010/main" val="138073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a 01">
    <p:bg>
      <p:bgPr>
        <a:solidFill>
          <a:schemeClr val="bg1"/>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1144C3C-FCCA-064C-A997-9059C0B7D037}"/>
              </a:ext>
            </a:extLst>
          </p:cNvPr>
          <p:cNvSpPr>
            <a:spLocks noGrp="1"/>
          </p:cNvSpPr>
          <p:nvPr>
            <p:ph sz="quarter" idx="10"/>
          </p:nvPr>
        </p:nvSpPr>
        <p:spPr>
          <a:xfrm>
            <a:off x="1651994" y="392235"/>
            <a:ext cx="10191417" cy="5387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8" name="Text Placeholder 7">
            <a:extLst>
              <a:ext uri="{FF2B5EF4-FFF2-40B4-BE49-F238E27FC236}">
                <a16:creationId xmlns:a16="http://schemas.microsoft.com/office/drawing/2014/main" id="{7B9BBA55-2E1E-C141-AFBE-AFABCAC7FB19}"/>
              </a:ext>
            </a:extLst>
          </p:cNvPr>
          <p:cNvSpPr>
            <a:spLocks noGrp="1"/>
          </p:cNvSpPr>
          <p:nvPr>
            <p:ph type="body" sz="quarter" idx="11" hasCustomPrompt="1"/>
          </p:nvPr>
        </p:nvSpPr>
        <p:spPr>
          <a:xfrm>
            <a:off x="2024173" y="6077202"/>
            <a:ext cx="7840263" cy="388563"/>
          </a:xfrm>
        </p:spPr>
        <p:txBody>
          <a:bodyPr/>
          <a:lstStyle>
            <a:lvl1pPr>
              <a:buNone/>
              <a:defRPr sz="1400">
                <a:solidFill>
                  <a:schemeClr val="tx2"/>
                </a:solidFill>
              </a:defRPr>
            </a:lvl1pPr>
          </a:lstStyle>
          <a:p>
            <a:pPr lvl="0"/>
            <a:r>
              <a:rPr lang="aa-ET"/>
              <a:t>Hello, you can put a small caption here about your video/picture/chart, if you wish. Or not. </a:t>
            </a:r>
          </a:p>
        </p:txBody>
      </p:sp>
      <p:pic>
        <p:nvPicPr>
          <p:cNvPr id="13" name="Picture 12" descr="A close up of a logo&#10;&#10;Description automatically generated">
            <a:extLst>
              <a:ext uri="{FF2B5EF4-FFF2-40B4-BE49-F238E27FC236}">
                <a16:creationId xmlns:a16="http://schemas.microsoft.com/office/drawing/2014/main" id="{E5F0C992-E74C-2F4C-A6ED-4DB848496E66}"/>
              </a:ext>
            </a:extLst>
          </p:cNvPr>
          <p:cNvPicPr>
            <a:picLocks noChangeAspect="1"/>
          </p:cNvPicPr>
          <p:nvPr userDrawn="1"/>
        </p:nvPicPr>
        <p:blipFill>
          <a:blip r:embed="rId2"/>
          <a:stretch>
            <a:fillRect/>
          </a:stretch>
        </p:blipFill>
        <p:spPr>
          <a:xfrm>
            <a:off x="-343244" y="3945552"/>
            <a:ext cx="2187308" cy="2912448"/>
          </a:xfrm>
          <a:prstGeom prst="rect">
            <a:avLst/>
          </a:prstGeom>
        </p:spPr>
      </p:pic>
      <p:pic>
        <p:nvPicPr>
          <p:cNvPr id="15" name="Picture 14" descr="A picture containing game, shirt&#10;&#10;Description automatically generated">
            <a:extLst>
              <a:ext uri="{FF2B5EF4-FFF2-40B4-BE49-F238E27FC236}">
                <a16:creationId xmlns:a16="http://schemas.microsoft.com/office/drawing/2014/main" id="{768F8F80-6BA7-6C41-AFA1-0215045B3ED9}"/>
              </a:ext>
            </a:extLst>
          </p:cNvPr>
          <p:cNvPicPr>
            <a:picLocks noChangeAspect="1"/>
          </p:cNvPicPr>
          <p:nvPr userDrawn="1"/>
        </p:nvPicPr>
        <p:blipFill>
          <a:blip r:embed="rId3"/>
          <a:stretch>
            <a:fillRect/>
          </a:stretch>
        </p:blipFill>
        <p:spPr>
          <a:xfrm>
            <a:off x="-343244" y="-685555"/>
            <a:ext cx="2026066" cy="3068962"/>
          </a:xfrm>
          <a:prstGeom prst="rect">
            <a:avLst/>
          </a:prstGeom>
        </p:spPr>
      </p:pic>
    </p:spTree>
    <p:extLst>
      <p:ext uri="{BB962C8B-B14F-4D97-AF65-F5344CB8AC3E}">
        <p14:creationId xmlns:p14="http://schemas.microsoft.com/office/powerpoint/2010/main" val="60592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a 02">
    <p:bg>
      <p:bgPr>
        <a:solidFill>
          <a:schemeClr val="accent2"/>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1144C3C-FCCA-064C-A997-9059C0B7D037}"/>
              </a:ext>
            </a:extLst>
          </p:cNvPr>
          <p:cNvSpPr>
            <a:spLocks noGrp="1"/>
          </p:cNvSpPr>
          <p:nvPr>
            <p:ph sz="quarter" idx="10"/>
          </p:nvPr>
        </p:nvSpPr>
        <p:spPr>
          <a:xfrm>
            <a:off x="848595" y="392235"/>
            <a:ext cx="10191417" cy="5387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8" name="Text Placeholder 7">
            <a:extLst>
              <a:ext uri="{FF2B5EF4-FFF2-40B4-BE49-F238E27FC236}">
                <a16:creationId xmlns:a16="http://schemas.microsoft.com/office/drawing/2014/main" id="{7B9BBA55-2E1E-C141-AFBE-AFABCAC7FB19}"/>
              </a:ext>
            </a:extLst>
          </p:cNvPr>
          <p:cNvSpPr>
            <a:spLocks noGrp="1"/>
          </p:cNvSpPr>
          <p:nvPr>
            <p:ph type="body" sz="quarter" idx="11" hasCustomPrompt="1"/>
          </p:nvPr>
        </p:nvSpPr>
        <p:spPr>
          <a:xfrm>
            <a:off x="848595" y="6077202"/>
            <a:ext cx="7840263" cy="388563"/>
          </a:xfrm>
        </p:spPr>
        <p:txBody>
          <a:bodyPr/>
          <a:lstStyle>
            <a:lvl1pPr>
              <a:buNone/>
              <a:defRPr sz="1400">
                <a:solidFill>
                  <a:schemeClr val="tx2"/>
                </a:solidFill>
              </a:defRPr>
            </a:lvl1pPr>
          </a:lstStyle>
          <a:p>
            <a:pPr lvl="0"/>
            <a:r>
              <a:rPr lang="aa-ET"/>
              <a:t>Hello, you can put a small caption here about your video/picture, if you wish. Or not. </a:t>
            </a:r>
          </a:p>
        </p:txBody>
      </p:sp>
    </p:spTree>
    <p:extLst>
      <p:ext uri="{BB962C8B-B14F-4D97-AF65-F5344CB8AC3E}">
        <p14:creationId xmlns:p14="http://schemas.microsoft.com/office/powerpoint/2010/main" val="2524723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C177AFA9-D811-2D4F-B183-51E484DF3D1C}"/>
              </a:ext>
            </a:extLst>
          </p:cNvPr>
          <p:cNvSpPr>
            <a:spLocks noGrp="1"/>
          </p:cNvSpPr>
          <p:nvPr>
            <p:ph type="chart" sz="quarter" idx="10"/>
          </p:nvPr>
        </p:nvSpPr>
        <p:spPr>
          <a:xfrm>
            <a:off x="1697831" y="695670"/>
            <a:ext cx="8796338" cy="4741033"/>
          </a:xfrm>
        </p:spPr>
        <p:txBody>
          <a:bodyPr/>
          <a:lstStyle/>
          <a:p>
            <a:endParaRPr lang="aa-ET"/>
          </a:p>
        </p:txBody>
      </p:sp>
      <p:sp>
        <p:nvSpPr>
          <p:cNvPr id="5" name="Text Placeholder 7">
            <a:extLst>
              <a:ext uri="{FF2B5EF4-FFF2-40B4-BE49-F238E27FC236}">
                <a16:creationId xmlns:a16="http://schemas.microsoft.com/office/drawing/2014/main" id="{C35A7C29-8ABF-934D-AE86-1E0DAC32D39E}"/>
              </a:ext>
            </a:extLst>
          </p:cNvPr>
          <p:cNvSpPr>
            <a:spLocks noGrp="1"/>
          </p:cNvSpPr>
          <p:nvPr>
            <p:ph type="body" sz="quarter" idx="11" hasCustomPrompt="1"/>
          </p:nvPr>
        </p:nvSpPr>
        <p:spPr>
          <a:xfrm>
            <a:off x="91164" y="6138407"/>
            <a:ext cx="9569671" cy="590384"/>
          </a:xfrm>
        </p:spPr>
        <p:txBody>
          <a:bodyPr/>
          <a:lstStyle>
            <a:lvl1pPr>
              <a:buNone/>
              <a:defRPr sz="1400">
                <a:solidFill>
                  <a:schemeClr val="tx2"/>
                </a:solidFill>
              </a:defRPr>
            </a:lvl1pPr>
          </a:lstStyle>
          <a:p>
            <a:pPr lvl="0"/>
            <a:r>
              <a:rPr lang="aa-ET"/>
              <a:t>Hello, you can put a small caption here about your chart, if you wish. Or not. </a:t>
            </a:r>
          </a:p>
        </p:txBody>
      </p:sp>
      <p:sp>
        <p:nvSpPr>
          <p:cNvPr id="6" name="Rectangle 5">
            <a:extLst>
              <a:ext uri="{FF2B5EF4-FFF2-40B4-BE49-F238E27FC236}">
                <a16:creationId xmlns:a16="http://schemas.microsoft.com/office/drawing/2014/main" id="{1F74503A-E989-4C47-93C9-E50043B7A17E}"/>
              </a:ext>
            </a:extLst>
          </p:cNvPr>
          <p:cNvSpPr/>
          <p:nvPr userDrawn="1"/>
        </p:nvSpPr>
        <p:spPr>
          <a:xfrm flipV="1">
            <a:off x="-134111" y="5912388"/>
            <a:ext cx="806553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Tree>
    <p:extLst>
      <p:ext uri="{BB962C8B-B14F-4D97-AF65-F5344CB8AC3E}">
        <p14:creationId xmlns:p14="http://schemas.microsoft.com/office/powerpoint/2010/main" val="2690533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4258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0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752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03">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392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322E0982-2574-C24B-8573-D3C322D67D84}"/>
              </a:ext>
            </a:extLst>
          </p:cNvPr>
          <p:cNvPicPr>
            <a:picLocks noChangeAspect="1"/>
          </p:cNvPicPr>
          <p:nvPr userDrawn="1"/>
        </p:nvPicPr>
        <p:blipFill>
          <a:blip r:embed="rId2"/>
          <a:stretch>
            <a:fillRect/>
          </a:stretch>
        </p:blipFill>
        <p:spPr>
          <a:xfrm>
            <a:off x="0" y="-77355"/>
            <a:ext cx="12192000" cy="2733722"/>
          </a:xfrm>
          <a:prstGeom prst="rect">
            <a:avLst/>
          </a:prstGeom>
        </p:spPr>
      </p:pic>
      <p:sp>
        <p:nvSpPr>
          <p:cNvPr id="12" name="Rectangle 11">
            <a:extLst>
              <a:ext uri="{FF2B5EF4-FFF2-40B4-BE49-F238E27FC236}">
                <a16:creationId xmlns:a16="http://schemas.microsoft.com/office/drawing/2014/main" id="{06237922-817D-0345-B99C-143BF0D33D12}"/>
              </a:ext>
            </a:extLst>
          </p:cNvPr>
          <p:cNvSpPr/>
          <p:nvPr userDrawn="1"/>
        </p:nvSpPr>
        <p:spPr>
          <a:xfrm>
            <a:off x="-65315" y="5568494"/>
            <a:ext cx="12322629" cy="14051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pic>
        <p:nvPicPr>
          <p:cNvPr id="9" name="Picture 8" descr="A picture containing graffiti, drawing&#10;&#10;Description automatically generated">
            <a:extLst>
              <a:ext uri="{FF2B5EF4-FFF2-40B4-BE49-F238E27FC236}">
                <a16:creationId xmlns:a16="http://schemas.microsoft.com/office/drawing/2014/main" id="{E00FF9A5-FBE2-444A-BA5C-5A8D1B1E27C4}"/>
              </a:ext>
            </a:extLst>
          </p:cNvPr>
          <p:cNvPicPr>
            <a:picLocks noChangeAspect="1"/>
          </p:cNvPicPr>
          <p:nvPr userDrawn="1"/>
        </p:nvPicPr>
        <p:blipFill>
          <a:blip r:embed="rId3"/>
          <a:stretch>
            <a:fillRect/>
          </a:stretch>
        </p:blipFill>
        <p:spPr>
          <a:xfrm>
            <a:off x="0" y="1685264"/>
            <a:ext cx="12337122" cy="388323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A89AA78D-4F40-6A4A-AD0F-8352599C9309}"/>
              </a:ext>
            </a:extLst>
          </p:cNvPr>
          <p:cNvPicPr>
            <a:picLocks noChangeAspect="1"/>
          </p:cNvPicPr>
          <p:nvPr userDrawn="1"/>
        </p:nvPicPr>
        <p:blipFill>
          <a:blip r:embed="rId4"/>
          <a:stretch>
            <a:fillRect/>
          </a:stretch>
        </p:blipFill>
        <p:spPr>
          <a:xfrm>
            <a:off x="10054820" y="6049012"/>
            <a:ext cx="1678966" cy="541349"/>
          </a:xfrm>
          <a:prstGeom prst="rect">
            <a:avLst/>
          </a:prstGeom>
        </p:spPr>
      </p:pic>
      <p:sp>
        <p:nvSpPr>
          <p:cNvPr id="15" name="TextBox 14">
            <a:extLst>
              <a:ext uri="{FF2B5EF4-FFF2-40B4-BE49-F238E27FC236}">
                <a16:creationId xmlns:a16="http://schemas.microsoft.com/office/drawing/2014/main" id="{F143AC6B-9B73-B047-BF6D-D1DE6240D30B}"/>
              </a:ext>
            </a:extLst>
          </p:cNvPr>
          <p:cNvSpPr txBox="1"/>
          <p:nvPr userDrawn="1"/>
        </p:nvSpPr>
        <p:spPr>
          <a:xfrm>
            <a:off x="4298526" y="6040244"/>
            <a:ext cx="3319823" cy="461665"/>
          </a:xfrm>
          <a:prstGeom prst="rect">
            <a:avLst/>
          </a:prstGeom>
          <a:noFill/>
        </p:spPr>
        <p:txBody>
          <a:bodyPr wrap="square" rtlCol="0">
            <a:spAutoFit/>
          </a:bodyPr>
          <a:lstStyle/>
          <a:p>
            <a:pPr algn="ctr"/>
            <a:r>
              <a:rPr lang="en-GB" sz="2400" i="1" err="1">
                <a:solidFill>
                  <a:schemeClr val="bg1"/>
                </a:solidFill>
              </a:rPr>
              <a:t>avp.aalto.fi</a:t>
            </a:r>
            <a:endParaRPr lang="aa-ET" sz="2400" i="1">
              <a:solidFill>
                <a:schemeClr val="bg1"/>
              </a:solidFill>
            </a:endParaRPr>
          </a:p>
        </p:txBody>
      </p:sp>
      <p:sp>
        <p:nvSpPr>
          <p:cNvPr id="16" name="TextBox 15">
            <a:extLst>
              <a:ext uri="{FF2B5EF4-FFF2-40B4-BE49-F238E27FC236}">
                <a16:creationId xmlns:a16="http://schemas.microsoft.com/office/drawing/2014/main" id="{108B291A-C4F3-6647-B5BC-606F19CD26F1}"/>
              </a:ext>
            </a:extLst>
          </p:cNvPr>
          <p:cNvSpPr txBox="1"/>
          <p:nvPr userDrawn="1"/>
        </p:nvSpPr>
        <p:spPr>
          <a:xfrm>
            <a:off x="361869" y="5852238"/>
            <a:ext cx="2707574" cy="523220"/>
          </a:xfrm>
          <a:prstGeom prst="rect">
            <a:avLst/>
          </a:prstGeom>
          <a:noFill/>
        </p:spPr>
        <p:txBody>
          <a:bodyPr wrap="square" rtlCol="0">
            <a:spAutoFit/>
          </a:bodyPr>
          <a:lstStyle/>
          <a:p>
            <a:pPr algn="l"/>
            <a:r>
              <a:rPr lang="en-GB" sz="1400" i="1">
                <a:solidFill>
                  <a:schemeClr val="bg1"/>
                </a:solidFill>
              </a:rPr>
              <a:t>Find us: </a:t>
            </a:r>
          </a:p>
          <a:p>
            <a:pPr algn="l"/>
            <a:r>
              <a:rPr lang="en-GB" sz="1400" i="1">
                <a:solidFill>
                  <a:schemeClr val="bg1"/>
                </a:solidFill>
              </a:rPr>
              <a:t>Aalto Ventures Program </a:t>
            </a:r>
            <a:endParaRPr lang="aa-ET" sz="1400" i="1">
              <a:solidFill>
                <a:schemeClr val="bg1"/>
              </a:solidFill>
            </a:endParaRPr>
          </a:p>
        </p:txBody>
      </p:sp>
      <p:pic>
        <p:nvPicPr>
          <p:cNvPr id="18" name="Picture 17" descr="A picture containing ax, drawing&#10;&#10;Description automatically generated">
            <a:extLst>
              <a:ext uri="{FF2B5EF4-FFF2-40B4-BE49-F238E27FC236}">
                <a16:creationId xmlns:a16="http://schemas.microsoft.com/office/drawing/2014/main" id="{1F78AB0A-7888-064F-876F-5946EB216B20}"/>
              </a:ext>
            </a:extLst>
          </p:cNvPr>
          <p:cNvPicPr>
            <a:picLocks noChangeAspect="1"/>
          </p:cNvPicPr>
          <p:nvPr userDrawn="1"/>
        </p:nvPicPr>
        <p:blipFill>
          <a:blip r:embed="rId5"/>
          <a:stretch>
            <a:fillRect/>
          </a:stretch>
        </p:blipFill>
        <p:spPr>
          <a:xfrm>
            <a:off x="458214" y="6428104"/>
            <a:ext cx="266697" cy="266697"/>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92D641BB-F6D6-3A4B-AD73-138F0A0B0839}"/>
              </a:ext>
            </a:extLst>
          </p:cNvPr>
          <p:cNvPicPr>
            <a:picLocks noChangeAspect="1"/>
          </p:cNvPicPr>
          <p:nvPr userDrawn="1"/>
        </p:nvPicPr>
        <p:blipFill>
          <a:blip r:embed="rId6"/>
          <a:stretch>
            <a:fillRect/>
          </a:stretch>
        </p:blipFill>
        <p:spPr>
          <a:xfrm>
            <a:off x="932321" y="6418189"/>
            <a:ext cx="299575" cy="299575"/>
          </a:xfrm>
          <a:prstGeom prst="rect">
            <a:avLst/>
          </a:prstGeom>
        </p:spPr>
      </p:pic>
      <p:pic>
        <p:nvPicPr>
          <p:cNvPr id="22" name="Picture 21" descr="A picture containing drawing, plate&#10;&#10;Description automatically generated">
            <a:extLst>
              <a:ext uri="{FF2B5EF4-FFF2-40B4-BE49-F238E27FC236}">
                <a16:creationId xmlns:a16="http://schemas.microsoft.com/office/drawing/2014/main" id="{D62E64AA-A700-8447-A5AA-3E3EE9E7278C}"/>
              </a:ext>
            </a:extLst>
          </p:cNvPr>
          <p:cNvPicPr>
            <a:picLocks noChangeAspect="1"/>
          </p:cNvPicPr>
          <p:nvPr userDrawn="1"/>
        </p:nvPicPr>
        <p:blipFill>
          <a:blip r:embed="rId7"/>
          <a:stretch>
            <a:fillRect/>
          </a:stretch>
        </p:blipFill>
        <p:spPr>
          <a:xfrm>
            <a:off x="1439306" y="6428104"/>
            <a:ext cx="299576" cy="299576"/>
          </a:xfrm>
          <a:prstGeom prst="rect">
            <a:avLst/>
          </a:prstGeom>
        </p:spPr>
      </p:pic>
      <p:pic>
        <p:nvPicPr>
          <p:cNvPr id="24" name="Picture 23" descr="A drawing of a face&#10;&#10;Description automatically generated">
            <a:extLst>
              <a:ext uri="{FF2B5EF4-FFF2-40B4-BE49-F238E27FC236}">
                <a16:creationId xmlns:a16="http://schemas.microsoft.com/office/drawing/2014/main" id="{A045BD28-20CB-304B-9369-280E1D819917}"/>
              </a:ext>
            </a:extLst>
          </p:cNvPr>
          <p:cNvPicPr>
            <a:picLocks noChangeAspect="1"/>
          </p:cNvPicPr>
          <p:nvPr userDrawn="1"/>
        </p:nvPicPr>
        <p:blipFill>
          <a:blip r:embed="rId8"/>
          <a:stretch>
            <a:fillRect/>
          </a:stretch>
        </p:blipFill>
        <p:spPr>
          <a:xfrm>
            <a:off x="1946292" y="6428104"/>
            <a:ext cx="428484" cy="299576"/>
          </a:xfrm>
          <a:prstGeom prst="rect">
            <a:avLst/>
          </a:prstGeom>
        </p:spPr>
      </p:pic>
      <p:cxnSp>
        <p:nvCxnSpPr>
          <p:cNvPr id="28" name="Straight Connector 27">
            <a:extLst>
              <a:ext uri="{FF2B5EF4-FFF2-40B4-BE49-F238E27FC236}">
                <a16:creationId xmlns:a16="http://schemas.microsoft.com/office/drawing/2014/main" id="{ED9FBE06-0CB1-6744-9DE5-464605D546F7}"/>
              </a:ext>
            </a:extLst>
          </p:cNvPr>
          <p:cNvCxnSpPr>
            <a:cxnSpLocks/>
          </p:cNvCxnSpPr>
          <p:nvPr userDrawn="1"/>
        </p:nvCxnSpPr>
        <p:spPr>
          <a:xfrm>
            <a:off x="2791968" y="6271076"/>
            <a:ext cx="225552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06AE94F6-6FB2-434A-8A09-38940C2CB48D}"/>
              </a:ext>
            </a:extLst>
          </p:cNvPr>
          <p:cNvCxnSpPr>
            <a:cxnSpLocks/>
          </p:cNvCxnSpPr>
          <p:nvPr userDrawn="1"/>
        </p:nvCxnSpPr>
        <p:spPr>
          <a:xfrm>
            <a:off x="6900672" y="6271076"/>
            <a:ext cx="2255520" cy="0"/>
          </a:xfrm>
          <a:prstGeom prst="line">
            <a:avLst/>
          </a:prstGeom>
          <a:ln w="22225"/>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002703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0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237922-817D-0345-B99C-143BF0D33D12}"/>
              </a:ext>
            </a:extLst>
          </p:cNvPr>
          <p:cNvSpPr/>
          <p:nvPr userDrawn="1"/>
        </p:nvSpPr>
        <p:spPr>
          <a:xfrm>
            <a:off x="-65315" y="5568494"/>
            <a:ext cx="12322629" cy="14051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2" name="Title 1">
            <a:extLst>
              <a:ext uri="{FF2B5EF4-FFF2-40B4-BE49-F238E27FC236}">
                <a16:creationId xmlns:a16="http://schemas.microsoft.com/office/drawing/2014/main" id="{E3945558-D369-7841-A3EA-4C50E83CCA19}"/>
              </a:ext>
            </a:extLst>
          </p:cNvPr>
          <p:cNvSpPr>
            <a:spLocks noGrp="1"/>
          </p:cNvSpPr>
          <p:nvPr>
            <p:ph type="title" hasCustomPrompt="1"/>
          </p:nvPr>
        </p:nvSpPr>
        <p:spPr>
          <a:xfrm>
            <a:off x="256308" y="365125"/>
            <a:ext cx="11737769" cy="2140569"/>
          </a:xfrm>
        </p:spPr>
        <p:txBody>
          <a:bodyPr anchor="t" anchorCtr="0">
            <a:normAutofit/>
          </a:bodyPr>
          <a:lstStyle>
            <a:lvl1pPr>
              <a:defRPr sz="6600">
                <a:solidFill>
                  <a:schemeClr val="tx1"/>
                </a:solidFill>
              </a:defRPr>
            </a:lvl1pPr>
          </a:lstStyle>
          <a:p>
            <a:r>
              <a:rPr lang="en-GB" err="1"/>
              <a:t>Wanna</a:t>
            </a:r>
            <a:r>
              <a:rPr lang="en-GB"/>
              <a:t> say something else?</a:t>
            </a:r>
            <a:endParaRPr lang="aa-ET"/>
          </a:p>
        </p:txBody>
      </p:sp>
      <p:pic>
        <p:nvPicPr>
          <p:cNvPr id="9" name="Picture 8" descr="A picture containing graffiti, drawing&#10;&#10;Description automatically generated">
            <a:extLst>
              <a:ext uri="{FF2B5EF4-FFF2-40B4-BE49-F238E27FC236}">
                <a16:creationId xmlns:a16="http://schemas.microsoft.com/office/drawing/2014/main" id="{E00FF9A5-FBE2-444A-BA5C-5A8D1B1E27C4}"/>
              </a:ext>
            </a:extLst>
          </p:cNvPr>
          <p:cNvPicPr>
            <a:picLocks noChangeAspect="1"/>
          </p:cNvPicPr>
          <p:nvPr userDrawn="1"/>
        </p:nvPicPr>
        <p:blipFill>
          <a:blip r:embed="rId2"/>
          <a:stretch>
            <a:fillRect/>
          </a:stretch>
        </p:blipFill>
        <p:spPr>
          <a:xfrm>
            <a:off x="136079" y="1816608"/>
            <a:ext cx="11919840" cy="3751886"/>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A89AA78D-4F40-6A4A-AD0F-8352599C9309}"/>
              </a:ext>
            </a:extLst>
          </p:cNvPr>
          <p:cNvPicPr>
            <a:picLocks noChangeAspect="1"/>
          </p:cNvPicPr>
          <p:nvPr userDrawn="1"/>
        </p:nvPicPr>
        <p:blipFill>
          <a:blip r:embed="rId3"/>
          <a:stretch>
            <a:fillRect/>
          </a:stretch>
        </p:blipFill>
        <p:spPr>
          <a:xfrm>
            <a:off x="10054820" y="6049012"/>
            <a:ext cx="1678966" cy="541349"/>
          </a:xfrm>
          <a:prstGeom prst="rect">
            <a:avLst/>
          </a:prstGeom>
        </p:spPr>
      </p:pic>
      <p:sp>
        <p:nvSpPr>
          <p:cNvPr id="15" name="TextBox 14">
            <a:extLst>
              <a:ext uri="{FF2B5EF4-FFF2-40B4-BE49-F238E27FC236}">
                <a16:creationId xmlns:a16="http://schemas.microsoft.com/office/drawing/2014/main" id="{F143AC6B-9B73-B047-BF6D-D1DE6240D30B}"/>
              </a:ext>
            </a:extLst>
          </p:cNvPr>
          <p:cNvSpPr txBox="1"/>
          <p:nvPr userDrawn="1"/>
        </p:nvSpPr>
        <p:spPr>
          <a:xfrm>
            <a:off x="4298526" y="6040244"/>
            <a:ext cx="3319823" cy="461665"/>
          </a:xfrm>
          <a:prstGeom prst="rect">
            <a:avLst/>
          </a:prstGeom>
          <a:noFill/>
        </p:spPr>
        <p:txBody>
          <a:bodyPr wrap="square" rtlCol="0">
            <a:spAutoFit/>
          </a:bodyPr>
          <a:lstStyle/>
          <a:p>
            <a:pPr algn="ctr"/>
            <a:r>
              <a:rPr lang="en-GB" sz="2400" i="1" err="1">
                <a:solidFill>
                  <a:schemeClr val="bg1"/>
                </a:solidFill>
              </a:rPr>
              <a:t>avp.aalto.fi</a:t>
            </a:r>
            <a:endParaRPr lang="aa-ET" sz="2400" i="1">
              <a:solidFill>
                <a:schemeClr val="bg1"/>
              </a:solidFill>
            </a:endParaRPr>
          </a:p>
        </p:txBody>
      </p:sp>
      <p:sp>
        <p:nvSpPr>
          <p:cNvPr id="16" name="TextBox 15">
            <a:extLst>
              <a:ext uri="{FF2B5EF4-FFF2-40B4-BE49-F238E27FC236}">
                <a16:creationId xmlns:a16="http://schemas.microsoft.com/office/drawing/2014/main" id="{108B291A-C4F3-6647-B5BC-606F19CD26F1}"/>
              </a:ext>
            </a:extLst>
          </p:cNvPr>
          <p:cNvSpPr txBox="1"/>
          <p:nvPr userDrawn="1"/>
        </p:nvSpPr>
        <p:spPr>
          <a:xfrm>
            <a:off x="361869" y="5852238"/>
            <a:ext cx="2707574" cy="523220"/>
          </a:xfrm>
          <a:prstGeom prst="rect">
            <a:avLst/>
          </a:prstGeom>
          <a:noFill/>
        </p:spPr>
        <p:txBody>
          <a:bodyPr wrap="square" rtlCol="0">
            <a:spAutoFit/>
          </a:bodyPr>
          <a:lstStyle/>
          <a:p>
            <a:pPr algn="l"/>
            <a:r>
              <a:rPr lang="en-GB" sz="1400" i="1">
                <a:solidFill>
                  <a:schemeClr val="bg1"/>
                </a:solidFill>
              </a:rPr>
              <a:t>Find us: </a:t>
            </a:r>
          </a:p>
          <a:p>
            <a:pPr algn="l"/>
            <a:r>
              <a:rPr lang="en-GB" sz="1400" i="1">
                <a:solidFill>
                  <a:schemeClr val="bg1"/>
                </a:solidFill>
              </a:rPr>
              <a:t>Aalto Ventures Program </a:t>
            </a:r>
            <a:endParaRPr lang="aa-ET" sz="1400" i="1">
              <a:solidFill>
                <a:schemeClr val="bg1"/>
              </a:solidFill>
            </a:endParaRPr>
          </a:p>
        </p:txBody>
      </p:sp>
      <p:pic>
        <p:nvPicPr>
          <p:cNvPr id="18" name="Picture 17" descr="A picture containing ax, drawing&#10;&#10;Description automatically generated">
            <a:extLst>
              <a:ext uri="{FF2B5EF4-FFF2-40B4-BE49-F238E27FC236}">
                <a16:creationId xmlns:a16="http://schemas.microsoft.com/office/drawing/2014/main" id="{1F78AB0A-7888-064F-876F-5946EB216B20}"/>
              </a:ext>
            </a:extLst>
          </p:cNvPr>
          <p:cNvPicPr>
            <a:picLocks noChangeAspect="1"/>
          </p:cNvPicPr>
          <p:nvPr userDrawn="1"/>
        </p:nvPicPr>
        <p:blipFill>
          <a:blip r:embed="rId4"/>
          <a:stretch>
            <a:fillRect/>
          </a:stretch>
        </p:blipFill>
        <p:spPr>
          <a:xfrm>
            <a:off x="458214" y="6428104"/>
            <a:ext cx="266697" cy="266697"/>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92D641BB-F6D6-3A4B-AD73-138F0A0B0839}"/>
              </a:ext>
            </a:extLst>
          </p:cNvPr>
          <p:cNvPicPr>
            <a:picLocks noChangeAspect="1"/>
          </p:cNvPicPr>
          <p:nvPr userDrawn="1"/>
        </p:nvPicPr>
        <p:blipFill>
          <a:blip r:embed="rId5"/>
          <a:stretch>
            <a:fillRect/>
          </a:stretch>
        </p:blipFill>
        <p:spPr>
          <a:xfrm>
            <a:off x="932321" y="6418189"/>
            <a:ext cx="299575" cy="299575"/>
          </a:xfrm>
          <a:prstGeom prst="rect">
            <a:avLst/>
          </a:prstGeom>
        </p:spPr>
      </p:pic>
      <p:pic>
        <p:nvPicPr>
          <p:cNvPr id="22" name="Picture 21" descr="A picture containing drawing, plate&#10;&#10;Description automatically generated">
            <a:extLst>
              <a:ext uri="{FF2B5EF4-FFF2-40B4-BE49-F238E27FC236}">
                <a16:creationId xmlns:a16="http://schemas.microsoft.com/office/drawing/2014/main" id="{D62E64AA-A700-8447-A5AA-3E3EE9E7278C}"/>
              </a:ext>
            </a:extLst>
          </p:cNvPr>
          <p:cNvPicPr>
            <a:picLocks noChangeAspect="1"/>
          </p:cNvPicPr>
          <p:nvPr userDrawn="1"/>
        </p:nvPicPr>
        <p:blipFill>
          <a:blip r:embed="rId6"/>
          <a:stretch>
            <a:fillRect/>
          </a:stretch>
        </p:blipFill>
        <p:spPr>
          <a:xfrm>
            <a:off x="1439306" y="6428104"/>
            <a:ext cx="299576" cy="299576"/>
          </a:xfrm>
          <a:prstGeom prst="rect">
            <a:avLst/>
          </a:prstGeom>
        </p:spPr>
      </p:pic>
      <p:pic>
        <p:nvPicPr>
          <p:cNvPr id="24" name="Picture 23" descr="A drawing of a face&#10;&#10;Description automatically generated">
            <a:extLst>
              <a:ext uri="{FF2B5EF4-FFF2-40B4-BE49-F238E27FC236}">
                <a16:creationId xmlns:a16="http://schemas.microsoft.com/office/drawing/2014/main" id="{A045BD28-20CB-304B-9369-280E1D819917}"/>
              </a:ext>
            </a:extLst>
          </p:cNvPr>
          <p:cNvPicPr>
            <a:picLocks noChangeAspect="1"/>
          </p:cNvPicPr>
          <p:nvPr userDrawn="1"/>
        </p:nvPicPr>
        <p:blipFill>
          <a:blip r:embed="rId7"/>
          <a:stretch>
            <a:fillRect/>
          </a:stretch>
        </p:blipFill>
        <p:spPr>
          <a:xfrm>
            <a:off x="1946292" y="6428104"/>
            <a:ext cx="428484" cy="299576"/>
          </a:xfrm>
          <a:prstGeom prst="rect">
            <a:avLst/>
          </a:prstGeom>
        </p:spPr>
      </p:pic>
      <p:cxnSp>
        <p:nvCxnSpPr>
          <p:cNvPr id="28" name="Straight Connector 27">
            <a:extLst>
              <a:ext uri="{FF2B5EF4-FFF2-40B4-BE49-F238E27FC236}">
                <a16:creationId xmlns:a16="http://schemas.microsoft.com/office/drawing/2014/main" id="{ED9FBE06-0CB1-6744-9DE5-464605D546F7}"/>
              </a:ext>
            </a:extLst>
          </p:cNvPr>
          <p:cNvCxnSpPr>
            <a:cxnSpLocks/>
          </p:cNvCxnSpPr>
          <p:nvPr userDrawn="1"/>
        </p:nvCxnSpPr>
        <p:spPr>
          <a:xfrm>
            <a:off x="2791968" y="6271076"/>
            <a:ext cx="225552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06AE94F6-6FB2-434A-8A09-38940C2CB48D}"/>
              </a:ext>
            </a:extLst>
          </p:cNvPr>
          <p:cNvCxnSpPr>
            <a:cxnSpLocks/>
          </p:cNvCxnSpPr>
          <p:nvPr userDrawn="1"/>
        </p:nvCxnSpPr>
        <p:spPr>
          <a:xfrm>
            <a:off x="6900672" y="6271076"/>
            <a:ext cx="2255520" cy="0"/>
          </a:xfrm>
          <a:prstGeom prst="line">
            <a:avLst/>
          </a:prstGeom>
          <a:ln w="22225"/>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72277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0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237922-817D-0345-B99C-143BF0D33D12}"/>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2" name="Title 1">
            <a:extLst>
              <a:ext uri="{FF2B5EF4-FFF2-40B4-BE49-F238E27FC236}">
                <a16:creationId xmlns:a16="http://schemas.microsoft.com/office/drawing/2014/main" id="{E3945558-D369-7841-A3EA-4C50E83CCA19}"/>
              </a:ext>
            </a:extLst>
          </p:cNvPr>
          <p:cNvSpPr>
            <a:spLocks noGrp="1"/>
          </p:cNvSpPr>
          <p:nvPr>
            <p:ph type="title" hasCustomPrompt="1"/>
          </p:nvPr>
        </p:nvSpPr>
        <p:spPr>
          <a:xfrm>
            <a:off x="2008784" y="1789903"/>
            <a:ext cx="8174431" cy="2910505"/>
          </a:xfrm>
        </p:spPr>
        <p:txBody>
          <a:bodyPr anchor="ctr" anchorCtr="0">
            <a:normAutofit/>
          </a:bodyPr>
          <a:lstStyle>
            <a:lvl1pPr>
              <a:defRPr sz="6600">
                <a:solidFill>
                  <a:schemeClr val="bg1"/>
                </a:solidFill>
              </a:defRPr>
            </a:lvl1pPr>
          </a:lstStyle>
          <a:p>
            <a:r>
              <a:rPr lang="en-GB" err="1"/>
              <a:t>Wanna</a:t>
            </a:r>
            <a:r>
              <a:rPr lang="en-GB"/>
              <a:t> say something else?</a:t>
            </a:r>
            <a:endParaRPr lang="aa-ET"/>
          </a:p>
        </p:txBody>
      </p:sp>
      <p:pic>
        <p:nvPicPr>
          <p:cNvPr id="14" name="Picture 13" descr="A picture containing drawing&#10;&#10;Description automatically generated">
            <a:extLst>
              <a:ext uri="{FF2B5EF4-FFF2-40B4-BE49-F238E27FC236}">
                <a16:creationId xmlns:a16="http://schemas.microsoft.com/office/drawing/2014/main" id="{A89AA78D-4F40-6A4A-AD0F-8352599C9309}"/>
              </a:ext>
            </a:extLst>
          </p:cNvPr>
          <p:cNvPicPr>
            <a:picLocks noChangeAspect="1"/>
          </p:cNvPicPr>
          <p:nvPr userDrawn="1"/>
        </p:nvPicPr>
        <p:blipFill>
          <a:blip r:embed="rId2"/>
          <a:stretch>
            <a:fillRect/>
          </a:stretch>
        </p:blipFill>
        <p:spPr>
          <a:xfrm>
            <a:off x="10054820" y="6049012"/>
            <a:ext cx="1678966" cy="541349"/>
          </a:xfrm>
          <a:prstGeom prst="rect">
            <a:avLst/>
          </a:prstGeom>
        </p:spPr>
      </p:pic>
      <p:sp>
        <p:nvSpPr>
          <p:cNvPr id="15" name="TextBox 14">
            <a:extLst>
              <a:ext uri="{FF2B5EF4-FFF2-40B4-BE49-F238E27FC236}">
                <a16:creationId xmlns:a16="http://schemas.microsoft.com/office/drawing/2014/main" id="{F143AC6B-9B73-B047-BF6D-D1DE6240D30B}"/>
              </a:ext>
            </a:extLst>
          </p:cNvPr>
          <p:cNvSpPr txBox="1"/>
          <p:nvPr userDrawn="1"/>
        </p:nvSpPr>
        <p:spPr>
          <a:xfrm>
            <a:off x="4298526" y="6040244"/>
            <a:ext cx="3319823" cy="461665"/>
          </a:xfrm>
          <a:prstGeom prst="rect">
            <a:avLst/>
          </a:prstGeom>
          <a:noFill/>
        </p:spPr>
        <p:txBody>
          <a:bodyPr wrap="square" rtlCol="0">
            <a:spAutoFit/>
          </a:bodyPr>
          <a:lstStyle/>
          <a:p>
            <a:pPr algn="ctr"/>
            <a:r>
              <a:rPr lang="en-GB" sz="2400" i="1" err="1">
                <a:solidFill>
                  <a:schemeClr val="bg1"/>
                </a:solidFill>
              </a:rPr>
              <a:t>avp.aalto.fi</a:t>
            </a:r>
            <a:endParaRPr lang="aa-ET" sz="2400" i="1">
              <a:solidFill>
                <a:schemeClr val="bg1"/>
              </a:solidFill>
            </a:endParaRPr>
          </a:p>
        </p:txBody>
      </p:sp>
      <p:sp>
        <p:nvSpPr>
          <p:cNvPr id="16" name="TextBox 15">
            <a:extLst>
              <a:ext uri="{FF2B5EF4-FFF2-40B4-BE49-F238E27FC236}">
                <a16:creationId xmlns:a16="http://schemas.microsoft.com/office/drawing/2014/main" id="{108B291A-C4F3-6647-B5BC-606F19CD26F1}"/>
              </a:ext>
            </a:extLst>
          </p:cNvPr>
          <p:cNvSpPr txBox="1"/>
          <p:nvPr userDrawn="1"/>
        </p:nvSpPr>
        <p:spPr>
          <a:xfrm>
            <a:off x="361869" y="5852238"/>
            <a:ext cx="2707574" cy="523220"/>
          </a:xfrm>
          <a:prstGeom prst="rect">
            <a:avLst/>
          </a:prstGeom>
          <a:noFill/>
        </p:spPr>
        <p:txBody>
          <a:bodyPr wrap="square" rtlCol="0">
            <a:spAutoFit/>
          </a:bodyPr>
          <a:lstStyle/>
          <a:p>
            <a:pPr algn="l"/>
            <a:r>
              <a:rPr lang="en-GB" sz="1400" i="1">
                <a:solidFill>
                  <a:schemeClr val="bg1"/>
                </a:solidFill>
              </a:rPr>
              <a:t>Find us: </a:t>
            </a:r>
          </a:p>
          <a:p>
            <a:pPr algn="l"/>
            <a:r>
              <a:rPr lang="en-GB" sz="1400" i="1">
                <a:solidFill>
                  <a:schemeClr val="bg1"/>
                </a:solidFill>
              </a:rPr>
              <a:t>Aalto Ventures Program </a:t>
            </a:r>
            <a:endParaRPr lang="aa-ET" sz="1400" i="1">
              <a:solidFill>
                <a:schemeClr val="bg1"/>
              </a:solidFill>
            </a:endParaRPr>
          </a:p>
        </p:txBody>
      </p:sp>
      <p:pic>
        <p:nvPicPr>
          <p:cNvPr id="18" name="Picture 17" descr="A picture containing ax, drawing&#10;&#10;Description automatically generated">
            <a:extLst>
              <a:ext uri="{FF2B5EF4-FFF2-40B4-BE49-F238E27FC236}">
                <a16:creationId xmlns:a16="http://schemas.microsoft.com/office/drawing/2014/main" id="{1F78AB0A-7888-064F-876F-5946EB216B20}"/>
              </a:ext>
            </a:extLst>
          </p:cNvPr>
          <p:cNvPicPr>
            <a:picLocks noChangeAspect="1"/>
          </p:cNvPicPr>
          <p:nvPr userDrawn="1"/>
        </p:nvPicPr>
        <p:blipFill>
          <a:blip r:embed="rId3"/>
          <a:stretch>
            <a:fillRect/>
          </a:stretch>
        </p:blipFill>
        <p:spPr>
          <a:xfrm>
            <a:off x="458214" y="6428104"/>
            <a:ext cx="266697" cy="266697"/>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92D641BB-F6D6-3A4B-AD73-138F0A0B0839}"/>
              </a:ext>
            </a:extLst>
          </p:cNvPr>
          <p:cNvPicPr>
            <a:picLocks noChangeAspect="1"/>
          </p:cNvPicPr>
          <p:nvPr userDrawn="1"/>
        </p:nvPicPr>
        <p:blipFill>
          <a:blip r:embed="rId4"/>
          <a:stretch>
            <a:fillRect/>
          </a:stretch>
        </p:blipFill>
        <p:spPr>
          <a:xfrm>
            <a:off x="932321" y="6418189"/>
            <a:ext cx="299575" cy="299575"/>
          </a:xfrm>
          <a:prstGeom prst="rect">
            <a:avLst/>
          </a:prstGeom>
        </p:spPr>
      </p:pic>
      <p:pic>
        <p:nvPicPr>
          <p:cNvPr id="22" name="Picture 21" descr="A picture containing drawing, plate&#10;&#10;Description automatically generated">
            <a:extLst>
              <a:ext uri="{FF2B5EF4-FFF2-40B4-BE49-F238E27FC236}">
                <a16:creationId xmlns:a16="http://schemas.microsoft.com/office/drawing/2014/main" id="{D62E64AA-A700-8447-A5AA-3E3EE9E7278C}"/>
              </a:ext>
            </a:extLst>
          </p:cNvPr>
          <p:cNvPicPr>
            <a:picLocks noChangeAspect="1"/>
          </p:cNvPicPr>
          <p:nvPr userDrawn="1"/>
        </p:nvPicPr>
        <p:blipFill>
          <a:blip r:embed="rId5"/>
          <a:stretch>
            <a:fillRect/>
          </a:stretch>
        </p:blipFill>
        <p:spPr>
          <a:xfrm>
            <a:off x="1439306" y="6428104"/>
            <a:ext cx="299576" cy="299576"/>
          </a:xfrm>
          <a:prstGeom prst="rect">
            <a:avLst/>
          </a:prstGeom>
        </p:spPr>
      </p:pic>
      <p:pic>
        <p:nvPicPr>
          <p:cNvPr id="24" name="Picture 23" descr="A drawing of a face&#10;&#10;Description automatically generated">
            <a:extLst>
              <a:ext uri="{FF2B5EF4-FFF2-40B4-BE49-F238E27FC236}">
                <a16:creationId xmlns:a16="http://schemas.microsoft.com/office/drawing/2014/main" id="{A045BD28-20CB-304B-9369-280E1D819917}"/>
              </a:ext>
            </a:extLst>
          </p:cNvPr>
          <p:cNvPicPr>
            <a:picLocks noChangeAspect="1"/>
          </p:cNvPicPr>
          <p:nvPr userDrawn="1"/>
        </p:nvPicPr>
        <p:blipFill>
          <a:blip r:embed="rId6"/>
          <a:stretch>
            <a:fillRect/>
          </a:stretch>
        </p:blipFill>
        <p:spPr>
          <a:xfrm>
            <a:off x="1946292" y="6428104"/>
            <a:ext cx="428484" cy="299576"/>
          </a:xfrm>
          <a:prstGeom prst="rect">
            <a:avLst/>
          </a:prstGeom>
        </p:spPr>
      </p:pic>
      <p:cxnSp>
        <p:nvCxnSpPr>
          <p:cNvPr id="28" name="Straight Connector 27">
            <a:extLst>
              <a:ext uri="{FF2B5EF4-FFF2-40B4-BE49-F238E27FC236}">
                <a16:creationId xmlns:a16="http://schemas.microsoft.com/office/drawing/2014/main" id="{ED9FBE06-0CB1-6744-9DE5-464605D546F7}"/>
              </a:ext>
            </a:extLst>
          </p:cNvPr>
          <p:cNvCxnSpPr>
            <a:cxnSpLocks/>
          </p:cNvCxnSpPr>
          <p:nvPr userDrawn="1"/>
        </p:nvCxnSpPr>
        <p:spPr>
          <a:xfrm>
            <a:off x="2791968" y="6271076"/>
            <a:ext cx="225552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06AE94F6-6FB2-434A-8A09-38940C2CB48D}"/>
              </a:ext>
            </a:extLst>
          </p:cNvPr>
          <p:cNvCxnSpPr>
            <a:cxnSpLocks/>
          </p:cNvCxnSpPr>
          <p:nvPr userDrawn="1"/>
        </p:nvCxnSpPr>
        <p:spPr>
          <a:xfrm>
            <a:off x="6900672" y="6271076"/>
            <a:ext cx="2255520" cy="0"/>
          </a:xfrm>
          <a:prstGeom prst="line">
            <a:avLst/>
          </a:prstGeom>
          <a:ln w="22225"/>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94326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E87B51-27A5-AB49-B282-890D00A88BC7}"/>
              </a:ext>
            </a:extLst>
          </p:cNvPr>
          <p:cNvPicPr>
            <a:picLocks noChangeAspect="1"/>
          </p:cNvPicPr>
          <p:nvPr userDrawn="1"/>
        </p:nvPicPr>
        <p:blipFill>
          <a:blip r:embed="rId2"/>
          <a:stretch>
            <a:fillRect/>
          </a:stretch>
        </p:blipFill>
        <p:spPr>
          <a:xfrm>
            <a:off x="9880520" y="4299065"/>
            <a:ext cx="3387436" cy="4201235"/>
          </a:xfrm>
          <a:prstGeom prst="rect">
            <a:avLst/>
          </a:prstGeom>
        </p:spPr>
      </p:pic>
      <p:sp>
        <p:nvSpPr>
          <p:cNvPr id="2" name="Title 1"/>
          <p:cNvSpPr>
            <a:spLocks noGrp="1"/>
          </p:cNvSpPr>
          <p:nvPr>
            <p:ph type="ctrTitle" hasCustomPrompt="1"/>
          </p:nvPr>
        </p:nvSpPr>
        <p:spPr>
          <a:xfrm>
            <a:off x="3560617" y="482902"/>
            <a:ext cx="7064819" cy="3153677"/>
          </a:xfrm>
        </p:spPr>
        <p:txBody>
          <a:bodyPr anchor="b"/>
          <a:lstStyle>
            <a:lvl1pPr algn="l">
              <a:defRPr sz="8000">
                <a:solidFill>
                  <a:schemeClr val="tx2"/>
                </a:solidFill>
              </a:defRPr>
            </a:lvl1pPr>
          </a:lstStyle>
          <a:p>
            <a:r>
              <a:rPr lang="en-GB" dirty="0"/>
              <a:t>Hey, what’s your title? </a:t>
            </a:r>
            <a:endParaRPr lang="en-US" dirty="0"/>
          </a:p>
        </p:txBody>
      </p:sp>
      <p:sp>
        <p:nvSpPr>
          <p:cNvPr id="3" name="Subtitle 2"/>
          <p:cNvSpPr>
            <a:spLocks noGrp="1"/>
          </p:cNvSpPr>
          <p:nvPr>
            <p:ph type="subTitle" idx="1" hasCustomPrompt="1"/>
          </p:nvPr>
        </p:nvSpPr>
        <p:spPr>
          <a:xfrm>
            <a:off x="3560617" y="3973009"/>
            <a:ext cx="6095001" cy="1168546"/>
          </a:xfrm>
        </p:spPr>
        <p:txBody>
          <a:bodyPr/>
          <a:lstStyle>
            <a:lvl1pPr marL="0" indent="0" algn="l">
              <a:buNone/>
              <a:defRPr sz="2400" i="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Please tell us more about it </a:t>
            </a:r>
            <a:endParaRPr lang="en-US" dirty="0"/>
          </a:p>
        </p:txBody>
      </p:sp>
      <p:pic>
        <p:nvPicPr>
          <p:cNvPr id="6" name="Picture 5">
            <a:extLst>
              <a:ext uri="{FF2B5EF4-FFF2-40B4-BE49-F238E27FC236}">
                <a16:creationId xmlns:a16="http://schemas.microsoft.com/office/drawing/2014/main" id="{357806E9-E26B-D149-AD4D-0F5FFCB31A4E}"/>
              </a:ext>
            </a:extLst>
          </p:cNvPr>
          <p:cNvPicPr>
            <a:picLocks noChangeAspect="1"/>
          </p:cNvPicPr>
          <p:nvPr userDrawn="1"/>
        </p:nvPicPr>
        <p:blipFill>
          <a:blip r:embed="rId3"/>
          <a:stretch>
            <a:fillRect/>
          </a:stretch>
        </p:blipFill>
        <p:spPr>
          <a:xfrm>
            <a:off x="-482000" y="146472"/>
            <a:ext cx="4042617" cy="6773869"/>
          </a:xfrm>
          <a:prstGeom prst="rect">
            <a:avLst/>
          </a:prstGeom>
        </p:spPr>
      </p:pic>
      <p:pic>
        <p:nvPicPr>
          <p:cNvPr id="9" name="Picture 8" descr="A close up of a logo&#10;&#10;Description automatically generated">
            <a:extLst>
              <a:ext uri="{FF2B5EF4-FFF2-40B4-BE49-F238E27FC236}">
                <a16:creationId xmlns:a16="http://schemas.microsoft.com/office/drawing/2014/main" id="{653383BC-0380-8D40-A6B5-1CFFB458062A}"/>
              </a:ext>
            </a:extLst>
          </p:cNvPr>
          <p:cNvPicPr>
            <a:picLocks noChangeAspect="1"/>
          </p:cNvPicPr>
          <p:nvPr userDrawn="1"/>
        </p:nvPicPr>
        <p:blipFill>
          <a:blip r:embed="rId4"/>
          <a:stretch>
            <a:fillRect/>
          </a:stretch>
        </p:blipFill>
        <p:spPr>
          <a:xfrm>
            <a:off x="10513622" y="6176963"/>
            <a:ext cx="1358900" cy="438150"/>
          </a:xfrm>
          <a:prstGeom prst="rect">
            <a:avLst/>
          </a:prstGeom>
        </p:spPr>
      </p:pic>
      <p:sp>
        <p:nvSpPr>
          <p:cNvPr id="7" name="Text Placeholder 4">
            <a:extLst>
              <a:ext uri="{FF2B5EF4-FFF2-40B4-BE49-F238E27FC236}">
                <a16:creationId xmlns:a16="http://schemas.microsoft.com/office/drawing/2014/main" id="{1F4E6E77-25B3-7E48-8D49-920D26C180A8}"/>
              </a:ext>
            </a:extLst>
          </p:cNvPr>
          <p:cNvSpPr>
            <a:spLocks noGrp="1"/>
          </p:cNvSpPr>
          <p:nvPr>
            <p:ph type="body" sz="quarter" idx="10" hasCustomPrompt="1"/>
          </p:nvPr>
        </p:nvSpPr>
        <p:spPr>
          <a:xfrm>
            <a:off x="5220143" y="5391453"/>
            <a:ext cx="4435475" cy="785510"/>
          </a:xfrm>
        </p:spPr>
        <p:txBody>
          <a:bodyPr/>
          <a:lstStyle>
            <a:lvl1pPr algn="r">
              <a:buNone/>
              <a:defRPr sz="1600" i="1">
                <a:solidFill>
                  <a:schemeClr val="accent1"/>
                </a:solidFill>
              </a:defRPr>
            </a:lvl1pPr>
          </a:lstStyle>
          <a:p>
            <a:pPr lvl="0"/>
            <a:r>
              <a:rPr lang="aa-ET" dirty="0"/>
              <a:t>Wanna share your name and contact info? You can do it here –</a:t>
            </a:r>
          </a:p>
        </p:txBody>
      </p:sp>
    </p:spTree>
    <p:extLst>
      <p:ext uri="{BB962C8B-B14F-4D97-AF65-F5344CB8AC3E}">
        <p14:creationId xmlns:p14="http://schemas.microsoft.com/office/powerpoint/2010/main" val="1403121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vl1pPr>
          </a:lstStyle>
          <a:p>
            <a:r>
              <a:rPr lang="en-US" dirty="0"/>
              <a:t>Click to edit Master title style</a:t>
            </a:r>
            <a:endParaRPr lang="fi-FI"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B2A3EF6A-9E88-4BFC-AAB9-EAF49CE509E9}" type="datetimeFigureOut">
              <a:rPr lang="fi-FI" smtClean="0"/>
              <a:pPr/>
              <a:t>23.1.2023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BA8D245B-A40F-43FC-A95D-11E60E953DE4}" type="slidenum">
              <a:rPr lang="fi-FI" smtClean="0"/>
              <a:pPr/>
              <a:t>‹#›</a:t>
            </a:fld>
            <a:endParaRPr lang="fi-FI"/>
          </a:p>
        </p:txBody>
      </p:sp>
    </p:spTree>
    <p:extLst>
      <p:ext uri="{BB962C8B-B14F-4D97-AF65-F5344CB8AC3E}">
        <p14:creationId xmlns:p14="http://schemas.microsoft.com/office/powerpoint/2010/main" val="387347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mber Divider 01">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7A552387-495C-144B-800F-FE708F238723}"/>
              </a:ext>
            </a:extLst>
          </p:cNvPr>
          <p:cNvPicPr>
            <a:picLocks noChangeAspect="1"/>
          </p:cNvPicPr>
          <p:nvPr userDrawn="1"/>
        </p:nvPicPr>
        <p:blipFill>
          <a:blip r:embed="rId2"/>
          <a:stretch>
            <a:fillRect/>
          </a:stretch>
        </p:blipFill>
        <p:spPr>
          <a:xfrm>
            <a:off x="-41031" y="-649947"/>
            <a:ext cx="12274062" cy="7884211"/>
          </a:xfrm>
          <a:prstGeom prst="rect">
            <a:avLst/>
          </a:prstGeom>
        </p:spPr>
      </p:pic>
      <p:cxnSp>
        <p:nvCxnSpPr>
          <p:cNvPr id="11" name="Straight Connector 10">
            <a:extLst>
              <a:ext uri="{FF2B5EF4-FFF2-40B4-BE49-F238E27FC236}">
                <a16:creationId xmlns:a16="http://schemas.microsoft.com/office/drawing/2014/main" id="{85A2AD71-A4C8-1F46-B174-2A67CF435341}"/>
              </a:ext>
            </a:extLst>
          </p:cNvPr>
          <p:cNvCxnSpPr>
            <a:cxnSpLocks/>
          </p:cNvCxnSpPr>
          <p:nvPr userDrawn="1"/>
        </p:nvCxnSpPr>
        <p:spPr>
          <a:xfrm>
            <a:off x="1055955" y="2438401"/>
            <a:ext cx="3758615" cy="0"/>
          </a:xfrm>
          <a:prstGeom prst="line">
            <a:avLst/>
          </a:prstGeom>
          <a:ln w="76200">
            <a:solidFill>
              <a:schemeClr val="bg1"/>
            </a:solidFill>
          </a:ln>
        </p:spPr>
        <p:style>
          <a:lnRef idx="1">
            <a:schemeClr val="accent4"/>
          </a:lnRef>
          <a:fillRef idx="0">
            <a:schemeClr val="accent4"/>
          </a:fillRef>
          <a:effectRef idx="0">
            <a:schemeClr val="accent4"/>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933A6567-D096-F042-A07E-FA1005B81C8B}"/>
              </a:ext>
            </a:extLst>
          </p:cNvPr>
          <p:cNvPicPr>
            <a:picLocks noChangeAspect="1"/>
          </p:cNvPicPr>
          <p:nvPr userDrawn="1"/>
        </p:nvPicPr>
        <p:blipFill>
          <a:blip r:embed="rId3"/>
          <a:stretch>
            <a:fillRect/>
          </a:stretch>
        </p:blipFill>
        <p:spPr>
          <a:xfrm>
            <a:off x="10513622" y="6176963"/>
            <a:ext cx="1358900" cy="438150"/>
          </a:xfrm>
          <a:prstGeom prst="rect">
            <a:avLst/>
          </a:prstGeom>
        </p:spPr>
      </p:pic>
      <p:sp>
        <p:nvSpPr>
          <p:cNvPr id="14" name="Title 1">
            <a:extLst>
              <a:ext uri="{FF2B5EF4-FFF2-40B4-BE49-F238E27FC236}">
                <a16:creationId xmlns:a16="http://schemas.microsoft.com/office/drawing/2014/main" id="{08912D01-A683-524F-9FB7-922153DE3247}"/>
              </a:ext>
            </a:extLst>
          </p:cNvPr>
          <p:cNvSpPr txBox="1">
            <a:spLocks/>
          </p:cNvSpPr>
          <p:nvPr userDrawn="1"/>
        </p:nvSpPr>
        <p:spPr>
          <a:xfrm>
            <a:off x="1221348" y="3034158"/>
            <a:ext cx="6429132" cy="163121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lang="aa-ET" sz="10000" kern="1200" dirty="0">
                <a:solidFill>
                  <a:schemeClr val="tx1"/>
                </a:solidFill>
                <a:latin typeface="+mn-lt"/>
                <a:ea typeface="+mj-ea"/>
                <a:cs typeface="+mj-cs"/>
              </a:defRPr>
            </a:lvl1pPr>
          </a:lstStyle>
          <a:p>
            <a:endParaRPr lang="aa-ET" sz="6500">
              <a:latin typeface="+mn-lt"/>
            </a:endParaRPr>
          </a:p>
        </p:txBody>
      </p:sp>
      <p:sp>
        <p:nvSpPr>
          <p:cNvPr id="15" name="Title 1">
            <a:extLst>
              <a:ext uri="{FF2B5EF4-FFF2-40B4-BE49-F238E27FC236}">
                <a16:creationId xmlns:a16="http://schemas.microsoft.com/office/drawing/2014/main" id="{B71FA750-568E-9E47-B19C-1B4E1087644E}"/>
              </a:ext>
            </a:extLst>
          </p:cNvPr>
          <p:cNvSpPr txBox="1">
            <a:spLocks/>
          </p:cNvSpPr>
          <p:nvPr userDrawn="1"/>
        </p:nvSpPr>
        <p:spPr>
          <a:xfrm>
            <a:off x="977508" y="2757905"/>
            <a:ext cx="3000132" cy="1631216"/>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aa-ET" sz="10000" b="1" kern="1200" dirty="0">
                <a:solidFill>
                  <a:schemeClr val="tx1"/>
                </a:solidFill>
                <a:latin typeface="+mn-lt"/>
                <a:ea typeface="+mj-ea"/>
                <a:cs typeface="+mj-cs"/>
              </a:defRPr>
            </a:lvl1pPr>
          </a:lstStyle>
          <a:p>
            <a:endParaRPr lang="aa-ET" sz="9600">
              <a:latin typeface="+mj-lt"/>
            </a:endParaRPr>
          </a:p>
        </p:txBody>
      </p:sp>
      <p:sp>
        <p:nvSpPr>
          <p:cNvPr id="3" name="Text Placeholder 2">
            <a:extLst>
              <a:ext uri="{FF2B5EF4-FFF2-40B4-BE49-F238E27FC236}">
                <a16:creationId xmlns:a16="http://schemas.microsoft.com/office/drawing/2014/main" id="{9967404B-BF32-EE40-91B5-5CB16BF18940}"/>
              </a:ext>
            </a:extLst>
          </p:cNvPr>
          <p:cNvSpPr>
            <a:spLocks noGrp="1"/>
          </p:cNvSpPr>
          <p:nvPr>
            <p:ph type="body" sz="quarter" idx="10" hasCustomPrompt="1"/>
          </p:nvPr>
        </p:nvSpPr>
        <p:spPr>
          <a:xfrm>
            <a:off x="977508" y="1024611"/>
            <a:ext cx="2086585" cy="1196363"/>
          </a:xfrm>
        </p:spPr>
        <p:txBody>
          <a:bodyPr/>
          <a:lstStyle>
            <a:lvl1pPr>
              <a:buNone/>
              <a:defRPr sz="10000">
                <a:latin typeface="+mj-lt"/>
              </a:defRPr>
            </a:lvl1pPr>
          </a:lstStyle>
          <a:p>
            <a:pPr lvl="0"/>
            <a:r>
              <a:rPr lang="aa-ET" dirty="0"/>
              <a:t>01</a:t>
            </a:r>
          </a:p>
        </p:txBody>
      </p:sp>
      <p:sp>
        <p:nvSpPr>
          <p:cNvPr id="17" name="Title 1">
            <a:extLst>
              <a:ext uri="{FF2B5EF4-FFF2-40B4-BE49-F238E27FC236}">
                <a16:creationId xmlns:a16="http://schemas.microsoft.com/office/drawing/2014/main" id="{0E11840B-B7F3-224D-8372-0230E7132278}"/>
              </a:ext>
            </a:extLst>
          </p:cNvPr>
          <p:cNvSpPr>
            <a:spLocks noGrp="1"/>
          </p:cNvSpPr>
          <p:nvPr>
            <p:ph type="ctrTitle" hasCustomPrompt="1"/>
          </p:nvPr>
        </p:nvSpPr>
        <p:spPr>
          <a:xfrm>
            <a:off x="977508" y="2801927"/>
            <a:ext cx="5028181" cy="1959850"/>
          </a:xfrm>
        </p:spPr>
        <p:txBody>
          <a:bodyPr anchor="t" anchorCtr="0"/>
          <a:lstStyle>
            <a:lvl1pPr algn="l">
              <a:defRPr sz="6500">
                <a:solidFill>
                  <a:schemeClr val="tx1"/>
                </a:solidFill>
                <a:latin typeface="+mn-lt"/>
              </a:defRPr>
            </a:lvl1pPr>
          </a:lstStyle>
          <a:p>
            <a:r>
              <a:rPr lang="en-GB" dirty="0"/>
              <a:t>Title number one</a:t>
            </a:r>
            <a:endParaRPr lang="en-US" dirty="0"/>
          </a:p>
        </p:txBody>
      </p:sp>
    </p:spTree>
    <p:extLst>
      <p:ext uri="{BB962C8B-B14F-4D97-AF65-F5344CB8AC3E}">
        <p14:creationId xmlns:p14="http://schemas.microsoft.com/office/powerpoint/2010/main" val="4156810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 Divider 02">
    <p:bg>
      <p:bgPr>
        <a:solidFill>
          <a:schemeClr val="bg2"/>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746D0B0-A55C-DD48-AAB6-3BA73A1BF12D}"/>
              </a:ext>
            </a:extLst>
          </p:cNvPr>
          <p:cNvCxnSpPr>
            <a:cxnSpLocks/>
          </p:cNvCxnSpPr>
          <p:nvPr userDrawn="1"/>
        </p:nvCxnSpPr>
        <p:spPr>
          <a:xfrm>
            <a:off x="1171702" y="4116730"/>
            <a:ext cx="3758615" cy="0"/>
          </a:xfrm>
          <a:prstGeom prst="line">
            <a:avLst/>
          </a:prstGeom>
          <a:ln w="44450">
            <a:solidFill>
              <a:schemeClr val="accent1"/>
            </a:solidFill>
          </a:ln>
        </p:spPr>
        <p:style>
          <a:lnRef idx="1">
            <a:schemeClr val="accent4"/>
          </a:lnRef>
          <a:fillRef idx="0">
            <a:schemeClr val="accent4"/>
          </a:fillRef>
          <a:effectRef idx="0">
            <a:schemeClr val="accent4"/>
          </a:effectRef>
          <a:fontRef idx="minor">
            <a:schemeClr val="tx1"/>
          </a:fontRef>
        </p:style>
      </p:cxnSp>
      <p:sp>
        <p:nvSpPr>
          <p:cNvPr id="13" name="Title 1">
            <a:extLst>
              <a:ext uri="{FF2B5EF4-FFF2-40B4-BE49-F238E27FC236}">
                <a16:creationId xmlns:a16="http://schemas.microsoft.com/office/drawing/2014/main" id="{75840932-7AAE-E04F-8582-E914861363DA}"/>
              </a:ext>
            </a:extLst>
          </p:cNvPr>
          <p:cNvSpPr>
            <a:spLocks noGrp="1"/>
          </p:cNvSpPr>
          <p:nvPr>
            <p:ph type="ctrTitle" hasCustomPrompt="1"/>
          </p:nvPr>
        </p:nvSpPr>
        <p:spPr>
          <a:xfrm>
            <a:off x="1171702" y="4390764"/>
            <a:ext cx="9636623" cy="1959850"/>
          </a:xfrm>
        </p:spPr>
        <p:txBody>
          <a:bodyPr anchor="t" anchorCtr="0"/>
          <a:lstStyle>
            <a:lvl1pPr algn="l">
              <a:defRPr sz="6500">
                <a:solidFill>
                  <a:schemeClr val="tx2"/>
                </a:solidFill>
                <a:latin typeface="+mn-lt"/>
              </a:defRPr>
            </a:lvl1pPr>
          </a:lstStyle>
          <a:p>
            <a:r>
              <a:rPr lang="en-GB"/>
              <a:t>Title number one</a:t>
            </a:r>
            <a:endParaRPr lang="en-US"/>
          </a:p>
        </p:txBody>
      </p:sp>
      <p:sp>
        <p:nvSpPr>
          <p:cNvPr id="8" name="Text Placeholder 2">
            <a:extLst>
              <a:ext uri="{FF2B5EF4-FFF2-40B4-BE49-F238E27FC236}">
                <a16:creationId xmlns:a16="http://schemas.microsoft.com/office/drawing/2014/main" id="{BD8351F3-E21F-734F-83EB-A1F5DECAEBDA}"/>
              </a:ext>
            </a:extLst>
          </p:cNvPr>
          <p:cNvSpPr>
            <a:spLocks noGrp="1"/>
          </p:cNvSpPr>
          <p:nvPr>
            <p:ph type="body" sz="quarter" idx="10" hasCustomPrompt="1"/>
          </p:nvPr>
        </p:nvSpPr>
        <p:spPr>
          <a:xfrm>
            <a:off x="1171702" y="2646334"/>
            <a:ext cx="2086585" cy="1196363"/>
          </a:xfrm>
        </p:spPr>
        <p:txBody>
          <a:bodyPr/>
          <a:lstStyle>
            <a:lvl1pPr>
              <a:buNone/>
              <a:defRPr sz="10000">
                <a:solidFill>
                  <a:schemeClr val="tx2"/>
                </a:solidFill>
                <a:latin typeface="+mj-lt"/>
              </a:defRPr>
            </a:lvl1pPr>
          </a:lstStyle>
          <a:p>
            <a:pPr lvl="0"/>
            <a:r>
              <a:rPr lang="aa-ET" dirty="0"/>
              <a:t>01</a:t>
            </a:r>
          </a:p>
        </p:txBody>
      </p:sp>
    </p:spTree>
    <p:extLst>
      <p:ext uri="{BB962C8B-B14F-4D97-AF65-F5344CB8AC3E}">
        <p14:creationId xmlns:p14="http://schemas.microsoft.com/office/powerpoint/2010/main" val="16861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B654E2-E74C-2341-9F25-548E8E005274}"/>
              </a:ext>
            </a:extLst>
          </p:cNvPr>
          <p:cNvPicPr>
            <a:picLocks noChangeAspect="1"/>
          </p:cNvPicPr>
          <p:nvPr userDrawn="1"/>
        </p:nvPicPr>
        <p:blipFill>
          <a:blip r:embed="rId2"/>
          <a:stretch>
            <a:fillRect/>
          </a:stretch>
        </p:blipFill>
        <p:spPr>
          <a:xfrm>
            <a:off x="0" y="5000828"/>
            <a:ext cx="2365663" cy="1857172"/>
          </a:xfrm>
          <a:prstGeom prst="rect">
            <a:avLst/>
          </a:prstGeom>
        </p:spPr>
      </p:pic>
      <p:sp>
        <p:nvSpPr>
          <p:cNvPr id="2" name="Title 1"/>
          <p:cNvSpPr>
            <a:spLocks noGrp="1"/>
          </p:cNvSpPr>
          <p:nvPr>
            <p:ph type="title" hasCustomPrompt="1"/>
          </p:nvPr>
        </p:nvSpPr>
        <p:spPr>
          <a:xfrm>
            <a:off x="319478" y="383009"/>
            <a:ext cx="4596245" cy="4460609"/>
          </a:xfrm>
        </p:spPr>
        <p:txBody>
          <a:bodyPr/>
          <a:lstStyle>
            <a:lvl1pPr>
              <a:defRPr sz="6600">
                <a:solidFill>
                  <a:schemeClr val="tx2"/>
                </a:solidFill>
              </a:defRPr>
            </a:lvl1pPr>
          </a:lstStyle>
          <a:p>
            <a:r>
              <a:rPr lang="en-GB"/>
              <a:t>Oh, and what is this slide talking about?</a:t>
            </a:r>
            <a:endParaRPr lang="en-US"/>
          </a:p>
        </p:txBody>
      </p:sp>
      <p:cxnSp>
        <p:nvCxnSpPr>
          <p:cNvPr id="8" name="Straight Connector 7">
            <a:extLst>
              <a:ext uri="{FF2B5EF4-FFF2-40B4-BE49-F238E27FC236}">
                <a16:creationId xmlns:a16="http://schemas.microsoft.com/office/drawing/2014/main" id="{66C1F455-810A-6E42-9284-F44449EFEFD8}"/>
              </a:ext>
            </a:extLst>
          </p:cNvPr>
          <p:cNvCxnSpPr>
            <a:cxnSpLocks/>
          </p:cNvCxnSpPr>
          <p:nvPr userDrawn="1"/>
        </p:nvCxnSpPr>
        <p:spPr>
          <a:xfrm>
            <a:off x="5523930" y="365125"/>
            <a:ext cx="3758615" cy="0"/>
          </a:xfrm>
          <a:prstGeom prst="line">
            <a:avLst/>
          </a:prstGeom>
          <a:ln w="41275">
            <a:solidFill>
              <a:schemeClr val="accent1"/>
            </a:solidFill>
          </a:ln>
        </p:spPr>
        <p:style>
          <a:lnRef idx="1">
            <a:schemeClr val="accent4"/>
          </a:lnRef>
          <a:fillRef idx="0">
            <a:schemeClr val="accent4"/>
          </a:fillRef>
          <a:effectRef idx="0">
            <a:schemeClr val="accent4"/>
          </a:effectRef>
          <a:fontRef idx="minor">
            <a:schemeClr val="tx1"/>
          </a:fontRef>
        </p:style>
      </p:cxnSp>
      <p:sp>
        <p:nvSpPr>
          <p:cNvPr id="5" name="Text Placeholder 4">
            <a:extLst>
              <a:ext uri="{FF2B5EF4-FFF2-40B4-BE49-F238E27FC236}">
                <a16:creationId xmlns:a16="http://schemas.microsoft.com/office/drawing/2014/main" id="{E893BFD7-CCAC-0142-BF80-75D90672BDF0}"/>
              </a:ext>
            </a:extLst>
          </p:cNvPr>
          <p:cNvSpPr>
            <a:spLocks noGrp="1"/>
          </p:cNvSpPr>
          <p:nvPr>
            <p:ph type="body" sz="quarter" idx="10"/>
          </p:nvPr>
        </p:nvSpPr>
        <p:spPr>
          <a:xfrm>
            <a:off x="5524500" y="665163"/>
            <a:ext cx="6085609" cy="547211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Tree>
    <p:extLst>
      <p:ext uri="{BB962C8B-B14F-4D97-AF65-F5344CB8AC3E}">
        <p14:creationId xmlns:p14="http://schemas.microsoft.com/office/powerpoint/2010/main" val="76589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2">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ADE8F4-F664-5D48-8355-3DE32A3B9296}"/>
              </a:ext>
            </a:extLst>
          </p:cNvPr>
          <p:cNvSpPr/>
          <p:nvPr userDrawn="1"/>
        </p:nvSpPr>
        <p:spPr>
          <a:xfrm>
            <a:off x="1" y="-1"/>
            <a:ext cx="4793672"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2" name="Title 1"/>
          <p:cNvSpPr>
            <a:spLocks noGrp="1"/>
          </p:cNvSpPr>
          <p:nvPr>
            <p:ph type="title" hasCustomPrompt="1"/>
          </p:nvPr>
        </p:nvSpPr>
        <p:spPr>
          <a:xfrm>
            <a:off x="294640" y="300672"/>
            <a:ext cx="10515600" cy="1967865"/>
          </a:xfrm>
        </p:spPr>
        <p:txBody>
          <a:bodyPr anchor="b"/>
          <a:lstStyle>
            <a:lvl1pPr>
              <a:defRPr sz="6000">
                <a:solidFill>
                  <a:schemeClr val="tx2"/>
                </a:solidFill>
              </a:defRPr>
            </a:lvl1pPr>
          </a:lstStyle>
          <a:p>
            <a:r>
              <a:rPr lang="en-GB"/>
              <a:t>Oh, and what is this slide talking about?</a:t>
            </a:r>
            <a:endParaRPr lang="en-US"/>
          </a:p>
        </p:txBody>
      </p:sp>
      <p:sp>
        <p:nvSpPr>
          <p:cNvPr id="3" name="Text Placeholder 2"/>
          <p:cNvSpPr>
            <a:spLocks noGrp="1"/>
          </p:cNvSpPr>
          <p:nvPr>
            <p:ph type="body" idx="1" hasCustomPrompt="1"/>
          </p:nvPr>
        </p:nvSpPr>
        <p:spPr>
          <a:xfrm>
            <a:off x="497711" y="2766060"/>
            <a:ext cx="3935393" cy="3680460"/>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Courier New" panose="02070309020205020404" pitchFamily="49" charset="0"/>
              <a:buChar char="o"/>
              <a:tabLst/>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 Or perhaps a list?</a:t>
            </a:r>
          </a:p>
          <a:p>
            <a:pPr lvl="0"/>
            <a:r>
              <a:rPr lang="en-GB"/>
              <a:t> A very good argument </a:t>
            </a:r>
          </a:p>
          <a:p>
            <a:pPr marL="0" marR="0" lvl="0" indent="0" algn="l" defTabSz="914400" rtl="0" eaLnBrk="1" fontAlgn="auto" latinLnBrk="0" hangingPunct="1">
              <a:lnSpc>
                <a:spcPct val="90000"/>
              </a:lnSpc>
              <a:spcBef>
                <a:spcPts val="1000"/>
              </a:spcBef>
              <a:spcAft>
                <a:spcPts val="0"/>
              </a:spcAft>
              <a:buClr>
                <a:schemeClr val="accent1"/>
              </a:buClr>
              <a:buSzTx/>
              <a:buFont typeface="Courier New" panose="02070309020205020404" pitchFamily="49" charset="0"/>
              <a:buChar char="o"/>
              <a:tabLst/>
              <a:defRPr/>
            </a:pPr>
            <a:r>
              <a:rPr lang="en-GB"/>
              <a:t> A not so good argument? </a:t>
            </a:r>
          </a:p>
          <a:p>
            <a:pPr lvl="0"/>
            <a:r>
              <a:rPr lang="en-GB"/>
              <a:t> A very good argument</a:t>
            </a:r>
          </a:p>
          <a:p>
            <a:pPr lvl="0"/>
            <a:r>
              <a:rPr lang="en-GB"/>
              <a:t> A very good argument</a:t>
            </a:r>
          </a:p>
          <a:p>
            <a:pPr lvl="0"/>
            <a:r>
              <a:rPr lang="en-GB"/>
              <a:t> A very good argument</a:t>
            </a:r>
          </a:p>
          <a:p>
            <a:pPr lvl="0"/>
            <a:r>
              <a:rPr lang="en-GB"/>
              <a:t> A very good argument</a:t>
            </a:r>
          </a:p>
          <a:p>
            <a:pPr lvl="0"/>
            <a:endParaRPr lang="en-GB"/>
          </a:p>
        </p:txBody>
      </p:sp>
      <p:pic>
        <p:nvPicPr>
          <p:cNvPr id="6" name="Picture 5">
            <a:extLst>
              <a:ext uri="{FF2B5EF4-FFF2-40B4-BE49-F238E27FC236}">
                <a16:creationId xmlns:a16="http://schemas.microsoft.com/office/drawing/2014/main" id="{7E80F39F-599D-AC41-9757-5ED34FB06E19}"/>
              </a:ext>
            </a:extLst>
          </p:cNvPr>
          <p:cNvPicPr>
            <a:picLocks noChangeAspect="1"/>
          </p:cNvPicPr>
          <p:nvPr userDrawn="1"/>
        </p:nvPicPr>
        <p:blipFill>
          <a:blip r:embed="rId2"/>
          <a:stretch>
            <a:fillRect/>
          </a:stretch>
        </p:blipFill>
        <p:spPr>
          <a:xfrm rot="18314749">
            <a:off x="11043230" y="609281"/>
            <a:ext cx="1293096" cy="1877941"/>
          </a:xfrm>
          <a:prstGeom prst="rect">
            <a:avLst/>
          </a:prstGeom>
        </p:spPr>
      </p:pic>
      <p:cxnSp>
        <p:nvCxnSpPr>
          <p:cNvPr id="8" name="Straight Connector 7">
            <a:extLst>
              <a:ext uri="{FF2B5EF4-FFF2-40B4-BE49-F238E27FC236}">
                <a16:creationId xmlns:a16="http://schemas.microsoft.com/office/drawing/2014/main" id="{56413643-C0CD-D942-90DD-27E213D86E65}"/>
              </a:ext>
            </a:extLst>
          </p:cNvPr>
          <p:cNvCxnSpPr>
            <a:cxnSpLocks/>
          </p:cNvCxnSpPr>
          <p:nvPr userDrawn="1"/>
        </p:nvCxnSpPr>
        <p:spPr>
          <a:xfrm>
            <a:off x="294640" y="2268537"/>
            <a:ext cx="3758615" cy="0"/>
          </a:xfrm>
          <a:prstGeom prst="line">
            <a:avLst/>
          </a:prstGeom>
          <a:ln w="41275">
            <a:solidFill>
              <a:schemeClr val="accent1"/>
            </a:solidFill>
          </a:ln>
        </p:spPr>
        <p:style>
          <a:lnRef idx="1">
            <a:schemeClr val="accent4"/>
          </a:lnRef>
          <a:fillRef idx="0">
            <a:schemeClr val="accent4"/>
          </a:fillRef>
          <a:effectRef idx="0">
            <a:schemeClr val="accent4"/>
          </a:effectRef>
          <a:fontRef idx="minor">
            <a:schemeClr val="tx1"/>
          </a:fontRef>
        </p:style>
      </p:cxnSp>
      <p:pic>
        <p:nvPicPr>
          <p:cNvPr id="10" name="Picture 9">
            <a:extLst>
              <a:ext uri="{FF2B5EF4-FFF2-40B4-BE49-F238E27FC236}">
                <a16:creationId xmlns:a16="http://schemas.microsoft.com/office/drawing/2014/main" id="{52CCD598-A366-B146-BB3E-80CF0B82EAEB}"/>
              </a:ext>
            </a:extLst>
          </p:cNvPr>
          <p:cNvPicPr>
            <a:picLocks noChangeAspect="1"/>
          </p:cNvPicPr>
          <p:nvPr userDrawn="1"/>
        </p:nvPicPr>
        <p:blipFill>
          <a:blip r:embed="rId3"/>
          <a:stretch>
            <a:fillRect/>
          </a:stretch>
        </p:blipFill>
        <p:spPr>
          <a:xfrm>
            <a:off x="3578569" y="4694987"/>
            <a:ext cx="3095223" cy="3914546"/>
          </a:xfrm>
          <a:prstGeom prst="rect">
            <a:avLst/>
          </a:prstGeom>
        </p:spPr>
      </p:pic>
      <p:sp>
        <p:nvSpPr>
          <p:cNvPr id="7" name="Text Placeholder 2">
            <a:extLst>
              <a:ext uri="{FF2B5EF4-FFF2-40B4-BE49-F238E27FC236}">
                <a16:creationId xmlns:a16="http://schemas.microsoft.com/office/drawing/2014/main" id="{D3434E21-FB1B-CB41-BCAB-EB4FA5F73A94}"/>
              </a:ext>
            </a:extLst>
          </p:cNvPr>
          <p:cNvSpPr>
            <a:spLocks noGrp="1"/>
          </p:cNvSpPr>
          <p:nvPr>
            <p:ph type="body" idx="10" hasCustomPrompt="1"/>
          </p:nvPr>
        </p:nvSpPr>
        <p:spPr>
          <a:xfrm>
            <a:off x="5192622" y="2777127"/>
            <a:ext cx="6306651" cy="3680460"/>
          </a:xfrm>
        </p:spPr>
        <p:txBody>
          <a:bodyPr/>
          <a:lstStyle>
            <a:lvl1pPr marL="0" indent="0">
              <a:lnSpc>
                <a:spcPct val="100000"/>
              </a:lnSpc>
              <a:buFont typeface="Courier New" panose="02070309020205020404" pitchFamily="49"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Aalto Ventures Program is the entrepreneurship education program at Aalto University. At AVP, students work in multidisciplinary teams, do hands-on exercises and gain tools of mass disruption, ready to be used either to construct a </a:t>
            </a:r>
            <a:r>
              <a:rPr lang="en-GB" err="1"/>
              <a:t>startup</a:t>
            </a:r>
            <a:r>
              <a:rPr lang="en-GB"/>
              <a:t> or to renovate an existing company from within.</a:t>
            </a:r>
          </a:p>
        </p:txBody>
      </p:sp>
    </p:spTree>
    <p:extLst>
      <p:ext uri="{BB962C8B-B14F-4D97-AF65-F5344CB8AC3E}">
        <p14:creationId xmlns:p14="http://schemas.microsoft.com/office/powerpoint/2010/main" val="139599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Layout">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DBC70E-F828-5340-8053-6C49F5BB5180}"/>
              </a:ext>
            </a:extLst>
          </p:cNvPr>
          <p:cNvSpPr>
            <a:spLocks noGrp="1"/>
          </p:cNvSpPr>
          <p:nvPr>
            <p:ph type="body" sz="quarter" idx="10" hasCustomPrompt="1"/>
          </p:nvPr>
        </p:nvSpPr>
        <p:spPr>
          <a:xfrm>
            <a:off x="427038" y="438405"/>
            <a:ext cx="11118850" cy="817372"/>
          </a:xfrm>
        </p:spPr>
        <p:txBody>
          <a:bodyPr/>
          <a:lstStyle>
            <a:lvl1pPr>
              <a:buNone/>
              <a:defRPr sz="3900" b="1">
                <a:sym typeface="Wingdings" pitchFamily="2" charset="2"/>
              </a:defRPr>
            </a:lvl1pPr>
          </a:lstStyle>
          <a:p>
            <a:pPr lvl="0"/>
            <a:r>
              <a:rPr lang="en-GB"/>
              <a:t>I understand, you needed a simple layout… </a:t>
            </a:r>
            <a:endParaRPr lang="aa-ET"/>
          </a:p>
        </p:txBody>
      </p:sp>
      <p:sp>
        <p:nvSpPr>
          <p:cNvPr id="5" name="Text Placeholder 4">
            <a:extLst>
              <a:ext uri="{FF2B5EF4-FFF2-40B4-BE49-F238E27FC236}">
                <a16:creationId xmlns:a16="http://schemas.microsoft.com/office/drawing/2014/main" id="{2C6B43A4-00D8-7240-B925-50C274F801D6}"/>
              </a:ext>
            </a:extLst>
          </p:cNvPr>
          <p:cNvSpPr>
            <a:spLocks noGrp="1"/>
          </p:cNvSpPr>
          <p:nvPr>
            <p:ph type="body" sz="quarter" idx="11" hasCustomPrompt="1"/>
          </p:nvPr>
        </p:nvSpPr>
        <p:spPr>
          <a:xfrm>
            <a:off x="427038" y="1524000"/>
            <a:ext cx="5364162" cy="4895595"/>
          </a:xfrm>
        </p:spPr>
        <p:txBody>
          <a:bodyPr/>
          <a:lstStyle>
            <a:lvl1pPr marL="228600" marR="0" indent="-22860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None/>
              <a:tabLst/>
              <a:defRPr sz="2400"/>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aa-ET"/>
              <a:t>Fine! Here you go. </a:t>
            </a:r>
          </a:p>
        </p:txBody>
      </p:sp>
      <p:sp>
        <p:nvSpPr>
          <p:cNvPr id="6" name="Text Placeholder 4">
            <a:extLst>
              <a:ext uri="{FF2B5EF4-FFF2-40B4-BE49-F238E27FC236}">
                <a16:creationId xmlns:a16="http://schemas.microsoft.com/office/drawing/2014/main" id="{6142FF0C-000B-B447-B3FA-CDD2CB5B0D1D}"/>
              </a:ext>
            </a:extLst>
          </p:cNvPr>
          <p:cNvSpPr>
            <a:spLocks noGrp="1"/>
          </p:cNvSpPr>
          <p:nvPr>
            <p:ph type="body" sz="quarter" idx="12" hasCustomPrompt="1"/>
          </p:nvPr>
        </p:nvSpPr>
        <p:spPr>
          <a:xfrm>
            <a:off x="6181726" y="1524001"/>
            <a:ext cx="5364162" cy="4486655"/>
          </a:xfrm>
        </p:spPr>
        <p:txBody>
          <a:bodyPr/>
          <a:lstStyle>
            <a:lvl1pPr marL="228600" marR="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400"/>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a:t>Aalto Ventures Program is the entrepreneurship education program at Aalto University. At AVP, students work in multidisciplinary teams, do hands-on exercises and gain tools of mass disruption, ready to be used either to construct a </a:t>
            </a:r>
            <a:r>
              <a:rPr lang="en-GB" err="1"/>
              <a:t>startup</a:t>
            </a:r>
            <a:r>
              <a:rPr lang="en-GB"/>
              <a:t> or to renovate an existing company from within.</a:t>
            </a:r>
          </a:p>
          <a:p>
            <a:pPr lvl="0"/>
            <a:endParaRPr lang="aa-ET"/>
          </a:p>
        </p:txBody>
      </p:sp>
    </p:spTree>
    <p:extLst>
      <p:ext uri="{BB962C8B-B14F-4D97-AF65-F5344CB8AC3E}">
        <p14:creationId xmlns:p14="http://schemas.microsoft.com/office/powerpoint/2010/main" val="2545554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Picture 0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627675-1FF8-5D4D-98E2-6786A759E3DF}"/>
              </a:ext>
            </a:extLst>
          </p:cNvPr>
          <p:cNvSpPr/>
          <p:nvPr userDrawn="1"/>
        </p:nvSpPr>
        <p:spPr>
          <a:xfrm flipV="1">
            <a:off x="-134112" y="1558517"/>
            <a:ext cx="1114377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3" name="Text Placeholder 2"/>
          <p:cNvSpPr>
            <a:spLocks noGrp="1"/>
          </p:cNvSpPr>
          <p:nvPr>
            <p:ph type="body" idx="1" hasCustomPrompt="1"/>
          </p:nvPr>
        </p:nvSpPr>
        <p:spPr>
          <a:xfrm>
            <a:off x="451018" y="1938020"/>
            <a:ext cx="5486233" cy="4334429"/>
          </a:xfrm>
        </p:spPr>
        <p:txBody>
          <a:bodyPr anchor="t" anchorCtr="0"/>
          <a:lstStyle>
            <a:lvl1pPr marL="228600" marR="0" indent="-228600" algn="l" defTabSz="914400" rtl="0" eaLnBrk="1" fontAlgn="base" latinLnBrk="0" hangingPunct="1">
              <a:lnSpc>
                <a:spcPct val="100000"/>
              </a:lnSpc>
              <a:spcBef>
                <a:spcPts val="1000"/>
              </a:spcBef>
              <a:spcAft>
                <a:spcPts val="0"/>
              </a:spcAft>
              <a:buClrTx/>
              <a:buSzTx/>
              <a:buFont typeface="Arial" panose="020B0604020202020204" pitchFamily="34" charset="0"/>
              <a:buNone/>
              <a:tabLst/>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Fill us up! </a:t>
            </a:r>
          </a:p>
        </p:txBody>
      </p:sp>
      <p:sp>
        <p:nvSpPr>
          <p:cNvPr id="8" name="Text Placeholder 7">
            <a:extLst>
              <a:ext uri="{FF2B5EF4-FFF2-40B4-BE49-F238E27FC236}">
                <a16:creationId xmlns:a16="http://schemas.microsoft.com/office/drawing/2014/main" id="{EC8B3615-0106-B540-B5EB-D73D651F0249}"/>
              </a:ext>
            </a:extLst>
          </p:cNvPr>
          <p:cNvSpPr>
            <a:spLocks noGrp="1"/>
          </p:cNvSpPr>
          <p:nvPr>
            <p:ph type="body" sz="quarter" idx="10" hasCustomPrompt="1"/>
          </p:nvPr>
        </p:nvSpPr>
        <p:spPr>
          <a:xfrm>
            <a:off x="1560290" y="292100"/>
            <a:ext cx="9449371" cy="1109663"/>
          </a:xfrm>
        </p:spPr>
        <p:txBody>
          <a:bodyPr/>
          <a:lstStyle>
            <a:lvl1pPr>
              <a:buNone/>
              <a:defRPr sz="6000">
                <a:solidFill>
                  <a:schemeClr val="accent1"/>
                </a:solidFill>
                <a:latin typeface="+mj-lt"/>
              </a:defRPr>
            </a:lvl1pPr>
          </a:lstStyle>
          <a:p>
            <a:pPr lvl="0"/>
            <a:r>
              <a:rPr lang="aa-ET"/>
              <a:t>Hey, what’s your title? </a:t>
            </a:r>
          </a:p>
        </p:txBody>
      </p:sp>
      <p:sp>
        <p:nvSpPr>
          <p:cNvPr id="11" name="Picture Placeholder 10">
            <a:extLst>
              <a:ext uri="{FF2B5EF4-FFF2-40B4-BE49-F238E27FC236}">
                <a16:creationId xmlns:a16="http://schemas.microsoft.com/office/drawing/2014/main" id="{A9217CE4-36E9-AC46-AD5B-5D0D8E37CFC1}"/>
              </a:ext>
            </a:extLst>
          </p:cNvPr>
          <p:cNvSpPr>
            <a:spLocks noGrp="1"/>
          </p:cNvSpPr>
          <p:nvPr>
            <p:ph type="pic" sz="quarter" idx="11"/>
          </p:nvPr>
        </p:nvSpPr>
        <p:spPr>
          <a:xfrm>
            <a:off x="6484314" y="1938020"/>
            <a:ext cx="5256668" cy="3873721"/>
          </a:xfrm>
        </p:spPr>
        <p:txBody>
          <a:bodyPr/>
          <a:lstStyle/>
          <a:p>
            <a:endParaRPr lang="aa-ET"/>
          </a:p>
        </p:txBody>
      </p:sp>
      <p:pic>
        <p:nvPicPr>
          <p:cNvPr id="12" name="Picture 11">
            <a:extLst>
              <a:ext uri="{FF2B5EF4-FFF2-40B4-BE49-F238E27FC236}">
                <a16:creationId xmlns:a16="http://schemas.microsoft.com/office/drawing/2014/main" id="{9A5021BD-9D30-C84A-A7BF-62D0F39E28CD}"/>
              </a:ext>
            </a:extLst>
          </p:cNvPr>
          <p:cNvPicPr>
            <a:picLocks noChangeAspect="1"/>
          </p:cNvPicPr>
          <p:nvPr userDrawn="1"/>
        </p:nvPicPr>
        <p:blipFill>
          <a:blip r:embed="rId2"/>
          <a:stretch>
            <a:fillRect/>
          </a:stretch>
        </p:blipFill>
        <p:spPr>
          <a:xfrm>
            <a:off x="119921" y="144781"/>
            <a:ext cx="1139253" cy="1413736"/>
          </a:xfrm>
          <a:prstGeom prst="rect">
            <a:avLst/>
          </a:prstGeom>
        </p:spPr>
      </p:pic>
    </p:spTree>
    <p:extLst>
      <p:ext uri="{BB962C8B-B14F-4D97-AF65-F5344CB8AC3E}">
        <p14:creationId xmlns:p14="http://schemas.microsoft.com/office/powerpoint/2010/main" val="3632961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Picture 02">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354603-444F-1744-882E-BC04B638E588}"/>
              </a:ext>
            </a:extLst>
          </p:cNvPr>
          <p:cNvSpPr>
            <a:spLocks noGrp="1"/>
          </p:cNvSpPr>
          <p:nvPr>
            <p:ph type="body" sz="quarter" idx="10"/>
          </p:nvPr>
        </p:nvSpPr>
        <p:spPr>
          <a:xfrm>
            <a:off x="430214" y="381000"/>
            <a:ext cx="5374842" cy="6096000"/>
          </a:xfrm>
        </p:spPr>
        <p:txBody>
          <a:bodyPr vert="horz" anchor="ctr" anchorCtr="0"/>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6" name="Picture Placeholder 5">
            <a:extLst>
              <a:ext uri="{FF2B5EF4-FFF2-40B4-BE49-F238E27FC236}">
                <a16:creationId xmlns:a16="http://schemas.microsoft.com/office/drawing/2014/main" id="{0C6F4554-CEF4-3646-80C6-1D2A8AC5033C}"/>
              </a:ext>
            </a:extLst>
          </p:cNvPr>
          <p:cNvSpPr>
            <a:spLocks noGrp="1"/>
          </p:cNvSpPr>
          <p:nvPr>
            <p:ph type="pic" sz="quarter" idx="11"/>
          </p:nvPr>
        </p:nvSpPr>
        <p:spPr>
          <a:xfrm>
            <a:off x="6096000" y="-1"/>
            <a:ext cx="6096000" cy="6858001"/>
          </a:xfrm>
        </p:spPr>
        <p:txBody>
          <a:bodyPr/>
          <a:lstStyle/>
          <a:p>
            <a:endParaRPr lang="aa-ET"/>
          </a:p>
        </p:txBody>
      </p:sp>
      <p:pic>
        <p:nvPicPr>
          <p:cNvPr id="9" name="Picture 8" descr="A close up of a sign&#10;&#10;Description automatically generated">
            <a:extLst>
              <a:ext uri="{FF2B5EF4-FFF2-40B4-BE49-F238E27FC236}">
                <a16:creationId xmlns:a16="http://schemas.microsoft.com/office/drawing/2014/main" id="{41E2D25F-937D-CB4E-930B-CECD68940E1D}"/>
              </a:ext>
            </a:extLst>
          </p:cNvPr>
          <p:cNvPicPr>
            <a:picLocks noChangeAspect="1"/>
          </p:cNvPicPr>
          <p:nvPr userDrawn="1"/>
        </p:nvPicPr>
        <p:blipFill>
          <a:blip r:embed="rId2"/>
          <a:stretch>
            <a:fillRect/>
          </a:stretch>
        </p:blipFill>
        <p:spPr>
          <a:xfrm>
            <a:off x="4694322" y="4391891"/>
            <a:ext cx="1533455" cy="3006435"/>
          </a:xfrm>
          <a:prstGeom prst="rect">
            <a:avLst/>
          </a:prstGeom>
        </p:spPr>
      </p:pic>
    </p:spTree>
    <p:extLst>
      <p:ext uri="{BB962C8B-B14F-4D97-AF65-F5344CB8AC3E}">
        <p14:creationId xmlns:p14="http://schemas.microsoft.com/office/powerpoint/2010/main" val="1126721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9478" y="281005"/>
            <a:ext cx="11553044" cy="2004995"/>
          </a:xfrm>
          <a:prstGeom prst="rect">
            <a:avLst/>
          </a:prstGeom>
        </p:spPr>
        <p:txBody>
          <a:bodyPr vert="horz" lIns="91440" tIns="45720" rIns="91440" bIns="45720" rtlCol="0" anchor="ctr">
            <a:noAutofit/>
          </a:bodyPr>
          <a:lstStyle/>
          <a:p>
            <a:r>
              <a:rPr lang="en-GB"/>
              <a:t>Hey, what’s your title?</a:t>
            </a:r>
            <a:endParaRPr lang="en-US"/>
          </a:p>
        </p:txBody>
      </p:sp>
      <p:sp>
        <p:nvSpPr>
          <p:cNvPr id="3" name="Text Placeholder 2"/>
          <p:cNvSpPr>
            <a:spLocks noGrp="1"/>
          </p:cNvSpPr>
          <p:nvPr>
            <p:ph type="body" idx="1"/>
          </p:nvPr>
        </p:nvSpPr>
        <p:spPr>
          <a:xfrm>
            <a:off x="319478" y="2571612"/>
            <a:ext cx="11553044" cy="4005383"/>
          </a:xfrm>
          <a:prstGeom prst="rect">
            <a:avLst/>
          </a:prstGeom>
        </p:spPr>
        <p:txBody>
          <a:bodyPr vert="horz" lIns="91440" tIns="45720" rIns="91440" bIns="45720" rtlCol="0">
            <a:normAutofit/>
          </a:bodyPr>
          <a:lstStyle/>
          <a:p>
            <a:pPr lvl="0"/>
            <a:r>
              <a:rPr lang="en-GB"/>
              <a:t>Cool, and what is this about?</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10" descr="A close up of a logo&#10;&#10;Description automatically generated">
            <a:extLst>
              <a:ext uri="{FF2B5EF4-FFF2-40B4-BE49-F238E27FC236}">
                <a16:creationId xmlns:a16="http://schemas.microsoft.com/office/drawing/2014/main" id="{3927373C-2320-184C-AF79-26A9887CB248}"/>
              </a:ext>
            </a:extLst>
          </p:cNvPr>
          <p:cNvPicPr>
            <a:picLocks noChangeAspect="1"/>
          </p:cNvPicPr>
          <p:nvPr userDrawn="1"/>
        </p:nvPicPr>
        <p:blipFill>
          <a:blip r:embed="rId22"/>
          <a:stretch>
            <a:fillRect/>
          </a:stretch>
        </p:blipFill>
        <p:spPr>
          <a:xfrm>
            <a:off x="10513622" y="6176963"/>
            <a:ext cx="1358900" cy="438150"/>
          </a:xfrm>
          <a:prstGeom prst="rect">
            <a:avLst/>
          </a:prstGeom>
        </p:spPr>
      </p:pic>
    </p:spTree>
    <p:extLst>
      <p:ext uri="{BB962C8B-B14F-4D97-AF65-F5344CB8AC3E}">
        <p14:creationId xmlns:p14="http://schemas.microsoft.com/office/powerpoint/2010/main" val="131090628"/>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76" r:id="rId3"/>
    <p:sldLayoutId id="2147483688" r:id="rId4"/>
    <p:sldLayoutId id="2147483674" r:id="rId5"/>
    <p:sldLayoutId id="2147483675" r:id="rId6"/>
    <p:sldLayoutId id="2147483691" r:id="rId7"/>
    <p:sldLayoutId id="2147483677" r:id="rId8"/>
    <p:sldLayoutId id="2147483679" r:id="rId9"/>
    <p:sldLayoutId id="2147483680" r:id="rId10"/>
    <p:sldLayoutId id="2147483678" r:id="rId11"/>
    <p:sldLayoutId id="2147483687" r:id="rId12"/>
    <p:sldLayoutId id="2147483690" r:id="rId13"/>
    <p:sldLayoutId id="2147483683" r:id="rId14"/>
    <p:sldLayoutId id="2147483692" r:id="rId15"/>
    <p:sldLayoutId id="2147483693" r:id="rId16"/>
    <p:sldLayoutId id="2147483686" r:id="rId17"/>
    <p:sldLayoutId id="2147483684" r:id="rId18"/>
    <p:sldLayoutId id="2147483689" r:id="rId19"/>
    <p:sldLayoutId id="2147483694" r:id="rId20"/>
  </p:sldLayoutIdLst>
  <p:txStyles>
    <p:titleStyle>
      <a:lvl1pPr algn="l" defTabSz="914400" rtl="0" eaLnBrk="1" latinLnBrk="0" hangingPunct="1">
        <a:lnSpc>
          <a:spcPct val="90000"/>
        </a:lnSpc>
        <a:spcBef>
          <a:spcPct val="0"/>
        </a:spcBef>
        <a:buNone/>
        <a:defRPr sz="8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hyperlink" Target="https://unsplash.com/@markkoenig?utm_source=unsplash&amp;utm_medium=referral&amp;utm_content=creditCopyText" TargetMode="External"/><Relationship Id="rId13" Type="http://schemas.openxmlformats.org/officeDocument/2006/relationships/hyperlink" Target="https://unsplash.com/@grstocks?utm_source=unsplash&amp;utm_medium=referral&amp;utm_content=creditCopyText" TargetMode="External"/><Relationship Id="rId3" Type="http://schemas.openxmlformats.org/officeDocument/2006/relationships/image" Target="../media/image24.jpeg"/><Relationship Id="rId7" Type="http://schemas.openxmlformats.org/officeDocument/2006/relationships/hyperlink" Target="https://unsplash.com/images/sports/soccer?utm_source=unsplash&amp;utm_medium=referral&amp;utm_content=creditCopyText" TargetMode="External"/><Relationship Id="rId12" Type="http://schemas.openxmlformats.org/officeDocument/2006/relationships/hyperlink" Target="https://unsplash.com/photos/TVOAbbLL050?utm_source=unsplash&amp;utm_medium=referral&amp;utm_content=creditCopyText"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hyperlink" Target="https://unsplash.com/@jaenix?utm_source=unsplash&amp;utm_medium=referral&amp;utm_content=creditCopyText" TargetMode="External"/><Relationship Id="rId11" Type="http://schemas.openxmlformats.org/officeDocument/2006/relationships/hyperlink" Target="https://unsplash.com/ja/@serenarepice?utm_source=unsplash&amp;utm_medium=referral&amp;utm_content=creditCopyText" TargetMode="External"/><Relationship Id="rId5" Type="http://schemas.openxmlformats.org/officeDocument/2006/relationships/image" Target="../media/image26.jpeg"/><Relationship Id="rId10" Type="http://schemas.openxmlformats.org/officeDocument/2006/relationships/image" Target="../media/image27.jpeg"/><Relationship Id="rId4" Type="http://schemas.openxmlformats.org/officeDocument/2006/relationships/image" Target="../media/image25.jpeg"/><Relationship Id="rId9" Type="http://schemas.openxmlformats.org/officeDocument/2006/relationships/hyperlink" Target="https://unsplash.com/photos/fNXJs8IVFHA?utm_source=unsplash&amp;utm_medium=referral&amp;utm_content=creditCopyText" TargetMode="External"/><Relationship Id="rId14" Type="http://schemas.openxmlformats.org/officeDocument/2006/relationships/hyperlink" Target="https://unsplash.com/photos/Iq9SaJezkOE?utm_source=unsplash&amp;utm_medium=referral&amp;utm_content=creditCopyTex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hyperlink" Target="https://unsplash.com/photos/ymf4_9Y9S_A?utm_source=unsplash&amp;utm_medium=referral&amp;utm_content=creditCopyText" TargetMode="External"/><Relationship Id="rId4" Type="http://schemas.openxmlformats.org/officeDocument/2006/relationships/hyperlink" Target="https://unsplash.com/@randyfath?utm_source=unsplash&amp;utm_medium=referral&amp;utm_content=creditCopyTex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74EE1A5-28FB-BB45-B7A8-ACED6BB08BD4}"/>
              </a:ext>
            </a:extLst>
          </p:cNvPr>
          <p:cNvSpPr>
            <a:spLocks noGrp="1"/>
          </p:cNvSpPr>
          <p:nvPr>
            <p:ph type="body" sz="quarter" idx="10"/>
          </p:nvPr>
        </p:nvSpPr>
        <p:spPr/>
        <p:txBody>
          <a:bodyPr vert="horz" lIns="91440" tIns="45720" rIns="91440" bIns="45720" rtlCol="0" anchor="t">
            <a:normAutofit fontScale="62500" lnSpcReduction="20000"/>
          </a:bodyPr>
          <a:lstStyle/>
          <a:p>
            <a:r>
              <a:rPr lang="fi-FI" sz="2800" dirty="0">
                <a:latin typeface="+mn-lt"/>
                <a:cs typeface="Arial"/>
              </a:rPr>
              <a:t>Good Life Engine</a:t>
            </a:r>
          </a:p>
          <a:p>
            <a:r>
              <a:rPr lang="fi-FI" sz="2800" dirty="0">
                <a:latin typeface="+mn-lt"/>
                <a:cs typeface="Arial"/>
              </a:rPr>
              <a:t>27.1.2023</a:t>
            </a:r>
          </a:p>
          <a:p>
            <a:r>
              <a:rPr lang="fi-FI" sz="2800" dirty="0">
                <a:latin typeface="+mn-lt"/>
                <a:cs typeface="Arial"/>
              </a:rPr>
              <a:t>Kalle Airo</a:t>
            </a:r>
          </a:p>
          <a:p>
            <a:endParaRPr lang="aa-ET" dirty="0"/>
          </a:p>
        </p:txBody>
      </p:sp>
      <p:sp>
        <p:nvSpPr>
          <p:cNvPr id="2" name="Title 1">
            <a:extLst>
              <a:ext uri="{FF2B5EF4-FFF2-40B4-BE49-F238E27FC236}">
                <a16:creationId xmlns:a16="http://schemas.microsoft.com/office/drawing/2014/main" id="{6401CD67-60F8-564E-ACE4-422AEBF7D342}"/>
              </a:ext>
            </a:extLst>
          </p:cNvPr>
          <p:cNvSpPr>
            <a:spLocks noGrp="1"/>
          </p:cNvSpPr>
          <p:nvPr>
            <p:ph type="ctrTitle"/>
          </p:nvPr>
        </p:nvSpPr>
        <p:spPr>
          <a:xfrm>
            <a:off x="977507" y="2801926"/>
            <a:ext cx="9912165" cy="3391055"/>
          </a:xfrm>
        </p:spPr>
        <p:txBody>
          <a:bodyPr/>
          <a:lstStyle/>
          <a:p>
            <a:r>
              <a:rPr lang="en-US" dirty="0"/>
              <a:t>Stoic Tools</a:t>
            </a:r>
            <a:endParaRPr lang="aa-ET" dirty="0"/>
          </a:p>
        </p:txBody>
      </p:sp>
    </p:spTree>
    <p:extLst>
      <p:ext uri="{BB962C8B-B14F-4D97-AF65-F5344CB8AC3E}">
        <p14:creationId xmlns:p14="http://schemas.microsoft.com/office/powerpoint/2010/main" val="4102956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75CBBF-D7B9-4824-9E1B-7FF4546A7B54}"/>
              </a:ext>
            </a:extLst>
          </p:cNvPr>
          <p:cNvSpPr txBox="1"/>
          <p:nvPr/>
        </p:nvSpPr>
        <p:spPr>
          <a:xfrm>
            <a:off x="1362021" y="2028617"/>
            <a:ext cx="9467958" cy="2800767"/>
          </a:xfrm>
          <a:prstGeom prst="rect">
            <a:avLst/>
          </a:prstGeom>
          <a:noFill/>
        </p:spPr>
        <p:txBody>
          <a:bodyPr wrap="square">
            <a:spAutoFit/>
          </a:bodyPr>
          <a:lstStyle/>
          <a:p>
            <a:r>
              <a:rPr lang="fi-FI" sz="4400" dirty="0"/>
              <a:t>Ancient </a:t>
            </a:r>
            <a:r>
              <a:rPr lang="fi-FI" sz="4400" dirty="0" err="1"/>
              <a:t>Stoics</a:t>
            </a:r>
            <a:r>
              <a:rPr lang="fi-FI" sz="4400" dirty="0"/>
              <a:t> </a:t>
            </a:r>
            <a:r>
              <a:rPr lang="fi-FI" sz="4400" dirty="0" err="1"/>
              <a:t>found</a:t>
            </a:r>
            <a:r>
              <a:rPr lang="fi-FI" sz="4400" dirty="0"/>
              <a:t> a ”</a:t>
            </a:r>
            <a:r>
              <a:rPr lang="fi-FI" sz="4400" dirty="0" err="1"/>
              <a:t>cure</a:t>
            </a:r>
            <a:r>
              <a:rPr lang="fi-FI" sz="4400" dirty="0"/>
              <a:t>” for </a:t>
            </a:r>
            <a:r>
              <a:rPr lang="fi-FI" sz="4400" dirty="0" err="1"/>
              <a:t>negative</a:t>
            </a:r>
            <a:r>
              <a:rPr lang="fi-FI" sz="4400" dirty="0"/>
              <a:t> </a:t>
            </a:r>
            <a:r>
              <a:rPr lang="fi-FI" sz="4400" dirty="0" err="1"/>
              <a:t>emotions</a:t>
            </a:r>
            <a:r>
              <a:rPr lang="fi-FI" sz="4400" dirty="0"/>
              <a:t>.</a:t>
            </a:r>
          </a:p>
          <a:p>
            <a:r>
              <a:rPr lang="en-US" sz="4400" dirty="0"/>
              <a:t>The Stoics were mistaken </a:t>
            </a:r>
            <a:r>
              <a:rPr lang="fi-FI" sz="4400" dirty="0"/>
              <a:t>on </a:t>
            </a:r>
            <a:r>
              <a:rPr lang="fi-FI" sz="4400" dirty="0" err="1"/>
              <a:t>why</a:t>
            </a:r>
            <a:r>
              <a:rPr lang="fi-FI" sz="4400" dirty="0"/>
              <a:t> </a:t>
            </a:r>
            <a:r>
              <a:rPr lang="fi-FI" sz="4400" dirty="0" err="1"/>
              <a:t>the</a:t>
            </a:r>
            <a:r>
              <a:rPr lang="fi-FI" sz="4400" dirty="0"/>
              <a:t> </a:t>
            </a:r>
            <a:r>
              <a:rPr lang="fi-FI" sz="4400" dirty="0" err="1"/>
              <a:t>cure</a:t>
            </a:r>
            <a:r>
              <a:rPr lang="fi-FI" sz="4400" dirty="0"/>
              <a:t> </a:t>
            </a:r>
            <a:r>
              <a:rPr lang="fi-FI" sz="4400" dirty="0" err="1"/>
              <a:t>works</a:t>
            </a:r>
            <a:r>
              <a:rPr lang="fi-FI" sz="4400" dirty="0"/>
              <a:t>, </a:t>
            </a:r>
            <a:r>
              <a:rPr lang="fi-FI" sz="4400" dirty="0" err="1"/>
              <a:t>but</a:t>
            </a:r>
            <a:r>
              <a:rPr lang="fi-FI" sz="4400" dirty="0"/>
              <a:t> </a:t>
            </a:r>
            <a:r>
              <a:rPr lang="fi-FI" sz="4400" dirty="0" err="1"/>
              <a:t>not</a:t>
            </a:r>
            <a:r>
              <a:rPr lang="fi-FI" sz="4400" dirty="0"/>
              <a:t> </a:t>
            </a:r>
            <a:r>
              <a:rPr lang="fi-FI" sz="4400" dirty="0" err="1"/>
              <a:t>about</a:t>
            </a:r>
            <a:r>
              <a:rPr lang="fi-FI" sz="4400" dirty="0"/>
              <a:t> </a:t>
            </a:r>
            <a:r>
              <a:rPr lang="fi-FI" sz="4400" dirty="0" err="1"/>
              <a:t>its</a:t>
            </a:r>
            <a:r>
              <a:rPr lang="fi-FI" sz="4400" dirty="0"/>
              <a:t> </a:t>
            </a:r>
            <a:r>
              <a:rPr lang="fi-FI" sz="4400" dirty="0" err="1"/>
              <a:t>efficacy</a:t>
            </a:r>
            <a:r>
              <a:rPr lang="fi-FI" sz="4400" dirty="0"/>
              <a:t>.</a:t>
            </a:r>
            <a:endParaRPr lang="en-US" sz="4400" dirty="0"/>
          </a:p>
        </p:txBody>
      </p:sp>
    </p:spTree>
    <p:extLst>
      <p:ext uri="{BB962C8B-B14F-4D97-AF65-F5344CB8AC3E}">
        <p14:creationId xmlns:p14="http://schemas.microsoft.com/office/powerpoint/2010/main" val="2274017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75CBBF-D7B9-4824-9E1B-7FF4546A7B54}"/>
              </a:ext>
            </a:extLst>
          </p:cNvPr>
          <p:cNvSpPr txBox="1"/>
          <p:nvPr/>
        </p:nvSpPr>
        <p:spPr>
          <a:xfrm>
            <a:off x="1362021" y="2705725"/>
            <a:ext cx="9467958" cy="1446550"/>
          </a:xfrm>
          <a:prstGeom prst="rect">
            <a:avLst/>
          </a:prstGeom>
          <a:noFill/>
        </p:spPr>
        <p:txBody>
          <a:bodyPr wrap="square">
            <a:spAutoFit/>
          </a:bodyPr>
          <a:lstStyle/>
          <a:p>
            <a:r>
              <a:rPr lang="en-US" sz="4400" dirty="0"/>
              <a:t>Stoic strategies are as relevant today as they were in ancient times.</a:t>
            </a:r>
            <a:endParaRPr lang="fi-FI" sz="4400" dirty="0"/>
          </a:p>
        </p:txBody>
      </p:sp>
    </p:spTree>
    <p:extLst>
      <p:ext uri="{BB962C8B-B14F-4D97-AF65-F5344CB8AC3E}">
        <p14:creationId xmlns:p14="http://schemas.microsoft.com/office/powerpoint/2010/main" val="3196610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EACD1-CD74-45A4-B4AF-DA9DFB8A833C}"/>
              </a:ext>
            </a:extLst>
          </p:cNvPr>
          <p:cNvSpPr>
            <a:spLocks noGrp="1"/>
          </p:cNvSpPr>
          <p:nvPr>
            <p:ph type="title"/>
          </p:nvPr>
        </p:nvSpPr>
        <p:spPr/>
        <p:txBody>
          <a:bodyPr/>
          <a:lstStyle/>
          <a:p>
            <a:r>
              <a:rPr lang="en-US" sz="4800" b="1" dirty="0"/>
              <a:t>Main sources of Unhappiness According to The Stoics</a:t>
            </a:r>
            <a:endParaRPr lang="fi-FI" sz="4800" dirty="0"/>
          </a:p>
        </p:txBody>
      </p:sp>
      <p:sp>
        <p:nvSpPr>
          <p:cNvPr id="3" name="Content Placeholder 2">
            <a:extLst>
              <a:ext uri="{FF2B5EF4-FFF2-40B4-BE49-F238E27FC236}">
                <a16:creationId xmlns:a16="http://schemas.microsoft.com/office/drawing/2014/main" id="{3992977A-C3E6-4BC2-89B8-14618A1F477C}"/>
              </a:ext>
            </a:extLst>
          </p:cNvPr>
          <p:cNvSpPr>
            <a:spLocks noGrp="1"/>
          </p:cNvSpPr>
          <p:nvPr>
            <p:ph idx="1"/>
          </p:nvPr>
        </p:nvSpPr>
        <p:spPr/>
        <p:txBody>
          <a:bodyPr>
            <a:norm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dirty="0"/>
              <a:t>1. Insatiability i.e. wanting more and more</a:t>
            </a:r>
          </a:p>
          <a:p>
            <a:pPr marL="0" marR="0" lvl="0" indent="0" defTabSz="914400" rtl="0" eaLnBrk="1" fontAlgn="auto" latinLnBrk="0" hangingPunct="1">
              <a:lnSpc>
                <a:spcPct val="100000"/>
              </a:lnSpc>
              <a:spcBef>
                <a:spcPts val="0"/>
              </a:spcBef>
              <a:spcAft>
                <a:spcPts val="0"/>
              </a:spcAft>
              <a:buClrTx/>
              <a:buSzTx/>
              <a:buFontTx/>
              <a:buNone/>
              <a:tabLst/>
              <a:defRPr/>
            </a:pPr>
            <a:r>
              <a:rPr lang="en-US" sz="4400" dirty="0"/>
              <a:t>2. Worrying about things beyond our control</a:t>
            </a:r>
          </a:p>
        </p:txBody>
      </p:sp>
      <p:sp>
        <p:nvSpPr>
          <p:cNvPr id="5" name="TextBox 4">
            <a:extLst>
              <a:ext uri="{FF2B5EF4-FFF2-40B4-BE49-F238E27FC236}">
                <a16:creationId xmlns:a16="http://schemas.microsoft.com/office/drawing/2014/main" id="{71222627-4E22-445D-9C7E-D9A3B4EA51C7}"/>
              </a:ext>
            </a:extLst>
          </p:cNvPr>
          <p:cNvSpPr txBox="1"/>
          <p:nvPr/>
        </p:nvSpPr>
        <p:spPr>
          <a:xfrm>
            <a:off x="546955" y="6034044"/>
            <a:ext cx="9365590" cy="276999"/>
          </a:xfrm>
          <a:prstGeom prst="rect">
            <a:avLst/>
          </a:prstGeom>
          <a:noFill/>
        </p:spPr>
        <p:txBody>
          <a:bodyPr wrap="square">
            <a:spAutoFit/>
          </a:bodyPr>
          <a:lstStyle/>
          <a:p>
            <a:r>
              <a:rPr lang="fi-FI" sz="1200" dirty="0" err="1"/>
              <a:t>Adapted</a:t>
            </a:r>
            <a:r>
              <a:rPr lang="fi-FI" sz="1200" dirty="0"/>
              <a:t> from </a:t>
            </a:r>
            <a:r>
              <a:rPr lang="fi-FI" sz="1200" dirty="0" err="1"/>
              <a:t>the</a:t>
            </a:r>
            <a:r>
              <a:rPr lang="fi-FI" sz="1200" dirty="0"/>
              <a:t> book Guide to </a:t>
            </a:r>
            <a:r>
              <a:rPr lang="fi-FI" sz="1200" dirty="0" err="1"/>
              <a:t>Goodlife</a:t>
            </a:r>
            <a:r>
              <a:rPr lang="fi-FI" sz="1200" dirty="0"/>
              <a:t> - </a:t>
            </a:r>
          </a:p>
        </p:txBody>
      </p:sp>
    </p:spTree>
    <p:extLst>
      <p:ext uri="{BB962C8B-B14F-4D97-AF65-F5344CB8AC3E}">
        <p14:creationId xmlns:p14="http://schemas.microsoft.com/office/powerpoint/2010/main" val="2850400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67BC-255E-4C90-B64C-E1A3AEC9184D}"/>
              </a:ext>
            </a:extLst>
          </p:cNvPr>
          <p:cNvSpPr>
            <a:spLocks noGrp="1"/>
          </p:cNvSpPr>
          <p:nvPr>
            <p:ph type="ctrTitle"/>
          </p:nvPr>
        </p:nvSpPr>
        <p:spPr/>
        <p:txBody>
          <a:bodyPr/>
          <a:lstStyle/>
          <a:p>
            <a:r>
              <a:rPr lang="en-US" dirty="0"/>
              <a:t>Insatiability</a:t>
            </a:r>
            <a:endParaRPr lang="fi-FI" dirty="0"/>
          </a:p>
        </p:txBody>
      </p:sp>
      <p:sp>
        <p:nvSpPr>
          <p:cNvPr id="3" name="Text Placeholder 2">
            <a:extLst>
              <a:ext uri="{FF2B5EF4-FFF2-40B4-BE49-F238E27FC236}">
                <a16:creationId xmlns:a16="http://schemas.microsoft.com/office/drawing/2014/main" id="{C378B862-4999-4D5B-B97A-AC43C021FFA1}"/>
              </a:ext>
            </a:extLst>
          </p:cNvPr>
          <p:cNvSpPr>
            <a:spLocks noGrp="1"/>
          </p:cNvSpPr>
          <p:nvPr>
            <p:ph type="body" sz="quarter" idx="10"/>
          </p:nvPr>
        </p:nvSpPr>
        <p:spPr/>
        <p:txBody>
          <a:bodyPr>
            <a:normAutofit fontScale="92500" lnSpcReduction="20000"/>
          </a:bodyPr>
          <a:lstStyle/>
          <a:p>
            <a:endParaRPr lang="fi-FI" dirty="0"/>
          </a:p>
        </p:txBody>
      </p:sp>
    </p:spTree>
    <p:extLst>
      <p:ext uri="{BB962C8B-B14F-4D97-AF65-F5344CB8AC3E}">
        <p14:creationId xmlns:p14="http://schemas.microsoft.com/office/powerpoint/2010/main" val="1511987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09FD6-0112-47E2-B13A-02991296FEED}"/>
              </a:ext>
            </a:extLst>
          </p:cNvPr>
          <p:cNvSpPr>
            <a:spLocks noGrp="1"/>
          </p:cNvSpPr>
          <p:nvPr>
            <p:ph type="title"/>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H</a:t>
            </a:r>
            <a:r>
              <a:rPr lang="en-US" sz="5400" dirty="0"/>
              <a:t>edonic </a:t>
            </a:r>
            <a:r>
              <a:rPr lang="en-US" dirty="0" err="1"/>
              <a:t>Tredmill</a:t>
            </a:r>
            <a:endParaRPr lang="en-US" sz="5400" dirty="0"/>
          </a:p>
        </p:txBody>
      </p:sp>
      <p:sp>
        <p:nvSpPr>
          <p:cNvPr id="3" name="Content Placeholder 2">
            <a:extLst>
              <a:ext uri="{FF2B5EF4-FFF2-40B4-BE49-F238E27FC236}">
                <a16:creationId xmlns:a16="http://schemas.microsoft.com/office/drawing/2014/main" id="{D94C3511-4693-4DD5-84C8-570133CFD578}"/>
              </a:ext>
            </a:extLst>
          </p:cNvPr>
          <p:cNvSpPr>
            <a:spLocks noGrp="1"/>
          </p:cNvSpPr>
          <p:nvPr>
            <p:ph idx="1"/>
          </p:nvPr>
        </p:nvSpPr>
        <p:spPr/>
        <p:txBody>
          <a:bodyPr/>
          <a:lstStyle/>
          <a:p>
            <a:r>
              <a:rPr lang="en-US" dirty="0"/>
              <a:t>Hedonic adaptation refers to the notion that after positive (or negative) events (i.e., something good or bad happening to someone), and a subsequent increase in positive (or negative) feelings, people return to a relatively stable, baseline level of affect (Diener, Lucas, &amp; </a:t>
            </a:r>
            <a:r>
              <a:rPr lang="en-US" dirty="0" err="1"/>
              <a:t>Scollon</a:t>
            </a:r>
            <a:r>
              <a:rPr lang="en-US" dirty="0"/>
              <a:t>, 2006).</a:t>
            </a:r>
          </a:p>
          <a:p>
            <a:r>
              <a:rPr lang="fi-FI" dirty="0" err="1"/>
              <a:t>After</a:t>
            </a:r>
            <a:r>
              <a:rPr lang="fi-FI" dirty="0"/>
              <a:t> </a:t>
            </a:r>
            <a:r>
              <a:rPr lang="fi-FI" dirty="0" err="1"/>
              <a:t>working</a:t>
            </a:r>
            <a:r>
              <a:rPr lang="fi-FI" dirty="0"/>
              <a:t> </a:t>
            </a:r>
            <a:r>
              <a:rPr lang="fi-FI" dirty="0" err="1"/>
              <a:t>hard</a:t>
            </a:r>
            <a:r>
              <a:rPr lang="fi-FI" dirty="0"/>
              <a:t> to </a:t>
            </a:r>
            <a:r>
              <a:rPr lang="fi-FI" dirty="0" err="1"/>
              <a:t>get</a:t>
            </a:r>
            <a:r>
              <a:rPr lang="fi-FI" dirty="0"/>
              <a:t> </a:t>
            </a:r>
            <a:r>
              <a:rPr lang="fi-FI" dirty="0" err="1"/>
              <a:t>what</a:t>
            </a:r>
            <a:r>
              <a:rPr lang="fi-FI" dirty="0"/>
              <a:t> </a:t>
            </a:r>
            <a:r>
              <a:rPr lang="fi-FI" dirty="0" err="1"/>
              <a:t>we</a:t>
            </a:r>
            <a:r>
              <a:rPr lang="fi-FI" dirty="0"/>
              <a:t> </a:t>
            </a:r>
            <a:r>
              <a:rPr lang="fi-FI" dirty="0" err="1"/>
              <a:t>want</a:t>
            </a:r>
            <a:r>
              <a:rPr lang="fi-FI" dirty="0"/>
              <a:t>, </a:t>
            </a:r>
            <a:r>
              <a:rPr lang="fi-FI" dirty="0" err="1"/>
              <a:t>we</a:t>
            </a:r>
            <a:r>
              <a:rPr lang="fi-FI" dirty="0"/>
              <a:t> </a:t>
            </a:r>
            <a:r>
              <a:rPr lang="fi-FI" dirty="0" err="1"/>
              <a:t>lose</a:t>
            </a:r>
            <a:r>
              <a:rPr lang="fi-FI" dirty="0"/>
              <a:t> </a:t>
            </a:r>
            <a:r>
              <a:rPr lang="fi-FI" dirty="0" err="1"/>
              <a:t>interest</a:t>
            </a:r>
            <a:r>
              <a:rPr lang="fi-FI" dirty="0"/>
              <a:t> in </a:t>
            </a:r>
            <a:r>
              <a:rPr lang="fi-FI" dirty="0" err="1"/>
              <a:t>the</a:t>
            </a:r>
            <a:r>
              <a:rPr lang="fi-FI" dirty="0"/>
              <a:t> </a:t>
            </a:r>
            <a:r>
              <a:rPr lang="fi-FI" dirty="0" err="1"/>
              <a:t>object</a:t>
            </a:r>
            <a:r>
              <a:rPr lang="fi-FI" dirty="0"/>
              <a:t> of </a:t>
            </a:r>
            <a:r>
              <a:rPr lang="fi-FI" dirty="0" err="1"/>
              <a:t>desire</a:t>
            </a:r>
            <a:r>
              <a:rPr lang="fi-FI" dirty="0"/>
              <a:t> and go on to </a:t>
            </a:r>
            <a:r>
              <a:rPr lang="fi-FI" dirty="0" err="1"/>
              <a:t>form</a:t>
            </a:r>
            <a:r>
              <a:rPr lang="fi-FI" dirty="0"/>
              <a:t> </a:t>
            </a:r>
            <a:r>
              <a:rPr lang="fi-FI" dirty="0" err="1"/>
              <a:t>new</a:t>
            </a:r>
            <a:r>
              <a:rPr lang="fi-FI" dirty="0"/>
              <a:t> </a:t>
            </a:r>
            <a:r>
              <a:rPr lang="fi-FI" dirty="0" err="1"/>
              <a:t>desires</a:t>
            </a:r>
            <a:endParaRPr lang="fi-FI" dirty="0"/>
          </a:p>
          <a:p>
            <a:endParaRPr lang="en-US" dirty="0"/>
          </a:p>
        </p:txBody>
      </p:sp>
    </p:spTree>
    <p:extLst>
      <p:ext uri="{BB962C8B-B14F-4D97-AF65-F5344CB8AC3E}">
        <p14:creationId xmlns:p14="http://schemas.microsoft.com/office/powerpoint/2010/main" val="1036462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F118E-7591-4599-A3E4-093687CECA1F}"/>
              </a:ext>
            </a:extLst>
          </p:cNvPr>
          <p:cNvSpPr>
            <a:spLocks noGrp="1"/>
          </p:cNvSpPr>
          <p:nvPr>
            <p:ph idx="1"/>
          </p:nvPr>
        </p:nvSpPr>
        <p:spPr/>
        <p:txBody>
          <a:bodyPr/>
          <a:lstStyle/>
          <a:p>
            <a:pPr marL="0" indent="0">
              <a:buNone/>
            </a:pPr>
            <a:r>
              <a:rPr lang="en-US" b="1" dirty="0"/>
              <a:t>“No person has the power to have everything they want, but it is in their power not to want what they don’t have, and to cheerfully put to good use what they do have.” </a:t>
            </a:r>
          </a:p>
          <a:p>
            <a:pPr marL="0" indent="0" algn="r">
              <a:buNone/>
            </a:pPr>
            <a:r>
              <a:rPr lang="en-US" dirty="0"/>
              <a:t>– Seneca</a:t>
            </a:r>
          </a:p>
        </p:txBody>
      </p:sp>
    </p:spTree>
    <p:extLst>
      <p:ext uri="{BB962C8B-B14F-4D97-AF65-F5344CB8AC3E}">
        <p14:creationId xmlns:p14="http://schemas.microsoft.com/office/powerpoint/2010/main" val="153949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09FD6-0112-47E2-B13A-02991296FEED}"/>
              </a:ext>
            </a:extLst>
          </p:cNvPr>
          <p:cNvSpPr>
            <a:spLocks noGrp="1"/>
          </p:cNvSpPr>
          <p:nvPr>
            <p:ph type="title"/>
          </p:nvPr>
        </p:nvSpPr>
        <p:spPr/>
        <p:txBody>
          <a:bodyPr/>
          <a:lstStyle/>
          <a:p>
            <a:r>
              <a:rPr lang="en-US" dirty="0"/>
              <a:t>Negative visualization</a:t>
            </a:r>
            <a:endParaRPr lang="fi-FI" dirty="0"/>
          </a:p>
        </p:txBody>
      </p:sp>
      <p:sp>
        <p:nvSpPr>
          <p:cNvPr id="3" name="Content Placeholder 2">
            <a:extLst>
              <a:ext uri="{FF2B5EF4-FFF2-40B4-BE49-F238E27FC236}">
                <a16:creationId xmlns:a16="http://schemas.microsoft.com/office/drawing/2014/main" id="{D94C3511-4693-4DD5-84C8-570133CFD578}"/>
              </a:ext>
            </a:extLst>
          </p:cNvPr>
          <p:cNvSpPr>
            <a:spLocks noGrp="1"/>
          </p:cNvSpPr>
          <p:nvPr>
            <p:ph idx="1"/>
          </p:nvPr>
        </p:nvSpPr>
        <p:spPr/>
        <p:txBody>
          <a:bodyPr>
            <a:normAutofit/>
          </a:bodyPr>
          <a:lstStyle/>
          <a:p>
            <a:r>
              <a:rPr lang="en-US" dirty="0"/>
              <a:t>Negative visualization requires minimal time, energy and talent, but often grows one’s capacity to enjoy life</a:t>
            </a:r>
          </a:p>
          <a:p>
            <a:r>
              <a:rPr lang="en-US" dirty="0"/>
              <a:t>It teaches us to enjoy what we have without clinging into it</a:t>
            </a:r>
          </a:p>
          <a:p>
            <a:r>
              <a:rPr lang="en-US" dirty="0"/>
              <a:t>It should be done periodically (e.g. daily or weekly), not all the time</a:t>
            </a:r>
          </a:p>
          <a:p>
            <a:r>
              <a:rPr lang="en-US" dirty="0"/>
              <a:t>You should make a distinction between </a:t>
            </a:r>
            <a:r>
              <a:rPr lang="en-US" i="1" dirty="0"/>
              <a:t>contemplating</a:t>
            </a:r>
            <a:r>
              <a:rPr lang="en-US" dirty="0"/>
              <a:t> something bad happening and </a:t>
            </a:r>
            <a:r>
              <a:rPr lang="en-US" i="1" dirty="0"/>
              <a:t>worrying</a:t>
            </a:r>
            <a:r>
              <a:rPr lang="en-US" dirty="0"/>
              <a:t> about it. Contemplation is an intellectual exercise, which you can conduct without affecting emotions.</a:t>
            </a:r>
          </a:p>
          <a:p>
            <a:pPr marL="0" indent="0">
              <a:buNone/>
            </a:pPr>
            <a:endParaRPr lang="fi-FI" dirty="0"/>
          </a:p>
          <a:p>
            <a:endParaRPr lang="en-US" dirty="0"/>
          </a:p>
        </p:txBody>
      </p:sp>
    </p:spTree>
    <p:extLst>
      <p:ext uri="{BB962C8B-B14F-4D97-AF65-F5344CB8AC3E}">
        <p14:creationId xmlns:p14="http://schemas.microsoft.com/office/powerpoint/2010/main" val="3053856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09FD6-0112-47E2-B13A-02991296FEED}"/>
              </a:ext>
            </a:extLst>
          </p:cNvPr>
          <p:cNvSpPr>
            <a:spLocks noGrp="1"/>
          </p:cNvSpPr>
          <p:nvPr>
            <p:ph type="title"/>
          </p:nvPr>
        </p:nvSpPr>
        <p:spPr/>
        <p:txBody>
          <a:bodyPr/>
          <a:lstStyle/>
          <a:p>
            <a:r>
              <a:rPr lang="en-US" dirty="0"/>
              <a:t>Negative visualization</a:t>
            </a:r>
            <a:endParaRPr lang="fi-FI" dirty="0"/>
          </a:p>
        </p:txBody>
      </p:sp>
      <p:sp>
        <p:nvSpPr>
          <p:cNvPr id="3" name="Content Placeholder 2">
            <a:extLst>
              <a:ext uri="{FF2B5EF4-FFF2-40B4-BE49-F238E27FC236}">
                <a16:creationId xmlns:a16="http://schemas.microsoft.com/office/drawing/2014/main" id="{D94C3511-4693-4DD5-84C8-570133CFD578}"/>
              </a:ext>
            </a:extLst>
          </p:cNvPr>
          <p:cNvSpPr>
            <a:spLocks noGrp="1"/>
          </p:cNvSpPr>
          <p:nvPr>
            <p:ph idx="1"/>
          </p:nvPr>
        </p:nvSpPr>
        <p:spPr/>
        <p:txBody>
          <a:bodyPr/>
          <a:lstStyle/>
          <a:p>
            <a:r>
              <a:rPr lang="en-US" dirty="0"/>
              <a:t>Easiest way to gain happiness is to learn how to want things we already have. </a:t>
            </a:r>
          </a:p>
          <a:p>
            <a:r>
              <a:rPr lang="en-US" sz="2800" dirty="0"/>
              <a:t>Change our thinking, not our actions or surroundings.</a:t>
            </a:r>
            <a:endParaRPr lang="en-US" dirty="0"/>
          </a:p>
          <a:p>
            <a:r>
              <a:rPr lang="fi-FI" dirty="0" err="1"/>
              <a:t>We</a:t>
            </a:r>
            <a:r>
              <a:rPr lang="fi-FI" dirty="0"/>
              <a:t> </a:t>
            </a:r>
            <a:r>
              <a:rPr lang="fi-FI" dirty="0" err="1"/>
              <a:t>should</a:t>
            </a:r>
            <a:r>
              <a:rPr lang="fi-FI" dirty="0"/>
              <a:t> </a:t>
            </a:r>
            <a:r>
              <a:rPr lang="fi-FI" dirty="0" err="1"/>
              <a:t>imagine</a:t>
            </a:r>
            <a:r>
              <a:rPr lang="fi-FI" dirty="0"/>
              <a:t> </a:t>
            </a:r>
            <a:r>
              <a:rPr lang="fi-FI" dirty="0" err="1"/>
              <a:t>ourselves</a:t>
            </a:r>
            <a:r>
              <a:rPr lang="fi-FI" dirty="0"/>
              <a:t> </a:t>
            </a:r>
            <a:r>
              <a:rPr lang="fi-FI" dirty="0" err="1"/>
              <a:t>losing</a:t>
            </a:r>
            <a:r>
              <a:rPr lang="fi-FI" dirty="0"/>
              <a:t> </a:t>
            </a:r>
            <a:r>
              <a:rPr lang="fi-FI" dirty="0" err="1"/>
              <a:t>the</a:t>
            </a:r>
            <a:r>
              <a:rPr lang="fi-FI" dirty="0"/>
              <a:t> </a:t>
            </a:r>
            <a:r>
              <a:rPr lang="fi-FI" dirty="0" err="1"/>
              <a:t>things</a:t>
            </a:r>
            <a:r>
              <a:rPr lang="fi-FI" dirty="0"/>
              <a:t> </a:t>
            </a:r>
            <a:r>
              <a:rPr lang="fi-FI" dirty="0" err="1"/>
              <a:t>we</a:t>
            </a:r>
            <a:r>
              <a:rPr lang="fi-FI" dirty="0"/>
              <a:t> </a:t>
            </a:r>
            <a:r>
              <a:rPr lang="fi-FI" dirty="0" err="1"/>
              <a:t>most</a:t>
            </a:r>
            <a:r>
              <a:rPr lang="fi-FI" dirty="0"/>
              <a:t> </a:t>
            </a:r>
            <a:r>
              <a:rPr lang="fi-FI" dirty="0" err="1"/>
              <a:t>value</a:t>
            </a:r>
            <a:r>
              <a:rPr lang="fi-FI" dirty="0"/>
              <a:t>, </a:t>
            </a:r>
            <a:r>
              <a:rPr lang="fi-FI" dirty="0" err="1"/>
              <a:t>including</a:t>
            </a:r>
            <a:r>
              <a:rPr lang="fi-FI" dirty="0"/>
              <a:t> </a:t>
            </a:r>
            <a:r>
              <a:rPr lang="fi-FI" dirty="0" err="1"/>
              <a:t>posessions</a:t>
            </a:r>
            <a:r>
              <a:rPr lang="fi-FI" dirty="0"/>
              <a:t>, </a:t>
            </a:r>
            <a:r>
              <a:rPr lang="fi-FI" dirty="0" err="1"/>
              <a:t>loved</a:t>
            </a:r>
            <a:r>
              <a:rPr lang="fi-FI" dirty="0"/>
              <a:t> </a:t>
            </a:r>
            <a:r>
              <a:rPr lang="fi-FI" dirty="0" err="1"/>
              <a:t>ones</a:t>
            </a:r>
            <a:r>
              <a:rPr lang="fi-FI" dirty="0"/>
              <a:t> and </a:t>
            </a:r>
            <a:r>
              <a:rPr lang="fi-FI" dirty="0" err="1"/>
              <a:t>our</a:t>
            </a:r>
            <a:r>
              <a:rPr lang="fi-FI" dirty="0"/>
              <a:t> </a:t>
            </a:r>
            <a:r>
              <a:rPr lang="fi-FI" dirty="0" err="1"/>
              <a:t>own</a:t>
            </a:r>
            <a:r>
              <a:rPr lang="fi-FI" dirty="0"/>
              <a:t> </a:t>
            </a:r>
            <a:r>
              <a:rPr lang="fi-FI" dirty="0" err="1"/>
              <a:t>lives</a:t>
            </a:r>
            <a:endParaRPr lang="fi-FI" dirty="0"/>
          </a:p>
          <a:p>
            <a:r>
              <a:rPr lang="fi-FI" dirty="0" err="1"/>
              <a:t>This</a:t>
            </a:r>
            <a:r>
              <a:rPr lang="fi-FI" dirty="0"/>
              <a:t> </a:t>
            </a:r>
            <a:r>
              <a:rPr lang="fi-FI" dirty="0" err="1"/>
              <a:t>helps</a:t>
            </a:r>
            <a:r>
              <a:rPr lang="fi-FI" dirty="0"/>
              <a:t> us to </a:t>
            </a:r>
            <a:r>
              <a:rPr lang="fi-FI" dirty="0" err="1"/>
              <a:t>appreciate</a:t>
            </a:r>
            <a:r>
              <a:rPr lang="fi-FI" dirty="0"/>
              <a:t> </a:t>
            </a:r>
            <a:r>
              <a:rPr lang="fi-FI" dirty="0" err="1"/>
              <a:t>the</a:t>
            </a:r>
            <a:r>
              <a:rPr lang="fi-FI" dirty="0"/>
              <a:t> </a:t>
            </a:r>
            <a:r>
              <a:rPr lang="fi-FI" dirty="0" err="1"/>
              <a:t>things</a:t>
            </a:r>
            <a:r>
              <a:rPr lang="fi-FI" dirty="0"/>
              <a:t> </a:t>
            </a:r>
            <a:r>
              <a:rPr lang="fi-FI" dirty="0" err="1"/>
              <a:t>we</a:t>
            </a:r>
            <a:r>
              <a:rPr lang="fi-FI" dirty="0"/>
              <a:t> </a:t>
            </a:r>
            <a:r>
              <a:rPr lang="fi-FI" dirty="0" err="1"/>
              <a:t>have</a:t>
            </a:r>
            <a:r>
              <a:rPr lang="fi-FI" dirty="0"/>
              <a:t> and </a:t>
            </a:r>
            <a:r>
              <a:rPr lang="fi-FI" dirty="0" err="1"/>
              <a:t>less</a:t>
            </a:r>
            <a:r>
              <a:rPr lang="fi-FI" dirty="0"/>
              <a:t> </a:t>
            </a:r>
            <a:r>
              <a:rPr lang="fi-FI" dirty="0" err="1"/>
              <a:t>likely</a:t>
            </a:r>
            <a:r>
              <a:rPr lang="fi-FI" dirty="0"/>
              <a:t> to </a:t>
            </a:r>
            <a:r>
              <a:rPr lang="fi-FI" dirty="0" err="1"/>
              <a:t>desire</a:t>
            </a:r>
            <a:r>
              <a:rPr lang="fi-FI" dirty="0"/>
              <a:t> </a:t>
            </a:r>
            <a:r>
              <a:rPr lang="fi-FI" dirty="0" err="1"/>
              <a:t>other</a:t>
            </a:r>
            <a:r>
              <a:rPr lang="fi-FI" dirty="0"/>
              <a:t> </a:t>
            </a:r>
            <a:r>
              <a:rPr lang="fi-FI" dirty="0" err="1"/>
              <a:t>things</a:t>
            </a:r>
            <a:endParaRPr lang="fi-FI" dirty="0"/>
          </a:p>
          <a:p>
            <a:endParaRPr lang="en-US" dirty="0"/>
          </a:p>
          <a:p>
            <a:endParaRPr lang="fi-FI" dirty="0"/>
          </a:p>
          <a:p>
            <a:endParaRPr lang="en-US" dirty="0"/>
          </a:p>
        </p:txBody>
      </p:sp>
    </p:spTree>
    <p:extLst>
      <p:ext uri="{BB962C8B-B14F-4D97-AF65-F5344CB8AC3E}">
        <p14:creationId xmlns:p14="http://schemas.microsoft.com/office/powerpoint/2010/main" val="2015673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09FD6-0112-47E2-B13A-02991296FEED}"/>
              </a:ext>
            </a:extLst>
          </p:cNvPr>
          <p:cNvSpPr>
            <a:spLocks noGrp="1"/>
          </p:cNvSpPr>
          <p:nvPr>
            <p:ph type="title"/>
          </p:nvPr>
        </p:nvSpPr>
        <p:spPr/>
        <p:txBody>
          <a:bodyPr/>
          <a:lstStyle/>
          <a:p>
            <a:r>
              <a:rPr lang="en-US" dirty="0"/>
              <a:t>Reverse or </a:t>
            </a:r>
            <a:r>
              <a:rPr lang="en-US" dirty="0" err="1"/>
              <a:t>Prohective</a:t>
            </a:r>
            <a:r>
              <a:rPr lang="en-US" dirty="0"/>
              <a:t> Negative visualization</a:t>
            </a:r>
            <a:endParaRPr lang="fi-FI" dirty="0"/>
          </a:p>
        </p:txBody>
      </p:sp>
      <p:sp>
        <p:nvSpPr>
          <p:cNvPr id="3" name="Content Placeholder 2">
            <a:extLst>
              <a:ext uri="{FF2B5EF4-FFF2-40B4-BE49-F238E27FC236}">
                <a16:creationId xmlns:a16="http://schemas.microsoft.com/office/drawing/2014/main" id="{D94C3511-4693-4DD5-84C8-570133CFD578}"/>
              </a:ext>
            </a:extLst>
          </p:cNvPr>
          <p:cNvSpPr>
            <a:spLocks noGrp="1"/>
          </p:cNvSpPr>
          <p:nvPr>
            <p:ph idx="1"/>
          </p:nvPr>
        </p:nvSpPr>
        <p:spPr/>
        <p:txBody>
          <a:bodyPr/>
          <a:lstStyle/>
          <a:p>
            <a:r>
              <a:rPr lang="fi-FI" dirty="0"/>
              <a:t>If </a:t>
            </a:r>
            <a:r>
              <a:rPr lang="fi-FI" dirty="0" err="1"/>
              <a:t>something</a:t>
            </a:r>
            <a:r>
              <a:rPr lang="fi-FI" dirty="0"/>
              <a:t> ’</a:t>
            </a:r>
            <a:r>
              <a:rPr lang="fi-FI" dirty="0" err="1"/>
              <a:t>bad</a:t>
            </a:r>
            <a:r>
              <a:rPr lang="fi-FI" dirty="0"/>
              <a:t>’ </a:t>
            </a:r>
            <a:r>
              <a:rPr lang="fi-FI" dirty="0" err="1"/>
              <a:t>happens</a:t>
            </a:r>
            <a:r>
              <a:rPr lang="fi-FI" dirty="0"/>
              <a:t> to </a:t>
            </a:r>
            <a:r>
              <a:rPr lang="fi-FI" dirty="0" err="1"/>
              <a:t>you</a:t>
            </a:r>
            <a:r>
              <a:rPr lang="fi-FI" dirty="0"/>
              <a:t>, </a:t>
            </a:r>
            <a:r>
              <a:rPr lang="fi-FI" dirty="0" err="1"/>
              <a:t>you</a:t>
            </a:r>
            <a:r>
              <a:rPr lang="fi-FI" dirty="0"/>
              <a:t> </a:t>
            </a:r>
            <a:r>
              <a:rPr lang="fi-FI" dirty="0" err="1"/>
              <a:t>can</a:t>
            </a:r>
            <a:r>
              <a:rPr lang="fi-FI" dirty="0"/>
              <a:t> </a:t>
            </a:r>
            <a:r>
              <a:rPr lang="fi-FI" dirty="0" err="1"/>
              <a:t>imagine</a:t>
            </a:r>
            <a:r>
              <a:rPr lang="fi-FI" dirty="0"/>
              <a:t> </a:t>
            </a:r>
            <a:r>
              <a:rPr lang="fi-FI" dirty="0" err="1"/>
              <a:t>that</a:t>
            </a:r>
            <a:r>
              <a:rPr lang="fi-FI" dirty="0"/>
              <a:t> it </a:t>
            </a:r>
            <a:r>
              <a:rPr lang="fi-FI" dirty="0" err="1"/>
              <a:t>happened</a:t>
            </a:r>
            <a:r>
              <a:rPr lang="fi-FI" dirty="0"/>
              <a:t> to </a:t>
            </a:r>
            <a:r>
              <a:rPr lang="fi-FI" dirty="0" err="1"/>
              <a:t>someone</a:t>
            </a:r>
            <a:r>
              <a:rPr lang="fi-FI" dirty="0"/>
              <a:t> </a:t>
            </a:r>
            <a:r>
              <a:rPr lang="fi-FI" dirty="0" err="1"/>
              <a:t>else</a:t>
            </a:r>
            <a:endParaRPr lang="fi-FI" dirty="0"/>
          </a:p>
          <a:p>
            <a:r>
              <a:rPr lang="fi-FI" dirty="0" err="1"/>
              <a:t>This</a:t>
            </a:r>
            <a:r>
              <a:rPr lang="fi-FI" dirty="0"/>
              <a:t> </a:t>
            </a:r>
            <a:r>
              <a:rPr lang="fi-FI" dirty="0" err="1"/>
              <a:t>often</a:t>
            </a:r>
            <a:r>
              <a:rPr lang="fi-FI" dirty="0"/>
              <a:t> </a:t>
            </a:r>
            <a:r>
              <a:rPr lang="fi-FI" dirty="0" err="1"/>
              <a:t>gives</a:t>
            </a:r>
            <a:r>
              <a:rPr lang="fi-FI" dirty="0"/>
              <a:t> </a:t>
            </a:r>
            <a:r>
              <a:rPr lang="fi-FI" dirty="0" err="1"/>
              <a:t>perspective</a:t>
            </a:r>
            <a:r>
              <a:rPr lang="fi-FI" dirty="0"/>
              <a:t> and </a:t>
            </a:r>
            <a:r>
              <a:rPr lang="fi-FI" dirty="0" err="1"/>
              <a:t>reveals</a:t>
            </a:r>
            <a:r>
              <a:rPr lang="fi-FI" dirty="0"/>
              <a:t> </a:t>
            </a:r>
            <a:r>
              <a:rPr lang="fi-FI" dirty="0" err="1"/>
              <a:t>the</a:t>
            </a:r>
            <a:r>
              <a:rPr lang="fi-FI" dirty="0"/>
              <a:t> </a:t>
            </a:r>
            <a:r>
              <a:rPr lang="fi-FI" dirty="0" err="1"/>
              <a:t>relative</a:t>
            </a:r>
            <a:r>
              <a:rPr lang="fi-FI" dirty="0"/>
              <a:t> </a:t>
            </a:r>
            <a:r>
              <a:rPr lang="fi-FI" dirty="0" err="1"/>
              <a:t>insignificance</a:t>
            </a:r>
            <a:r>
              <a:rPr lang="fi-FI" dirty="0"/>
              <a:t> of </a:t>
            </a:r>
            <a:r>
              <a:rPr lang="fi-FI" dirty="0" err="1"/>
              <a:t>these</a:t>
            </a:r>
            <a:r>
              <a:rPr lang="fi-FI" dirty="0"/>
              <a:t> ’</a:t>
            </a:r>
            <a:r>
              <a:rPr lang="fi-FI" dirty="0" err="1"/>
              <a:t>bad</a:t>
            </a:r>
            <a:r>
              <a:rPr lang="fi-FI" dirty="0"/>
              <a:t>’ </a:t>
            </a:r>
            <a:r>
              <a:rPr lang="fi-FI" dirty="0" err="1"/>
              <a:t>things</a:t>
            </a:r>
            <a:endParaRPr lang="fi-FI" dirty="0"/>
          </a:p>
          <a:p>
            <a:endParaRPr lang="fi-FI" dirty="0"/>
          </a:p>
          <a:p>
            <a:endParaRPr lang="en-US" dirty="0"/>
          </a:p>
          <a:p>
            <a:endParaRPr lang="fi-FI" dirty="0"/>
          </a:p>
          <a:p>
            <a:endParaRPr lang="en-US" dirty="0"/>
          </a:p>
        </p:txBody>
      </p:sp>
    </p:spTree>
    <p:extLst>
      <p:ext uri="{BB962C8B-B14F-4D97-AF65-F5344CB8AC3E}">
        <p14:creationId xmlns:p14="http://schemas.microsoft.com/office/powerpoint/2010/main" val="315202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37F72E-1973-4907-AB1D-D3E0C01991A5}"/>
              </a:ext>
            </a:extLst>
          </p:cNvPr>
          <p:cNvSpPr>
            <a:spLocks noGrp="1"/>
          </p:cNvSpPr>
          <p:nvPr>
            <p:ph type="ctrTitle"/>
          </p:nvPr>
        </p:nvSpPr>
        <p:spPr/>
        <p:txBody>
          <a:bodyPr/>
          <a:lstStyle/>
          <a:p>
            <a:r>
              <a:rPr lang="en-US" sz="6600" dirty="0"/>
              <a:t>Worrying about things beyond our control</a:t>
            </a:r>
            <a:br>
              <a:rPr lang="en-US" sz="6600" dirty="0"/>
            </a:br>
            <a:endParaRPr lang="fi-FI" dirty="0"/>
          </a:p>
        </p:txBody>
      </p:sp>
      <p:sp>
        <p:nvSpPr>
          <p:cNvPr id="5" name="Text Placeholder 4">
            <a:extLst>
              <a:ext uri="{FF2B5EF4-FFF2-40B4-BE49-F238E27FC236}">
                <a16:creationId xmlns:a16="http://schemas.microsoft.com/office/drawing/2014/main" id="{9A6D4822-F5A2-492B-925B-D0D6A307E682}"/>
              </a:ext>
            </a:extLst>
          </p:cNvPr>
          <p:cNvSpPr>
            <a:spLocks noGrp="1"/>
          </p:cNvSpPr>
          <p:nvPr>
            <p:ph type="body" sz="quarter" idx="10"/>
          </p:nvPr>
        </p:nvSpPr>
        <p:spPr/>
        <p:txBody>
          <a:bodyPr>
            <a:normAutofit fontScale="92500" lnSpcReduction="20000"/>
          </a:bodyPr>
          <a:lstStyle/>
          <a:p>
            <a:endParaRPr lang="fi-FI" dirty="0"/>
          </a:p>
        </p:txBody>
      </p:sp>
    </p:spTree>
    <p:extLst>
      <p:ext uri="{BB962C8B-B14F-4D97-AF65-F5344CB8AC3E}">
        <p14:creationId xmlns:p14="http://schemas.microsoft.com/office/powerpoint/2010/main" val="1470373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BB02E9-A535-4305-B8B3-54B8DDFE1D92}"/>
              </a:ext>
            </a:extLst>
          </p:cNvPr>
          <p:cNvSpPr txBox="1"/>
          <p:nvPr/>
        </p:nvSpPr>
        <p:spPr>
          <a:xfrm>
            <a:off x="2096610" y="1905506"/>
            <a:ext cx="7998781" cy="30469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t>Write down what you need to do later today.</a:t>
            </a:r>
            <a:r>
              <a:rPr lang="fi-FI" sz="4800" b="1"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4800" dirty="0" err="1"/>
              <a:t>Then</a:t>
            </a:r>
            <a:r>
              <a:rPr lang="fi-FI" sz="4800" dirty="0"/>
              <a:t> </a:t>
            </a:r>
            <a:r>
              <a:rPr lang="fi-FI" sz="4800" dirty="0" err="1"/>
              <a:t>forget</a:t>
            </a:r>
            <a:r>
              <a:rPr lang="fi-FI" sz="4800" dirty="0"/>
              <a:t> </a:t>
            </a:r>
            <a:r>
              <a:rPr lang="fi-FI" sz="4800" dirty="0" err="1"/>
              <a:t>about</a:t>
            </a:r>
            <a:r>
              <a:rPr lang="fi-FI" sz="4800" dirty="0"/>
              <a:t> </a:t>
            </a:r>
            <a:r>
              <a:rPr lang="fi-FI" sz="4800" dirty="0" err="1"/>
              <a:t>that</a:t>
            </a:r>
            <a:r>
              <a:rPr lang="fi-FI" sz="4800" dirty="0"/>
              <a:t> for </a:t>
            </a:r>
            <a:r>
              <a:rPr lang="fi-FI" sz="4800" dirty="0" err="1"/>
              <a:t>the</a:t>
            </a:r>
            <a:r>
              <a:rPr lang="fi-FI" sz="4800" dirty="0"/>
              <a:t> </a:t>
            </a:r>
            <a:r>
              <a:rPr lang="fi-FI" sz="4800" dirty="0" err="1"/>
              <a:t>duration</a:t>
            </a:r>
            <a:r>
              <a:rPr lang="fi-FI" sz="4800" dirty="0"/>
              <a:t> on </a:t>
            </a:r>
            <a:r>
              <a:rPr lang="fi-FI" sz="4800" dirty="0" err="1"/>
              <a:t>this</a:t>
            </a:r>
            <a:r>
              <a:rPr lang="fi-FI" sz="4800" dirty="0"/>
              <a:t> session.</a:t>
            </a:r>
            <a:endParaRPr lang="en-US" sz="4800" dirty="0"/>
          </a:p>
        </p:txBody>
      </p:sp>
    </p:spTree>
    <p:extLst>
      <p:ext uri="{BB962C8B-B14F-4D97-AF65-F5344CB8AC3E}">
        <p14:creationId xmlns:p14="http://schemas.microsoft.com/office/powerpoint/2010/main" val="389935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BB02E9-A535-4305-B8B3-54B8DDFE1D92}"/>
              </a:ext>
            </a:extLst>
          </p:cNvPr>
          <p:cNvSpPr txBox="1"/>
          <p:nvPr/>
        </p:nvSpPr>
        <p:spPr>
          <a:xfrm>
            <a:off x="2096610" y="2644170"/>
            <a:ext cx="7998781"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t>Some things are up to us, and others are not</a:t>
            </a:r>
            <a:endParaRPr lang="fi-FI" sz="4800" b="1" dirty="0"/>
          </a:p>
        </p:txBody>
      </p:sp>
    </p:spTree>
    <p:extLst>
      <p:ext uri="{BB962C8B-B14F-4D97-AF65-F5344CB8AC3E}">
        <p14:creationId xmlns:p14="http://schemas.microsoft.com/office/powerpoint/2010/main" val="2692577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BB02E9-A535-4305-B8B3-54B8DDFE1D92}"/>
              </a:ext>
            </a:extLst>
          </p:cNvPr>
          <p:cNvSpPr txBox="1"/>
          <p:nvPr/>
        </p:nvSpPr>
        <p:spPr>
          <a:xfrm>
            <a:off x="159798" y="2367171"/>
            <a:ext cx="11709647"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t>Dichotomy of Control concentrates on outcomes</a:t>
            </a:r>
            <a:endParaRPr lang="fi-FI" sz="4400" dirty="0"/>
          </a:p>
        </p:txBody>
      </p:sp>
    </p:spTree>
    <p:extLst>
      <p:ext uri="{BB962C8B-B14F-4D97-AF65-F5344CB8AC3E}">
        <p14:creationId xmlns:p14="http://schemas.microsoft.com/office/powerpoint/2010/main" val="52813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BB02E9-A535-4305-B8B3-54B8DDFE1D92}"/>
              </a:ext>
            </a:extLst>
          </p:cNvPr>
          <p:cNvSpPr txBox="1"/>
          <p:nvPr/>
        </p:nvSpPr>
        <p:spPr>
          <a:xfrm>
            <a:off x="1137822" y="2367171"/>
            <a:ext cx="9916357"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t>For a Stoic, outcome is nothing. Action that is under control is everything</a:t>
            </a:r>
            <a:endParaRPr lang="fi-FI" sz="4400" dirty="0"/>
          </a:p>
        </p:txBody>
      </p:sp>
    </p:spTree>
    <p:extLst>
      <p:ext uri="{BB962C8B-B14F-4D97-AF65-F5344CB8AC3E}">
        <p14:creationId xmlns:p14="http://schemas.microsoft.com/office/powerpoint/2010/main" val="913758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69F7BE-399A-4D14-91EA-B0394EBC296A}"/>
              </a:ext>
            </a:extLst>
          </p:cNvPr>
          <p:cNvSpPr>
            <a:spLocks noGrp="1"/>
          </p:cNvSpPr>
          <p:nvPr>
            <p:ph type="body" idx="1"/>
          </p:nvPr>
        </p:nvSpPr>
        <p:spPr/>
        <p:txBody>
          <a:bodyPr>
            <a:normAutofit/>
          </a:bodyPr>
          <a:lstStyle/>
          <a:p>
            <a:r>
              <a:rPr lang="en-US" sz="3600" b="1" dirty="0"/>
              <a:t>Thought</a:t>
            </a:r>
            <a:r>
              <a:rPr lang="fi-FI" sz="3600" b="1" dirty="0"/>
              <a:t>s</a:t>
            </a:r>
          </a:p>
          <a:p>
            <a:r>
              <a:rPr lang="fi-FI" sz="3600" b="1" dirty="0" err="1"/>
              <a:t>Judgement</a:t>
            </a:r>
            <a:endParaRPr lang="fi-FI" sz="3600" b="1" dirty="0"/>
          </a:p>
          <a:p>
            <a:r>
              <a:rPr lang="fi-FI" sz="3600" b="1" dirty="0" err="1"/>
              <a:t>Actions</a:t>
            </a:r>
            <a:endParaRPr lang="fi-FI" sz="3600" b="1" dirty="0"/>
          </a:p>
        </p:txBody>
      </p:sp>
      <p:sp>
        <p:nvSpPr>
          <p:cNvPr id="5" name="Text Placeholder 4">
            <a:extLst>
              <a:ext uri="{FF2B5EF4-FFF2-40B4-BE49-F238E27FC236}">
                <a16:creationId xmlns:a16="http://schemas.microsoft.com/office/drawing/2014/main" id="{3E181095-1698-4AFE-BA13-7758969E53C3}"/>
              </a:ext>
            </a:extLst>
          </p:cNvPr>
          <p:cNvSpPr>
            <a:spLocks noGrp="1"/>
          </p:cNvSpPr>
          <p:nvPr>
            <p:ph type="body" sz="quarter" idx="10"/>
          </p:nvPr>
        </p:nvSpPr>
        <p:spPr/>
        <p:txBody>
          <a:bodyPr>
            <a:normAutofit fontScale="77500" lnSpcReduction="20000"/>
          </a:bodyPr>
          <a:lstStyle/>
          <a:p>
            <a:r>
              <a:rPr lang="en-US" dirty="0"/>
              <a:t>Some Things Are Up to Us</a:t>
            </a:r>
            <a:endParaRPr lang="fi-FI" dirty="0"/>
          </a:p>
        </p:txBody>
      </p:sp>
      <p:pic>
        <p:nvPicPr>
          <p:cNvPr id="8" name="Picture Placeholder 7">
            <a:extLst>
              <a:ext uri="{FF2B5EF4-FFF2-40B4-BE49-F238E27FC236}">
                <a16:creationId xmlns:a16="http://schemas.microsoft.com/office/drawing/2014/main" id="{227EF770-39DB-4148-A294-0E477F81008A}"/>
              </a:ext>
            </a:extLst>
          </p:cNvPr>
          <p:cNvPicPr>
            <a:picLocks noGrp="1" noChangeAspect="1"/>
          </p:cNvPicPr>
          <p:nvPr>
            <p:ph type="pic" sz="quarter" idx="11"/>
          </p:nvPr>
        </p:nvPicPr>
        <p:blipFill rotWithShape="1">
          <a:blip r:embed="rId2"/>
          <a:srcRect l="11835" r="15902"/>
          <a:stretch/>
        </p:blipFill>
        <p:spPr>
          <a:xfrm>
            <a:off x="6484314" y="1938020"/>
            <a:ext cx="4976540" cy="3873721"/>
          </a:xfrm>
          <a:prstGeom prst="rect">
            <a:avLst/>
          </a:prstGeom>
        </p:spPr>
      </p:pic>
    </p:spTree>
    <p:extLst>
      <p:ext uri="{BB962C8B-B14F-4D97-AF65-F5344CB8AC3E}">
        <p14:creationId xmlns:p14="http://schemas.microsoft.com/office/powerpoint/2010/main" val="672620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DCE39B-1555-4D81-B8D8-DB8A495B8AB8}"/>
              </a:ext>
            </a:extLst>
          </p:cNvPr>
          <p:cNvSpPr>
            <a:spLocks noGrp="1"/>
          </p:cNvSpPr>
          <p:nvPr>
            <p:ph idx="1"/>
          </p:nvPr>
        </p:nvSpPr>
        <p:spPr>
          <a:xfrm>
            <a:off x="319478" y="1426309"/>
            <a:ext cx="11553044" cy="4005383"/>
          </a:xfrm>
        </p:spPr>
        <p:txBody>
          <a:bodyPr>
            <a:normAutofit/>
          </a:bodyPr>
          <a:lstStyle/>
          <a:p>
            <a:pPr marL="0" indent="0">
              <a:buNone/>
            </a:pPr>
            <a:r>
              <a:rPr lang="en-US" b="1" dirty="0"/>
              <a:t>"Men are disturbed not by things, but by the views which they take of them.“ </a:t>
            </a:r>
            <a:r>
              <a:rPr lang="en-US" dirty="0"/>
              <a:t>- Albert Ellis</a:t>
            </a:r>
          </a:p>
          <a:p>
            <a:pPr marL="0" indent="0">
              <a:buNone/>
            </a:pPr>
            <a:endParaRPr lang="en-US" b="1" dirty="0"/>
          </a:p>
          <a:p>
            <a:pPr marL="0" indent="0">
              <a:buNone/>
            </a:pPr>
            <a:r>
              <a:rPr lang="en-US" b="1" dirty="0"/>
              <a:t>"There's nothing good or bad but thinking makes it so.“ </a:t>
            </a:r>
          </a:p>
          <a:p>
            <a:pPr marL="0" indent="0">
              <a:buNone/>
            </a:pPr>
            <a:r>
              <a:rPr lang="en-US" dirty="0"/>
              <a:t>-Shakespeare (in Hamlet)</a:t>
            </a:r>
          </a:p>
          <a:p>
            <a:pPr marL="0" indent="0">
              <a:buNone/>
            </a:pPr>
            <a:endParaRPr lang="en-US" dirty="0"/>
          </a:p>
          <a:p>
            <a:pPr marL="0" indent="0">
              <a:buNone/>
            </a:pPr>
            <a:r>
              <a:rPr lang="en-US" b="1" dirty="0"/>
              <a:t>“External things are not the problem. It’s your assessment of them. Which you can erase right now.” </a:t>
            </a:r>
            <a:r>
              <a:rPr lang="en-US" dirty="0"/>
              <a:t>- Marcus Aurelius</a:t>
            </a:r>
          </a:p>
          <a:p>
            <a:endParaRPr lang="en-US" dirty="0"/>
          </a:p>
          <a:p>
            <a:endParaRPr lang="fi-FI" dirty="0"/>
          </a:p>
        </p:txBody>
      </p:sp>
    </p:spTree>
    <p:extLst>
      <p:ext uri="{BB962C8B-B14F-4D97-AF65-F5344CB8AC3E}">
        <p14:creationId xmlns:p14="http://schemas.microsoft.com/office/powerpoint/2010/main" val="1418331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BB02E9-A535-4305-B8B3-54B8DDFE1D92}"/>
              </a:ext>
            </a:extLst>
          </p:cNvPr>
          <p:cNvSpPr txBox="1"/>
          <p:nvPr/>
        </p:nvSpPr>
        <p:spPr>
          <a:xfrm>
            <a:off x="159798" y="2367171"/>
            <a:ext cx="11709647"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t>Trichotomy of control focuses on actions, and is therefore more practical</a:t>
            </a:r>
          </a:p>
        </p:txBody>
      </p:sp>
    </p:spTree>
    <p:extLst>
      <p:ext uri="{BB962C8B-B14F-4D97-AF65-F5344CB8AC3E}">
        <p14:creationId xmlns:p14="http://schemas.microsoft.com/office/powerpoint/2010/main" val="3418247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0853C27-7A23-493C-874C-0AD49EC6957F}"/>
              </a:ext>
            </a:extLst>
          </p:cNvPr>
          <p:cNvSpPr>
            <a:spLocks noGrp="1"/>
          </p:cNvSpPr>
          <p:nvPr>
            <p:ph type="body" sz="quarter" idx="11"/>
          </p:nvPr>
        </p:nvSpPr>
        <p:spPr/>
        <p:txBody>
          <a:bodyPr/>
          <a:lstStyle/>
          <a:p>
            <a:endParaRPr lang="fi-FI"/>
          </a:p>
        </p:txBody>
      </p:sp>
      <p:graphicFrame>
        <p:nvGraphicFramePr>
          <p:cNvPr id="9" name="Table 9">
            <a:extLst>
              <a:ext uri="{FF2B5EF4-FFF2-40B4-BE49-F238E27FC236}">
                <a16:creationId xmlns:a16="http://schemas.microsoft.com/office/drawing/2014/main" id="{00D24479-1B67-4079-8565-7A52FEA872B0}"/>
              </a:ext>
            </a:extLst>
          </p:cNvPr>
          <p:cNvGraphicFramePr>
            <a:graphicFrameLocks noGrp="1"/>
          </p:cNvGraphicFramePr>
          <p:nvPr>
            <p:extLst>
              <p:ext uri="{D42A27DB-BD31-4B8C-83A1-F6EECF244321}">
                <p14:modId xmlns:p14="http://schemas.microsoft.com/office/powerpoint/2010/main" val="341468889"/>
              </p:ext>
            </p:extLst>
          </p:nvPr>
        </p:nvGraphicFramePr>
        <p:xfrm>
          <a:off x="1037701" y="1310050"/>
          <a:ext cx="10032753" cy="4274004"/>
        </p:xfrm>
        <a:graphic>
          <a:graphicData uri="http://schemas.openxmlformats.org/drawingml/2006/table">
            <a:tbl>
              <a:tblPr firstRow="1" bandRow="1">
                <a:tableStyleId>{5C22544A-7EE6-4342-B048-85BDC9FD1C3A}</a:tableStyleId>
              </a:tblPr>
              <a:tblGrid>
                <a:gridCol w="3344251">
                  <a:extLst>
                    <a:ext uri="{9D8B030D-6E8A-4147-A177-3AD203B41FA5}">
                      <a16:colId xmlns:a16="http://schemas.microsoft.com/office/drawing/2014/main" val="331831593"/>
                    </a:ext>
                  </a:extLst>
                </a:gridCol>
                <a:gridCol w="3344251">
                  <a:extLst>
                    <a:ext uri="{9D8B030D-6E8A-4147-A177-3AD203B41FA5}">
                      <a16:colId xmlns:a16="http://schemas.microsoft.com/office/drawing/2014/main" val="488732076"/>
                    </a:ext>
                  </a:extLst>
                </a:gridCol>
                <a:gridCol w="3344251">
                  <a:extLst>
                    <a:ext uri="{9D8B030D-6E8A-4147-A177-3AD203B41FA5}">
                      <a16:colId xmlns:a16="http://schemas.microsoft.com/office/drawing/2014/main" val="4130644658"/>
                    </a:ext>
                  </a:extLst>
                </a:gridCol>
              </a:tblGrid>
              <a:tr h="1424668">
                <a:tc>
                  <a:txBody>
                    <a:bodyPr/>
                    <a:lstStyle/>
                    <a:p>
                      <a:pPr algn="ctr"/>
                      <a:r>
                        <a:rPr lang="en-US" dirty="0"/>
                        <a:t>No Control</a:t>
                      </a:r>
                      <a:endParaRPr lang="fi-FI" dirty="0"/>
                    </a:p>
                  </a:txBody>
                  <a:tcPr anchor="ctr" anchorCtr="1">
                    <a:solidFill>
                      <a:schemeClr val="tx1">
                        <a:lumMod val="50000"/>
                        <a:lumOff val="50000"/>
                      </a:schemeClr>
                    </a:solidFill>
                  </a:tcPr>
                </a:tc>
                <a:tc>
                  <a:txBody>
                    <a:bodyPr/>
                    <a:lstStyle/>
                    <a:p>
                      <a:pPr algn="ctr"/>
                      <a:r>
                        <a:rPr lang="en-US" dirty="0"/>
                        <a:t>Some Control (Influence)</a:t>
                      </a:r>
                      <a:endParaRPr lang="fi-FI" dirty="0"/>
                    </a:p>
                  </a:txBody>
                  <a:tcPr anchor="ctr" anchorCtr="1"/>
                </a:tc>
                <a:tc>
                  <a:txBody>
                    <a:bodyPr/>
                    <a:lstStyle/>
                    <a:p>
                      <a:pPr algn="ctr"/>
                      <a:r>
                        <a:rPr lang="en-US" dirty="0"/>
                        <a:t>Total Control</a:t>
                      </a:r>
                      <a:endParaRPr lang="fi-FI" dirty="0"/>
                    </a:p>
                  </a:txBody>
                  <a:tcPr anchor="ctr" anchorCtr="1"/>
                </a:tc>
                <a:extLst>
                  <a:ext uri="{0D108BD9-81ED-4DB2-BD59-A6C34878D82A}">
                    <a16:rowId xmlns:a16="http://schemas.microsoft.com/office/drawing/2014/main" val="3955901298"/>
                  </a:ext>
                </a:extLst>
              </a:tr>
              <a:tr h="14246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No stress, you cannot do anything about these.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Do not focus here</a:t>
                      </a:r>
                      <a:endParaRPr lang="fi-FI" dirty="0"/>
                    </a:p>
                    <a:p>
                      <a:pPr algn="ctr"/>
                      <a:endParaRPr lang="fi-FI" dirty="0"/>
                    </a:p>
                  </a:txBody>
                  <a:tcPr anchor="ctr" anchorCtr="1">
                    <a:solidFill>
                      <a:schemeClr val="bg1">
                        <a:lumMod val="90000"/>
                      </a:schemeClr>
                    </a:solidFill>
                  </a:tcPr>
                </a:tc>
                <a:tc>
                  <a:txBody>
                    <a:bodyPr/>
                    <a:lstStyle/>
                    <a:p>
                      <a:pPr algn="ctr"/>
                      <a:r>
                        <a:rPr lang="en-US" dirty="0"/>
                        <a:t>Focus here most of the time. </a:t>
                      </a:r>
                      <a:endParaRPr lang="fi-FI" dirty="0"/>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No stress, everything is in control. Focus here, too. </a:t>
                      </a:r>
                      <a:endParaRPr lang="fi-FI" dirty="0"/>
                    </a:p>
                  </a:txBody>
                  <a:tcPr anchor="ctr" anchorCtr="1"/>
                </a:tc>
                <a:extLst>
                  <a:ext uri="{0D108BD9-81ED-4DB2-BD59-A6C34878D82A}">
                    <a16:rowId xmlns:a16="http://schemas.microsoft.com/office/drawing/2014/main" val="2707327083"/>
                  </a:ext>
                </a:extLst>
              </a:tr>
              <a:tr h="1424668">
                <a:tc>
                  <a:txBody>
                    <a:bodyPr/>
                    <a:lstStyle/>
                    <a:p>
                      <a:pPr algn="ctr"/>
                      <a:r>
                        <a:rPr lang="en-US" dirty="0"/>
                        <a:t>Sun rises and set in its own time</a:t>
                      </a:r>
                      <a:endParaRPr lang="fi-FI" dirty="0"/>
                    </a:p>
                  </a:txBody>
                  <a:tcPr anchor="ctr" anchorCtr="1">
                    <a:solidFill>
                      <a:schemeClr val="bg1">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You cannot decide the outcome, but you can </a:t>
                      </a:r>
                      <a:r>
                        <a:rPr lang="en-US" b="1" dirty="0"/>
                        <a:t>influence</a:t>
                      </a:r>
                      <a:r>
                        <a:rPr lang="en-US" dirty="0"/>
                        <a:t> it</a:t>
                      </a:r>
                      <a:endParaRPr lang="fi-FI" dirty="0"/>
                    </a:p>
                    <a:p>
                      <a:pPr algn="ctr"/>
                      <a:endParaRPr lang="fi-FI" dirty="0"/>
                    </a:p>
                  </a:txBody>
                  <a:tcPr anchor="ctr" anchorCtr="1"/>
                </a:tc>
                <a:tc>
                  <a:txBody>
                    <a:bodyPr/>
                    <a:lstStyle/>
                    <a:p>
                      <a:pPr algn="ctr"/>
                      <a:r>
                        <a:rPr lang="en-US" dirty="0"/>
                        <a:t>You can </a:t>
                      </a:r>
                      <a:r>
                        <a:rPr lang="en-US" b="1" dirty="0"/>
                        <a:t>decide</a:t>
                      </a:r>
                      <a:r>
                        <a:rPr lang="en-US" dirty="0"/>
                        <a:t> the outcome</a:t>
                      </a:r>
                      <a:endParaRPr lang="fi-FI" dirty="0"/>
                    </a:p>
                  </a:txBody>
                  <a:tcPr anchor="ctr" anchorCtr="1"/>
                </a:tc>
                <a:extLst>
                  <a:ext uri="{0D108BD9-81ED-4DB2-BD59-A6C34878D82A}">
                    <a16:rowId xmlns:a16="http://schemas.microsoft.com/office/drawing/2014/main" val="1907818968"/>
                  </a:ext>
                </a:extLst>
              </a:tr>
            </a:tbl>
          </a:graphicData>
        </a:graphic>
      </p:graphicFrame>
    </p:spTree>
    <p:extLst>
      <p:ext uri="{BB962C8B-B14F-4D97-AF65-F5344CB8AC3E}">
        <p14:creationId xmlns:p14="http://schemas.microsoft.com/office/powerpoint/2010/main" val="832271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0853C27-7A23-493C-874C-0AD49EC6957F}"/>
              </a:ext>
            </a:extLst>
          </p:cNvPr>
          <p:cNvSpPr>
            <a:spLocks noGrp="1"/>
          </p:cNvSpPr>
          <p:nvPr>
            <p:ph type="body" sz="quarter" idx="11"/>
          </p:nvPr>
        </p:nvSpPr>
        <p:spPr/>
        <p:txBody>
          <a:bodyPr/>
          <a:lstStyle/>
          <a:p>
            <a:endParaRPr lang="fi-FI"/>
          </a:p>
        </p:txBody>
      </p:sp>
      <p:graphicFrame>
        <p:nvGraphicFramePr>
          <p:cNvPr id="9" name="Table 9">
            <a:extLst>
              <a:ext uri="{FF2B5EF4-FFF2-40B4-BE49-F238E27FC236}">
                <a16:creationId xmlns:a16="http://schemas.microsoft.com/office/drawing/2014/main" id="{00D24479-1B67-4079-8565-7A52FEA872B0}"/>
              </a:ext>
            </a:extLst>
          </p:cNvPr>
          <p:cNvGraphicFramePr>
            <a:graphicFrameLocks noGrp="1"/>
          </p:cNvGraphicFramePr>
          <p:nvPr>
            <p:extLst>
              <p:ext uri="{D42A27DB-BD31-4B8C-83A1-F6EECF244321}">
                <p14:modId xmlns:p14="http://schemas.microsoft.com/office/powerpoint/2010/main" val="3946001839"/>
              </p:ext>
            </p:extLst>
          </p:nvPr>
        </p:nvGraphicFramePr>
        <p:xfrm>
          <a:off x="1037701" y="1310050"/>
          <a:ext cx="10032753" cy="4274004"/>
        </p:xfrm>
        <a:graphic>
          <a:graphicData uri="http://schemas.openxmlformats.org/drawingml/2006/table">
            <a:tbl>
              <a:tblPr firstRow="1" bandRow="1">
                <a:tableStyleId>{5C22544A-7EE6-4342-B048-85BDC9FD1C3A}</a:tableStyleId>
              </a:tblPr>
              <a:tblGrid>
                <a:gridCol w="3344251">
                  <a:extLst>
                    <a:ext uri="{9D8B030D-6E8A-4147-A177-3AD203B41FA5}">
                      <a16:colId xmlns:a16="http://schemas.microsoft.com/office/drawing/2014/main" val="331831593"/>
                    </a:ext>
                  </a:extLst>
                </a:gridCol>
                <a:gridCol w="3344251">
                  <a:extLst>
                    <a:ext uri="{9D8B030D-6E8A-4147-A177-3AD203B41FA5}">
                      <a16:colId xmlns:a16="http://schemas.microsoft.com/office/drawing/2014/main" val="488732076"/>
                    </a:ext>
                  </a:extLst>
                </a:gridCol>
                <a:gridCol w="3344251">
                  <a:extLst>
                    <a:ext uri="{9D8B030D-6E8A-4147-A177-3AD203B41FA5}">
                      <a16:colId xmlns:a16="http://schemas.microsoft.com/office/drawing/2014/main" val="4130644658"/>
                    </a:ext>
                  </a:extLst>
                </a:gridCol>
              </a:tblGrid>
              <a:tr h="1424668">
                <a:tc>
                  <a:txBody>
                    <a:bodyPr/>
                    <a:lstStyle/>
                    <a:p>
                      <a:pPr algn="ctr"/>
                      <a:r>
                        <a:rPr lang="en-US" dirty="0"/>
                        <a:t>No control</a:t>
                      </a:r>
                      <a:endParaRPr lang="fi-FI" dirty="0"/>
                    </a:p>
                  </a:txBody>
                  <a:tcPr anchor="ctr" anchorCtr="1">
                    <a:solidFill>
                      <a:schemeClr val="tx1">
                        <a:lumMod val="50000"/>
                        <a:lumOff val="50000"/>
                      </a:schemeClr>
                    </a:solidFill>
                  </a:tcPr>
                </a:tc>
                <a:tc>
                  <a:txBody>
                    <a:bodyPr/>
                    <a:lstStyle/>
                    <a:p>
                      <a:pPr algn="ctr"/>
                      <a:r>
                        <a:rPr lang="en-US" dirty="0"/>
                        <a:t>Some control (Influence)</a:t>
                      </a:r>
                      <a:endParaRPr lang="fi-FI" dirty="0"/>
                    </a:p>
                  </a:txBody>
                  <a:tcPr anchor="ctr" anchorCtr="1"/>
                </a:tc>
                <a:tc>
                  <a:txBody>
                    <a:bodyPr/>
                    <a:lstStyle/>
                    <a:p>
                      <a:pPr algn="ctr"/>
                      <a:r>
                        <a:rPr lang="en-US" dirty="0"/>
                        <a:t>Total Control</a:t>
                      </a:r>
                      <a:endParaRPr lang="fi-FI" dirty="0"/>
                    </a:p>
                  </a:txBody>
                  <a:tcPr anchor="ctr" anchorCtr="1"/>
                </a:tc>
                <a:extLst>
                  <a:ext uri="{0D108BD9-81ED-4DB2-BD59-A6C34878D82A}">
                    <a16:rowId xmlns:a16="http://schemas.microsoft.com/office/drawing/2014/main" val="3955901298"/>
                  </a:ext>
                </a:extLst>
              </a:tr>
              <a:tr h="1424668">
                <a:tc>
                  <a:txBody>
                    <a:bodyPr/>
                    <a:lstStyle/>
                    <a:p>
                      <a:pPr algn="ctr"/>
                      <a:r>
                        <a:rPr lang="en-US" dirty="0"/>
                        <a:t>No goals</a:t>
                      </a:r>
                      <a:endParaRPr lang="fi-FI" dirty="0"/>
                    </a:p>
                  </a:txBody>
                  <a:tcPr anchor="ctr" anchorCtr="1">
                    <a:solidFill>
                      <a:schemeClr val="bg1">
                        <a:lumMod val="90000"/>
                      </a:schemeClr>
                    </a:solidFill>
                  </a:tcPr>
                </a:tc>
                <a:tc>
                  <a:txBody>
                    <a:bodyPr/>
                    <a:lstStyle/>
                    <a:p>
                      <a:pPr algn="ctr"/>
                      <a:r>
                        <a:rPr lang="en-US" dirty="0"/>
                        <a:t>Process goals</a:t>
                      </a:r>
                      <a:endParaRPr lang="fi-FI" dirty="0"/>
                    </a:p>
                  </a:txBody>
                  <a:tcPr anchor="ctr" anchorCtr="1"/>
                </a:tc>
                <a:tc>
                  <a:txBody>
                    <a:bodyPr/>
                    <a:lstStyle/>
                    <a:p>
                      <a:pPr algn="ctr"/>
                      <a:r>
                        <a:rPr lang="en-US" dirty="0"/>
                        <a:t>Outcome goals</a:t>
                      </a:r>
                      <a:endParaRPr lang="fi-FI" dirty="0"/>
                    </a:p>
                  </a:txBody>
                  <a:tcPr anchor="ctr" anchorCtr="1"/>
                </a:tc>
                <a:extLst>
                  <a:ext uri="{0D108BD9-81ED-4DB2-BD59-A6C34878D82A}">
                    <a16:rowId xmlns:a16="http://schemas.microsoft.com/office/drawing/2014/main" val="2707327083"/>
                  </a:ext>
                </a:extLst>
              </a:tr>
              <a:tr h="1424668">
                <a:tc>
                  <a:txBody>
                    <a:bodyPr/>
                    <a:lstStyle/>
                    <a:p>
                      <a:pPr algn="ctr"/>
                      <a:endParaRPr lang="fi-FI" dirty="0"/>
                    </a:p>
                  </a:txBody>
                  <a:tcPr anchor="ctr" anchorCtr="1">
                    <a:solidFill>
                      <a:schemeClr val="bg1">
                        <a:lumMod val="90000"/>
                      </a:schemeClr>
                    </a:solidFill>
                  </a:tcPr>
                </a:tc>
                <a:tc>
                  <a:txBody>
                    <a:bodyPr/>
                    <a:lstStyle/>
                    <a:p>
                      <a:pPr algn="ctr"/>
                      <a:r>
                        <a:rPr lang="en-US" dirty="0"/>
                        <a:t>Playing your best game maximizes the change of winning</a:t>
                      </a:r>
                      <a:endParaRPr lang="fi-FI" dirty="0"/>
                    </a:p>
                  </a:txBody>
                  <a:tcPr anchor="ctr" anchorCtr="1"/>
                </a:tc>
                <a:tc>
                  <a:txBody>
                    <a:bodyPr/>
                    <a:lstStyle/>
                    <a:p>
                      <a:pPr algn="ctr"/>
                      <a:endParaRPr lang="fi-FI" dirty="0"/>
                    </a:p>
                  </a:txBody>
                  <a:tcPr anchor="ctr" anchorCtr="1"/>
                </a:tc>
                <a:extLst>
                  <a:ext uri="{0D108BD9-81ED-4DB2-BD59-A6C34878D82A}">
                    <a16:rowId xmlns:a16="http://schemas.microsoft.com/office/drawing/2014/main" val="1907818968"/>
                  </a:ext>
                </a:extLst>
              </a:tr>
            </a:tbl>
          </a:graphicData>
        </a:graphic>
      </p:graphicFrame>
    </p:spTree>
    <p:extLst>
      <p:ext uri="{BB962C8B-B14F-4D97-AF65-F5344CB8AC3E}">
        <p14:creationId xmlns:p14="http://schemas.microsoft.com/office/powerpoint/2010/main" val="3089242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1F274EF-167A-423B-A807-010760465222}"/>
              </a:ext>
            </a:extLst>
          </p:cNvPr>
          <p:cNvGraphicFramePr/>
          <p:nvPr>
            <p:extLst>
              <p:ext uri="{D42A27DB-BD31-4B8C-83A1-F6EECF244321}">
                <p14:modId xmlns:p14="http://schemas.microsoft.com/office/powerpoint/2010/main" val="212205490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2203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B5BF0-81D4-4943-96AD-465A4655F6FB}"/>
              </a:ext>
            </a:extLst>
          </p:cNvPr>
          <p:cNvSpPr>
            <a:spLocks noGrp="1"/>
          </p:cNvSpPr>
          <p:nvPr>
            <p:ph type="title"/>
          </p:nvPr>
        </p:nvSpPr>
        <p:spPr/>
        <p:txBody>
          <a:bodyPr/>
          <a:lstStyle/>
          <a:p>
            <a:endParaRPr lang="fi-FI"/>
          </a:p>
        </p:txBody>
      </p:sp>
      <p:sp>
        <p:nvSpPr>
          <p:cNvPr id="3" name="Content Placeholder 2">
            <a:extLst>
              <a:ext uri="{FF2B5EF4-FFF2-40B4-BE49-F238E27FC236}">
                <a16:creationId xmlns:a16="http://schemas.microsoft.com/office/drawing/2014/main" id="{70BF2020-3AC0-4094-908A-EF3FFE5DC21D}"/>
              </a:ext>
            </a:extLst>
          </p:cNvPr>
          <p:cNvSpPr>
            <a:spLocks noGrp="1"/>
          </p:cNvSpPr>
          <p:nvPr>
            <p:ph idx="1"/>
          </p:nvPr>
        </p:nvSpPr>
        <p:spPr/>
        <p:txBody>
          <a:bodyPr/>
          <a:lstStyle/>
          <a:p>
            <a:r>
              <a:rPr lang="en-US" dirty="0"/>
              <a:t>Do your very best, </a:t>
            </a:r>
          </a:p>
          <a:p>
            <a:r>
              <a:rPr lang="en-US" dirty="0"/>
              <a:t>Know that the results are out of your control</a:t>
            </a:r>
          </a:p>
          <a:p>
            <a:r>
              <a:rPr lang="en-US" dirty="0"/>
              <a:t>Accept whatever happens</a:t>
            </a:r>
            <a:endParaRPr lang="fi-FI" dirty="0"/>
          </a:p>
        </p:txBody>
      </p:sp>
    </p:spTree>
    <p:extLst>
      <p:ext uri="{BB962C8B-B14F-4D97-AF65-F5344CB8AC3E}">
        <p14:creationId xmlns:p14="http://schemas.microsoft.com/office/powerpoint/2010/main" val="490154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BB02E9-A535-4305-B8B3-54B8DDFE1D92}"/>
              </a:ext>
            </a:extLst>
          </p:cNvPr>
          <p:cNvSpPr txBox="1"/>
          <p:nvPr/>
        </p:nvSpPr>
        <p:spPr>
          <a:xfrm>
            <a:off x="2096610" y="2274838"/>
            <a:ext cx="799878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t>Goal of this session: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t>Actionable insight &amp;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t>practical tools </a:t>
            </a:r>
            <a:endParaRPr lang="fi-FI" sz="4800" dirty="0"/>
          </a:p>
        </p:txBody>
      </p:sp>
    </p:spTree>
    <p:extLst>
      <p:ext uri="{BB962C8B-B14F-4D97-AF65-F5344CB8AC3E}">
        <p14:creationId xmlns:p14="http://schemas.microsoft.com/office/powerpoint/2010/main" val="688187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6F716-58B8-4C33-864F-A749071415EA}"/>
              </a:ext>
            </a:extLst>
          </p:cNvPr>
          <p:cNvSpPr>
            <a:spLocks noGrp="1"/>
          </p:cNvSpPr>
          <p:nvPr>
            <p:ph type="title"/>
          </p:nvPr>
        </p:nvSpPr>
        <p:spPr>
          <a:xfrm>
            <a:off x="1137035" y="603622"/>
            <a:ext cx="4282380" cy="1322944"/>
          </a:xfrm>
        </p:spPr>
        <p:txBody>
          <a:bodyPr>
            <a:normAutofit/>
          </a:bodyPr>
          <a:lstStyle/>
          <a:p>
            <a:endParaRPr lang="fi-FI">
              <a:solidFill>
                <a:schemeClr val="tx1">
                  <a:lumMod val="85000"/>
                  <a:lumOff val="15000"/>
                </a:schemeClr>
              </a:solidFill>
            </a:endParaRPr>
          </a:p>
        </p:txBody>
      </p:sp>
      <p:sp>
        <p:nvSpPr>
          <p:cNvPr id="43" name="Content Placeholder 9">
            <a:extLst>
              <a:ext uri="{FF2B5EF4-FFF2-40B4-BE49-F238E27FC236}">
                <a16:creationId xmlns:a16="http://schemas.microsoft.com/office/drawing/2014/main" id="{02117E1B-363B-49B3-B48F-49BBB48D06A8}"/>
              </a:ext>
            </a:extLst>
          </p:cNvPr>
          <p:cNvSpPr>
            <a:spLocks noGrp="1"/>
          </p:cNvSpPr>
          <p:nvPr>
            <p:ph idx="1"/>
          </p:nvPr>
        </p:nvSpPr>
        <p:spPr>
          <a:xfrm>
            <a:off x="1137034" y="2207977"/>
            <a:ext cx="3968365" cy="4046401"/>
          </a:xfrm>
        </p:spPr>
        <p:txBody>
          <a:bodyPr>
            <a:normAutofit/>
          </a:bodyPr>
          <a:lstStyle/>
          <a:p>
            <a:endParaRPr lang="en-US" sz="2000">
              <a:solidFill>
                <a:schemeClr val="tx1">
                  <a:lumMod val="85000"/>
                  <a:lumOff val="15000"/>
                </a:schemeClr>
              </a:solidFill>
            </a:endParaRPr>
          </a:p>
        </p:txBody>
      </p:sp>
      <p:pic>
        <p:nvPicPr>
          <p:cNvPr id="6" name="Content Placeholder 4" descr="A group of people working in a factory&#10;&#10;Description automatically generated with medium confidence">
            <a:extLst>
              <a:ext uri="{FF2B5EF4-FFF2-40B4-BE49-F238E27FC236}">
                <a16:creationId xmlns:a16="http://schemas.microsoft.com/office/drawing/2014/main" id="{EED16529-8F81-4316-9D55-3337D2D530ED}"/>
              </a:ext>
            </a:extLst>
          </p:cNvPr>
          <p:cNvPicPr>
            <a:picLocks noChangeAspect="1"/>
          </p:cNvPicPr>
          <p:nvPr/>
        </p:nvPicPr>
        <p:blipFill rotWithShape="1">
          <a:blip r:embed="rId2"/>
          <a:srcRect t="2633" r="-3" b="21514"/>
          <a:stretch/>
        </p:blipFill>
        <p:spPr>
          <a:xfrm>
            <a:off x="5419420" y="3429000"/>
            <a:ext cx="6772580" cy="3429000"/>
          </a:xfrm>
          <a:custGeom>
            <a:avLst/>
            <a:gdLst/>
            <a:ahLst/>
            <a:cxnLst/>
            <a:rect l="l" t="t" r="r" b="b"/>
            <a:pathLst>
              <a:path w="6772580" h="3429000">
                <a:moveTo>
                  <a:pt x="271594" y="0"/>
                </a:moveTo>
                <a:lnTo>
                  <a:pt x="6772580" y="0"/>
                </a:lnTo>
                <a:lnTo>
                  <a:pt x="6772580" y="3429000"/>
                </a:lnTo>
                <a:lnTo>
                  <a:pt x="8976" y="3429000"/>
                </a:lnTo>
                <a:lnTo>
                  <a:pt x="7894" y="3419403"/>
                </a:lnTo>
                <a:cubicBezTo>
                  <a:pt x="2772" y="3402540"/>
                  <a:pt x="-7409" y="3393117"/>
                  <a:pt x="8790" y="3369074"/>
                </a:cubicBezTo>
                <a:cubicBezTo>
                  <a:pt x="18674" y="3308209"/>
                  <a:pt x="52540" y="3147708"/>
                  <a:pt x="69466" y="3074368"/>
                </a:cubicBezTo>
                <a:cubicBezTo>
                  <a:pt x="86170" y="2985158"/>
                  <a:pt x="141939" y="2988106"/>
                  <a:pt x="138108" y="2937087"/>
                </a:cubicBezTo>
                <a:lnTo>
                  <a:pt x="159153" y="2788751"/>
                </a:lnTo>
                <a:cubicBezTo>
                  <a:pt x="164508" y="2771521"/>
                  <a:pt x="169861" y="2754291"/>
                  <a:pt x="175215" y="2737061"/>
                </a:cubicBezTo>
                <a:lnTo>
                  <a:pt x="178713" y="2662493"/>
                </a:lnTo>
                <a:cubicBezTo>
                  <a:pt x="182744" y="2662176"/>
                  <a:pt x="175495" y="2610710"/>
                  <a:pt x="177952" y="2608178"/>
                </a:cubicBezTo>
                <a:lnTo>
                  <a:pt x="200637" y="2557490"/>
                </a:lnTo>
                <a:lnTo>
                  <a:pt x="210272" y="2500823"/>
                </a:lnTo>
                <a:cubicBezTo>
                  <a:pt x="210821" y="2477149"/>
                  <a:pt x="233533" y="2498323"/>
                  <a:pt x="235189" y="2456370"/>
                </a:cubicBezTo>
                <a:cubicBezTo>
                  <a:pt x="241238" y="2390087"/>
                  <a:pt x="270663" y="2342381"/>
                  <a:pt x="270108" y="2307778"/>
                </a:cubicBezTo>
                <a:cubicBezTo>
                  <a:pt x="279775" y="2252634"/>
                  <a:pt x="274008" y="2281735"/>
                  <a:pt x="270232" y="2227103"/>
                </a:cubicBezTo>
                <a:cubicBezTo>
                  <a:pt x="277898" y="2187203"/>
                  <a:pt x="273018" y="2179895"/>
                  <a:pt x="278972" y="2138456"/>
                </a:cubicBezTo>
                <a:cubicBezTo>
                  <a:pt x="286874" y="2113373"/>
                  <a:pt x="293454" y="2098825"/>
                  <a:pt x="284204" y="2092747"/>
                </a:cubicBezTo>
                <a:cubicBezTo>
                  <a:pt x="285267" y="2080110"/>
                  <a:pt x="308510" y="2021121"/>
                  <a:pt x="306856" y="2003128"/>
                </a:cubicBezTo>
                <a:lnTo>
                  <a:pt x="296216" y="1944367"/>
                </a:lnTo>
                <a:lnTo>
                  <a:pt x="316030" y="1836128"/>
                </a:lnTo>
                <a:cubicBezTo>
                  <a:pt x="300726" y="1810623"/>
                  <a:pt x="342411" y="1768654"/>
                  <a:pt x="329496" y="1735241"/>
                </a:cubicBezTo>
                <a:cubicBezTo>
                  <a:pt x="331336" y="1711720"/>
                  <a:pt x="339485" y="1722162"/>
                  <a:pt x="343347" y="1679383"/>
                </a:cubicBezTo>
                <a:cubicBezTo>
                  <a:pt x="349669" y="1616089"/>
                  <a:pt x="356013" y="1614119"/>
                  <a:pt x="360800" y="1554542"/>
                </a:cubicBezTo>
                <a:cubicBezTo>
                  <a:pt x="361799" y="1491472"/>
                  <a:pt x="380405" y="1496141"/>
                  <a:pt x="377978" y="1470595"/>
                </a:cubicBezTo>
                <a:cubicBezTo>
                  <a:pt x="371480" y="1445071"/>
                  <a:pt x="407310" y="1366942"/>
                  <a:pt x="396801" y="1354553"/>
                </a:cubicBezTo>
                <a:cubicBezTo>
                  <a:pt x="387984" y="1324635"/>
                  <a:pt x="389939" y="1306198"/>
                  <a:pt x="378799" y="1292983"/>
                </a:cubicBezTo>
                <a:cubicBezTo>
                  <a:pt x="368230" y="1254082"/>
                  <a:pt x="380918" y="1242866"/>
                  <a:pt x="362697" y="1241293"/>
                </a:cubicBezTo>
                <a:lnTo>
                  <a:pt x="339388" y="1147085"/>
                </a:lnTo>
                <a:cubicBezTo>
                  <a:pt x="350485" y="1118433"/>
                  <a:pt x="353159" y="1072754"/>
                  <a:pt x="339952" y="1071934"/>
                </a:cubicBezTo>
                <a:cubicBezTo>
                  <a:pt x="327895" y="1004911"/>
                  <a:pt x="358371" y="924985"/>
                  <a:pt x="347188" y="889800"/>
                </a:cubicBezTo>
                <a:cubicBezTo>
                  <a:pt x="334220" y="804597"/>
                  <a:pt x="342717" y="786582"/>
                  <a:pt x="338803" y="749936"/>
                </a:cubicBezTo>
                <a:cubicBezTo>
                  <a:pt x="334890" y="713292"/>
                  <a:pt x="337271" y="707557"/>
                  <a:pt x="323706" y="669931"/>
                </a:cubicBezTo>
                <a:lnTo>
                  <a:pt x="313326" y="559992"/>
                </a:lnTo>
                <a:cubicBezTo>
                  <a:pt x="314747" y="543769"/>
                  <a:pt x="268004" y="450294"/>
                  <a:pt x="272650" y="451529"/>
                </a:cubicBezTo>
                <a:lnTo>
                  <a:pt x="256593" y="392499"/>
                </a:lnTo>
                <a:cubicBezTo>
                  <a:pt x="276778" y="343341"/>
                  <a:pt x="246535" y="361906"/>
                  <a:pt x="249583" y="321981"/>
                </a:cubicBezTo>
                <a:cubicBezTo>
                  <a:pt x="256450" y="297359"/>
                  <a:pt x="256557" y="284789"/>
                  <a:pt x="245172" y="280016"/>
                </a:cubicBezTo>
                <a:cubicBezTo>
                  <a:pt x="279102" y="164139"/>
                  <a:pt x="241674" y="235649"/>
                  <a:pt x="249784" y="152538"/>
                </a:cubicBezTo>
                <a:cubicBezTo>
                  <a:pt x="254846" y="115053"/>
                  <a:pt x="258144" y="77317"/>
                  <a:pt x="264479" y="36591"/>
                </a:cubicBezTo>
                <a:close/>
              </a:path>
            </a:pathLst>
          </a:custGeom>
        </p:spPr>
      </p:pic>
      <p:graphicFrame>
        <p:nvGraphicFramePr>
          <p:cNvPr id="41" name="Table 9">
            <a:extLst>
              <a:ext uri="{FF2B5EF4-FFF2-40B4-BE49-F238E27FC236}">
                <a16:creationId xmlns:a16="http://schemas.microsoft.com/office/drawing/2014/main" id="{69C54405-8CE3-416C-9AA7-797A97D36456}"/>
              </a:ext>
            </a:extLst>
          </p:cNvPr>
          <p:cNvGraphicFramePr>
            <a:graphicFrameLocks noGrp="1"/>
          </p:cNvGraphicFramePr>
          <p:nvPr/>
        </p:nvGraphicFramePr>
        <p:xfrm>
          <a:off x="1137033" y="603622"/>
          <a:ext cx="4282376" cy="5650755"/>
        </p:xfrm>
        <a:graphic>
          <a:graphicData uri="http://schemas.openxmlformats.org/drawingml/2006/table">
            <a:tbl>
              <a:tblPr firstRow="1" bandRow="1">
                <a:tableStyleId>{5C22544A-7EE6-4342-B048-85BDC9FD1C3A}</a:tableStyleId>
              </a:tblPr>
              <a:tblGrid>
                <a:gridCol w="2141188">
                  <a:extLst>
                    <a:ext uri="{9D8B030D-6E8A-4147-A177-3AD203B41FA5}">
                      <a16:colId xmlns:a16="http://schemas.microsoft.com/office/drawing/2014/main" val="488732076"/>
                    </a:ext>
                  </a:extLst>
                </a:gridCol>
                <a:gridCol w="2141188">
                  <a:extLst>
                    <a:ext uri="{9D8B030D-6E8A-4147-A177-3AD203B41FA5}">
                      <a16:colId xmlns:a16="http://schemas.microsoft.com/office/drawing/2014/main" val="4130644658"/>
                    </a:ext>
                  </a:extLst>
                </a:gridCol>
              </a:tblGrid>
              <a:tr h="1883585">
                <a:tc>
                  <a:txBody>
                    <a:bodyPr/>
                    <a:lstStyle/>
                    <a:p>
                      <a:pPr algn="ctr"/>
                      <a:r>
                        <a:rPr lang="en-US" sz="2400"/>
                        <a:t>Some control</a:t>
                      </a:r>
                      <a:endParaRPr lang="fi-FI" sz="2400"/>
                    </a:p>
                  </a:txBody>
                  <a:tcPr anchor="ctr" anchorCtr="1"/>
                </a:tc>
                <a:tc>
                  <a:txBody>
                    <a:bodyPr/>
                    <a:lstStyle/>
                    <a:p>
                      <a:pPr algn="ctr"/>
                      <a:r>
                        <a:rPr lang="en-US" sz="2400"/>
                        <a:t>Total Control</a:t>
                      </a:r>
                      <a:endParaRPr lang="fi-FI" sz="2400"/>
                    </a:p>
                  </a:txBody>
                  <a:tcPr anchor="ctr" anchorCtr="1"/>
                </a:tc>
                <a:extLst>
                  <a:ext uri="{0D108BD9-81ED-4DB2-BD59-A6C34878D82A}">
                    <a16:rowId xmlns:a16="http://schemas.microsoft.com/office/drawing/2014/main" val="3955901298"/>
                  </a:ext>
                </a:extLst>
              </a:tr>
              <a:tr h="1883585">
                <a:tc>
                  <a:txBody>
                    <a:bodyPr/>
                    <a:lstStyle/>
                    <a:p>
                      <a:pPr algn="ctr"/>
                      <a:r>
                        <a:rPr lang="en-US" sz="2400">
                          <a:solidFill>
                            <a:srgbClr val="105151"/>
                          </a:solidFill>
                          <a:latin typeface="Arial"/>
                        </a:rPr>
                        <a:t>Process goals</a:t>
                      </a:r>
                      <a:endParaRPr lang="fi-FI" sz="2400">
                        <a:solidFill>
                          <a:srgbClr val="105151"/>
                        </a:solidFill>
                        <a:latin typeface="Arial"/>
                      </a:endParaRPr>
                    </a:p>
                  </a:txBody>
                  <a:tcPr anchor="ctr" anchorCtr="1"/>
                </a:tc>
                <a:tc>
                  <a:txBody>
                    <a:bodyPr/>
                    <a:lstStyle/>
                    <a:p>
                      <a:pPr algn="ctr"/>
                      <a:r>
                        <a:rPr lang="en-US" sz="2400">
                          <a:solidFill>
                            <a:srgbClr val="105151"/>
                          </a:solidFill>
                          <a:latin typeface="Arial"/>
                        </a:rPr>
                        <a:t>Outcome goals</a:t>
                      </a:r>
                      <a:endParaRPr lang="fi-FI" sz="2400">
                        <a:solidFill>
                          <a:srgbClr val="105151"/>
                        </a:solidFill>
                        <a:latin typeface="Arial"/>
                      </a:endParaRPr>
                    </a:p>
                  </a:txBody>
                  <a:tcPr anchor="ctr" anchorCtr="1"/>
                </a:tc>
                <a:extLst>
                  <a:ext uri="{0D108BD9-81ED-4DB2-BD59-A6C34878D82A}">
                    <a16:rowId xmlns:a16="http://schemas.microsoft.com/office/drawing/2014/main" val="2707327083"/>
                  </a:ext>
                </a:extLst>
              </a:tr>
              <a:tr h="1883585">
                <a:tc gridSpan="2">
                  <a:txBody>
                    <a:bodyPr/>
                    <a:lstStyle/>
                    <a:p>
                      <a:pPr algn="ctr"/>
                      <a:r>
                        <a:rPr lang="en-US" sz="2400">
                          <a:solidFill>
                            <a:srgbClr val="105151"/>
                          </a:solidFill>
                          <a:latin typeface="Arial"/>
                        </a:rPr>
                        <a:t>Playing your best game maximizes the change of winning</a:t>
                      </a:r>
                      <a:endParaRPr lang="fi-FI" sz="2400">
                        <a:solidFill>
                          <a:srgbClr val="105151"/>
                        </a:solidFill>
                        <a:latin typeface="Arial"/>
                      </a:endParaRPr>
                    </a:p>
                  </a:txBody>
                  <a:tcPr anchor="ctr" anchorCtr="1"/>
                </a:tc>
                <a:tc hMerge="1">
                  <a:txBody>
                    <a:bodyPr/>
                    <a:lstStyle/>
                    <a:p>
                      <a:pPr algn="ctr"/>
                      <a:endParaRPr lang="fi-FI"/>
                    </a:p>
                  </a:txBody>
                  <a:tcPr anchor="ctr" anchorCtr="1"/>
                </a:tc>
                <a:extLst>
                  <a:ext uri="{0D108BD9-81ED-4DB2-BD59-A6C34878D82A}">
                    <a16:rowId xmlns:a16="http://schemas.microsoft.com/office/drawing/2014/main" val="1907818968"/>
                  </a:ext>
                </a:extLst>
              </a:tr>
            </a:tbl>
          </a:graphicData>
        </a:graphic>
      </p:graphicFrame>
      <p:pic>
        <p:nvPicPr>
          <p:cNvPr id="5" name="Content Placeholder 4" descr="A group of men in a gym&#10;&#10;Description automatically generated with medium confidence">
            <a:extLst>
              <a:ext uri="{FF2B5EF4-FFF2-40B4-BE49-F238E27FC236}">
                <a16:creationId xmlns:a16="http://schemas.microsoft.com/office/drawing/2014/main" id="{2AE27864-F8EB-4663-9B1A-5755F861562B}"/>
              </a:ext>
            </a:extLst>
          </p:cNvPr>
          <p:cNvPicPr>
            <a:picLocks noChangeAspect="1"/>
          </p:cNvPicPr>
          <p:nvPr/>
        </p:nvPicPr>
        <p:blipFill rotWithShape="1">
          <a:blip r:embed="rId3"/>
          <a:srcRect t="9660" r="3" b="18455"/>
          <a:stretch/>
        </p:blipFill>
        <p:spPr>
          <a:xfrm>
            <a:off x="5702185" y="1"/>
            <a:ext cx="6489823" cy="3429002"/>
          </a:xfrm>
          <a:custGeom>
            <a:avLst/>
            <a:gdLst/>
            <a:ahLst/>
            <a:cxnLst/>
            <a:rect l="l" t="t" r="r" b="b"/>
            <a:pathLst>
              <a:path w="6489823" h="3421047">
                <a:moveTo>
                  <a:pt x="383239" y="0"/>
                </a:moveTo>
                <a:lnTo>
                  <a:pt x="6489823" y="0"/>
                </a:lnTo>
                <a:lnTo>
                  <a:pt x="6489823" y="3421047"/>
                </a:lnTo>
                <a:lnTo>
                  <a:pt x="0" y="3421047"/>
                </a:lnTo>
                <a:lnTo>
                  <a:pt x="10162" y="3368785"/>
                </a:lnTo>
                <a:cubicBezTo>
                  <a:pt x="15448" y="3346584"/>
                  <a:pt x="22094" y="3323293"/>
                  <a:pt x="30699" y="3298569"/>
                </a:cubicBezTo>
                <a:cubicBezTo>
                  <a:pt x="41150" y="3275988"/>
                  <a:pt x="42443" y="3246652"/>
                  <a:pt x="33589" y="3233050"/>
                </a:cubicBezTo>
                <a:cubicBezTo>
                  <a:pt x="32065" y="3230708"/>
                  <a:pt x="30291" y="3228932"/>
                  <a:pt x="28325" y="3227777"/>
                </a:cubicBezTo>
                <a:cubicBezTo>
                  <a:pt x="30678" y="3188484"/>
                  <a:pt x="72205" y="3103624"/>
                  <a:pt x="73382" y="3050568"/>
                </a:cubicBezTo>
                <a:cubicBezTo>
                  <a:pt x="69165" y="3022639"/>
                  <a:pt x="68605" y="2960322"/>
                  <a:pt x="84953" y="2920501"/>
                </a:cubicBezTo>
                <a:cubicBezTo>
                  <a:pt x="69327" y="2932298"/>
                  <a:pt x="121103" y="2664904"/>
                  <a:pt x="109217" y="2657859"/>
                </a:cubicBezTo>
                <a:cubicBezTo>
                  <a:pt x="110075" y="2597031"/>
                  <a:pt x="138136" y="2522558"/>
                  <a:pt x="139777" y="2464312"/>
                </a:cubicBezTo>
                <a:cubicBezTo>
                  <a:pt x="141801" y="2450201"/>
                  <a:pt x="199861" y="2246813"/>
                  <a:pt x="198683" y="2236608"/>
                </a:cubicBezTo>
                <a:lnTo>
                  <a:pt x="283684" y="1924542"/>
                </a:lnTo>
                <a:cubicBezTo>
                  <a:pt x="313071" y="1811100"/>
                  <a:pt x="307196" y="1868801"/>
                  <a:pt x="336583" y="1755359"/>
                </a:cubicBezTo>
                <a:cubicBezTo>
                  <a:pt x="383246" y="1573239"/>
                  <a:pt x="363875" y="1577802"/>
                  <a:pt x="409119" y="1401207"/>
                </a:cubicBezTo>
                <a:cubicBezTo>
                  <a:pt x="428998" y="1329345"/>
                  <a:pt x="403240" y="1279669"/>
                  <a:pt x="421957" y="1175450"/>
                </a:cubicBezTo>
                <a:cubicBezTo>
                  <a:pt x="442602" y="1107577"/>
                  <a:pt x="340683" y="794854"/>
                  <a:pt x="369233" y="688836"/>
                </a:cubicBezTo>
                <a:cubicBezTo>
                  <a:pt x="378440" y="610640"/>
                  <a:pt x="331945" y="587322"/>
                  <a:pt x="346155" y="513896"/>
                </a:cubicBezTo>
                <a:cubicBezTo>
                  <a:pt x="351974" y="496939"/>
                  <a:pt x="362179" y="406394"/>
                  <a:pt x="344911" y="393010"/>
                </a:cubicBezTo>
                <a:cubicBezTo>
                  <a:pt x="389436" y="301493"/>
                  <a:pt x="356186" y="264408"/>
                  <a:pt x="369960" y="232042"/>
                </a:cubicBezTo>
                <a:cubicBezTo>
                  <a:pt x="394611" y="153791"/>
                  <a:pt x="372056" y="165633"/>
                  <a:pt x="392742" y="72037"/>
                </a:cubicBezTo>
                <a:cubicBezTo>
                  <a:pt x="398537" y="53819"/>
                  <a:pt x="397997" y="38693"/>
                  <a:pt x="394525" y="25405"/>
                </a:cubicBezTo>
                <a:close/>
              </a:path>
            </a:pathLst>
          </a:custGeom>
        </p:spPr>
      </p:pic>
    </p:spTree>
    <p:extLst>
      <p:ext uri="{BB962C8B-B14F-4D97-AF65-F5344CB8AC3E}">
        <p14:creationId xmlns:p14="http://schemas.microsoft.com/office/powerpoint/2010/main" val="213581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6405-93CC-4A72-BF0C-79A24657BC87}"/>
              </a:ext>
            </a:extLst>
          </p:cNvPr>
          <p:cNvSpPr>
            <a:spLocks noGrp="1"/>
          </p:cNvSpPr>
          <p:nvPr>
            <p:ph type="title"/>
          </p:nvPr>
        </p:nvSpPr>
        <p:spPr/>
        <p:txBody>
          <a:bodyPr/>
          <a:lstStyle/>
          <a:p>
            <a:pPr algn="ctr"/>
            <a:r>
              <a:rPr lang="en-US" dirty="0"/>
              <a:t>Fatalism</a:t>
            </a:r>
            <a:endParaRPr lang="fi-FI" dirty="0"/>
          </a:p>
        </p:txBody>
      </p:sp>
      <p:graphicFrame>
        <p:nvGraphicFramePr>
          <p:cNvPr id="7" name="Table 9">
            <a:extLst>
              <a:ext uri="{FF2B5EF4-FFF2-40B4-BE49-F238E27FC236}">
                <a16:creationId xmlns:a16="http://schemas.microsoft.com/office/drawing/2014/main" id="{05D12A2B-3D02-4301-9FF3-4FD28070109A}"/>
              </a:ext>
            </a:extLst>
          </p:cNvPr>
          <p:cNvGraphicFramePr>
            <a:graphicFrameLocks noGrp="1"/>
          </p:cNvGraphicFramePr>
          <p:nvPr>
            <p:ph idx="1"/>
            <p:extLst>
              <p:ext uri="{D42A27DB-BD31-4B8C-83A1-F6EECF244321}">
                <p14:modId xmlns:p14="http://schemas.microsoft.com/office/powerpoint/2010/main" val="271086937"/>
              </p:ext>
            </p:extLst>
          </p:nvPr>
        </p:nvGraphicFramePr>
        <p:xfrm>
          <a:off x="319088" y="2571750"/>
          <a:ext cx="10032753" cy="3514032"/>
        </p:xfrm>
        <a:graphic>
          <a:graphicData uri="http://schemas.openxmlformats.org/drawingml/2006/table">
            <a:tbl>
              <a:tblPr firstRow="1" bandRow="1">
                <a:tableStyleId>{5C22544A-7EE6-4342-B048-85BDC9FD1C3A}</a:tableStyleId>
              </a:tblPr>
              <a:tblGrid>
                <a:gridCol w="3344251">
                  <a:extLst>
                    <a:ext uri="{9D8B030D-6E8A-4147-A177-3AD203B41FA5}">
                      <a16:colId xmlns:a16="http://schemas.microsoft.com/office/drawing/2014/main" val="331831593"/>
                    </a:ext>
                  </a:extLst>
                </a:gridCol>
                <a:gridCol w="3344251">
                  <a:extLst>
                    <a:ext uri="{9D8B030D-6E8A-4147-A177-3AD203B41FA5}">
                      <a16:colId xmlns:a16="http://schemas.microsoft.com/office/drawing/2014/main" val="488732076"/>
                    </a:ext>
                  </a:extLst>
                </a:gridCol>
                <a:gridCol w="3344251">
                  <a:extLst>
                    <a:ext uri="{9D8B030D-6E8A-4147-A177-3AD203B41FA5}">
                      <a16:colId xmlns:a16="http://schemas.microsoft.com/office/drawing/2014/main" val="4130644658"/>
                    </a:ext>
                  </a:extLst>
                </a:gridCol>
              </a:tblGrid>
              <a:tr h="1171344">
                <a:tc>
                  <a:txBody>
                    <a:bodyPr/>
                    <a:lstStyle/>
                    <a:p>
                      <a:pPr algn="ctr"/>
                      <a:r>
                        <a:rPr lang="en-US" dirty="0"/>
                        <a:t>No Control</a:t>
                      </a:r>
                      <a:endParaRPr lang="fi-FI" dirty="0"/>
                    </a:p>
                  </a:txBody>
                  <a:tcPr anchor="ctr" anchorCtr="1">
                    <a:solidFill>
                      <a:schemeClr val="tx1">
                        <a:lumMod val="50000"/>
                        <a:lumOff val="50000"/>
                      </a:schemeClr>
                    </a:solidFill>
                  </a:tcPr>
                </a:tc>
                <a:tc>
                  <a:txBody>
                    <a:bodyPr/>
                    <a:lstStyle/>
                    <a:p>
                      <a:pPr algn="ctr"/>
                      <a:r>
                        <a:rPr lang="en-US" strike="sngStrike" baseline="0" dirty="0"/>
                        <a:t>Some</a:t>
                      </a:r>
                      <a:r>
                        <a:rPr lang="en-US" dirty="0"/>
                        <a:t> very little control</a:t>
                      </a:r>
                      <a:endParaRPr lang="fi-FI" dirty="0"/>
                    </a:p>
                  </a:txBody>
                  <a:tcPr anchor="ctr" anchorCtr="1"/>
                </a:tc>
                <a:tc>
                  <a:txBody>
                    <a:bodyPr/>
                    <a:lstStyle/>
                    <a:p>
                      <a:pPr algn="ctr"/>
                      <a:r>
                        <a:rPr lang="en-US" strike="sngStrike" baseline="0" dirty="0"/>
                        <a:t>Total</a:t>
                      </a:r>
                      <a:r>
                        <a:rPr lang="en-US" dirty="0"/>
                        <a:t> More Control</a:t>
                      </a:r>
                      <a:endParaRPr lang="fi-FI" dirty="0"/>
                    </a:p>
                  </a:txBody>
                  <a:tcPr anchor="ctr" anchorCtr="1"/>
                </a:tc>
                <a:extLst>
                  <a:ext uri="{0D108BD9-81ED-4DB2-BD59-A6C34878D82A}">
                    <a16:rowId xmlns:a16="http://schemas.microsoft.com/office/drawing/2014/main" val="3955901298"/>
                  </a:ext>
                </a:extLst>
              </a:tr>
              <a:tr h="1171344">
                <a:tc>
                  <a:txBody>
                    <a:bodyPr/>
                    <a:lstStyle/>
                    <a:p>
                      <a:pPr algn="ctr"/>
                      <a:r>
                        <a:rPr lang="en-US" dirty="0"/>
                        <a:t>Past</a:t>
                      </a:r>
                      <a:endParaRPr lang="fi-FI" dirty="0"/>
                    </a:p>
                  </a:txBody>
                  <a:tcPr anchor="ctr" anchorCtr="1">
                    <a:solidFill>
                      <a:schemeClr val="bg1">
                        <a:lumMod val="90000"/>
                      </a:schemeClr>
                    </a:solidFill>
                  </a:tcPr>
                </a:tc>
                <a:tc>
                  <a:txBody>
                    <a:bodyPr/>
                    <a:lstStyle/>
                    <a:p>
                      <a:pPr algn="ctr"/>
                      <a:r>
                        <a:rPr lang="en-US" dirty="0"/>
                        <a:t>Present</a:t>
                      </a:r>
                      <a:endParaRPr lang="fi-FI" dirty="0"/>
                    </a:p>
                  </a:txBody>
                  <a:tcPr anchor="ctr" anchorCtr="1"/>
                </a:tc>
                <a:tc>
                  <a:txBody>
                    <a:bodyPr/>
                    <a:lstStyle/>
                    <a:p>
                      <a:pPr algn="ctr"/>
                      <a:r>
                        <a:rPr lang="en-US" dirty="0"/>
                        <a:t>Future</a:t>
                      </a:r>
                      <a:endParaRPr lang="fi-FI" dirty="0"/>
                    </a:p>
                  </a:txBody>
                  <a:tcPr anchor="ctr" anchorCtr="1"/>
                </a:tc>
                <a:extLst>
                  <a:ext uri="{0D108BD9-81ED-4DB2-BD59-A6C34878D82A}">
                    <a16:rowId xmlns:a16="http://schemas.microsoft.com/office/drawing/2014/main" val="1907818968"/>
                  </a:ext>
                </a:extLst>
              </a:tr>
              <a:tr h="1171344">
                <a:tc>
                  <a:txBody>
                    <a:bodyPr/>
                    <a:lstStyle/>
                    <a:p>
                      <a:pPr algn="ctr"/>
                      <a:r>
                        <a:rPr lang="en-US" dirty="0"/>
                        <a:t>Don’t delve here</a:t>
                      </a:r>
                    </a:p>
                  </a:txBody>
                  <a:tcPr anchor="ctr" anchorCtr="1">
                    <a:solidFill>
                      <a:schemeClr val="bg1">
                        <a:lumMod val="90000"/>
                      </a:schemeClr>
                    </a:solidFill>
                  </a:tcPr>
                </a:tc>
                <a:tc>
                  <a:txBody>
                    <a:bodyPr/>
                    <a:lstStyle/>
                    <a:p>
                      <a:pPr algn="ctr"/>
                      <a:r>
                        <a:rPr lang="en-US" dirty="0"/>
                        <a:t>Live here</a:t>
                      </a:r>
                      <a:endParaRPr lang="fi-FI" dirty="0"/>
                    </a:p>
                  </a:txBody>
                  <a:tcPr anchor="ctr" anchorCtr="1"/>
                </a:tc>
                <a:tc>
                  <a:txBody>
                    <a:bodyPr/>
                    <a:lstStyle/>
                    <a:p>
                      <a:pPr algn="ctr"/>
                      <a:r>
                        <a:rPr lang="en-US" dirty="0"/>
                        <a:t>Plan this</a:t>
                      </a:r>
                      <a:endParaRPr lang="fi-FI" dirty="0"/>
                    </a:p>
                  </a:txBody>
                  <a:tcPr anchor="ctr" anchorCtr="1"/>
                </a:tc>
                <a:extLst>
                  <a:ext uri="{0D108BD9-81ED-4DB2-BD59-A6C34878D82A}">
                    <a16:rowId xmlns:a16="http://schemas.microsoft.com/office/drawing/2014/main" val="288388127"/>
                  </a:ext>
                </a:extLst>
              </a:tr>
            </a:tbl>
          </a:graphicData>
        </a:graphic>
      </p:graphicFrame>
    </p:spTree>
    <p:extLst>
      <p:ext uri="{BB962C8B-B14F-4D97-AF65-F5344CB8AC3E}">
        <p14:creationId xmlns:p14="http://schemas.microsoft.com/office/powerpoint/2010/main" val="3687572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3437-8B9A-484C-9FE5-98A58FB546C3}"/>
              </a:ext>
            </a:extLst>
          </p:cNvPr>
          <p:cNvSpPr>
            <a:spLocks noGrp="1"/>
          </p:cNvSpPr>
          <p:nvPr>
            <p:ph type="title"/>
          </p:nvPr>
        </p:nvSpPr>
        <p:spPr/>
        <p:txBody>
          <a:bodyPr/>
          <a:lstStyle/>
          <a:p>
            <a:endParaRPr lang="fi-FI"/>
          </a:p>
        </p:txBody>
      </p:sp>
      <p:sp>
        <p:nvSpPr>
          <p:cNvPr id="3" name="Content Placeholder 2">
            <a:extLst>
              <a:ext uri="{FF2B5EF4-FFF2-40B4-BE49-F238E27FC236}">
                <a16:creationId xmlns:a16="http://schemas.microsoft.com/office/drawing/2014/main" id="{CAFF523D-B567-4CEE-A471-B22318E83E60}"/>
              </a:ext>
            </a:extLst>
          </p:cNvPr>
          <p:cNvSpPr>
            <a:spLocks noGrp="1"/>
          </p:cNvSpPr>
          <p:nvPr>
            <p:ph idx="1"/>
          </p:nvPr>
        </p:nvSpPr>
        <p:spPr/>
        <p:txBody>
          <a:bodyPr/>
          <a:lstStyle/>
          <a:p>
            <a:r>
              <a:rPr lang="fi-FI" dirty="0" err="1"/>
              <a:t>You</a:t>
            </a:r>
            <a:r>
              <a:rPr lang="fi-FI" dirty="0"/>
              <a:t> </a:t>
            </a:r>
            <a:r>
              <a:rPr lang="fi-FI" dirty="0" err="1"/>
              <a:t>cannot</a:t>
            </a:r>
            <a:r>
              <a:rPr lang="fi-FI" dirty="0"/>
              <a:t> </a:t>
            </a:r>
            <a:r>
              <a:rPr lang="fi-FI" dirty="0" err="1"/>
              <a:t>change</a:t>
            </a:r>
            <a:r>
              <a:rPr lang="fi-FI" dirty="0"/>
              <a:t> </a:t>
            </a:r>
            <a:r>
              <a:rPr lang="fi-FI" dirty="0" err="1"/>
              <a:t>the</a:t>
            </a:r>
            <a:r>
              <a:rPr lang="fi-FI" dirty="0"/>
              <a:t> </a:t>
            </a:r>
            <a:r>
              <a:rPr lang="fi-FI" dirty="0" err="1"/>
              <a:t>past</a:t>
            </a:r>
            <a:endParaRPr lang="fi-FI" dirty="0"/>
          </a:p>
          <a:p>
            <a:r>
              <a:rPr lang="fi-FI" dirty="0" err="1"/>
              <a:t>But</a:t>
            </a:r>
            <a:r>
              <a:rPr lang="fi-FI" dirty="0"/>
              <a:t> </a:t>
            </a:r>
            <a:r>
              <a:rPr lang="fi-FI" dirty="0" err="1"/>
              <a:t>you</a:t>
            </a:r>
            <a:r>
              <a:rPr lang="fi-FI" dirty="0"/>
              <a:t> </a:t>
            </a:r>
            <a:r>
              <a:rPr lang="fi-FI" dirty="0" err="1"/>
              <a:t>can</a:t>
            </a:r>
            <a:r>
              <a:rPr lang="fi-FI" dirty="0"/>
              <a:t> </a:t>
            </a:r>
            <a:r>
              <a:rPr lang="fi-FI" dirty="0" err="1"/>
              <a:t>change</a:t>
            </a:r>
            <a:r>
              <a:rPr lang="fi-FI" dirty="0"/>
              <a:t> </a:t>
            </a:r>
            <a:r>
              <a:rPr lang="fi-FI" dirty="0" err="1"/>
              <a:t>your</a:t>
            </a:r>
            <a:r>
              <a:rPr lang="fi-FI" dirty="0"/>
              <a:t> </a:t>
            </a:r>
            <a:r>
              <a:rPr lang="fi-FI" dirty="0" err="1"/>
              <a:t>opinion</a:t>
            </a:r>
            <a:r>
              <a:rPr lang="fi-FI" dirty="0"/>
              <a:t> </a:t>
            </a:r>
          </a:p>
        </p:txBody>
      </p:sp>
    </p:spTree>
    <p:extLst>
      <p:ext uri="{BB962C8B-B14F-4D97-AF65-F5344CB8AC3E}">
        <p14:creationId xmlns:p14="http://schemas.microsoft.com/office/powerpoint/2010/main" val="798370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F2986-0B60-4BD4-AF20-702BB587340E}"/>
              </a:ext>
            </a:extLst>
          </p:cNvPr>
          <p:cNvSpPr>
            <a:spLocks noGrp="1"/>
          </p:cNvSpPr>
          <p:nvPr>
            <p:ph type="title"/>
          </p:nvPr>
        </p:nvSpPr>
        <p:spPr/>
        <p:txBody>
          <a:bodyPr/>
          <a:lstStyle/>
          <a:p>
            <a:pPr algn="ctr"/>
            <a:r>
              <a:rPr lang="en-US" sz="4800" dirty="0"/>
              <a:t>Two problems, three tools</a:t>
            </a:r>
            <a:endParaRPr lang="fi-FI" sz="4800" dirty="0"/>
          </a:p>
        </p:txBody>
      </p:sp>
      <p:graphicFrame>
        <p:nvGraphicFramePr>
          <p:cNvPr id="4" name="Table 4">
            <a:extLst>
              <a:ext uri="{FF2B5EF4-FFF2-40B4-BE49-F238E27FC236}">
                <a16:creationId xmlns:a16="http://schemas.microsoft.com/office/drawing/2014/main" id="{F760824C-8DFB-45D9-9057-133A999A24CE}"/>
              </a:ext>
            </a:extLst>
          </p:cNvPr>
          <p:cNvGraphicFramePr>
            <a:graphicFrameLocks noGrp="1"/>
          </p:cNvGraphicFramePr>
          <p:nvPr>
            <p:ph idx="1"/>
            <p:extLst>
              <p:ext uri="{D42A27DB-BD31-4B8C-83A1-F6EECF244321}">
                <p14:modId xmlns:p14="http://schemas.microsoft.com/office/powerpoint/2010/main" val="537627252"/>
              </p:ext>
            </p:extLst>
          </p:nvPr>
        </p:nvGraphicFramePr>
        <p:xfrm>
          <a:off x="2244725" y="2571750"/>
          <a:ext cx="7702550" cy="1981200"/>
        </p:xfrm>
        <a:graphic>
          <a:graphicData uri="http://schemas.openxmlformats.org/drawingml/2006/table">
            <a:tbl>
              <a:tblPr firstRow="1" bandRow="1">
                <a:tableStyleId>{5C22544A-7EE6-4342-B048-85BDC9FD1C3A}</a:tableStyleId>
              </a:tblPr>
              <a:tblGrid>
                <a:gridCol w="3851275">
                  <a:extLst>
                    <a:ext uri="{9D8B030D-6E8A-4147-A177-3AD203B41FA5}">
                      <a16:colId xmlns:a16="http://schemas.microsoft.com/office/drawing/2014/main" val="1397370658"/>
                    </a:ext>
                  </a:extLst>
                </a:gridCol>
                <a:gridCol w="3851275">
                  <a:extLst>
                    <a:ext uri="{9D8B030D-6E8A-4147-A177-3AD203B41FA5}">
                      <a16:colId xmlns:a16="http://schemas.microsoft.com/office/drawing/2014/main" val="4130028167"/>
                    </a:ext>
                  </a:extLst>
                </a:gridCol>
              </a:tblGrid>
              <a:tr h="370840">
                <a:tc>
                  <a:txBody>
                    <a:bodyPr/>
                    <a:lstStyle/>
                    <a:p>
                      <a:r>
                        <a:rPr lang="en-US" sz="2800" dirty="0"/>
                        <a:t>Problem</a:t>
                      </a:r>
                      <a:endParaRPr lang="fi-FI" sz="2800" dirty="0"/>
                    </a:p>
                  </a:txBody>
                  <a:tcPr/>
                </a:tc>
                <a:tc>
                  <a:txBody>
                    <a:bodyPr/>
                    <a:lstStyle/>
                    <a:p>
                      <a:r>
                        <a:rPr lang="en-US" sz="2800" dirty="0"/>
                        <a:t>Stoic Tools</a:t>
                      </a:r>
                      <a:endParaRPr lang="fi-FI" sz="2800" dirty="0"/>
                    </a:p>
                  </a:txBody>
                  <a:tcPr/>
                </a:tc>
                <a:extLst>
                  <a:ext uri="{0D108BD9-81ED-4DB2-BD59-A6C34878D82A}">
                    <a16:rowId xmlns:a16="http://schemas.microsoft.com/office/drawing/2014/main" val="12205349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Insatiability</a:t>
                      </a:r>
                    </a:p>
                  </a:txBody>
                  <a:tcPr/>
                </a:tc>
                <a:tc>
                  <a:txBody>
                    <a:bodyPr/>
                    <a:lstStyle/>
                    <a:p>
                      <a:r>
                        <a:rPr lang="en-US" sz="2800" dirty="0"/>
                        <a:t>Negative Visualization</a:t>
                      </a:r>
                      <a:endParaRPr lang="fi-FI" sz="2800" dirty="0"/>
                    </a:p>
                  </a:txBody>
                  <a:tcPr/>
                </a:tc>
                <a:extLst>
                  <a:ext uri="{0D108BD9-81ED-4DB2-BD59-A6C34878D82A}">
                    <a16:rowId xmlns:a16="http://schemas.microsoft.com/office/drawing/2014/main" val="12612795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Worrying about things beyond our control</a:t>
                      </a:r>
                    </a:p>
                  </a:txBody>
                  <a:tcPr/>
                </a:tc>
                <a:tc>
                  <a:txBody>
                    <a:bodyPr/>
                    <a:lstStyle/>
                    <a:p>
                      <a:r>
                        <a:rPr lang="en-US" sz="2800" dirty="0"/>
                        <a:t>Trichotomy of control</a:t>
                      </a:r>
                    </a:p>
                    <a:p>
                      <a:r>
                        <a:rPr lang="en-US" sz="2800" dirty="0"/>
                        <a:t>Fatalism </a:t>
                      </a:r>
                      <a:r>
                        <a:rPr lang="en-US" sz="2800" dirty="0" err="1"/>
                        <a:t>re:past</a:t>
                      </a:r>
                      <a:endParaRPr lang="fi-FI" sz="2800" dirty="0"/>
                    </a:p>
                  </a:txBody>
                  <a:tcPr/>
                </a:tc>
                <a:extLst>
                  <a:ext uri="{0D108BD9-81ED-4DB2-BD59-A6C34878D82A}">
                    <a16:rowId xmlns:a16="http://schemas.microsoft.com/office/drawing/2014/main" val="537790801"/>
                  </a:ext>
                </a:extLst>
              </a:tr>
            </a:tbl>
          </a:graphicData>
        </a:graphic>
      </p:graphicFrame>
    </p:spTree>
    <p:extLst>
      <p:ext uri="{BB962C8B-B14F-4D97-AF65-F5344CB8AC3E}">
        <p14:creationId xmlns:p14="http://schemas.microsoft.com/office/powerpoint/2010/main" val="3642211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37F72E-1973-4907-AB1D-D3E0C01991A5}"/>
              </a:ext>
            </a:extLst>
          </p:cNvPr>
          <p:cNvSpPr>
            <a:spLocks noGrp="1"/>
          </p:cNvSpPr>
          <p:nvPr>
            <p:ph type="ctrTitle"/>
          </p:nvPr>
        </p:nvSpPr>
        <p:spPr/>
        <p:txBody>
          <a:bodyPr/>
          <a:lstStyle/>
          <a:p>
            <a:r>
              <a:rPr lang="en-US" sz="6600" dirty="0"/>
              <a:t>Games and Goals</a:t>
            </a:r>
            <a:endParaRPr lang="fi-FI" dirty="0"/>
          </a:p>
        </p:txBody>
      </p:sp>
      <p:sp>
        <p:nvSpPr>
          <p:cNvPr id="5" name="Text Placeholder 4">
            <a:extLst>
              <a:ext uri="{FF2B5EF4-FFF2-40B4-BE49-F238E27FC236}">
                <a16:creationId xmlns:a16="http://schemas.microsoft.com/office/drawing/2014/main" id="{9A6D4822-F5A2-492B-925B-D0D6A307E682}"/>
              </a:ext>
            </a:extLst>
          </p:cNvPr>
          <p:cNvSpPr>
            <a:spLocks noGrp="1"/>
          </p:cNvSpPr>
          <p:nvPr>
            <p:ph type="body" sz="quarter" idx="10"/>
          </p:nvPr>
        </p:nvSpPr>
        <p:spPr/>
        <p:txBody>
          <a:bodyPr>
            <a:normAutofit fontScale="92500" lnSpcReduction="20000"/>
          </a:bodyPr>
          <a:lstStyle/>
          <a:p>
            <a:endParaRPr lang="fi-FI" dirty="0"/>
          </a:p>
        </p:txBody>
      </p:sp>
    </p:spTree>
    <p:extLst>
      <p:ext uri="{BB962C8B-B14F-4D97-AF65-F5344CB8AC3E}">
        <p14:creationId xmlns:p14="http://schemas.microsoft.com/office/powerpoint/2010/main" val="95406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BE6F98-B416-45E5-8820-4B465A0A2B0A}"/>
              </a:ext>
            </a:extLst>
          </p:cNvPr>
          <p:cNvPicPr>
            <a:picLocks noChangeAspect="1"/>
          </p:cNvPicPr>
          <p:nvPr/>
        </p:nvPicPr>
        <p:blipFill>
          <a:blip r:embed="rId3">
            <a:duotone>
              <a:prstClr val="black"/>
              <a:schemeClr val="accent1">
                <a:tint val="45000"/>
                <a:satMod val="400000"/>
              </a:schemeClr>
            </a:duotone>
          </a:blip>
          <a:stretch>
            <a:fillRect/>
          </a:stretch>
        </p:blipFill>
        <p:spPr>
          <a:xfrm>
            <a:off x="-58361" y="-3"/>
            <a:ext cx="6177133" cy="4118089"/>
          </a:xfrm>
          <a:prstGeom prst="rect">
            <a:avLst/>
          </a:prstGeom>
        </p:spPr>
      </p:pic>
      <p:pic>
        <p:nvPicPr>
          <p:cNvPr id="16" name="Picture 15" descr="A football player kicking a ball&#10;&#10;Description automatically generated with low confidence">
            <a:extLst>
              <a:ext uri="{FF2B5EF4-FFF2-40B4-BE49-F238E27FC236}">
                <a16:creationId xmlns:a16="http://schemas.microsoft.com/office/drawing/2014/main" id="{165A1F34-72BD-47A9-BA1F-155326FB3707}"/>
              </a:ext>
            </a:extLst>
          </p:cNvPr>
          <p:cNvPicPr>
            <a:picLocks noChangeAspect="1"/>
          </p:cNvPicPr>
          <p:nvPr/>
        </p:nvPicPr>
        <p:blipFill>
          <a:blip r:embed="rId4">
            <a:duotone>
              <a:prstClr val="black"/>
              <a:schemeClr val="accent1">
                <a:tint val="45000"/>
                <a:satMod val="400000"/>
              </a:schemeClr>
            </a:duotone>
          </a:blip>
          <a:stretch>
            <a:fillRect/>
          </a:stretch>
        </p:blipFill>
        <p:spPr>
          <a:xfrm>
            <a:off x="6152" y="3428998"/>
            <a:ext cx="6089618" cy="4060725"/>
          </a:xfrm>
          <a:prstGeom prst="rect">
            <a:avLst/>
          </a:prstGeom>
        </p:spPr>
      </p:pic>
      <p:pic>
        <p:nvPicPr>
          <p:cNvPr id="26" name="Picture 25" descr="A group of people rowing a boat&#10;&#10;Description automatically generated with medium confidence">
            <a:extLst>
              <a:ext uri="{FF2B5EF4-FFF2-40B4-BE49-F238E27FC236}">
                <a16:creationId xmlns:a16="http://schemas.microsoft.com/office/drawing/2014/main" id="{8B485BF0-7AD5-424F-94EB-4E19378DBB19}"/>
              </a:ext>
            </a:extLst>
          </p:cNvPr>
          <p:cNvPicPr>
            <a:picLocks noChangeAspect="1"/>
          </p:cNvPicPr>
          <p:nvPr/>
        </p:nvPicPr>
        <p:blipFill>
          <a:blip r:embed="rId5">
            <a:duotone>
              <a:prstClr val="black"/>
              <a:schemeClr val="accent1">
                <a:tint val="45000"/>
                <a:satMod val="400000"/>
              </a:schemeClr>
            </a:duotone>
          </a:blip>
          <a:stretch>
            <a:fillRect/>
          </a:stretch>
        </p:blipFill>
        <p:spPr>
          <a:xfrm>
            <a:off x="6095769" y="3428999"/>
            <a:ext cx="6582415" cy="6858000"/>
          </a:xfrm>
          <a:prstGeom prst="rect">
            <a:avLst/>
          </a:prstGeom>
        </p:spPr>
      </p:pic>
      <p:sp>
        <p:nvSpPr>
          <p:cNvPr id="4" name="Content Placeholder 2">
            <a:extLst>
              <a:ext uri="{FF2B5EF4-FFF2-40B4-BE49-F238E27FC236}">
                <a16:creationId xmlns:a16="http://schemas.microsoft.com/office/drawing/2014/main" id="{AE5E19EA-8596-42B4-91A2-9DB0444E2DA8}"/>
              </a:ext>
            </a:extLst>
          </p:cNvPr>
          <p:cNvSpPr txBox="1">
            <a:spLocks/>
          </p:cNvSpPr>
          <p:nvPr/>
        </p:nvSpPr>
        <p:spPr>
          <a:xfrm>
            <a:off x="6512996" y="594640"/>
            <a:ext cx="5277902" cy="59823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dirty="0"/>
          </a:p>
        </p:txBody>
      </p:sp>
      <p:sp>
        <p:nvSpPr>
          <p:cNvPr id="14" name="TextBox 13">
            <a:extLst>
              <a:ext uri="{FF2B5EF4-FFF2-40B4-BE49-F238E27FC236}">
                <a16:creationId xmlns:a16="http://schemas.microsoft.com/office/drawing/2014/main" id="{E455DFB8-99B9-4D7D-95FC-8F321C664126}"/>
              </a:ext>
            </a:extLst>
          </p:cNvPr>
          <p:cNvSpPr txBox="1"/>
          <p:nvPr/>
        </p:nvSpPr>
        <p:spPr>
          <a:xfrm>
            <a:off x="6153" y="6527708"/>
            <a:ext cx="6097870" cy="276999"/>
          </a:xfrm>
          <a:prstGeom prst="rect">
            <a:avLst/>
          </a:prstGeom>
          <a:noFill/>
        </p:spPr>
        <p:txBody>
          <a:bodyPr wrap="square">
            <a:spAutoFit/>
          </a:bodyPr>
          <a:lstStyle/>
          <a:p>
            <a:r>
              <a:rPr lang="fi-FI" sz="1200" dirty="0">
                <a:solidFill>
                  <a:schemeClr val="tx1">
                    <a:lumMod val="50000"/>
                    <a:lumOff val="50000"/>
                  </a:schemeClr>
                </a:solidFill>
              </a:rPr>
              <a:t>Photo </a:t>
            </a:r>
            <a:r>
              <a:rPr lang="fi-FI" sz="1200" dirty="0" err="1">
                <a:solidFill>
                  <a:schemeClr val="tx1">
                    <a:lumMod val="50000"/>
                    <a:lumOff val="50000"/>
                  </a:schemeClr>
                </a:solidFill>
              </a:rPr>
              <a:t>by</a:t>
            </a:r>
            <a:r>
              <a:rPr lang="fi-FI" sz="1200" dirty="0">
                <a:solidFill>
                  <a:schemeClr val="tx1">
                    <a:lumMod val="50000"/>
                    <a:lumOff val="50000"/>
                  </a:schemeClr>
                </a:solidFill>
              </a:rPr>
              <a:t> </a:t>
            </a:r>
            <a:r>
              <a:rPr lang="fi-FI" sz="1200" dirty="0" err="1">
                <a:solidFill>
                  <a:schemeClr val="tx1">
                    <a:lumMod val="50000"/>
                    <a:lumOff val="50000"/>
                  </a:schemeClr>
                </a:solidFill>
                <a:hlinkClick r:id="rId6">
                  <a:extLst>
                    <a:ext uri="{A12FA001-AC4F-418D-AE19-62706E023703}">
                      <ahyp:hlinkClr xmlns:ahyp="http://schemas.microsoft.com/office/drawing/2018/hyperlinkcolor" val="tx"/>
                    </a:ext>
                  </a:extLst>
                </a:hlinkClick>
              </a:rPr>
              <a:t>Jannik</a:t>
            </a:r>
            <a:r>
              <a:rPr lang="fi-FI" sz="1200" dirty="0">
                <a:solidFill>
                  <a:schemeClr val="tx1">
                    <a:lumMod val="50000"/>
                    <a:lumOff val="50000"/>
                  </a:schemeClr>
                </a:solidFill>
                <a:hlinkClick r:id="rId6">
                  <a:extLst>
                    <a:ext uri="{A12FA001-AC4F-418D-AE19-62706E023703}">
                      <ahyp:hlinkClr xmlns:ahyp="http://schemas.microsoft.com/office/drawing/2018/hyperlinkcolor" val="tx"/>
                    </a:ext>
                  </a:extLst>
                </a:hlinkClick>
              </a:rPr>
              <a:t> </a:t>
            </a:r>
            <a:r>
              <a:rPr lang="fi-FI" sz="1200" dirty="0" err="1">
                <a:solidFill>
                  <a:schemeClr val="tx1">
                    <a:lumMod val="50000"/>
                    <a:lumOff val="50000"/>
                  </a:schemeClr>
                </a:solidFill>
                <a:hlinkClick r:id="rId6">
                  <a:extLst>
                    <a:ext uri="{A12FA001-AC4F-418D-AE19-62706E023703}">
                      <ahyp:hlinkClr xmlns:ahyp="http://schemas.microsoft.com/office/drawing/2018/hyperlinkcolor" val="tx"/>
                    </a:ext>
                  </a:extLst>
                </a:hlinkClick>
              </a:rPr>
              <a:t>Skorna</a:t>
            </a:r>
            <a:r>
              <a:rPr lang="fi-FI" sz="1200" dirty="0">
                <a:solidFill>
                  <a:schemeClr val="tx1">
                    <a:lumMod val="50000"/>
                    <a:lumOff val="50000"/>
                  </a:schemeClr>
                </a:solidFill>
              </a:rPr>
              <a:t> on </a:t>
            </a:r>
            <a:r>
              <a:rPr lang="fi-FI" sz="1200" dirty="0" err="1">
                <a:solidFill>
                  <a:schemeClr val="tx1">
                    <a:lumMod val="50000"/>
                    <a:lumOff val="50000"/>
                  </a:schemeClr>
                </a:solidFill>
                <a:hlinkClick r:id="rId7">
                  <a:extLst>
                    <a:ext uri="{A12FA001-AC4F-418D-AE19-62706E023703}">
                      <ahyp:hlinkClr xmlns:ahyp="http://schemas.microsoft.com/office/drawing/2018/hyperlinkcolor" val="tx"/>
                    </a:ext>
                  </a:extLst>
                </a:hlinkClick>
              </a:rPr>
              <a:t>Unsplash</a:t>
            </a:r>
            <a:endParaRPr lang="fi-FI" sz="1200" dirty="0">
              <a:solidFill>
                <a:schemeClr val="tx1">
                  <a:lumMod val="50000"/>
                  <a:lumOff val="50000"/>
                </a:schemeClr>
              </a:solidFill>
            </a:endParaRPr>
          </a:p>
        </p:txBody>
      </p:sp>
      <p:sp>
        <p:nvSpPr>
          <p:cNvPr id="28" name="TextBox 27">
            <a:extLst>
              <a:ext uri="{FF2B5EF4-FFF2-40B4-BE49-F238E27FC236}">
                <a16:creationId xmlns:a16="http://schemas.microsoft.com/office/drawing/2014/main" id="{9812B527-5C03-4EFD-896F-1E8B2DEB9414}"/>
              </a:ext>
            </a:extLst>
          </p:cNvPr>
          <p:cNvSpPr txBox="1"/>
          <p:nvPr/>
        </p:nvSpPr>
        <p:spPr>
          <a:xfrm>
            <a:off x="9629249" y="6719500"/>
            <a:ext cx="6097870" cy="276999"/>
          </a:xfrm>
          <a:prstGeom prst="rect">
            <a:avLst/>
          </a:prstGeom>
          <a:noFill/>
        </p:spPr>
        <p:txBody>
          <a:bodyPr wrap="square">
            <a:spAutoFit/>
          </a:bodyPr>
          <a:lstStyle/>
          <a:p>
            <a:r>
              <a:rPr lang="en-US" sz="1200" dirty="0">
                <a:solidFill>
                  <a:schemeClr val="tx1">
                    <a:lumMod val="50000"/>
                    <a:lumOff val="50000"/>
                  </a:schemeClr>
                </a:solidFill>
              </a:rPr>
              <a:t>Photo by </a:t>
            </a:r>
            <a:r>
              <a:rPr lang="en-US" sz="1200" dirty="0">
                <a:solidFill>
                  <a:schemeClr val="tx1">
                    <a:lumMod val="50000"/>
                    <a:lumOff val="50000"/>
                  </a:schemeClr>
                </a:solidFill>
                <a:hlinkClick r:id="rId8">
                  <a:extLst>
                    <a:ext uri="{A12FA001-AC4F-418D-AE19-62706E023703}">
                      <ahyp:hlinkClr xmlns:ahyp="http://schemas.microsoft.com/office/drawing/2018/hyperlinkcolor" val="tx"/>
                    </a:ext>
                  </a:extLst>
                </a:hlinkClick>
              </a:rPr>
              <a:t>Mark König</a:t>
            </a:r>
            <a:r>
              <a:rPr lang="en-US" sz="1200" dirty="0">
                <a:solidFill>
                  <a:schemeClr val="tx1">
                    <a:lumMod val="50000"/>
                    <a:lumOff val="50000"/>
                  </a:schemeClr>
                </a:solidFill>
              </a:rPr>
              <a:t> on </a:t>
            </a:r>
            <a:r>
              <a:rPr lang="en-US" sz="1200" dirty="0" err="1">
                <a:solidFill>
                  <a:schemeClr val="tx1">
                    <a:lumMod val="50000"/>
                    <a:lumOff val="50000"/>
                  </a:schemeClr>
                </a:solidFill>
                <a:hlinkClick r:id="rId9">
                  <a:extLst>
                    <a:ext uri="{A12FA001-AC4F-418D-AE19-62706E023703}">
                      <ahyp:hlinkClr xmlns:ahyp="http://schemas.microsoft.com/office/drawing/2018/hyperlinkcolor" val="tx"/>
                    </a:ext>
                  </a:extLst>
                </a:hlinkClick>
              </a:rPr>
              <a:t>Unsplash</a:t>
            </a:r>
            <a:endParaRPr lang="fi-FI" sz="1200" dirty="0">
              <a:solidFill>
                <a:schemeClr val="tx1">
                  <a:lumMod val="50000"/>
                  <a:lumOff val="50000"/>
                </a:schemeClr>
              </a:solidFill>
            </a:endParaRPr>
          </a:p>
        </p:txBody>
      </p:sp>
      <p:pic>
        <p:nvPicPr>
          <p:cNvPr id="30" name="Picture 29" descr="A close-up of a swimming pool&#10;&#10;Description automatically generated with low confidence">
            <a:extLst>
              <a:ext uri="{FF2B5EF4-FFF2-40B4-BE49-F238E27FC236}">
                <a16:creationId xmlns:a16="http://schemas.microsoft.com/office/drawing/2014/main" id="{458F984D-E48F-4EF1-A4A9-A7BCBE607F3F}"/>
              </a:ext>
            </a:extLst>
          </p:cNvPr>
          <p:cNvPicPr>
            <a:picLocks noChangeAspect="1"/>
          </p:cNvPicPr>
          <p:nvPr/>
        </p:nvPicPr>
        <p:blipFill>
          <a:blip r:embed="rId10">
            <a:duotone>
              <a:prstClr val="black"/>
              <a:schemeClr val="accent1">
                <a:tint val="45000"/>
                <a:satMod val="400000"/>
              </a:schemeClr>
            </a:duotone>
          </a:blip>
          <a:stretch>
            <a:fillRect/>
          </a:stretch>
        </p:blipFill>
        <p:spPr>
          <a:xfrm>
            <a:off x="6095768" y="-769948"/>
            <a:ext cx="6290819" cy="4198947"/>
          </a:xfrm>
          <a:prstGeom prst="rect">
            <a:avLst/>
          </a:prstGeom>
        </p:spPr>
      </p:pic>
      <p:sp>
        <p:nvSpPr>
          <p:cNvPr id="32" name="TextBox 31">
            <a:extLst>
              <a:ext uri="{FF2B5EF4-FFF2-40B4-BE49-F238E27FC236}">
                <a16:creationId xmlns:a16="http://schemas.microsoft.com/office/drawing/2014/main" id="{4B7DFFF3-0550-4CB4-9C24-C38C2993B1AE}"/>
              </a:ext>
            </a:extLst>
          </p:cNvPr>
          <p:cNvSpPr txBox="1"/>
          <p:nvPr/>
        </p:nvSpPr>
        <p:spPr>
          <a:xfrm>
            <a:off x="9013997" y="87244"/>
            <a:ext cx="7898620" cy="276999"/>
          </a:xfrm>
          <a:prstGeom prst="rect">
            <a:avLst/>
          </a:prstGeom>
          <a:noFill/>
        </p:spPr>
        <p:txBody>
          <a:bodyPr wrap="square">
            <a:spAutoFit/>
          </a:bodyPr>
          <a:lstStyle/>
          <a:p>
            <a:r>
              <a:rPr lang="en-US" sz="1200" dirty="0">
                <a:solidFill>
                  <a:schemeClr val="tx1">
                    <a:lumMod val="50000"/>
                    <a:lumOff val="50000"/>
                  </a:schemeClr>
                </a:solidFill>
              </a:rPr>
              <a:t>Photo by </a:t>
            </a:r>
            <a:r>
              <a:rPr lang="en-US" sz="1200" dirty="0">
                <a:solidFill>
                  <a:schemeClr val="tx1">
                    <a:lumMod val="50000"/>
                    <a:lumOff val="50000"/>
                  </a:schemeClr>
                </a:solidFill>
                <a:hlinkClick r:id="rId11">
                  <a:extLst>
                    <a:ext uri="{A12FA001-AC4F-418D-AE19-62706E023703}">
                      <ahyp:hlinkClr xmlns:ahyp="http://schemas.microsoft.com/office/drawing/2018/hyperlinkcolor" val="tx"/>
                    </a:ext>
                  </a:extLst>
                </a:hlinkClick>
              </a:rPr>
              <a:t>Serena </a:t>
            </a:r>
            <a:r>
              <a:rPr lang="en-US" sz="1200" dirty="0" err="1">
                <a:solidFill>
                  <a:schemeClr val="tx1">
                    <a:lumMod val="50000"/>
                    <a:lumOff val="50000"/>
                  </a:schemeClr>
                </a:solidFill>
                <a:hlinkClick r:id="rId11">
                  <a:extLst>
                    <a:ext uri="{A12FA001-AC4F-418D-AE19-62706E023703}">
                      <ahyp:hlinkClr xmlns:ahyp="http://schemas.microsoft.com/office/drawing/2018/hyperlinkcolor" val="tx"/>
                    </a:ext>
                  </a:extLst>
                </a:hlinkClick>
              </a:rPr>
              <a:t>Repice</a:t>
            </a:r>
            <a:r>
              <a:rPr lang="en-US" sz="1200" dirty="0">
                <a:solidFill>
                  <a:schemeClr val="tx1">
                    <a:lumMod val="50000"/>
                    <a:lumOff val="50000"/>
                  </a:schemeClr>
                </a:solidFill>
                <a:hlinkClick r:id="rId11">
                  <a:extLst>
                    <a:ext uri="{A12FA001-AC4F-418D-AE19-62706E023703}">
                      <ahyp:hlinkClr xmlns:ahyp="http://schemas.microsoft.com/office/drawing/2018/hyperlinkcolor" val="tx"/>
                    </a:ext>
                  </a:extLst>
                </a:hlinkClick>
              </a:rPr>
              <a:t> </a:t>
            </a:r>
            <a:r>
              <a:rPr lang="en-US" sz="1200" dirty="0" err="1">
                <a:solidFill>
                  <a:schemeClr val="tx1">
                    <a:lumMod val="50000"/>
                    <a:lumOff val="50000"/>
                  </a:schemeClr>
                </a:solidFill>
                <a:hlinkClick r:id="rId11">
                  <a:extLst>
                    <a:ext uri="{A12FA001-AC4F-418D-AE19-62706E023703}">
                      <ahyp:hlinkClr xmlns:ahyp="http://schemas.microsoft.com/office/drawing/2018/hyperlinkcolor" val="tx"/>
                    </a:ext>
                  </a:extLst>
                </a:hlinkClick>
              </a:rPr>
              <a:t>Lentini</a:t>
            </a:r>
            <a:r>
              <a:rPr lang="en-US" sz="1200" dirty="0">
                <a:solidFill>
                  <a:schemeClr val="tx1">
                    <a:lumMod val="50000"/>
                    <a:lumOff val="50000"/>
                  </a:schemeClr>
                </a:solidFill>
              </a:rPr>
              <a:t> on </a:t>
            </a:r>
            <a:r>
              <a:rPr lang="en-US" sz="1200" dirty="0" err="1">
                <a:solidFill>
                  <a:schemeClr val="tx1">
                    <a:lumMod val="50000"/>
                    <a:lumOff val="50000"/>
                  </a:schemeClr>
                </a:solidFill>
                <a:hlinkClick r:id="rId12">
                  <a:extLst>
                    <a:ext uri="{A12FA001-AC4F-418D-AE19-62706E023703}">
                      <ahyp:hlinkClr xmlns:ahyp="http://schemas.microsoft.com/office/drawing/2018/hyperlinkcolor" val="tx"/>
                    </a:ext>
                  </a:extLst>
                </a:hlinkClick>
              </a:rPr>
              <a:t>Unsplash</a:t>
            </a:r>
            <a:endParaRPr lang="fi-FI" sz="1200" dirty="0">
              <a:solidFill>
                <a:schemeClr val="tx1">
                  <a:lumMod val="50000"/>
                  <a:lumOff val="50000"/>
                </a:schemeClr>
              </a:solidFill>
            </a:endParaRPr>
          </a:p>
        </p:txBody>
      </p:sp>
      <p:sp>
        <p:nvSpPr>
          <p:cNvPr id="34" name="TextBox 33">
            <a:extLst>
              <a:ext uri="{FF2B5EF4-FFF2-40B4-BE49-F238E27FC236}">
                <a16:creationId xmlns:a16="http://schemas.microsoft.com/office/drawing/2014/main" id="{0DCF6F97-1EF6-4488-9F85-5FB45227F9B5}"/>
              </a:ext>
            </a:extLst>
          </p:cNvPr>
          <p:cNvSpPr txBox="1"/>
          <p:nvPr/>
        </p:nvSpPr>
        <p:spPr>
          <a:xfrm>
            <a:off x="6800394" y="3075057"/>
            <a:ext cx="5055017" cy="707886"/>
          </a:xfrm>
          <a:prstGeom prst="rect">
            <a:avLst/>
          </a:prstGeom>
          <a:solidFill>
            <a:schemeClr val="tx1">
              <a:alpha val="50000"/>
            </a:schemeClr>
          </a:solidFill>
        </p:spPr>
        <p:txBody>
          <a:bodyPr wrap="square" rtlCol="0">
            <a:spAutoFit/>
          </a:bodyPr>
          <a:lstStyle/>
          <a:p>
            <a:pPr algn="ctr"/>
            <a:r>
              <a:rPr lang="en-US" sz="4000" b="1" dirty="0">
                <a:solidFill>
                  <a:schemeClr val="bg1"/>
                </a:solidFill>
              </a:rPr>
              <a:t>Competitions</a:t>
            </a:r>
            <a:endParaRPr lang="fi-FI" sz="4000" b="1" dirty="0">
              <a:solidFill>
                <a:schemeClr val="bg1"/>
              </a:solidFill>
            </a:endParaRPr>
          </a:p>
        </p:txBody>
      </p:sp>
      <p:sp>
        <p:nvSpPr>
          <p:cNvPr id="33" name="TextBox 32">
            <a:extLst>
              <a:ext uri="{FF2B5EF4-FFF2-40B4-BE49-F238E27FC236}">
                <a16:creationId xmlns:a16="http://schemas.microsoft.com/office/drawing/2014/main" id="{CC30CEBC-8763-48B4-B242-F5815AEC532C}"/>
              </a:ext>
            </a:extLst>
          </p:cNvPr>
          <p:cNvSpPr txBox="1"/>
          <p:nvPr/>
        </p:nvSpPr>
        <p:spPr>
          <a:xfrm>
            <a:off x="336589" y="3075057"/>
            <a:ext cx="5037615" cy="707886"/>
          </a:xfrm>
          <a:prstGeom prst="rect">
            <a:avLst/>
          </a:prstGeom>
          <a:solidFill>
            <a:schemeClr val="tx1">
              <a:alpha val="50000"/>
            </a:schemeClr>
          </a:solidFill>
        </p:spPr>
        <p:txBody>
          <a:bodyPr wrap="square" rtlCol="0">
            <a:spAutoFit/>
          </a:bodyPr>
          <a:lstStyle/>
          <a:p>
            <a:pPr algn="ctr"/>
            <a:r>
              <a:rPr lang="en-US" sz="4000" b="1" dirty="0">
                <a:solidFill>
                  <a:schemeClr val="bg1"/>
                </a:solidFill>
              </a:rPr>
              <a:t>Games</a:t>
            </a:r>
            <a:endParaRPr lang="fi-FI" sz="4000" b="1" dirty="0">
              <a:solidFill>
                <a:schemeClr val="bg1"/>
              </a:solidFill>
            </a:endParaRPr>
          </a:p>
        </p:txBody>
      </p:sp>
      <p:sp>
        <p:nvSpPr>
          <p:cNvPr id="17" name="TextBox 16">
            <a:extLst>
              <a:ext uri="{FF2B5EF4-FFF2-40B4-BE49-F238E27FC236}">
                <a16:creationId xmlns:a16="http://schemas.microsoft.com/office/drawing/2014/main" id="{E8AD7994-04B8-4E06-8FFB-F66324168CAB}"/>
              </a:ext>
            </a:extLst>
          </p:cNvPr>
          <p:cNvSpPr txBox="1"/>
          <p:nvPr/>
        </p:nvSpPr>
        <p:spPr>
          <a:xfrm>
            <a:off x="0" y="53293"/>
            <a:ext cx="8504480" cy="276999"/>
          </a:xfrm>
          <a:prstGeom prst="rect">
            <a:avLst/>
          </a:prstGeom>
          <a:noFill/>
        </p:spPr>
        <p:txBody>
          <a:bodyPr wrap="square">
            <a:spAutoFit/>
          </a:bodyPr>
          <a:lstStyle/>
          <a:p>
            <a:r>
              <a:rPr lang="en-US" sz="1200" dirty="0">
                <a:solidFill>
                  <a:schemeClr val="tx1">
                    <a:lumMod val="50000"/>
                    <a:lumOff val="50000"/>
                  </a:schemeClr>
                </a:solidFill>
              </a:rPr>
              <a:t>Photo by </a:t>
            </a:r>
            <a:r>
              <a:rPr lang="en-US" sz="1200" dirty="0">
                <a:solidFill>
                  <a:schemeClr val="tx1">
                    <a:lumMod val="50000"/>
                    <a:lumOff val="50000"/>
                  </a:schemeClr>
                </a:solidFill>
                <a:hlinkClick r:id="rId13">
                  <a:extLst>
                    <a:ext uri="{A12FA001-AC4F-418D-AE19-62706E023703}">
                      <ahyp:hlinkClr xmlns:ahyp="http://schemas.microsoft.com/office/drawing/2018/hyperlinkcolor" val="tx"/>
                    </a:ext>
                  </a:extLst>
                </a:hlinkClick>
              </a:rPr>
              <a:t>GR Stocks</a:t>
            </a:r>
            <a:r>
              <a:rPr lang="en-US" sz="1200" dirty="0">
                <a:solidFill>
                  <a:schemeClr val="tx1">
                    <a:lumMod val="50000"/>
                    <a:lumOff val="50000"/>
                  </a:schemeClr>
                </a:solidFill>
              </a:rPr>
              <a:t> on </a:t>
            </a:r>
            <a:r>
              <a:rPr lang="en-US" sz="1200" dirty="0" err="1">
                <a:solidFill>
                  <a:schemeClr val="tx1">
                    <a:lumMod val="50000"/>
                    <a:lumOff val="50000"/>
                  </a:schemeClr>
                </a:solidFill>
                <a:hlinkClick r:id="rId14">
                  <a:extLst>
                    <a:ext uri="{A12FA001-AC4F-418D-AE19-62706E023703}">
                      <ahyp:hlinkClr xmlns:ahyp="http://schemas.microsoft.com/office/drawing/2018/hyperlinkcolor" val="tx"/>
                    </a:ext>
                  </a:extLst>
                </a:hlinkClick>
              </a:rPr>
              <a:t>Unsplash</a:t>
            </a:r>
            <a:endParaRPr lang="fi-FI" sz="1200" dirty="0">
              <a:solidFill>
                <a:schemeClr val="tx1">
                  <a:lumMod val="50000"/>
                  <a:lumOff val="50000"/>
                </a:schemeClr>
              </a:solidFill>
            </a:endParaRPr>
          </a:p>
        </p:txBody>
      </p:sp>
      <p:sp>
        <p:nvSpPr>
          <p:cNvPr id="18" name="TextBox 17">
            <a:extLst>
              <a:ext uri="{FF2B5EF4-FFF2-40B4-BE49-F238E27FC236}">
                <a16:creationId xmlns:a16="http://schemas.microsoft.com/office/drawing/2014/main" id="{C0F23D52-999F-4BAA-B129-7CB3742035C7}"/>
              </a:ext>
            </a:extLst>
          </p:cNvPr>
          <p:cNvSpPr txBox="1"/>
          <p:nvPr/>
        </p:nvSpPr>
        <p:spPr>
          <a:xfrm>
            <a:off x="3568258" y="153321"/>
            <a:ext cx="5055017" cy="707886"/>
          </a:xfrm>
          <a:prstGeom prst="rect">
            <a:avLst/>
          </a:prstGeom>
          <a:solidFill>
            <a:schemeClr val="tx1">
              <a:alpha val="50000"/>
            </a:schemeClr>
          </a:solidFill>
        </p:spPr>
        <p:txBody>
          <a:bodyPr wrap="square" rtlCol="0">
            <a:spAutoFit/>
          </a:bodyPr>
          <a:lstStyle/>
          <a:p>
            <a:pPr algn="ctr"/>
            <a:r>
              <a:rPr lang="en-US" sz="4000" b="1" dirty="0">
                <a:solidFill>
                  <a:schemeClr val="bg1"/>
                </a:solidFill>
              </a:rPr>
              <a:t>Individual</a:t>
            </a:r>
            <a:endParaRPr lang="fi-FI" sz="4000" b="1" dirty="0">
              <a:solidFill>
                <a:schemeClr val="bg1"/>
              </a:solidFill>
            </a:endParaRPr>
          </a:p>
        </p:txBody>
      </p:sp>
      <p:sp>
        <p:nvSpPr>
          <p:cNvPr id="19" name="TextBox 18">
            <a:extLst>
              <a:ext uri="{FF2B5EF4-FFF2-40B4-BE49-F238E27FC236}">
                <a16:creationId xmlns:a16="http://schemas.microsoft.com/office/drawing/2014/main" id="{D9800721-4E6B-4B90-AB20-DDBA6061D939}"/>
              </a:ext>
            </a:extLst>
          </p:cNvPr>
          <p:cNvSpPr txBox="1"/>
          <p:nvPr/>
        </p:nvSpPr>
        <p:spPr>
          <a:xfrm>
            <a:off x="3608771" y="6036680"/>
            <a:ext cx="5055017" cy="707886"/>
          </a:xfrm>
          <a:prstGeom prst="rect">
            <a:avLst/>
          </a:prstGeom>
          <a:solidFill>
            <a:schemeClr val="tx1">
              <a:alpha val="50000"/>
            </a:schemeClr>
          </a:solidFill>
        </p:spPr>
        <p:txBody>
          <a:bodyPr wrap="square" rtlCol="0">
            <a:spAutoFit/>
          </a:bodyPr>
          <a:lstStyle/>
          <a:p>
            <a:pPr algn="ctr"/>
            <a:r>
              <a:rPr lang="en-US" sz="4000" b="1" dirty="0">
                <a:solidFill>
                  <a:schemeClr val="bg1"/>
                </a:solidFill>
              </a:rPr>
              <a:t>Team</a:t>
            </a:r>
            <a:endParaRPr lang="fi-FI" sz="4000" b="1" dirty="0">
              <a:solidFill>
                <a:schemeClr val="bg1"/>
              </a:solidFill>
            </a:endParaRPr>
          </a:p>
        </p:txBody>
      </p:sp>
    </p:spTree>
    <p:extLst>
      <p:ext uri="{BB962C8B-B14F-4D97-AF65-F5344CB8AC3E}">
        <p14:creationId xmlns:p14="http://schemas.microsoft.com/office/powerpoint/2010/main" val="3371703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outdoor, ride&#10;&#10;Description automatically generated">
            <a:extLst>
              <a:ext uri="{FF2B5EF4-FFF2-40B4-BE49-F238E27FC236}">
                <a16:creationId xmlns:a16="http://schemas.microsoft.com/office/drawing/2014/main" id="{8E04B5A1-09F0-4055-9766-3246CAA1FAEF}"/>
              </a:ext>
            </a:extLst>
          </p:cNvPr>
          <p:cNvPicPr>
            <a:picLocks noChangeAspect="1"/>
          </p:cNvPicPr>
          <p:nvPr/>
        </p:nvPicPr>
        <p:blipFill rotWithShape="1">
          <a:blip r:embed="rId3">
            <a:duotone>
              <a:prstClr val="black"/>
              <a:schemeClr val="accent1">
                <a:tint val="45000"/>
                <a:satMod val="400000"/>
              </a:schemeClr>
            </a:duotone>
          </a:blip>
          <a:srcRect t="10608" b="5123"/>
          <a:stretch/>
        </p:blipFill>
        <p:spPr>
          <a:xfrm>
            <a:off x="20" y="10"/>
            <a:ext cx="12191980" cy="6857990"/>
          </a:xfrm>
          <a:prstGeom prst="rect">
            <a:avLst/>
          </a:prstGeom>
          <a:noFill/>
        </p:spPr>
      </p:pic>
      <p:sp>
        <p:nvSpPr>
          <p:cNvPr id="6" name="TextBox 5">
            <a:extLst>
              <a:ext uri="{FF2B5EF4-FFF2-40B4-BE49-F238E27FC236}">
                <a16:creationId xmlns:a16="http://schemas.microsoft.com/office/drawing/2014/main" id="{1D8CF21B-0FDF-4128-BC2E-2368FB9878C8}"/>
              </a:ext>
            </a:extLst>
          </p:cNvPr>
          <p:cNvSpPr txBox="1"/>
          <p:nvPr/>
        </p:nvSpPr>
        <p:spPr>
          <a:xfrm>
            <a:off x="3568492" y="3075057"/>
            <a:ext cx="5055017" cy="707886"/>
          </a:xfrm>
          <a:prstGeom prst="rect">
            <a:avLst/>
          </a:prstGeom>
          <a:solidFill>
            <a:schemeClr val="tx1">
              <a:alpha val="50000"/>
            </a:schemeClr>
          </a:solidFill>
        </p:spPr>
        <p:txBody>
          <a:bodyPr wrap="square" rtlCol="0">
            <a:spAutoFit/>
          </a:bodyPr>
          <a:lstStyle/>
          <a:p>
            <a:pPr algn="ctr"/>
            <a:r>
              <a:rPr lang="en-US" sz="4000" b="1" dirty="0">
                <a:solidFill>
                  <a:schemeClr val="bg1"/>
                </a:solidFill>
              </a:rPr>
              <a:t>Real life</a:t>
            </a:r>
            <a:endParaRPr lang="fi-FI" sz="4000" b="1" dirty="0">
              <a:solidFill>
                <a:schemeClr val="bg1"/>
              </a:solidFill>
            </a:endParaRPr>
          </a:p>
        </p:txBody>
      </p:sp>
      <p:sp>
        <p:nvSpPr>
          <p:cNvPr id="10" name="TextBox 9">
            <a:extLst>
              <a:ext uri="{FF2B5EF4-FFF2-40B4-BE49-F238E27FC236}">
                <a16:creationId xmlns:a16="http://schemas.microsoft.com/office/drawing/2014/main" id="{4D83D3AE-3188-4DDA-B363-44965F5D4973}"/>
              </a:ext>
            </a:extLst>
          </p:cNvPr>
          <p:cNvSpPr txBox="1"/>
          <p:nvPr/>
        </p:nvSpPr>
        <p:spPr>
          <a:xfrm>
            <a:off x="20" y="6508760"/>
            <a:ext cx="6134334" cy="307777"/>
          </a:xfrm>
          <a:prstGeom prst="rect">
            <a:avLst/>
          </a:prstGeom>
          <a:noFill/>
        </p:spPr>
        <p:txBody>
          <a:bodyPr wrap="square">
            <a:spAutoFit/>
          </a:bodyPr>
          <a:lstStyle/>
          <a:p>
            <a:r>
              <a:rPr lang="en-US" sz="1400" dirty="0"/>
              <a:t>Photo by </a:t>
            </a:r>
            <a:r>
              <a:rPr lang="en-US" sz="1400" dirty="0">
                <a:hlinkClick r:id="rId4"/>
              </a:rPr>
              <a:t>Randy </a:t>
            </a:r>
            <a:r>
              <a:rPr lang="en-US" sz="1400" dirty="0" err="1">
                <a:hlinkClick r:id="rId4"/>
              </a:rPr>
              <a:t>Fath</a:t>
            </a:r>
            <a:r>
              <a:rPr lang="en-US" sz="1400" dirty="0"/>
              <a:t> on </a:t>
            </a:r>
            <a:r>
              <a:rPr lang="en-US" sz="1400" dirty="0" err="1">
                <a:hlinkClick r:id="rId5"/>
              </a:rPr>
              <a:t>Unsplash</a:t>
            </a:r>
            <a:endParaRPr lang="fi-FI" sz="1400" dirty="0"/>
          </a:p>
        </p:txBody>
      </p:sp>
    </p:spTree>
    <p:extLst>
      <p:ext uri="{BB962C8B-B14F-4D97-AF65-F5344CB8AC3E}">
        <p14:creationId xmlns:p14="http://schemas.microsoft.com/office/powerpoint/2010/main" val="3500590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4D886-63A6-4012-90AB-51711791E2D5}"/>
              </a:ext>
            </a:extLst>
          </p:cNvPr>
          <p:cNvSpPr>
            <a:spLocks noGrp="1"/>
          </p:cNvSpPr>
          <p:nvPr>
            <p:ph type="title"/>
          </p:nvPr>
        </p:nvSpPr>
        <p:spPr>
          <a:xfrm>
            <a:off x="319478" y="2426503"/>
            <a:ext cx="5060335" cy="2004995"/>
          </a:xfrm>
        </p:spPr>
        <p:txBody>
          <a:bodyPr/>
          <a:lstStyle/>
          <a:p>
            <a:pPr algn="ctr"/>
            <a:r>
              <a:rPr lang="en-US" dirty="0"/>
              <a:t>Zero Sum</a:t>
            </a:r>
            <a:endParaRPr lang="fi-FI" dirty="0"/>
          </a:p>
        </p:txBody>
      </p:sp>
      <p:sp>
        <p:nvSpPr>
          <p:cNvPr id="6" name="Title 1">
            <a:extLst>
              <a:ext uri="{FF2B5EF4-FFF2-40B4-BE49-F238E27FC236}">
                <a16:creationId xmlns:a16="http://schemas.microsoft.com/office/drawing/2014/main" id="{3626CC1A-8E06-4ECB-B2CE-CA153FCA1E58}"/>
              </a:ext>
            </a:extLst>
          </p:cNvPr>
          <p:cNvSpPr txBox="1">
            <a:spLocks/>
          </p:cNvSpPr>
          <p:nvPr/>
        </p:nvSpPr>
        <p:spPr>
          <a:xfrm>
            <a:off x="6451289" y="2426503"/>
            <a:ext cx="5421234" cy="2004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en-US" dirty="0"/>
              <a:t>Positive Sum</a:t>
            </a:r>
            <a:endParaRPr lang="fi-FI" dirty="0"/>
          </a:p>
        </p:txBody>
      </p:sp>
    </p:spTree>
    <p:extLst>
      <p:ext uri="{BB962C8B-B14F-4D97-AF65-F5344CB8AC3E}">
        <p14:creationId xmlns:p14="http://schemas.microsoft.com/office/powerpoint/2010/main" val="3124916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4D886-63A6-4012-90AB-51711791E2D5}"/>
              </a:ext>
            </a:extLst>
          </p:cNvPr>
          <p:cNvSpPr>
            <a:spLocks noGrp="1"/>
          </p:cNvSpPr>
          <p:nvPr>
            <p:ph type="title"/>
          </p:nvPr>
        </p:nvSpPr>
        <p:spPr>
          <a:xfrm>
            <a:off x="319478" y="2426503"/>
            <a:ext cx="5060335" cy="2004995"/>
          </a:xfrm>
        </p:spPr>
        <p:txBody>
          <a:bodyPr/>
          <a:lstStyle/>
          <a:p>
            <a:pPr algn="ctr"/>
            <a:r>
              <a:rPr lang="en-US" dirty="0"/>
              <a:t>Finite</a:t>
            </a:r>
            <a:endParaRPr lang="fi-FI" dirty="0"/>
          </a:p>
        </p:txBody>
      </p:sp>
      <p:sp>
        <p:nvSpPr>
          <p:cNvPr id="6" name="Title 1">
            <a:extLst>
              <a:ext uri="{FF2B5EF4-FFF2-40B4-BE49-F238E27FC236}">
                <a16:creationId xmlns:a16="http://schemas.microsoft.com/office/drawing/2014/main" id="{3626CC1A-8E06-4ECB-B2CE-CA153FCA1E58}"/>
              </a:ext>
            </a:extLst>
          </p:cNvPr>
          <p:cNvSpPr txBox="1">
            <a:spLocks/>
          </p:cNvSpPr>
          <p:nvPr/>
        </p:nvSpPr>
        <p:spPr>
          <a:xfrm>
            <a:off x="6451289" y="2426503"/>
            <a:ext cx="5421234" cy="2004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en-US" dirty="0"/>
              <a:t>Infinite</a:t>
            </a:r>
            <a:endParaRPr lang="fi-FI" dirty="0"/>
          </a:p>
        </p:txBody>
      </p:sp>
    </p:spTree>
    <p:extLst>
      <p:ext uri="{BB962C8B-B14F-4D97-AF65-F5344CB8AC3E}">
        <p14:creationId xmlns:p14="http://schemas.microsoft.com/office/powerpoint/2010/main" val="3473053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BA38D4-5B7D-4F0B-9800-C75F96B05A87}"/>
              </a:ext>
            </a:extLst>
          </p:cNvPr>
          <p:cNvSpPr>
            <a:spLocks noGrp="1"/>
          </p:cNvSpPr>
          <p:nvPr>
            <p:ph type="title"/>
          </p:nvPr>
        </p:nvSpPr>
        <p:spPr/>
        <p:txBody>
          <a:bodyPr/>
          <a:lstStyle/>
          <a:p>
            <a:r>
              <a:rPr lang="en-US" dirty="0"/>
              <a:t>Practical goal setting</a:t>
            </a:r>
            <a:endParaRPr lang="fi-FI" dirty="0"/>
          </a:p>
        </p:txBody>
      </p:sp>
      <p:sp>
        <p:nvSpPr>
          <p:cNvPr id="5" name="Content Placeholder 4">
            <a:extLst>
              <a:ext uri="{FF2B5EF4-FFF2-40B4-BE49-F238E27FC236}">
                <a16:creationId xmlns:a16="http://schemas.microsoft.com/office/drawing/2014/main" id="{7F3CCEAA-ED4C-479C-AF81-BF85B0C10B62}"/>
              </a:ext>
            </a:extLst>
          </p:cNvPr>
          <p:cNvSpPr>
            <a:spLocks noGrp="1"/>
          </p:cNvSpPr>
          <p:nvPr>
            <p:ph idx="1"/>
          </p:nvPr>
        </p:nvSpPr>
        <p:spPr/>
        <p:txBody>
          <a:bodyPr/>
          <a:lstStyle/>
          <a:p>
            <a:r>
              <a:rPr lang="en-US" dirty="0"/>
              <a:t>Focus on playing well and the score will take care of itself</a:t>
            </a:r>
            <a:endParaRPr lang="fi-FI" dirty="0"/>
          </a:p>
          <a:p>
            <a:r>
              <a:rPr lang="fi-FI" dirty="0" err="1"/>
              <a:t>Winning</a:t>
            </a:r>
            <a:r>
              <a:rPr lang="fi-FI" dirty="0"/>
              <a:t> a tennis </a:t>
            </a:r>
            <a:r>
              <a:rPr lang="fi-FI" dirty="0" err="1"/>
              <a:t>match</a:t>
            </a:r>
            <a:r>
              <a:rPr lang="fi-FI" dirty="0"/>
              <a:t> is </a:t>
            </a:r>
            <a:r>
              <a:rPr lang="fi-FI" dirty="0" err="1"/>
              <a:t>not</a:t>
            </a:r>
            <a:r>
              <a:rPr lang="fi-FI" dirty="0"/>
              <a:t> in </a:t>
            </a:r>
            <a:r>
              <a:rPr lang="fi-FI" dirty="0" err="1"/>
              <a:t>your</a:t>
            </a:r>
            <a:r>
              <a:rPr lang="fi-FI" dirty="0"/>
              <a:t> </a:t>
            </a:r>
            <a:r>
              <a:rPr lang="fi-FI" dirty="0" err="1"/>
              <a:t>control</a:t>
            </a:r>
            <a:r>
              <a:rPr lang="fi-FI" dirty="0"/>
              <a:t>, </a:t>
            </a:r>
            <a:r>
              <a:rPr lang="fi-FI" dirty="0" err="1"/>
              <a:t>so</a:t>
            </a:r>
            <a:r>
              <a:rPr lang="fi-FI" dirty="0"/>
              <a:t> it is </a:t>
            </a:r>
            <a:r>
              <a:rPr lang="fi-FI" dirty="0" err="1"/>
              <a:t>not</a:t>
            </a:r>
            <a:r>
              <a:rPr lang="fi-FI" dirty="0"/>
              <a:t> a </a:t>
            </a:r>
            <a:r>
              <a:rPr lang="fi-FI" dirty="0" err="1"/>
              <a:t>wise</a:t>
            </a:r>
            <a:r>
              <a:rPr lang="fi-FI" dirty="0"/>
              <a:t> </a:t>
            </a:r>
            <a:r>
              <a:rPr lang="fi-FI" dirty="0" err="1"/>
              <a:t>goal</a:t>
            </a:r>
            <a:endParaRPr lang="fi-FI" dirty="0"/>
          </a:p>
          <a:p>
            <a:r>
              <a:rPr lang="fi-FI" dirty="0" err="1"/>
              <a:t>You</a:t>
            </a:r>
            <a:r>
              <a:rPr lang="fi-FI" dirty="0"/>
              <a:t> </a:t>
            </a:r>
            <a:r>
              <a:rPr lang="fi-FI" dirty="0" err="1"/>
              <a:t>can</a:t>
            </a:r>
            <a:r>
              <a:rPr lang="fi-FI" dirty="0"/>
              <a:t> </a:t>
            </a:r>
            <a:r>
              <a:rPr lang="fi-FI" dirty="0" err="1"/>
              <a:t>influence</a:t>
            </a:r>
            <a:r>
              <a:rPr lang="fi-FI" dirty="0"/>
              <a:t> </a:t>
            </a:r>
            <a:r>
              <a:rPr lang="fi-FI" dirty="0" err="1"/>
              <a:t>the</a:t>
            </a:r>
            <a:r>
              <a:rPr lang="fi-FI" dirty="0"/>
              <a:t> </a:t>
            </a:r>
            <a:r>
              <a:rPr lang="fi-FI" dirty="0" err="1"/>
              <a:t>outcome</a:t>
            </a:r>
            <a:r>
              <a:rPr lang="fi-FI" dirty="0"/>
              <a:t>, </a:t>
            </a:r>
            <a:r>
              <a:rPr lang="fi-FI" dirty="0" err="1"/>
              <a:t>so</a:t>
            </a:r>
            <a:r>
              <a:rPr lang="fi-FI" dirty="0"/>
              <a:t> playing </a:t>
            </a:r>
            <a:r>
              <a:rPr lang="fi-FI" dirty="0" err="1"/>
              <a:t>your</a:t>
            </a:r>
            <a:r>
              <a:rPr lang="fi-FI" dirty="0"/>
              <a:t> </a:t>
            </a:r>
            <a:r>
              <a:rPr lang="fi-FI" dirty="0" err="1"/>
              <a:t>best</a:t>
            </a:r>
            <a:r>
              <a:rPr lang="fi-FI" dirty="0"/>
              <a:t> </a:t>
            </a:r>
            <a:r>
              <a:rPr lang="fi-FI" dirty="0" err="1"/>
              <a:t>came</a:t>
            </a:r>
            <a:r>
              <a:rPr lang="fi-FI" dirty="0"/>
              <a:t> is a </a:t>
            </a:r>
            <a:r>
              <a:rPr lang="fi-FI" dirty="0" err="1"/>
              <a:t>good</a:t>
            </a:r>
            <a:r>
              <a:rPr lang="fi-FI" dirty="0"/>
              <a:t> </a:t>
            </a:r>
            <a:r>
              <a:rPr lang="fi-FI" dirty="0" err="1"/>
              <a:t>goal</a:t>
            </a:r>
            <a:r>
              <a:rPr lang="fi-FI" dirty="0"/>
              <a:t> </a:t>
            </a:r>
            <a:r>
              <a:rPr lang="fi-FI" dirty="0" err="1"/>
              <a:t>which</a:t>
            </a:r>
            <a:r>
              <a:rPr lang="fi-FI" dirty="0"/>
              <a:t> </a:t>
            </a:r>
            <a:r>
              <a:rPr lang="fi-FI" dirty="0" err="1"/>
              <a:t>raises</a:t>
            </a:r>
            <a:r>
              <a:rPr lang="fi-FI" dirty="0"/>
              <a:t> </a:t>
            </a:r>
            <a:r>
              <a:rPr lang="fi-FI" dirty="0" err="1"/>
              <a:t>the</a:t>
            </a:r>
            <a:r>
              <a:rPr lang="fi-FI" dirty="0"/>
              <a:t> </a:t>
            </a:r>
            <a:r>
              <a:rPr lang="fi-FI" dirty="0" err="1"/>
              <a:t>likelihood</a:t>
            </a:r>
            <a:r>
              <a:rPr lang="fi-FI" dirty="0"/>
              <a:t> of </a:t>
            </a:r>
            <a:r>
              <a:rPr lang="fi-FI" dirty="0" err="1"/>
              <a:t>winning</a:t>
            </a:r>
            <a:endParaRPr lang="fi-FI" dirty="0"/>
          </a:p>
          <a:p>
            <a:r>
              <a:rPr lang="fi-FI" dirty="0" err="1"/>
              <a:t>Practicing</a:t>
            </a:r>
            <a:r>
              <a:rPr lang="fi-FI" dirty="0"/>
              <a:t> and </a:t>
            </a:r>
            <a:r>
              <a:rPr lang="fi-FI" dirty="0" err="1"/>
              <a:t>conditioning</a:t>
            </a:r>
            <a:r>
              <a:rPr lang="fi-FI" dirty="0"/>
              <a:t> help </a:t>
            </a:r>
            <a:r>
              <a:rPr lang="fi-FI" dirty="0" err="1"/>
              <a:t>you</a:t>
            </a:r>
            <a:r>
              <a:rPr lang="fi-FI" dirty="0"/>
              <a:t> play </a:t>
            </a:r>
            <a:r>
              <a:rPr lang="fi-FI" dirty="0" err="1"/>
              <a:t>better</a:t>
            </a:r>
            <a:r>
              <a:rPr lang="fi-FI" dirty="0"/>
              <a:t>. </a:t>
            </a:r>
            <a:r>
              <a:rPr lang="fi-FI" dirty="0" err="1"/>
              <a:t>Practicing</a:t>
            </a:r>
            <a:r>
              <a:rPr lang="fi-FI" dirty="0"/>
              <a:t> 3 </a:t>
            </a:r>
            <a:r>
              <a:rPr lang="fi-FI" dirty="0" err="1"/>
              <a:t>times</a:t>
            </a:r>
            <a:r>
              <a:rPr lang="fi-FI" dirty="0"/>
              <a:t> a </a:t>
            </a:r>
            <a:r>
              <a:rPr lang="fi-FI" dirty="0" err="1"/>
              <a:t>week</a:t>
            </a:r>
            <a:r>
              <a:rPr lang="fi-FI" dirty="0"/>
              <a:t> </a:t>
            </a:r>
            <a:r>
              <a:rPr lang="fi-FI" dirty="0" err="1"/>
              <a:t>would</a:t>
            </a:r>
            <a:r>
              <a:rPr lang="fi-FI" dirty="0"/>
              <a:t> </a:t>
            </a:r>
            <a:r>
              <a:rPr lang="fi-FI" dirty="0" err="1"/>
              <a:t>be</a:t>
            </a:r>
            <a:r>
              <a:rPr lang="fi-FI" dirty="0"/>
              <a:t> a </a:t>
            </a:r>
            <a:r>
              <a:rPr lang="fi-FI" dirty="0" err="1"/>
              <a:t>great</a:t>
            </a:r>
            <a:r>
              <a:rPr lang="fi-FI" dirty="0"/>
              <a:t> </a:t>
            </a:r>
            <a:r>
              <a:rPr lang="fi-FI" dirty="0" err="1"/>
              <a:t>process</a:t>
            </a:r>
            <a:r>
              <a:rPr lang="fi-FI" dirty="0"/>
              <a:t> </a:t>
            </a:r>
            <a:r>
              <a:rPr lang="fi-FI" dirty="0" err="1"/>
              <a:t>goal</a:t>
            </a:r>
            <a:r>
              <a:rPr lang="fi-FI" dirty="0"/>
              <a:t>, </a:t>
            </a:r>
            <a:r>
              <a:rPr lang="fi-FI" dirty="0" err="1"/>
              <a:t>which</a:t>
            </a:r>
            <a:r>
              <a:rPr lang="fi-FI" dirty="0"/>
              <a:t> </a:t>
            </a:r>
            <a:r>
              <a:rPr lang="fi-FI" dirty="0" err="1"/>
              <a:t>would</a:t>
            </a:r>
            <a:r>
              <a:rPr lang="fi-FI" dirty="0"/>
              <a:t> </a:t>
            </a:r>
            <a:r>
              <a:rPr lang="fi-FI" dirty="0" err="1"/>
              <a:t>make</a:t>
            </a:r>
            <a:r>
              <a:rPr lang="fi-FI" dirty="0"/>
              <a:t> </a:t>
            </a:r>
            <a:r>
              <a:rPr lang="fi-FI" dirty="0" err="1"/>
              <a:t>winning</a:t>
            </a:r>
            <a:r>
              <a:rPr lang="fi-FI" dirty="0"/>
              <a:t> </a:t>
            </a:r>
            <a:r>
              <a:rPr lang="fi-FI" dirty="0" err="1"/>
              <a:t>the</a:t>
            </a:r>
            <a:r>
              <a:rPr lang="fi-FI" dirty="0"/>
              <a:t> </a:t>
            </a:r>
            <a:r>
              <a:rPr lang="fi-FI" dirty="0" err="1"/>
              <a:t>match</a:t>
            </a:r>
            <a:r>
              <a:rPr lang="fi-FI" dirty="0"/>
              <a:t> </a:t>
            </a:r>
            <a:r>
              <a:rPr lang="fi-FI" dirty="0" err="1"/>
              <a:t>more</a:t>
            </a:r>
            <a:r>
              <a:rPr lang="fi-FI" dirty="0"/>
              <a:t> </a:t>
            </a:r>
            <a:r>
              <a:rPr lang="fi-FI" dirty="0" err="1"/>
              <a:t>likely</a:t>
            </a:r>
            <a:r>
              <a:rPr lang="fi-FI" dirty="0"/>
              <a:t> </a:t>
            </a:r>
          </a:p>
        </p:txBody>
      </p:sp>
    </p:spTree>
    <p:extLst>
      <p:ext uri="{BB962C8B-B14F-4D97-AF65-F5344CB8AC3E}">
        <p14:creationId xmlns:p14="http://schemas.microsoft.com/office/powerpoint/2010/main" val="25069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BB02E9-A535-4305-B8B3-54B8DDFE1D92}"/>
              </a:ext>
            </a:extLst>
          </p:cNvPr>
          <p:cNvSpPr txBox="1"/>
          <p:nvPr/>
        </p:nvSpPr>
        <p:spPr>
          <a:xfrm>
            <a:off x="2096610" y="2274838"/>
            <a:ext cx="799878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t>We’ll focus on tools from stoics, NOT on stoic philosophy as such</a:t>
            </a:r>
            <a:endParaRPr lang="fi-FI" sz="4800" b="1" dirty="0"/>
          </a:p>
        </p:txBody>
      </p:sp>
    </p:spTree>
    <p:extLst>
      <p:ext uri="{BB962C8B-B14F-4D97-AF65-F5344CB8AC3E}">
        <p14:creationId xmlns:p14="http://schemas.microsoft.com/office/powerpoint/2010/main" val="2003303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BB02E9-A535-4305-B8B3-54B8DDFE1D92}"/>
              </a:ext>
            </a:extLst>
          </p:cNvPr>
          <p:cNvSpPr txBox="1"/>
          <p:nvPr/>
        </p:nvSpPr>
        <p:spPr>
          <a:xfrm>
            <a:off x="2096610" y="2274838"/>
            <a:ext cx="799878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t>Goal of this session: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t>Actionable insight &amp;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t>practical tools </a:t>
            </a:r>
            <a:endParaRPr lang="fi-FI" sz="4800" dirty="0"/>
          </a:p>
        </p:txBody>
      </p:sp>
    </p:spTree>
    <p:extLst>
      <p:ext uri="{BB962C8B-B14F-4D97-AF65-F5344CB8AC3E}">
        <p14:creationId xmlns:p14="http://schemas.microsoft.com/office/powerpoint/2010/main" val="3262096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BB02E9-A535-4305-B8B3-54B8DDFE1D92}"/>
              </a:ext>
            </a:extLst>
          </p:cNvPr>
          <p:cNvSpPr txBox="1"/>
          <p:nvPr/>
        </p:nvSpPr>
        <p:spPr>
          <a:xfrm>
            <a:off x="2096610" y="2274838"/>
            <a:ext cx="8377426"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t>What did we learn?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t>Please share</a:t>
            </a:r>
            <a:endParaRPr lang="fi-FI" sz="4800" dirty="0"/>
          </a:p>
        </p:txBody>
      </p:sp>
    </p:spTree>
    <p:extLst>
      <p:ext uri="{BB962C8B-B14F-4D97-AF65-F5344CB8AC3E}">
        <p14:creationId xmlns:p14="http://schemas.microsoft.com/office/powerpoint/2010/main" val="1312421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2454-10E1-44B2-B11D-7F207321E965}"/>
              </a:ext>
            </a:extLst>
          </p:cNvPr>
          <p:cNvSpPr>
            <a:spLocks noGrp="1"/>
          </p:cNvSpPr>
          <p:nvPr>
            <p:ph type="title"/>
          </p:nvPr>
        </p:nvSpPr>
        <p:spPr/>
        <p:txBody>
          <a:bodyPr/>
          <a:lstStyle/>
          <a:p>
            <a:r>
              <a:rPr lang="en-US" dirty="0"/>
              <a:t>Homework assignment</a:t>
            </a:r>
            <a:endParaRPr lang="fi-FI" dirty="0"/>
          </a:p>
        </p:txBody>
      </p:sp>
      <p:sp>
        <p:nvSpPr>
          <p:cNvPr id="3" name="Content Placeholder 2">
            <a:extLst>
              <a:ext uri="{FF2B5EF4-FFF2-40B4-BE49-F238E27FC236}">
                <a16:creationId xmlns:a16="http://schemas.microsoft.com/office/drawing/2014/main" id="{24B4E068-8441-45EB-A737-074CB851187D}"/>
              </a:ext>
            </a:extLst>
          </p:cNvPr>
          <p:cNvSpPr>
            <a:spLocks noGrp="1"/>
          </p:cNvSpPr>
          <p:nvPr>
            <p:ph idx="1"/>
          </p:nvPr>
        </p:nvSpPr>
        <p:spPr/>
        <p:txBody>
          <a:bodyPr>
            <a:normAutofit lnSpcReduction="10000"/>
          </a:bodyPr>
          <a:lstStyle/>
          <a:p>
            <a:pPr rtl="0"/>
            <a:r>
              <a:rPr lang="en-US" dirty="0"/>
              <a:t>Read the material listed MyCourses and watch the video before writing</a:t>
            </a:r>
          </a:p>
          <a:p>
            <a:pPr rtl="0"/>
            <a:r>
              <a:rPr lang="en-US" dirty="0"/>
              <a:t>Make notes on the key learnings of the materials</a:t>
            </a:r>
          </a:p>
          <a:p>
            <a:pPr rtl="0"/>
            <a:r>
              <a:rPr lang="en-US" dirty="0"/>
              <a:t>Write 1-2 page reflection  and give it a meaningful title. Please write this alone without discussing with anyone. </a:t>
            </a:r>
          </a:p>
          <a:p>
            <a:pPr rtl="0"/>
            <a:r>
              <a:rPr lang="en-US" dirty="0"/>
              <a:t>Reflect your GLE journey so far in the light of these materials. What would you do differently if you would start again? What will you do differently from now on?</a:t>
            </a:r>
          </a:p>
          <a:p>
            <a:pPr rtl="0"/>
            <a:r>
              <a:rPr lang="en-US" dirty="0"/>
              <a:t>Share the essay with your teammates in MyCourses, using peer-grade</a:t>
            </a:r>
          </a:p>
        </p:txBody>
      </p:sp>
    </p:spTree>
    <p:extLst>
      <p:ext uri="{BB962C8B-B14F-4D97-AF65-F5344CB8AC3E}">
        <p14:creationId xmlns:p14="http://schemas.microsoft.com/office/powerpoint/2010/main" val="2474712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74EE1A5-28FB-BB45-B7A8-ACED6BB08BD4}"/>
              </a:ext>
            </a:extLst>
          </p:cNvPr>
          <p:cNvSpPr>
            <a:spLocks noGrp="1"/>
          </p:cNvSpPr>
          <p:nvPr>
            <p:ph type="body" sz="quarter" idx="10"/>
          </p:nvPr>
        </p:nvSpPr>
        <p:spPr/>
        <p:txBody>
          <a:bodyPr vert="horz" lIns="91440" tIns="45720" rIns="91440" bIns="45720" rtlCol="0" anchor="t">
            <a:normAutofit fontScale="62500" lnSpcReduction="20000"/>
          </a:bodyPr>
          <a:lstStyle/>
          <a:p>
            <a:r>
              <a:rPr lang="fi-FI" sz="2800" dirty="0">
                <a:latin typeface="+mn-lt"/>
                <a:cs typeface="Arial"/>
              </a:rPr>
              <a:t>Good Life Engine</a:t>
            </a:r>
          </a:p>
          <a:p>
            <a:r>
              <a:rPr lang="fi-FI" sz="2800" dirty="0">
                <a:latin typeface="+mn-lt"/>
                <a:cs typeface="Arial"/>
              </a:rPr>
              <a:t>27.1.2023</a:t>
            </a:r>
          </a:p>
          <a:p>
            <a:r>
              <a:rPr lang="fi-FI" sz="2800" dirty="0">
                <a:latin typeface="+mn-lt"/>
                <a:cs typeface="Arial"/>
              </a:rPr>
              <a:t>Kalle Airo</a:t>
            </a:r>
          </a:p>
          <a:p>
            <a:endParaRPr lang="aa-ET" dirty="0"/>
          </a:p>
        </p:txBody>
      </p:sp>
      <p:sp>
        <p:nvSpPr>
          <p:cNvPr id="2" name="Title 1">
            <a:extLst>
              <a:ext uri="{FF2B5EF4-FFF2-40B4-BE49-F238E27FC236}">
                <a16:creationId xmlns:a16="http://schemas.microsoft.com/office/drawing/2014/main" id="{6401CD67-60F8-564E-ACE4-422AEBF7D342}"/>
              </a:ext>
            </a:extLst>
          </p:cNvPr>
          <p:cNvSpPr>
            <a:spLocks noGrp="1"/>
          </p:cNvSpPr>
          <p:nvPr>
            <p:ph type="ctrTitle"/>
          </p:nvPr>
        </p:nvSpPr>
        <p:spPr>
          <a:xfrm>
            <a:off x="977507" y="2801926"/>
            <a:ext cx="9912165" cy="3391055"/>
          </a:xfrm>
        </p:spPr>
        <p:txBody>
          <a:bodyPr/>
          <a:lstStyle/>
          <a:p>
            <a:r>
              <a:rPr lang="en-US" dirty="0"/>
              <a:t>Stoic Tools</a:t>
            </a:r>
            <a:endParaRPr lang="aa-ET" dirty="0"/>
          </a:p>
        </p:txBody>
      </p:sp>
    </p:spTree>
    <p:extLst>
      <p:ext uri="{BB962C8B-B14F-4D97-AF65-F5344CB8AC3E}">
        <p14:creationId xmlns:p14="http://schemas.microsoft.com/office/powerpoint/2010/main" val="4070110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BB02E9-A535-4305-B8B3-54B8DDFE1D92}"/>
              </a:ext>
            </a:extLst>
          </p:cNvPr>
          <p:cNvSpPr txBox="1"/>
          <p:nvPr/>
        </p:nvSpPr>
        <p:spPr>
          <a:xfrm>
            <a:off x="1907287" y="3013502"/>
            <a:ext cx="837742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t>What do you want to learn?</a:t>
            </a:r>
          </a:p>
        </p:txBody>
      </p:sp>
    </p:spTree>
    <p:extLst>
      <p:ext uri="{BB962C8B-B14F-4D97-AF65-F5344CB8AC3E}">
        <p14:creationId xmlns:p14="http://schemas.microsoft.com/office/powerpoint/2010/main" val="966699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F1D0F1-AA79-401C-8754-6888BAF1F131}"/>
              </a:ext>
            </a:extLst>
          </p:cNvPr>
          <p:cNvSpPr txBox="1"/>
          <p:nvPr/>
        </p:nvSpPr>
        <p:spPr>
          <a:xfrm>
            <a:off x="682337" y="2274838"/>
            <a:ext cx="10827327" cy="2308324"/>
          </a:xfrm>
          <a:prstGeom prst="rect">
            <a:avLst/>
          </a:prstGeom>
          <a:noFill/>
        </p:spPr>
        <p:txBody>
          <a:bodyPr wrap="square">
            <a:spAutoFit/>
          </a:bodyPr>
          <a:lstStyle/>
          <a:p>
            <a:r>
              <a:rPr lang="en-US" sz="4800" dirty="0"/>
              <a:t>Waste no more time arguing what a good man should be. Be One. </a:t>
            </a:r>
            <a:br>
              <a:rPr lang="en-US" sz="4800" dirty="0"/>
            </a:br>
            <a:r>
              <a:rPr lang="en-US" sz="4800" dirty="0"/>
              <a:t>– Marcus Aurelius</a:t>
            </a:r>
          </a:p>
        </p:txBody>
      </p:sp>
    </p:spTree>
    <p:extLst>
      <p:ext uri="{BB962C8B-B14F-4D97-AF65-F5344CB8AC3E}">
        <p14:creationId xmlns:p14="http://schemas.microsoft.com/office/powerpoint/2010/main" val="1242016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DFCF28-ABAF-4D97-ABBC-1E047236B52A}"/>
              </a:ext>
            </a:extLst>
          </p:cNvPr>
          <p:cNvSpPr>
            <a:spLocks noGrp="1"/>
          </p:cNvSpPr>
          <p:nvPr>
            <p:ph idx="1"/>
          </p:nvPr>
        </p:nvSpPr>
        <p:spPr>
          <a:xfrm>
            <a:off x="398296" y="1323916"/>
            <a:ext cx="11474225" cy="5253079"/>
          </a:xfrm>
        </p:spPr>
        <p:txBody>
          <a:bodyPr>
            <a:normAutofit/>
          </a:bodyPr>
          <a:lstStyle/>
          <a:p>
            <a:pPr marL="0" indent="0">
              <a:buNone/>
            </a:pPr>
            <a:r>
              <a:rPr lang="en-US" dirty="0"/>
              <a:t>“It is not the critic who counts; not the man who points out how the strong man stumbles, or where the doer of deeds could have done them better. The credit belongs to the man who is actually in the arena, whose face is marred by dust and sweat and blood; who strives valiantly; who errs, who comes short again and again, because there is no effort without error and shortcoming; but who does actually strive to do the deeds; who knows great enthusiasms, the great devotions; who spends himself in a worthy cause; who at the best knows in the end the triumph of high achievement, and who at the worst, if he fails, at least fails while daring greatly, so that his place shall never be with those cold and timid souls who neither know victory nor defeat.” </a:t>
            </a:r>
          </a:p>
          <a:p>
            <a:pPr marL="0" indent="0" algn="r">
              <a:buNone/>
            </a:pPr>
            <a:r>
              <a:rPr lang="en-US" dirty="0"/>
              <a:t>Theodore Roosevelt</a:t>
            </a:r>
          </a:p>
        </p:txBody>
      </p:sp>
    </p:spTree>
    <p:extLst>
      <p:ext uri="{BB962C8B-B14F-4D97-AF65-F5344CB8AC3E}">
        <p14:creationId xmlns:p14="http://schemas.microsoft.com/office/powerpoint/2010/main" val="146297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BB02E9-A535-4305-B8B3-54B8DDFE1D92}"/>
              </a:ext>
            </a:extLst>
          </p:cNvPr>
          <p:cNvSpPr txBox="1"/>
          <p:nvPr/>
        </p:nvSpPr>
        <p:spPr>
          <a:xfrm>
            <a:off x="742549" y="1905506"/>
            <a:ext cx="10706902" cy="3046988"/>
          </a:xfrm>
          <a:prstGeom prst="rect">
            <a:avLst/>
          </a:prstGeom>
          <a:noFill/>
        </p:spPr>
        <p:txBody>
          <a:bodyPr wrap="square">
            <a:spAutoFit/>
          </a:bodyPr>
          <a:lstStyle/>
          <a:p>
            <a:r>
              <a:rPr lang="en-US" sz="4800" b="1" dirty="0"/>
              <a:t>Stoicism</a:t>
            </a:r>
            <a:r>
              <a:rPr lang="en-US" sz="4800" dirty="0"/>
              <a:t> was an ancient school of philosophy. It focused on how to live a virtuous life, to maximize happiness and reduce negative emotions</a:t>
            </a:r>
          </a:p>
        </p:txBody>
      </p:sp>
    </p:spTree>
    <p:extLst>
      <p:ext uri="{BB962C8B-B14F-4D97-AF65-F5344CB8AC3E}">
        <p14:creationId xmlns:p14="http://schemas.microsoft.com/office/powerpoint/2010/main" val="58420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BB02E9-A535-4305-B8B3-54B8DDFE1D92}"/>
              </a:ext>
            </a:extLst>
          </p:cNvPr>
          <p:cNvSpPr txBox="1"/>
          <p:nvPr/>
        </p:nvSpPr>
        <p:spPr>
          <a:xfrm>
            <a:off x="742549" y="1166843"/>
            <a:ext cx="10706902" cy="3785652"/>
          </a:xfrm>
          <a:prstGeom prst="rect">
            <a:avLst/>
          </a:prstGeom>
          <a:noFill/>
        </p:spPr>
        <p:txBody>
          <a:bodyPr wrap="square">
            <a:spAutoFit/>
          </a:bodyPr>
          <a:lstStyle/>
          <a:p>
            <a:r>
              <a:rPr lang="en-US" sz="4800" dirty="0"/>
              <a:t>Stoics sought after </a:t>
            </a:r>
            <a:r>
              <a:rPr lang="en-US" sz="4800" b="1" dirty="0"/>
              <a:t>tranquility</a:t>
            </a:r>
            <a:r>
              <a:rPr lang="en-US" sz="4800" dirty="0"/>
              <a:t> i.e. experiencing few negative emotions, such as anxiety, grief, and fear, but an abundance of positive emotions, especially joy</a:t>
            </a:r>
          </a:p>
        </p:txBody>
      </p:sp>
    </p:spTree>
    <p:extLst>
      <p:ext uri="{BB962C8B-B14F-4D97-AF65-F5344CB8AC3E}">
        <p14:creationId xmlns:p14="http://schemas.microsoft.com/office/powerpoint/2010/main" val="3651187588"/>
      </p:ext>
    </p:extLst>
  </p:cSld>
  <p:clrMapOvr>
    <a:masterClrMapping/>
  </p:clrMapOvr>
</p:sld>
</file>

<file path=ppt/theme/theme1.xml><?xml version="1.0" encoding="utf-8"?>
<a:theme xmlns:a="http://schemas.openxmlformats.org/drawingml/2006/main" name="Office Theme">
  <a:themeElements>
    <a:clrScheme name="AVP_colours">
      <a:dk1>
        <a:srgbClr val="000000"/>
      </a:dk1>
      <a:lt1>
        <a:srgbClr val="EFEEEE"/>
      </a:lt1>
      <a:dk2>
        <a:srgbClr val="105151"/>
      </a:dk2>
      <a:lt2>
        <a:srgbClr val="BAE3EE"/>
      </a:lt2>
      <a:accent1>
        <a:srgbClr val="FF6D2C"/>
      </a:accent1>
      <a:accent2>
        <a:srgbClr val="F9DA19"/>
      </a:accent2>
      <a:accent3>
        <a:srgbClr val="1FB583"/>
      </a:accent3>
      <a:accent4>
        <a:srgbClr val="FFFFFF"/>
      </a:accent4>
      <a:accent5>
        <a:srgbClr val="000000"/>
      </a:accent5>
      <a:accent6>
        <a:srgbClr val="3E007A"/>
      </a:accent6>
      <a:hlink>
        <a:srgbClr val="FF6D2C"/>
      </a:hlink>
      <a:folHlink>
        <a:srgbClr val="F9DA1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439D7EB-7E59-114F-9EE6-37577960FBA5}" vid="{51AF508B-142C-E44F-A9E0-EDC09A8D2D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E0D6E3851712CE4B9B66A79DFFCEE533" ma:contentTypeVersion="4" ma:contentTypeDescription="Luo uusi asiakirja." ma:contentTypeScope="" ma:versionID="d187b9f4fe6e6af63e97d7d6a24fd87c">
  <xsd:schema xmlns:xsd="http://www.w3.org/2001/XMLSchema" xmlns:xs="http://www.w3.org/2001/XMLSchema" xmlns:p="http://schemas.microsoft.com/office/2006/metadata/properties" xmlns:ns2="51bf65e0-4265-46ef-97ec-061b5fc3fa9a" xmlns:ns3="233daa39-c4ad-4d4b-a8fe-99bcc7cfb126" targetNamespace="http://schemas.microsoft.com/office/2006/metadata/properties" ma:root="true" ma:fieldsID="62ef82ecc44c8547d68076dc247772eb" ns2:_="" ns3:_="">
    <xsd:import namespace="51bf65e0-4265-46ef-97ec-061b5fc3fa9a"/>
    <xsd:import namespace="233daa39-c4ad-4d4b-a8fe-99bcc7cfb12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bf65e0-4265-46ef-97ec-061b5fc3fa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3daa39-c4ad-4d4b-a8fe-99bcc7cfb126"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BE3FB3-F5EB-4E42-B711-D6A179847E38}"/>
</file>

<file path=customXml/itemProps2.xml><?xml version="1.0" encoding="utf-8"?>
<ds:datastoreItem xmlns:ds="http://schemas.openxmlformats.org/officeDocument/2006/customXml" ds:itemID="{20B8AC14-A459-4CD4-83F6-2940772CF55F}">
  <ds:schemaRefs>
    <ds:schemaRef ds:uri="http://purl.org/dc/terms/"/>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dcmitype/"/>
    <ds:schemaRef ds:uri="1f129c51-93d6-4ca7-9833-1d1d635f95f7"/>
    <ds:schemaRef ds:uri="6ff1f430-a2db-4e75-91c2-7a6b8e9ec566"/>
    <ds:schemaRef ds:uri="http://purl.org/dc/elements/1.1/"/>
  </ds:schemaRefs>
</ds:datastoreItem>
</file>

<file path=customXml/itemProps3.xml><?xml version="1.0" encoding="utf-8"?>
<ds:datastoreItem xmlns:ds="http://schemas.openxmlformats.org/officeDocument/2006/customXml" ds:itemID="{1D441B1C-B5E1-489F-AC2C-687FD6DFF4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7859</TotalTime>
  <Words>1225</Words>
  <Application>Microsoft Office PowerPoint</Application>
  <PresentationFormat>Widescreen</PresentationFormat>
  <Paragraphs>147</Paragraphs>
  <Slides>43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Arial Black</vt:lpstr>
      <vt:lpstr>Calibri</vt:lpstr>
      <vt:lpstr>Courier New</vt:lpstr>
      <vt:lpstr>Office Theme</vt:lpstr>
      <vt:lpstr>Stoic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 sources of Unhappiness According to The Stoics</vt:lpstr>
      <vt:lpstr>Insatiability</vt:lpstr>
      <vt:lpstr>Hedonic Tredmill</vt:lpstr>
      <vt:lpstr>PowerPoint Presentation</vt:lpstr>
      <vt:lpstr>Negative visualization</vt:lpstr>
      <vt:lpstr>Negative visualization</vt:lpstr>
      <vt:lpstr>Reverse or Prohective Negative visualization</vt:lpstr>
      <vt:lpstr>Worrying about things beyond our control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Fatalism</vt:lpstr>
      <vt:lpstr>PowerPoint Presentation</vt:lpstr>
      <vt:lpstr>Two problems, three tools</vt:lpstr>
      <vt:lpstr>Games and Goals</vt:lpstr>
      <vt:lpstr>PowerPoint Presentation</vt:lpstr>
      <vt:lpstr>PowerPoint Presentation</vt:lpstr>
      <vt:lpstr>Zero Sum</vt:lpstr>
      <vt:lpstr>Finite</vt:lpstr>
      <vt:lpstr>Practical goal setting</vt:lpstr>
      <vt:lpstr>PowerPoint Presentation</vt:lpstr>
      <vt:lpstr>PowerPoint Presentation</vt:lpstr>
      <vt:lpstr>Homework assignment</vt:lpstr>
      <vt:lpstr>Stoic Tools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Aalto University</dc:title>
  <dc:creator>Gelera Santa Maria Amy</dc:creator>
  <cp:lastModifiedBy>Airo Kalle</cp:lastModifiedBy>
  <cp:revision>104</cp:revision>
  <dcterms:created xsi:type="dcterms:W3CDTF">2020-10-16T08:19:35Z</dcterms:created>
  <dcterms:modified xsi:type="dcterms:W3CDTF">2023-01-27T07:12:50Z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0x0101008B332552AEB197419BC8783AEE0DAF2D</vt:lpwstr>
  </property>
</Properties>
</file>