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43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1A6B-3004-45A2-9763-15641FB0EB3D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20971A-5822-4170-87DE-F496C32CFED7}" type="slidenum">
              <a:rPr lang="fi-FI" smtClean="0"/>
              <a:t>‹#›</a:t>
            </a:fld>
            <a:endParaRPr lang="fi-F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1A6B-3004-45A2-9763-15641FB0EB3D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971A-5822-4170-87DE-F496C32CFED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1A6B-3004-45A2-9763-15641FB0EB3D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971A-5822-4170-87DE-F496C32CFED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1A6B-3004-45A2-9763-15641FB0EB3D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971A-5822-4170-87DE-F496C32CFED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1A6B-3004-45A2-9763-15641FB0EB3D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971A-5822-4170-87DE-F496C32CFED7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1A6B-3004-45A2-9763-15641FB0EB3D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971A-5822-4170-87DE-F496C32CFED7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1A6B-3004-45A2-9763-15641FB0EB3D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971A-5822-4170-87DE-F496C32CFED7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1A6B-3004-45A2-9763-15641FB0EB3D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971A-5822-4170-87DE-F496C32CFED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1A6B-3004-45A2-9763-15641FB0EB3D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971A-5822-4170-87DE-F496C32CFED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1A6B-3004-45A2-9763-15641FB0EB3D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971A-5822-4170-87DE-F496C32CFED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1A6B-3004-45A2-9763-15641FB0EB3D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0971A-5822-4170-87DE-F496C32CFED7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2CE1A6B-3004-45A2-9763-15641FB0EB3D}" type="datetimeFigureOut">
              <a:rPr lang="fi-FI" smtClean="0"/>
              <a:t>20.3.2016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320971A-5822-4170-87DE-F496C32CFED7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S-PASSIIVI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3725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Passiivin käyttö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92500" lnSpcReduction="10000"/>
          </a:bodyPr>
          <a:lstStyle/>
          <a:p>
            <a:r>
              <a:rPr lang="fi-FI" dirty="0" smtClean="0"/>
              <a:t>Verbistä käytetään passiivimuotoa, kun</a:t>
            </a:r>
          </a:p>
          <a:p>
            <a:pPr lvl="1"/>
            <a:r>
              <a:rPr lang="fi-FI" dirty="0" smtClean="0"/>
              <a:t>Tekijää ei tunneta</a:t>
            </a:r>
          </a:p>
          <a:p>
            <a:pPr lvl="1"/>
            <a:r>
              <a:rPr lang="fi-FI" dirty="0" smtClean="0"/>
              <a:t>Tekijää ei haluta ilmaista</a:t>
            </a:r>
          </a:p>
          <a:p>
            <a:pPr lvl="1"/>
            <a:endParaRPr lang="fi-FI" dirty="0"/>
          </a:p>
          <a:p>
            <a:pPr lvl="0"/>
            <a:r>
              <a:rPr lang="fi-FI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Ruotsin kielessä on 4 eri tapaa ilmaista passiivi</a:t>
            </a:r>
          </a:p>
          <a:p>
            <a:pPr lvl="1"/>
            <a:r>
              <a:rPr lang="fi-FI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S-passiivi</a:t>
            </a:r>
          </a:p>
          <a:p>
            <a:pPr lvl="2"/>
            <a:r>
              <a:rPr lang="fi-FI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Kirjakielessä, puhutaan tavoista, säännöistä, ohjeista, liikekielessä</a:t>
            </a:r>
          </a:p>
          <a:p>
            <a:pPr lvl="1"/>
            <a:r>
              <a:rPr lang="fi-FI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Bli-passiivi</a:t>
            </a:r>
            <a:endParaRPr lang="fi-FI" dirty="0" smtClean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2"/>
            <a:r>
              <a:rPr lang="fi-FI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Puhe- ja kirjakielessä, ilmaisee toiminnan tulosta ja olotilan muutosta</a:t>
            </a:r>
          </a:p>
          <a:p>
            <a:pPr marL="914400" lvl="2" indent="0">
              <a:buNone/>
            </a:pPr>
            <a:r>
              <a:rPr lang="fi-FI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fi-FI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   käytetään </a:t>
            </a:r>
            <a:r>
              <a:rPr lang="fi-FI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bli-verbiä</a:t>
            </a:r>
            <a:r>
              <a:rPr lang="fi-FI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ja </a:t>
            </a:r>
            <a:r>
              <a:rPr lang="fi-FI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partisiipin perfektiä</a:t>
            </a:r>
            <a:endParaRPr lang="fi-FI" dirty="0" smtClean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1"/>
            <a:r>
              <a:rPr lang="fi-FI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Vara-passiivi</a:t>
            </a:r>
          </a:p>
          <a:p>
            <a:pPr lvl="2"/>
            <a:r>
              <a:rPr lang="fi-FI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Korostaa olotilaa, lopputulosta, käytetään vara-verbiä ja partisiipin perfektiä</a:t>
            </a:r>
            <a:endParaRPr lang="fi-FI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1"/>
            <a:r>
              <a:rPr lang="fi-FI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Man-passiivi</a:t>
            </a:r>
          </a:p>
          <a:p>
            <a:pPr lvl="2"/>
            <a:r>
              <a:rPr lang="fi-FI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Puhekielessä, kun voidaan  ajatella, että voi olla ihminen tekemässä, mutta ei haluta ilmaista tekijää, käytetään </a:t>
            </a:r>
            <a:r>
              <a:rPr lang="fi-FI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man-pronominia</a:t>
            </a:r>
            <a:r>
              <a:rPr lang="fi-FI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 ja normaalia verbitaivutusta</a:t>
            </a:r>
            <a:endParaRPr lang="fi-FI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89546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S-passiivin muodostus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0"/>
            <a:ext cx="9145016" cy="4997152"/>
          </a:xfrm>
        </p:spPr>
        <p:txBody>
          <a:bodyPr>
            <a:normAutofit lnSpcReduction="10000"/>
          </a:bodyPr>
          <a:lstStyle/>
          <a:p>
            <a:r>
              <a:rPr lang="fi-FI" dirty="0" smtClean="0"/>
              <a:t>Voidaan muodostaa jokaisessa aikamuodossa ja </a:t>
            </a:r>
            <a:r>
              <a:rPr lang="fi-FI" dirty="0" err="1" smtClean="0"/>
              <a:t>apuverbi+pääverbi</a:t>
            </a:r>
            <a:r>
              <a:rPr lang="fi-FI" dirty="0" smtClean="0"/>
              <a:t> –yhdistelmissä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 smtClean="0"/>
              <a:t>Lisätään s-kirjain verbin liitteeksi, preesensissä poistetaan –r tai –</a:t>
            </a:r>
            <a:r>
              <a:rPr lang="fi-FI" dirty="0" err="1" smtClean="0"/>
              <a:t>er</a:t>
            </a:r>
            <a:r>
              <a:rPr lang="fi-FI" dirty="0" smtClean="0"/>
              <a:t> ja lisätään –s</a:t>
            </a:r>
          </a:p>
          <a:p>
            <a:r>
              <a:rPr lang="fi-FI" dirty="0" err="1" smtClean="0"/>
              <a:t>kan</a:t>
            </a:r>
            <a:r>
              <a:rPr lang="fi-FI" dirty="0" smtClean="0"/>
              <a:t> </a:t>
            </a:r>
            <a:r>
              <a:rPr lang="fi-FI" dirty="0" err="1" smtClean="0"/>
              <a:t>tillverka</a:t>
            </a:r>
            <a:r>
              <a:rPr lang="fi-FI" dirty="0" smtClean="0"/>
              <a:t> 		&gt; 	</a:t>
            </a:r>
            <a:r>
              <a:rPr lang="fi-FI" dirty="0" err="1" smtClean="0"/>
              <a:t>kan</a:t>
            </a:r>
            <a:r>
              <a:rPr lang="fi-FI" dirty="0" smtClean="0"/>
              <a:t> </a:t>
            </a:r>
            <a:r>
              <a:rPr lang="fi-FI" dirty="0" err="1" smtClean="0"/>
              <a:t>tillverka</a:t>
            </a:r>
            <a:r>
              <a:rPr lang="fi-FI" dirty="0" err="1" smtClean="0">
                <a:solidFill>
                  <a:srgbClr val="FF0000"/>
                </a:solidFill>
              </a:rPr>
              <a:t>s</a:t>
            </a:r>
            <a:r>
              <a:rPr lang="fi-FI" dirty="0" smtClean="0"/>
              <a:t> (</a:t>
            </a:r>
            <a:r>
              <a:rPr lang="fi-FI" sz="1800" dirty="0" smtClean="0"/>
              <a:t>voidaan valmistaa)</a:t>
            </a:r>
          </a:p>
          <a:p>
            <a:r>
              <a:rPr lang="fi-FI" dirty="0" err="1" smtClean="0"/>
              <a:t>Tillverkar/köper</a:t>
            </a:r>
            <a:r>
              <a:rPr lang="fi-FI" dirty="0" smtClean="0"/>
              <a:t> 		&gt; 	</a:t>
            </a:r>
            <a:r>
              <a:rPr lang="fi-FI" dirty="0" err="1" smtClean="0"/>
              <a:t>tillverka</a:t>
            </a:r>
            <a:r>
              <a:rPr lang="fi-FI" dirty="0" err="1" smtClean="0">
                <a:solidFill>
                  <a:srgbClr val="FF0000"/>
                </a:solidFill>
              </a:rPr>
              <a:t>s</a:t>
            </a:r>
            <a:r>
              <a:rPr lang="fi-FI" dirty="0" smtClean="0"/>
              <a:t>, </a:t>
            </a:r>
            <a:r>
              <a:rPr lang="fi-FI" dirty="0" err="1" smtClean="0"/>
              <a:t>köp</a:t>
            </a:r>
            <a:r>
              <a:rPr lang="fi-FI" dirty="0" err="1" smtClean="0">
                <a:solidFill>
                  <a:srgbClr val="FF0000"/>
                </a:solidFill>
              </a:rPr>
              <a:t>s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 smtClean="0">
                <a:solidFill>
                  <a:schemeClr val="tx1"/>
                </a:solidFill>
              </a:rPr>
              <a:t>(</a:t>
            </a:r>
            <a:r>
              <a:rPr lang="fi-FI" sz="1800" dirty="0" smtClean="0">
                <a:solidFill>
                  <a:schemeClr val="tx1"/>
                </a:solidFill>
              </a:rPr>
              <a:t>valmistetaan)</a:t>
            </a:r>
            <a:endParaRPr lang="fi-FI" dirty="0" smtClean="0">
              <a:solidFill>
                <a:srgbClr val="FF0000"/>
              </a:solidFill>
            </a:endParaRPr>
          </a:p>
          <a:p>
            <a:r>
              <a:rPr lang="fi-FI" dirty="0" err="1" smtClean="0"/>
              <a:t>Tillverkade</a:t>
            </a:r>
            <a:r>
              <a:rPr lang="fi-FI" dirty="0" smtClean="0"/>
              <a:t>		&gt; 	</a:t>
            </a:r>
            <a:r>
              <a:rPr lang="fi-FI" dirty="0" err="1" smtClean="0"/>
              <a:t>tillverkade</a:t>
            </a:r>
            <a:r>
              <a:rPr lang="fi-FI" dirty="0" err="1" smtClean="0">
                <a:solidFill>
                  <a:srgbClr val="FF0000"/>
                </a:solidFill>
              </a:rPr>
              <a:t>s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sz="1800" dirty="0" smtClean="0">
                <a:solidFill>
                  <a:schemeClr val="tx1"/>
                </a:solidFill>
              </a:rPr>
              <a:t>(valmistettiin)</a:t>
            </a:r>
            <a:endParaRPr lang="fi-FI" dirty="0" smtClean="0">
              <a:solidFill>
                <a:srgbClr val="FF0000"/>
              </a:solidFill>
            </a:endParaRPr>
          </a:p>
          <a:p>
            <a:r>
              <a:rPr lang="fi-FI" dirty="0" err="1" smtClean="0"/>
              <a:t>Har/hade</a:t>
            </a:r>
            <a:r>
              <a:rPr lang="fi-FI" dirty="0" smtClean="0"/>
              <a:t> </a:t>
            </a:r>
            <a:r>
              <a:rPr lang="fi-FI" dirty="0" err="1" smtClean="0"/>
              <a:t>tillverkat</a:t>
            </a:r>
            <a:r>
              <a:rPr lang="fi-FI" dirty="0" smtClean="0"/>
              <a:t>	&gt; 	</a:t>
            </a:r>
            <a:r>
              <a:rPr lang="fi-FI" dirty="0" err="1" smtClean="0"/>
              <a:t>har/hade</a:t>
            </a:r>
            <a:r>
              <a:rPr lang="fi-FI" dirty="0" smtClean="0"/>
              <a:t> </a:t>
            </a:r>
            <a:r>
              <a:rPr lang="fi-FI" dirty="0" err="1" smtClean="0"/>
              <a:t>tillverkat</a:t>
            </a:r>
            <a:r>
              <a:rPr lang="fi-FI" dirty="0" err="1" smtClean="0">
                <a:solidFill>
                  <a:srgbClr val="FF0000"/>
                </a:solidFill>
              </a:rPr>
              <a:t>s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sz="1800" dirty="0" smtClean="0">
                <a:solidFill>
                  <a:schemeClr val="tx1"/>
                </a:solidFill>
              </a:rPr>
              <a:t>(on/oli 								   valmistettu)</a:t>
            </a:r>
            <a:endParaRPr lang="fi-FI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OBS! Jos 2-osainen verbi &gt; lisätään jälkimmäiseen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			    eli pääverbiin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4287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Aktiivimuodosta (=”normaali”) passiiviin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AKTIIVI</a:t>
            </a:r>
          </a:p>
          <a:p>
            <a:r>
              <a:rPr lang="fi-FI" dirty="0" err="1" smtClean="0"/>
              <a:t>Företaget</a:t>
            </a:r>
            <a:r>
              <a:rPr lang="fi-FI" dirty="0" smtClean="0"/>
              <a:t>	  </a:t>
            </a:r>
            <a:r>
              <a:rPr lang="fi-FI" dirty="0" err="1" smtClean="0"/>
              <a:t>ska</a:t>
            </a:r>
            <a:r>
              <a:rPr lang="fi-FI" dirty="0" smtClean="0"/>
              <a:t> </a:t>
            </a:r>
            <a:r>
              <a:rPr lang="fi-FI" dirty="0" err="1" smtClean="0"/>
              <a:t>tillverka</a:t>
            </a:r>
            <a:r>
              <a:rPr lang="fi-FI" dirty="0" smtClean="0"/>
              <a:t> 	</a:t>
            </a:r>
            <a:r>
              <a:rPr lang="fi-FI" dirty="0" err="1" smtClean="0"/>
              <a:t>produkter</a:t>
            </a:r>
            <a:r>
              <a:rPr lang="fi-FI" dirty="0" smtClean="0"/>
              <a:t>.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</a:t>
            </a:r>
            <a:r>
              <a:rPr lang="fi-FI" dirty="0" smtClean="0">
                <a:solidFill>
                  <a:srgbClr val="FF0000"/>
                </a:solidFill>
              </a:rPr>
              <a:t>subjekti</a:t>
            </a:r>
            <a:r>
              <a:rPr lang="fi-FI" dirty="0" smtClean="0"/>
              <a:t>	   </a:t>
            </a:r>
            <a:r>
              <a:rPr lang="fi-FI" dirty="0" smtClean="0">
                <a:solidFill>
                  <a:srgbClr val="FF0000"/>
                </a:solidFill>
              </a:rPr>
              <a:t>predikaatti</a:t>
            </a:r>
            <a:r>
              <a:rPr lang="fi-FI" dirty="0" smtClean="0"/>
              <a:t>	</a:t>
            </a:r>
            <a:r>
              <a:rPr lang="fi-FI" dirty="0" smtClean="0">
                <a:solidFill>
                  <a:srgbClr val="FF0000"/>
                </a:solidFill>
              </a:rPr>
              <a:t>objekti</a:t>
            </a:r>
          </a:p>
          <a:p>
            <a:pPr marL="0" indent="0">
              <a:buNone/>
            </a:pPr>
            <a:endParaRPr lang="fi-FI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i-FI" dirty="0" smtClean="0">
                <a:solidFill>
                  <a:schemeClr val="tx1"/>
                </a:solidFill>
              </a:rPr>
              <a:t>PASSIIVI</a:t>
            </a:r>
          </a:p>
          <a:p>
            <a:r>
              <a:rPr lang="fi-FI" dirty="0" err="1" smtClean="0">
                <a:solidFill>
                  <a:schemeClr val="tx1"/>
                </a:solidFill>
              </a:rPr>
              <a:t>Produkter</a:t>
            </a:r>
            <a:r>
              <a:rPr lang="fi-FI" dirty="0" smtClean="0">
                <a:solidFill>
                  <a:schemeClr val="tx1"/>
                </a:solidFill>
              </a:rPr>
              <a:t>	   </a:t>
            </a:r>
            <a:r>
              <a:rPr lang="fi-FI" dirty="0" err="1" smtClean="0">
                <a:solidFill>
                  <a:schemeClr val="tx1"/>
                </a:solidFill>
              </a:rPr>
              <a:t>ska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tillverka</a:t>
            </a:r>
            <a:r>
              <a:rPr lang="fi-FI" dirty="0" err="1" smtClean="0">
                <a:solidFill>
                  <a:srgbClr val="0070C0"/>
                </a:solidFill>
              </a:rPr>
              <a:t>s</a:t>
            </a:r>
            <a:r>
              <a:rPr lang="fi-FI" dirty="0" smtClean="0">
                <a:solidFill>
                  <a:srgbClr val="0070C0"/>
                </a:solidFill>
              </a:rPr>
              <a:t>	</a:t>
            </a:r>
            <a:r>
              <a:rPr lang="fi-FI" dirty="0" smtClean="0">
                <a:solidFill>
                  <a:schemeClr val="tx1"/>
                </a:solidFill>
              </a:rPr>
              <a:t>av </a:t>
            </a:r>
            <a:r>
              <a:rPr lang="fi-FI" dirty="0" err="1" smtClean="0">
                <a:solidFill>
                  <a:schemeClr val="tx1"/>
                </a:solidFill>
              </a:rPr>
              <a:t>företaget</a:t>
            </a:r>
            <a:r>
              <a:rPr lang="fi-FI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dirty="0" smtClean="0">
                <a:solidFill>
                  <a:schemeClr val="tx1"/>
                </a:solidFill>
              </a:rPr>
              <a:t>    </a:t>
            </a:r>
            <a:r>
              <a:rPr lang="fi-FI" dirty="0" smtClean="0">
                <a:solidFill>
                  <a:srgbClr val="FF0000"/>
                </a:solidFill>
              </a:rPr>
              <a:t>subjekti	    predikaatti	agentti</a:t>
            </a:r>
          </a:p>
          <a:p>
            <a:pPr>
              <a:buFont typeface="Wingdings"/>
              <a:buChar char="Ø"/>
            </a:pPr>
            <a:r>
              <a:rPr lang="fi-FI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Objektista tulee subjekti</a:t>
            </a:r>
          </a:p>
          <a:p>
            <a:pPr>
              <a:buFont typeface="Wingdings"/>
              <a:buChar char="Ø"/>
            </a:pPr>
            <a:r>
              <a:rPr lang="fi-FI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Subjektista agentti</a:t>
            </a:r>
          </a:p>
          <a:p>
            <a:pPr>
              <a:buFont typeface="Wingdings"/>
              <a:buChar char="Ø"/>
            </a:pPr>
            <a:r>
              <a:rPr lang="fi-FI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Predikaattiin lisätään -s</a:t>
            </a:r>
            <a:endParaRPr lang="fi-FI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43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403</TotalTime>
  <Words>121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Century Gothic</vt:lpstr>
      <vt:lpstr>Courier New</vt:lpstr>
      <vt:lpstr>Palatino Linotype</vt:lpstr>
      <vt:lpstr>Wingdings</vt:lpstr>
      <vt:lpstr>Executive</vt:lpstr>
      <vt:lpstr>S-PASSIIVI</vt:lpstr>
      <vt:lpstr>Passiivin käyttö</vt:lpstr>
      <vt:lpstr>S-passiivin muodostus</vt:lpstr>
      <vt:lpstr>Aktiivimuodosta (=”normaali”) passiiviin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S-PASSIIVI</dc:title>
  <dc:creator>Camilla Kåla</dc:creator>
  <cp:lastModifiedBy>Isabella</cp:lastModifiedBy>
  <cp:revision>8</cp:revision>
  <dcterms:created xsi:type="dcterms:W3CDTF">2014-11-24T18:35:15Z</dcterms:created>
  <dcterms:modified xsi:type="dcterms:W3CDTF">2016-03-20T11:12:39Z</dcterms:modified>
</cp:coreProperties>
</file>