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47"/>
  </p:notesMasterIdLst>
  <p:handoutMasterIdLst>
    <p:handoutMasterId r:id="rId48"/>
  </p:handoutMasterIdLst>
  <p:sldIdLst>
    <p:sldId id="256" r:id="rId5"/>
    <p:sldId id="316" r:id="rId6"/>
    <p:sldId id="385" r:id="rId7"/>
    <p:sldId id="293" r:id="rId8"/>
    <p:sldId id="262" r:id="rId9"/>
    <p:sldId id="294" r:id="rId10"/>
    <p:sldId id="378" r:id="rId11"/>
    <p:sldId id="267" r:id="rId12"/>
    <p:sldId id="278" r:id="rId13"/>
    <p:sldId id="311" r:id="rId14"/>
    <p:sldId id="268" r:id="rId15"/>
    <p:sldId id="271" r:id="rId16"/>
    <p:sldId id="272" r:id="rId17"/>
    <p:sldId id="273" r:id="rId18"/>
    <p:sldId id="384" r:id="rId19"/>
    <p:sldId id="344" r:id="rId20"/>
    <p:sldId id="339" r:id="rId21"/>
    <p:sldId id="376" r:id="rId22"/>
    <p:sldId id="347" r:id="rId23"/>
    <p:sldId id="381" r:id="rId24"/>
    <p:sldId id="380" r:id="rId25"/>
    <p:sldId id="337" r:id="rId26"/>
    <p:sldId id="375" r:id="rId27"/>
    <p:sldId id="369" r:id="rId28"/>
    <p:sldId id="338" r:id="rId29"/>
    <p:sldId id="367" r:id="rId30"/>
    <p:sldId id="282" r:id="rId31"/>
    <p:sldId id="296" r:id="rId32"/>
    <p:sldId id="287" r:id="rId33"/>
    <p:sldId id="365" r:id="rId34"/>
    <p:sldId id="366" r:id="rId35"/>
    <p:sldId id="359" r:id="rId36"/>
    <p:sldId id="362" r:id="rId37"/>
    <p:sldId id="373" r:id="rId38"/>
    <p:sldId id="363" r:id="rId39"/>
    <p:sldId id="371" r:id="rId40"/>
    <p:sldId id="357" r:id="rId41"/>
    <p:sldId id="288" r:id="rId42"/>
    <p:sldId id="307" r:id="rId43"/>
    <p:sldId id="308" r:id="rId44"/>
    <p:sldId id="374" r:id="rId45"/>
    <p:sldId id="377" r:id="rId46"/>
  </p:sldIdLst>
  <p:sldSz cx="9144000" cy="5715000" type="screen16x1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7">
          <p15:clr>
            <a:srgbClr val="A4A3A4"/>
          </p15:clr>
        </p15:guide>
        <p15:guide id="2" orient="horz" pos="3070">
          <p15:clr>
            <a:srgbClr val="A4A3A4"/>
          </p15:clr>
        </p15:guide>
        <p15:guide id="3" pos="295">
          <p15:clr>
            <a:srgbClr val="A4A3A4"/>
          </p15:clr>
        </p15:guide>
        <p15:guide id="4"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3340"/>
    <a:srgbClr val="FFCD00"/>
    <a:srgbClr val="005EB8"/>
    <a:srgbClr val="FFCDB8"/>
    <a:srgbClr val="FFCF06"/>
    <a:srgbClr val="F8C704"/>
    <a:srgbClr val="EFC002"/>
    <a:srgbClr val="00A8B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94641" autoAdjust="0"/>
  </p:normalViewPr>
  <p:slideViewPr>
    <p:cSldViewPr snapToObjects="1">
      <p:cViewPr varScale="1">
        <p:scale>
          <a:sx n="76" d="100"/>
          <a:sy n="76" d="100"/>
        </p:scale>
        <p:origin x="948" y="36"/>
      </p:cViewPr>
      <p:guideLst>
        <p:guide orient="horz" pos="167"/>
        <p:guide orient="horz" pos="3070"/>
        <p:guide pos="295"/>
        <p:guide pos="5465"/>
      </p:guideLst>
    </p:cSldViewPr>
  </p:slideViewPr>
  <p:notesTextViewPr>
    <p:cViewPr>
      <p:scale>
        <a:sx n="100" d="100"/>
        <a:sy n="100" d="100"/>
      </p:scale>
      <p:origin x="0" y="0"/>
    </p:cViewPr>
  </p:notesTextViewPr>
  <p:sorterViewPr>
    <p:cViewPr>
      <p:scale>
        <a:sx n="184" d="100"/>
        <a:sy n="18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39D04D9-2D90-E741-8C77-A958108973E5}" type="datetimeFigureOut">
              <a:rPr lang="en-US"/>
              <a:pPr>
                <a:defRPr/>
              </a:pPr>
              <a:t>10/5/2021</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81337A6-C487-9645-B543-6BBD05A1D191}" type="slidenum">
              <a:rPr lang="fi-FI"/>
              <a:pPr>
                <a:defRPr/>
              </a:pPr>
              <a:t>‹#›</a:t>
            </a:fld>
            <a:endParaRPr lang="fi-FI"/>
          </a:p>
        </p:txBody>
      </p:sp>
    </p:spTree>
    <p:extLst>
      <p:ext uri="{BB962C8B-B14F-4D97-AF65-F5344CB8AC3E}">
        <p14:creationId xmlns:p14="http://schemas.microsoft.com/office/powerpoint/2010/main" val="3824539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fi-FI"/>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FE7B0BA-8FA8-3A4A-9820-CF1299A8B616}" type="datetime1">
              <a:rPr lang="fi-FI"/>
              <a:pPr>
                <a:defRPr/>
              </a:pPr>
              <a:t>5.10.2021</a:t>
            </a:fld>
            <a:endParaRPr lang="fi-FI"/>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66A5FF2-0573-2649-A39A-26FA52E05379}" type="slidenum">
              <a:rPr lang="fi-FI"/>
              <a:pPr>
                <a:defRPr/>
              </a:pPr>
              <a:t>‹#›</a:t>
            </a:fld>
            <a:endParaRPr lang="fi-FI"/>
          </a:p>
        </p:txBody>
      </p:sp>
    </p:spTree>
    <p:extLst>
      <p:ext uri="{BB962C8B-B14F-4D97-AF65-F5344CB8AC3E}">
        <p14:creationId xmlns:p14="http://schemas.microsoft.com/office/powerpoint/2010/main" val="30972913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a:t>
            </a:fld>
            <a:endParaRPr lang="fi-FI"/>
          </a:p>
        </p:txBody>
      </p:sp>
    </p:spTree>
    <p:extLst>
      <p:ext uri="{BB962C8B-B14F-4D97-AF65-F5344CB8AC3E}">
        <p14:creationId xmlns:p14="http://schemas.microsoft.com/office/powerpoint/2010/main" val="1587973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Kalle Kultala</a:t>
            </a:r>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30</a:t>
            </a:fld>
            <a:endParaRPr lang="fi-FI"/>
          </a:p>
        </p:txBody>
      </p:sp>
    </p:spTree>
    <p:extLst>
      <p:ext uri="{BB962C8B-B14F-4D97-AF65-F5344CB8AC3E}">
        <p14:creationId xmlns:p14="http://schemas.microsoft.com/office/powerpoint/2010/main" val="1075657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31</a:t>
            </a:fld>
            <a:endParaRPr lang="fi-FI"/>
          </a:p>
        </p:txBody>
      </p:sp>
    </p:spTree>
    <p:extLst>
      <p:ext uri="{BB962C8B-B14F-4D97-AF65-F5344CB8AC3E}">
        <p14:creationId xmlns:p14="http://schemas.microsoft.com/office/powerpoint/2010/main" val="1776716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32</a:t>
            </a:fld>
            <a:endParaRPr lang="fi-FI"/>
          </a:p>
        </p:txBody>
      </p:sp>
    </p:spTree>
    <p:extLst>
      <p:ext uri="{BB962C8B-B14F-4D97-AF65-F5344CB8AC3E}">
        <p14:creationId xmlns:p14="http://schemas.microsoft.com/office/powerpoint/2010/main" val="4236673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Images</a:t>
            </a:r>
            <a:r>
              <a:rPr lang="fi-FI" dirty="0"/>
              <a:t> </a:t>
            </a:r>
            <a:r>
              <a:rPr lang="fi-FI" dirty="0" err="1"/>
              <a:t>are</a:t>
            </a:r>
            <a:r>
              <a:rPr lang="fi-FI" dirty="0"/>
              <a:t> </a:t>
            </a:r>
            <a:r>
              <a:rPr lang="fi-FI" dirty="0" err="1"/>
              <a:t>not</a:t>
            </a:r>
            <a:r>
              <a:rPr lang="fi-FI" dirty="0"/>
              <a:t> Creative</a:t>
            </a:r>
            <a:r>
              <a:rPr lang="fi-FI" baseline="0" dirty="0"/>
              <a:t> </a:t>
            </a:r>
            <a:r>
              <a:rPr lang="fi-FI" baseline="0" dirty="0" err="1"/>
              <a:t>Commons</a:t>
            </a:r>
            <a:r>
              <a:rPr lang="fi-FI" baseline="0" dirty="0"/>
              <a:t> </a:t>
            </a:r>
            <a:r>
              <a:rPr lang="fi-FI" baseline="0" dirty="0" err="1"/>
              <a:t>licensed</a:t>
            </a:r>
            <a:endParaRPr lang="en-US"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35</a:t>
            </a:fld>
            <a:endParaRPr lang="fi-FI"/>
          </a:p>
        </p:txBody>
      </p:sp>
    </p:spTree>
    <p:extLst>
      <p:ext uri="{BB962C8B-B14F-4D97-AF65-F5344CB8AC3E}">
        <p14:creationId xmlns:p14="http://schemas.microsoft.com/office/powerpoint/2010/main" val="4266473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36</a:t>
            </a:fld>
            <a:endParaRPr lang="fi-FI"/>
          </a:p>
        </p:txBody>
      </p:sp>
    </p:spTree>
    <p:extLst>
      <p:ext uri="{BB962C8B-B14F-4D97-AF65-F5344CB8AC3E}">
        <p14:creationId xmlns:p14="http://schemas.microsoft.com/office/powerpoint/2010/main" val="3953181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37</a:t>
            </a:fld>
            <a:endParaRPr lang="fi-FI"/>
          </a:p>
        </p:txBody>
      </p:sp>
    </p:spTree>
    <p:extLst>
      <p:ext uri="{BB962C8B-B14F-4D97-AF65-F5344CB8AC3E}">
        <p14:creationId xmlns:p14="http://schemas.microsoft.com/office/powerpoint/2010/main" val="3728737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39</a:t>
            </a:fld>
            <a:endParaRPr lang="fi-FI"/>
          </a:p>
        </p:txBody>
      </p:sp>
    </p:spTree>
    <p:extLst>
      <p:ext uri="{BB962C8B-B14F-4D97-AF65-F5344CB8AC3E}">
        <p14:creationId xmlns:p14="http://schemas.microsoft.com/office/powerpoint/2010/main" val="191240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lienbildplatzhalter 1"/>
          <p:cNvSpPr>
            <a:spLocks noGrp="1" noRot="1" noChangeAspect="1" noTextEdit="1"/>
          </p:cNvSpPr>
          <p:nvPr>
            <p:ph type="sldImg"/>
          </p:nvPr>
        </p:nvSpPr>
        <p:spPr bwMode="auto">
          <a:xfrm>
            <a:off x="484188" y="530225"/>
            <a:ext cx="6135687" cy="3835400"/>
          </a:xfrm>
          <a:noFill/>
          <a:ln>
            <a:solidFill>
              <a:srgbClr val="000000"/>
            </a:solidFill>
            <a:miter lim="800000"/>
            <a:headEnd/>
            <a:tailEnd/>
          </a:ln>
        </p:spPr>
      </p:sp>
      <p:sp>
        <p:nvSpPr>
          <p:cNvPr id="131075" name="Notizenplatzhalter 2"/>
          <p:cNvSpPr>
            <a:spLocks noGrp="1"/>
          </p:cNvSpPr>
          <p:nvPr>
            <p:ph type="body" idx="1"/>
          </p:nvPr>
        </p:nvSpPr>
        <p:spPr>
          <a:xfrm>
            <a:off x="484188" y="4503738"/>
            <a:ext cx="6178550" cy="5311775"/>
          </a:xfrm>
        </p:spPr>
        <p:txBody>
          <a:bodyPr lIns="95781" tIns="47890" rIns="95781" bIns="47890"/>
          <a:lstStyle/>
          <a:p>
            <a:pPr eaLnBrk="1" hangingPunct="1"/>
            <a:r>
              <a:rPr lang="en-GB" dirty="0"/>
              <a:t>Trade marks are distinctive signs indicating the source of a product or service. They include, for example, names, logos and colours applied to the owner's products or services, which distinguish them from products and services provided by competitors. </a:t>
            </a:r>
          </a:p>
          <a:p>
            <a:pPr eaLnBrk="1" hangingPunct="1"/>
            <a:endParaRPr lang="en-GB" dirty="0"/>
          </a:p>
          <a:p>
            <a:pPr eaLnBrk="1" hangingPunct="1"/>
            <a:r>
              <a:rPr lang="en-GB" dirty="0"/>
              <a:t>Registered designs protect the external appearance of a product. They do not give any protection for technical aspects. They include new patterns, ornaments and shapes. To be officially registered, designs need to be original and distinctive. The artistic aspects of a design may also be protected by copyright. </a:t>
            </a:r>
          </a:p>
          <a:p>
            <a:pPr eaLnBrk="1" hangingPunct="1"/>
            <a:endParaRPr lang="en-GB" dirty="0"/>
          </a:p>
          <a:p>
            <a:pPr eaLnBrk="1" hangingPunct="1"/>
            <a:r>
              <a:rPr lang="en-GB" dirty="0"/>
              <a:t>Unregistered designs also enjoy some protection.</a:t>
            </a:r>
            <a:r>
              <a:rPr lang="en-GB" b="1" dirty="0"/>
              <a:t> </a:t>
            </a:r>
            <a:r>
              <a:rPr lang="en-GB" dirty="0"/>
              <a:t>An unregistered design is</a:t>
            </a:r>
            <a:r>
              <a:rPr lang="en-GB" b="1" dirty="0"/>
              <a:t> </a:t>
            </a:r>
            <a:r>
              <a:rPr lang="en-GB" dirty="0"/>
              <a:t>a free, automatic right that you get when you present a design to the public. It gives you the right to stop anyone from copying your design. The protection afforded by an unregistered design is normally of more limited duration than that available for a registered design.</a:t>
            </a:r>
            <a:endParaRPr lang="en-GB" b="1" dirty="0"/>
          </a:p>
          <a:p>
            <a:pPr eaLnBrk="1" hangingPunct="1"/>
            <a:endParaRPr lang="en-GB" b="1" dirty="0"/>
          </a:p>
          <a:p>
            <a:pPr eaLnBrk="1" hangingPunct="1"/>
            <a:r>
              <a:rPr lang="en-GB" dirty="0"/>
              <a:t>Trade secrets are an alternative to patents. They cover information not known to the public. If the possessor of the information is careful to keep it confidential, he can sue anyone who steals it. </a:t>
            </a:r>
          </a:p>
        </p:txBody>
      </p:sp>
      <p:sp>
        <p:nvSpPr>
          <p:cNvPr id="131076" name="Foliennummernplatzhalter 3"/>
          <p:cNvSpPr txBox="1">
            <a:spLocks noGrp="1"/>
          </p:cNvSpPr>
          <p:nvPr/>
        </p:nvSpPr>
        <p:spPr bwMode="auto">
          <a:xfrm>
            <a:off x="4022725" y="9720263"/>
            <a:ext cx="3078163" cy="509587"/>
          </a:xfrm>
          <a:prstGeom prst="rect">
            <a:avLst/>
          </a:prstGeom>
          <a:noFill/>
          <a:ln w="9525">
            <a:noFill/>
            <a:miter lim="800000"/>
            <a:headEnd/>
            <a:tailEnd/>
          </a:ln>
        </p:spPr>
        <p:txBody>
          <a:bodyPr lIns="95781" tIns="47890" rIns="95781" bIns="47890" anchor="b"/>
          <a:lstStyle/>
          <a:p>
            <a:pPr algn="r" defTabSz="915988"/>
            <a:fld id="{64114C86-C6C1-4A4A-96D3-23D5E57EA920}" type="slidenum">
              <a:rPr lang="de-DE" sz="1400"/>
              <a:pPr algn="r" defTabSz="915988"/>
              <a:t>2</a:t>
            </a:fld>
            <a:endParaRPr lang="de-DE" sz="1400"/>
          </a:p>
        </p:txBody>
      </p:sp>
    </p:spTree>
    <p:extLst>
      <p:ext uri="{BB962C8B-B14F-4D97-AF65-F5344CB8AC3E}">
        <p14:creationId xmlns:p14="http://schemas.microsoft.com/office/powerpoint/2010/main" val="1226648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bwMode="auto">
          <a:xfrm>
            <a:off x="484188" y="530225"/>
            <a:ext cx="6135687" cy="3835400"/>
          </a:xfrm>
          <a:noFill/>
          <a:ln>
            <a:solidFill>
              <a:srgbClr val="000000"/>
            </a:solidFill>
            <a:miter lim="800000"/>
            <a:headEnd/>
            <a:tailEnd/>
          </a:ln>
        </p:spPr>
      </p:sp>
      <p:sp>
        <p:nvSpPr>
          <p:cNvPr id="54275" name="Notizenplatzhalter 2"/>
          <p:cNvSpPr>
            <a:spLocks noGrp="1"/>
          </p:cNvSpPr>
          <p:nvPr>
            <p:ph type="body" idx="1"/>
          </p:nvPr>
        </p:nvSpPr>
        <p:spPr>
          <a:xfrm>
            <a:off x="484188" y="4503738"/>
            <a:ext cx="6178550" cy="5311775"/>
          </a:xfrm>
        </p:spPr>
        <p:txBody>
          <a:bodyPr lIns="95781" tIns="47890" rIns="95781" bIns="47890"/>
          <a:lstStyle/>
          <a:p>
            <a:pPr eaLnBrk="1" hangingPunct="1"/>
            <a:r>
              <a:rPr lang="en-GB" dirty="0"/>
              <a:t>Patents are granted for technical inventions. Applications for patents are examined by the patent office they are filed with, in order to determine whether they meet the stringent requirements for a patent to be granted. Patents generally last for a maximum of 20 years from the date of filing.</a:t>
            </a:r>
          </a:p>
          <a:p>
            <a:pPr eaLnBrk="1" hangingPunct="1"/>
            <a:endParaRPr lang="en-GB" dirty="0"/>
          </a:p>
          <a:p>
            <a:pPr eaLnBrk="1" hangingPunct="1"/>
            <a:r>
              <a:rPr lang="en-GB" dirty="0"/>
              <a:t>Utility models offer simpler protection, for a shorter period of time, but are usually registered and published much more quickly than patents.</a:t>
            </a:r>
          </a:p>
          <a:p>
            <a:pPr eaLnBrk="1" hangingPunct="1"/>
            <a:endParaRPr lang="en-GB" dirty="0"/>
          </a:p>
          <a:p>
            <a:pPr eaLnBrk="1" hangingPunct="1"/>
            <a:r>
              <a:rPr lang="en-GB" dirty="0"/>
              <a:t>Copyright does not need to be registered. It automatically exists when a work is created. It protects any type of original, creative expression, including literature, art, drama, music, photographs, recordings and broadcasts.</a:t>
            </a:r>
            <a:endParaRPr lang="en-GB" b="1" dirty="0"/>
          </a:p>
        </p:txBody>
      </p:sp>
      <p:sp>
        <p:nvSpPr>
          <p:cNvPr id="54276" name="Foliennummernplatzhalter 3"/>
          <p:cNvSpPr txBox="1">
            <a:spLocks noGrp="1"/>
          </p:cNvSpPr>
          <p:nvPr/>
        </p:nvSpPr>
        <p:spPr bwMode="auto">
          <a:xfrm>
            <a:off x="4022725" y="9720263"/>
            <a:ext cx="3078163" cy="509587"/>
          </a:xfrm>
          <a:prstGeom prst="rect">
            <a:avLst/>
          </a:prstGeom>
          <a:noFill/>
          <a:ln w="9525">
            <a:noFill/>
            <a:miter lim="800000"/>
            <a:headEnd/>
            <a:tailEnd/>
          </a:ln>
        </p:spPr>
        <p:txBody>
          <a:bodyPr lIns="95781" tIns="47890" rIns="95781" bIns="47890" anchor="b"/>
          <a:lstStyle/>
          <a:p>
            <a:pPr algn="r" defTabSz="915988"/>
            <a:fld id="{FA539778-6FC9-4990-8447-91AB36AF7DC6}" type="slidenum">
              <a:rPr lang="de-DE" sz="1400"/>
              <a:pPr algn="r" defTabSz="915988"/>
              <a:t>3</a:t>
            </a:fld>
            <a:endParaRPr lang="de-DE" sz="1400"/>
          </a:p>
        </p:txBody>
      </p:sp>
    </p:spTree>
    <p:extLst>
      <p:ext uri="{BB962C8B-B14F-4D97-AF65-F5344CB8AC3E}">
        <p14:creationId xmlns:p14="http://schemas.microsoft.com/office/powerpoint/2010/main" val="4146204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4</a:t>
            </a:fld>
            <a:endParaRPr lang="fi-FI"/>
          </a:p>
        </p:txBody>
      </p:sp>
    </p:spTree>
    <p:extLst>
      <p:ext uri="{BB962C8B-B14F-4D97-AF65-F5344CB8AC3E}">
        <p14:creationId xmlns:p14="http://schemas.microsoft.com/office/powerpoint/2010/main" val="3248663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12</a:t>
            </a:fld>
            <a:endParaRPr lang="fi-FI"/>
          </a:p>
        </p:txBody>
      </p:sp>
    </p:spTree>
    <p:extLst>
      <p:ext uri="{BB962C8B-B14F-4D97-AF65-F5344CB8AC3E}">
        <p14:creationId xmlns:p14="http://schemas.microsoft.com/office/powerpoint/2010/main" val="1375506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18</a:t>
            </a:fld>
            <a:endParaRPr lang="fi-FI"/>
          </a:p>
        </p:txBody>
      </p:sp>
    </p:spTree>
    <p:extLst>
      <p:ext uri="{BB962C8B-B14F-4D97-AF65-F5344CB8AC3E}">
        <p14:creationId xmlns:p14="http://schemas.microsoft.com/office/powerpoint/2010/main" val="1661614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19</a:t>
            </a:fld>
            <a:endParaRPr lang="fi-FI"/>
          </a:p>
        </p:txBody>
      </p:sp>
    </p:spTree>
    <p:extLst>
      <p:ext uri="{BB962C8B-B14F-4D97-AF65-F5344CB8AC3E}">
        <p14:creationId xmlns:p14="http://schemas.microsoft.com/office/powerpoint/2010/main" val="1826465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23</a:t>
            </a:fld>
            <a:endParaRPr lang="fi-FI"/>
          </a:p>
        </p:txBody>
      </p:sp>
    </p:spTree>
    <p:extLst>
      <p:ext uri="{BB962C8B-B14F-4D97-AF65-F5344CB8AC3E}">
        <p14:creationId xmlns:p14="http://schemas.microsoft.com/office/powerpoint/2010/main" val="708667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24</a:t>
            </a:fld>
            <a:endParaRPr lang="fi-FI"/>
          </a:p>
        </p:txBody>
      </p:sp>
    </p:spTree>
    <p:extLst>
      <p:ext uri="{BB962C8B-B14F-4D97-AF65-F5344CB8AC3E}">
        <p14:creationId xmlns:p14="http://schemas.microsoft.com/office/powerpoint/2010/main" val="465710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8.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9.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10.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11.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3.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4.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3.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4.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5.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6.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7.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Blue">
    <p:bg>
      <p:bgPr>
        <a:solidFill>
          <a:srgbClr val="005EB8"/>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3" y="1417340"/>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
        <p:nvSpPr>
          <p:cNvPr id="8" name="Rectangle 6"/>
          <p:cNvSpPr/>
          <p:nvPr userDrawn="1"/>
        </p:nvSpPr>
        <p:spPr>
          <a:xfrm>
            <a:off x="6022712" y="5133697"/>
            <a:ext cx="3085792" cy="307777"/>
          </a:xfrm>
          <a:prstGeom prst="rect">
            <a:avLst/>
          </a:prstGeom>
        </p:spPr>
        <p:txBody>
          <a:bodyPr wrap="square">
            <a:spAutoFit/>
          </a:bodyPr>
          <a:lstStyle/>
          <a:p>
            <a:r>
              <a:rPr lang="en-US" sz="700" b="1" kern="1200" dirty="0">
                <a:solidFill>
                  <a:schemeClr val="bg1"/>
                </a:solidFill>
                <a:latin typeface="Arial" charset="0"/>
                <a:ea typeface="ＭＳ Ｐゴシック" charset="0"/>
                <a:cs typeface="ＭＳ Ｐゴシック" charset="0"/>
              </a:rPr>
              <a:t>Except otherwise noted, this work is licensed under a </a:t>
            </a:r>
            <a:br>
              <a:rPr lang="en-US" sz="700" b="1" kern="1200" dirty="0">
                <a:solidFill>
                  <a:schemeClr val="bg1"/>
                </a:solidFill>
                <a:latin typeface="Arial" charset="0"/>
                <a:ea typeface="ＭＳ Ｐゴシック" charset="0"/>
                <a:cs typeface="ＭＳ Ｐゴシック" charset="0"/>
              </a:rPr>
            </a:br>
            <a:r>
              <a:rPr lang="en-US" sz="700" b="1" kern="1200" dirty="0">
                <a:solidFill>
                  <a:schemeClr val="bg1"/>
                </a:solidFill>
                <a:latin typeface="Arial" charset="0"/>
                <a:ea typeface="ＭＳ Ｐゴシック" charset="0"/>
                <a:cs typeface="ＭＳ Ｐゴシック" charset="0"/>
              </a:rPr>
              <a:t>Creative Commons Attribution 4.0 International License. </a:t>
            </a:r>
          </a:p>
        </p:txBody>
      </p:sp>
      <p:pic>
        <p:nvPicPr>
          <p:cNvPr id="9" name="cc by.png">
            <a:hlinkClick r:id="rId3"/>
          </p:cNvPr>
          <p:cNvPicPr>
            <a:picLocks noChangeAspect="1"/>
          </p:cNvPicPr>
          <p:nvPr userDrawn="1"/>
        </p:nvPicPr>
        <p:blipFill>
          <a:blip r:embed="rId4"/>
          <a:stretch>
            <a:fillRect/>
          </a:stretch>
        </p:blipFill>
        <p:spPr>
          <a:xfrm>
            <a:off x="5328592" y="5168838"/>
            <a:ext cx="617095" cy="215907"/>
          </a:xfrm>
          <a:prstGeom prst="rect">
            <a:avLst/>
          </a:prstGeom>
          <a:ln w="12700">
            <a:miter lim="400000"/>
          </a:ln>
        </p:spPr>
      </p:pic>
      <p:sp>
        <p:nvSpPr>
          <p:cNvPr id="10" name="Tekstin paikkamerkki 2"/>
          <p:cNvSpPr>
            <a:spLocks noGrp="1"/>
          </p:cNvSpPr>
          <p:nvPr>
            <p:ph type="body" sz="quarter" idx="11" hasCustomPrompt="1"/>
          </p:nvPr>
        </p:nvSpPr>
        <p:spPr>
          <a:xfrm>
            <a:off x="6022712" y="4817690"/>
            <a:ext cx="3085792" cy="406400"/>
          </a:xfrm>
          <a:prstGeom prst="rect">
            <a:avLst/>
          </a:prstGeom>
        </p:spPr>
        <p:txBody>
          <a:bodyPr anchor="b" anchorCtr="0"/>
          <a:lstStyle>
            <a:lvl1pPr marL="0" indent="0">
              <a:buNone/>
              <a:defRPr sz="700" b="1">
                <a:solidFill>
                  <a:schemeClr val="bg1"/>
                </a:solidFill>
              </a:defRPr>
            </a:lvl1pPr>
            <a:lvl2pPr>
              <a:defRPr sz="800"/>
            </a:lvl2pPr>
            <a:lvl3pPr>
              <a:defRPr sz="800"/>
            </a:lvl3pPr>
            <a:lvl4pPr>
              <a:defRPr sz="800"/>
            </a:lvl4pPr>
            <a:lvl5pPr>
              <a:defRPr sz="800"/>
            </a:lvl5pPr>
          </a:lstStyle>
          <a:p>
            <a:pPr lvl="0"/>
            <a:r>
              <a:rPr lang="en-US" dirty="0"/>
              <a:t>Copyright YYYY Name </a:t>
            </a:r>
            <a:r>
              <a:rPr lang="en-US" dirty="0" err="1"/>
              <a:t>Name</a:t>
            </a:r>
            <a:endParaRPr lang="en-US" dirty="0"/>
          </a:p>
        </p:txBody>
      </p:sp>
      <p:sp>
        <p:nvSpPr>
          <p:cNvPr id="11" name="Suorakulmio 10">
            <a:hlinkClick r:id="rId5"/>
          </p:cNvPr>
          <p:cNvSpPr/>
          <p:nvPr userDrawn="1"/>
        </p:nvSpPr>
        <p:spPr>
          <a:xfrm>
            <a:off x="5328592" y="5168838"/>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endParaRPr>
          </a:p>
        </p:txBody>
      </p:sp>
    </p:spTree>
    <p:extLst>
      <p:ext uri="{BB962C8B-B14F-4D97-AF65-F5344CB8AC3E}">
        <p14:creationId xmlns:p14="http://schemas.microsoft.com/office/powerpoint/2010/main" val="4071106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rgbClr val="005EB8"/>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cxnSp>
        <p:nvCxnSpPr>
          <p:cNvPr id="7"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13788" cy="964597"/>
          </a:xfrm>
          <a:prstGeom prst="rect">
            <a:avLst/>
          </a:prstGeom>
        </p:spPr>
      </p:pic>
      <p:sp>
        <p:nvSpPr>
          <p:cNvPr id="5" name="Rectangle 6"/>
          <p:cNvSpPr/>
          <p:nvPr userDrawn="1"/>
        </p:nvSpPr>
        <p:spPr>
          <a:xfrm>
            <a:off x="3864883" y="5114258"/>
            <a:ext cx="3085792" cy="307777"/>
          </a:xfrm>
          <a:prstGeom prst="rect">
            <a:avLst/>
          </a:prstGeom>
        </p:spPr>
        <p:txBody>
          <a:bodyPr wrap="square">
            <a:spAutoFit/>
          </a:bodyPr>
          <a:lstStyle/>
          <a:p>
            <a:r>
              <a:rPr lang="en-US" sz="700" b="1" kern="1200" dirty="0">
                <a:solidFill>
                  <a:schemeClr val="bg1"/>
                </a:solidFill>
                <a:latin typeface="Arial" charset="0"/>
                <a:ea typeface="ＭＳ Ｐゴシック" charset="0"/>
                <a:cs typeface="ＭＳ Ｐゴシック" charset="0"/>
              </a:rPr>
              <a:t>Except otherwise noted, this work is licensed under a </a:t>
            </a:r>
            <a:br>
              <a:rPr lang="en-US" sz="700" b="1" kern="1200" dirty="0">
                <a:solidFill>
                  <a:schemeClr val="bg1"/>
                </a:solidFill>
                <a:latin typeface="Arial" charset="0"/>
                <a:ea typeface="ＭＳ Ｐゴシック" charset="0"/>
                <a:cs typeface="ＭＳ Ｐゴシック" charset="0"/>
              </a:rPr>
            </a:br>
            <a:r>
              <a:rPr lang="en-US" sz="700" b="1" kern="1200" dirty="0">
                <a:solidFill>
                  <a:schemeClr val="bg1"/>
                </a:solidFill>
                <a:latin typeface="Arial" charset="0"/>
                <a:ea typeface="ＭＳ Ｐゴシック" charset="0"/>
                <a:cs typeface="ＭＳ Ｐゴシック" charset="0"/>
              </a:rPr>
              <a:t>Creative Commons Attribution 4.0 International License. </a:t>
            </a:r>
          </a:p>
        </p:txBody>
      </p:sp>
      <p:pic>
        <p:nvPicPr>
          <p:cNvPr id="6" name="cc by.png">
            <a:hlinkClick r:id="rId3"/>
          </p:cNvPr>
          <p:cNvPicPr>
            <a:picLocks noChangeAspect="1"/>
          </p:cNvPicPr>
          <p:nvPr userDrawn="1"/>
        </p:nvPicPr>
        <p:blipFill>
          <a:blip r:embed="rId4"/>
          <a:stretch>
            <a:fillRect/>
          </a:stretch>
        </p:blipFill>
        <p:spPr>
          <a:xfrm>
            <a:off x="3170763" y="5149399"/>
            <a:ext cx="617095" cy="215907"/>
          </a:xfrm>
          <a:prstGeom prst="rect">
            <a:avLst/>
          </a:prstGeom>
          <a:ln w="12700">
            <a:miter lim="400000"/>
          </a:ln>
        </p:spPr>
      </p:pic>
      <p:sp>
        <p:nvSpPr>
          <p:cNvPr id="10" name="Suorakulmio 9">
            <a:hlinkClick r:id="rId5"/>
          </p:cNvPr>
          <p:cNvSpPr/>
          <p:nvPr userDrawn="1"/>
        </p:nvSpPr>
        <p:spPr>
          <a:xfrm>
            <a:off x="3170763" y="5149399"/>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endParaRPr>
          </a:p>
        </p:txBody>
      </p:sp>
    </p:spTree>
    <p:extLst>
      <p:ext uri="{BB962C8B-B14F-4D97-AF65-F5344CB8AC3E}">
        <p14:creationId xmlns:p14="http://schemas.microsoft.com/office/powerpoint/2010/main" val="183687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Red">
    <p:bg>
      <p:bgPr>
        <a:solidFill>
          <a:srgbClr val="EF3340"/>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cxnSp>
        <p:nvCxnSpPr>
          <p:cNvPr id="8"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055876" cy="964597"/>
          </a:xfrm>
          <a:prstGeom prst="rect">
            <a:avLst/>
          </a:prstGeom>
        </p:spPr>
      </p:pic>
      <p:sp>
        <p:nvSpPr>
          <p:cNvPr id="6" name="Rectangle 6"/>
          <p:cNvSpPr/>
          <p:nvPr userDrawn="1"/>
        </p:nvSpPr>
        <p:spPr>
          <a:xfrm>
            <a:off x="3864883" y="5114258"/>
            <a:ext cx="3085792" cy="307777"/>
          </a:xfrm>
          <a:prstGeom prst="rect">
            <a:avLst/>
          </a:prstGeom>
        </p:spPr>
        <p:txBody>
          <a:bodyPr wrap="square">
            <a:spAutoFit/>
          </a:bodyPr>
          <a:lstStyle/>
          <a:p>
            <a:r>
              <a:rPr lang="en-US" sz="700" b="1" kern="1200" dirty="0">
                <a:solidFill>
                  <a:schemeClr val="bg1"/>
                </a:solidFill>
                <a:latin typeface="Arial" charset="0"/>
                <a:ea typeface="ＭＳ Ｐゴシック" charset="0"/>
                <a:cs typeface="ＭＳ Ｐゴシック" charset="0"/>
              </a:rPr>
              <a:t>Except otherwise noted, this work is licensed under a </a:t>
            </a:r>
            <a:br>
              <a:rPr lang="en-US" sz="700" b="1" kern="1200" dirty="0">
                <a:solidFill>
                  <a:schemeClr val="bg1"/>
                </a:solidFill>
                <a:latin typeface="Arial" charset="0"/>
                <a:ea typeface="ＭＳ Ｐゴシック" charset="0"/>
                <a:cs typeface="ＭＳ Ｐゴシック" charset="0"/>
              </a:rPr>
            </a:br>
            <a:r>
              <a:rPr lang="en-US" sz="700" b="1" kern="1200" dirty="0">
                <a:solidFill>
                  <a:schemeClr val="bg1"/>
                </a:solidFill>
                <a:latin typeface="Arial" charset="0"/>
                <a:ea typeface="ＭＳ Ｐゴシック" charset="0"/>
                <a:cs typeface="ＭＳ Ｐゴシック" charset="0"/>
              </a:rPr>
              <a:t>Creative Commons Attribution 4.0 International License. </a:t>
            </a:r>
          </a:p>
        </p:txBody>
      </p:sp>
      <p:pic>
        <p:nvPicPr>
          <p:cNvPr id="7" name="cc by.png">
            <a:hlinkClick r:id="rId3"/>
          </p:cNvPr>
          <p:cNvPicPr>
            <a:picLocks noChangeAspect="1"/>
          </p:cNvPicPr>
          <p:nvPr userDrawn="1"/>
        </p:nvPicPr>
        <p:blipFill>
          <a:blip r:embed="rId4"/>
          <a:stretch>
            <a:fillRect/>
          </a:stretch>
        </p:blipFill>
        <p:spPr>
          <a:xfrm>
            <a:off x="3170763" y="5149399"/>
            <a:ext cx="617095" cy="215907"/>
          </a:xfrm>
          <a:prstGeom prst="rect">
            <a:avLst/>
          </a:prstGeom>
          <a:ln w="12700">
            <a:miter lim="400000"/>
          </a:ln>
        </p:spPr>
      </p:pic>
      <p:sp>
        <p:nvSpPr>
          <p:cNvPr id="9" name="Suorakulmio 8">
            <a:hlinkClick r:id="rId5"/>
          </p:cNvPr>
          <p:cNvSpPr/>
          <p:nvPr userDrawn="1"/>
        </p:nvSpPr>
        <p:spPr>
          <a:xfrm>
            <a:off x="3170763" y="5149399"/>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endParaRPr>
          </a:p>
        </p:txBody>
      </p:sp>
    </p:spTree>
    <p:extLst>
      <p:ext uri="{BB962C8B-B14F-4D97-AF65-F5344CB8AC3E}">
        <p14:creationId xmlns:p14="http://schemas.microsoft.com/office/powerpoint/2010/main" val="1598148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Yellow">
    <p:bg>
      <p:bgPr>
        <a:solidFill>
          <a:srgbClr val="FFCD00"/>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cxnSp>
        <p:nvCxnSpPr>
          <p:cNvPr id="8"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46364" cy="964597"/>
          </a:xfrm>
          <a:prstGeom prst="rect">
            <a:avLst/>
          </a:prstGeom>
        </p:spPr>
      </p:pic>
      <p:sp>
        <p:nvSpPr>
          <p:cNvPr id="6" name="Rectangle 6"/>
          <p:cNvSpPr/>
          <p:nvPr userDrawn="1"/>
        </p:nvSpPr>
        <p:spPr>
          <a:xfrm>
            <a:off x="3864883" y="5114258"/>
            <a:ext cx="3085792" cy="307777"/>
          </a:xfrm>
          <a:prstGeom prst="rect">
            <a:avLst/>
          </a:prstGeom>
        </p:spPr>
        <p:txBody>
          <a:bodyPr wrap="square">
            <a:spAutoFit/>
          </a:bodyPr>
          <a:lstStyle/>
          <a:p>
            <a:r>
              <a:rPr lang="en-US" sz="700" b="1" kern="1200" dirty="0">
                <a:solidFill>
                  <a:schemeClr val="bg1"/>
                </a:solidFill>
                <a:latin typeface="Arial" charset="0"/>
                <a:ea typeface="ＭＳ Ｐゴシック" charset="0"/>
                <a:cs typeface="ＭＳ Ｐゴシック" charset="0"/>
              </a:rPr>
              <a:t>Except otherwise noted, this work is licensed under a </a:t>
            </a:r>
            <a:br>
              <a:rPr lang="en-US" sz="700" b="1" kern="1200" dirty="0">
                <a:solidFill>
                  <a:schemeClr val="bg1"/>
                </a:solidFill>
                <a:latin typeface="Arial" charset="0"/>
                <a:ea typeface="ＭＳ Ｐゴシック" charset="0"/>
                <a:cs typeface="ＭＳ Ｐゴシック" charset="0"/>
              </a:rPr>
            </a:br>
            <a:r>
              <a:rPr lang="en-US" sz="700" b="1" kern="1200" dirty="0">
                <a:solidFill>
                  <a:schemeClr val="bg1"/>
                </a:solidFill>
                <a:latin typeface="Arial" charset="0"/>
                <a:ea typeface="ＭＳ Ｐゴシック" charset="0"/>
                <a:cs typeface="ＭＳ Ｐゴシック" charset="0"/>
              </a:rPr>
              <a:t>Creative Commons Attribution 4.0 International License. </a:t>
            </a:r>
          </a:p>
        </p:txBody>
      </p:sp>
      <p:pic>
        <p:nvPicPr>
          <p:cNvPr id="7" name="cc by.png">
            <a:hlinkClick r:id="rId3"/>
          </p:cNvPr>
          <p:cNvPicPr>
            <a:picLocks noChangeAspect="1"/>
          </p:cNvPicPr>
          <p:nvPr userDrawn="1"/>
        </p:nvPicPr>
        <p:blipFill>
          <a:blip r:embed="rId4"/>
          <a:stretch>
            <a:fillRect/>
          </a:stretch>
        </p:blipFill>
        <p:spPr>
          <a:xfrm>
            <a:off x="3170763" y="5149399"/>
            <a:ext cx="617095" cy="215907"/>
          </a:xfrm>
          <a:prstGeom prst="rect">
            <a:avLst/>
          </a:prstGeom>
          <a:ln w="12700">
            <a:miter lim="400000"/>
          </a:ln>
        </p:spPr>
      </p:pic>
      <p:sp>
        <p:nvSpPr>
          <p:cNvPr id="9" name="Suorakulmio 8">
            <a:hlinkClick r:id="rId5"/>
          </p:cNvPr>
          <p:cNvSpPr/>
          <p:nvPr userDrawn="1"/>
        </p:nvSpPr>
        <p:spPr>
          <a:xfrm>
            <a:off x="3170763" y="5149399"/>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endParaRPr>
          </a:p>
        </p:txBody>
      </p:sp>
    </p:spTree>
    <p:extLst>
      <p:ext uri="{BB962C8B-B14F-4D97-AF65-F5344CB8AC3E}">
        <p14:creationId xmlns:p14="http://schemas.microsoft.com/office/powerpoint/2010/main" val="3668316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Blue www-link">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0" name="Content Placeholder 10"/>
          <p:cNvSpPr>
            <a:spLocks noGrp="1"/>
          </p:cNvSpPr>
          <p:nvPr>
            <p:ph sz="quarter" idx="14"/>
          </p:nvPr>
        </p:nvSpPr>
        <p:spPr>
          <a:xfrm>
            <a:off x="468314" y="1273324"/>
            <a:ext cx="8207374" cy="332437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12"/>
          <p:cNvSpPr>
            <a:spLocks noGrp="1"/>
          </p:cNvSpPr>
          <p:nvPr>
            <p:ph type="dt" sz="half" idx="15"/>
          </p:nvPr>
        </p:nvSpPr>
        <p:spPr/>
        <p:txBody>
          <a:bodyPr/>
          <a:lstStyle>
            <a:lvl1pPr>
              <a:defRPr/>
            </a:lvl1pPr>
          </a:lstStyle>
          <a:p>
            <a:pPr>
              <a:defRPr/>
            </a:pPr>
            <a:endParaRPr lang="fi-FI"/>
          </a:p>
        </p:txBody>
      </p:sp>
      <p:sp>
        <p:nvSpPr>
          <p:cNvPr id="7" name="Footer Placeholder 13"/>
          <p:cNvSpPr>
            <a:spLocks noGrp="1"/>
          </p:cNvSpPr>
          <p:nvPr>
            <p:ph type="ftr" sz="quarter" idx="16"/>
          </p:nvPr>
        </p:nvSpPr>
        <p:spPr/>
        <p:txBody>
          <a:bodyPr/>
          <a:lstStyle>
            <a:lvl1pPr>
              <a:defRPr/>
            </a:lvl1pPr>
          </a:lstStyle>
          <a:p>
            <a:pPr>
              <a:defRPr/>
            </a:pPr>
            <a:r>
              <a:rPr lang="en-US"/>
              <a:t>Terms of use see https://oami.europa.eu/ohimportal/en/legal-notices</a:t>
            </a: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468313" y="4873007"/>
            <a:ext cx="8207375" cy="0"/>
          </a:xfrm>
          <a:prstGeom prst="line">
            <a:avLst/>
          </a:prstGeom>
          <a:ln w="12700" cmpd="sng">
            <a:solidFill>
              <a:srgbClr val="005EB8"/>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13788" cy="964597"/>
          </a:xfrm>
          <a:prstGeom prst="rect">
            <a:avLst/>
          </a:prstGeom>
        </p:spPr>
      </p:pic>
      <p:sp>
        <p:nvSpPr>
          <p:cNvPr id="15" name="Rectangle 6"/>
          <p:cNvSpPr/>
          <p:nvPr userDrawn="1"/>
        </p:nvSpPr>
        <p:spPr>
          <a:xfrm>
            <a:off x="3864883" y="5114258"/>
            <a:ext cx="3085792" cy="307777"/>
          </a:xfrm>
          <a:prstGeom prst="rect">
            <a:avLst/>
          </a:prstGeom>
        </p:spPr>
        <p:txBody>
          <a:bodyPr wrap="square">
            <a:spAutoFit/>
          </a:bodyPr>
          <a:lstStyle/>
          <a:p>
            <a:r>
              <a:rPr lang="en-US" sz="700" b="1" kern="1200" dirty="0">
                <a:solidFill>
                  <a:schemeClr val="tx1"/>
                </a:solidFill>
                <a:latin typeface="Arial" charset="0"/>
                <a:ea typeface="ＭＳ Ｐゴシック" charset="0"/>
                <a:cs typeface="ＭＳ Ｐゴシック" charset="0"/>
              </a:rPr>
              <a:t>Except otherwise noted, this work is licensed under a </a:t>
            </a:r>
            <a:br>
              <a:rPr lang="en-US" sz="700" b="1" kern="1200" dirty="0">
                <a:solidFill>
                  <a:schemeClr val="tx1"/>
                </a:solidFill>
                <a:latin typeface="Arial" charset="0"/>
                <a:ea typeface="ＭＳ Ｐゴシック" charset="0"/>
                <a:cs typeface="ＭＳ Ｐゴシック" charset="0"/>
              </a:rPr>
            </a:br>
            <a:r>
              <a:rPr lang="en-US" sz="700" b="1" kern="1200" dirty="0">
                <a:solidFill>
                  <a:schemeClr val="tx1"/>
                </a:solidFill>
                <a:latin typeface="Arial" charset="0"/>
                <a:ea typeface="ＭＳ Ｐゴシック" charset="0"/>
                <a:cs typeface="ＭＳ Ｐゴシック" charset="0"/>
              </a:rPr>
              <a:t>Creative Commons Attribution 4.0 International License. </a:t>
            </a:r>
          </a:p>
        </p:txBody>
      </p:sp>
      <p:pic>
        <p:nvPicPr>
          <p:cNvPr id="16" name="cc by.png">
            <a:hlinkClick r:id="rId3"/>
          </p:cNvPr>
          <p:cNvPicPr>
            <a:picLocks noChangeAspect="1"/>
          </p:cNvPicPr>
          <p:nvPr userDrawn="1"/>
        </p:nvPicPr>
        <p:blipFill>
          <a:blip r:embed="rId4"/>
          <a:stretch>
            <a:fillRect/>
          </a:stretch>
        </p:blipFill>
        <p:spPr>
          <a:xfrm>
            <a:off x="3170763" y="5149399"/>
            <a:ext cx="617095" cy="215907"/>
          </a:xfrm>
          <a:prstGeom prst="rect">
            <a:avLst/>
          </a:prstGeom>
          <a:ln w="12700">
            <a:miter lim="400000"/>
          </a:ln>
        </p:spPr>
      </p:pic>
      <p:sp>
        <p:nvSpPr>
          <p:cNvPr id="17" name="Suorakulmio 16">
            <a:hlinkClick r:id="rId5"/>
          </p:cNvPr>
          <p:cNvSpPr/>
          <p:nvPr userDrawn="1"/>
        </p:nvSpPr>
        <p:spPr>
          <a:xfrm>
            <a:off x="3170763" y="5149399"/>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1"/>
              </a:solidFill>
            </a:endParaRPr>
          </a:p>
        </p:txBody>
      </p:sp>
    </p:spTree>
    <p:extLst>
      <p:ext uri="{BB962C8B-B14F-4D97-AF65-F5344CB8AC3E}">
        <p14:creationId xmlns:p14="http://schemas.microsoft.com/office/powerpoint/2010/main" val="4250328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Blue">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0" name="Content Placeholder 10"/>
          <p:cNvSpPr>
            <a:spLocks noGrp="1"/>
          </p:cNvSpPr>
          <p:nvPr>
            <p:ph sz="quarter" idx="14"/>
          </p:nvPr>
        </p:nvSpPr>
        <p:spPr>
          <a:xfrm>
            <a:off x="468314" y="1273324"/>
            <a:ext cx="8207374" cy="332437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12"/>
          <p:cNvSpPr>
            <a:spLocks noGrp="1"/>
          </p:cNvSpPr>
          <p:nvPr>
            <p:ph type="dt" sz="half" idx="15"/>
          </p:nvPr>
        </p:nvSpPr>
        <p:spPr/>
        <p:txBody>
          <a:bodyPr/>
          <a:lstStyle>
            <a:lvl1pPr>
              <a:defRPr/>
            </a:lvl1pPr>
          </a:lstStyle>
          <a:p>
            <a:pPr>
              <a:defRPr/>
            </a:pPr>
            <a:endParaRPr lang="fi-FI"/>
          </a:p>
        </p:txBody>
      </p:sp>
      <p:sp>
        <p:nvSpPr>
          <p:cNvPr id="7" name="Footer Placeholder 13"/>
          <p:cNvSpPr>
            <a:spLocks noGrp="1"/>
          </p:cNvSpPr>
          <p:nvPr>
            <p:ph type="ftr" sz="quarter" idx="16"/>
          </p:nvPr>
        </p:nvSpPr>
        <p:spPr/>
        <p:txBody>
          <a:bodyPr/>
          <a:lstStyle>
            <a:lvl1pPr>
              <a:defRPr/>
            </a:lvl1pPr>
          </a:lstStyle>
          <a:p>
            <a:pPr>
              <a:defRPr/>
            </a:pPr>
            <a:r>
              <a:rPr lang="en-US"/>
              <a:t>Terms of use see https://oami.europa.eu/ohimportal/en/legal-notices</a:t>
            </a: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468313" y="4873007"/>
            <a:ext cx="8207375" cy="0"/>
          </a:xfrm>
          <a:prstGeom prst="line">
            <a:avLst/>
          </a:prstGeom>
          <a:ln w="12700" cmpd="sng">
            <a:solidFill>
              <a:srgbClr val="005EB8"/>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13788" cy="964597"/>
          </a:xfrm>
          <a:prstGeom prst="rect">
            <a:avLst/>
          </a:prstGeom>
        </p:spPr>
      </p:pic>
    </p:spTree>
    <p:extLst>
      <p:ext uri="{BB962C8B-B14F-4D97-AF65-F5344CB8AC3E}">
        <p14:creationId xmlns:p14="http://schemas.microsoft.com/office/powerpoint/2010/main" val="3810708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Red">
    <p:spTree>
      <p:nvGrpSpPr>
        <p:cNvPr id="1" name=""/>
        <p:cNvGrpSpPr/>
        <p:nvPr/>
      </p:nvGrpSpPr>
      <p:grpSpPr>
        <a:xfrm>
          <a:off x="0" y="0"/>
          <a:ext cx="0" cy="0"/>
          <a:chOff x="0" y="0"/>
          <a:chExt cx="0" cy="0"/>
        </a:xfrm>
      </p:grpSpPr>
      <p:sp>
        <p:nvSpPr>
          <p:cNvPr id="10"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7"/>
          <p:cNvSpPr>
            <a:spLocks noGrp="1"/>
          </p:cNvSpPr>
          <p:nvPr>
            <p:ph type="dt" sz="half" idx="15"/>
          </p:nvPr>
        </p:nvSpPr>
        <p:spPr/>
        <p:txBody>
          <a:bodyPr/>
          <a:lstStyle>
            <a:lvl1pPr>
              <a:defRPr/>
            </a:lvl1pPr>
          </a:lstStyle>
          <a:p>
            <a:pPr>
              <a:defRPr/>
            </a:pPr>
            <a:endParaRPr lang="fi-FI"/>
          </a:p>
        </p:txBody>
      </p:sp>
      <p:sp>
        <p:nvSpPr>
          <p:cNvPr id="7" name="Footer Placeholder 8"/>
          <p:cNvSpPr>
            <a:spLocks noGrp="1"/>
          </p:cNvSpPr>
          <p:nvPr>
            <p:ph type="ftr" sz="quarter" idx="16"/>
          </p:nvPr>
        </p:nvSpPr>
        <p:spPr/>
        <p:txBody>
          <a:bodyPr/>
          <a:lstStyle>
            <a:lvl1pPr>
              <a:defRPr/>
            </a:lvl1pPr>
          </a:lstStyle>
          <a:p>
            <a:pPr>
              <a:defRPr/>
            </a:pPr>
            <a:r>
              <a:rPr lang="en-US"/>
              <a:t>Terms of use see https://oami.europa.eu/ohimportal/en/legal-notices</a:t>
            </a:r>
            <a:endParaRPr lang="fi-FI"/>
          </a:p>
        </p:txBody>
      </p:sp>
      <p:sp>
        <p:nvSpPr>
          <p:cNvPr id="8" name="Slide Number Placeholder 9"/>
          <p:cNvSpPr>
            <a:spLocks noGrp="1"/>
          </p:cNvSpPr>
          <p:nvPr>
            <p:ph type="sldNum" sz="quarter" idx="17"/>
          </p:nvPr>
        </p:nvSpPr>
        <p:spPr/>
        <p:txBody>
          <a:bodyPr/>
          <a:lstStyle>
            <a:lvl1pPr>
              <a:defRPr/>
            </a:lvl1pPr>
          </a:lstStyle>
          <a:p>
            <a:pPr>
              <a:defRPr/>
            </a:pPr>
            <a:fld id="{93342AF8-94BF-6340-B60E-A8C5E9F87F01}" type="slidenum">
              <a:rPr lang="fi-FI"/>
              <a:pPr>
                <a:defRPr/>
              </a:pPr>
              <a:t>‹#›</a:t>
            </a:fld>
            <a:endParaRPr lang="fi-FI"/>
          </a:p>
        </p:txBody>
      </p:sp>
      <p:cxnSp>
        <p:nvCxnSpPr>
          <p:cNvPr id="34" name="Straight Connector 4"/>
          <p:cNvCxnSpPr/>
          <p:nvPr userDrawn="1"/>
        </p:nvCxnSpPr>
        <p:spPr>
          <a:xfrm>
            <a:off x="468313" y="4873007"/>
            <a:ext cx="8207375" cy="0"/>
          </a:xfrm>
          <a:prstGeom prst="line">
            <a:avLst/>
          </a:prstGeom>
          <a:ln w="12700" cmpd="sng">
            <a:solidFill>
              <a:srgbClr val="EF3340"/>
            </a:solidFill>
          </a:ln>
          <a:effectLst/>
        </p:spPr>
        <p:style>
          <a:lnRef idx="2">
            <a:schemeClr val="accent1"/>
          </a:lnRef>
          <a:fillRef idx="0">
            <a:schemeClr val="accent1"/>
          </a:fillRef>
          <a:effectRef idx="1">
            <a:schemeClr val="accent1"/>
          </a:effectRef>
          <a:fontRef idx="minor">
            <a:schemeClr val="tx1"/>
          </a:fontRef>
        </p:style>
      </p:cxnSp>
      <p:pic>
        <p:nvPicPr>
          <p:cNvPr id="12"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055876" cy="964597"/>
          </a:xfrm>
          <a:prstGeom prst="rect">
            <a:avLst/>
          </a:prstGeom>
        </p:spPr>
      </p:pic>
    </p:spTree>
    <p:extLst>
      <p:ext uri="{BB962C8B-B14F-4D97-AF65-F5344CB8AC3E}">
        <p14:creationId xmlns:p14="http://schemas.microsoft.com/office/powerpoint/2010/main" val="3822815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Yellow">
    <p:spTree>
      <p:nvGrpSpPr>
        <p:cNvPr id="1" name=""/>
        <p:cNvGrpSpPr/>
        <p:nvPr/>
      </p:nvGrpSpPr>
      <p:grpSpPr>
        <a:xfrm>
          <a:off x="0" y="0"/>
          <a:ext cx="0" cy="0"/>
          <a:chOff x="0" y="0"/>
          <a:chExt cx="0" cy="0"/>
        </a:xfrm>
      </p:grpSpPr>
      <p:sp>
        <p:nvSpPr>
          <p:cNvPr id="9"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7"/>
          <p:cNvSpPr>
            <a:spLocks noGrp="1"/>
          </p:cNvSpPr>
          <p:nvPr>
            <p:ph type="dt" sz="half" idx="15"/>
          </p:nvPr>
        </p:nvSpPr>
        <p:spPr/>
        <p:txBody>
          <a:bodyPr/>
          <a:lstStyle>
            <a:lvl1pPr>
              <a:defRPr/>
            </a:lvl1pPr>
          </a:lstStyle>
          <a:p>
            <a:pPr>
              <a:defRPr/>
            </a:pPr>
            <a:endParaRPr lang="fi-FI"/>
          </a:p>
        </p:txBody>
      </p:sp>
      <p:sp>
        <p:nvSpPr>
          <p:cNvPr id="7" name="Footer Placeholder 8"/>
          <p:cNvSpPr>
            <a:spLocks noGrp="1"/>
          </p:cNvSpPr>
          <p:nvPr>
            <p:ph type="ftr" sz="quarter" idx="16"/>
          </p:nvPr>
        </p:nvSpPr>
        <p:spPr/>
        <p:txBody>
          <a:bodyPr/>
          <a:lstStyle>
            <a:lvl1pPr>
              <a:defRPr/>
            </a:lvl1pPr>
          </a:lstStyle>
          <a:p>
            <a:pPr>
              <a:defRPr/>
            </a:pPr>
            <a:r>
              <a:rPr lang="en-US"/>
              <a:t>Terms of use see https://oami.europa.eu/ohimportal/en/legal-notices</a:t>
            </a:r>
            <a:endParaRPr lang="fi-FI"/>
          </a:p>
        </p:txBody>
      </p:sp>
      <p:sp>
        <p:nvSpPr>
          <p:cNvPr id="8" name="Slide Number Placeholder 9"/>
          <p:cNvSpPr>
            <a:spLocks noGrp="1"/>
          </p:cNvSpPr>
          <p:nvPr>
            <p:ph type="sldNum" sz="quarter" idx="17"/>
          </p:nvPr>
        </p:nvSpPr>
        <p:spPr/>
        <p:txBody>
          <a:bodyPr/>
          <a:lstStyle>
            <a:lvl1pPr>
              <a:defRPr/>
            </a:lvl1pPr>
          </a:lstStyle>
          <a:p>
            <a:pPr>
              <a:defRPr/>
            </a:pPr>
            <a:fld id="{F6C4BE77-5FCA-3844-8BD6-7ECE8B5BEE8D}" type="slidenum">
              <a:rPr lang="fi-FI"/>
              <a:pPr>
                <a:defRPr/>
              </a:pPr>
              <a:t>‹#›</a:t>
            </a:fld>
            <a:endParaRPr lang="fi-FI"/>
          </a:p>
        </p:txBody>
      </p:sp>
      <p:cxnSp>
        <p:nvCxnSpPr>
          <p:cNvPr id="10" name="Straight Connector 4"/>
          <p:cNvCxnSpPr/>
          <p:nvPr userDrawn="1"/>
        </p:nvCxnSpPr>
        <p:spPr>
          <a:xfrm>
            <a:off x="468313" y="4873007"/>
            <a:ext cx="8207375" cy="0"/>
          </a:xfrm>
          <a:prstGeom prst="line">
            <a:avLst/>
          </a:prstGeom>
          <a:ln w="12700" cmpd="sng">
            <a:solidFill>
              <a:srgbClr val="FFCD00"/>
            </a:solidFill>
          </a:ln>
          <a:effectLst/>
        </p:spPr>
        <p:style>
          <a:lnRef idx="2">
            <a:schemeClr val="accent1"/>
          </a:lnRef>
          <a:fillRef idx="0">
            <a:schemeClr val="accent1"/>
          </a:fillRef>
          <a:effectRef idx="1">
            <a:schemeClr val="accent1"/>
          </a:effectRef>
          <a:fontRef idx="minor">
            <a:schemeClr val="tx1"/>
          </a:fontRef>
        </p:style>
      </p:cxnSp>
      <p:pic>
        <p:nvPicPr>
          <p:cNvPr id="12"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46364" cy="964597"/>
          </a:xfrm>
          <a:prstGeom prst="rect">
            <a:avLst/>
          </a:prstGeom>
        </p:spPr>
      </p:pic>
    </p:spTree>
    <p:extLst>
      <p:ext uri="{BB962C8B-B14F-4D97-AF65-F5344CB8AC3E}">
        <p14:creationId xmlns:p14="http://schemas.microsoft.com/office/powerpoint/2010/main" val="640142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 Blue">
    <p:spTree>
      <p:nvGrpSpPr>
        <p:cNvPr id="1" name=""/>
        <p:cNvGrpSpPr/>
        <p:nvPr/>
      </p:nvGrpSpPr>
      <p:grpSpPr>
        <a:xfrm>
          <a:off x="0" y="0"/>
          <a:ext cx="0" cy="0"/>
          <a:chOff x="0" y="0"/>
          <a:chExt cx="0" cy="0"/>
        </a:xfrm>
      </p:grpSpPr>
      <p:sp>
        <p:nvSpPr>
          <p:cNvPr id="10" name="Title 1"/>
          <p:cNvSpPr>
            <a:spLocks noGrp="1"/>
          </p:cNvSpPr>
          <p:nvPr>
            <p:ph type="ctrTitle"/>
          </p:nvPr>
        </p:nvSpPr>
        <p:spPr>
          <a:xfrm>
            <a:off x="463308" y="265113"/>
            <a:ext cx="8212380"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463308"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0" name="Content Placeholder 10"/>
          <p:cNvSpPr>
            <a:spLocks noGrp="1"/>
          </p:cNvSpPr>
          <p:nvPr>
            <p:ph sz="quarter" idx="18"/>
          </p:nvPr>
        </p:nvSpPr>
        <p:spPr>
          <a:xfrm>
            <a:off x="4687609"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10"/>
          <p:cNvSpPr>
            <a:spLocks noGrp="1"/>
          </p:cNvSpPr>
          <p:nvPr>
            <p:ph type="dt" sz="half" idx="19"/>
          </p:nvPr>
        </p:nvSpPr>
        <p:spPr/>
        <p:txBody>
          <a:bodyPr/>
          <a:lstStyle>
            <a:lvl1pPr>
              <a:defRPr/>
            </a:lvl1pPr>
          </a:lstStyle>
          <a:p>
            <a:pPr>
              <a:defRPr/>
            </a:pPr>
            <a:endParaRPr lang="fi-FI"/>
          </a:p>
        </p:txBody>
      </p:sp>
      <p:sp>
        <p:nvSpPr>
          <p:cNvPr id="8" name="Footer Placeholder 11"/>
          <p:cNvSpPr>
            <a:spLocks noGrp="1"/>
          </p:cNvSpPr>
          <p:nvPr>
            <p:ph type="ftr" sz="quarter" idx="20"/>
          </p:nvPr>
        </p:nvSpPr>
        <p:spPr/>
        <p:txBody>
          <a:bodyPr/>
          <a:lstStyle>
            <a:lvl1pPr>
              <a:defRPr/>
            </a:lvl1pPr>
          </a:lstStyle>
          <a:p>
            <a:pPr>
              <a:defRPr/>
            </a:pPr>
            <a:r>
              <a:rPr lang="en-US"/>
              <a:t>Terms of use see https://oami.europa.eu/ohimportal/en/legal-notices</a:t>
            </a: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rgbClr val="005EB8"/>
            </a:solidFill>
          </a:ln>
          <a:effectLst/>
        </p:spPr>
        <p:style>
          <a:lnRef idx="2">
            <a:schemeClr val="accent1"/>
          </a:lnRef>
          <a:fillRef idx="0">
            <a:schemeClr val="accent1"/>
          </a:fillRef>
          <a:effectRef idx="1">
            <a:schemeClr val="accent1"/>
          </a:effectRef>
          <a:fontRef idx="minor">
            <a:schemeClr val="tx1"/>
          </a:fontRef>
        </p:style>
      </p:cxnSp>
      <p:pic>
        <p:nvPicPr>
          <p:cNvPr id="14"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13788" cy="964597"/>
          </a:xfrm>
          <a:prstGeom prst="rect">
            <a:avLst/>
          </a:prstGeom>
        </p:spPr>
      </p:pic>
    </p:spTree>
    <p:extLst>
      <p:ext uri="{BB962C8B-B14F-4D97-AF65-F5344CB8AC3E}">
        <p14:creationId xmlns:p14="http://schemas.microsoft.com/office/powerpoint/2010/main" val="2820082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 Red">
    <p:spTree>
      <p:nvGrpSpPr>
        <p:cNvPr id="1" name=""/>
        <p:cNvGrpSpPr/>
        <p:nvPr/>
      </p:nvGrpSpPr>
      <p:grpSpPr>
        <a:xfrm>
          <a:off x="0" y="0"/>
          <a:ext cx="0" cy="0"/>
          <a:chOff x="0" y="0"/>
          <a:chExt cx="0" cy="0"/>
        </a:xfrm>
      </p:grpSpPr>
      <p:sp>
        <p:nvSpPr>
          <p:cNvPr id="11"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2" name="Content Placeholder 10"/>
          <p:cNvSpPr>
            <a:spLocks noGrp="1"/>
          </p:cNvSpPr>
          <p:nvPr>
            <p:ph sz="quarter" idx="14"/>
          </p:nvPr>
        </p:nvSpPr>
        <p:spPr>
          <a:xfrm>
            <a:off x="468313" y="1261611"/>
            <a:ext cx="3988079" cy="3336645"/>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5" name="Content Placeholder 10"/>
          <p:cNvSpPr>
            <a:spLocks noGrp="1"/>
          </p:cNvSpPr>
          <p:nvPr>
            <p:ph sz="quarter" idx="18"/>
          </p:nvPr>
        </p:nvSpPr>
        <p:spPr>
          <a:xfrm>
            <a:off x="4687609" y="1261049"/>
            <a:ext cx="3988079" cy="3336645"/>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14"/>
          <p:cNvSpPr>
            <a:spLocks noGrp="1"/>
          </p:cNvSpPr>
          <p:nvPr>
            <p:ph type="dt" sz="half" idx="19"/>
          </p:nvPr>
        </p:nvSpPr>
        <p:spPr/>
        <p:txBody>
          <a:bodyPr/>
          <a:lstStyle>
            <a:lvl1pPr>
              <a:defRPr/>
            </a:lvl1pPr>
          </a:lstStyle>
          <a:p>
            <a:pPr>
              <a:defRPr/>
            </a:pPr>
            <a:endParaRPr lang="fi-FI"/>
          </a:p>
        </p:txBody>
      </p:sp>
      <p:sp>
        <p:nvSpPr>
          <p:cNvPr id="8" name="Footer Placeholder 15"/>
          <p:cNvSpPr>
            <a:spLocks noGrp="1"/>
          </p:cNvSpPr>
          <p:nvPr>
            <p:ph type="ftr" sz="quarter" idx="20"/>
          </p:nvPr>
        </p:nvSpPr>
        <p:spPr/>
        <p:txBody>
          <a:bodyPr/>
          <a:lstStyle>
            <a:lvl1pPr>
              <a:defRPr/>
            </a:lvl1pPr>
          </a:lstStyle>
          <a:p>
            <a:pPr>
              <a:defRPr/>
            </a:pPr>
            <a:r>
              <a:rPr lang="en-US"/>
              <a:t>Terms of use see https://oami.europa.eu/ohimportal/en/legal-notices</a:t>
            </a:r>
            <a:endParaRPr lang="fi-FI"/>
          </a:p>
        </p:txBody>
      </p:sp>
      <p:sp>
        <p:nvSpPr>
          <p:cNvPr id="9" name="Slide Number Placeholder 16"/>
          <p:cNvSpPr>
            <a:spLocks noGrp="1"/>
          </p:cNvSpPr>
          <p:nvPr>
            <p:ph type="sldNum" sz="quarter" idx="21"/>
          </p:nvPr>
        </p:nvSpPr>
        <p:spPr/>
        <p:txBody>
          <a:bodyPr/>
          <a:lstStyle>
            <a:lvl1pPr>
              <a:defRPr/>
            </a:lvl1pPr>
          </a:lstStyle>
          <a:p>
            <a:pPr>
              <a:defRPr/>
            </a:pPr>
            <a:fld id="{B545180D-9F57-224F-AD9B-D6C47196F0CD}"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rgbClr val="EF3340"/>
            </a:solidFill>
          </a:ln>
          <a:effectLst/>
        </p:spPr>
        <p:style>
          <a:lnRef idx="2">
            <a:schemeClr val="accent1"/>
          </a:lnRef>
          <a:fillRef idx="0">
            <a:schemeClr val="accent1"/>
          </a:fillRef>
          <a:effectRef idx="1">
            <a:schemeClr val="accent1"/>
          </a:effectRef>
          <a:fontRef idx="minor">
            <a:schemeClr val="tx1"/>
          </a:fontRef>
        </p:style>
      </p:cxnSp>
      <p:pic>
        <p:nvPicPr>
          <p:cNvPr id="14"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055876" cy="964597"/>
          </a:xfrm>
          <a:prstGeom prst="rect">
            <a:avLst/>
          </a:prstGeom>
        </p:spPr>
      </p:pic>
    </p:spTree>
    <p:extLst>
      <p:ext uri="{BB962C8B-B14F-4D97-AF65-F5344CB8AC3E}">
        <p14:creationId xmlns:p14="http://schemas.microsoft.com/office/powerpoint/2010/main" val="3838752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 Yellow">
    <p:spTree>
      <p:nvGrpSpPr>
        <p:cNvPr id="1" name=""/>
        <p:cNvGrpSpPr/>
        <p:nvPr/>
      </p:nvGrpSpPr>
      <p:grpSpPr>
        <a:xfrm>
          <a:off x="0" y="0"/>
          <a:ext cx="0" cy="0"/>
          <a:chOff x="0" y="0"/>
          <a:chExt cx="0" cy="0"/>
        </a:xfrm>
      </p:grpSpPr>
      <p:sp>
        <p:nvSpPr>
          <p:cNvPr id="10"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468313"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2"/>
          <p:cNvSpPr>
            <a:spLocks noGrp="1"/>
          </p:cNvSpPr>
          <p:nvPr>
            <p:ph type="dt" sz="half" idx="19"/>
          </p:nvPr>
        </p:nvSpPr>
        <p:spPr/>
        <p:txBody>
          <a:bodyPr/>
          <a:lstStyle>
            <a:lvl1pPr>
              <a:defRPr/>
            </a:lvl1pPr>
          </a:lstStyle>
          <a:p>
            <a:pPr>
              <a:defRPr/>
            </a:pPr>
            <a:endParaRPr lang="fi-FI"/>
          </a:p>
        </p:txBody>
      </p:sp>
      <p:sp>
        <p:nvSpPr>
          <p:cNvPr id="8" name="Footer Placeholder 3"/>
          <p:cNvSpPr>
            <a:spLocks noGrp="1"/>
          </p:cNvSpPr>
          <p:nvPr>
            <p:ph type="ftr" sz="quarter" idx="20"/>
          </p:nvPr>
        </p:nvSpPr>
        <p:spPr/>
        <p:txBody>
          <a:bodyPr/>
          <a:lstStyle>
            <a:lvl1pPr>
              <a:defRPr/>
            </a:lvl1pPr>
          </a:lstStyle>
          <a:p>
            <a:pPr>
              <a:defRPr/>
            </a:pPr>
            <a:r>
              <a:rPr lang="en-US"/>
              <a:t>Terms of use see https://oami.europa.eu/ohimportal/en/legal-notices</a:t>
            </a:r>
            <a:endParaRPr lang="fi-FI"/>
          </a:p>
        </p:txBody>
      </p:sp>
      <p:sp>
        <p:nvSpPr>
          <p:cNvPr id="9" name="Slide Number Placeholder 13"/>
          <p:cNvSpPr>
            <a:spLocks noGrp="1"/>
          </p:cNvSpPr>
          <p:nvPr>
            <p:ph type="sldNum" sz="quarter" idx="21"/>
          </p:nvPr>
        </p:nvSpPr>
        <p:spPr/>
        <p:txBody>
          <a:bodyPr/>
          <a:lstStyle>
            <a:lvl1pPr>
              <a:defRPr/>
            </a:lvl1pPr>
          </a:lstStyle>
          <a:p>
            <a:pPr>
              <a:defRPr/>
            </a:pPr>
            <a:fld id="{E265D404-ADF5-A94E-82B6-70B84D261D76}"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rgbClr val="FFCD00"/>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0"/>
          <p:cNvSpPr>
            <a:spLocks noGrp="1"/>
          </p:cNvSpPr>
          <p:nvPr>
            <p:ph sz="quarter" idx="18"/>
          </p:nvPr>
        </p:nvSpPr>
        <p:spPr>
          <a:xfrm>
            <a:off x="4687609"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12"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46364" cy="964597"/>
          </a:xfrm>
          <a:prstGeom prst="rect">
            <a:avLst/>
          </a:prstGeom>
        </p:spPr>
      </p:pic>
    </p:spTree>
    <p:extLst>
      <p:ext uri="{BB962C8B-B14F-4D97-AF65-F5344CB8AC3E}">
        <p14:creationId xmlns:p14="http://schemas.microsoft.com/office/powerpoint/2010/main" val="4141971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Red">
    <p:bg>
      <p:bgPr>
        <a:solidFill>
          <a:srgbClr val="EF334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340"/>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
        <p:nvSpPr>
          <p:cNvPr id="6" name="Rectangle 6"/>
          <p:cNvSpPr/>
          <p:nvPr userDrawn="1"/>
        </p:nvSpPr>
        <p:spPr>
          <a:xfrm>
            <a:off x="6022712" y="5133697"/>
            <a:ext cx="3085792" cy="307777"/>
          </a:xfrm>
          <a:prstGeom prst="rect">
            <a:avLst/>
          </a:prstGeom>
        </p:spPr>
        <p:txBody>
          <a:bodyPr wrap="square">
            <a:spAutoFit/>
          </a:bodyPr>
          <a:lstStyle/>
          <a:p>
            <a:r>
              <a:rPr lang="en-US" sz="700" b="1" kern="1200" dirty="0">
                <a:solidFill>
                  <a:schemeClr val="bg1"/>
                </a:solidFill>
                <a:latin typeface="Arial" charset="0"/>
                <a:ea typeface="ＭＳ Ｐゴシック" charset="0"/>
                <a:cs typeface="ＭＳ Ｐゴシック" charset="0"/>
              </a:rPr>
              <a:t>Except otherwise noted, this work is licensed under a </a:t>
            </a:r>
            <a:br>
              <a:rPr lang="en-US" sz="700" b="1" kern="1200" dirty="0">
                <a:solidFill>
                  <a:schemeClr val="bg1"/>
                </a:solidFill>
                <a:latin typeface="Arial" charset="0"/>
                <a:ea typeface="ＭＳ Ｐゴシック" charset="0"/>
                <a:cs typeface="ＭＳ Ｐゴシック" charset="0"/>
              </a:rPr>
            </a:br>
            <a:r>
              <a:rPr lang="en-US" sz="700" b="1" kern="1200" dirty="0">
                <a:solidFill>
                  <a:schemeClr val="bg1"/>
                </a:solidFill>
                <a:latin typeface="Arial" charset="0"/>
                <a:ea typeface="ＭＳ Ｐゴシック" charset="0"/>
                <a:cs typeface="ＭＳ Ｐゴシック" charset="0"/>
              </a:rPr>
              <a:t>Creative Commons Attribution 4.0 International License. </a:t>
            </a:r>
          </a:p>
        </p:txBody>
      </p:sp>
      <p:pic>
        <p:nvPicPr>
          <p:cNvPr id="9" name="cc by.png">
            <a:hlinkClick r:id="rId3"/>
          </p:cNvPr>
          <p:cNvPicPr>
            <a:picLocks noChangeAspect="1"/>
          </p:cNvPicPr>
          <p:nvPr userDrawn="1"/>
        </p:nvPicPr>
        <p:blipFill>
          <a:blip r:embed="rId4"/>
          <a:stretch>
            <a:fillRect/>
          </a:stretch>
        </p:blipFill>
        <p:spPr>
          <a:xfrm>
            <a:off x="5328592" y="5168838"/>
            <a:ext cx="617095" cy="215907"/>
          </a:xfrm>
          <a:prstGeom prst="rect">
            <a:avLst/>
          </a:prstGeom>
          <a:ln w="12700">
            <a:miter lim="400000"/>
          </a:ln>
        </p:spPr>
      </p:pic>
      <p:sp>
        <p:nvSpPr>
          <p:cNvPr id="10" name="Tekstin paikkamerkki 2"/>
          <p:cNvSpPr>
            <a:spLocks noGrp="1"/>
          </p:cNvSpPr>
          <p:nvPr>
            <p:ph type="body" sz="quarter" idx="11" hasCustomPrompt="1"/>
          </p:nvPr>
        </p:nvSpPr>
        <p:spPr>
          <a:xfrm>
            <a:off x="6022712" y="4817690"/>
            <a:ext cx="3085792" cy="406400"/>
          </a:xfrm>
          <a:prstGeom prst="rect">
            <a:avLst/>
          </a:prstGeom>
        </p:spPr>
        <p:txBody>
          <a:bodyPr anchor="b" anchorCtr="0"/>
          <a:lstStyle>
            <a:lvl1pPr marL="0" indent="0">
              <a:buNone/>
              <a:defRPr sz="700" b="1">
                <a:solidFill>
                  <a:schemeClr val="bg1"/>
                </a:solidFill>
              </a:defRPr>
            </a:lvl1pPr>
            <a:lvl2pPr>
              <a:defRPr sz="800"/>
            </a:lvl2pPr>
            <a:lvl3pPr>
              <a:defRPr sz="800"/>
            </a:lvl3pPr>
            <a:lvl4pPr>
              <a:defRPr sz="800"/>
            </a:lvl4pPr>
            <a:lvl5pPr>
              <a:defRPr sz="800"/>
            </a:lvl5pPr>
          </a:lstStyle>
          <a:p>
            <a:pPr lvl="0"/>
            <a:r>
              <a:rPr lang="en-US" dirty="0"/>
              <a:t>Copyright YYYY Name </a:t>
            </a:r>
            <a:r>
              <a:rPr lang="en-US" dirty="0" err="1"/>
              <a:t>Name</a:t>
            </a:r>
            <a:endParaRPr lang="en-US" dirty="0"/>
          </a:p>
        </p:txBody>
      </p:sp>
      <p:sp>
        <p:nvSpPr>
          <p:cNvPr id="11" name="Suorakulmio 10">
            <a:hlinkClick r:id="rId5"/>
          </p:cNvPr>
          <p:cNvSpPr/>
          <p:nvPr userDrawn="1"/>
        </p:nvSpPr>
        <p:spPr>
          <a:xfrm>
            <a:off x="5328592" y="5168838"/>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endParaRPr>
          </a:p>
        </p:txBody>
      </p:sp>
    </p:spTree>
    <p:extLst>
      <p:ext uri="{BB962C8B-B14F-4D97-AF65-F5344CB8AC3E}">
        <p14:creationId xmlns:p14="http://schemas.microsoft.com/office/powerpoint/2010/main" val="2719399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5377657"/>
            <a:ext cx="9144000" cy="337343"/>
          </a:xfrm>
          <a:prstGeom prst="rect">
            <a:avLst/>
          </a:prstGeom>
          <a:solidFill>
            <a:srgbClr val="ABBECD"/>
          </a:solidFill>
          <a:ln w="9525">
            <a:noFill/>
            <a:miter lim="800000"/>
            <a:headEnd/>
            <a:tailEnd/>
          </a:ln>
        </p:spPr>
        <p:txBody>
          <a:bodyPr wrap="none" anchor="ctr"/>
          <a:lstStyle/>
          <a:p>
            <a:pPr>
              <a:defRPr/>
            </a:pPr>
            <a:endParaRPr lang="en-GB"/>
          </a:p>
        </p:txBody>
      </p:sp>
      <p:sp>
        <p:nvSpPr>
          <p:cNvPr id="2" name="Title 1"/>
          <p:cNvSpPr>
            <a:spLocks noGrp="1"/>
          </p:cNvSpPr>
          <p:nvPr>
            <p:ph type="title"/>
          </p:nvPr>
        </p:nvSpPr>
        <p:spPr>
          <a:xfrm>
            <a:off x="611189" y="337345"/>
            <a:ext cx="7921625" cy="780521"/>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11189" y="1350698"/>
            <a:ext cx="7921625" cy="372004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3"/>
          <p:cNvSpPr>
            <a:spLocks noGrp="1"/>
          </p:cNvSpPr>
          <p:nvPr>
            <p:ph type="ftr" sz="quarter" idx="10"/>
          </p:nvPr>
        </p:nvSpPr>
        <p:spPr/>
        <p:txBody>
          <a:bodyPr/>
          <a:lstStyle>
            <a:lvl1pPr>
              <a:defRPr/>
            </a:lvl1pPr>
          </a:lstStyle>
          <a:p>
            <a:pPr>
              <a:defRPr/>
            </a:pPr>
            <a:r>
              <a:rPr lang="en-US"/>
              <a:t>Terms of use see https://oami.europa.eu/ohimportal/en/legal-notices</a:t>
            </a:r>
            <a:endParaRPr lang="en-GB"/>
          </a:p>
        </p:txBody>
      </p:sp>
      <p:sp>
        <p:nvSpPr>
          <p:cNvPr id="6" name="Slide Number Placeholder 4"/>
          <p:cNvSpPr>
            <a:spLocks noGrp="1"/>
          </p:cNvSpPr>
          <p:nvPr>
            <p:ph type="sldNum" sz="quarter" idx="11"/>
          </p:nvPr>
        </p:nvSpPr>
        <p:spPr/>
        <p:txBody>
          <a:bodyPr/>
          <a:lstStyle>
            <a:lvl1pPr>
              <a:defRPr/>
            </a:lvl1pPr>
          </a:lstStyle>
          <a:p>
            <a:pPr>
              <a:defRPr/>
            </a:pPr>
            <a:fld id="{43D8F774-6C40-4DA1-AAE6-01B9F3552A71}" type="slidenum">
              <a:rPr lang="de-DE"/>
              <a:pPr>
                <a:defRPr/>
              </a:pPr>
              <a:t>‹#›</a:t>
            </a:fld>
            <a:endParaRPr lang="de-DE" dirty="0"/>
          </a:p>
        </p:txBody>
      </p:sp>
    </p:spTree>
    <p:extLst>
      <p:ext uri="{BB962C8B-B14F-4D97-AF65-F5344CB8AC3E}">
        <p14:creationId xmlns:p14="http://schemas.microsoft.com/office/powerpoint/2010/main" val="412718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fi-FI" altLang="fi-FI"/>
          </a:p>
        </p:txBody>
      </p:sp>
      <p:sp>
        <p:nvSpPr>
          <p:cNvPr id="3" name="Footer Placeholder 4"/>
          <p:cNvSpPr>
            <a:spLocks noGrp="1"/>
          </p:cNvSpPr>
          <p:nvPr>
            <p:ph type="ftr" sz="quarter" idx="11"/>
          </p:nvPr>
        </p:nvSpPr>
        <p:spPr/>
        <p:txBody>
          <a:bodyPr/>
          <a:lstStyle>
            <a:lvl1pPr>
              <a:defRPr/>
            </a:lvl1pPr>
          </a:lstStyle>
          <a:p>
            <a:endParaRPr lang="fi-FI" altLang="fi-FI"/>
          </a:p>
        </p:txBody>
      </p:sp>
      <p:sp>
        <p:nvSpPr>
          <p:cNvPr id="4" name="Slide Number Placeholder 5"/>
          <p:cNvSpPr>
            <a:spLocks noGrp="1"/>
          </p:cNvSpPr>
          <p:nvPr>
            <p:ph type="sldNum" sz="quarter" idx="12"/>
          </p:nvPr>
        </p:nvSpPr>
        <p:spPr/>
        <p:txBody>
          <a:bodyPr/>
          <a:lstStyle>
            <a:lvl1pPr>
              <a:defRPr/>
            </a:lvl1pPr>
          </a:lstStyle>
          <a:p>
            <a:fld id="{905C17B6-DDB2-433B-A0E6-227E055ADAD1}" type="slidenum">
              <a:rPr lang="en-US" altLang="fi-FI"/>
              <a:pPr/>
              <a:t>‹#›</a:t>
            </a:fld>
            <a:endParaRPr lang="en-US" altLang="fi-FI"/>
          </a:p>
        </p:txBody>
      </p:sp>
    </p:spTree>
    <p:extLst>
      <p:ext uri="{BB962C8B-B14F-4D97-AF65-F5344CB8AC3E}">
        <p14:creationId xmlns:p14="http://schemas.microsoft.com/office/powerpoint/2010/main" val="3128532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Yellow">
    <p:bg>
      <p:bgPr>
        <a:solidFill>
          <a:srgbClr val="FFCD0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340"/>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
        <p:nvSpPr>
          <p:cNvPr id="5" name="Rectangle 6"/>
          <p:cNvSpPr/>
          <p:nvPr userDrawn="1"/>
        </p:nvSpPr>
        <p:spPr>
          <a:xfrm>
            <a:off x="6022712" y="5133697"/>
            <a:ext cx="3085792" cy="307777"/>
          </a:xfrm>
          <a:prstGeom prst="rect">
            <a:avLst/>
          </a:prstGeom>
        </p:spPr>
        <p:txBody>
          <a:bodyPr wrap="square">
            <a:spAutoFit/>
          </a:bodyPr>
          <a:lstStyle/>
          <a:p>
            <a:r>
              <a:rPr lang="en-US" sz="700" b="1" kern="1200" dirty="0">
                <a:solidFill>
                  <a:schemeClr val="bg1"/>
                </a:solidFill>
                <a:latin typeface="Arial" charset="0"/>
                <a:ea typeface="ＭＳ Ｐゴシック" charset="0"/>
                <a:cs typeface="ＭＳ Ｐゴシック" charset="0"/>
              </a:rPr>
              <a:t>Except otherwise noted, this work is licensed under a </a:t>
            </a:r>
            <a:br>
              <a:rPr lang="en-US" sz="700" b="1" kern="1200" dirty="0">
                <a:solidFill>
                  <a:schemeClr val="bg1"/>
                </a:solidFill>
                <a:latin typeface="Arial" charset="0"/>
                <a:ea typeface="ＭＳ Ｐゴシック" charset="0"/>
                <a:cs typeface="ＭＳ Ｐゴシック" charset="0"/>
              </a:rPr>
            </a:br>
            <a:r>
              <a:rPr lang="en-US" sz="700" b="1" kern="1200" dirty="0">
                <a:solidFill>
                  <a:schemeClr val="bg1"/>
                </a:solidFill>
                <a:latin typeface="Arial" charset="0"/>
                <a:ea typeface="ＭＳ Ｐゴシック" charset="0"/>
                <a:cs typeface="ＭＳ Ｐゴシック" charset="0"/>
              </a:rPr>
              <a:t>Creative Commons Attribution 4.0 International License. </a:t>
            </a:r>
          </a:p>
        </p:txBody>
      </p:sp>
      <p:pic>
        <p:nvPicPr>
          <p:cNvPr id="9" name="cc by.png">
            <a:hlinkClick r:id="rId3"/>
          </p:cNvPr>
          <p:cNvPicPr>
            <a:picLocks noChangeAspect="1"/>
          </p:cNvPicPr>
          <p:nvPr userDrawn="1"/>
        </p:nvPicPr>
        <p:blipFill>
          <a:blip r:embed="rId4"/>
          <a:stretch>
            <a:fillRect/>
          </a:stretch>
        </p:blipFill>
        <p:spPr>
          <a:xfrm>
            <a:off x="5328592" y="5168838"/>
            <a:ext cx="617095" cy="215907"/>
          </a:xfrm>
          <a:prstGeom prst="rect">
            <a:avLst/>
          </a:prstGeom>
          <a:ln w="12700">
            <a:miter lim="400000"/>
          </a:ln>
        </p:spPr>
      </p:pic>
      <p:sp>
        <p:nvSpPr>
          <p:cNvPr id="10" name="Tekstin paikkamerkki 2"/>
          <p:cNvSpPr>
            <a:spLocks noGrp="1"/>
          </p:cNvSpPr>
          <p:nvPr>
            <p:ph type="body" sz="quarter" idx="11" hasCustomPrompt="1"/>
          </p:nvPr>
        </p:nvSpPr>
        <p:spPr>
          <a:xfrm>
            <a:off x="6022712" y="4817690"/>
            <a:ext cx="3085792" cy="406400"/>
          </a:xfrm>
          <a:prstGeom prst="rect">
            <a:avLst/>
          </a:prstGeom>
        </p:spPr>
        <p:txBody>
          <a:bodyPr anchor="b" anchorCtr="0"/>
          <a:lstStyle>
            <a:lvl1pPr marL="0" indent="0">
              <a:buNone/>
              <a:defRPr sz="700" b="1">
                <a:solidFill>
                  <a:schemeClr val="bg1"/>
                </a:solidFill>
              </a:defRPr>
            </a:lvl1pPr>
            <a:lvl2pPr>
              <a:defRPr sz="800"/>
            </a:lvl2pPr>
            <a:lvl3pPr>
              <a:defRPr sz="800"/>
            </a:lvl3pPr>
            <a:lvl4pPr>
              <a:defRPr sz="800"/>
            </a:lvl4pPr>
            <a:lvl5pPr>
              <a:defRPr sz="800"/>
            </a:lvl5pPr>
          </a:lstStyle>
          <a:p>
            <a:pPr lvl="0"/>
            <a:r>
              <a:rPr lang="en-US" dirty="0"/>
              <a:t>Copyright YYYY Name </a:t>
            </a:r>
            <a:r>
              <a:rPr lang="en-US" dirty="0" err="1"/>
              <a:t>Name</a:t>
            </a:r>
            <a:endParaRPr lang="en-US" dirty="0"/>
          </a:p>
        </p:txBody>
      </p:sp>
      <p:sp>
        <p:nvSpPr>
          <p:cNvPr id="11" name="Suorakulmio 10">
            <a:hlinkClick r:id="rId5"/>
          </p:cNvPr>
          <p:cNvSpPr/>
          <p:nvPr userDrawn="1"/>
        </p:nvSpPr>
        <p:spPr>
          <a:xfrm>
            <a:off x="5328592" y="5168838"/>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endParaRPr>
          </a:p>
        </p:txBody>
      </p:sp>
    </p:spTree>
    <p:extLst>
      <p:ext uri="{BB962C8B-B14F-4D97-AF65-F5344CB8AC3E}">
        <p14:creationId xmlns:p14="http://schemas.microsoft.com/office/powerpoint/2010/main" val="3743218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3" y="1417636"/>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
        <p:nvSpPr>
          <p:cNvPr id="6" name="Rectangle 6"/>
          <p:cNvSpPr/>
          <p:nvPr userDrawn="1"/>
        </p:nvSpPr>
        <p:spPr>
          <a:xfrm>
            <a:off x="6022712" y="5133697"/>
            <a:ext cx="3085792" cy="307777"/>
          </a:xfrm>
          <a:prstGeom prst="rect">
            <a:avLst/>
          </a:prstGeom>
        </p:spPr>
        <p:txBody>
          <a:bodyPr wrap="square">
            <a:spAutoFit/>
          </a:bodyPr>
          <a:lstStyle/>
          <a:p>
            <a:r>
              <a:rPr lang="en-US" sz="700" b="1" kern="1200" dirty="0">
                <a:solidFill>
                  <a:schemeClr val="bg1"/>
                </a:solidFill>
                <a:latin typeface="Arial" charset="0"/>
                <a:ea typeface="ＭＳ Ｐゴシック" charset="0"/>
                <a:cs typeface="ＭＳ Ｐゴシック" charset="0"/>
              </a:rPr>
              <a:t>Except otherwise noted, this work is licensed under a </a:t>
            </a:r>
            <a:br>
              <a:rPr lang="en-US" sz="700" b="1" kern="1200" dirty="0">
                <a:solidFill>
                  <a:schemeClr val="bg1"/>
                </a:solidFill>
                <a:latin typeface="Arial" charset="0"/>
                <a:ea typeface="ＭＳ Ｐゴシック" charset="0"/>
                <a:cs typeface="ＭＳ Ｐゴシック" charset="0"/>
              </a:rPr>
            </a:br>
            <a:r>
              <a:rPr lang="en-US" sz="700" b="1" kern="1200" dirty="0">
                <a:solidFill>
                  <a:schemeClr val="bg1"/>
                </a:solidFill>
                <a:latin typeface="Arial" charset="0"/>
                <a:ea typeface="ＭＳ Ｐゴシック" charset="0"/>
                <a:cs typeface="ＭＳ Ｐゴシック" charset="0"/>
              </a:rPr>
              <a:t>Creative Commons Attribution 4.0 International License. </a:t>
            </a:r>
          </a:p>
        </p:txBody>
      </p:sp>
      <p:pic>
        <p:nvPicPr>
          <p:cNvPr id="7" name="cc by.png">
            <a:hlinkClick r:id="rId3"/>
          </p:cNvPr>
          <p:cNvPicPr>
            <a:picLocks noChangeAspect="1"/>
          </p:cNvPicPr>
          <p:nvPr userDrawn="1"/>
        </p:nvPicPr>
        <p:blipFill>
          <a:blip r:embed="rId4"/>
          <a:stretch>
            <a:fillRect/>
          </a:stretch>
        </p:blipFill>
        <p:spPr>
          <a:xfrm>
            <a:off x="5328592" y="5168838"/>
            <a:ext cx="617095" cy="215907"/>
          </a:xfrm>
          <a:prstGeom prst="rect">
            <a:avLst/>
          </a:prstGeom>
          <a:ln w="12700">
            <a:miter lim="400000"/>
          </a:ln>
        </p:spPr>
      </p:pic>
      <p:sp>
        <p:nvSpPr>
          <p:cNvPr id="8" name="Tekstin paikkamerkki 2"/>
          <p:cNvSpPr>
            <a:spLocks noGrp="1"/>
          </p:cNvSpPr>
          <p:nvPr>
            <p:ph type="body" sz="quarter" idx="11" hasCustomPrompt="1"/>
          </p:nvPr>
        </p:nvSpPr>
        <p:spPr>
          <a:xfrm>
            <a:off x="6022712" y="4817690"/>
            <a:ext cx="3085792" cy="406400"/>
          </a:xfrm>
          <a:prstGeom prst="rect">
            <a:avLst/>
          </a:prstGeom>
        </p:spPr>
        <p:txBody>
          <a:bodyPr anchor="b" anchorCtr="0"/>
          <a:lstStyle>
            <a:lvl1pPr marL="0" indent="0">
              <a:buNone/>
              <a:defRPr sz="700" b="1">
                <a:solidFill>
                  <a:schemeClr val="bg1"/>
                </a:solidFill>
              </a:defRPr>
            </a:lvl1pPr>
            <a:lvl2pPr>
              <a:defRPr sz="800"/>
            </a:lvl2pPr>
            <a:lvl3pPr>
              <a:defRPr sz="800"/>
            </a:lvl3pPr>
            <a:lvl4pPr>
              <a:defRPr sz="800"/>
            </a:lvl4pPr>
            <a:lvl5pPr>
              <a:defRPr sz="800"/>
            </a:lvl5pPr>
          </a:lstStyle>
          <a:p>
            <a:pPr lvl="0"/>
            <a:r>
              <a:rPr lang="en-US" dirty="0"/>
              <a:t>Copyright YYYY Name </a:t>
            </a:r>
            <a:r>
              <a:rPr lang="en-US" dirty="0" err="1"/>
              <a:t>Name</a:t>
            </a:r>
            <a:endParaRPr lang="en-US" dirty="0"/>
          </a:p>
        </p:txBody>
      </p:sp>
      <p:sp>
        <p:nvSpPr>
          <p:cNvPr id="11" name="Suorakulmio 10">
            <a:hlinkClick r:id="rId5"/>
          </p:cNvPr>
          <p:cNvSpPr/>
          <p:nvPr userDrawn="1"/>
        </p:nvSpPr>
        <p:spPr>
          <a:xfrm>
            <a:off x="5328592" y="5168838"/>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endParaRPr>
          </a:p>
        </p:txBody>
      </p:sp>
    </p:spTree>
    <p:extLst>
      <p:ext uri="{BB962C8B-B14F-4D97-AF65-F5344CB8AC3E}">
        <p14:creationId xmlns:p14="http://schemas.microsoft.com/office/powerpoint/2010/main" val="1865827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with BG image 2">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636"/>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
        <p:nvSpPr>
          <p:cNvPr id="6" name="Rectangle 6"/>
          <p:cNvSpPr/>
          <p:nvPr userDrawn="1"/>
        </p:nvSpPr>
        <p:spPr>
          <a:xfrm>
            <a:off x="6022712" y="5133697"/>
            <a:ext cx="3085792" cy="307777"/>
          </a:xfrm>
          <a:prstGeom prst="rect">
            <a:avLst/>
          </a:prstGeom>
        </p:spPr>
        <p:txBody>
          <a:bodyPr wrap="square">
            <a:spAutoFit/>
          </a:bodyPr>
          <a:lstStyle/>
          <a:p>
            <a:r>
              <a:rPr lang="en-US" sz="700" b="1" kern="1200" dirty="0">
                <a:solidFill>
                  <a:schemeClr val="bg1"/>
                </a:solidFill>
                <a:latin typeface="Arial" charset="0"/>
                <a:ea typeface="ＭＳ Ｐゴシック" charset="0"/>
                <a:cs typeface="ＭＳ Ｐゴシック" charset="0"/>
              </a:rPr>
              <a:t>Except otherwise noted, this work is licensed under a </a:t>
            </a:r>
            <a:br>
              <a:rPr lang="en-US" sz="700" b="1" kern="1200" dirty="0">
                <a:solidFill>
                  <a:schemeClr val="bg1"/>
                </a:solidFill>
                <a:latin typeface="Arial" charset="0"/>
                <a:ea typeface="ＭＳ Ｐゴシック" charset="0"/>
                <a:cs typeface="ＭＳ Ｐゴシック" charset="0"/>
              </a:rPr>
            </a:br>
            <a:r>
              <a:rPr lang="en-US" sz="700" b="1" kern="1200" dirty="0">
                <a:solidFill>
                  <a:schemeClr val="bg1"/>
                </a:solidFill>
                <a:latin typeface="Arial" charset="0"/>
                <a:ea typeface="ＭＳ Ｐゴシック" charset="0"/>
                <a:cs typeface="ＭＳ Ｐゴシック" charset="0"/>
              </a:rPr>
              <a:t>Creative Commons Attribution 4.0 International License. </a:t>
            </a:r>
          </a:p>
        </p:txBody>
      </p:sp>
      <p:pic>
        <p:nvPicPr>
          <p:cNvPr id="9" name="cc by.png">
            <a:hlinkClick r:id="rId3"/>
          </p:cNvPr>
          <p:cNvPicPr>
            <a:picLocks noChangeAspect="1"/>
          </p:cNvPicPr>
          <p:nvPr userDrawn="1"/>
        </p:nvPicPr>
        <p:blipFill>
          <a:blip r:embed="rId4"/>
          <a:stretch>
            <a:fillRect/>
          </a:stretch>
        </p:blipFill>
        <p:spPr>
          <a:xfrm>
            <a:off x="5328592" y="5168838"/>
            <a:ext cx="617095" cy="215907"/>
          </a:xfrm>
          <a:prstGeom prst="rect">
            <a:avLst/>
          </a:prstGeom>
          <a:ln w="12700">
            <a:miter lim="400000"/>
          </a:ln>
        </p:spPr>
      </p:pic>
      <p:sp>
        <p:nvSpPr>
          <p:cNvPr id="10" name="Tekstin paikkamerkki 2"/>
          <p:cNvSpPr>
            <a:spLocks noGrp="1"/>
          </p:cNvSpPr>
          <p:nvPr>
            <p:ph type="body" sz="quarter" idx="11" hasCustomPrompt="1"/>
          </p:nvPr>
        </p:nvSpPr>
        <p:spPr>
          <a:xfrm>
            <a:off x="6022712" y="4817690"/>
            <a:ext cx="3085792" cy="406400"/>
          </a:xfrm>
          <a:prstGeom prst="rect">
            <a:avLst/>
          </a:prstGeom>
        </p:spPr>
        <p:txBody>
          <a:bodyPr anchor="b" anchorCtr="0"/>
          <a:lstStyle>
            <a:lvl1pPr marL="0" indent="0">
              <a:buNone/>
              <a:defRPr sz="700" b="1">
                <a:solidFill>
                  <a:schemeClr val="bg1"/>
                </a:solidFill>
              </a:defRPr>
            </a:lvl1pPr>
            <a:lvl2pPr>
              <a:defRPr sz="800"/>
            </a:lvl2pPr>
            <a:lvl3pPr>
              <a:defRPr sz="800"/>
            </a:lvl3pPr>
            <a:lvl4pPr>
              <a:defRPr sz="800"/>
            </a:lvl4pPr>
            <a:lvl5pPr>
              <a:defRPr sz="800"/>
            </a:lvl5pPr>
          </a:lstStyle>
          <a:p>
            <a:pPr lvl="0"/>
            <a:r>
              <a:rPr lang="en-US" dirty="0"/>
              <a:t>Copyright YYYY Name </a:t>
            </a:r>
            <a:r>
              <a:rPr lang="en-US" dirty="0" err="1"/>
              <a:t>Name</a:t>
            </a:r>
            <a:endParaRPr lang="en-US" dirty="0"/>
          </a:p>
        </p:txBody>
      </p:sp>
      <p:sp>
        <p:nvSpPr>
          <p:cNvPr id="11" name="Suorakulmio 10">
            <a:hlinkClick r:id="rId5"/>
          </p:cNvPr>
          <p:cNvSpPr/>
          <p:nvPr userDrawn="1"/>
        </p:nvSpPr>
        <p:spPr>
          <a:xfrm>
            <a:off x="5328592" y="5168838"/>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endParaRPr>
          </a:p>
        </p:txBody>
      </p:sp>
    </p:spTree>
    <p:extLst>
      <p:ext uri="{BB962C8B-B14F-4D97-AF65-F5344CB8AC3E}">
        <p14:creationId xmlns:p14="http://schemas.microsoft.com/office/powerpoint/2010/main" val="11882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with BG image 3">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636"/>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
        <p:nvSpPr>
          <p:cNvPr id="5" name="Rectangle 6"/>
          <p:cNvSpPr/>
          <p:nvPr userDrawn="1"/>
        </p:nvSpPr>
        <p:spPr>
          <a:xfrm>
            <a:off x="6022712" y="5133697"/>
            <a:ext cx="3085792" cy="307777"/>
          </a:xfrm>
          <a:prstGeom prst="rect">
            <a:avLst/>
          </a:prstGeom>
        </p:spPr>
        <p:txBody>
          <a:bodyPr wrap="square">
            <a:spAutoFit/>
          </a:bodyPr>
          <a:lstStyle/>
          <a:p>
            <a:r>
              <a:rPr lang="en-US" sz="700" b="1" kern="1200" dirty="0">
                <a:solidFill>
                  <a:schemeClr val="bg1"/>
                </a:solidFill>
                <a:latin typeface="Arial" charset="0"/>
                <a:ea typeface="ＭＳ Ｐゴシック" charset="0"/>
                <a:cs typeface="ＭＳ Ｐゴシック" charset="0"/>
              </a:rPr>
              <a:t>Except otherwise noted, this work is licensed under a </a:t>
            </a:r>
            <a:br>
              <a:rPr lang="en-US" sz="700" b="1" kern="1200" dirty="0">
                <a:solidFill>
                  <a:schemeClr val="bg1"/>
                </a:solidFill>
                <a:latin typeface="Arial" charset="0"/>
                <a:ea typeface="ＭＳ Ｐゴシック" charset="0"/>
                <a:cs typeface="ＭＳ Ｐゴシック" charset="0"/>
              </a:rPr>
            </a:br>
            <a:r>
              <a:rPr lang="en-US" sz="700" b="1" kern="1200" dirty="0">
                <a:solidFill>
                  <a:schemeClr val="bg1"/>
                </a:solidFill>
                <a:latin typeface="Arial" charset="0"/>
                <a:ea typeface="ＭＳ Ｐゴシック" charset="0"/>
                <a:cs typeface="ＭＳ Ｐゴシック" charset="0"/>
              </a:rPr>
              <a:t>Creative Commons Attribution 4.0 International License. </a:t>
            </a:r>
          </a:p>
        </p:txBody>
      </p:sp>
      <p:pic>
        <p:nvPicPr>
          <p:cNvPr id="6" name="cc by.png">
            <a:hlinkClick r:id="rId3"/>
          </p:cNvPr>
          <p:cNvPicPr>
            <a:picLocks noChangeAspect="1"/>
          </p:cNvPicPr>
          <p:nvPr userDrawn="1"/>
        </p:nvPicPr>
        <p:blipFill>
          <a:blip r:embed="rId4"/>
          <a:stretch>
            <a:fillRect/>
          </a:stretch>
        </p:blipFill>
        <p:spPr>
          <a:xfrm>
            <a:off x="5328592" y="5168838"/>
            <a:ext cx="617095" cy="215907"/>
          </a:xfrm>
          <a:prstGeom prst="rect">
            <a:avLst/>
          </a:prstGeom>
          <a:ln w="12700">
            <a:miter lim="400000"/>
          </a:ln>
        </p:spPr>
      </p:pic>
      <p:sp>
        <p:nvSpPr>
          <p:cNvPr id="10" name="Tekstin paikkamerkki 2"/>
          <p:cNvSpPr>
            <a:spLocks noGrp="1"/>
          </p:cNvSpPr>
          <p:nvPr>
            <p:ph type="body" sz="quarter" idx="11" hasCustomPrompt="1"/>
          </p:nvPr>
        </p:nvSpPr>
        <p:spPr>
          <a:xfrm>
            <a:off x="6022712" y="4817690"/>
            <a:ext cx="3085792" cy="406400"/>
          </a:xfrm>
          <a:prstGeom prst="rect">
            <a:avLst/>
          </a:prstGeom>
        </p:spPr>
        <p:txBody>
          <a:bodyPr anchor="b" anchorCtr="0"/>
          <a:lstStyle>
            <a:lvl1pPr marL="0" indent="0">
              <a:buNone/>
              <a:defRPr sz="700" b="1">
                <a:solidFill>
                  <a:schemeClr val="bg1"/>
                </a:solidFill>
              </a:defRPr>
            </a:lvl1pPr>
            <a:lvl2pPr>
              <a:defRPr sz="800"/>
            </a:lvl2pPr>
            <a:lvl3pPr>
              <a:defRPr sz="800"/>
            </a:lvl3pPr>
            <a:lvl4pPr>
              <a:defRPr sz="800"/>
            </a:lvl4pPr>
            <a:lvl5pPr>
              <a:defRPr sz="800"/>
            </a:lvl5pPr>
          </a:lstStyle>
          <a:p>
            <a:pPr lvl="0"/>
            <a:r>
              <a:rPr lang="en-US" dirty="0"/>
              <a:t>Copyright YYYY Name </a:t>
            </a:r>
            <a:r>
              <a:rPr lang="en-US" dirty="0" err="1"/>
              <a:t>Name</a:t>
            </a:r>
            <a:endParaRPr lang="en-US" dirty="0"/>
          </a:p>
        </p:txBody>
      </p:sp>
      <p:sp>
        <p:nvSpPr>
          <p:cNvPr id="11" name="Suorakulmio 10">
            <a:hlinkClick r:id="rId5"/>
          </p:cNvPr>
          <p:cNvSpPr/>
          <p:nvPr userDrawn="1"/>
        </p:nvSpPr>
        <p:spPr>
          <a:xfrm>
            <a:off x="5328592" y="5168838"/>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endParaRPr>
          </a:p>
        </p:txBody>
      </p:sp>
    </p:spTree>
    <p:extLst>
      <p:ext uri="{BB962C8B-B14F-4D97-AF65-F5344CB8AC3E}">
        <p14:creationId xmlns:p14="http://schemas.microsoft.com/office/powerpoint/2010/main" val="59530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Blue Text">
    <p:spTree>
      <p:nvGrpSpPr>
        <p:cNvPr id="1" name=""/>
        <p:cNvGrpSpPr/>
        <p:nvPr/>
      </p:nvGrpSpPr>
      <p:grpSpPr>
        <a:xfrm>
          <a:off x="0" y="0"/>
          <a:ext cx="0" cy="0"/>
          <a:chOff x="0" y="0"/>
          <a:chExt cx="0" cy="0"/>
        </a:xfrm>
      </p:grpSpPr>
      <p:sp>
        <p:nvSpPr>
          <p:cNvPr id="16"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rgbClr val="005EB8"/>
                </a:solidFill>
              </a:defRPr>
            </a:lvl1pPr>
          </a:lstStyle>
          <a:p>
            <a:r>
              <a:rPr lang="en-US"/>
              <a:t>Click to edit Master title style</a:t>
            </a:r>
            <a:endParaRPr lang="en-US" dirty="0"/>
          </a:p>
        </p:txBody>
      </p:sp>
      <p:sp>
        <p:nvSpPr>
          <p:cNvPr id="17"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
        <p:nvSpPr>
          <p:cNvPr id="6" name="Rectangle 6"/>
          <p:cNvSpPr/>
          <p:nvPr userDrawn="1"/>
        </p:nvSpPr>
        <p:spPr>
          <a:xfrm>
            <a:off x="6022712" y="5133697"/>
            <a:ext cx="3085792" cy="307777"/>
          </a:xfrm>
          <a:prstGeom prst="rect">
            <a:avLst/>
          </a:prstGeom>
        </p:spPr>
        <p:txBody>
          <a:bodyPr wrap="square">
            <a:spAutoFit/>
          </a:bodyPr>
          <a:lstStyle/>
          <a:p>
            <a:r>
              <a:rPr lang="en-US" sz="700" b="1" kern="1200" dirty="0">
                <a:solidFill>
                  <a:schemeClr val="tx1"/>
                </a:solidFill>
                <a:latin typeface="Arial" charset="0"/>
                <a:ea typeface="ＭＳ Ｐゴシック" charset="0"/>
                <a:cs typeface="ＭＳ Ｐゴシック" charset="0"/>
              </a:rPr>
              <a:t>Except otherwise noted, this work is licensed under a </a:t>
            </a:r>
            <a:br>
              <a:rPr lang="en-US" sz="700" b="1" kern="1200" dirty="0">
                <a:solidFill>
                  <a:schemeClr val="tx1"/>
                </a:solidFill>
                <a:latin typeface="Arial" charset="0"/>
                <a:ea typeface="ＭＳ Ｐゴシック" charset="0"/>
                <a:cs typeface="ＭＳ Ｐゴシック" charset="0"/>
              </a:rPr>
            </a:br>
            <a:r>
              <a:rPr lang="en-US" sz="700" b="1" kern="1200" dirty="0">
                <a:solidFill>
                  <a:schemeClr val="tx1"/>
                </a:solidFill>
                <a:latin typeface="Arial" charset="0"/>
                <a:ea typeface="ＭＳ Ｐゴシック" charset="0"/>
                <a:cs typeface="ＭＳ Ｐゴシック" charset="0"/>
              </a:rPr>
              <a:t>Creative Commons Attribution 4.0 International License. </a:t>
            </a:r>
          </a:p>
        </p:txBody>
      </p:sp>
      <p:pic>
        <p:nvPicPr>
          <p:cNvPr id="7" name="cc by.png">
            <a:hlinkClick r:id="rId3"/>
          </p:cNvPr>
          <p:cNvPicPr>
            <a:picLocks noChangeAspect="1"/>
          </p:cNvPicPr>
          <p:nvPr userDrawn="1"/>
        </p:nvPicPr>
        <p:blipFill>
          <a:blip r:embed="rId4"/>
          <a:stretch>
            <a:fillRect/>
          </a:stretch>
        </p:blipFill>
        <p:spPr>
          <a:xfrm>
            <a:off x="5328592" y="5168838"/>
            <a:ext cx="617095" cy="215907"/>
          </a:xfrm>
          <a:prstGeom prst="rect">
            <a:avLst/>
          </a:prstGeom>
          <a:ln w="12700">
            <a:miter lim="400000"/>
          </a:ln>
        </p:spPr>
      </p:pic>
      <p:sp>
        <p:nvSpPr>
          <p:cNvPr id="8" name="Tekstin paikkamerkki 2"/>
          <p:cNvSpPr>
            <a:spLocks noGrp="1"/>
          </p:cNvSpPr>
          <p:nvPr>
            <p:ph type="body" sz="quarter" idx="11" hasCustomPrompt="1"/>
          </p:nvPr>
        </p:nvSpPr>
        <p:spPr>
          <a:xfrm>
            <a:off x="6022712" y="4817690"/>
            <a:ext cx="3085792" cy="406400"/>
          </a:xfrm>
          <a:prstGeom prst="rect">
            <a:avLst/>
          </a:prstGeom>
        </p:spPr>
        <p:txBody>
          <a:bodyPr anchor="b" anchorCtr="0"/>
          <a:lstStyle>
            <a:lvl1pPr marL="0" indent="0">
              <a:buNone/>
              <a:defRPr sz="700" b="1">
                <a:solidFill>
                  <a:schemeClr val="tx1"/>
                </a:solidFill>
              </a:defRPr>
            </a:lvl1pPr>
            <a:lvl2pPr>
              <a:defRPr sz="800"/>
            </a:lvl2pPr>
            <a:lvl3pPr>
              <a:defRPr sz="800"/>
            </a:lvl3pPr>
            <a:lvl4pPr>
              <a:defRPr sz="800"/>
            </a:lvl4pPr>
            <a:lvl5pPr>
              <a:defRPr sz="800"/>
            </a:lvl5pPr>
          </a:lstStyle>
          <a:p>
            <a:pPr lvl="0"/>
            <a:r>
              <a:rPr lang="en-US" dirty="0"/>
              <a:t>Copyright YYYY Name </a:t>
            </a:r>
            <a:r>
              <a:rPr lang="en-US" dirty="0" err="1"/>
              <a:t>Name</a:t>
            </a:r>
            <a:endParaRPr lang="en-US" dirty="0"/>
          </a:p>
        </p:txBody>
      </p:sp>
      <p:sp>
        <p:nvSpPr>
          <p:cNvPr id="9" name="Suorakulmio 8">
            <a:hlinkClick r:id="rId5"/>
          </p:cNvPr>
          <p:cNvSpPr/>
          <p:nvPr userDrawn="1"/>
        </p:nvSpPr>
        <p:spPr>
          <a:xfrm>
            <a:off x="5328592" y="5168838"/>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1"/>
              </a:solidFill>
            </a:endParaRPr>
          </a:p>
        </p:txBody>
      </p:sp>
    </p:spTree>
    <p:extLst>
      <p:ext uri="{BB962C8B-B14F-4D97-AF65-F5344CB8AC3E}">
        <p14:creationId xmlns:p14="http://schemas.microsoft.com/office/powerpoint/2010/main" val="1129277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Red Text">
    <p:spTree>
      <p:nvGrpSpPr>
        <p:cNvPr id="1" name=""/>
        <p:cNvGrpSpPr/>
        <p:nvPr/>
      </p:nvGrpSpPr>
      <p:grpSpPr>
        <a:xfrm>
          <a:off x="0" y="0"/>
          <a:ext cx="0" cy="0"/>
          <a:chOff x="0" y="0"/>
          <a:chExt cx="0" cy="0"/>
        </a:xfrm>
      </p:grpSpPr>
      <p:sp>
        <p:nvSpPr>
          <p:cNvPr id="5"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rgbClr val="EF3340"/>
                </a:solidFill>
              </a:defRPr>
            </a:lvl1pPr>
          </a:lstStyle>
          <a:p>
            <a:r>
              <a:rPr lang="en-US"/>
              <a:t>Click to edit Master title style</a:t>
            </a:r>
            <a:endParaRPr lang="en-US" dirty="0"/>
          </a:p>
        </p:txBody>
      </p:sp>
      <p:sp>
        <p:nvSpPr>
          <p:cNvPr id="6" name="Subtitle 2"/>
          <p:cNvSpPr>
            <a:spLocks noGrp="1"/>
          </p:cNvSpPr>
          <p:nvPr>
            <p:ph type="subTitle" idx="1"/>
          </p:nvPr>
        </p:nvSpPr>
        <p:spPr>
          <a:xfrm>
            <a:off x="468314" y="4429748"/>
            <a:ext cx="5379423"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
        <p:nvSpPr>
          <p:cNvPr id="7" name="Rectangle 6"/>
          <p:cNvSpPr/>
          <p:nvPr userDrawn="1"/>
        </p:nvSpPr>
        <p:spPr>
          <a:xfrm>
            <a:off x="6022712" y="5133697"/>
            <a:ext cx="3085792" cy="307777"/>
          </a:xfrm>
          <a:prstGeom prst="rect">
            <a:avLst/>
          </a:prstGeom>
        </p:spPr>
        <p:txBody>
          <a:bodyPr wrap="square">
            <a:spAutoFit/>
          </a:bodyPr>
          <a:lstStyle/>
          <a:p>
            <a:r>
              <a:rPr lang="en-US" sz="700" b="1" kern="1200" dirty="0">
                <a:solidFill>
                  <a:schemeClr val="tx1"/>
                </a:solidFill>
                <a:latin typeface="Arial" charset="0"/>
                <a:ea typeface="ＭＳ Ｐゴシック" charset="0"/>
                <a:cs typeface="ＭＳ Ｐゴシック" charset="0"/>
              </a:rPr>
              <a:t>Except otherwise noted, this work is licensed under a </a:t>
            </a:r>
            <a:br>
              <a:rPr lang="en-US" sz="700" b="1" kern="1200" dirty="0">
                <a:solidFill>
                  <a:schemeClr val="tx1"/>
                </a:solidFill>
                <a:latin typeface="Arial" charset="0"/>
                <a:ea typeface="ＭＳ Ｐゴシック" charset="0"/>
                <a:cs typeface="ＭＳ Ｐゴシック" charset="0"/>
              </a:rPr>
            </a:br>
            <a:r>
              <a:rPr lang="en-US" sz="700" b="1" kern="1200" dirty="0">
                <a:solidFill>
                  <a:schemeClr val="tx1"/>
                </a:solidFill>
                <a:latin typeface="Arial" charset="0"/>
                <a:ea typeface="ＭＳ Ｐゴシック" charset="0"/>
                <a:cs typeface="ＭＳ Ｐゴシック" charset="0"/>
              </a:rPr>
              <a:t>Creative Commons Attribution 4.0 International License. </a:t>
            </a:r>
          </a:p>
        </p:txBody>
      </p:sp>
      <p:pic>
        <p:nvPicPr>
          <p:cNvPr id="9" name="cc by.png">
            <a:hlinkClick r:id="rId3"/>
          </p:cNvPr>
          <p:cNvPicPr>
            <a:picLocks noChangeAspect="1"/>
          </p:cNvPicPr>
          <p:nvPr userDrawn="1"/>
        </p:nvPicPr>
        <p:blipFill>
          <a:blip r:embed="rId4"/>
          <a:stretch>
            <a:fillRect/>
          </a:stretch>
        </p:blipFill>
        <p:spPr>
          <a:xfrm>
            <a:off x="5328592" y="5168838"/>
            <a:ext cx="617095" cy="215907"/>
          </a:xfrm>
          <a:prstGeom prst="rect">
            <a:avLst/>
          </a:prstGeom>
          <a:ln w="12700">
            <a:miter lim="400000"/>
          </a:ln>
        </p:spPr>
      </p:pic>
      <p:sp>
        <p:nvSpPr>
          <p:cNvPr id="10" name="Tekstin paikkamerkki 2"/>
          <p:cNvSpPr>
            <a:spLocks noGrp="1"/>
          </p:cNvSpPr>
          <p:nvPr>
            <p:ph type="body" sz="quarter" idx="11" hasCustomPrompt="1"/>
          </p:nvPr>
        </p:nvSpPr>
        <p:spPr>
          <a:xfrm>
            <a:off x="6022712" y="4817690"/>
            <a:ext cx="3085792" cy="406400"/>
          </a:xfrm>
          <a:prstGeom prst="rect">
            <a:avLst/>
          </a:prstGeom>
        </p:spPr>
        <p:txBody>
          <a:bodyPr anchor="b" anchorCtr="0"/>
          <a:lstStyle>
            <a:lvl1pPr marL="0" indent="0">
              <a:buNone/>
              <a:defRPr sz="700" b="1">
                <a:solidFill>
                  <a:schemeClr val="tx1"/>
                </a:solidFill>
              </a:defRPr>
            </a:lvl1pPr>
            <a:lvl2pPr>
              <a:defRPr sz="800"/>
            </a:lvl2pPr>
            <a:lvl3pPr>
              <a:defRPr sz="800"/>
            </a:lvl3pPr>
            <a:lvl4pPr>
              <a:defRPr sz="800"/>
            </a:lvl4pPr>
            <a:lvl5pPr>
              <a:defRPr sz="800"/>
            </a:lvl5pPr>
          </a:lstStyle>
          <a:p>
            <a:pPr lvl="0"/>
            <a:r>
              <a:rPr lang="en-US" dirty="0"/>
              <a:t>Copyright YYYY Name </a:t>
            </a:r>
            <a:r>
              <a:rPr lang="en-US" dirty="0" err="1"/>
              <a:t>Name</a:t>
            </a:r>
            <a:endParaRPr lang="en-US" dirty="0"/>
          </a:p>
        </p:txBody>
      </p:sp>
      <p:sp>
        <p:nvSpPr>
          <p:cNvPr id="11" name="Suorakulmio 10">
            <a:hlinkClick r:id="rId5"/>
          </p:cNvPr>
          <p:cNvSpPr/>
          <p:nvPr userDrawn="1"/>
        </p:nvSpPr>
        <p:spPr>
          <a:xfrm>
            <a:off x="5328592" y="5168838"/>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1"/>
              </a:solidFill>
            </a:endParaRPr>
          </a:p>
        </p:txBody>
      </p:sp>
    </p:spTree>
    <p:extLst>
      <p:ext uri="{BB962C8B-B14F-4D97-AF65-F5344CB8AC3E}">
        <p14:creationId xmlns:p14="http://schemas.microsoft.com/office/powerpoint/2010/main" val="418646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Yellow Text">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rgbClr val="FFCD00"/>
                </a:solidFill>
              </a:defRPr>
            </a:lvl1pPr>
          </a:lstStyle>
          <a:p>
            <a:r>
              <a:rPr lang="en-US"/>
              <a:t>Click to edit Master title style</a:t>
            </a:r>
            <a:endParaRPr lang="en-US" dirty="0"/>
          </a:p>
        </p:txBody>
      </p:sp>
      <p:sp>
        <p:nvSpPr>
          <p:cNvPr id="6"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
        <p:nvSpPr>
          <p:cNvPr id="8" name="Rectangle 6"/>
          <p:cNvSpPr/>
          <p:nvPr userDrawn="1"/>
        </p:nvSpPr>
        <p:spPr>
          <a:xfrm>
            <a:off x="6022712" y="5133697"/>
            <a:ext cx="3085792" cy="307777"/>
          </a:xfrm>
          <a:prstGeom prst="rect">
            <a:avLst/>
          </a:prstGeom>
        </p:spPr>
        <p:txBody>
          <a:bodyPr wrap="square">
            <a:spAutoFit/>
          </a:bodyPr>
          <a:lstStyle/>
          <a:p>
            <a:r>
              <a:rPr lang="en-US" sz="700" b="1" kern="1200" dirty="0">
                <a:solidFill>
                  <a:schemeClr val="tx1"/>
                </a:solidFill>
                <a:latin typeface="Arial" charset="0"/>
                <a:ea typeface="ＭＳ Ｐゴシック" charset="0"/>
                <a:cs typeface="ＭＳ Ｐゴシック" charset="0"/>
              </a:rPr>
              <a:t>Except otherwise noted, this work is licensed under a </a:t>
            </a:r>
            <a:br>
              <a:rPr lang="en-US" sz="700" b="1" kern="1200" dirty="0">
                <a:solidFill>
                  <a:schemeClr val="tx1"/>
                </a:solidFill>
                <a:latin typeface="Arial" charset="0"/>
                <a:ea typeface="ＭＳ Ｐゴシック" charset="0"/>
                <a:cs typeface="ＭＳ Ｐゴシック" charset="0"/>
              </a:rPr>
            </a:br>
            <a:r>
              <a:rPr lang="en-US" sz="700" b="1" kern="1200" dirty="0">
                <a:solidFill>
                  <a:schemeClr val="tx1"/>
                </a:solidFill>
                <a:latin typeface="Arial" charset="0"/>
                <a:ea typeface="ＭＳ Ｐゴシック" charset="0"/>
                <a:cs typeface="ＭＳ Ｐゴシック" charset="0"/>
              </a:rPr>
              <a:t>Creative Commons Attribution 4.0 International License. </a:t>
            </a:r>
          </a:p>
        </p:txBody>
      </p:sp>
      <p:pic>
        <p:nvPicPr>
          <p:cNvPr id="9" name="cc by.png">
            <a:hlinkClick r:id="rId3"/>
          </p:cNvPr>
          <p:cNvPicPr>
            <a:picLocks noChangeAspect="1"/>
          </p:cNvPicPr>
          <p:nvPr userDrawn="1"/>
        </p:nvPicPr>
        <p:blipFill>
          <a:blip r:embed="rId4"/>
          <a:stretch>
            <a:fillRect/>
          </a:stretch>
        </p:blipFill>
        <p:spPr>
          <a:xfrm>
            <a:off x="5328592" y="5168838"/>
            <a:ext cx="617095" cy="215907"/>
          </a:xfrm>
          <a:prstGeom prst="rect">
            <a:avLst/>
          </a:prstGeom>
          <a:ln w="12700">
            <a:miter lim="400000"/>
          </a:ln>
        </p:spPr>
      </p:pic>
      <p:sp>
        <p:nvSpPr>
          <p:cNvPr id="10" name="Tekstin paikkamerkki 2"/>
          <p:cNvSpPr>
            <a:spLocks noGrp="1"/>
          </p:cNvSpPr>
          <p:nvPr>
            <p:ph type="body" sz="quarter" idx="11" hasCustomPrompt="1"/>
          </p:nvPr>
        </p:nvSpPr>
        <p:spPr>
          <a:xfrm>
            <a:off x="6022712" y="4817690"/>
            <a:ext cx="3085792" cy="406400"/>
          </a:xfrm>
          <a:prstGeom prst="rect">
            <a:avLst/>
          </a:prstGeom>
        </p:spPr>
        <p:txBody>
          <a:bodyPr anchor="b" anchorCtr="0"/>
          <a:lstStyle>
            <a:lvl1pPr marL="0" indent="0">
              <a:buNone/>
              <a:defRPr sz="700" b="1">
                <a:solidFill>
                  <a:schemeClr val="tx1"/>
                </a:solidFill>
              </a:defRPr>
            </a:lvl1pPr>
            <a:lvl2pPr>
              <a:defRPr sz="800"/>
            </a:lvl2pPr>
            <a:lvl3pPr>
              <a:defRPr sz="800"/>
            </a:lvl3pPr>
            <a:lvl4pPr>
              <a:defRPr sz="800"/>
            </a:lvl4pPr>
            <a:lvl5pPr>
              <a:defRPr sz="800"/>
            </a:lvl5pPr>
          </a:lstStyle>
          <a:p>
            <a:pPr lvl="0"/>
            <a:r>
              <a:rPr lang="en-US" dirty="0"/>
              <a:t>Copyright YYYY Name </a:t>
            </a:r>
            <a:r>
              <a:rPr lang="en-US" dirty="0" err="1"/>
              <a:t>Name</a:t>
            </a:r>
            <a:endParaRPr lang="en-US" dirty="0"/>
          </a:p>
        </p:txBody>
      </p:sp>
      <p:sp>
        <p:nvSpPr>
          <p:cNvPr id="11" name="Suorakulmio 10">
            <a:hlinkClick r:id="rId5"/>
          </p:cNvPr>
          <p:cNvSpPr/>
          <p:nvPr userDrawn="1"/>
        </p:nvSpPr>
        <p:spPr>
          <a:xfrm>
            <a:off x="5328592" y="5168838"/>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1"/>
              </a:solidFill>
            </a:endParaRPr>
          </a:p>
        </p:txBody>
      </p:sp>
    </p:spTree>
    <p:extLst>
      <p:ext uri="{BB962C8B-B14F-4D97-AF65-F5344CB8AC3E}">
        <p14:creationId xmlns:p14="http://schemas.microsoft.com/office/powerpoint/2010/main" val="476046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5056956" y="5017740"/>
            <a:ext cx="3619500" cy="13229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r>
              <a:rPr lang="en-US"/>
              <a:t>Terms of use see https://oami.europa.eu/ohimportal/en/legal-notices</a:t>
            </a:r>
            <a:endParaRPr lang="fi-FI"/>
          </a:p>
        </p:txBody>
      </p:sp>
      <p:sp>
        <p:nvSpPr>
          <p:cNvPr id="8" name="Date Placeholder 7"/>
          <p:cNvSpPr>
            <a:spLocks noGrp="1"/>
          </p:cNvSpPr>
          <p:nvPr>
            <p:ph type="dt" sz="half" idx="2"/>
          </p:nvPr>
        </p:nvSpPr>
        <p:spPr>
          <a:xfrm>
            <a:off x="5056956" y="5150032"/>
            <a:ext cx="3619500" cy="15478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a:p>
        </p:txBody>
      </p:sp>
      <p:sp>
        <p:nvSpPr>
          <p:cNvPr id="9" name="Slide Number Placeholder 8"/>
          <p:cNvSpPr>
            <a:spLocks noGrp="1"/>
          </p:cNvSpPr>
          <p:nvPr>
            <p:ph type="sldNum" sz="quarter" idx="4"/>
          </p:nvPr>
        </p:nvSpPr>
        <p:spPr>
          <a:xfrm>
            <a:off x="5056956" y="5304814"/>
            <a:ext cx="3619500" cy="1349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05BCDE0-955E-2A43-932A-046BF80DB991}"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4747" r:id="rId1"/>
    <p:sldLayoutId id="2147484748" r:id="rId2"/>
    <p:sldLayoutId id="2147484749" r:id="rId3"/>
    <p:sldLayoutId id="2147484750" r:id="rId4"/>
    <p:sldLayoutId id="2147484751" r:id="rId5"/>
    <p:sldLayoutId id="2147484752" r:id="rId6"/>
    <p:sldLayoutId id="2147484753" r:id="rId7"/>
    <p:sldLayoutId id="2147484754" r:id="rId8"/>
    <p:sldLayoutId id="2147484755" r:id="rId9"/>
    <p:sldLayoutId id="2147484759" r:id="rId10"/>
    <p:sldLayoutId id="2147484760" r:id="rId11"/>
    <p:sldLayoutId id="2147484761" r:id="rId12"/>
    <p:sldLayoutId id="2147484768" r:id="rId13"/>
    <p:sldLayoutId id="2147484762" r:id="rId14"/>
    <p:sldLayoutId id="2147484763" r:id="rId15"/>
    <p:sldLayoutId id="2147484764" r:id="rId16"/>
    <p:sldLayoutId id="2147484765" r:id="rId17"/>
    <p:sldLayoutId id="2147484766" r:id="rId18"/>
    <p:sldLayoutId id="2147484767" r:id="rId19"/>
    <p:sldLayoutId id="2147484769" r:id="rId20"/>
    <p:sldLayoutId id="2147484770" r:id="rId21"/>
  </p:sldLayoutIdLst>
  <p:hf sldNum="0" hd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mdn.org/tmview/welcome" TargetMode="External"/><Relationship Id="rId2" Type="http://schemas.openxmlformats.org/officeDocument/2006/relationships/hyperlink" Target="http://www.wipo.int/classifications/nice/en/"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www.prh.fi/" TargetMode="External"/><Relationship Id="rId2" Type="http://schemas.openxmlformats.org/officeDocument/2006/relationships/hyperlink" Target="http://www.oami.europa.eu/"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16.jpeg"/><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19.png"/><Relationship Id="rId4" Type="http://schemas.openxmlformats.org/officeDocument/2006/relationships/image" Target="../media/image18.jpeg"/></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3" Type="http://schemas.openxmlformats.org/officeDocument/2006/relationships/hyperlink" Target="http://yle.fi/uutiset/expert_clears_marimekko_of_new_plagiarism_suspicions/6759213"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hyperlink" Target="http://www.gramex.fi/en" TargetMode="External"/><Relationship Id="rId3" Type="http://schemas.openxmlformats.org/officeDocument/2006/relationships/hyperlink" Target="https://libguides.aalto.fi/copyrigh" TargetMode="External"/><Relationship Id="rId7" Type="http://schemas.openxmlformats.org/officeDocument/2006/relationships/hyperlink" Target="https://www.teosto.fi/en" TargetMode="External"/><Relationship Id="rId2" Type="http://schemas.openxmlformats.org/officeDocument/2006/relationships/hyperlink" Target="http://libguides.aalto.fi/c.php?g=659426&amp;p=4654810" TargetMode="External"/><Relationship Id="rId1" Type="http://schemas.openxmlformats.org/officeDocument/2006/relationships/slideLayout" Target="../slideLayouts/slideLayout14.xml"/><Relationship Id="rId6" Type="http://schemas.openxmlformats.org/officeDocument/2006/relationships/hyperlink" Target="https://www.iprhelpdesk.eu/SME_Corner" TargetMode="External"/><Relationship Id="rId5" Type="http://schemas.openxmlformats.org/officeDocument/2006/relationships/hyperlink" Target="https://euipo.europa.eu/ohimportal/en" TargetMode="External"/><Relationship Id="rId4" Type="http://schemas.openxmlformats.org/officeDocument/2006/relationships/hyperlink" Target="https://www.prh.fi/en/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www.flowfestival.com/en/"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Intellectual Property Rights</a:t>
            </a:r>
            <a:endParaRPr lang="fi-FI" dirty="0"/>
          </a:p>
        </p:txBody>
      </p:sp>
      <p:sp>
        <p:nvSpPr>
          <p:cNvPr id="3" name="Subtitle 2"/>
          <p:cNvSpPr>
            <a:spLocks noGrp="1"/>
          </p:cNvSpPr>
          <p:nvPr>
            <p:ph type="subTitle" idx="1"/>
          </p:nvPr>
        </p:nvSpPr>
        <p:spPr/>
        <p:txBody>
          <a:bodyPr>
            <a:normAutofit lnSpcReduction="10000"/>
          </a:bodyPr>
          <a:lstStyle/>
          <a:p>
            <a:r>
              <a:rPr lang="en-US" dirty="0"/>
              <a:t>Senior Legal Counsel, Certified Information Security Professional (CIPP/E)  Maria Rehbinder</a:t>
            </a:r>
          </a:p>
          <a:p>
            <a:r>
              <a:rPr lang="fi-FI" dirty="0"/>
              <a:t>Copyright </a:t>
            </a:r>
            <a:r>
              <a:rPr lang="fi-FI" dirty="0" err="1"/>
              <a:t>visualizations</a:t>
            </a:r>
            <a:r>
              <a:rPr lang="fi-FI" dirty="0"/>
              <a:t>: Sanna </a:t>
            </a:r>
            <a:r>
              <a:rPr lang="fi-FI" dirty="0" err="1"/>
              <a:t>Vilmusenaho</a:t>
            </a:r>
            <a:r>
              <a:rPr lang="fi-FI" dirty="0"/>
              <a:t> </a:t>
            </a:r>
          </a:p>
          <a:p>
            <a:endParaRPr lang="fi-FI" dirty="0"/>
          </a:p>
        </p:txBody>
      </p:sp>
    </p:spTree>
    <p:extLst>
      <p:ext uri="{BB962C8B-B14F-4D97-AF65-F5344CB8AC3E}">
        <p14:creationId xmlns:p14="http://schemas.microsoft.com/office/powerpoint/2010/main" val="2470236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Trademark</a:t>
            </a:r>
            <a:endParaRPr lang="en-US" dirty="0"/>
          </a:p>
        </p:txBody>
      </p:sp>
      <p:sp>
        <p:nvSpPr>
          <p:cNvPr id="3" name="Content Placeholder 2"/>
          <p:cNvSpPr>
            <a:spLocks noGrp="1"/>
          </p:cNvSpPr>
          <p:nvPr>
            <p:ph sz="quarter" idx="14"/>
          </p:nvPr>
        </p:nvSpPr>
        <p:spPr/>
        <p:txBody>
          <a:bodyPr/>
          <a:lstStyle/>
          <a:p>
            <a:pPr>
              <a:lnSpc>
                <a:spcPct val="90000"/>
              </a:lnSpc>
            </a:pPr>
            <a:r>
              <a:rPr lang="fi-FI" altLang="fi-FI" sz="2800" dirty="0">
                <a:latin typeface="Arial" panose="020B0604020202020204" pitchFamily="34" charset="0"/>
                <a:cs typeface="Arial" panose="020B0604020202020204" pitchFamily="34" charset="0"/>
              </a:rPr>
              <a:t>International </a:t>
            </a:r>
            <a:r>
              <a:rPr lang="fi-FI" altLang="fi-FI" sz="2800" dirty="0" err="1">
                <a:latin typeface="Arial" panose="020B0604020202020204" pitchFamily="34" charset="0"/>
                <a:cs typeface="Arial" panose="020B0604020202020204" pitchFamily="34" charset="0"/>
              </a:rPr>
              <a:t>Classification</a:t>
            </a:r>
            <a:r>
              <a:rPr lang="fi-FI" altLang="fi-FI" sz="2800" dirty="0">
                <a:latin typeface="Arial" panose="020B0604020202020204" pitchFamily="34" charset="0"/>
                <a:cs typeface="Arial" panose="020B0604020202020204" pitchFamily="34" charset="0"/>
              </a:rPr>
              <a:t> of </a:t>
            </a:r>
            <a:r>
              <a:rPr lang="fi-FI" altLang="fi-FI" sz="2800" dirty="0" err="1">
                <a:latin typeface="Arial" panose="020B0604020202020204" pitchFamily="34" charset="0"/>
                <a:cs typeface="Arial" panose="020B0604020202020204" pitchFamily="34" charset="0"/>
              </a:rPr>
              <a:t>Goods</a:t>
            </a:r>
            <a:r>
              <a:rPr lang="fi-FI" altLang="fi-FI" sz="2800" dirty="0">
                <a:latin typeface="Arial" panose="020B0604020202020204" pitchFamily="34" charset="0"/>
                <a:cs typeface="Arial" panose="020B0604020202020204" pitchFamily="34" charset="0"/>
              </a:rPr>
              <a:t> and Services  </a:t>
            </a:r>
            <a:r>
              <a:rPr lang="fi-FI" altLang="fi-FI" sz="2800" dirty="0" err="1">
                <a:latin typeface="Arial" panose="020B0604020202020204" pitchFamily="34" charset="0"/>
                <a:cs typeface="Arial" panose="020B0604020202020204" pitchFamily="34" charset="0"/>
              </a:rPr>
              <a:t>Nice</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Agreement</a:t>
            </a:r>
            <a:r>
              <a:rPr lang="fi-FI" altLang="fi-FI" sz="2800" dirty="0">
                <a:latin typeface="Arial" panose="020B0604020202020204" pitchFamily="34" charset="0"/>
                <a:cs typeface="Arial" panose="020B0604020202020204" pitchFamily="34" charset="0"/>
              </a:rPr>
              <a:t> 45 </a:t>
            </a:r>
            <a:r>
              <a:rPr lang="fi-FI" altLang="fi-FI" sz="2800" dirty="0" err="1">
                <a:latin typeface="Arial" panose="020B0604020202020204" pitchFamily="34" charset="0"/>
                <a:cs typeface="Arial" panose="020B0604020202020204" pitchFamily="34" charset="0"/>
              </a:rPr>
              <a:t>classes</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Goods</a:t>
            </a:r>
            <a:r>
              <a:rPr lang="fi-FI" altLang="fi-FI" sz="2800" dirty="0">
                <a:latin typeface="Arial" panose="020B0604020202020204" pitchFamily="34" charset="0"/>
                <a:cs typeface="Arial" panose="020B0604020202020204" pitchFamily="34" charset="0"/>
              </a:rPr>
              <a:t> 1-34, Services 35-45</a:t>
            </a:r>
          </a:p>
          <a:p>
            <a:pPr>
              <a:lnSpc>
                <a:spcPct val="90000"/>
              </a:lnSpc>
            </a:pPr>
            <a:r>
              <a:rPr lang="fi-FI" altLang="fi-FI" sz="2800" dirty="0">
                <a:latin typeface="Arial" panose="020B0604020202020204" pitchFamily="34" charset="0"/>
                <a:cs typeface="Arial" panose="020B0604020202020204" pitchFamily="34" charset="0"/>
                <a:hlinkClick r:id="rId2"/>
              </a:rPr>
              <a:t>http://www.wipo.int/classifications/nice/en/</a:t>
            </a:r>
            <a:endParaRPr lang="fi-FI" altLang="fi-FI" sz="2800" dirty="0">
              <a:latin typeface="Arial" panose="020B0604020202020204" pitchFamily="34" charset="0"/>
              <a:cs typeface="Arial" panose="020B0604020202020204" pitchFamily="34" charset="0"/>
            </a:endParaRPr>
          </a:p>
          <a:p>
            <a:pPr>
              <a:lnSpc>
                <a:spcPct val="90000"/>
              </a:lnSpc>
            </a:pPr>
            <a:endParaRPr lang="fi-FI" altLang="fi-FI" sz="2800" dirty="0">
              <a:latin typeface="Arial" panose="020B0604020202020204" pitchFamily="34" charset="0"/>
              <a:cs typeface="Arial" panose="020B0604020202020204" pitchFamily="34" charset="0"/>
            </a:endParaRPr>
          </a:p>
          <a:p>
            <a:pPr marL="0" lvl="1" indent="0">
              <a:lnSpc>
                <a:spcPct val="90000"/>
              </a:lnSpc>
              <a:buClr>
                <a:srgbClr val="0065BD"/>
              </a:buClr>
              <a:buNone/>
            </a:pPr>
            <a:r>
              <a:rPr lang="fi-FI" altLang="fi-FI" sz="2800" b="1" dirty="0" err="1">
                <a:latin typeface="Arial" panose="020B0604020202020204" pitchFamily="34" charset="0"/>
                <a:ea typeface="ＭＳ Ｐゴシック" charset="0"/>
                <a:cs typeface="Arial" panose="020B0604020202020204" pitchFamily="34" charset="0"/>
              </a:rPr>
              <a:t>TMView</a:t>
            </a:r>
            <a:r>
              <a:rPr lang="fi-FI" altLang="fi-FI" sz="2800" b="1" dirty="0">
                <a:latin typeface="Arial" panose="020B0604020202020204" pitchFamily="34" charset="0"/>
                <a:ea typeface="ＭＳ Ｐゴシック" charset="0"/>
                <a:cs typeface="Arial" panose="020B0604020202020204" pitchFamily="34" charset="0"/>
              </a:rPr>
              <a:t> </a:t>
            </a:r>
            <a:r>
              <a:rPr lang="fi-FI" altLang="fi-FI" sz="2800" b="1" dirty="0" err="1">
                <a:latin typeface="Arial" panose="020B0604020202020204" pitchFamily="34" charset="0"/>
                <a:ea typeface="ＭＳ Ｐゴシック" charset="0"/>
                <a:cs typeface="Arial" panose="020B0604020202020204" pitchFamily="34" charset="0"/>
              </a:rPr>
              <a:t>global</a:t>
            </a:r>
            <a:r>
              <a:rPr lang="fi-FI" altLang="fi-FI" sz="2800" b="1" dirty="0">
                <a:latin typeface="Arial" panose="020B0604020202020204" pitchFamily="34" charset="0"/>
                <a:ea typeface="ＭＳ Ｐゴシック" charset="0"/>
                <a:cs typeface="Arial" panose="020B0604020202020204" pitchFamily="34" charset="0"/>
              </a:rPr>
              <a:t> </a:t>
            </a:r>
            <a:r>
              <a:rPr lang="fi-FI" altLang="fi-FI" sz="2800" b="1" dirty="0" err="1">
                <a:latin typeface="Arial" panose="020B0604020202020204" pitchFamily="34" charset="0"/>
                <a:ea typeface="ＭＳ Ｐゴシック" charset="0"/>
                <a:cs typeface="Arial" panose="020B0604020202020204" pitchFamily="34" charset="0"/>
              </a:rPr>
              <a:t>trade</a:t>
            </a:r>
            <a:r>
              <a:rPr lang="fi-FI" altLang="fi-FI" sz="2800" b="1" dirty="0">
                <a:latin typeface="Arial" panose="020B0604020202020204" pitchFamily="34" charset="0"/>
                <a:ea typeface="ＭＳ Ｐゴシック" charset="0"/>
                <a:cs typeface="Arial" panose="020B0604020202020204" pitchFamily="34" charset="0"/>
              </a:rPr>
              <a:t> </a:t>
            </a:r>
            <a:r>
              <a:rPr lang="fi-FI" altLang="fi-FI" sz="2800" b="1" dirty="0" err="1">
                <a:latin typeface="Arial" panose="020B0604020202020204" pitchFamily="34" charset="0"/>
                <a:ea typeface="ＭＳ Ｐゴシック" charset="0"/>
                <a:cs typeface="Arial" panose="020B0604020202020204" pitchFamily="34" charset="0"/>
              </a:rPr>
              <a:t>mark</a:t>
            </a:r>
            <a:r>
              <a:rPr lang="fi-FI" altLang="fi-FI" sz="2800" b="1" dirty="0">
                <a:latin typeface="Arial" panose="020B0604020202020204" pitchFamily="34" charset="0"/>
                <a:ea typeface="ＭＳ Ｐゴシック" charset="0"/>
                <a:cs typeface="Arial" panose="020B0604020202020204" pitchFamily="34" charset="0"/>
              </a:rPr>
              <a:t> </a:t>
            </a:r>
            <a:r>
              <a:rPr lang="fi-FI" altLang="fi-FI" sz="2800" b="1" dirty="0" err="1">
                <a:latin typeface="Arial" panose="020B0604020202020204" pitchFamily="34" charset="0"/>
                <a:ea typeface="ＭＳ Ｐゴシック" charset="0"/>
                <a:cs typeface="Arial" panose="020B0604020202020204" pitchFamily="34" charset="0"/>
              </a:rPr>
              <a:t>information</a:t>
            </a:r>
            <a:r>
              <a:rPr lang="fi-FI" altLang="fi-FI" sz="2800" b="1" dirty="0">
                <a:latin typeface="Arial" panose="020B0604020202020204" pitchFamily="34" charset="0"/>
                <a:ea typeface="ＭＳ Ｐゴシック" charset="0"/>
                <a:cs typeface="Arial" panose="020B0604020202020204" pitchFamily="34" charset="0"/>
              </a:rPr>
              <a:t> </a:t>
            </a:r>
          </a:p>
          <a:p>
            <a:pPr>
              <a:lnSpc>
                <a:spcPct val="90000"/>
              </a:lnSpc>
            </a:pPr>
            <a:r>
              <a:rPr lang="fi-FI" altLang="fi-FI" sz="2800" dirty="0">
                <a:latin typeface="Arial" panose="020B0604020202020204" pitchFamily="34" charset="0"/>
                <a:cs typeface="Arial" panose="020B0604020202020204" pitchFamily="34" charset="0"/>
                <a:hlinkClick r:id="rId3"/>
              </a:rPr>
              <a:t>https://www.tmdn.org/tmview/welcome</a:t>
            </a:r>
            <a:endParaRPr lang="fi-FI" altLang="fi-FI" sz="2800" dirty="0">
              <a:latin typeface="Arial" panose="020B0604020202020204" pitchFamily="34" charset="0"/>
              <a:cs typeface="Arial" panose="020B0604020202020204" pitchFamily="34" charset="0"/>
            </a:endParaRPr>
          </a:p>
          <a:p>
            <a:pPr>
              <a:lnSpc>
                <a:spcPct val="90000"/>
              </a:lnSpc>
            </a:pPr>
            <a:endParaRPr lang="fi-FI" altLang="fi-FI" sz="2800" dirty="0">
              <a:latin typeface="Arial" panose="020B0604020202020204" pitchFamily="34" charset="0"/>
              <a:cs typeface="Arial" panose="020B0604020202020204" pitchFamily="34" charset="0"/>
            </a:endParaRPr>
          </a:p>
          <a:p>
            <a:pPr marL="163513" lvl="1">
              <a:lnSpc>
                <a:spcPct val="95000"/>
              </a:lnSpc>
              <a:spcBef>
                <a:spcPct val="0"/>
              </a:spcBef>
              <a:buClr>
                <a:srgbClr val="0065BD"/>
              </a:buClr>
              <a:buFontTx/>
              <a:buChar char="•"/>
            </a:pPr>
            <a:endParaRPr lang="en-US" altLang="fi-FI" dirty="0">
              <a:solidFill>
                <a:srgbClr val="898989"/>
              </a:solidFill>
            </a:endParaRPr>
          </a:p>
          <a:p>
            <a:endParaRPr lang="en-US" dirty="0"/>
          </a:p>
        </p:txBody>
      </p:sp>
      <p:sp>
        <p:nvSpPr>
          <p:cNvPr id="6" name="Footer Placeholder 5"/>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2938365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Trademark</a:t>
            </a:r>
            <a:endParaRPr lang="en-US" dirty="0"/>
          </a:p>
        </p:txBody>
      </p:sp>
      <p:sp>
        <p:nvSpPr>
          <p:cNvPr id="3" name="Content Placeholder 2"/>
          <p:cNvSpPr>
            <a:spLocks noGrp="1"/>
          </p:cNvSpPr>
          <p:nvPr>
            <p:ph sz="quarter" idx="14"/>
          </p:nvPr>
        </p:nvSpPr>
        <p:spPr/>
        <p:txBody>
          <a:bodyPr/>
          <a:lstStyle/>
          <a:p>
            <a:pPr>
              <a:lnSpc>
                <a:spcPct val="90000"/>
              </a:lnSpc>
            </a:pPr>
            <a:r>
              <a:rPr lang="fi-FI" altLang="fi-FI" sz="2800" dirty="0" err="1">
                <a:latin typeface="Arial" panose="020B0604020202020204" pitchFamily="34" charset="0"/>
                <a:cs typeface="Arial" panose="020B0604020202020204" pitchFamily="34" charset="0"/>
              </a:rPr>
              <a:t>The</a:t>
            </a:r>
            <a:r>
              <a:rPr lang="fi-FI" altLang="fi-FI" sz="2800" dirty="0">
                <a:latin typeface="Arial" panose="020B0604020202020204" pitchFamily="34" charset="0"/>
                <a:cs typeface="Arial" panose="020B0604020202020204" pitchFamily="34" charset="0"/>
              </a:rPr>
              <a:t> Apple </a:t>
            </a:r>
            <a:r>
              <a:rPr lang="fi-FI" altLang="fi-FI" sz="2800" dirty="0" err="1">
                <a:latin typeface="Arial" panose="020B0604020202020204" pitchFamily="34" charset="0"/>
                <a:cs typeface="Arial" panose="020B0604020202020204" pitchFamily="34" charset="0"/>
              </a:rPr>
              <a:t>mark</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can</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be</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registered</a:t>
            </a:r>
            <a:r>
              <a:rPr lang="fi-FI" altLang="fi-FI" sz="2800" dirty="0">
                <a:latin typeface="Arial" panose="020B0604020202020204" pitchFamily="34" charset="0"/>
                <a:cs typeface="Arial" panose="020B0604020202020204" pitchFamily="34" charset="0"/>
              </a:rPr>
              <a:t> as a </a:t>
            </a:r>
            <a:r>
              <a:rPr lang="fi-FI" altLang="fi-FI" sz="2800" dirty="0" err="1">
                <a:latin typeface="Arial" panose="020B0604020202020204" pitchFamily="34" charset="0"/>
                <a:cs typeface="Arial" panose="020B0604020202020204" pitchFamily="34" charset="0"/>
              </a:rPr>
              <a:t>distinctive</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mark</a:t>
            </a:r>
            <a:r>
              <a:rPr lang="fi-FI" altLang="fi-FI" sz="2800" dirty="0">
                <a:latin typeface="Arial" panose="020B0604020202020204" pitchFamily="34" charset="0"/>
                <a:cs typeface="Arial" panose="020B0604020202020204" pitchFamily="34" charset="0"/>
              </a:rPr>
              <a:t> in </a:t>
            </a:r>
            <a:r>
              <a:rPr lang="fi-FI" altLang="fi-FI" sz="2800" dirty="0" err="1">
                <a:latin typeface="Arial" panose="020B0604020202020204" pitchFamily="34" charset="0"/>
                <a:cs typeface="Arial" panose="020B0604020202020204" pitchFamily="34" charset="0"/>
              </a:rPr>
              <a:t>class</a:t>
            </a:r>
            <a:r>
              <a:rPr lang="fi-FI" altLang="fi-FI" sz="2800" dirty="0">
                <a:latin typeface="Arial" panose="020B0604020202020204" pitchFamily="34" charset="0"/>
                <a:cs typeface="Arial" panose="020B0604020202020204" pitchFamily="34" charset="0"/>
              </a:rPr>
              <a:t> 9 </a:t>
            </a:r>
            <a:r>
              <a:rPr lang="fi-FI" altLang="fi-FI" sz="2800" dirty="0" err="1">
                <a:latin typeface="Arial" panose="020B0604020202020204" pitchFamily="34" charset="0"/>
                <a:cs typeface="Arial" panose="020B0604020202020204" pitchFamily="34" charset="0"/>
              </a:rPr>
              <a:t>that</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includes</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computers</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but</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could</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not</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be</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registered</a:t>
            </a:r>
            <a:r>
              <a:rPr lang="fi-FI" altLang="fi-FI" sz="2800" dirty="0">
                <a:latin typeface="Arial" panose="020B0604020202020204" pitchFamily="34" charset="0"/>
                <a:cs typeface="Arial" panose="020B0604020202020204" pitchFamily="34" charset="0"/>
              </a:rPr>
              <a:t> for  </a:t>
            </a:r>
            <a:r>
              <a:rPr lang="fi-FI" altLang="fi-FI" sz="2800" dirty="0" err="1">
                <a:latin typeface="Arial" panose="020B0604020202020204" pitchFamily="34" charset="0"/>
                <a:cs typeface="Arial" panose="020B0604020202020204" pitchFamily="34" charset="0"/>
              </a:rPr>
              <a:t>class</a:t>
            </a:r>
            <a:r>
              <a:rPr lang="fi-FI" altLang="fi-FI" sz="2800" dirty="0">
                <a:latin typeface="Arial" panose="020B0604020202020204" pitchFamily="34" charset="0"/>
                <a:cs typeface="Arial" panose="020B0604020202020204" pitchFamily="34" charset="0"/>
              </a:rPr>
              <a:t> 29 </a:t>
            </a:r>
            <a:r>
              <a:rPr lang="fi-FI" altLang="fi-FI" sz="2800" dirty="0" err="1">
                <a:latin typeface="Arial" panose="020B0604020202020204" pitchFamily="34" charset="0"/>
                <a:cs typeface="Arial" panose="020B0604020202020204" pitchFamily="34" charset="0"/>
              </a:rPr>
              <a:t>that</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includes</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preserved</a:t>
            </a:r>
            <a:r>
              <a:rPr lang="fi-FI" altLang="fi-FI" sz="2800" dirty="0">
                <a:latin typeface="Arial" panose="020B0604020202020204" pitchFamily="34" charset="0"/>
                <a:cs typeface="Arial" panose="020B0604020202020204" pitchFamily="34" charset="0"/>
              </a:rPr>
              <a:t> , </a:t>
            </a:r>
            <a:r>
              <a:rPr lang="fi-FI" altLang="fi-FI" sz="2800" dirty="0" err="1">
                <a:latin typeface="Arial" panose="020B0604020202020204" pitchFamily="34" charset="0"/>
                <a:cs typeface="Arial" panose="020B0604020202020204" pitchFamily="34" charset="0"/>
              </a:rPr>
              <a:t>frozen</a:t>
            </a:r>
            <a:r>
              <a:rPr lang="fi-FI" altLang="fi-FI" sz="2800" dirty="0">
                <a:latin typeface="Arial" panose="020B0604020202020204" pitchFamily="34" charset="0"/>
                <a:cs typeface="Arial" panose="020B0604020202020204" pitchFamily="34" charset="0"/>
              </a:rPr>
              <a:t> , </a:t>
            </a:r>
            <a:r>
              <a:rPr lang="fi-FI" altLang="fi-FI" sz="2800" dirty="0" err="1">
                <a:latin typeface="Arial" panose="020B0604020202020204" pitchFamily="34" charset="0"/>
                <a:cs typeface="Arial" panose="020B0604020202020204" pitchFamily="34" charset="0"/>
              </a:rPr>
              <a:t>dried</a:t>
            </a:r>
            <a:r>
              <a:rPr lang="fi-FI" altLang="fi-FI" sz="2800" dirty="0">
                <a:latin typeface="Arial" panose="020B0604020202020204" pitchFamily="34" charset="0"/>
                <a:cs typeface="Arial" panose="020B0604020202020204" pitchFamily="34" charset="0"/>
              </a:rPr>
              <a:t> and </a:t>
            </a:r>
            <a:r>
              <a:rPr lang="fi-FI" altLang="fi-FI" sz="2800" dirty="0" err="1">
                <a:latin typeface="Arial" panose="020B0604020202020204" pitchFamily="34" charset="0"/>
                <a:cs typeface="Arial" panose="020B0604020202020204" pitchFamily="34" charset="0"/>
              </a:rPr>
              <a:t>cooked</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fruit</a:t>
            </a:r>
            <a:r>
              <a:rPr lang="fi-FI" altLang="fi-FI" sz="2800" dirty="0">
                <a:latin typeface="Arial" panose="020B0604020202020204" pitchFamily="34" charset="0"/>
                <a:cs typeface="Arial" panose="020B0604020202020204" pitchFamily="34" charset="0"/>
              </a:rPr>
              <a:t>, in </a:t>
            </a:r>
            <a:r>
              <a:rPr lang="fi-FI" altLang="fi-FI" sz="2800" dirty="0" err="1">
                <a:latin typeface="Arial" panose="020B0604020202020204" pitchFamily="34" charset="0"/>
                <a:cs typeface="Arial" panose="020B0604020202020204" pitchFamily="34" charset="0"/>
              </a:rPr>
              <a:t>that</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class</a:t>
            </a:r>
            <a:r>
              <a:rPr lang="fi-FI" altLang="fi-FI" sz="2800" dirty="0">
                <a:latin typeface="Arial" panose="020B0604020202020204" pitchFamily="34" charset="0"/>
                <a:cs typeface="Arial" panose="020B0604020202020204" pitchFamily="34" charset="0"/>
              </a:rPr>
              <a:t> it </a:t>
            </a:r>
            <a:r>
              <a:rPr lang="fi-FI" altLang="fi-FI" sz="2800" dirty="0" err="1">
                <a:latin typeface="Arial" panose="020B0604020202020204" pitchFamily="34" charset="0"/>
                <a:cs typeface="Arial" panose="020B0604020202020204" pitchFamily="34" charset="0"/>
              </a:rPr>
              <a:t>would</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not</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be</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distinctive</a:t>
            </a:r>
            <a:r>
              <a:rPr lang="fi-FI" altLang="fi-FI" sz="2800" dirty="0">
                <a:latin typeface="Arial" panose="020B0604020202020204" pitchFamily="34" charset="0"/>
                <a:cs typeface="Arial" panose="020B0604020202020204" pitchFamily="34" charset="0"/>
              </a:rPr>
              <a:t>. </a:t>
            </a:r>
          </a:p>
        </p:txBody>
      </p:sp>
      <p:sp>
        <p:nvSpPr>
          <p:cNvPr id="6" name="Footer Placeholder 5"/>
          <p:cNvSpPr>
            <a:spLocks noGrp="1"/>
          </p:cNvSpPr>
          <p:nvPr>
            <p:ph type="ftr" sz="quarter" idx="16"/>
          </p:nvPr>
        </p:nvSpPr>
        <p:spPr/>
        <p:txBody>
          <a:bodyPr/>
          <a:lstStyle/>
          <a:p>
            <a:pPr>
              <a:defRPr/>
            </a:pPr>
            <a:r>
              <a:rPr lang="en-US"/>
              <a:t>Terms of use see https://oami.europa.eu/ohimportal/en/legal-notices</a:t>
            </a:r>
            <a:endParaRPr lang="fi-FI"/>
          </a:p>
        </p:txBody>
      </p:sp>
    </p:spTree>
    <p:extLst>
      <p:ext uri="{BB962C8B-B14F-4D97-AF65-F5344CB8AC3E}">
        <p14:creationId xmlns:p14="http://schemas.microsoft.com/office/powerpoint/2010/main" val="1934319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Trademark</a:t>
            </a:r>
            <a:endParaRPr lang="en-US" dirty="0"/>
          </a:p>
        </p:txBody>
      </p:sp>
      <p:sp>
        <p:nvSpPr>
          <p:cNvPr id="3" name="Content Placeholder 2"/>
          <p:cNvSpPr>
            <a:spLocks noGrp="1"/>
          </p:cNvSpPr>
          <p:nvPr>
            <p:ph sz="quarter" idx="14"/>
          </p:nvPr>
        </p:nvSpPr>
        <p:spPr/>
        <p:txBody>
          <a:bodyPr/>
          <a:lstStyle/>
          <a:p>
            <a:endParaRPr lang="en-US" altLang="fi-FI" sz="2400" dirty="0">
              <a:latin typeface="Arial" panose="020B0604020202020204" pitchFamily="34" charset="0"/>
              <a:cs typeface="Arial" panose="020B0604020202020204" pitchFamily="34" charset="0"/>
            </a:endParaRPr>
          </a:p>
          <a:p>
            <a:r>
              <a:rPr lang="en-US" altLang="fi-FI" sz="2400" dirty="0">
                <a:latin typeface="Arial" panose="020B0604020202020204" pitchFamily="34" charset="0"/>
                <a:cs typeface="Arial" panose="020B0604020202020204" pitchFamily="34" charset="0"/>
              </a:rPr>
              <a:t>You can use the circled  R mark indicating a registered trademark  only for registered marks.</a:t>
            </a:r>
          </a:p>
          <a:p>
            <a:r>
              <a:rPr lang="en-US" altLang="fi-FI" sz="2400" dirty="0">
                <a:latin typeface="Arial" panose="020B0604020202020204" pitchFamily="34" charset="0"/>
                <a:cs typeface="Arial" panose="020B0604020202020204" pitchFamily="34" charset="0"/>
              </a:rPr>
              <a:t>You can use TM for  unregistered marks that are used as a trademark.</a:t>
            </a:r>
          </a:p>
          <a:p>
            <a:r>
              <a:rPr lang="en-US" altLang="fi-FI" sz="2400" dirty="0">
                <a:latin typeface="Arial" panose="020B0604020202020204" pitchFamily="34" charset="0"/>
                <a:cs typeface="Arial" panose="020B0604020202020204" pitchFamily="34" charset="0"/>
              </a:rPr>
              <a:t>An unregistered trademark can also be established by long and </a:t>
            </a:r>
            <a:r>
              <a:rPr lang="en-US" altLang="fi-FI" sz="2400" dirty="0" err="1">
                <a:latin typeface="Arial" panose="020B0604020202020204" pitchFamily="34" charset="0"/>
                <a:cs typeface="Arial" panose="020B0604020202020204" pitchFamily="34" charset="0"/>
              </a:rPr>
              <a:t>succesful</a:t>
            </a:r>
            <a:r>
              <a:rPr lang="en-US" altLang="fi-FI" sz="2400" dirty="0">
                <a:latin typeface="Arial" panose="020B0604020202020204" pitchFamily="34" charset="0"/>
                <a:cs typeface="Arial" panose="020B0604020202020204" pitchFamily="34" charset="0"/>
              </a:rPr>
              <a:t> use, much harder to defend than a registered trademark.</a:t>
            </a:r>
          </a:p>
          <a:p>
            <a:endParaRPr lang="en-US" dirty="0"/>
          </a:p>
        </p:txBody>
      </p:sp>
      <p:pic>
        <p:nvPicPr>
          <p:cNvPr id="6" name="Picture 25" descr="160337310"/>
          <p:cNvPicPr>
            <a:picLocks noChangeAspect="1" noChangeArrowheads="1"/>
          </p:cNvPicPr>
          <p:nvPr/>
        </p:nvPicPr>
        <p:blipFill>
          <a:blip r:embed="rId3"/>
          <a:srcRect/>
          <a:stretch>
            <a:fillRect/>
          </a:stretch>
        </p:blipFill>
        <p:spPr bwMode="auto">
          <a:xfrm>
            <a:off x="6358765" y="265113"/>
            <a:ext cx="1874939" cy="1407396"/>
          </a:xfrm>
          <a:prstGeom prst="rect">
            <a:avLst/>
          </a:prstGeom>
          <a:noFill/>
        </p:spPr>
      </p:pic>
      <p:sp>
        <p:nvSpPr>
          <p:cNvPr id="7" name="Footer Placeholder 6"/>
          <p:cNvSpPr>
            <a:spLocks noGrp="1"/>
          </p:cNvSpPr>
          <p:nvPr>
            <p:ph type="ftr" sz="quarter" idx="16"/>
          </p:nvPr>
        </p:nvSpPr>
        <p:spPr/>
        <p:txBody>
          <a:bodyPr/>
          <a:lstStyle/>
          <a:p>
            <a:pPr>
              <a:defRPr/>
            </a:pPr>
            <a:r>
              <a:rPr lang="en-US" dirty="0"/>
              <a:t>Image Terms of use see https://oami.europa.eu/ohimportal/en/legal-notices</a:t>
            </a:r>
            <a:endParaRPr lang="fi-FI" dirty="0"/>
          </a:p>
        </p:txBody>
      </p:sp>
    </p:spTree>
    <p:extLst>
      <p:ext uri="{BB962C8B-B14F-4D97-AF65-F5344CB8AC3E}">
        <p14:creationId xmlns:p14="http://schemas.microsoft.com/office/powerpoint/2010/main" val="3906954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Trademark</a:t>
            </a:r>
            <a:endParaRPr lang="en-US" dirty="0"/>
          </a:p>
        </p:txBody>
      </p:sp>
      <p:sp>
        <p:nvSpPr>
          <p:cNvPr id="3" name="Content Placeholder 2"/>
          <p:cNvSpPr>
            <a:spLocks noGrp="1"/>
          </p:cNvSpPr>
          <p:nvPr>
            <p:ph sz="quarter" idx="14"/>
          </p:nvPr>
        </p:nvSpPr>
        <p:spPr/>
        <p:txBody>
          <a:bodyPr/>
          <a:lstStyle/>
          <a:p>
            <a:r>
              <a:rPr lang="en-US" altLang="fi-FI" sz="2400" dirty="0">
                <a:latin typeface="Arial" panose="020B0604020202020204" pitchFamily="34" charset="0"/>
                <a:cs typeface="Arial" panose="020B0604020202020204" pitchFamily="34" charset="0"/>
              </a:rPr>
              <a:t>Can be registered nationally, for example in Finland</a:t>
            </a:r>
          </a:p>
          <a:p>
            <a:r>
              <a:rPr lang="en-US" altLang="fi-FI" sz="2400" dirty="0">
                <a:latin typeface="Arial" panose="020B0604020202020204" pitchFamily="34" charset="0"/>
                <a:cs typeface="Arial" panose="020B0604020202020204" pitchFamily="34" charset="0"/>
              </a:rPr>
              <a:t>Can be registered with one application to whole EU</a:t>
            </a:r>
          </a:p>
          <a:p>
            <a:r>
              <a:rPr lang="en-US" altLang="fi-FI" sz="2400" dirty="0">
                <a:latin typeface="Arial" panose="020B0604020202020204" pitchFamily="34" charset="0"/>
                <a:cs typeface="Arial" panose="020B0604020202020204" pitchFamily="34" charset="0"/>
              </a:rPr>
              <a:t>International registration under Madrid Agreement, requires first EU or national registration. </a:t>
            </a:r>
          </a:p>
          <a:p>
            <a:endParaRPr lang="en-US" altLang="fi-FI" sz="2400" dirty="0">
              <a:latin typeface="Arial" panose="020B0604020202020204" pitchFamily="34" charset="0"/>
              <a:cs typeface="Arial" panose="020B0604020202020204" pitchFamily="34" charset="0"/>
            </a:endParaRPr>
          </a:p>
          <a:p>
            <a:r>
              <a:rPr lang="en-US" altLang="fi-FI" sz="1600" u="sng" dirty="0">
                <a:latin typeface="Arial" panose="020B0604020202020204" pitchFamily="34" charset="0"/>
                <a:cs typeface="Arial" panose="020B0604020202020204" pitchFamily="34" charset="0"/>
                <a:hlinkClick r:id="rId2"/>
              </a:rPr>
              <a:t>www.oami.europa.eu</a:t>
            </a:r>
            <a:r>
              <a:rPr lang="en-US" altLang="fi-FI" sz="1600" dirty="0">
                <a:latin typeface="Arial" panose="020B0604020202020204" pitchFamily="34" charset="0"/>
                <a:cs typeface="Arial" panose="020B0604020202020204" pitchFamily="34" charset="0"/>
              </a:rPr>
              <a:t> </a:t>
            </a:r>
          </a:p>
          <a:p>
            <a:r>
              <a:rPr lang="en-US" altLang="fi-FI" sz="1600" dirty="0">
                <a:latin typeface="Arial" panose="020B0604020202020204" pitchFamily="34" charset="0"/>
                <a:cs typeface="Arial" panose="020B0604020202020204" pitchFamily="34" charset="0"/>
                <a:hlinkClick r:id="rId3"/>
              </a:rPr>
              <a:t>www.prh.fi</a:t>
            </a:r>
            <a:endParaRPr lang="en-US" altLang="fi-FI" sz="1600" dirty="0">
              <a:latin typeface="Arial" panose="020B0604020202020204" pitchFamily="34" charset="0"/>
              <a:cs typeface="Arial" panose="020B0604020202020204" pitchFamily="34" charset="0"/>
            </a:endParaRPr>
          </a:p>
          <a:p>
            <a:r>
              <a:rPr lang="en-US" altLang="fi-FI" sz="1600" dirty="0">
                <a:latin typeface="Arial" panose="020B0604020202020204" pitchFamily="34" charset="0"/>
                <a:cs typeface="Arial" panose="020B0604020202020204" pitchFamily="34" charset="0"/>
              </a:rPr>
              <a:t>http://www.wipo.int/madrid/en/how_madrid_works.html</a:t>
            </a:r>
          </a:p>
          <a:p>
            <a:endParaRPr lang="en-US" dirty="0"/>
          </a:p>
        </p:txBody>
      </p:sp>
      <p:sp>
        <p:nvSpPr>
          <p:cNvPr id="6" name="Footer Placeholder 5"/>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3083614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Trademark</a:t>
            </a:r>
            <a:endParaRPr lang="en-US" dirty="0"/>
          </a:p>
        </p:txBody>
      </p:sp>
      <p:sp>
        <p:nvSpPr>
          <p:cNvPr id="3" name="Content Placeholder 2"/>
          <p:cNvSpPr>
            <a:spLocks noGrp="1"/>
          </p:cNvSpPr>
          <p:nvPr>
            <p:ph sz="quarter" idx="14"/>
          </p:nvPr>
        </p:nvSpPr>
        <p:spPr/>
        <p:txBody>
          <a:bodyPr/>
          <a:lstStyle/>
          <a:p>
            <a:r>
              <a:rPr lang="en-US" altLang="fi-FI" sz="2400" dirty="0">
                <a:latin typeface="Arial" panose="020B0604020202020204" pitchFamily="34" charset="0"/>
                <a:cs typeface="Arial" panose="020B0604020202020204" pitchFamily="34" charset="0"/>
              </a:rPr>
              <a:t>Protection starts from the date of filing an application and protection last 10 years (if application accepted)</a:t>
            </a:r>
          </a:p>
          <a:p>
            <a:r>
              <a:rPr lang="en-US" altLang="fi-FI" sz="2400" dirty="0">
                <a:latin typeface="Arial" panose="020B0604020202020204" pitchFamily="34" charset="0"/>
                <a:cs typeface="Arial" panose="020B0604020202020204" pitchFamily="34" charset="0"/>
              </a:rPr>
              <a:t>Other IPR have limited term,  a trademark is forever, as long as renewal is done and fee is paid every 10 years.</a:t>
            </a:r>
          </a:p>
          <a:p>
            <a:r>
              <a:rPr lang="en-US" altLang="fi-FI" sz="2400" dirty="0">
                <a:latin typeface="Arial" panose="020B0604020202020204" pitchFamily="34" charset="0"/>
                <a:cs typeface="Arial" panose="020B0604020202020204" pitchFamily="34" charset="0"/>
              </a:rPr>
              <a:t>In order to remain distinctive a trademark has to be defended against </a:t>
            </a:r>
            <a:r>
              <a:rPr lang="en-US" altLang="fi-FI" sz="2400" dirty="0" err="1">
                <a:latin typeface="Arial" panose="020B0604020202020204" pitchFamily="34" charset="0"/>
                <a:cs typeface="Arial" panose="020B0604020202020204" pitchFamily="34" charset="0"/>
              </a:rPr>
              <a:t>unauthorised</a:t>
            </a:r>
            <a:r>
              <a:rPr lang="en-US" altLang="fi-FI" sz="2400" dirty="0">
                <a:latin typeface="Arial" panose="020B0604020202020204" pitchFamily="34" charset="0"/>
                <a:cs typeface="Arial" panose="020B0604020202020204" pitchFamily="34" charset="0"/>
              </a:rPr>
              <a:t> use by competitors, other  companies offering products or services</a:t>
            </a:r>
          </a:p>
          <a:p>
            <a:r>
              <a:rPr lang="fi-FI" altLang="fi-FI" sz="2400" dirty="0" err="1">
                <a:latin typeface="Arial" panose="020B0604020202020204" pitchFamily="34" charset="0"/>
                <a:cs typeface="Arial" panose="020B0604020202020204" pitchFamily="34" charset="0"/>
              </a:rPr>
              <a:t>Trademark</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can</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be</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diluted</a:t>
            </a:r>
            <a:r>
              <a:rPr lang="fi-FI" altLang="fi-FI" sz="2400" dirty="0">
                <a:latin typeface="Arial" panose="020B0604020202020204" pitchFamily="34" charset="0"/>
                <a:cs typeface="Arial" panose="020B0604020202020204" pitchFamily="34" charset="0"/>
              </a:rPr>
              <a:t> for </a:t>
            </a:r>
            <a:r>
              <a:rPr lang="fi-FI" altLang="fi-FI" sz="2400" dirty="0" err="1">
                <a:latin typeface="Arial" panose="020B0604020202020204" pitchFamily="34" charset="0"/>
                <a:cs typeface="Arial" panose="020B0604020202020204" pitchFamily="34" charset="0"/>
              </a:rPr>
              <a:t>example</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jacuzzi</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became</a:t>
            </a:r>
            <a:r>
              <a:rPr lang="fi-FI" altLang="fi-FI" sz="2400" dirty="0">
                <a:latin typeface="Arial" panose="020B0604020202020204" pitchFamily="34" charset="0"/>
                <a:cs typeface="Arial" panose="020B0604020202020204" pitchFamily="34" charset="0"/>
              </a:rPr>
              <a:t> a </a:t>
            </a:r>
            <a:r>
              <a:rPr lang="fi-FI" altLang="fi-FI" sz="2400" dirty="0" err="1">
                <a:latin typeface="Arial" panose="020B0604020202020204" pitchFamily="34" charset="0"/>
                <a:cs typeface="Arial" panose="020B0604020202020204" pitchFamily="34" charset="0"/>
              </a:rPr>
              <a:t>generic</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word</a:t>
            </a:r>
            <a:endParaRPr lang="en-US" altLang="fi-FI" sz="2400" dirty="0">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3973309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Wordmark Glastonbury Festival</a:t>
            </a:r>
            <a:endParaRPr lang="fi-FI" dirty="0"/>
          </a:p>
        </p:txBody>
      </p:sp>
      <p:sp>
        <p:nvSpPr>
          <p:cNvPr id="3" name="Content Placeholder 2"/>
          <p:cNvSpPr>
            <a:spLocks noGrp="1"/>
          </p:cNvSpPr>
          <p:nvPr>
            <p:ph sz="quarter" idx="14"/>
          </p:nvPr>
        </p:nvSpPr>
        <p:spPr/>
        <p:txBody>
          <a:bodyPr/>
          <a:lstStyle/>
          <a:p>
            <a:r>
              <a:rPr lang="fi-FI" dirty="0" err="1"/>
              <a:t>TypeWord</a:t>
            </a:r>
            <a:endParaRPr lang="fi-FI" dirty="0"/>
          </a:p>
          <a:p>
            <a:r>
              <a:rPr lang="fi-FI" dirty="0" err="1"/>
              <a:t>Filing</a:t>
            </a:r>
            <a:r>
              <a:rPr lang="fi-FI" dirty="0"/>
              <a:t> date15/08/2019</a:t>
            </a:r>
          </a:p>
          <a:p>
            <a:r>
              <a:rPr lang="fi-FI" dirty="0" err="1"/>
              <a:t>Registration</a:t>
            </a:r>
            <a:r>
              <a:rPr lang="fi-FI" dirty="0"/>
              <a:t> date28/08/2020</a:t>
            </a:r>
          </a:p>
          <a:p>
            <a:r>
              <a:rPr lang="fi-FI" dirty="0" err="1"/>
              <a:t>Nice</a:t>
            </a:r>
            <a:r>
              <a:rPr lang="fi-FI" dirty="0"/>
              <a:t> </a:t>
            </a:r>
            <a:r>
              <a:rPr lang="fi-FI" dirty="0" err="1"/>
              <a:t>Classification</a:t>
            </a:r>
            <a:endParaRPr lang="fi-FI" dirty="0"/>
          </a:p>
          <a:p>
            <a:r>
              <a:rPr lang="fi-FI" dirty="0"/>
              <a:t>3, 9, 14, 16, 18, 20, 21, 22, 24, 25, 28, 35, 36, 38, 41, 42, 43</a:t>
            </a:r>
          </a:p>
          <a:p>
            <a:r>
              <a:rPr lang="fi-FI" dirty="0"/>
              <a:t>Trade </a:t>
            </a:r>
            <a:r>
              <a:rPr lang="fi-FI" dirty="0" err="1"/>
              <a:t>mark</a:t>
            </a:r>
            <a:r>
              <a:rPr lang="fi-FI" dirty="0"/>
              <a:t> </a:t>
            </a:r>
            <a:r>
              <a:rPr lang="fi-FI" dirty="0" err="1"/>
              <a:t>statusRegistered</a:t>
            </a:r>
            <a:endParaRPr lang="fi-FI" dirty="0"/>
          </a:p>
          <a:p>
            <a:r>
              <a:rPr lang="fi-FI" dirty="0" err="1"/>
              <a:t>Owner</a:t>
            </a:r>
            <a:r>
              <a:rPr lang="fi-FI" dirty="0"/>
              <a:t> ID </a:t>
            </a:r>
            <a:r>
              <a:rPr lang="fi-FI" dirty="0" err="1"/>
              <a:t>number</a:t>
            </a:r>
            <a:r>
              <a:rPr lang="fi-FI" dirty="0"/>
              <a:t> 234672</a:t>
            </a:r>
          </a:p>
          <a:p>
            <a:r>
              <a:rPr lang="fi-FI" dirty="0" err="1"/>
              <a:t>Owner</a:t>
            </a:r>
            <a:r>
              <a:rPr lang="fi-FI" dirty="0"/>
              <a:t> </a:t>
            </a:r>
            <a:r>
              <a:rPr lang="fi-FI" dirty="0" err="1"/>
              <a:t>name</a:t>
            </a:r>
            <a:r>
              <a:rPr lang="fi-FI" dirty="0"/>
              <a:t> </a:t>
            </a:r>
            <a:r>
              <a:rPr lang="fi-FI" dirty="0" err="1"/>
              <a:t>Glastonbury</a:t>
            </a:r>
            <a:r>
              <a:rPr lang="fi-FI" dirty="0"/>
              <a:t> </a:t>
            </a:r>
            <a:r>
              <a:rPr lang="fi-FI" dirty="0" err="1"/>
              <a:t>Festivals</a:t>
            </a:r>
            <a:r>
              <a:rPr lang="fi-FI" dirty="0"/>
              <a:t> Limited</a:t>
            </a:r>
          </a:p>
          <a:p>
            <a:endParaRPr lang="fi-FI" dirty="0"/>
          </a:p>
        </p:txBody>
      </p:sp>
      <p:sp>
        <p:nvSpPr>
          <p:cNvPr id="4" name="Footer Placeholder 3"/>
          <p:cNvSpPr>
            <a:spLocks noGrp="1"/>
          </p:cNvSpPr>
          <p:nvPr>
            <p:ph type="ftr" sz="quarter" idx="16"/>
          </p:nvPr>
        </p:nvSpPr>
        <p:spPr/>
        <p:txBody>
          <a:bodyPr/>
          <a:lstStyle/>
          <a:p>
            <a:pPr>
              <a:defRPr/>
            </a:pPr>
            <a:r>
              <a:rPr lang="en-US"/>
              <a:t>Terms of use see https://oami.europa.eu/ohimportal/en/legal-notices</a:t>
            </a:r>
            <a:endParaRPr lang="fi-FI"/>
          </a:p>
        </p:txBody>
      </p:sp>
    </p:spTree>
    <p:extLst>
      <p:ext uri="{BB962C8B-B14F-4D97-AF65-F5344CB8AC3E}">
        <p14:creationId xmlns:p14="http://schemas.microsoft.com/office/powerpoint/2010/main" val="1982166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Cpombination</a:t>
            </a:r>
            <a:r>
              <a:rPr lang="fi-FI" dirty="0"/>
              <a:t> of </a:t>
            </a:r>
            <a:r>
              <a:rPr lang="fi-FI" dirty="0" err="1"/>
              <a:t>word</a:t>
            </a:r>
            <a:r>
              <a:rPr lang="fi-FI" dirty="0"/>
              <a:t> and </a:t>
            </a:r>
            <a:r>
              <a:rPr lang="fi-FI" dirty="0" err="1"/>
              <a:t>figure</a:t>
            </a:r>
            <a:r>
              <a:rPr lang="fi-FI" dirty="0"/>
              <a:t>  </a:t>
            </a:r>
            <a:r>
              <a:rPr lang="fi-FI" dirty="0" err="1"/>
              <a:t>can</a:t>
            </a:r>
            <a:r>
              <a:rPr lang="fi-FI" dirty="0"/>
              <a:t> </a:t>
            </a:r>
            <a:r>
              <a:rPr lang="fi-FI" dirty="0" err="1"/>
              <a:t>be</a:t>
            </a:r>
            <a:r>
              <a:rPr lang="fi-FI" dirty="0"/>
              <a:t> </a:t>
            </a:r>
            <a:r>
              <a:rPr lang="fi-FI" dirty="0" err="1"/>
              <a:t>protected</a:t>
            </a:r>
            <a:r>
              <a:rPr lang="fi-FI" dirty="0"/>
              <a:t> as </a:t>
            </a:r>
            <a:r>
              <a:rPr lang="fi-FI" dirty="0" err="1"/>
              <a:t>trademark</a:t>
            </a:r>
            <a:r>
              <a:rPr lang="fi-FI" dirty="0"/>
              <a:t> </a:t>
            </a:r>
            <a:endParaRPr lang="en-US" dirty="0"/>
          </a:p>
        </p:txBody>
      </p:sp>
      <p:graphicFrame>
        <p:nvGraphicFramePr>
          <p:cNvPr id="6" name="Content Placeholder 5"/>
          <p:cNvGraphicFramePr>
            <a:graphicFrameLocks noGrp="1"/>
          </p:cNvGraphicFramePr>
          <p:nvPr>
            <p:ph sz="quarter" idx="14"/>
          </p:nvPr>
        </p:nvGraphicFramePr>
        <p:xfrm>
          <a:off x="463550" y="1912556"/>
          <a:ext cx="3987800" cy="2034351"/>
        </p:xfrm>
        <a:graphic>
          <a:graphicData uri="http://schemas.openxmlformats.org/drawingml/2006/table">
            <a:tbl>
              <a:tblPr/>
              <a:tblGrid>
                <a:gridCol w="1993900">
                  <a:extLst>
                    <a:ext uri="{9D8B030D-6E8A-4147-A177-3AD203B41FA5}">
                      <a16:colId xmlns:a16="http://schemas.microsoft.com/office/drawing/2014/main" val="20000"/>
                    </a:ext>
                  </a:extLst>
                </a:gridCol>
                <a:gridCol w="1993900">
                  <a:extLst>
                    <a:ext uri="{9D8B030D-6E8A-4147-A177-3AD203B41FA5}">
                      <a16:colId xmlns:a16="http://schemas.microsoft.com/office/drawing/2014/main" val="20001"/>
                    </a:ext>
                  </a:extLst>
                </a:gridCol>
              </a:tblGrid>
              <a:tr h="184941">
                <a:tc>
                  <a:txBody>
                    <a:bodyPr/>
                    <a:lstStyle/>
                    <a:p>
                      <a:r>
                        <a:rPr lang="en-US" sz="900"/>
                        <a:t>)Registration office</a:t>
                      </a:r>
                    </a:p>
                  </a:txBody>
                  <a:tcPr marL="46235" marR="46235" marT="23118" marB="23118" anchor="ctr">
                    <a:lnL>
                      <a:noFill/>
                    </a:lnL>
                    <a:lnR>
                      <a:noFill/>
                    </a:lnR>
                    <a:lnT>
                      <a:noFill/>
                    </a:lnT>
                    <a:lnB>
                      <a:noFill/>
                    </a:lnB>
                  </a:tcPr>
                </a:tc>
                <a:tc>
                  <a:txBody>
                    <a:bodyPr/>
                    <a:lstStyle/>
                    <a:p>
                      <a:r>
                        <a:rPr lang="en-US" sz="900"/>
                        <a:t>NO</a:t>
                      </a:r>
                    </a:p>
                  </a:txBody>
                  <a:tcPr marL="46235" marR="46235" marT="23118" marB="23118" anchor="ctr">
                    <a:lnL>
                      <a:noFill/>
                    </a:lnL>
                    <a:lnR>
                      <a:noFill/>
                    </a:lnR>
                    <a:lnT>
                      <a:noFill/>
                    </a:lnT>
                    <a:lnB>
                      <a:noFill/>
                    </a:lnB>
                  </a:tcPr>
                </a:tc>
                <a:extLst>
                  <a:ext uri="{0D108BD9-81ED-4DB2-BD59-A6C34878D82A}">
                    <a16:rowId xmlns:a16="http://schemas.microsoft.com/office/drawing/2014/main" val="10000"/>
                  </a:ext>
                </a:extLst>
              </a:tr>
              <a:tr h="184941">
                <a:tc>
                  <a:txBody>
                    <a:bodyPr/>
                    <a:lstStyle/>
                    <a:p>
                      <a:r>
                        <a:rPr lang="en-US" sz="900"/>
                        <a:t>(111)Registration number</a:t>
                      </a:r>
                    </a:p>
                  </a:txBody>
                  <a:tcPr marL="46235" marR="46235" marT="23118" marB="23118" anchor="ctr">
                    <a:lnL>
                      <a:noFill/>
                    </a:lnL>
                    <a:lnR>
                      <a:noFill/>
                    </a:lnR>
                    <a:lnT>
                      <a:noFill/>
                    </a:lnT>
                    <a:lnB>
                      <a:noFill/>
                    </a:lnB>
                  </a:tcPr>
                </a:tc>
                <a:tc>
                  <a:txBody>
                    <a:bodyPr/>
                    <a:lstStyle/>
                    <a:p>
                      <a:r>
                        <a:rPr lang="en-US" sz="900"/>
                        <a:t>281213</a:t>
                      </a:r>
                    </a:p>
                  </a:txBody>
                  <a:tcPr marL="46235" marR="46235" marT="23118" marB="23118" anchor="ctr">
                    <a:lnL>
                      <a:noFill/>
                    </a:lnL>
                    <a:lnR>
                      <a:noFill/>
                    </a:lnR>
                    <a:lnT>
                      <a:noFill/>
                    </a:lnT>
                    <a:lnB>
                      <a:noFill/>
                    </a:lnB>
                  </a:tcPr>
                </a:tc>
                <a:extLst>
                  <a:ext uri="{0D108BD9-81ED-4DB2-BD59-A6C34878D82A}">
                    <a16:rowId xmlns:a16="http://schemas.microsoft.com/office/drawing/2014/main" val="10001"/>
                  </a:ext>
                </a:extLst>
              </a:tr>
              <a:tr h="184941">
                <a:tc>
                  <a:txBody>
                    <a:bodyPr/>
                    <a:lstStyle/>
                    <a:p>
                      <a:r>
                        <a:rPr lang="en-US" sz="900"/>
                        <a:t>(151)Registration date</a:t>
                      </a:r>
                    </a:p>
                  </a:txBody>
                  <a:tcPr marL="46235" marR="46235" marT="23118" marB="23118" anchor="ctr">
                    <a:lnL>
                      <a:noFill/>
                    </a:lnL>
                    <a:lnR>
                      <a:noFill/>
                    </a:lnR>
                    <a:lnT>
                      <a:noFill/>
                    </a:lnT>
                    <a:lnB>
                      <a:noFill/>
                    </a:lnB>
                  </a:tcPr>
                </a:tc>
                <a:tc>
                  <a:txBody>
                    <a:bodyPr/>
                    <a:lstStyle/>
                    <a:p>
                      <a:r>
                        <a:rPr lang="en-US" sz="900"/>
                        <a:t>2015-03-30</a:t>
                      </a:r>
                    </a:p>
                  </a:txBody>
                  <a:tcPr marL="46235" marR="46235" marT="23118" marB="23118" anchor="ctr">
                    <a:lnL>
                      <a:noFill/>
                    </a:lnL>
                    <a:lnR>
                      <a:noFill/>
                    </a:lnR>
                    <a:lnT>
                      <a:noFill/>
                    </a:lnT>
                    <a:lnB>
                      <a:noFill/>
                    </a:lnB>
                  </a:tcPr>
                </a:tc>
                <a:extLst>
                  <a:ext uri="{0D108BD9-81ED-4DB2-BD59-A6C34878D82A}">
                    <a16:rowId xmlns:a16="http://schemas.microsoft.com/office/drawing/2014/main" val="10002"/>
                  </a:ext>
                </a:extLst>
              </a:tr>
              <a:tr h="184941">
                <a:tc>
                  <a:txBody>
                    <a:bodyPr/>
                    <a:lstStyle/>
                    <a:p>
                      <a:r>
                        <a:rPr lang="en-US" sz="900"/>
                        <a:t>(141)Expiry date</a:t>
                      </a:r>
                    </a:p>
                  </a:txBody>
                  <a:tcPr marL="46235" marR="46235" marT="23118" marB="23118" anchor="ctr">
                    <a:lnL>
                      <a:noFill/>
                    </a:lnL>
                    <a:lnR>
                      <a:noFill/>
                    </a:lnR>
                    <a:lnT>
                      <a:noFill/>
                    </a:lnT>
                    <a:lnB>
                      <a:noFill/>
                    </a:lnB>
                  </a:tcPr>
                </a:tc>
                <a:tc>
                  <a:txBody>
                    <a:bodyPr/>
                    <a:lstStyle/>
                    <a:p>
                      <a:r>
                        <a:rPr lang="en-US" sz="900"/>
                        <a:t>2024-09-09</a:t>
                      </a:r>
                    </a:p>
                  </a:txBody>
                  <a:tcPr marL="46235" marR="46235" marT="23118" marB="23118" anchor="ctr">
                    <a:lnL>
                      <a:noFill/>
                    </a:lnL>
                    <a:lnR>
                      <a:noFill/>
                    </a:lnR>
                    <a:lnT>
                      <a:noFill/>
                    </a:lnT>
                    <a:lnB>
                      <a:noFill/>
                    </a:lnB>
                  </a:tcPr>
                </a:tc>
                <a:extLst>
                  <a:ext uri="{0D108BD9-81ED-4DB2-BD59-A6C34878D82A}">
                    <a16:rowId xmlns:a16="http://schemas.microsoft.com/office/drawing/2014/main" val="10003"/>
                  </a:ext>
                </a:extLst>
              </a:tr>
              <a:tr h="184941">
                <a:tc>
                  <a:txBody>
                    <a:bodyPr/>
                    <a:lstStyle/>
                    <a:p>
                      <a:r>
                        <a:rPr lang="en-US" sz="900"/>
                        <a:t>Kind of IPR</a:t>
                      </a:r>
                    </a:p>
                  </a:txBody>
                  <a:tcPr marL="46235" marR="46235" marT="23118" marB="23118" anchor="ctr">
                    <a:lnL>
                      <a:noFill/>
                    </a:lnL>
                    <a:lnR>
                      <a:noFill/>
                    </a:lnR>
                    <a:lnT>
                      <a:noFill/>
                    </a:lnT>
                    <a:lnB>
                      <a:noFill/>
                    </a:lnB>
                  </a:tcPr>
                </a:tc>
                <a:tc>
                  <a:txBody>
                    <a:bodyPr/>
                    <a:lstStyle/>
                    <a:p>
                      <a:r>
                        <a:rPr lang="en-US" sz="900"/>
                        <a:t>Trade mark</a:t>
                      </a:r>
                    </a:p>
                  </a:txBody>
                  <a:tcPr marL="46235" marR="46235" marT="23118" marB="23118" anchor="ctr">
                    <a:lnL>
                      <a:noFill/>
                    </a:lnL>
                    <a:lnR>
                      <a:noFill/>
                    </a:lnR>
                    <a:lnT>
                      <a:noFill/>
                    </a:lnT>
                    <a:lnB>
                      <a:noFill/>
                    </a:lnB>
                  </a:tcPr>
                </a:tc>
                <a:extLst>
                  <a:ext uri="{0D108BD9-81ED-4DB2-BD59-A6C34878D82A}">
                    <a16:rowId xmlns:a16="http://schemas.microsoft.com/office/drawing/2014/main" val="10004"/>
                  </a:ext>
                </a:extLst>
              </a:tr>
              <a:tr h="184941">
                <a:tc>
                  <a:txBody>
                    <a:bodyPr/>
                    <a:lstStyle/>
                    <a:p>
                      <a:r>
                        <a:rPr lang="en-US" sz="900"/>
                        <a:t>(550)Trade mark type</a:t>
                      </a:r>
                    </a:p>
                  </a:txBody>
                  <a:tcPr marL="46235" marR="46235" marT="23118" marB="23118" anchor="ctr">
                    <a:lnL>
                      <a:noFill/>
                    </a:lnL>
                    <a:lnR>
                      <a:noFill/>
                    </a:lnR>
                    <a:lnT>
                      <a:noFill/>
                    </a:lnT>
                    <a:lnB>
                      <a:noFill/>
                    </a:lnB>
                  </a:tcPr>
                </a:tc>
                <a:tc>
                  <a:txBody>
                    <a:bodyPr/>
                    <a:lstStyle/>
                    <a:p>
                      <a:r>
                        <a:rPr lang="en-US" sz="900"/>
                        <a:t>Combined</a:t>
                      </a:r>
                    </a:p>
                  </a:txBody>
                  <a:tcPr marL="46235" marR="46235" marT="23118" marB="23118" anchor="ctr">
                    <a:lnL>
                      <a:noFill/>
                    </a:lnL>
                    <a:lnR>
                      <a:noFill/>
                    </a:lnR>
                    <a:lnT>
                      <a:noFill/>
                    </a:lnT>
                    <a:lnB>
                      <a:noFill/>
                    </a:lnB>
                  </a:tcPr>
                </a:tc>
                <a:extLst>
                  <a:ext uri="{0D108BD9-81ED-4DB2-BD59-A6C34878D82A}">
                    <a16:rowId xmlns:a16="http://schemas.microsoft.com/office/drawing/2014/main" val="10005"/>
                  </a:ext>
                </a:extLst>
              </a:tr>
              <a:tr h="184941">
                <a:tc>
                  <a:txBody>
                    <a:bodyPr/>
                    <a:lstStyle/>
                    <a:p>
                      <a:r>
                        <a:rPr lang="en-US" sz="900"/>
                        <a:t>(511)Nice classification</a:t>
                      </a:r>
                    </a:p>
                  </a:txBody>
                  <a:tcPr marL="46235" marR="46235" marT="23118" marB="23118" anchor="ctr">
                    <a:lnL>
                      <a:noFill/>
                    </a:lnL>
                    <a:lnR>
                      <a:noFill/>
                    </a:lnR>
                    <a:lnT>
                      <a:noFill/>
                    </a:lnT>
                    <a:lnB>
                      <a:noFill/>
                    </a:lnB>
                  </a:tcPr>
                </a:tc>
                <a:tc>
                  <a:txBody>
                    <a:bodyPr/>
                    <a:lstStyle/>
                    <a:p>
                      <a:r>
                        <a:rPr lang="en-US" sz="900"/>
                        <a:t>12,16,18,20,21,24,25,35</a:t>
                      </a:r>
                    </a:p>
                  </a:txBody>
                  <a:tcPr marL="46235" marR="46235" marT="23118" marB="23118" anchor="ctr">
                    <a:lnL>
                      <a:noFill/>
                    </a:lnL>
                    <a:lnR>
                      <a:noFill/>
                    </a:lnR>
                    <a:lnT>
                      <a:noFill/>
                    </a:lnT>
                    <a:lnB>
                      <a:noFill/>
                    </a:lnB>
                  </a:tcPr>
                </a:tc>
                <a:extLst>
                  <a:ext uri="{0D108BD9-81ED-4DB2-BD59-A6C34878D82A}">
                    <a16:rowId xmlns:a16="http://schemas.microsoft.com/office/drawing/2014/main" val="10006"/>
                  </a:ext>
                </a:extLst>
              </a:tr>
              <a:tr h="184941">
                <a:tc>
                  <a:txBody>
                    <a:bodyPr/>
                    <a:lstStyle/>
                    <a:p>
                      <a:r>
                        <a:rPr lang="en-US" sz="900"/>
                        <a:t>(531)/(532)Vienna classification</a:t>
                      </a:r>
                    </a:p>
                  </a:txBody>
                  <a:tcPr marL="46235" marR="46235" marT="23118" marB="23118" anchor="ctr">
                    <a:lnL>
                      <a:noFill/>
                    </a:lnL>
                    <a:lnR>
                      <a:noFill/>
                    </a:lnR>
                    <a:lnT>
                      <a:noFill/>
                    </a:lnT>
                    <a:lnB>
                      <a:noFill/>
                    </a:lnB>
                  </a:tcPr>
                </a:tc>
                <a:tc>
                  <a:txBody>
                    <a:bodyPr/>
                    <a:lstStyle/>
                    <a:p>
                      <a:r>
                        <a:rPr lang="en-US" sz="900"/>
                        <a:t>26.13.25, 26.04.16</a:t>
                      </a:r>
                    </a:p>
                  </a:txBody>
                  <a:tcPr marL="46235" marR="46235" marT="23118" marB="23118" anchor="ctr">
                    <a:lnL>
                      <a:noFill/>
                    </a:lnL>
                    <a:lnR>
                      <a:noFill/>
                    </a:lnR>
                    <a:lnT>
                      <a:noFill/>
                    </a:lnT>
                    <a:lnB>
                      <a:noFill/>
                    </a:lnB>
                  </a:tcPr>
                </a:tc>
                <a:extLst>
                  <a:ext uri="{0D108BD9-81ED-4DB2-BD59-A6C34878D82A}">
                    <a16:rowId xmlns:a16="http://schemas.microsoft.com/office/drawing/2014/main" val="10007"/>
                  </a:ext>
                </a:extLst>
              </a:tr>
              <a:tr h="184941">
                <a:tc>
                  <a:txBody>
                    <a:bodyPr/>
                    <a:lstStyle/>
                    <a:p>
                      <a:r>
                        <a:rPr lang="en-US" sz="900"/>
                        <a:t>Current trade mark status</a:t>
                      </a:r>
                    </a:p>
                  </a:txBody>
                  <a:tcPr marL="46235" marR="46235" marT="23118" marB="23118" anchor="ctr">
                    <a:lnL>
                      <a:noFill/>
                    </a:lnL>
                    <a:lnR>
                      <a:noFill/>
                    </a:lnR>
                    <a:lnT>
                      <a:noFill/>
                    </a:lnT>
                    <a:lnB>
                      <a:noFill/>
                    </a:lnB>
                  </a:tcPr>
                </a:tc>
                <a:tc>
                  <a:txBody>
                    <a:bodyPr/>
                    <a:lstStyle/>
                    <a:p>
                      <a:r>
                        <a:rPr lang="en-US" sz="900"/>
                        <a:t>Registered</a:t>
                      </a:r>
                    </a:p>
                  </a:txBody>
                  <a:tcPr marL="46235" marR="46235" marT="23118" marB="23118" anchor="ctr">
                    <a:lnL>
                      <a:noFill/>
                    </a:lnL>
                    <a:lnR>
                      <a:noFill/>
                    </a:lnR>
                    <a:lnT>
                      <a:noFill/>
                    </a:lnT>
                    <a:lnB>
                      <a:noFill/>
                    </a:lnB>
                  </a:tcPr>
                </a:tc>
                <a:extLst>
                  <a:ext uri="{0D108BD9-81ED-4DB2-BD59-A6C34878D82A}">
                    <a16:rowId xmlns:a16="http://schemas.microsoft.com/office/drawing/2014/main" val="10008"/>
                  </a:ext>
                </a:extLst>
              </a:tr>
              <a:tr h="184941">
                <a:tc>
                  <a:txBody>
                    <a:bodyPr/>
                    <a:lstStyle/>
                    <a:p>
                      <a:r>
                        <a:rPr lang="en-US" sz="900"/>
                        <a:t>Status date</a:t>
                      </a:r>
                    </a:p>
                  </a:txBody>
                  <a:tcPr marL="46235" marR="46235" marT="23118" marB="23118" anchor="ctr">
                    <a:lnL>
                      <a:noFill/>
                    </a:lnL>
                    <a:lnR>
                      <a:noFill/>
                    </a:lnR>
                    <a:lnT>
                      <a:noFill/>
                    </a:lnT>
                    <a:lnB>
                      <a:noFill/>
                    </a:lnB>
                  </a:tcPr>
                </a:tc>
                <a:tc>
                  <a:txBody>
                    <a:bodyPr/>
                    <a:lstStyle/>
                    <a:p>
                      <a:r>
                        <a:rPr lang="en-US" sz="900"/>
                        <a:t>2015-03-30</a:t>
                      </a:r>
                    </a:p>
                  </a:txBody>
                  <a:tcPr marL="46235" marR="46235" marT="23118" marB="23118" anchor="ctr">
                    <a:lnL>
                      <a:noFill/>
                    </a:lnL>
                    <a:lnR>
                      <a:noFill/>
                    </a:lnR>
                    <a:lnT>
                      <a:noFill/>
                    </a:lnT>
                    <a:lnB>
                      <a:noFill/>
                    </a:lnB>
                  </a:tcPr>
                </a:tc>
                <a:extLst>
                  <a:ext uri="{0D108BD9-81ED-4DB2-BD59-A6C34878D82A}">
                    <a16:rowId xmlns:a16="http://schemas.microsoft.com/office/drawing/2014/main" val="10009"/>
                  </a:ext>
                </a:extLst>
              </a:tr>
              <a:tr h="184941">
                <a:tc>
                  <a:txBody>
                    <a:bodyPr/>
                    <a:lstStyle/>
                    <a:p>
                      <a:r>
                        <a:rPr lang="en-US" sz="900"/>
                        <a:t>Opposition period start date</a:t>
                      </a:r>
                    </a:p>
                  </a:txBody>
                  <a:tcPr marL="46235" marR="46235" marT="23118" marB="23118" anchor="ctr">
                    <a:lnL>
                      <a:noFill/>
                    </a:lnL>
                    <a:lnR>
                      <a:noFill/>
                    </a:lnR>
                    <a:lnT>
                      <a:noFill/>
                    </a:lnT>
                    <a:lnB>
                      <a:noFill/>
                    </a:lnB>
                  </a:tcPr>
                </a:tc>
                <a:tc>
                  <a:txBody>
                    <a:bodyPr/>
                    <a:lstStyle/>
                    <a:p>
                      <a:r>
                        <a:rPr lang="en-US" sz="900" dirty="0"/>
                        <a:t>2015-04-07</a:t>
                      </a:r>
                    </a:p>
                  </a:txBody>
                  <a:tcPr marL="46235" marR="46235" marT="23118" marB="23118" anchor="ctr">
                    <a:lnL>
                      <a:noFill/>
                    </a:lnL>
                    <a:lnR>
                      <a:noFill/>
                    </a:lnR>
                    <a:lnT>
                      <a:noFill/>
                    </a:lnT>
                    <a:lnB>
                      <a:noFill/>
                    </a:lnB>
                  </a:tcPr>
                </a:tc>
                <a:extLst>
                  <a:ext uri="{0D108BD9-81ED-4DB2-BD59-A6C34878D82A}">
                    <a16:rowId xmlns:a16="http://schemas.microsoft.com/office/drawing/2014/main" val="10010"/>
                  </a:ext>
                </a:extLst>
              </a:tr>
            </a:tbl>
          </a:graphicData>
        </a:graphic>
      </p:graphicFrame>
      <p:sp>
        <p:nvSpPr>
          <p:cNvPr id="5" name="Footer Placeholder 4"/>
          <p:cNvSpPr>
            <a:spLocks noGrp="1"/>
          </p:cNvSpPr>
          <p:nvPr>
            <p:ph type="ftr" sz="quarter" idx="20"/>
          </p:nvPr>
        </p:nvSpPr>
        <p:spPr/>
        <p:txBody>
          <a:bodyPr/>
          <a:lstStyle/>
          <a:p>
            <a:pPr>
              <a:defRPr/>
            </a:pPr>
            <a:r>
              <a:rPr lang="fi-FI" dirty="0" err="1"/>
              <a:t>Images</a:t>
            </a:r>
            <a:r>
              <a:rPr lang="fi-FI" dirty="0"/>
              <a:t> </a:t>
            </a:r>
            <a:r>
              <a:rPr lang="fi-FI" dirty="0" err="1"/>
              <a:t>are</a:t>
            </a:r>
            <a:r>
              <a:rPr lang="fi-FI" dirty="0"/>
              <a:t> </a:t>
            </a:r>
            <a:r>
              <a:rPr lang="fi-FI" dirty="0" err="1"/>
              <a:t>not</a:t>
            </a:r>
            <a:r>
              <a:rPr lang="fi-FI" dirty="0"/>
              <a:t> CC BY 4.0 </a:t>
            </a:r>
            <a:r>
              <a:rPr lang="fi-FI" dirty="0" err="1"/>
              <a:t>licensed</a:t>
            </a:r>
            <a:endParaRPr lang="fi-FI" dirty="0"/>
          </a:p>
        </p:txBody>
      </p:sp>
      <p:pic>
        <p:nvPicPr>
          <p:cNvPr id="18434" name="Picture 2" descr="https://www.tmdn.org/tmview/trademark/image/NO502014000010293"/>
          <p:cNvPicPr>
            <a:picLocks noGrp="1" noChangeAspect="1" noChangeArrowheads="1"/>
          </p:cNvPicPr>
          <p:nvPr>
            <p:ph sz="quarter" idx="18"/>
          </p:nvPr>
        </p:nvPicPr>
        <p:blipFill>
          <a:blip r:embed="rId2">
            <a:extLst>
              <a:ext uri="{28A0092B-C50C-407E-A947-70E740481C1C}">
                <a14:useLocalDpi xmlns:a14="http://schemas.microsoft.com/office/drawing/2010/main" val="0"/>
              </a:ext>
            </a:extLst>
          </a:blip>
          <a:srcRect/>
          <a:stretch>
            <a:fillRect/>
          </a:stretch>
        </p:blipFill>
        <p:spPr bwMode="auto">
          <a:xfrm>
            <a:off x="5253038" y="150098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402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Figurative</a:t>
            </a:r>
            <a:r>
              <a:rPr lang="fi-FI" dirty="0"/>
              <a:t> </a:t>
            </a:r>
            <a:r>
              <a:rPr lang="fi-FI" dirty="0" err="1"/>
              <a:t>trademark</a:t>
            </a:r>
            <a:endParaRPr lang="en-US" dirty="0"/>
          </a:p>
        </p:txBody>
      </p:sp>
      <p:graphicFrame>
        <p:nvGraphicFramePr>
          <p:cNvPr id="6" name="Content Placeholder 5"/>
          <p:cNvGraphicFramePr>
            <a:graphicFrameLocks noGrp="1"/>
          </p:cNvGraphicFramePr>
          <p:nvPr>
            <p:ph sz="quarter" idx="18"/>
            <p:extLst>
              <p:ext uri="{D42A27DB-BD31-4B8C-83A1-F6EECF244321}">
                <p14:modId xmlns:p14="http://schemas.microsoft.com/office/powerpoint/2010/main" val="545657308"/>
              </p:ext>
            </p:extLst>
          </p:nvPr>
        </p:nvGraphicFramePr>
        <p:xfrm>
          <a:off x="4687888" y="1820084"/>
          <a:ext cx="3987800" cy="2219294"/>
        </p:xfrm>
        <a:graphic>
          <a:graphicData uri="http://schemas.openxmlformats.org/drawingml/2006/table">
            <a:tbl>
              <a:tblPr/>
              <a:tblGrid>
                <a:gridCol w="1993900">
                  <a:extLst>
                    <a:ext uri="{9D8B030D-6E8A-4147-A177-3AD203B41FA5}">
                      <a16:colId xmlns:a16="http://schemas.microsoft.com/office/drawing/2014/main" val="20000"/>
                    </a:ext>
                  </a:extLst>
                </a:gridCol>
                <a:gridCol w="1993900">
                  <a:extLst>
                    <a:ext uri="{9D8B030D-6E8A-4147-A177-3AD203B41FA5}">
                      <a16:colId xmlns:a16="http://schemas.microsoft.com/office/drawing/2014/main" val="20001"/>
                    </a:ext>
                  </a:extLst>
                </a:gridCol>
              </a:tblGrid>
              <a:tr h="184941">
                <a:tc>
                  <a:txBody>
                    <a:bodyPr/>
                    <a:lstStyle/>
                    <a:p>
                      <a:r>
                        <a:rPr lang="en-US" sz="900" dirty="0"/>
                        <a:t>Trade mark office</a:t>
                      </a:r>
                    </a:p>
                  </a:txBody>
                  <a:tcPr marL="46235" marR="46235" marT="23118" marB="23118" anchor="ctr">
                    <a:lnL>
                      <a:noFill/>
                    </a:lnL>
                    <a:lnR>
                      <a:noFill/>
                    </a:lnR>
                    <a:lnT>
                      <a:noFill/>
                    </a:lnT>
                    <a:lnB>
                      <a:noFill/>
                    </a:lnB>
                  </a:tcPr>
                </a:tc>
                <a:tc>
                  <a:txBody>
                    <a:bodyPr/>
                    <a:lstStyle/>
                    <a:p>
                      <a:r>
                        <a:rPr lang="en-US" sz="900"/>
                        <a:t>Finland - PRH</a:t>
                      </a:r>
                    </a:p>
                  </a:txBody>
                  <a:tcPr marL="46235" marR="46235" marT="23118" marB="23118" anchor="ctr">
                    <a:lnL>
                      <a:noFill/>
                    </a:lnL>
                    <a:lnR>
                      <a:noFill/>
                    </a:lnR>
                    <a:lnT>
                      <a:noFill/>
                    </a:lnT>
                    <a:lnB>
                      <a:noFill/>
                    </a:lnB>
                  </a:tcPr>
                </a:tc>
                <a:extLst>
                  <a:ext uri="{0D108BD9-81ED-4DB2-BD59-A6C34878D82A}">
                    <a16:rowId xmlns:a16="http://schemas.microsoft.com/office/drawing/2014/main" val="10000"/>
                  </a:ext>
                </a:extLst>
              </a:tr>
              <a:tr h="184941">
                <a:tc>
                  <a:txBody>
                    <a:bodyPr/>
                    <a:lstStyle/>
                    <a:p>
                      <a:r>
                        <a:rPr lang="en-US" sz="900"/>
                        <a:t>(190)Registration office</a:t>
                      </a:r>
                    </a:p>
                  </a:txBody>
                  <a:tcPr marL="46235" marR="46235" marT="23118" marB="23118" anchor="ctr">
                    <a:lnL>
                      <a:noFill/>
                    </a:lnL>
                    <a:lnR>
                      <a:noFill/>
                    </a:lnR>
                    <a:lnT>
                      <a:noFill/>
                    </a:lnT>
                    <a:lnB>
                      <a:noFill/>
                    </a:lnB>
                  </a:tcPr>
                </a:tc>
                <a:tc>
                  <a:txBody>
                    <a:bodyPr/>
                    <a:lstStyle/>
                    <a:p>
                      <a:r>
                        <a:rPr lang="en-US" sz="900"/>
                        <a:t>FI</a:t>
                      </a:r>
                    </a:p>
                  </a:txBody>
                  <a:tcPr marL="46235" marR="46235" marT="23118" marB="23118" anchor="ctr">
                    <a:lnL>
                      <a:noFill/>
                    </a:lnL>
                    <a:lnR>
                      <a:noFill/>
                    </a:lnR>
                    <a:lnT>
                      <a:noFill/>
                    </a:lnT>
                    <a:lnB>
                      <a:noFill/>
                    </a:lnB>
                  </a:tcPr>
                </a:tc>
                <a:extLst>
                  <a:ext uri="{0D108BD9-81ED-4DB2-BD59-A6C34878D82A}">
                    <a16:rowId xmlns:a16="http://schemas.microsoft.com/office/drawing/2014/main" val="10001"/>
                  </a:ext>
                </a:extLst>
              </a:tr>
              <a:tr h="184941">
                <a:tc>
                  <a:txBody>
                    <a:bodyPr/>
                    <a:lstStyle/>
                    <a:p>
                      <a:r>
                        <a:rPr lang="en-US" sz="900"/>
                        <a:t>(111)Registration number</a:t>
                      </a:r>
                    </a:p>
                  </a:txBody>
                  <a:tcPr marL="46235" marR="46235" marT="23118" marB="23118" anchor="ctr">
                    <a:lnL>
                      <a:noFill/>
                    </a:lnL>
                    <a:lnR>
                      <a:noFill/>
                    </a:lnR>
                    <a:lnT>
                      <a:noFill/>
                    </a:lnT>
                    <a:lnB>
                      <a:noFill/>
                    </a:lnB>
                  </a:tcPr>
                </a:tc>
                <a:tc>
                  <a:txBody>
                    <a:bodyPr/>
                    <a:lstStyle/>
                    <a:p>
                      <a:r>
                        <a:rPr lang="en-US" sz="900"/>
                        <a:t>247847</a:t>
                      </a:r>
                    </a:p>
                  </a:txBody>
                  <a:tcPr marL="46235" marR="46235" marT="23118" marB="23118" anchor="ctr">
                    <a:lnL>
                      <a:noFill/>
                    </a:lnL>
                    <a:lnR>
                      <a:noFill/>
                    </a:lnR>
                    <a:lnT>
                      <a:noFill/>
                    </a:lnT>
                    <a:lnB>
                      <a:noFill/>
                    </a:lnB>
                  </a:tcPr>
                </a:tc>
                <a:extLst>
                  <a:ext uri="{0D108BD9-81ED-4DB2-BD59-A6C34878D82A}">
                    <a16:rowId xmlns:a16="http://schemas.microsoft.com/office/drawing/2014/main" val="10002"/>
                  </a:ext>
                </a:extLst>
              </a:tr>
              <a:tr h="184941">
                <a:tc>
                  <a:txBody>
                    <a:bodyPr/>
                    <a:lstStyle/>
                    <a:p>
                      <a:r>
                        <a:rPr lang="en-US" sz="900"/>
                        <a:t>(151)Registration date</a:t>
                      </a:r>
                    </a:p>
                  </a:txBody>
                  <a:tcPr marL="46235" marR="46235" marT="23118" marB="23118" anchor="ctr">
                    <a:lnL>
                      <a:noFill/>
                    </a:lnL>
                    <a:lnR>
                      <a:noFill/>
                    </a:lnR>
                    <a:lnT>
                      <a:noFill/>
                    </a:lnT>
                    <a:lnB>
                      <a:noFill/>
                    </a:lnB>
                  </a:tcPr>
                </a:tc>
                <a:tc>
                  <a:txBody>
                    <a:bodyPr/>
                    <a:lstStyle/>
                    <a:p>
                      <a:r>
                        <a:rPr lang="en-US" sz="900"/>
                        <a:t>2009-12-31</a:t>
                      </a:r>
                    </a:p>
                  </a:txBody>
                  <a:tcPr marL="46235" marR="46235" marT="23118" marB="23118" anchor="ctr">
                    <a:lnL>
                      <a:noFill/>
                    </a:lnL>
                    <a:lnR>
                      <a:noFill/>
                    </a:lnR>
                    <a:lnT>
                      <a:noFill/>
                    </a:lnT>
                    <a:lnB>
                      <a:noFill/>
                    </a:lnB>
                  </a:tcPr>
                </a:tc>
                <a:extLst>
                  <a:ext uri="{0D108BD9-81ED-4DB2-BD59-A6C34878D82A}">
                    <a16:rowId xmlns:a16="http://schemas.microsoft.com/office/drawing/2014/main" val="10003"/>
                  </a:ext>
                </a:extLst>
              </a:tr>
              <a:tr h="184941">
                <a:tc>
                  <a:txBody>
                    <a:bodyPr/>
                    <a:lstStyle/>
                    <a:p>
                      <a:r>
                        <a:rPr lang="en-US" sz="900"/>
                        <a:t>(141)Expiry date</a:t>
                      </a:r>
                    </a:p>
                  </a:txBody>
                  <a:tcPr marL="46235" marR="46235" marT="23118" marB="23118" anchor="ctr">
                    <a:lnL>
                      <a:noFill/>
                    </a:lnL>
                    <a:lnR>
                      <a:noFill/>
                    </a:lnR>
                    <a:lnT>
                      <a:noFill/>
                    </a:lnT>
                    <a:lnB>
                      <a:noFill/>
                    </a:lnB>
                  </a:tcPr>
                </a:tc>
                <a:tc>
                  <a:txBody>
                    <a:bodyPr/>
                    <a:lstStyle/>
                    <a:p>
                      <a:r>
                        <a:rPr lang="en-US" sz="900"/>
                        <a:t>2019-12-31</a:t>
                      </a:r>
                    </a:p>
                  </a:txBody>
                  <a:tcPr marL="46235" marR="46235" marT="23118" marB="23118" anchor="ctr">
                    <a:lnL>
                      <a:noFill/>
                    </a:lnL>
                    <a:lnR>
                      <a:noFill/>
                    </a:lnR>
                    <a:lnT>
                      <a:noFill/>
                    </a:lnT>
                    <a:lnB>
                      <a:noFill/>
                    </a:lnB>
                  </a:tcPr>
                </a:tc>
                <a:extLst>
                  <a:ext uri="{0D108BD9-81ED-4DB2-BD59-A6C34878D82A}">
                    <a16:rowId xmlns:a16="http://schemas.microsoft.com/office/drawing/2014/main" val="10004"/>
                  </a:ext>
                </a:extLst>
              </a:tr>
              <a:tr h="184941">
                <a:tc>
                  <a:txBody>
                    <a:bodyPr/>
                    <a:lstStyle/>
                    <a:p>
                      <a:r>
                        <a:rPr lang="en-US" sz="900"/>
                        <a:t>(550)Trade mark type</a:t>
                      </a:r>
                    </a:p>
                  </a:txBody>
                  <a:tcPr marL="46235" marR="46235" marT="23118" marB="23118" anchor="ctr">
                    <a:lnL>
                      <a:noFill/>
                    </a:lnL>
                    <a:lnR>
                      <a:noFill/>
                    </a:lnR>
                    <a:lnT>
                      <a:noFill/>
                    </a:lnT>
                    <a:lnB>
                      <a:noFill/>
                    </a:lnB>
                  </a:tcPr>
                </a:tc>
                <a:tc>
                  <a:txBody>
                    <a:bodyPr/>
                    <a:lstStyle/>
                    <a:p>
                      <a:r>
                        <a:rPr lang="en-US" sz="900"/>
                        <a:t>Figurative</a:t>
                      </a:r>
                    </a:p>
                  </a:txBody>
                  <a:tcPr marL="46235" marR="46235" marT="23118" marB="23118" anchor="ctr">
                    <a:lnL>
                      <a:noFill/>
                    </a:lnL>
                    <a:lnR>
                      <a:noFill/>
                    </a:lnR>
                    <a:lnT>
                      <a:noFill/>
                    </a:lnT>
                    <a:lnB>
                      <a:noFill/>
                    </a:lnB>
                  </a:tcPr>
                </a:tc>
                <a:extLst>
                  <a:ext uri="{0D108BD9-81ED-4DB2-BD59-A6C34878D82A}">
                    <a16:rowId xmlns:a16="http://schemas.microsoft.com/office/drawing/2014/main" val="10005"/>
                  </a:ext>
                </a:extLst>
              </a:tr>
              <a:tr h="184941">
                <a:tc>
                  <a:txBody>
                    <a:bodyPr/>
                    <a:lstStyle/>
                    <a:p>
                      <a:endParaRPr lang="en-US" sz="900" dirty="0"/>
                    </a:p>
                  </a:txBody>
                  <a:tcPr marL="46235" marR="46235" marT="23118" marB="23118" anchor="ctr">
                    <a:lnL>
                      <a:noFill/>
                    </a:lnL>
                    <a:lnR>
                      <a:noFill/>
                    </a:lnR>
                    <a:lnT>
                      <a:noFill/>
                    </a:lnT>
                    <a:lnB>
                      <a:noFill/>
                    </a:lnB>
                  </a:tcPr>
                </a:tc>
                <a:tc>
                  <a:txBody>
                    <a:bodyPr/>
                    <a:lstStyle/>
                    <a:p>
                      <a:endParaRPr lang="en-US" sz="900" dirty="0"/>
                    </a:p>
                  </a:txBody>
                  <a:tcPr marL="46235" marR="46235" marT="23118" marB="23118" anchor="ctr">
                    <a:lnL>
                      <a:noFill/>
                    </a:lnL>
                    <a:lnR>
                      <a:noFill/>
                    </a:lnR>
                    <a:lnT>
                      <a:noFill/>
                    </a:lnT>
                    <a:lnB>
                      <a:noFill/>
                    </a:lnB>
                  </a:tcPr>
                </a:tc>
                <a:extLst>
                  <a:ext uri="{0D108BD9-81ED-4DB2-BD59-A6C34878D82A}">
                    <a16:rowId xmlns:a16="http://schemas.microsoft.com/office/drawing/2014/main" val="10006"/>
                  </a:ext>
                </a:extLst>
              </a:tr>
              <a:tr h="739766">
                <a:tc>
                  <a:txBody>
                    <a:bodyPr/>
                    <a:lstStyle/>
                    <a:p>
                      <a:r>
                        <a:rPr lang="en-US" sz="900"/>
                        <a:t>(591)Claimed colour(s)</a:t>
                      </a:r>
                    </a:p>
                  </a:txBody>
                  <a:tcPr marL="46235" marR="46235" marT="23118" marB="23118" anchor="ctr">
                    <a:lnL>
                      <a:noFill/>
                    </a:lnL>
                    <a:lnR>
                      <a:noFill/>
                    </a:lnR>
                    <a:lnT>
                      <a:noFill/>
                    </a:lnT>
                    <a:lnB>
                      <a:noFill/>
                    </a:lnB>
                  </a:tcPr>
                </a:tc>
                <a:tc>
                  <a:txBody>
                    <a:bodyPr/>
                    <a:lstStyle/>
                    <a:p>
                      <a:r>
                        <a:rPr lang="fi-FI" sz="900"/>
                        <a:t>Merkin värit ovat punainen, aniliininpunainen, musta, oranssi, valkoinen ja kirkkaanpunainen. Märket utförs i rött, anilintrött, svart, orange, vitt och klarrött.</a:t>
                      </a:r>
                    </a:p>
                  </a:txBody>
                  <a:tcPr marL="46235" marR="46235" marT="23118" marB="23118" anchor="ctr">
                    <a:lnL>
                      <a:noFill/>
                    </a:lnL>
                    <a:lnR>
                      <a:noFill/>
                    </a:lnR>
                    <a:lnT>
                      <a:noFill/>
                    </a:lnT>
                    <a:lnB>
                      <a:noFill/>
                    </a:lnB>
                  </a:tcPr>
                </a:tc>
                <a:extLst>
                  <a:ext uri="{0D108BD9-81ED-4DB2-BD59-A6C34878D82A}">
                    <a16:rowId xmlns:a16="http://schemas.microsoft.com/office/drawing/2014/main" val="10007"/>
                  </a:ext>
                </a:extLst>
              </a:tr>
              <a:tr h="184941">
                <a:tc>
                  <a:txBody>
                    <a:bodyPr/>
                    <a:lstStyle/>
                    <a:p>
                      <a:r>
                        <a:rPr lang="en-US" sz="900"/>
                        <a:t>(511)Nice classification</a:t>
                      </a:r>
                    </a:p>
                  </a:txBody>
                  <a:tcPr marL="46235" marR="46235" marT="23118" marB="23118" anchor="ctr">
                    <a:lnL>
                      <a:noFill/>
                    </a:lnL>
                    <a:lnR>
                      <a:noFill/>
                    </a:lnR>
                    <a:lnT>
                      <a:noFill/>
                    </a:lnT>
                    <a:lnB>
                      <a:noFill/>
                    </a:lnB>
                  </a:tcPr>
                </a:tc>
                <a:tc>
                  <a:txBody>
                    <a:bodyPr/>
                    <a:lstStyle/>
                    <a:p>
                      <a:r>
                        <a:rPr lang="en-US" sz="900" dirty="0"/>
                        <a:t>9,11,14,16,18,20,21,24,25,26,27,28</a:t>
                      </a:r>
                    </a:p>
                  </a:txBody>
                  <a:tcPr marL="46235" marR="46235" marT="23118" marB="23118" anchor="ctr">
                    <a:lnL>
                      <a:noFill/>
                    </a:lnL>
                    <a:lnR>
                      <a:noFill/>
                    </a:lnR>
                    <a:lnT>
                      <a:noFill/>
                    </a:lnT>
                    <a:lnB>
                      <a:noFill/>
                    </a:lnB>
                  </a:tcPr>
                </a:tc>
                <a:extLst>
                  <a:ext uri="{0D108BD9-81ED-4DB2-BD59-A6C34878D82A}">
                    <a16:rowId xmlns:a16="http://schemas.microsoft.com/office/drawing/2014/main" val="10008"/>
                  </a:ext>
                </a:extLst>
              </a:tr>
            </a:tbl>
          </a:graphicData>
        </a:graphic>
      </p:graphicFrame>
      <p:sp>
        <p:nvSpPr>
          <p:cNvPr id="5" name="Footer Placeholder 4"/>
          <p:cNvSpPr>
            <a:spLocks noGrp="1"/>
          </p:cNvSpPr>
          <p:nvPr>
            <p:ph type="ftr" sz="quarter" idx="20"/>
          </p:nvPr>
        </p:nvSpPr>
        <p:spPr>
          <a:xfrm>
            <a:off x="4872038" y="5083886"/>
            <a:ext cx="3619500" cy="132292"/>
          </a:xfrm>
        </p:spPr>
        <p:txBody>
          <a:bodyPr/>
          <a:lstStyle/>
          <a:p>
            <a:pPr>
              <a:defRPr/>
            </a:pPr>
            <a:r>
              <a:rPr lang="fi-FI" dirty="0" err="1"/>
              <a:t>Images</a:t>
            </a:r>
            <a:r>
              <a:rPr lang="fi-FI" dirty="0"/>
              <a:t> </a:t>
            </a:r>
            <a:r>
              <a:rPr lang="fi-FI" dirty="0" err="1"/>
              <a:t>are</a:t>
            </a:r>
            <a:r>
              <a:rPr lang="fi-FI" dirty="0"/>
              <a:t> </a:t>
            </a:r>
            <a:r>
              <a:rPr lang="fi-FI" dirty="0" err="1"/>
              <a:t>not</a:t>
            </a:r>
            <a:r>
              <a:rPr lang="fi-FI" dirty="0"/>
              <a:t> CC BY 4.0 </a:t>
            </a:r>
            <a:r>
              <a:rPr lang="fi-FI" dirty="0" err="1"/>
              <a:t>licensed</a:t>
            </a:r>
            <a:endParaRPr lang="fi-FI" dirty="0"/>
          </a:p>
        </p:txBody>
      </p:sp>
      <p:pic>
        <p:nvPicPr>
          <p:cNvPr id="9218" name="Picture 2" descr="https://www.tmdn.org/tmview/trademark/image/FI50200900001664A"/>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1449288" y="1262063"/>
            <a:ext cx="2016324" cy="333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54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fi-FI" dirty="0" err="1"/>
              <a:t>Trademark</a:t>
            </a:r>
            <a:r>
              <a:rPr lang="fi-FI" dirty="0"/>
              <a:t> Is </a:t>
            </a:r>
            <a:r>
              <a:rPr lang="fi-FI" dirty="0" err="1"/>
              <a:t>Forever</a:t>
            </a:r>
            <a:r>
              <a:rPr lang="fi-FI" dirty="0"/>
              <a:t> </a:t>
            </a:r>
            <a:r>
              <a:rPr lang="fi-FI" dirty="0" err="1"/>
              <a:t>Registered</a:t>
            </a:r>
            <a:r>
              <a:rPr lang="fi-FI" dirty="0"/>
              <a:t> </a:t>
            </a:r>
            <a:r>
              <a:rPr lang="fi-FI" sz="1600" dirty="0" err="1"/>
              <a:t>Trademark</a:t>
            </a:r>
            <a:r>
              <a:rPr lang="fi-FI" sz="1600" dirty="0"/>
              <a:t> is </a:t>
            </a:r>
            <a:r>
              <a:rPr lang="fi-FI" sz="1600" dirty="0" err="1"/>
              <a:t>the</a:t>
            </a:r>
            <a:r>
              <a:rPr lang="fi-FI" sz="1600" dirty="0"/>
              <a:t> </a:t>
            </a:r>
            <a:r>
              <a:rPr lang="fi-FI" sz="1600" dirty="0" err="1"/>
              <a:t>legal</a:t>
            </a:r>
            <a:r>
              <a:rPr lang="fi-FI" sz="1600" dirty="0"/>
              <a:t> </a:t>
            </a:r>
            <a:r>
              <a:rPr lang="fi-FI" sz="1600" dirty="0" err="1"/>
              <a:t>base</a:t>
            </a:r>
            <a:r>
              <a:rPr lang="fi-FI" sz="1600" dirty="0"/>
              <a:t> of   </a:t>
            </a:r>
            <a:r>
              <a:rPr lang="fi-FI" sz="1600" dirty="0" err="1"/>
              <a:t>of</a:t>
            </a:r>
            <a:r>
              <a:rPr lang="fi-FI" sz="1600" dirty="0"/>
              <a:t> a </a:t>
            </a:r>
            <a:r>
              <a:rPr lang="fi-FI" sz="1600" dirty="0" err="1"/>
              <a:t>brand</a:t>
            </a:r>
            <a:r>
              <a:rPr lang="fi-FI" sz="1600" dirty="0"/>
              <a:t>  </a:t>
            </a:r>
            <a:br>
              <a:rPr lang="fi-FI" sz="1600" dirty="0"/>
            </a:br>
            <a:r>
              <a:rPr lang="fi-FI" sz="1600" dirty="0"/>
              <a:t>Coca Cola </a:t>
            </a:r>
            <a:r>
              <a:rPr lang="fi-FI" sz="1600" dirty="0" err="1"/>
              <a:t>was</a:t>
            </a:r>
            <a:r>
              <a:rPr lang="fi-FI" sz="1600" dirty="0"/>
              <a:t> </a:t>
            </a:r>
            <a:r>
              <a:rPr lang="fi-FI" sz="1600" dirty="0" err="1"/>
              <a:t>first</a:t>
            </a:r>
            <a:r>
              <a:rPr lang="fi-FI" sz="1600" dirty="0"/>
              <a:t> </a:t>
            </a:r>
            <a:r>
              <a:rPr lang="fi-FI" sz="1600" dirty="0" err="1"/>
              <a:t>registered</a:t>
            </a:r>
            <a:r>
              <a:rPr lang="fi-FI" sz="1600" dirty="0"/>
              <a:t> as a </a:t>
            </a:r>
            <a:r>
              <a:rPr lang="fi-FI" sz="1600" dirty="0" err="1"/>
              <a:t>trademark</a:t>
            </a:r>
            <a:r>
              <a:rPr lang="fi-FI" sz="1600" dirty="0"/>
              <a:t>  in 1893       </a:t>
            </a:r>
            <a:endParaRPr lang="en-US" sz="1600" dirty="0"/>
          </a:p>
        </p:txBody>
      </p:sp>
      <p:sp>
        <p:nvSpPr>
          <p:cNvPr id="4" name="Date Placeholder 3"/>
          <p:cNvSpPr>
            <a:spLocks noGrp="1"/>
          </p:cNvSpPr>
          <p:nvPr>
            <p:ph type="dt" sz="half" idx="19"/>
          </p:nvPr>
        </p:nvSpPr>
        <p:spPr/>
        <p:txBody>
          <a:bodyPr/>
          <a:lstStyle/>
          <a:p>
            <a:pPr>
              <a:defRPr/>
            </a:pPr>
            <a:fld id="{0195A605-BC8D-441E-9BBA-4954578F458A}" type="datetime1">
              <a:rPr lang="fi-FI" smtClean="0"/>
              <a:t>5.10.2021</a:t>
            </a:fld>
            <a:endParaRPr lang="fi-FI"/>
          </a:p>
        </p:txBody>
      </p:sp>
      <p:pic>
        <p:nvPicPr>
          <p:cNvPr id="9" name="Picture 9"/>
          <p:cNvPicPr>
            <a:picLocks noGrp="1" noChangeAspect="1" noChangeArrowheads="1"/>
          </p:cNvPicPr>
          <p:nvPr>
            <p:ph sz="quarter" idx="14"/>
          </p:nvPr>
        </p:nvPicPr>
        <p:blipFill>
          <a:blip r:embed="rId3"/>
          <a:srcRect/>
          <a:stretch>
            <a:fillRect/>
          </a:stretch>
        </p:blipFill>
        <p:spPr bwMode="auto">
          <a:xfrm>
            <a:off x="1585912" y="1939131"/>
            <a:ext cx="1743075" cy="1981200"/>
          </a:xfrm>
          <a:prstGeom prst="rect">
            <a:avLst/>
          </a:prstGeom>
          <a:noFill/>
          <a:ln w="9525">
            <a:noFill/>
            <a:miter lim="800000"/>
            <a:headEnd/>
            <a:tailEnd/>
          </a:ln>
        </p:spPr>
      </p:pic>
      <p:pic>
        <p:nvPicPr>
          <p:cNvPr id="10" name="Picture 25" descr="Coca Cola bottle"/>
          <p:cNvPicPr>
            <a:picLocks noGrp="1" noChangeAspect="1" noChangeArrowheads="1"/>
          </p:cNvPicPr>
          <p:nvPr>
            <p:ph sz="quarter" idx="18"/>
          </p:nvPr>
        </p:nvPicPr>
        <p:blipFill>
          <a:blip r:embed="rId4"/>
          <a:srcRect/>
          <a:stretch>
            <a:fillRect/>
          </a:stretch>
        </p:blipFill>
        <p:spPr bwMode="auto">
          <a:xfrm>
            <a:off x="6517611" y="2370700"/>
            <a:ext cx="328353" cy="1118062"/>
          </a:xfrm>
          <a:prstGeom prst="rect">
            <a:avLst/>
          </a:prstGeom>
          <a:noFill/>
          <a:ln w="9525">
            <a:noFill/>
            <a:miter lim="800000"/>
            <a:headEnd/>
            <a:tailEnd/>
          </a:ln>
        </p:spPr>
      </p:pic>
      <p:sp>
        <p:nvSpPr>
          <p:cNvPr id="11" name="Footer Placeholder 10"/>
          <p:cNvSpPr>
            <a:spLocks noGrp="1"/>
          </p:cNvSpPr>
          <p:nvPr>
            <p:ph type="ftr" sz="quarter" idx="20"/>
          </p:nvPr>
        </p:nvSpPr>
        <p:spPr/>
        <p:txBody>
          <a:bodyPr/>
          <a:lstStyle/>
          <a:p>
            <a:pPr>
              <a:defRPr/>
            </a:pPr>
            <a:r>
              <a:rPr lang="en-US"/>
              <a:t>Images are not Creative Commons licensed</a:t>
            </a:r>
            <a:endParaRPr lang="fi-FI"/>
          </a:p>
        </p:txBody>
      </p:sp>
    </p:spTree>
    <p:extLst>
      <p:ext uri="{BB962C8B-B14F-4D97-AF65-F5344CB8AC3E}">
        <p14:creationId xmlns:p14="http://schemas.microsoft.com/office/powerpoint/2010/main" val="2597036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Overlapping IP Protection:</a:t>
            </a:r>
            <a:br>
              <a:rPr lang="en-US" dirty="0"/>
            </a:br>
            <a:r>
              <a:rPr lang="en-US" dirty="0"/>
              <a:t>The Coca-Cola Contour Bottle</a:t>
            </a:r>
          </a:p>
        </p:txBody>
      </p:sp>
      <p:sp>
        <p:nvSpPr>
          <p:cNvPr id="6" name="Content Placeholder 5"/>
          <p:cNvSpPr>
            <a:spLocks noGrp="1"/>
          </p:cNvSpPr>
          <p:nvPr>
            <p:ph sz="quarter" idx="14"/>
          </p:nvPr>
        </p:nvSpPr>
        <p:spPr/>
        <p:txBody>
          <a:bodyPr/>
          <a:lstStyle/>
          <a:p>
            <a:r>
              <a:rPr lang="en-US" b="0" dirty="0"/>
              <a:t>The second </a:t>
            </a:r>
            <a:r>
              <a:rPr lang="en-US" dirty="0"/>
              <a:t>design patent </a:t>
            </a:r>
            <a:r>
              <a:rPr lang="en-US" b="0" dirty="0"/>
              <a:t>for the contour bottle was granted to the Coca-Cola Company 1937</a:t>
            </a:r>
          </a:p>
          <a:p>
            <a:r>
              <a:rPr lang="en-US" b="0" dirty="0"/>
              <a:t>Federal </a:t>
            </a:r>
            <a:r>
              <a:rPr lang="en-US" i="1" dirty="0"/>
              <a:t>trademark registration </a:t>
            </a:r>
            <a:r>
              <a:rPr lang="en-US" b="0" dirty="0"/>
              <a:t>for the contour bottle shape  granted1960, enabling the company to</a:t>
            </a:r>
          </a:p>
          <a:p>
            <a:r>
              <a:rPr lang="en-US" b="0" dirty="0"/>
              <a:t>safeguard the bottle design </a:t>
            </a:r>
            <a:r>
              <a:rPr lang="en-US" b="0" i="1" dirty="0"/>
              <a:t>indefinitely</a:t>
            </a:r>
            <a:r>
              <a:rPr lang="en-US" b="0" dirty="0"/>
              <a:t>.</a:t>
            </a:r>
            <a:endParaRPr lang="en-US" dirty="0"/>
          </a:p>
          <a:p>
            <a:endParaRPr lang="en-US" dirty="0"/>
          </a:p>
        </p:txBody>
      </p:sp>
      <p:pic>
        <p:nvPicPr>
          <p:cNvPr id="8" name="Content Placeholder 7"/>
          <p:cNvPicPr>
            <a:picLocks noGrp="1" noChangeAspect="1"/>
          </p:cNvPicPr>
          <p:nvPr>
            <p:ph sz="quarter" idx="18"/>
          </p:nvPr>
        </p:nvPicPr>
        <p:blipFill>
          <a:blip r:embed="rId3"/>
          <a:stretch>
            <a:fillRect/>
          </a:stretch>
        </p:blipFill>
        <p:spPr>
          <a:xfrm>
            <a:off x="5532238" y="1262063"/>
            <a:ext cx="2299100" cy="3335337"/>
          </a:xfrm>
          <a:prstGeom prst="rect">
            <a:avLst/>
          </a:prstGeom>
        </p:spPr>
      </p:pic>
      <p:sp>
        <p:nvSpPr>
          <p:cNvPr id="4" name="Footer Placeholder 3"/>
          <p:cNvSpPr>
            <a:spLocks noGrp="1"/>
          </p:cNvSpPr>
          <p:nvPr>
            <p:ph type="ftr" sz="quarter" idx="20"/>
          </p:nvPr>
        </p:nvSpPr>
        <p:spPr/>
        <p:txBody>
          <a:bodyPr/>
          <a:lstStyle/>
          <a:p>
            <a:pPr>
              <a:defRPr/>
            </a:pPr>
            <a:r>
              <a:rPr lang="en-US" dirty="0"/>
              <a:t>Terms of use http://www.uspto.gov/sites/default/files/about/offices/ous/121205.pdf</a:t>
            </a:r>
            <a:endParaRPr lang="fi-FI" dirty="0"/>
          </a:p>
        </p:txBody>
      </p:sp>
    </p:spTree>
    <p:extLst>
      <p:ext uri="{BB962C8B-B14F-4D97-AF65-F5344CB8AC3E}">
        <p14:creationId xmlns:p14="http://schemas.microsoft.com/office/powerpoint/2010/main" val="3450741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el 1"/>
          <p:cNvSpPr>
            <a:spLocks noGrp="1"/>
          </p:cNvSpPr>
          <p:nvPr>
            <p:ph type="title" idx="4294967295"/>
          </p:nvPr>
        </p:nvSpPr>
        <p:spPr>
          <a:xfrm>
            <a:off x="928608" y="352645"/>
            <a:ext cx="6601354" cy="780521"/>
          </a:xfrm>
          <a:prstGeom prst="rect">
            <a:avLst/>
          </a:prstGeom>
        </p:spPr>
        <p:txBody>
          <a:bodyPr lIns="76200" tIns="38100" rIns="76200" bIns="38100" anchor="ctr"/>
          <a:lstStyle/>
          <a:p>
            <a:r>
              <a:rPr lang="en-US" b="1" spc="-100" dirty="0">
                <a:solidFill>
                  <a:srgbClr val="0065BD"/>
                </a:solidFill>
              </a:rPr>
              <a:t>Different types of IP</a:t>
            </a:r>
            <a:endParaRPr lang="en-US" dirty="0">
              <a:latin typeface="Arial" charset="0"/>
            </a:endParaRPr>
          </a:p>
        </p:txBody>
      </p:sp>
      <p:sp>
        <p:nvSpPr>
          <p:cNvPr id="14" name="Rechteck 13"/>
          <p:cNvSpPr/>
          <p:nvPr/>
        </p:nvSpPr>
        <p:spPr>
          <a:xfrm>
            <a:off x="1451240" y="1979084"/>
            <a:ext cx="1333500"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Trade marks</a:t>
            </a:r>
          </a:p>
        </p:txBody>
      </p:sp>
      <p:sp>
        <p:nvSpPr>
          <p:cNvPr id="15" name="Rechteck 14"/>
          <p:cNvSpPr/>
          <p:nvPr/>
        </p:nvSpPr>
        <p:spPr>
          <a:xfrm>
            <a:off x="2890574" y="1979084"/>
            <a:ext cx="2160323"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Distinctive identification of  products or services</a:t>
            </a:r>
          </a:p>
        </p:txBody>
      </p:sp>
      <p:sp>
        <p:nvSpPr>
          <p:cNvPr id="16" name="Rechteck 15"/>
          <p:cNvSpPr/>
          <p:nvPr/>
        </p:nvSpPr>
        <p:spPr>
          <a:xfrm>
            <a:off x="5147470" y="1979084"/>
            <a:ext cx="1764771"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Use and/or</a:t>
            </a:r>
          </a:p>
          <a:p>
            <a:pPr algn="ctr">
              <a:defRPr/>
            </a:pPr>
            <a:r>
              <a:rPr lang="en-US" dirty="0"/>
              <a:t>registration</a:t>
            </a:r>
          </a:p>
        </p:txBody>
      </p:sp>
      <p:sp>
        <p:nvSpPr>
          <p:cNvPr id="17" name="Rechteck 16"/>
          <p:cNvSpPr/>
          <p:nvPr/>
        </p:nvSpPr>
        <p:spPr>
          <a:xfrm>
            <a:off x="1451240" y="2857501"/>
            <a:ext cx="1333500"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Registered designs</a:t>
            </a:r>
          </a:p>
        </p:txBody>
      </p:sp>
      <p:sp>
        <p:nvSpPr>
          <p:cNvPr id="19" name="Rechteck 18"/>
          <p:cNvSpPr/>
          <p:nvPr/>
        </p:nvSpPr>
        <p:spPr>
          <a:xfrm>
            <a:off x="5172605" y="2857501"/>
            <a:ext cx="1764771"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Registration</a:t>
            </a:r>
          </a:p>
        </p:txBody>
      </p:sp>
      <p:pic>
        <p:nvPicPr>
          <p:cNvPr id="130066" name="Picture 9"/>
          <p:cNvPicPr>
            <a:picLocks noChangeAspect="1" noChangeArrowheads="1"/>
          </p:cNvPicPr>
          <p:nvPr/>
        </p:nvPicPr>
        <p:blipFill>
          <a:blip r:embed="rId3"/>
          <a:srcRect/>
          <a:stretch>
            <a:fillRect/>
          </a:stretch>
        </p:blipFill>
        <p:spPr bwMode="auto">
          <a:xfrm>
            <a:off x="7044532" y="2041261"/>
            <a:ext cx="1187979" cy="498739"/>
          </a:xfrm>
          <a:prstGeom prst="rect">
            <a:avLst/>
          </a:prstGeom>
          <a:noFill/>
          <a:ln w="9525">
            <a:noFill/>
            <a:miter lim="800000"/>
            <a:headEnd/>
            <a:tailEnd/>
          </a:ln>
        </p:spPr>
      </p:pic>
      <p:pic>
        <p:nvPicPr>
          <p:cNvPr id="130067" name="Picture 25" descr="Coca Cola bottle"/>
          <p:cNvPicPr>
            <a:picLocks noChangeAspect="1" noChangeArrowheads="1"/>
          </p:cNvPicPr>
          <p:nvPr/>
        </p:nvPicPr>
        <p:blipFill>
          <a:blip r:embed="rId4"/>
          <a:srcRect/>
          <a:stretch>
            <a:fillRect/>
          </a:stretch>
        </p:blipFill>
        <p:spPr bwMode="auto">
          <a:xfrm>
            <a:off x="7331604" y="2737115"/>
            <a:ext cx="275167" cy="930010"/>
          </a:xfrm>
          <a:prstGeom prst="rect">
            <a:avLst/>
          </a:prstGeom>
          <a:noFill/>
          <a:ln w="9525">
            <a:noFill/>
            <a:miter lim="800000"/>
            <a:headEnd/>
            <a:tailEnd/>
          </a:ln>
        </p:spPr>
      </p:pic>
      <p:pic>
        <p:nvPicPr>
          <p:cNvPr id="130069" name="Picture 29" descr="skd182667sdc"/>
          <p:cNvPicPr>
            <a:picLocks noChangeAspect="1" noChangeArrowheads="1"/>
          </p:cNvPicPr>
          <p:nvPr/>
        </p:nvPicPr>
        <p:blipFill>
          <a:blip r:embed="rId5"/>
          <a:srcRect l="26945" t="30795" r="29865" b="50974"/>
          <a:stretch>
            <a:fillRect/>
          </a:stretch>
        </p:blipFill>
        <p:spPr bwMode="auto">
          <a:xfrm>
            <a:off x="7090833" y="3866886"/>
            <a:ext cx="1021292" cy="431271"/>
          </a:xfrm>
          <a:prstGeom prst="rect">
            <a:avLst/>
          </a:prstGeom>
          <a:noFill/>
          <a:ln w="9525">
            <a:noFill/>
            <a:miter lim="800000"/>
            <a:headEnd/>
            <a:tailEnd/>
          </a:ln>
        </p:spPr>
      </p:pic>
      <p:sp>
        <p:nvSpPr>
          <p:cNvPr id="2" name="Rechteck 16"/>
          <p:cNvSpPr/>
          <p:nvPr/>
        </p:nvSpPr>
        <p:spPr>
          <a:xfrm>
            <a:off x="1451240" y="3757084"/>
            <a:ext cx="1333500"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Trade secrets</a:t>
            </a:r>
          </a:p>
        </p:txBody>
      </p:sp>
      <p:sp>
        <p:nvSpPr>
          <p:cNvPr id="18" name="Rechteck 17"/>
          <p:cNvSpPr/>
          <p:nvPr/>
        </p:nvSpPr>
        <p:spPr>
          <a:xfrm>
            <a:off x="2890574" y="2857501"/>
            <a:ext cx="2160323"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External appearance</a:t>
            </a:r>
          </a:p>
        </p:txBody>
      </p:sp>
      <p:sp>
        <p:nvSpPr>
          <p:cNvPr id="3" name="Rechteck 17"/>
          <p:cNvSpPr/>
          <p:nvPr/>
        </p:nvSpPr>
        <p:spPr>
          <a:xfrm>
            <a:off x="2891896" y="3757084"/>
            <a:ext cx="2160323"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Valuable information not known to the public</a:t>
            </a:r>
          </a:p>
        </p:txBody>
      </p:sp>
      <p:sp>
        <p:nvSpPr>
          <p:cNvPr id="7" name="Rechteck 18"/>
          <p:cNvSpPr/>
          <p:nvPr/>
        </p:nvSpPr>
        <p:spPr>
          <a:xfrm>
            <a:off x="5172605" y="3757084"/>
            <a:ext cx="1764771"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Reasonable efforts to keep secret</a:t>
            </a:r>
          </a:p>
        </p:txBody>
      </p:sp>
      <p:sp>
        <p:nvSpPr>
          <p:cNvPr id="130074" name="Slide Number Placeholder 5"/>
          <p:cNvSpPr txBox="1">
            <a:spLocks noGrp="1"/>
          </p:cNvSpPr>
          <p:nvPr/>
        </p:nvSpPr>
        <p:spPr bwMode="auto">
          <a:xfrm>
            <a:off x="7212542" y="5437188"/>
            <a:ext cx="629708" cy="181240"/>
          </a:xfrm>
          <a:prstGeom prst="rect">
            <a:avLst/>
          </a:prstGeom>
          <a:noFill/>
          <a:ln w="9525">
            <a:noFill/>
            <a:miter lim="800000"/>
            <a:headEnd/>
            <a:tailEnd/>
          </a:ln>
        </p:spPr>
        <p:txBody>
          <a:bodyPr lIns="0" tIns="0" rIns="0" bIns="0" anchor="ctr"/>
          <a:lstStyle/>
          <a:p>
            <a:pPr algn="r"/>
            <a:fld id="{65A60579-BCE1-4CEE-A147-2FBF095B1288}" type="slidenum">
              <a:rPr lang="de-DE" sz="1000"/>
              <a:pPr algn="r"/>
              <a:t>2</a:t>
            </a:fld>
            <a:endParaRPr lang="de-DE" sz="1000"/>
          </a:p>
        </p:txBody>
      </p:sp>
      <p:sp>
        <p:nvSpPr>
          <p:cNvPr id="130077" name="Footer Placeholder 3"/>
          <p:cNvSpPr txBox="1">
            <a:spLocks noGrp="1"/>
          </p:cNvSpPr>
          <p:nvPr/>
        </p:nvSpPr>
        <p:spPr bwMode="auto">
          <a:xfrm>
            <a:off x="1271323" y="5461000"/>
            <a:ext cx="4507177" cy="396875"/>
          </a:xfrm>
          <a:prstGeom prst="rect">
            <a:avLst/>
          </a:prstGeom>
          <a:noFill/>
          <a:ln w="9525">
            <a:noFill/>
            <a:miter lim="800000"/>
            <a:headEnd/>
            <a:tailEnd/>
          </a:ln>
        </p:spPr>
        <p:txBody>
          <a:bodyPr lIns="0" tIns="0" rIns="0" bIns="0"/>
          <a:lstStyle/>
          <a:p>
            <a:r>
              <a:rPr lang="en-GB" sz="1000"/>
              <a:t>EPO/OHIM        Intellectual Property Teaching Kit - IP Basics</a:t>
            </a:r>
          </a:p>
        </p:txBody>
      </p:sp>
      <p:sp>
        <p:nvSpPr>
          <p:cNvPr id="130081" name="Textfeld 6"/>
          <p:cNvSpPr txBox="1">
            <a:spLocks noChangeArrowheads="1"/>
          </p:cNvSpPr>
          <p:nvPr/>
        </p:nvSpPr>
        <p:spPr bwMode="auto">
          <a:xfrm>
            <a:off x="1451240" y="1357314"/>
            <a:ext cx="1230313" cy="646331"/>
          </a:xfrm>
          <a:prstGeom prst="rect">
            <a:avLst/>
          </a:prstGeom>
          <a:noFill/>
          <a:ln w="9525">
            <a:noFill/>
            <a:miter lim="800000"/>
            <a:headEnd/>
            <a:tailEnd/>
          </a:ln>
        </p:spPr>
        <p:txBody>
          <a:bodyPr wrap="square">
            <a:spAutoFit/>
          </a:bodyPr>
          <a:lstStyle/>
          <a:p>
            <a:r>
              <a:rPr lang="en-US" b="1" dirty="0">
                <a:solidFill>
                  <a:schemeClr val="accent1"/>
                </a:solidFill>
              </a:rPr>
              <a:t>Legal right</a:t>
            </a:r>
          </a:p>
        </p:txBody>
      </p:sp>
      <p:sp>
        <p:nvSpPr>
          <p:cNvPr id="130082" name="Textfeld 7"/>
          <p:cNvSpPr txBox="1">
            <a:spLocks noChangeArrowheads="1"/>
          </p:cNvSpPr>
          <p:nvPr/>
        </p:nvSpPr>
        <p:spPr bwMode="auto">
          <a:xfrm>
            <a:off x="3387990" y="1539876"/>
            <a:ext cx="1261884" cy="369332"/>
          </a:xfrm>
          <a:prstGeom prst="rect">
            <a:avLst/>
          </a:prstGeom>
          <a:noFill/>
          <a:ln w="9525">
            <a:noFill/>
            <a:miter lim="800000"/>
            <a:headEnd/>
            <a:tailEnd/>
          </a:ln>
        </p:spPr>
        <p:txBody>
          <a:bodyPr wrap="none">
            <a:spAutoFit/>
          </a:bodyPr>
          <a:lstStyle/>
          <a:p>
            <a:r>
              <a:rPr lang="en-US" b="1">
                <a:solidFill>
                  <a:schemeClr val="accent1"/>
                </a:solidFill>
              </a:rPr>
              <a:t>What for?</a:t>
            </a:r>
          </a:p>
        </p:txBody>
      </p:sp>
      <p:sp>
        <p:nvSpPr>
          <p:cNvPr id="130083" name="Textfeld 8"/>
          <p:cNvSpPr txBox="1">
            <a:spLocks noChangeArrowheads="1"/>
          </p:cNvSpPr>
          <p:nvPr/>
        </p:nvSpPr>
        <p:spPr bwMode="auto">
          <a:xfrm>
            <a:off x="5577417" y="1539876"/>
            <a:ext cx="813043" cy="369332"/>
          </a:xfrm>
          <a:prstGeom prst="rect">
            <a:avLst/>
          </a:prstGeom>
          <a:noFill/>
          <a:ln w="9525">
            <a:noFill/>
            <a:miter lim="800000"/>
            <a:headEnd/>
            <a:tailEnd/>
          </a:ln>
        </p:spPr>
        <p:txBody>
          <a:bodyPr wrap="none">
            <a:spAutoFit/>
          </a:bodyPr>
          <a:lstStyle/>
          <a:p>
            <a:r>
              <a:rPr lang="en-US" b="1" dirty="0">
                <a:solidFill>
                  <a:schemeClr val="accent1"/>
                </a:solidFill>
              </a:rPr>
              <a:t>How?</a:t>
            </a:r>
          </a:p>
        </p:txBody>
      </p:sp>
      <p:sp>
        <p:nvSpPr>
          <p:cNvPr id="4" name="Rechteck 16"/>
          <p:cNvSpPr/>
          <p:nvPr/>
        </p:nvSpPr>
        <p:spPr>
          <a:xfrm>
            <a:off x="1451240" y="2857501"/>
            <a:ext cx="1333500"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Registered designs</a:t>
            </a:r>
          </a:p>
        </p:txBody>
      </p:sp>
      <p:pic>
        <p:nvPicPr>
          <p:cNvPr id="130086" name="Picture 25" descr="Coca Cola bottle"/>
          <p:cNvPicPr>
            <a:picLocks noChangeAspect="1" noChangeArrowheads="1"/>
          </p:cNvPicPr>
          <p:nvPr/>
        </p:nvPicPr>
        <p:blipFill>
          <a:blip r:embed="rId4"/>
          <a:srcRect/>
          <a:stretch>
            <a:fillRect/>
          </a:stretch>
        </p:blipFill>
        <p:spPr bwMode="auto">
          <a:xfrm>
            <a:off x="7331604" y="2737115"/>
            <a:ext cx="275167" cy="930010"/>
          </a:xfrm>
          <a:prstGeom prst="rect">
            <a:avLst/>
          </a:prstGeom>
          <a:noFill/>
          <a:ln w="9525">
            <a:noFill/>
            <a:miter lim="800000"/>
            <a:headEnd/>
            <a:tailEnd/>
          </a:ln>
        </p:spPr>
      </p:pic>
      <p:sp>
        <p:nvSpPr>
          <p:cNvPr id="5" name="Rechteck 17"/>
          <p:cNvSpPr/>
          <p:nvPr/>
        </p:nvSpPr>
        <p:spPr>
          <a:xfrm>
            <a:off x="2890574" y="2857501"/>
            <a:ext cx="2160323"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External appearance</a:t>
            </a:r>
          </a:p>
        </p:txBody>
      </p:sp>
      <p:sp>
        <p:nvSpPr>
          <p:cNvPr id="6" name="Rechteck 16"/>
          <p:cNvSpPr/>
          <p:nvPr/>
        </p:nvSpPr>
        <p:spPr>
          <a:xfrm>
            <a:off x="1451240" y="2857501"/>
            <a:ext cx="1333500"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Registered designs</a:t>
            </a:r>
          </a:p>
        </p:txBody>
      </p:sp>
      <p:pic>
        <p:nvPicPr>
          <p:cNvPr id="130090" name="Picture 25" descr="Coca Cola bottle"/>
          <p:cNvPicPr>
            <a:picLocks noChangeAspect="1" noChangeArrowheads="1"/>
          </p:cNvPicPr>
          <p:nvPr/>
        </p:nvPicPr>
        <p:blipFill>
          <a:blip r:embed="rId4"/>
          <a:srcRect/>
          <a:stretch>
            <a:fillRect/>
          </a:stretch>
        </p:blipFill>
        <p:spPr bwMode="auto">
          <a:xfrm>
            <a:off x="7331604" y="2737115"/>
            <a:ext cx="275167" cy="930010"/>
          </a:xfrm>
          <a:prstGeom prst="rect">
            <a:avLst/>
          </a:prstGeom>
          <a:noFill/>
          <a:ln w="9525">
            <a:noFill/>
            <a:miter lim="800000"/>
            <a:headEnd/>
            <a:tailEnd/>
          </a:ln>
        </p:spPr>
      </p:pic>
      <p:sp>
        <p:nvSpPr>
          <p:cNvPr id="8" name="Rechteck 17"/>
          <p:cNvSpPr/>
          <p:nvPr/>
        </p:nvSpPr>
        <p:spPr>
          <a:xfrm>
            <a:off x="2890574" y="2857501"/>
            <a:ext cx="2160323"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External appearance</a:t>
            </a:r>
          </a:p>
        </p:txBody>
      </p:sp>
      <p:sp>
        <p:nvSpPr>
          <p:cNvPr id="9" name="Footer Placeholder 8"/>
          <p:cNvSpPr>
            <a:spLocks noGrp="1"/>
          </p:cNvSpPr>
          <p:nvPr>
            <p:ph type="ftr" sz="quarter" idx="10"/>
          </p:nvPr>
        </p:nvSpPr>
        <p:spPr/>
        <p:txBody>
          <a:bodyPr/>
          <a:lstStyle/>
          <a:p>
            <a:pPr>
              <a:defRPr/>
            </a:pPr>
            <a:r>
              <a:rPr lang="en-US"/>
              <a:t>Terms of use see https://oami.europa.eu/ohimportal/en/legal-notices</a:t>
            </a:r>
            <a:endParaRPr lang="en-GB"/>
          </a:p>
        </p:txBody>
      </p:sp>
    </p:spTree>
    <p:extLst>
      <p:ext uri="{BB962C8B-B14F-4D97-AF65-F5344CB8AC3E}">
        <p14:creationId xmlns:p14="http://schemas.microsoft.com/office/powerpoint/2010/main" val="141894620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Protection</a:t>
            </a:r>
            <a:r>
              <a:rPr lang="fi-FI" dirty="0"/>
              <a:t> of </a:t>
            </a:r>
            <a:r>
              <a:rPr lang="fi-FI" dirty="0" err="1"/>
              <a:t>new</a:t>
            </a:r>
            <a:r>
              <a:rPr lang="fi-FI" dirty="0"/>
              <a:t> design </a:t>
            </a:r>
            <a:r>
              <a:rPr lang="fi-FI" dirty="0" err="1"/>
              <a:t>against</a:t>
            </a:r>
            <a:r>
              <a:rPr lang="fi-FI" dirty="0"/>
              <a:t> </a:t>
            </a:r>
            <a:r>
              <a:rPr lang="fi-FI" dirty="0" err="1"/>
              <a:t>copying</a:t>
            </a:r>
            <a:endParaRPr lang="en-US" dirty="0"/>
          </a:p>
        </p:txBody>
      </p:sp>
      <p:sp>
        <p:nvSpPr>
          <p:cNvPr id="3" name="Content Placeholder 2"/>
          <p:cNvSpPr>
            <a:spLocks noGrp="1"/>
          </p:cNvSpPr>
          <p:nvPr>
            <p:ph sz="quarter" idx="14"/>
          </p:nvPr>
        </p:nvSpPr>
        <p:spPr/>
        <p:txBody>
          <a:bodyPr/>
          <a:lstStyle/>
          <a:p>
            <a:pPr>
              <a:lnSpc>
                <a:spcPct val="80000"/>
              </a:lnSpc>
            </a:pPr>
            <a:r>
              <a:rPr lang="en-US" altLang="fi-FI" sz="2400" dirty="0">
                <a:latin typeface="Arial" panose="020B0604020202020204" pitchFamily="34" charset="0"/>
                <a:cs typeface="Arial" panose="020B0604020202020204" pitchFamily="34" charset="0"/>
              </a:rPr>
              <a:t>If you create a new logo for an event or organization, you can both register the logo as trademark and design right. Design right protects new design against copying</a:t>
            </a:r>
          </a:p>
          <a:p>
            <a:pPr>
              <a:lnSpc>
                <a:spcPct val="80000"/>
              </a:lnSpc>
            </a:pPr>
            <a:r>
              <a:rPr lang="en-US" altLang="fi-FI" sz="2400" dirty="0">
                <a:latin typeface="Arial" panose="020B0604020202020204" pitchFamily="34" charset="0"/>
                <a:cs typeface="Arial" panose="020B0604020202020204" pitchFamily="34" charset="0"/>
              </a:rPr>
              <a:t>Registration of a design right provides an exclusive right, others may not use the design without the consent of the design right owner.</a:t>
            </a:r>
          </a:p>
          <a:p>
            <a:pPr>
              <a:lnSpc>
                <a:spcPct val="80000"/>
              </a:lnSpc>
            </a:pPr>
            <a:r>
              <a:rPr lang="en-US" altLang="fi-FI" sz="2400" dirty="0">
                <a:latin typeface="Arial" panose="020B0604020202020204" pitchFamily="34" charset="0"/>
                <a:cs typeface="Arial" panose="020B0604020202020204" pitchFamily="34" charset="0"/>
              </a:rPr>
              <a:t>Design right requires that design is new and has individual character</a:t>
            </a:r>
          </a:p>
          <a:p>
            <a:pPr>
              <a:lnSpc>
                <a:spcPct val="80000"/>
              </a:lnSpc>
            </a:pPr>
            <a:r>
              <a:rPr lang="en-US" altLang="fi-FI" sz="2400" dirty="0">
                <a:latin typeface="Arial" panose="020B0604020202020204" pitchFamily="34" charset="0"/>
                <a:cs typeface="Arial" panose="020B0604020202020204" pitchFamily="34" charset="0"/>
              </a:rPr>
              <a:t>Individual  character means that the overall impression of the design differs sufficiently from the overall impression of  design  already made available to the public</a:t>
            </a:r>
          </a:p>
          <a:p>
            <a:endParaRPr lang="en-US" dirty="0"/>
          </a:p>
        </p:txBody>
      </p:sp>
      <p:sp>
        <p:nvSpPr>
          <p:cNvPr id="6" name="Footer Placeholder 5"/>
          <p:cNvSpPr>
            <a:spLocks noGrp="1"/>
          </p:cNvSpPr>
          <p:nvPr>
            <p:ph type="ftr" sz="quarter" idx="16"/>
          </p:nvPr>
        </p:nvSpPr>
        <p:spPr/>
        <p:txBody>
          <a:bodyPr/>
          <a:lstStyle/>
          <a:p>
            <a:pPr>
              <a:defRPr/>
            </a:pPr>
            <a:r>
              <a:rPr lang="en-US"/>
              <a:t>Terms of use see https://oami.europa.eu/ohimportal/en/legal-notices</a:t>
            </a:r>
            <a:endParaRPr lang="fi-FI"/>
          </a:p>
        </p:txBody>
      </p:sp>
    </p:spTree>
    <p:extLst>
      <p:ext uri="{BB962C8B-B14F-4D97-AF65-F5344CB8AC3E}">
        <p14:creationId xmlns:p14="http://schemas.microsoft.com/office/powerpoint/2010/main" val="916990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Scope</a:t>
            </a:r>
            <a:r>
              <a:rPr lang="fi-FI" dirty="0"/>
              <a:t> and </a:t>
            </a:r>
            <a:r>
              <a:rPr lang="fi-FI" dirty="0" err="1"/>
              <a:t>Period</a:t>
            </a:r>
            <a:r>
              <a:rPr lang="fi-FI" dirty="0"/>
              <a:t> of  </a:t>
            </a:r>
            <a:r>
              <a:rPr lang="fi-FI" dirty="0" err="1"/>
              <a:t>Protection</a:t>
            </a:r>
            <a:r>
              <a:rPr lang="fi-FI" dirty="0"/>
              <a:t> </a:t>
            </a:r>
            <a:endParaRPr lang="en-US" dirty="0"/>
          </a:p>
        </p:txBody>
      </p:sp>
      <p:sp>
        <p:nvSpPr>
          <p:cNvPr id="3" name="Content Placeholder 2"/>
          <p:cNvSpPr>
            <a:spLocks noGrp="1"/>
          </p:cNvSpPr>
          <p:nvPr>
            <p:ph sz="quarter" idx="14"/>
          </p:nvPr>
        </p:nvSpPr>
        <p:spPr/>
        <p:txBody>
          <a:bodyPr/>
          <a:lstStyle/>
          <a:p>
            <a:r>
              <a:rPr lang="fi-FI" altLang="fi-FI" sz="2400" dirty="0">
                <a:latin typeface="Arial" panose="020B0604020202020204" pitchFamily="34" charset="0"/>
                <a:cs typeface="Arial" panose="020B0604020202020204" pitchFamily="34" charset="0"/>
              </a:rPr>
              <a:t>EU </a:t>
            </a:r>
            <a:r>
              <a:rPr lang="fi-FI" altLang="fi-FI" sz="2400" dirty="0" err="1">
                <a:latin typeface="Arial" panose="020B0604020202020204" pitchFamily="34" charset="0"/>
                <a:cs typeface="Arial" panose="020B0604020202020204" pitchFamily="34" charset="0"/>
              </a:rPr>
              <a:t>registration</a:t>
            </a:r>
            <a:r>
              <a:rPr lang="fi-FI" altLang="fi-FI" sz="2400" dirty="0">
                <a:latin typeface="Arial" panose="020B0604020202020204" pitchFamily="34" charset="0"/>
                <a:cs typeface="Arial" panose="020B0604020202020204" pitchFamily="34" charset="0"/>
              </a:rPr>
              <a:t> is </a:t>
            </a:r>
            <a:r>
              <a:rPr lang="fi-FI" altLang="fi-FI" sz="2400" dirty="0" err="1">
                <a:latin typeface="Arial" panose="020B0604020202020204" pitchFamily="34" charset="0"/>
                <a:cs typeface="Arial" panose="020B0604020202020204" pitchFamily="34" charset="0"/>
              </a:rPr>
              <a:t>valid</a:t>
            </a:r>
            <a:r>
              <a:rPr lang="fi-FI" altLang="fi-FI" sz="2400" dirty="0">
                <a:latin typeface="Arial" panose="020B0604020202020204" pitchFamily="34" charset="0"/>
                <a:cs typeface="Arial" panose="020B0604020202020204" pitchFamily="34" charset="0"/>
              </a:rPr>
              <a:t> for </a:t>
            </a:r>
            <a:r>
              <a:rPr lang="fi-FI" altLang="fi-FI" sz="2400" dirty="0" err="1">
                <a:latin typeface="Arial" panose="020B0604020202020204" pitchFamily="34" charset="0"/>
                <a:cs typeface="Arial" panose="020B0604020202020204" pitchFamily="34" charset="0"/>
              </a:rPr>
              <a:t>five</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years</a:t>
            </a:r>
            <a:r>
              <a:rPr lang="fi-FI" altLang="fi-FI" sz="2400" dirty="0">
                <a:latin typeface="Arial" panose="020B0604020202020204" pitchFamily="34" charset="0"/>
                <a:cs typeface="Arial" panose="020B0604020202020204" pitchFamily="34" charset="0"/>
              </a:rPr>
              <a:t> from the </a:t>
            </a:r>
            <a:r>
              <a:rPr lang="fi-FI" altLang="fi-FI" sz="2400" dirty="0" err="1">
                <a:latin typeface="Arial" panose="020B0604020202020204" pitchFamily="34" charset="0"/>
                <a:cs typeface="Arial" panose="020B0604020202020204" pitchFamily="34" charset="0"/>
              </a:rPr>
              <a:t>filing</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date</a:t>
            </a:r>
            <a:r>
              <a:rPr lang="fi-FI" altLang="fi-FI" sz="2400" dirty="0">
                <a:latin typeface="Arial" panose="020B0604020202020204" pitchFamily="34" charset="0"/>
                <a:cs typeface="Arial" panose="020B0604020202020204" pitchFamily="34" charset="0"/>
              </a:rPr>
              <a:t> and </a:t>
            </a:r>
            <a:r>
              <a:rPr lang="fi-FI" altLang="fi-FI" sz="2400" dirty="0" err="1">
                <a:latin typeface="Arial" panose="020B0604020202020204" pitchFamily="34" charset="0"/>
                <a:cs typeface="Arial" panose="020B0604020202020204" pitchFamily="34" charset="0"/>
              </a:rPr>
              <a:t>can</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be</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renewed</a:t>
            </a:r>
            <a:r>
              <a:rPr lang="fi-FI" altLang="fi-FI" sz="2400" dirty="0">
                <a:latin typeface="Arial" panose="020B0604020202020204" pitchFamily="34" charset="0"/>
                <a:cs typeface="Arial" panose="020B0604020202020204" pitchFamily="34" charset="0"/>
              </a:rPr>
              <a:t> for </a:t>
            </a:r>
            <a:r>
              <a:rPr lang="fi-FI" altLang="fi-FI" sz="2400" dirty="0" err="1">
                <a:latin typeface="Arial" panose="020B0604020202020204" pitchFamily="34" charset="0"/>
                <a:cs typeface="Arial" panose="020B0604020202020204" pitchFamily="34" charset="0"/>
              </a:rPr>
              <a:t>four</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further</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periods</a:t>
            </a:r>
            <a:r>
              <a:rPr lang="fi-FI" altLang="fi-FI" sz="2400" dirty="0">
                <a:latin typeface="Arial" panose="020B0604020202020204" pitchFamily="34" charset="0"/>
                <a:cs typeface="Arial" panose="020B0604020202020204" pitchFamily="34" charset="0"/>
              </a:rPr>
              <a:t> of </a:t>
            </a:r>
            <a:r>
              <a:rPr lang="fi-FI" altLang="fi-FI" sz="2400" dirty="0" err="1">
                <a:latin typeface="Arial" panose="020B0604020202020204" pitchFamily="34" charset="0"/>
                <a:cs typeface="Arial" panose="020B0604020202020204" pitchFamily="34" charset="0"/>
              </a:rPr>
              <a:t>five</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years</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maximum</a:t>
            </a:r>
            <a:r>
              <a:rPr lang="fi-FI" altLang="fi-FI" sz="2400" dirty="0">
                <a:latin typeface="Arial" panose="020B0604020202020204" pitchFamily="34" charset="0"/>
                <a:cs typeface="Arial" panose="020B0604020202020204" pitchFamily="34" charset="0"/>
              </a:rPr>
              <a:t> 25 </a:t>
            </a:r>
            <a:r>
              <a:rPr lang="fi-FI" altLang="fi-FI" sz="2400" dirty="0" err="1">
                <a:latin typeface="Arial" panose="020B0604020202020204" pitchFamily="34" charset="0"/>
                <a:cs typeface="Arial" panose="020B0604020202020204" pitchFamily="34" charset="0"/>
              </a:rPr>
              <a:t>years</a:t>
            </a:r>
            <a:r>
              <a:rPr lang="fi-FI" altLang="fi-FI" sz="2400" dirty="0">
                <a:latin typeface="Arial" panose="020B0604020202020204" pitchFamily="34" charset="0"/>
                <a:cs typeface="Arial" panose="020B0604020202020204" pitchFamily="34" charset="0"/>
              </a:rPr>
              <a:t> </a:t>
            </a:r>
          </a:p>
          <a:p>
            <a:r>
              <a:rPr lang="fi-FI" altLang="fi-FI" sz="2400" dirty="0">
                <a:latin typeface="Arial" panose="020B0604020202020204" pitchFamily="34" charset="0"/>
                <a:cs typeface="Arial" panose="020B0604020202020204" pitchFamily="34" charset="0"/>
              </a:rPr>
              <a:t>In the </a:t>
            </a:r>
            <a:r>
              <a:rPr lang="fi-FI" altLang="fi-FI" sz="2400" dirty="0" err="1">
                <a:latin typeface="Arial" panose="020B0604020202020204" pitchFamily="34" charset="0"/>
                <a:cs typeface="Arial" panose="020B0604020202020204" pitchFamily="34" charset="0"/>
              </a:rPr>
              <a:t>application</a:t>
            </a:r>
            <a:r>
              <a:rPr lang="fi-FI" altLang="fi-FI" sz="2400" dirty="0">
                <a:latin typeface="Arial" panose="020B0604020202020204" pitchFamily="34" charset="0"/>
                <a:cs typeface="Arial" panose="020B0604020202020204" pitchFamily="34" charset="0"/>
              </a:rPr>
              <a:t> a </a:t>
            </a:r>
            <a:r>
              <a:rPr lang="fi-FI" altLang="fi-FI" sz="2400" dirty="0" err="1">
                <a:latin typeface="Arial" panose="020B0604020202020204" pitchFamily="34" charset="0"/>
                <a:cs typeface="Arial" panose="020B0604020202020204" pitchFamily="34" charset="0"/>
              </a:rPr>
              <a:t>Locarno</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class</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indicated</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but</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protection</a:t>
            </a:r>
            <a:r>
              <a:rPr lang="fi-FI" altLang="fi-FI" sz="2400" dirty="0">
                <a:latin typeface="Arial" panose="020B0604020202020204" pitchFamily="34" charset="0"/>
                <a:cs typeface="Arial" panose="020B0604020202020204" pitchFamily="34" charset="0"/>
              </a:rPr>
              <a:t> is </a:t>
            </a:r>
            <a:r>
              <a:rPr lang="fi-FI" altLang="fi-FI" sz="2400" dirty="0" err="1">
                <a:latin typeface="Arial" panose="020B0604020202020204" pitchFamily="34" charset="0"/>
                <a:cs typeface="Arial" panose="020B0604020202020204" pitchFamily="34" charset="0"/>
              </a:rPr>
              <a:t>not</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limited</a:t>
            </a:r>
            <a:r>
              <a:rPr lang="fi-FI" altLang="fi-FI" sz="2400" dirty="0">
                <a:latin typeface="Arial" panose="020B0604020202020204" pitchFamily="34" charset="0"/>
                <a:cs typeface="Arial" panose="020B0604020202020204" pitchFamily="34" charset="0"/>
              </a:rPr>
              <a:t> to </a:t>
            </a:r>
            <a:r>
              <a:rPr lang="fi-FI" altLang="fi-FI" sz="2400" dirty="0" err="1">
                <a:latin typeface="Arial" panose="020B0604020202020204" pitchFamily="34" charset="0"/>
                <a:cs typeface="Arial" panose="020B0604020202020204" pitchFamily="34" charset="0"/>
              </a:rPr>
              <a:t>classes</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all</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uses</a:t>
            </a:r>
            <a:r>
              <a:rPr lang="fi-FI" altLang="fi-FI" sz="2400" dirty="0">
                <a:latin typeface="Arial" panose="020B0604020202020204" pitchFamily="34" charset="0"/>
                <a:cs typeface="Arial" panose="020B0604020202020204" pitchFamily="34" charset="0"/>
              </a:rPr>
              <a:t> of design </a:t>
            </a:r>
            <a:r>
              <a:rPr lang="fi-FI" altLang="fi-FI" sz="2400" dirty="0" err="1">
                <a:latin typeface="Arial" panose="020B0604020202020204" pitchFamily="34" charset="0"/>
                <a:cs typeface="Arial" panose="020B0604020202020204" pitchFamily="34" charset="0"/>
              </a:rPr>
              <a:t>are</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protected</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where</a:t>
            </a:r>
            <a:r>
              <a:rPr lang="fi-FI" altLang="fi-FI" sz="2400" dirty="0">
                <a:latin typeface="Arial" panose="020B0604020202020204" pitchFamily="34" charset="0"/>
                <a:cs typeface="Arial" panose="020B0604020202020204" pitchFamily="34" charset="0"/>
              </a:rPr>
              <a:t> as </a:t>
            </a:r>
            <a:r>
              <a:rPr lang="fi-FI" altLang="fi-FI" sz="2400" dirty="0" err="1">
                <a:latin typeface="Arial" panose="020B0604020202020204" pitchFamily="34" charset="0"/>
                <a:cs typeface="Arial" panose="020B0604020202020204" pitchFamily="34" charset="0"/>
              </a:rPr>
              <a:t>trademark</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use</a:t>
            </a:r>
            <a:r>
              <a:rPr lang="fi-FI" altLang="fi-FI" sz="2400" dirty="0">
                <a:latin typeface="Arial" panose="020B0604020202020204" pitchFamily="34" charset="0"/>
                <a:cs typeface="Arial" panose="020B0604020202020204" pitchFamily="34" charset="0"/>
              </a:rPr>
              <a:t> is </a:t>
            </a:r>
            <a:r>
              <a:rPr lang="fi-FI" altLang="fi-FI" sz="2400" dirty="0" err="1">
                <a:latin typeface="Arial" panose="020B0604020202020204" pitchFamily="34" charset="0"/>
                <a:cs typeface="Arial" panose="020B0604020202020204" pitchFamily="34" charset="0"/>
              </a:rPr>
              <a:t>only</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protected</a:t>
            </a:r>
            <a:r>
              <a:rPr lang="fi-FI" altLang="fi-FI" sz="2400" dirty="0">
                <a:latin typeface="Arial" panose="020B0604020202020204" pitchFamily="34" charset="0"/>
                <a:cs typeface="Arial" panose="020B0604020202020204" pitchFamily="34" charset="0"/>
              </a:rPr>
              <a:t> in the </a:t>
            </a:r>
            <a:r>
              <a:rPr lang="fi-FI" altLang="fi-FI" sz="2400" dirty="0" err="1">
                <a:latin typeface="Arial" panose="020B0604020202020204" pitchFamily="34" charset="0"/>
                <a:cs typeface="Arial" panose="020B0604020202020204" pitchFamily="34" charset="0"/>
              </a:rPr>
              <a:t>classes</a:t>
            </a:r>
            <a:r>
              <a:rPr lang="fi-FI" altLang="fi-FI" sz="2400" dirty="0">
                <a:latin typeface="Arial" panose="020B0604020202020204" pitchFamily="34" charset="0"/>
                <a:cs typeface="Arial" panose="020B0604020202020204" pitchFamily="34" charset="0"/>
              </a:rPr>
              <a:t> it </a:t>
            </a:r>
            <a:r>
              <a:rPr lang="fi-FI" altLang="fi-FI" sz="2400" dirty="0" err="1">
                <a:latin typeface="Arial" panose="020B0604020202020204" pitchFamily="34" charset="0"/>
                <a:cs typeface="Arial" panose="020B0604020202020204" pitchFamily="34" charset="0"/>
              </a:rPr>
              <a:t>was</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registered</a:t>
            </a:r>
            <a:r>
              <a:rPr lang="fi-FI" altLang="fi-FI" sz="2400" dirty="0">
                <a:latin typeface="Arial" panose="020B0604020202020204" pitchFamily="34" charset="0"/>
                <a:cs typeface="Arial" panose="020B0604020202020204" pitchFamily="34" charset="0"/>
              </a:rPr>
              <a:t> for (</a:t>
            </a:r>
            <a:r>
              <a:rPr lang="fi-FI" altLang="fi-FI" sz="2400" dirty="0" err="1">
                <a:latin typeface="Arial" panose="020B0604020202020204" pitchFamily="34" charset="0"/>
                <a:cs typeface="Arial" panose="020B0604020202020204" pitchFamily="34" charset="0"/>
              </a:rPr>
              <a:t>except</a:t>
            </a:r>
            <a:r>
              <a:rPr lang="fi-FI" altLang="fi-FI" sz="2400" dirty="0">
                <a:latin typeface="Arial" panose="020B0604020202020204" pitchFamily="34" charset="0"/>
                <a:cs typeface="Arial" panose="020B0604020202020204" pitchFamily="34" charset="0"/>
              </a:rPr>
              <a:t> for </a:t>
            </a:r>
            <a:r>
              <a:rPr lang="fi-FI" altLang="fi-FI" sz="2400" dirty="0" err="1">
                <a:latin typeface="Arial" panose="020B0604020202020204" pitchFamily="34" charset="0"/>
                <a:cs typeface="Arial" panose="020B0604020202020204" pitchFamily="34" charset="0"/>
              </a:rPr>
              <a:t>wll</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known</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marks</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such</a:t>
            </a:r>
            <a:r>
              <a:rPr lang="fi-FI" altLang="fi-FI" sz="2400" dirty="0">
                <a:latin typeface="Arial" panose="020B0604020202020204" pitchFamily="34" charset="0"/>
                <a:cs typeface="Arial" panose="020B0604020202020204" pitchFamily="34" charset="0"/>
              </a:rPr>
              <a:t> as Mercedes Benz )  </a:t>
            </a:r>
            <a:r>
              <a:rPr lang="fi-FI" altLang="fi-FI" sz="1200" dirty="0">
                <a:latin typeface="Arial" panose="020B0604020202020204" pitchFamily="34" charset="0"/>
                <a:cs typeface="Arial" panose="020B0604020202020204" pitchFamily="34" charset="0"/>
              </a:rPr>
              <a:t>http://www.wipo.int/classifications/locarno/en/</a:t>
            </a:r>
          </a:p>
          <a:p>
            <a:r>
              <a:rPr lang="fi-FI" altLang="fi-FI" sz="2400" dirty="0" err="1">
                <a:latin typeface="Arial" panose="020B0604020202020204" pitchFamily="34" charset="0"/>
                <a:cs typeface="Arial" panose="020B0604020202020204" pitchFamily="34" charset="0"/>
              </a:rPr>
              <a:t>The</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registered</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designs</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are</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available</a:t>
            </a:r>
            <a:r>
              <a:rPr lang="fi-FI" altLang="fi-FI" sz="2400" dirty="0">
                <a:latin typeface="Arial" panose="020B0604020202020204" pitchFamily="34" charset="0"/>
                <a:cs typeface="Arial" panose="020B0604020202020204" pitchFamily="34" charset="0"/>
              </a:rPr>
              <a:t> in </a:t>
            </a:r>
            <a:r>
              <a:rPr lang="fi-FI" altLang="fi-FI" sz="2400" dirty="0" err="1">
                <a:latin typeface="Arial" panose="020B0604020202020204" pitchFamily="34" charset="0"/>
                <a:cs typeface="Arial" panose="020B0604020202020204" pitchFamily="34" charset="0"/>
              </a:rPr>
              <a:t>national</a:t>
            </a:r>
            <a:r>
              <a:rPr lang="fi-FI" altLang="fi-FI" sz="2400" dirty="0">
                <a:latin typeface="Arial" panose="020B0604020202020204" pitchFamily="34" charset="0"/>
                <a:cs typeface="Arial" panose="020B0604020202020204" pitchFamily="34" charset="0"/>
              </a:rPr>
              <a:t> and OHIM </a:t>
            </a:r>
            <a:r>
              <a:rPr lang="fi-FI" altLang="fi-FI" sz="2400" dirty="0" err="1">
                <a:latin typeface="Arial" panose="020B0604020202020204" pitchFamily="34" charset="0"/>
                <a:cs typeface="Arial" panose="020B0604020202020204" pitchFamily="34" charset="0"/>
              </a:rPr>
              <a:t>databases</a:t>
            </a:r>
            <a:r>
              <a:rPr lang="fi-FI" altLang="fi-FI" sz="2400" dirty="0">
                <a:latin typeface="Arial" panose="020B0604020202020204" pitchFamily="34" charset="0"/>
                <a:cs typeface="Arial" panose="020B0604020202020204" pitchFamily="34" charset="0"/>
              </a:rPr>
              <a:t> </a:t>
            </a:r>
          </a:p>
          <a:p>
            <a:endParaRPr lang="en-US" dirty="0"/>
          </a:p>
        </p:txBody>
      </p:sp>
      <p:sp>
        <p:nvSpPr>
          <p:cNvPr id="6" name="Footer Placeholder 5"/>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768915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Copyright</a:t>
            </a:r>
            <a:endParaRPr lang="en-US" dirty="0"/>
          </a:p>
        </p:txBody>
      </p:sp>
      <p:sp>
        <p:nvSpPr>
          <p:cNvPr id="3" name="Content Placeholder 2"/>
          <p:cNvSpPr>
            <a:spLocks noGrp="1"/>
          </p:cNvSpPr>
          <p:nvPr>
            <p:ph sz="quarter" idx="14"/>
          </p:nvPr>
        </p:nvSpPr>
        <p:spPr/>
        <p:txBody>
          <a:bodyPr/>
          <a:lstStyle/>
          <a:p>
            <a:r>
              <a:rPr lang="en-GB" dirty="0"/>
              <a:t>Copyright does not need to be registered. It automatically exists when a work is created. It protects any type of original, creative expression, including literature, art, drama, music, photographs, recordings and broadcasts.</a:t>
            </a:r>
          </a:p>
          <a:p>
            <a:endParaRPr lang="en-GB" dirty="0"/>
          </a:p>
          <a:p>
            <a:r>
              <a:rPr lang="en-GB" dirty="0"/>
              <a:t>In addition to copyright, the Copyright Act protects also related rights of performing artists, producers, broadcasters and photographers and sui generis database right.</a:t>
            </a:r>
          </a:p>
          <a:p>
            <a:r>
              <a:rPr lang="en-GB" dirty="0"/>
              <a:t>Producers, broadcasters and owners of sui generis database right are or can be legal entities </a:t>
            </a:r>
          </a:p>
          <a:p>
            <a:endParaRPr lang="en-US" dirty="0"/>
          </a:p>
        </p:txBody>
      </p:sp>
    </p:spTree>
    <p:extLst>
      <p:ext uri="{BB962C8B-B14F-4D97-AF65-F5344CB8AC3E}">
        <p14:creationId xmlns:p14="http://schemas.microsoft.com/office/powerpoint/2010/main" val="2919536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Copyright is </a:t>
            </a:r>
            <a:r>
              <a:rPr lang="fi-FI" dirty="0" err="1"/>
              <a:t>born</a:t>
            </a:r>
            <a:r>
              <a:rPr lang="fi-FI" dirty="0"/>
              <a:t> to an </a:t>
            </a:r>
            <a:r>
              <a:rPr lang="fi-FI" dirty="0" err="1"/>
              <a:t>author</a:t>
            </a:r>
            <a:r>
              <a:rPr lang="fi-FI" dirty="0"/>
              <a:t> , a </a:t>
            </a:r>
            <a:r>
              <a:rPr lang="fi-FI" dirty="0" err="1"/>
              <a:t>natural</a:t>
            </a:r>
            <a:r>
              <a:rPr lang="fi-FI" dirty="0"/>
              <a:t> person</a:t>
            </a:r>
            <a:br>
              <a:rPr lang="fi-FI" dirty="0"/>
            </a:br>
            <a:endParaRPr lang="en-US" dirty="0"/>
          </a:p>
        </p:txBody>
      </p:sp>
      <p:sp>
        <p:nvSpPr>
          <p:cNvPr id="4" name="Date Placeholder 3"/>
          <p:cNvSpPr>
            <a:spLocks noGrp="1"/>
          </p:cNvSpPr>
          <p:nvPr>
            <p:ph type="dt" sz="half" idx="15"/>
          </p:nvPr>
        </p:nvSpPr>
        <p:spPr/>
        <p:txBody>
          <a:bodyPr/>
          <a:lstStyle/>
          <a:p>
            <a:pPr>
              <a:defRPr/>
            </a:pPr>
            <a:fld id="{C74A4734-A6CA-48B4-8C6A-13DECB799F3A}" type="datetime1">
              <a:rPr lang="fi-FI" smtClean="0"/>
              <a:t>5.10.2021</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23</a:t>
            </a:fld>
            <a:endParaRPr lang="fi-FI"/>
          </a:p>
        </p:txBody>
      </p:sp>
      <p:sp>
        <p:nvSpPr>
          <p:cNvPr id="7" name="Rectangle 1"/>
          <p:cNvSpPr>
            <a:spLocks noChangeArrowheads="1"/>
          </p:cNvSpPr>
          <p:nvPr/>
        </p:nvSpPr>
        <p:spPr bwMode="auto">
          <a:xfrm>
            <a:off x="0" y="43934"/>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900" i="1" dirty="0">
                <a:latin typeface="Arial" panose="020B0604020202020204" pitchFamily="34" charset="0"/>
              </a:rPr>
              <a:t>    </a:t>
            </a:r>
            <a:endParaRPr kumimoji="0" lang="en-US" altLang="en-US" sz="900" b="0" i="1" u="none" strike="noStrike" cap="none" normalizeH="0" baseline="0" dirty="0">
              <a:ln>
                <a:noFill/>
              </a:ln>
              <a:solidFill>
                <a:schemeClr val="tx1"/>
              </a:solidFill>
              <a:effectLst/>
              <a:latin typeface="Arial" panose="020B0604020202020204" pitchFamily="34" charset="0"/>
            </a:endParaRPr>
          </a:p>
        </p:txBody>
      </p:sp>
      <p:pic>
        <p:nvPicPr>
          <p:cNvPr id="1026" name="Picture 2" descr="88x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984430"/>
            <a:ext cx="838200" cy="295276"/>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7"/>
          <p:cNvSpPr>
            <a:spLocks noGrp="1"/>
          </p:cNvSpPr>
          <p:nvPr>
            <p:ph type="ftr" sz="quarter" idx="16"/>
          </p:nvPr>
        </p:nvSpPr>
        <p:spPr/>
        <p:txBody>
          <a:bodyPr/>
          <a:lstStyle/>
          <a:p>
            <a:pPr>
              <a:defRPr/>
            </a:pPr>
            <a:r>
              <a:rPr lang="en-US"/>
              <a:t>Licensed under a Creative Commons Attribution-ShareAlike 3.0 Unported License      </a:t>
            </a:r>
            <a:endParaRPr lang="fi-FI"/>
          </a:p>
        </p:txBody>
      </p:sp>
      <p:pic>
        <p:nvPicPr>
          <p:cNvPr id="10" name="Content Placeholder 9" descr="naturalperson.jpg"/>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1617134" y="1273175"/>
            <a:ext cx="5909733" cy="3324225"/>
          </a:xfrm>
          <a:prstGeom prst="rect">
            <a:avLst/>
          </a:prstGeom>
        </p:spPr>
      </p:pic>
    </p:spTree>
    <p:extLst>
      <p:ext uri="{BB962C8B-B14F-4D97-AF65-F5344CB8AC3E}">
        <p14:creationId xmlns:p14="http://schemas.microsoft.com/office/powerpoint/2010/main" val="3166013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Economic</a:t>
            </a:r>
            <a:r>
              <a:rPr lang="fi-FI" dirty="0"/>
              <a:t> and </a:t>
            </a:r>
            <a:r>
              <a:rPr lang="fi-FI" dirty="0" err="1"/>
              <a:t>Moral</a:t>
            </a:r>
            <a:r>
              <a:rPr lang="fi-FI" dirty="0"/>
              <a:t> Rights</a:t>
            </a:r>
            <a:br>
              <a:rPr lang="fi-FI" dirty="0"/>
            </a:br>
            <a:endParaRPr lang="en-US" dirty="0"/>
          </a:p>
        </p:txBody>
      </p:sp>
      <p:sp>
        <p:nvSpPr>
          <p:cNvPr id="4" name="Date Placeholder 3"/>
          <p:cNvSpPr>
            <a:spLocks noGrp="1"/>
          </p:cNvSpPr>
          <p:nvPr>
            <p:ph type="dt" sz="half" idx="15"/>
          </p:nvPr>
        </p:nvSpPr>
        <p:spPr/>
        <p:txBody>
          <a:bodyPr/>
          <a:lstStyle/>
          <a:p>
            <a:pPr>
              <a:defRPr/>
            </a:pPr>
            <a:fld id="{C74A4734-A6CA-48B4-8C6A-13DECB799F3A}" type="datetime1">
              <a:rPr lang="fi-FI" smtClean="0"/>
              <a:t>5.10.2021</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24</a:t>
            </a:fld>
            <a:endParaRPr lang="fi-FI"/>
          </a:p>
        </p:txBody>
      </p:sp>
      <p:pic>
        <p:nvPicPr>
          <p:cNvPr id="6" name="Content Placeholder 5" descr="setelinakyy.jpg"/>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1617134" y="1273175"/>
            <a:ext cx="5909733" cy="3324225"/>
          </a:xfrm>
          <a:prstGeom prst="rect">
            <a:avLst/>
          </a:prstGeom>
        </p:spPr>
      </p:pic>
      <p:sp>
        <p:nvSpPr>
          <p:cNvPr id="7" name="Rectangle 1"/>
          <p:cNvSpPr>
            <a:spLocks noChangeArrowheads="1"/>
          </p:cNvSpPr>
          <p:nvPr/>
        </p:nvSpPr>
        <p:spPr bwMode="auto">
          <a:xfrm>
            <a:off x="0" y="43934"/>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900" i="1" dirty="0">
                <a:latin typeface="Arial" panose="020B0604020202020204" pitchFamily="34" charset="0"/>
              </a:rPr>
              <a:t>    </a:t>
            </a:r>
            <a:endParaRPr kumimoji="0" lang="en-US" altLang="en-US" sz="900" b="0" i="1" u="none" strike="noStrike" cap="none" normalizeH="0" baseline="0" dirty="0">
              <a:ln>
                <a:noFill/>
              </a:ln>
              <a:solidFill>
                <a:schemeClr val="tx1"/>
              </a:solidFill>
              <a:effectLst/>
              <a:latin typeface="Arial" panose="020B0604020202020204" pitchFamily="34" charset="0"/>
            </a:endParaRPr>
          </a:p>
        </p:txBody>
      </p:sp>
      <p:pic>
        <p:nvPicPr>
          <p:cNvPr id="1026" name="Picture 2" descr="88x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4984430"/>
            <a:ext cx="838200" cy="295276"/>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7"/>
          <p:cNvSpPr>
            <a:spLocks noGrp="1"/>
          </p:cNvSpPr>
          <p:nvPr>
            <p:ph type="ftr" sz="quarter" idx="16"/>
          </p:nvPr>
        </p:nvSpPr>
        <p:spPr/>
        <p:txBody>
          <a:bodyPr/>
          <a:lstStyle/>
          <a:p>
            <a:pPr>
              <a:defRPr/>
            </a:pPr>
            <a:r>
              <a:rPr lang="en-US"/>
              <a:t>Licensed under a Creative Commons Attribution-ShareAlike 3.0 Unported License      </a:t>
            </a:r>
            <a:endParaRPr lang="fi-FI"/>
          </a:p>
        </p:txBody>
      </p:sp>
    </p:spTree>
    <p:extLst>
      <p:ext uri="{BB962C8B-B14F-4D97-AF65-F5344CB8AC3E}">
        <p14:creationId xmlns:p14="http://schemas.microsoft.com/office/powerpoint/2010/main" val="2148494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Exception</a:t>
            </a:r>
            <a:r>
              <a:rPr lang="fi-FI" dirty="0"/>
              <a:t> </a:t>
            </a:r>
            <a:r>
              <a:rPr lang="fi-FI" dirty="0" err="1"/>
              <a:t>rules</a:t>
            </a:r>
            <a:r>
              <a:rPr lang="fi-FI" dirty="0"/>
              <a:t> </a:t>
            </a:r>
            <a:endParaRPr lang="en-US" dirty="0"/>
          </a:p>
        </p:txBody>
      </p:sp>
      <p:sp>
        <p:nvSpPr>
          <p:cNvPr id="3" name="Content Placeholder 2"/>
          <p:cNvSpPr>
            <a:spLocks noGrp="1"/>
          </p:cNvSpPr>
          <p:nvPr>
            <p:ph sz="quarter" idx="14"/>
          </p:nvPr>
        </p:nvSpPr>
        <p:spPr/>
        <p:txBody>
          <a:bodyPr/>
          <a:lstStyle/>
          <a:p>
            <a:r>
              <a:rPr lang="en-US" altLang="fi-FI" sz="2400" dirty="0"/>
              <a:t>In EU there are exception rules that allow use for example for non-commercial  scientific uses, these are  defined  in the </a:t>
            </a:r>
            <a:r>
              <a:rPr lang="en-US" altLang="fi-FI" sz="2400" dirty="0" err="1"/>
              <a:t>Infosoc</a:t>
            </a:r>
            <a:r>
              <a:rPr lang="en-US" altLang="fi-FI" sz="2400" dirty="0"/>
              <a:t> Directive and  implemented in national Copyright legislation. </a:t>
            </a:r>
          </a:p>
          <a:p>
            <a:r>
              <a:rPr lang="en-US" altLang="fi-FI" sz="2400" dirty="0"/>
              <a:t>Exception rules allow for private use ,  to </a:t>
            </a:r>
            <a:r>
              <a:rPr lang="en-US" altLang="fi-FI" sz="2400" dirty="0" err="1"/>
              <a:t>decipt</a:t>
            </a:r>
            <a:r>
              <a:rPr lang="en-US" altLang="fi-FI" sz="2400" dirty="0"/>
              <a:t> buildings and artwork permanently placed in public places, art in exhibition catalogues. </a:t>
            </a:r>
          </a:p>
          <a:p>
            <a:r>
              <a:rPr lang="en-US" altLang="fi-FI" sz="2400" dirty="0"/>
              <a:t>Name of the author and the source have to be mentioned and right of integrity  respected </a:t>
            </a:r>
          </a:p>
          <a:p>
            <a:pPr marL="165100" lvl="1">
              <a:lnSpc>
                <a:spcPct val="95000"/>
              </a:lnSpc>
              <a:spcBef>
                <a:spcPct val="0"/>
              </a:spcBef>
              <a:buClr>
                <a:srgbClr val="000000"/>
              </a:buClr>
            </a:pPr>
            <a:endParaRPr lang="en-US" altLang="fi-FI" sz="2400" dirty="0">
              <a:latin typeface="Arial" panose="020B0604020202020204" pitchFamily="34" charset="0"/>
            </a:endParaRPr>
          </a:p>
          <a:p>
            <a:endParaRPr lang="en-US" dirty="0"/>
          </a:p>
        </p:txBody>
      </p:sp>
      <p:sp>
        <p:nvSpPr>
          <p:cNvPr id="6" name="Footer Placeholder 5"/>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3804287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Copyright </a:t>
            </a:r>
            <a:r>
              <a:rPr lang="fi-FI" dirty="0" err="1"/>
              <a:t>exceptions</a:t>
            </a:r>
            <a:r>
              <a:rPr lang="fi-FI" dirty="0"/>
              <a:t> in </a:t>
            </a:r>
            <a:r>
              <a:rPr lang="fi-FI" dirty="0" err="1"/>
              <a:t>Finnish</a:t>
            </a:r>
            <a:r>
              <a:rPr lang="fi-FI" dirty="0"/>
              <a:t> Copyright Act</a:t>
            </a:r>
            <a:endParaRPr lang="en-US" dirty="0"/>
          </a:p>
        </p:txBody>
      </p:sp>
      <p:sp>
        <p:nvSpPr>
          <p:cNvPr id="3" name="Content Placeholder 2"/>
          <p:cNvSpPr>
            <a:spLocks noGrp="1"/>
          </p:cNvSpPr>
          <p:nvPr>
            <p:ph sz="quarter" idx="14"/>
          </p:nvPr>
        </p:nvSpPr>
        <p:spPr/>
        <p:txBody>
          <a:bodyPr/>
          <a:lstStyle/>
          <a:p>
            <a:r>
              <a:rPr lang="fi-FI" dirty="0"/>
              <a:t>For </a:t>
            </a:r>
            <a:r>
              <a:rPr lang="fi-FI" dirty="0" err="1"/>
              <a:t>thesis</a:t>
            </a:r>
            <a:r>
              <a:rPr lang="fi-FI" dirty="0"/>
              <a:t>  </a:t>
            </a:r>
            <a:r>
              <a:rPr lang="fi-FI" dirty="0" err="1"/>
              <a:t>or</a:t>
            </a:r>
            <a:r>
              <a:rPr lang="fi-FI" dirty="0"/>
              <a:t> </a:t>
            </a:r>
            <a:r>
              <a:rPr lang="fi-FI" dirty="0" err="1"/>
              <a:t>scientific</a:t>
            </a:r>
            <a:r>
              <a:rPr lang="fi-FI" dirty="0"/>
              <a:t> </a:t>
            </a:r>
            <a:r>
              <a:rPr lang="fi-FI" dirty="0" err="1"/>
              <a:t>articles</a:t>
            </a:r>
            <a:r>
              <a:rPr lang="fi-FI" dirty="0"/>
              <a:t> it is </a:t>
            </a:r>
            <a:r>
              <a:rPr lang="fi-FI" dirty="0" err="1"/>
              <a:t>allowed</a:t>
            </a:r>
            <a:r>
              <a:rPr lang="fi-FI" dirty="0"/>
              <a:t> to </a:t>
            </a:r>
            <a:r>
              <a:rPr lang="fi-FI" dirty="0" err="1"/>
              <a:t>publish</a:t>
            </a:r>
            <a:r>
              <a:rPr lang="fi-FI" dirty="0"/>
              <a:t> , </a:t>
            </a:r>
            <a:r>
              <a:rPr lang="fi-FI" dirty="0" err="1"/>
              <a:t>also</a:t>
            </a:r>
            <a:r>
              <a:rPr lang="fi-FI" dirty="0"/>
              <a:t> </a:t>
            </a:r>
            <a:r>
              <a:rPr lang="fi-FI" dirty="0" err="1"/>
              <a:t>elctronically</a:t>
            </a:r>
            <a:r>
              <a:rPr lang="fi-FI" dirty="0"/>
              <a:t>, </a:t>
            </a:r>
            <a:r>
              <a:rPr lang="fi-FI" dirty="0" err="1"/>
              <a:t>pictures</a:t>
            </a:r>
            <a:r>
              <a:rPr lang="fi-FI" dirty="0"/>
              <a:t>, </a:t>
            </a:r>
            <a:r>
              <a:rPr lang="fi-FI" dirty="0" err="1"/>
              <a:t>if</a:t>
            </a:r>
            <a:r>
              <a:rPr lang="fi-FI" dirty="0"/>
              <a:t> </a:t>
            </a:r>
            <a:r>
              <a:rPr lang="fi-FI" dirty="0" err="1"/>
              <a:t>they</a:t>
            </a:r>
            <a:r>
              <a:rPr lang="fi-FI" dirty="0"/>
              <a:t> </a:t>
            </a:r>
            <a:r>
              <a:rPr lang="fi-FI" dirty="0" err="1"/>
              <a:t>illustrate</a:t>
            </a:r>
            <a:r>
              <a:rPr lang="fi-FI" dirty="0"/>
              <a:t> </a:t>
            </a:r>
            <a:r>
              <a:rPr lang="fi-FI" dirty="0" err="1"/>
              <a:t>the</a:t>
            </a:r>
            <a:r>
              <a:rPr lang="fi-FI" dirty="0"/>
              <a:t> </a:t>
            </a:r>
            <a:r>
              <a:rPr lang="fi-FI" dirty="0" err="1"/>
              <a:t>scientific</a:t>
            </a:r>
            <a:r>
              <a:rPr lang="fi-FI" dirty="0"/>
              <a:t> </a:t>
            </a:r>
            <a:r>
              <a:rPr lang="fi-FI" dirty="0" err="1"/>
              <a:t>text</a:t>
            </a:r>
            <a:r>
              <a:rPr lang="fi-FI" dirty="0"/>
              <a:t>. </a:t>
            </a:r>
            <a:r>
              <a:rPr lang="fi-FI" dirty="0" err="1"/>
              <a:t>There</a:t>
            </a:r>
            <a:r>
              <a:rPr lang="fi-FI" dirty="0"/>
              <a:t> </a:t>
            </a:r>
            <a:r>
              <a:rPr lang="fi-FI" dirty="0" err="1"/>
              <a:t>has</a:t>
            </a:r>
            <a:r>
              <a:rPr lang="fi-FI" dirty="0"/>
              <a:t> to </a:t>
            </a:r>
            <a:r>
              <a:rPr lang="fi-FI" dirty="0" err="1"/>
              <a:t>be</a:t>
            </a:r>
            <a:r>
              <a:rPr lang="fi-FI" dirty="0"/>
              <a:t>  a </a:t>
            </a:r>
            <a:r>
              <a:rPr lang="fi-FI" dirty="0" err="1"/>
              <a:t>link</a:t>
            </a:r>
            <a:r>
              <a:rPr lang="fi-FI" dirty="0"/>
              <a:t> to </a:t>
            </a:r>
            <a:r>
              <a:rPr lang="fi-FI" dirty="0" err="1"/>
              <a:t>the</a:t>
            </a:r>
            <a:r>
              <a:rPr lang="fi-FI" dirty="0"/>
              <a:t> </a:t>
            </a:r>
            <a:r>
              <a:rPr lang="fi-FI" dirty="0" err="1"/>
              <a:t>text</a:t>
            </a:r>
            <a:r>
              <a:rPr lang="fi-FI" dirty="0"/>
              <a:t>, </a:t>
            </a:r>
            <a:r>
              <a:rPr lang="fi-FI" dirty="0" err="1"/>
              <a:t>the</a:t>
            </a:r>
            <a:r>
              <a:rPr lang="fi-FI" dirty="0"/>
              <a:t> </a:t>
            </a:r>
            <a:r>
              <a:rPr lang="fi-FI" dirty="0" err="1"/>
              <a:t>artwork</a:t>
            </a:r>
            <a:r>
              <a:rPr lang="fi-FI" dirty="0"/>
              <a:t> on </a:t>
            </a:r>
            <a:r>
              <a:rPr lang="fi-FI" dirty="0" err="1"/>
              <a:t>photo</a:t>
            </a:r>
            <a:r>
              <a:rPr lang="fi-FI" dirty="0"/>
              <a:t> </a:t>
            </a:r>
            <a:r>
              <a:rPr lang="fi-FI" dirty="0" err="1"/>
              <a:t>has</a:t>
            </a:r>
            <a:r>
              <a:rPr lang="fi-FI" dirty="0"/>
              <a:t> to </a:t>
            </a:r>
            <a:r>
              <a:rPr lang="fi-FI" dirty="0" err="1"/>
              <a:t>be</a:t>
            </a:r>
            <a:r>
              <a:rPr lang="fi-FI" dirty="0"/>
              <a:t> </a:t>
            </a:r>
            <a:r>
              <a:rPr lang="fi-FI" dirty="0" err="1"/>
              <a:t>discussed</a:t>
            </a:r>
            <a:r>
              <a:rPr lang="fi-FI" dirty="0"/>
              <a:t> and </a:t>
            </a:r>
            <a:r>
              <a:rPr lang="fi-FI" dirty="0" err="1"/>
              <a:t>analyzed</a:t>
            </a:r>
            <a:r>
              <a:rPr lang="fi-FI" dirty="0"/>
              <a:t> in </a:t>
            </a:r>
            <a:r>
              <a:rPr lang="fi-FI" dirty="0" err="1"/>
              <a:t>the</a:t>
            </a:r>
            <a:r>
              <a:rPr lang="fi-FI" dirty="0"/>
              <a:t> </a:t>
            </a:r>
            <a:r>
              <a:rPr lang="fi-FI" dirty="0" err="1"/>
              <a:t>text</a:t>
            </a:r>
            <a:r>
              <a:rPr lang="fi-FI" dirty="0"/>
              <a:t>. </a:t>
            </a:r>
            <a:r>
              <a:rPr lang="fi-FI" dirty="0" err="1"/>
              <a:t>Citations</a:t>
            </a:r>
            <a:r>
              <a:rPr lang="fi-FI" dirty="0"/>
              <a:t> </a:t>
            </a:r>
            <a:r>
              <a:rPr lang="fi-FI" dirty="0" err="1"/>
              <a:t>can</a:t>
            </a:r>
            <a:r>
              <a:rPr lang="fi-FI" dirty="0"/>
              <a:t> </a:t>
            </a:r>
            <a:r>
              <a:rPr lang="fi-FI" dirty="0" err="1"/>
              <a:t>be</a:t>
            </a:r>
            <a:r>
              <a:rPr lang="fi-FI" dirty="0"/>
              <a:t> </a:t>
            </a:r>
            <a:r>
              <a:rPr lang="fi-FI" dirty="0" err="1"/>
              <a:t>used</a:t>
            </a:r>
            <a:r>
              <a:rPr lang="fi-FI" dirty="0"/>
              <a:t> </a:t>
            </a:r>
            <a:r>
              <a:rPr lang="fi-FI" dirty="0" err="1"/>
              <a:t>according</a:t>
            </a:r>
            <a:r>
              <a:rPr lang="fi-FI" dirty="0"/>
              <a:t> to </a:t>
            </a:r>
            <a:r>
              <a:rPr lang="fi-FI" dirty="0" err="1"/>
              <a:t>good</a:t>
            </a:r>
            <a:r>
              <a:rPr lang="fi-FI" dirty="0"/>
              <a:t> </a:t>
            </a:r>
            <a:r>
              <a:rPr lang="fi-FI" dirty="0" err="1"/>
              <a:t>scientific</a:t>
            </a:r>
            <a:r>
              <a:rPr lang="fi-FI" dirty="0"/>
              <a:t> </a:t>
            </a:r>
            <a:r>
              <a:rPr lang="fi-FI" dirty="0" err="1"/>
              <a:t>practise</a:t>
            </a:r>
            <a:r>
              <a:rPr lang="fi-FI" dirty="0"/>
              <a:t>. </a:t>
            </a:r>
            <a:r>
              <a:rPr lang="fi-FI" dirty="0" err="1"/>
              <a:t>Always</a:t>
            </a:r>
            <a:r>
              <a:rPr lang="fi-FI" dirty="0"/>
              <a:t> </a:t>
            </a:r>
            <a:r>
              <a:rPr lang="fi-FI" dirty="0" err="1"/>
              <a:t>mention</a:t>
            </a:r>
            <a:r>
              <a:rPr lang="fi-FI" dirty="0"/>
              <a:t> </a:t>
            </a:r>
            <a:r>
              <a:rPr lang="fi-FI" dirty="0" err="1"/>
              <a:t>the</a:t>
            </a:r>
            <a:r>
              <a:rPr lang="fi-FI" dirty="0"/>
              <a:t> </a:t>
            </a:r>
            <a:r>
              <a:rPr lang="fi-FI" dirty="0" err="1"/>
              <a:t>source</a:t>
            </a:r>
            <a:r>
              <a:rPr lang="fi-FI" dirty="0"/>
              <a:t> and </a:t>
            </a:r>
            <a:r>
              <a:rPr lang="fi-FI" dirty="0" err="1"/>
              <a:t>all</a:t>
            </a:r>
            <a:r>
              <a:rPr lang="fi-FI" dirty="0"/>
              <a:t> </a:t>
            </a:r>
            <a:r>
              <a:rPr lang="fi-FI" dirty="0" err="1"/>
              <a:t>authors</a:t>
            </a:r>
            <a:r>
              <a:rPr lang="fi-FI" dirty="0"/>
              <a:t> </a:t>
            </a:r>
            <a:r>
              <a:rPr lang="fi-FI" dirty="0" err="1"/>
              <a:t>according</a:t>
            </a:r>
            <a:r>
              <a:rPr lang="fi-FI" dirty="0"/>
              <a:t> to </a:t>
            </a:r>
            <a:r>
              <a:rPr lang="fi-FI" dirty="0" err="1"/>
              <a:t>good</a:t>
            </a:r>
            <a:r>
              <a:rPr lang="fi-FI" dirty="0"/>
              <a:t> </a:t>
            </a:r>
            <a:r>
              <a:rPr lang="fi-FI" dirty="0" err="1"/>
              <a:t>scientific</a:t>
            </a:r>
            <a:r>
              <a:rPr lang="fi-FI" dirty="0"/>
              <a:t> </a:t>
            </a:r>
            <a:r>
              <a:rPr lang="fi-FI" dirty="0" err="1"/>
              <a:t>practise</a:t>
            </a:r>
            <a:r>
              <a:rPr lang="fi-FI" dirty="0"/>
              <a:t>.</a:t>
            </a:r>
          </a:p>
          <a:p>
            <a:r>
              <a:rPr lang="fi-FI" dirty="0" err="1"/>
              <a:t>Notice</a:t>
            </a:r>
            <a:r>
              <a:rPr lang="fi-FI" dirty="0"/>
              <a:t> </a:t>
            </a:r>
            <a:r>
              <a:rPr lang="fi-FI" dirty="0" err="1"/>
              <a:t>that</a:t>
            </a:r>
            <a:r>
              <a:rPr lang="fi-FI" dirty="0"/>
              <a:t> </a:t>
            </a:r>
            <a:r>
              <a:rPr lang="fi-FI" dirty="0" err="1"/>
              <a:t>if</a:t>
            </a:r>
            <a:r>
              <a:rPr lang="fi-FI" dirty="0"/>
              <a:t> </a:t>
            </a:r>
            <a:r>
              <a:rPr lang="fi-FI" dirty="0" err="1"/>
              <a:t>there</a:t>
            </a:r>
            <a:r>
              <a:rPr lang="fi-FI" dirty="0"/>
              <a:t> is an </a:t>
            </a:r>
            <a:r>
              <a:rPr lang="fi-FI" dirty="0" err="1"/>
              <a:t>agreement</a:t>
            </a:r>
            <a:r>
              <a:rPr lang="fi-FI" dirty="0"/>
              <a:t> </a:t>
            </a:r>
            <a:r>
              <a:rPr lang="fi-FI" dirty="0" err="1"/>
              <a:t>between</a:t>
            </a:r>
            <a:r>
              <a:rPr lang="fi-FI" dirty="0"/>
              <a:t> </a:t>
            </a:r>
            <a:r>
              <a:rPr lang="fi-FI" dirty="0" err="1"/>
              <a:t>the</a:t>
            </a:r>
            <a:r>
              <a:rPr lang="fi-FI" dirty="0"/>
              <a:t> </a:t>
            </a:r>
            <a:r>
              <a:rPr lang="fi-FI" dirty="0" err="1"/>
              <a:t>university</a:t>
            </a:r>
            <a:r>
              <a:rPr lang="fi-FI" dirty="0"/>
              <a:t> </a:t>
            </a:r>
            <a:r>
              <a:rPr lang="fi-FI" dirty="0" err="1"/>
              <a:t>library</a:t>
            </a:r>
            <a:r>
              <a:rPr lang="fi-FI" dirty="0"/>
              <a:t> / </a:t>
            </a:r>
            <a:r>
              <a:rPr lang="fi-FI" dirty="0" err="1"/>
              <a:t>or</a:t>
            </a:r>
            <a:r>
              <a:rPr lang="fi-FI" dirty="0"/>
              <a:t> </a:t>
            </a:r>
            <a:r>
              <a:rPr lang="fi-FI" dirty="0" err="1"/>
              <a:t>researchers</a:t>
            </a:r>
            <a:r>
              <a:rPr lang="fi-FI" dirty="0"/>
              <a:t> and </a:t>
            </a:r>
            <a:r>
              <a:rPr lang="fi-FI" dirty="0" err="1"/>
              <a:t>provider</a:t>
            </a:r>
            <a:r>
              <a:rPr lang="fi-FI" dirty="0"/>
              <a:t> of a </a:t>
            </a:r>
            <a:r>
              <a:rPr lang="fi-FI" dirty="0" err="1"/>
              <a:t>database</a:t>
            </a:r>
            <a:r>
              <a:rPr lang="fi-FI" dirty="0"/>
              <a:t> </a:t>
            </a:r>
            <a:r>
              <a:rPr lang="fi-FI" dirty="0" err="1"/>
              <a:t>that</a:t>
            </a:r>
            <a:r>
              <a:rPr lang="fi-FI" dirty="0"/>
              <a:t> </a:t>
            </a:r>
            <a:r>
              <a:rPr lang="fi-FI" dirty="0" err="1"/>
              <a:t>agreement</a:t>
            </a:r>
            <a:r>
              <a:rPr lang="fi-FI" dirty="0"/>
              <a:t> </a:t>
            </a:r>
            <a:r>
              <a:rPr lang="fi-FI" dirty="0" err="1"/>
              <a:t>has</a:t>
            </a:r>
            <a:r>
              <a:rPr lang="fi-FI" dirty="0"/>
              <a:t> to </a:t>
            </a:r>
            <a:r>
              <a:rPr lang="fi-FI" dirty="0" err="1"/>
              <a:t>be</a:t>
            </a:r>
            <a:r>
              <a:rPr lang="fi-FI" dirty="0"/>
              <a:t> </a:t>
            </a:r>
            <a:r>
              <a:rPr lang="fi-FI" dirty="0" err="1"/>
              <a:t>followed</a:t>
            </a:r>
            <a:r>
              <a:rPr lang="fi-FI" dirty="0"/>
              <a:t> and </a:t>
            </a:r>
            <a:r>
              <a:rPr lang="fi-FI" dirty="0" err="1"/>
              <a:t>that</a:t>
            </a:r>
            <a:r>
              <a:rPr lang="fi-FI" dirty="0"/>
              <a:t> </a:t>
            </a:r>
            <a:r>
              <a:rPr lang="fi-FI" dirty="0" err="1"/>
              <a:t>can</a:t>
            </a:r>
            <a:r>
              <a:rPr lang="fi-FI" dirty="0"/>
              <a:t> </a:t>
            </a:r>
            <a:r>
              <a:rPr lang="fi-FI" dirty="0" err="1"/>
              <a:t>prevent</a:t>
            </a:r>
            <a:r>
              <a:rPr lang="fi-FI" dirty="0"/>
              <a:t>  </a:t>
            </a:r>
            <a:r>
              <a:rPr lang="fi-FI" dirty="0" err="1"/>
              <a:t>certain</a:t>
            </a:r>
            <a:r>
              <a:rPr lang="fi-FI" dirty="0"/>
              <a:t> </a:t>
            </a:r>
            <a:r>
              <a:rPr lang="fi-FI" dirty="0" err="1"/>
              <a:t>uses</a:t>
            </a:r>
            <a:r>
              <a:rPr lang="fi-FI" dirty="0"/>
              <a:t>   for </a:t>
            </a:r>
            <a:r>
              <a:rPr lang="fi-FI" dirty="0" err="1"/>
              <a:t>example</a:t>
            </a:r>
            <a:r>
              <a:rPr lang="fi-FI" dirty="0"/>
              <a:t> </a:t>
            </a:r>
            <a:r>
              <a:rPr lang="fi-FI" dirty="0" err="1"/>
              <a:t>electronic</a:t>
            </a:r>
            <a:r>
              <a:rPr lang="fi-FI" dirty="0"/>
              <a:t> </a:t>
            </a:r>
            <a:r>
              <a:rPr lang="fi-FI" dirty="0" err="1"/>
              <a:t>use</a:t>
            </a:r>
            <a:r>
              <a:rPr lang="fi-FI" dirty="0"/>
              <a:t>. </a:t>
            </a:r>
            <a:endParaRPr lang="en-US" dirty="0"/>
          </a:p>
        </p:txBody>
      </p:sp>
      <p:sp>
        <p:nvSpPr>
          <p:cNvPr id="4" name="Footer Placeholder 3"/>
          <p:cNvSpPr>
            <a:spLocks noGrp="1"/>
          </p:cNvSpPr>
          <p:nvPr>
            <p:ph type="ftr" sz="quarter" idx="16"/>
          </p:nvPr>
        </p:nvSpPr>
        <p:spPr/>
        <p:txBody>
          <a:bodyPr/>
          <a:lstStyle/>
          <a:p>
            <a:pPr>
              <a:defRPr/>
            </a:pPr>
            <a:r>
              <a:rPr lang="en-US"/>
              <a:t>Terms of use see https://oami.europa.eu/ohimportal/en/legal-notices</a:t>
            </a:r>
            <a:endParaRPr lang="fi-FI"/>
          </a:p>
        </p:txBody>
      </p:sp>
    </p:spTree>
    <p:extLst>
      <p:ext uri="{BB962C8B-B14F-4D97-AF65-F5344CB8AC3E}">
        <p14:creationId xmlns:p14="http://schemas.microsoft.com/office/powerpoint/2010/main" val="3905426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Copyright </a:t>
            </a:r>
            <a:r>
              <a:rPr lang="fi-FI" dirty="0" err="1"/>
              <a:t>period</a:t>
            </a:r>
            <a:r>
              <a:rPr lang="fi-FI" dirty="0"/>
              <a:t> of </a:t>
            </a:r>
            <a:r>
              <a:rPr lang="fi-FI" dirty="0" err="1"/>
              <a:t>protection</a:t>
            </a:r>
            <a:endParaRPr lang="en-US" dirty="0"/>
          </a:p>
        </p:txBody>
      </p:sp>
      <p:sp>
        <p:nvSpPr>
          <p:cNvPr id="3" name="Content Placeholder 2"/>
          <p:cNvSpPr>
            <a:spLocks noGrp="1"/>
          </p:cNvSpPr>
          <p:nvPr>
            <p:ph sz="quarter" idx="14"/>
          </p:nvPr>
        </p:nvSpPr>
        <p:spPr/>
        <p:txBody>
          <a:bodyPr/>
          <a:lstStyle/>
          <a:p>
            <a:r>
              <a:rPr lang="fi-FI" altLang="fi-FI" sz="2400" dirty="0" err="1"/>
              <a:t>Protection</a:t>
            </a:r>
            <a:r>
              <a:rPr lang="fi-FI" altLang="fi-FI" sz="2400" dirty="0"/>
              <a:t> </a:t>
            </a:r>
            <a:r>
              <a:rPr lang="fi-FI" altLang="fi-FI" sz="2400" dirty="0" err="1"/>
              <a:t>starts</a:t>
            </a:r>
            <a:r>
              <a:rPr lang="fi-FI" altLang="fi-FI" sz="2400" dirty="0"/>
              <a:t> </a:t>
            </a:r>
            <a:r>
              <a:rPr lang="fi-FI" altLang="fi-FI" sz="2400" dirty="0" err="1"/>
              <a:t>from</a:t>
            </a:r>
            <a:r>
              <a:rPr lang="fi-FI" altLang="fi-FI" sz="2400" dirty="0"/>
              <a:t> </a:t>
            </a:r>
            <a:r>
              <a:rPr lang="fi-FI" altLang="fi-FI" sz="2400" dirty="0" err="1"/>
              <a:t>the</a:t>
            </a:r>
            <a:r>
              <a:rPr lang="fi-FI" altLang="fi-FI" sz="2400" dirty="0"/>
              <a:t> </a:t>
            </a:r>
            <a:r>
              <a:rPr lang="fi-FI" altLang="fi-FI" sz="2400" dirty="0" err="1"/>
              <a:t>moment</a:t>
            </a:r>
            <a:r>
              <a:rPr lang="fi-FI" altLang="fi-FI" sz="2400" dirty="0"/>
              <a:t> of </a:t>
            </a:r>
            <a:r>
              <a:rPr lang="fi-FI" altLang="fi-FI" sz="2400" dirty="0" err="1"/>
              <a:t>creation</a:t>
            </a:r>
            <a:r>
              <a:rPr lang="fi-FI" altLang="fi-FI" sz="2400" dirty="0"/>
              <a:t> and </a:t>
            </a:r>
            <a:r>
              <a:rPr lang="fi-FI" altLang="fi-FI" sz="2400" dirty="0" err="1"/>
              <a:t>last</a:t>
            </a:r>
            <a:r>
              <a:rPr lang="fi-FI" altLang="fi-FI" sz="2400" dirty="0"/>
              <a:t> </a:t>
            </a:r>
            <a:r>
              <a:rPr lang="fi-FI" altLang="fi-FI" sz="2400" dirty="0" err="1"/>
              <a:t>the</a:t>
            </a:r>
            <a:r>
              <a:rPr lang="fi-FI" altLang="fi-FI" sz="2400" dirty="0"/>
              <a:t> </a:t>
            </a:r>
            <a:r>
              <a:rPr lang="fi-FI" altLang="fi-FI" sz="2400" dirty="0" err="1"/>
              <a:t>lifetime</a:t>
            </a:r>
            <a:r>
              <a:rPr lang="fi-FI" altLang="fi-FI" sz="2400" dirty="0"/>
              <a:t> of </a:t>
            </a:r>
            <a:r>
              <a:rPr lang="fi-FI" altLang="fi-FI" sz="2400" dirty="0" err="1"/>
              <a:t>the</a:t>
            </a:r>
            <a:r>
              <a:rPr lang="fi-FI" altLang="fi-FI" sz="2400" dirty="0"/>
              <a:t> </a:t>
            </a:r>
            <a:r>
              <a:rPr lang="fi-FI" altLang="fi-FI" sz="2400" dirty="0" err="1"/>
              <a:t>author</a:t>
            </a:r>
            <a:r>
              <a:rPr lang="fi-FI" altLang="fi-FI" sz="2400" dirty="0"/>
              <a:t> plus 70 </a:t>
            </a:r>
            <a:r>
              <a:rPr lang="fi-FI" altLang="fi-FI" sz="2400" dirty="0" err="1"/>
              <a:t>years</a:t>
            </a:r>
            <a:r>
              <a:rPr lang="fi-FI" altLang="fi-FI" sz="2400" dirty="0"/>
              <a:t> (USA, EU ) </a:t>
            </a:r>
            <a:r>
              <a:rPr lang="fi-FI" altLang="fi-FI" sz="2400" dirty="0" err="1"/>
              <a:t>from</a:t>
            </a:r>
            <a:r>
              <a:rPr lang="fi-FI" altLang="fi-FI" sz="2400" dirty="0"/>
              <a:t> </a:t>
            </a:r>
            <a:r>
              <a:rPr lang="fi-FI" altLang="fi-FI" sz="2400" dirty="0" err="1"/>
              <a:t>the</a:t>
            </a:r>
            <a:r>
              <a:rPr lang="fi-FI" altLang="fi-FI" sz="2400" dirty="0"/>
              <a:t> </a:t>
            </a:r>
            <a:r>
              <a:rPr lang="fi-FI" altLang="fi-FI" sz="2400" dirty="0" err="1"/>
              <a:t>year</a:t>
            </a:r>
            <a:r>
              <a:rPr lang="fi-FI" altLang="fi-FI" sz="2400" dirty="0"/>
              <a:t> </a:t>
            </a:r>
            <a:r>
              <a:rPr lang="fi-FI" altLang="fi-FI" sz="2400" dirty="0" err="1"/>
              <a:t>the</a:t>
            </a:r>
            <a:r>
              <a:rPr lang="fi-FI" altLang="fi-FI" sz="2400" dirty="0"/>
              <a:t> </a:t>
            </a:r>
            <a:r>
              <a:rPr lang="fi-FI" altLang="fi-FI" sz="2400" dirty="0" err="1"/>
              <a:t>author</a:t>
            </a:r>
            <a:r>
              <a:rPr lang="fi-FI" altLang="fi-FI" sz="2400" dirty="0"/>
              <a:t> </a:t>
            </a:r>
            <a:r>
              <a:rPr lang="fi-FI" altLang="fi-FI" sz="2400" dirty="0" err="1"/>
              <a:t>died</a:t>
            </a:r>
            <a:endParaRPr lang="fi-FI" altLang="fi-FI" sz="2400" dirty="0"/>
          </a:p>
          <a:p>
            <a:r>
              <a:rPr lang="fi-FI" altLang="fi-FI" sz="2400" dirty="0" err="1"/>
              <a:t>Gives</a:t>
            </a:r>
            <a:r>
              <a:rPr lang="fi-FI" altLang="fi-FI" sz="2400" dirty="0"/>
              <a:t> a </a:t>
            </a:r>
            <a:r>
              <a:rPr lang="fi-FI" altLang="fi-FI" sz="2400" dirty="0" err="1"/>
              <a:t>longer</a:t>
            </a:r>
            <a:r>
              <a:rPr lang="fi-FI" altLang="fi-FI" sz="2400" dirty="0"/>
              <a:t> </a:t>
            </a:r>
            <a:r>
              <a:rPr lang="fi-FI" altLang="fi-FI" sz="2400" dirty="0" err="1"/>
              <a:t>protection</a:t>
            </a:r>
            <a:r>
              <a:rPr lang="fi-FI" altLang="fi-FI" sz="2400" dirty="0"/>
              <a:t> </a:t>
            </a:r>
            <a:r>
              <a:rPr lang="fi-FI" altLang="fi-FI" sz="2400" dirty="0" err="1"/>
              <a:t>period</a:t>
            </a:r>
            <a:r>
              <a:rPr lang="fi-FI" altLang="fi-FI" sz="2400" dirty="0"/>
              <a:t> </a:t>
            </a:r>
            <a:r>
              <a:rPr lang="fi-FI" altLang="fi-FI" sz="2400" dirty="0" err="1"/>
              <a:t>than</a:t>
            </a:r>
            <a:r>
              <a:rPr lang="fi-FI" altLang="fi-FI" sz="2400" dirty="0"/>
              <a:t> </a:t>
            </a:r>
            <a:r>
              <a:rPr lang="fi-FI" altLang="fi-FI" sz="2400" dirty="0" err="1"/>
              <a:t>Registered</a:t>
            </a:r>
            <a:r>
              <a:rPr lang="fi-FI" altLang="fi-FI" sz="2400" dirty="0"/>
              <a:t> Design </a:t>
            </a:r>
            <a:r>
              <a:rPr lang="fi-FI" altLang="fi-FI" sz="2400" dirty="0" err="1"/>
              <a:t>Right</a:t>
            </a:r>
            <a:r>
              <a:rPr lang="fi-FI" altLang="fi-FI" sz="2400" dirty="0"/>
              <a:t>, </a:t>
            </a:r>
            <a:r>
              <a:rPr lang="fi-FI" altLang="fi-FI" sz="2400" dirty="0" err="1"/>
              <a:t>therefore</a:t>
            </a:r>
            <a:r>
              <a:rPr lang="fi-FI" altLang="fi-FI" sz="2400" dirty="0"/>
              <a:t> </a:t>
            </a:r>
            <a:r>
              <a:rPr lang="fi-FI" altLang="fi-FI" sz="2400" dirty="0" err="1"/>
              <a:t>important</a:t>
            </a:r>
            <a:r>
              <a:rPr lang="fi-FI" altLang="fi-FI" sz="2400" dirty="0"/>
              <a:t> for design </a:t>
            </a:r>
            <a:r>
              <a:rPr lang="fi-FI" altLang="fi-FI" sz="2400" dirty="0" err="1"/>
              <a:t>classics</a:t>
            </a:r>
            <a:endParaRPr lang="fi-FI" altLang="fi-FI" sz="2400" dirty="0"/>
          </a:p>
          <a:p>
            <a:r>
              <a:rPr lang="fi-FI" altLang="fi-FI" sz="2400" dirty="0"/>
              <a:t>If </a:t>
            </a:r>
            <a:r>
              <a:rPr lang="fi-FI" altLang="fi-FI" sz="2400" dirty="0" err="1"/>
              <a:t>there</a:t>
            </a:r>
            <a:r>
              <a:rPr lang="fi-FI" altLang="fi-FI" sz="2400" dirty="0"/>
              <a:t> </a:t>
            </a:r>
            <a:r>
              <a:rPr lang="fi-FI" altLang="fi-FI" sz="2400" dirty="0" err="1"/>
              <a:t>are</a:t>
            </a:r>
            <a:r>
              <a:rPr lang="fi-FI" altLang="fi-FI" sz="2400" dirty="0"/>
              <a:t> </a:t>
            </a:r>
            <a:r>
              <a:rPr lang="fi-FI" altLang="fi-FI" sz="2400" dirty="0" err="1"/>
              <a:t>several</a:t>
            </a:r>
            <a:r>
              <a:rPr lang="fi-FI" altLang="fi-FI" sz="2400" dirty="0"/>
              <a:t> </a:t>
            </a:r>
            <a:r>
              <a:rPr lang="fi-FI" altLang="fi-FI" sz="2400" dirty="0" err="1"/>
              <a:t>authors</a:t>
            </a:r>
            <a:r>
              <a:rPr lang="fi-FI" altLang="fi-FI" sz="2400" dirty="0"/>
              <a:t> </a:t>
            </a:r>
            <a:r>
              <a:rPr lang="fi-FI" altLang="fi-FI" sz="2400" dirty="0" err="1"/>
              <a:t>protection</a:t>
            </a:r>
            <a:r>
              <a:rPr lang="fi-FI" altLang="fi-FI" sz="2400" dirty="0"/>
              <a:t> </a:t>
            </a:r>
            <a:r>
              <a:rPr lang="fi-FI" altLang="fi-FI" sz="2400" dirty="0" err="1"/>
              <a:t>from</a:t>
            </a:r>
            <a:r>
              <a:rPr lang="fi-FI" altLang="fi-FI" sz="2400" dirty="0"/>
              <a:t> </a:t>
            </a:r>
            <a:r>
              <a:rPr lang="fi-FI" altLang="fi-FI" sz="2400" dirty="0" err="1"/>
              <a:t>the</a:t>
            </a:r>
            <a:r>
              <a:rPr lang="fi-FI" altLang="fi-FI" sz="2400" dirty="0"/>
              <a:t> </a:t>
            </a:r>
            <a:r>
              <a:rPr lang="fi-FI" altLang="fi-FI" sz="2400" dirty="0" err="1"/>
              <a:t>year</a:t>
            </a:r>
            <a:r>
              <a:rPr lang="fi-FI" altLang="fi-FI" sz="2400" dirty="0"/>
              <a:t> </a:t>
            </a:r>
            <a:r>
              <a:rPr lang="fi-FI" altLang="fi-FI" sz="2400" dirty="0" err="1"/>
              <a:t>the</a:t>
            </a:r>
            <a:r>
              <a:rPr lang="fi-FI" altLang="fi-FI" sz="2400" dirty="0"/>
              <a:t> </a:t>
            </a:r>
            <a:r>
              <a:rPr lang="fi-FI" altLang="fi-FI" sz="2400" dirty="0" err="1"/>
              <a:t>last</a:t>
            </a:r>
            <a:r>
              <a:rPr lang="fi-FI" altLang="fi-FI" sz="2400" dirty="0"/>
              <a:t> </a:t>
            </a:r>
            <a:r>
              <a:rPr lang="fi-FI" altLang="fi-FI" sz="2400" dirty="0" err="1"/>
              <a:t>surviving</a:t>
            </a:r>
            <a:r>
              <a:rPr lang="fi-FI" altLang="fi-FI" sz="2400" dirty="0"/>
              <a:t> </a:t>
            </a:r>
            <a:r>
              <a:rPr lang="fi-FI" altLang="fi-FI" sz="2400" dirty="0" err="1"/>
              <a:t>author</a:t>
            </a:r>
            <a:r>
              <a:rPr lang="fi-FI" altLang="fi-FI" sz="2400" dirty="0"/>
              <a:t>  </a:t>
            </a:r>
            <a:r>
              <a:rPr lang="fi-FI" altLang="fi-FI" sz="2400" dirty="0" err="1"/>
              <a:t>died</a:t>
            </a:r>
            <a:endParaRPr lang="fi-FI" altLang="fi-FI" sz="2400" dirty="0"/>
          </a:p>
          <a:p>
            <a:r>
              <a:rPr lang="fi-FI" altLang="fi-FI" sz="2400" dirty="0" err="1"/>
              <a:t>Berne</a:t>
            </a:r>
            <a:r>
              <a:rPr lang="fi-FI" altLang="fi-FI" sz="2400" dirty="0"/>
              <a:t> </a:t>
            </a:r>
            <a:r>
              <a:rPr lang="fi-FI" altLang="fi-FI" sz="2400" dirty="0" err="1"/>
              <a:t>Convention</a:t>
            </a:r>
            <a:r>
              <a:rPr lang="fi-FI" altLang="fi-FI" sz="2400" dirty="0"/>
              <a:t> </a:t>
            </a:r>
            <a:r>
              <a:rPr lang="fi-FI" altLang="fi-FI" sz="2400" dirty="0" err="1"/>
              <a:t>minumum</a:t>
            </a:r>
            <a:r>
              <a:rPr lang="fi-FI" altLang="fi-FI" sz="2400" dirty="0"/>
              <a:t> 50 </a:t>
            </a:r>
            <a:r>
              <a:rPr lang="fi-FI" altLang="fi-FI" sz="2400" dirty="0" err="1"/>
              <a:t>years</a:t>
            </a:r>
            <a:r>
              <a:rPr lang="fi-FI" altLang="fi-FI" sz="2400" dirty="0"/>
              <a:t> </a:t>
            </a:r>
            <a:r>
              <a:rPr lang="fi-FI" altLang="fi-FI" sz="2400" dirty="0" err="1"/>
              <a:t>from</a:t>
            </a:r>
            <a:r>
              <a:rPr lang="fi-FI" altLang="fi-FI" sz="2400" dirty="0"/>
              <a:t> </a:t>
            </a:r>
            <a:r>
              <a:rPr lang="fi-FI" altLang="fi-FI" sz="2400" dirty="0" err="1"/>
              <a:t>the</a:t>
            </a:r>
            <a:r>
              <a:rPr lang="fi-FI" altLang="fi-FI" sz="2400" dirty="0"/>
              <a:t> </a:t>
            </a:r>
            <a:r>
              <a:rPr lang="fi-FI" altLang="fi-FI" sz="2400" dirty="0" err="1"/>
              <a:t>year</a:t>
            </a:r>
            <a:r>
              <a:rPr lang="fi-FI" altLang="fi-FI" sz="2400" dirty="0"/>
              <a:t> </a:t>
            </a:r>
            <a:r>
              <a:rPr lang="fi-FI" altLang="fi-FI" sz="2400" dirty="0" err="1"/>
              <a:t>author</a:t>
            </a:r>
            <a:r>
              <a:rPr lang="fi-FI" altLang="fi-FI" sz="2400" dirty="0"/>
              <a:t> </a:t>
            </a:r>
            <a:r>
              <a:rPr lang="fi-FI" altLang="fi-FI" sz="2400" dirty="0" err="1"/>
              <a:t>dies</a:t>
            </a:r>
            <a:endParaRPr lang="fi-FI" altLang="fi-FI" sz="2400" dirty="0"/>
          </a:p>
          <a:p>
            <a:endParaRPr lang="en-US" dirty="0"/>
          </a:p>
        </p:txBody>
      </p:sp>
      <p:sp>
        <p:nvSpPr>
          <p:cNvPr id="6" name="Footer Placeholder 5"/>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2638058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Originality</a:t>
            </a:r>
            <a:r>
              <a:rPr lang="fi-FI" dirty="0"/>
              <a:t> </a:t>
            </a:r>
            <a:r>
              <a:rPr lang="fi-FI" dirty="0" err="1"/>
              <a:t>only</a:t>
            </a:r>
            <a:r>
              <a:rPr lang="fi-FI" dirty="0"/>
              <a:t> </a:t>
            </a:r>
            <a:r>
              <a:rPr lang="fi-FI" dirty="0" err="1"/>
              <a:t>requirement</a:t>
            </a:r>
            <a:r>
              <a:rPr lang="fi-FI" dirty="0"/>
              <a:t> for copyright </a:t>
            </a:r>
            <a:r>
              <a:rPr lang="fi-FI" dirty="0" err="1"/>
              <a:t>protection</a:t>
            </a:r>
            <a:endParaRPr lang="en-US" dirty="0"/>
          </a:p>
        </p:txBody>
      </p:sp>
      <p:sp>
        <p:nvSpPr>
          <p:cNvPr id="3" name="Content Placeholder 2"/>
          <p:cNvSpPr>
            <a:spLocks noGrp="1"/>
          </p:cNvSpPr>
          <p:nvPr>
            <p:ph sz="quarter" idx="14"/>
          </p:nvPr>
        </p:nvSpPr>
        <p:spPr/>
        <p:txBody>
          <a:bodyPr/>
          <a:lstStyle/>
          <a:p>
            <a:pPr>
              <a:lnSpc>
                <a:spcPct val="90000"/>
              </a:lnSpc>
            </a:pPr>
            <a:r>
              <a:rPr lang="fi-FI" altLang="fi-FI" dirty="0" err="1"/>
              <a:t>Protection</a:t>
            </a:r>
            <a:r>
              <a:rPr lang="fi-FI" altLang="fi-FI" dirty="0"/>
              <a:t> is </a:t>
            </a:r>
            <a:r>
              <a:rPr lang="fi-FI" altLang="fi-FI" dirty="0" err="1"/>
              <a:t>provided</a:t>
            </a:r>
            <a:r>
              <a:rPr lang="fi-FI" altLang="fi-FI" dirty="0"/>
              <a:t> </a:t>
            </a:r>
            <a:r>
              <a:rPr lang="fi-FI" altLang="fi-FI" dirty="0" err="1"/>
              <a:t>by</a:t>
            </a:r>
            <a:r>
              <a:rPr lang="fi-FI" altLang="fi-FI" dirty="0"/>
              <a:t> Copyright Act  as </a:t>
            </a:r>
            <a:r>
              <a:rPr lang="fi-FI" altLang="fi-FI" dirty="0" err="1"/>
              <a:t>soon</a:t>
            </a:r>
            <a:r>
              <a:rPr lang="fi-FI" altLang="fi-FI" dirty="0"/>
              <a:t> as </a:t>
            </a:r>
            <a:r>
              <a:rPr lang="fi-FI" altLang="fi-FI" dirty="0" err="1"/>
              <a:t>the</a:t>
            </a:r>
            <a:r>
              <a:rPr lang="fi-FI" altLang="fi-FI" dirty="0"/>
              <a:t> </a:t>
            </a:r>
            <a:r>
              <a:rPr lang="fi-FI" altLang="fi-FI" dirty="0" err="1"/>
              <a:t>work</a:t>
            </a:r>
            <a:r>
              <a:rPr lang="fi-FI" altLang="fi-FI" dirty="0"/>
              <a:t> is </a:t>
            </a:r>
            <a:r>
              <a:rPr lang="fi-FI" altLang="fi-FI" dirty="0" err="1"/>
              <a:t>original</a:t>
            </a:r>
            <a:r>
              <a:rPr lang="fi-FI" altLang="fi-FI" dirty="0"/>
              <a:t> </a:t>
            </a:r>
            <a:r>
              <a:rPr lang="fi-FI" altLang="fi-FI" dirty="0" err="1"/>
              <a:t>enough</a:t>
            </a:r>
            <a:r>
              <a:rPr lang="fi-FI" altLang="fi-FI" dirty="0"/>
              <a:t> to </a:t>
            </a:r>
            <a:r>
              <a:rPr lang="fi-FI" altLang="fi-FI" dirty="0" err="1"/>
              <a:t>rise</a:t>
            </a:r>
            <a:r>
              <a:rPr lang="fi-FI" altLang="fi-FI" dirty="0"/>
              <a:t> </a:t>
            </a:r>
            <a:r>
              <a:rPr lang="fi-FI" altLang="fi-FI" dirty="0" err="1"/>
              <a:t>above</a:t>
            </a:r>
            <a:r>
              <a:rPr lang="fi-FI" altLang="fi-FI" dirty="0"/>
              <a:t> </a:t>
            </a:r>
            <a:r>
              <a:rPr lang="fi-FI" altLang="fi-FI" dirty="0" err="1"/>
              <a:t>the</a:t>
            </a:r>
            <a:r>
              <a:rPr lang="fi-FI" altLang="fi-FI" dirty="0"/>
              <a:t> </a:t>
            </a:r>
            <a:r>
              <a:rPr lang="fi-FI" altLang="fi-FI" dirty="0" err="1"/>
              <a:t>treshold</a:t>
            </a:r>
            <a:r>
              <a:rPr lang="fi-FI" altLang="fi-FI" dirty="0"/>
              <a:t> of </a:t>
            </a:r>
            <a:r>
              <a:rPr lang="fi-FI" altLang="fi-FI" dirty="0" err="1"/>
              <a:t>originality</a:t>
            </a:r>
            <a:endParaRPr lang="fi-FI" altLang="fi-FI" dirty="0"/>
          </a:p>
          <a:p>
            <a:pPr>
              <a:lnSpc>
                <a:spcPct val="90000"/>
              </a:lnSpc>
            </a:pPr>
            <a:endParaRPr lang="fi-FI" altLang="fi-FI" dirty="0"/>
          </a:p>
          <a:p>
            <a:pPr>
              <a:lnSpc>
                <a:spcPct val="90000"/>
              </a:lnSpc>
            </a:pPr>
            <a:r>
              <a:rPr lang="fi-FI" altLang="fi-FI" dirty="0"/>
              <a:t>No </a:t>
            </a:r>
            <a:r>
              <a:rPr lang="fi-FI" altLang="fi-FI" dirty="0" err="1"/>
              <a:t>registration</a:t>
            </a:r>
            <a:r>
              <a:rPr lang="fi-FI" altLang="fi-FI" dirty="0"/>
              <a:t> is </a:t>
            </a:r>
            <a:r>
              <a:rPr lang="fi-FI" altLang="fi-FI" dirty="0" err="1"/>
              <a:t>needed</a:t>
            </a:r>
            <a:r>
              <a:rPr lang="fi-FI" altLang="fi-FI" dirty="0"/>
              <a:t> to </a:t>
            </a:r>
            <a:r>
              <a:rPr lang="fi-FI" altLang="fi-FI" dirty="0" err="1"/>
              <a:t>achieve</a:t>
            </a:r>
            <a:r>
              <a:rPr lang="fi-FI" altLang="fi-FI" dirty="0"/>
              <a:t> </a:t>
            </a:r>
            <a:r>
              <a:rPr lang="fi-FI" altLang="fi-FI" dirty="0" err="1"/>
              <a:t>protection</a:t>
            </a:r>
            <a:r>
              <a:rPr lang="fi-FI" altLang="fi-FI" dirty="0"/>
              <a:t> </a:t>
            </a:r>
          </a:p>
          <a:p>
            <a:pPr>
              <a:lnSpc>
                <a:spcPct val="90000"/>
              </a:lnSpc>
            </a:pPr>
            <a:endParaRPr lang="fi-FI" altLang="fi-FI" dirty="0"/>
          </a:p>
          <a:p>
            <a:pPr>
              <a:lnSpc>
                <a:spcPct val="90000"/>
              </a:lnSpc>
            </a:pPr>
            <a:r>
              <a:rPr lang="fi-FI" altLang="fi-FI" dirty="0" err="1"/>
              <a:t>The</a:t>
            </a:r>
            <a:r>
              <a:rPr lang="fi-FI" altLang="fi-FI" dirty="0"/>
              <a:t> </a:t>
            </a:r>
            <a:r>
              <a:rPr lang="fi-FI" altLang="fi-FI" dirty="0" err="1"/>
              <a:t>Berne</a:t>
            </a:r>
            <a:r>
              <a:rPr lang="fi-FI" altLang="fi-FI" dirty="0"/>
              <a:t> </a:t>
            </a:r>
            <a:r>
              <a:rPr lang="fi-FI" altLang="fi-FI" dirty="0" err="1"/>
              <a:t>Convention</a:t>
            </a:r>
            <a:r>
              <a:rPr lang="fi-FI" altLang="fi-FI" dirty="0"/>
              <a:t> </a:t>
            </a:r>
            <a:r>
              <a:rPr lang="fi-FI" altLang="fi-FI" dirty="0" err="1"/>
              <a:t>prohibits</a:t>
            </a:r>
            <a:r>
              <a:rPr lang="fi-FI" altLang="fi-FI" dirty="0"/>
              <a:t> </a:t>
            </a:r>
            <a:r>
              <a:rPr lang="fi-FI" altLang="fi-FI" dirty="0" err="1"/>
              <a:t>registration</a:t>
            </a:r>
            <a:r>
              <a:rPr lang="fi-FI" altLang="fi-FI" dirty="0"/>
              <a:t> as a </a:t>
            </a:r>
            <a:r>
              <a:rPr lang="fi-FI" altLang="fi-FI" dirty="0" err="1"/>
              <a:t>requirement</a:t>
            </a:r>
            <a:r>
              <a:rPr lang="fi-FI" altLang="fi-FI" dirty="0"/>
              <a:t> for </a:t>
            </a:r>
            <a:r>
              <a:rPr lang="fi-FI" altLang="fi-FI" dirty="0" err="1"/>
              <a:t>protection</a:t>
            </a:r>
            <a:endParaRPr lang="fi-FI" altLang="fi-FI" dirty="0"/>
          </a:p>
          <a:p>
            <a:pPr>
              <a:lnSpc>
                <a:spcPct val="90000"/>
              </a:lnSpc>
            </a:pPr>
            <a:endParaRPr lang="fi-FI" altLang="fi-FI" dirty="0"/>
          </a:p>
          <a:p>
            <a:pPr>
              <a:lnSpc>
                <a:spcPct val="90000"/>
              </a:lnSpc>
            </a:pPr>
            <a:r>
              <a:rPr lang="fi-FI" altLang="fi-FI" dirty="0"/>
              <a:t>Copyright </a:t>
            </a:r>
            <a:r>
              <a:rPr lang="fi-FI" altLang="fi-FI" dirty="0" err="1"/>
              <a:t>can</a:t>
            </a:r>
            <a:r>
              <a:rPr lang="fi-FI" altLang="fi-FI" dirty="0"/>
              <a:t> </a:t>
            </a:r>
            <a:r>
              <a:rPr lang="fi-FI" altLang="fi-FI" dirty="0" err="1"/>
              <a:t>be</a:t>
            </a:r>
            <a:r>
              <a:rPr lang="fi-FI" altLang="fi-FI" dirty="0"/>
              <a:t> </a:t>
            </a:r>
            <a:r>
              <a:rPr lang="fi-FI" altLang="fi-FI" dirty="0" err="1"/>
              <a:t>registered</a:t>
            </a:r>
            <a:r>
              <a:rPr lang="fi-FI" altLang="fi-FI" dirty="0"/>
              <a:t>  in  </a:t>
            </a:r>
            <a:r>
              <a:rPr lang="fi-FI" altLang="fi-FI" dirty="0" err="1"/>
              <a:t>some</a:t>
            </a:r>
            <a:r>
              <a:rPr lang="fi-FI" altLang="fi-FI" dirty="0"/>
              <a:t> </a:t>
            </a:r>
            <a:r>
              <a:rPr lang="fi-FI" altLang="fi-FI" dirty="0" err="1"/>
              <a:t>countries</a:t>
            </a:r>
            <a:r>
              <a:rPr lang="fi-FI" altLang="fi-FI" dirty="0"/>
              <a:t> for </a:t>
            </a:r>
            <a:r>
              <a:rPr lang="fi-FI" altLang="fi-FI" dirty="0" err="1"/>
              <a:t>example</a:t>
            </a:r>
            <a:r>
              <a:rPr lang="fi-FI" altLang="fi-FI" dirty="0"/>
              <a:t>   USA and China</a:t>
            </a:r>
          </a:p>
          <a:p>
            <a:endParaRPr lang="en-US" dirty="0"/>
          </a:p>
        </p:txBody>
      </p:sp>
      <p:sp>
        <p:nvSpPr>
          <p:cNvPr id="6" name="Footer Placeholder 5"/>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791781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Copyright </a:t>
            </a:r>
            <a:r>
              <a:rPr lang="fi-FI" dirty="0" err="1"/>
              <a:t>protects</a:t>
            </a:r>
            <a:r>
              <a:rPr lang="fi-FI" dirty="0"/>
              <a:t> </a:t>
            </a:r>
            <a:r>
              <a:rPr lang="fi-FI" dirty="0" err="1"/>
              <a:t>original</a:t>
            </a:r>
            <a:r>
              <a:rPr lang="fi-FI" dirty="0"/>
              <a:t> </a:t>
            </a:r>
            <a:r>
              <a:rPr lang="fi-FI" dirty="0" err="1"/>
              <a:t>form</a:t>
            </a:r>
            <a:endParaRPr lang="en-US" dirty="0"/>
          </a:p>
        </p:txBody>
      </p:sp>
      <p:sp>
        <p:nvSpPr>
          <p:cNvPr id="3" name="Content Placeholder 2"/>
          <p:cNvSpPr>
            <a:spLocks noGrp="1"/>
          </p:cNvSpPr>
          <p:nvPr>
            <p:ph sz="quarter" idx="14"/>
          </p:nvPr>
        </p:nvSpPr>
        <p:spPr/>
        <p:txBody>
          <a:bodyPr/>
          <a:lstStyle/>
          <a:p>
            <a:pPr>
              <a:defRPr/>
            </a:pPr>
            <a:r>
              <a:rPr lang="fi-FI" altLang="fi-FI" dirty="0" err="1">
                <a:latin typeface="Arial" charset="0"/>
                <a:cs typeface="Arial" charset="0"/>
              </a:rPr>
              <a:t>Protection</a:t>
            </a:r>
            <a:r>
              <a:rPr lang="fi-FI" altLang="fi-FI" dirty="0">
                <a:latin typeface="Arial" charset="0"/>
                <a:cs typeface="Arial" charset="0"/>
              </a:rPr>
              <a:t> of </a:t>
            </a:r>
            <a:r>
              <a:rPr lang="fi-FI" altLang="fi-FI" dirty="0" err="1">
                <a:latin typeface="Arial" charset="0"/>
                <a:cs typeface="Arial" charset="0"/>
              </a:rPr>
              <a:t>original</a:t>
            </a:r>
            <a:r>
              <a:rPr lang="fi-FI" altLang="fi-FI" dirty="0">
                <a:latin typeface="Arial" charset="0"/>
                <a:cs typeface="Arial" charset="0"/>
              </a:rPr>
              <a:t>  </a:t>
            </a:r>
            <a:r>
              <a:rPr lang="fi-FI" altLang="fi-FI" dirty="0" err="1">
                <a:latin typeface="Arial" charset="0"/>
                <a:cs typeface="Arial" charset="0"/>
              </a:rPr>
              <a:t>form</a:t>
            </a:r>
            <a:r>
              <a:rPr lang="fi-FI" altLang="fi-FI" dirty="0">
                <a:latin typeface="Arial" charset="0"/>
                <a:cs typeface="Arial" charset="0"/>
              </a:rPr>
              <a:t>, </a:t>
            </a:r>
            <a:r>
              <a:rPr lang="fi-FI" altLang="fi-FI" dirty="0" err="1">
                <a:latin typeface="Arial" charset="0"/>
                <a:cs typeface="Arial" charset="0"/>
              </a:rPr>
              <a:t>not</a:t>
            </a:r>
            <a:r>
              <a:rPr lang="fi-FI" altLang="fi-FI" dirty="0">
                <a:latin typeface="Arial" charset="0"/>
                <a:cs typeface="Arial" charset="0"/>
              </a:rPr>
              <a:t> </a:t>
            </a:r>
            <a:r>
              <a:rPr lang="fi-FI" altLang="fi-FI" dirty="0" err="1">
                <a:latin typeface="Arial" charset="0"/>
                <a:cs typeface="Arial" charset="0"/>
              </a:rPr>
              <a:t>the</a:t>
            </a:r>
            <a:r>
              <a:rPr lang="fi-FI" altLang="fi-FI" dirty="0">
                <a:latin typeface="Arial" charset="0"/>
                <a:cs typeface="Arial" charset="0"/>
              </a:rPr>
              <a:t> idea, </a:t>
            </a:r>
            <a:r>
              <a:rPr lang="fi-FI" altLang="fi-FI" dirty="0" err="1">
                <a:latin typeface="Arial" charset="0"/>
                <a:cs typeface="Arial" charset="0"/>
              </a:rPr>
              <a:t>information</a:t>
            </a:r>
            <a:r>
              <a:rPr lang="fi-FI" altLang="fi-FI" dirty="0">
                <a:latin typeface="Arial" charset="0"/>
                <a:cs typeface="Arial" charset="0"/>
              </a:rPr>
              <a:t> </a:t>
            </a:r>
            <a:r>
              <a:rPr lang="fi-FI" altLang="fi-FI" dirty="0" err="1">
                <a:latin typeface="Arial" charset="0"/>
                <a:cs typeface="Arial" charset="0"/>
              </a:rPr>
              <a:t>or</a:t>
            </a:r>
            <a:r>
              <a:rPr lang="fi-FI" altLang="fi-FI" dirty="0">
                <a:latin typeface="Arial" charset="0"/>
                <a:cs typeface="Arial" charset="0"/>
              </a:rPr>
              <a:t> </a:t>
            </a:r>
            <a:r>
              <a:rPr lang="fi-FI" altLang="fi-FI" dirty="0" err="1">
                <a:latin typeface="Arial" charset="0"/>
                <a:cs typeface="Arial" charset="0"/>
              </a:rPr>
              <a:t>subject</a:t>
            </a:r>
            <a:r>
              <a:rPr lang="fi-FI" altLang="fi-FI" dirty="0">
                <a:latin typeface="Arial" charset="0"/>
                <a:cs typeface="Arial" charset="0"/>
              </a:rPr>
              <a:t> </a:t>
            </a:r>
            <a:r>
              <a:rPr lang="fi-FI" altLang="fi-FI" dirty="0" err="1">
                <a:latin typeface="Arial" charset="0"/>
                <a:cs typeface="Arial" charset="0"/>
              </a:rPr>
              <a:t>matter</a:t>
            </a:r>
            <a:endParaRPr lang="fi-FI" altLang="fi-FI" dirty="0">
              <a:latin typeface="Arial" charset="0"/>
              <a:cs typeface="Arial" charset="0"/>
            </a:endParaRPr>
          </a:p>
          <a:p>
            <a:r>
              <a:rPr lang="en-US" dirty="0"/>
              <a:t>Court of Justice of the </a:t>
            </a:r>
            <a:r>
              <a:rPr lang="en-US" dirty="0" err="1"/>
              <a:t>Europen</a:t>
            </a:r>
            <a:r>
              <a:rPr lang="en-US" dirty="0"/>
              <a:t> Union originality criterion</a:t>
            </a:r>
            <a:br>
              <a:rPr lang="en-US" dirty="0"/>
            </a:br>
            <a:r>
              <a:rPr lang="en-US" dirty="0"/>
              <a:t>1.       the creation is the author’s own original creation;</a:t>
            </a:r>
          </a:p>
          <a:p>
            <a:r>
              <a:rPr lang="en-US" dirty="0"/>
              <a:t>2.       the creation reflects his or her personality;</a:t>
            </a:r>
          </a:p>
          <a:p>
            <a:r>
              <a:rPr lang="en-US" dirty="0"/>
              <a:t>3.       the author, in conjunction with the creation of his/her work, has been able to express his/her creative ability by making free and creative choices and thus stamping his/her personal touch on the work.</a:t>
            </a:r>
          </a:p>
          <a:p>
            <a:endParaRPr lang="en-US" dirty="0"/>
          </a:p>
        </p:txBody>
      </p:sp>
      <p:sp>
        <p:nvSpPr>
          <p:cNvPr id="6" name="Footer Placeholder 5"/>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3968522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idx="4294967295"/>
          </p:nvPr>
        </p:nvSpPr>
        <p:spPr>
          <a:xfrm>
            <a:off x="1451240" y="344246"/>
            <a:ext cx="6601354" cy="780521"/>
          </a:xfrm>
          <a:prstGeom prst="rect">
            <a:avLst/>
          </a:prstGeom>
        </p:spPr>
        <p:txBody>
          <a:bodyPr lIns="76200" tIns="38100" rIns="76200" bIns="38100" anchor="ctr"/>
          <a:lstStyle/>
          <a:p>
            <a:r>
              <a:rPr lang="en-US" sz="3600" b="1" spc="-100" dirty="0">
                <a:solidFill>
                  <a:srgbClr val="0065BD"/>
                </a:solidFill>
              </a:rPr>
              <a:t>Different types of IP </a:t>
            </a:r>
            <a:r>
              <a:rPr lang="en-US" sz="1200" dirty="0">
                <a:latin typeface="Arial" charset="0"/>
              </a:rPr>
              <a:t>https://oami.europa.eu/knowledge/course/view.php?id=1738 </a:t>
            </a:r>
          </a:p>
        </p:txBody>
      </p:sp>
      <p:sp>
        <p:nvSpPr>
          <p:cNvPr id="10243" name="Textfeld 6"/>
          <p:cNvSpPr txBox="1">
            <a:spLocks noChangeArrowheads="1"/>
          </p:cNvSpPr>
          <p:nvPr/>
        </p:nvSpPr>
        <p:spPr bwMode="auto">
          <a:xfrm>
            <a:off x="1473594" y="1316590"/>
            <a:ext cx="1145646" cy="646331"/>
          </a:xfrm>
          <a:prstGeom prst="rect">
            <a:avLst/>
          </a:prstGeom>
          <a:noFill/>
          <a:ln w="9525">
            <a:noFill/>
            <a:miter lim="800000"/>
            <a:headEnd/>
            <a:tailEnd/>
          </a:ln>
        </p:spPr>
        <p:txBody>
          <a:bodyPr>
            <a:spAutoFit/>
          </a:bodyPr>
          <a:lstStyle/>
          <a:p>
            <a:r>
              <a:rPr lang="en-US" b="1">
                <a:solidFill>
                  <a:schemeClr val="accent1"/>
                </a:solidFill>
              </a:rPr>
              <a:t>Legal right</a:t>
            </a:r>
          </a:p>
        </p:txBody>
      </p:sp>
      <p:sp>
        <p:nvSpPr>
          <p:cNvPr id="10244" name="Textfeld 7"/>
          <p:cNvSpPr txBox="1">
            <a:spLocks noChangeArrowheads="1"/>
          </p:cNvSpPr>
          <p:nvPr/>
        </p:nvSpPr>
        <p:spPr bwMode="auto">
          <a:xfrm>
            <a:off x="3387990" y="1539876"/>
            <a:ext cx="1261884" cy="369332"/>
          </a:xfrm>
          <a:prstGeom prst="rect">
            <a:avLst/>
          </a:prstGeom>
          <a:noFill/>
          <a:ln w="9525">
            <a:noFill/>
            <a:miter lim="800000"/>
            <a:headEnd/>
            <a:tailEnd/>
          </a:ln>
        </p:spPr>
        <p:txBody>
          <a:bodyPr wrap="none">
            <a:spAutoFit/>
          </a:bodyPr>
          <a:lstStyle/>
          <a:p>
            <a:r>
              <a:rPr lang="en-US" b="1">
                <a:solidFill>
                  <a:schemeClr val="accent1"/>
                </a:solidFill>
              </a:rPr>
              <a:t>What for?</a:t>
            </a:r>
          </a:p>
        </p:txBody>
      </p:sp>
      <p:sp>
        <p:nvSpPr>
          <p:cNvPr id="10245" name="Textfeld 8"/>
          <p:cNvSpPr txBox="1">
            <a:spLocks noChangeArrowheads="1"/>
          </p:cNvSpPr>
          <p:nvPr/>
        </p:nvSpPr>
        <p:spPr bwMode="auto">
          <a:xfrm>
            <a:off x="5577417" y="1539876"/>
            <a:ext cx="813043" cy="369332"/>
          </a:xfrm>
          <a:prstGeom prst="rect">
            <a:avLst/>
          </a:prstGeom>
          <a:noFill/>
          <a:ln w="9525">
            <a:noFill/>
            <a:miter lim="800000"/>
            <a:headEnd/>
            <a:tailEnd/>
          </a:ln>
        </p:spPr>
        <p:txBody>
          <a:bodyPr wrap="none">
            <a:spAutoFit/>
          </a:bodyPr>
          <a:lstStyle/>
          <a:p>
            <a:r>
              <a:rPr lang="en-US" b="1">
                <a:solidFill>
                  <a:schemeClr val="accent1"/>
                </a:solidFill>
              </a:rPr>
              <a:t>How?</a:t>
            </a:r>
          </a:p>
        </p:txBody>
      </p:sp>
      <p:sp>
        <p:nvSpPr>
          <p:cNvPr id="10" name="Rechteck 9"/>
          <p:cNvSpPr/>
          <p:nvPr/>
        </p:nvSpPr>
        <p:spPr>
          <a:xfrm>
            <a:off x="1451240" y="2898511"/>
            <a:ext cx="1333500" cy="63896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Utility models</a:t>
            </a:r>
          </a:p>
        </p:txBody>
      </p:sp>
      <p:sp>
        <p:nvSpPr>
          <p:cNvPr id="11" name="Rechteck 10"/>
          <p:cNvSpPr/>
          <p:nvPr/>
        </p:nvSpPr>
        <p:spPr>
          <a:xfrm>
            <a:off x="2876021" y="2898511"/>
            <a:ext cx="2160323" cy="63896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New inventions</a:t>
            </a:r>
          </a:p>
        </p:txBody>
      </p:sp>
      <p:sp>
        <p:nvSpPr>
          <p:cNvPr id="14" name="Rechteck 13"/>
          <p:cNvSpPr/>
          <p:nvPr/>
        </p:nvSpPr>
        <p:spPr>
          <a:xfrm>
            <a:off x="1451240" y="3778251"/>
            <a:ext cx="1333500"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Copyright</a:t>
            </a:r>
          </a:p>
        </p:txBody>
      </p:sp>
      <p:sp>
        <p:nvSpPr>
          <p:cNvPr id="15" name="Rechteck 14"/>
          <p:cNvSpPr/>
          <p:nvPr/>
        </p:nvSpPr>
        <p:spPr>
          <a:xfrm>
            <a:off x="2876021" y="3778251"/>
            <a:ext cx="2160323"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Original creative or artistic forms</a:t>
            </a:r>
          </a:p>
        </p:txBody>
      </p:sp>
      <p:sp>
        <p:nvSpPr>
          <p:cNvPr id="16" name="Rechteck 15"/>
          <p:cNvSpPr/>
          <p:nvPr/>
        </p:nvSpPr>
        <p:spPr>
          <a:xfrm>
            <a:off x="5127625" y="3778251"/>
            <a:ext cx="1764771"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Exists automatically</a:t>
            </a:r>
          </a:p>
        </p:txBody>
      </p:sp>
      <p:sp>
        <p:nvSpPr>
          <p:cNvPr id="10253" name="Rechteck 3"/>
          <p:cNvSpPr>
            <a:spLocks noChangeArrowheads="1"/>
          </p:cNvSpPr>
          <p:nvPr/>
        </p:nvSpPr>
        <p:spPr bwMode="auto">
          <a:xfrm>
            <a:off x="1451240" y="1993636"/>
            <a:ext cx="1333500" cy="638968"/>
          </a:xfrm>
          <a:prstGeom prst="rect">
            <a:avLst/>
          </a:prstGeom>
          <a:solidFill>
            <a:schemeClr val="tx1"/>
          </a:solidFill>
          <a:ln w="25400" algn="ctr">
            <a:solidFill>
              <a:schemeClr val="accent1"/>
            </a:solidFill>
            <a:miter lim="800000"/>
            <a:headEnd/>
            <a:tailEnd/>
          </a:ln>
        </p:spPr>
        <p:txBody>
          <a:bodyPr anchor="ctr"/>
          <a:lstStyle/>
          <a:p>
            <a:pPr algn="ctr"/>
            <a:r>
              <a:rPr lang="en-US">
                <a:solidFill>
                  <a:srgbClr val="FFFFFF"/>
                </a:solidFill>
              </a:rPr>
              <a:t>Patents</a:t>
            </a:r>
          </a:p>
        </p:txBody>
      </p:sp>
      <p:sp>
        <p:nvSpPr>
          <p:cNvPr id="5" name="Rechteck 4"/>
          <p:cNvSpPr>
            <a:spLocks noChangeArrowheads="1"/>
          </p:cNvSpPr>
          <p:nvPr/>
        </p:nvSpPr>
        <p:spPr bwMode="auto">
          <a:xfrm>
            <a:off x="2876021" y="1993636"/>
            <a:ext cx="2160323" cy="638968"/>
          </a:xfrm>
          <a:prstGeom prst="rect">
            <a:avLst/>
          </a:prstGeom>
          <a:solidFill>
            <a:schemeClr val="tx1"/>
          </a:solidFill>
          <a:ln w="25400" algn="ctr">
            <a:solidFill>
              <a:schemeClr val="accent1"/>
            </a:solidFill>
            <a:miter lim="800000"/>
            <a:headEnd/>
            <a:tailEnd/>
          </a:ln>
        </p:spPr>
        <p:txBody>
          <a:bodyPr anchor="ctr"/>
          <a:lstStyle/>
          <a:p>
            <a:pPr algn="ctr">
              <a:defRPr/>
            </a:pPr>
            <a:r>
              <a:rPr lang="en-US" dirty="0">
                <a:solidFill>
                  <a:schemeClr val="lt1"/>
                </a:solidFill>
                <a:latin typeface="+mn-lt"/>
                <a:cs typeface="+mn-cs"/>
              </a:rPr>
              <a:t>New inventions</a:t>
            </a:r>
          </a:p>
        </p:txBody>
      </p:sp>
      <p:sp>
        <p:nvSpPr>
          <p:cNvPr id="6" name="Rechteck 5"/>
          <p:cNvSpPr>
            <a:spLocks noChangeArrowheads="1"/>
          </p:cNvSpPr>
          <p:nvPr/>
        </p:nvSpPr>
        <p:spPr bwMode="auto">
          <a:xfrm>
            <a:off x="5127625" y="1993636"/>
            <a:ext cx="1764771" cy="638968"/>
          </a:xfrm>
          <a:prstGeom prst="rect">
            <a:avLst/>
          </a:prstGeom>
          <a:solidFill>
            <a:schemeClr val="tx1"/>
          </a:solidFill>
          <a:ln w="25400" algn="ctr">
            <a:solidFill>
              <a:schemeClr val="accent1"/>
            </a:solidFill>
            <a:miter lim="800000"/>
            <a:headEnd/>
            <a:tailEnd/>
          </a:ln>
        </p:spPr>
        <p:txBody>
          <a:bodyPr anchor="ctr"/>
          <a:lstStyle/>
          <a:p>
            <a:pPr algn="ctr">
              <a:defRPr/>
            </a:pPr>
            <a:r>
              <a:rPr lang="en-US" dirty="0">
                <a:solidFill>
                  <a:schemeClr val="lt1"/>
                </a:solidFill>
                <a:latin typeface="+mn-lt"/>
                <a:cs typeface="+mn-cs"/>
              </a:rPr>
              <a:t>Application and examination</a:t>
            </a:r>
          </a:p>
        </p:txBody>
      </p:sp>
      <p:pic>
        <p:nvPicPr>
          <p:cNvPr id="10256" name="Picture 2"/>
          <p:cNvPicPr>
            <a:picLocks noChangeAspect="1" noChangeArrowheads="1"/>
          </p:cNvPicPr>
          <p:nvPr/>
        </p:nvPicPr>
        <p:blipFill>
          <a:blip r:embed="rId3"/>
          <a:srcRect/>
          <a:stretch>
            <a:fillRect/>
          </a:stretch>
        </p:blipFill>
        <p:spPr bwMode="auto">
          <a:xfrm>
            <a:off x="7166240" y="1837532"/>
            <a:ext cx="1064948" cy="964406"/>
          </a:xfrm>
          <a:prstGeom prst="rect">
            <a:avLst/>
          </a:prstGeom>
          <a:noFill/>
          <a:ln w="9525">
            <a:noFill/>
            <a:miter lim="800000"/>
            <a:headEnd/>
            <a:tailEnd/>
          </a:ln>
        </p:spPr>
      </p:pic>
      <p:sp>
        <p:nvSpPr>
          <p:cNvPr id="12" name="Rechteck 11"/>
          <p:cNvSpPr/>
          <p:nvPr/>
        </p:nvSpPr>
        <p:spPr>
          <a:xfrm>
            <a:off x="5127625" y="2898511"/>
            <a:ext cx="1764771" cy="63896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Application and registration</a:t>
            </a:r>
          </a:p>
        </p:txBody>
      </p:sp>
      <p:pic>
        <p:nvPicPr>
          <p:cNvPr id="10260" name="Picture 26" descr="book"/>
          <p:cNvPicPr>
            <a:picLocks noChangeAspect="1" noChangeArrowheads="1"/>
          </p:cNvPicPr>
          <p:nvPr/>
        </p:nvPicPr>
        <p:blipFill>
          <a:blip r:embed="rId4"/>
          <a:srcRect t="33672" b="14510"/>
          <a:stretch>
            <a:fillRect/>
          </a:stretch>
        </p:blipFill>
        <p:spPr bwMode="auto">
          <a:xfrm>
            <a:off x="7090833" y="3721365"/>
            <a:ext cx="1260740" cy="652198"/>
          </a:xfrm>
          <a:prstGeom prst="rect">
            <a:avLst/>
          </a:prstGeom>
          <a:noFill/>
          <a:ln w="9525">
            <a:noFill/>
            <a:miter lim="800000"/>
            <a:headEnd/>
            <a:tailEnd/>
          </a:ln>
        </p:spPr>
      </p:pic>
      <p:sp>
        <p:nvSpPr>
          <p:cNvPr id="10266" name="Slide Number Placeholder 5"/>
          <p:cNvSpPr txBox="1">
            <a:spLocks noGrp="1"/>
          </p:cNvSpPr>
          <p:nvPr/>
        </p:nvSpPr>
        <p:spPr bwMode="auto">
          <a:xfrm>
            <a:off x="7212542" y="5437188"/>
            <a:ext cx="629708" cy="181240"/>
          </a:xfrm>
          <a:prstGeom prst="rect">
            <a:avLst/>
          </a:prstGeom>
          <a:noFill/>
          <a:ln w="9525">
            <a:noFill/>
            <a:miter lim="800000"/>
            <a:headEnd/>
            <a:tailEnd/>
          </a:ln>
        </p:spPr>
        <p:txBody>
          <a:bodyPr lIns="0" tIns="0" rIns="0" bIns="0" anchor="ctr"/>
          <a:lstStyle/>
          <a:p>
            <a:pPr algn="r"/>
            <a:fld id="{6B8CC3B0-3B63-460E-8012-4BCE0D00EFB6}" type="slidenum">
              <a:rPr lang="de-DE" sz="1000"/>
              <a:pPr algn="r"/>
              <a:t>3</a:t>
            </a:fld>
            <a:endParaRPr lang="de-DE" sz="1000"/>
          </a:p>
        </p:txBody>
      </p:sp>
      <p:pic>
        <p:nvPicPr>
          <p:cNvPr id="10271" name="Picture 31"/>
          <p:cNvPicPr>
            <a:picLocks noChangeAspect="1" noChangeArrowheads="1"/>
          </p:cNvPicPr>
          <p:nvPr/>
        </p:nvPicPr>
        <p:blipFill>
          <a:blip r:embed="rId5"/>
          <a:srcRect/>
          <a:stretch>
            <a:fillRect/>
          </a:stretch>
        </p:blipFill>
        <p:spPr bwMode="auto">
          <a:xfrm>
            <a:off x="7241646" y="3003021"/>
            <a:ext cx="907521" cy="526521"/>
          </a:xfrm>
          <a:prstGeom prst="rect">
            <a:avLst/>
          </a:prstGeom>
          <a:noFill/>
          <a:ln w="9525">
            <a:noFill/>
            <a:miter lim="800000"/>
            <a:headEnd/>
            <a:tailEnd/>
          </a:ln>
          <a:effectLst/>
        </p:spPr>
      </p:pic>
      <p:sp>
        <p:nvSpPr>
          <p:cNvPr id="10272" name="Footer Placeholder 3"/>
          <p:cNvSpPr txBox="1">
            <a:spLocks noGrp="1"/>
          </p:cNvSpPr>
          <p:nvPr/>
        </p:nvSpPr>
        <p:spPr bwMode="auto">
          <a:xfrm>
            <a:off x="1271323" y="5461000"/>
            <a:ext cx="4507177" cy="396875"/>
          </a:xfrm>
          <a:prstGeom prst="rect">
            <a:avLst/>
          </a:prstGeom>
          <a:noFill/>
          <a:ln w="9525">
            <a:noFill/>
            <a:miter lim="800000"/>
            <a:headEnd/>
            <a:tailEnd/>
          </a:ln>
        </p:spPr>
        <p:txBody>
          <a:bodyPr lIns="0" tIns="0" rIns="0" bIns="0"/>
          <a:lstStyle/>
          <a:p>
            <a:r>
              <a:rPr lang="en-GB" sz="1000"/>
              <a:t>EPO/OHIM        Intellectual Property Teaching Kit - IP Basics</a:t>
            </a:r>
          </a:p>
        </p:txBody>
      </p:sp>
      <p:sp>
        <p:nvSpPr>
          <p:cNvPr id="2" name="Footer Placeholder 1"/>
          <p:cNvSpPr>
            <a:spLocks noGrp="1"/>
          </p:cNvSpPr>
          <p:nvPr>
            <p:ph type="ftr" sz="quarter" idx="10"/>
          </p:nvPr>
        </p:nvSpPr>
        <p:spPr/>
        <p:txBody>
          <a:bodyPr/>
          <a:lstStyle/>
          <a:p>
            <a:pPr>
              <a:defRPr/>
            </a:pPr>
            <a:r>
              <a:rPr lang="en-US"/>
              <a:t>Terms of use see https://oami.europa.eu/ohimportal/en/legal-notices</a:t>
            </a:r>
            <a:endParaRPr lang="en-GB"/>
          </a:p>
        </p:txBody>
      </p:sp>
    </p:spTree>
    <p:extLst>
      <p:ext uri="{BB962C8B-B14F-4D97-AF65-F5344CB8AC3E}">
        <p14:creationId xmlns:p14="http://schemas.microsoft.com/office/powerpoint/2010/main" val="178270355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i-FI" sz="2667" dirty="0"/>
              <a:t>Kalle Kultala: Noottikriisi 1961 </a:t>
            </a:r>
            <a:r>
              <a:rPr lang="fi-FI" sz="2667" dirty="0" err="1"/>
              <a:t>original</a:t>
            </a:r>
            <a:r>
              <a:rPr lang="fi-FI" sz="2667" dirty="0"/>
              <a:t> TN 2013:3 </a:t>
            </a:r>
          </a:p>
        </p:txBody>
      </p:sp>
      <p:sp>
        <p:nvSpPr>
          <p:cNvPr id="9" name="Content Placeholder 8"/>
          <p:cNvSpPr>
            <a:spLocks noGrp="1"/>
          </p:cNvSpPr>
          <p:nvPr>
            <p:ph sz="quarter" idx="14"/>
          </p:nvPr>
        </p:nvSpPr>
        <p:spPr/>
        <p:txBody>
          <a:bodyPr/>
          <a:lstStyle/>
          <a:p>
            <a:endParaRPr lang="fi-FI"/>
          </a:p>
        </p:txBody>
      </p:sp>
      <p:sp>
        <p:nvSpPr>
          <p:cNvPr id="4" name="Date Placeholder 3"/>
          <p:cNvSpPr>
            <a:spLocks noGrp="1"/>
          </p:cNvSpPr>
          <p:nvPr>
            <p:ph type="dt" sz="half" idx="15"/>
          </p:nvPr>
        </p:nvSpPr>
        <p:spPr/>
        <p:txBody>
          <a:bodyPr/>
          <a:lstStyle/>
          <a:p>
            <a:pPr>
              <a:defRPr/>
            </a:pPr>
            <a:fld id="{F7EBA358-D89C-431F-844B-6DDB715F07D7}" type="datetime1">
              <a:rPr lang="fi-FI" smtClean="0"/>
              <a:t>5.10.2021</a:t>
            </a:fld>
            <a:endParaRPr lang="fi-FI" dirty="0"/>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30</a:t>
            </a:fld>
            <a:endParaRPr lang="fi-FI"/>
          </a:p>
        </p:txBody>
      </p:sp>
      <p:pic>
        <p:nvPicPr>
          <p:cNvPr id="1026" name="Picture 2" descr="http://1.bp.blogspot.com/-jEcr2mEkx0U/UaXr0E0pftI/AAAAAAAAE90/PplNYeqspcg/s1600/noottikrii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958" y="730250"/>
            <a:ext cx="7762875" cy="43815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6"/>
          </p:nvPr>
        </p:nvSpPr>
        <p:spPr/>
        <p:txBody>
          <a:bodyPr/>
          <a:lstStyle/>
          <a:p>
            <a:pPr>
              <a:defRPr/>
            </a:pPr>
            <a:r>
              <a:rPr lang="en-US"/>
              <a:t>This image is not livensed under Creative Commons license. Photo Kalle Kultala</a:t>
            </a:r>
            <a:endParaRPr lang="fi-FI"/>
          </a:p>
        </p:txBody>
      </p:sp>
    </p:spTree>
    <p:extLst>
      <p:ext uri="{BB962C8B-B14F-4D97-AF65-F5344CB8AC3E}">
        <p14:creationId xmlns:p14="http://schemas.microsoft.com/office/powerpoint/2010/main" val="908383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Photographs</a:t>
            </a:r>
            <a:r>
              <a:rPr lang="fi-FI" dirty="0"/>
              <a:t> </a:t>
            </a:r>
            <a:r>
              <a:rPr lang="fi-FI" dirty="0" err="1"/>
              <a:t>protected</a:t>
            </a:r>
            <a:endParaRPr lang="en-US" dirty="0"/>
          </a:p>
        </p:txBody>
      </p:sp>
      <p:sp>
        <p:nvSpPr>
          <p:cNvPr id="3" name="Content Placeholder 2"/>
          <p:cNvSpPr>
            <a:spLocks noGrp="1"/>
          </p:cNvSpPr>
          <p:nvPr>
            <p:ph sz="quarter" idx="14"/>
          </p:nvPr>
        </p:nvSpPr>
        <p:spPr/>
        <p:txBody>
          <a:bodyPr/>
          <a:lstStyle/>
          <a:p>
            <a:r>
              <a:rPr lang="fi-FI" dirty="0"/>
              <a:t>In </a:t>
            </a:r>
            <a:r>
              <a:rPr lang="fi-FI" dirty="0" err="1"/>
              <a:t>addition</a:t>
            </a:r>
            <a:r>
              <a:rPr lang="fi-FI" dirty="0"/>
              <a:t> to copyright </a:t>
            </a:r>
            <a:r>
              <a:rPr lang="fi-FI" dirty="0" err="1"/>
              <a:t>protection</a:t>
            </a:r>
            <a:r>
              <a:rPr lang="fi-FI" dirty="0"/>
              <a:t>, </a:t>
            </a:r>
            <a:r>
              <a:rPr lang="fi-FI" dirty="0" err="1"/>
              <a:t>the</a:t>
            </a:r>
            <a:r>
              <a:rPr lang="fi-FI" dirty="0"/>
              <a:t> </a:t>
            </a:r>
            <a:r>
              <a:rPr lang="fi-FI" dirty="0" err="1"/>
              <a:t>Finnish</a:t>
            </a:r>
            <a:r>
              <a:rPr lang="fi-FI" dirty="0"/>
              <a:t> Copyright Act </a:t>
            </a:r>
            <a:r>
              <a:rPr lang="fi-FI" dirty="0" err="1"/>
              <a:t>also</a:t>
            </a:r>
            <a:r>
              <a:rPr lang="fi-FI" dirty="0"/>
              <a:t> </a:t>
            </a:r>
            <a:r>
              <a:rPr lang="fi-FI" dirty="0" err="1"/>
              <a:t>protects</a:t>
            </a:r>
            <a:r>
              <a:rPr lang="fi-FI" dirty="0"/>
              <a:t> </a:t>
            </a:r>
            <a:r>
              <a:rPr lang="fi-FI" dirty="0" err="1"/>
              <a:t>all</a:t>
            </a:r>
            <a:r>
              <a:rPr lang="fi-FI" dirty="0"/>
              <a:t> </a:t>
            </a:r>
            <a:r>
              <a:rPr lang="fi-FI" dirty="0" err="1"/>
              <a:t>photographs</a:t>
            </a:r>
            <a:r>
              <a:rPr lang="fi-FI" dirty="0"/>
              <a:t>, </a:t>
            </a:r>
            <a:r>
              <a:rPr lang="fi-FI" dirty="0" err="1"/>
              <a:t>also</a:t>
            </a:r>
            <a:r>
              <a:rPr lang="fi-FI" dirty="0"/>
              <a:t> </a:t>
            </a:r>
            <a:r>
              <a:rPr lang="fi-FI" dirty="0" err="1"/>
              <a:t>those</a:t>
            </a:r>
            <a:r>
              <a:rPr lang="fi-FI" dirty="0"/>
              <a:t> </a:t>
            </a:r>
            <a:r>
              <a:rPr lang="fi-FI" dirty="0" err="1"/>
              <a:t>lacking</a:t>
            </a:r>
            <a:r>
              <a:rPr lang="fi-FI" dirty="0"/>
              <a:t> </a:t>
            </a:r>
            <a:r>
              <a:rPr lang="fi-FI" dirty="0" err="1"/>
              <a:t>originality</a:t>
            </a:r>
            <a:r>
              <a:rPr lang="fi-FI" dirty="0"/>
              <a:t> </a:t>
            </a:r>
            <a:r>
              <a:rPr lang="fi-FI" dirty="0" err="1"/>
              <a:t>with</a:t>
            </a:r>
            <a:r>
              <a:rPr lang="fi-FI" dirty="0"/>
              <a:t> a </a:t>
            </a:r>
            <a:r>
              <a:rPr lang="fi-FI" dirty="0" err="1"/>
              <a:t>related</a:t>
            </a:r>
            <a:r>
              <a:rPr lang="fi-FI" dirty="0"/>
              <a:t> </a:t>
            </a:r>
            <a:r>
              <a:rPr lang="fi-FI" dirty="0" err="1"/>
              <a:t>right</a:t>
            </a:r>
            <a:r>
              <a:rPr lang="fi-FI" dirty="0"/>
              <a:t> , </a:t>
            </a:r>
            <a:r>
              <a:rPr lang="fi-FI" dirty="0" err="1"/>
              <a:t>photographers</a:t>
            </a:r>
            <a:r>
              <a:rPr lang="fi-FI" dirty="0"/>
              <a:t> </a:t>
            </a:r>
            <a:r>
              <a:rPr lang="fi-FI" dirty="0" err="1"/>
              <a:t>right</a:t>
            </a:r>
            <a:r>
              <a:rPr lang="fi-FI" dirty="0"/>
              <a:t> </a:t>
            </a:r>
            <a:r>
              <a:rPr lang="fi-FI" dirty="0" err="1"/>
              <a:t>that</a:t>
            </a:r>
            <a:r>
              <a:rPr lang="fi-FI" dirty="0"/>
              <a:t> </a:t>
            </a:r>
            <a:r>
              <a:rPr lang="fi-FI" dirty="0" err="1"/>
              <a:t>lasts</a:t>
            </a:r>
            <a:r>
              <a:rPr lang="fi-FI" dirty="0"/>
              <a:t> for 50 </a:t>
            </a:r>
            <a:r>
              <a:rPr lang="fi-FI" dirty="0" err="1"/>
              <a:t>yeras</a:t>
            </a:r>
            <a:r>
              <a:rPr lang="fi-FI" dirty="0"/>
              <a:t> </a:t>
            </a:r>
            <a:r>
              <a:rPr lang="fi-FI" dirty="0" err="1"/>
              <a:t>from</a:t>
            </a:r>
            <a:r>
              <a:rPr lang="fi-FI" dirty="0"/>
              <a:t> </a:t>
            </a:r>
            <a:r>
              <a:rPr lang="fi-FI" dirty="0" err="1"/>
              <a:t>the</a:t>
            </a:r>
            <a:r>
              <a:rPr lang="fi-FI" dirty="0"/>
              <a:t> </a:t>
            </a:r>
            <a:r>
              <a:rPr lang="fi-FI" dirty="0" err="1"/>
              <a:t>year</a:t>
            </a:r>
            <a:r>
              <a:rPr lang="fi-FI" dirty="0"/>
              <a:t> </a:t>
            </a:r>
            <a:r>
              <a:rPr lang="fi-FI" dirty="0" err="1"/>
              <a:t>the</a:t>
            </a:r>
            <a:r>
              <a:rPr lang="fi-FI" dirty="0"/>
              <a:t> </a:t>
            </a:r>
            <a:r>
              <a:rPr lang="fi-FI" dirty="0" err="1"/>
              <a:t>photo</a:t>
            </a:r>
            <a:r>
              <a:rPr lang="fi-FI" dirty="0"/>
              <a:t> </a:t>
            </a:r>
            <a:r>
              <a:rPr lang="fi-FI" dirty="0" err="1"/>
              <a:t>was</a:t>
            </a:r>
            <a:r>
              <a:rPr lang="fi-FI" dirty="0"/>
              <a:t> </a:t>
            </a:r>
            <a:r>
              <a:rPr lang="fi-FI" dirty="0" err="1"/>
              <a:t>taken</a:t>
            </a:r>
            <a:r>
              <a:rPr lang="fi-FI" dirty="0"/>
              <a:t>. </a:t>
            </a:r>
          </a:p>
          <a:p>
            <a:endParaRPr lang="fi-FI" dirty="0"/>
          </a:p>
          <a:p>
            <a:r>
              <a:rPr lang="fi-FI" dirty="0" err="1"/>
              <a:t>The</a:t>
            </a:r>
            <a:r>
              <a:rPr lang="fi-FI" dirty="0"/>
              <a:t> </a:t>
            </a:r>
            <a:r>
              <a:rPr lang="fi-FI" dirty="0" err="1"/>
              <a:t>above</a:t>
            </a:r>
            <a:r>
              <a:rPr lang="fi-FI" dirty="0"/>
              <a:t> </a:t>
            </a:r>
            <a:r>
              <a:rPr lang="fi-FI" dirty="0" err="1"/>
              <a:t>photograph</a:t>
            </a:r>
            <a:r>
              <a:rPr lang="fi-FI" dirty="0"/>
              <a:t> </a:t>
            </a:r>
            <a:r>
              <a:rPr lang="fi-FI" dirty="0" err="1"/>
              <a:t>by</a:t>
            </a:r>
            <a:r>
              <a:rPr lang="fi-FI" dirty="0"/>
              <a:t> </a:t>
            </a:r>
            <a:r>
              <a:rPr lang="fi-FI" dirty="0" err="1"/>
              <a:t>photographer</a:t>
            </a:r>
            <a:r>
              <a:rPr lang="fi-FI" dirty="0"/>
              <a:t> Kalle Kultala </a:t>
            </a:r>
            <a:r>
              <a:rPr lang="fi-FI" dirty="0" err="1"/>
              <a:t>had</a:t>
            </a:r>
            <a:r>
              <a:rPr lang="fi-FI" dirty="0"/>
              <a:t> </a:t>
            </a:r>
            <a:r>
              <a:rPr lang="fi-FI" dirty="0" err="1"/>
              <a:t>originality</a:t>
            </a:r>
            <a:r>
              <a:rPr lang="fi-FI" dirty="0"/>
              <a:t> </a:t>
            </a:r>
            <a:r>
              <a:rPr lang="fi-FI" dirty="0" err="1"/>
              <a:t>above</a:t>
            </a:r>
            <a:r>
              <a:rPr lang="fi-FI" dirty="0"/>
              <a:t> </a:t>
            </a:r>
            <a:r>
              <a:rPr lang="fi-FI" dirty="0" err="1"/>
              <a:t>the</a:t>
            </a:r>
            <a:r>
              <a:rPr lang="fi-FI" dirty="0"/>
              <a:t> </a:t>
            </a:r>
            <a:r>
              <a:rPr lang="fi-FI" dirty="0" err="1"/>
              <a:t>work</a:t>
            </a:r>
            <a:r>
              <a:rPr lang="fi-FI" dirty="0"/>
              <a:t> </a:t>
            </a:r>
            <a:r>
              <a:rPr lang="fi-FI" dirty="0" err="1"/>
              <a:t>treshold</a:t>
            </a:r>
            <a:r>
              <a:rPr lang="fi-FI" dirty="0"/>
              <a:t> and is </a:t>
            </a:r>
            <a:r>
              <a:rPr lang="fi-FI" dirty="0" err="1"/>
              <a:t>protected</a:t>
            </a:r>
            <a:r>
              <a:rPr lang="fi-FI" dirty="0"/>
              <a:t> as a </a:t>
            </a:r>
            <a:r>
              <a:rPr lang="fi-FI" dirty="0" err="1"/>
              <a:t>work</a:t>
            </a:r>
            <a:r>
              <a:rPr lang="fi-FI" dirty="0"/>
              <a:t>, </a:t>
            </a:r>
            <a:r>
              <a:rPr lang="fi-FI" dirty="0" err="1"/>
              <a:t>that</a:t>
            </a:r>
            <a:r>
              <a:rPr lang="fi-FI" dirty="0"/>
              <a:t> is for </a:t>
            </a:r>
            <a:r>
              <a:rPr lang="fi-FI" dirty="0" err="1"/>
              <a:t>the</a:t>
            </a:r>
            <a:r>
              <a:rPr lang="fi-FI" dirty="0"/>
              <a:t> </a:t>
            </a:r>
            <a:r>
              <a:rPr lang="fi-FI" dirty="0" err="1"/>
              <a:t>duration</a:t>
            </a:r>
            <a:r>
              <a:rPr lang="fi-FI" dirty="0"/>
              <a:t> of  </a:t>
            </a:r>
            <a:r>
              <a:rPr lang="fi-FI" dirty="0" err="1"/>
              <a:t>lifetime</a:t>
            </a:r>
            <a:r>
              <a:rPr lang="fi-FI" dirty="0"/>
              <a:t> of </a:t>
            </a:r>
            <a:r>
              <a:rPr lang="fi-FI" dirty="0" err="1"/>
              <a:t>author</a:t>
            </a:r>
            <a:r>
              <a:rPr lang="fi-FI" dirty="0"/>
              <a:t> + 70 </a:t>
            </a:r>
            <a:r>
              <a:rPr lang="fi-FI" dirty="0" err="1"/>
              <a:t>years</a:t>
            </a:r>
            <a:r>
              <a:rPr lang="fi-FI" dirty="0"/>
              <a:t>,  Copyright </a:t>
            </a:r>
            <a:r>
              <a:rPr lang="fi-FI" dirty="0" err="1"/>
              <a:t>Council</a:t>
            </a:r>
            <a:r>
              <a:rPr lang="fi-FI" dirty="0"/>
              <a:t> </a:t>
            </a:r>
            <a:r>
              <a:rPr lang="fi-FI" dirty="0" err="1"/>
              <a:t>statement</a:t>
            </a:r>
            <a:r>
              <a:rPr lang="fi-FI" dirty="0"/>
              <a:t> 2013:3  </a:t>
            </a:r>
            <a:r>
              <a:rPr lang="fi-FI" sz="1400" dirty="0"/>
              <a:t>http://www.minedu.fi/export/sites/default/OPM/Tekijaenoikeus/tekijaenoikeusneuvosto/tekijaenoikeusneuvoston_lausunnot/2013/TN_2013-3.pdf</a:t>
            </a:r>
            <a:endParaRPr lang="en-US" sz="1400" dirty="0"/>
          </a:p>
        </p:txBody>
      </p:sp>
      <p:sp>
        <p:nvSpPr>
          <p:cNvPr id="4" name="Footer Placeholder 3"/>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4083046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apset_maala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2254" y="1297782"/>
            <a:ext cx="3477815" cy="263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lapset_valokuv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804" y="1297782"/>
            <a:ext cx="342066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tle 1"/>
          <p:cNvSpPr>
            <a:spLocks noGrp="1"/>
          </p:cNvSpPr>
          <p:nvPr>
            <p:ph type="title" idx="4294967295"/>
          </p:nvPr>
        </p:nvSpPr>
        <p:spPr>
          <a:xfrm>
            <a:off x="1091803" y="216694"/>
            <a:ext cx="6858000" cy="952500"/>
          </a:xfrm>
          <a:prstGeom prst="rect">
            <a:avLst/>
          </a:prstGeom>
        </p:spPr>
        <p:txBody>
          <a:bodyPr lIns="68580" tIns="34290" rIns="68580" bIns="34290"/>
          <a:lstStyle/>
          <a:p>
            <a:pPr algn="l"/>
            <a:r>
              <a:rPr lang="fi-FI" altLang="fi-FI" sz="2667" b="1" dirty="0" err="1">
                <a:solidFill>
                  <a:schemeClr val="tx2"/>
                </a:solidFill>
                <a:latin typeface="Arial" charset="0"/>
              </a:rPr>
              <a:t>Supreme</a:t>
            </a:r>
            <a:r>
              <a:rPr lang="fi-FI" altLang="fi-FI" sz="2667" b="1" dirty="0">
                <a:solidFill>
                  <a:schemeClr val="tx2"/>
                </a:solidFill>
                <a:latin typeface="Arial" charset="0"/>
              </a:rPr>
              <a:t> </a:t>
            </a:r>
            <a:r>
              <a:rPr lang="fi-FI" altLang="fi-FI" sz="2667" b="1" dirty="0" err="1">
                <a:solidFill>
                  <a:schemeClr val="tx2"/>
                </a:solidFill>
                <a:latin typeface="Arial" charset="0"/>
              </a:rPr>
              <a:t>Court</a:t>
            </a:r>
            <a:r>
              <a:rPr lang="fi-FI" altLang="fi-FI" sz="2667" b="1" dirty="0">
                <a:solidFill>
                  <a:schemeClr val="tx2"/>
                </a:solidFill>
                <a:latin typeface="Arial" charset="0"/>
              </a:rPr>
              <a:t> of Finland KKO 1979 II 64 </a:t>
            </a:r>
            <a:br>
              <a:rPr lang="fi-FI" altLang="fi-FI" sz="2667" b="1" dirty="0">
                <a:solidFill>
                  <a:schemeClr val="tx2"/>
                </a:solidFill>
                <a:latin typeface="Arial" charset="0"/>
              </a:rPr>
            </a:br>
            <a:endParaRPr lang="fi-FI" altLang="fi-FI" sz="2667" b="1" dirty="0">
              <a:solidFill>
                <a:schemeClr val="tx2"/>
              </a:solidFill>
              <a:latin typeface="Arial" charset="0"/>
            </a:endParaRPr>
          </a:p>
        </p:txBody>
      </p:sp>
      <p:sp>
        <p:nvSpPr>
          <p:cNvPr id="11269" name="Content Placeholder 5"/>
          <p:cNvSpPr>
            <a:spLocks noGrp="1"/>
          </p:cNvSpPr>
          <p:nvPr>
            <p:ph sz="half" idx="4294967295"/>
          </p:nvPr>
        </p:nvSpPr>
        <p:spPr>
          <a:xfrm>
            <a:off x="1091803" y="4177903"/>
            <a:ext cx="3298032" cy="927497"/>
          </a:xfrm>
          <a:prstGeom prst="rect">
            <a:avLst/>
          </a:prstGeom>
        </p:spPr>
        <p:txBody>
          <a:bodyPr lIns="68580" tIns="34290" rIns="68580" bIns="34290"/>
          <a:lstStyle/>
          <a:p>
            <a:pPr marL="289311" indent="-289311">
              <a:spcBef>
                <a:spcPts val="478"/>
              </a:spcBef>
              <a:buClr>
                <a:srgbClr val="000000"/>
              </a:buClr>
            </a:pPr>
            <a:r>
              <a:rPr lang="fi-FI" altLang="fi-FI" sz="2000" dirty="0">
                <a:solidFill>
                  <a:srgbClr val="000000"/>
                </a:solidFill>
                <a:latin typeface="Arial" charset="0"/>
              </a:rPr>
              <a:t>Kalervo </a:t>
            </a:r>
            <a:r>
              <a:rPr lang="fi-FI" altLang="fi-FI" sz="2000" dirty="0" err="1">
                <a:solidFill>
                  <a:srgbClr val="000000"/>
                </a:solidFill>
                <a:latin typeface="Arial" charset="0"/>
              </a:rPr>
              <a:t>Ojutkangas</a:t>
            </a:r>
            <a:r>
              <a:rPr lang="fi-FI" altLang="fi-FI" sz="2000" dirty="0">
                <a:solidFill>
                  <a:srgbClr val="000000"/>
                </a:solidFill>
                <a:latin typeface="Arial" charset="0"/>
              </a:rPr>
              <a:t>  </a:t>
            </a:r>
            <a:r>
              <a:rPr lang="fi-FI" altLang="fi-FI" sz="2000" dirty="0" err="1">
                <a:solidFill>
                  <a:srgbClr val="000000"/>
                </a:solidFill>
                <a:latin typeface="Arial" charset="0"/>
              </a:rPr>
              <a:t>photo</a:t>
            </a:r>
            <a:r>
              <a:rPr lang="fi-FI" altLang="fi-FI" sz="2000" dirty="0">
                <a:solidFill>
                  <a:srgbClr val="000000"/>
                </a:solidFill>
                <a:latin typeface="Arial" charset="0"/>
              </a:rPr>
              <a:t> </a:t>
            </a:r>
            <a:r>
              <a:rPr lang="fi-FI" altLang="fi-FI" sz="2000" dirty="0" err="1">
                <a:solidFill>
                  <a:srgbClr val="000000"/>
                </a:solidFill>
                <a:latin typeface="Arial" charset="0"/>
              </a:rPr>
              <a:t>was</a:t>
            </a:r>
            <a:r>
              <a:rPr lang="fi-FI" altLang="fi-FI" sz="2000" dirty="0">
                <a:solidFill>
                  <a:srgbClr val="000000"/>
                </a:solidFill>
                <a:latin typeface="Arial" charset="0"/>
              </a:rPr>
              <a:t> </a:t>
            </a:r>
            <a:r>
              <a:rPr lang="fi-FI" altLang="fi-FI" sz="2000" dirty="0" err="1">
                <a:solidFill>
                  <a:srgbClr val="000000"/>
                </a:solidFill>
                <a:latin typeface="Arial" charset="0"/>
              </a:rPr>
              <a:t>used</a:t>
            </a:r>
            <a:r>
              <a:rPr lang="fi-FI" altLang="fi-FI" sz="2000" dirty="0">
                <a:solidFill>
                  <a:srgbClr val="000000"/>
                </a:solidFill>
                <a:latin typeface="Arial" charset="0"/>
              </a:rPr>
              <a:t> as </a:t>
            </a:r>
            <a:r>
              <a:rPr lang="fi-FI" altLang="fi-FI" sz="2000" dirty="0" err="1">
                <a:solidFill>
                  <a:srgbClr val="000000"/>
                </a:solidFill>
                <a:latin typeface="Arial" charset="0"/>
              </a:rPr>
              <a:t>starting</a:t>
            </a:r>
            <a:r>
              <a:rPr lang="fi-FI" altLang="fi-FI" sz="2000" dirty="0">
                <a:solidFill>
                  <a:srgbClr val="000000"/>
                </a:solidFill>
                <a:latin typeface="Arial" charset="0"/>
              </a:rPr>
              <a:t> </a:t>
            </a:r>
            <a:r>
              <a:rPr lang="fi-FI" altLang="fi-FI" sz="2000" dirty="0" err="1">
                <a:solidFill>
                  <a:srgbClr val="000000"/>
                </a:solidFill>
                <a:latin typeface="Arial" charset="0"/>
              </a:rPr>
              <a:t>point</a:t>
            </a:r>
            <a:endParaRPr lang="fi-FI" altLang="fi-FI" sz="2000" dirty="0">
              <a:solidFill>
                <a:srgbClr val="000000"/>
              </a:solidFill>
              <a:latin typeface="Arial" charset="0"/>
            </a:endParaRPr>
          </a:p>
        </p:txBody>
      </p:sp>
      <p:sp>
        <p:nvSpPr>
          <p:cNvPr id="11270" name="Content Placeholder 7"/>
          <p:cNvSpPr>
            <a:spLocks noGrp="1"/>
          </p:cNvSpPr>
          <p:nvPr>
            <p:ph sz="quarter" idx="4294967295"/>
          </p:nvPr>
        </p:nvSpPr>
        <p:spPr>
          <a:xfrm>
            <a:off x="4751785" y="4177904"/>
            <a:ext cx="3368278" cy="3292078"/>
          </a:xfrm>
          <a:prstGeom prst="rect">
            <a:avLst/>
          </a:prstGeom>
        </p:spPr>
        <p:txBody>
          <a:bodyPr lIns="68580" tIns="34290" rIns="68580" bIns="34290"/>
          <a:lstStyle/>
          <a:p>
            <a:pPr marL="289311" indent="-289311">
              <a:spcBef>
                <a:spcPts val="478"/>
              </a:spcBef>
              <a:buClr>
                <a:srgbClr val="000000"/>
              </a:buClr>
            </a:pPr>
            <a:r>
              <a:rPr lang="fi-FI" altLang="fi-FI" sz="2000" dirty="0">
                <a:solidFill>
                  <a:srgbClr val="000000"/>
                </a:solidFill>
                <a:latin typeface="Arial" charset="0"/>
              </a:rPr>
              <a:t>Pekka </a:t>
            </a:r>
            <a:r>
              <a:rPr lang="fi-FI" altLang="fi-FI" sz="2000" dirty="0" err="1">
                <a:solidFill>
                  <a:srgbClr val="000000"/>
                </a:solidFill>
                <a:latin typeface="Arial" charset="0"/>
              </a:rPr>
              <a:t>Viherä</a:t>
            </a:r>
            <a:r>
              <a:rPr lang="fi-FI" altLang="fi-FI" sz="2000" dirty="0">
                <a:solidFill>
                  <a:srgbClr val="000000"/>
                </a:solidFill>
                <a:latin typeface="Arial" charset="0"/>
              </a:rPr>
              <a:t> </a:t>
            </a:r>
            <a:r>
              <a:rPr lang="fi-FI" altLang="fi-FI" sz="2000" dirty="0" err="1">
                <a:solidFill>
                  <a:srgbClr val="000000"/>
                </a:solidFill>
                <a:latin typeface="Arial" charset="0"/>
              </a:rPr>
              <a:t>painting</a:t>
            </a:r>
            <a:r>
              <a:rPr lang="fi-FI" altLang="fi-FI" sz="2000" dirty="0">
                <a:solidFill>
                  <a:srgbClr val="000000"/>
                </a:solidFill>
                <a:latin typeface="Arial" charset="0"/>
              </a:rPr>
              <a:t> </a:t>
            </a:r>
            <a:r>
              <a:rPr lang="fi-FI" altLang="fi-FI" sz="2000" dirty="0" err="1">
                <a:solidFill>
                  <a:srgbClr val="000000"/>
                </a:solidFill>
                <a:latin typeface="Arial" charset="0"/>
              </a:rPr>
              <a:t>new</a:t>
            </a:r>
            <a:r>
              <a:rPr lang="fi-FI" altLang="fi-FI" sz="2000" dirty="0">
                <a:solidFill>
                  <a:srgbClr val="000000"/>
                </a:solidFill>
                <a:latin typeface="Arial" charset="0"/>
              </a:rPr>
              <a:t> </a:t>
            </a:r>
            <a:r>
              <a:rPr lang="fi-FI" altLang="fi-FI" sz="2000" dirty="0" err="1">
                <a:solidFill>
                  <a:srgbClr val="000000"/>
                </a:solidFill>
                <a:latin typeface="Arial" charset="0"/>
              </a:rPr>
              <a:t>original</a:t>
            </a:r>
            <a:r>
              <a:rPr lang="fi-FI" altLang="fi-FI" sz="2000" dirty="0">
                <a:solidFill>
                  <a:srgbClr val="000000"/>
                </a:solidFill>
                <a:latin typeface="Arial" charset="0"/>
              </a:rPr>
              <a:t> </a:t>
            </a:r>
            <a:r>
              <a:rPr lang="fi-FI" altLang="fi-FI" sz="2000" dirty="0" err="1">
                <a:solidFill>
                  <a:srgbClr val="000000"/>
                </a:solidFill>
                <a:latin typeface="Arial" charset="0"/>
              </a:rPr>
              <a:t>work</a:t>
            </a:r>
            <a:r>
              <a:rPr lang="fi-FI" altLang="fi-FI" sz="2000" dirty="0">
                <a:solidFill>
                  <a:srgbClr val="000000"/>
                </a:solidFill>
                <a:latin typeface="Arial" charset="0"/>
              </a:rPr>
              <a:t> , </a:t>
            </a:r>
            <a:r>
              <a:rPr lang="fi-FI" altLang="fi-FI" sz="2000" dirty="0" err="1">
                <a:solidFill>
                  <a:srgbClr val="000000"/>
                </a:solidFill>
                <a:latin typeface="Arial" charset="0"/>
              </a:rPr>
              <a:t>not</a:t>
            </a:r>
            <a:r>
              <a:rPr lang="fi-FI" altLang="fi-FI" sz="2000" dirty="0">
                <a:solidFill>
                  <a:srgbClr val="000000"/>
                </a:solidFill>
                <a:latin typeface="Arial" charset="0"/>
              </a:rPr>
              <a:t> </a:t>
            </a:r>
            <a:r>
              <a:rPr lang="fi-FI" altLang="fi-FI" sz="2000" dirty="0" err="1">
                <a:solidFill>
                  <a:srgbClr val="000000"/>
                </a:solidFill>
                <a:latin typeface="Arial" charset="0"/>
              </a:rPr>
              <a:t>infringing</a:t>
            </a:r>
            <a:endParaRPr lang="fi-FI" altLang="fi-FI" sz="2000" dirty="0">
              <a:solidFill>
                <a:srgbClr val="000000"/>
              </a:solidFill>
              <a:latin typeface="Arial" charset="0"/>
            </a:endParaRPr>
          </a:p>
        </p:txBody>
      </p:sp>
      <p:sp>
        <p:nvSpPr>
          <p:cNvPr id="2" name="Footer Placeholder 1"/>
          <p:cNvSpPr>
            <a:spLocks noGrp="1"/>
          </p:cNvSpPr>
          <p:nvPr>
            <p:ph type="ftr" sz="quarter" idx="11"/>
          </p:nvPr>
        </p:nvSpPr>
        <p:spPr/>
        <p:txBody>
          <a:bodyPr/>
          <a:lstStyle/>
          <a:p>
            <a:r>
              <a:rPr lang="en-US" altLang="fi-FI"/>
              <a:t>Images not Creative Commons licensed</a:t>
            </a:r>
            <a:endParaRPr lang="fi-FI" altLang="fi-FI"/>
          </a:p>
        </p:txBody>
      </p:sp>
    </p:spTree>
    <p:extLst>
      <p:ext uri="{BB962C8B-B14F-4D97-AF65-F5344CB8AC3E}">
        <p14:creationId xmlns:p14="http://schemas.microsoft.com/office/powerpoint/2010/main" val="1224914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fi-FI" dirty="0"/>
              <a:t>New </a:t>
            </a:r>
            <a:r>
              <a:rPr lang="fi-FI" dirty="0" err="1"/>
              <a:t>original</a:t>
            </a:r>
            <a:r>
              <a:rPr lang="fi-FI" dirty="0"/>
              <a:t> </a:t>
            </a:r>
            <a:r>
              <a:rPr lang="fi-FI" dirty="0" err="1"/>
              <a:t>work</a:t>
            </a:r>
            <a:endParaRPr lang="en-US" dirty="0"/>
          </a:p>
        </p:txBody>
      </p:sp>
      <p:sp>
        <p:nvSpPr>
          <p:cNvPr id="7" name="Content Placeholder 6"/>
          <p:cNvSpPr>
            <a:spLocks noGrp="1"/>
          </p:cNvSpPr>
          <p:nvPr>
            <p:ph sz="quarter" idx="14"/>
          </p:nvPr>
        </p:nvSpPr>
        <p:spPr>
          <a:xfrm>
            <a:off x="323528" y="1345332"/>
            <a:ext cx="8207374" cy="3324370"/>
          </a:xfrm>
        </p:spPr>
        <p:txBody>
          <a:bodyPr/>
          <a:lstStyle/>
          <a:p>
            <a:r>
              <a:rPr lang="fi-FI" dirty="0" err="1"/>
              <a:t>According</a:t>
            </a:r>
            <a:r>
              <a:rPr lang="fi-FI" dirty="0"/>
              <a:t> to </a:t>
            </a:r>
            <a:r>
              <a:rPr lang="fi-FI" dirty="0" err="1"/>
              <a:t>Finnish</a:t>
            </a:r>
            <a:r>
              <a:rPr lang="fi-FI" dirty="0"/>
              <a:t>  Copyright Act  4 §2, </a:t>
            </a:r>
            <a:r>
              <a:rPr lang="fi-FI" dirty="0" err="1"/>
              <a:t>if</a:t>
            </a:r>
            <a:r>
              <a:rPr lang="fi-FI" dirty="0"/>
              <a:t> </a:t>
            </a:r>
            <a:r>
              <a:rPr lang="fi-FI" dirty="0" err="1"/>
              <a:t>you</a:t>
            </a:r>
            <a:r>
              <a:rPr lang="fi-FI" dirty="0"/>
              <a:t> </a:t>
            </a:r>
            <a:r>
              <a:rPr lang="fi-FI" dirty="0" err="1"/>
              <a:t>make</a:t>
            </a:r>
            <a:r>
              <a:rPr lang="fi-FI" dirty="0"/>
              <a:t> a </a:t>
            </a:r>
            <a:r>
              <a:rPr lang="fi-FI" dirty="0" err="1"/>
              <a:t>new</a:t>
            </a:r>
            <a:r>
              <a:rPr lang="fi-FI" dirty="0"/>
              <a:t> </a:t>
            </a:r>
            <a:r>
              <a:rPr lang="fi-FI" dirty="0" err="1"/>
              <a:t>independent</a:t>
            </a:r>
            <a:r>
              <a:rPr lang="fi-FI" dirty="0"/>
              <a:t> </a:t>
            </a:r>
            <a:r>
              <a:rPr lang="fi-FI" dirty="0" err="1"/>
              <a:t>original</a:t>
            </a:r>
            <a:r>
              <a:rPr lang="fi-FI" dirty="0"/>
              <a:t> </a:t>
            </a:r>
            <a:r>
              <a:rPr lang="fi-FI" dirty="0" err="1"/>
              <a:t>work</a:t>
            </a:r>
            <a:r>
              <a:rPr lang="fi-FI" dirty="0"/>
              <a:t>, </a:t>
            </a:r>
            <a:r>
              <a:rPr lang="fi-FI" dirty="0" err="1"/>
              <a:t>based</a:t>
            </a:r>
            <a:r>
              <a:rPr lang="fi-FI" dirty="0"/>
              <a:t> on a </a:t>
            </a:r>
            <a:r>
              <a:rPr lang="fi-FI" dirty="0" err="1"/>
              <a:t>previous</a:t>
            </a:r>
            <a:r>
              <a:rPr lang="fi-FI" dirty="0"/>
              <a:t> </a:t>
            </a:r>
            <a:r>
              <a:rPr lang="fi-FI" dirty="0" err="1"/>
              <a:t>work</a:t>
            </a:r>
            <a:r>
              <a:rPr lang="fi-FI" dirty="0"/>
              <a:t> </a:t>
            </a:r>
            <a:r>
              <a:rPr lang="fi-FI" dirty="0" err="1"/>
              <a:t>protected</a:t>
            </a:r>
            <a:r>
              <a:rPr lang="fi-FI" dirty="0"/>
              <a:t> </a:t>
            </a:r>
            <a:r>
              <a:rPr lang="fi-FI" dirty="0" err="1"/>
              <a:t>by</a:t>
            </a:r>
            <a:r>
              <a:rPr lang="fi-FI" dirty="0"/>
              <a:t> copyright,  </a:t>
            </a:r>
            <a:r>
              <a:rPr lang="fi-FI" dirty="0" err="1"/>
              <a:t>that</a:t>
            </a:r>
            <a:r>
              <a:rPr lang="fi-FI" dirty="0"/>
              <a:t> </a:t>
            </a:r>
            <a:r>
              <a:rPr lang="fi-FI" dirty="0" err="1"/>
              <a:t>use</a:t>
            </a:r>
            <a:r>
              <a:rPr lang="fi-FI" dirty="0"/>
              <a:t> is </a:t>
            </a:r>
            <a:r>
              <a:rPr lang="fi-FI" dirty="0" err="1"/>
              <a:t>allowed</a:t>
            </a:r>
            <a:r>
              <a:rPr lang="fi-FI" dirty="0"/>
              <a:t> and </a:t>
            </a:r>
            <a:r>
              <a:rPr lang="fi-FI" dirty="0" err="1"/>
              <a:t>not</a:t>
            </a:r>
            <a:r>
              <a:rPr lang="fi-FI" dirty="0"/>
              <a:t> </a:t>
            </a:r>
            <a:r>
              <a:rPr lang="fi-FI" dirty="0" err="1"/>
              <a:t>infringing</a:t>
            </a:r>
            <a:r>
              <a:rPr lang="fi-FI" dirty="0"/>
              <a:t> on </a:t>
            </a:r>
            <a:r>
              <a:rPr lang="fi-FI" dirty="0" err="1"/>
              <a:t>the</a:t>
            </a:r>
            <a:r>
              <a:rPr lang="fi-FI" dirty="0"/>
              <a:t> </a:t>
            </a:r>
            <a:r>
              <a:rPr lang="fi-FI" dirty="0" err="1"/>
              <a:t>previous</a:t>
            </a:r>
            <a:r>
              <a:rPr lang="fi-FI" dirty="0"/>
              <a:t> </a:t>
            </a:r>
            <a:r>
              <a:rPr lang="fi-FI" dirty="0" err="1"/>
              <a:t>work</a:t>
            </a:r>
            <a:r>
              <a:rPr lang="fi-FI" dirty="0"/>
              <a:t>.</a:t>
            </a:r>
          </a:p>
          <a:p>
            <a:r>
              <a:rPr lang="fi-FI" dirty="0" err="1"/>
              <a:t>The</a:t>
            </a:r>
            <a:r>
              <a:rPr lang="fi-FI" dirty="0"/>
              <a:t> </a:t>
            </a:r>
            <a:r>
              <a:rPr lang="fi-FI" dirty="0" err="1"/>
              <a:t>Finnish</a:t>
            </a:r>
            <a:r>
              <a:rPr lang="fi-FI" dirty="0"/>
              <a:t> </a:t>
            </a:r>
            <a:r>
              <a:rPr lang="fi-FI" dirty="0" err="1"/>
              <a:t>Ministry</a:t>
            </a:r>
            <a:r>
              <a:rPr lang="fi-FI" dirty="0"/>
              <a:t> of </a:t>
            </a:r>
            <a:r>
              <a:rPr lang="fi-FI" dirty="0" err="1"/>
              <a:t>Education</a:t>
            </a:r>
            <a:r>
              <a:rPr lang="fi-FI" dirty="0"/>
              <a:t> and Culture </a:t>
            </a:r>
            <a:r>
              <a:rPr lang="fi-FI" dirty="0" err="1"/>
              <a:t>has</a:t>
            </a:r>
            <a:r>
              <a:rPr lang="fi-FI" dirty="0"/>
              <a:t> a copyright </a:t>
            </a:r>
            <a:r>
              <a:rPr lang="fi-FI" dirty="0" err="1"/>
              <a:t>Council</a:t>
            </a:r>
            <a:r>
              <a:rPr lang="fi-FI" dirty="0"/>
              <a:t> </a:t>
            </a:r>
            <a:r>
              <a:rPr lang="fi-FI" dirty="0" err="1"/>
              <a:t>that</a:t>
            </a:r>
            <a:r>
              <a:rPr lang="fi-FI" dirty="0"/>
              <a:t> </a:t>
            </a:r>
            <a:r>
              <a:rPr lang="fi-FI" dirty="0" err="1"/>
              <a:t>gives</a:t>
            </a:r>
            <a:r>
              <a:rPr lang="fi-FI" dirty="0"/>
              <a:t> </a:t>
            </a:r>
            <a:r>
              <a:rPr lang="fi-FI" dirty="0" err="1"/>
              <a:t>opinions</a:t>
            </a:r>
            <a:r>
              <a:rPr lang="fi-FI" dirty="0"/>
              <a:t> on </a:t>
            </a:r>
            <a:r>
              <a:rPr lang="fi-FI" dirty="0" err="1"/>
              <a:t>the</a:t>
            </a:r>
            <a:r>
              <a:rPr lang="fi-FI" dirty="0"/>
              <a:t> </a:t>
            </a:r>
            <a:r>
              <a:rPr lang="fi-FI" dirty="0" err="1"/>
              <a:t>interpretation</a:t>
            </a:r>
            <a:r>
              <a:rPr lang="fi-FI" dirty="0"/>
              <a:t> of Copyright </a:t>
            </a:r>
            <a:r>
              <a:rPr lang="fi-FI" dirty="0" err="1"/>
              <a:t>law.Copyright</a:t>
            </a:r>
            <a:r>
              <a:rPr lang="fi-FI" dirty="0"/>
              <a:t> </a:t>
            </a:r>
            <a:r>
              <a:rPr lang="fi-FI" dirty="0" err="1"/>
              <a:t>Council</a:t>
            </a:r>
            <a:r>
              <a:rPr lang="fi-FI" dirty="0"/>
              <a:t> </a:t>
            </a:r>
            <a:r>
              <a:rPr lang="fi-FI" dirty="0" err="1"/>
              <a:t>opinion</a:t>
            </a:r>
            <a:r>
              <a:rPr lang="fi-FI" dirty="0"/>
              <a:t> TN 2014:17 </a:t>
            </a:r>
            <a:r>
              <a:rPr lang="fi-FI" dirty="0" err="1"/>
              <a:t>states</a:t>
            </a:r>
            <a:r>
              <a:rPr lang="fi-FI" dirty="0"/>
              <a:t> </a:t>
            </a:r>
            <a:r>
              <a:rPr lang="fi-FI" dirty="0" err="1"/>
              <a:t>that</a:t>
            </a:r>
            <a:r>
              <a:rPr lang="fi-FI" dirty="0"/>
              <a:t> </a:t>
            </a:r>
            <a:r>
              <a:rPr lang="fi-FI" dirty="0" err="1"/>
              <a:t>the</a:t>
            </a:r>
            <a:r>
              <a:rPr lang="fi-FI" dirty="0"/>
              <a:t> </a:t>
            </a:r>
            <a:r>
              <a:rPr lang="fi-FI" dirty="0" err="1"/>
              <a:t>use</a:t>
            </a:r>
            <a:r>
              <a:rPr lang="fi-FI" dirty="0"/>
              <a:t> of a </a:t>
            </a:r>
            <a:r>
              <a:rPr lang="fi-FI" dirty="0" err="1"/>
              <a:t>photograph</a:t>
            </a:r>
            <a:r>
              <a:rPr lang="fi-FI" dirty="0"/>
              <a:t> </a:t>
            </a:r>
            <a:r>
              <a:rPr lang="fi-FI" dirty="0" err="1"/>
              <a:t>by</a:t>
            </a:r>
            <a:r>
              <a:rPr lang="fi-FI" dirty="0"/>
              <a:t> Maija </a:t>
            </a:r>
            <a:r>
              <a:rPr lang="fi-FI" dirty="0" err="1"/>
              <a:t>Louekari</a:t>
            </a:r>
            <a:r>
              <a:rPr lang="fi-FI" dirty="0"/>
              <a:t> to </a:t>
            </a:r>
            <a:r>
              <a:rPr lang="fi-FI" dirty="0" err="1"/>
              <a:t>create</a:t>
            </a:r>
            <a:r>
              <a:rPr lang="fi-FI" dirty="0"/>
              <a:t> a </a:t>
            </a:r>
            <a:r>
              <a:rPr lang="fi-FI" dirty="0" err="1"/>
              <a:t>pattern</a:t>
            </a:r>
            <a:r>
              <a:rPr lang="fi-FI" dirty="0"/>
              <a:t> for a Marimekko </a:t>
            </a:r>
            <a:r>
              <a:rPr lang="fi-FI" dirty="0" err="1"/>
              <a:t>fabric</a:t>
            </a:r>
            <a:r>
              <a:rPr lang="fi-FI" dirty="0"/>
              <a:t> ”Hetkiä”, </a:t>
            </a:r>
            <a:r>
              <a:rPr lang="fi-FI" dirty="0" err="1"/>
              <a:t>was</a:t>
            </a:r>
            <a:r>
              <a:rPr lang="fi-FI" dirty="0"/>
              <a:t> </a:t>
            </a:r>
            <a:r>
              <a:rPr lang="fi-FI" dirty="0" err="1"/>
              <a:t>not</a:t>
            </a:r>
            <a:r>
              <a:rPr lang="fi-FI" dirty="0"/>
              <a:t> </a:t>
            </a:r>
            <a:r>
              <a:rPr lang="fi-FI" dirty="0" err="1"/>
              <a:t>infringing</a:t>
            </a:r>
            <a:r>
              <a:rPr lang="fi-FI" dirty="0"/>
              <a:t> (</a:t>
            </a:r>
            <a:r>
              <a:rPr lang="fi-FI" dirty="0" err="1"/>
              <a:t>see</a:t>
            </a:r>
            <a:r>
              <a:rPr lang="fi-FI" dirty="0"/>
              <a:t> </a:t>
            </a:r>
            <a:r>
              <a:rPr lang="fi-FI" dirty="0" err="1"/>
              <a:t>next</a:t>
            </a:r>
            <a:r>
              <a:rPr lang="fi-FI" dirty="0"/>
              <a:t> </a:t>
            </a:r>
            <a:r>
              <a:rPr lang="fi-FI" dirty="0" err="1"/>
              <a:t>slide</a:t>
            </a:r>
            <a:r>
              <a:rPr lang="fi-FI" dirty="0"/>
              <a:t>)</a:t>
            </a:r>
          </a:p>
          <a:p>
            <a:r>
              <a:rPr lang="en-US" sz="1200" dirty="0"/>
              <a:t>http://www.minedu.fi/export/sites/default/OPM/Tekijaenoikeus/tekijaenoikeusneuvosto/tekijaenoikeusneuvoston_lausunnot/2014/TN_2014-17_anon.pdf</a:t>
            </a:r>
          </a:p>
        </p:txBody>
      </p:sp>
      <p:sp>
        <p:nvSpPr>
          <p:cNvPr id="5" name="Footer Placeholder 4"/>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1143992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Nwe</a:t>
            </a:r>
            <a:r>
              <a:rPr lang="fi-FI" dirty="0"/>
              <a:t> </a:t>
            </a:r>
            <a:r>
              <a:rPr lang="fi-FI" dirty="0" err="1"/>
              <a:t>original</a:t>
            </a:r>
            <a:r>
              <a:rPr lang="fi-FI" dirty="0"/>
              <a:t> </a:t>
            </a:r>
            <a:r>
              <a:rPr lang="fi-FI" dirty="0" err="1"/>
              <a:t>work</a:t>
            </a:r>
            <a:endParaRPr lang="en-US" dirty="0"/>
          </a:p>
        </p:txBody>
      </p:sp>
      <p:sp>
        <p:nvSpPr>
          <p:cNvPr id="3" name="Content Placeholder 2"/>
          <p:cNvSpPr>
            <a:spLocks noGrp="1"/>
          </p:cNvSpPr>
          <p:nvPr>
            <p:ph sz="quarter" idx="14"/>
          </p:nvPr>
        </p:nvSpPr>
        <p:spPr/>
        <p:txBody>
          <a:bodyPr/>
          <a:lstStyle/>
          <a:p>
            <a:r>
              <a:rPr lang="fi-FI" sz="1800" dirty="0" err="1"/>
              <a:t>According</a:t>
            </a:r>
            <a:r>
              <a:rPr lang="fi-FI" sz="1800" dirty="0"/>
              <a:t> to </a:t>
            </a:r>
            <a:r>
              <a:rPr lang="fi-FI" sz="1800" dirty="0" err="1"/>
              <a:t>Finnish</a:t>
            </a:r>
            <a:r>
              <a:rPr lang="fi-FI" sz="1800" dirty="0"/>
              <a:t>  Copyright Act  4 §2, </a:t>
            </a:r>
            <a:r>
              <a:rPr lang="fi-FI" sz="1800" dirty="0" err="1"/>
              <a:t>if</a:t>
            </a:r>
            <a:r>
              <a:rPr lang="fi-FI" sz="1800" dirty="0"/>
              <a:t> </a:t>
            </a:r>
            <a:r>
              <a:rPr lang="fi-FI" sz="1800" dirty="0" err="1"/>
              <a:t>you</a:t>
            </a:r>
            <a:r>
              <a:rPr lang="fi-FI" sz="1800" dirty="0"/>
              <a:t> </a:t>
            </a:r>
            <a:r>
              <a:rPr lang="fi-FI" sz="1800" dirty="0" err="1"/>
              <a:t>make</a:t>
            </a:r>
            <a:r>
              <a:rPr lang="fi-FI" sz="1800" dirty="0"/>
              <a:t> a </a:t>
            </a:r>
            <a:r>
              <a:rPr lang="fi-FI" sz="1800" dirty="0" err="1"/>
              <a:t>new</a:t>
            </a:r>
            <a:r>
              <a:rPr lang="fi-FI" sz="1800" dirty="0"/>
              <a:t> </a:t>
            </a:r>
            <a:r>
              <a:rPr lang="fi-FI" sz="1800" dirty="0" err="1"/>
              <a:t>independent</a:t>
            </a:r>
            <a:r>
              <a:rPr lang="fi-FI" sz="1800" dirty="0"/>
              <a:t> </a:t>
            </a:r>
            <a:r>
              <a:rPr lang="fi-FI" sz="1800" dirty="0" err="1"/>
              <a:t>original</a:t>
            </a:r>
            <a:r>
              <a:rPr lang="fi-FI" sz="1800" dirty="0"/>
              <a:t> </a:t>
            </a:r>
            <a:r>
              <a:rPr lang="fi-FI" sz="1800" dirty="0" err="1"/>
              <a:t>work</a:t>
            </a:r>
            <a:r>
              <a:rPr lang="fi-FI" sz="1800" dirty="0"/>
              <a:t>, </a:t>
            </a:r>
            <a:r>
              <a:rPr lang="fi-FI" sz="1800" dirty="0" err="1"/>
              <a:t>based</a:t>
            </a:r>
            <a:r>
              <a:rPr lang="fi-FI" sz="1800" dirty="0"/>
              <a:t> on a </a:t>
            </a:r>
            <a:r>
              <a:rPr lang="fi-FI" sz="1800" dirty="0" err="1"/>
              <a:t>previous</a:t>
            </a:r>
            <a:r>
              <a:rPr lang="fi-FI" sz="1800" dirty="0"/>
              <a:t> </a:t>
            </a:r>
            <a:r>
              <a:rPr lang="fi-FI" sz="1800" dirty="0" err="1"/>
              <a:t>work</a:t>
            </a:r>
            <a:r>
              <a:rPr lang="fi-FI" sz="1800" dirty="0"/>
              <a:t> </a:t>
            </a:r>
            <a:r>
              <a:rPr lang="fi-FI" sz="1800" dirty="0" err="1"/>
              <a:t>protected</a:t>
            </a:r>
            <a:r>
              <a:rPr lang="fi-FI" sz="1800" dirty="0"/>
              <a:t> </a:t>
            </a:r>
            <a:r>
              <a:rPr lang="fi-FI" sz="1800" dirty="0" err="1"/>
              <a:t>by</a:t>
            </a:r>
            <a:r>
              <a:rPr lang="fi-FI" sz="1800" dirty="0"/>
              <a:t> copyright,  </a:t>
            </a:r>
            <a:r>
              <a:rPr lang="fi-FI" sz="1800" dirty="0" err="1"/>
              <a:t>that</a:t>
            </a:r>
            <a:r>
              <a:rPr lang="fi-FI" sz="1800" dirty="0"/>
              <a:t> </a:t>
            </a:r>
            <a:r>
              <a:rPr lang="fi-FI" sz="1800" dirty="0" err="1"/>
              <a:t>use</a:t>
            </a:r>
            <a:r>
              <a:rPr lang="fi-FI" sz="1800" dirty="0"/>
              <a:t> is </a:t>
            </a:r>
            <a:r>
              <a:rPr lang="fi-FI" sz="1800" dirty="0" err="1"/>
              <a:t>allowed</a:t>
            </a:r>
            <a:r>
              <a:rPr lang="fi-FI" sz="1800" dirty="0"/>
              <a:t> and </a:t>
            </a:r>
            <a:r>
              <a:rPr lang="fi-FI" sz="1800" dirty="0" err="1"/>
              <a:t>not</a:t>
            </a:r>
            <a:r>
              <a:rPr lang="fi-FI" sz="1800" dirty="0"/>
              <a:t> </a:t>
            </a:r>
            <a:r>
              <a:rPr lang="fi-FI" sz="1800" dirty="0" err="1"/>
              <a:t>infringing</a:t>
            </a:r>
            <a:r>
              <a:rPr lang="fi-FI" sz="1800" dirty="0"/>
              <a:t> on </a:t>
            </a:r>
            <a:r>
              <a:rPr lang="fi-FI" sz="1800" dirty="0" err="1"/>
              <a:t>the</a:t>
            </a:r>
            <a:r>
              <a:rPr lang="fi-FI" sz="1800" dirty="0"/>
              <a:t> </a:t>
            </a:r>
            <a:r>
              <a:rPr lang="fi-FI" sz="1800" dirty="0" err="1"/>
              <a:t>previous</a:t>
            </a:r>
            <a:r>
              <a:rPr lang="fi-FI" sz="1800" dirty="0"/>
              <a:t> </a:t>
            </a:r>
            <a:r>
              <a:rPr lang="fi-FI" sz="1800" dirty="0" err="1"/>
              <a:t>work</a:t>
            </a:r>
            <a:r>
              <a:rPr lang="fi-FI" sz="1800" dirty="0"/>
              <a:t>.</a:t>
            </a:r>
          </a:p>
          <a:p>
            <a:r>
              <a:rPr lang="fi-FI" sz="1800" dirty="0" err="1"/>
              <a:t>The</a:t>
            </a:r>
            <a:r>
              <a:rPr lang="fi-FI" sz="1800" dirty="0"/>
              <a:t> </a:t>
            </a:r>
            <a:r>
              <a:rPr lang="fi-FI" sz="1800" dirty="0" err="1"/>
              <a:t>Finnish</a:t>
            </a:r>
            <a:r>
              <a:rPr lang="fi-FI" sz="1800" dirty="0"/>
              <a:t> </a:t>
            </a:r>
            <a:r>
              <a:rPr lang="fi-FI" sz="1800" dirty="0" err="1"/>
              <a:t>Ministry</a:t>
            </a:r>
            <a:r>
              <a:rPr lang="fi-FI" sz="1800" dirty="0"/>
              <a:t> of </a:t>
            </a:r>
            <a:r>
              <a:rPr lang="fi-FI" sz="1800" dirty="0" err="1"/>
              <a:t>Education</a:t>
            </a:r>
            <a:r>
              <a:rPr lang="fi-FI" sz="1800" dirty="0"/>
              <a:t> and Culture </a:t>
            </a:r>
            <a:r>
              <a:rPr lang="fi-FI" sz="1800" dirty="0" err="1"/>
              <a:t>has</a:t>
            </a:r>
            <a:r>
              <a:rPr lang="fi-FI" sz="1800" dirty="0"/>
              <a:t> a copyright </a:t>
            </a:r>
            <a:r>
              <a:rPr lang="fi-FI" sz="1800" dirty="0" err="1"/>
              <a:t>Council</a:t>
            </a:r>
            <a:r>
              <a:rPr lang="fi-FI" sz="1800" dirty="0"/>
              <a:t> </a:t>
            </a:r>
            <a:r>
              <a:rPr lang="fi-FI" sz="1800" dirty="0" err="1"/>
              <a:t>that</a:t>
            </a:r>
            <a:r>
              <a:rPr lang="fi-FI" sz="1800" dirty="0"/>
              <a:t> </a:t>
            </a:r>
            <a:r>
              <a:rPr lang="fi-FI" sz="1800" dirty="0" err="1"/>
              <a:t>gives</a:t>
            </a:r>
            <a:r>
              <a:rPr lang="fi-FI" sz="1800" dirty="0"/>
              <a:t> </a:t>
            </a:r>
            <a:r>
              <a:rPr lang="fi-FI" sz="1800" dirty="0" err="1"/>
              <a:t>opinions</a:t>
            </a:r>
            <a:r>
              <a:rPr lang="fi-FI" sz="1800" dirty="0"/>
              <a:t> on </a:t>
            </a:r>
            <a:r>
              <a:rPr lang="fi-FI" sz="1800" dirty="0" err="1"/>
              <a:t>the</a:t>
            </a:r>
            <a:r>
              <a:rPr lang="fi-FI" sz="1800" dirty="0"/>
              <a:t> </a:t>
            </a:r>
            <a:r>
              <a:rPr lang="fi-FI" sz="1800" dirty="0" err="1"/>
              <a:t>interpretation</a:t>
            </a:r>
            <a:r>
              <a:rPr lang="fi-FI" sz="1800" dirty="0"/>
              <a:t> of Copyright </a:t>
            </a:r>
            <a:r>
              <a:rPr lang="fi-FI" sz="1800" dirty="0" err="1"/>
              <a:t>law.Copyright</a:t>
            </a:r>
            <a:r>
              <a:rPr lang="fi-FI" sz="1800" dirty="0"/>
              <a:t> </a:t>
            </a:r>
            <a:r>
              <a:rPr lang="fi-FI" sz="1800" dirty="0" err="1"/>
              <a:t>Council</a:t>
            </a:r>
            <a:r>
              <a:rPr lang="fi-FI" sz="1800" dirty="0"/>
              <a:t> </a:t>
            </a:r>
            <a:r>
              <a:rPr lang="fi-FI" sz="1800" dirty="0" err="1"/>
              <a:t>opinion</a:t>
            </a:r>
            <a:r>
              <a:rPr lang="fi-FI" sz="1800" dirty="0"/>
              <a:t> TN 2014:17 </a:t>
            </a:r>
            <a:r>
              <a:rPr lang="fi-FI" sz="1800" dirty="0" err="1"/>
              <a:t>states</a:t>
            </a:r>
            <a:r>
              <a:rPr lang="fi-FI" sz="1800" dirty="0"/>
              <a:t> </a:t>
            </a:r>
            <a:r>
              <a:rPr lang="fi-FI" sz="1800" dirty="0" err="1"/>
              <a:t>that</a:t>
            </a:r>
            <a:r>
              <a:rPr lang="fi-FI" sz="1800" dirty="0"/>
              <a:t> </a:t>
            </a:r>
            <a:r>
              <a:rPr lang="fi-FI" sz="1800" dirty="0" err="1"/>
              <a:t>the</a:t>
            </a:r>
            <a:r>
              <a:rPr lang="fi-FI" sz="1800" dirty="0"/>
              <a:t> </a:t>
            </a:r>
            <a:r>
              <a:rPr lang="fi-FI" sz="1800" dirty="0" err="1"/>
              <a:t>use</a:t>
            </a:r>
            <a:r>
              <a:rPr lang="fi-FI" sz="1800" dirty="0"/>
              <a:t> of a </a:t>
            </a:r>
            <a:r>
              <a:rPr lang="fi-FI" sz="1800" dirty="0" err="1"/>
              <a:t>photograph</a:t>
            </a:r>
            <a:r>
              <a:rPr lang="fi-FI" sz="1800" dirty="0"/>
              <a:t> </a:t>
            </a:r>
            <a:r>
              <a:rPr lang="fi-FI" sz="1800" dirty="0" err="1"/>
              <a:t>by</a:t>
            </a:r>
            <a:r>
              <a:rPr lang="fi-FI" sz="1800" dirty="0"/>
              <a:t> Maija </a:t>
            </a:r>
            <a:r>
              <a:rPr lang="fi-FI" sz="1800" dirty="0" err="1"/>
              <a:t>Louekari</a:t>
            </a:r>
            <a:r>
              <a:rPr lang="fi-FI" sz="1800" dirty="0"/>
              <a:t> to </a:t>
            </a:r>
            <a:r>
              <a:rPr lang="fi-FI" sz="1800" dirty="0" err="1"/>
              <a:t>create</a:t>
            </a:r>
            <a:r>
              <a:rPr lang="fi-FI" sz="1800" dirty="0"/>
              <a:t> a </a:t>
            </a:r>
            <a:r>
              <a:rPr lang="fi-FI" sz="1800" dirty="0" err="1"/>
              <a:t>pattern</a:t>
            </a:r>
            <a:r>
              <a:rPr lang="fi-FI" sz="1800" dirty="0"/>
              <a:t> for a Marimekko </a:t>
            </a:r>
            <a:r>
              <a:rPr lang="fi-FI" sz="1800" dirty="0" err="1"/>
              <a:t>fabric</a:t>
            </a:r>
            <a:r>
              <a:rPr lang="fi-FI" sz="1800" dirty="0"/>
              <a:t> ”Hetkiä”, </a:t>
            </a:r>
            <a:r>
              <a:rPr lang="fi-FI" sz="1800" dirty="0" err="1"/>
              <a:t>was</a:t>
            </a:r>
            <a:r>
              <a:rPr lang="fi-FI" sz="1800" dirty="0"/>
              <a:t> </a:t>
            </a:r>
            <a:r>
              <a:rPr lang="fi-FI" sz="1800" dirty="0" err="1"/>
              <a:t>not</a:t>
            </a:r>
            <a:r>
              <a:rPr lang="fi-FI" sz="1800" dirty="0"/>
              <a:t> </a:t>
            </a:r>
            <a:r>
              <a:rPr lang="fi-FI" sz="1800" dirty="0" err="1"/>
              <a:t>infringing</a:t>
            </a:r>
            <a:r>
              <a:rPr lang="fi-FI" sz="1800" dirty="0"/>
              <a:t> (</a:t>
            </a:r>
            <a:r>
              <a:rPr lang="fi-FI" sz="1800" dirty="0" err="1"/>
              <a:t>see</a:t>
            </a:r>
            <a:r>
              <a:rPr lang="fi-FI" sz="1800" dirty="0"/>
              <a:t> </a:t>
            </a:r>
            <a:r>
              <a:rPr lang="fi-FI" sz="1800" dirty="0" err="1"/>
              <a:t>next</a:t>
            </a:r>
            <a:r>
              <a:rPr lang="fi-FI" sz="1800" dirty="0"/>
              <a:t> </a:t>
            </a:r>
            <a:r>
              <a:rPr lang="fi-FI" sz="1800" dirty="0" err="1"/>
              <a:t>slide</a:t>
            </a:r>
            <a:r>
              <a:rPr lang="fi-FI" sz="1800" dirty="0"/>
              <a:t>, </a:t>
            </a:r>
            <a:r>
              <a:rPr lang="fi-FI" sz="1800" dirty="0" err="1"/>
              <a:t>notice</a:t>
            </a:r>
            <a:r>
              <a:rPr lang="fi-FI" sz="1800" dirty="0"/>
              <a:t> </a:t>
            </a:r>
            <a:r>
              <a:rPr lang="fi-FI" sz="1800" dirty="0" err="1"/>
              <a:t>that</a:t>
            </a:r>
            <a:r>
              <a:rPr lang="fi-FI" sz="1800" dirty="0"/>
              <a:t> </a:t>
            </a:r>
            <a:r>
              <a:rPr lang="fi-FI" sz="1800" dirty="0" err="1"/>
              <a:t>images</a:t>
            </a:r>
            <a:r>
              <a:rPr lang="fi-FI" sz="1800" dirty="0"/>
              <a:t> </a:t>
            </a:r>
            <a:r>
              <a:rPr lang="fi-FI" sz="1800" dirty="0" err="1"/>
              <a:t>are</a:t>
            </a:r>
            <a:r>
              <a:rPr lang="fi-FI" sz="1800" dirty="0"/>
              <a:t> </a:t>
            </a:r>
            <a:r>
              <a:rPr lang="fi-FI" sz="1800" dirty="0" err="1"/>
              <a:t>not</a:t>
            </a:r>
            <a:r>
              <a:rPr lang="fi-FI" sz="1800" dirty="0"/>
              <a:t> </a:t>
            </a:r>
            <a:r>
              <a:rPr lang="fi-FI" sz="1800" dirty="0" err="1"/>
              <a:t>licensed</a:t>
            </a:r>
            <a:r>
              <a:rPr lang="fi-FI" sz="1800" dirty="0"/>
              <a:t> </a:t>
            </a:r>
            <a:r>
              <a:rPr lang="fi-FI" sz="1800" dirty="0" err="1"/>
              <a:t>under</a:t>
            </a:r>
            <a:r>
              <a:rPr lang="fi-FI" sz="1800" dirty="0"/>
              <a:t> CC-BY 4.0 )</a:t>
            </a:r>
          </a:p>
          <a:p>
            <a:r>
              <a:rPr lang="en-US" sz="1200" dirty="0"/>
              <a:t>http://www.minedu.fi/export/sites/default/OPM/Tekijaenoikeus/tekijaenoikeusneuvosto/tekijaenoikeusneuvoston_lausunnot/2014/TN_2014-17_anon.pdf</a:t>
            </a:r>
          </a:p>
          <a:p>
            <a:endParaRPr lang="en-US" dirty="0"/>
          </a:p>
        </p:txBody>
      </p:sp>
      <p:sp>
        <p:nvSpPr>
          <p:cNvPr id="4" name="Date Placeholder 3"/>
          <p:cNvSpPr>
            <a:spLocks noGrp="1"/>
          </p:cNvSpPr>
          <p:nvPr>
            <p:ph type="dt" sz="half" idx="15"/>
          </p:nvPr>
        </p:nvSpPr>
        <p:spPr/>
        <p:txBody>
          <a:bodyPr/>
          <a:lstStyle/>
          <a:p>
            <a:pPr>
              <a:defRPr/>
            </a:pPr>
            <a:fld id="{24CBB682-87B2-4236-AF78-B49807E7713E}" type="datetime1">
              <a:rPr lang="fi-FI" smtClean="0"/>
              <a:t>5.10.2021</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34</a:t>
            </a:fld>
            <a:endParaRPr lang="fi-FI"/>
          </a:p>
        </p:txBody>
      </p:sp>
    </p:spTree>
    <p:extLst>
      <p:ext uri="{BB962C8B-B14F-4D97-AF65-F5344CB8AC3E}">
        <p14:creationId xmlns:p14="http://schemas.microsoft.com/office/powerpoint/2010/main" val="290207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Content Placeholder 2"/>
          <p:cNvSpPr>
            <a:spLocks noGrp="1"/>
          </p:cNvSpPr>
          <p:nvPr>
            <p:ph sz="quarter" idx="14"/>
          </p:nvPr>
        </p:nvSpPr>
        <p:spPr/>
        <p:txBody>
          <a:bodyPr/>
          <a:lstStyle/>
          <a:p>
            <a:endParaRPr lang="en-US"/>
          </a:p>
        </p:txBody>
      </p:sp>
      <p:sp>
        <p:nvSpPr>
          <p:cNvPr id="4" name="Content Placeholder 3"/>
          <p:cNvSpPr>
            <a:spLocks noGrp="1"/>
          </p:cNvSpPr>
          <p:nvPr>
            <p:ph sz="quarter" idx="18"/>
          </p:nvPr>
        </p:nvSpPr>
        <p:spPr/>
        <p:txBody>
          <a:bodyPr/>
          <a:lstStyle/>
          <a:p>
            <a:endParaRPr lang="en-US"/>
          </a:p>
        </p:txBody>
      </p:sp>
      <p:sp>
        <p:nvSpPr>
          <p:cNvPr id="5" name="Footer Placeholder 4"/>
          <p:cNvSpPr>
            <a:spLocks noGrp="1"/>
          </p:cNvSpPr>
          <p:nvPr>
            <p:ph type="ftr" sz="quarter" idx="20"/>
          </p:nvPr>
        </p:nvSpPr>
        <p:spPr/>
        <p:txBody>
          <a:bodyPr/>
          <a:lstStyle/>
          <a:p>
            <a:pPr>
              <a:defRPr/>
            </a:pPr>
            <a:r>
              <a:rPr lang="en-US"/>
              <a:t>Images not Creative Commons licensed</a:t>
            </a:r>
            <a:endParaRPr lang="fi-FI"/>
          </a:p>
        </p:txBody>
      </p:sp>
      <p:pic>
        <p:nvPicPr>
          <p:cNvPr id="6" name="Picture 2" descr="C:\Users\rehbinm1\AppData\Local\Microsoft\Windows\Temporary Internet Files\Content.Outlook\3UDXOVC5\marimekko-hetkic3a4-kuvio-kuva-analyysi-3-louekari-leppo-risk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00300"/>
            <a:ext cx="11378832" cy="831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239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fi-FI" altLang="fi-FI" sz="2400" dirty="0" err="1">
                <a:solidFill>
                  <a:schemeClr val="tx2"/>
                </a:solidFill>
              </a:rPr>
              <a:t>Supreme</a:t>
            </a:r>
            <a:r>
              <a:rPr lang="fi-FI" altLang="fi-FI" sz="2400" dirty="0">
                <a:solidFill>
                  <a:schemeClr val="tx2"/>
                </a:solidFill>
              </a:rPr>
              <a:t> </a:t>
            </a:r>
            <a:r>
              <a:rPr lang="fi-FI" altLang="fi-FI" sz="2400" dirty="0" err="1">
                <a:solidFill>
                  <a:schemeClr val="tx2"/>
                </a:solidFill>
              </a:rPr>
              <a:t>Court</a:t>
            </a:r>
            <a:r>
              <a:rPr lang="fi-FI" altLang="fi-FI" sz="2400" dirty="0">
                <a:solidFill>
                  <a:schemeClr val="tx2"/>
                </a:solidFill>
              </a:rPr>
              <a:t> of Finland KKO </a:t>
            </a:r>
            <a:r>
              <a:rPr lang="fi-FI" altLang="fi-FI" sz="2400" dirty="0">
                <a:solidFill>
                  <a:schemeClr val="tx2"/>
                </a:solidFill>
                <a:latin typeface="Arial" panose="020B0604020202020204" pitchFamily="34" charset="0"/>
              </a:rPr>
              <a:t>1988: 82</a:t>
            </a:r>
            <a:r>
              <a:rPr lang="fi-FI" altLang="fi-FI" sz="2400" dirty="0">
                <a:solidFill>
                  <a:schemeClr val="tx2"/>
                </a:solidFill>
              </a:rPr>
              <a:t> </a:t>
            </a:r>
            <a:r>
              <a:rPr lang="fi-FI" altLang="fi-FI" sz="2400" dirty="0" err="1">
                <a:solidFill>
                  <a:schemeClr val="tx2"/>
                </a:solidFill>
                <a:latin typeface="Arial" charset="0"/>
              </a:rPr>
              <a:t>Krystyna</a:t>
            </a:r>
            <a:r>
              <a:rPr lang="fi-FI" altLang="fi-FI" sz="2400" dirty="0">
                <a:solidFill>
                  <a:schemeClr val="tx2"/>
                </a:solidFill>
                <a:latin typeface="Arial" charset="0"/>
              </a:rPr>
              <a:t> </a:t>
            </a:r>
            <a:r>
              <a:rPr lang="fi-FI" altLang="fi-FI" sz="2400" dirty="0" err="1">
                <a:solidFill>
                  <a:schemeClr val="tx2"/>
                </a:solidFill>
                <a:latin typeface="Arial" charset="0"/>
              </a:rPr>
              <a:t>Rudzinsky</a:t>
            </a:r>
            <a:r>
              <a:rPr lang="fi-FI" altLang="fi-FI" sz="2400" dirty="0">
                <a:solidFill>
                  <a:schemeClr val="tx2"/>
                </a:solidFill>
                <a:latin typeface="Arial" charset="0"/>
              </a:rPr>
              <a:t> </a:t>
            </a:r>
            <a:r>
              <a:rPr lang="fi-FI" altLang="fi-FI" sz="2400" dirty="0" err="1">
                <a:solidFill>
                  <a:schemeClr val="tx2"/>
                </a:solidFill>
                <a:latin typeface="Arial" charset="0"/>
              </a:rPr>
              <a:t>original</a:t>
            </a:r>
            <a:r>
              <a:rPr lang="fi-FI" altLang="fi-FI" sz="2400" dirty="0">
                <a:solidFill>
                  <a:schemeClr val="tx2"/>
                </a:solidFill>
                <a:latin typeface="Arial" charset="0"/>
              </a:rPr>
              <a:t> </a:t>
            </a:r>
            <a:r>
              <a:rPr lang="fi-FI" altLang="fi-FI" sz="2400" dirty="0" err="1">
                <a:solidFill>
                  <a:schemeClr val="tx2"/>
                </a:solidFill>
                <a:latin typeface="Arial" charset="0"/>
              </a:rPr>
              <a:t>work</a:t>
            </a:r>
            <a:r>
              <a:rPr lang="fi-FI" altLang="fi-FI" sz="2400" dirty="0">
                <a:solidFill>
                  <a:schemeClr val="tx2"/>
                </a:solidFill>
                <a:latin typeface="Arial" charset="0"/>
              </a:rPr>
              <a:t> </a:t>
            </a:r>
            <a:r>
              <a:rPr lang="fi-FI" altLang="fi-FI" sz="2400" dirty="0" err="1">
                <a:solidFill>
                  <a:schemeClr val="tx2"/>
                </a:solidFill>
                <a:latin typeface="Arial" charset="0"/>
              </a:rPr>
              <a:t>left</a:t>
            </a:r>
            <a:r>
              <a:rPr lang="fi-FI" altLang="fi-FI" sz="2400" dirty="0">
                <a:solidFill>
                  <a:schemeClr val="tx2"/>
                </a:solidFill>
                <a:latin typeface="Arial" charset="0"/>
              </a:rPr>
              <a:t>, </a:t>
            </a:r>
            <a:r>
              <a:rPr lang="fi-FI" altLang="fi-FI" sz="2400" dirty="0" err="1">
                <a:solidFill>
                  <a:schemeClr val="tx2"/>
                </a:solidFill>
                <a:latin typeface="Arial" charset="0"/>
              </a:rPr>
              <a:t>infringing</a:t>
            </a:r>
            <a:r>
              <a:rPr lang="fi-FI" altLang="fi-FI" sz="2400" dirty="0">
                <a:solidFill>
                  <a:schemeClr val="tx2"/>
                </a:solidFill>
                <a:latin typeface="Arial" charset="0"/>
              </a:rPr>
              <a:t> </a:t>
            </a:r>
            <a:r>
              <a:rPr lang="fi-FI" altLang="fi-FI" sz="2400" dirty="0" err="1">
                <a:solidFill>
                  <a:schemeClr val="tx2"/>
                </a:solidFill>
                <a:latin typeface="Arial" charset="0"/>
              </a:rPr>
              <a:t>work</a:t>
            </a:r>
            <a:r>
              <a:rPr lang="fi-FI" altLang="fi-FI" sz="2400" dirty="0">
                <a:solidFill>
                  <a:schemeClr val="tx2"/>
                </a:solidFill>
                <a:latin typeface="Arial" charset="0"/>
              </a:rPr>
              <a:t> </a:t>
            </a:r>
            <a:r>
              <a:rPr lang="fi-FI" altLang="fi-FI" sz="2400" dirty="0" err="1">
                <a:solidFill>
                  <a:schemeClr val="tx2"/>
                </a:solidFill>
                <a:latin typeface="Arial" charset="0"/>
              </a:rPr>
              <a:t>copying</a:t>
            </a:r>
            <a:r>
              <a:rPr lang="fi-FI" altLang="fi-FI" sz="2400" dirty="0">
                <a:solidFill>
                  <a:schemeClr val="tx2"/>
                </a:solidFill>
                <a:latin typeface="Arial" charset="0"/>
              </a:rPr>
              <a:t> </a:t>
            </a:r>
            <a:r>
              <a:rPr lang="fi-FI" altLang="fi-FI" sz="2400" dirty="0" err="1">
                <a:solidFill>
                  <a:schemeClr val="tx2"/>
                </a:solidFill>
                <a:latin typeface="Arial" charset="0"/>
              </a:rPr>
              <a:t>original</a:t>
            </a:r>
            <a:r>
              <a:rPr lang="fi-FI" altLang="fi-FI" sz="2400" dirty="0">
                <a:solidFill>
                  <a:schemeClr val="tx2"/>
                </a:solidFill>
                <a:latin typeface="Arial" charset="0"/>
              </a:rPr>
              <a:t> </a:t>
            </a:r>
            <a:r>
              <a:rPr lang="fi-FI" altLang="fi-FI" sz="2400" dirty="0" err="1">
                <a:solidFill>
                  <a:schemeClr val="tx2"/>
                </a:solidFill>
                <a:latin typeface="Arial" charset="0"/>
              </a:rPr>
              <a:t>features</a:t>
            </a:r>
            <a:r>
              <a:rPr lang="fi-FI" altLang="fi-FI" sz="2400" dirty="0">
                <a:solidFill>
                  <a:schemeClr val="tx2"/>
                </a:solidFill>
                <a:latin typeface="Arial" charset="0"/>
              </a:rPr>
              <a:t> of </a:t>
            </a:r>
            <a:r>
              <a:rPr lang="fi-FI" altLang="fi-FI" sz="2400" dirty="0" err="1">
                <a:solidFill>
                  <a:schemeClr val="tx2"/>
                </a:solidFill>
                <a:latin typeface="Arial" charset="0"/>
              </a:rPr>
              <a:t>Rudzinskys</a:t>
            </a:r>
            <a:r>
              <a:rPr lang="fi-FI" altLang="fi-FI" sz="2400" dirty="0">
                <a:solidFill>
                  <a:schemeClr val="tx2"/>
                </a:solidFill>
                <a:latin typeface="Arial" charset="0"/>
              </a:rPr>
              <a:t> </a:t>
            </a:r>
            <a:r>
              <a:rPr lang="fi-FI" altLang="fi-FI" sz="2400" dirty="0" err="1">
                <a:solidFill>
                  <a:schemeClr val="tx2"/>
                </a:solidFill>
                <a:latin typeface="Arial" charset="0"/>
              </a:rPr>
              <a:t>work</a:t>
            </a:r>
            <a:r>
              <a:rPr lang="fi-FI" altLang="fi-FI" sz="2400" dirty="0">
                <a:solidFill>
                  <a:schemeClr val="tx2"/>
                </a:solidFill>
                <a:latin typeface="Arial" charset="0"/>
              </a:rPr>
              <a:t>  </a:t>
            </a:r>
            <a:r>
              <a:rPr lang="fi-FI" altLang="fi-FI" sz="2400" dirty="0" err="1">
                <a:solidFill>
                  <a:schemeClr val="tx2"/>
                </a:solidFill>
                <a:latin typeface="Arial" charset="0"/>
              </a:rPr>
              <a:t>right</a:t>
            </a:r>
            <a:endParaRPr lang="en-US" sz="2400" dirty="0"/>
          </a:p>
        </p:txBody>
      </p:sp>
      <p:sp>
        <p:nvSpPr>
          <p:cNvPr id="4" name="Date Placeholder 3"/>
          <p:cNvSpPr>
            <a:spLocks noGrp="1"/>
          </p:cNvSpPr>
          <p:nvPr>
            <p:ph type="dt" sz="half" idx="19"/>
          </p:nvPr>
        </p:nvSpPr>
        <p:spPr/>
        <p:txBody>
          <a:bodyPr/>
          <a:lstStyle/>
          <a:p>
            <a:pPr>
              <a:defRPr/>
            </a:pPr>
            <a:fld id="{4A0A3D6C-CCAE-4EE6-974D-941E73B150E0}" type="datetime1">
              <a:rPr lang="fi-FI" smtClean="0"/>
              <a:t>5.10.2021</a:t>
            </a:fld>
            <a:endParaRPr lang="fi-FI"/>
          </a:p>
        </p:txBody>
      </p:sp>
      <p:sp>
        <p:nvSpPr>
          <p:cNvPr id="5" name="Slide Number Placeholder 4"/>
          <p:cNvSpPr>
            <a:spLocks noGrp="1"/>
          </p:cNvSpPr>
          <p:nvPr>
            <p:ph type="sldNum" sz="quarter" idx="21"/>
          </p:nvPr>
        </p:nvSpPr>
        <p:spPr/>
        <p:txBody>
          <a:bodyPr/>
          <a:lstStyle/>
          <a:p>
            <a:pPr>
              <a:defRPr/>
            </a:pPr>
            <a:fld id="{49EFD4B7-1CC6-864B-A72A-C978B70BBA9B}" type="slidenum">
              <a:rPr lang="fi-FI" smtClean="0"/>
              <a:pPr>
                <a:defRPr/>
              </a:pPr>
              <a:t>36</a:t>
            </a:fld>
            <a:endParaRPr lang="fi-FI"/>
          </a:p>
        </p:txBody>
      </p:sp>
      <p:pic>
        <p:nvPicPr>
          <p:cNvPr id="9" name="Picture 3" descr="KR teos liite 5.jpg"/>
          <p:cNvPicPr>
            <a:picLocks noGrp="1" noChangeAspect="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63550" y="1520314"/>
            <a:ext cx="3987800" cy="281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loukkaava-teos-web.jpg"/>
          <p:cNvPicPr>
            <a:picLocks noGrp="1" noChangeAspect="1"/>
          </p:cNvPicPr>
          <p:nvPr>
            <p:ph sz="quarter" idx="18"/>
          </p:nvPr>
        </p:nvPicPr>
        <p:blipFill>
          <a:blip r:embed="rId4">
            <a:extLst>
              <a:ext uri="{28A0092B-C50C-407E-A947-70E740481C1C}">
                <a14:useLocalDpi xmlns:a14="http://schemas.microsoft.com/office/drawing/2010/main" val="0"/>
              </a:ext>
            </a:extLst>
          </a:blip>
          <a:srcRect/>
          <a:stretch>
            <a:fillRect/>
          </a:stretch>
        </p:blipFill>
        <p:spPr bwMode="auto">
          <a:xfrm>
            <a:off x="5529244" y="1262063"/>
            <a:ext cx="2305088" cy="333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10"/>
          <p:cNvSpPr>
            <a:spLocks noGrp="1"/>
          </p:cNvSpPr>
          <p:nvPr>
            <p:ph type="ftr" sz="quarter" idx="20"/>
          </p:nvPr>
        </p:nvSpPr>
        <p:spPr/>
        <p:txBody>
          <a:bodyPr/>
          <a:lstStyle/>
          <a:p>
            <a:pPr>
              <a:defRPr/>
            </a:pPr>
            <a:r>
              <a:rPr lang="en-US"/>
              <a:t>Images not CC BY 4.0 licensed</a:t>
            </a:r>
            <a:endParaRPr lang="fi-FI"/>
          </a:p>
        </p:txBody>
      </p:sp>
    </p:spTree>
    <p:extLst>
      <p:ext uri="{BB962C8B-B14F-4D97-AF65-F5344CB8AC3E}">
        <p14:creationId xmlns:p14="http://schemas.microsoft.com/office/powerpoint/2010/main" val="2382674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i-FI" dirty="0"/>
              <a:t> Original </a:t>
            </a:r>
            <a:r>
              <a:rPr lang="fi-FI" dirty="0" err="1"/>
              <a:t>work</a:t>
            </a:r>
            <a:r>
              <a:rPr lang="fi-FI" dirty="0"/>
              <a:t>  </a:t>
            </a:r>
            <a:r>
              <a:rPr lang="fi-FI" dirty="0" err="1"/>
              <a:t>or</a:t>
            </a:r>
            <a:r>
              <a:rPr lang="fi-FI" dirty="0"/>
              <a:t> </a:t>
            </a:r>
            <a:r>
              <a:rPr lang="fi-FI" dirty="0" err="1"/>
              <a:t>infringing</a:t>
            </a:r>
            <a:r>
              <a:rPr lang="fi-FI" dirty="0"/>
              <a:t>?  </a:t>
            </a:r>
            <a:r>
              <a:rPr lang="fi-FI" sz="1000" dirty="0">
                <a:hlinkClick r:id="rId3"/>
              </a:rPr>
              <a:t>http://yle.fi/uutiset/expert_clears_marimekko_of_new_plagiarism_suspicions/6759213</a:t>
            </a:r>
            <a:r>
              <a:rPr lang="fi-FI" sz="1000" dirty="0"/>
              <a:t> </a:t>
            </a:r>
          </a:p>
        </p:txBody>
      </p:sp>
      <p:sp>
        <p:nvSpPr>
          <p:cNvPr id="5" name="Content Placeholder 4"/>
          <p:cNvSpPr>
            <a:spLocks noGrp="1"/>
          </p:cNvSpPr>
          <p:nvPr>
            <p:ph sz="quarter" idx="14"/>
          </p:nvPr>
        </p:nvSpPr>
        <p:spPr/>
        <p:txBody>
          <a:bodyPr/>
          <a:lstStyle/>
          <a:p>
            <a:r>
              <a:rPr lang="fi-FI" sz="1000" dirty="0"/>
              <a:t>Designer </a:t>
            </a:r>
          </a:p>
          <a:p>
            <a:r>
              <a:rPr lang="fi-FI" sz="1000" dirty="0"/>
              <a:t>Teresa </a:t>
            </a:r>
          </a:p>
          <a:p>
            <a:r>
              <a:rPr lang="fi-FI" sz="1000" dirty="0" err="1"/>
              <a:t>Moorhouse</a:t>
            </a:r>
            <a:r>
              <a:rPr lang="fi-FI" sz="1000" dirty="0"/>
              <a:t>:</a:t>
            </a:r>
          </a:p>
          <a:p>
            <a:r>
              <a:rPr lang="fi-FI" sz="1000" dirty="0"/>
              <a:t>Marimekko</a:t>
            </a:r>
          </a:p>
          <a:p>
            <a:r>
              <a:rPr lang="fi-FI" sz="1000" dirty="0"/>
              <a:t>”Isoisän puutarha” </a:t>
            </a:r>
            <a:r>
              <a:rPr lang="fi-FI" sz="1000" dirty="0" err="1"/>
              <a:t>fabric</a:t>
            </a:r>
            <a:endParaRPr lang="fi-FI" sz="1000" dirty="0"/>
          </a:p>
        </p:txBody>
      </p:sp>
      <p:sp>
        <p:nvSpPr>
          <p:cNvPr id="2" name="Date Placeholder 1"/>
          <p:cNvSpPr>
            <a:spLocks noGrp="1"/>
          </p:cNvSpPr>
          <p:nvPr>
            <p:ph type="dt" sz="half" idx="15"/>
          </p:nvPr>
        </p:nvSpPr>
        <p:spPr/>
        <p:txBody>
          <a:bodyPr/>
          <a:lstStyle/>
          <a:p>
            <a:endParaRPr lang="fi-FI" altLang="fi-FI" dirty="0"/>
          </a:p>
        </p:txBody>
      </p:sp>
      <p:sp>
        <p:nvSpPr>
          <p:cNvPr id="3" name="Slide Number Placeholder 2"/>
          <p:cNvSpPr>
            <a:spLocks noGrp="1"/>
          </p:cNvSpPr>
          <p:nvPr>
            <p:ph type="sldNum" sz="quarter" idx="17"/>
          </p:nvPr>
        </p:nvSpPr>
        <p:spPr/>
        <p:txBody>
          <a:bodyPr/>
          <a:lstStyle/>
          <a:p>
            <a:fld id="{905C17B6-DDB2-433B-A0E6-227E055ADAD1}" type="slidenum">
              <a:rPr lang="en-US" altLang="fi-FI" smtClean="0"/>
              <a:pPr/>
              <a:t>37</a:t>
            </a:fld>
            <a:endParaRPr lang="en-US" altLang="fi-FI"/>
          </a:p>
        </p:txBody>
      </p:sp>
      <p:pic>
        <p:nvPicPr>
          <p:cNvPr id="6146" name="Picture 2" descr="http://img.yle.fi/uutiset/kotimaa/article6757954.ece/ALTERNATES/w580/Marimekko+Isois%C3%A4n+puutarha+kuosi+Rosie%27s+Walk+-lastenkirja+kuvitus+Pat+Hutchins+rinnastu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5417" y="1442941"/>
            <a:ext cx="4831292" cy="273218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6"/>
          </p:nvPr>
        </p:nvSpPr>
        <p:spPr/>
        <p:txBody>
          <a:bodyPr/>
          <a:lstStyle/>
          <a:p>
            <a:pPr>
              <a:defRPr/>
            </a:pPr>
            <a:r>
              <a:rPr lang="en-US"/>
              <a:t>Images not CC BY 4.0 licensed</a:t>
            </a:r>
            <a:endParaRPr lang="fi-FI"/>
          </a:p>
        </p:txBody>
      </p:sp>
    </p:spTree>
    <p:extLst>
      <p:ext uri="{BB962C8B-B14F-4D97-AF65-F5344CB8AC3E}">
        <p14:creationId xmlns:p14="http://schemas.microsoft.com/office/powerpoint/2010/main" val="3485738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Copyright and Design </a:t>
            </a:r>
            <a:r>
              <a:rPr lang="fi-FI" dirty="0" err="1"/>
              <a:t>Right</a:t>
            </a:r>
            <a:endParaRPr lang="en-US" dirty="0"/>
          </a:p>
        </p:txBody>
      </p:sp>
      <p:sp>
        <p:nvSpPr>
          <p:cNvPr id="3" name="Content Placeholder 2"/>
          <p:cNvSpPr>
            <a:spLocks noGrp="1"/>
          </p:cNvSpPr>
          <p:nvPr>
            <p:ph sz="quarter" idx="14"/>
          </p:nvPr>
        </p:nvSpPr>
        <p:spPr/>
        <p:txBody>
          <a:bodyPr/>
          <a:lstStyle/>
          <a:p>
            <a:r>
              <a:rPr lang="en-GB" dirty="0"/>
              <a:t>Directive on the Legal Protection of Designs (Article 17) and the Regulation on Community Designs (Article 96) that each individual Member State shall decide to what extent, and on what terms, copyright protection is to be given to objects which also enjoy protection of their design, and what originality is required for this protection</a:t>
            </a:r>
            <a:r>
              <a:rPr lang="en-US" dirty="0"/>
              <a:t>. </a:t>
            </a:r>
          </a:p>
          <a:p>
            <a:r>
              <a:rPr lang="fi-FI" dirty="0"/>
              <a:t>In Finland </a:t>
            </a:r>
            <a:r>
              <a:rPr lang="fi-FI" dirty="0" err="1"/>
              <a:t>originality</a:t>
            </a:r>
            <a:r>
              <a:rPr lang="fi-FI" dirty="0"/>
              <a:t> </a:t>
            </a:r>
            <a:r>
              <a:rPr lang="fi-FI" dirty="0" err="1"/>
              <a:t>treshold</a:t>
            </a:r>
            <a:r>
              <a:rPr lang="fi-FI" dirty="0"/>
              <a:t> for design is </a:t>
            </a:r>
            <a:r>
              <a:rPr lang="fi-FI" dirty="0" err="1"/>
              <a:t>high</a:t>
            </a:r>
            <a:r>
              <a:rPr lang="fi-FI" dirty="0"/>
              <a:t>.</a:t>
            </a:r>
            <a:endParaRPr lang="en-US" dirty="0"/>
          </a:p>
        </p:txBody>
      </p:sp>
      <p:sp>
        <p:nvSpPr>
          <p:cNvPr id="6" name="Footer Placeholder 5"/>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589184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Intellectual</a:t>
            </a:r>
            <a:r>
              <a:rPr lang="fi-FI" dirty="0"/>
              <a:t> Property </a:t>
            </a:r>
            <a:r>
              <a:rPr lang="fi-FI" dirty="0" err="1"/>
              <a:t>Agreements</a:t>
            </a:r>
            <a:r>
              <a:rPr lang="fi-FI" dirty="0"/>
              <a:t> </a:t>
            </a:r>
            <a:endParaRPr lang="en-US" dirty="0"/>
          </a:p>
        </p:txBody>
      </p:sp>
      <p:sp>
        <p:nvSpPr>
          <p:cNvPr id="3" name="Content Placeholder 2"/>
          <p:cNvSpPr>
            <a:spLocks noGrp="1"/>
          </p:cNvSpPr>
          <p:nvPr>
            <p:ph sz="quarter" idx="14"/>
          </p:nvPr>
        </p:nvSpPr>
        <p:spPr/>
        <p:txBody>
          <a:bodyPr/>
          <a:lstStyle/>
          <a:p>
            <a:pPr marL="0" lvl="1" indent="0">
              <a:lnSpc>
                <a:spcPct val="80000"/>
              </a:lnSpc>
              <a:buClr>
                <a:srgbClr val="000000"/>
              </a:buClr>
              <a:buNone/>
            </a:pPr>
            <a:r>
              <a:rPr lang="en-US" altLang="fi-FI" sz="2400" b="1" dirty="0">
                <a:latin typeface="Arial" panose="020B0604020202020204" pitchFamily="34" charset="0"/>
                <a:ea typeface="ＭＳ Ｐゴシック" charset="0"/>
                <a:cs typeface="Arial" panose="020B0604020202020204" pitchFamily="34" charset="0"/>
              </a:rPr>
              <a:t>Intellectual Property can be transferred  with an agreement</a:t>
            </a:r>
          </a:p>
          <a:p>
            <a:pPr marL="0" lvl="1" indent="0">
              <a:lnSpc>
                <a:spcPct val="80000"/>
              </a:lnSpc>
              <a:buClr>
                <a:srgbClr val="000000"/>
              </a:buClr>
              <a:buNone/>
            </a:pPr>
            <a:r>
              <a:rPr lang="fi-FI" altLang="fi-FI" sz="2400" b="1" dirty="0" err="1">
                <a:latin typeface="Arial" panose="020B0604020202020204" pitchFamily="34" charset="0"/>
                <a:ea typeface="ＭＳ Ｐゴシック" charset="0"/>
                <a:cs typeface="Arial" panose="020B0604020202020204" pitchFamily="34" charset="0"/>
              </a:rPr>
              <a:t>Ownership</a:t>
            </a:r>
            <a:r>
              <a:rPr lang="fi-FI" altLang="fi-FI" sz="2400" b="1" dirty="0">
                <a:latin typeface="Arial" panose="020B0604020202020204" pitchFamily="34" charset="0"/>
                <a:ea typeface="ＭＳ Ｐゴシック" charset="0"/>
                <a:cs typeface="Arial" panose="020B0604020202020204" pitchFamily="34" charset="0"/>
              </a:rPr>
              <a:t> of </a:t>
            </a:r>
            <a:r>
              <a:rPr lang="fi-FI" altLang="fi-FI" sz="2400" b="1" dirty="0" err="1">
                <a:latin typeface="Arial" panose="020B0604020202020204" pitchFamily="34" charset="0"/>
                <a:ea typeface="ＭＳ Ｐゴシック" charset="0"/>
                <a:cs typeface="Arial" panose="020B0604020202020204" pitchFamily="34" charset="0"/>
              </a:rPr>
              <a:t>certain</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intellectual</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property</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can</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be</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transferred</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or</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rights</a:t>
            </a:r>
            <a:r>
              <a:rPr lang="fi-FI" altLang="fi-FI" sz="2400" b="1" dirty="0">
                <a:latin typeface="Arial" panose="020B0604020202020204" pitchFamily="34" charset="0"/>
                <a:ea typeface="ＭＳ Ｐゴシック" charset="0"/>
                <a:cs typeface="Arial" panose="020B0604020202020204" pitchFamily="34" charset="0"/>
              </a:rPr>
              <a:t> to </a:t>
            </a:r>
            <a:r>
              <a:rPr lang="fi-FI" altLang="fi-FI" sz="2400" b="1" dirty="0" err="1">
                <a:latin typeface="Arial" panose="020B0604020202020204" pitchFamily="34" charset="0"/>
                <a:ea typeface="ＭＳ Ｐゴシック" charset="0"/>
                <a:cs typeface="Arial" panose="020B0604020202020204" pitchFamily="34" charset="0"/>
              </a:rPr>
              <a:t>use</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can</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be</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granted</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with</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license</a:t>
            </a:r>
            <a:r>
              <a:rPr lang="fi-FI" altLang="fi-FI" sz="2400" b="1" dirty="0">
                <a:latin typeface="Arial" panose="020B0604020202020204" pitchFamily="34" charset="0"/>
                <a:ea typeface="ＭＳ Ｐゴシック" charset="0"/>
                <a:cs typeface="Arial" panose="020B0604020202020204" pitchFamily="34" charset="0"/>
              </a:rPr>
              <a:t> </a:t>
            </a:r>
            <a:endParaRPr lang="en-US" altLang="fi-FI" sz="2400" b="1" dirty="0">
              <a:latin typeface="Arial" panose="020B0604020202020204" pitchFamily="34" charset="0"/>
              <a:ea typeface="ＭＳ Ｐゴシック" charset="0"/>
              <a:cs typeface="Arial" panose="020B0604020202020204" pitchFamily="34" charset="0"/>
            </a:endParaRPr>
          </a:p>
          <a:p>
            <a:pPr marL="0" lvl="1" indent="0">
              <a:lnSpc>
                <a:spcPct val="80000"/>
              </a:lnSpc>
              <a:buClr>
                <a:srgbClr val="000000"/>
              </a:buClr>
              <a:buNone/>
            </a:pPr>
            <a:r>
              <a:rPr lang="en-US" altLang="fi-FI" sz="2400" b="1" dirty="0">
                <a:latin typeface="Arial" panose="020B0604020202020204" pitchFamily="34" charset="0"/>
                <a:ea typeface="ＭＳ Ｐゴシック" charset="0"/>
                <a:cs typeface="Arial" panose="020B0604020202020204" pitchFamily="34" charset="0"/>
              </a:rPr>
              <a:t>The rights transferred have to be  be clearly defined</a:t>
            </a:r>
          </a:p>
          <a:p>
            <a:pPr marL="0" lvl="1" indent="0">
              <a:lnSpc>
                <a:spcPct val="80000"/>
              </a:lnSpc>
              <a:buClr>
                <a:srgbClr val="000000"/>
              </a:buClr>
              <a:buNone/>
            </a:pPr>
            <a:r>
              <a:rPr lang="en-US" altLang="fi-FI" sz="2400" b="1" dirty="0">
                <a:latin typeface="Arial" panose="020B0604020202020204" pitchFamily="34" charset="0"/>
                <a:ea typeface="ＭＳ Ｐゴシック" charset="0"/>
                <a:cs typeface="Arial" panose="020B0604020202020204" pitchFamily="34" charset="0"/>
              </a:rPr>
              <a:t>Also in employment contracts IPR transfer should be clearly defined</a:t>
            </a:r>
          </a:p>
          <a:p>
            <a:pPr marL="0" lvl="1" indent="0">
              <a:lnSpc>
                <a:spcPct val="80000"/>
              </a:lnSpc>
              <a:buClr>
                <a:srgbClr val="000000"/>
              </a:buClr>
              <a:buNone/>
            </a:pPr>
            <a:r>
              <a:rPr lang="en-US" altLang="fi-FI" sz="2400" b="1" dirty="0">
                <a:latin typeface="Arial" panose="020B0604020202020204" pitchFamily="34" charset="0"/>
                <a:ea typeface="ＭＳ Ｐゴシック" charset="0"/>
                <a:cs typeface="Arial" panose="020B0604020202020204" pitchFamily="34" charset="0"/>
              </a:rPr>
              <a:t>Finland does not have an work for hire clause in Copyright Act </a:t>
            </a:r>
          </a:p>
          <a:p>
            <a:endParaRPr lang="en-US" dirty="0"/>
          </a:p>
        </p:txBody>
      </p:sp>
      <p:sp>
        <p:nvSpPr>
          <p:cNvPr id="6" name="Footer Placeholder 5"/>
          <p:cNvSpPr>
            <a:spLocks noGrp="1"/>
          </p:cNvSpPr>
          <p:nvPr>
            <p:ph type="ftr" sz="quarter" idx="16"/>
          </p:nvPr>
        </p:nvSpPr>
        <p:spPr/>
        <p:txBody>
          <a:bodyPr/>
          <a:lstStyle/>
          <a:p>
            <a:pPr>
              <a:defRPr/>
            </a:pPr>
            <a:r>
              <a:rPr lang="en-US"/>
              <a:t>http://creativecommons.org/licenses/by/4.0/</a:t>
            </a:r>
            <a:endParaRPr lang="fi-FI" dirty="0"/>
          </a:p>
        </p:txBody>
      </p:sp>
    </p:spTree>
    <p:extLst>
      <p:ext uri="{BB962C8B-B14F-4D97-AF65-F5344CB8AC3E}">
        <p14:creationId xmlns:p14="http://schemas.microsoft.com/office/powerpoint/2010/main" val="2976631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Intellectual</a:t>
            </a:r>
            <a:r>
              <a:rPr lang="fi-FI" dirty="0"/>
              <a:t> Property  (IP) </a:t>
            </a:r>
            <a:r>
              <a:rPr lang="fi-FI" dirty="0" err="1"/>
              <a:t>Legislation</a:t>
            </a:r>
            <a:r>
              <a:rPr lang="fi-FI" dirty="0"/>
              <a:t> and </a:t>
            </a:r>
            <a:r>
              <a:rPr lang="fi-FI" dirty="0" err="1"/>
              <a:t>Agreements</a:t>
            </a:r>
            <a:endParaRPr lang="en-US" dirty="0"/>
          </a:p>
        </p:txBody>
      </p:sp>
      <p:sp>
        <p:nvSpPr>
          <p:cNvPr id="3" name="Content Placeholder 2"/>
          <p:cNvSpPr>
            <a:spLocks noGrp="1"/>
          </p:cNvSpPr>
          <p:nvPr>
            <p:ph sz="quarter" idx="14"/>
          </p:nvPr>
        </p:nvSpPr>
        <p:spPr/>
        <p:txBody>
          <a:bodyPr/>
          <a:lstStyle/>
          <a:p>
            <a:r>
              <a:rPr lang="fi-FI" dirty="0" err="1"/>
              <a:t>Legislation</a:t>
            </a:r>
            <a:r>
              <a:rPr lang="fi-FI" dirty="0"/>
              <a:t> </a:t>
            </a:r>
            <a:r>
              <a:rPr lang="fi-FI" dirty="0" err="1"/>
              <a:t>defines</a:t>
            </a:r>
            <a:r>
              <a:rPr lang="fi-FI" dirty="0"/>
              <a:t> </a:t>
            </a:r>
            <a:r>
              <a:rPr lang="fi-FI" dirty="0" err="1"/>
              <a:t>the</a:t>
            </a:r>
            <a:r>
              <a:rPr lang="fi-FI" dirty="0"/>
              <a:t> </a:t>
            </a:r>
            <a:r>
              <a:rPr lang="fi-FI" dirty="0" err="1"/>
              <a:t>scope</a:t>
            </a:r>
            <a:r>
              <a:rPr lang="fi-FI" dirty="0"/>
              <a:t> of  </a:t>
            </a:r>
            <a:r>
              <a:rPr lang="fi-FI" dirty="0" err="1"/>
              <a:t>intellectual</a:t>
            </a:r>
            <a:r>
              <a:rPr lang="fi-FI" dirty="0"/>
              <a:t> </a:t>
            </a:r>
            <a:r>
              <a:rPr lang="fi-FI" dirty="0" err="1"/>
              <a:t>property</a:t>
            </a:r>
            <a:r>
              <a:rPr lang="fi-FI" dirty="0"/>
              <a:t> </a:t>
            </a:r>
            <a:r>
              <a:rPr lang="fi-FI" dirty="0" err="1"/>
              <a:t>rights</a:t>
            </a:r>
            <a:r>
              <a:rPr lang="fi-FI" dirty="0"/>
              <a:t>, </a:t>
            </a:r>
            <a:r>
              <a:rPr lang="fi-FI" dirty="0" err="1"/>
              <a:t>when</a:t>
            </a:r>
            <a:r>
              <a:rPr lang="fi-FI" dirty="0"/>
              <a:t>  </a:t>
            </a:r>
            <a:r>
              <a:rPr lang="fi-FI" dirty="0" err="1"/>
              <a:t>they</a:t>
            </a:r>
            <a:r>
              <a:rPr lang="fi-FI" dirty="0"/>
              <a:t> </a:t>
            </a:r>
            <a:r>
              <a:rPr lang="fi-FI" dirty="0" err="1"/>
              <a:t>are</a:t>
            </a:r>
            <a:r>
              <a:rPr lang="fi-FI" dirty="0"/>
              <a:t> </a:t>
            </a:r>
            <a:r>
              <a:rPr lang="fi-FI" dirty="0" err="1"/>
              <a:t>born</a:t>
            </a:r>
            <a:r>
              <a:rPr lang="fi-FI" dirty="0"/>
              <a:t> and to </a:t>
            </a:r>
            <a:r>
              <a:rPr lang="fi-FI" dirty="0" err="1"/>
              <a:t>whom</a:t>
            </a:r>
            <a:r>
              <a:rPr lang="fi-FI" dirty="0"/>
              <a:t>/to </a:t>
            </a:r>
            <a:r>
              <a:rPr lang="fi-FI" dirty="0" err="1"/>
              <a:t>what</a:t>
            </a:r>
            <a:r>
              <a:rPr lang="fi-FI" dirty="0"/>
              <a:t> </a:t>
            </a:r>
            <a:r>
              <a:rPr lang="fi-FI" dirty="0" err="1"/>
              <a:t>entity</a:t>
            </a:r>
            <a:endParaRPr lang="fi-FI" dirty="0"/>
          </a:p>
          <a:p>
            <a:r>
              <a:rPr lang="fi-FI" dirty="0"/>
              <a:t>IP </a:t>
            </a:r>
            <a:r>
              <a:rPr lang="fi-FI" dirty="0" err="1"/>
              <a:t>rights</a:t>
            </a:r>
            <a:r>
              <a:rPr lang="fi-FI" dirty="0"/>
              <a:t> </a:t>
            </a:r>
            <a:r>
              <a:rPr lang="fi-FI" dirty="0" err="1"/>
              <a:t>give</a:t>
            </a:r>
            <a:r>
              <a:rPr lang="fi-FI" dirty="0"/>
              <a:t> the </a:t>
            </a:r>
            <a:r>
              <a:rPr lang="fi-FI" dirty="0" err="1"/>
              <a:t>author</a:t>
            </a:r>
            <a:r>
              <a:rPr lang="fi-FI" dirty="0"/>
              <a:t> the </a:t>
            </a:r>
            <a:r>
              <a:rPr lang="fi-FI" dirty="0" err="1"/>
              <a:t>right</a:t>
            </a:r>
            <a:r>
              <a:rPr lang="fi-FI" dirty="0"/>
              <a:t> to </a:t>
            </a:r>
            <a:r>
              <a:rPr lang="fi-FI" dirty="0" err="1"/>
              <a:t>deny</a:t>
            </a:r>
            <a:r>
              <a:rPr lang="fi-FI" dirty="0"/>
              <a:t> </a:t>
            </a:r>
            <a:r>
              <a:rPr lang="fi-FI" dirty="0" err="1"/>
              <a:t>others</a:t>
            </a:r>
            <a:r>
              <a:rPr lang="fi-FI" dirty="0"/>
              <a:t> </a:t>
            </a:r>
            <a:r>
              <a:rPr lang="fi-FI" dirty="0" err="1"/>
              <a:t>from</a:t>
            </a:r>
            <a:r>
              <a:rPr lang="fi-FI" dirty="0"/>
              <a:t> </a:t>
            </a:r>
            <a:r>
              <a:rPr lang="fi-FI" dirty="0" err="1"/>
              <a:t>using</a:t>
            </a:r>
            <a:r>
              <a:rPr lang="fi-FI" dirty="0"/>
              <a:t> of </a:t>
            </a:r>
            <a:r>
              <a:rPr lang="fi-FI" dirty="0" err="1"/>
              <a:t>his</a:t>
            </a:r>
            <a:r>
              <a:rPr lang="fi-FI" dirty="0"/>
              <a:t> /</a:t>
            </a:r>
            <a:r>
              <a:rPr lang="fi-FI" dirty="0" err="1"/>
              <a:t>hers</a:t>
            </a:r>
            <a:r>
              <a:rPr lang="fi-FI" dirty="0"/>
              <a:t> </a:t>
            </a:r>
            <a:r>
              <a:rPr lang="fi-FI" dirty="0" err="1"/>
              <a:t>exclusive</a:t>
            </a:r>
            <a:r>
              <a:rPr lang="fi-FI" dirty="0"/>
              <a:t> </a:t>
            </a:r>
            <a:r>
              <a:rPr lang="fi-FI" dirty="0" err="1"/>
              <a:t>right</a:t>
            </a:r>
            <a:endParaRPr lang="fi-FI" dirty="0"/>
          </a:p>
          <a:p>
            <a:r>
              <a:rPr lang="fi-FI" dirty="0" err="1"/>
              <a:t>Intellectual</a:t>
            </a:r>
            <a:r>
              <a:rPr lang="fi-FI" dirty="0"/>
              <a:t> </a:t>
            </a:r>
            <a:r>
              <a:rPr lang="fi-FI" dirty="0" err="1"/>
              <a:t>property</a:t>
            </a:r>
            <a:r>
              <a:rPr lang="fi-FI" dirty="0"/>
              <a:t> </a:t>
            </a:r>
            <a:r>
              <a:rPr lang="fi-FI" dirty="0" err="1"/>
              <a:t>legislation</a:t>
            </a:r>
            <a:r>
              <a:rPr lang="fi-FI" dirty="0"/>
              <a:t> is </a:t>
            </a:r>
            <a:r>
              <a:rPr lang="fi-FI" dirty="0" err="1"/>
              <a:t>contractual</a:t>
            </a:r>
            <a:r>
              <a:rPr lang="fi-FI" dirty="0"/>
              <a:t>. </a:t>
            </a:r>
            <a:r>
              <a:rPr lang="fi-FI" dirty="0" err="1"/>
              <a:t>There</a:t>
            </a:r>
            <a:r>
              <a:rPr lang="fi-FI" dirty="0"/>
              <a:t> </a:t>
            </a:r>
            <a:r>
              <a:rPr lang="fi-FI" dirty="0" err="1"/>
              <a:t>are</a:t>
            </a:r>
            <a:r>
              <a:rPr lang="fi-FI" dirty="0"/>
              <a:t> </a:t>
            </a:r>
            <a:r>
              <a:rPr lang="fi-FI" dirty="0" err="1"/>
              <a:t>some</a:t>
            </a:r>
            <a:r>
              <a:rPr lang="fi-FI" dirty="0"/>
              <a:t> </a:t>
            </a:r>
            <a:r>
              <a:rPr lang="fi-FI" dirty="0" err="1"/>
              <a:t>limits</a:t>
            </a:r>
            <a:r>
              <a:rPr lang="fi-FI" dirty="0"/>
              <a:t> and </a:t>
            </a:r>
            <a:r>
              <a:rPr lang="fi-FI" dirty="0" err="1"/>
              <a:t>requirements</a:t>
            </a:r>
            <a:r>
              <a:rPr lang="fi-FI" dirty="0"/>
              <a:t> in </a:t>
            </a:r>
            <a:r>
              <a:rPr lang="fi-FI" dirty="0" err="1"/>
              <a:t>legislation</a:t>
            </a:r>
            <a:r>
              <a:rPr lang="fi-FI" dirty="0"/>
              <a:t>, </a:t>
            </a:r>
            <a:r>
              <a:rPr lang="fi-FI" dirty="0" err="1"/>
              <a:t>but</a:t>
            </a:r>
            <a:r>
              <a:rPr lang="fi-FI" dirty="0"/>
              <a:t> </a:t>
            </a:r>
            <a:r>
              <a:rPr lang="fi-FI" dirty="0" err="1"/>
              <a:t>within</a:t>
            </a:r>
            <a:r>
              <a:rPr lang="fi-FI" dirty="0"/>
              <a:t> </a:t>
            </a:r>
            <a:r>
              <a:rPr lang="fi-FI" dirty="0" err="1"/>
              <a:t>that</a:t>
            </a:r>
            <a:r>
              <a:rPr lang="fi-FI" dirty="0"/>
              <a:t> </a:t>
            </a:r>
            <a:r>
              <a:rPr lang="fi-FI" dirty="0" err="1"/>
              <a:t>framework</a:t>
            </a:r>
            <a:endParaRPr lang="fi-FI" dirty="0"/>
          </a:p>
          <a:p>
            <a:r>
              <a:rPr lang="fi-FI" dirty="0"/>
              <a:t> </a:t>
            </a:r>
            <a:r>
              <a:rPr lang="fi-FI" sz="2800" dirty="0" err="1"/>
              <a:t>Agreements</a:t>
            </a:r>
            <a:r>
              <a:rPr lang="fi-FI" sz="2800" dirty="0"/>
              <a:t>  </a:t>
            </a:r>
            <a:r>
              <a:rPr lang="fi-FI" sz="2800" dirty="0" err="1"/>
              <a:t>define</a:t>
            </a:r>
            <a:r>
              <a:rPr lang="fi-FI" sz="2800" dirty="0"/>
              <a:t> </a:t>
            </a:r>
            <a:r>
              <a:rPr lang="fi-FI" sz="2800" dirty="0" err="1"/>
              <a:t>how</a:t>
            </a:r>
            <a:r>
              <a:rPr lang="fi-FI" sz="2800" dirty="0"/>
              <a:t> IP </a:t>
            </a:r>
            <a:r>
              <a:rPr lang="fi-FI" sz="2800" dirty="0" err="1"/>
              <a:t>rights</a:t>
            </a:r>
            <a:r>
              <a:rPr lang="fi-FI" sz="2800" dirty="0"/>
              <a:t> </a:t>
            </a:r>
            <a:r>
              <a:rPr lang="fi-FI" sz="2800" dirty="0" err="1"/>
              <a:t>can</a:t>
            </a:r>
            <a:r>
              <a:rPr lang="fi-FI" sz="2800" dirty="0"/>
              <a:t> </a:t>
            </a:r>
            <a:r>
              <a:rPr lang="fi-FI" sz="2800" dirty="0" err="1"/>
              <a:t>be</a:t>
            </a:r>
            <a:r>
              <a:rPr lang="fi-FI" sz="2800" dirty="0"/>
              <a:t> </a:t>
            </a:r>
            <a:r>
              <a:rPr lang="fi-FI" sz="2800" dirty="0" err="1"/>
              <a:t>used</a:t>
            </a:r>
            <a:r>
              <a:rPr lang="fi-FI" sz="2800" dirty="0"/>
              <a:t>. </a:t>
            </a:r>
          </a:p>
          <a:p>
            <a:endParaRPr lang="fi-FI" altLang="fi-FI" dirty="0"/>
          </a:p>
          <a:p>
            <a:r>
              <a:rPr lang="fi-FI" altLang="fi-FI" dirty="0"/>
              <a:t>IP </a:t>
            </a:r>
            <a:r>
              <a:rPr lang="fi-FI" altLang="fi-FI" dirty="0" err="1"/>
              <a:t>can</a:t>
            </a:r>
            <a:r>
              <a:rPr lang="fi-FI" altLang="fi-FI" dirty="0"/>
              <a:t> </a:t>
            </a:r>
            <a:r>
              <a:rPr lang="fi-FI" altLang="fi-FI" dirty="0" err="1"/>
              <a:t>be</a:t>
            </a:r>
            <a:r>
              <a:rPr lang="fi-FI" altLang="fi-FI" dirty="0"/>
              <a:t> </a:t>
            </a:r>
            <a:r>
              <a:rPr lang="fi-FI" altLang="fi-FI" dirty="0" err="1"/>
              <a:t>sold</a:t>
            </a:r>
            <a:r>
              <a:rPr lang="fi-FI" altLang="fi-FI" dirty="0"/>
              <a:t>, </a:t>
            </a:r>
            <a:r>
              <a:rPr lang="fi-FI" altLang="fi-FI" dirty="0" err="1"/>
              <a:t>licensed</a:t>
            </a:r>
            <a:r>
              <a:rPr lang="fi-FI" altLang="fi-FI" dirty="0"/>
              <a:t> </a:t>
            </a:r>
            <a:r>
              <a:rPr lang="fi-FI" altLang="fi-FI" dirty="0" err="1"/>
              <a:t>or</a:t>
            </a:r>
            <a:r>
              <a:rPr lang="fi-FI" altLang="fi-FI" dirty="0"/>
              <a:t> </a:t>
            </a:r>
            <a:r>
              <a:rPr lang="fi-FI" altLang="fi-FI" dirty="0" err="1"/>
              <a:t>inherited</a:t>
            </a:r>
            <a:r>
              <a:rPr lang="fi-FI" altLang="fi-FI" dirty="0"/>
              <a:t>.</a:t>
            </a:r>
          </a:p>
          <a:p>
            <a:endParaRPr lang="en-US" dirty="0"/>
          </a:p>
        </p:txBody>
      </p:sp>
      <p:sp>
        <p:nvSpPr>
          <p:cNvPr id="6" name="Footer Placeholder 5"/>
          <p:cNvSpPr>
            <a:spLocks noGrp="1"/>
          </p:cNvSpPr>
          <p:nvPr>
            <p:ph type="ftr" sz="quarter" idx="16"/>
          </p:nvPr>
        </p:nvSpPr>
        <p:spPr/>
        <p:txBody>
          <a:bodyPr/>
          <a:lstStyle/>
          <a:p>
            <a:pPr>
              <a:defRPr/>
            </a:pPr>
            <a:endParaRPr lang="fi-FI"/>
          </a:p>
        </p:txBody>
      </p:sp>
    </p:spTree>
    <p:extLst>
      <p:ext uri="{BB962C8B-B14F-4D97-AF65-F5344CB8AC3E}">
        <p14:creationId xmlns:p14="http://schemas.microsoft.com/office/powerpoint/2010/main" val="3053788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IP </a:t>
            </a:r>
            <a:r>
              <a:rPr lang="fi-FI" dirty="0" err="1"/>
              <a:t>Agreement</a:t>
            </a:r>
            <a:endParaRPr lang="en-US" dirty="0"/>
          </a:p>
        </p:txBody>
      </p:sp>
      <p:sp>
        <p:nvSpPr>
          <p:cNvPr id="3" name="Content Placeholder 2"/>
          <p:cNvSpPr>
            <a:spLocks noGrp="1"/>
          </p:cNvSpPr>
          <p:nvPr>
            <p:ph sz="quarter" idx="14"/>
          </p:nvPr>
        </p:nvSpPr>
        <p:spPr/>
        <p:txBody>
          <a:bodyPr/>
          <a:lstStyle/>
          <a:p>
            <a:pPr marL="0" lvl="1" indent="0">
              <a:lnSpc>
                <a:spcPct val="80000"/>
              </a:lnSpc>
              <a:buClr>
                <a:srgbClr val="000000"/>
              </a:buClr>
              <a:buNone/>
            </a:pPr>
            <a:r>
              <a:rPr lang="en-US" altLang="fi-FI" sz="2400" b="1" dirty="0">
                <a:latin typeface="Arial" panose="020B0604020202020204" pitchFamily="34" charset="0"/>
                <a:ea typeface="ＭＳ Ｐゴシック" charset="0"/>
                <a:cs typeface="Arial" panose="020B0604020202020204" pitchFamily="34" charset="0"/>
              </a:rPr>
              <a:t>The right transferred can be an exclusive right – author can no longer use his/her work</a:t>
            </a:r>
          </a:p>
          <a:p>
            <a:pPr marL="0" lvl="1" indent="0">
              <a:lnSpc>
                <a:spcPct val="80000"/>
              </a:lnSpc>
              <a:buClr>
                <a:srgbClr val="000000"/>
              </a:buClr>
              <a:buNone/>
            </a:pPr>
            <a:r>
              <a:rPr lang="en-US" altLang="fi-FI" sz="2400" b="1" dirty="0">
                <a:latin typeface="Arial" panose="020B0604020202020204" pitchFamily="34" charset="0"/>
                <a:ea typeface="ＭＳ Ｐゴシック" charset="0"/>
                <a:cs typeface="Arial" panose="020B0604020202020204" pitchFamily="34" charset="0"/>
              </a:rPr>
              <a:t>or a non-exclusive right – possibility to grant rights to several users</a:t>
            </a:r>
          </a:p>
          <a:p>
            <a:pPr marL="0" lvl="1" indent="0">
              <a:lnSpc>
                <a:spcPct val="80000"/>
              </a:lnSpc>
              <a:buClr>
                <a:srgbClr val="000000"/>
              </a:buClr>
              <a:buNone/>
            </a:pPr>
            <a:r>
              <a:rPr lang="en-US" altLang="fi-FI" sz="2400" b="1" dirty="0">
                <a:latin typeface="Arial" panose="020B0604020202020204" pitchFamily="34" charset="0"/>
                <a:ea typeface="ＭＳ Ｐゴシック" charset="0"/>
                <a:cs typeface="Arial" panose="020B0604020202020204" pitchFamily="34" charset="0"/>
              </a:rPr>
              <a:t> or sole right- author can still use the work but cannot transfer right to a third party </a:t>
            </a:r>
          </a:p>
          <a:p>
            <a:pPr marL="0" lvl="1" indent="0">
              <a:lnSpc>
                <a:spcPct val="80000"/>
              </a:lnSpc>
              <a:buClr>
                <a:srgbClr val="000000"/>
              </a:buClr>
              <a:buNone/>
            </a:pPr>
            <a:endParaRPr lang="en-US" altLang="fi-FI" sz="2400" b="1" dirty="0">
              <a:latin typeface="Arial" panose="020B0604020202020204" pitchFamily="34" charset="0"/>
              <a:ea typeface="ＭＳ Ｐゴシック" charset="0"/>
              <a:cs typeface="Arial" panose="020B0604020202020204" pitchFamily="34" charset="0"/>
            </a:endParaRPr>
          </a:p>
          <a:p>
            <a:pPr marL="0" lvl="1" indent="0">
              <a:lnSpc>
                <a:spcPct val="80000"/>
              </a:lnSpc>
              <a:buClr>
                <a:srgbClr val="000000"/>
              </a:buClr>
              <a:buNone/>
            </a:pPr>
            <a:r>
              <a:rPr lang="en-US" altLang="fi-FI" sz="2400" b="1" dirty="0">
                <a:latin typeface="Arial" panose="020B0604020202020204" pitchFamily="34" charset="0"/>
                <a:ea typeface="ＭＳ Ｐゴシック" charset="0"/>
                <a:cs typeface="Arial" panose="020B0604020202020204" pitchFamily="34" charset="0"/>
              </a:rPr>
              <a:t>According to Copyright Act the right to alter and the right to further transfer to third parties must be specifically mentioned in the agreement</a:t>
            </a:r>
          </a:p>
          <a:p>
            <a:pPr>
              <a:lnSpc>
                <a:spcPct val="95000"/>
              </a:lnSpc>
              <a:spcBef>
                <a:spcPct val="0"/>
              </a:spcBef>
            </a:pPr>
            <a:endParaRPr lang="en-US" altLang="fi-FI" sz="2700" dirty="0">
              <a:solidFill>
                <a:srgbClr val="000000"/>
              </a:solidFill>
              <a:latin typeface="Arial" panose="020B0604020202020204" pitchFamily="34" charset="0"/>
            </a:endParaRPr>
          </a:p>
          <a:p>
            <a:endParaRPr lang="en-US" dirty="0"/>
          </a:p>
        </p:txBody>
      </p:sp>
      <p:sp>
        <p:nvSpPr>
          <p:cNvPr id="6" name="Footer Placeholder 5"/>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3968972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Choosing</a:t>
            </a:r>
            <a:r>
              <a:rPr lang="fi-FI" dirty="0"/>
              <a:t> an </a:t>
            </a:r>
            <a:r>
              <a:rPr lang="fi-FI" dirty="0" err="1"/>
              <a:t>Intellectual</a:t>
            </a:r>
            <a:r>
              <a:rPr lang="fi-FI" dirty="0"/>
              <a:t> Property </a:t>
            </a:r>
            <a:r>
              <a:rPr lang="fi-FI" dirty="0" err="1"/>
              <a:t>strategy</a:t>
            </a:r>
            <a:br>
              <a:rPr lang="fi-FI" dirty="0"/>
            </a:br>
            <a:br>
              <a:rPr lang="fi-FI" dirty="0"/>
            </a:br>
            <a:br>
              <a:rPr lang="fi-FI" dirty="0"/>
            </a:br>
            <a:endParaRPr lang="en-US" dirty="0"/>
          </a:p>
        </p:txBody>
      </p:sp>
      <p:sp>
        <p:nvSpPr>
          <p:cNvPr id="3" name="Content Placeholder 2"/>
          <p:cNvSpPr>
            <a:spLocks noGrp="1"/>
          </p:cNvSpPr>
          <p:nvPr>
            <p:ph sz="quarter" idx="14"/>
          </p:nvPr>
        </p:nvSpPr>
        <p:spPr/>
        <p:txBody>
          <a:bodyPr/>
          <a:lstStyle/>
          <a:p>
            <a:r>
              <a:rPr lang="fi-FI" sz="1600" i="1" dirty="0" err="1"/>
              <a:t>Choosing</a:t>
            </a:r>
            <a:r>
              <a:rPr lang="fi-FI" sz="1600" i="1" dirty="0"/>
              <a:t> </a:t>
            </a:r>
            <a:r>
              <a:rPr lang="fi-FI" sz="1600" i="1" dirty="0" err="1"/>
              <a:t>one</a:t>
            </a:r>
            <a:r>
              <a:rPr lang="fi-FI" sz="1600" i="1" dirty="0"/>
              <a:t> </a:t>
            </a:r>
            <a:r>
              <a:rPr lang="fi-FI" sz="1600" i="1" dirty="0" err="1"/>
              <a:t>wordmark</a:t>
            </a:r>
            <a:r>
              <a:rPr lang="fi-FI" sz="1600" i="1" dirty="0"/>
              <a:t>, a </a:t>
            </a:r>
            <a:r>
              <a:rPr lang="fi-FI" sz="1600" i="1" dirty="0" err="1"/>
              <a:t>word</a:t>
            </a:r>
            <a:r>
              <a:rPr lang="fi-FI" sz="1600" i="1" dirty="0"/>
              <a:t> </a:t>
            </a:r>
            <a:r>
              <a:rPr lang="fi-FI" sz="1600" i="1" dirty="0" err="1"/>
              <a:t>that</a:t>
            </a:r>
            <a:r>
              <a:rPr lang="fi-FI" sz="1600" i="1" dirty="0"/>
              <a:t> is </a:t>
            </a:r>
            <a:r>
              <a:rPr lang="fi-FI" sz="1600" i="1" dirty="0" err="1"/>
              <a:t>company</a:t>
            </a:r>
            <a:r>
              <a:rPr lang="fi-FI" sz="1600" i="1" dirty="0"/>
              <a:t> </a:t>
            </a:r>
            <a:r>
              <a:rPr lang="fi-FI" sz="1600" i="1" dirty="0" err="1"/>
              <a:t>name</a:t>
            </a:r>
            <a:r>
              <a:rPr lang="fi-FI" sz="1600" i="1" dirty="0"/>
              <a:t>, domain </a:t>
            </a:r>
            <a:r>
              <a:rPr lang="fi-FI" sz="1600" i="1" dirty="0" err="1"/>
              <a:t>name</a:t>
            </a:r>
            <a:r>
              <a:rPr lang="fi-FI" sz="1600" i="1" dirty="0"/>
              <a:t> and </a:t>
            </a:r>
            <a:r>
              <a:rPr lang="fi-FI" sz="1600" i="1" dirty="0" err="1"/>
              <a:t>registered</a:t>
            </a:r>
            <a:r>
              <a:rPr lang="fi-FI" sz="1600" i="1" dirty="0"/>
              <a:t> </a:t>
            </a:r>
            <a:r>
              <a:rPr lang="fi-FI" sz="1600" i="1" dirty="0" err="1"/>
              <a:t>trademark</a:t>
            </a:r>
            <a:r>
              <a:rPr lang="fi-FI" sz="1600" i="1" dirty="0"/>
              <a:t> is </a:t>
            </a:r>
            <a:r>
              <a:rPr lang="fi-FI" sz="1600" i="1" dirty="0" err="1"/>
              <a:t>usually</a:t>
            </a:r>
            <a:r>
              <a:rPr lang="fi-FI" sz="1600" i="1" dirty="0"/>
              <a:t> a </a:t>
            </a:r>
            <a:r>
              <a:rPr lang="fi-FI" sz="1600" i="1" dirty="0" err="1"/>
              <a:t>good</a:t>
            </a:r>
            <a:r>
              <a:rPr lang="fi-FI" sz="1600" i="1" dirty="0"/>
              <a:t> </a:t>
            </a:r>
            <a:r>
              <a:rPr lang="fi-FI" sz="1600" i="1"/>
              <a:t>strategic</a:t>
            </a:r>
            <a:r>
              <a:rPr lang="fi-FI" sz="1600" i="1" dirty="0"/>
              <a:t> </a:t>
            </a:r>
            <a:r>
              <a:rPr lang="fi-FI" sz="1600" i="1" dirty="0" err="1"/>
              <a:t>decision</a:t>
            </a:r>
            <a:r>
              <a:rPr lang="fi-FI" sz="1600" i="1" dirty="0"/>
              <a:t>. </a:t>
            </a:r>
          </a:p>
          <a:p>
            <a:r>
              <a:rPr lang="fi-FI" sz="1600" i="1" dirty="0" err="1"/>
              <a:t>All</a:t>
            </a:r>
            <a:r>
              <a:rPr lang="fi-FI" sz="1600" i="1" dirty="0"/>
              <a:t> </a:t>
            </a:r>
            <a:r>
              <a:rPr lang="fi-FI" sz="1600" i="1" dirty="0" err="1"/>
              <a:t>decisions</a:t>
            </a:r>
            <a:r>
              <a:rPr lang="fi-FI" sz="1600" i="1" dirty="0"/>
              <a:t> </a:t>
            </a:r>
            <a:r>
              <a:rPr lang="fi-FI" sz="1600" i="1" dirty="0" err="1"/>
              <a:t>about</a:t>
            </a:r>
            <a:r>
              <a:rPr lang="fi-FI" sz="1600" i="1" dirty="0"/>
              <a:t> </a:t>
            </a:r>
            <a:r>
              <a:rPr lang="fi-FI" sz="1600" i="1" dirty="0" err="1"/>
              <a:t>registering</a:t>
            </a:r>
            <a:r>
              <a:rPr lang="fi-FI" sz="1600" i="1" dirty="0"/>
              <a:t>, </a:t>
            </a:r>
            <a:r>
              <a:rPr lang="fi-FI" sz="1600" i="1" dirty="0" err="1"/>
              <a:t>enforcement</a:t>
            </a:r>
            <a:r>
              <a:rPr lang="fi-FI" sz="1600" i="1" dirty="0"/>
              <a:t> </a:t>
            </a:r>
            <a:r>
              <a:rPr lang="fi-FI" sz="1600" i="1" dirty="0" err="1"/>
              <a:t>or</a:t>
            </a:r>
            <a:r>
              <a:rPr lang="fi-FI" sz="1600" i="1" dirty="0"/>
              <a:t> </a:t>
            </a:r>
            <a:r>
              <a:rPr lang="fi-FI" sz="1600" i="1" dirty="0" err="1"/>
              <a:t>agreements</a:t>
            </a:r>
            <a:r>
              <a:rPr lang="fi-FI" sz="1600" i="1" dirty="0"/>
              <a:t> </a:t>
            </a:r>
            <a:r>
              <a:rPr lang="fi-FI" sz="1600" i="1" dirty="0" err="1"/>
              <a:t>concerning</a:t>
            </a:r>
            <a:r>
              <a:rPr lang="fi-FI" sz="1600" i="1" dirty="0"/>
              <a:t>  </a:t>
            </a:r>
            <a:r>
              <a:rPr lang="fi-FI" sz="1600" i="1" dirty="0" err="1"/>
              <a:t>intellectual</a:t>
            </a:r>
            <a:r>
              <a:rPr lang="fi-FI" sz="1600" i="1" dirty="0"/>
              <a:t> </a:t>
            </a:r>
            <a:r>
              <a:rPr lang="fi-FI" sz="1600" i="1" dirty="0" err="1"/>
              <a:t>property</a:t>
            </a:r>
            <a:r>
              <a:rPr lang="fi-FI" sz="1600" i="1" dirty="0"/>
              <a:t>  </a:t>
            </a:r>
            <a:r>
              <a:rPr lang="fi-FI" sz="1600" i="1" dirty="0" err="1"/>
              <a:t>should</a:t>
            </a:r>
            <a:r>
              <a:rPr lang="fi-FI" sz="1600" i="1" dirty="0"/>
              <a:t> </a:t>
            </a:r>
            <a:r>
              <a:rPr lang="fi-FI" sz="1600" i="1" dirty="0" err="1"/>
              <a:t>be</a:t>
            </a:r>
            <a:r>
              <a:rPr lang="fi-FI" sz="1600" i="1" dirty="0"/>
              <a:t> </a:t>
            </a:r>
            <a:r>
              <a:rPr lang="fi-FI" sz="1600" i="1" dirty="0" err="1"/>
              <a:t>done</a:t>
            </a:r>
            <a:r>
              <a:rPr lang="fi-FI" sz="1600" i="1" dirty="0"/>
              <a:t> </a:t>
            </a:r>
            <a:r>
              <a:rPr lang="fi-FI" sz="1600" i="1" dirty="0" err="1"/>
              <a:t>according</a:t>
            </a:r>
            <a:r>
              <a:rPr lang="fi-FI" sz="1600" i="1" dirty="0"/>
              <a:t> to IP </a:t>
            </a:r>
            <a:r>
              <a:rPr lang="fi-FI" sz="1600" i="1" dirty="0" err="1"/>
              <a:t>strategy</a:t>
            </a:r>
            <a:r>
              <a:rPr lang="fi-FI" sz="1600" i="1" dirty="0"/>
              <a:t>. </a:t>
            </a:r>
          </a:p>
          <a:p>
            <a:r>
              <a:rPr lang="en-US" sz="1200" i="1" dirty="0"/>
              <a:t>1. WHAT is </a:t>
            </a:r>
            <a:r>
              <a:rPr lang="en-US" sz="1600" i="1" dirty="0"/>
              <a:t>a company or entity that has similar IP needs and uses ?</a:t>
            </a:r>
            <a:r>
              <a:rPr lang="fi-FI" sz="1600" dirty="0"/>
              <a:t>  </a:t>
            </a:r>
          </a:p>
          <a:p>
            <a:r>
              <a:rPr lang="en-US" sz="1600" i="1" dirty="0"/>
              <a:t> 2: What is the role of  your company in the  reference group of your field ?</a:t>
            </a:r>
          </a:p>
          <a:p>
            <a:r>
              <a:rPr lang="en-US" sz="1600" i="1" dirty="0"/>
              <a:t>3:  What registered and unregistered  IP does the Company have ? </a:t>
            </a:r>
          </a:p>
          <a:p>
            <a:r>
              <a:rPr lang="en-US" sz="1600" i="1" dirty="0"/>
              <a:t>4: How does your company derive income from IP  ?</a:t>
            </a:r>
          </a:p>
          <a:p>
            <a:r>
              <a:rPr lang="en-US" sz="1600" i="1" dirty="0"/>
              <a:t>5: What registered or unregistered  IP  does your company need ? </a:t>
            </a:r>
          </a:p>
          <a:p>
            <a:r>
              <a:rPr lang="en-US" sz="1600" i="1" dirty="0"/>
              <a:t>6:  Specify mismatch between IP needed and IP  owned or licensed in </a:t>
            </a:r>
          </a:p>
          <a:p>
            <a:r>
              <a:rPr lang="en-US" sz="1600" i="1" dirty="0"/>
              <a:t> 7: IP  investment  needed to match IP needed into IP already at hand?</a:t>
            </a:r>
            <a:endParaRPr lang="fi-FI" sz="1600" i="1" dirty="0"/>
          </a:p>
          <a:p>
            <a:r>
              <a:rPr lang="fi-FI" sz="1600" i="1" dirty="0"/>
              <a:t>9. </a:t>
            </a:r>
            <a:r>
              <a:rPr lang="fi-FI" sz="1600" i="1" dirty="0" err="1"/>
              <a:t>What</a:t>
            </a:r>
            <a:r>
              <a:rPr lang="fi-FI" sz="1600" i="1" dirty="0"/>
              <a:t> </a:t>
            </a:r>
            <a:r>
              <a:rPr lang="fi-FI" sz="1600" i="1" dirty="0" err="1"/>
              <a:t>companies</a:t>
            </a:r>
            <a:r>
              <a:rPr lang="fi-FI" sz="1600" i="1" dirty="0"/>
              <a:t> </a:t>
            </a:r>
            <a:r>
              <a:rPr lang="fi-FI" sz="1600" i="1" dirty="0" err="1"/>
              <a:t>or</a:t>
            </a:r>
            <a:r>
              <a:rPr lang="fi-FI" sz="1600" i="1" dirty="0"/>
              <a:t> </a:t>
            </a:r>
            <a:r>
              <a:rPr lang="fi-FI" sz="1600" i="1" dirty="0" err="1"/>
              <a:t>entities</a:t>
            </a:r>
            <a:r>
              <a:rPr lang="fi-FI" sz="1600" i="1" dirty="0"/>
              <a:t> </a:t>
            </a:r>
            <a:r>
              <a:rPr lang="fi-FI" sz="1600" i="1" dirty="0" err="1"/>
              <a:t>could</a:t>
            </a:r>
            <a:r>
              <a:rPr lang="fi-FI" sz="1600" i="1" dirty="0"/>
              <a:t> </a:t>
            </a:r>
            <a:r>
              <a:rPr lang="fi-FI" sz="1600" i="1" dirty="0" err="1"/>
              <a:t>be</a:t>
            </a:r>
            <a:r>
              <a:rPr lang="fi-FI" sz="1600" i="1" dirty="0"/>
              <a:t> </a:t>
            </a:r>
            <a:r>
              <a:rPr lang="fi-FI" sz="1600" i="1" dirty="0" err="1"/>
              <a:t>usefull</a:t>
            </a:r>
            <a:r>
              <a:rPr lang="fi-FI" sz="1600" i="1" dirty="0"/>
              <a:t> to  </a:t>
            </a:r>
            <a:r>
              <a:rPr lang="fi-FI" sz="1600" i="1" dirty="0" err="1"/>
              <a:t>license</a:t>
            </a:r>
            <a:r>
              <a:rPr lang="fi-FI" sz="1600" i="1" dirty="0"/>
              <a:t> out IP ?</a:t>
            </a:r>
          </a:p>
          <a:p>
            <a:r>
              <a:rPr lang="fi-FI" sz="1600" i="1" dirty="0"/>
              <a:t>10: </a:t>
            </a:r>
            <a:r>
              <a:rPr lang="fi-FI" sz="1600" i="1" dirty="0" err="1"/>
              <a:t>Are</a:t>
            </a:r>
            <a:r>
              <a:rPr lang="fi-FI" sz="1600" i="1" dirty="0"/>
              <a:t> </a:t>
            </a:r>
            <a:r>
              <a:rPr lang="fi-FI" sz="1600" i="1" dirty="0" err="1"/>
              <a:t>there</a:t>
            </a:r>
            <a:r>
              <a:rPr lang="fi-FI" sz="1600" i="1" dirty="0"/>
              <a:t> </a:t>
            </a:r>
            <a:r>
              <a:rPr lang="fi-FI" sz="1600" i="1" dirty="0" err="1"/>
              <a:t>companies</a:t>
            </a:r>
            <a:r>
              <a:rPr lang="fi-FI" sz="1600" i="1" dirty="0"/>
              <a:t> </a:t>
            </a:r>
            <a:r>
              <a:rPr lang="fi-FI" sz="1600" i="1" dirty="0" err="1"/>
              <a:t>that</a:t>
            </a:r>
            <a:r>
              <a:rPr lang="fi-FI" sz="1600" i="1" dirty="0"/>
              <a:t> </a:t>
            </a:r>
            <a:r>
              <a:rPr lang="fi-FI" sz="1600" i="1" dirty="0" err="1"/>
              <a:t>are</a:t>
            </a:r>
            <a:r>
              <a:rPr lang="fi-FI" sz="1600" i="1" dirty="0"/>
              <a:t> a </a:t>
            </a:r>
            <a:r>
              <a:rPr lang="fi-FI" sz="1600" i="1" dirty="0" err="1"/>
              <a:t>threat</a:t>
            </a:r>
            <a:r>
              <a:rPr lang="fi-FI" sz="1600" i="1" dirty="0"/>
              <a:t> to </a:t>
            </a:r>
            <a:r>
              <a:rPr lang="fi-FI" sz="1600" i="1" dirty="0" err="1"/>
              <a:t>your</a:t>
            </a:r>
            <a:r>
              <a:rPr lang="fi-FI" sz="1600" i="1" dirty="0"/>
              <a:t> IP ?  </a:t>
            </a:r>
          </a:p>
          <a:p>
            <a:endParaRPr lang="en-US" dirty="0"/>
          </a:p>
        </p:txBody>
      </p:sp>
      <p:sp>
        <p:nvSpPr>
          <p:cNvPr id="4" name="Date Placeholder 3"/>
          <p:cNvSpPr>
            <a:spLocks noGrp="1"/>
          </p:cNvSpPr>
          <p:nvPr>
            <p:ph type="dt" sz="half" idx="15"/>
          </p:nvPr>
        </p:nvSpPr>
        <p:spPr/>
        <p:txBody>
          <a:bodyPr/>
          <a:lstStyle/>
          <a:p>
            <a:pPr>
              <a:defRPr/>
            </a:pPr>
            <a:fld id="{24CBB682-87B2-4236-AF78-B49807E7713E}" type="datetime1">
              <a:rPr lang="fi-FI" smtClean="0"/>
              <a:t>5.10.2021</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41</a:t>
            </a:fld>
            <a:endParaRPr lang="fi-FI"/>
          </a:p>
        </p:txBody>
      </p:sp>
    </p:spTree>
    <p:extLst>
      <p:ext uri="{BB962C8B-B14F-4D97-AF65-F5344CB8AC3E}">
        <p14:creationId xmlns:p14="http://schemas.microsoft.com/office/powerpoint/2010/main" val="23574296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More </a:t>
            </a:r>
            <a:r>
              <a:rPr lang="fi-FI" dirty="0" err="1"/>
              <a:t>information</a:t>
            </a:r>
            <a:br>
              <a:rPr lang="fi-FI" dirty="0"/>
            </a:br>
            <a:endParaRPr lang="en-US" dirty="0"/>
          </a:p>
        </p:txBody>
      </p:sp>
      <p:sp>
        <p:nvSpPr>
          <p:cNvPr id="3" name="Content Placeholder 2"/>
          <p:cNvSpPr>
            <a:spLocks noGrp="1"/>
          </p:cNvSpPr>
          <p:nvPr>
            <p:ph sz="quarter" idx="14"/>
          </p:nvPr>
        </p:nvSpPr>
        <p:spPr/>
        <p:txBody>
          <a:bodyPr/>
          <a:lstStyle/>
          <a:p>
            <a:r>
              <a:rPr lang="fi-FI" dirty="0">
                <a:hlinkClick r:id="rId2"/>
              </a:rPr>
              <a:t>http://libguides.aalto.fi/c.php?g=659426&amp;p=4654810</a:t>
            </a:r>
            <a:endParaRPr lang="fi-FI" dirty="0"/>
          </a:p>
          <a:p>
            <a:r>
              <a:rPr lang="fi-FI" dirty="0">
                <a:hlinkClick r:id="rId3"/>
              </a:rPr>
              <a:t>https://libguides.aalto.fi/copyrigh</a:t>
            </a:r>
            <a:endParaRPr lang="fi-FI" dirty="0"/>
          </a:p>
          <a:p>
            <a:endParaRPr lang="fi-FI" dirty="0"/>
          </a:p>
          <a:p>
            <a:r>
              <a:rPr lang="fi-FI" dirty="0">
                <a:hlinkClick r:id="rId4"/>
              </a:rPr>
              <a:t>https://www.prh.fi/en/index.html</a:t>
            </a:r>
            <a:endParaRPr lang="fi-FI" dirty="0"/>
          </a:p>
          <a:p>
            <a:r>
              <a:rPr lang="en-US" u="sng" dirty="0">
                <a:hlinkClick r:id="rId5"/>
              </a:rPr>
              <a:t>https://euipo.europa.eu/ohimportal/en</a:t>
            </a:r>
            <a:endParaRPr lang="fi-FI" dirty="0"/>
          </a:p>
          <a:p>
            <a:endParaRPr lang="fi-FI" dirty="0"/>
          </a:p>
          <a:p>
            <a:r>
              <a:rPr lang="fi-FI" dirty="0">
                <a:hlinkClick r:id="rId6"/>
              </a:rPr>
              <a:t>https://www.iprhelpdesk.eu/SME_Corner</a:t>
            </a:r>
            <a:endParaRPr lang="fi-FI" dirty="0"/>
          </a:p>
          <a:p>
            <a:r>
              <a:rPr lang="fi-FI" dirty="0">
                <a:hlinkClick r:id="rId7"/>
              </a:rPr>
              <a:t>https://www.teosto.fi/en</a:t>
            </a:r>
            <a:endParaRPr lang="fi-FI" dirty="0"/>
          </a:p>
          <a:p>
            <a:r>
              <a:rPr lang="fi-FI" dirty="0">
                <a:hlinkClick r:id="rId8"/>
              </a:rPr>
              <a:t>http://www.gramex.fi/en</a:t>
            </a:r>
            <a:endParaRPr lang="fi-FI" dirty="0"/>
          </a:p>
          <a:p>
            <a:endParaRPr lang="en-US" dirty="0"/>
          </a:p>
          <a:p>
            <a:r>
              <a:rPr lang="fi-FI" dirty="0"/>
              <a:t>https://creativecommons.org/</a:t>
            </a:r>
          </a:p>
          <a:p>
            <a:r>
              <a:rPr lang="fi-FI" dirty="0" err="1"/>
              <a:t>Questions</a:t>
            </a:r>
            <a:r>
              <a:rPr lang="fi-FI" dirty="0"/>
              <a:t>? maria.rehbinder@aalto.fi</a:t>
            </a:r>
            <a:endParaRPr lang="en-US" dirty="0"/>
          </a:p>
        </p:txBody>
      </p:sp>
      <p:sp>
        <p:nvSpPr>
          <p:cNvPr id="4" name="Footer Placeholder 3"/>
          <p:cNvSpPr>
            <a:spLocks noGrp="1"/>
          </p:cNvSpPr>
          <p:nvPr>
            <p:ph type="ftr" sz="quarter" idx="16"/>
          </p:nvPr>
        </p:nvSpPr>
        <p:spPr/>
        <p:txBody>
          <a:bodyPr/>
          <a:lstStyle/>
          <a:p>
            <a:pPr>
              <a:defRPr/>
            </a:pPr>
            <a:r>
              <a:rPr lang="en-US"/>
              <a:t>Terms of use see https://oami.europa.eu/ohimportal/en/legal-notices</a:t>
            </a:r>
            <a:endParaRPr lang="fi-FI"/>
          </a:p>
        </p:txBody>
      </p:sp>
    </p:spTree>
    <p:extLst>
      <p:ext uri="{BB962C8B-B14F-4D97-AF65-F5344CB8AC3E}">
        <p14:creationId xmlns:p14="http://schemas.microsoft.com/office/powerpoint/2010/main" val="3390565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Intellectual</a:t>
            </a:r>
            <a:r>
              <a:rPr lang="fi-FI" dirty="0"/>
              <a:t> Property </a:t>
            </a:r>
            <a:r>
              <a:rPr lang="fi-FI" dirty="0" err="1"/>
              <a:t>that</a:t>
            </a:r>
            <a:r>
              <a:rPr lang="fi-FI" dirty="0"/>
              <a:t> </a:t>
            </a:r>
            <a:r>
              <a:rPr lang="fi-FI" dirty="0" err="1"/>
              <a:t>does</a:t>
            </a:r>
            <a:r>
              <a:rPr lang="fi-FI" dirty="0"/>
              <a:t> </a:t>
            </a:r>
            <a:r>
              <a:rPr lang="fi-FI" dirty="0" err="1"/>
              <a:t>not</a:t>
            </a:r>
            <a:r>
              <a:rPr lang="fi-FI" dirty="0"/>
              <a:t> </a:t>
            </a:r>
            <a:r>
              <a:rPr lang="fi-FI" dirty="0" err="1"/>
              <a:t>have</a:t>
            </a:r>
            <a:r>
              <a:rPr lang="fi-FI" dirty="0"/>
              <a:t> to </a:t>
            </a:r>
            <a:r>
              <a:rPr lang="fi-FI" dirty="0" err="1"/>
              <a:t>be</a:t>
            </a:r>
            <a:r>
              <a:rPr lang="fi-FI" dirty="0"/>
              <a:t> </a:t>
            </a:r>
            <a:r>
              <a:rPr lang="fi-FI" dirty="0" err="1"/>
              <a:t>registered</a:t>
            </a:r>
            <a:endParaRPr lang="en-US" dirty="0"/>
          </a:p>
        </p:txBody>
      </p:sp>
      <p:sp>
        <p:nvSpPr>
          <p:cNvPr id="3" name="Content Placeholder 2"/>
          <p:cNvSpPr>
            <a:spLocks noGrp="1"/>
          </p:cNvSpPr>
          <p:nvPr>
            <p:ph sz="quarter" idx="14"/>
          </p:nvPr>
        </p:nvSpPr>
        <p:spPr/>
        <p:txBody>
          <a:bodyPr/>
          <a:lstStyle/>
          <a:p>
            <a:r>
              <a:rPr lang="fi-FI" dirty="0"/>
              <a:t>Copyright </a:t>
            </a:r>
          </a:p>
          <a:p>
            <a:r>
              <a:rPr lang="fi-FI" altLang="fi-FI" dirty="0" err="1"/>
              <a:t>Related</a:t>
            </a:r>
            <a:r>
              <a:rPr lang="fi-FI" altLang="fi-FI" dirty="0"/>
              <a:t> </a:t>
            </a:r>
            <a:r>
              <a:rPr lang="fi-FI" altLang="fi-FI" dirty="0" err="1"/>
              <a:t>rights</a:t>
            </a:r>
            <a:r>
              <a:rPr lang="fi-FI" altLang="fi-FI" dirty="0"/>
              <a:t> (</a:t>
            </a:r>
            <a:r>
              <a:rPr lang="fi-FI" altLang="fi-FI" dirty="0" err="1"/>
              <a:t>performers</a:t>
            </a:r>
            <a:r>
              <a:rPr lang="fi-FI" altLang="fi-FI" dirty="0"/>
              <a:t>, </a:t>
            </a:r>
            <a:r>
              <a:rPr lang="fi-FI" altLang="fi-FI" dirty="0" err="1"/>
              <a:t>producers</a:t>
            </a:r>
            <a:r>
              <a:rPr lang="fi-FI" altLang="fi-FI" dirty="0"/>
              <a:t>, </a:t>
            </a:r>
            <a:r>
              <a:rPr lang="fi-FI" altLang="fi-FI" dirty="0" err="1"/>
              <a:t>broadcasters</a:t>
            </a:r>
            <a:r>
              <a:rPr lang="fi-FI" altLang="fi-FI" dirty="0"/>
              <a:t> </a:t>
            </a:r>
            <a:r>
              <a:rPr lang="fi-FI" altLang="fi-FI" dirty="0" err="1"/>
              <a:t>rights</a:t>
            </a:r>
            <a:r>
              <a:rPr lang="fi-FI" altLang="fi-FI" dirty="0"/>
              <a:t> )</a:t>
            </a:r>
          </a:p>
          <a:p>
            <a:r>
              <a:rPr lang="fi-FI" altLang="fi-FI" dirty="0"/>
              <a:t>Sui </a:t>
            </a:r>
            <a:r>
              <a:rPr lang="fi-FI" altLang="fi-FI" dirty="0" err="1"/>
              <a:t>generis</a:t>
            </a:r>
            <a:r>
              <a:rPr lang="fi-FI" altLang="fi-FI" dirty="0"/>
              <a:t> </a:t>
            </a:r>
            <a:r>
              <a:rPr lang="fi-FI" altLang="fi-FI" dirty="0" err="1"/>
              <a:t>database</a:t>
            </a:r>
            <a:r>
              <a:rPr lang="fi-FI" altLang="fi-FI" dirty="0"/>
              <a:t> </a:t>
            </a:r>
            <a:r>
              <a:rPr lang="fi-FI" altLang="fi-FI" dirty="0" err="1"/>
              <a:t>right</a:t>
            </a:r>
            <a:r>
              <a:rPr lang="fi-FI" altLang="fi-FI" dirty="0"/>
              <a:t> </a:t>
            </a:r>
          </a:p>
          <a:p>
            <a:r>
              <a:rPr lang="fi-FI" dirty="0" err="1"/>
              <a:t>Unregistered</a:t>
            </a:r>
            <a:r>
              <a:rPr lang="fi-FI" dirty="0"/>
              <a:t> </a:t>
            </a:r>
            <a:r>
              <a:rPr lang="fi-FI" dirty="0" err="1"/>
              <a:t>trademark</a:t>
            </a:r>
            <a:r>
              <a:rPr lang="fi-FI" dirty="0"/>
              <a:t> TM</a:t>
            </a:r>
          </a:p>
          <a:p>
            <a:r>
              <a:rPr lang="fi-FI" dirty="0" err="1"/>
              <a:t>Unregistered</a:t>
            </a:r>
            <a:r>
              <a:rPr lang="fi-FI" dirty="0"/>
              <a:t>  </a:t>
            </a:r>
            <a:r>
              <a:rPr lang="fi-FI" dirty="0" err="1"/>
              <a:t>Community</a:t>
            </a:r>
            <a:r>
              <a:rPr lang="fi-FI" dirty="0"/>
              <a:t> Design</a:t>
            </a:r>
            <a:r>
              <a:rPr lang="fi-FI" altLang="fi-FI" dirty="0"/>
              <a:t> </a:t>
            </a:r>
          </a:p>
          <a:p>
            <a:r>
              <a:rPr lang="fi-FI" dirty="0"/>
              <a:t>Trade </a:t>
            </a:r>
            <a:r>
              <a:rPr lang="fi-FI" dirty="0" err="1"/>
              <a:t>secrets</a:t>
            </a:r>
            <a:endParaRPr lang="fi-FI" dirty="0"/>
          </a:p>
          <a:p>
            <a:r>
              <a:rPr lang="fi-FI" dirty="0"/>
              <a:t> </a:t>
            </a:r>
            <a:endParaRPr lang="fi-FI" altLang="fi-FI" dirty="0"/>
          </a:p>
          <a:p>
            <a:r>
              <a:rPr lang="fi-FI" dirty="0"/>
              <a:t> </a:t>
            </a:r>
            <a:endParaRPr lang="en-US" dirty="0"/>
          </a:p>
        </p:txBody>
      </p:sp>
      <p:sp>
        <p:nvSpPr>
          <p:cNvPr id="6" name="Footer Placeholder 5"/>
          <p:cNvSpPr>
            <a:spLocks noGrp="1"/>
          </p:cNvSpPr>
          <p:nvPr>
            <p:ph type="ftr" sz="quarter" idx="16"/>
          </p:nvPr>
        </p:nvSpPr>
        <p:spPr>
          <a:xfrm>
            <a:off x="5068606" y="5017740"/>
            <a:ext cx="3619500" cy="132292"/>
          </a:xfrm>
        </p:spPr>
        <p:txBody>
          <a:bodyPr/>
          <a:lstStyle/>
          <a:p>
            <a:pPr>
              <a:defRPr/>
            </a:pPr>
            <a:endParaRPr lang="fi-FI" dirty="0"/>
          </a:p>
        </p:txBody>
      </p:sp>
    </p:spTree>
    <p:extLst>
      <p:ext uri="{BB962C8B-B14F-4D97-AF65-F5344CB8AC3E}">
        <p14:creationId xmlns:p14="http://schemas.microsoft.com/office/powerpoint/2010/main" val="446078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Intellectual</a:t>
            </a:r>
            <a:r>
              <a:rPr lang="fi-FI" dirty="0"/>
              <a:t> Property </a:t>
            </a:r>
            <a:r>
              <a:rPr lang="fi-FI" dirty="0" err="1"/>
              <a:t>that</a:t>
            </a:r>
            <a:r>
              <a:rPr lang="fi-FI" dirty="0"/>
              <a:t> </a:t>
            </a:r>
            <a:r>
              <a:rPr lang="fi-FI" dirty="0" err="1"/>
              <a:t>has</a:t>
            </a:r>
            <a:r>
              <a:rPr lang="fi-FI" dirty="0"/>
              <a:t> to </a:t>
            </a:r>
            <a:r>
              <a:rPr lang="fi-FI" dirty="0" err="1"/>
              <a:t>be</a:t>
            </a:r>
            <a:r>
              <a:rPr lang="fi-FI" dirty="0"/>
              <a:t> </a:t>
            </a:r>
            <a:r>
              <a:rPr lang="fi-FI" dirty="0" err="1"/>
              <a:t>registered</a:t>
            </a:r>
            <a:r>
              <a:rPr lang="fi-FI" dirty="0"/>
              <a:t>  </a:t>
            </a:r>
            <a:endParaRPr lang="en-US" dirty="0"/>
          </a:p>
        </p:txBody>
      </p:sp>
      <p:sp>
        <p:nvSpPr>
          <p:cNvPr id="3" name="Content Placeholder 2"/>
          <p:cNvSpPr>
            <a:spLocks noGrp="1"/>
          </p:cNvSpPr>
          <p:nvPr>
            <p:ph sz="quarter" idx="14"/>
          </p:nvPr>
        </p:nvSpPr>
        <p:spPr/>
        <p:txBody>
          <a:bodyPr/>
          <a:lstStyle/>
          <a:p>
            <a:r>
              <a:rPr lang="fi-FI" dirty="0" err="1"/>
              <a:t>Registered</a:t>
            </a:r>
            <a:r>
              <a:rPr lang="fi-FI" dirty="0"/>
              <a:t> </a:t>
            </a:r>
            <a:r>
              <a:rPr lang="fi-FI" dirty="0" err="1"/>
              <a:t>trademark</a:t>
            </a:r>
            <a:endParaRPr lang="fi-FI" dirty="0"/>
          </a:p>
          <a:p>
            <a:r>
              <a:rPr lang="fi-FI" dirty="0"/>
              <a:t>Company </a:t>
            </a:r>
            <a:r>
              <a:rPr lang="fi-FI" dirty="0" err="1"/>
              <a:t>name</a:t>
            </a:r>
            <a:r>
              <a:rPr lang="fi-FI" dirty="0"/>
              <a:t> </a:t>
            </a:r>
          </a:p>
          <a:p>
            <a:r>
              <a:rPr lang="fi-FI" altLang="fi-FI" dirty="0"/>
              <a:t>Domain </a:t>
            </a:r>
            <a:r>
              <a:rPr lang="fi-FI" altLang="fi-FI" dirty="0" err="1"/>
              <a:t>name</a:t>
            </a:r>
            <a:r>
              <a:rPr lang="fi-FI" altLang="fi-FI" dirty="0"/>
              <a:t> </a:t>
            </a:r>
          </a:p>
          <a:p>
            <a:r>
              <a:rPr lang="fi-FI" altLang="fi-FI" dirty="0"/>
              <a:t>Design </a:t>
            </a:r>
            <a:r>
              <a:rPr lang="fi-FI" altLang="fi-FI" dirty="0" err="1"/>
              <a:t>Right</a:t>
            </a:r>
            <a:r>
              <a:rPr lang="fi-FI" altLang="fi-FI" dirty="0"/>
              <a:t> (</a:t>
            </a:r>
            <a:r>
              <a:rPr lang="fi-FI" altLang="fi-FI" dirty="0" err="1"/>
              <a:t>national</a:t>
            </a:r>
            <a:r>
              <a:rPr lang="fi-FI" altLang="fi-FI" dirty="0"/>
              <a:t> ) (  </a:t>
            </a:r>
            <a:r>
              <a:rPr lang="fi-FI" altLang="fi-FI" dirty="0" err="1"/>
              <a:t>also</a:t>
            </a:r>
            <a:r>
              <a:rPr lang="fi-FI" altLang="fi-FI" dirty="0"/>
              <a:t> </a:t>
            </a:r>
            <a:r>
              <a:rPr lang="fi-FI" altLang="fi-FI" dirty="0" err="1"/>
              <a:t>called</a:t>
            </a:r>
            <a:r>
              <a:rPr lang="fi-FI" altLang="fi-FI" dirty="0"/>
              <a:t> Design </a:t>
            </a:r>
            <a:r>
              <a:rPr lang="fi-FI" altLang="fi-FI" dirty="0" err="1"/>
              <a:t>Patent</a:t>
            </a:r>
            <a:r>
              <a:rPr lang="fi-FI" altLang="fi-FI" dirty="0"/>
              <a:t> in USA and China) in  EU  </a:t>
            </a:r>
            <a:r>
              <a:rPr lang="fi-FI" altLang="fi-FI" dirty="0" err="1"/>
              <a:t>Registered</a:t>
            </a:r>
            <a:r>
              <a:rPr lang="fi-FI" altLang="fi-FI" dirty="0"/>
              <a:t> </a:t>
            </a:r>
            <a:r>
              <a:rPr lang="fi-FI" altLang="fi-FI" dirty="0" err="1"/>
              <a:t>Community</a:t>
            </a:r>
            <a:r>
              <a:rPr lang="fi-FI" altLang="fi-FI" dirty="0"/>
              <a:t> Design </a:t>
            </a:r>
          </a:p>
          <a:p>
            <a:r>
              <a:rPr lang="en-US" altLang="fi-FI" dirty="0"/>
              <a:t>Social media account </a:t>
            </a:r>
          </a:p>
          <a:p>
            <a:r>
              <a:rPr lang="en-US" altLang="fi-FI" dirty="0"/>
              <a:t>Company name (or association name) trademark, domain name and social media account name the same WORDMARK, is a good IPR </a:t>
            </a:r>
            <a:r>
              <a:rPr lang="en-US" altLang="fi-FI" dirty="0" err="1"/>
              <a:t>startegy</a:t>
            </a:r>
            <a:endParaRPr lang="fi-FI" altLang="fi-FI" dirty="0"/>
          </a:p>
          <a:p>
            <a:endParaRPr lang="en-US" dirty="0"/>
          </a:p>
        </p:txBody>
      </p:sp>
      <p:sp>
        <p:nvSpPr>
          <p:cNvPr id="6" name="Footer Placeholder 5"/>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162281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Example: FLOW FESTIVAL </a:t>
            </a:r>
            <a:endParaRPr lang="fi-FI" dirty="0"/>
          </a:p>
        </p:txBody>
      </p:sp>
      <p:sp>
        <p:nvSpPr>
          <p:cNvPr id="3" name="Content Placeholder 2"/>
          <p:cNvSpPr>
            <a:spLocks noGrp="1"/>
          </p:cNvSpPr>
          <p:nvPr>
            <p:ph sz="quarter" idx="14"/>
          </p:nvPr>
        </p:nvSpPr>
        <p:spPr/>
        <p:txBody>
          <a:bodyPr/>
          <a:lstStyle/>
          <a:p>
            <a:r>
              <a:rPr lang="fi-FI" dirty="0" err="1"/>
              <a:t>Registered</a:t>
            </a:r>
            <a:r>
              <a:rPr lang="fi-FI" dirty="0"/>
              <a:t> as a </a:t>
            </a:r>
            <a:r>
              <a:rPr lang="fi-FI" dirty="0" err="1"/>
              <a:t>wordmark</a:t>
            </a:r>
            <a:r>
              <a:rPr lang="fi-FI" dirty="0"/>
              <a:t> :</a:t>
            </a:r>
          </a:p>
          <a:p>
            <a:r>
              <a:rPr lang="fi-FI" dirty="0"/>
              <a:t>Word</a:t>
            </a:r>
          </a:p>
          <a:p>
            <a:r>
              <a:rPr lang="fi-FI" dirty="0" err="1"/>
              <a:t>Nice</a:t>
            </a:r>
            <a:r>
              <a:rPr lang="fi-FI" dirty="0"/>
              <a:t> </a:t>
            </a:r>
            <a:r>
              <a:rPr lang="fi-FI" dirty="0" err="1"/>
              <a:t>Classification</a:t>
            </a:r>
            <a:endParaRPr lang="fi-FI" dirty="0"/>
          </a:p>
          <a:p>
            <a:r>
              <a:rPr lang="fi-FI" dirty="0"/>
              <a:t>9, 25, 35, 41</a:t>
            </a:r>
          </a:p>
          <a:p>
            <a:r>
              <a:rPr lang="fi-FI" dirty="0"/>
              <a:t>Trade </a:t>
            </a:r>
            <a:r>
              <a:rPr lang="fi-FI" dirty="0" err="1"/>
              <a:t>mark</a:t>
            </a:r>
            <a:r>
              <a:rPr lang="fi-FI" dirty="0"/>
              <a:t> </a:t>
            </a:r>
            <a:r>
              <a:rPr lang="fi-FI" dirty="0" err="1"/>
              <a:t>status:Registered</a:t>
            </a:r>
            <a:endParaRPr lang="fi-FI" dirty="0"/>
          </a:p>
          <a:p>
            <a:r>
              <a:rPr lang="fi-FI" dirty="0" err="1"/>
              <a:t>Owner</a:t>
            </a:r>
            <a:r>
              <a:rPr lang="fi-FI" dirty="0"/>
              <a:t> </a:t>
            </a:r>
            <a:r>
              <a:rPr lang="fi-FI" dirty="0" err="1"/>
              <a:t>name</a:t>
            </a:r>
            <a:endParaRPr lang="fi-FI" dirty="0"/>
          </a:p>
          <a:p>
            <a:r>
              <a:rPr lang="fi-FI" dirty="0" err="1"/>
              <a:t>Flow</a:t>
            </a:r>
            <a:r>
              <a:rPr lang="fi-FI" dirty="0"/>
              <a:t> Festival Oy</a:t>
            </a:r>
          </a:p>
          <a:p>
            <a:r>
              <a:rPr lang="en-US" dirty="0"/>
              <a:t>Registered domain </a:t>
            </a:r>
            <a:r>
              <a:rPr lang="fi-FI" dirty="0">
                <a:hlinkClick r:id="rId2"/>
              </a:rPr>
              <a:t>https://www.flowfestival.com/en/</a:t>
            </a:r>
            <a:endParaRPr lang="fi-FI" dirty="0"/>
          </a:p>
          <a:p>
            <a:endParaRPr lang="fi-FI" dirty="0"/>
          </a:p>
          <a:p>
            <a:endParaRPr lang="fi-FI" dirty="0"/>
          </a:p>
        </p:txBody>
      </p:sp>
      <p:sp>
        <p:nvSpPr>
          <p:cNvPr id="4" name="Footer Placeholder 3"/>
          <p:cNvSpPr>
            <a:spLocks noGrp="1"/>
          </p:cNvSpPr>
          <p:nvPr>
            <p:ph type="ftr" sz="quarter" idx="16"/>
          </p:nvPr>
        </p:nvSpPr>
        <p:spPr/>
        <p:txBody>
          <a:bodyPr/>
          <a:lstStyle/>
          <a:p>
            <a:pPr>
              <a:defRPr/>
            </a:pPr>
            <a:r>
              <a:rPr lang="en-US"/>
              <a:t>Terms of use see https://oami.europa.eu/ohimportal/en/legal-notices</a:t>
            </a:r>
            <a:endParaRPr lang="fi-FI"/>
          </a:p>
        </p:txBody>
      </p:sp>
    </p:spTree>
    <p:extLst>
      <p:ext uri="{BB962C8B-B14F-4D97-AF65-F5344CB8AC3E}">
        <p14:creationId xmlns:p14="http://schemas.microsoft.com/office/powerpoint/2010/main" val="3302121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Trademark</a:t>
            </a:r>
            <a:endParaRPr lang="en-US" dirty="0"/>
          </a:p>
        </p:txBody>
      </p:sp>
      <p:sp>
        <p:nvSpPr>
          <p:cNvPr id="3" name="Content Placeholder 2"/>
          <p:cNvSpPr>
            <a:spLocks noGrp="1"/>
          </p:cNvSpPr>
          <p:nvPr>
            <p:ph sz="quarter" idx="14"/>
          </p:nvPr>
        </p:nvSpPr>
        <p:spPr/>
        <p:txBody>
          <a:bodyPr/>
          <a:lstStyle/>
          <a:p>
            <a:pPr marL="163513" lvl="1">
              <a:lnSpc>
                <a:spcPct val="85000"/>
              </a:lnSpc>
              <a:spcBef>
                <a:spcPct val="0"/>
              </a:spcBef>
              <a:buClr>
                <a:srgbClr val="000000"/>
              </a:buClr>
            </a:pPr>
            <a:r>
              <a:rPr lang="en-US" altLang="fi-FI" sz="2600" dirty="0">
                <a:latin typeface="Arial" panose="020B0604020202020204" pitchFamily="34" charset="0"/>
                <a:cs typeface="Arial" panose="020B0604020202020204" pitchFamily="34" charset="0"/>
              </a:rPr>
              <a:t>Trademark is a distinctive sign used indicate the source of a product and  to distinguish products of one trader from another in the market</a:t>
            </a:r>
          </a:p>
          <a:p>
            <a:pPr marL="163513" lvl="1">
              <a:lnSpc>
                <a:spcPct val="85000"/>
              </a:lnSpc>
              <a:spcBef>
                <a:spcPct val="0"/>
              </a:spcBef>
              <a:buClr>
                <a:srgbClr val="000000"/>
              </a:buClr>
              <a:buFontTx/>
              <a:buChar char="•"/>
            </a:pPr>
            <a:endParaRPr lang="en-US" altLang="fi-FI" sz="2600" dirty="0">
              <a:latin typeface="Arial" panose="020B0604020202020204" pitchFamily="34" charset="0"/>
              <a:cs typeface="Arial" panose="020B0604020202020204" pitchFamily="34" charset="0"/>
            </a:endParaRPr>
          </a:p>
          <a:p>
            <a:pPr>
              <a:lnSpc>
                <a:spcPct val="80000"/>
              </a:lnSpc>
            </a:pPr>
            <a:r>
              <a:rPr lang="en-US" altLang="fi-FI" sz="2500" dirty="0">
                <a:solidFill>
                  <a:srgbClr val="000000"/>
                </a:solidFill>
                <a:latin typeface="Arial" panose="020B0604020202020204" pitchFamily="34" charset="0"/>
              </a:rPr>
              <a:t>Registration gives the exclusive right to use mark as a symbol for goods or services </a:t>
            </a:r>
          </a:p>
          <a:p>
            <a:pPr>
              <a:lnSpc>
                <a:spcPct val="80000"/>
              </a:lnSpc>
            </a:pPr>
            <a:endParaRPr lang="en-US" altLang="fi-FI" sz="1900" dirty="0">
              <a:solidFill>
                <a:srgbClr val="898989"/>
              </a:solidFill>
            </a:endParaRPr>
          </a:p>
          <a:p>
            <a:pPr marL="163513" lvl="1">
              <a:lnSpc>
                <a:spcPct val="85000"/>
              </a:lnSpc>
              <a:spcBef>
                <a:spcPct val="0"/>
              </a:spcBef>
              <a:buClr>
                <a:srgbClr val="000000"/>
              </a:buClr>
              <a:buFontTx/>
              <a:buChar char="•"/>
            </a:pPr>
            <a:endParaRPr lang="en-US" altLang="fi-FI" sz="2200" dirty="0">
              <a:latin typeface="Arial" panose="020B0604020202020204" pitchFamily="34" charset="0"/>
              <a:cs typeface="Arial" panose="020B0604020202020204" pitchFamily="34" charset="0"/>
            </a:endParaRPr>
          </a:p>
          <a:p>
            <a:pPr marL="163513" lvl="1">
              <a:lnSpc>
                <a:spcPct val="85000"/>
              </a:lnSpc>
              <a:spcBef>
                <a:spcPct val="0"/>
              </a:spcBef>
              <a:buClr>
                <a:srgbClr val="000000"/>
              </a:buClr>
            </a:pPr>
            <a:r>
              <a:rPr lang="en-US" altLang="fi-FI" sz="2500" dirty="0">
                <a:solidFill>
                  <a:srgbClr val="000000"/>
                </a:solidFill>
                <a:latin typeface="Arial" panose="020B0604020202020204" pitchFamily="34" charset="0"/>
              </a:rPr>
              <a:t>Requirement for registration is  that the trademark is distinctive</a:t>
            </a:r>
            <a:endParaRPr lang="en-US" altLang="fi-FI" sz="2900" dirty="0">
              <a:solidFill>
                <a:srgbClr val="898989"/>
              </a:solidFill>
            </a:endParaRPr>
          </a:p>
          <a:p>
            <a:pPr>
              <a:lnSpc>
                <a:spcPct val="85000"/>
              </a:lnSpc>
              <a:spcBef>
                <a:spcPct val="0"/>
              </a:spcBef>
            </a:pPr>
            <a:r>
              <a:rPr lang="en-US" altLang="fi-FI" sz="2500" dirty="0">
                <a:solidFill>
                  <a:srgbClr val="000000"/>
                </a:solidFill>
                <a:latin typeface="Arial" panose="020B0604020202020204" pitchFamily="34" charset="0"/>
              </a:rPr>
              <a:t>   </a:t>
            </a:r>
            <a:endParaRPr lang="en-US" altLang="fi-FI" sz="2200" dirty="0">
              <a:latin typeface="Arial" panose="020B0604020202020204" pitchFamily="34" charset="0"/>
              <a:cs typeface="Arial" panose="020B0604020202020204" pitchFamily="34" charset="0"/>
            </a:endParaRPr>
          </a:p>
          <a:p>
            <a:endParaRPr lang="en-US" b="0" dirty="0"/>
          </a:p>
        </p:txBody>
      </p:sp>
      <p:sp>
        <p:nvSpPr>
          <p:cNvPr id="6" name="Footer Placeholder 5"/>
          <p:cNvSpPr>
            <a:spLocks noGrp="1"/>
          </p:cNvSpPr>
          <p:nvPr>
            <p:ph type="ftr" sz="quarter" idx="16"/>
          </p:nvPr>
        </p:nvSpPr>
        <p:spPr/>
        <p:txBody>
          <a:bodyPr/>
          <a:lstStyle/>
          <a:p>
            <a:pPr>
              <a:defRPr/>
            </a:pPr>
            <a:r>
              <a:rPr lang="en-US"/>
              <a:t>Terms of use see https://oami.europa.eu/ohimportal/en/legal-notices</a:t>
            </a:r>
            <a:endParaRPr lang="fi-FI"/>
          </a:p>
        </p:txBody>
      </p:sp>
    </p:spTree>
    <p:extLst>
      <p:ext uri="{BB962C8B-B14F-4D97-AF65-F5344CB8AC3E}">
        <p14:creationId xmlns:p14="http://schemas.microsoft.com/office/powerpoint/2010/main" val="4032137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Trademark</a:t>
            </a:r>
            <a:endParaRPr lang="en-US" dirty="0"/>
          </a:p>
        </p:txBody>
      </p:sp>
      <p:sp>
        <p:nvSpPr>
          <p:cNvPr id="3" name="Content Placeholder 2"/>
          <p:cNvSpPr>
            <a:spLocks noGrp="1"/>
          </p:cNvSpPr>
          <p:nvPr>
            <p:ph sz="quarter" idx="14"/>
          </p:nvPr>
        </p:nvSpPr>
        <p:spPr/>
        <p:txBody>
          <a:bodyPr/>
          <a:lstStyle/>
          <a:p>
            <a:pPr marL="0" lvl="1" indent="0">
              <a:lnSpc>
                <a:spcPct val="95000"/>
              </a:lnSpc>
              <a:buClr>
                <a:srgbClr val="000000"/>
              </a:buClr>
              <a:buNone/>
            </a:pPr>
            <a:r>
              <a:rPr lang="en-US" altLang="fi-FI" sz="2100" b="1" dirty="0">
                <a:latin typeface="+mj-lt"/>
                <a:ea typeface="ＭＳ Ｐゴシック" charset="0"/>
                <a:cs typeface="MS PGothic" pitchFamily="34" charset="-128"/>
              </a:rPr>
              <a:t>Trademark can be word or a figure, slogan, letters, graphic design, or combination of these</a:t>
            </a:r>
          </a:p>
          <a:p>
            <a:pPr marL="0" lvl="1" indent="0">
              <a:lnSpc>
                <a:spcPct val="95000"/>
              </a:lnSpc>
              <a:buClr>
                <a:srgbClr val="000000"/>
              </a:buClr>
              <a:buNone/>
            </a:pPr>
            <a:r>
              <a:rPr lang="en-US" altLang="fi-FI" sz="1400" b="1" dirty="0">
                <a:latin typeface="+mj-lt"/>
                <a:ea typeface="ＭＳ Ｐゴシック" charset="0"/>
                <a:cs typeface="MS PGothic" pitchFamily="34" charset="-128"/>
              </a:rPr>
              <a:t> </a:t>
            </a:r>
            <a:br>
              <a:rPr lang="en-US" altLang="fi-FI" sz="1400" dirty="0"/>
            </a:br>
            <a:r>
              <a:rPr lang="en-US" altLang="fi-FI" sz="1400" dirty="0"/>
              <a:t> </a:t>
            </a:r>
          </a:p>
          <a:p>
            <a:endParaRPr lang="en-US" altLang="fi-FI" dirty="0"/>
          </a:p>
          <a:p>
            <a:r>
              <a:rPr lang="en-US" altLang="fi-FI" dirty="0"/>
              <a:t>Trademark can be  a tune, for example the Nokia Tune</a:t>
            </a:r>
          </a:p>
          <a:p>
            <a:endParaRPr lang="en-US" dirty="0"/>
          </a:p>
        </p:txBody>
      </p:sp>
      <p:sp>
        <p:nvSpPr>
          <p:cNvPr id="6" name="Footer Placeholder 5"/>
          <p:cNvSpPr>
            <a:spLocks noGrp="1"/>
          </p:cNvSpPr>
          <p:nvPr>
            <p:ph type="ftr" sz="quarter" idx="16"/>
          </p:nvPr>
        </p:nvSpPr>
        <p:spPr/>
        <p:txBody>
          <a:bodyPr/>
          <a:lstStyle/>
          <a:p>
            <a:pPr>
              <a:defRPr/>
            </a:pPr>
            <a:r>
              <a:rPr lang="en-US"/>
              <a:t>Terms of use see https://oami.europa.eu/ohimportal/en/legal-notices</a:t>
            </a:r>
            <a:endParaRPr lang="fi-FI"/>
          </a:p>
        </p:txBody>
      </p:sp>
    </p:spTree>
    <p:extLst>
      <p:ext uri="{BB962C8B-B14F-4D97-AF65-F5344CB8AC3E}">
        <p14:creationId xmlns:p14="http://schemas.microsoft.com/office/powerpoint/2010/main" val="2238799552"/>
      </p:ext>
    </p:extLst>
  </p:cSld>
  <p:clrMapOvr>
    <a:masterClrMapping/>
  </p:clrMapOvr>
</p:sld>
</file>

<file path=ppt/theme/theme1.xml><?xml version="1.0" encoding="utf-8"?>
<a:theme xmlns:a="http://schemas.openxmlformats.org/drawingml/2006/main" name="AALTO_EN">
  <a:themeElements>
    <a:clrScheme name="Aalto-yliopisto">
      <a:dk1>
        <a:sysClr val="windowText" lastClr="000000"/>
      </a:dk1>
      <a:lt1>
        <a:sysClr val="window" lastClr="FFFFFF"/>
      </a:lt1>
      <a:dk2>
        <a:srgbClr val="005EB8"/>
      </a:dk2>
      <a:lt2>
        <a:srgbClr val="8C857B"/>
      </a:lt2>
      <a:accent1>
        <a:srgbClr val="FFCD00"/>
      </a:accent1>
      <a:accent2>
        <a:srgbClr val="EF3340"/>
      </a:accent2>
      <a:accent3>
        <a:srgbClr val="005EB8"/>
      </a:accent3>
      <a:accent4>
        <a:srgbClr val="8C857B"/>
      </a:accent4>
      <a:accent5>
        <a:srgbClr val="7D55C7"/>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AALTO_CreativeCommons_EN.potx" id="{3D9C6DB9-A16F-498E-B9C3-325D2E208E23}" vid="{5550B253-A496-4F63-A1C1-6BC2FC7634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7737946D91A14CAFE7F424D3B528AE" ma:contentTypeVersion="2" ma:contentTypeDescription="Create a new document." ma:contentTypeScope="" ma:versionID="53a7da4988db07ce0f7948e1bfcd553e">
  <xsd:schema xmlns:xsd="http://www.w3.org/2001/XMLSchema" xmlns:xs="http://www.w3.org/2001/XMLSchema" xmlns:p="http://schemas.microsoft.com/office/2006/metadata/properties" xmlns:ns3="87bf0f33-678e-4651-9f32-299992ebfde6" targetNamespace="http://schemas.microsoft.com/office/2006/metadata/properties" ma:root="true" ma:fieldsID="1d00e3f62c92d72b3ce3d116e12599db" ns3:_="">
    <xsd:import namespace="87bf0f33-678e-4651-9f32-299992ebfde6"/>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bf0f33-678e-4651-9f32-299992ebfd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310384-9A99-4953-A36D-77699C2AF55C}">
  <ds:schemaRefs>
    <ds:schemaRef ds:uri="http://schemas.microsoft.com/sharepoint/v3/contenttype/forms"/>
  </ds:schemaRefs>
</ds:datastoreItem>
</file>

<file path=customXml/itemProps2.xml><?xml version="1.0" encoding="utf-8"?>
<ds:datastoreItem xmlns:ds="http://schemas.openxmlformats.org/officeDocument/2006/customXml" ds:itemID="{36B9A3EA-AE71-43BC-8141-9FA25B4668F3}">
  <ds:schemaRef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http://purl.org/dc/terms/"/>
    <ds:schemaRef ds:uri="http://purl.org/dc/elements/1.1/"/>
    <ds:schemaRef ds:uri="87bf0f33-678e-4651-9f32-299992ebfde6"/>
    <ds:schemaRef ds:uri="http://www.w3.org/XML/1998/namespace"/>
  </ds:schemaRefs>
</ds:datastoreItem>
</file>

<file path=customXml/itemProps3.xml><?xml version="1.0" encoding="utf-8"?>
<ds:datastoreItem xmlns:ds="http://schemas.openxmlformats.org/officeDocument/2006/customXml" ds:itemID="{FD097BAF-4A67-491B-95A8-B7761F8879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bf0f33-678e-4651-9f32-299992ebfd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AALTO_CreativeCommons_EN</Template>
  <TotalTime>0</TotalTime>
  <Words>3339</Words>
  <Application>Microsoft Office PowerPoint</Application>
  <PresentationFormat>On-screen Show (16:10)</PresentationFormat>
  <Paragraphs>339</Paragraphs>
  <Slides>42</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Courier New</vt:lpstr>
      <vt:lpstr>Georgia</vt:lpstr>
      <vt:lpstr>Lucida Grande</vt:lpstr>
      <vt:lpstr>AALTO_EN</vt:lpstr>
      <vt:lpstr>Introduction to Intellectual Property Rights</vt:lpstr>
      <vt:lpstr>Different types of IP</vt:lpstr>
      <vt:lpstr>Different types of IP https://oami.europa.eu/knowledge/course/view.php?id=1738 </vt:lpstr>
      <vt:lpstr>Intellectual Property  (IP) Legislation and Agreements</vt:lpstr>
      <vt:lpstr>Intellectual Property that does not have to be registered</vt:lpstr>
      <vt:lpstr>Intellectual Property that has to be registered  </vt:lpstr>
      <vt:lpstr>Example: FLOW FESTIVAL </vt:lpstr>
      <vt:lpstr>Trademark</vt:lpstr>
      <vt:lpstr>Trademark</vt:lpstr>
      <vt:lpstr>Trademark</vt:lpstr>
      <vt:lpstr>Trademark</vt:lpstr>
      <vt:lpstr>Trademark</vt:lpstr>
      <vt:lpstr>Trademark</vt:lpstr>
      <vt:lpstr>Trademark</vt:lpstr>
      <vt:lpstr>Wordmark Glastonbury Festival</vt:lpstr>
      <vt:lpstr>Cpombination of word and figure  can be protected as trademark </vt:lpstr>
      <vt:lpstr>Figurative trademark</vt:lpstr>
      <vt:lpstr>Trademark Is Forever Registered Trademark is the legal base of   of a brand   Coca Cola was first registered as a trademark  in 1893       </vt:lpstr>
      <vt:lpstr>Overlapping IP Protection: The Coca-Cola Contour Bottle</vt:lpstr>
      <vt:lpstr>Protection of new design against copying</vt:lpstr>
      <vt:lpstr>Scope and Period of  Protection </vt:lpstr>
      <vt:lpstr>Copyright</vt:lpstr>
      <vt:lpstr>Copyright is born to an author , a natural person </vt:lpstr>
      <vt:lpstr>Economic and Moral Rights </vt:lpstr>
      <vt:lpstr>Exception rules </vt:lpstr>
      <vt:lpstr>Copyright exceptions in Finnish Copyright Act</vt:lpstr>
      <vt:lpstr>Copyright period of protection</vt:lpstr>
      <vt:lpstr>Originality only requirement for copyright protection</vt:lpstr>
      <vt:lpstr>Copyright protects original form</vt:lpstr>
      <vt:lpstr>Kalle Kultala: Noottikriisi 1961 original TN 2013:3 </vt:lpstr>
      <vt:lpstr>Photographs protected</vt:lpstr>
      <vt:lpstr>Supreme Court of Finland KKO 1979 II 64  </vt:lpstr>
      <vt:lpstr>New original work</vt:lpstr>
      <vt:lpstr>Nwe original work</vt:lpstr>
      <vt:lpstr>PowerPoint Presentation</vt:lpstr>
      <vt:lpstr>Supreme Court of Finland KKO 1988: 82 Krystyna Rudzinsky original work left, infringing work copying original features of Rudzinskys work  right</vt:lpstr>
      <vt:lpstr> Original work  or infringing?  http://yle.fi/uutiset/expert_clears_marimekko_of_new_plagiarism_suspicions/6759213 </vt:lpstr>
      <vt:lpstr>Copyright and Design Right</vt:lpstr>
      <vt:lpstr>Intellectual Property Agreements </vt:lpstr>
      <vt:lpstr>IP Agreement</vt:lpstr>
      <vt:lpstr>Choosing an Intellectual Property strategy   </vt:lpstr>
      <vt:lpstr>More information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2015-12-22T08:11:07Z</dcterms:created>
  <dcterms:modified xsi:type="dcterms:W3CDTF">2021-10-05T08:05:57Z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0x010100F97737946D91A14CAFE7F424D3B528AE</vt:lpwstr>
  </property>
</Properties>
</file>