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461" r:id="rId3"/>
    <p:sldId id="313" r:id="rId4"/>
    <p:sldId id="387" r:id="rId5"/>
    <p:sldId id="384" r:id="rId6"/>
    <p:sldId id="385" r:id="rId7"/>
    <p:sldId id="388" r:id="rId8"/>
    <p:sldId id="389" r:id="rId9"/>
    <p:sldId id="390" r:id="rId10"/>
    <p:sldId id="392" r:id="rId11"/>
    <p:sldId id="393" r:id="rId12"/>
    <p:sldId id="259" r:id="rId13"/>
    <p:sldId id="342" r:id="rId14"/>
    <p:sldId id="391" r:id="rId15"/>
    <p:sldId id="373" r:id="rId16"/>
    <p:sldId id="357" r:id="rId17"/>
    <p:sldId id="436" r:id="rId18"/>
    <p:sldId id="375" r:id="rId19"/>
    <p:sldId id="376" r:id="rId20"/>
    <p:sldId id="378" r:id="rId21"/>
    <p:sldId id="368" r:id="rId22"/>
    <p:sldId id="382" r:id="rId23"/>
    <p:sldId id="383" r:id="rId24"/>
    <p:sldId id="367" r:id="rId25"/>
    <p:sldId id="401" r:id="rId26"/>
    <p:sldId id="460" r:id="rId27"/>
    <p:sldId id="395" r:id="rId28"/>
    <p:sldId id="446" r:id="rId29"/>
    <p:sldId id="457" r:id="rId30"/>
    <p:sldId id="458" r:id="rId31"/>
    <p:sldId id="426" r:id="rId32"/>
    <p:sldId id="453" r:id="rId33"/>
    <p:sldId id="459" r:id="rId34"/>
    <p:sldId id="445" r:id="rId35"/>
    <p:sldId id="452" r:id="rId36"/>
    <p:sldId id="432" r:id="rId37"/>
    <p:sldId id="448" r:id="rId38"/>
    <p:sldId id="44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23E"/>
    <a:srgbClr val="FB3A35"/>
    <a:srgbClr val="5B9BD5"/>
    <a:srgbClr val="F143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1284" y="44"/>
      </p:cViewPr>
      <p:guideLst/>
    </p:cSldViewPr>
  </p:slideViewPr>
  <p:notesTextViewPr>
    <p:cViewPr>
      <p:scale>
        <a:sx n="1" d="1"/>
        <a:sy n="1" d="1"/>
      </p:scale>
      <p:origin x="0" y="0"/>
    </p:cViewPr>
  </p:notesTextViewPr>
  <p:sorterViewPr>
    <p:cViewPr varScale="1">
      <p:scale>
        <a:sx n="100" d="100"/>
        <a:sy n="100" d="100"/>
      </p:scale>
      <p:origin x="0" y="-42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5965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E889C-5CDA-474D-8119-40F5B3D08CC2}" type="datetimeFigureOut">
              <a:rPr lang="fi-FI" smtClean="0"/>
              <a:t>7.9.2020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3543685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E889C-5CDA-474D-8119-40F5B3D08CC2}" type="datetimeFigureOut">
              <a:rPr lang="fi-FI" smtClean="0"/>
              <a:t>7.9.2020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1811899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BE889C-5CDA-474D-8119-40F5B3D08CC2}" type="datetimeFigureOut">
              <a:rPr lang="fi-FI" smtClean="0"/>
              <a:t>7.9.2020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2151758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4BE889C-5CDA-474D-8119-40F5B3D08CC2}" type="datetimeFigureOut">
              <a:rPr lang="fi-FI" smtClean="0"/>
              <a:t>7.9.2020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1845144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BE889C-5CDA-474D-8119-40F5B3D08CC2}" type="datetimeFigureOut">
              <a:rPr lang="fi-FI" smtClean="0"/>
              <a:t>7.9.2020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3989156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BE889C-5CDA-474D-8119-40F5B3D08CC2}" type="datetimeFigureOut">
              <a:rPr lang="fi-FI" smtClean="0"/>
              <a:t>7.9.2020</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2066531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BE889C-5CDA-474D-8119-40F5B3D08CC2}" type="datetimeFigureOut">
              <a:rPr lang="fi-FI" smtClean="0"/>
              <a:t>7.9.2020</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203255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E889C-5CDA-474D-8119-40F5B3D08CC2}" type="datetimeFigureOut">
              <a:rPr lang="fi-FI" smtClean="0"/>
              <a:t>7.9.2020</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2239066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E889C-5CDA-474D-8119-40F5B3D08CC2}" type="datetimeFigureOut">
              <a:rPr lang="fi-FI" smtClean="0"/>
              <a:t>7.9.2020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1152028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4BE889C-5CDA-474D-8119-40F5B3D08CC2}" type="datetimeFigureOut">
              <a:rPr lang="fi-FI" smtClean="0"/>
              <a:t>7.9.2020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EC5417F2-088A-43E4-8F55-5207237967DE}" type="slidenum">
              <a:rPr lang="fi-FI" smtClean="0"/>
              <a:t>‹#›</a:t>
            </a:fld>
            <a:endParaRPr lang="fi-FI"/>
          </a:p>
        </p:txBody>
      </p:sp>
    </p:spTree>
    <p:extLst>
      <p:ext uri="{BB962C8B-B14F-4D97-AF65-F5344CB8AC3E}">
        <p14:creationId xmlns:p14="http://schemas.microsoft.com/office/powerpoint/2010/main" val="2435296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E889C-5CDA-474D-8119-40F5B3D08CC2}" type="datetimeFigureOut">
              <a:rPr lang="fi-FI" smtClean="0"/>
              <a:t>7.9.2020</a:t>
            </a:fld>
            <a:endParaRPr lang="fi-F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417F2-088A-43E4-8F55-5207237967DE}" type="slidenum">
              <a:rPr lang="fi-FI" smtClean="0"/>
              <a:t>‹#›</a:t>
            </a:fld>
            <a:endParaRPr lang="fi-FI"/>
          </a:p>
        </p:txBody>
      </p:sp>
    </p:spTree>
    <p:extLst>
      <p:ext uri="{BB962C8B-B14F-4D97-AF65-F5344CB8AC3E}">
        <p14:creationId xmlns:p14="http://schemas.microsoft.com/office/powerpoint/2010/main" val="398446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f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google.com/url?sa=t&amp;rct=j&amp;q=&amp;esrc=s&amp;source=web&amp;cd=4&amp;ved=2ahUKEwiG0-6p7v7gAhWH2aYKHUgtC_MQFjADegQIBhAC&amp;url=https://www.uwosh.edu/facstaff/mihalick/Materials/CHAPTER%201.pdf&amp;usg=AOvVaw3vnO99zjNKxGaMht6a4C0B" TargetMode="External"/><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fif"/><Relationship Id="rId1" Type="http://schemas.openxmlformats.org/officeDocument/2006/relationships/slideLayout" Target="../slideLayouts/slideLayout6.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6166" y="261257"/>
            <a:ext cx="8514761" cy="6361611"/>
          </a:xfrm>
          <a:prstGeom prst="rect">
            <a:avLst/>
          </a:prstGeom>
          <a:solidFill>
            <a:srgbClr val="F5640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hangingPunct="1">
              <a:defRPr/>
            </a:pPr>
            <a:endParaRPr lang="en-US"/>
          </a:p>
        </p:txBody>
      </p:sp>
      <p:sp>
        <p:nvSpPr>
          <p:cNvPr id="2" name="Title 1"/>
          <p:cNvSpPr>
            <a:spLocks noGrp="1"/>
          </p:cNvSpPr>
          <p:nvPr>
            <p:ph type="ctrTitle"/>
          </p:nvPr>
        </p:nvSpPr>
        <p:spPr>
          <a:xfrm>
            <a:off x="529046" y="4072142"/>
            <a:ext cx="7772400" cy="2387600"/>
          </a:xfrm>
        </p:spPr>
        <p:txBody>
          <a:bodyPr>
            <a:normAutofit fontScale="90000"/>
          </a:bodyPr>
          <a:lstStyle/>
          <a:p>
            <a:r>
              <a:rPr lang="fi-FI" dirty="0"/>
              <a:t>CHEM-A1410	Materiaalitieteen perusteet</a:t>
            </a:r>
            <a:br>
              <a:rPr lang="fi-FI" dirty="0"/>
            </a:br>
            <a:br>
              <a:rPr lang="fi-FI" dirty="0"/>
            </a:br>
            <a:r>
              <a:rPr lang="fi-FI" dirty="0"/>
              <a:t>1A: Intro: </a:t>
            </a:r>
            <a:br>
              <a:rPr lang="fi-FI" dirty="0"/>
            </a:br>
            <a:r>
              <a:rPr lang="fi-FI" dirty="0"/>
              <a:t>Mitä materiaalitiede on?</a:t>
            </a:r>
            <a:br>
              <a:rPr lang="fi-FI" dirty="0"/>
            </a:br>
            <a:br>
              <a:rPr lang="fi-FI" dirty="0"/>
            </a:br>
            <a:endParaRPr lang="fi-FI" dirty="0"/>
          </a:p>
        </p:txBody>
      </p:sp>
      <p:sp>
        <p:nvSpPr>
          <p:cNvPr id="3" name="Subtitle 2"/>
          <p:cNvSpPr>
            <a:spLocks noGrp="1"/>
          </p:cNvSpPr>
          <p:nvPr>
            <p:ph type="subTitle" idx="1"/>
          </p:nvPr>
        </p:nvSpPr>
        <p:spPr>
          <a:xfrm>
            <a:off x="803366" y="4438061"/>
            <a:ext cx="6858000" cy="1655762"/>
          </a:xfrm>
        </p:spPr>
        <p:txBody>
          <a:bodyPr>
            <a:normAutofit/>
          </a:bodyPr>
          <a:lstStyle/>
          <a:p>
            <a:endParaRPr lang="fi-FI" sz="4000" dirty="0"/>
          </a:p>
          <a:p>
            <a:r>
              <a:rPr lang="fi-FI" sz="4000"/>
              <a:t>2020</a:t>
            </a:r>
            <a:endParaRPr lang="fi-FI" sz="4000" dirty="0"/>
          </a:p>
        </p:txBody>
      </p:sp>
    </p:spTree>
    <p:extLst>
      <p:ext uri="{BB962C8B-B14F-4D97-AF65-F5344CB8AC3E}">
        <p14:creationId xmlns:p14="http://schemas.microsoft.com/office/powerpoint/2010/main" val="1601142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Kovuusmittaus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48" y="1511054"/>
            <a:ext cx="7089866" cy="5141750"/>
          </a:xfrm>
          <a:prstGeom prst="rect">
            <a:avLst/>
          </a:prstGeom>
        </p:spPr>
      </p:pic>
    </p:spTree>
    <p:extLst>
      <p:ext uri="{BB962C8B-B14F-4D97-AF65-F5344CB8AC3E}">
        <p14:creationId xmlns:p14="http://schemas.microsoft.com/office/powerpoint/2010/main" val="1376918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Resistiivisyys (nano-ilmiö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141" y="1421811"/>
            <a:ext cx="6761253" cy="527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16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Rakenne</a:t>
            </a:r>
          </a:p>
        </p:txBody>
      </p:sp>
      <p:sp>
        <p:nvSpPr>
          <p:cNvPr id="3" name="Content Placeholder 2"/>
          <p:cNvSpPr>
            <a:spLocks noGrp="1"/>
          </p:cNvSpPr>
          <p:nvPr>
            <p:ph idx="1"/>
          </p:nvPr>
        </p:nvSpPr>
        <p:spPr/>
        <p:txBody>
          <a:bodyPr>
            <a:normAutofit/>
          </a:bodyPr>
          <a:lstStyle/>
          <a:p>
            <a:pPr marL="0" indent="0">
              <a:buNone/>
            </a:pPr>
            <a:r>
              <a:rPr lang="fi-FI" sz="3200" dirty="0"/>
              <a:t>Kiteinen vs. amorfinen</a:t>
            </a:r>
          </a:p>
          <a:p>
            <a:pPr marL="0" indent="0">
              <a:buNone/>
            </a:pPr>
            <a:r>
              <a:rPr lang="fi-FI" sz="3200" dirty="0" err="1"/>
              <a:t>Anisotrooppinen</a:t>
            </a:r>
            <a:r>
              <a:rPr lang="fi-FI" sz="3200" dirty="0"/>
              <a:t> vs. isotrooppinen</a:t>
            </a:r>
          </a:p>
          <a:p>
            <a:pPr marL="0" indent="0">
              <a:buNone/>
            </a:pPr>
            <a:r>
              <a:rPr lang="fi-FI" sz="3200" dirty="0"/>
              <a:t>Homogeeninen vs. </a:t>
            </a:r>
            <a:r>
              <a:rPr lang="fi-FI" sz="3200" dirty="0" err="1"/>
              <a:t>hierarkinen</a:t>
            </a:r>
            <a:endParaRPr lang="fi-FI" sz="3200" dirty="0"/>
          </a:p>
          <a:p>
            <a:pPr marL="0" indent="0">
              <a:buNone/>
            </a:pPr>
            <a:endParaRPr lang="fi-FI" sz="3200" dirty="0"/>
          </a:p>
        </p:txBody>
      </p:sp>
    </p:spTree>
    <p:extLst>
      <p:ext uri="{BB962C8B-B14F-4D97-AF65-F5344CB8AC3E}">
        <p14:creationId xmlns:p14="http://schemas.microsoft.com/office/powerpoint/2010/main" val="245316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Kiteisyys vs. amorfisuus</a:t>
            </a:r>
          </a:p>
        </p:txBody>
      </p:sp>
      <p:sp>
        <p:nvSpPr>
          <p:cNvPr id="4" name="Rectangle 681"/>
          <p:cNvSpPr>
            <a:spLocks noChangeArrowheads="1"/>
          </p:cNvSpPr>
          <p:nvPr/>
        </p:nvSpPr>
        <p:spPr bwMode="auto">
          <a:xfrm>
            <a:off x="505097" y="2464524"/>
            <a:ext cx="1183865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i-FI"/>
          </a:p>
        </p:txBody>
      </p:sp>
      <p:grpSp>
        <p:nvGrpSpPr>
          <p:cNvPr id="5" name="Group 1"/>
          <p:cNvGrpSpPr>
            <a:grpSpLocks noChangeAspect="1"/>
          </p:cNvGrpSpPr>
          <p:nvPr/>
        </p:nvGrpSpPr>
        <p:grpSpPr bwMode="auto">
          <a:xfrm>
            <a:off x="327282" y="1955074"/>
            <a:ext cx="8489436" cy="2643053"/>
            <a:chOff x="1800" y="624"/>
            <a:chExt cx="8712" cy="2712"/>
          </a:xfrm>
        </p:grpSpPr>
        <p:sp>
          <p:nvSpPr>
            <p:cNvPr id="6" name="AutoShape 680"/>
            <p:cNvSpPr>
              <a:spLocks noChangeAspect="1" noChangeArrowheads="1" noTextEdit="1"/>
            </p:cNvSpPr>
            <p:nvPr/>
          </p:nvSpPr>
          <p:spPr bwMode="auto">
            <a:xfrm>
              <a:off x="1800" y="624"/>
              <a:ext cx="8712" cy="27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grpSp>
          <p:nvGrpSpPr>
            <p:cNvPr id="7" name="Group 404"/>
            <p:cNvGrpSpPr>
              <a:grpSpLocks/>
            </p:cNvGrpSpPr>
            <p:nvPr/>
          </p:nvGrpSpPr>
          <p:grpSpPr bwMode="auto">
            <a:xfrm>
              <a:off x="1957" y="818"/>
              <a:ext cx="2401" cy="2199"/>
              <a:chOff x="2098" y="4495"/>
              <a:chExt cx="3661" cy="3357"/>
            </a:xfrm>
          </p:grpSpPr>
          <p:grpSp>
            <p:nvGrpSpPr>
              <p:cNvPr id="410" name="Group 643"/>
              <p:cNvGrpSpPr>
                <a:grpSpLocks/>
              </p:cNvGrpSpPr>
              <p:nvPr/>
            </p:nvGrpSpPr>
            <p:grpSpPr bwMode="auto">
              <a:xfrm flipV="1">
                <a:off x="2104" y="5358"/>
                <a:ext cx="1843" cy="816"/>
                <a:chOff x="2790" y="1275"/>
                <a:chExt cx="3315" cy="1560"/>
              </a:xfrm>
            </p:grpSpPr>
            <p:grpSp>
              <p:nvGrpSpPr>
                <p:cNvPr id="649" name="Group 676"/>
                <p:cNvGrpSpPr>
                  <a:grpSpLocks/>
                </p:cNvGrpSpPr>
                <p:nvPr/>
              </p:nvGrpSpPr>
              <p:grpSpPr bwMode="auto">
                <a:xfrm>
                  <a:off x="2790" y="1620"/>
                  <a:ext cx="3315" cy="1020"/>
                  <a:chOff x="2595" y="1620"/>
                  <a:chExt cx="4605" cy="1020"/>
                </a:xfrm>
              </p:grpSpPr>
              <p:sp>
                <p:nvSpPr>
                  <p:cNvPr id="682" name="Line 679"/>
                  <p:cNvSpPr>
                    <a:spLocks noChangeShapeType="1"/>
                  </p:cNvSpPr>
                  <p:nvPr/>
                </p:nvSpPr>
                <p:spPr bwMode="auto">
                  <a:xfrm>
                    <a:off x="2595" y="1620"/>
                    <a:ext cx="4575"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83" name="Line 678"/>
                  <p:cNvSpPr>
                    <a:spLocks noChangeShapeType="1"/>
                  </p:cNvSpPr>
                  <p:nvPr/>
                </p:nvSpPr>
                <p:spPr bwMode="auto">
                  <a:xfrm>
                    <a:off x="2610" y="2130"/>
                    <a:ext cx="459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84" name="Line 677"/>
                  <p:cNvSpPr>
                    <a:spLocks noChangeShapeType="1"/>
                  </p:cNvSpPr>
                  <p:nvPr/>
                </p:nvSpPr>
                <p:spPr bwMode="auto">
                  <a:xfrm>
                    <a:off x="2640" y="2640"/>
                    <a:ext cx="456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650" name="Group 669"/>
                <p:cNvGrpSpPr>
                  <a:grpSpLocks/>
                </p:cNvGrpSpPr>
                <p:nvPr/>
              </p:nvGrpSpPr>
              <p:grpSpPr bwMode="auto">
                <a:xfrm>
                  <a:off x="3120" y="1275"/>
                  <a:ext cx="2715" cy="1560"/>
                  <a:chOff x="3120" y="1275"/>
                  <a:chExt cx="2715" cy="1560"/>
                </a:xfrm>
              </p:grpSpPr>
              <p:sp>
                <p:nvSpPr>
                  <p:cNvPr id="676" name="Line 675"/>
                  <p:cNvSpPr>
                    <a:spLocks noChangeShapeType="1"/>
                  </p:cNvSpPr>
                  <p:nvPr/>
                </p:nvSpPr>
                <p:spPr bwMode="auto">
                  <a:xfrm>
                    <a:off x="312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77" name="Line 674"/>
                  <p:cNvSpPr>
                    <a:spLocks noChangeShapeType="1"/>
                  </p:cNvSpPr>
                  <p:nvPr/>
                </p:nvSpPr>
                <p:spPr bwMode="auto">
                  <a:xfrm>
                    <a:off x="5835" y="130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78" name="Line 673"/>
                  <p:cNvSpPr>
                    <a:spLocks noChangeShapeType="1"/>
                  </p:cNvSpPr>
                  <p:nvPr/>
                </p:nvSpPr>
                <p:spPr bwMode="auto">
                  <a:xfrm>
                    <a:off x="366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79" name="Line 672"/>
                  <p:cNvSpPr>
                    <a:spLocks noChangeShapeType="1"/>
                  </p:cNvSpPr>
                  <p:nvPr/>
                </p:nvSpPr>
                <p:spPr bwMode="auto">
                  <a:xfrm>
                    <a:off x="421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80" name="Line 671"/>
                  <p:cNvSpPr>
                    <a:spLocks noChangeShapeType="1"/>
                  </p:cNvSpPr>
                  <p:nvPr/>
                </p:nvSpPr>
                <p:spPr bwMode="auto">
                  <a:xfrm>
                    <a:off x="472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81" name="Line 670"/>
                  <p:cNvSpPr>
                    <a:spLocks noChangeShapeType="1"/>
                  </p:cNvSpPr>
                  <p:nvPr/>
                </p:nvSpPr>
                <p:spPr bwMode="auto">
                  <a:xfrm>
                    <a:off x="5280" y="127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651" name="Group 644"/>
                <p:cNvGrpSpPr>
                  <a:grpSpLocks/>
                </p:cNvGrpSpPr>
                <p:nvPr/>
              </p:nvGrpSpPr>
              <p:grpSpPr bwMode="auto">
                <a:xfrm>
                  <a:off x="2940" y="1410"/>
                  <a:ext cx="3045" cy="1425"/>
                  <a:chOff x="2940" y="1410"/>
                  <a:chExt cx="3045" cy="1425"/>
                </a:xfrm>
              </p:grpSpPr>
              <p:grpSp>
                <p:nvGrpSpPr>
                  <p:cNvPr id="652" name="Group 665"/>
                  <p:cNvGrpSpPr>
                    <a:grpSpLocks/>
                  </p:cNvGrpSpPr>
                  <p:nvPr/>
                </p:nvGrpSpPr>
                <p:grpSpPr bwMode="auto">
                  <a:xfrm>
                    <a:off x="2940" y="1440"/>
                    <a:ext cx="345" cy="1395"/>
                    <a:chOff x="2940" y="1440"/>
                    <a:chExt cx="345" cy="1395"/>
                  </a:xfrm>
                </p:grpSpPr>
                <p:sp>
                  <p:nvSpPr>
                    <p:cNvPr id="673" name="Oval 668"/>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74" name="Oval 667"/>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75" name="Oval 666"/>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653" name="Group 661"/>
                  <p:cNvGrpSpPr>
                    <a:grpSpLocks/>
                  </p:cNvGrpSpPr>
                  <p:nvPr/>
                </p:nvGrpSpPr>
                <p:grpSpPr bwMode="auto">
                  <a:xfrm>
                    <a:off x="3480" y="1440"/>
                    <a:ext cx="345" cy="1395"/>
                    <a:chOff x="2940" y="1440"/>
                    <a:chExt cx="345" cy="1395"/>
                  </a:xfrm>
                </p:grpSpPr>
                <p:sp>
                  <p:nvSpPr>
                    <p:cNvPr id="670" name="Oval 664"/>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71" name="Oval 663"/>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72" name="Oval 662"/>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654" name="Group 657"/>
                  <p:cNvGrpSpPr>
                    <a:grpSpLocks/>
                  </p:cNvGrpSpPr>
                  <p:nvPr/>
                </p:nvGrpSpPr>
                <p:grpSpPr bwMode="auto">
                  <a:xfrm>
                    <a:off x="4035" y="1410"/>
                    <a:ext cx="345" cy="1395"/>
                    <a:chOff x="2940" y="1440"/>
                    <a:chExt cx="345" cy="1395"/>
                  </a:xfrm>
                </p:grpSpPr>
                <p:sp>
                  <p:nvSpPr>
                    <p:cNvPr id="667" name="Oval 660"/>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68" name="Oval 659"/>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69" name="Oval 658"/>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655" name="Group 653"/>
                  <p:cNvGrpSpPr>
                    <a:grpSpLocks/>
                  </p:cNvGrpSpPr>
                  <p:nvPr/>
                </p:nvGrpSpPr>
                <p:grpSpPr bwMode="auto">
                  <a:xfrm>
                    <a:off x="4545" y="1425"/>
                    <a:ext cx="345" cy="1395"/>
                    <a:chOff x="2940" y="1440"/>
                    <a:chExt cx="345" cy="1395"/>
                  </a:xfrm>
                </p:grpSpPr>
                <p:sp>
                  <p:nvSpPr>
                    <p:cNvPr id="664" name="Oval 656"/>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65" name="Oval 655"/>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66" name="Oval 654"/>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656" name="Group 649"/>
                  <p:cNvGrpSpPr>
                    <a:grpSpLocks/>
                  </p:cNvGrpSpPr>
                  <p:nvPr/>
                </p:nvGrpSpPr>
                <p:grpSpPr bwMode="auto">
                  <a:xfrm>
                    <a:off x="5100" y="1440"/>
                    <a:ext cx="345" cy="1395"/>
                    <a:chOff x="2940" y="1440"/>
                    <a:chExt cx="345" cy="1395"/>
                  </a:xfrm>
                </p:grpSpPr>
                <p:sp>
                  <p:nvSpPr>
                    <p:cNvPr id="661" name="Oval 652"/>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62" name="Oval 651"/>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63" name="Oval 650"/>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657" name="Group 645"/>
                  <p:cNvGrpSpPr>
                    <a:grpSpLocks/>
                  </p:cNvGrpSpPr>
                  <p:nvPr/>
                </p:nvGrpSpPr>
                <p:grpSpPr bwMode="auto">
                  <a:xfrm>
                    <a:off x="5640" y="1440"/>
                    <a:ext cx="345" cy="1395"/>
                    <a:chOff x="2940" y="1440"/>
                    <a:chExt cx="345" cy="1395"/>
                  </a:xfrm>
                </p:grpSpPr>
                <p:sp>
                  <p:nvSpPr>
                    <p:cNvPr id="658" name="Oval 648"/>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59" name="Oval 647"/>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60" name="Oval 646"/>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grpSp>
          <p:grpSp>
            <p:nvGrpSpPr>
              <p:cNvPr id="411" name="Group 636"/>
              <p:cNvGrpSpPr>
                <a:grpSpLocks/>
              </p:cNvGrpSpPr>
              <p:nvPr/>
            </p:nvGrpSpPr>
            <p:grpSpPr bwMode="auto">
              <a:xfrm flipV="1">
                <a:off x="2288" y="4527"/>
                <a:ext cx="1509" cy="952"/>
                <a:chOff x="3120" y="1275"/>
                <a:chExt cx="2715" cy="1560"/>
              </a:xfrm>
            </p:grpSpPr>
            <p:sp>
              <p:nvSpPr>
                <p:cNvPr id="643" name="Line 642"/>
                <p:cNvSpPr>
                  <a:spLocks noChangeShapeType="1"/>
                </p:cNvSpPr>
                <p:nvPr/>
              </p:nvSpPr>
              <p:spPr bwMode="auto">
                <a:xfrm>
                  <a:off x="312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44" name="Line 641"/>
                <p:cNvSpPr>
                  <a:spLocks noChangeShapeType="1"/>
                </p:cNvSpPr>
                <p:nvPr/>
              </p:nvSpPr>
              <p:spPr bwMode="auto">
                <a:xfrm>
                  <a:off x="5835" y="130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45" name="Line 640"/>
                <p:cNvSpPr>
                  <a:spLocks noChangeShapeType="1"/>
                </p:cNvSpPr>
                <p:nvPr/>
              </p:nvSpPr>
              <p:spPr bwMode="auto">
                <a:xfrm>
                  <a:off x="366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46" name="Line 639"/>
                <p:cNvSpPr>
                  <a:spLocks noChangeShapeType="1"/>
                </p:cNvSpPr>
                <p:nvPr/>
              </p:nvSpPr>
              <p:spPr bwMode="auto">
                <a:xfrm>
                  <a:off x="421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47" name="Line 638"/>
                <p:cNvSpPr>
                  <a:spLocks noChangeShapeType="1"/>
                </p:cNvSpPr>
                <p:nvPr/>
              </p:nvSpPr>
              <p:spPr bwMode="auto">
                <a:xfrm>
                  <a:off x="472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48" name="Line 637"/>
                <p:cNvSpPr>
                  <a:spLocks noChangeShapeType="1"/>
                </p:cNvSpPr>
                <p:nvPr/>
              </p:nvSpPr>
              <p:spPr bwMode="auto">
                <a:xfrm>
                  <a:off x="5280" y="127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412" name="Group 628"/>
              <p:cNvGrpSpPr>
                <a:grpSpLocks/>
              </p:cNvGrpSpPr>
              <p:nvPr/>
            </p:nvGrpSpPr>
            <p:grpSpPr bwMode="auto">
              <a:xfrm>
                <a:off x="2116" y="5050"/>
                <a:ext cx="1831" cy="223"/>
                <a:chOff x="2355" y="4413"/>
                <a:chExt cx="2980" cy="364"/>
              </a:xfrm>
            </p:grpSpPr>
            <p:sp>
              <p:nvSpPr>
                <p:cNvPr id="636" name="Line 635"/>
                <p:cNvSpPr>
                  <a:spLocks noChangeShapeType="1"/>
                </p:cNvSpPr>
                <p:nvPr/>
              </p:nvSpPr>
              <p:spPr bwMode="auto">
                <a:xfrm flipV="1">
                  <a:off x="2355" y="4598"/>
                  <a:ext cx="298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37" name="Oval 634"/>
                <p:cNvSpPr>
                  <a:spLocks noChangeArrowheads="1"/>
                </p:cNvSpPr>
                <p:nvPr/>
              </p:nvSpPr>
              <p:spPr bwMode="auto">
                <a:xfrm flipV="1">
                  <a:off x="2491" y="444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38" name="Oval 633"/>
                <p:cNvSpPr>
                  <a:spLocks noChangeArrowheads="1"/>
                </p:cNvSpPr>
                <p:nvPr/>
              </p:nvSpPr>
              <p:spPr bwMode="auto">
                <a:xfrm flipV="1">
                  <a:off x="2980" y="444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39" name="Oval 632"/>
                <p:cNvSpPr>
                  <a:spLocks noChangeArrowheads="1"/>
                </p:cNvSpPr>
                <p:nvPr/>
              </p:nvSpPr>
              <p:spPr bwMode="auto">
                <a:xfrm flipV="1">
                  <a:off x="3482" y="446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40" name="Oval 631"/>
                <p:cNvSpPr>
                  <a:spLocks noChangeArrowheads="1"/>
                </p:cNvSpPr>
                <p:nvPr/>
              </p:nvSpPr>
              <p:spPr bwMode="auto">
                <a:xfrm flipV="1">
                  <a:off x="3943" y="4456"/>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41" name="Oval 630"/>
                <p:cNvSpPr>
                  <a:spLocks noChangeArrowheads="1"/>
                </p:cNvSpPr>
                <p:nvPr/>
              </p:nvSpPr>
              <p:spPr bwMode="auto">
                <a:xfrm flipV="1">
                  <a:off x="4427" y="4413"/>
                  <a:ext cx="342" cy="35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42" name="Oval 629"/>
                <p:cNvSpPr>
                  <a:spLocks noChangeArrowheads="1"/>
                </p:cNvSpPr>
                <p:nvPr/>
              </p:nvSpPr>
              <p:spPr bwMode="auto">
                <a:xfrm flipV="1">
                  <a:off x="4934" y="444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413" name="Group 620"/>
              <p:cNvGrpSpPr>
                <a:grpSpLocks/>
              </p:cNvGrpSpPr>
              <p:nvPr/>
            </p:nvGrpSpPr>
            <p:grpSpPr bwMode="auto">
              <a:xfrm>
                <a:off x="2098" y="4770"/>
                <a:ext cx="1837" cy="222"/>
                <a:chOff x="2350" y="3919"/>
                <a:chExt cx="2990" cy="364"/>
              </a:xfrm>
            </p:grpSpPr>
            <p:sp>
              <p:nvSpPr>
                <p:cNvPr id="629" name="Line 627"/>
                <p:cNvSpPr>
                  <a:spLocks noChangeShapeType="1"/>
                </p:cNvSpPr>
                <p:nvPr/>
              </p:nvSpPr>
              <p:spPr bwMode="auto">
                <a:xfrm flipV="1">
                  <a:off x="2350" y="4072"/>
                  <a:ext cx="299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30" name="Oval 626"/>
                <p:cNvSpPr>
                  <a:spLocks noChangeArrowheads="1"/>
                </p:cNvSpPr>
                <p:nvPr/>
              </p:nvSpPr>
              <p:spPr bwMode="auto">
                <a:xfrm flipV="1">
                  <a:off x="2506" y="394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31" name="Oval 625"/>
                <p:cNvSpPr>
                  <a:spLocks noChangeArrowheads="1"/>
                </p:cNvSpPr>
                <p:nvPr/>
              </p:nvSpPr>
              <p:spPr bwMode="auto">
                <a:xfrm flipV="1">
                  <a:off x="2980" y="3919"/>
                  <a:ext cx="342" cy="35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32" name="Oval 624"/>
                <p:cNvSpPr>
                  <a:spLocks noChangeArrowheads="1"/>
                </p:cNvSpPr>
                <p:nvPr/>
              </p:nvSpPr>
              <p:spPr bwMode="auto">
                <a:xfrm flipV="1">
                  <a:off x="3497" y="3975"/>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33" name="Oval 623"/>
                <p:cNvSpPr>
                  <a:spLocks noChangeArrowheads="1"/>
                </p:cNvSpPr>
                <p:nvPr/>
              </p:nvSpPr>
              <p:spPr bwMode="auto">
                <a:xfrm flipV="1">
                  <a:off x="3958" y="3962"/>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34" name="Oval 622"/>
                <p:cNvSpPr>
                  <a:spLocks noChangeArrowheads="1"/>
                </p:cNvSpPr>
                <p:nvPr/>
              </p:nvSpPr>
              <p:spPr bwMode="auto">
                <a:xfrm flipV="1">
                  <a:off x="4460" y="394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35" name="Oval 621"/>
                <p:cNvSpPr>
                  <a:spLocks noChangeArrowheads="1"/>
                </p:cNvSpPr>
                <p:nvPr/>
              </p:nvSpPr>
              <p:spPr bwMode="auto">
                <a:xfrm flipV="1">
                  <a:off x="4949" y="394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414" name="Group 612"/>
              <p:cNvGrpSpPr>
                <a:grpSpLocks/>
              </p:cNvGrpSpPr>
              <p:nvPr/>
            </p:nvGrpSpPr>
            <p:grpSpPr bwMode="auto">
              <a:xfrm>
                <a:off x="2122" y="4495"/>
                <a:ext cx="1825" cy="206"/>
                <a:chOff x="2384" y="3438"/>
                <a:chExt cx="2971" cy="338"/>
              </a:xfrm>
            </p:grpSpPr>
            <p:sp>
              <p:nvSpPr>
                <p:cNvPr id="622" name="Line 619"/>
                <p:cNvSpPr>
                  <a:spLocks noChangeShapeType="1"/>
                </p:cNvSpPr>
                <p:nvPr/>
              </p:nvSpPr>
              <p:spPr bwMode="auto">
                <a:xfrm flipV="1">
                  <a:off x="2384" y="3605"/>
                  <a:ext cx="2971"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23" name="Oval 618"/>
                <p:cNvSpPr>
                  <a:spLocks noChangeArrowheads="1"/>
                </p:cNvSpPr>
                <p:nvPr/>
              </p:nvSpPr>
              <p:spPr bwMode="auto">
                <a:xfrm flipV="1">
                  <a:off x="2491" y="345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24" name="Oval 617"/>
                <p:cNvSpPr>
                  <a:spLocks noChangeArrowheads="1"/>
                </p:cNvSpPr>
                <p:nvPr/>
              </p:nvSpPr>
              <p:spPr bwMode="auto">
                <a:xfrm flipV="1">
                  <a:off x="2980" y="345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25" name="Oval 616"/>
                <p:cNvSpPr>
                  <a:spLocks noChangeArrowheads="1"/>
                </p:cNvSpPr>
                <p:nvPr/>
              </p:nvSpPr>
              <p:spPr bwMode="auto">
                <a:xfrm flipV="1">
                  <a:off x="3482" y="3464"/>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26" name="Oval 615"/>
                <p:cNvSpPr>
                  <a:spLocks noChangeArrowheads="1"/>
                </p:cNvSpPr>
                <p:nvPr/>
              </p:nvSpPr>
              <p:spPr bwMode="auto">
                <a:xfrm flipV="1">
                  <a:off x="3943" y="3466"/>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27" name="Oval 614"/>
                <p:cNvSpPr>
                  <a:spLocks noChangeArrowheads="1"/>
                </p:cNvSpPr>
                <p:nvPr/>
              </p:nvSpPr>
              <p:spPr bwMode="auto">
                <a:xfrm flipV="1">
                  <a:off x="4445" y="345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28" name="Oval 613"/>
                <p:cNvSpPr>
                  <a:spLocks noChangeArrowheads="1"/>
                </p:cNvSpPr>
                <p:nvPr/>
              </p:nvSpPr>
              <p:spPr bwMode="auto">
                <a:xfrm flipV="1">
                  <a:off x="4934" y="3438"/>
                  <a:ext cx="342" cy="33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415" name="Group 575"/>
              <p:cNvGrpSpPr>
                <a:grpSpLocks/>
              </p:cNvGrpSpPr>
              <p:nvPr/>
            </p:nvGrpSpPr>
            <p:grpSpPr bwMode="auto">
              <a:xfrm flipV="1">
                <a:off x="3905" y="5352"/>
                <a:ext cx="1841" cy="816"/>
                <a:chOff x="2790" y="1275"/>
                <a:chExt cx="3315" cy="1560"/>
              </a:xfrm>
            </p:grpSpPr>
            <p:grpSp>
              <p:nvGrpSpPr>
                <p:cNvPr id="586" name="Group 608"/>
                <p:cNvGrpSpPr>
                  <a:grpSpLocks/>
                </p:cNvGrpSpPr>
                <p:nvPr/>
              </p:nvGrpSpPr>
              <p:grpSpPr bwMode="auto">
                <a:xfrm>
                  <a:off x="2790" y="1620"/>
                  <a:ext cx="3315" cy="1020"/>
                  <a:chOff x="2595" y="1620"/>
                  <a:chExt cx="4605" cy="1020"/>
                </a:xfrm>
              </p:grpSpPr>
              <p:sp>
                <p:nvSpPr>
                  <p:cNvPr id="619" name="Line 611"/>
                  <p:cNvSpPr>
                    <a:spLocks noChangeShapeType="1"/>
                  </p:cNvSpPr>
                  <p:nvPr/>
                </p:nvSpPr>
                <p:spPr bwMode="auto">
                  <a:xfrm>
                    <a:off x="2595" y="1620"/>
                    <a:ext cx="4575"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20" name="Line 610"/>
                  <p:cNvSpPr>
                    <a:spLocks noChangeShapeType="1"/>
                  </p:cNvSpPr>
                  <p:nvPr/>
                </p:nvSpPr>
                <p:spPr bwMode="auto">
                  <a:xfrm>
                    <a:off x="2610" y="2130"/>
                    <a:ext cx="459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21" name="Line 609"/>
                  <p:cNvSpPr>
                    <a:spLocks noChangeShapeType="1"/>
                  </p:cNvSpPr>
                  <p:nvPr/>
                </p:nvSpPr>
                <p:spPr bwMode="auto">
                  <a:xfrm>
                    <a:off x="2640" y="2640"/>
                    <a:ext cx="456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587" name="Group 601"/>
                <p:cNvGrpSpPr>
                  <a:grpSpLocks/>
                </p:cNvGrpSpPr>
                <p:nvPr/>
              </p:nvGrpSpPr>
              <p:grpSpPr bwMode="auto">
                <a:xfrm>
                  <a:off x="3120" y="1275"/>
                  <a:ext cx="2715" cy="1560"/>
                  <a:chOff x="3120" y="1275"/>
                  <a:chExt cx="2715" cy="1560"/>
                </a:xfrm>
              </p:grpSpPr>
              <p:sp>
                <p:nvSpPr>
                  <p:cNvPr id="613" name="Line 607"/>
                  <p:cNvSpPr>
                    <a:spLocks noChangeShapeType="1"/>
                  </p:cNvSpPr>
                  <p:nvPr/>
                </p:nvSpPr>
                <p:spPr bwMode="auto">
                  <a:xfrm>
                    <a:off x="312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14" name="Line 606"/>
                  <p:cNvSpPr>
                    <a:spLocks noChangeShapeType="1"/>
                  </p:cNvSpPr>
                  <p:nvPr/>
                </p:nvSpPr>
                <p:spPr bwMode="auto">
                  <a:xfrm>
                    <a:off x="5835" y="130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15" name="Line 605"/>
                  <p:cNvSpPr>
                    <a:spLocks noChangeShapeType="1"/>
                  </p:cNvSpPr>
                  <p:nvPr/>
                </p:nvSpPr>
                <p:spPr bwMode="auto">
                  <a:xfrm>
                    <a:off x="366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16" name="Line 604"/>
                  <p:cNvSpPr>
                    <a:spLocks noChangeShapeType="1"/>
                  </p:cNvSpPr>
                  <p:nvPr/>
                </p:nvSpPr>
                <p:spPr bwMode="auto">
                  <a:xfrm>
                    <a:off x="421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17" name="Line 603"/>
                  <p:cNvSpPr>
                    <a:spLocks noChangeShapeType="1"/>
                  </p:cNvSpPr>
                  <p:nvPr/>
                </p:nvSpPr>
                <p:spPr bwMode="auto">
                  <a:xfrm>
                    <a:off x="472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18" name="Line 602"/>
                  <p:cNvSpPr>
                    <a:spLocks noChangeShapeType="1"/>
                  </p:cNvSpPr>
                  <p:nvPr/>
                </p:nvSpPr>
                <p:spPr bwMode="auto">
                  <a:xfrm>
                    <a:off x="5280" y="127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588" name="Group 576"/>
                <p:cNvGrpSpPr>
                  <a:grpSpLocks/>
                </p:cNvGrpSpPr>
                <p:nvPr/>
              </p:nvGrpSpPr>
              <p:grpSpPr bwMode="auto">
                <a:xfrm>
                  <a:off x="2940" y="1410"/>
                  <a:ext cx="3045" cy="1425"/>
                  <a:chOff x="2940" y="1410"/>
                  <a:chExt cx="3045" cy="1425"/>
                </a:xfrm>
              </p:grpSpPr>
              <p:grpSp>
                <p:nvGrpSpPr>
                  <p:cNvPr id="589" name="Group 597"/>
                  <p:cNvGrpSpPr>
                    <a:grpSpLocks/>
                  </p:cNvGrpSpPr>
                  <p:nvPr/>
                </p:nvGrpSpPr>
                <p:grpSpPr bwMode="auto">
                  <a:xfrm>
                    <a:off x="2940" y="1440"/>
                    <a:ext cx="345" cy="1395"/>
                    <a:chOff x="2940" y="1440"/>
                    <a:chExt cx="345" cy="1395"/>
                  </a:xfrm>
                </p:grpSpPr>
                <p:sp>
                  <p:nvSpPr>
                    <p:cNvPr id="610" name="Oval 600"/>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11" name="Oval 599"/>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12" name="Oval 598"/>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590" name="Group 593"/>
                  <p:cNvGrpSpPr>
                    <a:grpSpLocks/>
                  </p:cNvGrpSpPr>
                  <p:nvPr/>
                </p:nvGrpSpPr>
                <p:grpSpPr bwMode="auto">
                  <a:xfrm>
                    <a:off x="3480" y="1440"/>
                    <a:ext cx="345" cy="1395"/>
                    <a:chOff x="2940" y="1440"/>
                    <a:chExt cx="345" cy="1395"/>
                  </a:xfrm>
                </p:grpSpPr>
                <p:sp>
                  <p:nvSpPr>
                    <p:cNvPr id="607" name="Oval 596"/>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08" name="Oval 595"/>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09" name="Oval 594"/>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591" name="Group 589"/>
                  <p:cNvGrpSpPr>
                    <a:grpSpLocks/>
                  </p:cNvGrpSpPr>
                  <p:nvPr/>
                </p:nvGrpSpPr>
                <p:grpSpPr bwMode="auto">
                  <a:xfrm>
                    <a:off x="4035" y="1410"/>
                    <a:ext cx="345" cy="1395"/>
                    <a:chOff x="2940" y="1440"/>
                    <a:chExt cx="345" cy="1395"/>
                  </a:xfrm>
                </p:grpSpPr>
                <p:sp>
                  <p:nvSpPr>
                    <p:cNvPr id="604" name="Oval 592"/>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05" name="Oval 591"/>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06" name="Oval 590"/>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592" name="Group 585"/>
                  <p:cNvGrpSpPr>
                    <a:grpSpLocks/>
                  </p:cNvGrpSpPr>
                  <p:nvPr/>
                </p:nvGrpSpPr>
                <p:grpSpPr bwMode="auto">
                  <a:xfrm>
                    <a:off x="4545" y="1425"/>
                    <a:ext cx="345" cy="1395"/>
                    <a:chOff x="2940" y="1440"/>
                    <a:chExt cx="345" cy="1395"/>
                  </a:xfrm>
                </p:grpSpPr>
                <p:sp>
                  <p:nvSpPr>
                    <p:cNvPr id="601" name="Oval 588"/>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02" name="Oval 587"/>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03" name="Oval 586"/>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593" name="Group 581"/>
                  <p:cNvGrpSpPr>
                    <a:grpSpLocks/>
                  </p:cNvGrpSpPr>
                  <p:nvPr/>
                </p:nvGrpSpPr>
                <p:grpSpPr bwMode="auto">
                  <a:xfrm>
                    <a:off x="5100" y="1440"/>
                    <a:ext cx="345" cy="1395"/>
                    <a:chOff x="2940" y="1440"/>
                    <a:chExt cx="345" cy="1395"/>
                  </a:xfrm>
                </p:grpSpPr>
                <p:sp>
                  <p:nvSpPr>
                    <p:cNvPr id="598" name="Oval 584"/>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99" name="Oval 583"/>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00" name="Oval 582"/>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594" name="Group 577"/>
                  <p:cNvGrpSpPr>
                    <a:grpSpLocks/>
                  </p:cNvGrpSpPr>
                  <p:nvPr/>
                </p:nvGrpSpPr>
                <p:grpSpPr bwMode="auto">
                  <a:xfrm>
                    <a:off x="5640" y="1440"/>
                    <a:ext cx="345" cy="1395"/>
                    <a:chOff x="2940" y="1440"/>
                    <a:chExt cx="345" cy="1395"/>
                  </a:xfrm>
                </p:grpSpPr>
                <p:sp>
                  <p:nvSpPr>
                    <p:cNvPr id="595" name="Oval 580"/>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96" name="Oval 579"/>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97" name="Oval 578"/>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grpSp>
          <p:grpSp>
            <p:nvGrpSpPr>
              <p:cNvPr id="416" name="Group 538"/>
              <p:cNvGrpSpPr>
                <a:grpSpLocks/>
              </p:cNvGrpSpPr>
              <p:nvPr/>
            </p:nvGrpSpPr>
            <p:grpSpPr bwMode="auto">
              <a:xfrm flipV="1">
                <a:off x="2117" y="7036"/>
                <a:ext cx="1843" cy="816"/>
                <a:chOff x="2790" y="1275"/>
                <a:chExt cx="3315" cy="1560"/>
              </a:xfrm>
            </p:grpSpPr>
            <p:grpSp>
              <p:nvGrpSpPr>
                <p:cNvPr id="550" name="Group 571"/>
                <p:cNvGrpSpPr>
                  <a:grpSpLocks/>
                </p:cNvGrpSpPr>
                <p:nvPr/>
              </p:nvGrpSpPr>
              <p:grpSpPr bwMode="auto">
                <a:xfrm>
                  <a:off x="2790" y="1620"/>
                  <a:ext cx="3315" cy="1020"/>
                  <a:chOff x="2595" y="1620"/>
                  <a:chExt cx="4605" cy="1020"/>
                </a:xfrm>
              </p:grpSpPr>
              <p:sp>
                <p:nvSpPr>
                  <p:cNvPr id="583" name="Line 574"/>
                  <p:cNvSpPr>
                    <a:spLocks noChangeShapeType="1"/>
                  </p:cNvSpPr>
                  <p:nvPr/>
                </p:nvSpPr>
                <p:spPr bwMode="auto">
                  <a:xfrm>
                    <a:off x="2595" y="1620"/>
                    <a:ext cx="4575"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84" name="Line 573"/>
                  <p:cNvSpPr>
                    <a:spLocks noChangeShapeType="1"/>
                  </p:cNvSpPr>
                  <p:nvPr/>
                </p:nvSpPr>
                <p:spPr bwMode="auto">
                  <a:xfrm>
                    <a:off x="2610" y="2130"/>
                    <a:ext cx="459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85" name="Line 572"/>
                  <p:cNvSpPr>
                    <a:spLocks noChangeShapeType="1"/>
                  </p:cNvSpPr>
                  <p:nvPr/>
                </p:nvSpPr>
                <p:spPr bwMode="auto">
                  <a:xfrm>
                    <a:off x="2640" y="2640"/>
                    <a:ext cx="456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551" name="Group 564"/>
                <p:cNvGrpSpPr>
                  <a:grpSpLocks/>
                </p:cNvGrpSpPr>
                <p:nvPr/>
              </p:nvGrpSpPr>
              <p:grpSpPr bwMode="auto">
                <a:xfrm>
                  <a:off x="3120" y="1275"/>
                  <a:ext cx="2715" cy="1560"/>
                  <a:chOff x="3120" y="1275"/>
                  <a:chExt cx="2715" cy="1560"/>
                </a:xfrm>
              </p:grpSpPr>
              <p:sp>
                <p:nvSpPr>
                  <p:cNvPr id="577" name="Line 570"/>
                  <p:cNvSpPr>
                    <a:spLocks noChangeShapeType="1"/>
                  </p:cNvSpPr>
                  <p:nvPr/>
                </p:nvSpPr>
                <p:spPr bwMode="auto">
                  <a:xfrm>
                    <a:off x="312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78" name="Line 569"/>
                  <p:cNvSpPr>
                    <a:spLocks noChangeShapeType="1"/>
                  </p:cNvSpPr>
                  <p:nvPr/>
                </p:nvSpPr>
                <p:spPr bwMode="auto">
                  <a:xfrm>
                    <a:off x="5835" y="130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79" name="Line 568"/>
                  <p:cNvSpPr>
                    <a:spLocks noChangeShapeType="1"/>
                  </p:cNvSpPr>
                  <p:nvPr/>
                </p:nvSpPr>
                <p:spPr bwMode="auto">
                  <a:xfrm>
                    <a:off x="366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80" name="Line 567"/>
                  <p:cNvSpPr>
                    <a:spLocks noChangeShapeType="1"/>
                  </p:cNvSpPr>
                  <p:nvPr/>
                </p:nvSpPr>
                <p:spPr bwMode="auto">
                  <a:xfrm>
                    <a:off x="421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81" name="Line 566"/>
                  <p:cNvSpPr>
                    <a:spLocks noChangeShapeType="1"/>
                  </p:cNvSpPr>
                  <p:nvPr/>
                </p:nvSpPr>
                <p:spPr bwMode="auto">
                  <a:xfrm>
                    <a:off x="472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82" name="Line 565"/>
                  <p:cNvSpPr>
                    <a:spLocks noChangeShapeType="1"/>
                  </p:cNvSpPr>
                  <p:nvPr/>
                </p:nvSpPr>
                <p:spPr bwMode="auto">
                  <a:xfrm>
                    <a:off x="5280" y="127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552" name="Group 539"/>
                <p:cNvGrpSpPr>
                  <a:grpSpLocks/>
                </p:cNvGrpSpPr>
                <p:nvPr/>
              </p:nvGrpSpPr>
              <p:grpSpPr bwMode="auto">
                <a:xfrm>
                  <a:off x="2940" y="1410"/>
                  <a:ext cx="3045" cy="1425"/>
                  <a:chOff x="2940" y="1410"/>
                  <a:chExt cx="3045" cy="1425"/>
                </a:xfrm>
              </p:grpSpPr>
              <p:grpSp>
                <p:nvGrpSpPr>
                  <p:cNvPr id="553" name="Group 560"/>
                  <p:cNvGrpSpPr>
                    <a:grpSpLocks/>
                  </p:cNvGrpSpPr>
                  <p:nvPr/>
                </p:nvGrpSpPr>
                <p:grpSpPr bwMode="auto">
                  <a:xfrm>
                    <a:off x="2940" y="1440"/>
                    <a:ext cx="345" cy="1395"/>
                    <a:chOff x="2940" y="1440"/>
                    <a:chExt cx="345" cy="1395"/>
                  </a:xfrm>
                </p:grpSpPr>
                <p:sp>
                  <p:nvSpPr>
                    <p:cNvPr id="574" name="Oval 563"/>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75" name="Oval 562"/>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76" name="Oval 561"/>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554" name="Group 556"/>
                  <p:cNvGrpSpPr>
                    <a:grpSpLocks/>
                  </p:cNvGrpSpPr>
                  <p:nvPr/>
                </p:nvGrpSpPr>
                <p:grpSpPr bwMode="auto">
                  <a:xfrm>
                    <a:off x="3480" y="1440"/>
                    <a:ext cx="345" cy="1395"/>
                    <a:chOff x="2940" y="1440"/>
                    <a:chExt cx="345" cy="1395"/>
                  </a:xfrm>
                </p:grpSpPr>
                <p:sp>
                  <p:nvSpPr>
                    <p:cNvPr id="571" name="Oval 559"/>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72" name="Oval 558"/>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73" name="Oval 557"/>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555" name="Group 552"/>
                  <p:cNvGrpSpPr>
                    <a:grpSpLocks/>
                  </p:cNvGrpSpPr>
                  <p:nvPr/>
                </p:nvGrpSpPr>
                <p:grpSpPr bwMode="auto">
                  <a:xfrm>
                    <a:off x="4035" y="1410"/>
                    <a:ext cx="345" cy="1395"/>
                    <a:chOff x="2940" y="1440"/>
                    <a:chExt cx="345" cy="1395"/>
                  </a:xfrm>
                </p:grpSpPr>
                <p:sp>
                  <p:nvSpPr>
                    <p:cNvPr id="568" name="Oval 555"/>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69" name="Oval 554"/>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70" name="Oval 553"/>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556" name="Group 548"/>
                  <p:cNvGrpSpPr>
                    <a:grpSpLocks/>
                  </p:cNvGrpSpPr>
                  <p:nvPr/>
                </p:nvGrpSpPr>
                <p:grpSpPr bwMode="auto">
                  <a:xfrm>
                    <a:off x="4545" y="1425"/>
                    <a:ext cx="345" cy="1395"/>
                    <a:chOff x="2940" y="1440"/>
                    <a:chExt cx="345" cy="1395"/>
                  </a:xfrm>
                </p:grpSpPr>
                <p:sp>
                  <p:nvSpPr>
                    <p:cNvPr id="565" name="Oval 551"/>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66" name="Oval 550"/>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67" name="Oval 549"/>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557" name="Group 544"/>
                  <p:cNvGrpSpPr>
                    <a:grpSpLocks/>
                  </p:cNvGrpSpPr>
                  <p:nvPr/>
                </p:nvGrpSpPr>
                <p:grpSpPr bwMode="auto">
                  <a:xfrm>
                    <a:off x="5100" y="1440"/>
                    <a:ext cx="345" cy="1395"/>
                    <a:chOff x="2940" y="1440"/>
                    <a:chExt cx="345" cy="1395"/>
                  </a:xfrm>
                </p:grpSpPr>
                <p:sp>
                  <p:nvSpPr>
                    <p:cNvPr id="562" name="Oval 547"/>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63" name="Oval 546"/>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64" name="Oval 545"/>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558" name="Group 540"/>
                  <p:cNvGrpSpPr>
                    <a:grpSpLocks/>
                  </p:cNvGrpSpPr>
                  <p:nvPr/>
                </p:nvGrpSpPr>
                <p:grpSpPr bwMode="auto">
                  <a:xfrm>
                    <a:off x="5640" y="1440"/>
                    <a:ext cx="345" cy="1395"/>
                    <a:chOff x="2940" y="1440"/>
                    <a:chExt cx="345" cy="1395"/>
                  </a:xfrm>
                </p:grpSpPr>
                <p:sp>
                  <p:nvSpPr>
                    <p:cNvPr id="559" name="Oval 543"/>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60" name="Oval 542"/>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61" name="Oval 541"/>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grpSp>
          <p:grpSp>
            <p:nvGrpSpPr>
              <p:cNvPr id="417" name="Group 506"/>
              <p:cNvGrpSpPr>
                <a:grpSpLocks/>
              </p:cNvGrpSpPr>
              <p:nvPr/>
            </p:nvGrpSpPr>
            <p:grpSpPr bwMode="auto">
              <a:xfrm>
                <a:off x="2111" y="6173"/>
                <a:ext cx="1849" cy="986"/>
                <a:chOff x="5711" y="4489"/>
                <a:chExt cx="1849" cy="986"/>
              </a:xfrm>
            </p:grpSpPr>
            <p:grpSp>
              <p:nvGrpSpPr>
                <p:cNvPr id="519" name="Group 531"/>
                <p:cNvGrpSpPr>
                  <a:grpSpLocks/>
                </p:cNvGrpSpPr>
                <p:nvPr/>
              </p:nvGrpSpPr>
              <p:grpSpPr bwMode="auto">
                <a:xfrm flipV="1">
                  <a:off x="5901" y="4521"/>
                  <a:ext cx="1509" cy="954"/>
                  <a:chOff x="3120" y="1275"/>
                  <a:chExt cx="2715" cy="1560"/>
                </a:xfrm>
              </p:grpSpPr>
              <p:sp>
                <p:nvSpPr>
                  <p:cNvPr id="544" name="Line 537"/>
                  <p:cNvSpPr>
                    <a:spLocks noChangeShapeType="1"/>
                  </p:cNvSpPr>
                  <p:nvPr/>
                </p:nvSpPr>
                <p:spPr bwMode="auto">
                  <a:xfrm>
                    <a:off x="312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45" name="Line 536"/>
                  <p:cNvSpPr>
                    <a:spLocks noChangeShapeType="1"/>
                  </p:cNvSpPr>
                  <p:nvPr/>
                </p:nvSpPr>
                <p:spPr bwMode="auto">
                  <a:xfrm>
                    <a:off x="5835" y="130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46" name="Line 535"/>
                  <p:cNvSpPr>
                    <a:spLocks noChangeShapeType="1"/>
                  </p:cNvSpPr>
                  <p:nvPr/>
                </p:nvSpPr>
                <p:spPr bwMode="auto">
                  <a:xfrm>
                    <a:off x="366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47" name="Line 534"/>
                  <p:cNvSpPr>
                    <a:spLocks noChangeShapeType="1"/>
                  </p:cNvSpPr>
                  <p:nvPr/>
                </p:nvSpPr>
                <p:spPr bwMode="auto">
                  <a:xfrm>
                    <a:off x="421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48" name="Line 533"/>
                  <p:cNvSpPr>
                    <a:spLocks noChangeShapeType="1"/>
                  </p:cNvSpPr>
                  <p:nvPr/>
                </p:nvSpPr>
                <p:spPr bwMode="auto">
                  <a:xfrm>
                    <a:off x="472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49" name="Line 532"/>
                  <p:cNvSpPr>
                    <a:spLocks noChangeShapeType="1"/>
                  </p:cNvSpPr>
                  <p:nvPr/>
                </p:nvSpPr>
                <p:spPr bwMode="auto">
                  <a:xfrm>
                    <a:off x="5280" y="127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520" name="Group 523"/>
                <p:cNvGrpSpPr>
                  <a:grpSpLocks/>
                </p:cNvGrpSpPr>
                <p:nvPr/>
              </p:nvGrpSpPr>
              <p:grpSpPr bwMode="auto">
                <a:xfrm>
                  <a:off x="5729" y="5046"/>
                  <a:ext cx="1831" cy="222"/>
                  <a:chOff x="2355" y="4413"/>
                  <a:chExt cx="2980" cy="364"/>
                </a:xfrm>
              </p:grpSpPr>
              <p:sp>
                <p:nvSpPr>
                  <p:cNvPr id="537" name="Line 530"/>
                  <p:cNvSpPr>
                    <a:spLocks noChangeShapeType="1"/>
                  </p:cNvSpPr>
                  <p:nvPr/>
                </p:nvSpPr>
                <p:spPr bwMode="auto">
                  <a:xfrm flipV="1">
                    <a:off x="2355" y="4598"/>
                    <a:ext cx="298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38" name="Oval 529"/>
                  <p:cNvSpPr>
                    <a:spLocks noChangeArrowheads="1"/>
                  </p:cNvSpPr>
                  <p:nvPr/>
                </p:nvSpPr>
                <p:spPr bwMode="auto">
                  <a:xfrm flipV="1">
                    <a:off x="2491" y="444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39" name="Oval 528"/>
                  <p:cNvSpPr>
                    <a:spLocks noChangeArrowheads="1"/>
                  </p:cNvSpPr>
                  <p:nvPr/>
                </p:nvSpPr>
                <p:spPr bwMode="auto">
                  <a:xfrm flipV="1">
                    <a:off x="2980" y="444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40" name="Oval 527"/>
                  <p:cNvSpPr>
                    <a:spLocks noChangeArrowheads="1"/>
                  </p:cNvSpPr>
                  <p:nvPr/>
                </p:nvSpPr>
                <p:spPr bwMode="auto">
                  <a:xfrm flipV="1">
                    <a:off x="3482" y="446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41" name="Oval 526"/>
                  <p:cNvSpPr>
                    <a:spLocks noChangeArrowheads="1"/>
                  </p:cNvSpPr>
                  <p:nvPr/>
                </p:nvSpPr>
                <p:spPr bwMode="auto">
                  <a:xfrm flipV="1">
                    <a:off x="3943" y="4456"/>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42" name="Oval 525"/>
                  <p:cNvSpPr>
                    <a:spLocks noChangeArrowheads="1"/>
                  </p:cNvSpPr>
                  <p:nvPr/>
                </p:nvSpPr>
                <p:spPr bwMode="auto">
                  <a:xfrm flipV="1">
                    <a:off x="4427" y="4413"/>
                    <a:ext cx="342" cy="35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43" name="Oval 524"/>
                  <p:cNvSpPr>
                    <a:spLocks noChangeArrowheads="1"/>
                  </p:cNvSpPr>
                  <p:nvPr/>
                </p:nvSpPr>
                <p:spPr bwMode="auto">
                  <a:xfrm flipV="1">
                    <a:off x="4934" y="444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521" name="Group 515"/>
                <p:cNvGrpSpPr>
                  <a:grpSpLocks/>
                </p:cNvGrpSpPr>
                <p:nvPr/>
              </p:nvGrpSpPr>
              <p:grpSpPr bwMode="auto">
                <a:xfrm>
                  <a:off x="5711" y="4765"/>
                  <a:ext cx="1837" cy="223"/>
                  <a:chOff x="2350" y="3919"/>
                  <a:chExt cx="2990" cy="364"/>
                </a:xfrm>
              </p:grpSpPr>
              <p:sp>
                <p:nvSpPr>
                  <p:cNvPr id="530" name="Line 522"/>
                  <p:cNvSpPr>
                    <a:spLocks noChangeShapeType="1"/>
                  </p:cNvSpPr>
                  <p:nvPr/>
                </p:nvSpPr>
                <p:spPr bwMode="auto">
                  <a:xfrm flipV="1">
                    <a:off x="2350" y="4072"/>
                    <a:ext cx="299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31" name="Oval 521"/>
                  <p:cNvSpPr>
                    <a:spLocks noChangeArrowheads="1"/>
                  </p:cNvSpPr>
                  <p:nvPr/>
                </p:nvSpPr>
                <p:spPr bwMode="auto">
                  <a:xfrm flipV="1">
                    <a:off x="2506" y="394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32" name="Oval 520"/>
                  <p:cNvSpPr>
                    <a:spLocks noChangeArrowheads="1"/>
                  </p:cNvSpPr>
                  <p:nvPr/>
                </p:nvSpPr>
                <p:spPr bwMode="auto">
                  <a:xfrm flipV="1">
                    <a:off x="2980" y="3919"/>
                    <a:ext cx="342" cy="35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33" name="Oval 519"/>
                  <p:cNvSpPr>
                    <a:spLocks noChangeArrowheads="1"/>
                  </p:cNvSpPr>
                  <p:nvPr/>
                </p:nvSpPr>
                <p:spPr bwMode="auto">
                  <a:xfrm flipV="1">
                    <a:off x="3497" y="3975"/>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34" name="Oval 518"/>
                  <p:cNvSpPr>
                    <a:spLocks noChangeArrowheads="1"/>
                  </p:cNvSpPr>
                  <p:nvPr/>
                </p:nvSpPr>
                <p:spPr bwMode="auto">
                  <a:xfrm flipV="1">
                    <a:off x="3958" y="3962"/>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35" name="Oval 517"/>
                  <p:cNvSpPr>
                    <a:spLocks noChangeArrowheads="1"/>
                  </p:cNvSpPr>
                  <p:nvPr/>
                </p:nvSpPr>
                <p:spPr bwMode="auto">
                  <a:xfrm flipV="1">
                    <a:off x="4460" y="394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36" name="Oval 516"/>
                  <p:cNvSpPr>
                    <a:spLocks noChangeArrowheads="1"/>
                  </p:cNvSpPr>
                  <p:nvPr/>
                </p:nvSpPr>
                <p:spPr bwMode="auto">
                  <a:xfrm flipV="1">
                    <a:off x="4949" y="394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522" name="Group 507"/>
                <p:cNvGrpSpPr>
                  <a:grpSpLocks/>
                </p:cNvGrpSpPr>
                <p:nvPr/>
              </p:nvGrpSpPr>
              <p:grpSpPr bwMode="auto">
                <a:xfrm>
                  <a:off x="5735" y="4489"/>
                  <a:ext cx="1825" cy="207"/>
                  <a:chOff x="2384" y="3438"/>
                  <a:chExt cx="2971" cy="338"/>
                </a:xfrm>
              </p:grpSpPr>
              <p:sp>
                <p:nvSpPr>
                  <p:cNvPr id="523" name="Line 514"/>
                  <p:cNvSpPr>
                    <a:spLocks noChangeShapeType="1"/>
                  </p:cNvSpPr>
                  <p:nvPr/>
                </p:nvSpPr>
                <p:spPr bwMode="auto">
                  <a:xfrm flipV="1">
                    <a:off x="2384" y="3605"/>
                    <a:ext cx="2971"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24" name="Oval 513"/>
                  <p:cNvSpPr>
                    <a:spLocks noChangeArrowheads="1"/>
                  </p:cNvSpPr>
                  <p:nvPr/>
                </p:nvSpPr>
                <p:spPr bwMode="auto">
                  <a:xfrm flipV="1">
                    <a:off x="2491" y="345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25" name="Oval 512"/>
                  <p:cNvSpPr>
                    <a:spLocks noChangeArrowheads="1"/>
                  </p:cNvSpPr>
                  <p:nvPr/>
                </p:nvSpPr>
                <p:spPr bwMode="auto">
                  <a:xfrm flipV="1">
                    <a:off x="2980" y="345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26" name="Oval 511"/>
                  <p:cNvSpPr>
                    <a:spLocks noChangeArrowheads="1"/>
                  </p:cNvSpPr>
                  <p:nvPr/>
                </p:nvSpPr>
                <p:spPr bwMode="auto">
                  <a:xfrm flipV="1">
                    <a:off x="3482" y="3464"/>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27" name="Oval 510"/>
                  <p:cNvSpPr>
                    <a:spLocks noChangeArrowheads="1"/>
                  </p:cNvSpPr>
                  <p:nvPr/>
                </p:nvSpPr>
                <p:spPr bwMode="auto">
                  <a:xfrm flipV="1">
                    <a:off x="3943" y="3466"/>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28" name="Oval 509"/>
                  <p:cNvSpPr>
                    <a:spLocks noChangeArrowheads="1"/>
                  </p:cNvSpPr>
                  <p:nvPr/>
                </p:nvSpPr>
                <p:spPr bwMode="auto">
                  <a:xfrm flipV="1">
                    <a:off x="4445" y="345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29" name="Oval 508"/>
                  <p:cNvSpPr>
                    <a:spLocks noChangeArrowheads="1"/>
                  </p:cNvSpPr>
                  <p:nvPr/>
                </p:nvSpPr>
                <p:spPr bwMode="auto">
                  <a:xfrm flipV="1">
                    <a:off x="4934" y="3438"/>
                    <a:ext cx="342" cy="33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grpSp>
            <p:nvGrpSpPr>
              <p:cNvPr id="418" name="Group 474"/>
              <p:cNvGrpSpPr>
                <a:grpSpLocks/>
              </p:cNvGrpSpPr>
              <p:nvPr/>
            </p:nvGrpSpPr>
            <p:grpSpPr bwMode="auto">
              <a:xfrm>
                <a:off x="3911" y="4499"/>
                <a:ext cx="1848" cy="985"/>
                <a:chOff x="3911" y="4499"/>
                <a:chExt cx="1848" cy="985"/>
              </a:xfrm>
            </p:grpSpPr>
            <p:grpSp>
              <p:nvGrpSpPr>
                <p:cNvPr id="488" name="Group 499"/>
                <p:cNvGrpSpPr>
                  <a:grpSpLocks/>
                </p:cNvGrpSpPr>
                <p:nvPr/>
              </p:nvGrpSpPr>
              <p:grpSpPr bwMode="auto">
                <a:xfrm flipV="1">
                  <a:off x="4101" y="4531"/>
                  <a:ext cx="1508" cy="953"/>
                  <a:chOff x="3120" y="1275"/>
                  <a:chExt cx="2715" cy="1560"/>
                </a:xfrm>
              </p:grpSpPr>
              <p:sp>
                <p:nvSpPr>
                  <p:cNvPr id="513" name="Line 505"/>
                  <p:cNvSpPr>
                    <a:spLocks noChangeShapeType="1"/>
                  </p:cNvSpPr>
                  <p:nvPr/>
                </p:nvSpPr>
                <p:spPr bwMode="auto">
                  <a:xfrm>
                    <a:off x="312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14" name="Line 504"/>
                  <p:cNvSpPr>
                    <a:spLocks noChangeShapeType="1"/>
                  </p:cNvSpPr>
                  <p:nvPr/>
                </p:nvSpPr>
                <p:spPr bwMode="auto">
                  <a:xfrm>
                    <a:off x="5835" y="130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15" name="Line 503"/>
                  <p:cNvSpPr>
                    <a:spLocks noChangeShapeType="1"/>
                  </p:cNvSpPr>
                  <p:nvPr/>
                </p:nvSpPr>
                <p:spPr bwMode="auto">
                  <a:xfrm>
                    <a:off x="366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16" name="Line 502"/>
                  <p:cNvSpPr>
                    <a:spLocks noChangeShapeType="1"/>
                  </p:cNvSpPr>
                  <p:nvPr/>
                </p:nvSpPr>
                <p:spPr bwMode="auto">
                  <a:xfrm>
                    <a:off x="421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17" name="Line 501"/>
                  <p:cNvSpPr>
                    <a:spLocks noChangeShapeType="1"/>
                  </p:cNvSpPr>
                  <p:nvPr/>
                </p:nvSpPr>
                <p:spPr bwMode="auto">
                  <a:xfrm>
                    <a:off x="472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18" name="Line 500"/>
                  <p:cNvSpPr>
                    <a:spLocks noChangeShapeType="1"/>
                  </p:cNvSpPr>
                  <p:nvPr/>
                </p:nvSpPr>
                <p:spPr bwMode="auto">
                  <a:xfrm>
                    <a:off x="5280" y="127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489" name="Group 491"/>
                <p:cNvGrpSpPr>
                  <a:grpSpLocks/>
                </p:cNvGrpSpPr>
                <p:nvPr/>
              </p:nvGrpSpPr>
              <p:grpSpPr bwMode="auto">
                <a:xfrm>
                  <a:off x="3929" y="5055"/>
                  <a:ext cx="1830" cy="222"/>
                  <a:chOff x="2355" y="4413"/>
                  <a:chExt cx="2980" cy="364"/>
                </a:xfrm>
              </p:grpSpPr>
              <p:sp>
                <p:nvSpPr>
                  <p:cNvPr id="506" name="Line 498"/>
                  <p:cNvSpPr>
                    <a:spLocks noChangeShapeType="1"/>
                  </p:cNvSpPr>
                  <p:nvPr/>
                </p:nvSpPr>
                <p:spPr bwMode="auto">
                  <a:xfrm flipV="1">
                    <a:off x="2355" y="4598"/>
                    <a:ext cx="298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07" name="Oval 497"/>
                  <p:cNvSpPr>
                    <a:spLocks noChangeArrowheads="1"/>
                  </p:cNvSpPr>
                  <p:nvPr/>
                </p:nvSpPr>
                <p:spPr bwMode="auto">
                  <a:xfrm flipV="1">
                    <a:off x="2491" y="444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08" name="Oval 496"/>
                  <p:cNvSpPr>
                    <a:spLocks noChangeArrowheads="1"/>
                  </p:cNvSpPr>
                  <p:nvPr/>
                </p:nvSpPr>
                <p:spPr bwMode="auto">
                  <a:xfrm flipV="1">
                    <a:off x="2980" y="444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09" name="Oval 495"/>
                  <p:cNvSpPr>
                    <a:spLocks noChangeArrowheads="1"/>
                  </p:cNvSpPr>
                  <p:nvPr/>
                </p:nvSpPr>
                <p:spPr bwMode="auto">
                  <a:xfrm flipV="1">
                    <a:off x="3482" y="446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10" name="Oval 494"/>
                  <p:cNvSpPr>
                    <a:spLocks noChangeArrowheads="1"/>
                  </p:cNvSpPr>
                  <p:nvPr/>
                </p:nvSpPr>
                <p:spPr bwMode="auto">
                  <a:xfrm flipV="1">
                    <a:off x="3943" y="4456"/>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11" name="Oval 493"/>
                  <p:cNvSpPr>
                    <a:spLocks noChangeArrowheads="1"/>
                  </p:cNvSpPr>
                  <p:nvPr/>
                </p:nvSpPr>
                <p:spPr bwMode="auto">
                  <a:xfrm flipV="1">
                    <a:off x="4427" y="4413"/>
                    <a:ext cx="342" cy="35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12" name="Oval 492"/>
                  <p:cNvSpPr>
                    <a:spLocks noChangeArrowheads="1"/>
                  </p:cNvSpPr>
                  <p:nvPr/>
                </p:nvSpPr>
                <p:spPr bwMode="auto">
                  <a:xfrm flipV="1">
                    <a:off x="4934" y="444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490" name="Group 483"/>
                <p:cNvGrpSpPr>
                  <a:grpSpLocks/>
                </p:cNvGrpSpPr>
                <p:nvPr/>
              </p:nvGrpSpPr>
              <p:grpSpPr bwMode="auto">
                <a:xfrm>
                  <a:off x="3911" y="4775"/>
                  <a:ext cx="1836" cy="222"/>
                  <a:chOff x="2350" y="3919"/>
                  <a:chExt cx="2990" cy="364"/>
                </a:xfrm>
              </p:grpSpPr>
              <p:sp>
                <p:nvSpPr>
                  <p:cNvPr id="499" name="Line 490"/>
                  <p:cNvSpPr>
                    <a:spLocks noChangeShapeType="1"/>
                  </p:cNvSpPr>
                  <p:nvPr/>
                </p:nvSpPr>
                <p:spPr bwMode="auto">
                  <a:xfrm flipV="1">
                    <a:off x="2350" y="4072"/>
                    <a:ext cx="299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00" name="Oval 489"/>
                  <p:cNvSpPr>
                    <a:spLocks noChangeArrowheads="1"/>
                  </p:cNvSpPr>
                  <p:nvPr/>
                </p:nvSpPr>
                <p:spPr bwMode="auto">
                  <a:xfrm flipV="1">
                    <a:off x="2506" y="394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01" name="Oval 488"/>
                  <p:cNvSpPr>
                    <a:spLocks noChangeArrowheads="1"/>
                  </p:cNvSpPr>
                  <p:nvPr/>
                </p:nvSpPr>
                <p:spPr bwMode="auto">
                  <a:xfrm flipV="1">
                    <a:off x="2980" y="3919"/>
                    <a:ext cx="342" cy="35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02" name="Oval 487"/>
                  <p:cNvSpPr>
                    <a:spLocks noChangeArrowheads="1"/>
                  </p:cNvSpPr>
                  <p:nvPr/>
                </p:nvSpPr>
                <p:spPr bwMode="auto">
                  <a:xfrm flipV="1">
                    <a:off x="3497" y="3975"/>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03" name="Oval 486"/>
                  <p:cNvSpPr>
                    <a:spLocks noChangeArrowheads="1"/>
                  </p:cNvSpPr>
                  <p:nvPr/>
                </p:nvSpPr>
                <p:spPr bwMode="auto">
                  <a:xfrm flipV="1">
                    <a:off x="3958" y="3962"/>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04" name="Oval 485"/>
                  <p:cNvSpPr>
                    <a:spLocks noChangeArrowheads="1"/>
                  </p:cNvSpPr>
                  <p:nvPr/>
                </p:nvSpPr>
                <p:spPr bwMode="auto">
                  <a:xfrm flipV="1">
                    <a:off x="4460" y="394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05" name="Oval 484"/>
                  <p:cNvSpPr>
                    <a:spLocks noChangeArrowheads="1"/>
                  </p:cNvSpPr>
                  <p:nvPr/>
                </p:nvSpPr>
                <p:spPr bwMode="auto">
                  <a:xfrm flipV="1">
                    <a:off x="4949" y="394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491" name="Group 475"/>
                <p:cNvGrpSpPr>
                  <a:grpSpLocks/>
                </p:cNvGrpSpPr>
                <p:nvPr/>
              </p:nvGrpSpPr>
              <p:grpSpPr bwMode="auto">
                <a:xfrm>
                  <a:off x="3935" y="4499"/>
                  <a:ext cx="1824" cy="207"/>
                  <a:chOff x="2384" y="3438"/>
                  <a:chExt cx="2971" cy="338"/>
                </a:xfrm>
              </p:grpSpPr>
              <p:sp>
                <p:nvSpPr>
                  <p:cNvPr id="492" name="Line 482"/>
                  <p:cNvSpPr>
                    <a:spLocks noChangeShapeType="1"/>
                  </p:cNvSpPr>
                  <p:nvPr/>
                </p:nvSpPr>
                <p:spPr bwMode="auto">
                  <a:xfrm flipV="1">
                    <a:off x="2384" y="3605"/>
                    <a:ext cx="2971"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93" name="Oval 481"/>
                  <p:cNvSpPr>
                    <a:spLocks noChangeArrowheads="1"/>
                  </p:cNvSpPr>
                  <p:nvPr/>
                </p:nvSpPr>
                <p:spPr bwMode="auto">
                  <a:xfrm flipV="1">
                    <a:off x="2491" y="345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94" name="Oval 480"/>
                  <p:cNvSpPr>
                    <a:spLocks noChangeArrowheads="1"/>
                  </p:cNvSpPr>
                  <p:nvPr/>
                </p:nvSpPr>
                <p:spPr bwMode="auto">
                  <a:xfrm flipV="1">
                    <a:off x="2980" y="345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95" name="Oval 479"/>
                  <p:cNvSpPr>
                    <a:spLocks noChangeArrowheads="1"/>
                  </p:cNvSpPr>
                  <p:nvPr/>
                </p:nvSpPr>
                <p:spPr bwMode="auto">
                  <a:xfrm flipV="1">
                    <a:off x="3482" y="3464"/>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96" name="Oval 478"/>
                  <p:cNvSpPr>
                    <a:spLocks noChangeArrowheads="1"/>
                  </p:cNvSpPr>
                  <p:nvPr/>
                </p:nvSpPr>
                <p:spPr bwMode="auto">
                  <a:xfrm flipV="1">
                    <a:off x="3943" y="3466"/>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97" name="Oval 477"/>
                  <p:cNvSpPr>
                    <a:spLocks noChangeArrowheads="1"/>
                  </p:cNvSpPr>
                  <p:nvPr/>
                </p:nvSpPr>
                <p:spPr bwMode="auto">
                  <a:xfrm flipV="1">
                    <a:off x="4445" y="345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98" name="Oval 476"/>
                  <p:cNvSpPr>
                    <a:spLocks noChangeArrowheads="1"/>
                  </p:cNvSpPr>
                  <p:nvPr/>
                </p:nvSpPr>
                <p:spPr bwMode="auto">
                  <a:xfrm flipV="1">
                    <a:off x="4934" y="3438"/>
                    <a:ext cx="342" cy="33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grpSp>
            <p:nvGrpSpPr>
              <p:cNvPr id="419" name="Group 437"/>
              <p:cNvGrpSpPr>
                <a:grpSpLocks/>
              </p:cNvGrpSpPr>
              <p:nvPr/>
            </p:nvGrpSpPr>
            <p:grpSpPr bwMode="auto">
              <a:xfrm flipV="1">
                <a:off x="3904" y="7031"/>
                <a:ext cx="1843" cy="816"/>
                <a:chOff x="2790" y="1275"/>
                <a:chExt cx="3315" cy="1560"/>
              </a:xfrm>
            </p:grpSpPr>
            <p:grpSp>
              <p:nvGrpSpPr>
                <p:cNvPr id="452" name="Group 470"/>
                <p:cNvGrpSpPr>
                  <a:grpSpLocks/>
                </p:cNvGrpSpPr>
                <p:nvPr/>
              </p:nvGrpSpPr>
              <p:grpSpPr bwMode="auto">
                <a:xfrm>
                  <a:off x="2790" y="1620"/>
                  <a:ext cx="3315" cy="1020"/>
                  <a:chOff x="2595" y="1620"/>
                  <a:chExt cx="4605" cy="1020"/>
                </a:xfrm>
              </p:grpSpPr>
              <p:sp>
                <p:nvSpPr>
                  <p:cNvPr id="485" name="Line 473"/>
                  <p:cNvSpPr>
                    <a:spLocks noChangeShapeType="1"/>
                  </p:cNvSpPr>
                  <p:nvPr/>
                </p:nvSpPr>
                <p:spPr bwMode="auto">
                  <a:xfrm>
                    <a:off x="2595" y="1620"/>
                    <a:ext cx="4575"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86" name="Line 472"/>
                  <p:cNvSpPr>
                    <a:spLocks noChangeShapeType="1"/>
                  </p:cNvSpPr>
                  <p:nvPr/>
                </p:nvSpPr>
                <p:spPr bwMode="auto">
                  <a:xfrm>
                    <a:off x="2610" y="2130"/>
                    <a:ext cx="459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87" name="Line 471"/>
                  <p:cNvSpPr>
                    <a:spLocks noChangeShapeType="1"/>
                  </p:cNvSpPr>
                  <p:nvPr/>
                </p:nvSpPr>
                <p:spPr bwMode="auto">
                  <a:xfrm>
                    <a:off x="2640" y="2640"/>
                    <a:ext cx="456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453" name="Group 463"/>
                <p:cNvGrpSpPr>
                  <a:grpSpLocks/>
                </p:cNvGrpSpPr>
                <p:nvPr/>
              </p:nvGrpSpPr>
              <p:grpSpPr bwMode="auto">
                <a:xfrm>
                  <a:off x="3120" y="1275"/>
                  <a:ext cx="2715" cy="1560"/>
                  <a:chOff x="3120" y="1275"/>
                  <a:chExt cx="2715" cy="1560"/>
                </a:xfrm>
              </p:grpSpPr>
              <p:sp>
                <p:nvSpPr>
                  <p:cNvPr id="479" name="Line 469"/>
                  <p:cNvSpPr>
                    <a:spLocks noChangeShapeType="1"/>
                  </p:cNvSpPr>
                  <p:nvPr/>
                </p:nvSpPr>
                <p:spPr bwMode="auto">
                  <a:xfrm>
                    <a:off x="312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80" name="Line 468"/>
                  <p:cNvSpPr>
                    <a:spLocks noChangeShapeType="1"/>
                  </p:cNvSpPr>
                  <p:nvPr/>
                </p:nvSpPr>
                <p:spPr bwMode="auto">
                  <a:xfrm>
                    <a:off x="5835" y="130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81" name="Line 467"/>
                  <p:cNvSpPr>
                    <a:spLocks noChangeShapeType="1"/>
                  </p:cNvSpPr>
                  <p:nvPr/>
                </p:nvSpPr>
                <p:spPr bwMode="auto">
                  <a:xfrm>
                    <a:off x="366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82" name="Line 466"/>
                  <p:cNvSpPr>
                    <a:spLocks noChangeShapeType="1"/>
                  </p:cNvSpPr>
                  <p:nvPr/>
                </p:nvSpPr>
                <p:spPr bwMode="auto">
                  <a:xfrm>
                    <a:off x="421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83" name="Line 465"/>
                  <p:cNvSpPr>
                    <a:spLocks noChangeShapeType="1"/>
                  </p:cNvSpPr>
                  <p:nvPr/>
                </p:nvSpPr>
                <p:spPr bwMode="auto">
                  <a:xfrm>
                    <a:off x="472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84" name="Line 464"/>
                  <p:cNvSpPr>
                    <a:spLocks noChangeShapeType="1"/>
                  </p:cNvSpPr>
                  <p:nvPr/>
                </p:nvSpPr>
                <p:spPr bwMode="auto">
                  <a:xfrm>
                    <a:off x="5280" y="127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454" name="Group 438"/>
                <p:cNvGrpSpPr>
                  <a:grpSpLocks/>
                </p:cNvGrpSpPr>
                <p:nvPr/>
              </p:nvGrpSpPr>
              <p:grpSpPr bwMode="auto">
                <a:xfrm>
                  <a:off x="2940" y="1410"/>
                  <a:ext cx="3045" cy="1425"/>
                  <a:chOff x="2940" y="1410"/>
                  <a:chExt cx="3045" cy="1425"/>
                </a:xfrm>
              </p:grpSpPr>
              <p:grpSp>
                <p:nvGrpSpPr>
                  <p:cNvPr id="455" name="Group 459"/>
                  <p:cNvGrpSpPr>
                    <a:grpSpLocks/>
                  </p:cNvGrpSpPr>
                  <p:nvPr/>
                </p:nvGrpSpPr>
                <p:grpSpPr bwMode="auto">
                  <a:xfrm>
                    <a:off x="2940" y="1440"/>
                    <a:ext cx="345" cy="1395"/>
                    <a:chOff x="2940" y="1440"/>
                    <a:chExt cx="345" cy="1395"/>
                  </a:xfrm>
                </p:grpSpPr>
                <p:sp>
                  <p:nvSpPr>
                    <p:cNvPr id="476" name="Oval 462"/>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77" name="Oval 461"/>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78" name="Oval 460"/>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456" name="Group 455"/>
                  <p:cNvGrpSpPr>
                    <a:grpSpLocks/>
                  </p:cNvGrpSpPr>
                  <p:nvPr/>
                </p:nvGrpSpPr>
                <p:grpSpPr bwMode="auto">
                  <a:xfrm>
                    <a:off x="3480" y="1440"/>
                    <a:ext cx="345" cy="1395"/>
                    <a:chOff x="2940" y="1440"/>
                    <a:chExt cx="345" cy="1395"/>
                  </a:xfrm>
                </p:grpSpPr>
                <p:sp>
                  <p:nvSpPr>
                    <p:cNvPr id="473" name="Oval 458"/>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74" name="Oval 457"/>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75" name="Oval 456"/>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457" name="Group 451"/>
                  <p:cNvGrpSpPr>
                    <a:grpSpLocks/>
                  </p:cNvGrpSpPr>
                  <p:nvPr/>
                </p:nvGrpSpPr>
                <p:grpSpPr bwMode="auto">
                  <a:xfrm>
                    <a:off x="4035" y="1410"/>
                    <a:ext cx="345" cy="1395"/>
                    <a:chOff x="2940" y="1440"/>
                    <a:chExt cx="345" cy="1395"/>
                  </a:xfrm>
                </p:grpSpPr>
                <p:sp>
                  <p:nvSpPr>
                    <p:cNvPr id="470" name="Oval 454"/>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71" name="Oval 453"/>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72" name="Oval 452"/>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458" name="Group 447"/>
                  <p:cNvGrpSpPr>
                    <a:grpSpLocks/>
                  </p:cNvGrpSpPr>
                  <p:nvPr/>
                </p:nvGrpSpPr>
                <p:grpSpPr bwMode="auto">
                  <a:xfrm>
                    <a:off x="4545" y="1425"/>
                    <a:ext cx="345" cy="1395"/>
                    <a:chOff x="2940" y="1440"/>
                    <a:chExt cx="345" cy="1395"/>
                  </a:xfrm>
                </p:grpSpPr>
                <p:sp>
                  <p:nvSpPr>
                    <p:cNvPr id="467" name="Oval 450"/>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68" name="Oval 449"/>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69" name="Oval 448"/>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459" name="Group 443"/>
                  <p:cNvGrpSpPr>
                    <a:grpSpLocks/>
                  </p:cNvGrpSpPr>
                  <p:nvPr/>
                </p:nvGrpSpPr>
                <p:grpSpPr bwMode="auto">
                  <a:xfrm>
                    <a:off x="5100" y="1440"/>
                    <a:ext cx="345" cy="1395"/>
                    <a:chOff x="2940" y="1440"/>
                    <a:chExt cx="345" cy="1395"/>
                  </a:xfrm>
                </p:grpSpPr>
                <p:sp>
                  <p:nvSpPr>
                    <p:cNvPr id="464" name="Oval 446"/>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65" name="Oval 445"/>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66" name="Oval 444"/>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460" name="Group 439"/>
                  <p:cNvGrpSpPr>
                    <a:grpSpLocks/>
                  </p:cNvGrpSpPr>
                  <p:nvPr/>
                </p:nvGrpSpPr>
                <p:grpSpPr bwMode="auto">
                  <a:xfrm>
                    <a:off x="5640" y="1440"/>
                    <a:ext cx="345" cy="1395"/>
                    <a:chOff x="2940" y="1440"/>
                    <a:chExt cx="345" cy="1395"/>
                  </a:xfrm>
                </p:grpSpPr>
                <p:sp>
                  <p:nvSpPr>
                    <p:cNvPr id="461" name="Oval 442"/>
                    <p:cNvSpPr>
                      <a:spLocks noChangeArrowheads="1"/>
                    </p:cNvSpPr>
                    <p:nvPr/>
                  </p:nvSpPr>
                  <p:spPr bwMode="auto">
                    <a:xfrm>
                      <a:off x="2940" y="1440"/>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62" name="Oval 441"/>
                    <p:cNvSpPr>
                      <a:spLocks noChangeArrowheads="1"/>
                    </p:cNvSpPr>
                    <p:nvPr/>
                  </p:nvSpPr>
                  <p:spPr bwMode="auto">
                    <a:xfrm>
                      <a:off x="2940" y="196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63" name="Oval 440"/>
                    <p:cNvSpPr>
                      <a:spLocks noChangeArrowheads="1"/>
                    </p:cNvSpPr>
                    <p:nvPr/>
                  </p:nvSpPr>
                  <p:spPr bwMode="auto">
                    <a:xfrm>
                      <a:off x="2940" y="2475"/>
                      <a:ext cx="345" cy="3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grpSp>
          <p:grpSp>
            <p:nvGrpSpPr>
              <p:cNvPr id="420" name="Group 405"/>
              <p:cNvGrpSpPr>
                <a:grpSpLocks/>
              </p:cNvGrpSpPr>
              <p:nvPr/>
            </p:nvGrpSpPr>
            <p:grpSpPr bwMode="auto">
              <a:xfrm>
                <a:off x="3885" y="6167"/>
                <a:ext cx="1849" cy="986"/>
                <a:chOff x="5711" y="4489"/>
                <a:chExt cx="1849" cy="986"/>
              </a:xfrm>
            </p:grpSpPr>
            <p:grpSp>
              <p:nvGrpSpPr>
                <p:cNvPr id="421" name="Group 430"/>
                <p:cNvGrpSpPr>
                  <a:grpSpLocks/>
                </p:cNvGrpSpPr>
                <p:nvPr/>
              </p:nvGrpSpPr>
              <p:grpSpPr bwMode="auto">
                <a:xfrm flipV="1">
                  <a:off x="5901" y="4521"/>
                  <a:ext cx="1509" cy="954"/>
                  <a:chOff x="3120" y="1275"/>
                  <a:chExt cx="2715" cy="1560"/>
                </a:xfrm>
              </p:grpSpPr>
              <p:sp>
                <p:nvSpPr>
                  <p:cNvPr id="446" name="Line 436"/>
                  <p:cNvSpPr>
                    <a:spLocks noChangeShapeType="1"/>
                  </p:cNvSpPr>
                  <p:nvPr/>
                </p:nvSpPr>
                <p:spPr bwMode="auto">
                  <a:xfrm>
                    <a:off x="312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47" name="Line 435"/>
                  <p:cNvSpPr>
                    <a:spLocks noChangeShapeType="1"/>
                  </p:cNvSpPr>
                  <p:nvPr/>
                </p:nvSpPr>
                <p:spPr bwMode="auto">
                  <a:xfrm>
                    <a:off x="5835" y="130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48" name="Line 434"/>
                  <p:cNvSpPr>
                    <a:spLocks noChangeShapeType="1"/>
                  </p:cNvSpPr>
                  <p:nvPr/>
                </p:nvSpPr>
                <p:spPr bwMode="auto">
                  <a:xfrm>
                    <a:off x="3660" y="1275"/>
                    <a:ext cx="0" cy="156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49" name="Line 433"/>
                  <p:cNvSpPr>
                    <a:spLocks noChangeShapeType="1"/>
                  </p:cNvSpPr>
                  <p:nvPr/>
                </p:nvSpPr>
                <p:spPr bwMode="auto">
                  <a:xfrm>
                    <a:off x="421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50" name="Line 432"/>
                  <p:cNvSpPr>
                    <a:spLocks noChangeShapeType="1"/>
                  </p:cNvSpPr>
                  <p:nvPr/>
                </p:nvSpPr>
                <p:spPr bwMode="auto">
                  <a:xfrm>
                    <a:off x="4725" y="1320"/>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51" name="Line 431"/>
                  <p:cNvSpPr>
                    <a:spLocks noChangeShapeType="1"/>
                  </p:cNvSpPr>
                  <p:nvPr/>
                </p:nvSpPr>
                <p:spPr bwMode="auto">
                  <a:xfrm>
                    <a:off x="5280" y="1275"/>
                    <a:ext cx="0" cy="145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422" name="Group 422"/>
                <p:cNvGrpSpPr>
                  <a:grpSpLocks/>
                </p:cNvGrpSpPr>
                <p:nvPr/>
              </p:nvGrpSpPr>
              <p:grpSpPr bwMode="auto">
                <a:xfrm>
                  <a:off x="5729" y="5046"/>
                  <a:ext cx="1831" cy="222"/>
                  <a:chOff x="2355" y="4413"/>
                  <a:chExt cx="2980" cy="364"/>
                </a:xfrm>
              </p:grpSpPr>
              <p:sp>
                <p:nvSpPr>
                  <p:cNvPr id="439" name="Line 429"/>
                  <p:cNvSpPr>
                    <a:spLocks noChangeShapeType="1"/>
                  </p:cNvSpPr>
                  <p:nvPr/>
                </p:nvSpPr>
                <p:spPr bwMode="auto">
                  <a:xfrm flipV="1">
                    <a:off x="2355" y="4598"/>
                    <a:ext cx="298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40" name="Oval 428"/>
                  <p:cNvSpPr>
                    <a:spLocks noChangeArrowheads="1"/>
                  </p:cNvSpPr>
                  <p:nvPr/>
                </p:nvSpPr>
                <p:spPr bwMode="auto">
                  <a:xfrm flipV="1">
                    <a:off x="2491" y="444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41" name="Oval 427"/>
                  <p:cNvSpPr>
                    <a:spLocks noChangeArrowheads="1"/>
                  </p:cNvSpPr>
                  <p:nvPr/>
                </p:nvSpPr>
                <p:spPr bwMode="auto">
                  <a:xfrm flipV="1">
                    <a:off x="2980" y="444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42" name="Oval 426"/>
                  <p:cNvSpPr>
                    <a:spLocks noChangeArrowheads="1"/>
                  </p:cNvSpPr>
                  <p:nvPr/>
                </p:nvSpPr>
                <p:spPr bwMode="auto">
                  <a:xfrm flipV="1">
                    <a:off x="3482" y="446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43" name="Oval 425"/>
                  <p:cNvSpPr>
                    <a:spLocks noChangeArrowheads="1"/>
                  </p:cNvSpPr>
                  <p:nvPr/>
                </p:nvSpPr>
                <p:spPr bwMode="auto">
                  <a:xfrm flipV="1">
                    <a:off x="3943" y="4456"/>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44" name="Oval 424"/>
                  <p:cNvSpPr>
                    <a:spLocks noChangeArrowheads="1"/>
                  </p:cNvSpPr>
                  <p:nvPr/>
                </p:nvSpPr>
                <p:spPr bwMode="auto">
                  <a:xfrm flipV="1">
                    <a:off x="4427" y="4413"/>
                    <a:ext cx="342" cy="35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45" name="Oval 423"/>
                  <p:cNvSpPr>
                    <a:spLocks noChangeArrowheads="1"/>
                  </p:cNvSpPr>
                  <p:nvPr/>
                </p:nvSpPr>
                <p:spPr bwMode="auto">
                  <a:xfrm flipV="1">
                    <a:off x="4934" y="444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423" name="Group 414"/>
                <p:cNvGrpSpPr>
                  <a:grpSpLocks/>
                </p:cNvGrpSpPr>
                <p:nvPr/>
              </p:nvGrpSpPr>
              <p:grpSpPr bwMode="auto">
                <a:xfrm>
                  <a:off x="5711" y="4765"/>
                  <a:ext cx="1837" cy="223"/>
                  <a:chOff x="2350" y="3919"/>
                  <a:chExt cx="2990" cy="364"/>
                </a:xfrm>
              </p:grpSpPr>
              <p:sp>
                <p:nvSpPr>
                  <p:cNvPr id="432" name="Line 421"/>
                  <p:cNvSpPr>
                    <a:spLocks noChangeShapeType="1"/>
                  </p:cNvSpPr>
                  <p:nvPr/>
                </p:nvSpPr>
                <p:spPr bwMode="auto">
                  <a:xfrm flipV="1">
                    <a:off x="2350" y="4072"/>
                    <a:ext cx="2990"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33" name="Oval 420"/>
                  <p:cNvSpPr>
                    <a:spLocks noChangeArrowheads="1"/>
                  </p:cNvSpPr>
                  <p:nvPr/>
                </p:nvSpPr>
                <p:spPr bwMode="auto">
                  <a:xfrm flipV="1">
                    <a:off x="2506" y="394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34" name="Oval 419"/>
                  <p:cNvSpPr>
                    <a:spLocks noChangeArrowheads="1"/>
                  </p:cNvSpPr>
                  <p:nvPr/>
                </p:nvSpPr>
                <p:spPr bwMode="auto">
                  <a:xfrm flipV="1">
                    <a:off x="2980" y="3919"/>
                    <a:ext cx="342" cy="35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35" name="Oval 418"/>
                  <p:cNvSpPr>
                    <a:spLocks noChangeArrowheads="1"/>
                  </p:cNvSpPr>
                  <p:nvPr/>
                </p:nvSpPr>
                <p:spPr bwMode="auto">
                  <a:xfrm flipV="1">
                    <a:off x="3497" y="3975"/>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36" name="Oval 417"/>
                  <p:cNvSpPr>
                    <a:spLocks noChangeArrowheads="1"/>
                  </p:cNvSpPr>
                  <p:nvPr/>
                </p:nvSpPr>
                <p:spPr bwMode="auto">
                  <a:xfrm flipV="1">
                    <a:off x="3958" y="3962"/>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37" name="Oval 416"/>
                  <p:cNvSpPr>
                    <a:spLocks noChangeArrowheads="1"/>
                  </p:cNvSpPr>
                  <p:nvPr/>
                </p:nvSpPr>
                <p:spPr bwMode="auto">
                  <a:xfrm flipV="1">
                    <a:off x="4460" y="394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38" name="Oval 415"/>
                  <p:cNvSpPr>
                    <a:spLocks noChangeArrowheads="1"/>
                  </p:cNvSpPr>
                  <p:nvPr/>
                </p:nvSpPr>
                <p:spPr bwMode="auto">
                  <a:xfrm flipV="1">
                    <a:off x="4949" y="3949"/>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424" name="Group 406"/>
                <p:cNvGrpSpPr>
                  <a:grpSpLocks/>
                </p:cNvGrpSpPr>
                <p:nvPr/>
              </p:nvGrpSpPr>
              <p:grpSpPr bwMode="auto">
                <a:xfrm>
                  <a:off x="5735" y="4489"/>
                  <a:ext cx="1825" cy="207"/>
                  <a:chOff x="2384" y="3438"/>
                  <a:chExt cx="2971" cy="338"/>
                </a:xfrm>
              </p:grpSpPr>
              <p:sp>
                <p:nvSpPr>
                  <p:cNvPr id="425" name="Line 413"/>
                  <p:cNvSpPr>
                    <a:spLocks noChangeShapeType="1"/>
                  </p:cNvSpPr>
                  <p:nvPr/>
                </p:nvSpPr>
                <p:spPr bwMode="auto">
                  <a:xfrm flipV="1">
                    <a:off x="2384" y="3605"/>
                    <a:ext cx="2971" cy="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26" name="Oval 412"/>
                  <p:cNvSpPr>
                    <a:spLocks noChangeArrowheads="1"/>
                  </p:cNvSpPr>
                  <p:nvPr/>
                </p:nvSpPr>
                <p:spPr bwMode="auto">
                  <a:xfrm flipV="1">
                    <a:off x="2491" y="345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27" name="Oval 411"/>
                  <p:cNvSpPr>
                    <a:spLocks noChangeArrowheads="1"/>
                  </p:cNvSpPr>
                  <p:nvPr/>
                </p:nvSpPr>
                <p:spPr bwMode="auto">
                  <a:xfrm flipV="1">
                    <a:off x="2980" y="345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28" name="Oval 410"/>
                  <p:cNvSpPr>
                    <a:spLocks noChangeArrowheads="1"/>
                  </p:cNvSpPr>
                  <p:nvPr/>
                </p:nvSpPr>
                <p:spPr bwMode="auto">
                  <a:xfrm flipV="1">
                    <a:off x="3482" y="3464"/>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29" name="Oval 409"/>
                  <p:cNvSpPr>
                    <a:spLocks noChangeArrowheads="1"/>
                  </p:cNvSpPr>
                  <p:nvPr/>
                </p:nvSpPr>
                <p:spPr bwMode="auto">
                  <a:xfrm flipV="1">
                    <a:off x="3943" y="3466"/>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30" name="Oval 408"/>
                  <p:cNvSpPr>
                    <a:spLocks noChangeArrowheads="1"/>
                  </p:cNvSpPr>
                  <p:nvPr/>
                </p:nvSpPr>
                <p:spPr bwMode="auto">
                  <a:xfrm flipV="1">
                    <a:off x="4445" y="3453"/>
                    <a:ext cx="312" cy="30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31" name="Oval 407"/>
                  <p:cNvSpPr>
                    <a:spLocks noChangeArrowheads="1"/>
                  </p:cNvSpPr>
                  <p:nvPr/>
                </p:nvSpPr>
                <p:spPr bwMode="auto">
                  <a:xfrm flipV="1">
                    <a:off x="4934" y="3438"/>
                    <a:ext cx="342" cy="33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grpSp>
        <p:grpSp>
          <p:nvGrpSpPr>
            <p:cNvPr id="8" name="Group 199"/>
            <p:cNvGrpSpPr>
              <a:grpSpLocks/>
            </p:cNvGrpSpPr>
            <p:nvPr/>
          </p:nvGrpSpPr>
          <p:grpSpPr bwMode="auto">
            <a:xfrm>
              <a:off x="4797" y="740"/>
              <a:ext cx="2411" cy="2412"/>
              <a:chOff x="5994" y="3756"/>
              <a:chExt cx="4160" cy="3891"/>
            </a:xfrm>
          </p:grpSpPr>
          <p:grpSp>
            <p:nvGrpSpPr>
              <p:cNvPr id="206" name="Group 357"/>
              <p:cNvGrpSpPr>
                <a:grpSpLocks/>
              </p:cNvGrpSpPr>
              <p:nvPr/>
            </p:nvGrpSpPr>
            <p:grpSpPr bwMode="auto">
              <a:xfrm>
                <a:off x="5994" y="5874"/>
                <a:ext cx="1950" cy="1773"/>
                <a:chOff x="6780" y="4859"/>
                <a:chExt cx="1950" cy="1773"/>
              </a:xfrm>
            </p:grpSpPr>
            <p:grpSp>
              <p:nvGrpSpPr>
                <p:cNvPr id="364" name="Group 396"/>
                <p:cNvGrpSpPr>
                  <a:grpSpLocks/>
                </p:cNvGrpSpPr>
                <p:nvPr/>
              </p:nvGrpSpPr>
              <p:grpSpPr bwMode="auto">
                <a:xfrm>
                  <a:off x="6784" y="4993"/>
                  <a:ext cx="1933" cy="203"/>
                  <a:chOff x="6810" y="4993"/>
                  <a:chExt cx="1933" cy="203"/>
                </a:xfrm>
              </p:grpSpPr>
              <p:sp>
                <p:nvSpPr>
                  <p:cNvPr id="403" name="Line 403"/>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04" name="Oval 402"/>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05" name="Oval 401"/>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06" name="Oval 400"/>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07" name="Oval 399"/>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08" name="Oval 398"/>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09" name="Oval 397"/>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365" name="Group 388"/>
                <p:cNvGrpSpPr>
                  <a:grpSpLocks/>
                </p:cNvGrpSpPr>
                <p:nvPr/>
              </p:nvGrpSpPr>
              <p:grpSpPr bwMode="auto">
                <a:xfrm>
                  <a:off x="6797" y="5605"/>
                  <a:ext cx="1933" cy="203"/>
                  <a:chOff x="6810" y="4993"/>
                  <a:chExt cx="1933" cy="203"/>
                </a:xfrm>
              </p:grpSpPr>
              <p:sp>
                <p:nvSpPr>
                  <p:cNvPr id="396" name="Line 395"/>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97" name="Oval 394"/>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98" name="Oval 393"/>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99" name="Oval 392"/>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00" name="Oval 391"/>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01" name="Oval 390"/>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02" name="Oval 389"/>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366" name="Group 380"/>
                <p:cNvGrpSpPr>
                  <a:grpSpLocks/>
                </p:cNvGrpSpPr>
                <p:nvPr/>
              </p:nvGrpSpPr>
              <p:grpSpPr bwMode="auto">
                <a:xfrm>
                  <a:off x="6780" y="5292"/>
                  <a:ext cx="1933" cy="203"/>
                  <a:chOff x="6810" y="4993"/>
                  <a:chExt cx="1933" cy="203"/>
                </a:xfrm>
              </p:grpSpPr>
              <p:sp>
                <p:nvSpPr>
                  <p:cNvPr id="389" name="Line 387"/>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90" name="Oval 386"/>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91" name="Oval 385"/>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92" name="Oval 384"/>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93" name="Oval 383"/>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94" name="Oval 382"/>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95" name="Oval 381"/>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367" name="Group 372"/>
                <p:cNvGrpSpPr>
                  <a:grpSpLocks/>
                </p:cNvGrpSpPr>
                <p:nvPr/>
              </p:nvGrpSpPr>
              <p:grpSpPr bwMode="auto">
                <a:xfrm>
                  <a:off x="6784" y="6248"/>
                  <a:ext cx="1933" cy="203"/>
                  <a:chOff x="6810" y="4993"/>
                  <a:chExt cx="1933" cy="203"/>
                </a:xfrm>
              </p:grpSpPr>
              <p:sp>
                <p:nvSpPr>
                  <p:cNvPr id="382" name="Line 379"/>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83" name="Oval 378"/>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84" name="Oval 377"/>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85" name="Oval 376"/>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86" name="Oval 375"/>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87" name="Oval 374"/>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88" name="Oval 373"/>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368" name="Group 364"/>
                <p:cNvGrpSpPr>
                  <a:grpSpLocks/>
                </p:cNvGrpSpPr>
                <p:nvPr/>
              </p:nvGrpSpPr>
              <p:grpSpPr bwMode="auto">
                <a:xfrm>
                  <a:off x="6793" y="5922"/>
                  <a:ext cx="1933" cy="203"/>
                  <a:chOff x="6810" y="4993"/>
                  <a:chExt cx="1933" cy="203"/>
                </a:xfrm>
              </p:grpSpPr>
              <p:sp>
                <p:nvSpPr>
                  <p:cNvPr id="375" name="Line 371"/>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76" name="Oval 370"/>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77" name="Oval 369"/>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78" name="Oval 368"/>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79" name="Oval 367"/>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80" name="Oval 366"/>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81" name="Oval 365"/>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369" name="Line 363"/>
                <p:cNvSpPr>
                  <a:spLocks noChangeShapeType="1"/>
                </p:cNvSpPr>
                <p:nvPr/>
              </p:nvSpPr>
              <p:spPr bwMode="auto">
                <a:xfrm>
                  <a:off x="6994" y="4860"/>
                  <a:ext cx="1" cy="171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70" name="Line 362"/>
                <p:cNvSpPr>
                  <a:spLocks noChangeShapeType="1"/>
                </p:cNvSpPr>
                <p:nvPr/>
              </p:nvSpPr>
              <p:spPr bwMode="auto">
                <a:xfrm>
                  <a:off x="7290" y="4876"/>
                  <a:ext cx="1" cy="169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71" name="Line 361"/>
                <p:cNvSpPr>
                  <a:spLocks noChangeShapeType="1"/>
                </p:cNvSpPr>
                <p:nvPr/>
              </p:nvSpPr>
              <p:spPr bwMode="auto">
                <a:xfrm>
                  <a:off x="7560" y="4859"/>
                  <a:ext cx="1" cy="1773"/>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72" name="Line 360"/>
                <p:cNvSpPr>
                  <a:spLocks noChangeShapeType="1"/>
                </p:cNvSpPr>
                <p:nvPr/>
              </p:nvSpPr>
              <p:spPr bwMode="auto">
                <a:xfrm>
                  <a:off x="7856" y="4866"/>
                  <a:ext cx="14" cy="173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73" name="Line 359"/>
                <p:cNvSpPr>
                  <a:spLocks noChangeShapeType="1"/>
                </p:cNvSpPr>
                <p:nvPr/>
              </p:nvSpPr>
              <p:spPr bwMode="auto">
                <a:xfrm>
                  <a:off x="8190" y="4892"/>
                  <a:ext cx="1" cy="169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74" name="Line 358"/>
                <p:cNvSpPr>
                  <a:spLocks noChangeShapeType="1"/>
                </p:cNvSpPr>
                <p:nvPr/>
              </p:nvSpPr>
              <p:spPr bwMode="auto">
                <a:xfrm>
                  <a:off x="8524" y="4880"/>
                  <a:ext cx="1" cy="169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207" name="Group 310"/>
              <p:cNvGrpSpPr>
                <a:grpSpLocks/>
              </p:cNvGrpSpPr>
              <p:nvPr/>
            </p:nvGrpSpPr>
            <p:grpSpPr bwMode="auto">
              <a:xfrm rot="-617888">
                <a:off x="6008" y="3915"/>
                <a:ext cx="1950" cy="1773"/>
                <a:chOff x="6780" y="4859"/>
                <a:chExt cx="1950" cy="1773"/>
              </a:xfrm>
            </p:grpSpPr>
            <p:grpSp>
              <p:nvGrpSpPr>
                <p:cNvPr id="318" name="Group 349"/>
                <p:cNvGrpSpPr>
                  <a:grpSpLocks/>
                </p:cNvGrpSpPr>
                <p:nvPr/>
              </p:nvGrpSpPr>
              <p:grpSpPr bwMode="auto">
                <a:xfrm>
                  <a:off x="6784" y="4993"/>
                  <a:ext cx="1933" cy="203"/>
                  <a:chOff x="6810" y="4993"/>
                  <a:chExt cx="1933" cy="203"/>
                </a:xfrm>
              </p:grpSpPr>
              <p:sp>
                <p:nvSpPr>
                  <p:cNvPr id="357" name="Line 356"/>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58" name="Oval 355"/>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59" name="Oval 354"/>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60" name="Oval 353"/>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61" name="Oval 352"/>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62" name="Oval 351"/>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63" name="Oval 350"/>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319" name="Group 341"/>
                <p:cNvGrpSpPr>
                  <a:grpSpLocks/>
                </p:cNvGrpSpPr>
                <p:nvPr/>
              </p:nvGrpSpPr>
              <p:grpSpPr bwMode="auto">
                <a:xfrm>
                  <a:off x="6797" y="5605"/>
                  <a:ext cx="1933" cy="203"/>
                  <a:chOff x="6810" y="4993"/>
                  <a:chExt cx="1933" cy="203"/>
                </a:xfrm>
              </p:grpSpPr>
              <p:sp>
                <p:nvSpPr>
                  <p:cNvPr id="350" name="Line 348"/>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51" name="Oval 347"/>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52" name="Oval 346"/>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53" name="Oval 345"/>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54" name="Oval 344"/>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55" name="Oval 343"/>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56" name="Oval 342"/>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320" name="Group 333"/>
                <p:cNvGrpSpPr>
                  <a:grpSpLocks/>
                </p:cNvGrpSpPr>
                <p:nvPr/>
              </p:nvGrpSpPr>
              <p:grpSpPr bwMode="auto">
                <a:xfrm>
                  <a:off x="6780" y="5292"/>
                  <a:ext cx="1933" cy="203"/>
                  <a:chOff x="6810" y="4993"/>
                  <a:chExt cx="1933" cy="203"/>
                </a:xfrm>
              </p:grpSpPr>
              <p:sp>
                <p:nvSpPr>
                  <p:cNvPr id="343" name="Line 340"/>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44" name="Oval 339"/>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45" name="Oval 338"/>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46" name="Oval 337"/>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47" name="Oval 336"/>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48" name="Oval 335"/>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49" name="Oval 334"/>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321" name="Group 325"/>
                <p:cNvGrpSpPr>
                  <a:grpSpLocks/>
                </p:cNvGrpSpPr>
                <p:nvPr/>
              </p:nvGrpSpPr>
              <p:grpSpPr bwMode="auto">
                <a:xfrm>
                  <a:off x="6784" y="6248"/>
                  <a:ext cx="1933" cy="203"/>
                  <a:chOff x="6810" y="4993"/>
                  <a:chExt cx="1933" cy="203"/>
                </a:xfrm>
              </p:grpSpPr>
              <p:sp>
                <p:nvSpPr>
                  <p:cNvPr id="336" name="Line 332"/>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37" name="Oval 331"/>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38" name="Oval 330"/>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39" name="Oval 329"/>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40" name="Oval 328"/>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41" name="Oval 327"/>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42" name="Oval 326"/>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322" name="Group 317"/>
                <p:cNvGrpSpPr>
                  <a:grpSpLocks/>
                </p:cNvGrpSpPr>
                <p:nvPr/>
              </p:nvGrpSpPr>
              <p:grpSpPr bwMode="auto">
                <a:xfrm>
                  <a:off x="6793" y="5922"/>
                  <a:ext cx="1933" cy="203"/>
                  <a:chOff x="6810" y="4993"/>
                  <a:chExt cx="1933" cy="203"/>
                </a:xfrm>
              </p:grpSpPr>
              <p:sp>
                <p:nvSpPr>
                  <p:cNvPr id="329" name="Line 324"/>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30" name="Oval 323"/>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31" name="Oval 322"/>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32" name="Oval 321"/>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33" name="Oval 320"/>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34" name="Oval 319"/>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35" name="Oval 318"/>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323" name="Line 316"/>
                <p:cNvSpPr>
                  <a:spLocks noChangeShapeType="1"/>
                </p:cNvSpPr>
                <p:nvPr/>
              </p:nvSpPr>
              <p:spPr bwMode="auto">
                <a:xfrm>
                  <a:off x="6994" y="4860"/>
                  <a:ext cx="1" cy="171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24" name="Line 315"/>
                <p:cNvSpPr>
                  <a:spLocks noChangeShapeType="1"/>
                </p:cNvSpPr>
                <p:nvPr/>
              </p:nvSpPr>
              <p:spPr bwMode="auto">
                <a:xfrm>
                  <a:off x="7290" y="4876"/>
                  <a:ext cx="1" cy="169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25" name="Line 314"/>
                <p:cNvSpPr>
                  <a:spLocks noChangeShapeType="1"/>
                </p:cNvSpPr>
                <p:nvPr/>
              </p:nvSpPr>
              <p:spPr bwMode="auto">
                <a:xfrm>
                  <a:off x="7560" y="4859"/>
                  <a:ext cx="1" cy="1773"/>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26" name="Line 313"/>
                <p:cNvSpPr>
                  <a:spLocks noChangeShapeType="1"/>
                </p:cNvSpPr>
                <p:nvPr/>
              </p:nvSpPr>
              <p:spPr bwMode="auto">
                <a:xfrm>
                  <a:off x="7856" y="4866"/>
                  <a:ext cx="14" cy="173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27" name="Line 312"/>
                <p:cNvSpPr>
                  <a:spLocks noChangeShapeType="1"/>
                </p:cNvSpPr>
                <p:nvPr/>
              </p:nvSpPr>
              <p:spPr bwMode="auto">
                <a:xfrm>
                  <a:off x="8190" y="4892"/>
                  <a:ext cx="1" cy="169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28" name="Line 311"/>
                <p:cNvSpPr>
                  <a:spLocks noChangeShapeType="1"/>
                </p:cNvSpPr>
                <p:nvPr/>
              </p:nvSpPr>
              <p:spPr bwMode="auto">
                <a:xfrm>
                  <a:off x="8524" y="4880"/>
                  <a:ext cx="1" cy="169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208" name="Group 263"/>
              <p:cNvGrpSpPr>
                <a:grpSpLocks/>
              </p:cNvGrpSpPr>
              <p:nvPr/>
            </p:nvGrpSpPr>
            <p:grpSpPr bwMode="auto">
              <a:xfrm rot="-637783">
                <a:off x="8015" y="5675"/>
                <a:ext cx="1950" cy="1773"/>
                <a:chOff x="6780" y="4859"/>
                <a:chExt cx="1950" cy="1773"/>
              </a:xfrm>
            </p:grpSpPr>
            <p:grpSp>
              <p:nvGrpSpPr>
                <p:cNvPr id="272" name="Group 302"/>
                <p:cNvGrpSpPr>
                  <a:grpSpLocks/>
                </p:cNvGrpSpPr>
                <p:nvPr/>
              </p:nvGrpSpPr>
              <p:grpSpPr bwMode="auto">
                <a:xfrm>
                  <a:off x="6784" y="4993"/>
                  <a:ext cx="1933" cy="203"/>
                  <a:chOff x="6810" y="4993"/>
                  <a:chExt cx="1933" cy="203"/>
                </a:xfrm>
              </p:grpSpPr>
              <p:sp>
                <p:nvSpPr>
                  <p:cNvPr id="311" name="Line 309"/>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12" name="Oval 308"/>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13" name="Oval 307"/>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14" name="Oval 306"/>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15" name="Oval 305"/>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16" name="Oval 304"/>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17" name="Oval 303"/>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73" name="Group 294"/>
                <p:cNvGrpSpPr>
                  <a:grpSpLocks/>
                </p:cNvGrpSpPr>
                <p:nvPr/>
              </p:nvGrpSpPr>
              <p:grpSpPr bwMode="auto">
                <a:xfrm>
                  <a:off x="6797" y="5605"/>
                  <a:ext cx="1933" cy="203"/>
                  <a:chOff x="6810" y="4993"/>
                  <a:chExt cx="1933" cy="203"/>
                </a:xfrm>
              </p:grpSpPr>
              <p:sp>
                <p:nvSpPr>
                  <p:cNvPr id="304" name="Line 301"/>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05" name="Oval 300"/>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06" name="Oval 299"/>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07" name="Oval 298"/>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08" name="Oval 297"/>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09" name="Oval 296"/>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10" name="Oval 295"/>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74" name="Group 286"/>
                <p:cNvGrpSpPr>
                  <a:grpSpLocks/>
                </p:cNvGrpSpPr>
                <p:nvPr/>
              </p:nvGrpSpPr>
              <p:grpSpPr bwMode="auto">
                <a:xfrm>
                  <a:off x="6780" y="5292"/>
                  <a:ext cx="1933" cy="203"/>
                  <a:chOff x="6810" y="4993"/>
                  <a:chExt cx="1933" cy="203"/>
                </a:xfrm>
              </p:grpSpPr>
              <p:sp>
                <p:nvSpPr>
                  <p:cNvPr id="297" name="Line 293"/>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98" name="Oval 292"/>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99" name="Oval 291"/>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00" name="Oval 290"/>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01" name="Oval 289"/>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02" name="Oval 288"/>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03" name="Oval 287"/>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75" name="Group 278"/>
                <p:cNvGrpSpPr>
                  <a:grpSpLocks/>
                </p:cNvGrpSpPr>
                <p:nvPr/>
              </p:nvGrpSpPr>
              <p:grpSpPr bwMode="auto">
                <a:xfrm>
                  <a:off x="6784" y="6248"/>
                  <a:ext cx="1933" cy="203"/>
                  <a:chOff x="6810" y="4993"/>
                  <a:chExt cx="1933" cy="203"/>
                </a:xfrm>
              </p:grpSpPr>
              <p:sp>
                <p:nvSpPr>
                  <p:cNvPr id="290" name="Line 285"/>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91" name="Oval 284"/>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92" name="Oval 283"/>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93" name="Oval 282"/>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94" name="Oval 281"/>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95" name="Oval 280"/>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96" name="Oval 279"/>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76" name="Group 270"/>
                <p:cNvGrpSpPr>
                  <a:grpSpLocks/>
                </p:cNvGrpSpPr>
                <p:nvPr/>
              </p:nvGrpSpPr>
              <p:grpSpPr bwMode="auto">
                <a:xfrm>
                  <a:off x="6793" y="5922"/>
                  <a:ext cx="1933" cy="203"/>
                  <a:chOff x="6810" y="4993"/>
                  <a:chExt cx="1933" cy="203"/>
                </a:xfrm>
              </p:grpSpPr>
              <p:sp>
                <p:nvSpPr>
                  <p:cNvPr id="283" name="Line 277"/>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84" name="Oval 276"/>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85" name="Oval 275"/>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86" name="Oval 274"/>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87" name="Oval 273"/>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88" name="Oval 272"/>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89" name="Oval 271"/>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277" name="Line 269"/>
                <p:cNvSpPr>
                  <a:spLocks noChangeShapeType="1"/>
                </p:cNvSpPr>
                <p:nvPr/>
              </p:nvSpPr>
              <p:spPr bwMode="auto">
                <a:xfrm>
                  <a:off x="6994" y="4860"/>
                  <a:ext cx="1" cy="171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78" name="Line 268"/>
                <p:cNvSpPr>
                  <a:spLocks noChangeShapeType="1"/>
                </p:cNvSpPr>
                <p:nvPr/>
              </p:nvSpPr>
              <p:spPr bwMode="auto">
                <a:xfrm>
                  <a:off x="7290" y="4876"/>
                  <a:ext cx="1" cy="169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79" name="Line 267"/>
                <p:cNvSpPr>
                  <a:spLocks noChangeShapeType="1"/>
                </p:cNvSpPr>
                <p:nvPr/>
              </p:nvSpPr>
              <p:spPr bwMode="auto">
                <a:xfrm>
                  <a:off x="7560" y="4859"/>
                  <a:ext cx="1" cy="1773"/>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80" name="Line 266"/>
                <p:cNvSpPr>
                  <a:spLocks noChangeShapeType="1"/>
                </p:cNvSpPr>
                <p:nvPr/>
              </p:nvSpPr>
              <p:spPr bwMode="auto">
                <a:xfrm>
                  <a:off x="7856" y="4866"/>
                  <a:ext cx="14" cy="173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81" name="Line 265"/>
                <p:cNvSpPr>
                  <a:spLocks noChangeShapeType="1"/>
                </p:cNvSpPr>
                <p:nvPr/>
              </p:nvSpPr>
              <p:spPr bwMode="auto">
                <a:xfrm>
                  <a:off x="8190" y="4892"/>
                  <a:ext cx="1" cy="169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82" name="Line 264"/>
                <p:cNvSpPr>
                  <a:spLocks noChangeShapeType="1"/>
                </p:cNvSpPr>
                <p:nvPr/>
              </p:nvSpPr>
              <p:spPr bwMode="auto">
                <a:xfrm>
                  <a:off x="8524" y="4880"/>
                  <a:ext cx="1" cy="169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grpSp>
            <p:nvGrpSpPr>
              <p:cNvPr id="209" name="Group 216"/>
              <p:cNvGrpSpPr>
                <a:grpSpLocks/>
              </p:cNvGrpSpPr>
              <p:nvPr/>
            </p:nvGrpSpPr>
            <p:grpSpPr bwMode="auto">
              <a:xfrm rot="935672">
                <a:off x="8204" y="3888"/>
                <a:ext cx="1950" cy="1773"/>
                <a:chOff x="6780" y="4859"/>
                <a:chExt cx="1950" cy="1773"/>
              </a:xfrm>
            </p:grpSpPr>
            <p:grpSp>
              <p:nvGrpSpPr>
                <p:cNvPr id="226" name="Group 255"/>
                <p:cNvGrpSpPr>
                  <a:grpSpLocks/>
                </p:cNvGrpSpPr>
                <p:nvPr/>
              </p:nvGrpSpPr>
              <p:grpSpPr bwMode="auto">
                <a:xfrm>
                  <a:off x="6784" y="4993"/>
                  <a:ext cx="1933" cy="203"/>
                  <a:chOff x="6810" y="4993"/>
                  <a:chExt cx="1933" cy="203"/>
                </a:xfrm>
              </p:grpSpPr>
              <p:sp>
                <p:nvSpPr>
                  <p:cNvPr id="265" name="Line 262"/>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66" name="Oval 261"/>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67" name="Oval 260"/>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68" name="Oval 259"/>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69" name="Oval 258"/>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70" name="Oval 257"/>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71" name="Oval 256"/>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27" name="Group 247"/>
                <p:cNvGrpSpPr>
                  <a:grpSpLocks/>
                </p:cNvGrpSpPr>
                <p:nvPr/>
              </p:nvGrpSpPr>
              <p:grpSpPr bwMode="auto">
                <a:xfrm>
                  <a:off x="6797" y="5605"/>
                  <a:ext cx="1933" cy="203"/>
                  <a:chOff x="6810" y="4993"/>
                  <a:chExt cx="1933" cy="203"/>
                </a:xfrm>
              </p:grpSpPr>
              <p:sp>
                <p:nvSpPr>
                  <p:cNvPr id="258" name="Line 254"/>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59" name="Oval 253"/>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60" name="Oval 252"/>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61" name="Oval 251"/>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62" name="Oval 250"/>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63" name="Oval 249"/>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64" name="Oval 248"/>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28" name="Group 239"/>
                <p:cNvGrpSpPr>
                  <a:grpSpLocks/>
                </p:cNvGrpSpPr>
                <p:nvPr/>
              </p:nvGrpSpPr>
              <p:grpSpPr bwMode="auto">
                <a:xfrm>
                  <a:off x="6780" y="5292"/>
                  <a:ext cx="1933" cy="203"/>
                  <a:chOff x="6810" y="4993"/>
                  <a:chExt cx="1933" cy="203"/>
                </a:xfrm>
              </p:grpSpPr>
              <p:sp>
                <p:nvSpPr>
                  <p:cNvPr id="251" name="Line 246"/>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52" name="Oval 245"/>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53" name="Oval 244"/>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54" name="Oval 243"/>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55" name="Oval 242"/>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56" name="Oval 241"/>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57" name="Oval 240"/>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29" name="Group 231"/>
                <p:cNvGrpSpPr>
                  <a:grpSpLocks/>
                </p:cNvGrpSpPr>
                <p:nvPr/>
              </p:nvGrpSpPr>
              <p:grpSpPr bwMode="auto">
                <a:xfrm>
                  <a:off x="6784" y="6248"/>
                  <a:ext cx="1933" cy="203"/>
                  <a:chOff x="6810" y="4993"/>
                  <a:chExt cx="1933" cy="203"/>
                </a:xfrm>
              </p:grpSpPr>
              <p:sp>
                <p:nvSpPr>
                  <p:cNvPr id="244" name="Line 238"/>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45" name="Oval 237"/>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46" name="Oval 236"/>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47" name="Oval 235"/>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48" name="Oval 234"/>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49" name="Oval 233"/>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50" name="Oval 232"/>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230" name="Group 223"/>
                <p:cNvGrpSpPr>
                  <a:grpSpLocks/>
                </p:cNvGrpSpPr>
                <p:nvPr/>
              </p:nvGrpSpPr>
              <p:grpSpPr bwMode="auto">
                <a:xfrm>
                  <a:off x="6793" y="5922"/>
                  <a:ext cx="1933" cy="203"/>
                  <a:chOff x="6810" y="4993"/>
                  <a:chExt cx="1933" cy="203"/>
                </a:xfrm>
              </p:grpSpPr>
              <p:sp>
                <p:nvSpPr>
                  <p:cNvPr id="237" name="Line 230"/>
                  <p:cNvSpPr>
                    <a:spLocks noChangeShapeType="1"/>
                  </p:cNvSpPr>
                  <p:nvPr/>
                </p:nvSpPr>
                <p:spPr bwMode="auto">
                  <a:xfrm flipV="1">
                    <a:off x="6810" y="5094"/>
                    <a:ext cx="1933" cy="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38" name="Oval 229"/>
                  <p:cNvSpPr>
                    <a:spLocks noChangeArrowheads="1"/>
                  </p:cNvSpPr>
                  <p:nvPr/>
                </p:nvSpPr>
                <p:spPr bwMode="auto">
                  <a:xfrm flipV="1">
                    <a:off x="6919" y="4999"/>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39" name="Oval 228"/>
                  <p:cNvSpPr>
                    <a:spLocks noChangeArrowheads="1"/>
                  </p:cNvSpPr>
                  <p:nvPr/>
                </p:nvSpPr>
                <p:spPr bwMode="auto">
                  <a:xfrm flipV="1">
                    <a:off x="7227" y="5007"/>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40" name="Oval 227"/>
                  <p:cNvSpPr>
                    <a:spLocks noChangeArrowheads="1"/>
                  </p:cNvSpPr>
                  <p:nvPr/>
                </p:nvSpPr>
                <p:spPr bwMode="auto">
                  <a:xfrm flipV="1">
                    <a:off x="7506"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41" name="Oval 226"/>
                  <p:cNvSpPr>
                    <a:spLocks noChangeArrowheads="1"/>
                  </p:cNvSpPr>
                  <p:nvPr/>
                </p:nvSpPr>
                <p:spPr bwMode="auto">
                  <a:xfrm flipV="1">
                    <a:off x="7810" y="4998"/>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42" name="Oval 225"/>
                  <p:cNvSpPr>
                    <a:spLocks noChangeArrowheads="1"/>
                  </p:cNvSpPr>
                  <p:nvPr/>
                </p:nvSpPr>
                <p:spPr bwMode="auto">
                  <a:xfrm flipV="1">
                    <a:off x="8128" y="499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43" name="Oval 224"/>
                  <p:cNvSpPr>
                    <a:spLocks noChangeArrowheads="1"/>
                  </p:cNvSpPr>
                  <p:nvPr/>
                </p:nvSpPr>
                <p:spPr bwMode="auto">
                  <a:xfrm flipV="1">
                    <a:off x="8458" y="5003"/>
                    <a:ext cx="191"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231" name="Line 222"/>
                <p:cNvSpPr>
                  <a:spLocks noChangeShapeType="1"/>
                </p:cNvSpPr>
                <p:nvPr/>
              </p:nvSpPr>
              <p:spPr bwMode="auto">
                <a:xfrm>
                  <a:off x="6994" y="4860"/>
                  <a:ext cx="1" cy="171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32" name="Line 221"/>
                <p:cNvSpPr>
                  <a:spLocks noChangeShapeType="1"/>
                </p:cNvSpPr>
                <p:nvPr/>
              </p:nvSpPr>
              <p:spPr bwMode="auto">
                <a:xfrm>
                  <a:off x="7290" y="4876"/>
                  <a:ext cx="1" cy="169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33" name="Line 220"/>
                <p:cNvSpPr>
                  <a:spLocks noChangeShapeType="1"/>
                </p:cNvSpPr>
                <p:nvPr/>
              </p:nvSpPr>
              <p:spPr bwMode="auto">
                <a:xfrm>
                  <a:off x="7560" y="4859"/>
                  <a:ext cx="1" cy="1773"/>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34" name="Line 219"/>
                <p:cNvSpPr>
                  <a:spLocks noChangeShapeType="1"/>
                </p:cNvSpPr>
                <p:nvPr/>
              </p:nvSpPr>
              <p:spPr bwMode="auto">
                <a:xfrm>
                  <a:off x="7856" y="4866"/>
                  <a:ext cx="14" cy="173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35" name="Line 218"/>
                <p:cNvSpPr>
                  <a:spLocks noChangeShapeType="1"/>
                </p:cNvSpPr>
                <p:nvPr/>
              </p:nvSpPr>
              <p:spPr bwMode="auto">
                <a:xfrm>
                  <a:off x="8190" y="4892"/>
                  <a:ext cx="1" cy="169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36" name="Line 217"/>
                <p:cNvSpPr>
                  <a:spLocks noChangeShapeType="1"/>
                </p:cNvSpPr>
                <p:nvPr/>
              </p:nvSpPr>
              <p:spPr bwMode="auto">
                <a:xfrm>
                  <a:off x="8524" y="4880"/>
                  <a:ext cx="1" cy="169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210" name="Oval 215"/>
              <p:cNvSpPr>
                <a:spLocks noChangeArrowheads="1"/>
              </p:cNvSpPr>
              <p:nvPr/>
            </p:nvSpPr>
            <p:spPr bwMode="auto">
              <a:xfrm flipV="1">
                <a:off x="7948" y="7274"/>
                <a:ext cx="191"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11" name="Oval 214"/>
              <p:cNvSpPr>
                <a:spLocks noChangeArrowheads="1"/>
              </p:cNvSpPr>
              <p:nvPr/>
            </p:nvSpPr>
            <p:spPr bwMode="auto">
              <a:xfrm flipV="1">
                <a:off x="8222" y="5682"/>
                <a:ext cx="192"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12" name="Oval 213"/>
              <p:cNvSpPr>
                <a:spLocks noChangeArrowheads="1"/>
              </p:cNvSpPr>
              <p:nvPr/>
            </p:nvSpPr>
            <p:spPr bwMode="auto">
              <a:xfrm flipV="1">
                <a:off x="6550" y="5688"/>
                <a:ext cx="192"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13" name="Oval 212"/>
              <p:cNvSpPr>
                <a:spLocks noChangeArrowheads="1"/>
              </p:cNvSpPr>
              <p:nvPr/>
            </p:nvSpPr>
            <p:spPr bwMode="auto">
              <a:xfrm flipV="1">
                <a:off x="6912" y="5663"/>
                <a:ext cx="191"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14" name="Oval 211"/>
              <p:cNvSpPr>
                <a:spLocks noChangeArrowheads="1"/>
              </p:cNvSpPr>
              <p:nvPr/>
            </p:nvSpPr>
            <p:spPr bwMode="auto">
              <a:xfrm flipV="1">
                <a:off x="7233" y="5604"/>
                <a:ext cx="192"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15" name="Oval 210"/>
              <p:cNvSpPr>
                <a:spLocks noChangeArrowheads="1"/>
              </p:cNvSpPr>
              <p:nvPr/>
            </p:nvSpPr>
            <p:spPr bwMode="auto">
              <a:xfrm flipV="1">
                <a:off x="7584" y="5685"/>
                <a:ext cx="210" cy="206"/>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16" name="Oval 209"/>
              <p:cNvSpPr>
                <a:spLocks noChangeArrowheads="1"/>
              </p:cNvSpPr>
              <p:nvPr/>
            </p:nvSpPr>
            <p:spPr bwMode="auto">
              <a:xfrm flipV="1">
                <a:off x="7923" y="6936"/>
                <a:ext cx="191"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17" name="Oval 208"/>
              <p:cNvSpPr>
                <a:spLocks noChangeArrowheads="1"/>
              </p:cNvSpPr>
              <p:nvPr/>
            </p:nvSpPr>
            <p:spPr bwMode="auto">
              <a:xfrm flipV="1">
                <a:off x="8660" y="5509"/>
                <a:ext cx="192"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18" name="Oval 207"/>
              <p:cNvSpPr>
                <a:spLocks noChangeArrowheads="1"/>
              </p:cNvSpPr>
              <p:nvPr/>
            </p:nvSpPr>
            <p:spPr bwMode="auto">
              <a:xfrm flipV="1">
                <a:off x="7978" y="4693"/>
                <a:ext cx="192"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19" name="Oval 206"/>
              <p:cNvSpPr>
                <a:spLocks noChangeArrowheads="1"/>
              </p:cNvSpPr>
              <p:nvPr/>
            </p:nvSpPr>
            <p:spPr bwMode="auto">
              <a:xfrm flipV="1">
                <a:off x="8044" y="4372"/>
                <a:ext cx="191"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20" name="Oval 205"/>
              <p:cNvSpPr>
                <a:spLocks noChangeArrowheads="1"/>
              </p:cNvSpPr>
              <p:nvPr/>
            </p:nvSpPr>
            <p:spPr bwMode="auto">
              <a:xfrm flipV="1">
                <a:off x="8108" y="4055"/>
                <a:ext cx="192"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21" name="Oval 204"/>
              <p:cNvSpPr>
                <a:spLocks noChangeArrowheads="1"/>
              </p:cNvSpPr>
              <p:nvPr/>
            </p:nvSpPr>
            <p:spPr bwMode="auto">
              <a:xfrm flipV="1">
                <a:off x="7842" y="3892"/>
                <a:ext cx="210" cy="206"/>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22" name="Oval 203"/>
              <p:cNvSpPr>
                <a:spLocks noChangeArrowheads="1"/>
              </p:cNvSpPr>
              <p:nvPr/>
            </p:nvSpPr>
            <p:spPr bwMode="auto">
              <a:xfrm flipV="1">
                <a:off x="8377" y="5406"/>
                <a:ext cx="192"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23" name="Oval 202"/>
              <p:cNvSpPr>
                <a:spLocks noChangeArrowheads="1"/>
              </p:cNvSpPr>
              <p:nvPr/>
            </p:nvSpPr>
            <p:spPr bwMode="auto">
              <a:xfrm flipV="1">
                <a:off x="7793" y="5480"/>
                <a:ext cx="192"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24" name="Oval 201"/>
              <p:cNvSpPr>
                <a:spLocks noChangeArrowheads="1"/>
              </p:cNvSpPr>
              <p:nvPr/>
            </p:nvSpPr>
            <p:spPr bwMode="auto">
              <a:xfrm flipV="1">
                <a:off x="8094" y="5367"/>
                <a:ext cx="192"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25" name="Oval 200"/>
              <p:cNvSpPr>
                <a:spLocks noChangeArrowheads="1"/>
              </p:cNvSpPr>
              <p:nvPr/>
            </p:nvSpPr>
            <p:spPr bwMode="auto">
              <a:xfrm flipV="1">
                <a:off x="8180" y="3756"/>
                <a:ext cx="192" cy="188"/>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9" name="Group 2"/>
            <p:cNvGrpSpPr>
              <a:grpSpLocks/>
            </p:cNvGrpSpPr>
            <p:nvPr/>
          </p:nvGrpSpPr>
          <p:grpSpPr bwMode="auto">
            <a:xfrm>
              <a:off x="7406" y="773"/>
              <a:ext cx="2940" cy="2312"/>
              <a:chOff x="2505" y="6055"/>
              <a:chExt cx="3696" cy="2539"/>
            </a:xfrm>
          </p:grpSpPr>
          <p:sp>
            <p:nvSpPr>
              <p:cNvPr id="10" name="Oval 198"/>
              <p:cNvSpPr>
                <a:spLocks noChangeArrowheads="1"/>
              </p:cNvSpPr>
              <p:nvPr/>
            </p:nvSpPr>
            <p:spPr bwMode="auto">
              <a:xfrm flipV="1">
                <a:off x="3401" y="6394"/>
                <a:ext cx="167"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1" name="Line 197"/>
              <p:cNvSpPr>
                <a:spLocks noChangeShapeType="1"/>
              </p:cNvSpPr>
              <p:nvPr/>
            </p:nvSpPr>
            <p:spPr bwMode="auto">
              <a:xfrm flipV="1">
                <a:off x="3286" y="6295"/>
                <a:ext cx="400" cy="35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2" name="Oval 196"/>
              <p:cNvSpPr>
                <a:spLocks noChangeArrowheads="1"/>
              </p:cNvSpPr>
              <p:nvPr/>
            </p:nvSpPr>
            <p:spPr bwMode="auto">
              <a:xfrm flipV="1">
                <a:off x="3602" y="6612"/>
                <a:ext cx="166"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3" name="Oval 195"/>
              <p:cNvSpPr>
                <a:spLocks noChangeArrowheads="1"/>
              </p:cNvSpPr>
              <p:nvPr/>
            </p:nvSpPr>
            <p:spPr bwMode="auto">
              <a:xfrm rot="20413435" flipV="1">
                <a:off x="3858" y="6729"/>
                <a:ext cx="166"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4" name="Line 194"/>
              <p:cNvSpPr>
                <a:spLocks noChangeShapeType="1"/>
              </p:cNvSpPr>
              <p:nvPr/>
            </p:nvSpPr>
            <p:spPr bwMode="auto">
              <a:xfrm rot="20413435" flipV="1">
                <a:off x="3876" y="6828"/>
                <a:ext cx="96" cy="20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5" name="Line 193"/>
              <p:cNvSpPr>
                <a:spLocks noChangeShapeType="1"/>
              </p:cNvSpPr>
              <p:nvPr/>
            </p:nvSpPr>
            <p:spPr bwMode="auto">
              <a:xfrm rot="-1186565">
                <a:off x="3774" y="6617"/>
                <a:ext cx="346" cy="379"/>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6" name="Oval 192"/>
              <p:cNvSpPr>
                <a:spLocks noChangeArrowheads="1"/>
              </p:cNvSpPr>
              <p:nvPr/>
            </p:nvSpPr>
            <p:spPr bwMode="auto">
              <a:xfrm rot="20413435" flipV="1">
                <a:off x="4122" y="6868"/>
                <a:ext cx="166"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7" name="Oval 191"/>
              <p:cNvSpPr>
                <a:spLocks noChangeArrowheads="1"/>
              </p:cNvSpPr>
              <p:nvPr/>
            </p:nvSpPr>
            <p:spPr bwMode="auto">
              <a:xfrm flipV="1">
                <a:off x="3373" y="6813"/>
                <a:ext cx="167"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8" name="Line 190"/>
              <p:cNvSpPr>
                <a:spLocks noChangeShapeType="1"/>
              </p:cNvSpPr>
              <p:nvPr/>
            </p:nvSpPr>
            <p:spPr bwMode="auto">
              <a:xfrm flipV="1">
                <a:off x="3436" y="6714"/>
                <a:ext cx="222" cy="22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9" name="Oval 189"/>
              <p:cNvSpPr>
                <a:spLocks noChangeArrowheads="1"/>
              </p:cNvSpPr>
              <p:nvPr/>
            </p:nvSpPr>
            <p:spPr bwMode="auto">
              <a:xfrm flipV="1">
                <a:off x="3574" y="7031"/>
                <a:ext cx="166"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0" name="Oval 188"/>
              <p:cNvSpPr>
                <a:spLocks noChangeArrowheads="1"/>
              </p:cNvSpPr>
              <p:nvPr/>
            </p:nvSpPr>
            <p:spPr bwMode="auto">
              <a:xfrm flipV="1">
                <a:off x="2900" y="7215"/>
                <a:ext cx="166"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1" name="Oval 187"/>
              <p:cNvSpPr>
                <a:spLocks noChangeArrowheads="1"/>
              </p:cNvSpPr>
              <p:nvPr/>
            </p:nvSpPr>
            <p:spPr bwMode="auto">
              <a:xfrm flipV="1">
                <a:off x="3189" y="6586"/>
                <a:ext cx="166"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2" name="Oval 186"/>
              <p:cNvSpPr>
                <a:spLocks noChangeArrowheads="1"/>
              </p:cNvSpPr>
              <p:nvPr/>
            </p:nvSpPr>
            <p:spPr bwMode="auto">
              <a:xfrm flipV="1">
                <a:off x="3547" y="7622"/>
                <a:ext cx="167"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3" name="Oval 185"/>
              <p:cNvSpPr>
                <a:spLocks noChangeArrowheads="1"/>
              </p:cNvSpPr>
              <p:nvPr/>
            </p:nvSpPr>
            <p:spPr bwMode="auto">
              <a:xfrm rot="19509774" flipV="1">
                <a:off x="3615" y="7347"/>
                <a:ext cx="167"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4" name="Line 184"/>
              <p:cNvSpPr>
                <a:spLocks noChangeShapeType="1"/>
              </p:cNvSpPr>
              <p:nvPr/>
            </p:nvSpPr>
            <p:spPr bwMode="auto">
              <a:xfrm rot="19509774" flipV="1">
                <a:off x="3594" y="7117"/>
                <a:ext cx="148" cy="28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5" name="Line 183"/>
              <p:cNvSpPr>
                <a:spLocks noChangeShapeType="1"/>
              </p:cNvSpPr>
              <p:nvPr/>
            </p:nvSpPr>
            <p:spPr bwMode="auto">
              <a:xfrm rot="-2090226">
                <a:off x="3529" y="7235"/>
                <a:ext cx="347" cy="379"/>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6" name="Oval 182"/>
              <p:cNvSpPr>
                <a:spLocks noChangeArrowheads="1"/>
              </p:cNvSpPr>
              <p:nvPr/>
            </p:nvSpPr>
            <p:spPr bwMode="auto">
              <a:xfrm rot="19509774" flipV="1">
                <a:off x="3905" y="7413"/>
                <a:ext cx="166"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27" name="Group 176"/>
              <p:cNvGrpSpPr>
                <a:grpSpLocks/>
              </p:cNvGrpSpPr>
              <p:nvPr/>
            </p:nvGrpSpPr>
            <p:grpSpPr bwMode="auto">
              <a:xfrm>
                <a:off x="2979" y="7339"/>
                <a:ext cx="482" cy="490"/>
                <a:chOff x="2946" y="1903"/>
                <a:chExt cx="556" cy="567"/>
              </a:xfrm>
            </p:grpSpPr>
            <p:grpSp>
              <p:nvGrpSpPr>
                <p:cNvPr id="201" name="Group 178"/>
                <p:cNvGrpSpPr>
                  <a:grpSpLocks/>
                </p:cNvGrpSpPr>
                <p:nvPr/>
              </p:nvGrpSpPr>
              <p:grpSpPr bwMode="auto">
                <a:xfrm>
                  <a:off x="2946" y="1903"/>
                  <a:ext cx="461" cy="437"/>
                  <a:chOff x="2946" y="1903"/>
                  <a:chExt cx="461" cy="437"/>
                </a:xfrm>
              </p:grpSpPr>
              <p:sp>
                <p:nvSpPr>
                  <p:cNvPr id="203" name="Oval 181"/>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04" name="Line 180"/>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05" name="Line 179"/>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202" name="Oval 177"/>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28" name="Oval 175"/>
              <p:cNvSpPr>
                <a:spLocks noChangeArrowheads="1"/>
              </p:cNvSpPr>
              <p:nvPr/>
            </p:nvSpPr>
            <p:spPr bwMode="auto">
              <a:xfrm rot="17261980" flipV="1">
                <a:off x="4411" y="7626"/>
                <a:ext cx="175" cy="1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29" name="Line 174"/>
              <p:cNvSpPr>
                <a:spLocks noChangeShapeType="1"/>
              </p:cNvSpPr>
              <p:nvPr/>
            </p:nvSpPr>
            <p:spPr bwMode="auto">
              <a:xfrm rot="17261980" flipV="1">
                <a:off x="4341" y="7808"/>
                <a:ext cx="377" cy="22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0" name="Line 173"/>
              <p:cNvSpPr>
                <a:spLocks noChangeShapeType="1"/>
              </p:cNvSpPr>
              <p:nvPr/>
            </p:nvSpPr>
            <p:spPr bwMode="auto">
              <a:xfrm rot="-4338020">
                <a:off x="4319" y="7511"/>
                <a:ext cx="362" cy="37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1" name="Oval 172"/>
              <p:cNvSpPr>
                <a:spLocks noChangeArrowheads="1"/>
              </p:cNvSpPr>
              <p:nvPr/>
            </p:nvSpPr>
            <p:spPr bwMode="auto">
              <a:xfrm rot="21196939" flipV="1">
                <a:off x="4332" y="6652"/>
                <a:ext cx="167"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2" name="Line 171"/>
              <p:cNvSpPr>
                <a:spLocks noChangeShapeType="1"/>
              </p:cNvSpPr>
              <p:nvPr/>
            </p:nvSpPr>
            <p:spPr bwMode="auto">
              <a:xfrm rot="21196939" flipV="1">
                <a:off x="4210" y="6457"/>
                <a:ext cx="477" cy="45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3" name="Oval 170"/>
              <p:cNvSpPr>
                <a:spLocks noChangeArrowheads="1"/>
              </p:cNvSpPr>
              <p:nvPr/>
            </p:nvSpPr>
            <p:spPr bwMode="auto">
              <a:xfrm rot="21196939" flipV="1">
                <a:off x="4557" y="6845"/>
                <a:ext cx="166"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4" name="Oval 169"/>
              <p:cNvSpPr>
                <a:spLocks noChangeArrowheads="1"/>
              </p:cNvSpPr>
              <p:nvPr/>
            </p:nvSpPr>
            <p:spPr bwMode="auto">
              <a:xfrm rot="795125" flipV="1">
                <a:off x="3910" y="6213"/>
                <a:ext cx="166"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5" name="Line 168"/>
              <p:cNvSpPr>
                <a:spLocks noChangeShapeType="1"/>
              </p:cNvSpPr>
              <p:nvPr/>
            </p:nvSpPr>
            <p:spPr bwMode="auto">
              <a:xfrm rot="795125" flipV="1">
                <a:off x="3705" y="6231"/>
                <a:ext cx="274" cy="63"/>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36" name="Oval 167"/>
              <p:cNvSpPr>
                <a:spLocks noChangeArrowheads="1"/>
              </p:cNvSpPr>
              <p:nvPr/>
            </p:nvSpPr>
            <p:spPr bwMode="auto">
              <a:xfrm rot="795125" flipV="1">
                <a:off x="4054" y="6472"/>
                <a:ext cx="167"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7" name="Oval 166"/>
              <p:cNvSpPr>
                <a:spLocks noChangeArrowheads="1"/>
              </p:cNvSpPr>
              <p:nvPr/>
            </p:nvSpPr>
            <p:spPr bwMode="auto">
              <a:xfrm flipV="1">
                <a:off x="4895" y="7264"/>
                <a:ext cx="167"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8" name="Oval 165"/>
              <p:cNvSpPr>
                <a:spLocks noChangeArrowheads="1"/>
              </p:cNvSpPr>
              <p:nvPr/>
            </p:nvSpPr>
            <p:spPr bwMode="auto">
              <a:xfrm flipV="1">
                <a:off x="5096" y="7482"/>
                <a:ext cx="166"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39" name="Oval 164"/>
              <p:cNvSpPr>
                <a:spLocks noChangeArrowheads="1"/>
              </p:cNvSpPr>
              <p:nvPr/>
            </p:nvSpPr>
            <p:spPr bwMode="auto">
              <a:xfrm rot="795125" flipV="1">
                <a:off x="5403" y="7084"/>
                <a:ext cx="167"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0" name="Line 163"/>
              <p:cNvSpPr>
                <a:spLocks noChangeShapeType="1"/>
              </p:cNvSpPr>
              <p:nvPr/>
            </p:nvSpPr>
            <p:spPr bwMode="auto">
              <a:xfrm rot="795125" flipV="1">
                <a:off x="5289" y="6986"/>
                <a:ext cx="400" cy="35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1" name="Line 162"/>
              <p:cNvSpPr>
                <a:spLocks noChangeShapeType="1"/>
              </p:cNvSpPr>
              <p:nvPr/>
            </p:nvSpPr>
            <p:spPr bwMode="auto">
              <a:xfrm rot="795125">
                <a:off x="5373" y="6931"/>
                <a:ext cx="127" cy="223"/>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2" name="Oval 161"/>
              <p:cNvSpPr>
                <a:spLocks noChangeArrowheads="1"/>
              </p:cNvSpPr>
              <p:nvPr/>
            </p:nvSpPr>
            <p:spPr bwMode="auto">
              <a:xfrm rot="795125" flipV="1">
                <a:off x="5549" y="7343"/>
                <a:ext cx="166"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3" name="Oval 160"/>
              <p:cNvSpPr>
                <a:spLocks noChangeArrowheads="1"/>
              </p:cNvSpPr>
              <p:nvPr/>
            </p:nvSpPr>
            <p:spPr bwMode="auto">
              <a:xfrm rot="21137148" flipV="1">
                <a:off x="4575" y="6361"/>
                <a:ext cx="167"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4" name="Line 159"/>
              <p:cNvSpPr>
                <a:spLocks noChangeShapeType="1"/>
              </p:cNvSpPr>
              <p:nvPr/>
            </p:nvSpPr>
            <p:spPr bwMode="auto">
              <a:xfrm rot="-462852">
                <a:off x="4423" y="6257"/>
                <a:ext cx="415" cy="37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45" name="Oval 158"/>
              <p:cNvSpPr>
                <a:spLocks noChangeArrowheads="1"/>
              </p:cNvSpPr>
              <p:nvPr/>
            </p:nvSpPr>
            <p:spPr bwMode="auto">
              <a:xfrm rot="21137148" flipV="1">
                <a:off x="4803" y="6552"/>
                <a:ext cx="167"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6" name="Oval 157"/>
              <p:cNvSpPr>
                <a:spLocks noChangeArrowheads="1"/>
              </p:cNvSpPr>
              <p:nvPr/>
            </p:nvSpPr>
            <p:spPr bwMode="auto">
              <a:xfrm flipV="1">
                <a:off x="3334" y="7238"/>
                <a:ext cx="167" cy="165"/>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7" name="Oval 156"/>
              <p:cNvSpPr>
                <a:spLocks noChangeArrowheads="1"/>
              </p:cNvSpPr>
              <p:nvPr/>
            </p:nvSpPr>
            <p:spPr bwMode="auto">
              <a:xfrm flipV="1">
                <a:off x="4546" y="7101"/>
                <a:ext cx="166"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8" name="Oval 155"/>
              <p:cNvSpPr>
                <a:spLocks noChangeArrowheads="1"/>
              </p:cNvSpPr>
              <p:nvPr/>
            </p:nvSpPr>
            <p:spPr bwMode="auto">
              <a:xfrm rot="20143392" flipV="1">
                <a:off x="4943" y="7784"/>
                <a:ext cx="166"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49" name="Line 154"/>
              <p:cNvSpPr>
                <a:spLocks noChangeShapeType="1"/>
              </p:cNvSpPr>
              <p:nvPr/>
            </p:nvSpPr>
            <p:spPr bwMode="auto">
              <a:xfrm rot="20143392" flipV="1">
                <a:off x="4826" y="7686"/>
                <a:ext cx="401" cy="35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0" name="Line 153"/>
              <p:cNvSpPr>
                <a:spLocks noChangeShapeType="1"/>
              </p:cNvSpPr>
              <p:nvPr/>
            </p:nvSpPr>
            <p:spPr bwMode="auto">
              <a:xfrm rot="-23056608">
                <a:off x="5049" y="7814"/>
                <a:ext cx="186" cy="19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1" name="Oval 152"/>
              <p:cNvSpPr>
                <a:spLocks noChangeArrowheads="1"/>
              </p:cNvSpPr>
              <p:nvPr/>
            </p:nvSpPr>
            <p:spPr bwMode="auto">
              <a:xfrm rot="20143392" flipV="1">
                <a:off x="5217" y="7901"/>
                <a:ext cx="167"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2" name="Oval 151"/>
              <p:cNvSpPr>
                <a:spLocks noChangeArrowheads="1"/>
              </p:cNvSpPr>
              <p:nvPr/>
            </p:nvSpPr>
            <p:spPr bwMode="auto">
              <a:xfrm flipV="1">
                <a:off x="3167" y="6174"/>
                <a:ext cx="166" cy="165"/>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3" name="Line 150"/>
              <p:cNvSpPr>
                <a:spLocks noChangeShapeType="1"/>
              </p:cNvSpPr>
              <p:nvPr/>
            </p:nvSpPr>
            <p:spPr bwMode="auto">
              <a:xfrm flipH="1">
                <a:off x="3607" y="7704"/>
                <a:ext cx="12" cy="35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4" name="Line 149"/>
              <p:cNvSpPr>
                <a:spLocks noChangeShapeType="1"/>
              </p:cNvSpPr>
              <p:nvPr/>
            </p:nvSpPr>
            <p:spPr bwMode="auto">
              <a:xfrm flipV="1">
                <a:off x="4633" y="6880"/>
                <a:ext cx="11" cy="278"/>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5" name="Line 148"/>
              <p:cNvSpPr>
                <a:spLocks noChangeShapeType="1"/>
              </p:cNvSpPr>
              <p:nvPr/>
            </p:nvSpPr>
            <p:spPr bwMode="auto">
              <a:xfrm flipH="1" flipV="1">
                <a:off x="4655" y="6924"/>
                <a:ext cx="290" cy="78"/>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6" name="Line 147"/>
              <p:cNvSpPr>
                <a:spLocks noChangeShapeType="1"/>
              </p:cNvSpPr>
              <p:nvPr/>
            </p:nvSpPr>
            <p:spPr bwMode="auto">
              <a:xfrm flipV="1">
                <a:off x="5658" y="7170"/>
                <a:ext cx="189" cy="234"/>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7" name="Oval 146"/>
              <p:cNvSpPr>
                <a:spLocks noChangeArrowheads="1"/>
              </p:cNvSpPr>
              <p:nvPr/>
            </p:nvSpPr>
            <p:spPr bwMode="auto">
              <a:xfrm flipV="1">
                <a:off x="2890" y="7887"/>
                <a:ext cx="166" cy="167"/>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58" name="Line 145"/>
              <p:cNvSpPr>
                <a:spLocks noChangeShapeType="1"/>
              </p:cNvSpPr>
              <p:nvPr/>
            </p:nvSpPr>
            <p:spPr bwMode="auto">
              <a:xfrm flipV="1">
                <a:off x="3228" y="6903"/>
                <a:ext cx="223" cy="44"/>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59" name="Line 144"/>
              <p:cNvSpPr>
                <a:spLocks noChangeShapeType="1"/>
              </p:cNvSpPr>
              <p:nvPr/>
            </p:nvSpPr>
            <p:spPr bwMode="auto">
              <a:xfrm flipV="1">
                <a:off x="3697" y="7080"/>
                <a:ext cx="178" cy="23"/>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0" name="Oval 143"/>
              <p:cNvSpPr>
                <a:spLocks noChangeArrowheads="1"/>
              </p:cNvSpPr>
              <p:nvPr/>
            </p:nvSpPr>
            <p:spPr bwMode="auto">
              <a:xfrm flipV="1">
                <a:off x="3760" y="7984"/>
                <a:ext cx="166"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1" name="Oval 142"/>
              <p:cNvSpPr>
                <a:spLocks noChangeArrowheads="1"/>
              </p:cNvSpPr>
              <p:nvPr/>
            </p:nvSpPr>
            <p:spPr bwMode="auto">
              <a:xfrm flipV="1">
                <a:off x="5511" y="8041"/>
                <a:ext cx="165"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2" name="Oval 141"/>
              <p:cNvSpPr>
                <a:spLocks noChangeArrowheads="1"/>
              </p:cNvSpPr>
              <p:nvPr/>
            </p:nvSpPr>
            <p:spPr bwMode="auto">
              <a:xfrm flipV="1">
                <a:off x="4361" y="6977"/>
                <a:ext cx="167"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3" name="Line 140"/>
              <p:cNvSpPr>
                <a:spLocks noChangeShapeType="1"/>
              </p:cNvSpPr>
              <p:nvPr/>
            </p:nvSpPr>
            <p:spPr bwMode="auto">
              <a:xfrm>
                <a:off x="4766" y="7582"/>
                <a:ext cx="223" cy="25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4" name="Oval 139"/>
              <p:cNvSpPr>
                <a:spLocks noChangeArrowheads="1"/>
              </p:cNvSpPr>
              <p:nvPr/>
            </p:nvSpPr>
            <p:spPr bwMode="auto">
              <a:xfrm flipV="1">
                <a:off x="3620" y="6194"/>
                <a:ext cx="165" cy="165"/>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65" name="Line 138"/>
              <p:cNvSpPr>
                <a:spLocks noChangeShapeType="1"/>
              </p:cNvSpPr>
              <p:nvPr/>
            </p:nvSpPr>
            <p:spPr bwMode="auto">
              <a:xfrm>
                <a:off x="5480" y="7147"/>
                <a:ext cx="156" cy="279"/>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nvGrpSpPr>
              <p:cNvPr id="66" name="Group 5"/>
              <p:cNvGrpSpPr>
                <a:grpSpLocks/>
              </p:cNvGrpSpPr>
              <p:nvPr/>
            </p:nvGrpSpPr>
            <p:grpSpPr bwMode="auto">
              <a:xfrm>
                <a:off x="2505" y="6055"/>
                <a:ext cx="3696" cy="2539"/>
                <a:chOff x="2505" y="6055"/>
                <a:chExt cx="3696" cy="2539"/>
              </a:xfrm>
            </p:grpSpPr>
            <p:sp>
              <p:nvSpPr>
                <p:cNvPr id="69" name="Line 137"/>
                <p:cNvSpPr>
                  <a:spLocks noChangeShapeType="1"/>
                </p:cNvSpPr>
                <p:nvPr/>
              </p:nvSpPr>
              <p:spPr bwMode="auto">
                <a:xfrm>
                  <a:off x="3318" y="6285"/>
                  <a:ext cx="347" cy="378"/>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70" name="Line 136"/>
                <p:cNvSpPr>
                  <a:spLocks noChangeShapeType="1"/>
                </p:cNvSpPr>
                <p:nvPr/>
              </p:nvSpPr>
              <p:spPr bwMode="auto">
                <a:xfrm>
                  <a:off x="3290" y="6704"/>
                  <a:ext cx="347" cy="378"/>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nvGrpSpPr>
                <p:cNvPr id="71" name="Group 130"/>
                <p:cNvGrpSpPr>
                  <a:grpSpLocks/>
                </p:cNvGrpSpPr>
                <p:nvPr/>
              </p:nvGrpSpPr>
              <p:grpSpPr bwMode="auto">
                <a:xfrm rot="-1400520">
                  <a:off x="3934" y="7030"/>
                  <a:ext cx="483" cy="490"/>
                  <a:chOff x="2946" y="1903"/>
                  <a:chExt cx="556" cy="567"/>
                </a:xfrm>
              </p:grpSpPr>
              <p:grpSp>
                <p:nvGrpSpPr>
                  <p:cNvPr id="196" name="Group 132"/>
                  <p:cNvGrpSpPr>
                    <a:grpSpLocks/>
                  </p:cNvGrpSpPr>
                  <p:nvPr/>
                </p:nvGrpSpPr>
                <p:grpSpPr bwMode="auto">
                  <a:xfrm>
                    <a:off x="2946" y="1903"/>
                    <a:ext cx="461" cy="437"/>
                    <a:chOff x="2946" y="1903"/>
                    <a:chExt cx="461" cy="437"/>
                  </a:xfrm>
                </p:grpSpPr>
                <p:sp>
                  <p:nvSpPr>
                    <p:cNvPr id="198" name="Oval 135"/>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99" name="Line 134"/>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00" name="Line 133"/>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97" name="Oval 131"/>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72" name="Oval 129"/>
                <p:cNvSpPr>
                  <a:spLocks noChangeArrowheads="1"/>
                </p:cNvSpPr>
                <p:nvPr/>
              </p:nvSpPr>
              <p:spPr bwMode="auto">
                <a:xfrm flipV="1">
                  <a:off x="4884" y="6909"/>
                  <a:ext cx="167"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73" name="Group 123"/>
                <p:cNvGrpSpPr>
                  <a:grpSpLocks/>
                </p:cNvGrpSpPr>
                <p:nvPr/>
              </p:nvGrpSpPr>
              <p:grpSpPr bwMode="auto">
                <a:xfrm rot="-3602517">
                  <a:off x="2741" y="6742"/>
                  <a:ext cx="479" cy="490"/>
                  <a:chOff x="2946" y="1903"/>
                  <a:chExt cx="556" cy="567"/>
                </a:xfrm>
              </p:grpSpPr>
              <p:grpSp>
                <p:nvGrpSpPr>
                  <p:cNvPr id="191" name="Group 125"/>
                  <p:cNvGrpSpPr>
                    <a:grpSpLocks/>
                  </p:cNvGrpSpPr>
                  <p:nvPr/>
                </p:nvGrpSpPr>
                <p:grpSpPr bwMode="auto">
                  <a:xfrm>
                    <a:off x="2946" y="1903"/>
                    <a:ext cx="461" cy="437"/>
                    <a:chOff x="2946" y="1903"/>
                    <a:chExt cx="461" cy="437"/>
                  </a:xfrm>
                </p:grpSpPr>
                <p:sp>
                  <p:nvSpPr>
                    <p:cNvPr id="193" name="Oval 128"/>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94" name="Line 127"/>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95" name="Line 126"/>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92" name="Oval 124"/>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74" name="Group 117"/>
                <p:cNvGrpSpPr>
                  <a:grpSpLocks/>
                </p:cNvGrpSpPr>
                <p:nvPr/>
              </p:nvGrpSpPr>
              <p:grpSpPr bwMode="auto">
                <a:xfrm rot="-2081226">
                  <a:off x="3732" y="7575"/>
                  <a:ext cx="484" cy="490"/>
                  <a:chOff x="2946" y="1903"/>
                  <a:chExt cx="556" cy="567"/>
                </a:xfrm>
              </p:grpSpPr>
              <p:grpSp>
                <p:nvGrpSpPr>
                  <p:cNvPr id="186" name="Group 119"/>
                  <p:cNvGrpSpPr>
                    <a:grpSpLocks/>
                  </p:cNvGrpSpPr>
                  <p:nvPr/>
                </p:nvGrpSpPr>
                <p:grpSpPr bwMode="auto">
                  <a:xfrm>
                    <a:off x="2946" y="1903"/>
                    <a:ext cx="461" cy="437"/>
                    <a:chOff x="2946" y="1903"/>
                    <a:chExt cx="461" cy="437"/>
                  </a:xfrm>
                </p:grpSpPr>
                <p:sp>
                  <p:nvSpPr>
                    <p:cNvPr id="188" name="Oval 122"/>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89" name="Line 121"/>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90" name="Line 120"/>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87" name="Oval 118"/>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75" name="Group 111"/>
                <p:cNvGrpSpPr>
                  <a:grpSpLocks/>
                </p:cNvGrpSpPr>
                <p:nvPr/>
              </p:nvGrpSpPr>
              <p:grpSpPr bwMode="auto">
                <a:xfrm rot="-2081226">
                  <a:off x="3130" y="7783"/>
                  <a:ext cx="484" cy="490"/>
                  <a:chOff x="2946" y="1903"/>
                  <a:chExt cx="556" cy="567"/>
                </a:xfrm>
              </p:grpSpPr>
              <p:grpSp>
                <p:nvGrpSpPr>
                  <p:cNvPr id="181" name="Group 113"/>
                  <p:cNvGrpSpPr>
                    <a:grpSpLocks/>
                  </p:cNvGrpSpPr>
                  <p:nvPr/>
                </p:nvGrpSpPr>
                <p:grpSpPr bwMode="auto">
                  <a:xfrm>
                    <a:off x="2946" y="1903"/>
                    <a:ext cx="461" cy="437"/>
                    <a:chOff x="2946" y="1903"/>
                    <a:chExt cx="461" cy="437"/>
                  </a:xfrm>
                </p:grpSpPr>
                <p:sp>
                  <p:nvSpPr>
                    <p:cNvPr id="183" name="Oval 116"/>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84" name="Line 115"/>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85" name="Line 114"/>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82" name="Oval 112"/>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76" name="Group 105"/>
                <p:cNvGrpSpPr>
                  <a:grpSpLocks/>
                </p:cNvGrpSpPr>
                <p:nvPr/>
              </p:nvGrpSpPr>
              <p:grpSpPr bwMode="auto">
                <a:xfrm rot="-3191156">
                  <a:off x="3464" y="8107"/>
                  <a:ext cx="485" cy="489"/>
                  <a:chOff x="2946" y="1903"/>
                  <a:chExt cx="556" cy="567"/>
                </a:xfrm>
              </p:grpSpPr>
              <p:grpSp>
                <p:nvGrpSpPr>
                  <p:cNvPr id="176" name="Group 107"/>
                  <p:cNvGrpSpPr>
                    <a:grpSpLocks/>
                  </p:cNvGrpSpPr>
                  <p:nvPr/>
                </p:nvGrpSpPr>
                <p:grpSpPr bwMode="auto">
                  <a:xfrm>
                    <a:off x="2946" y="1903"/>
                    <a:ext cx="461" cy="437"/>
                    <a:chOff x="2946" y="1903"/>
                    <a:chExt cx="461" cy="437"/>
                  </a:xfrm>
                </p:grpSpPr>
                <p:sp>
                  <p:nvSpPr>
                    <p:cNvPr id="178" name="Oval 110"/>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79" name="Line 109"/>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80" name="Line 108"/>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77" name="Oval 106"/>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77" name="Oval 104"/>
                <p:cNvSpPr>
                  <a:spLocks noChangeArrowheads="1"/>
                </p:cNvSpPr>
                <p:nvPr/>
              </p:nvSpPr>
              <p:spPr bwMode="auto">
                <a:xfrm rot="17261980" flipV="1">
                  <a:off x="4680" y="7489"/>
                  <a:ext cx="174" cy="160"/>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78" name="Group 98"/>
                <p:cNvGrpSpPr>
                  <a:grpSpLocks/>
                </p:cNvGrpSpPr>
                <p:nvPr/>
              </p:nvGrpSpPr>
              <p:grpSpPr bwMode="auto">
                <a:xfrm rot="-25568839">
                  <a:off x="4119" y="7923"/>
                  <a:ext cx="485" cy="490"/>
                  <a:chOff x="2946" y="1903"/>
                  <a:chExt cx="556" cy="567"/>
                </a:xfrm>
              </p:grpSpPr>
              <p:grpSp>
                <p:nvGrpSpPr>
                  <p:cNvPr id="171" name="Group 100"/>
                  <p:cNvGrpSpPr>
                    <a:grpSpLocks/>
                  </p:cNvGrpSpPr>
                  <p:nvPr/>
                </p:nvGrpSpPr>
                <p:grpSpPr bwMode="auto">
                  <a:xfrm>
                    <a:off x="2946" y="1903"/>
                    <a:ext cx="461" cy="437"/>
                    <a:chOff x="2946" y="1903"/>
                    <a:chExt cx="461" cy="437"/>
                  </a:xfrm>
                </p:grpSpPr>
                <p:sp>
                  <p:nvSpPr>
                    <p:cNvPr id="173" name="Oval 103"/>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74" name="Line 102"/>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75" name="Line 101"/>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72" name="Oval 99"/>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79" name="Line 97"/>
                <p:cNvSpPr>
                  <a:spLocks noChangeShapeType="1"/>
                </p:cNvSpPr>
                <p:nvPr/>
              </p:nvSpPr>
              <p:spPr bwMode="auto">
                <a:xfrm rot="-403061">
                  <a:off x="4248" y="6542"/>
                  <a:ext cx="347" cy="379"/>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80" name="Line 96"/>
                <p:cNvSpPr>
                  <a:spLocks noChangeShapeType="1"/>
                </p:cNvSpPr>
                <p:nvPr/>
              </p:nvSpPr>
              <p:spPr bwMode="auto">
                <a:xfrm rot="795125">
                  <a:off x="3837" y="6106"/>
                  <a:ext cx="348" cy="378"/>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81" name="Line 95"/>
                <p:cNvSpPr>
                  <a:spLocks noChangeShapeType="1"/>
                </p:cNvSpPr>
                <p:nvPr/>
              </p:nvSpPr>
              <p:spPr bwMode="auto">
                <a:xfrm flipV="1">
                  <a:off x="4780" y="7166"/>
                  <a:ext cx="400" cy="35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82" name="Line 94"/>
                <p:cNvSpPr>
                  <a:spLocks noChangeShapeType="1"/>
                </p:cNvSpPr>
                <p:nvPr/>
              </p:nvSpPr>
              <p:spPr bwMode="auto">
                <a:xfrm>
                  <a:off x="4623" y="7177"/>
                  <a:ext cx="347" cy="16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nvGrpSpPr>
                <p:cNvPr id="83" name="Group 88"/>
                <p:cNvGrpSpPr>
                  <a:grpSpLocks/>
                </p:cNvGrpSpPr>
                <p:nvPr/>
              </p:nvGrpSpPr>
              <p:grpSpPr bwMode="auto">
                <a:xfrm rot="-1186565">
                  <a:off x="5254" y="7475"/>
                  <a:ext cx="482" cy="490"/>
                  <a:chOff x="2946" y="1903"/>
                  <a:chExt cx="556" cy="567"/>
                </a:xfrm>
              </p:grpSpPr>
              <p:grpSp>
                <p:nvGrpSpPr>
                  <p:cNvPr id="166" name="Group 90"/>
                  <p:cNvGrpSpPr>
                    <a:grpSpLocks/>
                  </p:cNvGrpSpPr>
                  <p:nvPr/>
                </p:nvGrpSpPr>
                <p:grpSpPr bwMode="auto">
                  <a:xfrm>
                    <a:off x="2946" y="1903"/>
                    <a:ext cx="461" cy="437"/>
                    <a:chOff x="2946" y="1903"/>
                    <a:chExt cx="461" cy="437"/>
                  </a:xfrm>
                </p:grpSpPr>
                <p:sp>
                  <p:nvSpPr>
                    <p:cNvPr id="168" name="Oval 93"/>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69" name="Line 92"/>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70" name="Line 91"/>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67" name="Oval 89"/>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84" name="Group 82"/>
                <p:cNvGrpSpPr>
                  <a:grpSpLocks/>
                </p:cNvGrpSpPr>
                <p:nvPr/>
              </p:nvGrpSpPr>
              <p:grpSpPr bwMode="auto">
                <a:xfrm rot="-547892">
                  <a:off x="5718" y="7408"/>
                  <a:ext cx="483" cy="491"/>
                  <a:chOff x="2946" y="1903"/>
                  <a:chExt cx="556" cy="567"/>
                </a:xfrm>
              </p:grpSpPr>
              <p:grpSp>
                <p:nvGrpSpPr>
                  <p:cNvPr id="161" name="Group 84"/>
                  <p:cNvGrpSpPr>
                    <a:grpSpLocks/>
                  </p:cNvGrpSpPr>
                  <p:nvPr/>
                </p:nvGrpSpPr>
                <p:grpSpPr bwMode="auto">
                  <a:xfrm>
                    <a:off x="2946" y="1903"/>
                    <a:ext cx="461" cy="437"/>
                    <a:chOff x="2946" y="1903"/>
                    <a:chExt cx="461" cy="437"/>
                  </a:xfrm>
                </p:grpSpPr>
                <p:sp>
                  <p:nvSpPr>
                    <p:cNvPr id="163" name="Oval 87"/>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64" name="Line 86"/>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65" name="Line 85"/>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62" name="Oval 83"/>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85" name="Line 81"/>
                <p:cNvSpPr>
                  <a:spLocks noChangeShapeType="1"/>
                </p:cNvSpPr>
                <p:nvPr/>
              </p:nvSpPr>
              <p:spPr bwMode="auto">
                <a:xfrm rot="21137148" flipV="1">
                  <a:off x="4638" y="6251"/>
                  <a:ext cx="209" cy="190"/>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nvGrpSpPr>
                <p:cNvPr id="86" name="Group 75"/>
                <p:cNvGrpSpPr>
                  <a:grpSpLocks/>
                </p:cNvGrpSpPr>
                <p:nvPr/>
              </p:nvGrpSpPr>
              <p:grpSpPr bwMode="auto">
                <a:xfrm rot="-1186565">
                  <a:off x="4953" y="6545"/>
                  <a:ext cx="482" cy="489"/>
                  <a:chOff x="2946" y="1903"/>
                  <a:chExt cx="556" cy="567"/>
                </a:xfrm>
              </p:grpSpPr>
              <p:grpSp>
                <p:nvGrpSpPr>
                  <p:cNvPr id="156" name="Group 77"/>
                  <p:cNvGrpSpPr>
                    <a:grpSpLocks/>
                  </p:cNvGrpSpPr>
                  <p:nvPr/>
                </p:nvGrpSpPr>
                <p:grpSpPr bwMode="auto">
                  <a:xfrm>
                    <a:off x="2946" y="1903"/>
                    <a:ext cx="461" cy="437"/>
                    <a:chOff x="2946" y="1903"/>
                    <a:chExt cx="461" cy="437"/>
                  </a:xfrm>
                </p:grpSpPr>
                <p:sp>
                  <p:nvSpPr>
                    <p:cNvPr id="158" name="Oval 80"/>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59" name="Line 79"/>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60" name="Line 78"/>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57" name="Oval 76"/>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87" name="Group 69"/>
                <p:cNvGrpSpPr>
                  <a:grpSpLocks/>
                </p:cNvGrpSpPr>
                <p:nvPr/>
              </p:nvGrpSpPr>
              <p:grpSpPr bwMode="auto">
                <a:xfrm rot="-306259">
                  <a:off x="5417" y="6478"/>
                  <a:ext cx="483" cy="491"/>
                  <a:chOff x="2946" y="1903"/>
                  <a:chExt cx="556" cy="567"/>
                </a:xfrm>
              </p:grpSpPr>
              <p:grpSp>
                <p:nvGrpSpPr>
                  <p:cNvPr id="151" name="Group 71"/>
                  <p:cNvGrpSpPr>
                    <a:grpSpLocks/>
                  </p:cNvGrpSpPr>
                  <p:nvPr/>
                </p:nvGrpSpPr>
                <p:grpSpPr bwMode="auto">
                  <a:xfrm>
                    <a:off x="2946" y="1903"/>
                    <a:ext cx="461" cy="437"/>
                    <a:chOff x="2946" y="1903"/>
                    <a:chExt cx="461" cy="437"/>
                  </a:xfrm>
                </p:grpSpPr>
                <p:sp>
                  <p:nvSpPr>
                    <p:cNvPr id="153" name="Oval 74"/>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54" name="Line 73"/>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55" name="Line 72"/>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52" name="Oval 70"/>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88" name="Group 63"/>
                <p:cNvGrpSpPr>
                  <a:grpSpLocks/>
                </p:cNvGrpSpPr>
                <p:nvPr/>
              </p:nvGrpSpPr>
              <p:grpSpPr bwMode="auto">
                <a:xfrm rot="795125">
                  <a:off x="4974" y="6055"/>
                  <a:ext cx="482" cy="490"/>
                  <a:chOff x="2946" y="1903"/>
                  <a:chExt cx="556" cy="567"/>
                </a:xfrm>
              </p:grpSpPr>
              <p:grpSp>
                <p:nvGrpSpPr>
                  <p:cNvPr id="146" name="Group 65"/>
                  <p:cNvGrpSpPr>
                    <a:grpSpLocks/>
                  </p:cNvGrpSpPr>
                  <p:nvPr/>
                </p:nvGrpSpPr>
                <p:grpSpPr bwMode="auto">
                  <a:xfrm>
                    <a:off x="2946" y="1903"/>
                    <a:ext cx="461" cy="437"/>
                    <a:chOff x="2946" y="1903"/>
                    <a:chExt cx="461" cy="437"/>
                  </a:xfrm>
                </p:grpSpPr>
                <p:sp>
                  <p:nvSpPr>
                    <p:cNvPr id="148" name="Oval 68"/>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49" name="Line 67"/>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50" name="Line 66"/>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47" name="Oval 64"/>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nvGrpSpPr>
                <p:cNvPr id="89" name="Group 57"/>
                <p:cNvGrpSpPr>
                  <a:grpSpLocks/>
                </p:cNvGrpSpPr>
                <p:nvPr/>
              </p:nvGrpSpPr>
              <p:grpSpPr bwMode="auto">
                <a:xfrm rot="-1546366">
                  <a:off x="4702" y="7971"/>
                  <a:ext cx="484" cy="491"/>
                  <a:chOff x="2946" y="1903"/>
                  <a:chExt cx="556" cy="567"/>
                </a:xfrm>
              </p:grpSpPr>
              <p:grpSp>
                <p:nvGrpSpPr>
                  <p:cNvPr id="141" name="Group 59"/>
                  <p:cNvGrpSpPr>
                    <a:grpSpLocks/>
                  </p:cNvGrpSpPr>
                  <p:nvPr/>
                </p:nvGrpSpPr>
                <p:grpSpPr bwMode="auto">
                  <a:xfrm>
                    <a:off x="2946" y="1903"/>
                    <a:ext cx="461" cy="437"/>
                    <a:chOff x="2946" y="1903"/>
                    <a:chExt cx="461" cy="437"/>
                  </a:xfrm>
                </p:grpSpPr>
                <p:sp>
                  <p:nvSpPr>
                    <p:cNvPr id="143" name="Oval 62"/>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44" name="Line 61"/>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45" name="Line 60"/>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42" name="Oval 58"/>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90" name="Oval 56"/>
                <p:cNvSpPr>
                  <a:spLocks noChangeArrowheads="1"/>
                </p:cNvSpPr>
                <p:nvPr/>
              </p:nvSpPr>
              <p:spPr bwMode="auto">
                <a:xfrm flipV="1">
                  <a:off x="3141" y="8220"/>
                  <a:ext cx="165" cy="166"/>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91" name="Line 55"/>
                <p:cNvSpPr>
                  <a:spLocks noChangeShapeType="1"/>
                </p:cNvSpPr>
                <p:nvPr/>
              </p:nvSpPr>
              <p:spPr bwMode="auto">
                <a:xfrm flipV="1">
                  <a:off x="3362" y="7704"/>
                  <a:ext cx="268" cy="4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92" name="Line 54"/>
                <p:cNvSpPr>
                  <a:spLocks noChangeShapeType="1"/>
                </p:cNvSpPr>
                <p:nvPr/>
              </p:nvSpPr>
              <p:spPr bwMode="auto">
                <a:xfrm flipV="1">
                  <a:off x="3630" y="7415"/>
                  <a:ext cx="55" cy="25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93" name="Line 53"/>
                <p:cNvSpPr>
                  <a:spLocks noChangeShapeType="1"/>
                </p:cNvSpPr>
                <p:nvPr/>
              </p:nvSpPr>
              <p:spPr bwMode="auto">
                <a:xfrm flipV="1">
                  <a:off x="3964" y="8184"/>
                  <a:ext cx="323" cy="11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94" name="Line 52"/>
                <p:cNvSpPr>
                  <a:spLocks noChangeShapeType="1"/>
                </p:cNvSpPr>
                <p:nvPr/>
              </p:nvSpPr>
              <p:spPr bwMode="auto">
                <a:xfrm>
                  <a:off x="4989" y="7371"/>
                  <a:ext cx="179" cy="189"/>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95" name="Line 51"/>
                <p:cNvSpPr>
                  <a:spLocks noChangeShapeType="1"/>
                </p:cNvSpPr>
                <p:nvPr/>
              </p:nvSpPr>
              <p:spPr bwMode="auto">
                <a:xfrm flipV="1">
                  <a:off x="4399" y="7170"/>
                  <a:ext cx="234" cy="178"/>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96" name="Line 50"/>
                <p:cNvSpPr>
                  <a:spLocks noChangeShapeType="1"/>
                </p:cNvSpPr>
                <p:nvPr/>
              </p:nvSpPr>
              <p:spPr bwMode="auto">
                <a:xfrm flipH="1">
                  <a:off x="4677" y="6635"/>
                  <a:ext cx="190" cy="25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97" name="Line 49"/>
                <p:cNvSpPr>
                  <a:spLocks noChangeShapeType="1"/>
                </p:cNvSpPr>
                <p:nvPr/>
              </p:nvSpPr>
              <p:spPr bwMode="auto">
                <a:xfrm flipV="1">
                  <a:off x="4922" y="6445"/>
                  <a:ext cx="145" cy="14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nvGrpSpPr>
                <p:cNvPr id="98" name="Group 43"/>
                <p:cNvGrpSpPr>
                  <a:grpSpLocks/>
                </p:cNvGrpSpPr>
                <p:nvPr/>
              </p:nvGrpSpPr>
              <p:grpSpPr bwMode="auto">
                <a:xfrm rot="4821996">
                  <a:off x="2731" y="6269"/>
                  <a:ext cx="482" cy="490"/>
                  <a:chOff x="2946" y="1903"/>
                  <a:chExt cx="556" cy="567"/>
                </a:xfrm>
              </p:grpSpPr>
              <p:grpSp>
                <p:nvGrpSpPr>
                  <p:cNvPr id="136" name="Group 45"/>
                  <p:cNvGrpSpPr>
                    <a:grpSpLocks/>
                  </p:cNvGrpSpPr>
                  <p:nvPr/>
                </p:nvGrpSpPr>
                <p:grpSpPr bwMode="auto">
                  <a:xfrm>
                    <a:off x="2946" y="1903"/>
                    <a:ext cx="461" cy="437"/>
                    <a:chOff x="2946" y="1903"/>
                    <a:chExt cx="461" cy="437"/>
                  </a:xfrm>
                </p:grpSpPr>
                <p:sp>
                  <p:nvSpPr>
                    <p:cNvPr id="138" name="Oval 48"/>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39" name="Line 47"/>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40" name="Line 46"/>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37" name="Oval 44"/>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99" name="Line 42"/>
                <p:cNvSpPr>
                  <a:spLocks noChangeShapeType="1"/>
                </p:cNvSpPr>
                <p:nvPr/>
              </p:nvSpPr>
              <p:spPr bwMode="auto">
                <a:xfrm flipV="1">
                  <a:off x="3262" y="6100"/>
                  <a:ext cx="200" cy="133"/>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00" name="Line 41"/>
                <p:cNvSpPr>
                  <a:spLocks noChangeShapeType="1"/>
                </p:cNvSpPr>
                <p:nvPr/>
              </p:nvSpPr>
              <p:spPr bwMode="auto">
                <a:xfrm flipH="1" flipV="1">
                  <a:off x="3095" y="6055"/>
                  <a:ext cx="156" cy="178"/>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01" name="Line 40"/>
                <p:cNvSpPr>
                  <a:spLocks noChangeShapeType="1"/>
                </p:cNvSpPr>
                <p:nvPr/>
              </p:nvSpPr>
              <p:spPr bwMode="auto">
                <a:xfrm flipV="1">
                  <a:off x="4165" y="6334"/>
                  <a:ext cx="156" cy="189"/>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02" name="Oval 39"/>
                <p:cNvSpPr>
                  <a:spLocks noChangeArrowheads="1"/>
                </p:cNvSpPr>
                <p:nvPr/>
              </p:nvSpPr>
              <p:spPr bwMode="auto">
                <a:xfrm flipV="1">
                  <a:off x="4701" y="8360"/>
                  <a:ext cx="165" cy="165"/>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3" name="Oval 38"/>
                <p:cNvSpPr>
                  <a:spLocks noChangeArrowheads="1"/>
                </p:cNvSpPr>
                <p:nvPr/>
              </p:nvSpPr>
              <p:spPr bwMode="auto">
                <a:xfrm flipV="1">
                  <a:off x="3827" y="6987"/>
                  <a:ext cx="166" cy="163"/>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4" name="Oval 37"/>
                <p:cNvSpPr>
                  <a:spLocks noChangeArrowheads="1"/>
                </p:cNvSpPr>
                <p:nvPr/>
              </p:nvSpPr>
              <p:spPr bwMode="auto">
                <a:xfrm flipV="1">
                  <a:off x="2505" y="7136"/>
                  <a:ext cx="166"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05" name="Oval 36"/>
                <p:cNvSpPr>
                  <a:spLocks noChangeArrowheads="1"/>
                </p:cNvSpPr>
                <p:nvPr/>
              </p:nvSpPr>
              <p:spPr bwMode="auto">
                <a:xfrm flipV="1">
                  <a:off x="4271" y="8385"/>
                  <a:ext cx="166" cy="165"/>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nvGrpSpPr>
                <p:cNvPr id="106" name="Group 30"/>
                <p:cNvGrpSpPr>
                  <a:grpSpLocks/>
                </p:cNvGrpSpPr>
                <p:nvPr/>
              </p:nvGrpSpPr>
              <p:grpSpPr bwMode="auto">
                <a:xfrm rot="579359">
                  <a:off x="2551" y="7266"/>
                  <a:ext cx="484" cy="490"/>
                  <a:chOff x="2946" y="1903"/>
                  <a:chExt cx="556" cy="567"/>
                </a:xfrm>
              </p:grpSpPr>
              <p:grpSp>
                <p:nvGrpSpPr>
                  <p:cNvPr id="131" name="Group 32"/>
                  <p:cNvGrpSpPr>
                    <a:grpSpLocks/>
                  </p:cNvGrpSpPr>
                  <p:nvPr/>
                </p:nvGrpSpPr>
                <p:grpSpPr bwMode="auto">
                  <a:xfrm>
                    <a:off x="2946" y="1903"/>
                    <a:ext cx="461" cy="437"/>
                    <a:chOff x="2946" y="1903"/>
                    <a:chExt cx="461" cy="437"/>
                  </a:xfrm>
                </p:grpSpPr>
                <p:sp>
                  <p:nvSpPr>
                    <p:cNvPr id="133" name="Oval 35"/>
                    <p:cNvSpPr>
                      <a:spLocks noChangeArrowheads="1"/>
                    </p:cNvSpPr>
                    <p:nvPr/>
                  </p:nvSpPr>
                  <p:spPr bwMode="auto">
                    <a:xfrm flipV="1">
                      <a:off x="3079" y="2029"/>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34" name="Line 34"/>
                    <p:cNvSpPr>
                      <a:spLocks noChangeShapeType="1"/>
                    </p:cNvSpPr>
                    <p:nvPr/>
                  </p:nvSpPr>
                  <p:spPr bwMode="auto">
                    <a:xfrm flipV="1">
                      <a:off x="2946" y="1915"/>
                      <a:ext cx="461" cy="4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35" name="Line 33"/>
                    <p:cNvSpPr>
                      <a:spLocks noChangeShapeType="1"/>
                    </p:cNvSpPr>
                    <p:nvPr/>
                  </p:nvSpPr>
                  <p:spPr bwMode="auto">
                    <a:xfrm>
                      <a:off x="2983" y="1903"/>
                      <a:ext cx="400" cy="43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132" name="Oval 31"/>
                  <p:cNvSpPr>
                    <a:spLocks noChangeArrowheads="1"/>
                  </p:cNvSpPr>
                  <p:nvPr/>
                </p:nvSpPr>
                <p:spPr bwMode="auto">
                  <a:xfrm flipV="1">
                    <a:off x="3310" y="2281"/>
                    <a:ext cx="192" cy="189"/>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sp>
              <p:nvSpPr>
                <p:cNvPr id="107" name="Line 29"/>
                <p:cNvSpPr>
                  <a:spLocks noChangeShapeType="1"/>
                </p:cNvSpPr>
                <p:nvPr/>
              </p:nvSpPr>
              <p:spPr bwMode="auto">
                <a:xfrm>
                  <a:off x="2916" y="7704"/>
                  <a:ext cx="45" cy="25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08" name="Line 28"/>
                <p:cNvSpPr>
                  <a:spLocks noChangeShapeType="1"/>
                </p:cNvSpPr>
                <p:nvPr/>
              </p:nvSpPr>
              <p:spPr bwMode="auto">
                <a:xfrm flipH="1">
                  <a:off x="2682" y="7694"/>
                  <a:ext cx="212" cy="133"/>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09" name="Line 27"/>
                <p:cNvSpPr>
                  <a:spLocks noChangeShapeType="1"/>
                </p:cNvSpPr>
                <p:nvPr/>
              </p:nvSpPr>
              <p:spPr bwMode="auto">
                <a:xfrm>
                  <a:off x="2961" y="7983"/>
                  <a:ext cx="33" cy="25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10" name="Line 26"/>
                <p:cNvSpPr>
                  <a:spLocks noChangeShapeType="1"/>
                </p:cNvSpPr>
                <p:nvPr/>
              </p:nvSpPr>
              <p:spPr bwMode="auto">
                <a:xfrm flipH="1">
                  <a:off x="2715" y="7961"/>
                  <a:ext cx="213" cy="67"/>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11" name="Line 25"/>
                <p:cNvSpPr>
                  <a:spLocks noChangeShapeType="1"/>
                </p:cNvSpPr>
                <p:nvPr/>
              </p:nvSpPr>
              <p:spPr bwMode="auto">
                <a:xfrm flipV="1">
                  <a:off x="3206" y="6635"/>
                  <a:ext cx="45" cy="278"/>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12" name="Line 24"/>
                <p:cNvSpPr>
                  <a:spLocks noChangeShapeType="1"/>
                </p:cNvSpPr>
                <p:nvPr/>
              </p:nvSpPr>
              <p:spPr bwMode="auto">
                <a:xfrm>
                  <a:off x="3162" y="6935"/>
                  <a:ext cx="234" cy="368"/>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13" name="Line 23"/>
                <p:cNvSpPr>
                  <a:spLocks noChangeShapeType="1"/>
                </p:cNvSpPr>
                <p:nvPr/>
              </p:nvSpPr>
              <p:spPr bwMode="auto">
                <a:xfrm flipV="1">
                  <a:off x="3953" y="6579"/>
                  <a:ext cx="178" cy="223"/>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14" name="Line 22"/>
                <p:cNvSpPr>
                  <a:spLocks noChangeShapeType="1"/>
                </p:cNvSpPr>
                <p:nvPr/>
              </p:nvSpPr>
              <p:spPr bwMode="auto">
                <a:xfrm flipV="1">
                  <a:off x="3596" y="8061"/>
                  <a:ext cx="234" cy="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15" name="Line 21"/>
                <p:cNvSpPr>
                  <a:spLocks noChangeShapeType="1"/>
                </p:cNvSpPr>
                <p:nvPr/>
              </p:nvSpPr>
              <p:spPr bwMode="auto">
                <a:xfrm>
                  <a:off x="5301" y="8005"/>
                  <a:ext cx="268" cy="10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16" name="Line 20"/>
                <p:cNvSpPr>
                  <a:spLocks noChangeShapeType="1"/>
                </p:cNvSpPr>
                <p:nvPr/>
              </p:nvSpPr>
              <p:spPr bwMode="auto">
                <a:xfrm flipH="1">
                  <a:off x="5168" y="7995"/>
                  <a:ext cx="122" cy="312"/>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17" name="Line 19"/>
                <p:cNvSpPr>
                  <a:spLocks noChangeShapeType="1"/>
                </p:cNvSpPr>
                <p:nvPr/>
              </p:nvSpPr>
              <p:spPr bwMode="auto">
                <a:xfrm>
                  <a:off x="4020" y="7515"/>
                  <a:ext cx="178" cy="10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18" name="Line 18"/>
                <p:cNvSpPr>
                  <a:spLocks noChangeShapeType="1"/>
                </p:cNvSpPr>
                <p:nvPr/>
              </p:nvSpPr>
              <p:spPr bwMode="auto">
                <a:xfrm flipH="1">
                  <a:off x="4254" y="7371"/>
                  <a:ext cx="111" cy="133"/>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19" name="Line 17"/>
                <p:cNvSpPr>
                  <a:spLocks noChangeShapeType="1"/>
                </p:cNvSpPr>
                <p:nvPr/>
              </p:nvSpPr>
              <p:spPr bwMode="auto">
                <a:xfrm>
                  <a:off x="4387" y="7371"/>
                  <a:ext cx="112" cy="35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20" name="Line 16"/>
                <p:cNvSpPr>
                  <a:spLocks noChangeShapeType="1"/>
                </p:cNvSpPr>
                <p:nvPr/>
              </p:nvSpPr>
              <p:spPr bwMode="auto">
                <a:xfrm flipH="1" flipV="1">
                  <a:off x="4488" y="7092"/>
                  <a:ext cx="111" cy="89"/>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21" name="Line 15"/>
                <p:cNvSpPr>
                  <a:spLocks noChangeShapeType="1"/>
                </p:cNvSpPr>
                <p:nvPr/>
              </p:nvSpPr>
              <p:spPr bwMode="auto">
                <a:xfrm>
                  <a:off x="4231" y="6969"/>
                  <a:ext cx="168" cy="5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22" name="Oval 14"/>
                <p:cNvSpPr>
                  <a:spLocks noChangeArrowheads="1"/>
                </p:cNvSpPr>
                <p:nvPr/>
              </p:nvSpPr>
              <p:spPr bwMode="auto">
                <a:xfrm flipV="1">
                  <a:off x="4289" y="6206"/>
                  <a:ext cx="164" cy="164"/>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sp>
              <p:nvSpPr>
                <p:cNvPr id="123" name="Line 13"/>
                <p:cNvSpPr>
                  <a:spLocks noChangeShapeType="1"/>
                </p:cNvSpPr>
                <p:nvPr/>
              </p:nvSpPr>
              <p:spPr bwMode="auto">
                <a:xfrm>
                  <a:off x="3619" y="6100"/>
                  <a:ext cx="167" cy="345"/>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24" name="Line 12"/>
                <p:cNvSpPr>
                  <a:spLocks noChangeShapeType="1"/>
                </p:cNvSpPr>
                <p:nvPr/>
              </p:nvSpPr>
              <p:spPr bwMode="auto">
                <a:xfrm flipV="1">
                  <a:off x="4588" y="7894"/>
                  <a:ext cx="167" cy="15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25" name="Line 11"/>
                <p:cNvSpPr>
                  <a:spLocks noChangeShapeType="1"/>
                </p:cNvSpPr>
                <p:nvPr/>
              </p:nvSpPr>
              <p:spPr bwMode="auto">
                <a:xfrm flipH="1" flipV="1">
                  <a:off x="4621" y="7381"/>
                  <a:ext cx="145" cy="20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26" name="Line 10"/>
                <p:cNvSpPr>
                  <a:spLocks noChangeShapeType="1"/>
                </p:cNvSpPr>
                <p:nvPr/>
              </p:nvSpPr>
              <p:spPr bwMode="auto">
                <a:xfrm flipV="1">
                  <a:off x="4220" y="7649"/>
                  <a:ext cx="11" cy="21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27" name="Line 9"/>
                <p:cNvSpPr>
                  <a:spLocks noChangeShapeType="1"/>
                </p:cNvSpPr>
                <p:nvPr/>
              </p:nvSpPr>
              <p:spPr bwMode="auto">
                <a:xfrm>
                  <a:off x="3841" y="8073"/>
                  <a:ext cx="78" cy="244"/>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28" name="Line 8"/>
                <p:cNvSpPr>
                  <a:spLocks noChangeShapeType="1"/>
                </p:cNvSpPr>
                <p:nvPr/>
              </p:nvSpPr>
              <p:spPr bwMode="auto">
                <a:xfrm flipV="1">
                  <a:off x="3841" y="8039"/>
                  <a:ext cx="212" cy="44"/>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29" name="Line 7"/>
                <p:cNvSpPr>
                  <a:spLocks noChangeShapeType="1"/>
                </p:cNvSpPr>
                <p:nvPr/>
              </p:nvSpPr>
              <p:spPr bwMode="auto">
                <a:xfrm flipV="1">
                  <a:off x="3396" y="7125"/>
                  <a:ext cx="245" cy="156"/>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130" name="Line 6"/>
                <p:cNvSpPr>
                  <a:spLocks noChangeShapeType="1"/>
                </p:cNvSpPr>
                <p:nvPr/>
              </p:nvSpPr>
              <p:spPr bwMode="auto">
                <a:xfrm flipH="1">
                  <a:off x="5201" y="6891"/>
                  <a:ext cx="212" cy="178"/>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grpSp>
          <p:sp>
            <p:nvSpPr>
              <p:cNvPr id="67" name="Line 4"/>
              <p:cNvSpPr>
                <a:spLocks noChangeShapeType="1"/>
              </p:cNvSpPr>
              <p:nvPr/>
            </p:nvSpPr>
            <p:spPr bwMode="auto">
              <a:xfrm>
                <a:off x="5023" y="7002"/>
                <a:ext cx="133" cy="101"/>
              </a:xfrm>
              <a:prstGeom prst="line">
                <a:avLst/>
              </a:prstGeom>
              <a:noFill/>
              <a:ln w="19050">
                <a:solidFill>
                  <a:srgbClr val="7F7F7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i-FI"/>
              </a:p>
            </p:txBody>
          </p:sp>
          <p:sp>
            <p:nvSpPr>
              <p:cNvPr id="68" name="Oval 3"/>
              <p:cNvSpPr>
                <a:spLocks noChangeArrowheads="1"/>
              </p:cNvSpPr>
              <p:nvPr/>
            </p:nvSpPr>
            <p:spPr bwMode="auto">
              <a:xfrm flipV="1">
                <a:off x="5125" y="7029"/>
                <a:ext cx="165" cy="166"/>
              </a:xfrm>
              <a:prstGeom prst="ellipse">
                <a:avLst/>
              </a:prstGeom>
              <a:solidFill>
                <a:srgbClr val="7F7F7F"/>
              </a:solidFill>
              <a:ln w="19050">
                <a:solidFill>
                  <a:srgbClr val="7F7F7F"/>
                </a:solidFill>
                <a:round/>
                <a:headEnd/>
                <a:tailEnd/>
              </a:ln>
            </p:spPr>
            <p:txBody>
              <a:bodyPr vert="horz" wrap="square" lIns="91440" tIns="45720" rIns="91440" bIns="45720" numCol="1" anchor="t" anchorCtr="0" compatLnSpc="1">
                <a:prstTxWarp prst="textNoShape">
                  <a:avLst/>
                </a:prstTxWarp>
              </a:bodyPr>
              <a:lstStyle/>
              <a:p>
                <a:endParaRPr lang="fi-FI"/>
              </a:p>
            </p:txBody>
          </p:sp>
        </p:grpSp>
      </p:grpSp>
      <p:sp>
        <p:nvSpPr>
          <p:cNvPr id="685" name="TextBox 684"/>
          <p:cNvSpPr txBox="1"/>
          <p:nvPr/>
        </p:nvSpPr>
        <p:spPr>
          <a:xfrm>
            <a:off x="343353" y="4375994"/>
            <a:ext cx="2637142" cy="646331"/>
          </a:xfrm>
          <a:prstGeom prst="rect">
            <a:avLst/>
          </a:prstGeom>
          <a:noFill/>
        </p:spPr>
        <p:txBody>
          <a:bodyPr wrap="square" rtlCol="0">
            <a:spAutoFit/>
          </a:bodyPr>
          <a:lstStyle/>
          <a:p>
            <a:r>
              <a:rPr lang="fi-FI" sz="3600" dirty="0"/>
              <a:t>Yksikiteinen</a:t>
            </a:r>
          </a:p>
        </p:txBody>
      </p:sp>
      <p:sp>
        <p:nvSpPr>
          <p:cNvPr id="686" name="TextBox 685"/>
          <p:cNvSpPr txBox="1"/>
          <p:nvPr/>
        </p:nvSpPr>
        <p:spPr>
          <a:xfrm>
            <a:off x="3197091" y="4889084"/>
            <a:ext cx="2967141" cy="646331"/>
          </a:xfrm>
          <a:prstGeom prst="rect">
            <a:avLst/>
          </a:prstGeom>
          <a:noFill/>
        </p:spPr>
        <p:txBody>
          <a:bodyPr wrap="square" rtlCol="0">
            <a:spAutoFit/>
          </a:bodyPr>
          <a:lstStyle/>
          <a:p>
            <a:r>
              <a:rPr lang="fi-FI" sz="3600" dirty="0"/>
              <a:t>Monikiteinen</a:t>
            </a:r>
          </a:p>
        </p:txBody>
      </p:sp>
      <p:sp>
        <p:nvSpPr>
          <p:cNvPr id="687" name="TextBox 686"/>
          <p:cNvSpPr txBox="1"/>
          <p:nvPr/>
        </p:nvSpPr>
        <p:spPr>
          <a:xfrm>
            <a:off x="6307855" y="4378831"/>
            <a:ext cx="2822333" cy="646331"/>
          </a:xfrm>
          <a:prstGeom prst="rect">
            <a:avLst/>
          </a:prstGeom>
          <a:noFill/>
        </p:spPr>
        <p:txBody>
          <a:bodyPr wrap="square" rtlCol="0">
            <a:spAutoFit/>
          </a:bodyPr>
          <a:lstStyle/>
          <a:p>
            <a:r>
              <a:rPr lang="fi-FI" sz="3600" dirty="0"/>
              <a:t>Amorfinen</a:t>
            </a:r>
          </a:p>
        </p:txBody>
      </p:sp>
    </p:spTree>
    <p:extLst>
      <p:ext uri="{BB962C8B-B14F-4D97-AF65-F5344CB8AC3E}">
        <p14:creationId xmlns:p14="http://schemas.microsoft.com/office/powerpoint/2010/main" val="164721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194" y="365126"/>
            <a:ext cx="8686800" cy="1325563"/>
          </a:xfrm>
        </p:spPr>
        <p:txBody>
          <a:bodyPr/>
          <a:lstStyle/>
          <a:p>
            <a:r>
              <a:rPr lang="fi-FI" dirty="0"/>
              <a:t>Röntgendiffraktio: TiO</a:t>
            </a:r>
            <a:r>
              <a:rPr lang="fi-FI" baseline="-25000" dirty="0"/>
              <a:t>2</a:t>
            </a:r>
            <a:r>
              <a:rPr lang="fi-FI" dirty="0"/>
              <a:t> rakenne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690689"/>
            <a:ext cx="6016807" cy="5088500"/>
          </a:xfrm>
          <a:prstGeom prst="rect">
            <a:avLst/>
          </a:prstGeom>
        </p:spPr>
      </p:pic>
      <p:sp>
        <p:nvSpPr>
          <p:cNvPr id="5" name="TextBox 4"/>
          <p:cNvSpPr txBox="1"/>
          <p:nvPr/>
        </p:nvSpPr>
        <p:spPr>
          <a:xfrm>
            <a:off x="6930359" y="6192409"/>
            <a:ext cx="1909081" cy="461665"/>
          </a:xfrm>
          <a:prstGeom prst="rect">
            <a:avLst/>
          </a:prstGeom>
          <a:noFill/>
        </p:spPr>
        <p:txBody>
          <a:bodyPr wrap="square" rtlCol="0">
            <a:spAutoFit/>
          </a:bodyPr>
          <a:lstStyle/>
          <a:p>
            <a:r>
              <a:rPr lang="fi-FI" sz="1200" dirty="0"/>
              <a:t>Saima Ali et </a:t>
            </a:r>
            <a:r>
              <a:rPr lang="fi-FI" sz="1200" dirty="0" err="1"/>
              <a:t>al</a:t>
            </a:r>
            <a:r>
              <a:rPr lang="fi-FI" sz="1200" dirty="0"/>
              <a:t>: Nano-</a:t>
            </a:r>
            <a:r>
              <a:rPr lang="fi-FI" sz="1200" dirty="0" err="1"/>
              <a:t>technology</a:t>
            </a:r>
            <a:r>
              <a:rPr lang="fi-FI" sz="1200" dirty="0"/>
              <a:t> 2016</a:t>
            </a:r>
          </a:p>
        </p:txBody>
      </p:sp>
      <p:sp>
        <p:nvSpPr>
          <p:cNvPr id="3" name="Arrow: Down 2">
            <a:extLst>
              <a:ext uri="{FF2B5EF4-FFF2-40B4-BE49-F238E27FC236}">
                <a16:creationId xmlns:a16="http://schemas.microsoft.com/office/drawing/2014/main" id="{57EC0A8B-B91B-4E7B-84EB-553E0EA6A9EF}"/>
              </a:ext>
            </a:extLst>
          </p:cNvPr>
          <p:cNvSpPr/>
          <p:nvPr/>
        </p:nvSpPr>
        <p:spPr>
          <a:xfrm rot="3066880">
            <a:off x="7086600" y="4527550"/>
            <a:ext cx="279400" cy="146685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TextBox 5">
            <a:extLst>
              <a:ext uri="{FF2B5EF4-FFF2-40B4-BE49-F238E27FC236}">
                <a16:creationId xmlns:a16="http://schemas.microsoft.com/office/drawing/2014/main" id="{06292F68-CCDC-4B1E-BE5B-6F42B8127E33}"/>
              </a:ext>
            </a:extLst>
          </p:cNvPr>
          <p:cNvSpPr txBox="1"/>
          <p:nvPr/>
        </p:nvSpPr>
        <p:spPr>
          <a:xfrm>
            <a:off x="7226300" y="4326012"/>
            <a:ext cx="1708694" cy="461665"/>
          </a:xfrm>
          <a:prstGeom prst="rect">
            <a:avLst/>
          </a:prstGeom>
          <a:noFill/>
        </p:spPr>
        <p:txBody>
          <a:bodyPr wrap="square" rtlCol="0">
            <a:spAutoFit/>
          </a:bodyPr>
          <a:lstStyle/>
          <a:p>
            <a:r>
              <a:rPr lang="en-US" sz="2400" dirty="0" err="1"/>
              <a:t>amorfinen</a:t>
            </a:r>
            <a:endParaRPr lang="LID4096" sz="2400" dirty="0"/>
          </a:p>
        </p:txBody>
      </p:sp>
      <p:sp>
        <p:nvSpPr>
          <p:cNvPr id="7" name="TextBox 6">
            <a:extLst>
              <a:ext uri="{FF2B5EF4-FFF2-40B4-BE49-F238E27FC236}">
                <a16:creationId xmlns:a16="http://schemas.microsoft.com/office/drawing/2014/main" id="{5270A1CA-466F-4674-A621-48C181AF06A9}"/>
              </a:ext>
            </a:extLst>
          </p:cNvPr>
          <p:cNvSpPr txBox="1"/>
          <p:nvPr/>
        </p:nvSpPr>
        <p:spPr>
          <a:xfrm>
            <a:off x="7118351" y="2610947"/>
            <a:ext cx="1397000" cy="461665"/>
          </a:xfrm>
          <a:prstGeom prst="rect">
            <a:avLst/>
          </a:prstGeom>
          <a:noFill/>
        </p:spPr>
        <p:txBody>
          <a:bodyPr wrap="square" rtlCol="0">
            <a:spAutoFit/>
          </a:bodyPr>
          <a:lstStyle/>
          <a:p>
            <a:r>
              <a:rPr lang="en-US" sz="2400" dirty="0" err="1">
                <a:solidFill>
                  <a:srgbClr val="FF0000"/>
                </a:solidFill>
              </a:rPr>
              <a:t>kiteinen</a:t>
            </a:r>
            <a:endParaRPr lang="LID4096" sz="2400" dirty="0">
              <a:solidFill>
                <a:srgbClr val="FF0000"/>
              </a:solidFill>
            </a:endParaRPr>
          </a:p>
        </p:txBody>
      </p:sp>
      <p:sp>
        <p:nvSpPr>
          <p:cNvPr id="8" name="Arrow: Down 7">
            <a:extLst>
              <a:ext uri="{FF2B5EF4-FFF2-40B4-BE49-F238E27FC236}">
                <a16:creationId xmlns:a16="http://schemas.microsoft.com/office/drawing/2014/main" id="{5E950DEE-4A44-4D10-A4ED-CB8279784E3C}"/>
              </a:ext>
            </a:extLst>
          </p:cNvPr>
          <p:cNvSpPr/>
          <p:nvPr/>
        </p:nvSpPr>
        <p:spPr>
          <a:xfrm rot="3066880">
            <a:off x="6701834" y="2585418"/>
            <a:ext cx="267705" cy="273920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3074" name="Picture 2" descr="Geometry of Bragg Diffraction [9] | Download Scientific Diagram">
            <a:extLst>
              <a:ext uri="{FF2B5EF4-FFF2-40B4-BE49-F238E27FC236}">
                <a16:creationId xmlns:a16="http://schemas.microsoft.com/office/drawing/2014/main" id="{94FD3C64-6247-46B2-AF20-9EAEB43DE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368" y="1810452"/>
            <a:ext cx="3208571" cy="206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11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69" y="1616992"/>
            <a:ext cx="5719945" cy="4191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p:txBody>
          <a:bodyPr/>
          <a:lstStyle/>
          <a:p>
            <a:r>
              <a:rPr lang="fi-FI" dirty="0"/>
              <a:t>CMOS transistori</a:t>
            </a:r>
          </a:p>
        </p:txBody>
      </p:sp>
      <p:sp>
        <p:nvSpPr>
          <p:cNvPr id="4" name="TextBox 3"/>
          <p:cNvSpPr txBox="1"/>
          <p:nvPr/>
        </p:nvSpPr>
        <p:spPr>
          <a:xfrm>
            <a:off x="6152155" y="2172763"/>
            <a:ext cx="2912115" cy="523220"/>
          </a:xfrm>
          <a:prstGeom prst="rect">
            <a:avLst/>
          </a:prstGeom>
          <a:noFill/>
        </p:spPr>
        <p:txBody>
          <a:bodyPr wrap="square" rtlCol="0">
            <a:spAutoFit/>
          </a:bodyPr>
          <a:lstStyle/>
          <a:p>
            <a:r>
              <a:rPr lang="fi-FI" sz="2800" dirty="0"/>
              <a:t>Monikiteinen pii</a:t>
            </a:r>
          </a:p>
        </p:txBody>
      </p:sp>
      <p:sp>
        <p:nvSpPr>
          <p:cNvPr id="5" name="TextBox 4"/>
          <p:cNvSpPr txBox="1"/>
          <p:nvPr/>
        </p:nvSpPr>
        <p:spPr>
          <a:xfrm>
            <a:off x="6152155" y="3527318"/>
            <a:ext cx="2727501" cy="523220"/>
          </a:xfrm>
          <a:prstGeom prst="rect">
            <a:avLst/>
          </a:prstGeom>
          <a:noFill/>
        </p:spPr>
        <p:txBody>
          <a:bodyPr wrap="square" rtlCol="0">
            <a:spAutoFit/>
          </a:bodyPr>
          <a:lstStyle/>
          <a:p>
            <a:r>
              <a:rPr lang="fi-FI" sz="2800" dirty="0"/>
              <a:t>Amorfinen SiO</a:t>
            </a:r>
            <a:r>
              <a:rPr lang="fi-FI" sz="2800" baseline="-25000" dirty="0"/>
              <a:t>2</a:t>
            </a:r>
          </a:p>
        </p:txBody>
      </p:sp>
      <p:sp>
        <p:nvSpPr>
          <p:cNvPr id="9" name="TextBox 8"/>
          <p:cNvSpPr txBox="1"/>
          <p:nvPr/>
        </p:nvSpPr>
        <p:spPr>
          <a:xfrm>
            <a:off x="6084655" y="4532612"/>
            <a:ext cx="2651760" cy="523220"/>
          </a:xfrm>
          <a:prstGeom prst="rect">
            <a:avLst/>
          </a:prstGeom>
          <a:noFill/>
        </p:spPr>
        <p:txBody>
          <a:bodyPr wrap="square" rtlCol="0">
            <a:spAutoFit/>
          </a:bodyPr>
          <a:lstStyle/>
          <a:p>
            <a:r>
              <a:rPr lang="fi-FI" sz="2800" dirty="0"/>
              <a:t>Yksikiteinen pii</a:t>
            </a:r>
          </a:p>
        </p:txBody>
      </p:sp>
      <p:sp>
        <p:nvSpPr>
          <p:cNvPr id="2" name="TextBox 1"/>
          <p:cNvSpPr txBox="1"/>
          <p:nvPr/>
        </p:nvSpPr>
        <p:spPr>
          <a:xfrm>
            <a:off x="288969" y="5887167"/>
            <a:ext cx="7614060" cy="523220"/>
          </a:xfrm>
          <a:prstGeom prst="rect">
            <a:avLst/>
          </a:prstGeom>
          <a:noFill/>
        </p:spPr>
        <p:txBody>
          <a:bodyPr wrap="square" rtlCol="0">
            <a:spAutoFit/>
          </a:bodyPr>
          <a:lstStyle/>
          <a:p>
            <a:r>
              <a:rPr lang="fi-FI" sz="2800" dirty="0"/>
              <a:t>TEM = Transmissio Elektroni Mikroskooppi</a:t>
            </a:r>
          </a:p>
        </p:txBody>
      </p:sp>
    </p:spTree>
    <p:extLst>
      <p:ext uri="{BB962C8B-B14F-4D97-AF65-F5344CB8AC3E}">
        <p14:creationId xmlns:p14="http://schemas.microsoft.com/office/powerpoint/2010/main" val="3121975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Kuparin kiteitä</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416369"/>
            <a:ext cx="7130687" cy="5037274"/>
          </a:xfrm>
          <a:prstGeom prst="rect">
            <a:avLst/>
          </a:prstGeom>
        </p:spPr>
      </p:pic>
      <p:sp>
        <p:nvSpPr>
          <p:cNvPr id="5" name="TextBox 4"/>
          <p:cNvSpPr txBox="1"/>
          <p:nvPr/>
        </p:nvSpPr>
        <p:spPr>
          <a:xfrm>
            <a:off x="888273" y="6488668"/>
            <a:ext cx="8033657" cy="307777"/>
          </a:xfrm>
          <a:prstGeom prst="rect">
            <a:avLst/>
          </a:prstGeom>
          <a:noFill/>
        </p:spPr>
        <p:txBody>
          <a:bodyPr wrap="square" rtlCol="0">
            <a:spAutoFit/>
          </a:bodyPr>
          <a:lstStyle/>
          <a:p>
            <a:r>
              <a:rPr lang="fi-FI" sz="1400" dirty="0"/>
              <a:t>Liu et </a:t>
            </a:r>
            <a:r>
              <a:rPr lang="fi-FI" sz="1400" dirty="0" err="1"/>
              <a:t>al</a:t>
            </a:r>
            <a:r>
              <a:rPr lang="fi-FI" sz="1400" dirty="0"/>
              <a:t>: </a:t>
            </a:r>
            <a:r>
              <a:rPr lang="de-DE" sz="1400" dirty="0"/>
              <a:t>https://doi.org/10.1557/jmr.2014.393</a:t>
            </a:r>
            <a:endParaRPr lang="fi-FI" sz="1400" dirty="0"/>
          </a:p>
        </p:txBody>
      </p:sp>
    </p:spTree>
    <p:extLst>
      <p:ext uri="{BB962C8B-B14F-4D97-AF65-F5344CB8AC3E}">
        <p14:creationId xmlns:p14="http://schemas.microsoft.com/office/powerpoint/2010/main" val="3551654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SiO</a:t>
            </a:r>
            <a:r>
              <a:rPr lang="fi-FI" baseline="-25000" dirty="0"/>
              <a:t>2</a:t>
            </a:r>
            <a:r>
              <a:rPr lang="fi-FI" dirty="0"/>
              <a:t>: kiteinen vs. amorfinen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18" y="1611555"/>
            <a:ext cx="5372282" cy="4159607"/>
          </a:xfrm>
          <a:prstGeom prst="rect">
            <a:avLst/>
          </a:prstGeom>
        </p:spPr>
      </p:pic>
      <p:sp>
        <p:nvSpPr>
          <p:cNvPr id="5" name="Oval 4">
            <a:extLst>
              <a:ext uri="{FF2B5EF4-FFF2-40B4-BE49-F238E27FC236}">
                <a16:creationId xmlns:a16="http://schemas.microsoft.com/office/drawing/2014/main" id="{0E6C30CF-C76E-4074-8BC6-44A276713ADB}"/>
              </a:ext>
            </a:extLst>
          </p:cNvPr>
          <p:cNvSpPr/>
          <p:nvPr/>
        </p:nvSpPr>
        <p:spPr>
          <a:xfrm>
            <a:off x="3378200" y="4509563"/>
            <a:ext cx="965200" cy="1047750"/>
          </a:xfrm>
          <a:prstGeom prst="ellipse">
            <a:avLst/>
          </a:prstGeom>
          <a:solidFill>
            <a:srgbClr val="E5F23E">
              <a:alpha val="1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Oval 5">
            <a:extLst>
              <a:ext uri="{FF2B5EF4-FFF2-40B4-BE49-F238E27FC236}">
                <a16:creationId xmlns:a16="http://schemas.microsoft.com/office/drawing/2014/main" id="{776CE8BA-BBD4-45A3-8E4E-B585AF0DB92D}"/>
              </a:ext>
            </a:extLst>
          </p:cNvPr>
          <p:cNvSpPr/>
          <p:nvPr/>
        </p:nvSpPr>
        <p:spPr>
          <a:xfrm>
            <a:off x="495300" y="3772963"/>
            <a:ext cx="1219200" cy="1325562"/>
          </a:xfrm>
          <a:prstGeom prst="ellipse">
            <a:avLst/>
          </a:prstGeom>
          <a:solidFill>
            <a:srgbClr val="E5F23E">
              <a:alpha val="1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TextBox 6">
            <a:extLst>
              <a:ext uri="{FF2B5EF4-FFF2-40B4-BE49-F238E27FC236}">
                <a16:creationId xmlns:a16="http://schemas.microsoft.com/office/drawing/2014/main" id="{57637A56-CE86-4C72-BE39-C11F7314FAC9}"/>
              </a:ext>
            </a:extLst>
          </p:cNvPr>
          <p:cNvSpPr txBox="1"/>
          <p:nvPr/>
        </p:nvSpPr>
        <p:spPr>
          <a:xfrm>
            <a:off x="5867582" y="1720840"/>
            <a:ext cx="3193868" cy="4893647"/>
          </a:xfrm>
          <a:prstGeom prst="rect">
            <a:avLst/>
          </a:prstGeom>
          <a:noFill/>
        </p:spPr>
        <p:txBody>
          <a:bodyPr wrap="square" rtlCol="0">
            <a:spAutoFit/>
          </a:bodyPr>
          <a:lstStyle/>
          <a:p>
            <a:r>
              <a:rPr lang="en-US" sz="2400" dirty="0" err="1"/>
              <a:t>Amorfisella</a:t>
            </a:r>
            <a:r>
              <a:rPr lang="en-US" sz="2400" dirty="0"/>
              <a:t> </a:t>
            </a:r>
            <a:r>
              <a:rPr lang="en-US" sz="2400" dirty="0" err="1"/>
              <a:t>materiaalilla</a:t>
            </a:r>
            <a:r>
              <a:rPr lang="en-US" sz="2400" dirty="0"/>
              <a:t> </a:t>
            </a:r>
            <a:r>
              <a:rPr lang="en-US" sz="2400" dirty="0" err="1"/>
              <a:t>ei</a:t>
            </a:r>
            <a:r>
              <a:rPr lang="en-US" sz="2400" dirty="0"/>
              <a:t> ole </a:t>
            </a:r>
            <a:r>
              <a:rPr lang="en-US" sz="2400" dirty="0" err="1"/>
              <a:t>pitkän</a:t>
            </a:r>
            <a:r>
              <a:rPr lang="en-US" sz="2400" dirty="0"/>
              <a:t> </a:t>
            </a:r>
            <a:r>
              <a:rPr lang="en-US" sz="2400" dirty="0" err="1"/>
              <a:t>kantaman</a:t>
            </a:r>
            <a:r>
              <a:rPr lang="en-US" sz="2400" dirty="0"/>
              <a:t> </a:t>
            </a:r>
            <a:r>
              <a:rPr lang="en-US" sz="2400" dirty="0" err="1"/>
              <a:t>järjestystä</a:t>
            </a:r>
            <a:r>
              <a:rPr lang="en-US" sz="2400" dirty="0"/>
              <a:t>, </a:t>
            </a:r>
            <a:r>
              <a:rPr lang="en-US" sz="2400" dirty="0" err="1"/>
              <a:t>mutta</a:t>
            </a:r>
            <a:r>
              <a:rPr lang="en-US" sz="2400" dirty="0"/>
              <a:t> </a:t>
            </a:r>
            <a:r>
              <a:rPr lang="en-US" sz="2400" dirty="0" err="1"/>
              <a:t>lokaalisti</a:t>
            </a:r>
            <a:r>
              <a:rPr lang="en-US" sz="2400" dirty="0"/>
              <a:t> </a:t>
            </a:r>
            <a:r>
              <a:rPr lang="en-US" sz="2400" dirty="0" err="1"/>
              <a:t>rakenne</a:t>
            </a:r>
            <a:r>
              <a:rPr lang="en-US" sz="2400" dirty="0"/>
              <a:t> on </a:t>
            </a:r>
            <a:r>
              <a:rPr lang="en-US" sz="2400" dirty="0" err="1"/>
              <a:t>sama</a:t>
            </a:r>
            <a:r>
              <a:rPr lang="en-US" sz="2400" dirty="0"/>
              <a:t>, </a:t>
            </a:r>
            <a:r>
              <a:rPr lang="en-US" sz="2400" dirty="0" err="1"/>
              <a:t>koska</a:t>
            </a:r>
            <a:r>
              <a:rPr lang="en-US" sz="2400" dirty="0"/>
              <a:t> </a:t>
            </a:r>
            <a:r>
              <a:rPr lang="en-US" sz="2400" dirty="0" err="1"/>
              <a:t>sidoksien</a:t>
            </a:r>
            <a:r>
              <a:rPr lang="en-US" sz="2400" dirty="0"/>
              <a:t> </a:t>
            </a:r>
            <a:r>
              <a:rPr lang="en-US" sz="2400" dirty="0" err="1"/>
              <a:t>suunta</a:t>
            </a:r>
            <a:r>
              <a:rPr lang="en-US" sz="2400" dirty="0"/>
              <a:t> </a:t>
            </a:r>
            <a:r>
              <a:rPr lang="en-US" sz="2400" dirty="0" err="1"/>
              <a:t>määräytyy</a:t>
            </a:r>
            <a:r>
              <a:rPr lang="en-US" sz="2400" dirty="0"/>
              <a:t> </a:t>
            </a:r>
            <a:r>
              <a:rPr lang="en-US" sz="2400" dirty="0" err="1"/>
              <a:t>orbitaaleista</a:t>
            </a:r>
            <a:r>
              <a:rPr lang="en-US" sz="2400" dirty="0"/>
              <a:t>, ja ne </a:t>
            </a:r>
            <a:r>
              <a:rPr lang="en-US" sz="2400" dirty="0" err="1"/>
              <a:t>ovat</a:t>
            </a:r>
            <a:r>
              <a:rPr lang="en-US" sz="2400" dirty="0"/>
              <a:t> </a:t>
            </a:r>
            <a:r>
              <a:rPr lang="en-US" sz="2400" dirty="0" err="1"/>
              <a:t>suunnilleen</a:t>
            </a:r>
            <a:r>
              <a:rPr lang="en-US" sz="2400" dirty="0"/>
              <a:t> </a:t>
            </a:r>
            <a:r>
              <a:rPr lang="en-US" sz="2400" dirty="0" err="1"/>
              <a:t>samat</a:t>
            </a:r>
            <a:r>
              <a:rPr lang="en-US" sz="2400" dirty="0"/>
              <a:t>, </a:t>
            </a:r>
            <a:r>
              <a:rPr lang="en-US" sz="2400" dirty="0" err="1"/>
              <a:t>jos</a:t>
            </a:r>
            <a:r>
              <a:rPr lang="en-US" sz="2400" dirty="0"/>
              <a:t> </a:t>
            </a:r>
            <a:r>
              <a:rPr lang="en-US" sz="2400" dirty="0" err="1"/>
              <a:t>samat</a:t>
            </a:r>
            <a:r>
              <a:rPr lang="en-US" sz="2400" dirty="0"/>
              <a:t> </a:t>
            </a:r>
            <a:r>
              <a:rPr lang="en-US" sz="2400" dirty="0" err="1"/>
              <a:t>atomit</a:t>
            </a:r>
            <a:r>
              <a:rPr lang="en-US" sz="2400" dirty="0"/>
              <a:t> </a:t>
            </a:r>
            <a:r>
              <a:rPr lang="en-US" sz="2400" dirty="0" err="1"/>
              <a:t>sitoutuvat</a:t>
            </a:r>
            <a:r>
              <a:rPr lang="en-US" sz="2400" dirty="0"/>
              <a:t>.</a:t>
            </a:r>
            <a:endParaRPr lang="LID4096" sz="2400" dirty="0"/>
          </a:p>
          <a:p>
            <a:endParaRPr lang="LID4096" sz="2400" dirty="0"/>
          </a:p>
        </p:txBody>
      </p:sp>
    </p:spTree>
    <p:extLst>
      <p:ext uri="{BB962C8B-B14F-4D97-AF65-F5344CB8AC3E}">
        <p14:creationId xmlns:p14="http://schemas.microsoft.com/office/powerpoint/2010/main" val="107294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sz="4000" dirty="0"/>
              <a:t>Isotrooppinen vs. </a:t>
            </a:r>
            <a:r>
              <a:rPr lang="fi-FI" sz="4000" dirty="0" err="1"/>
              <a:t>anisotrooppinen</a:t>
            </a:r>
            <a:endParaRPr lang="fi-FI" sz="4000" dirty="0"/>
          </a:p>
        </p:txBody>
      </p:sp>
      <p:pic>
        <p:nvPicPr>
          <p:cNvPr id="4" name="Picture 3"/>
          <p:cNvPicPr>
            <a:picLocks noChangeAspect="1"/>
          </p:cNvPicPr>
          <p:nvPr/>
        </p:nvPicPr>
        <p:blipFill>
          <a:blip r:embed="rId2">
            <a:duotone>
              <a:prstClr val="black"/>
              <a:schemeClr val="accent1">
                <a:tint val="45000"/>
                <a:satMod val="400000"/>
              </a:schemeClr>
            </a:duotone>
          </a:blip>
          <a:stretch>
            <a:fillRect/>
          </a:stretch>
        </p:blipFill>
        <p:spPr>
          <a:xfrm>
            <a:off x="707781" y="2155688"/>
            <a:ext cx="4289181" cy="3136857"/>
          </a:xfrm>
          <a:prstGeom prst="rect">
            <a:avLst/>
          </a:prstGeom>
        </p:spPr>
      </p:pic>
      <p:sp>
        <p:nvSpPr>
          <p:cNvPr id="5" name="TextBox 4"/>
          <p:cNvSpPr txBox="1"/>
          <p:nvPr/>
        </p:nvSpPr>
        <p:spPr>
          <a:xfrm>
            <a:off x="628650" y="5292545"/>
            <a:ext cx="4237688" cy="1200329"/>
          </a:xfrm>
          <a:prstGeom prst="rect">
            <a:avLst/>
          </a:prstGeom>
          <a:noFill/>
        </p:spPr>
        <p:txBody>
          <a:bodyPr wrap="square" rtlCol="0">
            <a:spAutoFit/>
          </a:bodyPr>
          <a:lstStyle/>
          <a:p>
            <a:r>
              <a:rPr lang="fi-FI" sz="2400" dirty="0"/>
              <a:t>Lasihiili (</a:t>
            </a:r>
            <a:r>
              <a:rPr lang="fi-FI" sz="2400" dirty="0" err="1"/>
              <a:t>glassy</a:t>
            </a:r>
            <a:r>
              <a:rPr lang="fi-FI" sz="2400" dirty="0"/>
              <a:t> </a:t>
            </a:r>
            <a:r>
              <a:rPr lang="fi-FI" sz="2400" dirty="0" err="1"/>
              <a:t>carbon</a:t>
            </a:r>
            <a:r>
              <a:rPr lang="fi-FI" sz="2400" dirty="0"/>
              <a:t>):</a:t>
            </a:r>
          </a:p>
          <a:p>
            <a:r>
              <a:rPr lang="fi-FI" sz="2400" dirty="0"/>
              <a:t>sp</a:t>
            </a:r>
            <a:r>
              <a:rPr lang="fi-FI" sz="2400" baseline="30000" dirty="0"/>
              <a:t>2</a:t>
            </a:r>
            <a:r>
              <a:rPr lang="fi-FI" sz="2400" dirty="0"/>
              <a:t> sidoksellisia kaarevia levyjä/palloja </a:t>
            </a:r>
          </a:p>
        </p:txBody>
      </p:sp>
      <p:sp>
        <p:nvSpPr>
          <p:cNvPr id="7" name="TextBox 6"/>
          <p:cNvSpPr txBox="1"/>
          <p:nvPr/>
        </p:nvSpPr>
        <p:spPr>
          <a:xfrm>
            <a:off x="5122360" y="5292545"/>
            <a:ext cx="4239346" cy="830997"/>
          </a:xfrm>
          <a:prstGeom prst="rect">
            <a:avLst/>
          </a:prstGeom>
          <a:noFill/>
        </p:spPr>
        <p:txBody>
          <a:bodyPr wrap="square" rtlCol="0">
            <a:spAutoFit/>
          </a:bodyPr>
          <a:lstStyle/>
          <a:p>
            <a:r>
              <a:rPr lang="fi-FI" sz="2400" dirty="0"/>
              <a:t>Hiilinanoputkia (SWCNT)</a:t>
            </a:r>
          </a:p>
          <a:p>
            <a:r>
              <a:rPr lang="fi-FI" sz="2400" dirty="0"/>
              <a:t>sp</a:t>
            </a:r>
            <a:r>
              <a:rPr lang="fi-FI" sz="2400" baseline="30000" dirty="0"/>
              <a:t>2</a:t>
            </a:r>
            <a:r>
              <a:rPr lang="fi-FI" sz="2400" dirty="0"/>
              <a:t> –sidoksellisia putkia</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2360" y="2155689"/>
            <a:ext cx="3221083" cy="3136857"/>
          </a:xfrm>
          <a:prstGeom prst="rect">
            <a:avLst/>
          </a:prstGeom>
        </p:spPr>
      </p:pic>
      <p:sp>
        <p:nvSpPr>
          <p:cNvPr id="3" name="TextBox 2">
            <a:extLst>
              <a:ext uri="{FF2B5EF4-FFF2-40B4-BE49-F238E27FC236}">
                <a16:creationId xmlns:a16="http://schemas.microsoft.com/office/drawing/2014/main" id="{F9D4A35F-E006-4807-8E42-F1BFE769ADCD}"/>
              </a:ext>
            </a:extLst>
          </p:cNvPr>
          <p:cNvSpPr txBox="1"/>
          <p:nvPr/>
        </p:nvSpPr>
        <p:spPr>
          <a:xfrm>
            <a:off x="723900" y="1631950"/>
            <a:ext cx="4171950" cy="369332"/>
          </a:xfrm>
          <a:prstGeom prst="rect">
            <a:avLst/>
          </a:prstGeom>
          <a:noFill/>
        </p:spPr>
        <p:txBody>
          <a:bodyPr wrap="square" rtlCol="0">
            <a:spAutoFit/>
          </a:bodyPr>
          <a:lstStyle/>
          <a:p>
            <a:r>
              <a:rPr lang="en-US" dirty="0" err="1"/>
              <a:t>Ominaisuudet</a:t>
            </a:r>
            <a:r>
              <a:rPr lang="en-US" dirty="0"/>
              <a:t> </a:t>
            </a:r>
            <a:r>
              <a:rPr lang="en-US" dirty="0" err="1"/>
              <a:t>samat</a:t>
            </a:r>
            <a:r>
              <a:rPr lang="en-US" dirty="0"/>
              <a:t> </a:t>
            </a:r>
            <a:r>
              <a:rPr lang="en-US" dirty="0" err="1"/>
              <a:t>kaikkiin</a:t>
            </a:r>
            <a:r>
              <a:rPr lang="en-US" dirty="0"/>
              <a:t> </a:t>
            </a:r>
            <a:r>
              <a:rPr lang="en-US" dirty="0" err="1"/>
              <a:t>suuntiin</a:t>
            </a:r>
            <a:endParaRPr lang="LID4096" dirty="0"/>
          </a:p>
        </p:txBody>
      </p:sp>
      <p:sp>
        <p:nvSpPr>
          <p:cNvPr id="6" name="TextBox 5">
            <a:extLst>
              <a:ext uri="{FF2B5EF4-FFF2-40B4-BE49-F238E27FC236}">
                <a16:creationId xmlns:a16="http://schemas.microsoft.com/office/drawing/2014/main" id="{63BB2F63-0416-40FF-A1C7-FC32A86D3480}"/>
              </a:ext>
            </a:extLst>
          </p:cNvPr>
          <p:cNvSpPr txBox="1"/>
          <p:nvPr/>
        </p:nvSpPr>
        <p:spPr>
          <a:xfrm>
            <a:off x="5043434" y="1631950"/>
            <a:ext cx="3300009" cy="369332"/>
          </a:xfrm>
          <a:prstGeom prst="rect">
            <a:avLst/>
          </a:prstGeom>
          <a:noFill/>
        </p:spPr>
        <p:txBody>
          <a:bodyPr wrap="square" rtlCol="0">
            <a:spAutoFit/>
          </a:bodyPr>
          <a:lstStyle/>
          <a:p>
            <a:r>
              <a:rPr lang="en-US" dirty="0" err="1"/>
              <a:t>Ominaisuudet</a:t>
            </a:r>
            <a:r>
              <a:rPr lang="en-US" dirty="0"/>
              <a:t> </a:t>
            </a:r>
            <a:r>
              <a:rPr lang="en-US" dirty="0" err="1"/>
              <a:t>suuntariippuvia</a:t>
            </a:r>
            <a:endParaRPr lang="LID4096" dirty="0"/>
          </a:p>
        </p:txBody>
      </p:sp>
    </p:spTree>
    <p:extLst>
      <p:ext uri="{BB962C8B-B14F-4D97-AF65-F5344CB8AC3E}">
        <p14:creationId xmlns:p14="http://schemas.microsoft.com/office/powerpoint/2010/main" val="3713252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Hierarkinen</a:t>
            </a:r>
            <a:r>
              <a:rPr lang="fi-FI" dirty="0"/>
              <a:t>: jänne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576005"/>
            <a:ext cx="7550331" cy="4631272"/>
          </a:xfrm>
          <a:prstGeom prst="rect">
            <a:avLst/>
          </a:prstGeom>
        </p:spPr>
      </p:pic>
    </p:spTree>
    <p:extLst>
      <p:ext uri="{BB962C8B-B14F-4D97-AF65-F5344CB8AC3E}">
        <p14:creationId xmlns:p14="http://schemas.microsoft.com/office/powerpoint/2010/main" val="799353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7B8CDF7-A0B5-4794-B1C4-C260DD284084}"/>
              </a:ext>
            </a:extLst>
          </p:cNvPr>
          <p:cNvSpPr txBox="1"/>
          <p:nvPr/>
        </p:nvSpPr>
        <p:spPr>
          <a:xfrm>
            <a:off x="927652" y="3458593"/>
            <a:ext cx="7434470" cy="584775"/>
          </a:xfrm>
          <a:prstGeom prst="rect">
            <a:avLst/>
          </a:prstGeom>
          <a:noFill/>
        </p:spPr>
        <p:txBody>
          <a:bodyPr wrap="square" rtlCol="0">
            <a:spAutoFit/>
          </a:bodyPr>
          <a:lstStyle/>
          <a:p>
            <a:r>
              <a:rPr lang="en-US" sz="3200" dirty="0" err="1"/>
              <a:t>Tervetuloa</a:t>
            </a:r>
            <a:r>
              <a:rPr lang="en-US" sz="3200" dirty="0"/>
              <a:t> </a:t>
            </a:r>
            <a:r>
              <a:rPr lang="en-US" sz="3200" dirty="0" err="1"/>
              <a:t>materiaalitieteilemään</a:t>
            </a:r>
            <a:r>
              <a:rPr lang="en-US" sz="3200" dirty="0"/>
              <a:t> !</a:t>
            </a:r>
            <a:endParaRPr lang="LID4096" sz="3200" dirty="0"/>
          </a:p>
        </p:txBody>
      </p:sp>
      <p:pic>
        <p:nvPicPr>
          <p:cNvPr id="10" name="Picture 9" descr="A picture containing wheel, chain&#10;&#10;Description automatically generated">
            <a:extLst>
              <a:ext uri="{FF2B5EF4-FFF2-40B4-BE49-F238E27FC236}">
                <a16:creationId xmlns:a16="http://schemas.microsoft.com/office/drawing/2014/main" id="{9EF0D987-A829-48F0-9C3B-8A68E1049A55}"/>
              </a:ext>
            </a:extLst>
          </p:cNvPr>
          <p:cNvPicPr>
            <a:picLocks noChangeAspect="1"/>
          </p:cNvPicPr>
          <p:nvPr/>
        </p:nvPicPr>
        <p:blipFill rotWithShape="1">
          <a:blip r:embed="rId2">
            <a:extLst>
              <a:ext uri="{28A0092B-C50C-407E-A947-70E740481C1C}">
                <a14:useLocalDpi xmlns:a14="http://schemas.microsoft.com/office/drawing/2010/main" val="0"/>
              </a:ext>
            </a:extLst>
          </a:blip>
          <a:srcRect l="424" t="-341" r="52823" b="341"/>
          <a:stretch/>
        </p:blipFill>
        <p:spPr>
          <a:xfrm>
            <a:off x="484733" y="298174"/>
            <a:ext cx="3355287" cy="3068713"/>
          </a:xfrm>
          <a:prstGeom prst="rect">
            <a:avLst/>
          </a:prstGeom>
        </p:spPr>
      </p:pic>
      <p:sp>
        <p:nvSpPr>
          <p:cNvPr id="11" name="Oval 10">
            <a:extLst>
              <a:ext uri="{FF2B5EF4-FFF2-40B4-BE49-F238E27FC236}">
                <a16:creationId xmlns:a16="http://schemas.microsoft.com/office/drawing/2014/main" id="{BE9BF88B-A344-4EFD-AD56-0060007955BF}"/>
              </a:ext>
            </a:extLst>
          </p:cNvPr>
          <p:cNvSpPr/>
          <p:nvPr/>
        </p:nvSpPr>
        <p:spPr>
          <a:xfrm>
            <a:off x="742122" y="304800"/>
            <a:ext cx="589721" cy="29817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3" name="Picture 12" descr="A close up of a horse&#10;&#10;Description automatically generated">
            <a:extLst>
              <a:ext uri="{FF2B5EF4-FFF2-40B4-BE49-F238E27FC236}">
                <a16:creationId xmlns:a16="http://schemas.microsoft.com/office/drawing/2014/main" id="{24EEA95A-E94E-4B70-A7B0-DBBA41E022E8}"/>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905170" y="484158"/>
            <a:ext cx="3921834" cy="2650039"/>
          </a:xfrm>
          <a:prstGeom prst="rect">
            <a:avLst/>
          </a:prstGeom>
        </p:spPr>
      </p:pic>
      <p:pic>
        <p:nvPicPr>
          <p:cNvPr id="2050" name="Picture 2">
            <a:extLst>
              <a:ext uri="{FF2B5EF4-FFF2-40B4-BE49-F238E27FC236}">
                <a16:creationId xmlns:a16="http://schemas.microsoft.com/office/drawing/2014/main" id="{FE84EC6A-38EE-4A80-9D93-2970CE8C55F2}"/>
              </a:ext>
            </a:extLst>
          </p:cNvPr>
          <p:cNvPicPr>
            <a:picLocks noChangeAspect="1" noChangeArrowheads="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t="48721" r="18735"/>
          <a:stretch/>
        </p:blipFill>
        <p:spPr bwMode="auto">
          <a:xfrm>
            <a:off x="4572000" y="4591878"/>
            <a:ext cx="4393423" cy="147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90247137-A96A-479E-B9E1-18D937C986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2734"/>
          <a:stretch/>
        </p:blipFill>
        <p:spPr bwMode="auto">
          <a:xfrm>
            <a:off x="622791" y="4214192"/>
            <a:ext cx="3493344" cy="2286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349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812" t="13208" r="7665" b="11949"/>
          <a:stretch/>
        </p:blipFill>
        <p:spPr>
          <a:xfrm>
            <a:off x="927462" y="1567542"/>
            <a:ext cx="7743163" cy="5081451"/>
          </a:xfrm>
          <a:prstGeom prst="rect">
            <a:avLst/>
          </a:prstGeom>
        </p:spPr>
      </p:pic>
      <p:sp>
        <p:nvSpPr>
          <p:cNvPr id="5" name="Rectangle 4"/>
          <p:cNvSpPr/>
          <p:nvPr/>
        </p:nvSpPr>
        <p:spPr>
          <a:xfrm>
            <a:off x="2364377" y="3696789"/>
            <a:ext cx="4323805" cy="6400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itle 6"/>
          <p:cNvSpPr>
            <a:spLocks noGrp="1"/>
          </p:cNvSpPr>
          <p:nvPr>
            <p:ph type="title"/>
          </p:nvPr>
        </p:nvSpPr>
        <p:spPr/>
        <p:txBody>
          <a:bodyPr/>
          <a:lstStyle/>
          <a:p>
            <a:r>
              <a:rPr lang="fi-FI" dirty="0" err="1"/>
              <a:t>Hierarkinen</a:t>
            </a:r>
            <a:r>
              <a:rPr lang="fi-FI" dirty="0"/>
              <a:t>: puu</a:t>
            </a:r>
          </a:p>
        </p:txBody>
      </p:sp>
    </p:spTree>
    <p:extLst>
      <p:ext uri="{BB962C8B-B14F-4D97-AF65-F5344CB8AC3E}">
        <p14:creationId xmlns:p14="http://schemas.microsoft.com/office/powerpoint/2010/main" val="1740396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979613" y="247650"/>
            <a:ext cx="5411787" cy="1143000"/>
          </a:xfrm>
        </p:spPr>
        <p:txBody>
          <a:bodyPr/>
          <a:lstStyle/>
          <a:p>
            <a:pPr algn="l"/>
            <a:r>
              <a:rPr lang="fi-FI" altLang="en-US" dirty="0">
                <a:latin typeface="Arial" panose="020B0604020202020204" pitchFamily="34" charset="0"/>
                <a:cs typeface="Arial" panose="020B0604020202020204" pitchFamily="34" charset="0"/>
              </a:rPr>
              <a:t>Hierarkia: puu (2)</a:t>
            </a:r>
            <a:endParaRPr lang="en-US" altLang="en-US" dirty="0">
              <a:latin typeface="Arial" panose="020B0604020202020204" pitchFamily="34" charset="0"/>
              <a:cs typeface="Arial" panose="020B0604020202020204" pitchFamily="34" charset="0"/>
            </a:endParaRPr>
          </a:p>
        </p:txBody>
      </p:sp>
      <p:pic>
        <p:nvPicPr>
          <p:cNvPr id="9219" name="Picture 2" descr="http://bio1151.nicerweb.com/Locked/media/ch05/05_08CelluloseArran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381" y="1390650"/>
            <a:ext cx="682625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06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Nanoselluloosa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53" y="1690689"/>
            <a:ext cx="8602093" cy="3606543"/>
          </a:xfrm>
          <a:prstGeom prst="rect">
            <a:avLst/>
          </a:prstGeom>
        </p:spPr>
      </p:pic>
    </p:spTree>
    <p:extLst>
      <p:ext uri="{BB962C8B-B14F-4D97-AF65-F5344CB8AC3E}">
        <p14:creationId xmlns:p14="http://schemas.microsoft.com/office/powerpoint/2010/main" val="31120114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2"/>
          <p:cNvSpPr txBox="1">
            <a:spLocks noChangeArrowheads="1"/>
          </p:cNvSpPr>
          <p:nvPr/>
        </p:nvSpPr>
        <p:spPr bwMode="auto">
          <a:xfrm>
            <a:off x="250824" y="573859"/>
            <a:ext cx="41767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i-FI" altLang="fi-FI" sz="4400" dirty="0" err="1"/>
              <a:t>IonCell</a:t>
            </a:r>
            <a:r>
              <a:rPr lang="fi-FI" altLang="fi-FI" sz="4400" dirty="0"/>
              <a:t>-kangas</a:t>
            </a:r>
            <a:endParaRPr lang="en-US" altLang="fi-FI" sz="44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5702" r="25254"/>
          <a:stretch/>
        </p:blipFill>
        <p:spPr>
          <a:xfrm>
            <a:off x="4452891" y="458788"/>
            <a:ext cx="4297680" cy="5562600"/>
          </a:xfrm>
          <a:prstGeom prst="rect">
            <a:avLst/>
          </a:prstGeom>
        </p:spPr>
      </p:pic>
      <p:sp>
        <p:nvSpPr>
          <p:cNvPr id="3" name="TextBox 2"/>
          <p:cNvSpPr txBox="1"/>
          <p:nvPr/>
        </p:nvSpPr>
        <p:spPr>
          <a:xfrm>
            <a:off x="484254" y="2343516"/>
            <a:ext cx="3709851" cy="2677656"/>
          </a:xfrm>
          <a:prstGeom prst="rect">
            <a:avLst/>
          </a:prstGeom>
          <a:noFill/>
        </p:spPr>
        <p:txBody>
          <a:bodyPr wrap="square" rtlCol="0">
            <a:spAutoFit/>
          </a:bodyPr>
          <a:lstStyle/>
          <a:p>
            <a:r>
              <a:rPr lang="fi-FI" sz="2400" dirty="0"/>
              <a:t>Selluloosasta kehrättyä.</a:t>
            </a:r>
            <a:r>
              <a:rPr lang="fi-FI" altLang="fi-FI" sz="2400" dirty="0"/>
              <a:t> </a:t>
            </a:r>
          </a:p>
          <a:p>
            <a:endParaRPr lang="fi-FI" altLang="fi-FI" sz="2400" dirty="0"/>
          </a:p>
          <a:p>
            <a:r>
              <a:rPr lang="fi-FI" altLang="fi-FI" sz="2400" dirty="0"/>
              <a:t>Kehittäjinä prof. Herbert Sixta, Aalto ja prof. Ilkka Niemeläinen, Helsingin yliopisto.</a:t>
            </a:r>
            <a:endParaRPr lang="en-US" altLang="fi-FI" sz="2400" dirty="0"/>
          </a:p>
          <a:p>
            <a:endParaRPr lang="fi-FI" sz="2400" dirty="0"/>
          </a:p>
        </p:txBody>
      </p:sp>
    </p:spTree>
    <p:extLst>
      <p:ext uri="{BB962C8B-B14F-4D97-AF65-F5344CB8AC3E}">
        <p14:creationId xmlns:p14="http://schemas.microsoft.com/office/powerpoint/2010/main" val="11563251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30" y="156755"/>
            <a:ext cx="8843553" cy="1325563"/>
          </a:xfrm>
        </p:spPr>
        <p:txBody>
          <a:bodyPr>
            <a:normAutofit/>
          </a:bodyPr>
          <a:lstStyle/>
          <a:p>
            <a:r>
              <a:rPr lang="fi-FI" sz="4000" dirty="0"/>
              <a:t>Materiaalitiede ≈ mikrorakennetiede</a:t>
            </a:r>
            <a:endParaRPr lang="fi-FI" sz="4000" b="1" dirty="0"/>
          </a:p>
        </p:txBody>
      </p:sp>
      <p:pic>
        <p:nvPicPr>
          <p:cNvPr id="5" name="Picture 4"/>
          <p:cNvPicPr>
            <a:picLocks noChangeAspect="1"/>
          </p:cNvPicPr>
          <p:nvPr/>
        </p:nvPicPr>
        <p:blipFill rotWithShape="1">
          <a:blip r:embed="rId2"/>
          <a:srcRect t="2704" b="4990"/>
          <a:stretch/>
        </p:blipFill>
        <p:spPr>
          <a:xfrm>
            <a:off x="595799" y="1306287"/>
            <a:ext cx="7439362" cy="5230724"/>
          </a:xfrm>
          <a:prstGeom prst="rect">
            <a:avLst/>
          </a:prstGeom>
        </p:spPr>
      </p:pic>
      <p:sp>
        <p:nvSpPr>
          <p:cNvPr id="4" name="Rounded Rectangle 3"/>
          <p:cNvSpPr/>
          <p:nvPr/>
        </p:nvSpPr>
        <p:spPr>
          <a:xfrm>
            <a:off x="1359290" y="2272304"/>
            <a:ext cx="5315830" cy="1724297"/>
          </a:xfrm>
          <a:prstGeom prst="roundRect">
            <a:avLst/>
          </a:prstGeom>
          <a:solidFill>
            <a:srgbClr val="FF0000">
              <a:alpha val="1686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204285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744" y="343006"/>
            <a:ext cx="7886700" cy="1325563"/>
          </a:xfrm>
        </p:spPr>
        <p:txBody>
          <a:bodyPr/>
          <a:lstStyle/>
          <a:p>
            <a:r>
              <a:rPr lang="fi-FI" dirty="0"/>
              <a:t>Sidokset ≠ materiaalit</a:t>
            </a:r>
            <a:br>
              <a:rPr lang="fi-FI" dirty="0"/>
            </a:br>
            <a:r>
              <a:rPr lang="fi-FI" dirty="0"/>
              <a:t>Materiaalitiede  ≠ kemia</a:t>
            </a:r>
          </a:p>
        </p:txBody>
      </p:sp>
      <p:pic>
        <p:nvPicPr>
          <p:cNvPr id="6" name="Picture 5"/>
          <p:cNvPicPr>
            <a:picLocks noChangeAspect="1"/>
          </p:cNvPicPr>
          <p:nvPr/>
        </p:nvPicPr>
        <p:blipFill>
          <a:blip r:embed="rId2"/>
          <a:stretch>
            <a:fillRect/>
          </a:stretch>
        </p:blipFill>
        <p:spPr>
          <a:xfrm>
            <a:off x="885537" y="4329648"/>
            <a:ext cx="2654498" cy="1941345"/>
          </a:xfrm>
          <a:prstGeom prst="rect">
            <a:avLst/>
          </a:prstGeom>
        </p:spPr>
      </p:pic>
      <p:sp>
        <p:nvSpPr>
          <p:cNvPr id="3" name="TextBox 2"/>
          <p:cNvSpPr txBox="1"/>
          <p:nvPr/>
        </p:nvSpPr>
        <p:spPr>
          <a:xfrm>
            <a:off x="885537" y="2120302"/>
            <a:ext cx="7131162" cy="1815882"/>
          </a:xfrm>
          <a:prstGeom prst="rect">
            <a:avLst/>
          </a:prstGeom>
          <a:noFill/>
        </p:spPr>
        <p:txBody>
          <a:bodyPr wrap="square" rtlCol="0">
            <a:spAutoFit/>
          </a:bodyPr>
          <a:lstStyle/>
          <a:p>
            <a:r>
              <a:rPr lang="fi-FI" sz="2800" dirty="0"/>
              <a:t>Molemmat 100% hiiltä </a:t>
            </a:r>
          </a:p>
          <a:p>
            <a:r>
              <a:rPr lang="fi-FI" sz="2800" dirty="0"/>
              <a:t>(</a:t>
            </a:r>
            <a:r>
              <a:rPr lang="fi-FI" sz="2800" dirty="0">
                <a:sym typeface="Wingdings" panose="05000000000000000000" pitchFamily="2" charset="2"/>
              </a:rPr>
              <a:t> kemiallinen analyysi ei erottele).</a:t>
            </a:r>
          </a:p>
          <a:p>
            <a:r>
              <a:rPr lang="fi-FI" sz="2800" dirty="0">
                <a:sym typeface="Wingdings" panose="05000000000000000000" pitchFamily="2" charset="2"/>
              </a:rPr>
              <a:t>Molemmat pelkkiä sp</a:t>
            </a:r>
            <a:r>
              <a:rPr lang="fi-FI" sz="2800" baseline="30000" dirty="0">
                <a:sym typeface="Wingdings" panose="05000000000000000000" pitchFamily="2" charset="2"/>
              </a:rPr>
              <a:t>2</a:t>
            </a:r>
            <a:r>
              <a:rPr lang="fi-FI" sz="2800" dirty="0">
                <a:sym typeface="Wingdings" panose="05000000000000000000" pitchFamily="2" charset="2"/>
              </a:rPr>
              <a:t>-sidoksia </a:t>
            </a:r>
          </a:p>
          <a:p>
            <a:r>
              <a:rPr lang="fi-FI" sz="2800" dirty="0">
                <a:sym typeface="Wingdings" panose="05000000000000000000" pitchFamily="2" charset="2"/>
              </a:rPr>
              <a:t>( edes sidostasolla analyysi ei erottele)</a:t>
            </a:r>
            <a:endParaRPr lang="fi-FI" sz="2800" dirty="0"/>
          </a:p>
        </p:txBody>
      </p:sp>
      <p:sp>
        <p:nvSpPr>
          <p:cNvPr id="8" name="TextBox 7"/>
          <p:cNvSpPr txBox="1"/>
          <p:nvPr/>
        </p:nvSpPr>
        <p:spPr>
          <a:xfrm>
            <a:off x="885537" y="6203799"/>
            <a:ext cx="3039399" cy="523220"/>
          </a:xfrm>
          <a:prstGeom prst="rect">
            <a:avLst/>
          </a:prstGeom>
          <a:noFill/>
        </p:spPr>
        <p:txBody>
          <a:bodyPr wrap="square" rtlCol="0">
            <a:spAutoFit/>
          </a:bodyPr>
          <a:lstStyle/>
          <a:p>
            <a:r>
              <a:rPr lang="fi-FI" sz="2800" dirty="0"/>
              <a:t>lasihiiltä</a:t>
            </a:r>
          </a:p>
        </p:txBody>
      </p:sp>
      <p:sp>
        <p:nvSpPr>
          <p:cNvPr id="11" name="TextBox 10"/>
          <p:cNvSpPr txBox="1"/>
          <p:nvPr/>
        </p:nvSpPr>
        <p:spPr>
          <a:xfrm>
            <a:off x="3924936" y="6203799"/>
            <a:ext cx="2554241" cy="523220"/>
          </a:xfrm>
          <a:prstGeom prst="rect">
            <a:avLst/>
          </a:prstGeom>
          <a:noFill/>
        </p:spPr>
        <p:txBody>
          <a:bodyPr wrap="square" rtlCol="0">
            <a:spAutoFit/>
          </a:bodyPr>
          <a:lstStyle/>
          <a:p>
            <a:r>
              <a:rPr lang="fi-FI" sz="2800" dirty="0"/>
              <a:t>hiilinanoputkia</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102" y="4329648"/>
            <a:ext cx="1993471" cy="1941345"/>
          </a:xfrm>
          <a:prstGeom prst="rect">
            <a:avLst/>
          </a:prstGeom>
        </p:spPr>
      </p:pic>
    </p:spTree>
    <p:extLst>
      <p:ext uri="{BB962C8B-B14F-4D97-AF65-F5344CB8AC3E}">
        <p14:creationId xmlns:p14="http://schemas.microsoft.com/office/powerpoint/2010/main" val="412049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A000-9D58-4281-B538-28A90B4BC79F}"/>
              </a:ext>
            </a:extLst>
          </p:cNvPr>
          <p:cNvSpPr>
            <a:spLocks noGrp="1"/>
          </p:cNvSpPr>
          <p:nvPr>
            <p:ph type="title"/>
          </p:nvPr>
        </p:nvSpPr>
        <p:spPr/>
        <p:txBody>
          <a:bodyPr/>
          <a:lstStyle/>
          <a:p>
            <a:r>
              <a:rPr lang="en-US" dirty="0"/>
              <a:t>Zoom chat:</a:t>
            </a:r>
            <a:endParaRPr lang="LID4096" dirty="0"/>
          </a:p>
        </p:txBody>
      </p:sp>
      <p:sp>
        <p:nvSpPr>
          <p:cNvPr id="3" name="Content Placeholder 2">
            <a:extLst>
              <a:ext uri="{FF2B5EF4-FFF2-40B4-BE49-F238E27FC236}">
                <a16:creationId xmlns:a16="http://schemas.microsoft.com/office/drawing/2014/main" id="{E4D04D6C-C691-4F5F-B017-A586F237304E}"/>
              </a:ext>
            </a:extLst>
          </p:cNvPr>
          <p:cNvSpPr>
            <a:spLocks noGrp="1"/>
          </p:cNvSpPr>
          <p:nvPr>
            <p:ph idx="1"/>
          </p:nvPr>
        </p:nvSpPr>
        <p:spPr/>
        <p:txBody>
          <a:bodyPr>
            <a:normAutofit/>
          </a:bodyPr>
          <a:lstStyle/>
          <a:p>
            <a:pPr marL="0" indent="0">
              <a:buNone/>
            </a:pPr>
            <a:r>
              <a:rPr lang="en-US" sz="3200" dirty="0" err="1"/>
              <a:t>Miten</a:t>
            </a:r>
            <a:r>
              <a:rPr lang="en-US" sz="3200" dirty="0"/>
              <a:t> </a:t>
            </a:r>
            <a:r>
              <a:rPr lang="en-US" sz="3200" dirty="0" err="1"/>
              <a:t>materiaalit</a:t>
            </a:r>
            <a:r>
              <a:rPr lang="en-US" sz="3200" dirty="0"/>
              <a:t> </a:t>
            </a:r>
            <a:r>
              <a:rPr lang="en-US" sz="3200" dirty="0" err="1"/>
              <a:t>jaotellaan</a:t>
            </a:r>
            <a:r>
              <a:rPr lang="en-US" sz="3200" dirty="0"/>
              <a:t> ?</a:t>
            </a:r>
          </a:p>
          <a:p>
            <a:pPr marL="0" indent="0">
              <a:buNone/>
            </a:pPr>
            <a:endParaRPr lang="en-US" sz="3200" dirty="0"/>
          </a:p>
          <a:p>
            <a:pPr marL="0" indent="0">
              <a:buNone/>
            </a:pPr>
            <a:r>
              <a:rPr lang="en-US" sz="3200" dirty="0" err="1"/>
              <a:t>Kirjoita</a:t>
            </a:r>
            <a:r>
              <a:rPr lang="en-US" sz="3200" dirty="0"/>
              <a:t> </a:t>
            </a:r>
            <a:r>
              <a:rPr lang="en-US" sz="3200" dirty="0" err="1"/>
              <a:t>tärkeimpien</a:t>
            </a:r>
            <a:r>
              <a:rPr lang="en-US" sz="3200" dirty="0"/>
              <a:t> </a:t>
            </a:r>
            <a:r>
              <a:rPr lang="en-US" sz="3200" dirty="0" err="1"/>
              <a:t>materiaaliryhmien</a:t>
            </a:r>
            <a:r>
              <a:rPr lang="en-US" sz="3200" dirty="0"/>
              <a:t> </a:t>
            </a:r>
            <a:r>
              <a:rPr lang="en-US" sz="3200" dirty="0" err="1"/>
              <a:t>nimet</a:t>
            </a:r>
            <a:r>
              <a:rPr lang="en-US" sz="3200" dirty="0"/>
              <a:t> </a:t>
            </a:r>
            <a:r>
              <a:rPr lang="en-US" sz="3200" dirty="0" err="1"/>
              <a:t>chattiin</a:t>
            </a:r>
            <a:r>
              <a:rPr lang="en-US" sz="3200" dirty="0"/>
              <a:t>.</a:t>
            </a:r>
            <a:endParaRPr lang="LID4096" sz="3200" dirty="0"/>
          </a:p>
        </p:txBody>
      </p:sp>
    </p:spTree>
    <p:extLst>
      <p:ext uri="{BB962C8B-B14F-4D97-AF65-F5344CB8AC3E}">
        <p14:creationId xmlns:p14="http://schemas.microsoft.com/office/powerpoint/2010/main" val="534461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6924" b="6015"/>
          <a:stretch/>
        </p:blipFill>
        <p:spPr>
          <a:xfrm>
            <a:off x="1528354" y="365126"/>
            <a:ext cx="7576457" cy="6362064"/>
          </a:xfrm>
          <a:prstGeom prst="rect">
            <a:avLst/>
          </a:prstGeom>
        </p:spPr>
      </p:pic>
      <p:sp>
        <p:nvSpPr>
          <p:cNvPr id="2" name="Title 1"/>
          <p:cNvSpPr>
            <a:spLocks noGrp="1"/>
          </p:cNvSpPr>
          <p:nvPr>
            <p:ph type="title"/>
          </p:nvPr>
        </p:nvSpPr>
        <p:spPr>
          <a:xfrm>
            <a:off x="106136" y="208372"/>
            <a:ext cx="7886700" cy="1325563"/>
          </a:xfrm>
        </p:spPr>
        <p:txBody>
          <a:bodyPr/>
          <a:lstStyle/>
          <a:p>
            <a:r>
              <a:rPr lang="fi-FI" dirty="0"/>
              <a:t>Materiaaliryhmät</a:t>
            </a:r>
          </a:p>
        </p:txBody>
      </p:sp>
    </p:spTree>
    <p:extLst>
      <p:ext uri="{BB962C8B-B14F-4D97-AF65-F5344CB8AC3E}">
        <p14:creationId xmlns:p14="http://schemas.microsoft.com/office/powerpoint/2010/main" val="2439576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Tai:</a:t>
            </a:r>
          </a:p>
        </p:txBody>
      </p:sp>
      <p:sp>
        <p:nvSpPr>
          <p:cNvPr id="4" name="Oval 3"/>
          <p:cNvSpPr/>
          <p:nvPr/>
        </p:nvSpPr>
        <p:spPr>
          <a:xfrm>
            <a:off x="3109374" y="280118"/>
            <a:ext cx="2742785" cy="263883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Oval 4"/>
          <p:cNvSpPr/>
          <p:nvPr/>
        </p:nvSpPr>
        <p:spPr>
          <a:xfrm>
            <a:off x="2908949" y="2784241"/>
            <a:ext cx="2943210" cy="2798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val 5"/>
          <p:cNvSpPr/>
          <p:nvPr/>
        </p:nvSpPr>
        <p:spPr>
          <a:xfrm>
            <a:off x="5462450" y="3827417"/>
            <a:ext cx="3052899" cy="29450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Oval 6"/>
          <p:cNvSpPr/>
          <p:nvPr/>
        </p:nvSpPr>
        <p:spPr>
          <a:xfrm>
            <a:off x="422629" y="3827417"/>
            <a:ext cx="2843084" cy="283899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p:cNvSpPr txBox="1"/>
          <p:nvPr/>
        </p:nvSpPr>
        <p:spPr>
          <a:xfrm>
            <a:off x="3518678" y="1002224"/>
            <a:ext cx="2274898" cy="523220"/>
          </a:xfrm>
          <a:prstGeom prst="rect">
            <a:avLst/>
          </a:prstGeom>
          <a:noFill/>
        </p:spPr>
        <p:txBody>
          <a:bodyPr wrap="square" rtlCol="0">
            <a:spAutoFit/>
          </a:bodyPr>
          <a:lstStyle/>
          <a:p>
            <a:r>
              <a:rPr lang="fi-FI" sz="2800" dirty="0"/>
              <a:t>metallit</a:t>
            </a:r>
          </a:p>
        </p:txBody>
      </p:sp>
      <p:sp>
        <p:nvSpPr>
          <p:cNvPr id="9" name="TextBox 8"/>
          <p:cNvSpPr txBox="1"/>
          <p:nvPr/>
        </p:nvSpPr>
        <p:spPr>
          <a:xfrm>
            <a:off x="862131" y="5431102"/>
            <a:ext cx="2123951" cy="523220"/>
          </a:xfrm>
          <a:prstGeom prst="rect">
            <a:avLst/>
          </a:prstGeom>
          <a:noFill/>
        </p:spPr>
        <p:txBody>
          <a:bodyPr wrap="square" rtlCol="0">
            <a:spAutoFit/>
          </a:bodyPr>
          <a:lstStyle/>
          <a:p>
            <a:r>
              <a:rPr lang="fi-FI" sz="2800" dirty="0"/>
              <a:t>keraamit</a:t>
            </a:r>
          </a:p>
        </p:txBody>
      </p:sp>
      <p:sp>
        <p:nvSpPr>
          <p:cNvPr id="10" name="TextBox 9"/>
          <p:cNvSpPr txBox="1"/>
          <p:nvPr/>
        </p:nvSpPr>
        <p:spPr>
          <a:xfrm>
            <a:off x="5614850" y="5248703"/>
            <a:ext cx="2633875" cy="523220"/>
          </a:xfrm>
          <a:prstGeom prst="rect">
            <a:avLst/>
          </a:prstGeom>
          <a:noFill/>
        </p:spPr>
        <p:txBody>
          <a:bodyPr wrap="square" rtlCol="0">
            <a:spAutoFit/>
          </a:bodyPr>
          <a:lstStyle/>
          <a:p>
            <a:r>
              <a:rPr lang="fi-FI" sz="2800" dirty="0"/>
              <a:t>polymeerit</a:t>
            </a:r>
          </a:p>
        </p:txBody>
      </p:sp>
      <p:sp>
        <p:nvSpPr>
          <p:cNvPr id="11" name="TextBox 10"/>
          <p:cNvSpPr txBox="1"/>
          <p:nvPr/>
        </p:nvSpPr>
        <p:spPr>
          <a:xfrm>
            <a:off x="3405006" y="3155063"/>
            <a:ext cx="2074709" cy="954107"/>
          </a:xfrm>
          <a:prstGeom prst="rect">
            <a:avLst/>
          </a:prstGeom>
          <a:noFill/>
        </p:spPr>
        <p:txBody>
          <a:bodyPr wrap="square" rtlCol="0">
            <a:spAutoFit/>
          </a:bodyPr>
          <a:lstStyle/>
          <a:p>
            <a:r>
              <a:rPr lang="fi-FI" sz="2800" dirty="0"/>
              <a:t>Hybridit ja komposiitit</a:t>
            </a:r>
          </a:p>
        </p:txBody>
      </p:sp>
      <p:pic>
        <p:nvPicPr>
          <p:cNvPr id="12" name="Picture 11"/>
          <p:cNvPicPr>
            <a:picLocks noChangeAspect="1"/>
          </p:cNvPicPr>
          <p:nvPr/>
        </p:nvPicPr>
        <p:blipFill>
          <a:blip r:embed="rId2"/>
          <a:stretch>
            <a:fillRect/>
          </a:stretch>
        </p:blipFill>
        <p:spPr>
          <a:xfrm>
            <a:off x="4920492" y="262512"/>
            <a:ext cx="1388715" cy="2301241"/>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6057" r="24115"/>
          <a:stretch/>
        </p:blipFill>
        <p:spPr>
          <a:xfrm>
            <a:off x="348535" y="2362692"/>
            <a:ext cx="1459703" cy="2929450"/>
          </a:xfrm>
          <a:prstGeom prst="rect">
            <a:avLst/>
          </a:prstGeom>
        </p:spPr>
      </p:pic>
      <p:pic>
        <p:nvPicPr>
          <p:cNvPr id="15" name="Picture 14"/>
          <p:cNvPicPr>
            <a:picLocks noChangeAspect="1"/>
          </p:cNvPicPr>
          <p:nvPr/>
        </p:nvPicPr>
        <p:blipFill>
          <a:blip r:embed="rId4"/>
          <a:stretch>
            <a:fillRect/>
          </a:stretch>
        </p:blipFill>
        <p:spPr>
          <a:xfrm>
            <a:off x="7493692" y="3326473"/>
            <a:ext cx="1510065" cy="2445450"/>
          </a:xfrm>
          <a:prstGeom prst="rect">
            <a:avLst/>
          </a:prstGeom>
        </p:spPr>
      </p:pic>
      <p:pic>
        <p:nvPicPr>
          <p:cNvPr id="16" name="Picture 15"/>
          <p:cNvPicPr>
            <a:picLocks noChangeAspect="1"/>
          </p:cNvPicPr>
          <p:nvPr/>
        </p:nvPicPr>
        <p:blipFill>
          <a:blip r:embed="rId5"/>
          <a:stretch>
            <a:fillRect/>
          </a:stretch>
        </p:blipFill>
        <p:spPr>
          <a:xfrm>
            <a:off x="3477510" y="4393582"/>
            <a:ext cx="1902655" cy="1409374"/>
          </a:xfrm>
          <a:prstGeom prst="rect">
            <a:avLst/>
          </a:prstGeom>
        </p:spPr>
      </p:pic>
    </p:spTree>
    <p:extLst>
      <p:ext uri="{BB962C8B-B14F-4D97-AF65-F5344CB8AC3E}">
        <p14:creationId xmlns:p14="http://schemas.microsoft.com/office/powerpoint/2010/main" val="151866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Keittiössä</a:t>
            </a:r>
          </a:p>
        </p:txBody>
      </p:sp>
      <p:sp>
        <p:nvSpPr>
          <p:cNvPr id="4" name="Oval 3"/>
          <p:cNvSpPr/>
          <p:nvPr/>
        </p:nvSpPr>
        <p:spPr>
          <a:xfrm>
            <a:off x="3109374" y="280118"/>
            <a:ext cx="2742785" cy="263883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Oval 4"/>
          <p:cNvSpPr/>
          <p:nvPr/>
        </p:nvSpPr>
        <p:spPr>
          <a:xfrm>
            <a:off x="2908949" y="2784241"/>
            <a:ext cx="2943210" cy="2798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val 5"/>
          <p:cNvSpPr/>
          <p:nvPr/>
        </p:nvSpPr>
        <p:spPr>
          <a:xfrm>
            <a:off x="5462450" y="3827417"/>
            <a:ext cx="3052899" cy="29450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Oval 6"/>
          <p:cNvSpPr/>
          <p:nvPr/>
        </p:nvSpPr>
        <p:spPr>
          <a:xfrm>
            <a:off x="422629" y="3827417"/>
            <a:ext cx="2843084" cy="283899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p:cNvSpPr txBox="1"/>
          <p:nvPr/>
        </p:nvSpPr>
        <p:spPr>
          <a:xfrm>
            <a:off x="3518678" y="1002224"/>
            <a:ext cx="2274898" cy="523220"/>
          </a:xfrm>
          <a:prstGeom prst="rect">
            <a:avLst/>
          </a:prstGeom>
          <a:noFill/>
        </p:spPr>
        <p:txBody>
          <a:bodyPr wrap="square" rtlCol="0">
            <a:spAutoFit/>
          </a:bodyPr>
          <a:lstStyle/>
          <a:p>
            <a:r>
              <a:rPr lang="fi-FI" sz="2800" dirty="0"/>
              <a:t>metallit</a:t>
            </a:r>
          </a:p>
        </p:txBody>
      </p:sp>
      <p:sp>
        <p:nvSpPr>
          <p:cNvPr id="9" name="TextBox 8"/>
          <p:cNvSpPr txBox="1"/>
          <p:nvPr/>
        </p:nvSpPr>
        <p:spPr>
          <a:xfrm>
            <a:off x="862131" y="5431102"/>
            <a:ext cx="2123951" cy="523220"/>
          </a:xfrm>
          <a:prstGeom prst="rect">
            <a:avLst/>
          </a:prstGeom>
          <a:noFill/>
        </p:spPr>
        <p:txBody>
          <a:bodyPr wrap="square" rtlCol="0">
            <a:spAutoFit/>
          </a:bodyPr>
          <a:lstStyle/>
          <a:p>
            <a:r>
              <a:rPr lang="fi-FI" sz="2800" dirty="0"/>
              <a:t>keraamit</a:t>
            </a:r>
          </a:p>
        </p:txBody>
      </p:sp>
      <p:sp>
        <p:nvSpPr>
          <p:cNvPr id="10" name="TextBox 9"/>
          <p:cNvSpPr txBox="1"/>
          <p:nvPr/>
        </p:nvSpPr>
        <p:spPr>
          <a:xfrm>
            <a:off x="5614850" y="5248703"/>
            <a:ext cx="2633875" cy="523220"/>
          </a:xfrm>
          <a:prstGeom prst="rect">
            <a:avLst/>
          </a:prstGeom>
          <a:noFill/>
        </p:spPr>
        <p:txBody>
          <a:bodyPr wrap="square" rtlCol="0">
            <a:spAutoFit/>
          </a:bodyPr>
          <a:lstStyle/>
          <a:p>
            <a:r>
              <a:rPr lang="fi-FI" sz="2800" dirty="0"/>
              <a:t>polymeerit</a:t>
            </a:r>
          </a:p>
        </p:txBody>
      </p:sp>
      <p:pic>
        <p:nvPicPr>
          <p:cNvPr id="1026" name="Picture 2" descr="Kuva: Lodge L8SK3 -paistinpannu, valurauta, 26 cm">
            <a:extLst>
              <a:ext uri="{FF2B5EF4-FFF2-40B4-BE49-F238E27FC236}">
                <a16:creationId xmlns:a16="http://schemas.microsoft.com/office/drawing/2014/main" id="{EBAABE51-391A-4AEB-B4E3-99F57A8C22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050" y="322030"/>
            <a:ext cx="3422650" cy="20054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ömertopf Savipata 33,5X25X18 cm - Prisma verkkokauppa">
            <a:extLst>
              <a:ext uri="{FF2B5EF4-FFF2-40B4-BE49-F238E27FC236}">
                <a16:creationId xmlns:a16="http://schemas.microsoft.com/office/drawing/2014/main" id="{B291CB0B-98AB-4E58-8D1D-49E7F825D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2" y="3030583"/>
            <a:ext cx="2590800" cy="1762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uovikulho | Papunet">
            <a:extLst>
              <a:ext uri="{FF2B5EF4-FFF2-40B4-BE49-F238E27FC236}">
                <a16:creationId xmlns:a16="http://schemas.microsoft.com/office/drawing/2014/main" id="{8865363C-00B3-4AAC-95FE-074CF6D948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396" y="3324224"/>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unikinnas | Clas Ohlson">
            <a:extLst>
              <a:ext uri="{FF2B5EF4-FFF2-40B4-BE49-F238E27FC236}">
                <a16:creationId xmlns:a16="http://schemas.microsoft.com/office/drawing/2014/main" id="{2734556F-3E44-4306-8E25-7C479D852D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7350" y="4076588"/>
            <a:ext cx="1312863" cy="13128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DF080EB-4978-4272-8726-DA72F4D6794C}"/>
              </a:ext>
            </a:extLst>
          </p:cNvPr>
          <p:cNvSpPr txBox="1"/>
          <p:nvPr/>
        </p:nvSpPr>
        <p:spPr>
          <a:xfrm>
            <a:off x="3443411" y="3058394"/>
            <a:ext cx="2074709" cy="954107"/>
          </a:xfrm>
          <a:prstGeom prst="rect">
            <a:avLst/>
          </a:prstGeom>
          <a:noFill/>
        </p:spPr>
        <p:txBody>
          <a:bodyPr wrap="square" rtlCol="0">
            <a:spAutoFit/>
          </a:bodyPr>
          <a:lstStyle/>
          <a:p>
            <a:r>
              <a:rPr lang="fi-FI" sz="2800" dirty="0"/>
              <a:t>Hybridit ja komposiitit</a:t>
            </a:r>
          </a:p>
        </p:txBody>
      </p:sp>
    </p:spTree>
    <p:extLst>
      <p:ext uri="{BB962C8B-B14F-4D97-AF65-F5344CB8AC3E}">
        <p14:creationId xmlns:p14="http://schemas.microsoft.com/office/powerpoint/2010/main" val="2589155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thumb/5/59/Materials_science_tetrahedron%3Bstructure,_processing,_performance,_and_proprerties.svg/800px-Materials_science_tetrahedron%3Bstructure,_processing,_performance,_and_proprerties.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657225"/>
            <a:ext cx="8404225"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849813" y="787400"/>
            <a:ext cx="2305050" cy="719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6491288" y="3084513"/>
            <a:ext cx="1993900" cy="719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5753100" y="4913313"/>
            <a:ext cx="2376488" cy="719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Rectangle 8"/>
          <p:cNvSpPr/>
          <p:nvPr/>
        </p:nvSpPr>
        <p:spPr>
          <a:xfrm>
            <a:off x="179388" y="3933825"/>
            <a:ext cx="1944687" cy="7191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Rectangle 9"/>
          <p:cNvSpPr/>
          <p:nvPr/>
        </p:nvSpPr>
        <p:spPr>
          <a:xfrm>
            <a:off x="188913" y="1636713"/>
            <a:ext cx="3165475" cy="719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104" name="TextBox 5"/>
          <p:cNvSpPr txBox="1">
            <a:spLocks noChangeArrowheads="1"/>
          </p:cNvSpPr>
          <p:nvPr/>
        </p:nvSpPr>
        <p:spPr bwMode="auto">
          <a:xfrm>
            <a:off x="5091113" y="962025"/>
            <a:ext cx="29527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i-FI" altLang="fi-FI" sz="2400"/>
              <a:t>RAKENNE</a:t>
            </a:r>
            <a:endParaRPr lang="en-US" altLang="fi-FI" sz="2400"/>
          </a:p>
        </p:txBody>
      </p:sp>
      <p:sp>
        <p:nvSpPr>
          <p:cNvPr id="4105" name="TextBox 10"/>
          <p:cNvSpPr txBox="1">
            <a:spLocks noChangeArrowheads="1"/>
          </p:cNvSpPr>
          <p:nvPr/>
        </p:nvSpPr>
        <p:spPr bwMode="auto">
          <a:xfrm>
            <a:off x="6443663" y="3125788"/>
            <a:ext cx="25923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i-FI" altLang="fi-FI" sz="2400"/>
              <a:t>OMINAISUUDET</a:t>
            </a:r>
            <a:endParaRPr lang="en-US" altLang="fi-FI" sz="2400"/>
          </a:p>
        </p:txBody>
      </p:sp>
      <p:sp>
        <p:nvSpPr>
          <p:cNvPr id="4106" name="TextBox 11"/>
          <p:cNvSpPr txBox="1">
            <a:spLocks noChangeArrowheads="1"/>
          </p:cNvSpPr>
          <p:nvPr/>
        </p:nvSpPr>
        <p:spPr bwMode="auto">
          <a:xfrm>
            <a:off x="5724525" y="5041900"/>
            <a:ext cx="2860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i-FI" altLang="fi-FI" sz="2400"/>
              <a:t>SUORITUSKYKY</a:t>
            </a:r>
            <a:endParaRPr lang="en-US" altLang="fi-FI" sz="2400"/>
          </a:p>
        </p:txBody>
      </p:sp>
      <p:sp>
        <p:nvSpPr>
          <p:cNvPr id="4107" name="TextBox 12"/>
          <p:cNvSpPr txBox="1">
            <a:spLocks noChangeArrowheads="1"/>
          </p:cNvSpPr>
          <p:nvPr/>
        </p:nvSpPr>
        <p:spPr bwMode="auto">
          <a:xfrm>
            <a:off x="96838" y="4062413"/>
            <a:ext cx="21097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i-FI" altLang="fi-FI" sz="2400"/>
              <a:t>VALMISTUS</a:t>
            </a:r>
            <a:endParaRPr lang="en-US" altLang="fi-FI" sz="2400"/>
          </a:p>
        </p:txBody>
      </p:sp>
      <p:sp>
        <p:nvSpPr>
          <p:cNvPr id="4108" name="TextBox 13"/>
          <p:cNvSpPr txBox="1">
            <a:spLocks noChangeArrowheads="1"/>
          </p:cNvSpPr>
          <p:nvPr/>
        </p:nvSpPr>
        <p:spPr bwMode="auto">
          <a:xfrm>
            <a:off x="258763" y="1897063"/>
            <a:ext cx="3024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i-FI" altLang="fi-FI" sz="2400"/>
              <a:t>KARAKTERISOINTI</a:t>
            </a:r>
            <a:endParaRPr lang="en-US" altLang="fi-FI" sz="2400"/>
          </a:p>
        </p:txBody>
      </p:sp>
    </p:spTree>
    <p:extLst>
      <p:ext uri="{BB962C8B-B14F-4D97-AF65-F5344CB8AC3E}">
        <p14:creationId xmlns:p14="http://schemas.microsoft.com/office/powerpoint/2010/main" val="41128259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Suussa</a:t>
            </a:r>
          </a:p>
        </p:txBody>
      </p:sp>
      <p:sp>
        <p:nvSpPr>
          <p:cNvPr id="4" name="Oval 3"/>
          <p:cNvSpPr/>
          <p:nvPr/>
        </p:nvSpPr>
        <p:spPr>
          <a:xfrm>
            <a:off x="3109374" y="280118"/>
            <a:ext cx="2742785" cy="263883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Oval 4"/>
          <p:cNvSpPr/>
          <p:nvPr/>
        </p:nvSpPr>
        <p:spPr>
          <a:xfrm>
            <a:off x="2908949" y="2784241"/>
            <a:ext cx="2943210" cy="279822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Oval 5"/>
          <p:cNvSpPr/>
          <p:nvPr/>
        </p:nvSpPr>
        <p:spPr>
          <a:xfrm>
            <a:off x="5462450" y="3827417"/>
            <a:ext cx="3052899" cy="294506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Oval 6"/>
          <p:cNvSpPr/>
          <p:nvPr/>
        </p:nvSpPr>
        <p:spPr>
          <a:xfrm>
            <a:off x="422629" y="3827417"/>
            <a:ext cx="2843084" cy="283899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p:cNvSpPr txBox="1"/>
          <p:nvPr/>
        </p:nvSpPr>
        <p:spPr>
          <a:xfrm>
            <a:off x="3917872" y="1321761"/>
            <a:ext cx="1516872" cy="523220"/>
          </a:xfrm>
          <a:prstGeom prst="rect">
            <a:avLst/>
          </a:prstGeom>
          <a:noFill/>
        </p:spPr>
        <p:txBody>
          <a:bodyPr wrap="square" rtlCol="0">
            <a:spAutoFit/>
          </a:bodyPr>
          <a:lstStyle/>
          <a:p>
            <a:r>
              <a:rPr lang="fi-FI" sz="2800" dirty="0"/>
              <a:t>metallit</a:t>
            </a:r>
          </a:p>
        </p:txBody>
      </p:sp>
      <p:sp>
        <p:nvSpPr>
          <p:cNvPr id="9" name="TextBox 8"/>
          <p:cNvSpPr txBox="1"/>
          <p:nvPr/>
        </p:nvSpPr>
        <p:spPr>
          <a:xfrm>
            <a:off x="985423" y="5038337"/>
            <a:ext cx="2123951" cy="523220"/>
          </a:xfrm>
          <a:prstGeom prst="rect">
            <a:avLst/>
          </a:prstGeom>
          <a:noFill/>
        </p:spPr>
        <p:txBody>
          <a:bodyPr wrap="square" rtlCol="0">
            <a:spAutoFit/>
          </a:bodyPr>
          <a:lstStyle/>
          <a:p>
            <a:r>
              <a:rPr lang="fi-FI" sz="2800" dirty="0"/>
              <a:t>keraamit</a:t>
            </a:r>
          </a:p>
        </p:txBody>
      </p:sp>
      <p:sp>
        <p:nvSpPr>
          <p:cNvPr id="10" name="TextBox 9"/>
          <p:cNvSpPr txBox="1"/>
          <p:nvPr/>
        </p:nvSpPr>
        <p:spPr>
          <a:xfrm>
            <a:off x="6582039" y="5246913"/>
            <a:ext cx="2028561" cy="523220"/>
          </a:xfrm>
          <a:prstGeom prst="rect">
            <a:avLst/>
          </a:prstGeom>
          <a:noFill/>
        </p:spPr>
        <p:txBody>
          <a:bodyPr wrap="square" rtlCol="0">
            <a:spAutoFit/>
          </a:bodyPr>
          <a:lstStyle/>
          <a:p>
            <a:r>
              <a:rPr lang="fi-FI" sz="2800" dirty="0"/>
              <a:t>polymeerit</a:t>
            </a:r>
          </a:p>
        </p:txBody>
      </p:sp>
      <p:pic>
        <p:nvPicPr>
          <p:cNvPr id="18" name="Picture 17" descr="A close up of a logo&#10;&#10;Description automatically generated">
            <a:extLst>
              <a:ext uri="{FF2B5EF4-FFF2-40B4-BE49-F238E27FC236}">
                <a16:creationId xmlns:a16="http://schemas.microsoft.com/office/drawing/2014/main" id="{6BE619C6-0968-497C-881D-D19B6F5B2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951" y="1411881"/>
            <a:ext cx="3487849" cy="2684008"/>
          </a:xfrm>
          <a:prstGeom prst="rect">
            <a:avLst/>
          </a:prstGeom>
        </p:spPr>
      </p:pic>
      <p:pic>
        <p:nvPicPr>
          <p:cNvPr id="2052" name="Picture 4" descr="Ultraviolet Light Cure Fillings">
            <a:extLst>
              <a:ext uri="{FF2B5EF4-FFF2-40B4-BE49-F238E27FC236}">
                <a16:creationId xmlns:a16="http://schemas.microsoft.com/office/drawing/2014/main" id="{CF1CF2FB-6F55-4FB7-868B-453A7C230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7872" y="4346590"/>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E11AC3C-DE5A-4F27-B5ED-990388F0FD2D}"/>
              </a:ext>
            </a:extLst>
          </p:cNvPr>
          <p:cNvSpPr txBox="1"/>
          <p:nvPr/>
        </p:nvSpPr>
        <p:spPr>
          <a:xfrm>
            <a:off x="3559953" y="3264347"/>
            <a:ext cx="2074709" cy="954107"/>
          </a:xfrm>
          <a:prstGeom prst="rect">
            <a:avLst/>
          </a:prstGeom>
          <a:noFill/>
        </p:spPr>
        <p:txBody>
          <a:bodyPr wrap="square" rtlCol="0">
            <a:spAutoFit/>
          </a:bodyPr>
          <a:lstStyle/>
          <a:p>
            <a:r>
              <a:rPr lang="fi-FI" sz="2800" dirty="0"/>
              <a:t>Hybridit ja komposiitit</a:t>
            </a:r>
          </a:p>
        </p:txBody>
      </p:sp>
    </p:spTree>
    <p:extLst>
      <p:ext uri="{BB962C8B-B14F-4D97-AF65-F5344CB8AC3E}">
        <p14:creationId xmlns:p14="http://schemas.microsoft.com/office/powerpoint/2010/main" val="1264252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Mihin sijoittuvat ?</a:t>
            </a:r>
          </a:p>
        </p:txBody>
      </p:sp>
      <p:sp>
        <p:nvSpPr>
          <p:cNvPr id="6" name="TextBox 5"/>
          <p:cNvSpPr txBox="1"/>
          <p:nvPr/>
        </p:nvSpPr>
        <p:spPr>
          <a:xfrm>
            <a:off x="677636" y="2063932"/>
            <a:ext cx="7837714" cy="2862322"/>
          </a:xfrm>
          <a:prstGeom prst="rect">
            <a:avLst/>
          </a:prstGeom>
          <a:noFill/>
        </p:spPr>
        <p:txBody>
          <a:bodyPr wrap="square" rtlCol="0">
            <a:spAutoFit/>
          </a:bodyPr>
          <a:lstStyle/>
          <a:p>
            <a:r>
              <a:rPr lang="fi-FI" sz="3600" dirty="0"/>
              <a:t>-suolat</a:t>
            </a:r>
          </a:p>
          <a:p>
            <a:r>
              <a:rPr lang="fi-FI" sz="3600" dirty="0"/>
              <a:t>-lasit</a:t>
            </a:r>
          </a:p>
          <a:p>
            <a:r>
              <a:rPr lang="fi-FI" sz="3600" dirty="0"/>
              <a:t>-puolijohteet</a:t>
            </a:r>
          </a:p>
          <a:p>
            <a:r>
              <a:rPr lang="fi-FI" sz="3600" dirty="0"/>
              <a:t>-biomateriaalit</a:t>
            </a:r>
          </a:p>
          <a:p>
            <a:r>
              <a:rPr lang="fi-FI" sz="3600" dirty="0"/>
              <a:t>-hiilimateriaalit</a:t>
            </a:r>
          </a:p>
        </p:txBody>
      </p:sp>
      <p:pic>
        <p:nvPicPr>
          <p:cNvPr id="4" name="Picture 3"/>
          <p:cNvPicPr>
            <a:picLocks noChangeAspect="1"/>
          </p:cNvPicPr>
          <p:nvPr/>
        </p:nvPicPr>
        <p:blipFill>
          <a:blip r:embed="rId2"/>
          <a:stretch>
            <a:fillRect/>
          </a:stretch>
        </p:blipFill>
        <p:spPr>
          <a:xfrm>
            <a:off x="4090321" y="1690689"/>
            <a:ext cx="4691269" cy="3103380"/>
          </a:xfrm>
          <a:prstGeom prst="rect">
            <a:avLst/>
          </a:prstGeom>
        </p:spPr>
      </p:pic>
    </p:spTree>
    <p:extLst>
      <p:ext uri="{BB962C8B-B14F-4D97-AF65-F5344CB8AC3E}">
        <p14:creationId xmlns:p14="http://schemas.microsoft.com/office/powerpoint/2010/main" val="801345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7E0C0-9CFF-4CB4-82A5-4B11DED47BE5}"/>
              </a:ext>
            </a:extLst>
          </p:cNvPr>
          <p:cNvSpPr>
            <a:spLocks noGrp="1"/>
          </p:cNvSpPr>
          <p:nvPr>
            <p:ph type="title"/>
          </p:nvPr>
        </p:nvSpPr>
        <p:spPr/>
        <p:txBody>
          <a:bodyPr/>
          <a:lstStyle/>
          <a:p>
            <a:r>
              <a:rPr lang="en-US" dirty="0" err="1"/>
              <a:t>Piirilevyllä</a:t>
            </a:r>
            <a:endParaRPr lang="LID4096" dirty="0"/>
          </a:p>
        </p:txBody>
      </p:sp>
      <p:pic>
        <p:nvPicPr>
          <p:cNvPr id="7" name="Picture 6">
            <a:extLst>
              <a:ext uri="{FF2B5EF4-FFF2-40B4-BE49-F238E27FC236}">
                <a16:creationId xmlns:a16="http://schemas.microsoft.com/office/drawing/2014/main" id="{17DFF95C-E2CB-4CC8-9486-89FD2FE688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7641" y="1893834"/>
            <a:ext cx="3489324" cy="2326216"/>
          </a:xfrm>
          <a:prstGeom prst="rect">
            <a:avLst/>
          </a:prstGeom>
        </p:spPr>
      </p:pic>
      <p:sp>
        <p:nvSpPr>
          <p:cNvPr id="8" name="TextBox 7">
            <a:extLst>
              <a:ext uri="{FF2B5EF4-FFF2-40B4-BE49-F238E27FC236}">
                <a16:creationId xmlns:a16="http://schemas.microsoft.com/office/drawing/2014/main" id="{D41D68E7-1A3D-4CEE-A2AA-69A168E03C03}"/>
              </a:ext>
            </a:extLst>
          </p:cNvPr>
          <p:cNvSpPr txBox="1"/>
          <p:nvPr/>
        </p:nvSpPr>
        <p:spPr>
          <a:xfrm>
            <a:off x="3900490" y="365126"/>
            <a:ext cx="2276475" cy="1200329"/>
          </a:xfrm>
          <a:prstGeom prst="rect">
            <a:avLst/>
          </a:prstGeom>
          <a:noFill/>
        </p:spPr>
        <p:txBody>
          <a:bodyPr wrap="square" rtlCol="0">
            <a:spAutoFit/>
          </a:bodyPr>
          <a:lstStyle/>
          <a:p>
            <a:r>
              <a:rPr lang="en-US" sz="2400" dirty="0" err="1"/>
              <a:t>Piirilevy</a:t>
            </a:r>
            <a:r>
              <a:rPr lang="en-US" sz="2400" dirty="0"/>
              <a:t> </a:t>
            </a:r>
            <a:r>
              <a:rPr lang="en-US" sz="2400" dirty="0" err="1"/>
              <a:t>itse</a:t>
            </a:r>
            <a:r>
              <a:rPr lang="en-US" sz="2400" dirty="0"/>
              <a:t>:</a:t>
            </a:r>
          </a:p>
          <a:p>
            <a:r>
              <a:rPr lang="en-US" sz="2400" dirty="0" err="1"/>
              <a:t>epoksi-lasikuitu</a:t>
            </a:r>
            <a:r>
              <a:rPr lang="en-US" sz="2400" dirty="0"/>
              <a:t> </a:t>
            </a:r>
            <a:r>
              <a:rPr lang="en-US" sz="2400" dirty="0" err="1"/>
              <a:t>komposiitti</a:t>
            </a:r>
            <a:endParaRPr lang="LID4096" sz="2400" dirty="0"/>
          </a:p>
        </p:txBody>
      </p:sp>
      <p:sp>
        <p:nvSpPr>
          <p:cNvPr id="9" name="TextBox 8">
            <a:extLst>
              <a:ext uri="{FF2B5EF4-FFF2-40B4-BE49-F238E27FC236}">
                <a16:creationId xmlns:a16="http://schemas.microsoft.com/office/drawing/2014/main" id="{6556025D-61CE-4034-85F3-1DB16043C349}"/>
              </a:ext>
            </a:extLst>
          </p:cNvPr>
          <p:cNvSpPr txBox="1"/>
          <p:nvPr/>
        </p:nvSpPr>
        <p:spPr>
          <a:xfrm>
            <a:off x="423867" y="1732008"/>
            <a:ext cx="2286000" cy="1200329"/>
          </a:xfrm>
          <a:prstGeom prst="rect">
            <a:avLst/>
          </a:prstGeom>
          <a:noFill/>
        </p:spPr>
        <p:txBody>
          <a:bodyPr wrap="square" rtlCol="0">
            <a:spAutoFit/>
          </a:bodyPr>
          <a:lstStyle/>
          <a:p>
            <a:r>
              <a:rPr lang="en-US" sz="2400" dirty="0" err="1"/>
              <a:t>Johdotukset</a:t>
            </a:r>
            <a:r>
              <a:rPr lang="en-US" sz="2400" dirty="0"/>
              <a:t> </a:t>
            </a:r>
            <a:r>
              <a:rPr lang="en-US" sz="2400" dirty="0" err="1"/>
              <a:t>piirilevyllä</a:t>
            </a:r>
            <a:r>
              <a:rPr lang="en-US" sz="2400" dirty="0"/>
              <a:t>: </a:t>
            </a:r>
            <a:r>
              <a:rPr lang="en-US" sz="2400" dirty="0" err="1"/>
              <a:t>kuparia</a:t>
            </a:r>
            <a:endParaRPr lang="LID4096" sz="2400" dirty="0"/>
          </a:p>
        </p:txBody>
      </p:sp>
      <p:sp>
        <p:nvSpPr>
          <p:cNvPr id="10" name="TextBox 9">
            <a:extLst>
              <a:ext uri="{FF2B5EF4-FFF2-40B4-BE49-F238E27FC236}">
                <a16:creationId xmlns:a16="http://schemas.microsoft.com/office/drawing/2014/main" id="{3E96141C-E6F0-4F08-85C9-C65C02F58270}"/>
              </a:ext>
            </a:extLst>
          </p:cNvPr>
          <p:cNvSpPr txBox="1"/>
          <p:nvPr/>
        </p:nvSpPr>
        <p:spPr>
          <a:xfrm>
            <a:off x="2079625" y="4340717"/>
            <a:ext cx="3054349" cy="830997"/>
          </a:xfrm>
          <a:prstGeom prst="rect">
            <a:avLst/>
          </a:prstGeom>
          <a:noFill/>
        </p:spPr>
        <p:txBody>
          <a:bodyPr wrap="square" rtlCol="0">
            <a:spAutoFit/>
          </a:bodyPr>
          <a:lstStyle/>
          <a:p>
            <a:r>
              <a:rPr lang="en-US" sz="2400" dirty="0" err="1"/>
              <a:t>Keraamisia</a:t>
            </a:r>
            <a:r>
              <a:rPr lang="en-US" sz="2400" dirty="0"/>
              <a:t> </a:t>
            </a:r>
            <a:r>
              <a:rPr lang="en-US" sz="2400" dirty="0" err="1"/>
              <a:t>TaN</a:t>
            </a:r>
            <a:r>
              <a:rPr lang="en-US" sz="2400" dirty="0"/>
              <a:t> </a:t>
            </a:r>
            <a:r>
              <a:rPr lang="en-US" sz="2400" dirty="0" err="1"/>
              <a:t>kondensaattoreita</a:t>
            </a:r>
            <a:endParaRPr lang="LID4096" sz="2400" dirty="0"/>
          </a:p>
        </p:txBody>
      </p:sp>
      <p:sp>
        <p:nvSpPr>
          <p:cNvPr id="11" name="TextBox 10">
            <a:extLst>
              <a:ext uri="{FF2B5EF4-FFF2-40B4-BE49-F238E27FC236}">
                <a16:creationId xmlns:a16="http://schemas.microsoft.com/office/drawing/2014/main" id="{D2913AFD-AC2B-4946-ABB7-7EF260285CDC}"/>
              </a:ext>
            </a:extLst>
          </p:cNvPr>
          <p:cNvSpPr txBox="1"/>
          <p:nvPr/>
        </p:nvSpPr>
        <p:spPr>
          <a:xfrm>
            <a:off x="6538124" y="594733"/>
            <a:ext cx="2494749" cy="1569660"/>
          </a:xfrm>
          <a:prstGeom prst="rect">
            <a:avLst/>
          </a:prstGeom>
          <a:noFill/>
        </p:spPr>
        <p:txBody>
          <a:bodyPr wrap="square" rtlCol="0">
            <a:spAutoFit/>
          </a:bodyPr>
          <a:lstStyle/>
          <a:p>
            <a:r>
              <a:rPr lang="en-US" sz="2400" dirty="0" err="1"/>
              <a:t>Piistä</a:t>
            </a:r>
            <a:r>
              <a:rPr lang="en-US" sz="2400" dirty="0"/>
              <a:t> </a:t>
            </a:r>
            <a:r>
              <a:rPr lang="en-US" sz="2400" dirty="0" err="1"/>
              <a:t>tehtyjä</a:t>
            </a:r>
            <a:r>
              <a:rPr lang="en-US" sz="2400" dirty="0"/>
              <a:t> </a:t>
            </a:r>
            <a:r>
              <a:rPr lang="en-US" sz="2400" dirty="0" err="1"/>
              <a:t>mikropiirejä</a:t>
            </a:r>
            <a:r>
              <a:rPr lang="en-US" sz="2400" dirty="0"/>
              <a:t>, </a:t>
            </a:r>
            <a:r>
              <a:rPr lang="en-US" sz="2400" dirty="0" err="1"/>
              <a:t>transistoreja</a:t>
            </a:r>
            <a:r>
              <a:rPr lang="en-US" sz="2400" dirty="0"/>
              <a:t>, </a:t>
            </a:r>
            <a:r>
              <a:rPr lang="en-US" sz="2400" dirty="0" err="1"/>
              <a:t>diodeja</a:t>
            </a:r>
            <a:endParaRPr lang="LID4096" sz="2400" dirty="0"/>
          </a:p>
        </p:txBody>
      </p:sp>
      <p:sp>
        <p:nvSpPr>
          <p:cNvPr id="12" name="TextBox 11">
            <a:extLst>
              <a:ext uri="{FF2B5EF4-FFF2-40B4-BE49-F238E27FC236}">
                <a16:creationId xmlns:a16="http://schemas.microsoft.com/office/drawing/2014/main" id="{11E44527-FE9E-4F9B-BE78-32C6FB4137D5}"/>
              </a:ext>
            </a:extLst>
          </p:cNvPr>
          <p:cNvSpPr txBox="1"/>
          <p:nvPr/>
        </p:nvSpPr>
        <p:spPr>
          <a:xfrm>
            <a:off x="2512619" y="5330286"/>
            <a:ext cx="4554533" cy="830997"/>
          </a:xfrm>
          <a:prstGeom prst="rect">
            <a:avLst/>
          </a:prstGeom>
          <a:noFill/>
        </p:spPr>
        <p:txBody>
          <a:bodyPr wrap="square" rtlCol="0">
            <a:spAutoFit/>
          </a:bodyPr>
          <a:lstStyle/>
          <a:p>
            <a:r>
              <a:rPr lang="en-US" sz="2400" dirty="0" err="1"/>
              <a:t>Mikropiirien</a:t>
            </a:r>
            <a:r>
              <a:rPr lang="en-US" sz="2400" dirty="0"/>
              <a:t> </a:t>
            </a:r>
            <a:r>
              <a:rPr lang="en-US" sz="2400" dirty="0" err="1"/>
              <a:t>keraamiset</a:t>
            </a:r>
            <a:r>
              <a:rPr lang="en-US" sz="2400" dirty="0"/>
              <a:t> </a:t>
            </a:r>
            <a:r>
              <a:rPr lang="en-US" sz="2400" dirty="0" err="1"/>
              <a:t>kotelot</a:t>
            </a:r>
            <a:r>
              <a:rPr lang="en-US" sz="2400" dirty="0"/>
              <a:t> alumina Al</a:t>
            </a:r>
            <a:r>
              <a:rPr lang="en-US" sz="2400" baseline="-25000" dirty="0"/>
              <a:t>2</a:t>
            </a:r>
            <a:r>
              <a:rPr lang="en-US" sz="2400" dirty="0"/>
              <a:t>O</a:t>
            </a:r>
            <a:r>
              <a:rPr lang="en-US" sz="2400" baseline="-25000" dirty="0"/>
              <a:t>3</a:t>
            </a:r>
            <a:endParaRPr lang="LID4096" sz="2400" baseline="-25000" dirty="0"/>
          </a:p>
        </p:txBody>
      </p:sp>
      <p:sp>
        <p:nvSpPr>
          <p:cNvPr id="13" name="TextBox 12">
            <a:extLst>
              <a:ext uri="{FF2B5EF4-FFF2-40B4-BE49-F238E27FC236}">
                <a16:creationId xmlns:a16="http://schemas.microsoft.com/office/drawing/2014/main" id="{96E80971-6D8F-4D0F-8FCF-6DEAE136B415}"/>
              </a:ext>
            </a:extLst>
          </p:cNvPr>
          <p:cNvSpPr txBox="1"/>
          <p:nvPr/>
        </p:nvSpPr>
        <p:spPr>
          <a:xfrm>
            <a:off x="3345656" y="6269744"/>
            <a:ext cx="3576636" cy="461665"/>
          </a:xfrm>
          <a:prstGeom prst="rect">
            <a:avLst/>
          </a:prstGeom>
          <a:noFill/>
        </p:spPr>
        <p:txBody>
          <a:bodyPr wrap="square" rtlCol="0">
            <a:spAutoFit/>
          </a:bodyPr>
          <a:lstStyle/>
          <a:p>
            <a:r>
              <a:rPr lang="en-US" sz="2400" dirty="0" err="1"/>
              <a:t>Sähköä</a:t>
            </a:r>
            <a:r>
              <a:rPr lang="en-US" sz="2400" dirty="0"/>
              <a:t> </a:t>
            </a:r>
            <a:r>
              <a:rPr lang="en-US" sz="2400" dirty="0" err="1"/>
              <a:t>johtavia</a:t>
            </a:r>
            <a:r>
              <a:rPr lang="en-US" sz="2400" dirty="0"/>
              <a:t> </a:t>
            </a:r>
            <a:r>
              <a:rPr lang="en-US" sz="2400" dirty="0" err="1"/>
              <a:t>liimoja</a:t>
            </a:r>
            <a:endParaRPr lang="LID4096" sz="2400" dirty="0"/>
          </a:p>
        </p:txBody>
      </p:sp>
      <p:sp>
        <p:nvSpPr>
          <p:cNvPr id="14" name="TextBox 13">
            <a:extLst>
              <a:ext uri="{FF2B5EF4-FFF2-40B4-BE49-F238E27FC236}">
                <a16:creationId xmlns:a16="http://schemas.microsoft.com/office/drawing/2014/main" id="{420DC218-1D79-4877-AD8D-B35829B10DA6}"/>
              </a:ext>
            </a:extLst>
          </p:cNvPr>
          <p:cNvSpPr txBox="1"/>
          <p:nvPr/>
        </p:nvSpPr>
        <p:spPr>
          <a:xfrm>
            <a:off x="6922292" y="4553882"/>
            <a:ext cx="2110581" cy="1569660"/>
          </a:xfrm>
          <a:prstGeom prst="rect">
            <a:avLst/>
          </a:prstGeom>
          <a:noFill/>
        </p:spPr>
        <p:txBody>
          <a:bodyPr wrap="square" rtlCol="0">
            <a:spAutoFit/>
          </a:bodyPr>
          <a:lstStyle/>
          <a:p>
            <a:r>
              <a:rPr lang="en-US" sz="2400" dirty="0" err="1"/>
              <a:t>Silikonia</a:t>
            </a:r>
            <a:r>
              <a:rPr lang="en-US" sz="2400" dirty="0"/>
              <a:t> </a:t>
            </a:r>
            <a:r>
              <a:rPr lang="en-US" sz="2400" dirty="0" err="1"/>
              <a:t>vaimennus-materiaalina</a:t>
            </a:r>
            <a:r>
              <a:rPr lang="en-US" sz="2400" dirty="0"/>
              <a:t> </a:t>
            </a:r>
            <a:r>
              <a:rPr lang="en-US" sz="2400" dirty="0" err="1"/>
              <a:t>kotelon</a:t>
            </a:r>
            <a:r>
              <a:rPr lang="en-US" sz="2400" dirty="0"/>
              <a:t> </a:t>
            </a:r>
            <a:r>
              <a:rPr lang="en-US" sz="2400" dirty="0" err="1"/>
              <a:t>sisällä</a:t>
            </a:r>
            <a:endParaRPr lang="LID4096" sz="2400" dirty="0"/>
          </a:p>
        </p:txBody>
      </p:sp>
      <p:sp>
        <p:nvSpPr>
          <p:cNvPr id="15" name="TextBox 14">
            <a:extLst>
              <a:ext uri="{FF2B5EF4-FFF2-40B4-BE49-F238E27FC236}">
                <a16:creationId xmlns:a16="http://schemas.microsoft.com/office/drawing/2014/main" id="{BF4A5B0E-3344-42D3-82A2-74CBA991F73C}"/>
              </a:ext>
            </a:extLst>
          </p:cNvPr>
          <p:cNvSpPr txBox="1"/>
          <p:nvPr/>
        </p:nvSpPr>
        <p:spPr>
          <a:xfrm>
            <a:off x="353222" y="4923213"/>
            <a:ext cx="1590670" cy="1200329"/>
          </a:xfrm>
          <a:prstGeom prst="rect">
            <a:avLst/>
          </a:prstGeom>
          <a:noFill/>
        </p:spPr>
        <p:txBody>
          <a:bodyPr wrap="square" rtlCol="0">
            <a:spAutoFit/>
          </a:bodyPr>
          <a:lstStyle/>
          <a:p>
            <a:r>
              <a:rPr lang="en-US" sz="2400" dirty="0" err="1"/>
              <a:t>Platinaa</a:t>
            </a:r>
            <a:r>
              <a:rPr lang="en-US" sz="2400" dirty="0"/>
              <a:t> </a:t>
            </a:r>
            <a:r>
              <a:rPr lang="en-US" sz="2400" dirty="0" err="1"/>
              <a:t>lämpö-mittarissa</a:t>
            </a:r>
            <a:endParaRPr lang="LID4096" sz="2400" dirty="0"/>
          </a:p>
        </p:txBody>
      </p:sp>
      <p:sp>
        <p:nvSpPr>
          <p:cNvPr id="16" name="TextBox 15">
            <a:extLst>
              <a:ext uri="{FF2B5EF4-FFF2-40B4-BE49-F238E27FC236}">
                <a16:creationId xmlns:a16="http://schemas.microsoft.com/office/drawing/2014/main" id="{643811BE-82B5-42BA-9AC0-62970F7263D4}"/>
              </a:ext>
            </a:extLst>
          </p:cNvPr>
          <p:cNvSpPr txBox="1"/>
          <p:nvPr/>
        </p:nvSpPr>
        <p:spPr>
          <a:xfrm>
            <a:off x="353222" y="3370101"/>
            <a:ext cx="2286000" cy="830997"/>
          </a:xfrm>
          <a:prstGeom prst="rect">
            <a:avLst/>
          </a:prstGeom>
          <a:noFill/>
        </p:spPr>
        <p:txBody>
          <a:bodyPr wrap="square" rtlCol="0">
            <a:spAutoFit/>
          </a:bodyPr>
          <a:lstStyle/>
          <a:p>
            <a:r>
              <a:rPr lang="en-US" sz="2400" dirty="0" err="1"/>
              <a:t>Kvartsia</a:t>
            </a:r>
            <a:r>
              <a:rPr lang="en-US" sz="2400" dirty="0"/>
              <a:t> </a:t>
            </a:r>
            <a:r>
              <a:rPr lang="en-US" sz="2400" dirty="0" err="1"/>
              <a:t>oskillaattorissa</a:t>
            </a:r>
            <a:endParaRPr lang="LID4096" sz="2400" dirty="0"/>
          </a:p>
        </p:txBody>
      </p:sp>
      <p:sp>
        <p:nvSpPr>
          <p:cNvPr id="17" name="TextBox 16">
            <a:extLst>
              <a:ext uri="{FF2B5EF4-FFF2-40B4-BE49-F238E27FC236}">
                <a16:creationId xmlns:a16="http://schemas.microsoft.com/office/drawing/2014/main" id="{6921512F-337E-4943-AC10-EC754ED3440B}"/>
              </a:ext>
            </a:extLst>
          </p:cNvPr>
          <p:cNvSpPr txBox="1"/>
          <p:nvPr/>
        </p:nvSpPr>
        <p:spPr>
          <a:xfrm>
            <a:off x="6470648" y="2349058"/>
            <a:ext cx="2494749" cy="1938992"/>
          </a:xfrm>
          <a:prstGeom prst="rect">
            <a:avLst/>
          </a:prstGeom>
          <a:noFill/>
        </p:spPr>
        <p:txBody>
          <a:bodyPr wrap="square" rtlCol="0">
            <a:spAutoFit/>
          </a:bodyPr>
          <a:lstStyle/>
          <a:p>
            <a:r>
              <a:rPr lang="en-US" sz="2400" dirty="0" err="1"/>
              <a:t>Vastukset</a:t>
            </a:r>
            <a:r>
              <a:rPr lang="en-US" sz="2400" dirty="0"/>
              <a:t>: </a:t>
            </a:r>
            <a:r>
              <a:rPr lang="en-US" sz="2400" dirty="0" err="1"/>
              <a:t>hiilikomposiittia</a:t>
            </a:r>
            <a:r>
              <a:rPr lang="en-US" sz="2400" dirty="0"/>
              <a:t>, </a:t>
            </a:r>
            <a:r>
              <a:rPr lang="en-US" sz="2400" dirty="0" err="1"/>
              <a:t>metallioksidia</a:t>
            </a:r>
            <a:r>
              <a:rPr lang="en-US" sz="2400" dirty="0"/>
              <a:t>, </a:t>
            </a:r>
          </a:p>
          <a:p>
            <a:r>
              <a:rPr lang="en-US" sz="2400" dirty="0" err="1"/>
              <a:t>metallia</a:t>
            </a:r>
            <a:r>
              <a:rPr lang="en-US" sz="2400" dirty="0"/>
              <a:t>, </a:t>
            </a:r>
            <a:r>
              <a:rPr lang="en-US" sz="2400" dirty="0" err="1"/>
              <a:t>puolijohteita</a:t>
            </a:r>
            <a:endParaRPr lang="LID4096" sz="2400" dirty="0"/>
          </a:p>
        </p:txBody>
      </p:sp>
    </p:spTree>
    <p:extLst>
      <p:ext uri="{BB962C8B-B14F-4D97-AF65-F5344CB8AC3E}">
        <p14:creationId xmlns:p14="http://schemas.microsoft.com/office/powerpoint/2010/main" val="15443894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18585A-9AC2-46ED-B4D4-91438FFC53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8598" y="509587"/>
            <a:ext cx="4244560" cy="5838825"/>
          </a:xfrm>
          <a:prstGeom prst="rect">
            <a:avLst/>
          </a:prstGeom>
        </p:spPr>
      </p:pic>
      <p:sp>
        <p:nvSpPr>
          <p:cNvPr id="6" name="TextBox 5">
            <a:extLst>
              <a:ext uri="{FF2B5EF4-FFF2-40B4-BE49-F238E27FC236}">
                <a16:creationId xmlns:a16="http://schemas.microsoft.com/office/drawing/2014/main" id="{72487BD7-3619-4FDD-94EE-60D298692925}"/>
              </a:ext>
            </a:extLst>
          </p:cNvPr>
          <p:cNvSpPr txBox="1"/>
          <p:nvPr/>
        </p:nvSpPr>
        <p:spPr>
          <a:xfrm>
            <a:off x="5038725" y="1809750"/>
            <a:ext cx="3946525" cy="3539430"/>
          </a:xfrm>
          <a:prstGeom prst="rect">
            <a:avLst/>
          </a:prstGeom>
          <a:noFill/>
        </p:spPr>
        <p:txBody>
          <a:bodyPr wrap="square" rtlCol="0">
            <a:spAutoFit/>
          </a:bodyPr>
          <a:lstStyle/>
          <a:p>
            <a:r>
              <a:rPr lang="en-US" sz="3200" dirty="0" err="1"/>
              <a:t>Vanhassa</a:t>
            </a:r>
            <a:r>
              <a:rPr lang="en-US" sz="3200" dirty="0"/>
              <a:t> </a:t>
            </a:r>
            <a:r>
              <a:rPr lang="en-US" sz="3200" dirty="0" err="1"/>
              <a:t>talossa</a:t>
            </a:r>
            <a:r>
              <a:rPr lang="en-US" sz="3200" dirty="0"/>
              <a:t>:</a:t>
            </a:r>
          </a:p>
          <a:p>
            <a:endParaRPr lang="en-US" sz="3200" dirty="0"/>
          </a:p>
          <a:p>
            <a:r>
              <a:rPr lang="en-US" sz="3200" dirty="0"/>
              <a:t>-</a:t>
            </a:r>
            <a:r>
              <a:rPr lang="en-US" sz="3200" dirty="0" err="1"/>
              <a:t>metallit</a:t>
            </a:r>
            <a:endParaRPr lang="en-US" sz="3200" dirty="0"/>
          </a:p>
          <a:p>
            <a:r>
              <a:rPr lang="en-US" sz="3200" dirty="0"/>
              <a:t>-</a:t>
            </a:r>
            <a:r>
              <a:rPr lang="en-US" sz="3200" dirty="0" err="1"/>
              <a:t>lasi</a:t>
            </a:r>
            <a:endParaRPr lang="en-US" sz="3200" dirty="0"/>
          </a:p>
          <a:p>
            <a:r>
              <a:rPr lang="en-US" sz="3200" dirty="0"/>
              <a:t>-</a:t>
            </a:r>
            <a:r>
              <a:rPr lang="en-US" sz="3200" dirty="0" err="1"/>
              <a:t>keraamit</a:t>
            </a:r>
            <a:endParaRPr lang="en-US" sz="3200" dirty="0"/>
          </a:p>
          <a:p>
            <a:r>
              <a:rPr lang="en-US" sz="3200" dirty="0"/>
              <a:t>-</a:t>
            </a:r>
            <a:r>
              <a:rPr lang="en-US" sz="3200" dirty="0" err="1"/>
              <a:t>polymeerit</a:t>
            </a:r>
            <a:endParaRPr lang="en-US" sz="3200" dirty="0"/>
          </a:p>
          <a:p>
            <a:r>
              <a:rPr lang="en-US" sz="3200" dirty="0"/>
              <a:t>-</a:t>
            </a:r>
            <a:r>
              <a:rPr lang="en-US" sz="3200" dirty="0" err="1"/>
              <a:t>biomateriaalit</a:t>
            </a:r>
            <a:endParaRPr lang="LID4096" sz="3200" dirty="0"/>
          </a:p>
        </p:txBody>
      </p:sp>
    </p:spTree>
    <p:extLst>
      <p:ext uri="{BB962C8B-B14F-4D97-AF65-F5344CB8AC3E}">
        <p14:creationId xmlns:p14="http://schemas.microsoft.com/office/powerpoint/2010/main" val="1382808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Aineryhmien pääominaisuudet</a:t>
            </a:r>
          </a:p>
        </p:txBody>
      </p:sp>
      <p:pic>
        <p:nvPicPr>
          <p:cNvPr id="4" name="Picture 3"/>
          <p:cNvPicPr>
            <a:picLocks noChangeAspect="1"/>
          </p:cNvPicPr>
          <p:nvPr/>
        </p:nvPicPr>
        <p:blipFill rotWithShape="1">
          <a:blip r:embed="rId2"/>
          <a:srcRect l="71681"/>
          <a:stretch/>
        </p:blipFill>
        <p:spPr>
          <a:xfrm>
            <a:off x="5869095" y="1880144"/>
            <a:ext cx="3122505" cy="3290110"/>
          </a:xfrm>
          <a:prstGeom prst="rect">
            <a:avLst/>
          </a:prstGeom>
        </p:spPr>
      </p:pic>
      <p:pic>
        <p:nvPicPr>
          <p:cNvPr id="5" name="Picture 4"/>
          <p:cNvPicPr>
            <a:picLocks noChangeAspect="1"/>
          </p:cNvPicPr>
          <p:nvPr/>
        </p:nvPicPr>
        <p:blipFill rotWithShape="1">
          <a:blip r:embed="rId2"/>
          <a:srcRect l="34599" r="42773"/>
          <a:stretch/>
        </p:blipFill>
        <p:spPr>
          <a:xfrm>
            <a:off x="3448594" y="1880144"/>
            <a:ext cx="2495006" cy="3290110"/>
          </a:xfrm>
          <a:prstGeom prst="rect">
            <a:avLst/>
          </a:prstGeom>
        </p:spPr>
      </p:pic>
      <p:pic>
        <p:nvPicPr>
          <p:cNvPr id="6" name="Picture 5"/>
          <p:cNvPicPr>
            <a:picLocks noChangeAspect="1"/>
          </p:cNvPicPr>
          <p:nvPr/>
        </p:nvPicPr>
        <p:blipFill rotWithShape="1">
          <a:blip r:embed="rId2"/>
          <a:srcRect r="75946"/>
          <a:stretch/>
        </p:blipFill>
        <p:spPr>
          <a:xfrm>
            <a:off x="450762" y="1880144"/>
            <a:ext cx="2652242" cy="3290110"/>
          </a:xfrm>
          <a:prstGeom prst="rect">
            <a:avLst/>
          </a:prstGeom>
        </p:spPr>
      </p:pic>
      <p:sp>
        <p:nvSpPr>
          <p:cNvPr id="7" name="Rectangle 6"/>
          <p:cNvSpPr/>
          <p:nvPr/>
        </p:nvSpPr>
        <p:spPr>
          <a:xfrm>
            <a:off x="953347" y="6149481"/>
            <a:ext cx="7485499" cy="369332"/>
          </a:xfrm>
          <a:prstGeom prst="rect">
            <a:avLst/>
          </a:prstGeom>
        </p:spPr>
        <p:txBody>
          <a:bodyPr wrap="square">
            <a:spAutoFit/>
          </a:bodyPr>
          <a:lstStyle/>
          <a:p>
            <a:r>
              <a:rPr lang="fi-FI" i="1" dirty="0">
                <a:hlinkClick r:id="rId3"/>
              </a:rPr>
              <a:t>https://www.uwosh.edu/facstaff/.../Materials/CHAPTER%201.pdf</a:t>
            </a:r>
            <a:endParaRPr lang="fi-FI" dirty="0">
              <a:hlinkClick r:id="rId3"/>
            </a:endParaRPr>
          </a:p>
        </p:txBody>
      </p:sp>
      <p:sp>
        <p:nvSpPr>
          <p:cNvPr id="3" name="Rectangle 2">
            <a:extLst>
              <a:ext uri="{FF2B5EF4-FFF2-40B4-BE49-F238E27FC236}">
                <a16:creationId xmlns:a16="http://schemas.microsoft.com/office/drawing/2014/main" id="{9DBD97F6-0DED-4B4C-86E9-82408400DF27}"/>
              </a:ext>
            </a:extLst>
          </p:cNvPr>
          <p:cNvSpPr/>
          <p:nvPr/>
        </p:nvSpPr>
        <p:spPr>
          <a:xfrm>
            <a:off x="5943600" y="3987800"/>
            <a:ext cx="2749638" cy="336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8" name="TextBox 7">
            <a:extLst>
              <a:ext uri="{FF2B5EF4-FFF2-40B4-BE49-F238E27FC236}">
                <a16:creationId xmlns:a16="http://schemas.microsoft.com/office/drawing/2014/main" id="{1B6143B6-D9A1-46F5-88D2-4F22F17D69D8}"/>
              </a:ext>
            </a:extLst>
          </p:cNvPr>
          <p:cNvSpPr txBox="1"/>
          <p:nvPr/>
        </p:nvSpPr>
        <p:spPr>
          <a:xfrm>
            <a:off x="5869095" y="3862685"/>
            <a:ext cx="321527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non- or </a:t>
            </a:r>
            <a:r>
              <a:rPr lang="en-US" sz="2400" dirty="0" err="1">
                <a:latin typeface="Times New Roman" panose="02020603050405020304" pitchFamily="18" charset="0"/>
                <a:cs typeface="Times New Roman" panose="02020603050405020304" pitchFamily="18" charset="0"/>
              </a:rPr>
              <a:t>semiconductive</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993DEB9-2D12-4CC6-91EF-7503204F314B}"/>
              </a:ext>
            </a:extLst>
          </p:cNvPr>
          <p:cNvSpPr txBox="1"/>
          <p:nvPr/>
        </p:nvSpPr>
        <p:spPr>
          <a:xfrm>
            <a:off x="2164545" y="3484923"/>
            <a:ext cx="1542185"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melt.point</a:t>
            </a:r>
            <a:endParaRPr lang="LID4096"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045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C37793-B368-4CAA-8135-715CF596693C}"/>
              </a:ext>
            </a:extLst>
          </p:cNvPr>
          <p:cNvSpPr/>
          <p:nvPr/>
        </p:nvSpPr>
        <p:spPr>
          <a:xfrm>
            <a:off x="4451351" y="756841"/>
            <a:ext cx="4543425" cy="5016758"/>
          </a:xfrm>
          <a:prstGeom prst="rect">
            <a:avLst/>
          </a:prstGeom>
        </p:spPr>
        <p:txBody>
          <a:bodyPr wrap="square">
            <a:spAutoFit/>
          </a:bodyPr>
          <a:lstStyle/>
          <a:p>
            <a:r>
              <a:rPr lang="en-US" sz="2000" i="1" dirty="0"/>
              <a:t>“Stuff Matters</a:t>
            </a:r>
            <a:r>
              <a:rPr lang="en-US" sz="2000" dirty="0"/>
              <a:t> reveals the inner workings of the man-made world, the miracles of craft, design, engineering and ingenuity that surround us every day.</a:t>
            </a:r>
          </a:p>
          <a:p>
            <a:endParaRPr lang="en-US" sz="2000" dirty="0"/>
          </a:p>
          <a:p>
            <a:r>
              <a:rPr lang="en-US" sz="2000" dirty="0"/>
              <a:t>From the tea-cup to the jet engine, the silicon chip to the paper clip, from the ancient technologies of fabrics and ceramic to today's self-healing metals and bionic implants, this is a book to inspire amazement and delight at mankind's creativity.”</a:t>
            </a:r>
          </a:p>
          <a:p>
            <a:endParaRPr lang="en-US" sz="2000" dirty="0"/>
          </a:p>
          <a:p>
            <a:r>
              <a:rPr lang="fi-FI" sz="2000" dirty="0" err="1"/>
              <a:t>Paperback</a:t>
            </a:r>
            <a:r>
              <a:rPr lang="fi-FI" sz="2000" dirty="0"/>
              <a:t> £7.19 </a:t>
            </a:r>
            <a:endParaRPr lang="en-US" sz="2000" dirty="0"/>
          </a:p>
          <a:p>
            <a:r>
              <a:rPr lang="en-US" sz="2000" dirty="0"/>
              <a:t>Amazon.co.uk </a:t>
            </a:r>
          </a:p>
        </p:txBody>
      </p:sp>
      <p:pic>
        <p:nvPicPr>
          <p:cNvPr id="3" name="Picture 2">
            <a:extLst>
              <a:ext uri="{FF2B5EF4-FFF2-40B4-BE49-F238E27FC236}">
                <a16:creationId xmlns:a16="http://schemas.microsoft.com/office/drawing/2014/main" id="{57DEA4FA-9336-4B1D-BBE3-ECCECBB334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18" t="9395" r="2573" b="10067"/>
          <a:stretch/>
        </p:blipFill>
        <p:spPr>
          <a:xfrm rot="5400000">
            <a:off x="-575180" y="1546224"/>
            <a:ext cx="5779509" cy="3765550"/>
          </a:xfrm>
          <a:prstGeom prst="rect">
            <a:avLst/>
          </a:prstGeom>
        </p:spPr>
      </p:pic>
    </p:spTree>
    <p:extLst>
      <p:ext uri="{BB962C8B-B14F-4D97-AF65-F5344CB8AC3E}">
        <p14:creationId xmlns:p14="http://schemas.microsoft.com/office/powerpoint/2010/main" val="115244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S. Franssilan julkaisut </a:t>
            </a:r>
          </a:p>
        </p:txBody>
      </p:sp>
      <p:sp>
        <p:nvSpPr>
          <p:cNvPr id="3" name="Content Placeholder 2"/>
          <p:cNvSpPr>
            <a:spLocks noGrp="1"/>
          </p:cNvSpPr>
          <p:nvPr>
            <p:ph idx="1"/>
          </p:nvPr>
        </p:nvSpPr>
        <p:spPr/>
        <p:txBody>
          <a:bodyPr/>
          <a:lstStyle/>
          <a:p>
            <a:pPr marL="0" indent="0">
              <a:buNone/>
            </a:pPr>
            <a:r>
              <a:rPr lang="fi-FI" dirty="0"/>
              <a:t>Puolijohteet	24</a:t>
            </a:r>
          </a:p>
          <a:p>
            <a:pPr marL="0" indent="0">
              <a:buNone/>
            </a:pPr>
            <a:r>
              <a:rPr lang="fi-FI" dirty="0"/>
              <a:t>Polymeerit		19</a:t>
            </a:r>
          </a:p>
          <a:p>
            <a:pPr marL="0" indent="0">
              <a:buNone/>
            </a:pPr>
            <a:r>
              <a:rPr lang="fi-FI" dirty="0"/>
              <a:t>Metallit		13</a:t>
            </a:r>
          </a:p>
          <a:p>
            <a:pPr marL="0" indent="0">
              <a:buNone/>
            </a:pPr>
            <a:r>
              <a:rPr lang="fi-FI" dirty="0"/>
              <a:t>Hiilimateriaalit	12</a:t>
            </a:r>
          </a:p>
          <a:p>
            <a:pPr marL="0" indent="0">
              <a:buNone/>
            </a:pPr>
            <a:r>
              <a:rPr lang="fi-FI" dirty="0"/>
              <a:t>Keraamit		11</a:t>
            </a:r>
          </a:p>
          <a:p>
            <a:pPr marL="0" indent="0">
              <a:buNone/>
            </a:pPr>
            <a:r>
              <a:rPr lang="fi-FI" dirty="0"/>
              <a:t>Hybridit		5</a:t>
            </a:r>
          </a:p>
          <a:p>
            <a:pPr marL="0" indent="0">
              <a:buNone/>
            </a:pPr>
            <a:r>
              <a:rPr lang="fi-FI" dirty="0"/>
              <a:t>Lasi			5</a:t>
            </a:r>
          </a:p>
          <a:p>
            <a:pPr marL="0" indent="0">
              <a:buNone/>
            </a:pPr>
            <a:r>
              <a:rPr lang="fi-FI" dirty="0"/>
              <a:t>Sellu/paperi	3</a:t>
            </a:r>
          </a:p>
          <a:p>
            <a:pPr marL="0" indent="0">
              <a:buNone/>
            </a:pPr>
            <a:endParaRPr lang="fi-FI" dirty="0"/>
          </a:p>
        </p:txBody>
      </p:sp>
    </p:spTree>
    <p:extLst>
      <p:ext uri="{BB962C8B-B14F-4D97-AF65-F5344CB8AC3E}">
        <p14:creationId xmlns:p14="http://schemas.microsoft.com/office/powerpoint/2010/main" val="33282544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ACS: </a:t>
            </a:r>
            <a:r>
              <a:rPr lang="fi-FI" dirty="0" err="1"/>
              <a:t>materials</a:t>
            </a:r>
            <a:r>
              <a:rPr lang="fi-FI" dirty="0"/>
              <a:t> science</a:t>
            </a:r>
          </a:p>
        </p:txBody>
      </p:sp>
      <p:sp>
        <p:nvSpPr>
          <p:cNvPr id="3" name="Content Placeholder 2"/>
          <p:cNvSpPr>
            <a:spLocks noGrp="1"/>
          </p:cNvSpPr>
          <p:nvPr>
            <p:ph idx="1"/>
          </p:nvPr>
        </p:nvSpPr>
        <p:spPr>
          <a:xfrm>
            <a:off x="628650" y="1590493"/>
            <a:ext cx="8358596" cy="4679678"/>
          </a:xfrm>
        </p:spPr>
        <p:txBody>
          <a:bodyPr>
            <a:noAutofit/>
          </a:bodyPr>
          <a:lstStyle/>
          <a:p>
            <a:pPr marL="0" indent="0">
              <a:buNone/>
            </a:pPr>
            <a:r>
              <a:rPr lang="en-US" sz="1800" dirty="0"/>
              <a:t>Materials science is a relatively new and very broad field. It involves applications from a number scientific disciplines that  contribute to the creation of new materials. Chemists play a predominant role in materials science because chemistry provides information about the structure and composition of materials, as well as the processes to synthesize and use them.</a:t>
            </a:r>
          </a:p>
          <a:p>
            <a:pPr marL="0" indent="0">
              <a:buNone/>
            </a:pPr>
            <a:r>
              <a:rPr lang="en-US" sz="1800" dirty="0"/>
              <a:t>The central theory behind materials science involves relating the microstructure of a material to its macromolecular physical and chemical properties. By understanding and then changing the microstructure, material scientists tailor the properties to create custom, or even brand new, materials with specific properties for specific uses.</a:t>
            </a:r>
          </a:p>
          <a:p>
            <a:pPr marL="0" indent="0">
              <a:buNone/>
            </a:pPr>
            <a:r>
              <a:rPr lang="en-US" sz="1800" dirty="0"/>
              <a:t>Materials scientists are employed by companies who make products from metals, ceramics, and rubber. They also work in the coatings (developing new varieties of paint) and biomedical industries (designing materials that are compatible with human tissues for prosthetics and implants). Other important areas are polymers (including biological polymers), composites (heterogeneous materials made of two or more substances), superconducting materials, graphite materials, integrated-circuit chips, and fuel cells.</a:t>
            </a:r>
          </a:p>
          <a:p>
            <a:pPr marL="0" indent="0">
              <a:buNone/>
            </a:pPr>
            <a:endParaRPr lang="fi-FI" sz="1800" dirty="0"/>
          </a:p>
        </p:txBody>
      </p:sp>
    </p:spTree>
    <p:extLst>
      <p:ext uri="{BB962C8B-B14F-4D97-AF65-F5344CB8AC3E}">
        <p14:creationId xmlns:p14="http://schemas.microsoft.com/office/powerpoint/2010/main" val="394858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Oxfordin yliopisto</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Materials Science is an </a:t>
            </a:r>
            <a:r>
              <a:rPr lang="en-US" b="1" i="1" dirty="0"/>
              <a:t>interdisciplinary</a:t>
            </a:r>
            <a:r>
              <a:rPr lang="en-US" dirty="0"/>
              <a:t> subject, spanning the </a:t>
            </a:r>
            <a:r>
              <a:rPr lang="en-US" b="1" i="1" dirty="0"/>
              <a:t>physics and chemistry </a:t>
            </a:r>
            <a:r>
              <a:rPr lang="en-US" dirty="0"/>
              <a:t>of matter, </a:t>
            </a:r>
            <a:r>
              <a:rPr lang="en-US" b="1" i="1" dirty="0"/>
              <a:t>engineering applications </a:t>
            </a:r>
            <a:r>
              <a:rPr lang="en-US" dirty="0"/>
              <a:t>and industrial manufacturing processes. Modern society is heavily dependent on advanced materials: lightweight composites for faster vehicles, optical </a:t>
            </a:r>
            <a:r>
              <a:rPr lang="en-US" dirty="0" err="1"/>
              <a:t>fibres</a:t>
            </a:r>
            <a:r>
              <a:rPr lang="en-US" dirty="0"/>
              <a:t> for telecommunications and silicon microchips for the information revolution. Materials scientists study the relationships between the structure and properties of a material and how it is made. They also develop new materials and devise processes for manufacturing them. Materials Science is vital for developments in nanotechnology, quantum computing and nuclear fusion, as well as medical technologies such as bone replacement materials.</a:t>
            </a:r>
            <a:endParaRPr lang="fi-FI" dirty="0"/>
          </a:p>
        </p:txBody>
      </p:sp>
    </p:spTree>
    <p:extLst>
      <p:ext uri="{BB962C8B-B14F-4D97-AF65-F5344CB8AC3E}">
        <p14:creationId xmlns:p14="http://schemas.microsoft.com/office/powerpoint/2010/main" val="519031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333"/>
            <a:ext cx="7886700" cy="1325563"/>
          </a:xfrm>
        </p:spPr>
        <p:txBody>
          <a:bodyPr/>
          <a:lstStyle/>
          <a:p>
            <a:r>
              <a:rPr lang="fi-FI" dirty="0"/>
              <a:t>Ominaisuudet</a:t>
            </a:r>
          </a:p>
        </p:txBody>
      </p:sp>
      <p:sp>
        <p:nvSpPr>
          <p:cNvPr id="3" name="TextBox 2"/>
          <p:cNvSpPr txBox="1"/>
          <p:nvPr/>
        </p:nvSpPr>
        <p:spPr>
          <a:xfrm>
            <a:off x="628650" y="1294586"/>
            <a:ext cx="2859133" cy="3539430"/>
          </a:xfrm>
          <a:prstGeom prst="rect">
            <a:avLst/>
          </a:prstGeom>
          <a:noFill/>
        </p:spPr>
        <p:txBody>
          <a:bodyPr wrap="square" rtlCol="0">
            <a:spAutoFit/>
          </a:bodyPr>
          <a:lstStyle/>
          <a:p>
            <a:r>
              <a:rPr lang="fi-FI" sz="3200" dirty="0"/>
              <a:t>Mekaaniset</a:t>
            </a:r>
          </a:p>
          <a:p>
            <a:r>
              <a:rPr lang="fi-FI" sz="3200" dirty="0"/>
              <a:t>Termiset</a:t>
            </a:r>
          </a:p>
          <a:p>
            <a:r>
              <a:rPr lang="fi-FI" sz="3200" dirty="0"/>
              <a:t>Sähköiset</a:t>
            </a:r>
          </a:p>
          <a:p>
            <a:r>
              <a:rPr lang="fi-FI" sz="3200" dirty="0"/>
              <a:t>Magneettiset</a:t>
            </a:r>
          </a:p>
          <a:p>
            <a:r>
              <a:rPr lang="fi-FI" sz="3200" dirty="0"/>
              <a:t>Optiset</a:t>
            </a:r>
          </a:p>
          <a:p>
            <a:r>
              <a:rPr lang="fi-FI" sz="3200" dirty="0"/>
              <a:t>Kemialliset</a:t>
            </a:r>
          </a:p>
          <a:p>
            <a:endParaRPr lang="fi-FI" sz="3200" dirty="0"/>
          </a:p>
        </p:txBody>
      </p:sp>
      <p:sp>
        <p:nvSpPr>
          <p:cNvPr id="4" name="TextBox 3"/>
          <p:cNvSpPr txBox="1"/>
          <p:nvPr/>
        </p:nvSpPr>
        <p:spPr>
          <a:xfrm>
            <a:off x="4271553" y="1161955"/>
            <a:ext cx="4376057" cy="2246769"/>
          </a:xfrm>
          <a:prstGeom prst="rect">
            <a:avLst/>
          </a:prstGeom>
          <a:noFill/>
        </p:spPr>
        <p:txBody>
          <a:bodyPr wrap="square" rtlCol="0">
            <a:spAutoFit/>
          </a:bodyPr>
          <a:lstStyle/>
          <a:p>
            <a:r>
              <a:rPr lang="fi-FI" sz="2800" dirty="0"/>
              <a:t>-sulamislämpötila</a:t>
            </a:r>
          </a:p>
          <a:p>
            <a:r>
              <a:rPr lang="fi-FI" sz="2800" dirty="0"/>
              <a:t>-käyttölämpötila</a:t>
            </a:r>
          </a:p>
          <a:p>
            <a:r>
              <a:rPr lang="fi-FI" sz="2800" dirty="0"/>
              <a:t>-lämpökapasiteetti</a:t>
            </a:r>
          </a:p>
          <a:p>
            <a:r>
              <a:rPr lang="fi-FI" sz="2800" dirty="0"/>
              <a:t>-terminen </a:t>
            </a:r>
            <a:r>
              <a:rPr lang="fi-FI" sz="2800" dirty="0" err="1"/>
              <a:t>diffusiviteetti</a:t>
            </a:r>
            <a:endParaRPr lang="fi-FI" sz="2800" dirty="0"/>
          </a:p>
          <a:p>
            <a:r>
              <a:rPr lang="fi-FI" sz="2800" dirty="0"/>
              <a:t>-lämpölaajeneminen…</a:t>
            </a:r>
          </a:p>
        </p:txBody>
      </p:sp>
      <p:sp>
        <p:nvSpPr>
          <p:cNvPr id="5" name="Right Arrow 4"/>
          <p:cNvSpPr/>
          <p:nvPr/>
        </p:nvSpPr>
        <p:spPr>
          <a:xfrm rot="20439943">
            <a:off x="2388923" y="1597926"/>
            <a:ext cx="1891757" cy="418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ight Arrow 6"/>
          <p:cNvSpPr/>
          <p:nvPr/>
        </p:nvSpPr>
        <p:spPr>
          <a:xfrm rot="930371">
            <a:off x="2073363" y="3641439"/>
            <a:ext cx="2237917" cy="4180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xtBox 7"/>
          <p:cNvSpPr txBox="1"/>
          <p:nvPr/>
        </p:nvSpPr>
        <p:spPr>
          <a:xfrm>
            <a:off x="4296533" y="3997901"/>
            <a:ext cx="4376057" cy="2246769"/>
          </a:xfrm>
          <a:prstGeom prst="rect">
            <a:avLst/>
          </a:prstGeom>
          <a:noFill/>
        </p:spPr>
        <p:txBody>
          <a:bodyPr wrap="square" rtlCol="0">
            <a:spAutoFit/>
          </a:bodyPr>
          <a:lstStyle/>
          <a:p>
            <a:r>
              <a:rPr lang="fi-FI" sz="2800" dirty="0"/>
              <a:t>-läpinäkyvyys</a:t>
            </a:r>
          </a:p>
          <a:p>
            <a:r>
              <a:rPr lang="fi-FI" sz="2800" dirty="0"/>
              <a:t>-läpikuultavuus</a:t>
            </a:r>
          </a:p>
          <a:p>
            <a:r>
              <a:rPr lang="fi-FI" sz="2800" dirty="0"/>
              <a:t>-fluoresenssi</a:t>
            </a:r>
          </a:p>
          <a:p>
            <a:r>
              <a:rPr lang="fi-FI" sz="2800" dirty="0"/>
              <a:t>-fosforesenssi</a:t>
            </a:r>
          </a:p>
          <a:p>
            <a:r>
              <a:rPr lang="fi-FI" sz="2800" dirty="0"/>
              <a:t>-taitekerroin…</a:t>
            </a:r>
          </a:p>
        </p:txBody>
      </p:sp>
      <p:sp>
        <p:nvSpPr>
          <p:cNvPr id="9" name="Right Arrow 8"/>
          <p:cNvSpPr/>
          <p:nvPr/>
        </p:nvSpPr>
        <p:spPr>
          <a:xfrm rot="5400000">
            <a:off x="1430440" y="4415356"/>
            <a:ext cx="757646" cy="4979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p:cNvSpPr txBox="1"/>
          <p:nvPr/>
        </p:nvSpPr>
        <p:spPr>
          <a:xfrm>
            <a:off x="628650" y="5078162"/>
            <a:ext cx="2975605" cy="1384995"/>
          </a:xfrm>
          <a:prstGeom prst="rect">
            <a:avLst/>
          </a:prstGeom>
          <a:noFill/>
        </p:spPr>
        <p:txBody>
          <a:bodyPr wrap="square" rtlCol="0">
            <a:spAutoFit/>
          </a:bodyPr>
          <a:lstStyle/>
          <a:p>
            <a:r>
              <a:rPr lang="fi-FI" sz="2800" dirty="0"/>
              <a:t>-katalyysi</a:t>
            </a:r>
          </a:p>
          <a:p>
            <a:r>
              <a:rPr lang="fi-FI" sz="2800" dirty="0"/>
              <a:t>-oksidoituminen</a:t>
            </a:r>
          </a:p>
          <a:p>
            <a:r>
              <a:rPr lang="fi-FI" sz="2800" dirty="0"/>
              <a:t>-korroosio…</a:t>
            </a:r>
          </a:p>
        </p:txBody>
      </p:sp>
    </p:spTree>
    <p:extLst>
      <p:ext uri="{BB962C8B-B14F-4D97-AF65-F5344CB8AC3E}">
        <p14:creationId xmlns:p14="http://schemas.microsoft.com/office/powerpoint/2010/main" val="179571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1897" y="2204434"/>
            <a:ext cx="7614011" cy="4462760"/>
          </a:xfrm>
          <a:prstGeom prst="rect">
            <a:avLst/>
          </a:prstGeom>
          <a:noFill/>
        </p:spPr>
        <p:txBody>
          <a:bodyPr wrap="square" rtlCol="0">
            <a:spAutoFit/>
          </a:bodyPr>
          <a:lstStyle/>
          <a:p>
            <a:pPr>
              <a:spcAft>
                <a:spcPts val="1200"/>
              </a:spcAft>
            </a:pPr>
            <a:r>
              <a:rPr lang="fi-FI" sz="3200" dirty="0"/>
              <a:t>-</a:t>
            </a:r>
            <a:r>
              <a:rPr lang="fi-FI" sz="3200" dirty="0" err="1"/>
              <a:t>kimmomoduli</a:t>
            </a:r>
            <a:r>
              <a:rPr lang="fi-FI" sz="3200" dirty="0"/>
              <a:t> E</a:t>
            </a:r>
          </a:p>
          <a:p>
            <a:pPr>
              <a:spcAft>
                <a:spcPts val="1200"/>
              </a:spcAft>
            </a:pPr>
            <a:r>
              <a:rPr lang="fi-FI" sz="3200" dirty="0"/>
              <a:t> </a:t>
            </a:r>
          </a:p>
          <a:p>
            <a:pPr>
              <a:spcAft>
                <a:spcPts val="1200"/>
              </a:spcAft>
            </a:pPr>
            <a:r>
              <a:rPr lang="fi-FI" sz="3200" dirty="0"/>
              <a:t>-murtolujuus </a:t>
            </a:r>
            <a:r>
              <a:rPr lang="el-GR" sz="3200" dirty="0"/>
              <a:t>σ</a:t>
            </a:r>
            <a:r>
              <a:rPr lang="fi-FI" sz="3200" baseline="-25000" dirty="0"/>
              <a:t>y</a:t>
            </a:r>
          </a:p>
          <a:p>
            <a:pPr>
              <a:spcAft>
                <a:spcPts val="1200"/>
              </a:spcAft>
            </a:pPr>
            <a:endParaRPr lang="fi-FI" sz="3200" dirty="0"/>
          </a:p>
          <a:p>
            <a:pPr>
              <a:spcAft>
                <a:spcPts val="1200"/>
              </a:spcAft>
            </a:pPr>
            <a:r>
              <a:rPr lang="fi-FI" sz="3200" dirty="0"/>
              <a:t>-sitkeys K</a:t>
            </a:r>
            <a:r>
              <a:rPr lang="fi-FI" sz="3200" baseline="-25000" dirty="0"/>
              <a:t>1c</a:t>
            </a:r>
          </a:p>
          <a:p>
            <a:pPr>
              <a:spcAft>
                <a:spcPts val="1200"/>
              </a:spcAft>
            </a:pPr>
            <a:endParaRPr lang="fi-FI" sz="3200" dirty="0"/>
          </a:p>
          <a:p>
            <a:pPr>
              <a:spcAft>
                <a:spcPts val="1200"/>
              </a:spcAft>
            </a:pPr>
            <a:r>
              <a:rPr lang="fi-FI" sz="3200" dirty="0"/>
              <a:t>-tiheys </a:t>
            </a:r>
            <a:r>
              <a:rPr lang="el-GR" sz="3200" dirty="0"/>
              <a:t>ρ</a:t>
            </a:r>
            <a:endParaRPr lang="fi-FI" sz="3200" dirty="0"/>
          </a:p>
        </p:txBody>
      </p:sp>
      <p:pic>
        <p:nvPicPr>
          <p:cNvPr id="6" name="Picture 5"/>
          <p:cNvPicPr>
            <a:picLocks noChangeAspect="1"/>
          </p:cNvPicPr>
          <p:nvPr/>
        </p:nvPicPr>
        <p:blipFill>
          <a:blip r:embed="rId2"/>
          <a:stretch>
            <a:fillRect/>
          </a:stretch>
        </p:blipFill>
        <p:spPr>
          <a:xfrm>
            <a:off x="4130334" y="1075260"/>
            <a:ext cx="4541772" cy="5662231"/>
          </a:xfrm>
          <a:prstGeom prst="rect">
            <a:avLst/>
          </a:prstGeom>
        </p:spPr>
      </p:pic>
      <p:sp>
        <p:nvSpPr>
          <p:cNvPr id="8" name="TextBox 7"/>
          <p:cNvSpPr txBox="1"/>
          <p:nvPr/>
        </p:nvSpPr>
        <p:spPr>
          <a:xfrm>
            <a:off x="4650377" y="235131"/>
            <a:ext cx="4021729" cy="769441"/>
          </a:xfrm>
          <a:prstGeom prst="rect">
            <a:avLst/>
          </a:prstGeom>
          <a:noFill/>
        </p:spPr>
        <p:txBody>
          <a:bodyPr wrap="square" rtlCol="0">
            <a:spAutoFit/>
          </a:bodyPr>
          <a:lstStyle/>
          <a:p>
            <a:r>
              <a:rPr lang="fi-FI" sz="4400" dirty="0"/>
              <a:t>Suorituskyky</a:t>
            </a:r>
          </a:p>
        </p:txBody>
      </p:sp>
      <p:sp>
        <p:nvSpPr>
          <p:cNvPr id="10" name="TextBox 9"/>
          <p:cNvSpPr txBox="1"/>
          <p:nvPr/>
        </p:nvSpPr>
        <p:spPr>
          <a:xfrm>
            <a:off x="300446" y="235131"/>
            <a:ext cx="3683725" cy="769441"/>
          </a:xfrm>
          <a:prstGeom prst="rect">
            <a:avLst/>
          </a:prstGeom>
          <a:noFill/>
        </p:spPr>
        <p:txBody>
          <a:bodyPr wrap="square" rtlCol="0">
            <a:spAutoFit/>
          </a:bodyPr>
          <a:lstStyle/>
          <a:p>
            <a:r>
              <a:rPr lang="fi-FI" sz="4400" dirty="0"/>
              <a:t>Mekaaniset</a:t>
            </a:r>
          </a:p>
        </p:txBody>
      </p:sp>
    </p:spTree>
    <p:extLst>
      <p:ext uri="{BB962C8B-B14F-4D97-AF65-F5344CB8AC3E}">
        <p14:creationId xmlns:p14="http://schemas.microsoft.com/office/powerpoint/2010/main" val="183222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864" y="38520"/>
            <a:ext cx="7886700" cy="1325563"/>
          </a:xfrm>
        </p:spPr>
        <p:txBody>
          <a:bodyPr/>
          <a:lstStyle/>
          <a:p>
            <a:r>
              <a:rPr lang="fi-FI" dirty="0"/>
              <a:t>Materiaalien valmistus</a:t>
            </a:r>
          </a:p>
        </p:txBody>
      </p:sp>
      <p:sp>
        <p:nvSpPr>
          <p:cNvPr id="3" name="Content Placeholder 2"/>
          <p:cNvSpPr>
            <a:spLocks noGrp="1"/>
          </p:cNvSpPr>
          <p:nvPr>
            <p:ph idx="1"/>
          </p:nvPr>
        </p:nvSpPr>
        <p:spPr>
          <a:xfrm>
            <a:off x="3188969" y="1925820"/>
            <a:ext cx="1905545" cy="3926340"/>
          </a:xfrm>
        </p:spPr>
        <p:txBody>
          <a:bodyPr>
            <a:noAutofit/>
          </a:bodyPr>
          <a:lstStyle/>
          <a:p>
            <a:pPr marL="0" indent="0">
              <a:buNone/>
            </a:pPr>
            <a:r>
              <a:rPr lang="fi-FI" sz="3600" dirty="0"/>
              <a:t>kiinteä</a:t>
            </a:r>
          </a:p>
          <a:p>
            <a:pPr marL="0" indent="0">
              <a:buNone/>
            </a:pPr>
            <a:br>
              <a:rPr lang="fi-FI" sz="3600" dirty="0"/>
            </a:br>
            <a:r>
              <a:rPr lang="fi-FI" sz="3600" dirty="0"/>
              <a:t>neste</a:t>
            </a:r>
          </a:p>
          <a:p>
            <a:pPr marL="0" indent="0">
              <a:buNone/>
            </a:pPr>
            <a:br>
              <a:rPr lang="fi-FI" sz="3600" dirty="0"/>
            </a:br>
            <a:r>
              <a:rPr lang="fi-FI" sz="3600" dirty="0"/>
              <a:t>kaasu</a:t>
            </a:r>
          </a:p>
          <a:p>
            <a:pPr marL="0" indent="0">
              <a:buNone/>
            </a:pPr>
            <a:br>
              <a:rPr lang="fi-FI" sz="3600" dirty="0"/>
            </a:br>
            <a:r>
              <a:rPr lang="fi-FI" sz="3600" dirty="0"/>
              <a:t>plasma</a:t>
            </a:r>
          </a:p>
        </p:txBody>
      </p:sp>
      <p:sp>
        <p:nvSpPr>
          <p:cNvPr id="6" name="TextBox 5"/>
          <p:cNvSpPr txBox="1"/>
          <p:nvPr/>
        </p:nvSpPr>
        <p:spPr>
          <a:xfrm>
            <a:off x="5786846" y="2392605"/>
            <a:ext cx="2219053" cy="584775"/>
          </a:xfrm>
          <a:prstGeom prst="rect">
            <a:avLst/>
          </a:prstGeom>
          <a:noFill/>
        </p:spPr>
        <p:txBody>
          <a:bodyPr wrap="square" rtlCol="0">
            <a:spAutoFit/>
          </a:bodyPr>
          <a:lstStyle/>
          <a:p>
            <a:r>
              <a:rPr lang="fi-FI" sz="3200" dirty="0"/>
              <a:t>sulatus</a:t>
            </a:r>
          </a:p>
        </p:txBody>
      </p:sp>
      <p:sp>
        <p:nvSpPr>
          <p:cNvPr id="7" name="Freeform 6"/>
          <p:cNvSpPr/>
          <p:nvPr/>
        </p:nvSpPr>
        <p:spPr>
          <a:xfrm>
            <a:off x="4702629" y="2246811"/>
            <a:ext cx="1084217" cy="1031966"/>
          </a:xfrm>
          <a:custGeom>
            <a:avLst/>
            <a:gdLst>
              <a:gd name="connsiteX0" fmla="*/ 0 w 1645959"/>
              <a:gd name="connsiteY0" fmla="*/ 0 h 1031966"/>
              <a:gd name="connsiteX1" fmla="*/ 1645920 w 1645959"/>
              <a:gd name="connsiteY1" fmla="*/ 509452 h 1031966"/>
              <a:gd name="connsiteX2" fmla="*/ 39188 w 1645959"/>
              <a:gd name="connsiteY2" fmla="*/ 1031966 h 1031966"/>
            </a:gdLst>
            <a:ahLst/>
            <a:cxnLst>
              <a:cxn ang="0">
                <a:pos x="connsiteX0" y="connsiteY0"/>
              </a:cxn>
              <a:cxn ang="0">
                <a:pos x="connsiteX1" y="connsiteY1"/>
              </a:cxn>
              <a:cxn ang="0">
                <a:pos x="connsiteX2" y="connsiteY2"/>
              </a:cxn>
            </a:cxnLst>
            <a:rect l="l" t="t" r="r" b="b"/>
            <a:pathLst>
              <a:path w="1645959" h="1031966">
                <a:moveTo>
                  <a:pt x="0" y="0"/>
                </a:moveTo>
                <a:cubicBezTo>
                  <a:pt x="819694" y="168729"/>
                  <a:pt x="1639389" y="337458"/>
                  <a:pt x="1645920" y="509452"/>
                </a:cubicBezTo>
                <a:cubicBezTo>
                  <a:pt x="1652451" y="681446"/>
                  <a:pt x="845819" y="856706"/>
                  <a:pt x="39188" y="1031966"/>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Freeform 7"/>
          <p:cNvSpPr/>
          <p:nvPr/>
        </p:nvSpPr>
        <p:spPr>
          <a:xfrm>
            <a:off x="4776671" y="3373007"/>
            <a:ext cx="1140803" cy="1031966"/>
          </a:xfrm>
          <a:custGeom>
            <a:avLst/>
            <a:gdLst>
              <a:gd name="connsiteX0" fmla="*/ 0 w 1645959"/>
              <a:gd name="connsiteY0" fmla="*/ 0 h 1031966"/>
              <a:gd name="connsiteX1" fmla="*/ 1645920 w 1645959"/>
              <a:gd name="connsiteY1" fmla="*/ 509452 h 1031966"/>
              <a:gd name="connsiteX2" fmla="*/ 39188 w 1645959"/>
              <a:gd name="connsiteY2" fmla="*/ 1031966 h 1031966"/>
            </a:gdLst>
            <a:ahLst/>
            <a:cxnLst>
              <a:cxn ang="0">
                <a:pos x="connsiteX0" y="connsiteY0"/>
              </a:cxn>
              <a:cxn ang="0">
                <a:pos x="connsiteX1" y="connsiteY1"/>
              </a:cxn>
              <a:cxn ang="0">
                <a:pos x="connsiteX2" y="connsiteY2"/>
              </a:cxn>
            </a:cxnLst>
            <a:rect l="l" t="t" r="r" b="b"/>
            <a:pathLst>
              <a:path w="1645959" h="1031966">
                <a:moveTo>
                  <a:pt x="0" y="0"/>
                </a:moveTo>
                <a:cubicBezTo>
                  <a:pt x="819694" y="168729"/>
                  <a:pt x="1639389" y="337458"/>
                  <a:pt x="1645920" y="509452"/>
                </a:cubicBezTo>
                <a:cubicBezTo>
                  <a:pt x="1652451" y="681446"/>
                  <a:pt x="845819" y="856706"/>
                  <a:pt x="39188" y="1031966"/>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p:cNvSpPr txBox="1"/>
          <p:nvPr/>
        </p:nvSpPr>
        <p:spPr>
          <a:xfrm>
            <a:off x="5917474" y="3520174"/>
            <a:ext cx="1894619" cy="584775"/>
          </a:xfrm>
          <a:prstGeom prst="rect">
            <a:avLst/>
          </a:prstGeom>
          <a:noFill/>
        </p:spPr>
        <p:txBody>
          <a:bodyPr wrap="square" rtlCol="0">
            <a:spAutoFit/>
          </a:bodyPr>
          <a:lstStyle/>
          <a:p>
            <a:r>
              <a:rPr lang="fi-FI" sz="3200" dirty="0"/>
              <a:t>tislaus</a:t>
            </a:r>
          </a:p>
        </p:txBody>
      </p:sp>
      <p:sp>
        <p:nvSpPr>
          <p:cNvPr id="11" name="Freeform 10"/>
          <p:cNvSpPr/>
          <p:nvPr/>
        </p:nvSpPr>
        <p:spPr>
          <a:xfrm rot="10800000">
            <a:off x="2103120" y="2246811"/>
            <a:ext cx="1085848" cy="1031966"/>
          </a:xfrm>
          <a:custGeom>
            <a:avLst/>
            <a:gdLst>
              <a:gd name="connsiteX0" fmla="*/ 0 w 1645959"/>
              <a:gd name="connsiteY0" fmla="*/ 0 h 1031966"/>
              <a:gd name="connsiteX1" fmla="*/ 1645920 w 1645959"/>
              <a:gd name="connsiteY1" fmla="*/ 509452 h 1031966"/>
              <a:gd name="connsiteX2" fmla="*/ 39188 w 1645959"/>
              <a:gd name="connsiteY2" fmla="*/ 1031966 h 1031966"/>
            </a:gdLst>
            <a:ahLst/>
            <a:cxnLst>
              <a:cxn ang="0">
                <a:pos x="connsiteX0" y="connsiteY0"/>
              </a:cxn>
              <a:cxn ang="0">
                <a:pos x="connsiteX1" y="connsiteY1"/>
              </a:cxn>
              <a:cxn ang="0">
                <a:pos x="connsiteX2" y="connsiteY2"/>
              </a:cxn>
            </a:cxnLst>
            <a:rect l="l" t="t" r="r" b="b"/>
            <a:pathLst>
              <a:path w="1645959" h="1031966">
                <a:moveTo>
                  <a:pt x="0" y="0"/>
                </a:moveTo>
                <a:cubicBezTo>
                  <a:pt x="819694" y="168729"/>
                  <a:pt x="1639389" y="337458"/>
                  <a:pt x="1645920" y="509452"/>
                </a:cubicBezTo>
                <a:cubicBezTo>
                  <a:pt x="1652451" y="681446"/>
                  <a:pt x="845819" y="856706"/>
                  <a:pt x="39188" y="1031966"/>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TextBox 11"/>
          <p:cNvSpPr txBox="1"/>
          <p:nvPr/>
        </p:nvSpPr>
        <p:spPr>
          <a:xfrm>
            <a:off x="182880" y="2470406"/>
            <a:ext cx="1752015" cy="584775"/>
          </a:xfrm>
          <a:prstGeom prst="rect">
            <a:avLst/>
          </a:prstGeom>
          <a:noFill/>
        </p:spPr>
        <p:txBody>
          <a:bodyPr wrap="square" rtlCol="0">
            <a:spAutoFit/>
          </a:bodyPr>
          <a:lstStyle/>
          <a:p>
            <a:r>
              <a:rPr lang="fi-FI" sz="3200" dirty="0"/>
              <a:t>kiteytys</a:t>
            </a:r>
          </a:p>
        </p:txBody>
      </p:sp>
      <p:sp>
        <p:nvSpPr>
          <p:cNvPr id="13" name="TextBox 12"/>
          <p:cNvSpPr txBox="1"/>
          <p:nvPr/>
        </p:nvSpPr>
        <p:spPr>
          <a:xfrm>
            <a:off x="7663" y="3596602"/>
            <a:ext cx="2024743" cy="584775"/>
          </a:xfrm>
          <a:prstGeom prst="rect">
            <a:avLst/>
          </a:prstGeom>
          <a:noFill/>
        </p:spPr>
        <p:txBody>
          <a:bodyPr wrap="square" rtlCol="0">
            <a:spAutoFit/>
          </a:bodyPr>
          <a:lstStyle/>
          <a:p>
            <a:r>
              <a:rPr lang="fi-FI" sz="3200" dirty="0"/>
              <a:t>nesteytys</a:t>
            </a:r>
          </a:p>
        </p:txBody>
      </p:sp>
      <p:sp>
        <p:nvSpPr>
          <p:cNvPr id="14" name="Freeform 13"/>
          <p:cNvSpPr/>
          <p:nvPr/>
        </p:nvSpPr>
        <p:spPr>
          <a:xfrm rot="10800000">
            <a:off x="2117815" y="3421251"/>
            <a:ext cx="1085848" cy="1031966"/>
          </a:xfrm>
          <a:custGeom>
            <a:avLst/>
            <a:gdLst>
              <a:gd name="connsiteX0" fmla="*/ 0 w 1645959"/>
              <a:gd name="connsiteY0" fmla="*/ 0 h 1031966"/>
              <a:gd name="connsiteX1" fmla="*/ 1645920 w 1645959"/>
              <a:gd name="connsiteY1" fmla="*/ 509452 h 1031966"/>
              <a:gd name="connsiteX2" fmla="*/ 39188 w 1645959"/>
              <a:gd name="connsiteY2" fmla="*/ 1031966 h 1031966"/>
            </a:gdLst>
            <a:ahLst/>
            <a:cxnLst>
              <a:cxn ang="0">
                <a:pos x="connsiteX0" y="connsiteY0"/>
              </a:cxn>
              <a:cxn ang="0">
                <a:pos x="connsiteX1" y="connsiteY1"/>
              </a:cxn>
              <a:cxn ang="0">
                <a:pos x="connsiteX2" y="connsiteY2"/>
              </a:cxn>
            </a:cxnLst>
            <a:rect l="l" t="t" r="r" b="b"/>
            <a:pathLst>
              <a:path w="1645959" h="1031966">
                <a:moveTo>
                  <a:pt x="0" y="0"/>
                </a:moveTo>
                <a:cubicBezTo>
                  <a:pt x="819694" y="168729"/>
                  <a:pt x="1639389" y="337458"/>
                  <a:pt x="1645920" y="509452"/>
                </a:cubicBezTo>
                <a:cubicBezTo>
                  <a:pt x="1652451" y="681446"/>
                  <a:pt x="845819" y="856706"/>
                  <a:pt x="39188" y="1031966"/>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6" name="Freeform 15"/>
          <p:cNvSpPr/>
          <p:nvPr/>
        </p:nvSpPr>
        <p:spPr>
          <a:xfrm>
            <a:off x="4741817" y="1828713"/>
            <a:ext cx="3834442" cy="3749127"/>
          </a:xfrm>
          <a:custGeom>
            <a:avLst/>
            <a:gdLst>
              <a:gd name="connsiteX0" fmla="*/ 0 w 3834442"/>
              <a:gd name="connsiteY0" fmla="*/ 339721 h 3749127"/>
              <a:gd name="connsiteX1" fmla="*/ 3265714 w 3834442"/>
              <a:gd name="connsiteY1" fmla="*/ 248281 h 3749127"/>
              <a:gd name="connsiteX2" fmla="*/ 3540034 w 3834442"/>
              <a:gd name="connsiteY2" fmla="*/ 3122110 h 3749127"/>
              <a:gd name="connsiteX3" fmla="*/ 195943 w 3834442"/>
              <a:gd name="connsiteY3" fmla="*/ 3749127 h 3749127"/>
            </a:gdLst>
            <a:ahLst/>
            <a:cxnLst>
              <a:cxn ang="0">
                <a:pos x="connsiteX0" y="connsiteY0"/>
              </a:cxn>
              <a:cxn ang="0">
                <a:pos x="connsiteX1" y="connsiteY1"/>
              </a:cxn>
              <a:cxn ang="0">
                <a:pos x="connsiteX2" y="connsiteY2"/>
              </a:cxn>
              <a:cxn ang="0">
                <a:pos x="connsiteX3" y="connsiteY3"/>
              </a:cxn>
            </a:cxnLst>
            <a:rect l="l" t="t" r="r" b="b"/>
            <a:pathLst>
              <a:path w="3834442" h="3749127">
                <a:moveTo>
                  <a:pt x="0" y="339721"/>
                </a:moveTo>
                <a:cubicBezTo>
                  <a:pt x="1337854" y="62135"/>
                  <a:pt x="2675708" y="-215450"/>
                  <a:pt x="3265714" y="248281"/>
                </a:cubicBezTo>
                <a:cubicBezTo>
                  <a:pt x="3855720" y="712012"/>
                  <a:pt x="4051663" y="2538636"/>
                  <a:pt x="3540034" y="3122110"/>
                </a:cubicBezTo>
                <a:cubicBezTo>
                  <a:pt x="3028406" y="3705584"/>
                  <a:pt x="1612174" y="3727355"/>
                  <a:pt x="195943" y="3749127"/>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TextBox 16"/>
          <p:cNvSpPr txBox="1"/>
          <p:nvPr/>
        </p:nvSpPr>
        <p:spPr>
          <a:xfrm>
            <a:off x="5403934" y="5483266"/>
            <a:ext cx="2025247" cy="584775"/>
          </a:xfrm>
          <a:prstGeom prst="rect">
            <a:avLst/>
          </a:prstGeom>
          <a:noFill/>
        </p:spPr>
        <p:txBody>
          <a:bodyPr wrap="square" rtlCol="0">
            <a:spAutoFit/>
          </a:bodyPr>
          <a:lstStyle/>
          <a:p>
            <a:r>
              <a:rPr lang="fi-FI" sz="3200" dirty="0" err="1"/>
              <a:t>ablaatio</a:t>
            </a:r>
            <a:endParaRPr lang="fi-FI" sz="3200" dirty="0"/>
          </a:p>
        </p:txBody>
      </p:sp>
      <p:sp>
        <p:nvSpPr>
          <p:cNvPr id="19" name="Freeform 18"/>
          <p:cNvSpPr/>
          <p:nvPr/>
        </p:nvSpPr>
        <p:spPr>
          <a:xfrm>
            <a:off x="4727122" y="1925820"/>
            <a:ext cx="3580855" cy="2527397"/>
          </a:xfrm>
          <a:custGeom>
            <a:avLst/>
            <a:gdLst>
              <a:gd name="connsiteX0" fmla="*/ 0 w 3834442"/>
              <a:gd name="connsiteY0" fmla="*/ 339721 h 3749127"/>
              <a:gd name="connsiteX1" fmla="*/ 3265714 w 3834442"/>
              <a:gd name="connsiteY1" fmla="*/ 248281 h 3749127"/>
              <a:gd name="connsiteX2" fmla="*/ 3540034 w 3834442"/>
              <a:gd name="connsiteY2" fmla="*/ 3122110 h 3749127"/>
              <a:gd name="connsiteX3" fmla="*/ 195943 w 3834442"/>
              <a:gd name="connsiteY3" fmla="*/ 3749127 h 3749127"/>
            </a:gdLst>
            <a:ahLst/>
            <a:cxnLst>
              <a:cxn ang="0">
                <a:pos x="connsiteX0" y="connsiteY0"/>
              </a:cxn>
              <a:cxn ang="0">
                <a:pos x="connsiteX1" y="connsiteY1"/>
              </a:cxn>
              <a:cxn ang="0">
                <a:pos x="connsiteX2" y="connsiteY2"/>
              </a:cxn>
              <a:cxn ang="0">
                <a:pos x="connsiteX3" y="connsiteY3"/>
              </a:cxn>
            </a:cxnLst>
            <a:rect l="l" t="t" r="r" b="b"/>
            <a:pathLst>
              <a:path w="3834442" h="3749127">
                <a:moveTo>
                  <a:pt x="0" y="339721"/>
                </a:moveTo>
                <a:cubicBezTo>
                  <a:pt x="1337854" y="62135"/>
                  <a:pt x="2675708" y="-215450"/>
                  <a:pt x="3265714" y="248281"/>
                </a:cubicBezTo>
                <a:cubicBezTo>
                  <a:pt x="3855720" y="712012"/>
                  <a:pt x="4051663" y="2538636"/>
                  <a:pt x="3540034" y="3122110"/>
                </a:cubicBezTo>
                <a:cubicBezTo>
                  <a:pt x="3028406" y="3705584"/>
                  <a:pt x="1612174" y="3727355"/>
                  <a:pt x="195943" y="3749127"/>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TextBox 19"/>
          <p:cNvSpPr txBox="1"/>
          <p:nvPr/>
        </p:nvSpPr>
        <p:spPr>
          <a:xfrm>
            <a:off x="5253712" y="4411236"/>
            <a:ext cx="2325693" cy="584775"/>
          </a:xfrm>
          <a:prstGeom prst="rect">
            <a:avLst/>
          </a:prstGeom>
          <a:noFill/>
        </p:spPr>
        <p:txBody>
          <a:bodyPr wrap="square" rtlCol="0">
            <a:spAutoFit/>
          </a:bodyPr>
          <a:lstStyle/>
          <a:p>
            <a:r>
              <a:rPr lang="fi-FI" sz="3200" dirty="0"/>
              <a:t>sublimaatio</a:t>
            </a:r>
          </a:p>
        </p:txBody>
      </p:sp>
      <p:sp>
        <p:nvSpPr>
          <p:cNvPr id="21" name="Freeform 20"/>
          <p:cNvSpPr/>
          <p:nvPr/>
        </p:nvSpPr>
        <p:spPr>
          <a:xfrm rot="10800000">
            <a:off x="2095774" y="4550324"/>
            <a:ext cx="1085848" cy="1031966"/>
          </a:xfrm>
          <a:custGeom>
            <a:avLst/>
            <a:gdLst>
              <a:gd name="connsiteX0" fmla="*/ 0 w 1645959"/>
              <a:gd name="connsiteY0" fmla="*/ 0 h 1031966"/>
              <a:gd name="connsiteX1" fmla="*/ 1645920 w 1645959"/>
              <a:gd name="connsiteY1" fmla="*/ 509452 h 1031966"/>
              <a:gd name="connsiteX2" fmla="*/ 39188 w 1645959"/>
              <a:gd name="connsiteY2" fmla="*/ 1031966 h 1031966"/>
            </a:gdLst>
            <a:ahLst/>
            <a:cxnLst>
              <a:cxn ang="0">
                <a:pos x="connsiteX0" y="connsiteY0"/>
              </a:cxn>
              <a:cxn ang="0">
                <a:pos x="connsiteX1" y="connsiteY1"/>
              </a:cxn>
              <a:cxn ang="0">
                <a:pos x="connsiteX2" y="connsiteY2"/>
              </a:cxn>
            </a:cxnLst>
            <a:rect l="l" t="t" r="r" b="b"/>
            <a:pathLst>
              <a:path w="1645959" h="1031966">
                <a:moveTo>
                  <a:pt x="0" y="0"/>
                </a:moveTo>
                <a:cubicBezTo>
                  <a:pt x="819694" y="168729"/>
                  <a:pt x="1639389" y="337458"/>
                  <a:pt x="1645920" y="509452"/>
                </a:cubicBezTo>
                <a:cubicBezTo>
                  <a:pt x="1652451" y="681446"/>
                  <a:pt x="845819" y="856706"/>
                  <a:pt x="39188" y="1031966"/>
                </a:cubicBezTo>
              </a:path>
            </a:pathLst>
          </a:custGeom>
          <a:noFill/>
          <a:ln w="28575">
            <a:solidFill>
              <a:schemeClr val="tx1"/>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TextBox 21"/>
          <p:cNvSpPr txBox="1"/>
          <p:nvPr/>
        </p:nvSpPr>
        <p:spPr>
          <a:xfrm>
            <a:off x="93884" y="4785743"/>
            <a:ext cx="2009235" cy="584775"/>
          </a:xfrm>
          <a:prstGeom prst="rect">
            <a:avLst/>
          </a:prstGeom>
          <a:noFill/>
        </p:spPr>
        <p:txBody>
          <a:bodyPr wrap="square" rtlCol="0">
            <a:spAutoFit/>
          </a:bodyPr>
          <a:lstStyle/>
          <a:p>
            <a:r>
              <a:rPr lang="fi-FI" sz="3200" dirty="0"/>
              <a:t>ionisaatio</a:t>
            </a:r>
          </a:p>
        </p:txBody>
      </p:sp>
      <p:sp>
        <p:nvSpPr>
          <p:cNvPr id="24" name="Freeform 23"/>
          <p:cNvSpPr/>
          <p:nvPr/>
        </p:nvSpPr>
        <p:spPr>
          <a:xfrm>
            <a:off x="1808394" y="1738924"/>
            <a:ext cx="1392006" cy="4131224"/>
          </a:xfrm>
          <a:custGeom>
            <a:avLst/>
            <a:gdLst>
              <a:gd name="connsiteX0" fmla="*/ 1441549 w 1493800"/>
              <a:gd name="connsiteY0" fmla="*/ 4021796 h 4131224"/>
              <a:gd name="connsiteX1" fmla="*/ 239766 w 1493800"/>
              <a:gd name="connsiteY1" fmla="*/ 3669099 h 4131224"/>
              <a:gd name="connsiteX2" fmla="*/ 109137 w 1493800"/>
              <a:gd name="connsiteY2" fmla="*/ 338070 h 4131224"/>
              <a:gd name="connsiteX3" fmla="*/ 1493800 w 1493800"/>
              <a:gd name="connsiteY3" fmla="*/ 285819 h 4131224"/>
            </a:gdLst>
            <a:ahLst/>
            <a:cxnLst>
              <a:cxn ang="0">
                <a:pos x="connsiteX0" y="connsiteY0"/>
              </a:cxn>
              <a:cxn ang="0">
                <a:pos x="connsiteX1" y="connsiteY1"/>
              </a:cxn>
              <a:cxn ang="0">
                <a:pos x="connsiteX2" y="connsiteY2"/>
              </a:cxn>
              <a:cxn ang="0">
                <a:pos x="connsiteX3" y="connsiteY3"/>
              </a:cxn>
            </a:cxnLst>
            <a:rect l="l" t="t" r="r" b="b"/>
            <a:pathLst>
              <a:path w="1493800" h="4131224">
                <a:moveTo>
                  <a:pt x="1441549" y="4021796"/>
                </a:moveTo>
                <a:cubicBezTo>
                  <a:pt x="951692" y="4152424"/>
                  <a:pt x="461835" y="4283053"/>
                  <a:pt x="239766" y="3669099"/>
                </a:cubicBezTo>
                <a:cubicBezTo>
                  <a:pt x="17697" y="3055145"/>
                  <a:pt x="-99869" y="901950"/>
                  <a:pt x="109137" y="338070"/>
                </a:cubicBezTo>
                <a:cubicBezTo>
                  <a:pt x="318143" y="-225810"/>
                  <a:pt x="905971" y="30004"/>
                  <a:pt x="1493800" y="285819"/>
                </a:cubicBezTo>
              </a:path>
            </a:pathLst>
          </a:custGeom>
          <a:noFill/>
          <a:ln w="28575">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TextBox 24"/>
          <p:cNvSpPr txBox="1"/>
          <p:nvPr/>
        </p:nvSpPr>
        <p:spPr>
          <a:xfrm>
            <a:off x="2504397" y="1292801"/>
            <a:ext cx="3409406" cy="584775"/>
          </a:xfrm>
          <a:prstGeom prst="rect">
            <a:avLst/>
          </a:prstGeom>
          <a:noFill/>
        </p:spPr>
        <p:txBody>
          <a:bodyPr wrap="square" rtlCol="0">
            <a:spAutoFit/>
          </a:bodyPr>
          <a:lstStyle/>
          <a:p>
            <a:r>
              <a:rPr lang="fi-FI" sz="3200" dirty="0"/>
              <a:t>plasmasynteesi</a:t>
            </a:r>
          </a:p>
        </p:txBody>
      </p:sp>
    </p:spTree>
    <p:extLst>
      <p:ext uri="{BB962C8B-B14F-4D97-AF65-F5344CB8AC3E}">
        <p14:creationId xmlns:p14="http://schemas.microsoft.com/office/powerpoint/2010/main" val="230480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0" grpId="0"/>
      <p:bldP spid="11" grpId="0" animBg="1"/>
      <p:bldP spid="12" grpId="0"/>
      <p:bldP spid="13" grpId="0"/>
      <p:bldP spid="14" grpId="0" animBg="1"/>
      <p:bldP spid="16" grpId="0" animBg="1"/>
      <p:bldP spid="17" grpId="0"/>
      <p:bldP spid="19" grpId="0" animBg="1"/>
      <p:bldP spid="20" grpId="0"/>
      <p:bldP spid="21" grpId="0" animBg="1"/>
      <p:bldP spid="22" grpId="0"/>
      <p:bldP spid="24" grpId="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Karakterisointi</a:t>
            </a:r>
          </a:p>
        </p:txBody>
      </p:sp>
      <p:sp>
        <p:nvSpPr>
          <p:cNvPr id="3" name="TextBox 2"/>
          <p:cNvSpPr txBox="1"/>
          <p:nvPr/>
        </p:nvSpPr>
        <p:spPr>
          <a:xfrm>
            <a:off x="628650" y="1920240"/>
            <a:ext cx="7886700" cy="4031873"/>
          </a:xfrm>
          <a:prstGeom prst="rect">
            <a:avLst/>
          </a:prstGeom>
          <a:noFill/>
        </p:spPr>
        <p:txBody>
          <a:bodyPr wrap="square" rtlCol="0">
            <a:spAutoFit/>
          </a:bodyPr>
          <a:lstStyle/>
          <a:p>
            <a:r>
              <a:rPr lang="fi-FI" sz="3200" dirty="0"/>
              <a:t>-mikroskopiat</a:t>
            </a:r>
          </a:p>
          <a:p>
            <a:r>
              <a:rPr lang="fi-FI" sz="3200" dirty="0"/>
              <a:t>-spektroskopiat</a:t>
            </a:r>
          </a:p>
          <a:p>
            <a:r>
              <a:rPr lang="fi-FI" sz="3200" dirty="0"/>
              <a:t>-diffraktio</a:t>
            </a:r>
          </a:p>
          <a:p>
            <a:r>
              <a:rPr lang="fi-FI" sz="3200" dirty="0"/>
              <a:t>-mekaaniset mittaukset</a:t>
            </a:r>
          </a:p>
          <a:p>
            <a:r>
              <a:rPr lang="fi-FI" sz="3200" dirty="0"/>
              <a:t>-sähköiset mittaukset</a:t>
            </a:r>
          </a:p>
          <a:p>
            <a:r>
              <a:rPr lang="fi-FI" sz="3200" dirty="0"/>
              <a:t>-termiset mittaukset</a:t>
            </a:r>
          </a:p>
          <a:p>
            <a:r>
              <a:rPr lang="fi-FI" sz="3200" dirty="0"/>
              <a:t>-magneettiset mittaukset</a:t>
            </a:r>
          </a:p>
          <a:p>
            <a:r>
              <a:rPr lang="fi-FI" sz="3200" dirty="0"/>
              <a:t>-…</a:t>
            </a:r>
          </a:p>
        </p:txBody>
      </p:sp>
    </p:spTree>
    <p:extLst>
      <p:ext uri="{BB962C8B-B14F-4D97-AF65-F5344CB8AC3E}">
        <p14:creationId xmlns:p14="http://schemas.microsoft.com/office/powerpoint/2010/main" val="3204976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t>SEM elektronimikroskooppi</a:t>
            </a:r>
          </a:p>
        </p:txBody>
      </p:sp>
      <p:pic>
        <p:nvPicPr>
          <p:cNvPr id="4098" name="Picture 2" descr="al2o3_tio2_ALD_nanolaminate Alasaarela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16" y="1560059"/>
            <a:ext cx="7329813" cy="497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682343" y="5643154"/>
            <a:ext cx="3187337" cy="369332"/>
          </a:xfrm>
          <a:prstGeom prst="rect">
            <a:avLst/>
          </a:prstGeom>
          <a:noFill/>
        </p:spPr>
        <p:txBody>
          <a:bodyPr wrap="square" rtlCol="0">
            <a:spAutoFit/>
          </a:bodyPr>
          <a:lstStyle/>
          <a:p>
            <a:r>
              <a:rPr lang="fi-FI" dirty="0"/>
              <a:t>Tapani Alasaarela väitöskirja</a:t>
            </a:r>
          </a:p>
        </p:txBody>
      </p:sp>
    </p:spTree>
    <p:extLst>
      <p:ext uri="{BB962C8B-B14F-4D97-AF65-F5344CB8AC3E}">
        <p14:creationId xmlns:p14="http://schemas.microsoft.com/office/powerpoint/2010/main" val="29148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t>Raman</a:t>
            </a:r>
            <a:r>
              <a:rPr lang="fi-FI" dirty="0"/>
              <a:t>-spektroskopia</a:t>
            </a:r>
          </a:p>
        </p:txBody>
      </p:sp>
      <p:pic>
        <p:nvPicPr>
          <p:cNvPr id="6" name="Picture 5" descr="A close up of text on a white background&#10;&#10;Description automatically generated">
            <a:extLst>
              <a:ext uri="{FF2B5EF4-FFF2-40B4-BE49-F238E27FC236}">
                <a16:creationId xmlns:a16="http://schemas.microsoft.com/office/drawing/2014/main" id="{2BA5959F-8A49-4897-A162-1EFA0C819D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625" y="1431607"/>
            <a:ext cx="4572000" cy="2758774"/>
          </a:xfrm>
          <a:prstGeom prst="rect">
            <a:avLst/>
          </a:prstGeom>
        </p:spPr>
      </p:pic>
      <p:sp>
        <p:nvSpPr>
          <p:cNvPr id="7" name="Rectangle 6">
            <a:extLst>
              <a:ext uri="{FF2B5EF4-FFF2-40B4-BE49-F238E27FC236}">
                <a16:creationId xmlns:a16="http://schemas.microsoft.com/office/drawing/2014/main" id="{0CF9C8C5-52B0-47DC-8A68-54D9336FCB2A}"/>
              </a:ext>
            </a:extLst>
          </p:cNvPr>
          <p:cNvSpPr/>
          <p:nvPr/>
        </p:nvSpPr>
        <p:spPr>
          <a:xfrm>
            <a:off x="790575" y="4771183"/>
            <a:ext cx="1343025" cy="830997"/>
          </a:xfrm>
          <a:prstGeom prst="rect">
            <a:avLst/>
          </a:prstGeom>
        </p:spPr>
        <p:txBody>
          <a:bodyPr wrap="square">
            <a:spAutoFit/>
          </a:bodyPr>
          <a:lstStyle/>
          <a:p>
            <a:r>
              <a:rPr lang="LID4096" sz="1200" dirty="0"/>
              <a:t>https://www.azonano.com/article.aspx?ArticleID=4475</a:t>
            </a:r>
          </a:p>
        </p:txBody>
      </p:sp>
      <p:pic>
        <p:nvPicPr>
          <p:cNvPr id="13" name="Picture 12" descr="A close up of a piece of paper&#10;&#10;Description automatically generated">
            <a:extLst>
              <a:ext uri="{FF2B5EF4-FFF2-40B4-BE49-F238E27FC236}">
                <a16:creationId xmlns:a16="http://schemas.microsoft.com/office/drawing/2014/main" id="{72BA3A81-10EB-47ED-A8D2-E2C813D02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475" y="4295775"/>
            <a:ext cx="5131047" cy="2426684"/>
          </a:xfrm>
          <a:prstGeom prst="rect">
            <a:avLst/>
          </a:prstGeom>
        </p:spPr>
      </p:pic>
      <p:pic>
        <p:nvPicPr>
          <p:cNvPr id="1026" name="Picture 2" descr="Carbon nanotubes ... what is it ? — Steemit">
            <a:extLst>
              <a:ext uri="{FF2B5EF4-FFF2-40B4-BE49-F238E27FC236}">
                <a16:creationId xmlns:a16="http://schemas.microsoft.com/office/drawing/2014/main" id="{BAE5EA0C-B559-4FC1-BB08-214FFB221F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398" t="13119" r="22549"/>
          <a:stretch/>
        </p:blipFill>
        <p:spPr bwMode="auto">
          <a:xfrm>
            <a:off x="5810249" y="1267571"/>
            <a:ext cx="2705101" cy="2808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1423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97421</TotalTime>
  <Words>890</Words>
  <Application>Microsoft Office PowerPoint</Application>
  <PresentationFormat>On-screen Show (4:3)</PresentationFormat>
  <Paragraphs>181</Paragraphs>
  <Slides>38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Times New Roman</vt:lpstr>
      <vt:lpstr>Office Theme</vt:lpstr>
      <vt:lpstr>CHEM-A1410 Materiaalitieteen perusteet  1A: Intro:  Mitä materiaalitiede on?  </vt:lpstr>
      <vt:lpstr>PowerPoint Presentation</vt:lpstr>
      <vt:lpstr>PowerPoint Presentation</vt:lpstr>
      <vt:lpstr>Ominaisuudet</vt:lpstr>
      <vt:lpstr>PowerPoint Presentation</vt:lpstr>
      <vt:lpstr>Materiaalien valmistus</vt:lpstr>
      <vt:lpstr>Karakterisointi</vt:lpstr>
      <vt:lpstr>SEM elektronimikroskooppi</vt:lpstr>
      <vt:lpstr>Raman-spektroskopia</vt:lpstr>
      <vt:lpstr>Kovuusmittaus</vt:lpstr>
      <vt:lpstr>Resistiivisyys (nano-ilmiö !)</vt:lpstr>
      <vt:lpstr>Rakenne</vt:lpstr>
      <vt:lpstr>Kiteisyys vs. amorfisuus</vt:lpstr>
      <vt:lpstr>Röntgendiffraktio: TiO2 rakenne</vt:lpstr>
      <vt:lpstr>CMOS transistori</vt:lpstr>
      <vt:lpstr>Kuparin kiteitä</vt:lpstr>
      <vt:lpstr>SiO2: kiteinen vs. amorfinen</vt:lpstr>
      <vt:lpstr>Isotrooppinen vs. anisotrooppinen</vt:lpstr>
      <vt:lpstr>Hierarkinen: jänne</vt:lpstr>
      <vt:lpstr>Hierarkinen: puu</vt:lpstr>
      <vt:lpstr>Hierarkia: puu (2)</vt:lpstr>
      <vt:lpstr>Nanoselluloosa</vt:lpstr>
      <vt:lpstr>PowerPoint Presentation</vt:lpstr>
      <vt:lpstr>Materiaalitiede ≈ mikrorakennetiede</vt:lpstr>
      <vt:lpstr>Sidokset ≠ materiaalit Materiaalitiede  ≠ kemia</vt:lpstr>
      <vt:lpstr>Zoom chat:</vt:lpstr>
      <vt:lpstr>Materiaaliryhmät</vt:lpstr>
      <vt:lpstr>Tai:</vt:lpstr>
      <vt:lpstr>Keittiössä</vt:lpstr>
      <vt:lpstr>Suussa</vt:lpstr>
      <vt:lpstr>Mihin sijoittuvat ?</vt:lpstr>
      <vt:lpstr>Piirilevyllä</vt:lpstr>
      <vt:lpstr>PowerPoint Presentation</vt:lpstr>
      <vt:lpstr>Aineryhmien pääominaisuudet</vt:lpstr>
      <vt:lpstr>PowerPoint Presentation</vt:lpstr>
      <vt:lpstr>S. Franssilan julkaisut </vt:lpstr>
      <vt:lpstr>ACS: materials science</vt:lpstr>
      <vt:lpstr>Oxfordin yliopisto</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CHEM-A1410 Materiaalitieteen perusteet</dc:title>
  <dc:creator>Franssila Sami</dc:creator>
  <cp:lastModifiedBy>Franssila Sami</cp:lastModifiedBy>
  <cp:revision>179</cp:revision>
  <dcterms:created xsi:type="dcterms:W3CDTF">2019-01-18T08:04:48Z</dcterms:created>
  <dcterms:modified xsi:type="dcterms:W3CDTF">2020-09-08T10:50:30Z</dcterms:modified>
</cp:coreProperties>
</file>