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</p:sldMasterIdLst>
  <p:sldIdLst>
    <p:sldId id="256" r:id="rId3"/>
    <p:sldId id="277" r:id="rId4"/>
    <p:sldId id="278" r:id="rId5"/>
    <p:sldId id="279" r:id="rId6"/>
    <p:sldId id="258" r:id="rId7"/>
    <p:sldId id="257" r:id="rId8"/>
    <p:sldId id="259" r:id="rId9"/>
    <p:sldId id="260" r:id="rId10"/>
    <p:sldId id="272" r:id="rId11"/>
    <p:sldId id="265" r:id="rId12"/>
    <p:sldId id="273" r:id="rId13"/>
    <p:sldId id="274" r:id="rId14"/>
    <p:sldId id="275" r:id="rId15"/>
    <p:sldId id="276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aos" initials="MK" lastIdx="1" clrIdx="0">
    <p:extLst>
      <p:ext uri="{19B8F6BF-5375-455C-9EA6-DF929625EA0E}">
        <p15:presenceInfo xmlns:p15="http://schemas.microsoft.com/office/powerpoint/2012/main" userId="d232bdc20eb3d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3400" cap="none" spc="0" baseline="0">
                <a:solidFill>
                  <a:srgbClr val="E3F5F9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379" y="653795"/>
            <a:ext cx="9291286" cy="5538349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51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65" y="1372091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5665" y="4627355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34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78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2350" y="654627"/>
            <a:ext cx="4351286" cy="5559135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9243" y="654627"/>
            <a:ext cx="4351286" cy="5559135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1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769" y="431313"/>
            <a:ext cx="4490872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4769" y="1293668"/>
            <a:ext cx="4490872" cy="4935682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7892" y="431313"/>
            <a:ext cx="4490872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7892" y="1293668"/>
            <a:ext cx="4490872" cy="4935682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02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6FB3-CE8D-46A6-80CB-74FC1789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54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8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DA03E-E25D-41AA-A738-0BDC03CC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B28D-2BEA-4580-B315-39773B13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0860-1AEC-4E5E-AC3E-86758EDCB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EE9D-0A39-4F6E-A754-99C26D018161}" type="datetimeFigureOut">
              <a:rPr lang="en-AU" smtClean="0"/>
              <a:t>19/10/20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5B26-DC76-4F03-94ED-2EEF5BE9F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D470-1384-46C1-83E3-B269DD9B6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D259-1653-4816-A96A-0D8B46FC50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252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95913" cy="53309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316" y="1123837"/>
            <a:ext cx="2324586" cy="46011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055684" y="758952"/>
            <a:ext cx="144228" cy="5330952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5694" y="653795"/>
            <a:ext cx="9291286" cy="55383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192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20" baseline="0">
          <a:solidFill>
            <a:srgbClr val="FFFFF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None/>
        <a:defRPr sz="2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"/>
        <a:defRPr sz="25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39750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"/>
        <a:defRPr sz="23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aels.net/bentaels/2015/23/05/the-usability-of-bloodborn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1831-BE21-4293-89B7-05F97DFD1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CA" sz="4000">
                <a:solidFill>
                  <a:schemeClr val="bg2"/>
                </a:solidFill>
              </a:rPr>
              <a:t>Playability Evaluation: Day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587BE-53A0-4BBE-B145-BCF7410AD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CA" sz="1800"/>
              <a:t>DOM-E5082</a:t>
            </a:r>
          </a:p>
          <a:p>
            <a:r>
              <a:rPr lang="en-CA" sz="1800"/>
              <a:t>Dr April Tyack</a:t>
            </a:r>
          </a:p>
        </p:txBody>
      </p:sp>
    </p:spTree>
    <p:extLst>
      <p:ext uri="{BB962C8B-B14F-4D97-AF65-F5344CB8AC3E}">
        <p14:creationId xmlns:p14="http://schemas.microsoft.com/office/powerpoint/2010/main" val="273528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A/B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48" y="754855"/>
            <a:ext cx="9291286" cy="1801738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CA" sz="2400"/>
              <a:t>Players are randomly assigned to play one of two (or more) slightly different games</a:t>
            </a:r>
          </a:p>
          <a:p>
            <a:pPr marL="266700" indent="-195263">
              <a:spcBef>
                <a:spcPts val="600"/>
              </a:spcBef>
            </a:pPr>
            <a:r>
              <a:rPr lang="en-CA" sz="2400"/>
              <a:t>The behaviour of interest (e.g., spending, retention) is measured (via telemetry) to compare design performance</a:t>
            </a:r>
            <a:endParaRPr lang="en-CA" sz="2400" dirty="0"/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B12C94-A738-41A8-9496-1DB5597A3CD9}"/>
              </a:ext>
            </a:extLst>
          </p:cNvPr>
          <p:cNvSpPr txBox="1">
            <a:spLocks/>
          </p:cNvSpPr>
          <p:nvPr/>
        </p:nvSpPr>
        <p:spPr>
          <a:xfrm>
            <a:off x="2783713" y="2592328"/>
            <a:ext cx="4325138" cy="35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Pros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CA" sz="2200"/>
              <a:t>Generates a definitive answer</a:t>
            </a:r>
          </a:p>
          <a:p>
            <a:r>
              <a:rPr lang="en-CA" sz="2200"/>
              <a:t>Quantifies the influence of design changes</a:t>
            </a:r>
            <a:endParaRPr lang="en-CA" sz="2200" dirty="0"/>
          </a:p>
          <a:p>
            <a:r>
              <a:rPr lang="en-CA" sz="2200" dirty="0"/>
              <a:t>One of </a:t>
            </a:r>
            <a:r>
              <a:rPr lang="en-CA" sz="2200"/>
              <a:t>the few actual experiments (i.e., perceived rigour)</a:t>
            </a:r>
            <a:endParaRPr lang="en-CA" sz="22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6247AB9-B108-4022-BBBE-741122D01703}"/>
              </a:ext>
            </a:extLst>
          </p:cNvPr>
          <p:cNvSpPr txBox="1">
            <a:spLocks/>
          </p:cNvSpPr>
          <p:nvPr/>
        </p:nvSpPr>
        <p:spPr>
          <a:xfrm>
            <a:off x="7431663" y="2592328"/>
            <a:ext cx="4464868" cy="4247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2600"/>
              <a:t>Cons</a:t>
            </a:r>
            <a:endParaRPr lang="en-CA" sz="2600" dirty="0"/>
          </a:p>
          <a:p>
            <a:pPr>
              <a:spcBef>
                <a:spcPts val="600"/>
              </a:spcBef>
            </a:pPr>
            <a:r>
              <a:rPr lang="en-CA" sz="2200"/>
              <a:t>Requires a large enough player base for confidence in results</a:t>
            </a:r>
          </a:p>
          <a:p>
            <a:r>
              <a:rPr lang="en-CA" sz="2200"/>
              <a:t>Can be difficult / </a:t>
            </a:r>
            <a:r>
              <a:rPr lang="en-CA" sz="2200" dirty="0"/>
              <a:t>expensive to </a:t>
            </a:r>
            <a:r>
              <a:rPr lang="en-CA" sz="2200"/>
              <a:t>set up</a:t>
            </a:r>
            <a:endParaRPr lang="en-CA" sz="2200" dirty="0"/>
          </a:p>
          <a:p>
            <a:r>
              <a:rPr lang="en-CA" sz="2200"/>
              <a:t>Designing, coding, and testing each condition takes time / labour </a:t>
            </a:r>
            <a:endParaRPr lang="en-CA" sz="2200" dirty="0"/>
          </a:p>
          <a:p>
            <a:r>
              <a:rPr lang="en-CA" sz="2200"/>
              <a:t>Does not explain why results occurred</a:t>
            </a:r>
          </a:p>
          <a:p>
            <a:r>
              <a:rPr lang="en-CA" sz="2200"/>
              <a:t>Only finds local maxima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67734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Observation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48" y="754855"/>
            <a:ext cx="9291286" cy="1801738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CA" sz="2400"/>
              <a:t>A researcher observes a tester's play behaviour while taking notes</a:t>
            </a:r>
          </a:p>
          <a:p>
            <a:pPr marL="266700" indent="-195263">
              <a:spcBef>
                <a:spcPts val="600"/>
              </a:spcBef>
            </a:pPr>
            <a:r>
              <a:rPr lang="en-CA" sz="2400"/>
              <a:t>Ideally, a second researcher facilitates the session, and the observer is elsewhere (e.g., watching on a separate screen)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B12C94-A738-41A8-9496-1DB5597A3CD9}"/>
              </a:ext>
            </a:extLst>
          </p:cNvPr>
          <p:cNvSpPr txBox="1">
            <a:spLocks/>
          </p:cNvSpPr>
          <p:nvPr/>
        </p:nvSpPr>
        <p:spPr>
          <a:xfrm>
            <a:off x="2783713" y="2592328"/>
            <a:ext cx="4325138" cy="35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Pros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CA" sz="2200"/>
              <a:t>See how 'typical' players actually behave in the game</a:t>
            </a:r>
          </a:p>
          <a:p>
            <a:pPr>
              <a:spcBef>
                <a:spcPts val="600"/>
              </a:spcBef>
            </a:pPr>
            <a:r>
              <a:rPr lang="en-CA" sz="2200"/>
              <a:t>Can be done early in development</a:t>
            </a:r>
          </a:p>
          <a:p>
            <a:pPr>
              <a:spcBef>
                <a:spcPts val="600"/>
              </a:spcBef>
            </a:pPr>
            <a:r>
              <a:rPr lang="en-CA" sz="2200"/>
              <a:t>Can provide specific answers to some questions</a:t>
            </a:r>
            <a:endParaRPr lang="en-CA" sz="22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6247AB9-B108-4022-BBBE-741122D01703}"/>
              </a:ext>
            </a:extLst>
          </p:cNvPr>
          <p:cNvSpPr txBox="1">
            <a:spLocks/>
          </p:cNvSpPr>
          <p:nvPr/>
        </p:nvSpPr>
        <p:spPr>
          <a:xfrm>
            <a:off x="7431663" y="2592328"/>
            <a:ext cx="4464868" cy="4247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2600"/>
              <a:t>Cons</a:t>
            </a:r>
            <a:endParaRPr lang="en-CA" sz="2600" dirty="0"/>
          </a:p>
          <a:p>
            <a:pPr>
              <a:spcBef>
                <a:spcPts val="600"/>
              </a:spcBef>
            </a:pPr>
            <a:r>
              <a:rPr lang="en-CA" sz="2200"/>
              <a:t>Players are rarely as honest as you might like</a:t>
            </a:r>
          </a:p>
          <a:p>
            <a:pPr>
              <a:spcBef>
                <a:spcPts val="600"/>
              </a:spcBef>
            </a:pPr>
            <a:r>
              <a:rPr lang="en-AU" sz="2200"/>
              <a:t>Presence of observers can bias results</a:t>
            </a:r>
          </a:p>
          <a:p>
            <a:pPr>
              <a:spcBef>
                <a:spcPts val="600"/>
              </a:spcBef>
            </a:pPr>
            <a:r>
              <a:rPr lang="en-AU" sz="2200"/>
              <a:t>Behaviour requires interpretation</a:t>
            </a:r>
          </a:p>
          <a:p>
            <a:pPr>
              <a:spcBef>
                <a:spcPts val="600"/>
              </a:spcBef>
            </a:pPr>
            <a:r>
              <a:rPr lang="en-AU" sz="2200"/>
              <a:t>Can be time-consuming</a:t>
            </a:r>
            <a:endParaRPr lang="en-CA" sz="2200"/>
          </a:p>
          <a:p>
            <a:pPr>
              <a:spcBef>
                <a:spcPts val="600"/>
              </a:spcBef>
            </a:pPr>
            <a:r>
              <a:rPr lang="en-CA" sz="2200"/>
              <a:t>Outliers may be misinterpreted as trends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41008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Interviews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48" y="754855"/>
            <a:ext cx="9291286" cy="1378745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AU" sz="2400"/>
              <a:t>A researcher asks individual players about the topic(s) of interest, while taking notes and recording audio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B12C94-A738-41A8-9496-1DB5597A3CD9}"/>
              </a:ext>
            </a:extLst>
          </p:cNvPr>
          <p:cNvSpPr txBox="1">
            <a:spLocks/>
          </p:cNvSpPr>
          <p:nvPr/>
        </p:nvSpPr>
        <p:spPr>
          <a:xfrm>
            <a:off x="2783713" y="2592328"/>
            <a:ext cx="4325138" cy="35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Pros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AU" sz="2200"/>
              <a:t>Generates contextual data that can stand alone, or explain other results</a:t>
            </a:r>
          </a:p>
          <a:p>
            <a:pPr>
              <a:spcBef>
                <a:spcPts val="600"/>
              </a:spcBef>
            </a:pPr>
            <a:r>
              <a:rPr lang="en-AU" sz="2200"/>
              <a:t>Follow-up questions can help generate new insights</a:t>
            </a:r>
          </a:p>
          <a:p>
            <a:pPr>
              <a:spcBef>
                <a:spcPts val="600"/>
              </a:spcBef>
            </a:pPr>
            <a:r>
              <a:rPr lang="en-AU" sz="2200"/>
              <a:t>An audio record provides a full account for later reference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6247AB9-B108-4022-BBBE-741122D01703}"/>
              </a:ext>
            </a:extLst>
          </p:cNvPr>
          <p:cNvSpPr txBox="1">
            <a:spLocks/>
          </p:cNvSpPr>
          <p:nvPr/>
        </p:nvSpPr>
        <p:spPr>
          <a:xfrm>
            <a:off x="7431663" y="2592328"/>
            <a:ext cx="4464868" cy="4247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2600"/>
              <a:t>Cons</a:t>
            </a:r>
            <a:endParaRPr lang="en-CA" sz="2600" dirty="0"/>
          </a:p>
          <a:p>
            <a:pPr>
              <a:spcBef>
                <a:spcPts val="600"/>
              </a:spcBef>
            </a:pPr>
            <a:r>
              <a:rPr lang="en-AU" sz="2200"/>
              <a:t>Researcher bias is not always obvious</a:t>
            </a:r>
          </a:p>
          <a:p>
            <a:pPr>
              <a:spcBef>
                <a:spcPts val="600"/>
              </a:spcBef>
            </a:pPr>
            <a:r>
              <a:rPr lang="en-AU" sz="2200"/>
              <a:t>Can be difficult to prepare and run without experience</a:t>
            </a:r>
          </a:p>
          <a:p>
            <a:pPr>
              <a:spcBef>
                <a:spcPts val="600"/>
              </a:spcBef>
            </a:pPr>
            <a:r>
              <a:rPr lang="en-AU" sz="2200"/>
              <a:t>Considered less rigorous or valid than quantitative data by some</a:t>
            </a:r>
          </a:p>
        </p:txBody>
      </p:sp>
    </p:spTree>
    <p:extLst>
      <p:ext uri="{BB962C8B-B14F-4D97-AF65-F5344CB8AC3E}">
        <p14:creationId xmlns:p14="http://schemas.microsoft.com/office/powerpoint/2010/main" val="31708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Surveys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48" y="754855"/>
            <a:ext cx="9291286" cy="1473995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AU" sz="2400"/>
              <a:t>A web form (or rarely, paper) with questions on players' attitudes and experiences 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/>
              <a:t>May include open text questions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B12C94-A738-41A8-9496-1DB5597A3CD9}"/>
              </a:ext>
            </a:extLst>
          </p:cNvPr>
          <p:cNvSpPr txBox="1">
            <a:spLocks/>
          </p:cNvSpPr>
          <p:nvPr/>
        </p:nvSpPr>
        <p:spPr>
          <a:xfrm>
            <a:off x="2783713" y="2592328"/>
            <a:ext cx="4325138" cy="35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Pros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AU" sz="2200"/>
              <a:t>Relatively easy to deploy</a:t>
            </a:r>
          </a:p>
          <a:p>
            <a:pPr>
              <a:spcBef>
                <a:spcPts val="600"/>
              </a:spcBef>
            </a:pPr>
            <a:r>
              <a:rPr lang="en-AU" sz="2200"/>
              <a:t>Can be applied to many topics</a:t>
            </a:r>
          </a:p>
          <a:p>
            <a:pPr>
              <a:spcBef>
                <a:spcPts val="600"/>
              </a:spcBef>
            </a:pPr>
            <a:r>
              <a:rPr lang="en-AU" sz="2200"/>
              <a:t>Standard experience measures already exist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6247AB9-B108-4022-BBBE-741122D01703}"/>
              </a:ext>
            </a:extLst>
          </p:cNvPr>
          <p:cNvSpPr txBox="1">
            <a:spLocks/>
          </p:cNvSpPr>
          <p:nvPr/>
        </p:nvSpPr>
        <p:spPr>
          <a:xfrm>
            <a:off x="7431663" y="2592328"/>
            <a:ext cx="4464868" cy="4247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2600"/>
              <a:t>Cons</a:t>
            </a:r>
            <a:endParaRPr lang="en-CA" sz="2600" dirty="0"/>
          </a:p>
          <a:p>
            <a:pPr>
              <a:spcBef>
                <a:spcPts val="600"/>
              </a:spcBef>
            </a:pPr>
            <a:r>
              <a:rPr lang="en-AU" sz="2200"/>
              <a:t>Statistics knowledge is required to interpret quantitative results</a:t>
            </a:r>
          </a:p>
          <a:p>
            <a:pPr>
              <a:spcBef>
                <a:spcPts val="600"/>
              </a:spcBef>
            </a:pPr>
            <a:r>
              <a:rPr lang="en-AU" sz="2200"/>
              <a:t>Larger samples (N&gt;100) are typically needed to test hypotheses</a:t>
            </a:r>
          </a:p>
          <a:p>
            <a:pPr>
              <a:spcBef>
                <a:spcPts val="600"/>
              </a:spcBef>
            </a:pPr>
            <a:endParaRPr lang="en-AU" sz="2200"/>
          </a:p>
        </p:txBody>
      </p:sp>
    </p:spTree>
    <p:extLst>
      <p:ext uri="{BB962C8B-B14F-4D97-AF65-F5344CB8AC3E}">
        <p14:creationId xmlns:p14="http://schemas.microsoft.com/office/powerpoint/2010/main" val="237853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Heuristic Evaluation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48" y="754856"/>
            <a:ext cx="9291286" cy="1413578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CA" sz="2400"/>
              <a:t>One or (ideally) more researchers examine a game and evaluate its compliance with recognised design principles (‘heuristics’)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B12C94-A738-41A8-9496-1DB5597A3CD9}"/>
              </a:ext>
            </a:extLst>
          </p:cNvPr>
          <p:cNvSpPr txBox="1">
            <a:spLocks/>
          </p:cNvSpPr>
          <p:nvPr/>
        </p:nvSpPr>
        <p:spPr>
          <a:xfrm>
            <a:off x="2783713" y="2592328"/>
            <a:ext cx="4325138" cy="35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Pros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AU" sz="2200"/>
              <a:t>Comparatively fast and cheap to implement</a:t>
            </a:r>
          </a:p>
          <a:p>
            <a:pPr>
              <a:spcBef>
                <a:spcPts val="600"/>
              </a:spcBef>
            </a:pPr>
            <a:r>
              <a:rPr lang="en-AU" sz="2200"/>
              <a:t>Maximises value from more expensive methods</a:t>
            </a:r>
          </a:p>
          <a:p>
            <a:pPr>
              <a:spcBef>
                <a:spcPts val="600"/>
              </a:spcBef>
            </a:pPr>
            <a:r>
              <a:rPr lang="en-AU" sz="2200"/>
              <a:t>Comparing your game to conventional design is useful even if you disagree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6247AB9-B108-4022-BBBE-741122D01703}"/>
              </a:ext>
            </a:extLst>
          </p:cNvPr>
          <p:cNvSpPr txBox="1">
            <a:spLocks/>
          </p:cNvSpPr>
          <p:nvPr/>
        </p:nvSpPr>
        <p:spPr>
          <a:xfrm>
            <a:off x="7431663" y="2592328"/>
            <a:ext cx="4464868" cy="4247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2600"/>
              <a:t>Cons</a:t>
            </a:r>
            <a:endParaRPr lang="en-CA" sz="2600" dirty="0"/>
          </a:p>
          <a:p>
            <a:pPr>
              <a:spcBef>
                <a:spcPts val="600"/>
              </a:spcBef>
            </a:pPr>
            <a:r>
              <a:rPr lang="en-AU" sz="2200"/>
              <a:t>Less comprehensive than they seem on paper</a:t>
            </a:r>
          </a:p>
          <a:p>
            <a:pPr>
              <a:spcBef>
                <a:spcPts val="600"/>
              </a:spcBef>
            </a:pPr>
            <a:r>
              <a:rPr lang="en-AU" sz="2200"/>
              <a:t>Effectively interpreting and applying heuristics requires some design expertise</a:t>
            </a:r>
          </a:p>
          <a:p>
            <a:pPr>
              <a:spcBef>
                <a:spcPts val="600"/>
              </a:spcBef>
            </a:pPr>
            <a:r>
              <a:rPr lang="en-AU" sz="2200"/>
              <a:t>Rigid application of 'authoritative' design principles can rob games of unique qualities</a:t>
            </a:r>
          </a:p>
        </p:txBody>
      </p:sp>
    </p:spTree>
    <p:extLst>
      <p:ext uri="{BB962C8B-B14F-4D97-AF65-F5344CB8AC3E}">
        <p14:creationId xmlns:p14="http://schemas.microsoft.com/office/powerpoint/2010/main" val="23012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4E9ECA-45BD-43AF-A93B-BFABFB5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 </a:t>
            </a:r>
            <a:r>
              <a:rPr lang="en-US" dirty="0"/>
              <a:t>These Types of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AC712A-318B-4217-9A07-E8BDB864C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3175" y="759402"/>
            <a:ext cx="9439275" cy="2431473"/>
          </a:xfrm>
        </p:spPr>
        <p:txBody>
          <a:bodyPr anchor="t">
            <a:normAutofit/>
          </a:bodyPr>
          <a:lstStyle/>
          <a:p>
            <a:r>
              <a:rPr lang="en-US"/>
              <a:t>Questions </a:t>
            </a:r>
            <a:r>
              <a:rPr lang="en-US" dirty="0"/>
              <a:t>with no </a:t>
            </a:r>
            <a:r>
              <a:rPr lang="en-US"/>
              <a:t>actionable findings</a:t>
            </a:r>
            <a:endParaRPr lang="en-US" dirty="0"/>
          </a:p>
          <a:p>
            <a:r>
              <a:rPr lang="en-US"/>
              <a:t>Questions likely to produce ambiguous answers</a:t>
            </a:r>
          </a:p>
          <a:p>
            <a:endParaRPr lang="en-US"/>
          </a:p>
          <a:p>
            <a:r>
              <a:rPr lang="en-US"/>
              <a:t>Sometimes useful (trust your gut), but resources are finite</a:t>
            </a:r>
          </a:p>
        </p:txBody>
      </p:sp>
      <p:pic>
        <p:nvPicPr>
          <p:cNvPr id="7" name="Content Placeholder 6" descr="Actionable findings.">
            <a:extLst>
              <a:ext uri="{FF2B5EF4-FFF2-40B4-BE49-F238E27FC236}">
                <a16:creationId xmlns:a16="http://schemas.microsoft.com/office/drawing/2014/main" id="{203A5F17-19CF-4E90-82E4-C286F483A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50" y="3335052"/>
            <a:ext cx="7856538" cy="3314476"/>
          </a:xfrm>
        </p:spPr>
      </p:pic>
    </p:spTree>
    <p:extLst>
      <p:ext uri="{BB962C8B-B14F-4D97-AF65-F5344CB8AC3E}">
        <p14:creationId xmlns:p14="http://schemas.microsoft.com/office/powerpoint/2010/main" val="425076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4E9ECA-45BD-43AF-A93B-BFABFB5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Be Specific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AC712A-318B-4217-9A07-E8BDB864C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3650" y="654627"/>
            <a:ext cx="4739986" cy="5559135"/>
          </a:xfrm>
        </p:spPr>
        <p:txBody>
          <a:bodyPr/>
          <a:lstStyle/>
          <a:p>
            <a:r>
              <a:rPr lang="en-CA" dirty="0"/>
              <a:t>Instead of:</a:t>
            </a:r>
          </a:p>
          <a:p>
            <a:pPr lvl="1"/>
            <a:r>
              <a:rPr lang="en-CA" sz="2300" dirty="0"/>
              <a:t>“How </a:t>
            </a:r>
            <a:r>
              <a:rPr lang="en-CA" sz="2300"/>
              <a:t>often do players use </a:t>
            </a:r>
            <a:r>
              <a:rPr lang="en-CA" sz="2300" dirty="0"/>
              <a:t>the sniper rifle?”</a:t>
            </a:r>
          </a:p>
          <a:p>
            <a:r>
              <a:rPr lang="en-CA" dirty="0"/>
              <a:t>Ask:</a:t>
            </a:r>
          </a:p>
          <a:p>
            <a:pPr lvl="1"/>
            <a:r>
              <a:rPr lang="en-CA" sz="2300"/>
              <a:t>“How </a:t>
            </a:r>
            <a:r>
              <a:rPr lang="en-CA" sz="2300" dirty="0"/>
              <a:t>often </a:t>
            </a:r>
            <a:r>
              <a:rPr lang="en-CA" sz="2300"/>
              <a:t>do sniper rifles win matchups against other weapons?”</a:t>
            </a:r>
          </a:p>
          <a:p>
            <a:r>
              <a:rPr lang="en-CA"/>
              <a:t>Or:</a:t>
            </a:r>
          </a:p>
          <a:p>
            <a:pPr lvl="1"/>
            <a:r>
              <a:rPr lang="en-CA" sz="2300"/>
              <a:t>“How often are sniper rifles used in unfavourable matchups?"</a:t>
            </a:r>
            <a:endParaRPr lang="en-CA" sz="2300" dirty="0"/>
          </a:p>
        </p:txBody>
      </p:sp>
      <p:pic>
        <p:nvPicPr>
          <p:cNvPr id="7" name="Content Placeholder 6" descr="Player holding a sniper rifle.">
            <a:extLst>
              <a:ext uri="{FF2B5EF4-FFF2-40B4-BE49-F238E27FC236}">
                <a16:creationId xmlns:a16="http://schemas.microsoft.com/office/drawing/2014/main" id="{0E225BB4-5D9B-4813-8CC2-51A4ABA95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2209949"/>
            <a:ext cx="4351338" cy="2447627"/>
          </a:xfrm>
        </p:spPr>
      </p:pic>
    </p:spTree>
    <p:extLst>
      <p:ext uri="{BB962C8B-B14F-4D97-AF65-F5344CB8AC3E}">
        <p14:creationId xmlns:p14="http://schemas.microsoft.com/office/powerpoint/2010/main" val="263629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3CB2-BF1F-4039-8090-8CC38E1E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8F46-838B-461C-9FF4-E8D8DAD76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2" indent="0">
              <a:buNone/>
            </a:pPr>
            <a:r>
              <a:rPr lang="en-AU"/>
              <a:t>Dr April Tyack (she/her)</a:t>
            </a:r>
          </a:p>
          <a:p>
            <a:pPr marL="182562" indent="0">
              <a:buNone/>
            </a:pPr>
            <a:endParaRPr lang="en-AU"/>
          </a:p>
          <a:p>
            <a:r>
              <a:rPr lang="en-AU"/>
              <a:t>Australian</a:t>
            </a:r>
          </a:p>
          <a:p>
            <a:r>
              <a:rPr lang="en-AU"/>
              <a:t>PhD topic: playing games to restore (short-term) wellbeing</a:t>
            </a:r>
          </a:p>
          <a:p>
            <a:pPr lvl="1"/>
            <a:r>
              <a:rPr lang="en-AU"/>
              <a:t>2 experimental studies with post-play interviews</a:t>
            </a:r>
          </a:p>
          <a:p>
            <a:pPr lvl="1"/>
            <a:r>
              <a:rPr lang="en-AU"/>
              <a:t>similar to playtesting (in some ways)</a:t>
            </a:r>
          </a:p>
          <a:p>
            <a:r>
              <a:rPr lang="en-AU"/>
              <a:t>Co-created and taught game studio classes for 3 years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72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3CB2-BF1F-4039-8090-8CC38E1E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8F46-838B-461C-9FF4-E8D8DAD7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379" y="374469"/>
            <a:ext cx="9291286" cy="6104708"/>
          </a:xfrm>
        </p:spPr>
        <p:txBody>
          <a:bodyPr/>
          <a:lstStyle/>
          <a:p>
            <a:r>
              <a:rPr lang="en-AU"/>
              <a:t>Monday: </a:t>
            </a:r>
            <a:r>
              <a:rPr lang="en-AU" b="1"/>
              <a:t>9:15am - 4pm</a:t>
            </a:r>
          </a:p>
          <a:p>
            <a:pPr lvl="1"/>
            <a:r>
              <a:rPr lang="en-AU" sz="2300"/>
              <a:t>Overview of GUR methods</a:t>
            </a:r>
          </a:p>
          <a:p>
            <a:pPr lvl="1"/>
            <a:r>
              <a:rPr lang="en-AU" sz="2300"/>
              <a:t>Participant observation</a:t>
            </a:r>
          </a:p>
          <a:p>
            <a:r>
              <a:rPr lang="en-AU"/>
              <a:t>Tuesday: </a:t>
            </a:r>
            <a:r>
              <a:rPr lang="en-AU" b="1"/>
              <a:t>12:15pm - 4pm</a:t>
            </a:r>
          </a:p>
          <a:p>
            <a:pPr lvl="1"/>
            <a:r>
              <a:rPr lang="en-AU" sz="2300"/>
              <a:t>Heuristic evaluation (Chapter 15)</a:t>
            </a:r>
          </a:p>
          <a:p>
            <a:r>
              <a:rPr lang="en-AU"/>
              <a:t>Wednesday: </a:t>
            </a:r>
            <a:r>
              <a:rPr lang="en-AU" b="1"/>
              <a:t>10am - 4pm</a:t>
            </a:r>
          </a:p>
          <a:p>
            <a:pPr lvl="1"/>
            <a:r>
              <a:rPr lang="en-AU" sz="2300"/>
              <a:t>Interviews (Section 10.1 - 10.6)</a:t>
            </a:r>
          </a:p>
          <a:p>
            <a:r>
              <a:rPr lang="en-AU"/>
              <a:t>Thursday: </a:t>
            </a:r>
            <a:r>
              <a:rPr lang="en-AU" b="1"/>
              <a:t>10am - 4pm</a:t>
            </a:r>
            <a:endParaRPr lang="en-AU"/>
          </a:p>
          <a:p>
            <a:pPr lvl="1"/>
            <a:r>
              <a:rPr lang="en-AU" sz="2300"/>
              <a:t>Surveys (Chapters 9 and 12)</a:t>
            </a:r>
          </a:p>
          <a:p>
            <a:r>
              <a:rPr lang="en-AU"/>
              <a:t>Friday: </a:t>
            </a:r>
            <a:r>
              <a:rPr lang="en-AU" b="1"/>
              <a:t>10am - 4pm</a:t>
            </a:r>
          </a:p>
          <a:p>
            <a:pPr lvl="1"/>
            <a:r>
              <a:rPr lang="en-AU" sz="2300"/>
              <a:t>More surveys / your suggestions</a:t>
            </a:r>
          </a:p>
        </p:txBody>
      </p:sp>
    </p:spTree>
    <p:extLst>
      <p:ext uri="{BB962C8B-B14F-4D97-AF65-F5344CB8AC3E}">
        <p14:creationId xmlns:p14="http://schemas.microsoft.com/office/powerpoint/2010/main" val="4417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3CB2-BF1F-4039-8090-8CC38E1E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/>
              <a:t>Other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8F46-838B-461C-9FF4-E8D8DAD76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Mostly practical material</a:t>
            </a:r>
          </a:p>
          <a:p>
            <a:pPr marL="182562" indent="0">
              <a:buNone/>
            </a:pPr>
            <a:endParaRPr lang="en-AU"/>
          </a:p>
          <a:p>
            <a:r>
              <a:rPr lang="en-AU"/>
              <a:t>Show up, do the work, and pass</a:t>
            </a:r>
          </a:p>
          <a:p>
            <a:endParaRPr lang="en-AU"/>
          </a:p>
          <a:p>
            <a:r>
              <a:rPr lang="en-AU"/>
              <a:t>I don't know what you know</a:t>
            </a:r>
          </a:p>
          <a:p>
            <a:endParaRPr lang="en-AU"/>
          </a:p>
          <a:p>
            <a:r>
              <a:rPr lang="en-AU"/>
              <a:t>Let me know if you want to learn any other (related) skills</a:t>
            </a:r>
          </a:p>
        </p:txBody>
      </p:sp>
    </p:spTree>
    <p:extLst>
      <p:ext uri="{BB962C8B-B14F-4D97-AF65-F5344CB8AC3E}">
        <p14:creationId xmlns:p14="http://schemas.microsoft.com/office/powerpoint/2010/main" val="266529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282" y="765109"/>
            <a:ext cx="3284375" cy="5309119"/>
          </a:xfrm>
        </p:spPr>
        <p:txBody>
          <a:bodyPr>
            <a:noAutofit/>
          </a:bodyPr>
          <a:lstStyle/>
          <a:p>
            <a:r>
              <a:rPr lang="en-CA" sz="2400"/>
              <a:t>Evidence-driven </a:t>
            </a:r>
          </a:p>
          <a:p>
            <a:r>
              <a:rPr lang="en-CA" sz="2400"/>
              <a:t>Improves player experience </a:t>
            </a:r>
          </a:p>
          <a:p>
            <a:r>
              <a:rPr lang="en-CA" sz="2400"/>
              <a:t>Finds weaknesses in game design </a:t>
            </a:r>
          </a:p>
          <a:p>
            <a:r>
              <a:rPr lang="en-CA" sz="2400"/>
              <a:t>Occurs across all stages of development</a:t>
            </a:r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00CB8-99BE-4187-B8D4-3DF8316D9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857" y="1334277"/>
            <a:ext cx="5952217" cy="41894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EEF4041-D66D-4331-91CC-AFC34FF6CCA6}"/>
              </a:ext>
            </a:extLst>
          </p:cNvPr>
          <p:cNvSpPr txBox="1">
            <a:spLocks/>
          </p:cNvSpPr>
          <p:nvPr/>
        </p:nvSpPr>
        <p:spPr>
          <a:xfrm>
            <a:off x="136316" y="1123837"/>
            <a:ext cx="2324586" cy="46011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spc="-150" baseline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CA" sz="3000"/>
              <a:t>Games User Research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33588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AC712A-318B-4217-9A07-E8BDB864C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8986" y="776470"/>
            <a:ext cx="9246916" cy="5214385"/>
          </a:xfrm>
        </p:spPr>
        <p:txBody>
          <a:bodyPr anchor="t">
            <a:normAutofit/>
          </a:bodyPr>
          <a:lstStyle/>
          <a:p>
            <a:r>
              <a:rPr lang="en-CA"/>
              <a:t>Evaluating (how players interact / feel about) games</a:t>
            </a:r>
            <a:endParaRPr lang="en-CA" dirty="0"/>
          </a:p>
          <a:p>
            <a:pPr lvl="1"/>
            <a:r>
              <a:rPr lang="en-CA" sz="2400"/>
              <a:t>Observing play</a:t>
            </a:r>
            <a:endParaRPr lang="en-CA" sz="2400" dirty="0"/>
          </a:p>
          <a:p>
            <a:pPr lvl="2"/>
            <a:r>
              <a:rPr lang="en-CA" sz="2200"/>
              <a:t>Player interactions with game elements of interest</a:t>
            </a:r>
          </a:p>
          <a:p>
            <a:pPr lvl="2"/>
            <a:r>
              <a:rPr lang="en-CA" sz="2200"/>
              <a:t>Telemetry data</a:t>
            </a:r>
            <a:endParaRPr lang="en-CA" sz="2200" dirty="0"/>
          </a:p>
          <a:p>
            <a:pPr lvl="1"/>
            <a:r>
              <a:rPr lang="en-CA" sz="2400"/>
              <a:t>Analyse data</a:t>
            </a:r>
            <a:endParaRPr lang="en-CA" sz="2400" dirty="0"/>
          </a:p>
          <a:p>
            <a:r>
              <a:rPr lang="en-CA"/>
              <a:t>Supports iterative development</a:t>
            </a:r>
          </a:p>
          <a:p>
            <a:r>
              <a:rPr lang="en-CA"/>
              <a:t>Reflection on design</a:t>
            </a:r>
          </a:p>
          <a:p>
            <a:r>
              <a:rPr lang="en-CA"/>
              <a:t>Telling (potentially) hard truths</a:t>
            </a:r>
            <a:br>
              <a:rPr lang="en-CA"/>
            </a:br>
            <a:r>
              <a:rPr lang="en-CA"/>
              <a:t>to designers</a:t>
            </a:r>
          </a:p>
        </p:txBody>
      </p:sp>
      <p:pic>
        <p:nvPicPr>
          <p:cNvPr id="8" name="Content Placeholder 7" descr="Bloodborne contains helpful, nearly constant available tutorial / guiding information.">
            <a:extLst>
              <a:ext uri="{FF2B5EF4-FFF2-40B4-BE49-F238E27FC236}">
                <a16:creationId xmlns:a16="http://schemas.microsoft.com/office/drawing/2014/main" id="{EB1F3352-1ACB-47EF-BD3F-239AAD9377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2692" r="16175" b="16175"/>
          <a:stretch/>
        </p:blipFill>
        <p:spPr>
          <a:xfrm>
            <a:off x="7947168" y="3119414"/>
            <a:ext cx="4106281" cy="2962116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92078-F6CB-4C89-A4B9-A68722AA488A}"/>
              </a:ext>
            </a:extLst>
          </p:cNvPr>
          <p:cNvSpPr txBox="1"/>
          <p:nvPr/>
        </p:nvSpPr>
        <p:spPr>
          <a:xfrm>
            <a:off x="7882500" y="6280095"/>
            <a:ext cx="450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https://taels.net/bentaels/2015/23/05/the-usability-of-bloodborne/</a:t>
            </a:r>
            <a:endParaRPr lang="en-CA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0DC39B-DE40-4D0D-81EB-2D2F598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6" y="1123837"/>
            <a:ext cx="2324586" cy="4601183"/>
          </a:xfrm>
        </p:spPr>
        <p:txBody>
          <a:bodyPr>
            <a:normAutofit/>
          </a:bodyPr>
          <a:lstStyle/>
          <a:p>
            <a:r>
              <a:rPr lang="en-CA" sz="3000"/>
              <a:t>Games User Research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84655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21124BF-B911-48BF-BCCC-D28C7CB2C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2611" y="772684"/>
            <a:ext cx="9554547" cy="2175789"/>
          </a:xfrm>
        </p:spPr>
        <p:txBody>
          <a:bodyPr anchor="t">
            <a:noAutofit/>
          </a:bodyPr>
          <a:lstStyle/>
          <a:p>
            <a:r>
              <a:rPr lang="en-CA" sz="2400" b="1" dirty="0">
                <a:solidFill>
                  <a:schemeClr val="accent1"/>
                </a:solidFill>
              </a:rPr>
              <a:t>Usability</a:t>
            </a:r>
            <a:r>
              <a:rPr lang="en-CA" sz="2400" b="1">
                <a:solidFill>
                  <a:schemeClr val="accent1"/>
                </a:solidFill>
              </a:rPr>
              <a:t>:</a:t>
            </a:r>
            <a:r>
              <a:rPr lang="en-CA" sz="2400"/>
              <a:t> interactions are effective, efficient, and satisfying </a:t>
            </a:r>
            <a:br>
              <a:rPr lang="en-CA" sz="2400"/>
            </a:br>
            <a:r>
              <a:rPr lang="en-CA" sz="2400"/>
              <a:t>(ISO 9241-11 standard)</a:t>
            </a:r>
            <a:endParaRPr lang="en-CA" sz="2400" dirty="0"/>
          </a:p>
          <a:p>
            <a:r>
              <a:rPr lang="en-CA" sz="2400" b="1" dirty="0">
                <a:solidFill>
                  <a:schemeClr val="accent1"/>
                </a:solidFill>
              </a:rPr>
              <a:t>Playability</a:t>
            </a:r>
            <a:r>
              <a:rPr lang="en-CA" sz="2400" b="1">
                <a:solidFill>
                  <a:schemeClr val="accent1"/>
                </a:solidFill>
              </a:rPr>
              <a:t>:</a:t>
            </a:r>
            <a:r>
              <a:rPr lang="en-CA" sz="2400"/>
              <a:t> the interface is unobtrusive, design intent is clear, and the game is suitably difficult and engaging (Korhonen, 2016)</a:t>
            </a:r>
            <a:endParaRPr lang="en-CA" sz="2400" dirty="0"/>
          </a:p>
        </p:txBody>
      </p:sp>
      <p:pic>
        <p:nvPicPr>
          <p:cNvPr id="7" name="Content Placeholder 6" descr="Playability vs Usability">
            <a:extLst>
              <a:ext uri="{FF2B5EF4-FFF2-40B4-BE49-F238E27FC236}">
                <a16:creationId xmlns:a16="http://schemas.microsoft.com/office/drawing/2014/main" id="{E8762E97-7283-4DE1-87C8-A410C4BFD6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b="7653"/>
          <a:stretch/>
        </p:blipFill>
        <p:spPr>
          <a:xfrm>
            <a:off x="2636638" y="2690208"/>
            <a:ext cx="9269897" cy="3006872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A24087A-DA9E-4087-B1C8-A21EF81A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6" y="1123837"/>
            <a:ext cx="2324586" cy="4601183"/>
          </a:xfrm>
        </p:spPr>
        <p:txBody>
          <a:bodyPr>
            <a:normAutofit/>
          </a:bodyPr>
          <a:lstStyle/>
          <a:p>
            <a:r>
              <a:rPr lang="en-CA" sz="3000"/>
              <a:t>Usability vs. Playability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5508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AC712A-318B-4217-9A07-E8BDB864C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2613" y="768090"/>
            <a:ext cx="4683968" cy="5284496"/>
          </a:xfrm>
        </p:spPr>
        <p:txBody>
          <a:bodyPr anchor="t">
            <a:noAutofit/>
          </a:bodyPr>
          <a:lstStyle/>
          <a:p>
            <a:pPr marL="182562" indent="0">
              <a:buNone/>
            </a:pPr>
            <a:r>
              <a:rPr lang="en-CA" sz="2200"/>
              <a:t>Research Questions</a:t>
            </a:r>
          </a:p>
          <a:p>
            <a:r>
              <a:rPr lang="en-CA" sz="2000"/>
              <a:t>Current state: </a:t>
            </a:r>
            <a:r>
              <a:rPr lang="en-CA" sz="2000" dirty="0"/>
              <a:t>How many times </a:t>
            </a:r>
            <a:r>
              <a:rPr lang="en-CA" sz="2000"/>
              <a:t>do players get lost?</a:t>
            </a:r>
            <a:endParaRPr lang="en-CA" sz="2000" dirty="0"/>
          </a:p>
          <a:p>
            <a:r>
              <a:rPr lang="en-CA" sz="2000"/>
              <a:t>Compare: Do players perform better with button mapping X, or Y?</a:t>
            </a:r>
            <a:endParaRPr lang="en-CA" sz="2000" dirty="0"/>
          </a:p>
          <a:p>
            <a:r>
              <a:rPr lang="en-CA" sz="2000"/>
              <a:t>Affinity: How should game objects be grouped? </a:t>
            </a:r>
            <a:endParaRPr lang="en-CA" sz="2000" dirty="0"/>
          </a:p>
          <a:p>
            <a:r>
              <a:rPr lang="en-CA" sz="2000"/>
              <a:t>Needs: What do players actually want (consciously or not)?</a:t>
            </a:r>
            <a:endParaRPr lang="en-CA" sz="2000" dirty="0"/>
          </a:p>
          <a:p>
            <a:r>
              <a:rPr lang="en-CA" sz="2000"/>
              <a:t>Generative: Produces new design </a:t>
            </a:r>
            <a:r>
              <a:rPr lang="en-CA" sz="2000" dirty="0"/>
              <a:t>ideas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1EFF1-1516-4C14-B515-791BDD3C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587" y="216408"/>
            <a:ext cx="4972744" cy="6182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B289915-9C85-4B39-945B-9C29712A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6" y="1123837"/>
            <a:ext cx="2324586" cy="4601183"/>
          </a:xfrm>
        </p:spPr>
        <p:txBody>
          <a:bodyPr>
            <a:normAutofit/>
          </a:bodyPr>
          <a:lstStyle/>
          <a:p>
            <a:r>
              <a:rPr lang="en-CA" sz="3000"/>
              <a:t>Overview of GUR Methods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42203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AC712A-318B-4217-9A07-E8BDB864C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2613" y="768090"/>
            <a:ext cx="4683968" cy="5284496"/>
          </a:xfrm>
        </p:spPr>
        <p:txBody>
          <a:bodyPr anchor="t">
            <a:noAutofit/>
          </a:bodyPr>
          <a:lstStyle/>
          <a:p>
            <a:r>
              <a:rPr lang="en-CA"/>
              <a:t>Common methods:</a:t>
            </a:r>
          </a:p>
          <a:p>
            <a:pPr lvl="1"/>
            <a:r>
              <a:rPr lang="en-CA" sz="2400"/>
              <a:t>A/B Testing</a:t>
            </a:r>
          </a:p>
          <a:p>
            <a:pPr lvl="1"/>
            <a:r>
              <a:rPr lang="en-CA" sz="2400"/>
              <a:t>Observation</a:t>
            </a:r>
          </a:p>
          <a:p>
            <a:pPr lvl="1"/>
            <a:r>
              <a:rPr lang="en-CA" sz="2400"/>
              <a:t>Interviews</a:t>
            </a:r>
          </a:p>
          <a:p>
            <a:pPr lvl="1"/>
            <a:r>
              <a:rPr lang="en-CA" sz="2400"/>
              <a:t>Surveys</a:t>
            </a:r>
          </a:p>
          <a:p>
            <a:pPr lvl="1"/>
            <a:r>
              <a:rPr lang="en-CA" sz="2400"/>
              <a:t>Heuristic Evaluation</a:t>
            </a:r>
          </a:p>
          <a:p>
            <a:pPr lvl="1"/>
            <a:endParaRPr lang="en-CA" sz="2600"/>
          </a:p>
          <a:p>
            <a:r>
              <a:rPr lang="en-CA"/>
              <a:t>'Common' is relative to the studio size / culture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1EFF1-1516-4C14-B515-791BDD3C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587" y="216408"/>
            <a:ext cx="4972744" cy="61825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56648C-ED20-4C60-B8FC-F247AE2C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6" y="1123837"/>
            <a:ext cx="2324586" cy="4601183"/>
          </a:xfrm>
        </p:spPr>
        <p:txBody>
          <a:bodyPr>
            <a:normAutofit/>
          </a:bodyPr>
          <a:lstStyle/>
          <a:p>
            <a:r>
              <a:rPr lang="en-CA" sz="3000"/>
              <a:t>Overview of GUR Methods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5286125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high contrast teal powerpoint theme">
  <a:themeElements>
    <a:clrScheme name="Custom 9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1E708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1E7080"/>
      </a:hlink>
      <a:folHlink>
        <a:srgbClr val="EE7008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igh contrast teal powerpoint theme" id="{6C526A6A-C341-4074-920E-708559B64CA3}" vid="{18874B1C-DCBA-4517-8331-D17F4A056E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827</Words>
  <Application>Microsoft Office PowerPoint</Application>
  <PresentationFormat>Widescreen</PresentationFormat>
  <Paragraphs>133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Wingdings 2</vt:lpstr>
      <vt:lpstr>Custom Design</vt:lpstr>
      <vt:lpstr>_high contrast teal powerpoint theme</vt:lpstr>
      <vt:lpstr>Playability Evaluation: Day 1</vt:lpstr>
      <vt:lpstr>About Me</vt:lpstr>
      <vt:lpstr>Schedule</vt:lpstr>
      <vt:lpstr>Other Details</vt:lpstr>
      <vt:lpstr>PowerPoint Presentation</vt:lpstr>
      <vt:lpstr>Games User Research</vt:lpstr>
      <vt:lpstr>Usability vs. Playability</vt:lpstr>
      <vt:lpstr>Overview of GUR Methods</vt:lpstr>
      <vt:lpstr>Overview of GUR Methods</vt:lpstr>
      <vt:lpstr>A/B Testing</vt:lpstr>
      <vt:lpstr>Observation</vt:lpstr>
      <vt:lpstr>Interviews</vt:lpstr>
      <vt:lpstr>Surveys</vt:lpstr>
      <vt:lpstr>Heuristic Evaluation</vt:lpstr>
      <vt:lpstr>Limit These Types of Questions</vt:lpstr>
      <vt:lpstr>Be Specific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Playability Evaluation: Day 1</dc:title>
  <dc:creator>Max Kaos</dc:creator>
  <cp:lastModifiedBy>april tyack</cp:lastModifiedBy>
  <cp:revision>34</cp:revision>
  <dcterms:created xsi:type="dcterms:W3CDTF">2020-02-03T13:56:57Z</dcterms:created>
  <dcterms:modified xsi:type="dcterms:W3CDTF">2020-10-19T05:16:52Z</dcterms:modified>
</cp:coreProperties>
</file>