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1"/>
  </p:sldMasterIdLst>
  <p:notesMasterIdLst>
    <p:notesMasterId r:id="rId45"/>
  </p:notesMasterIdLst>
  <p:handoutMasterIdLst>
    <p:handoutMasterId r:id="rId46"/>
  </p:handoutMasterIdLst>
  <p:sldIdLst>
    <p:sldId id="256" r:id="rId2"/>
    <p:sldId id="424" r:id="rId3"/>
    <p:sldId id="399" r:id="rId4"/>
    <p:sldId id="420" r:id="rId5"/>
    <p:sldId id="569" r:id="rId6"/>
    <p:sldId id="570" r:id="rId7"/>
    <p:sldId id="564" r:id="rId8"/>
    <p:sldId id="575" r:id="rId9"/>
    <p:sldId id="404" r:id="rId10"/>
    <p:sldId id="572" r:id="rId11"/>
    <p:sldId id="574" r:id="rId12"/>
    <p:sldId id="434" r:id="rId13"/>
    <p:sldId id="435" r:id="rId14"/>
    <p:sldId id="568" r:id="rId15"/>
    <p:sldId id="567" r:id="rId16"/>
    <p:sldId id="443" r:id="rId17"/>
    <p:sldId id="445" r:id="rId18"/>
    <p:sldId id="509" r:id="rId19"/>
    <p:sldId id="559" r:id="rId20"/>
    <p:sldId id="560" r:id="rId21"/>
    <p:sldId id="274" r:id="rId22"/>
    <p:sldId id="280" r:id="rId23"/>
    <p:sldId id="496" r:id="rId24"/>
    <p:sldId id="281" r:id="rId25"/>
    <p:sldId id="433" r:id="rId26"/>
    <p:sldId id="495" r:id="rId27"/>
    <p:sldId id="499" r:id="rId28"/>
    <p:sldId id="426" r:id="rId29"/>
    <p:sldId id="487" r:id="rId30"/>
    <p:sldId id="504" r:id="rId31"/>
    <p:sldId id="447" r:id="rId32"/>
    <p:sldId id="451" r:id="rId33"/>
    <p:sldId id="459" r:id="rId34"/>
    <p:sldId id="453" r:id="rId35"/>
    <p:sldId id="507" r:id="rId36"/>
    <p:sldId id="532" r:id="rId37"/>
    <p:sldId id="531" r:id="rId38"/>
    <p:sldId id="514" r:id="rId39"/>
    <p:sldId id="521" r:id="rId40"/>
    <p:sldId id="526" r:id="rId41"/>
    <p:sldId id="573" r:id="rId42"/>
    <p:sldId id="458" r:id="rId43"/>
    <p:sldId id="562" r:id="rId44"/>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7">
          <p15:clr>
            <a:srgbClr val="A4A3A4"/>
          </p15:clr>
        </p15:guide>
        <p15:guide id="2" orient="horz" pos="3070">
          <p15:clr>
            <a:srgbClr val="A4A3A4"/>
          </p15:clr>
        </p15:guide>
        <p15:guide id="3" pos="295">
          <p15:clr>
            <a:srgbClr val="A4A3A4"/>
          </p15:clr>
        </p15:guide>
        <p15:guide id="4"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BB16A3"/>
    <a:srgbClr val="005EB8"/>
    <a:srgbClr val="EF3340"/>
    <a:srgbClr val="FFCD00"/>
    <a:srgbClr val="FFCDB8"/>
    <a:srgbClr val="FFCF06"/>
    <a:srgbClr val="F8C704"/>
    <a:srgbClr val="EFC002"/>
    <a:srgbClr val="00A8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99" autoAdjust="0"/>
    <p:restoredTop sz="94660"/>
  </p:normalViewPr>
  <p:slideViewPr>
    <p:cSldViewPr snapToObjects="1">
      <p:cViewPr varScale="1">
        <p:scale>
          <a:sx n="112" d="100"/>
          <a:sy n="112" d="100"/>
        </p:scale>
        <p:origin x="192" y="440"/>
      </p:cViewPr>
      <p:guideLst>
        <p:guide orient="horz" pos="167"/>
        <p:guide orient="horz" pos="3070"/>
        <p:guide pos="295"/>
        <p:guide pos="5465"/>
      </p:guideLst>
    </p:cSldViewPr>
  </p:slideViewPr>
  <p:notesTextViewPr>
    <p:cViewPr>
      <p:scale>
        <a:sx n="100" d="100"/>
        <a:sy n="100" d="100"/>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2/13/24</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81337A6-C487-9645-B543-6BBD05A1D191}" type="slidenum">
              <a:rPr lang="fi-FI"/>
              <a:pPr>
                <a:defRPr/>
              </a:pPr>
              <a:t>‹#›</a:t>
            </a:fld>
            <a:endParaRPr lang="fi-FI"/>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FE7B0BA-8FA8-3A4A-9820-CF1299A8B616}" type="datetime1">
              <a:rPr lang="fi-FI"/>
              <a:pPr>
                <a:defRPr/>
              </a:pPr>
              <a:t>13.2.2024</a:t>
            </a:fld>
            <a:endParaRPr lang="fi-FI"/>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6A5FF2-0573-2649-A39A-26FA52E05379}" type="slidenum">
              <a:rPr lang="fi-FI"/>
              <a:pPr>
                <a:defRPr/>
              </a:pPr>
              <a:t>‹#›</a:t>
            </a:fld>
            <a:endParaRPr lang="fi-FI"/>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24</a:t>
            </a:fld>
            <a:endParaRPr lang="fi-FI"/>
          </a:p>
        </p:txBody>
      </p:sp>
    </p:spTree>
    <p:extLst>
      <p:ext uri="{BB962C8B-B14F-4D97-AF65-F5344CB8AC3E}">
        <p14:creationId xmlns:p14="http://schemas.microsoft.com/office/powerpoint/2010/main" val="173380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S</a:t>
            </a:r>
            <a:r>
              <a:rPr lang="en-FI" dirty="0"/>
              <a:t>ee page 85 in MM. </a:t>
            </a:r>
          </a:p>
          <a:p>
            <a:endParaRPr lang="en-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38</a:t>
            </a:fld>
            <a:endParaRPr lang="fi-FI"/>
          </a:p>
        </p:txBody>
      </p:sp>
    </p:spTree>
    <p:extLst>
      <p:ext uri="{BB962C8B-B14F-4D97-AF65-F5344CB8AC3E}">
        <p14:creationId xmlns:p14="http://schemas.microsoft.com/office/powerpoint/2010/main" val="2652568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S</a:t>
            </a:r>
            <a:r>
              <a:rPr lang="en-FI" dirty="0"/>
              <a:t>ee page 85 in MM. </a:t>
            </a:r>
          </a:p>
          <a:p>
            <a:endParaRPr lang="en-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39</a:t>
            </a:fld>
            <a:endParaRPr lang="fi-FI"/>
          </a:p>
        </p:txBody>
      </p:sp>
    </p:spTree>
    <p:extLst>
      <p:ext uri="{BB962C8B-B14F-4D97-AF65-F5344CB8AC3E}">
        <p14:creationId xmlns:p14="http://schemas.microsoft.com/office/powerpoint/2010/main" val="4187273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1"/>
            <a:ext cx="8207375" cy="2952327"/>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290"/>
            <a:ext cx="1809750" cy="1606550"/>
          </a:xfrm>
          <a:prstGeom prst="rect">
            <a:avLst/>
          </a:prstGeom>
        </p:spPr>
      </p:pic>
    </p:spTree>
    <p:extLst>
      <p:ext uri="{BB962C8B-B14F-4D97-AF65-F5344CB8AC3E}">
        <p14:creationId xmlns:p14="http://schemas.microsoft.com/office/powerpoint/2010/main" val="407110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3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290"/>
            <a:ext cx="1809750" cy="1606550"/>
          </a:xfrm>
          <a:prstGeom prst="rect">
            <a:avLst/>
          </a:prstGeom>
        </p:spPr>
      </p:pic>
    </p:spTree>
    <p:extLst>
      <p:ext uri="{BB962C8B-B14F-4D97-AF65-F5344CB8AC3E}">
        <p14:creationId xmlns:p14="http://schemas.microsoft.com/office/powerpoint/2010/main" val="11882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chemeClr val="tx2"/>
                </a:solidFill>
              </a:defRPr>
            </a:lvl1pPr>
          </a:lstStyle>
          <a:p>
            <a:r>
              <a:rPr lang="en-US"/>
              <a:t>Click to edit Master title 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09750" cy="1606550"/>
          </a:xfrm>
          <a:prstGeom prst="rect">
            <a:avLst/>
          </a:prstGeom>
        </p:spPr>
      </p:pic>
    </p:spTree>
    <p:extLst>
      <p:ext uri="{BB962C8B-B14F-4D97-AF65-F5344CB8AC3E}">
        <p14:creationId xmlns:p14="http://schemas.microsoft.com/office/powerpoint/2010/main" val="112927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chemeClr val="tx2"/>
                </a:solidFill>
              </a:defRPr>
            </a:lvl1pPr>
          </a:lstStyle>
          <a:p>
            <a:r>
              <a:rPr lang="en-US"/>
              <a:t>Click to edit Master title style</a:t>
            </a:r>
            <a:endParaRPr lang="en-US" dirty="0"/>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a:t>Click icon to add picture</a:t>
            </a:r>
            <a:endParaRPr lang="fi-FI" noProof="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09750" cy="1606550"/>
          </a:xfrm>
          <a:prstGeom prst="rect">
            <a:avLst/>
          </a:prstGeom>
        </p:spPr>
      </p:pic>
    </p:spTree>
    <p:extLst>
      <p:ext uri="{BB962C8B-B14F-4D97-AF65-F5344CB8AC3E}">
        <p14:creationId xmlns:p14="http://schemas.microsoft.com/office/powerpoint/2010/main" val="393504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27145" cy="957600"/>
          </a:xfrm>
          <a:prstGeom prst="rect">
            <a:avLst/>
          </a:prstGeom>
        </p:spPr>
      </p:pic>
    </p:spTree>
    <p:extLst>
      <p:ext uri="{BB962C8B-B14F-4D97-AF65-F5344CB8AC3E}">
        <p14:creationId xmlns:p14="http://schemas.microsoft.com/office/powerpoint/2010/main" val="18368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C8E18D08-1457-452A-ACDA-B7DEB0028635}" type="datetime1">
              <a:rPr lang="fi-FI" smtClean="0"/>
              <a:t>13.2.2024</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27147" cy="957600"/>
          </a:xfrm>
          <a:prstGeom prst="rect">
            <a:avLst/>
          </a:prstGeom>
        </p:spPr>
      </p:pic>
    </p:spTree>
    <p:extLst>
      <p:ext uri="{BB962C8B-B14F-4D97-AF65-F5344CB8AC3E}">
        <p14:creationId xmlns:p14="http://schemas.microsoft.com/office/powerpoint/2010/main" val="381070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0"/>
          <p:cNvSpPr>
            <a:spLocks noGrp="1"/>
          </p:cNvSpPr>
          <p:nvPr>
            <p:ph type="dt" sz="half" idx="19"/>
          </p:nvPr>
        </p:nvSpPr>
        <p:spPr/>
        <p:txBody>
          <a:bodyPr/>
          <a:lstStyle>
            <a:lvl1pPr>
              <a:defRPr/>
            </a:lvl1pPr>
          </a:lstStyle>
          <a:p>
            <a:pPr>
              <a:defRPr/>
            </a:pPr>
            <a:fld id="{2A0E12FD-3CEB-44A3-84AD-1E347B3B092D}" type="datetime1">
              <a:rPr lang="fi-FI" smtClean="0"/>
              <a:t>13.2.2024</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27147" cy="957600"/>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B2FC4005-B4B1-4460-8A93-34BB714725B6}" type="datetime1">
              <a:rPr lang="fi-FI" smtClean="0"/>
              <a:t>13.2.2024</a:t>
            </a:fld>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51" r:id="rId2"/>
    <p:sldLayoutId id="2147484753" r:id="rId3"/>
    <p:sldLayoutId id="2147484756" r:id="rId4"/>
    <p:sldLayoutId id="2147484759" r:id="rId5"/>
    <p:sldLayoutId id="2147484762" r:id="rId6"/>
    <p:sldLayoutId id="2147484765" r:id="rId7"/>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sz="3600" dirty="0"/>
            </a:br>
            <a:r>
              <a:rPr lang="en-US" sz="3600" dirty="0"/>
              <a:t>Principles of Empirical Analysis</a:t>
            </a:r>
            <a:br>
              <a:rPr lang="en-US" sz="3600" dirty="0"/>
            </a:br>
            <a:br>
              <a:rPr lang="en-US" sz="3600" dirty="0"/>
            </a:br>
            <a:r>
              <a:rPr lang="en-US" sz="3600" dirty="0"/>
              <a:t>Lecture 12: Recap and wrap-up of part 2</a:t>
            </a:r>
            <a:br>
              <a:rPr lang="en-US" sz="3600" dirty="0"/>
            </a:br>
            <a:endParaRPr lang="en-US" sz="3600" dirty="0"/>
          </a:p>
        </p:txBody>
      </p:sp>
      <p:sp>
        <p:nvSpPr>
          <p:cNvPr id="3" name="Subtitle 2"/>
          <p:cNvSpPr>
            <a:spLocks noGrp="1"/>
          </p:cNvSpPr>
          <p:nvPr>
            <p:ph type="subTitle" idx="1"/>
          </p:nvPr>
        </p:nvSpPr>
        <p:spPr>
          <a:xfrm>
            <a:off x="468314" y="4429748"/>
            <a:ext cx="5495420" cy="948032"/>
          </a:xfrm>
        </p:spPr>
        <p:txBody>
          <a:bodyPr/>
          <a:lstStyle/>
          <a:p>
            <a:endParaRPr lang="en-US" dirty="0"/>
          </a:p>
          <a:p>
            <a:r>
              <a:rPr lang="en-US" dirty="0"/>
              <a:t>Spring 2024</a:t>
            </a:r>
          </a:p>
          <a:p>
            <a:r>
              <a:rPr lang="en-US" dirty="0"/>
              <a:t>Miri Stryjan</a:t>
            </a:r>
          </a:p>
        </p:txBody>
      </p:sp>
    </p:spTree>
    <p:extLst>
      <p:ext uri="{BB962C8B-B14F-4D97-AF65-F5344CB8AC3E}">
        <p14:creationId xmlns:p14="http://schemas.microsoft.com/office/powerpoint/2010/main" val="304636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000" dirty="0"/>
              <a:t>We talked about 4 different research designs </a:t>
            </a:r>
            <a:br>
              <a:rPr lang="en-US" sz="3000" dirty="0"/>
            </a:br>
            <a:r>
              <a:rPr lang="en-US" sz="3000" dirty="0"/>
              <a:t>(in Part 2 of course)</a:t>
            </a:r>
            <a:br>
              <a:rPr lang="en-US" sz="3400" dirty="0"/>
            </a:br>
            <a:endParaRPr lang="en-US" sz="3400" dirty="0"/>
          </a:p>
        </p:txBody>
      </p:sp>
      <p:sp>
        <p:nvSpPr>
          <p:cNvPr id="3" name="Content Placeholder 2"/>
          <p:cNvSpPr>
            <a:spLocks noGrp="1"/>
          </p:cNvSpPr>
          <p:nvPr>
            <p:ph sz="quarter" idx="14"/>
          </p:nvPr>
        </p:nvSpPr>
        <p:spPr>
          <a:xfrm>
            <a:off x="323528" y="1261611"/>
            <a:ext cx="8640960" cy="4332193"/>
          </a:xfrm>
          <a:solidFill>
            <a:schemeClr val="bg1"/>
          </a:solidFill>
        </p:spPr>
        <p:txBody>
          <a:bodyPr/>
          <a:lstStyle/>
          <a:p>
            <a:pPr marL="457200" indent="-457200">
              <a:buFont typeface="+mj-lt"/>
              <a:buAutoNum type="arabicPeriod"/>
            </a:pPr>
            <a:r>
              <a:rPr lang="en-US" dirty="0">
                <a:solidFill>
                  <a:srgbClr val="BB16A3"/>
                </a:solidFill>
                <a:latin typeface="Arial" panose="020B0604020202020204" pitchFamily="34" charset="0"/>
                <a:cs typeface="Arial" panose="020B0604020202020204" pitchFamily="34" charset="0"/>
              </a:rPr>
              <a:t>Plausible selection on observables</a:t>
            </a:r>
            <a:r>
              <a:rPr lang="en-US" dirty="0">
                <a:latin typeface="Arial" panose="020B0604020202020204" pitchFamily="34" charset="0"/>
                <a:cs typeface="Arial" panose="020B0604020202020204" pitchFamily="34" charset="0"/>
              </a:rPr>
              <a:t>: treatment and control groups differ from each other only w.r.t. </a:t>
            </a:r>
            <a:r>
              <a:rPr lang="en-US" dirty="0">
                <a:solidFill>
                  <a:srgbClr val="BB16A3"/>
                </a:solidFill>
                <a:latin typeface="Arial" panose="020B0604020202020204" pitchFamily="34" charset="0"/>
                <a:cs typeface="Arial" panose="020B0604020202020204" pitchFamily="34" charset="0"/>
              </a:rPr>
              <a:t>observable characteristics</a:t>
            </a:r>
            <a:endParaRPr lang="en-US" dirty="0">
              <a:latin typeface="Arial" panose="020B0604020202020204" pitchFamily="34" charset="0"/>
              <a:cs typeface="Arial" panose="020B0604020202020204" pitchFamily="34" charset="0"/>
            </a:endParaRPr>
          </a:p>
          <a:p>
            <a:pPr marL="694800" lvl="1" indent="-457200"/>
            <a:r>
              <a:rPr lang="en-US" sz="1800" dirty="0">
                <a:latin typeface="Arial" panose="020B0604020202020204" pitchFamily="34" charset="0"/>
                <a:cs typeface="Arial" panose="020B0604020202020204" pitchFamily="34" charset="0"/>
              </a:rPr>
              <a:t>Natural experiments where the ”treatment” happened in a random way within a well defined population – analysis is the same as in an RCT. </a:t>
            </a:r>
          </a:p>
          <a:p>
            <a:pPr marL="457200" indent="-457200">
              <a:spcBef>
                <a:spcPts val="1200"/>
              </a:spcBef>
              <a:buFont typeface="+mj-lt"/>
              <a:buAutoNum type="arabicPeriod"/>
            </a:pPr>
            <a:r>
              <a:rPr lang="en-US" dirty="0">
                <a:solidFill>
                  <a:srgbClr val="BB16A3"/>
                </a:solidFill>
                <a:latin typeface="Arial" panose="020B0604020202020204" pitchFamily="34" charset="0"/>
                <a:cs typeface="Arial" panose="020B0604020202020204" pitchFamily="34" charset="0"/>
              </a:rPr>
              <a:t>Strong reason to expect selection on unobservables</a:t>
            </a:r>
            <a:r>
              <a:rPr lang="en-US" dirty="0">
                <a:latin typeface="Arial" panose="020B0604020202020204" pitchFamily="34" charset="0"/>
                <a:cs typeface="Arial" panose="020B0604020202020204" pitchFamily="34" charset="0"/>
              </a:rPr>
              <a:t>: treatment and control groups differ from each other in </a:t>
            </a:r>
            <a:r>
              <a:rPr lang="en-US" dirty="0">
                <a:solidFill>
                  <a:srgbClr val="BB16A3"/>
                </a:solidFill>
                <a:latin typeface="Arial" panose="020B0604020202020204" pitchFamily="34" charset="0"/>
                <a:cs typeface="Arial" panose="020B0604020202020204" pitchFamily="34" charset="0"/>
              </a:rPr>
              <a:t>unobservable characteristics</a:t>
            </a:r>
          </a:p>
          <a:p>
            <a:pPr marL="694800" lvl="1" indent="-457200"/>
            <a:r>
              <a:rPr lang="en-US" sz="1800" dirty="0">
                <a:latin typeface="Arial" panose="020B0604020202020204" pitchFamily="34" charset="0"/>
                <a:cs typeface="Arial" panose="020B0604020202020204" pitchFamily="34" charset="0"/>
              </a:rPr>
              <a:t>Exogenous variable induces variation in treatment – </a:t>
            </a:r>
            <a:r>
              <a:rPr lang="en-US" sz="1800" dirty="0">
                <a:solidFill>
                  <a:srgbClr val="BB16A3"/>
                </a:solidFill>
                <a:latin typeface="Arial" panose="020B0604020202020204" pitchFamily="34" charset="0"/>
                <a:cs typeface="Arial" panose="020B0604020202020204" pitchFamily="34" charset="0"/>
              </a:rPr>
              <a:t>instrumental variables (IV) </a:t>
            </a:r>
            <a:r>
              <a:rPr lang="en-US" sz="1800" dirty="0">
                <a:latin typeface="Arial" panose="020B0604020202020204" pitchFamily="34" charset="0"/>
                <a:cs typeface="Arial" panose="020B0604020202020204" pitchFamily="34" charset="0"/>
              </a:rPr>
              <a:t>Lecture 9 </a:t>
            </a:r>
          </a:p>
          <a:p>
            <a:pPr marL="694800" lvl="1" indent="-457200"/>
            <a:r>
              <a:rPr lang="en-US" sz="1800" dirty="0">
                <a:latin typeface="Arial" panose="020B0604020202020204" pitchFamily="34" charset="0"/>
                <a:cs typeface="Arial" panose="020B0604020202020204" pitchFamily="34" charset="0"/>
              </a:rPr>
              <a:t>Selection mechanism is known – </a:t>
            </a:r>
            <a:r>
              <a:rPr lang="en-US" sz="1800" dirty="0">
                <a:solidFill>
                  <a:srgbClr val="BB16A3"/>
                </a:solidFill>
                <a:latin typeface="Arial" panose="020B0604020202020204" pitchFamily="34" charset="0"/>
                <a:cs typeface="Arial" panose="020B0604020202020204" pitchFamily="34" charset="0"/>
              </a:rPr>
              <a:t>regression discontinuity designs (RDD)</a:t>
            </a:r>
          </a:p>
          <a:p>
            <a:pPr marL="694800" lvl="1" indent="-457200"/>
            <a:r>
              <a:rPr lang="en-US" sz="1800" dirty="0">
                <a:latin typeface="Arial" panose="020B0604020202020204" pitchFamily="34" charset="0"/>
                <a:cs typeface="Arial" panose="020B0604020202020204" pitchFamily="34" charset="0"/>
              </a:rPr>
              <a:t>Treatment and controls are observed before and after treatment – </a:t>
            </a:r>
            <a:r>
              <a:rPr lang="en-US" sz="1800" dirty="0">
                <a:solidFill>
                  <a:srgbClr val="BB16A3"/>
                </a:solidFill>
                <a:latin typeface="Arial" panose="020B0604020202020204" pitchFamily="34" charset="0"/>
                <a:cs typeface="Arial" panose="020B0604020202020204" pitchFamily="34" charset="0"/>
              </a:rPr>
              <a:t>difference-in-differences (DID)</a:t>
            </a: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10</a:t>
            </a:fld>
            <a:endParaRPr lang="fi-FI" dirty="0"/>
          </a:p>
        </p:txBody>
      </p:sp>
    </p:spTree>
    <p:extLst>
      <p:ext uri="{BB962C8B-B14F-4D97-AF65-F5344CB8AC3E}">
        <p14:creationId xmlns:p14="http://schemas.microsoft.com/office/powerpoint/2010/main" val="217083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 the exam</a:t>
            </a:r>
            <a:endParaRPr lang="fi-FI" dirty="0"/>
          </a:p>
        </p:txBody>
      </p:sp>
      <p:sp>
        <p:nvSpPr>
          <p:cNvPr id="3" name="Content Placeholder 2"/>
          <p:cNvSpPr>
            <a:spLocks noGrp="1"/>
          </p:cNvSpPr>
          <p:nvPr>
            <p:ph sz="quarter" idx="14"/>
          </p:nvPr>
        </p:nvSpPr>
        <p:spPr>
          <a:xfrm>
            <a:off x="539553" y="1302128"/>
            <a:ext cx="7660268" cy="3564396"/>
          </a:xfrm>
        </p:spPr>
        <p:txBody>
          <a:bodyPr/>
          <a:lstStyle/>
          <a:p>
            <a:pPr marL="308610" indent="-308610">
              <a:spcBef>
                <a:spcPts val="1080"/>
              </a:spcBef>
              <a:buFont typeface="Arial" panose="020B0604020202020204" pitchFamily="34" charset="0"/>
              <a:buChar char="•"/>
            </a:pPr>
            <a:r>
              <a:rPr lang="en-US" dirty="0">
                <a:latin typeface="Arial" panose="020B0604020202020204" pitchFamily="34" charset="0"/>
                <a:cs typeface="Arial" panose="020B0604020202020204" pitchFamily="34" charset="0"/>
              </a:rPr>
              <a:t>To know what each method is all about</a:t>
            </a:r>
          </a:p>
          <a:p>
            <a:pPr marL="308610" indent="-308610">
              <a:spcBef>
                <a:spcPts val="1080"/>
              </a:spcBef>
              <a:buFont typeface="Arial" panose="020B0604020202020204" pitchFamily="34" charset="0"/>
              <a:buChar char="•"/>
            </a:pPr>
            <a:r>
              <a:rPr lang="en-US" dirty="0">
                <a:latin typeface="Arial" panose="020B0604020202020204" pitchFamily="34" charset="0"/>
                <a:cs typeface="Arial" panose="020B0604020202020204" pitchFamily="34" charset="0"/>
              </a:rPr>
              <a:t>What are central concepts for this method? What kind of data do we need to use the method? </a:t>
            </a:r>
          </a:p>
          <a:p>
            <a:pPr marL="308610" indent="-308610">
              <a:spcBef>
                <a:spcPts val="1080"/>
              </a:spcBef>
              <a:buFont typeface="Arial" panose="020B0604020202020204" pitchFamily="34" charset="0"/>
              <a:buChar char="•"/>
            </a:pPr>
            <a:r>
              <a:rPr lang="en-US" dirty="0">
                <a:latin typeface="Arial" panose="020B0604020202020204" pitchFamily="34" charset="0"/>
                <a:cs typeface="Arial" panose="020B0604020202020204" pitchFamily="34" charset="0"/>
              </a:rPr>
              <a:t>What are the key assumptions, and how can these be tested?</a:t>
            </a:r>
          </a:p>
          <a:p>
            <a:pPr marL="308610" indent="-308610">
              <a:spcBef>
                <a:spcPts val="1080"/>
              </a:spcBef>
              <a:buFont typeface="Arial" panose="020B0604020202020204" pitchFamily="34" charset="0"/>
              <a:buChar char="•"/>
            </a:pPr>
            <a:r>
              <a:rPr lang="en-US" dirty="0">
                <a:latin typeface="Arial" panose="020B0604020202020204" pitchFamily="34" charset="0"/>
                <a:cs typeface="Arial" panose="020B0604020202020204" pitchFamily="34" charset="0"/>
              </a:rPr>
              <a:t>What are the drawbacks of this method? </a:t>
            </a:r>
          </a:p>
          <a:p>
            <a:pPr marL="308610" indent="-308610">
              <a:spcBef>
                <a:spcPts val="1080"/>
              </a:spcBef>
              <a:buFont typeface="Arial" panose="020B0604020202020204" pitchFamily="34" charset="0"/>
              <a:buChar char="•"/>
            </a:pPr>
            <a:r>
              <a:rPr lang="en-US" dirty="0">
                <a:latin typeface="Arial" panose="020B0604020202020204" pitchFamily="34" charset="0"/>
                <a:cs typeface="Arial" panose="020B0604020202020204" pitchFamily="34" charset="0"/>
              </a:rPr>
              <a:t>How do we know what method is most suitable? </a:t>
            </a:r>
          </a:p>
          <a:p>
            <a:pPr marL="308610" indent="-308610">
              <a:spcBef>
                <a:spcPts val="1080"/>
              </a:spcBef>
              <a:buFont typeface="Arial" panose="020B0604020202020204" pitchFamily="34" charset="0"/>
              <a:buChar char="•"/>
            </a:pPr>
            <a:r>
              <a:rPr lang="en-US" dirty="0">
                <a:latin typeface="Arial" panose="020B0604020202020204" pitchFamily="34" charset="0"/>
                <a:cs typeface="Arial" panose="020B0604020202020204" pitchFamily="34" charset="0"/>
              </a:rPr>
              <a:t>External validity, reading tables, mechanisms…  </a:t>
            </a:r>
          </a:p>
        </p:txBody>
      </p:sp>
      <p:sp>
        <p:nvSpPr>
          <p:cNvPr id="5" name="Slide Number Placeholder 4"/>
          <p:cNvSpPr>
            <a:spLocks noGrp="1"/>
          </p:cNvSpPr>
          <p:nvPr>
            <p:ph type="sldNum" sz="quarter" idx="17"/>
          </p:nvPr>
        </p:nvSpPr>
        <p:spPr/>
        <p:txBody>
          <a:bodyPr/>
          <a:lstStyle/>
          <a:p>
            <a:pPr>
              <a:defRPr/>
            </a:pPr>
            <a:endParaRPr lang="fi-FI" dirty="0"/>
          </a:p>
        </p:txBody>
      </p:sp>
    </p:spTree>
    <p:extLst>
      <p:ext uri="{BB962C8B-B14F-4D97-AF65-F5344CB8AC3E}">
        <p14:creationId xmlns:p14="http://schemas.microsoft.com/office/powerpoint/2010/main" val="1988852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 we estimated a causal effect – </a:t>
            </a:r>
            <a:br>
              <a:rPr lang="en-US" dirty="0"/>
            </a:br>
            <a:r>
              <a:rPr lang="en-US" dirty="0"/>
              <a:t>so what #1</a:t>
            </a:r>
            <a:endParaRPr lang="fi-FI" dirty="0"/>
          </a:p>
        </p:txBody>
      </p:sp>
      <p:sp>
        <p:nvSpPr>
          <p:cNvPr id="3" name="Content Placeholder 2"/>
          <p:cNvSpPr>
            <a:spLocks noGrp="1"/>
          </p:cNvSpPr>
          <p:nvPr>
            <p:ph sz="quarter" idx="14"/>
          </p:nvPr>
        </p:nvSpPr>
        <p:spPr>
          <a:xfrm>
            <a:off x="539553" y="1302128"/>
            <a:ext cx="7660268" cy="3564396"/>
          </a:xfrm>
        </p:spPr>
        <p:txBody>
          <a:bodyPr/>
          <a:lstStyle/>
          <a:p>
            <a:pPr marL="308610" indent="-308610">
              <a:spcBef>
                <a:spcPts val="1080"/>
              </a:spcBef>
              <a:buFont typeface="Arial" panose="020B0604020202020204" pitchFamily="34" charset="0"/>
              <a:buChar char="•"/>
            </a:pPr>
            <a:r>
              <a:rPr lang="en-US" dirty="0">
                <a:latin typeface="Arial" panose="020B0604020202020204" pitchFamily="34" charset="0"/>
                <a:cs typeface="Arial" panose="020B0604020202020204" pitchFamily="34" charset="0"/>
              </a:rPr>
              <a:t>In addition to measuring the size of a causal effect, we often want to know what are the </a:t>
            </a:r>
            <a:r>
              <a:rPr lang="en-US" i="1" dirty="0">
                <a:latin typeface="Arial" panose="020B0604020202020204" pitchFamily="34" charset="0"/>
                <a:cs typeface="Arial" panose="020B0604020202020204" pitchFamily="34" charset="0"/>
              </a:rPr>
              <a:t>mechanisms</a:t>
            </a:r>
            <a:r>
              <a:rPr lang="en-US" dirty="0">
                <a:latin typeface="Arial" panose="020B0604020202020204" pitchFamily="34" charset="0"/>
                <a:cs typeface="Arial" panose="020B0604020202020204" pitchFamily="34" charset="0"/>
              </a:rPr>
              <a:t> or </a:t>
            </a:r>
            <a:r>
              <a:rPr lang="en-US" i="1" dirty="0">
                <a:latin typeface="Arial" panose="020B0604020202020204" pitchFamily="34" charset="0"/>
                <a:cs typeface="Arial" panose="020B0604020202020204" pitchFamily="34" charset="0"/>
              </a:rPr>
              <a:t>channels</a:t>
            </a:r>
            <a:r>
              <a:rPr lang="en-US" dirty="0">
                <a:latin typeface="Arial" panose="020B0604020202020204" pitchFamily="34" charset="0"/>
                <a:cs typeface="Arial" panose="020B0604020202020204" pitchFamily="34" charset="0"/>
              </a:rPr>
              <a:t> of the effect. What do we mean by that? </a:t>
            </a:r>
          </a:p>
          <a:p>
            <a:pPr marL="308610" indent="-308610">
              <a:spcBef>
                <a:spcPts val="1080"/>
              </a:spcBef>
              <a:buFont typeface="Arial" panose="020B0604020202020204" pitchFamily="34" charset="0"/>
              <a:buChar char="•"/>
            </a:pPr>
            <a:r>
              <a:rPr lang="en-US" dirty="0">
                <a:latin typeface="Arial" panose="020B0604020202020204" pitchFamily="34" charset="0"/>
                <a:cs typeface="Arial" panose="020B0604020202020204" pitchFamily="34" charset="0"/>
              </a:rPr>
              <a:t>Why does it matter when interpreting results from a study?</a:t>
            </a:r>
          </a:p>
        </p:txBody>
      </p:sp>
      <p:sp>
        <p:nvSpPr>
          <p:cNvPr id="5" name="Slide Number Placeholder 4"/>
          <p:cNvSpPr>
            <a:spLocks noGrp="1"/>
          </p:cNvSpPr>
          <p:nvPr>
            <p:ph type="sldNum" sz="quarter" idx="17"/>
          </p:nvPr>
        </p:nvSpPr>
        <p:spPr/>
        <p:txBody>
          <a:bodyPr/>
          <a:lstStyle/>
          <a:p>
            <a:pPr>
              <a:defRPr/>
            </a:pPr>
            <a:endParaRPr lang="fi-FI" dirty="0"/>
          </a:p>
        </p:txBody>
      </p:sp>
    </p:spTree>
    <p:extLst>
      <p:ext uri="{BB962C8B-B14F-4D97-AF65-F5344CB8AC3E}">
        <p14:creationId xmlns:p14="http://schemas.microsoft.com/office/powerpoint/2010/main" val="1263540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 we estimated a causal effect – </a:t>
            </a:r>
            <a:br>
              <a:rPr lang="en-US" dirty="0"/>
            </a:br>
            <a:r>
              <a:rPr lang="en-US" dirty="0"/>
              <a:t>so what #2 </a:t>
            </a:r>
            <a:endParaRPr lang="fi-FI" dirty="0"/>
          </a:p>
        </p:txBody>
      </p:sp>
      <p:sp>
        <p:nvSpPr>
          <p:cNvPr id="3" name="Content Placeholder 2"/>
          <p:cNvSpPr>
            <a:spLocks noGrp="1"/>
          </p:cNvSpPr>
          <p:nvPr>
            <p:ph sz="quarter" idx="14"/>
          </p:nvPr>
        </p:nvSpPr>
        <p:spPr>
          <a:xfrm>
            <a:off x="468313" y="1302128"/>
            <a:ext cx="7731507" cy="3564396"/>
          </a:xfrm>
        </p:spPr>
        <p:txBody>
          <a:bodyPr/>
          <a:lstStyle/>
          <a:p>
            <a:pPr marL="308610" indent="-308610">
              <a:spcBef>
                <a:spcPts val="1080"/>
              </a:spcBef>
              <a:buFont typeface="Arial" panose="020B0604020202020204" pitchFamily="34" charset="0"/>
              <a:buChar char="•"/>
            </a:pPr>
            <a:r>
              <a:rPr lang="en-US" dirty="0">
                <a:latin typeface="Arial" panose="020B0604020202020204" pitchFamily="34" charset="0"/>
                <a:cs typeface="Arial" panose="020B0604020202020204" pitchFamily="34" charset="0"/>
              </a:rPr>
              <a:t>The course has mainly focused on internal validity (properly measuring what we aimed to measure). </a:t>
            </a:r>
          </a:p>
          <a:p>
            <a:pPr marL="308610" indent="-308610">
              <a:spcBef>
                <a:spcPts val="1080"/>
              </a:spcBef>
              <a:buFont typeface="Arial" panose="020B0604020202020204" pitchFamily="34" charset="0"/>
              <a:buChar char="•"/>
            </a:pPr>
            <a:r>
              <a:rPr lang="en-US" dirty="0">
                <a:latin typeface="Arial" panose="020B0604020202020204" pitchFamily="34" charset="0"/>
                <a:cs typeface="Arial" panose="020B0604020202020204" pitchFamily="34" charset="0"/>
              </a:rPr>
              <a:t>We also briefly talked about </a:t>
            </a:r>
            <a:r>
              <a:rPr lang="en-US" dirty="0">
                <a:highlight>
                  <a:srgbClr val="FFFF00"/>
                </a:highlight>
                <a:latin typeface="Arial" panose="020B0604020202020204" pitchFamily="34" charset="0"/>
                <a:cs typeface="Arial" panose="020B0604020202020204" pitchFamily="34" charset="0"/>
              </a:rPr>
              <a:t>external validity. </a:t>
            </a:r>
          </a:p>
          <a:p>
            <a:pPr marL="308610" indent="-308610">
              <a:spcBef>
                <a:spcPts val="1080"/>
              </a:spcBef>
              <a:buFont typeface="Arial" panose="020B0604020202020204" pitchFamily="34" charset="0"/>
              <a:buChar char="•"/>
            </a:pPr>
            <a:r>
              <a:rPr lang="en-US" dirty="0">
                <a:latin typeface="Arial" panose="020B0604020202020204" pitchFamily="34" charset="0"/>
                <a:cs typeface="Arial" panose="020B0604020202020204" pitchFamily="34" charset="0"/>
              </a:rPr>
              <a:t>How do you know what the external validity of a study is?</a:t>
            </a:r>
          </a:p>
          <a:p>
            <a:pPr marL="308610" indent="-308610">
              <a:spcBef>
                <a:spcPts val="1080"/>
              </a:spcBef>
              <a:buFont typeface="Arial" panose="020B0604020202020204" pitchFamily="34" charset="0"/>
              <a:buChar char="•"/>
            </a:pPr>
            <a:r>
              <a:rPr lang="en-US" dirty="0">
                <a:latin typeface="Arial" panose="020B0604020202020204" pitchFamily="34" charset="0"/>
                <a:cs typeface="Arial" panose="020B0604020202020204" pitchFamily="34" charset="0"/>
              </a:rPr>
              <a:t>How can understanding the mechanisms or channels of the effect help with external validity?  </a:t>
            </a:r>
          </a:p>
        </p:txBody>
      </p:sp>
      <p:sp>
        <p:nvSpPr>
          <p:cNvPr id="5" name="Slide Number Placeholder 4"/>
          <p:cNvSpPr>
            <a:spLocks noGrp="1"/>
          </p:cNvSpPr>
          <p:nvPr>
            <p:ph type="sldNum" sz="quarter" idx="17"/>
          </p:nvPr>
        </p:nvSpPr>
        <p:spPr/>
        <p:txBody>
          <a:bodyPr/>
          <a:lstStyle/>
          <a:p>
            <a:pPr>
              <a:defRPr/>
            </a:pPr>
            <a:endParaRPr lang="fi-FI" dirty="0"/>
          </a:p>
        </p:txBody>
      </p:sp>
    </p:spTree>
    <p:extLst>
      <p:ext uri="{BB962C8B-B14F-4D97-AF65-F5344CB8AC3E}">
        <p14:creationId xmlns:p14="http://schemas.microsoft.com/office/powerpoint/2010/main" val="3857160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77D57-4165-5ABE-37E4-9D6F8F69BB2A}"/>
              </a:ext>
            </a:extLst>
          </p:cNvPr>
          <p:cNvSpPr>
            <a:spLocks noGrp="1"/>
          </p:cNvSpPr>
          <p:nvPr>
            <p:ph type="ctrTitle"/>
          </p:nvPr>
        </p:nvSpPr>
        <p:spPr/>
        <p:txBody>
          <a:bodyPr/>
          <a:lstStyle/>
          <a:p>
            <a:r>
              <a:rPr lang="en-FI" dirty="0"/>
              <a:t>Choosing the appropriate method</a:t>
            </a:r>
          </a:p>
        </p:txBody>
      </p:sp>
      <p:sp>
        <p:nvSpPr>
          <p:cNvPr id="3" name="Content Placeholder 2">
            <a:extLst>
              <a:ext uri="{FF2B5EF4-FFF2-40B4-BE49-F238E27FC236}">
                <a16:creationId xmlns:a16="http://schemas.microsoft.com/office/drawing/2014/main" id="{28474AA0-E10A-B056-3E87-F59E01B118CD}"/>
              </a:ext>
            </a:extLst>
          </p:cNvPr>
          <p:cNvSpPr>
            <a:spLocks noGrp="1"/>
          </p:cNvSpPr>
          <p:nvPr>
            <p:ph sz="quarter" idx="14"/>
          </p:nvPr>
        </p:nvSpPr>
        <p:spPr/>
        <p:txBody>
          <a:bodyPr/>
          <a:lstStyle/>
          <a:p>
            <a:r>
              <a:rPr lang="en-FI" dirty="0"/>
              <a:t>How can we know which method is good?</a:t>
            </a:r>
          </a:p>
          <a:p>
            <a:pPr marL="342900" indent="-342900">
              <a:buFont typeface="Arial" panose="020B0604020202020204" pitchFamily="34" charset="0"/>
              <a:buChar char="•"/>
            </a:pPr>
            <a:r>
              <a:rPr lang="en-FI" b="0" dirty="0"/>
              <a:t>Knowing how to think about this is an important takeaway from the course. Some of the exam questions can be of the type where we describe some scenario to you and then ask you to suggest what method you would use to measure a causal effect in that scenario and to motivate and explain why! </a:t>
            </a:r>
          </a:p>
        </p:txBody>
      </p:sp>
      <p:sp>
        <p:nvSpPr>
          <p:cNvPr id="4" name="Slide Number Placeholder 3">
            <a:extLst>
              <a:ext uri="{FF2B5EF4-FFF2-40B4-BE49-F238E27FC236}">
                <a16:creationId xmlns:a16="http://schemas.microsoft.com/office/drawing/2014/main" id="{9AB9E2E3-997A-0973-C0D3-BA3628E9D803}"/>
              </a:ext>
            </a:extLst>
          </p:cNvPr>
          <p:cNvSpPr>
            <a:spLocks noGrp="1"/>
          </p:cNvSpPr>
          <p:nvPr>
            <p:ph type="sldNum" sz="quarter" idx="17"/>
          </p:nvPr>
        </p:nvSpPr>
        <p:spPr/>
        <p:txBody>
          <a:bodyPr/>
          <a:lstStyle/>
          <a:p>
            <a:pPr>
              <a:defRPr/>
            </a:pPr>
            <a:fld id="{49EFD4B7-1CC6-864B-A72A-C978B70BBA9B}" type="slidenum">
              <a:rPr lang="fi-FI" smtClean="0"/>
              <a:pPr>
                <a:defRPr/>
              </a:pPr>
              <a:t>14</a:t>
            </a:fld>
            <a:endParaRPr lang="fi-FI"/>
          </a:p>
        </p:txBody>
      </p:sp>
    </p:spTree>
    <p:extLst>
      <p:ext uri="{BB962C8B-B14F-4D97-AF65-F5344CB8AC3E}">
        <p14:creationId xmlns:p14="http://schemas.microsoft.com/office/powerpoint/2010/main" val="3882270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C7A4-198B-F043-0B02-02E069FEE0AE}"/>
              </a:ext>
            </a:extLst>
          </p:cNvPr>
          <p:cNvSpPr>
            <a:spLocks noGrp="1"/>
          </p:cNvSpPr>
          <p:nvPr>
            <p:ph type="ctrTitle"/>
          </p:nvPr>
        </p:nvSpPr>
        <p:spPr/>
        <p:txBody>
          <a:bodyPr/>
          <a:lstStyle/>
          <a:p>
            <a:r>
              <a:rPr lang="en-FI" dirty="0"/>
              <a:t>Regression output tables</a:t>
            </a:r>
          </a:p>
        </p:txBody>
      </p:sp>
      <p:pic>
        <p:nvPicPr>
          <p:cNvPr id="6" name="Content Placeholder 5">
            <a:extLst>
              <a:ext uri="{FF2B5EF4-FFF2-40B4-BE49-F238E27FC236}">
                <a16:creationId xmlns:a16="http://schemas.microsoft.com/office/drawing/2014/main" id="{18DB9135-2FE0-4811-EA3E-24F42BDE69DA}"/>
              </a:ext>
            </a:extLst>
          </p:cNvPr>
          <p:cNvPicPr>
            <a:picLocks noGrp="1" noChangeAspect="1"/>
          </p:cNvPicPr>
          <p:nvPr>
            <p:ph sz="quarter" idx="14"/>
          </p:nvPr>
        </p:nvPicPr>
        <p:blipFill>
          <a:blip r:embed="rId2"/>
          <a:stretch>
            <a:fillRect/>
          </a:stretch>
        </p:blipFill>
        <p:spPr>
          <a:xfrm>
            <a:off x="2212860" y="1262063"/>
            <a:ext cx="4718281" cy="3335337"/>
          </a:xfrm>
        </p:spPr>
      </p:pic>
      <p:sp>
        <p:nvSpPr>
          <p:cNvPr id="4" name="Slide Number Placeholder 3">
            <a:extLst>
              <a:ext uri="{FF2B5EF4-FFF2-40B4-BE49-F238E27FC236}">
                <a16:creationId xmlns:a16="http://schemas.microsoft.com/office/drawing/2014/main" id="{B314C1E4-6816-8429-B561-D7B30089E7C2}"/>
              </a:ext>
            </a:extLst>
          </p:cNvPr>
          <p:cNvSpPr>
            <a:spLocks noGrp="1"/>
          </p:cNvSpPr>
          <p:nvPr>
            <p:ph type="sldNum" sz="quarter" idx="17"/>
          </p:nvPr>
        </p:nvSpPr>
        <p:spPr/>
        <p:txBody>
          <a:bodyPr/>
          <a:lstStyle/>
          <a:p>
            <a:pPr>
              <a:defRPr/>
            </a:pPr>
            <a:fld id="{49EFD4B7-1CC6-864B-A72A-C978B70BBA9B}" type="slidenum">
              <a:rPr lang="fi-FI" smtClean="0"/>
              <a:pPr>
                <a:defRPr/>
              </a:pPr>
              <a:t>15</a:t>
            </a:fld>
            <a:endParaRPr lang="fi-FI"/>
          </a:p>
        </p:txBody>
      </p:sp>
      <p:sp>
        <p:nvSpPr>
          <p:cNvPr id="7" name="TextBox 6">
            <a:extLst>
              <a:ext uri="{FF2B5EF4-FFF2-40B4-BE49-F238E27FC236}">
                <a16:creationId xmlns:a16="http://schemas.microsoft.com/office/drawing/2014/main" id="{A64D8DD2-2457-6759-CAC8-C1AAE78D9E94}"/>
              </a:ext>
            </a:extLst>
          </p:cNvPr>
          <p:cNvSpPr txBox="1"/>
          <p:nvPr/>
        </p:nvSpPr>
        <p:spPr>
          <a:xfrm>
            <a:off x="3203848" y="2281436"/>
            <a:ext cx="504056" cy="235769"/>
          </a:xfrm>
          <a:prstGeom prst="rect">
            <a:avLst/>
          </a:prstGeom>
          <a:noFill/>
          <a:ln>
            <a:solidFill>
              <a:srgbClr val="BB16A3"/>
            </a:solidFill>
          </a:ln>
        </p:spPr>
        <p:txBody>
          <a:bodyPr wrap="square" lIns="0" tIns="0" rIns="0" bIns="0" rtlCol="0">
            <a:spAutoFit/>
          </a:bodyPr>
          <a:lstStyle/>
          <a:p>
            <a:endParaRPr lang="en-FI" sz="2000" b="1" dirty="0"/>
          </a:p>
        </p:txBody>
      </p:sp>
      <p:sp>
        <p:nvSpPr>
          <p:cNvPr id="8" name="TextBox 7">
            <a:extLst>
              <a:ext uri="{FF2B5EF4-FFF2-40B4-BE49-F238E27FC236}">
                <a16:creationId xmlns:a16="http://schemas.microsoft.com/office/drawing/2014/main" id="{1D0CA8E4-EA2E-B8CA-D121-4DAA3492CEC8}"/>
              </a:ext>
            </a:extLst>
          </p:cNvPr>
          <p:cNvSpPr txBox="1"/>
          <p:nvPr/>
        </p:nvSpPr>
        <p:spPr>
          <a:xfrm>
            <a:off x="6228184" y="2281436"/>
            <a:ext cx="504056" cy="235769"/>
          </a:xfrm>
          <a:prstGeom prst="rect">
            <a:avLst/>
          </a:prstGeom>
          <a:noFill/>
          <a:ln>
            <a:solidFill>
              <a:srgbClr val="BB16A3"/>
            </a:solidFill>
          </a:ln>
        </p:spPr>
        <p:txBody>
          <a:bodyPr wrap="square" lIns="0" tIns="0" rIns="0" bIns="0" rtlCol="0">
            <a:spAutoFit/>
          </a:bodyPr>
          <a:lstStyle/>
          <a:p>
            <a:endParaRPr lang="en-FI" sz="2000" b="1" dirty="0"/>
          </a:p>
        </p:txBody>
      </p:sp>
      <p:sp>
        <p:nvSpPr>
          <p:cNvPr id="9" name="TextBox 8">
            <a:extLst>
              <a:ext uri="{FF2B5EF4-FFF2-40B4-BE49-F238E27FC236}">
                <a16:creationId xmlns:a16="http://schemas.microsoft.com/office/drawing/2014/main" id="{2AC7ADC5-D488-2936-BCFC-F3C533F94FA5}"/>
              </a:ext>
            </a:extLst>
          </p:cNvPr>
          <p:cNvSpPr txBox="1"/>
          <p:nvPr/>
        </p:nvSpPr>
        <p:spPr>
          <a:xfrm>
            <a:off x="7596336" y="913284"/>
            <a:ext cx="1296144" cy="2400657"/>
          </a:xfrm>
          <a:prstGeom prst="rect">
            <a:avLst/>
          </a:prstGeom>
          <a:noFill/>
          <a:ln>
            <a:solidFill>
              <a:srgbClr val="BB16A3"/>
            </a:solidFill>
          </a:ln>
        </p:spPr>
        <p:txBody>
          <a:bodyPr wrap="square" lIns="0" tIns="0" rIns="0" bIns="0" rtlCol="0">
            <a:spAutoFit/>
          </a:bodyPr>
          <a:lstStyle/>
          <a:p>
            <a:r>
              <a:rPr lang="en-FI" sz="1200" dirty="0"/>
              <a:t>This point estimate is statistically significant since </a:t>
            </a:r>
          </a:p>
          <a:p>
            <a:r>
              <a:rPr lang="en-FI" sz="1200" dirty="0">
                <a:solidFill>
                  <a:srgbClr val="BB16A3"/>
                </a:solidFill>
              </a:rPr>
              <a:t>0.0165</a:t>
            </a:r>
            <a:r>
              <a:rPr lang="en-FI" sz="1200" dirty="0"/>
              <a:t>*1.96&lt;</a:t>
            </a:r>
            <a:r>
              <a:rPr lang="en-FI" sz="1200" dirty="0">
                <a:solidFill>
                  <a:srgbClr val="BB16A3"/>
                </a:solidFill>
              </a:rPr>
              <a:t>0.123</a:t>
            </a:r>
          </a:p>
          <a:p>
            <a:endParaRPr lang="en-FI" sz="1200" dirty="0"/>
          </a:p>
          <a:p>
            <a:r>
              <a:rPr lang="en-GB" sz="1200" dirty="0"/>
              <a:t>T</a:t>
            </a:r>
            <a:r>
              <a:rPr lang="en-FI" sz="1200" dirty="0"/>
              <a:t>he point estimate suggests a positive effect, and the entire  confidence interval lies on the positive side of zero. </a:t>
            </a:r>
          </a:p>
          <a:p>
            <a:endParaRPr lang="en-FI" sz="1200" dirty="0"/>
          </a:p>
        </p:txBody>
      </p:sp>
      <p:sp>
        <p:nvSpPr>
          <p:cNvPr id="10" name="TextBox 9">
            <a:extLst>
              <a:ext uri="{FF2B5EF4-FFF2-40B4-BE49-F238E27FC236}">
                <a16:creationId xmlns:a16="http://schemas.microsoft.com/office/drawing/2014/main" id="{378DF01C-CE20-58D3-41A6-B0BD63FD4843}"/>
              </a:ext>
            </a:extLst>
          </p:cNvPr>
          <p:cNvSpPr txBox="1"/>
          <p:nvPr/>
        </p:nvSpPr>
        <p:spPr>
          <a:xfrm>
            <a:off x="323528" y="1912104"/>
            <a:ext cx="1800200" cy="2031325"/>
          </a:xfrm>
          <a:prstGeom prst="rect">
            <a:avLst/>
          </a:prstGeom>
          <a:noFill/>
          <a:ln>
            <a:solidFill>
              <a:srgbClr val="BB16A3"/>
            </a:solidFill>
          </a:ln>
        </p:spPr>
        <p:txBody>
          <a:bodyPr wrap="square" lIns="0" tIns="0" rIns="0" bIns="0" rtlCol="0">
            <a:spAutoFit/>
          </a:bodyPr>
          <a:lstStyle/>
          <a:p>
            <a:r>
              <a:rPr lang="en-FI" sz="1200" dirty="0"/>
              <a:t>This point estimate is not statistically significant since </a:t>
            </a:r>
          </a:p>
          <a:p>
            <a:r>
              <a:rPr lang="en-FI" sz="1200" dirty="0">
                <a:solidFill>
                  <a:srgbClr val="BB16A3"/>
                </a:solidFill>
              </a:rPr>
              <a:t>0.00999</a:t>
            </a:r>
            <a:r>
              <a:rPr lang="en-FI" sz="1200" dirty="0"/>
              <a:t>*1.96=0.0196 and </a:t>
            </a:r>
          </a:p>
          <a:p>
            <a:r>
              <a:rPr lang="en-FI" sz="1200" dirty="0">
                <a:solidFill>
                  <a:srgbClr val="BB16A3"/>
                </a:solidFill>
              </a:rPr>
              <a:t>-0.0107 </a:t>
            </a:r>
            <a:r>
              <a:rPr lang="en-FI" sz="1200" dirty="0"/>
              <a:t>+0.0196&gt;0</a:t>
            </a:r>
          </a:p>
          <a:p>
            <a:endParaRPr lang="en-FI" sz="1200" dirty="0"/>
          </a:p>
          <a:p>
            <a:r>
              <a:rPr lang="en-GB" sz="1200" dirty="0"/>
              <a:t>T</a:t>
            </a:r>
            <a:r>
              <a:rPr lang="en-FI" sz="1200" dirty="0"/>
              <a:t>he point estimate suggests a negative effect, but the confidence intervalcrosses the value zero. </a:t>
            </a:r>
          </a:p>
        </p:txBody>
      </p:sp>
      <p:cxnSp>
        <p:nvCxnSpPr>
          <p:cNvPr id="12" name="Straight Connector 11">
            <a:extLst>
              <a:ext uri="{FF2B5EF4-FFF2-40B4-BE49-F238E27FC236}">
                <a16:creationId xmlns:a16="http://schemas.microsoft.com/office/drawing/2014/main" id="{96E1ED88-79AB-3FF4-40B9-756D65758A82}"/>
              </a:ext>
            </a:extLst>
          </p:cNvPr>
          <p:cNvCxnSpPr/>
          <p:nvPr/>
        </p:nvCxnSpPr>
        <p:spPr>
          <a:xfrm flipH="1">
            <a:off x="6732240" y="1345332"/>
            <a:ext cx="864096" cy="936104"/>
          </a:xfrm>
          <a:prstGeom prst="line">
            <a:avLst/>
          </a:prstGeom>
          <a:ln w="9525">
            <a:solidFill>
              <a:srgbClr val="BB16A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D415707-9CFC-E12A-F757-CA1A000DFEBA}"/>
              </a:ext>
            </a:extLst>
          </p:cNvPr>
          <p:cNvCxnSpPr>
            <a:cxnSpLocks/>
          </p:cNvCxnSpPr>
          <p:nvPr/>
        </p:nvCxnSpPr>
        <p:spPr>
          <a:xfrm flipH="1" flipV="1">
            <a:off x="2123728" y="1969025"/>
            <a:ext cx="1080120" cy="464811"/>
          </a:xfrm>
          <a:prstGeom prst="line">
            <a:avLst/>
          </a:prstGeom>
          <a:ln w="9525">
            <a:solidFill>
              <a:srgbClr val="BB16A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467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7C9-1BFE-E644-5F99-4CD1F3E3B8F1}"/>
              </a:ext>
            </a:extLst>
          </p:cNvPr>
          <p:cNvSpPr>
            <a:spLocks noGrp="1"/>
          </p:cNvSpPr>
          <p:nvPr>
            <p:ph type="ctrTitle"/>
          </p:nvPr>
        </p:nvSpPr>
        <p:spPr/>
        <p:txBody>
          <a:bodyPr/>
          <a:lstStyle/>
          <a:p>
            <a:r>
              <a:rPr lang="en-FI" dirty="0">
                <a:latin typeface="Arial" panose="020B0604020202020204" pitchFamily="34" charset="0"/>
                <a:cs typeface="Arial" panose="020B0604020202020204" pitchFamily="34" charset="0"/>
              </a:rPr>
              <a:t>Discussion of Table 4</a:t>
            </a:r>
            <a:br>
              <a:rPr lang="en-FI" dirty="0">
                <a:latin typeface="Arial" panose="020B0604020202020204" pitchFamily="34" charset="0"/>
                <a:cs typeface="Arial" panose="020B0604020202020204" pitchFamily="34" charset="0"/>
              </a:rPr>
            </a:br>
            <a:r>
              <a:rPr lang="en-FI" sz="1800" b="0" dirty="0">
                <a:solidFill>
                  <a:schemeClr val="tx1"/>
                </a:solidFill>
                <a:latin typeface="Arial" panose="020B0604020202020204" pitchFamily="34" charset="0"/>
                <a:cs typeface="Arial" panose="020B0604020202020204" pitchFamily="34" charset="0"/>
              </a:rPr>
              <a:t>This is the female columns from prev page</a:t>
            </a:r>
          </a:p>
        </p:txBody>
      </p:sp>
      <p:sp>
        <p:nvSpPr>
          <p:cNvPr id="4" name="Slide Number Placeholder 3">
            <a:extLst>
              <a:ext uri="{FF2B5EF4-FFF2-40B4-BE49-F238E27FC236}">
                <a16:creationId xmlns:a16="http://schemas.microsoft.com/office/drawing/2014/main" id="{587EABD0-00FC-D807-53AD-F10FEE3363E6}"/>
              </a:ext>
            </a:extLst>
          </p:cNvPr>
          <p:cNvSpPr>
            <a:spLocks noGrp="1"/>
          </p:cNvSpPr>
          <p:nvPr>
            <p:ph type="sldNum" sz="quarter" idx="17"/>
          </p:nvPr>
        </p:nvSpPr>
        <p:spPr/>
        <p:txBody>
          <a:bodyPr/>
          <a:lstStyle/>
          <a:p>
            <a:pPr>
              <a:defRPr/>
            </a:pPr>
            <a:fld id="{49EFD4B7-1CC6-864B-A72A-C978B70BBA9B}" type="slidenum">
              <a:rPr lang="fi-FI" smtClean="0"/>
              <a:pPr>
                <a:defRPr/>
              </a:pPr>
              <a:t>16</a:t>
            </a:fld>
            <a:endParaRPr lang="fi-FI" dirty="0"/>
          </a:p>
        </p:txBody>
      </p:sp>
      <p:pic>
        <p:nvPicPr>
          <p:cNvPr id="9" name="Picture 8">
            <a:extLst>
              <a:ext uri="{FF2B5EF4-FFF2-40B4-BE49-F238E27FC236}">
                <a16:creationId xmlns:a16="http://schemas.microsoft.com/office/drawing/2014/main" id="{295BDFD1-16CC-4B7F-8843-99A1FAB5E90B}"/>
              </a:ext>
            </a:extLst>
          </p:cNvPr>
          <p:cNvPicPr>
            <a:picLocks noChangeAspect="1"/>
          </p:cNvPicPr>
          <p:nvPr/>
        </p:nvPicPr>
        <p:blipFill>
          <a:blip r:embed="rId2"/>
          <a:stretch>
            <a:fillRect/>
          </a:stretch>
        </p:blipFill>
        <p:spPr>
          <a:xfrm>
            <a:off x="2979441" y="1276582"/>
            <a:ext cx="2731720" cy="3336083"/>
          </a:xfrm>
          <a:prstGeom prst="rect">
            <a:avLst/>
          </a:prstGeom>
        </p:spPr>
      </p:pic>
      <p:sp>
        <p:nvSpPr>
          <p:cNvPr id="11" name="Content Placeholder 10">
            <a:extLst>
              <a:ext uri="{FF2B5EF4-FFF2-40B4-BE49-F238E27FC236}">
                <a16:creationId xmlns:a16="http://schemas.microsoft.com/office/drawing/2014/main" id="{D81023BB-3605-8316-39C4-D1A0C41D4C6A}"/>
              </a:ext>
            </a:extLst>
          </p:cNvPr>
          <p:cNvSpPr>
            <a:spLocks noGrp="1"/>
          </p:cNvSpPr>
          <p:nvPr>
            <p:ph sz="quarter" idx="14"/>
          </p:nvPr>
        </p:nvSpPr>
        <p:spPr>
          <a:xfrm>
            <a:off x="315912" y="1201317"/>
            <a:ext cx="2663527" cy="3548778"/>
          </a:xfrm>
        </p:spPr>
        <p:txBody>
          <a:bodyPr/>
          <a:lstStyle/>
          <a:p>
            <a:r>
              <a:rPr lang="fi-FI" sz="1500" b="0" dirty="0" err="1"/>
              <a:t>Among</a:t>
            </a:r>
            <a:r>
              <a:rPr lang="fi-FI" sz="1500" b="0" dirty="0"/>
              <a:t> </a:t>
            </a:r>
            <a:r>
              <a:rPr lang="fi-FI" sz="1500" b="0" dirty="0" err="1"/>
              <a:t>females</a:t>
            </a:r>
            <a:r>
              <a:rPr lang="fi-FI" sz="1500" b="0" dirty="0"/>
              <a:t> in </a:t>
            </a:r>
            <a:r>
              <a:rPr lang="fi-FI" sz="1500" b="0" dirty="0" err="1"/>
              <a:t>the</a:t>
            </a:r>
            <a:r>
              <a:rPr lang="fi-FI" sz="1500" b="0" dirty="0"/>
              <a:t> </a:t>
            </a:r>
            <a:r>
              <a:rPr lang="fi-FI" sz="1500" b="0" dirty="0" err="1"/>
              <a:t>control</a:t>
            </a:r>
            <a:r>
              <a:rPr lang="fi-FI" sz="1500" b="0" dirty="0"/>
              <a:t> </a:t>
            </a:r>
            <a:r>
              <a:rPr lang="fi-FI" sz="1500" b="0" dirty="0" err="1"/>
              <a:t>group</a:t>
            </a:r>
            <a:r>
              <a:rPr lang="fi-FI" sz="1500" b="0" dirty="0"/>
              <a:t> (</a:t>
            </a:r>
            <a:r>
              <a:rPr lang="fi-FI" sz="1500" b="0" dirty="0" err="1"/>
              <a:t>kids</a:t>
            </a:r>
            <a:r>
              <a:rPr lang="fi-FI" sz="1500" b="0" dirty="0"/>
              <a:t> </a:t>
            </a:r>
            <a:r>
              <a:rPr lang="fi-FI" sz="1500" b="0" dirty="0" err="1"/>
              <a:t>who</a:t>
            </a:r>
            <a:r>
              <a:rPr lang="fi-FI" sz="1500" b="0" dirty="0"/>
              <a:t> </a:t>
            </a:r>
            <a:r>
              <a:rPr lang="fi-FI" sz="1500" b="0" dirty="0" err="1"/>
              <a:t>did</a:t>
            </a:r>
            <a:r>
              <a:rPr lang="fi-FI" sz="1500" b="0" dirty="0"/>
              <a:t> </a:t>
            </a:r>
            <a:r>
              <a:rPr lang="fi-FI" sz="1500" b="0" dirty="0" err="1"/>
              <a:t>not</a:t>
            </a:r>
            <a:r>
              <a:rPr lang="fi-FI" sz="1500" b="0" dirty="0"/>
              <a:t> </a:t>
            </a:r>
            <a:r>
              <a:rPr lang="fi-FI" sz="1500" b="0" dirty="0" err="1"/>
              <a:t>get</a:t>
            </a:r>
            <a:r>
              <a:rPr lang="fi-FI" sz="1500" b="0" dirty="0"/>
              <a:t> </a:t>
            </a:r>
            <a:r>
              <a:rPr lang="fi-FI" sz="1500" b="0" dirty="0" err="1"/>
              <a:t>displaced</a:t>
            </a:r>
            <a:r>
              <a:rPr lang="fi-FI" sz="1500" b="0" dirty="0"/>
              <a:t>) </a:t>
            </a:r>
            <a:r>
              <a:rPr lang="fi-FI" sz="1500" b="0" dirty="0" err="1"/>
              <a:t>the</a:t>
            </a:r>
            <a:r>
              <a:rPr lang="fi-FI" sz="1500" b="0" dirty="0"/>
              <a:t> </a:t>
            </a:r>
            <a:r>
              <a:rPr lang="fi-FI" sz="1500" b="0" dirty="0" err="1"/>
              <a:t>average</a:t>
            </a:r>
            <a:r>
              <a:rPr lang="fi-FI" sz="1500" b="0" dirty="0"/>
              <a:t> </a:t>
            </a:r>
            <a:r>
              <a:rPr lang="fi-FI" sz="1500" b="0" dirty="0" err="1"/>
              <a:t>employment</a:t>
            </a:r>
            <a:r>
              <a:rPr lang="fi-FI" sz="1500" b="0" dirty="0"/>
              <a:t> is just </a:t>
            </a:r>
            <a:r>
              <a:rPr lang="fi-FI" sz="1500" b="0" dirty="0" err="1"/>
              <a:t>over</a:t>
            </a:r>
            <a:r>
              <a:rPr lang="fi-FI" sz="1500" b="0" dirty="0"/>
              <a:t> 50%.</a:t>
            </a:r>
          </a:p>
          <a:p>
            <a:endParaRPr lang="fi-FI" sz="1500" b="0" dirty="0"/>
          </a:p>
          <a:p>
            <a:endParaRPr lang="fi-FI" sz="1500" b="0" dirty="0"/>
          </a:p>
          <a:p>
            <a:r>
              <a:rPr lang="fi-FI" sz="1500" b="0" dirty="0" err="1"/>
              <a:t>The</a:t>
            </a:r>
            <a:r>
              <a:rPr lang="fi-FI" sz="1500" b="0" dirty="0"/>
              <a:t> </a:t>
            </a:r>
            <a:r>
              <a:rPr lang="fi-FI" sz="1500" b="0" dirty="0" err="1"/>
              <a:t>treatment</a:t>
            </a:r>
            <a:r>
              <a:rPr lang="fi-FI" sz="1500" b="0" dirty="0"/>
              <a:t> </a:t>
            </a:r>
            <a:r>
              <a:rPr lang="fi-FI" sz="1500" b="0" dirty="0" err="1"/>
              <a:t>effect</a:t>
            </a:r>
            <a:r>
              <a:rPr lang="fi-FI" sz="1500" b="0" dirty="0"/>
              <a:t> (</a:t>
            </a:r>
            <a:r>
              <a:rPr lang="fi-FI" sz="1500" b="0" dirty="0" err="1"/>
              <a:t>discussed</a:t>
            </a:r>
            <a:r>
              <a:rPr lang="fi-FI" sz="1500" b="0" dirty="0"/>
              <a:t> </a:t>
            </a:r>
            <a:r>
              <a:rPr lang="fi-FI" sz="1500" b="0" dirty="0" err="1"/>
              <a:t>more</a:t>
            </a:r>
            <a:r>
              <a:rPr lang="fi-FI" sz="1500" b="0" dirty="0"/>
              <a:t> on </a:t>
            </a:r>
            <a:r>
              <a:rPr lang="fi-FI" sz="1500" b="0" dirty="0" err="1"/>
              <a:t>the</a:t>
            </a:r>
            <a:r>
              <a:rPr lang="fi-FI" sz="1500" b="0" dirty="0"/>
              <a:t> </a:t>
            </a:r>
            <a:r>
              <a:rPr lang="fi-FI" sz="1500" b="0" dirty="0" err="1"/>
              <a:t>right</a:t>
            </a:r>
            <a:r>
              <a:rPr lang="fi-FI" sz="1500" b="0" dirty="0"/>
              <a:t> side of </a:t>
            </a:r>
            <a:r>
              <a:rPr lang="fi-FI" sz="1500" b="0" dirty="0" err="1"/>
              <a:t>the</a:t>
            </a:r>
            <a:r>
              <a:rPr lang="fi-FI" sz="1500" b="0" dirty="0"/>
              <a:t> </a:t>
            </a:r>
            <a:r>
              <a:rPr lang="fi-FI" sz="1500" b="0" dirty="0" err="1"/>
              <a:t>table</a:t>
            </a:r>
            <a:r>
              <a:rPr lang="fi-FI" sz="1500" b="0" dirty="0"/>
              <a:t>) is 6.6%. If </a:t>
            </a:r>
            <a:r>
              <a:rPr lang="fi-FI" sz="1500" b="0" dirty="0" err="1"/>
              <a:t>we</a:t>
            </a:r>
            <a:r>
              <a:rPr lang="fi-FI" sz="1500" b="0" dirty="0"/>
              <a:t> </a:t>
            </a:r>
            <a:r>
              <a:rPr lang="fi-FI" sz="1500" b="0" dirty="0" err="1"/>
              <a:t>compare</a:t>
            </a:r>
            <a:r>
              <a:rPr lang="fi-FI" sz="1500" b="0" dirty="0"/>
              <a:t> </a:t>
            </a:r>
            <a:r>
              <a:rPr lang="fi-FI" sz="1500" b="0" dirty="0" err="1"/>
              <a:t>this</a:t>
            </a:r>
            <a:r>
              <a:rPr lang="fi-FI" sz="1500" b="0" dirty="0"/>
              <a:t> </a:t>
            </a:r>
            <a:r>
              <a:rPr lang="fi-FI" sz="1500" b="0" dirty="0" err="1"/>
              <a:t>effect</a:t>
            </a:r>
            <a:r>
              <a:rPr lang="fi-FI" sz="1500" b="0" dirty="0"/>
              <a:t> to </a:t>
            </a:r>
            <a:r>
              <a:rPr lang="fi-FI" sz="1500" b="0" dirty="0" err="1"/>
              <a:t>the</a:t>
            </a:r>
            <a:r>
              <a:rPr lang="fi-FI" sz="1500" b="0" dirty="0"/>
              <a:t> </a:t>
            </a:r>
            <a:r>
              <a:rPr lang="fi-FI" sz="1500" b="0" dirty="0" err="1"/>
              <a:t>control</a:t>
            </a:r>
            <a:r>
              <a:rPr lang="fi-FI" sz="1500" b="0" dirty="0"/>
              <a:t> </a:t>
            </a:r>
            <a:r>
              <a:rPr lang="fi-FI" sz="1500" b="0" dirty="0" err="1"/>
              <a:t>group</a:t>
            </a:r>
            <a:r>
              <a:rPr lang="fi-FI" sz="1500" b="0" dirty="0"/>
              <a:t> </a:t>
            </a:r>
            <a:r>
              <a:rPr lang="fi-FI" sz="1500" b="0" dirty="0" err="1"/>
              <a:t>mean</a:t>
            </a:r>
            <a:r>
              <a:rPr lang="fi-FI" sz="1500" b="0" dirty="0"/>
              <a:t>, </a:t>
            </a:r>
            <a:r>
              <a:rPr lang="fi-FI" sz="1500" b="0" dirty="0" err="1"/>
              <a:t>we</a:t>
            </a:r>
            <a:r>
              <a:rPr lang="fi-FI" sz="1500" b="0" dirty="0"/>
              <a:t> </a:t>
            </a:r>
            <a:r>
              <a:rPr lang="fi-FI" sz="1500" b="0" dirty="0" err="1"/>
              <a:t>see</a:t>
            </a:r>
            <a:r>
              <a:rPr lang="fi-FI" sz="1500" b="0" dirty="0"/>
              <a:t> </a:t>
            </a:r>
            <a:r>
              <a:rPr lang="fi-FI" sz="1500" b="0" dirty="0" err="1"/>
              <a:t>that</a:t>
            </a:r>
            <a:r>
              <a:rPr lang="fi-FI" sz="1500" b="0" dirty="0"/>
              <a:t> </a:t>
            </a:r>
            <a:r>
              <a:rPr lang="fi-FI" sz="1500" b="0" dirty="0" err="1"/>
              <a:t>due</a:t>
            </a:r>
            <a:r>
              <a:rPr lang="fi-FI" sz="1500" b="0" dirty="0"/>
              <a:t> to </a:t>
            </a:r>
            <a:r>
              <a:rPr lang="fi-FI" sz="1500" b="0" dirty="0" err="1"/>
              <a:t>the</a:t>
            </a:r>
            <a:r>
              <a:rPr lang="fi-FI" sz="1500" b="0" dirty="0"/>
              <a:t> </a:t>
            </a:r>
            <a:r>
              <a:rPr lang="fi-FI" sz="1500" b="0" dirty="0" err="1"/>
              <a:t>treatment</a:t>
            </a:r>
            <a:r>
              <a:rPr lang="fi-FI" sz="1500" b="0" dirty="0"/>
              <a:t>, </a:t>
            </a:r>
            <a:r>
              <a:rPr lang="fi-FI" sz="1500" b="0" dirty="0" err="1"/>
              <a:t>the</a:t>
            </a:r>
            <a:r>
              <a:rPr lang="fi-FI" sz="1500" b="0" dirty="0"/>
              <a:t> </a:t>
            </a:r>
            <a:r>
              <a:rPr lang="fi-FI" sz="1500" b="0" dirty="0" err="1"/>
              <a:t>likelihood</a:t>
            </a:r>
            <a:r>
              <a:rPr lang="fi-FI" sz="1500" b="0" dirty="0"/>
              <a:t> to </a:t>
            </a:r>
            <a:r>
              <a:rPr lang="fi-FI" sz="1500" b="0" dirty="0" err="1"/>
              <a:t>be</a:t>
            </a:r>
            <a:r>
              <a:rPr lang="fi-FI" sz="1500" b="0" dirty="0"/>
              <a:t> </a:t>
            </a:r>
            <a:r>
              <a:rPr lang="fi-FI" sz="1500" b="0" dirty="0" err="1"/>
              <a:t>employed</a:t>
            </a:r>
            <a:r>
              <a:rPr lang="fi-FI" sz="1500" b="0" dirty="0"/>
              <a:t> </a:t>
            </a:r>
            <a:r>
              <a:rPr lang="fi-FI" sz="1500" b="0" dirty="0" err="1"/>
              <a:t>increased</a:t>
            </a:r>
            <a:r>
              <a:rPr lang="fi-FI" sz="1500" b="0" dirty="0"/>
              <a:t> </a:t>
            </a:r>
            <a:r>
              <a:rPr lang="fi-FI" sz="1500" b="0" dirty="0" err="1"/>
              <a:t>by</a:t>
            </a:r>
            <a:r>
              <a:rPr lang="fi-FI" sz="1500" b="0" dirty="0"/>
              <a:t> 0.066/0.505 = </a:t>
            </a:r>
            <a:r>
              <a:rPr lang="fi-FI" sz="1500" b="0" dirty="0" err="1"/>
              <a:t>approximately</a:t>
            </a:r>
            <a:r>
              <a:rPr lang="fi-FI" sz="1500" b="0" dirty="0"/>
              <a:t> 13%  </a:t>
            </a:r>
            <a:endParaRPr lang="en-FI" sz="1500" b="0" dirty="0"/>
          </a:p>
        </p:txBody>
      </p:sp>
      <p:sp>
        <p:nvSpPr>
          <p:cNvPr id="12" name="Content Placeholder 10">
            <a:extLst>
              <a:ext uri="{FF2B5EF4-FFF2-40B4-BE49-F238E27FC236}">
                <a16:creationId xmlns:a16="http://schemas.microsoft.com/office/drawing/2014/main" id="{A3710651-EA31-B6CE-4662-C4AAA6B1E752}"/>
              </a:ext>
            </a:extLst>
          </p:cNvPr>
          <p:cNvSpPr txBox="1">
            <a:spLocks/>
          </p:cNvSpPr>
          <p:nvPr/>
        </p:nvSpPr>
        <p:spPr>
          <a:xfrm>
            <a:off x="6164560" y="1201317"/>
            <a:ext cx="2731720" cy="4032447"/>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i-FI" sz="1500" b="0" dirty="0" err="1"/>
              <a:t>The</a:t>
            </a:r>
            <a:r>
              <a:rPr lang="fi-FI" sz="1500" b="0" dirty="0"/>
              <a:t> </a:t>
            </a:r>
            <a:r>
              <a:rPr lang="fi-FI" sz="1500" b="0" dirty="0" err="1"/>
              <a:t>point</a:t>
            </a:r>
            <a:r>
              <a:rPr lang="fi-FI" sz="1500" b="0" dirty="0"/>
              <a:t> </a:t>
            </a:r>
            <a:r>
              <a:rPr lang="fi-FI" sz="1500" b="0" dirty="0" err="1"/>
              <a:t>estimate</a:t>
            </a:r>
            <a:r>
              <a:rPr lang="fi-FI" sz="1500" b="0" dirty="0"/>
              <a:t> for </a:t>
            </a:r>
            <a:r>
              <a:rPr lang="fi-FI" sz="1500" b="0" dirty="0" err="1"/>
              <a:t>the</a:t>
            </a:r>
            <a:r>
              <a:rPr lang="fi-FI" sz="1500" b="0" dirty="0"/>
              <a:t> </a:t>
            </a:r>
            <a:r>
              <a:rPr lang="fi-FI" sz="1500" b="0" dirty="0" err="1"/>
              <a:t>treat-control</a:t>
            </a:r>
            <a:r>
              <a:rPr lang="fi-FI" sz="1500" b="0" dirty="0"/>
              <a:t> </a:t>
            </a:r>
            <a:r>
              <a:rPr lang="fi-FI" sz="1500" b="0" dirty="0" err="1"/>
              <a:t>difference</a:t>
            </a:r>
            <a:r>
              <a:rPr lang="fi-FI" sz="1500" b="0" dirty="0"/>
              <a:t> is 0.066, i.e. in </a:t>
            </a:r>
            <a:r>
              <a:rPr lang="fi-FI" sz="1500" b="0" dirty="0" err="1"/>
              <a:t>the</a:t>
            </a:r>
            <a:r>
              <a:rPr lang="fi-FI" sz="1500" b="0" dirty="0"/>
              <a:t> </a:t>
            </a:r>
            <a:r>
              <a:rPr lang="fi-FI" sz="1500" b="0" dirty="0" err="1"/>
              <a:t>treated</a:t>
            </a:r>
            <a:r>
              <a:rPr lang="fi-FI" sz="1500" b="0" dirty="0"/>
              <a:t> (</a:t>
            </a:r>
            <a:r>
              <a:rPr lang="fi-FI" sz="1500" b="0" dirty="0" err="1"/>
              <a:t>displaced</a:t>
            </a:r>
            <a:r>
              <a:rPr lang="fi-FI" sz="1500" b="0" dirty="0"/>
              <a:t>) </a:t>
            </a:r>
            <a:r>
              <a:rPr lang="fi-FI" sz="1500" b="0" dirty="0" err="1"/>
              <a:t>group</a:t>
            </a:r>
            <a:r>
              <a:rPr lang="fi-FI" sz="1500" b="0" dirty="0"/>
              <a:t>, </a:t>
            </a:r>
            <a:r>
              <a:rPr lang="fi-FI" sz="1500" b="0" dirty="0" err="1"/>
              <a:t>the</a:t>
            </a:r>
            <a:r>
              <a:rPr lang="fi-FI" sz="1500" b="0" dirty="0"/>
              <a:t> </a:t>
            </a:r>
            <a:r>
              <a:rPr lang="fi-FI" sz="1500" b="0" dirty="0" err="1"/>
              <a:t>employment</a:t>
            </a:r>
            <a:r>
              <a:rPr lang="fi-FI" sz="1500" b="0" dirty="0"/>
              <a:t> </a:t>
            </a:r>
            <a:r>
              <a:rPr lang="fi-FI" sz="1500" b="0" dirty="0" err="1"/>
              <a:t>rate</a:t>
            </a:r>
            <a:r>
              <a:rPr lang="fi-FI" sz="1500" b="0" dirty="0"/>
              <a:t> </a:t>
            </a:r>
            <a:r>
              <a:rPr lang="fi-FI" sz="1500" b="0"/>
              <a:t>is 6.6 ppt. </a:t>
            </a:r>
            <a:r>
              <a:rPr lang="fi-FI" sz="1500" b="0" dirty="0" err="1"/>
              <a:t>higher</a:t>
            </a:r>
            <a:r>
              <a:rPr lang="fi-FI" sz="1500" b="0" dirty="0"/>
              <a:t>. </a:t>
            </a:r>
          </a:p>
          <a:p>
            <a:r>
              <a:rPr lang="fi-FI" sz="500" b="0" dirty="0"/>
              <a:t> </a:t>
            </a:r>
          </a:p>
          <a:p>
            <a:r>
              <a:rPr lang="fi-FI" sz="1500" b="0" dirty="0" err="1"/>
              <a:t>The</a:t>
            </a:r>
            <a:r>
              <a:rPr lang="fi-FI" sz="1500" b="0" dirty="0"/>
              <a:t> </a:t>
            </a:r>
            <a:r>
              <a:rPr lang="fi-FI" sz="1500" b="0" dirty="0" err="1"/>
              <a:t>standard</a:t>
            </a:r>
            <a:r>
              <a:rPr lang="fi-FI" sz="1500" b="0" dirty="0"/>
              <a:t> </a:t>
            </a:r>
            <a:r>
              <a:rPr lang="fi-FI" sz="1500" b="0" dirty="0" err="1"/>
              <a:t>error</a:t>
            </a:r>
            <a:r>
              <a:rPr lang="fi-FI" sz="1500" b="0" dirty="0"/>
              <a:t> of </a:t>
            </a:r>
            <a:r>
              <a:rPr lang="fi-FI" sz="1500" b="0" dirty="0" err="1"/>
              <a:t>this</a:t>
            </a:r>
            <a:r>
              <a:rPr lang="fi-FI" sz="1500" b="0" dirty="0"/>
              <a:t> </a:t>
            </a:r>
            <a:r>
              <a:rPr lang="fi-FI" sz="1500" b="0" dirty="0" err="1"/>
              <a:t>point</a:t>
            </a:r>
            <a:r>
              <a:rPr lang="fi-FI" sz="1500" b="0" dirty="0"/>
              <a:t> </a:t>
            </a:r>
            <a:r>
              <a:rPr lang="fi-FI" sz="1500" b="0" dirty="0" err="1"/>
              <a:t>estimate</a:t>
            </a:r>
            <a:r>
              <a:rPr lang="fi-FI" sz="1500" b="0" dirty="0"/>
              <a:t> is 0.014. </a:t>
            </a:r>
          </a:p>
          <a:p>
            <a:r>
              <a:rPr lang="fi-FI" sz="500" b="0" dirty="0"/>
              <a:t> </a:t>
            </a:r>
          </a:p>
          <a:p>
            <a:r>
              <a:rPr lang="fi-FI" sz="1500" b="0" dirty="0"/>
              <a:t>In </a:t>
            </a:r>
            <a:r>
              <a:rPr lang="fi-FI" sz="1500" b="0" dirty="0" err="1"/>
              <a:t>other</a:t>
            </a:r>
            <a:r>
              <a:rPr lang="fi-FI" sz="1500" b="0" dirty="0"/>
              <a:t> </a:t>
            </a:r>
            <a:r>
              <a:rPr lang="fi-FI" sz="1500" b="0" dirty="0" err="1"/>
              <a:t>words</a:t>
            </a:r>
            <a:r>
              <a:rPr lang="fi-FI" sz="1500" b="0" dirty="0"/>
              <a:t>, </a:t>
            </a:r>
            <a:r>
              <a:rPr lang="fi-FI" sz="1500" b="0" dirty="0" err="1"/>
              <a:t>the</a:t>
            </a:r>
            <a:r>
              <a:rPr lang="fi-FI" sz="1500" b="0" dirty="0"/>
              <a:t> </a:t>
            </a:r>
            <a:r>
              <a:rPr lang="fi-FI" sz="1500" b="0" dirty="0" err="1"/>
              <a:t>difference</a:t>
            </a:r>
            <a:r>
              <a:rPr lang="fi-FI" sz="1500" b="0" dirty="0"/>
              <a:t> </a:t>
            </a:r>
            <a:r>
              <a:rPr lang="fi-FI" sz="1500" b="0" dirty="0" err="1"/>
              <a:t>between</a:t>
            </a:r>
            <a:r>
              <a:rPr lang="fi-FI" sz="1500" b="0" dirty="0"/>
              <a:t> </a:t>
            </a:r>
            <a:r>
              <a:rPr lang="fi-FI" sz="1500" b="0" dirty="0" err="1"/>
              <a:t>treatment</a:t>
            </a:r>
            <a:r>
              <a:rPr lang="fi-FI" sz="1500" b="0" dirty="0"/>
              <a:t> and </a:t>
            </a:r>
            <a:r>
              <a:rPr lang="fi-FI" sz="1500" b="0" dirty="0" err="1"/>
              <a:t>control</a:t>
            </a:r>
            <a:r>
              <a:rPr lang="fi-FI" sz="1500" b="0" dirty="0"/>
              <a:t> </a:t>
            </a:r>
            <a:r>
              <a:rPr lang="fi-FI" sz="1500" b="0" dirty="0" err="1"/>
              <a:t>females</a:t>
            </a:r>
            <a:r>
              <a:rPr lang="fi-FI" sz="1500" b="0" dirty="0"/>
              <a:t> is </a:t>
            </a:r>
            <a:r>
              <a:rPr lang="fi-FI" sz="1500" b="0" dirty="0" err="1"/>
              <a:t>significant</a:t>
            </a:r>
            <a:r>
              <a:rPr lang="fi-FI" sz="1500" b="0" dirty="0"/>
              <a:t> at </a:t>
            </a:r>
            <a:r>
              <a:rPr lang="fi-FI" sz="1500" b="0" dirty="0" err="1"/>
              <a:t>the</a:t>
            </a:r>
            <a:r>
              <a:rPr lang="fi-FI" sz="1500" b="0" dirty="0"/>
              <a:t> 5% </a:t>
            </a:r>
            <a:r>
              <a:rPr lang="fi-FI" sz="1500" b="0" dirty="0" err="1"/>
              <a:t>level</a:t>
            </a:r>
            <a:r>
              <a:rPr lang="fi-FI" sz="1500" b="0" dirty="0"/>
              <a:t> </a:t>
            </a:r>
            <a:r>
              <a:rPr lang="fi-FI" sz="1500" b="0" dirty="0" err="1"/>
              <a:t>since</a:t>
            </a:r>
            <a:r>
              <a:rPr lang="fi-FI" sz="1500" b="0" dirty="0"/>
              <a:t> </a:t>
            </a:r>
          </a:p>
          <a:p>
            <a:r>
              <a:rPr lang="en-US" sz="1600" dirty="0"/>
              <a:t>0.066 - (1.96*0.014)= 0.066-0.0274 &gt;0 </a:t>
            </a:r>
          </a:p>
          <a:p>
            <a:endParaRPr lang="en-FI" sz="1500" b="0" dirty="0"/>
          </a:p>
        </p:txBody>
      </p:sp>
      <p:cxnSp>
        <p:nvCxnSpPr>
          <p:cNvPr id="14" name="Straight Arrow Connector 13">
            <a:extLst>
              <a:ext uri="{FF2B5EF4-FFF2-40B4-BE49-F238E27FC236}">
                <a16:creationId xmlns:a16="http://schemas.microsoft.com/office/drawing/2014/main" id="{2899019D-4A24-DA75-6D1D-DC91505266BE}"/>
              </a:ext>
            </a:extLst>
          </p:cNvPr>
          <p:cNvCxnSpPr>
            <a:cxnSpLocks/>
          </p:cNvCxnSpPr>
          <p:nvPr/>
        </p:nvCxnSpPr>
        <p:spPr>
          <a:xfrm>
            <a:off x="2843808" y="2137420"/>
            <a:ext cx="616260" cy="2965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793D51A-274B-3B80-D081-9B477368FF09}"/>
              </a:ext>
            </a:extLst>
          </p:cNvPr>
          <p:cNvCxnSpPr>
            <a:cxnSpLocks/>
          </p:cNvCxnSpPr>
          <p:nvPr/>
        </p:nvCxnSpPr>
        <p:spPr>
          <a:xfrm flipH="1">
            <a:off x="5056956" y="1561356"/>
            <a:ext cx="1027212" cy="8726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4766B13D-DD4A-9AD8-53E7-8759E86E3724}"/>
              </a:ext>
            </a:extLst>
          </p:cNvPr>
          <p:cNvCxnSpPr>
            <a:cxnSpLocks/>
          </p:cNvCxnSpPr>
          <p:nvPr/>
        </p:nvCxnSpPr>
        <p:spPr>
          <a:xfrm flipH="1" flipV="1">
            <a:off x="5056956" y="2586380"/>
            <a:ext cx="1027212" cy="1473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99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B385-AC2B-13FE-AC2E-7DD88880D2F3}"/>
              </a:ext>
            </a:extLst>
          </p:cNvPr>
          <p:cNvSpPr>
            <a:spLocks noGrp="1"/>
          </p:cNvSpPr>
          <p:nvPr>
            <p:ph type="ctrTitle"/>
          </p:nvPr>
        </p:nvSpPr>
        <p:spPr>
          <a:xfrm>
            <a:off x="468313" y="265113"/>
            <a:ext cx="8207375" cy="576163"/>
          </a:xfrm>
        </p:spPr>
        <p:txBody>
          <a:bodyPr/>
          <a:lstStyle/>
          <a:p>
            <a:r>
              <a:rPr lang="en-FI" sz="3000" dirty="0"/>
              <a:t>Statistical significance – from lectures 5-6*</a:t>
            </a:r>
          </a:p>
        </p:txBody>
      </p:sp>
      <p:sp>
        <p:nvSpPr>
          <p:cNvPr id="3" name="Content Placeholder 2">
            <a:extLst>
              <a:ext uri="{FF2B5EF4-FFF2-40B4-BE49-F238E27FC236}">
                <a16:creationId xmlns:a16="http://schemas.microsoft.com/office/drawing/2014/main" id="{B60524BA-3EC9-E93B-E837-6739EF596FB1}"/>
              </a:ext>
            </a:extLst>
          </p:cNvPr>
          <p:cNvSpPr>
            <a:spLocks noGrp="1"/>
          </p:cNvSpPr>
          <p:nvPr>
            <p:ph sz="quarter" idx="14"/>
          </p:nvPr>
        </p:nvSpPr>
        <p:spPr>
          <a:xfrm>
            <a:off x="468313" y="947794"/>
            <a:ext cx="8207374" cy="973602"/>
          </a:xfrm>
        </p:spPr>
        <p:txBody>
          <a:bodyPr/>
          <a:lstStyle/>
          <a:p>
            <a:r>
              <a:rPr lang="en-GB" sz="1800" b="0" dirty="0"/>
              <a:t>• we typically call estimates ”statistically significant” if p &lt; .05</a:t>
            </a:r>
            <a:br>
              <a:rPr lang="en-GB" sz="1800" b="0" dirty="0"/>
            </a:br>
            <a:r>
              <a:rPr lang="en-GB" sz="1800" b="0" dirty="0"/>
              <a:t>• i.e. if there was no effect, differences as extreme as the one we observed between treated/control would occur less than 1 out of 20 times </a:t>
            </a:r>
          </a:p>
          <a:p>
            <a:endParaRPr lang="en-GB" sz="1800" dirty="0">
              <a:latin typeface="CMSS10"/>
            </a:endParaRPr>
          </a:p>
          <a:p>
            <a:r>
              <a:rPr lang="en-GB" sz="1800" dirty="0">
                <a:latin typeface="CMSS10"/>
              </a:rPr>
              <a:t>Let’s discuss significance and the 95% CI in the context of Table 4. </a:t>
            </a:r>
          </a:p>
          <a:p>
            <a:r>
              <a:rPr lang="fi-FI" sz="1800" b="0" dirty="0" err="1"/>
              <a:t>The</a:t>
            </a:r>
            <a:r>
              <a:rPr lang="fi-FI" sz="1800" b="0" dirty="0"/>
              <a:t> </a:t>
            </a:r>
            <a:r>
              <a:rPr lang="fi-FI" sz="1800" b="0" dirty="0" err="1"/>
              <a:t>point</a:t>
            </a:r>
            <a:r>
              <a:rPr lang="fi-FI" sz="1800" b="0" dirty="0"/>
              <a:t> </a:t>
            </a:r>
            <a:r>
              <a:rPr lang="fi-FI" sz="1800" b="0" dirty="0" err="1"/>
              <a:t>estimate</a:t>
            </a:r>
            <a:r>
              <a:rPr lang="fi-FI" sz="1800" b="0" dirty="0"/>
              <a:t> for </a:t>
            </a:r>
            <a:r>
              <a:rPr lang="fi-FI" sz="1800" b="0" dirty="0" err="1"/>
              <a:t>the</a:t>
            </a:r>
            <a:r>
              <a:rPr lang="fi-FI" sz="1800" b="0" dirty="0"/>
              <a:t> </a:t>
            </a:r>
            <a:r>
              <a:rPr lang="fi-FI" sz="1800" b="0" dirty="0" err="1"/>
              <a:t>treat-control</a:t>
            </a:r>
            <a:r>
              <a:rPr lang="fi-FI" sz="1800" b="0" dirty="0"/>
              <a:t> </a:t>
            </a:r>
            <a:r>
              <a:rPr lang="fi-FI" sz="1800" b="0" dirty="0" err="1"/>
              <a:t>difference</a:t>
            </a:r>
            <a:r>
              <a:rPr lang="fi-FI" sz="1800" b="0" dirty="0"/>
              <a:t> is 0.066. </a:t>
            </a:r>
            <a:endParaRPr lang="fi-FI" sz="600" b="0" dirty="0"/>
          </a:p>
          <a:p>
            <a:r>
              <a:rPr lang="fi-FI" sz="1800" b="0" dirty="0" err="1"/>
              <a:t>The</a:t>
            </a:r>
            <a:r>
              <a:rPr lang="fi-FI" sz="1800" b="0" dirty="0"/>
              <a:t> </a:t>
            </a:r>
            <a:r>
              <a:rPr lang="fi-FI" sz="1800" b="0" dirty="0" err="1"/>
              <a:t>standard</a:t>
            </a:r>
            <a:r>
              <a:rPr lang="fi-FI" sz="1800" b="0" dirty="0"/>
              <a:t> </a:t>
            </a:r>
            <a:r>
              <a:rPr lang="fi-FI" sz="1800" b="0" dirty="0" err="1"/>
              <a:t>error</a:t>
            </a:r>
            <a:r>
              <a:rPr lang="fi-FI" sz="1800" b="0" dirty="0"/>
              <a:t> of </a:t>
            </a:r>
            <a:r>
              <a:rPr lang="fi-FI" sz="1800" b="0" dirty="0" err="1"/>
              <a:t>this</a:t>
            </a:r>
            <a:r>
              <a:rPr lang="fi-FI" sz="1800" b="0" dirty="0"/>
              <a:t> </a:t>
            </a:r>
            <a:r>
              <a:rPr lang="fi-FI" sz="1800" b="0" dirty="0" err="1"/>
              <a:t>point</a:t>
            </a:r>
            <a:r>
              <a:rPr lang="fi-FI" sz="1800" b="0" dirty="0"/>
              <a:t> </a:t>
            </a:r>
            <a:r>
              <a:rPr lang="fi-FI" sz="1800" b="0" dirty="0" err="1"/>
              <a:t>estimate</a:t>
            </a:r>
            <a:r>
              <a:rPr lang="fi-FI" sz="1800" b="0" dirty="0"/>
              <a:t> is 0.014. </a:t>
            </a:r>
          </a:p>
          <a:p>
            <a:r>
              <a:rPr lang="fi-FI" sz="600" b="0" dirty="0"/>
              <a:t> </a:t>
            </a:r>
          </a:p>
          <a:p>
            <a:r>
              <a:rPr lang="fi-FI" sz="1800" b="0" dirty="0"/>
              <a:t>In </a:t>
            </a:r>
            <a:r>
              <a:rPr lang="fi-FI" sz="1800" b="0" dirty="0" err="1"/>
              <a:t>other</a:t>
            </a:r>
            <a:r>
              <a:rPr lang="fi-FI" sz="1800" b="0" dirty="0"/>
              <a:t> </a:t>
            </a:r>
            <a:r>
              <a:rPr lang="fi-FI" sz="1800" b="0" dirty="0" err="1"/>
              <a:t>words</a:t>
            </a:r>
            <a:r>
              <a:rPr lang="fi-FI" sz="1800" b="0" dirty="0"/>
              <a:t>, </a:t>
            </a:r>
            <a:r>
              <a:rPr lang="fi-FI" sz="1800" b="0" dirty="0" err="1"/>
              <a:t>the</a:t>
            </a:r>
            <a:r>
              <a:rPr lang="fi-FI" sz="1800" b="0" dirty="0"/>
              <a:t> </a:t>
            </a:r>
            <a:r>
              <a:rPr lang="fi-FI" sz="1800" b="0" dirty="0" err="1"/>
              <a:t>lower</a:t>
            </a:r>
            <a:r>
              <a:rPr lang="fi-FI" sz="1800" b="0" dirty="0"/>
              <a:t> and </a:t>
            </a:r>
            <a:r>
              <a:rPr lang="fi-FI" sz="1800" b="0" dirty="0" err="1"/>
              <a:t>upper</a:t>
            </a:r>
            <a:r>
              <a:rPr lang="fi-FI" sz="1800" b="0" dirty="0"/>
              <a:t> </a:t>
            </a:r>
            <a:r>
              <a:rPr lang="fi-FI" sz="1800" b="0" dirty="0" err="1"/>
              <a:t>boundaries</a:t>
            </a:r>
            <a:r>
              <a:rPr lang="fi-FI" sz="1800" b="0" dirty="0"/>
              <a:t> of </a:t>
            </a:r>
            <a:r>
              <a:rPr lang="fi-FI" sz="1800" b="0" dirty="0" err="1"/>
              <a:t>the</a:t>
            </a:r>
            <a:r>
              <a:rPr lang="fi-FI" sz="1800" b="0" dirty="0"/>
              <a:t> 95% </a:t>
            </a:r>
            <a:r>
              <a:rPr lang="fi-FI" sz="1800" b="0" dirty="0" err="1"/>
              <a:t>confidence</a:t>
            </a:r>
            <a:r>
              <a:rPr lang="fi-FI" sz="1800" b="0" dirty="0"/>
              <a:t> </a:t>
            </a:r>
            <a:r>
              <a:rPr lang="fi-FI" sz="1800" b="0" dirty="0" err="1"/>
              <a:t>interval</a:t>
            </a:r>
            <a:r>
              <a:rPr lang="fi-FI" sz="1800" b="0" dirty="0"/>
              <a:t> for </a:t>
            </a:r>
            <a:r>
              <a:rPr lang="fi-FI" sz="1800" b="0" dirty="0" err="1"/>
              <a:t>this</a:t>
            </a:r>
            <a:r>
              <a:rPr lang="fi-FI" sz="1800" b="0" dirty="0"/>
              <a:t> </a:t>
            </a:r>
            <a:r>
              <a:rPr lang="fi-FI" sz="1800" b="0" dirty="0" err="1"/>
              <a:t>estimate</a:t>
            </a:r>
            <a:r>
              <a:rPr lang="fi-FI" sz="1800" b="0" dirty="0"/>
              <a:t> </a:t>
            </a:r>
            <a:r>
              <a:rPr lang="fi-FI" sz="1800" b="0" dirty="0" err="1"/>
              <a:t>are</a:t>
            </a:r>
            <a:endParaRPr lang="fi-FI" sz="1800" b="0" dirty="0"/>
          </a:p>
          <a:p>
            <a:r>
              <a:rPr lang="en-US" sz="1800" b="0" dirty="0"/>
              <a:t>0.066 - (1.96*0.014)= 0.066-0.0274 =  </a:t>
            </a:r>
            <a:r>
              <a:rPr lang="en-US" sz="1800" dirty="0"/>
              <a:t>0.03856</a:t>
            </a:r>
          </a:p>
          <a:p>
            <a:r>
              <a:rPr lang="en-US" sz="1800" b="0" dirty="0"/>
              <a:t>0.066 + (1.96*0.014)= 0.066+0.0274 =  </a:t>
            </a:r>
            <a:r>
              <a:rPr lang="en-US" sz="1800" dirty="0"/>
              <a:t>0.09344</a:t>
            </a:r>
          </a:p>
          <a:p>
            <a:r>
              <a:rPr lang="en-US" sz="1800" dirty="0">
                <a:solidFill>
                  <a:srgbClr val="BB16A3"/>
                </a:solidFill>
              </a:rPr>
              <a:t>Since the entire CI lies above 0, we can conclude that there is a “significant” effect different from 0. </a:t>
            </a:r>
          </a:p>
          <a:p>
            <a:endParaRPr lang="en-GB" sz="1800" dirty="0">
              <a:effectLst/>
              <a:latin typeface="CMSS10"/>
            </a:endParaRPr>
          </a:p>
          <a:p>
            <a:endParaRPr lang="en-GB" sz="1800" dirty="0">
              <a:latin typeface="CMSS10"/>
            </a:endParaRPr>
          </a:p>
          <a:p>
            <a:endParaRPr lang="en-GB" sz="1400" dirty="0">
              <a:effectLst/>
            </a:endParaRPr>
          </a:p>
          <a:p>
            <a:endParaRPr lang="en-FI" dirty="0"/>
          </a:p>
        </p:txBody>
      </p:sp>
      <p:sp>
        <p:nvSpPr>
          <p:cNvPr id="4" name="Slide Number Placeholder 3">
            <a:extLst>
              <a:ext uri="{FF2B5EF4-FFF2-40B4-BE49-F238E27FC236}">
                <a16:creationId xmlns:a16="http://schemas.microsoft.com/office/drawing/2014/main" id="{54977B8A-D236-65D9-6236-D069D25CEB70}"/>
              </a:ext>
            </a:extLst>
          </p:cNvPr>
          <p:cNvSpPr>
            <a:spLocks noGrp="1"/>
          </p:cNvSpPr>
          <p:nvPr>
            <p:ph type="sldNum" sz="quarter" idx="17"/>
          </p:nvPr>
        </p:nvSpPr>
        <p:spPr/>
        <p:txBody>
          <a:bodyPr/>
          <a:lstStyle/>
          <a:p>
            <a:pPr>
              <a:defRPr/>
            </a:pPr>
            <a:fld id="{49EFD4B7-1CC6-864B-A72A-C978B70BBA9B}" type="slidenum">
              <a:rPr lang="fi-FI" smtClean="0"/>
              <a:pPr>
                <a:defRPr/>
              </a:pPr>
              <a:t>17</a:t>
            </a:fld>
            <a:endParaRPr lang="fi-FI"/>
          </a:p>
        </p:txBody>
      </p:sp>
    </p:spTree>
    <p:extLst>
      <p:ext uri="{BB962C8B-B14F-4D97-AF65-F5344CB8AC3E}">
        <p14:creationId xmlns:p14="http://schemas.microsoft.com/office/powerpoint/2010/main" val="376342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z="3600" dirty="0"/>
              <a:t>Approaches / Research designs</a:t>
            </a:r>
            <a:br>
              <a:rPr lang="en-US" sz="3600" dirty="0"/>
            </a:br>
            <a:endParaRPr lang="en-US" sz="3600" dirty="0"/>
          </a:p>
        </p:txBody>
      </p:sp>
    </p:spTree>
    <p:extLst>
      <p:ext uri="{BB962C8B-B14F-4D97-AF65-F5344CB8AC3E}">
        <p14:creationId xmlns:p14="http://schemas.microsoft.com/office/powerpoint/2010/main" val="1540080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CED4-0E5E-CFAC-2C38-E795E06E8071}"/>
              </a:ext>
            </a:extLst>
          </p:cNvPr>
          <p:cNvSpPr>
            <a:spLocks noGrp="1"/>
          </p:cNvSpPr>
          <p:nvPr>
            <p:ph type="ctrTitle"/>
          </p:nvPr>
        </p:nvSpPr>
        <p:spPr/>
        <p:txBody>
          <a:bodyPr/>
          <a:lstStyle/>
          <a:p>
            <a:r>
              <a:rPr lang="en-FI" sz="2700" dirty="0"/>
              <a:t>Natural experiment with selection on observables</a:t>
            </a:r>
          </a:p>
        </p:txBody>
      </p:sp>
      <p:sp>
        <p:nvSpPr>
          <p:cNvPr id="3" name="Content Placeholder 2">
            <a:extLst>
              <a:ext uri="{FF2B5EF4-FFF2-40B4-BE49-F238E27FC236}">
                <a16:creationId xmlns:a16="http://schemas.microsoft.com/office/drawing/2014/main" id="{DE1806DC-FB47-A1A1-AD58-BBC50CE3CB60}"/>
              </a:ext>
            </a:extLst>
          </p:cNvPr>
          <p:cNvSpPr>
            <a:spLocks noGrp="1"/>
          </p:cNvSpPr>
          <p:nvPr>
            <p:ph sz="quarter" idx="14"/>
          </p:nvPr>
        </p:nvSpPr>
        <p:spPr>
          <a:xfrm>
            <a:off x="468313" y="841276"/>
            <a:ext cx="8207374" cy="3960440"/>
          </a:xfrm>
        </p:spPr>
        <p:txBody>
          <a:bodyPr/>
          <a:lstStyle/>
          <a:p>
            <a:r>
              <a:rPr lang="en-FI" sz="1800" dirty="0"/>
              <a:t>If we think that we </a:t>
            </a:r>
            <a:r>
              <a:rPr lang="en-FI" sz="1800" dirty="0">
                <a:solidFill>
                  <a:srgbClr val="BB16A3"/>
                </a:solidFill>
              </a:rPr>
              <a:t>can measure </a:t>
            </a:r>
            <a:r>
              <a:rPr lang="en-FI" sz="1800" dirty="0"/>
              <a:t>the aspects that matter for selection into treatment, </a:t>
            </a:r>
            <a:r>
              <a:rPr lang="en-FI" sz="1800" b="0" dirty="0"/>
              <a:t>and that conditional on any such observable differences the treatment assignment is as good as random, we can treat the situation as if it were an RCT:</a:t>
            </a:r>
          </a:p>
          <a:p>
            <a:r>
              <a:rPr lang="en-FI" sz="500" dirty="0"/>
              <a:t> </a:t>
            </a:r>
          </a:p>
          <a:p>
            <a:r>
              <a:rPr lang="en-FI" sz="1800" dirty="0"/>
              <a:t>Comparing outcomes between treated and control group -&gt; the causal estimate</a:t>
            </a:r>
          </a:p>
          <a:p>
            <a:r>
              <a:rPr lang="en-FI" sz="1800" dirty="0"/>
              <a:t>Requirements: </a:t>
            </a:r>
            <a:r>
              <a:rPr lang="en-FI" sz="1800" b="0" dirty="0"/>
              <a:t>We need to have a </a:t>
            </a:r>
            <a:r>
              <a:rPr lang="en-FI" sz="1800" b="0" dirty="0">
                <a:solidFill>
                  <a:srgbClr val="BB16A3"/>
                </a:solidFill>
              </a:rPr>
              <a:t>population of comparable individuals</a:t>
            </a:r>
            <a:r>
              <a:rPr lang="en-FI" sz="1800" b="0" dirty="0"/>
              <a:t>, where part of them are exposed some change or shock – the “treatment”, while the rest are not exposed. </a:t>
            </a:r>
          </a:p>
          <a:p>
            <a:r>
              <a:rPr lang="en-FI" sz="1800" dirty="0"/>
              <a:t>Assumptions: </a:t>
            </a:r>
            <a:r>
              <a:rPr lang="en-FI" sz="1800" b="0" dirty="0"/>
              <a:t>Need to show evidence that exactly who was exposed to the shock was essentially random, i.e. indeed </a:t>
            </a:r>
            <a:r>
              <a:rPr lang="en-FI" sz="1800" b="0" dirty="0">
                <a:solidFill>
                  <a:srgbClr val="BB16A3"/>
                </a:solidFill>
              </a:rPr>
              <a:t>the “treatment” was as good as randomly assigned</a:t>
            </a:r>
            <a:r>
              <a:rPr lang="en-FI" sz="1800" b="0" dirty="0"/>
              <a:t>. Example: housing demolition paper. </a:t>
            </a:r>
          </a:p>
          <a:p>
            <a:endParaRPr lang="en-FI" b="0" dirty="0"/>
          </a:p>
        </p:txBody>
      </p:sp>
      <p:sp>
        <p:nvSpPr>
          <p:cNvPr id="4" name="Slide Number Placeholder 3">
            <a:extLst>
              <a:ext uri="{FF2B5EF4-FFF2-40B4-BE49-F238E27FC236}">
                <a16:creationId xmlns:a16="http://schemas.microsoft.com/office/drawing/2014/main" id="{3F8D44AC-A2BA-9182-845E-CAC5B31C5F96}"/>
              </a:ext>
            </a:extLst>
          </p:cNvPr>
          <p:cNvSpPr>
            <a:spLocks noGrp="1"/>
          </p:cNvSpPr>
          <p:nvPr>
            <p:ph type="sldNum" sz="quarter" idx="17"/>
          </p:nvPr>
        </p:nvSpPr>
        <p:spPr/>
        <p:txBody>
          <a:bodyPr/>
          <a:lstStyle/>
          <a:p>
            <a:pPr>
              <a:defRPr/>
            </a:pPr>
            <a:fld id="{49EFD4B7-1CC6-864B-A72A-C978B70BBA9B}" type="slidenum">
              <a:rPr lang="fi-FI" smtClean="0"/>
              <a:pPr>
                <a:defRPr/>
              </a:pPr>
              <a:t>19</a:t>
            </a:fld>
            <a:endParaRPr lang="fi-FI"/>
          </a:p>
        </p:txBody>
      </p:sp>
    </p:spTree>
    <p:extLst>
      <p:ext uri="{BB962C8B-B14F-4D97-AF65-F5344CB8AC3E}">
        <p14:creationId xmlns:p14="http://schemas.microsoft.com/office/powerpoint/2010/main" val="304869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A91A-9B4A-E3F5-FEAF-67FF2FAAD463}"/>
              </a:ext>
            </a:extLst>
          </p:cNvPr>
          <p:cNvSpPr>
            <a:spLocks noGrp="1"/>
          </p:cNvSpPr>
          <p:nvPr>
            <p:ph type="ctrTitle"/>
          </p:nvPr>
        </p:nvSpPr>
        <p:spPr/>
        <p:txBody>
          <a:bodyPr/>
          <a:lstStyle/>
          <a:p>
            <a:r>
              <a:rPr lang="en-FI" dirty="0"/>
              <a:t>Causal inference - </a:t>
            </a:r>
            <a:r>
              <a:rPr lang="en-FI" sz="3300" dirty="0"/>
              <a:t>some important terms</a:t>
            </a:r>
          </a:p>
        </p:txBody>
      </p:sp>
      <p:sp>
        <p:nvSpPr>
          <p:cNvPr id="3" name="Content Placeholder 2">
            <a:extLst>
              <a:ext uri="{FF2B5EF4-FFF2-40B4-BE49-F238E27FC236}">
                <a16:creationId xmlns:a16="http://schemas.microsoft.com/office/drawing/2014/main" id="{39D3249A-E71A-41EB-93FC-70C683B7456B}"/>
              </a:ext>
            </a:extLst>
          </p:cNvPr>
          <p:cNvSpPr>
            <a:spLocks noGrp="1"/>
          </p:cNvSpPr>
          <p:nvPr>
            <p:ph sz="quarter" idx="14"/>
          </p:nvPr>
        </p:nvSpPr>
        <p:spPr>
          <a:xfrm>
            <a:off x="468314" y="841276"/>
            <a:ext cx="8207374" cy="4032447"/>
          </a:xfrm>
        </p:spPr>
        <p:txBody>
          <a:bodyPr/>
          <a:lstStyle/>
          <a:p>
            <a:r>
              <a:rPr lang="fi-FI" dirty="0" err="1"/>
              <a:t>Throughout</a:t>
            </a:r>
            <a:r>
              <a:rPr lang="fi-FI" dirty="0"/>
              <a:t> </a:t>
            </a:r>
            <a:r>
              <a:rPr lang="fi-FI" dirty="0" err="1"/>
              <a:t>part</a:t>
            </a:r>
            <a:r>
              <a:rPr lang="fi-FI" dirty="0"/>
              <a:t> 2 of </a:t>
            </a:r>
            <a:r>
              <a:rPr lang="fi-FI" dirty="0" err="1"/>
              <a:t>this</a:t>
            </a:r>
            <a:r>
              <a:rPr lang="fi-FI" dirty="0"/>
              <a:t> </a:t>
            </a:r>
            <a:r>
              <a:rPr lang="fi-FI" dirty="0" err="1"/>
              <a:t>course</a:t>
            </a:r>
            <a:r>
              <a:rPr lang="fi-FI" dirty="0"/>
              <a:t>: </a:t>
            </a:r>
            <a:r>
              <a:rPr lang="fi-FI" dirty="0" err="1"/>
              <a:t>we</a:t>
            </a:r>
            <a:r>
              <a:rPr lang="fi-FI" dirty="0"/>
              <a:t> </a:t>
            </a:r>
            <a:r>
              <a:rPr lang="fi-FI" dirty="0" err="1"/>
              <a:t>often</a:t>
            </a:r>
            <a:r>
              <a:rPr lang="fi-FI" dirty="0"/>
              <a:t> </a:t>
            </a:r>
            <a:r>
              <a:rPr lang="fi-FI" dirty="0" err="1"/>
              <a:t>want</a:t>
            </a:r>
            <a:r>
              <a:rPr lang="fi-FI" dirty="0"/>
              <a:t> to </a:t>
            </a:r>
            <a:r>
              <a:rPr lang="fi-FI" dirty="0" err="1"/>
              <a:t>estimate</a:t>
            </a:r>
            <a:r>
              <a:rPr lang="fi-FI" dirty="0"/>
              <a:t> </a:t>
            </a:r>
            <a:r>
              <a:rPr lang="fi-FI" dirty="0" err="1"/>
              <a:t>the</a:t>
            </a:r>
            <a:r>
              <a:rPr lang="fi-FI" dirty="0"/>
              <a:t> </a:t>
            </a:r>
            <a:r>
              <a:rPr lang="fi-FI" dirty="0" err="1"/>
              <a:t>effect</a:t>
            </a:r>
            <a:r>
              <a:rPr lang="fi-FI" dirty="0"/>
              <a:t> of some </a:t>
            </a:r>
            <a:r>
              <a:rPr lang="fi-FI" dirty="0" err="1"/>
              <a:t>variable</a:t>
            </a:r>
            <a:r>
              <a:rPr lang="fi-FI" dirty="0"/>
              <a:t>, T on some </a:t>
            </a:r>
            <a:r>
              <a:rPr lang="fi-FI" dirty="0" err="1"/>
              <a:t>outcome</a:t>
            </a:r>
            <a:r>
              <a:rPr lang="fi-FI" dirty="0"/>
              <a:t>, Y. </a:t>
            </a:r>
          </a:p>
          <a:p>
            <a:r>
              <a:rPr lang="fi-FI" sz="800" dirty="0"/>
              <a:t> </a:t>
            </a:r>
          </a:p>
          <a:p>
            <a:r>
              <a:rPr lang="fi-FI" dirty="0"/>
              <a:t>T </a:t>
            </a:r>
            <a:r>
              <a:rPr lang="fi-FI" b="0" dirty="0"/>
              <a:t>= </a:t>
            </a:r>
            <a:r>
              <a:rPr lang="fi-FI" b="0" dirty="0" err="1"/>
              <a:t>the</a:t>
            </a:r>
            <a:r>
              <a:rPr lang="fi-FI" b="0" dirty="0"/>
              <a:t> </a:t>
            </a:r>
            <a:r>
              <a:rPr lang="fi-FI" b="0" dirty="0" err="1"/>
              <a:t>independent</a:t>
            </a:r>
            <a:r>
              <a:rPr lang="fi-FI" b="0" dirty="0"/>
              <a:t> </a:t>
            </a:r>
            <a:r>
              <a:rPr lang="fi-FI" b="0" dirty="0" err="1"/>
              <a:t>variable</a:t>
            </a:r>
            <a:r>
              <a:rPr lang="fi-FI" b="0" dirty="0"/>
              <a:t>, </a:t>
            </a:r>
            <a:r>
              <a:rPr lang="fi-FI" b="0" dirty="0" err="1"/>
              <a:t>the</a:t>
            </a:r>
            <a:r>
              <a:rPr lang="fi-FI" b="0" dirty="0"/>
              <a:t> </a:t>
            </a:r>
            <a:r>
              <a:rPr lang="fi-FI" b="0" dirty="0" err="1"/>
              <a:t>variable</a:t>
            </a:r>
            <a:r>
              <a:rPr lang="fi-FI" b="0" dirty="0"/>
              <a:t> of </a:t>
            </a:r>
            <a:r>
              <a:rPr lang="fi-FI" b="0" dirty="0" err="1"/>
              <a:t>interest</a:t>
            </a:r>
            <a:r>
              <a:rPr lang="fi-FI" b="0" dirty="0"/>
              <a:t>, </a:t>
            </a:r>
            <a:r>
              <a:rPr lang="fi-FI" b="0" dirty="0" err="1"/>
              <a:t>the</a:t>
            </a:r>
            <a:r>
              <a:rPr lang="fi-FI" b="0" dirty="0"/>
              <a:t> ”</a:t>
            </a:r>
            <a:r>
              <a:rPr lang="fi-FI" b="0" dirty="0" err="1"/>
              <a:t>treatment</a:t>
            </a:r>
            <a:r>
              <a:rPr lang="fi-FI" b="0" dirty="0"/>
              <a:t>”.</a:t>
            </a:r>
          </a:p>
          <a:p>
            <a:r>
              <a:rPr lang="fi-FI" dirty="0"/>
              <a:t>Y </a:t>
            </a:r>
            <a:r>
              <a:rPr lang="fi-FI" b="0" dirty="0"/>
              <a:t>= </a:t>
            </a:r>
            <a:r>
              <a:rPr lang="fi-FI" b="0" dirty="0" err="1"/>
              <a:t>the</a:t>
            </a:r>
            <a:r>
              <a:rPr lang="fi-FI" b="0" dirty="0"/>
              <a:t> </a:t>
            </a:r>
            <a:r>
              <a:rPr lang="fi-FI" b="0" dirty="0" err="1"/>
              <a:t>dependent</a:t>
            </a:r>
            <a:r>
              <a:rPr lang="fi-FI" b="0" dirty="0"/>
              <a:t> </a:t>
            </a:r>
            <a:r>
              <a:rPr lang="fi-FI" b="0" dirty="0" err="1"/>
              <a:t>variable</a:t>
            </a:r>
            <a:r>
              <a:rPr lang="fi-FI" b="0" dirty="0"/>
              <a:t>, </a:t>
            </a:r>
            <a:r>
              <a:rPr lang="fi-FI" b="0" dirty="0" err="1"/>
              <a:t>the</a:t>
            </a:r>
            <a:r>
              <a:rPr lang="fi-FI" b="0" dirty="0"/>
              <a:t> </a:t>
            </a:r>
            <a:r>
              <a:rPr lang="fi-FI" b="0" dirty="0" err="1"/>
              <a:t>outcome</a:t>
            </a:r>
            <a:r>
              <a:rPr lang="fi-FI" b="0" dirty="0"/>
              <a:t> </a:t>
            </a:r>
            <a:r>
              <a:rPr lang="fi-FI" b="0" dirty="0" err="1"/>
              <a:t>variable</a:t>
            </a:r>
            <a:r>
              <a:rPr lang="fi-FI" b="0" dirty="0"/>
              <a:t>. </a:t>
            </a:r>
          </a:p>
          <a:p>
            <a:r>
              <a:rPr lang="fi-FI" b="0" dirty="0" err="1"/>
              <a:t>Examples</a:t>
            </a:r>
            <a:r>
              <a:rPr lang="fi-FI" b="0" dirty="0"/>
              <a:t>: </a:t>
            </a:r>
          </a:p>
          <a:p>
            <a:r>
              <a:rPr lang="fi-FI" sz="800" b="0" dirty="0"/>
              <a:t>  </a:t>
            </a:r>
          </a:p>
          <a:p>
            <a:pPr marL="285750" indent="-285750">
              <a:buFont typeface="Arial" panose="020B0604020202020204" pitchFamily="34" charset="0"/>
              <a:buChar char="•"/>
            </a:pPr>
            <a:r>
              <a:rPr lang="en-GB" sz="1800" dirty="0">
                <a:solidFill>
                  <a:srgbClr val="77BC1E"/>
                </a:solidFill>
                <a:effectLst/>
                <a:latin typeface="CMSS10"/>
              </a:rPr>
              <a:t>T= education </a:t>
            </a:r>
            <a:r>
              <a:rPr lang="en-GB" sz="1800" dirty="0">
                <a:effectLst/>
                <a:latin typeface="CMSS10"/>
              </a:rPr>
              <a:t> Y= later earnings </a:t>
            </a:r>
          </a:p>
          <a:p>
            <a:pPr marL="285750" indent="-285750">
              <a:buFont typeface="Arial" panose="020B0604020202020204" pitchFamily="34" charset="0"/>
              <a:buChar char="•"/>
            </a:pPr>
            <a:r>
              <a:rPr lang="en-GB" sz="1800" dirty="0">
                <a:solidFill>
                  <a:srgbClr val="77BC1E"/>
                </a:solidFill>
                <a:effectLst/>
                <a:latin typeface="CMSS10"/>
              </a:rPr>
              <a:t>T= attending a certain school </a:t>
            </a:r>
            <a:r>
              <a:rPr lang="en-GB" sz="1800" dirty="0">
                <a:effectLst/>
                <a:latin typeface="CMSS10"/>
              </a:rPr>
              <a:t>Y= Grades</a:t>
            </a:r>
          </a:p>
          <a:p>
            <a:pPr marL="285750" indent="-285750">
              <a:buFont typeface="Arial" panose="020B0604020202020204" pitchFamily="34" charset="0"/>
              <a:buChar char="•"/>
            </a:pPr>
            <a:r>
              <a:rPr lang="en-GB" sz="1800" dirty="0">
                <a:solidFill>
                  <a:srgbClr val="92D050"/>
                </a:solidFill>
                <a:latin typeface="CMSS10"/>
              </a:rPr>
              <a:t>T= exposure to pollution</a:t>
            </a:r>
            <a:r>
              <a:rPr lang="en-GB" sz="1800" dirty="0">
                <a:latin typeface="CMSS10"/>
              </a:rPr>
              <a:t> Y= health outcome</a:t>
            </a:r>
            <a:endParaRPr lang="en-GB" sz="1800" dirty="0">
              <a:effectLst/>
            </a:endParaRPr>
          </a:p>
          <a:p>
            <a:pPr marL="285750" indent="-285750">
              <a:buFont typeface="Arial" panose="020B0604020202020204" pitchFamily="34" charset="0"/>
              <a:buChar char="•"/>
            </a:pPr>
            <a:r>
              <a:rPr lang="en-GB" sz="1800" dirty="0">
                <a:solidFill>
                  <a:srgbClr val="77BC1E"/>
                </a:solidFill>
                <a:effectLst/>
                <a:latin typeface="CMSS10"/>
              </a:rPr>
              <a:t>T= </a:t>
            </a:r>
            <a:r>
              <a:rPr lang="en-GB" sz="1800" dirty="0">
                <a:solidFill>
                  <a:srgbClr val="77BC1E"/>
                </a:solidFill>
                <a:latin typeface="CMSS10"/>
              </a:rPr>
              <a:t>infrastructure improvement (metro) </a:t>
            </a:r>
            <a:r>
              <a:rPr lang="en-GB" sz="1800" dirty="0">
                <a:effectLst/>
                <a:latin typeface="CMSS10"/>
              </a:rPr>
              <a:t>Y= house prices </a:t>
            </a:r>
          </a:p>
          <a:p>
            <a:pPr marL="285750" indent="-285750">
              <a:buFont typeface="Arial" panose="020B0604020202020204" pitchFamily="34" charset="0"/>
              <a:buChar char="•"/>
            </a:pPr>
            <a:r>
              <a:rPr lang="en-GB" sz="1800" dirty="0">
                <a:solidFill>
                  <a:srgbClr val="77BC1E"/>
                </a:solidFill>
                <a:effectLst/>
                <a:latin typeface="CMSS10"/>
              </a:rPr>
              <a:t>T= carbon tax</a:t>
            </a:r>
            <a:r>
              <a:rPr lang="en-GB" sz="1800" dirty="0">
                <a:effectLst/>
                <a:latin typeface="CMSS10"/>
              </a:rPr>
              <a:t> Y= emissions</a:t>
            </a:r>
            <a:endParaRPr lang="en-GB" sz="1800" dirty="0">
              <a:latin typeface="CMSS10"/>
            </a:endParaRPr>
          </a:p>
          <a:p>
            <a:pPr marL="285750" indent="-285750">
              <a:buFont typeface="Arial" panose="020B0604020202020204" pitchFamily="34" charset="0"/>
              <a:buChar char="•"/>
            </a:pPr>
            <a:r>
              <a:rPr lang="en-GB" sz="1800" dirty="0">
                <a:solidFill>
                  <a:srgbClr val="77BC1E"/>
                </a:solidFill>
                <a:effectLst/>
                <a:latin typeface="CMSS10"/>
              </a:rPr>
              <a:t>T= fiscal stimulus </a:t>
            </a:r>
            <a:r>
              <a:rPr lang="en-GB" sz="1800" dirty="0">
                <a:effectLst/>
                <a:latin typeface="CMSS10"/>
              </a:rPr>
              <a:t>Y= unemployment </a:t>
            </a:r>
            <a:endParaRPr lang="en-GB" sz="2000" dirty="0">
              <a:effectLst/>
            </a:endParaRPr>
          </a:p>
          <a:p>
            <a:endParaRPr lang="fi-FI" b="0" dirty="0"/>
          </a:p>
          <a:p>
            <a:endParaRPr lang="fi-FI" b="0" dirty="0"/>
          </a:p>
        </p:txBody>
      </p:sp>
      <p:sp>
        <p:nvSpPr>
          <p:cNvPr id="4" name="Slide Number Placeholder 3">
            <a:extLst>
              <a:ext uri="{FF2B5EF4-FFF2-40B4-BE49-F238E27FC236}">
                <a16:creationId xmlns:a16="http://schemas.microsoft.com/office/drawing/2014/main" id="{7FC0CB6C-C608-BE46-1A9D-A5B65AD779DE}"/>
              </a:ext>
            </a:extLst>
          </p:cNvPr>
          <p:cNvSpPr>
            <a:spLocks noGrp="1"/>
          </p:cNvSpPr>
          <p:nvPr>
            <p:ph type="sldNum" sz="quarter" idx="17"/>
          </p:nvPr>
        </p:nvSpPr>
        <p:spPr/>
        <p:txBody>
          <a:bodyPr/>
          <a:lstStyle/>
          <a:p>
            <a:pPr>
              <a:defRPr/>
            </a:pPr>
            <a:fld id="{49EFD4B7-1CC6-864B-A72A-C978B70BBA9B}" type="slidenum">
              <a:rPr lang="fi-FI" smtClean="0"/>
              <a:pPr>
                <a:defRPr/>
              </a:pPr>
              <a:t>2</a:t>
            </a:fld>
            <a:endParaRPr lang="fi-FI"/>
          </a:p>
        </p:txBody>
      </p:sp>
    </p:spTree>
    <p:extLst>
      <p:ext uri="{BB962C8B-B14F-4D97-AF65-F5344CB8AC3E}">
        <p14:creationId xmlns:p14="http://schemas.microsoft.com/office/powerpoint/2010/main" val="2040393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CED4-0E5E-CFAC-2C38-E795E06E8071}"/>
              </a:ext>
            </a:extLst>
          </p:cNvPr>
          <p:cNvSpPr>
            <a:spLocks noGrp="1"/>
          </p:cNvSpPr>
          <p:nvPr>
            <p:ph type="ctrTitle"/>
          </p:nvPr>
        </p:nvSpPr>
        <p:spPr/>
        <p:txBody>
          <a:bodyPr/>
          <a:lstStyle/>
          <a:p>
            <a:r>
              <a:rPr lang="en-FI" sz="2700" dirty="0"/>
              <a:t>Natural experiment with selection on observables</a:t>
            </a:r>
            <a:br>
              <a:rPr lang="en-FI" sz="2700" dirty="0"/>
            </a:br>
            <a:r>
              <a:rPr lang="en-FI" sz="2700" dirty="0"/>
              <a:t>- </a:t>
            </a:r>
            <a:r>
              <a:rPr lang="en-FI" sz="2800" dirty="0"/>
              <a:t>Testing the assumptions</a:t>
            </a:r>
            <a:br>
              <a:rPr lang="en-FI" sz="2800" b="0" dirty="0"/>
            </a:br>
            <a:endParaRPr lang="en-FI" sz="2700" dirty="0"/>
          </a:p>
        </p:txBody>
      </p:sp>
      <p:sp>
        <p:nvSpPr>
          <p:cNvPr id="3" name="Content Placeholder 2">
            <a:extLst>
              <a:ext uri="{FF2B5EF4-FFF2-40B4-BE49-F238E27FC236}">
                <a16:creationId xmlns:a16="http://schemas.microsoft.com/office/drawing/2014/main" id="{DE1806DC-FB47-A1A1-AD58-BBC50CE3CB60}"/>
              </a:ext>
            </a:extLst>
          </p:cNvPr>
          <p:cNvSpPr>
            <a:spLocks noGrp="1"/>
          </p:cNvSpPr>
          <p:nvPr>
            <p:ph sz="quarter" idx="14"/>
          </p:nvPr>
        </p:nvSpPr>
        <p:spPr>
          <a:xfrm>
            <a:off x="468312" y="1057300"/>
            <a:ext cx="8207374" cy="3960440"/>
          </a:xfrm>
        </p:spPr>
        <p:txBody>
          <a:bodyPr/>
          <a:lstStyle/>
          <a:p>
            <a:r>
              <a:rPr lang="en-FI" sz="1800" dirty="0"/>
              <a:t>Assumptions: </a:t>
            </a:r>
            <a:r>
              <a:rPr lang="en-FI" sz="1800" b="0" dirty="0"/>
              <a:t>Need to show evidence that exactly who was exposed to the shock was essentially random, i.e. indeed the “treatment” was as good as randomly assigned. Example: housing demolition paper. </a:t>
            </a:r>
          </a:p>
          <a:p>
            <a:endParaRPr lang="en-FI" sz="1800" b="0" dirty="0"/>
          </a:p>
          <a:p>
            <a:r>
              <a:rPr lang="en-FI" sz="1800" b="0" dirty="0"/>
              <a:t>How can we test if this assumption is satisfied? Two parts: </a:t>
            </a:r>
          </a:p>
          <a:p>
            <a:pPr marL="342900" indent="-342900">
              <a:buAutoNum type="arabicPeriod"/>
            </a:pPr>
            <a:r>
              <a:rPr lang="en-FI" sz="1800" b="0" dirty="0"/>
              <a:t>Show balance tests where you </a:t>
            </a:r>
            <a:r>
              <a:rPr lang="en-FI" sz="1800" b="0" dirty="0">
                <a:solidFill>
                  <a:srgbClr val="BB16A3"/>
                </a:solidFill>
              </a:rPr>
              <a:t>compare T and C groups </a:t>
            </a:r>
            <a:r>
              <a:rPr lang="en-FI" sz="1800" b="0" dirty="0"/>
              <a:t>before the “treatment” occur</a:t>
            </a:r>
            <a:r>
              <a:rPr lang="en-GB" sz="1800" b="0" dirty="0"/>
              <a:t>r</a:t>
            </a:r>
            <a:r>
              <a:rPr lang="en-FI" sz="1800" b="0" dirty="0"/>
              <a:t>ed, and </a:t>
            </a:r>
            <a:r>
              <a:rPr lang="en-FI" sz="1800" b="0" dirty="0">
                <a:solidFill>
                  <a:srgbClr val="BB16A3"/>
                </a:solidFill>
              </a:rPr>
              <a:t>show that the two groups were similar </a:t>
            </a:r>
            <a:r>
              <a:rPr lang="en-FI" sz="1800" b="0" dirty="0"/>
              <a:t>on a range of observable variables that we think matter. </a:t>
            </a:r>
          </a:p>
          <a:p>
            <a:pPr marL="342900" indent="-342900">
              <a:buAutoNum type="arabicPeriod"/>
            </a:pPr>
            <a:r>
              <a:rPr lang="en-FI" sz="1800" b="0" dirty="0"/>
              <a:t>Discuss the institutional context, and explain that there is </a:t>
            </a:r>
            <a:r>
              <a:rPr lang="en-FI" sz="1800" b="0" dirty="0">
                <a:solidFill>
                  <a:srgbClr val="BB16A3"/>
                </a:solidFill>
              </a:rPr>
              <a:t>little reason to suspect selection into treatment</a:t>
            </a:r>
            <a:r>
              <a:rPr lang="en-FI" sz="1800" b="0" dirty="0"/>
              <a:t>. In the housing demolition paper: people did not select which building </a:t>
            </a:r>
            <a:r>
              <a:rPr lang="en-FI" sz="1800" u="sng" dirty="0">
                <a:solidFill>
                  <a:srgbClr val="BB16A3"/>
                </a:solidFill>
              </a:rPr>
              <a:t>to move into</a:t>
            </a:r>
            <a:r>
              <a:rPr lang="en-FI" sz="1800" b="0" dirty="0"/>
              <a:t>; authorities’ decision on which houses to be demolished was unrelated to the resident’s characteristics. </a:t>
            </a:r>
          </a:p>
          <a:p>
            <a:endParaRPr lang="en-FI" sz="1800" b="0" dirty="0"/>
          </a:p>
          <a:p>
            <a:endParaRPr lang="en-FI" b="0" dirty="0"/>
          </a:p>
        </p:txBody>
      </p:sp>
      <p:sp>
        <p:nvSpPr>
          <p:cNvPr id="4" name="Slide Number Placeholder 3">
            <a:extLst>
              <a:ext uri="{FF2B5EF4-FFF2-40B4-BE49-F238E27FC236}">
                <a16:creationId xmlns:a16="http://schemas.microsoft.com/office/drawing/2014/main" id="{3F8D44AC-A2BA-9182-845E-CAC5B31C5F96}"/>
              </a:ext>
            </a:extLst>
          </p:cNvPr>
          <p:cNvSpPr>
            <a:spLocks noGrp="1"/>
          </p:cNvSpPr>
          <p:nvPr>
            <p:ph type="sldNum" sz="quarter" idx="17"/>
          </p:nvPr>
        </p:nvSpPr>
        <p:spPr/>
        <p:txBody>
          <a:bodyPr/>
          <a:lstStyle/>
          <a:p>
            <a:pPr>
              <a:defRPr/>
            </a:pPr>
            <a:fld id="{49EFD4B7-1CC6-864B-A72A-C978B70BBA9B}" type="slidenum">
              <a:rPr lang="fi-FI" smtClean="0"/>
              <a:pPr>
                <a:defRPr/>
              </a:pPr>
              <a:t>20</a:t>
            </a:fld>
            <a:endParaRPr lang="fi-FI"/>
          </a:p>
        </p:txBody>
      </p:sp>
    </p:spTree>
    <p:extLst>
      <p:ext uri="{BB962C8B-B14F-4D97-AF65-F5344CB8AC3E}">
        <p14:creationId xmlns:p14="http://schemas.microsoft.com/office/powerpoint/2010/main" val="1834090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576163"/>
          </a:xfrm>
        </p:spPr>
        <p:txBody>
          <a:bodyPr/>
          <a:lstStyle/>
          <a:p>
            <a:r>
              <a:rPr lang="en-US" dirty="0"/>
              <a:t>DID</a:t>
            </a:r>
            <a:endParaRPr lang="fi-FI" dirty="0"/>
          </a:p>
        </p:txBody>
      </p:sp>
      <p:sp>
        <p:nvSpPr>
          <p:cNvPr id="3" name="Content Placeholder 2"/>
          <p:cNvSpPr>
            <a:spLocks noGrp="1"/>
          </p:cNvSpPr>
          <p:nvPr>
            <p:ph sz="quarter" idx="14"/>
          </p:nvPr>
        </p:nvSpPr>
        <p:spPr>
          <a:xfrm>
            <a:off x="468314" y="841275"/>
            <a:ext cx="8207374" cy="4608611"/>
          </a:xfrm>
          <a:solidFill>
            <a:schemeClr val="bg1"/>
          </a:solidFill>
        </p:spPr>
        <p:txBody>
          <a:bodyPr/>
          <a:lstStyle/>
          <a:p>
            <a:pPr marL="342900" indent="-342900">
              <a:spcBef>
                <a:spcPts val="1200"/>
              </a:spcBef>
              <a:buFont typeface="Arial" panose="020B0604020202020204" pitchFamily="34" charset="0"/>
              <a:buChar char="•"/>
            </a:pPr>
            <a:r>
              <a:rPr lang="en-US" sz="1900" b="0" dirty="0">
                <a:latin typeface="Arial" panose="020B0604020202020204" pitchFamily="34" charset="0"/>
                <a:cs typeface="Arial" panose="020B0604020202020204" pitchFamily="34" charset="0"/>
              </a:rPr>
              <a:t>This strategy can be useful when we observe a change “treatment” that occurs at a given time, only affects some individuals/areas and </a:t>
            </a:r>
            <a:r>
              <a:rPr lang="en-US" sz="1900" dirty="0">
                <a:solidFill>
                  <a:srgbClr val="BB16A3"/>
                </a:solidFill>
                <a:latin typeface="Arial" panose="020B0604020202020204" pitchFamily="34" charset="0"/>
                <a:cs typeface="Arial" panose="020B0604020202020204" pitchFamily="34" charset="0"/>
              </a:rPr>
              <a:t>we have data on our Y variable from before and after that change</a:t>
            </a:r>
            <a:r>
              <a:rPr lang="en-US" sz="1900" b="0" dirty="0">
                <a:latin typeface="Arial" panose="020B0604020202020204" pitchFamily="34" charset="0"/>
                <a:cs typeface="Arial" panose="020B0604020202020204" pitchFamily="34" charset="0"/>
              </a:rPr>
              <a:t>. </a:t>
            </a:r>
          </a:p>
          <a:p>
            <a:pPr marL="342900" indent="-342900">
              <a:spcBef>
                <a:spcPts val="1200"/>
              </a:spcBef>
              <a:buFont typeface="Arial" panose="020B0604020202020204" pitchFamily="34" charset="0"/>
              <a:buChar char="•"/>
            </a:pPr>
            <a:r>
              <a:rPr lang="en-US" sz="1900" dirty="0">
                <a:solidFill>
                  <a:srgbClr val="BB16A3"/>
                </a:solidFill>
                <a:latin typeface="Arial" panose="020B0604020202020204" pitchFamily="34" charset="0"/>
                <a:cs typeface="Arial" panose="020B0604020202020204" pitchFamily="34" charset="0"/>
              </a:rPr>
              <a:t>The KEY assumption: in the absence of treatment</a:t>
            </a:r>
            <a:r>
              <a:rPr lang="en-US" sz="1900" dirty="0">
                <a:latin typeface="Arial" panose="020B0604020202020204" pitchFamily="34" charset="0"/>
                <a:cs typeface="Arial" panose="020B0604020202020204" pitchFamily="34" charset="0"/>
              </a:rPr>
              <a:t>, the </a:t>
            </a:r>
            <a:r>
              <a:rPr lang="en-US" sz="1900" dirty="0">
                <a:solidFill>
                  <a:srgbClr val="BB16A3"/>
                </a:solidFill>
                <a:latin typeface="Arial" panose="020B0604020202020204" pitchFamily="34" charset="0"/>
                <a:cs typeface="Arial" panose="020B0604020202020204" pitchFamily="34" charset="0"/>
              </a:rPr>
              <a:t>difference</a:t>
            </a:r>
            <a:r>
              <a:rPr lang="en-US" sz="1900" dirty="0">
                <a:latin typeface="Arial" panose="020B0604020202020204" pitchFamily="34" charset="0"/>
                <a:cs typeface="Arial" panose="020B0604020202020204" pitchFamily="34" charset="0"/>
              </a:rPr>
              <a:t> between treatment and control groups </a:t>
            </a:r>
            <a:r>
              <a:rPr lang="en-US" sz="1900" dirty="0">
                <a:solidFill>
                  <a:srgbClr val="BB16A3"/>
                </a:solidFill>
                <a:latin typeface="Arial" panose="020B0604020202020204" pitchFamily="34" charset="0"/>
                <a:cs typeface="Arial" panose="020B0604020202020204" pitchFamily="34" charset="0"/>
              </a:rPr>
              <a:t>is constant over time </a:t>
            </a:r>
            <a:r>
              <a:rPr lang="en-US" sz="1900" dirty="0">
                <a:latin typeface="Arial" panose="020B0604020202020204" pitchFamily="34" charset="0"/>
                <a:cs typeface="Arial" panose="020B0604020202020204" pitchFamily="34" charset="0"/>
              </a:rPr>
              <a:t>(</a:t>
            </a:r>
            <a:r>
              <a:rPr lang="en-US" sz="1900" dirty="0">
                <a:solidFill>
                  <a:srgbClr val="BB16A3"/>
                </a:solidFill>
                <a:latin typeface="Arial" panose="020B0604020202020204" pitchFamily="34" charset="0"/>
                <a:cs typeface="Arial" panose="020B0604020202020204" pitchFamily="34" charset="0"/>
              </a:rPr>
              <a:t>parallel or common trends</a:t>
            </a:r>
            <a:r>
              <a:rPr lang="en-US" sz="1900" dirty="0">
                <a:latin typeface="Arial" panose="020B0604020202020204" pitchFamily="34" charset="0"/>
                <a:cs typeface="Arial" panose="020B0604020202020204" pitchFamily="34" charset="0"/>
              </a:rPr>
              <a:t>)</a:t>
            </a:r>
          </a:p>
          <a:p>
            <a:pPr marL="342900" indent="-342900">
              <a:spcBef>
                <a:spcPts val="1200"/>
              </a:spcBef>
              <a:buFont typeface="Arial" panose="020B0604020202020204" pitchFamily="34" charset="0"/>
              <a:buChar char="•"/>
            </a:pPr>
            <a:r>
              <a:rPr lang="en-US" sz="1900" dirty="0">
                <a:latin typeface="Arial" panose="020B0604020202020204" pitchFamily="34" charset="0"/>
                <a:cs typeface="Arial" panose="020B0604020202020204" pitchFamily="34" charset="0"/>
              </a:rPr>
              <a:t>The KEY assumption needs to hold for DID to be internally valid</a:t>
            </a:r>
          </a:p>
          <a:p>
            <a:pPr marL="342900" indent="-342900">
              <a:spcBef>
                <a:spcPts val="1200"/>
              </a:spcBef>
              <a:buFont typeface="Arial" panose="020B0604020202020204" pitchFamily="34" charset="0"/>
              <a:buChar char="•"/>
            </a:pPr>
            <a:r>
              <a:rPr lang="en-US" sz="1900" dirty="0">
                <a:latin typeface="Arial" panose="020B0604020202020204" pitchFamily="34" charset="0"/>
                <a:cs typeface="Arial" panose="020B0604020202020204" pitchFamily="34" charset="0"/>
              </a:rPr>
              <a:t>With this assumption we can </a:t>
            </a:r>
            <a:r>
              <a:rPr lang="en-US" sz="1900" dirty="0">
                <a:solidFill>
                  <a:srgbClr val="BB16A3"/>
                </a:solidFill>
                <a:latin typeface="Arial" panose="020B0604020202020204" pitchFamily="34" charset="0"/>
                <a:cs typeface="Arial" panose="020B0604020202020204" pitchFamily="34" charset="0"/>
              </a:rPr>
              <a:t>relax the requirement </a:t>
            </a:r>
            <a:r>
              <a:rPr lang="en-US" sz="1900" dirty="0">
                <a:latin typeface="Arial" panose="020B0604020202020204" pitchFamily="34" charset="0"/>
                <a:cs typeface="Arial" panose="020B0604020202020204" pitchFamily="34" charset="0"/>
              </a:rPr>
              <a:t>that the </a:t>
            </a:r>
            <a:r>
              <a:rPr lang="en-US" sz="1900" dirty="0" err="1">
                <a:latin typeface="Arial" panose="020B0604020202020204" pitchFamily="34" charset="0"/>
                <a:cs typeface="Arial" panose="020B0604020202020204" pitchFamily="34" charset="0"/>
              </a:rPr>
              <a:t>treatm</a:t>
            </a:r>
            <a:r>
              <a:rPr lang="en-US" sz="1900" dirty="0">
                <a:latin typeface="Arial" panose="020B0604020202020204" pitchFamily="34" charset="0"/>
                <a:cs typeface="Arial" panose="020B0604020202020204" pitchFamily="34" charset="0"/>
              </a:rPr>
              <a:t> and control groups are almost identical/as good as randomly assigned </a:t>
            </a:r>
            <a:r>
              <a:rPr lang="en-US" sz="1900" u="sng" dirty="0">
                <a:latin typeface="Arial" panose="020B0604020202020204" pitchFamily="34" charset="0"/>
                <a:cs typeface="Arial" panose="020B0604020202020204" pitchFamily="34" charset="0"/>
              </a:rPr>
              <a:t>if we have data on each group at several points in time</a:t>
            </a:r>
            <a:r>
              <a:rPr lang="en-US" sz="1900" dirty="0">
                <a:latin typeface="Arial" panose="020B0604020202020204" pitchFamily="34" charset="0"/>
                <a:cs typeface="Arial" panose="020B0604020202020204" pitchFamily="34" charset="0"/>
              </a:rPr>
              <a:t>: </a:t>
            </a:r>
          </a:p>
          <a:p>
            <a:pPr marL="580500" lvl="1" indent="-342900">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use observations in </a:t>
            </a:r>
            <a:r>
              <a:rPr lang="en-US" sz="1800" dirty="0">
                <a:solidFill>
                  <a:srgbClr val="BB16A3"/>
                </a:solidFill>
                <a:latin typeface="Arial" panose="020B0604020202020204" pitchFamily="34" charset="0"/>
                <a:cs typeface="Arial" panose="020B0604020202020204" pitchFamily="34" charset="0"/>
              </a:rPr>
              <a:t>treatment </a:t>
            </a:r>
            <a:r>
              <a:rPr lang="en-US" sz="1800" dirty="0">
                <a:latin typeface="Arial" panose="020B0604020202020204" pitchFamily="34" charset="0"/>
                <a:cs typeface="Arial" panose="020B0604020202020204" pitchFamily="34" charset="0"/>
              </a:rPr>
              <a:t>and</a:t>
            </a:r>
            <a:r>
              <a:rPr lang="en-US" sz="1800" dirty="0">
                <a:solidFill>
                  <a:srgbClr val="BB16A3"/>
                </a:solidFill>
                <a:latin typeface="Arial" panose="020B0604020202020204" pitchFamily="34" charset="0"/>
                <a:cs typeface="Arial" panose="020B0604020202020204" pitchFamily="34" charset="0"/>
              </a:rPr>
              <a:t> control </a:t>
            </a:r>
            <a:r>
              <a:rPr lang="en-US" sz="1800" dirty="0">
                <a:latin typeface="Arial" panose="020B0604020202020204" pitchFamily="34" charset="0"/>
                <a:cs typeface="Arial" panose="020B0604020202020204" pitchFamily="34" charset="0"/>
              </a:rPr>
              <a:t>groups</a:t>
            </a:r>
            <a:r>
              <a:rPr lang="en-US" sz="1800" dirty="0">
                <a:solidFill>
                  <a:srgbClr val="BB16A3"/>
                </a:solidFill>
                <a:latin typeface="Arial" panose="020B0604020202020204" pitchFamily="34" charset="0"/>
                <a:cs typeface="Arial" panose="020B0604020202020204" pitchFamily="34" charset="0"/>
              </a:rPr>
              <a:t> before</a:t>
            </a:r>
            <a:r>
              <a:rPr lang="en-US" sz="1800" dirty="0">
                <a:latin typeface="Arial" panose="020B0604020202020204" pitchFamily="34" charset="0"/>
                <a:cs typeface="Arial" panose="020B0604020202020204" pitchFamily="34" charset="0"/>
              </a:rPr>
              <a:t> and </a:t>
            </a:r>
            <a:r>
              <a:rPr lang="en-US" sz="1800" dirty="0">
                <a:solidFill>
                  <a:srgbClr val="BB16A3"/>
                </a:solidFill>
                <a:latin typeface="Arial" panose="020B0604020202020204" pitchFamily="34" charset="0"/>
                <a:cs typeface="Arial" panose="020B0604020202020204" pitchFamily="34" charset="0"/>
              </a:rPr>
              <a:t>after</a:t>
            </a:r>
            <a:r>
              <a:rPr lang="en-US" sz="1800" dirty="0">
                <a:latin typeface="Arial" panose="020B0604020202020204" pitchFamily="34" charset="0"/>
                <a:cs typeface="Arial" panose="020B0604020202020204" pitchFamily="34" charset="0"/>
              </a:rPr>
              <a:t> the treatment to estimate a causal effect</a:t>
            </a:r>
          </a:p>
          <a:p>
            <a:pPr marL="342900" indent="-342900">
              <a:spcBef>
                <a:spcPts val="1200"/>
              </a:spcBef>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7"/>
          </p:nvPr>
        </p:nvSpPr>
        <p:spPr/>
        <p:txBody>
          <a:bodyPr/>
          <a:lstStyle/>
          <a:p>
            <a:pPr>
              <a:defRPr/>
            </a:pPr>
            <a:endParaRPr lang="fi-FI" dirty="0"/>
          </a:p>
        </p:txBody>
      </p:sp>
    </p:spTree>
    <p:extLst>
      <p:ext uri="{BB962C8B-B14F-4D97-AF65-F5344CB8AC3E}">
        <p14:creationId xmlns:p14="http://schemas.microsoft.com/office/powerpoint/2010/main" val="2293999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 assumptions of DID</a:t>
            </a:r>
            <a:endParaRPr lang="fi-FI" dirty="0"/>
          </a:p>
        </p:txBody>
      </p:sp>
      <p:sp>
        <p:nvSpPr>
          <p:cNvPr id="3" name="Content Placeholder 2"/>
          <p:cNvSpPr>
            <a:spLocks noGrp="1"/>
          </p:cNvSpPr>
          <p:nvPr>
            <p:ph sz="quarter" idx="14"/>
          </p:nvPr>
        </p:nvSpPr>
        <p:spPr>
          <a:xfrm>
            <a:off x="468314" y="1417340"/>
            <a:ext cx="8207374" cy="4104456"/>
          </a:xfrm>
        </p:spPr>
        <p:txBody>
          <a:bodyPr/>
          <a:lstStyle/>
          <a:p>
            <a:pPr marL="457200" indent="-457200">
              <a:spcBef>
                <a:spcPts val="1200"/>
              </a:spcBef>
              <a:buAutoNum type="arabicPeriod"/>
            </a:pPr>
            <a:r>
              <a:rPr lang="en-US" dirty="0">
                <a:latin typeface="Arial" panose="020B0604020202020204" pitchFamily="34" charset="0"/>
                <a:cs typeface="Arial" panose="020B0604020202020204" pitchFamily="34" charset="0"/>
              </a:rPr>
              <a:t>Parallel trends: </a:t>
            </a:r>
            <a:r>
              <a:rPr lang="en-US" b="0" dirty="0">
                <a:latin typeface="Arial" panose="020B0604020202020204" pitchFamily="34" charset="0"/>
                <a:cs typeface="Arial" panose="020B0604020202020204" pitchFamily="34" charset="0"/>
              </a:rPr>
              <a:t>The main assumption for any DID strategy is that the outcome in the treatment and control groups would </a:t>
            </a:r>
            <a:r>
              <a:rPr lang="en-US" b="0" dirty="0">
                <a:solidFill>
                  <a:srgbClr val="BB16A3"/>
                </a:solidFill>
                <a:latin typeface="Arial" panose="020B0604020202020204" pitchFamily="34" charset="0"/>
                <a:cs typeface="Arial" panose="020B0604020202020204" pitchFamily="34" charset="0"/>
              </a:rPr>
              <a:t>follow the same time trend in the absence of treatment</a:t>
            </a:r>
          </a:p>
          <a:p>
            <a:pPr marL="694800" lvl="1" indent="-457200">
              <a:spcBef>
                <a:spcPts val="1200"/>
              </a:spcBef>
            </a:pPr>
            <a:r>
              <a:rPr lang="en-US" dirty="0">
                <a:latin typeface="Arial" panose="020B0604020202020204" pitchFamily="34" charset="0"/>
                <a:cs typeface="Arial" panose="020B0604020202020204" pitchFamily="34" charset="0"/>
              </a:rPr>
              <a:t>Note: this does not mean that they must have the same mean (or level) of the outcome</a:t>
            </a:r>
          </a:p>
        </p:txBody>
      </p:sp>
      <p:sp>
        <p:nvSpPr>
          <p:cNvPr id="5" name="Slide Number Placeholder 4"/>
          <p:cNvSpPr>
            <a:spLocks noGrp="1"/>
          </p:cNvSpPr>
          <p:nvPr>
            <p:ph type="sldNum" sz="quarter" idx="17"/>
          </p:nvPr>
        </p:nvSpPr>
        <p:spPr/>
        <p:txBody>
          <a:bodyPr/>
          <a:lstStyle/>
          <a:p>
            <a:pPr>
              <a:defRPr/>
            </a:pPr>
            <a:endParaRPr lang="fi-FI" dirty="0"/>
          </a:p>
        </p:txBody>
      </p:sp>
    </p:spTree>
    <p:extLst>
      <p:ext uri="{BB962C8B-B14F-4D97-AF65-F5344CB8AC3E}">
        <p14:creationId xmlns:p14="http://schemas.microsoft.com/office/powerpoint/2010/main" val="4290050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Testing the Key assumptions of DID</a:t>
            </a:r>
            <a:endParaRPr lang="fi-FI" dirty="0"/>
          </a:p>
        </p:txBody>
      </p:sp>
      <p:sp>
        <p:nvSpPr>
          <p:cNvPr id="3" name="Content Placeholder 2"/>
          <p:cNvSpPr>
            <a:spLocks noGrp="1"/>
          </p:cNvSpPr>
          <p:nvPr>
            <p:ph sz="quarter" idx="14"/>
          </p:nvPr>
        </p:nvSpPr>
        <p:spPr>
          <a:xfrm>
            <a:off x="468314" y="769268"/>
            <a:ext cx="8280150" cy="4752528"/>
          </a:xfrm>
        </p:spPr>
        <p:txBody>
          <a:bodyPr/>
          <a:lstStyle/>
          <a:p>
            <a:pPr>
              <a:spcBef>
                <a:spcPts val="1200"/>
              </a:spcBef>
            </a:pPr>
            <a:r>
              <a:rPr lang="en-US" sz="1900" dirty="0">
                <a:latin typeface="Arial" panose="020B0604020202020204" pitchFamily="34" charset="0"/>
                <a:cs typeface="Arial" panose="020B0604020202020204" pitchFamily="34" charset="0"/>
              </a:rPr>
              <a:t>Parallel trends: </a:t>
            </a:r>
            <a:r>
              <a:rPr lang="en-US" sz="1900" b="0" dirty="0">
                <a:latin typeface="Arial" panose="020B0604020202020204" pitchFamily="34" charset="0"/>
                <a:cs typeface="Arial" panose="020B0604020202020204" pitchFamily="34" charset="0"/>
              </a:rPr>
              <a:t>The main assumption for any DID strategy is that the outcome in the treatment and control groups would </a:t>
            </a:r>
            <a:r>
              <a:rPr lang="en-US" sz="1900" dirty="0">
                <a:solidFill>
                  <a:srgbClr val="BB16A3"/>
                </a:solidFill>
                <a:latin typeface="Arial" panose="020B0604020202020204" pitchFamily="34" charset="0"/>
                <a:cs typeface="Arial" panose="020B0604020202020204" pitchFamily="34" charset="0"/>
              </a:rPr>
              <a:t>follow the same time trend in the absence of treatment</a:t>
            </a:r>
            <a:r>
              <a:rPr lang="en-US" sz="1900" b="0" dirty="0">
                <a:solidFill>
                  <a:srgbClr val="BB16A3"/>
                </a:solidFill>
                <a:latin typeface="Arial" panose="020B0604020202020204" pitchFamily="34" charset="0"/>
                <a:cs typeface="Arial" panose="020B0604020202020204" pitchFamily="34" charset="0"/>
              </a:rPr>
              <a:t>.</a:t>
            </a:r>
            <a:br>
              <a:rPr lang="en-US" sz="1900" b="0" dirty="0">
                <a:solidFill>
                  <a:srgbClr val="BB16A3"/>
                </a:solidFill>
                <a:latin typeface="Arial" panose="020B0604020202020204" pitchFamily="34" charset="0"/>
                <a:cs typeface="Arial" panose="020B0604020202020204" pitchFamily="34" charset="0"/>
              </a:rPr>
            </a:br>
            <a:r>
              <a:rPr lang="en-US" sz="1900" b="0" dirty="0">
                <a:latin typeface="Arial" panose="020B0604020202020204" pitchFamily="34" charset="0"/>
                <a:cs typeface="Arial" panose="020B0604020202020204" pitchFamily="34" charset="0"/>
              </a:rPr>
              <a:t>Since </a:t>
            </a:r>
            <a:r>
              <a:rPr lang="en-US" sz="1900" b="0" dirty="0">
                <a:solidFill>
                  <a:srgbClr val="BB16A3"/>
                </a:solidFill>
                <a:latin typeface="Arial" panose="020B0604020202020204" pitchFamily="34" charset="0"/>
                <a:cs typeface="Arial" panose="020B0604020202020204" pitchFamily="34" charset="0"/>
              </a:rPr>
              <a:t>this counterfactual situation cannot be directly observed</a:t>
            </a:r>
            <a:r>
              <a:rPr lang="en-US" sz="1900" b="0" dirty="0">
                <a:latin typeface="Arial" panose="020B0604020202020204" pitchFamily="34" charset="0"/>
                <a:cs typeface="Arial" panose="020B0604020202020204" pitchFamily="34" charset="0"/>
              </a:rPr>
              <a:t>, support that this assumption is fulfilled is usually obtained by </a:t>
            </a:r>
            <a:r>
              <a:rPr lang="en-US" sz="1900" b="0" dirty="0">
                <a:solidFill>
                  <a:srgbClr val="BB16A3"/>
                </a:solidFill>
                <a:latin typeface="Arial" panose="020B0604020202020204" pitchFamily="34" charset="0"/>
                <a:cs typeface="Arial" panose="020B0604020202020204" pitchFamily="34" charset="0"/>
              </a:rPr>
              <a:t>showing 2 things</a:t>
            </a:r>
            <a:r>
              <a:rPr lang="en-US" sz="1900" b="0" dirty="0">
                <a:latin typeface="Arial" panose="020B0604020202020204" pitchFamily="34" charset="0"/>
                <a:cs typeface="Arial" panose="020B0604020202020204" pitchFamily="34" charset="0"/>
              </a:rPr>
              <a:t>:</a:t>
            </a:r>
          </a:p>
          <a:p>
            <a:pPr marL="457200" indent="-457200">
              <a:spcBef>
                <a:spcPts val="1200"/>
              </a:spcBef>
              <a:buFont typeface="Arial" panose="020B0604020202020204" pitchFamily="34" charset="0"/>
              <a:buChar char="•"/>
            </a:pPr>
            <a:r>
              <a:rPr lang="en-US" sz="1900" dirty="0">
                <a:latin typeface="Arial" panose="020B0604020202020204" pitchFamily="34" charset="0"/>
                <a:cs typeface="Arial" panose="020B0604020202020204" pitchFamily="34" charset="0"/>
              </a:rPr>
              <a:t>Parallel pre-trends: </a:t>
            </a:r>
            <a:r>
              <a:rPr lang="en-US" sz="1900" b="0" dirty="0">
                <a:latin typeface="Arial" panose="020B0604020202020204" pitchFamily="34" charset="0"/>
                <a:cs typeface="Arial" panose="020B0604020202020204" pitchFamily="34" charset="0"/>
              </a:rPr>
              <a:t>Show that in the </a:t>
            </a:r>
            <a:r>
              <a:rPr lang="en-US" sz="1900" b="0" dirty="0">
                <a:solidFill>
                  <a:srgbClr val="BB16A3"/>
                </a:solidFill>
                <a:latin typeface="Arial" panose="020B0604020202020204" pitchFamily="34" charset="0"/>
                <a:cs typeface="Arial" panose="020B0604020202020204" pitchFamily="34" charset="0"/>
              </a:rPr>
              <a:t>period before treatment</a:t>
            </a:r>
            <a:r>
              <a:rPr lang="en-US" sz="1900" b="0" dirty="0">
                <a:latin typeface="Arial" panose="020B0604020202020204" pitchFamily="34" charset="0"/>
                <a:cs typeface="Arial" panose="020B0604020202020204" pitchFamily="34" charset="0"/>
              </a:rPr>
              <a:t>, the two groups developed in a similar manner, i.e. followed a parallel trend. Better if we have observations from several points in time. </a:t>
            </a:r>
          </a:p>
          <a:p>
            <a:pPr marL="457200" indent="-457200">
              <a:spcBef>
                <a:spcPts val="1200"/>
              </a:spcBef>
              <a:buFont typeface="Arial" panose="020B0604020202020204" pitchFamily="34" charset="0"/>
              <a:buChar char="•"/>
            </a:pPr>
            <a:r>
              <a:rPr lang="en-US" sz="1900" dirty="0">
                <a:latin typeface="Arial" panose="020B0604020202020204" pitchFamily="34" charset="0"/>
                <a:cs typeface="Arial" panose="020B0604020202020204" pitchFamily="34" charset="0"/>
              </a:rPr>
              <a:t>Common shocks: </a:t>
            </a:r>
            <a:r>
              <a:rPr lang="en-US" sz="1900" b="0" dirty="0">
                <a:latin typeface="Arial" panose="020B0604020202020204" pitchFamily="34" charset="0"/>
                <a:cs typeface="Arial" panose="020B0604020202020204" pitchFamily="34" charset="0"/>
              </a:rPr>
              <a:t>Show that if other policies or changes coincided with the treatment period, these affected the treatment and control groups in the same way. Alternatively, show that: </a:t>
            </a:r>
          </a:p>
          <a:p>
            <a:pPr marL="580500" lvl="1" indent="-342900">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Nothing else happens at the same time as the treatment takes place that would affect the control and treatment groups differently</a:t>
            </a:r>
          </a:p>
          <a:p>
            <a:pPr lvl="1" indent="0">
              <a:spcBef>
                <a:spcPts val="600"/>
              </a:spcBef>
              <a:buNone/>
            </a:pPr>
            <a:endParaRPr lang="en-US" sz="19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7"/>
          </p:nvPr>
        </p:nvSpPr>
        <p:spPr/>
        <p:txBody>
          <a:bodyPr/>
          <a:lstStyle/>
          <a:p>
            <a:pPr>
              <a:defRPr/>
            </a:pPr>
            <a:endParaRPr lang="fi-FI" dirty="0"/>
          </a:p>
        </p:txBody>
      </p:sp>
    </p:spTree>
    <p:extLst>
      <p:ext uri="{BB962C8B-B14F-4D97-AF65-F5344CB8AC3E}">
        <p14:creationId xmlns:p14="http://schemas.microsoft.com/office/powerpoint/2010/main" val="2977166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Showing support for parallel trends by looking at pre-treatment trends</a:t>
            </a:r>
          </a:p>
        </p:txBody>
      </p:sp>
      <p:cxnSp>
        <p:nvCxnSpPr>
          <p:cNvPr id="18" name="Suora nuoliyhdysviiva 17"/>
          <p:cNvCxnSpPr/>
          <p:nvPr/>
        </p:nvCxnSpPr>
        <p:spPr>
          <a:xfrm flipV="1">
            <a:off x="1331640" y="1633364"/>
            <a:ext cx="0" cy="3456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uora nuoliyhdysviiva 20"/>
          <p:cNvCxnSpPr/>
          <p:nvPr/>
        </p:nvCxnSpPr>
        <p:spPr>
          <a:xfrm flipV="1">
            <a:off x="6372200" y="2065412"/>
            <a:ext cx="0" cy="3024336"/>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uora nuoliyhdysviiva 21"/>
          <p:cNvCxnSpPr/>
          <p:nvPr/>
        </p:nvCxnSpPr>
        <p:spPr>
          <a:xfrm>
            <a:off x="1331640" y="5089748"/>
            <a:ext cx="57606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uora nuoliyhdysviiva 24"/>
          <p:cNvCxnSpPr/>
          <p:nvPr/>
        </p:nvCxnSpPr>
        <p:spPr>
          <a:xfrm>
            <a:off x="5796136" y="3361556"/>
            <a:ext cx="1080120" cy="0"/>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uora nuoliyhdysviiva 25"/>
          <p:cNvCxnSpPr/>
          <p:nvPr/>
        </p:nvCxnSpPr>
        <p:spPr>
          <a:xfrm>
            <a:off x="5796136" y="2713484"/>
            <a:ext cx="1080120" cy="360040"/>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Tekstikehys 16"/>
          <p:cNvSpPr txBox="1"/>
          <p:nvPr/>
        </p:nvSpPr>
        <p:spPr>
          <a:xfrm>
            <a:off x="6300192" y="5161756"/>
            <a:ext cx="792088" cy="369332"/>
          </a:xfrm>
          <a:prstGeom prst="rect">
            <a:avLst/>
          </a:prstGeom>
          <a:noFill/>
        </p:spPr>
        <p:txBody>
          <a:bodyPr wrap="square" rtlCol="0">
            <a:spAutoFit/>
          </a:bodyPr>
          <a:lstStyle/>
          <a:p>
            <a:r>
              <a:rPr lang="fi-FI" i="1" dirty="0">
                <a:latin typeface="Times New Roman" pitchFamily="18" charset="0"/>
                <a:cs typeface="Times New Roman" pitchFamily="18" charset="0"/>
              </a:rPr>
              <a:t>Time</a:t>
            </a:r>
            <a:endParaRPr lang="fi-FI" dirty="0"/>
          </a:p>
        </p:txBody>
      </p:sp>
      <p:sp>
        <p:nvSpPr>
          <p:cNvPr id="29" name="Tekstikehys 58"/>
          <p:cNvSpPr txBox="1"/>
          <p:nvPr/>
        </p:nvSpPr>
        <p:spPr>
          <a:xfrm>
            <a:off x="5724128" y="1757635"/>
            <a:ext cx="1728192" cy="307777"/>
          </a:xfrm>
          <a:prstGeom prst="rect">
            <a:avLst/>
          </a:prstGeom>
          <a:noFill/>
        </p:spPr>
        <p:txBody>
          <a:bodyPr wrap="square" rtlCol="0">
            <a:spAutoFit/>
          </a:bodyPr>
          <a:lstStyle/>
          <a:p>
            <a:r>
              <a:rPr lang="en-US" sz="1400" dirty="0">
                <a:latin typeface="Times New Roman" pitchFamily="18" charset="0"/>
                <a:cs typeface="Times New Roman" pitchFamily="18" charset="0"/>
              </a:rPr>
              <a:t>Treatment happens</a:t>
            </a:r>
            <a:endParaRPr lang="en-US" sz="1400" dirty="0"/>
          </a:p>
        </p:txBody>
      </p:sp>
      <p:cxnSp>
        <p:nvCxnSpPr>
          <p:cNvPr id="30" name="Suora nuoliyhdysviiva 29"/>
          <p:cNvCxnSpPr/>
          <p:nvPr/>
        </p:nvCxnSpPr>
        <p:spPr>
          <a:xfrm flipV="1">
            <a:off x="4716016" y="2713484"/>
            <a:ext cx="1080120" cy="216024"/>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uora nuoliyhdysviiva 30"/>
          <p:cNvCxnSpPr/>
          <p:nvPr/>
        </p:nvCxnSpPr>
        <p:spPr>
          <a:xfrm>
            <a:off x="3635896" y="2785492"/>
            <a:ext cx="1080120" cy="144016"/>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uora nuoliyhdysviiva 31"/>
          <p:cNvCxnSpPr/>
          <p:nvPr/>
        </p:nvCxnSpPr>
        <p:spPr>
          <a:xfrm flipV="1">
            <a:off x="2555776" y="2785492"/>
            <a:ext cx="1080120" cy="72008"/>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uora nuoliyhdysviiva 32"/>
          <p:cNvCxnSpPr/>
          <p:nvPr/>
        </p:nvCxnSpPr>
        <p:spPr>
          <a:xfrm>
            <a:off x="1547664" y="2497460"/>
            <a:ext cx="1008112" cy="360040"/>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uora nuoliyhdysviiva 33"/>
          <p:cNvCxnSpPr/>
          <p:nvPr/>
        </p:nvCxnSpPr>
        <p:spPr>
          <a:xfrm>
            <a:off x="1547664" y="3145532"/>
            <a:ext cx="1008112" cy="360040"/>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Suora nuoliyhdysviiva 34"/>
          <p:cNvCxnSpPr/>
          <p:nvPr/>
        </p:nvCxnSpPr>
        <p:spPr>
          <a:xfrm flipV="1">
            <a:off x="4716016" y="3361556"/>
            <a:ext cx="1080120" cy="216024"/>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uora nuoliyhdysviiva 35"/>
          <p:cNvCxnSpPr/>
          <p:nvPr/>
        </p:nvCxnSpPr>
        <p:spPr>
          <a:xfrm>
            <a:off x="3635896" y="3433564"/>
            <a:ext cx="1080120" cy="144016"/>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Suora nuoliyhdysviiva 36"/>
          <p:cNvCxnSpPr/>
          <p:nvPr/>
        </p:nvCxnSpPr>
        <p:spPr>
          <a:xfrm flipV="1">
            <a:off x="2555776" y="3433564"/>
            <a:ext cx="1080120" cy="7200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Suora nuoliyhdysviiva 37"/>
          <p:cNvCxnSpPr/>
          <p:nvPr/>
        </p:nvCxnSpPr>
        <p:spPr>
          <a:xfrm>
            <a:off x="5796136" y="3361556"/>
            <a:ext cx="1080120" cy="360040"/>
          </a:xfrm>
          <a:prstGeom prst="straightConnector1">
            <a:avLst/>
          </a:prstGeom>
          <a:ln w="25400">
            <a:solidFill>
              <a:srgbClr val="FF0000"/>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9" name="Tekstikehys 35"/>
          <p:cNvSpPr txBox="1"/>
          <p:nvPr/>
        </p:nvSpPr>
        <p:spPr>
          <a:xfrm>
            <a:off x="971600" y="1417340"/>
            <a:ext cx="432048" cy="338554"/>
          </a:xfrm>
          <a:prstGeom prst="rect">
            <a:avLst/>
          </a:prstGeom>
          <a:noFill/>
        </p:spPr>
        <p:txBody>
          <a:bodyPr wrap="square" rtlCol="0">
            <a:spAutoFit/>
          </a:bodyPr>
          <a:lstStyle/>
          <a:p>
            <a:r>
              <a:rPr lang="fi-FI" sz="1600" i="1" dirty="0">
                <a:latin typeface="Times New Roman" pitchFamily="18" charset="0"/>
                <a:cs typeface="Times New Roman" pitchFamily="18" charset="0"/>
              </a:rPr>
              <a:t>y</a:t>
            </a:r>
            <a:endParaRPr lang="fi-FI" sz="1600" dirty="0"/>
          </a:p>
        </p:txBody>
      </p:sp>
    </p:spTree>
    <p:extLst>
      <p:ext uri="{BB962C8B-B14F-4D97-AF65-F5344CB8AC3E}">
        <p14:creationId xmlns:p14="http://schemas.microsoft.com/office/powerpoint/2010/main" val="3868684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 assumption continued</a:t>
            </a:r>
            <a:endParaRPr lang="fi-FI" dirty="0"/>
          </a:p>
        </p:txBody>
      </p:sp>
      <p:sp>
        <p:nvSpPr>
          <p:cNvPr id="3" name="Content Placeholder 2"/>
          <p:cNvSpPr>
            <a:spLocks noGrp="1"/>
          </p:cNvSpPr>
          <p:nvPr>
            <p:ph sz="quarter" idx="14"/>
          </p:nvPr>
        </p:nvSpPr>
        <p:spPr>
          <a:xfrm>
            <a:off x="468312" y="841276"/>
            <a:ext cx="8280151" cy="4025248"/>
          </a:xfrm>
        </p:spPr>
        <p:txBody>
          <a:bodyPr/>
          <a:lstStyle/>
          <a:p>
            <a:pPr>
              <a:spcBef>
                <a:spcPts val="1080"/>
              </a:spcBef>
            </a:pPr>
            <a:r>
              <a:rPr lang="en-US" dirty="0">
                <a:latin typeface="Arial" panose="020B0604020202020204" pitchFamily="34" charset="0"/>
                <a:cs typeface="Arial" panose="020B0604020202020204" pitchFamily="34" charset="0"/>
              </a:rPr>
              <a:t>Even if pre-trends are the same one still must worry about other policies or changes coinciding with the treatment</a:t>
            </a:r>
          </a:p>
          <a:p>
            <a:pPr marL="522450" lvl="1" indent="-308610">
              <a:spcBef>
                <a:spcPts val="540"/>
              </a:spcBef>
              <a:buFont typeface="Arial" panose="020B0604020202020204" pitchFamily="34" charset="0"/>
              <a:buChar char="•"/>
            </a:pPr>
            <a:r>
              <a:rPr lang="en-US" dirty="0">
                <a:latin typeface="Arial" panose="020B0604020202020204" pitchFamily="34" charset="0"/>
                <a:cs typeface="Arial" panose="020B0604020202020204" pitchFamily="34" charset="0"/>
              </a:rPr>
              <a:t>Nothing else happens at the same time as the treatment takes place that would affect the control and treatment groups differently</a:t>
            </a:r>
          </a:p>
          <a:p>
            <a:pPr marL="213840" lvl="1" indent="0">
              <a:spcBef>
                <a:spcPts val="540"/>
              </a:spcBef>
              <a:buNone/>
            </a:pPr>
            <a:r>
              <a:rPr lang="en-US" sz="1700" dirty="0">
                <a:latin typeface="Arial" panose="020B0604020202020204" pitchFamily="34" charset="0"/>
                <a:cs typeface="Arial" panose="020B0604020202020204" pitchFamily="34" charset="0"/>
              </a:rPr>
              <a:t>How can this be “tested”? By discussing possible threats and showing arguments that they are not a concern: (e.g. there was a recession in the study period, but it affected the control and treatment group equally and is therefore ”netted out” when we compare with the after-before difference in the control group. </a:t>
            </a:r>
          </a:p>
          <a:p>
            <a:pPr>
              <a:spcBef>
                <a:spcPts val="1080"/>
              </a:spcBef>
            </a:pPr>
            <a:r>
              <a:rPr lang="en-US" dirty="0">
                <a:latin typeface="Arial" panose="020B0604020202020204" pitchFamily="34" charset="0"/>
                <a:cs typeface="Arial" panose="020B0604020202020204" pitchFamily="34" charset="0"/>
              </a:rPr>
              <a:t>It is very important to be familiar with the </a:t>
            </a:r>
            <a:r>
              <a:rPr lang="en-US" dirty="0">
                <a:solidFill>
                  <a:srgbClr val="BB16A3"/>
                </a:solidFill>
                <a:latin typeface="Arial" panose="020B0604020202020204" pitchFamily="34" charset="0"/>
                <a:cs typeface="Arial" panose="020B0604020202020204" pitchFamily="34" charset="0"/>
              </a:rPr>
              <a:t>institutional details </a:t>
            </a:r>
            <a:r>
              <a:rPr lang="en-US" dirty="0">
                <a:latin typeface="Arial" panose="020B0604020202020204" pitchFamily="34" charset="0"/>
                <a:cs typeface="Arial" panose="020B0604020202020204" pitchFamily="34" charset="0"/>
              </a:rPr>
              <a:t>of the reform/policy change that you are analyzing </a:t>
            </a:r>
          </a:p>
          <a:p>
            <a:pPr marL="522450" lvl="1" indent="-308610">
              <a:spcBef>
                <a:spcPts val="540"/>
              </a:spcBef>
              <a:buFont typeface="Arial" panose="020B0604020202020204" pitchFamily="34" charset="0"/>
              <a:buChar char="•"/>
            </a:pPr>
            <a:r>
              <a:rPr lang="en-US" dirty="0">
                <a:latin typeface="Arial" panose="020B0604020202020204" pitchFamily="34" charset="0"/>
                <a:cs typeface="Arial" panose="020B0604020202020204" pitchFamily="34" charset="0"/>
              </a:rPr>
              <a:t>This applies to all empirical research, but is particularly important in quasi-experimental settings</a:t>
            </a:r>
          </a:p>
          <a:p>
            <a:pPr marL="308610" indent="-308610">
              <a:spcBef>
                <a:spcPts val="108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08610" indent="-308610">
              <a:spcBef>
                <a:spcPts val="108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08610" indent="-308610">
              <a:spcBef>
                <a:spcPts val="108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7"/>
          </p:nvPr>
        </p:nvSpPr>
        <p:spPr/>
        <p:txBody>
          <a:bodyPr/>
          <a:lstStyle/>
          <a:p>
            <a:pPr>
              <a:defRPr/>
            </a:pPr>
            <a:endParaRPr lang="fi-FI" dirty="0"/>
          </a:p>
        </p:txBody>
      </p:sp>
    </p:spTree>
    <p:extLst>
      <p:ext uri="{BB962C8B-B14F-4D97-AF65-F5344CB8AC3E}">
        <p14:creationId xmlns:p14="http://schemas.microsoft.com/office/powerpoint/2010/main" val="3196334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DID recap</a:t>
            </a:r>
          </a:p>
        </p:txBody>
      </p:sp>
      <p:sp>
        <p:nvSpPr>
          <p:cNvPr id="3" name="Content Placeholder 2"/>
          <p:cNvSpPr>
            <a:spLocks noGrp="1"/>
          </p:cNvSpPr>
          <p:nvPr>
            <p:ph sz="quarter" idx="14"/>
          </p:nvPr>
        </p:nvSpPr>
        <p:spPr>
          <a:xfrm>
            <a:off x="395536" y="841276"/>
            <a:ext cx="8207374" cy="4608512"/>
          </a:xfrm>
          <a:solidFill>
            <a:schemeClr val="bg1"/>
          </a:solidFill>
        </p:spPr>
        <p:txBody>
          <a:bodyPr/>
          <a:lstStyle/>
          <a:p>
            <a:pPr marL="342900" indent="-342900">
              <a:spcBef>
                <a:spcPts val="1200"/>
              </a:spcBef>
              <a:buFont typeface="Arial" panose="020B0604020202020204" pitchFamily="34" charset="0"/>
              <a:buChar char="•"/>
            </a:pPr>
            <a:r>
              <a:rPr lang="en-US" sz="1800" dirty="0">
                <a:solidFill>
                  <a:srgbClr val="BB16A3"/>
                </a:solidFill>
                <a:latin typeface="Arial" panose="020B0604020202020204" pitchFamily="34" charset="0"/>
                <a:cs typeface="Arial" panose="020B0604020202020204" pitchFamily="34" charset="0"/>
              </a:rPr>
              <a:t>Idea: </a:t>
            </a:r>
          </a:p>
          <a:p>
            <a:pPr marL="580500" lvl="1" indent="-3429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Even if treated and control groups differ in baseline characteristics, we can use observations on </a:t>
            </a:r>
            <a:r>
              <a:rPr lang="en-US" sz="1800" dirty="0">
                <a:solidFill>
                  <a:srgbClr val="BB16A3"/>
                </a:solidFill>
                <a:latin typeface="Arial" panose="020B0604020202020204" pitchFamily="34" charset="0"/>
                <a:cs typeface="Arial" panose="020B0604020202020204" pitchFamily="34" charset="0"/>
              </a:rPr>
              <a:t>treatment and control groups before and after the treatment</a:t>
            </a:r>
            <a:r>
              <a:rPr lang="en-US" sz="1800" dirty="0">
                <a:latin typeface="Arial" panose="020B0604020202020204" pitchFamily="34" charset="0"/>
                <a:cs typeface="Arial" panose="020B0604020202020204" pitchFamily="34" charset="0"/>
              </a:rPr>
              <a:t> to estimate a causal effect.</a:t>
            </a:r>
          </a:p>
          <a:p>
            <a:pPr marL="342900" indent="-342900">
              <a:spcBef>
                <a:spcPts val="600"/>
              </a:spcBef>
              <a:buFont typeface="Arial" panose="020B0604020202020204" pitchFamily="34" charset="0"/>
              <a:buChar char="•"/>
            </a:pPr>
            <a:r>
              <a:rPr lang="en-US" sz="1800" dirty="0">
                <a:solidFill>
                  <a:srgbClr val="BB16A3"/>
                </a:solidFill>
                <a:latin typeface="Arial" panose="020B0604020202020204" pitchFamily="34" charset="0"/>
                <a:cs typeface="Arial" panose="020B0604020202020204" pitchFamily="34" charset="0"/>
              </a:rPr>
              <a:t>Assumptions: </a:t>
            </a:r>
          </a:p>
          <a:p>
            <a:pPr marL="580500" lvl="1" indent="-3429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The potential outcomes (not observed) would have </a:t>
            </a:r>
            <a:r>
              <a:rPr lang="en-US" sz="1800" dirty="0">
                <a:solidFill>
                  <a:srgbClr val="BB16A3"/>
                </a:solidFill>
                <a:latin typeface="Arial" panose="020B0604020202020204" pitchFamily="34" charset="0"/>
                <a:cs typeface="Arial" panose="020B0604020202020204" pitchFamily="34" charset="0"/>
              </a:rPr>
              <a:t>developed in a parallel manner</a:t>
            </a:r>
            <a:r>
              <a:rPr lang="en-US" sz="1800" dirty="0">
                <a:latin typeface="Arial" panose="020B0604020202020204" pitchFamily="34" charset="0"/>
                <a:cs typeface="Arial" panose="020B0604020202020204" pitchFamily="34" charset="0"/>
              </a:rPr>
              <a:t> for both groups in the absence of treatment</a:t>
            </a:r>
          </a:p>
          <a:p>
            <a:pPr marL="580500" lvl="1" indent="-3429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Common shocks: There can be no differential changes over time for the treated and control groups. </a:t>
            </a:r>
          </a:p>
          <a:p>
            <a:pPr marL="342900" indent="-342900">
              <a:spcBef>
                <a:spcPts val="600"/>
              </a:spcBef>
              <a:buFont typeface="Arial" panose="020B0604020202020204" pitchFamily="34" charset="0"/>
              <a:buChar char="•"/>
            </a:pPr>
            <a:r>
              <a:rPr lang="en-US" sz="1800" dirty="0">
                <a:solidFill>
                  <a:srgbClr val="BB16A3"/>
                </a:solidFill>
                <a:latin typeface="Arial" panose="020B0604020202020204" pitchFamily="34" charset="0"/>
                <a:cs typeface="Arial" panose="020B0604020202020204" pitchFamily="34" charset="0"/>
              </a:rPr>
              <a:t>Testing for design validity: </a:t>
            </a:r>
          </a:p>
          <a:p>
            <a:pPr marL="580500" lvl="1" indent="-342900">
              <a:spcBef>
                <a:spcPts val="600"/>
              </a:spcBef>
              <a:buFont typeface="Arial" panose="020B0604020202020204" pitchFamily="34" charset="0"/>
              <a:buChar char="•"/>
            </a:pPr>
            <a:r>
              <a:rPr lang="en-US" sz="1800" dirty="0">
                <a:solidFill>
                  <a:srgbClr val="BB16A3"/>
                </a:solidFill>
                <a:latin typeface="Arial" panose="020B0604020202020204" pitchFamily="34" charset="0"/>
                <a:cs typeface="Arial" panose="020B0604020202020204" pitchFamily="34" charset="0"/>
              </a:rPr>
              <a:t>Visualization and testing</a:t>
            </a:r>
            <a:r>
              <a:rPr lang="en-US" sz="1800" dirty="0">
                <a:latin typeface="Arial" panose="020B0604020202020204" pitchFamily="34" charset="0"/>
                <a:cs typeface="Arial" panose="020B0604020202020204" pitchFamily="34" charset="0"/>
              </a:rPr>
              <a:t>: are trends in outcomes parallel before treatment? </a:t>
            </a:r>
            <a:r>
              <a:rPr lang="en-US" sz="1800" dirty="0">
                <a:solidFill>
                  <a:srgbClr val="BB16A3"/>
                </a:solidFill>
                <a:latin typeface="Arial" panose="020B0604020202020204" pitchFamily="34" charset="0"/>
                <a:cs typeface="Arial" panose="020B0604020202020204" pitchFamily="34" charset="0"/>
              </a:rPr>
              <a:t>Discuss: </a:t>
            </a:r>
            <a:r>
              <a:rPr lang="en-US" sz="1800" dirty="0">
                <a:latin typeface="Arial" panose="020B0604020202020204" pitchFamily="34" charset="0"/>
                <a:cs typeface="Arial" panose="020B0604020202020204" pitchFamily="34" charset="0"/>
              </a:rPr>
              <a:t>Is there anything else that could have happened to one group but not the other? (know your institutional setting!)</a:t>
            </a:r>
          </a:p>
        </p:txBody>
      </p:sp>
      <p:sp>
        <p:nvSpPr>
          <p:cNvPr id="5" name="Slide Number Placeholder 4"/>
          <p:cNvSpPr>
            <a:spLocks noGrp="1"/>
          </p:cNvSpPr>
          <p:nvPr>
            <p:ph type="sldNum" sz="quarter" idx="17"/>
          </p:nvPr>
        </p:nvSpPr>
        <p:spPr/>
        <p:txBody>
          <a:bodyPr/>
          <a:lstStyle/>
          <a:p>
            <a:pPr>
              <a:defRPr/>
            </a:pPr>
            <a:endParaRPr lang="fi-FI" dirty="0"/>
          </a:p>
        </p:txBody>
      </p:sp>
    </p:spTree>
    <p:extLst>
      <p:ext uri="{BB962C8B-B14F-4D97-AF65-F5344CB8AC3E}">
        <p14:creationId xmlns:p14="http://schemas.microsoft.com/office/powerpoint/2010/main" val="1541159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4390-1EF2-97B3-46FF-DD9F70F24F92}"/>
              </a:ext>
            </a:extLst>
          </p:cNvPr>
          <p:cNvSpPr>
            <a:spLocks noGrp="1"/>
          </p:cNvSpPr>
          <p:nvPr>
            <p:ph type="ctrTitle"/>
          </p:nvPr>
        </p:nvSpPr>
        <p:spPr/>
        <p:txBody>
          <a:bodyPr/>
          <a:lstStyle/>
          <a:p>
            <a:r>
              <a:rPr lang="en-FI" dirty="0"/>
              <a:t>Regression Discontinuity Design, RDD</a:t>
            </a:r>
          </a:p>
        </p:txBody>
      </p:sp>
      <p:sp>
        <p:nvSpPr>
          <p:cNvPr id="3" name="Content Placeholder 2">
            <a:extLst>
              <a:ext uri="{FF2B5EF4-FFF2-40B4-BE49-F238E27FC236}">
                <a16:creationId xmlns:a16="http://schemas.microsoft.com/office/drawing/2014/main" id="{8243DCA8-7496-EDDB-3624-5A33C2590219}"/>
              </a:ext>
            </a:extLst>
          </p:cNvPr>
          <p:cNvSpPr>
            <a:spLocks noGrp="1"/>
          </p:cNvSpPr>
          <p:nvPr>
            <p:ph sz="quarter" idx="14"/>
          </p:nvPr>
        </p:nvSpPr>
        <p:spPr>
          <a:xfrm>
            <a:off x="468314" y="985293"/>
            <a:ext cx="8207374" cy="3612402"/>
          </a:xfrm>
        </p:spPr>
        <p:txBody>
          <a:bodyPr/>
          <a:lstStyle/>
          <a:p>
            <a:endParaRPr lang="en-FI" sz="800" dirty="0"/>
          </a:p>
          <a:p>
            <a:r>
              <a:rPr lang="en-US" dirty="0">
                <a:latin typeface="Arial" panose="020B0604020202020204" pitchFamily="34" charset="0"/>
                <a:cs typeface="Arial" panose="020B0604020202020204" pitchFamily="34" charset="0"/>
              </a:rPr>
              <a:t>RDD can be used to isolate the causal effect of treatment in certain situations where Individuals (or units) become treated after crossing some</a:t>
            </a:r>
            <a:r>
              <a:rPr lang="en-US" dirty="0">
                <a:solidFill>
                  <a:srgbClr val="BB16A3"/>
                </a:solidFill>
                <a:latin typeface="Arial" panose="020B0604020202020204" pitchFamily="34" charset="0"/>
                <a:cs typeface="Arial" panose="020B0604020202020204" pitchFamily="34" charset="0"/>
              </a:rPr>
              <a:t> cutoff</a:t>
            </a:r>
            <a:r>
              <a:rPr lang="en-US" dirty="0">
                <a:latin typeface="Arial" panose="020B0604020202020204" pitchFamily="34" charset="0"/>
                <a:cs typeface="Arial" panose="020B0604020202020204" pitchFamily="34" charset="0"/>
              </a:rPr>
              <a:t>. </a:t>
            </a:r>
            <a:endParaRPr lang="en-FI" dirty="0"/>
          </a:p>
        </p:txBody>
      </p:sp>
      <p:sp>
        <p:nvSpPr>
          <p:cNvPr id="4" name="Slide Number Placeholder 3">
            <a:extLst>
              <a:ext uri="{FF2B5EF4-FFF2-40B4-BE49-F238E27FC236}">
                <a16:creationId xmlns:a16="http://schemas.microsoft.com/office/drawing/2014/main" id="{0470420C-E6E4-3C26-2EAE-8C38EE235C3F}"/>
              </a:ext>
            </a:extLst>
          </p:cNvPr>
          <p:cNvSpPr>
            <a:spLocks noGrp="1"/>
          </p:cNvSpPr>
          <p:nvPr>
            <p:ph type="sldNum" sz="quarter" idx="17"/>
          </p:nvPr>
        </p:nvSpPr>
        <p:spPr/>
        <p:txBody>
          <a:bodyPr/>
          <a:lstStyle/>
          <a:p>
            <a:pPr>
              <a:defRPr/>
            </a:pPr>
            <a:fld id="{49EFD4B7-1CC6-864B-A72A-C978B70BBA9B}" type="slidenum">
              <a:rPr lang="fi-FI" smtClean="0"/>
              <a:pPr>
                <a:defRPr/>
              </a:pPr>
              <a:t>27</a:t>
            </a:fld>
            <a:endParaRPr lang="fi-FI"/>
          </a:p>
        </p:txBody>
      </p:sp>
    </p:spTree>
    <p:extLst>
      <p:ext uri="{BB962C8B-B14F-4D97-AF65-F5344CB8AC3E}">
        <p14:creationId xmlns:p14="http://schemas.microsoft.com/office/powerpoint/2010/main" val="2586980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RDD – the setup</a:t>
            </a:r>
            <a:endParaRPr lang="fi-FI" dirty="0"/>
          </a:p>
        </p:txBody>
      </p:sp>
      <p:sp>
        <p:nvSpPr>
          <p:cNvPr id="3" name="Content Placeholder 2"/>
          <p:cNvSpPr>
            <a:spLocks noGrp="1"/>
          </p:cNvSpPr>
          <p:nvPr>
            <p:ph sz="quarter" idx="14"/>
          </p:nvPr>
        </p:nvSpPr>
        <p:spPr>
          <a:xfrm>
            <a:off x="468314" y="985292"/>
            <a:ext cx="8207374" cy="4680520"/>
          </a:xfrm>
          <a:solidFill>
            <a:schemeClr val="bg1"/>
          </a:solidFill>
        </p:spPr>
        <p:txBody>
          <a:bodyPr/>
          <a:lstStyle/>
          <a:p>
            <a:pPr marL="342900" indent="-342900">
              <a:spcBef>
                <a:spcPts val="1200"/>
              </a:spcBef>
              <a:buFont typeface="Arial" panose="020B0604020202020204" pitchFamily="34" charset="0"/>
              <a:buChar char="•"/>
            </a:pPr>
            <a:r>
              <a:rPr lang="en-US" sz="1900" dirty="0">
                <a:latin typeface="Arial" panose="020B0604020202020204" pitchFamily="34" charset="0"/>
                <a:cs typeface="Arial" panose="020B0604020202020204" pitchFamily="34" charset="0"/>
              </a:rPr>
              <a:t>RDD has three fundamental components: </a:t>
            </a:r>
            <a:r>
              <a:rPr lang="en-US" sz="1900" dirty="0">
                <a:solidFill>
                  <a:srgbClr val="BB16A3"/>
                </a:solidFill>
                <a:latin typeface="Arial" panose="020B0604020202020204" pitchFamily="34" charset="0"/>
                <a:cs typeface="Arial" panose="020B0604020202020204" pitchFamily="34" charset="0"/>
              </a:rPr>
              <a:t>running variable</a:t>
            </a:r>
            <a:r>
              <a:rPr lang="en-US" sz="1900" dirty="0">
                <a:latin typeface="Arial" panose="020B0604020202020204" pitchFamily="34" charset="0"/>
                <a:cs typeface="Arial" panose="020B0604020202020204" pitchFamily="34" charset="0"/>
              </a:rPr>
              <a:t>, </a:t>
            </a:r>
            <a:r>
              <a:rPr lang="en-US" sz="1900" dirty="0">
                <a:solidFill>
                  <a:srgbClr val="BB16A3"/>
                </a:solidFill>
                <a:latin typeface="Arial" panose="020B0604020202020204" pitchFamily="34" charset="0"/>
                <a:cs typeface="Arial" panose="020B0604020202020204" pitchFamily="34" charset="0"/>
              </a:rPr>
              <a:t>cut-off</a:t>
            </a:r>
            <a:r>
              <a:rPr lang="en-US" sz="1900" dirty="0">
                <a:latin typeface="Arial" panose="020B0604020202020204" pitchFamily="34" charset="0"/>
                <a:cs typeface="Arial" panose="020B0604020202020204" pitchFamily="34" charset="0"/>
              </a:rPr>
              <a:t>, and </a:t>
            </a:r>
            <a:r>
              <a:rPr lang="en-US" sz="1900" dirty="0">
                <a:solidFill>
                  <a:srgbClr val="BB16A3"/>
                </a:solidFill>
                <a:latin typeface="Arial" panose="020B0604020202020204" pitchFamily="34" charset="0"/>
                <a:cs typeface="Arial" panose="020B0604020202020204" pitchFamily="34" charset="0"/>
              </a:rPr>
              <a:t>treatment</a:t>
            </a:r>
          </a:p>
          <a:p>
            <a:pPr marL="342900" indent="-342900">
              <a:spcBef>
                <a:spcPts val="1200"/>
              </a:spcBef>
              <a:buFont typeface="Arial" panose="020B0604020202020204" pitchFamily="34" charset="0"/>
              <a:buChar char="•"/>
            </a:pPr>
            <a:r>
              <a:rPr lang="en-US" sz="1900" dirty="0">
                <a:latin typeface="Arial" panose="020B0604020202020204" pitchFamily="34" charset="0"/>
                <a:cs typeface="Arial" panose="020B0604020202020204" pitchFamily="34" charset="0"/>
              </a:rPr>
              <a:t>Individuals become treated after crossing some cutoff in the running (or forcing or score) variable</a:t>
            </a:r>
          </a:p>
          <a:p>
            <a:pPr marL="580500" lvl="1" indent="-342900">
              <a:spcBef>
                <a:spcPts val="600"/>
              </a:spcBef>
              <a:buFont typeface="Arial" panose="020B0604020202020204" pitchFamily="34" charset="0"/>
              <a:buChar char="•"/>
            </a:pPr>
            <a:r>
              <a:rPr lang="en-US" sz="1900" dirty="0">
                <a:solidFill>
                  <a:srgbClr val="BB16A3"/>
                </a:solidFill>
                <a:latin typeface="Arial" panose="020B0604020202020204" pitchFamily="34" charset="0"/>
                <a:cs typeface="Arial" panose="020B0604020202020204" pitchFamily="34" charset="0"/>
              </a:rPr>
              <a:t>Sharp RDD: </a:t>
            </a:r>
            <a:r>
              <a:rPr lang="en-US" sz="1900" dirty="0">
                <a:latin typeface="Arial" panose="020B0604020202020204" pitchFamily="34" charset="0"/>
                <a:cs typeface="Arial" panose="020B0604020202020204" pitchFamily="34" charset="0"/>
              </a:rPr>
              <a:t>treatment received with probability zero below the cut-off (or threshold) and probability one above cut-off</a:t>
            </a:r>
            <a:endParaRPr lang="en-US" sz="1900" dirty="0">
              <a:solidFill>
                <a:srgbClr val="BB16A3"/>
              </a:solidFill>
              <a:latin typeface="Arial" panose="020B0604020202020204" pitchFamily="34" charset="0"/>
              <a:cs typeface="Arial" panose="020B0604020202020204" pitchFamily="34" charset="0"/>
            </a:endParaRPr>
          </a:p>
          <a:p>
            <a:pPr marL="580500" lvl="1" indent="-342900">
              <a:spcBef>
                <a:spcPts val="600"/>
              </a:spcBef>
              <a:buFont typeface="Arial" panose="020B0604020202020204" pitchFamily="34" charset="0"/>
              <a:buChar char="•"/>
            </a:pPr>
            <a:r>
              <a:rPr lang="en-US" sz="1900" dirty="0">
                <a:solidFill>
                  <a:schemeClr val="bg1">
                    <a:lumMod val="75000"/>
                  </a:schemeClr>
                </a:solidFill>
                <a:latin typeface="Arial" panose="020B0604020202020204" pitchFamily="34" charset="0"/>
                <a:cs typeface="Arial" panose="020B0604020202020204" pitchFamily="34" charset="0"/>
              </a:rPr>
              <a:t>Fuzzy RDD: The probability of receiving the treatment increases discontinuously at the threshold (imperfect compliance)</a:t>
            </a:r>
          </a:p>
          <a:p>
            <a:pPr marL="342900" indent="-342900">
              <a:spcBef>
                <a:spcPts val="1200"/>
              </a:spcBef>
              <a:buFont typeface="Arial" panose="020B0604020202020204" pitchFamily="34" charset="0"/>
              <a:buChar char="•"/>
            </a:pPr>
            <a:r>
              <a:rPr lang="en-US" sz="1900" dirty="0">
                <a:solidFill>
                  <a:srgbClr val="BB16A3"/>
                </a:solidFill>
                <a:latin typeface="Arial" panose="020B0604020202020204" pitchFamily="34" charset="0"/>
                <a:cs typeface="Arial" panose="020B0604020202020204" pitchFamily="34" charset="0"/>
              </a:rPr>
              <a:t>Assumption:</a:t>
            </a:r>
            <a:r>
              <a:rPr lang="en-US" sz="1900" dirty="0">
                <a:latin typeface="Arial" panose="020B0604020202020204" pitchFamily="34" charset="0"/>
                <a:cs typeface="Arial" panose="020B0604020202020204" pitchFamily="34" charset="0"/>
              </a:rPr>
              <a:t> the potential outcomes evolve smoothly across the cutoff. </a:t>
            </a:r>
            <a:r>
              <a:rPr lang="en-US" sz="1900" b="0" dirty="0">
                <a:latin typeface="Arial" panose="020B0604020202020204" pitchFamily="34" charset="0"/>
                <a:cs typeface="Arial" panose="020B0604020202020204" pitchFamily="34" charset="0"/>
              </a:rPr>
              <a:t>In other words: </a:t>
            </a:r>
          </a:p>
          <a:p>
            <a:pPr marL="580500" lvl="1" indent="-342900">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If there is </a:t>
            </a:r>
            <a:r>
              <a:rPr lang="en-US" sz="1900" dirty="0">
                <a:solidFill>
                  <a:srgbClr val="BB16A3"/>
                </a:solidFill>
                <a:latin typeface="Arial" panose="020B0604020202020204" pitchFamily="34" charset="0"/>
                <a:cs typeface="Arial" panose="020B0604020202020204" pitchFamily="34" charset="0"/>
              </a:rPr>
              <a:t>no precise manipulation</a:t>
            </a:r>
            <a:r>
              <a:rPr lang="en-US" sz="1900" dirty="0">
                <a:latin typeface="Arial" panose="020B0604020202020204" pitchFamily="34" charset="0"/>
                <a:cs typeface="Arial" panose="020B0604020202020204" pitchFamily="34" charset="0"/>
              </a:rPr>
              <a:t> of the running variable, </a:t>
            </a:r>
            <a:r>
              <a:rPr lang="en-US" sz="1900" dirty="0">
                <a:solidFill>
                  <a:srgbClr val="BB16A3"/>
                </a:solidFill>
                <a:latin typeface="Arial" panose="020B0604020202020204" pitchFamily="34" charset="0"/>
                <a:cs typeface="Arial" panose="020B0604020202020204" pitchFamily="34" charset="0"/>
              </a:rPr>
              <a:t>observations just below the threshold </a:t>
            </a:r>
            <a:r>
              <a:rPr lang="en-US" sz="1900" dirty="0">
                <a:latin typeface="Arial" panose="020B0604020202020204" pitchFamily="34" charset="0"/>
                <a:cs typeface="Arial" panose="020B0604020202020204" pitchFamily="34" charset="0"/>
              </a:rPr>
              <a:t>are very </a:t>
            </a:r>
            <a:r>
              <a:rPr lang="en-US" sz="1900" dirty="0">
                <a:solidFill>
                  <a:srgbClr val="BB16A3"/>
                </a:solidFill>
                <a:latin typeface="Arial" panose="020B0604020202020204" pitchFamily="34" charset="0"/>
                <a:cs typeface="Arial" panose="020B0604020202020204" pitchFamily="34" charset="0"/>
              </a:rPr>
              <a:t>similar to those just above the threshold </a:t>
            </a:r>
            <a:r>
              <a:rPr lang="en-US" sz="1900" dirty="0">
                <a:latin typeface="Arial" panose="020B0604020202020204" pitchFamily="34" charset="0"/>
                <a:cs typeface="Arial" panose="020B0604020202020204" pitchFamily="34" charset="0"/>
              </a:rPr>
              <a:t>and therefore constitute </a:t>
            </a:r>
            <a:r>
              <a:rPr lang="en-US" sz="1900" dirty="0">
                <a:solidFill>
                  <a:srgbClr val="BB16A3"/>
                </a:solidFill>
                <a:latin typeface="Arial" panose="020B0604020202020204" pitchFamily="34" charset="0"/>
                <a:cs typeface="Arial" panose="020B0604020202020204" pitchFamily="34" charset="0"/>
              </a:rPr>
              <a:t>a valid control group. </a:t>
            </a:r>
            <a:endParaRPr lang="en-US" sz="19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28</a:t>
            </a:fld>
            <a:endParaRPr lang="fi-FI"/>
          </a:p>
        </p:txBody>
      </p:sp>
    </p:spTree>
    <p:extLst>
      <p:ext uri="{BB962C8B-B14F-4D97-AF65-F5344CB8AC3E}">
        <p14:creationId xmlns:p14="http://schemas.microsoft.com/office/powerpoint/2010/main" val="928575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Sharp RDD</a:t>
            </a:r>
            <a:endParaRPr lang="fi-FI" dirty="0"/>
          </a:p>
        </p:txBody>
      </p:sp>
      <p:sp>
        <p:nvSpPr>
          <p:cNvPr id="5" name="Slide Number Placeholder 4"/>
          <p:cNvSpPr>
            <a:spLocks noGrp="1"/>
          </p:cNvSpPr>
          <p:nvPr>
            <p:ph type="sldNum" sz="quarter" idx="17"/>
          </p:nvPr>
        </p:nvSpPr>
        <p:spPr>
          <a:xfrm>
            <a:off x="1547664" y="5449887"/>
            <a:ext cx="3619500" cy="134938"/>
          </a:xfrm>
        </p:spPr>
        <p:txBody>
          <a:bodyPr/>
          <a:lstStyle/>
          <a:p>
            <a:pPr>
              <a:defRPr/>
            </a:pPr>
            <a:fld id="{49EFD4B7-1CC6-864B-A72A-C978B70BBA9B}" type="slidenum">
              <a:rPr lang="fi-FI" smtClean="0"/>
              <a:pPr>
                <a:defRPr/>
              </a:pPr>
              <a:t>29</a:t>
            </a:fld>
            <a:endParaRPr lang="fi-FI"/>
          </a:p>
        </p:txBody>
      </p:sp>
      <p:sp>
        <p:nvSpPr>
          <p:cNvPr id="11" name="Rectangle 10">
            <a:extLst>
              <a:ext uri="{FF2B5EF4-FFF2-40B4-BE49-F238E27FC236}">
                <a16:creationId xmlns:a16="http://schemas.microsoft.com/office/drawing/2014/main" id="{700B6B12-A2CA-4921-BF30-529AD88C8C2D}"/>
              </a:ext>
            </a:extLst>
          </p:cNvPr>
          <p:cNvSpPr/>
          <p:nvPr/>
        </p:nvSpPr>
        <p:spPr>
          <a:xfrm>
            <a:off x="107504" y="4796199"/>
            <a:ext cx="8424936" cy="276999"/>
          </a:xfrm>
          <a:prstGeom prst="rect">
            <a:avLst/>
          </a:prstGeom>
        </p:spPr>
        <p:txBody>
          <a:bodyPr wrap="square">
            <a:spAutoFit/>
          </a:bodyPr>
          <a:lstStyle/>
          <a:p>
            <a:r>
              <a:rPr lang="fi-FI" sz="1200" dirty="0" err="1"/>
              <a:t>Source</a:t>
            </a:r>
            <a:r>
              <a:rPr lang="fi-FI" sz="1200" dirty="0"/>
              <a:t>: </a:t>
            </a:r>
            <a:r>
              <a:rPr lang="fi-FI" sz="1200" dirty="0" err="1"/>
              <a:t>Cattaneo</a:t>
            </a:r>
            <a:r>
              <a:rPr lang="fi-FI" sz="1200" dirty="0"/>
              <a:t> et al. (2019): </a:t>
            </a:r>
            <a:r>
              <a:rPr lang="en-US" sz="1200" dirty="0"/>
              <a:t>A Practical Introduction to Regression Discontinuity Designs: Foundations.</a:t>
            </a:r>
            <a:endParaRPr lang="fi-FI" sz="1200" dirty="0"/>
          </a:p>
        </p:txBody>
      </p:sp>
      <p:pic>
        <p:nvPicPr>
          <p:cNvPr id="6" name="Picture 5">
            <a:extLst>
              <a:ext uri="{FF2B5EF4-FFF2-40B4-BE49-F238E27FC236}">
                <a16:creationId xmlns:a16="http://schemas.microsoft.com/office/drawing/2014/main" id="{6C83B28E-B017-59B2-888F-AB19DEE65EE5}"/>
              </a:ext>
            </a:extLst>
          </p:cNvPr>
          <p:cNvPicPr>
            <a:picLocks noChangeAspect="1"/>
          </p:cNvPicPr>
          <p:nvPr/>
        </p:nvPicPr>
        <p:blipFill>
          <a:blip r:embed="rId2"/>
          <a:stretch>
            <a:fillRect/>
          </a:stretch>
        </p:blipFill>
        <p:spPr>
          <a:xfrm>
            <a:off x="2771800" y="481236"/>
            <a:ext cx="4969184" cy="4369668"/>
          </a:xfrm>
          <a:prstGeom prst="rect">
            <a:avLst/>
          </a:prstGeom>
        </p:spPr>
      </p:pic>
    </p:spTree>
    <p:extLst>
      <p:ext uri="{BB962C8B-B14F-4D97-AF65-F5344CB8AC3E}">
        <p14:creationId xmlns:p14="http://schemas.microsoft.com/office/powerpoint/2010/main" val="333812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Observational data</a:t>
            </a:r>
          </a:p>
        </p:txBody>
      </p:sp>
      <p:sp>
        <p:nvSpPr>
          <p:cNvPr id="3" name="Content Placeholder 2"/>
          <p:cNvSpPr>
            <a:spLocks noGrp="1"/>
          </p:cNvSpPr>
          <p:nvPr>
            <p:ph sz="quarter" idx="14"/>
          </p:nvPr>
        </p:nvSpPr>
        <p:spPr>
          <a:xfrm>
            <a:off x="468314" y="1129308"/>
            <a:ext cx="8207374" cy="4104456"/>
          </a:xfrm>
        </p:spPr>
        <p:txBody>
          <a:bodyPr/>
          <a:lstStyle/>
          <a:p>
            <a:pPr marL="342900"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When experimental designs are infeasible, researchers must resort to the use of </a:t>
            </a:r>
            <a:r>
              <a:rPr lang="en-US" sz="1900" dirty="0">
                <a:solidFill>
                  <a:srgbClr val="BB16A3"/>
                </a:solidFill>
                <a:latin typeface="Arial" panose="020B0604020202020204" pitchFamily="34" charset="0"/>
                <a:cs typeface="Arial" panose="020B0604020202020204" pitchFamily="34" charset="0"/>
              </a:rPr>
              <a:t>observational data</a:t>
            </a:r>
            <a:endParaRPr lang="en-US" sz="1900" dirty="0">
              <a:latin typeface="Arial" panose="020B0604020202020204" pitchFamily="34" charset="0"/>
              <a:cs typeface="Arial" panose="020B0604020202020204" pitchFamily="34" charset="0"/>
            </a:endParaRPr>
          </a:p>
          <a:p>
            <a:pPr marL="580500" lvl="1" indent="-342900">
              <a:buFont typeface="Arial" panose="020B0604020202020204" pitchFamily="34" charset="0"/>
              <a:buChar char="•"/>
            </a:pPr>
            <a:r>
              <a:rPr lang="en-US" sz="1900" dirty="0">
                <a:solidFill>
                  <a:srgbClr val="BB16A3"/>
                </a:solidFill>
                <a:latin typeface="Arial" panose="020B0604020202020204" pitchFamily="34" charset="0"/>
                <a:cs typeface="Arial" panose="020B0604020202020204" pitchFamily="34" charset="0"/>
              </a:rPr>
              <a:t>Observational data: </a:t>
            </a:r>
            <a:r>
              <a:rPr lang="en-US" sz="1900" dirty="0">
                <a:latin typeface="Arial" panose="020B0604020202020204" pitchFamily="34" charset="0"/>
                <a:cs typeface="Arial" panose="020B0604020202020204" pitchFamily="34" charset="0"/>
              </a:rPr>
              <a:t>data that is collected as part of the normal functioning of society's institutions, organizations or firms, e.g. data from administrative records, surveys, sales data, censuses, mobility data from google maps, data from apps…. </a:t>
            </a:r>
          </a:p>
          <a:p>
            <a:pPr marL="580500" lvl="1" indent="-342900">
              <a:buFont typeface="Arial" panose="020B0604020202020204" pitchFamily="34" charset="0"/>
              <a:buChar char="•"/>
            </a:pPr>
            <a:r>
              <a:rPr lang="en-US" sz="1900" dirty="0">
                <a:solidFill>
                  <a:srgbClr val="BB16A3"/>
                </a:solidFill>
                <a:latin typeface="Arial" panose="020B0604020202020204" pitchFamily="34" charset="0"/>
                <a:cs typeface="Arial" panose="020B0604020202020204" pitchFamily="34" charset="0"/>
              </a:rPr>
              <a:t>Observational study</a:t>
            </a:r>
            <a:r>
              <a:rPr lang="en-US" sz="1900" dirty="0">
                <a:latin typeface="Arial" panose="020B0604020202020204" pitchFamily="34" charset="0"/>
                <a:cs typeface="Arial" panose="020B0604020202020204" pitchFamily="34" charset="0"/>
              </a:rPr>
              <a:t> draws inferences from a sample of a population where the independent variable (variable of interest, or “treatment”) is </a:t>
            </a:r>
            <a:r>
              <a:rPr lang="en-US" sz="1900" dirty="0">
                <a:solidFill>
                  <a:srgbClr val="BB16A3"/>
                </a:solidFill>
                <a:latin typeface="Arial" panose="020B0604020202020204" pitchFamily="34" charset="0"/>
                <a:cs typeface="Arial" panose="020B0604020202020204" pitchFamily="34" charset="0"/>
              </a:rPr>
              <a:t>not under the control of the researcher</a:t>
            </a:r>
            <a:r>
              <a:rPr lang="en-US" sz="1900" dirty="0">
                <a:latin typeface="Arial" panose="020B0604020202020204" pitchFamily="34" charset="0"/>
                <a:cs typeface="Arial" panose="020B0604020202020204" pitchFamily="34" charset="0"/>
              </a:rPr>
              <a:t> </a:t>
            </a:r>
          </a:p>
          <a:p>
            <a:pPr marL="580500" lvl="1"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This is in contrast with experiments, such as </a:t>
            </a:r>
            <a:r>
              <a:rPr lang="en-US" sz="1900" dirty="0">
                <a:solidFill>
                  <a:srgbClr val="BB16A3"/>
                </a:solidFill>
                <a:latin typeface="Arial" panose="020B0604020202020204" pitchFamily="34" charset="0"/>
                <a:cs typeface="Arial" panose="020B0604020202020204" pitchFamily="34" charset="0"/>
              </a:rPr>
              <a:t>randomized controlled trials (RCTs)</a:t>
            </a:r>
            <a:r>
              <a:rPr lang="en-US" sz="1900" dirty="0">
                <a:latin typeface="Arial" panose="020B0604020202020204" pitchFamily="34" charset="0"/>
                <a:cs typeface="Arial" panose="020B0604020202020204" pitchFamily="34" charset="0"/>
              </a:rPr>
              <a:t>, where each subject is randomly assigned to a treatment group or a control group (e.g. MTO)</a:t>
            </a: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a:t>
            </a:fld>
            <a:endParaRPr lang="fi-FI" dirty="0"/>
          </a:p>
        </p:txBody>
      </p:sp>
    </p:spTree>
    <p:extLst>
      <p:ext uri="{BB962C8B-B14F-4D97-AF65-F5344CB8AC3E}">
        <p14:creationId xmlns:p14="http://schemas.microsoft.com/office/powerpoint/2010/main" val="3914556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060EB-80CC-7064-B2BE-D93B7C0A79EA}"/>
              </a:ext>
            </a:extLst>
          </p:cNvPr>
          <p:cNvSpPr>
            <a:spLocks noGrp="1"/>
          </p:cNvSpPr>
          <p:nvPr>
            <p:ph type="ctrTitle"/>
          </p:nvPr>
        </p:nvSpPr>
        <p:spPr/>
        <p:txBody>
          <a:bodyPr/>
          <a:lstStyle/>
          <a:p>
            <a:r>
              <a:rPr lang="en-FI" dirty="0"/>
              <a:t>RDD assumption</a:t>
            </a:r>
          </a:p>
        </p:txBody>
      </p:sp>
      <p:sp>
        <p:nvSpPr>
          <p:cNvPr id="3" name="Content Placeholder 2">
            <a:extLst>
              <a:ext uri="{FF2B5EF4-FFF2-40B4-BE49-F238E27FC236}">
                <a16:creationId xmlns:a16="http://schemas.microsoft.com/office/drawing/2014/main" id="{6B0A5FD3-2410-0BFD-D3BA-C21D9D9E3484}"/>
              </a:ext>
            </a:extLst>
          </p:cNvPr>
          <p:cNvSpPr>
            <a:spLocks noGrp="1"/>
          </p:cNvSpPr>
          <p:nvPr>
            <p:ph sz="quarter" idx="14"/>
          </p:nvPr>
        </p:nvSpPr>
        <p:spPr>
          <a:xfrm>
            <a:off x="468314" y="769268"/>
            <a:ext cx="8207374" cy="4464495"/>
          </a:xfrm>
        </p:spPr>
        <p:txBody>
          <a:bodyPr/>
          <a:lstStyle/>
          <a:p>
            <a:r>
              <a:rPr lang="en-FI" sz="500" dirty="0"/>
              <a:t>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The underlying assumption in RDD is that units </a:t>
            </a:r>
            <a:r>
              <a:rPr lang="en-US" dirty="0">
                <a:solidFill>
                  <a:srgbClr val="BB16A3"/>
                </a:solidFill>
                <a:latin typeface="Arial" panose="020B0604020202020204" pitchFamily="34" charset="0"/>
                <a:cs typeface="Arial" panose="020B0604020202020204" pitchFamily="34" charset="0"/>
              </a:rPr>
              <a:t>do not have the ability to precisely manipulate the value of the running variable</a:t>
            </a:r>
          </a:p>
          <a:p>
            <a:r>
              <a:rPr lang="en-US" dirty="0">
                <a:latin typeface="Arial" panose="020B0604020202020204" pitchFamily="34" charset="0"/>
                <a:cs typeface="Arial" panose="020B0604020202020204" pitchFamily="34" charset="0"/>
              </a:rPr>
              <a:t>Ways to test if this assumption is fulfilled: </a:t>
            </a:r>
          </a:p>
          <a:p>
            <a:pPr marL="457200" indent="-457200">
              <a:buFont typeface="+mj-lt"/>
              <a:buAutoNum type="arabicPeriod"/>
            </a:pPr>
            <a:r>
              <a:rPr lang="en-US" b="0" dirty="0">
                <a:latin typeface="Arial" panose="020B0604020202020204" pitchFamily="34" charset="0"/>
                <a:cs typeface="Arial" panose="020B0604020202020204" pitchFamily="34" charset="0"/>
              </a:rPr>
              <a:t>Plotting the histogram of the running variable and check for sorting around the threshold.</a:t>
            </a:r>
          </a:p>
          <a:p>
            <a:pPr marL="457200" indent="-457200">
              <a:buFont typeface="+mj-lt"/>
              <a:buAutoNum type="arabicPeriod"/>
            </a:pPr>
            <a:r>
              <a:rPr lang="en-US" b="0" dirty="0">
                <a:latin typeface="Arial" panose="020B0604020202020204" pitchFamily="34" charset="0"/>
                <a:cs typeface="Arial" panose="020B0604020202020204" pitchFamily="34" charset="0"/>
              </a:rPr>
              <a:t>Checking if observations just above and just below the threshold are indeed similar.</a:t>
            </a:r>
          </a:p>
          <a:p>
            <a:pPr marL="457200" indent="-457200">
              <a:buFont typeface="+mj-lt"/>
              <a:buAutoNum type="arabicPeriod"/>
            </a:pPr>
            <a:r>
              <a:rPr lang="en-US" b="0" dirty="0">
                <a:latin typeface="Arial" panose="020B0604020202020204" pitchFamily="34" charset="0"/>
                <a:cs typeface="Arial" panose="020B0604020202020204" pitchFamily="34" charset="0"/>
              </a:rPr>
              <a:t>Placebo tests using other cutoffs that are not actually affecting the treatment, such as other ages than 21 for the drinking age paper. </a:t>
            </a:r>
          </a:p>
          <a:p>
            <a:endParaRPr lang="en-US" dirty="0">
              <a:latin typeface="Arial" panose="020B0604020202020204" pitchFamily="34" charset="0"/>
              <a:cs typeface="Arial" panose="020B0604020202020204" pitchFamily="34" charset="0"/>
            </a:endParaRPr>
          </a:p>
          <a:p>
            <a:endParaRPr lang="en-FI" dirty="0"/>
          </a:p>
        </p:txBody>
      </p:sp>
      <p:sp>
        <p:nvSpPr>
          <p:cNvPr id="4" name="Slide Number Placeholder 3">
            <a:extLst>
              <a:ext uri="{FF2B5EF4-FFF2-40B4-BE49-F238E27FC236}">
                <a16:creationId xmlns:a16="http://schemas.microsoft.com/office/drawing/2014/main" id="{7266D68B-17C2-3ADA-E303-48F2DD1E8F35}"/>
              </a:ext>
            </a:extLst>
          </p:cNvPr>
          <p:cNvSpPr>
            <a:spLocks noGrp="1"/>
          </p:cNvSpPr>
          <p:nvPr>
            <p:ph type="sldNum" sz="quarter" idx="17"/>
          </p:nvPr>
        </p:nvSpPr>
        <p:spPr/>
        <p:txBody>
          <a:bodyPr/>
          <a:lstStyle/>
          <a:p>
            <a:pPr>
              <a:defRPr/>
            </a:pPr>
            <a:fld id="{49EFD4B7-1CC6-864B-A72A-C978B70BBA9B}" type="slidenum">
              <a:rPr lang="fi-FI" smtClean="0"/>
              <a:pPr>
                <a:defRPr/>
              </a:pPr>
              <a:t>30</a:t>
            </a:fld>
            <a:endParaRPr lang="fi-FI"/>
          </a:p>
        </p:txBody>
      </p:sp>
    </p:spTree>
    <p:extLst>
      <p:ext uri="{BB962C8B-B14F-4D97-AF65-F5344CB8AC3E}">
        <p14:creationId xmlns:p14="http://schemas.microsoft.com/office/powerpoint/2010/main" val="3204399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500" dirty="0"/>
              <a:t>Test for sorting or “manipulation” of the running variable – </a:t>
            </a:r>
            <a:br>
              <a:rPr lang="en-US" sz="2500" dirty="0"/>
            </a:br>
            <a:r>
              <a:rPr lang="en-US" sz="2500" dirty="0"/>
              <a:t>we should not see irregularities around the threshold. </a:t>
            </a:r>
            <a:endParaRPr lang="fi-FI" sz="2500" dirty="0"/>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31</a:t>
            </a:fld>
            <a:endParaRPr lang="fi-FI"/>
          </a:p>
        </p:txBody>
      </p:sp>
      <p:pic>
        <p:nvPicPr>
          <p:cNvPr id="4" name="Picture 3"/>
          <p:cNvPicPr>
            <a:picLocks noChangeAspect="1"/>
          </p:cNvPicPr>
          <p:nvPr/>
        </p:nvPicPr>
        <p:blipFill>
          <a:blip r:embed="rId2"/>
          <a:stretch>
            <a:fillRect/>
          </a:stretch>
        </p:blipFill>
        <p:spPr>
          <a:xfrm>
            <a:off x="328428" y="1057500"/>
            <a:ext cx="8378571" cy="3600000"/>
          </a:xfrm>
          <a:prstGeom prst="rect">
            <a:avLst/>
          </a:prstGeom>
        </p:spPr>
      </p:pic>
      <p:sp>
        <p:nvSpPr>
          <p:cNvPr id="7" name="Rectangle 6">
            <a:extLst>
              <a:ext uri="{FF2B5EF4-FFF2-40B4-BE49-F238E27FC236}">
                <a16:creationId xmlns:a16="http://schemas.microsoft.com/office/drawing/2014/main" id="{700B6B12-A2CA-4921-BF30-529AD88C8C2D}"/>
              </a:ext>
            </a:extLst>
          </p:cNvPr>
          <p:cNvSpPr/>
          <p:nvPr/>
        </p:nvSpPr>
        <p:spPr>
          <a:xfrm>
            <a:off x="107504" y="4704157"/>
            <a:ext cx="8424936" cy="784830"/>
          </a:xfrm>
          <a:prstGeom prst="rect">
            <a:avLst/>
          </a:prstGeom>
        </p:spPr>
        <p:txBody>
          <a:bodyPr wrap="square">
            <a:spAutoFit/>
          </a:bodyPr>
          <a:lstStyle/>
          <a:p>
            <a:r>
              <a:rPr lang="fi-FI" sz="1500" b="1" dirty="0" err="1"/>
              <a:t>The</a:t>
            </a:r>
            <a:r>
              <a:rPr lang="fi-FI" sz="1500" b="1" dirty="0"/>
              <a:t> </a:t>
            </a:r>
            <a:r>
              <a:rPr lang="fi-FI" sz="1500" b="1" dirty="0" err="1"/>
              <a:t>figure</a:t>
            </a:r>
            <a:r>
              <a:rPr lang="fi-FI" sz="1500" b="1" dirty="0"/>
              <a:t> on </a:t>
            </a:r>
            <a:r>
              <a:rPr lang="fi-FI" sz="1500" b="1" dirty="0" err="1"/>
              <a:t>the</a:t>
            </a:r>
            <a:r>
              <a:rPr lang="fi-FI" sz="1500" b="1" dirty="0"/>
              <a:t> </a:t>
            </a:r>
            <a:r>
              <a:rPr lang="fi-FI" sz="1500" b="1" dirty="0" err="1"/>
              <a:t>left</a:t>
            </a:r>
            <a:r>
              <a:rPr lang="fi-FI" sz="1500" b="1" dirty="0"/>
              <a:t> </a:t>
            </a:r>
            <a:r>
              <a:rPr lang="fi-FI" sz="1500" b="1" dirty="0" err="1"/>
              <a:t>shows</a:t>
            </a:r>
            <a:r>
              <a:rPr lang="fi-FI" sz="1500" b="1" dirty="0"/>
              <a:t> no </a:t>
            </a:r>
            <a:r>
              <a:rPr lang="fi-FI" sz="1500" b="1" dirty="0" err="1"/>
              <a:t>sign</a:t>
            </a:r>
            <a:r>
              <a:rPr lang="fi-FI" sz="1500" b="1" dirty="0"/>
              <a:t> of </a:t>
            </a:r>
            <a:r>
              <a:rPr lang="fi-FI" sz="1500" b="1" dirty="0" err="1"/>
              <a:t>sorting</a:t>
            </a:r>
            <a:r>
              <a:rPr lang="fi-FI" sz="1500" b="1" dirty="0"/>
              <a:t> and is </a:t>
            </a:r>
            <a:r>
              <a:rPr lang="fi-FI" sz="1500" b="1" dirty="0" err="1"/>
              <a:t>thus</a:t>
            </a:r>
            <a:r>
              <a:rPr lang="fi-FI" sz="1500" b="1" dirty="0"/>
              <a:t> </a:t>
            </a:r>
            <a:r>
              <a:rPr lang="fi-FI" sz="1500" b="1" dirty="0" err="1"/>
              <a:t>suitable</a:t>
            </a:r>
            <a:r>
              <a:rPr lang="fi-FI" sz="1500" b="1" dirty="0"/>
              <a:t> for RDD. </a:t>
            </a:r>
            <a:r>
              <a:rPr lang="fi-FI" sz="1500" b="1" dirty="0" err="1"/>
              <a:t>The</a:t>
            </a:r>
            <a:r>
              <a:rPr lang="fi-FI" sz="1500" b="1" dirty="0"/>
              <a:t> </a:t>
            </a:r>
            <a:r>
              <a:rPr lang="fi-FI" sz="1500" b="1" dirty="0" err="1"/>
              <a:t>figure</a:t>
            </a:r>
            <a:r>
              <a:rPr lang="fi-FI" sz="1500" b="1" dirty="0"/>
              <a:t> on </a:t>
            </a:r>
            <a:r>
              <a:rPr lang="fi-FI" sz="1500" b="1" dirty="0" err="1"/>
              <a:t>the</a:t>
            </a:r>
            <a:r>
              <a:rPr lang="fi-FI" sz="1500" b="1" dirty="0"/>
              <a:t> </a:t>
            </a:r>
            <a:r>
              <a:rPr lang="fi-FI" sz="1500" b="1" dirty="0" err="1"/>
              <a:t>right</a:t>
            </a:r>
            <a:r>
              <a:rPr lang="fi-FI" sz="1500" b="1" dirty="0"/>
              <a:t> </a:t>
            </a:r>
            <a:r>
              <a:rPr lang="fi-FI" sz="1500" b="1" dirty="0" err="1"/>
              <a:t>shows</a:t>
            </a:r>
            <a:r>
              <a:rPr lang="fi-FI" sz="1500" b="1" dirty="0"/>
              <a:t> </a:t>
            </a:r>
            <a:r>
              <a:rPr lang="fi-FI" sz="1500" b="1" dirty="0" err="1"/>
              <a:t>there</a:t>
            </a:r>
            <a:r>
              <a:rPr lang="fi-FI" sz="1500" b="1" dirty="0"/>
              <a:t> is </a:t>
            </a:r>
            <a:r>
              <a:rPr lang="fi-FI" sz="1500" b="1" dirty="0" err="1"/>
              <a:t>sorting</a:t>
            </a:r>
            <a:r>
              <a:rPr lang="fi-FI" sz="1500" b="1" dirty="0"/>
              <a:t> </a:t>
            </a:r>
            <a:r>
              <a:rPr lang="fi-FI" sz="1500" b="1" dirty="0" err="1"/>
              <a:t>around</a:t>
            </a:r>
            <a:r>
              <a:rPr lang="fi-FI" sz="1500" b="1" dirty="0"/>
              <a:t> </a:t>
            </a:r>
            <a:r>
              <a:rPr lang="fi-FI" sz="1500" b="1" dirty="0" err="1"/>
              <a:t>the</a:t>
            </a:r>
            <a:r>
              <a:rPr lang="fi-FI" sz="1500" b="1" dirty="0"/>
              <a:t> </a:t>
            </a:r>
            <a:r>
              <a:rPr lang="fi-FI" sz="1500" b="1" dirty="0" err="1"/>
              <a:t>cutoff</a:t>
            </a:r>
            <a:r>
              <a:rPr lang="fi-FI" sz="1500" b="1" dirty="0"/>
              <a:t>, </a:t>
            </a:r>
            <a:r>
              <a:rPr lang="fi-FI" sz="1500" b="1" dirty="0" err="1"/>
              <a:t>so</a:t>
            </a:r>
            <a:r>
              <a:rPr lang="fi-FI" sz="1500" b="1" dirty="0"/>
              <a:t> </a:t>
            </a:r>
            <a:r>
              <a:rPr lang="fi-FI" sz="1500" b="1" dirty="0" err="1"/>
              <a:t>this</a:t>
            </a:r>
            <a:r>
              <a:rPr lang="fi-FI" sz="1500" b="1" dirty="0"/>
              <a:t> </a:t>
            </a:r>
            <a:r>
              <a:rPr lang="fi-FI" sz="1500" b="1" dirty="0" err="1"/>
              <a:t>settings</a:t>
            </a:r>
            <a:r>
              <a:rPr lang="fi-FI" sz="1500" b="1" dirty="0"/>
              <a:t> </a:t>
            </a:r>
            <a:r>
              <a:rPr lang="fi-FI" sz="1500" b="1" dirty="0" err="1"/>
              <a:t>seems</a:t>
            </a:r>
            <a:r>
              <a:rPr lang="fi-FI" sz="1500" b="1" dirty="0"/>
              <a:t> </a:t>
            </a:r>
            <a:r>
              <a:rPr lang="fi-FI" sz="1500" b="1" dirty="0" err="1"/>
              <a:t>not</a:t>
            </a:r>
            <a:r>
              <a:rPr lang="fi-FI" sz="1500" b="1" dirty="0"/>
              <a:t> to </a:t>
            </a:r>
            <a:r>
              <a:rPr lang="fi-FI" sz="1500" b="1" dirty="0" err="1"/>
              <a:t>be</a:t>
            </a:r>
            <a:r>
              <a:rPr lang="fi-FI" sz="1500" b="1" dirty="0"/>
              <a:t> </a:t>
            </a:r>
            <a:r>
              <a:rPr lang="fi-FI" sz="1500" b="1" dirty="0" err="1"/>
              <a:t>working</a:t>
            </a:r>
            <a:r>
              <a:rPr lang="fi-FI" sz="1500" b="1" dirty="0"/>
              <a:t> for an RDD.</a:t>
            </a:r>
          </a:p>
        </p:txBody>
      </p:sp>
    </p:spTree>
    <p:extLst>
      <p:ext uri="{BB962C8B-B14F-4D97-AF65-F5344CB8AC3E}">
        <p14:creationId xmlns:p14="http://schemas.microsoft.com/office/powerpoint/2010/main" val="1371117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Test of predetermined covariates</a:t>
            </a:r>
            <a:endParaRPr lang="fi-FI" dirty="0"/>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32</a:t>
            </a:fld>
            <a:endParaRPr lang="fi-FI"/>
          </a:p>
        </p:txBody>
      </p:sp>
      <p:pic>
        <p:nvPicPr>
          <p:cNvPr id="3" name="Picture 2"/>
          <p:cNvPicPr>
            <a:picLocks noChangeAspect="1"/>
          </p:cNvPicPr>
          <p:nvPr/>
        </p:nvPicPr>
        <p:blipFill>
          <a:blip r:embed="rId2"/>
          <a:stretch>
            <a:fillRect/>
          </a:stretch>
        </p:blipFill>
        <p:spPr>
          <a:xfrm>
            <a:off x="1259632" y="882919"/>
            <a:ext cx="5544616" cy="3734193"/>
          </a:xfrm>
          <a:prstGeom prst="rect">
            <a:avLst/>
          </a:prstGeom>
        </p:spPr>
      </p:pic>
      <p:sp>
        <p:nvSpPr>
          <p:cNvPr id="4" name="TextBox 3">
            <a:extLst>
              <a:ext uri="{FF2B5EF4-FFF2-40B4-BE49-F238E27FC236}">
                <a16:creationId xmlns:a16="http://schemas.microsoft.com/office/drawing/2014/main" id="{3E39E8EC-0042-0513-921A-8F0EEA12DF1C}"/>
              </a:ext>
            </a:extLst>
          </p:cNvPr>
          <p:cNvSpPr txBox="1"/>
          <p:nvPr/>
        </p:nvSpPr>
        <p:spPr>
          <a:xfrm>
            <a:off x="251520" y="4617110"/>
            <a:ext cx="8424168" cy="784830"/>
          </a:xfrm>
          <a:prstGeom prst="rect">
            <a:avLst/>
          </a:prstGeom>
          <a:solidFill>
            <a:schemeClr val="bg1"/>
          </a:solidFill>
        </p:spPr>
        <p:txBody>
          <a:bodyPr wrap="square" lIns="0" tIns="0" rIns="0" bIns="0" rtlCol="0">
            <a:spAutoFit/>
          </a:bodyPr>
          <a:lstStyle/>
          <a:p>
            <a:r>
              <a:rPr lang="en-FI" sz="1700" b="1" dirty="0"/>
              <a:t>A way to test that the two compared groups are similar apart from their treatment status is to check if other variables that should not be affected by the treatment are similar on each side of the cutoff. </a:t>
            </a:r>
          </a:p>
        </p:txBody>
      </p:sp>
    </p:spTree>
    <p:extLst>
      <p:ext uri="{BB962C8B-B14F-4D97-AF65-F5344CB8AC3E}">
        <p14:creationId xmlns:p14="http://schemas.microsoft.com/office/powerpoint/2010/main" val="664608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Limitations of RDD: Local randomization interpretation</a:t>
            </a:r>
          </a:p>
        </p:txBody>
      </p:sp>
      <p:sp>
        <p:nvSpPr>
          <p:cNvPr id="3" name="Content Placeholder 2"/>
          <p:cNvSpPr>
            <a:spLocks noGrp="1"/>
          </p:cNvSpPr>
          <p:nvPr>
            <p:ph sz="quarter" idx="14"/>
          </p:nvPr>
        </p:nvSpPr>
        <p:spPr>
          <a:xfrm>
            <a:off x="468314" y="1201316"/>
            <a:ext cx="8207374" cy="4238436"/>
          </a:xfrm>
          <a:solidFill>
            <a:schemeClr val="bg1"/>
          </a:solidFill>
        </p:spPr>
        <p:txBody>
          <a:bodyPr/>
          <a:lstStyle/>
          <a:p>
            <a:pPr marL="342900" indent="-342900">
              <a:spcBef>
                <a:spcPts val="1200"/>
              </a:spcBef>
              <a:buFont typeface="Arial" panose="020B0604020202020204" pitchFamily="34" charset="0"/>
              <a:buChar char="•"/>
            </a:pPr>
            <a:endParaRPr lang="en-US" dirty="0"/>
          </a:p>
          <a:p>
            <a:pPr marL="342900" indent="-342900">
              <a:spcBef>
                <a:spcPts val="1200"/>
              </a:spcBef>
              <a:buFont typeface="Arial" panose="020B0604020202020204" pitchFamily="34" charset="0"/>
              <a:buChar char="•"/>
            </a:pPr>
            <a:r>
              <a:rPr lang="en-US" dirty="0"/>
              <a:t>Given that units are unable to precisely manipulate the running variable, the RDD can be interpreted as a </a:t>
            </a:r>
            <a:r>
              <a:rPr lang="en-US" dirty="0">
                <a:solidFill>
                  <a:srgbClr val="BB16A3"/>
                </a:solidFill>
              </a:rPr>
              <a:t>randomized </a:t>
            </a:r>
            <a:r>
              <a:rPr lang="en-US" dirty="0">
                <a:solidFill>
                  <a:srgbClr val="BB16A3"/>
                </a:solidFill>
                <a:latin typeface="Arial" panose="020B0604020202020204" pitchFamily="34" charset="0"/>
                <a:cs typeface="Arial" panose="020B0604020202020204" pitchFamily="34" charset="0"/>
              </a:rPr>
              <a:t>experiment inside a window around the cutoff</a:t>
            </a:r>
          </a:p>
          <a:p>
            <a:pPr marL="580500" lvl="1" indent="-342900">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That is, the treatment assignment is </a:t>
            </a:r>
            <a:r>
              <a:rPr lang="en-US" sz="1900" dirty="0">
                <a:solidFill>
                  <a:srgbClr val="BB16A3"/>
                </a:solidFill>
                <a:latin typeface="Arial" panose="020B0604020202020204" pitchFamily="34" charset="0"/>
                <a:cs typeface="Arial" panose="020B0604020202020204" pitchFamily="34" charset="0"/>
              </a:rPr>
              <a:t>locally random</a:t>
            </a:r>
          </a:p>
          <a:p>
            <a:pPr marL="580500" lvl="1" indent="-342900">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Results can be generalized to a narrow segment of the running variable: in the case of the MLDA study: young people near age 21.</a:t>
            </a:r>
          </a:p>
          <a:p>
            <a:pPr marL="342900" indent="-342900">
              <a:spcBef>
                <a:spcPts val="1200"/>
              </a:spcBef>
              <a:buFont typeface="Arial" panose="020B0604020202020204" pitchFamily="34" charset="0"/>
              <a:buChar char="•"/>
            </a:pPr>
            <a:r>
              <a:rPr lang="en-GB" sz="1900" b="0" dirty="0"/>
              <a:t>“zoom in” on points close to the cut-off. </a:t>
            </a:r>
          </a:p>
          <a:p>
            <a:pPr marL="342900" indent="-342900">
              <a:spcBef>
                <a:spcPts val="1200"/>
              </a:spcBef>
              <a:buFont typeface="Arial" panose="020B0604020202020204" pitchFamily="34" charset="0"/>
              <a:buChar char="•"/>
            </a:pPr>
            <a:r>
              <a:rPr lang="en-US" sz="1900" b="0" dirty="0"/>
              <a:t>BUT: this requires a lot of data near the cutoff. There is often a tradeoff between having very comparable people (small </a:t>
            </a:r>
            <a:r>
              <a:rPr lang="en-US" sz="1900" b="0" dirty="0" err="1"/>
              <a:t>bandwith</a:t>
            </a:r>
            <a:r>
              <a:rPr lang="en-US" sz="1900" b="0" dirty="0"/>
              <a:t> around cutoff) and having enough data to get statistical power to detect an effect (larger </a:t>
            </a:r>
            <a:r>
              <a:rPr lang="en-US" sz="1900" b="0" dirty="0" err="1"/>
              <a:t>bandwith</a:t>
            </a:r>
            <a:r>
              <a:rPr lang="en-US" sz="1900" b="0" dirty="0"/>
              <a:t> around the cutoff). </a:t>
            </a: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33</a:t>
            </a:fld>
            <a:endParaRPr lang="fi-FI"/>
          </a:p>
        </p:txBody>
      </p:sp>
    </p:spTree>
    <p:extLst>
      <p:ext uri="{BB962C8B-B14F-4D97-AF65-F5344CB8AC3E}">
        <p14:creationId xmlns:p14="http://schemas.microsoft.com/office/powerpoint/2010/main" val="295202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RDD recap</a:t>
            </a:r>
          </a:p>
        </p:txBody>
      </p:sp>
      <p:sp>
        <p:nvSpPr>
          <p:cNvPr id="3" name="Content Placeholder 2"/>
          <p:cNvSpPr>
            <a:spLocks noGrp="1"/>
          </p:cNvSpPr>
          <p:nvPr>
            <p:ph sz="quarter" idx="14"/>
          </p:nvPr>
        </p:nvSpPr>
        <p:spPr>
          <a:xfrm>
            <a:off x="458818" y="697260"/>
            <a:ext cx="8433662" cy="4248472"/>
          </a:xfrm>
        </p:spPr>
        <p:txBody>
          <a:bodyPr/>
          <a:lstStyle/>
          <a:p>
            <a:pPr marL="342900" indent="-342900">
              <a:lnSpc>
                <a:spcPts val="1660"/>
              </a:lnSpc>
              <a:spcBef>
                <a:spcPts val="1200"/>
              </a:spcBef>
              <a:buFont typeface="Arial" panose="020B0604020202020204" pitchFamily="34" charset="0"/>
              <a:buChar char="•"/>
            </a:pPr>
            <a:r>
              <a:rPr lang="en-US" sz="1800" dirty="0">
                <a:solidFill>
                  <a:srgbClr val="BB16A3"/>
                </a:solidFill>
                <a:latin typeface="Arial" panose="020B0604020202020204" pitchFamily="34" charset="0"/>
                <a:cs typeface="Arial" panose="020B0604020202020204" pitchFamily="34" charset="0"/>
              </a:rPr>
              <a:t>Idea:</a:t>
            </a:r>
            <a:r>
              <a:rPr lang="en-US" sz="1800" dirty="0">
                <a:latin typeface="Arial" panose="020B0604020202020204" pitchFamily="34" charset="0"/>
                <a:cs typeface="Arial" panose="020B0604020202020204" pitchFamily="34" charset="0"/>
              </a:rPr>
              <a:t> </a:t>
            </a:r>
          </a:p>
          <a:p>
            <a:pPr marL="580500" lvl="1" indent="-342900">
              <a:lnSpc>
                <a:spcPts val="1660"/>
              </a:lnSpc>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If a rule determines treatment due to a hard to predict cut-off, we can use the rule to estimate a causal effect without an RCT</a:t>
            </a:r>
          </a:p>
          <a:p>
            <a:pPr marL="342900" indent="-342900">
              <a:lnSpc>
                <a:spcPts val="1660"/>
              </a:lnSpc>
              <a:spcBef>
                <a:spcPts val="1200"/>
              </a:spcBef>
              <a:buFont typeface="Arial" panose="020B0604020202020204" pitchFamily="34" charset="0"/>
              <a:buChar char="•"/>
            </a:pPr>
            <a:r>
              <a:rPr lang="en-FI" altLang="en-FI" sz="1800" dirty="0">
                <a:solidFill>
                  <a:srgbClr val="BB16A3"/>
                </a:solidFill>
                <a:latin typeface="Arial" panose="020B0604020202020204" pitchFamily="34" charset="0"/>
                <a:cs typeface="Arial" panose="020B0604020202020204" pitchFamily="34" charset="0"/>
              </a:rPr>
              <a:t>Necessary criteria for using RDD: </a:t>
            </a:r>
          </a:p>
          <a:p>
            <a:pPr marL="580500" lvl="1" indent="-342900">
              <a:lnSpc>
                <a:spcPts val="1660"/>
              </a:lnSpc>
              <a:buFont typeface="Arial" panose="020B0604020202020204" pitchFamily="34" charset="0"/>
              <a:buChar char="•"/>
            </a:pPr>
            <a:r>
              <a:rPr lang="en-FI" altLang="en-FI" sz="1600" dirty="0">
                <a:latin typeface="Arial" panose="020B0604020202020204" pitchFamily="34" charset="0"/>
                <a:ea typeface="MS PGothic" pitchFamily="34" charset="-128"/>
                <a:cs typeface="Arial" panose="020B0604020202020204" pitchFamily="34" charset="0"/>
              </a:rPr>
              <a:t>the </a:t>
            </a:r>
            <a:r>
              <a:rPr lang="en-FI" altLang="en-FI" sz="1600" dirty="0">
                <a:latin typeface="Arial" panose="020B0604020202020204" pitchFamily="34" charset="0"/>
                <a:cs typeface="Arial" panose="020B0604020202020204" pitchFamily="34" charset="0"/>
              </a:rPr>
              <a:t>running variable, treatment, and cutoff must exist and the probability of treatment assignment as a function of the running variable changes discontinuously at the cut-off</a:t>
            </a:r>
            <a:endParaRPr lang="en-US" sz="1600" dirty="0">
              <a:latin typeface="Arial" panose="020B0604020202020204" pitchFamily="34" charset="0"/>
              <a:cs typeface="Arial" panose="020B0604020202020204" pitchFamily="34" charset="0"/>
            </a:endParaRPr>
          </a:p>
          <a:p>
            <a:pPr marL="342900" indent="-342900">
              <a:lnSpc>
                <a:spcPts val="1660"/>
              </a:lnSpc>
              <a:spcBef>
                <a:spcPts val="1200"/>
              </a:spcBef>
              <a:buFont typeface="Arial" panose="020B0604020202020204" pitchFamily="34" charset="0"/>
              <a:buChar char="•"/>
            </a:pPr>
            <a:r>
              <a:rPr lang="en-US" sz="1800" dirty="0">
                <a:solidFill>
                  <a:srgbClr val="BB16A3"/>
                </a:solidFill>
                <a:latin typeface="Arial" panose="020B0604020202020204" pitchFamily="34" charset="0"/>
                <a:cs typeface="Arial" panose="020B0604020202020204" pitchFamily="34" charset="0"/>
              </a:rPr>
              <a:t>Assumption:</a:t>
            </a:r>
            <a:r>
              <a:rPr lang="en-US" sz="1800" dirty="0">
                <a:latin typeface="Arial" panose="020B0604020202020204" pitchFamily="34" charset="0"/>
                <a:cs typeface="Arial" panose="020B0604020202020204" pitchFamily="34" charset="0"/>
              </a:rPr>
              <a:t> </a:t>
            </a:r>
          </a:p>
          <a:p>
            <a:pPr marL="580500" lvl="1" indent="-342900">
              <a:lnSpc>
                <a:spcPts val="1660"/>
              </a:lnSpc>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Units just below and just above the cut-off are very similar and comparable (Potential outcomes develop smoothly across the cut-off)</a:t>
            </a:r>
          </a:p>
          <a:p>
            <a:pPr marL="342900" indent="-342900">
              <a:lnSpc>
                <a:spcPts val="1660"/>
              </a:lnSpc>
              <a:spcBef>
                <a:spcPts val="1200"/>
              </a:spcBef>
              <a:buFont typeface="Arial" panose="020B0604020202020204" pitchFamily="34" charset="0"/>
              <a:buChar char="•"/>
            </a:pPr>
            <a:r>
              <a:rPr lang="en-US" sz="1800" dirty="0">
                <a:solidFill>
                  <a:srgbClr val="BB16A3"/>
                </a:solidFill>
                <a:latin typeface="Arial" panose="020B0604020202020204" pitchFamily="34" charset="0"/>
                <a:cs typeface="Arial" panose="020B0604020202020204" pitchFamily="34" charset="0"/>
              </a:rPr>
              <a:t>Testing for design validity:</a:t>
            </a:r>
          </a:p>
          <a:p>
            <a:pPr marL="580500" lvl="1" indent="-342900">
              <a:lnSpc>
                <a:spcPts val="1660"/>
              </a:lnSpc>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Density tests, covariate balance test, placebo tests</a:t>
            </a:r>
          </a:p>
          <a:p>
            <a:pPr marL="342900" indent="-342900">
              <a:lnSpc>
                <a:spcPts val="1660"/>
              </a:lnSpc>
              <a:spcBef>
                <a:spcPts val="1200"/>
              </a:spcBef>
              <a:buFont typeface="Arial" panose="020B0604020202020204" pitchFamily="34" charset="0"/>
              <a:buChar char="•"/>
            </a:pPr>
            <a:r>
              <a:rPr lang="en-US" sz="1800" dirty="0">
                <a:solidFill>
                  <a:srgbClr val="BB16A3"/>
                </a:solidFill>
                <a:latin typeface="Arial" panose="020B0604020202020204" pitchFamily="34" charset="0"/>
                <a:cs typeface="Arial" panose="020B0604020202020204" pitchFamily="34" charset="0"/>
              </a:rPr>
              <a:t>Challenges:</a:t>
            </a:r>
            <a:r>
              <a:rPr lang="en-US" sz="1800" dirty="0">
                <a:latin typeface="Arial" panose="020B0604020202020204" pitchFamily="34" charset="0"/>
                <a:cs typeface="Arial" panose="020B0604020202020204" pitchFamily="34" charset="0"/>
              </a:rPr>
              <a:t> </a:t>
            </a:r>
          </a:p>
          <a:p>
            <a:pPr marL="580500" lvl="1" indent="-342900">
              <a:lnSpc>
                <a:spcPts val="1660"/>
              </a:lnSpc>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Requires a lot of observations near the cut-off</a:t>
            </a:r>
          </a:p>
          <a:p>
            <a:pPr marL="580500" lvl="1" indent="-342900">
              <a:lnSpc>
                <a:spcPts val="1660"/>
              </a:lnSpc>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We cannot extrapolate results to units far from the cut-off (local </a:t>
            </a:r>
            <a:r>
              <a:rPr lang="en-US" sz="1600">
                <a:latin typeface="Arial" panose="020B0604020202020204" pitchFamily="34" charset="0"/>
                <a:cs typeface="Arial" panose="020B0604020202020204" pitchFamily="34" charset="0"/>
              </a:rPr>
              <a:t>causal effects!)</a:t>
            </a:r>
            <a:endParaRPr lang="en-US" sz="1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34</a:t>
            </a:fld>
            <a:endParaRPr lang="fi-FI" dirty="0"/>
          </a:p>
        </p:txBody>
      </p:sp>
    </p:spTree>
    <p:extLst>
      <p:ext uri="{BB962C8B-B14F-4D97-AF65-F5344CB8AC3E}">
        <p14:creationId xmlns:p14="http://schemas.microsoft.com/office/powerpoint/2010/main" val="2539362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Instrumental Variable (IV) general idea</a:t>
            </a:r>
            <a:endParaRPr lang="fi-FI" dirty="0"/>
          </a:p>
        </p:txBody>
      </p:sp>
      <p:sp>
        <p:nvSpPr>
          <p:cNvPr id="3" name="Content Placeholder 2"/>
          <p:cNvSpPr>
            <a:spLocks noGrp="1"/>
          </p:cNvSpPr>
          <p:nvPr>
            <p:ph sz="quarter" idx="14"/>
          </p:nvPr>
        </p:nvSpPr>
        <p:spPr>
          <a:xfrm>
            <a:off x="468314" y="841276"/>
            <a:ext cx="8207374" cy="4824536"/>
          </a:xfrm>
        </p:spPr>
        <p:txBody>
          <a:bodyPr/>
          <a:lstStyle/>
          <a:p>
            <a:pPr>
              <a:spcBef>
                <a:spcPts val="1200"/>
              </a:spcBef>
            </a:pPr>
            <a:r>
              <a:rPr lang="en-US" sz="2000" dirty="0">
                <a:solidFill>
                  <a:srgbClr val="BB16A3"/>
                </a:solidFill>
              </a:rPr>
              <a:t>Selection on </a:t>
            </a:r>
            <a:r>
              <a:rPr lang="en-US" sz="2000" dirty="0" err="1">
                <a:solidFill>
                  <a:srgbClr val="BB16A3"/>
                </a:solidFill>
              </a:rPr>
              <a:t>unobservables</a:t>
            </a:r>
            <a:r>
              <a:rPr lang="en-US" sz="2000" dirty="0">
                <a:solidFill>
                  <a:srgbClr val="BB16A3"/>
                </a:solidFill>
              </a:rPr>
              <a:t> </a:t>
            </a:r>
            <a:r>
              <a:rPr lang="en-US" sz="2000" dirty="0"/>
              <a:t>will usually make it difficult to isolate causal effects: </a:t>
            </a:r>
          </a:p>
          <a:p>
            <a:pPr>
              <a:spcBef>
                <a:spcPts val="1200"/>
              </a:spcBef>
            </a:pPr>
            <a:r>
              <a:rPr lang="en-US" sz="2000" b="0" dirty="0"/>
              <a:t>Why? There are probably factors that we </a:t>
            </a:r>
            <a:r>
              <a:rPr lang="en-US" sz="2000" b="0" dirty="0">
                <a:solidFill>
                  <a:srgbClr val="BB16A3"/>
                </a:solidFill>
              </a:rPr>
              <a:t>cannot measure </a:t>
            </a:r>
            <a:r>
              <a:rPr lang="en-US" sz="2000" b="0" dirty="0"/>
              <a:t>that are correlated with both the independent and the dependent variables. </a:t>
            </a:r>
          </a:p>
          <a:p>
            <a:pPr marL="342900" indent="-342900">
              <a:spcBef>
                <a:spcPts val="1200"/>
              </a:spcBef>
              <a:buFont typeface="Arial" panose="020B0604020202020204" pitchFamily="34" charset="0"/>
              <a:buChar char="•"/>
            </a:pPr>
            <a:r>
              <a:rPr lang="en-US" sz="2000" dirty="0">
                <a:solidFill>
                  <a:srgbClr val="BB16A3"/>
                </a:solidFill>
              </a:rPr>
              <a:t>Idea of an ”Instrument”: find something exogenous that we </a:t>
            </a:r>
            <a:r>
              <a:rPr lang="en-US" sz="2000" i="1" u="sng" dirty="0">
                <a:solidFill>
                  <a:srgbClr val="BB16A3"/>
                </a:solidFill>
              </a:rPr>
              <a:t>can</a:t>
            </a:r>
            <a:r>
              <a:rPr lang="en-US" sz="2000" dirty="0">
                <a:solidFill>
                  <a:srgbClr val="BB16A3"/>
                </a:solidFill>
              </a:rPr>
              <a:t> measure, and that </a:t>
            </a:r>
          </a:p>
          <a:p>
            <a:pPr>
              <a:spcBef>
                <a:spcPts val="1200"/>
              </a:spcBef>
            </a:pPr>
            <a:r>
              <a:rPr lang="en-US" sz="2000" dirty="0">
                <a:solidFill>
                  <a:srgbClr val="BB16A3"/>
                </a:solidFill>
              </a:rPr>
              <a:t>	- affects only the variable of interest T (whose effect on Y 	  	we want to estimate) </a:t>
            </a:r>
            <a:br>
              <a:rPr lang="en-US" sz="2000" dirty="0">
                <a:solidFill>
                  <a:srgbClr val="BB16A3"/>
                </a:solidFill>
              </a:rPr>
            </a:br>
            <a:r>
              <a:rPr lang="en-US" sz="2000" dirty="0">
                <a:solidFill>
                  <a:srgbClr val="BB16A3"/>
                </a:solidFill>
              </a:rPr>
              <a:t>	- cannot affect the outcome Y directly</a:t>
            </a:r>
            <a:endParaRPr lang="en-US" sz="2000" dirty="0"/>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35</a:t>
            </a:fld>
            <a:endParaRPr lang="fi-FI"/>
          </a:p>
        </p:txBody>
      </p:sp>
    </p:spTree>
    <p:extLst>
      <p:ext uri="{BB962C8B-B14F-4D97-AF65-F5344CB8AC3E}">
        <p14:creationId xmlns:p14="http://schemas.microsoft.com/office/powerpoint/2010/main" val="3074100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8ACD-716B-8D82-95FB-413AE61574B3}"/>
              </a:ext>
            </a:extLst>
          </p:cNvPr>
          <p:cNvSpPr>
            <a:spLocks noGrp="1"/>
          </p:cNvSpPr>
          <p:nvPr>
            <p:ph type="ctrTitle"/>
          </p:nvPr>
        </p:nvSpPr>
        <p:spPr/>
        <p:txBody>
          <a:bodyPr/>
          <a:lstStyle/>
          <a:p>
            <a:r>
              <a:rPr lang="en-FI" dirty="0"/>
              <a:t>Instrumental variables recap</a:t>
            </a:r>
          </a:p>
        </p:txBody>
      </p:sp>
      <p:sp>
        <p:nvSpPr>
          <p:cNvPr id="4" name="Slide Number Placeholder 3">
            <a:extLst>
              <a:ext uri="{FF2B5EF4-FFF2-40B4-BE49-F238E27FC236}">
                <a16:creationId xmlns:a16="http://schemas.microsoft.com/office/drawing/2014/main" id="{6861AF73-6FAB-C876-4CBD-226D94818084}"/>
              </a:ext>
            </a:extLst>
          </p:cNvPr>
          <p:cNvSpPr>
            <a:spLocks noGrp="1"/>
          </p:cNvSpPr>
          <p:nvPr>
            <p:ph type="sldNum" sz="quarter" idx="17"/>
          </p:nvPr>
        </p:nvSpPr>
        <p:spPr/>
        <p:txBody>
          <a:bodyPr/>
          <a:lstStyle/>
          <a:p>
            <a:pPr>
              <a:defRPr/>
            </a:pPr>
            <a:fld id="{49EFD4B7-1CC6-864B-A72A-C978B70BBA9B}" type="slidenum">
              <a:rPr lang="fi-FI" smtClean="0"/>
              <a:pPr>
                <a:defRPr/>
              </a:pPr>
              <a:t>36</a:t>
            </a:fld>
            <a:endParaRPr lang="fi-FI"/>
          </a:p>
        </p:txBody>
      </p:sp>
      <p:sp>
        <p:nvSpPr>
          <p:cNvPr id="6" name="Rounded Rectangle 5">
            <a:extLst>
              <a:ext uri="{FF2B5EF4-FFF2-40B4-BE49-F238E27FC236}">
                <a16:creationId xmlns:a16="http://schemas.microsoft.com/office/drawing/2014/main" id="{518D2529-F220-DAED-55A0-EE7505828ADE}"/>
              </a:ext>
            </a:extLst>
          </p:cNvPr>
          <p:cNvSpPr/>
          <p:nvPr/>
        </p:nvSpPr>
        <p:spPr>
          <a:xfrm>
            <a:off x="1043608" y="1660140"/>
            <a:ext cx="1815759" cy="656592"/>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dirty="0"/>
              <a:t>Instrumental </a:t>
            </a:r>
          </a:p>
          <a:p>
            <a:pPr algn="ctr"/>
            <a:r>
              <a:rPr lang="en-FI" dirty="0"/>
              <a:t>Variable (IV)</a:t>
            </a:r>
          </a:p>
        </p:txBody>
      </p:sp>
      <p:sp>
        <p:nvSpPr>
          <p:cNvPr id="7" name="Rounded Rectangle 6">
            <a:extLst>
              <a:ext uri="{FF2B5EF4-FFF2-40B4-BE49-F238E27FC236}">
                <a16:creationId xmlns:a16="http://schemas.microsoft.com/office/drawing/2014/main" id="{3DFE52F4-2646-A816-7030-C35FCCE57591}"/>
              </a:ext>
            </a:extLst>
          </p:cNvPr>
          <p:cNvSpPr/>
          <p:nvPr/>
        </p:nvSpPr>
        <p:spPr>
          <a:xfrm>
            <a:off x="1043608" y="3187182"/>
            <a:ext cx="1815759" cy="941151"/>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sz="1200" dirty="0"/>
              <a:t>Pre treatment variables including unobservables like ability, motivation</a:t>
            </a:r>
          </a:p>
        </p:txBody>
      </p:sp>
      <p:sp>
        <p:nvSpPr>
          <p:cNvPr id="8" name="Rounded Rectangle 7">
            <a:extLst>
              <a:ext uri="{FF2B5EF4-FFF2-40B4-BE49-F238E27FC236}">
                <a16:creationId xmlns:a16="http://schemas.microsoft.com/office/drawing/2014/main" id="{AF878CE8-E33F-4B6B-339D-131F5610E16D}"/>
              </a:ext>
            </a:extLst>
          </p:cNvPr>
          <p:cNvSpPr/>
          <p:nvPr/>
        </p:nvSpPr>
        <p:spPr>
          <a:xfrm>
            <a:off x="3635223" y="2535176"/>
            <a:ext cx="1440160" cy="504056"/>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dirty="0"/>
              <a:t>Treatment</a:t>
            </a:r>
          </a:p>
        </p:txBody>
      </p:sp>
      <p:sp>
        <p:nvSpPr>
          <p:cNvPr id="9" name="Rounded Rectangle 8">
            <a:extLst>
              <a:ext uri="{FF2B5EF4-FFF2-40B4-BE49-F238E27FC236}">
                <a16:creationId xmlns:a16="http://schemas.microsoft.com/office/drawing/2014/main" id="{96A98B98-1C3D-0929-C8C7-446AC2328C95}"/>
              </a:ext>
            </a:extLst>
          </p:cNvPr>
          <p:cNvSpPr/>
          <p:nvPr/>
        </p:nvSpPr>
        <p:spPr>
          <a:xfrm>
            <a:off x="5950014" y="2497460"/>
            <a:ext cx="1440160" cy="504056"/>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FI" dirty="0"/>
              <a:t>Outcome</a:t>
            </a:r>
          </a:p>
        </p:txBody>
      </p:sp>
      <p:sp>
        <p:nvSpPr>
          <p:cNvPr id="12" name="Bent Up Arrow 11">
            <a:extLst>
              <a:ext uri="{FF2B5EF4-FFF2-40B4-BE49-F238E27FC236}">
                <a16:creationId xmlns:a16="http://schemas.microsoft.com/office/drawing/2014/main" id="{B5A55278-5B88-A2B9-BAE1-1A3B5AF387EB}"/>
              </a:ext>
            </a:extLst>
          </p:cNvPr>
          <p:cNvSpPr/>
          <p:nvPr/>
        </p:nvSpPr>
        <p:spPr>
          <a:xfrm>
            <a:off x="3059832" y="3577580"/>
            <a:ext cx="1512168" cy="288032"/>
          </a:xfrm>
          <a:prstGeom prst="bentUp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3" name="Bent Up Arrow 12">
            <a:extLst>
              <a:ext uri="{FF2B5EF4-FFF2-40B4-BE49-F238E27FC236}">
                <a16:creationId xmlns:a16="http://schemas.microsoft.com/office/drawing/2014/main" id="{7298251B-FEAC-1764-F2A2-1CC373FC9220}"/>
              </a:ext>
            </a:extLst>
          </p:cNvPr>
          <p:cNvSpPr/>
          <p:nvPr/>
        </p:nvSpPr>
        <p:spPr>
          <a:xfrm>
            <a:off x="3347864" y="3865612"/>
            <a:ext cx="850392" cy="731520"/>
          </a:xfrm>
          <a:prstGeom prst="bentUp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4" name="Bent Up Arrow 13">
            <a:extLst>
              <a:ext uri="{FF2B5EF4-FFF2-40B4-BE49-F238E27FC236}">
                <a16:creationId xmlns:a16="http://schemas.microsoft.com/office/drawing/2014/main" id="{151E7EB9-B464-0663-26B4-6C9ED5B4B08A}"/>
              </a:ext>
            </a:extLst>
          </p:cNvPr>
          <p:cNvSpPr/>
          <p:nvPr/>
        </p:nvSpPr>
        <p:spPr>
          <a:xfrm>
            <a:off x="2987824" y="3073524"/>
            <a:ext cx="1512168" cy="612776"/>
          </a:xfrm>
          <a:prstGeom prst="bentUpArrow">
            <a:avLst/>
          </a:prstGeom>
          <a:solidFill>
            <a:schemeClr val="tx2">
              <a:lumMod val="60000"/>
              <a:lumOff val="40000"/>
            </a:schemeClr>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FI" dirty="0"/>
              <a:t>                 </a:t>
            </a:r>
          </a:p>
        </p:txBody>
      </p:sp>
      <p:sp>
        <p:nvSpPr>
          <p:cNvPr id="15" name="Bent Up Arrow 14">
            <a:extLst>
              <a:ext uri="{FF2B5EF4-FFF2-40B4-BE49-F238E27FC236}">
                <a16:creationId xmlns:a16="http://schemas.microsoft.com/office/drawing/2014/main" id="{A34ED5A0-9AF5-4B13-8C7E-3426AEE4E1A4}"/>
              </a:ext>
            </a:extLst>
          </p:cNvPr>
          <p:cNvSpPr/>
          <p:nvPr/>
        </p:nvSpPr>
        <p:spPr>
          <a:xfrm>
            <a:off x="2987824" y="3267097"/>
            <a:ext cx="3888432" cy="749836"/>
          </a:xfrm>
          <a:prstGeom prst="bentUpArrow">
            <a:avLst/>
          </a:prstGeom>
          <a:solidFill>
            <a:schemeClr val="tx2">
              <a:lumMod val="60000"/>
              <a:lumOff val="40000"/>
            </a:schemeClr>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FI" dirty="0"/>
              <a:t>                     </a:t>
            </a:r>
          </a:p>
        </p:txBody>
      </p:sp>
      <p:sp>
        <p:nvSpPr>
          <p:cNvPr id="16" name="Right Arrow 15">
            <a:extLst>
              <a:ext uri="{FF2B5EF4-FFF2-40B4-BE49-F238E27FC236}">
                <a16:creationId xmlns:a16="http://schemas.microsoft.com/office/drawing/2014/main" id="{62F59B9B-E765-48E5-55DA-3647C4F875D1}"/>
              </a:ext>
            </a:extLst>
          </p:cNvPr>
          <p:cNvSpPr/>
          <p:nvPr/>
        </p:nvSpPr>
        <p:spPr>
          <a:xfrm>
            <a:off x="5220072" y="2641476"/>
            <a:ext cx="648072" cy="288032"/>
          </a:xfrm>
          <a:prstGeom prst="rightArrow">
            <a:avLst/>
          </a:prstGeom>
          <a:solidFill>
            <a:srgbClr val="00B050"/>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7" name="Right Arrow 16">
            <a:extLst>
              <a:ext uri="{FF2B5EF4-FFF2-40B4-BE49-F238E27FC236}">
                <a16:creationId xmlns:a16="http://schemas.microsoft.com/office/drawing/2014/main" id="{134ED242-310E-6773-D8DD-6587E637F802}"/>
              </a:ext>
            </a:extLst>
          </p:cNvPr>
          <p:cNvSpPr/>
          <p:nvPr/>
        </p:nvSpPr>
        <p:spPr>
          <a:xfrm rot="1768187">
            <a:off x="2965150" y="2332598"/>
            <a:ext cx="621204" cy="267859"/>
          </a:xfrm>
          <a:prstGeom prst="rightArrow">
            <a:avLst/>
          </a:prstGeom>
          <a:solidFill>
            <a:srgbClr val="00B050"/>
          </a:solidFill>
          <a:ln w="15875">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8" name="Right Arrow 17">
            <a:extLst>
              <a:ext uri="{FF2B5EF4-FFF2-40B4-BE49-F238E27FC236}">
                <a16:creationId xmlns:a16="http://schemas.microsoft.com/office/drawing/2014/main" id="{6F7B490F-9456-FE00-9A5C-BEA52F8A390C}"/>
              </a:ext>
            </a:extLst>
          </p:cNvPr>
          <p:cNvSpPr/>
          <p:nvPr/>
        </p:nvSpPr>
        <p:spPr>
          <a:xfrm rot="5400000">
            <a:off x="1753024" y="2610571"/>
            <a:ext cx="779223" cy="290698"/>
          </a:xfrm>
          <a:prstGeom prst="rightArrow">
            <a:avLst>
              <a:gd name="adj1" fmla="val 52946"/>
              <a:gd name="adj2" fmla="val 50000"/>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9" name="Right Arrow 18">
            <a:extLst>
              <a:ext uri="{FF2B5EF4-FFF2-40B4-BE49-F238E27FC236}">
                <a16:creationId xmlns:a16="http://schemas.microsoft.com/office/drawing/2014/main" id="{70562899-2CFB-1C16-03D5-CB27B21934D4}"/>
              </a:ext>
            </a:extLst>
          </p:cNvPr>
          <p:cNvSpPr/>
          <p:nvPr/>
        </p:nvSpPr>
        <p:spPr>
          <a:xfrm rot="16200000">
            <a:off x="1301181" y="2611523"/>
            <a:ext cx="779223" cy="290698"/>
          </a:xfrm>
          <a:prstGeom prst="rightArrow">
            <a:avLst>
              <a:gd name="adj1" fmla="val 52946"/>
              <a:gd name="adj2" fmla="val 50000"/>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1" name="Bent Arrow 20">
            <a:extLst>
              <a:ext uri="{FF2B5EF4-FFF2-40B4-BE49-F238E27FC236}">
                <a16:creationId xmlns:a16="http://schemas.microsoft.com/office/drawing/2014/main" id="{EBB2CC7F-149B-16D3-3F41-FCA6BB49DF1D}"/>
              </a:ext>
            </a:extLst>
          </p:cNvPr>
          <p:cNvSpPr/>
          <p:nvPr/>
        </p:nvSpPr>
        <p:spPr>
          <a:xfrm>
            <a:off x="3616796" y="1489348"/>
            <a:ext cx="955204" cy="288032"/>
          </a:xfrm>
          <a:prstGeom prst="ben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solidFill>
                <a:schemeClr val="tx1"/>
              </a:solidFill>
            </a:endParaRPr>
          </a:p>
        </p:txBody>
      </p:sp>
      <p:sp>
        <p:nvSpPr>
          <p:cNvPr id="22" name="Bent Arrow 21">
            <a:extLst>
              <a:ext uri="{FF2B5EF4-FFF2-40B4-BE49-F238E27FC236}">
                <a16:creationId xmlns:a16="http://schemas.microsoft.com/office/drawing/2014/main" id="{0E2A644F-1A90-4C1F-5365-0DECE0FEF3BF}"/>
              </a:ext>
            </a:extLst>
          </p:cNvPr>
          <p:cNvSpPr/>
          <p:nvPr/>
        </p:nvSpPr>
        <p:spPr>
          <a:xfrm rot="5400000">
            <a:off x="4628026" y="132551"/>
            <a:ext cx="504057" cy="3784462"/>
          </a:xfrm>
          <a:prstGeom prst="bentArrow">
            <a:avLst>
              <a:gd name="adj1" fmla="val 25000"/>
              <a:gd name="adj2" fmla="val 25000"/>
              <a:gd name="adj3" fmla="val 25000"/>
              <a:gd name="adj4" fmla="val 51724"/>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solidFill>
                <a:schemeClr val="tx1"/>
              </a:solidFill>
            </a:endParaRPr>
          </a:p>
        </p:txBody>
      </p:sp>
      <p:cxnSp>
        <p:nvCxnSpPr>
          <p:cNvPr id="27" name="Straight Connector 26">
            <a:extLst>
              <a:ext uri="{FF2B5EF4-FFF2-40B4-BE49-F238E27FC236}">
                <a16:creationId xmlns:a16="http://schemas.microsoft.com/office/drawing/2014/main" id="{EB85449E-9F72-C057-8992-C8D7557C2E30}"/>
              </a:ext>
            </a:extLst>
          </p:cNvPr>
          <p:cNvCxnSpPr/>
          <p:nvPr/>
        </p:nvCxnSpPr>
        <p:spPr>
          <a:xfrm>
            <a:off x="4430794" y="1519726"/>
            <a:ext cx="720080" cy="706168"/>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6F7DC5F-D69F-D6C2-21FB-478F006F64FE}"/>
              </a:ext>
            </a:extLst>
          </p:cNvPr>
          <p:cNvCxnSpPr>
            <a:cxnSpLocks/>
          </p:cNvCxnSpPr>
          <p:nvPr/>
        </p:nvCxnSpPr>
        <p:spPr>
          <a:xfrm flipV="1">
            <a:off x="4326989" y="1508307"/>
            <a:ext cx="827469" cy="656592"/>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8A11318-D464-B5E6-AC11-4AFC927B4D5D}"/>
              </a:ext>
            </a:extLst>
          </p:cNvPr>
          <p:cNvCxnSpPr>
            <a:cxnSpLocks/>
          </p:cNvCxnSpPr>
          <p:nvPr/>
        </p:nvCxnSpPr>
        <p:spPr>
          <a:xfrm flipV="1">
            <a:off x="1380481" y="2535176"/>
            <a:ext cx="1206242" cy="441124"/>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8EC5014-F4F9-88C0-3862-33217B5AE481}"/>
              </a:ext>
            </a:extLst>
          </p:cNvPr>
          <p:cNvCxnSpPr>
            <a:cxnSpLocks/>
          </p:cNvCxnSpPr>
          <p:nvPr/>
        </p:nvCxnSpPr>
        <p:spPr>
          <a:xfrm>
            <a:off x="1403648" y="2535176"/>
            <a:ext cx="1159908" cy="394332"/>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03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50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50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50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50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CE58-660F-EFC2-B8D1-162ED18E19A4}"/>
              </a:ext>
            </a:extLst>
          </p:cNvPr>
          <p:cNvSpPr>
            <a:spLocks noGrp="1"/>
          </p:cNvSpPr>
          <p:nvPr>
            <p:ph type="ctrTitle"/>
          </p:nvPr>
        </p:nvSpPr>
        <p:spPr/>
        <p:txBody>
          <a:bodyPr/>
          <a:lstStyle/>
          <a:p>
            <a:r>
              <a:rPr lang="en-FI" dirty="0"/>
              <a:t>Instrumental variables recap</a:t>
            </a:r>
            <a:br>
              <a:rPr lang="en-FI" dirty="0"/>
            </a:br>
            <a:r>
              <a:rPr lang="en-FI" sz="1800" b="0" dirty="0">
                <a:solidFill>
                  <a:schemeClr val="tx1"/>
                </a:solidFill>
                <a:latin typeface="Arial" panose="020B0604020202020204" pitchFamily="34" charset="0"/>
                <a:cs typeface="Arial" panose="020B0604020202020204" pitchFamily="34" charset="0"/>
              </a:rPr>
              <a:t>Previous graph in words: </a:t>
            </a:r>
          </a:p>
        </p:txBody>
      </p:sp>
      <p:sp>
        <p:nvSpPr>
          <p:cNvPr id="3" name="Content Placeholder 2">
            <a:extLst>
              <a:ext uri="{FF2B5EF4-FFF2-40B4-BE49-F238E27FC236}">
                <a16:creationId xmlns:a16="http://schemas.microsoft.com/office/drawing/2014/main" id="{E60A89D0-DE7A-3173-F836-B32066C917B9}"/>
              </a:ext>
            </a:extLst>
          </p:cNvPr>
          <p:cNvSpPr>
            <a:spLocks noGrp="1"/>
          </p:cNvSpPr>
          <p:nvPr>
            <p:ph sz="quarter" idx="14"/>
          </p:nvPr>
        </p:nvSpPr>
        <p:spPr>
          <a:xfrm>
            <a:off x="468314" y="985292"/>
            <a:ext cx="8207374" cy="3960439"/>
          </a:xfrm>
        </p:spPr>
        <p:txBody>
          <a:bodyPr/>
          <a:lstStyle/>
          <a:p>
            <a:pPr marL="457200" indent="-457200">
              <a:buFont typeface="+mj-lt"/>
              <a:buAutoNum type="arabicPeriod"/>
            </a:pPr>
            <a:r>
              <a:rPr lang="en-FI" sz="1800" b="0" dirty="0">
                <a:latin typeface="Arial" panose="020B0604020202020204" pitchFamily="34" charset="0"/>
                <a:cs typeface="Arial" panose="020B0604020202020204" pitchFamily="34" charset="0"/>
              </a:rPr>
              <a:t>We face a situation with potential selection problem/OVB: pre treatment characteristics are likely to impact both treatmemt status and outcome. </a:t>
            </a:r>
          </a:p>
          <a:p>
            <a:pPr marL="457200" indent="-457200">
              <a:buFont typeface="+mj-lt"/>
              <a:buAutoNum type="arabicPeriod"/>
            </a:pPr>
            <a:r>
              <a:rPr lang="en-FI" sz="1800" b="0" dirty="0">
                <a:latin typeface="Arial" panose="020B0604020202020204" pitchFamily="34" charset="0"/>
                <a:cs typeface="Arial" panose="020B0604020202020204" pitchFamily="34" charset="0"/>
              </a:rPr>
              <a:t>We find a variable, the “IV” that is correlated with the outcome of interest. </a:t>
            </a:r>
          </a:p>
          <a:p>
            <a:pPr marL="457200" indent="-457200">
              <a:buFont typeface="+mj-lt"/>
              <a:buAutoNum type="arabicPeriod"/>
            </a:pPr>
            <a:r>
              <a:rPr lang="en-FI" sz="1800" b="0" dirty="0">
                <a:latin typeface="Arial" panose="020B0604020202020204" pitchFamily="34" charset="0"/>
                <a:cs typeface="Arial" panose="020B0604020202020204" pitchFamily="34" charset="0"/>
              </a:rPr>
              <a:t>The IV must not affect the outcome directly. </a:t>
            </a:r>
            <a:r>
              <a:rPr lang="en-FI" sz="1800" b="0" i="1" dirty="0">
                <a:latin typeface="Arial" panose="020B0604020202020204" pitchFamily="34" charset="0"/>
                <a:cs typeface="Arial" panose="020B0604020202020204" pitchFamily="34" charset="0"/>
              </a:rPr>
              <a:t>[Exclusion restriction – an assumption that must be justified by the researcher] </a:t>
            </a:r>
          </a:p>
          <a:p>
            <a:pPr marL="457200" indent="-457200">
              <a:buFont typeface="+mj-lt"/>
              <a:buAutoNum type="arabicPeriod"/>
            </a:pPr>
            <a:r>
              <a:rPr lang="en-FI" sz="1800" b="0" dirty="0">
                <a:latin typeface="Arial" panose="020B0604020202020204" pitchFamily="34" charset="0"/>
                <a:cs typeface="Arial" panose="020B0604020202020204" pitchFamily="34" charset="0"/>
              </a:rPr>
              <a:t>Assume the IV is as good as randomly assigned </a:t>
            </a:r>
            <a:r>
              <a:rPr lang="en-FI" sz="1800" b="0" i="1" dirty="0">
                <a:latin typeface="Arial" panose="020B0604020202020204" pitchFamily="34" charset="0"/>
                <a:cs typeface="Arial" panose="020B0604020202020204" pitchFamily="34" charset="0"/>
              </a:rPr>
              <a:t>[Exogeneity – an assumption that can be partly confirmed with balance tests] </a:t>
            </a:r>
          </a:p>
          <a:p>
            <a:pPr marL="457200" indent="-457200">
              <a:buFont typeface="+mj-lt"/>
              <a:buAutoNum type="arabicPeriod"/>
            </a:pPr>
            <a:r>
              <a:rPr lang="en-FI" sz="1800" b="0" dirty="0">
                <a:latin typeface="Arial" panose="020B0604020202020204" pitchFamily="34" charset="0"/>
                <a:cs typeface="Arial" panose="020B0604020202020204" pitchFamily="34" charset="0"/>
              </a:rPr>
              <a:t>The IV must be strongly correlated with the treatment (the variable of interest) </a:t>
            </a:r>
            <a:r>
              <a:rPr lang="en-FI" sz="1800" b="0" i="1" dirty="0">
                <a:latin typeface="Arial" panose="020B0604020202020204" pitchFamily="34" charset="0"/>
                <a:cs typeface="Arial" panose="020B0604020202020204" pitchFamily="34" charset="0"/>
              </a:rPr>
              <a:t>[Relevance – can be tested by the First stage] </a:t>
            </a:r>
          </a:p>
          <a:p>
            <a:r>
              <a:rPr lang="en-FI" sz="1800" b="0" dirty="0">
                <a:latin typeface="Arial" panose="020B0604020202020204" pitchFamily="34" charset="0"/>
                <a:cs typeface="Arial" panose="020B0604020202020204" pitchFamily="34" charset="0"/>
              </a:rPr>
              <a:t> 		-&gt; If 4 holds, the First stage reveals the </a:t>
            </a:r>
            <a:r>
              <a:rPr lang="en-FI" sz="1800" b="0" i="1" dirty="0">
                <a:latin typeface="Arial" panose="020B0604020202020204" pitchFamily="34" charset="0"/>
                <a:cs typeface="Arial" panose="020B0604020202020204" pitchFamily="34" charset="0"/>
              </a:rPr>
              <a:t>causal </a:t>
            </a:r>
            <a:r>
              <a:rPr lang="en-FI" sz="1800" b="0" dirty="0">
                <a:latin typeface="Arial" panose="020B0604020202020204" pitchFamily="34" charset="0"/>
                <a:cs typeface="Arial" panose="020B0604020202020204" pitchFamily="34" charset="0"/>
              </a:rPr>
              <a:t>effect if the IV on the 			treatment status: since the IV is “randomly assigned”, it is not 				correlated with any other confounders, except the treatmemt. </a:t>
            </a:r>
          </a:p>
        </p:txBody>
      </p:sp>
      <p:sp>
        <p:nvSpPr>
          <p:cNvPr id="4" name="Slide Number Placeholder 3">
            <a:extLst>
              <a:ext uri="{FF2B5EF4-FFF2-40B4-BE49-F238E27FC236}">
                <a16:creationId xmlns:a16="http://schemas.microsoft.com/office/drawing/2014/main" id="{EF4242D1-20A7-9FEC-2ABF-ABFB218802FA}"/>
              </a:ext>
            </a:extLst>
          </p:cNvPr>
          <p:cNvSpPr>
            <a:spLocks noGrp="1"/>
          </p:cNvSpPr>
          <p:nvPr>
            <p:ph type="sldNum" sz="quarter" idx="17"/>
          </p:nvPr>
        </p:nvSpPr>
        <p:spPr/>
        <p:txBody>
          <a:bodyPr/>
          <a:lstStyle/>
          <a:p>
            <a:pPr>
              <a:defRPr/>
            </a:pPr>
            <a:fld id="{49EFD4B7-1CC6-864B-A72A-C978B70BBA9B}" type="slidenum">
              <a:rPr lang="fi-FI" smtClean="0"/>
              <a:pPr>
                <a:defRPr/>
              </a:pPr>
              <a:t>37</a:t>
            </a:fld>
            <a:endParaRPr lang="fi-FI" dirty="0"/>
          </a:p>
        </p:txBody>
      </p:sp>
    </p:spTree>
    <p:extLst>
      <p:ext uri="{BB962C8B-B14F-4D97-AF65-F5344CB8AC3E}">
        <p14:creationId xmlns:p14="http://schemas.microsoft.com/office/powerpoint/2010/main" val="1884344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7E01-C0FE-82A7-3439-C8319E2EF9D0}"/>
              </a:ext>
            </a:extLst>
          </p:cNvPr>
          <p:cNvSpPr>
            <a:spLocks noGrp="1"/>
          </p:cNvSpPr>
          <p:nvPr>
            <p:ph type="ctrTitle"/>
          </p:nvPr>
        </p:nvSpPr>
        <p:spPr/>
        <p:txBody>
          <a:bodyPr/>
          <a:lstStyle/>
          <a:p>
            <a:r>
              <a:rPr lang="en-FI" sz="2800" dirty="0"/>
              <a:t>IV assumptions - Conditions on a valid instrument</a:t>
            </a:r>
            <a:br>
              <a:rPr lang="en-FI" dirty="0"/>
            </a:br>
            <a:r>
              <a:rPr lang="en-FI" sz="1800" b="0" dirty="0">
                <a:solidFill>
                  <a:schemeClr val="tx1"/>
                </a:solidFill>
                <a:latin typeface="Arial" panose="020B0604020202020204" pitchFamily="34" charset="0"/>
                <a:cs typeface="Arial" panose="020B0604020202020204" pitchFamily="34" charset="0"/>
              </a:rPr>
              <a:t>There are three conditions that need to be satisfied for a variable to work as a </a:t>
            </a:r>
            <a:br>
              <a:rPr lang="en-FI" sz="1800" b="0" dirty="0">
                <a:solidFill>
                  <a:schemeClr val="tx1"/>
                </a:solidFill>
                <a:latin typeface="Arial" panose="020B0604020202020204" pitchFamily="34" charset="0"/>
                <a:cs typeface="Arial" panose="020B0604020202020204" pitchFamily="34" charset="0"/>
              </a:rPr>
            </a:br>
            <a:r>
              <a:rPr lang="en-FI" sz="1800" b="0" dirty="0">
                <a:solidFill>
                  <a:schemeClr val="tx1"/>
                </a:solidFill>
                <a:latin typeface="Arial" panose="020B0604020202020204" pitchFamily="34" charset="0"/>
                <a:cs typeface="Arial" panose="020B0604020202020204" pitchFamily="34" charset="0"/>
              </a:rPr>
              <a:t>good or “valid” instrument: </a:t>
            </a:r>
            <a:br>
              <a:rPr lang="en-FI" sz="1800" b="0" dirty="0">
                <a:solidFill>
                  <a:schemeClr val="tx1"/>
                </a:solidFill>
                <a:latin typeface="Arial" panose="020B0604020202020204" pitchFamily="34" charset="0"/>
                <a:cs typeface="Arial" panose="020B0604020202020204" pitchFamily="34" charset="0"/>
              </a:rPr>
            </a:br>
            <a:br>
              <a:rPr lang="en-FI" sz="1800" dirty="0">
                <a:solidFill>
                  <a:schemeClr val="tx1"/>
                </a:solidFill>
                <a:latin typeface="Arial" panose="020B0604020202020204" pitchFamily="34" charset="0"/>
                <a:cs typeface="Arial" panose="020B0604020202020204" pitchFamily="34" charset="0"/>
              </a:rPr>
            </a:br>
            <a:endParaRPr lang="en-FI" sz="18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0C64EDB-00FD-69E7-E539-4B4DEDAAEDC0}"/>
              </a:ext>
            </a:extLst>
          </p:cNvPr>
          <p:cNvSpPr>
            <a:spLocks noGrp="1"/>
          </p:cNvSpPr>
          <p:nvPr>
            <p:ph sz="quarter" idx="14"/>
          </p:nvPr>
        </p:nvSpPr>
        <p:spPr>
          <a:xfrm>
            <a:off x="251520" y="1263664"/>
            <a:ext cx="6696744" cy="4258132"/>
          </a:xfrm>
          <a:solidFill>
            <a:schemeClr val="bg1"/>
          </a:solidFill>
        </p:spPr>
        <p:txBody>
          <a:bodyPr/>
          <a:lstStyle/>
          <a:p>
            <a:pPr marL="457200" indent="-457200">
              <a:buFont typeface="Arial" charset="0"/>
              <a:buAutoNum type="arabicPeriod"/>
            </a:pPr>
            <a:r>
              <a:rPr lang="en-FI" dirty="0">
                <a:latin typeface="Arial" panose="020B0604020202020204" pitchFamily="34" charset="0"/>
                <a:cs typeface="Arial" panose="020B0604020202020204" pitchFamily="34" charset="0"/>
              </a:rPr>
              <a:t>Relevance condition: the instrument should be correlated with the variable of interest! </a:t>
            </a:r>
            <a:r>
              <a:rPr lang="en-GB" sz="1700" b="0" i="1" dirty="0">
                <a:effectLst/>
                <a:latin typeface="Arial" panose="020B0604020202020204" pitchFamily="34" charset="0"/>
                <a:cs typeface="Arial" panose="020B0604020202020204" pitchFamily="34" charset="0"/>
              </a:rPr>
              <a:t>The instrument has a causal effect on the variable whose effects we’re trying to capture. </a:t>
            </a:r>
            <a:r>
              <a:rPr lang="en-GB" sz="1500" b="0" i="1" dirty="0">
                <a:effectLst/>
                <a:latin typeface="Arial" panose="020B0604020202020204" pitchFamily="34" charset="0"/>
                <a:cs typeface="Arial" panose="020B0604020202020204" pitchFamily="34" charset="0"/>
              </a:rPr>
              <a:t>(also referred to as “first stage” in Mastering Metrics) </a:t>
            </a:r>
            <a:endParaRPr lang="en-FI" sz="1500" b="0" dirty="0">
              <a:latin typeface="Arial" panose="020B0604020202020204" pitchFamily="34" charset="0"/>
              <a:cs typeface="Arial" panose="020B0604020202020204" pitchFamily="34" charset="0"/>
            </a:endParaRPr>
          </a:p>
          <a:p>
            <a:pPr marL="457200" indent="-457200">
              <a:buFont typeface="Arial" charset="0"/>
              <a:buAutoNum type="arabicPeriod"/>
            </a:pPr>
            <a:r>
              <a:rPr lang="en-FI" dirty="0">
                <a:latin typeface="Arial" panose="020B0604020202020204" pitchFamily="34" charset="0"/>
                <a:cs typeface="Arial" panose="020B0604020202020204" pitchFamily="34" charset="0"/>
              </a:rPr>
              <a:t>Exogeneity </a:t>
            </a:r>
            <a:r>
              <a:rPr lang="en-GB" sz="1700" b="0" i="1" dirty="0">
                <a:effectLst/>
                <a:latin typeface="Arial" panose="020B0604020202020204" pitchFamily="34" charset="0"/>
                <a:cs typeface="Arial" panose="020B0604020202020204" pitchFamily="34" charset="0"/>
              </a:rPr>
              <a:t>The instrument is randomly assigned or “as good as randomly assigned,” in the sense of being unrelated to the omitted variables we’d like to control for if we could (e.g. family background, ability or motivation). (also referred to as “Independence”)  </a:t>
            </a:r>
            <a:endParaRPr lang="en-FI" sz="1700" b="0" dirty="0">
              <a:latin typeface="Arial" panose="020B0604020202020204" pitchFamily="34" charset="0"/>
              <a:cs typeface="Arial" panose="020B0604020202020204" pitchFamily="34" charset="0"/>
            </a:endParaRPr>
          </a:p>
          <a:p>
            <a:pPr marL="457200" indent="-457200">
              <a:buFont typeface="Arial" charset="0"/>
              <a:buAutoNum type="arabicPeriod"/>
            </a:pPr>
            <a:r>
              <a:rPr lang="en-FI" dirty="0">
                <a:latin typeface="Arial" panose="020B0604020202020204" pitchFamily="34" charset="0"/>
                <a:cs typeface="Arial" panose="020B0604020202020204" pitchFamily="34" charset="0"/>
              </a:rPr>
              <a:t>Exclusion restriction</a:t>
            </a:r>
            <a:r>
              <a:rPr lang="en-FI" b="0" dirty="0">
                <a:latin typeface="Arial" panose="020B0604020202020204" pitchFamily="34" charset="0"/>
                <a:cs typeface="Arial" panose="020B0604020202020204" pitchFamily="34" charset="0"/>
              </a:rPr>
              <a:t> </a:t>
            </a:r>
            <a:r>
              <a:rPr lang="en-GB" sz="1700" b="0" i="1" dirty="0">
                <a:effectLst/>
                <a:latin typeface="Arial" panose="020B0604020202020204" pitchFamily="34" charset="0"/>
                <a:cs typeface="Arial" panose="020B0604020202020204" pitchFamily="34" charset="0"/>
              </a:rPr>
              <a:t>the chosen instrument should only affects outcomes through the variable of interest, or the “treatment variable”.  </a:t>
            </a:r>
            <a:endParaRPr lang="en-GB" sz="1700" b="0" i="1" dirty="0">
              <a:latin typeface="Arial" panose="020B0604020202020204" pitchFamily="34" charset="0"/>
              <a:cs typeface="Arial" panose="020B0604020202020204" pitchFamily="34" charset="0"/>
            </a:endParaRPr>
          </a:p>
          <a:p>
            <a:pPr marL="457200" indent="-457200">
              <a:buAutoNum type="arabicPeriod"/>
            </a:pPr>
            <a:endParaRPr lang="en-FI" dirty="0">
              <a:latin typeface="Arial" panose="020B0604020202020204" pitchFamily="34" charset="0"/>
              <a:cs typeface="Arial" panose="020B0604020202020204" pitchFamily="34" charset="0"/>
            </a:endParaRPr>
          </a:p>
          <a:p>
            <a:pPr marL="457200" indent="-457200">
              <a:buAutoNum type="arabicPeriod"/>
            </a:pPr>
            <a:endParaRPr lang="en-FI"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096E5F-C423-7254-5E1B-D596F4CE5BE9}"/>
              </a:ext>
            </a:extLst>
          </p:cNvPr>
          <p:cNvSpPr>
            <a:spLocks noGrp="1"/>
          </p:cNvSpPr>
          <p:nvPr>
            <p:ph type="sldNum" sz="quarter" idx="17"/>
          </p:nvPr>
        </p:nvSpPr>
        <p:spPr/>
        <p:txBody>
          <a:bodyPr/>
          <a:lstStyle/>
          <a:p>
            <a:pPr>
              <a:defRPr/>
            </a:pPr>
            <a:fld id="{49EFD4B7-1CC6-864B-A72A-C978B70BBA9B}" type="slidenum">
              <a:rPr lang="fi-FI" smtClean="0"/>
              <a:pPr>
                <a:defRPr/>
              </a:pPr>
              <a:t>38</a:t>
            </a:fld>
            <a:endParaRPr lang="fi-FI"/>
          </a:p>
        </p:txBody>
      </p:sp>
      <p:sp>
        <p:nvSpPr>
          <p:cNvPr id="6" name="Rounded Rectangle 5">
            <a:extLst>
              <a:ext uri="{FF2B5EF4-FFF2-40B4-BE49-F238E27FC236}">
                <a16:creationId xmlns:a16="http://schemas.microsoft.com/office/drawing/2014/main" id="{C5E36C96-A1BB-E86D-E506-487518855E1B}"/>
              </a:ext>
            </a:extLst>
          </p:cNvPr>
          <p:cNvSpPr/>
          <p:nvPr/>
        </p:nvSpPr>
        <p:spPr>
          <a:xfrm>
            <a:off x="7092279" y="1391745"/>
            <a:ext cx="1656183" cy="601911"/>
          </a:xfrm>
          <a:prstGeom prst="roundRect">
            <a:avLst/>
          </a:prstGeom>
          <a:solidFill>
            <a:srgbClr val="00A8B4"/>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dirty="0"/>
              <a:t>Relevance</a:t>
            </a:r>
            <a:endParaRPr lang="he-IL" dirty="0"/>
          </a:p>
        </p:txBody>
      </p:sp>
      <p:sp>
        <p:nvSpPr>
          <p:cNvPr id="7" name="Rounded Rectangle 6">
            <a:extLst>
              <a:ext uri="{FF2B5EF4-FFF2-40B4-BE49-F238E27FC236}">
                <a16:creationId xmlns:a16="http://schemas.microsoft.com/office/drawing/2014/main" id="{B05F2353-1915-9E70-5329-87FFD8B3B158}"/>
              </a:ext>
            </a:extLst>
          </p:cNvPr>
          <p:cNvSpPr/>
          <p:nvPr/>
        </p:nvSpPr>
        <p:spPr>
          <a:xfrm>
            <a:off x="7092280" y="2618287"/>
            <a:ext cx="1656183" cy="601911"/>
          </a:xfrm>
          <a:prstGeom prst="roundRect">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1600" dirty="0"/>
              <a:t>Exogeneity condition</a:t>
            </a:r>
            <a:endParaRPr lang="he-IL" sz="1600" dirty="0"/>
          </a:p>
        </p:txBody>
      </p:sp>
      <p:sp>
        <p:nvSpPr>
          <p:cNvPr id="8" name="Rounded Rectangle 7">
            <a:extLst>
              <a:ext uri="{FF2B5EF4-FFF2-40B4-BE49-F238E27FC236}">
                <a16:creationId xmlns:a16="http://schemas.microsoft.com/office/drawing/2014/main" id="{95501D62-64BD-0173-360C-375A1F9F32E2}"/>
              </a:ext>
            </a:extLst>
          </p:cNvPr>
          <p:cNvSpPr/>
          <p:nvPr/>
        </p:nvSpPr>
        <p:spPr>
          <a:xfrm>
            <a:off x="7092279" y="3844829"/>
            <a:ext cx="1656183" cy="601911"/>
          </a:xfrm>
          <a:prstGeom prst="roundRect">
            <a:avLst/>
          </a:prstGeom>
          <a:solidFill>
            <a:srgbClr val="00B050"/>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1600" dirty="0"/>
              <a:t>Exclusion Restriction</a:t>
            </a:r>
            <a:endParaRPr lang="he-IL" sz="1600" dirty="0"/>
          </a:p>
        </p:txBody>
      </p:sp>
    </p:spTree>
    <p:extLst>
      <p:ext uri="{BB962C8B-B14F-4D97-AF65-F5344CB8AC3E}">
        <p14:creationId xmlns:p14="http://schemas.microsoft.com/office/powerpoint/2010/main" val="3783182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7E01-C0FE-82A7-3439-C8319E2EF9D0}"/>
              </a:ext>
            </a:extLst>
          </p:cNvPr>
          <p:cNvSpPr>
            <a:spLocks noGrp="1"/>
          </p:cNvSpPr>
          <p:nvPr>
            <p:ph type="ctrTitle"/>
          </p:nvPr>
        </p:nvSpPr>
        <p:spPr/>
        <p:txBody>
          <a:bodyPr/>
          <a:lstStyle/>
          <a:p>
            <a:r>
              <a:rPr lang="en-FI" dirty="0"/>
              <a:t>Components in the estimation</a:t>
            </a:r>
          </a:p>
        </p:txBody>
      </p:sp>
      <p:sp>
        <p:nvSpPr>
          <p:cNvPr id="3" name="Content Placeholder 2">
            <a:extLst>
              <a:ext uri="{FF2B5EF4-FFF2-40B4-BE49-F238E27FC236}">
                <a16:creationId xmlns:a16="http://schemas.microsoft.com/office/drawing/2014/main" id="{20C64EDB-00FD-69E7-E539-4B4DEDAAEDC0}"/>
              </a:ext>
            </a:extLst>
          </p:cNvPr>
          <p:cNvSpPr>
            <a:spLocks noGrp="1"/>
          </p:cNvSpPr>
          <p:nvPr>
            <p:ph sz="quarter" idx="14"/>
          </p:nvPr>
        </p:nvSpPr>
        <p:spPr>
          <a:xfrm>
            <a:off x="468314" y="1261611"/>
            <a:ext cx="8207374" cy="3612113"/>
          </a:xfrm>
        </p:spPr>
        <p:txBody>
          <a:bodyPr/>
          <a:lstStyle/>
          <a:p>
            <a:endParaRPr lang="fi-FI" sz="2000" b="0" dirty="0">
              <a:latin typeface="Arial" panose="020B0604020202020204" pitchFamily="34" charset="0"/>
              <a:cs typeface="Arial" panose="020B0604020202020204" pitchFamily="34" charset="0"/>
            </a:endParaRPr>
          </a:p>
          <a:p>
            <a:endParaRPr lang="fi-FI" sz="2000" b="0" dirty="0">
              <a:latin typeface="Arial" panose="020B0604020202020204" pitchFamily="34" charset="0"/>
              <a:cs typeface="Arial" panose="020B0604020202020204" pitchFamily="34" charset="0"/>
            </a:endParaRPr>
          </a:p>
          <a:p>
            <a:endParaRPr lang="en-FI" sz="20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096E5F-C423-7254-5E1B-D596F4CE5BE9}"/>
              </a:ext>
            </a:extLst>
          </p:cNvPr>
          <p:cNvSpPr>
            <a:spLocks noGrp="1"/>
          </p:cNvSpPr>
          <p:nvPr>
            <p:ph type="sldNum" sz="quarter" idx="17"/>
          </p:nvPr>
        </p:nvSpPr>
        <p:spPr/>
        <p:txBody>
          <a:bodyPr/>
          <a:lstStyle/>
          <a:p>
            <a:pPr>
              <a:defRPr/>
            </a:pPr>
            <a:fld id="{49EFD4B7-1CC6-864B-A72A-C978B70BBA9B}" type="slidenum">
              <a:rPr lang="fi-FI" smtClean="0"/>
              <a:pPr>
                <a:defRPr/>
              </a:pPr>
              <a:t>39</a:t>
            </a:fld>
            <a:endParaRPr lang="fi-FI"/>
          </a:p>
        </p:txBody>
      </p:sp>
      <p:sp>
        <p:nvSpPr>
          <p:cNvPr id="5" name="TextBox 4">
            <a:extLst>
              <a:ext uri="{FF2B5EF4-FFF2-40B4-BE49-F238E27FC236}">
                <a16:creationId xmlns:a16="http://schemas.microsoft.com/office/drawing/2014/main" id="{84104CCF-49DD-E4B7-828E-73812518A805}"/>
              </a:ext>
            </a:extLst>
          </p:cNvPr>
          <p:cNvSpPr txBox="1"/>
          <p:nvPr/>
        </p:nvSpPr>
        <p:spPr>
          <a:xfrm>
            <a:off x="626342" y="1417340"/>
            <a:ext cx="2444429"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winning</a:t>
            </a:r>
            <a:r>
              <a:rPr lang="fi-FI" sz="1600" dirty="0"/>
              <a:t> </a:t>
            </a:r>
            <a:r>
              <a:rPr lang="fi-FI" sz="1600" dirty="0" err="1"/>
              <a:t>lottery</a:t>
            </a:r>
            <a:r>
              <a:rPr lang="fi-FI" sz="1600" dirty="0"/>
              <a:t> on </a:t>
            </a:r>
            <a:r>
              <a:rPr lang="fi-FI" sz="1600" dirty="0" err="1"/>
              <a:t>likelihood</a:t>
            </a:r>
            <a:r>
              <a:rPr lang="fi-FI" sz="1600" dirty="0"/>
              <a:t> to </a:t>
            </a:r>
            <a:r>
              <a:rPr lang="fi-FI" sz="1600" dirty="0" err="1"/>
              <a:t>attend</a:t>
            </a:r>
            <a:endParaRPr lang="he-IL" sz="1600" dirty="0"/>
          </a:p>
        </p:txBody>
      </p:sp>
      <p:sp>
        <p:nvSpPr>
          <p:cNvPr id="9" name="TextBox 8">
            <a:extLst>
              <a:ext uri="{FF2B5EF4-FFF2-40B4-BE49-F238E27FC236}">
                <a16:creationId xmlns:a16="http://schemas.microsoft.com/office/drawing/2014/main" id="{67EC2122-3875-6C76-894C-FB787D0CF492}"/>
              </a:ext>
            </a:extLst>
          </p:cNvPr>
          <p:cNvSpPr txBox="1"/>
          <p:nvPr/>
        </p:nvSpPr>
        <p:spPr>
          <a:xfrm>
            <a:off x="3566003" y="1417340"/>
            <a:ext cx="2058771"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attending</a:t>
            </a:r>
            <a:r>
              <a:rPr lang="fi-FI" sz="1600" dirty="0"/>
              <a:t> on </a:t>
            </a:r>
            <a:r>
              <a:rPr lang="fi-FI" sz="1600" dirty="0" err="1"/>
              <a:t>grades</a:t>
            </a:r>
            <a:r>
              <a:rPr lang="fi-FI" sz="1600" dirty="0"/>
              <a:t> </a:t>
            </a:r>
            <a:endParaRPr lang="he-IL" sz="1600" dirty="0"/>
          </a:p>
        </p:txBody>
      </p:sp>
      <p:sp>
        <p:nvSpPr>
          <p:cNvPr id="10" name="TextBox 9">
            <a:extLst>
              <a:ext uri="{FF2B5EF4-FFF2-40B4-BE49-F238E27FC236}">
                <a16:creationId xmlns:a16="http://schemas.microsoft.com/office/drawing/2014/main" id="{0E6906DF-E65B-5F0D-6431-67150B84CCF8}"/>
              </a:ext>
            </a:extLst>
          </p:cNvPr>
          <p:cNvSpPr txBox="1"/>
          <p:nvPr/>
        </p:nvSpPr>
        <p:spPr>
          <a:xfrm>
            <a:off x="6247965" y="1417340"/>
            <a:ext cx="2058771"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winning</a:t>
            </a:r>
            <a:r>
              <a:rPr lang="fi-FI" sz="1600" dirty="0"/>
              <a:t> </a:t>
            </a:r>
            <a:r>
              <a:rPr lang="fi-FI" sz="1600" dirty="0" err="1"/>
              <a:t>lottery</a:t>
            </a:r>
            <a:r>
              <a:rPr lang="fi-FI" sz="1600" dirty="0"/>
              <a:t> on </a:t>
            </a:r>
            <a:r>
              <a:rPr lang="fi-FI" sz="1600" dirty="0" err="1"/>
              <a:t>grades</a:t>
            </a:r>
            <a:endParaRPr lang="he-IL" sz="1600" dirty="0"/>
          </a:p>
        </p:txBody>
      </p:sp>
      <p:sp>
        <p:nvSpPr>
          <p:cNvPr id="6" name="Multiply 5">
            <a:extLst>
              <a:ext uri="{FF2B5EF4-FFF2-40B4-BE49-F238E27FC236}">
                <a16:creationId xmlns:a16="http://schemas.microsoft.com/office/drawing/2014/main" id="{4DAF5FB5-FB42-109E-EFBF-543AE098BD61}"/>
              </a:ext>
            </a:extLst>
          </p:cNvPr>
          <p:cNvSpPr/>
          <p:nvPr/>
        </p:nvSpPr>
        <p:spPr>
          <a:xfrm>
            <a:off x="3050877" y="1489348"/>
            <a:ext cx="535021" cy="42410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Equal 7">
            <a:extLst>
              <a:ext uri="{FF2B5EF4-FFF2-40B4-BE49-F238E27FC236}">
                <a16:creationId xmlns:a16="http://schemas.microsoft.com/office/drawing/2014/main" id="{0E52E1BD-CFF9-003A-AA34-9167E0A9A9B3}"/>
              </a:ext>
            </a:extLst>
          </p:cNvPr>
          <p:cNvSpPr/>
          <p:nvPr/>
        </p:nvSpPr>
        <p:spPr>
          <a:xfrm>
            <a:off x="5664583" y="1489348"/>
            <a:ext cx="528192" cy="45328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Equal 7">
            <a:extLst>
              <a:ext uri="{FF2B5EF4-FFF2-40B4-BE49-F238E27FC236}">
                <a16:creationId xmlns:a16="http://schemas.microsoft.com/office/drawing/2014/main" id="{3CE641A3-D065-A2CC-4A35-5C8C45AD0856}"/>
              </a:ext>
            </a:extLst>
          </p:cNvPr>
          <p:cNvSpPr/>
          <p:nvPr/>
        </p:nvSpPr>
        <p:spPr>
          <a:xfrm>
            <a:off x="2411760" y="3217540"/>
            <a:ext cx="528192" cy="45328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4" name="TextBox 13">
            <a:extLst>
              <a:ext uri="{FF2B5EF4-FFF2-40B4-BE49-F238E27FC236}">
                <a16:creationId xmlns:a16="http://schemas.microsoft.com/office/drawing/2014/main" id="{CA7D1448-ED18-E9B8-C705-9D021D82A0C3}"/>
              </a:ext>
            </a:extLst>
          </p:cNvPr>
          <p:cNvSpPr txBox="1"/>
          <p:nvPr/>
        </p:nvSpPr>
        <p:spPr>
          <a:xfrm>
            <a:off x="323528" y="3226152"/>
            <a:ext cx="2058771"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attending</a:t>
            </a:r>
            <a:r>
              <a:rPr lang="fi-FI" sz="1600" dirty="0"/>
              <a:t> on </a:t>
            </a:r>
            <a:r>
              <a:rPr lang="fi-FI" sz="1600" dirty="0" err="1"/>
              <a:t>grades</a:t>
            </a:r>
            <a:r>
              <a:rPr lang="fi-FI" sz="1600" dirty="0"/>
              <a:t> </a:t>
            </a:r>
            <a:endParaRPr lang="he-IL" sz="1600" dirty="0"/>
          </a:p>
        </p:txBody>
      </p:sp>
      <p:sp>
        <p:nvSpPr>
          <p:cNvPr id="15" name="TextBox 14">
            <a:extLst>
              <a:ext uri="{FF2B5EF4-FFF2-40B4-BE49-F238E27FC236}">
                <a16:creationId xmlns:a16="http://schemas.microsoft.com/office/drawing/2014/main" id="{65D2714A-DDBC-D10C-E70F-B0D8C47EB790}"/>
              </a:ext>
            </a:extLst>
          </p:cNvPr>
          <p:cNvSpPr txBox="1"/>
          <p:nvPr/>
        </p:nvSpPr>
        <p:spPr>
          <a:xfrm>
            <a:off x="3275856" y="2767952"/>
            <a:ext cx="2058771"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winning</a:t>
            </a:r>
            <a:r>
              <a:rPr lang="fi-FI" sz="1600" dirty="0"/>
              <a:t> </a:t>
            </a:r>
            <a:r>
              <a:rPr lang="fi-FI" sz="1600" dirty="0" err="1"/>
              <a:t>lottery</a:t>
            </a:r>
            <a:r>
              <a:rPr lang="fi-FI" sz="1600" dirty="0"/>
              <a:t> on </a:t>
            </a:r>
            <a:r>
              <a:rPr lang="fi-FI" sz="1600" dirty="0" err="1"/>
              <a:t>grades</a:t>
            </a:r>
            <a:endParaRPr lang="he-IL" sz="1600" dirty="0"/>
          </a:p>
        </p:txBody>
      </p:sp>
      <p:sp>
        <p:nvSpPr>
          <p:cNvPr id="16" name="Minus 15">
            <a:extLst>
              <a:ext uri="{FF2B5EF4-FFF2-40B4-BE49-F238E27FC236}">
                <a16:creationId xmlns:a16="http://schemas.microsoft.com/office/drawing/2014/main" id="{EC3D68C0-965A-FE7E-B087-3AA9B9104BC8}"/>
              </a:ext>
            </a:extLst>
          </p:cNvPr>
          <p:cNvSpPr/>
          <p:nvPr/>
        </p:nvSpPr>
        <p:spPr>
          <a:xfrm>
            <a:off x="2483768" y="3425518"/>
            <a:ext cx="3550145" cy="80054"/>
          </a:xfrm>
          <a:prstGeom prst="mathMinus">
            <a:avLst/>
          </a:prstGeom>
          <a:ln w="127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TextBox 16">
            <a:extLst>
              <a:ext uri="{FF2B5EF4-FFF2-40B4-BE49-F238E27FC236}">
                <a16:creationId xmlns:a16="http://schemas.microsoft.com/office/drawing/2014/main" id="{77CA23EF-CC04-DDE2-0FC8-65F17696AB92}"/>
              </a:ext>
            </a:extLst>
          </p:cNvPr>
          <p:cNvSpPr txBox="1"/>
          <p:nvPr/>
        </p:nvSpPr>
        <p:spPr>
          <a:xfrm>
            <a:off x="3059832" y="3604872"/>
            <a:ext cx="2444429"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1"/>
            <a:r>
              <a:rPr lang="fi-FI" sz="1600" dirty="0" err="1"/>
              <a:t>Effect</a:t>
            </a:r>
            <a:r>
              <a:rPr lang="fi-FI" sz="1600" dirty="0"/>
              <a:t> of </a:t>
            </a:r>
            <a:r>
              <a:rPr lang="fi-FI" sz="1600" dirty="0" err="1"/>
              <a:t>winning</a:t>
            </a:r>
            <a:r>
              <a:rPr lang="fi-FI" sz="1600" dirty="0"/>
              <a:t> </a:t>
            </a:r>
            <a:r>
              <a:rPr lang="fi-FI" sz="1600" dirty="0" err="1"/>
              <a:t>lottery</a:t>
            </a:r>
            <a:r>
              <a:rPr lang="fi-FI" sz="1600" dirty="0"/>
              <a:t> on </a:t>
            </a:r>
            <a:r>
              <a:rPr lang="fi-FI" sz="1600" dirty="0" err="1"/>
              <a:t>likelihood</a:t>
            </a:r>
            <a:r>
              <a:rPr lang="fi-FI" sz="1600" dirty="0"/>
              <a:t> to </a:t>
            </a:r>
            <a:r>
              <a:rPr lang="fi-FI" sz="1600" dirty="0" err="1"/>
              <a:t>attend</a:t>
            </a:r>
            <a:endParaRPr lang="he-IL" sz="1600" dirty="0"/>
          </a:p>
        </p:txBody>
      </p:sp>
      <p:sp>
        <p:nvSpPr>
          <p:cNvPr id="24" name="TextBox 23">
            <a:extLst>
              <a:ext uri="{FF2B5EF4-FFF2-40B4-BE49-F238E27FC236}">
                <a16:creationId xmlns:a16="http://schemas.microsoft.com/office/drawing/2014/main" id="{A08B6081-885F-01F1-9C90-DC5A0923B262}"/>
              </a:ext>
            </a:extLst>
          </p:cNvPr>
          <p:cNvSpPr txBox="1"/>
          <p:nvPr/>
        </p:nvSpPr>
        <p:spPr>
          <a:xfrm>
            <a:off x="502512" y="2344484"/>
            <a:ext cx="7561116" cy="246221"/>
          </a:xfrm>
          <a:prstGeom prst="rect">
            <a:avLst/>
          </a:prstGeom>
          <a:noFill/>
        </p:spPr>
        <p:txBody>
          <a:bodyPr wrap="square" lIns="0" tIns="0" rIns="0" bIns="0" rtlCol="0">
            <a:spAutoFit/>
          </a:bodyPr>
          <a:lstStyle/>
          <a:p>
            <a:r>
              <a:rPr lang="fi-FI" sz="1600" dirty="0"/>
              <a:t>If </a:t>
            </a:r>
            <a:r>
              <a:rPr lang="fi-FI" sz="1600" dirty="0" err="1"/>
              <a:t>we</a:t>
            </a:r>
            <a:r>
              <a:rPr lang="fi-FI" sz="1600" dirty="0"/>
              <a:t> </a:t>
            </a:r>
            <a:r>
              <a:rPr lang="fi-FI" sz="1600" dirty="0" err="1"/>
              <a:t>rearrange</a:t>
            </a:r>
            <a:r>
              <a:rPr lang="fi-FI" sz="1600" dirty="0"/>
              <a:t> </a:t>
            </a:r>
            <a:r>
              <a:rPr lang="fi-FI" sz="1600" dirty="0" err="1"/>
              <a:t>this</a:t>
            </a:r>
            <a:r>
              <a:rPr lang="fi-FI" sz="1600" dirty="0"/>
              <a:t> </a:t>
            </a:r>
            <a:r>
              <a:rPr lang="fi-FI" sz="1600" dirty="0" err="1"/>
              <a:t>expression</a:t>
            </a:r>
            <a:r>
              <a:rPr lang="fi-FI" sz="1600" dirty="0"/>
              <a:t> </a:t>
            </a:r>
            <a:r>
              <a:rPr lang="fi-FI" sz="1600" dirty="0" err="1"/>
              <a:t>we</a:t>
            </a:r>
            <a:r>
              <a:rPr lang="fi-FI" sz="1600" dirty="0"/>
              <a:t> </a:t>
            </a:r>
            <a:r>
              <a:rPr lang="fi-FI" sz="1600" dirty="0" err="1"/>
              <a:t>can</a:t>
            </a:r>
            <a:r>
              <a:rPr lang="fi-FI" sz="1600" dirty="0"/>
              <a:t> </a:t>
            </a:r>
            <a:r>
              <a:rPr lang="fi-FI" sz="1600" dirty="0" err="1"/>
              <a:t>isolate</a:t>
            </a:r>
            <a:r>
              <a:rPr lang="fi-FI" sz="1600" dirty="0"/>
              <a:t> </a:t>
            </a:r>
            <a:r>
              <a:rPr lang="fi-FI" sz="1600" dirty="0" err="1"/>
              <a:t>the</a:t>
            </a:r>
            <a:r>
              <a:rPr lang="fi-FI" sz="1600" dirty="0"/>
              <a:t> </a:t>
            </a:r>
            <a:r>
              <a:rPr lang="fi-FI" sz="1600" dirty="0" err="1"/>
              <a:t>effect</a:t>
            </a:r>
            <a:r>
              <a:rPr lang="fi-FI" sz="1600" dirty="0"/>
              <a:t> of </a:t>
            </a:r>
            <a:r>
              <a:rPr lang="fi-FI" sz="1600" dirty="0" err="1"/>
              <a:t>enrolling</a:t>
            </a:r>
            <a:r>
              <a:rPr lang="fi-FI" sz="1600" dirty="0"/>
              <a:t> on </a:t>
            </a:r>
            <a:r>
              <a:rPr lang="fi-FI" sz="1600" dirty="0" err="1"/>
              <a:t>grades</a:t>
            </a:r>
            <a:r>
              <a:rPr lang="fi-FI" sz="1600" dirty="0"/>
              <a:t>:  </a:t>
            </a:r>
            <a:endParaRPr lang="en-FI" sz="1600" b="1" dirty="0"/>
          </a:p>
        </p:txBody>
      </p:sp>
      <p:sp>
        <p:nvSpPr>
          <p:cNvPr id="7" name="TextBox 6">
            <a:extLst>
              <a:ext uri="{FF2B5EF4-FFF2-40B4-BE49-F238E27FC236}">
                <a16:creationId xmlns:a16="http://schemas.microsoft.com/office/drawing/2014/main" id="{89B385BC-68B8-4403-FC0C-29C0889A1186}"/>
              </a:ext>
            </a:extLst>
          </p:cNvPr>
          <p:cNvSpPr txBox="1"/>
          <p:nvPr/>
        </p:nvSpPr>
        <p:spPr>
          <a:xfrm>
            <a:off x="899592" y="841276"/>
            <a:ext cx="1482707" cy="307777"/>
          </a:xfrm>
          <a:prstGeom prst="rect">
            <a:avLst/>
          </a:prstGeom>
          <a:noFill/>
        </p:spPr>
        <p:txBody>
          <a:bodyPr wrap="square" lIns="0" tIns="0" rIns="0" bIns="0" rtlCol="0">
            <a:spAutoFit/>
          </a:bodyPr>
          <a:lstStyle/>
          <a:p>
            <a:r>
              <a:rPr lang="en-FI" sz="2000" b="1" dirty="0">
                <a:solidFill>
                  <a:srgbClr val="00B0F0"/>
                </a:solidFill>
              </a:rPr>
              <a:t>First stage</a:t>
            </a:r>
          </a:p>
        </p:txBody>
      </p:sp>
      <p:sp>
        <p:nvSpPr>
          <p:cNvPr id="12" name="TextBox 11">
            <a:extLst>
              <a:ext uri="{FF2B5EF4-FFF2-40B4-BE49-F238E27FC236}">
                <a16:creationId xmlns:a16="http://schemas.microsoft.com/office/drawing/2014/main" id="{A3C6E335-6E43-8877-EBDF-BB88AF766B15}"/>
              </a:ext>
            </a:extLst>
          </p:cNvPr>
          <p:cNvSpPr txBox="1"/>
          <p:nvPr/>
        </p:nvSpPr>
        <p:spPr>
          <a:xfrm>
            <a:off x="6535996" y="841276"/>
            <a:ext cx="2058771" cy="307777"/>
          </a:xfrm>
          <a:prstGeom prst="rect">
            <a:avLst/>
          </a:prstGeom>
          <a:noFill/>
        </p:spPr>
        <p:txBody>
          <a:bodyPr wrap="square" lIns="0" tIns="0" rIns="0" bIns="0" rtlCol="0">
            <a:spAutoFit/>
          </a:bodyPr>
          <a:lstStyle/>
          <a:p>
            <a:r>
              <a:rPr lang="en-FI" sz="2000" b="1" dirty="0">
                <a:solidFill>
                  <a:srgbClr val="00B0F0"/>
                </a:solidFill>
              </a:rPr>
              <a:t>Reduced form</a:t>
            </a:r>
          </a:p>
        </p:txBody>
      </p:sp>
      <p:cxnSp>
        <p:nvCxnSpPr>
          <p:cNvPr id="25" name="Straight Connector 24">
            <a:extLst>
              <a:ext uri="{FF2B5EF4-FFF2-40B4-BE49-F238E27FC236}">
                <a16:creationId xmlns:a16="http://schemas.microsoft.com/office/drawing/2014/main" id="{73554B57-67FA-62B0-094E-F94B8DCF6E0C}"/>
              </a:ext>
            </a:extLst>
          </p:cNvPr>
          <p:cNvCxnSpPr/>
          <p:nvPr/>
        </p:nvCxnSpPr>
        <p:spPr>
          <a:xfrm>
            <a:off x="1547664" y="1149053"/>
            <a:ext cx="0" cy="268287"/>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0F390D53-6BF3-A992-9824-261DBDA94CF2}"/>
              </a:ext>
            </a:extLst>
          </p:cNvPr>
          <p:cNvCxnSpPr/>
          <p:nvPr/>
        </p:nvCxnSpPr>
        <p:spPr>
          <a:xfrm>
            <a:off x="7277350" y="1127467"/>
            <a:ext cx="0" cy="268287"/>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74A85EA4-DD47-71A1-4ABA-6F598D5AC2E8}"/>
              </a:ext>
            </a:extLst>
          </p:cNvPr>
          <p:cNvSpPr txBox="1"/>
          <p:nvPr/>
        </p:nvSpPr>
        <p:spPr>
          <a:xfrm>
            <a:off x="6262357" y="2867848"/>
            <a:ext cx="2058771" cy="307777"/>
          </a:xfrm>
          <a:prstGeom prst="rect">
            <a:avLst/>
          </a:prstGeom>
          <a:noFill/>
        </p:spPr>
        <p:txBody>
          <a:bodyPr wrap="square" lIns="0" tIns="0" rIns="0" bIns="0" rtlCol="0">
            <a:spAutoFit/>
          </a:bodyPr>
          <a:lstStyle/>
          <a:p>
            <a:r>
              <a:rPr lang="en-FI" sz="2000" b="1" dirty="0">
                <a:solidFill>
                  <a:srgbClr val="00B0F0"/>
                </a:solidFill>
              </a:rPr>
              <a:t>Reduced form</a:t>
            </a:r>
          </a:p>
        </p:txBody>
      </p:sp>
      <p:sp>
        <p:nvSpPr>
          <p:cNvPr id="30" name="TextBox 29">
            <a:extLst>
              <a:ext uri="{FF2B5EF4-FFF2-40B4-BE49-F238E27FC236}">
                <a16:creationId xmlns:a16="http://schemas.microsoft.com/office/drawing/2014/main" id="{E8A03D53-D06A-A40B-5AB5-A9D487A0892E}"/>
              </a:ext>
            </a:extLst>
          </p:cNvPr>
          <p:cNvSpPr txBox="1"/>
          <p:nvPr/>
        </p:nvSpPr>
        <p:spPr>
          <a:xfrm>
            <a:off x="6262357" y="3716897"/>
            <a:ext cx="1482707" cy="307777"/>
          </a:xfrm>
          <a:prstGeom prst="rect">
            <a:avLst/>
          </a:prstGeom>
          <a:noFill/>
        </p:spPr>
        <p:txBody>
          <a:bodyPr wrap="square" lIns="0" tIns="0" rIns="0" bIns="0" rtlCol="0">
            <a:spAutoFit/>
          </a:bodyPr>
          <a:lstStyle/>
          <a:p>
            <a:r>
              <a:rPr lang="en-FI" sz="2000" b="1" dirty="0">
                <a:solidFill>
                  <a:srgbClr val="00B0F0"/>
                </a:solidFill>
              </a:rPr>
              <a:t>First stage</a:t>
            </a:r>
          </a:p>
        </p:txBody>
      </p:sp>
      <p:cxnSp>
        <p:nvCxnSpPr>
          <p:cNvPr id="31" name="Straight Connector 30">
            <a:extLst>
              <a:ext uri="{FF2B5EF4-FFF2-40B4-BE49-F238E27FC236}">
                <a16:creationId xmlns:a16="http://schemas.microsoft.com/office/drawing/2014/main" id="{CCB9EF6D-F30B-B66C-44B9-0D29F1E0E00F}"/>
              </a:ext>
            </a:extLst>
          </p:cNvPr>
          <p:cNvCxnSpPr>
            <a:cxnSpLocks/>
            <a:stCxn id="15" idx="3"/>
          </p:cNvCxnSpPr>
          <p:nvPr/>
        </p:nvCxnSpPr>
        <p:spPr>
          <a:xfrm flipV="1">
            <a:off x="5334627" y="3021736"/>
            <a:ext cx="858148" cy="38604"/>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B5E715D4-52ED-DF49-D719-3DDCC8C9D0FE}"/>
              </a:ext>
            </a:extLst>
          </p:cNvPr>
          <p:cNvCxnSpPr>
            <a:cxnSpLocks/>
            <a:stCxn id="17" idx="3"/>
            <a:endCxn id="30" idx="1"/>
          </p:cNvCxnSpPr>
          <p:nvPr/>
        </p:nvCxnSpPr>
        <p:spPr>
          <a:xfrm flipV="1">
            <a:off x="5504261" y="3870786"/>
            <a:ext cx="758096" cy="26474"/>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E660DEF4-FE3F-1235-C002-60445B66171E}"/>
              </a:ext>
            </a:extLst>
          </p:cNvPr>
          <p:cNvCxnSpPr>
            <a:cxnSpLocks/>
          </p:cNvCxnSpPr>
          <p:nvPr/>
        </p:nvCxnSpPr>
        <p:spPr>
          <a:xfrm flipH="1">
            <a:off x="1115616" y="3810927"/>
            <a:ext cx="72008" cy="48673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445CEE86-E352-ACC1-16C2-AE4C89A00F9E}"/>
              </a:ext>
            </a:extLst>
          </p:cNvPr>
          <p:cNvSpPr txBox="1"/>
          <p:nvPr/>
        </p:nvSpPr>
        <p:spPr>
          <a:xfrm>
            <a:off x="626342" y="4297661"/>
            <a:ext cx="726571" cy="307777"/>
          </a:xfrm>
          <a:prstGeom prst="rect">
            <a:avLst/>
          </a:prstGeom>
          <a:noFill/>
        </p:spPr>
        <p:txBody>
          <a:bodyPr wrap="square" lIns="0" tIns="0" rIns="0" bIns="0" rtlCol="0">
            <a:spAutoFit/>
          </a:bodyPr>
          <a:lstStyle/>
          <a:p>
            <a:r>
              <a:rPr lang="en-FI" sz="2000" b="1" dirty="0">
                <a:solidFill>
                  <a:srgbClr val="00B0F0"/>
                </a:solidFill>
              </a:rPr>
              <a:t>LATE</a:t>
            </a:r>
          </a:p>
        </p:txBody>
      </p:sp>
    </p:spTree>
    <p:extLst>
      <p:ext uri="{BB962C8B-B14F-4D97-AF65-F5344CB8AC3E}">
        <p14:creationId xmlns:p14="http://schemas.microsoft.com/office/powerpoint/2010/main" val="23668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Natural or quasi-experiments</a:t>
            </a:r>
          </a:p>
        </p:txBody>
      </p:sp>
      <p:sp>
        <p:nvSpPr>
          <p:cNvPr id="3" name="Content Placeholder 2"/>
          <p:cNvSpPr>
            <a:spLocks noGrp="1"/>
          </p:cNvSpPr>
          <p:nvPr>
            <p:ph sz="quarter" idx="14"/>
          </p:nvPr>
        </p:nvSpPr>
        <p:spPr>
          <a:xfrm>
            <a:off x="458818" y="913285"/>
            <a:ext cx="8207374" cy="3816423"/>
          </a:xfrm>
        </p:spPr>
        <p:txBody>
          <a:bodyPr/>
          <a:lstStyle/>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Sometimes the researcher is “lucky” and a government policy or nature affects households (or firms etc.) in a way that resembles an experiment</a:t>
            </a:r>
          </a:p>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These instances are referred to as </a:t>
            </a:r>
            <a:r>
              <a:rPr lang="en-US" dirty="0">
                <a:solidFill>
                  <a:srgbClr val="BB16A3"/>
                </a:solidFill>
                <a:latin typeface="Arial" panose="020B0604020202020204" pitchFamily="34" charset="0"/>
                <a:cs typeface="Arial" panose="020B0604020202020204" pitchFamily="34" charset="0"/>
              </a:rPr>
              <a:t>“natural experiments” </a:t>
            </a:r>
            <a:r>
              <a:rPr lang="en-US" dirty="0">
                <a:latin typeface="Arial" panose="020B0604020202020204" pitchFamily="34" charset="0"/>
                <a:cs typeface="Arial" panose="020B0604020202020204" pitchFamily="34" charset="0"/>
              </a:rPr>
              <a:t>or</a:t>
            </a:r>
            <a:r>
              <a:rPr lang="en-US" dirty="0">
                <a:solidFill>
                  <a:srgbClr val="BB16A3"/>
                </a:solidFill>
                <a:latin typeface="Arial" panose="020B0604020202020204" pitchFamily="34" charset="0"/>
                <a:cs typeface="Arial" panose="020B0604020202020204" pitchFamily="34" charset="0"/>
              </a:rPr>
              <a:t> “quasi-experiments” </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Historical episodes that provide  observable, “almost” random  variation  in  treatment status</a:t>
            </a:r>
          </a:p>
          <a:p>
            <a:pPr marL="5805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These might be law changes that affect some people, but not others =&gt; </a:t>
            </a:r>
            <a:r>
              <a:rPr lang="en-US" dirty="0">
                <a:solidFill>
                  <a:srgbClr val="BB16A3"/>
                </a:solidFill>
                <a:latin typeface="Arial" panose="020B0604020202020204" pitchFamily="34" charset="0"/>
                <a:cs typeface="Arial" panose="020B0604020202020204" pitchFamily="34" charset="0"/>
              </a:rPr>
              <a:t>control and treatment groups</a:t>
            </a:r>
          </a:p>
          <a:p>
            <a:pPr lvl="1" indent="0">
              <a:buNone/>
            </a:pPr>
            <a:r>
              <a:rPr lang="en-US" b="1" dirty="0">
                <a:latin typeface="Arial" panose="020B0604020202020204" pitchFamily="34" charset="0"/>
                <a:cs typeface="Arial" panose="020B0604020202020204" pitchFamily="34" charset="0"/>
              </a:rPr>
              <a:t>“natural/quasi experiments”: </a:t>
            </a:r>
            <a:r>
              <a:rPr lang="en-US" sz="1800" dirty="0">
                <a:latin typeface="Arial" panose="020B0604020202020204" pitchFamily="34" charset="0"/>
                <a:cs typeface="Arial" panose="020B0604020202020204" pitchFamily="34" charset="0"/>
              </a:rPr>
              <a:t>Broad term that refers to many different situations and require different research methods (IV, RDD, DID)</a:t>
            </a: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4</a:t>
            </a:fld>
            <a:endParaRPr lang="fi-FI" dirty="0"/>
          </a:p>
        </p:txBody>
      </p:sp>
    </p:spTree>
    <p:extLst>
      <p:ext uri="{BB962C8B-B14F-4D97-AF65-F5344CB8AC3E}">
        <p14:creationId xmlns:p14="http://schemas.microsoft.com/office/powerpoint/2010/main" val="2478155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Conclusion: key points about IV </a:t>
            </a:r>
            <a:endParaRPr lang="fi-FI" dirty="0"/>
          </a:p>
        </p:txBody>
      </p:sp>
      <p:sp>
        <p:nvSpPr>
          <p:cNvPr id="3" name="Content Placeholder 2"/>
          <p:cNvSpPr>
            <a:spLocks noGrp="1"/>
          </p:cNvSpPr>
          <p:nvPr>
            <p:ph sz="quarter" idx="14"/>
          </p:nvPr>
        </p:nvSpPr>
        <p:spPr>
          <a:xfrm>
            <a:off x="468314" y="841276"/>
            <a:ext cx="8207374" cy="4752528"/>
          </a:xfrm>
          <a:solidFill>
            <a:schemeClr val="bg1"/>
          </a:solidFill>
        </p:spPr>
        <p:txBody>
          <a:bodyPr/>
          <a:lstStyle/>
          <a:p>
            <a:pPr marL="342900" indent="-342900">
              <a:spcBef>
                <a:spcPts val="1200"/>
              </a:spcBef>
              <a:buFont typeface="Arial" panose="020B0604020202020204" pitchFamily="34" charset="0"/>
              <a:buChar char="•"/>
            </a:pPr>
            <a:r>
              <a:rPr lang="en-US" sz="1800" b="0" dirty="0"/>
              <a:t>The IV approach rests on 3 conditions, </a:t>
            </a:r>
          </a:p>
          <a:p>
            <a:pPr marL="342900" indent="-342900">
              <a:spcBef>
                <a:spcPts val="1200"/>
              </a:spcBef>
              <a:buFont typeface="Arial" panose="020B0604020202020204" pitchFamily="34" charset="0"/>
              <a:buChar char="•"/>
            </a:pPr>
            <a:r>
              <a:rPr lang="en-US" sz="1800" b="0" dirty="0"/>
              <a:t>one </a:t>
            </a:r>
            <a:r>
              <a:rPr lang="en-US" sz="1800" u="sng" dirty="0"/>
              <a:t>can</a:t>
            </a:r>
            <a:r>
              <a:rPr lang="en-US" sz="1800" b="0" dirty="0"/>
              <a:t> be tested (relevance: the first stage) </a:t>
            </a:r>
          </a:p>
          <a:p>
            <a:pPr marL="342900" indent="-342900">
              <a:spcBef>
                <a:spcPts val="1200"/>
              </a:spcBef>
              <a:buFont typeface="Arial" panose="020B0604020202020204" pitchFamily="34" charset="0"/>
              <a:buChar char="•"/>
            </a:pPr>
            <a:r>
              <a:rPr lang="en-US" sz="1800" b="0" dirty="0"/>
              <a:t>One can be partially tested (The exogeneity condition), but </a:t>
            </a:r>
            <a:r>
              <a:rPr lang="en-US" sz="1800" b="0" dirty="0" err="1"/>
              <a:t>onlyfor</a:t>
            </a:r>
            <a:r>
              <a:rPr lang="en-US" sz="1800" b="0" dirty="0"/>
              <a:t> observable variables, not for unobservable ones. </a:t>
            </a:r>
          </a:p>
          <a:p>
            <a:pPr marL="342900" indent="-342900">
              <a:spcBef>
                <a:spcPts val="1200"/>
              </a:spcBef>
              <a:buFont typeface="Arial" panose="020B0604020202020204" pitchFamily="34" charset="0"/>
              <a:buChar char="•"/>
            </a:pPr>
            <a:r>
              <a:rPr lang="en-US" sz="1800" b="0" dirty="0"/>
              <a:t>one is assumed (the Exclusion restriction) but the researcher needs to provide arguments in favor of the assumption being fulfilled. </a:t>
            </a:r>
          </a:p>
          <a:p>
            <a:pPr>
              <a:spcBef>
                <a:spcPts val="1200"/>
              </a:spcBef>
            </a:pPr>
            <a:r>
              <a:rPr lang="en-US" sz="1800" b="0" dirty="0"/>
              <a:t>Problematic aspects of IV: </a:t>
            </a:r>
          </a:p>
          <a:p>
            <a:pPr>
              <a:spcBef>
                <a:spcPts val="1200"/>
              </a:spcBef>
            </a:pPr>
            <a:r>
              <a:rPr lang="en-US" sz="1800" b="0" dirty="0"/>
              <a:t> 	1. The three assumptions are not always plausibly fulfilled</a:t>
            </a:r>
          </a:p>
          <a:p>
            <a:pPr>
              <a:spcBef>
                <a:spcPts val="1200"/>
              </a:spcBef>
            </a:pPr>
            <a:r>
              <a:rPr lang="en-US" sz="1800" b="0" dirty="0"/>
              <a:t>	2. What we estimate with IV is the Local average treatment effect 	(LATE). 	It is important to consider </a:t>
            </a:r>
            <a:r>
              <a:rPr lang="en-US" sz="1800" b="0" dirty="0">
                <a:solidFill>
                  <a:srgbClr val="BB16A3"/>
                </a:solidFill>
              </a:rPr>
              <a:t>who are the compliers: who are the 	people 	whose treatment can be expected to be exogenously changed when the 	instrument is switched on</a:t>
            </a:r>
            <a:r>
              <a:rPr lang="en-US" sz="1800" b="0" dirty="0"/>
              <a:t>? </a:t>
            </a: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40</a:t>
            </a:fld>
            <a:endParaRPr lang="fi-FI" dirty="0"/>
          </a:p>
        </p:txBody>
      </p:sp>
    </p:spTree>
    <p:extLst>
      <p:ext uri="{BB962C8B-B14F-4D97-AF65-F5344CB8AC3E}">
        <p14:creationId xmlns:p14="http://schemas.microsoft.com/office/powerpoint/2010/main" val="4073312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z="3600" dirty="0"/>
              <a:t>Appendix</a:t>
            </a:r>
          </a:p>
        </p:txBody>
      </p:sp>
    </p:spTree>
    <p:extLst>
      <p:ext uri="{BB962C8B-B14F-4D97-AF65-F5344CB8AC3E}">
        <p14:creationId xmlns:p14="http://schemas.microsoft.com/office/powerpoint/2010/main" val="42942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Technical issues RDD*</a:t>
            </a:r>
            <a:endParaRPr lang="fi-FI"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4"/>
              </p:nvPr>
            </p:nvSpPr>
            <p:spPr>
              <a:xfrm>
                <a:off x="468314" y="985292"/>
                <a:ext cx="8207374" cy="4608512"/>
              </a:xfrm>
              <a:solidFill>
                <a:schemeClr val="bg1"/>
              </a:solidFill>
            </p:spPr>
            <p:txBody>
              <a:bodyPr/>
              <a:lstStyle/>
              <a:p>
                <a:pPr marL="342900" indent="-342900">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In principle, what we do in RDD is comparing means for those just above to those just below the cut-off. </a:t>
                </a:r>
                <a:r>
                  <a:rPr lang="en-US" sz="2000" b="0" dirty="0">
                    <a:latin typeface="Arial" panose="020B0604020202020204" pitchFamily="34" charset="0"/>
                    <a:cs typeface="Arial" panose="020B0604020202020204" pitchFamily="34" charset="0"/>
                  </a:rPr>
                  <a:t>Often, we do not have enough data to estimate the treatment effect simply by comparing means at the cutoff so we need to use data away from the cutoff</a:t>
                </a:r>
              </a:p>
              <a:p>
                <a:pPr marL="342900" indent="-342900">
                  <a:spcBef>
                    <a:spcPts val="1200"/>
                  </a:spcBef>
                  <a:buFont typeface="Arial" panose="020B0604020202020204" pitchFamily="34" charset="0"/>
                  <a:buChar char="•"/>
                </a:pPr>
                <a:r>
                  <a:rPr lang="en-US" sz="2000" b="0" dirty="0">
                    <a:latin typeface="Arial" panose="020B0604020202020204" pitchFamily="34" charset="0"/>
                    <a:cs typeface="Arial" panose="020B0604020202020204" pitchFamily="34" charset="0"/>
                  </a:rPr>
                  <a:t>This can be seen from the RDD regression equation: </a:t>
                </a:r>
              </a:p>
              <a:p>
                <a:pPr marL="342900" indent="-342900">
                  <a:spcBef>
                    <a:spcPts val="1200"/>
                  </a:spcBef>
                  <a:buFont typeface="Arial" panose="020B0604020202020204" pitchFamily="34" charset="0"/>
                  <a:buChar char="•"/>
                </a:pPr>
                <a14:m>
                  <m:oMath xmlns:m="http://schemas.openxmlformats.org/officeDocument/2006/math">
                    <m:sSub>
                      <m:sSubPr>
                        <m:ctrlPr>
                          <a:rPr lang="fi-FI" sz="2000" b="0" i="1" smtClean="0">
                            <a:latin typeface="Cambria Math" panose="02040503050406030204" pitchFamily="18" charset="0"/>
                            <a:cs typeface="Arial" panose="020B0604020202020204" pitchFamily="34" charset="0"/>
                          </a:rPr>
                        </m:ctrlPr>
                      </m:sSubPr>
                      <m:e>
                        <m:r>
                          <a:rPr lang="fi-FI" sz="2000" b="0" i="1" smtClean="0">
                            <a:latin typeface="Cambria Math" panose="02040503050406030204" pitchFamily="18" charset="0"/>
                            <a:cs typeface="Arial" panose="020B0604020202020204" pitchFamily="34" charset="0"/>
                          </a:rPr>
                          <m:t>𝑌</m:t>
                        </m:r>
                      </m:e>
                      <m:sub>
                        <m:r>
                          <a:rPr lang="fi-FI" sz="2000" b="0" i="1" smtClean="0">
                            <a:latin typeface="Cambria Math" panose="02040503050406030204" pitchFamily="18" charset="0"/>
                            <a:cs typeface="Arial" panose="020B0604020202020204" pitchFamily="34" charset="0"/>
                          </a:rPr>
                          <m:t>𝑎</m:t>
                        </m:r>
                      </m:sub>
                    </m:sSub>
                    <m:r>
                      <a:rPr lang="fi-FI" sz="2000" b="0" i="1" smtClean="0">
                        <a:latin typeface="Cambria Math" panose="02040503050406030204" pitchFamily="18" charset="0"/>
                        <a:cs typeface="Arial" panose="020B0604020202020204" pitchFamily="34" charset="0"/>
                      </a:rPr>
                      <m:t>=</m:t>
                    </m:r>
                    <m:r>
                      <a:rPr lang="fi-FI" sz="2000" b="0" i="1" smtClean="0">
                        <a:latin typeface="Cambria Math" panose="02040503050406030204" pitchFamily="18" charset="0"/>
                        <a:cs typeface="Arial" panose="020B0604020202020204" pitchFamily="34" charset="0"/>
                      </a:rPr>
                      <m:t>𝛼</m:t>
                    </m:r>
                    <m:r>
                      <a:rPr lang="fi-FI" sz="2000" b="0" i="1" smtClean="0">
                        <a:latin typeface="Cambria Math" panose="02040503050406030204" pitchFamily="18" charset="0"/>
                        <a:cs typeface="Arial" panose="020B0604020202020204" pitchFamily="34" charset="0"/>
                      </a:rPr>
                      <m:t>+</m:t>
                    </m:r>
                    <m:r>
                      <a:rPr lang="fi-FI" sz="2000" b="0" i="1" smtClean="0">
                        <a:latin typeface="Cambria Math" panose="02040503050406030204" pitchFamily="18" charset="0"/>
                        <a:cs typeface="Arial" panose="020B0604020202020204" pitchFamily="34" charset="0"/>
                      </a:rPr>
                      <m:t>𝜌</m:t>
                    </m:r>
                    <m:sSub>
                      <m:sSubPr>
                        <m:ctrlPr>
                          <a:rPr lang="fi-FI" sz="2000" b="0" i="1" smtClean="0">
                            <a:latin typeface="Cambria Math" panose="02040503050406030204" pitchFamily="18" charset="0"/>
                            <a:cs typeface="Arial" panose="020B0604020202020204" pitchFamily="34" charset="0"/>
                          </a:rPr>
                        </m:ctrlPr>
                      </m:sSubPr>
                      <m:e>
                        <m:r>
                          <a:rPr lang="fi-FI" sz="2000" b="0" i="1" smtClean="0">
                            <a:latin typeface="Cambria Math" panose="02040503050406030204" pitchFamily="18" charset="0"/>
                            <a:cs typeface="Arial" panose="020B0604020202020204" pitchFamily="34" charset="0"/>
                          </a:rPr>
                          <m:t>𝐷</m:t>
                        </m:r>
                      </m:e>
                      <m:sub>
                        <m:r>
                          <a:rPr lang="fi-FI" sz="2000" b="0" i="1" smtClean="0">
                            <a:latin typeface="Cambria Math" panose="02040503050406030204" pitchFamily="18" charset="0"/>
                            <a:cs typeface="Arial" panose="020B0604020202020204" pitchFamily="34" charset="0"/>
                          </a:rPr>
                          <m:t>𝑎</m:t>
                        </m:r>
                      </m:sub>
                    </m:sSub>
                    <m:r>
                      <a:rPr lang="fi-FI" sz="2000" b="0" i="1" smtClean="0">
                        <a:latin typeface="Cambria Math" panose="02040503050406030204" pitchFamily="18" charset="0"/>
                        <a:cs typeface="Arial" panose="020B0604020202020204" pitchFamily="34" charset="0"/>
                      </a:rPr>
                      <m:t>+</m:t>
                    </m:r>
                    <m:r>
                      <a:rPr lang="fi-FI" sz="2000" b="0" i="1" smtClean="0">
                        <a:latin typeface="Cambria Math" panose="02040503050406030204" pitchFamily="18" charset="0"/>
                        <a:cs typeface="Arial" panose="020B0604020202020204" pitchFamily="34" charset="0"/>
                      </a:rPr>
                      <m:t>𝛾</m:t>
                    </m:r>
                    <m:r>
                      <a:rPr lang="fi-FI" sz="2000" b="0" i="1" smtClean="0">
                        <a:latin typeface="Cambria Math" panose="02040503050406030204" pitchFamily="18" charset="0"/>
                        <a:cs typeface="Arial" panose="020B0604020202020204" pitchFamily="34" charset="0"/>
                      </a:rPr>
                      <m:t>𝑎</m:t>
                    </m:r>
                    <m:r>
                      <a:rPr lang="fi-FI" sz="2000" b="0" i="1" smtClean="0">
                        <a:latin typeface="Cambria Math" panose="02040503050406030204" pitchFamily="18" charset="0"/>
                        <a:cs typeface="Arial" panose="020B0604020202020204" pitchFamily="34" charset="0"/>
                      </a:rPr>
                      <m:t>+</m:t>
                    </m:r>
                    <m:sSub>
                      <m:sSubPr>
                        <m:ctrlPr>
                          <a:rPr lang="fi-FI" sz="2000" b="0" i="1" smtClean="0">
                            <a:latin typeface="Cambria Math" panose="02040503050406030204" pitchFamily="18" charset="0"/>
                            <a:cs typeface="Arial" panose="020B0604020202020204" pitchFamily="34" charset="0"/>
                          </a:rPr>
                        </m:ctrlPr>
                      </m:sSubPr>
                      <m:e>
                        <m:r>
                          <a:rPr lang="fi-FI" sz="2000" b="0" i="1" smtClean="0">
                            <a:latin typeface="Cambria Math" panose="02040503050406030204" pitchFamily="18" charset="0"/>
                            <a:cs typeface="Arial" panose="020B0604020202020204" pitchFamily="34" charset="0"/>
                          </a:rPr>
                          <m:t>𝑒</m:t>
                        </m:r>
                      </m:e>
                      <m:sub>
                        <m:r>
                          <a:rPr lang="fi-FI" sz="2000" b="0" i="1" smtClean="0">
                            <a:latin typeface="Cambria Math" panose="02040503050406030204" pitchFamily="18" charset="0"/>
                            <a:cs typeface="Arial" panose="020B0604020202020204" pitchFamily="34" charset="0"/>
                          </a:rPr>
                          <m:t>𝑎</m:t>
                        </m:r>
                      </m:sub>
                    </m:sSub>
                  </m:oMath>
                </a14:m>
                <a:endParaRPr lang="en-US" sz="2000" b="0" dirty="0">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How much data away from the cutoff should we use?</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In other words, how large a </a:t>
                </a:r>
                <a:r>
                  <a:rPr lang="en-US" dirty="0">
                    <a:solidFill>
                      <a:srgbClr val="BB16A3"/>
                    </a:solidFill>
                    <a:latin typeface="Arial" panose="020B0604020202020204" pitchFamily="34" charset="0"/>
                    <a:cs typeface="Arial" panose="020B0604020202020204" pitchFamily="34" charset="0"/>
                  </a:rPr>
                  <a:t>bandwidth</a:t>
                </a:r>
                <a:r>
                  <a:rPr lang="en-US" dirty="0">
                    <a:latin typeface="Arial" panose="020B0604020202020204" pitchFamily="34" charset="0"/>
                    <a:cs typeface="Arial" panose="020B0604020202020204" pitchFamily="34" charset="0"/>
                  </a:rPr>
                  <a:t> should we use?</a:t>
                </a:r>
              </a:p>
              <a:p>
                <a:pPr marL="342900" indent="-342900">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The choice involves a </a:t>
                </a:r>
                <a:r>
                  <a:rPr lang="en-US" sz="2000" dirty="0">
                    <a:solidFill>
                      <a:srgbClr val="BB16A3"/>
                    </a:solidFill>
                    <a:latin typeface="Arial" panose="020B0604020202020204" pitchFamily="34" charset="0"/>
                    <a:cs typeface="Arial" panose="020B0604020202020204" pitchFamily="34" charset="0"/>
                  </a:rPr>
                  <a:t>bias-variance trade-off</a:t>
                </a:r>
                <a:r>
                  <a:rPr lang="en-US" sz="2000" dirty="0">
                    <a:latin typeface="Arial" panose="020B0604020202020204" pitchFamily="34" charset="0"/>
                    <a:cs typeface="Arial" panose="020B0604020202020204" pitchFamily="34" charset="0"/>
                  </a:rPr>
                  <a:t>: </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The closer to the cutoff you are, more likely it is that you are able estimate an unbiased causal effect. But the closer you are, the fewer data points – more noise. </a:t>
                </a:r>
              </a:p>
              <a:p>
                <a:pPr marL="580500" lvl="1" indent="-342900">
                  <a:spcBef>
                    <a:spcPts val="6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sz="quarter" idx="14"/>
              </p:nvPr>
            </p:nvSpPr>
            <p:spPr>
              <a:xfrm>
                <a:off x="468314" y="985292"/>
                <a:ext cx="8207374" cy="4608512"/>
              </a:xfrm>
              <a:blipFill>
                <a:blip r:embed="rId2"/>
                <a:stretch>
                  <a:fillRect l="-1698" t="-1648"/>
                </a:stretch>
              </a:blipFill>
            </p:spPr>
            <p:txBody>
              <a:bodyPr/>
              <a:lstStyle/>
              <a:p>
                <a:r>
                  <a:rPr lang="en-FI">
                    <a:noFill/>
                  </a:rPr>
                  <a:t> </a:t>
                </a:r>
              </a:p>
            </p:txBody>
          </p:sp>
        </mc:Fallback>
      </mc:AlternateContent>
      <p:sp>
        <p:nvSpPr>
          <p:cNvPr id="5" name="Slide Number Placeholder 4"/>
          <p:cNvSpPr>
            <a:spLocks noGrp="1"/>
          </p:cNvSpPr>
          <p:nvPr>
            <p:ph type="sldNum" sz="quarter" idx="17"/>
          </p:nvPr>
        </p:nvSpPr>
        <p:spPr/>
        <p:txBody>
          <a:bodyPr/>
          <a:lstStyle/>
          <a:p>
            <a:pPr>
              <a:defRPr/>
            </a:pPr>
            <a:endParaRPr lang="fi-FI" dirty="0"/>
          </a:p>
          <a:p>
            <a:pPr>
              <a:defRPr/>
            </a:pPr>
            <a:fld id="{49EFD4B7-1CC6-864B-A72A-C978B70BBA9B}" type="slidenum">
              <a:rPr lang="fi-FI" smtClean="0"/>
              <a:pPr>
                <a:defRPr/>
              </a:pPr>
              <a:t>42</a:t>
            </a:fld>
            <a:endParaRPr lang="fi-FI" dirty="0"/>
          </a:p>
        </p:txBody>
      </p:sp>
      <p:sp>
        <p:nvSpPr>
          <p:cNvPr id="4" name="Frame 3">
            <a:extLst>
              <a:ext uri="{FF2B5EF4-FFF2-40B4-BE49-F238E27FC236}">
                <a16:creationId xmlns:a16="http://schemas.microsoft.com/office/drawing/2014/main" id="{C88A24E6-D3A7-2D0E-1470-19C4E99AC1D3}"/>
              </a:ext>
            </a:extLst>
          </p:cNvPr>
          <p:cNvSpPr/>
          <p:nvPr/>
        </p:nvSpPr>
        <p:spPr>
          <a:xfrm>
            <a:off x="1763688" y="2785492"/>
            <a:ext cx="576064" cy="504056"/>
          </a:xfrm>
          <a:prstGeom prst="frame">
            <a:avLst/>
          </a:prstGeom>
          <a:solidFill>
            <a:schemeClr val="bg1"/>
          </a:solidFill>
          <a:ln>
            <a:solidFill>
              <a:srgbClr val="BB16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dirty="0">
              <a:solidFill>
                <a:schemeClr val="tx1"/>
              </a:solidFill>
            </a:endParaRPr>
          </a:p>
        </p:txBody>
      </p:sp>
      <p:sp>
        <p:nvSpPr>
          <p:cNvPr id="6" name="Frame 5">
            <a:extLst>
              <a:ext uri="{FF2B5EF4-FFF2-40B4-BE49-F238E27FC236}">
                <a16:creationId xmlns:a16="http://schemas.microsoft.com/office/drawing/2014/main" id="{646CEFFF-33AF-C33F-385B-AEA5D3ACF3F4}"/>
              </a:ext>
            </a:extLst>
          </p:cNvPr>
          <p:cNvSpPr/>
          <p:nvPr/>
        </p:nvSpPr>
        <p:spPr>
          <a:xfrm>
            <a:off x="2555776" y="2779156"/>
            <a:ext cx="360040" cy="438384"/>
          </a:xfrm>
          <a:prstGeom prst="frame">
            <a:avLst/>
          </a:prstGeom>
          <a:solidFill>
            <a:schemeClr val="bg1"/>
          </a:solidFill>
          <a:ln>
            <a:solidFill>
              <a:srgbClr val="BB16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solidFill>
                <a:schemeClr val="tx1"/>
              </a:solidFill>
            </a:endParaRPr>
          </a:p>
        </p:txBody>
      </p:sp>
      <p:sp>
        <p:nvSpPr>
          <p:cNvPr id="7" name="TextBox 6">
            <a:extLst>
              <a:ext uri="{FF2B5EF4-FFF2-40B4-BE49-F238E27FC236}">
                <a16:creationId xmlns:a16="http://schemas.microsoft.com/office/drawing/2014/main" id="{69B9510D-E0AE-1B95-7998-2B868703A16E}"/>
              </a:ext>
            </a:extLst>
          </p:cNvPr>
          <p:cNvSpPr txBox="1"/>
          <p:nvPr/>
        </p:nvSpPr>
        <p:spPr>
          <a:xfrm>
            <a:off x="7380312" y="2625267"/>
            <a:ext cx="1584176" cy="1077218"/>
          </a:xfrm>
          <a:prstGeom prst="rect">
            <a:avLst/>
          </a:prstGeom>
          <a:solidFill>
            <a:schemeClr val="bg1"/>
          </a:solidFill>
          <a:ln>
            <a:solidFill>
              <a:srgbClr val="BB16A3"/>
            </a:solidFill>
          </a:ln>
        </p:spPr>
        <p:txBody>
          <a:bodyPr wrap="square" lIns="0" tIns="0" rIns="0" bIns="0" rtlCol="0">
            <a:spAutoFit/>
          </a:bodyPr>
          <a:lstStyle/>
          <a:p>
            <a:r>
              <a:rPr lang="en-FI" sz="1000" dirty="0"/>
              <a:t>We control both for treatment (Da) and for the running variable, a. If we were just comparing treated and control at the cutoff we would not need to add the control for a. </a:t>
            </a:r>
          </a:p>
        </p:txBody>
      </p:sp>
    </p:spTree>
    <p:extLst>
      <p:ext uri="{BB962C8B-B14F-4D97-AF65-F5344CB8AC3E}">
        <p14:creationId xmlns:p14="http://schemas.microsoft.com/office/powerpoint/2010/main" val="348728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7444-FE6D-8908-D7AE-92F742409A2F}"/>
              </a:ext>
            </a:extLst>
          </p:cNvPr>
          <p:cNvSpPr>
            <a:spLocks noGrp="1"/>
          </p:cNvSpPr>
          <p:nvPr>
            <p:ph type="ctrTitle"/>
          </p:nvPr>
        </p:nvSpPr>
        <p:spPr/>
        <p:txBody>
          <a:bodyPr/>
          <a:lstStyle/>
          <a:p>
            <a:r>
              <a:rPr lang="en-FI" dirty="0"/>
              <a:t>Difference between LATE and local treatment effect in RDD* </a:t>
            </a:r>
            <a:r>
              <a:rPr lang="en-FI" sz="2500" dirty="0"/>
              <a:t>(extra! </a:t>
            </a:r>
            <a:r>
              <a:rPr lang="en-GB" sz="2500" dirty="0"/>
              <a:t>N</a:t>
            </a:r>
            <a:r>
              <a:rPr lang="en-FI" sz="2500" dirty="0"/>
              <a:t>ot for exam)</a:t>
            </a:r>
          </a:p>
        </p:txBody>
      </p:sp>
      <p:sp>
        <p:nvSpPr>
          <p:cNvPr id="3" name="Content Placeholder 2">
            <a:extLst>
              <a:ext uri="{FF2B5EF4-FFF2-40B4-BE49-F238E27FC236}">
                <a16:creationId xmlns:a16="http://schemas.microsoft.com/office/drawing/2014/main" id="{BCD7D402-FC4E-5460-F160-8AD12470EB5E}"/>
              </a:ext>
            </a:extLst>
          </p:cNvPr>
          <p:cNvSpPr>
            <a:spLocks noGrp="1"/>
          </p:cNvSpPr>
          <p:nvPr>
            <p:ph sz="quarter" idx="14"/>
          </p:nvPr>
        </p:nvSpPr>
        <p:spPr>
          <a:xfrm>
            <a:off x="468314" y="1129309"/>
            <a:ext cx="8207374" cy="3888432"/>
          </a:xfrm>
        </p:spPr>
        <p:txBody>
          <a:bodyPr/>
          <a:lstStyle/>
          <a:p>
            <a:r>
              <a:rPr lang="en-FI" sz="2000" dirty="0"/>
              <a:t>With IV, </a:t>
            </a:r>
            <a:r>
              <a:rPr lang="en-FI" sz="2000" b="0" dirty="0"/>
              <a:t>LATE is the effect on the compliers. The compliers are the ones that are affected by the instrument we have chosen. The choice of instrument is important for understanding how “general” the effect on compliers is. We still use data from the entire sample to estimate the treatment effect (since we need the reduced form estimate that comes from the whole sample)</a:t>
            </a:r>
          </a:p>
          <a:p>
            <a:endParaRPr lang="en-FI" sz="600" dirty="0"/>
          </a:p>
          <a:p>
            <a:r>
              <a:rPr lang="en-FI" sz="2000" dirty="0"/>
              <a:t>With RDD, </a:t>
            </a:r>
            <a:r>
              <a:rPr lang="en-FI" sz="2000" b="0" dirty="0"/>
              <a:t>the local causal effect is estimated in a known window around the cutoff. We (the researchers) decide how wide a window is needed, and it depends on how much data we have close to the cutoff. The assumtion of “as good as randomly assigned” treatment is only plausible close to the threshold. But for that small population we can estimate the ATE. </a:t>
            </a:r>
          </a:p>
        </p:txBody>
      </p:sp>
      <p:sp>
        <p:nvSpPr>
          <p:cNvPr id="4" name="Slide Number Placeholder 3">
            <a:extLst>
              <a:ext uri="{FF2B5EF4-FFF2-40B4-BE49-F238E27FC236}">
                <a16:creationId xmlns:a16="http://schemas.microsoft.com/office/drawing/2014/main" id="{9A2C28BC-B19D-CA14-B8FE-1D6ABC8FC3BB}"/>
              </a:ext>
            </a:extLst>
          </p:cNvPr>
          <p:cNvSpPr>
            <a:spLocks noGrp="1"/>
          </p:cNvSpPr>
          <p:nvPr>
            <p:ph type="sldNum" sz="quarter" idx="17"/>
          </p:nvPr>
        </p:nvSpPr>
        <p:spPr/>
        <p:txBody>
          <a:bodyPr/>
          <a:lstStyle/>
          <a:p>
            <a:pPr>
              <a:defRPr/>
            </a:pPr>
            <a:fld id="{49EFD4B7-1CC6-864B-A72A-C978B70BBA9B}" type="slidenum">
              <a:rPr lang="fi-FI" smtClean="0"/>
              <a:pPr>
                <a:defRPr/>
              </a:pPr>
              <a:t>43</a:t>
            </a:fld>
            <a:endParaRPr lang="fi-FI"/>
          </a:p>
        </p:txBody>
      </p:sp>
    </p:spTree>
    <p:extLst>
      <p:ext uri="{BB962C8B-B14F-4D97-AF65-F5344CB8AC3E}">
        <p14:creationId xmlns:p14="http://schemas.microsoft.com/office/powerpoint/2010/main" val="1350497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720179"/>
          </a:xfrm>
        </p:spPr>
        <p:txBody>
          <a:bodyPr/>
          <a:lstStyle/>
          <a:p>
            <a:r>
              <a:rPr lang="en-US" sz="2800" dirty="0"/>
              <a:t>Recap and repetition for the exam + additional info</a:t>
            </a:r>
          </a:p>
        </p:txBody>
      </p:sp>
      <p:sp>
        <p:nvSpPr>
          <p:cNvPr id="3" name="Content Placeholder 2"/>
          <p:cNvSpPr>
            <a:spLocks noGrp="1"/>
          </p:cNvSpPr>
          <p:nvPr>
            <p:ph sz="quarter" idx="14"/>
          </p:nvPr>
        </p:nvSpPr>
        <p:spPr>
          <a:xfrm>
            <a:off x="468314" y="841275"/>
            <a:ext cx="8207374" cy="4608611"/>
          </a:xfrm>
          <a:solidFill>
            <a:schemeClr val="bg1"/>
          </a:solidFill>
        </p:spPr>
        <p:txBody>
          <a:bodyPr/>
          <a:lstStyle/>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We have posted 4 old exam questions on </a:t>
            </a:r>
            <a:r>
              <a:rPr lang="en-US" sz="1800" dirty="0" err="1">
                <a:latin typeface="Arial" panose="020B0604020202020204" pitchFamily="34" charset="0"/>
                <a:cs typeface="Arial" panose="020B0604020202020204" pitchFamily="34" charset="0"/>
              </a:rPr>
              <a:t>Mycourses</a:t>
            </a:r>
            <a:r>
              <a:rPr lang="en-US" sz="1800" dirty="0">
                <a:latin typeface="Arial" panose="020B0604020202020204" pitchFamily="34" charset="0"/>
                <a:cs typeface="Arial" panose="020B0604020202020204" pitchFamily="34" charset="0"/>
              </a:rPr>
              <a:t> that give a good idea on what the exam will look like. </a:t>
            </a:r>
          </a:p>
          <a:p>
            <a:pPr marL="580500" lvl="1"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No </a:t>
            </a:r>
            <a:r>
              <a:rPr lang="en-US" sz="1800" dirty="0" err="1">
                <a:latin typeface="Arial" panose="020B0604020202020204" pitchFamily="34" charset="0"/>
                <a:cs typeface="Arial" panose="020B0604020202020204" pitchFamily="34" charset="0"/>
              </a:rPr>
              <a:t>stata</a:t>
            </a:r>
            <a:r>
              <a:rPr lang="en-US" sz="1800" dirty="0">
                <a:latin typeface="Arial" panose="020B0604020202020204" pitchFamily="34" charset="0"/>
                <a:cs typeface="Arial" panose="020B0604020202020204" pitchFamily="34" charset="0"/>
              </a:rPr>
              <a:t> code-questions in the exam</a:t>
            </a:r>
          </a:p>
          <a:p>
            <a:pPr marL="580500" lvl="1"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No need to know how exactly we estimate the approaches (e.g. how do we compute the effect with DID)</a:t>
            </a:r>
          </a:p>
          <a:p>
            <a:pPr marL="342900" indent="-342900">
              <a:buFont typeface="Arial" panose="020B0604020202020204" pitchFamily="34" charset="0"/>
              <a:buChar char="•"/>
            </a:pPr>
            <a:r>
              <a:rPr lang="en-US" sz="1800" dirty="0">
                <a:highlight>
                  <a:srgbClr val="FFFF00"/>
                </a:highlight>
                <a:latin typeface="Arial" panose="020B0604020202020204" pitchFamily="34" charset="0"/>
                <a:cs typeface="Arial" panose="020B0604020202020204" pitchFamily="34" charset="0"/>
              </a:rPr>
              <a:t>Completing the course evaluation before March 1</a:t>
            </a:r>
          </a:p>
          <a:p>
            <a:pPr marL="580500" lvl="1" indent="-342900">
              <a:buFont typeface="Arial" panose="020B0604020202020204" pitchFamily="34" charset="0"/>
              <a:buChar char="•"/>
            </a:pPr>
            <a:r>
              <a:rPr lang="en-GB" sz="1700" b="0" i="0" u="none" strike="noStrike" dirty="0">
                <a:solidFill>
                  <a:srgbClr val="000000"/>
                </a:solidFill>
                <a:effectLst/>
                <a:latin typeface="Arial" panose="020B0604020202020204" pitchFamily="34" charset="0"/>
                <a:cs typeface="Arial" panose="020B0604020202020204" pitchFamily="34" charset="0"/>
              </a:rPr>
              <a:t>we will give 1 bonus point to everyone who completes the survey if we can reach a survey response rate of at least 95% (like in the examples from the lectures, we want to avoid sampling bias =). </a:t>
            </a:r>
          </a:p>
          <a:p>
            <a:pPr marL="580500" lvl="1" indent="-342900">
              <a:buFont typeface="Arial" panose="020B0604020202020204" pitchFamily="34" charset="0"/>
              <a:buChar char="•"/>
            </a:pPr>
            <a:r>
              <a:rPr lang="en-US" sz="1700" dirty="0">
                <a:highlight>
                  <a:srgbClr val="FFFF00"/>
                </a:highlight>
                <a:latin typeface="Arial" panose="020B0604020202020204" pitchFamily="34" charset="0"/>
                <a:cs typeface="Arial" panose="020B0604020202020204" pitchFamily="34" charset="0"/>
              </a:rPr>
              <a:t>your answers are anonymous but we can see a list of everyone who did the evaluation. </a:t>
            </a:r>
            <a:br>
              <a:rPr lang="en-US" sz="1700" dirty="0">
                <a:highlight>
                  <a:srgbClr val="FFFF00"/>
                </a:highlight>
                <a:latin typeface="Arial" panose="020B0604020202020204" pitchFamily="34" charset="0"/>
                <a:cs typeface="Arial" panose="020B0604020202020204" pitchFamily="34" charset="0"/>
              </a:rPr>
            </a:br>
            <a:endParaRPr lang="en-US" sz="1700" dirty="0">
              <a:highlight>
                <a:srgbClr val="FFFF00"/>
              </a:highligh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Exercise 5 posted tomorrow, deadline March 1.  </a:t>
            </a:r>
          </a:p>
          <a:p>
            <a:pPr marL="580500" lvl="1"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There is an online exercise session with </a:t>
            </a:r>
            <a:r>
              <a:rPr lang="en-US" sz="1800" dirty="0" err="1">
                <a:latin typeface="Arial" panose="020B0604020202020204" pitchFamily="34" charset="0"/>
                <a:cs typeface="Arial" panose="020B0604020202020204" pitchFamily="34" charset="0"/>
              </a:rPr>
              <a:t>Martta</a:t>
            </a:r>
            <a:r>
              <a:rPr lang="en-US" sz="1800" dirty="0">
                <a:latin typeface="Arial" panose="020B0604020202020204" pitchFamily="34" charset="0"/>
                <a:cs typeface="Arial" panose="020B0604020202020204" pitchFamily="34" charset="0"/>
              </a:rPr>
              <a:t> tomorrow related to this last homework. </a:t>
            </a:r>
          </a:p>
          <a:p>
            <a:pPr lvl="1" indent="0">
              <a:buNone/>
            </a:pPr>
            <a:endParaRPr lang="en-US" sz="1800" dirty="0">
              <a:latin typeface="Arial" panose="020B0604020202020204" pitchFamily="34" charset="0"/>
              <a:cs typeface="Arial" panose="020B0604020202020204" pitchFamily="34" charset="0"/>
            </a:endParaRPr>
          </a:p>
          <a:p>
            <a:pPr marL="580500" lvl="1" indent="-3429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lvl="1" indent="0">
              <a:buNone/>
            </a:pPr>
            <a:endParaRPr lang="en-US" sz="1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5</a:t>
            </a:fld>
            <a:endParaRPr lang="fi-FI" dirty="0"/>
          </a:p>
        </p:txBody>
      </p:sp>
    </p:spTree>
    <p:extLst>
      <p:ext uri="{BB962C8B-B14F-4D97-AF65-F5344CB8AC3E}">
        <p14:creationId xmlns:p14="http://schemas.microsoft.com/office/powerpoint/2010/main" val="2587971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2826-18C4-B122-2E3A-3055B5FF8BAA}"/>
              </a:ext>
            </a:extLst>
          </p:cNvPr>
          <p:cNvSpPr>
            <a:spLocks noGrp="1"/>
          </p:cNvSpPr>
          <p:nvPr>
            <p:ph type="ctrTitle"/>
          </p:nvPr>
        </p:nvSpPr>
        <p:spPr/>
        <p:txBody>
          <a:bodyPr/>
          <a:lstStyle/>
          <a:p>
            <a:r>
              <a:rPr lang="en-FI" dirty="0"/>
              <a:t>Course evaluation via Mycourses: </a:t>
            </a:r>
          </a:p>
        </p:txBody>
      </p:sp>
      <p:pic>
        <p:nvPicPr>
          <p:cNvPr id="6" name="Content Placeholder 5">
            <a:extLst>
              <a:ext uri="{FF2B5EF4-FFF2-40B4-BE49-F238E27FC236}">
                <a16:creationId xmlns:a16="http://schemas.microsoft.com/office/drawing/2014/main" id="{434B67B2-F33B-11BE-B99F-87150E9B5F9E}"/>
              </a:ext>
            </a:extLst>
          </p:cNvPr>
          <p:cNvPicPr>
            <a:picLocks noGrp="1" noChangeAspect="1"/>
          </p:cNvPicPr>
          <p:nvPr>
            <p:ph sz="quarter" idx="14"/>
          </p:nvPr>
        </p:nvPicPr>
        <p:blipFill>
          <a:blip r:embed="rId2"/>
          <a:stretch>
            <a:fillRect/>
          </a:stretch>
        </p:blipFill>
        <p:spPr>
          <a:xfrm>
            <a:off x="899592" y="334621"/>
            <a:ext cx="7776095" cy="5494985"/>
          </a:xfrm>
        </p:spPr>
      </p:pic>
      <p:sp>
        <p:nvSpPr>
          <p:cNvPr id="4" name="Slide Number Placeholder 3">
            <a:extLst>
              <a:ext uri="{FF2B5EF4-FFF2-40B4-BE49-F238E27FC236}">
                <a16:creationId xmlns:a16="http://schemas.microsoft.com/office/drawing/2014/main" id="{11B06A71-1E96-9596-010A-8D34BAB0BC94}"/>
              </a:ext>
            </a:extLst>
          </p:cNvPr>
          <p:cNvSpPr>
            <a:spLocks noGrp="1"/>
          </p:cNvSpPr>
          <p:nvPr>
            <p:ph type="sldNum" sz="quarter" idx="17"/>
          </p:nvPr>
        </p:nvSpPr>
        <p:spPr/>
        <p:txBody>
          <a:bodyPr/>
          <a:lstStyle/>
          <a:p>
            <a:pPr>
              <a:defRPr/>
            </a:pPr>
            <a:fld id="{49EFD4B7-1CC6-864B-A72A-C978B70BBA9B}" type="slidenum">
              <a:rPr lang="fi-FI" smtClean="0"/>
              <a:pPr>
                <a:defRPr/>
              </a:pPr>
              <a:t>6</a:t>
            </a:fld>
            <a:endParaRPr lang="fi-FI"/>
          </a:p>
        </p:txBody>
      </p:sp>
    </p:spTree>
    <p:extLst>
      <p:ext uri="{BB962C8B-B14F-4D97-AF65-F5344CB8AC3E}">
        <p14:creationId xmlns:p14="http://schemas.microsoft.com/office/powerpoint/2010/main" val="213533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z="3600" dirty="0"/>
              <a:t>Go to IV slides </a:t>
            </a:r>
          </a:p>
        </p:txBody>
      </p:sp>
    </p:spTree>
    <p:extLst>
      <p:ext uri="{BB962C8B-B14F-4D97-AF65-F5344CB8AC3E}">
        <p14:creationId xmlns:p14="http://schemas.microsoft.com/office/powerpoint/2010/main" val="135360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z="3600" dirty="0"/>
              <a:t>General takeaways from part 2 and what to think of and practice for the exam</a:t>
            </a:r>
          </a:p>
        </p:txBody>
      </p:sp>
    </p:spTree>
    <p:extLst>
      <p:ext uri="{BB962C8B-B14F-4D97-AF65-F5344CB8AC3E}">
        <p14:creationId xmlns:p14="http://schemas.microsoft.com/office/powerpoint/2010/main" val="3833303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000" dirty="0"/>
              <a:t>Recap of Part 2 </a:t>
            </a:r>
            <a:br>
              <a:rPr lang="en-US" sz="3400" dirty="0"/>
            </a:br>
            <a:endParaRPr lang="en-US" sz="3400" dirty="0"/>
          </a:p>
        </p:txBody>
      </p:sp>
      <p:sp>
        <p:nvSpPr>
          <p:cNvPr id="3" name="Content Placeholder 2"/>
          <p:cNvSpPr>
            <a:spLocks noGrp="1"/>
          </p:cNvSpPr>
          <p:nvPr>
            <p:ph sz="quarter" idx="14"/>
          </p:nvPr>
        </p:nvSpPr>
        <p:spPr>
          <a:xfrm>
            <a:off x="323528" y="1261611"/>
            <a:ext cx="8640960" cy="4332193"/>
          </a:xfrm>
          <a:solidFill>
            <a:schemeClr val="bg1"/>
          </a:solidFill>
        </p:spPr>
        <p:txBody>
          <a:bodyPr/>
          <a:lstStyle/>
          <a:p>
            <a:pPr marL="457200" indent="-457200">
              <a:buFont typeface="+mj-lt"/>
              <a:buAutoNum type="arabicPeriod"/>
            </a:pPr>
            <a:r>
              <a:rPr lang="en-US" sz="1800" dirty="0">
                <a:latin typeface="Arial" panose="020B0604020202020204" pitchFamily="34" charset="0"/>
                <a:cs typeface="Arial" panose="020B0604020202020204" pitchFamily="34" charset="0"/>
              </a:rPr>
              <a:t>We will go through the key points of each approach we discussed in part 2. When doing so, we will try to keep in mind </a:t>
            </a:r>
            <a:r>
              <a:rPr lang="en-US" sz="1800" i="1" dirty="0">
                <a:solidFill>
                  <a:srgbClr val="BB16A3"/>
                </a:solidFill>
                <a:latin typeface="Arial" panose="020B0604020202020204" pitchFamily="34" charset="0"/>
                <a:cs typeface="Arial" panose="020B0604020202020204" pitchFamily="34" charset="0"/>
              </a:rPr>
              <a:t>how we can know which method to use </a:t>
            </a:r>
            <a:r>
              <a:rPr lang="en-US" sz="1800" dirty="0">
                <a:latin typeface="Arial" panose="020B0604020202020204" pitchFamily="34" charset="0"/>
                <a:cs typeface="Arial" panose="020B0604020202020204" pitchFamily="34" charset="0"/>
              </a:rPr>
              <a:t>in a given setting. </a:t>
            </a:r>
          </a:p>
          <a:p>
            <a:pPr marL="580500" lvl="1" indent="-342900">
              <a:buFont typeface="Arial" panose="020B0604020202020204" pitchFamily="34" charset="0"/>
              <a:buChar char="•"/>
            </a:pPr>
            <a:r>
              <a:rPr lang="en-FI" sz="1700" dirty="0">
                <a:latin typeface="Arial" panose="020B0604020202020204" pitchFamily="34" charset="0"/>
                <a:cs typeface="Arial" panose="020B0604020202020204" pitchFamily="34" charset="0"/>
              </a:rPr>
              <a:t>As usual, we start with some causal relationship in mind. </a:t>
            </a:r>
          </a:p>
          <a:p>
            <a:pPr marL="580500" lvl="1" indent="-342900">
              <a:buFont typeface="Arial" panose="020B0604020202020204" pitchFamily="34" charset="0"/>
              <a:buChar char="•"/>
            </a:pPr>
            <a:r>
              <a:rPr lang="en-FI" sz="1700" b="0" dirty="0">
                <a:latin typeface="Arial" panose="020B0604020202020204" pitchFamily="34" charset="0"/>
                <a:cs typeface="Arial" panose="020B0604020202020204" pitchFamily="34" charset="0"/>
              </a:rPr>
              <a:t>We would like to estimate the </a:t>
            </a:r>
            <a:r>
              <a:rPr lang="en-FI" sz="1700" b="0" dirty="0">
                <a:solidFill>
                  <a:srgbClr val="BB16A3"/>
                </a:solidFill>
                <a:latin typeface="Arial" panose="020B0604020202020204" pitchFamily="34" charset="0"/>
                <a:cs typeface="Arial" panose="020B0604020202020204" pitchFamily="34" charset="0"/>
              </a:rPr>
              <a:t>effect of some treatment, T on some outcome, Y</a:t>
            </a:r>
            <a:r>
              <a:rPr lang="en-FI" sz="1700" b="0" dirty="0">
                <a:latin typeface="Arial" panose="020B0604020202020204" pitchFamily="34" charset="0"/>
                <a:cs typeface="Arial" panose="020B0604020202020204" pitchFamily="34" charset="0"/>
              </a:rPr>
              <a:t>. </a:t>
            </a:r>
          </a:p>
          <a:p>
            <a:pPr marL="580500" lvl="1" indent="-342900">
              <a:buFont typeface="Arial" panose="020B0604020202020204" pitchFamily="34" charset="0"/>
              <a:buChar char="•"/>
            </a:pPr>
            <a:r>
              <a:rPr lang="en-FI" sz="1700" b="0" dirty="0">
                <a:latin typeface="Arial" panose="020B0604020202020204" pitchFamily="34" charset="0"/>
                <a:cs typeface="Arial" panose="020B0604020202020204" pitchFamily="34" charset="0"/>
              </a:rPr>
              <a:t>But we suspect that there is selection into treatment: treatment status T is correlated with </a:t>
            </a:r>
            <a:r>
              <a:rPr lang="en-FI" sz="1700" b="0" dirty="0">
                <a:solidFill>
                  <a:srgbClr val="BB16A3"/>
                </a:solidFill>
                <a:latin typeface="Arial" panose="020B0604020202020204" pitchFamily="34" charset="0"/>
                <a:cs typeface="Arial" panose="020B0604020202020204" pitchFamily="34" charset="0"/>
              </a:rPr>
              <a:t>unobservables</a:t>
            </a:r>
            <a:r>
              <a:rPr lang="en-FI" sz="1700" b="0" dirty="0">
                <a:latin typeface="Arial" panose="020B0604020202020204" pitchFamily="34" charset="0"/>
                <a:cs typeface="Arial" panose="020B0604020202020204" pitchFamily="34" charset="0"/>
              </a:rPr>
              <a:t> that also affect Y. </a:t>
            </a:r>
          </a:p>
          <a:p>
            <a:pPr lvl="1" indent="0">
              <a:buNone/>
            </a:pPr>
            <a:r>
              <a:rPr lang="en-FI" sz="1700" dirty="0">
                <a:latin typeface="Arial" panose="020B0604020202020204" pitchFamily="34" charset="0"/>
                <a:cs typeface="Arial" panose="020B0604020202020204" pitchFamily="34" charset="0"/>
              </a:rPr>
              <a:t>Depending on the type of data that is avalable, and the nature of the “treatment” that we want to measure the effect of, different methods may be more or less suitable for isolating the causal effect of T. </a:t>
            </a:r>
            <a:endParaRPr lang="en-US" sz="1800" dirty="0">
              <a:latin typeface="Arial" panose="020B0604020202020204" pitchFamily="34" charset="0"/>
              <a:cs typeface="Arial" panose="020B0604020202020204" pitchFamily="34" charset="0"/>
            </a:endParaRPr>
          </a:p>
          <a:p>
            <a:pPr marL="457200" indent="-457200">
              <a:buFont typeface="+mj-lt"/>
              <a:buAutoNum type="arabicPeriod"/>
            </a:pPr>
            <a:r>
              <a:rPr lang="en-US" sz="1800" dirty="0">
                <a:latin typeface="Arial" panose="020B0604020202020204" pitchFamily="34" charset="0"/>
                <a:cs typeface="Arial" panose="020B0604020202020204" pitchFamily="34" charset="0"/>
              </a:rPr>
              <a:t>Then talk about some general topics </a:t>
            </a:r>
          </a:p>
          <a:p>
            <a:pPr marL="694800" lvl="1" indent="-457200">
              <a:buFont typeface="+mj-lt"/>
              <a:buAutoNum type="arabicPeriod"/>
            </a:pPr>
            <a:r>
              <a:rPr lang="en-US" sz="1700" dirty="0">
                <a:latin typeface="Arial" panose="020B0604020202020204" pitchFamily="34" charset="0"/>
                <a:cs typeface="Arial" panose="020B0604020202020204" pitchFamily="34" charset="0"/>
              </a:rPr>
              <a:t>How to read a regression table </a:t>
            </a:r>
          </a:p>
          <a:p>
            <a:pPr marL="694800" lvl="1" indent="-457200">
              <a:buFont typeface="+mj-lt"/>
              <a:buAutoNum type="arabicPeriod"/>
            </a:pPr>
            <a:r>
              <a:rPr lang="en-US" sz="1700" dirty="0">
                <a:latin typeface="Arial" panose="020B0604020202020204" pitchFamily="34" charset="0"/>
                <a:cs typeface="Arial" panose="020B0604020202020204" pitchFamily="34" charset="0"/>
              </a:rPr>
              <a:t>External and internal validity </a:t>
            </a:r>
          </a:p>
          <a:p>
            <a:pPr marL="694800" lvl="1" indent="-457200">
              <a:buFont typeface="+mj-lt"/>
              <a:buAutoNum type="arabicPeriod"/>
            </a:pPr>
            <a:r>
              <a:rPr lang="en-US" sz="1700" dirty="0">
                <a:latin typeface="Arial" panose="020B0604020202020204" pitchFamily="34" charset="0"/>
                <a:cs typeface="Arial" panose="020B0604020202020204" pitchFamily="34" charset="0"/>
              </a:rPr>
              <a:t>… </a:t>
            </a:r>
          </a:p>
          <a:p>
            <a:pPr marL="457200" indent="-457200">
              <a:buFont typeface="+mj-lt"/>
              <a:buAutoNum type="arabicPeriod"/>
            </a:pPr>
            <a:endParaRPr lang="en-US" sz="1800" dirty="0">
              <a:solidFill>
                <a:srgbClr val="BB16A3"/>
              </a:solidFill>
              <a:latin typeface="Arial" panose="020B0604020202020204" pitchFamily="34" charset="0"/>
              <a:cs typeface="Arial" panose="020B0604020202020204" pitchFamily="34" charset="0"/>
            </a:endParaRPr>
          </a:p>
          <a:p>
            <a:endParaRPr lang="en-US" sz="1800" dirty="0">
              <a:solidFill>
                <a:srgbClr val="BB16A3"/>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9</a:t>
            </a:fld>
            <a:endParaRPr lang="fi-FI" dirty="0"/>
          </a:p>
        </p:txBody>
      </p:sp>
    </p:spTree>
    <p:extLst>
      <p:ext uri="{BB962C8B-B14F-4D97-AF65-F5344CB8AC3E}">
        <p14:creationId xmlns:p14="http://schemas.microsoft.com/office/powerpoint/2010/main" val="1804483075"/>
      </p:ext>
    </p:extLst>
  </p:cSld>
  <p:clrMapOvr>
    <a:masterClrMapping/>
  </p:clrMapOvr>
</p:sld>
</file>

<file path=ppt/theme/theme1.xml><?xml version="1.0" encoding="utf-8"?>
<a:theme xmlns:a="http://schemas.openxmlformats.org/drawingml/2006/main" name="Aalto University">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8" id="{ECD78E7F-3D48-4012-844A-6582CCB7ACC9}" vid="{1E3A92F0-686A-4013-A75C-489663080F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BIZ_EN</Template>
  <TotalTime>0</TotalTime>
  <Words>4015</Words>
  <Application>Microsoft Macintosh PowerPoint</Application>
  <PresentationFormat>On-screen Show (16:10)</PresentationFormat>
  <Paragraphs>297</Paragraphs>
  <Slides>43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Cambria Math</vt:lpstr>
      <vt:lpstr>CMSS10</vt:lpstr>
      <vt:lpstr>Courier New</vt:lpstr>
      <vt:lpstr>Georgia</vt:lpstr>
      <vt:lpstr>Lucida Grande</vt:lpstr>
      <vt:lpstr>Times New Roman</vt:lpstr>
      <vt:lpstr>Aalto University</vt:lpstr>
      <vt:lpstr> Principles of Empirical Analysis  Lecture 12: Recap and wrap-up of part 2 </vt:lpstr>
      <vt:lpstr>Causal inference - some important terms</vt:lpstr>
      <vt:lpstr>Observational data</vt:lpstr>
      <vt:lpstr>Natural or quasi-experiments</vt:lpstr>
      <vt:lpstr>Recap and repetition for the exam + additional info</vt:lpstr>
      <vt:lpstr>Course evaluation via Mycourses: </vt:lpstr>
      <vt:lpstr>Go to IV slides </vt:lpstr>
      <vt:lpstr>General takeaways from part 2 and what to think of and practice for the exam</vt:lpstr>
      <vt:lpstr>Recap of Part 2  </vt:lpstr>
      <vt:lpstr>We talked about 4 different research designs  (in Part 2 of course) </vt:lpstr>
      <vt:lpstr>For the exam</vt:lpstr>
      <vt:lpstr>So we estimated a causal effect –  so what #1</vt:lpstr>
      <vt:lpstr>So we estimated a causal effect –  so what #2 </vt:lpstr>
      <vt:lpstr>Choosing the appropriate method</vt:lpstr>
      <vt:lpstr>Regression output tables</vt:lpstr>
      <vt:lpstr>Discussion of Table 4 This is the female columns from prev page</vt:lpstr>
      <vt:lpstr>Statistical significance – from lectures 5-6*</vt:lpstr>
      <vt:lpstr>Approaches / Research designs </vt:lpstr>
      <vt:lpstr>Natural experiment with selection on observables</vt:lpstr>
      <vt:lpstr>Natural experiment with selection on observables - Testing the assumptions </vt:lpstr>
      <vt:lpstr>DID</vt:lpstr>
      <vt:lpstr>Key assumptions of DID</vt:lpstr>
      <vt:lpstr>Testing the Key assumptions of DID</vt:lpstr>
      <vt:lpstr>Showing support for parallel trends by looking at pre-treatment trends</vt:lpstr>
      <vt:lpstr>Key assumption continued</vt:lpstr>
      <vt:lpstr>DID recap</vt:lpstr>
      <vt:lpstr>Regression Discontinuity Design, RDD</vt:lpstr>
      <vt:lpstr>RDD – the setup</vt:lpstr>
      <vt:lpstr>Sharp RDD</vt:lpstr>
      <vt:lpstr>RDD assumption</vt:lpstr>
      <vt:lpstr>Test for sorting or “manipulation” of the running variable –  we should not see irregularities around the threshold. </vt:lpstr>
      <vt:lpstr>Test of predetermined covariates</vt:lpstr>
      <vt:lpstr>Limitations of RDD: Local randomization interpretation</vt:lpstr>
      <vt:lpstr>RDD recap</vt:lpstr>
      <vt:lpstr>Instrumental Variable (IV) general idea</vt:lpstr>
      <vt:lpstr>Instrumental variables recap</vt:lpstr>
      <vt:lpstr>Instrumental variables recap Previous graph in words: </vt:lpstr>
      <vt:lpstr>IV assumptions - Conditions on a valid instrument There are three conditions that need to be satisfied for a variable to work as a  good or “valid” instrument:   </vt:lpstr>
      <vt:lpstr>Components in the estimation</vt:lpstr>
      <vt:lpstr>Conclusion: key points about IV </vt:lpstr>
      <vt:lpstr>Appendix</vt:lpstr>
      <vt:lpstr>Technical issues RDD*</vt:lpstr>
      <vt:lpstr>Difference between LATE and local treatment effect in RDD* (extra! Not for exam)</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2018-09-19T13:51:52Z</dcterms:created>
  <dcterms:modified xsi:type="dcterms:W3CDTF">2024-02-14T12:09:13Z</dcterms:modified>
</cp:coreProperties>
</file>