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60" r:id="rId3"/>
    <p:sldId id="369" r:id="rId4"/>
    <p:sldId id="337" r:id="rId5"/>
    <p:sldId id="370" r:id="rId6"/>
    <p:sldId id="338" r:id="rId7"/>
    <p:sldId id="339" r:id="rId8"/>
    <p:sldId id="340" r:id="rId9"/>
    <p:sldId id="371" r:id="rId10"/>
    <p:sldId id="362" r:id="rId11"/>
    <p:sldId id="364" r:id="rId12"/>
    <p:sldId id="365" r:id="rId13"/>
    <p:sldId id="372" r:id="rId14"/>
    <p:sldId id="373" r:id="rId15"/>
    <p:sldId id="374" r:id="rId16"/>
    <p:sldId id="375" r:id="rId17"/>
    <p:sldId id="363" r:id="rId18"/>
    <p:sldId id="376" r:id="rId19"/>
    <p:sldId id="367" r:id="rId20"/>
    <p:sldId id="377" r:id="rId21"/>
    <p:sldId id="378" r:id="rId22"/>
    <p:sldId id="341" r:id="rId23"/>
    <p:sldId id="343" r:id="rId24"/>
    <p:sldId id="36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52329-B13D-3840-B9A8-982E752C4596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F146-6565-5845-9F76-D091D940C837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5577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E9146-D537-8D45-BF43-F88CCF5B4C8B}" type="slidenum">
              <a:rPr lang="en-FI" smtClean="0"/>
              <a:t>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0493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E9146-D537-8D45-BF43-F88CCF5B4C8B}" type="slidenum">
              <a:rPr lang="en-FI" smtClean="0"/>
              <a:t>14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515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77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107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6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72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56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4226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2810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3498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6422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08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D54876-40B0-EF47-AAAD-C054BA76E3B5}" type="datetimeFigureOut">
              <a:rPr lang="en-FI" smtClean="0"/>
              <a:t>10.5.2024</a:t>
            </a:fld>
            <a:endParaRPr lang="en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8F2872-5E92-5C47-A539-AA02E69D22EF}" type="slidenum">
              <a:rPr lang="en-FI" smtClean="0"/>
              <a:t>‹#›</a:t>
            </a:fld>
            <a:endParaRPr lang="en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52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elibuusti.fi/fi/opiskele-suomea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DA1B-BCC4-E668-1724-8A9351DF2D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/>
              <a:t>Suomi I intensiivi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E0ED57-5377-39A9-9931-2557BC297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FI" sz="2400" dirty="0"/>
              <a:t>6.5. &amp; 10.5.2024</a:t>
            </a:r>
          </a:p>
          <a:p>
            <a:r>
              <a:rPr lang="en-FI" sz="2400" dirty="0"/>
              <a:t>Haakana</a:t>
            </a:r>
          </a:p>
        </p:txBody>
      </p:sp>
    </p:spTree>
    <p:extLst>
      <p:ext uri="{BB962C8B-B14F-4D97-AF65-F5344CB8AC3E}">
        <p14:creationId xmlns:p14="http://schemas.microsoft.com/office/powerpoint/2010/main" val="136635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D58FD9-313E-671B-5B78-2433607319BE}"/>
              </a:ext>
            </a:extLst>
          </p:cNvPr>
          <p:cNvSpPr txBox="1"/>
          <p:nvPr/>
        </p:nvSpPr>
        <p:spPr>
          <a:xfrm>
            <a:off x="1072896" y="658368"/>
            <a:ext cx="93390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Yleiskieli &amp; puhekieli: joitakin eroja // Standard &amp; spoken Finnish: some differences (p. 41)</a:t>
            </a:r>
          </a:p>
          <a:p>
            <a:endParaRPr lang="en-FI" sz="2400" b="1" dirty="0"/>
          </a:p>
          <a:p>
            <a:r>
              <a:rPr lang="en-FI" sz="2400" b="1" dirty="0"/>
              <a:t>Persoonapronominit ja verbimuodot: personal pronouns &amp; verb forms</a:t>
            </a:r>
          </a:p>
          <a:p>
            <a:endParaRPr lang="en-FI" sz="2400" b="1" dirty="0"/>
          </a:p>
          <a:p>
            <a:r>
              <a:rPr lang="en-FI" sz="2400" dirty="0"/>
              <a:t>STANDARD		SPOKEN</a:t>
            </a:r>
          </a:p>
          <a:p>
            <a:r>
              <a:rPr lang="en-GB" sz="2400" dirty="0"/>
              <a:t>M</a:t>
            </a:r>
            <a:r>
              <a:rPr lang="en-FI" sz="2400" dirty="0"/>
              <a:t>inä puhun		</a:t>
            </a:r>
            <a:r>
              <a:rPr lang="en-FI" sz="2400" b="1" dirty="0"/>
              <a:t>mä</a:t>
            </a:r>
            <a:r>
              <a:rPr lang="en-FI" sz="2400" dirty="0"/>
              <a:t> puhun</a:t>
            </a:r>
          </a:p>
          <a:p>
            <a:r>
              <a:rPr lang="en-FI" sz="2400" dirty="0"/>
              <a:t>Sinä puhut		</a:t>
            </a:r>
            <a:r>
              <a:rPr lang="en-FI" sz="2400" b="1" dirty="0"/>
              <a:t>sä</a:t>
            </a:r>
            <a:r>
              <a:rPr lang="en-FI" sz="2400" dirty="0"/>
              <a:t> puhut</a:t>
            </a:r>
          </a:p>
          <a:p>
            <a:r>
              <a:rPr lang="en-FI" sz="2400" dirty="0"/>
              <a:t>Hän puhuu		</a:t>
            </a:r>
            <a:r>
              <a:rPr lang="en-FI" sz="2400" b="1" dirty="0"/>
              <a:t>se</a:t>
            </a:r>
            <a:r>
              <a:rPr lang="en-FI" sz="2400" dirty="0"/>
              <a:t> puhuu</a:t>
            </a:r>
          </a:p>
          <a:p>
            <a:endParaRPr lang="en-FI" sz="2400" dirty="0"/>
          </a:p>
          <a:p>
            <a:r>
              <a:rPr lang="en-FI" sz="2400" dirty="0"/>
              <a:t>Me puhumme		</a:t>
            </a:r>
            <a:r>
              <a:rPr lang="en-FI" sz="2400" b="1" dirty="0"/>
              <a:t>me puhutaan</a:t>
            </a:r>
          </a:p>
          <a:p>
            <a:r>
              <a:rPr lang="en-FI" sz="2400" dirty="0"/>
              <a:t>Te puhutte		te puhutte</a:t>
            </a:r>
          </a:p>
          <a:p>
            <a:r>
              <a:rPr lang="en-FI" sz="2400" dirty="0"/>
              <a:t>He puhuvat		</a:t>
            </a:r>
            <a:r>
              <a:rPr lang="en-FI" sz="2400" b="1" dirty="0"/>
              <a:t>ne puhuu</a:t>
            </a:r>
          </a:p>
          <a:p>
            <a:endParaRPr lang="en-FI" sz="2400" b="1" dirty="0"/>
          </a:p>
          <a:p>
            <a:r>
              <a:rPr lang="en-FI" sz="2400" b="1" dirty="0"/>
              <a:t>=&gt; verbit </a:t>
            </a:r>
            <a:r>
              <a:rPr lang="en-FI" sz="2400" b="1" i="1" dirty="0"/>
              <a:t>olla</a:t>
            </a:r>
            <a:r>
              <a:rPr lang="en-FI" sz="2400" b="1" dirty="0"/>
              <a:t> ja </a:t>
            </a:r>
            <a:r>
              <a:rPr lang="en-FI" sz="2400" b="1" i="1" dirty="0"/>
              <a:t>mennä</a:t>
            </a:r>
            <a:r>
              <a:rPr lang="en-FI" sz="2400" b="1" dirty="0"/>
              <a:t>: verbs </a:t>
            </a:r>
            <a:r>
              <a:rPr lang="en-FI" sz="2400" b="1" i="1" dirty="0"/>
              <a:t>olla</a:t>
            </a:r>
            <a:r>
              <a:rPr lang="en-FI" sz="2400" b="1" dirty="0"/>
              <a:t> and </a:t>
            </a:r>
            <a:r>
              <a:rPr lang="en-FI" sz="2400" b="1" i="1" dirty="0"/>
              <a:t>mennä</a:t>
            </a:r>
            <a:r>
              <a:rPr lang="en-FI" sz="2400" b="1" dirty="0"/>
              <a:t> =&gt; sound changes</a:t>
            </a:r>
          </a:p>
        </p:txBody>
      </p:sp>
    </p:spTree>
    <p:extLst>
      <p:ext uri="{BB962C8B-B14F-4D97-AF65-F5344CB8AC3E}">
        <p14:creationId xmlns:p14="http://schemas.microsoft.com/office/powerpoint/2010/main" val="60226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F7B706-ADA8-9779-B1FB-F03B616F2FC5}"/>
              </a:ext>
            </a:extLst>
          </p:cNvPr>
          <p:cNvSpPr txBox="1"/>
          <p:nvPr/>
        </p:nvSpPr>
        <p:spPr>
          <a:xfrm>
            <a:off x="1024128" y="585216"/>
            <a:ext cx="100827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000" b="1" dirty="0"/>
              <a:t>Yleiskieli &amp; puhekieli: joitakin eroja // Standard &amp; spoken Finnish: some differences (p. 41)</a:t>
            </a:r>
          </a:p>
          <a:p>
            <a:endParaRPr lang="en-FI" sz="2000" dirty="0"/>
          </a:p>
          <a:p>
            <a:r>
              <a:rPr lang="en-FI" sz="2400" b="1" dirty="0"/>
              <a:t>Verbit </a:t>
            </a:r>
            <a:r>
              <a:rPr lang="en-FI" sz="2400" b="1" i="1" dirty="0"/>
              <a:t>olla</a:t>
            </a:r>
            <a:r>
              <a:rPr lang="en-FI" sz="2400" b="1" dirty="0"/>
              <a:t> ja </a:t>
            </a:r>
            <a:r>
              <a:rPr lang="en-FI" sz="2400" b="1" i="1" dirty="0"/>
              <a:t>mennä</a:t>
            </a:r>
          </a:p>
          <a:p>
            <a:endParaRPr lang="en-FI" sz="2400" b="1" i="1" dirty="0"/>
          </a:p>
          <a:p>
            <a:r>
              <a:rPr lang="en-FI" sz="2400" dirty="0"/>
              <a:t>STANDARD			SPOKEN</a:t>
            </a:r>
          </a:p>
          <a:p>
            <a:r>
              <a:rPr lang="en-FI" sz="2400" dirty="0"/>
              <a:t>Minä olen / menen		Mä </a:t>
            </a:r>
            <a:r>
              <a:rPr lang="en-FI" sz="2400" b="1" dirty="0"/>
              <a:t>oon</a:t>
            </a:r>
            <a:r>
              <a:rPr lang="en-FI" sz="2400" dirty="0"/>
              <a:t> / mä m</a:t>
            </a:r>
            <a:r>
              <a:rPr lang="en-FI" sz="2400" b="1" dirty="0"/>
              <a:t>ee</a:t>
            </a:r>
            <a:r>
              <a:rPr lang="en-FI" sz="2400" dirty="0"/>
              <a:t>n</a:t>
            </a:r>
          </a:p>
          <a:p>
            <a:r>
              <a:rPr lang="en-FI" sz="2400" dirty="0"/>
              <a:t>Sinä olet / menet		Sä </a:t>
            </a:r>
            <a:r>
              <a:rPr lang="en-FI" sz="2400" b="1" dirty="0"/>
              <a:t>oot</a:t>
            </a:r>
            <a:r>
              <a:rPr lang="en-FI" sz="2400" dirty="0"/>
              <a:t> / sä m</a:t>
            </a:r>
            <a:r>
              <a:rPr lang="en-FI" sz="2400" b="1" dirty="0"/>
              <a:t>ee</a:t>
            </a:r>
            <a:r>
              <a:rPr lang="en-FI" sz="2400" dirty="0"/>
              <a:t>t</a:t>
            </a:r>
          </a:p>
          <a:p>
            <a:r>
              <a:rPr lang="en-FI" sz="2400" dirty="0"/>
              <a:t>Hän on / menee		Se on / menee</a:t>
            </a:r>
          </a:p>
          <a:p>
            <a:endParaRPr lang="en-FI" sz="2400" dirty="0"/>
          </a:p>
          <a:p>
            <a:r>
              <a:rPr lang="en-FI" sz="2400" dirty="0"/>
              <a:t>Me olemme /menemme	Me ollaan / mennään</a:t>
            </a:r>
          </a:p>
          <a:p>
            <a:r>
              <a:rPr lang="en-FI" sz="2400" dirty="0"/>
              <a:t>Te olette / menette		Te </a:t>
            </a:r>
            <a:r>
              <a:rPr lang="en-FI" sz="2400" b="1" dirty="0"/>
              <a:t>oot</a:t>
            </a:r>
            <a:r>
              <a:rPr lang="en-FI" sz="2400" dirty="0"/>
              <a:t>te / m</a:t>
            </a:r>
            <a:r>
              <a:rPr lang="en-FI" sz="2400" b="1" dirty="0"/>
              <a:t>eet</a:t>
            </a:r>
            <a:r>
              <a:rPr lang="en-FI" sz="2400" dirty="0"/>
              <a:t>te</a:t>
            </a:r>
          </a:p>
          <a:p>
            <a:r>
              <a:rPr lang="en-FI" sz="2400" dirty="0"/>
              <a:t>He ovat / menevät		Ne on / menee</a:t>
            </a:r>
          </a:p>
          <a:p>
            <a:endParaRPr lang="en-FI" sz="2400" dirty="0"/>
          </a:p>
          <a:p>
            <a:r>
              <a:rPr lang="en-FI" sz="2400" b="1" dirty="0"/>
              <a:t>Negative forms:</a:t>
            </a:r>
          </a:p>
          <a:p>
            <a:r>
              <a:rPr lang="en-GB" sz="2400" dirty="0"/>
              <a:t>M</a:t>
            </a:r>
            <a:r>
              <a:rPr lang="en-FI" sz="2400" dirty="0"/>
              <a:t>ä en </a:t>
            </a:r>
            <a:r>
              <a:rPr lang="en-FI" sz="2400" b="1" dirty="0"/>
              <a:t>oo</a:t>
            </a:r>
            <a:r>
              <a:rPr lang="en-FI" sz="2400" dirty="0"/>
              <a:t>, sä et </a:t>
            </a:r>
            <a:r>
              <a:rPr lang="en-FI" sz="2400" b="1" dirty="0"/>
              <a:t>oo,</a:t>
            </a:r>
            <a:r>
              <a:rPr lang="en-FI" sz="2400" dirty="0"/>
              <a:t> se ei </a:t>
            </a:r>
            <a:r>
              <a:rPr lang="en-FI" sz="2400" b="1" dirty="0"/>
              <a:t>oo</a:t>
            </a:r>
            <a:r>
              <a:rPr lang="en-FI" sz="2400" dirty="0"/>
              <a:t>, me </a:t>
            </a:r>
            <a:r>
              <a:rPr lang="en-FI" sz="2400" b="1" dirty="0"/>
              <a:t>ei olla</a:t>
            </a:r>
            <a:r>
              <a:rPr lang="en-FI" sz="2400" dirty="0"/>
              <a:t>, te </a:t>
            </a:r>
            <a:r>
              <a:rPr lang="en-FI" sz="2400" b="1" dirty="0"/>
              <a:t>ette oo</a:t>
            </a:r>
            <a:r>
              <a:rPr lang="en-FI" sz="2400" dirty="0"/>
              <a:t>, ne </a:t>
            </a:r>
            <a:r>
              <a:rPr lang="en-FI" sz="2400" b="1" dirty="0"/>
              <a:t>ei oo</a:t>
            </a:r>
          </a:p>
          <a:p>
            <a:r>
              <a:rPr lang="en-FI" sz="2400" dirty="0"/>
              <a:t>Mä </a:t>
            </a:r>
            <a:r>
              <a:rPr lang="en-FI" sz="2400" b="1" dirty="0"/>
              <a:t>en mee</a:t>
            </a:r>
            <a:r>
              <a:rPr lang="en-FI" sz="2400" dirty="0"/>
              <a:t>, sä </a:t>
            </a:r>
            <a:r>
              <a:rPr lang="en-FI" sz="2400" b="1" dirty="0"/>
              <a:t>et mee</a:t>
            </a:r>
            <a:r>
              <a:rPr lang="en-FI" sz="2400" dirty="0"/>
              <a:t>, se </a:t>
            </a:r>
            <a:r>
              <a:rPr lang="en-FI" sz="2400" b="1" dirty="0"/>
              <a:t>ei mee</a:t>
            </a:r>
            <a:r>
              <a:rPr lang="en-FI" sz="2400" dirty="0"/>
              <a:t>, me </a:t>
            </a:r>
            <a:r>
              <a:rPr lang="en-FI" sz="2400" b="1" dirty="0"/>
              <a:t>ei mennä</a:t>
            </a:r>
            <a:r>
              <a:rPr lang="en-FI" sz="2400" dirty="0"/>
              <a:t>, te </a:t>
            </a:r>
            <a:r>
              <a:rPr lang="en-FI" sz="2400" b="1" dirty="0"/>
              <a:t>ette mee</a:t>
            </a:r>
            <a:r>
              <a:rPr lang="en-FI" sz="2400" dirty="0"/>
              <a:t>, ne </a:t>
            </a:r>
            <a:r>
              <a:rPr lang="en-FI" sz="2400" b="1" dirty="0"/>
              <a:t>ei mee</a:t>
            </a:r>
          </a:p>
        </p:txBody>
      </p:sp>
    </p:spTree>
    <p:extLst>
      <p:ext uri="{BB962C8B-B14F-4D97-AF65-F5344CB8AC3E}">
        <p14:creationId xmlns:p14="http://schemas.microsoft.com/office/powerpoint/2010/main" val="160869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976FEA-6A85-9F5A-FA68-3DDDE1E9C8B5}"/>
              </a:ext>
            </a:extLst>
          </p:cNvPr>
          <p:cNvSpPr txBox="1"/>
          <p:nvPr/>
        </p:nvSpPr>
        <p:spPr>
          <a:xfrm>
            <a:off x="731520" y="585216"/>
            <a:ext cx="10058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000" b="1" dirty="0"/>
              <a:t>Yleiskieli &amp; puhekieli: joitakin eroja // Standard &amp; spoken Finnish: some differences (p. 41)</a:t>
            </a:r>
          </a:p>
          <a:p>
            <a:endParaRPr lang="en-FI" sz="2000" dirty="0"/>
          </a:p>
          <a:p>
            <a:r>
              <a:rPr lang="en-FI" sz="2000" dirty="0"/>
              <a:t>Persoonapronomit ja genetiivi // Personal pronouns and genetive</a:t>
            </a:r>
          </a:p>
          <a:p>
            <a:endParaRPr lang="en-FI" sz="2000" dirty="0"/>
          </a:p>
          <a:p>
            <a:r>
              <a:rPr lang="en-FI" sz="2000" dirty="0"/>
              <a:t>STANDARD			SPOKEN</a:t>
            </a:r>
          </a:p>
          <a:p>
            <a:r>
              <a:rPr lang="en-GB" sz="2000" b="1" dirty="0"/>
              <a:t>Possessive suffixes</a:t>
            </a:r>
            <a:r>
              <a:rPr lang="en-GB" sz="2000" dirty="0"/>
              <a:t>	</a:t>
            </a:r>
            <a:r>
              <a:rPr lang="en-GB" sz="2000" b="1" dirty="0"/>
              <a:t>No possessive suffixes</a:t>
            </a:r>
          </a:p>
          <a:p>
            <a:endParaRPr lang="en-GB" sz="2000" dirty="0"/>
          </a:p>
          <a:p>
            <a:r>
              <a:rPr lang="en-GB" sz="2000" dirty="0"/>
              <a:t>M</a:t>
            </a:r>
            <a:r>
              <a:rPr lang="en-FI" sz="2000" dirty="0"/>
              <a:t>inun kirja</a:t>
            </a:r>
            <a:r>
              <a:rPr lang="en-FI" sz="2000" u="sng" dirty="0"/>
              <a:t>ni</a:t>
            </a:r>
            <a:r>
              <a:rPr lang="en-FI" sz="2000" dirty="0"/>
              <a:t>			</a:t>
            </a:r>
            <a:r>
              <a:rPr lang="en-FI" sz="2000" b="1" dirty="0"/>
              <a:t>mun</a:t>
            </a:r>
            <a:r>
              <a:rPr lang="en-FI" sz="2000" dirty="0"/>
              <a:t> kirja   ((in betwee form: minun kirja))</a:t>
            </a:r>
          </a:p>
          <a:p>
            <a:r>
              <a:rPr lang="en-FI" sz="2000" dirty="0"/>
              <a:t>Sinun kirja</a:t>
            </a:r>
            <a:r>
              <a:rPr lang="en-FI" sz="2000" u="sng" dirty="0"/>
              <a:t>si</a:t>
            </a:r>
            <a:r>
              <a:rPr lang="en-FI" sz="2000" dirty="0"/>
              <a:t>			</a:t>
            </a:r>
            <a:r>
              <a:rPr lang="en-FI" sz="2000" b="1" dirty="0"/>
              <a:t>sun</a:t>
            </a:r>
            <a:r>
              <a:rPr lang="en-FI" sz="2000" dirty="0"/>
              <a:t> kirja</a:t>
            </a:r>
          </a:p>
          <a:p>
            <a:r>
              <a:rPr lang="en-FI" sz="2000" dirty="0"/>
              <a:t>Hänen kirja</a:t>
            </a:r>
            <a:r>
              <a:rPr lang="en-FI" sz="2000" u="sng" dirty="0"/>
              <a:t>nsa</a:t>
            </a:r>
            <a:r>
              <a:rPr lang="en-FI" sz="2000" dirty="0"/>
              <a:t>		</a:t>
            </a:r>
            <a:r>
              <a:rPr lang="en-FI" sz="2000" b="1" dirty="0"/>
              <a:t>sen</a:t>
            </a:r>
            <a:r>
              <a:rPr lang="en-FI" sz="2000" dirty="0"/>
              <a:t> kirja</a:t>
            </a:r>
          </a:p>
          <a:p>
            <a:endParaRPr lang="en-FI" sz="2000" dirty="0"/>
          </a:p>
          <a:p>
            <a:r>
              <a:rPr lang="en-FI" sz="2000" dirty="0"/>
              <a:t>Meidän kirja</a:t>
            </a:r>
            <a:r>
              <a:rPr lang="en-FI" sz="2000" u="sng" dirty="0"/>
              <a:t>mme</a:t>
            </a:r>
            <a:r>
              <a:rPr lang="en-FI" sz="2000" dirty="0"/>
              <a:t>		</a:t>
            </a:r>
            <a:r>
              <a:rPr lang="en-FI" sz="2000" b="1" dirty="0"/>
              <a:t>meidän</a:t>
            </a:r>
            <a:r>
              <a:rPr lang="en-FI" sz="2000" dirty="0"/>
              <a:t> kirja</a:t>
            </a:r>
          </a:p>
          <a:p>
            <a:r>
              <a:rPr lang="en-FI" sz="2000" dirty="0"/>
              <a:t>Teidän kirja</a:t>
            </a:r>
            <a:r>
              <a:rPr lang="en-FI" sz="2000" u="sng" dirty="0"/>
              <a:t>nne</a:t>
            </a:r>
            <a:r>
              <a:rPr lang="en-FI" sz="2000" dirty="0"/>
              <a:t>		</a:t>
            </a:r>
            <a:r>
              <a:rPr lang="en-FI" sz="2000" b="1" dirty="0"/>
              <a:t>teidän</a:t>
            </a:r>
            <a:r>
              <a:rPr lang="en-FI" sz="2000" dirty="0"/>
              <a:t> kirja</a:t>
            </a:r>
          </a:p>
          <a:p>
            <a:r>
              <a:rPr lang="en-FI" sz="2000" dirty="0"/>
              <a:t>Heidän kirja</a:t>
            </a:r>
            <a:r>
              <a:rPr lang="en-FI" sz="2000" u="sng" dirty="0"/>
              <a:t>nsa</a:t>
            </a:r>
            <a:r>
              <a:rPr lang="en-FI" sz="2000" dirty="0"/>
              <a:t>		</a:t>
            </a:r>
            <a:r>
              <a:rPr lang="en-FI" sz="2000" b="1" dirty="0"/>
              <a:t>niiden </a:t>
            </a:r>
            <a:r>
              <a:rPr lang="en-FI" sz="2000" dirty="0"/>
              <a:t>kirja</a:t>
            </a:r>
          </a:p>
          <a:p>
            <a:endParaRPr lang="en-FI" sz="2000" dirty="0"/>
          </a:p>
          <a:p>
            <a:r>
              <a:rPr lang="en-FI" sz="2400" b="1" dirty="0"/>
              <a:t>Harjoitellaan! Let’s practice the differences! </a:t>
            </a:r>
            <a:r>
              <a:rPr lang="en-FI" sz="2400" dirty="0"/>
              <a:t>=&gt; exercise 27, p. 41</a:t>
            </a:r>
          </a:p>
          <a:p>
            <a:r>
              <a:rPr lang="en-FI" sz="2400" dirty="0"/>
              <a:t>=&gt; “translate” the sentences into standard Finnish (( in old book, exercise 18, p. 32))</a:t>
            </a:r>
          </a:p>
        </p:txBody>
      </p:sp>
    </p:spTree>
    <p:extLst>
      <p:ext uri="{BB962C8B-B14F-4D97-AF65-F5344CB8AC3E}">
        <p14:creationId xmlns:p14="http://schemas.microsoft.com/office/powerpoint/2010/main" val="249736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3D8F-3E14-86D5-6870-95B9CC6FD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SUOMI I intensiivi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3390A-1006-CC07-D211-C7195E528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FI" sz="2800" dirty="0"/>
              <a:t>10.5. </a:t>
            </a:r>
          </a:p>
          <a:p>
            <a:r>
              <a:rPr lang="en-FI" sz="2800" dirty="0"/>
              <a:t>Markku Haakana</a:t>
            </a:r>
          </a:p>
        </p:txBody>
      </p:sp>
    </p:spTree>
    <p:extLst>
      <p:ext uri="{BB962C8B-B14F-4D97-AF65-F5344CB8AC3E}">
        <p14:creationId xmlns:p14="http://schemas.microsoft.com/office/powerpoint/2010/main" val="2869317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4A0541-7D3A-5619-1D14-B84C04E27D01}"/>
              </a:ext>
            </a:extLst>
          </p:cNvPr>
          <p:cNvSpPr txBox="1"/>
          <p:nvPr/>
        </p:nvSpPr>
        <p:spPr>
          <a:xfrm>
            <a:off x="697832" y="481263"/>
            <a:ext cx="1085248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1 (22.4. &amp; 26.4.)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1: alphabet &amp; sounds, greetings &amp; presenting yourself, countries &amp; languages, numbers, basics of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2 (29.4. &amp; 3.5.)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2: talking about one’s family, questions, genitive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3 (6.5. &amp; 10.5.)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3: talking about one’s day, week days &amp; telling the time, more about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4 (13.5. &amp; 17.5.)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4: talking about food, shopping, partitive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5 (20.5. &amp; 24.5.)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5: talking about one’s home,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colours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places in the city, email,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minulla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on -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rakenne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basics of consonant gradation (k-, p-, t- changes)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6 (27.5. &amp; 31.5)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Some revision, text assignment in class (30 mins for writing a text;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instructions will be given later!)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Final exam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(grammar and vocabulary): 31.5.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81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65A046-80C6-E7CC-D3D6-7D31442D83D9}"/>
              </a:ext>
            </a:extLst>
          </p:cNvPr>
          <p:cNvSpPr txBox="1"/>
          <p:nvPr/>
        </p:nvSpPr>
        <p:spPr>
          <a:xfrm>
            <a:off x="1034716" y="661737"/>
            <a:ext cx="97937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Tänään / Today</a:t>
            </a:r>
          </a:p>
          <a:p>
            <a:endParaRPr lang="en-FI" sz="2400" dirty="0"/>
          </a:p>
          <a:p>
            <a:pPr marL="342900" indent="-342900">
              <a:buAutoNum type="arabicParenR"/>
            </a:pPr>
            <a:r>
              <a:rPr lang="en-FI" sz="2400" b="1" dirty="0"/>
              <a:t>Pieni kertaustehtävä </a:t>
            </a:r>
            <a:r>
              <a:rPr lang="en-FI" sz="2400" dirty="0"/>
              <a:t>// Short revision: exercise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GB" sz="2400" b="1" dirty="0" err="1"/>
              <a:t>Luetaan</a:t>
            </a:r>
            <a:r>
              <a:rPr lang="en-GB" sz="2400" b="1" dirty="0"/>
              <a:t>!</a:t>
            </a:r>
            <a:r>
              <a:rPr lang="en-GB" sz="2400" dirty="0"/>
              <a:t> // Let’s read! Let’s finish the text </a:t>
            </a:r>
            <a:r>
              <a:rPr lang="en-GB" sz="2400" u="sng" dirty="0" err="1"/>
              <a:t>Mitä</a:t>
            </a:r>
            <a:r>
              <a:rPr lang="en-GB" sz="2400" u="sng" dirty="0"/>
              <a:t> </a:t>
            </a:r>
            <a:r>
              <a:rPr lang="en-GB" sz="2400" u="sng" dirty="0" err="1"/>
              <a:t>tapahtuu</a:t>
            </a:r>
            <a:r>
              <a:rPr lang="en-GB" sz="2400" u="sng" dirty="0"/>
              <a:t> </a:t>
            </a:r>
            <a:r>
              <a:rPr lang="en-GB" sz="2400" u="sng" dirty="0" err="1"/>
              <a:t>tavallisena</a:t>
            </a:r>
            <a:r>
              <a:rPr lang="en-GB" sz="2400" u="sng" dirty="0"/>
              <a:t> </a:t>
            </a:r>
            <a:r>
              <a:rPr lang="en-GB" sz="2400" u="sng" dirty="0" err="1"/>
              <a:t>päivänä</a:t>
            </a:r>
            <a:r>
              <a:rPr lang="en-GB" sz="2400" u="sng" dirty="0"/>
              <a:t>? </a:t>
            </a:r>
            <a:endParaRPr lang="en-FI" sz="2400" u="sng" dirty="0"/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b="1" dirty="0"/>
              <a:t>Viikonpäivät ja kellonajat </a:t>
            </a:r>
            <a:r>
              <a:rPr lang="en-FI" sz="2400" dirty="0"/>
              <a:t>// Week days and telling the time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 </a:t>
            </a:r>
            <a:r>
              <a:rPr lang="en-FI" sz="2400" b="1" dirty="0"/>
              <a:t>Verbityypit 1-5 </a:t>
            </a:r>
            <a:r>
              <a:rPr lang="en-FI" sz="2400" dirty="0"/>
              <a:t>// Verb types 1-5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b="1" dirty="0"/>
              <a:t>Keskustellaan! </a:t>
            </a:r>
            <a:r>
              <a:rPr lang="en-FI" sz="2400" dirty="0"/>
              <a:t>// Discussion: how to learn F</a:t>
            </a:r>
            <a:r>
              <a:rPr lang="en-GB" sz="2400" dirty="0" err="1"/>
              <a:t>i</a:t>
            </a:r>
            <a:r>
              <a:rPr lang="en-FI" sz="2400" dirty="0"/>
              <a:t>nnish?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2235064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C9474E-CDA0-EA06-A1C0-BDE68F338ABD}"/>
              </a:ext>
            </a:extLst>
          </p:cNvPr>
          <p:cNvSpPr txBox="1"/>
          <p:nvPr/>
        </p:nvSpPr>
        <p:spPr>
          <a:xfrm>
            <a:off x="877824" y="207264"/>
            <a:ext cx="1069238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Aloitetaan! // Let’s start: fill the missing words in the right form. Or: think what word would suit the sentence!</a:t>
            </a:r>
          </a:p>
          <a:p>
            <a:endParaRPr lang="en-FI" sz="2400" b="1" dirty="0"/>
          </a:p>
          <a:p>
            <a:r>
              <a:rPr lang="en-FI" sz="2800" dirty="0"/>
              <a:t>1._____________________(YMMÄRTÄÄ) te ruotsia?</a:t>
            </a:r>
          </a:p>
          <a:p>
            <a:r>
              <a:rPr lang="en-FI" sz="2800" dirty="0"/>
              <a:t>2. Me emme ______________ (YMMÄRRÄ) ruotsia, mutta ____________ (PUHUA) vähän norjaa.</a:t>
            </a:r>
          </a:p>
          <a:p>
            <a:r>
              <a:rPr lang="en-FI" sz="2800" dirty="0"/>
              <a:t>3. Mikä sinun _____________________ on? – Se on 040 123 456 79.</a:t>
            </a:r>
          </a:p>
          <a:p>
            <a:r>
              <a:rPr lang="en-FI" sz="2800" dirty="0"/>
              <a:t>4. Oletko sinä ____________________ (MARIA) ystävä?</a:t>
            </a:r>
          </a:p>
          <a:p>
            <a:r>
              <a:rPr lang="en-FI" sz="2800" dirty="0"/>
              <a:t>5. ___________________ Andrew on kotoisin?</a:t>
            </a:r>
          </a:p>
          <a:p>
            <a:r>
              <a:rPr lang="en-FI" sz="2800" dirty="0"/>
              <a:t>6. Minkä ikäinen hän on? – Hän on 32 ____________________.</a:t>
            </a:r>
          </a:p>
          <a:p>
            <a:r>
              <a:rPr lang="en-FI" sz="2800" dirty="0"/>
              <a:t>7. _________________ kirjani jäi kotiin.</a:t>
            </a:r>
          </a:p>
          <a:p>
            <a:r>
              <a:rPr lang="en-FI" sz="2800" dirty="0"/>
              <a:t>8. He __________________(ASUA) Espoossa.</a:t>
            </a:r>
          </a:p>
          <a:p>
            <a:r>
              <a:rPr lang="en-FI" sz="2800" dirty="0"/>
              <a:t>9. Minä menen Helsinkiin ______________ (HÄN) kanssa.</a:t>
            </a:r>
          </a:p>
          <a:p>
            <a:r>
              <a:rPr lang="en-FI" sz="2800" dirty="0"/>
              <a:t>10. ________________ (OLLA) he kotoisin Venäjältä?</a:t>
            </a:r>
          </a:p>
          <a:p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2354333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112DD8-09F2-F4CF-3C28-EE9EF7A70810}"/>
              </a:ext>
            </a:extLst>
          </p:cNvPr>
          <p:cNvSpPr txBox="1"/>
          <p:nvPr/>
        </p:nvSpPr>
        <p:spPr>
          <a:xfrm>
            <a:off x="1182624" y="1048512"/>
            <a:ext cx="85831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Luetaan! Let’s read: Mitä tapahtuu tavallisena päivänä? </a:t>
            </a:r>
            <a:r>
              <a:rPr lang="en-GB" sz="2400" b="1" dirty="0"/>
              <a:t>p</a:t>
            </a:r>
            <a:r>
              <a:rPr lang="en-FI" sz="2400" b="1" dirty="0"/>
              <a:t>. 50</a:t>
            </a:r>
          </a:p>
          <a:p>
            <a:endParaRPr lang="en-FI" sz="2400" b="1" dirty="0"/>
          </a:p>
          <a:p>
            <a:endParaRPr lang="en-FI" sz="2400" dirty="0"/>
          </a:p>
          <a:p>
            <a:r>
              <a:rPr lang="en-FI" sz="2400" b="1" dirty="0"/>
              <a:t>Kappale 3 // Chapter 3</a:t>
            </a:r>
          </a:p>
          <a:p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</a:t>
            </a:r>
            <a:r>
              <a:rPr lang="en-FI" sz="2400" dirty="0"/>
              <a:t>ow do you talk about your day?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I" sz="2400" dirty="0"/>
              <a:t>Days of the week  (maanantai, tiistai, keskiviikko…. </a:t>
            </a:r>
            <a:r>
              <a:rPr lang="en-GB" sz="2400" dirty="0"/>
              <a:t>T</a:t>
            </a:r>
            <a:r>
              <a:rPr lang="en-FI" sz="2400" dirty="0"/>
              <a:t>orstaina, perjantaina….)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I" sz="2400" dirty="0"/>
              <a:t>Telling the time (Kello on kuusi / puoli kolme…)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I" sz="2400" dirty="0"/>
              <a:t>More verbs and verb types</a:t>
            </a:r>
          </a:p>
        </p:txBody>
      </p:sp>
    </p:spTree>
    <p:extLst>
      <p:ext uri="{BB962C8B-B14F-4D97-AF65-F5344CB8AC3E}">
        <p14:creationId xmlns:p14="http://schemas.microsoft.com/office/powerpoint/2010/main" val="375894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D3945C-7F6A-BF83-7925-AC9006369501}"/>
              </a:ext>
            </a:extLst>
          </p:cNvPr>
          <p:cNvSpPr txBox="1"/>
          <p:nvPr/>
        </p:nvSpPr>
        <p:spPr>
          <a:xfrm>
            <a:off x="890016" y="877824"/>
            <a:ext cx="99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Viikonpäivät &amp; ajan kertominen // week days &amp; telling the time</a:t>
            </a:r>
          </a:p>
          <a:p>
            <a:endParaRPr lang="en-FI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</a:t>
            </a:r>
            <a:r>
              <a:rPr lang="en-FI" sz="2400" dirty="0"/>
              <a:t>ee pages 64 &amp; 65 in the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I" sz="2400" dirty="0"/>
              <a:t>Do exercises 12 &amp; 13 in the book </a:t>
            </a:r>
          </a:p>
        </p:txBody>
      </p:sp>
    </p:spTree>
    <p:extLst>
      <p:ext uri="{BB962C8B-B14F-4D97-AF65-F5344CB8AC3E}">
        <p14:creationId xmlns:p14="http://schemas.microsoft.com/office/powerpoint/2010/main" val="3891066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50314B-83F6-AC34-3A39-8796444A0BA8}"/>
              </a:ext>
            </a:extLst>
          </p:cNvPr>
          <p:cNvSpPr txBox="1"/>
          <p:nvPr/>
        </p:nvSpPr>
        <p:spPr>
          <a:xfrm>
            <a:off x="999744" y="428178"/>
            <a:ext cx="108264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Verbityypit // Verb types 1-5</a:t>
            </a:r>
          </a:p>
          <a:p>
            <a:endParaRPr lang="en-FI" sz="2400" b="1" dirty="0"/>
          </a:p>
          <a:p>
            <a:r>
              <a:rPr lang="en-FI" sz="2000" b="1" dirty="0"/>
              <a:t>Kotitehtävä // Home work</a:t>
            </a:r>
          </a:p>
          <a:p>
            <a:endParaRPr lang="en-FI" sz="2000" b="1" dirty="0"/>
          </a:p>
          <a:p>
            <a:r>
              <a:rPr lang="en-FI" sz="2000" dirty="0"/>
              <a:t>Go through the verb types 1-5 (pages 56-58)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000" dirty="0"/>
              <a:t>Translate the verbs in each group!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000" dirty="0"/>
              <a:t>Try to understand what is typical of each verb type: What is the basic form like (= what is at the end of it)? How do you find the stem (vartalo) of the verb? How do you make the conjugated forms in different persons?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000" dirty="0"/>
          </a:p>
          <a:p>
            <a:r>
              <a:rPr lang="en-FI" sz="2000" dirty="0"/>
              <a:t>For instance: verbs of the type </a:t>
            </a:r>
            <a:r>
              <a:rPr lang="en-FI" sz="2000" i="1" dirty="0"/>
              <a:t>syödä</a:t>
            </a:r>
            <a:r>
              <a:rPr lang="en-FI" sz="2000" dirty="0"/>
              <a:t> (’to eat’) and </a:t>
            </a:r>
            <a:r>
              <a:rPr lang="en-FI" sz="2000" i="1" dirty="0"/>
              <a:t>juoda </a:t>
            </a:r>
            <a:r>
              <a:rPr lang="en-FI" sz="2000" dirty="0"/>
              <a:t>(‘to eat’)</a:t>
            </a:r>
          </a:p>
          <a:p>
            <a:r>
              <a:rPr lang="en-FI" sz="2000" dirty="0"/>
              <a:t>	* the basic form ends with </a:t>
            </a:r>
            <a:r>
              <a:rPr lang="en-FI" sz="2000" b="1" dirty="0"/>
              <a:t>–da/-dä</a:t>
            </a:r>
          </a:p>
          <a:p>
            <a:r>
              <a:rPr lang="en-FI" sz="2000" b="1" dirty="0"/>
              <a:t>	* </a:t>
            </a:r>
            <a:r>
              <a:rPr lang="en-FI" sz="2000" dirty="0"/>
              <a:t>to find the stem =&gt; remove the ending –</a:t>
            </a:r>
            <a:r>
              <a:rPr lang="en-FI" sz="2000" b="1" dirty="0"/>
              <a:t>da/-dä =&gt; syö- / juo-</a:t>
            </a:r>
          </a:p>
          <a:p>
            <a:r>
              <a:rPr lang="en-FI" sz="2000" b="1" dirty="0"/>
              <a:t>	* </a:t>
            </a:r>
            <a:r>
              <a:rPr lang="en-FI" sz="2000" dirty="0"/>
              <a:t>add the person ending =&gt; minä syö+n, sinä syö+t… Hän juo, me juo+mme, he juo+vat…</a:t>
            </a:r>
          </a:p>
          <a:p>
            <a:endParaRPr lang="en-FI" sz="2000" b="1" dirty="0"/>
          </a:p>
          <a:p>
            <a:r>
              <a:rPr lang="en-FI" sz="2000" b="1" dirty="0"/>
              <a:t>=&gt; </a:t>
            </a:r>
            <a:r>
              <a:rPr lang="en-FI" sz="2000" b="1" u="sng" dirty="0"/>
              <a:t>We will go through the different verb types in detail in the next lecture! </a:t>
            </a:r>
            <a:r>
              <a:rPr lang="en-FI" sz="2000" b="1" dirty="0"/>
              <a:t>Do the home work as </a:t>
            </a:r>
            <a:r>
              <a:rPr lang="en-FI" sz="2000" b="1" u="sng" dirty="0"/>
              <a:t>preparation </a:t>
            </a:r>
            <a:r>
              <a:rPr lang="en-FI" sz="2000" b="1" dirty="0"/>
              <a:t>for this! ALSO: </a:t>
            </a:r>
            <a:r>
              <a:rPr lang="en-FI" sz="2000" b="1" u="sng" dirty="0"/>
              <a:t>try </a:t>
            </a:r>
            <a:r>
              <a:rPr lang="en-FI" sz="2000" b="1" dirty="0"/>
              <a:t>to do the exercise 5 on page 59!</a:t>
            </a:r>
          </a:p>
        </p:txBody>
      </p:sp>
    </p:spTree>
    <p:extLst>
      <p:ext uri="{BB962C8B-B14F-4D97-AF65-F5344CB8AC3E}">
        <p14:creationId xmlns:p14="http://schemas.microsoft.com/office/powerpoint/2010/main" val="319345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4A0541-7D3A-5619-1D14-B84C04E27D01}"/>
              </a:ext>
            </a:extLst>
          </p:cNvPr>
          <p:cNvSpPr txBox="1"/>
          <p:nvPr/>
        </p:nvSpPr>
        <p:spPr>
          <a:xfrm>
            <a:off x="697832" y="481263"/>
            <a:ext cx="1085248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1 (22.4. &amp; 26.4.)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1: alphabet &amp; sounds, greetings &amp; presenting yourself, countries &amp; languages, numbers, basics of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2 (29.4. &amp; 3.5.)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2: talking about one’s family, questions, genitive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3 (6.5. &amp; 10.5.)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3: talking about one’s day, week days &amp; telling the time, more about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4 (13.5. &amp; 17.5.)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4: talking about food, shopping, partitive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5 (20.5. &amp; 24.5.)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5: talking about one’s home,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colours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places in the city, email,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minulla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on -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rakenne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basics of consonant gradation (k-, p-, t- changes)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6 (27.5. &amp; 31.5)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Some revision, text assignment in class (30 mins for writing a text;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instructions will be given later!)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Final exam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(grammar and vocabulary): 31.5.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29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96888D-FB88-D839-0F73-A02744DE3A0B}"/>
              </a:ext>
            </a:extLst>
          </p:cNvPr>
          <p:cNvSpPr txBox="1"/>
          <p:nvPr/>
        </p:nvSpPr>
        <p:spPr>
          <a:xfrm>
            <a:off x="207264" y="365760"/>
            <a:ext cx="107045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5. Valitse sopiva verbi sopivaan lauseeseen. Muista oikea persoona!</a:t>
            </a:r>
          </a:p>
          <a:p>
            <a:endParaRPr lang="en-FI" sz="2400" b="1" dirty="0"/>
          </a:p>
          <a:p>
            <a:r>
              <a:rPr lang="en-FI" sz="2400" b="1" dirty="0"/>
              <a:t>Verbs for a.-f.: istua, seisoa, puhua, soittaa, laulaa, kysyä</a:t>
            </a:r>
          </a:p>
          <a:p>
            <a:endParaRPr lang="en-FI" sz="2400" b="1" dirty="0"/>
          </a:p>
          <a:p>
            <a:pPr marL="457200" indent="-457200">
              <a:buAutoNum type="alphaLcPeriod"/>
            </a:pPr>
            <a:r>
              <a:rPr lang="en-FI" sz="2400" dirty="0"/>
              <a:t>Opiskelijat ___________________________, missä on kahvila.</a:t>
            </a:r>
          </a:p>
          <a:p>
            <a:pPr marL="457200" indent="-457200">
              <a:buAutoNum type="alphaLcPeriod"/>
            </a:pPr>
            <a:r>
              <a:rPr lang="en-FI" sz="2400" dirty="0"/>
              <a:t>Mitä kieltä sinä ________________________?</a:t>
            </a:r>
          </a:p>
          <a:p>
            <a:pPr marL="457200" indent="-457200">
              <a:buAutoNum type="alphaLcPeriod"/>
            </a:pPr>
            <a:r>
              <a:rPr lang="en-FI" sz="2400" dirty="0"/>
              <a:t>Isä ________________________ minulle illalla joka sunnuntai.</a:t>
            </a:r>
          </a:p>
          <a:p>
            <a:pPr marL="457200" indent="-457200">
              <a:buAutoNum type="alphaLcPeriod"/>
            </a:pPr>
            <a:r>
              <a:rPr lang="en-FI" sz="2400" dirty="0"/>
              <a:t>Tänään me _______________________ isoäidille “Paljon onnea vaan!”</a:t>
            </a:r>
          </a:p>
          <a:p>
            <a:pPr marL="457200" indent="-457200">
              <a:buAutoNum type="alphaLcPeriod"/>
            </a:pPr>
            <a:r>
              <a:rPr lang="en-FI" sz="2400" dirty="0"/>
              <a:t>Miksi te_________________________ ulkona?</a:t>
            </a:r>
          </a:p>
          <a:p>
            <a:pPr marL="457200" indent="-457200">
              <a:buAutoNum type="alphaLcPeriod"/>
            </a:pPr>
            <a:r>
              <a:rPr lang="en-FI" sz="2400" dirty="0"/>
              <a:t>Anteeksi, minä ___________________ tässä.</a:t>
            </a:r>
          </a:p>
          <a:p>
            <a:pPr marL="457200" indent="-457200">
              <a:buAutoNum type="alphaLcPeriod"/>
            </a:pPr>
            <a:endParaRPr lang="en-FI" sz="2400" dirty="0"/>
          </a:p>
          <a:p>
            <a:r>
              <a:rPr lang="en-FI" sz="2400" b="1" dirty="0"/>
              <a:t>Verbs for g.-j: syödä, juoda, käydä, viedä</a:t>
            </a:r>
          </a:p>
          <a:p>
            <a:endParaRPr lang="en-FI" sz="2400" b="1" dirty="0"/>
          </a:p>
          <a:p>
            <a:pPr marL="457200" indent="-457200">
              <a:buAutoNum type="alphaLcPeriod" startAt="7"/>
            </a:pPr>
            <a:r>
              <a:rPr lang="en-FI" sz="2400" dirty="0"/>
              <a:t>Mitä sinä _______________________? Meillä on teetä ja kahvia.</a:t>
            </a:r>
          </a:p>
          <a:p>
            <a:pPr marL="457200" indent="-457200">
              <a:buAutoNum type="alphaLcPeriod" startAt="7"/>
            </a:pPr>
            <a:r>
              <a:rPr lang="en-FI" sz="2400" dirty="0"/>
              <a:t>Minä ________________________aamulla koiran ulos.</a:t>
            </a:r>
          </a:p>
          <a:p>
            <a:pPr marL="457200" indent="-457200">
              <a:buAutoNum type="alphaLcPeriod" startAt="7"/>
            </a:pPr>
            <a:r>
              <a:rPr lang="en-FI" sz="2400" dirty="0"/>
              <a:t>Me ________________________ hampurilaiset.</a:t>
            </a:r>
          </a:p>
          <a:p>
            <a:pPr marL="457200" indent="-457200">
              <a:buAutoNum type="alphaLcPeriod" startAt="7"/>
            </a:pPr>
            <a:r>
              <a:rPr lang="en-FI" sz="2400" dirty="0"/>
              <a:t>Te _________________________ saunassa lauantaina.</a:t>
            </a:r>
          </a:p>
        </p:txBody>
      </p:sp>
    </p:spTree>
    <p:extLst>
      <p:ext uri="{BB962C8B-B14F-4D97-AF65-F5344CB8AC3E}">
        <p14:creationId xmlns:p14="http://schemas.microsoft.com/office/powerpoint/2010/main" val="3993270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F475B0-15D1-3502-F639-20BCD79BEF4C}"/>
              </a:ext>
            </a:extLst>
          </p:cNvPr>
          <p:cNvSpPr txBox="1"/>
          <p:nvPr/>
        </p:nvSpPr>
        <p:spPr>
          <a:xfrm>
            <a:off x="560832" y="463296"/>
            <a:ext cx="887577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Verbs for k.-l.: jutella, pestä, mennä, opiskella</a:t>
            </a:r>
          </a:p>
          <a:p>
            <a:endParaRPr lang="en-FI" sz="2400" b="1" dirty="0"/>
          </a:p>
          <a:p>
            <a:r>
              <a:rPr lang="en-FI" sz="2400" dirty="0"/>
              <a:t>k. Minä ____________________ nyt suomea.</a:t>
            </a:r>
          </a:p>
          <a:p>
            <a:r>
              <a:rPr lang="en-FI" sz="2400" dirty="0"/>
              <a:t>l. Hän ____________________ kioskille, koska tupakka on loppu.</a:t>
            </a:r>
          </a:p>
          <a:p>
            <a:r>
              <a:rPr lang="en-FI" sz="2400" dirty="0"/>
              <a:t>m. Te _____________________ pyykkiä keskiviikkona.</a:t>
            </a:r>
          </a:p>
          <a:p>
            <a:r>
              <a:rPr lang="en-FI" sz="2400" dirty="0"/>
              <a:t>n. He _____________________ Oscarin kahvilassa.</a:t>
            </a:r>
          </a:p>
          <a:p>
            <a:endParaRPr lang="en-FI" sz="2400" dirty="0"/>
          </a:p>
          <a:p>
            <a:r>
              <a:rPr lang="en-FI" sz="2400" b="1" dirty="0"/>
              <a:t>Verbs for o.-t.: herätä, siivota, pelata, vastata, avata, haluta</a:t>
            </a:r>
          </a:p>
          <a:p>
            <a:endParaRPr lang="en-FI" sz="2400" b="1" dirty="0"/>
          </a:p>
          <a:p>
            <a:r>
              <a:rPr lang="en-FI" sz="2400" dirty="0"/>
              <a:t>o. Minä ____________________sinulle oven.</a:t>
            </a:r>
          </a:p>
          <a:p>
            <a:r>
              <a:rPr lang="en-GB" sz="2400" dirty="0"/>
              <a:t>p</a:t>
            </a:r>
            <a:r>
              <a:rPr lang="en-FI" sz="2400" dirty="0"/>
              <a:t>. Miksi sinä ____________________ kello 6 aamulla?</a:t>
            </a:r>
          </a:p>
          <a:p>
            <a:r>
              <a:rPr lang="en-GB" sz="2400" dirty="0"/>
              <a:t>q. </a:t>
            </a:r>
            <a:r>
              <a:rPr lang="en-GB" sz="2400" dirty="0" err="1"/>
              <a:t>Soitan</a:t>
            </a:r>
            <a:r>
              <a:rPr lang="en-GB" sz="2400" dirty="0"/>
              <a:t> </a:t>
            </a:r>
            <a:r>
              <a:rPr lang="en-GB" sz="2400" dirty="0" err="1"/>
              <a:t>hänelle</a:t>
            </a:r>
            <a:r>
              <a:rPr lang="en-GB" sz="2400" dirty="0"/>
              <a:t> </a:t>
            </a:r>
            <a:r>
              <a:rPr lang="en-GB" sz="2400" dirty="0" err="1"/>
              <a:t>joka</a:t>
            </a:r>
            <a:r>
              <a:rPr lang="en-GB" sz="2400" dirty="0"/>
              <a:t> </a:t>
            </a:r>
            <a:r>
              <a:rPr lang="en-GB" sz="2400" dirty="0" err="1"/>
              <a:t>aamu</a:t>
            </a:r>
            <a:r>
              <a:rPr lang="en-GB" sz="2400" dirty="0"/>
              <a:t>,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hän</a:t>
            </a:r>
            <a:r>
              <a:rPr lang="en-GB" sz="2400" dirty="0"/>
              <a:t> _____________________ </a:t>
            </a:r>
            <a:r>
              <a:rPr lang="en-GB" sz="2400" dirty="0" err="1"/>
              <a:t>aina</a:t>
            </a:r>
            <a:r>
              <a:rPr lang="en-GB" sz="2400" dirty="0"/>
              <a:t> </a:t>
            </a:r>
            <a:r>
              <a:rPr lang="en-GB" sz="2400" dirty="0" err="1"/>
              <a:t>nopeasti</a:t>
            </a:r>
            <a:r>
              <a:rPr lang="en-GB" sz="2400" dirty="0"/>
              <a:t>.</a:t>
            </a:r>
          </a:p>
          <a:p>
            <a:r>
              <a:rPr lang="en-GB" sz="2400" b="1" dirty="0"/>
              <a:t>r. </a:t>
            </a:r>
            <a:r>
              <a:rPr lang="en-GB" sz="2400" dirty="0"/>
              <a:t>Me ________________________ </a:t>
            </a:r>
            <a:r>
              <a:rPr lang="en-GB" sz="2400" dirty="0" err="1"/>
              <a:t>kotona</a:t>
            </a:r>
            <a:r>
              <a:rPr lang="en-GB" sz="2400" dirty="0"/>
              <a:t> </a:t>
            </a:r>
            <a:r>
              <a:rPr lang="en-GB" sz="2400" dirty="0" err="1"/>
              <a:t>joka</a:t>
            </a:r>
            <a:r>
              <a:rPr lang="en-GB" sz="2400" dirty="0"/>
              <a:t> </a:t>
            </a:r>
            <a:r>
              <a:rPr lang="en-GB" sz="2400" dirty="0" err="1"/>
              <a:t>päivä</a:t>
            </a:r>
            <a:r>
              <a:rPr lang="en-GB" sz="2400" dirty="0"/>
              <a:t>.</a:t>
            </a:r>
          </a:p>
          <a:p>
            <a:r>
              <a:rPr lang="en-GB" sz="2400" b="1" dirty="0"/>
              <a:t>s.</a:t>
            </a:r>
            <a:r>
              <a:rPr lang="en-GB" sz="2400" dirty="0"/>
              <a:t> </a:t>
            </a:r>
            <a:r>
              <a:rPr lang="en-GB" sz="2400" dirty="0" err="1"/>
              <a:t>Tytöt</a:t>
            </a:r>
            <a:r>
              <a:rPr lang="en-GB" sz="2400" dirty="0"/>
              <a:t> ______________________ </a:t>
            </a:r>
            <a:r>
              <a:rPr lang="en-GB" sz="2400" dirty="0" err="1"/>
              <a:t>futista</a:t>
            </a:r>
            <a:r>
              <a:rPr lang="en-GB" sz="2400" dirty="0"/>
              <a:t> </a:t>
            </a:r>
            <a:r>
              <a:rPr lang="en-GB" sz="2400" dirty="0" err="1"/>
              <a:t>lauantaina</a:t>
            </a:r>
            <a:r>
              <a:rPr lang="en-GB" sz="2400" dirty="0"/>
              <a:t>.</a:t>
            </a:r>
          </a:p>
          <a:p>
            <a:r>
              <a:rPr lang="en-GB" sz="2400" b="1" dirty="0"/>
              <a:t>t. </a:t>
            </a:r>
            <a:r>
              <a:rPr lang="en-GB" sz="2400" dirty="0" err="1"/>
              <a:t>Pelin</a:t>
            </a:r>
            <a:r>
              <a:rPr lang="en-GB" sz="2400" dirty="0"/>
              <a:t> </a:t>
            </a:r>
            <a:r>
              <a:rPr lang="en-GB" sz="2400" dirty="0" err="1"/>
              <a:t>jälkeen</a:t>
            </a:r>
            <a:r>
              <a:rPr lang="en-GB" sz="2400" dirty="0"/>
              <a:t> </a:t>
            </a:r>
            <a:r>
              <a:rPr lang="en-GB" sz="2400" dirty="0" err="1"/>
              <a:t>hän</a:t>
            </a:r>
            <a:r>
              <a:rPr lang="en-GB" sz="2400" dirty="0"/>
              <a:t> __________________ </a:t>
            </a:r>
            <a:r>
              <a:rPr lang="en-GB" sz="2400" dirty="0" err="1"/>
              <a:t>juoda</a:t>
            </a:r>
            <a:r>
              <a:rPr lang="en-GB" sz="2400" dirty="0"/>
              <a:t> </a:t>
            </a:r>
            <a:r>
              <a:rPr lang="en-GB" sz="2400" dirty="0" err="1"/>
              <a:t>vettä</a:t>
            </a:r>
            <a:r>
              <a:rPr lang="en-GB" sz="2400" dirty="0"/>
              <a:t>.</a:t>
            </a:r>
            <a:endParaRPr lang="en-FI" sz="2400" b="1" dirty="0"/>
          </a:p>
          <a:p>
            <a:endParaRPr lang="en-FI" sz="2400" dirty="0"/>
          </a:p>
          <a:p>
            <a:endParaRPr lang="en-FI" sz="2400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920932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9766B8-BFA8-8896-E08D-9A5942E16F90}"/>
              </a:ext>
            </a:extLst>
          </p:cNvPr>
          <p:cNvSpPr txBox="1"/>
          <p:nvPr/>
        </p:nvSpPr>
        <p:spPr>
          <a:xfrm>
            <a:off x="1191126" y="685800"/>
            <a:ext cx="978167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Discussion topic: learning Finnish &amp; following news </a:t>
            </a:r>
            <a:endParaRPr lang="en-FI" sz="2400" dirty="0"/>
          </a:p>
          <a:p>
            <a:pPr marL="342900" indent="-342900">
              <a:buAutoNum type="arabicParenR"/>
            </a:pPr>
            <a:endParaRPr lang="en-FI" sz="2400" dirty="0"/>
          </a:p>
          <a:p>
            <a:r>
              <a:rPr lang="en-FI" sz="2400" dirty="0"/>
              <a:t>Q: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400" dirty="0"/>
              <a:t>How can you learn (more) Finnish? What can you do besides attending the course? Think about different ways of adding your language skills in Finnish!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400" dirty="0"/>
              <a:t>How do you keep up with the news of what is happening in Finland?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dirty="0"/>
          </a:p>
          <a:p>
            <a:r>
              <a:rPr lang="en-FI" sz="2400" dirty="0"/>
              <a:t>=&gt; Discuss in pairs first (in English/Finnish)!</a:t>
            </a:r>
          </a:p>
          <a:p>
            <a:r>
              <a:rPr lang="en-FI" sz="2400" dirty="0"/>
              <a:t>=&gt; Then we talk together and collect tips for learning + vocabulary on the topic!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dirty="0"/>
          </a:p>
          <a:p>
            <a:pPr lvl="1"/>
            <a:endParaRPr lang="en-FI" sz="2400" dirty="0"/>
          </a:p>
          <a:p>
            <a:pPr lvl="1"/>
            <a:endParaRPr lang="en-FI" sz="2400" dirty="0"/>
          </a:p>
          <a:p>
            <a:pPr lvl="1"/>
            <a:endParaRPr lang="en-FI" sz="2400" dirty="0"/>
          </a:p>
          <a:p>
            <a:pPr lvl="1"/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2926415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F7D468-732D-D360-6EF7-42C7232D804F}"/>
              </a:ext>
            </a:extLst>
          </p:cNvPr>
          <p:cNvSpPr txBox="1"/>
          <p:nvPr/>
        </p:nvSpPr>
        <p:spPr>
          <a:xfrm>
            <a:off x="1046747" y="782053"/>
            <a:ext cx="995011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Discussion topic: learning Finnish &amp; following news</a:t>
            </a:r>
          </a:p>
          <a:p>
            <a:endParaRPr lang="en-FI" sz="2800" b="1" dirty="0"/>
          </a:p>
          <a:p>
            <a:r>
              <a:rPr lang="en-FI" sz="2800" b="1" dirty="0"/>
              <a:t>Selkouutiset</a:t>
            </a:r>
            <a:r>
              <a:rPr lang="en-FI" sz="2800" dirty="0"/>
              <a:t> = ‘easy/clear</a:t>
            </a:r>
            <a:r>
              <a:rPr lang="en-FI" sz="2800" b="1" dirty="0"/>
              <a:t> </a:t>
            </a:r>
            <a:r>
              <a:rPr lang="en-FI" sz="2800" dirty="0"/>
              <a:t>news in Finnish’</a:t>
            </a:r>
          </a:p>
          <a:p>
            <a:r>
              <a:rPr lang="en-FI" sz="2800" dirty="0"/>
              <a:t>=&gt; Yleisradio: National broacasting company</a:t>
            </a:r>
          </a:p>
          <a:p>
            <a:r>
              <a:rPr lang="en-FI" sz="2800" dirty="0"/>
              <a:t>=&gt; Yle Areena: free web page</a:t>
            </a:r>
          </a:p>
          <a:p>
            <a:endParaRPr lang="en-FI" sz="2800" dirty="0"/>
          </a:p>
          <a:p>
            <a:endParaRPr lang="en-FI" sz="2800" dirty="0"/>
          </a:p>
          <a:p>
            <a:r>
              <a:rPr lang="en-FI" sz="2800" b="1" dirty="0"/>
              <a:t>Kielibuusti: </a:t>
            </a:r>
            <a:r>
              <a:rPr lang="en-FI" sz="2800" dirty="0"/>
              <a:t>verkkosivut // web pages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</a:t>
            </a:r>
            <a:r>
              <a:rPr lang="en-FI" sz="2800" dirty="0"/>
              <a:t>ips for learning Finnish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FI" sz="2800" dirty="0"/>
              <a:t>Self-study materials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FI" sz="2800" dirty="0"/>
          </a:p>
          <a:p>
            <a:r>
              <a:rPr lang="en-FI" sz="2800" dirty="0"/>
              <a:t>=&gt; </a:t>
            </a:r>
            <a:r>
              <a:rPr lang="en-GB" sz="2800" dirty="0">
                <a:hlinkClick r:id="rId2"/>
              </a:rPr>
              <a:t>https://www.kielibuusti.fi/fi/opiskele-suomea</a:t>
            </a:r>
            <a:endParaRPr lang="en-GB" sz="2800" dirty="0"/>
          </a:p>
          <a:p>
            <a:endParaRPr lang="en-FI" sz="2800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69665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891120-482E-D1B2-082A-242079218C7A}"/>
              </a:ext>
            </a:extLst>
          </p:cNvPr>
          <p:cNvSpPr txBox="1"/>
          <p:nvPr/>
        </p:nvSpPr>
        <p:spPr>
          <a:xfrm>
            <a:off x="609600" y="853440"/>
            <a:ext cx="103266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Kotitehtävät / Home work</a:t>
            </a:r>
          </a:p>
          <a:p>
            <a:endParaRPr lang="en-FI" sz="2400" b="1" dirty="0"/>
          </a:p>
          <a:p>
            <a:endParaRPr lang="en-FI" sz="2400" b="1" dirty="0"/>
          </a:p>
          <a:p>
            <a:r>
              <a:rPr lang="en-FI" sz="2400" b="1" dirty="0"/>
              <a:t>1. </a:t>
            </a:r>
            <a:r>
              <a:rPr lang="en-GB" sz="2400" b="1" dirty="0"/>
              <a:t>Lue </a:t>
            </a:r>
            <a:r>
              <a:rPr lang="en-GB" sz="2400" b="1" dirty="0" err="1"/>
              <a:t>ja</a:t>
            </a:r>
            <a:r>
              <a:rPr lang="en-GB" sz="2400" b="1" dirty="0"/>
              <a:t> </a:t>
            </a:r>
            <a:r>
              <a:rPr lang="en-GB" sz="2400" b="1" dirty="0" err="1"/>
              <a:t>käännä</a:t>
            </a:r>
            <a:r>
              <a:rPr lang="en-GB" sz="2400" b="1" dirty="0"/>
              <a:t>!</a:t>
            </a:r>
            <a:r>
              <a:rPr lang="en-GB" sz="2400" dirty="0"/>
              <a:t> // Read and translate the first text of chapter four </a:t>
            </a:r>
            <a:r>
              <a:rPr lang="en-GB" sz="2400" u="sng" dirty="0" err="1"/>
              <a:t>Ruokakaupassa</a:t>
            </a:r>
            <a:r>
              <a:rPr lang="en-GB" sz="2400" dirty="0"/>
              <a:t>  (p. 76-77)</a:t>
            </a:r>
          </a:p>
          <a:p>
            <a:endParaRPr lang="en-GB" sz="2400" b="1" dirty="0"/>
          </a:p>
          <a:p>
            <a:r>
              <a:rPr lang="en-GB" sz="2400" b="1" dirty="0"/>
              <a:t>2. </a:t>
            </a:r>
            <a:r>
              <a:rPr lang="en-GB" sz="2400" b="1" dirty="0" err="1"/>
              <a:t>Tehtävät</a:t>
            </a:r>
            <a:r>
              <a:rPr lang="en-GB" sz="2400" b="1" dirty="0"/>
              <a:t> //</a:t>
            </a:r>
            <a:r>
              <a:rPr lang="en-GB" sz="2400" dirty="0"/>
              <a:t> Do exercises 2 and 3 (pp. 78-79) </a:t>
            </a:r>
          </a:p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Next week: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Vocabulary of food and food shopping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Talking about food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Partitive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400863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AA71BC-38FC-02CD-DB02-430B3714EC24}"/>
              </a:ext>
            </a:extLst>
          </p:cNvPr>
          <p:cNvSpPr txBox="1"/>
          <p:nvPr/>
        </p:nvSpPr>
        <p:spPr>
          <a:xfrm>
            <a:off x="1287379" y="1010653"/>
            <a:ext cx="93605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Tänään / Today</a:t>
            </a:r>
          </a:p>
          <a:p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Kysymyksiä ja vastauksia // Questions and anwers (home work)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Genetiivi // Genetive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Luetaan! // Let’s read!  Chapter 3:  Mitä tapahtuu tavallisena päivänä? (p. 50)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Viikonpäivät ja ajan kertominen // Days of the week &amp; telling the time</a:t>
            </a:r>
          </a:p>
        </p:txBody>
      </p:sp>
    </p:spTree>
    <p:extLst>
      <p:ext uri="{BB962C8B-B14F-4D97-AF65-F5344CB8AC3E}">
        <p14:creationId xmlns:p14="http://schemas.microsoft.com/office/powerpoint/2010/main" val="412114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6B384F-B35B-A5C5-F390-3DE2B6FAC398}"/>
              </a:ext>
            </a:extLst>
          </p:cNvPr>
          <p:cNvSpPr txBox="1"/>
          <p:nvPr/>
        </p:nvSpPr>
        <p:spPr>
          <a:xfrm>
            <a:off x="1203158" y="854242"/>
            <a:ext cx="957713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Yes/no –questions: questions with the clitic –ko/kö (page 34)</a:t>
            </a:r>
          </a:p>
          <a:p>
            <a:endParaRPr lang="en-FI" dirty="0"/>
          </a:p>
          <a:p>
            <a:endParaRPr lang="en-FI" dirty="0"/>
          </a:p>
          <a:p>
            <a:r>
              <a:rPr lang="en-FI" sz="2400" dirty="0"/>
              <a:t>Puhut</a:t>
            </a:r>
            <a:r>
              <a:rPr lang="en-FI" sz="2400" u="sng" dirty="0"/>
              <a:t>ko </a:t>
            </a:r>
            <a:r>
              <a:rPr lang="en-FI" sz="2400" dirty="0"/>
              <a:t>suomea? Ymmärrätte</a:t>
            </a:r>
            <a:r>
              <a:rPr lang="en-FI" sz="2400" u="sng" dirty="0"/>
              <a:t>kö</a:t>
            </a:r>
            <a:r>
              <a:rPr lang="en-FI" sz="2400" dirty="0"/>
              <a:t> te ruotsia?</a:t>
            </a:r>
          </a:p>
          <a:p>
            <a:endParaRPr lang="en-FI" sz="2400" dirty="0"/>
          </a:p>
          <a:p>
            <a:endParaRPr lang="en-FI" sz="2400" dirty="0"/>
          </a:p>
          <a:p>
            <a:r>
              <a:rPr lang="en-FI" sz="2400" b="1" dirty="0"/>
              <a:t>At home</a:t>
            </a:r>
            <a:r>
              <a:rPr lang="en-FI" sz="2400" dirty="0"/>
              <a:t>: do exercises 17 &amp; 18 (page 36) ((older book, exercise 17 =&gt; exercise 10, p. 28; exercise 18 =&gt; next slide</a:t>
            </a:r>
          </a:p>
          <a:p>
            <a:endParaRPr lang="en-FI" sz="2400" dirty="0"/>
          </a:p>
          <a:p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153655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B8D688-46B1-F9F4-7134-5BB69D5ADD9B}"/>
              </a:ext>
            </a:extLst>
          </p:cNvPr>
          <p:cNvSpPr txBox="1"/>
          <p:nvPr/>
        </p:nvSpPr>
        <p:spPr>
          <a:xfrm>
            <a:off x="613611" y="733926"/>
            <a:ext cx="9829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Exercise 18 (p. 36): </a:t>
            </a:r>
            <a:r>
              <a:rPr lang="en-FI" sz="2400" dirty="0"/>
              <a:t>kirjoita kielteinen vastaus // Write a negative answer</a:t>
            </a:r>
          </a:p>
          <a:p>
            <a:endParaRPr lang="en-FI" sz="2400" dirty="0"/>
          </a:p>
          <a:p>
            <a:pPr marL="457200" indent="-457200">
              <a:buAutoNum type="alphaLcParenR"/>
            </a:pPr>
            <a:r>
              <a:rPr lang="en-GB" sz="2400" dirty="0" err="1"/>
              <a:t>Asutko</a:t>
            </a:r>
            <a:r>
              <a:rPr lang="en-GB" sz="2400" dirty="0"/>
              <a:t> </a:t>
            </a:r>
            <a:r>
              <a:rPr lang="en-GB" sz="2400" dirty="0" err="1"/>
              <a:t>sinä</a:t>
            </a:r>
            <a:r>
              <a:rPr lang="en-GB" sz="2400" dirty="0"/>
              <a:t> </a:t>
            </a:r>
            <a:r>
              <a:rPr lang="en-GB" sz="2400" dirty="0" err="1"/>
              <a:t>saksassa</a:t>
            </a:r>
            <a:r>
              <a:rPr lang="en-GB" sz="2400" dirty="0"/>
              <a:t>?</a:t>
            </a:r>
          </a:p>
          <a:p>
            <a:pPr marL="457200" indent="-457200">
              <a:buAutoNum type="alphaLcParenR"/>
            </a:pPr>
            <a:endParaRPr lang="en-GB" sz="2400" dirty="0"/>
          </a:p>
          <a:p>
            <a:pPr marL="457200" indent="-457200">
              <a:buAutoNum type="alphaLcParenR"/>
            </a:pPr>
            <a:r>
              <a:rPr lang="en-GB" sz="2400" dirty="0" err="1"/>
              <a:t>Puhutteko</a:t>
            </a:r>
            <a:r>
              <a:rPr lang="en-GB" sz="2400" dirty="0"/>
              <a:t> </a:t>
            </a:r>
            <a:r>
              <a:rPr lang="en-GB" sz="2400" dirty="0" err="1"/>
              <a:t>te</a:t>
            </a:r>
            <a:r>
              <a:rPr lang="en-GB" sz="2400" dirty="0"/>
              <a:t> </a:t>
            </a:r>
            <a:r>
              <a:rPr lang="en-GB" sz="2400" dirty="0" err="1"/>
              <a:t>japania</a:t>
            </a:r>
            <a:r>
              <a:rPr lang="en-GB" sz="2400" dirty="0"/>
              <a:t>?</a:t>
            </a:r>
          </a:p>
          <a:p>
            <a:pPr marL="457200" indent="-457200">
              <a:buAutoNum type="alphaLcParenR"/>
            </a:pPr>
            <a:endParaRPr lang="en-GB" sz="2400" dirty="0"/>
          </a:p>
          <a:p>
            <a:pPr marL="457200" indent="-457200">
              <a:buAutoNum type="alphaLcParenR"/>
            </a:pPr>
            <a:r>
              <a:rPr lang="en-GB" sz="2400" dirty="0" err="1"/>
              <a:t>Ovatko</a:t>
            </a:r>
            <a:r>
              <a:rPr lang="en-GB" sz="2400" dirty="0"/>
              <a:t> he </a:t>
            </a:r>
            <a:r>
              <a:rPr lang="en-GB" sz="2400" dirty="0" err="1"/>
              <a:t>nyt</a:t>
            </a:r>
            <a:r>
              <a:rPr lang="en-GB" sz="2400" dirty="0"/>
              <a:t> </a:t>
            </a:r>
            <a:r>
              <a:rPr lang="en-GB" sz="2400" dirty="0" err="1"/>
              <a:t>Suomessa</a:t>
            </a:r>
            <a:r>
              <a:rPr lang="en-GB" sz="2400" dirty="0"/>
              <a:t>?</a:t>
            </a:r>
          </a:p>
          <a:p>
            <a:pPr marL="457200" indent="-457200">
              <a:buAutoNum type="alphaLcParenR"/>
            </a:pPr>
            <a:endParaRPr lang="en-GB" sz="2400" dirty="0"/>
          </a:p>
          <a:p>
            <a:pPr marL="457200" indent="-457200">
              <a:buAutoNum type="alphaLcParenR"/>
            </a:pPr>
            <a:r>
              <a:rPr lang="en-GB" sz="2400" dirty="0"/>
              <a:t> Onko Oscar </a:t>
            </a:r>
            <a:r>
              <a:rPr lang="en-GB" sz="2400" dirty="0" err="1"/>
              <a:t>naimisissa</a:t>
            </a:r>
            <a:r>
              <a:rPr lang="en-GB" sz="2400" dirty="0"/>
              <a:t>?</a:t>
            </a:r>
          </a:p>
          <a:p>
            <a:pPr marL="457200" indent="-457200">
              <a:buAutoNum type="alphaLcParenR"/>
            </a:pPr>
            <a:endParaRPr lang="en-GB" sz="2400" dirty="0"/>
          </a:p>
          <a:p>
            <a:pPr marL="457200" indent="-457200">
              <a:buAutoNum type="alphaLcParenR"/>
            </a:pPr>
            <a:r>
              <a:rPr lang="en-GB" sz="2400" dirty="0" err="1"/>
              <a:t>Opiskeletko</a:t>
            </a:r>
            <a:r>
              <a:rPr lang="en-GB" sz="2400" dirty="0"/>
              <a:t> </a:t>
            </a:r>
            <a:r>
              <a:rPr lang="en-GB" sz="2400" dirty="0" err="1"/>
              <a:t>sinä</a:t>
            </a:r>
            <a:r>
              <a:rPr lang="en-GB" sz="2400" dirty="0"/>
              <a:t> </a:t>
            </a:r>
            <a:r>
              <a:rPr lang="en-GB" sz="2400" dirty="0" err="1"/>
              <a:t>ranskaa</a:t>
            </a:r>
            <a:r>
              <a:rPr lang="en-GB" sz="2400" dirty="0"/>
              <a:t>?</a:t>
            </a:r>
          </a:p>
          <a:p>
            <a:pPr marL="457200" indent="-457200">
              <a:buAutoNum type="alphaLcParenR"/>
            </a:pPr>
            <a:endParaRPr lang="en-GB" sz="2400" dirty="0"/>
          </a:p>
          <a:p>
            <a:pPr marL="457200" indent="-457200">
              <a:buAutoNum type="alphaLcParenR"/>
            </a:pPr>
            <a:r>
              <a:rPr lang="en-GB" sz="2400" dirty="0" err="1"/>
              <a:t>Tiedätkö</a:t>
            </a:r>
            <a:r>
              <a:rPr lang="en-GB" sz="2400" dirty="0"/>
              <a:t>, </a:t>
            </a:r>
            <a:r>
              <a:rPr lang="en-GB" sz="2400" dirty="0" err="1"/>
              <a:t>kuka</a:t>
            </a:r>
            <a:r>
              <a:rPr lang="en-GB" sz="2400" dirty="0"/>
              <a:t> </a:t>
            </a:r>
            <a:r>
              <a:rPr lang="en-GB" sz="2400" dirty="0" err="1"/>
              <a:t>Heikin</a:t>
            </a:r>
            <a:r>
              <a:rPr lang="en-GB" sz="2400" dirty="0"/>
              <a:t> </a:t>
            </a:r>
            <a:r>
              <a:rPr lang="en-GB" sz="2400" dirty="0" err="1"/>
              <a:t>tyttöystävä</a:t>
            </a:r>
            <a:r>
              <a:rPr lang="en-GB" sz="2400" dirty="0"/>
              <a:t> on?</a:t>
            </a:r>
            <a:endParaRPr lang="en-FI" sz="2400" dirty="0"/>
          </a:p>
        </p:txBody>
      </p:sp>
    </p:spTree>
    <p:extLst>
      <p:ext uri="{BB962C8B-B14F-4D97-AF65-F5344CB8AC3E}">
        <p14:creationId xmlns:p14="http://schemas.microsoft.com/office/powerpoint/2010/main" val="191168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0FA80B-0E4F-2D44-B991-F1CF20DB8CFA}"/>
              </a:ext>
            </a:extLst>
          </p:cNvPr>
          <p:cNvSpPr txBox="1"/>
          <p:nvPr/>
        </p:nvSpPr>
        <p:spPr>
          <a:xfrm>
            <a:off x="950494" y="302359"/>
            <a:ext cx="973354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Genetiivi // Genitive: a first look</a:t>
            </a:r>
          </a:p>
          <a:p>
            <a:endParaRPr lang="en-FI" sz="2800" dirty="0"/>
          </a:p>
          <a:p>
            <a:r>
              <a:rPr lang="en-FI" sz="2800" dirty="0"/>
              <a:t>*    </a:t>
            </a:r>
            <a:r>
              <a:rPr lang="en-GB" sz="2400" dirty="0"/>
              <a:t>O</a:t>
            </a:r>
            <a:r>
              <a:rPr lang="en-FI" sz="2400" dirty="0"/>
              <a:t>ne of the 15 Finnish cases: very common 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FI" sz="2400" dirty="0"/>
              <a:t>Case ending in singular (sijapääte yksikössä) is </a:t>
            </a:r>
            <a:r>
              <a:rPr lang="en-FI" sz="2400" i="1" dirty="0"/>
              <a:t>–n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FI" sz="2400" dirty="0"/>
              <a:t>Often indicates the “owner” of something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FI" sz="2400" dirty="0"/>
          </a:p>
          <a:p>
            <a:r>
              <a:rPr lang="en-FI" sz="2400" i="1" dirty="0"/>
              <a:t>Aino</a:t>
            </a:r>
            <a:r>
              <a:rPr lang="en-FI" sz="2400" b="1" i="1" dirty="0"/>
              <a:t>n</a:t>
            </a:r>
            <a:r>
              <a:rPr lang="en-FI" sz="2400" i="1" dirty="0"/>
              <a:t> kirja	</a:t>
            </a:r>
            <a:r>
              <a:rPr lang="en-FI" sz="2400" dirty="0"/>
              <a:t>(Aino’s book)			</a:t>
            </a:r>
            <a:r>
              <a:rPr lang="en-FI" sz="2400" i="1" dirty="0"/>
              <a:t>Minu</a:t>
            </a:r>
            <a:r>
              <a:rPr lang="en-FI" sz="2400" b="1" i="1" dirty="0"/>
              <a:t>n </a:t>
            </a:r>
            <a:r>
              <a:rPr lang="en-FI" sz="2400" i="1" dirty="0"/>
              <a:t>kirja(ni)		</a:t>
            </a:r>
            <a:r>
              <a:rPr lang="en-FI" sz="2400" dirty="0"/>
              <a:t>(my book)</a:t>
            </a:r>
          </a:p>
          <a:p>
            <a:r>
              <a:rPr lang="en-FI" sz="2400" i="1" dirty="0"/>
              <a:t>Suome</a:t>
            </a:r>
            <a:r>
              <a:rPr lang="en-FI" sz="2400" b="1" i="1" dirty="0"/>
              <a:t>n</a:t>
            </a:r>
            <a:r>
              <a:rPr lang="en-FI" sz="2400" i="1" dirty="0"/>
              <a:t> presidentti </a:t>
            </a:r>
            <a:r>
              <a:rPr lang="en-FI" sz="2400" dirty="0"/>
              <a:t>(Finland’s president)	</a:t>
            </a:r>
            <a:r>
              <a:rPr lang="en-FI" sz="2400" i="1" dirty="0"/>
              <a:t>Sinu</a:t>
            </a:r>
            <a:r>
              <a:rPr lang="en-FI" sz="2400" b="1" i="1" dirty="0"/>
              <a:t>n</a:t>
            </a:r>
            <a:r>
              <a:rPr lang="en-FI" sz="2400" i="1" dirty="0"/>
              <a:t> koira(si) </a:t>
            </a:r>
            <a:r>
              <a:rPr lang="en-FI" sz="2400" dirty="0"/>
              <a:t>		(your dog)</a:t>
            </a:r>
          </a:p>
          <a:p>
            <a:endParaRPr lang="en-FI" sz="2400" i="1" dirty="0"/>
          </a:p>
          <a:p>
            <a:r>
              <a:rPr lang="en-FI" sz="2000" b="1" dirty="0"/>
              <a:t>NB 1.</a:t>
            </a:r>
            <a:r>
              <a:rPr lang="en-FI" sz="2000" dirty="0"/>
              <a:t> In standard Finnish the main word needs a possessive suffix when it is connected with a personal pronoun (</a:t>
            </a:r>
            <a:r>
              <a:rPr lang="en-FI" sz="2000" i="1" dirty="0"/>
              <a:t>minun kirja</a:t>
            </a:r>
            <a:r>
              <a:rPr lang="en-FI" sz="2000" b="1" i="1" dirty="0"/>
              <a:t>ni</a:t>
            </a:r>
            <a:r>
              <a:rPr lang="en-FI" sz="2000" i="1" dirty="0"/>
              <a:t>, sinun kirja</a:t>
            </a:r>
            <a:r>
              <a:rPr lang="en-FI" sz="2000" b="1" i="1" dirty="0"/>
              <a:t>si</a:t>
            </a:r>
            <a:r>
              <a:rPr lang="en-FI" sz="2000" i="1" dirty="0"/>
              <a:t>, hänen kirja</a:t>
            </a:r>
            <a:r>
              <a:rPr lang="en-FI" sz="2000" b="1" i="1" dirty="0"/>
              <a:t>nsa</a:t>
            </a:r>
            <a:r>
              <a:rPr lang="en-FI" sz="2000" dirty="0"/>
              <a:t>) but in spoken Finnish the suffix is dropped (</a:t>
            </a:r>
            <a:r>
              <a:rPr lang="en-FI" sz="2000" i="1" dirty="0"/>
              <a:t>minun/mun kirja, sinun/sun kirja, hänen/sen kirja…</a:t>
            </a:r>
            <a:r>
              <a:rPr lang="en-FI" sz="2000" dirty="0"/>
              <a:t>) =&gt; </a:t>
            </a:r>
            <a:r>
              <a:rPr lang="en-FI" sz="2000" b="1" dirty="0"/>
              <a:t>more about this soon</a:t>
            </a:r>
          </a:p>
          <a:p>
            <a:r>
              <a:rPr lang="en-FI" sz="2000" b="1" dirty="0"/>
              <a:t>NB 2.</a:t>
            </a:r>
            <a:r>
              <a:rPr lang="en-FI" sz="2000" dirty="0"/>
              <a:t> In the course, we only deal with the singular forms of genitive. The plural forms you learn in later courses (they are more complex).</a:t>
            </a:r>
          </a:p>
          <a:p>
            <a:r>
              <a:rPr lang="en-FI" sz="2000" b="1" dirty="0"/>
              <a:t>NB 3.</a:t>
            </a:r>
            <a:r>
              <a:rPr lang="en-FI" sz="2000" dirty="0"/>
              <a:t> Genitive has also other uses: for instance, it is one of the cases for the object in Finnish: </a:t>
            </a:r>
            <a:r>
              <a:rPr lang="en-FI" sz="2000" i="1" dirty="0"/>
              <a:t>Hän leipoi kaku</a:t>
            </a:r>
            <a:r>
              <a:rPr lang="en-FI" sz="2000" b="1" i="1" dirty="0"/>
              <a:t>n</a:t>
            </a:r>
            <a:r>
              <a:rPr lang="en-FI" sz="2000" i="1" dirty="0"/>
              <a:t>, Hän luki kirja</a:t>
            </a:r>
            <a:r>
              <a:rPr lang="en-FI" sz="2000" b="1" i="1" dirty="0"/>
              <a:t>n</a:t>
            </a:r>
            <a:r>
              <a:rPr lang="en-FI" sz="2000" i="1" dirty="0"/>
              <a:t>, Minä ostin auto</a:t>
            </a:r>
            <a:r>
              <a:rPr lang="en-FI" sz="2000" b="1" i="1" dirty="0"/>
              <a:t>n </a:t>
            </a:r>
            <a:r>
              <a:rPr lang="en-FI" sz="2000" dirty="0"/>
              <a:t>=&gt; </a:t>
            </a:r>
            <a:r>
              <a:rPr lang="en-FI" sz="2000" b="1" dirty="0"/>
              <a:t>Objekti / object comes up in the next course (Suomi II)</a:t>
            </a:r>
            <a:endParaRPr lang="en-FI" sz="2000" b="1" i="1" dirty="0"/>
          </a:p>
          <a:p>
            <a:endParaRPr lang="en-FI" sz="2800" i="1" dirty="0"/>
          </a:p>
        </p:txBody>
      </p:sp>
    </p:spTree>
    <p:extLst>
      <p:ext uri="{BB962C8B-B14F-4D97-AF65-F5344CB8AC3E}">
        <p14:creationId xmlns:p14="http://schemas.microsoft.com/office/powerpoint/2010/main" val="22039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746158-7908-32D7-048A-866E56CC9A08}"/>
              </a:ext>
            </a:extLst>
          </p:cNvPr>
          <p:cNvSpPr txBox="1"/>
          <p:nvPr/>
        </p:nvSpPr>
        <p:spPr>
          <a:xfrm>
            <a:off x="987552" y="597408"/>
            <a:ext cx="9643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Genetiivi // Genitive: a first look</a:t>
            </a:r>
          </a:p>
          <a:p>
            <a:endParaRPr lang="en-FI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to make the genitive form: you need to add the ending –</a:t>
            </a:r>
            <a:r>
              <a:rPr lang="en-GB" sz="2400" i="1" dirty="0"/>
              <a:t>n </a:t>
            </a:r>
            <a:r>
              <a:rPr lang="en-GB" sz="2400" dirty="0"/>
              <a:t>to the stem (</a:t>
            </a:r>
            <a:r>
              <a:rPr lang="en-GB" sz="2400" dirty="0" err="1"/>
              <a:t>vartalo</a:t>
            </a:r>
            <a:r>
              <a:rPr lang="en-GB" sz="2400" dirty="0"/>
              <a:t>) of the word (the same idea we already saw with verbs!)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Basic forms</a:t>
            </a:r>
            <a:r>
              <a:rPr lang="en-GB" sz="2400" dirty="0"/>
              <a:t>: Markku, Suomi, </a:t>
            </a:r>
            <a:r>
              <a:rPr lang="en-GB" sz="2400" dirty="0" err="1"/>
              <a:t>talo</a:t>
            </a:r>
            <a:r>
              <a:rPr lang="en-GB" sz="2400" dirty="0"/>
              <a:t>, </a:t>
            </a:r>
            <a:r>
              <a:rPr lang="en-GB" sz="2400" dirty="0" err="1"/>
              <a:t>kirja</a:t>
            </a:r>
            <a:r>
              <a:rPr lang="en-GB" sz="2400" dirty="0"/>
              <a:t>, Tampere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stems</a:t>
            </a:r>
            <a:r>
              <a:rPr lang="en-GB" sz="2400" dirty="0"/>
              <a:t>:  </a:t>
            </a:r>
            <a:r>
              <a:rPr lang="en-GB" sz="2400" dirty="0" err="1"/>
              <a:t>Marku</a:t>
            </a:r>
            <a:r>
              <a:rPr lang="en-GB" sz="2400" dirty="0"/>
              <a:t>-</a:t>
            </a:r>
            <a:r>
              <a:rPr lang="en-GB" sz="2400" b="1" dirty="0"/>
              <a:t>n</a:t>
            </a:r>
            <a:r>
              <a:rPr lang="en-GB" sz="2400" dirty="0"/>
              <a:t>, </a:t>
            </a:r>
            <a:r>
              <a:rPr lang="en-GB" sz="2400" dirty="0" err="1"/>
              <a:t>Suome</a:t>
            </a:r>
            <a:r>
              <a:rPr lang="en-GB" sz="2400" dirty="0"/>
              <a:t>-</a:t>
            </a:r>
            <a:r>
              <a:rPr lang="en-GB" sz="2400" b="1" dirty="0"/>
              <a:t>n</a:t>
            </a:r>
            <a:r>
              <a:rPr lang="en-GB" sz="2400" dirty="0"/>
              <a:t>, </a:t>
            </a:r>
            <a:r>
              <a:rPr lang="en-GB" sz="2400" dirty="0" err="1"/>
              <a:t>talo</a:t>
            </a:r>
            <a:r>
              <a:rPr lang="en-GB" sz="2400" dirty="0"/>
              <a:t>-</a:t>
            </a:r>
            <a:r>
              <a:rPr lang="en-GB" sz="2400" b="1" dirty="0"/>
              <a:t>n</a:t>
            </a:r>
            <a:r>
              <a:rPr lang="en-GB" sz="2400" dirty="0"/>
              <a:t>, </a:t>
            </a:r>
            <a:r>
              <a:rPr lang="en-GB" sz="2400" dirty="0" err="1"/>
              <a:t>kirja</a:t>
            </a:r>
            <a:r>
              <a:rPr lang="en-GB" sz="2400" dirty="0"/>
              <a:t>-</a:t>
            </a:r>
            <a:r>
              <a:rPr lang="en-GB" sz="2400" b="1" dirty="0"/>
              <a:t>n</a:t>
            </a:r>
            <a:r>
              <a:rPr lang="en-GB" sz="2400" dirty="0"/>
              <a:t>, </a:t>
            </a:r>
            <a:r>
              <a:rPr lang="en-GB" sz="2400" dirty="0" err="1"/>
              <a:t>Tamperee</a:t>
            </a:r>
            <a:r>
              <a:rPr lang="en-GB" sz="2400" dirty="0"/>
              <a:t>-</a:t>
            </a:r>
            <a:r>
              <a:rPr lang="en-GB" sz="2400" b="1" dirty="0"/>
              <a:t>n</a:t>
            </a:r>
            <a:endParaRPr lang="en-FI" sz="2400" b="1" dirty="0"/>
          </a:p>
          <a:p>
            <a:endParaRPr lang="en-FI" dirty="0"/>
          </a:p>
          <a:p>
            <a:r>
              <a:rPr lang="en-FI" dirty="0"/>
              <a:t>*. </a:t>
            </a:r>
            <a:r>
              <a:rPr lang="en-GB" sz="2400" dirty="0"/>
              <a:t>S</a:t>
            </a:r>
            <a:r>
              <a:rPr lang="en-FI" sz="2400" dirty="0"/>
              <a:t>ometimes the stem is similar to the basic form (quite often)</a:t>
            </a:r>
          </a:p>
          <a:p>
            <a:endParaRPr lang="en-FI" sz="2400" dirty="0"/>
          </a:p>
          <a:p>
            <a:r>
              <a:rPr lang="en-FI" sz="2400" dirty="0"/>
              <a:t>	auto =&gt; auto+n	talo =&gt; talo+n		kirja =&gt; kirja+n</a:t>
            </a:r>
          </a:p>
          <a:p>
            <a:endParaRPr lang="en-FI" sz="2400" dirty="0"/>
          </a:p>
          <a:p>
            <a:r>
              <a:rPr lang="en-FI" sz="2400" dirty="0"/>
              <a:t>*. But often there are different kinds of sound changes between the basic form and the stem:   Mar</a:t>
            </a:r>
            <a:r>
              <a:rPr lang="en-FI" sz="2400" b="1" dirty="0"/>
              <a:t>kk</a:t>
            </a:r>
            <a:r>
              <a:rPr lang="en-FI" sz="2400" dirty="0"/>
              <a:t>u =&gt; Mar</a:t>
            </a:r>
            <a:r>
              <a:rPr lang="en-FI" sz="2400" b="1" dirty="0"/>
              <a:t>k</a:t>
            </a:r>
            <a:r>
              <a:rPr lang="en-FI" sz="2400" dirty="0"/>
              <a:t>u+n  kiv</a:t>
            </a:r>
            <a:r>
              <a:rPr lang="en-FI" sz="2400" b="1" dirty="0"/>
              <a:t>i </a:t>
            </a:r>
            <a:r>
              <a:rPr lang="en-FI" sz="2400" dirty="0"/>
              <a:t>=&gt; kiv</a:t>
            </a:r>
            <a:r>
              <a:rPr lang="en-FI" sz="2400" b="1" dirty="0"/>
              <a:t>e</a:t>
            </a:r>
            <a:r>
              <a:rPr lang="en-FI" sz="2400" dirty="0"/>
              <a:t>+n 	ve</a:t>
            </a:r>
            <a:r>
              <a:rPr lang="en-FI" sz="2400" b="1" dirty="0"/>
              <a:t>si</a:t>
            </a:r>
            <a:r>
              <a:rPr lang="en-FI" sz="2400" dirty="0"/>
              <a:t> =&gt; ve</a:t>
            </a:r>
            <a:r>
              <a:rPr lang="en-FI" sz="2400" b="1" dirty="0"/>
              <a:t>de</a:t>
            </a:r>
            <a:r>
              <a:rPr lang="en-FI" sz="2400" dirty="0"/>
              <a:t>n</a:t>
            </a:r>
          </a:p>
          <a:p>
            <a:r>
              <a:rPr lang="en-FI" sz="2400" dirty="0"/>
              <a:t>*.  Finnish has several types of nouns (like verbs) =&gt; you learn these little by little + the sound changes that happen in the word forms!</a:t>
            </a:r>
          </a:p>
        </p:txBody>
      </p:sp>
    </p:spTree>
    <p:extLst>
      <p:ext uri="{BB962C8B-B14F-4D97-AF65-F5344CB8AC3E}">
        <p14:creationId xmlns:p14="http://schemas.microsoft.com/office/powerpoint/2010/main" val="64448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B3F8FD-BB36-F741-DFBF-38CE7509F2A1}"/>
              </a:ext>
            </a:extLst>
          </p:cNvPr>
          <p:cNvSpPr txBox="1"/>
          <p:nvPr/>
        </p:nvSpPr>
        <p:spPr>
          <a:xfrm>
            <a:off x="768096" y="365760"/>
            <a:ext cx="971702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Persoonaprononimien genetiivimuodot // Genitive forms of personal pronouns (page 37)</a:t>
            </a:r>
          </a:p>
          <a:p>
            <a:endParaRPr lang="en-FI" sz="2400" b="1" dirty="0"/>
          </a:p>
          <a:p>
            <a:r>
              <a:rPr lang="en-FI" sz="2400" b="1" dirty="0"/>
              <a:t>In standard Finnish</a:t>
            </a:r>
          </a:p>
          <a:p>
            <a:endParaRPr lang="en-FI" sz="2400" b="1" dirty="0"/>
          </a:p>
          <a:p>
            <a:r>
              <a:rPr lang="en-GB" sz="2400" dirty="0"/>
              <a:t>M</a:t>
            </a:r>
            <a:r>
              <a:rPr lang="en-FI" sz="2400" dirty="0"/>
              <a:t>inä		</a:t>
            </a:r>
            <a:r>
              <a:rPr lang="en-FI" sz="2400" b="1" dirty="0"/>
              <a:t>minun </a:t>
            </a:r>
            <a:r>
              <a:rPr lang="en-FI" sz="2400" dirty="0"/>
              <a:t>kirja</a:t>
            </a:r>
            <a:r>
              <a:rPr lang="en-FI" sz="2400" u="sng" dirty="0"/>
              <a:t>ni</a:t>
            </a:r>
            <a:r>
              <a:rPr lang="en-FI" sz="2400" dirty="0"/>
              <a:t> (-ni is a possessive suffix)</a:t>
            </a:r>
          </a:p>
          <a:p>
            <a:r>
              <a:rPr lang="en-FI" sz="2400" dirty="0"/>
              <a:t>Sinä		</a:t>
            </a:r>
            <a:r>
              <a:rPr lang="en-FI" sz="2400" b="1" dirty="0"/>
              <a:t>sinun</a:t>
            </a:r>
            <a:r>
              <a:rPr lang="en-FI" sz="2400" dirty="0"/>
              <a:t> kirja</a:t>
            </a:r>
            <a:r>
              <a:rPr lang="en-FI" sz="2400" u="sng" dirty="0"/>
              <a:t>si</a:t>
            </a:r>
          </a:p>
          <a:p>
            <a:r>
              <a:rPr lang="en-FI" sz="2400" dirty="0"/>
              <a:t>Hän		</a:t>
            </a:r>
            <a:r>
              <a:rPr lang="en-FI" sz="2400" b="1" dirty="0"/>
              <a:t>hänen</a:t>
            </a:r>
            <a:r>
              <a:rPr lang="en-FI" sz="2400" dirty="0"/>
              <a:t> kirja</a:t>
            </a:r>
            <a:r>
              <a:rPr lang="en-FI" sz="2400" u="sng" dirty="0"/>
              <a:t>nsa</a:t>
            </a:r>
          </a:p>
          <a:p>
            <a:endParaRPr lang="en-FI" sz="2400" u="sng" dirty="0"/>
          </a:p>
          <a:p>
            <a:r>
              <a:rPr lang="en-FI" sz="2400" dirty="0"/>
              <a:t>Me		</a:t>
            </a:r>
            <a:r>
              <a:rPr lang="en-FI" sz="2400" b="1" dirty="0"/>
              <a:t>meidän</a:t>
            </a:r>
            <a:r>
              <a:rPr lang="en-FI" sz="2400" dirty="0"/>
              <a:t> kirja</a:t>
            </a:r>
            <a:r>
              <a:rPr lang="en-FI" sz="2400" u="sng" dirty="0"/>
              <a:t>mme</a:t>
            </a:r>
          </a:p>
          <a:p>
            <a:r>
              <a:rPr lang="en-FI" sz="2400" dirty="0"/>
              <a:t>Te		</a:t>
            </a:r>
            <a:r>
              <a:rPr lang="en-FI" sz="2400" b="1" dirty="0"/>
              <a:t>teidän </a:t>
            </a:r>
            <a:r>
              <a:rPr lang="en-FI" sz="2400" dirty="0"/>
              <a:t>kirja</a:t>
            </a:r>
            <a:r>
              <a:rPr lang="en-FI" sz="2400" u="sng" dirty="0"/>
              <a:t>nne</a:t>
            </a:r>
          </a:p>
          <a:p>
            <a:r>
              <a:rPr lang="en-FI" sz="2400" dirty="0"/>
              <a:t>He		</a:t>
            </a:r>
            <a:r>
              <a:rPr lang="en-FI" sz="2400" b="1" dirty="0"/>
              <a:t>heidän </a:t>
            </a:r>
            <a:r>
              <a:rPr lang="en-FI" sz="2400" dirty="0"/>
              <a:t>kirja</a:t>
            </a:r>
            <a:r>
              <a:rPr lang="en-FI" sz="2400" u="sng" dirty="0"/>
              <a:t>nsa</a:t>
            </a:r>
            <a:endParaRPr lang="en-FI" sz="2400" dirty="0"/>
          </a:p>
          <a:p>
            <a:endParaRPr lang="en-FI" sz="2400" dirty="0"/>
          </a:p>
          <a:p>
            <a:r>
              <a:rPr lang="en-FI" sz="2400" dirty="0"/>
              <a:t>=&gt; Harjoitellaan! Let’s pracice!</a:t>
            </a:r>
          </a:p>
          <a:p>
            <a:endParaRPr lang="en-FI" sz="2400" b="1" dirty="0"/>
          </a:p>
          <a:p>
            <a:r>
              <a:rPr lang="en-FI" sz="2400" b="1" dirty="0"/>
              <a:t>Exercises</a:t>
            </a:r>
            <a:r>
              <a:rPr lang="en-FI" sz="2400" dirty="0"/>
              <a:t>: do exercises 21 and 22 on page 39 (also on next slide)</a:t>
            </a:r>
          </a:p>
          <a:p>
            <a:endParaRPr lang="en-FI" sz="2400" dirty="0"/>
          </a:p>
          <a:p>
            <a:endParaRPr lang="en-FI" sz="2400" b="1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0310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12A8D7-E24A-FF6E-3CD9-2E6AD70B5313}"/>
              </a:ext>
            </a:extLst>
          </p:cNvPr>
          <p:cNvSpPr txBox="1"/>
          <p:nvPr/>
        </p:nvSpPr>
        <p:spPr>
          <a:xfrm>
            <a:off x="938463" y="474345"/>
            <a:ext cx="1001027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b="1" dirty="0"/>
              <a:t>21. Lisää genetiivi // Add the genitive</a:t>
            </a:r>
          </a:p>
          <a:p>
            <a:endParaRPr lang="en-FI" b="1" dirty="0"/>
          </a:p>
          <a:p>
            <a:pPr marL="342900" indent="-342900">
              <a:buAutoNum type="alphaLcParenR"/>
            </a:pPr>
            <a:r>
              <a:rPr lang="en-GB" dirty="0"/>
              <a:t>Juhani on _____________________________ (TYYNE) </a:t>
            </a:r>
            <a:r>
              <a:rPr lang="en-GB" dirty="0" err="1"/>
              <a:t>mies</a:t>
            </a:r>
            <a:r>
              <a:rPr lang="en-GB" dirty="0"/>
              <a:t>.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Lilli on ________________________________ (ANNA JA ERIK) </a:t>
            </a:r>
            <a:r>
              <a:rPr lang="en-GB" dirty="0" err="1"/>
              <a:t>tyttö</a:t>
            </a:r>
            <a:r>
              <a:rPr lang="en-GB" dirty="0"/>
              <a:t>.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 Susan on ______________________________ (OSCAR) </a:t>
            </a:r>
            <a:r>
              <a:rPr lang="en-GB" dirty="0" err="1"/>
              <a:t>naapuri</a:t>
            </a:r>
            <a:r>
              <a:rPr lang="en-GB" dirty="0"/>
              <a:t>.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 err="1"/>
              <a:t>Mikä</a:t>
            </a:r>
            <a:r>
              <a:rPr lang="en-GB" dirty="0"/>
              <a:t> _________________________________ (SINÄ) </a:t>
            </a:r>
            <a:r>
              <a:rPr lang="en-GB" dirty="0" err="1"/>
              <a:t>ammattisi</a:t>
            </a:r>
            <a:r>
              <a:rPr lang="en-GB" dirty="0"/>
              <a:t> on?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 err="1"/>
              <a:t>Tämä</a:t>
            </a:r>
            <a:r>
              <a:rPr lang="en-GB" dirty="0"/>
              <a:t> on ______________________________ (MINÄ) </a:t>
            </a:r>
            <a:r>
              <a:rPr lang="en-GB" dirty="0" err="1"/>
              <a:t>kirjani</a:t>
            </a:r>
            <a:r>
              <a:rPr lang="en-GB" dirty="0"/>
              <a:t>.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pPr marL="342900" indent="-342900">
              <a:buAutoNum type="alphaLcParenR"/>
            </a:pPr>
            <a:r>
              <a:rPr lang="en-GB" dirty="0"/>
              <a:t>Onko </a:t>
            </a:r>
            <a:r>
              <a:rPr lang="en-GB" dirty="0" err="1"/>
              <a:t>tämä</a:t>
            </a:r>
            <a:r>
              <a:rPr lang="en-GB" dirty="0"/>
              <a:t> ____________________________ (HE) </a:t>
            </a:r>
            <a:r>
              <a:rPr lang="en-GB" dirty="0" err="1"/>
              <a:t>autonsa</a:t>
            </a:r>
            <a:r>
              <a:rPr lang="en-GB" dirty="0"/>
              <a:t>?</a:t>
            </a:r>
          </a:p>
          <a:p>
            <a:pPr marL="342900" indent="-342900">
              <a:buAutoNum type="alphaLcParenR"/>
            </a:pPr>
            <a:endParaRPr lang="en-GB" dirty="0"/>
          </a:p>
          <a:p>
            <a:endParaRPr lang="en-FI" dirty="0"/>
          </a:p>
          <a:p>
            <a:r>
              <a:rPr lang="en-FI" b="1" dirty="0"/>
              <a:t>22. Täydennä lauseet.</a:t>
            </a:r>
          </a:p>
          <a:p>
            <a:endParaRPr lang="en-FI" b="1" dirty="0"/>
          </a:p>
          <a:p>
            <a:pPr marL="342900" indent="-342900">
              <a:buAutoNum type="alphaLcParenR"/>
            </a:pPr>
            <a:r>
              <a:rPr lang="en-FI" dirty="0"/>
              <a:t>Tämä on ______________________________ (MINÄ + YSTÄVÄ)</a:t>
            </a:r>
          </a:p>
          <a:p>
            <a:pPr marL="342900" indent="-342900">
              <a:buAutoNum type="alphaLcParenR"/>
            </a:pPr>
            <a:r>
              <a:rPr lang="en-FI" dirty="0"/>
              <a:t>______________________________ (HÄN + VAIMO) on Liisa.</a:t>
            </a:r>
          </a:p>
          <a:p>
            <a:pPr marL="342900" indent="-342900">
              <a:buAutoNum type="alphaLcParenR"/>
            </a:pPr>
            <a:r>
              <a:rPr lang="en-FI" dirty="0"/>
              <a:t>______________________________ (ME + NAAPURI) on Mäkinen.</a:t>
            </a:r>
          </a:p>
          <a:p>
            <a:pPr marL="342900" indent="-342900">
              <a:buAutoNum type="alphaLcParenR"/>
            </a:pPr>
            <a:r>
              <a:rPr lang="en-FI" dirty="0"/>
              <a:t>______________________________ (HE + KOIRA) on Murri.</a:t>
            </a:r>
          </a:p>
          <a:p>
            <a:pPr marL="342900" indent="-342900">
              <a:buAutoNum type="alphaLcParenR"/>
            </a:pPr>
            <a:r>
              <a:rPr lang="en-GB" dirty="0"/>
              <a:t>______________________________ (TE + ISÄ) on </a:t>
            </a:r>
            <a:r>
              <a:rPr lang="en-GB" dirty="0" err="1"/>
              <a:t>vanha</a:t>
            </a:r>
            <a:r>
              <a:rPr lang="en-GB" dirty="0"/>
              <a:t>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248266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{A8AF90EF-8941-E541-8B50-8BE2018D2B2F}tf10001061</Template>
  <TotalTime>375</TotalTime>
  <Words>2320</Words>
  <Application>Microsoft Macintosh PowerPoint</Application>
  <PresentationFormat>Widescreen</PresentationFormat>
  <Paragraphs>312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Tw Cen MT</vt:lpstr>
      <vt:lpstr>Tw Cen MT Condensed</vt:lpstr>
      <vt:lpstr>Wingdings 3</vt:lpstr>
      <vt:lpstr>Integral</vt:lpstr>
      <vt:lpstr>Suomi I intensiivi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SUOMI I intensiivi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I</dc:title>
  <dc:creator>Microsoft Office User</dc:creator>
  <cp:lastModifiedBy>Microsoft Office User</cp:lastModifiedBy>
  <cp:revision>34</cp:revision>
  <dcterms:created xsi:type="dcterms:W3CDTF">2024-03-15T05:46:14Z</dcterms:created>
  <dcterms:modified xsi:type="dcterms:W3CDTF">2024-05-10T07:28:08Z</dcterms:modified>
</cp:coreProperties>
</file>