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sldIdLst>
    <p:sldId id="256" r:id="rId2"/>
    <p:sldId id="257" r:id="rId3"/>
    <p:sldId id="271" r:id="rId4"/>
    <p:sldId id="273" r:id="rId5"/>
    <p:sldId id="277" r:id="rId6"/>
    <p:sldId id="258" r:id="rId7"/>
    <p:sldId id="276" r:id="rId8"/>
    <p:sldId id="278" r:id="rId9"/>
    <p:sldId id="284" r:id="rId10"/>
    <p:sldId id="261" r:id="rId11"/>
    <p:sldId id="263" r:id="rId12"/>
    <p:sldId id="283" r:id="rId13"/>
    <p:sldId id="279" r:id="rId14"/>
    <p:sldId id="274" r:id="rId15"/>
    <p:sldId id="259" r:id="rId16"/>
    <p:sldId id="285" r:id="rId17"/>
    <p:sldId id="266" r:id="rId18"/>
    <p:sldId id="262" r:id="rId19"/>
    <p:sldId id="267" r:id="rId20"/>
    <p:sldId id="286" r:id="rId21"/>
    <p:sldId id="268" r:id="rId22"/>
    <p:sldId id="264" r:id="rId23"/>
    <p:sldId id="269" r:id="rId24"/>
    <p:sldId id="265" r:id="rId25"/>
    <p:sldId id="27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D284A420-F50C-4C2C-B88E-E6F4EF504B6E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93A6D2E-5228-4998-9E24-EFCCA024675E}"/>
              </a:ext>
            </a:extLst>
          </p:cNvPr>
          <p:cNvSpPr/>
          <p:nvPr/>
        </p:nvSpPr>
        <p:spPr>
          <a:xfrm>
            <a:off x="0" y="-2"/>
            <a:ext cx="12188952" cy="3567547"/>
          </a:xfrm>
          <a:prstGeom prst="rect">
            <a:avLst/>
          </a:prstGeom>
          <a:ln>
            <a:noFill/>
          </a:ln>
          <a:effectLst>
            <a:outerShdw blurRad="228600" dist="152400" dir="5460000" sx="95000" sy="95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9D878C-9930-44AF-AE18-FCA0DAE10D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1802" y="852055"/>
            <a:ext cx="10380572" cy="2581463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82D608-1F8D-47BB-B595-43B7BEACA9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1802" y="3754582"/>
            <a:ext cx="10380572" cy="2244436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D3C1DA-DAC9-422B-9450-54A7E03B3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1EE12-F28E-4B03-A404-A8FCAE0F6316}" type="datetime1">
              <a:rPr lang="en-US" smtClean="0"/>
              <a:t>7.3.2022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39A2B9-3E23-4C08-A5CE-698861210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12E61E-26F7-4369-8F2F-6D3CDF644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ADB48DB-8E25-4F2F-8C02-5B793937255F}"/>
              </a:ext>
            </a:extLst>
          </p:cNvPr>
          <p:cNvCxnSpPr>
            <a:cxnSpLocks/>
          </p:cNvCxnSpPr>
          <p:nvPr/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32BA7E3-7313-49C8-A245-A85BDEB13EB3}"/>
              </a:ext>
            </a:extLst>
          </p:cNvPr>
          <p:cNvCxnSpPr>
            <a:cxnSpLocks/>
          </p:cNvCxnSpPr>
          <p:nvPr/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1263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F69F7-12D5-40F0-88F0-33D60AEB0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5BB511-E79D-41D8-AF91-14A5C803FC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705DFA-4DAF-4B30-8032-503081AEA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B8189-0D9C-48A6-9FA3-862227B094CE}" type="datetime1">
              <a:rPr lang="en-US" smtClean="0"/>
              <a:t>7.3.2022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34FBF5-16C0-46A0-916A-4910C1B61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626EA6-7E48-454C-887A-0EF3356F9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485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A312BAB-A07B-4FEA-8EB5-A7BD8B24C6D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245A432-7E52-48B5-A8BB-13EED592E35A}"/>
              </a:ext>
            </a:extLst>
          </p:cNvPr>
          <p:cNvSpPr/>
          <p:nvPr/>
        </p:nvSpPr>
        <p:spPr>
          <a:xfrm>
            <a:off x="7813964" y="0"/>
            <a:ext cx="4378036" cy="6858000"/>
          </a:xfrm>
          <a:prstGeom prst="rect">
            <a:avLst/>
          </a:prstGeom>
          <a:ln>
            <a:noFill/>
          </a:ln>
          <a:effectLst>
            <a:outerShdw blurRad="254000" dist="152400" dir="10680000" sx="95000" sy="95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56288B6-16BD-4DEE-9187-C78963ED1D8A}"/>
              </a:ext>
            </a:extLst>
          </p:cNvPr>
          <p:cNvCxnSpPr>
            <a:cxnSpLocks/>
          </p:cNvCxnSpPr>
          <p:nvPr/>
        </p:nvCxnSpPr>
        <p:spPr>
          <a:xfrm rot="16200000" flipH="1">
            <a:off x="10361537" y="120772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F9259F7B-ED77-4251-A424-93712C6F57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139544" y="872836"/>
            <a:ext cx="2521527" cy="5119256"/>
          </a:xfrm>
        </p:spPr>
        <p:txBody>
          <a:bodyPr vert="eaVert"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295692-9BD0-4EB9-B344-9A6945DB0B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56746" y="872836"/>
            <a:ext cx="6634169" cy="511925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128527-7CED-4CF3-A260-649685D2E6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9184" y="6236208"/>
            <a:ext cx="3037459" cy="365125"/>
          </a:xfrm>
        </p:spPr>
        <p:txBody>
          <a:bodyPr/>
          <a:lstStyle/>
          <a:p>
            <a:fld id="{26ADDCAE-6443-42C3-9C19-F95985500186}" type="datetime1">
              <a:rPr lang="en-US" smtClean="0"/>
              <a:t>7.3.2022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517F65-E517-4B50-B559-FD7D59F3E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9184" y="237744"/>
            <a:ext cx="3581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ED40B7-46EE-49D9-BE89-7E101F80A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2840" y="237744"/>
            <a:ext cx="756746" cy="365760"/>
          </a:xfrm>
        </p:spPr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05031BF-2EA5-4128-B6AF-2D0F5A101095}"/>
              </a:ext>
            </a:extLst>
          </p:cNvPr>
          <p:cNvCxnSpPr>
            <a:cxnSpLocks/>
          </p:cNvCxnSpPr>
          <p:nvPr/>
        </p:nvCxnSpPr>
        <p:spPr>
          <a:xfrm rot="16200000" flipH="1">
            <a:off x="10361537" y="120772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1293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62CCA-8D32-44C3-809A-54D0245B8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858982"/>
            <a:ext cx="10380573" cy="143227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689041-349C-49F8-B155-6F58628737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799" y="2750126"/>
            <a:ext cx="10381205" cy="32617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35E088-72B1-425B-B53B-81B134826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2799E-EB8E-4038-8063-81BB57C732D4}" type="datetime1">
              <a:rPr lang="en-US" smtClean="0"/>
              <a:t>7.3.2022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180451-8BF9-48B2-8E6A-9E15C8335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68196E-3A76-4417-BFD8-4400D16E0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56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CFB183B-99B9-4420-AB2D-07056851052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6DF62B9-1876-4EEB-929D-B46F98265E34}"/>
              </a:ext>
            </a:extLst>
          </p:cNvPr>
          <p:cNvSpPr/>
          <p:nvPr/>
        </p:nvSpPr>
        <p:spPr>
          <a:xfrm>
            <a:off x="0" y="-2"/>
            <a:ext cx="12192000" cy="3862064"/>
          </a:xfrm>
          <a:prstGeom prst="rect">
            <a:avLst/>
          </a:prstGeom>
          <a:ln>
            <a:noFill/>
          </a:ln>
          <a:effectLst>
            <a:outerShdw blurRad="203200" dist="127000" dir="5460000" sx="96000" sy="96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5F0E4DD-839A-4BD2-B5FA-FF319E87D037}"/>
              </a:ext>
            </a:extLst>
          </p:cNvPr>
          <p:cNvCxnSpPr>
            <a:cxnSpLocks/>
          </p:cNvCxnSpPr>
          <p:nvPr/>
        </p:nvCxnSpPr>
        <p:spPr>
          <a:xfrm>
            <a:off x="11668155" y="852056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7692C2FB-E558-4132-AAF5-EFCED0144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852056"/>
            <a:ext cx="10380572" cy="2576944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A20424-DA4E-467F-AC0A-D44192A54F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1797" y="4202832"/>
            <a:ext cx="10395116" cy="178926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B39F9C-ADA9-4225-9D74-193A8894ED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2481" y="6236208"/>
            <a:ext cx="3037459" cy="365125"/>
          </a:xfrm>
        </p:spPr>
        <p:txBody>
          <a:bodyPr/>
          <a:lstStyle/>
          <a:p>
            <a:fld id="{217A73C3-B243-44D3-809D-EF8FDFBD85D4}" type="datetime1">
              <a:rPr lang="en-US" smtClean="0"/>
              <a:t>7.3.2022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057DEC-B96B-4D69-8B62-5156FDA6D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2481" y="237744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BF4AC1-9934-43DC-B9AC-322612A74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9782" y="237744"/>
            <a:ext cx="756746" cy="365760"/>
          </a:xfrm>
        </p:spPr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CBDA60A-39CD-41D4-8AE5-0FB7FD78559C}"/>
              </a:ext>
            </a:extLst>
          </p:cNvPr>
          <p:cNvCxnSpPr>
            <a:cxnSpLocks/>
          </p:cNvCxnSpPr>
          <p:nvPr/>
        </p:nvCxnSpPr>
        <p:spPr>
          <a:xfrm>
            <a:off x="11668155" y="852056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1306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1CAF84-4A19-4D9A-9B82-46BCBED4F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858982"/>
            <a:ext cx="10380573" cy="143227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A373DD-26AC-4E69-A17C-538D9C7C68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1800" y="2833255"/>
            <a:ext cx="5045281" cy="3165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D30C23-A75F-45DF-BCCF-760C533AC7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7092" y="2833255"/>
            <a:ext cx="5045281" cy="3165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2C3974-73EC-4F1B-9E92-0E279ABEE5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2481" y="6236208"/>
            <a:ext cx="3037459" cy="365125"/>
          </a:xfrm>
        </p:spPr>
        <p:txBody>
          <a:bodyPr/>
          <a:lstStyle/>
          <a:p>
            <a:fld id="{C9B6D3E3-28E2-4380-A113-67698215C5F8}" type="datetime1">
              <a:rPr lang="en-US" smtClean="0"/>
              <a:t>7.3.2022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70B3F2-3F28-42A3-9701-A6F01F1B1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2481" y="237744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E7A2FC-50E7-4972-9F28-E3AC4EF93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9782" y="237744"/>
            <a:ext cx="756746" cy="365760"/>
          </a:xfrm>
        </p:spPr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983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65F85-77E6-4F6D-9FFA-5D76201B1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2" y="872836"/>
            <a:ext cx="10380572" cy="14270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6C0DAE-58D1-45D9-9FC4-B0864E332C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1801" y="2713326"/>
            <a:ext cx="5023424" cy="823912"/>
          </a:xfrm>
        </p:spPr>
        <p:txBody>
          <a:bodyPr anchor="b">
            <a:normAutofit/>
          </a:bodyPr>
          <a:lstStyle>
            <a:lvl1pPr marL="0" indent="0">
              <a:buNone/>
              <a:defRPr sz="2400" b="0" i="1" u="none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1E63D7-9812-4EA1-A0A2-14D974311F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1801" y="3706091"/>
            <a:ext cx="5023424" cy="23344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C5055B-04A0-47D3-90ED-135025F857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4211" y="2713326"/>
            <a:ext cx="5048163" cy="823912"/>
          </a:xfrm>
        </p:spPr>
        <p:txBody>
          <a:bodyPr anchor="b">
            <a:normAutofit/>
          </a:bodyPr>
          <a:lstStyle>
            <a:lvl1pPr marL="0" indent="0">
              <a:buNone/>
              <a:defRPr sz="2400" b="0" i="1" u="none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8936E6E-8F64-49E6-B57C-86CF92D168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4211" y="3706091"/>
            <a:ext cx="5048163" cy="23344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FFBEAD-2827-40DA-8338-2D691325F1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2481" y="6236208"/>
            <a:ext cx="3037459" cy="365125"/>
          </a:xfrm>
        </p:spPr>
        <p:txBody>
          <a:bodyPr/>
          <a:lstStyle/>
          <a:p>
            <a:fld id="{A9EFCB61-04AD-47C9-BF79-2BD8B9CEC07A}" type="datetime1">
              <a:rPr lang="en-US" smtClean="0"/>
              <a:t>7.3.2022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34B88D-9C6E-4A88-985C-3ED5057A1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2481" y="237744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80B6A32-2D15-425F-B6A9-146AFB5C1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9782" y="237744"/>
            <a:ext cx="756746" cy="365760"/>
          </a:xfrm>
        </p:spPr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336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81B7C-9BD5-4CF8-BAEB-A6CB78DA2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85F1D3-3353-4FC6-8854-51B0BFFD6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35E0C-D585-492F-8146-7493F4086301}" type="datetime1">
              <a:rPr lang="en-US" smtClean="0"/>
              <a:t>7.3.2022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226CE6-6BEB-46DB-BD4B-9B8AE89A1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81BCCC-8B3F-40B3-91D5-52E53B2AA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965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2C0FBB6-4CCA-4358-9DD5-CDF2173E63C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02559A-671A-4FDE-82C3-1CF8CFCF1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48390-48B5-49AB-B019-A7C8FB8C31F6}" type="datetime1">
              <a:rPr lang="en-US" smtClean="0"/>
              <a:t>7.3.2022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A14275-250D-437E-BAF1-5BB3CDE64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D93BDE-2A52-4AA7-B222-0F25570EB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E6B771E-DDF7-430C-9462-BA1D3742C84E}"/>
              </a:ext>
            </a:extLst>
          </p:cNvPr>
          <p:cNvCxnSpPr>
            <a:cxnSpLocks/>
          </p:cNvCxnSpPr>
          <p:nvPr/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8944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DF9A0B00-F6ED-4C3A-97DC-C2AF9D62EE8B}"/>
              </a:ext>
            </a:extLst>
          </p:cNvPr>
          <p:cNvSpPr/>
          <p:nvPr/>
        </p:nvSpPr>
        <p:spPr>
          <a:xfrm>
            <a:off x="79067" y="0"/>
            <a:ext cx="4998624" cy="6858000"/>
          </a:xfrm>
          <a:prstGeom prst="rect">
            <a:avLst/>
          </a:prstGeom>
          <a:ln>
            <a:noFill/>
          </a:ln>
          <a:effectLst>
            <a:outerShdw blurRad="228600" dist="114300" dir="21540000" sx="96000" sy="96000" algn="t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3" name="Rectangle 122">
            <a:extLst>
              <a:ext uri="{FF2B5EF4-FFF2-40B4-BE49-F238E27FC236}">
                <a16:creationId xmlns:a16="http://schemas.microsoft.com/office/drawing/2014/main" id="{3B025FD9-B9EF-4F5C-B67D-3485253B7A6A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7F545CD-A200-4C66-BF9A-9B839D0CE648}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ln>
            <a:noFill/>
          </a:ln>
          <a:effectLst>
            <a:outerShdw blurRad="228600" dist="152400" dir="21540000" sx="96000" sy="96000" algn="t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110916-EEE9-418C-B24A-EC09A6D22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537" y="872836"/>
            <a:ext cx="4560525" cy="2281050"/>
          </a:xfrm>
        </p:spPr>
        <p:txBody>
          <a:bodyPr anchor="b"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C3A0F4-FD98-409E-B41A-5F4352C6A8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1781" y="872837"/>
            <a:ext cx="4520593" cy="5140036"/>
          </a:xfrm>
        </p:spPr>
        <p:txBody>
          <a:bodyPr>
            <a:normAutofit/>
          </a:bodyPr>
          <a:lstStyle>
            <a:lvl1pPr algn="l">
              <a:defRPr sz="2800"/>
            </a:lvl1pPr>
            <a:lvl2pPr algn="l">
              <a:defRPr sz="2400"/>
            </a:lvl2pPr>
            <a:lvl3pPr algn="l">
              <a:defRPr sz="2000"/>
            </a:lvl3pPr>
            <a:lvl4pPr algn="l">
              <a:defRPr sz="1800"/>
            </a:lvl4pPr>
            <a:lvl5pPr algn="l"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FABF6F-6E7C-4B3F-B205-09361DA589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0537" y="3442854"/>
            <a:ext cx="4560525" cy="2576945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25198D-8500-4277-AA5D-3C3D8FDDCF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9184" y="6236208"/>
            <a:ext cx="3037459" cy="365125"/>
          </a:xfrm>
        </p:spPr>
        <p:txBody>
          <a:bodyPr/>
          <a:lstStyle/>
          <a:p>
            <a:fld id="{962E767E-8A14-4E70-91B9-2101CBC4D7BD}" type="datetime1">
              <a:rPr lang="en-US" smtClean="0"/>
              <a:t>7.3.2022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8D219F-027A-4632-9FB0-BD098D56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9184" y="237744"/>
            <a:ext cx="3792532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30C82B-C7DC-434D-8768-DE9D11767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2840" y="237744"/>
            <a:ext cx="756746" cy="365760"/>
          </a:xfrm>
        </p:spPr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A8CCC603-9605-46C8-9034-8DAE6AC40DD9}"/>
              </a:ext>
            </a:extLst>
          </p:cNvPr>
          <p:cNvCxnSpPr>
            <a:cxnSpLocks/>
          </p:cNvCxnSpPr>
          <p:nvPr/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CBBF1D9-8F8F-45A3-BDB4-952D0FB20A4D}"/>
              </a:ext>
            </a:extLst>
          </p:cNvPr>
          <p:cNvCxnSpPr>
            <a:cxnSpLocks/>
          </p:cNvCxnSpPr>
          <p:nvPr/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0750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CBEB8797-B080-41A6-B14E-8DC7F0F27E4E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C6C7272-A552-46B3-992F-F5ADD5AA2443}"/>
              </a:ext>
            </a:extLst>
          </p:cNvPr>
          <p:cNvSpPr/>
          <p:nvPr/>
        </p:nvSpPr>
        <p:spPr>
          <a:xfrm>
            <a:off x="-1" y="0"/>
            <a:ext cx="6087677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28600" dist="152400" dir="21540000" sx="96000" sy="96000" algn="t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5F6AD1-1E6C-46AF-8431-6627180FF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733" y="858981"/>
            <a:ext cx="4556749" cy="2281052"/>
          </a:xfrm>
        </p:spPr>
        <p:txBody>
          <a:bodyPr anchor="b"/>
          <a:lstStyle>
            <a:lvl1pPr>
              <a:def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88A91F9-760E-4CF4-8A03-FA1482C35E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59826" y="865909"/>
            <a:ext cx="4582548" cy="512618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49A9D5-BA6E-4C4A-88A0-5BB86958B8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8733" y="3429000"/>
            <a:ext cx="4556749" cy="2590800"/>
          </a:xfrm>
        </p:spPr>
        <p:txBody>
          <a:bodyPr/>
          <a:lstStyle>
            <a:lvl1pPr marL="0" indent="0">
              <a:buNone/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56899E-70A1-4EFB-87EC-6C4F3BC036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9184" y="6236208"/>
            <a:ext cx="3037459" cy="365125"/>
          </a:xfrm>
        </p:spPr>
        <p:txBody>
          <a:bodyPr/>
          <a:lstStyle/>
          <a:p>
            <a:fld id="{01AF0C4B-5A4A-45CA-ABEC-10F107160D33}" type="datetime1">
              <a:rPr lang="en-US" smtClean="0"/>
              <a:t>7.3.2022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C34B05-4931-4BC8-BD43-9E6B944B3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9184" y="237744"/>
            <a:ext cx="411480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4ABE5D-7EA4-4D33-B23E-52E640CBF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2840" y="237744"/>
            <a:ext cx="756746" cy="365760"/>
          </a:xfrm>
        </p:spPr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DF0DB5EA-94EC-4DB5-B8E5-B454005C1552}"/>
              </a:ext>
            </a:extLst>
          </p:cNvPr>
          <p:cNvCxnSpPr>
            <a:cxnSpLocks/>
          </p:cNvCxnSpPr>
          <p:nvPr/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699FF82-B951-46E6-AEA7-0993C867FB6D}"/>
              </a:ext>
            </a:extLst>
          </p:cNvPr>
          <p:cNvCxnSpPr>
            <a:cxnSpLocks/>
          </p:cNvCxnSpPr>
          <p:nvPr/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309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38E7D36-B1C9-463C-983F-AEA5810A60D0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7B9A221-B33F-47C2-85FF-2C8F363D797B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D0E0EF1-7626-4514-9337-271DD661B1EB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65" name="Rectangle 64">
            <a:extLst>
              <a:ext uri="{FF2B5EF4-FFF2-40B4-BE49-F238E27FC236}">
                <a16:creationId xmlns:a16="http://schemas.microsoft.com/office/drawing/2014/main" id="{5F0B1492-9A00-4F80-8771-0BB2C2C4353C}"/>
              </a:ext>
            </a:extLst>
          </p:cNvPr>
          <p:cNvSpPr/>
          <p:nvPr/>
        </p:nvSpPr>
        <p:spPr>
          <a:xfrm>
            <a:off x="0" y="-2"/>
            <a:ext cx="12188952" cy="2544415"/>
          </a:xfrm>
          <a:prstGeom prst="rect">
            <a:avLst/>
          </a:prstGeom>
          <a:ln>
            <a:noFill/>
          </a:ln>
          <a:effectLst>
            <a:outerShdw blurRad="190500" dist="127000" dir="5460000" sx="94000" sy="94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462805-4F8E-44FE-905C-2C3F1A2B3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858982"/>
            <a:ext cx="10380573" cy="14322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45021C-0380-49AA-ADA1-A8B473FBF5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1799" y="2750126"/>
            <a:ext cx="10381205" cy="32617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7A2409-F298-40BF-BFAC-65A3E71D29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32481" y="624007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6989806E-8E94-473C-AEE7-BE6F15F85533}" type="datetime1">
              <a:rPr lang="en-US" smtClean="0"/>
              <a:t>7.3.2022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4799D8-4DBF-4BB2-8D2B-65592ADC90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2481" y="23619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F99666-11C3-48A1-966C-439EBF9D9A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89782" y="235881"/>
            <a:ext cx="756746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1400" b="1" kern="1200" smtClean="0">
                <a:solidFill>
                  <a:schemeClr val="tx1"/>
                </a:solidFill>
                <a:latin typeface="Bierstadt" panose="020B0504020202020204" pitchFamily="34" charset="0"/>
                <a:ea typeface="+mn-ea"/>
                <a:cs typeface="+mn-cs"/>
              </a:defRPr>
            </a:lvl1pPr>
          </a:lstStyle>
          <a:p>
            <a:fld id="{B4A918BC-4D43-4B42-B3C0-E7EBE25E6AF0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7FAC7B62-8ACC-41ED-80AB-8D1CDF38B9E4}"/>
              </a:ext>
            </a:extLst>
          </p:cNvPr>
          <p:cNvCxnSpPr>
            <a:cxnSpLocks/>
          </p:cNvCxnSpPr>
          <p:nvPr/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45FF525-9A83-4625-99D9-B267BDE077E7}"/>
              </a:ext>
            </a:extLst>
          </p:cNvPr>
          <p:cNvCxnSpPr>
            <a:cxnSpLocks/>
          </p:cNvCxnSpPr>
          <p:nvPr/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7622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2" r:id="rId6"/>
    <p:sldLayoutId id="2147483688" r:id="rId7"/>
    <p:sldLayoutId id="2147483689" r:id="rId8"/>
    <p:sldLayoutId id="2147483690" r:id="rId9"/>
    <p:sldLayoutId id="2147483691" r:id="rId10"/>
    <p:sldLayoutId id="2147483693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None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0.jpeg"/><Relationship Id="rId7" Type="http://schemas.openxmlformats.org/officeDocument/2006/relationships/image" Target="../media/image1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3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5CC50F2E-EF04-4D7A-A09C-5AEF6E5EAD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489C2E0-4895-4B72-85EA-7EE9FAFFDC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5999" y="0"/>
            <a:ext cx="6095995" cy="3429000"/>
          </a:xfrm>
          <a:prstGeom prst="rect">
            <a:avLst/>
          </a:prstGeom>
          <a:ln>
            <a:noFill/>
          </a:ln>
          <a:effectLst>
            <a:outerShdw blurRad="342900" dist="228600" dir="5460000" sx="90000" sy="90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EB3B85-F40D-4E31-B78C-0D8E71626A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75305" y="235881"/>
            <a:ext cx="4569006" cy="2884247"/>
          </a:xfrm>
        </p:spPr>
        <p:txBody>
          <a:bodyPr anchor="ctr">
            <a:normAutofit/>
          </a:bodyPr>
          <a:lstStyle/>
          <a:p>
            <a:r>
              <a:rPr lang="en-US" dirty="0"/>
              <a:t>Suomi 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FC5D63-8342-4A8B-B653-4691261476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75305" y="3880965"/>
            <a:ext cx="4569006" cy="2359114"/>
          </a:xfrm>
        </p:spPr>
        <p:txBody>
          <a:bodyPr anchor="b">
            <a:normAutofit/>
          </a:bodyPr>
          <a:lstStyle/>
          <a:p>
            <a:r>
              <a:rPr lang="en-US" dirty="0"/>
              <a:t>7.3. klo 16.15</a:t>
            </a:r>
          </a:p>
        </p:txBody>
      </p:sp>
      <p:pic>
        <p:nvPicPr>
          <p:cNvPr id="4" name="Picture 3" descr="Close-up of leaves">
            <a:extLst>
              <a:ext uri="{FF2B5EF4-FFF2-40B4-BE49-F238E27FC236}">
                <a16:creationId xmlns:a16="http://schemas.microsoft.com/office/drawing/2014/main" id="{B3C7322C-7CA0-4C0F-9605-027F50F899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42" r="34124" b="-1"/>
          <a:stretch/>
        </p:blipFill>
        <p:spPr>
          <a:xfrm>
            <a:off x="20" y="10"/>
            <a:ext cx="6095978" cy="6857989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D7AD51E-A168-490B-B8A6-8AFE86E0F2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30134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06A496A-2EA0-4845-9723-5AA87B046E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51" y="1189816"/>
            <a:ext cx="11392167" cy="542434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767CED5-DE01-4266-AE6F-965AFE1199C4}"/>
              </a:ext>
            </a:extLst>
          </p:cNvPr>
          <p:cNvSpPr txBox="1"/>
          <p:nvPr/>
        </p:nvSpPr>
        <p:spPr>
          <a:xfrm>
            <a:off x="1127760" y="162560"/>
            <a:ext cx="9113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Lue dialogit s. 131-132.</a:t>
            </a:r>
          </a:p>
        </p:txBody>
      </p:sp>
    </p:spTree>
    <p:extLst>
      <p:ext uri="{BB962C8B-B14F-4D97-AF65-F5344CB8AC3E}">
        <p14:creationId xmlns:p14="http://schemas.microsoft.com/office/powerpoint/2010/main" val="25573604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F20257-C859-4F70-A762-88C1B5FCC5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956" y="596798"/>
            <a:ext cx="9678599" cy="5613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3959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88D14-D81D-4DC3-ABEF-1119C3402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351" y="258907"/>
            <a:ext cx="10380573" cy="1432273"/>
          </a:xfrm>
        </p:spPr>
        <p:txBody>
          <a:bodyPr>
            <a:normAutofit/>
          </a:bodyPr>
          <a:lstStyle/>
          <a:p>
            <a:r>
              <a:rPr lang="fi-FI" sz="2800" b="1" dirty="0"/>
              <a:t>Paritehtävä 1.</a:t>
            </a:r>
            <a:r>
              <a:rPr lang="fi-FI" sz="2800" dirty="0"/>
              <a:t> Lue 2 dialogia sivuilla 131-132.</a:t>
            </a:r>
            <a:br>
              <a:rPr lang="fi-FI" sz="2800" dirty="0"/>
            </a:br>
            <a:r>
              <a:rPr lang="fi-FI" sz="2800" dirty="0"/>
              <a:t>Vastaa kysymyksiin.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A23F5A6-EFB8-4AE4-B8C2-F894D786A6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749550"/>
            <a:ext cx="10380663" cy="3262313"/>
          </a:xfrm>
        </p:spPr>
        <p:txBody>
          <a:bodyPr>
            <a:normAutofit lnSpcReduction="10000"/>
          </a:bodyPr>
          <a:lstStyle/>
          <a:p>
            <a:pPr marL="457200" indent="-457200">
              <a:buAutoNum type="arabicPeriod"/>
            </a:pPr>
            <a:r>
              <a:rPr lang="fi-FI" sz="3200" dirty="0"/>
              <a:t>Mitä Silja ja Aino tekevät joka päivä?</a:t>
            </a:r>
          </a:p>
          <a:p>
            <a:pPr marL="457200" indent="-457200">
              <a:buAutoNum type="arabicPeriod"/>
            </a:pPr>
            <a:r>
              <a:rPr lang="fi-FI" sz="3200" dirty="0"/>
              <a:t>Miksi Aino ajattelee, että Silja on sairas?</a:t>
            </a:r>
          </a:p>
          <a:p>
            <a:pPr marL="457200" indent="-457200">
              <a:buAutoNum type="arabicPeriod"/>
            </a:pPr>
            <a:r>
              <a:rPr lang="fi-FI" sz="3200" dirty="0"/>
              <a:t>Millainen olo Siljalla on?</a:t>
            </a:r>
          </a:p>
          <a:p>
            <a:pPr marL="457200" indent="-457200">
              <a:buAutoNum type="arabicPeriod"/>
            </a:pPr>
            <a:r>
              <a:rPr lang="fi-FI" sz="3200" dirty="0"/>
              <a:t>Mitä </a:t>
            </a:r>
            <a:r>
              <a:rPr lang="fi-FI" sz="3200" i="1" dirty="0"/>
              <a:t>peruutusaika</a:t>
            </a:r>
            <a:r>
              <a:rPr lang="fi-FI" sz="3200" dirty="0"/>
              <a:t> tarkoittaa englanniksi?</a:t>
            </a:r>
          </a:p>
          <a:p>
            <a:pPr marL="457200" indent="-457200">
              <a:buAutoNum type="arabicPeriod"/>
            </a:pPr>
            <a:r>
              <a:rPr lang="fi-FI" sz="3200" dirty="0"/>
              <a:t>Millä Silja menee lääkäriin?</a:t>
            </a:r>
          </a:p>
          <a:p>
            <a:pPr marL="457200" indent="-457200">
              <a:buAutoNum type="arabicPeriod"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194711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23EAC9F-646A-4530-977A-8857038487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577" y="1228055"/>
            <a:ext cx="2836583" cy="25787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5F27D63-070A-42C3-93D5-3738A640BD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0588" y="1228055"/>
            <a:ext cx="3099665" cy="25787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F200B2C-18B9-4FD3-A383-C572EC15D4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440" y="1243153"/>
            <a:ext cx="2915959" cy="256361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1F3D8BE-111C-416A-A51C-3BCB567F2F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3496" y="4218904"/>
            <a:ext cx="3188271" cy="237493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796C0C6-56DC-43EE-9E77-D3091C538F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02155" y="4127464"/>
            <a:ext cx="2928852" cy="258155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296E63B-E6A7-42A8-B97E-F8066229774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47821" y="3966042"/>
            <a:ext cx="2656875" cy="274297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3931190-55BB-4CFD-BDF4-C49B42462645}"/>
              </a:ext>
            </a:extLst>
          </p:cNvPr>
          <p:cNvSpPr txBox="1"/>
          <p:nvPr/>
        </p:nvSpPr>
        <p:spPr>
          <a:xfrm>
            <a:off x="475577" y="172720"/>
            <a:ext cx="109137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Paritehtävä 2.</a:t>
            </a:r>
          </a:p>
          <a:p>
            <a:r>
              <a:rPr lang="en-US" sz="2800" b="1" dirty="0"/>
              <a:t>Mikä sulla on? Mulla on …</a:t>
            </a:r>
          </a:p>
        </p:txBody>
      </p:sp>
    </p:spTree>
    <p:extLst>
      <p:ext uri="{BB962C8B-B14F-4D97-AF65-F5344CB8AC3E}">
        <p14:creationId xmlns:p14="http://schemas.microsoft.com/office/powerpoint/2010/main" val="7904656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unnista vakava pääkipu | Hyvä Terveys">
            <a:extLst>
              <a:ext uri="{FF2B5EF4-FFF2-40B4-BE49-F238E27FC236}">
                <a16:creationId xmlns:a16="http://schemas.microsoft.com/office/drawing/2014/main" id="{E742EAF5-6471-4368-847A-280B2F3F82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3" y="833438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olvikivut | Niveltalo.fi | Terveyskylä">
            <a:extLst>
              <a:ext uri="{FF2B5EF4-FFF2-40B4-BE49-F238E27FC236}">
                <a16:creationId xmlns:a16="http://schemas.microsoft.com/office/drawing/2014/main" id="{4691E27C-77B3-4825-81B6-524E9A5117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313" y="892493"/>
            <a:ext cx="3228975" cy="141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ärkyä hammas lähellä ikenet: mahdollisia syitä ja ominaisuudet hoidon">
            <a:extLst>
              <a:ext uri="{FF2B5EF4-FFF2-40B4-BE49-F238E27FC236}">
                <a16:creationId xmlns:a16="http://schemas.microsoft.com/office/drawing/2014/main" id="{E25B3580-538E-430A-AD95-1F2351848C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6995" y="892493"/>
            <a:ext cx="260985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Käsi | Niveltalo.fi | Terveyskylä">
            <a:extLst>
              <a:ext uri="{FF2B5EF4-FFF2-40B4-BE49-F238E27FC236}">
                <a16:creationId xmlns:a16="http://schemas.microsoft.com/office/drawing/2014/main" id="{3257FD07-0501-426A-92E4-C50313BDF4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3" y="2908618"/>
            <a:ext cx="2390775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Selvitä mikä vatsaasi vaivaa | Hyvä Terveys">
            <a:extLst>
              <a:ext uri="{FF2B5EF4-FFF2-40B4-BE49-F238E27FC236}">
                <a16:creationId xmlns:a16="http://schemas.microsoft.com/office/drawing/2014/main" id="{A8C2188B-39AD-4403-A40C-2052B14F9C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5913" y="2861946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Korva lukossa vai tukossa? Näistä syistä oireet johtuvat – Korvalääkäri  antaa hoito-ohjeet - Seura.fi">
            <a:extLst>
              <a:ext uri="{FF2B5EF4-FFF2-40B4-BE49-F238E27FC236}">
                <a16:creationId xmlns:a16="http://schemas.microsoft.com/office/drawing/2014/main" id="{9408414B-64B3-4106-9AFB-B614A0B29F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335" y="2908618"/>
            <a:ext cx="2686050" cy="170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Kipu raajoissa: mistä se johtuu? - Askel Terveyteen">
            <a:extLst>
              <a:ext uri="{FF2B5EF4-FFF2-40B4-BE49-F238E27FC236}">
                <a16:creationId xmlns:a16="http://schemas.microsoft.com/office/drawing/2014/main" id="{37124157-BB48-4D09-BD45-8310345BA7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3" y="5035868"/>
            <a:ext cx="2647950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Näärännäppy on kipeä näppylä luomessa – näin hoidat sitä oikein | Anna.fi">
            <a:extLst>
              <a:ext uri="{FF2B5EF4-FFF2-40B4-BE49-F238E27FC236}">
                <a16:creationId xmlns:a16="http://schemas.microsoft.com/office/drawing/2014/main" id="{233EA5DD-92DB-41F6-911D-3A1427F875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5913" y="4933633"/>
            <a:ext cx="2686050" cy="170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KÄDEN JÄNTEIDEN TULEHDUKSET">
            <a:extLst>
              <a:ext uri="{FF2B5EF4-FFF2-40B4-BE49-F238E27FC236}">
                <a16:creationId xmlns:a16="http://schemas.microsoft.com/office/drawing/2014/main" id="{7D3D8757-B499-4460-8C3E-8F8A3B9656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9210" y="4913948"/>
            <a:ext cx="2543175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9459123-0D27-4DC1-994F-1B8F2C6C93AA}"/>
              </a:ext>
            </a:extLst>
          </p:cNvPr>
          <p:cNvSpPr txBox="1"/>
          <p:nvPr/>
        </p:nvSpPr>
        <p:spPr>
          <a:xfrm>
            <a:off x="323850" y="142240"/>
            <a:ext cx="104863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/>
              <a:t>Paritehtävä 3. Mikä hänellä on? Hänellä on … kipeä.</a:t>
            </a:r>
            <a:r>
              <a:rPr lang="en-US" sz="24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880365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A5C33-86E4-4314-92C6-FDC8F17D2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174599"/>
            <a:ext cx="9603275" cy="699161"/>
          </a:xfrm>
        </p:spPr>
        <p:txBody>
          <a:bodyPr>
            <a:normAutofit fontScale="90000"/>
          </a:bodyPr>
          <a:lstStyle/>
          <a:p>
            <a:r>
              <a:rPr lang="en-US" dirty="0"/>
              <a:t>nominityypit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D1BEDF-CED3-4105-B283-216CB137C4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3994543"/>
          </a:xfrm>
        </p:spPr>
        <p:txBody>
          <a:bodyPr>
            <a:normAutofit/>
          </a:bodyPr>
          <a:lstStyle/>
          <a:p>
            <a:r>
              <a:rPr lang="fi-FI" sz="3600" dirty="0"/>
              <a:t>ajan om</a:t>
            </a:r>
            <a:r>
              <a:rPr lang="fi-FI" sz="3600" b="1" dirty="0"/>
              <a:t>a</a:t>
            </a:r>
            <a:r>
              <a:rPr lang="fi-FI" sz="3600" dirty="0"/>
              <a:t>lla aut</a:t>
            </a:r>
            <a:r>
              <a:rPr lang="fi-FI" sz="3600" b="1" dirty="0"/>
              <a:t>o</a:t>
            </a:r>
            <a:r>
              <a:rPr lang="fi-FI" sz="3600" dirty="0"/>
              <a:t>lla                     om</a:t>
            </a:r>
            <a:r>
              <a:rPr lang="fi-FI" sz="3600" b="1" dirty="0"/>
              <a:t>a</a:t>
            </a:r>
            <a:r>
              <a:rPr lang="fi-FI" sz="3600" dirty="0"/>
              <a:t> aut</a:t>
            </a:r>
            <a:r>
              <a:rPr lang="fi-FI" sz="3600" b="1" dirty="0"/>
              <a:t>o</a:t>
            </a:r>
          </a:p>
          <a:p>
            <a:r>
              <a:rPr lang="fi-FI" sz="3600" dirty="0"/>
              <a:t>pakkaan matkalau</a:t>
            </a:r>
            <a:r>
              <a:rPr lang="fi-FI" sz="3600" u="sng" dirty="0"/>
              <a:t>k</a:t>
            </a:r>
            <a:r>
              <a:rPr lang="fi-FI" sz="3600" b="1" dirty="0"/>
              <a:t>u</a:t>
            </a:r>
            <a:r>
              <a:rPr lang="fi-FI" sz="3600" dirty="0"/>
              <a:t>t                 matkalau</a:t>
            </a:r>
            <a:r>
              <a:rPr lang="fi-FI" sz="3600" u="sng" dirty="0"/>
              <a:t>kk</a:t>
            </a:r>
            <a:r>
              <a:rPr lang="fi-FI" sz="3600" b="1" dirty="0"/>
              <a:t>u</a:t>
            </a:r>
          </a:p>
          <a:p>
            <a:r>
              <a:rPr lang="fi-FI" sz="3600" dirty="0"/>
              <a:t>perjant</a:t>
            </a:r>
            <a:r>
              <a:rPr lang="fi-FI" sz="3600" b="1" dirty="0"/>
              <a:t>ai</a:t>
            </a:r>
            <a:r>
              <a:rPr lang="fi-FI" sz="3600" dirty="0"/>
              <a:t>na                                    perjant</a:t>
            </a:r>
            <a:r>
              <a:rPr lang="fi-FI" sz="3600" b="1" dirty="0"/>
              <a:t>ai</a:t>
            </a:r>
          </a:p>
          <a:p>
            <a:r>
              <a:rPr lang="fi-FI" sz="3600" dirty="0"/>
              <a:t>asun perh</a:t>
            </a:r>
            <a:r>
              <a:rPr lang="fi-FI" sz="3600" b="1" dirty="0"/>
              <a:t>ee</a:t>
            </a:r>
            <a:r>
              <a:rPr lang="fi-FI" sz="3600" dirty="0"/>
              <a:t>n kanssa                 perh</a:t>
            </a:r>
            <a:r>
              <a:rPr lang="fi-FI" sz="3600" b="1" dirty="0"/>
              <a:t>e</a:t>
            </a:r>
          </a:p>
          <a:p>
            <a:r>
              <a:rPr lang="fi-FI" sz="3600" dirty="0"/>
              <a:t>palaan Suom</a:t>
            </a:r>
            <a:r>
              <a:rPr lang="fi-FI" sz="3600" b="1" dirty="0"/>
              <a:t>e</a:t>
            </a:r>
            <a:r>
              <a:rPr lang="fi-FI" sz="3600" dirty="0"/>
              <a:t>en                         Suom</a:t>
            </a:r>
            <a:r>
              <a:rPr lang="fi-FI" sz="3600" b="1" dirty="0"/>
              <a:t>i</a:t>
            </a:r>
          </a:p>
          <a:p>
            <a:pPr marL="0" indent="0">
              <a:buNone/>
            </a:pPr>
            <a:endParaRPr lang="fi-FI" sz="2800" dirty="0"/>
          </a:p>
          <a:p>
            <a:pPr marL="0" indent="0">
              <a:buNone/>
            </a:pPr>
            <a:endParaRPr lang="fi-FI" sz="2800" dirty="0"/>
          </a:p>
          <a:p>
            <a:pPr marL="0" indent="0">
              <a:buNone/>
            </a:pPr>
            <a:endParaRPr lang="fi-FI" sz="2800" dirty="0"/>
          </a:p>
        </p:txBody>
      </p:sp>
    </p:spTree>
    <p:extLst>
      <p:ext uri="{BB962C8B-B14F-4D97-AF65-F5344CB8AC3E}">
        <p14:creationId xmlns:p14="http://schemas.microsoft.com/office/powerpoint/2010/main" val="21163830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>
            <a:extLst>
              <a:ext uri="{FF2B5EF4-FFF2-40B4-BE49-F238E27FC236}">
                <a16:creationId xmlns:a16="http://schemas.microsoft.com/office/drawing/2014/main" id="{9D214F5C-5688-4238-86D3-6F6473C374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196" y="643467"/>
            <a:ext cx="10817607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6312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03D44-5C53-44B2-AC28-192012753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Kirjoita sanat oikeassa muodossa.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CD17CD-4325-437A-BECA-AC74916B22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fi-FI" sz="3600" dirty="0"/>
              <a:t>Minä tykkään (kahvi + sta) _____________.</a:t>
            </a:r>
          </a:p>
          <a:p>
            <a:pPr marL="742950" indent="-742950">
              <a:buFont typeface="+mj-lt"/>
              <a:buAutoNum type="arabicPeriod"/>
            </a:pPr>
            <a:r>
              <a:rPr lang="fi-FI" sz="3600" dirty="0"/>
              <a:t>(Banaani + t) ______________ ovat makeita.</a:t>
            </a:r>
          </a:p>
          <a:p>
            <a:pPr marL="742950" indent="-742950">
              <a:buFont typeface="+mj-lt"/>
              <a:buAutoNum type="arabicPeriod"/>
            </a:pPr>
            <a:r>
              <a:rPr lang="fi-FI" sz="3600" dirty="0"/>
              <a:t>Olen nyt (pankki) _______________.</a:t>
            </a:r>
          </a:p>
          <a:p>
            <a:pPr marL="742950" indent="-742950">
              <a:buFont typeface="+mj-lt"/>
              <a:buAutoNum type="arabicPeriod"/>
            </a:pPr>
            <a:r>
              <a:rPr lang="fi-FI" sz="3600" dirty="0"/>
              <a:t>Sinä istut (tuoli) ______________.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761574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11E3F16-5B10-472A-AE0E-30B74D4B85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879941"/>
            <a:ext cx="10905066" cy="5098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567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2ED2C-CEEB-4732-8471-0F323CE31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751" y="0"/>
            <a:ext cx="10380573" cy="1432273"/>
          </a:xfrm>
        </p:spPr>
        <p:txBody>
          <a:bodyPr/>
          <a:lstStyle/>
          <a:p>
            <a:r>
              <a:rPr lang="en-US" dirty="0"/>
              <a:t>Kirjoita sanat oikeassa muodossa.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EB8087-43AD-4DFE-A150-AA518EA439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10368946" cy="3450613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fi-FI" sz="3600" dirty="0"/>
              <a:t>(Ovi + ssa) on lappu.</a:t>
            </a:r>
          </a:p>
          <a:p>
            <a:pPr marL="742950" indent="-742950">
              <a:buFont typeface="+mj-lt"/>
              <a:buAutoNum type="arabicPeriod"/>
            </a:pPr>
            <a:r>
              <a:rPr lang="fi-FI" sz="3600" dirty="0"/>
              <a:t>Lapsella on (pieni sormi + t) _____________.</a:t>
            </a:r>
          </a:p>
          <a:p>
            <a:pPr marL="742950" indent="-742950">
              <a:buFont typeface="+mj-lt"/>
              <a:buAutoNum type="arabicPeriod"/>
            </a:pPr>
            <a:r>
              <a:rPr lang="fi-FI" sz="3600" dirty="0"/>
              <a:t>Isoäidin (polvi + t) ___________ ovat kipeät.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3200" dirty="0"/>
              <a:t>Lapset uivat (järvi) _______________.</a:t>
            </a:r>
          </a:p>
        </p:txBody>
      </p:sp>
    </p:spTree>
    <p:extLst>
      <p:ext uri="{BB962C8B-B14F-4D97-AF65-F5344CB8AC3E}">
        <p14:creationId xmlns:p14="http://schemas.microsoft.com/office/powerpoint/2010/main" val="15357804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45B40FA-976F-49C0-BD81-EFE535A752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714" y="42305"/>
            <a:ext cx="1845966" cy="67733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D1B1F5C-78EB-4766-9ECD-B60EECC04375}"/>
              </a:ext>
            </a:extLst>
          </p:cNvPr>
          <p:cNvSpPr txBox="1"/>
          <p:nvPr/>
        </p:nvSpPr>
        <p:spPr>
          <a:xfrm>
            <a:off x="5934075" y="1038225"/>
            <a:ext cx="3305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/>
              <a:t>Mikä tämä on?</a:t>
            </a:r>
          </a:p>
        </p:txBody>
      </p:sp>
    </p:spTree>
    <p:extLst>
      <p:ext uri="{BB962C8B-B14F-4D97-AF65-F5344CB8AC3E}">
        <p14:creationId xmlns:p14="http://schemas.microsoft.com/office/powerpoint/2010/main" val="32404992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A918CD0-9343-4FB9-8CB2-FA61FF1AB6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571" y="643467"/>
            <a:ext cx="9816858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9553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D4D1C-8281-47EA-9698-09CC1376C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450" y="106507"/>
            <a:ext cx="10380573" cy="1432273"/>
          </a:xfrm>
        </p:spPr>
        <p:txBody>
          <a:bodyPr/>
          <a:lstStyle/>
          <a:p>
            <a:r>
              <a:rPr lang="en-US" dirty="0"/>
              <a:t>Kirjoita sanat oikeassa muodossa.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28FDCA-5A9D-44E2-BEAE-0951AF3616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450" y="2015732"/>
            <a:ext cx="11268075" cy="3450613"/>
          </a:xfrm>
        </p:spPr>
        <p:txBody>
          <a:bodyPr>
            <a:normAutofit/>
          </a:bodyPr>
          <a:lstStyle/>
          <a:p>
            <a:r>
              <a:rPr lang="fi-FI" sz="3200" dirty="0"/>
              <a:t>Omenat ovat (keltai</a:t>
            </a:r>
            <a:r>
              <a:rPr lang="fi-FI" sz="3200" b="1" dirty="0"/>
              <a:t>nen</a:t>
            </a:r>
            <a:r>
              <a:rPr lang="fi-FI" sz="3200" dirty="0"/>
              <a:t> lauta</a:t>
            </a:r>
            <a:r>
              <a:rPr lang="fi-FI" sz="3200" b="1" dirty="0"/>
              <a:t>nen</a:t>
            </a:r>
            <a:r>
              <a:rPr lang="fi-FI" sz="3200" dirty="0"/>
              <a:t> + lla) _____________.</a:t>
            </a:r>
          </a:p>
          <a:p>
            <a:r>
              <a:rPr lang="fi-FI" sz="3200" dirty="0"/>
              <a:t>Tuolla (nai</a:t>
            </a:r>
            <a:r>
              <a:rPr lang="fi-FI" sz="3200" b="1" dirty="0"/>
              <a:t>nen</a:t>
            </a:r>
            <a:r>
              <a:rPr lang="fi-FI" sz="3200" dirty="0"/>
              <a:t>) _______on (sini</a:t>
            </a:r>
            <a:r>
              <a:rPr lang="fi-FI" sz="3200" b="1" dirty="0"/>
              <a:t>nen</a:t>
            </a:r>
            <a:r>
              <a:rPr lang="fi-FI" sz="3200" dirty="0"/>
              <a:t>) ______ silmät.</a:t>
            </a:r>
          </a:p>
          <a:p>
            <a:r>
              <a:rPr lang="fi-FI" sz="3200" dirty="0"/>
              <a:t>Kengät ovat (etei</a:t>
            </a:r>
            <a:r>
              <a:rPr lang="fi-FI" sz="3200" b="1" dirty="0"/>
              <a:t>nen</a:t>
            </a:r>
            <a:r>
              <a:rPr lang="fi-FI" sz="3200" dirty="0"/>
              <a:t>) _____________.</a:t>
            </a:r>
          </a:p>
          <a:p>
            <a:r>
              <a:rPr lang="fi-FI" sz="3200" dirty="0"/>
              <a:t>(Suomalainen) __________ tykkäävät luonnosta (luonto).</a:t>
            </a:r>
          </a:p>
          <a:p>
            <a:pPr marL="0" indent="0">
              <a:buNone/>
            </a:pPr>
            <a:endParaRPr lang="fi-FI" sz="2800" dirty="0"/>
          </a:p>
        </p:txBody>
      </p:sp>
    </p:spTree>
    <p:extLst>
      <p:ext uri="{BB962C8B-B14F-4D97-AF65-F5344CB8AC3E}">
        <p14:creationId xmlns:p14="http://schemas.microsoft.com/office/powerpoint/2010/main" val="10094206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7EDC089-8204-4E55-8180-A4FDA3F298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667" y="643467"/>
            <a:ext cx="9482665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2156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F4963A-E0C6-4B3C-8971-2A46C73B9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8" y="342420"/>
            <a:ext cx="9603275" cy="1049235"/>
          </a:xfrm>
        </p:spPr>
        <p:txBody>
          <a:bodyPr/>
          <a:lstStyle/>
          <a:p>
            <a:r>
              <a:rPr lang="en-US" dirty="0"/>
              <a:t>Kirjoita sanat oikeassa muodossa.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823497-CCF2-423C-AE00-BF013ECF95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6301" y="2015732"/>
            <a:ext cx="10178554" cy="3861193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fi-FI" sz="3600" dirty="0"/>
              <a:t>Mitä sinulla on oikeassa (kä</a:t>
            </a:r>
            <a:r>
              <a:rPr lang="fi-FI" sz="3600" b="1" dirty="0"/>
              <a:t>si</a:t>
            </a:r>
            <a:r>
              <a:rPr lang="fi-FI" sz="3600" dirty="0"/>
              <a:t>) __________?</a:t>
            </a:r>
          </a:p>
          <a:p>
            <a:pPr marL="742950" indent="-742950">
              <a:buFont typeface="+mj-lt"/>
              <a:buAutoNum type="arabicPeriod"/>
            </a:pPr>
            <a:r>
              <a:rPr lang="fi-FI" sz="3600" dirty="0"/>
              <a:t>Tässä (kuukau</a:t>
            </a:r>
            <a:r>
              <a:rPr lang="fi-FI" sz="3600" b="1" dirty="0"/>
              <a:t>si</a:t>
            </a:r>
            <a:r>
              <a:rPr lang="fi-FI" sz="3600" dirty="0"/>
              <a:t>) ___________ on ollut hyvin pimeää.</a:t>
            </a:r>
          </a:p>
          <a:p>
            <a:pPr marL="742950" indent="-742950">
              <a:buFont typeface="+mj-lt"/>
              <a:buAutoNum type="arabicPeriod"/>
            </a:pPr>
            <a:r>
              <a:rPr lang="fi-FI" sz="3600" dirty="0"/>
              <a:t>Lämpimässä (vesi) _______ on kiva uida.</a:t>
            </a:r>
          </a:p>
          <a:p>
            <a:pPr marL="742950" indent="-742950">
              <a:buFont typeface="+mj-lt"/>
              <a:buAutoNum type="arabicPeriod"/>
            </a:pPr>
            <a:r>
              <a:rPr lang="fi-FI" sz="3600" dirty="0"/>
              <a:t>(Uu</a:t>
            </a:r>
            <a:r>
              <a:rPr lang="fi-FI" sz="3600" b="1" dirty="0"/>
              <a:t>si</a:t>
            </a:r>
            <a:r>
              <a:rPr lang="fi-FI" sz="3600" dirty="0"/>
              <a:t>) ________ asunnossa on remontti.</a:t>
            </a:r>
          </a:p>
        </p:txBody>
      </p:sp>
    </p:spTree>
    <p:extLst>
      <p:ext uri="{BB962C8B-B14F-4D97-AF65-F5344CB8AC3E}">
        <p14:creationId xmlns:p14="http://schemas.microsoft.com/office/powerpoint/2010/main" val="15554849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1789EB1-988A-46C9-B723-1A94074B93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3605" y="643467"/>
            <a:ext cx="8704789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8165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8B0B0-2EEE-4FD9-8890-760F04A1A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Kirjoita sanat oikeassa muodossa.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E6A54B-EEB4-4C25-809C-C40D763B44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 sz="3600" dirty="0"/>
              <a:t>(Perhe) _________ on isä, äiti ja 3 lasta.</a:t>
            </a:r>
          </a:p>
          <a:p>
            <a:pPr marL="0" indent="0">
              <a:buNone/>
            </a:pPr>
            <a:r>
              <a:rPr lang="fi-FI" sz="3600" dirty="0"/>
              <a:t>Matti matkustaa Lontooseen (lentokone) _____.</a:t>
            </a:r>
          </a:p>
          <a:p>
            <a:pPr marL="0" indent="0">
              <a:buNone/>
            </a:pPr>
            <a:r>
              <a:rPr lang="fi-FI" sz="3600" dirty="0"/>
              <a:t>(Makuuhuone) ______ on kaunis tapetti.</a:t>
            </a:r>
          </a:p>
          <a:p>
            <a:pPr marL="0" indent="0">
              <a:buNone/>
            </a:pPr>
            <a:r>
              <a:rPr lang="fi-FI" sz="3600" dirty="0"/>
              <a:t>(Kirje + t) ______ ovat pöydällä.</a:t>
            </a:r>
          </a:p>
          <a:p>
            <a:pPr marL="0" indent="0">
              <a:buNone/>
            </a:pPr>
            <a:endParaRPr lang="fi-FI" sz="3600" dirty="0"/>
          </a:p>
        </p:txBody>
      </p:sp>
    </p:spTree>
    <p:extLst>
      <p:ext uri="{BB962C8B-B14F-4D97-AF65-F5344CB8AC3E}">
        <p14:creationId xmlns:p14="http://schemas.microsoft.com/office/powerpoint/2010/main" val="2628467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2FDF317-F4F4-4ACD-932E-FEF1E98B88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6676" y="643467"/>
            <a:ext cx="9058647" cy="557106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86EAF1E-0A5A-489B-863E-80FA1BAAA4EF}"/>
              </a:ext>
            </a:extLst>
          </p:cNvPr>
          <p:cNvSpPr txBox="1"/>
          <p:nvPr/>
        </p:nvSpPr>
        <p:spPr>
          <a:xfrm>
            <a:off x="8629650" y="400050"/>
            <a:ext cx="1647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Sivu 136</a:t>
            </a:r>
          </a:p>
        </p:txBody>
      </p:sp>
    </p:spTree>
    <p:extLst>
      <p:ext uri="{BB962C8B-B14F-4D97-AF65-F5344CB8AC3E}">
        <p14:creationId xmlns:p14="http://schemas.microsoft.com/office/powerpoint/2010/main" val="17287442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23EAC9F-646A-4530-977A-8857038487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577" y="1228055"/>
            <a:ext cx="2836583" cy="25787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5F27D63-070A-42C3-93D5-3738A640BD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0588" y="1228055"/>
            <a:ext cx="3099665" cy="25787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F200B2C-18B9-4FD3-A383-C572EC15D4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440" y="1243153"/>
            <a:ext cx="2915959" cy="256361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1F3D8BE-111C-416A-A51C-3BCB567F2F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3496" y="4218904"/>
            <a:ext cx="3188271" cy="237493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796C0C6-56DC-43EE-9E77-D3091C538F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02155" y="4127464"/>
            <a:ext cx="2928852" cy="258155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296E63B-E6A7-42A8-B97E-F8066229774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47821" y="3966042"/>
            <a:ext cx="2656875" cy="274297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3931190-55BB-4CFD-BDF4-C49B42462645}"/>
              </a:ext>
            </a:extLst>
          </p:cNvPr>
          <p:cNvSpPr txBox="1"/>
          <p:nvPr/>
        </p:nvSpPr>
        <p:spPr>
          <a:xfrm>
            <a:off x="475577" y="172720"/>
            <a:ext cx="109137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600" b="1" dirty="0"/>
              <a:t>Mikä hänellä on?</a:t>
            </a:r>
          </a:p>
        </p:txBody>
      </p:sp>
    </p:spTree>
    <p:extLst>
      <p:ext uri="{BB962C8B-B14F-4D97-AF65-F5344CB8AC3E}">
        <p14:creationId xmlns:p14="http://schemas.microsoft.com/office/powerpoint/2010/main" val="14807545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Polvikivut | Niveltalo.fi | Terveyskylä">
            <a:extLst>
              <a:ext uri="{FF2B5EF4-FFF2-40B4-BE49-F238E27FC236}">
                <a16:creationId xmlns:a16="http://schemas.microsoft.com/office/drawing/2014/main" id="{105E5FB0-18D2-4B82-AA92-BB38F7C7D5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59" b="1"/>
          <a:stretch/>
        </p:blipFill>
        <p:spPr bwMode="auto">
          <a:xfrm>
            <a:off x="198739" y="171717"/>
            <a:ext cx="5804105" cy="3167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Särkyä hammas lähellä ikenet: mahdollisia syitä ja ominaisuudet hoidon">
            <a:extLst>
              <a:ext uri="{FF2B5EF4-FFF2-40B4-BE49-F238E27FC236}">
                <a16:creationId xmlns:a16="http://schemas.microsoft.com/office/drawing/2014/main" id="{8271C882-80D9-4F14-90A7-F4FE37B4B9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8" r="-1" b="18019"/>
          <a:stretch/>
        </p:blipFill>
        <p:spPr bwMode="auto">
          <a:xfrm>
            <a:off x="6195373" y="171717"/>
            <a:ext cx="5797883" cy="3167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Tunnista vakava pääkipu | Hyvä Terveys">
            <a:extLst>
              <a:ext uri="{FF2B5EF4-FFF2-40B4-BE49-F238E27FC236}">
                <a16:creationId xmlns:a16="http://schemas.microsoft.com/office/drawing/2014/main" id="{E2E6EADC-F0A1-4470-AF59-0C3C748D46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88" r="1" b="24078"/>
          <a:stretch/>
        </p:blipFill>
        <p:spPr bwMode="auto">
          <a:xfrm>
            <a:off x="198739" y="3510858"/>
            <a:ext cx="5804105" cy="2789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Käsi | Niveltalo.fi | Terveyskylä">
            <a:extLst>
              <a:ext uri="{FF2B5EF4-FFF2-40B4-BE49-F238E27FC236}">
                <a16:creationId xmlns:a16="http://schemas.microsoft.com/office/drawing/2014/main" id="{57128636-A70B-4F74-B430-19FD8EEBA4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73" r="-1" b="19037"/>
          <a:stretch/>
        </p:blipFill>
        <p:spPr bwMode="auto">
          <a:xfrm>
            <a:off x="6195372" y="3510858"/>
            <a:ext cx="5797883" cy="2789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33A484B-FB4F-4802-8F65-3E19A717A815}"/>
              </a:ext>
            </a:extLst>
          </p:cNvPr>
          <p:cNvSpPr txBox="1"/>
          <p:nvPr/>
        </p:nvSpPr>
        <p:spPr>
          <a:xfrm>
            <a:off x="4429125" y="342900"/>
            <a:ext cx="3495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Mikä hänellä on?</a:t>
            </a:r>
          </a:p>
        </p:txBody>
      </p:sp>
    </p:spTree>
    <p:extLst>
      <p:ext uri="{BB962C8B-B14F-4D97-AF65-F5344CB8AC3E}">
        <p14:creationId xmlns:p14="http://schemas.microsoft.com/office/powerpoint/2010/main" val="2008371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Kipu raajoissa: mistä se johtuu? - Askel Terveyteen">
            <a:extLst>
              <a:ext uri="{FF2B5EF4-FFF2-40B4-BE49-F238E27FC236}">
                <a16:creationId xmlns:a16="http://schemas.microsoft.com/office/drawing/2014/main" id="{1878B3DC-E20E-46AE-92A2-AC1D628724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" r="2" b="2"/>
          <a:stretch/>
        </p:blipFill>
        <p:spPr bwMode="auto">
          <a:xfrm>
            <a:off x="622549" y="864028"/>
            <a:ext cx="3122143" cy="2034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2" descr="Korva lukossa vai tukossa? Näistä syistä oireet johtuvat – Korvalääkäri  antaa hoito-ohjeet - Seura.fi">
            <a:extLst>
              <a:ext uri="{FF2B5EF4-FFF2-40B4-BE49-F238E27FC236}">
                <a16:creationId xmlns:a16="http://schemas.microsoft.com/office/drawing/2014/main" id="{2F54EE83-4E26-444D-8E68-F638399269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" r="19206" b="3"/>
          <a:stretch/>
        </p:blipFill>
        <p:spPr bwMode="auto">
          <a:xfrm>
            <a:off x="8374806" y="650497"/>
            <a:ext cx="3130327" cy="2468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0" descr="Selvitä mikä vatsaasi vaivaa | Hyvä Terveys">
            <a:extLst>
              <a:ext uri="{FF2B5EF4-FFF2-40B4-BE49-F238E27FC236}">
                <a16:creationId xmlns:a16="http://schemas.microsoft.com/office/drawing/2014/main" id="{B6A1AC69-2FAA-44AD-8D8A-BE716CC9F1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5" r="1" b="1"/>
          <a:stretch/>
        </p:blipFill>
        <p:spPr bwMode="auto">
          <a:xfrm>
            <a:off x="622549" y="3972347"/>
            <a:ext cx="3104943" cy="202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8" descr="KÄDEN JÄNTEIDEN TULEHDUKSET">
            <a:extLst>
              <a:ext uri="{FF2B5EF4-FFF2-40B4-BE49-F238E27FC236}">
                <a16:creationId xmlns:a16="http://schemas.microsoft.com/office/drawing/2014/main" id="{B47EE6C5-4F36-4E09-AA34-591767BF35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970" b="-3"/>
          <a:stretch/>
        </p:blipFill>
        <p:spPr bwMode="auto">
          <a:xfrm>
            <a:off x="4381676" y="2157186"/>
            <a:ext cx="3252903" cy="2557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6" descr="Näärännäppy on kipeä näppylä luomessa – näin hoidat sitä oikein | Anna.fi">
            <a:extLst>
              <a:ext uri="{FF2B5EF4-FFF2-40B4-BE49-F238E27FC236}">
                <a16:creationId xmlns:a16="http://schemas.microsoft.com/office/drawing/2014/main" id="{C63E90A8-18D8-4306-BFE2-CEDF84A665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78" r="-2" b="-2"/>
          <a:stretch/>
        </p:blipFill>
        <p:spPr bwMode="auto">
          <a:xfrm>
            <a:off x="8313518" y="3764634"/>
            <a:ext cx="3252903" cy="2445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7D36A16-CA31-439F-B17B-4600EE8D97E7}"/>
              </a:ext>
            </a:extLst>
          </p:cNvPr>
          <p:cNvSpPr txBox="1"/>
          <p:nvPr/>
        </p:nvSpPr>
        <p:spPr>
          <a:xfrm>
            <a:off x="4615408" y="682465"/>
            <a:ext cx="61055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/>
              <a:t>Mikä hänellä on?</a:t>
            </a:r>
          </a:p>
        </p:txBody>
      </p:sp>
    </p:spTree>
    <p:extLst>
      <p:ext uri="{BB962C8B-B14F-4D97-AF65-F5344CB8AC3E}">
        <p14:creationId xmlns:p14="http://schemas.microsoft.com/office/powerpoint/2010/main" val="11626682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99C5C-EEBD-4C08-916C-081EB11CE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751" y="17288"/>
            <a:ext cx="10380573" cy="1432273"/>
          </a:xfrm>
        </p:spPr>
        <p:txBody>
          <a:bodyPr/>
          <a:lstStyle/>
          <a:p>
            <a:r>
              <a:rPr lang="en-US" dirty="0"/>
              <a:t>täytyy / ei tarvitse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B12B6A-D465-4A38-83B8-BF592933AD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2015732"/>
            <a:ext cx="11620499" cy="410884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i-FI" sz="3200" dirty="0"/>
              <a:t>Minu</a:t>
            </a:r>
            <a:r>
              <a:rPr lang="fi-FI" sz="3200" b="1" dirty="0"/>
              <a:t>n</a:t>
            </a:r>
            <a:r>
              <a:rPr lang="fi-FI" sz="3200" dirty="0"/>
              <a:t> </a:t>
            </a:r>
            <a:r>
              <a:rPr lang="fi-FI" sz="3200" dirty="0">
                <a:solidFill>
                  <a:srgbClr val="FF0000"/>
                </a:solidFill>
              </a:rPr>
              <a:t>täytyy</a:t>
            </a:r>
            <a:r>
              <a:rPr lang="fi-FI" sz="3200" dirty="0"/>
              <a:t> nyt lähteä.                      Minu</a:t>
            </a:r>
            <a:r>
              <a:rPr lang="fi-FI" sz="3200" b="1" dirty="0"/>
              <a:t>n</a:t>
            </a:r>
            <a:r>
              <a:rPr lang="fi-FI" sz="3200" dirty="0"/>
              <a:t> </a:t>
            </a:r>
            <a:r>
              <a:rPr lang="fi-FI" sz="3200" dirty="0">
                <a:solidFill>
                  <a:srgbClr val="FF0000"/>
                </a:solidFill>
              </a:rPr>
              <a:t>ei tarvitse </a:t>
            </a:r>
            <a:r>
              <a:rPr lang="fi-FI" sz="3200" dirty="0"/>
              <a:t>lähteä.</a:t>
            </a:r>
          </a:p>
          <a:p>
            <a:pPr marL="0" indent="0">
              <a:buNone/>
            </a:pPr>
            <a:r>
              <a:rPr lang="fi-FI" sz="3200" dirty="0"/>
              <a:t>Sinu</a:t>
            </a:r>
            <a:r>
              <a:rPr lang="fi-FI" sz="3200" b="1" dirty="0"/>
              <a:t>n</a:t>
            </a:r>
            <a:r>
              <a:rPr lang="fi-FI" sz="3200" dirty="0"/>
              <a:t> </a:t>
            </a:r>
            <a:r>
              <a:rPr lang="fi-FI" sz="3200" dirty="0">
                <a:solidFill>
                  <a:srgbClr val="FF0000"/>
                </a:solidFill>
              </a:rPr>
              <a:t>täytyy</a:t>
            </a:r>
            <a:r>
              <a:rPr lang="fi-FI" sz="3200" dirty="0"/>
              <a:t> lukea paljon.                   Sinu</a:t>
            </a:r>
            <a:r>
              <a:rPr lang="fi-FI" sz="3200" b="1" dirty="0"/>
              <a:t>n</a:t>
            </a:r>
            <a:r>
              <a:rPr lang="fi-FI" sz="3200" dirty="0"/>
              <a:t> </a:t>
            </a:r>
            <a:r>
              <a:rPr lang="fi-FI" sz="3200" dirty="0">
                <a:solidFill>
                  <a:srgbClr val="FF0000"/>
                </a:solidFill>
              </a:rPr>
              <a:t>ei tarvitse </a:t>
            </a:r>
            <a:r>
              <a:rPr lang="fi-FI" sz="3200" dirty="0"/>
              <a:t>lukea.</a:t>
            </a:r>
          </a:p>
          <a:p>
            <a:pPr marL="0" indent="0">
              <a:buNone/>
            </a:pPr>
            <a:r>
              <a:rPr lang="fi-FI" sz="3200" dirty="0"/>
              <a:t>Häne</a:t>
            </a:r>
            <a:r>
              <a:rPr lang="fi-FI" sz="3200" b="1" dirty="0"/>
              <a:t>n</a:t>
            </a:r>
            <a:r>
              <a:rPr lang="fi-FI" sz="3200" dirty="0"/>
              <a:t> </a:t>
            </a:r>
            <a:r>
              <a:rPr lang="fi-FI" sz="3200" dirty="0">
                <a:solidFill>
                  <a:srgbClr val="FF0000"/>
                </a:solidFill>
              </a:rPr>
              <a:t>täytyy</a:t>
            </a:r>
            <a:r>
              <a:rPr lang="fi-FI" sz="3200" dirty="0"/>
              <a:t> levätä.                             Häne</a:t>
            </a:r>
            <a:r>
              <a:rPr lang="fi-FI" sz="3200" b="1" dirty="0"/>
              <a:t>n</a:t>
            </a:r>
            <a:r>
              <a:rPr lang="fi-FI" sz="3200" dirty="0"/>
              <a:t> </a:t>
            </a:r>
            <a:r>
              <a:rPr lang="fi-FI" sz="3200" dirty="0">
                <a:solidFill>
                  <a:srgbClr val="FF0000"/>
                </a:solidFill>
              </a:rPr>
              <a:t>ei tarvitse </a:t>
            </a:r>
            <a:r>
              <a:rPr lang="fi-FI" sz="3200" dirty="0"/>
              <a:t>levätä.</a:t>
            </a:r>
          </a:p>
          <a:p>
            <a:pPr marL="0" indent="0">
              <a:buNone/>
            </a:pPr>
            <a:r>
              <a:rPr lang="fi-FI" sz="3200" dirty="0"/>
              <a:t>Simo</a:t>
            </a:r>
            <a:r>
              <a:rPr lang="fi-FI" sz="3200" b="1" dirty="0"/>
              <a:t>n</a:t>
            </a:r>
            <a:r>
              <a:rPr lang="fi-FI" sz="3200" dirty="0"/>
              <a:t> </a:t>
            </a:r>
            <a:r>
              <a:rPr lang="fi-FI" sz="3200" dirty="0">
                <a:solidFill>
                  <a:srgbClr val="FF0000"/>
                </a:solidFill>
              </a:rPr>
              <a:t>täytyy</a:t>
            </a:r>
            <a:r>
              <a:rPr lang="fi-FI" sz="3200" dirty="0"/>
              <a:t> käydä kaupassa.          Simo</a:t>
            </a:r>
            <a:r>
              <a:rPr lang="fi-FI" sz="3200" b="1" dirty="0"/>
              <a:t>n</a:t>
            </a:r>
            <a:r>
              <a:rPr lang="fi-FI" sz="3200" dirty="0"/>
              <a:t> </a:t>
            </a:r>
            <a:r>
              <a:rPr lang="fi-FI" sz="3200" dirty="0">
                <a:solidFill>
                  <a:srgbClr val="FF0000"/>
                </a:solidFill>
              </a:rPr>
              <a:t>ei tarvitse </a:t>
            </a:r>
            <a:r>
              <a:rPr lang="fi-FI" sz="3200" dirty="0"/>
              <a:t>käydä kaupassa</a:t>
            </a:r>
          </a:p>
          <a:p>
            <a:pPr marL="0" indent="0">
              <a:buNone/>
            </a:pPr>
            <a:r>
              <a:rPr lang="fi-FI" sz="3200" dirty="0"/>
              <a:t>Äidi</a:t>
            </a:r>
            <a:r>
              <a:rPr lang="fi-FI" sz="3200" b="1" dirty="0"/>
              <a:t>n</a:t>
            </a:r>
            <a:r>
              <a:rPr lang="fi-FI" sz="3200" dirty="0"/>
              <a:t> </a:t>
            </a:r>
            <a:r>
              <a:rPr lang="fi-FI" sz="3200" dirty="0">
                <a:solidFill>
                  <a:srgbClr val="FF0000"/>
                </a:solidFill>
              </a:rPr>
              <a:t>täytyy</a:t>
            </a:r>
            <a:r>
              <a:rPr lang="fi-FI" sz="3200" dirty="0"/>
              <a:t> mennä lääkäriin.             Äidi</a:t>
            </a:r>
            <a:r>
              <a:rPr lang="fi-FI" sz="3200" b="1" dirty="0"/>
              <a:t>n</a:t>
            </a:r>
            <a:r>
              <a:rPr lang="fi-FI" sz="3200" dirty="0"/>
              <a:t> </a:t>
            </a:r>
            <a:r>
              <a:rPr lang="fi-FI" sz="3200" dirty="0">
                <a:solidFill>
                  <a:srgbClr val="FF0000"/>
                </a:solidFill>
              </a:rPr>
              <a:t>ei tarvitse </a:t>
            </a:r>
            <a:r>
              <a:rPr lang="fi-FI" sz="3200" dirty="0"/>
              <a:t>mennä lääkäriin.</a:t>
            </a:r>
          </a:p>
          <a:p>
            <a:pPr marL="0" indent="0">
              <a:buNone/>
            </a:pPr>
            <a:endParaRPr lang="fi-FI" sz="3200" dirty="0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314686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AA447-9447-4D7D-8C52-8B29A9B07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5713" y="96982"/>
            <a:ext cx="10380573" cy="1432273"/>
          </a:xfrm>
        </p:spPr>
        <p:txBody>
          <a:bodyPr>
            <a:normAutofit fontScale="90000"/>
          </a:bodyPr>
          <a:lstStyle/>
          <a:p>
            <a:r>
              <a:rPr lang="en-US" dirty="0"/>
              <a:t>Mitä </a:t>
            </a:r>
            <a:r>
              <a:rPr lang="en-US" b="1" dirty="0">
                <a:solidFill>
                  <a:srgbClr val="00B0F0"/>
                </a:solidFill>
              </a:rPr>
              <a:t>hänen täytyy </a:t>
            </a:r>
            <a:r>
              <a:rPr lang="en-US" dirty="0"/>
              <a:t>tehdä?</a:t>
            </a:r>
            <a:br>
              <a:rPr lang="en-US" dirty="0"/>
            </a:br>
            <a:r>
              <a:rPr lang="en-US" dirty="0"/>
              <a:t>Mitä hänen </a:t>
            </a:r>
            <a:r>
              <a:rPr lang="en-US" b="1" dirty="0">
                <a:solidFill>
                  <a:srgbClr val="00B0F0"/>
                </a:solidFill>
              </a:rPr>
              <a:t>ei tarvitse </a:t>
            </a:r>
            <a:r>
              <a:rPr lang="en-US" dirty="0"/>
              <a:t>tehdä?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75E736-E9CF-4BB1-8BBE-5FA8A0704C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4520596" cy="3450613"/>
          </a:xfrm>
        </p:spPr>
        <p:txBody>
          <a:bodyPr>
            <a:noAutofit/>
          </a:bodyPr>
          <a:lstStyle/>
          <a:p>
            <a:r>
              <a:rPr lang="fi-FI" sz="3200" dirty="0"/>
              <a:t>Mirkalla on jano. </a:t>
            </a:r>
          </a:p>
          <a:p>
            <a:r>
              <a:rPr lang="fi-FI" sz="3200" dirty="0"/>
              <a:t>Sepolla on nälkä.</a:t>
            </a:r>
          </a:p>
          <a:p>
            <a:r>
              <a:rPr lang="fi-FI" sz="3200" dirty="0"/>
              <a:t>Kaijalla on vatsa kipeä.</a:t>
            </a:r>
          </a:p>
          <a:p>
            <a:r>
              <a:rPr lang="fi-FI" sz="3200" dirty="0"/>
              <a:t>Veera on väsynyt.</a:t>
            </a:r>
          </a:p>
          <a:p>
            <a:r>
              <a:rPr lang="fi-FI" sz="3200" dirty="0"/>
              <a:t>Isoäidillä on kylmä.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5875B5-2091-4C87-8490-7CB1343DA083}"/>
              </a:ext>
            </a:extLst>
          </p:cNvPr>
          <p:cNvSpPr txBox="1"/>
          <p:nvPr/>
        </p:nvSpPr>
        <p:spPr>
          <a:xfrm>
            <a:off x="7191375" y="2181225"/>
            <a:ext cx="4438650" cy="2547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b="1" dirty="0"/>
              <a:t>MENNÄ LÄÄKÄRIIN</a:t>
            </a:r>
          </a:p>
          <a:p>
            <a:pPr>
              <a:lnSpc>
                <a:spcPct val="200000"/>
              </a:lnSpc>
            </a:pPr>
            <a:r>
              <a:rPr lang="en-US" sz="2800" b="1" dirty="0"/>
              <a:t>LEVÄTÄ</a:t>
            </a:r>
          </a:p>
          <a:p>
            <a:pPr>
              <a:lnSpc>
                <a:spcPct val="200000"/>
              </a:lnSpc>
            </a:pPr>
            <a:r>
              <a:rPr lang="en-US" sz="2800" b="1" dirty="0"/>
              <a:t>LAITTAA (VILLAPAITA) </a:t>
            </a:r>
          </a:p>
        </p:txBody>
      </p:sp>
    </p:spTree>
    <p:extLst>
      <p:ext uri="{BB962C8B-B14F-4D97-AF65-F5344CB8AC3E}">
        <p14:creationId xmlns:p14="http://schemas.microsoft.com/office/powerpoint/2010/main" val="30191890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0914023"/>
      </p:ext>
    </p:extLst>
  </p:cSld>
  <p:clrMapOvr>
    <a:masterClrMapping/>
  </p:clrMapOvr>
</p:sld>
</file>

<file path=ppt/theme/theme1.xml><?xml version="1.0" encoding="utf-8"?>
<a:theme xmlns:a="http://schemas.openxmlformats.org/drawingml/2006/main" name="BevelVTI">
  <a:themeElements>
    <a:clrScheme name="AnalogousFromDarkSeedLeftStep">
      <a:dk1>
        <a:srgbClr val="000000"/>
      </a:dk1>
      <a:lt1>
        <a:srgbClr val="FFFFFF"/>
      </a:lt1>
      <a:dk2>
        <a:srgbClr val="242641"/>
      </a:dk2>
      <a:lt2>
        <a:srgbClr val="E2E8E2"/>
      </a:lt2>
      <a:accent1>
        <a:srgbClr val="C34DBB"/>
      </a:accent1>
      <a:accent2>
        <a:srgbClr val="883BB1"/>
      </a:accent2>
      <a:accent3>
        <a:srgbClr val="694DC3"/>
      </a:accent3>
      <a:accent4>
        <a:srgbClr val="3B50B1"/>
      </a:accent4>
      <a:accent5>
        <a:srgbClr val="4D94C3"/>
      </a:accent5>
      <a:accent6>
        <a:srgbClr val="3BB1B0"/>
      </a:accent6>
      <a:hlink>
        <a:srgbClr val="3F76BF"/>
      </a:hlink>
      <a:folHlink>
        <a:srgbClr val="7F7F7F"/>
      </a:folHlink>
    </a:clrScheme>
    <a:fontScheme name="Custom 53">
      <a:majorFont>
        <a:latin typeface="Bierstadt"/>
        <a:ea typeface=""/>
        <a:cs typeface=""/>
      </a:majorFont>
      <a:minorFont>
        <a:latin typeface="Bierstad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velVTI" id="{C9E5F598-602B-46C1-AA16-073CEB959654}" vid="{2AE1FD39-65AD-4D34-93E9-C7019D0ECB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403</Words>
  <Application>Microsoft Office PowerPoint</Application>
  <PresentationFormat>Widescreen</PresentationFormat>
  <Paragraphs>64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Arial</vt:lpstr>
      <vt:lpstr>Bierstadt</vt:lpstr>
      <vt:lpstr>BevelVTI</vt:lpstr>
      <vt:lpstr>Suomi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täytyy / ei tarvitse</vt:lpstr>
      <vt:lpstr>Mitä hänen täytyy tehdä? Mitä hänen ei tarvitse tehdä?</vt:lpstr>
      <vt:lpstr>PowerPoint Presentation</vt:lpstr>
      <vt:lpstr>PowerPoint Presentation</vt:lpstr>
      <vt:lpstr>PowerPoint Presentation</vt:lpstr>
      <vt:lpstr>Paritehtävä 1. Lue 2 dialogia sivuilla 131-132. Vastaa kysymyksiin.</vt:lpstr>
      <vt:lpstr>PowerPoint Presentation</vt:lpstr>
      <vt:lpstr>PowerPoint Presentation</vt:lpstr>
      <vt:lpstr>nominityypit</vt:lpstr>
      <vt:lpstr>PowerPoint Presentation</vt:lpstr>
      <vt:lpstr>Kirjoita sanat oikeassa muodossa.</vt:lpstr>
      <vt:lpstr>PowerPoint Presentation</vt:lpstr>
      <vt:lpstr>Kirjoita sanat oikeassa muodossa.</vt:lpstr>
      <vt:lpstr>PowerPoint Presentation</vt:lpstr>
      <vt:lpstr>Kirjoita sanat oikeassa muodossa.</vt:lpstr>
      <vt:lpstr>PowerPoint Presentation</vt:lpstr>
      <vt:lpstr>Kirjoita sanat oikeassa muodossa.</vt:lpstr>
      <vt:lpstr>PowerPoint Presentation</vt:lpstr>
      <vt:lpstr>Kirjoita sanat oikeassa muodossa.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Suomi 2</dc:title>
  <dc:creator>Kemppinen Julia</dc:creator>
  <cp:lastModifiedBy>Kemppinen Julia</cp:lastModifiedBy>
  <cp:revision>6</cp:revision>
  <dcterms:created xsi:type="dcterms:W3CDTF">2022-03-07T09:48:20Z</dcterms:created>
  <dcterms:modified xsi:type="dcterms:W3CDTF">2022-03-07T11:08:15Z</dcterms:modified>
</cp:coreProperties>
</file>