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60" r:id="rId3"/>
    <p:sldId id="282" r:id="rId4"/>
    <p:sldId id="259" r:id="rId5"/>
    <p:sldId id="277" r:id="rId6"/>
    <p:sldId id="280" r:id="rId7"/>
    <p:sldId id="276" r:id="rId8"/>
    <p:sldId id="263" r:id="rId9"/>
    <p:sldId id="264" r:id="rId10"/>
    <p:sldId id="261" r:id="rId11"/>
    <p:sldId id="266" r:id="rId12"/>
    <p:sldId id="279" r:id="rId13"/>
    <p:sldId id="267" r:id="rId14"/>
    <p:sldId id="268" r:id="rId15"/>
    <p:sldId id="256" r:id="rId16"/>
    <p:sldId id="257" r:id="rId17"/>
    <p:sldId id="271" r:id="rId18"/>
    <p:sldId id="272" r:id="rId19"/>
    <p:sldId id="273" r:id="rId20"/>
    <p:sldId id="275" r:id="rId21"/>
    <p:sldId id="274" r:id="rId22"/>
    <p:sldId id="269" r:id="rId23"/>
    <p:sldId id="278" r:id="rId24"/>
    <p:sldId id="281" r:id="rId2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6"/>
  </p:normalViewPr>
  <p:slideViewPr>
    <p:cSldViewPr snapToGrid="0">
      <p:cViewPr varScale="1">
        <p:scale>
          <a:sx n="103" d="100"/>
          <a:sy n="103" d="100"/>
        </p:scale>
        <p:origin x="8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940E66-F58A-DD99-9723-438E3AAD98CC}"/>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D4E793E3-11AF-6C9C-0488-D3E89B1345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222C39A4-B387-1157-7D65-E13CD1B6CBD1}"/>
              </a:ext>
            </a:extLst>
          </p:cNvPr>
          <p:cNvSpPr>
            <a:spLocks noGrp="1"/>
          </p:cNvSpPr>
          <p:nvPr>
            <p:ph type="dt" sz="half" idx="10"/>
          </p:nvPr>
        </p:nvSpPr>
        <p:spPr/>
        <p:txBody>
          <a:bodyPr/>
          <a:lstStyle/>
          <a:p>
            <a:fld id="{520954FC-AD14-5B41-B5B2-11FCCFB31A96}" type="datetimeFigureOut">
              <a:rPr lang="fi-FI" smtClean="0"/>
              <a:t>23.4.2024</a:t>
            </a:fld>
            <a:endParaRPr lang="fi-FI"/>
          </a:p>
        </p:txBody>
      </p:sp>
      <p:sp>
        <p:nvSpPr>
          <p:cNvPr id="5" name="Alatunnisteen paikkamerkki 4">
            <a:extLst>
              <a:ext uri="{FF2B5EF4-FFF2-40B4-BE49-F238E27FC236}">
                <a16:creationId xmlns:a16="http://schemas.microsoft.com/office/drawing/2014/main" id="{ACC4C031-7E68-D82D-A354-110ADD79886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4AD1DBB-D040-5DEF-45DF-5F11F7122460}"/>
              </a:ext>
            </a:extLst>
          </p:cNvPr>
          <p:cNvSpPr>
            <a:spLocks noGrp="1"/>
          </p:cNvSpPr>
          <p:nvPr>
            <p:ph type="sldNum" sz="quarter" idx="12"/>
          </p:nvPr>
        </p:nvSpPr>
        <p:spPr/>
        <p:txBody>
          <a:bodyPr/>
          <a:lstStyle/>
          <a:p>
            <a:fld id="{496204E4-49AC-A645-9655-5A1AB461EADE}" type="slidenum">
              <a:rPr lang="fi-FI" smtClean="0"/>
              <a:t>‹#›</a:t>
            </a:fld>
            <a:endParaRPr lang="fi-FI"/>
          </a:p>
        </p:txBody>
      </p:sp>
    </p:spTree>
    <p:extLst>
      <p:ext uri="{BB962C8B-B14F-4D97-AF65-F5344CB8AC3E}">
        <p14:creationId xmlns:p14="http://schemas.microsoft.com/office/powerpoint/2010/main" val="2807549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B85449-6997-D9DB-9ECC-AECFD63A8968}"/>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C67431C-2E97-87AC-16DA-30AAE05F97D7}"/>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FD45410-D1B1-DF47-1F22-CA67E4E36914}"/>
              </a:ext>
            </a:extLst>
          </p:cNvPr>
          <p:cNvSpPr>
            <a:spLocks noGrp="1"/>
          </p:cNvSpPr>
          <p:nvPr>
            <p:ph type="dt" sz="half" idx="10"/>
          </p:nvPr>
        </p:nvSpPr>
        <p:spPr/>
        <p:txBody>
          <a:bodyPr/>
          <a:lstStyle/>
          <a:p>
            <a:fld id="{520954FC-AD14-5B41-B5B2-11FCCFB31A96}" type="datetimeFigureOut">
              <a:rPr lang="fi-FI" smtClean="0"/>
              <a:t>23.4.2024</a:t>
            </a:fld>
            <a:endParaRPr lang="fi-FI"/>
          </a:p>
        </p:txBody>
      </p:sp>
      <p:sp>
        <p:nvSpPr>
          <p:cNvPr id="5" name="Alatunnisteen paikkamerkki 4">
            <a:extLst>
              <a:ext uri="{FF2B5EF4-FFF2-40B4-BE49-F238E27FC236}">
                <a16:creationId xmlns:a16="http://schemas.microsoft.com/office/drawing/2014/main" id="{94164DF5-BBF4-B517-063A-99357BBAAD0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12094C2-D36B-C9F1-44D6-77E7F6A51074}"/>
              </a:ext>
            </a:extLst>
          </p:cNvPr>
          <p:cNvSpPr>
            <a:spLocks noGrp="1"/>
          </p:cNvSpPr>
          <p:nvPr>
            <p:ph type="sldNum" sz="quarter" idx="12"/>
          </p:nvPr>
        </p:nvSpPr>
        <p:spPr/>
        <p:txBody>
          <a:bodyPr/>
          <a:lstStyle/>
          <a:p>
            <a:fld id="{496204E4-49AC-A645-9655-5A1AB461EADE}" type="slidenum">
              <a:rPr lang="fi-FI" smtClean="0"/>
              <a:t>‹#›</a:t>
            </a:fld>
            <a:endParaRPr lang="fi-FI"/>
          </a:p>
        </p:txBody>
      </p:sp>
    </p:spTree>
    <p:extLst>
      <p:ext uri="{BB962C8B-B14F-4D97-AF65-F5344CB8AC3E}">
        <p14:creationId xmlns:p14="http://schemas.microsoft.com/office/powerpoint/2010/main" val="4000426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B0B68777-3097-EEC0-37F9-5D7FEFB6BB45}"/>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6AB53D76-5D4D-2F2B-693F-3A0E35C761C2}"/>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21564B9-CABD-08C8-9A82-5680ABED08F7}"/>
              </a:ext>
            </a:extLst>
          </p:cNvPr>
          <p:cNvSpPr>
            <a:spLocks noGrp="1"/>
          </p:cNvSpPr>
          <p:nvPr>
            <p:ph type="dt" sz="half" idx="10"/>
          </p:nvPr>
        </p:nvSpPr>
        <p:spPr/>
        <p:txBody>
          <a:bodyPr/>
          <a:lstStyle/>
          <a:p>
            <a:fld id="{520954FC-AD14-5B41-B5B2-11FCCFB31A96}" type="datetimeFigureOut">
              <a:rPr lang="fi-FI" smtClean="0"/>
              <a:t>23.4.2024</a:t>
            </a:fld>
            <a:endParaRPr lang="fi-FI"/>
          </a:p>
        </p:txBody>
      </p:sp>
      <p:sp>
        <p:nvSpPr>
          <p:cNvPr id="5" name="Alatunnisteen paikkamerkki 4">
            <a:extLst>
              <a:ext uri="{FF2B5EF4-FFF2-40B4-BE49-F238E27FC236}">
                <a16:creationId xmlns:a16="http://schemas.microsoft.com/office/drawing/2014/main" id="{BB94AC0C-ADAE-087B-A99E-F7D706B2E63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3F58F6E-509C-E42F-8559-B28D4E8FAF48}"/>
              </a:ext>
            </a:extLst>
          </p:cNvPr>
          <p:cNvSpPr>
            <a:spLocks noGrp="1"/>
          </p:cNvSpPr>
          <p:nvPr>
            <p:ph type="sldNum" sz="quarter" idx="12"/>
          </p:nvPr>
        </p:nvSpPr>
        <p:spPr/>
        <p:txBody>
          <a:bodyPr/>
          <a:lstStyle/>
          <a:p>
            <a:fld id="{496204E4-49AC-A645-9655-5A1AB461EADE}" type="slidenum">
              <a:rPr lang="fi-FI" smtClean="0"/>
              <a:t>‹#›</a:t>
            </a:fld>
            <a:endParaRPr lang="fi-FI"/>
          </a:p>
        </p:txBody>
      </p:sp>
    </p:spTree>
    <p:extLst>
      <p:ext uri="{BB962C8B-B14F-4D97-AF65-F5344CB8AC3E}">
        <p14:creationId xmlns:p14="http://schemas.microsoft.com/office/powerpoint/2010/main" val="2194925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23860E-6B3B-A62E-B9CD-8F42FA60502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A3CAAF3-513A-1DE8-E949-534E6D59666E}"/>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316BDD8-C3F2-0FAA-2ED9-05FDB9862020}"/>
              </a:ext>
            </a:extLst>
          </p:cNvPr>
          <p:cNvSpPr>
            <a:spLocks noGrp="1"/>
          </p:cNvSpPr>
          <p:nvPr>
            <p:ph type="dt" sz="half" idx="10"/>
          </p:nvPr>
        </p:nvSpPr>
        <p:spPr/>
        <p:txBody>
          <a:bodyPr/>
          <a:lstStyle/>
          <a:p>
            <a:fld id="{520954FC-AD14-5B41-B5B2-11FCCFB31A96}" type="datetimeFigureOut">
              <a:rPr lang="fi-FI" smtClean="0"/>
              <a:t>23.4.2024</a:t>
            </a:fld>
            <a:endParaRPr lang="fi-FI"/>
          </a:p>
        </p:txBody>
      </p:sp>
      <p:sp>
        <p:nvSpPr>
          <p:cNvPr id="5" name="Alatunnisteen paikkamerkki 4">
            <a:extLst>
              <a:ext uri="{FF2B5EF4-FFF2-40B4-BE49-F238E27FC236}">
                <a16:creationId xmlns:a16="http://schemas.microsoft.com/office/drawing/2014/main" id="{4AB22BB7-6016-74AD-C921-D44622B356E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5774AB6-E468-F4C3-5580-32FBAC5B5B81}"/>
              </a:ext>
            </a:extLst>
          </p:cNvPr>
          <p:cNvSpPr>
            <a:spLocks noGrp="1"/>
          </p:cNvSpPr>
          <p:nvPr>
            <p:ph type="sldNum" sz="quarter" idx="12"/>
          </p:nvPr>
        </p:nvSpPr>
        <p:spPr/>
        <p:txBody>
          <a:bodyPr/>
          <a:lstStyle/>
          <a:p>
            <a:fld id="{496204E4-49AC-A645-9655-5A1AB461EADE}" type="slidenum">
              <a:rPr lang="fi-FI" smtClean="0"/>
              <a:t>‹#›</a:t>
            </a:fld>
            <a:endParaRPr lang="fi-FI"/>
          </a:p>
        </p:txBody>
      </p:sp>
    </p:spTree>
    <p:extLst>
      <p:ext uri="{BB962C8B-B14F-4D97-AF65-F5344CB8AC3E}">
        <p14:creationId xmlns:p14="http://schemas.microsoft.com/office/powerpoint/2010/main" val="224415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C07256-7B4B-013C-D2EE-26D5D53B785B}"/>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8187DDD9-950C-229F-7822-C799BF98C4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33BABD72-3BE0-B235-4D80-4388A9F28F35}"/>
              </a:ext>
            </a:extLst>
          </p:cNvPr>
          <p:cNvSpPr>
            <a:spLocks noGrp="1"/>
          </p:cNvSpPr>
          <p:nvPr>
            <p:ph type="dt" sz="half" idx="10"/>
          </p:nvPr>
        </p:nvSpPr>
        <p:spPr/>
        <p:txBody>
          <a:bodyPr/>
          <a:lstStyle/>
          <a:p>
            <a:fld id="{520954FC-AD14-5B41-B5B2-11FCCFB31A96}" type="datetimeFigureOut">
              <a:rPr lang="fi-FI" smtClean="0"/>
              <a:t>23.4.2024</a:t>
            </a:fld>
            <a:endParaRPr lang="fi-FI"/>
          </a:p>
        </p:txBody>
      </p:sp>
      <p:sp>
        <p:nvSpPr>
          <p:cNvPr id="5" name="Alatunnisteen paikkamerkki 4">
            <a:extLst>
              <a:ext uri="{FF2B5EF4-FFF2-40B4-BE49-F238E27FC236}">
                <a16:creationId xmlns:a16="http://schemas.microsoft.com/office/drawing/2014/main" id="{4E6BD113-227C-64F9-C129-EEA1D8D30C8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30AFFD3-20B9-CA02-E217-B453337EE2DF}"/>
              </a:ext>
            </a:extLst>
          </p:cNvPr>
          <p:cNvSpPr>
            <a:spLocks noGrp="1"/>
          </p:cNvSpPr>
          <p:nvPr>
            <p:ph type="sldNum" sz="quarter" idx="12"/>
          </p:nvPr>
        </p:nvSpPr>
        <p:spPr/>
        <p:txBody>
          <a:bodyPr/>
          <a:lstStyle/>
          <a:p>
            <a:fld id="{496204E4-49AC-A645-9655-5A1AB461EADE}" type="slidenum">
              <a:rPr lang="fi-FI" smtClean="0"/>
              <a:t>‹#›</a:t>
            </a:fld>
            <a:endParaRPr lang="fi-FI"/>
          </a:p>
        </p:txBody>
      </p:sp>
    </p:spTree>
    <p:extLst>
      <p:ext uri="{BB962C8B-B14F-4D97-AF65-F5344CB8AC3E}">
        <p14:creationId xmlns:p14="http://schemas.microsoft.com/office/powerpoint/2010/main" val="1644511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8C38C3-BE4F-A9BF-1AA5-8CDC23AA005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57FA9F3-519D-3B3F-F159-C63E8780FE06}"/>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62DE793A-C456-08FB-E38F-6DA51FAC885F}"/>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E404C29-3714-EEE5-4204-8722C42D1031}"/>
              </a:ext>
            </a:extLst>
          </p:cNvPr>
          <p:cNvSpPr>
            <a:spLocks noGrp="1"/>
          </p:cNvSpPr>
          <p:nvPr>
            <p:ph type="dt" sz="half" idx="10"/>
          </p:nvPr>
        </p:nvSpPr>
        <p:spPr/>
        <p:txBody>
          <a:bodyPr/>
          <a:lstStyle/>
          <a:p>
            <a:fld id="{520954FC-AD14-5B41-B5B2-11FCCFB31A96}" type="datetimeFigureOut">
              <a:rPr lang="fi-FI" smtClean="0"/>
              <a:t>23.4.2024</a:t>
            </a:fld>
            <a:endParaRPr lang="fi-FI"/>
          </a:p>
        </p:txBody>
      </p:sp>
      <p:sp>
        <p:nvSpPr>
          <p:cNvPr id="6" name="Alatunnisteen paikkamerkki 5">
            <a:extLst>
              <a:ext uri="{FF2B5EF4-FFF2-40B4-BE49-F238E27FC236}">
                <a16:creationId xmlns:a16="http://schemas.microsoft.com/office/drawing/2014/main" id="{BF8D6EAB-580E-D525-E4B8-4B245EB511A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389C181-8E89-B97C-4EA3-903956C3AD58}"/>
              </a:ext>
            </a:extLst>
          </p:cNvPr>
          <p:cNvSpPr>
            <a:spLocks noGrp="1"/>
          </p:cNvSpPr>
          <p:nvPr>
            <p:ph type="sldNum" sz="quarter" idx="12"/>
          </p:nvPr>
        </p:nvSpPr>
        <p:spPr/>
        <p:txBody>
          <a:bodyPr/>
          <a:lstStyle/>
          <a:p>
            <a:fld id="{496204E4-49AC-A645-9655-5A1AB461EADE}" type="slidenum">
              <a:rPr lang="fi-FI" smtClean="0"/>
              <a:t>‹#›</a:t>
            </a:fld>
            <a:endParaRPr lang="fi-FI"/>
          </a:p>
        </p:txBody>
      </p:sp>
    </p:spTree>
    <p:extLst>
      <p:ext uri="{BB962C8B-B14F-4D97-AF65-F5344CB8AC3E}">
        <p14:creationId xmlns:p14="http://schemas.microsoft.com/office/powerpoint/2010/main" val="424927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EBA7F6-ED6E-FB3A-4EBB-03BE3E714837}"/>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B8339058-B670-DBB7-7780-2B7172CEE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C609C881-4D62-4E50-5005-F0FDAF35810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336D9800-1E8E-A15B-4E18-3100764A0A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3E4F1945-D5DA-6038-8096-C5F7216B2AE5}"/>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E4EDB572-15B7-1095-5FD8-3052CA0E8C42}"/>
              </a:ext>
            </a:extLst>
          </p:cNvPr>
          <p:cNvSpPr>
            <a:spLocks noGrp="1"/>
          </p:cNvSpPr>
          <p:nvPr>
            <p:ph type="dt" sz="half" idx="10"/>
          </p:nvPr>
        </p:nvSpPr>
        <p:spPr/>
        <p:txBody>
          <a:bodyPr/>
          <a:lstStyle/>
          <a:p>
            <a:fld id="{520954FC-AD14-5B41-B5B2-11FCCFB31A96}" type="datetimeFigureOut">
              <a:rPr lang="fi-FI" smtClean="0"/>
              <a:t>23.4.2024</a:t>
            </a:fld>
            <a:endParaRPr lang="fi-FI"/>
          </a:p>
        </p:txBody>
      </p:sp>
      <p:sp>
        <p:nvSpPr>
          <p:cNvPr id="8" name="Alatunnisteen paikkamerkki 7">
            <a:extLst>
              <a:ext uri="{FF2B5EF4-FFF2-40B4-BE49-F238E27FC236}">
                <a16:creationId xmlns:a16="http://schemas.microsoft.com/office/drawing/2014/main" id="{22EE2D39-DEFB-BB1C-DA37-793E2A64D42B}"/>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6BC455A5-2B49-6848-FF2F-5D3412C2F36C}"/>
              </a:ext>
            </a:extLst>
          </p:cNvPr>
          <p:cNvSpPr>
            <a:spLocks noGrp="1"/>
          </p:cNvSpPr>
          <p:nvPr>
            <p:ph type="sldNum" sz="quarter" idx="12"/>
          </p:nvPr>
        </p:nvSpPr>
        <p:spPr/>
        <p:txBody>
          <a:bodyPr/>
          <a:lstStyle/>
          <a:p>
            <a:fld id="{496204E4-49AC-A645-9655-5A1AB461EADE}" type="slidenum">
              <a:rPr lang="fi-FI" smtClean="0"/>
              <a:t>‹#›</a:t>
            </a:fld>
            <a:endParaRPr lang="fi-FI"/>
          </a:p>
        </p:txBody>
      </p:sp>
    </p:spTree>
    <p:extLst>
      <p:ext uri="{BB962C8B-B14F-4D97-AF65-F5344CB8AC3E}">
        <p14:creationId xmlns:p14="http://schemas.microsoft.com/office/powerpoint/2010/main" val="2140007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0C96DD-0C98-7634-2D7A-98A175C2E5D4}"/>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4E77A560-9AB0-5D35-CA79-67B7541BCC95}"/>
              </a:ext>
            </a:extLst>
          </p:cNvPr>
          <p:cNvSpPr>
            <a:spLocks noGrp="1"/>
          </p:cNvSpPr>
          <p:nvPr>
            <p:ph type="dt" sz="half" idx="10"/>
          </p:nvPr>
        </p:nvSpPr>
        <p:spPr/>
        <p:txBody>
          <a:bodyPr/>
          <a:lstStyle/>
          <a:p>
            <a:fld id="{520954FC-AD14-5B41-B5B2-11FCCFB31A96}" type="datetimeFigureOut">
              <a:rPr lang="fi-FI" smtClean="0"/>
              <a:t>23.4.2024</a:t>
            </a:fld>
            <a:endParaRPr lang="fi-FI"/>
          </a:p>
        </p:txBody>
      </p:sp>
      <p:sp>
        <p:nvSpPr>
          <p:cNvPr id="4" name="Alatunnisteen paikkamerkki 3">
            <a:extLst>
              <a:ext uri="{FF2B5EF4-FFF2-40B4-BE49-F238E27FC236}">
                <a16:creationId xmlns:a16="http://schemas.microsoft.com/office/drawing/2014/main" id="{0A1EE8BF-10E9-D687-D8D4-1A1BDA39FFE2}"/>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32E34E2E-F5DA-DDAF-1E0E-BE653C2177F7}"/>
              </a:ext>
            </a:extLst>
          </p:cNvPr>
          <p:cNvSpPr>
            <a:spLocks noGrp="1"/>
          </p:cNvSpPr>
          <p:nvPr>
            <p:ph type="sldNum" sz="quarter" idx="12"/>
          </p:nvPr>
        </p:nvSpPr>
        <p:spPr/>
        <p:txBody>
          <a:bodyPr/>
          <a:lstStyle/>
          <a:p>
            <a:fld id="{496204E4-49AC-A645-9655-5A1AB461EADE}" type="slidenum">
              <a:rPr lang="fi-FI" smtClean="0"/>
              <a:t>‹#›</a:t>
            </a:fld>
            <a:endParaRPr lang="fi-FI"/>
          </a:p>
        </p:txBody>
      </p:sp>
    </p:spTree>
    <p:extLst>
      <p:ext uri="{BB962C8B-B14F-4D97-AF65-F5344CB8AC3E}">
        <p14:creationId xmlns:p14="http://schemas.microsoft.com/office/powerpoint/2010/main" val="4186400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295E41E-9295-B73E-F7BA-A5AFABAFE871}"/>
              </a:ext>
            </a:extLst>
          </p:cNvPr>
          <p:cNvSpPr>
            <a:spLocks noGrp="1"/>
          </p:cNvSpPr>
          <p:nvPr>
            <p:ph type="dt" sz="half" idx="10"/>
          </p:nvPr>
        </p:nvSpPr>
        <p:spPr/>
        <p:txBody>
          <a:bodyPr/>
          <a:lstStyle/>
          <a:p>
            <a:fld id="{520954FC-AD14-5B41-B5B2-11FCCFB31A96}" type="datetimeFigureOut">
              <a:rPr lang="fi-FI" smtClean="0"/>
              <a:t>23.4.2024</a:t>
            </a:fld>
            <a:endParaRPr lang="fi-FI"/>
          </a:p>
        </p:txBody>
      </p:sp>
      <p:sp>
        <p:nvSpPr>
          <p:cNvPr id="3" name="Alatunnisteen paikkamerkki 2">
            <a:extLst>
              <a:ext uri="{FF2B5EF4-FFF2-40B4-BE49-F238E27FC236}">
                <a16:creationId xmlns:a16="http://schemas.microsoft.com/office/drawing/2014/main" id="{D829707C-B98E-3F04-9742-E4D8F16A107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F6E77564-160C-9779-B4F5-C354AF60C1C8}"/>
              </a:ext>
            </a:extLst>
          </p:cNvPr>
          <p:cNvSpPr>
            <a:spLocks noGrp="1"/>
          </p:cNvSpPr>
          <p:nvPr>
            <p:ph type="sldNum" sz="quarter" idx="12"/>
          </p:nvPr>
        </p:nvSpPr>
        <p:spPr/>
        <p:txBody>
          <a:bodyPr/>
          <a:lstStyle/>
          <a:p>
            <a:fld id="{496204E4-49AC-A645-9655-5A1AB461EADE}" type="slidenum">
              <a:rPr lang="fi-FI" smtClean="0"/>
              <a:t>‹#›</a:t>
            </a:fld>
            <a:endParaRPr lang="fi-FI"/>
          </a:p>
        </p:txBody>
      </p:sp>
    </p:spTree>
    <p:extLst>
      <p:ext uri="{BB962C8B-B14F-4D97-AF65-F5344CB8AC3E}">
        <p14:creationId xmlns:p14="http://schemas.microsoft.com/office/powerpoint/2010/main" val="3004162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DE5127-C59D-31B9-F2AA-B5E546ECAA94}"/>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0D956445-52CD-8781-959E-22CFF1B159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3799C038-7972-6377-2FB2-E9ED7C5D1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D6DA652-A6C5-862A-5A88-FE46ADB2EABD}"/>
              </a:ext>
            </a:extLst>
          </p:cNvPr>
          <p:cNvSpPr>
            <a:spLocks noGrp="1"/>
          </p:cNvSpPr>
          <p:nvPr>
            <p:ph type="dt" sz="half" idx="10"/>
          </p:nvPr>
        </p:nvSpPr>
        <p:spPr/>
        <p:txBody>
          <a:bodyPr/>
          <a:lstStyle/>
          <a:p>
            <a:fld id="{520954FC-AD14-5B41-B5B2-11FCCFB31A96}" type="datetimeFigureOut">
              <a:rPr lang="fi-FI" smtClean="0"/>
              <a:t>23.4.2024</a:t>
            </a:fld>
            <a:endParaRPr lang="fi-FI"/>
          </a:p>
        </p:txBody>
      </p:sp>
      <p:sp>
        <p:nvSpPr>
          <p:cNvPr id="6" name="Alatunnisteen paikkamerkki 5">
            <a:extLst>
              <a:ext uri="{FF2B5EF4-FFF2-40B4-BE49-F238E27FC236}">
                <a16:creationId xmlns:a16="http://schemas.microsoft.com/office/drawing/2014/main" id="{0264F8CF-0737-0A3C-388B-3C1F407AE34A}"/>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D744C66-3362-2DF8-8D80-81CEAE073F6B}"/>
              </a:ext>
            </a:extLst>
          </p:cNvPr>
          <p:cNvSpPr>
            <a:spLocks noGrp="1"/>
          </p:cNvSpPr>
          <p:nvPr>
            <p:ph type="sldNum" sz="quarter" idx="12"/>
          </p:nvPr>
        </p:nvSpPr>
        <p:spPr/>
        <p:txBody>
          <a:bodyPr/>
          <a:lstStyle/>
          <a:p>
            <a:fld id="{496204E4-49AC-A645-9655-5A1AB461EADE}" type="slidenum">
              <a:rPr lang="fi-FI" smtClean="0"/>
              <a:t>‹#›</a:t>
            </a:fld>
            <a:endParaRPr lang="fi-FI"/>
          </a:p>
        </p:txBody>
      </p:sp>
    </p:spTree>
    <p:extLst>
      <p:ext uri="{BB962C8B-B14F-4D97-AF65-F5344CB8AC3E}">
        <p14:creationId xmlns:p14="http://schemas.microsoft.com/office/powerpoint/2010/main" val="1461066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F17704-8A43-97EF-C22D-B7F32A0BB6B0}"/>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2A8F145-1AB8-96AC-C08C-DC74248000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7AF0DB8F-70DB-E26A-195F-B519336B6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134F46F4-653B-5CC8-56FA-5752AB4D450A}"/>
              </a:ext>
            </a:extLst>
          </p:cNvPr>
          <p:cNvSpPr>
            <a:spLocks noGrp="1"/>
          </p:cNvSpPr>
          <p:nvPr>
            <p:ph type="dt" sz="half" idx="10"/>
          </p:nvPr>
        </p:nvSpPr>
        <p:spPr/>
        <p:txBody>
          <a:bodyPr/>
          <a:lstStyle/>
          <a:p>
            <a:fld id="{520954FC-AD14-5B41-B5B2-11FCCFB31A96}" type="datetimeFigureOut">
              <a:rPr lang="fi-FI" smtClean="0"/>
              <a:t>23.4.2024</a:t>
            </a:fld>
            <a:endParaRPr lang="fi-FI"/>
          </a:p>
        </p:txBody>
      </p:sp>
      <p:sp>
        <p:nvSpPr>
          <p:cNvPr id="6" name="Alatunnisteen paikkamerkki 5">
            <a:extLst>
              <a:ext uri="{FF2B5EF4-FFF2-40B4-BE49-F238E27FC236}">
                <a16:creationId xmlns:a16="http://schemas.microsoft.com/office/drawing/2014/main" id="{09072C44-C056-E00F-0369-60DC5DD8455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E1F581B-38E6-E6BE-0E67-3A728A5ACDDB}"/>
              </a:ext>
            </a:extLst>
          </p:cNvPr>
          <p:cNvSpPr>
            <a:spLocks noGrp="1"/>
          </p:cNvSpPr>
          <p:nvPr>
            <p:ph type="sldNum" sz="quarter" idx="12"/>
          </p:nvPr>
        </p:nvSpPr>
        <p:spPr/>
        <p:txBody>
          <a:bodyPr/>
          <a:lstStyle/>
          <a:p>
            <a:fld id="{496204E4-49AC-A645-9655-5A1AB461EADE}" type="slidenum">
              <a:rPr lang="fi-FI" smtClean="0"/>
              <a:t>‹#›</a:t>
            </a:fld>
            <a:endParaRPr lang="fi-FI"/>
          </a:p>
        </p:txBody>
      </p:sp>
    </p:spTree>
    <p:extLst>
      <p:ext uri="{BB962C8B-B14F-4D97-AF65-F5344CB8AC3E}">
        <p14:creationId xmlns:p14="http://schemas.microsoft.com/office/powerpoint/2010/main" val="1234109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75E36CB-5FB7-1368-0255-9C6F30700A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94316BDB-A455-DC7E-7489-591276DF7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DD2E9C3-69EF-5793-7D4B-C6C2A30F87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0954FC-AD14-5B41-B5B2-11FCCFB31A96}" type="datetimeFigureOut">
              <a:rPr lang="fi-FI" smtClean="0"/>
              <a:t>23.4.2024</a:t>
            </a:fld>
            <a:endParaRPr lang="fi-FI"/>
          </a:p>
        </p:txBody>
      </p:sp>
      <p:sp>
        <p:nvSpPr>
          <p:cNvPr id="5" name="Alatunnisteen paikkamerkki 4">
            <a:extLst>
              <a:ext uri="{FF2B5EF4-FFF2-40B4-BE49-F238E27FC236}">
                <a16:creationId xmlns:a16="http://schemas.microsoft.com/office/drawing/2014/main" id="{C14676A3-B304-CB28-DC9C-4E0A742810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76AB1582-D668-27EA-2F33-CC41F0EDA0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96204E4-49AC-A645-9655-5A1AB461EADE}" type="slidenum">
              <a:rPr lang="fi-FI" smtClean="0"/>
              <a:t>‹#›</a:t>
            </a:fld>
            <a:endParaRPr lang="fi-FI"/>
          </a:p>
        </p:txBody>
      </p:sp>
    </p:spTree>
    <p:extLst>
      <p:ext uri="{BB962C8B-B14F-4D97-AF65-F5344CB8AC3E}">
        <p14:creationId xmlns:p14="http://schemas.microsoft.com/office/powerpoint/2010/main" val="1828453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rauhankasvatus.fi/blogi-intersektionaalisuus-solidaarisuus-ja-luottamus/" TargetMode="External"/><Relationship Id="rId2" Type="http://schemas.openxmlformats.org/officeDocument/2006/relationships/hyperlink" Target="https://ajatuspajavisio.fi/wp-content/uploads/2021/11/Intersektionaalisen_feminismin_ABC.pdf"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intersektionaalinenpedagogiikka.fi/intersektionaalinen-pedagogiikka-luo-vastuullisia-aikuiskasvatuskaytantoja/"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tuukkatomperi.fi/wp-content/uploads/2018/04/tomperi_kriittisen-ajattelun-opettaminen-ja-filosofia-pedagogisia-perusteita_2017.pdf"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sosiaalipedagogiikka.fi/wp-content/uploads/2015/04/SPP2015_Nivala_Ryynanen-ID-5067.pdf" TargetMode="External"/><Relationship Id="rId2" Type="http://schemas.openxmlformats.org/officeDocument/2006/relationships/hyperlink" Target="https://sunsseura.files.wordpress.com/2014/01/svanstrom_oppimisen-aika.pdf"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rauhankasvatus.fi/blogi-intersektionaalisuus-solidaarisuus-ja-luottamus/"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575A102-D95D-4D6E-8F1B-49EED0AE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Otsikko 1">
            <a:extLst>
              <a:ext uri="{FF2B5EF4-FFF2-40B4-BE49-F238E27FC236}">
                <a16:creationId xmlns:a16="http://schemas.microsoft.com/office/drawing/2014/main" id="{D8365077-64BF-3579-90F4-2913B8C5539E}"/>
              </a:ext>
            </a:extLst>
          </p:cNvPr>
          <p:cNvSpPr>
            <a:spLocks noGrp="1"/>
          </p:cNvSpPr>
          <p:nvPr>
            <p:ph type="ctrTitle"/>
          </p:nvPr>
        </p:nvSpPr>
        <p:spPr>
          <a:xfrm>
            <a:off x="793159" y="1377146"/>
            <a:ext cx="4076460" cy="3626217"/>
          </a:xfrm>
        </p:spPr>
        <p:txBody>
          <a:bodyPr anchor="b">
            <a:normAutofit/>
          </a:bodyPr>
          <a:lstStyle/>
          <a:p>
            <a:pPr algn="r"/>
            <a:r>
              <a:rPr lang="fi-FI" sz="3800">
                <a:solidFill>
                  <a:srgbClr val="FFFFFF"/>
                </a:solidFill>
              </a:rPr>
              <a:t>Lempeä ja kriittinen kuvataidekasvatus yhteiskunnallisena toimijana</a:t>
            </a:r>
          </a:p>
        </p:txBody>
      </p:sp>
      <p:sp>
        <p:nvSpPr>
          <p:cNvPr id="3" name="Alaotsikko 2">
            <a:extLst>
              <a:ext uri="{FF2B5EF4-FFF2-40B4-BE49-F238E27FC236}">
                <a16:creationId xmlns:a16="http://schemas.microsoft.com/office/drawing/2014/main" id="{D1EEB677-0444-2E91-FCE5-C451D7EF1812}"/>
              </a:ext>
            </a:extLst>
          </p:cNvPr>
          <p:cNvSpPr>
            <a:spLocks noGrp="1"/>
          </p:cNvSpPr>
          <p:nvPr>
            <p:ph type="subTitle" idx="1"/>
          </p:nvPr>
        </p:nvSpPr>
        <p:spPr>
          <a:xfrm>
            <a:off x="793159" y="5170453"/>
            <a:ext cx="4076458" cy="990197"/>
          </a:xfrm>
        </p:spPr>
        <p:txBody>
          <a:bodyPr>
            <a:normAutofit/>
          </a:bodyPr>
          <a:lstStyle/>
          <a:p>
            <a:pPr algn="r"/>
            <a:r>
              <a:rPr lang="fi-FI" sz="2000">
                <a:solidFill>
                  <a:srgbClr val="FFFFFF"/>
                </a:solidFill>
              </a:rPr>
              <a:t>Piritta Malinen</a:t>
            </a:r>
          </a:p>
          <a:p>
            <a:pPr algn="r"/>
            <a:r>
              <a:rPr lang="fi-FI" sz="2000">
                <a:solidFill>
                  <a:srgbClr val="FFFFFF"/>
                </a:solidFill>
              </a:rPr>
              <a:t>Lukuvuosi 2023-2024</a:t>
            </a:r>
          </a:p>
        </p:txBody>
      </p:sp>
      <p:pic>
        <p:nvPicPr>
          <p:cNvPr id="4" name="Kuva 3">
            <a:extLst>
              <a:ext uri="{FF2B5EF4-FFF2-40B4-BE49-F238E27FC236}">
                <a16:creationId xmlns:a16="http://schemas.microsoft.com/office/drawing/2014/main" id="{E43FCA3D-E7B7-75C4-8A4C-BAA133544371}"/>
              </a:ext>
            </a:extLst>
          </p:cNvPr>
          <p:cNvPicPr>
            <a:picLocks noChangeAspect="1"/>
          </p:cNvPicPr>
          <p:nvPr/>
        </p:nvPicPr>
        <p:blipFill rotWithShape="1">
          <a:blip r:embed="rId2">
            <a:alphaModFix/>
          </a:blip>
          <a:srcRect l="2751" r="5532"/>
          <a:stretch/>
        </p:blipFill>
        <p:spPr>
          <a:xfrm>
            <a:off x="6096000" y="352630"/>
            <a:ext cx="5562604" cy="4912619"/>
          </a:xfrm>
          <a:prstGeom prst="rect">
            <a:avLst/>
          </a:prstGeom>
        </p:spPr>
      </p:pic>
      <p:grpSp>
        <p:nvGrpSpPr>
          <p:cNvPr id="13" name="Group 12">
            <a:extLst>
              <a:ext uri="{FF2B5EF4-FFF2-40B4-BE49-F238E27FC236}">
                <a16:creationId xmlns:a16="http://schemas.microsoft.com/office/drawing/2014/main" id="{CF0FFF1F-79B6-4A13-A464-070CD6F89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2198" y="814999"/>
            <a:ext cx="465458" cy="581435"/>
            <a:chOff x="10942198" y="814999"/>
            <a:chExt cx="465458" cy="581435"/>
          </a:xfrm>
          <a:solidFill>
            <a:srgbClr val="FFFFFF"/>
          </a:solidFill>
        </p:grpSpPr>
        <p:sp>
          <p:nvSpPr>
            <p:cNvPr id="14"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a:solidFill>
                  <a:srgbClr val="FFFFFF"/>
                </a:solidFill>
              </a:endParaRPr>
            </a:p>
          </p:txBody>
        </p:sp>
        <p:sp>
          <p:nvSpPr>
            <p:cNvPr id="15"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16"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18" name="Straight Connector 17">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5" name="Tekstiruutu 4">
            <a:extLst>
              <a:ext uri="{FF2B5EF4-FFF2-40B4-BE49-F238E27FC236}">
                <a16:creationId xmlns:a16="http://schemas.microsoft.com/office/drawing/2014/main" id="{520993B4-7F8E-38FC-49D5-583D69B57419}"/>
              </a:ext>
            </a:extLst>
          </p:cNvPr>
          <p:cNvSpPr txBox="1"/>
          <p:nvPr/>
        </p:nvSpPr>
        <p:spPr>
          <a:xfrm>
            <a:off x="6272212" y="5367517"/>
            <a:ext cx="5686425" cy="923330"/>
          </a:xfrm>
          <a:prstGeom prst="rect">
            <a:avLst/>
          </a:prstGeom>
          <a:noFill/>
        </p:spPr>
        <p:txBody>
          <a:bodyPr wrap="square" rtlCol="0">
            <a:spAutoFit/>
          </a:bodyPr>
          <a:lstStyle/>
          <a:p>
            <a:r>
              <a:rPr lang="fi-FI" dirty="0"/>
              <a:t>Kuvituskuvat: </a:t>
            </a:r>
            <a:r>
              <a:rPr lang="fi-FI" dirty="0" err="1"/>
              <a:t>Wicked</a:t>
            </a:r>
            <a:r>
              <a:rPr lang="fi-FI" dirty="0"/>
              <a:t> </a:t>
            </a:r>
            <a:r>
              <a:rPr lang="fi-FI" dirty="0" err="1"/>
              <a:t>Arts</a:t>
            </a:r>
            <a:r>
              <a:rPr lang="fi-FI" dirty="0"/>
              <a:t> </a:t>
            </a:r>
            <a:r>
              <a:rPr lang="fi-FI" dirty="0" err="1"/>
              <a:t>Assignments</a:t>
            </a:r>
            <a:r>
              <a:rPr lang="fi-FI" dirty="0"/>
              <a:t>. </a:t>
            </a:r>
            <a:r>
              <a:rPr lang="fi-FI" dirty="0" err="1"/>
              <a:t>Practising</a:t>
            </a:r>
            <a:r>
              <a:rPr lang="fi-FI" dirty="0"/>
              <a:t> </a:t>
            </a:r>
            <a:r>
              <a:rPr lang="fi-FI" dirty="0" err="1"/>
              <a:t>Creativity</a:t>
            </a:r>
            <a:r>
              <a:rPr lang="fi-FI" dirty="0"/>
              <a:t> in </a:t>
            </a:r>
            <a:r>
              <a:rPr lang="fi-FI" dirty="0" err="1"/>
              <a:t>Contemporary</a:t>
            </a:r>
            <a:r>
              <a:rPr lang="fi-FI" dirty="0"/>
              <a:t> </a:t>
            </a:r>
            <a:r>
              <a:rPr lang="fi-FI" dirty="0" err="1"/>
              <a:t>Arts</a:t>
            </a:r>
            <a:r>
              <a:rPr lang="fi-FI" dirty="0"/>
              <a:t> </a:t>
            </a:r>
            <a:r>
              <a:rPr lang="fi-FI" dirty="0" err="1"/>
              <a:t>Education</a:t>
            </a:r>
            <a:endParaRPr lang="fi-FI" dirty="0"/>
          </a:p>
          <a:p>
            <a:r>
              <a:rPr lang="fi-FI" dirty="0" err="1"/>
              <a:t>Emiliel</a:t>
            </a:r>
            <a:r>
              <a:rPr lang="fi-FI" dirty="0"/>
              <a:t> </a:t>
            </a:r>
            <a:r>
              <a:rPr lang="fi-FI" dirty="0" err="1"/>
              <a:t>Heijnen</a:t>
            </a:r>
            <a:r>
              <a:rPr lang="fi-FI" dirty="0"/>
              <a:t> &amp; Melissa </a:t>
            </a:r>
            <a:r>
              <a:rPr lang="fi-FI" dirty="0" err="1"/>
              <a:t>Bremmer</a:t>
            </a:r>
            <a:r>
              <a:rPr lang="fi-FI" dirty="0"/>
              <a:t> (</a:t>
            </a:r>
            <a:r>
              <a:rPr lang="fi-FI" dirty="0" err="1"/>
              <a:t>eds</a:t>
            </a:r>
            <a:r>
              <a:rPr lang="fi-FI" dirty="0"/>
              <a:t>.)</a:t>
            </a:r>
          </a:p>
        </p:txBody>
      </p:sp>
    </p:spTree>
    <p:extLst>
      <p:ext uri="{BB962C8B-B14F-4D97-AF65-F5344CB8AC3E}">
        <p14:creationId xmlns:p14="http://schemas.microsoft.com/office/powerpoint/2010/main" val="155038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1ACD80AC-6A19-3AB8-2878-045C4EFA6C3B}"/>
              </a:ext>
            </a:extLst>
          </p:cNvPr>
          <p:cNvSpPr txBox="1"/>
          <p:nvPr/>
        </p:nvSpPr>
        <p:spPr>
          <a:xfrm>
            <a:off x="729049" y="6339016"/>
            <a:ext cx="6098058" cy="369332"/>
          </a:xfrm>
          <a:prstGeom prst="rect">
            <a:avLst/>
          </a:prstGeom>
          <a:noFill/>
        </p:spPr>
        <p:txBody>
          <a:bodyPr wrap="square">
            <a:spAutoFit/>
          </a:bodyPr>
          <a:lstStyle/>
          <a:p>
            <a:r>
              <a:rPr lang="fi-FI" dirty="0">
                <a:hlinkClick r:id="rId2"/>
              </a:rPr>
              <a:t>Intersektionaalisen_feminismin_ABC.pdf (ajatuspajavisio.fi)</a:t>
            </a:r>
            <a:endParaRPr lang="fi-FI" dirty="0"/>
          </a:p>
        </p:txBody>
      </p:sp>
      <p:sp>
        <p:nvSpPr>
          <p:cNvPr id="4" name="Tekstiruutu 3">
            <a:extLst>
              <a:ext uri="{FF2B5EF4-FFF2-40B4-BE49-F238E27FC236}">
                <a16:creationId xmlns:a16="http://schemas.microsoft.com/office/drawing/2014/main" id="{A4EE0422-D9A0-6602-027E-F58B885D4AA8}"/>
              </a:ext>
            </a:extLst>
          </p:cNvPr>
          <p:cNvSpPr txBox="1"/>
          <p:nvPr/>
        </p:nvSpPr>
        <p:spPr>
          <a:xfrm>
            <a:off x="2421924" y="466006"/>
            <a:ext cx="10824519" cy="707886"/>
          </a:xfrm>
          <a:prstGeom prst="rect">
            <a:avLst/>
          </a:prstGeom>
          <a:noFill/>
        </p:spPr>
        <p:txBody>
          <a:bodyPr wrap="square" rtlCol="0">
            <a:spAutoFit/>
          </a:bodyPr>
          <a:lstStyle/>
          <a:p>
            <a:r>
              <a:rPr lang="fi-FI" sz="4000" dirty="0"/>
              <a:t>Intersektionaalinen kasvatustyö</a:t>
            </a:r>
          </a:p>
        </p:txBody>
      </p:sp>
      <p:sp>
        <p:nvSpPr>
          <p:cNvPr id="5" name="Tekstiruutu 4">
            <a:extLst>
              <a:ext uri="{FF2B5EF4-FFF2-40B4-BE49-F238E27FC236}">
                <a16:creationId xmlns:a16="http://schemas.microsoft.com/office/drawing/2014/main" id="{0D672A8F-C176-6E31-83B5-4CD5F5C0E48F}"/>
              </a:ext>
            </a:extLst>
          </p:cNvPr>
          <p:cNvSpPr txBox="1"/>
          <p:nvPr/>
        </p:nvSpPr>
        <p:spPr>
          <a:xfrm>
            <a:off x="729049" y="1643449"/>
            <a:ext cx="10985156" cy="3262432"/>
          </a:xfrm>
          <a:prstGeom prst="rect">
            <a:avLst/>
          </a:prstGeom>
          <a:noFill/>
        </p:spPr>
        <p:txBody>
          <a:bodyPr wrap="square" rtlCol="0">
            <a:spAutoFit/>
          </a:bodyPr>
          <a:lstStyle/>
          <a:p>
            <a:r>
              <a:rPr lang="fi-FI" sz="4000" b="0" i="0" dirty="0">
                <a:solidFill>
                  <a:srgbClr val="FF0000"/>
                </a:solidFill>
                <a:effectLst/>
                <a:highlight>
                  <a:srgbClr val="FFFFFF"/>
                </a:highlight>
                <a:latin typeface="Lato" panose="020F0502020204030203" pitchFamily="34" charset="0"/>
              </a:rPr>
              <a:t>”</a:t>
            </a:r>
            <a:r>
              <a:rPr lang="fi-FI" b="0" i="0" dirty="0">
                <a:solidFill>
                  <a:srgbClr val="000000"/>
                </a:solidFill>
                <a:effectLst/>
                <a:highlight>
                  <a:srgbClr val="FFFFFF"/>
                </a:highlight>
                <a:latin typeface="Lato" panose="020F0502020204030203" pitchFamily="34" charset="0"/>
              </a:rPr>
              <a:t>Luottamuksen ansaitseminen ei tapahdu hetkessä eikä liioin solidaarisuuden mukana tuleva muutosvoima. Nuorten kanssa toimiessa se vaatii nuorten hyväksyntää, avointa dialogia nuorten toiveiden ja tarpeiden suhteen sekä heidän kohtaamistaan yksilöinä. Yksi keskeisistä tavoista saavuttaa luottamus onkin tunnistaa kunkin nuoren yksilöllisyys sekä se, millaisia yhteiskunnallisia eroja ja erilaisia tarpeita nuorten keskuudessa on. Tämän vuoksi valotan kirjoituksessani intersektionaalisuuden ja luottamuksen välistä suhdetta. Ensiksi kerron intersektionaalisuudesta, sen jälkeen luottamuksesta.</a:t>
            </a:r>
            <a:r>
              <a:rPr lang="fi-FI" sz="4000" b="0" i="0" dirty="0">
                <a:solidFill>
                  <a:srgbClr val="FF0000"/>
                </a:solidFill>
                <a:effectLst/>
                <a:highlight>
                  <a:srgbClr val="FFFFFF"/>
                </a:highlight>
                <a:latin typeface="Lato" panose="020F0502020204030203" pitchFamily="34" charset="0"/>
              </a:rPr>
              <a:t>”</a:t>
            </a:r>
          </a:p>
          <a:p>
            <a:endParaRPr lang="fi-FI" b="0" i="0" dirty="0">
              <a:solidFill>
                <a:srgbClr val="000000"/>
              </a:solidFill>
              <a:effectLst/>
              <a:highlight>
                <a:srgbClr val="FFFFFF"/>
              </a:highlight>
              <a:latin typeface="Lato" panose="020F0502020204030203" pitchFamily="34" charset="0"/>
            </a:endParaRPr>
          </a:p>
          <a:p>
            <a:r>
              <a:rPr lang="fi-FI" dirty="0">
                <a:solidFill>
                  <a:srgbClr val="000000"/>
                </a:solidFill>
                <a:highlight>
                  <a:srgbClr val="FFFFFF"/>
                </a:highlight>
                <a:latin typeface="Lato" panose="020F0502020204030203" pitchFamily="34" charset="0"/>
                <a:hlinkClick r:id="rId3"/>
              </a:rPr>
              <a:t>https://rauhankasvatus.fi/blogi-intersektionaalisuus-solidaarisuus-ja-luottamus/</a:t>
            </a:r>
            <a:endParaRPr lang="fi-FI" dirty="0">
              <a:solidFill>
                <a:srgbClr val="000000"/>
              </a:solidFill>
              <a:highlight>
                <a:srgbClr val="FFFFFF"/>
              </a:highlight>
              <a:latin typeface="Lato" panose="020F0502020204030203" pitchFamily="34" charset="0"/>
            </a:endParaRPr>
          </a:p>
          <a:p>
            <a:endParaRPr lang="fi-FI" dirty="0"/>
          </a:p>
        </p:txBody>
      </p:sp>
    </p:spTree>
    <p:extLst>
      <p:ext uri="{BB962C8B-B14F-4D97-AF65-F5344CB8AC3E}">
        <p14:creationId xmlns:p14="http://schemas.microsoft.com/office/powerpoint/2010/main" val="2322820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4DF4DE9E-AB6E-6497-55C2-F595322F30CF}"/>
              </a:ext>
            </a:extLst>
          </p:cNvPr>
          <p:cNvSpPr txBox="1"/>
          <p:nvPr/>
        </p:nvSpPr>
        <p:spPr>
          <a:xfrm>
            <a:off x="840259" y="543697"/>
            <a:ext cx="9996617" cy="646331"/>
          </a:xfrm>
          <a:prstGeom prst="rect">
            <a:avLst/>
          </a:prstGeom>
          <a:noFill/>
        </p:spPr>
        <p:txBody>
          <a:bodyPr wrap="square" rtlCol="0">
            <a:spAutoFit/>
          </a:bodyPr>
          <a:lstStyle/>
          <a:p>
            <a:r>
              <a:rPr lang="fi-FI" dirty="0"/>
              <a:t>Intersektionaalinen liikuntapedagogiikka pyrkii huomioimaan:</a:t>
            </a:r>
          </a:p>
          <a:p>
            <a:endParaRPr lang="fi-FI" dirty="0"/>
          </a:p>
        </p:txBody>
      </p:sp>
      <p:sp>
        <p:nvSpPr>
          <p:cNvPr id="4" name="Tekstiruutu 3">
            <a:extLst>
              <a:ext uri="{FF2B5EF4-FFF2-40B4-BE49-F238E27FC236}">
                <a16:creationId xmlns:a16="http://schemas.microsoft.com/office/drawing/2014/main" id="{DFB52752-47C3-1FA2-A2E8-C33D8E820D8D}"/>
              </a:ext>
            </a:extLst>
          </p:cNvPr>
          <p:cNvSpPr txBox="1"/>
          <p:nvPr/>
        </p:nvSpPr>
        <p:spPr>
          <a:xfrm>
            <a:off x="840259" y="1051001"/>
            <a:ext cx="8306829" cy="2862322"/>
          </a:xfrm>
          <a:prstGeom prst="rect">
            <a:avLst/>
          </a:prstGeom>
          <a:noFill/>
        </p:spPr>
        <p:txBody>
          <a:bodyPr wrap="square">
            <a:spAutoFit/>
          </a:bodyPr>
          <a:lstStyle/>
          <a:p>
            <a:pPr algn="l" fontAlgn="base"/>
            <a:r>
              <a:rPr lang="fi-FI" b="1" i="0" dirty="0">
                <a:solidFill>
                  <a:srgbClr val="010623"/>
                </a:solidFill>
                <a:effectLst/>
                <a:latin typeface="Tajawal"/>
              </a:rPr>
              <a:t>Ennen tuntia pohdittavia asioita:</a:t>
            </a:r>
            <a:endParaRPr lang="fi-FI" b="0" i="0" dirty="0">
              <a:solidFill>
                <a:srgbClr val="010623"/>
              </a:solidFill>
              <a:effectLst/>
              <a:latin typeface="Tajawal"/>
            </a:endParaRPr>
          </a:p>
          <a:p>
            <a:pPr algn="l" fontAlgn="base">
              <a:buFont typeface="Arial" panose="020B0604020202020204" pitchFamily="34" charset="0"/>
              <a:buChar char="•"/>
            </a:pPr>
            <a:r>
              <a:rPr lang="fi-FI" b="1" i="0" dirty="0">
                <a:solidFill>
                  <a:srgbClr val="010623"/>
                </a:solidFill>
                <a:effectLst/>
                <a:latin typeface="Tajawal"/>
              </a:rPr>
              <a:t>Etuoikeudet</a:t>
            </a:r>
            <a:r>
              <a:rPr lang="fi-FI" b="0" i="0" dirty="0">
                <a:solidFill>
                  <a:srgbClr val="010623"/>
                </a:solidFill>
                <a:effectLst/>
                <a:latin typeface="Tajawal"/>
              </a:rPr>
              <a:t>: Mieti, millaisia etuoikeutettuja asemia sinulla on? Millaisia etuoikeuksia opettajarooli antaa? Miten etuoikeutesi vaikuttavat osallistujia koskeviin ennakkoasenteisiisi?</a:t>
            </a:r>
          </a:p>
          <a:p>
            <a:pPr algn="l" fontAlgn="base">
              <a:buFont typeface="Arial" panose="020B0604020202020204" pitchFamily="34" charset="0"/>
              <a:buChar char="•"/>
            </a:pPr>
            <a:r>
              <a:rPr lang="fi-FI" b="1" i="0" dirty="0">
                <a:solidFill>
                  <a:srgbClr val="010623"/>
                </a:solidFill>
                <a:effectLst/>
                <a:latin typeface="Tajawal"/>
              </a:rPr>
              <a:t>Vallankäyttö</a:t>
            </a:r>
            <a:r>
              <a:rPr lang="fi-FI" b="0" i="0" dirty="0">
                <a:solidFill>
                  <a:srgbClr val="010623"/>
                </a:solidFill>
                <a:effectLst/>
                <a:latin typeface="Tajawal"/>
              </a:rPr>
              <a:t>: Miten käytät opettajan valtaa opettaessasi? Mitä vaadit ja miksi? Keneltä vaadit ja ketä kiität? Luotko hierarkioita esim. hyvän ja huonon välille vai pyritkö poistamaan vastakkainasetteluja? Annatko osallistujille valtaa?</a:t>
            </a:r>
          </a:p>
          <a:p>
            <a:pPr algn="l" fontAlgn="base">
              <a:buFont typeface="Arial" panose="020B0604020202020204" pitchFamily="34" charset="0"/>
              <a:buChar char="•"/>
            </a:pPr>
            <a:r>
              <a:rPr lang="fi-FI" b="1" i="0" dirty="0">
                <a:solidFill>
                  <a:srgbClr val="010623"/>
                </a:solidFill>
                <a:effectLst/>
                <a:latin typeface="Tajawal"/>
              </a:rPr>
              <a:t>Syrjintä</a:t>
            </a:r>
            <a:r>
              <a:rPr lang="fi-FI" b="0" i="0" dirty="0">
                <a:solidFill>
                  <a:srgbClr val="010623"/>
                </a:solidFill>
                <a:effectLst/>
                <a:latin typeface="Tajawal"/>
              </a:rPr>
              <a:t>: Millaisia sukupuoleen, ulkonäköön, kyvykkyyteen tai muihin henkilön ominaisuuksiin liittyviä syrjintätilanteita oppiaineesi opetuksessa voi ilmetä? Miten tunnistat syrjinnän? Miten puutut syrjintään ja opetat irtautumaan siitä?</a:t>
            </a:r>
          </a:p>
        </p:txBody>
      </p:sp>
      <p:sp>
        <p:nvSpPr>
          <p:cNvPr id="5" name="Tekstiruutu 4">
            <a:extLst>
              <a:ext uri="{FF2B5EF4-FFF2-40B4-BE49-F238E27FC236}">
                <a16:creationId xmlns:a16="http://schemas.microsoft.com/office/drawing/2014/main" id="{532B65B3-0C06-57A2-B798-BC6A0CFFD9B1}"/>
              </a:ext>
            </a:extLst>
          </p:cNvPr>
          <p:cNvSpPr txBox="1"/>
          <p:nvPr/>
        </p:nvSpPr>
        <p:spPr>
          <a:xfrm>
            <a:off x="729049" y="4127157"/>
            <a:ext cx="10243751" cy="646331"/>
          </a:xfrm>
          <a:prstGeom prst="rect">
            <a:avLst/>
          </a:prstGeom>
          <a:noFill/>
        </p:spPr>
        <p:txBody>
          <a:bodyPr wrap="square" rtlCol="0">
            <a:spAutoFit/>
          </a:bodyPr>
          <a:lstStyle/>
          <a:p>
            <a:r>
              <a:rPr lang="fi-FI" dirty="0">
                <a:hlinkClick r:id="rId2"/>
              </a:rPr>
              <a:t>Intersektionaalinen pedagogiikka luo vastuullisia aikuiskasvatuskäytäntöjä - INTERSEKTIONAALINEN LIIKUNTAPEDAGOGIIKKA</a:t>
            </a:r>
            <a:endParaRPr lang="fi-FI" dirty="0"/>
          </a:p>
        </p:txBody>
      </p:sp>
    </p:spTree>
    <p:extLst>
      <p:ext uri="{BB962C8B-B14F-4D97-AF65-F5344CB8AC3E}">
        <p14:creationId xmlns:p14="http://schemas.microsoft.com/office/powerpoint/2010/main" val="2351099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3BF27B44-C9A4-E688-B9C3-3D80445F353D}"/>
              </a:ext>
            </a:extLst>
          </p:cNvPr>
          <p:cNvPicPr>
            <a:picLocks noChangeAspect="1"/>
          </p:cNvPicPr>
          <p:nvPr/>
        </p:nvPicPr>
        <p:blipFill rotWithShape="1">
          <a:blip r:embed="rId2"/>
          <a:srcRect t="2032"/>
          <a:stretch/>
        </p:blipFill>
        <p:spPr>
          <a:xfrm>
            <a:off x="731837" y="0"/>
            <a:ext cx="7072917" cy="6857999"/>
          </a:xfrm>
          <a:prstGeom prst="rect">
            <a:avLst/>
          </a:prstGeom>
        </p:spPr>
      </p:pic>
      <p:sp>
        <p:nvSpPr>
          <p:cNvPr id="4" name="Tekstiruutu 3">
            <a:extLst>
              <a:ext uri="{FF2B5EF4-FFF2-40B4-BE49-F238E27FC236}">
                <a16:creationId xmlns:a16="http://schemas.microsoft.com/office/drawing/2014/main" id="{AA60D5DB-4ABA-0DA8-FF5B-876CAB119B07}"/>
              </a:ext>
            </a:extLst>
          </p:cNvPr>
          <p:cNvSpPr txBox="1"/>
          <p:nvPr/>
        </p:nvSpPr>
        <p:spPr>
          <a:xfrm>
            <a:off x="8143875" y="6000750"/>
            <a:ext cx="3629025" cy="369332"/>
          </a:xfrm>
          <a:prstGeom prst="rect">
            <a:avLst/>
          </a:prstGeom>
          <a:noFill/>
        </p:spPr>
        <p:txBody>
          <a:bodyPr wrap="square" rtlCol="0">
            <a:spAutoFit/>
          </a:bodyPr>
          <a:lstStyle/>
          <a:p>
            <a:r>
              <a:rPr lang="fi-FI" dirty="0"/>
              <a:t>Kuvalähde: </a:t>
            </a:r>
            <a:r>
              <a:rPr lang="fi-FI"/>
              <a:t>Helsingin Sanomat</a:t>
            </a:r>
          </a:p>
        </p:txBody>
      </p:sp>
      <p:sp>
        <p:nvSpPr>
          <p:cNvPr id="2" name="Tekstiruutu 1">
            <a:extLst>
              <a:ext uri="{FF2B5EF4-FFF2-40B4-BE49-F238E27FC236}">
                <a16:creationId xmlns:a16="http://schemas.microsoft.com/office/drawing/2014/main" id="{49031534-8C72-7AC6-A07B-0E87F477FE24}"/>
              </a:ext>
            </a:extLst>
          </p:cNvPr>
          <p:cNvSpPr txBox="1"/>
          <p:nvPr/>
        </p:nvSpPr>
        <p:spPr>
          <a:xfrm>
            <a:off x="8143874" y="1161535"/>
            <a:ext cx="3629025" cy="1754326"/>
          </a:xfrm>
          <a:prstGeom prst="rect">
            <a:avLst/>
          </a:prstGeom>
          <a:noFill/>
        </p:spPr>
        <p:txBody>
          <a:bodyPr wrap="square" rtlCol="0">
            <a:spAutoFit/>
          </a:bodyPr>
          <a:lstStyle/>
          <a:p>
            <a:r>
              <a:rPr lang="fi-FI" dirty="0"/>
              <a:t>Mitä mielipiteitä kehä herättää?</a:t>
            </a:r>
          </a:p>
          <a:p>
            <a:r>
              <a:rPr lang="fi-FI" dirty="0"/>
              <a:t>Onko kehä validi?</a:t>
            </a:r>
          </a:p>
          <a:p>
            <a:r>
              <a:rPr lang="fi-FI" dirty="0"/>
              <a:t>Aiheuttaako kehä ennakko-olettamia – </a:t>
            </a:r>
            <a:r>
              <a:rPr lang="fi-FI" dirty="0" err="1"/>
              <a:t>determinisoivaa</a:t>
            </a:r>
            <a:r>
              <a:rPr lang="fi-FI" dirty="0"/>
              <a:t> ajattelua?</a:t>
            </a:r>
          </a:p>
          <a:p>
            <a:r>
              <a:rPr lang="fi-FI" dirty="0"/>
              <a:t>Tuntuuko, että kehä leimaa?</a:t>
            </a:r>
          </a:p>
        </p:txBody>
      </p:sp>
    </p:spTree>
    <p:extLst>
      <p:ext uri="{BB962C8B-B14F-4D97-AF65-F5344CB8AC3E}">
        <p14:creationId xmlns:p14="http://schemas.microsoft.com/office/powerpoint/2010/main" val="3535121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AD945FA2-D9B6-638E-281D-481754E9DADE}"/>
              </a:ext>
            </a:extLst>
          </p:cNvPr>
          <p:cNvSpPr txBox="1"/>
          <p:nvPr/>
        </p:nvSpPr>
        <p:spPr>
          <a:xfrm>
            <a:off x="529281" y="469557"/>
            <a:ext cx="11133437" cy="4247317"/>
          </a:xfrm>
          <a:prstGeom prst="rect">
            <a:avLst/>
          </a:prstGeom>
          <a:noFill/>
        </p:spPr>
        <p:txBody>
          <a:bodyPr wrap="square" rtlCol="0">
            <a:spAutoFit/>
          </a:bodyPr>
          <a:lstStyle/>
          <a:p>
            <a:r>
              <a:rPr lang="fi-FI" b="1" dirty="0"/>
              <a:t>Keskustelutehtävä:</a:t>
            </a:r>
          </a:p>
          <a:p>
            <a:endParaRPr lang="fi-FI" dirty="0"/>
          </a:p>
          <a:p>
            <a:r>
              <a:rPr lang="fi-FI" dirty="0"/>
              <a:t>Muodostetaan pienryhmät numerolipuittain. Kaikki saavat numerolipun. Etsikää ryhmänne eli henkilöt, joilla on sama numero. </a:t>
            </a:r>
          </a:p>
          <a:p>
            <a:endParaRPr lang="fi-FI" dirty="0"/>
          </a:p>
          <a:p>
            <a:endParaRPr lang="fi-FI" dirty="0"/>
          </a:p>
          <a:p>
            <a:r>
              <a:rPr lang="fi-FI" dirty="0"/>
              <a:t>Pohtikaa yhdessä noin 20 min:</a:t>
            </a:r>
          </a:p>
          <a:p>
            <a:r>
              <a:rPr lang="fi-FI" dirty="0"/>
              <a:t>Millaisia risteäviä syrjinnän tilanteita voi muodostua kuvataidekasvatustilanteissa ja miten niitä voi välttää?</a:t>
            </a:r>
          </a:p>
          <a:p>
            <a:r>
              <a:rPr lang="fi-FI" dirty="0"/>
              <a:t>	- tilanteet voivat olla eri ikäisten kuvataideopetuksessa</a:t>
            </a:r>
          </a:p>
          <a:p>
            <a:r>
              <a:rPr lang="fi-FI" dirty="0"/>
              <a:t>	- jonkin instituution yleisötyössä</a:t>
            </a:r>
          </a:p>
          <a:p>
            <a:endParaRPr lang="fi-FI" dirty="0"/>
          </a:p>
          <a:p>
            <a:r>
              <a:rPr lang="fi-FI" dirty="0"/>
              <a:t>Keskustelkaa ja esittäkää ryhmässänne heränneistä ajatuksista mielestänne tärkeimmät :</a:t>
            </a:r>
          </a:p>
          <a:p>
            <a:r>
              <a:rPr lang="fi-FI" dirty="0"/>
              <a:t>	- voi olla jokin konkreettinen esimerkki</a:t>
            </a:r>
          </a:p>
          <a:p>
            <a:r>
              <a:rPr lang="fi-FI" dirty="0"/>
              <a:t>	- voi olla yleisajatuksia ryhmänne keskustelusta</a:t>
            </a:r>
          </a:p>
          <a:p>
            <a:r>
              <a:rPr lang="fi-FI" dirty="0"/>
              <a:t>	- voi olla jokin hypoteettinen esimerkki</a:t>
            </a:r>
          </a:p>
        </p:txBody>
      </p:sp>
    </p:spTree>
    <p:extLst>
      <p:ext uri="{BB962C8B-B14F-4D97-AF65-F5344CB8AC3E}">
        <p14:creationId xmlns:p14="http://schemas.microsoft.com/office/powerpoint/2010/main" val="2501602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6D2D3D3E-84D2-C92C-62BE-9C6CDE4FB118}"/>
              </a:ext>
            </a:extLst>
          </p:cNvPr>
          <p:cNvSpPr txBox="1"/>
          <p:nvPr/>
        </p:nvSpPr>
        <p:spPr>
          <a:xfrm>
            <a:off x="605481" y="556054"/>
            <a:ext cx="10527957" cy="2923877"/>
          </a:xfrm>
          <a:prstGeom prst="rect">
            <a:avLst/>
          </a:prstGeom>
          <a:noFill/>
        </p:spPr>
        <p:txBody>
          <a:bodyPr wrap="square" rtlCol="0">
            <a:spAutoFit/>
          </a:bodyPr>
          <a:lstStyle/>
          <a:p>
            <a:r>
              <a:rPr lang="fi-FI" sz="4000" dirty="0"/>
              <a:t>Spekulatiivinen etiikka</a:t>
            </a:r>
          </a:p>
          <a:p>
            <a:endParaRPr lang="fi-FI" dirty="0"/>
          </a:p>
          <a:p>
            <a:endParaRPr lang="fi-FI" dirty="0"/>
          </a:p>
          <a:p>
            <a:endParaRPr lang="fi-FI" dirty="0"/>
          </a:p>
          <a:p>
            <a:r>
              <a:rPr lang="fi-FI" dirty="0"/>
              <a:t>Ei-abstrakti, ei objektiivinen, ei-oletetun neutraali etiikka, jonka pointti on ”osallistuminen” ja tilannekohtaisuus.</a:t>
            </a:r>
          </a:p>
          <a:p>
            <a:r>
              <a:rPr lang="fi-FI" dirty="0"/>
              <a:t>(filosofi Johannes Ojansuu, viestikeskustelu)</a:t>
            </a:r>
          </a:p>
          <a:p>
            <a:endParaRPr lang="fi-FI" dirty="0"/>
          </a:p>
          <a:p>
            <a:endParaRPr lang="fi-FI" dirty="0"/>
          </a:p>
        </p:txBody>
      </p:sp>
      <p:sp>
        <p:nvSpPr>
          <p:cNvPr id="3" name="Tekstiruutu 2">
            <a:extLst>
              <a:ext uri="{FF2B5EF4-FFF2-40B4-BE49-F238E27FC236}">
                <a16:creationId xmlns:a16="http://schemas.microsoft.com/office/drawing/2014/main" id="{D9B5649C-12AE-946C-FB3B-A10C1E79974C}"/>
              </a:ext>
            </a:extLst>
          </p:cNvPr>
          <p:cNvSpPr txBox="1"/>
          <p:nvPr/>
        </p:nvSpPr>
        <p:spPr>
          <a:xfrm>
            <a:off x="605481" y="3105834"/>
            <a:ext cx="11467070" cy="3139321"/>
          </a:xfrm>
          <a:prstGeom prst="rect">
            <a:avLst/>
          </a:prstGeom>
          <a:noFill/>
        </p:spPr>
        <p:txBody>
          <a:bodyPr wrap="square" rtlCol="0">
            <a:spAutoFit/>
          </a:bodyPr>
          <a:lstStyle/>
          <a:p>
            <a:r>
              <a:rPr lang="fi-FI" dirty="0"/>
              <a:t>Saa vaikutteita feministisestä, kriittisestä posthumanistisesta, autenttiseen tietoajatteluun nojaavasta </a:t>
            </a:r>
          </a:p>
          <a:p>
            <a:endParaRPr lang="fi-FI" dirty="0"/>
          </a:p>
          <a:p>
            <a:r>
              <a:rPr lang="fi-FI" dirty="0"/>
              <a:t>Hoiva</a:t>
            </a:r>
          </a:p>
          <a:p>
            <a:endParaRPr lang="fi-FI" dirty="0"/>
          </a:p>
          <a:p>
            <a:r>
              <a:rPr lang="fi-FI" dirty="0"/>
              <a:t>Kontekstisidonnaisuus</a:t>
            </a:r>
          </a:p>
          <a:p>
            <a:endParaRPr lang="fi-FI" dirty="0"/>
          </a:p>
          <a:p>
            <a:r>
              <a:rPr lang="fi-FI" dirty="0"/>
              <a:t>Käsitellään mm. luontosuhteen merkityksiä eettisistä näkökulmista ja hahmottaa, että etiikka kumpuaa mahdollisesti paikkasidonnaisesti ja siihen vaikuttaa mahdollisesti erilaiset suhteisuudet ja kontekstit.</a:t>
            </a:r>
          </a:p>
          <a:p>
            <a:endParaRPr lang="fi-FI" dirty="0"/>
          </a:p>
          <a:p>
            <a:endParaRPr lang="fi-FI" dirty="0"/>
          </a:p>
          <a:p>
            <a:r>
              <a:rPr lang="fi-FI" dirty="0"/>
              <a:t>Millaisia voivat olla eri kulttuurisista toimintakulttuureista tulevien eettisten käsitysten törmäykset?</a:t>
            </a:r>
          </a:p>
        </p:txBody>
      </p:sp>
    </p:spTree>
    <p:extLst>
      <p:ext uri="{BB962C8B-B14F-4D97-AF65-F5344CB8AC3E}">
        <p14:creationId xmlns:p14="http://schemas.microsoft.com/office/powerpoint/2010/main" val="39172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9EBF22A7-5BD8-DA22-7940-479B1E625E5E}"/>
              </a:ext>
            </a:extLst>
          </p:cNvPr>
          <p:cNvSpPr txBox="1"/>
          <p:nvPr/>
        </p:nvSpPr>
        <p:spPr>
          <a:xfrm>
            <a:off x="691978" y="1397674"/>
            <a:ext cx="10985157" cy="4062651"/>
          </a:xfrm>
          <a:prstGeom prst="rect">
            <a:avLst/>
          </a:prstGeom>
          <a:noFill/>
        </p:spPr>
        <p:txBody>
          <a:bodyPr wrap="square" rtlCol="0">
            <a:spAutoFit/>
          </a:bodyPr>
          <a:lstStyle/>
          <a:p>
            <a:pPr algn="ctr"/>
            <a:r>
              <a:rPr lang="fi-FI" sz="4000" dirty="0"/>
              <a:t>Kriittisen ajattelun, kriittisen kasvatuksen, kriittisen pedagogiikan ja kriittisen toiminnan esteenä </a:t>
            </a:r>
          </a:p>
          <a:p>
            <a:pPr algn="ctr"/>
            <a:r>
              <a:rPr lang="fi-FI" sz="4000" dirty="0"/>
              <a:t>on</a:t>
            </a:r>
          </a:p>
          <a:p>
            <a:pPr algn="ctr"/>
            <a:r>
              <a:rPr lang="fi-FI" sz="4000" dirty="0"/>
              <a:t>useimmiten </a:t>
            </a:r>
          </a:p>
          <a:p>
            <a:pPr algn="ctr"/>
            <a:r>
              <a:rPr lang="fi-FI" sz="4000" dirty="0"/>
              <a:t>KONTROLLI</a:t>
            </a:r>
          </a:p>
          <a:p>
            <a:endParaRPr lang="fi-FI" dirty="0"/>
          </a:p>
        </p:txBody>
      </p:sp>
      <p:pic>
        <p:nvPicPr>
          <p:cNvPr id="6" name="Kuva 5">
            <a:extLst>
              <a:ext uri="{FF2B5EF4-FFF2-40B4-BE49-F238E27FC236}">
                <a16:creationId xmlns:a16="http://schemas.microsoft.com/office/drawing/2014/main" id="{CC5FD0D6-9E17-7284-9DE0-C37258B189DF}"/>
              </a:ext>
            </a:extLst>
          </p:cNvPr>
          <p:cNvPicPr>
            <a:picLocks noChangeAspect="1"/>
          </p:cNvPicPr>
          <p:nvPr/>
        </p:nvPicPr>
        <p:blipFill>
          <a:blip r:embed="rId2"/>
          <a:stretch>
            <a:fillRect/>
          </a:stretch>
        </p:blipFill>
        <p:spPr>
          <a:xfrm>
            <a:off x="333320" y="3428999"/>
            <a:ext cx="3967218" cy="3029016"/>
          </a:xfrm>
          <a:prstGeom prst="rect">
            <a:avLst/>
          </a:prstGeom>
        </p:spPr>
      </p:pic>
    </p:spTree>
    <p:extLst>
      <p:ext uri="{BB962C8B-B14F-4D97-AF65-F5344CB8AC3E}">
        <p14:creationId xmlns:p14="http://schemas.microsoft.com/office/powerpoint/2010/main" val="1729381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a:extLst>
              <a:ext uri="{FF2B5EF4-FFF2-40B4-BE49-F238E27FC236}">
                <a16:creationId xmlns:a16="http://schemas.microsoft.com/office/drawing/2014/main" id="{1799B70B-B3EC-3AE3-FFDE-321006576F21}"/>
              </a:ext>
            </a:extLst>
          </p:cNvPr>
          <p:cNvSpPr txBox="1"/>
          <p:nvPr/>
        </p:nvSpPr>
        <p:spPr>
          <a:xfrm>
            <a:off x="5297762" y="640080"/>
            <a:ext cx="6251110"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Kuinka olla kontrolloimaton lempeästi?</a:t>
            </a:r>
          </a:p>
        </p:txBody>
      </p:sp>
      <p:pic>
        <p:nvPicPr>
          <p:cNvPr id="4" name="Kuva 3">
            <a:extLst>
              <a:ext uri="{FF2B5EF4-FFF2-40B4-BE49-F238E27FC236}">
                <a16:creationId xmlns:a16="http://schemas.microsoft.com/office/drawing/2014/main" id="{8FEC2E6B-B884-D11B-151A-1CB01E12654C}"/>
              </a:ext>
            </a:extLst>
          </p:cNvPr>
          <p:cNvPicPr>
            <a:picLocks noChangeAspect="1"/>
          </p:cNvPicPr>
          <p:nvPr/>
        </p:nvPicPr>
        <p:blipFill rotWithShape="1">
          <a:blip r:embed="rId2"/>
          <a:srcRect r="228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495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474CC3D0-C419-19D6-C619-6D67E9ED8BB0}"/>
              </a:ext>
            </a:extLst>
          </p:cNvPr>
          <p:cNvSpPr txBox="1"/>
          <p:nvPr/>
        </p:nvSpPr>
        <p:spPr>
          <a:xfrm>
            <a:off x="2125362" y="263038"/>
            <a:ext cx="10429103" cy="400110"/>
          </a:xfrm>
          <a:prstGeom prst="rect">
            <a:avLst/>
          </a:prstGeom>
          <a:noFill/>
        </p:spPr>
        <p:txBody>
          <a:bodyPr wrap="square" rtlCol="0">
            <a:spAutoFit/>
          </a:bodyPr>
          <a:lstStyle/>
          <a:p>
            <a:r>
              <a:rPr lang="fi-FI" sz="2000" b="1" dirty="0"/>
              <a:t>Huolehdituksi ja huomioiduksi tuleminen ja kuvataidekasvatus</a:t>
            </a:r>
          </a:p>
        </p:txBody>
      </p:sp>
      <p:sp>
        <p:nvSpPr>
          <p:cNvPr id="3" name="Tekstiruutu 2">
            <a:extLst>
              <a:ext uri="{FF2B5EF4-FFF2-40B4-BE49-F238E27FC236}">
                <a16:creationId xmlns:a16="http://schemas.microsoft.com/office/drawing/2014/main" id="{D19490F2-CBA7-9CF9-5598-609D2E416216}"/>
              </a:ext>
            </a:extLst>
          </p:cNvPr>
          <p:cNvSpPr txBox="1"/>
          <p:nvPr/>
        </p:nvSpPr>
        <p:spPr>
          <a:xfrm>
            <a:off x="617838" y="2005868"/>
            <a:ext cx="10293179" cy="4801314"/>
          </a:xfrm>
          <a:prstGeom prst="rect">
            <a:avLst/>
          </a:prstGeom>
          <a:noFill/>
        </p:spPr>
        <p:txBody>
          <a:bodyPr wrap="square" rtlCol="0">
            <a:spAutoFit/>
          </a:bodyPr>
          <a:lstStyle/>
          <a:p>
            <a:pPr algn="ctr"/>
            <a:r>
              <a:rPr lang="fi-FI" dirty="0"/>
              <a:t>Tapausesimerkki:</a:t>
            </a:r>
          </a:p>
          <a:p>
            <a:pPr algn="ctr"/>
            <a:r>
              <a:rPr lang="fi-FI" dirty="0"/>
              <a:t>Ylikäveleminen</a:t>
            </a:r>
          </a:p>
          <a:p>
            <a:pPr algn="ctr"/>
            <a:endParaRPr lang="fi-FI" dirty="0"/>
          </a:p>
          <a:p>
            <a:pPr algn="ctr"/>
            <a:r>
              <a:rPr lang="fi-FI" dirty="0"/>
              <a:t>Tapausesimerkki:</a:t>
            </a:r>
          </a:p>
          <a:p>
            <a:pPr algn="ctr"/>
            <a:r>
              <a:rPr lang="fi-FI" dirty="0"/>
              <a:t>Syvään päätyyn heittäminen</a:t>
            </a:r>
          </a:p>
          <a:p>
            <a:pPr algn="ctr"/>
            <a:endParaRPr lang="fi-FI" dirty="0"/>
          </a:p>
          <a:p>
            <a:pPr algn="ctr"/>
            <a:r>
              <a:rPr lang="fi-FI" dirty="0"/>
              <a:t>Tapausesimerkki:</a:t>
            </a:r>
          </a:p>
          <a:p>
            <a:pPr algn="ctr"/>
            <a:r>
              <a:rPr lang="fi-FI" dirty="0"/>
              <a:t>Valmiiksi pureskeltu</a:t>
            </a:r>
          </a:p>
          <a:p>
            <a:pPr algn="ctr"/>
            <a:endParaRPr lang="fi-FI" dirty="0"/>
          </a:p>
          <a:p>
            <a:pPr algn="ctr"/>
            <a:r>
              <a:rPr lang="fi-FI" dirty="0"/>
              <a:t>Tapausesimerkki:</a:t>
            </a:r>
          </a:p>
          <a:p>
            <a:pPr algn="ctr"/>
            <a:r>
              <a:rPr lang="fi-FI" dirty="0"/>
              <a:t>Vähättely ja taidemaku</a:t>
            </a:r>
          </a:p>
          <a:p>
            <a:pPr algn="ctr"/>
            <a:endParaRPr lang="fi-FI" dirty="0"/>
          </a:p>
          <a:p>
            <a:pPr algn="ctr"/>
            <a:r>
              <a:rPr lang="fi-FI" dirty="0"/>
              <a:t>Tapausesimerkki: </a:t>
            </a:r>
          </a:p>
          <a:p>
            <a:pPr algn="ctr"/>
            <a:r>
              <a:rPr lang="fi-FI" dirty="0"/>
              <a:t>Epärealistinen palaute</a:t>
            </a:r>
          </a:p>
          <a:p>
            <a:pPr algn="ctr"/>
            <a:endParaRPr lang="fi-FI" dirty="0"/>
          </a:p>
          <a:p>
            <a:pPr algn="ctr"/>
            <a:r>
              <a:rPr lang="fi-FI" dirty="0"/>
              <a:t>Tapausesimerkki:</a:t>
            </a:r>
          </a:p>
          <a:p>
            <a:pPr algn="ctr"/>
            <a:r>
              <a:rPr lang="fi-FI" dirty="0"/>
              <a:t>Ei palautetta </a:t>
            </a:r>
          </a:p>
        </p:txBody>
      </p:sp>
      <p:sp>
        <p:nvSpPr>
          <p:cNvPr id="4" name="Tekstiruutu 3">
            <a:extLst>
              <a:ext uri="{FF2B5EF4-FFF2-40B4-BE49-F238E27FC236}">
                <a16:creationId xmlns:a16="http://schemas.microsoft.com/office/drawing/2014/main" id="{8F34B083-FD1B-4D7F-545E-ACFE329B1014}"/>
              </a:ext>
            </a:extLst>
          </p:cNvPr>
          <p:cNvSpPr txBox="1"/>
          <p:nvPr/>
        </p:nvSpPr>
        <p:spPr>
          <a:xfrm>
            <a:off x="201827" y="805539"/>
            <a:ext cx="11788346" cy="1200329"/>
          </a:xfrm>
          <a:prstGeom prst="rect">
            <a:avLst/>
          </a:prstGeom>
          <a:noFill/>
        </p:spPr>
        <p:txBody>
          <a:bodyPr wrap="square" rtlCol="0">
            <a:spAutoFit/>
          </a:bodyPr>
          <a:lstStyle/>
          <a:p>
            <a:r>
              <a:rPr lang="fi-FI" dirty="0"/>
              <a:t>Väite: taidekasvatuksessa ei voida lähteä parantamaan maailmaa, huolehtimaan ulkopuolisista, tarkastelemaan kriittisesti yhteiskuntaa, pohtimaan median ja taiteen merkityksiä, hahmottamaan ja kyseenalaistamaan valtarakenteita, käsittelemään ekokriisin aiheuttamia ahdistuksia jne., jos taidekasvattajan ja oppijan välinen yhteys ei ole kunnossa. </a:t>
            </a:r>
          </a:p>
        </p:txBody>
      </p:sp>
    </p:spTree>
    <p:extLst>
      <p:ext uri="{BB962C8B-B14F-4D97-AF65-F5344CB8AC3E}">
        <p14:creationId xmlns:p14="http://schemas.microsoft.com/office/powerpoint/2010/main" val="3269215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D9FF4BB3-595E-5FA8-60BA-7BE5997E0686}"/>
              </a:ext>
            </a:extLst>
          </p:cNvPr>
          <p:cNvSpPr txBox="1"/>
          <p:nvPr/>
        </p:nvSpPr>
        <p:spPr>
          <a:xfrm>
            <a:off x="1594021" y="812109"/>
            <a:ext cx="8739316" cy="3046988"/>
          </a:xfrm>
          <a:prstGeom prst="rect">
            <a:avLst/>
          </a:prstGeom>
          <a:noFill/>
        </p:spPr>
        <p:txBody>
          <a:bodyPr wrap="square">
            <a:spAutoFit/>
          </a:bodyPr>
          <a:lstStyle/>
          <a:p>
            <a:r>
              <a:rPr lang="fi-FI" sz="3200" dirty="0"/>
              <a:t>”Ajattelun ’kriittisyydellä’ viitataan usein merkityksiin, joista on syytä irtautua kriittisen ajattelun opettamisessa. Ensinnäkin poliittisessa keskustelussa termi tarkoittaa usein torjuvaa asennetta ja typistyy jopa mustavalkoisen kielteisyyden synonyymiksi. ”</a:t>
            </a:r>
          </a:p>
        </p:txBody>
      </p:sp>
      <p:sp>
        <p:nvSpPr>
          <p:cNvPr id="4" name="Tekstiruutu 3">
            <a:extLst>
              <a:ext uri="{FF2B5EF4-FFF2-40B4-BE49-F238E27FC236}">
                <a16:creationId xmlns:a16="http://schemas.microsoft.com/office/drawing/2014/main" id="{414DB9CA-6ABF-6676-4EB4-8BC4D8715D5B}"/>
              </a:ext>
            </a:extLst>
          </p:cNvPr>
          <p:cNvSpPr txBox="1"/>
          <p:nvPr/>
        </p:nvSpPr>
        <p:spPr>
          <a:xfrm>
            <a:off x="1594021" y="3991232"/>
            <a:ext cx="6734432" cy="369332"/>
          </a:xfrm>
          <a:prstGeom prst="rect">
            <a:avLst/>
          </a:prstGeom>
          <a:noFill/>
        </p:spPr>
        <p:txBody>
          <a:bodyPr wrap="square" rtlCol="0">
            <a:spAutoFit/>
          </a:bodyPr>
          <a:lstStyle/>
          <a:p>
            <a:r>
              <a:rPr lang="fi-FI" dirty="0"/>
              <a:t>Tuukka </a:t>
            </a:r>
            <a:r>
              <a:rPr lang="fi-FI" dirty="0" err="1"/>
              <a:t>Tomperi</a:t>
            </a:r>
            <a:endParaRPr lang="fi-FI" dirty="0"/>
          </a:p>
        </p:txBody>
      </p:sp>
      <p:sp>
        <p:nvSpPr>
          <p:cNvPr id="6" name="Tekstiruutu 5">
            <a:extLst>
              <a:ext uri="{FF2B5EF4-FFF2-40B4-BE49-F238E27FC236}">
                <a16:creationId xmlns:a16="http://schemas.microsoft.com/office/drawing/2014/main" id="{A6D84157-897B-D95E-301E-8A91BD32FF0C}"/>
              </a:ext>
            </a:extLst>
          </p:cNvPr>
          <p:cNvSpPr txBox="1"/>
          <p:nvPr/>
        </p:nvSpPr>
        <p:spPr>
          <a:xfrm>
            <a:off x="1594021" y="5518662"/>
            <a:ext cx="10008973" cy="646331"/>
          </a:xfrm>
          <a:prstGeom prst="rect">
            <a:avLst/>
          </a:prstGeom>
          <a:noFill/>
        </p:spPr>
        <p:txBody>
          <a:bodyPr wrap="square">
            <a:spAutoFit/>
          </a:bodyPr>
          <a:lstStyle/>
          <a:p>
            <a:r>
              <a:rPr lang="fi-FI" dirty="0">
                <a:hlinkClick r:id="rId2"/>
              </a:rPr>
              <a:t>tomperi_kriittisen-ajattelun-opettaminen-ja-filosofia-pedagogisia-perusteita_2017.pdf (tuukkatomperi.fi)</a:t>
            </a:r>
            <a:endParaRPr lang="fi-FI" dirty="0"/>
          </a:p>
        </p:txBody>
      </p:sp>
    </p:spTree>
    <p:extLst>
      <p:ext uri="{BB962C8B-B14F-4D97-AF65-F5344CB8AC3E}">
        <p14:creationId xmlns:p14="http://schemas.microsoft.com/office/powerpoint/2010/main" val="2800465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19B9C7E8-D014-3272-5252-9DD8A389733F}"/>
              </a:ext>
            </a:extLst>
          </p:cNvPr>
          <p:cNvSpPr txBox="1"/>
          <p:nvPr/>
        </p:nvSpPr>
        <p:spPr>
          <a:xfrm>
            <a:off x="420131" y="207646"/>
            <a:ext cx="9279923" cy="3970318"/>
          </a:xfrm>
          <a:prstGeom prst="rect">
            <a:avLst/>
          </a:prstGeom>
          <a:noFill/>
        </p:spPr>
        <p:txBody>
          <a:bodyPr wrap="square">
            <a:spAutoFit/>
          </a:bodyPr>
          <a:lstStyle/>
          <a:p>
            <a:r>
              <a:rPr lang="fi-FI" dirty="0"/>
              <a:t>”Kriittistä ajattelua on kutsuttu myös reflektiiviseksi skeptisyydeksi eli ”skeptisyyden arvostelukykyiseksi soveltamiseksi”. Se alkaa pidättäytymisellä arvostelmista, kunnes aihetta on tarkemmin analysoitu ja tutkittu. On siis siedettävä epävarmuutta. Lopullinen arvostelma on avoimen, ennalta määräämättömän prosessin tulos. Prosessiin ei kuulu sen paremmin kielteinen kuin myönteinen ennakkoasenne tarkasteltavaa aihetta kohtaan. Osuvana käyttöyhteytenä onkin vakiintunut tapa kutsua taiteellisten esitysten ja teosten journalistista arviointia juuri kritiikiksi: teatteri-, musiikki- tai kirjallisuuskriitikon tehtävänä on esittää punnittu arvio jonkin kokemansa, kuulemansa tai lukemansa luonteesta ja laadusta. Arvioon voi sisältyä yhtä lailla moittivia (tässä merkityksessä ”kriittisiä”) kuin kiittäviäkin arvostelmia. Etymologinen alkuperä antiikin kreikassa viittaa juuri tähän sanassa </a:t>
            </a:r>
            <a:r>
              <a:rPr lang="fi-FI" dirty="0" err="1"/>
              <a:t>krínō</a:t>
            </a:r>
            <a:r>
              <a:rPr lang="fi-FI" dirty="0"/>
              <a:t> (erittelen, arvioin, ratkaisen, tuomaroin), josta juontuu muun muassa </a:t>
            </a:r>
            <a:r>
              <a:rPr lang="fi-FI" dirty="0" err="1"/>
              <a:t>kritikos</a:t>
            </a:r>
            <a:r>
              <a:rPr lang="fi-FI" dirty="0"/>
              <a:t> (kriittinen eli arvostelu- tai harkintakykyinen). Kriitikko on arvioija, ei syyttäjä.”</a:t>
            </a:r>
          </a:p>
          <a:p>
            <a:endParaRPr lang="fi-FI" dirty="0"/>
          </a:p>
          <a:p>
            <a:r>
              <a:rPr lang="fi-FI" dirty="0"/>
              <a:t>Tuukka </a:t>
            </a:r>
            <a:r>
              <a:rPr lang="fi-FI" dirty="0" err="1"/>
              <a:t>Tomperi</a:t>
            </a:r>
            <a:endParaRPr lang="fi-FI" dirty="0"/>
          </a:p>
        </p:txBody>
      </p:sp>
      <p:sp>
        <p:nvSpPr>
          <p:cNvPr id="5" name="Tekstiruutu 4">
            <a:extLst>
              <a:ext uri="{FF2B5EF4-FFF2-40B4-BE49-F238E27FC236}">
                <a16:creationId xmlns:a16="http://schemas.microsoft.com/office/drawing/2014/main" id="{FF2B5CD6-6146-6F7A-1FFE-26ABDFC87357}"/>
              </a:ext>
            </a:extLst>
          </p:cNvPr>
          <p:cNvSpPr txBox="1"/>
          <p:nvPr/>
        </p:nvSpPr>
        <p:spPr>
          <a:xfrm>
            <a:off x="4099353" y="4177964"/>
            <a:ext cx="7355359" cy="1938992"/>
          </a:xfrm>
          <a:prstGeom prst="rect">
            <a:avLst/>
          </a:prstGeom>
          <a:noFill/>
        </p:spPr>
        <p:txBody>
          <a:bodyPr wrap="square">
            <a:spAutoFit/>
          </a:bodyPr>
          <a:lstStyle/>
          <a:p>
            <a:r>
              <a:rPr lang="fi-FI" sz="2400" dirty="0"/>
              <a:t>”Kasvatuksellekin sopivana lähtökohtana voinee pitää sitä, että ’kriittisyydellä’ tarkoitetaan taitavaa ja vastuullista harkinta- ja arvostelukykyä, joka kohdistuu sisällöllisesti (tai kokemuksellisesti) merkityksellisiin ajattelun kohteisiin.” </a:t>
            </a:r>
          </a:p>
        </p:txBody>
      </p:sp>
    </p:spTree>
    <p:extLst>
      <p:ext uri="{BB962C8B-B14F-4D97-AF65-F5344CB8AC3E}">
        <p14:creationId xmlns:p14="http://schemas.microsoft.com/office/powerpoint/2010/main" val="1912058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BB96763D-F213-4E11-91F4-612A7DD8F46B}"/>
              </a:ext>
            </a:extLst>
          </p:cNvPr>
          <p:cNvSpPr txBox="1"/>
          <p:nvPr/>
        </p:nvSpPr>
        <p:spPr>
          <a:xfrm>
            <a:off x="1606379" y="1322172"/>
            <a:ext cx="9996616" cy="3970318"/>
          </a:xfrm>
          <a:prstGeom prst="rect">
            <a:avLst/>
          </a:prstGeom>
          <a:noFill/>
        </p:spPr>
        <p:txBody>
          <a:bodyPr wrap="square">
            <a:spAutoFit/>
          </a:bodyPr>
          <a:lstStyle/>
          <a:p>
            <a:pPr algn="l"/>
            <a:r>
              <a:rPr lang="fi-FI" b="0" i="0" dirty="0">
                <a:solidFill>
                  <a:srgbClr val="212529"/>
                </a:solidFill>
                <a:effectLst/>
                <a:highlight>
                  <a:srgbClr val="FFFFFF"/>
                </a:highlight>
                <a:latin typeface="-apple-system"/>
              </a:rPr>
              <a:t>Kurssi kysyy lempeästi ja kriittisesti, mitä intersektionaalinen kasvatustyö ja aktivistinen taiteilijuus voi merkitä tai mahdollistaa tämän hetken yhteiskunnassa. Tavoitteena on harjoittaa kriittistä ajattelua, synnyttää uteliaisuutta sekä rakentaa eettistä ja solidaarista toimijuutta moninaisuuteen.</a:t>
            </a:r>
          </a:p>
          <a:p>
            <a:pPr algn="l"/>
            <a:endParaRPr lang="fi-FI" b="0" i="0" dirty="0">
              <a:solidFill>
                <a:srgbClr val="212529"/>
              </a:solidFill>
              <a:effectLst/>
              <a:highlight>
                <a:srgbClr val="FFFFFF"/>
              </a:highlight>
              <a:latin typeface="-apple-system"/>
            </a:endParaRPr>
          </a:p>
          <a:p>
            <a:pPr algn="l"/>
            <a:r>
              <a:rPr lang="fi-FI" b="0" i="0" dirty="0">
                <a:solidFill>
                  <a:srgbClr val="212529"/>
                </a:solidFill>
                <a:effectLst/>
                <a:highlight>
                  <a:srgbClr val="FFFFFF"/>
                </a:highlight>
                <a:latin typeface="-apple-system"/>
              </a:rPr>
              <a:t>Kurssi avaa omaa pedagogista ja taiteellista ajattelua tutustuttamalla opiskelijan erilaisiin lempeän ja kriittisen kuvataidekasvatuksen teoreettisiin ja taiteellisiin innoittajiin. Mahdollisia, toteutusvuosittain vaihtuvia sisältöjä voi olla esimerkiksi feministinen ja kriittinen pedagogiikka, normikriittisyys ja poisoppimisen prosessit, antikoloniaalinen toimijuus sekä spekulatiivinen etiikka.</a:t>
            </a:r>
          </a:p>
          <a:p>
            <a:pPr algn="l"/>
            <a:endParaRPr lang="fi-FI" b="0" i="0" dirty="0">
              <a:solidFill>
                <a:srgbClr val="212529"/>
              </a:solidFill>
              <a:effectLst/>
              <a:highlight>
                <a:srgbClr val="FFFFFF"/>
              </a:highlight>
              <a:latin typeface="-apple-system"/>
            </a:endParaRPr>
          </a:p>
          <a:p>
            <a:pPr algn="l"/>
            <a:r>
              <a:rPr lang="fi-FI" b="0" i="0" dirty="0">
                <a:solidFill>
                  <a:srgbClr val="212529"/>
                </a:solidFill>
                <a:effectLst/>
                <a:highlight>
                  <a:srgbClr val="FFFFFF"/>
                </a:highlight>
                <a:latin typeface="-apple-system"/>
              </a:rPr>
              <a:t>Kurssi harjoittaa kysymistä ja toisin kysymistä sanoin ja taiteellis-aktivistisin menetelmin. Kurssin tutkivaan oppimiseen pohjaavat toimintatavat vaihtelevat keskusteluista ja alustuksista kohtaamisiin ja harhailuihin. Kurssi sisältää lisäksi muun muassa lukemiston ja itsenäistä työskentelyä.</a:t>
            </a:r>
          </a:p>
          <a:p>
            <a:br>
              <a:rPr lang="fi-FI" dirty="0"/>
            </a:br>
            <a:endParaRPr lang="fi-FI" dirty="0"/>
          </a:p>
        </p:txBody>
      </p:sp>
      <p:sp>
        <p:nvSpPr>
          <p:cNvPr id="2" name="Nuoli oikealle 1">
            <a:extLst>
              <a:ext uri="{FF2B5EF4-FFF2-40B4-BE49-F238E27FC236}">
                <a16:creationId xmlns:a16="http://schemas.microsoft.com/office/drawing/2014/main" id="{7D73A977-BCD4-B65B-0AE2-10EDC4B4460F}"/>
              </a:ext>
            </a:extLst>
          </p:cNvPr>
          <p:cNvSpPr/>
          <p:nvPr/>
        </p:nvSpPr>
        <p:spPr>
          <a:xfrm>
            <a:off x="400050" y="1485900"/>
            <a:ext cx="1107474" cy="471488"/>
          </a:xfrm>
          <a:prstGeom prst="rightArrow">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Nuoli oikealle 2">
            <a:extLst>
              <a:ext uri="{FF2B5EF4-FFF2-40B4-BE49-F238E27FC236}">
                <a16:creationId xmlns:a16="http://schemas.microsoft.com/office/drawing/2014/main" id="{7AD476D0-9B85-8B9D-4843-4B3106807208}"/>
              </a:ext>
            </a:extLst>
          </p:cNvPr>
          <p:cNvSpPr/>
          <p:nvPr/>
        </p:nvSpPr>
        <p:spPr>
          <a:xfrm>
            <a:off x="400050" y="2663911"/>
            <a:ext cx="1107474" cy="471488"/>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Nuoli oikealle 4">
            <a:extLst>
              <a:ext uri="{FF2B5EF4-FFF2-40B4-BE49-F238E27FC236}">
                <a16:creationId xmlns:a16="http://schemas.microsoft.com/office/drawing/2014/main" id="{36751C9D-9D46-9C46-AA6A-C70EE65F9A46}"/>
              </a:ext>
            </a:extLst>
          </p:cNvPr>
          <p:cNvSpPr/>
          <p:nvPr/>
        </p:nvSpPr>
        <p:spPr>
          <a:xfrm>
            <a:off x="400050" y="3949013"/>
            <a:ext cx="1107474" cy="471488"/>
          </a:xfrm>
          <a:prstGeom prst="rightArrow">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922338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46645CC8-025F-E188-9D88-97C6ADB55272}"/>
              </a:ext>
            </a:extLst>
          </p:cNvPr>
          <p:cNvSpPr txBox="1"/>
          <p:nvPr/>
        </p:nvSpPr>
        <p:spPr>
          <a:xfrm>
            <a:off x="840259" y="753762"/>
            <a:ext cx="10132541" cy="2031325"/>
          </a:xfrm>
          <a:prstGeom prst="rect">
            <a:avLst/>
          </a:prstGeom>
          <a:noFill/>
        </p:spPr>
        <p:txBody>
          <a:bodyPr wrap="square" rtlCol="0">
            <a:spAutoFit/>
          </a:bodyPr>
          <a:lstStyle/>
          <a:p>
            <a:r>
              <a:rPr lang="fi-FI" dirty="0"/>
              <a:t>Argumentaatiotaidot</a:t>
            </a:r>
          </a:p>
          <a:p>
            <a:r>
              <a:rPr lang="fi-FI" dirty="0"/>
              <a:t>Reflektiotaidot / itsereflektiotaidot</a:t>
            </a:r>
          </a:p>
          <a:p>
            <a:r>
              <a:rPr lang="fi-FI" dirty="0"/>
              <a:t>Dialogisuus</a:t>
            </a:r>
          </a:p>
          <a:p>
            <a:r>
              <a:rPr lang="fi-FI" dirty="0"/>
              <a:t>Tietoisuus erehtymisen mahdollisuudesta</a:t>
            </a:r>
          </a:p>
          <a:p>
            <a:r>
              <a:rPr lang="fi-FI" dirty="0"/>
              <a:t>Valmius koetella ja korjata omaksuttuja käsityksiä</a:t>
            </a:r>
          </a:p>
          <a:p>
            <a:endParaRPr lang="fi-FI" dirty="0"/>
          </a:p>
          <a:p>
            <a:r>
              <a:rPr lang="fi-FI" dirty="0"/>
              <a:t>- &gt; voi edetä niin kutsutuksi emansipatoriseksi ajatteluksi</a:t>
            </a:r>
          </a:p>
        </p:txBody>
      </p:sp>
      <p:sp>
        <p:nvSpPr>
          <p:cNvPr id="4" name="Tekstiruutu 3">
            <a:extLst>
              <a:ext uri="{FF2B5EF4-FFF2-40B4-BE49-F238E27FC236}">
                <a16:creationId xmlns:a16="http://schemas.microsoft.com/office/drawing/2014/main" id="{C34FFB7A-48F3-41DE-CFA3-E2FADA93F774}"/>
              </a:ext>
            </a:extLst>
          </p:cNvPr>
          <p:cNvSpPr txBox="1"/>
          <p:nvPr/>
        </p:nvSpPr>
        <p:spPr>
          <a:xfrm>
            <a:off x="3568014" y="4072914"/>
            <a:ext cx="6098058" cy="2031325"/>
          </a:xfrm>
          <a:prstGeom prst="rect">
            <a:avLst/>
          </a:prstGeom>
          <a:noFill/>
        </p:spPr>
        <p:txBody>
          <a:bodyPr wrap="square">
            <a:spAutoFit/>
          </a:bodyPr>
          <a:lstStyle/>
          <a:p>
            <a:r>
              <a:rPr lang="fi-FI" dirty="0"/>
              <a:t>”Kriittisen ajattelun opetuksen tehtävänä on tästä näkökulmasta toimia eräänlaisena interventiona, joka auttaa tunnistamaan, milloin ja miten olisi syytä pysähtyä ja hidastaa ajattelun spontaaneja prosesseja sekä reflektoida niiden suhdetta omaan maailmankuvaan, asenteisiin, arvostuksiin ja tunteisiin.”</a:t>
            </a:r>
          </a:p>
          <a:p>
            <a:r>
              <a:rPr lang="fi-FI" dirty="0"/>
              <a:t>Tuukka </a:t>
            </a:r>
            <a:r>
              <a:rPr lang="fi-FI" dirty="0" err="1"/>
              <a:t>Tomperi</a:t>
            </a:r>
            <a:endParaRPr lang="fi-FI" dirty="0"/>
          </a:p>
        </p:txBody>
      </p:sp>
    </p:spTree>
    <p:extLst>
      <p:ext uri="{BB962C8B-B14F-4D97-AF65-F5344CB8AC3E}">
        <p14:creationId xmlns:p14="http://schemas.microsoft.com/office/powerpoint/2010/main" val="3562193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BC37EB5D-D686-E198-B255-5601E0B18173}"/>
              </a:ext>
            </a:extLst>
          </p:cNvPr>
          <p:cNvSpPr txBox="1"/>
          <p:nvPr/>
        </p:nvSpPr>
        <p:spPr>
          <a:xfrm>
            <a:off x="1022520" y="765257"/>
            <a:ext cx="10555761" cy="1661993"/>
          </a:xfrm>
          <a:prstGeom prst="rect">
            <a:avLst/>
          </a:prstGeom>
          <a:noFill/>
        </p:spPr>
        <p:txBody>
          <a:bodyPr wrap="square">
            <a:spAutoFit/>
          </a:bodyPr>
          <a:lstStyle/>
          <a:p>
            <a:r>
              <a:rPr lang="fi-FI" sz="2800" dirty="0"/>
              <a:t>”Omakohtaisesti merkitykselliseen kriittiseen ajatteluun kannustaminen on paitsi filosofian oppiaineen myös pohjimmiltaan kaiken kasvattavan opetuksen mutkikkain haaste.” </a:t>
            </a:r>
          </a:p>
          <a:p>
            <a:r>
              <a:rPr lang="fi-FI" dirty="0"/>
              <a:t>Tuukka </a:t>
            </a:r>
            <a:r>
              <a:rPr lang="fi-FI" dirty="0" err="1"/>
              <a:t>Tomperi</a:t>
            </a:r>
            <a:endParaRPr lang="fi-FI" dirty="0"/>
          </a:p>
        </p:txBody>
      </p:sp>
      <p:sp>
        <p:nvSpPr>
          <p:cNvPr id="6" name="Tekstiruutu 5">
            <a:extLst>
              <a:ext uri="{FF2B5EF4-FFF2-40B4-BE49-F238E27FC236}">
                <a16:creationId xmlns:a16="http://schemas.microsoft.com/office/drawing/2014/main" id="{E3D455B5-B664-6F3D-57E1-9F35078E4895}"/>
              </a:ext>
            </a:extLst>
          </p:cNvPr>
          <p:cNvSpPr txBox="1"/>
          <p:nvPr/>
        </p:nvSpPr>
        <p:spPr>
          <a:xfrm>
            <a:off x="1668160" y="4102443"/>
            <a:ext cx="9131645" cy="954107"/>
          </a:xfrm>
          <a:prstGeom prst="rect">
            <a:avLst/>
          </a:prstGeom>
          <a:noFill/>
        </p:spPr>
        <p:txBody>
          <a:bodyPr wrap="square" rtlCol="0">
            <a:spAutoFit/>
          </a:bodyPr>
          <a:lstStyle/>
          <a:p>
            <a:r>
              <a:rPr lang="fi-FI" sz="2800" dirty="0">
                <a:solidFill>
                  <a:srgbClr val="00B050"/>
                </a:solidFill>
                <a:latin typeface="Annai MN" pitchFamily="2" charset="77"/>
                <a:ea typeface="Annai MN" pitchFamily="2" charset="77"/>
                <a:cs typeface="Annai MN" pitchFamily="2" charset="77"/>
              </a:rPr>
              <a:t>Entä kehollinen kokemus, tunteminen </a:t>
            </a:r>
            <a:r>
              <a:rPr lang="fi-FI" sz="2800" dirty="0" err="1">
                <a:solidFill>
                  <a:srgbClr val="00B050"/>
                </a:solidFill>
                <a:latin typeface="Annai MN" pitchFamily="2" charset="77"/>
                <a:ea typeface="Annai MN" pitchFamily="2" charset="77"/>
                <a:cs typeface="Annai MN" pitchFamily="2" charset="77"/>
              </a:rPr>
              <a:t>muunlajisten</a:t>
            </a:r>
            <a:r>
              <a:rPr lang="fi-FI" sz="2800" dirty="0">
                <a:solidFill>
                  <a:srgbClr val="00B050"/>
                </a:solidFill>
                <a:latin typeface="Annai MN" pitchFamily="2" charset="77"/>
                <a:ea typeface="Annai MN" pitchFamily="2" charset="77"/>
                <a:cs typeface="Annai MN" pitchFamily="2" charset="77"/>
              </a:rPr>
              <a:t> ohella, avulla ja kanssa?</a:t>
            </a:r>
          </a:p>
        </p:txBody>
      </p:sp>
    </p:spTree>
    <p:extLst>
      <p:ext uri="{BB962C8B-B14F-4D97-AF65-F5344CB8AC3E}">
        <p14:creationId xmlns:p14="http://schemas.microsoft.com/office/powerpoint/2010/main" val="3980184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A8B35343-43D0-FEA6-FE6A-D8438432E00F}"/>
              </a:ext>
            </a:extLst>
          </p:cNvPr>
          <p:cNvSpPr txBox="1"/>
          <p:nvPr/>
        </p:nvSpPr>
        <p:spPr>
          <a:xfrm>
            <a:off x="1195516" y="3837458"/>
            <a:ext cx="6098058" cy="369332"/>
          </a:xfrm>
          <a:prstGeom prst="rect">
            <a:avLst/>
          </a:prstGeom>
          <a:noFill/>
        </p:spPr>
        <p:txBody>
          <a:bodyPr wrap="square">
            <a:spAutoFit/>
          </a:bodyPr>
          <a:lstStyle/>
          <a:p>
            <a:r>
              <a:rPr lang="fi-FI" dirty="0">
                <a:hlinkClick r:id="rId2"/>
              </a:rPr>
              <a:t>svanstrom_oppimisen-aika.pdf (wordpress.com)</a:t>
            </a:r>
            <a:endParaRPr lang="fi-FI" dirty="0"/>
          </a:p>
        </p:txBody>
      </p:sp>
      <p:sp>
        <p:nvSpPr>
          <p:cNvPr id="6" name="Tekstiruutu 5">
            <a:extLst>
              <a:ext uri="{FF2B5EF4-FFF2-40B4-BE49-F238E27FC236}">
                <a16:creationId xmlns:a16="http://schemas.microsoft.com/office/drawing/2014/main" id="{BC1E74B8-E52B-4B3E-07AF-3CC200A30337}"/>
              </a:ext>
            </a:extLst>
          </p:cNvPr>
          <p:cNvSpPr txBox="1"/>
          <p:nvPr/>
        </p:nvSpPr>
        <p:spPr>
          <a:xfrm>
            <a:off x="1195516" y="3468126"/>
            <a:ext cx="5131143" cy="369332"/>
          </a:xfrm>
          <a:prstGeom prst="rect">
            <a:avLst/>
          </a:prstGeom>
          <a:noFill/>
        </p:spPr>
        <p:txBody>
          <a:bodyPr wrap="square" rtlCol="0">
            <a:spAutoFit/>
          </a:bodyPr>
          <a:lstStyle/>
          <a:p>
            <a:r>
              <a:rPr lang="fi-FI" dirty="0"/>
              <a:t>Maria Svanström: Oppimisen aika</a:t>
            </a:r>
          </a:p>
        </p:txBody>
      </p:sp>
      <p:sp>
        <p:nvSpPr>
          <p:cNvPr id="8" name="Tekstiruutu 7">
            <a:extLst>
              <a:ext uri="{FF2B5EF4-FFF2-40B4-BE49-F238E27FC236}">
                <a16:creationId xmlns:a16="http://schemas.microsoft.com/office/drawing/2014/main" id="{D3AB1FF7-822D-8175-BBC6-0DD420FC9FEB}"/>
              </a:ext>
            </a:extLst>
          </p:cNvPr>
          <p:cNvSpPr txBox="1"/>
          <p:nvPr/>
        </p:nvSpPr>
        <p:spPr>
          <a:xfrm>
            <a:off x="1195516" y="2452463"/>
            <a:ext cx="6098058" cy="646331"/>
          </a:xfrm>
          <a:prstGeom prst="rect">
            <a:avLst/>
          </a:prstGeom>
          <a:noFill/>
        </p:spPr>
        <p:txBody>
          <a:bodyPr wrap="square">
            <a:spAutoFit/>
          </a:bodyPr>
          <a:lstStyle/>
          <a:p>
            <a:r>
              <a:rPr lang="fi-FI" dirty="0">
                <a:hlinkClick r:id="rId3"/>
              </a:rPr>
              <a:t>Sp päivät 2015, Nivala ja Ryynänen \(ID 5047\) (sosiaalipedagogiikka.fi)</a:t>
            </a:r>
            <a:endParaRPr lang="fi-FI" dirty="0"/>
          </a:p>
        </p:txBody>
      </p:sp>
    </p:spTree>
    <p:extLst>
      <p:ext uri="{BB962C8B-B14F-4D97-AF65-F5344CB8AC3E}">
        <p14:creationId xmlns:p14="http://schemas.microsoft.com/office/powerpoint/2010/main" val="3351068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D8EA6C68-3F4D-7DE2-5A99-5AD42E8713E8}"/>
              </a:ext>
            </a:extLst>
          </p:cNvPr>
          <p:cNvPicPr>
            <a:picLocks noChangeAspect="1"/>
          </p:cNvPicPr>
          <p:nvPr/>
        </p:nvPicPr>
        <p:blipFill>
          <a:blip r:embed="rId2"/>
          <a:stretch>
            <a:fillRect/>
          </a:stretch>
        </p:blipFill>
        <p:spPr>
          <a:xfrm>
            <a:off x="34866" y="2160938"/>
            <a:ext cx="6164573" cy="4525611"/>
          </a:xfrm>
          <a:prstGeom prst="rect">
            <a:avLst/>
          </a:prstGeom>
        </p:spPr>
      </p:pic>
      <p:pic>
        <p:nvPicPr>
          <p:cNvPr id="3" name="Kuva 2">
            <a:extLst>
              <a:ext uri="{FF2B5EF4-FFF2-40B4-BE49-F238E27FC236}">
                <a16:creationId xmlns:a16="http://schemas.microsoft.com/office/drawing/2014/main" id="{CC4ABB0B-DDBD-0C00-34D1-2D2F4472A775}"/>
              </a:ext>
            </a:extLst>
          </p:cNvPr>
          <p:cNvPicPr>
            <a:picLocks noChangeAspect="1"/>
          </p:cNvPicPr>
          <p:nvPr/>
        </p:nvPicPr>
        <p:blipFill>
          <a:blip r:embed="rId3"/>
          <a:stretch>
            <a:fillRect/>
          </a:stretch>
        </p:blipFill>
        <p:spPr>
          <a:xfrm>
            <a:off x="6164573" y="2160937"/>
            <a:ext cx="5992561" cy="4525611"/>
          </a:xfrm>
          <a:prstGeom prst="rect">
            <a:avLst/>
          </a:prstGeom>
        </p:spPr>
      </p:pic>
      <p:sp>
        <p:nvSpPr>
          <p:cNvPr id="4" name="Tekstiruutu 3">
            <a:extLst>
              <a:ext uri="{FF2B5EF4-FFF2-40B4-BE49-F238E27FC236}">
                <a16:creationId xmlns:a16="http://schemas.microsoft.com/office/drawing/2014/main" id="{FD8738E5-AB22-42CC-F150-7A4618AAF29F}"/>
              </a:ext>
            </a:extLst>
          </p:cNvPr>
          <p:cNvSpPr txBox="1"/>
          <p:nvPr/>
        </p:nvSpPr>
        <p:spPr>
          <a:xfrm>
            <a:off x="370703" y="171451"/>
            <a:ext cx="12220832" cy="2585323"/>
          </a:xfrm>
          <a:prstGeom prst="rect">
            <a:avLst/>
          </a:prstGeom>
          <a:noFill/>
        </p:spPr>
        <p:txBody>
          <a:bodyPr wrap="square" rtlCol="0">
            <a:spAutoFit/>
          </a:bodyPr>
          <a:lstStyle/>
          <a:p>
            <a:r>
              <a:rPr lang="fi-FI" dirty="0"/>
              <a:t>Lempeästi kriittinen mini-interventio:</a:t>
            </a:r>
          </a:p>
          <a:p>
            <a:r>
              <a:rPr lang="fi-FI" dirty="0"/>
              <a:t>Tee yksin tai pienryhmässä mini-interventio kampukselle. </a:t>
            </a:r>
          </a:p>
          <a:p>
            <a:r>
              <a:rPr lang="fi-FI" dirty="0"/>
              <a:t>Herätä huomio, kommentoi, piristä, kritisoi, kyseenalaista, kikkaile. Pyri lempeään kriittisyyteen pohtivalla otteella.</a:t>
            </a:r>
          </a:p>
          <a:p>
            <a:r>
              <a:rPr lang="fi-FI" dirty="0"/>
              <a:t>Siirtele tavaroita, ryhmittele, tee minuutin veistos.</a:t>
            </a:r>
          </a:p>
          <a:p>
            <a:r>
              <a:rPr lang="fi-FI" dirty="0"/>
              <a:t>Älä vahingoita tai riko. </a:t>
            </a:r>
          </a:p>
          <a:p>
            <a:r>
              <a:rPr lang="fi-FI" dirty="0"/>
              <a:t>Dokumentoi mini-interventiosi. Jos mahdollista, kirjoita myös ylös reaktioita, jos se sellaisia aiheuttaa niin, että olet itse näkemässä.</a:t>
            </a:r>
          </a:p>
          <a:p>
            <a:endParaRPr lang="fi-FI" dirty="0"/>
          </a:p>
          <a:p>
            <a:endParaRPr lang="fi-FI" dirty="0"/>
          </a:p>
        </p:txBody>
      </p:sp>
    </p:spTree>
    <p:extLst>
      <p:ext uri="{BB962C8B-B14F-4D97-AF65-F5344CB8AC3E}">
        <p14:creationId xmlns:p14="http://schemas.microsoft.com/office/powerpoint/2010/main" val="425024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BC2B66B-2C4F-280C-41E5-C040A350318F}"/>
              </a:ext>
            </a:extLst>
          </p:cNvPr>
          <p:cNvPicPr>
            <a:picLocks noChangeAspect="1"/>
          </p:cNvPicPr>
          <p:nvPr/>
        </p:nvPicPr>
        <p:blipFill>
          <a:blip r:embed="rId2"/>
          <a:stretch>
            <a:fillRect/>
          </a:stretch>
        </p:blipFill>
        <p:spPr>
          <a:xfrm>
            <a:off x="442911" y="586402"/>
            <a:ext cx="9302845" cy="5056546"/>
          </a:xfrm>
          <a:prstGeom prst="rect">
            <a:avLst/>
          </a:prstGeom>
        </p:spPr>
      </p:pic>
    </p:spTree>
    <p:extLst>
      <p:ext uri="{BB962C8B-B14F-4D97-AF65-F5344CB8AC3E}">
        <p14:creationId xmlns:p14="http://schemas.microsoft.com/office/powerpoint/2010/main" val="2946748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D2CF8278-C350-B5D1-2EFD-F1999885296A}"/>
              </a:ext>
            </a:extLst>
          </p:cNvPr>
          <p:cNvSpPr txBox="1"/>
          <p:nvPr/>
        </p:nvSpPr>
        <p:spPr>
          <a:xfrm>
            <a:off x="1149178" y="704335"/>
            <a:ext cx="8822725" cy="4124206"/>
          </a:xfrm>
          <a:prstGeom prst="rect">
            <a:avLst/>
          </a:prstGeom>
          <a:noFill/>
        </p:spPr>
        <p:txBody>
          <a:bodyPr wrap="square" rtlCol="0">
            <a:spAutoFit/>
          </a:bodyPr>
          <a:lstStyle/>
          <a:p>
            <a:r>
              <a:rPr lang="fi-FI" sz="4000" dirty="0"/>
              <a:t>Aikatauluehdotus 24.4.</a:t>
            </a:r>
          </a:p>
          <a:p>
            <a:endParaRPr lang="fi-FI" sz="2400" dirty="0"/>
          </a:p>
          <a:p>
            <a:r>
              <a:rPr lang="fi-FI" sz="2400" dirty="0"/>
              <a:t>9.15-10.30  Kurssin suorittaminen, keskeisiä käsitteitä </a:t>
            </a:r>
          </a:p>
          <a:p>
            <a:r>
              <a:rPr lang="fi-FI" sz="2400" dirty="0"/>
              <a:t>10.30 – 13  Tauot ja ruokailu omissa aikatauluissa ja mini-intervention toteutus</a:t>
            </a:r>
          </a:p>
          <a:p>
            <a:r>
              <a:rPr lang="fi-FI" sz="2400" dirty="0"/>
              <a:t>13.00 – 14.30  Kohti yhteisiä pelisääntöjä pohdinnat ja purku</a:t>
            </a:r>
          </a:p>
          <a:p>
            <a:r>
              <a:rPr lang="fi-FI" sz="2400" dirty="0"/>
              <a:t>14.30-14.45 tarvittaessa tauko</a:t>
            </a:r>
          </a:p>
          <a:p>
            <a:r>
              <a:rPr lang="fi-FI" sz="2400" dirty="0"/>
              <a:t>14.45 -&gt; risteämiä ja kohtaamisia: teoriaa ja keskustelutehtävä</a:t>
            </a:r>
          </a:p>
          <a:p>
            <a:endParaRPr lang="fi-FI" dirty="0"/>
          </a:p>
          <a:p>
            <a:endParaRPr lang="fi-FI" dirty="0"/>
          </a:p>
          <a:p>
            <a:endParaRPr lang="fi-FI" dirty="0"/>
          </a:p>
        </p:txBody>
      </p:sp>
    </p:spTree>
    <p:extLst>
      <p:ext uri="{BB962C8B-B14F-4D97-AF65-F5344CB8AC3E}">
        <p14:creationId xmlns:p14="http://schemas.microsoft.com/office/powerpoint/2010/main" val="1984646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68735C71-3E03-5936-2A69-1B0D3A398620}"/>
              </a:ext>
            </a:extLst>
          </p:cNvPr>
          <p:cNvSpPr txBox="1"/>
          <p:nvPr/>
        </p:nvSpPr>
        <p:spPr>
          <a:xfrm>
            <a:off x="763029" y="838879"/>
            <a:ext cx="10951175" cy="1477328"/>
          </a:xfrm>
          <a:prstGeom prst="rect">
            <a:avLst/>
          </a:prstGeom>
          <a:noFill/>
        </p:spPr>
        <p:txBody>
          <a:bodyPr wrap="square">
            <a:spAutoFit/>
          </a:bodyPr>
          <a:lstStyle/>
          <a:p>
            <a:r>
              <a:rPr lang="fi-FI" dirty="0">
                <a:solidFill>
                  <a:srgbClr val="212529"/>
                </a:solidFill>
                <a:highlight>
                  <a:srgbClr val="FFFFFF"/>
                </a:highlight>
                <a:latin typeface="-apple-system"/>
              </a:rPr>
              <a:t>Tavoitteet:</a:t>
            </a:r>
            <a:endParaRPr lang="fi-FI" b="0" i="0" dirty="0">
              <a:solidFill>
                <a:srgbClr val="212529"/>
              </a:solidFill>
              <a:effectLst/>
              <a:highlight>
                <a:srgbClr val="FFFFFF"/>
              </a:highlight>
              <a:latin typeface="-apple-system"/>
            </a:endParaRPr>
          </a:p>
          <a:p>
            <a:r>
              <a:rPr lang="fi-FI" b="0" i="0" dirty="0">
                <a:solidFill>
                  <a:srgbClr val="212529"/>
                </a:solidFill>
                <a:effectLst/>
                <a:highlight>
                  <a:srgbClr val="FFFFFF"/>
                </a:highlight>
                <a:latin typeface="-apple-system"/>
              </a:rPr>
              <a:t>1 Opiskelija tuntee ajankohtaisia taideteorian ja taidekasvatuksen tekstejä ja ilmiöitä sekä osaa keskustella niistä.</a:t>
            </a:r>
            <a:br>
              <a:rPr lang="fi-FI" dirty="0"/>
            </a:br>
            <a:r>
              <a:rPr lang="fi-FI" b="0" i="0" dirty="0">
                <a:solidFill>
                  <a:srgbClr val="212529"/>
                </a:solidFill>
                <a:effectLst/>
                <a:highlight>
                  <a:srgbClr val="FFFFFF"/>
                </a:highlight>
                <a:latin typeface="-apple-system"/>
              </a:rPr>
              <a:t>2 Opiskelija osaa soveltaa kriittistä, spekulatiivista ja käsitteellistä kysymistä ja ajattelua.</a:t>
            </a:r>
            <a:br>
              <a:rPr lang="fi-FI" dirty="0"/>
            </a:br>
            <a:r>
              <a:rPr lang="fi-FI" b="0" i="0" dirty="0">
                <a:solidFill>
                  <a:srgbClr val="212529"/>
                </a:solidFill>
                <a:effectLst/>
                <a:highlight>
                  <a:srgbClr val="FFFFFF"/>
                </a:highlight>
                <a:latin typeface="-apple-system"/>
              </a:rPr>
              <a:t>3 Opiskelijan taiteellinen ja aktivistinen ymmärrys on laajentunut, hän ymmärtää oman toimintansa ja ajattelunsa eettisiä rakenteita suhteessa taiteen ja taidekasvatuksen kenttään.</a:t>
            </a:r>
            <a:endParaRPr lang="fi-FI" dirty="0"/>
          </a:p>
        </p:txBody>
      </p:sp>
      <p:sp>
        <p:nvSpPr>
          <p:cNvPr id="9" name="Tekstiruutu 8">
            <a:extLst>
              <a:ext uri="{FF2B5EF4-FFF2-40B4-BE49-F238E27FC236}">
                <a16:creationId xmlns:a16="http://schemas.microsoft.com/office/drawing/2014/main" id="{BBBA4701-BBDF-1A90-CA02-4FC10FF16746}"/>
              </a:ext>
            </a:extLst>
          </p:cNvPr>
          <p:cNvSpPr txBox="1"/>
          <p:nvPr/>
        </p:nvSpPr>
        <p:spPr>
          <a:xfrm>
            <a:off x="763030" y="4559634"/>
            <a:ext cx="10296267" cy="923330"/>
          </a:xfrm>
          <a:prstGeom prst="rect">
            <a:avLst/>
          </a:prstGeom>
          <a:noFill/>
        </p:spPr>
        <p:txBody>
          <a:bodyPr wrap="square">
            <a:spAutoFit/>
          </a:bodyPr>
          <a:lstStyle/>
          <a:p>
            <a:r>
              <a:rPr lang="fi-FI" b="0" i="0" dirty="0">
                <a:solidFill>
                  <a:srgbClr val="212529"/>
                </a:solidFill>
                <a:effectLst/>
                <a:highlight>
                  <a:srgbClr val="FFFFFF"/>
                </a:highlight>
                <a:latin typeface="-apple-system"/>
              </a:rPr>
              <a:t>Suorittaminen: </a:t>
            </a:r>
          </a:p>
          <a:p>
            <a:r>
              <a:rPr lang="fi-FI" b="0" i="0" dirty="0">
                <a:solidFill>
                  <a:srgbClr val="212529"/>
                </a:solidFill>
                <a:effectLst/>
                <a:highlight>
                  <a:srgbClr val="FFFFFF"/>
                </a:highlight>
                <a:latin typeface="-apple-system"/>
              </a:rPr>
              <a:t>Läsnäolo luennoilla, osallistuminen keskusteluihin, annettujen yksilö- ja ryhmätehtävien tekeminen ja loppuraportin onnistunut suorittaminen. Vähintään 80 % läsnäolo. </a:t>
            </a:r>
            <a:endParaRPr lang="fi-FI" dirty="0"/>
          </a:p>
        </p:txBody>
      </p:sp>
      <p:sp>
        <p:nvSpPr>
          <p:cNvPr id="2" name="Tekstiruutu 1">
            <a:extLst>
              <a:ext uri="{FF2B5EF4-FFF2-40B4-BE49-F238E27FC236}">
                <a16:creationId xmlns:a16="http://schemas.microsoft.com/office/drawing/2014/main" id="{6046E105-E056-1D68-D5B3-A8C98D612379}"/>
              </a:ext>
            </a:extLst>
          </p:cNvPr>
          <p:cNvSpPr txBox="1"/>
          <p:nvPr/>
        </p:nvSpPr>
        <p:spPr>
          <a:xfrm>
            <a:off x="763029" y="3090903"/>
            <a:ext cx="6098058" cy="923330"/>
          </a:xfrm>
          <a:prstGeom prst="rect">
            <a:avLst/>
          </a:prstGeom>
          <a:noFill/>
        </p:spPr>
        <p:txBody>
          <a:bodyPr wrap="square">
            <a:spAutoFit/>
          </a:bodyPr>
          <a:lstStyle/>
          <a:p>
            <a:pPr algn="l"/>
            <a:r>
              <a:rPr lang="fi-FI" b="0" i="0" dirty="0">
                <a:solidFill>
                  <a:srgbClr val="212529"/>
                </a:solidFill>
                <a:effectLst/>
                <a:highlight>
                  <a:srgbClr val="FFFFFF"/>
                </a:highlight>
                <a:latin typeface="-apple-system"/>
              </a:rPr>
              <a:t>4 ECTS ≈ 108h</a:t>
            </a:r>
          </a:p>
          <a:p>
            <a:pPr algn="l"/>
            <a:r>
              <a:rPr lang="fi-FI" b="0" i="0" dirty="0">
                <a:solidFill>
                  <a:srgbClr val="212529"/>
                </a:solidFill>
                <a:effectLst/>
                <a:highlight>
                  <a:srgbClr val="FFFFFF"/>
                </a:highlight>
                <a:latin typeface="-apple-system"/>
              </a:rPr>
              <a:t>Kontaktiopetus 21h/muu 87h</a:t>
            </a:r>
          </a:p>
          <a:p>
            <a:pPr algn="l"/>
            <a:r>
              <a:rPr lang="fi-FI" b="0" i="0" dirty="0">
                <a:solidFill>
                  <a:srgbClr val="212529"/>
                </a:solidFill>
                <a:effectLst/>
                <a:highlight>
                  <a:srgbClr val="FFFFFF"/>
                </a:highlight>
                <a:latin typeface="-apple-system"/>
              </a:rPr>
              <a:t>Luennot, keskustelut, reflektiot ja itsenäinen työskentely.</a:t>
            </a:r>
          </a:p>
        </p:txBody>
      </p:sp>
    </p:spTree>
    <p:extLst>
      <p:ext uri="{BB962C8B-B14F-4D97-AF65-F5344CB8AC3E}">
        <p14:creationId xmlns:p14="http://schemas.microsoft.com/office/powerpoint/2010/main" val="2862160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46CC49ED-007B-00A4-FE70-CFDBD70B9625}"/>
              </a:ext>
            </a:extLst>
          </p:cNvPr>
          <p:cNvSpPr txBox="1"/>
          <p:nvPr/>
        </p:nvSpPr>
        <p:spPr>
          <a:xfrm>
            <a:off x="627106" y="117693"/>
            <a:ext cx="11223024" cy="6740307"/>
          </a:xfrm>
          <a:prstGeom prst="rect">
            <a:avLst/>
          </a:prstGeom>
          <a:noFill/>
        </p:spPr>
        <p:txBody>
          <a:bodyPr wrap="square">
            <a:spAutoFit/>
          </a:bodyPr>
          <a:lstStyle/>
          <a:p>
            <a:r>
              <a:rPr lang="fi-FI" b="1" dirty="0"/>
              <a:t>Työskentelytavat </a:t>
            </a:r>
          </a:p>
          <a:p>
            <a:pPr marL="285750" indent="-285750">
              <a:buFontTx/>
              <a:buChar char="-"/>
            </a:pPr>
            <a:r>
              <a:rPr lang="fi-FI" dirty="0"/>
              <a:t>Osallistuminen luennoille, keskusteluihin ja erilaisin tavoin toteutettuihin ryhmä- ja yksilötehtäviin</a:t>
            </a:r>
          </a:p>
          <a:p>
            <a:pPr marL="285750" indent="-285750">
              <a:buFontTx/>
              <a:buChar char="-"/>
            </a:pPr>
            <a:r>
              <a:rPr lang="fi-FI" dirty="0"/>
              <a:t>Pidäthän oppimispäiväkirjaa ja dokumentoi omaa prosessia kirjoittamalla sekä kuvaamalla tilanteita ja työvaiheita. </a:t>
            </a:r>
          </a:p>
          <a:p>
            <a:pPr marL="285750" indent="-285750">
              <a:buFontTx/>
              <a:buChar char="-"/>
            </a:pPr>
            <a:r>
              <a:rPr lang="fi-FI" dirty="0"/>
              <a:t>Teoriaan tutustuminen </a:t>
            </a:r>
          </a:p>
          <a:p>
            <a:endParaRPr lang="fi-FI" dirty="0"/>
          </a:p>
          <a:p>
            <a:r>
              <a:rPr lang="fi-FI" b="1" dirty="0"/>
              <a:t>Tehtävät:</a:t>
            </a:r>
          </a:p>
          <a:p>
            <a:pPr marL="285750" indent="-285750">
              <a:buFontTx/>
              <a:buChar char="-"/>
            </a:pPr>
            <a:r>
              <a:rPr lang="fi-FI" dirty="0"/>
              <a:t>Mini-interventio ensimmäisen kerran päätteeksi (tehtävänanto ensimmäisen kerran dioissa)</a:t>
            </a:r>
          </a:p>
          <a:p>
            <a:pPr marL="285750" indent="-285750">
              <a:buFontTx/>
              <a:buChar char="-"/>
            </a:pPr>
            <a:r>
              <a:rPr lang="fi-FI" dirty="0"/>
              <a:t>Valmistautuminen ja osallistuminen opintopiiriin (tarkemmat ohjeet myös </a:t>
            </a:r>
            <a:r>
              <a:rPr lang="fi-FI" dirty="0" err="1"/>
              <a:t>MyCossa</a:t>
            </a:r>
            <a:r>
              <a:rPr lang="fi-FI" dirty="0"/>
              <a:t>) </a:t>
            </a:r>
          </a:p>
          <a:p>
            <a:pPr marL="285750" indent="-285750">
              <a:buFontTx/>
              <a:buChar char="-"/>
            </a:pPr>
            <a:r>
              <a:rPr lang="fi-FI" dirty="0"/>
              <a:t>Taideteko (tarkemmat ohjeet </a:t>
            </a:r>
            <a:r>
              <a:rPr lang="fi-FI" dirty="0" err="1"/>
              <a:t>MyCossa</a:t>
            </a:r>
            <a:r>
              <a:rPr lang="fi-FI" dirty="0"/>
              <a:t>)</a:t>
            </a:r>
          </a:p>
          <a:p>
            <a:pPr marL="285750" indent="-285750">
              <a:buFontTx/>
              <a:buChar char="-"/>
            </a:pPr>
            <a:r>
              <a:rPr lang="fi-FI" dirty="0"/>
              <a:t>Loppureflektio (tarkemmat ohjeet </a:t>
            </a:r>
            <a:r>
              <a:rPr lang="fi-FI" dirty="0" err="1"/>
              <a:t>MyCossa</a:t>
            </a:r>
            <a:r>
              <a:rPr lang="fi-FI" dirty="0"/>
              <a:t>)</a:t>
            </a:r>
          </a:p>
          <a:p>
            <a:endParaRPr lang="fi-FI" dirty="0"/>
          </a:p>
          <a:p>
            <a:r>
              <a:rPr lang="fi-FI" b="1" dirty="0"/>
              <a:t>Arviointi:</a:t>
            </a:r>
          </a:p>
          <a:p>
            <a:pPr marL="285750" indent="-285750">
              <a:buFontTx/>
              <a:buChar char="-"/>
            </a:pPr>
            <a:r>
              <a:rPr lang="fi-FI" dirty="0"/>
              <a:t>Arvioidaan arvosanalla 0-5</a:t>
            </a:r>
          </a:p>
          <a:p>
            <a:pPr marL="285750" indent="-285750">
              <a:buFontTx/>
              <a:buChar char="-"/>
            </a:pPr>
            <a:r>
              <a:rPr lang="fi-FI" dirty="0"/>
              <a:t>Arvosana 5: Kurssin osasuoritukset ja loppureflektio osoittavat kurssin tavoitteiden täyttymistä ja työmäärän hyvää suhdetta. Reflektiossa näkyy kurssisisällön pohtiva käsittely ja tarkoituksenmukainen / perusteellinen / pohtiva  lähteiden käyttäminen. </a:t>
            </a:r>
          </a:p>
          <a:p>
            <a:pPr marL="285750" indent="-285750">
              <a:buFontTx/>
              <a:buChar char="-"/>
            </a:pPr>
            <a:r>
              <a:rPr lang="fi-FI" dirty="0"/>
              <a:t>Arvosana 4: Kurssin osasuoritukset ja loppureflektio osoittavat kurssin tavoitteiden kohtuullista täyttymistä ja työmäärän hyvää suhdetta. Reflektiossa näkyy kurssisisällön pohtiva käsittely ja lähteiden käyttäminen. </a:t>
            </a:r>
          </a:p>
          <a:p>
            <a:pPr marL="285750" indent="-285750">
              <a:buFontTx/>
              <a:buChar char="-"/>
            </a:pPr>
            <a:r>
              <a:rPr lang="fi-FI" dirty="0"/>
              <a:t>Arvosana 3: Kurssin osasuorituksissa ja loppureflektiossa on kurssin tavoitteiden täyttymisen suhteen joitakin ongelmia. Reflektio on verrattain perusteellinen ja pohtiva. </a:t>
            </a:r>
          </a:p>
          <a:p>
            <a:pPr marL="285750" indent="-285750">
              <a:buFontTx/>
              <a:buChar char="-"/>
            </a:pPr>
            <a:r>
              <a:rPr lang="fi-FI" dirty="0"/>
              <a:t>Arvosana 2: Kurssin osasuorituksissa ja loppureflektiossa näkyy, että kurssin tavoitteiden täyttymisessä on selkeitä ongelmia. </a:t>
            </a:r>
          </a:p>
          <a:p>
            <a:endParaRPr lang="fi-FI" dirty="0"/>
          </a:p>
        </p:txBody>
      </p:sp>
    </p:spTree>
    <p:extLst>
      <p:ext uri="{BB962C8B-B14F-4D97-AF65-F5344CB8AC3E}">
        <p14:creationId xmlns:p14="http://schemas.microsoft.com/office/powerpoint/2010/main" val="1519215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07C98316-A21B-16C0-8DEC-1F02A0E57284}"/>
              </a:ext>
            </a:extLst>
          </p:cNvPr>
          <p:cNvSpPr txBox="1"/>
          <p:nvPr/>
        </p:nvSpPr>
        <p:spPr>
          <a:xfrm>
            <a:off x="383059" y="105199"/>
            <a:ext cx="11306433" cy="6801862"/>
          </a:xfrm>
          <a:prstGeom prst="rect">
            <a:avLst/>
          </a:prstGeom>
          <a:noFill/>
        </p:spPr>
        <p:txBody>
          <a:bodyPr wrap="square">
            <a:spAutoFit/>
          </a:bodyPr>
          <a:lstStyle/>
          <a:p>
            <a:r>
              <a:rPr lang="fi-FI" sz="2800" i="1" dirty="0"/>
              <a:t>Kohti yhteisiä pelisääntöjä </a:t>
            </a:r>
          </a:p>
          <a:p>
            <a:endParaRPr lang="fi-FI" sz="3600" i="1" dirty="0"/>
          </a:p>
          <a:p>
            <a:r>
              <a:rPr lang="fi-FI" sz="1600" dirty="0"/>
              <a:t>Jakaannutaan noin kuuden hengen ryhmiin läsnäololistan perusteella. </a:t>
            </a:r>
          </a:p>
          <a:p>
            <a:r>
              <a:rPr lang="fi-FI" sz="1600" dirty="0"/>
              <a:t>Sovitaan ryhmissä kävelykohde. </a:t>
            </a:r>
          </a:p>
          <a:p>
            <a:r>
              <a:rPr lang="fi-FI" sz="1600" dirty="0"/>
              <a:t>Kävellään yksin (10 – 15 minuuttia) kävelykohteeseen pohtien kahta kysymystä</a:t>
            </a:r>
          </a:p>
          <a:p>
            <a:endParaRPr lang="fi-FI" sz="1600" dirty="0"/>
          </a:p>
          <a:p>
            <a:r>
              <a:rPr lang="fi-FI" sz="1600" dirty="0">
                <a:solidFill>
                  <a:schemeClr val="accent6">
                    <a:lumMod val="75000"/>
                  </a:schemeClr>
                </a:solidFill>
                <a:latin typeface="Annai MN" pitchFamily="2" charset="77"/>
                <a:ea typeface="Annai MN" pitchFamily="2" charset="77"/>
                <a:cs typeface="Annai MN" pitchFamily="2" charset="77"/>
              </a:rPr>
              <a:t>Miten minä voisin toimia tällä kurssilla, jotta kaikki tällä kurssilla voisivat? </a:t>
            </a:r>
          </a:p>
          <a:p>
            <a:endParaRPr lang="fi-FI" sz="1600" dirty="0">
              <a:latin typeface="Annai MN" pitchFamily="2" charset="77"/>
              <a:ea typeface="Annai MN" pitchFamily="2" charset="77"/>
              <a:cs typeface="Annai MN" pitchFamily="2" charset="77"/>
            </a:endParaRPr>
          </a:p>
          <a:p>
            <a:r>
              <a:rPr lang="fi-FI" sz="1600" dirty="0"/>
              <a:t>Harjoittaa kriittistä ajattelua </a:t>
            </a:r>
          </a:p>
          <a:p>
            <a:r>
              <a:rPr lang="fi-FI" sz="1600" dirty="0"/>
              <a:t>Olla luovia </a:t>
            </a:r>
          </a:p>
          <a:p>
            <a:r>
              <a:rPr lang="fi-FI" sz="1600" dirty="0"/>
              <a:t>Huolehtia ja tulla huolehdituksi </a:t>
            </a:r>
          </a:p>
          <a:p>
            <a:endParaRPr lang="fi-FI" sz="1600" dirty="0"/>
          </a:p>
          <a:p>
            <a:r>
              <a:rPr lang="fi-FI" sz="1600" dirty="0">
                <a:solidFill>
                  <a:schemeClr val="accent6">
                    <a:lumMod val="75000"/>
                  </a:schemeClr>
                </a:solidFill>
                <a:latin typeface="Annai MN" pitchFamily="2" charset="77"/>
                <a:ea typeface="Annai MN" pitchFamily="2" charset="77"/>
                <a:cs typeface="Annai MN" pitchFamily="2" charset="77"/>
              </a:rPr>
              <a:t>Mitä toivon muilta (kurssikaverit ja ope), jotta minun olisi mahdollista? </a:t>
            </a:r>
          </a:p>
          <a:p>
            <a:endParaRPr lang="fi-FI" sz="1600" dirty="0">
              <a:latin typeface="Annai MN" pitchFamily="2" charset="77"/>
              <a:ea typeface="Annai MN" pitchFamily="2" charset="77"/>
              <a:cs typeface="Annai MN" pitchFamily="2" charset="77"/>
            </a:endParaRPr>
          </a:p>
          <a:p>
            <a:r>
              <a:rPr lang="fi-FI" sz="1600" dirty="0"/>
              <a:t>Harjoittaa kriittistä ajattelua </a:t>
            </a:r>
          </a:p>
          <a:p>
            <a:r>
              <a:rPr lang="fi-FI" sz="1600" dirty="0"/>
              <a:t>Olla luova </a:t>
            </a:r>
          </a:p>
          <a:p>
            <a:r>
              <a:rPr lang="fi-FI" sz="1600" dirty="0"/>
              <a:t>Huolehtia ja tulla huolehdituksi</a:t>
            </a:r>
          </a:p>
          <a:p>
            <a:endParaRPr lang="fi-FI" sz="1600" dirty="0"/>
          </a:p>
          <a:p>
            <a:r>
              <a:rPr lang="fi-FI" dirty="0"/>
              <a:t>Kohteissa tavataan oma pienryhmä ja paluumatka (noin 20 minuuttia) kävellään yhdessä keskustellen omista pohdinnoista. </a:t>
            </a:r>
          </a:p>
          <a:p>
            <a:r>
              <a:rPr lang="fi-FI" dirty="0"/>
              <a:t>Keskustelun pohjalta pienryhmä tuo yhteiseen keskusteluun pelisääntöehdotukset käyttäen ehdotusten esittelyyn noin 10 minuuttia</a:t>
            </a:r>
            <a:endParaRPr lang="fi-FI" sz="3600" i="1" dirty="0"/>
          </a:p>
          <a:p>
            <a:endParaRPr lang="fi-FI" dirty="0"/>
          </a:p>
          <a:p>
            <a:endParaRPr lang="fi-FI" dirty="0">
              <a:latin typeface="Annai MN" pitchFamily="2" charset="77"/>
              <a:ea typeface="Annai MN" pitchFamily="2" charset="77"/>
              <a:cs typeface="Annai MN" pitchFamily="2" charset="77"/>
            </a:endParaRPr>
          </a:p>
        </p:txBody>
      </p:sp>
    </p:spTree>
    <p:extLst>
      <p:ext uri="{BB962C8B-B14F-4D97-AF65-F5344CB8AC3E}">
        <p14:creationId xmlns:p14="http://schemas.microsoft.com/office/powerpoint/2010/main" val="3434951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F18FAFA3-2018-F51A-C70D-12B471A0770C}"/>
              </a:ext>
            </a:extLst>
          </p:cNvPr>
          <p:cNvSpPr txBox="1"/>
          <p:nvPr/>
        </p:nvSpPr>
        <p:spPr>
          <a:xfrm>
            <a:off x="812457" y="742082"/>
            <a:ext cx="10135629" cy="5078313"/>
          </a:xfrm>
          <a:prstGeom prst="rect">
            <a:avLst/>
          </a:prstGeom>
          <a:noFill/>
        </p:spPr>
        <p:txBody>
          <a:bodyPr wrap="square">
            <a:spAutoFit/>
          </a:bodyPr>
          <a:lstStyle/>
          <a:p>
            <a:pPr algn="l"/>
            <a:r>
              <a:rPr lang="fi-FI" b="0" i="0" dirty="0">
                <a:solidFill>
                  <a:srgbClr val="212529"/>
                </a:solidFill>
                <a:effectLst/>
                <a:highlight>
                  <a:srgbClr val="FFFFFF"/>
                </a:highlight>
                <a:latin typeface="-apple-system"/>
              </a:rPr>
              <a:t>Kurssin aikataulu</a:t>
            </a:r>
          </a:p>
          <a:p>
            <a:r>
              <a:rPr lang="fi-FI" b="0" i="0" dirty="0">
                <a:solidFill>
                  <a:srgbClr val="212529"/>
                </a:solidFill>
                <a:effectLst/>
                <a:highlight>
                  <a:srgbClr val="FFFFFF"/>
                </a:highlight>
                <a:latin typeface="-apple-system"/>
              </a:rPr>
              <a:t>24.4. 9.15 </a:t>
            </a:r>
            <a:r>
              <a:rPr lang="fi-FI" dirty="0">
                <a:solidFill>
                  <a:srgbClr val="212529"/>
                </a:solidFill>
                <a:highlight>
                  <a:srgbClr val="FFFFFF"/>
                </a:highlight>
                <a:latin typeface="-apple-system"/>
              </a:rPr>
              <a:t>– 17 </a:t>
            </a:r>
            <a:r>
              <a:rPr lang="fi-FI" b="0" i="0" dirty="0">
                <a:solidFill>
                  <a:srgbClr val="212529"/>
                </a:solidFill>
                <a:effectLst/>
                <a:highlight>
                  <a:srgbClr val="FFFFFF"/>
                </a:highlight>
                <a:latin typeface="-apple-system"/>
              </a:rPr>
              <a:t>M237 (Kandidaattikeskus): Orientaatio kurssiin ja Lempeän kriittinen min—interventio</a:t>
            </a:r>
          </a:p>
          <a:p>
            <a:endParaRPr lang="fi-FI" dirty="0">
              <a:solidFill>
                <a:srgbClr val="212529"/>
              </a:solidFill>
              <a:highlight>
                <a:srgbClr val="FFFFFF"/>
              </a:highlight>
              <a:latin typeface="-apple-system"/>
            </a:endParaRPr>
          </a:p>
          <a:p>
            <a:r>
              <a:rPr lang="fi-FI" b="0" i="0" dirty="0">
                <a:solidFill>
                  <a:srgbClr val="212529"/>
                </a:solidFill>
                <a:effectLst/>
                <a:highlight>
                  <a:srgbClr val="FFFFFF"/>
                </a:highlight>
                <a:latin typeface="-apple-system"/>
              </a:rPr>
              <a:t>8.5. 9.15-n. 15.30  M237 (Kandidaattikeskus): Kriittinen pedagogiikka, yhteisöllinen ja yhteiskunnallinen taidekasvatus, LUKUTEHTÄVÄN PURKU </a:t>
            </a:r>
          </a:p>
          <a:p>
            <a:endParaRPr lang="fi-FI" b="0" i="0" dirty="0">
              <a:solidFill>
                <a:srgbClr val="212529"/>
              </a:solidFill>
              <a:effectLst/>
              <a:highlight>
                <a:srgbClr val="FFFFFF"/>
              </a:highlight>
              <a:latin typeface="-apple-system"/>
            </a:endParaRPr>
          </a:p>
          <a:p>
            <a:pPr algn="l"/>
            <a:r>
              <a:rPr lang="fi-FI" b="0" i="0" dirty="0">
                <a:solidFill>
                  <a:srgbClr val="212529"/>
                </a:solidFill>
                <a:effectLst/>
                <a:highlight>
                  <a:srgbClr val="FFFFFF"/>
                </a:highlight>
                <a:latin typeface="-apple-system"/>
              </a:rPr>
              <a:t>15.5. 9.15- n. 15.30 M237 8.5 (?) (Kandidaattikeskus): </a:t>
            </a:r>
          </a:p>
          <a:p>
            <a:pPr algn="l"/>
            <a:r>
              <a:rPr lang="fi-FI" b="0" i="0" dirty="0">
                <a:solidFill>
                  <a:srgbClr val="212529"/>
                </a:solidFill>
                <a:effectLst/>
                <a:highlight>
                  <a:srgbClr val="FFFFFF"/>
                </a:highlight>
                <a:latin typeface="-apple-system"/>
              </a:rPr>
              <a:t>Uusmaterialismi, </a:t>
            </a:r>
            <a:r>
              <a:rPr lang="fi-FI" b="0" i="0" dirty="0" err="1">
                <a:solidFill>
                  <a:srgbClr val="212529"/>
                </a:solidFill>
                <a:effectLst/>
                <a:highlight>
                  <a:srgbClr val="FFFFFF"/>
                </a:highlight>
                <a:latin typeface="-apple-system"/>
              </a:rPr>
              <a:t>muunlajisuus</a:t>
            </a:r>
            <a:r>
              <a:rPr lang="fi-FI" b="0" i="0" dirty="0">
                <a:solidFill>
                  <a:srgbClr val="212529"/>
                </a:solidFill>
                <a:effectLst/>
                <a:highlight>
                  <a:srgbClr val="FFFFFF"/>
                </a:highlight>
                <a:latin typeface="-apple-system"/>
              </a:rPr>
              <a:t>, </a:t>
            </a:r>
            <a:r>
              <a:rPr lang="fi-FI" dirty="0">
                <a:solidFill>
                  <a:srgbClr val="212529"/>
                </a:solidFill>
                <a:highlight>
                  <a:srgbClr val="FFFFFF"/>
                </a:highlight>
                <a:latin typeface="-apple-system"/>
              </a:rPr>
              <a:t>posthumanistinen </a:t>
            </a:r>
            <a:r>
              <a:rPr lang="fi-FI" b="0" i="0" dirty="0">
                <a:solidFill>
                  <a:srgbClr val="212529"/>
                </a:solidFill>
                <a:effectLst/>
                <a:highlight>
                  <a:srgbClr val="FFFFFF"/>
                </a:highlight>
                <a:latin typeface="-apple-system"/>
              </a:rPr>
              <a:t>taiteellinen työskentely: Teemu Lehmusruusun vierailu sekä itsenäisen taidetyöskentelyn aloittaminen </a:t>
            </a:r>
            <a:r>
              <a:rPr lang="fi-FI" b="0" i="0" dirty="0">
                <a:solidFill>
                  <a:srgbClr val="FF0000"/>
                </a:solidFill>
                <a:effectLst/>
                <a:highlight>
                  <a:srgbClr val="FFFFFF"/>
                </a:highlight>
                <a:latin typeface="-apple-system"/>
              </a:rPr>
              <a:t>(TÄMÄN AIKATAULUN TARKENNUS) </a:t>
            </a:r>
          </a:p>
          <a:p>
            <a:pPr algn="l"/>
            <a:endParaRPr lang="fi-FI" b="0" i="0" dirty="0">
              <a:solidFill>
                <a:srgbClr val="FF0000"/>
              </a:solidFill>
              <a:effectLst/>
              <a:highlight>
                <a:srgbClr val="FFFFFF"/>
              </a:highlight>
              <a:latin typeface="-apple-system"/>
            </a:endParaRPr>
          </a:p>
          <a:p>
            <a:pPr algn="l"/>
            <a:r>
              <a:rPr lang="fi-FI" b="0" i="0" dirty="0">
                <a:solidFill>
                  <a:srgbClr val="212529"/>
                </a:solidFill>
                <a:effectLst/>
                <a:highlight>
                  <a:srgbClr val="FFFFFF"/>
                </a:highlight>
                <a:latin typeface="-apple-system"/>
              </a:rPr>
              <a:t>22.5. Itsenäinen taidetyöskentely: ei yhteistä kokoontumista</a:t>
            </a:r>
          </a:p>
          <a:p>
            <a:pPr algn="l"/>
            <a:endParaRPr lang="fi-FI" b="0" i="0" dirty="0">
              <a:solidFill>
                <a:srgbClr val="212529"/>
              </a:solidFill>
              <a:effectLst/>
              <a:highlight>
                <a:srgbClr val="FFFFFF"/>
              </a:highlight>
              <a:latin typeface="-apple-system"/>
            </a:endParaRPr>
          </a:p>
          <a:p>
            <a:pPr algn="l"/>
            <a:r>
              <a:rPr lang="fi-FI" dirty="0">
                <a:solidFill>
                  <a:srgbClr val="212529"/>
                </a:solidFill>
                <a:highlight>
                  <a:srgbClr val="FFFFFF"/>
                </a:highlight>
                <a:latin typeface="-apple-system"/>
              </a:rPr>
              <a:t>29</a:t>
            </a:r>
            <a:r>
              <a:rPr lang="fi-FI" b="0" i="0" dirty="0">
                <a:solidFill>
                  <a:srgbClr val="212529"/>
                </a:solidFill>
                <a:effectLst/>
                <a:highlight>
                  <a:srgbClr val="FFFFFF"/>
                </a:highlight>
                <a:latin typeface="-apple-system"/>
              </a:rPr>
              <a:t>.5. 9.15- n.15.30 M237 (Kandidaattikeskus): Taidetekojen äärellä – KAIKKI PAIKALLE JA TAIDETEKOJEN ESITTELY</a:t>
            </a:r>
          </a:p>
          <a:p>
            <a:pPr algn="l"/>
            <a:endParaRPr lang="fi-FI" b="0" i="0" dirty="0">
              <a:solidFill>
                <a:srgbClr val="212529"/>
              </a:solidFill>
              <a:effectLst/>
              <a:highlight>
                <a:srgbClr val="FFFFFF"/>
              </a:highlight>
              <a:latin typeface="-apple-system"/>
            </a:endParaRPr>
          </a:p>
          <a:p>
            <a:pPr algn="l"/>
            <a:r>
              <a:rPr lang="fi-FI" b="0" i="0" dirty="0">
                <a:solidFill>
                  <a:srgbClr val="212529"/>
                </a:solidFill>
                <a:effectLst/>
                <a:highlight>
                  <a:srgbClr val="FFFFFF"/>
                </a:highlight>
                <a:latin typeface="-apple-system"/>
              </a:rPr>
              <a:t>Vapun takia kurssin kerroista yksi jää pois, mikä tarkoittaa, että itsenäistä taidetyöskentelyä tehdään 15.5.-31.5. välisenä aikana siten, että taideteot ovat valmiina viimeisellä kerralla!</a:t>
            </a:r>
          </a:p>
          <a:p>
            <a:pPr algn="l"/>
            <a:r>
              <a:rPr lang="fi-FI" b="0" i="0" dirty="0">
                <a:solidFill>
                  <a:srgbClr val="212529"/>
                </a:solidFill>
                <a:effectLst/>
                <a:highlight>
                  <a:srgbClr val="FFFFFF"/>
                </a:highlight>
                <a:latin typeface="-apple-system"/>
              </a:rPr>
              <a:t>Loppureflektion palautus on ehdottomasti 7.6. mennessä.</a:t>
            </a:r>
          </a:p>
        </p:txBody>
      </p:sp>
    </p:spTree>
    <p:extLst>
      <p:ext uri="{BB962C8B-B14F-4D97-AF65-F5344CB8AC3E}">
        <p14:creationId xmlns:p14="http://schemas.microsoft.com/office/powerpoint/2010/main" val="2658041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254D8239-900B-9B94-137B-FB9878B74DE8}"/>
              </a:ext>
            </a:extLst>
          </p:cNvPr>
          <p:cNvSpPr txBox="1"/>
          <p:nvPr/>
        </p:nvSpPr>
        <p:spPr>
          <a:xfrm>
            <a:off x="874239" y="1026287"/>
            <a:ext cx="10345696" cy="5201424"/>
          </a:xfrm>
          <a:prstGeom prst="rect">
            <a:avLst/>
          </a:prstGeom>
          <a:noFill/>
        </p:spPr>
        <p:txBody>
          <a:bodyPr wrap="square">
            <a:spAutoFit/>
          </a:bodyPr>
          <a:lstStyle/>
          <a:p>
            <a:r>
              <a:rPr lang="fi-FI" sz="4000" b="0" i="0" dirty="0">
                <a:solidFill>
                  <a:srgbClr val="FF0000"/>
                </a:solidFill>
                <a:effectLst/>
                <a:highlight>
                  <a:srgbClr val="FFFFFF"/>
                </a:highlight>
                <a:latin typeface="Lato" panose="020F0502020204030203" pitchFamily="34" charset="0"/>
              </a:rPr>
              <a:t>”</a:t>
            </a:r>
            <a:r>
              <a:rPr lang="fi-FI" b="0" i="0" dirty="0">
                <a:solidFill>
                  <a:srgbClr val="000000"/>
                </a:solidFill>
                <a:effectLst/>
                <a:highlight>
                  <a:srgbClr val="FFFFFF"/>
                </a:highlight>
                <a:latin typeface="Lato" panose="020F0502020204030203" pitchFamily="34" charset="0"/>
              </a:rPr>
              <a:t>Intersektionaalisuus on nykyään monille tuttu käsite, jonka kehitti musta feministi ja oikeustieteilijä </a:t>
            </a:r>
            <a:r>
              <a:rPr lang="fi-FI" b="1" i="0" dirty="0" err="1">
                <a:solidFill>
                  <a:srgbClr val="000000"/>
                </a:solidFill>
                <a:effectLst/>
                <a:highlight>
                  <a:srgbClr val="FFFFFF"/>
                </a:highlight>
                <a:latin typeface="Lato" panose="020F0502020204030203" pitchFamily="34" charset="0"/>
              </a:rPr>
              <a:t>Kimberlé</a:t>
            </a:r>
            <a:r>
              <a:rPr lang="fi-FI" b="1" i="0" dirty="0">
                <a:solidFill>
                  <a:srgbClr val="000000"/>
                </a:solidFill>
                <a:effectLst/>
                <a:highlight>
                  <a:srgbClr val="FFFFFF"/>
                </a:highlight>
                <a:latin typeface="Lato" panose="020F0502020204030203" pitchFamily="34" charset="0"/>
              </a:rPr>
              <a:t> Williams </a:t>
            </a:r>
            <a:r>
              <a:rPr lang="fi-FI" b="1" i="0" dirty="0" err="1">
                <a:solidFill>
                  <a:srgbClr val="000000"/>
                </a:solidFill>
                <a:effectLst/>
                <a:highlight>
                  <a:srgbClr val="FFFFFF"/>
                </a:highlight>
                <a:latin typeface="Lato" panose="020F0502020204030203" pitchFamily="34" charset="0"/>
              </a:rPr>
              <a:t>Crenshaw</a:t>
            </a:r>
            <a:r>
              <a:rPr lang="fi-FI" b="0" i="0" dirty="0">
                <a:solidFill>
                  <a:srgbClr val="000000"/>
                </a:solidFill>
                <a:effectLst/>
                <a:highlight>
                  <a:srgbClr val="FFFFFF"/>
                </a:highlight>
                <a:latin typeface="Lato" panose="020F0502020204030203" pitchFamily="34" charset="0"/>
              </a:rPr>
              <a:t>. </a:t>
            </a:r>
            <a:r>
              <a:rPr lang="fi-FI" b="0" i="0" dirty="0" err="1">
                <a:solidFill>
                  <a:srgbClr val="000000"/>
                </a:solidFill>
                <a:effectLst/>
                <a:highlight>
                  <a:srgbClr val="FFFFFF"/>
                </a:highlight>
                <a:latin typeface="Lato" panose="020F0502020204030203" pitchFamily="34" charset="0"/>
              </a:rPr>
              <a:t>Crenshaw</a:t>
            </a:r>
            <a:r>
              <a:rPr lang="fi-FI" b="0" i="0" dirty="0">
                <a:solidFill>
                  <a:srgbClr val="000000"/>
                </a:solidFill>
                <a:effectLst/>
                <a:highlight>
                  <a:srgbClr val="FFFFFF"/>
                </a:highlight>
                <a:latin typeface="Lato" panose="020F0502020204030203" pitchFamily="34" charset="0"/>
              </a:rPr>
              <a:t> kehitti käsitteensä kuvaamaan mustien naisten syrjintää työpaikalla; heitä ei syrjitty naisina, sillä valkoiset naiset saattoivat edetä urallaan, eikä heitä syrjitty mustina, sillä mustat miehet saattoivat edetä urallaan. Kuitenkin oli mitä ilmeisintä, että mustia naisia syrjittiin työpaikalla. Mustien naisten kokemaa syrjintää </a:t>
            </a:r>
            <a:r>
              <a:rPr lang="fi-FI" b="0" i="0" dirty="0" err="1">
                <a:solidFill>
                  <a:srgbClr val="000000"/>
                </a:solidFill>
                <a:effectLst/>
                <a:highlight>
                  <a:srgbClr val="FFFFFF"/>
                </a:highlight>
                <a:latin typeface="Lato" panose="020F0502020204030203" pitchFamily="34" charset="0"/>
              </a:rPr>
              <a:t>Crenshaw</a:t>
            </a:r>
            <a:r>
              <a:rPr lang="fi-FI" b="0" i="0" dirty="0">
                <a:solidFill>
                  <a:srgbClr val="000000"/>
                </a:solidFill>
                <a:effectLst/>
                <a:highlight>
                  <a:srgbClr val="FFFFFF"/>
                </a:highlight>
                <a:latin typeface="Lato" panose="020F0502020204030203" pitchFamily="34" charset="0"/>
              </a:rPr>
              <a:t> sanallisti </a:t>
            </a:r>
            <a:r>
              <a:rPr lang="fi-FI" b="0" i="0" dirty="0" err="1">
                <a:solidFill>
                  <a:srgbClr val="000000"/>
                </a:solidFill>
                <a:effectLst/>
                <a:highlight>
                  <a:srgbClr val="FFFFFF"/>
                </a:highlight>
                <a:latin typeface="Lato" panose="020F0502020204030203" pitchFamily="34" charset="0"/>
              </a:rPr>
              <a:t>intersektion</a:t>
            </a:r>
            <a:r>
              <a:rPr lang="fi-FI" b="0" i="0" dirty="0">
                <a:solidFill>
                  <a:srgbClr val="000000"/>
                </a:solidFill>
                <a:effectLst/>
                <a:highlight>
                  <a:srgbClr val="FFFFFF"/>
                </a:highlight>
                <a:latin typeface="Lato" panose="020F0502020204030203" pitchFamily="34" charset="0"/>
              </a:rPr>
              <a:t>, tienristeymän, metaforan kautta: miten rasistinen syrjintä ja naisten syrjintä ristesivät mustien naisten kohdalla ja miten heidän syrjintänsä poikkeaa mustien miesten ja valkoisten naisten kokemasta syrjinnästä. </a:t>
            </a:r>
          </a:p>
          <a:p>
            <a:endParaRPr lang="fi-FI" dirty="0">
              <a:solidFill>
                <a:srgbClr val="000000"/>
              </a:solidFill>
              <a:highlight>
                <a:srgbClr val="FFFFFF"/>
              </a:highlight>
              <a:latin typeface="Lato" panose="020F0502020204030203" pitchFamily="34" charset="0"/>
            </a:endParaRPr>
          </a:p>
          <a:p>
            <a:endParaRPr lang="fi-FI" dirty="0">
              <a:solidFill>
                <a:srgbClr val="000000"/>
              </a:solidFill>
              <a:highlight>
                <a:srgbClr val="FFFFFF"/>
              </a:highlight>
              <a:latin typeface="Lato" panose="020F0502020204030203" pitchFamily="34" charset="0"/>
            </a:endParaRPr>
          </a:p>
          <a:p>
            <a:r>
              <a:rPr lang="fi-FI" b="0" i="0" dirty="0">
                <a:solidFill>
                  <a:srgbClr val="000000"/>
                </a:solidFill>
                <a:effectLst/>
                <a:highlight>
                  <a:srgbClr val="FFFFFF"/>
                </a:highlight>
                <a:latin typeface="Lato" panose="020F0502020204030203" pitchFamily="34" charset="0"/>
              </a:rPr>
              <a:t>intersektionaalisen työotteen keskeisenä tavoitteena on purkaa etuoikeuksia ja hierarkkisia valtasuhteita sekä lisätä kykyämme tunnistaa erilaisia, risteäviä valtasuhteita</a:t>
            </a:r>
            <a:r>
              <a:rPr lang="fi-FI" sz="4000" b="0" i="0" dirty="0">
                <a:solidFill>
                  <a:srgbClr val="FF0000"/>
                </a:solidFill>
                <a:effectLst/>
                <a:highlight>
                  <a:srgbClr val="FFFFFF"/>
                </a:highlight>
                <a:latin typeface="Lato" panose="020F0502020204030203" pitchFamily="34" charset="0"/>
              </a:rPr>
              <a:t>”</a:t>
            </a:r>
          </a:p>
          <a:p>
            <a:endParaRPr lang="fi-FI" dirty="0">
              <a:solidFill>
                <a:srgbClr val="000000"/>
              </a:solidFill>
              <a:highlight>
                <a:srgbClr val="FFFFFF"/>
              </a:highlight>
              <a:latin typeface="Lato" panose="020F0502020204030203" pitchFamily="34" charset="0"/>
            </a:endParaRPr>
          </a:p>
          <a:p>
            <a:endParaRPr lang="fi-FI" b="0" i="0" dirty="0">
              <a:solidFill>
                <a:srgbClr val="000000"/>
              </a:solidFill>
              <a:effectLst/>
              <a:highlight>
                <a:srgbClr val="FFFFFF"/>
              </a:highlight>
              <a:latin typeface="Lato" panose="020F0502020204030203" pitchFamily="34" charset="0"/>
            </a:endParaRPr>
          </a:p>
          <a:p>
            <a:r>
              <a:rPr lang="fi-FI" dirty="0">
                <a:solidFill>
                  <a:srgbClr val="000000"/>
                </a:solidFill>
                <a:highlight>
                  <a:srgbClr val="FFFFFF"/>
                </a:highlight>
                <a:latin typeface="Lato" panose="020F0502020204030203" pitchFamily="34" charset="0"/>
              </a:rPr>
              <a:t>Mikko Saarinen</a:t>
            </a:r>
          </a:p>
          <a:p>
            <a:r>
              <a:rPr lang="fi-FI" b="0" i="0" dirty="0">
                <a:solidFill>
                  <a:srgbClr val="000000"/>
                </a:solidFill>
                <a:effectLst/>
                <a:highlight>
                  <a:srgbClr val="FFFFFF"/>
                </a:highlight>
                <a:latin typeface="Lato" panose="020F0502020204030203" pitchFamily="34" charset="0"/>
                <a:hlinkClick r:id="rId2"/>
              </a:rPr>
              <a:t>https://rauhankasvatus.fi/blogi-intersektionaalisuus-solidaarisuus-ja-luottamus/</a:t>
            </a:r>
            <a:r>
              <a:rPr lang="fi-FI" b="0" i="0" dirty="0">
                <a:solidFill>
                  <a:srgbClr val="000000"/>
                </a:solidFill>
                <a:effectLst/>
                <a:highlight>
                  <a:srgbClr val="FFFFFF"/>
                </a:highlight>
                <a:latin typeface="Lato" panose="020F0502020204030203" pitchFamily="34" charset="0"/>
              </a:rPr>
              <a:t> </a:t>
            </a:r>
            <a:endParaRPr lang="fi-FI" dirty="0"/>
          </a:p>
        </p:txBody>
      </p:sp>
      <p:sp>
        <p:nvSpPr>
          <p:cNvPr id="4" name="Tekstiruutu 3">
            <a:extLst>
              <a:ext uri="{FF2B5EF4-FFF2-40B4-BE49-F238E27FC236}">
                <a16:creationId xmlns:a16="http://schemas.microsoft.com/office/drawing/2014/main" id="{2B0DDF69-A0F3-9F7A-51AF-E64DE511F06A}"/>
              </a:ext>
            </a:extLst>
          </p:cNvPr>
          <p:cNvSpPr txBox="1"/>
          <p:nvPr/>
        </p:nvSpPr>
        <p:spPr>
          <a:xfrm>
            <a:off x="874239" y="420129"/>
            <a:ext cx="9415849" cy="369332"/>
          </a:xfrm>
          <a:prstGeom prst="rect">
            <a:avLst/>
          </a:prstGeom>
          <a:noFill/>
        </p:spPr>
        <p:txBody>
          <a:bodyPr wrap="square" rtlCol="0">
            <a:spAutoFit/>
          </a:bodyPr>
          <a:lstStyle/>
          <a:p>
            <a:r>
              <a:rPr lang="fi-FI" dirty="0"/>
              <a:t>INTERSEKTIONAALISUUS</a:t>
            </a:r>
          </a:p>
        </p:txBody>
      </p:sp>
    </p:spTree>
    <p:extLst>
      <p:ext uri="{BB962C8B-B14F-4D97-AF65-F5344CB8AC3E}">
        <p14:creationId xmlns:p14="http://schemas.microsoft.com/office/powerpoint/2010/main" val="1909711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296A549A-0D5B-62A6-BE85-61E6649CF572}"/>
              </a:ext>
            </a:extLst>
          </p:cNvPr>
          <p:cNvSpPr txBox="1"/>
          <p:nvPr/>
        </p:nvSpPr>
        <p:spPr>
          <a:xfrm>
            <a:off x="1136821" y="1166843"/>
            <a:ext cx="9786551" cy="4647426"/>
          </a:xfrm>
          <a:prstGeom prst="rect">
            <a:avLst/>
          </a:prstGeom>
          <a:noFill/>
        </p:spPr>
        <p:txBody>
          <a:bodyPr wrap="square">
            <a:spAutoFit/>
          </a:bodyPr>
          <a:lstStyle/>
          <a:p>
            <a:pPr algn="l"/>
            <a:r>
              <a:rPr lang="fi-FI" sz="4000" b="0" i="0" dirty="0">
                <a:solidFill>
                  <a:srgbClr val="FF0000"/>
                </a:solidFill>
                <a:effectLst/>
                <a:highlight>
                  <a:srgbClr val="FFFFFF"/>
                </a:highlight>
                <a:latin typeface="Lato" panose="020F0502020204030203" pitchFamily="34" charset="0"/>
              </a:rPr>
              <a:t>”</a:t>
            </a:r>
            <a:r>
              <a:rPr lang="fi-FI" b="0" i="0" dirty="0">
                <a:solidFill>
                  <a:srgbClr val="000000"/>
                </a:solidFill>
                <a:effectLst/>
                <a:highlight>
                  <a:srgbClr val="FFFFFF"/>
                </a:highlight>
                <a:latin typeface="Lato" panose="020F0502020204030203" pitchFamily="34" charset="0"/>
              </a:rPr>
              <a:t>Kolme seuraavaa periaatetta voidaan sanoa olevan intersektionaalisen viitekehyksen ytimessä:</a:t>
            </a:r>
          </a:p>
          <a:p>
            <a:pPr algn="l"/>
            <a:r>
              <a:rPr lang="fi-FI" b="0" i="0" dirty="0">
                <a:solidFill>
                  <a:srgbClr val="000000"/>
                </a:solidFill>
                <a:effectLst/>
                <a:highlight>
                  <a:srgbClr val="FFFFFF"/>
                </a:highlight>
                <a:latin typeface="Lato" panose="020F0502020204030203" pitchFamily="34" charset="0"/>
              </a:rPr>
              <a:t> </a:t>
            </a:r>
            <a:endParaRPr lang="fi-FI" dirty="0">
              <a:solidFill>
                <a:srgbClr val="000000"/>
              </a:solidFill>
              <a:highlight>
                <a:srgbClr val="FFFFFF"/>
              </a:highlight>
              <a:latin typeface="Lato" panose="020F0502020204030203" pitchFamily="34" charset="0"/>
            </a:endParaRPr>
          </a:p>
          <a:p>
            <a:pPr algn="l"/>
            <a:r>
              <a:rPr lang="fi-FI" b="0" i="0" dirty="0">
                <a:solidFill>
                  <a:srgbClr val="000000"/>
                </a:solidFill>
                <a:effectLst/>
                <a:highlight>
                  <a:srgbClr val="FFFFFF"/>
                </a:highlight>
                <a:latin typeface="Lato" panose="020F0502020204030203" pitchFamily="34" charset="0"/>
              </a:rPr>
              <a:t>Intersektionaalisuuden viitekehys on vallan analyysiä: sen avulla voidaan ymmärtää, miten erilaiset syrjinnän ja alistamisen perusteet risteävät keskenään ja millaisia dynamiikoita niihin liittyy. Se on sitä hyödyntävän toimijan analyysiä monipuolistava ja herkistävä työkalu.</a:t>
            </a:r>
          </a:p>
          <a:p>
            <a:pPr algn="l" fontAlgn="base"/>
            <a:endParaRPr lang="fi-FI" b="0" i="0" dirty="0">
              <a:solidFill>
                <a:srgbClr val="000000"/>
              </a:solidFill>
              <a:effectLst/>
              <a:highlight>
                <a:srgbClr val="FFFFFF"/>
              </a:highlight>
              <a:latin typeface="Lato" panose="020F0502020204030203" pitchFamily="34" charset="0"/>
            </a:endParaRPr>
          </a:p>
          <a:p>
            <a:pPr algn="l" fontAlgn="base"/>
            <a:r>
              <a:rPr lang="fi-FI" b="0" i="0" dirty="0">
                <a:solidFill>
                  <a:srgbClr val="000000"/>
                </a:solidFill>
                <a:effectLst/>
                <a:highlight>
                  <a:srgbClr val="FFFFFF"/>
                </a:highlight>
                <a:latin typeface="Lato" panose="020F0502020204030203" pitchFamily="34" charset="0"/>
              </a:rPr>
              <a:t>Intersektionaalisuus tarkastelee sosiaalisia suhteita. Vaikka ihmisen positio yhteiskunnassa muuttuu, se on aina suhteessa muihin ihmisiin. </a:t>
            </a:r>
          </a:p>
          <a:p>
            <a:pPr algn="l" fontAlgn="base"/>
            <a:endParaRPr lang="fi-FI" b="0" i="0" dirty="0">
              <a:solidFill>
                <a:srgbClr val="000000"/>
              </a:solidFill>
              <a:effectLst/>
              <a:highlight>
                <a:srgbClr val="FFFFFF"/>
              </a:highlight>
              <a:latin typeface="Lato" panose="020F0502020204030203" pitchFamily="34" charset="0"/>
            </a:endParaRPr>
          </a:p>
          <a:p>
            <a:pPr algn="l" fontAlgn="base"/>
            <a:r>
              <a:rPr lang="fi-FI" b="0" i="0" dirty="0">
                <a:solidFill>
                  <a:srgbClr val="000000"/>
                </a:solidFill>
                <a:effectLst/>
                <a:highlight>
                  <a:srgbClr val="FFFFFF"/>
                </a:highlight>
                <a:latin typeface="Lato" panose="020F0502020204030203" pitchFamily="34" charset="0"/>
              </a:rPr>
              <a:t>Intersektionaalisuuden kantavana voimana on muutos: </a:t>
            </a:r>
            <a:r>
              <a:rPr lang="fi-FI" b="0" i="0" dirty="0" err="1">
                <a:solidFill>
                  <a:srgbClr val="000000"/>
                </a:solidFill>
                <a:effectLst/>
                <a:highlight>
                  <a:srgbClr val="FFFFFF"/>
                </a:highlight>
                <a:latin typeface="Lato" panose="020F0502020204030203" pitchFamily="34" charset="0"/>
              </a:rPr>
              <a:t>Crenshaw</a:t>
            </a:r>
            <a:r>
              <a:rPr lang="fi-FI" b="0" i="0" dirty="0">
                <a:solidFill>
                  <a:srgbClr val="000000"/>
                </a:solidFill>
                <a:effectLst/>
                <a:highlight>
                  <a:srgbClr val="FFFFFF"/>
                </a:highlight>
                <a:latin typeface="Lato" panose="020F0502020204030203" pitchFamily="34" charset="0"/>
              </a:rPr>
              <a:t> on korostanut, miten valta-analyysistä on siirryttävä valtasuhteiden muuttamiseen ja syrjinnän purkamiseen. Intersektionaalisuus ei ole vain asioiden kuvaamista, se on niiden muuttamista.</a:t>
            </a:r>
            <a:r>
              <a:rPr lang="fi-FI" sz="4000" b="0" i="0" dirty="0">
                <a:solidFill>
                  <a:srgbClr val="FF0000"/>
                </a:solidFill>
                <a:effectLst/>
                <a:highlight>
                  <a:srgbClr val="FFFFFF"/>
                </a:highlight>
                <a:latin typeface="Lato" panose="020F0502020204030203" pitchFamily="34" charset="0"/>
              </a:rPr>
              <a:t>”</a:t>
            </a:r>
            <a:br>
              <a:rPr lang="fi-FI" b="0" i="0" dirty="0">
                <a:solidFill>
                  <a:srgbClr val="000000"/>
                </a:solidFill>
                <a:effectLst/>
                <a:highlight>
                  <a:srgbClr val="FFFFFF"/>
                </a:highlight>
                <a:latin typeface="Lato" panose="020F0502020204030203" pitchFamily="34" charset="0"/>
              </a:rPr>
            </a:br>
            <a:endParaRPr lang="fi-FI" b="0" i="0" dirty="0">
              <a:solidFill>
                <a:srgbClr val="000000"/>
              </a:solidFill>
              <a:effectLst/>
              <a:highlight>
                <a:srgbClr val="FFFFFF"/>
              </a:highlight>
              <a:latin typeface="Lato" panose="020F0502020204030203" pitchFamily="34" charset="0"/>
            </a:endParaRPr>
          </a:p>
        </p:txBody>
      </p:sp>
    </p:spTree>
    <p:extLst>
      <p:ext uri="{BB962C8B-B14F-4D97-AF65-F5344CB8AC3E}">
        <p14:creationId xmlns:p14="http://schemas.microsoft.com/office/powerpoint/2010/main" val="3448512326"/>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9009</TotalTime>
  <Words>1797</Words>
  <Application>Microsoft Macintosh PowerPoint</Application>
  <PresentationFormat>Laajakuva</PresentationFormat>
  <Paragraphs>191</Paragraphs>
  <Slides>24</Slides>
  <Notes>0</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24</vt:i4>
      </vt:variant>
    </vt:vector>
  </HeadingPairs>
  <TitlesOfParts>
    <vt:vector size="32" baseType="lpstr">
      <vt:lpstr>-apple-system</vt:lpstr>
      <vt:lpstr>Annai MN</vt:lpstr>
      <vt:lpstr>Aptos</vt:lpstr>
      <vt:lpstr>Aptos Display</vt:lpstr>
      <vt:lpstr>Arial</vt:lpstr>
      <vt:lpstr>Lato</vt:lpstr>
      <vt:lpstr>Tajawal</vt:lpstr>
      <vt:lpstr>Office-teema</vt:lpstr>
      <vt:lpstr>Lempeä ja kriittinen kuvataidekasvatus yhteiskunnallisena toimijana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Malinen Piritta</dc:creator>
  <cp:lastModifiedBy>Malinen Piritta</cp:lastModifiedBy>
  <cp:revision>17</cp:revision>
  <dcterms:created xsi:type="dcterms:W3CDTF">2024-04-17T13:08:14Z</dcterms:created>
  <dcterms:modified xsi:type="dcterms:W3CDTF">2024-04-24T06:49:52Z</dcterms:modified>
</cp:coreProperties>
</file>