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notesMasterIdLst>
    <p:notesMasterId r:id="rId32"/>
  </p:notesMasterIdLst>
  <p:sldIdLst>
    <p:sldId id="278" r:id="rId3"/>
    <p:sldId id="340" r:id="rId4"/>
    <p:sldId id="268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23" r:id="rId13"/>
    <p:sldId id="348" r:id="rId14"/>
    <p:sldId id="316" r:id="rId15"/>
    <p:sldId id="313" r:id="rId16"/>
    <p:sldId id="314" r:id="rId17"/>
    <p:sldId id="274" r:id="rId18"/>
    <p:sldId id="326" r:id="rId19"/>
    <p:sldId id="299" r:id="rId20"/>
    <p:sldId id="357" r:id="rId21"/>
    <p:sldId id="359" r:id="rId22"/>
    <p:sldId id="349" r:id="rId23"/>
    <p:sldId id="311" r:id="rId24"/>
    <p:sldId id="312" r:id="rId25"/>
    <p:sldId id="269" r:id="rId26"/>
    <p:sldId id="270" r:id="rId27"/>
    <p:sldId id="273" r:id="rId28"/>
    <p:sldId id="265" r:id="rId29"/>
    <p:sldId id="271" r:id="rId30"/>
    <p:sldId id="325" r:id="rId31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ominen Salli" initials="TS" lastIdx="0" clrIdx="0">
    <p:extLst>
      <p:ext uri="{19B8F6BF-5375-455C-9EA6-DF929625EA0E}">
        <p15:presenceInfo xmlns:p15="http://schemas.microsoft.com/office/powerpoint/2012/main" userId="S-1-5-21-2413826791-1553473826-2432194272-121269" providerId="AD"/>
      </p:ext>
    </p:extLst>
  </p:cmAuthor>
  <p:cmAuthor id="2" name="Saarimäki Sanni" initials="SS" lastIdx="1" clrIdx="1">
    <p:extLst>
      <p:ext uri="{19B8F6BF-5375-455C-9EA6-DF929625EA0E}">
        <p15:presenceInfo xmlns:p15="http://schemas.microsoft.com/office/powerpoint/2012/main" userId="S::sanni.saarimaki@aalto.fi::7d3c14ab-830b-40db-8373-3c15ccb6de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5" autoAdjust="0"/>
    <p:restoredTop sz="85781" autoAdjust="0"/>
  </p:normalViewPr>
  <p:slideViewPr>
    <p:cSldViewPr snapToGrid="0">
      <p:cViewPr varScale="1">
        <p:scale>
          <a:sx n="77" d="100"/>
          <a:sy n="77" d="100"/>
        </p:scale>
        <p:origin x="10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3200" b="1" dirty="0"/>
              <a:t>AllWell?2018 : </a:t>
            </a:r>
            <a:r>
              <a:rPr lang="fi-FI" sz="3200" b="1" dirty="0" err="1"/>
              <a:t>Stress</a:t>
            </a:r>
            <a:r>
              <a:rPr lang="fi-FI" sz="3200" b="1" dirty="0"/>
              <a:t> Level</a:t>
            </a:r>
            <a:r>
              <a:rPr lang="fi-FI" sz="3200" b="1" baseline="0" dirty="0"/>
              <a:t> and Performance</a:t>
            </a:r>
            <a:endParaRPr lang="fi-FI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'Stress and perfo'!$A$3</c:f>
              <c:strCache>
                <c:ptCount val="1"/>
                <c:pt idx="0">
                  <c:v>Credits</c:v>
                </c:pt>
              </c:strCache>
            </c:strRef>
          </c:tx>
          <c:spPr>
            <a:ln w="57150" cap="rnd">
              <a:solidFill>
                <a:srgbClr val="005EB8"/>
              </a:solidFill>
              <a:round/>
            </a:ln>
            <a:effectLst/>
          </c:spPr>
          <c:marker>
            <c:symbol val="none"/>
          </c:marker>
          <c:cat>
            <c:multiLvlStrRef>
              <c:f>'Stress and perfo'!$B$1:$E$2</c:f>
              <c:multiLvlStrCache>
                <c:ptCount val="4"/>
                <c:lvl>
                  <c:pt idx="0">
                    <c:v>No</c:v>
                  </c:pt>
                  <c:pt idx="1">
                    <c:v>Some</c:v>
                  </c:pt>
                  <c:pt idx="2">
                    <c:v>Moderate</c:v>
                  </c:pt>
                  <c:pt idx="3">
                    <c:v>High</c:v>
                  </c:pt>
                </c:lvl>
                <c:lvl>
                  <c:pt idx="0">
                    <c:v>Stress level</c:v>
                  </c:pt>
                </c:lvl>
              </c:multiLvlStrCache>
            </c:multiLvlStrRef>
          </c:cat>
          <c:val>
            <c:numRef>
              <c:f>'Stress and perfo'!$B$3:$E$3</c:f>
              <c:numCache>
                <c:formatCode>###0</c:formatCode>
                <c:ptCount val="4"/>
                <c:pt idx="0">
                  <c:v>48.019853181325082</c:v>
                </c:pt>
                <c:pt idx="1">
                  <c:v>48.436912632930564</c:v>
                </c:pt>
                <c:pt idx="2">
                  <c:v>45.49707895797664</c:v>
                </c:pt>
                <c:pt idx="3">
                  <c:v>39.797309459577463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B-48F1-B5CF-81966913A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205456"/>
        <c:axId val="596205872"/>
      </c:lineChart>
      <c:lineChart>
        <c:grouping val="standard"/>
        <c:varyColors val="0"/>
        <c:ser>
          <c:idx val="1"/>
          <c:order val="1"/>
          <c:tx>
            <c:strRef>
              <c:f>'Stress and perfo'!$A$4</c:f>
              <c:strCache>
                <c:ptCount val="1"/>
                <c:pt idx="0">
                  <c:v>Grades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'Stress and perfo'!$B$1:$E$2</c:f>
              <c:multiLvlStrCache>
                <c:ptCount val="4"/>
                <c:lvl>
                  <c:pt idx="0">
                    <c:v>No</c:v>
                  </c:pt>
                  <c:pt idx="1">
                    <c:v>Some</c:v>
                  </c:pt>
                  <c:pt idx="2">
                    <c:v>Moderate</c:v>
                  </c:pt>
                  <c:pt idx="3">
                    <c:v>High</c:v>
                  </c:pt>
                </c:lvl>
                <c:lvl>
                  <c:pt idx="0">
                    <c:v>Stress level</c:v>
                  </c:pt>
                </c:lvl>
              </c:multiLvlStrCache>
            </c:multiLvlStrRef>
          </c:cat>
          <c:val>
            <c:numRef>
              <c:f>'Stress and perfo'!$B$4:$E$4</c:f>
              <c:numCache>
                <c:formatCode>###0.0</c:formatCode>
                <c:ptCount val="4"/>
                <c:pt idx="0">
                  <c:v>3.8404980506941513</c:v>
                </c:pt>
                <c:pt idx="1">
                  <c:v>3.8438231458362946</c:v>
                </c:pt>
                <c:pt idx="2">
                  <c:v>3.681823818843756</c:v>
                </c:pt>
                <c:pt idx="3">
                  <c:v>3.5368629186242924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7B-48F1-B5CF-81966913A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274928"/>
        <c:axId val="602817296"/>
      </c:lineChart>
      <c:catAx>
        <c:axId val="59620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6205872"/>
        <c:crosses val="autoZero"/>
        <c:auto val="1"/>
        <c:lblAlgn val="ctr"/>
        <c:lblOffset val="100"/>
        <c:tickMarkSkip val="1"/>
        <c:noMultiLvlLbl val="0"/>
      </c:catAx>
      <c:valAx>
        <c:axId val="59620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 dirty="0" err="1">
                    <a:solidFill>
                      <a:srgbClr val="0070C0"/>
                    </a:solidFill>
                  </a:rPr>
                  <a:t>Credits</a:t>
                </a:r>
                <a:r>
                  <a:rPr lang="fi-FI" sz="1400" b="1" dirty="0">
                    <a:solidFill>
                      <a:srgbClr val="0070C0"/>
                    </a:solidFill>
                  </a:rPr>
                  <a:t> </a:t>
                </a:r>
                <a:r>
                  <a:rPr lang="fi-FI" sz="1400" b="1" dirty="0" err="1">
                    <a:solidFill>
                      <a:srgbClr val="0070C0"/>
                    </a:solidFill>
                  </a:rPr>
                  <a:t>during</a:t>
                </a:r>
                <a:r>
                  <a:rPr lang="fi-FI" sz="1400" b="1" dirty="0">
                    <a:solidFill>
                      <a:srgbClr val="0070C0"/>
                    </a:solidFill>
                  </a:rPr>
                  <a:t> </a:t>
                </a:r>
                <a:r>
                  <a:rPr lang="fi-FI" sz="1400" b="1" dirty="0" err="1">
                    <a:solidFill>
                      <a:srgbClr val="0070C0"/>
                    </a:solidFill>
                  </a:rPr>
                  <a:t>academic</a:t>
                </a:r>
                <a:r>
                  <a:rPr lang="fi-FI" sz="1400" b="1" baseline="0" dirty="0">
                    <a:solidFill>
                      <a:srgbClr val="0070C0"/>
                    </a:solidFill>
                  </a:rPr>
                  <a:t> </a:t>
                </a:r>
                <a:r>
                  <a:rPr lang="fi-FI" sz="1400" b="1" baseline="0" dirty="0" err="1">
                    <a:solidFill>
                      <a:srgbClr val="0070C0"/>
                    </a:solidFill>
                  </a:rPr>
                  <a:t>year</a:t>
                </a:r>
                <a:endParaRPr lang="fi-FI" sz="1400" b="1" dirty="0">
                  <a:solidFill>
                    <a:srgbClr val="0070C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6205456"/>
        <c:crosses val="autoZero"/>
        <c:crossBetween val="between"/>
      </c:valAx>
      <c:valAx>
        <c:axId val="602817296"/>
        <c:scaling>
          <c:orientation val="minMax"/>
          <c:max val="5"/>
          <c:min val="2"/>
        </c:scaling>
        <c:delete val="0"/>
        <c:axPos val="r"/>
        <c:numFmt formatCode="#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4274928"/>
        <c:crosses val="max"/>
        <c:crossBetween val="between"/>
      </c:valAx>
      <c:catAx>
        <c:axId val="594274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2817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BE2CE-7A77-4482-9E15-A3063F8230E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8329801-6374-4AD8-BB75-0CC6A9B1A1FA}">
      <dgm:prSet phldrT="[Text]"/>
      <dgm:spPr>
        <a:solidFill>
          <a:srgbClr val="E7DCD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Opiskelu</a:t>
          </a:r>
          <a:endParaRPr lang="en-US" dirty="0">
            <a:solidFill>
              <a:schemeClr val="tx1"/>
            </a:solidFill>
          </a:endParaRPr>
        </a:p>
      </dgm:t>
    </dgm:pt>
    <dgm:pt modelId="{5709166F-A002-484C-8AB4-825E51A93070}" type="parTrans" cxnId="{FD10525C-B72A-4B1D-9737-29938D1C9D8C}">
      <dgm:prSet/>
      <dgm:spPr/>
      <dgm:t>
        <a:bodyPr/>
        <a:lstStyle/>
        <a:p>
          <a:endParaRPr lang="en-US"/>
        </a:p>
      </dgm:t>
    </dgm:pt>
    <dgm:pt modelId="{FE69DD7A-F3F2-42D8-99CA-BC30A1A74AF7}" type="sibTrans" cxnId="{FD10525C-B72A-4B1D-9737-29938D1C9D8C}">
      <dgm:prSet/>
      <dgm:spPr/>
      <dgm:t>
        <a:bodyPr/>
        <a:lstStyle/>
        <a:p>
          <a:endParaRPr lang="en-US"/>
        </a:p>
      </dgm:t>
    </dgm:pt>
    <dgm:pt modelId="{B7640CBB-8063-4E01-9C85-798211F81157}">
      <dgm:prSet phldrT="[Text]"/>
      <dgm:spPr>
        <a:solidFill>
          <a:srgbClr val="EFEA9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Vapaa-aika</a:t>
          </a:r>
          <a:endParaRPr lang="en-US" dirty="0">
            <a:solidFill>
              <a:schemeClr val="tx1"/>
            </a:solidFill>
          </a:endParaRPr>
        </a:p>
      </dgm:t>
    </dgm:pt>
    <dgm:pt modelId="{5C47C9BD-0836-41B7-A19C-3ADD3E3CEDAE}" type="parTrans" cxnId="{06B79A41-4812-4EC3-8726-8BB6580E4F17}">
      <dgm:prSet/>
      <dgm:spPr/>
      <dgm:t>
        <a:bodyPr/>
        <a:lstStyle/>
        <a:p>
          <a:endParaRPr lang="en-US"/>
        </a:p>
      </dgm:t>
    </dgm:pt>
    <dgm:pt modelId="{5B245FF5-6552-4587-A144-DDCFCD25907C}" type="sibTrans" cxnId="{06B79A41-4812-4EC3-8726-8BB6580E4F17}">
      <dgm:prSet/>
      <dgm:spPr/>
      <dgm:t>
        <a:bodyPr/>
        <a:lstStyle/>
        <a:p>
          <a:endParaRPr lang="en-US"/>
        </a:p>
      </dgm:t>
    </dgm:pt>
    <dgm:pt modelId="{63C7755F-0C87-431C-8AE1-C16BAABD8950}">
      <dgm:prSet phldrT="[Text]"/>
      <dgm:spPr>
        <a:solidFill>
          <a:srgbClr val="A7DBD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Uni</a:t>
          </a:r>
          <a:endParaRPr lang="en-US" dirty="0">
            <a:solidFill>
              <a:schemeClr val="tx1"/>
            </a:solidFill>
          </a:endParaRPr>
        </a:p>
      </dgm:t>
    </dgm:pt>
    <dgm:pt modelId="{4D216486-EE53-4803-95B4-9EBF50D3D0C6}" type="parTrans" cxnId="{E3D165F7-C4FB-4F96-B66A-1C26AB4B4D77}">
      <dgm:prSet/>
      <dgm:spPr/>
      <dgm:t>
        <a:bodyPr/>
        <a:lstStyle/>
        <a:p>
          <a:endParaRPr lang="en-US"/>
        </a:p>
      </dgm:t>
    </dgm:pt>
    <dgm:pt modelId="{303D6AFF-4552-48FD-8D52-E2EB7410B0FA}" type="sibTrans" cxnId="{E3D165F7-C4FB-4F96-B66A-1C26AB4B4D77}">
      <dgm:prSet/>
      <dgm:spPr/>
      <dgm:t>
        <a:bodyPr/>
        <a:lstStyle/>
        <a:p>
          <a:endParaRPr lang="en-US"/>
        </a:p>
      </dgm:t>
    </dgm:pt>
    <dgm:pt modelId="{B374C4AF-406B-40E3-BDBB-19DD4246CFD7}" type="pres">
      <dgm:prSet presAssocID="{8DEBE2CE-7A77-4482-9E15-A3063F8230EA}" presName="compositeShape" presStyleCnt="0">
        <dgm:presLayoutVars>
          <dgm:chMax val="7"/>
          <dgm:dir/>
          <dgm:resizeHandles val="exact"/>
        </dgm:presLayoutVars>
      </dgm:prSet>
      <dgm:spPr/>
    </dgm:pt>
    <dgm:pt modelId="{5D1C08FE-8708-435F-9B0C-45228274E99B}" type="pres">
      <dgm:prSet presAssocID="{8DEBE2CE-7A77-4482-9E15-A3063F8230EA}" presName="wedge1" presStyleLbl="node1" presStyleIdx="0" presStyleCnt="3" custLinFactNeighborX="-3705" custLinFactNeighborY="2042"/>
      <dgm:spPr/>
    </dgm:pt>
    <dgm:pt modelId="{E6B427CC-B115-4F27-9FCE-62B459DD6ECB}" type="pres">
      <dgm:prSet presAssocID="{8DEBE2CE-7A77-4482-9E15-A3063F8230E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B8506F-4B3A-4D80-B2C0-D252D4076CF9}" type="pres">
      <dgm:prSet presAssocID="{8DEBE2CE-7A77-4482-9E15-A3063F8230EA}" presName="wedge2" presStyleLbl="node1" presStyleIdx="1" presStyleCnt="3" custLinFactNeighborX="-323" custLinFactNeighborY="2259"/>
      <dgm:spPr/>
    </dgm:pt>
    <dgm:pt modelId="{8D05FE26-7863-485D-B68A-BC38888E7B0F}" type="pres">
      <dgm:prSet presAssocID="{8DEBE2CE-7A77-4482-9E15-A3063F8230E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7B6C06-A4C8-4114-B47F-3C55FCD26B5E}" type="pres">
      <dgm:prSet presAssocID="{8DEBE2CE-7A77-4482-9E15-A3063F8230EA}" presName="wedge3" presStyleLbl="node1" presStyleIdx="2" presStyleCnt="3" custLinFactNeighborX="-1483" custLinFactNeighborY="-935"/>
      <dgm:spPr/>
    </dgm:pt>
    <dgm:pt modelId="{E7CF222B-648C-473F-B628-92E8B7EB01D4}" type="pres">
      <dgm:prSet presAssocID="{8DEBE2CE-7A77-4482-9E15-A3063F8230E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B13880A-7B5E-4B81-BDC1-AC65DC73FA97}" type="presOf" srcId="{B7640CBB-8063-4E01-9C85-798211F81157}" destId="{35B8506F-4B3A-4D80-B2C0-D252D4076CF9}" srcOrd="0" destOrd="0" presId="urn:microsoft.com/office/officeart/2005/8/layout/chart3"/>
    <dgm:cxn modelId="{6ECCD31C-C0E7-484D-8151-7CBD94F4DCEC}" type="presOf" srcId="{58329801-6374-4AD8-BB75-0CC6A9B1A1FA}" destId="{5D1C08FE-8708-435F-9B0C-45228274E99B}" srcOrd="0" destOrd="0" presId="urn:microsoft.com/office/officeart/2005/8/layout/chart3"/>
    <dgm:cxn modelId="{3D2BF038-4F38-4C41-8647-1B3C86578B0E}" type="presOf" srcId="{B7640CBB-8063-4E01-9C85-798211F81157}" destId="{8D05FE26-7863-485D-B68A-BC38888E7B0F}" srcOrd="1" destOrd="0" presId="urn:microsoft.com/office/officeart/2005/8/layout/chart3"/>
    <dgm:cxn modelId="{FD10525C-B72A-4B1D-9737-29938D1C9D8C}" srcId="{8DEBE2CE-7A77-4482-9E15-A3063F8230EA}" destId="{58329801-6374-4AD8-BB75-0CC6A9B1A1FA}" srcOrd="0" destOrd="0" parTransId="{5709166F-A002-484C-8AB4-825E51A93070}" sibTransId="{FE69DD7A-F3F2-42D8-99CA-BC30A1A74AF7}"/>
    <dgm:cxn modelId="{06B79A41-4812-4EC3-8726-8BB6580E4F17}" srcId="{8DEBE2CE-7A77-4482-9E15-A3063F8230EA}" destId="{B7640CBB-8063-4E01-9C85-798211F81157}" srcOrd="1" destOrd="0" parTransId="{5C47C9BD-0836-41B7-A19C-3ADD3E3CEDAE}" sibTransId="{5B245FF5-6552-4587-A144-DDCFCD25907C}"/>
    <dgm:cxn modelId="{DBFB8A50-3A02-460A-97C9-CB4D4220758E}" type="presOf" srcId="{8DEBE2CE-7A77-4482-9E15-A3063F8230EA}" destId="{B374C4AF-406B-40E3-BDBB-19DD4246CFD7}" srcOrd="0" destOrd="0" presId="urn:microsoft.com/office/officeart/2005/8/layout/chart3"/>
    <dgm:cxn modelId="{4C49C077-BBDC-4FC6-ACD6-8EF460AE60A9}" type="presOf" srcId="{58329801-6374-4AD8-BB75-0CC6A9B1A1FA}" destId="{E6B427CC-B115-4F27-9FCE-62B459DD6ECB}" srcOrd="1" destOrd="0" presId="urn:microsoft.com/office/officeart/2005/8/layout/chart3"/>
    <dgm:cxn modelId="{47774EB6-5BB8-4179-B9F9-70C25C2D1CB3}" type="presOf" srcId="{63C7755F-0C87-431C-8AE1-C16BAABD8950}" destId="{E7CF222B-648C-473F-B628-92E8B7EB01D4}" srcOrd="1" destOrd="0" presId="urn:microsoft.com/office/officeart/2005/8/layout/chart3"/>
    <dgm:cxn modelId="{FD55ACBC-10FD-4B7D-956A-C7AFC782A13B}" type="presOf" srcId="{63C7755F-0C87-431C-8AE1-C16BAABD8950}" destId="{937B6C06-A4C8-4114-B47F-3C55FCD26B5E}" srcOrd="0" destOrd="0" presId="urn:microsoft.com/office/officeart/2005/8/layout/chart3"/>
    <dgm:cxn modelId="{E3D165F7-C4FB-4F96-B66A-1C26AB4B4D77}" srcId="{8DEBE2CE-7A77-4482-9E15-A3063F8230EA}" destId="{63C7755F-0C87-431C-8AE1-C16BAABD8950}" srcOrd="2" destOrd="0" parTransId="{4D216486-EE53-4803-95B4-9EBF50D3D0C6}" sibTransId="{303D6AFF-4552-48FD-8D52-E2EB7410B0FA}"/>
    <dgm:cxn modelId="{EE5216B9-16A3-47F5-9CD1-F29955FAB475}" type="presParOf" srcId="{B374C4AF-406B-40E3-BDBB-19DD4246CFD7}" destId="{5D1C08FE-8708-435F-9B0C-45228274E99B}" srcOrd="0" destOrd="0" presId="urn:microsoft.com/office/officeart/2005/8/layout/chart3"/>
    <dgm:cxn modelId="{70386190-1FE3-4A67-A2CD-F60F01BBC864}" type="presParOf" srcId="{B374C4AF-406B-40E3-BDBB-19DD4246CFD7}" destId="{E6B427CC-B115-4F27-9FCE-62B459DD6ECB}" srcOrd="1" destOrd="0" presId="urn:microsoft.com/office/officeart/2005/8/layout/chart3"/>
    <dgm:cxn modelId="{5B26BA3F-2172-4F1D-9D79-4103D545763C}" type="presParOf" srcId="{B374C4AF-406B-40E3-BDBB-19DD4246CFD7}" destId="{35B8506F-4B3A-4D80-B2C0-D252D4076CF9}" srcOrd="2" destOrd="0" presId="urn:microsoft.com/office/officeart/2005/8/layout/chart3"/>
    <dgm:cxn modelId="{9BFD48EC-55BC-45A7-98D8-77BC18B448A4}" type="presParOf" srcId="{B374C4AF-406B-40E3-BDBB-19DD4246CFD7}" destId="{8D05FE26-7863-485D-B68A-BC38888E7B0F}" srcOrd="3" destOrd="0" presId="urn:microsoft.com/office/officeart/2005/8/layout/chart3"/>
    <dgm:cxn modelId="{5CCD449A-ACCE-49A1-83F6-00A6F6BC9597}" type="presParOf" srcId="{B374C4AF-406B-40E3-BDBB-19DD4246CFD7}" destId="{937B6C06-A4C8-4114-B47F-3C55FCD26B5E}" srcOrd="4" destOrd="0" presId="urn:microsoft.com/office/officeart/2005/8/layout/chart3"/>
    <dgm:cxn modelId="{8252BCF9-CC9B-47E6-93BB-448244C1E5BC}" type="presParOf" srcId="{B374C4AF-406B-40E3-BDBB-19DD4246CFD7}" destId="{E7CF222B-648C-473F-B628-92E8B7EB01D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C08FE-8708-435F-9B0C-45228274E99B}">
      <dsp:nvSpPr>
        <dsp:cNvPr id="0" name=""/>
        <dsp:cNvSpPr/>
      </dsp:nvSpPr>
      <dsp:spPr>
        <a:xfrm>
          <a:off x="1302625" y="344028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E7DCD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Opiskelu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58654" y="973948"/>
        <a:ext cx="1158240" cy="1137920"/>
      </dsp:txXfrm>
    </dsp:sp>
    <dsp:sp modelId="{35B8506F-4B3A-4D80-B2C0-D252D4076CF9}">
      <dsp:nvSpPr>
        <dsp:cNvPr id="0" name=""/>
        <dsp:cNvSpPr/>
      </dsp:nvSpPr>
      <dsp:spPr>
        <a:xfrm>
          <a:off x="1242107" y="453036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EFEA9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Vapaa-aika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176827" y="2606956"/>
        <a:ext cx="1544320" cy="1056640"/>
      </dsp:txXfrm>
    </dsp:sp>
    <dsp:sp modelId="{937B6C06-A4C8-4114-B47F-3C55FCD26B5E}">
      <dsp:nvSpPr>
        <dsp:cNvPr id="0" name=""/>
        <dsp:cNvSpPr/>
      </dsp:nvSpPr>
      <dsp:spPr>
        <a:xfrm>
          <a:off x="1202508" y="344001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A7DBD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Uni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568268" y="1014561"/>
        <a:ext cx="1158240" cy="113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mod/page/view.php?id=67388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Richardson et al. 2012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Psychological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Correlates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 of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University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Students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’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Academic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 Performance: Meta-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analysis</a:t>
            </a:r>
            <a:r>
              <a:rPr lang="fi-FI" sz="120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402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86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29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CHEM-A1000_1144232922: Viikkosuunnitelman tekeminen -ohjeet (aalto.fi)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939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KAIKKI EIVÄT VOI OLLA A LUOKAN ASIOITA – HYVINVOINTIA TULEE SE, ETTÄ OSAA JÄTTÄÄ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6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S-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teet</a:t>
            </a:r>
            <a:r>
              <a:rPr lang="en-US" dirty="0"/>
              <a:t> </a:t>
            </a:r>
            <a:r>
              <a:rPr lang="en-US" dirty="0" err="1"/>
              <a:t>käytettävissä</a:t>
            </a:r>
            <a:r>
              <a:rPr lang="en-US" dirty="0"/>
              <a:t> </a:t>
            </a:r>
            <a:r>
              <a:rPr lang="en-US" dirty="0" err="1"/>
              <a:t>olevassa</a:t>
            </a:r>
            <a:r>
              <a:rPr lang="en-US" dirty="0"/>
              <a:t> </a:t>
            </a:r>
            <a:r>
              <a:rPr lang="en-US" dirty="0" err="1"/>
              <a:t>ajassa</a:t>
            </a:r>
            <a:r>
              <a:rPr lang="en-US" dirty="0"/>
              <a:t> ja </a:t>
            </a: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oletettu</a:t>
            </a:r>
            <a:r>
              <a:rPr lang="en-US" dirty="0"/>
              <a:t> </a:t>
            </a:r>
            <a:r>
              <a:rPr lang="en-US" dirty="0" err="1"/>
              <a:t>lopputulos</a:t>
            </a:r>
            <a:r>
              <a:rPr lang="en-US" dirty="0"/>
              <a:t>?</a:t>
            </a:r>
          </a:p>
          <a:p>
            <a:r>
              <a:rPr lang="en-US" dirty="0"/>
              <a:t>M-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mittaat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thnyt</a:t>
            </a:r>
            <a:r>
              <a:rPr lang="en-US" dirty="0"/>
              <a:t> </a:t>
            </a:r>
            <a:r>
              <a:rPr lang="en-US" dirty="0" err="1"/>
              <a:t>riittävästä</a:t>
            </a:r>
            <a:r>
              <a:rPr lang="en-US" dirty="0"/>
              <a:t>?</a:t>
            </a:r>
          </a:p>
          <a:p>
            <a:r>
              <a:rPr lang="en-US" dirty="0"/>
              <a:t>A-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sinulla</a:t>
            </a:r>
            <a:r>
              <a:rPr lang="en-US" dirty="0"/>
              <a:t> </a:t>
            </a:r>
            <a:r>
              <a:rPr lang="en-US" dirty="0" err="1"/>
              <a:t>taidot</a:t>
            </a:r>
            <a:r>
              <a:rPr lang="en-US" dirty="0"/>
              <a:t> ja </a:t>
            </a:r>
            <a:r>
              <a:rPr lang="en-US" dirty="0" err="1"/>
              <a:t>tiedot</a:t>
            </a:r>
            <a:r>
              <a:rPr lang="en-US" dirty="0"/>
              <a:t>?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ehdit</a:t>
            </a:r>
            <a:r>
              <a:rPr lang="en-US" dirty="0"/>
              <a:t> </a:t>
            </a:r>
            <a:r>
              <a:rPr lang="en-US" dirty="0" err="1"/>
              <a:t>tosiasiassa</a:t>
            </a:r>
            <a:r>
              <a:rPr lang="en-US" dirty="0"/>
              <a:t> </a:t>
            </a:r>
            <a:r>
              <a:rPr lang="en-US" dirty="0" err="1"/>
              <a:t>tekemään</a:t>
            </a:r>
            <a:r>
              <a:rPr lang="en-US" dirty="0"/>
              <a:t>?</a:t>
            </a:r>
          </a:p>
          <a:p>
            <a:r>
              <a:rPr lang="en-US" dirty="0"/>
              <a:t>R-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huomioit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</a:t>
            </a:r>
            <a:r>
              <a:rPr lang="en-US" dirty="0" err="1"/>
              <a:t>hetkisen</a:t>
            </a:r>
            <a:r>
              <a:rPr lang="en-US" dirty="0"/>
              <a:t> </a:t>
            </a:r>
            <a:r>
              <a:rPr lang="en-US" dirty="0" err="1"/>
              <a:t>välitavoitteen</a:t>
            </a:r>
            <a:r>
              <a:rPr lang="en-US" dirty="0"/>
              <a:t> </a:t>
            </a:r>
            <a:r>
              <a:rPr lang="en-US" dirty="0" err="1"/>
              <a:t>saavuttamisen</a:t>
            </a:r>
            <a:r>
              <a:rPr lang="en-US" dirty="0"/>
              <a:t>?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tuotat</a:t>
            </a:r>
            <a:r>
              <a:rPr lang="en-US" dirty="0"/>
              <a:t> </a:t>
            </a:r>
            <a:r>
              <a:rPr lang="en-US" dirty="0" err="1"/>
              <a:t>kokemuksen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saanut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</a:t>
            </a:r>
            <a:r>
              <a:rPr lang="en-US" dirty="0" err="1"/>
              <a:t>aikaan</a:t>
            </a:r>
            <a:r>
              <a:rPr lang="en-US" dirty="0"/>
              <a:t>?</a:t>
            </a:r>
          </a:p>
          <a:p>
            <a:r>
              <a:rPr lang="en-US" dirty="0"/>
              <a:t>T- </a:t>
            </a:r>
            <a:r>
              <a:rPr lang="en-US" dirty="0" err="1"/>
              <a:t>Miten</a:t>
            </a:r>
            <a:r>
              <a:rPr lang="en-US" dirty="0"/>
              <a:t> ja </a:t>
            </a:r>
            <a:r>
              <a:rPr lang="en-US" dirty="0" err="1"/>
              <a:t>kenen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pystyt</a:t>
            </a:r>
            <a:r>
              <a:rPr lang="en-US" dirty="0"/>
              <a:t> </a:t>
            </a:r>
            <a:r>
              <a:rPr lang="en-US" dirty="0" err="1"/>
              <a:t>seuraamaan</a:t>
            </a:r>
            <a:r>
              <a:rPr lang="en-US" dirty="0"/>
              <a:t>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edistymistä</a:t>
            </a:r>
            <a:r>
              <a:rPr lang="en-US" dirty="0"/>
              <a:t>?</a:t>
            </a:r>
          </a:p>
          <a:p>
            <a:r>
              <a:rPr lang="en-US" dirty="0"/>
              <a:t>E- </a:t>
            </a:r>
            <a:r>
              <a:rPr lang="en-US" dirty="0" err="1"/>
              <a:t>Arkipäivän</a:t>
            </a:r>
            <a:r>
              <a:rPr lang="en-US" dirty="0"/>
              <a:t> </a:t>
            </a:r>
            <a:r>
              <a:rPr lang="en-US" dirty="0" err="1"/>
              <a:t>tavoitteista</a:t>
            </a:r>
            <a:r>
              <a:rPr lang="en-US" dirty="0"/>
              <a:t> </a:t>
            </a:r>
            <a:r>
              <a:rPr lang="en-US" dirty="0" err="1"/>
              <a:t>kokonaiskuvaan</a:t>
            </a:r>
            <a:r>
              <a:rPr lang="en-US" dirty="0"/>
              <a:t> </a:t>
            </a:r>
            <a:r>
              <a:rPr lang="en-US" dirty="0" err="1"/>
              <a:t>pääseminen</a:t>
            </a:r>
            <a:r>
              <a:rPr lang="en-US" dirty="0"/>
              <a:t> </a:t>
            </a:r>
            <a:r>
              <a:rPr lang="en-US" dirty="0" err="1"/>
              <a:t>tukee</a:t>
            </a:r>
            <a:r>
              <a:rPr lang="en-US" dirty="0"/>
              <a:t> </a:t>
            </a:r>
            <a:r>
              <a:rPr lang="en-US" dirty="0" err="1"/>
              <a:t>motivaatiota</a:t>
            </a:r>
            <a:endParaRPr lang="en-US" dirty="0"/>
          </a:p>
          <a:p>
            <a:r>
              <a:rPr lang="en-US" dirty="0"/>
              <a:t>S-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tavoite</a:t>
            </a:r>
            <a:r>
              <a:rPr lang="en-US" dirty="0"/>
              <a:t> </a:t>
            </a:r>
            <a:r>
              <a:rPr lang="en-US" dirty="0" err="1"/>
              <a:t>tavoittelemisen</a:t>
            </a:r>
            <a:r>
              <a:rPr lang="en-US" dirty="0"/>
              <a:t> </a:t>
            </a:r>
            <a:r>
              <a:rPr lang="en-US" dirty="0" err="1"/>
              <a:t>arvoinen</a:t>
            </a:r>
            <a:r>
              <a:rPr lang="en-US" dirty="0"/>
              <a:t>? </a:t>
            </a:r>
            <a:r>
              <a:rPr lang="en-US" dirty="0" err="1"/>
              <a:t>Miten</a:t>
            </a:r>
            <a:r>
              <a:rPr lang="en-US" dirty="0"/>
              <a:t> se </a:t>
            </a:r>
            <a:r>
              <a:rPr lang="en-US" dirty="0" err="1"/>
              <a:t>kytkeytyy</a:t>
            </a:r>
            <a:r>
              <a:rPr lang="en-US" dirty="0"/>
              <a:t> </a:t>
            </a:r>
            <a:r>
              <a:rPr lang="en-US" dirty="0" err="1"/>
              <a:t>kokonaiskuvaan</a:t>
            </a:r>
            <a:r>
              <a:rPr lang="en-US" dirty="0"/>
              <a:t>?</a:t>
            </a:r>
          </a:p>
          <a:p>
            <a:r>
              <a:rPr lang="en-US" dirty="0"/>
              <a:t>T- </a:t>
            </a:r>
            <a:r>
              <a:rPr lang="en-US" dirty="0" err="1"/>
              <a:t>Tavoitteet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jakaa</a:t>
            </a:r>
            <a:r>
              <a:rPr lang="en-US" dirty="0"/>
              <a:t> ja </a:t>
            </a:r>
            <a:r>
              <a:rPr lang="en-US" dirty="0" err="1"/>
              <a:t>niistä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kertoa</a:t>
            </a:r>
            <a:r>
              <a:rPr lang="en-US" dirty="0"/>
              <a:t> </a:t>
            </a:r>
            <a:r>
              <a:rPr lang="en-US" dirty="0" err="1"/>
              <a:t>muille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Kirja</a:t>
            </a:r>
            <a:r>
              <a:rPr lang="en-US" dirty="0"/>
              <a:t> </a:t>
            </a:r>
            <a:r>
              <a:rPr lang="en-US" dirty="0" err="1"/>
              <a:t>Järki</a:t>
            </a:r>
            <a:r>
              <a:rPr lang="en-US" dirty="0"/>
              <a:t> </a:t>
            </a:r>
            <a:r>
              <a:rPr lang="en-US" dirty="0" err="1"/>
              <a:t>töihin</a:t>
            </a:r>
            <a:r>
              <a:rPr lang="en-US" dirty="0"/>
              <a:t>, Paju &amp; </a:t>
            </a:r>
            <a:r>
              <a:rPr lang="en-US" dirty="0" err="1"/>
              <a:t>Riekki</a:t>
            </a:r>
            <a:r>
              <a:rPr lang="en-US" dirty="0"/>
              <a:t>, 2020)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33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Rutiinit</a:t>
            </a:r>
            <a:r>
              <a:rPr lang="en-US" dirty="0"/>
              <a:t> </a:t>
            </a:r>
            <a:r>
              <a:rPr lang="en-US" dirty="0" err="1"/>
              <a:t>kantaa</a:t>
            </a:r>
            <a:r>
              <a:rPr lang="en-US" dirty="0"/>
              <a:t>, 21 </a:t>
            </a:r>
            <a:r>
              <a:rPr lang="en-US" dirty="0" err="1"/>
              <a:t>ekaa</a:t>
            </a:r>
            <a:r>
              <a:rPr lang="en-US" dirty="0"/>
              <a:t> </a:t>
            </a:r>
            <a:r>
              <a:rPr lang="en-US" dirty="0" err="1"/>
              <a:t>kertaa</a:t>
            </a:r>
            <a:r>
              <a:rPr lang="en-US" dirty="0"/>
              <a:t> </a:t>
            </a:r>
            <a:r>
              <a:rPr lang="en-US" dirty="0" err="1"/>
              <a:t>vaikeita</a:t>
            </a:r>
            <a:r>
              <a:rPr lang="en-US" dirty="0"/>
              <a:t>, </a:t>
            </a:r>
            <a:r>
              <a:rPr lang="en-US" dirty="0" err="1"/>
              <a:t>tarvitsee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energiaa</a:t>
            </a:r>
            <a:r>
              <a:rPr lang="en-US" dirty="0"/>
              <a:t> ja </a:t>
            </a:r>
            <a:r>
              <a:rPr lang="en-US" dirty="0" err="1"/>
              <a:t>välittömän</a:t>
            </a:r>
            <a:r>
              <a:rPr lang="en-US" dirty="0"/>
              <a:t> </a:t>
            </a:r>
            <a:r>
              <a:rPr lang="en-US" dirty="0" err="1"/>
              <a:t>palkinnon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Rakettivertaus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57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https://trepo.tuni.fi/bitstream/handle/10024/66816/978-951-44-8602-9.pdf?sequence=1&amp;isAllowed=y Marjo Pennonen, </a:t>
            </a:r>
            <a:r>
              <a:rPr lang="fi-FI" dirty="0" err="1"/>
              <a:t>Recovery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Stress</a:t>
            </a:r>
            <a:r>
              <a:rPr lang="fi-FI" dirty="0"/>
              <a:t> (2011)</a:t>
            </a:r>
          </a:p>
          <a:p>
            <a:r>
              <a:rPr lang="fi-FI" dirty="0"/>
              <a:t>- henkilöt, jotka käyttivät</a:t>
            </a:r>
            <a:r>
              <a:rPr lang="fi-FI" baseline="0" dirty="0"/>
              <a:t> suhteellisen paljon kaikkia neljää palautumisen mekanismia, kärsivät vähiten työuupumuksesta ja uniongelmista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44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9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61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1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2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9/14/2022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874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14.9.2022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3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9/14/2022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441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A4A1C-E390-4B25-9FF4-64826F20C6A9}" type="datetime1">
              <a:rPr lang="en-US"/>
              <a:pPr/>
              <a:t>9/14/2022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418E4686-24F0-40F7-85FA-AFE055644F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856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2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14.9.2022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9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97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0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1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2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1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7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4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0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81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2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71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7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14.9.2022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33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14.9.2022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4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14.9.2022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14.9.2022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4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14.9.2022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56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14.9.2022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57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07459"/>
            <a:ext cx="7985125" cy="8995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318949"/>
            <a:ext cx="7985125" cy="3446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3240-982C-45D5-889E-0A6D0FE1B8D4}" type="datetime1">
              <a:rPr lang="en-US"/>
              <a:pPr>
                <a:defRPr/>
              </a:pPr>
              <a:t>9/14/2022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Tutkimuksen ja opetuksen strateginen tuki Opetuksen kehittämiostiimi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9D15-17D7-4E6E-B6C3-388153BD729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318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2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9/14/2022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94"/>
              </a:lnSpc>
              <a:spcBef>
                <a:spcPts val="0"/>
              </a:spcBef>
              <a:buNone/>
              <a:defRPr sz="594" b="1">
                <a:solidFill>
                  <a:schemeClr val="bg2"/>
                </a:solidFill>
              </a:defRPr>
            </a:lvl1pPr>
            <a:lvl2pPr marL="170650" indent="-64490">
              <a:defRPr lang="en-US" sz="59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650" indent="-58537">
              <a:buFont typeface="Symbol" pitchFamily="18" charset="2"/>
              <a:buNone/>
              <a:defRPr sz="562"/>
            </a:lvl3pPr>
            <a:lvl4pPr marL="170650" indent="-58537">
              <a:defRPr sz="562"/>
            </a:lvl4pPr>
            <a:lvl5pPr marL="170650" indent="-58537">
              <a:buFont typeface="Symbol" pitchFamily="18" charset="2"/>
              <a:buChar char="-"/>
              <a:defRPr sz="562"/>
            </a:lvl5pPr>
            <a:lvl6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6pPr>
            <a:lvl7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7pPr>
            <a:lvl8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8pPr>
            <a:lvl9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94"/>
              </a:lnSpc>
              <a:spcBef>
                <a:spcPts val="0"/>
              </a:spcBef>
              <a:buNone/>
              <a:defRPr sz="594" b="1">
                <a:solidFill>
                  <a:schemeClr val="bg2"/>
                </a:solidFill>
              </a:defRPr>
            </a:lvl1pPr>
            <a:lvl2pPr marL="170650" indent="-64490">
              <a:defRPr lang="en-US" sz="59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650" indent="-58537">
              <a:buFont typeface="Symbol" pitchFamily="18" charset="2"/>
              <a:buNone/>
              <a:defRPr sz="562"/>
            </a:lvl3pPr>
            <a:lvl4pPr marL="170650" indent="-58537">
              <a:defRPr sz="562"/>
            </a:lvl4pPr>
            <a:lvl5pPr marL="170650" indent="-58537">
              <a:buFont typeface="Symbol" pitchFamily="18" charset="2"/>
              <a:buChar char="-"/>
              <a:defRPr sz="562"/>
            </a:lvl5pPr>
            <a:lvl6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6pPr>
            <a:lvl7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7pPr>
            <a:lvl8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8pPr>
            <a:lvl9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240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08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79423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14.9.2022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70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fi/palvelut/opiskelijan-ohjaus-ja-tuki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fi/opiskelu-aallossa/starting-point-of-wellbei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pages/viewpage.action?pageId=328008" TargetMode="External"/><Relationship Id="rId2" Type="http://schemas.openxmlformats.org/officeDocument/2006/relationships/hyperlink" Target="https://www.aalto.fi/fi/opiskelu-aallossa/personal-impact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aalto.fi/fi/podcastit/paras-hetki-paivassa-podcast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time_continue=61&amp;v=-FvTwwb7Gq8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into.aalto.fi/display/fiopisk/Opinto-+ja+uraohjauspsykologi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fiopisk/Opinto-+ja+uraohjauspsykologi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795347"/>
            <a:ext cx="8207376" cy="17007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sz="5400" i="0" dirty="0">
                <a:effectLst/>
                <a:latin typeface="+mn-lt"/>
              </a:rPr>
              <a:t>SCI-A0000 Johdatus opiskeluun</a:t>
            </a:r>
            <a:br>
              <a:rPr lang="fi-FI" sz="5400" i="0" dirty="0">
                <a:effectLst/>
                <a:latin typeface="+mn-lt"/>
              </a:rPr>
            </a:br>
            <a:r>
              <a:rPr lang="fi-FI" sz="5400" i="0" dirty="0">
                <a:effectLst/>
                <a:latin typeface="+mn-lt"/>
              </a:rPr>
              <a:t>Ajanhallintaluento</a:t>
            </a:r>
            <a:br>
              <a:rPr lang="fi-FI" sz="4400" b="0" i="0" dirty="0">
                <a:effectLst/>
                <a:latin typeface="+mn-lt"/>
              </a:rPr>
            </a:br>
            <a:r>
              <a:rPr lang="fi-FI" sz="2800" b="0" i="0" dirty="0">
                <a:effectLst/>
                <a:latin typeface="+mn-lt"/>
              </a:rPr>
              <a:t>Mikko Inkinen, </a:t>
            </a:r>
            <a:r>
              <a:rPr lang="fi-FI" sz="2800" b="0" i="0" dirty="0" err="1">
                <a:effectLst/>
                <a:latin typeface="+mn-lt"/>
              </a:rPr>
              <a:t>opintopsykologi</a:t>
            </a:r>
            <a:endParaRPr sz="23900" dirty="0">
              <a:latin typeface="+mn-lt"/>
            </a:endParaRPr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1" y="4467847"/>
            <a:ext cx="6216267" cy="10417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/>
              <a:t>15.9.2022 klo 14.15-15.45</a:t>
            </a:r>
          </a:p>
          <a:p>
            <a:r>
              <a:rPr lang="fi-FI" dirty="0"/>
              <a:t>TU2, </a:t>
            </a:r>
            <a:r>
              <a:rPr lang="fi-FI" dirty="0" err="1"/>
              <a:t>Maarintie</a:t>
            </a:r>
            <a:r>
              <a:rPr lang="fi-FI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4399679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A3CA-6A50-44D8-B5C8-3AAB6665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1878258"/>
            <a:ext cx="8207376" cy="1630660"/>
          </a:xfrm>
        </p:spPr>
        <p:txBody>
          <a:bodyPr>
            <a:normAutofit/>
          </a:bodyPr>
          <a:lstStyle/>
          <a:p>
            <a:r>
              <a:rPr lang="en-US" sz="6000" dirty="0" err="1"/>
              <a:t>Ajanhallinnan</a:t>
            </a:r>
            <a:r>
              <a:rPr lang="en-US" sz="6000" dirty="0"/>
              <a:t> </a:t>
            </a:r>
            <a:r>
              <a:rPr lang="en-US" sz="6000" dirty="0" err="1"/>
              <a:t>tehtävä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26196280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5114"/>
            <a:ext cx="8207376" cy="597248"/>
          </a:xfrm>
        </p:spPr>
        <p:txBody>
          <a:bodyPr/>
          <a:lstStyle/>
          <a:p>
            <a:r>
              <a:rPr lang="en-US" dirty="0" err="1"/>
              <a:t>Ajanhallinnan</a:t>
            </a:r>
            <a:r>
              <a:rPr lang="en-US" dirty="0"/>
              <a:t> </a:t>
            </a:r>
            <a:r>
              <a:rPr lang="en-US" dirty="0" err="1"/>
              <a:t>tehtävä</a:t>
            </a:r>
            <a:r>
              <a:rPr lang="en-US" dirty="0"/>
              <a:t>: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07376" cy="3336085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C417F-FE8F-44BF-BDFC-9B66C2C5F85D}"/>
              </a:ext>
            </a:extLst>
          </p:cNvPr>
          <p:cNvSpPr txBox="1"/>
          <p:nvPr/>
        </p:nvSpPr>
        <p:spPr>
          <a:xfrm>
            <a:off x="386576" y="734771"/>
            <a:ext cx="6471424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dirty="0"/>
              <a:t>Seuraa omaa toimintaasi viikkosuunnitelman (Viikkosuunnitelma projekti ja tehtävät.doc) avulla kolmen viikon ajan esim. </a:t>
            </a:r>
            <a:r>
              <a:rPr lang="fi-FI" b="1" dirty="0"/>
              <a:t>viikot 38 - 40</a:t>
            </a:r>
            <a:r>
              <a:rPr lang="fi-FI" dirty="0"/>
              <a:t> (19.9.-9.10.). </a:t>
            </a:r>
            <a:r>
              <a:rPr lang="fi-FI" b="1" dirty="0"/>
              <a:t>Kirjoita raportti mahdollisimman pian seurantajakson päättymisen jälkeen, mutta viimeistään</a:t>
            </a:r>
            <a:r>
              <a:rPr lang="fi-FI" dirty="0"/>
              <a:t> </a:t>
            </a:r>
            <a:r>
              <a:rPr lang="fi-FI" b="1" dirty="0"/>
              <a:t>ma 24.10.2022 klo 15.59</a:t>
            </a:r>
          </a:p>
          <a:p>
            <a:endParaRPr lang="fi-FI" b="1" dirty="0"/>
          </a:p>
          <a:p>
            <a:r>
              <a:rPr lang="fi-FI" dirty="0"/>
              <a:t>Raportit käsitellään luottamuksellisesti eikä kirjaamilla opiskelutuntimäärillä ole vaikutusta arvosteluun. Kurssikoordinaattorit Tiina Kerola ja Susanna Reunanen antavat vastapalautteen.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911747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5114"/>
            <a:ext cx="8207376" cy="597248"/>
          </a:xfrm>
        </p:spPr>
        <p:txBody>
          <a:bodyPr/>
          <a:lstStyle/>
          <a:p>
            <a:r>
              <a:rPr lang="en-US" dirty="0" err="1"/>
              <a:t>Ajanhallinnan</a:t>
            </a:r>
            <a:r>
              <a:rPr lang="en-US" dirty="0"/>
              <a:t> </a:t>
            </a:r>
            <a:r>
              <a:rPr lang="en-US" dirty="0" err="1"/>
              <a:t>tehtävä</a:t>
            </a:r>
            <a:r>
              <a:rPr lang="en-US" dirty="0"/>
              <a:t>: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C417F-FE8F-44BF-BDFC-9B66C2C5F85D}"/>
              </a:ext>
            </a:extLst>
          </p:cNvPr>
          <p:cNvSpPr txBox="1"/>
          <p:nvPr/>
        </p:nvSpPr>
        <p:spPr>
          <a:xfrm>
            <a:off x="379142" y="1426147"/>
            <a:ext cx="6471424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400" b="1" dirty="0"/>
              <a:t>Viikkosuunnitelman tekeminen</a:t>
            </a:r>
            <a:r>
              <a:rPr lang="fi-FI" sz="2400" dirty="0"/>
              <a:t>: aseta itsellesi tavoitteet, pilko ne tehtäviksi, priorisoi tehtävät ja tee aikataulu sekä seuraa oman aikataulun toteutumista. Kirjoita raporttiin seurannan aikana vähintään </a:t>
            </a:r>
            <a:r>
              <a:rPr lang="fi-FI" sz="2400" b="1" dirty="0"/>
              <a:t>viikoittain reflektiota.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8579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" y="-39451"/>
            <a:ext cx="8851392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590" y="947451"/>
            <a:ext cx="1134738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1) Aseta </a:t>
            </a:r>
            <a:r>
              <a:rPr kumimoji="0" lang="fi-FI" sz="24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tavoit</a:t>
            </a:r>
            <a:r>
              <a:rPr kumimoji="0" lang="fi-FI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-teet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8103" y="1313834"/>
            <a:ext cx="1044249" cy="20774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b="1" dirty="0">
                <a:solidFill>
                  <a:srgbClr val="00B050"/>
                </a:solidFill>
              </a:rPr>
              <a:t>2</a:t>
            </a:r>
            <a:r>
              <a:rPr kumimoji="0" lang="fi-FI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 Jaa tavoitteet </a:t>
            </a:r>
            <a:r>
              <a:rPr kumimoji="0" lang="fi-FI" b="1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osatehtä-viksi</a:t>
            </a:r>
            <a:endParaRPr kumimoji="0" lang="fi-FI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6955" y="2241947"/>
            <a:ext cx="3858458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40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kumimoji="0" lang="fi-FI" sz="4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sym typeface="Arial"/>
              </a:rPr>
              <a:t>) Tee aikataulu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4A7F50-2849-4D82-811F-2D972DA9D2E8}"/>
              </a:ext>
            </a:extLst>
          </p:cNvPr>
          <p:cNvSpPr txBox="1"/>
          <p:nvPr/>
        </p:nvSpPr>
        <p:spPr>
          <a:xfrm>
            <a:off x="3137402" y="840056"/>
            <a:ext cx="39212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  <a:r>
              <a:rPr kumimoji="0" lang="fi-FI" sz="24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 Priorisoi osatehtävät</a:t>
            </a:r>
          </a:p>
        </p:txBody>
      </p:sp>
    </p:spTree>
    <p:extLst>
      <p:ext uri="{BB962C8B-B14F-4D97-AF65-F5344CB8AC3E}">
        <p14:creationId xmlns:p14="http://schemas.microsoft.com/office/powerpoint/2010/main" val="1110287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640821"/>
          </a:xfrm>
        </p:spPr>
        <p:txBody>
          <a:bodyPr/>
          <a:lstStyle/>
          <a:p>
            <a:r>
              <a:rPr lang="fi-FI" dirty="0"/>
              <a:t>Aseta tavoitteet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049867"/>
            <a:ext cx="6722902" cy="3759199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600"/>
              </a:spcBef>
            </a:pPr>
            <a:r>
              <a:rPr lang="fi-FI" sz="2400" b="0" dirty="0">
                <a:solidFill>
                  <a:srgbClr val="6639B7"/>
                </a:solidFill>
              </a:rPr>
              <a:t>A-kategoria: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Tärkeimmät asiat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 Paljon aikaa ja energiaa</a:t>
            </a:r>
          </a:p>
          <a:p>
            <a:pPr marL="25200" lvl="1" indent="0">
              <a:spcBef>
                <a:spcPts val="400"/>
              </a:spcBef>
              <a:buNone/>
            </a:pPr>
            <a:endParaRPr lang="fi-FI" sz="2400" b="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fi-FI" sz="2400" b="0" dirty="0">
                <a:solidFill>
                  <a:srgbClr val="0065BD"/>
                </a:solidFill>
              </a:rPr>
              <a:t>B-kategoria: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Päivittäiset rutiinit ja kiinnostavat, mutta ei kovin tärkeät asiat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 Vähemmän aikaa ja energiaa</a:t>
            </a:r>
          </a:p>
          <a:p>
            <a:pPr marL="25200" lvl="1" indent="0">
              <a:spcBef>
                <a:spcPts val="400"/>
              </a:spcBef>
              <a:buNone/>
            </a:pPr>
            <a:endParaRPr lang="fi-FI" sz="2400" b="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fi-FI" sz="2400" b="0" dirty="0">
                <a:solidFill>
                  <a:srgbClr val="009B3A"/>
                </a:solidFill>
              </a:rPr>
              <a:t>C-kategoria: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Kaikki muu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 Tee, jos on aikaa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580696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Konkretisoi tavoitteet tehtäviksi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420325" cy="333608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 Konkretisoi tavoitteesi: mitä pitää tehdä, jotta saavutan tavoitteet</a:t>
            </a:r>
          </a:p>
          <a:p>
            <a:pPr lvl="1">
              <a:spcBef>
                <a:spcPts val="400"/>
              </a:spcBef>
              <a:buFont typeface="Arial" pitchFamily="34" charset="0"/>
              <a:buChar char="–"/>
            </a:pPr>
            <a:r>
              <a:rPr lang="fi-FI" b="0" dirty="0">
                <a:solidFill>
                  <a:prstClr val="black"/>
                </a:solidFill>
              </a:rPr>
              <a:t>Esim. tavoitteena päästä läpi tentistä, tehtäviä voivat olla: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Materiaalin lukeminen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Muistiinpanojen tekeminen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Laskutehtävien laskeminen</a:t>
            </a:r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950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on hyvä tavoite? </a:t>
            </a:r>
            <a:br>
              <a:rPr lang="fi-FI" dirty="0"/>
            </a:br>
            <a:r>
              <a:rPr lang="fi-FI" sz="2800" dirty="0"/>
              <a:t>-SMARTEST </a:t>
            </a:r>
            <a:r>
              <a:rPr lang="fi-FI" sz="2800" dirty="0" err="1"/>
              <a:t>goals</a:t>
            </a:r>
            <a:endParaRPr lang="fi-F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752821" cy="3589790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rgbClr val="00B0F0"/>
                </a:solidFill>
              </a:rPr>
              <a:t>S</a:t>
            </a:r>
            <a:r>
              <a:rPr lang="fi-FI" dirty="0" err="1"/>
              <a:t>pecific</a:t>
            </a:r>
            <a:r>
              <a:rPr lang="fi-FI" dirty="0"/>
              <a:t>, </a:t>
            </a:r>
            <a:r>
              <a:rPr lang="fi-FI" b="0" dirty="0"/>
              <a:t>tarkka ja konkreettinen</a:t>
            </a:r>
          </a:p>
          <a:p>
            <a:r>
              <a:rPr lang="fi-FI" dirty="0" err="1">
                <a:solidFill>
                  <a:srgbClr val="00B0F0"/>
                </a:solidFill>
              </a:rPr>
              <a:t>M</a:t>
            </a:r>
            <a:r>
              <a:rPr lang="fi-FI" dirty="0" err="1"/>
              <a:t>easurable</a:t>
            </a:r>
            <a:r>
              <a:rPr lang="fi-FI" dirty="0"/>
              <a:t>, </a:t>
            </a:r>
            <a:r>
              <a:rPr lang="fi-FI" b="0" dirty="0"/>
              <a:t>mitattavissa oleva</a:t>
            </a:r>
          </a:p>
          <a:p>
            <a:r>
              <a:rPr lang="fi-FI" dirty="0" err="1">
                <a:solidFill>
                  <a:srgbClr val="00B0F0"/>
                </a:solidFill>
              </a:rPr>
              <a:t>A</a:t>
            </a:r>
            <a:r>
              <a:rPr lang="fi-FI" dirty="0" err="1"/>
              <a:t>ttainable</a:t>
            </a:r>
            <a:r>
              <a:rPr lang="fi-FI" dirty="0"/>
              <a:t>, </a:t>
            </a:r>
            <a:r>
              <a:rPr lang="fi-FI" b="0" dirty="0"/>
              <a:t>saavutettavissa oleva, realistinen</a:t>
            </a:r>
          </a:p>
          <a:p>
            <a:r>
              <a:rPr lang="fi-FI" dirty="0" err="1">
                <a:solidFill>
                  <a:srgbClr val="00B0F0"/>
                </a:solidFill>
              </a:rPr>
              <a:t>R</a:t>
            </a:r>
            <a:r>
              <a:rPr lang="fi-FI" dirty="0" err="1">
                <a:solidFill>
                  <a:schemeClr val="tx1"/>
                </a:solidFill>
              </a:rPr>
              <a:t>eflection</a:t>
            </a:r>
            <a:r>
              <a:rPr lang="fi-FI" dirty="0"/>
              <a:t>, </a:t>
            </a:r>
            <a:r>
              <a:rPr lang="fi-FI" b="0" dirty="0"/>
              <a:t>reflektointi ja palaute</a:t>
            </a:r>
          </a:p>
          <a:p>
            <a:r>
              <a:rPr lang="fi-FI" dirty="0">
                <a:solidFill>
                  <a:srgbClr val="00B0F0"/>
                </a:solidFill>
              </a:rPr>
              <a:t>T</a:t>
            </a:r>
            <a:r>
              <a:rPr lang="fi-FI" dirty="0"/>
              <a:t>ime-</a:t>
            </a:r>
            <a:r>
              <a:rPr lang="fi-FI" dirty="0" err="1"/>
              <a:t>bound</a:t>
            </a:r>
            <a:r>
              <a:rPr lang="fi-FI" dirty="0"/>
              <a:t>, </a:t>
            </a:r>
            <a:r>
              <a:rPr lang="fi-FI" b="0" dirty="0"/>
              <a:t>kestoltaan rajallinen</a:t>
            </a:r>
          </a:p>
          <a:p>
            <a:r>
              <a:rPr lang="fi-FI" dirty="0" err="1">
                <a:solidFill>
                  <a:srgbClr val="00B0F0"/>
                </a:solidFill>
              </a:rPr>
              <a:t>E</a:t>
            </a:r>
            <a:r>
              <a:rPr lang="fi-FI" dirty="0" err="1">
                <a:solidFill>
                  <a:schemeClr val="tx1"/>
                </a:solidFill>
              </a:rPr>
              <a:t>nthusiastic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b="0" dirty="0">
                <a:solidFill>
                  <a:schemeClr val="tx1"/>
                </a:solidFill>
              </a:rPr>
              <a:t>innostava ja haastava</a:t>
            </a:r>
          </a:p>
          <a:p>
            <a:r>
              <a:rPr lang="fi-FI" dirty="0" err="1">
                <a:solidFill>
                  <a:srgbClr val="00B0F0"/>
                </a:solidFill>
              </a:rPr>
              <a:t>S</a:t>
            </a:r>
            <a:r>
              <a:rPr lang="fi-FI" dirty="0" err="1">
                <a:solidFill>
                  <a:schemeClr val="tx1"/>
                </a:solidFill>
              </a:rPr>
              <a:t>ignificant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b="0" dirty="0">
                <a:solidFill>
                  <a:schemeClr val="tx1"/>
                </a:solidFill>
              </a:rPr>
              <a:t>merkityksellinen</a:t>
            </a:r>
          </a:p>
          <a:p>
            <a:r>
              <a:rPr lang="fi-FI" dirty="0" err="1">
                <a:solidFill>
                  <a:srgbClr val="00B0F0"/>
                </a:solidFill>
              </a:rPr>
              <a:t>T</a:t>
            </a:r>
            <a:r>
              <a:rPr lang="fi-FI" dirty="0" err="1">
                <a:solidFill>
                  <a:schemeClr val="tx1"/>
                </a:solidFill>
              </a:rPr>
              <a:t>ransparent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b="0" dirty="0">
                <a:solidFill>
                  <a:schemeClr val="tx1"/>
                </a:solidFill>
              </a:rPr>
              <a:t>läpinäkyvä ja jaettu</a:t>
            </a:r>
          </a:p>
        </p:txBody>
      </p:sp>
    </p:spTree>
    <p:extLst>
      <p:ext uri="{BB962C8B-B14F-4D97-AF65-F5344CB8AC3E}">
        <p14:creationId xmlns:p14="http://schemas.microsoft.com/office/powerpoint/2010/main" val="15046372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BAA9-6E94-432B-8C09-D9DB5AF8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770D6-2052-468C-8F23-77138051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9" y="0"/>
            <a:ext cx="882894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6209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 </a:t>
            </a:r>
            <a:r>
              <a:rPr lang="en-US" dirty="0" err="1"/>
              <a:t>aikataulu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9175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4088" y="4981599"/>
            <a:ext cx="294150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dirty="0"/>
              <a:t>8h + 8h +</a:t>
            </a:r>
            <a:r>
              <a:rPr kumimoji="0" lang="fi-FI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8h = 24h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9245" y="1261612"/>
            <a:ext cx="291644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dirty="0" err="1"/>
              <a:t>opintopiste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= 27h </a:t>
            </a:r>
            <a:r>
              <a:rPr lang="en-US" dirty="0" err="1"/>
              <a:t>opiskelijan</a:t>
            </a:r>
            <a:r>
              <a:rPr lang="en-US" dirty="0"/>
              <a:t> </a:t>
            </a:r>
            <a:r>
              <a:rPr lang="en-US" dirty="0" err="1"/>
              <a:t>työtä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60 </a:t>
            </a:r>
            <a:r>
              <a:rPr lang="en-US" dirty="0" err="1"/>
              <a:t>opintopistettä</a:t>
            </a:r>
            <a:r>
              <a:rPr lang="en-US" dirty="0"/>
              <a:t> = 1600 h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lukuvuosi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= 35 </a:t>
            </a:r>
            <a:r>
              <a:rPr lang="en-US" dirty="0" err="1"/>
              <a:t>viikkoa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= 45 h/</a:t>
            </a:r>
            <a:r>
              <a:rPr kumimoji="0" lang="en-US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viikko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732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42B8D-B033-4B9B-BA70-517AFA65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44"/>
            <a:ext cx="5082746" cy="4719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5132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 14.15-15.45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371600"/>
            <a:ext cx="3988081" cy="3226095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fi-FI" dirty="0"/>
              <a:t>Yliopiston idea</a:t>
            </a:r>
          </a:p>
          <a:p>
            <a:pPr marL="342900" indent="-342900">
              <a:buFontTx/>
              <a:buChar char="-"/>
            </a:pPr>
            <a:r>
              <a:rPr lang="fi-FI" dirty="0"/>
              <a:t>Opiskelutaidoista</a:t>
            </a:r>
          </a:p>
          <a:p>
            <a:pPr marL="342900" indent="-342900">
              <a:buFontTx/>
              <a:buChar char="-"/>
            </a:pPr>
            <a:r>
              <a:rPr lang="fi-FI" dirty="0"/>
              <a:t>Ajanhallinnan tehtävä</a:t>
            </a:r>
          </a:p>
          <a:p>
            <a:pPr marL="342900" indent="-342900">
              <a:buFontTx/>
              <a:buChar char="-"/>
            </a:pPr>
            <a:r>
              <a:rPr lang="fi-FI" dirty="0"/>
              <a:t>Itsestä huolenpito</a:t>
            </a:r>
          </a:p>
          <a:p>
            <a:pPr marL="342900" indent="-342900">
              <a:buFontTx/>
              <a:buChar char="-"/>
            </a:pPr>
            <a:r>
              <a:rPr lang="fi-FI" dirty="0"/>
              <a:t>Hyvinvointipalveluiden esittelyä</a:t>
            </a:r>
          </a:p>
          <a:p>
            <a:pPr marL="342900" indent="-342900">
              <a:buFontTx/>
              <a:buChar char="-"/>
            </a:pPr>
            <a:endParaRPr lang="fi-FI" dirty="0"/>
          </a:p>
          <a:p>
            <a:r>
              <a:rPr lang="fi-FI" dirty="0"/>
              <a:t>Tiedonjakoa, polleja (kännyt esiin), porinoita</a:t>
            </a:r>
          </a:p>
        </p:txBody>
      </p:sp>
    </p:spTree>
    <p:extLst>
      <p:ext uri="{BB962C8B-B14F-4D97-AF65-F5344CB8AC3E}">
        <p14:creationId xmlns:p14="http://schemas.microsoft.com/office/powerpoint/2010/main" val="170127646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B31C-5902-4B2B-BF44-5D9DF76A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066972"/>
            <a:ext cx="8207376" cy="25923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Arvioi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käytät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hetkellä</a:t>
            </a:r>
            <a:r>
              <a:rPr lang="en-US" dirty="0"/>
              <a:t> </a:t>
            </a:r>
            <a:r>
              <a:rPr lang="en-US" dirty="0" err="1"/>
              <a:t>viikossa</a:t>
            </a:r>
            <a:r>
              <a:rPr lang="en-US" dirty="0"/>
              <a:t> </a:t>
            </a:r>
            <a:r>
              <a:rPr lang="en-US" dirty="0" err="1"/>
              <a:t>opiskeluun</a:t>
            </a:r>
            <a:r>
              <a:rPr lang="en-US" dirty="0"/>
              <a:t> </a:t>
            </a:r>
            <a:r>
              <a:rPr lang="en-US" dirty="0" err="1"/>
              <a:t>aikaan</a:t>
            </a:r>
            <a:r>
              <a:rPr lang="en-US" dirty="0"/>
              <a:t>. </a:t>
            </a:r>
            <a:r>
              <a:rPr lang="en-US" dirty="0" err="1"/>
              <a:t>Mene</a:t>
            </a:r>
            <a:r>
              <a:rPr lang="en-US" dirty="0"/>
              <a:t> </a:t>
            </a:r>
            <a:r>
              <a:rPr lang="en-US" dirty="0" err="1"/>
              <a:t>sivulle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www.menti.com</a:t>
            </a:r>
            <a:r>
              <a:rPr lang="en-US" dirty="0"/>
              <a:t> , </a:t>
            </a: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koodia</a:t>
            </a:r>
            <a:r>
              <a:rPr lang="en-US" dirty="0"/>
              <a:t> 32840438 ja </a:t>
            </a:r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sinun</a:t>
            </a:r>
            <a:r>
              <a:rPr lang="en-US" dirty="0"/>
              <a:t> </a:t>
            </a:r>
            <a:r>
              <a:rPr lang="en-US" dirty="0" err="1"/>
              <a:t>tilannetta</a:t>
            </a:r>
            <a:r>
              <a:rPr lang="en-US" dirty="0"/>
              <a:t> </a:t>
            </a:r>
            <a:r>
              <a:rPr lang="en-US" dirty="0" err="1"/>
              <a:t>parhaiten</a:t>
            </a:r>
            <a:r>
              <a:rPr lang="en-US" dirty="0"/>
              <a:t> </a:t>
            </a:r>
            <a:r>
              <a:rPr lang="en-US" dirty="0" err="1"/>
              <a:t>kuvaava</a:t>
            </a:r>
            <a:r>
              <a:rPr lang="en-US" dirty="0"/>
              <a:t> </a:t>
            </a:r>
            <a:r>
              <a:rPr lang="en-US" dirty="0" err="1"/>
              <a:t>vaihtoehto</a:t>
            </a:r>
            <a:r>
              <a:rPr lang="en-US" dirty="0"/>
              <a:t>. </a:t>
            </a:r>
            <a:r>
              <a:rPr lang="en-US" dirty="0" err="1"/>
              <a:t>Näemme</a:t>
            </a:r>
            <a:r>
              <a:rPr lang="en-US" dirty="0"/>
              <a:t> </a:t>
            </a:r>
            <a:r>
              <a:rPr lang="en-US" dirty="0" err="1"/>
              <a:t>kohta</a:t>
            </a:r>
            <a:r>
              <a:rPr lang="en-US" dirty="0"/>
              <a:t> </a:t>
            </a:r>
            <a:r>
              <a:rPr lang="en-US" dirty="0" err="1"/>
              <a:t>kuvaajan</a:t>
            </a:r>
            <a:r>
              <a:rPr lang="en-US" dirty="0"/>
              <a:t> </a:t>
            </a:r>
            <a:r>
              <a:rPr lang="en-US" dirty="0" err="1"/>
              <a:t>teidän</a:t>
            </a:r>
            <a:r>
              <a:rPr lang="en-US" dirty="0"/>
              <a:t> </a:t>
            </a:r>
            <a:r>
              <a:rPr lang="en-US" dirty="0" err="1"/>
              <a:t>vastauksista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788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A3CA-6A50-44D8-B5C8-3AAB6665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1878258"/>
            <a:ext cx="8207376" cy="1630660"/>
          </a:xfrm>
        </p:spPr>
        <p:txBody>
          <a:bodyPr>
            <a:normAutofit/>
          </a:bodyPr>
          <a:lstStyle/>
          <a:p>
            <a:r>
              <a:rPr lang="en-US" sz="6000" dirty="0" err="1"/>
              <a:t>Pidä</a:t>
            </a:r>
            <a:r>
              <a:rPr lang="en-US" sz="6000" dirty="0"/>
              <a:t> </a:t>
            </a:r>
            <a:r>
              <a:rPr lang="en-US" sz="6000" dirty="0" err="1"/>
              <a:t>huolta</a:t>
            </a:r>
            <a:r>
              <a:rPr lang="en-US" sz="6000" dirty="0"/>
              <a:t> </a:t>
            </a:r>
            <a:r>
              <a:rPr lang="en-US" sz="6000" dirty="0" err="1"/>
              <a:t>itsestä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18290134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812452"/>
              </p:ext>
            </p:extLst>
          </p:nvPr>
        </p:nvGraphicFramePr>
        <p:xfrm>
          <a:off x="440710" y="265472"/>
          <a:ext cx="4815032" cy="466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19160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Palautuminen</a:t>
            </a:r>
            <a:r>
              <a:rPr lang="en-US" dirty="0"/>
              <a:t> </a:t>
            </a:r>
            <a:r>
              <a:rPr lang="en-US" dirty="0" err="1"/>
              <a:t>edellyttää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ja </a:t>
            </a:r>
            <a:r>
              <a:rPr lang="en-US" dirty="0" err="1"/>
              <a:t>sopivaa</a:t>
            </a:r>
            <a:r>
              <a:rPr lang="en-US" dirty="0"/>
              <a:t> </a:t>
            </a:r>
            <a:r>
              <a:rPr lang="en-US" dirty="0" err="1"/>
              <a:t>tekemistä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7845955" cy="3336085"/>
          </a:xfrm>
        </p:spPr>
        <p:txBody>
          <a:bodyPr/>
          <a:lstStyle/>
          <a:p>
            <a:r>
              <a:rPr lang="fi-FI" dirty="0"/>
              <a:t>Psykologisen palautumisen neljä elementtiä:</a:t>
            </a:r>
          </a:p>
          <a:p>
            <a:endParaRPr lang="fi-FI" dirty="0"/>
          </a:p>
          <a:p>
            <a:r>
              <a:rPr lang="fi-FI" b="0" dirty="0"/>
              <a:t>1. Psykologinen irrottautuminen työstä/opiskelusta</a:t>
            </a:r>
          </a:p>
          <a:p>
            <a:r>
              <a:rPr lang="fi-FI" b="0" dirty="0"/>
              <a:t>2. Rentoutuminen</a:t>
            </a:r>
          </a:p>
          <a:p>
            <a:r>
              <a:rPr lang="fi-FI" b="0" dirty="0"/>
              <a:t>3. Taidonhallinta, uuden oppiminen</a:t>
            </a:r>
          </a:p>
          <a:p>
            <a:r>
              <a:rPr lang="fi-FI" b="0" dirty="0"/>
              <a:t>4. Kontrolli vapaa-ajan käytöstä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6148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89279-F37C-4639-87C8-8FB52391B37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EB3CB9E-708D-4EA9-981A-0BD6BA629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8AA0F-7401-46FE-8721-8E8988DE2F68}"/>
              </a:ext>
            </a:extLst>
          </p:cNvPr>
          <p:cNvSpPr txBox="1"/>
          <p:nvPr/>
        </p:nvSpPr>
        <p:spPr>
          <a:xfrm>
            <a:off x="2683727" y="3056"/>
            <a:ext cx="4148253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MISTÄ TUKEA?</a:t>
            </a:r>
            <a:endParaRPr kumimoji="0" lang="fi-FI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E07A2-FBAE-4998-B406-8D7BDC0DD755}"/>
              </a:ext>
            </a:extLst>
          </p:cNvPr>
          <p:cNvSpPr txBox="1"/>
          <p:nvPr/>
        </p:nvSpPr>
        <p:spPr>
          <a:xfrm>
            <a:off x="698809" y="5240696"/>
            <a:ext cx="596218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https://www.aalto.fi/fi/palvelut/opiskelijan-ohjaus-ja-tuki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48621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5128-DE5B-432F-968C-80E5DFAE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358" y="136195"/>
            <a:ext cx="5702029" cy="996499"/>
          </a:xfrm>
        </p:spPr>
        <p:txBody>
          <a:bodyPr/>
          <a:lstStyle/>
          <a:p>
            <a:r>
              <a:rPr lang="en-US" dirty="0"/>
              <a:t>Starting Point of Wellbeing</a:t>
            </a:r>
            <a:endParaRPr lang="fi-FI" dirty="0"/>
          </a:p>
        </p:txBody>
      </p:sp>
      <p:pic>
        <p:nvPicPr>
          <p:cNvPr id="4" name="Picture Placeholder 1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8291F36-5E8D-45FC-8DA9-BFD660EAC7D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-5556" b="-5556"/>
          <a:stretch/>
        </p:blipFill>
        <p:spPr>
          <a:xfrm>
            <a:off x="4672628" y="929269"/>
            <a:ext cx="4542196" cy="51015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B19A5-5FF0-4548-BE2A-FEA0AB5C05D7}"/>
              </a:ext>
            </a:extLst>
          </p:cNvPr>
          <p:cNvSpPr txBox="1"/>
          <p:nvPr/>
        </p:nvSpPr>
        <p:spPr>
          <a:xfrm>
            <a:off x="602127" y="1925768"/>
            <a:ext cx="420033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err="1"/>
              <a:t>Starting</a:t>
            </a:r>
            <a:r>
              <a:rPr lang="fi-FI" sz="1800" b="1" dirty="0"/>
              <a:t> Point of </a:t>
            </a:r>
            <a:r>
              <a:rPr lang="fi-FI" sz="1800" b="1" dirty="0" err="1"/>
              <a:t>Wellbeing</a:t>
            </a:r>
            <a:r>
              <a:rPr lang="fi-FI" sz="1800" b="1" dirty="0"/>
              <a:t> tarjoaa opiskelijoille matalan kynnyksen neuvontaa ja palveluohjausta opiskelukykyyn ja hyvinvointiin liittyen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Ilman ajanvarausta</a:t>
            </a: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Saman katon alta löytyy monia hyvinvointitoimijoita</a:t>
            </a:r>
            <a:endParaRPr lang="fi-FI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7E11F-21E5-411F-9F32-61FE743ABEC3}"/>
              </a:ext>
            </a:extLst>
          </p:cNvPr>
          <p:cNvSpPr txBox="1"/>
          <p:nvPr/>
        </p:nvSpPr>
        <p:spPr>
          <a:xfrm>
            <a:off x="1072375" y="634444"/>
            <a:ext cx="699924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https://www.aalto.fi/fi/opiskelu-aallossa/starting-point-of-wellbeing</a:t>
            </a:r>
            <a:r>
              <a:rPr lang="fi-FI" dirty="0"/>
              <a:t> </a:t>
            </a:r>
          </a:p>
        </p:txBody>
      </p:sp>
      <p:pic>
        <p:nvPicPr>
          <p:cNvPr id="9" name="Picture Placeholder 1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8EB1F53-879F-4771-AD80-E98B8D1DC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556" b="-5556"/>
          <a:stretch/>
        </p:blipFill>
        <p:spPr>
          <a:xfrm>
            <a:off x="4927890" y="1298601"/>
            <a:ext cx="4286934" cy="48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679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69F9-07CA-4C89-A9A8-111EB6E5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Opiskelu</a:t>
            </a:r>
            <a:r>
              <a:rPr lang="en-US" dirty="0"/>
              <a:t>- ja </a:t>
            </a:r>
            <a:r>
              <a:rPr lang="en-US" dirty="0" err="1"/>
              <a:t>hyvinvointitaitojen</a:t>
            </a:r>
            <a:r>
              <a:rPr lang="en-US" dirty="0"/>
              <a:t> </a:t>
            </a:r>
            <a:r>
              <a:rPr lang="en-US" dirty="0" err="1"/>
              <a:t>opettelua</a:t>
            </a:r>
            <a:r>
              <a:rPr lang="en-US" dirty="0"/>
              <a:t> </a:t>
            </a:r>
            <a:r>
              <a:rPr lang="en-US" dirty="0" err="1"/>
              <a:t>ryhmässä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A8D9F-4D14-43FE-9BE4-2787611417D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5969659" cy="333608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 err="1"/>
              <a:t>SCI:in</a:t>
            </a:r>
            <a:r>
              <a:rPr lang="en-US" dirty="0"/>
              <a:t> </a:t>
            </a:r>
            <a:r>
              <a:rPr lang="en-US" dirty="0" err="1"/>
              <a:t>omat</a:t>
            </a:r>
            <a:r>
              <a:rPr lang="en-US" dirty="0"/>
              <a:t> </a:t>
            </a:r>
            <a:r>
              <a:rPr lang="en-US" dirty="0" err="1"/>
              <a:t>Johdatus</a:t>
            </a:r>
            <a:r>
              <a:rPr lang="en-US" dirty="0"/>
              <a:t> </a:t>
            </a:r>
            <a:r>
              <a:rPr lang="en-US" dirty="0" err="1"/>
              <a:t>opiskeluun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 </a:t>
            </a:r>
            <a:r>
              <a:rPr lang="en-US" dirty="0" err="1"/>
              <a:t>kurssit</a:t>
            </a:r>
            <a:r>
              <a:rPr lang="en-US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dirty="0" err="1"/>
              <a:t>Opintopisteytetty</a:t>
            </a:r>
            <a:r>
              <a:rPr lang="en-US" dirty="0"/>
              <a:t> </a:t>
            </a:r>
            <a:r>
              <a:rPr lang="en-US" dirty="0" err="1"/>
              <a:t>opetus</a:t>
            </a:r>
            <a:r>
              <a:rPr lang="en-US" dirty="0"/>
              <a:t>, Personal Impact </a:t>
            </a:r>
            <a:r>
              <a:rPr lang="en-US" sz="1050" dirty="0">
                <a:hlinkClick r:id="rId2"/>
              </a:rPr>
              <a:t>https://www.aalto.fi/fi/opiskelu-aallossa/personal-impact</a:t>
            </a:r>
            <a:r>
              <a:rPr lang="en-US" sz="105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dirty="0" err="1"/>
              <a:t>Aallon</a:t>
            </a:r>
            <a:r>
              <a:rPr lang="en-US" dirty="0"/>
              <a:t> </a:t>
            </a:r>
            <a:r>
              <a:rPr lang="en-US" dirty="0" err="1"/>
              <a:t>kaikille</a:t>
            </a:r>
            <a:r>
              <a:rPr lang="en-US" dirty="0"/>
              <a:t> </a:t>
            </a:r>
            <a:r>
              <a:rPr lang="en-US" dirty="0" err="1"/>
              <a:t>opiskelijoille</a:t>
            </a:r>
            <a:r>
              <a:rPr lang="en-US" dirty="0"/>
              <a:t> </a:t>
            </a:r>
            <a:r>
              <a:rPr lang="en-US" dirty="0" err="1"/>
              <a:t>avoimet</a:t>
            </a:r>
            <a:r>
              <a:rPr lang="en-US" dirty="0"/>
              <a:t> </a:t>
            </a:r>
            <a:r>
              <a:rPr lang="en-US" dirty="0" err="1"/>
              <a:t>ryhmät</a:t>
            </a:r>
            <a:r>
              <a:rPr lang="en-US" dirty="0"/>
              <a:t> / </a:t>
            </a:r>
            <a:r>
              <a:rPr lang="en-US" dirty="0" err="1"/>
              <a:t>työpajat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opintopisteitä</a:t>
            </a:r>
            <a:r>
              <a:rPr lang="en-US" dirty="0"/>
              <a:t> </a:t>
            </a:r>
            <a:r>
              <a:rPr lang="en-US" sz="1000" dirty="0">
                <a:hlinkClick r:id="rId3"/>
              </a:rPr>
              <a:t>https://into.aalto.fi/pages/viewpage.action?pageId=328008</a:t>
            </a:r>
            <a:r>
              <a:rPr lang="en-US" sz="1000" dirty="0"/>
              <a:t> </a:t>
            </a:r>
          </a:p>
          <a:p>
            <a:pPr marL="342900" indent="-342900">
              <a:buFontTx/>
              <a:buChar char="-"/>
            </a:pPr>
            <a:r>
              <a:rPr lang="fi-FI" dirty="0"/>
              <a:t>Verkkokurssit: </a:t>
            </a:r>
            <a:r>
              <a:rPr lang="en-US" sz="1000" dirty="0">
                <a:hlinkClick r:id="rId3"/>
              </a:rPr>
              <a:t>https://into.aalto.fi/pages/viewpage.action?pageId=328008</a:t>
            </a:r>
            <a:r>
              <a:rPr lang="en-US" sz="10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Podcast: </a:t>
            </a:r>
            <a:r>
              <a:rPr lang="en-US" sz="1000" dirty="0">
                <a:hlinkClick r:id="rId4"/>
              </a:rPr>
              <a:t>https://www.aalto.fi/fi/podcastit/paras-hetki-paivassa-podcastit</a:t>
            </a:r>
            <a:r>
              <a:rPr lang="en-US" sz="10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142087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0858" y="265114"/>
            <a:ext cx="3940137" cy="597248"/>
          </a:xfrm>
        </p:spPr>
        <p:txBody>
          <a:bodyPr/>
          <a:lstStyle/>
          <a:p>
            <a:r>
              <a:rPr lang="en-US" dirty="0"/>
              <a:t>Opintopsykologi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610202" y="1323278"/>
            <a:ext cx="4430150" cy="2616820"/>
          </a:xfrm>
        </p:spPr>
        <p:txBody>
          <a:bodyPr>
            <a:normAutofit/>
          </a:bodyPr>
          <a:lstStyle/>
          <a:p>
            <a:r>
              <a:rPr lang="fi-FI" sz="2000" b="1" dirty="0"/>
              <a:t>Opintopsykologiin</a:t>
            </a:r>
            <a:r>
              <a:rPr lang="fi-FI" sz="2000" dirty="0"/>
              <a:t> voit ottaa yhteyttä, kun opinnot tökkivät: esimerkiksi ajanhallinta on hakusessa, olet aikaansaamaton, motivaatiosi on kateissa, haet itsellesi sopivaa opiskelutapaa, koet opiskeluihin liittyvää stressiä tai jännitystä tai et meinaa jaksaa.</a:t>
            </a:r>
            <a:endParaRPr lang="fi-FI" dirty="0">
              <a:hlinkClick r:id="rId2"/>
            </a:endParaRPr>
          </a:p>
          <a:p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A2F408-F209-48B9-92E9-B115B266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705" y="1055952"/>
            <a:ext cx="3987474" cy="465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B990B-9CD4-4F41-BB28-C32D530C68D2}"/>
              </a:ext>
            </a:extLst>
          </p:cNvPr>
          <p:cNvSpPr txBox="1"/>
          <p:nvPr/>
        </p:nvSpPr>
        <p:spPr>
          <a:xfrm>
            <a:off x="1176454" y="5181820"/>
            <a:ext cx="717209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https://into.aalto.fi/display/fiopisk/Opinto-+ja+uraohjauspsykologit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02007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0858" y="265114"/>
            <a:ext cx="3940137" cy="5972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Uraohjauspsykologi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573031" y="1505207"/>
            <a:ext cx="4430150" cy="2568706"/>
          </a:xfrm>
        </p:spPr>
        <p:txBody>
          <a:bodyPr>
            <a:normAutofit fontScale="92500" lnSpcReduction="10000"/>
          </a:bodyPr>
          <a:lstStyle/>
          <a:p>
            <a:r>
              <a:rPr lang="fi-FI" sz="2000" b="1" dirty="0"/>
              <a:t>Uraohjauspsykologi</a:t>
            </a:r>
            <a:r>
              <a:rPr lang="fi-FI" sz="2000" dirty="0"/>
              <a:t> on erikoistunut urahallinnan kysymyksiin ja on tukenasi uran ja elämän suunnittelussa ja työelämään siirtymisessä. Uraohjaus tukee sinua itsetuntemuksessa, merkityksellisen ja mielekkään uran rakentamisessa, mahdollisuuksien kartoittamisessa ja päätöksenteossa.</a:t>
            </a:r>
            <a:endParaRPr lang="fi-FI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A2F408-F209-48B9-92E9-B115B2669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705" y="1055952"/>
            <a:ext cx="3987474" cy="465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B990B-9CD4-4F41-BB28-C32D530C68D2}"/>
              </a:ext>
            </a:extLst>
          </p:cNvPr>
          <p:cNvSpPr txBox="1"/>
          <p:nvPr/>
        </p:nvSpPr>
        <p:spPr>
          <a:xfrm>
            <a:off x="1176454" y="5181820"/>
            <a:ext cx="717209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https://into.aalto.fi/display/fiopisk/Opinto-+ja+uraohjauspsykologit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5703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FD39-65A4-4878-8805-3EFA5A93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Kiitos</a:t>
            </a:r>
            <a:r>
              <a:rPr lang="en-US"/>
              <a:t>!</a:t>
            </a:r>
            <a:br>
              <a:rPr lang="en-US"/>
            </a:b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094A-6E49-4AE6-AD44-1B98F69007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1120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several&#10;&#10;Description automatically generated">
            <a:extLst>
              <a:ext uri="{FF2B5EF4-FFF2-40B4-BE49-F238E27FC236}">
                <a16:creationId xmlns:a16="http://schemas.microsoft.com/office/drawing/2014/main" id="{FA32203E-D6F1-4C82-9F6C-B0109E7D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302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53DB4-6F73-4009-86C2-E6F08E8A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57973"/>
            <a:ext cx="6237288" cy="916916"/>
          </a:xfrm>
        </p:spPr>
        <p:txBody>
          <a:bodyPr>
            <a:normAutofit/>
          </a:bodyPr>
          <a:lstStyle/>
          <a:p>
            <a:r>
              <a:rPr lang="en-US" sz="6600" dirty="0" err="1">
                <a:highlight>
                  <a:srgbClr val="C0C0C0"/>
                </a:highlight>
              </a:rPr>
              <a:t>Yliopiston</a:t>
            </a:r>
            <a:r>
              <a:rPr lang="en-US" sz="6600" dirty="0">
                <a:highlight>
                  <a:srgbClr val="C0C0C0"/>
                </a:highlight>
              </a:rPr>
              <a:t> idea</a:t>
            </a:r>
            <a:endParaRPr lang="fi-FI" sz="66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736405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several&#10;&#10;Description automatically generated">
            <a:extLst>
              <a:ext uri="{FF2B5EF4-FFF2-40B4-BE49-F238E27FC236}">
                <a16:creationId xmlns:a16="http://schemas.microsoft.com/office/drawing/2014/main" id="{FA32203E-D6F1-4C82-9F6C-B0109E7D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302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53DB4-6F73-4009-86C2-E6F08E8A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50352"/>
            <a:ext cx="8976361" cy="982707"/>
          </a:xfrm>
        </p:spPr>
        <p:txBody>
          <a:bodyPr>
            <a:noAutofit/>
          </a:bodyPr>
          <a:lstStyle/>
          <a:p>
            <a:r>
              <a:rPr lang="en-US" sz="6000" dirty="0" err="1">
                <a:highlight>
                  <a:srgbClr val="C0C0C0"/>
                </a:highlight>
              </a:rPr>
              <a:t>Mikä</a:t>
            </a:r>
            <a:r>
              <a:rPr lang="en-US" sz="6000" dirty="0">
                <a:highlight>
                  <a:srgbClr val="C0C0C0"/>
                </a:highlight>
              </a:rPr>
              <a:t> </a:t>
            </a:r>
            <a:r>
              <a:rPr lang="en-US" sz="6000" dirty="0" err="1">
                <a:highlight>
                  <a:srgbClr val="C0C0C0"/>
                </a:highlight>
              </a:rPr>
              <a:t>sinusta</a:t>
            </a:r>
            <a:r>
              <a:rPr lang="en-US" sz="6000" dirty="0">
                <a:highlight>
                  <a:srgbClr val="C0C0C0"/>
                </a:highlight>
              </a:rPr>
              <a:t> on </a:t>
            </a:r>
            <a:r>
              <a:rPr lang="en-US" sz="6000" dirty="0" err="1">
                <a:highlight>
                  <a:srgbClr val="C0C0C0"/>
                </a:highlight>
              </a:rPr>
              <a:t>tulossa</a:t>
            </a:r>
            <a:r>
              <a:rPr lang="en-US" sz="6000" dirty="0">
                <a:highlight>
                  <a:srgbClr val="C0C0C0"/>
                </a:highlight>
              </a:rPr>
              <a:t>?</a:t>
            </a:r>
            <a:endParaRPr lang="fi-FI" sz="60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412274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B31C-5902-4B2B-BF44-5D9DF76A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066972"/>
            <a:ext cx="8207376" cy="25923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Kuvaa</a:t>
            </a:r>
            <a:r>
              <a:rPr lang="en-US" dirty="0"/>
              <a:t> </a:t>
            </a:r>
            <a:r>
              <a:rPr lang="en-US" dirty="0" err="1"/>
              <a:t>yhdellä</a:t>
            </a:r>
            <a:r>
              <a:rPr lang="en-US" dirty="0"/>
              <a:t> </a:t>
            </a:r>
            <a:r>
              <a:rPr lang="en-US" dirty="0" err="1"/>
              <a:t>sanalla</a:t>
            </a:r>
            <a:r>
              <a:rPr lang="en-US" dirty="0"/>
              <a:t>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sinusta</a:t>
            </a:r>
            <a:r>
              <a:rPr lang="en-US" dirty="0"/>
              <a:t> on </a:t>
            </a:r>
            <a:r>
              <a:rPr lang="en-US" dirty="0" err="1"/>
              <a:t>tulossa</a:t>
            </a:r>
            <a:r>
              <a:rPr lang="en-US" dirty="0"/>
              <a:t> </a:t>
            </a:r>
            <a:r>
              <a:rPr lang="en-US" dirty="0" err="1"/>
              <a:t>Aallossa</a:t>
            </a:r>
            <a:r>
              <a:rPr lang="en-US" dirty="0"/>
              <a:t> </a:t>
            </a:r>
            <a:r>
              <a:rPr lang="en-US" dirty="0" err="1"/>
              <a:t>opiskelun</a:t>
            </a:r>
            <a:r>
              <a:rPr lang="en-US" dirty="0"/>
              <a:t> </a:t>
            </a:r>
            <a:r>
              <a:rPr lang="en-US" dirty="0" err="1"/>
              <a:t>myötä</a:t>
            </a:r>
            <a:r>
              <a:rPr lang="en-US" dirty="0"/>
              <a:t>. </a:t>
            </a:r>
            <a:r>
              <a:rPr lang="en-US" dirty="0" err="1"/>
              <a:t>Mene</a:t>
            </a:r>
            <a:r>
              <a:rPr lang="en-US" dirty="0"/>
              <a:t> </a:t>
            </a:r>
            <a:r>
              <a:rPr lang="en-US" dirty="0" err="1"/>
              <a:t>sivulle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www.menti.com</a:t>
            </a:r>
            <a:r>
              <a:rPr lang="en-US" dirty="0"/>
              <a:t> , </a:t>
            </a: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koodia</a:t>
            </a:r>
            <a:r>
              <a:rPr lang="en-US" dirty="0"/>
              <a:t> 32840438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sana</a:t>
            </a:r>
            <a:r>
              <a:rPr lang="en-US" dirty="0"/>
              <a:t> </a:t>
            </a:r>
            <a:r>
              <a:rPr lang="en-US" dirty="0" err="1"/>
              <a:t>sinne</a:t>
            </a:r>
            <a:r>
              <a:rPr lang="en-US" dirty="0"/>
              <a:t>. </a:t>
            </a:r>
            <a:r>
              <a:rPr lang="en-US" dirty="0" err="1"/>
              <a:t>Näemme</a:t>
            </a:r>
            <a:r>
              <a:rPr lang="en-US" dirty="0"/>
              <a:t> </a:t>
            </a:r>
            <a:r>
              <a:rPr lang="en-US" dirty="0" err="1"/>
              <a:t>kohta</a:t>
            </a:r>
            <a:r>
              <a:rPr lang="en-US" dirty="0"/>
              <a:t> </a:t>
            </a:r>
            <a:r>
              <a:rPr lang="en-US" dirty="0" err="1"/>
              <a:t>sanapilven</a:t>
            </a:r>
            <a:r>
              <a:rPr lang="en-US" dirty="0"/>
              <a:t> </a:t>
            </a:r>
            <a:r>
              <a:rPr lang="en-US" dirty="0" err="1"/>
              <a:t>teidän</a:t>
            </a:r>
            <a:r>
              <a:rPr lang="en-US" dirty="0"/>
              <a:t> </a:t>
            </a:r>
            <a:r>
              <a:rPr lang="en-US" dirty="0" err="1"/>
              <a:t>toiveista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5561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665E-B487-4A02-9BB3-E8ACB2DD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984738"/>
            <a:ext cx="8207376" cy="3207434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taitoja</a:t>
            </a:r>
            <a:r>
              <a:rPr lang="en-US" dirty="0"/>
              <a:t> </a:t>
            </a:r>
            <a:r>
              <a:rPr lang="en-US" dirty="0" err="1"/>
              <a:t>tarvitaan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opinnot</a:t>
            </a:r>
            <a:r>
              <a:rPr lang="en-US" dirty="0"/>
              <a:t> </a:t>
            </a:r>
            <a:r>
              <a:rPr lang="en-US" dirty="0" err="1"/>
              <a:t>yliopistossa</a:t>
            </a:r>
            <a:r>
              <a:rPr lang="en-US" dirty="0"/>
              <a:t> </a:t>
            </a:r>
            <a:r>
              <a:rPr lang="en-US" dirty="0" err="1"/>
              <a:t>sujumaan</a:t>
            </a:r>
            <a:r>
              <a:rPr lang="en-US" dirty="0"/>
              <a:t> ja </a:t>
            </a:r>
            <a:r>
              <a:rPr lang="en-US" dirty="0" err="1"/>
              <a:t>pääsee</a:t>
            </a:r>
            <a:r>
              <a:rPr lang="en-US" dirty="0"/>
              <a:t> </a:t>
            </a:r>
            <a:r>
              <a:rPr lang="en-US" dirty="0" err="1"/>
              <a:t>osaksi</a:t>
            </a:r>
            <a:r>
              <a:rPr lang="en-US" dirty="0"/>
              <a:t> </a:t>
            </a:r>
            <a:r>
              <a:rPr lang="en-US" dirty="0" err="1"/>
              <a:t>uuden</a:t>
            </a:r>
            <a:r>
              <a:rPr lang="en-US" dirty="0"/>
              <a:t> </a:t>
            </a:r>
            <a:r>
              <a:rPr lang="en-US" dirty="0" err="1"/>
              <a:t>luomisen</a:t>
            </a:r>
            <a:r>
              <a:rPr lang="en-US" dirty="0"/>
              <a:t> </a:t>
            </a:r>
            <a:r>
              <a:rPr lang="en-US" dirty="0" err="1"/>
              <a:t>kulttuuria</a:t>
            </a:r>
            <a:r>
              <a:rPr lang="en-US" dirty="0"/>
              <a:t> ja </a:t>
            </a:r>
            <a:r>
              <a:rPr lang="en-US" dirty="0" err="1"/>
              <a:t>mahdollistaa</a:t>
            </a:r>
            <a:r>
              <a:rPr lang="en-US" dirty="0"/>
              <a:t> </a:t>
            </a:r>
            <a:r>
              <a:rPr lang="en-US" dirty="0" err="1"/>
              <a:t>itselleen</a:t>
            </a:r>
            <a:r>
              <a:rPr lang="en-US" dirty="0"/>
              <a:t> </a:t>
            </a:r>
            <a:r>
              <a:rPr lang="en-US" dirty="0" err="1"/>
              <a:t>tulemisen</a:t>
            </a:r>
            <a:r>
              <a:rPr lang="en-US" dirty="0"/>
              <a:t> </a:t>
            </a:r>
            <a:r>
              <a:rPr lang="en-US" dirty="0" err="1"/>
              <a:t>joksikin</a:t>
            </a:r>
            <a:r>
              <a:rPr lang="en-US" dirty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0075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9D9C6-686C-4268-B362-60A0C78D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21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fi-FI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Opiskelun yksilölliset menestystekijät tutkimusten mukaan</a:t>
            </a:r>
            <a:endParaRPr lang="en-US" alt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4980917" cy="3336085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i-FI" altLang="en-US" sz="4000" dirty="0"/>
              <a:t>Pohjatiedot, usko omaan pärjäämiseen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en-US" sz="2667" dirty="0"/>
              <a:t>Motivaatio onnistua</a:t>
            </a:r>
          </a:p>
          <a:p>
            <a:pPr marL="380985" indent="-380985">
              <a:buFont typeface="+mj-lt"/>
              <a:buAutoNum type="arabicPeriod"/>
            </a:pPr>
            <a:r>
              <a:rPr lang="fi-FI" altLang="en-US" sz="1833" dirty="0"/>
              <a:t>Tunteiden säätelytaidot </a:t>
            </a:r>
            <a:r>
              <a:rPr lang="fi-FI" altLang="en-US" sz="1300" dirty="0"/>
              <a:t>(miten tulet itsesi kanssa toimeen kun opiskelu on tylsää/puuduttavaa tai ahdistavaa / pelottavaa)</a:t>
            </a:r>
            <a:endParaRPr lang="fi-FI" altLang="en-US" sz="1833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1833" dirty="0"/>
              <a:t>Taito säädellä opiskelutekniikkaa</a:t>
            </a:r>
          </a:p>
          <a:p>
            <a:pPr marL="380985" indent="-380985">
              <a:buFont typeface="+mj-lt"/>
              <a:buAutoNum type="arabicPeriod"/>
            </a:pPr>
            <a:r>
              <a:rPr lang="fi-FI" sz="1833" dirty="0"/>
              <a:t>Ajanhallinnan ja aikaansaamisen taidot (vetkuttelun välttäminen)</a:t>
            </a:r>
            <a:endParaRPr lang="en-US" sz="183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EBB67-E733-4C2D-A71D-5BA66D829512}"/>
              </a:ext>
            </a:extLst>
          </p:cNvPr>
          <p:cNvSpPr/>
          <p:nvPr/>
        </p:nvSpPr>
        <p:spPr>
          <a:xfrm>
            <a:off x="1222917" y="516330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50" i="1" dirty="0">
                <a:sym typeface="Calibri"/>
              </a:rPr>
              <a:t>Richardson et al. 2012 </a:t>
            </a:r>
            <a:r>
              <a:rPr lang="fi-FI" sz="1050" i="1" dirty="0" err="1">
                <a:sym typeface="Calibri"/>
              </a:rPr>
              <a:t>Psychological</a:t>
            </a:r>
            <a:r>
              <a:rPr lang="fi-FI" sz="1050" i="1" dirty="0">
                <a:sym typeface="Calibri"/>
              </a:rPr>
              <a:t> </a:t>
            </a:r>
            <a:r>
              <a:rPr lang="fi-FI" sz="1050" i="1" dirty="0" err="1">
                <a:sym typeface="Calibri"/>
              </a:rPr>
              <a:t>Correlates</a:t>
            </a:r>
            <a:r>
              <a:rPr lang="fi-FI" sz="1050" i="1" dirty="0">
                <a:sym typeface="Calibri"/>
              </a:rPr>
              <a:t> of </a:t>
            </a:r>
            <a:r>
              <a:rPr lang="fi-FI" sz="1050" i="1" dirty="0" err="1">
                <a:sym typeface="Calibri"/>
              </a:rPr>
              <a:t>University</a:t>
            </a:r>
            <a:r>
              <a:rPr lang="fi-FI" sz="1050" i="1" dirty="0">
                <a:sym typeface="Calibri"/>
              </a:rPr>
              <a:t> </a:t>
            </a:r>
            <a:r>
              <a:rPr lang="fi-FI" sz="1050" i="1" dirty="0" err="1">
                <a:sym typeface="Calibri"/>
              </a:rPr>
              <a:t>Students</a:t>
            </a:r>
            <a:r>
              <a:rPr lang="fi-FI" sz="1050" i="1" dirty="0">
                <a:sym typeface="Calibri"/>
              </a:rPr>
              <a:t>’ </a:t>
            </a:r>
            <a:r>
              <a:rPr lang="fi-FI" sz="1050" i="1" dirty="0" err="1">
                <a:sym typeface="Calibri"/>
              </a:rPr>
              <a:t>Academic</a:t>
            </a:r>
            <a:r>
              <a:rPr lang="fi-FI" sz="1050" i="1" dirty="0">
                <a:sym typeface="Calibri"/>
              </a:rPr>
              <a:t> Performance: Meta-</a:t>
            </a:r>
            <a:r>
              <a:rPr lang="fi-FI" sz="1050" i="1" dirty="0" err="1">
                <a:sym typeface="Calibri"/>
              </a:rPr>
              <a:t>analysis</a:t>
            </a:r>
            <a:r>
              <a:rPr lang="fi-FI" sz="1050" dirty="0">
                <a:sym typeface="Calibri"/>
              </a:rPr>
              <a:t> </a:t>
            </a:r>
            <a:endParaRPr lang="fi-FI" sz="105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ABD153D-CA6A-4EE3-8C36-6D365D16511C}"/>
              </a:ext>
            </a:extLst>
          </p:cNvPr>
          <p:cNvSpPr/>
          <p:nvPr/>
        </p:nvSpPr>
        <p:spPr>
          <a:xfrm>
            <a:off x="5270810" y="2943922"/>
            <a:ext cx="524107" cy="1509468"/>
          </a:xfrm>
          <a:prstGeom prst="rightBrac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7AEB8B-D2A8-47EC-A1FE-DC8F4CBD09FB}"/>
              </a:ext>
            </a:extLst>
          </p:cNvPr>
          <p:cNvCxnSpPr>
            <a:cxnSpLocks/>
          </p:cNvCxnSpPr>
          <p:nvPr/>
        </p:nvCxnSpPr>
        <p:spPr>
          <a:xfrm flipV="1">
            <a:off x="5798635" y="2557346"/>
            <a:ext cx="602165" cy="112594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DA1FCB-61B2-4173-8656-ACCD05117A8A}"/>
              </a:ext>
            </a:extLst>
          </p:cNvPr>
          <p:cNvSpPr txBox="1"/>
          <p:nvPr/>
        </p:nvSpPr>
        <p:spPr>
          <a:xfrm>
            <a:off x="6460274" y="1919796"/>
            <a:ext cx="1992351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TOP3 OPISKELU-TAIDOT</a:t>
            </a:r>
            <a:endParaRPr kumimoji="0" lang="LID4096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8187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087C-A49E-4E8D-8A80-EF04C4DD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241503"/>
            <a:ext cx="8207376" cy="173959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Keskustelkaa</a:t>
            </a:r>
            <a:r>
              <a:rPr lang="en-US" sz="4400" dirty="0"/>
              <a:t> </a:t>
            </a:r>
            <a:r>
              <a:rPr lang="en-US" sz="4400" dirty="0" err="1"/>
              <a:t>naapurin</a:t>
            </a:r>
            <a:r>
              <a:rPr lang="en-US" sz="4400" dirty="0"/>
              <a:t> </a:t>
            </a:r>
            <a:r>
              <a:rPr lang="en-US" sz="4400" dirty="0" err="1"/>
              <a:t>kanssa</a:t>
            </a:r>
            <a:r>
              <a:rPr lang="en-US" sz="4400" dirty="0"/>
              <a:t>: </a:t>
            </a:r>
            <a:r>
              <a:rPr lang="en-US" sz="4400" dirty="0" err="1"/>
              <a:t>mitä</a:t>
            </a:r>
            <a:r>
              <a:rPr lang="en-US" sz="4400" dirty="0"/>
              <a:t> </a:t>
            </a:r>
            <a:r>
              <a:rPr lang="en-US" sz="4400" dirty="0" err="1"/>
              <a:t>opiskelutaitoa</a:t>
            </a:r>
            <a:r>
              <a:rPr lang="en-US" sz="4400" dirty="0"/>
              <a:t> </a:t>
            </a:r>
            <a:r>
              <a:rPr lang="en-US" sz="4400" dirty="0" err="1"/>
              <a:t>sinä</a:t>
            </a:r>
            <a:r>
              <a:rPr lang="en-US" sz="4400" dirty="0"/>
              <a:t> </a:t>
            </a:r>
            <a:r>
              <a:rPr lang="en-US" sz="4400" dirty="0" err="1"/>
              <a:t>haluaisit</a:t>
            </a:r>
            <a:r>
              <a:rPr lang="en-US" sz="4400" dirty="0"/>
              <a:t> </a:t>
            </a:r>
            <a:r>
              <a:rPr lang="en-US" sz="4400" dirty="0" err="1"/>
              <a:t>kehittää</a:t>
            </a:r>
            <a:r>
              <a:rPr lang="en-US" sz="4400" dirty="0"/>
              <a:t>?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1333972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974</Words>
  <Application>Microsoft Office PowerPoint</Application>
  <PresentationFormat>On-screen Show (16:10)</PresentationFormat>
  <Paragraphs>120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Courier New</vt:lpstr>
      <vt:lpstr>Georgia</vt:lpstr>
      <vt:lpstr>Helvetica</vt:lpstr>
      <vt:lpstr>Lucida Grande</vt:lpstr>
      <vt:lpstr>Symbol</vt:lpstr>
      <vt:lpstr>Wingdings</vt:lpstr>
      <vt:lpstr>Aalto University</vt:lpstr>
      <vt:lpstr>Aalto_University_2013</vt:lpstr>
      <vt:lpstr>SCI-A0000 Johdatus opiskeluun Ajanhallintaluento Mikko Inkinen, opintopsykologi</vt:lpstr>
      <vt:lpstr>Ohjelma 14.15-15.45</vt:lpstr>
      <vt:lpstr>Yliopiston idea</vt:lpstr>
      <vt:lpstr>Mikä sinusta on tulossa?</vt:lpstr>
      <vt:lpstr>Kuvaa yhdellä sanalla mikä sinusta on tulossa Aallossa opiskelun myötä. Mene sivulle www.menti.com , käytä koodia 32840438 ja kirjoita tämä sana sinne. Näemme kohta sanapilven teidän toiveista.</vt:lpstr>
      <vt:lpstr>Mitä taitoja tarvitaan, jotta saa opinnot yliopistossa sujumaan ja pääsee osaksi uuden luomisen kulttuuria ja mahdollistaa itselleen tulemisen joksikin?</vt:lpstr>
      <vt:lpstr>PowerPoint Presentation</vt:lpstr>
      <vt:lpstr>Opiskelun yksilölliset menestystekijät tutkimusten mukaan</vt:lpstr>
      <vt:lpstr>Keskustelkaa naapurin kanssa: mitä opiskelutaitoa sinä haluaisit kehittää?</vt:lpstr>
      <vt:lpstr>Ajanhallinnan tehtävä</vt:lpstr>
      <vt:lpstr>Ajanhallinnan tehtävä:</vt:lpstr>
      <vt:lpstr>Ajanhallinnan tehtävä:</vt:lpstr>
      <vt:lpstr>PowerPoint Presentation</vt:lpstr>
      <vt:lpstr>Aseta tavoitteet</vt:lpstr>
      <vt:lpstr>Konkretisoi tavoitteet tehtäviksi</vt:lpstr>
      <vt:lpstr>Millainen on hyvä tavoite?  -SMARTEST goals</vt:lpstr>
      <vt:lpstr>PowerPoint Presentation</vt:lpstr>
      <vt:lpstr>Tee aikataulu</vt:lpstr>
      <vt:lpstr>PowerPoint Presentation</vt:lpstr>
      <vt:lpstr>Arvioi paljon käytät tällä hetkellä viikossa opiskeluun aikaan. Mene sivulle www.menti.com , käytä koodia 32840438 ja valitse sinun tilannetta parhaiten kuvaava vaihtoehto. Näemme kohta kuvaajan teidän vastauksista.</vt:lpstr>
      <vt:lpstr>Pidä huolta itsestä</vt:lpstr>
      <vt:lpstr>PowerPoint Presentation</vt:lpstr>
      <vt:lpstr>Palautuminen edellyttää aikaa ja sopivaa tekemistä</vt:lpstr>
      <vt:lpstr>PowerPoint Presentation</vt:lpstr>
      <vt:lpstr>Starting Point of Wellbeing</vt:lpstr>
      <vt:lpstr>Opiskelu- ja hyvinvointitaitojen opettelua ryhmässä</vt:lpstr>
      <vt:lpstr>Opintopsykologi</vt:lpstr>
      <vt:lpstr>Uraohjauspsykologi</vt:lpstr>
      <vt:lpstr>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pohja</dc:title>
  <dc:creator>Nevala Minna</dc:creator>
  <cp:lastModifiedBy>Inkinen Mikko</cp:lastModifiedBy>
  <cp:revision>144</cp:revision>
  <dcterms:modified xsi:type="dcterms:W3CDTF">2022-09-14T13:22:31Z</dcterms:modified>
</cp:coreProperties>
</file>