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97" r:id="rId14"/>
    <p:sldId id="298" r:id="rId15"/>
    <p:sldId id="270" r:id="rId16"/>
    <p:sldId id="271" r:id="rId17"/>
    <p:sldId id="272" r:id="rId18"/>
    <p:sldId id="273" r:id="rId19"/>
    <p:sldId id="274" r:id="rId20"/>
    <p:sldId id="275" r:id="rId21"/>
    <p:sldId id="302" r:id="rId22"/>
    <p:sldId id="281" r:id="rId23"/>
    <p:sldId id="282" r:id="rId24"/>
    <p:sldId id="283" r:id="rId25"/>
    <p:sldId id="284" r:id="rId26"/>
    <p:sldId id="286" r:id="rId27"/>
    <p:sldId id="287" r:id="rId28"/>
    <p:sldId id="288" r:id="rId29"/>
    <p:sldId id="300" r:id="rId30"/>
    <p:sldId id="301" r:id="rId31"/>
    <p:sldId id="290" r:id="rId32"/>
    <p:sldId id="276" r:id="rId33"/>
    <p:sldId id="299" r:id="rId34"/>
    <p:sldId id="277" r:id="rId35"/>
    <p:sldId id="278" r:id="rId36"/>
    <p:sldId id="295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27"/>
  </p:normalViewPr>
  <p:slideViewPr>
    <p:cSldViewPr snapToGrid="0" snapToObjects="1">
      <p:cViewPr>
        <p:scale>
          <a:sx n="81" d="100"/>
          <a:sy n="81" d="100"/>
        </p:scale>
        <p:origin x="102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4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/C:\Users\lahdelma\Lahdelma\Documents\27C02000\FINDING%20EFFICIENT%20CONTRACT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/C:\Users\lahdelma\Lahdelma\Documents\27C02000\FINDING%20EFFICIENT%20CONTRAC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lahdelma\Lahdelma\Documents\27C02000\NELSON%20VS%20AMSTOR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lahdelma\Lahdelma\Documents\27C02000\NELSON%20VS%20AMSTOR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lahdelma\Lahdelma\Documents\27C02000\NELSON%20VS%20AMSTOR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'JOINT ORDINAL RANKING'!$A$9</c:f>
              <c:strCache>
                <c:ptCount val="1"/>
                <c:pt idx="0">
                  <c:v> 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</c:marker>
          <c:xVal>
            <c:numRef>
              <c:f>'JOINT ORDINAL RANKING'!$B$10:$K$10</c:f>
              <c:numCache>
                <c:formatCode>General</c:formatCode>
                <c:ptCount val="10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10</c:v>
                </c:pt>
                <c:pt idx="4">
                  <c:v>1</c:v>
                </c:pt>
                <c:pt idx="5">
                  <c:v>8</c:v>
                </c:pt>
                <c:pt idx="6">
                  <c:v>7</c:v>
                </c:pt>
                <c:pt idx="7">
                  <c:v>5</c:v>
                </c:pt>
                <c:pt idx="8">
                  <c:v>4</c:v>
                </c:pt>
                <c:pt idx="9">
                  <c:v>9</c:v>
                </c:pt>
              </c:numCache>
            </c:numRef>
          </c:xVal>
          <c:yVal>
            <c:numRef>
              <c:f>'JOINT ORDINAL RANKING'!$B$11:$K$11</c:f>
              <c:numCache>
                <c:formatCode>General</c:formatCode>
                <c:ptCount val="10"/>
                <c:pt idx="0">
                  <c:v>8</c:v>
                </c:pt>
                <c:pt idx="1">
                  <c:v>7</c:v>
                </c:pt>
                <c:pt idx="2">
                  <c:v>10</c:v>
                </c:pt>
                <c:pt idx="3">
                  <c:v>1</c:v>
                </c:pt>
                <c:pt idx="4">
                  <c:v>9</c:v>
                </c:pt>
                <c:pt idx="5">
                  <c:v>5</c:v>
                </c:pt>
                <c:pt idx="6">
                  <c:v>6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86B-E344-BAD9-3DB77C085D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72128328"/>
        <c:axId val="-2073614280"/>
      </c:scatterChart>
      <c:valAx>
        <c:axId val="-2072128328"/>
        <c:scaling>
          <c:orientation val="minMax"/>
          <c:max val="1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-2073614280"/>
        <c:crosses val="autoZero"/>
        <c:crossBetween val="midCat"/>
        <c:majorUnit val="1"/>
      </c:valAx>
      <c:valAx>
        <c:axId val="-2073614280"/>
        <c:scaling>
          <c:orientation val="minMax"/>
          <c:max val="1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2072128328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438275171108"/>
          <c:y val="2.2417153996101401E-2"/>
          <c:w val="0.80273759033607806"/>
          <c:h val="0.83423646605577895"/>
        </c:manualLayout>
      </c:layout>
      <c:scatterChart>
        <c:scatterStyle val="lineMarker"/>
        <c:varyColors val="0"/>
        <c:ser>
          <c:idx val="0"/>
          <c:order val="0"/>
          <c:tx>
            <c:strRef>
              <c:f>'JOINT CARDINAL RANKING'!$A$9</c:f>
              <c:strCache>
                <c:ptCount val="1"/>
                <c:pt idx="0">
                  <c:v> </c:v>
                </c:pt>
              </c:strCache>
            </c:strRef>
          </c:tx>
          <c:spPr>
            <a:ln w="28575">
              <a:noFill/>
            </a:ln>
          </c:spPr>
          <c:dPt>
            <c:idx val="0"/>
            <c:marker>
              <c:spPr>
                <a:solidFill>
                  <a:schemeClr val="accent1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EB8-DC45-B3DF-2206C45EBF76}"/>
              </c:ext>
            </c:extLst>
          </c:dPt>
          <c:dPt>
            <c:idx val="2"/>
            <c:marker>
              <c:symbol val="square"/>
              <c:size val="7"/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EB8-DC45-B3DF-2206C45EBF76}"/>
              </c:ext>
            </c:extLst>
          </c:dPt>
          <c:dPt>
            <c:idx val="3"/>
            <c:marker>
              <c:symbol val="square"/>
              <c:size val="7"/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FEB8-DC45-B3DF-2206C45EBF76}"/>
              </c:ext>
            </c:extLst>
          </c:dPt>
          <c:dPt>
            <c:idx val="6"/>
            <c:marker>
              <c:symbol val="square"/>
              <c:size val="7"/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FEB8-DC45-B3DF-2206C45EBF76}"/>
              </c:ext>
            </c:extLst>
          </c:dPt>
          <c:dPt>
            <c:idx val="9"/>
            <c:marker>
              <c:symbol val="square"/>
              <c:size val="7"/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FEB8-DC45-B3DF-2206C45EBF76}"/>
              </c:ext>
            </c:extLst>
          </c:dPt>
          <c:xVal>
            <c:numRef>
              <c:f>'JOINT CARDINAL RANKING'!$B$10:$K$10</c:f>
              <c:numCache>
                <c:formatCode>General</c:formatCode>
                <c:ptCount val="10"/>
                <c:pt idx="0">
                  <c:v>6</c:v>
                </c:pt>
                <c:pt idx="1">
                  <c:v>2.5</c:v>
                </c:pt>
                <c:pt idx="2">
                  <c:v>2</c:v>
                </c:pt>
                <c:pt idx="3">
                  <c:v>10</c:v>
                </c:pt>
                <c:pt idx="4">
                  <c:v>0</c:v>
                </c:pt>
                <c:pt idx="5">
                  <c:v>8</c:v>
                </c:pt>
                <c:pt idx="6">
                  <c:v>7.8</c:v>
                </c:pt>
                <c:pt idx="7">
                  <c:v>5.5</c:v>
                </c:pt>
                <c:pt idx="8">
                  <c:v>3.5</c:v>
                </c:pt>
                <c:pt idx="9">
                  <c:v>9.5</c:v>
                </c:pt>
              </c:numCache>
            </c:numRef>
          </c:xVal>
          <c:yVal>
            <c:numRef>
              <c:f>'JOINT CARDINAL RANKING'!$B$11:$K$11</c:f>
              <c:numCache>
                <c:formatCode>General</c:formatCode>
                <c:ptCount val="10"/>
                <c:pt idx="0">
                  <c:v>80</c:v>
                </c:pt>
                <c:pt idx="1">
                  <c:v>78</c:v>
                </c:pt>
                <c:pt idx="2">
                  <c:v>96</c:v>
                </c:pt>
                <c:pt idx="3">
                  <c:v>30</c:v>
                </c:pt>
                <c:pt idx="4">
                  <c:v>90</c:v>
                </c:pt>
                <c:pt idx="5">
                  <c:v>55</c:v>
                </c:pt>
                <c:pt idx="6">
                  <c:v>75</c:v>
                </c:pt>
                <c:pt idx="7">
                  <c:v>50</c:v>
                </c:pt>
                <c:pt idx="8">
                  <c:v>32</c:v>
                </c:pt>
                <c:pt idx="9">
                  <c:v>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FEB8-DC45-B3DF-2206C45EBF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23374952"/>
        <c:axId val="2123732616"/>
      </c:scatterChart>
      <c:valAx>
        <c:axId val="-2023374952"/>
        <c:scaling>
          <c:orientation val="minMax"/>
          <c:max val="1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123732616"/>
        <c:crosses val="autoZero"/>
        <c:crossBetween val="midCat"/>
        <c:majorUnit val="1"/>
      </c:valAx>
      <c:valAx>
        <c:axId val="212373261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20233749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fi-FI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46001995330699"/>
          <c:y val="9.7867241087773199E-2"/>
          <c:w val="0.60414968019001603"/>
          <c:h val="0.67001418898552401"/>
        </c:manualLayout>
      </c:layout>
      <c:scatterChart>
        <c:scatterStyle val="lineMarker"/>
        <c:varyColors val="0"/>
        <c:ser>
          <c:idx val="0"/>
          <c:order val="0"/>
          <c:tx>
            <c:strRef>
              <c:f>'Listing of all contracts'!$M$2</c:f>
              <c:strCache>
                <c:ptCount val="1"/>
                <c:pt idx="0">
                  <c:v>Amstore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'Listing of all contracts'!$L$3:$L$72</c:f>
              <c:numCache>
                <c:formatCode>General</c:formatCode>
                <c:ptCount val="70"/>
                <c:pt idx="0">
                  <c:v>0</c:v>
                </c:pt>
                <c:pt idx="1">
                  <c:v>8</c:v>
                </c:pt>
                <c:pt idx="2">
                  <c:v>12</c:v>
                </c:pt>
                <c:pt idx="3">
                  <c:v>15</c:v>
                </c:pt>
                <c:pt idx="4">
                  <c:v>17</c:v>
                </c:pt>
                <c:pt idx="5">
                  <c:v>19</c:v>
                </c:pt>
                <c:pt idx="6">
                  <c:v>20</c:v>
                </c:pt>
                <c:pt idx="7">
                  <c:v>20</c:v>
                </c:pt>
                <c:pt idx="8">
                  <c:v>28</c:v>
                </c:pt>
                <c:pt idx="9">
                  <c:v>32</c:v>
                </c:pt>
                <c:pt idx="10">
                  <c:v>35</c:v>
                </c:pt>
                <c:pt idx="11">
                  <c:v>37</c:v>
                </c:pt>
                <c:pt idx="12">
                  <c:v>39</c:v>
                </c:pt>
                <c:pt idx="13">
                  <c:v>40</c:v>
                </c:pt>
                <c:pt idx="14">
                  <c:v>25</c:v>
                </c:pt>
                <c:pt idx="15">
                  <c:v>33</c:v>
                </c:pt>
                <c:pt idx="16">
                  <c:v>37</c:v>
                </c:pt>
                <c:pt idx="17">
                  <c:v>40</c:v>
                </c:pt>
                <c:pt idx="18">
                  <c:v>42</c:v>
                </c:pt>
                <c:pt idx="19">
                  <c:v>44</c:v>
                </c:pt>
                <c:pt idx="20">
                  <c:v>45</c:v>
                </c:pt>
                <c:pt idx="21">
                  <c:v>45</c:v>
                </c:pt>
                <c:pt idx="22">
                  <c:v>53</c:v>
                </c:pt>
                <c:pt idx="23">
                  <c:v>57</c:v>
                </c:pt>
                <c:pt idx="24">
                  <c:v>60</c:v>
                </c:pt>
                <c:pt idx="25">
                  <c:v>62</c:v>
                </c:pt>
                <c:pt idx="26">
                  <c:v>64</c:v>
                </c:pt>
                <c:pt idx="27">
                  <c:v>65</c:v>
                </c:pt>
                <c:pt idx="28">
                  <c:v>40</c:v>
                </c:pt>
                <c:pt idx="29">
                  <c:v>48</c:v>
                </c:pt>
                <c:pt idx="30">
                  <c:v>52</c:v>
                </c:pt>
                <c:pt idx="31">
                  <c:v>55</c:v>
                </c:pt>
                <c:pt idx="32">
                  <c:v>57</c:v>
                </c:pt>
                <c:pt idx="33">
                  <c:v>59</c:v>
                </c:pt>
                <c:pt idx="34">
                  <c:v>60</c:v>
                </c:pt>
                <c:pt idx="35">
                  <c:v>60</c:v>
                </c:pt>
                <c:pt idx="36">
                  <c:v>68</c:v>
                </c:pt>
                <c:pt idx="37">
                  <c:v>72</c:v>
                </c:pt>
                <c:pt idx="38">
                  <c:v>75</c:v>
                </c:pt>
                <c:pt idx="39">
                  <c:v>77</c:v>
                </c:pt>
                <c:pt idx="40">
                  <c:v>79</c:v>
                </c:pt>
                <c:pt idx="41">
                  <c:v>80</c:v>
                </c:pt>
                <c:pt idx="42">
                  <c:v>55</c:v>
                </c:pt>
                <c:pt idx="43">
                  <c:v>63</c:v>
                </c:pt>
                <c:pt idx="44">
                  <c:v>67</c:v>
                </c:pt>
                <c:pt idx="45">
                  <c:v>70</c:v>
                </c:pt>
                <c:pt idx="46">
                  <c:v>72</c:v>
                </c:pt>
                <c:pt idx="47">
                  <c:v>74</c:v>
                </c:pt>
                <c:pt idx="48">
                  <c:v>75</c:v>
                </c:pt>
                <c:pt idx="49">
                  <c:v>75</c:v>
                </c:pt>
                <c:pt idx="50">
                  <c:v>83</c:v>
                </c:pt>
                <c:pt idx="51">
                  <c:v>87</c:v>
                </c:pt>
                <c:pt idx="52">
                  <c:v>90</c:v>
                </c:pt>
                <c:pt idx="53">
                  <c:v>92</c:v>
                </c:pt>
                <c:pt idx="54">
                  <c:v>94</c:v>
                </c:pt>
                <c:pt idx="55">
                  <c:v>95</c:v>
                </c:pt>
                <c:pt idx="56">
                  <c:v>60</c:v>
                </c:pt>
                <c:pt idx="57">
                  <c:v>68</c:v>
                </c:pt>
                <c:pt idx="58">
                  <c:v>72</c:v>
                </c:pt>
                <c:pt idx="59">
                  <c:v>75</c:v>
                </c:pt>
                <c:pt idx="60">
                  <c:v>77</c:v>
                </c:pt>
                <c:pt idx="61">
                  <c:v>79</c:v>
                </c:pt>
                <c:pt idx="62">
                  <c:v>80</c:v>
                </c:pt>
                <c:pt idx="63">
                  <c:v>80</c:v>
                </c:pt>
                <c:pt idx="64">
                  <c:v>88</c:v>
                </c:pt>
                <c:pt idx="65">
                  <c:v>92</c:v>
                </c:pt>
                <c:pt idx="66">
                  <c:v>95</c:v>
                </c:pt>
                <c:pt idx="67">
                  <c:v>97</c:v>
                </c:pt>
                <c:pt idx="68">
                  <c:v>99</c:v>
                </c:pt>
                <c:pt idx="69">
                  <c:v>100</c:v>
                </c:pt>
              </c:numCache>
            </c:numRef>
          </c:xVal>
          <c:yVal>
            <c:numRef>
              <c:f>'Listing of all contracts'!$M$3:$M$72</c:f>
              <c:numCache>
                <c:formatCode>General</c:formatCode>
                <c:ptCount val="70"/>
                <c:pt idx="0">
                  <c:v>100</c:v>
                </c:pt>
                <c:pt idx="1">
                  <c:v>99</c:v>
                </c:pt>
                <c:pt idx="2">
                  <c:v>98</c:v>
                </c:pt>
                <c:pt idx="3">
                  <c:v>96</c:v>
                </c:pt>
                <c:pt idx="4">
                  <c:v>92</c:v>
                </c:pt>
                <c:pt idx="5">
                  <c:v>87</c:v>
                </c:pt>
                <c:pt idx="6">
                  <c:v>80</c:v>
                </c:pt>
                <c:pt idx="7">
                  <c:v>90</c:v>
                </c:pt>
                <c:pt idx="8">
                  <c:v>89</c:v>
                </c:pt>
                <c:pt idx="9">
                  <c:v>88</c:v>
                </c:pt>
                <c:pt idx="10">
                  <c:v>86</c:v>
                </c:pt>
                <c:pt idx="11">
                  <c:v>82</c:v>
                </c:pt>
                <c:pt idx="12">
                  <c:v>77</c:v>
                </c:pt>
                <c:pt idx="13">
                  <c:v>70</c:v>
                </c:pt>
                <c:pt idx="14">
                  <c:v>90</c:v>
                </c:pt>
                <c:pt idx="15">
                  <c:v>89</c:v>
                </c:pt>
                <c:pt idx="16">
                  <c:v>88</c:v>
                </c:pt>
                <c:pt idx="17">
                  <c:v>86</c:v>
                </c:pt>
                <c:pt idx="18">
                  <c:v>82</c:v>
                </c:pt>
                <c:pt idx="19">
                  <c:v>77</c:v>
                </c:pt>
                <c:pt idx="20">
                  <c:v>70</c:v>
                </c:pt>
                <c:pt idx="21">
                  <c:v>80</c:v>
                </c:pt>
                <c:pt idx="22">
                  <c:v>79</c:v>
                </c:pt>
                <c:pt idx="23">
                  <c:v>78</c:v>
                </c:pt>
                <c:pt idx="24">
                  <c:v>76</c:v>
                </c:pt>
                <c:pt idx="25">
                  <c:v>72</c:v>
                </c:pt>
                <c:pt idx="26">
                  <c:v>67</c:v>
                </c:pt>
                <c:pt idx="27">
                  <c:v>60</c:v>
                </c:pt>
                <c:pt idx="28">
                  <c:v>75</c:v>
                </c:pt>
                <c:pt idx="29">
                  <c:v>74</c:v>
                </c:pt>
                <c:pt idx="30">
                  <c:v>73</c:v>
                </c:pt>
                <c:pt idx="31">
                  <c:v>71</c:v>
                </c:pt>
                <c:pt idx="32">
                  <c:v>67</c:v>
                </c:pt>
                <c:pt idx="33">
                  <c:v>62</c:v>
                </c:pt>
                <c:pt idx="34">
                  <c:v>55</c:v>
                </c:pt>
                <c:pt idx="35">
                  <c:v>65</c:v>
                </c:pt>
                <c:pt idx="36">
                  <c:v>64</c:v>
                </c:pt>
                <c:pt idx="37">
                  <c:v>63</c:v>
                </c:pt>
                <c:pt idx="38">
                  <c:v>61</c:v>
                </c:pt>
                <c:pt idx="39">
                  <c:v>57</c:v>
                </c:pt>
                <c:pt idx="40">
                  <c:v>52</c:v>
                </c:pt>
                <c:pt idx="41">
                  <c:v>45</c:v>
                </c:pt>
                <c:pt idx="42">
                  <c:v>55</c:v>
                </c:pt>
                <c:pt idx="43">
                  <c:v>54</c:v>
                </c:pt>
                <c:pt idx="44">
                  <c:v>53</c:v>
                </c:pt>
                <c:pt idx="45">
                  <c:v>51</c:v>
                </c:pt>
                <c:pt idx="46">
                  <c:v>47</c:v>
                </c:pt>
                <c:pt idx="47">
                  <c:v>42</c:v>
                </c:pt>
                <c:pt idx="48">
                  <c:v>35</c:v>
                </c:pt>
                <c:pt idx="49">
                  <c:v>45</c:v>
                </c:pt>
                <c:pt idx="50">
                  <c:v>44</c:v>
                </c:pt>
                <c:pt idx="51">
                  <c:v>43</c:v>
                </c:pt>
                <c:pt idx="52">
                  <c:v>41</c:v>
                </c:pt>
                <c:pt idx="53">
                  <c:v>37</c:v>
                </c:pt>
                <c:pt idx="54">
                  <c:v>32</c:v>
                </c:pt>
                <c:pt idx="55">
                  <c:v>25</c:v>
                </c:pt>
                <c:pt idx="56">
                  <c:v>30</c:v>
                </c:pt>
                <c:pt idx="57">
                  <c:v>29</c:v>
                </c:pt>
                <c:pt idx="58">
                  <c:v>28</c:v>
                </c:pt>
                <c:pt idx="59">
                  <c:v>26</c:v>
                </c:pt>
                <c:pt idx="60">
                  <c:v>22</c:v>
                </c:pt>
                <c:pt idx="61">
                  <c:v>17</c:v>
                </c:pt>
                <c:pt idx="62">
                  <c:v>10</c:v>
                </c:pt>
                <c:pt idx="63">
                  <c:v>20</c:v>
                </c:pt>
                <c:pt idx="64">
                  <c:v>19</c:v>
                </c:pt>
                <c:pt idx="65">
                  <c:v>18</c:v>
                </c:pt>
                <c:pt idx="66">
                  <c:v>16</c:v>
                </c:pt>
                <c:pt idx="67">
                  <c:v>12</c:v>
                </c:pt>
                <c:pt idx="68">
                  <c:v>7</c:v>
                </c:pt>
                <c:pt idx="6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796-274C-9AEA-A08946405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1121288"/>
        <c:axId val="-2111134728"/>
      </c:scatterChart>
      <c:valAx>
        <c:axId val="-2111121288"/>
        <c:scaling>
          <c:orientation val="minMax"/>
          <c:max val="10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Nelson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-2111134728"/>
        <c:crosses val="autoZero"/>
        <c:crossBetween val="midCat"/>
        <c:majorUnit val="10"/>
        <c:minorUnit val="5"/>
      </c:valAx>
      <c:valAx>
        <c:axId val="-2111134728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Amstore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-2111121288"/>
        <c:crosses val="autoZero"/>
        <c:crossBetween val="midCat"/>
        <c:majorUnit val="10"/>
        <c:minorUnit val="5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'Efficient contracts filtered'!$L$3:$L$72</c:f>
              <c:numCache>
                <c:formatCode>General</c:formatCode>
                <c:ptCount val="31"/>
                <c:pt idx="0">
                  <c:v>0</c:v>
                </c:pt>
                <c:pt idx="1">
                  <c:v>8</c:v>
                </c:pt>
                <c:pt idx="2">
                  <c:v>12</c:v>
                </c:pt>
                <c:pt idx="3">
                  <c:v>15</c:v>
                </c:pt>
                <c:pt idx="4">
                  <c:v>17</c:v>
                </c:pt>
                <c:pt idx="5">
                  <c:v>25</c:v>
                </c:pt>
                <c:pt idx="6">
                  <c:v>33</c:v>
                </c:pt>
                <c:pt idx="7">
                  <c:v>37</c:v>
                </c:pt>
                <c:pt idx="8">
                  <c:v>40</c:v>
                </c:pt>
                <c:pt idx="9">
                  <c:v>42</c:v>
                </c:pt>
                <c:pt idx="10">
                  <c:v>45</c:v>
                </c:pt>
                <c:pt idx="11">
                  <c:v>53</c:v>
                </c:pt>
                <c:pt idx="12">
                  <c:v>57</c:v>
                </c:pt>
                <c:pt idx="13">
                  <c:v>60</c:v>
                </c:pt>
                <c:pt idx="14">
                  <c:v>62</c:v>
                </c:pt>
                <c:pt idx="15">
                  <c:v>64</c:v>
                </c:pt>
                <c:pt idx="16">
                  <c:v>68</c:v>
                </c:pt>
                <c:pt idx="17">
                  <c:v>72</c:v>
                </c:pt>
                <c:pt idx="18">
                  <c:v>75</c:v>
                </c:pt>
                <c:pt idx="19">
                  <c:v>77</c:v>
                </c:pt>
                <c:pt idx="20">
                  <c:v>79</c:v>
                </c:pt>
                <c:pt idx="21">
                  <c:v>80</c:v>
                </c:pt>
                <c:pt idx="22">
                  <c:v>83</c:v>
                </c:pt>
                <c:pt idx="23">
                  <c:v>87</c:v>
                </c:pt>
                <c:pt idx="24">
                  <c:v>90</c:v>
                </c:pt>
                <c:pt idx="25">
                  <c:v>92</c:v>
                </c:pt>
                <c:pt idx="26">
                  <c:v>94</c:v>
                </c:pt>
                <c:pt idx="27">
                  <c:v>95</c:v>
                </c:pt>
                <c:pt idx="28">
                  <c:v>97</c:v>
                </c:pt>
                <c:pt idx="29">
                  <c:v>99</c:v>
                </c:pt>
                <c:pt idx="30">
                  <c:v>100</c:v>
                </c:pt>
              </c:numCache>
            </c:numRef>
          </c:xVal>
          <c:yVal>
            <c:numRef>
              <c:f>'Efficient contracts filtered'!$M$3:$M$72</c:f>
              <c:numCache>
                <c:formatCode>General</c:formatCode>
                <c:ptCount val="31"/>
                <c:pt idx="0">
                  <c:v>100</c:v>
                </c:pt>
                <c:pt idx="1">
                  <c:v>99</c:v>
                </c:pt>
                <c:pt idx="2">
                  <c:v>98</c:v>
                </c:pt>
                <c:pt idx="3">
                  <c:v>96</c:v>
                </c:pt>
                <c:pt idx="4">
                  <c:v>92</c:v>
                </c:pt>
                <c:pt idx="5">
                  <c:v>90</c:v>
                </c:pt>
                <c:pt idx="6">
                  <c:v>89</c:v>
                </c:pt>
                <c:pt idx="7">
                  <c:v>88</c:v>
                </c:pt>
                <c:pt idx="8">
                  <c:v>86</c:v>
                </c:pt>
                <c:pt idx="9">
                  <c:v>82</c:v>
                </c:pt>
                <c:pt idx="10">
                  <c:v>80</c:v>
                </c:pt>
                <c:pt idx="11">
                  <c:v>79</c:v>
                </c:pt>
                <c:pt idx="12">
                  <c:v>78</c:v>
                </c:pt>
                <c:pt idx="13">
                  <c:v>76</c:v>
                </c:pt>
                <c:pt idx="14">
                  <c:v>72</c:v>
                </c:pt>
                <c:pt idx="15">
                  <c:v>67</c:v>
                </c:pt>
                <c:pt idx="16">
                  <c:v>64</c:v>
                </c:pt>
                <c:pt idx="17">
                  <c:v>63</c:v>
                </c:pt>
                <c:pt idx="18">
                  <c:v>61</c:v>
                </c:pt>
                <c:pt idx="19">
                  <c:v>57</c:v>
                </c:pt>
                <c:pt idx="20">
                  <c:v>52</c:v>
                </c:pt>
                <c:pt idx="21">
                  <c:v>45</c:v>
                </c:pt>
                <c:pt idx="22">
                  <c:v>44</c:v>
                </c:pt>
                <c:pt idx="23">
                  <c:v>43</c:v>
                </c:pt>
                <c:pt idx="24">
                  <c:v>41</c:v>
                </c:pt>
                <c:pt idx="25">
                  <c:v>37</c:v>
                </c:pt>
                <c:pt idx="26">
                  <c:v>32</c:v>
                </c:pt>
                <c:pt idx="27">
                  <c:v>25</c:v>
                </c:pt>
                <c:pt idx="28">
                  <c:v>12</c:v>
                </c:pt>
                <c:pt idx="29">
                  <c:v>7</c:v>
                </c:pt>
                <c:pt idx="3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F30-6B4D-ACCF-DB310F4807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79748936"/>
        <c:axId val="-2080283960"/>
      </c:scatterChart>
      <c:valAx>
        <c:axId val="-2079748936"/>
        <c:scaling>
          <c:orientation val="minMax"/>
          <c:max val="10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Nelson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080283960"/>
        <c:crosses val="autoZero"/>
        <c:crossBetween val="midCat"/>
        <c:majorUnit val="10"/>
      </c:valAx>
      <c:valAx>
        <c:axId val="-2080283960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Amstore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079748936"/>
        <c:crosses val="autoZero"/>
        <c:crossBetween val="midCat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400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'Sorted critical ratios '!$I$3:$I$14</c:f>
              <c:numCache>
                <c:formatCode>General</c:formatCode>
                <c:ptCount val="12"/>
                <c:pt idx="0">
                  <c:v>0</c:v>
                </c:pt>
                <c:pt idx="1">
                  <c:v>8</c:v>
                </c:pt>
                <c:pt idx="2">
                  <c:v>12</c:v>
                </c:pt>
                <c:pt idx="3">
                  <c:v>37</c:v>
                </c:pt>
                <c:pt idx="4">
                  <c:v>57</c:v>
                </c:pt>
                <c:pt idx="5">
                  <c:v>60</c:v>
                </c:pt>
                <c:pt idx="6">
                  <c:v>75</c:v>
                </c:pt>
                <c:pt idx="7">
                  <c:v>90</c:v>
                </c:pt>
                <c:pt idx="8">
                  <c:v>92</c:v>
                </c:pt>
                <c:pt idx="9">
                  <c:v>94</c:v>
                </c:pt>
                <c:pt idx="10">
                  <c:v>99</c:v>
                </c:pt>
                <c:pt idx="11">
                  <c:v>100</c:v>
                </c:pt>
              </c:numCache>
            </c:numRef>
          </c:xVal>
          <c:yVal>
            <c:numRef>
              <c:f>'Sorted critical ratios '!$J$3:$J$14</c:f>
              <c:numCache>
                <c:formatCode>General</c:formatCode>
                <c:ptCount val="12"/>
                <c:pt idx="0">
                  <c:v>100</c:v>
                </c:pt>
                <c:pt idx="1">
                  <c:v>99</c:v>
                </c:pt>
                <c:pt idx="2">
                  <c:v>98</c:v>
                </c:pt>
                <c:pt idx="3">
                  <c:v>88</c:v>
                </c:pt>
                <c:pt idx="4">
                  <c:v>78</c:v>
                </c:pt>
                <c:pt idx="5">
                  <c:v>76</c:v>
                </c:pt>
                <c:pt idx="6">
                  <c:v>61</c:v>
                </c:pt>
                <c:pt idx="7">
                  <c:v>41</c:v>
                </c:pt>
                <c:pt idx="8">
                  <c:v>37</c:v>
                </c:pt>
                <c:pt idx="9">
                  <c:v>32</c:v>
                </c:pt>
                <c:pt idx="10">
                  <c:v>7</c:v>
                </c:pt>
                <c:pt idx="1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895-384B-A2E7-10CB6C43A3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1233512"/>
        <c:axId val="-2111239448"/>
      </c:scatterChart>
      <c:valAx>
        <c:axId val="-2111233512"/>
        <c:scaling>
          <c:orientation val="minMax"/>
          <c:max val="10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Nelson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11239448"/>
        <c:crosses val="autoZero"/>
        <c:crossBetween val="midCat"/>
        <c:majorUnit val="10"/>
      </c:valAx>
      <c:valAx>
        <c:axId val="-2111239448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Amstore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11233512"/>
        <c:crosses val="autoZero"/>
        <c:crossBetween val="midCat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>
        <a:lumMod val="85000"/>
      </a:schemeClr>
    </a:solidFill>
  </c:spPr>
  <c:txPr>
    <a:bodyPr/>
    <a:lstStyle/>
    <a:p>
      <a:pPr>
        <a:defRPr sz="1400"/>
      </a:pPr>
      <a:endParaRPr lang="fi-FI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8CBF4-0752-4B42-80E6-76CA1BBFF63B}" type="doc">
      <dgm:prSet loTypeId="urn:microsoft.com/office/officeart/2005/8/layout/orgChart1" loCatId="hierarchy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C1E1082-7463-46FD-B500-11C920AF735F}">
      <dgm:prSet phldrT="[Text]" custT="1"/>
      <dgm:spPr/>
      <dgm:t>
        <a:bodyPr/>
        <a:lstStyle/>
        <a:p>
          <a:r>
            <a:rPr lang="en-US" sz="2000" dirty="0"/>
            <a:t>Negotiation</a:t>
          </a:r>
        </a:p>
      </dgm:t>
    </dgm:pt>
    <dgm:pt modelId="{4EB2A088-DBE2-4DBF-AE10-5E4AF10EF8D0}" type="parTrans" cxnId="{F34D09B1-2C3B-4103-9A71-8BA90FCAC97D}">
      <dgm:prSet/>
      <dgm:spPr/>
      <dgm:t>
        <a:bodyPr/>
        <a:lstStyle/>
        <a:p>
          <a:endParaRPr lang="en-US" sz="2000"/>
        </a:p>
      </dgm:t>
    </dgm:pt>
    <dgm:pt modelId="{801F1F60-F99D-484D-B1F5-A344848F00A6}" type="sibTrans" cxnId="{F34D09B1-2C3B-4103-9A71-8BA90FCAC97D}">
      <dgm:prSet/>
      <dgm:spPr/>
      <dgm:t>
        <a:bodyPr/>
        <a:lstStyle/>
        <a:p>
          <a:endParaRPr lang="en-US" sz="2000"/>
        </a:p>
      </dgm:t>
    </dgm:pt>
    <dgm:pt modelId="{E5C4AFE8-CA3D-4FEF-B4FF-53C044DF7CD2}">
      <dgm:prSet phldrT="[Text]" custT="1"/>
      <dgm:spPr/>
      <dgm:t>
        <a:bodyPr/>
        <a:lstStyle/>
        <a:p>
          <a:r>
            <a:rPr lang="en-US" sz="2000" b="0" dirty="0"/>
            <a:t>2. </a:t>
          </a:r>
          <a:br>
            <a:rPr lang="en-US" sz="2000" b="0" dirty="0"/>
          </a:br>
          <a:r>
            <a:rPr lang="en-US" sz="2000" b="0" dirty="0"/>
            <a:t>Distributive </a:t>
          </a:r>
          <a:br>
            <a:rPr lang="en-US" sz="2000" b="0" dirty="0"/>
          </a:br>
          <a:r>
            <a:rPr lang="en-US" sz="2000" b="0" dirty="0"/>
            <a:t>(Win-Lose)</a:t>
          </a:r>
        </a:p>
      </dgm:t>
    </dgm:pt>
    <dgm:pt modelId="{64541CA9-CF2D-4F2C-8518-F6F1AC1DC90A}" type="parTrans" cxnId="{20988C6C-304F-410B-ABF5-EC8224B33D6D}">
      <dgm:prSet/>
      <dgm:spPr/>
      <dgm:t>
        <a:bodyPr/>
        <a:lstStyle/>
        <a:p>
          <a:endParaRPr lang="en-US" sz="2000"/>
        </a:p>
      </dgm:t>
    </dgm:pt>
    <dgm:pt modelId="{93631115-0EF0-43BE-8130-9A72D93BAD96}" type="sibTrans" cxnId="{20988C6C-304F-410B-ABF5-EC8224B33D6D}">
      <dgm:prSet/>
      <dgm:spPr/>
      <dgm:t>
        <a:bodyPr/>
        <a:lstStyle/>
        <a:p>
          <a:endParaRPr lang="en-US" sz="2000"/>
        </a:p>
      </dgm:t>
    </dgm:pt>
    <dgm:pt modelId="{E16F1DE8-3147-4DE6-BA13-539225BF9BCB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b="1">
              <a:solidFill>
                <a:schemeClr val="bg1"/>
              </a:solidFill>
            </a:rPr>
            <a:t>3. </a:t>
          </a:r>
          <a:br>
            <a:rPr lang="en-US" sz="2000" b="1">
              <a:solidFill>
                <a:schemeClr val="bg1"/>
              </a:solidFill>
            </a:rPr>
          </a:br>
          <a:r>
            <a:rPr lang="en-US" sz="2000" b="1">
              <a:solidFill>
                <a:schemeClr val="bg1"/>
              </a:solidFill>
            </a:rPr>
            <a:t>Integrative </a:t>
          </a:r>
          <a:br>
            <a:rPr lang="en-US" sz="2000" b="1">
              <a:solidFill>
                <a:schemeClr val="bg1"/>
              </a:solidFill>
            </a:rPr>
          </a:br>
          <a:r>
            <a:rPr lang="en-US" sz="2000" b="1">
              <a:solidFill>
                <a:schemeClr val="bg1"/>
              </a:solidFill>
            </a:rPr>
            <a:t>(Win-Win)</a:t>
          </a:r>
          <a:endParaRPr lang="en-US" sz="2000" b="1" dirty="0">
            <a:solidFill>
              <a:schemeClr val="bg1"/>
            </a:solidFill>
          </a:endParaRPr>
        </a:p>
      </dgm:t>
    </dgm:pt>
    <dgm:pt modelId="{9427F843-C57D-41BD-ADA8-156C9B693381}" type="parTrans" cxnId="{A25D4387-BD6B-4D57-B5BB-A5AE6EC4C2B1}">
      <dgm:prSet/>
      <dgm:spPr/>
      <dgm:t>
        <a:bodyPr/>
        <a:lstStyle/>
        <a:p>
          <a:endParaRPr lang="en-US" sz="2000"/>
        </a:p>
      </dgm:t>
    </dgm:pt>
    <dgm:pt modelId="{F2FDD996-69E6-469D-AC59-5F585E13D54D}" type="sibTrans" cxnId="{A25D4387-BD6B-4D57-B5BB-A5AE6EC4C2B1}">
      <dgm:prSet/>
      <dgm:spPr/>
      <dgm:t>
        <a:bodyPr/>
        <a:lstStyle/>
        <a:p>
          <a:endParaRPr lang="en-US" sz="2000"/>
        </a:p>
      </dgm:t>
    </dgm:pt>
    <dgm:pt modelId="{D6000190-737D-4B66-9DC2-E830B8B53927}">
      <dgm:prSet phldrT="[Text]" custT="1"/>
      <dgm:spPr/>
      <dgm:t>
        <a:bodyPr/>
        <a:lstStyle/>
        <a:p>
          <a:r>
            <a:rPr lang="en-US" sz="2000" dirty="0"/>
            <a:t>4. </a:t>
          </a:r>
          <a:br>
            <a:rPr lang="en-US" sz="2000" dirty="0"/>
          </a:br>
          <a:r>
            <a:rPr lang="en-US" sz="2000" dirty="0"/>
            <a:t>Many parties</a:t>
          </a:r>
        </a:p>
      </dgm:t>
    </dgm:pt>
    <dgm:pt modelId="{22093F7B-2FED-4CE3-852E-B3CE7A1EE458}" type="parTrans" cxnId="{551B7368-59EA-4709-8B29-17940DC609E3}">
      <dgm:prSet/>
      <dgm:spPr/>
      <dgm:t>
        <a:bodyPr/>
        <a:lstStyle/>
        <a:p>
          <a:endParaRPr lang="en-US" sz="2000"/>
        </a:p>
      </dgm:t>
    </dgm:pt>
    <dgm:pt modelId="{10ACCEA4-EE0E-4218-ACFA-CDC631AF4E4D}" type="sibTrans" cxnId="{551B7368-59EA-4709-8B29-17940DC609E3}">
      <dgm:prSet/>
      <dgm:spPr/>
      <dgm:t>
        <a:bodyPr/>
        <a:lstStyle/>
        <a:p>
          <a:endParaRPr lang="en-US" sz="2000"/>
        </a:p>
      </dgm:t>
    </dgm:pt>
    <dgm:pt modelId="{A8BCCE81-92BD-4C83-871F-42DA4A87D3D9}" type="asst">
      <dgm:prSet custT="1"/>
      <dgm:spPr/>
      <dgm:t>
        <a:bodyPr/>
        <a:lstStyle/>
        <a:p>
          <a:r>
            <a:rPr lang="fi-FI" sz="2000" dirty="0"/>
            <a:t>1. </a:t>
          </a:r>
          <a:br>
            <a:rPr lang="fi-FI" sz="2000" dirty="0"/>
          </a:br>
          <a:r>
            <a:rPr lang="fi-FI" sz="2000" dirty="0"/>
            <a:t>Fundamentals</a:t>
          </a:r>
        </a:p>
      </dgm:t>
    </dgm:pt>
    <dgm:pt modelId="{AD772874-00B3-4FAE-B450-24C130884DF5}" type="parTrans" cxnId="{AAA0A37A-35A9-46C9-825C-9B4AC4EFCEE1}">
      <dgm:prSet/>
      <dgm:spPr/>
      <dgm:t>
        <a:bodyPr/>
        <a:lstStyle/>
        <a:p>
          <a:endParaRPr lang="fi-FI" sz="2000"/>
        </a:p>
      </dgm:t>
    </dgm:pt>
    <dgm:pt modelId="{590C65CE-B6E8-413A-8429-6605A79442A8}" type="sibTrans" cxnId="{AAA0A37A-35A9-46C9-825C-9B4AC4EFCEE1}">
      <dgm:prSet/>
      <dgm:spPr/>
      <dgm:t>
        <a:bodyPr/>
        <a:lstStyle/>
        <a:p>
          <a:endParaRPr lang="fi-FI" sz="2000"/>
        </a:p>
      </dgm:t>
    </dgm:pt>
    <dgm:pt modelId="{3E91E7FC-D09A-42C6-A848-AF8FBAC5EB9A}" type="pres">
      <dgm:prSet presAssocID="{5638CBF4-0752-4B42-80E6-76CA1BBFF6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51D5FBB-463F-49A2-A43F-260CA72F66DE}" type="pres">
      <dgm:prSet presAssocID="{AC1E1082-7463-46FD-B500-11C920AF735F}" presName="hierRoot1" presStyleCnt="0">
        <dgm:presLayoutVars>
          <dgm:hierBranch val="init"/>
        </dgm:presLayoutVars>
      </dgm:prSet>
      <dgm:spPr/>
    </dgm:pt>
    <dgm:pt modelId="{C7B11A7C-B07F-4E62-B142-0B04F55F24DD}" type="pres">
      <dgm:prSet presAssocID="{AC1E1082-7463-46FD-B500-11C920AF735F}" presName="rootComposite1" presStyleCnt="0"/>
      <dgm:spPr/>
    </dgm:pt>
    <dgm:pt modelId="{3860DC64-A9D0-4258-8478-B6A840533A9B}" type="pres">
      <dgm:prSet presAssocID="{AC1E1082-7463-46FD-B500-11C920AF735F}" presName="rootText1" presStyleLbl="node0" presStyleIdx="0" presStyleCnt="1">
        <dgm:presLayoutVars>
          <dgm:chPref val="3"/>
        </dgm:presLayoutVars>
      </dgm:prSet>
      <dgm:spPr/>
    </dgm:pt>
    <dgm:pt modelId="{CF85DDC0-5BEC-4A80-89F2-E2A8E9E7B387}" type="pres">
      <dgm:prSet presAssocID="{AC1E1082-7463-46FD-B500-11C920AF735F}" presName="rootConnector1" presStyleLbl="node1" presStyleIdx="0" presStyleCnt="0"/>
      <dgm:spPr/>
    </dgm:pt>
    <dgm:pt modelId="{90AED92D-B7E3-4C88-AA02-DE88B53BE20D}" type="pres">
      <dgm:prSet presAssocID="{AC1E1082-7463-46FD-B500-11C920AF735F}" presName="hierChild2" presStyleCnt="0"/>
      <dgm:spPr/>
    </dgm:pt>
    <dgm:pt modelId="{DD04B7E1-E04C-4205-812B-37EE05D99B80}" type="pres">
      <dgm:prSet presAssocID="{64541CA9-CF2D-4F2C-8518-F6F1AC1DC90A}" presName="Name37" presStyleLbl="parChTrans1D2" presStyleIdx="0" presStyleCnt="4"/>
      <dgm:spPr/>
    </dgm:pt>
    <dgm:pt modelId="{4BE33A8A-DE4A-4ECB-AB24-CAE4F1AFDDBA}" type="pres">
      <dgm:prSet presAssocID="{E5C4AFE8-CA3D-4FEF-B4FF-53C044DF7CD2}" presName="hierRoot2" presStyleCnt="0">
        <dgm:presLayoutVars>
          <dgm:hierBranch val="init"/>
        </dgm:presLayoutVars>
      </dgm:prSet>
      <dgm:spPr/>
    </dgm:pt>
    <dgm:pt modelId="{7608BFBE-FE6D-4B39-906F-14304E7A108E}" type="pres">
      <dgm:prSet presAssocID="{E5C4AFE8-CA3D-4FEF-B4FF-53C044DF7CD2}" presName="rootComposite" presStyleCnt="0"/>
      <dgm:spPr/>
    </dgm:pt>
    <dgm:pt modelId="{7D7E9121-B2C7-4BFE-A0F6-98F83E027A73}" type="pres">
      <dgm:prSet presAssocID="{E5C4AFE8-CA3D-4FEF-B4FF-53C044DF7CD2}" presName="rootText" presStyleLbl="node2" presStyleIdx="0" presStyleCnt="3">
        <dgm:presLayoutVars>
          <dgm:chPref val="3"/>
        </dgm:presLayoutVars>
      </dgm:prSet>
      <dgm:spPr/>
    </dgm:pt>
    <dgm:pt modelId="{CEE34C69-3C45-4502-974D-AB073D88EF74}" type="pres">
      <dgm:prSet presAssocID="{E5C4AFE8-CA3D-4FEF-B4FF-53C044DF7CD2}" presName="rootConnector" presStyleLbl="node2" presStyleIdx="0" presStyleCnt="3"/>
      <dgm:spPr/>
    </dgm:pt>
    <dgm:pt modelId="{189CDE3D-887A-49CB-8155-C77160C3E1FA}" type="pres">
      <dgm:prSet presAssocID="{E5C4AFE8-CA3D-4FEF-B4FF-53C044DF7CD2}" presName="hierChild4" presStyleCnt="0"/>
      <dgm:spPr/>
    </dgm:pt>
    <dgm:pt modelId="{ED6BE14B-6B24-4F3E-8744-D11972BB7135}" type="pres">
      <dgm:prSet presAssocID="{E5C4AFE8-CA3D-4FEF-B4FF-53C044DF7CD2}" presName="hierChild5" presStyleCnt="0"/>
      <dgm:spPr/>
    </dgm:pt>
    <dgm:pt modelId="{C05276E7-611D-4564-BC1E-597DD272B979}" type="pres">
      <dgm:prSet presAssocID="{9427F843-C57D-41BD-ADA8-156C9B693381}" presName="Name37" presStyleLbl="parChTrans1D2" presStyleIdx="1" presStyleCnt="4"/>
      <dgm:spPr/>
    </dgm:pt>
    <dgm:pt modelId="{2D1FF824-A519-47D4-BC2F-D11D24631D8A}" type="pres">
      <dgm:prSet presAssocID="{E16F1DE8-3147-4DE6-BA13-539225BF9BCB}" presName="hierRoot2" presStyleCnt="0">
        <dgm:presLayoutVars>
          <dgm:hierBranch val="init"/>
        </dgm:presLayoutVars>
      </dgm:prSet>
      <dgm:spPr/>
    </dgm:pt>
    <dgm:pt modelId="{F3B07214-0014-4A0D-A38C-AB9F9BF3A6C4}" type="pres">
      <dgm:prSet presAssocID="{E16F1DE8-3147-4DE6-BA13-539225BF9BCB}" presName="rootComposite" presStyleCnt="0"/>
      <dgm:spPr/>
    </dgm:pt>
    <dgm:pt modelId="{7DEF9160-9FDA-46CB-B4D7-B4180A5FD0CD}" type="pres">
      <dgm:prSet presAssocID="{E16F1DE8-3147-4DE6-BA13-539225BF9BCB}" presName="rootText" presStyleLbl="node2" presStyleIdx="1" presStyleCnt="3">
        <dgm:presLayoutVars>
          <dgm:chPref val="3"/>
        </dgm:presLayoutVars>
      </dgm:prSet>
      <dgm:spPr/>
    </dgm:pt>
    <dgm:pt modelId="{97C40233-EF2C-48A5-B5D1-06DB278D2DA2}" type="pres">
      <dgm:prSet presAssocID="{E16F1DE8-3147-4DE6-BA13-539225BF9BCB}" presName="rootConnector" presStyleLbl="node2" presStyleIdx="1" presStyleCnt="3"/>
      <dgm:spPr/>
    </dgm:pt>
    <dgm:pt modelId="{459DE162-40C3-454D-B8A2-7DBB02EA5E24}" type="pres">
      <dgm:prSet presAssocID="{E16F1DE8-3147-4DE6-BA13-539225BF9BCB}" presName="hierChild4" presStyleCnt="0"/>
      <dgm:spPr/>
    </dgm:pt>
    <dgm:pt modelId="{143A35B0-3FD4-4510-9CD4-673B484BD17D}" type="pres">
      <dgm:prSet presAssocID="{E16F1DE8-3147-4DE6-BA13-539225BF9BCB}" presName="hierChild5" presStyleCnt="0"/>
      <dgm:spPr/>
    </dgm:pt>
    <dgm:pt modelId="{BE540647-6E49-4AAF-8415-3051DA2C7098}" type="pres">
      <dgm:prSet presAssocID="{22093F7B-2FED-4CE3-852E-B3CE7A1EE458}" presName="Name37" presStyleLbl="parChTrans1D2" presStyleIdx="2" presStyleCnt="4"/>
      <dgm:spPr/>
    </dgm:pt>
    <dgm:pt modelId="{08F46751-148C-4FC3-A4AD-E3FB25D19C66}" type="pres">
      <dgm:prSet presAssocID="{D6000190-737D-4B66-9DC2-E830B8B53927}" presName="hierRoot2" presStyleCnt="0">
        <dgm:presLayoutVars>
          <dgm:hierBranch val="init"/>
        </dgm:presLayoutVars>
      </dgm:prSet>
      <dgm:spPr/>
    </dgm:pt>
    <dgm:pt modelId="{C02FF087-5644-4DCC-81AB-EDCFE70A0E8F}" type="pres">
      <dgm:prSet presAssocID="{D6000190-737D-4B66-9DC2-E830B8B53927}" presName="rootComposite" presStyleCnt="0"/>
      <dgm:spPr/>
    </dgm:pt>
    <dgm:pt modelId="{0B186C9E-E0F5-4AA3-AC38-F168E8A6BEE8}" type="pres">
      <dgm:prSet presAssocID="{D6000190-737D-4B66-9DC2-E830B8B53927}" presName="rootText" presStyleLbl="node2" presStyleIdx="2" presStyleCnt="3">
        <dgm:presLayoutVars>
          <dgm:chPref val="3"/>
        </dgm:presLayoutVars>
      </dgm:prSet>
      <dgm:spPr/>
    </dgm:pt>
    <dgm:pt modelId="{A829D1F6-D5B5-4803-8D80-A80335217A8B}" type="pres">
      <dgm:prSet presAssocID="{D6000190-737D-4B66-9DC2-E830B8B53927}" presName="rootConnector" presStyleLbl="node2" presStyleIdx="2" presStyleCnt="3"/>
      <dgm:spPr/>
    </dgm:pt>
    <dgm:pt modelId="{B1A56E79-6D00-4E9B-98CC-818DFBFA5A94}" type="pres">
      <dgm:prSet presAssocID="{D6000190-737D-4B66-9DC2-E830B8B53927}" presName="hierChild4" presStyleCnt="0"/>
      <dgm:spPr/>
    </dgm:pt>
    <dgm:pt modelId="{00EE1700-B066-4749-B0D9-72CF496DD572}" type="pres">
      <dgm:prSet presAssocID="{D6000190-737D-4B66-9DC2-E830B8B53927}" presName="hierChild5" presStyleCnt="0"/>
      <dgm:spPr/>
    </dgm:pt>
    <dgm:pt modelId="{4E80C411-0779-4B0F-A8E5-7C4055FBAABE}" type="pres">
      <dgm:prSet presAssocID="{AC1E1082-7463-46FD-B500-11C920AF735F}" presName="hierChild3" presStyleCnt="0"/>
      <dgm:spPr/>
    </dgm:pt>
    <dgm:pt modelId="{942880B1-CDFC-4419-95A0-5F0C03932343}" type="pres">
      <dgm:prSet presAssocID="{AD772874-00B3-4FAE-B450-24C130884DF5}" presName="Name111" presStyleLbl="parChTrans1D2" presStyleIdx="3" presStyleCnt="4"/>
      <dgm:spPr/>
    </dgm:pt>
    <dgm:pt modelId="{5F37C0A2-007B-4D60-98E2-830191DABD0E}" type="pres">
      <dgm:prSet presAssocID="{A8BCCE81-92BD-4C83-871F-42DA4A87D3D9}" presName="hierRoot3" presStyleCnt="0">
        <dgm:presLayoutVars>
          <dgm:hierBranch val="init"/>
        </dgm:presLayoutVars>
      </dgm:prSet>
      <dgm:spPr/>
    </dgm:pt>
    <dgm:pt modelId="{DD37A8F0-B257-46F7-B902-2A97C5047C47}" type="pres">
      <dgm:prSet presAssocID="{A8BCCE81-92BD-4C83-871F-42DA4A87D3D9}" presName="rootComposite3" presStyleCnt="0"/>
      <dgm:spPr/>
    </dgm:pt>
    <dgm:pt modelId="{A19F4DF5-FA02-42B9-BAE9-72644947F1A2}" type="pres">
      <dgm:prSet presAssocID="{A8BCCE81-92BD-4C83-871F-42DA4A87D3D9}" presName="rootText3" presStyleLbl="asst1" presStyleIdx="0" presStyleCnt="1">
        <dgm:presLayoutVars>
          <dgm:chPref val="3"/>
        </dgm:presLayoutVars>
      </dgm:prSet>
      <dgm:spPr/>
    </dgm:pt>
    <dgm:pt modelId="{D5902661-EE7C-4A58-98D2-6F75444B02B7}" type="pres">
      <dgm:prSet presAssocID="{A8BCCE81-92BD-4C83-871F-42DA4A87D3D9}" presName="rootConnector3" presStyleLbl="asst1" presStyleIdx="0" presStyleCnt="1"/>
      <dgm:spPr/>
    </dgm:pt>
    <dgm:pt modelId="{6B1A7C4F-7DD6-4B30-B0A0-A0A49DD669A8}" type="pres">
      <dgm:prSet presAssocID="{A8BCCE81-92BD-4C83-871F-42DA4A87D3D9}" presName="hierChild6" presStyleCnt="0"/>
      <dgm:spPr/>
    </dgm:pt>
    <dgm:pt modelId="{27BB27FC-CC27-43F3-8B56-15F38E04FA0D}" type="pres">
      <dgm:prSet presAssocID="{A8BCCE81-92BD-4C83-871F-42DA4A87D3D9}" presName="hierChild7" presStyleCnt="0"/>
      <dgm:spPr/>
    </dgm:pt>
  </dgm:ptLst>
  <dgm:cxnLst>
    <dgm:cxn modelId="{0EDBFD0E-848B-5C46-BC13-3E09959E1024}" type="presOf" srcId="{A8BCCE81-92BD-4C83-871F-42DA4A87D3D9}" destId="{A19F4DF5-FA02-42B9-BAE9-72644947F1A2}" srcOrd="0" destOrd="0" presId="urn:microsoft.com/office/officeart/2005/8/layout/orgChart1"/>
    <dgm:cxn modelId="{F910DE1A-0CC8-994D-A183-131E1C987950}" type="presOf" srcId="{A8BCCE81-92BD-4C83-871F-42DA4A87D3D9}" destId="{D5902661-EE7C-4A58-98D2-6F75444B02B7}" srcOrd="1" destOrd="0" presId="urn:microsoft.com/office/officeart/2005/8/layout/orgChart1"/>
    <dgm:cxn modelId="{FE66D93B-86DA-2543-9D99-45507512E919}" type="presOf" srcId="{E5C4AFE8-CA3D-4FEF-B4FF-53C044DF7CD2}" destId="{7D7E9121-B2C7-4BFE-A0F6-98F83E027A73}" srcOrd="0" destOrd="0" presId="urn:microsoft.com/office/officeart/2005/8/layout/orgChart1"/>
    <dgm:cxn modelId="{C1D18C42-C47F-3143-B6DF-FB81376479AC}" type="presOf" srcId="{22093F7B-2FED-4CE3-852E-B3CE7A1EE458}" destId="{BE540647-6E49-4AAF-8415-3051DA2C7098}" srcOrd="0" destOrd="0" presId="urn:microsoft.com/office/officeart/2005/8/layout/orgChart1"/>
    <dgm:cxn modelId="{2C587F55-50AF-3B4F-A2A7-858D25ABA6A6}" type="presOf" srcId="{9427F843-C57D-41BD-ADA8-156C9B693381}" destId="{C05276E7-611D-4564-BC1E-597DD272B979}" srcOrd="0" destOrd="0" presId="urn:microsoft.com/office/officeart/2005/8/layout/orgChart1"/>
    <dgm:cxn modelId="{8E55EF5B-6552-A94D-9397-542A27DCE1C5}" type="presOf" srcId="{E5C4AFE8-CA3D-4FEF-B4FF-53C044DF7CD2}" destId="{CEE34C69-3C45-4502-974D-AB073D88EF74}" srcOrd="1" destOrd="0" presId="urn:microsoft.com/office/officeart/2005/8/layout/orgChart1"/>
    <dgm:cxn modelId="{551B7368-59EA-4709-8B29-17940DC609E3}" srcId="{AC1E1082-7463-46FD-B500-11C920AF735F}" destId="{D6000190-737D-4B66-9DC2-E830B8B53927}" srcOrd="2" destOrd="0" parTransId="{22093F7B-2FED-4CE3-852E-B3CE7A1EE458}" sibTransId="{10ACCEA4-EE0E-4218-ACFA-CDC631AF4E4D}"/>
    <dgm:cxn modelId="{AB72A168-1534-B942-A42D-8DA8FF8D5734}" type="presOf" srcId="{D6000190-737D-4B66-9DC2-E830B8B53927}" destId="{0B186C9E-E0F5-4AA3-AC38-F168E8A6BEE8}" srcOrd="0" destOrd="0" presId="urn:microsoft.com/office/officeart/2005/8/layout/orgChart1"/>
    <dgm:cxn modelId="{20988C6C-304F-410B-ABF5-EC8224B33D6D}" srcId="{AC1E1082-7463-46FD-B500-11C920AF735F}" destId="{E5C4AFE8-CA3D-4FEF-B4FF-53C044DF7CD2}" srcOrd="0" destOrd="0" parTransId="{64541CA9-CF2D-4F2C-8518-F6F1AC1DC90A}" sibTransId="{93631115-0EF0-43BE-8130-9A72D93BAD96}"/>
    <dgm:cxn modelId="{EFE08977-1A9E-2E42-B645-F9DB90A1EBE5}" type="presOf" srcId="{AD772874-00B3-4FAE-B450-24C130884DF5}" destId="{942880B1-CDFC-4419-95A0-5F0C03932343}" srcOrd="0" destOrd="0" presId="urn:microsoft.com/office/officeart/2005/8/layout/orgChart1"/>
    <dgm:cxn modelId="{AAA0A37A-35A9-46C9-825C-9B4AC4EFCEE1}" srcId="{AC1E1082-7463-46FD-B500-11C920AF735F}" destId="{A8BCCE81-92BD-4C83-871F-42DA4A87D3D9}" srcOrd="3" destOrd="0" parTransId="{AD772874-00B3-4FAE-B450-24C130884DF5}" sibTransId="{590C65CE-B6E8-413A-8429-6605A79442A8}"/>
    <dgm:cxn modelId="{A25D4387-BD6B-4D57-B5BB-A5AE6EC4C2B1}" srcId="{AC1E1082-7463-46FD-B500-11C920AF735F}" destId="{E16F1DE8-3147-4DE6-BA13-539225BF9BCB}" srcOrd="1" destOrd="0" parTransId="{9427F843-C57D-41BD-ADA8-156C9B693381}" sibTransId="{F2FDD996-69E6-469D-AC59-5F585E13D54D}"/>
    <dgm:cxn modelId="{F34D09B1-2C3B-4103-9A71-8BA90FCAC97D}" srcId="{5638CBF4-0752-4B42-80E6-76CA1BBFF63B}" destId="{AC1E1082-7463-46FD-B500-11C920AF735F}" srcOrd="0" destOrd="0" parTransId="{4EB2A088-DBE2-4DBF-AE10-5E4AF10EF8D0}" sibTransId="{801F1F60-F99D-484D-B1F5-A344848F00A6}"/>
    <dgm:cxn modelId="{A0E9C1B5-1963-544D-ABFB-AA9CE93973FD}" type="presOf" srcId="{D6000190-737D-4B66-9DC2-E830B8B53927}" destId="{A829D1F6-D5B5-4803-8D80-A80335217A8B}" srcOrd="1" destOrd="0" presId="urn:microsoft.com/office/officeart/2005/8/layout/orgChart1"/>
    <dgm:cxn modelId="{8C0EF5D0-DD22-4642-9395-358524A9ABFE}" type="presOf" srcId="{64541CA9-CF2D-4F2C-8518-F6F1AC1DC90A}" destId="{DD04B7E1-E04C-4205-812B-37EE05D99B80}" srcOrd="0" destOrd="0" presId="urn:microsoft.com/office/officeart/2005/8/layout/orgChart1"/>
    <dgm:cxn modelId="{E2EF72E3-402C-134C-85EF-405C1333DBBC}" type="presOf" srcId="{AC1E1082-7463-46FD-B500-11C920AF735F}" destId="{3860DC64-A9D0-4258-8478-B6A840533A9B}" srcOrd="0" destOrd="0" presId="urn:microsoft.com/office/officeart/2005/8/layout/orgChart1"/>
    <dgm:cxn modelId="{6F3740EB-0A94-3C4C-A336-C2A6109D2CC1}" type="presOf" srcId="{5638CBF4-0752-4B42-80E6-76CA1BBFF63B}" destId="{3E91E7FC-D09A-42C6-A848-AF8FBAC5EB9A}" srcOrd="0" destOrd="0" presId="urn:microsoft.com/office/officeart/2005/8/layout/orgChart1"/>
    <dgm:cxn modelId="{A9AADCEE-9CA9-0747-A964-C0FE40CEE970}" type="presOf" srcId="{E16F1DE8-3147-4DE6-BA13-539225BF9BCB}" destId="{97C40233-EF2C-48A5-B5D1-06DB278D2DA2}" srcOrd="1" destOrd="0" presId="urn:microsoft.com/office/officeart/2005/8/layout/orgChart1"/>
    <dgm:cxn modelId="{7616EAF8-2AED-8C41-A307-49C27375B05B}" type="presOf" srcId="{E16F1DE8-3147-4DE6-BA13-539225BF9BCB}" destId="{7DEF9160-9FDA-46CB-B4D7-B4180A5FD0CD}" srcOrd="0" destOrd="0" presId="urn:microsoft.com/office/officeart/2005/8/layout/orgChart1"/>
    <dgm:cxn modelId="{C977C0F9-1469-F04E-9A0D-CA1D459D66AD}" type="presOf" srcId="{AC1E1082-7463-46FD-B500-11C920AF735F}" destId="{CF85DDC0-5BEC-4A80-89F2-E2A8E9E7B387}" srcOrd="1" destOrd="0" presId="urn:microsoft.com/office/officeart/2005/8/layout/orgChart1"/>
    <dgm:cxn modelId="{FB07E92F-74C0-C047-AA4E-D9B98A70609A}" type="presParOf" srcId="{3E91E7FC-D09A-42C6-A848-AF8FBAC5EB9A}" destId="{E51D5FBB-463F-49A2-A43F-260CA72F66DE}" srcOrd="0" destOrd="0" presId="urn:microsoft.com/office/officeart/2005/8/layout/orgChart1"/>
    <dgm:cxn modelId="{8346F9EA-975D-A940-B867-5AB0066097D7}" type="presParOf" srcId="{E51D5FBB-463F-49A2-A43F-260CA72F66DE}" destId="{C7B11A7C-B07F-4E62-B142-0B04F55F24DD}" srcOrd="0" destOrd="0" presId="urn:microsoft.com/office/officeart/2005/8/layout/orgChart1"/>
    <dgm:cxn modelId="{12E75E99-22BF-0249-A8F8-D6EE84C02046}" type="presParOf" srcId="{C7B11A7C-B07F-4E62-B142-0B04F55F24DD}" destId="{3860DC64-A9D0-4258-8478-B6A840533A9B}" srcOrd="0" destOrd="0" presId="urn:microsoft.com/office/officeart/2005/8/layout/orgChart1"/>
    <dgm:cxn modelId="{20BF395E-08A2-D545-8BA4-BF8DAADFED72}" type="presParOf" srcId="{C7B11A7C-B07F-4E62-B142-0B04F55F24DD}" destId="{CF85DDC0-5BEC-4A80-89F2-E2A8E9E7B387}" srcOrd="1" destOrd="0" presId="urn:microsoft.com/office/officeart/2005/8/layout/orgChart1"/>
    <dgm:cxn modelId="{B932F34E-57AD-0B4C-AA77-D1533C22AFA4}" type="presParOf" srcId="{E51D5FBB-463F-49A2-A43F-260CA72F66DE}" destId="{90AED92D-B7E3-4C88-AA02-DE88B53BE20D}" srcOrd="1" destOrd="0" presId="urn:microsoft.com/office/officeart/2005/8/layout/orgChart1"/>
    <dgm:cxn modelId="{A4771E7B-C1DA-9449-962A-C2776D4065D4}" type="presParOf" srcId="{90AED92D-B7E3-4C88-AA02-DE88B53BE20D}" destId="{DD04B7E1-E04C-4205-812B-37EE05D99B80}" srcOrd="0" destOrd="0" presId="urn:microsoft.com/office/officeart/2005/8/layout/orgChart1"/>
    <dgm:cxn modelId="{EEFDAC39-EB57-704F-B72F-39FBCFD217BA}" type="presParOf" srcId="{90AED92D-B7E3-4C88-AA02-DE88B53BE20D}" destId="{4BE33A8A-DE4A-4ECB-AB24-CAE4F1AFDDBA}" srcOrd="1" destOrd="0" presId="urn:microsoft.com/office/officeart/2005/8/layout/orgChart1"/>
    <dgm:cxn modelId="{3480C521-A4FD-C44A-8DF4-867CFE67CCFE}" type="presParOf" srcId="{4BE33A8A-DE4A-4ECB-AB24-CAE4F1AFDDBA}" destId="{7608BFBE-FE6D-4B39-906F-14304E7A108E}" srcOrd="0" destOrd="0" presId="urn:microsoft.com/office/officeart/2005/8/layout/orgChart1"/>
    <dgm:cxn modelId="{FAE1629C-1D3A-EE41-9D4D-7DB1A1960A47}" type="presParOf" srcId="{7608BFBE-FE6D-4B39-906F-14304E7A108E}" destId="{7D7E9121-B2C7-4BFE-A0F6-98F83E027A73}" srcOrd="0" destOrd="0" presId="urn:microsoft.com/office/officeart/2005/8/layout/orgChart1"/>
    <dgm:cxn modelId="{2067CD49-F3E2-1F45-A84F-0A2C155E2AA0}" type="presParOf" srcId="{7608BFBE-FE6D-4B39-906F-14304E7A108E}" destId="{CEE34C69-3C45-4502-974D-AB073D88EF74}" srcOrd="1" destOrd="0" presId="urn:microsoft.com/office/officeart/2005/8/layout/orgChart1"/>
    <dgm:cxn modelId="{7609F53A-5766-9C41-A7F7-EF95A70200AA}" type="presParOf" srcId="{4BE33A8A-DE4A-4ECB-AB24-CAE4F1AFDDBA}" destId="{189CDE3D-887A-49CB-8155-C77160C3E1FA}" srcOrd="1" destOrd="0" presId="urn:microsoft.com/office/officeart/2005/8/layout/orgChart1"/>
    <dgm:cxn modelId="{EFAC0598-7DB2-5D41-8C20-128444FF311F}" type="presParOf" srcId="{4BE33A8A-DE4A-4ECB-AB24-CAE4F1AFDDBA}" destId="{ED6BE14B-6B24-4F3E-8744-D11972BB7135}" srcOrd="2" destOrd="0" presId="urn:microsoft.com/office/officeart/2005/8/layout/orgChart1"/>
    <dgm:cxn modelId="{2717179B-873A-534C-AE6E-3CEDF8922EDB}" type="presParOf" srcId="{90AED92D-B7E3-4C88-AA02-DE88B53BE20D}" destId="{C05276E7-611D-4564-BC1E-597DD272B979}" srcOrd="2" destOrd="0" presId="urn:microsoft.com/office/officeart/2005/8/layout/orgChart1"/>
    <dgm:cxn modelId="{6E47A998-8E60-6547-A817-DE09D4C34EF9}" type="presParOf" srcId="{90AED92D-B7E3-4C88-AA02-DE88B53BE20D}" destId="{2D1FF824-A519-47D4-BC2F-D11D24631D8A}" srcOrd="3" destOrd="0" presId="urn:microsoft.com/office/officeart/2005/8/layout/orgChart1"/>
    <dgm:cxn modelId="{13020AE4-413A-2C44-BC5E-20128E04B31B}" type="presParOf" srcId="{2D1FF824-A519-47D4-BC2F-D11D24631D8A}" destId="{F3B07214-0014-4A0D-A38C-AB9F9BF3A6C4}" srcOrd="0" destOrd="0" presId="urn:microsoft.com/office/officeart/2005/8/layout/orgChart1"/>
    <dgm:cxn modelId="{99DC4B27-9817-3B48-950C-D304ECB65D1D}" type="presParOf" srcId="{F3B07214-0014-4A0D-A38C-AB9F9BF3A6C4}" destId="{7DEF9160-9FDA-46CB-B4D7-B4180A5FD0CD}" srcOrd="0" destOrd="0" presId="urn:microsoft.com/office/officeart/2005/8/layout/orgChart1"/>
    <dgm:cxn modelId="{FF8FE93D-C7BD-1C44-BBAB-D5549D3A2D86}" type="presParOf" srcId="{F3B07214-0014-4A0D-A38C-AB9F9BF3A6C4}" destId="{97C40233-EF2C-48A5-B5D1-06DB278D2DA2}" srcOrd="1" destOrd="0" presId="urn:microsoft.com/office/officeart/2005/8/layout/orgChart1"/>
    <dgm:cxn modelId="{F5E025D7-9707-504D-B807-1F976FCB2467}" type="presParOf" srcId="{2D1FF824-A519-47D4-BC2F-D11D24631D8A}" destId="{459DE162-40C3-454D-B8A2-7DBB02EA5E24}" srcOrd="1" destOrd="0" presId="urn:microsoft.com/office/officeart/2005/8/layout/orgChart1"/>
    <dgm:cxn modelId="{9D8FE749-09A2-B745-B38E-A2E4A137ABA9}" type="presParOf" srcId="{2D1FF824-A519-47D4-BC2F-D11D24631D8A}" destId="{143A35B0-3FD4-4510-9CD4-673B484BD17D}" srcOrd="2" destOrd="0" presId="urn:microsoft.com/office/officeart/2005/8/layout/orgChart1"/>
    <dgm:cxn modelId="{851FFB36-7AC1-5843-A352-0E8CD72FBC96}" type="presParOf" srcId="{90AED92D-B7E3-4C88-AA02-DE88B53BE20D}" destId="{BE540647-6E49-4AAF-8415-3051DA2C7098}" srcOrd="4" destOrd="0" presId="urn:microsoft.com/office/officeart/2005/8/layout/orgChart1"/>
    <dgm:cxn modelId="{CFE7E572-EB8B-B940-9902-99FD012CCBD6}" type="presParOf" srcId="{90AED92D-B7E3-4C88-AA02-DE88B53BE20D}" destId="{08F46751-148C-4FC3-A4AD-E3FB25D19C66}" srcOrd="5" destOrd="0" presId="urn:microsoft.com/office/officeart/2005/8/layout/orgChart1"/>
    <dgm:cxn modelId="{BDCA2C96-9363-5846-89C5-BCD29BFE3233}" type="presParOf" srcId="{08F46751-148C-4FC3-A4AD-E3FB25D19C66}" destId="{C02FF087-5644-4DCC-81AB-EDCFE70A0E8F}" srcOrd="0" destOrd="0" presId="urn:microsoft.com/office/officeart/2005/8/layout/orgChart1"/>
    <dgm:cxn modelId="{87501DEB-50CC-3B46-9A1A-1DACC31CDD06}" type="presParOf" srcId="{C02FF087-5644-4DCC-81AB-EDCFE70A0E8F}" destId="{0B186C9E-E0F5-4AA3-AC38-F168E8A6BEE8}" srcOrd="0" destOrd="0" presId="urn:microsoft.com/office/officeart/2005/8/layout/orgChart1"/>
    <dgm:cxn modelId="{4FF015D9-3781-1C49-9D29-4B3BFCC81933}" type="presParOf" srcId="{C02FF087-5644-4DCC-81AB-EDCFE70A0E8F}" destId="{A829D1F6-D5B5-4803-8D80-A80335217A8B}" srcOrd="1" destOrd="0" presId="urn:microsoft.com/office/officeart/2005/8/layout/orgChart1"/>
    <dgm:cxn modelId="{698B6375-DC25-2342-A834-E2CEC5014ECD}" type="presParOf" srcId="{08F46751-148C-4FC3-A4AD-E3FB25D19C66}" destId="{B1A56E79-6D00-4E9B-98CC-818DFBFA5A94}" srcOrd="1" destOrd="0" presId="urn:microsoft.com/office/officeart/2005/8/layout/orgChart1"/>
    <dgm:cxn modelId="{310ABFDE-0165-BC42-B660-599005D319CE}" type="presParOf" srcId="{08F46751-148C-4FC3-A4AD-E3FB25D19C66}" destId="{00EE1700-B066-4749-B0D9-72CF496DD572}" srcOrd="2" destOrd="0" presId="urn:microsoft.com/office/officeart/2005/8/layout/orgChart1"/>
    <dgm:cxn modelId="{B83E56BC-4993-B248-95DC-46A31FDC7903}" type="presParOf" srcId="{E51D5FBB-463F-49A2-A43F-260CA72F66DE}" destId="{4E80C411-0779-4B0F-A8E5-7C4055FBAABE}" srcOrd="2" destOrd="0" presId="urn:microsoft.com/office/officeart/2005/8/layout/orgChart1"/>
    <dgm:cxn modelId="{F94C1926-C2B5-634D-9F1E-59FB71282B10}" type="presParOf" srcId="{4E80C411-0779-4B0F-A8E5-7C4055FBAABE}" destId="{942880B1-CDFC-4419-95A0-5F0C03932343}" srcOrd="0" destOrd="0" presId="urn:microsoft.com/office/officeart/2005/8/layout/orgChart1"/>
    <dgm:cxn modelId="{CEBB4B45-D998-D048-BAD9-186B9FFFE78D}" type="presParOf" srcId="{4E80C411-0779-4B0F-A8E5-7C4055FBAABE}" destId="{5F37C0A2-007B-4D60-98E2-830191DABD0E}" srcOrd="1" destOrd="0" presId="urn:microsoft.com/office/officeart/2005/8/layout/orgChart1"/>
    <dgm:cxn modelId="{52152739-BAC1-934C-82C1-3A5E08D345A7}" type="presParOf" srcId="{5F37C0A2-007B-4D60-98E2-830191DABD0E}" destId="{DD37A8F0-B257-46F7-B902-2A97C5047C47}" srcOrd="0" destOrd="0" presId="urn:microsoft.com/office/officeart/2005/8/layout/orgChart1"/>
    <dgm:cxn modelId="{8BEA6AC0-852D-964C-A285-75700D7D1A02}" type="presParOf" srcId="{DD37A8F0-B257-46F7-B902-2A97C5047C47}" destId="{A19F4DF5-FA02-42B9-BAE9-72644947F1A2}" srcOrd="0" destOrd="0" presId="urn:microsoft.com/office/officeart/2005/8/layout/orgChart1"/>
    <dgm:cxn modelId="{830CB7BC-CD32-A543-A4E1-48141DEABA45}" type="presParOf" srcId="{DD37A8F0-B257-46F7-B902-2A97C5047C47}" destId="{D5902661-EE7C-4A58-98D2-6F75444B02B7}" srcOrd="1" destOrd="0" presId="urn:microsoft.com/office/officeart/2005/8/layout/orgChart1"/>
    <dgm:cxn modelId="{701E31C7-B96A-054E-81FC-1A3DE636FAF4}" type="presParOf" srcId="{5F37C0A2-007B-4D60-98E2-830191DABD0E}" destId="{6B1A7C4F-7DD6-4B30-B0A0-A0A49DD669A8}" srcOrd="1" destOrd="0" presId="urn:microsoft.com/office/officeart/2005/8/layout/orgChart1"/>
    <dgm:cxn modelId="{A7C54C0E-EF4D-2048-BEBE-B33E9902A0F2}" type="presParOf" srcId="{5F37C0A2-007B-4D60-98E2-830191DABD0E}" destId="{27BB27FC-CC27-43F3-8B56-15F38E04FA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2880B1-CDFC-4419-95A0-5F0C03932343}">
      <dsp:nvSpPr>
        <dsp:cNvPr id="0" name=""/>
        <dsp:cNvSpPr/>
      </dsp:nvSpPr>
      <dsp:spPr>
        <a:xfrm>
          <a:off x="3426538" y="1262515"/>
          <a:ext cx="224134" cy="981920"/>
        </a:xfrm>
        <a:custGeom>
          <a:avLst/>
          <a:gdLst/>
          <a:ahLst/>
          <a:cxnLst/>
          <a:rect l="0" t="0" r="0" b="0"/>
          <a:pathLst>
            <a:path>
              <a:moveTo>
                <a:pt x="224134" y="0"/>
              </a:moveTo>
              <a:lnTo>
                <a:pt x="224134" y="981920"/>
              </a:lnTo>
              <a:lnTo>
                <a:pt x="0" y="9819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540647-6E49-4AAF-8415-3051DA2C7098}">
      <dsp:nvSpPr>
        <dsp:cNvPr id="0" name=""/>
        <dsp:cNvSpPr/>
      </dsp:nvSpPr>
      <dsp:spPr>
        <a:xfrm>
          <a:off x="3650672" y="1262515"/>
          <a:ext cx="2582877" cy="1963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707"/>
              </a:lnTo>
              <a:lnTo>
                <a:pt x="2582877" y="1739707"/>
              </a:lnTo>
              <a:lnTo>
                <a:pt x="2582877" y="19638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5276E7-611D-4564-BC1E-597DD272B979}">
      <dsp:nvSpPr>
        <dsp:cNvPr id="0" name=""/>
        <dsp:cNvSpPr/>
      </dsp:nvSpPr>
      <dsp:spPr>
        <a:xfrm>
          <a:off x="3604953" y="1262515"/>
          <a:ext cx="91440" cy="1963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38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4B7E1-E04C-4205-812B-37EE05D99B80}">
      <dsp:nvSpPr>
        <dsp:cNvPr id="0" name=""/>
        <dsp:cNvSpPr/>
      </dsp:nvSpPr>
      <dsp:spPr>
        <a:xfrm>
          <a:off x="1067795" y="1262515"/>
          <a:ext cx="2582877" cy="1963841"/>
        </a:xfrm>
        <a:custGeom>
          <a:avLst/>
          <a:gdLst/>
          <a:ahLst/>
          <a:cxnLst/>
          <a:rect l="0" t="0" r="0" b="0"/>
          <a:pathLst>
            <a:path>
              <a:moveTo>
                <a:pt x="2582877" y="0"/>
              </a:moveTo>
              <a:lnTo>
                <a:pt x="2582877" y="1739707"/>
              </a:lnTo>
              <a:lnTo>
                <a:pt x="0" y="1739707"/>
              </a:lnTo>
              <a:lnTo>
                <a:pt x="0" y="19638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0DC64-A9D0-4258-8478-B6A840533A9B}">
      <dsp:nvSpPr>
        <dsp:cNvPr id="0" name=""/>
        <dsp:cNvSpPr/>
      </dsp:nvSpPr>
      <dsp:spPr>
        <a:xfrm>
          <a:off x="2583368" y="195210"/>
          <a:ext cx="2134609" cy="10673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Negotiation</a:t>
          </a:r>
        </a:p>
      </dsp:txBody>
      <dsp:txXfrm>
        <a:off x="2583368" y="195210"/>
        <a:ext cx="2134609" cy="1067304"/>
      </dsp:txXfrm>
    </dsp:sp>
    <dsp:sp modelId="{7D7E9121-B2C7-4BFE-A0F6-98F83E027A73}">
      <dsp:nvSpPr>
        <dsp:cNvPr id="0" name=""/>
        <dsp:cNvSpPr/>
      </dsp:nvSpPr>
      <dsp:spPr>
        <a:xfrm>
          <a:off x="490" y="3226356"/>
          <a:ext cx="2134609" cy="10673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2. </a:t>
          </a:r>
          <a:br>
            <a:rPr lang="en-US" sz="2000" b="0" kern="1200" dirty="0"/>
          </a:br>
          <a:r>
            <a:rPr lang="en-US" sz="2000" b="0" kern="1200" dirty="0"/>
            <a:t>Distributive </a:t>
          </a:r>
          <a:br>
            <a:rPr lang="en-US" sz="2000" b="0" kern="1200" dirty="0"/>
          </a:br>
          <a:r>
            <a:rPr lang="en-US" sz="2000" b="0" kern="1200" dirty="0"/>
            <a:t>(Win-Lose)</a:t>
          </a:r>
        </a:p>
      </dsp:txBody>
      <dsp:txXfrm>
        <a:off x="490" y="3226356"/>
        <a:ext cx="2134609" cy="1067304"/>
      </dsp:txXfrm>
    </dsp:sp>
    <dsp:sp modelId="{7DEF9160-9FDA-46CB-B4D7-B4180A5FD0CD}">
      <dsp:nvSpPr>
        <dsp:cNvPr id="0" name=""/>
        <dsp:cNvSpPr/>
      </dsp:nvSpPr>
      <dsp:spPr>
        <a:xfrm>
          <a:off x="2583368" y="3226356"/>
          <a:ext cx="2134609" cy="1067304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solidFill>
                <a:schemeClr val="bg1"/>
              </a:solidFill>
            </a:rPr>
            <a:t>3. </a:t>
          </a:r>
          <a:br>
            <a:rPr lang="en-US" sz="2000" b="1" kern="1200">
              <a:solidFill>
                <a:schemeClr val="bg1"/>
              </a:solidFill>
            </a:rPr>
          </a:br>
          <a:r>
            <a:rPr lang="en-US" sz="2000" b="1" kern="1200">
              <a:solidFill>
                <a:schemeClr val="bg1"/>
              </a:solidFill>
            </a:rPr>
            <a:t>Integrative </a:t>
          </a:r>
          <a:br>
            <a:rPr lang="en-US" sz="2000" b="1" kern="1200">
              <a:solidFill>
                <a:schemeClr val="bg1"/>
              </a:solidFill>
            </a:rPr>
          </a:br>
          <a:r>
            <a:rPr lang="en-US" sz="2000" b="1" kern="1200">
              <a:solidFill>
                <a:schemeClr val="bg1"/>
              </a:solidFill>
            </a:rPr>
            <a:t>(Win-Win)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2583368" y="3226356"/>
        <a:ext cx="2134609" cy="1067304"/>
      </dsp:txXfrm>
    </dsp:sp>
    <dsp:sp modelId="{0B186C9E-E0F5-4AA3-AC38-F168E8A6BEE8}">
      <dsp:nvSpPr>
        <dsp:cNvPr id="0" name=""/>
        <dsp:cNvSpPr/>
      </dsp:nvSpPr>
      <dsp:spPr>
        <a:xfrm>
          <a:off x="5166245" y="3226356"/>
          <a:ext cx="2134609" cy="10673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4. </a:t>
          </a:r>
          <a:br>
            <a:rPr lang="en-US" sz="2000" kern="1200" dirty="0"/>
          </a:br>
          <a:r>
            <a:rPr lang="en-US" sz="2000" kern="1200" dirty="0"/>
            <a:t>Many parties</a:t>
          </a:r>
        </a:p>
      </dsp:txBody>
      <dsp:txXfrm>
        <a:off x="5166245" y="3226356"/>
        <a:ext cx="2134609" cy="1067304"/>
      </dsp:txXfrm>
    </dsp:sp>
    <dsp:sp modelId="{A19F4DF5-FA02-42B9-BAE9-72644947F1A2}">
      <dsp:nvSpPr>
        <dsp:cNvPr id="0" name=""/>
        <dsp:cNvSpPr/>
      </dsp:nvSpPr>
      <dsp:spPr>
        <a:xfrm>
          <a:off x="1291929" y="1710783"/>
          <a:ext cx="2134609" cy="10673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1. </a:t>
          </a:r>
          <a:br>
            <a:rPr lang="fi-FI" sz="2000" kern="1200" dirty="0"/>
          </a:br>
          <a:r>
            <a:rPr lang="fi-FI" sz="2000" kern="1200" dirty="0"/>
            <a:t>Fundamentals</a:t>
          </a:r>
        </a:p>
      </dsp:txBody>
      <dsp:txXfrm>
        <a:off x="1291929" y="1710783"/>
        <a:ext cx="2134609" cy="1067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0.60556</cdr:x>
      <cdr:y>0.13158</cdr:y>
    </cdr:from>
    <cdr:to>
      <cdr:x>0.68056</cdr:x>
      <cdr:y>0.24561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76451" y="428624"/>
          <a:ext cx="2571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800" dirty="0">
              <a:solidFill>
                <a:srgbClr val="FF0000"/>
              </a:solidFill>
            </a:rPr>
            <a:t>A</a:t>
          </a:r>
        </a:p>
      </cdr:txBody>
    </cdr:sp>
  </cdr:relSizeAnchor>
  <cdr:relSizeAnchor xmlns:cdr="http://schemas.openxmlformats.org/drawingml/2006/chartDrawing">
    <cdr:from>
      <cdr:x>0.20519</cdr:x>
      <cdr:y>0.05006</cdr:y>
    </cdr:from>
    <cdr:to>
      <cdr:x>0.28019</cdr:x>
      <cdr:y>0.16409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02231" y="207039"/>
          <a:ext cx="329784" cy="4715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/>
            <a:t>E</a:t>
          </a:r>
        </a:p>
      </cdr:txBody>
    </cdr:sp>
  </cdr:relSizeAnchor>
  <cdr:relSizeAnchor xmlns:cdr="http://schemas.openxmlformats.org/drawingml/2006/chartDrawing">
    <cdr:from>
      <cdr:x>0.275</cdr:x>
      <cdr:y>0.02632</cdr:y>
    </cdr:from>
    <cdr:to>
      <cdr:x>0.36389</cdr:x>
      <cdr:y>0.13743</cdr:y>
    </cdr:to>
    <cdr:sp macro="" textlink="">
      <cdr:nvSpPr>
        <cdr:cNvPr id="4" name="TextBox 1"/>
        <cdr:cNvSpPr txBox="1"/>
      </cdr:nvSpPr>
      <cdr:spPr>
        <a:xfrm xmlns:a="http://schemas.openxmlformats.org/drawingml/2006/main" flipH="1">
          <a:off x="942974" y="85726"/>
          <a:ext cx="304801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i-FI" sz="1800" dirty="0">
              <a:solidFill>
                <a:srgbClr val="FF0000"/>
              </a:solidFill>
            </a:rPr>
            <a:t>C</a:t>
          </a:r>
        </a:p>
      </cdr:txBody>
    </cdr:sp>
  </cdr:relSizeAnchor>
  <cdr:relSizeAnchor xmlns:cdr="http://schemas.openxmlformats.org/drawingml/2006/chartDrawing">
    <cdr:from>
      <cdr:x>0.3663</cdr:x>
      <cdr:y>0.20503</cdr:y>
    </cdr:from>
    <cdr:to>
      <cdr:x>0.4413</cdr:x>
      <cdr:y>0.31906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610650" y="847909"/>
          <a:ext cx="329784" cy="4715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/>
            <a:t>B</a:t>
          </a:r>
        </a:p>
      </cdr:txBody>
    </cdr:sp>
  </cdr:relSizeAnchor>
  <cdr:relSizeAnchor xmlns:cdr="http://schemas.openxmlformats.org/drawingml/2006/chartDrawing">
    <cdr:from>
      <cdr:x>0.68679</cdr:x>
      <cdr:y>0.28269</cdr:y>
    </cdr:from>
    <cdr:to>
      <cdr:x>0.76179</cdr:x>
      <cdr:y>0.39673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019917" y="1169055"/>
          <a:ext cx="329784" cy="471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>
              <a:solidFill>
                <a:srgbClr val="FF0000"/>
              </a:solidFill>
            </a:rPr>
            <a:t>G</a:t>
          </a:r>
        </a:p>
      </cdr:txBody>
    </cdr:sp>
  </cdr:relSizeAnchor>
  <cdr:relSizeAnchor xmlns:cdr="http://schemas.openxmlformats.org/drawingml/2006/chartDrawing">
    <cdr:from>
      <cdr:x>0.53066</cdr:x>
      <cdr:y>0.44936</cdr:y>
    </cdr:from>
    <cdr:to>
      <cdr:x>0.60566</cdr:x>
      <cdr:y>0.5634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333377" y="1858308"/>
          <a:ext cx="329784" cy="471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/>
            <a:t>H</a:t>
          </a:r>
        </a:p>
      </cdr:txBody>
    </cdr:sp>
  </cdr:relSizeAnchor>
  <cdr:relSizeAnchor xmlns:cdr="http://schemas.openxmlformats.org/drawingml/2006/chartDrawing">
    <cdr:from>
      <cdr:x>0.45797</cdr:x>
      <cdr:y>0.61731</cdr:y>
    </cdr:from>
    <cdr:to>
      <cdr:x>0.53297</cdr:x>
      <cdr:y>0.73134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013734" y="2552867"/>
          <a:ext cx="329784" cy="4715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/>
            <a:t>I</a:t>
          </a:r>
        </a:p>
      </cdr:txBody>
    </cdr:sp>
  </cdr:relSizeAnchor>
  <cdr:relSizeAnchor xmlns:cdr="http://schemas.openxmlformats.org/drawingml/2006/chartDrawing">
    <cdr:from>
      <cdr:x>0.7707</cdr:x>
      <cdr:y>0.37234</cdr:y>
    </cdr:from>
    <cdr:to>
      <cdr:x>0.8457</cdr:x>
      <cdr:y>0.48638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388854" y="1539793"/>
          <a:ext cx="329783" cy="471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i-FI" sz="1800" dirty="0">
              <a:solidFill>
                <a:srgbClr val="FF0000"/>
              </a:solidFill>
            </a:rPr>
            <a:t>F</a:t>
          </a:r>
        </a:p>
      </cdr:txBody>
    </cdr:sp>
  </cdr:relSizeAnchor>
  <cdr:relSizeAnchor xmlns:cdr="http://schemas.openxmlformats.org/drawingml/2006/chartDrawing">
    <cdr:from>
      <cdr:x>0.84838</cdr:x>
      <cdr:y>0.53708</cdr:y>
    </cdr:from>
    <cdr:to>
      <cdr:x>0.92338</cdr:x>
      <cdr:y>0.65111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730419" y="2221068"/>
          <a:ext cx="329784" cy="4715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2000" dirty="0">
              <a:solidFill>
                <a:srgbClr val="FF0000"/>
              </a:solidFill>
            </a:rPr>
            <a:t>J</a:t>
          </a:r>
        </a:p>
      </cdr:txBody>
    </cdr:sp>
  </cdr:relSizeAnchor>
  <cdr:relSizeAnchor xmlns:cdr="http://schemas.openxmlformats.org/drawingml/2006/chartDrawing">
    <cdr:from>
      <cdr:x>0.925</cdr:x>
      <cdr:y>0.69918</cdr:y>
    </cdr:from>
    <cdr:to>
      <cdr:x>1</cdr:x>
      <cdr:y>0.81322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074951" y="2891435"/>
          <a:ext cx="329784" cy="471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2000" dirty="0">
              <a:solidFill>
                <a:srgbClr val="FF0000"/>
              </a:solidFill>
            </a:rPr>
            <a:t>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0.62778</cdr:x>
      <cdr:y>0.12573</cdr:y>
    </cdr:from>
    <cdr:to>
      <cdr:x>0.70278</cdr:x>
      <cdr:y>0.23976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52666" y="409578"/>
          <a:ext cx="257175" cy="371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800" dirty="0">
              <a:solidFill>
                <a:srgbClr val="FF0000"/>
              </a:solidFill>
            </a:rPr>
            <a:t>A</a:t>
          </a:r>
        </a:p>
      </cdr:txBody>
    </cdr:sp>
  </cdr:relSizeAnchor>
  <cdr:relSizeAnchor xmlns:cdr="http://schemas.openxmlformats.org/drawingml/2006/chartDrawing">
    <cdr:from>
      <cdr:x>0.14323</cdr:x>
      <cdr:y>0.04667</cdr:y>
    </cdr:from>
    <cdr:to>
      <cdr:x>0.21823</cdr:x>
      <cdr:y>0.1607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57998" y="210642"/>
          <a:ext cx="344559" cy="5146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/>
            <a:t>E</a:t>
          </a:r>
        </a:p>
      </cdr:txBody>
    </cdr:sp>
  </cdr:relSizeAnchor>
  <cdr:relSizeAnchor xmlns:cdr="http://schemas.openxmlformats.org/drawingml/2006/chartDrawing">
    <cdr:from>
      <cdr:x>0.31893</cdr:x>
      <cdr:y>0.02264</cdr:y>
    </cdr:from>
    <cdr:to>
      <cdr:x>0.40782</cdr:x>
      <cdr:y>0.13375</cdr:y>
    </cdr:to>
    <cdr:sp macro="" textlink="">
      <cdr:nvSpPr>
        <cdr:cNvPr id="4" name="TextBox 1"/>
        <cdr:cNvSpPr txBox="1"/>
      </cdr:nvSpPr>
      <cdr:spPr>
        <a:xfrm xmlns:a="http://schemas.openxmlformats.org/drawingml/2006/main" flipH="1">
          <a:off x="1465219" y="102157"/>
          <a:ext cx="408371" cy="5014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i-FI" sz="1800" dirty="0">
              <a:solidFill>
                <a:srgbClr val="FF0000"/>
              </a:solidFill>
            </a:rPr>
            <a:t>C</a:t>
          </a:r>
        </a:p>
      </cdr:txBody>
    </cdr:sp>
  </cdr:relSizeAnchor>
  <cdr:relSizeAnchor xmlns:cdr="http://schemas.openxmlformats.org/drawingml/2006/chartDrawing">
    <cdr:from>
      <cdr:x>0.31389</cdr:x>
      <cdr:y>0.20468</cdr:y>
    </cdr:from>
    <cdr:to>
      <cdr:x>0.38889</cdr:x>
      <cdr:y>0.31871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076322" y="666756"/>
          <a:ext cx="257175" cy="371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/>
            <a:t>B</a:t>
          </a:r>
        </a:p>
      </cdr:txBody>
    </cdr:sp>
  </cdr:relSizeAnchor>
  <cdr:relSizeAnchor xmlns:cdr="http://schemas.openxmlformats.org/drawingml/2006/chartDrawing">
    <cdr:from>
      <cdr:x>0.77223</cdr:x>
      <cdr:y>0.19883</cdr:y>
    </cdr:from>
    <cdr:to>
      <cdr:x>0.84723</cdr:x>
      <cdr:y>0.31287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647962" y="647688"/>
          <a:ext cx="257175" cy="3714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>
              <a:solidFill>
                <a:srgbClr val="FF0000"/>
              </a:solidFill>
            </a:rPr>
            <a:t>G</a:t>
          </a:r>
        </a:p>
      </cdr:txBody>
    </cdr:sp>
  </cdr:relSizeAnchor>
  <cdr:relSizeAnchor xmlns:cdr="http://schemas.openxmlformats.org/drawingml/2006/chartDrawing">
    <cdr:from>
      <cdr:x>0.5526</cdr:x>
      <cdr:y>0.43454</cdr:y>
    </cdr:from>
    <cdr:to>
      <cdr:x>0.6276</cdr:x>
      <cdr:y>0.54858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894864" y="1415537"/>
          <a:ext cx="257175" cy="3714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/>
            <a:t>H</a:t>
          </a:r>
        </a:p>
      </cdr:txBody>
    </cdr:sp>
  </cdr:relSizeAnchor>
  <cdr:relSizeAnchor xmlns:cdr="http://schemas.openxmlformats.org/drawingml/2006/chartDrawing">
    <cdr:from>
      <cdr:x>0.39445</cdr:x>
      <cdr:y>0.52924</cdr:y>
    </cdr:from>
    <cdr:to>
      <cdr:x>0.46945</cdr:x>
      <cdr:y>0.64327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352558" y="1724028"/>
          <a:ext cx="257175" cy="371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/>
            <a:t>I</a:t>
          </a:r>
        </a:p>
      </cdr:txBody>
    </cdr:sp>
  </cdr:relSizeAnchor>
  <cdr:relSizeAnchor xmlns:cdr="http://schemas.openxmlformats.org/drawingml/2006/chartDrawing">
    <cdr:from>
      <cdr:x>0.72782</cdr:x>
      <cdr:y>0.35617</cdr:y>
    </cdr:from>
    <cdr:to>
      <cdr:x>0.80282</cdr:x>
      <cdr:y>0.47021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343711" y="1607418"/>
          <a:ext cx="344559" cy="514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i-FI" sz="1800" dirty="0">
              <a:solidFill>
                <a:srgbClr val="FF0000"/>
              </a:solidFill>
            </a:rPr>
            <a:t>F</a:t>
          </a:r>
        </a:p>
      </cdr:txBody>
    </cdr:sp>
  </cdr:relSizeAnchor>
  <cdr:relSizeAnchor xmlns:cdr="http://schemas.openxmlformats.org/drawingml/2006/chartDrawing">
    <cdr:from>
      <cdr:x>0.89445</cdr:x>
      <cdr:y>0.47076</cdr:y>
    </cdr:from>
    <cdr:to>
      <cdr:x>0.96945</cdr:x>
      <cdr:y>0.58479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067062" y="1533527"/>
          <a:ext cx="257175" cy="371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>
              <a:solidFill>
                <a:srgbClr val="FF0000"/>
              </a:solidFill>
            </a:rPr>
            <a:t>J</a:t>
          </a:r>
        </a:p>
      </cdr:txBody>
    </cdr:sp>
  </cdr:relSizeAnchor>
  <cdr:relSizeAnchor xmlns:cdr="http://schemas.openxmlformats.org/drawingml/2006/chartDrawing">
    <cdr:from>
      <cdr:x>0.925</cdr:x>
      <cdr:y>0.64035</cdr:y>
    </cdr:from>
    <cdr:to>
      <cdr:x>1</cdr:x>
      <cdr:y>0.73685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171826" y="2085975"/>
          <a:ext cx="257175" cy="3143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>
              <a:solidFill>
                <a:srgbClr val="FF0000"/>
              </a:solidFill>
            </a:rPr>
            <a:t>D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BEDF2-B990-704B-B024-6B688BEE5080}" type="datetimeFigureOut">
              <a:rPr lang="en-US" smtClean="0"/>
              <a:t>5/1/19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08F96-9B0F-3C49-8FA9-F176AECB8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59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7905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Pp. 226 – 228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621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2338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Pp. 228 – 231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9674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1467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extreme-efficient</a:t>
            </a:r>
            <a:r>
              <a:rPr lang="en-US" baseline="0" dirty="0"/>
              <a:t> contracts</a:t>
            </a:r>
          </a:p>
          <a:p>
            <a:r>
              <a:rPr lang="en-US" baseline="0" dirty="0"/>
              <a:t>Practical: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The number of efficient contracts can be large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baseline="0" dirty="0"/>
              <a:t>There can be mixed strategies. The optimal fair contract may be a combination of two agreements. There can be lottery (or some fine tuning).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45518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Pp. 249 – 268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05950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03535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09688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96636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0134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55028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1048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9583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15302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b="1" dirty="0" err="1"/>
              <a:t>Pp</a:t>
            </a:r>
            <a:r>
              <a:rPr lang="fi-FI" b="1" dirty="0"/>
              <a:t>. 231 – 232</a:t>
            </a:r>
          </a:p>
          <a:p>
            <a:endParaRPr lang="fi-FI" b="1" dirty="0"/>
          </a:p>
          <a:p>
            <a:endParaRPr lang="fi-FI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3719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Pp. 233 – 248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16247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65515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5841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4170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A274E-99FD-464B-9937-D94480B0978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637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4465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Pp. 196 – 204 </a:t>
            </a:r>
          </a:p>
          <a:p>
            <a:endParaRPr lang="en-US" b="1" dirty="0"/>
          </a:p>
          <a:p>
            <a:pPr lvl="1"/>
            <a:r>
              <a:rPr lang="en-US" sz="2400" dirty="0"/>
              <a:t>Examining interests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What do we need, why</a:t>
            </a:r>
          </a:p>
          <a:p>
            <a:pPr lvl="1"/>
            <a:r>
              <a:rPr lang="en-US" sz="2400" dirty="0"/>
              <a:t>Envisioning the future</a:t>
            </a:r>
          </a:p>
          <a:p>
            <a:pPr lvl="1"/>
            <a:r>
              <a:rPr lang="en-US" sz="2400" dirty="0"/>
              <a:t>	- Possible long term benefits common goal</a:t>
            </a:r>
          </a:p>
          <a:p>
            <a:pPr lvl="1"/>
            <a:r>
              <a:rPr lang="en-US" sz="2400" dirty="0"/>
              <a:t>Cataloguing resources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What</a:t>
            </a:r>
            <a:r>
              <a:rPr lang="en-US" sz="2400" baseline="0" dirty="0"/>
              <a:t> does the other party have we need, what do we have already</a:t>
            </a:r>
            <a:endParaRPr lang="en-US" sz="2400" dirty="0"/>
          </a:p>
          <a:p>
            <a:pPr lvl="1"/>
            <a:r>
              <a:rPr lang="en-US" sz="2400" dirty="0"/>
              <a:t>Exploring alternatives to agreement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How might we achieve. Alone , with some other party.</a:t>
            </a:r>
          </a:p>
          <a:p>
            <a:pPr lvl="1"/>
            <a:r>
              <a:rPr lang="en-US" sz="2400" dirty="0"/>
              <a:t>Generating options for agreement</a:t>
            </a:r>
          </a:p>
          <a:p>
            <a:pPr lvl="1"/>
            <a:r>
              <a:rPr lang="en-US" sz="2400" dirty="0"/>
              <a:t>-</a:t>
            </a:r>
            <a:r>
              <a:rPr lang="en-US" sz="2400" baseline="0" dirty="0"/>
              <a:t> How can you satisfy your interest. Brainstorm. What you might discuss with the negotiations. What the other party might want. Instead of only money, risk, publicity. What could be done.</a:t>
            </a:r>
            <a:endParaRPr lang="en-US" sz="2400" dirty="0"/>
          </a:p>
          <a:p>
            <a:pPr lvl="1"/>
            <a:r>
              <a:rPr lang="en-US" sz="2400" dirty="0"/>
              <a:t>Invoking objective criteria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What would be objective criteria</a:t>
            </a:r>
            <a:r>
              <a:rPr lang="en-US" sz="2400" baseline="0" dirty="0"/>
              <a:t> for resolutions of differences. Utilize industry standards. For example what is quality, what terms to be used….</a:t>
            </a:r>
          </a:p>
          <a:p>
            <a:pPr marL="0" lvl="0" indent="0">
              <a:buFontTx/>
              <a:buNone/>
            </a:pPr>
            <a:r>
              <a:rPr lang="en-US" sz="2400" baseline="0" dirty="0"/>
              <a:t>	</a:t>
            </a:r>
            <a:r>
              <a:rPr lang="en-US" sz="2400" dirty="0"/>
              <a:t>Gathering information on the other side</a:t>
            </a:r>
          </a:p>
          <a:p>
            <a:pPr lvl="1"/>
            <a:r>
              <a:rPr lang="en-US" sz="2400" dirty="0"/>
              <a:t>- Why for they want to negotiate, why now, what is driving,</a:t>
            </a:r>
            <a:r>
              <a:rPr lang="en-US" sz="2400" baseline="0" dirty="0"/>
              <a:t> what are their alternatives, are they trustworthy, personalities of the </a:t>
            </a:r>
            <a:r>
              <a:rPr lang="en-US" sz="2400" baseline="0" dirty="0" err="1"/>
              <a:t>negotitators</a:t>
            </a:r>
            <a:r>
              <a:rPr lang="en-US" sz="2400" baseline="0" dirty="0"/>
              <a:t>… </a:t>
            </a:r>
            <a:r>
              <a:rPr lang="en-US" sz="2400" baseline="0" dirty="0">
                <a:sym typeface="Wingdings" panose="05000000000000000000" pitchFamily="2" charset="2"/>
              </a:rPr>
              <a:t> can we be open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Assessing uncertainties </a:t>
            </a:r>
          </a:p>
          <a:p>
            <a:pPr lvl="1"/>
            <a:r>
              <a:rPr lang="en-US" sz="2400" dirty="0"/>
              <a:t>- What </a:t>
            </a:r>
            <a:r>
              <a:rPr lang="en-US" sz="2400" dirty="0" err="1"/>
              <a:t>uncertantiess</a:t>
            </a:r>
            <a:r>
              <a:rPr lang="en-US" sz="2400" dirty="0"/>
              <a:t> (economy, currency,…..),</a:t>
            </a:r>
            <a:r>
              <a:rPr lang="en-US" sz="2400" baseline="0" dirty="0"/>
              <a:t> what are their </a:t>
            </a:r>
            <a:r>
              <a:rPr lang="en-US" sz="2400" baseline="0" dirty="0" err="1"/>
              <a:t>importances</a:t>
            </a:r>
            <a:r>
              <a:rPr lang="en-US" sz="2400" baseline="0" dirty="0"/>
              <a:t>, dependencies, what data do we have (typically </a:t>
            </a:r>
            <a:r>
              <a:rPr lang="en-US" sz="2400" baseline="0" dirty="0" err="1"/>
              <a:t>likelikehood</a:t>
            </a:r>
            <a:r>
              <a:rPr lang="en-US" sz="2400" baseline="0" dirty="0"/>
              <a:t>, </a:t>
            </a:r>
            <a:r>
              <a:rPr lang="en-US" sz="2400" baseline="0" dirty="0" err="1"/>
              <a:t>sigficance</a:t>
            </a:r>
            <a:r>
              <a:rPr lang="en-US" sz="2400" baseline="0" dirty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9964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Pp. 204 – 208 (excluding the case AMPO vs. City pp. 208 - 212)</a:t>
            </a:r>
          </a:p>
          <a:p>
            <a:endParaRPr lang="en-US" b="1" dirty="0"/>
          </a:p>
          <a:p>
            <a:pPr marL="172155" indent="-172155">
              <a:buFont typeface="Arial" pitchFamily="34" charset="0"/>
              <a:buChar char="•"/>
            </a:pPr>
            <a:endParaRPr lang="en-US" dirty="0"/>
          </a:p>
          <a:p>
            <a:pPr lvl="1"/>
            <a:r>
              <a:rPr lang="en-US" sz="2400" dirty="0"/>
              <a:t>Planning the logistics</a:t>
            </a:r>
          </a:p>
          <a:p>
            <a:pPr lvl="2"/>
            <a:r>
              <a:rPr lang="en-US" sz="2400" dirty="0"/>
              <a:t>- where, who should </a:t>
            </a:r>
            <a:r>
              <a:rPr lang="en-US" sz="2400" dirty="0" err="1"/>
              <a:t>paricipate</a:t>
            </a:r>
            <a:r>
              <a:rPr lang="en-US" sz="2400" dirty="0"/>
              <a:t>,</a:t>
            </a:r>
          </a:p>
          <a:p>
            <a:pPr lvl="1"/>
            <a:r>
              <a:rPr lang="en-US" sz="2400" dirty="0"/>
              <a:t>Setting goals for the meeting</a:t>
            </a:r>
          </a:p>
          <a:p>
            <a:pPr lvl="1"/>
            <a:r>
              <a:rPr lang="en-US" sz="2400" dirty="0"/>
              <a:t>- What do you want to achieve, to see if you want to proceed, to create good ambience and relations, to</a:t>
            </a:r>
            <a:r>
              <a:rPr lang="en-US" sz="2400" baseline="0" dirty="0"/>
              <a:t> share some information that they reciprocate, </a:t>
            </a:r>
            <a:r>
              <a:rPr lang="en-US" sz="2400" baseline="0" dirty="0" err="1"/>
              <a:t>brainstom</a:t>
            </a:r>
            <a:r>
              <a:rPr lang="en-US" sz="2400" baseline="0" dirty="0"/>
              <a:t> interest…</a:t>
            </a:r>
            <a:endParaRPr lang="en-US" sz="2400" dirty="0"/>
          </a:p>
          <a:p>
            <a:pPr lvl="1"/>
            <a:r>
              <a:rPr lang="en-US" sz="2400" dirty="0"/>
              <a:t>Creating the ambience</a:t>
            </a:r>
          </a:p>
          <a:p>
            <a:pPr lvl="1"/>
            <a:r>
              <a:rPr lang="en-US" sz="2400" dirty="0"/>
              <a:t>- Explore what the </a:t>
            </a:r>
            <a:r>
              <a:rPr lang="en-US" sz="2400" dirty="0" err="1"/>
              <a:t>negotitiation</a:t>
            </a:r>
            <a:r>
              <a:rPr lang="en-US" sz="2400" dirty="0"/>
              <a:t> could be. Do they want to negotiate and create </a:t>
            </a:r>
            <a:r>
              <a:rPr lang="en-US" sz="2400" dirty="0" err="1"/>
              <a:t>commonvalue</a:t>
            </a:r>
            <a:r>
              <a:rPr lang="en-US" sz="2400" dirty="0"/>
              <a:t>. Not</a:t>
            </a:r>
            <a:r>
              <a:rPr lang="en-US" sz="2400" baseline="0" dirty="0"/>
              <a:t> to specifics to make compromises, to avoid going in competing mode</a:t>
            </a:r>
            <a:endParaRPr lang="en-US" sz="2400" dirty="0"/>
          </a:p>
          <a:p>
            <a:pPr lvl="1"/>
            <a:r>
              <a:rPr lang="en-US" sz="2400" dirty="0"/>
              <a:t>Sharing interests</a:t>
            </a:r>
          </a:p>
          <a:p>
            <a:pPr lvl="1"/>
            <a:r>
              <a:rPr lang="en-US" sz="2400" dirty="0"/>
              <a:t>- Selectively interests, visions, how they might be achieved</a:t>
            </a:r>
          </a:p>
          <a:p>
            <a:pPr lvl="1"/>
            <a:r>
              <a:rPr lang="en-US" sz="2400" dirty="0"/>
              <a:t>Agreeing on a process</a:t>
            </a:r>
          </a:p>
          <a:p>
            <a:pPr lvl="1"/>
            <a:r>
              <a:rPr lang="en-US" sz="2400" dirty="0"/>
              <a:t>- Steps, </a:t>
            </a:r>
            <a:r>
              <a:rPr lang="en-US" sz="2400" dirty="0" err="1"/>
              <a:t>shareed</a:t>
            </a:r>
            <a:r>
              <a:rPr lang="en-US" sz="2400" baseline="0" dirty="0"/>
              <a:t> teams, is a neutral party needed etc.</a:t>
            </a:r>
            <a:endParaRPr lang="en-US" sz="2400" dirty="0"/>
          </a:p>
          <a:p>
            <a:pPr lvl="1"/>
            <a:r>
              <a:rPr lang="en-US" sz="2400" dirty="0"/>
              <a:t>Preparing the </a:t>
            </a:r>
            <a:r>
              <a:rPr lang="en-US" sz="2400" b="1" dirty="0"/>
              <a:t>template</a:t>
            </a:r>
          </a:p>
          <a:p>
            <a:pPr lvl="2"/>
            <a:r>
              <a:rPr lang="en-US" sz="1800" dirty="0"/>
              <a:t>Identifying the issues to be resolved</a:t>
            </a:r>
            <a:r>
              <a:rPr lang="en-US" sz="1800" baseline="0" dirty="0"/>
              <a:t> – both sides typically have different issues to be</a:t>
            </a:r>
            <a:endParaRPr lang="en-US" sz="1800" dirty="0"/>
          </a:p>
          <a:p>
            <a:pPr lvl="2"/>
            <a:r>
              <a:rPr lang="en-US" sz="1800" dirty="0"/>
              <a:t>Specifying possible resolutions of each issue</a:t>
            </a:r>
          </a:p>
          <a:p>
            <a:pPr lvl="2"/>
            <a:r>
              <a:rPr lang="en-US" sz="1800" dirty="0"/>
              <a:t>Delegating template construction to a subcommittee (if needed)</a:t>
            </a:r>
          </a:p>
          <a:p>
            <a:pPr marL="172155" indent="-172155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617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900" b="1" dirty="0"/>
              <a:t>Pp. 213 – 225</a:t>
            </a:r>
          </a:p>
          <a:p>
            <a:endParaRPr lang="en-US" sz="600" dirty="0"/>
          </a:p>
          <a:p>
            <a:pPr lvl="1"/>
            <a:r>
              <a:rPr lang="en-US" dirty="0"/>
              <a:t>Preferences and value tradeoffs</a:t>
            </a:r>
          </a:p>
          <a:p>
            <a:pPr lvl="2"/>
            <a:r>
              <a:rPr lang="en-US" dirty="0"/>
              <a:t>Within-issue qualitative analysis</a:t>
            </a:r>
          </a:p>
          <a:p>
            <a:pPr lvl="3"/>
            <a:r>
              <a:rPr lang="en-US" sz="1200" dirty="0"/>
              <a:t>For example issue 2 resolutions for issue  a&lt;b&lt;c&lt;d</a:t>
            </a:r>
          </a:p>
          <a:p>
            <a:pPr lvl="2"/>
            <a:r>
              <a:rPr lang="en-US" dirty="0"/>
              <a:t>Between-issue qualitative analysis</a:t>
            </a:r>
          </a:p>
          <a:p>
            <a:pPr lvl="3"/>
            <a:r>
              <a:rPr lang="en-US" sz="1200" dirty="0"/>
              <a:t>For example ranking issue 1</a:t>
            </a:r>
            <a:r>
              <a:rPr lang="en-US" sz="1200" baseline="30000" dirty="0"/>
              <a:t>st</a:t>
            </a:r>
            <a:r>
              <a:rPr lang="en-US" sz="1200" dirty="0"/>
              <a:t>   issue 2 3</a:t>
            </a:r>
            <a:r>
              <a:rPr lang="en-US" sz="1200" baseline="30000" dirty="0"/>
              <a:t>rd</a:t>
            </a:r>
            <a:r>
              <a:rPr lang="en-US" sz="1200" dirty="0"/>
              <a:t>  issue 3 2</a:t>
            </a:r>
            <a:r>
              <a:rPr lang="en-US" sz="1200" baseline="30000" dirty="0"/>
              <a:t>nd</a:t>
            </a:r>
            <a:endParaRPr lang="en-US" sz="1200" dirty="0"/>
          </a:p>
          <a:p>
            <a:pPr lvl="2"/>
            <a:r>
              <a:rPr lang="en-US" dirty="0"/>
              <a:t>Within-issue quantitative analysis</a:t>
            </a:r>
          </a:p>
          <a:p>
            <a:pPr lvl="3"/>
            <a:r>
              <a:rPr lang="en-US" sz="1200" dirty="0"/>
              <a:t>Scores within issue 2 for example  a 0 b 40 c 80 d 100</a:t>
            </a:r>
          </a:p>
          <a:p>
            <a:pPr lvl="2"/>
            <a:r>
              <a:rPr lang="en-US" dirty="0"/>
              <a:t>Between-issue quantitative analysis</a:t>
            </a:r>
          </a:p>
          <a:p>
            <a:pPr lvl="3"/>
            <a:r>
              <a:rPr lang="en-US" sz="1200" dirty="0"/>
              <a:t>Score between issues 1 50 issue 2 10 issue 3 40;  total 100</a:t>
            </a:r>
          </a:p>
          <a:p>
            <a:pPr lvl="1"/>
            <a:r>
              <a:rPr lang="en-US" dirty="0"/>
              <a:t>The additive scoring system</a:t>
            </a:r>
          </a:p>
          <a:p>
            <a:pPr lvl="2"/>
            <a:r>
              <a:rPr lang="en-US" sz="1400" dirty="0"/>
              <a:t>Each resolution has a weighted score. Resolution scores  sum up to score of a contract (max for example 100)</a:t>
            </a:r>
          </a:p>
          <a:p>
            <a:pPr lvl="2"/>
            <a:r>
              <a:rPr lang="en-US" sz="1400" dirty="0"/>
              <a:t>Only if the resolution scores between the issues are independent.</a:t>
            </a:r>
          </a:p>
          <a:p>
            <a:pPr lvl="1"/>
            <a:r>
              <a:rPr lang="en-US" dirty="0"/>
              <a:t>BATNAs and reservation values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What is the</a:t>
            </a:r>
            <a:r>
              <a:rPr lang="en-US" baseline="0" dirty="0"/>
              <a:t> core problem, what are the alternatives. </a:t>
            </a:r>
            <a:r>
              <a:rPr lang="en-US" baseline="0" dirty="0" err="1"/>
              <a:t>Decisision</a:t>
            </a:r>
            <a:r>
              <a:rPr lang="en-US" baseline="0" dirty="0"/>
              <a:t> under uncertainty – like the publishers. What is the</a:t>
            </a:r>
            <a:endParaRPr lang="en-US" dirty="0"/>
          </a:p>
          <a:p>
            <a:pPr marL="628650" lvl="1" indent="-171450">
              <a:buFontTx/>
              <a:buChar char="-"/>
            </a:pPr>
            <a:r>
              <a:rPr lang="en-US" baseline="0" dirty="0"/>
              <a:t>Reservation value. Take the scoring template. Start with a contract worse. Sweeten until you are indifferent. It can be  certain range for example 37-42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Not </a:t>
            </a:r>
            <a:r>
              <a:rPr lang="en-US" baseline="0" dirty="0" err="1"/>
              <a:t>necessarely</a:t>
            </a:r>
            <a:r>
              <a:rPr lang="en-US" baseline="0" dirty="0"/>
              <a:t> a simple task.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What is often done Reservation value by issue. Problem: inflexibility. </a:t>
            </a:r>
            <a:r>
              <a:rPr lang="en-US" baseline="0" dirty="0" err="1"/>
              <a:t>Resuces</a:t>
            </a:r>
            <a:r>
              <a:rPr lang="en-US" baseline="0" dirty="0"/>
              <a:t> possibilities for </a:t>
            </a:r>
            <a:r>
              <a:rPr lang="en-US" baseline="0" dirty="0" err="1"/>
              <a:t>intergarative</a:t>
            </a:r>
            <a:r>
              <a:rPr lang="en-US" baseline="0" dirty="0"/>
              <a:t> negotiations</a:t>
            </a:r>
          </a:p>
          <a:p>
            <a:pPr marL="457200" lvl="1" indent="0">
              <a:buFontTx/>
              <a:buNone/>
            </a:pPr>
            <a:r>
              <a:rPr lang="en-US" dirty="0"/>
              <a:t>Monetary quantification (if appropriate)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Sometimes possible, money is so essential part, relatively easy to convert resolutions</a:t>
            </a:r>
            <a:r>
              <a:rPr lang="en-US" baseline="0" dirty="0"/>
              <a:t> to money</a:t>
            </a:r>
            <a:endParaRPr lang="en-US" dirty="0"/>
          </a:p>
          <a:p>
            <a:pPr marL="628650" lvl="1" indent="-171450">
              <a:buFontTx/>
              <a:buChar char="-"/>
            </a:pPr>
            <a:r>
              <a:rPr lang="en-US" dirty="0"/>
              <a:t>Questions of desirability. </a:t>
            </a:r>
          </a:p>
          <a:p>
            <a:endParaRPr lang="fi-FI" sz="900" dirty="0"/>
          </a:p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9569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862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6AB9-50F6-C044-BB4E-5D1C7E1DFBDE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3943-02D1-7A46-AC2C-9A0D7853F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6AB9-50F6-C044-BB4E-5D1C7E1DFBDE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3943-02D1-7A46-AC2C-9A0D7853F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1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6AB9-50F6-C044-BB4E-5D1C7E1DFBDE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3943-02D1-7A46-AC2C-9A0D7853F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12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0975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1.5.2019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5654880"/>
            <a:ext cx="2227147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81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9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1.5.2019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5654880"/>
            <a:ext cx="2227147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64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6AB9-50F6-C044-BB4E-5D1C7E1DFBDE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3943-02D1-7A46-AC2C-9A0D7853F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6AB9-50F6-C044-BB4E-5D1C7E1DFBDE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3943-02D1-7A46-AC2C-9A0D7853F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5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6AB9-50F6-C044-BB4E-5D1C7E1DFBDE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3943-02D1-7A46-AC2C-9A0D7853F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3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6AB9-50F6-C044-BB4E-5D1C7E1DFBDE}" type="datetimeFigureOut">
              <a:rPr lang="en-US" smtClean="0"/>
              <a:t>5/1/19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3943-02D1-7A46-AC2C-9A0D7853F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4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6AB9-50F6-C044-BB4E-5D1C7E1DFBDE}" type="datetimeFigureOut">
              <a:rPr lang="en-US" smtClean="0"/>
              <a:t>5/1/19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3943-02D1-7A46-AC2C-9A0D7853F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1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6AB9-50F6-C044-BB4E-5D1C7E1DFBDE}" type="datetimeFigureOut">
              <a:rPr lang="en-US" smtClean="0"/>
              <a:t>5/1/19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3943-02D1-7A46-AC2C-9A0D7853F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6AB9-50F6-C044-BB4E-5D1C7E1DFBDE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3943-02D1-7A46-AC2C-9A0D7853F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6AB9-50F6-C044-BB4E-5D1C7E1DFBDE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3943-02D1-7A46-AC2C-9A0D7853F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9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6AB9-50F6-C044-BB4E-5D1C7E1DFBDE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53943-02D1-7A46-AC2C-9A0D7853F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1989288"/>
            <a:ext cx="5821731" cy="3232900"/>
          </a:xfrm>
        </p:spPr>
        <p:txBody>
          <a:bodyPr/>
          <a:lstStyle/>
          <a:p>
            <a:r>
              <a:rPr lang="en-US" sz="4400" dirty="0"/>
              <a:t>Negotiation Analytics</a:t>
            </a:r>
            <a:br>
              <a:rPr lang="en-US" sz="4000" dirty="0"/>
            </a:br>
            <a:r>
              <a:rPr lang="en-US" sz="3600" dirty="0"/>
              <a:t>30C02000</a:t>
            </a:r>
            <a:br>
              <a:rPr lang="en-US" sz="4000" dirty="0"/>
            </a:br>
            <a:r>
              <a:rPr lang="en-US" sz="3600" i="1" dirty="0"/>
              <a:t>Jyrki Wallenius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2" y="4103757"/>
            <a:ext cx="5095957" cy="1289132"/>
          </a:xfrm>
        </p:spPr>
        <p:txBody>
          <a:bodyPr>
            <a:noAutofit/>
          </a:bodyPr>
          <a:lstStyle/>
          <a:p>
            <a:r>
              <a:rPr lang="en-US" sz="2800" dirty="0"/>
              <a:t>Lecture 4:</a:t>
            </a:r>
          </a:p>
          <a:p>
            <a:r>
              <a:rPr lang="en-US" sz="2800" dirty="0"/>
              <a:t>Two-Party Integrative (Win-Win) Negotiations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45932" y="6014152"/>
            <a:ext cx="3319477" cy="583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i="1" kern="1200">
                <a:solidFill>
                  <a:srgbClr val="928B81"/>
                </a:solidFill>
                <a:latin typeface="Georgia"/>
                <a:ea typeface="ＭＳ Ｐゴシック" charset="0"/>
                <a:cs typeface="Georgia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Original lecture slides: </a:t>
            </a:r>
            <a:r>
              <a:rPr lang="en-US" sz="2000" dirty="0" err="1"/>
              <a:t>Pirkko</a:t>
            </a:r>
            <a:r>
              <a:rPr lang="en-US" sz="2000" dirty="0"/>
              <a:t> </a:t>
            </a:r>
            <a:r>
              <a:rPr lang="en-US" sz="2000" dirty="0" err="1"/>
              <a:t>Lahdelma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955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1.5.2019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467544" y="1302480"/>
            <a:ext cx="1368152" cy="432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Issue 1</a:t>
            </a:r>
          </a:p>
        </p:txBody>
      </p:sp>
      <p:sp>
        <p:nvSpPr>
          <p:cNvPr id="11" name="Suorakulmio 10"/>
          <p:cNvSpPr/>
          <p:nvPr/>
        </p:nvSpPr>
        <p:spPr>
          <a:xfrm>
            <a:off x="3275856" y="1302480"/>
            <a:ext cx="1800200" cy="432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Resolution a</a:t>
            </a:r>
          </a:p>
        </p:txBody>
      </p:sp>
      <p:sp>
        <p:nvSpPr>
          <p:cNvPr id="12" name="Suorakulmio 11"/>
          <p:cNvSpPr/>
          <p:nvPr/>
        </p:nvSpPr>
        <p:spPr>
          <a:xfrm>
            <a:off x="3275856" y="1700808"/>
            <a:ext cx="1800200" cy="432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Resolution b</a:t>
            </a:r>
          </a:p>
        </p:txBody>
      </p:sp>
      <p:sp>
        <p:nvSpPr>
          <p:cNvPr id="13" name="Suorakulmio 12"/>
          <p:cNvSpPr/>
          <p:nvPr/>
        </p:nvSpPr>
        <p:spPr>
          <a:xfrm>
            <a:off x="3275856" y="2132856"/>
            <a:ext cx="1800200" cy="432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Resolution c</a:t>
            </a:r>
          </a:p>
        </p:txBody>
      </p:sp>
      <p:cxnSp>
        <p:nvCxnSpPr>
          <p:cNvPr id="15" name="Kulmayhdysviiva 14"/>
          <p:cNvCxnSpPr>
            <a:stCxn id="6" idx="3"/>
            <a:endCxn id="11" idx="1"/>
          </p:cNvCxnSpPr>
          <p:nvPr/>
        </p:nvCxnSpPr>
        <p:spPr>
          <a:xfrm>
            <a:off x="1835696" y="1518504"/>
            <a:ext cx="1440160" cy="12700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Kulmayhdysviiva 15"/>
          <p:cNvCxnSpPr>
            <a:stCxn id="6" idx="3"/>
            <a:endCxn id="12" idx="1"/>
          </p:cNvCxnSpPr>
          <p:nvPr/>
        </p:nvCxnSpPr>
        <p:spPr>
          <a:xfrm>
            <a:off x="1835696" y="1518504"/>
            <a:ext cx="1440160" cy="398328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Kulmayhdysviiva 18"/>
          <p:cNvCxnSpPr>
            <a:endCxn id="13" idx="1"/>
          </p:cNvCxnSpPr>
          <p:nvPr/>
        </p:nvCxnSpPr>
        <p:spPr>
          <a:xfrm>
            <a:off x="1835696" y="1523076"/>
            <a:ext cx="1440160" cy="825804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uorakulmio 21"/>
          <p:cNvSpPr/>
          <p:nvPr/>
        </p:nvSpPr>
        <p:spPr>
          <a:xfrm>
            <a:off x="467544" y="2492896"/>
            <a:ext cx="1368152" cy="432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Issue 2</a:t>
            </a:r>
          </a:p>
        </p:txBody>
      </p:sp>
      <p:sp>
        <p:nvSpPr>
          <p:cNvPr id="23" name="Suorakulmio 22"/>
          <p:cNvSpPr/>
          <p:nvPr/>
        </p:nvSpPr>
        <p:spPr>
          <a:xfrm>
            <a:off x="3275856" y="2492896"/>
            <a:ext cx="1800200" cy="432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Resolution a</a:t>
            </a:r>
          </a:p>
        </p:txBody>
      </p:sp>
      <p:sp>
        <p:nvSpPr>
          <p:cNvPr id="24" name="Suorakulmio 23"/>
          <p:cNvSpPr/>
          <p:nvPr/>
        </p:nvSpPr>
        <p:spPr>
          <a:xfrm>
            <a:off x="3275856" y="2891224"/>
            <a:ext cx="1800200" cy="432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Resolution b</a:t>
            </a:r>
          </a:p>
        </p:txBody>
      </p:sp>
      <p:sp>
        <p:nvSpPr>
          <p:cNvPr id="25" name="Suorakulmio 24"/>
          <p:cNvSpPr/>
          <p:nvPr/>
        </p:nvSpPr>
        <p:spPr>
          <a:xfrm>
            <a:off x="3275856" y="3323272"/>
            <a:ext cx="1800200" cy="432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Resolution c</a:t>
            </a:r>
          </a:p>
        </p:txBody>
      </p:sp>
      <p:cxnSp>
        <p:nvCxnSpPr>
          <p:cNvPr id="26" name="Kulmayhdysviiva 25"/>
          <p:cNvCxnSpPr>
            <a:stCxn id="22" idx="3"/>
            <a:endCxn id="23" idx="1"/>
          </p:cNvCxnSpPr>
          <p:nvPr/>
        </p:nvCxnSpPr>
        <p:spPr>
          <a:xfrm>
            <a:off x="1835696" y="2708920"/>
            <a:ext cx="1440160" cy="12700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Kulmayhdysviiva 26"/>
          <p:cNvCxnSpPr>
            <a:stCxn id="22" idx="3"/>
            <a:endCxn id="24" idx="1"/>
          </p:cNvCxnSpPr>
          <p:nvPr/>
        </p:nvCxnSpPr>
        <p:spPr>
          <a:xfrm>
            <a:off x="1835696" y="2708920"/>
            <a:ext cx="1440160" cy="398328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Kulmayhdysviiva 27"/>
          <p:cNvCxnSpPr>
            <a:endCxn id="25" idx="1"/>
          </p:cNvCxnSpPr>
          <p:nvPr/>
        </p:nvCxnSpPr>
        <p:spPr>
          <a:xfrm>
            <a:off x="1835696" y="2713492"/>
            <a:ext cx="1440160" cy="825804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Suorakulmio 28"/>
          <p:cNvSpPr/>
          <p:nvPr/>
        </p:nvSpPr>
        <p:spPr>
          <a:xfrm>
            <a:off x="3275856" y="3717032"/>
            <a:ext cx="1800200" cy="432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Resolution d</a:t>
            </a:r>
          </a:p>
        </p:txBody>
      </p:sp>
      <p:cxnSp>
        <p:nvCxnSpPr>
          <p:cNvPr id="30" name="Kulmayhdysviiva 29"/>
          <p:cNvCxnSpPr>
            <a:endCxn id="29" idx="1"/>
          </p:cNvCxnSpPr>
          <p:nvPr/>
        </p:nvCxnSpPr>
        <p:spPr>
          <a:xfrm>
            <a:off x="1988096" y="2708920"/>
            <a:ext cx="1287760" cy="1224136"/>
          </a:xfrm>
          <a:prstGeom prst="bentConnector3">
            <a:avLst>
              <a:gd name="adj1" fmla="val 4408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Suorakulmio 33"/>
          <p:cNvSpPr/>
          <p:nvPr/>
        </p:nvSpPr>
        <p:spPr>
          <a:xfrm>
            <a:off x="467544" y="4686856"/>
            <a:ext cx="1368152" cy="432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Issue n</a:t>
            </a:r>
          </a:p>
        </p:txBody>
      </p:sp>
      <p:sp>
        <p:nvSpPr>
          <p:cNvPr id="35" name="Suorakulmio 34"/>
          <p:cNvSpPr/>
          <p:nvPr/>
        </p:nvSpPr>
        <p:spPr>
          <a:xfrm>
            <a:off x="3275856" y="4686856"/>
            <a:ext cx="1800200" cy="432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Resolution a</a:t>
            </a:r>
          </a:p>
        </p:txBody>
      </p:sp>
      <p:sp>
        <p:nvSpPr>
          <p:cNvPr id="36" name="Suorakulmio 35"/>
          <p:cNvSpPr/>
          <p:nvPr/>
        </p:nvSpPr>
        <p:spPr>
          <a:xfrm>
            <a:off x="3275856" y="5085184"/>
            <a:ext cx="1800200" cy="432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Resolution b</a:t>
            </a:r>
          </a:p>
        </p:txBody>
      </p:sp>
      <p:cxnSp>
        <p:nvCxnSpPr>
          <p:cNvPr id="37" name="Kulmayhdysviiva 36"/>
          <p:cNvCxnSpPr>
            <a:stCxn id="34" idx="3"/>
            <a:endCxn id="35" idx="1"/>
          </p:cNvCxnSpPr>
          <p:nvPr/>
        </p:nvCxnSpPr>
        <p:spPr>
          <a:xfrm>
            <a:off x="1835696" y="4902880"/>
            <a:ext cx="1440160" cy="12700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Kulmayhdysviiva 37"/>
          <p:cNvCxnSpPr>
            <a:stCxn id="34" idx="3"/>
            <a:endCxn id="36" idx="1"/>
          </p:cNvCxnSpPr>
          <p:nvPr/>
        </p:nvCxnSpPr>
        <p:spPr>
          <a:xfrm>
            <a:off x="1835696" y="4902880"/>
            <a:ext cx="1440160" cy="398328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kstiruutu 38"/>
          <p:cNvSpPr txBox="1"/>
          <p:nvPr/>
        </p:nvSpPr>
        <p:spPr>
          <a:xfrm>
            <a:off x="827584" y="4149080"/>
            <a:ext cx="25648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20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44121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Template</a:t>
            </a:r>
            <a:br>
              <a:rPr lang="en-US" dirty="0"/>
            </a:br>
            <a:r>
              <a:rPr lang="en-US" sz="2000" dirty="0"/>
              <a:t>Example: Associated Metropolitan Police Officers and the City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0601220"/>
              </p:ext>
            </p:extLst>
          </p:nvPr>
        </p:nvGraphicFramePr>
        <p:xfrm>
          <a:off x="468313" y="1196752"/>
          <a:ext cx="820737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5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915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Issue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Resolution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15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1. Increase</a:t>
                      </a:r>
                      <a:r>
                        <a:rPr lang="en-US" sz="1600" baseline="0" noProof="0" dirty="0"/>
                        <a:t> in monthly starting salaries</a:t>
                      </a:r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15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$100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15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$200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15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$300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915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2. Increase</a:t>
                      </a:r>
                      <a:r>
                        <a:rPr lang="en-US" sz="1600" baseline="0" noProof="0" dirty="0"/>
                        <a:t> in vacations per year</a:t>
                      </a:r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0 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15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2 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15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3 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915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3. Two-man</a:t>
                      </a:r>
                      <a:r>
                        <a:rPr lang="en-US" sz="1600" baseline="0" noProof="0" dirty="0"/>
                        <a:t> patrols</a:t>
                      </a:r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Status</a:t>
                      </a:r>
                      <a:r>
                        <a:rPr lang="en-US" sz="1600" baseline="0" noProof="0" dirty="0"/>
                        <a:t> quo</a:t>
                      </a:r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915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In high crime areas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915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At night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915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Both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11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Two-party integrative negotiation:</a:t>
            </a:r>
            <a:br>
              <a:rPr lang="en-US" dirty="0"/>
            </a:br>
            <a:r>
              <a:rPr lang="en-US" sz="2400" dirty="0"/>
              <a:t>Preparation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400" dirty="0"/>
              <a:t>Filling in the Template alone</a:t>
            </a:r>
          </a:p>
          <a:p>
            <a:pPr lvl="1"/>
            <a:r>
              <a:rPr lang="en-US" sz="2400" dirty="0"/>
              <a:t>Preferences, implying value tradeoffs</a:t>
            </a:r>
          </a:p>
          <a:p>
            <a:pPr lvl="2"/>
            <a:r>
              <a:rPr lang="en-US" sz="1800" dirty="0"/>
              <a:t>Within-issue qualitative analysis</a:t>
            </a:r>
          </a:p>
          <a:p>
            <a:pPr lvl="2"/>
            <a:r>
              <a:rPr lang="en-US" sz="1800" dirty="0"/>
              <a:t>Between-issue qualitative analysis</a:t>
            </a:r>
          </a:p>
          <a:p>
            <a:pPr lvl="2"/>
            <a:r>
              <a:rPr lang="en-US" sz="1800" dirty="0"/>
              <a:t>Within-issue quantitative analysis</a:t>
            </a:r>
          </a:p>
          <a:p>
            <a:pPr lvl="2"/>
            <a:r>
              <a:rPr lang="en-US" sz="1800" dirty="0"/>
              <a:t>Between-issue quantitative analysis</a:t>
            </a:r>
          </a:p>
          <a:p>
            <a:pPr lvl="1"/>
            <a:r>
              <a:rPr lang="en-US" sz="2400" dirty="0"/>
              <a:t>Use the additive scoring system (each party does this privately)</a:t>
            </a:r>
          </a:p>
          <a:p>
            <a:pPr lvl="1"/>
            <a:r>
              <a:rPr lang="en-US" sz="2400" dirty="0"/>
              <a:t>BATNAs and reservation values: think about them</a:t>
            </a:r>
          </a:p>
          <a:p>
            <a:pPr lvl="2"/>
            <a:r>
              <a:rPr lang="en-US" sz="1800" dirty="0"/>
              <a:t>In practice, tough to convert a BATNA into a reservation value</a:t>
            </a:r>
          </a:p>
          <a:p>
            <a:pPr marL="25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0988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709904"/>
          </a:xfrm>
        </p:spPr>
        <p:txBody>
          <a:bodyPr/>
          <a:lstStyle/>
          <a:p>
            <a:r>
              <a:rPr lang="en-US" dirty="0"/>
              <a:t>Additive Scoring System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71306964"/>
              </p:ext>
            </p:extLst>
          </p:nvPr>
        </p:nvGraphicFramePr>
        <p:xfrm>
          <a:off x="695121" y="1028039"/>
          <a:ext cx="402241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1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 to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19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19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1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19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1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19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19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19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1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19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71143" y="1602530"/>
            <a:ext cx="32508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Values tell about how important relatively each issue is to us. They also tell about the importance of different resolution levels within each issue.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7018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830849"/>
          </a:xfrm>
        </p:spPr>
        <p:txBody>
          <a:bodyPr/>
          <a:lstStyle/>
          <a:p>
            <a:r>
              <a:rPr lang="en-US" dirty="0"/>
              <a:t>Possible Contract for Party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1c = 20 points</a:t>
            </a:r>
          </a:p>
          <a:p>
            <a:r>
              <a:rPr lang="en-US" sz="2400" b="0" dirty="0"/>
              <a:t>2a = 0 points</a:t>
            </a:r>
          </a:p>
          <a:p>
            <a:r>
              <a:rPr lang="en-US" sz="2400" b="0" dirty="0"/>
              <a:t>3c = 40 points</a:t>
            </a:r>
          </a:p>
          <a:p>
            <a:r>
              <a:rPr lang="en-US" sz="2400" b="0" dirty="0"/>
              <a:t>4b = 15 points</a:t>
            </a:r>
          </a:p>
          <a:p>
            <a:endParaRPr lang="en-US" sz="2400" b="0" dirty="0"/>
          </a:p>
          <a:p>
            <a:r>
              <a:rPr lang="en-US" sz="2400" b="0" dirty="0"/>
              <a:t>In total 75 points</a:t>
            </a:r>
          </a:p>
          <a:p>
            <a:r>
              <a:rPr lang="en-US" sz="2400" b="0" dirty="0"/>
              <a:t>Does this exceed your BATNA?</a:t>
            </a:r>
          </a:p>
          <a:p>
            <a:r>
              <a:rPr lang="en-US" sz="2400" b="0" dirty="0"/>
              <a:t>Goal for party A is to maximize the total score for her</a:t>
            </a:r>
          </a:p>
        </p:txBody>
      </p:sp>
    </p:spTree>
    <p:extLst>
      <p:ext uri="{BB962C8B-B14F-4D97-AF65-F5344CB8AC3E}">
        <p14:creationId xmlns:p14="http://schemas.microsoft.com/office/powerpoint/2010/main" val="3201772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Template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Template analysis</a:t>
            </a:r>
          </a:p>
          <a:p>
            <a:pPr lvl="1"/>
            <a:r>
              <a:rPr lang="en-US" sz="2800" dirty="0"/>
              <a:t>Finding efficient contracts</a:t>
            </a:r>
          </a:p>
          <a:p>
            <a:pPr lvl="2"/>
            <a:r>
              <a:rPr lang="en-US" sz="2000" b="1" dirty="0">
                <a:hlinkClick r:id="rId3" action="ppaction://hlinksldjump"/>
              </a:rPr>
              <a:t>Joint ordinal rankings </a:t>
            </a:r>
            <a:endParaRPr lang="en-US" sz="2000" b="1" dirty="0"/>
          </a:p>
          <a:p>
            <a:pPr lvl="3"/>
            <a:r>
              <a:rPr lang="en-US" sz="1800" dirty="0"/>
              <a:t>Dominance and the elimination of no-good contracts</a:t>
            </a:r>
          </a:p>
          <a:p>
            <a:pPr lvl="1"/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Finding extreme efficient contracts</a:t>
            </a:r>
          </a:p>
          <a:p>
            <a:pPr lvl="1"/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Fair division</a:t>
            </a:r>
          </a:p>
        </p:txBody>
      </p:sp>
    </p:spTree>
    <p:extLst>
      <p:ext uri="{BB962C8B-B14F-4D97-AF65-F5344CB8AC3E}">
        <p14:creationId xmlns:p14="http://schemas.microsoft.com/office/powerpoint/2010/main" val="4177214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468314" y="318134"/>
            <a:ext cx="8207375" cy="1480933"/>
          </a:xfrm>
        </p:spPr>
        <p:txBody>
          <a:bodyPr>
            <a:normAutofit/>
          </a:bodyPr>
          <a:lstStyle/>
          <a:p>
            <a:r>
              <a:rPr lang="en-US" dirty="0"/>
              <a:t>Simple Case: ordinal ranking</a:t>
            </a:r>
            <a:br>
              <a:rPr lang="en-US" dirty="0"/>
            </a:br>
            <a:r>
              <a:rPr lang="en-US" sz="2700" dirty="0"/>
              <a:t>Ann and Bill have to select jointly one contract from a set of ten possible contracts (i.e. A, B, C, …, J).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Ann's ranking from the worst to the best: </a:t>
            </a:r>
          </a:p>
          <a:p>
            <a:pPr lvl="1"/>
            <a:r>
              <a:rPr lang="en-US" dirty="0"/>
              <a:t>E  C  B  I  H  A  G  F  J  D </a:t>
            </a:r>
          </a:p>
          <a:p>
            <a:r>
              <a:rPr lang="en-US" dirty="0"/>
              <a:t>Bill's ranking  from the worst to the best: </a:t>
            </a:r>
          </a:p>
          <a:p>
            <a:pPr lvl="1"/>
            <a:r>
              <a:rPr lang="en-US" dirty="0"/>
              <a:t>D  I  J  H  F  G  B  A  E  C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667391583"/>
              </p:ext>
            </p:extLst>
          </p:nvPr>
        </p:nvGraphicFramePr>
        <p:xfrm>
          <a:off x="1979712" y="3789040"/>
          <a:ext cx="4881711" cy="1607574"/>
        </p:xfrm>
        <a:graphic>
          <a:graphicData uri="http://schemas.openxmlformats.org/drawingml/2006/table">
            <a:tbl>
              <a:tblPr/>
              <a:tblGrid>
                <a:gridCol w="51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4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4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64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64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64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64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35858"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858"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Ann</a:t>
                      </a:r>
                      <a:endParaRPr lang="fi-FI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858"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Bill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1979711" y="5507359"/>
            <a:ext cx="335572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Order: The best 10….the worst 1</a:t>
            </a:r>
          </a:p>
        </p:txBody>
      </p:sp>
    </p:spTree>
    <p:extLst>
      <p:ext uri="{BB962C8B-B14F-4D97-AF65-F5344CB8AC3E}">
        <p14:creationId xmlns:p14="http://schemas.microsoft.com/office/powerpoint/2010/main" val="1436457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Joint ordinal ranking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30741784"/>
              </p:ext>
            </p:extLst>
          </p:nvPr>
        </p:nvGraphicFramePr>
        <p:xfrm>
          <a:off x="468313" y="1514475"/>
          <a:ext cx="5180319" cy="400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48632" y="573808"/>
            <a:ext cx="2993923" cy="43704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A contract is </a:t>
            </a:r>
            <a:r>
              <a:rPr lang="en-US" sz="2000" b="1" i="1" dirty="0"/>
              <a:t>dominated</a:t>
            </a:r>
            <a:r>
              <a:rPr lang="en-US" sz="2000" i="1" dirty="0"/>
              <a:t>  </a:t>
            </a:r>
            <a:r>
              <a:rPr lang="en-US" sz="2000" dirty="0"/>
              <a:t>if there exists another contract that is preferred by both: E, B, H, I dominated</a:t>
            </a:r>
          </a:p>
          <a:p>
            <a:endParaRPr lang="en-US" sz="2000" dirty="0"/>
          </a:p>
          <a:p>
            <a:r>
              <a:rPr lang="en-US" sz="2000" dirty="0"/>
              <a:t>The </a:t>
            </a:r>
            <a:r>
              <a:rPr lang="en-US" sz="2000" b="1" i="1" dirty="0"/>
              <a:t>efficient frontier</a:t>
            </a:r>
            <a:r>
              <a:rPr lang="en-US" sz="2000" dirty="0"/>
              <a:t> consists of the complete set of non-dominated contracts: C, A, G, F, J, D</a:t>
            </a:r>
          </a:p>
          <a:p>
            <a:endParaRPr lang="en-US" sz="2000" dirty="0"/>
          </a:p>
          <a:p>
            <a:r>
              <a:rPr lang="en-US" sz="2000" dirty="0"/>
              <a:t>NOTE: efficiency not the same as fairness!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5583618"/>
            <a:ext cx="280788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/>
              <a:t>Ann: x-axis, Bill: y-axis</a:t>
            </a:r>
          </a:p>
        </p:txBody>
      </p:sp>
    </p:spTree>
    <p:extLst>
      <p:ext uri="{BB962C8B-B14F-4D97-AF65-F5344CB8AC3E}">
        <p14:creationId xmlns:p14="http://schemas.microsoft.com/office/powerpoint/2010/main" val="1194786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Template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Template analysis</a:t>
            </a:r>
          </a:p>
          <a:p>
            <a:pPr lvl="1"/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Finding efficient contracts</a:t>
            </a:r>
          </a:p>
          <a:p>
            <a:pPr lvl="1"/>
            <a:r>
              <a:rPr lang="en-US" sz="2800" dirty="0"/>
              <a:t>Finding extreme efficient contracts</a:t>
            </a:r>
          </a:p>
          <a:p>
            <a:pPr lvl="2"/>
            <a:r>
              <a:rPr lang="en-US" sz="2000" b="1" dirty="0">
                <a:hlinkClick r:id="rId3" action="ppaction://hlinksldjump"/>
              </a:rPr>
              <a:t>Joint cardinal rankings</a:t>
            </a:r>
            <a:endParaRPr lang="en-US" sz="2000" b="1" dirty="0"/>
          </a:p>
          <a:p>
            <a:pPr lvl="1"/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Fair division</a:t>
            </a:r>
          </a:p>
        </p:txBody>
      </p:sp>
    </p:spTree>
    <p:extLst>
      <p:ext uri="{BB962C8B-B14F-4D97-AF65-F5344CB8AC3E}">
        <p14:creationId xmlns:p14="http://schemas.microsoft.com/office/powerpoint/2010/main" val="2585044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7"/>
          <p:cNvSpPr txBox="1">
            <a:spLocks/>
          </p:cNvSpPr>
          <p:nvPr/>
        </p:nvSpPr>
        <p:spPr>
          <a:xfrm>
            <a:off x="572400" y="1584000"/>
            <a:ext cx="7988400" cy="4136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Ann's ranking from the worst to the best: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 C  B  I  H  A  G  F  J  D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Bill's ranking  from the worst to the best: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  I  J  H  F  G  B  A  E  C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BOTH PARTIES </a:t>
            </a:r>
            <a:r>
              <a:rPr kumimoji="0" lang="en-US" sz="24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SCORE INDIVIDUALLY</a:t>
            </a:r>
          </a:p>
        </p:txBody>
      </p:sp>
      <p:sp>
        <p:nvSpPr>
          <p:cNvPr id="15" name="Title 1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Cardinal ranking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22588301"/>
              </p:ext>
            </p:extLst>
          </p:nvPr>
        </p:nvGraphicFramePr>
        <p:xfrm>
          <a:off x="539541" y="3717032"/>
          <a:ext cx="8205765" cy="1637070"/>
        </p:xfrm>
        <a:graphic>
          <a:graphicData uri="http://schemas.openxmlformats.org/drawingml/2006/table">
            <a:tbl>
              <a:tblPr/>
              <a:tblGrid>
                <a:gridCol w="728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372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610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Ann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2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Bill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83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8314" y="1300166"/>
            <a:ext cx="8207374" cy="4217068"/>
          </a:xfrm>
        </p:spPr>
        <p:txBody>
          <a:bodyPr/>
          <a:lstStyle/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learn the difference between distributive and integrative negotiations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work with so called templates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learn what is an efficient agreement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discuss fairness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 indent="0">
              <a:buNone/>
            </a:pPr>
            <a:r>
              <a:rPr lang="en-US" sz="2400" dirty="0"/>
              <a:t>Discuss students’ experiences from win-win negotiations</a:t>
            </a:r>
          </a:p>
        </p:txBody>
      </p:sp>
    </p:spTree>
    <p:extLst>
      <p:ext uri="{BB962C8B-B14F-4D97-AF65-F5344CB8AC3E}">
        <p14:creationId xmlns:p14="http://schemas.microsoft.com/office/powerpoint/2010/main" val="3500456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Joint</a:t>
            </a:r>
            <a:r>
              <a:rPr lang="fi-FI" dirty="0"/>
              <a:t> </a:t>
            </a:r>
            <a:r>
              <a:rPr lang="fi-FI" dirty="0" err="1"/>
              <a:t>cardinal</a:t>
            </a:r>
            <a:r>
              <a:rPr lang="fi-FI" dirty="0"/>
              <a:t> ranking</a:t>
            </a:r>
            <a:r>
              <a:rPr lang="en-US" dirty="0"/>
              <a:t> </a:t>
            </a:r>
            <a:br>
              <a:rPr lang="en-US" dirty="0"/>
            </a:br>
            <a:endParaRPr lang="fi-FI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21773" y="1460089"/>
          <a:ext cx="4594124" cy="4513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970116" y="1579418"/>
            <a:ext cx="2818015" cy="102246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3815542" y="2502130"/>
            <a:ext cx="2019993" cy="120534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4472247" y="3765664"/>
            <a:ext cx="1604359" cy="47383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61587" y="1784555"/>
            <a:ext cx="2757948" cy="3477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Extreme-efficient contracts  </a:t>
            </a:r>
            <a:r>
              <a:rPr lang="en-US" sz="2000" dirty="0"/>
              <a:t>are the contracts which “envelope” the North-East contracts. “Ruler-rule”. They are of interest in case of mixed contracts; that is, a final contract may be a combination of two contracts.</a:t>
            </a:r>
            <a:endParaRPr lang="fi-FI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131840" y="5840951"/>
            <a:ext cx="280788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/>
              <a:t>Ann: x-axis, Bill: y-axis</a:t>
            </a:r>
          </a:p>
        </p:txBody>
      </p:sp>
    </p:spTree>
    <p:extLst>
      <p:ext uri="{BB962C8B-B14F-4D97-AF65-F5344CB8AC3E}">
        <p14:creationId xmlns:p14="http://schemas.microsoft.com/office/powerpoint/2010/main" val="307072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14AE4-D6E4-8F49-BE29-9B73ABCDAF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A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7A345-892F-744F-953D-9856155CF9C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b="0" dirty="0"/>
              <a:t>If we only have an ordinal ranking, why is it not meaningful to talk about efficient-extreme contracts?</a:t>
            </a:r>
          </a:p>
        </p:txBody>
      </p:sp>
    </p:spTree>
    <p:extLst>
      <p:ext uri="{BB962C8B-B14F-4D97-AF65-F5344CB8AC3E}">
        <p14:creationId xmlns:p14="http://schemas.microsoft.com/office/powerpoint/2010/main" val="1897730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Case Nelson vs. </a:t>
            </a:r>
            <a:r>
              <a:rPr lang="fi-FI" dirty="0" err="1"/>
              <a:t>Amstore</a:t>
            </a:r>
            <a:r>
              <a:rPr lang="fi-FI" dirty="0"/>
              <a:t> – </a:t>
            </a:r>
            <a:r>
              <a:rPr lang="fi-FI" sz="2800" dirty="0"/>
              <a:t>a </a:t>
            </a:r>
            <a:r>
              <a:rPr lang="fi-FI" sz="2800" dirty="0" err="1"/>
              <a:t>more</a:t>
            </a:r>
            <a:r>
              <a:rPr lang="fi-FI" sz="2800" dirty="0"/>
              <a:t> </a:t>
            </a:r>
            <a:r>
              <a:rPr lang="fi-FI" sz="2800" dirty="0" err="1"/>
              <a:t>complicated</a:t>
            </a:r>
            <a:r>
              <a:rPr lang="fi-FI" sz="2800" dirty="0"/>
              <a:t> case of </a:t>
            </a:r>
            <a:r>
              <a:rPr lang="fi-FI" sz="2800" dirty="0" err="1"/>
              <a:t>finding</a:t>
            </a:r>
            <a:r>
              <a:rPr lang="fi-FI" sz="2800" dirty="0"/>
              <a:t> </a:t>
            </a:r>
            <a:r>
              <a:rPr lang="fi-FI" sz="2800" dirty="0" err="1"/>
              <a:t>efficient</a:t>
            </a:r>
            <a:r>
              <a:rPr lang="fi-FI" sz="2800" dirty="0"/>
              <a:t> </a:t>
            </a:r>
            <a:r>
              <a:rPr lang="fi-FI" sz="2800" dirty="0" err="1"/>
              <a:t>contracts</a:t>
            </a:r>
            <a:endParaRPr lang="fi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700808"/>
            <a:ext cx="8207374" cy="4032448"/>
          </a:xfrm>
        </p:spPr>
        <p:txBody>
          <a:bodyPr/>
          <a:lstStyle/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Nelson</a:t>
            </a:r>
          </a:p>
          <a:p>
            <a:pPr lvl="3"/>
            <a:r>
              <a:rPr lang="en-US" sz="2000" dirty="0"/>
              <a:t>A contractor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Amstore</a:t>
            </a:r>
            <a:endParaRPr lang="en-US" sz="2400" dirty="0"/>
          </a:p>
          <a:p>
            <a:pPr lvl="3"/>
            <a:r>
              <a:rPr lang="en-US" sz="2000" dirty="0"/>
              <a:t>A large retail firm</a:t>
            </a:r>
          </a:p>
          <a:p>
            <a:pPr lvl="3"/>
            <a:r>
              <a:rPr lang="en-US" sz="2000" dirty="0"/>
              <a:t>Needs a contractor for a the construction of a new store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 pre-negotiations have already been carried out and both have analyzed their templates and determined their BATNAs and RVs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Negotiations in a FOTE manner (FOTE=Full, Open, Truthful, Exchange)</a:t>
            </a:r>
          </a:p>
        </p:txBody>
      </p:sp>
    </p:spTree>
    <p:extLst>
      <p:ext uri="{BB962C8B-B14F-4D97-AF65-F5344CB8AC3E}">
        <p14:creationId xmlns:p14="http://schemas.microsoft.com/office/powerpoint/2010/main" val="3399977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Scores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677046"/>
              </p:ext>
            </p:extLst>
          </p:nvPr>
        </p:nvGraphicFramePr>
        <p:xfrm>
          <a:off x="647115" y="1617790"/>
          <a:ext cx="5113719" cy="4076106"/>
        </p:xfrm>
        <a:graphic>
          <a:graphicData uri="http://schemas.openxmlformats.org/drawingml/2006/table">
            <a:tbl>
              <a:tblPr/>
              <a:tblGrid>
                <a:gridCol w="145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9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7694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latin typeface="Arial"/>
                        </a:rPr>
                        <a:t>Payoffs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6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err="1">
                          <a:latin typeface="Arial"/>
                        </a:rPr>
                        <a:t>Issue</a:t>
                      </a:r>
                      <a:endParaRPr lang="fi-FI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>
                          <a:latin typeface="Arial"/>
                        </a:rPr>
                        <a:t>Level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latin typeface="Arial"/>
                        </a:rPr>
                        <a:t>Nelson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latin typeface="Arial"/>
                        </a:rPr>
                        <a:t>Amstore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9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err="1">
                          <a:latin typeface="Arial"/>
                        </a:rPr>
                        <a:t>Price</a:t>
                      </a:r>
                      <a:r>
                        <a:rPr lang="fi-FI" sz="1600" b="0" i="0" u="none" strike="noStrike" dirty="0">
                          <a:latin typeface="Arial"/>
                        </a:rPr>
                        <a:t> ($</a:t>
                      </a:r>
                      <a:r>
                        <a:rPr lang="fi-FI" sz="1600" b="0" i="0" u="none" strike="noStrike" dirty="0" err="1">
                          <a:latin typeface="Arial"/>
                        </a:rPr>
                        <a:t>mil</a:t>
                      </a:r>
                      <a:r>
                        <a:rPr lang="fi-FI" sz="1600" b="0" i="0" u="none" strike="noStrike" dirty="0">
                          <a:latin typeface="Arial"/>
                        </a:rPr>
                        <a:t>.)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10,0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9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10,5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9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11,0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9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11,5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9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12,0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9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Design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err="1">
                          <a:latin typeface="Arial"/>
                        </a:rPr>
                        <a:t>Enhanced</a:t>
                      </a:r>
                      <a:endParaRPr lang="fi-FI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9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Basic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9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Completion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9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latin typeface="Arial"/>
                        </a:rPr>
                        <a:t> (</a:t>
                      </a:r>
                      <a:r>
                        <a:rPr lang="fi-FI" sz="1600" b="0" i="0" u="none" strike="noStrike" dirty="0" err="1">
                          <a:latin typeface="Arial"/>
                        </a:rPr>
                        <a:t>months</a:t>
                      </a:r>
                      <a:r>
                        <a:rPr lang="fi-FI" sz="1600" b="0" i="0" u="none" strike="noStrike" dirty="0"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9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9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9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39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69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318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479077"/>
              </p:ext>
            </p:extLst>
          </p:nvPr>
        </p:nvGraphicFramePr>
        <p:xfrm>
          <a:off x="-4" y="810229"/>
          <a:ext cx="9076242" cy="5775764"/>
        </p:xfrm>
        <a:graphic>
          <a:graphicData uri="http://schemas.openxmlformats.org/drawingml/2006/table">
            <a:tbl>
              <a:tblPr/>
              <a:tblGrid>
                <a:gridCol w="807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2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2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2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2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2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82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82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82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88892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dirty="0" err="1">
                          <a:latin typeface="Arial"/>
                        </a:rPr>
                        <a:t>Price</a:t>
                      </a:r>
                      <a:endParaRPr lang="fi-FI" sz="1200" b="1" i="0" u="none" strike="noStrike" dirty="0">
                        <a:latin typeface="Arial"/>
                      </a:endParaRP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latin typeface="Arial"/>
                        </a:rPr>
                        <a:t>Design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latin typeface="Arial"/>
                        </a:rPr>
                        <a:t>Completion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latin typeface="Arial"/>
                        </a:rPr>
                        <a:t>Totals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24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latin typeface="Arial"/>
                        </a:rPr>
                        <a:t>Contract #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 err="1">
                          <a:latin typeface="Arial"/>
                        </a:rPr>
                        <a:t>Price</a:t>
                      </a:r>
                      <a:endParaRPr lang="fi-FI" sz="1200" b="1" i="0" u="none" strike="noStrike" dirty="0">
                        <a:latin typeface="Arial"/>
                      </a:endParaRP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latin typeface="Arial"/>
                        </a:rPr>
                        <a:t>Design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 err="1">
                          <a:latin typeface="Arial"/>
                        </a:rPr>
                        <a:t>Completion</a:t>
                      </a:r>
                      <a:endParaRPr lang="fi-FI" sz="1200" b="1" i="0" u="none" strike="noStrike" dirty="0">
                        <a:latin typeface="Arial"/>
                      </a:endParaRP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latin typeface="Arial"/>
                        </a:rPr>
                        <a:t>Nelson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latin typeface="Arial"/>
                        </a:rPr>
                        <a:t>Amstore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latin typeface="Arial"/>
                        </a:rPr>
                        <a:t>Nelson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latin typeface="Arial"/>
                        </a:rPr>
                        <a:t>Amstore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latin typeface="Arial"/>
                        </a:rPr>
                        <a:t>Nelson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latin typeface="Arial"/>
                        </a:rPr>
                        <a:t>Amstore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latin typeface="Arial"/>
                        </a:rPr>
                        <a:t>Nelson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latin typeface="Arial"/>
                        </a:rPr>
                        <a:t>Amstore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99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98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96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92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87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80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89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32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88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35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86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82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39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77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89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10,5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10,5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33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89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10,5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88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10,5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86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28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latin typeface="Arial"/>
                        </a:rPr>
                        <a:t>19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10,5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latin typeface="Arial"/>
                        </a:rPr>
                        <a:t>42</a:t>
                      </a:r>
                    </a:p>
                  </a:txBody>
                  <a:tcPr marL="7645" marR="7645" marT="76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latin typeface="Arial"/>
                        </a:rPr>
                        <a:t>82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6"/>
            <a:ext cx="8207375" cy="492094"/>
          </a:xfrm>
        </p:spPr>
        <p:txBody>
          <a:bodyPr/>
          <a:lstStyle/>
          <a:p>
            <a:r>
              <a:rPr lang="en-US" sz="3200" dirty="0"/>
              <a:t>Listing of Contracts: 70 in total </a:t>
            </a:r>
            <a:r>
              <a:rPr lang="en-US" sz="2400" dirty="0"/>
              <a:t>(part of Table 14.2: </a:t>
            </a:r>
            <a:r>
              <a:rPr lang="en-US" sz="2400" dirty="0" err="1"/>
              <a:t>Raiffa</a:t>
            </a:r>
            <a:r>
              <a:rPr lang="en-US" sz="24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73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850908"/>
          </a:xfrm>
        </p:spPr>
        <p:txBody>
          <a:bodyPr/>
          <a:lstStyle/>
          <a:p>
            <a:r>
              <a:rPr lang="en-US" dirty="0"/>
              <a:t>All 70 contracts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836471"/>
              </p:ext>
            </p:extLst>
          </p:nvPr>
        </p:nvGraphicFramePr>
        <p:xfrm>
          <a:off x="1331594" y="1547446"/>
          <a:ext cx="4900393" cy="4195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2655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363057"/>
              </p:ext>
            </p:extLst>
          </p:nvPr>
        </p:nvGraphicFramePr>
        <p:xfrm>
          <a:off x="506437" y="1139485"/>
          <a:ext cx="8215533" cy="5413227"/>
        </p:xfrm>
        <a:graphic>
          <a:graphicData uri="http://schemas.openxmlformats.org/drawingml/2006/table">
            <a:tbl>
              <a:tblPr/>
              <a:tblGrid>
                <a:gridCol w="671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5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5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5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5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5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52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52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52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4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4650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latin typeface="Arial"/>
                        </a:rPr>
                        <a:t>Price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latin typeface="Arial"/>
                        </a:rPr>
                        <a:t>Design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latin typeface="Arial"/>
                        </a:rPr>
                        <a:t>Completion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latin typeface="Arial"/>
                        </a:rPr>
                        <a:t>Totals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9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latin typeface="Arial"/>
                        </a:rPr>
                        <a:t>Contract #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latin typeface="Arial"/>
                        </a:rPr>
                        <a:t>Price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latin typeface="Arial"/>
                        </a:rPr>
                        <a:t>Design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latin typeface="Arial"/>
                        </a:rPr>
                        <a:t>Completion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latin typeface="Arial"/>
                        </a:rPr>
                        <a:t>Nelson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latin typeface="Arial"/>
                        </a:rPr>
                        <a:t>Amstore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latin typeface="Arial"/>
                        </a:rPr>
                        <a:t>Nelson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latin typeface="Arial"/>
                        </a:rPr>
                        <a:t>Amstore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latin typeface="Arial"/>
                        </a:rPr>
                        <a:t>Nelson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latin typeface="Arial"/>
                        </a:rPr>
                        <a:t>Amstore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latin typeface="Arial"/>
                        </a:rPr>
                        <a:t>Nelson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latin typeface="Arial"/>
                        </a:rPr>
                        <a:t>Amstore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latin typeface="Arial"/>
                        </a:rPr>
                        <a:t>Efficienct contract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99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98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96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92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10,5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10,5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33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89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10,5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88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10,5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86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10,5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Enhanced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42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82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10,5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80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10,5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53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79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10,5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57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78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10,5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76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fi-FI" sz="1000" b="0" i="0" u="none" strike="noStrike" dirty="0">
                        <a:latin typeface="Arial"/>
                      </a:endParaRP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00" b="0" i="0" u="none" strike="noStrike" dirty="0">
                        <a:latin typeface="Arial"/>
                      </a:endParaRP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latin typeface="Arial"/>
                      </a:endParaRP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00" b="0" i="0" u="none" strike="noStrike" dirty="0">
                        <a:latin typeface="Arial"/>
                      </a:endParaRP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000" b="0" i="0" u="none" strike="noStrike" dirty="0">
                        <a:latin typeface="Arial"/>
                      </a:endParaRP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000" b="0" i="0" u="none" strike="noStrike" dirty="0">
                        <a:latin typeface="Arial"/>
                      </a:endParaRP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000" b="0" i="0" u="none" strike="noStrike" dirty="0">
                        <a:latin typeface="Arial"/>
                      </a:endParaRP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000" b="0" i="0" u="none" strike="noStrike" dirty="0">
                        <a:latin typeface="Arial"/>
                      </a:endParaRP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000" b="0" i="0" u="none" strike="noStrike">
                        <a:latin typeface="Arial"/>
                      </a:endParaRP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000" b="0" i="0" u="none" strike="noStrike">
                        <a:latin typeface="Arial"/>
                      </a:endParaRP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000" b="0" i="0" u="none" strike="noStrike" dirty="0">
                        <a:latin typeface="Arial"/>
                      </a:endParaRP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000" b="0" i="0" u="none" strike="noStrike">
                        <a:latin typeface="Arial"/>
                      </a:endParaRP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00" b="0" i="0" u="none" strike="noStrike" dirty="0">
                        <a:latin typeface="Arial"/>
                      </a:endParaRP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10,5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latin typeface="Arial"/>
                        </a:rPr>
                        <a:t>19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latin typeface="Arial"/>
                        </a:rPr>
                        <a:t>64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67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68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64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38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72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63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39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61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77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57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41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79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52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42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80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51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11,5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55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83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44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52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11,5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55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87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43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53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11,5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55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41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54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11,5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55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92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55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11,5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55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94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32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56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11,5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55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95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68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97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836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69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99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650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latin typeface="Arial"/>
                        </a:rPr>
                        <a:t>Basic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latin typeface="Arial"/>
                        </a:rPr>
                        <a:t>x</a:t>
                      </a:r>
                    </a:p>
                  </a:txBody>
                  <a:tcPr marL="7019" marR="7019" marT="7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Efficient contracts (30 in total)</a:t>
            </a:r>
          </a:p>
        </p:txBody>
      </p:sp>
    </p:spTree>
    <p:extLst>
      <p:ext uri="{BB962C8B-B14F-4D97-AF65-F5344CB8AC3E}">
        <p14:creationId xmlns:p14="http://schemas.microsoft.com/office/powerpoint/2010/main" val="1459387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Efficient contracts –  </a:t>
            </a:r>
            <a:br>
              <a:rPr lang="en-US" dirty="0"/>
            </a:br>
            <a:r>
              <a:rPr lang="en-US" dirty="0"/>
              <a:t>efficient is not the same as fair!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23041300"/>
              </p:ext>
            </p:extLst>
          </p:nvPr>
        </p:nvGraphicFramePr>
        <p:xfrm>
          <a:off x="618979" y="1569279"/>
          <a:ext cx="4825218" cy="4128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1655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Extreme-Efficient Contracts: </a:t>
            </a:r>
            <a:br>
              <a:rPr lang="en-US" dirty="0"/>
            </a:br>
            <a:r>
              <a:rPr lang="en-US" dirty="0"/>
              <a:t>North-East Corner Points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63142395"/>
              </p:ext>
            </p:extLst>
          </p:nvPr>
        </p:nvGraphicFramePr>
        <p:xfrm>
          <a:off x="659495" y="1419060"/>
          <a:ext cx="4363918" cy="420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D6D4DB9-C3F2-7A45-B570-DD6DEDB2C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665444"/>
              </p:ext>
            </p:extLst>
          </p:nvPr>
        </p:nvGraphicFramePr>
        <p:xfrm>
          <a:off x="6041984" y="833378"/>
          <a:ext cx="2141318" cy="4853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659">
                  <a:extLst>
                    <a:ext uri="{9D8B030D-6E8A-4147-A177-3AD203B41FA5}">
                      <a16:colId xmlns:a16="http://schemas.microsoft.com/office/drawing/2014/main" val="2177272693"/>
                    </a:ext>
                  </a:extLst>
                </a:gridCol>
                <a:gridCol w="1070659">
                  <a:extLst>
                    <a:ext uri="{9D8B030D-6E8A-4147-A177-3AD203B41FA5}">
                      <a16:colId xmlns:a16="http://schemas.microsoft.com/office/drawing/2014/main" val="2780063687"/>
                    </a:ext>
                  </a:extLst>
                </a:gridCol>
              </a:tblGrid>
              <a:tr h="464290">
                <a:tc>
                  <a:txBody>
                    <a:bodyPr/>
                    <a:lstStyle/>
                    <a:p>
                      <a:r>
                        <a:rPr lang="fi-FI" dirty="0"/>
                        <a:t>Nelson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Amstore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564194"/>
                  </a:ext>
                </a:extLst>
              </a:tr>
              <a:tr h="34809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152035"/>
                  </a:ext>
                </a:extLst>
              </a:tr>
              <a:tr h="34809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743543"/>
                  </a:ext>
                </a:extLst>
              </a:tr>
              <a:tr h="34809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11094"/>
                  </a:ext>
                </a:extLst>
              </a:tr>
              <a:tr h="34809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642623"/>
                  </a:ext>
                </a:extLst>
              </a:tr>
              <a:tr h="34809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581476"/>
                  </a:ext>
                </a:extLst>
              </a:tr>
              <a:tr h="34809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2358"/>
                  </a:ext>
                </a:extLst>
              </a:tr>
              <a:tr h="34809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397377"/>
                  </a:ext>
                </a:extLst>
              </a:tr>
              <a:tr h="34809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009407"/>
                  </a:ext>
                </a:extLst>
              </a:tr>
              <a:tr h="34809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152163"/>
                  </a:ext>
                </a:extLst>
              </a:tr>
              <a:tr h="34809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981981"/>
                  </a:ext>
                </a:extLst>
              </a:tr>
              <a:tr h="34809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97086"/>
                  </a:ext>
                </a:extLst>
              </a:tr>
              <a:tr h="34809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643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489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456172"/>
            <a:ext cx="8207375" cy="628779"/>
          </a:xfrm>
        </p:spPr>
        <p:txBody>
          <a:bodyPr/>
          <a:lstStyle/>
          <a:p>
            <a:r>
              <a:rPr lang="en-US" dirty="0"/>
              <a:t>Finding fairness: brute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dirty="0"/>
              <a:t>If you can, list all contracts; make note of points received by each party in each contract</a:t>
            </a:r>
          </a:p>
          <a:p>
            <a:pPr marL="342900" indent="-342900">
              <a:buFont typeface="Arial"/>
              <a:buChar char="•"/>
            </a:pPr>
            <a:endParaRPr lang="en-US" sz="2400" b="0" dirty="0"/>
          </a:p>
          <a:p>
            <a:pPr marL="65405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Find the contract that maximizes the sum of the scores received by each party</a:t>
            </a:r>
          </a:p>
          <a:p>
            <a:pPr marL="65405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Find the contract that maximizes the minimum of the two (max-min)</a:t>
            </a:r>
          </a:p>
          <a:p>
            <a:pPr marL="65405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Find the contract that maximizes the product of the two scores</a:t>
            </a:r>
          </a:p>
          <a:p>
            <a:pPr marL="65405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Do this for the previous table</a:t>
            </a:r>
          </a:p>
        </p:txBody>
      </p:sp>
    </p:spTree>
    <p:extLst>
      <p:ext uri="{BB962C8B-B14F-4D97-AF65-F5344CB8AC3E}">
        <p14:creationId xmlns:p14="http://schemas.microsoft.com/office/powerpoint/2010/main" val="110062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Structure of this course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828190694"/>
              </p:ext>
            </p:extLst>
          </p:nvPr>
        </p:nvGraphicFramePr>
        <p:xfrm>
          <a:off x="1177636" y="1274619"/>
          <a:ext cx="7301346" cy="4488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66419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FD116-1D5C-C041-A7D3-DFFB70760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943506"/>
          </a:xfrm>
        </p:spPr>
        <p:txBody>
          <a:bodyPr/>
          <a:lstStyle/>
          <a:p>
            <a:r>
              <a:rPr lang="fi-FI" dirty="0" err="1"/>
              <a:t>Finding</a:t>
            </a:r>
            <a:r>
              <a:rPr lang="fi-FI" dirty="0"/>
              <a:t> </a:t>
            </a:r>
            <a:r>
              <a:rPr lang="fi-FI" dirty="0" err="1"/>
              <a:t>fairness</a:t>
            </a:r>
            <a:r>
              <a:rPr lang="fi-FI" dirty="0"/>
              <a:t> </a:t>
            </a:r>
            <a:r>
              <a:rPr lang="fi-FI" dirty="0" err="1"/>
              <a:t>among</a:t>
            </a:r>
            <a:r>
              <a:rPr lang="fi-FI" dirty="0"/>
              <a:t> </a:t>
            </a:r>
            <a:r>
              <a:rPr lang="fi-FI" dirty="0" err="1"/>
              <a:t>extreme</a:t>
            </a:r>
            <a:r>
              <a:rPr lang="fi-FI" dirty="0"/>
              <a:t> </a:t>
            </a:r>
            <a:r>
              <a:rPr lang="fi-FI" dirty="0" err="1"/>
              <a:t>efficient</a:t>
            </a:r>
            <a:r>
              <a:rPr lang="fi-FI" dirty="0"/>
              <a:t> </a:t>
            </a:r>
            <a:r>
              <a:rPr lang="fi-FI" dirty="0" err="1"/>
              <a:t>contracts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CE647-4B41-7D4C-AE19-AE8469D8764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4" y="1076446"/>
            <a:ext cx="8207374" cy="4440788"/>
          </a:xfrm>
        </p:spPr>
        <p:txBody>
          <a:bodyPr/>
          <a:lstStyle/>
          <a:p>
            <a:endParaRPr lang="fi-FI" dirty="0"/>
          </a:p>
          <a:p>
            <a:pPr marL="622300" indent="-263525">
              <a:buClr>
                <a:srgbClr val="FF0000"/>
              </a:buClr>
              <a:buFont typeface="Wingdings" pitchFamily="2" charset="2"/>
              <a:buChar char="§"/>
            </a:pPr>
            <a:r>
              <a:rPr lang="fi-FI" sz="2400" b="0" dirty="0"/>
              <a:t>Max-</a:t>
            </a:r>
            <a:r>
              <a:rPr lang="fi-FI" sz="2400" b="0" dirty="0" err="1"/>
              <a:t>Sum</a:t>
            </a:r>
            <a:r>
              <a:rPr lang="fi-FI" sz="2400" b="0" dirty="0"/>
              <a:t>: Nelson 60 + </a:t>
            </a:r>
            <a:r>
              <a:rPr lang="fi-FI" sz="2400" b="0" dirty="0" err="1"/>
              <a:t>Amstore</a:t>
            </a:r>
            <a:r>
              <a:rPr lang="fi-FI" sz="2400" b="0" dirty="0"/>
              <a:t> 76 = 136 </a:t>
            </a:r>
            <a:r>
              <a:rPr lang="fi-FI" sz="2400" b="0" dirty="0" err="1"/>
              <a:t>or</a:t>
            </a:r>
            <a:r>
              <a:rPr lang="fi-FI" sz="2400" b="0" dirty="0"/>
              <a:t> Nelson 75 + </a:t>
            </a:r>
            <a:r>
              <a:rPr lang="fi-FI" sz="2400" b="0" dirty="0" err="1"/>
              <a:t>Amstore</a:t>
            </a:r>
            <a:r>
              <a:rPr lang="fi-FI" sz="2400" b="0" dirty="0"/>
              <a:t> 61 = 136</a:t>
            </a:r>
          </a:p>
          <a:p>
            <a:pPr marL="622300" indent="-263525">
              <a:buClr>
                <a:srgbClr val="FF0000"/>
              </a:buClr>
              <a:buFont typeface="Wingdings" pitchFamily="2" charset="2"/>
              <a:buChar char="§"/>
            </a:pPr>
            <a:endParaRPr lang="fi-FI" sz="2400" b="0" dirty="0"/>
          </a:p>
          <a:p>
            <a:pPr marL="622300" indent="-263525">
              <a:buClr>
                <a:srgbClr val="FF0000"/>
              </a:buClr>
              <a:buFont typeface="Wingdings" pitchFamily="2" charset="2"/>
              <a:buChar char="§"/>
            </a:pPr>
            <a:r>
              <a:rPr lang="fi-FI" sz="2400" b="0" dirty="0" err="1"/>
              <a:t>Max-</a:t>
            </a:r>
            <a:r>
              <a:rPr lang="fi-FI" sz="2400" b="0" dirty="0"/>
              <a:t> Min: Nelson 75, </a:t>
            </a:r>
            <a:r>
              <a:rPr lang="fi-FI" sz="2400" b="0" dirty="0" err="1"/>
              <a:t>Amstore</a:t>
            </a:r>
            <a:r>
              <a:rPr lang="fi-FI" sz="2400" b="0" dirty="0"/>
              <a:t> 61 = 61</a:t>
            </a:r>
          </a:p>
          <a:p>
            <a:pPr marL="622300" indent="-263525">
              <a:buClr>
                <a:srgbClr val="FF0000"/>
              </a:buClr>
              <a:buFont typeface="Wingdings" pitchFamily="2" charset="2"/>
              <a:buChar char="§"/>
            </a:pPr>
            <a:endParaRPr lang="fi-FI" sz="2400" b="0" dirty="0"/>
          </a:p>
          <a:p>
            <a:pPr marL="622300" indent="-263525">
              <a:buClr>
                <a:srgbClr val="FF0000"/>
              </a:buClr>
              <a:buFont typeface="Wingdings" pitchFamily="2" charset="2"/>
              <a:buChar char="§"/>
            </a:pPr>
            <a:r>
              <a:rPr lang="fi-FI" sz="2400" b="0" dirty="0"/>
              <a:t>Max Product: Nelson 75 </a:t>
            </a:r>
            <a:r>
              <a:rPr lang="fi-FI" sz="2400" b="0" dirty="0" err="1"/>
              <a:t>times</a:t>
            </a:r>
            <a:r>
              <a:rPr lang="fi-FI" sz="2400" b="0" dirty="0"/>
              <a:t> </a:t>
            </a:r>
            <a:r>
              <a:rPr lang="fi-FI" sz="2400" b="0" dirty="0" err="1"/>
              <a:t>Amstore</a:t>
            </a:r>
            <a:r>
              <a:rPr lang="fi-FI" sz="2400" b="0" dirty="0"/>
              <a:t> 61 = 4575</a:t>
            </a:r>
          </a:p>
          <a:p>
            <a:pPr marL="622300" indent="-263525">
              <a:buClr>
                <a:srgbClr val="FF0000"/>
              </a:buClr>
              <a:buFont typeface="Wingdings" pitchFamily="2" charset="2"/>
              <a:buChar char="§"/>
            </a:pPr>
            <a:endParaRPr lang="fi-FI" sz="2400" b="0" dirty="0"/>
          </a:p>
          <a:p>
            <a:pPr marL="11113">
              <a:buClr>
                <a:srgbClr val="FF0000"/>
              </a:buClr>
            </a:pPr>
            <a:r>
              <a:rPr lang="fi-FI" sz="2400" b="0" dirty="0" err="1"/>
              <a:t>Note</a:t>
            </a:r>
            <a:r>
              <a:rPr lang="fi-FI" sz="2400" b="0" dirty="0"/>
              <a:t>: </a:t>
            </a:r>
            <a:r>
              <a:rPr lang="fi-FI" sz="2400" b="0" dirty="0" err="1"/>
              <a:t>Theoreticians</a:t>
            </a:r>
            <a:r>
              <a:rPr lang="fi-FI" sz="2400" b="0" dirty="0"/>
              <a:t> </a:t>
            </a:r>
            <a:r>
              <a:rPr lang="fi-FI" sz="2400" b="0" dirty="0" err="1"/>
              <a:t>like</a:t>
            </a:r>
            <a:r>
              <a:rPr lang="fi-FI" sz="2400" b="0" dirty="0"/>
              <a:t> </a:t>
            </a:r>
            <a:r>
              <a:rPr lang="fi-FI" sz="2400" b="0" dirty="0" err="1"/>
              <a:t>either</a:t>
            </a:r>
            <a:r>
              <a:rPr lang="fi-FI" sz="2400" b="0" dirty="0"/>
              <a:t> Max-Min </a:t>
            </a:r>
            <a:r>
              <a:rPr lang="fi-FI" sz="2400" b="0" dirty="0" err="1"/>
              <a:t>or</a:t>
            </a:r>
            <a:r>
              <a:rPr lang="fi-FI" sz="2400" b="0" dirty="0"/>
              <a:t> Max Product (Nash </a:t>
            </a:r>
            <a:r>
              <a:rPr lang="fi-FI" sz="2400" b="0" dirty="0" err="1"/>
              <a:t>bargaining</a:t>
            </a:r>
            <a:r>
              <a:rPr lang="fi-FI" sz="2400" b="0" dirty="0"/>
              <a:t> </a:t>
            </a:r>
            <a:r>
              <a:rPr lang="fi-FI" sz="2400" b="0" dirty="0" err="1"/>
              <a:t>solution</a:t>
            </a:r>
            <a:r>
              <a:rPr lang="fi-FI" sz="2400" b="0" dirty="0"/>
              <a:t>). </a:t>
            </a:r>
            <a:r>
              <a:rPr lang="fi-FI" sz="2400" b="0" dirty="0" err="1"/>
              <a:t>Which</a:t>
            </a:r>
            <a:r>
              <a:rPr lang="fi-FI" sz="2400" b="0" dirty="0"/>
              <a:t> </a:t>
            </a:r>
            <a:r>
              <a:rPr lang="fi-FI" sz="2400" b="0" dirty="0" err="1"/>
              <a:t>fairness</a:t>
            </a:r>
            <a:r>
              <a:rPr lang="fi-FI" sz="2400" b="0" dirty="0"/>
              <a:t> </a:t>
            </a:r>
            <a:r>
              <a:rPr lang="fi-FI" sz="2400" b="0" dirty="0" err="1"/>
              <a:t>concept</a:t>
            </a:r>
            <a:r>
              <a:rPr lang="fi-FI" sz="2400" b="0" dirty="0"/>
              <a:t> </a:t>
            </a:r>
            <a:r>
              <a:rPr lang="fi-FI" sz="2400" b="0" dirty="0" err="1"/>
              <a:t>do</a:t>
            </a:r>
            <a:r>
              <a:rPr lang="fi-FI" sz="2400" b="0" dirty="0"/>
              <a:t> </a:t>
            </a:r>
            <a:r>
              <a:rPr lang="fi-FI" sz="2400" b="0" dirty="0" err="1"/>
              <a:t>you</a:t>
            </a:r>
            <a:r>
              <a:rPr lang="fi-FI" sz="2400" b="0" dirty="0"/>
              <a:t> </a:t>
            </a:r>
            <a:r>
              <a:rPr lang="fi-FI" sz="2400" b="0" dirty="0" err="1"/>
              <a:t>like</a:t>
            </a:r>
            <a:r>
              <a:rPr lang="fi-FI" sz="2400" b="0" dirty="0"/>
              <a:t>? </a:t>
            </a:r>
            <a:r>
              <a:rPr lang="fi-FI" sz="2400" b="0" dirty="0" err="1"/>
              <a:t>Why</a:t>
            </a:r>
            <a:r>
              <a:rPr lang="fi-FI" sz="2400" b="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74158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4" descr="Raiffa_kuva_oikeudenmukaisuus"/>
          <p:cNvPicPr>
            <a:picLocks noChangeAspect="1" noChangeArrowheads="1"/>
          </p:cNvPicPr>
          <p:nvPr/>
        </p:nvPicPr>
        <p:blipFill>
          <a:blip r:embed="rId3" cstate="print"/>
          <a:srcRect l="18909" t="3164" r="12173" b="15315"/>
          <a:stretch>
            <a:fillRect/>
          </a:stretch>
        </p:blipFill>
        <p:spPr bwMode="auto">
          <a:xfrm>
            <a:off x="3230468" y="205997"/>
            <a:ext cx="5829139" cy="561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468314" y="378295"/>
            <a:ext cx="8207375" cy="1195798"/>
          </a:xfrm>
        </p:spPr>
        <p:txBody>
          <a:bodyPr/>
          <a:lstStyle/>
          <a:p>
            <a:r>
              <a:rPr lang="en-US" sz="3200" dirty="0"/>
              <a:t>Feasibility and </a:t>
            </a:r>
            <a:br>
              <a:rPr lang="en-US" sz="3200" dirty="0"/>
            </a:br>
            <a:r>
              <a:rPr lang="en-US" sz="3200" dirty="0"/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val="33282594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548453"/>
          </a:xfrm>
        </p:spPr>
        <p:txBody>
          <a:bodyPr/>
          <a:lstStyle/>
          <a:p>
            <a:r>
              <a:rPr lang="en-US" dirty="0"/>
              <a:t>Template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016000"/>
            <a:ext cx="8207374" cy="4501234"/>
          </a:xfrm>
        </p:spPr>
        <p:txBody>
          <a:bodyPr>
            <a:normAutofit/>
          </a:bodyPr>
          <a:lstStyle/>
          <a:p>
            <a:pPr lvl="2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Finding efficient contracts</a:t>
            </a:r>
          </a:p>
          <a:p>
            <a:pPr lvl="2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Finding extreme efficient contracts</a:t>
            </a:r>
          </a:p>
          <a:p>
            <a:pPr lvl="2"/>
            <a:r>
              <a:rPr lang="en-US" sz="2800" dirty="0"/>
              <a:t>Fair division: two persons are given 20 items to divide between them (think of an inheritance, or a divorce)</a:t>
            </a:r>
          </a:p>
          <a:p>
            <a:pPr marL="230400" lvl="2" indent="0">
              <a:buNone/>
            </a:pPr>
            <a:r>
              <a:rPr lang="en-US" sz="2800" i="0" dirty="0"/>
              <a:t>How would you go about dividing them?</a:t>
            </a:r>
          </a:p>
          <a:p>
            <a:pPr lvl="3"/>
            <a:r>
              <a:rPr lang="en-US" sz="2400" dirty="0"/>
              <a:t>Sequential choice</a:t>
            </a:r>
          </a:p>
          <a:p>
            <a:pPr lvl="3"/>
            <a:r>
              <a:rPr lang="en-US" sz="2400" dirty="0"/>
              <a:t>Toss a coin or throw dice</a:t>
            </a:r>
          </a:p>
          <a:p>
            <a:pPr lvl="3"/>
            <a:r>
              <a:rPr lang="en-US" sz="2400" dirty="0"/>
              <a:t>Divide and choose</a:t>
            </a:r>
          </a:p>
          <a:p>
            <a:pPr lvl="3"/>
            <a:r>
              <a:rPr lang="en-US" sz="2400" b="1" dirty="0"/>
              <a:t>Allocation of points</a:t>
            </a:r>
          </a:p>
        </p:txBody>
      </p:sp>
    </p:spTree>
    <p:extLst>
      <p:ext uri="{BB962C8B-B14F-4D97-AF65-F5344CB8AC3E}">
        <p14:creationId xmlns:p14="http://schemas.microsoft.com/office/powerpoint/2010/main" val="237395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548453"/>
          </a:xfrm>
        </p:spPr>
        <p:txBody>
          <a:bodyPr/>
          <a:lstStyle/>
          <a:p>
            <a:r>
              <a:rPr lang="en-US" dirty="0"/>
              <a:t>Fair division between two persons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060824"/>
            <a:ext cx="8207374" cy="4456410"/>
          </a:xfrm>
        </p:spPr>
        <p:txBody>
          <a:bodyPr>
            <a:normAutofit/>
          </a:bodyPr>
          <a:lstStyle/>
          <a:p>
            <a:r>
              <a:rPr lang="en-US" sz="2400" b="0" dirty="0">
                <a:latin typeface="Georgia"/>
                <a:cs typeface="Georgia"/>
              </a:rPr>
              <a:t>Sequential choice: randomize who starts, then alternate and take turns</a:t>
            </a:r>
          </a:p>
          <a:p>
            <a:pPr>
              <a:lnSpc>
                <a:spcPct val="50000"/>
              </a:lnSpc>
            </a:pPr>
            <a:endParaRPr lang="en-US" sz="2400" b="0" dirty="0">
              <a:latin typeface="Georgia"/>
              <a:cs typeface="Georgia"/>
            </a:endParaRPr>
          </a:p>
          <a:p>
            <a:r>
              <a:rPr lang="en-US" sz="2400" b="0" dirty="0">
                <a:latin typeface="Georgia"/>
                <a:cs typeface="Georgia"/>
              </a:rPr>
              <a:t>Toss a coin: randomize each item</a:t>
            </a:r>
          </a:p>
          <a:p>
            <a:pPr>
              <a:lnSpc>
                <a:spcPct val="50000"/>
              </a:lnSpc>
            </a:pPr>
            <a:endParaRPr lang="en-US" sz="2400" b="0" dirty="0">
              <a:latin typeface="Georgia"/>
              <a:cs typeface="Georgia"/>
            </a:endParaRPr>
          </a:p>
          <a:p>
            <a:r>
              <a:rPr lang="en-US" sz="2400" b="0" dirty="0">
                <a:latin typeface="Georgia"/>
                <a:cs typeface="Georgia"/>
              </a:rPr>
              <a:t>Divide and choose: one divides the items into two piles, the other chooses which pile (s)he likes</a:t>
            </a:r>
          </a:p>
          <a:p>
            <a:pPr>
              <a:lnSpc>
                <a:spcPct val="50000"/>
              </a:lnSpc>
            </a:pPr>
            <a:endParaRPr lang="en-US" sz="2400" b="0" dirty="0">
              <a:latin typeface="Georgia"/>
              <a:cs typeface="Georgia"/>
            </a:endParaRPr>
          </a:p>
          <a:p>
            <a:r>
              <a:rPr lang="en-US" sz="2400" dirty="0">
                <a:latin typeface="Georgia"/>
                <a:cs typeface="Georgia"/>
              </a:rPr>
              <a:t>Allocation of points </a:t>
            </a:r>
            <a:r>
              <a:rPr lang="en-US" sz="2400" b="0" dirty="0">
                <a:latin typeface="Georgia"/>
                <a:cs typeface="Georgia"/>
              </a:rPr>
              <a:t>(both sprinkle 100 points over the 20 items)</a:t>
            </a:r>
          </a:p>
        </p:txBody>
      </p:sp>
    </p:spTree>
    <p:extLst>
      <p:ext uri="{BB962C8B-B14F-4D97-AF65-F5344CB8AC3E}">
        <p14:creationId xmlns:p14="http://schemas.microsoft.com/office/powerpoint/2010/main" val="481147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293836"/>
              </p:ext>
            </p:extLst>
          </p:nvPr>
        </p:nvGraphicFramePr>
        <p:xfrm>
          <a:off x="2915816" y="116632"/>
          <a:ext cx="4106488" cy="5669279"/>
        </p:xfrm>
        <a:graphic>
          <a:graphicData uri="http://schemas.openxmlformats.org/drawingml/2006/table">
            <a:tbl>
              <a:tblPr/>
              <a:tblGrid>
                <a:gridCol w="1026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829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Point allocations - sorted by items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Item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Janet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J/M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59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0723" y="805086"/>
            <a:ext cx="2315496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Janet and Marty are siblings who have inherited 20 items. Now they have to divide the items in a fair way. </a:t>
            </a:r>
          </a:p>
        </p:txBody>
      </p:sp>
    </p:spTree>
    <p:extLst>
      <p:ext uri="{BB962C8B-B14F-4D97-AF65-F5344CB8AC3E}">
        <p14:creationId xmlns:p14="http://schemas.microsoft.com/office/powerpoint/2010/main" val="13738430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184898"/>
              </p:ext>
            </p:extLst>
          </p:nvPr>
        </p:nvGraphicFramePr>
        <p:xfrm>
          <a:off x="390299" y="289944"/>
          <a:ext cx="8325998" cy="5723428"/>
        </p:xfrm>
        <a:graphic>
          <a:graphicData uri="http://schemas.openxmlformats.org/drawingml/2006/table">
            <a:tbl>
              <a:tblPr/>
              <a:tblGrid>
                <a:gridCol w="295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0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2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0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01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5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404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01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2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010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9010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9010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Point allocations - sorted by items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Item allocation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14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Item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Janet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Marty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J/M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Janet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Marty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</a:t>
                      </a: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6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943599" y="1881719"/>
            <a:ext cx="2772697" cy="36933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Whether a fair solution is to ‘Maximize the sum’, ’Maximize the minimum’, or ’Maximize the product’, it depends on the definition – what is fair.</a:t>
            </a:r>
          </a:p>
          <a:p>
            <a:endParaRPr lang="en-US" dirty="0"/>
          </a:p>
          <a:p>
            <a:r>
              <a:rPr lang="en-US" dirty="0"/>
              <a:t>A heuristic: sort items in terms of say J/M ratio and give J all items whose ratio exceeds 1.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896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Example: Never on Thursday (</a:t>
            </a:r>
            <a:r>
              <a:rPr lang="en-US" dirty="0" err="1"/>
              <a:t>Raiffa</a:t>
            </a:r>
            <a:r>
              <a:rPr lang="en-US" dirty="0"/>
              <a:t> p. 354 -)</a:t>
            </a:r>
            <a:br>
              <a:rPr lang="en-US" dirty="0"/>
            </a:br>
            <a:r>
              <a:rPr lang="en-US" sz="2400" dirty="0"/>
              <a:t>Case </a:t>
            </a:r>
            <a:r>
              <a:rPr lang="en-US" sz="2400" dirty="0" err="1"/>
              <a:t>Oot</a:t>
            </a:r>
            <a:r>
              <a:rPr lang="en-US" sz="2400" dirty="0"/>
              <a:t> vs. </a:t>
            </a:r>
            <a:r>
              <a:rPr lang="en-US" sz="2400" dirty="0" err="1"/>
              <a:t>Tath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Oot</a:t>
            </a:r>
            <a:r>
              <a:rPr lang="en-US" sz="2400" dirty="0"/>
              <a:t> and </a:t>
            </a:r>
            <a:r>
              <a:rPr lang="en-US" sz="2400" dirty="0" err="1"/>
              <a:t>Tath</a:t>
            </a:r>
            <a:r>
              <a:rPr lang="en-US" sz="2400" dirty="0"/>
              <a:t> are given 100 vouchers for meals at a very desirable restaurant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 vouchers can be used during the next 50 Tuesday and Thursday nights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 vouchers can be used only by </a:t>
            </a:r>
            <a:r>
              <a:rPr lang="en-US" sz="2400" dirty="0" err="1"/>
              <a:t>Oot</a:t>
            </a:r>
            <a:r>
              <a:rPr lang="en-US" sz="2400" dirty="0"/>
              <a:t> and </a:t>
            </a:r>
            <a:r>
              <a:rPr lang="en-US" sz="2400" dirty="0" err="1"/>
              <a:t>Tath</a:t>
            </a:r>
            <a:r>
              <a:rPr lang="en-US" sz="2400" dirty="0"/>
              <a:t>, and they are not transferable 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Oot</a:t>
            </a:r>
            <a:r>
              <a:rPr lang="en-US" sz="2400" dirty="0"/>
              <a:t> can go only on Tuesdays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Tath</a:t>
            </a:r>
            <a:r>
              <a:rPr lang="en-US" sz="2400" dirty="0"/>
              <a:t> can go on Tuesdays and Thursdays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How to divide the vouchers? Discuss!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83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8314" y="609599"/>
            <a:ext cx="8207375" cy="904333"/>
          </a:xfrm>
        </p:spPr>
        <p:txBody>
          <a:bodyPr/>
          <a:lstStyle/>
          <a:p>
            <a:r>
              <a:rPr lang="en-US" dirty="0"/>
              <a:t>Win-win negotiation typically…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sz="2400" dirty="0"/>
          </a:p>
          <a:p>
            <a:pPr lvl="1"/>
            <a:r>
              <a:rPr lang="en-US" sz="2800" dirty="0"/>
              <a:t>Involves more than one issue: Other issues besides money can be brought in</a:t>
            </a:r>
          </a:p>
          <a:p>
            <a:pPr lvl="1"/>
            <a:r>
              <a:rPr lang="en-US" sz="2800" dirty="0"/>
              <a:t>Side deals can be made</a:t>
            </a:r>
          </a:p>
          <a:p>
            <a:pPr lvl="1"/>
            <a:r>
              <a:rPr lang="en-US" sz="2800" dirty="0"/>
              <a:t>Parties have different preferences across specific issues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1782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891322"/>
          </a:xfrm>
        </p:spPr>
        <p:txBody>
          <a:bodyPr/>
          <a:lstStyle/>
          <a:p>
            <a:r>
              <a:rPr lang="en-US" dirty="0"/>
              <a:t>A list of questions when preparing for win-win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3309" y="1330403"/>
            <a:ext cx="7781099" cy="4474861"/>
          </a:xfrm>
        </p:spPr>
        <p:txBody>
          <a:bodyPr>
            <a:noAutofit/>
          </a:bodyPr>
          <a:lstStyle/>
          <a:p>
            <a:pPr lvl="1"/>
            <a:r>
              <a:rPr lang="en-US" sz="2200" dirty="0"/>
              <a:t>How can both parties get what they want?</a:t>
            </a:r>
          </a:p>
          <a:p>
            <a:pPr lvl="1"/>
            <a:r>
              <a:rPr lang="en-US" sz="2200" dirty="0"/>
              <a:t>Is there a resource shortage?</a:t>
            </a:r>
          </a:p>
          <a:p>
            <a:pPr lvl="1"/>
            <a:r>
              <a:rPr lang="en-US" sz="2200" dirty="0"/>
              <a:t>How can the resources be expanded to meet the demands of both sides?</a:t>
            </a:r>
          </a:p>
          <a:p>
            <a:pPr lvl="1"/>
            <a:r>
              <a:rPr lang="en-US" sz="2200" dirty="0"/>
              <a:t>What issues are of higher and lower priority to me?</a:t>
            </a:r>
          </a:p>
          <a:p>
            <a:pPr lvl="1"/>
            <a:r>
              <a:rPr lang="en-US" sz="2200" dirty="0"/>
              <a:t>What issues are of higher and lower priority to the other side?</a:t>
            </a:r>
          </a:p>
          <a:p>
            <a:pPr lvl="1"/>
            <a:r>
              <a:rPr lang="en-US" sz="2200" dirty="0"/>
              <a:t>Are there any issues of high priority to me that are of low priority for the other party – and vice versa?</a:t>
            </a:r>
          </a:p>
          <a:p>
            <a:pPr lvl="1"/>
            <a:r>
              <a:rPr lang="en-US" sz="2200" dirty="0"/>
              <a:t>What issues would be inexpensive for me to give in and valuable for the other party?</a:t>
            </a:r>
          </a:p>
          <a:p>
            <a:pPr marL="25200" lvl="1" indent="0">
              <a:buNone/>
            </a:pPr>
            <a:endParaRPr lang="en-US" dirty="0"/>
          </a:p>
        </p:txBody>
      </p:sp>
      <p:sp>
        <p:nvSpPr>
          <p:cNvPr id="7" name="Text Placeholder 10"/>
          <p:cNvSpPr txBox="1">
            <a:spLocks/>
          </p:cNvSpPr>
          <p:nvPr/>
        </p:nvSpPr>
        <p:spPr>
          <a:xfrm>
            <a:off x="7010400" y="6129960"/>
            <a:ext cx="1702800" cy="381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Lewicki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Saunders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Barry: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Negotiation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5th Edition.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McGraw-Hills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9715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997150"/>
          </a:xfrm>
        </p:spPr>
        <p:txBody>
          <a:bodyPr/>
          <a:lstStyle/>
          <a:p>
            <a:r>
              <a:rPr lang="en-US" dirty="0"/>
              <a:t>A list of questions when preparing for win-win negotiations --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1" y="1479479"/>
            <a:ext cx="7643192" cy="4397793"/>
          </a:xfrm>
        </p:spPr>
        <p:txBody>
          <a:bodyPr>
            <a:normAutofit/>
          </a:bodyPr>
          <a:lstStyle/>
          <a:p>
            <a:pPr lvl="1"/>
            <a:endParaRPr lang="en-US" sz="2200" dirty="0"/>
          </a:p>
          <a:p>
            <a:pPr lvl="1"/>
            <a:r>
              <a:rPr lang="en-US" sz="2200" dirty="0"/>
              <a:t>What are the other party’s real underlying interests and needs?</a:t>
            </a:r>
          </a:p>
          <a:p>
            <a:pPr lvl="1"/>
            <a:r>
              <a:rPr lang="en-US" sz="2200" dirty="0"/>
              <a:t>What could I do that would make the other party happy and simultaneously allow me to get my way on the key issue?</a:t>
            </a:r>
          </a:p>
          <a:p>
            <a:pPr lvl="1"/>
            <a:r>
              <a:rPr lang="en-US" sz="2200" dirty="0"/>
              <a:t>What risks and costs does my proposal create for the other party?</a:t>
            </a:r>
          </a:p>
          <a:p>
            <a:pPr lvl="1"/>
            <a:r>
              <a:rPr lang="en-US" sz="2200" dirty="0"/>
              <a:t>What can I do to minimize the other party’s risks and costs so that he/she would be more willing to agree?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686F12C3-4421-43A0-8844-8188FCFDF52F}" type="datetime1">
              <a:rPr lang="fi-FI" smtClean="0"/>
              <a:t>4.5.2019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7D79A8AE-7274-0C4A-AB42-92022833E6E2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606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Preparations</a:t>
            </a:r>
            <a:r>
              <a:rPr lang="fi-FI" dirty="0"/>
              <a:t> for </a:t>
            </a:r>
            <a:r>
              <a:rPr lang="fi-FI" dirty="0" err="1"/>
              <a:t>two-party</a:t>
            </a:r>
            <a:r>
              <a:rPr lang="fi-FI" dirty="0"/>
              <a:t> </a:t>
            </a:r>
            <a:r>
              <a:rPr lang="fi-FI" dirty="0" err="1"/>
              <a:t>integrative</a:t>
            </a:r>
            <a:r>
              <a:rPr lang="fi-FI" dirty="0"/>
              <a:t> </a:t>
            </a:r>
            <a:r>
              <a:rPr lang="fi-FI" dirty="0" err="1"/>
              <a:t>negotiatons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1.5.2019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2843808" y="4181738"/>
            <a:ext cx="3410205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III </a:t>
            </a:r>
            <a:r>
              <a:rPr lang="fi-FI" dirty="0" err="1">
                <a:solidFill>
                  <a:schemeClr val="tx1"/>
                </a:solidFill>
              </a:rPr>
              <a:t>Prepare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alone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more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concretely</a:t>
            </a:r>
            <a:r>
              <a:rPr lang="fi-FI" dirty="0">
                <a:solidFill>
                  <a:schemeClr val="tx1"/>
                </a:solidFill>
              </a:rPr>
              <a:t> – </a:t>
            </a:r>
            <a:r>
              <a:rPr lang="fi-FI" dirty="0" err="1">
                <a:solidFill>
                  <a:schemeClr val="tx1"/>
                </a:solidFill>
              </a:rPr>
              <a:t>evaluate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template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" name="Kuvaselitenuoli alas 6"/>
          <p:cNvSpPr/>
          <p:nvPr/>
        </p:nvSpPr>
        <p:spPr>
          <a:xfrm>
            <a:off x="2843808" y="1513933"/>
            <a:ext cx="3410206" cy="1339003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I </a:t>
            </a:r>
            <a:r>
              <a:rPr lang="fi-FI" dirty="0" err="1">
                <a:solidFill>
                  <a:schemeClr val="tx1"/>
                </a:solidFill>
              </a:rPr>
              <a:t>Preparing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alone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Kuvaselitenuoli alas 7"/>
          <p:cNvSpPr/>
          <p:nvPr/>
        </p:nvSpPr>
        <p:spPr>
          <a:xfrm>
            <a:off x="2843809" y="2852936"/>
            <a:ext cx="3410206" cy="1339003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II </a:t>
            </a:r>
            <a:r>
              <a:rPr lang="fi-FI" dirty="0" err="1">
                <a:solidFill>
                  <a:schemeClr val="tx1"/>
                </a:solidFill>
              </a:rPr>
              <a:t>Preparing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together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4885862" y="3800883"/>
            <a:ext cx="19660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1600" dirty="0" err="1"/>
              <a:t>Deliverable</a:t>
            </a:r>
            <a:r>
              <a:rPr lang="fi-FI" sz="1600" dirty="0"/>
              <a:t>: </a:t>
            </a:r>
            <a:r>
              <a:rPr lang="fi-FI" sz="1600" dirty="0" err="1"/>
              <a:t>Template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46731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Two-party integrative negotiation:</a:t>
            </a:r>
            <a:br>
              <a:rPr lang="en-US" dirty="0"/>
            </a:br>
            <a:r>
              <a:rPr lang="en-US" sz="2400" dirty="0"/>
              <a:t>Preparation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400" dirty="0"/>
              <a:t>Preparing alone</a:t>
            </a:r>
          </a:p>
          <a:p>
            <a:pPr lvl="1"/>
            <a:r>
              <a:rPr lang="en-US" sz="2400" dirty="0"/>
              <a:t>Examining interests</a:t>
            </a:r>
          </a:p>
          <a:p>
            <a:pPr lvl="1"/>
            <a:r>
              <a:rPr lang="en-US" sz="2400" dirty="0"/>
              <a:t>Envisioning the future</a:t>
            </a:r>
          </a:p>
          <a:p>
            <a:pPr lvl="1"/>
            <a:r>
              <a:rPr lang="en-US" sz="2400" dirty="0"/>
              <a:t>Cataloguing resources</a:t>
            </a:r>
          </a:p>
          <a:p>
            <a:pPr lvl="1"/>
            <a:r>
              <a:rPr lang="en-US" sz="2400" dirty="0"/>
              <a:t>Exploring alternatives to agreement (BATNA)</a:t>
            </a:r>
          </a:p>
          <a:p>
            <a:pPr lvl="1"/>
            <a:r>
              <a:rPr lang="en-US" sz="2400" dirty="0"/>
              <a:t>Generating options for agreement</a:t>
            </a:r>
          </a:p>
          <a:p>
            <a:pPr lvl="1"/>
            <a:r>
              <a:rPr lang="en-US" sz="2400" dirty="0"/>
              <a:t>Invoking objective criteria</a:t>
            </a:r>
          </a:p>
          <a:p>
            <a:pPr lvl="1"/>
            <a:r>
              <a:rPr lang="en-US" sz="2400" dirty="0"/>
              <a:t>Gathering information on the other side</a:t>
            </a:r>
          </a:p>
          <a:p>
            <a:pPr lvl="1"/>
            <a:r>
              <a:rPr lang="en-US" sz="2400" dirty="0"/>
              <a:t>Assessing uncertainties </a:t>
            </a:r>
          </a:p>
        </p:txBody>
      </p:sp>
      <p:sp>
        <p:nvSpPr>
          <p:cNvPr id="6" name="Rectangle 5"/>
          <p:cNvSpPr/>
          <p:nvPr/>
        </p:nvSpPr>
        <p:spPr>
          <a:xfrm rot="1903624">
            <a:off x="5049602" y="1485163"/>
            <a:ext cx="4350835" cy="1701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ED2939"/>
                </a:solidFill>
              </a:rPr>
              <a:t>Use the frameworks such as  7 elements (Fisher and </a:t>
            </a:r>
            <a:r>
              <a:rPr lang="en-US" sz="2400" dirty="0" err="1">
                <a:solidFill>
                  <a:srgbClr val="ED2939"/>
                </a:solidFill>
              </a:rPr>
              <a:t>Ury</a:t>
            </a:r>
            <a:r>
              <a:rPr lang="en-US" sz="2400" dirty="0">
                <a:solidFill>
                  <a:srgbClr val="ED2939"/>
                </a:solidFill>
              </a:rPr>
              <a:t>, Lecture 2) </a:t>
            </a:r>
          </a:p>
        </p:txBody>
      </p:sp>
    </p:spTree>
    <p:extLst>
      <p:ext uri="{BB962C8B-B14F-4D97-AF65-F5344CB8AC3E}">
        <p14:creationId xmlns:p14="http://schemas.microsoft.com/office/powerpoint/2010/main" val="230228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921559"/>
          </a:xfrm>
        </p:spPr>
        <p:txBody>
          <a:bodyPr/>
          <a:lstStyle/>
          <a:p>
            <a:r>
              <a:rPr lang="en-US" dirty="0"/>
              <a:t>Two-party integrative negotiation:</a:t>
            </a:r>
            <a:br>
              <a:rPr lang="en-US" dirty="0"/>
            </a:br>
            <a:r>
              <a:rPr lang="en-US" sz="2400" dirty="0"/>
              <a:t>Preparation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239694"/>
            <a:ext cx="8207374" cy="4520346"/>
          </a:xfrm>
        </p:spPr>
        <p:txBody>
          <a:bodyPr/>
          <a:lstStyle/>
          <a:p>
            <a:r>
              <a:rPr lang="en-US" sz="2400" dirty="0"/>
              <a:t>Preparing together (dialoguing or pre-negotiating)</a:t>
            </a:r>
          </a:p>
          <a:p>
            <a:pPr lvl="1"/>
            <a:r>
              <a:rPr lang="en-US" sz="2400" dirty="0"/>
              <a:t>Planning the logistics</a:t>
            </a:r>
          </a:p>
          <a:p>
            <a:pPr lvl="1"/>
            <a:r>
              <a:rPr lang="en-US" sz="2400" dirty="0"/>
              <a:t>Setting goals for the meeting</a:t>
            </a:r>
          </a:p>
          <a:p>
            <a:pPr lvl="1"/>
            <a:r>
              <a:rPr lang="en-US" sz="2400" dirty="0"/>
              <a:t>Creating the ambience</a:t>
            </a:r>
          </a:p>
          <a:p>
            <a:pPr lvl="1"/>
            <a:r>
              <a:rPr lang="en-US" sz="2400" dirty="0"/>
              <a:t>Sharing interests</a:t>
            </a:r>
          </a:p>
          <a:p>
            <a:pPr lvl="1"/>
            <a:r>
              <a:rPr lang="en-US" sz="2400" dirty="0"/>
              <a:t>Agreeing on a process</a:t>
            </a:r>
          </a:p>
          <a:p>
            <a:pPr lvl="1"/>
            <a:r>
              <a:rPr lang="en-US" sz="2400" dirty="0"/>
              <a:t>Preparing the </a:t>
            </a:r>
            <a:r>
              <a:rPr lang="en-US" sz="2400" b="1" dirty="0"/>
              <a:t>template</a:t>
            </a:r>
          </a:p>
          <a:p>
            <a:pPr lvl="2"/>
            <a:r>
              <a:rPr lang="en-US" sz="2000" dirty="0"/>
              <a:t>Identifying the issues to be resolved</a:t>
            </a:r>
          </a:p>
          <a:p>
            <a:pPr lvl="2"/>
            <a:r>
              <a:rPr lang="en-US" sz="2000" dirty="0"/>
              <a:t>Specifying possible resolutions of each issue</a:t>
            </a:r>
          </a:p>
          <a:p>
            <a:pPr lvl="2"/>
            <a:r>
              <a:rPr lang="en-US" sz="2000" dirty="0"/>
              <a:t>Delegating template construction to a subcommittee (if needed)</a:t>
            </a:r>
          </a:p>
        </p:txBody>
      </p:sp>
    </p:spTree>
    <p:extLst>
      <p:ext uri="{BB962C8B-B14F-4D97-AF65-F5344CB8AC3E}">
        <p14:creationId xmlns:p14="http://schemas.microsoft.com/office/powerpoint/2010/main" val="2611152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7787</TotalTime>
  <Words>3042</Words>
  <Application>Microsoft Macintosh PowerPoint</Application>
  <PresentationFormat>On-screen Show (4:3)</PresentationFormat>
  <Paragraphs>1486</Paragraphs>
  <Slides>36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ＭＳ Ｐゴシック</vt:lpstr>
      <vt:lpstr>Arial</vt:lpstr>
      <vt:lpstr>Calibri</vt:lpstr>
      <vt:lpstr>Courier New</vt:lpstr>
      <vt:lpstr>Georgia</vt:lpstr>
      <vt:lpstr>Lucida Grande</vt:lpstr>
      <vt:lpstr>Wingdings</vt:lpstr>
      <vt:lpstr>Office Theme</vt:lpstr>
      <vt:lpstr>Negotiation Analytics 30C02000 Jyrki Wallenius </vt:lpstr>
      <vt:lpstr>Today’s objectives</vt:lpstr>
      <vt:lpstr>Structure of this course</vt:lpstr>
      <vt:lpstr>Win-win negotiation typically… </vt:lpstr>
      <vt:lpstr>A list of questions when preparing for win-win negotiations</vt:lpstr>
      <vt:lpstr>A list of questions when preparing for win-win negotiations -- continued</vt:lpstr>
      <vt:lpstr>Preparations for two-party integrative negotiatons</vt:lpstr>
      <vt:lpstr>Two-party integrative negotiation: Preparation phase 1</vt:lpstr>
      <vt:lpstr>Two-party integrative negotiation: Preparation phase 2</vt:lpstr>
      <vt:lpstr>Template</vt:lpstr>
      <vt:lpstr>Template Example: Associated Metropolitan Police Officers and the City</vt:lpstr>
      <vt:lpstr>Two-party integrative negotiation: Preparation phase 3</vt:lpstr>
      <vt:lpstr>Additive Scoring System</vt:lpstr>
      <vt:lpstr>Possible Contract for Party A</vt:lpstr>
      <vt:lpstr>Template analysis</vt:lpstr>
      <vt:lpstr>Simple Case: ordinal ranking Ann and Bill have to select jointly one contract from a set of ten possible contracts (i.e. A, B, C, …, J). </vt:lpstr>
      <vt:lpstr>Joint ordinal ranking</vt:lpstr>
      <vt:lpstr>Template analysis</vt:lpstr>
      <vt:lpstr>Cardinal ranking  </vt:lpstr>
      <vt:lpstr>Joint cardinal ranking  </vt:lpstr>
      <vt:lpstr> A Question</vt:lpstr>
      <vt:lpstr>Case Nelson vs. Amstore – a more complicated case of finding efficient contracts</vt:lpstr>
      <vt:lpstr>Scores</vt:lpstr>
      <vt:lpstr>Listing of Contracts: 70 in total (part of Table 14.2: Raiffa)</vt:lpstr>
      <vt:lpstr>All 70 contracts</vt:lpstr>
      <vt:lpstr>Efficient contracts (30 in total)</vt:lpstr>
      <vt:lpstr>Efficient contracts –   efficient is not the same as fair!</vt:lpstr>
      <vt:lpstr>Extreme-Efficient Contracts:  North-East Corner Points</vt:lpstr>
      <vt:lpstr>Finding fairness: brute force</vt:lpstr>
      <vt:lpstr>Finding fairness among extreme efficient contracts</vt:lpstr>
      <vt:lpstr>Feasibility and  efficiency</vt:lpstr>
      <vt:lpstr>Template analysis</vt:lpstr>
      <vt:lpstr>Fair division between two persons</vt:lpstr>
      <vt:lpstr>PowerPoint Presentation</vt:lpstr>
      <vt:lpstr>PowerPoint Presentation</vt:lpstr>
      <vt:lpstr>Example: Never on Thursday (Raiffa p. 354 -) Case Oot vs. Tath</vt:lpstr>
    </vt:vector>
  </TitlesOfParts>
  <Company>Aalto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Analytics 30C02000 Jyrki Wallenius </dc:title>
  <dc:creator>Wallenius Jyrki</dc:creator>
  <cp:lastModifiedBy>Microsoft Office User</cp:lastModifiedBy>
  <cp:revision>56</cp:revision>
  <cp:lastPrinted>2016-04-17T09:49:30Z</cp:lastPrinted>
  <dcterms:created xsi:type="dcterms:W3CDTF">2016-03-20T13:16:52Z</dcterms:created>
  <dcterms:modified xsi:type="dcterms:W3CDTF">2019-05-04T12:27:19Z</dcterms:modified>
</cp:coreProperties>
</file>