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16"/>
  </p:notesMasterIdLst>
  <p:handoutMasterIdLst>
    <p:handoutMasterId r:id="rId17"/>
  </p:handoutMasterIdLst>
  <p:sldIdLst>
    <p:sldId id="256" r:id="rId2"/>
    <p:sldId id="301" r:id="rId3"/>
    <p:sldId id="309" r:id="rId4"/>
    <p:sldId id="307" r:id="rId5"/>
    <p:sldId id="305" r:id="rId6"/>
    <p:sldId id="306" r:id="rId7"/>
    <p:sldId id="308" r:id="rId8"/>
    <p:sldId id="302" r:id="rId9"/>
    <p:sldId id="303" r:id="rId10"/>
    <p:sldId id="304" r:id="rId11"/>
    <p:sldId id="294" r:id="rId12"/>
    <p:sldId id="296" r:id="rId13"/>
    <p:sldId id="297" r:id="rId14"/>
    <p:sldId id="298" r:id="rId15"/>
  </p:sldIdLst>
  <p:sldSz cx="9144000" cy="6858000" type="screen4x3"/>
  <p:notesSz cx="6794500" cy="99314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2939"/>
    <a:srgbClr val="006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 autoAdjust="0"/>
  </p:normalViewPr>
  <p:slideViewPr>
    <p:cSldViewPr>
      <p:cViewPr varScale="1">
        <p:scale>
          <a:sx n="78" d="100"/>
          <a:sy n="78" d="100"/>
        </p:scale>
        <p:origin x="111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3.xml"/><Relationship Id="rId3" Type="http://schemas.openxmlformats.org/officeDocument/2006/relationships/slide" Target="slides/slide5.xml"/><Relationship Id="rId7" Type="http://schemas.openxmlformats.org/officeDocument/2006/relationships/slide" Target="slides/slide10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9.xml"/><Relationship Id="rId5" Type="http://schemas.openxmlformats.org/officeDocument/2006/relationships/slide" Target="slides/slide8.xml"/><Relationship Id="rId4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063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E69486-E970-4C1E-A741-6A26127E5354}" type="datetimeFigureOut">
              <a:rPr lang="fi-FI"/>
              <a:pPr>
                <a:defRPr/>
              </a:pPr>
              <a:t>23.1.2020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063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4A91DB7-F5F6-4DB5-AD44-CF3BA49F389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9987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063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9E28880-3CCA-4FB6-A24B-92B62420F9AF}" type="datetimeFigureOut">
              <a:rPr lang="fi-FI"/>
              <a:pPr>
                <a:defRPr/>
              </a:pPr>
              <a:t>23.1.2020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fi-FI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066" y="4718094"/>
            <a:ext cx="5434369" cy="4468791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fi-FI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063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883163-128D-4682-9BEE-A6974143F03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6064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52E64F-49AC-43B3-8399-6ECB5CFFD293}" type="slidenum">
              <a:rPr lang="fi-FI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543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/>
          <p:nvPr userDrawn="1"/>
        </p:nvSpPr>
        <p:spPr>
          <a:xfrm>
            <a:off x="406400" y="1712913"/>
            <a:ext cx="8326438" cy="3921125"/>
          </a:xfrm>
          <a:prstGeom prst="rect">
            <a:avLst/>
          </a:prstGeom>
          <a:solidFill>
            <a:srgbClr val="ED2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" name="Picture 11" descr="aalto_HSE_eng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endParaRPr lang="en-US" noProof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24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buNone/>
              <a:defRPr sz="1400"/>
            </a:lvl6pPr>
            <a:lvl7pPr>
              <a:buNone/>
              <a:defRPr sz="1400"/>
            </a:lvl7pPr>
            <a:lvl8pPr>
              <a:buNone/>
              <a:defRPr sz="1400"/>
            </a:lvl8pPr>
            <a:lvl9pPr>
              <a:buNone/>
              <a:defRPr sz="14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A1C95-81BC-412E-A7AD-57489872D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F5E76-6C5C-4CBB-AA5D-7A4D14A6C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4B156-2432-40F1-B988-C05A103BC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marg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584000"/>
            <a:ext cx="6285600" cy="41364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57164-A146-4706-81AA-6DC8EB7B6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2" descr="aalto_HSE_eng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rgbClr val="ED2939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rgbClr val="ED2939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titl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 userDrawn="1"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rgbClr val="ED2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12" descr="aalto_HSE_eng_alakulm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73088" y="488950"/>
            <a:ext cx="79883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3088" y="1584325"/>
            <a:ext cx="7988300" cy="413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30588" y="6275388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0588" y="6145213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30588" y="6400800"/>
            <a:ext cx="1544637" cy="1254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13815F7-400D-4D3D-97FD-1FD65F570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1500" y="5813425"/>
            <a:ext cx="7988300" cy="65088"/>
          </a:xfrm>
          <a:prstGeom prst="rect">
            <a:avLst/>
          </a:prstGeom>
          <a:solidFill>
            <a:srgbClr val="ED2939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10" descr="aalto_HSE_eng_alakulma.jp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4" r:id="rId3"/>
    <p:sldLayoutId id="2147483663" r:id="rId4"/>
    <p:sldLayoutId id="2147483662" r:id="rId5"/>
    <p:sldLayoutId id="2147483661" r:id="rId6"/>
    <p:sldLayoutId id="2147483667" r:id="rId7"/>
    <p:sldLayoutId id="2147483668" r:id="rId8"/>
    <p:sldLayoutId id="2147483670" r:id="rId9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ED293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ts val="3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ctrTitle"/>
          </p:nvPr>
        </p:nvSpPr>
        <p:spPr>
          <a:xfrm>
            <a:off x="539750" y="1771650"/>
            <a:ext cx="7805738" cy="2089150"/>
          </a:xfrm>
        </p:spPr>
        <p:txBody>
          <a:bodyPr/>
          <a:lstStyle/>
          <a:p>
            <a:pPr eaLnBrk="1" hangingPunct="1"/>
            <a:r>
              <a:rPr lang="fi-FI" sz="3200" dirty="0"/>
              <a:t>Verotuksen perusteet – Matkat </a:t>
            </a:r>
            <a:endParaRPr lang="en-US" sz="3200" dirty="0"/>
          </a:p>
        </p:txBody>
      </p:sp>
      <p:sp>
        <p:nvSpPr>
          <p:cNvPr id="12290" name="Subtitle 2"/>
          <p:cNvSpPr>
            <a:spLocks noGrp="1"/>
          </p:cNvSpPr>
          <p:nvPr>
            <p:ph type="subTitle" idx="1"/>
          </p:nvPr>
        </p:nvSpPr>
        <p:spPr>
          <a:xfrm>
            <a:off x="573088" y="3143250"/>
            <a:ext cx="6284912" cy="2339975"/>
          </a:xfrm>
        </p:spPr>
        <p:txBody>
          <a:bodyPr/>
          <a:lstStyle/>
          <a:p>
            <a:pPr eaLnBrk="1" hangingPunct="1"/>
            <a:r>
              <a:rPr lang="fi-FI" dirty="0">
                <a:solidFill>
                  <a:schemeClr val="tx1"/>
                </a:solidFill>
                <a:latin typeface="Arial" charset="0"/>
              </a:rPr>
              <a:t>OTK / OTM Ilkka Lahti</a:t>
            </a:r>
          </a:p>
          <a:p>
            <a:pPr eaLnBrk="1" hangingPunct="1"/>
            <a:r>
              <a:rPr lang="fi-FI">
                <a:solidFill>
                  <a:schemeClr val="tx1"/>
                </a:solidFill>
                <a:latin typeface="Arial" charset="0"/>
              </a:rPr>
              <a:t>2020</a:t>
            </a:r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291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145088" y="5961063"/>
            <a:ext cx="1960562" cy="6334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292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7426325" y="5961063"/>
            <a:ext cx="1135063" cy="6334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293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862263" y="6137275"/>
            <a:ext cx="2027237" cy="457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294" name="Text Placeholder 20"/>
          <p:cNvSpPr>
            <a:spLocks noGrp="1"/>
          </p:cNvSpPr>
          <p:nvPr>
            <p:ph type="body" sz="quarter" idx="14"/>
          </p:nvPr>
        </p:nvSpPr>
        <p:spPr>
          <a:xfrm>
            <a:off x="573088" y="6137275"/>
            <a:ext cx="2047875" cy="457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/>
          </p:nvPr>
        </p:nvSpPr>
        <p:spPr>
          <a:xfrm>
            <a:off x="573088" y="5961063"/>
            <a:ext cx="2047875" cy="17621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i-F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/>
              <a:t>Mitä voidaan korvata verovapaasti?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447800"/>
            <a:ext cx="7939087" cy="4572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fi-FI" sz="1800" dirty="0"/>
              <a:t>Erityinen työntekemispaikka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fi-FI" sz="1800" dirty="0"/>
              <a:t>kustannuspäätöksen mukaan 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fi-FI" sz="1600" dirty="0"/>
              <a:t>matkat, päivärahat, ateriakorvaus, majoitus</a:t>
            </a:r>
          </a:p>
          <a:p>
            <a:pPr marL="914400" lvl="1" indent="-457200" eaLnBrk="1" hangingPunct="1">
              <a:lnSpc>
                <a:spcPct val="90000"/>
              </a:lnSpc>
            </a:pPr>
            <a:endParaRPr lang="fi-FI" sz="1800" dirty="0">
              <a:ea typeface="Arial" charset="0"/>
              <a:cs typeface="Arial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fi-FI" sz="1800" dirty="0"/>
              <a:t>Toissijainen työpaikka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fi-FI" sz="1800" dirty="0"/>
              <a:t>matkat ko. paikkakunnalle, kohtuullinen majoitus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fi-FI" sz="1800" b="1" dirty="0">
                <a:solidFill>
                  <a:srgbClr val="ED2939"/>
                </a:solidFill>
              </a:rPr>
              <a:t>EI</a:t>
            </a:r>
            <a:r>
              <a:rPr lang="fi-FI" sz="1800" dirty="0"/>
              <a:t> päivärahaa, </a:t>
            </a:r>
            <a:r>
              <a:rPr lang="fi-FI" sz="1800" dirty="0" err="1"/>
              <a:t>yöpäivärahaa</a:t>
            </a:r>
            <a:r>
              <a:rPr lang="fi-FI" sz="1800" dirty="0"/>
              <a:t> tai ateriakorvausta 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fi-FI" sz="1800" dirty="0"/>
              <a:t>Kaksi varsinaista työpaikkaa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fi-FI" sz="1800" dirty="0"/>
              <a:t>ei mitään, jos korvataan </a:t>
            </a:r>
            <a:r>
              <a:rPr lang="fi-FI" sz="1800" dirty="0">
                <a:ea typeface="Arial" charset="0"/>
                <a:cs typeface="Arial" charset="0"/>
              </a:rPr>
              <a:t>→ veronalaista kustannusten korvausta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fi-FI" sz="1800" dirty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fi-FI" sz="1800" dirty="0"/>
              <a:t>Varsinainen työpaikka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fi-FI" sz="1800" dirty="0"/>
              <a:t>ei mitään, jos korvataan </a:t>
            </a:r>
            <a:r>
              <a:rPr lang="fi-FI" sz="1800" dirty="0">
                <a:ea typeface="Arial" charset="0"/>
                <a:cs typeface="Arial" charset="0"/>
              </a:rPr>
              <a:t>→ palkkaa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/>
              <a:t>Asunnon ja työpaikan välinen matka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283575" cy="4419600"/>
          </a:xfrm>
        </p:spPr>
        <p:txBody>
          <a:bodyPr/>
          <a:lstStyle/>
          <a:p>
            <a:pPr eaLnBrk="1" hangingPunct="1"/>
            <a:r>
              <a:rPr lang="fi-FI" dirty="0"/>
              <a:t>Halvimman kulkuneuvon mukaan</a:t>
            </a:r>
          </a:p>
          <a:p>
            <a:pPr eaLnBrk="1" hangingPunct="1"/>
            <a:r>
              <a:rPr lang="fi-FI" dirty="0"/>
              <a:t>Vähennys enintään 7.000 €, omavastuu 750 €</a:t>
            </a:r>
          </a:p>
          <a:p>
            <a:pPr eaLnBrk="1" hangingPunct="1"/>
            <a:r>
              <a:rPr lang="fi-FI" dirty="0"/>
              <a:t>Muun selvityksen puuttuessa arvioidaan työpäiviä olevan 22 / kuukausi ja 11 kk töitä / vuosi</a:t>
            </a:r>
          </a:p>
          <a:p>
            <a:pPr marL="533400" indent="-533400" eaLnBrk="1" hangingPunct="1"/>
            <a:r>
              <a:rPr lang="fi-FI" dirty="0"/>
              <a:t>Matkat vapaa-ajan asunnolta ei vähennyskelpoisia</a:t>
            </a:r>
          </a:p>
          <a:p>
            <a:pPr marL="914400" lvl="1" indent="-457200" eaLnBrk="1" hangingPunct="1"/>
            <a:r>
              <a:rPr lang="fi-FI" dirty="0"/>
              <a:t>Vähennys kuten vakituiselta asunnolta</a:t>
            </a:r>
          </a:p>
          <a:p>
            <a:pPr marL="533400" indent="-533400" eaLnBrk="1" hangingPunct="1"/>
            <a:r>
              <a:rPr lang="fi-FI" dirty="0"/>
              <a:t>2 matkaa / päivä</a:t>
            </a:r>
          </a:p>
          <a:p>
            <a:pPr marL="914400" lvl="1" indent="-457200" eaLnBrk="1" hangingPunct="1"/>
            <a:r>
              <a:rPr lang="fi-FI" dirty="0"/>
              <a:t>Ruokatuntimatka ei vähennyskelpoinen</a:t>
            </a:r>
          </a:p>
          <a:p>
            <a:pPr marL="914400" lvl="1" indent="-457200" eaLnBrk="1" hangingPunct="1"/>
            <a:r>
              <a:rPr lang="fi-FI" dirty="0"/>
              <a:t>Poikkeus: työjaksojen väliin jää usean tunnin tauko</a:t>
            </a:r>
          </a:p>
          <a:p>
            <a:pPr eaLnBrk="1" hangingPunct="1"/>
            <a:r>
              <a:rPr lang="fi-FI" dirty="0"/>
              <a:t>Työnantaja ei voi korvata verovapaasti, voi järjestää verovapaan yhteiskuljetuksen</a:t>
            </a:r>
          </a:p>
          <a:p>
            <a:pPr eaLnBrk="1" hangingPunct="1">
              <a:buFontTx/>
              <a:buNone/>
            </a:pPr>
            <a:endParaRPr lang="fi-FI" dirty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871913" y="3152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/>
              <a:t>Halvin kulkuneuvo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620000" cy="4953000"/>
          </a:xfrm>
        </p:spPr>
        <p:txBody>
          <a:bodyPr/>
          <a:lstStyle/>
          <a:p>
            <a:pPr eaLnBrk="1" hangingPunct="1"/>
            <a:r>
              <a:rPr lang="fi-FI" dirty="0"/>
              <a:t>Yleensä linja-auto, juna, raitiovaunu, tms. julkinen liikenneväline</a:t>
            </a:r>
          </a:p>
          <a:p>
            <a:pPr eaLnBrk="1" hangingPunct="1"/>
            <a:r>
              <a:rPr lang="fi-FI" dirty="0"/>
              <a:t>Jos julkista kulkuneuvoa ei ole käytettävissä, voidaan muutakin kulkuneuvoa pitää halvimpana kulkuneuvona</a:t>
            </a:r>
          </a:p>
          <a:p>
            <a:pPr lvl="1" eaLnBrk="1" hangingPunct="1"/>
            <a:r>
              <a:rPr lang="fi-FI" dirty="0"/>
              <a:t>Kävelymatka yhteen suuntaan vähintään 3 km</a:t>
            </a:r>
          </a:p>
          <a:p>
            <a:pPr lvl="1" eaLnBrk="1" hangingPunct="1"/>
            <a:r>
              <a:rPr lang="fi-FI" dirty="0"/>
              <a:t>Odotusaika meno-paluumatkalla vähintään 2 h</a:t>
            </a:r>
          </a:p>
          <a:p>
            <a:pPr lvl="2" eaLnBrk="1" hangingPunct="1"/>
            <a:r>
              <a:rPr lang="fi-FI" dirty="0"/>
              <a:t>matkan kestolla ei merkitystä</a:t>
            </a:r>
          </a:p>
          <a:p>
            <a:pPr lvl="1" eaLnBrk="1" hangingPunct="1"/>
            <a:r>
              <a:rPr lang="fi-FI" dirty="0"/>
              <a:t>Matka tapahtuu klo 0.00 – 05.00.</a:t>
            </a:r>
          </a:p>
          <a:p>
            <a:pPr lvl="1" eaLnBrk="1" hangingPunct="1"/>
            <a:r>
              <a:rPr lang="fi-FI" dirty="0"/>
              <a:t>Invaliditeetti</a:t>
            </a:r>
          </a:p>
          <a:p>
            <a:pPr lvl="1" eaLnBrk="1" hangingPunct="1"/>
            <a:r>
              <a:rPr lang="fi-FI" dirty="0"/>
              <a:t>Oma auto, jolloin Verohallinnon vahvistama vähennys / km.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01000" cy="4876800"/>
          </a:xfrm>
        </p:spPr>
        <p:txBody>
          <a:bodyPr/>
          <a:lstStyle/>
          <a:p>
            <a:pPr eaLnBrk="1" hangingPunct="1"/>
            <a:r>
              <a:rPr lang="fi-FI" dirty="0"/>
              <a:t>Oman auton mukaan vähentämisen peruste </a:t>
            </a:r>
            <a:r>
              <a:rPr lang="fi-FI" u="sng" dirty="0"/>
              <a:t>ei</a:t>
            </a:r>
            <a:r>
              <a:rPr lang="fi-FI" dirty="0"/>
              <a:t> ole</a:t>
            </a:r>
          </a:p>
          <a:p>
            <a:pPr lvl="1" eaLnBrk="1" hangingPunct="1"/>
            <a:r>
              <a:rPr lang="fi-FI" dirty="0"/>
              <a:t>Auton tarve työssä</a:t>
            </a:r>
          </a:p>
          <a:p>
            <a:pPr lvl="1" eaLnBrk="1" hangingPunct="1"/>
            <a:r>
              <a:rPr lang="fi-FI" dirty="0"/>
              <a:t>Lasten kuljettaminen tarhaan</a:t>
            </a:r>
          </a:p>
          <a:p>
            <a:pPr lvl="1" eaLnBrk="1" hangingPunct="1"/>
            <a:r>
              <a:rPr lang="fi-FI" dirty="0"/>
              <a:t>Työkalujen kuljettaminen </a:t>
            </a:r>
          </a:p>
          <a:p>
            <a:pPr lvl="2" eaLnBrk="1" hangingPunct="1"/>
            <a:r>
              <a:rPr lang="fi-FI" dirty="0"/>
              <a:t>ks. kuitenkin KHO 14.6.2006/1543 muusikosta. </a:t>
            </a:r>
          </a:p>
          <a:p>
            <a:pPr eaLnBrk="1" hangingPunct="1"/>
            <a:r>
              <a:rPr lang="fi-FI" dirty="0"/>
              <a:t>Julkinen kulkuneuvo voi käydä osan matkaa.</a:t>
            </a:r>
          </a:p>
          <a:p>
            <a:pPr lvl="1" eaLnBrk="1" hangingPunct="1"/>
            <a:r>
              <a:rPr lang="fi-FI" dirty="0"/>
              <a:t>Edellytyksenä on, että autolle (tai muulle kulkuvälineelle) löytyy turvallinen pysäköintipaikka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/>
          <a:lstStyle/>
          <a:p>
            <a:pPr eaLnBrk="1" hangingPunct="1"/>
            <a:r>
              <a:rPr lang="fi-FI" dirty="0"/>
              <a:t>Halvin kulkuneuvo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/>
              <a:t>Halvin kulkuneuvo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988300" cy="4135438"/>
          </a:xfrm>
        </p:spPr>
        <p:txBody>
          <a:bodyPr/>
          <a:lstStyle/>
          <a:p>
            <a:pPr eaLnBrk="1" hangingPunct="1"/>
            <a:r>
              <a:rPr lang="fi-FI" dirty="0"/>
              <a:t>Vuorotyöläisen halvin kulkuneuvo oma auto niinä työvuoroina, joihin</a:t>
            </a:r>
          </a:p>
          <a:p>
            <a:pPr lvl="1" eaLnBrk="1" hangingPunct="1"/>
            <a:r>
              <a:rPr lang="fi-FI" dirty="0"/>
              <a:t>Julkista liikennettä ei ollut lainkaan tai</a:t>
            </a:r>
          </a:p>
          <a:p>
            <a:pPr lvl="1" eaLnBrk="1" hangingPunct="1"/>
            <a:r>
              <a:rPr lang="fi-FI" dirty="0"/>
              <a:t>Joilla meno- tai paluumatkaa ei voinut suorittaa julkisella kulkuneuvolla.</a:t>
            </a:r>
          </a:p>
          <a:p>
            <a:pPr lvl="1" eaLnBrk="1" hangingPunct="1"/>
            <a:r>
              <a:rPr lang="fi-FI" dirty="0"/>
              <a:t>Edellyttää selvitystä työvuoroista.</a:t>
            </a:r>
          </a:p>
          <a:p>
            <a:pPr eaLnBrk="1" hangingPunct="1"/>
            <a:r>
              <a:rPr lang="fi-FI" dirty="0"/>
              <a:t>Julkisilla pitää päästä kulkemaan molempiin suuntiin</a:t>
            </a:r>
          </a:p>
          <a:p>
            <a:pPr eaLnBrk="1" hangingPunct="1"/>
            <a:endParaRPr lang="fi-F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304800"/>
            <a:ext cx="7056438" cy="750888"/>
          </a:xfrm>
        </p:spPr>
        <p:txBody>
          <a:bodyPr/>
          <a:lstStyle/>
          <a:p>
            <a:pPr eaLnBrk="1" hangingPunct="1"/>
            <a:r>
              <a:rPr lang="fi-FI" dirty="0"/>
              <a:t>Matkan käsitteitä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981075"/>
            <a:ext cx="7620000" cy="511175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endParaRPr lang="fi-FI" sz="2000" dirty="0"/>
          </a:p>
          <a:p>
            <a:pPr marL="533400" indent="-533400" eaLnBrk="1" hangingPunct="1">
              <a:buFontTx/>
              <a:buAutoNum type="arabicPeriod"/>
            </a:pPr>
            <a:endParaRPr lang="fi-FI" sz="2000" dirty="0"/>
          </a:p>
          <a:p>
            <a:pPr marL="533400" indent="-533400" eaLnBrk="1" hangingPunct="1">
              <a:buFontTx/>
              <a:buAutoNum type="arabicPeriod"/>
            </a:pPr>
            <a:r>
              <a:rPr lang="fi-FI" sz="2000" dirty="0"/>
              <a:t>Työmatka</a:t>
            </a:r>
          </a:p>
          <a:p>
            <a:pPr marL="914400" lvl="1" indent="-457200" eaLnBrk="1" hangingPunct="1">
              <a:buNone/>
            </a:pPr>
            <a:endParaRPr lang="fi-FI" dirty="0"/>
          </a:p>
          <a:p>
            <a:pPr marL="533400" indent="-533400" eaLnBrk="1" hangingPunct="1">
              <a:buFontTx/>
              <a:buAutoNum type="arabicPeriod"/>
            </a:pPr>
            <a:r>
              <a:rPr lang="fi-FI" sz="2000" dirty="0"/>
              <a:t>Matka toissijaiselle työpaikalle</a:t>
            </a:r>
          </a:p>
          <a:p>
            <a:pPr marL="914400" lvl="1" indent="-457200" eaLnBrk="1" hangingPunct="1">
              <a:buFontTx/>
              <a:buAutoNum type="arabicPeriod"/>
            </a:pPr>
            <a:endParaRPr lang="fi-FI" dirty="0"/>
          </a:p>
          <a:p>
            <a:pPr marL="533400" indent="-533400" eaLnBrk="1" hangingPunct="1">
              <a:buFontTx/>
              <a:buAutoNum type="arabicPeriod"/>
            </a:pPr>
            <a:r>
              <a:rPr lang="fi-FI" sz="2000" dirty="0"/>
              <a:t>Kahden varsinaisen työpaikan välinen matka</a:t>
            </a:r>
          </a:p>
          <a:p>
            <a:pPr marL="533400" indent="-533400" eaLnBrk="1" hangingPunct="1">
              <a:buFontTx/>
              <a:buAutoNum type="arabicPeriod"/>
            </a:pPr>
            <a:endParaRPr lang="fi-FI" sz="2000" dirty="0"/>
          </a:p>
          <a:p>
            <a:pPr marL="533400" indent="-533400" eaLnBrk="1" hangingPunct="1">
              <a:buFontTx/>
              <a:buAutoNum type="arabicPeriod"/>
            </a:pPr>
            <a:r>
              <a:rPr lang="fi-FI" sz="2000" dirty="0"/>
              <a:t>Asunnon ja työpaikan välinen matka</a:t>
            </a:r>
          </a:p>
          <a:p>
            <a:pPr marL="533400" indent="-533400" eaLnBrk="1" hangingPunct="1">
              <a:buNone/>
            </a:pPr>
            <a:endParaRPr lang="fi-FI" sz="2000" dirty="0"/>
          </a:p>
          <a:p>
            <a:pPr marL="533400" indent="-533400" eaLnBrk="1" hangingPunct="1"/>
            <a:endParaRPr lang="fi-F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/>
              <a:t>Mitä voidaan korvata verovapaasti?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447800"/>
            <a:ext cx="7939087" cy="4572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fi-FI" sz="1800" dirty="0"/>
              <a:t>Erityinen työntekemispaikka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fi-FI" sz="1800" dirty="0"/>
              <a:t>kustannuspäätöksen mukaan 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fi-FI" sz="1600" dirty="0"/>
              <a:t>matkat, päivärahat, ateriakorvaus, majoitus</a:t>
            </a:r>
          </a:p>
          <a:p>
            <a:pPr marL="914400" lvl="1" indent="-457200" eaLnBrk="1" hangingPunct="1">
              <a:lnSpc>
                <a:spcPct val="90000"/>
              </a:lnSpc>
            </a:pPr>
            <a:endParaRPr lang="fi-FI" sz="1800" dirty="0">
              <a:ea typeface="Arial" charset="0"/>
              <a:cs typeface="Arial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fi-FI" sz="1800" dirty="0"/>
              <a:t>Toissijainen työpaikka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fi-FI" sz="1800" dirty="0"/>
              <a:t>matkat ko. paikkakunnalle, kohtuullinen majoitus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fi-FI" sz="1800" b="1" dirty="0">
                <a:solidFill>
                  <a:srgbClr val="ED2939"/>
                </a:solidFill>
              </a:rPr>
              <a:t>EI</a:t>
            </a:r>
            <a:r>
              <a:rPr lang="fi-FI" sz="1800" dirty="0"/>
              <a:t> päivärahaa, </a:t>
            </a:r>
            <a:r>
              <a:rPr lang="fi-FI" sz="1800" dirty="0" err="1"/>
              <a:t>yöpäivärahaa</a:t>
            </a:r>
            <a:r>
              <a:rPr lang="fi-FI" sz="1800" dirty="0"/>
              <a:t> tai ateriakorvausta 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fi-FI" sz="1800" dirty="0"/>
              <a:t>Kaksi varsinaista työpaikkaa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fi-FI" sz="1800" dirty="0"/>
              <a:t>ei mitään, jos korvataan </a:t>
            </a:r>
            <a:r>
              <a:rPr lang="fi-FI" sz="1800" dirty="0">
                <a:ea typeface="Arial" charset="0"/>
                <a:cs typeface="Arial" charset="0"/>
              </a:rPr>
              <a:t>→ veronalaista kustannusten korvausta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fi-FI" sz="1800" dirty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fi-FI" sz="1800" dirty="0"/>
              <a:t>Varsinainen työpaikka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fi-FI" sz="1800" dirty="0"/>
              <a:t>ei mitään, jos korvataan </a:t>
            </a:r>
            <a:r>
              <a:rPr lang="fi-FI" sz="1800" dirty="0">
                <a:ea typeface="Arial" charset="0"/>
                <a:cs typeface="Arial" charset="0"/>
              </a:rPr>
              <a:t>→ palkkaa</a:t>
            </a:r>
          </a:p>
        </p:txBody>
      </p:sp>
    </p:spTree>
    <p:extLst>
      <p:ext uri="{BB962C8B-B14F-4D97-AF65-F5344CB8AC3E}">
        <p14:creationId xmlns:p14="http://schemas.microsoft.com/office/powerpoint/2010/main" val="1482422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 descr="j03112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34150" y="3708400"/>
            <a:ext cx="1825625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 descr="j03113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5300" y="338138"/>
            <a:ext cx="1804987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 descr="j031133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276600"/>
            <a:ext cx="1825625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031875" y="4573588"/>
            <a:ext cx="625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fi-FI" sz="1800" b="1">
                <a:latin typeface="Arial" charset="0"/>
              </a:rPr>
              <a:t>Koti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172200" y="2209800"/>
            <a:ext cx="2619449" cy="925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fi-FI" sz="1800" b="1" dirty="0">
                <a:latin typeface="Arial" charset="0"/>
              </a:rPr>
              <a:t>Toimisto 1 (4/5)</a:t>
            </a:r>
          </a:p>
          <a:p>
            <a:pPr algn="ctr"/>
            <a:r>
              <a:rPr lang="fi-FI" sz="1800" b="1" u="sng" dirty="0">
                <a:solidFill>
                  <a:srgbClr val="D58B00"/>
                </a:solidFill>
                <a:latin typeface="Arial" charset="0"/>
              </a:rPr>
              <a:t>Varsinainen </a:t>
            </a:r>
            <a:r>
              <a:rPr lang="fi-FI" sz="1800" b="1" dirty="0">
                <a:solidFill>
                  <a:srgbClr val="D58B00"/>
                </a:solidFill>
                <a:latin typeface="Arial" charset="0"/>
              </a:rPr>
              <a:t>työpaikka</a:t>
            </a:r>
          </a:p>
          <a:p>
            <a:pPr algn="ctr"/>
            <a:r>
              <a:rPr lang="fi-FI" b="1" dirty="0">
                <a:solidFill>
                  <a:srgbClr val="D58B00"/>
                </a:solidFill>
              </a:rPr>
              <a:t>Hki</a:t>
            </a:r>
            <a:endParaRPr lang="fi-FI" sz="1800" b="1" dirty="0">
              <a:solidFill>
                <a:srgbClr val="D58B00"/>
              </a:solidFill>
              <a:latin typeface="Arial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694157" y="5148263"/>
            <a:ext cx="3299235" cy="64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fi-FI" sz="1800" b="1" dirty="0">
                <a:latin typeface="Arial" charset="0"/>
              </a:rPr>
              <a:t>Asiakas</a:t>
            </a:r>
          </a:p>
          <a:p>
            <a:pPr algn="ctr"/>
            <a:r>
              <a:rPr lang="fi-FI" sz="1800" b="1" u="sng" dirty="0">
                <a:solidFill>
                  <a:schemeClr val="accent2"/>
                </a:solidFill>
                <a:latin typeface="Arial" charset="0"/>
              </a:rPr>
              <a:t>Erityinen </a:t>
            </a:r>
            <a:r>
              <a:rPr lang="fi-FI" sz="1800" b="1" dirty="0" err="1">
                <a:solidFill>
                  <a:schemeClr val="accent2"/>
                </a:solidFill>
                <a:latin typeface="Arial" charset="0"/>
              </a:rPr>
              <a:t>työntekemispaikka</a:t>
            </a:r>
            <a:endParaRPr lang="fi-FI" sz="18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2971800" y="5181600"/>
            <a:ext cx="1247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fi-FI" sz="1800" b="1" dirty="0">
                <a:latin typeface="Arial" charset="0"/>
              </a:rPr>
              <a:t>Työmatka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3124200" y="3733800"/>
            <a:ext cx="2619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fi-FI" sz="1800" b="1" dirty="0">
                <a:latin typeface="Arial" charset="0"/>
              </a:rPr>
              <a:t>Asunnon ja työpaikan </a:t>
            </a:r>
          </a:p>
          <a:p>
            <a:pPr algn="ctr"/>
            <a:r>
              <a:rPr lang="fi-FI" sz="1800" b="1" dirty="0">
                <a:latin typeface="Arial" charset="0"/>
              </a:rPr>
              <a:t>välinen matka</a:t>
            </a: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V="1">
            <a:off x="3797300" y="2916238"/>
            <a:ext cx="2305050" cy="503237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3221037" y="3635375"/>
            <a:ext cx="3024188" cy="1223963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3294062" y="3708400"/>
            <a:ext cx="2951163" cy="1150938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3294062" y="3708400"/>
            <a:ext cx="3095625" cy="12954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2112963" y="4645025"/>
            <a:ext cx="3602037" cy="917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V="1">
            <a:off x="2328862" y="2819399"/>
            <a:ext cx="3843338" cy="1249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6172200" y="3200400"/>
            <a:ext cx="1247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fi-FI" sz="1800" b="1" dirty="0">
                <a:latin typeface="Arial" charset="0"/>
              </a:rPr>
              <a:t>Työmatka</a:t>
            </a:r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V="1">
            <a:off x="7542212" y="31321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0499" name="Oval 19"/>
          <p:cNvSpPr>
            <a:spLocks noChangeArrowheads="1"/>
          </p:cNvSpPr>
          <p:nvPr/>
        </p:nvSpPr>
        <p:spPr bwMode="auto">
          <a:xfrm>
            <a:off x="2895600" y="3657600"/>
            <a:ext cx="2808287" cy="7921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0500" name="Oval 20"/>
          <p:cNvSpPr>
            <a:spLocks noChangeArrowheads="1"/>
          </p:cNvSpPr>
          <p:nvPr/>
        </p:nvSpPr>
        <p:spPr bwMode="auto">
          <a:xfrm>
            <a:off x="2870200" y="5078412"/>
            <a:ext cx="14398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0501" name="Oval 21"/>
          <p:cNvSpPr>
            <a:spLocks noChangeArrowheads="1"/>
          </p:cNvSpPr>
          <p:nvPr/>
        </p:nvSpPr>
        <p:spPr bwMode="auto">
          <a:xfrm>
            <a:off x="6172200" y="3124200"/>
            <a:ext cx="1366837" cy="5048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2" name="Otsikk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23" name="Picture 4" descr="j03113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04800"/>
            <a:ext cx="1359033" cy="1369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174120" y="1643062"/>
            <a:ext cx="3049017" cy="925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fi-FI" sz="1800" b="1" dirty="0">
                <a:latin typeface="Arial" charset="0"/>
              </a:rPr>
              <a:t>Toimisto 2 (1/5)</a:t>
            </a:r>
          </a:p>
          <a:p>
            <a:pPr algn="ctr"/>
            <a:r>
              <a:rPr lang="fi-FI" b="1" u="sng" dirty="0">
                <a:solidFill>
                  <a:srgbClr val="D58B00"/>
                </a:solidFill>
              </a:rPr>
              <a:t>T</a:t>
            </a:r>
            <a:r>
              <a:rPr lang="fi-FI" sz="1800" b="1" u="sng" dirty="0">
                <a:solidFill>
                  <a:srgbClr val="D58B00"/>
                </a:solidFill>
                <a:latin typeface="Arial" charset="0"/>
              </a:rPr>
              <a:t>oissijainen </a:t>
            </a:r>
            <a:r>
              <a:rPr lang="fi-FI" sz="1800" b="1" dirty="0">
                <a:solidFill>
                  <a:srgbClr val="D58B00"/>
                </a:solidFill>
                <a:latin typeface="Arial" charset="0"/>
              </a:rPr>
              <a:t>työpaikka</a:t>
            </a:r>
          </a:p>
          <a:p>
            <a:pPr algn="ctr"/>
            <a:r>
              <a:rPr lang="fi-FI" b="1" dirty="0">
                <a:solidFill>
                  <a:srgbClr val="D58B00"/>
                </a:solidFill>
              </a:rPr>
              <a:t>Tre (jos Hki &gt; varsinainen)</a:t>
            </a:r>
            <a:endParaRPr lang="fi-FI" sz="1800" b="1" dirty="0">
              <a:solidFill>
                <a:srgbClr val="D58B00"/>
              </a:solidFill>
              <a:latin typeface="Arial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905000" y="2514600"/>
            <a:ext cx="3530406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fi-FI" b="1" dirty="0"/>
              <a:t>M</a:t>
            </a:r>
            <a:r>
              <a:rPr lang="fi-FI" sz="1800" b="1" dirty="0">
                <a:latin typeface="Arial" charset="0"/>
              </a:rPr>
              <a:t>atka toissijaiselle työpaikalle</a:t>
            </a:r>
          </a:p>
        </p:txBody>
      </p:sp>
      <p:sp>
        <p:nvSpPr>
          <p:cNvPr id="26" name="Line 15"/>
          <p:cNvSpPr>
            <a:spLocks noChangeShapeType="1"/>
          </p:cNvSpPr>
          <p:nvPr/>
        </p:nvSpPr>
        <p:spPr bwMode="auto">
          <a:xfrm>
            <a:off x="2971800" y="2133600"/>
            <a:ext cx="3200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7" name="Oval 20"/>
          <p:cNvSpPr>
            <a:spLocks noChangeArrowheads="1"/>
          </p:cNvSpPr>
          <p:nvPr/>
        </p:nvSpPr>
        <p:spPr bwMode="auto">
          <a:xfrm>
            <a:off x="1828800" y="2438400"/>
            <a:ext cx="3657600" cy="560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/>
              <a:t>Varsinainen työpaikka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fi-FI" sz="2000" dirty="0"/>
          </a:p>
          <a:p>
            <a:pPr eaLnBrk="1" hangingPunct="1">
              <a:lnSpc>
                <a:spcPct val="90000"/>
              </a:lnSpc>
            </a:pPr>
            <a:r>
              <a:rPr lang="fi-FI" sz="2000" dirty="0"/>
              <a:t>Paikka, jossa palkansaaja työskentelee vakituisesti</a:t>
            </a:r>
          </a:p>
          <a:p>
            <a:pPr eaLnBrk="1" hangingPunct="1">
              <a:lnSpc>
                <a:spcPct val="90000"/>
              </a:lnSpc>
            </a:pPr>
            <a:endParaRPr lang="fi-FI" sz="2000" dirty="0"/>
          </a:p>
          <a:p>
            <a:pPr eaLnBrk="1" hangingPunct="1">
              <a:lnSpc>
                <a:spcPct val="90000"/>
              </a:lnSpc>
            </a:pPr>
            <a:r>
              <a:rPr lang="fi-FI" sz="2000" dirty="0"/>
              <a:t>Liikkuva työ</a:t>
            </a:r>
          </a:p>
          <a:p>
            <a:pPr lvl="1" eaLnBrk="1" hangingPunct="1">
              <a:lnSpc>
                <a:spcPct val="90000"/>
              </a:lnSpc>
            </a:pPr>
            <a:r>
              <a:rPr lang="fi-FI" dirty="0"/>
              <a:t>Paikka, josta hakee työmääräykset, säilyttää työasusteita tai työvälineitä</a:t>
            </a:r>
          </a:p>
          <a:p>
            <a:pPr lvl="1" eaLnBrk="1" hangingPunct="1">
              <a:lnSpc>
                <a:spcPct val="90000"/>
              </a:lnSpc>
            </a:pPr>
            <a:endParaRPr lang="fi-FI" dirty="0"/>
          </a:p>
          <a:p>
            <a:pPr eaLnBrk="1" hangingPunct="1">
              <a:lnSpc>
                <a:spcPct val="90000"/>
              </a:lnSpc>
            </a:pPr>
            <a:r>
              <a:rPr lang="fi-FI" sz="2000" dirty="0"/>
              <a:t>Myös lyhytaikainen työ</a:t>
            </a:r>
          </a:p>
          <a:p>
            <a:pPr lvl="1" eaLnBrk="1" hangingPunct="1">
              <a:lnSpc>
                <a:spcPct val="90000"/>
              </a:lnSpc>
            </a:pPr>
            <a:r>
              <a:rPr lang="fi-FI" dirty="0"/>
              <a:t>Kesätyö tai sijaisuus, esim. keikkalääkärit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/>
              <a:t>Erityinen </a:t>
            </a:r>
            <a:r>
              <a:rPr lang="fi-FI" dirty="0" err="1"/>
              <a:t>työntekemispaikka</a:t>
            </a:r>
            <a:endParaRPr lang="fi-FI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73238"/>
            <a:ext cx="8001000" cy="4572000"/>
          </a:xfrm>
        </p:spPr>
        <p:txBody>
          <a:bodyPr/>
          <a:lstStyle/>
          <a:p>
            <a:pPr eaLnBrk="1" hangingPunct="1"/>
            <a:r>
              <a:rPr lang="fi-FI" sz="2000" dirty="0"/>
              <a:t>Palkansaaja työskentelee </a:t>
            </a:r>
            <a:r>
              <a:rPr lang="fi-FI" sz="2000" i="1" dirty="0"/>
              <a:t>tilapäisesti</a:t>
            </a:r>
            <a:endParaRPr lang="fi-FI" sz="2000" dirty="0"/>
          </a:p>
          <a:p>
            <a:pPr eaLnBrk="1" hangingPunct="1"/>
            <a:endParaRPr lang="fi-FI" sz="2000" dirty="0"/>
          </a:p>
          <a:p>
            <a:pPr eaLnBrk="1" hangingPunct="1"/>
            <a:r>
              <a:rPr lang="fi-FI" sz="2000" dirty="0"/>
              <a:t>Muulla kuin varsinaisella työpaikalla</a:t>
            </a:r>
          </a:p>
          <a:p>
            <a:pPr lvl="1" eaLnBrk="1" hangingPunct="1"/>
            <a:r>
              <a:rPr lang="fi-FI" dirty="0"/>
              <a:t>työkohde tilapäinen</a:t>
            </a:r>
          </a:p>
          <a:p>
            <a:pPr lvl="1" eaLnBrk="1" hangingPunct="1"/>
            <a:r>
              <a:rPr lang="fi-FI" dirty="0"/>
              <a:t>varsinainen työpaikka säilyy lähtöpaikassa</a:t>
            </a:r>
          </a:p>
          <a:p>
            <a:pPr lvl="1" eaLnBrk="1" hangingPunct="1"/>
            <a:endParaRPr lang="fi-FI" dirty="0"/>
          </a:p>
          <a:p>
            <a:pPr eaLnBrk="1" hangingPunct="1"/>
            <a:r>
              <a:rPr lang="fi-FI" sz="2000" dirty="0"/>
              <a:t>Tilapäinen sivutoimi </a:t>
            </a:r>
            <a:r>
              <a:rPr lang="fi-FI" sz="2000" dirty="0">
                <a:ea typeface="Arial" charset="0"/>
                <a:cs typeface="Arial" charset="0"/>
              </a:rPr>
              <a:t>→ erityinen </a:t>
            </a:r>
            <a:r>
              <a:rPr lang="fi-FI" sz="2000" dirty="0" err="1">
                <a:ea typeface="Arial" charset="0"/>
                <a:cs typeface="Arial" charset="0"/>
              </a:rPr>
              <a:t>työntekemispaikka</a:t>
            </a:r>
            <a:endParaRPr lang="fi-FI" sz="2000" dirty="0">
              <a:ea typeface="Arial" charset="0"/>
              <a:cs typeface="Arial" charset="0"/>
            </a:endParaRPr>
          </a:p>
          <a:p>
            <a:pPr lvl="1" eaLnBrk="1" hangingPunct="1"/>
            <a:r>
              <a:rPr lang="fi-FI" dirty="0">
                <a:ea typeface="Arial" charset="0"/>
                <a:cs typeface="Arial" charset="0"/>
              </a:rPr>
              <a:t>Esim. opettaja opettaa kurssin kansalaisopistossa</a:t>
            </a:r>
          </a:p>
          <a:p>
            <a:pPr lvl="1" eaLnBrk="1" hangingPunct="1"/>
            <a:r>
              <a:rPr lang="fi-FI" dirty="0">
                <a:ea typeface="Arial" charset="0"/>
                <a:cs typeface="Arial" charset="0"/>
              </a:rPr>
              <a:t>Laitosteatterissa työskentelevä näyttelijä keikkatyö kesäteatterissa</a:t>
            </a:r>
          </a:p>
          <a:p>
            <a:pPr lvl="2" eaLnBrk="1" hangingPunct="1"/>
            <a:r>
              <a:rPr lang="fi-FI" dirty="0">
                <a:ea typeface="Arial" charset="0"/>
                <a:cs typeface="Arial" charset="0"/>
              </a:rPr>
              <a:t>Osoitettava, että on päätyö toisaalla, ellei &gt; varsinainen</a:t>
            </a:r>
          </a:p>
          <a:p>
            <a:pPr lvl="1" eaLnBrk="1" hangingPunct="1"/>
            <a:endParaRPr lang="fi-FI" dirty="0">
              <a:ea typeface="Arial" charset="0"/>
              <a:cs typeface="Arial" charset="0"/>
            </a:endParaRPr>
          </a:p>
          <a:p>
            <a:pPr lvl="1" eaLnBrk="1" hangingPunct="1"/>
            <a:endParaRPr lang="fi-FI" dirty="0"/>
          </a:p>
          <a:p>
            <a:pPr lvl="1" eaLnBrk="1" hangingPunct="1"/>
            <a:endParaRPr lang="fi-FI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Toissijainen työpaikka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fi-FI" dirty="0"/>
              <a:t>Palkansaaja työskentelee säännöllisesti</a:t>
            </a:r>
          </a:p>
          <a:p>
            <a:pPr lvl="1" eaLnBrk="1" hangingPunct="1"/>
            <a:r>
              <a:rPr lang="fi-FI" dirty="0"/>
              <a:t>Työnantajan tai tämän kanssa samaan intressipiiriin kuuluvan vakituinen toimipaikka</a:t>
            </a:r>
          </a:p>
          <a:p>
            <a:pPr lvl="1" eaLnBrk="1" hangingPunct="1"/>
            <a:r>
              <a:rPr lang="fi-FI" dirty="0"/>
              <a:t>Sijaitsee toisella paikkakunnalla tai toisessa valtiossa kuin työntekijän ensisijaisena pidettävä varsinainen työpaikka</a:t>
            </a:r>
          </a:p>
          <a:p>
            <a:pPr lvl="2" eaLnBrk="1" hangingPunct="1"/>
            <a:r>
              <a:rPr lang="fi-FI" dirty="0"/>
              <a:t>Jos sama paikkakunta &gt; varsinainen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304800"/>
            <a:ext cx="7056438" cy="685800"/>
          </a:xfrm>
        </p:spPr>
        <p:txBody>
          <a:bodyPr/>
          <a:lstStyle/>
          <a:p>
            <a:pPr eaLnBrk="1" hangingPunct="1"/>
            <a:r>
              <a:rPr lang="fi-FI" dirty="0"/>
              <a:t>Työmatka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990600"/>
            <a:ext cx="7620000" cy="5113337"/>
          </a:xfrm>
        </p:spPr>
        <p:txBody>
          <a:bodyPr/>
          <a:lstStyle/>
          <a:p>
            <a:pPr eaLnBrk="1" hangingPunct="1">
              <a:buFontTx/>
              <a:buNone/>
            </a:pPr>
            <a:endParaRPr lang="fi-FI" sz="2000" dirty="0"/>
          </a:p>
          <a:p>
            <a:pPr eaLnBrk="1" hangingPunct="1"/>
            <a:r>
              <a:rPr lang="fi-FI" sz="2000" u="sng" dirty="0"/>
              <a:t>tilapäinen </a:t>
            </a:r>
            <a:r>
              <a:rPr lang="fi-FI" sz="2000" dirty="0"/>
              <a:t>matka, </a:t>
            </a:r>
          </a:p>
          <a:p>
            <a:pPr eaLnBrk="1" hangingPunct="1"/>
            <a:r>
              <a:rPr lang="fi-FI" sz="2000" dirty="0"/>
              <a:t>työtehtävien hoitamiseksi </a:t>
            </a:r>
          </a:p>
          <a:p>
            <a:pPr eaLnBrk="1" hangingPunct="1"/>
            <a:r>
              <a:rPr lang="fi-FI" sz="2000" u="sng" dirty="0"/>
              <a:t>erityiselle </a:t>
            </a:r>
            <a:r>
              <a:rPr lang="fi-FI" sz="2000" dirty="0" err="1"/>
              <a:t>työntekemispaikalle</a:t>
            </a:r>
            <a:endParaRPr lang="fi-FI" sz="2000" dirty="0"/>
          </a:p>
          <a:p>
            <a:pPr eaLnBrk="1" hangingPunct="1"/>
            <a:endParaRPr lang="fi-FI" sz="2000" dirty="0"/>
          </a:p>
          <a:p>
            <a:pPr lvl="1" eaLnBrk="1" hangingPunct="1"/>
            <a:r>
              <a:rPr lang="fi-FI" sz="1600" dirty="0"/>
              <a:t>Matkakustannusten korvauksen tarkoitus kattaa työmatkasta aiheutuneet kustannukset</a:t>
            </a:r>
          </a:p>
          <a:p>
            <a:pPr eaLnBrk="1" hangingPunct="1"/>
            <a:endParaRPr lang="fi-FI" sz="2000" dirty="0"/>
          </a:p>
          <a:p>
            <a:pPr eaLnBrk="1" hangingPunct="1"/>
            <a:r>
              <a:rPr lang="fi-FI" sz="2000" dirty="0"/>
              <a:t>Työmatka voi alkaa varsinaiselta työpaikalta, asunnolta tai toissijaiselta työpaikalta</a:t>
            </a:r>
          </a:p>
          <a:p>
            <a:pPr eaLnBrk="1" hangingPunct="1"/>
            <a:endParaRPr lang="fi-FI" sz="2000" dirty="0"/>
          </a:p>
          <a:p>
            <a:pPr eaLnBrk="1" hangingPunct="1"/>
            <a:r>
              <a:rPr lang="fi-FI" sz="2000" dirty="0"/>
              <a:t>Jos TA ei korvaa, verovelvollinen TT voi vähentää omassa verotuksessa tulonhankkimiskuluina (ei omavastuuta, ei halvimman kulkuneuvon vaatimusta)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988300" cy="1081088"/>
          </a:xfrm>
        </p:spPr>
        <p:txBody>
          <a:bodyPr/>
          <a:lstStyle/>
          <a:p>
            <a:pPr eaLnBrk="1" hangingPunct="1"/>
            <a:r>
              <a:rPr lang="fi-FI" dirty="0"/>
              <a:t>Ei työmatkoja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5700" y="1600200"/>
            <a:ext cx="7988300" cy="4135438"/>
          </a:xfrm>
        </p:spPr>
        <p:txBody>
          <a:bodyPr/>
          <a:lstStyle/>
          <a:p>
            <a:pPr eaLnBrk="1" hangingPunct="1"/>
            <a:r>
              <a:rPr lang="fi-FI" sz="2000" dirty="0"/>
              <a:t>Asunnon ja varsinaisen työpaikan väliset matkat</a:t>
            </a:r>
          </a:p>
          <a:p>
            <a:pPr eaLnBrk="1" hangingPunct="1"/>
            <a:endParaRPr lang="fi-FI" sz="2000" dirty="0"/>
          </a:p>
          <a:p>
            <a:pPr eaLnBrk="1" hangingPunct="1"/>
            <a:r>
              <a:rPr lang="fi-FI" sz="2000" dirty="0"/>
              <a:t>Työkomennuksen aikana tehdyt viikonloppumatkat, ellei työkomennus katkea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alto_economics">
  <a:themeElements>
    <a:clrScheme name="Polttopiste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Aalto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1011</TotalTime>
  <Words>537</Words>
  <Application>Microsoft Office PowerPoint</Application>
  <PresentationFormat>On-screen Show (4:3)</PresentationFormat>
  <Paragraphs>128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Georgia</vt:lpstr>
      <vt:lpstr>Symbol</vt:lpstr>
      <vt:lpstr>aalto_economics</vt:lpstr>
      <vt:lpstr>Verotuksen perusteet – Matkat </vt:lpstr>
      <vt:lpstr>Matkan käsitteitä</vt:lpstr>
      <vt:lpstr>Mitä voidaan korvata verovapaasti?</vt:lpstr>
      <vt:lpstr>PowerPoint Presentation</vt:lpstr>
      <vt:lpstr>Varsinainen työpaikka </vt:lpstr>
      <vt:lpstr>Erityinen työntekemispaikka</vt:lpstr>
      <vt:lpstr>Toissijainen työpaikka </vt:lpstr>
      <vt:lpstr>Työmatka</vt:lpstr>
      <vt:lpstr>Ei työmatkoja</vt:lpstr>
      <vt:lpstr>Mitä voidaan korvata verovapaasti?</vt:lpstr>
      <vt:lpstr>Asunnon ja työpaikan välinen matka</vt:lpstr>
      <vt:lpstr>Halvin kulkuneuvo</vt:lpstr>
      <vt:lpstr>Halvin kulkuneuvo</vt:lpstr>
      <vt:lpstr>Halvin kulkuneuvo</vt:lpstr>
    </vt:vector>
  </TitlesOfParts>
  <Company>HSE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Differences in study styles</dc:title>
  <dc:creator>brander</dc:creator>
  <cp:lastModifiedBy>Lahti Ilkka</cp:lastModifiedBy>
  <cp:revision>59</cp:revision>
  <dcterms:created xsi:type="dcterms:W3CDTF">2014-08-18T06:43:41Z</dcterms:created>
  <dcterms:modified xsi:type="dcterms:W3CDTF">2020-01-23T14:20:03Z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TieturiVerId">
    <vt:lpwstr>002</vt:lpwstr>
  </property>
</Properties>
</file>