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 id="2147484776" r:id="rId5"/>
    <p:sldMasterId id="2147484806" r:id="rId6"/>
    <p:sldMasterId id="2147484824" r:id="rId7"/>
  </p:sldMasterIdLst>
  <p:notesMasterIdLst>
    <p:notesMasterId r:id="rId35"/>
  </p:notesMasterIdLst>
  <p:handoutMasterIdLst>
    <p:handoutMasterId r:id="rId36"/>
  </p:handoutMasterIdLst>
  <p:sldIdLst>
    <p:sldId id="256" r:id="rId8"/>
    <p:sldId id="392" r:id="rId9"/>
    <p:sldId id="362" r:id="rId10"/>
    <p:sldId id="363" r:id="rId11"/>
    <p:sldId id="394" r:id="rId12"/>
    <p:sldId id="395" r:id="rId13"/>
    <p:sldId id="371" r:id="rId14"/>
    <p:sldId id="397" r:id="rId15"/>
    <p:sldId id="364" r:id="rId16"/>
    <p:sldId id="366" r:id="rId17"/>
    <p:sldId id="376" r:id="rId18"/>
    <p:sldId id="367" r:id="rId19"/>
    <p:sldId id="388" r:id="rId20"/>
    <p:sldId id="368" r:id="rId21"/>
    <p:sldId id="387" r:id="rId22"/>
    <p:sldId id="377" r:id="rId23"/>
    <p:sldId id="369" r:id="rId24"/>
    <p:sldId id="380" r:id="rId25"/>
    <p:sldId id="390" r:id="rId26"/>
    <p:sldId id="370" r:id="rId27"/>
    <p:sldId id="386" r:id="rId28"/>
    <p:sldId id="391" r:id="rId29"/>
    <p:sldId id="382" r:id="rId30"/>
    <p:sldId id="389" r:id="rId31"/>
    <p:sldId id="357" r:id="rId32"/>
    <p:sldId id="372" r:id="rId33"/>
    <p:sldId id="277" r:id="rId34"/>
  </p:sldIdLst>
  <p:sldSz cx="9144000" cy="5715000" type="screen16x10"/>
  <p:notesSz cx="6742113"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66CC"/>
    <a:srgbClr val="EF3340"/>
    <a:srgbClr val="FFCD00"/>
    <a:srgbClr val="F8C704"/>
    <a:srgbClr val="BB16A3"/>
    <a:srgbClr val="FFCDB8"/>
    <a:srgbClr val="FFCF06"/>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90829" autoAdjust="0"/>
  </p:normalViewPr>
  <p:slideViewPr>
    <p:cSldViewPr snapToGrid="0">
      <p:cViewPr varScale="1">
        <p:scale>
          <a:sx n="142" d="100"/>
          <a:sy n="142" d="100"/>
        </p:scale>
        <p:origin x="720" y="120"/>
      </p:cViewPr>
      <p:guideLst>
        <p:guide orient="horz" pos="167"/>
        <p:guide orient="horz" pos="307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8E6FC-0CF9-4507-BE32-512F89B7F69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DFCBDA30-B630-4AA8-96E7-1914A806F02F}">
      <dgm:prSet phldrT="[Teksti]" custT="1"/>
      <dgm:spPr/>
      <dgm:t>
        <a:bodyPr/>
        <a:lstStyle/>
        <a:p>
          <a:endParaRPr lang="fi-FI" sz="1400" dirty="0" smtClean="0"/>
        </a:p>
        <a:p>
          <a:r>
            <a:rPr lang="en-GB" sz="1400" noProof="0" dirty="0" smtClean="0"/>
            <a:t>Session 1:  6.4.2020</a:t>
          </a:r>
        </a:p>
        <a:p>
          <a:r>
            <a:rPr lang="en-GB" sz="1400" noProof="0" dirty="0" smtClean="0"/>
            <a:t>Interaction and feedback in learning and teaching</a:t>
          </a:r>
        </a:p>
        <a:p>
          <a:r>
            <a:rPr lang="fi-FI" sz="1200" dirty="0" smtClean="0"/>
            <a:t/>
          </a:r>
          <a:br>
            <a:rPr lang="fi-FI" sz="1200" dirty="0" smtClean="0"/>
          </a:br>
          <a:endParaRPr lang="fi-FI" sz="1200" dirty="0" smtClean="0"/>
        </a:p>
      </dgm:t>
    </dgm:pt>
    <dgm:pt modelId="{12BB476A-091E-43D5-9856-7A271192254D}" type="parTrans" cxnId="{0F7DA40B-661D-4269-B75D-BB86C327E766}">
      <dgm:prSet/>
      <dgm:spPr/>
      <dgm:t>
        <a:bodyPr/>
        <a:lstStyle/>
        <a:p>
          <a:endParaRPr lang="fi-FI"/>
        </a:p>
      </dgm:t>
    </dgm:pt>
    <dgm:pt modelId="{309924B6-4E31-4CC8-B330-52584943097D}" type="sibTrans" cxnId="{0F7DA40B-661D-4269-B75D-BB86C327E766}">
      <dgm:prSet/>
      <dgm:spPr/>
      <dgm:t>
        <a:bodyPr/>
        <a:lstStyle/>
        <a:p>
          <a:endParaRPr lang="fi-FI"/>
        </a:p>
      </dgm:t>
    </dgm:pt>
    <dgm:pt modelId="{54071A6A-308E-446C-913F-42AD02239D73}">
      <dgm:prSet phldrT="[Teksti]" custT="1"/>
      <dgm:spPr/>
      <dgm:t>
        <a:bodyPr/>
        <a:lstStyle/>
        <a:p>
          <a:pPr defTabSz="360000">
            <a:lnSpc>
              <a:spcPct val="100000"/>
            </a:lnSpc>
            <a:spcAft>
              <a:spcPts val="0"/>
            </a:spcAft>
          </a:pPr>
          <a:r>
            <a:rPr lang="fi-FI" sz="1400" dirty="0" smtClean="0"/>
            <a:t>Session 2: </a:t>
          </a:r>
        </a:p>
        <a:p>
          <a:pPr defTabSz="360000">
            <a:lnSpc>
              <a:spcPct val="90000"/>
            </a:lnSpc>
            <a:spcAft>
              <a:spcPct val="35000"/>
            </a:spcAft>
          </a:pPr>
          <a:r>
            <a:rPr lang="fi-FI" sz="1400" dirty="0" smtClean="0"/>
            <a:t>21.4.2020</a:t>
          </a:r>
        </a:p>
        <a:p>
          <a:pPr defTabSz="360000">
            <a:lnSpc>
              <a:spcPct val="90000"/>
            </a:lnSpc>
            <a:spcAft>
              <a:spcPct val="35000"/>
            </a:spcAft>
          </a:pPr>
          <a:r>
            <a:rPr lang="en-GB" sz="1400" noProof="0" dirty="0" smtClean="0"/>
            <a:t>Approaches to learning and diverse learners</a:t>
          </a:r>
        </a:p>
      </dgm:t>
    </dgm:pt>
    <dgm:pt modelId="{4DE9C352-4D45-494C-A586-C569F6B3BE16}" type="parTrans" cxnId="{C5AEF1DE-150B-4685-9D2F-139DB6CC0BB6}">
      <dgm:prSet/>
      <dgm:spPr/>
      <dgm:t>
        <a:bodyPr/>
        <a:lstStyle/>
        <a:p>
          <a:endParaRPr lang="fi-FI"/>
        </a:p>
      </dgm:t>
    </dgm:pt>
    <dgm:pt modelId="{D55E0BCA-40BB-4230-92F8-D3B24BE6906A}" type="sibTrans" cxnId="{C5AEF1DE-150B-4685-9D2F-139DB6CC0BB6}">
      <dgm:prSet/>
      <dgm:spPr/>
      <dgm:t>
        <a:bodyPr/>
        <a:lstStyle/>
        <a:p>
          <a:endParaRPr lang="fi-FI"/>
        </a:p>
      </dgm:t>
    </dgm:pt>
    <dgm:pt modelId="{60F79BD0-0EF0-4E33-90D1-F08B57C8EE42}">
      <dgm:prSet phldrT="[Teksti]" custT="1"/>
      <dgm:spPr/>
      <dgm:t>
        <a:bodyPr lIns="72000" tIns="54000" rIns="54000" bIns="54000"/>
        <a:lstStyle/>
        <a:p>
          <a:endParaRPr lang="en-GB" sz="1400" noProof="0" dirty="0" smtClean="0"/>
        </a:p>
        <a:p>
          <a:r>
            <a:rPr lang="en-GB" sz="1400" noProof="0" dirty="0" smtClean="0"/>
            <a:t>Session 3:  4.5.2020</a:t>
          </a:r>
        </a:p>
        <a:p>
          <a:r>
            <a:rPr lang="en-GB" sz="1400" noProof="0" dirty="0" smtClean="0"/>
            <a:t>Student well-being: factors affecting success in studies – student profiles</a:t>
          </a:r>
        </a:p>
        <a:p>
          <a:r>
            <a:rPr lang="fi-FI" sz="1200" dirty="0" smtClean="0"/>
            <a:t/>
          </a:r>
          <a:br>
            <a:rPr lang="fi-FI" sz="1200" dirty="0" smtClean="0"/>
          </a:br>
          <a:endParaRPr lang="fi-FI" sz="1200" dirty="0" smtClean="0"/>
        </a:p>
        <a:p>
          <a:endParaRPr lang="fi-FI" sz="1200" dirty="0" smtClean="0"/>
        </a:p>
      </dgm:t>
    </dgm:pt>
    <dgm:pt modelId="{C00EBF5E-FEEC-4C2A-BF88-4D9F262EECF1}" type="parTrans" cxnId="{F3C930A1-87A9-4CE9-9916-03C799E8FD7B}">
      <dgm:prSet/>
      <dgm:spPr/>
      <dgm:t>
        <a:bodyPr/>
        <a:lstStyle/>
        <a:p>
          <a:endParaRPr lang="fi-FI"/>
        </a:p>
      </dgm:t>
    </dgm:pt>
    <dgm:pt modelId="{7EFBF783-0A73-4C1A-B97A-230081100834}" type="sibTrans" cxnId="{F3C930A1-87A9-4CE9-9916-03C799E8FD7B}">
      <dgm:prSet/>
      <dgm:spPr/>
      <dgm:t>
        <a:bodyPr/>
        <a:lstStyle/>
        <a:p>
          <a:endParaRPr lang="fi-FI"/>
        </a:p>
      </dgm:t>
    </dgm:pt>
    <dgm:pt modelId="{3234319E-28C1-419F-B6DD-CD655708C842}">
      <dgm:prSet custT="1"/>
      <dgm:spPr/>
      <dgm:t>
        <a:bodyPr lIns="72000"/>
        <a:lstStyle/>
        <a:p>
          <a:r>
            <a:rPr lang="en-GB" sz="1400" noProof="0" dirty="0" smtClean="0"/>
            <a:t>Session 4:   </a:t>
          </a:r>
        </a:p>
        <a:p>
          <a:r>
            <a:rPr lang="en-GB" sz="1400" noProof="0" dirty="0" smtClean="0"/>
            <a:t>8.6.2020</a:t>
          </a:r>
        </a:p>
        <a:p>
          <a:r>
            <a:rPr lang="en-GB" sz="1400" noProof="0" dirty="0" smtClean="0"/>
            <a:t>Issues related to learning &amp; motivation; practical tips</a:t>
          </a:r>
        </a:p>
        <a:p>
          <a:endParaRPr lang="en-GB" sz="1400" noProof="0" dirty="0"/>
        </a:p>
      </dgm:t>
    </dgm:pt>
    <dgm:pt modelId="{81C787CA-A971-4F8D-AC6D-D083759E1666}" type="parTrans" cxnId="{279D9F2F-3DE3-405B-99B8-2C951846EAA9}">
      <dgm:prSet/>
      <dgm:spPr/>
      <dgm:t>
        <a:bodyPr/>
        <a:lstStyle/>
        <a:p>
          <a:endParaRPr lang="en-US"/>
        </a:p>
      </dgm:t>
    </dgm:pt>
    <dgm:pt modelId="{39838EDF-13FA-4E6C-B111-C0B6E42A2BA0}" type="sibTrans" cxnId="{279D9F2F-3DE3-405B-99B8-2C951846EAA9}">
      <dgm:prSet/>
      <dgm:spPr/>
      <dgm:t>
        <a:bodyPr/>
        <a:lstStyle/>
        <a:p>
          <a:endParaRPr lang="en-US"/>
        </a:p>
      </dgm:t>
    </dgm:pt>
    <dgm:pt modelId="{896A08A4-0970-40FE-BA15-62B1BA301414}" type="pres">
      <dgm:prSet presAssocID="{0EA8E6FC-0CF9-4507-BE32-512F89B7F69F}" presName="CompostProcess" presStyleCnt="0">
        <dgm:presLayoutVars>
          <dgm:dir/>
          <dgm:resizeHandles val="exact"/>
        </dgm:presLayoutVars>
      </dgm:prSet>
      <dgm:spPr/>
      <dgm:t>
        <a:bodyPr/>
        <a:lstStyle/>
        <a:p>
          <a:endParaRPr lang="en-US"/>
        </a:p>
      </dgm:t>
    </dgm:pt>
    <dgm:pt modelId="{0534E0AD-B0AD-4AC9-B482-C8693991DE29}" type="pres">
      <dgm:prSet presAssocID="{0EA8E6FC-0CF9-4507-BE32-512F89B7F69F}" presName="arrow" presStyleLbl="bgShp" presStyleIdx="0" presStyleCnt="1" custLinFactNeighborX="-32" custLinFactNeighborY="-1267"/>
      <dgm:spPr/>
      <dgm:t>
        <a:bodyPr/>
        <a:lstStyle/>
        <a:p>
          <a:endParaRPr lang="en-US"/>
        </a:p>
      </dgm:t>
    </dgm:pt>
    <dgm:pt modelId="{E7A46184-5796-4722-A96F-D861B99F40CC}" type="pres">
      <dgm:prSet presAssocID="{0EA8E6FC-0CF9-4507-BE32-512F89B7F69F}" presName="linearProcess" presStyleCnt="0"/>
      <dgm:spPr/>
      <dgm:t>
        <a:bodyPr/>
        <a:lstStyle/>
        <a:p>
          <a:endParaRPr lang="en-US"/>
        </a:p>
      </dgm:t>
    </dgm:pt>
    <dgm:pt modelId="{FAF7CE6D-F61A-47C3-BB50-C029BD350C48}" type="pres">
      <dgm:prSet presAssocID="{DFCBDA30-B630-4AA8-96E7-1914A806F02F}" presName="textNode" presStyleLbl="node1" presStyleIdx="0" presStyleCnt="4" custScaleX="61959" custLinFactNeighborX="-3435" custLinFactNeighborY="-3168">
        <dgm:presLayoutVars>
          <dgm:bulletEnabled val="1"/>
        </dgm:presLayoutVars>
      </dgm:prSet>
      <dgm:spPr/>
      <dgm:t>
        <a:bodyPr/>
        <a:lstStyle/>
        <a:p>
          <a:endParaRPr lang="fi-FI"/>
        </a:p>
      </dgm:t>
    </dgm:pt>
    <dgm:pt modelId="{FADE8CAF-9DC2-469C-AB3A-D01C50E62F00}" type="pres">
      <dgm:prSet presAssocID="{309924B6-4E31-4CC8-B330-52584943097D}" presName="sibTrans" presStyleCnt="0"/>
      <dgm:spPr/>
      <dgm:t>
        <a:bodyPr/>
        <a:lstStyle/>
        <a:p>
          <a:endParaRPr lang="en-US"/>
        </a:p>
      </dgm:t>
    </dgm:pt>
    <dgm:pt modelId="{5CCAFEC3-AD0C-4E5C-8471-CEBDC994FD71}" type="pres">
      <dgm:prSet presAssocID="{54071A6A-308E-446C-913F-42AD02239D73}" presName="textNode" presStyleLbl="node1" presStyleIdx="1" presStyleCnt="4" custScaleX="64373" custLinFactNeighborX="-3435" custLinFactNeighborY="-3168">
        <dgm:presLayoutVars>
          <dgm:bulletEnabled val="1"/>
        </dgm:presLayoutVars>
      </dgm:prSet>
      <dgm:spPr/>
      <dgm:t>
        <a:bodyPr/>
        <a:lstStyle/>
        <a:p>
          <a:endParaRPr lang="fi-FI"/>
        </a:p>
      </dgm:t>
    </dgm:pt>
    <dgm:pt modelId="{5E3CD471-CFB6-4C3E-A401-DEEDDC43B20C}" type="pres">
      <dgm:prSet presAssocID="{D55E0BCA-40BB-4230-92F8-D3B24BE6906A}" presName="sibTrans" presStyleCnt="0"/>
      <dgm:spPr/>
      <dgm:t>
        <a:bodyPr/>
        <a:lstStyle/>
        <a:p>
          <a:endParaRPr lang="en-US"/>
        </a:p>
      </dgm:t>
    </dgm:pt>
    <dgm:pt modelId="{335C0D9A-6EE3-403D-8C12-7D95D37ACB94}" type="pres">
      <dgm:prSet presAssocID="{60F79BD0-0EF0-4E33-90D1-F08B57C8EE42}" presName="textNode" presStyleLbl="node1" presStyleIdx="2" presStyleCnt="4" custScaleX="63157" custLinFactNeighborX="-17273" custLinFactNeighborY="-6293">
        <dgm:presLayoutVars>
          <dgm:bulletEnabled val="1"/>
        </dgm:presLayoutVars>
      </dgm:prSet>
      <dgm:spPr/>
      <dgm:t>
        <a:bodyPr/>
        <a:lstStyle/>
        <a:p>
          <a:endParaRPr lang="fi-FI"/>
        </a:p>
      </dgm:t>
    </dgm:pt>
    <dgm:pt modelId="{9AA0E727-D6F9-4BC5-B239-1E65F511E46B}" type="pres">
      <dgm:prSet presAssocID="{7EFBF783-0A73-4C1A-B97A-230081100834}" presName="sibTrans" presStyleCnt="0"/>
      <dgm:spPr/>
      <dgm:t>
        <a:bodyPr/>
        <a:lstStyle/>
        <a:p>
          <a:endParaRPr lang="en-US"/>
        </a:p>
      </dgm:t>
    </dgm:pt>
    <dgm:pt modelId="{393F2625-D31C-462E-A10A-D57CF06A7FBE}" type="pres">
      <dgm:prSet presAssocID="{3234319E-28C1-419F-B6DD-CD655708C842}" presName="textNode" presStyleLbl="node1" presStyleIdx="3" presStyleCnt="4" custScaleX="77025" custScaleY="103966" custLinFactNeighborX="558" custLinFactNeighborY="-3102">
        <dgm:presLayoutVars>
          <dgm:bulletEnabled val="1"/>
        </dgm:presLayoutVars>
      </dgm:prSet>
      <dgm:spPr/>
      <dgm:t>
        <a:bodyPr/>
        <a:lstStyle/>
        <a:p>
          <a:endParaRPr lang="en-US"/>
        </a:p>
      </dgm:t>
    </dgm:pt>
  </dgm:ptLst>
  <dgm:cxnLst>
    <dgm:cxn modelId="{F3C930A1-87A9-4CE9-9916-03C799E8FD7B}" srcId="{0EA8E6FC-0CF9-4507-BE32-512F89B7F69F}" destId="{60F79BD0-0EF0-4E33-90D1-F08B57C8EE42}" srcOrd="2" destOrd="0" parTransId="{C00EBF5E-FEEC-4C2A-BF88-4D9F262EECF1}" sibTransId="{7EFBF783-0A73-4C1A-B97A-230081100834}"/>
    <dgm:cxn modelId="{279D9F2F-3DE3-405B-99B8-2C951846EAA9}" srcId="{0EA8E6FC-0CF9-4507-BE32-512F89B7F69F}" destId="{3234319E-28C1-419F-B6DD-CD655708C842}" srcOrd="3" destOrd="0" parTransId="{81C787CA-A971-4F8D-AC6D-D083759E1666}" sibTransId="{39838EDF-13FA-4E6C-B111-C0B6E42A2BA0}"/>
    <dgm:cxn modelId="{DFEFBE33-E48F-45BE-9A9B-8ABE6D6887BC}" type="presOf" srcId="{3234319E-28C1-419F-B6DD-CD655708C842}" destId="{393F2625-D31C-462E-A10A-D57CF06A7FBE}" srcOrd="0" destOrd="0" presId="urn:microsoft.com/office/officeart/2005/8/layout/hProcess9"/>
    <dgm:cxn modelId="{596D220E-2FA4-43C2-B2F3-125D3745FB3C}" type="presOf" srcId="{DFCBDA30-B630-4AA8-96E7-1914A806F02F}" destId="{FAF7CE6D-F61A-47C3-BB50-C029BD350C48}" srcOrd="0" destOrd="0" presId="urn:microsoft.com/office/officeart/2005/8/layout/hProcess9"/>
    <dgm:cxn modelId="{0F7DA40B-661D-4269-B75D-BB86C327E766}" srcId="{0EA8E6FC-0CF9-4507-BE32-512F89B7F69F}" destId="{DFCBDA30-B630-4AA8-96E7-1914A806F02F}" srcOrd="0" destOrd="0" parTransId="{12BB476A-091E-43D5-9856-7A271192254D}" sibTransId="{309924B6-4E31-4CC8-B330-52584943097D}"/>
    <dgm:cxn modelId="{C5AEF1DE-150B-4685-9D2F-139DB6CC0BB6}" srcId="{0EA8E6FC-0CF9-4507-BE32-512F89B7F69F}" destId="{54071A6A-308E-446C-913F-42AD02239D73}" srcOrd="1" destOrd="0" parTransId="{4DE9C352-4D45-494C-A586-C569F6B3BE16}" sibTransId="{D55E0BCA-40BB-4230-92F8-D3B24BE6906A}"/>
    <dgm:cxn modelId="{CFAF84A8-FDF3-4177-B65B-1AACDFB05B30}" type="presOf" srcId="{0EA8E6FC-0CF9-4507-BE32-512F89B7F69F}" destId="{896A08A4-0970-40FE-BA15-62B1BA301414}" srcOrd="0" destOrd="0" presId="urn:microsoft.com/office/officeart/2005/8/layout/hProcess9"/>
    <dgm:cxn modelId="{99D4B52D-6CE7-445D-B16B-9CB1F4D355D8}" type="presOf" srcId="{60F79BD0-0EF0-4E33-90D1-F08B57C8EE42}" destId="{335C0D9A-6EE3-403D-8C12-7D95D37ACB94}" srcOrd="0" destOrd="0" presId="urn:microsoft.com/office/officeart/2005/8/layout/hProcess9"/>
    <dgm:cxn modelId="{D06E5BC9-A106-496C-8BA8-150EB2A4C3F6}" type="presOf" srcId="{54071A6A-308E-446C-913F-42AD02239D73}" destId="{5CCAFEC3-AD0C-4E5C-8471-CEBDC994FD71}" srcOrd="0" destOrd="0" presId="urn:microsoft.com/office/officeart/2005/8/layout/hProcess9"/>
    <dgm:cxn modelId="{5E00C3E0-D9AD-4B3C-9732-D7B1088A4DF6}" type="presParOf" srcId="{896A08A4-0970-40FE-BA15-62B1BA301414}" destId="{0534E0AD-B0AD-4AC9-B482-C8693991DE29}" srcOrd="0" destOrd="0" presId="urn:microsoft.com/office/officeart/2005/8/layout/hProcess9"/>
    <dgm:cxn modelId="{05F47D65-CC56-4D45-800F-37AB1336EB2D}" type="presParOf" srcId="{896A08A4-0970-40FE-BA15-62B1BA301414}" destId="{E7A46184-5796-4722-A96F-D861B99F40CC}" srcOrd="1" destOrd="0" presId="urn:microsoft.com/office/officeart/2005/8/layout/hProcess9"/>
    <dgm:cxn modelId="{A6A08677-B8B4-48C9-986D-B7058EBD7C29}" type="presParOf" srcId="{E7A46184-5796-4722-A96F-D861B99F40CC}" destId="{FAF7CE6D-F61A-47C3-BB50-C029BD350C48}" srcOrd="0" destOrd="0" presId="urn:microsoft.com/office/officeart/2005/8/layout/hProcess9"/>
    <dgm:cxn modelId="{B30DFA8B-1665-4FAA-9B19-A5877403ADC5}" type="presParOf" srcId="{E7A46184-5796-4722-A96F-D861B99F40CC}" destId="{FADE8CAF-9DC2-469C-AB3A-D01C50E62F00}" srcOrd="1" destOrd="0" presId="urn:microsoft.com/office/officeart/2005/8/layout/hProcess9"/>
    <dgm:cxn modelId="{3A698C32-AA73-4E06-9EB5-CBB838B2AE33}" type="presParOf" srcId="{E7A46184-5796-4722-A96F-D861B99F40CC}" destId="{5CCAFEC3-AD0C-4E5C-8471-CEBDC994FD71}" srcOrd="2" destOrd="0" presId="urn:microsoft.com/office/officeart/2005/8/layout/hProcess9"/>
    <dgm:cxn modelId="{F62383AE-A676-4523-8803-598A8983CC48}" type="presParOf" srcId="{E7A46184-5796-4722-A96F-D861B99F40CC}" destId="{5E3CD471-CFB6-4C3E-A401-DEEDDC43B20C}" srcOrd="3" destOrd="0" presId="urn:microsoft.com/office/officeart/2005/8/layout/hProcess9"/>
    <dgm:cxn modelId="{8F62FC4E-03D9-4D11-A614-CD1491F55DC8}" type="presParOf" srcId="{E7A46184-5796-4722-A96F-D861B99F40CC}" destId="{335C0D9A-6EE3-403D-8C12-7D95D37ACB94}" srcOrd="4" destOrd="0" presId="urn:microsoft.com/office/officeart/2005/8/layout/hProcess9"/>
    <dgm:cxn modelId="{D2B55D88-730C-4ECB-BE15-C33E9F698D61}" type="presParOf" srcId="{E7A46184-5796-4722-A96F-D861B99F40CC}" destId="{9AA0E727-D6F9-4BC5-B239-1E65F511E46B}" srcOrd="5" destOrd="0" presId="urn:microsoft.com/office/officeart/2005/8/layout/hProcess9"/>
    <dgm:cxn modelId="{7EEFBA4A-CFC6-4AD7-BE63-E09C7D0D0304}" type="presParOf" srcId="{E7A46184-5796-4722-A96F-D861B99F40CC}" destId="{393F2625-D31C-462E-A10A-D57CF06A7FB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4E0AD-B0AD-4AC9-B482-C8693991DE29}">
      <dsp:nvSpPr>
        <dsp:cNvPr id="0" name=""/>
        <dsp:cNvSpPr/>
      </dsp:nvSpPr>
      <dsp:spPr>
        <a:xfrm>
          <a:off x="613378" y="0"/>
          <a:ext cx="6976921" cy="426853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7CE6D-F61A-47C3-BB50-C029BD350C48}">
      <dsp:nvSpPr>
        <dsp:cNvPr id="0" name=""/>
        <dsp:cNvSpPr/>
      </dsp:nvSpPr>
      <dsp:spPr>
        <a:xfrm>
          <a:off x="1975" y="1226468"/>
          <a:ext cx="1820235" cy="1707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fi-FI" sz="1400" kern="1200" dirty="0" smtClean="0"/>
        </a:p>
        <a:p>
          <a:pPr lvl="0" algn="ctr" defTabSz="622300">
            <a:lnSpc>
              <a:spcPct val="90000"/>
            </a:lnSpc>
            <a:spcBef>
              <a:spcPct val="0"/>
            </a:spcBef>
            <a:spcAft>
              <a:spcPct val="35000"/>
            </a:spcAft>
          </a:pPr>
          <a:r>
            <a:rPr lang="en-GB" sz="1400" kern="1200" noProof="0" dirty="0" smtClean="0"/>
            <a:t>Session 1:  6.4.2020</a:t>
          </a:r>
        </a:p>
        <a:p>
          <a:pPr lvl="0" algn="ctr" defTabSz="622300">
            <a:lnSpc>
              <a:spcPct val="90000"/>
            </a:lnSpc>
            <a:spcBef>
              <a:spcPct val="0"/>
            </a:spcBef>
            <a:spcAft>
              <a:spcPct val="35000"/>
            </a:spcAft>
          </a:pPr>
          <a:r>
            <a:rPr lang="en-GB" sz="1400" kern="1200" noProof="0" dirty="0" smtClean="0"/>
            <a:t>Interaction and feedback in learning and teaching</a:t>
          </a:r>
        </a:p>
        <a:p>
          <a:pPr lvl="0" algn="ctr" defTabSz="622300">
            <a:lnSpc>
              <a:spcPct val="90000"/>
            </a:lnSpc>
            <a:spcBef>
              <a:spcPct val="0"/>
            </a:spcBef>
            <a:spcAft>
              <a:spcPct val="35000"/>
            </a:spcAft>
          </a:pPr>
          <a:r>
            <a:rPr lang="fi-FI" sz="1200" kern="1200" dirty="0" smtClean="0"/>
            <a:t/>
          </a:r>
          <a:br>
            <a:rPr lang="fi-FI" sz="1200" kern="1200" dirty="0" smtClean="0"/>
          </a:br>
          <a:endParaRPr lang="fi-FI" sz="1200" kern="1200" dirty="0" smtClean="0"/>
        </a:p>
      </dsp:txBody>
      <dsp:txXfrm>
        <a:off x="85324" y="1309817"/>
        <a:ext cx="1653537" cy="1540714"/>
      </dsp:txXfrm>
    </dsp:sp>
    <dsp:sp modelId="{5CCAFEC3-AD0C-4E5C-8471-CEBDC994FD71}">
      <dsp:nvSpPr>
        <dsp:cNvPr id="0" name=""/>
        <dsp:cNvSpPr/>
      </dsp:nvSpPr>
      <dsp:spPr>
        <a:xfrm>
          <a:off x="1944258" y="1226468"/>
          <a:ext cx="1891153" cy="1707412"/>
        </a:xfrm>
        <a:prstGeom prst="roundRect">
          <a:avLst/>
        </a:prstGeom>
        <a:solidFill>
          <a:schemeClr val="accent4">
            <a:hueOff val="-3481090"/>
            <a:satOff val="-31039"/>
            <a:lumOff val="51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360000">
            <a:lnSpc>
              <a:spcPct val="100000"/>
            </a:lnSpc>
            <a:spcBef>
              <a:spcPct val="0"/>
            </a:spcBef>
            <a:spcAft>
              <a:spcPts val="0"/>
            </a:spcAft>
          </a:pPr>
          <a:r>
            <a:rPr lang="fi-FI" sz="1400" kern="1200" dirty="0" smtClean="0"/>
            <a:t>Session 2: </a:t>
          </a:r>
        </a:p>
        <a:p>
          <a:pPr lvl="0" algn="ctr" defTabSz="360000">
            <a:lnSpc>
              <a:spcPct val="90000"/>
            </a:lnSpc>
            <a:spcBef>
              <a:spcPct val="0"/>
            </a:spcBef>
            <a:spcAft>
              <a:spcPct val="35000"/>
            </a:spcAft>
          </a:pPr>
          <a:r>
            <a:rPr lang="fi-FI" sz="1400" kern="1200" dirty="0" smtClean="0"/>
            <a:t>21.4.2020</a:t>
          </a:r>
        </a:p>
        <a:p>
          <a:pPr lvl="0" algn="ctr" defTabSz="360000">
            <a:lnSpc>
              <a:spcPct val="90000"/>
            </a:lnSpc>
            <a:spcBef>
              <a:spcPct val="0"/>
            </a:spcBef>
            <a:spcAft>
              <a:spcPct val="35000"/>
            </a:spcAft>
          </a:pPr>
          <a:r>
            <a:rPr lang="en-GB" sz="1400" kern="1200" noProof="0" dirty="0" smtClean="0"/>
            <a:t>Approaches to learning and diverse learners</a:t>
          </a:r>
        </a:p>
      </dsp:txBody>
      <dsp:txXfrm>
        <a:off x="2027607" y="1309817"/>
        <a:ext cx="1724455" cy="1540714"/>
      </dsp:txXfrm>
    </dsp:sp>
    <dsp:sp modelId="{335C0D9A-6EE3-403D-8C12-7D95D37ACB94}">
      <dsp:nvSpPr>
        <dsp:cNvPr id="0" name=""/>
        <dsp:cNvSpPr/>
      </dsp:nvSpPr>
      <dsp:spPr>
        <a:xfrm>
          <a:off x="3940571" y="1173111"/>
          <a:ext cx="1855429" cy="1707412"/>
        </a:xfrm>
        <a:prstGeom prst="roundRect">
          <a:avLst/>
        </a:prstGeom>
        <a:solidFill>
          <a:schemeClr val="accent4">
            <a:hueOff val="-6962180"/>
            <a:satOff val="-62079"/>
            <a:lumOff val="10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4000" rIns="54000" bIns="54000" numCol="1" spcCol="1270" anchor="ctr" anchorCtr="0">
          <a:noAutofit/>
        </a:bodyPr>
        <a:lstStyle/>
        <a:p>
          <a:pPr lvl="0" algn="ctr" defTabSz="622300">
            <a:lnSpc>
              <a:spcPct val="90000"/>
            </a:lnSpc>
            <a:spcBef>
              <a:spcPct val="0"/>
            </a:spcBef>
            <a:spcAft>
              <a:spcPct val="35000"/>
            </a:spcAft>
          </a:pPr>
          <a:endParaRPr lang="en-GB" sz="1400" kern="1200" noProof="0" dirty="0" smtClean="0"/>
        </a:p>
        <a:p>
          <a:pPr lvl="0" algn="ctr" defTabSz="622300">
            <a:lnSpc>
              <a:spcPct val="90000"/>
            </a:lnSpc>
            <a:spcBef>
              <a:spcPct val="0"/>
            </a:spcBef>
            <a:spcAft>
              <a:spcPct val="35000"/>
            </a:spcAft>
          </a:pPr>
          <a:r>
            <a:rPr lang="en-GB" sz="1400" kern="1200" noProof="0" dirty="0" smtClean="0"/>
            <a:t>Session 3:  4.5.2020</a:t>
          </a:r>
        </a:p>
        <a:p>
          <a:pPr lvl="0" algn="ctr" defTabSz="622300">
            <a:lnSpc>
              <a:spcPct val="90000"/>
            </a:lnSpc>
            <a:spcBef>
              <a:spcPct val="0"/>
            </a:spcBef>
            <a:spcAft>
              <a:spcPct val="35000"/>
            </a:spcAft>
          </a:pPr>
          <a:r>
            <a:rPr lang="en-GB" sz="1400" kern="1200" noProof="0" dirty="0" smtClean="0"/>
            <a:t>Student well-being: factors affecting success in studies – student profiles</a:t>
          </a:r>
        </a:p>
        <a:p>
          <a:pPr lvl="0" algn="ctr" defTabSz="622300">
            <a:lnSpc>
              <a:spcPct val="90000"/>
            </a:lnSpc>
            <a:spcBef>
              <a:spcPct val="0"/>
            </a:spcBef>
            <a:spcAft>
              <a:spcPct val="35000"/>
            </a:spcAft>
          </a:pPr>
          <a:r>
            <a:rPr lang="fi-FI" sz="1200" kern="1200" dirty="0" smtClean="0"/>
            <a:t/>
          </a:r>
          <a:br>
            <a:rPr lang="fi-FI" sz="1200" kern="1200" dirty="0" smtClean="0"/>
          </a:br>
          <a:endParaRPr lang="fi-FI" sz="1200" kern="1200" dirty="0" smtClean="0"/>
        </a:p>
        <a:p>
          <a:pPr lvl="0" algn="ctr" defTabSz="622300">
            <a:lnSpc>
              <a:spcPct val="90000"/>
            </a:lnSpc>
            <a:spcBef>
              <a:spcPct val="0"/>
            </a:spcBef>
            <a:spcAft>
              <a:spcPct val="35000"/>
            </a:spcAft>
          </a:pPr>
          <a:endParaRPr lang="fi-FI" sz="1200" kern="1200" dirty="0" smtClean="0"/>
        </a:p>
      </dsp:txBody>
      <dsp:txXfrm>
        <a:off x="4023920" y="1256460"/>
        <a:ext cx="1688731" cy="1540714"/>
      </dsp:txXfrm>
    </dsp:sp>
    <dsp:sp modelId="{393F2625-D31C-462E-A10A-D57CF06A7FBE}">
      <dsp:nvSpPr>
        <dsp:cNvPr id="0" name=""/>
        <dsp:cNvSpPr/>
      </dsp:nvSpPr>
      <dsp:spPr>
        <a:xfrm>
          <a:off x="5939811" y="1193737"/>
          <a:ext cx="2262844" cy="1775127"/>
        </a:xfrm>
        <a:prstGeom prst="roundRect">
          <a:avLst/>
        </a:prstGeom>
        <a:solidFill>
          <a:schemeClr val="accent4">
            <a:hueOff val="-10443270"/>
            <a:satOff val="-93118"/>
            <a:lumOff val="1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53340" bIns="53340" numCol="1" spcCol="1270" anchor="ctr" anchorCtr="0">
          <a:noAutofit/>
        </a:bodyPr>
        <a:lstStyle/>
        <a:p>
          <a:pPr lvl="0" algn="ctr" defTabSz="622300">
            <a:lnSpc>
              <a:spcPct val="90000"/>
            </a:lnSpc>
            <a:spcBef>
              <a:spcPct val="0"/>
            </a:spcBef>
            <a:spcAft>
              <a:spcPct val="35000"/>
            </a:spcAft>
          </a:pPr>
          <a:r>
            <a:rPr lang="en-GB" sz="1400" kern="1200" noProof="0" dirty="0" smtClean="0"/>
            <a:t>Session 4:   </a:t>
          </a:r>
        </a:p>
        <a:p>
          <a:pPr lvl="0" algn="ctr" defTabSz="622300">
            <a:lnSpc>
              <a:spcPct val="90000"/>
            </a:lnSpc>
            <a:spcBef>
              <a:spcPct val="0"/>
            </a:spcBef>
            <a:spcAft>
              <a:spcPct val="35000"/>
            </a:spcAft>
          </a:pPr>
          <a:r>
            <a:rPr lang="en-GB" sz="1400" kern="1200" noProof="0" dirty="0" smtClean="0"/>
            <a:t>8.6.2020</a:t>
          </a:r>
        </a:p>
        <a:p>
          <a:pPr lvl="0" algn="ctr" defTabSz="622300">
            <a:lnSpc>
              <a:spcPct val="90000"/>
            </a:lnSpc>
            <a:spcBef>
              <a:spcPct val="0"/>
            </a:spcBef>
            <a:spcAft>
              <a:spcPct val="35000"/>
            </a:spcAft>
          </a:pPr>
          <a:r>
            <a:rPr lang="en-GB" sz="1400" kern="1200" noProof="0" dirty="0" smtClean="0"/>
            <a:t>Issues related to learning &amp; motivation; practical tips</a:t>
          </a:r>
        </a:p>
        <a:p>
          <a:pPr lvl="0" algn="ctr" defTabSz="622300">
            <a:lnSpc>
              <a:spcPct val="90000"/>
            </a:lnSpc>
            <a:spcBef>
              <a:spcPct val="0"/>
            </a:spcBef>
            <a:spcAft>
              <a:spcPct val="35000"/>
            </a:spcAft>
          </a:pPr>
          <a:endParaRPr lang="en-GB" sz="1400" kern="1200" noProof="0" dirty="0"/>
        </a:p>
      </dsp:txBody>
      <dsp:txXfrm>
        <a:off x="6026466" y="1280392"/>
        <a:ext cx="2089534" cy="1601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6661" tIns="48331" rIns="96661" bIns="48331" rtlCol="0"/>
          <a:lstStyle>
            <a:lvl1pPr algn="l">
              <a:defRPr sz="1300"/>
            </a:lvl1pPr>
          </a:lstStyle>
          <a:p>
            <a:pPr>
              <a:defRPr/>
            </a:pPr>
            <a:endParaRPr lang="fi-FI"/>
          </a:p>
        </p:txBody>
      </p:sp>
      <p:sp>
        <p:nvSpPr>
          <p:cNvPr id="3" name="Date Placeholder 2"/>
          <p:cNvSpPr>
            <a:spLocks noGrp="1"/>
          </p:cNvSpPr>
          <p:nvPr>
            <p:ph type="dt" sz="quarter" idx="1"/>
          </p:nvPr>
        </p:nvSpPr>
        <p:spPr>
          <a:xfrm>
            <a:off x="3818970" y="0"/>
            <a:ext cx="2921582" cy="493713"/>
          </a:xfrm>
          <a:prstGeom prst="rect">
            <a:avLst/>
          </a:prstGeom>
        </p:spPr>
        <p:txBody>
          <a:bodyPr vert="horz" lIns="96661" tIns="48331" rIns="96661" bIns="48331" rtlCol="0"/>
          <a:lstStyle>
            <a:lvl1pPr algn="r">
              <a:defRPr sz="1300"/>
            </a:lvl1pPr>
          </a:lstStyle>
          <a:p>
            <a:pPr>
              <a:defRPr/>
            </a:pPr>
            <a:fld id="{939D04D9-2D90-E741-8C77-A958108973E5}" type="datetimeFigureOut">
              <a:rPr lang="en-US"/>
              <a:pPr>
                <a:defRPr/>
              </a:pPr>
              <a:t>5/4/2020</a:t>
            </a:fld>
            <a:endParaRPr lang="fi-FI"/>
          </a:p>
        </p:txBody>
      </p:sp>
      <p:sp>
        <p:nvSpPr>
          <p:cNvPr id="4" name="Footer Placeholder 3"/>
          <p:cNvSpPr>
            <a:spLocks noGrp="1"/>
          </p:cNvSpPr>
          <p:nvPr>
            <p:ph type="ftr" sz="quarter" idx="2"/>
          </p:nvPr>
        </p:nvSpPr>
        <p:spPr>
          <a:xfrm>
            <a:off x="0" y="9378824"/>
            <a:ext cx="2921582" cy="493713"/>
          </a:xfrm>
          <a:prstGeom prst="rect">
            <a:avLst/>
          </a:prstGeom>
        </p:spPr>
        <p:txBody>
          <a:bodyPr vert="horz" lIns="96661" tIns="48331" rIns="96661" bIns="48331" rtlCol="0" anchor="b"/>
          <a:lstStyle>
            <a:lvl1pPr algn="l">
              <a:defRPr sz="1300"/>
            </a:lvl1pPr>
          </a:lstStyle>
          <a:p>
            <a:pPr>
              <a:defRPr/>
            </a:pPr>
            <a:endParaRPr lang="fi-FI"/>
          </a:p>
        </p:txBody>
      </p:sp>
      <p:sp>
        <p:nvSpPr>
          <p:cNvPr id="5" name="Slide Number Placeholder 4"/>
          <p:cNvSpPr>
            <a:spLocks noGrp="1"/>
          </p:cNvSpPr>
          <p:nvPr>
            <p:ph type="sldNum" sz="quarter" idx="3"/>
          </p:nvPr>
        </p:nvSpPr>
        <p:spPr>
          <a:xfrm>
            <a:off x="3818970" y="9378824"/>
            <a:ext cx="2921582" cy="493713"/>
          </a:xfrm>
          <a:prstGeom prst="rect">
            <a:avLst/>
          </a:prstGeom>
        </p:spPr>
        <p:txBody>
          <a:bodyPr vert="horz" lIns="96661" tIns="48331" rIns="96661" bIns="48331" rtlCol="0" anchor="b"/>
          <a:lstStyle>
            <a:lvl1pPr algn="r">
              <a:defRPr sz="13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6661" tIns="48331" rIns="96661" bIns="48331" rtlCol="0"/>
          <a:lstStyle>
            <a:lvl1pPr algn="l">
              <a:defRPr sz="13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18970" y="0"/>
            <a:ext cx="2921582" cy="493713"/>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1FE7B0BA-8FA8-3A4A-9820-CF1299A8B616}" type="datetime1">
              <a:rPr lang="fi-FI"/>
              <a:pPr>
                <a:defRPr/>
              </a:pPr>
              <a:t>4.5.2020</a:t>
            </a:fld>
            <a:endParaRPr lang="fi-FI"/>
          </a:p>
        </p:txBody>
      </p:sp>
      <p:sp>
        <p:nvSpPr>
          <p:cNvPr id="4" name="Slide Image Placeholder 3"/>
          <p:cNvSpPr>
            <a:spLocks noGrp="1" noRot="1" noChangeAspect="1"/>
          </p:cNvSpPr>
          <p:nvPr>
            <p:ph type="sldImg" idx="2"/>
          </p:nvPr>
        </p:nvSpPr>
        <p:spPr>
          <a:xfrm>
            <a:off x="409575" y="741363"/>
            <a:ext cx="5922963" cy="3702050"/>
          </a:xfrm>
          <a:prstGeom prst="rect">
            <a:avLst/>
          </a:prstGeom>
          <a:noFill/>
          <a:ln w="12700">
            <a:solidFill>
              <a:prstClr val="black"/>
            </a:solidFill>
          </a:ln>
        </p:spPr>
        <p:txBody>
          <a:bodyPr vert="horz" lIns="96661" tIns="48331" rIns="96661" bIns="48331" rtlCol="0" anchor="ctr"/>
          <a:lstStyle/>
          <a:p>
            <a:pPr lvl="0"/>
            <a:endParaRPr lang="fi-FI" noProof="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6661" tIns="48331" rIns="96661" bIns="48331"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9378824"/>
            <a:ext cx="2921582" cy="493713"/>
          </a:xfrm>
          <a:prstGeom prst="rect">
            <a:avLst/>
          </a:prstGeom>
        </p:spPr>
        <p:txBody>
          <a:bodyPr vert="horz" lIns="96661" tIns="48331" rIns="96661" bIns="48331" rtlCol="0" anchor="b"/>
          <a:lstStyle>
            <a:lvl1pPr algn="l">
              <a:defRPr sz="13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18970" y="9378824"/>
            <a:ext cx="2921582" cy="493713"/>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114966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5DFAAB-DAA7-44DF-8DE4-43A6F578A71C}"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02690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a:t>
            </a:fld>
            <a:endParaRPr lang="fi-FI"/>
          </a:p>
        </p:txBody>
      </p:sp>
    </p:spTree>
    <p:extLst>
      <p:ext uri="{BB962C8B-B14F-4D97-AF65-F5344CB8AC3E}">
        <p14:creationId xmlns:p14="http://schemas.microsoft.com/office/powerpoint/2010/main" val="361281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9</a:t>
            </a:fld>
            <a:endParaRPr lang="fi-FI"/>
          </a:p>
        </p:txBody>
      </p:sp>
    </p:spTree>
    <p:extLst>
      <p:ext uri="{BB962C8B-B14F-4D97-AF65-F5344CB8AC3E}">
        <p14:creationId xmlns:p14="http://schemas.microsoft.com/office/powerpoint/2010/main" val="240776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10</a:t>
            </a:fld>
            <a:endParaRPr lang="fi-FI"/>
          </a:p>
        </p:txBody>
      </p:sp>
    </p:spTree>
    <p:extLst>
      <p:ext uri="{BB962C8B-B14F-4D97-AF65-F5344CB8AC3E}">
        <p14:creationId xmlns:p14="http://schemas.microsoft.com/office/powerpoint/2010/main" val="335284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11</a:t>
            </a:fld>
            <a:endParaRPr lang="fi-FI"/>
          </a:p>
        </p:txBody>
      </p:sp>
    </p:spTree>
    <p:extLst>
      <p:ext uri="{BB962C8B-B14F-4D97-AF65-F5344CB8AC3E}">
        <p14:creationId xmlns:p14="http://schemas.microsoft.com/office/powerpoint/2010/main" val="213018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B90EB5CE-FBCE-49FD-BCBD-03E149CB7F0C}" type="slidenum">
              <a:rPr lang="en-US" smtClean="0"/>
              <a:pPr/>
              <a:t>25</a:t>
            </a:fld>
            <a:endParaRPr lang="en-US"/>
          </a:p>
        </p:txBody>
      </p:sp>
    </p:spTree>
    <p:extLst>
      <p:ext uri="{BB962C8B-B14F-4D97-AF65-F5344CB8AC3E}">
        <p14:creationId xmlns:p14="http://schemas.microsoft.com/office/powerpoint/2010/main" val="372293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26</a:t>
            </a:fld>
            <a:endParaRPr lang="fi-FI"/>
          </a:p>
        </p:txBody>
      </p:sp>
    </p:spTree>
    <p:extLst>
      <p:ext uri="{BB962C8B-B14F-4D97-AF65-F5344CB8AC3E}">
        <p14:creationId xmlns:p14="http://schemas.microsoft.com/office/powerpoint/2010/main" val="116307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Kirsti </a:t>
            </a:r>
            <a:r>
              <a:rPr lang="en-US" dirty="0" err="1" smtClean="0"/>
              <a:t>tarkistaa</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27</a:t>
            </a:fld>
            <a:endParaRPr lang="fi-FI"/>
          </a:p>
        </p:txBody>
      </p:sp>
    </p:spTree>
    <p:extLst>
      <p:ext uri="{BB962C8B-B14F-4D97-AF65-F5344CB8AC3E}">
        <p14:creationId xmlns:p14="http://schemas.microsoft.com/office/powerpoint/2010/main" val="1604919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2.png"/><Relationship Id="rId2" Type="http://schemas.openxmlformats.org/officeDocument/2006/relationships/hyperlink" Target="http://biz.aalto.fi/" TargetMode="External"/><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youtube.com/user/aaltouniversity" TargetMode="External"/><Relationship Id="rId1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Re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8922" y="4664604"/>
            <a:ext cx="2473630" cy="99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fi-FI"/>
              <a:t>Muokkaa perustyyl. napsautt.</a:t>
            </a:r>
            <a:endParaRPr lang="en-US"/>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ate Placeholder 7"/>
          <p:cNvSpPr>
            <a:spLocks noGrp="1"/>
          </p:cNvSpPr>
          <p:nvPr>
            <p:ph type="dt" sz="half" idx="15"/>
          </p:nvPr>
        </p:nvSpPr>
        <p:spPr/>
        <p:txBody>
          <a:bodyPr/>
          <a:lstStyle>
            <a:lvl1pPr>
              <a:defRPr/>
            </a:lvl1pPr>
          </a:lstStyle>
          <a:p>
            <a:pPr>
              <a:defRPr/>
            </a:pPr>
            <a:r>
              <a:rPr lang="fi-FI">
                <a:solidFill>
                  <a:prstClr val="black">
                    <a:tint val="75000"/>
                  </a:prstClr>
                </a:solidFill>
              </a:rPr>
              <a:t>6.3.2019</a:t>
            </a: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Day 1</a:t>
            </a: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110838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extLst>
      <p:ext uri="{BB962C8B-B14F-4D97-AF65-F5344CB8AC3E}">
        <p14:creationId xmlns:p14="http://schemas.microsoft.com/office/powerpoint/2010/main" val="3358472968"/>
      </p:ext>
    </p:extLst>
  </p:cSld>
  <p:clrMapOvr>
    <a:masterClrMapping/>
  </p:clrMapOvr>
  <p:extLst>
    <p:ext uri="{DCECCB84-F9BA-43D5-87BE-67443E8EF086}">
      <p15:sldGuideLst xmlns:p15="http://schemas.microsoft.com/office/powerpoint/2012/main">
        <p15:guide id="1" orient="horz" pos="32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442399"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p>
          <a:p>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extLst>
      <p:ext uri="{BB962C8B-B14F-4D97-AF65-F5344CB8AC3E}">
        <p14:creationId xmlns:p14="http://schemas.microsoft.com/office/powerpoint/2010/main" val="25004231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74303"/>
            <a:ext cx="2025396" cy="845820"/>
          </a:xfrm>
          <a:prstGeom prst="rect">
            <a:avLst/>
          </a:prstGeom>
        </p:spPr>
      </p:pic>
      <p:sp>
        <p:nvSpPr>
          <p:cNvPr id="11" name="Text Placeholder 3"/>
          <p:cNvSpPr>
            <a:spLocks noGrp="1"/>
          </p:cNvSpPr>
          <p:nvPr>
            <p:ph type="body" sz="half" idx="10" hasCustomPrompt="1"/>
          </p:nvPr>
        </p:nvSpPr>
        <p:spPr>
          <a:xfrm>
            <a:off x="292329" y="15678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292329" y="1504597"/>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25.9.2019</a:t>
            </a:r>
            <a:endParaRPr lang="en-US"/>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22861448"/>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9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329" y="156786"/>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292329" y="2374542"/>
            <a:ext cx="8492897" cy="251064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292329" y="1458417"/>
            <a:ext cx="8492897" cy="72094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a:p>
            <a:pPr lvl="0"/>
            <a:endParaRPr lang="en-US"/>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25.9.2019</a:t>
            </a:r>
            <a:endParaRPr lang="en-US"/>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2805507817"/>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9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881" y="155139"/>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13" name="Text Placeholder 3"/>
          <p:cNvSpPr>
            <a:spLocks noGrp="1"/>
          </p:cNvSpPr>
          <p:nvPr>
            <p:ph type="body" sz="half" idx="11" hasCustomPrompt="1"/>
          </p:nvPr>
        </p:nvSpPr>
        <p:spPr>
          <a:xfrm>
            <a:off x="287339" y="1622732"/>
            <a:ext cx="4150122"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706541" y="1622732"/>
            <a:ext cx="4078684"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25.9.2019</a:t>
            </a:r>
            <a:endParaRPr lang="en-US"/>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85821105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8" name="Picture Placeholder 2"/>
          <p:cNvSpPr>
            <a:spLocks noGrp="1"/>
          </p:cNvSpPr>
          <p:nvPr>
            <p:ph type="pic" idx="11" hasCustomPrompt="1"/>
          </p:nvPr>
        </p:nvSpPr>
        <p:spPr>
          <a:xfrm>
            <a:off x="4710794" y="0"/>
            <a:ext cx="4433207" cy="57150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r>
              <a:rPr lang="fi-FI"/>
              <a:t/>
            </a:r>
            <a:br>
              <a:rPr lang="fi-FI"/>
            </a:br>
            <a:r>
              <a:rPr lang="fi-FI" err="1"/>
              <a:t>Fit</a:t>
            </a:r>
            <a:r>
              <a:rPr lang="fi-FI"/>
              <a:t> the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287339" y="1634675"/>
            <a:ext cx="4052221" cy="325051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9" y="163856"/>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Päivämäärän paikkamerkki 5"/>
          <p:cNvSpPr>
            <a:spLocks noGrp="1"/>
          </p:cNvSpPr>
          <p:nvPr>
            <p:ph type="dt" sz="half" idx="12"/>
          </p:nvPr>
        </p:nvSpPr>
        <p:spPr/>
        <p:txBody>
          <a:bodyPr/>
          <a:lstStyle/>
          <a:p>
            <a:r>
              <a:rPr lang="fi-FI"/>
              <a:t>25.9.2019</a:t>
            </a:r>
            <a:endParaRPr lang="en-US"/>
          </a:p>
        </p:txBody>
      </p:sp>
      <p:sp>
        <p:nvSpPr>
          <p:cNvPr id="9" name="Alatunnisteen paikkamerkki 8"/>
          <p:cNvSpPr>
            <a:spLocks noGrp="1"/>
          </p:cNvSpPr>
          <p:nvPr>
            <p:ph type="ftr" sz="quarter" idx="13"/>
          </p:nvPr>
        </p:nvSpPr>
        <p:spPr/>
        <p:txBody>
          <a:bodyPr/>
          <a:lstStyle/>
          <a:p>
            <a:r>
              <a:rPr lang="fi-FI" err="1"/>
              <a:t>Your</a:t>
            </a:r>
            <a:r>
              <a:rPr lang="fi-FI"/>
              <a:t> text </a:t>
            </a:r>
            <a:r>
              <a:rPr lang="fi-FI" err="1"/>
              <a:t>here</a:t>
            </a:r>
            <a:endParaRPr lang="fi-FI"/>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5360482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r>
              <a:rPr lang="en-US"/>
              <a:t/>
            </a: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25.9.2019</a:t>
            </a:r>
            <a:endParaRPr lang="en-US"/>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adipiscing elit. </a:t>
            </a:r>
            <a:r>
              <a:rPr lang="fi-FI" err="1"/>
              <a:t>Maecenas</a:t>
            </a:r>
            <a:r>
              <a:rPr lang="fi-FI"/>
              <a:t>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Tree>
    <p:extLst>
      <p:ext uri="{BB962C8B-B14F-4D97-AF65-F5344CB8AC3E}">
        <p14:creationId xmlns:p14="http://schemas.microsoft.com/office/powerpoint/2010/main" val="247871468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1" y="1954917"/>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Divider – Headline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25.9.2019</a:t>
            </a:r>
            <a:endParaRPr lang="en-US"/>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189209976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319651485"/>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2733"/>
            <a:ext cx="4150122" cy="326545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9" y="149089"/>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3"/>
          <p:cNvSpPr>
            <a:spLocks noGrp="1"/>
          </p:cNvSpPr>
          <p:nvPr>
            <p:ph type="body" sz="half" idx="11" hasCustomPrompt="1"/>
          </p:nvPr>
        </p:nvSpPr>
        <p:spPr>
          <a:xfrm>
            <a:off x="4706541" y="1622732"/>
            <a:ext cx="4077891" cy="326734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45184"/>
            <a:ext cx="1983521" cy="862738"/>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25.9.2019</a:t>
            </a:r>
            <a:endParaRPr lang="en-US"/>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3902960032"/>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9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9180"/>
            <a:ext cx="2025396" cy="845820"/>
          </a:xfrm>
          <a:prstGeom prst="rect">
            <a:avLst/>
          </a:prstGeom>
        </p:spPr>
      </p:pic>
      <p:sp>
        <p:nvSpPr>
          <p:cNvPr id="11" name="Text Placeholder 3"/>
          <p:cNvSpPr>
            <a:spLocks noGrp="1"/>
          </p:cNvSpPr>
          <p:nvPr>
            <p:ph type="body" sz="half" idx="10" hasCustomPrompt="1"/>
          </p:nvPr>
        </p:nvSpPr>
        <p:spPr>
          <a:xfrm>
            <a:off x="287339" y="156784"/>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9" y="1467760"/>
            <a:ext cx="8497093" cy="3417429"/>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76607775"/>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2864"/>
            <a:ext cx="2025396" cy="845820"/>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456908"/>
            <a:ext cx="5486014" cy="1604191"/>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40577"/>
            <a:ext cx="5486014" cy="1644612"/>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456906"/>
            <a:ext cx="2167128" cy="3457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p>
        </p:txBody>
      </p:sp>
      <p:sp>
        <p:nvSpPr>
          <p:cNvPr id="11" name="Text Placeholder 3"/>
          <p:cNvSpPr>
            <a:spLocks noGrp="1"/>
          </p:cNvSpPr>
          <p:nvPr>
            <p:ph type="body" sz="half" idx="10" hasCustomPrompt="1"/>
          </p:nvPr>
        </p:nvSpPr>
        <p:spPr>
          <a:xfrm>
            <a:off x="287339" y="155690"/>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37311"/>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2142472842"/>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9" y="576791"/>
            <a:ext cx="5130403" cy="46151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0"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Tree>
    <p:extLst>
      <p:ext uri="{BB962C8B-B14F-4D97-AF65-F5344CB8AC3E}">
        <p14:creationId xmlns:p14="http://schemas.microsoft.com/office/powerpoint/2010/main" val="4234312686"/>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1"/>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55976"/>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02"/>
            <a:ext cx="1539000" cy="1948781"/>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1"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9"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50"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6"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2"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2018</a:t>
            </a:r>
          </a:p>
        </p:txBody>
      </p:sp>
      <p:pic>
        <p:nvPicPr>
          <p:cNvPr id="16" name="Kuva 1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838"/>
            <a:ext cx="1969868" cy="862738"/>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25.9.2019</a:t>
            </a:r>
            <a:endParaRPr lang="en-US"/>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4025507941"/>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869334"/>
            <a:ext cx="2052735" cy="845820"/>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
        <p:nvSpPr>
          <p:cNvPr id="11" name="Text Placeholder 3"/>
          <p:cNvSpPr>
            <a:spLocks noGrp="1"/>
          </p:cNvSpPr>
          <p:nvPr>
            <p:ph type="body" sz="half" idx="10" hasCustomPrompt="1"/>
          </p:nvPr>
        </p:nvSpPr>
        <p:spPr>
          <a:xfrm>
            <a:off x="287339" y="156594"/>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631755" y="1583186"/>
            <a:ext cx="863747" cy="86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385880" y="1583186"/>
            <a:ext cx="863747" cy="86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4126005" y="1583186"/>
            <a:ext cx="863747" cy="86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856801" y="1583186"/>
            <a:ext cx="863747" cy="86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582932" y="1583186"/>
            <a:ext cx="863747" cy="86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560340"/>
            <a:ext cx="1539000" cy="219966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575890"/>
            <a:ext cx="1539000" cy="21841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575889"/>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575888"/>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575888"/>
            <a:ext cx="1539000" cy="218411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Tree>
    <p:extLst>
      <p:ext uri="{BB962C8B-B14F-4D97-AF65-F5344CB8AC3E}">
        <p14:creationId xmlns:p14="http://schemas.microsoft.com/office/powerpoint/2010/main" val="801896909"/>
      </p:ext>
    </p:extLst>
  </p:cSld>
  <p:clrMapOvr>
    <a:masterClrMapping/>
  </p:clrMapOvr>
  <p:extLst>
    <p:ext uri="{DCECCB84-F9BA-43D5-87BE-67443E8EF086}">
      <p15:sldGuideLst xmlns:p15="http://schemas.microsoft.com/office/powerpoint/2012/main">
        <p15:guide id="1" pos="5534">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6"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latin typeface="Arial"/>
                <a:cs typeface="Arial"/>
              </a:rPr>
              <a:t>aalto.fi</a:t>
            </a:r>
          </a:p>
        </p:txBody>
      </p:sp>
      <p:grpSp>
        <p:nvGrpSpPr>
          <p:cNvPr id="6" name="Group 5"/>
          <p:cNvGrpSpPr/>
          <p:nvPr userDrawn="1"/>
        </p:nvGrpSpPr>
        <p:grpSpPr>
          <a:xfrm>
            <a:off x="3094340" y="3186907"/>
            <a:ext cx="2955323" cy="393067"/>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9" y="1516268"/>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a:t>Add text</a:t>
            </a:r>
          </a:p>
        </p:txBody>
      </p:sp>
      <p:pic>
        <p:nvPicPr>
          <p:cNvPr id="13" name="Kuva 12"/>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spTree>
    <p:extLst>
      <p:ext uri="{BB962C8B-B14F-4D97-AF65-F5344CB8AC3E}">
        <p14:creationId xmlns:p14="http://schemas.microsoft.com/office/powerpoint/2010/main" val="297345526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4" name="Kuva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7" name="Kuva 16"/>
          <p:cNvPicPr>
            <a:picLocks noChangeAspect="1"/>
          </p:cNvPicPr>
          <p:nvPr userDrawn="1"/>
        </p:nvPicPr>
        <p:blipFill rotWithShape="1">
          <a:blip r:embed="rId3">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spTree>
    <p:extLst>
      <p:ext uri="{BB962C8B-B14F-4D97-AF65-F5344CB8AC3E}">
        <p14:creationId xmlns:p14="http://schemas.microsoft.com/office/powerpoint/2010/main" val="349964284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7"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8"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3" name="Kuva 12"/>
          <p:cNvPicPr>
            <a:picLocks noChangeAspect="1"/>
          </p:cNvPicPr>
          <p:nvPr userDrawn="1"/>
        </p:nvPicPr>
        <p:blipFill rotWithShape="1">
          <a:blip r:embed="rId3">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Tree>
    <p:extLst>
      <p:ext uri="{BB962C8B-B14F-4D97-AF65-F5344CB8AC3E}">
        <p14:creationId xmlns:p14="http://schemas.microsoft.com/office/powerpoint/2010/main" val="364414078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3"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7"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6" name="Kuva 15"/>
          <p:cNvPicPr>
            <a:picLocks noChangeAspect="1"/>
          </p:cNvPicPr>
          <p:nvPr userDrawn="1"/>
        </p:nvPicPr>
        <p:blipFill rotWithShape="1">
          <a:blip r:embed="rId3">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Tree>
    <p:extLst>
      <p:ext uri="{BB962C8B-B14F-4D97-AF65-F5344CB8AC3E}">
        <p14:creationId xmlns:p14="http://schemas.microsoft.com/office/powerpoint/2010/main" val="396009333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adipiscing elit. </a:t>
            </a:r>
            <a:r>
              <a:rPr lang="fi-FI" err="1"/>
              <a:t>Maecenas</a:t>
            </a:r>
            <a:r>
              <a:rPr lang="fi-FI"/>
              <a:t>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2" name="Kuva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25.9.2019</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9" name="Kuva 8"/>
          <p:cNvPicPr>
            <a:picLocks noChangeAspect="1"/>
          </p:cNvPicPr>
          <p:nvPr userDrawn="1"/>
        </p:nvPicPr>
        <p:blipFill rotWithShape="1">
          <a:blip r:embed="rId3">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622835638"/>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25.9.2019</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9" name="Kuva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pic>
        <p:nvPicPr>
          <p:cNvPr id="12" name="Kuva 11"/>
          <p:cNvPicPr>
            <a:picLocks noChangeAspect="1"/>
          </p:cNvPicPr>
          <p:nvPr userDrawn="1"/>
        </p:nvPicPr>
        <p:blipFill rotWithShape="1">
          <a:blip r:embed="rId3">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920645501"/>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consequat </a:t>
            </a:r>
            <a:r>
              <a:rPr lang="fi-FI" err="1"/>
              <a:t>eget</a:t>
            </a:r>
            <a:r>
              <a:rPr lang="fi-FI"/>
              <a:t> </a:t>
            </a:r>
            <a:r>
              <a:rPr lang="fi-FI" err="1"/>
              <a:t>ullamcorper</a:t>
            </a:r>
            <a:r>
              <a:rPr lang="fi-FI"/>
              <a:t> a, </a:t>
            </a:r>
            <a:r>
              <a:rPr lang="fi-FI" err="1"/>
              <a:t>maximus</a:t>
            </a:r>
            <a:r>
              <a:rPr lang="fi-FI"/>
              <a:t> </a:t>
            </a:r>
            <a:r>
              <a:rPr lang="fi-FI" err="1"/>
              <a:t>ac</a:t>
            </a:r>
            <a:r>
              <a:rPr lang="fi-FI"/>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25.9.2019</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pic>
        <p:nvPicPr>
          <p:cNvPr id="9" name="Kuva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369566303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
        <p:nvSpPr>
          <p:cNvPr id="6"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0503"/>
            <a:ext cx="2238480" cy="1708163"/>
          </a:xfrm>
          <a:prstGeom prst="rect">
            <a:avLst/>
          </a:prstGeom>
        </p:spPr>
      </p:pic>
    </p:spTree>
    <p:extLst>
      <p:ext uri="{BB962C8B-B14F-4D97-AF65-F5344CB8AC3E}">
        <p14:creationId xmlns:p14="http://schemas.microsoft.com/office/powerpoint/2010/main" val="1209937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a:t>Click to edit Master title style</a:t>
            </a:r>
          </a:p>
        </p:txBody>
      </p:sp>
      <p:sp>
        <p:nvSpPr>
          <p:cNvPr id="10"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r>
              <a:rPr lang="fi-FI"/>
              <a:t>25.9.2019</a:t>
            </a:r>
          </a:p>
        </p:txBody>
      </p:sp>
      <p:sp>
        <p:nvSpPr>
          <p:cNvPr id="7" name="Footer Placeholder 13"/>
          <p:cNvSpPr>
            <a:spLocks noGrp="1"/>
          </p:cNvSpPr>
          <p:nvPr>
            <p:ph type="ftr" sz="quarter" idx="16"/>
          </p:nvPr>
        </p:nvSpPr>
        <p:spPr/>
        <p:txBody>
          <a:bodyPr/>
          <a:lstStyle>
            <a:lvl1pPr>
              <a:defRPr/>
            </a:lvl1pPr>
          </a:lstStyle>
          <a:p>
            <a:pPr>
              <a:defRPr/>
            </a:pPr>
            <a:r>
              <a:rPr lang="fi-FI"/>
              <a:t>Your text here</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4695532"/>
            <a:ext cx="2449208" cy="929637"/>
          </a:xfrm>
          <a:prstGeom prst="rect">
            <a:avLst/>
          </a:prstGeom>
        </p:spPr>
      </p:pic>
    </p:spTree>
    <p:extLst>
      <p:ext uri="{BB962C8B-B14F-4D97-AF65-F5344CB8AC3E}">
        <p14:creationId xmlns:p14="http://schemas.microsoft.com/office/powerpoint/2010/main" val="3481786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6" y="4695532"/>
            <a:ext cx="2449209" cy="929637"/>
          </a:xfrm>
          <a:prstGeom prst="rect">
            <a:avLst/>
          </a:prstGeom>
        </p:spPr>
      </p:pic>
    </p:spTree>
    <p:extLst>
      <p:ext uri="{BB962C8B-B14F-4D97-AF65-F5344CB8AC3E}">
        <p14:creationId xmlns:p14="http://schemas.microsoft.com/office/powerpoint/2010/main" val="412767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1794914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65113"/>
            <a:ext cx="8207375" cy="996498"/>
          </a:xfrm>
          <a:prstGeom prst="rect">
            <a:avLst/>
          </a:prstGeom>
        </p:spPr>
        <p:txBody>
          <a:bodyPr lIns="0" tIns="0" rIns="0" bIns="0" anchor="t" anchorCtr="0">
            <a:noAutofit/>
          </a:bodyPr>
          <a:lstStyle>
            <a:lvl1pPr algn="l">
              <a:lnSpc>
                <a:spcPct val="85000"/>
              </a:lnSpc>
              <a:defRPr sz="3000" b="1" spc="-83">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4" y="1261612"/>
            <a:ext cx="8207374" cy="3336083"/>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r>
              <a:rPr lang="fi-FI"/>
              <a:t>25.9.2019</a:t>
            </a:r>
          </a:p>
        </p:txBody>
      </p:sp>
      <p:sp>
        <p:nvSpPr>
          <p:cNvPr id="7" name="Footer Placeholder 13"/>
          <p:cNvSpPr>
            <a:spLocks noGrp="1"/>
          </p:cNvSpPr>
          <p:nvPr>
            <p:ph type="ftr" sz="quarter" idx="16"/>
          </p:nvPr>
        </p:nvSpPr>
        <p:spPr/>
        <p:txBody>
          <a:bodyPr/>
          <a:lstStyle>
            <a:lvl1pPr>
              <a:defRPr/>
            </a:lvl1pPr>
          </a:lstStyle>
          <a:p>
            <a:pPr>
              <a:defRPr/>
            </a:pPr>
            <a:r>
              <a:rPr lang="fi-FI"/>
              <a:t>Your text here</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5"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689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1783934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06400" y="1427428"/>
            <a:ext cx="8324850" cy="326628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z="1125"/>
          </a:p>
        </p:txBody>
      </p:sp>
      <p:sp>
        <p:nvSpPr>
          <p:cNvPr id="3074" name="Rectangle 2"/>
          <p:cNvSpPr>
            <a:spLocks noGrp="1" noChangeArrowheads="1"/>
          </p:cNvSpPr>
          <p:nvPr>
            <p:ph type="ctrTitle"/>
          </p:nvPr>
        </p:nvSpPr>
        <p:spPr>
          <a:xfrm>
            <a:off x="571501" y="1475052"/>
            <a:ext cx="7769225" cy="1109927"/>
          </a:xfrm>
          <a:prstGeom prst="rect">
            <a:avLst/>
          </a:prstGeom>
        </p:spPr>
        <p:txBody>
          <a:bodyPr/>
          <a:lstStyle>
            <a:lvl1pPr>
              <a:defRPr sz="3333">
                <a:solidFill>
                  <a:schemeClr val="bg1"/>
                </a:solidFill>
              </a:defRPr>
            </a:lvl1pPr>
          </a:lstStyle>
          <a:p>
            <a:pPr lvl="0"/>
            <a:r>
              <a:rPr lang="en-US" noProof="0"/>
              <a:t>Click to edit Master title style</a:t>
            </a:r>
            <a:endParaRPr lang="fi-FI" noProof="0"/>
          </a:p>
        </p:txBody>
      </p:sp>
      <p:sp>
        <p:nvSpPr>
          <p:cNvPr id="3075" name="Rectangle 3"/>
          <p:cNvSpPr>
            <a:spLocks noGrp="1" noChangeArrowheads="1"/>
          </p:cNvSpPr>
          <p:nvPr>
            <p:ph type="subTitle" idx="1"/>
          </p:nvPr>
        </p:nvSpPr>
        <p:spPr>
          <a:xfrm>
            <a:off x="571501" y="2618053"/>
            <a:ext cx="6283325" cy="1949979"/>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endParaRPr lang="fi-FI" noProof="0"/>
          </a:p>
        </p:txBody>
      </p:sp>
      <p:pic>
        <p:nvPicPr>
          <p:cNvPr id="3080" name="Picture 8" descr="aalto_f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1081507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90843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2297180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a:t>Click to edit Master title style</a:t>
            </a:r>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989405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9" cy="957600"/>
          </a:xfrm>
          <a:prstGeom prst="rect">
            <a:avLst/>
          </a:prstGeom>
        </p:spPr>
      </p:pic>
    </p:spTree>
    <p:extLst>
      <p:ext uri="{BB962C8B-B14F-4D97-AF65-F5344CB8AC3E}">
        <p14:creationId xmlns:p14="http://schemas.microsoft.com/office/powerpoint/2010/main" val="40251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183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r>
              <a:rPr lang="fi-FI"/>
              <a:t>1.4.2019</a:t>
            </a:r>
          </a:p>
        </p:txBody>
      </p:sp>
      <p:sp>
        <p:nvSpPr>
          <p:cNvPr id="8" name="Footer Placeholder 11"/>
          <p:cNvSpPr>
            <a:spLocks noGrp="1"/>
          </p:cNvSpPr>
          <p:nvPr>
            <p:ph type="ftr" sz="quarter" idx="20"/>
          </p:nvPr>
        </p:nvSpPr>
        <p:spPr/>
        <p:txBody>
          <a:bodyPr/>
          <a:lstStyle>
            <a:lvl1pPr>
              <a:defRPr/>
            </a:lvl1pPr>
          </a:lstStyle>
          <a:p>
            <a:pPr>
              <a:defRPr/>
            </a:pPr>
            <a:r>
              <a:rPr lang="fi-FI"/>
              <a:t>Day 3</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7" cy="957600"/>
          </a:xfrm>
          <a:prstGeom prst="rect">
            <a:avLst/>
          </a:prstGeom>
        </p:spPr>
      </p:pic>
    </p:spTree>
    <p:extLst>
      <p:ext uri="{BB962C8B-B14F-4D97-AF65-F5344CB8AC3E}">
        <p14:creationId xmlns:p14="http://schemas.microsoft.com/office/powerpoint/2010/main" val="1596134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
        <p:nvSpPr>
          <p:cNvPr id="6"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0503"/>
            <a:ext cx="2238480" cy="1708163"/>
          </a:xfrm>
          <a:prstGeom prst="rect">
            <a:avLst/>
          </a:prstGeom>
        </p:spPr>
      </p:pic>
    </p:spTree>
    <p:extLst>
      <p:ext uri="{BB962C8B-B14F-4D97-AF65-F5344CB8AC3E}">
        <p14:creationId xmlns:p14="http://schemas.microsoft.com/office/powerpoint/2010/main" val="400049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232" y="4715878"/>
            <a:ext cx="2382106" cy="888945"/>
          </a:xfrm>
          <a:prstGeom prst="rect">
            <a:avLst/>
          </a:prstGeom>
        </p:spPr>
      </p:pic>
    </p:spTree>
    <p:extLst>
      <p:ext uri="{BB962C8B-B14F-4D97-AF65-F5344CB8AC3E}">
        <p14:creationId xmlns:p14="http://schemas.microsoft.com/office/powerpoint/2010/main" val="3289288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4"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en-US"/>
              <a:t>Click to edit Master title style</a:t>
            </a:r>
          </a:p>
        </p:txBody>
      </p:sp>
      <p:sp>
        <p:nvSpPr>
          <p:cNvPr id="11" name="Content Placeholder 10"/>
          <p:cNvSpPr>
            <a:spLocks noGrp="1"/>
          </p:cNvSpPr>
          <p:nvPr>
            <p:ph sz="quarter" idx="14"/>
          </p:nvPr>
        </p:nvSpPr>
        <p:spPr>
          <a:xfrm>
            <a:off x="540004" y="1404731"/>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fi-FI"/>
              <a:t>1.4.2019</a:t>
            </a:r>
          </a:p>
        </p:txBody>
      </p:sp>
      <p:sp>
        <p:nvSpPr>
          <p:cNvPr id="7" name="Footer Placeholder 8"/>
          <p:cNvSpPr>
            <a:spLocks noGrp="1"/>
          </p:cNvSpPr>
          <p:nvPr>
            <p:ph type="ftr" sz="quarter" idx="16"/>
          </p:nvPr>
        </p:nvSpPr>
        <p:spPr/>
        <p:txBody>
          <a:bodyPr/>
          <a:lstStyle>
            <a:lvl1pPr>
              <a:defRPr/>
            </a:lvl1pPr>
          </a:lstStyle>
          <a:p>
            <a:pPr>
              <a:defRPr/>
            </a:pPr>
            <a:r>
              <a:rPr lang="fi-FI"/>
              <a:t>Day 3</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394" y="4709821"/>
            <a:ext cx="2558314" cy="907789"/>
          </a:xfrm>
          <a:prstGeom prst="rect">
            <a:avLst/>
          </a:prstGeom>
        </p:spPr>
      </p:pic>
    </p:spTree>
    <p:extLst>
      <p:ext uri="{BB962C8B-B14F-4D97-AF65-F5344CB8AC3E}">
        <p14:creationId xmlns:p14="http://schemas.microsoft.com/office/powerpoint/2010/main" val="28513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87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fi-FI"/>
              <a:t>1.4.2019</a:t>
            </a:r>
          </a:p>
        </p:txBody>
      </p:sp>
      <p:sp>
        <p:nvSpPr>
          <p:cNvPr id="7" name="Footer Placeholder 8"/>
          <p:cNvSpPr>
            <a:spLocks noGrp="1"/>
          </p:cNvSpPr>
          <p:nvPr>
            <p:ph type="ftr" sz="quarter" idx="16"/>
          </p:nvPr>
        </p:nvSpPr>
        <p:spPr/>
        <p:txBody>
          <a:bodyPr/>
          <a:lstStyle>
            <a:lvl1pPr>
              <a:defRPr/>
            </a:lvl1pPr>
          </a:lstStyle>
          <a:p>
            <a:pPr>
              <a:defRPr/>
            </a:pPr>
            <a:r>
              <a:rPr lang="fi-FI"/>
              <a:t>Day 3</a:t>
            </a: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4695532"/>
            <a:ext cx="2382106" cy="929636"/>
          </a:xfrm>
          <a:prstGeom prst="rect">
            <a:avLst/>
          </a:prstGeom>
        </p:spPr>
      </p:pic>
    </p:spTree>
    <p:extLst>
      <p:ext uri="{BB962C8B-B14F-4D97-AF65-F5344CB8AC3E}">
        <p14:creationId xmlns:p14="http://schemas.microsoft.com/office/powerpoint/2010/main" val="48629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3487849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fi-FI"/>
              <a:t>1.4.2019</a:t>
            </a:r>
          </a:p>
        </p:txBody>
      </p:sp>
      <p:sp>
        <p:nvSpPr>
          <p:cNvPr id="7" name="Footer Placeholder 8"/>
          <p:cNvSpPr>
            <a:spLocks noGrp="1"/>
          </p:cNvSpPr>
          <p:nvPr>
            <p:ph type="ftr" sz="quarter" idx="16"/>
          </p:nvPr>
        </p:nvSpPr>
        <p:spPr/>
        <p:txBody>
          <a:bodyPr/>
          <a:lstStyle>
            <a:lvl1pPr>
              <a:defRPr/>
            </a:lvl1pPr>
          </a:lstStyle>
          <a:p>
            <a:pPr>
              <a:defRPr/>
            </a:pPr>
            <a:r>
              <a:rPr lang="fi-FI"/>
              <a:t>Day 3</a:t>
            </a:r>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6" y="4715878"/>
            <a:ext cx="2382105" cy="888945"/>
          </a:xfrm>
          <a:prstGeom prst="rect">
            <a:avLst/>
          </a:prstGeom>
        </p:spPr>
      </p:pic>
    </p:spTree>
    <p:extLst>
      <p:ext uri="{BB962C8B-B14F-4D97-AF65-F5344CB8AC3E}">
        <p14:creationId xmlns:p14="http://schemas.microsoft.com/office/powerpoint/2010/main" val="3603495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r>
              <a:rPr lang="fi-FI"/>
              <a:t>1.4.2019</a:t>
            </a:r>
          </a:p>
        </p:txBody>
      </p:sp>
      <p:sp>
        <p:nvSpPr>
          <p:cNvPr id="8" name="Footer Placeholder 11"/>
          <p:cNvSpPr>
            <a:spLocks noGrp="1"/>
          </p:cNvSpPr>
          <p:nvPr>
            <p:ph type="ftr" sz="quarter" idx="20"/>
          </p:nvPr>
        </p:nvSpPr>
        <p:spPr/>
        <p:txBody>
          <a:bodyPr/>
          <a:lstStyle>
            <a:lvl1pPr>
              <a:defRPr/>
            </a:lvl1pPr>
          </a:lstStyle>
          <a:p>
            <a:pPr>
              <a:defRPr/>
            </a:pPr>
            <a:r>
              <a:rPr lang="fi-FI"/>
              <a:t>Day 3</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4695532"/>
            <a:ext cx="2449208" cy="929637"/>
          </a:xfrm>
          <a:prstGeom prst="rect">
            <a:avLst/>
          </a:prstGeom>
        </p:spPr>
      </p:pic>
    </p:spTree>
    <p:extLst>
      <p:ext uri="{BB962C8B-B14F-4D97-AF65-F5344CB8AC3E}">
        <p14:creationId xmlns:p14="http://schemas.microsoft.com/office/powerpoint/2010/main" val="2813099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a:t>Click to edit Master title style</a:t>
            </a:r>
          </a:p>
        </p:txBody>
      </p:sp>
      <p:sp>
        <p:nvSpPr>
          <p:cNvPr id="11"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r>
              <a:rPr lang="fi-FI"/>
              <a:t>1.4.2019</a:t>
            </a:r>
          </a:p>
        </p:txBody>
      </p:sp>
      <p:sp>
        <p:nvSpPr>
          <p:cNvPr id="8" name="Footer Placeholder 3"/>
          <p:cNvSpPr>
            <a:spLocks noGrp="1"/>
          </p:cNvSpPr>
          <p:nvPr>
            <p:ph type="ftr" sz="quarter" idx="20"/>
          </p:nvPr>
        </p:nvSpPr>
        <p:spPr/>
        <p:txBody>
          <a:bodyPr/>
          <a:lstStyle>
            <a:lvl1pPr>
              <a:defRPr/>
            </a:lvl1pPr>
          </a:lstStyle>
          <a:p>
            <a:pPr>
              <a:defRPr/>
            </a:pPr>
            <a:r>
              <a:rPr lang="fi-FI"/>
              <a:t>Day 3</a:t>
            </a:r>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6" y="4715878"/>
            <a:ext cx="2382105" cy="888945"/>
          </a:xfrm>
          <a:prstGeom prst="rect">
            <a:avLst/>
          </a:prstGeom>
        </p:spPr>
      </p:pic>
    </p:spTree>
    <p:extLst>
      <p:ext uri="{BB962C8B-B14F-4D97-AF65-F5344CB8AC3E}">
        <p14:creationId xmlns:p14="http://schemas.microsoft.com/office/powerpoint/2010/main" val="1397849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accent3"/>
                </a:solidFill>
              </a:defRPr>
            </a:lvl1pPr>
          </a:lstStyle>
          <a:p>
            <a:r>
              <a:rPr lang="en-US"/>
              <a:t>Click to edit Master title style</a:t>
            </a:r>
          </a:p>
        </p:txBody>
      </p:sp>
      <p:sp>
        <p:nvSpPr>
          <p:cNvPr id="17" name="Subtitle 2"/>
          <p:cNvSpPr>
            <a:spLocks noGrp="1"/>
          </p:cNvSpPr>
          <p:nvPr>
            <p:ph type="subTitle" idx="1"/>
          </p:nvPr>
        </p:nvSpPr>
        <p:spPr>
          <a:xfrm>
            <a:off x="584310" y="4587498"/>
            <a:ext cx="5379423" cy="660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3916366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3296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676946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2884696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55454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r>
              <a:rPr lang="fi-FI"/>
              <a:t>6.3.2019</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708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9" cy="957600"/>
          </a:xfrm>
          <a:prstGeom prst="rect">
            <a:avLst/>
          </a:prstGeom>
        </p:spPr>
      </p:pic>
    </p:spTree>
    <p:extLst>
      <p:ext uri="{BB962C8B-B14F-4D97-AF65-F5344CB8AC3E}">
        <p14:creationId xmlns:p14="http://schemas.microsoft.com/office/powerpoint/2010/main" val="4079636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012FC074-70FD-4B0D-8F93-42C950B3810B}" type="datetime1">
              <a:rPr lang="fi-FI" smtClean="0"/>
              <a:t>4.5.2020</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7" cy="957600"/>
          </a:xfrm>
          <a:prstGeom prst="rect">
            <a:avLst/>
          </a:prstGeom>
        </p:spPr>
      </p:pic>
    </p:spTree>
    <p:extLst>
      <p:ext uri="{BB962C8B-B14F-4D97-AF65-F5344CB8AC3E}">
        <p14:creationId xmlns:p14="http://schemas.microsoft.com/office/powerpoint/2010/main" val="1559878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562C24CF-F625-4763-9817-C2E09756E85D}" type="datetime1">
              <a:rPr lang="fi-FI" smtClean="0"/>
              <a:t>4.5.2020</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7" cy="957600"/>
          </a:xfrm>
          <a:prstGeom prst="rect">
            <a:avLst/>
          </a:prstGeom>
        </p:spPr>
      </p:pic>
    </p:spTree>
    <p:extLst>
      <p:ext uri="{BB962C8B-B14F-4D97-AF65-F5344CB8AC3E}">
        <p14:creationId xmlns:p14="http://schemas.microsoft.com/office/powerpoint/2010/main" val="3315389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fld id="{EF359D8F-85EC-4776-8BC6-92452E6DAC2B}" type="datetime1">
              <a:rPr lang="fi-FI" smtClean="0"/>
              <a:t>4.5.2020</a:t>
            </a:fld>
            <a:endParaRPr lang="fi-FI" dirty="0"/>
          </a:p>
        </p:txBody>
      </p:sp>
      <p:sp>
        <p:nvSpPr>
          <p:cNvPr id="7" name="Footer Placeholder 8"/>
          <p:cNvSpPr>
            <a:spLocks noGrp="1"/>
          </p:cNvSpPr>
          <p:nvPr>
            <p:ph type="ftr" sz="quarter" idx="16"/>
          </p:nvPr>
        </p:nvSpPr>
        <p:spPr/>
        <p:txBody>
          <a:bodyPr/>
          <a:lstStyle>
            <a:lvl1pPr>
              <a:defRPr/>
            </a:lvl1pPr>
          </a:lstStyle>
          <a:p>
            <a:pPr>
              <a:defRPr/>
            </a:pPr>
            <a:endParaRPr lang="fi-FI" dirty="0"/>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394" y="4709820"/>
            <a:ext cx="2558314" cy="907789"/>
          </a:xfrm>
          <a:prstGeom prst="rect">
            <a:avLst/>
          </a:prstGeom>
        </p:spPr>
      </p:pic>
    </p:spTree>
    <p:extLst>
      <p:ext uri="{BB962C8B-B14F-4D97-AF65-F5344CB8AC3E}">
        <p14:creationId xmlns:p14="http://schemas.microsoft.com/office/powerpoint/2010/main" val="1028272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4642" y="4664605"/>
            <a:ext cx="2473630" cy="99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540002" y="1404731"/>
            <a:ext cx="8085599" cy="3192964"/>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12"/>
          <p:cNvSpPr>
            <a:spLocks noGrp="1"/>
          </p:cNvSpPr>
          <p:nvPr>
            <p:ph type="dt" sz="half" idx="15"/>
          </p:nvPr>
        </p:nvSpPr>
        <p:spPr/>
        <p:txBody>
          <a:bodyPr/>
          <a:lstStyle>
            <a:lvl1pPr>
              <a:defRPr/>
            </a:lvl1pPr>
          </a:lstStyle>
          <a:p>
            <a:pPr>
              <a:defRPr/>
            </a:pPr>
            <a:fld id="{5D2CB1B1-416E-4AC7-8C91-620A619AD0C1}" type="datetime1">
              <a:rPr lang="fi-FI" smtClean="0">
                <a:solidFill>
                  <a:prstClr val="black">
                    <a:tint val="75000"/>
                  </a:prstClr>
                </a:solidFill>
              </a:rPr>
              <a:t>4.5.2020</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278329774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16911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07459"/>
            <a:ext cx="7985125" cy="899583"/>
          </a:xfrm>
          <a:prstGeom prst="rect">
            <a:avLst/>
          </a:prstGeom>
        </p:spPr>
        <p:txBody>
          <a:bodyPr/>
          <a:lstStyle/>
          <a:p>
            <a:r>
              <a:rPr lang="fi-FI" noProof="0" smtClean="0"/>
              <a:t>Muokkaa perustyyl. napsautt.</a:t>
            </a:r>
            <a:endParaRPr lang="fi-FI" noProof="0"/>
          </a:p>
        </p:txBody>
      </p:sp>
      <p:sp>
        <p:nvSpPr>
          <p:cNvPr id="3" name="Content Placeholder 2"/>
          <p:cNvSpPr>
            <a:spLocks noGrp="1"/>
          </p:cNvSpPr>
          <p:nvPr>
            <p:ph idx="1"/>
          </p:nvPr>
        </p:nvSpPr>
        <p:spPr>
          <a:xfrm>
            <a:off x="571501" y="1318949"/>
            <a:ext cx="7985125" cy="3446198"/>
          </a:xfrm>
          <a:prstGeom prst="rect">
            <a:avLst/>
          </a:prstGeom>
        </p:spPr>
        <p:txBody>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smtClean="0"/>
              <a:t>Muokkaa tekstin perustyylejä napsauttamalla</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smtClean="0"/>
              <a:t>Muokkaa tekstin perustyylejä napsauttamalla</a:t>
            </a:r>
          </a:p>
        </p:txBody>
      </p:sp>
    </p:spTree>
    <p:extLst>
      <p:ext uri="{BB962C8B-B14F-4D97-AF65-F5344CB8AC3E}">
        <p14:creationId xmlns:p14="http://schemas.microsoft.com/office/powerpoint/2010/main" val="1307684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Re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8922" y="4664604"/>
            <a:ext cx="2473630" cy="99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Date Placeholder 7"/>
          <p:cNvSpPr>
            <a:spLocks noGrp="1"/>
          </p:cNvSpPr>
          <p:nvPr>
            <p:ph type="dt" sz="half" idx="15"/>
          </p:nvPr>
        </p:nvSpPr>
        <p:spPr/>
        <p:txBody>
          <a:bodyPr/>
          <a:lstStyle>
            <a:lvl1pPr>
              <a:defRPr/>
            </a:lvl1pPr>
          </a:lstStyle>
          <a:p>
            <a:pPr>
              <a:defRPr/>
            </a:pPr>
            <a:fld id="{F754A27F-70E6-4D46-A2A8-39700E397270}" type="datetime1">
              <a:rPr lang="fi-FI" smtClean="0">
                <a:solidFill>
                  <a:prstClr val="black">
                    <a:tint val="75000"/>
                  </a:prstClr>
                </a:solidFill>
              </a:rPr>
              <a:t>4.5.2020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546764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07459"/>
            <a:ext cx="7985125" cy="899583"/>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571501" y="1318949"/>
            <a:ext cx="7985125" cy="344619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D56D29F-F740-46D5-A7EF-D33C0667BB01}" type="datetime1">
              <a:rPr lang="fi-FI" smtClean="0"/>
              <a:t>4.5.2020</a:t>
            </a:fld>
            <a:endParaRPr lang="fi-FI"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CAE637CC-3B6E-466E-8332-B1AFF5BCEEAE}" type="slidenum">
              <a:rPr lang="fi-FI"/>
              <a:pPr>
                <a:defRPr/>
              </a:pPr>
              <a:t>‹#›</a:t>
            </a:fld>
            <a:endParaRPr lang="fi-FI" dirty="0"/>
          </a:p>
        </p:txBody>
      </p:sp>
    </p:spTree>
    <p:extLst>
      <p:ext uri="{BB962C8B-B14F-4D97-AF65-F5344CB8AC3E}">
        <p14:creationId xmlns:p14="http://schemas.microsoft.com/office/powerpoint/2010/main" val="4441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r>
              <a:rPr lang="fi-FI"/>
              <a:t>6.3.2019</a:t>
            </a:r>
          </a:p>
        </p:txBody>
      </p:sp>
      <p:sp>
        <p:nvSpPr>
          <p:cNvPr id="8" name="Footer Placeholder 11"/>
          <p:cNvSpPr>
            <a:spLocks noGrp="1"/>
          </p:cNvSpPr>
          <p:nvPr>
            <p:ph type="ftr" sz="quarter" idx="20"/>
          </p:nvPr>
        </p:nvSpPr>
        <p:spPr/>
        <p:txBody>
          <a:bodyPr/>
          <a:lstStyle>
            <a:lvl1pPr>
              <a:defRPr/>
            </a:lvl1pPr>
          </a:lstStyle>
          <a:p>
            <a:pPr>
              <a:defRPr/>
            </a:pPr>
            <a:r>
              <a:rPr lang="fi-FI"/>
              <a:t>Day 1</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7"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a:t>Click to edit Master title style</a:t>
            </a:r>
          </a:p>
        </p:txBody>
      </p:sp>
    </p:spTree>
    <p:extLst>
      <p:ext uri="{BB962C8B-B14F-4D97-AF65-F5344CB8AC3E}">
        <p14:creationId xmlns:p14="http://schemas.microsoft.com/office/powerpoint/2010/main" val="27695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07459"/>
            <a:ext cx="7985125" cy="899583"/>
          </a:xfrm>
          <a:prstGeom prst="rect">
            <a:avLst/>
          </a:prstGeom>
        </p:spPr>
        <p:txBody>
          <a:bodyPr/>
          <a:lstStyle/>
          <a:p>
            <a:r>
              <a:rPr lang="fi-FI" noProof="0"/>
              <a:t>Muokkaa perustyyl. napsautt.</a:t>
            </a:r>
          </a:p>
        </p:txBody>
      </p:sp>
      <p:sp>
        <p:nvSpPr>
          <p:cNvPr id="3" name="Content Placeholder 2"/>
          <p:cNvSpPr>
            <a:spLocks noGrp="1"/>
          </p:cNvSpPr>
          <p:nvPr>
            <p:ph idx="1"/>
          </p:nvPr>
        </p:nvSpPr>
        <p:spPr>
          <a:xfrm>
            <a:off x="571501" y="1318949"/>
            <a:ext cx="7985125" cy="3446198"/>
          </a:xfrm>
          <a:prstGeom prst="rect">
            <a:avLst/>
          </a:prstGeo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a:t>Muokkaa tekstin perustyylejä napsauttamalla</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a:t>Muokkaa tekstin perustyylejä napsauttamalla</a:t>
            </a:r>
          </a:p>
        </p:txBody>
      </p:sp>
    </p:spTree>
    <p:extLst>
      <p:ext uri="{BB962C8B-B14F-4D97-AF65-F5344CB8AC3E}">
        <p14:creationId xmlns:p14="http://schemas.microsoft.com/office/powerpoint/2010/main" val="197671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a:t>Day 1</a:t>
            </a: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a:t>6.3.2019</a:t>
            </a: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 id="2147484770" r:id="rId8"/>
    <p:sldLayoutId id="2147484771" r:id="rId9"/>
    <p:sldLayoutId id="2147484772"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25.9.2019</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4148111642"/>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 id="2147484788" r:id="rId12"/>
    <p:sldLayoutId id="2147484789" r:id="rId13"/>
    <p:sldLayoutId id="2147484790" r:id="rId14"/>
    <p:sldLayoutId id="2147484791" r:id="rId15"/>
    <p:sldLayoutId id="2147484792" r:id="rId16"/>
    <p:sldLayoutId id="2147484793" r:id="rId17"/>
    <p:sldLayoutId id="2147484794" r:id="rId18"/>
    <p:sldLayoutId id="2147484795" r:id="rId19"/>
    <p:sldLayoutId id="2147484796" r:id="rId20"/>
    <p:sldLayoutId id="2147484797" r:id="rId21"/>
    <p:sldLayoutId id="2147484798" r:id="rId22"/>
    <p:sldLayoutId id="2147484799" r:id="rId23"/>
    <p:sldLayoutId id="2147484800" r:id="rId24"/>
    <p:sldLayoutId id="2147484801" r:id="rId25"/>
    <p:sldLayoutId id="2147484802" r:id="rId26"/>
    <p:sldLayoutId id="2147484803" r:id="rId27"/>
    <p:sldLayoutId id="2147484804" r:id="rId28"/>
    <p:sldLayoutId id="2147484805" r:id="rId29"/>
  </p:sldLayoutIdLst>
  <p:hf hdr="0" ftr="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a:t>Day 3</a:t>
            </a: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a:t>1.4.2019</a:t>
            </a: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605919482"/>
      </p:ext>
    </p:extLst>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6" r:id="rId9"/>
    <p:sldLayoutId id="2147484817" r:id="rId10"/>
    <p:sldLayoutId id="2147484818" r:id="rId11"/>
    <p:sldLayoutId id="2147484819" r:id="rId12"/>
    <p:sldLayoutId id="2147484820" r:id="rId13"/>
    <p:sldLayoutId id="2147484821" r:id="rId14"/>
    <p:sldLayoutId id="2147484822" r:id="rId15"/>
    <p:sldLayoutId id="2147484823" r:id="rId16"/>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2F42ED44-E73E-459D-A314-BB245355EC0A}" type="datetime1">
              <a:rPr lang="fi-FI" smtClean="0"/>
              <a:t>4.5.2020</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696204221"/>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 id="2147484836" r:id="rId12"/>
    <p:sldLayoutId id="2147484837" r:id="rId13"/>
  </p:sldLayoutIdLst>
  <p:timing>
    <p:tnLst>
      <p:par>
        <p:cTn id="1" dur="indefinite" restart="never" nodeType="tmRoot"/>
      </p:par>
    </p:tnLst>
  </p:timing>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courses.aalto.fi/mod/forum/view.php?id=558469"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mycourses@aalto.fi" TargetMode="External"/><Relationship Id="rId2" Type="http://schemas.openxmlformats.org/officeDocument/2006/relationships/hyperlink" Target="https://wiki.aalto.fi/display/mchelp/MC+help" TargetMode="External"/><Relationship Id="rId1" Type="http://schemas.openxmlformats.org/officeDocument/2006/relationships/slideLayout" Target="../slideLayouts/slideLayout6.xml"/><Relationship Id="rId4" Type="http://schemas.openxmlformats.org/officeDocument/2006/relationships/hyperlink" Target="http://presemo.com/docs/userguide.en.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1921396"/>
            <a:ext cx="8207375" cy="1512167"/>
          </a:xfrm>
        </p:spPr>
        <p:txBody>
          <a:bodyPr/>
          <a:lstStyle/>
          <a:p>
            <a:r>
              <a:rPr lang="en-GB" sz="4400" dirty="0">
                <a:latin typeface="Calibri" panose="020F0502020204030204" pitchFamily="34" charset="0"/>
                <a:cs typeface="Calibri" panose="020F0502020204030204" pitchFamily="34" charset="0"/>
              </a:rPr>
              <a:t>PED-131.9000 </a:t>
            </a:r>
            <a:r>
              <a:rPr lang="en-GB" sz="4400" dirty="0" smtClean="0">
                <a:latin typeface="Calibri" panose="020F0502020204030204" pitchFamily="34" charset="0"/>
                <a:cs typeface="Calibri" panose="020F0502020204030204" pitchFamily="34" charset="0"/>
              </a:rPr>
              <a:t>Workshop master as </a:t>
            </a:r>
            <a:r>
              <a:rPr lang="en-GB" sz="4400" dirty="0">
                <a:latin typeface="Calibri" panose="020F0502020204030204" pitchFamily="34" charset="0"/>
                <a:cs typeface="Calibri" panose="020F0502020204030204" pitchFamily="34" charset="0"/>
              </a:rPr>
              <a:t>a learning </a:t>
            </a:r>
            <a:r>
              <a:rPr lang="en-GB" sz="4400" dirty="0" smtClean="0">
                <a:latin typeface="Calibri" panose="020F0502020204030204" pitchFamily="34" charset="0"/>
                <a:cs typeface="Calibri" panose="020F0502020204030204" pitchFamily="34" charset="0"/>
              </a:rPr>
              <a:t>facilitator</a:t>
            </a:r>
            <a:r>
              <a:rPr lang="en-GB" sz="4400" dirty="0"/>
              <a:t/>
            </a:r>
            <a:br>
              <a:rPr lang="en-GB" sz="4400" dirty="0"/>
            </a:br>
            <a:endParaRPr lang="en-GB" sz="4400" dirty="0"/>
          </a:p>
        </p:txBody>
      </p:sp>
      <p:sp>
        <p:nvSpPr>
          <p:cNvPr id="3" name="Subtitle 2"/>
          <p:cNvSpPr>
            <a:spLocks noGrp="1"/>
          </p:cNvSpPr>
          <p:nvPr>
            <p:ph type="subTitle" idx="1"/>
          </p:nvPr>
        </p:nvSpPr>
        <p:spPr>
          <a:xfrm>
            <a:off x="468313" y="4429748"/>
            <a:ext cx="6201427" cy="660000"/>
          </a:xfrm>
        </p:spPr>
        <p:txBody>
          <a:bodyPr>
            <a:normAutofit fontScale="77500" lnSpcReduction="20000"/>
          </a:bodyPr>
          <a:lstStyle/>
          <a:p>
            <a:r>
              <a:rPr lang="en-GB" dirty="0">
                <a:ea typeface="ＭＳ Ｐゴシック"/>
              </a:rPr>
              <a:t>Online Session 3: </a:t>
            </a:r>
            <a:r>
              <a:rPr lang="en-GB" dirty="0" smtClean="0">
                <a:ea typeface="ＭＳ Ｐゴシック"/>
              </a:rPr>
              <a:t>Students’ study well-being &amp; student profiles</a:t>
            </a:r>
            <a:endParaRPr lang="en-GB" dirty="0">
              <a:ea typeface="ＭＳ Ｐゴシック"/>
            </a:endParaRPr>
          </a:p>
          <a:p>
            <a:r>
              <a:rPr lang="en-US" dirty="0" smtClean="0"/>
              <a:t>4.5.2020</a:t>
            </a:r>
            <a:endParaRPr lang="fi-FI" i="0" dirty="0"/>
          </a:p>
          <a:p>
            <a:r>
              <a:rPr lang="en-GB" dirty="0" smtClean="0"/>
              <a:t>Tiina Pylkkönen and </a:t>
            </a:r>
            <a:r>
              <a:rPr lang="en-GB" dirty="0"/>
              <a:t>Kirsti </a:t>
            </a:r>
            <a:r>
              <a:rPr lang="en-GB" dirty="0" smtClean="0"/>
              <a:t>Keltikangas</a:t>
            </a:r>
          </a:p>
          <a:p>
            <a:r>
              <a:rPr lang="en-GB" dirty="0" smtClean="0"/>
              <a:t>Visitor Sara Rönkkönen </a:t>
            </a:r>
            <a:endParaRPr lang="en-GB" dirty="0"/>
          </a:p>
        </p:txBody>
      </p:sp>
    </p:spTree>
    <p:extLst>
      <p:ext uri="{BB962C8B-B14F-4D97-AF65-F5344CB8AC3E}">
        <p14:creationId xmlns:p14="http://schemas.microsoft.com/office/powerpoint/2010/main" val="297662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81909"/>
            <a:ext cx="8207375" cy="543865"/>
          </a:xfrm>
        </p:spPr>
        <p:txBody>
          <a:bodyPr/>
          <a:lstStyle/>
          <a:p>
            <a:r>
              <a:rPr lang="en-GB" sz="3600"/>
              <a:t>Different student profiles</a:t>
            </a:r>
          </a:p>
        </p:txBody>
      </p:sp>
      <p:sp>
        <p:nvSpPr>
          <p:cNvPr id="3" name="TextBox 2"/>
          <p:cNvSpPr txBox="1"/>
          <p:nvPr/>
        </p:nvSpPr>
        <p:spPr>
          <a:xfrm flipH="1">
            <a:off x="468312" y="1257062"/>
            <a:ext cx="4679752" cy="3447098"/>
          </a:xfrm>
          <a:prstGeom prst="rect">
            <a:avLst/>
          </a:prstGeom>
          <a:noFill/>
        </p:spPr>
        <p:txBody>
          <a:bodyPr wrap="square" lIns="0" tIns="0" rIns="0" bIns="0" rtlCol="0">
            <a:spAutoFit/>
          </a:bodyPr>
          <a:lstStyle/>
          <a:p>
            <a:r>
              <a:rPr lang="en-GB" sz="1600" dirty="0">
                <a:solidFill>
                  <a:schemeClr val="bg1"/>
                </a:solidFill>
              </a:rPr>
              <a:t>Work in Zoom with your small group. Read through one of the student profiles and note the student’s most important characteristics and life circumstances. Think about the learning approaches as well.</a:t>
            </a:r>
          </a:p>
          <a:p>
            <a:endParaRPr lang="en-GB" sz="1600" dirty="0">
              <a:solidFill>
                <a:schemeClr val="bg1"/>
              </a:solidFill>
            </a:endParaRPr>
          </a:p>
          <a:p>
            <a:r>
              <a:rPr lang="en-GB" sz="1600" dirty="0">
                <a:solidFill>
                  <a:schemeClr val="bg1"/>
                </a:solidFill>
              </a:rPr>
              <a:t>With your group, prepare a list of “DOs and DON’Ts” for other </a:t>
            </a:r>
            <a:r>
              <a:rPr lang="en-GB" sz="1600" dirty="0" smtClean="0">
                <a:solidFill>
                  <a:schemeClr val="bg1"/>
                </a:solidFill>
              </a:rPr>
              <a:t>workshop masters. </a:t>
            </a:r>
            <a:r>
              <a:rPr lang="en-GB" sz="1600" dirty="0">
                <a:solidFill>
                  <a:schemeClr val="bg1"/>
                </a:solidFill>
              </a:rPr>
              <a:t>How would you recommend </a:t>
            </a:r>
            <a:r>
              <a:rPr lang="en-GB" sz="1600" dirty="0" smtClean="0">
                <a:solidFill>
                  <a:schemeClr val="bg1"/>
                </a:solidFill>
              </a:rPr>
              <a:t>to </a:t>
            </a:r>
            <a:r>
              <a:rPr lang="en-GB" sz="1600" dirty="0">
                <a:solidFill>
                  <a:schemeClr val="bg1"/>
                </a:solidFill>
              </a:rPr>
              <a:t>help the student (e.g. Tim)? What would you recommend them not to do?  </a:t>
            </a:r>
          </a:p>
          <a:p>
            <a:endParaRPr lang="en-GB" sz="1600" dirty="0">
              <a:solidFill>
                <a:schemeClr val="bg1"/>
              </a:solidFill>
            </a:endParaRPr>
          </a:p>
          <a:p>
            <a:r>
              <a:rPr lang="en-GB" sz="1600" dirty="0"/>
              <a:t>Return the list to MyCourses Session 3 Forum: </a:t>
            </a:r>
            <a:r>
              <a:rPr lang="fi-FI" sz="1600" dirty="0">
                <a:hlinkClick r:id="rId3">
                  <a:extLst>
                    <a:ext uri="{A12FA001-AC4F-418D-AE19-62706E023703}">
                      <ahyp:hlinkClr xmlns:ahyp="http://schemas.microsoft.com/office/drawing/2018/hyperlinkcolor" xmlns="" val="tx"/>
                    </a:ext>
                  </a:extLst>
                </a:hlinkClick>
              </a:rPr>
              <a:t>https://mycourses.aalto.fi/mod/forum/view.php?id=558469</a:t>
            </a:r>
            <a:r>
              <a:rPr lang="en-GB" sz="1600" dirty="0"/>
              <a:t> </a:t>
            </a:r>
          </a:p>
        </p:txBody>
      </p:sp>
      <p:sp>
        <p:nvSpPr>
          <p:cNvPr id="4" name="TextBox 3">
            <a:extLst>
              <a:ext uri="{FF2B5EF4-FFF2-40B4-BE49-F238E27FC236}">
                <a16:creationId xmlns:a16="http://schemas.microsoft.com/office/drawing/2014/main" id="{38822143-B54B-4ADE-908F-977C1EB62465}"/>
              </a:ext>
            </a:extLst>
          </p:cNvPr>
          <p:cNvSpPr txBox="1"/>
          <p:nvPr/>
        </p:nvSpPr>
        <p:spPr>
          <a:xfrm flipH="1">
            <a:off x="5436096" y="1057300"/>
            <a:ext cx="3382840" cy="2800767"/>
          </a:xfrm>
          <a:prstGeom prst="rect">
            <a:avLst/>
          </a:prstGeom>
          <a:noFill/>
        </p:spPr>
        <p:txBody>
          <a:bodyPr wrap="square" lIns="0" tIns="0" rIns="0" bIns="0" rtlCol="0">
            <a:spAutoFit/>
          </a:bodyPr>
          <a:lstStyle/>
          <a:p>
            <a:endParaRPr lang="en-GB" sz="1400">
              <a:solidFill>
                <a:schemeClr val="bg1"/>
              </a:solidFill>
            </a:endParaRPr>
          </a:p>
          <a:p>
            <a:r>
              <a:rPr lang="en-GB" sz="1400" b="1">
                <a:solidFill>
                  <a:schemeClr val="bg1"/>
                </a:solidFill>
              </a:rPr>
              <a:t>These questions help you to think about Dos and DON’Ts:</a:t>
            </a:r>
          </a:p>
          <a:p>
            <a:pPr marL="285750" indent="-285750">
              <a:buFont typeface="Wingdings" panose="05000000000000000000" pitchFamily="2" charset="2"/>
              <a:buChar char="§"/>
            </a:pPr>
            <a:r>
              <a:rPr lang="en-GB" sz="1400">
                <a:solidFill>
                  <a:schemeClr val="bg1"/>
                </a:solidFill>
              </a:rPr>
              <a:t>Have you met students who might be similar in any way?</a:t>
            </a:r>
            <a:br>
              <a:rPr lang="en-GB" sz="1400">
                <a:solidFill>
                  <a:schemeClr val="bg1"/>
                </a:solidFill>
              </a:rPr>
            </a:br>
            <a:r>
              <a:rPr lang="en-GB" sz="1400">
                <a:solidFill>
                  <a:schemeClr val="bg1"/>
                </a:solidFill>
              </a:rPr>
              <a:t>Don’t take the profiles too literally and don’t get stuck with details How might they act and succeed in your course(s)?</a:t>
            </a:r>
          </a:p>
          <a:p>
            <a:pPr marL="285750" indent="-285750">
              <a:buFont typeface="Wingdings" panose="05000000000000000000" pitchFamily="2" charset="2"/>
              <a:buChar char="§"/>
            </a:pPr>
            <a:r>
              <a:rPr lang="en-GB" sz="1400">
                <a:solidFill>
                  <a:schemeClr val="bg1"/>
                </a:solidFill>
              </a:rPr>
              <a:t>How can you support their learning or help them solve exercise problems?</a:t>
            </a:r>
          </a:p>
          <a:p>
            <a:pPr marL="285750" indent="-285750">
              <a:buFont typeface="Wingdings" panose="05000000000000000000" pitchFamily="2" charset="2"/>
              <a:buChar char="§"/>
            </a:pPr>
            <a:r>
              <a:rPr lang="en-GB" sz="1400">
                <a:solidFill>
                  <a:schemeClr val="bg1"/>
                </a:solidFill>
              </a:rPr>
              <a:t>How can you support their motivation?</a:t>
            </a:r>
          </a:p>
          <a:p>
            <a:pPr marL="20999" lvl="1" indent="0">
              <a:buNone/>
            </a:pPr>
            <a:endParaRPr lang="en-GB" sz="1400">
              <a:solidFill>
                <a:schemeClr val="bg1"/>
              </a:solidFill>
            </a:endParaRPr>
          </a:p>
        </p:txBody>
      </p:sp>
    </p:spTree>
    <p:extLst>
      <p:ext uri="{BB962C8B-B14F-4D97-AF65-F5344CB8AC3E}">
        <p14:creationId xmlns:p14="http://schemas.microsoft.com/office/powerpoint/2010/main" val="44491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81909"/>
            <a:ext cx="8207375" cy="543865"/>
          </a:xfrm>
        </p:spPr>
        <p:txBody>
          <a:bodyPr/>
          <a:lstStyle/>
          <a:p>
            <a:r>
              <a:rPr lang="en-GB" sz="3600"/>
              <a:t>Different student profiles</a:t>
            </a:r>
          </a:p>
        </p:txBody>
      </p:sp>
      <p:sp>
        <p:nvSpPr>
          <p:cNvPr id="3" name="TextBox 2"/>
          <p:cNvSpPr txBox="1"/>
          <p:nvPr/>
        </p:nvSpPr>
        <p:spPr>
          <a:xfrm flipH="1">
            <a:off x="468313" y="1057300"/>
            <a:ext cx="7920111" cy="2431435"/>
          </a:xfrm>
          <a:prstGeom prst="rect">
            <a:avLst/>
          </a:prstGeom>
          <a:noFill/>
        </p:spPr>
        <p:txBody>
          <a:bodyPr wrap="square" lIns="0" tIns="0" rIns="0" bIns="0" rtlCol="0">
            <a:spAutoFit/>
          </a:bodyPr>
          <a:lstStyle/>
          <a:p>
            <a:r>
              <a:rPr lang="en-GB" b="1">
                <a:solidFill>
                  <a:schemeClr val="bg1"/>
                </a:solidFill>
              </a:rPr>
              <a:t>Timeline</a:t>
            </a:r>
          </a:p>
          <a:p>
            <a:endParaRPr lang="en-GB" b="1">
              <a:solidFill>
                <a:schemeClr val="bg1"/>
              </a:solidFill>
            </a:endParaRPr>
          </a:p>
          <a:p>
            <a:r>
              <a:rPr lang="en-US">
                <a:solidFill>
                  <a:schemeClr val="bg1"/>
                </a:solidFill>
              </a:rPr>
              <a:t>10.20-11:00 Preparing </a:t>
            </a:r>
            <a:r>
              <a:rPr lang="en-GB">
                <a:solidFill>
                  <a:schemeClr val="bg1"/>
                </a:solidFill>
              </a:rPr>
              <a:t>“DOs and DON’Ts”</a:t>
            </a:r>
            <a:r>
              <a:rPr lang="en-US">
                <a:solidFill>
                  <a:schemeClr val="bg1"/>
                </a:solidFill>
              </a:rPr>
              <a:t> in groups (feel free to take a break as needed – just agree with your team on Zoom about it)</a:t>
            </a:r>
          </a:p>
          <a:p>
            <a:endParaRPr lang="en-US">
              <a:solidFill>
                <a:schemeClr val="bg1"/>
              </a:solidFill>
            </a:endParaRPr>
          </a:p>
          <a:p>
            <a:r>
              <a:rPr lang="en-US">
                <a:solidFill>
                  <a:schemeClr val="bg1"/>
                </a:solidFill>
              </a:rPr>
              <a:t>11:00-11:40 Going through the DOs and DON’Ts with the whole group A – each team presenting their ideas (max. 10 min / student profile)</a:t>
            </a:r>
            <a:endParaRPr lang="en-GB">
              <a:solidFill>
                <a:schemeClr val="bg1"/>
              </a:solidFill>
            </a:endParaRPr>
          </a:p>
          <a:p>
            <a:endParaRPr lang="en-GB" sz="1600" b="1">
              <a:solidFill>
                <a:schemeClr val="bg1"/>
              </a:solidFill>
            </a:endParaRPr>
          </a:p>
          <a:p>
            <a:endParaRPr lang="en-GB" sz="1600">
              <a:solidFill>
                <a:schemeClr val="bg1"/>
              </a:solidFill>
            </a:endParaRPr>
          </a:p>
        </p:txBody>
      </p:sp>
    </p:spTree>
    <p:extLst>
      <p:ext uri="{BB962C8B-B14F-4D97-AF65-F5344CB8AC3E}">
        <p14:creationId xmlns:p14="http://schemas.microsoft.com/office/powerpoint/2010/main" val="171708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noProof="0">
                <a:solidFill>
                  <a:srgbClr val="FF0000"/>
                </a:solidFill>
              </a:rPr>
              <a:t>Tim</a:t>
            </a:r>
          </a:p>
        </p:txBody>
      </p:sp>
      <p:sp>
        <p:nvSpPr>
          <p:cNvPr id="3" name="Content Placeholder 2"/>
          <p:cNvSpPr>
            <a:spLocks noGrp="1"/>
          </p:cNvSpPr>
          <p:nvPr>
            <p:ph sz="quarter" idx="14"/>
          </p:nvPr>
        </p:nvSpPr>
        <p:spPr/>
        <p:txBody>
          <a:bodyPr/>
          <a:lstStyle/>
          <a:p>
            <a:pPr>
              <a:lnSpc>
                <a:spcPct val="150000"/>
              </a:lnSpc>
            </a:pPr>
            <a:r>
              <a:rPr lang="en-GB" sz="1400" b="0">
                <a:latin typeface="+mn-lt"/>
              </a:rPr>
              <a:t>In the morning, Tim remembered</a:t>
            </a:r>
            <a:r>
              <a:rPr lang="en-GB" sz="1400" b="0" noProof="0">
                <a:latin typeface="+mn-lt"/>
              </a:rPr>
              <a:t> that he should do his course assignments. Feeling somehow anxious and restless, he decided to do his laundry first, and, while waiting for the washing in the machine to be done, he checked if there was anything interesting in Netflix. Four hours later he felt even more anxious, but nonetheless he picked up the course material. The first assignment was difficult, and he tried to look for an example similar to the assignment in the material. He did not really understand the idea of the assignment and wondered why he had to study such demotivating material.</a:t>
            </a:r>
          </a:p>
          <a:p>
            <a:pPr>
              <a:lnSpc>
                <a:spcPct val="150000"/>
              </a:lnSpc>
            </a:pPr>
            <a:r>
              <a:rPr lang="en-GB" sz="1400" b="0" noProof="0">
                <a:latin typeface="+mn-lt"/>
              </a:rPr>
              <a:t>The next day he went to the exercises (</a:t>
            </a:r>
            <a:r>
              <a:rPr lang="en-GB" sz="1400" b="0" noProof="0" err="1">
                <a:latin typeface="+mn-lt"/>
              </a:rPr>
              <a:t>laskarit</a:t>
            </a:r>
            <a:r>
              <a:rPr lang="en-GB" sz="1400" b="0" noProof="0">
                <a:latin typeface="+mn-lt"/>
              </a:rPr>
              <a:t>) and noticed that he didn’t really understand what the assistant was talking about. For a moment he thought that it would be a great idea to ask if the assistant could explain the main idea more clearly. Then he noticed that everyone else was taking notes. He was glad that he didn’t ask anything so that the others didn’t notice how stupid he was.</a:t>
            </a:r>
          </a:p>
        </p:txBody>
      </p:sp>
      <p:sp>
        <p:nvSpPr>
          <p:cNvPr id="7" name="Date Placeholder 6"/>
          <p:cNvSpPr>
            <a:spLocks noGrp="1"/>
          </p:cNvSpPr>
          <p:nvPr>
            <p:ph type="dt" sz="half" idx="15"/>
          </p:nvPr>
        </p:nvSpPr>
        <p:spPr/>
        <p:txBody>
          <a:bodyPr/>
          <a:lstStyle/>
          <a:p>
            <a:pPr>
              <a:defRPr/>
            </a:pPr>
            <a:r>
              <a:rPr lang="fi-FI"/>
              <a:t>1.4.2019</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12</a:t>
            </a:fld>
            <a:endParaRPr lang="fi-FI"/>
          </a:p>
        </p:txBody>
      </p:sp>
    </p:spTree>
    <p:extLst>
      <p:ext uri="{BB962C8B-B14F-4D97-AF65-F5344CB8AC3E}">
        <p14:creationId xmlns:p14="http://schemas.microsoft.com/office/powerpoint/2010/main" val="189881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a:solidFill>
                  <a:srgbClr val="FF0000"/>
                </a:solidFill>
              </a:rPr>
              <a:t>How to help Tim: Hints for assistants </a:t>
            </a:r>
          </a:p>
        </p:txBody>
      </p:sp>
      <p:sp>
        <p:nvSpPr>
          <p:cNvPr id="3" name="Content Placeholder 2"/>
          <p:cNvSpPr>
            <a:spLocks noGrp="1"/>
          </p:cNvSpPr>
          <p:nvPr>
            <p:ph sz="quarter" idx="14"/>
          </p:nvPr>
        </p:nvSpPr>
        <p:spPr>
          <a:xfrm>
            <a:off x="468313" y="1201316"/>
            <a:ext cx="8207374" cy="3540105"/>
          </a:xfrm>
        </p:spPr>
        <p:txBody>
          <a:bodyPr/>
          <a:lstStyle/>
          <a:p>
            <a:pPr>
              <a:lnSpc>
                <a:spcPct val="150000"/>
              </a:lnSpc>
            </a:pPr>
            <a:r>
              <a:rPr lang="en-GB" sz="1400" b="0" dirty="0">
                <a:latin typeface="+mn-lt"/>
              </a:rPr>
              <a:t>[Hints will be updated here after the substitute assignments have been returned]</a:t>
            </a:r>
            <a:endParaRPr lang="en-GB" sz="1400" b="0" noProof="0" dirty="0">
              <a:latin typeface="+mn-lt"/>
            </a:endParaRP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spTree>
    <p:extLst>
      <p:ext uri="{BB962C8B-B14F-4D97-AF65-F5344CB8AC3E}">
        <p14:creationId xmlns:p14="http://schemas.microsoft.com/office/powerpoint/2010/main" val="100977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a:solidFill>
                  <a:srgbClr val="0070C0"/>
                </a:solidFill>
              </a:rPr>
              <a:t>Lisa</a:t>
            </a:r>
          </a:p>
        </p:txBody>
      </p:sp>
      <p:sp>
        <p:nvSpPr>
          <p:cNvPr id="3" name="Content Placeholder 2"/>
          <p:cNvSpPr>
            <a:spLocks noGrp="1"/>
          </p:cNvSpPr>
          <p:nvPr>
            <p:ph sz="quarter" idx="14"/>
          </p:nvPr>
        </p:nvSpPr>
        <p:spPr>
          <a:xfrm>
            <a:off x="468313" y="1201316"/>
            <a:ext cx="8207374" cy="3540105"/>
          </a:xfrm>
        </p:spPr>
        <p:txBody>
          <a:bodyPr/>
          <a:lstStyle/>
          <a:p>
            <a:pPr>
              <a:lnSpc>
                <a:spcPct val="150000"/>
              </a:lnSpc>
            </a:pPr>
            <a:r>
              <a:rPr lang="en-GB" sz="1400" b="0" noProof="0">
                <a:latin typeface="+mn-lt"/>
              </a:rPr>
              <a:t>Lisa woke up early in the morning because she had a very busy day ahead. She was worried about her math assignments. She had allocated two hours for the assignments and knew that it was too little for such complicated assignments, but she also had to prepare for two oncoming exams, attend an important board meeting of her guild, take her dog to the vet, and write some summer job applications. </a:t>
            </a:r>
          </a:p>
          <a:p>
            <a:pPr>
              <a:lnSpc>
                <a:spcPct val="150000"/>
              </a:lnSpc>
            </a:pPr>
            <a:r>
              <a:rPr lang="en-GB" sz="1400" b="0" noProof="0">
                <a:latin typeface="+mn-lt"/>
              </a:rPr>
              <a:t>She ended up spending one hour with the math assignments, having tried in vain to look for something helpful in the course materials to do the assignments as quickly as possible. She felt bad about herself because she really would like to do well in her studies. Math is important in her field, and she knows that. She blamed herself for bad time management.</a:t>
            </a:r>
          </a:p>
          <a:p>
            <a:pPr>
              <a:lnSpc>
                <a:spcPct val="150000"/>
              </a:lnSpc>
            </a:pPr>
            <a:r>
              <a:rPr lang="en-GB" sz="1400" b="0" noProof="0">
                <a:latin typeface="+mn-lt"/>
              </a:rPr>
              <a:t>The next day she went to the exercises (</a:t>
            </a:r>
            <a:r>
              <a:rPr lang="en-GB" sz="1400" b="0" noProof="0" err="1">
                <a:latin typeface="+mn-lt"/>
              </a:rPr>
              <a:t>laskarit</a:t>
            </a:r>
            <a:r>
              <a:rPr lang="en-GB" sz="1400" b="0" noProof="0">
                <a:latin typeface="+mn-lt"/>
              </a:rPr>
              <a:t>) and asked for some help. She didn’t understand what the assistant said because she couldn’t remember what some of the key concepts meant. ”Too much information,” she thought but didn’t say anything.</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14</a:t>
            </a:fld>
            <a:endParaRPr lang="fi-FI"/>
          </a:p>
        </p:txBody>
      </p:sp>
    </p:spTree>
    <p:extLst>
      <p:ext uri="{BB962C8B-B14F-4D97-AF65-F5344CB8AC3E}">
        <p14:creationId xmlns:p14="http://schemas.microsoft.com/office/powerpoint/2010/main" val="112556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a:solidFill>
                  <a:srgbClr val="0070C0"/>
                </a:solidFill>
                <a:latin typeface="Calibri" panose="020F0502020204030204" pitchFamily="34" charset="0"/>
                <a:cs typeface="Calibri" panose="020F0502020204030204" pitchFamily="34" charset="0"/>
              </a:rPr>
              <a:t>How to help Lisa: Hints for assistants 1/2</a:t>
            </a:r>
          </a:p>
        </p:txBody>
      </p:sp>
      <p:sp>
        <p:nvSpPr>
          <p:cNvPr id="3" name="Content Placeholder 2"/>
          <p:cNvSpPr>
            <a:spLocks noGrp="1"/>
          </p:cNvSpPr>
          <p:nvPr>
            <p:ph sz="quarter" idx="14"/>
          </p:nvPr>
        </p:nvSpPr>
        <p:spPr>
          <a:xfrm>
            <a:off x="468313" y="1477635"/>
            <a:ext cx="4588643" cy="3540105"/>
          </a:xfrm>
        </p:spPr>
        <p:txBody>
          <a:bodyPr/>
          <a:lstStyle/>
          <a:p>
            <a:pPr>
              <a:lnSpc>
                <a:spcPct val="150000"/>
              </a:lnSpc>
            </a:pPr>
            <a:r>
              <a:rPr lang="en-US" sz="1200" b="0" dirty="0">
                <a:latin typeface="+mn-lt"/>
              </a:rPr>
              <a:t>DOs:</a:t>
            </a:r>
          </a:p>
          <a:p>
            <a:pPr marL="171450" indent="-171450">
              <a:lnSpc>
                <a:spcPct val="150000"/>
              </a:lnSpc>
              <a:buFont typeface="Arial" panose="020B0604020202020204" pitchFamily="34" charset="0"/>
              <a:buChar char="•"/>
            </a:pPr>
            <a:r>
              <a:rPr lang="en-US" sz="1200" b="0" dirty="0">
                <a:latin typeface="+mn-lt"/>
              </a:rPr>
              <a:t>Make sure that the students understand. Use questions such as "how do you feel about the exercise?" or "do you want me to repeat something?"</a:t>
            </a:r>
          </a:p>
          <a:p>
            <a:pPr marL="171450" indent="-171450">
              <a:lnSpc>
                <a:spcPct val="150000"/>
              </a:lnSpc>
              <a:buFont typeface="Arial" panose="020B0604020202020204" pitchFamily="34" charset="0"/>
              <a:buChar char="•"/>
            </a:pPr>
            <a:r>
              <a:rPr lang="en-US" sz="1200" b="0" dirty="0">
                <a:latin typeface="+mn-lt"/>
              </a:rPr>
              <a:t>Refer to the course material in a clear way</a:t>
            </a:r>
          </a:p>
          <a:p>
            <a:pPr marL="171450" indent="-171450">
              <a:lnSpc>
                <a:spcPct val="150000"/>
              </a:lnSpc>
              <a:buFont typeface="Arial" panose="020B0604020202020204" pitchFamily="34" charset="0"/>
              <a:buChar char="•"/>
            </a:pPr>
            <a:r>
              <a:rPr lang="en-US" sz="1200" b="0" dirty="0">
                <a:latin typeface="+mn-lt"/>
              </a:rPr>
              <a:t>Promote group work</a:t>
            </a:r>
          </a:p>
          <a:p>
            <a:pPr marL="171450" indent="-171450">
              <a:lnSpc>
                <a:spcPct val="150000"/>
              </a:lnSpc>
              <a:buFont typeface="Arial" panose="020B0604020202020204" pitchFamily="34" charset="0"/>
              <a:buChar char="•"/>
            </a:pPr>
            <a:r>
              <a:rPr lang="en-US" sz="1200" b="0" dirty="0">
                <a:latin typeface="+mn-lt"/>
              </a:rPr>
              <a:t>Give alternative (or easier) options of assignments</a:t>
            </a:r>
          </a:p>
          <a:p>
            <a:pPr marL="171450" indent="-171450">
              <a:lnSpc>
                <a:spcPct val="150000"/>
              </a:lnSpc>
              <a:buFont typeface="Arial" panose="020B0604020202020204" pitchFamily="34" charset="0"/>
              <a:buChar char="•"/>
            </a:pPr>
            <a:r>
              <a:rPr lang="en-US" sz="1200" b="0" dirty="0">
                <a:latin typeface="+mn-lt"/>
              </a:rPr>
              <a:t>Make sure the TA and the responsible teacher communicate and the teacher gets the feedback</a:t>
            </a:r>
          </a:p>
          <a:p>
            <a:pPr marL="171450" indent="-171450">
              <a:lnSpc>
                <a:spcPct val="150000"/>
              </a:lnSpc>
              <a:buFont typeface="Arial" panose="020B0604020202020204" pitchFamily="34" charset="0"/>
              <a:buChar char="•"/>
            </a:pPr>
            <a:r>
              <a:rPr lang="en-US" sz="1200" b="0" dirty="0">
                <a:latin typeface="+mn-lt"/>
              </a:rPr>
              <a:t>Plan the course well in advance and make sure it doesn't overlap with other important courses in the same major</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sp>
        <p:nvSpPr>
          <p:cNvPr id="6" name="Content Placeholder 2">
            <a:extLst>
              <a:ext uri="{FF2B5EF4-FFF2-40B4-BE49-F238E27FC236}">
                <a16:creationId xmlns:a16="http://schemas.microsoft.com/office/drawing/2014/main" id="{0E1F5382-F141-4422-8F6C-5496B70A57D9}"/>
              </a:ext>
            </a:extLst>
          </p:cNvPr>
          <p:cNvSpPr txBox="1">
            <a:spLocks/>
          </p:cNvSpPr>
          <p:nvPr/>
        </p:nvSpPr>
        <p:spPr>
          <a:xfrm>
            <a:off x="5717059" y="1477635"/>
            <a:ext cx="3059280" cy="3540105"/>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0" dirty="0">
                <a:latin typeface="+mn-lt"/>
              </a:rPr>
              <a:t>DON'Ts:</a:t>
            </a:r>
          </a:p>
          <a:p>
            <a:pPr marL="171450" indent="-171450">
              <a:lnSpc>
                <a:spcPct val="150000"/>
              </a:lnSpc>
              <a:buFont typeface="Arial" panose="020B0604020202020204" pitchFamily="34" charset="0"/>
              <a:buChar char="•"/>
            </a:pPr>
            <a:r>
              <a:rPr lang="en-US" sz="1200" b="0" dirty="0">
                <a:latin typeface="+mn-lt"/>
              </a:rPr>
              <a:t>Give too hard exercises</a:t>
            </a:r>
          </a:p>
          <a:p>
            <a:pPr marL="171450" indent="-171450">
              <a:lnSpc>
                <a:spcPct val="150000"/>
              </a:lnSpc>
              <a:buFont typeface="Arial" panose="020B0604020202020204" pitchFamily="34" charset="0"/>
              <a:buChar char="•"/>
            </a:pPr>
            <a:r>
              <a:rPr lang="en-US" sz="1200" b="0" dirty="0">
                <a:latin typeface="+mn-lt"/>
              </a:rPr>
              <a:t>Get irritated or mad</a:t>
            </a:r>
          </a:p>
          <a:p>
            <a:pPr marL="171450" indent="-171450">
              <a:lnSpc>
                <a:spcPct val="150000"/>
              </a:lnSpc>
              <a:buFont typeface="Arial" panose="020B0604020202020204" pitchFamily="34" charset="0"/>
              <a:buChar char="•"/>
            </a:pPr>
            <a:r>
              <a:rPr lang="en-US" sz="1200" b="0" dirty="0">
                <a:latin typeface="+mn-lt"/>
              </a:rPr>
              <a:t>Assume that the students understand when she is silent</a:t>
            </a:r>
            <a:endParaRPr lang="en-GB" sz="1200" b="0" dirty="0">
              <a:latin typeface="+mn-lt"/>
            </a:endParaRPr>
          </a:p>
        </p:txBody>
      </p:sp>
    </p:spTree>
    <p:extLst>
      <p:ext uri="{BB962C8B-B14F-4D97-AF65-F5344CB8AC3E}">
        <p14:creationId xmlns:p14="http://schemas.microsoft.com/office/powerpoint/2010/main" val="301030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70C0"/>
                </a:solidFill>
                <a:latin typeface="Calibri" panose="020F0502020204030204" pitchFamily="34" charset="0"/>
                <a:cs typeface="Calibri" panose="020F0502020204030204" pitchFamily="34" charset="0"/>
              </a:rPr>
              <a:t>How to help Lisa: Hints for assistants 2/2</a:t>
            </a:r>
            <a:endParaRPr lang="en-GB" noProof="0" dirty="0">
              <a:solidFill>
                <a:srgbClr val="0070C0"/>
              </a:solidFill>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16</a:t>
            </a:fld>
            <a:endParaRPr lang="fi-FI"/>
          </a:p>
        </p:txBody>
      </p:sp>
      <p:sp>
        <p:nvSpPr>
          <p:cNvPr id="6" name="Content Placeholder 2">
            <a:extLst>
              <a:ext uri="{FF2B5EF4-FFF2-40B4-BE49-F238E27FC236}">
                <a16:creationId xmlns:a16="http://schemas.microsoft.com/office/drawing/2014/main" id="{066FAF03-D5A0-4DA8-88F6-81D37F49E5D7}"/>
              </a:ext>
            </a:extLst>
          </p:cNvPr>
          <p:cNvSpPr txBox="1">
            <a:spLocks/>
          </p:cNvSpPr>
          <p:nvPr/>
        </p:nvSpPr>
        <p:spPr>
          <a:xfrm>
            <a:off x="467545" y="1326292"/>
            <a:ext cx="6768751" cy="4388707"/>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GB" sz="1200" b="0" dirty="0">
                <a:latin typeface="+mn-lt"/>
              </a:rPr>
              <a:t>As a course assistant you could help Lisa by</a:t>
            </a:r>
          </a:p>
          <a:p>
            <a:pPr marL="285750" indent="-285750">
              <a:lnSpc>
                <a:spcPct val="150000"/>
              </a:lnSpc>
              <a:buFont typeface="Arial" panose="020B0604020202020204" pitchFamily="34" charset="0"/>
              <a:buChar char="•"/>
            </a:pPr>
            <a:r>
              <a:rPr lang="en-GB" sz="1200" b="0" dirty="0">
                <a:latin typeface="+mn-lt"/>
              </a:rPr>
              <a:t>At the beginning of the exercises, going through the </a:t>
            </a:r>
            <a:r>
              <a:rPr lang="en-GB" sz="1200" b="0" dirty="0">
                <a:solidFill>
                  <a:srgbClr val="005EB8"/>
                </a:solidFill>
                <a:latin typeface="+mn-lt"/>
              </a:rPr>
              <a:t>key concepts </a:t>
            </a:r>
            <a:r>
              <a:rPr lang="en-GB" sz="1200" b="0" dirty="0">
                <a:latin typeface="+mn-lt"/>
              </a:rPr>
              <a:t>with whole group on board / with some slides by </a:t>
            </a:r>
            <a:r>
              <a:rPr lang="en-GB" sz="1200" b="0" dirty="0">
                <a:solidFill>
                  <a:srgbClr val="005EB8"/>
                </a:solidFill>
                <a:latin typeface="+mn-lt"/>
              </a:rPr>
              <a:t>asking the students to explain </a:t>
            </a:r>
            <a:r>
              <a:rPr lang="en-GB" sz="1200" b="0" dirty="0">
                <a:latin typeface="+mn-lt"/>
              </a:rPr>
              <a:t>them in own words -&gt; showing the definitions</a:t>
            </a:r>
          </a:p>
          <a:p>
            <a:pPr marL="285750" indent="-285750">
              <a:lnSpc>
                <a:spcPct val="150000"/>
              </a:lnSpc>
              <a:buFont typeface="Arial" panose="020B0604020202020204" pitchFamily="34" charset="0"/>
              <a:buChar char="•"/>
            </a:pPr>
            <a:r>
              <a:rPr lang="en-GB" sz="1200" b="0" dirty="0">
                <a:latin typeface="+mn-lt"/>
              </a:rPr>
              <a:t>Asking for </a:t>
            </a:r>
            <a:r>
              <a:rPr lang="en-GB" sz="1200" b="0" dirty="0">
                <a:solidFill>
                  <a:srgbClr val="005EB8"/>
                </a:solidFill>
                <a:latin typeface="+mn-lt"/>
              </a:rPr>
              <a:t>students to give some examples</a:t>
            </a:r>
            <a:r>
              <a:rPr lang="en-GB" sz="1200" b="0" dirty="0">
                <a:latin typeface="+mn-lt"/>
              </a:rPr>
              <a:t> related to key concepts and giving some yourself (you can ask students to talk in pairs first)</a:t>
            </a:r>
          </a:p>
          <a:p>
            <a:pPr marL="285750" indent="-285750">
              <a:lnSpc>
                <a:spcPct val="150000"/>
              </a:lnSpc>
              <a:buFont typeface="Arial" panose="020B0604020202020204" pitchFamily="34" charset="0"/>
              <a:buChar char="•"/>
            </a:pPr>
            <a:r>
              <a:rPr lang="en-GB" sz="1200" b="0" dirty="0">
                <a:latin typeface="+mn-lt"/>
              </a:rPr>
              <a:t>This gives those who know the concepts an opportunity to demonstrate their understanding. And helps those who are afraid to say that they do not understand. </a:t>
            </a:r>
          </a:p>
          <a:p>
            <a:pPr marL="285750" indent="-285750">
              <a:lnSpc>
                <a:spcPct val="150000"/>
              </a:lnSpc>
              <a:buFont typeface="Arial" panose="020B0604020202020204" pitchFamily="34" charset="0"/>
              <a:buChar char="•"/>
            </a:pPr>
            <a:r>
              <a:rPr lang="en-GB" sz="1300" b="0" dirty="0">
                <a:solidFill>
                  <a:srgbClr val="005EB8"/>
                </a:solidFill>
                <a:latin typeface="+mn-lt"/>
              </a:rPr>
              <a:t>Positive feedback </a:t>
            </a:r>
            <a:r>
              <a:rPr lang="en-GB" sz="1300" b="0" dirty="0">
                <a:latin typeface="+mn-lt"/>
              </a:rPr>
              <a:t>on things already done</a:t>
            </a:r>
          </a:p>
          <a:p>
            <a:pPr marL="285750" indent="-285750">
              <a:lnSpc>
                <a:spcPct val="150000"/>
              </a:lnSpc>
              <a:buFont typeface="Arial" panose="020B0604020202020204" pitchFamily="34" charset="0"/>
              <a:buChar char="•"/>
            </a:pPr>
            <a:r>
              <a:rPr lang="en-GB" sz="1300" b="0" dirty="0">
                <a:latin typeface="+mn-lt"/>
              </a:rPr>
              <a:t>Helping to </a:t>
            </a:r>
            <a:r>
              <a:rPr lang="en-GB" sz="1300" b="0" dirty="0">
                <a:solidFill>
                  <a:srgbClr val="005EB8"/>
                </a:solidFill>
                <a:latin typeface="+mn-lt"/>
              </a:rPr>
              <a:t>connect</a:t>
            </a:r>
            <a:r>
              <a:rPr lang="en-GB" sz="1300" b="0" dirty="0">
                <a:latin typeface="+mn-lt"/>
              </a:rPr>
              <a:t> the </a:t>
            </a:r>
            <a:r>
              <a:rPr lang="en-GB" sz="1300" b="0" dirty="0">
                <a:solidFill>
                  <a:srgbClr val="005EB8"/>
                </a:solidFill>
                <a:latin typeface="+mn-lt"/>
              </a:rPr>
              <a:t>familiar</a:t>
            </a:r>
            <a:r>
              <a:rPr lang="en-GB" sz="1300" b="0" dirty="0">
                <a:latin typeface="+mn-lt"/>
              </a:rPr>
              <a:t> topics with the </a:t>
            </a:r>
            <a:r>
              <a:rPr lang="en-GB" sz="1300" b="0" dirty="0">
                <a:solidFill>
                  <a:srgbClr val="005EB8"/>
                </a:solidFill>
                <a:latin typeface="+mn-lt"/>
              </a:rPr>
              <a:t>unfamiliar</a:t>
            </a:r>
            <a:r>
              <a:rPr lang="en-GB" sz="1300" b="0" dirty="0">
                <a:latin typeface="+mn-lt"/>
              </a:rPr>
              <a:t> (e.g. by asking “</a:t>
            </a:r>
            <a:r>
              <a:rPr lang="en-GB" sz="1300" b="0" dirty="0">
                <a:solidFill>
                  <a:srgbClr val="005EB8"/>
                </a:solidFill>
                <a:latin typeface="+mn-lt"/>
              </a:rPr>
              <a:t>What do you already remember about x?” </a:t>
            </a:r>
            <a:r>
              <a:rPr lang="en-GB" sz="1300" b="0" dirty="0">
                <a:latin typeface="+mn-lt"/>
              </a:rPr>
              <a:t>and “What might still be unclear to you?”)</a:t>
            </a:r>
          </a:p>
          <a:p>
            <a:pPr marL="285750" indent="-285750">
              <a:lnSpc>
                <a:spcPct val="150000"/>
              </a:lnSpc>
              <a:buFont typeface="Arial" panose="020B0604020202020204" pitchFamily="34" charset="0"/>
              <a:buChar char="•"/>
            </a:pPr>
            <a:r>
              <a:rPr lang="en-GB" sz="1300" b="0" dirty="0">
                <a:latin typeface="+mn-lt"/>
              </a:rPr>
              <a:t>Finding </a:t>
            </a:r>
            <a:r>
              <a:rPr lang="en-GB" sz="1300" b="0" dirty="0">
                <a:solidFill>
                  <a:srgbClr val="005EB8"/>
                </a:solidFill>
                <a:latin typeface="+mn-lt"/>
              </a:rPr>
              <a:t>appropriate</a:t>
            </a:r>
            <a:r>
              <a:rPr lang="en-GB" sz="1300" b="0" dirty="0">
                <a:latin typeface="+mn-lt"/>
              </a:rPr>
              <a:t> exercises: </a:t>
            </a:r>
            <a:r>
              <a:rPr lang="en-GB" sz="1300" b="0" dirty="0">
                <a:solidFill>
                  <a:srgbClr val="005EB8"/>
                </a:solidFill>
                <a:latin typeface="+mn-lt"/>
              </a:rPr>
              <a:t>starting from easier</a:t>
            </a:r>
          </a:p>
          <a:p>
            <a:pPr marL="285750" indent="-285750">
              <a:lnSpc>
                <a:spcPct val="150000"/>
              </a:lnSpc>
              <a:buFont typeface="Arial" panose="020B0604020202020204" pitchFamily="34" charset="0"/>
              <a:buChar char="•"/>
            </a:pPr>
            <a:endParaRPr lang="en-GB" sz="1300" b="0" dirty="0">
              <a:latin typeface="+mn-lt"/>
            </a:endParaRPr>
          </a:p>
          <a:p>
            <a:pPr marL="523350" lvl="1" indent="-285750">
              <a:lnSpc>
                <a:spcPct val="150000"/>
              </a:lnSpc>
              <a:buFont typeface="Arial" panose="020B0604020202020204" pitchFamily="34" charset="0"/>
              <a:buChar char="•"/>
            </a:pPr>
            <a:endParaRPr lang="en-GB" sz="1200" b="0" dirty="0">
              <a:latin typeface="+mn-lt"/>
            </a:endParaRPr>
          </a:p>
        </p:txBody>
      </p:sp>
    </p:spTree>
    <p:extLst>
      <p:ext uri="{BB962C8B-B14F-4D97-AF65-F5344CB8AC3E}">
        <p14:creationId xmlns:p14="http://schemas.microsoft.com/office/powerpoint/2010/main" val="235909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a:solidFill>
                  <a:srgbClr val="FFC000"/>
                </a:solidFill>
              </a:rPr>
              <a:t>Anna</a:t>
            </a:r>
          </a:p>
        </p:txBody>
      </p:sp>
      <p:sp>
        <p:nvSpPr>
          <p:cNvPr id="3" name="Content Placeholder 2"/>
          <p:cNvSpPr>
            <a:spLocks noGrp="1"/>
          </p:cNvSpPr>
          <p:nvPr>
            <p:ph sz="quarter" idx="14"/>
          </p:nvPr>
        </p:nvSpPr>
        <p:spPr/>
        <p:txBody>
          <a:bodyPr>
            <a:normAutofit/>
          </a:bodyPr>
          <a:lstStyle/>
          <a:p>
            <a:pPr>
              <a:lnSpc>
                <a:spcPct val="150000"/>
              </a:lnSpc>
            </a:pPr>
            <a:r>
              <a:rPr lang="en-GB" sz="1400" b="0" noProof="0">
                <a:latin typeface="+mn-lt"/>
              </a:rPr>
              <a:t>Anna found math assignments very interesting. She had attended all the lectures and even read some extra material she found on the Internet while she was looking for material on a related topic. She had a good routine for doing calculations, but one of the assignments was particularly difficult. She had some ideas on how to solve this difficult assignment, but she didn’t know how to proceed.</a:t>
            </a:r>
          </a:p>
          <a:p>
            <a:pPr>
              <a:lnSpc>
                <a:spcPct val="150000"/>
              </a:lnSpc>
            </a:pPr>
            <a:r>
              <a:rPr lang="en-GB" sz="1400" b="0" noProof="0">
                <a:latin typeface="+mn-lt"/>
              </a:rPr>
              <a:t>Anna went to the exercises (</a:t>
            </a:r>
            <a:r>
              <a:rPr lang="en-GB" sz="1400" b="0" noProof="0" err="1">
                <a:latin typeface="+mn-lt"/>
              </a:rPr>
              <a:t>laskarit</a:t>
            </a:r>
            <a:r>
              <a:rPr lang="en-GB" sz="1400" b="0" noProof="0">
                <a:latin typeface="+mn-lt"/>
              </a:rPr>
              <a:t>) and took a seat in the back row. She had always been shy and was a bit anxious about whether the course assistant was paying attention on her. She didn’t really know other students in the classroom because she preferred to study on her own. She was hoping that someone else would ask the same questions she had in mind. </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Tree>
    <p:extLst>
      <p:ext uri="{BB962C8B-B14F-4D97-AF65-F5344CB8AC3E}">
        <p14:creationId xmlns:p14="http://schemas.microsoft.com/office/powerpoint/2010/main" val="277567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latin typeface="Calibri" panose="020F0502020204030204" pitchFamily="34" charset="0"/>
                <a:cs typeface="Calibri" panose="020F0502020204030204" pitchFamily="34" charset="0"/>
              </a:rPr>
              <a:t>How to help Anna: Hints for assistants 1/2</a:t>
            </a:r>
            <a:endParaRPr lang="en-GB" noProof="0" dirty="0">
              <a:solidFill>
                <a:srgbClr val="FFC000"/>
              </a:solidFill>
              <a:latin typeface="Calibri" panose="020F0502020204030204" pitchFamily="34" charset="0"/>
              <a:cs typeface="Calibri" panose="020F0502020204030204" pitchFamily="34" charset="0"/>
            </a:endParaRP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sp>
        <p:nvSpPr>
          <p:cNvPr id="6" name="Content Placeholder 2">
            <a:extLst>
              <a:ext uri="{FF2B5EF4-FFF2-40B4-BE49-F238E27FC236}">
                <a16:creationId xmlns:a16="http://schemas.microsoft.com/office/drawing/2014/main" id="{BE0AB979-DE07-4A35-9850-EA5809C5FEAC}"/>
              </a:ext>
            </a:extLst>
          </p:cNvPr>
          <p:cNvSpPr txBox="1">
            <a:spLocks/>
          </p:cNvSpPr>
          <p:nvPr/>
        </p:nvSpPr>
        <p:spPr>
          <a:xfrm>
            <a:off x="525209" y="1123402"/>
            <a:ext cx="4589412" cy="4032547"/>
          </a:xfrm>
          <a:prstGeom prst="rect">
            <a:avLst/>
          </a:prstGeom>
        </p:spPr>
        <p:txBody>
          <a:bodyPr vert="horz" lIns="0" tIns="0" rIns="0" bIns="0">
            <a:no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100" b="0" dirty="0"/>
              <a:t>Dos</a:t>
            </a:r>
          </a:p>
          <a:p>
            <a:pPr marL="171450" indent="-171450">
              <a:lnSpc>
                <a:spcPct val="150000"/>
              </a:lnSpc>
              <a:buFont typeface="Arial" panose="020B0604020202020204" pitchFamily="34" charset="0"/>
              <a:buChar char="•"/>
            </a:pPr>
            <a:r>
              <a:rPr lang="en-US" sz="1100" b="0" dirty="0"/>
              <a:t>Follow the expressions of students in your group</a:t>
            </a:r>
          </a:p>
          <a:p>
            <a:pPr marL="171450" indent="-171450">
              <a:lnSpc>
                <a:spcPct val="150000"/>
              </a:lnSpc>
              <a:buFont typeface="Arial" panose="020B0604020202020204" pitchFamily="34" charset="0"/>
              <a:buChar char="•"/>
            </a:pPr>
            <a:r>
              <a:rPr lang="en-US" sz="1100" b="0" dirty="0"/>
              <a:t>Mention that people are free to ask questions at any time</a:t>
            </a:r>
          </a:p>
          <a:p>
            <a:pPr marL="409050" lvl="1" indent="-171450">
              <a:lnSpc>
                <a:spcPct val="150000"/>
              </a:lnSpc>
              <a:buFont typeface="Arial" panose="020B0604020202020204" pitchFamily="34" charset="0"/>
              <a:buChar char="•"/>
            </a:pPr>
            <a:r>
              <a:rPr lang="en-US" sz="1000" b="0" dirty="0"/>
              <a:t>Emphasize the hardest topics to lower the limit to ask questions</a:t>
            </a:r>
          </a:p>
          <a:p>
            <a:pPr marL="171450" indent="-171450">
              <a:lnSpc>
                <a:spcPct val="150000"/>
              </a:lnSpc>
              <a:buFont typeface="Arial" panose="020B0604020202020204" pitchFamily="34" charset="0"/>
              <a:buChar char="•"/>
            </a:pPr>
            <a:r>
              <a:rPr lang="en-US" sz="1100" b="0" dirty="0"/>
              <a:t>Ask for questions and give students time to think</a:t>
            </a:r>
          </a:p>
          <a:p>
            <a:pPr marL="409050" lvl="1" indent="-171450">
              <a:lnSpc>
                <a:spcPct val="150000"/>
              </a:lnSpc>
              <a:buFont typeface="Arial" panose="020B0604020202020204" pitchFamily="34" charset="0"/>
              <a:buChar char="•"/>
            </a:pPr>
            <a:r>
              <a:rPr lang="en-US" sz="1000" b="0" dirty="0"/>
              <a:t>Ask for the hardest things</a:t>
            </a:r>
          </a:p>
          <a:p>
            <a:pPr marL="409050" lvl="1" indent="-171450">
              <a:lnSpc>
                <a:spcPct val="150000"/>
              </a:lnSpc>
              <a:buFont typeface="Arial" panose="020B0604020202020204" pitchFamily="34" charset="0"/>
              <a:buChar char="•"/>
            </a:pPr>
            <a:r>
              <a:rPr lang="en-US" sz="1000" b="0" dirty="0"/>
              <a:t>List some topics and ask people to raise their hands if they felt those difficult</a:t>
            </a:r>
          </a:p>
          <a:p>
            <a:pPr marL="171450" indent="-171450">
              <a:lnSpc>
                <a:spcPct val="150000"/>
              </a:lnSpc>
              <a:buFont typeface="Arial" panose="020B0604020202020204" pitchFamily="34" charset="0"/>
              <a:buChar char="•"/>
            </a:pPr>
            <a:r>
              <a:rPr lang="en-US" sz="1100" b="0" dirty="0"/>
              <a:t>Let people ask questions personally after the session</a:t>
            </a:r>
          </a:p>
          <a:p>
            <a:pPr marL="171450" indent="-171450">
              <a:lnSpc>
                <a:spcPct val="150000"/>
              </a:lnSpc>
              <a:buFont typeface="Arial" panose="020B0604020202020204" pitchFamily="34" charset="0"/>
              <a:buChar char="•"/>
            </a:pPr>
            <a:r>
              <a:rPr lang="en-US" sz="1100" b="0" dirty="0"/>
              <a:t>Circulate in class (if you have time) and ask personal questions</a:t>
            </a:r>
          </a:p>
          <a:p>
            <a:pPr marL="409050" lvl="1" indent="-171450">
              <a:lnSpc>
                <a:spcPct val="150000"/>
              </a:lnSpc>
              <a:buFont typeface="Arial" panose="020B0604020202020204" pitchFamily="34" charset="0"/>
              <a:buChar char="•"/>
            </a:pPr>
            <a:r>
              <a:rPr lang="en-US" sz="1000" b="0" dirty="0"/>
              <a:t>ask for questions</a:t>
            </a:r>
          </a:p>
          <a:p>
            <a:pPr marL="409050" lvl="1" indent="-171450">
              <a:lnSpc>
                <a:spcPct val="150000"/>
              </a:lnSpc>
              <a:buFont typeface="Arial" panose="020B0604020202020204" pitchFamily="34" charset="0"/>
              <a:buChar char="•"/>
            </a:pPr>
            <a:r>
              <a:rPr lang="en-US" sz="1000" b="0" dirty="0"/>
              <a:t>ask what (or how) they are doing, and they might find some questions</a:t>
            </a:r>
          </a:p>
          <a:p>
            <a:pPr marL="171450" indent="-171450">
              <a:lnSpc>
                <a:spcPct val="150000"/>
              </a:lnSpc>
              <a:buFont typeface="Arial" panose="020B0604020202020204" pitchFamily="34" charset="0"/>
              <a:buChar char="•"/>
            </a:pPr>
            <a:r>
              <a:rPr lang="en-US" sz="1100" b="0" dirty="0"/>
              <a:t>Try to activate interaction between students</a:t>
            </a:r>
          </a:p>
          <a:p>
            <a:pPr marL="409050" lvl="1" indent="-171450">
              <a:lnSpc>
                <a:spcPct val="150000"/>
              </a:lnSpc>
              <a:buFont typeface="Arial" panose="020B0604020202020204" pitchFamily="34" charset="0"/>
              <a:buChar char="•"/>
            </a:pPr>
            <a:r>
              <a:rPr lang="en-US" sz="1000" b="0" dirty="0"/>
              <a:t>form smaller groups and give some topic/questions for discussion</a:t>
            </a:r>
            <a:r>
              <a:rPr lang="en-US" sz="1000" dirty="0"/>
              <a:t/>
            </a:r>
            <a:br>
              <a:rPr lang="en-US" sz="1000" dirty="0"/>
            </a:br>
            <a:r>
              <a:rPr lang="en-US" sz="1000" dirty="0"/>
              <a:t/>
            </a:r>
            <a:br>
              <a:rPr lang="en-US" sz="1000" dirty="0"/>
            </a:br>
            <a:endParaRPr lang="en-GB" sz="1000" b="0" dirty="0">
              <a:latin typeface="+mn-lt"/>
            </a:endParaRPr>
          </a:p>
        </p:txBody>
      </p:sp>
      <p:sp>
        <p:nvSpPr>
          <p:cNvPr id="10" name="Content Placeholder 2">
            <a:extLst>
              <a:ext uri="{FF2B5EF4-FFF2-40B4-BE49-F238E27FC236}">
                <a16:creationId xmlns:a16="http://schemas.microsoft.com/office/drawing/2014/main" id="{292E9BD8-85AC-4920-B6D9-842AE0853327}"/>
              </a:ext>
            </a:extLst>
          </p:cNvPr>
          <p:cNvSpPr txBox="1">
            <a:spLocks/>
          </p:cNvSpPr>
          <p:nvPr/>
        </p:nvSpPr>
        <p:spPr>
          <a:xfrm>
            <a:off x="5620045" y="1261611"/>
            <a:ext cx="3687096" cy="3451001"/>
          </a:xfrm>
          <a:prstGeom prst="rect">
            <a:avLst/>
          </a:prstGeom>
        </p:spPr>
        <p:txBody>
          <a:bodyPr vert="horz" lIns="0" tIns="0" rIns="0" bIns="0">
            <a:norm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100" b="0" dirty="0"/>
              <a:t>DON'Ts</a:t>
            </a:r>
            <a:r>
              <a:rPr lang="en-US" sz="1100" dirty="0"/>
              <a:t/>
            </a:r>
            <a:br>
              <a:rPr lang="en-US" sz="1100" dirty="0"/>
            </a:br>
            <a:r>
              <a:rPr lang="en-US" sz="1100" b="0" dirty="0"/>
              <a:t>- Do not hurry</a:t>
            </a:r>
            <a:r>
              <a:rPr lang="en-US" sz="1100" dirty="0"/>
              <a:t/>
            </a:r>
            <a:br>
              <a:rPr lang="en-US" sz="1100" dirty="0"/>
            </a:br>
            <a:r>
              <a:rPr lang="en-US" sz="1100" b="0" dirty="0"/>
              <a:t>    - During the session</a:t>
            </a:r>
            <a:r>
              <a:rPr lang="en-US" sz="1100" dirty="0"/>
              <a:t/>
            </a:r>
            <a:br>
              <a:rPr lang="en-US" sz="1100" dirty="0"/>
            </a:br>
            <a:r>
              <a:rPr lang="en-US" sz="1100" b="0" dirty="0"/>
              <a:t>    - Leaving the class</a:t>
            </a:r>
            <a:endParaRPr lang="en-GB" sz="1100" b="0" dirty="0">
              <a:latin typeface="+mn-lt"/>
            </a:endParaRPr>
          </a:p>
        </p:txBody>
      </p:sp>
    </p:spTree>
    <p:extLst>
      <p:ext uri="{BB962C8B-B14F-4D97-AF65-F5344CB8AC3E}">
        <p14:creationId xmlns:p14="http://schemas.microsoft.com/office/powerpoint/2010/main" val="356448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latin typeface="Calibri" panose="020F0502020204030204" pitchFamily="34" charset="0"/>
                <a:cs typeface="Calibri" panose="020F0502020204030204" pitchFamily="34" charset="0"/>
              </a:rPr>
              <a:t>How to help Anna: Hints for assistants 2/2</a:t>
            </a:r>
            <a:endParaRPr lang="en-GB" noProof="0" dirty="0">
              <a:solidFill>
                <a:srgbClr val="FFC000"/>
              </a:solidFill>
              <a:latin typeface="Calibri" panose="020F0502020204030204" pitchFamily="34" charset="0"/>
              <a:cs typeface="Calibri" panose="020F0502020204030204" pitchFamily="34" charset="0"/>
            </a:endParaRP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19</a:t>
            </a:fld>
            <a:endParaRPr lang="fi-FI"/>
          </a:p>
        </p:txBody>
      </p:sp>
      <p:sp>
        <p:nvSpPr>
          <p:cNvPr id="6" name="Content Placeholder 2">
            <a:extLst>
              <a:ext uri="{FF2B5EF4-FFF2-40B4-BE49-F238E27FC236}">
                <a16:creationId xmlns:a16="http://schemas.microsoft.com/office/drawing/2014/main" id="{BE0AB979-DE07-4A35-9850-EA5809C5FEAC}"/>
              </a:ext>
            </a:extLst>
          </p:cNvPr>
          <p:cNvSpPr txBox="1">
            <a:spLocks/>
          </p:cNvSpPr>
          <p:nvPr/>
        </p:nvSpPr>
        <p:spPr>
          <a:xfrm>
            <a:off x="467544" y="1285289"/>
            <a:ext cx="3512167" cy="4032547"/>
          </a:xfrm>
          <a:prstGeom prst="rect">
            <a:avLst/>
          </a:prstGeom>
        </p:spPr>
        <p:txBody>
          <a:bodyPr vert="horz" lIns="0" tIns="0" rIns="0" bIns="0">
            <a:norm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GB" sz="1200" b="0" dirty="0"/>
              <a:t>As a course assistant you could help Anna by</a:t>
            </a:r>
          </a:p>
          <a:p>
            <a:pPr marL="285750" indent="-285750">
              <a:lnSpc>
                <a:spcPct val="150000"/>
              </a:lnSpc>
              <a:buFont typeface="Arial" panose="020B0604020202020204" pitchFamily="34" charset="0"/>
              <a:buChar char="•"/>
            </a:pPr>
            <a:r>
              <a:rPr lang="en-GB" sz="1200" b="0" dirty="0">
                <a:latin typeface="+mn-lt"/>
              </a:rPr>
              <a:t>Using a “Question box” to which students could send questions before the exercises – and going through these with the whole group or with individual students. </a:t>
            </a:r>
          </a:p>
          <a:p>
            <a:pPr marL="285750" indent="-285750">
              <a:lnSpc>
                <a:spcPct val="150000"/>
              </a:lnSpc>
              <a:buFont typeface="Arial" panose="020B0604020202020204" pitchFamily="34" charset="0"/>
              <a:buChar char="•"/>
            </a:pPr>
            <a:r>
              <a:rPr lang="en-GB" sz="1200" b="0" dirty="0">
                <a:latin typeface="+mn-lt"/>
              </a:rPr>
              <a:t>You could even ask those who are interested in the same question to form a small group and go through the question with them. </a:t>
            </a:r>
          </a:p>
          <a:p>
            <a:pPr marL="285750" indent="-285750">
              <a:lnSpc>
                <a:spcPct val="150000"/>
              </a:lnSpc>
              <a:buFont typeface="Arial" panose="020B0604020202020204" pitchFamily="34" charset="0"/>
              <a:buChar char="•"/>
            </a:pPr>
            <a:r>
              <a:rPr lang="en-GB" sz="1200" b="0" dirty="0">
                <a:latin typeface="+mn-lt"/>
              </a:rPr>
              <a:t>Or ask someone who knows to help explain it to others (as long as they do not provide the answer straight away).</a:t>
            </a:r>
          </a:p>
        </p:txBody>
      </p:sp>
      <p:sp>
        <p:nvSpPr>
          <p:cNvPr id="10" name="Content Placeholder 2">
            <a:extLst>
              <a:ext uri="{FF2B5EF4-FFF2-40B4-BE49-F238E27FC236}">
                <a16:creationId xmlns:a16="http://schemas.microsoft.com/office/drawing/2014/main" id="{292E9BD8-85AC-4920-B6D9-842AE0853327}"/>
              </a:ext>
            </a:extLst>
          </p:cNvPr>
          <p:cNvSpPr txBox="1">
            <a:spLocks/>
          </p:cNvSpPr>
          <p:nvPr/>
        </p:nvSpPr>
        <p:spPr>
          <a:xfrm>
            <a:off x="4788024" y="1261611"/>
            <a:ext cx="3687096" cy="3451001"/>
          </a:xfrm>
          <a:prstGeom prst="rect">
            <a:avLst/>
          </a:prstGeom>
        </p:spPr>
        <p:txBody>
          <a:bodyPr vert="horz" lIns="0" tIns="0" rIns="0" bIns="0">
            <a:norm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200" b="0" dirty="0">
                <a:latin typeface="+mn-lt"/>
              </a:rPr>
              <a:t>Question box could be set e.g. with</a:t>
            </a:r>
          </a:p>
          <a:p>
            <a:pPr marL="523350" lvl="1" indent="-285750">
              <a:lnSpc>
                <a:spcPct val="150000"/>
              </a:lnSpc>
              <a:buFont typeface="Arial" panose="020B0604020202020204" pitchFamily="34" charset="0"/>
              <a:buChar char="•"/>
            </a:pPr>
            <a:r>
              <a:rPr lang="en-GB" sz="1200" dirty="0">
                <a:latin typeface="+mn-lt"/>
              </a:rPr>
              <a:t>MyCourses: forum or feedback activity before the session </a:t>
            </a:r>
          </a:p>
          <a:p>
            <a:pPr marL="746550" lvl="2" indent="-285750">
              <a:lnSpc>
                <a:spcPct val="150000"/>
              </a:lnSpc>
              <a:buFont typeface="Arial" panose="020B0604020202020204" pitchFamily="34" charset="0"/>
              <a:buChar char="•"/>
            </a:pPr>
            <a:r>
              <a:rPr lang="en-GB" sz="800" dirty="0">
                <a:latin typeface="+mn-lt"/>
              </a:rPr>
              <a:t>Help: </a:t>
            </a:r>
            <a:r>
              <a:rPr lang="en-GB" sz="800" dirty="0"/>
              <a:t>course teacher,</a:t>
            </a:r>
            <a:r>
              <a:rPr lang="en-GB" sz="800" dirty="0">
                <a:latin typeface="+mn-lt"/>
              </a:rPr>
              <a:t> </a:t>
            </a:r>
            <a:r>
              <a:rPr lang="fi-FI" sz="800" dirty="0">
                <a:hlinkClick r:id="rId2"/>
              </a:rPr>
              <a:t>https://wiki.aalto.fi/display/mchelp/MC+help</a:t>
            </a:r>
            <a:r>
              <a:rPr lang="fi-FI" sz="800" dirty="0"/>
              <a:t> </a:t>
            </a:r>
            <a:r>
              <a:rPr lang="fi-FI" sz="800" dirty="0" err="1"/>
              <a:t>or</a:t>
            </a:r>
            <a:r>
              <a:rPr lang="fi-FI" sz="800" dirty="0"/>
              <a:t> </a:t>
            </a:r>
            <a:r>
              <a:rPr lang="en-GB" sz="800" dirty="0">
                <a:latin typeface="+mn-lt"/>
                <a:hlinkClick r:id="rId3"/>
              </a:rPr>
              <a:t>mycourses@aalto.fi</a:t>
            </a:r>
            <a:r>
              <a:rPr lang="en-GB" sz="800" dirty="0">
                <a:latin typeface="+mn-lt"/>
              </a:rPr>
              <a:t> </a:t>
            </a:r>
          </a:p>
          <a:p>
            <a:pPr marL="523350" lvl="1" indent="-285750">
              <a:lnSpc>
                <a:spcPct val="150000"/>
              </a:lnSpc>
              <a:buFont typeface="Arial" panose="020B0604020202020204" pitchFamily="34" charset="0"/>
              <a:buChar char="•"/>
            </a:pPr>
            <a:r>
              <a:rPr lang="en-GB" sz="1200" dirty="0" err="1">
                <a:latin typeface="+mn-lt"/>
              </a:rPr>
              <a:t>Presemo</a:t>
            </a:r>
            <a:r>
              <a:rPr lang="en-GB" sz="1200" dirty="0">
                <a:latin typeface="+mn-lt"/>
              </a:rPr>
              <a:t> at the beginning of the session: students can share anonymously their questions and vote for others’ questions </a:t>
            </a:r>
          </a:p>
          <a:p>
            <a:pPr marL="746550" lvl="2" indent="-285750">
              <a:lnSpc>
                <a:spcPct val="150000"/>
              </a:lnSpc>
              <a:buFont typeface="Arial" panose="020B0604020202020204" pitchFamily="34" charset="0"/>
              <a:buChar char="•"/>
            </a:pPr>
            <a:r>
              <a:rPr lang="en-GB" sz="800" dirty="0">
                <a:latin typeface="+mn-lt"/>
              </a:rPr>
              <a:t>Help: </a:t>
            </a:r>
            <a:r>
              <a:rPr lang="fi-FI" sz="800" dirty="0">
                <a:hlinkClick r:id="rId4"/>
              </a:rPr>
              <a:t>http://presemo.com/docs/userguide.en.html</a:t>
            </a:r>
            <a:endParaRPr lang="en-GB" sz="800" dirty="0">
              <a:latin typeface="+mn-lt"/>
            </a:endParaRPr>
          </a:p>
          <a:p>
            <a:pPr marL="523350" lvl="1" indent="-285750">
              <a:lnSpc>
                <a:spcPct val="150000"/>
              </a:lnSpc>
              <a:buFont typeface="Arial" panose="020B0604020202020204" pitchFamily="34" charset="0"/>
              <a:buChar char="•"/>
            </a:pPr>
            <a:r>
              <a:rPr lang="en-GB" sz="1200" b="0" dirty="0">
                <a:latin typeface="+mn-lt"/>
              </a:rPr>
              <a:t>Post-it notes </a:t>
            </a:r>
            <a:r>
              <a:rPr lang="en-GB" sz="1200" dirty="0">
                <a:latin typeface="+mn-lt"/>
              </a:rPr>
              <a:t>at the beginning of the session</a:t>
            </a:r>
            <a:endParaRPr lang="en-GB" sz="1200" b="0" dirty="0">
              <a:latin typeface="+mn-lt"/>
            </a:endParaRPr>
          </a:p>
        </p:txBody>
      </p:sp>
    </p:spTree>
    <p:extLst>
      <p:ext uri="{BB962C8B-B14F-4D97-AF65-F5344CB8AC3E}">
        <p14:creationId xmlns:p14="http://schemas.microsoft.com/office/powerpoint/2010/main" val="347451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extLst/>
          </p:nvPr>
        </p:nvGraphicFramePr>
        <p:xfrm>
          <a:off x="468313" y="295610"/>
          <a:ext cx="8208143" cy="4268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683568" y="250961"/>
            <a:ext cx="8207375" cy="996498"/>
          </a:xfrm>
        </p:spPr>
        <p:txBody>
          <a:bodyPr/>
          <a:lstStyle/>
          <a:p>
            <a:r>
              <a:rPr lang="en-GB" dirty="0" smtClean="0">
                <a:latin typeface="Calibri" panose="020F0502020204030204" pitchFamily="34" charset="0"/>
                <a:cs typeface="Calibri" panose="020F0502020204030204" pitchFamily="34" charset="0"/>
              </a:rPr>
              <a:t>Course structure</a:t>
            </a:r>
            <a:endParaRPr lang="en-GB" dirty="0">
              <a:latin typeface="Calibri" panose="020F0502020204030204" pitchFamily="34" charset="0"/>
              <a:cs typeface="Calibri" panose="020F0502020204030204" pitchFamily="34" charset="0"/>
            </a:endParaRPr>
          </a:p>
        </p:txBody>
      </p:sp>
      <p:sp>
        <p:nvSpPr>
          <p:cNvPr id="8" name="Rounded Rectangle 7"/>
          <p:cNvSpPr/>
          <p:nvPr/>
        </p:nvSpPr>
        <p:spPr bwMode="auto">
          <a:xfrm>
            <a:off x="1932933" y="3086816"/>
            <a:ext cx="1082024" cy="522639"/>
          </a:xfrm>
          <a:prstGeom prst="roundRect">
            <a:avLst/>
          </a:prstGeom>
          <a:solidFill>
            <a:srgbClr val="CCECFF"/>
          </a:solidFill>
          <a:ln>
            <a:solidFill>
              <a:schemeClr val="tx2">
                <a:lumMod val="40000"/>
                <a:lumOff val="6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63500" tIns="31750" rIns="63500" bIns="31750" numCol="1" rtlCol="0" anchor="ctr" anchorCtr="0" compatLnSpc="1">
            <a:prstTxWarp prst="textNoShape">
              <a:avLst/>
            </a:prstTxWarp>
          </a:bodyPr>
          <a:lstStyle/>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1. Reading </a:t>
            </a:r>
          </a:p>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a:t>
            </a:r>
            <a:r>
              <a:rPr kumimoji="0" lang="en-GB" sz="1400" b="0" i="0" u="none" strike="noStrike" kern="1200" cap="none" spc="0" normalizeH="0" baseline="0" noProof="0" dirty="0" smtClean="0">
                <a:ln>
                  <a:noFill/>
                </a:ln>
                <a:solidFill>
                  <a:prstClr val="black"/>
                </a:solidFill>
                <a:effectLst/>
                <a:uLnTx/>
                <a:uFillTx/>
                <a:latin typeface="Arial"/>
                <a:ea typeface="+mn-ea"/>
                <a:cs typeface="+mn-cs"/>
              </a:rPr>
              <a:t>ssignment</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Rounded Rectangle 8"/>
          <p:cNvSpPr/>
          <p:nvPr/>
        </p:nvSpPr>
        <p:spPr bwMode="auto">
          <a:xfrm>
            <a:off x="1932933" y="4248367"/>
            <a:ext cx="6023443" cy="288032"/>
          </a:xfrm>
          <a:prstGeom prst="roundRect">
            <a:avLst/>
          </a:prstGeom>
          <a:solidFill>
            <a:srgbClr val="CCECFF"/>
          </a:solidFill>
          <a:ln>
            <a:solidFill>
              <a:schemeClr val="tx2">
                <a:lumMod val="40000"/>
                <a:lumOff val="6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63500" tIns="31750" rIns="63500" bIns="31750" numCol="1" rtlCol="0" anchor="ctr" anchorCtr="0" compatLnSpc="1">
            <a:prstTxWarp prst="textNoShape">
              <a:avLst/>
            </a:prstTxWarp>
          </a:bodyPr>
          <a:lstStyle/>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3. Pedagogical observations (two)</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ounded Rectangle 10"/>
          <p:cNvSpPr/>
          <p:nvPr/>
        </p:nvSpPr>
        <p:spPr bwMode="auto">
          <a:xfrm>
            <a:off x="4231879" y="3086816"/>
            <a:ext cx="1110751" cy="522638"/>
          </a:xfrm>
          <a:prstGeom prst="roundRect">
            <a:avLst/>
          </a:prstGeom>
          <a:solidFill>
            <a:srgbClr val="CCECFF"/>
          </a:solidFill>
          <a:ln>
            <a:solidFill>
              <a:schemeClr val="tx2">
                <a:lumMod val="40000"/>
                <a:lumOff val="6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63500" tIns="31750" rIns="63500" bIns="31750" numCol="1" rtlCol="0" anchor="ctr" anchorCtr="0" compatLnSpc="1">
            <a:prstTxWarp prst="textNoShape">
              <a:avLst/>
            </a:prstTxWarp>
          </a:bodyPr>
          <a:lstStyle/>
          <a:p>
            <a:pPr marL="0" marR="0" lvl="0" indent="0" algn="ctr" defTabSz="634950" rtl="0" eaLnBrk="1" fontAlgn="base" latinLnBrk="0" hangingPunct="1">
              <a:lnSpc>
                <a:spcPct val="100000"/>
              </a:lnSpc>
              <a:spcBef>
                <a:spcPct val="0"/>
              </a:spcBef>
              <a:spcAft>
                <a:spcPct val="0"/>
              </a:spcAft>
              <a:buClrTx/>
              <a:buSzTx/>
              <a:buFontTx/>
              <a:buNone/>
              <a:tabLst/>
              <a:defRPr/>
            </a:pPr>
            <a:endParaRPr kumimoji="0" lang="en-GB" sz="972"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2. Reading </a:t>
            </a:r>
          </a:p>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a:t>
            </a:r>
            <a:r>
              <a:rPr kumimoji="0" lang="en-GB" sz="1400" b="0" i="0" u="none" strike="noStrike" kern="1200" cap="none" spc="0" normalizeH="0" baseline="0" noProof="0" dirty="0" smtClean="0">
                <a:ln>
                  <a:noFill/>
                </a:ln>
                <a:solidFill>
                  <a:prstClr val="black"/>
                </a:solidFill>
                <a:effectLst/>
                <a:uLnTx/>
                <a:uFillTx/>
                <a:latin typeface="Arial"/>
                <a:ea typeface="+mn-ea"/>
                <a:cs typeface="+mn-cs"/>
              </a:rPr>
              <a:t>ssignment </a:t>
            </a:r>
          </a:p>
          <a:p>
            <a:pPr marL="0" marR="0" lvl="0" indent="0" algn="ctr" defTabSz="634950" rtl="0" eaLnBrk="1" fontAlgn="base" latinLnBrk="0" hangingPunct="1">
              <a:lnSpc>
                <a:spcPct val="100000"/>
              </a:lnSpc>
              <a:spcBef>
                <a:spcPct val="0"/>
              </a:spcBef>
              <a:spcAft>
                <a:spcPct val="0"/>
              </a:spcAft>
              <a:buClrTx/>
              <a:buSzTx/>
              <a:buFontTx/>
              <a:buNone/>
              <a:tabLst/>
              <a:defRPr/>
            </a:pPr>
            <a:endParaRPr kumimoji="0" lang="en-GB" sz="972"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ounded Rectangle 11"/>
          <p:cNvSpPr/>
          <p:nvPr/>
        </p:nvSpPr>
        <p:spPr bwMode="auto">
          <a:xfrm>
            <a:off x="2339752" y="3657483"/>
            <a:ext cx="1082024" cy="522639"/>
          </a:xfrm>
          <a:prstGeom prst="roundRect">
            <a:avLst/>
          </a:prstGeom>
          <a:solidFill>
            <a:srgbClr val="CCECFF"/>
          </a:solidFill>
          <a:ln>
            <a:solidFill>
              <a:schemeClr val="tx2">
                <a:lumMod val="40000"/>
                <a:lumOff val="6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63500" tIns="31750" rIns="63500" bIns="31750" numCol="1" rtlCol="0" anchor="ctr" anchorCtr="0" compatLnSpc="1">
            <a:prstTxWarp prst="textNoShape">
              <a:avLst/>
            </a:prstTxWarp>
          </a:bodyPr>
          <a:lstStyle/>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Small group </a:t>
            </a:r>
          </a:p>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meeting</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ounded Rectangle 12"/>
          <p:cNvSpPr/>
          <p:nvPr/>
        </p:nvSpPr>
        <p:spPr bwMode="auto">
          <a:xfrm>
            <a:off x="4515944" y="3657482"/>
            <a:ext cx="1082024" cy="522639"/>
          </a:xfrm>
          <a:prstGeom prst="roundRect">
            <a:avLst/>
          </a:prstGeom>
          <a:solidFill>
            <a:srgbClr val="CCECFF"/>
          </a:solidFill>
          <a:ln>
            <a:solidFill>
              <a:schemeClr val="tx2">
                <a:lumMod val="40000"/>
                <a:lumOff val="6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63500" tIns="31750" rIns="63500" bIns="31750" numCol="1" rtlCol="0" anchor="ctr" anchorCtr="0" compatLnSpc="1">
            <a:prstTxWarp prst="textNoShape">
              <a:avLst/>
            </a:prstTxWarp>
          </a:bodyPr>
          <a:lstStyle/>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Small group </a:t>
            </a:r>
          </a:p>
          <a:p>
            <a:pPr marL="0" marR="0" lvl="0" indent="0" algn="ctr" defTabSz="63495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a:ea typeface="+mn-ea"/>
                <a:cs typeface="+mn-cs"/>
              </a:rPr>
              <a:t>meeting</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900" b="0" i="0" u="none" strike="noStrike" kern="1200" cap="none" spc="0" normalizeH="0" baseline="0" noProof="0" dirty="0" smtClean="0">
                <a:ln>
                  <a:noFill/>
                </a:ln>
                <a:solidFill>
                  <a:prstClr val="black">
                    <a:tint val="75000"/>
                  </a:prstClr>
                </a:solidFill>
                <a:effectLst/>
                <a:uLnTx/>
                <a:uFillTx/>
                <a:latin typeface="Arial" charset="0"/>
                <a:ea typeface="ＭＳ Ｐゴシック" charset="0"/>
              </a:rPr>
              <a:t>21.4.2020</a:t>
            </a:r>
            <a:endParaRPr kumimoji="0" lang="en-GB"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556669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a:solidFill>
                  <a:srgbClr val="00B050"/>
                </a:solidFill>
              </a:rPr>
              <a:t>Ted</a:t>
            </a:r>
          </a:p>
        </p:txBody>
      </p:sp>
      <p:sp>
        <p:nvSpPr>
          <p:cNvPr id="3" name="Content Placeholder 2"/>
          <p:cNvSpPr>
            <a:spLocks noGrp="1"/>
          </p:cNvSpPr>
          <p:nvPr>
            <p:ph sz="quarter" idx="14"/>
          </p:nvPr>
        </p:nvSpPr>
        <p:spPr/>
        <p:txBody>
          <a:bodyPr>
            <a:normAutofit/>
          </a:bodyPr>
          <a:lstStyle/>
          <a:p>
            <a:pPr>
              <a:lnSpc>
                <a:spcPct val="150000"/>
              </a:lnSpc>
            </a:pPr>
            <a:r>
              <a:rPr lang="en-GB" sz="1400" b="0" noProof="0">
                <a:latin typeface="+mn-lt"/>
              </a:rPr>
              <a:t>Ted had always been interested in natural sciences and thought that the assignments on the course were quite easy. He spent some time calculating the assignments but skipped the last one because he thought it was kind of stupid. “Why should I know this type of detail anyway? And there are so many other interesting things to do…”</a:t>
            </a:r>
          </a:p>
          <a:p>
            <a:pPr>
              <a:lnSpc>
                <a:spcPct val="150000"/>
              </a:lnSpc>
            </a:pPr>
            <a:r>
              <a:rPr lang="en-GB" sz="1400" b="0" noProof="0">
                <a:latin typeface="+mn-lt"/>
              </a:rPr>
              <a:t>The next day Ted came to the exercises (</a:t>
            </a:r>
            <a:r>
              <a:rPr lang="en-GB" sz="1400" b="0" noProof="0" err="1">
                <a:latin typeface="+mn-lt"/>
              </a:rPr>
              <a:t>laskarit</a:t>
            </a:r>
            <a:r>
              <a:rPr lang="en-GB" sz="1400" b="0" noProof="0">
                <a:latin typeface="+mn-lt"/>
              </a:rPr>
              <a:t>) and noticed that the course assistant was one minute late. Most</a:t>
            </a:r>
            <a:r>
              <a:rPr lang="en-GB" sz="1400" b="0">
                <a:latin typeface="+mn-lt"/>
              </a:rPr>
              <a:t> of the time Ted </a:t>
            </a:r>
            <a:r>
              <a:rPr lang="en-GB" sz="1400" b="0" noProof="0">
                <a:latin typeface="+mn-lt"/>
              </a:rPr>
              <a:t>either talked with </a:t>
            </a:r>
            <a:r>
              <a:rPr lang="en-GB" sz="1400" b="0">
                <a:latin typeface="+mn-lt"/>
              </a:rPr>
              <a:t>his</a:t>
            </a:r>
            <a:r>
              <a:rPr lang="en-GB" sz="1400" b="0" noProof="0">
                <a:latin typeface="+mn-lt"/>
              </a:rPr>
              <a:t> friends or browsed Facebook. The assistant asked Ted to write one solution on the blackboard, </a:t>
            </a:r>
            <a:r>
              <a:rPr lang="en-GB" sz="1400" b="0">
                <a:latin typeface="+mn-lt"/>
              </a:rPr>
              <a:t>to which</a:t>
            </a:r>
            <a:r>
              <a:rPr lang="en-GB" sz="1400" b="0" noProof="0">
                <a:latin typeface="+mn-lt"/>
              </a:rPr>
              <a:t> Ted asked, in turn, if it really was necessary, because the assignment was so simple. When explaining some details of the last assignment, Ted interrupted the assistant and asked if the assistant really understood what they were talking about. </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Tree>
    <p:extLst>
      <p:ext uri="{BB962C8B-B14F-4D97-AF65-F5344CB8AC3E}">
        <p14:creationId xmlns:p14="http://schemas.microsoft.com/office/powerpoint/2010/main" val="47629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latin typeface="Calibri" panose="020F0502020204030204" pitchFamily="34" charset="0"/>
                <a:cs typeface="Calibri" panose="020F0502020204030204" pitchFamily="34" charset="0"/>
              </a:rPr>
              <a:t>How to help Ted: Hints for assistants 1/3</a:t>
            </a:r>
            <a:endParaRPr lang="en-GB" noProof="0" dirty="0">
              <a:solidFill>
                <a:srgbClr val="00B050"/>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4"/>
          </p:nvPr>
        </p:nvSpPr>
        <p:spPr>
          <a:xfrm>
            <a:off x="468312" y="1261610"/>
            <a:ext cx="6286715" cy="3601347"/>
          </a:xfrm>
        </p:spPr>
        <p:txBody>
          <a:bodyPr>
            <a:normAutofit fontScale="92500" lnSpcReduction="20000"/>
          </a:bodyPr>
          <a:lstStyle/>
          <a:p>
            <a:pPr marL="285750" indent="-285750">
              <a:buFont typeface="Arial" panose="020B0604020202020204" pitchFamily="34" charset="0"/>
              <a:buChar char="•"/>
            </a:pPr>
            <a:r>
              <a:rPr lang="en-US" sz="1400" b="0" dirty="0"/>
              <a:t>Ted is obviously very smart, but he thinks he’s above it all.</a:t>
            </a:r>
          </a:p>
          <a:p>
            <a:pPr marL="285750" indent="-285750">
              <a:buFont typeface="Arial" panose="020B0604020202020204" pitchFamily="34" charset="0"/>
              <a:buChar char="•"/>
            </a:pPr>
            <a:r>
              <a:rPr lang="en-US" sz="1400" b="0" dirty="0"/>
              <a:t>You have to respect the student, but he also has to respect the TA and the other students. He should not disrupt the learning environment.</a:t>
            </a:r>
            <a:br>
              <a:rPr lang="en-US" sz="1400" b="0" dirty="0"/>
            </a:br>
            <a:r>
              <a:rPr lang="en-US" sz="1400" b="0" dirty="0"/>
              <a:t>- Academic freedom means academic responsibility – no one is forcing Ted to attend exercises.</a:t>
            </a:r>
            <a:br>
              <a:rPr lang="en-US" sz="1400" b="0" dirty="0"/>
            </a:br>
            <a:endParaRPr lang="en-US" sz="1400" b="0" dirty="0"/>
          </a:p>
          <a:p>
            <a:pPr marL="285750" indent="-285750">
              <a:buFont typeface="Arial" panose="020B0604020202020204" pitchFamily="34" charset="0"/>
              <a:buChar char="•"/>
            </a:pPr>
            <a:r>
              <a:rPr lang="en-US" sz="1400" b="0" dirty="0"/>
              <a:t>Be well prepared in advance, he will have difficult questions. If you have good answers, they will find respect for you as well -&gt; you are able to gain control of the class back.</a:t>
            </a:r>
            <a:br>
              <a:rPr lang="en-US" sz="1400" b="0" dirty="0"/>
            </a:br>
            <a:endParaRPr lang="en-US" sz="1400" b="0" dirty="0"/>
          </a:p>
          <a:p>
            <a:pPr marL="285750" indent="-285750">
              <a:buFont typeface="Arial" panose="020B0604020202020204" pitchFamily="34" charset="0"/>
              <a:buChar char="•"/>
            </a:pPr>
            <a:r>
              <a:rPr lang="en-US" sz="1400" b="0" dirty="0"/>
              <a:t>Answer the questions: why is this important, why are we studying this?</a:t>
            </a:r>
            <a:br>
              <a:rPr lang="en-US" sz="1400" b="0" dirty="0"/>
            </a:br>
            <a:r>
              <a:rPr lang="en-US" sz="1400" b="0" dirty="0"/>
              <a:t>- Even if the course or question does not seem currently interesting, explain how it will help later on .</a:t>
            </a:r>
            <a:br>
              <a:rPr lang="en-US" sz="1400" b="0" dirty="0"/>
            </a:br>
            <a:endParaRPr lang="en-US" sz="1400" b="0" dirty="0"/>
          </a:p>
          <a:p>
            <a:pPr marL="285750" indent="-285750">
              <a:buFont typeface="Arial" panose="020B0604020202020204" pitchFamily="34" charset="0"/>
              <a:buChar char="•"/>
            </a:pPr>
            <a:r>
              <a:rPr lang="en-US" sz="1400" b="0" dirty="0"/>
              <a:t>Sometimes, you can just remind them of the course learning goals: It might suck, but it is what the course requires (information which is available beforehand) – feel free to give feedback (as TAs are not in charge of that either)</a:t>
            </a:r>
            <a:br>
              <a:rPr lang="en-US" sz="1400" b="0" dirty="0"/>
            </a:br>
            <a:endParaRPr lang="en-US" sz="1400" b="0" dirty="0"/>
          </a:p>
          <a:p>
            <a:pPr marL="285750" indent="-285750">
              <a:buFont typeface="Arial" panose="020B0604020202020204" pitchFamily="34" charset="0"/>
              <a:buChar char="•"/>
            </a:pPr>
            <a:r>
              <a:rPr lang="en-US" sz="1400" b="0" dirty="0"/>
              <a:t>Try to keep up a positive attitude – Ted is not the only student in class and your attitude affects the other students as well (who might also be frustrated with Ted).</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Tree>
    <p:extLst>
      <p:ext uri="{BB962C8B-B14F-4D97-AF65-F5344CB8AC3E}">
        <p14:creationId xmlns:p14="http://schemas.microsoft.com/office/powerpoint/2010/main" val="213683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latin typeface="Calibri" panose="020F0502020204030204" pitchFamily="34" charset="0"/>
                <a:cs typeface="Calibri" panose="020F0502020204030204" pitchFamily="34" charset="0"/>
              </a:rPr>
              <a:t>How to help Ted: Hints for assistants 2/3</a:t>
            </a:r>
            <a:endParaRPr lang="en-GB" noProof="0" dirty="0">
              <a:solidFill>
                <a:srgbClr val="00B050"/>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4"/>
          </p:nvPr>
        </p:nvSpPr>
        <p:spPr>
          <a:xfrm>
            <a:off x="468312" y="1261610"/>
            <a:ext cx="4161353" cy="3601347"/>
          </a:xfrm>
        </p:spPr>
        <p:txBody>
          <a:bodyPr>
            <a:normAutofit/>
          </a:bodyPr>
          <a:lstStyle/>
          <a:p>
            <a:r>
              <a:rPr lang="en-US" sz="1600" b="0" dirty="0"/>
              <a:t>Do</a:t>
            </a:r>
          </a:p>
          <a:p>
            <a:r>
              <a:rPr lang="en-US" sz="1600" b="0" dirty="0"/>
              <a:t>•Fake it till you make it (show confidence)</a:t>
            </a:r>
          </a:p>
          <a:p>
            <a:r>
              <a:rPr lang="en-US" sz="1600" b="0" dirty="0"/>
              <a:t>•Tell the students why the exercises matter</a:t>
            </a:r>
          </a:p>
          <a:p>
            <a:r>
              <a:rPr lang="en-US" sz="1600" b="0" dirty="0"/>
              <a:t>•Give more challenge (extra material from the teacher in charge etc.)</a:t>
            </a:r>
          </a:p>
          <a:p>
            <a:r>
              <a:rPr lang="en-US" sz="1600" b="0" dirty="0"/>
              <a:t>•Ask for guidance from the teacher in charge</a:t>
            </a:r>
          </a:p>
          <a:p>
            <a:r>
              <a:rPr lang="en-US" sz="1600" b="0" dirty="0"/>
              <a:t>Point out that Ted should focus on task at hand (not disrupt teaching)</a:t>
            </a: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22</a:t>
            </a:fld>
            <a:endParaRPr lang="fi-FI"/>
          </a:p>
        </p:txBody>
      </p:sp>
      <p:sp>
        <p:nvSpPr>
          <p:cNvPr id="6" name="Content Placeholder 2">
            <a:extLst>
              <a:ext uri="{FF2B5EF4-FFF2-40B4-BE49-F238E27FC236}">
                <a16:creationId xmlns:a16="http://schemas.microsoft.com/office/drawing/2014/main" id="{46A946BB-023B-4015-AB23-10150FC88F05}"/>
              </a:ext>
            </a:extLst>
          </p:cNvPr>
          <p:cNvSpPr txBox="1">
            <a:spLocks/>
          </p:cNvSpPr>
          <p:nvPr/>
        </p:nvSpPr>
        <p:spPr>
          <a:xfrm>
            <a:off x="5173362" y="1339002"/>
            <a:ext cx="4106562" cy="3601347"/>
          </a:xfrm>
          <a:prstGeom prst="rect">
            <a:avLst/>
          </a:prstGeom>
        </p:spPr>
        <p:txBody>
          <a:bodyPr vert="horz" lIns="0" tIns="0" rIns="0" bIns="0">
            <a:norm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a:t>Don’t</a:t>
            </a:r>
          </a:p>
          <a:p>
            <a:r>
              <a:rPr lang="en-US" sz="1600" b="0" dirty="0"/>
              <a:t>•Get confrontational or angry</a:t>
            </a:r>
          </a:p>
          <a:p>
            <a:r>
              <a:rPr lang="en-US" sz="1600" b="0" dirty="0"/>
              <a:t>•Let Ted disrupt teaching</a:t>
            </a:r>
          </a:p>
          <a:p>
            <a:endParaRPr lang="en-US" sz="1600" b="0" dirty="0"/>
          </a:p>
        </p:txBody>
      </p:sp>
    </p:spTree>
    <p:extLst>
      <p:ext uri="{BB962C8B-B14F-4D97-AF65-F5344CB8AC3E}">
        <p14:creationId xmlns:p14="http://schemas.microsoft.com/office/powerpoint/2010/main" val="318083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rPr>
              <a:t>How to help Ted: Hints for assistants 3/3</a:t>
            </a:r>
            <a:endParaRPr lang="en-GB" noProof="0" dirty="0">
              <a:solidFill>
                <a:srgbClr val="00B050"/>
              </a:solidFill>
            </a:endParaRPr>
          </a:p>
        </p:txBody>
      </p:sp>
      <p:sp>
        <p:nvSpPr>
          <p:cNvPr id="8" name="Footer Placeholder 7"/>
          <p:cNvSpPr>
            <a:spLocks noGrp="1"/>
          </p:cNvSpPr>
          <p:nvPr>
            <p:ph type="ftr" sz="quarter" idx="4294967295"/>
          </p:nvPr>
        </p:nvSpPr>
        <p:spPr/>
        <p:txBody>
          <a:bodyPr/>
          <a:lstStyle/>
          <a:p>
            <a:pPr>
              <a:defRPr/>
            </a:pPr>
            <a:endParaRPr lang="fi-FI"/>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
        <p:nvSpPr>
          <p:cNvPr id="6" name="Content Placeholder 2">
            <a:extLst>
              <a:ext uri="{FF2B5EF4-FFF2-40B4-BE49-F238E27FC236}">
                <a16:creationId xmlns:a16="http://schemas.microsoft.com/office/drawing/2014/main" id="{3E61887C-19A4-41B9-9335-6D8E0F9DA891}"/>
              </a:ext>
            </a:extLst>
          </p:cNvPr>
          <p:cNvSpPr txBox="1">
            <a:spLocks/>
          </p:cNvSpPr>
          <p:nvPr/>
        </p:nvSpPr>
        <p:spPr>
          <a:xfrm>
            <a:off x="467544" y="1128835"/>
            <a:ext cx="5039792" cy="4021682"/>
          </a:xfrm>
          <a:prstGeom prst="rect">
            <a:avLst/>
          </a:prstGeom>
        </p:spPr>
        <p:txBody>
          <a:bodyPr vert="horz" lIns="0" tIns="0" rIns="0" bIns="0">
            <a:normAutofit/>
          </a:bodyPr>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GB" sz="1400" b="0" dirty="0"/>
              <a:t>As a course assistant you could help Ted by</a:t>
            </a:r>
          </a:p>
          <a:p>
            <a:pPr marL="285750" indent="-285750">
              <a:lnSpc>
                <a:spcPct val="150000"/>
              </a:lnSpc>
              <a:buFont typeface="Arial" panose="020B0604020202020204" pitchFamily="34" charset="0"/>
              <a:buChar char="•"/>
            </a:pPr>
            <a:r>
              <a:rPr lang="en-GB" sz="1400" b="0" dirty="0">
                <a:latin typeface="+mn-lt"/>
              </a:rPr>
              <a:t>Pointing out that each student has their individual learning path: what you find easy depends on the person and their background</a:t>
            </a:r>
          </a:p>
          <a:p>
            <a:pPr marL="285750" indent="-285750">
              <a:lnSpc>
                <a:spcPct val="150000"/>
              </a:lnSpc>
              <a:buFont typeface="Arial" panose="020B0604020202020204" pitchFamily="34" charset="0"/>
              <a:buChar char="•"/>
            </a:pPr>
            <a:r>
              <a:rPr lang="en-GB" sz="1400" b="0" dirty="0">
                <a:latin typeface="+mn-lt"/>
              </a:rPr>
              <a:t>Letting him know that he can share his views with others since he clearly understands the concepts already. Taking a step forward: asking him to give some examples of the concepts. Letting him know that by teaching others is the best way to learn deeply – giving him an opportunity to do this. </a:t>
            </a:r>
          </a:p>
          <a:p>
            <a:pPr marL="285750" indent="-285750">
              <a:lnSpc>
                <a:spcPct val="150000"/>
              </a:lnSpc>
              <a:buFont typeface="Arial" panose="020B0604020202020204" pitchFamily="34" charset="0"/>
              <a:buChar char="•"/>
            </a:pPr>
            <a:r>
              <a:rPr lang="en-GB" sz="1400" b="0" dirty="0">
                <a:latin typeface="+mn-lt"/>
              </a:rPr>
              <a:t>Reminding him that details are important in this field</a:t>
            </a:r>
          </a:p>
          <a:p>
            <a:pPr marL="285750" indent="-285750">
              <a:lnSpc>
                <a:spcPct val="150000"/>
              </a:lnSpc>
              <a:buFont typeface="Arial" panose="020B0604020202020204" pitchFamily="34" charset="0"/>
              <a:buChar char="•"/>
            </a:pPr>
            <a:endParaRPr lang="en-GB" sz="1400" b="0" dirty="0">
              <a:latin typeface="+mn-lt"/>
            </a:endParaRPr>
          </a:p>
        </p:txBody>
      </p:sp>
    </p:spTree>
    <p:extLst>
      <p:ext uri="{BB962C8B-B14F-4D97-AF65-F5344CB8AC3E}">
        <p14:creationId xmlns:p14="http://schemas.microsoft.com/office/powerpoint/2010/main" val="129591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9689-AC3F-4627-8BBA-F8D4A132EC3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help all students?</a:t>
            </a:r>
            <a:endParaRPr lang="fi-FI"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D5AC9FA-FF09-44ED-A3A8-B119777FDB05}"/>
              </a:ext>
            </a:extLst>
          </p:cNvPr>
          <p:cNvSpPr>
            <a:spLocks noGrp="1"/>
          </p:cNvSpPr>
          <p:nvPr>
            <p:ph type="dt" sz="half" idx="15"/>
          </p:nvPr>
        </p:nvSpPr>
        <p:spPr/>
        <p:txBody>
          <a:bodyPr/>
          <a:lstStyle/>
          <a:p>
            <a:pPr>
              <a:defRPr/>
            </a:pPr>
            <a:r>
              <a:rPr lang="fi-FI"/>
              <a:t>6.3.2019</a:t>
            </a:r>
          </a:p>
        </p:txBody>
      </p:sp>
      <p:sp>
        <p:nvSpPr>
          <p:cNvPr id="5" name="Slide Number Placeholder 4">
            <a:extLst>
              <a:ext uri="{FF2B5EF4-FFF2-40B4-BE49-F238E27FC236}">
                <a16:creationId xmlns:a16="http://schemas.microsoft.com/office/drawing/2014/main" id="{4F98037F-CF59-474B-8EB3-1B97E9E9E0ED}"/>
              </a:ext>
            </a:extLst>
          </p:cNvPr>
          <p:cNvSpPr>
            <a:spLocks noGrp="1"/>
          </p:cNvSpPr>
          <p:nvPr>
            <p:ph type="sldNum" sz="quarter" idx="17"/>
          </p:nvPr>
        </p:nvSpPr>
        <p:spPr/>
        <p:txBody>
          <a:bodyPr/>
          <a:lstStyle/>
          <a:p>
            <a:pPr>
              <a:defRPr/>
            </a:pPr>
            <a:fld id="{49EFD4B7-1CC6-864B-A72A-C978B70BBA9B}" type="slidenum">
              <a:rPr lang="fi-FI" smtClean="0"/>
              <a:pPr>
                <a:defRPr/>
              </a:pPr>
              <a:t>24</a:t>
            </a:fld>
            <a:endParaRPr lang="fi-FI"/>
          </a:p>
        </p:txBody>
      </p:sp>
      <p:pic>
        <p:nvPicPr>
          <p:cNvPr id="6" name="Picture 5">
            <a:extLst>
              <a:ext uri="{FF2B5EF4-FFF2-40B4-BE49-F238E27FC236}">
                <a16:creationId xmlns:a16="http://schemas.microsoft.com/office/drawing/2014/main" id="{1F45CAB8-AB15-4B99-BA7D-95D863047543}"/>
              </a:ext>
            </a:extLst>
          </p:cNvPr>
          <p:cNvPicPr>
            <a:picLocks noChangeAspect="1"/>
          </p:cNvPicPr>
          <p:nvPr/>
        </p:nvPicPr>
        <p:blipFill>
          <a:blip r:embed="rId2"/>
          <a:stretch>
            <a:fillRect/>
          </a:stretch>
        </p:blipFill>
        <p:spPr>
          <a:xfrm>
            <a:off x="262218" y="861482"/>
            <a:ext cx="8456342" cy="4688679"/>
          </a:xfrm>
          <a:prstGeom prst="rect">
            <a:avLst/>
          </a:prstGeom>
        </p:spPr>
      </p:pic>
    </p:spTree>
    <p:extLst>
      <p:ext uri="{BB962C8B-B14F-4D97-AF65-F5344CB8AC3E}">
        <p14:creationId xmlns:p14="http://schemas.microsoft.com/office/powerpoint/2010/main" val="334607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68313" y="265113"/>
            <a:ext cx="8207375" cy="648171"/>
          </a:xfrm>
        </p:spPr>
        <p:txBody>
          <a:bodyPr/>
          <a:lstStyle/>
          <a:p>
            <a:r>
              <a:rPr lang="en-US" sz="3200">
                <a:solidFill>
                  <a:schemeClr val="tx1"/>
                </a:solidFill>
                <a:latin typeface="Calibri" panose="020F0502020204030204" pitchFamily="34" charset="0"/>
                <a:ea typeface="+mn-ea"/>
                <a:cs typeface="+mn-cs"/>
              </a:rPr>
              <a:t>If you have missing learning assignments</a:t>
            </a:r>
            <a:endParaRPr lang="en-GB" sz="1000"/>
          </a:p>
        </p:txBody>
      </p:sp>
      <p:sp>
        <p:nvSpPr>
          <p:cNvPr id="22531" name="Rectangle 3"/>
          <p:cNvSpPr>
            <a:spLocks noGrp="1" noChangeArrowheads="1"/>
          </p:cNvSpPr>
          <p:nvPr>
            <p:ph sz="quarter" idx="14"/>
          </p:nvPr>
        </p:nvSpPr>
        <p:spPr>
          <a:xfrm>
            <a:off x="539552" y="1007946"/>
            <a:ext cx="7819576" cy="4093690"/>
          </a:xfrm>
        </p:spPr>
        <p:txBody>
          <a:bodyPr/>
          <a:lstStyle/>
          <a:p>
            <a:pPr>
              <a:lnSpc>
                <a:spcPct val="80000"/>
              </a:lnSpc>
            </a:pPr>
            <a:endParaRPr lang="en-US" sz="2000" b="0" dirty="0"/>
          </a:p>
          <a:p>
            <a:pPr marL="457200" indent="-457200">
              <a:lnSpc>
                <a:spcPct val="80000"/>
              </a:lnSpc>
              <a:buFont typeface="+mj-lt"/>
              <a:buAutoNum type="arabicPeriod"/>
            </a:pPr>
            <a:r>
              <a:rPr lang="en-US" sz="2000" b="0" dirty="0"/>
              <a:t>Teaching observations and reports (if you have not done them)</a:t>
            </a:r>
          </a:p>
          <a:p>
            <a:pPr lvl="1" indent="0">
              <a:lnSpc>
                <a:spcPct val="80000"/>
              </a:lnSpc>
              <a:buNone/>
            </a:pPr>
            <a:endParaRPr lang="en-US" sz="1917" b="0" dirty="0"/>
          </a:p>
          <a:p>
            <a:pPr marL="457200" indent="-457200">
              <a:lnSpc>
                <a:spcPct val="80000"/>
              </a:lnSpc>
              <a:buFont typeface="+mj-lt"/>
              <a:buAutoNum type="arabicPeriod"/>
            </a:pPr>
            <a:r>
              <a:rPr lang="en-US" sz="2000" b="0" dirty="0"/>
              <a:t>Group meetings (if you have not met twice)</a:t>
            </a:r>
          </a:p>
          <a:p>
            <a:pPr>
              <a:lnSpc>
                <a:spcPct val="80000"/>
              </a:lnSpc>
            </a:pPr>
            <a:endParaRPr lang="en-US" sz="2000" b="0" dirty="0"/>
          </a:p>
        </p:txBody>
      </p:sp>
      <p:sp>
        <p:nvSpPr>
          <p:cNvPr id="7" name="Slide Number Placeholder 6"/>
          <p:cNvSpPr>
            <a:spLocks noGrp="1"/>
          </p:cNvSpPr>
          <p:nvPr>
            <p:ph type="sldNum" sz="quarter" idx="17"/>
          </p:nvPr>
        </p:nvSpPr>
        <p:spPr/>
        <p:txBody>
          <a:bodyPr/>
          <a:lstStyle/>
          <a:p>
            <a:pPr>
              <a:defRPr/>
            </a:pPr>
            <a:fld id="{49EFD4B7-1CC6-864B-A72A-C978B70BBA9B}" type="slidenum">
              <a:rPr lang="en-GB" smtClean="0"/>
              <a:pPr>
                <a:defRPr/>
              </a:pPr>
              <a:t>25</a:t>
            </a:fld>
            <a:endParaRPr lang="en-GB"/>
          </a:p>
        </p:txBody>
      </p:sp>
    </p:spTree>
    <p:extLst>
      <p:ext uri="{BB962C8B-B14F-4D97-AF65-F5344CB8AC3E}">
        <p14:creationId xmlns:p14="http://schemas.microsoft.com/office/powerpoint/2010/main" val="363996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 reminder</a:t>
            </a:r>
          </a:p>
        </p:txBody>
      </p:sp>
      <p:sp>
        <p:nvSpPr>
          <p:cNvPr id="3" name="Content Placeholder 2"/>
          <p:cNvSpPr>
            <a:spLocks noGrp="1"/>
          </p:cNvSpPr>
          <p:nvPr>
            <p:ph sz="quarter" idx="14"/>
          </p:nvPr>
        </p:nvSpPr>
        <p:spPr/>
        <p:txBody>
          <a:bodyPr/>
          <a:lstStyle/>
          <a:p>
            <a:r>
              <a:rPr lang="en-GB" dirty="0"/>
              <a:t>If you want the two credit points from this course</a:t>
            </a:r>
          </a:p>
          <a:p>
            <a:endParaRPr lang="en-GB" dirty="0"/>
          </a:p>
          <a:p>
            <a:pPr marL="342900" indent="-342900">
              <a:lnSpc>
                <a:spcPct val="150000"/>
              </a:lnSpc>
              <a:buFont typeface="Wingdings" panose="05000000000000000000" pitchFamily="2" charset="2"/>
              <a:buChar char="§"/>
            </a:pPr>
            <a:r>
              <a:rPr lang="en-GB" dirty="0"/>
              <a:t>All your course work must be handed in</a:t>
            </a:r>
          </a:p>
          <a:p>
            <a:pPr marL="342900" indent="-342900">
              <a:lnSpc>
                <a:spcPct val="150000"/>
              </a:lnSpc>
              <a:buFont typeface="Wingdings" panose="05000000000000000000" pitchFamily="2" charset="2"/>
              <a:buChar char="§"/>
            </a:pPr>
            <a:r>
              <a:rPr lang="en-GB" dirty="0"/>
              <a:t>Do the substitute </a:t>
            </a:r>
            <a:r>
              <a:rPr lang="en-GB" dirty="0" smtClean="0"/>
              <a:t>assignment  </a:t>
            </a:r>
            <a:r>
              <a:rPr lang="en-GB" dirty="0"/>
              <a:t>if you </a:t>
            </a:r>
            <a:r>
              <a:rPr lang="en-GB" dirty="0" smtClean="0"/>
              <a:t>have missed </a:t>
            </a:r>
            <a:r>
              <a:rPr lang="en-GB" dirty="0"/>
              <a:t>a </a:t>
            </a:r>
            <a:r>
              <a:rPr lang="en-GB" dirty="0" smtClean="0"/>
              <a:t>session </a:t>
            </a:r>
            <a:br>
              <a:rPr lang="en-GB" dirty="0" smtClean="0"/>
            </a:br>
            <a:r>
              <a:rPr lang="en-GB" dirty="0" smtClean="0"/>
              <a:t>Instructions in MyCourses under each session</a:t>
            </a:r>
            <a:endParaRPr lang="en-GB" dirty="0"/>
          </a:p>
          <a:p>
            <a:pPr marL="342900" indent="-342900">
              <a:lnSpc>
                <a:spcPct val="150000"/>
              </a:lnSpc>
              <a:buFont typeface="Wingdings" panose="05000000000000000000" pitchFamily="2" charset="2"/>
              <a:buChar char="§"/>
            </a:pPr>
            <a:r>
              <a:rPr lang="en-GB" dirty="0"/>
              <a:t>If some work is incomplete, </a:t>
            </a:r>
            <a:r>
              <a:rPr lang="en-GB" dirty="0" smtClean="0"/>
              <a:t>please talk/mail </a:t>
            </a:r>
            <a:r>
              <a:rPr lang="en-GB" dirty="0"/>
              <a:t>to us</a:t>
            </a:r>
          </a:p>
        </p:txBody>
      </p:sp>
      <p:sp>
        <p:nvSpPr>
          <p:cNvPr id="9" name="Slide Number Placeholder 8"/>
          <p:cNvSpPr>
            <a:spLocks noGrp="1"/>
          </p:cNvSpPr>
          <p:nvPr>
            <p:ph type="sldNum" sz="quarter" idx="17"/>
          </p:nvPr>
        </p:nvSpPr>
        <p:spPr/>
        <p:txBody>
          <a:bodyPr/>
          <a:lstStyle/>
          <a:p>
            <a:pPr>
              <a:defRPr/>
            </a:pPr>
            <a:fld id="{49EFD4B7-1CC6-864B-A72A-C978B70BBA9B}" type="slidenum">
              <a:rPr lang="fi-FI" smtClean="0"/>
              <a:pPr>
                <a:defRPr/>
              </a:pPr>
              <a:t>26</a:t>
            </a:fld>
            <a:endParaRPr lang="fi-FI"/>
          </a:p>
        </p:txBody>
      </p:sp>
    </p:spTree>
    <p:extLst>
      <p:ext uri="{BB962C8B-B14F-4D97-AF65-F5344CB8AC3E}">
        <p14:creationId xmlns:p14="http://schemas.microsoft.com/office/powerpoint/2010/main" val="172987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8312" y="506160"/>
            <a:ext cx="8207375" cy="2196667"/>
          </a:xfrm>
        </p:spPr>
        <p:txBody>
          <a:bodyPr/>
          <a:lstStyle/>
          <a:p>
            <a:r>
              <a:rPr lang="en-GB" sz="4400" dirty="0" smtClean="0">
                <a:latin typeface="Calibri" panose="020F0502020204030204" pitchFamily="34" charset="0"/>
                <a:cs typeface="Calibri" panose="020F0502020204030204" pitchFamily="34" charset="0"/>
              </a:rPr>
              <a:t>Feedback/</a:t>
            </a:r>
            <a:r>
              <a:rPr lang="en-GB" sz="4400" dirty="0" err="1" smtClean="0">
                <a:latin typeface="Calibri" panose="020F0502020204030204" pitchFamily="34" charset="0"/>
                <a:cs typeface="Calibri" panose="020F0502020204030204" pitchFamily="34" charset="0"/>
              </a:rPr>
              <a:t>päivän</a:t>
            </a:r>
            <a:r>
              <a:rPr lang="en-GB" sz="4400" dirty="0" smtClean="0">
                <a:latin typeface="Calibri" panose="020F0502020204030204" pitchFamily="34" charset="0"/>
                <a:cs typeface="Calibri" panose="020F0502020204030204" pitchFamily="34" charset="0"/>
              </a:rPr>
              <a:t> </a:t>
            </a:r>
            <a:r>
              <a:rPr lang="en-GB" sz="4400" dirty="0" err="1" smtClean="0">
                <a:latin typeface="Calibri" panose="020F0502020204030204" pitchFamily="34" charset="0"/>
                <a:cs typeface="Calibri" panose="020F0502020204030204" pitchFamily="34" charset="0"/>
              </a:rPr>
              <a:t>palaute</a:t>
            </a:r>
            <a:r>
              <a:rPr lang="en-GB" sz="4400" dirty="0" smtClean="0">
                <a:latin typeface="Calibri" panose="020F0502020204030204" pitchFamily="34" charset="0"/>
                <a:cs typeface="Calibri" panose="020F0502020204030204" pitchFamily="34" charset="0"/>
              </a:rPr>
              <a:t>:</a:t>
            </a:r>
            <a:r>
              <a:rPr lang="en-GB" sz="4400" dirty="0">
                <a:latin typeface="Calibri" panose="020F0502020204030204" pitchFamily="34" charset="0"/>
                <a:cs typeface="Calibri" panose="020F0502020204030204" pitchFamily="34" charset="0"/>
              </a:rPr>
              <a:t/>
            </a:r>
            <a:br>
              <a:rPr lang="en-GB" sz="4400" dirty="0">
                <a:latin typeface="Calibri" panose="020F0502020204030204" pitchFamily="34" charset="0"/>
                <a:cs typeface="Calibri" panose="020F0502020204030204" pitchFamily="34" charset="0"/>
              </a:rPr>
            </a:br>
            <a:r>
              <a:rPr lang="en-GB" sz="4400" dirty="0">
                <a:latin typeface="Calibri" panose="020F0502020204030204" pitchFamily="34" charset="0"/>
                <a:cs typeface="Calibri" panose="020F0502020204030204" pitchFamily="34" charset="0"/>
              </a:rPr>
              <a:t>Please fill in </a:t>
            </a:r>
            <a:r>
              <a:rPr lang="en-GB" sz="4400" dirty="0" err="1" smtClean="0">
                <a:latin typeface="Calibri" panose="020F0502020204030204" pitchFamily="34" charset="0"/>
                <a:cs typeface="Calibri" panose="020F0502020204030204" pitchFamily="34" charset="0"/>
              </a:rPr>
              <a:t>Presemo</a:t>
            </a:r>
            <a:r>
              <a:rPr lang="en-GB" sz="4400" dirty="0" smtClean="0">
                <a:latin typeface="Calibri" panose="020F0502020204030204" pitchFamily="34" charset="0"/>
                <a:cs typeface="Calibri" panose="020F0502020204030204" pitchFamily="34" charset="0"/>
              </a:rPr>
              <a:t>– </a:t>
            </a:r>
            <a:r>
              <a:rPr lang="en-GB" sz="4400" dirty="0">
                <a:latin typeface="Calibri" panose="020F0502020204030204" pitchFamily="34" charset="0"/>
                <a:cs typeface="Calibri" panose="020F0502020204030204" pitchFamily="34" charset="0"/>
              </a:rPr>
              <a:t>Thank you</a:t>
            </a:r>
            <a:r>
              <a:rPr lang="en-GB" sz="4400" dirty="0" smtClean="0">
                <a:latin typeface="Calibri" panose="020F0502020204030204" pitchFamily="34" charset="0"/>
                <a:cs typeface="Calibri" panose="020F0502020204030204" pitchFamily="34" charset="0"/>
              </a:rPr>
              <a:t>!</a:t>
            </a:r>
            <a:br>
              <a:rPr lang="en-GB" sz="4400" dirty="0" smtClean="0">
                <a:latin typeface="Calibri" panose="020F0502020204030204" pitchFamily="34" charset="0"/>
                <a:cs typeface="Calibri" panose="020F0502020204030204" pitchFamily="34" charset="0"/>
              </a:rPr>
            </a:br>
            <a:r>
              <a:rPr lang="en-GB" sz="4400" dirty="0" err="1" smtClean="0">
                <a:latin typeface="Calibri" panose="020F0502020204030204" pitchFamily="34" charset="0"/>
                <a:cs typeface="Calibri" panose="020F0502020204030204" pitchFamily="34" charset="0"/>
              </a:rPr>
              <a:t>Presemolinkki</a:t>
            </a:r>
            <a:r>
              <a:rPr lang="en-GB" sz="4400" dirty="0" smtClean="0">
                <a:latin typeface="Calibri" panose="020F0502020204030204" pitchFamily="34" charset="0"/>
                <a:cs typeface="Calibri" panose="020F0502020204030204" pitchFamily="34" charset="0"/>
              </a:rPr>
              <a:t> – </a:t>
            </a:r>
            <a:r>
              <a:rPr lang="en-GB" sz="4400" dirty="0" err="1" smtClean="0">
                <a:latin typeface="Calibri" panose="020F0502020204030204" pitchFamily="34" charset="0"/>
                <a:cs typeface="Calibri" panose="020F0502020204030204" pitchFamily="34" charset="0"/>
              </a:rPr>
              <a:t>Kiitos</a:t>
            </a:r>
            <a:r>
              <a:rPr lang="en-GB" sz="4400" dirty="0" smtClean="0">
                <a:latin typeface="Calibri" panose="020F0502020204030204" pitchFamily="34" charset="0"/>
                <a:cs typeface="Calibri" panose="020F0502020204030204" pitchFamily="34" charset="0"/>
              </a:rPr>
              <a:t>!</a:t>
            </a:r>
            <a:r>
              <a:rPr lang="en-GB" sz="4400" dirty="0">
                <a:latin typeface="Calibri" panose="020F0502020204030204" pitchFamily="34" charset="0"/>
                <a:cs typeface="Calibri" panose="020F0502020204030204" pitchFamily="34" charset="0"/>
              </a:rPr>
              <a:t/>
            </a:r>
            <a:br>
              <a:rPr lang="en-GB" sz="4400" dirty="0">
                <a:latin typeface="Calibri" panose="020F0502020204030204" pitchFamily="34" charset="0"/>
                <a:cs typeface="Calibri" panose="020F0502020204030204" pitchFamily="34" charset="0"/>
              </a:rPr>
            </a:br>
            <a:r>
              <a:rPr lang="en-GB" sz="6000" dirty="0">
                <a:latin typeface="Calibri" panose="020F0502020204030204" pitchFamily="34" charset="0"/>
                <a:cs typeface="Calibri" panose="020F0502020204030204" pitchFamily="34" charset="0"/>
              </a:rPr>
              <a:t/>
            </a:r>
            <a:br>
              <a:rPr lang="en-GB" sz="6000" dirty="0">
                <a:latin typeface="Calibri" panose="020F0502020204030204" pitchFamily="34" charset="0"/>
                <a:cs typeface="Calibri" panose="020F0502020204030204" pitchFamily="34" charset="0"/>
              </a:rPr>
            </a:br>
            <a:r>
              <a:rPr lang="fi-FI" sz="4400" dirty="0" smtClean="0">
                <a:solidFill>
                  <a:schemeClr val="accent2">
                    <a:lumMod val="20000"/>
                    <a:lumOff val="80000"/>
                  </a:schemeClr>
                </a:solidFill>
              </a:rPr>
              <a:t>https</a:t>
            </a:r>
            <a:r>
              <a:rPr lang="fi-FI" sz="4400" dirty="0">
                <a:solidFill>
                  <a:schemeClr val="accent2">
                    <a:lumMod val="20000"/>
                    <a:lumOff val="80000"/>
                  </a:schemeClr>
                </a:solidFill>
              </a:rPr>
              <a:t>://presemo.aalto.fi/tpm2020</a:t>
            </a:r>
            <a:r>
              <a:rPr lang="en-GB" dirty="0"/>
              <a:t/>
            </a:r>
            <a:br>
              <a:rPr lang="en-GB" dirty="0"/>
            </a:br>
            <a:endParaRPr lang="en-GB" dirty="0"/>
          </a:p>
        </p:txBody>
      </p:sp>
    </p:spTree>
    <p:extLst>
      <p:ext uri="{BB962C8B-B14F-4D97-AF65-F5344CB8AC3E}">
        <p14:creationId xmlns:p14="http://schemas.microsoft.com/office/powerpoint/2010/main" val="374535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alibri" panose="020F0502020204030204" pitchFamily="34" charset="0"/>
                <a:cs typeface="Calibri" panose="020F0502020204030204" pitchFamily="34" charset="0"/>
              </a:rPr>
              <a:t>Today’s schedule </a:t>
            </a:r>
            <a:endParaRPr lang="en-GB" noProof="0" dirty="0">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65529408"/>
              </p:ext>
            </p:extLst>
          </p:nvPr>
        </p:nvGraphicFramePr>
        <p:xfrm>
          <a:off x="539553" y="1345332"/>
          <a:ext cx="8136136" cy="2392680"/>
        </p:xfrm>
        <a:graphic>
          <a:graphicData uri="http://schemas.openxmlformats.org/drawingml/2006/table">
            <a:tbl>
              <a:tblPr firstRow="1" bandRow="1">
                <a:tableStyleId>{2D5ABB26-0587-4C30-8999-92F81FD0307C}</a:tableStyleId>
              </a:tblPr>
              <a:tblGrid>
                <a:gridCol w="642447">
                  <a:extLst>
                    <a:ext uri="{9D8B030D-6E8A-4147-A177-3AD203B41FA5}">
                      <a16:colId xmlns:a16="http://schemas.microsoft.com/office/drawing/2014/main" val="3079015978"/>
                    </a:ext>
                  </a:extLst>
                </a:gridCol>
                <a:gridCol w="142766">
                  <a:extLst>
                    <a:ext uri="{9D8B030D-6E8A-4147-A177-3AD203B41FA5}">
                      <a16:colId xmlns:a16="http://schemas.microsoft.com/office/drawing/2014/main" val="2510450649"/>
                    </a:ext>
                  </a:extLst>
                </a:gridCol>
                <a:gridCol w="713830">
                  <a:extLst>
                    <a:ext uri="{9D8B030D-6E8A-4147-A177-3AD203B41FA5}">
                      <a16:colId xmlns:a16="http://schemas.microsoft.com/office/drawing/2014/main" val="1771874492"/>
                    </a:ext>
                  </a:extLst>
                </a:gridCol>
                <a:gridCol w="6637093">
                  <a:extLst>
                    <a:ext uri="{9D8B030D-6E8A-4147-A177-3AD203B41FA5}">
                      <a16:colId xmlns:a16="http://schemas.microsoft.com/office/drawing/2014/main" val="887894808"/>
                    </a:ext>
                  </a:extLst>
                </a:gridCol>
              </a:tblGrid>
              <a:tr h="370840">
                <a:tc>
                  <a:txBody>
                    <a:bodyPr/>
                    <a:lstStyle/>
                    <a:p>
                      <a:pPr algn="r"/>
                      <a:r>
                        <a:rPr lang="en-GB" sz="1800" noProof="0" dirty="0" smtClean="0"/>
                        <a:t>9:15</a:t>
                      </a:r>
                      <a:endParaRPr lang="en-GB" dirty="0">
                        <a:solidFill>
                          <a:schemeClr val="tx1"/>
                        </a:solidFill>
                      </a:endParaRPr>
                    </a:p>
                  </a:txBody>
                  <a:tcPr marL="0" marR="0" anchor="ctr"/>
                </a:tc>
                <a:tc>
                  <a:txBody>
                    <a:bodyPr/>
                    <a:lstStyle/>
                    <a:p>
                      <a:pPr algn="ctr"/>
                      <a:r>
                        <a:rPr lang="en-GB" sz="1800" noProof="0" dirty="0"/>
                        <a:t>–</a:t>
                      </a:r>
                      <a:endParaRPr lang="en-GB" dirty="0">
                        <a:solidFill>
                          <a:schemeClr val="tx1"/>
                        </a:solidFill>
                      </a:endParaRPr>
                    </a:p>
                  </a:txBody>
                  <a:tcPr marL="0" marR="0" anchor="ctr"/>
                </a:tc>
                <a:tc>
                  <a:txBody>
                    <a:bodyPr/>
                    <a:lstStyle/>
                    <a:p>
                      <a:pPr algn="l"/>
                      <a:r>
                        <a:rPr lang="en-GB" sz="1800" noProof="0" dirty="0" smtClean="0"/>
                        <a:t>09:30</a:t>
                      </a:r>
                      <a:endParaRPr lang="en-GB" dirty="0">
                        <a:solidFill>
                          <a:schemeClr val="tx1"/>
                        </a:solidFill>
                      </a:endParaRPr>
                    </a:p>
                  </a:txBody>
                  <a:tcPr marL="0" marR="10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noProof="0" dirty="0" smtClean="0">
                          <a:solidFill>
                            <a:schemeClr val="tx1"/>
                          </a:solidFill>
                          <a:latin typeface="+mn-lt"/>
                        </a:rPr>
                        <a:t>Practical</a:t>
                      </a:r>
                      <a:r>
                        <a:rPr lang="en-GB" sz="1800" b="0" baseline="0" noProof="0" dirty="0" smtClean="0">
                          <a:solidFill>
                            <a:schemeClr val="tx1"/>
                          </a:solidFill>
                          <a:latin typeface="+mn-lt"/>
                        </a:rPr>
                        <a:t> issues</a:t>
                      </a:r>
                      <a:endParaRPr lang="en-GB" sz="1800" b="0" noProof="0" dirty="0">
                        <a:solidFill>
                          <a:schemeClr val="tx1"/>
                        </a:solidFill>
                        <a:latin typeface="+mn-lt"/>
                      </a:endParaRPr>
                    </a:p>
                  </a:txBody>
                  <a:tcPr anchor="ctr"/>
                </a:tc>
                <a:extLst>
                  <a:ext uri="{0D108BD9-81ED-4DB2-BD59-A6C34878D82A}">
                    <a16:rowId xmlns:a16="http://schemas.microsoft.com/office/drawing/2014/main" val="260974768"/>
                  </a:ext>
                </a:extLst>
              </a:tr>
              <a:tr h="410488">
                <a:tc>
                  <a:txBody>
                    <a:bodyPr/>
                    <a:lstStyle/>
                    <a:p>
                      <a:pPr algn="r"/>
                      <a:r>
                        <a:rPr lang="en-GB" sz="1800" noProof="0" dirty="0" smtClean="0"/>
                        <a:t>9:30</a:t>
                      </a:r>
                      <a:endParaRPr lang="en-GB" b="1" dirty="0">
                        <a:solidFill>
                          <a:schemeClr val="tx1"/>
                        </a:solidFill>
                      </a:endParaRPr>
                    </a:p>
                  </a:txBody>
                  <a:tcPr marL="0" marR="0" anchor="ctr"/>
                </a:tc>
                <a:tc>
                  <a:txBody>
                    <a:bodyPr/>
                    <a:lstStyle/>
                    <a:p>
                      <a:pPr algn="ctr"/>
                      <a:r>
                        <a:rPr lang="en-GB" sz="1800" noProof="0"/>
                        <a:t>–</a:t>
                      </a:r>
                      <a:endParaRPr lang="en-GB" b="1">
                        <a:solidFill>
                          <a:schemeClr val="tx1"/>
                        </a:solidFill>
                      </a:endParaRPr>
                    </a:p>
                  </a:txBody>
                  <a:tcPr marL="0" marR="0" anchor="ctr"/>
                </a:tc>
                <a:tc>
                  <a:txBody>
                    <a:bodyPr/>
                    <a:lstStyle/>
                    <a:p>
                      <a:pPr algn="l"/>
                      <a:r>
                        <a:rPr lang="en-GB" sz="1800" noProof="0" dirty="0" smtClean="0"/>
                        <a:t>10:30</a:t>
                      </a:r>
                      <a:endParaRPr lang="en-GB" b="1" dirty="0">
                        <a:solidFill>
                          <a:schemeClr val="tx1"/>
                        </a:solidFill>
                      </a:endParaRPr>
                    </a:p>
                  </a:txBody>
                  <a:tcPr marL="0" marR="10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noProof="0" dirty="0" err="1" smtClean="0"/>
                        <a:t>AllWell</a:t>
                      </a:r>
                      <a:r>
                        <a:rPr lang="en-GB" sz="1800" baseline="0" noProof="0" dirty="0" smtClean="0"/>
                        <a:t> – students’ study well-being: </a:t>
                      </a:r>
                      <a:r>
                        <a:rPr lang="en-US" sz="1800" b="1" kern="1200" dirty="0" smtClean="0">
                          <a:solidFill>
                            <a:schemeClr val="tx1"/>
                          </a:solidFill>
                          <a:effectLst/>
                          <a:latin typeface="+mn-lt"/>
                          <a:ea typeface="+mn-ea"/>
                          <a:cs typeface="+mn-cs"/>
                        </a:rPr>
                        <a:t>factors affecting success in studies - student profiles - </a:t>
                      </a:r>
                      <a:r>
                        <a:rPr lang="en-GB" sz="1800" noProof="0" dirty="0" smtClean="0"/>
                        <a:t>Specialist</a:t>
                      </a:r>
                      <a:r>
                        <a:rPr lang="en-GB" sz="1800" baseline="0" noProof="0" dirty="0" smtClean="0"/>
                        <a:t> </a:t>
                      </a:r>
                      <a:r>
                        <a:rPr lang="en-GB" sz="1800" noProof="0" dirty="0" smtClean="0"/>
                        <a:t>Sara Rönkkönen</a:t>
                      </a:r>
                      <a:endParaRPr lang="en-GB" sz="1800" b="1" noProof="0" dirty="0" smtClean="0">
                        <a:solidFill>
                          <a:srgbClr val="FF000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noProof="0" dirty="0">
                        <a:solidFill>
                          <a:srgbClr val="FF0000"/>
                        </a:solidFill>
                        <a:latin typeface="+mn-lt"/>
                      </a:endParaRPr>
                    </a:p>
                  </a:txBody>
                  <a:tcPr anchor="ctr"/>
                </a:tc>
                <a:extLst>
                  <a:ext uri="{0D108BD9-81ED-4DB2-BD59-A6C34878D82A}">
                    <a16:rowId xmlns:a16="http://schemas.microsoft.com/office/drawing/2014/main" val="164245625"/>
                  </a:ext>
                </a:extLst>
              </a:tr>
              <a:tr h="0">
                <a:tc>
                  <a:txBody>
                    <a:bodyPr/>
                    <a:lstStyle/>
                    <a:p>
                      <a:pPr algn="r"/>
                      <a:r>
                        <a:rPr lang="en-GB" dirty="0" smtClean="0">
                          <a:solidFill>
                            <a:schemeClr val="tx1"/>
                          </a:solidFill>
                        </a:rPr>
                        <a:t>10:30</a:t>
                      </a:r>
                      <a:endParaRPr lang="en-GB" b="1" dirty="0">
                        <a:solidFill>
                          <a:schemeClr val="tx1"/>
                        </a:solidFill>
                      </a:endParaRPr>
                    </a:p>
                  </a:txBody>
                  <a:tcPr marL="0" marR="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noProof="0" dirty="0">
                          <a:solidFill>
                            <a:schemeClr val="tx1"/>
                          </a:solidFill>
                        </a:rPr>
                        <a:t>–</a:t>
                      </a:r>
                      <a:endParaRPr lang="en-GB" b="1" dirty="0">
                        <a:solidFill>
                          <a:schemeClr val="tx1"/>
                        </a:solidFill>
                      </a:endParaRPr>
                    </a:p>
                  </a:txBody>
                  <a:tcPr marL="0" marR="0" anchor="ctr"/>
                </a:tc>
                <a:tc>
                  <a:txBody>
                    <a:bodyPr/>
                    <a:lstStyle/>
                    <a:p>
                      <a:pPr algn="l"/>
                      <a:r>
                        <a:rPr lang="en-GB" dirty="0" smtClean="0">
                          <a:solidFill>
                            <a:schemeClr val="tx1"/>
                          </a:solidFill>
                        </a:rPr>
                        <a:t>10:40</a:t>
                      </a:r>
                      <a:endParaRPr lang="en-GB" b="1" dirty="0">
                        <a:solidFill>
                          <a:schemeClr val="tx1"/>
                        </a:solidFill>
                      </a:endParaRPr>
                    </a:p>
                  </a:txBody>
                  <a:tcPr marL="0" marR="10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rPr>
                        <a:t>Break</a:t>
                      </a:r>
                      <a:r>
                        <a:rPr lang="en-GB" sz="1800" baseline="0" noProof="0" dirty="0" smtClean="0">
                          <a:solidFill>
                            <a:schemeClr val="tx1"/>
                          </a:solidFill>
                        </a:rPr>
                        <a:t> / </a:t>
                      </a:r>
                      <a:r>
                        <a:rPr lang="en-GB" sz="1800" noProof="0" dirty="0" err="1" smtClean="0">
                          <a:solidFill>
                            <a:schemeClr val="tx1"/>
                          </a:solidFill>
                        </a:rPr>
                        <a:t>Tauko</a:t>
                      </a:r>
                      <a:endParaRPr lang="en-GB" sz="1800" b="1" noProof="0" dirty="0">
                        <a:solidFill>
                          <a:schemeClr val="tx1"/>
                        </a:solidFill>
                        <a:latin typeface="+mn-lt"/>
                      </a:endParaRPr>
                    </a:p>
                  </a:txBody>
                  <a:tcPr anchor="ctr"/>
                </a:tc>
                <a:extLst>
                  <a:ext uri="{0D108BD9-81ED-4DB2-BD59-A6C34878D82A}">
                    <a16:rowId xmlns:a16="http://schemas.microsoft.com/office/drawing/2014/main" val="3294487770"/>
                  </a:ext>
                </a:extLst>
              </a:tr>
              <a:tr h="370840">
                <a:tc>
                  <a:txBody>
                    <a:bodyPr/>
                    <a:lstStyle/>
                    <a:p>
                      <a:pPr algn="r"/>
                      <a:r>
                        <a:rPr lang="en-GB" dirty="0" smtClean="0">
                          <a:solidFill>
                            <a:schemeClr val="tx1"/>
                          </a:solidFill>
                        </a:rPr>
                        <a:t>10:40</a:t>
                      </a:r>
                      <a:endParaRPr lang="en-GB" b="1" dirty="0">
                        <a:solidFill>
                          <a:schemeClr val="tx1"/>
                        </a:solidFill>
                      </a:endParaRPr>
                    </a:p>
                  </a:txBody>
                  <a:tcPr marL="0" marR="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noProof="0">
                          <a:solidFill>
                            <a:schemeClr val="tx1"/>
                          </a:solidFill>
                        </a:rPr>
                        <a:t>–</a:t>
                      </a:r>
                      <a:endParaRPr lang="en-GB" b="1">
                        <a:solidFill>
                          <a:schemeClr val="tx1"/>
                        </a:solidFill>
                      </a:endParaRPr>
                    </a:p>
                  </a:txBody>
                  <a:tcPr marL="0" marR="0" anchor="ctr"/>
                </a:tc>
                <a:tc>
                  <a:txBody>
                    <a:bodyPr/>
                    <a:lstStyle/>
                    <a:p>
                      <a:pPr algn="l"/>
                      <a:r>
                        <a:rPr lang="en-GB" dirty="0">
                          <a:solidFill>
                            <a:schemeClr val="tx1"/>
                          </a:solidFill>
                        </a:rPr>
                        <a:t>11:45</a:t>
                      </a:r>
                      <a:endParaRPr lang="en-GB" b="1" dirty="0">
                        <a:solidFill>
                          <a:schemeClr val="tx1"/>
                        </a:solidFill>
                      </a:endParaRPr>
                    </a:p>
                  </a:txBody>
                  <a:tcPr marL="0" marR="108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noProof="0" dirty="0" smtClean="0">
                          <a:solidFill>
                            <a:schemeClr val="tx1"/>
                          </a:solidFill>
                          <a:latin typeface="+mn-lt"/>
                        </a:rPr>
                        <a:t>Teaching</a:t>
                      </a:r>
                      <a:r>
                        <a:rPr lang="en-GB" sz="1800" b="0" baseline="0" noProof="0" dirty="0" smtClean="0">
                          <a:solidFill>
                            <a:schemeClr val="tx1"/>
                          </a:solidFill>
                          <a:latin typeface="+mn-lt"/>
                        </a:rPr>
                        <a:t> observations -reflection</a:t>
                      </a:r>
                      <a:endParaRPr lang="en-GB" sz="1800" b="1" noProof="0" dirty="0">
                        <a:solidFill>
                          <a:srgbClr val="FF0000"/>
                        </a:solidFill>
                        <a:latin typeface="+mn-lt"/>
                      </a:endParaRPr>
                    </a:p>
                  </a:txBody>
                  <a:tcPr anchor="ctr"/>
                </a:tc>
                <a:extLst>
                  <a:ext uri="{0D108BD9-81ED-4DB2-BD59-A6C34878D82A}">
                    <a16:rowId xmlns:a16="http://schemas.microsoft.com/office/drawing/2014/main" val="870810412"/>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a:solidFill>
                            <a:schemeClr val="tx1"/>
                          </a:solidFill>
                        </a:rPr>
                        <a:t>11:45</a:t>
                      </a:r>
                      <a:endParaRPr lang="en-GB" b="1">
                        <a:solidFill>
                          <a:schemeClr val="tx1"/>
                        </a:solidFill>
                      </a:endParaRPr>
                    </a:p>
                  </a:txBody>
                  <a:tcPr marL="0" marR="0" anchor="ctr"/>
                </a:tc>
                <a:tc>
                  <a:txBody>
                    <a:bodyPr/>
                    <a:lstStyle/>
                    <a:p>
                      <a:pPr algn="ctr"/>
                      <a:r>
                        <a:rPr lang="en-GB" sz="1800" noProof="0">
                          <a:solidFill>
                            <a:schemeClr val="tx1"/>
                          </a:solidFill>
                        </a:rPr>
                        <a:t>–</a:t>
                      </a:r>
                      <a:endParaRPr lang="en-GB" b="1">
                        <a:solidFill>
                          <a:schemeClr val="tx1"/>
                        </a:solidFill>
                      </a:endParaRPr>
                    </a:p>
                  </a:txBody>
                  <a:tcPr marL="0" marR="0" anchor="ctr"/>
                </a:tc>
                <a:tc>
                  <a:txBody>
                    <a:bodyPr/>
                    <a:lstStyle/>
                    <a:p>
                      <a:pPr algn="l"/>
                      <a:r>
                        <a:rPr lang="en-GB">
                          <a:solidFill>
                            <a:schemeClr val="tx1"/>
                          </a:solidFill>
                        </a:rPr>
                        <a:t>12:00</a:t>
                      </a:r>
                      <a:endParaRPr lang="en-GB" b="1">
                        <a:solidFill>
                          <a:schemeClr val="tx1"/>
                        </a:solidFill>
                      </a:endParaRPr>
                    </a:p>
                  </a:txBody>
                  <a:tcPr marL="0" marR="10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noProof="0" dirty="0">
                          <a:solidFill>
                            <a:schemeClr val="tx1"/>
                          </a:solidFill>
                        </a:rPr>
                        <a:t>Wrapping up the day’s </a:t>
                      </a:r>
                      <a:r>
                        <a:rPr lang="en-GB" sz="1800" noProof="0" dirty="0" smtClean="0">
                          <a:solidFill>
                            <a:schemeClr val="tx1"/>
                          </a:solidFill>
                        </a:rPr>
                        <a:t>work</a:t>
                      </a:r>
                      <a:endParaRPr lang="en-GB" sz="1800" b="1" noProof="0" dirty="0">
                        <a:solidFill>
                          <a:schemeClr val="tx1"/>
                        </a:solidFill>
                        <a:latin typeface="+mn-lt"/>
                      </a:endParaRPr>
                    </a:p>
                  </a:txBody>
                  <a:tcPr anchor="ctr"/>
                </a:tc>
                <a:extLst>
                  <a:ext uri="{0D108BD9-81ED-4DB2-BD59-A6C34878D82A}">
                    <a16:rowId xmlns:a16="http://schemas.microsoft.com/office/drawing/2014/main" val="801745734"/>
                  </a:ext>
                </a:extLst>
              </a:tr>
            </a:tbl>
          </a:graphicData>
        </a:graphic>
      </p:graphicFrame>
      <p:sp>
        <p:nvSpPr>
          <p:cNvPr id="9" name="Slide Number Placeholder 8"/>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EFD4B7-1CC6-864B-A72A-C978B70BBA9B}"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55847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a:t>Learning outcomes </a:t>
            </a:r>
          </a:p>
        </p:txBody>
      </p:sp>
      <p:sp>
        <p:nvSpPr>
          <p:cNvPr id="3" name="Content Placeholder 2"/>
          <p:cNvSpPr>
            <a:spLocks noGrp="1"/>
          </p:cNvSpPr>
          <p:nvPr>
            <p:ph sz="quarter" idx="14"/>
          </p:nvPr>
        </p:nvSpPr>
        <p:spPr>
          <a:xfrm>
            <a:off x="458578" y="1261611"/>
            <a:ext cx="8207374" cy="3280202"/>
          </a:xfrm>
        </p:spPr>
        <p:txBody>
          <a:bodyPr/>
          <a:lstStyle/>
          <a:p>
            <a:r>
              <a:rPr lang="en-GB" sz="2000" noProof="0" dirty="0">
                <a:latin typeface="Calibri" panose="020F0502020204030204" pitchFamily="34" charset="0"/>
                <a:cs typeface="Calibri" panose="020F0502020204030204" pitchFamily="34" charset="0"/>
              </a:rPr>
              <a:t>After this session </a:t>
            </a:r>
            <a:r>
              <a:rPr lang="en-GB" sz="2000" noProof="0" dirty="0" smtClean="0">
                <a:latin typeface="Calibri" panose="020F0502020204030204" pitchFamily="34" charset="0"/>
                <a:cs typeface="Calibri" panose="020F0502020204030204" pitchFamily="34" charset="0"/>
              </a:rPr>
              <a:t>you</a:t>
            </a:r>
          </a:p>
          <a:p>
            <a:pPr marL="285750" lvl="0" indent="-285750">
              <a:buFont typeface="Arial" panose="020B0604020202020204" pitchFamily="34" charset="0"/>
              <a:buChar char="•"/>
            </a:pPr>
            <a:r>
              <a:rPr lang="en-GB" sz="2000" dirty="0">
                <a:solidFill>
                  <a:prstClr val="black"/>
                </a:solidFill>
                <a:latin typeface="Calibri" panose="020F0502020204030204" pitchFamily="34" charset="0"/>
                <a:cs typeface="Calibri" panose="020F0502020204030204" pitchFamily="34" charset="0"/>
              </a:rPr>
              <a:t>are aware that motives, choices and life circumstances affect success in studies</a:t>
            </a:r>
          </a:p>
          <a:p>
            <a:pPr marL="285750" lvl="0" indent="-285750">
              <a:buFont typeface="Arial" panose="020B0604020202020204" pitchFamily="34" charset="0"/>
              <a:buChar char="•"/>
            </a:pPr>
            <a:r>
              <a:rPr lang="en-GB" sz="2000" dirty="0">
                <a:solidFill>
                  <a:prstClr val="black"/>
                </a:solidFill>
                <a:latin typeface="Calibri" panose="020F0502020204030204" pitchFamily="34" charset="0"/>
                <a:cs typeface="Calibri" panose="020F0502020204030204" pitchFamily="34" charset="0"/>
              </a:rPr>
              <a:t>acquire some experience on how to face different people</a:t>
            </a:r>
          </a:p>
          <a:p>
            <a:pPr marL="285750" lvl="0" indent="-285750">
              <a:buFont typeface="Wingdings" panose="05000000000000000000" pitchFamily="2" charset="2"/>
              <a:buChar char="§"/>
            </a:pPr>
            <a:r>
              <a:rPr lang="en-GB" sz="2000" dirty="0">
                <a:solidFill>
                  <a:prstClr val="black"/>
                </a:solidFill>
                <a:latin typeface="Calibri" panose="020F0502020204030204" pitchFamily="34" charset="0"/>
                <a:cs typeface="Calibri" panose="020F0502020204030204" pitchFamily="34" charset="0"/>
              </a:rPr>
              <a:t>can identify some aspects of </a:t>
            </a:r>
            <a:r>
              <a:rPr lang="en-GB" sz="2000" dirty="0" smtClean="0">
                <a:solidFill>
                  <a:prstClr val="black"/>
                </a:solidFill>
                <a:latin typeface="Calibri" panose="020F0502020204030204" pitchFamily="34" charset="0"/>
                <a:cs typeface="Calibri" panose="020F0502020204030204" pitchFamily="34" charset="0"/>
              </a:rPr>
              <a:t>motivation</a:t>
            </a:r>
          </a:p>
          <a:p>
            <a:pPr marL="285750" lvl="0" indent="-285750">
              <a:buFont typeface="Wingdings" panose="05000000000000000000" pitchFamily="2" charset="2"/>
              <a:buChar char="§"/>
            </a:pPr>
            <a:r>
              <a:rPr lang="en-GB" sz="2000" dirty="0">
                <a:solidFill>
                  <a:prstClr val="black"/>
                </a:solidFill>
                <a:latin typeface="Calibri" panose="020F0502020204030204" pitchFamily="34" charset="0"/>
                <a:cs typeface="Calibri" panose="020F0502020204030204" pitchFamily="34" charset="0"/>
              </a:rPr>
              <a:t>h</a:t>
            </a:r>
            <a:r>
              <a:rPr lang="en-GB" sz="2000" noProof="0" dirty="0" err="1" smtClean="0">
                <a:solidFill>
                  <a:prstClr val="black"/>
                </a:solidFill>
                <a:latin typeface="Calibri" panose="020F0502020204030204" pitchFamily="34" charset="0"/>
                <a:cs typeface="Calibri" panose="020F0502020204030204" pitchFamily="34" charset="0"/>
              </a:rPr>
              <a:t>ave</a:t>
            </a:r>
            <a:r>
              <a:rPr lang="en-GB" sz="2000" noProof="0" dirty="0" smtClean="0">
                <a:solidFill>
                  <a:prstClr val="black"/>
                </a:solidFill>
                <a:latin typeface="Calibri" panose="020F0502020204030204" pitchFamily="34" charset="0"/>
                <a:cs typeface="Calibri" panose="020F0502020204030204" pitchFamily="34" charset="0"/>
              </a:rPr>
              <a:t> reflected your experiences of teaching and learning</a:t>
            </a:r>
            <a:endParaRPr lang="en-GB" sz="2000" noProof="0" dirty="0">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EFD4B7-1CC6-864B-A72A-C978B70BBA9B}"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57756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latin typeface="Calibri" panose="020F0502020204030204" pitchFamily="34" charset="0"/>
                <a:cs typeface="Calibri" panose="020F0502020204030204" pitchFamily="34" charset="0"/>
              </a:rPr>
              <a:t>Sara Rönkkönen:</a:t>
            </a:r>
            <a:br>
              <a:rPr lang="en-US" sz="6000" dirty="0" smtClean="0">
                <a:latin typeface="Calibri" panose="020F0502020204030204" pitchFamily="34" charset="0"/>
                <a:cs typeface="Calibri" panose="020F0502020204030204" pitchFamily="34" charset="0"/>
              </a:rPr>
            </a:br>
            <a:r>
              <a:rPr lang="en-US" sz="6000" dirty="0" smtClean="0">
                <a:latin typeface="Calibri" panose="020F0502020204030204" pitchFamily="34" charset="0"/>
                <a:cs typeface="Calibri" panose="020F0502020204030204" pitchFamily="34" charset="0"/>
              </a:rPr>
              <a:t>The role of teaching in study wellbeing</a:t>
            </a:r>
            <a:endParaRPr lang="fi-FI"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3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1593555"/>
            <a:ext cx="3582319" cy="1013287"/>
          </a:xfrm>
        </p:spPr>
        <p:txBody>
          <a:bodyPr/>
          <a:lstStyle/>
          <a:p>
            <a:r>
              <a:rPr lang="en-US" dirty="0" smtClean="0"/>
              <a:t>Break</a:t>
            </a:r>
            <a:endParaRPr lang="fi-FI" dirty="0"/>
          </a:p>
        </p:txBody>
      </p:sp>
    </p:spTree>
    <p:extLst>
      <p:ext uri="{BB962C8B-B14F-4D97-AF65-F5344CB8AC3E}">
        <p14:creationId xmlns:p14="http://schemas.microsoft.com/office/powerpoint/2010/main" val="115121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6882" y="623572"/>
            <a:ext cx="8207375" cy="2196667"/>
          </a:xfrm>
        </p:spPr>
        <p:txBody>
          <a:bodyPr/>
          <a:lstStyle/>
          <a:p>
            <a:r>
              <a:rPr lang="en-US">
                <a:latin typeface="Calibri" panose="020F0502020204030204" pitchFamily="34" charset="0"/>
                <a:cs typeface="Calibri" panose="020F0502020204030204" pitchFamily="34" charset="0"/>
              </a:rPr>
              <a:t>Teaching observations</a:t>
            </a:r>
            <a:endParaRPr lang="fi-FI">
              <a:latin typeface="Calibri" panose="020F0502020204030204" pitchFamily="34" charset="0"/>
              <a:cs typeface="Calibri" panose="020F0502020204030204" pitchFamily="34" charset="0"/>
            </a:endParaRPr>
          </a:p>
        </p:txBody>
      </p:sp>
      <p:sp>
        <p:nvSpPr>
          <p:cNvPr id="4" name="Date Placeholder 3"/>
          <p:cNvSpPr>
            <a:spLocks noGrp="1"/>
          </p:cNvSpPr>
          <p:nvPr>
            <p:ph type="dt" sz="half" idx="4294967295"/>
          </p:nvPr>
        </p:nvSpPr>
        <p:spPr>
          <a:xfrm>
            <a:off x="5524500" y="5149850"/>
            <a:ext cx="3619500" cy="155575"/>
          </a:xfrm>
        </p:spPr>
        <p:txBody>
          <a:bodyPr/>
          <a:lstStyle/>
          <a:p>
            <a:pPr>
              <a:defRPr/>
            </a:pPr>
            <a:r>
              <a:rPr lang="fi-FI"/>
              <a:t>1.4.2019</a:t>
            </a:r>
          </a:p>
        </p:txBody>
      </p:sp>
      <p:sp>
        <p:nvSpPr>
          <p:cNvPr id="5" name="Footer Placeholder 4"/>
          <p:cNvSpPr>
            <a:spLocks noGrp="1"/>
          </p:cNvSpPr>
          <p:nvPr>
            <p:ph type="ftr" sz="quarter" idx="4294967295"/>
          </p:nvPr>
        </p:nvSpPr>
        <p:spPr>
          <a:xfrm>
            <a:off x="5524500" y="5018088"/>
            <a:ext cx="3619500" cy="131762"/>
          </a:xfrm>
        </p:spPr>
        <p:txBody>
          <a:bodyPr/>
          <a:lstStyle/>
          <a:p>
            <a:pPr>
              <a:defRPr/>
            </a:pPr>
            <a:r>
              <a:rPr lang="fi-FI"/>
              <a:t>Day 3</a:t>
            </a:r>
          </a:p>
        </p:txBody>
      </p:sp>
      <p:sp>
        <p:nvSpPr>
          <p:cNvPr id="6" name="Slide Number Placeholder 5"/>
          <p:cNvSpPr>
            <a:spLocks noGrp="1"/>
          </p:cNvSpPr>
          <p:nvPr>
            <p:ph type="sldNum" sz="quarter" idx="4294967295"/>
          </p:nvPr>
        </p:nvSpPr>
        <p:spPr>
          <a:xfrm>
            <a:off x="5524500" y="5305425"/>
            <a:ext cx="3619500" cy="134938"/>
          </a:xfrm>
        </p:spPr>
        <p:txBody>
          <a:bodyPr/>
          <a:lstStyle/>
          <a:p>
            <a:pPr>
              <a:defRPr/>
            </a:pPr>
            <a:fld id="{49EFD4B7-1CC6-864B-A72A-C978B70BBA9B}" type="slidenum">
              <a:rPr lang="fi-FI" smtClean="0"/>
              <a:pPr>
                <a:defRPr/>
              </a:pPr>
              <a:t>7</a:t>
            </a:fld>
            <a:endParaRPr lang="fi-FI"/>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5147665" y="2442702"/>
            <a:ext cx="3666592" cy="2428522"/>
          </a:xfrm>
          <a:prstGeom prst="rect">
            <a:avLst/>
          </a:prstGeom>
        </p:spPr>
      </p:pic>
    </p:spTree>
    <p:extLst>
      <p:ext uri="{BB962C8B-B14F-4D97-AF65-F5344CB8AC3E}">
        <p14:creationId xmlns:p14="http://schemas.microsoft.com/office/powerpoint/2010/main" val="169537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alibri" panose="020F0502020204030204" pitchFamily="34" charset="0"/>
                <a:cs typeface="Calibri" panose="020F0502020204030204" pitchFamily="34" charset="0"/>
              </a:rPr>
              <a:t>Your observations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r>
              <a:rPr lang="en-GB" b="0" dirty="0" smtClean="0">
                <a:latin typeface="Calibri" panose="020F0502020204030204" pitchFamily="34" charset="0"/>
                <a:cs typeface="Calibri" panose="020F0502020204030204" pitchFamily="34" charset="0"/>
              </a:rPr>
              <a:t>You had found very interesting lectures to observe (also outside of Aalto!)</a:t>
            </a:r>
          </a:p>
          <a:p>
            <a:pPr marL="342900" indent="-342900">
              <a:buFont typeface="Arial" panose="020B0604020202020204" pitchFamily="34" charset="0"/>
              <a:buChar char="•"/>
            </a:pPr>
            <a:r>
              <a:rPr lang="en-GB" b="0" dirty="0" smtClean="0">
                <a:latin typeface="Calibri" panose="020F0502020204030204" pitchFamily="34" charset="0"/>
                <a:cs typeface="Calibri" panose="020F0502020204030204" pitchFamily="34" charset="0"/>
              </a:rPr>
              <a:t>In general, number of students participating between 5-15</a:t>
            </a:r>
          </a:p>
          <a:p>
            <a:pPr marL="342900" indent="-342900">
              <a:buFont typeface="Arial" panose="020B0604020202020204" pitchFamily="34" charset="0"/>
              <a:buChar char="•"/>
            </a:pPr>
            <a:r>
              <a:rPr lang="en-GB" b="0" dirty="0" smtClean="0">
                <a:latin typeface="Calibri" panose="020F0502020204030204" pitchFamily="34" charset="0"/>
                <a:cs typeface="Calibri" panose="020F0502020204030204" pitchFamily="34" charset="0"/>
              </a:rPr>
              <a:t>Development ideas well thought</a:t>
            </a:r>
          </a:p>
          <a:p>
            <a:pPr marL="342900" indent="-342900">
              <a:buFont typeface="Arial" panose="020B0604020202020204" pitchFamily="34" charset="0"/>
              <a:buChar char="•"/>
            </a:pPr>
            <a:r>
              <a:rPr lang="en-GB" b="0" dirty="0" smtClean="0">
                <a:latin typeface="Calibri" panose="020F0502020204030204" pitchFamily="34" charset="0"/>
                <a:cs typeface="Calibri" panose="020F0502020204030204" pitchFamily="34" charset="0"/>
              </a:rPr>
              <a:t>Online teaching/distant teaching and actions of </a:t>
            </a:r>
            <a:r>
              <a:rPr lang="en-GB" b="0" dirty="0" err="1" smtClean="0">
                <a:latin typeface="Calibri" panose="020F0502020204030204" pitchFamily="34" charset="0"/>
                <a:cs typeface="Calibri" panose="020F0502020204030204" pitchFamily="34" charset="0"/>
              </a:rPr>
              <a:t>students+teachers</a:t>
            </a:r>
            <a:r>
              <a:rPr lang="en-GB" b="0" dirty="0" smtClean="0">
                <a:latin typeface="Calibri" panose="020F0502020204030204" pitchFamily="34" charset="0"/>
                <a:cs typeface="Calibri" panose="020F0502020204030204" pitchFamily="34" charset="0"/>
              </a:rPr>
              <a:t> was noted in very many observations – what really happens behind the screens/how much do the students really participate in the lectures</a:t>
            </a:r>
          </a:p>
        </p:txBody>
      </p:sp>
      <p:sp>
        <p:nvSpPr>
          <p:cNvPr id="4" name="Slide Number Placeholder 3"/>
          <p:cNvSpPr>
            <a:spLocks noGrp="1"/>
          </p:cNvSpPr>
          <p:nvPr>
            <p:ph type="sldNum" sz="quarter" idx="17"/>
          </p:nvPr>
        </p:nvSpPr>
        <p:spPr/>
        <p:txBody>
          <a:bodyPr/>
          <a:lstStyle/>
          <a:p>
            <a:pPr>
              <a:defRPr/>
            </a:pPr>
            <a:fld id="{49EFD4B7-1CC6-864B-A72A-C978B70BBA9B}" type="slidenum">
              <a:rPr lang="fi-FI" smtClean="0"/>
              <a:pPr>
                <a:defRPr/>
              </a:pPr>
              <a:t>8</a:t>
            </a:fld>
            <a:endParaRPr lang="fi-FI"/>
          </a:p>
        </p:txBody>
      </p:sp>
    </p:spTree>
    <p:extLst>
      <p:ext uri="{BB962C8B-B14F-4D97-AF65-F5344CB8AC3E}">
        <p14:creationId xmlns:p14="http://schemas.microsoft.com/office/powerpoint/2010/main" val="356112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sz="3600"/>
              <a:t>Teaching observations</a:t>
            </a:r>
          </a:p>
        </p:txBody>
      </p:sp>
      <p:sp>
        <p:nvSpPr>
          <p:cNvPr id="5" name="Content Placeholder 4"/>
          <p:cNvSpPr>
            <a:spLocks noGrp="1"/>
          </p:cNvSpPr>
          <p:nvPr>
            <p:ph sz="quarter" idx="14"/>
          </p:nvPr>
        </p:nvSpPr>
        <p:spPr/>
        <p:txBody>
          <a:bodyPr/>
          <a:lstStyle/>
          <a:p>
            <a:r>
              <a:rPr lang="en-GB" sz="1400" dirty="0"/>
              <a:t>Group discussion (~20 min in small groups):</a:t>
            </a:r>
          </a:p>
          <a:p>
            <a:endParaRPr lang="en-GB" sz="900" dirty="0"/>
          </a:p>
          <a:p>
            <a:pPr marL="342900" indent="-342900">
              <a:buFont typeface="Wingdings" panose="05000000000000000000" pitchFamily="2" charset="2"/>
              <a:buChar char="§"/>
            </a:pPr>
            <a:r>
              <a:rPr lang="en-GB" sz="1400" dirty="0"/>
              <a:t>What kind of interaction did you see in the class?</a:t>
            </a:r>
          </a:p>
          <a:p>
            <a:pPr marL="342900" indent="-342900">
              <a:buFont typeface="Wingdings" panose="05000000000000000000" pitchFamily="2" charset="2"/>
              <a:buChar char="§"/>
            </a:pPr>
            <a:r>
              <a:rPr lang="en-GB" sz="1400" dirty="0"/>
              <a:t>What did the students do?</a:t>
            </a:r>
          </a:p>
          <a:p>
            <a:pPr marL="342900" indent="-342900">
              <a:buFont typeface="Wingdings" panose="05000000000000000000" pitchFamily="2" charset="2"/>
              <a:buChar char="§"/>
            </a:pPr>
            <a:r>
              <a:rPr lang="en-GB" sz="1400" dirty="0"/>
              <a:t>What kind of motivation did you see in the class?</a:t>
            </a:r>
          </a:p>
          <a:p>
            <a:pPr marL="342900" indent="-342900">
              <a:buFont typeface="Wingdings" panose="05000000000000000000" pitchFamily="2" charset="2"/>
              <a:buChar char="§"/>
            </a:pPr>
            <a:r>
              <a:rPr lang="en-GB" sz="1400" dirty="0"/>
              <a:t>What did the teacher do?</a:t>
            </a:r>
          </a:p>
          <a:p>
            <a:pPr marL="342900" indent="-342900">
              <a:buFont typeface="Wingdings" panose="05000000000000000000" pitchFamily="2" charset="2"/>
              <a:buChar char="§"/>
            </a:pPr>
            <a:r>
              <a:rPr lang="en-GB" sz="1400" dirty="0"/>
              <a:t>Would you do something differently?</a:t>
            </a:r>
          </a:p>
          <a:p>
            <a:pPr marL="342900" indent="-342900">
              <a:buFont typeface="Wingdings" panose="05000000000000000000" pitchFamily="2" charset="2"/>
              <a:buChar char="§"/>
            </a:pPr>
            <a:r>
              <a:rPr lang="en-GB" sz="1400" dirty="0"/>
              <a:t>What did you learn from the observation?</a:t>
            </a:r>
          </a:p>
          <a:p>
            <a:pPr marL="342900" indent="-342900">
              <a:buFont typeface="Wingdings" panose="05000000000000000000" pitchFamily="2" charset="2"/>
              <a:buChar char="§"/>
            </a:pPr>
            <a:r>
              <a:rPr lang="en-GB" sz="1400" dirty="0"/>
              <a:t>If you received feedback from your teaching how did you feel about it?</a:t>
            </a:r>
          </a:p>
          <a:p>
            <a:endParaRPr lang="en-GB" sz="1400" dirty="0"/>
          </a:p>
          <a:p>
            <a:r>
              <a:rPr lang="en-GB" sz="1400" dirty="0"/>
              <a:t>General discussion </a:t>
            </a:r>
          </a:p>
          <a:p>
            <a:endParaRPr lang="fi-FI" dirty="0"/>
          </a:p>
        </p:txBody>
      </p:sp>
      <p:sp>
        <p:nvSpPr>
          <p:cNvPr id="6" name="Content Placeholder 5"/>
          <p:cNvSpPr>
            <a:spLocks noGrp="1"/>
          </p:cNvSpPr>
          <p:nvPr>
            <p:ph sz="quarter" idx="18"/>
          </p:nvPr>
        </p:nvSpPr>
        <p:spPr/>
        <p:txBody>
          <a:bodyPr/>
          <a:lstStyle/>
          <a:p>
            <a:r>
              <a:rPr lang="en-US" sz="1400" dirty="0" err="1"/>
              <a:t>Ryhmäkeskustelu</a:t>
            </a:r>
            <a:r>
              <a:rPr lang="en-US" sz="1400" dirty="0"/>
              <a:t> </a:t>
            </a:r>
            <a:r>
              <a:rPr lang="en-US" sz="1400" dirty="0" smtClean="0"/>
              <a:t>(</a:t>
            </a:r>
            <a:r>
              <a:rPr lang="en-GB" sz="1400" dirty="0"/>
              <a:t>~</a:t>
            </a:r>
            <a:r>
              <a:rPr lang="en-US" sz="1400" dirty="0" smtClean="0"/>
              <a:t>20 </a:t>
            </a:r>
            <a:r>
              <a:rPr lang="en-US" sz="1400" dirty="0"/>
              <a:t>min</a:t>
            </a:r>
            <a:r>
              <a:rPr lang="en-US" sz="1400" dirty="0" smtClean="0"/>
              <a:t>)</a:t>
            </a:r>
          </a:p>
          <a:p>
            <a:endParaRPr lang="en-US" sz="1400" dirty="0" smtClean="0"/>
          </a:p>
          <a:p>
            <a:pPr marL="285750" indent="-285750">
              <a:buFont typeface="Wingdings" panose="05000000000000000000" pitchFamily="2" charset="2"/>
              <a:buChar char="§"/>
            </a:pPr>
            <a:r>
              <a:rPr lang="en-US" sz="1400" dirty="0" err="1" smtClean="0"/>
              <a:t>Millaista</a:t>
            </a:r>
            <a:r>
              <a:rPr lang="en-US" sz="1400" dirty="0" smtClean="0"/>
              <a:t> </a:t>
            </a:r>
            <a:r>
              <a:rPr lang="en-US" sz="1400" dirty="0" err="1" smtClean="0"/>
              <a:t>vuorovaikutusta</a:t>
            </a:r>
            <a:r>
              <a:rPr lang="en-US" sz="1400" dirty="0" smtClean="0"/>
              <a:t> </a:t>
            </a:r>
            <a:r>
              <a:rPr lang="en-US" sz="1400" dirty="0" err="1" smtClean="0"/>
              <a:t>havaitsit</a:t>
            </a:r>
            <a:r>
              <a:rPr lang="en-US" sz="1400" dirty="0" smtClean="0"/>
              <a:t> </a:t>
            </a:r>
            <a:r>
              <a:rPr lang="en-US" sz="1400" dirty="0" err="1" smtClean="0"/>
              <a:t>luokassa</a:t>
            </a:r>
            <a:r>
              <a:rPr lang="en-US" sz="1400" dirty="0" smtClean="0"/>
              <a:t>?</a:t>
            </a:r>
          </a:p>
          <a:p>
            <a:pPr marL="285750" indent="-285750">
              <a:buFont typeface="Wingdings" panose="05000000000000000000" pitchFamily="2" charset="2"/>
              <a:buChar char="§"/>
            </a:pPr>
            <a:r>
              <a:rPr lang="en-US" sz="1400" dirty="0" err="1" smtClean="0"/>
              <a:t>Mitä</a:t>
            </a:r>
            <a:r>
              <a:rPr lang="en-US" sz="1400" dirty="0" smtClean="0"/>
              <a:t> </a:t>
            </a:r>
            <a:r>
              <a:rPr lang="en-US" sz="1400" dirty="0" err="1" smtClean="0"/>
              <a:t>opiskelijat</a:t>
            </a:r>
            <a:r>
              <a:rPr lang="en-US" sz="1400" dirty="0" smtClean="0"/>
              <a:t> </a:t>
            </a:r>
            <a:r>
              <a:rPr lang="en-US" sz="1400" dirty="0" err="1" smtClean="0"/>
              <a:t>tekivät</a:t>
            </a:r>
            <a:r>
              <a:rPr lang="en-US" sz="1400" dirty="0" smtClean="0"/>
              <a:t>?</a:t>
            </a:r>
          </a:p>
          <a:p>
            <a:pPr marL="285750" indent="-285750">
              <a:buFont typeface="Wingdings" panose="05000000000000000000" pitchFamily="2" charset="2"/>
              <a:buChar char="§"/>
            </a:pPr>
            <a:r>
              <a:rPr lang="en-US" sz="1400" dirty="0" err="1" smtClean="0"/>
              <a:t>Millaista</a:t>
            </a:r>
            <a:r>
              <a:rPr lang="en-US" sz="1400" dirty="0" smtClean="0"/>
              <a:t> </a:t>
            </a:r>
            <a:r>
              <a:rPr lang="en-US" sz="1400" dirty="0" err="1" smtClean="0"/>
              <a:t>motivaatiota</a:t>
            </a:r>
            <a:r>
              <a:rPr lang="en-US" sz="1400" dirty="0" smtClean="0"/>
              <a:t> </a:t>
            </a:r>
            <a:r>
              <a:rPr lang="en-US" sz="1400" dirty="0" err="1" smtClean="0"/>
              <a:t>havaitsit</a:t>
            </a:r>
            <a:r>
              <a:rPr lang="en-US" sz="1400" dirty="0" smtClean="0"/>
              <a:t>?</a:t>
            </a:r>
          </a:p>
          <a:p>
            <a:pPr marL="285750" indent="-285750">
              <a:buFont typeface="Wingdings" panose="05000000000000000000" pitchFamily="2" charset="2"/>
              <a:buChar char="§"/>
            </a:pPr>
            <a:r>
              <a:rPr lang="en-US" sz="1400" dirty="0" err="1" smtClean="0"/>
              <a:t>Mitä</a:t>
            </a:r>
            <a:r>
              <a:rPr lang="en-US" sz="1400" dirty="0" smtClean="0"/>
              <a:t> </a:t>
            </a:r>
            <a:r>
              <a:rPr lang="en-US" sz="1400" dirty="0" err="1" smtClean="0"/>
              <a:t>opettaja</a:t>
            </a:r>
            <a:r>
              <a:rPr lang="en-US" sz="1400" dirty="0" smtClean="0"/>
              <a:t> </a:t>
            </a:r>
            <a:r>
              <a:rPr lang="en-US" sz="1400" dirty="0" err="1" smtClean="0"/>
              <a:t>teki</a:t>
            </a:r>
            <a:r>
              <a:rPr lang="en-US" sz="1400" dirty="0" smtClean="0"/>
              <a:t>?</a:t>
            </a:r>
          </a:p>
          <a:p>
            <a:pPr marL="285750" indent="-285750">
              <a:buFont typeface="Wingdings" panose="05000000000000000000" pitchFamily="2" charset="2"/>
              <a:buChar char="§"/>
            </a:pPr>
            <a:r>
              <a:rPr lang="en-US" sz="1400" dirty="0" err="1" smtClean="0"/>
              <a:t>Tekisitkö</a:t>
            </a:r>
            <a:r>
              <a:rPr lang="en-US" sz="1400" dirty="0" smtClean="0"/>
              <a:t> </a:t>
            </a:r>
            <a:r>
              <a:rPr lang="en-US" sz="1400" dirty="0" err="1" smtClean="0"/>
              <a:t>itse</a:t>
            </a:r>
            <a:r>
              <a:rPr lang="en-US" sz="1400" dirty="0" smtClean="0"/>
              <a:t> </a:t>
            </a:r>
            <a:r>
              <a:rPr lang="en-US" sz="1400" dirty="0" err="1" smtClean="0"/>
              <a:t>jotain</a:t>
            </a:r>
            <a:r>
              <a:rPr lang="en-US" sz="1400" dirty="0" smtClean="0"/>
              <a:t> </a:t>
            </a:r>
            <a:r>
              <a:rPr lang="en-US" sz="1400" dirty="0" err="1" smtClean="0"/>
              <a:t>toisella</a:t>
            </a:r>
            <a:r>
              <a:rPr lang="en-US" sz="1400" dirty="0" smtClean="0"/>
              <a:t> </a:t>
            </a:r>
            <a:r>
              <a:rPr lang="en-US" sz="1400" dirty="0" err="1" smtClean="0"/>
              <a:t>tavalla</a:t>
            </a:r>
            <a:r>
              <a:rPr lang="en-US" sz="1400" dirty="0" smtClean="0"/>
              <a:t>?</a:t>
            </a:r>
          </a:p>
          <a:p>
            <a:pPr marL="285750" indent="-285750">
              <a:buFont typeface="Wingdings" panose="05000000000000000000" pitchFamily="2" charset="2"/>
              <a:buChar char="§"/>
            </a:pPr>
            <a:r>
              <a:rPr lang="en-US" sz="1400" dirty="0" err="1" smtClean="0"/>
              <a:t>Mitä</a:t>
            </a:r>
            <a:r>
              <a:rPr lang="en-US" sz="1400" dirty="0" smtClean="0"/>
              <a:t> </a:t>
            </a:r>
            <a:r>
              <a:rPr lang="en-US" sz="1400" dirty="0" err="1" smtClean="0"/>
              <a:t>opit</a:t>
            </a:r>
            <a:r>
              <a:rPr lang="en-US" sz="1400" dirty="0"/>
              <a:t> </a:t>
            </a:r>
            <a:r>
              <a:rPr lang="en-US" sz="1400" dirty="0" err="1" smtClean="0"/>
              <a:t>havainnoinnista</a:t>
            </a:r>
            <a:r>
              <a:rPr lang="en-US" sz="1400" dirty="0" smtClean="0"/>
              <a:t>?</a:t>
            </a:r>
          </a:p>
          <a:p>
            <a:pPr marL="285750" indent="-285750">
              <a:buFont typeface="Wingdings" panose="05000000000000000000" pitchFamily="2" charset="2"/>
              <a:buChar char="§"/>
            </a:pPr>
            <a:r>
              <a:rPr lang="en-US" sz="1400" dirty="0" smtClean="0"/>
              <a:t>Kun </a:t>
            </a:r>
            <a:r>
              <a:rPr lang="en-US" sz="1400" dirty="0" err="1" smtClean="0"/>
              <a:t>saat</a:t>
            </a:r>
            <a:r>
              <a:rPr lang="en-US" sz="1400" dirty="0" smtClean="0"/>
              <a:t> </a:t>
            </a:r>
            <a:r>
              <a:rPr lang="en-US" sz="1400" dirty="0" err="1" smtClean="0"/>
              <a:t>palautetta</a:t>
            </a:r>
            <a:r>
              <a:rPr lang="en-US" sz="1400" dirty="0" smtClean="0"/>
              <a:t> </a:t>
            </a:r>
            <a:r>
              <a:rPr lang="en-US" sz="1400" dirty="0" err="1" smtClean="0"/>
              <a:t>opetuksestasi</a:t>
            </a:r>
            <a:r>
              <a:rPr lang="en-US" sz="1400" dirty="0" smtClean="0"/>
              <a:t>, </a:t>
            </a:r>
            <a:r>
              <a:rPr lang="en-US" sz="1400" dirty="0" err="1" smtClean="0"/>
              <a:t>miltä</a:t>
            </a:r>
            <a:r>
              <a:rPr lang="en-US" sz="1400" dirty="0" smtClean="0"/>
              <a:t> se </a:t>
            </a:r>
            <a:r>
              <a:rPr lang="en-US" sz="1400" dirty="0" err="1" smtClean="0"/>
              <a:t>sinusta</a:t>
            </a:r>
            <a:r>
              <a:rPr lang="en-US" sz="1400" dirty="0" smtClean="0"/>
              <a:t> </a:t>
            </a:r>
            <a:r>
              <a:rPr lang="en-US" sz="1400" dirty="0" err="1" smtClean="0"/>
              <a:t>tuntuu</a:t>
            </a:r>
            <a:r>
              <a:rPr lang="en-US" sz="1400" smtClean="0"/>
              <a:t>?</a:t>
            </a:r>
            <a:endParaRPr lang="en-US" sz="1400" dirty="0" smtClean="0"/>
          </a:p>
          <a:p>
            <a:endParaRPr lang="en-US" sz="1400" dirty="0"/>
          </a:p>
          <a:p>
            <a:r>
              <a:rPr lang="en-US" sz="1400" dirty="0" err="1" smtClean="0"/>
              <a:t>Yhteinen</a:t>
            </a:r>
            <a:r>
              <a:rPr lang="en-US" sz="1400" dirty="0" smtClean="0"/>
              <a:t> </a:t>
            </a:r>
            <a:r>
              <a:rPr lang="en-US" sz="1400" dirty="0" err="1" smtClean="0"/>
              <a:t>keskustelu</a:t>
            </a:r>
            <a:endParaRPr lang="en-US" sz="1400" dirty="0"/>
          </a:p>
          <a:p>
            <a:endParaRPr lang="fi-FI"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7079544" y="137978"/>
            <a:ext cx="1888412" cy="1250767"/>
          </a:xfrm>
          <a:prstGeom prst="rect">
            <a:avLst/>
          </a:prstGeom>
        </p:spPr>
      </p:pic>
    </p:spTree>
    <p:extLst>
      <p:ext uri="{BB962C8B-B14F-4D97-AF65-F5344CB8AC3E}">
        <p14:creationId xmlns:p14="http://schemas.microsoft.com/office/powerpoint/2010/main" val="99972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sahko">
      <a:dk1>
        <a:sysClr val="windowText" lastClr="000000"/>
      </a:dk1>
      <a:lt1>
        <a:sysClr val="window" lastClr="FFFFFF"/>
      </a:lt1>
      <a:dk2>
        <a:srgbClr val="7D55C7"/>
      </a:dk2>
      <a:lt2>
        <a:srgbClr val="8C857B"/>
      </a:lt2>
      <a:accent1>
        <a:srgbClr val="7D37C7"/>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4" id="{3A78CF08-27D2-474E-9F63-4260164F93C7}" vid="{95CC865B-8A1D-4D7F-AC6D-C2BF657DD63A}"/>
    </a:ext>
  </a:extLst>
</a:theme>
</file>

<file path=ppt/theme/theme2.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10_black.potx" id="{807D7090-37C1-4F70-90DD-4591AAA9614F}" vid="{17CB250D-4AE5-404E-9506-5813DC997055}"/>
    </a:ext>
  </a:extLst>
</a:theme>
</file>

<file path=ppt/theme/theme3.xml><?xml version="1.0" encoding="utf-8"?>
<a:theme xmlns:a="http://schemas.openxmlformats.org/drawingml/2006/main" name="1_Aalto University">
  <a:themeElements>
    <a:clrScheme name="Aalto-sahko">
      <a:dk1>
        <a:sysClr val="windowText" lastClr="000000"/>
      </a:dk1>
      <a:lt1>
        <a:sysClr val="window" lastClr="FFFFFF"/>
      </a:lt1>
      <a:dk2>
        <a:srgbClr val="7D55C7"/>
      </a:dk2>
      <a:lt2>
        <a:srgbClr val="8C857B"/>
      </a:lt2>
      <a:accent1>
        <a:srgbClr val="7D37C7"/>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4" id="{3A78CF08-27D2-474E-9F63-4260164F93C7}" vid="{95CC865B-8A1D-4D7F-AC6D-C2BF657DD63A}"/>
    </a:ext>
  </a:extLst>
</a:theme>
</file>

<file path=ppt/theme/theme4.xml><?xml version="1.0" encoding="utf-8"?>
<a:theme xmlns:a="http://schemas.openxmlformats.org/drawingml/2006/main" name="2_Aalto University">
  <a:themeElements>
    <a:clrScheme name="Aalto-sahko">
      <a:dk1>
        <a:sysClr val="windowText" lastClr="000000"/>
      </a:dk1>
      <a:lt1>
        <a:sysClr val="window" lastClr="FFFFFF"/>
      </a:lt1>
      <a:dk2>
        <a:srgbClr val="7D55C7"/>
      </a:dk2>
      <a:lt2>
        <a:srgbClr val="8C857B"/>
      </a:lt2>
      <a:accent1>
        <a:srgbClr val="7D37C7"/>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4" id="{3A78CF08-27D2-474E-9F63-4260164F93C7}" vid="{95CC865B-8A1D-4D7F-AC6D-C2BF657DD6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08EAC316483C479EEC4817790F1270" ma:contentTypeVersion="2" ma:contentTypeDescription="Create a new document." ma:contentTypeScope="" ma:versionID="39dac19c7774f59c479c10b07b425447">
  <xsd:schema xmlns:xsd="http://www.w3.org/2001/XMLSchema" xmlns:xs="http://www.w3.org/2001/XMLSchema" xmlns:p="http://schemas.microsoft.com/office/2006/metadata/properties" xmlns:ns2="aee54aea-0f1e-4370-a1f7-3799fc206275" targetNamespace="http://schemas.microsoft.com/office/2006/metadata/properties" ma:root="true" ma:fieldsID="c07a1c217c71bf5110556337ab8afdc3" ns2:_="">
    <xsd:import namespace="aee54aea-0f1e-4370-a1f7-3799fc2062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54aea-0f1e-4370-a1f7-3799fc2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12ABA7-F079-43EB-BA04-C8CE8E1492B7}">
  <ds:schemaRefs>
    <ds:schemaRef ds:uri="http://schemas.microsoft.com/sharepoint/v3/contenttype/forms"/>
  </ds:schemaRefs>
</ds:datastoreItem>
</file>

<file path=customXml/itemProps2.xml><?xml version="1.0" encoding="utf-8"?>
<ds:datastoreItem xmlns:ds="http://schemas.openxmlformats.org/officeDocument/2006/customXml" ds:itemID="{34165910-F02F-4DC0-A700-5A2A905236A9}">
  <ds:schemaRefs>
    <ds:schemaRef ds:uri="aee54aea-0f1e-4370-a1f7-3799fc2062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75E34F-12F4-41EF-AAD3-44F5F335BF5B}">
  <ds:schemaRefs>
    <ds:schemaRef ds:uri="http://purl.org/dc/terms/"/>
    <ds:schemaRef ds:uri="aee54aea-0f1e-4370-a1f7-3799fc206275"/>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ELEC_EN</Template>
  <TotalTime>0</TotalTime>
  <Words>2448</Words>
  <Application>Microsoft Office PowerPoint</Application>
  <PresentationFormat>On-screen Show (16:10)</PresentationFormat>
  <Paragraphs>235</Paragraphs>
  <Slides>27</Slides>
  <Notes>9</Notes>
  <HiddenSlides>15</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MS PGothic</vt:lpstr>
      <vt:lpstr>MS PGothic</vt:lpstr>
      <vt:lpstr>Arial</vt:lpstr>
      <vt:lpstr>Arial</vt:lpstr>
      <vt:lpstr>Arial Hebrew Scholar</vt:lpstr>
      <vt:lpstr>Calibri</vt:lpstr>
      <vt:lpstr>Courier New</vt:lpstr>
      <vt:lpstr>Georgia</vt:lpstr>
      <vt:lpstr>Lucida Grande</vt:lpstr>
      <vt:lpstr>Symbol</vt:lpstr>
      <vt:lpstr>Wingdings</vt:lpstr>
      <vt:lpstr>ヒラギノ角ゴ Pro W3</vt:lpstr>
      <vt:lpstr>Aalto University</vt:lpstr>
      <vt:lpstr>Office-teema</vt:lpstr>
      <vt:lpstr>1_Aalto University</vt:lpstr>
      <vt:lpstr>2_Aalto University</vt:lpstr>
      <vt:lpstr>PED-131.9000 Workshop master as a learning facilitator </vt:lpstr>
      <vt:lpstr>Course structure</vt:lpstr>
      <vt:lpstr>Today’s schedule </vt:lpstr>
      <vt:lpstr>Learning outcomes </vt:lpstr>
      <vt:lpstr>Sara Rönkkönen: The role of teaching in study wellbeing</vt:lpstr>
      <vt:lpstr>Break</vt:lpstr>
      <vt:lpstr>Teaching observations</vt:lpstr>
      <vt:lpstr>Your observations</vt:lpstr>
      <vt:lpstr>Teaching observations</vt:lpstr>
      <vt:lpstr>Different student profiles</vt:lpstr>
      <vt:lpstr>Different student profiles</vt:lpstr>
      <vt:lpstr>Tim</vt:lpstr>
      <vt:lpstr>How to help Tim: Hints for assistants </vt:lpstr>
      <vt:lpstr>Lisa</vt:lpstr>
      <vt:lpstr>How to help Lisa: Hints for assistants 1/2</vt:lpstr>
      <vt:lpstr>How to help Lisa: Hints for assistants 2/2</vt:lpstr>
      <vt:lpstr>Anna</vt:lpstr>
      <vt:lpstr>How to help Anna: Hints for assistants 1/2</vt:lpstr>
      <vt:lpstr>How to help Anna: Hints for assistants 2/2</vt:lpstr>
      <vt:lpstr>Ted</vt:lpstr>
      <vt:lpstr>How to help Ted: Hints for assistants 1/3</vt:lpstr>
      <vt:lpstr>How to help Ted: Hints for assistants 2/3</vt:lpstr>
      <vt:lpstr>How to help Ted: Hints for assistants 3/3</vt:lpstr>
      <vt:lpstr>How to help all students?</vt:lpstr>
      <vt:lpstr>If you have missing learning assignments</vt:lpstr>
      <vt:lpstr>A reminder</vt:lpstr>
      <vt:lpstr>Feedback/päivän palaute: Please fill in Presemo– Thank you! Presemolinkki – Kiitos!  https://presemo.aalto.fi/tpm2020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PED-131.9000 Teaching assistant as a learning fasilitator</dc:title>
  <dc:creator/>
  <cp:lastModifiedBy/>
  <cp:revision>1</cp:revision>
  <dcterms:created xsi:type="dcterms:W3CDTF">2017-02-27T12:23:10Z</dcterms:created>
  <dcterms:modified xsi:type="dcterms:W3CDTF">2020-05-03T22:29:20Z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0x0101004108EAC316483C479EEC4817790F1270</vt:lpwstr>
  </property>
</Properties>
</file>