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2" autoAdjust="0"/>
    <p:restoredTop sz="80117" autoAdjust="0"/>
  </p:normalViewPr>
  <p:slideViewPr>
    <p:cSldViewPr snapToGrid="0" snapToObjects="1">
      <p:cViewPr varScale="1">
        <p:scale>
          <a:sx n="126" d="100"/>
          <a:sy n="126" d="100"/>
        </p:scale>
        <p:origin x="200" y="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Kandiseminaari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Infotilaisuus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/>
              <a:t>Riikka Korte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dirty="0"/>
              <a:t>19.1.2021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1B56E41-D9F1-A14B-BC36-9F2284C34C7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35814" r="35814"/>
          <a:stretch>
            <a:fillRect/>
          </a:stretch>
        </p:blipFill>
        <p:spPr/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14B6E0-AE04-7E48-A330-FADC497116A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Viralliset tavoitteet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EB963-5A47-924C-A717-FA0C4224D86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/>
              <a:t>oppii</a:t>
            </a:r>
            <a:r>
              <a:rPr lang="en-GB" b="0" dirty="0"/>
              <a:t> </a:t>
            </a:r>
            <a:r>
              <a:rPr lang="en-GB" b="0" dirty="0" err="1"/>
              <a:t>hakemaan</a:t>
            </a:r>
            <a:r>
              <a:rPr lang="en-GB" b="0" dirty="0"/>
              <a:t> </a:t>
            </a:r>
            <a:r>
              <a:rPr lang="en-GB" b="0" dirty="0" err="1"/>
              <a:t>tieteellistä</a:t>
            </a:r>
            <a:r>
              <a:rPr lang="en-GB" b="0" dirty="0"/>
              <a:t> </a:t>
            </a:r>
            <a:r>
              <a:rPr lang="en-GB" b="0" dirty="0" err="1"/>
              <a:t>tietoa</a:t>
            </a:r>
            <a:r>
              <a:rPr lang="en-GB" b="0" dirty="0"/>
              <a:t>, </a:t>
            </a:r>
            <a:r>
              <a:rPr lang="en-GB" b="0" dirty="0" err="1"/>
              <a:t>muodostamaan</a:t>
            </a:r>
            <a:r>
              <a:rPr lang="en-GB" b="0" dirty="0"/>
              <a:t> </a:t>
            </a:r>
            <a:r>
              <a:rPr lang="en-GB" b="0" dirty="0" err="1"/>
              <a:t>tutkimussuunnitelman</a:t>
            </a: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/>
              <a:t>työstämään</a:t>
            </a:r>
            <a:r>
              <a:rPr lang="en-GB" b="0" dirty="0"/>
              <a:t> </a:t>
            </a:r>
            <a:r>
              <a:rPr lang="en-GB" b="0" dirty="0" err="1"/>
              <a:t>tieteellistä</a:t>
            </a:r>
            <a:r>
              <a:rPr lang="en-GB" b="0" dirty="0"/>
              <a:t> </a:t>
            </a:r>
            <a:r>
              <a:rPr lang="en-GB" b="0" dirty="0" err="1"/>
              <a:t>tietoa</a:t>
            </a:r>
            <a:r>
              <a:rPr lang="en-GB" b="0" dirty="0"/>
              <a:t> </a:t>
            </a:r>
            <a:r>
              <a:rPr lang="en-GB" b="0" dirty="0" err="1"/>
              <a:t>tutkimussuunnitelman</a:t>
            </a:r>
            <a:r>
              <a:rPr lang="en-GB" b="0" dirty="0"/>
              <a:t> </a:t>
            </a:r>
            <a:r>
              <a:rPr lang="en-GB" b="0" dirty="0" err="1"/>
              <a:t>mukaisesti</a:t>
            </a:r>
            <a:r>
              <a:rPr lang="en-GB" b="0" dirty="0"/>
              <a:t> </a:t>
            </a:r>
            <a:r>
              <a:rPr lang="en-GB" b="0" dirty="0" err="1"/>
              <a:t>opinnäytteeksi</a:t>
            </a: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/>
              <a:t>raportoimaan</a:t>
            </a:r>
            <a:r>
              <a:rPr lang="en-GB" b="0" dirty="0"/>
              <a:t> </a:t>
            </a:r>
            <a:r>
              <a:rPr lang="en-GB" b="0" dirty="0" err="1"/>
              <a:t>opinnäytteensä</a:t>
            </a:r>
            <a:r>
              <a:rPr lang="en-GB" b="0" dirty="0"/>
              <a:t> </a:t>
            </a:r>
            <a:r>
              <a:rPr lang="en-GB" b="0" dirty="0" err="1"/>
              <a:t>tutkimustulokset</a:t>
            </a:r>
            <a:r>
              <a:rPr lang="en-GB" b="0" dirty="0"/>
              <a:t> </a:t>
            </a:r>
            <a:r>
              <a:rPr lang="en-GB" b="0" dirty="0" err="1"/>
              <a:t>tieteellisen</a:t>
            </a:r>
            <a:r>
              <a:rPr lang="en-GB" b="0" dirty="0"/>
              <a:t> </a:t>
            </a:r>
            <a:r>
              <a:rPr lang="en-GB" b="0" dirty="0" err="1"/>
              <a:t>esitystavan</a:t>
            </a:r>
            <a:r>
              <a:rPr lang="en-GB" b="0" dirty="0"/>
              <a:t> </a:t>
            </a:r>
            <a:r>
              <a:rPr lang="en-GB" b="0" dirty="0" err="1"/>
              <a:t>mukaisesti</a:t>
            </a: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/>
              <a:t>esittämään</a:t>
            </a:r>
            <a:r>
              <a:rPr lang="en-GB" b="0" dirty="0"/>
              <a:t> </a:t>
            </a:r>
            <a:r>
              <a:rPr lang="en-GB" b="0" dirty="0" err="1"/>
              <a:t>opinnäytteensä</a:t>
            </a:r>
            <a:r>
              <a:rPr lang="en-GB" b="0" dirty="0"/>
              <a:t> </a:t>
            </a:r>
            <a:r>
              <a:rPr lang="en-GB" b="0" dirty="0" err="1"/>
              <a:t>julkisesti</a:t>
            </a:r>
            <a:r>
              <a:rPr lang="en-GB" b="0" dirty="0"/>
              <a:t> </a:t>
            </a:r>
            <a:r>
              <a:rPr lang="en-GB" b="0" dirty="0" err="1"/>
              <a:t>tieteellistä</a:t>
            </a:r>
            <a:r>
              <a:rPr lang="en-GB" b="0" dirty="0"/>
              <a:t> </a:t>
            </a:r>
            <a:r>
              <a:rPr lang="en-GB" b="0" dirty="0" err="1"/>
              <a:t>argumentaatiota</a:t>
            </a:r>
            <a:r>
              <a:rPr lang="en-GB" b="0" dirty="0"/>
              <a:t> </a:t>
            </a:r>
            <a:r>
              <a:rPr lang="en-GB" b="0" dirty="0" err="1"/>
              <a:t>arvioimalla</a:t>
            </a:r>
            <a:r>
              <a:rPr lang="en-GB" b="0" dirty="0"/>
              <a:t> </a:t>
            </a:r>
            <a:r>
              <a:rPr lang="en-GB" b="0" dirty="0" err="1"/>
              <a:t>muiden</a:t>
            </a:r>
            <a:r>
              <a:rPr lang="en-GB" b="0" dirty="0"/>
              <a:t> </a:t>
            </a:r>
            <a:r>
              <a:rPr lang="en-GB" b="0" dirty="0" err="1"/>
              <a:t>opiskelijoiden</a:t>
            </a:r>
            <a:r>
              <a:rPr lang="en-GB" b="0" dirty="0"/>
              <a:t> </a:t>
            </a:r>
            <a:r>
              <a:rPr lang="en-GB" b="0" dirty="0" err="1"/>
              <a:t>laatimia</a:t>
            </a:r>
            <a:r>
              <a:rPr lang="en-GB" b="0" dirty="0"/>
              <a:t> </a:t>
            </a:r>
            <a:r>
              <a:rPr lang="en-GB" b="0" dirty="0" err="1"/>
              <a:t>opinnäytetöitä</a:t>
            </a:r>
            <a:endParaRPr lang="en-GB" b="0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5595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D959B-E86D-2143-AFCC-00E3EBBCCC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sz="2800" b="0" dirty="0"/>
              <a:t>SCI3029.kand - </a:t>
            </a:r>
            <a:r>
              <a:rPr lang="en-GB" sz="2800" b="0" dirty="0" err="1"/>
              <a:t>Kandidaatintyö</a:t>
            </a:r>
            <a:r>
              <a:rPr lang="en-GB" sz="2800" b="0" dirty="0"/>
              <a:t> </a:t>
            </a:r>
            <a:r>
              <a:rPr lang="en-GB" sz="2800" b="0" dirty="0" err="1"/>
              <a:t>ja</a:t>
            </a:r>
            <a:r>
              <a:rPr lang="en-GB" sz="2800" b="0" dirty="0"/>
              <a:t> </a:t>
            </a:r>
            <a:r>
              <a:rPr lang="en-GB" sz="2800" b="0" dirty="0" err="1"/>
              <a:t>seminaari</a:t>
            </a:r>
            <a:r>
              <a:rPr lang="en-GB" sz="2800" b="0" dirty="0"/>
              <a:t> (</a:t>
            </a:r>
            <a:r>
              <a:rPr lang="en-GB" sz="2800" b="0" dirty="0" err="1"/>
              <a:t>Matematiikka</a:t>
            </a:r>
            <a:r>
              <a:rPr lang="en-GB" sz="2800" b="0" dirty="0"/>
              <a:t> </a:t>
            </a:r>
            <a:r>
              <a:rPr lang="en-GB" sz="2800" b="0" dirty="0" err="1"/>
              <a:t>ja</a:t>
            </a:r>
            <a:r>
              <a:rPr lang="en-GB" sz="2800" b="0" dirty="0"/>
              <a:t> </a:t>
            </a:r>
            <a:r>
              <a:rPr lang="en-GB" sz="2800" b="0" dirty="0" err="1"/>
              <a:t>systeemitieteet</a:t>
            </a:r>
            <a:r>
              <a:rPr lang="en-GB" sz="2800" b="0" dirty="0"/>
              <a:t>) (10 op)</a:t>
            </a:r>
          </a:p>
          <a:p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B4798-4C27-8541-812B-522ED89ED8F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/>
              <a:t>Matematiikalla ja systeemitieteillä on yksi yhteinen kandityö- ja seminaarikurssi, mutta seminaariosuudesta on 2 hieman erilaista toteutusta.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/>
              <a:t>Sama kurssikoodi -&gt; kumpi tahansa versio kelpaa tutkintoon.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/>
              <a:t>Jos rajatapaus, kannattaa sopia ohjaajan kanssa, kumpaan osallistuu.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/>
              <a:t>Molemmissa tehdään kandityö ja pidetään työstä esitelmä.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/>
              <a:t>Seminaariosuudessa opitaan myös seuraamalla ja antamalla palautetta muiden esitelmistä</a:t>
            </a:r>
            <a:r>
              <a:rPr lang="en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84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8100F4-2C5F-F949-9446-8A600AF3FCE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Aloittaminen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B848-7762-EF45-9551-7F096370669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Kurssin suurin ja tärkein osuus on kandityön kirjoittaminen.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Kanditöitä ohjaavat kaikki professorit ja lehtorit. Heiltä voi käydä kyselemässä aihe-ehdotuksia.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Maisteritasolla ei tarvitse jatkaa samassa aihepiirissä.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Jos työn tekee vaikkapa kesätöiden ohessa muualla kuin Matematiikan ja systeemianalyysin laitoksella, kannattaa heti aluksi etsiä työlle valvoja laitokselta, jotta työstä tulee varmasti sellainen, että se voidaan hyväksyä.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9352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373326-8EBE-CB46-88B0-58594486CF5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Matematiikka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55479-C1EC-244F-82B8-3064BDA9FC2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Tiedotus MyCoursesissa -&gt; kannattaa ilmoittautua kurssille Oodissa, jotta saa automaattisesti kurssin viestit.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Vastuuopettaja Riikka Korte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Töitä ohjaavat kaikki professorit ja lehtorit. Apua ohjaajan valinnassa voi kysyä Riikalta.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Työn pituus noin 20 sivua. Työssä perehdytään syvällisesti yhteen aiheeseen ja laaditaan siitä opinnäyte. Riippuen alasta aiheet voivat olla hyvin erilaisia, hyvin soveltavista töistä kirjallisuuskatsauksiin.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5334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CF43AE-F3E3-8B4E-BDFA-B4B9E02EB9D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(Matematiikan) kandityön tekemisen vaiheet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00B48-44AA-5E48-8264-C16C0A8BB4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FI" sz="1800" dirty="0"/>
              <a:t>Ilmoittaudu Oodissa.</a:t>
            </a:r>
          </a:p>
          <a:p>
            <a:pPr marL="457200" indent="-457200">
              <a:buAutoNum type="arabicPeriod"/>
            </a:pPr>
            <a:r>
              <a:rPr lang="en-FI" sz="1800" dirty="0"/>
              <a:t>Käy seuraamassa 8 muuta seminaariesitelmää.</a:t>
            </a:r>
          </a:p>
          <a:p>
            <a:pPr marL="457200" indent="-457200">
              <a:buAutoNum type="arabicPeriod"/>
            </a:pPr>
            <a:r>
              <a:rPr lang="en-FI" sz="1800" dirty="0"/>
              <a:t>Osallistu muihin mahdollisiin tapahtumiin seminaarissa.</a:t>
            </a:r>
          </a:p>
          <a:p>
            <a:pPr marL="457200" indent="-457200">
              <a:buAutoNum type="arabicPeriod"/>
            </a:pPr>
            <a:r>
              <a:rPr lang="en-FI" sz="1800" dirty="0"/>
              <a:t>Pidä esitelmä työstäsi. Sovi ajankohdasta ohjaajan ja/tai Riikan kanssa.</a:t>
            </a:r>
          </a:p>
          <a:p>
            <a:pPr marL="457200" indent="-457200">
              <a:buAutoNum type="arabicPeriod"/>
            </a:pPr>
            <a:r>
              <a:rPr lang="en-FI" sz="1800" dirty="0"/>
              <a:t>Lähetä lista seuraamistasi seminaareista Riikalle.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81A66-0509-6947-B006-FA279331DF6E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FI" dirty="0"/>
              <a:t>Etsi ohjaaja ja sovi aiheesta.</a:t>
            </a:r>
          </a:p>
          <a:p>
            <a:pPr marL="457200" indent="-457200">
              <a:buFont typeface="+mj-lt"/>
              <a:buAutoNum type="arabicPeriod"/>
            </a:pPr>
            <a:r>
              <a:rPr lang="en-FI" dirty="0"/>
              <a:t>Täytä aihehakemus-lomake.</a:t>
            </a:r>
          </a:p>
          <a:p>
            <a:pPr marL="457200" indent="-457200">
              <a:buFont typeface="+mj-lt"/>
              <a:buAutoNum type="arabicPeriod"/>
            </a:pPr>
            <a:r>
              <a:rPr lang="en-FI" dirty="0"/>
              <a:t>Kirjoita kandityö.</a:t>
            </a:r>
          </a:p>
          <a:p>
            <a:pPr marL="457200" indent="-457200">
              <a:buFont typeface="+mj-lt"/>
              <a:buAutoNum type="arabicPeriod"/>
            </a:pPr>
            <a:r>
              <a:rPr lang="en-FI" dirty="0"/>
              <a:t>Kypsyysnäyte.</a:t>
            </a:r>
          </a:p>
          <a:p>
            <a:pPr marL="457200" indent="-457200">
              <a:buFont typeface="+mj-lt"/>
              <a:buAutoNum type="arabicPeriod"/>
            </a:pPr>
            <a:r>
              <a:rPr lang="en-FI" dirty="0"/>
              <a:t>Palauta työ arvosteltavaksi ohjaajalle.</a:t>
            </a:r>
          </a:p>
          <a:p>
            <a:pPr marL="457200" indent="-457200">
              <a:buFont typeface="+mj-lt"/>
              <a:buAutoNum type="arabicPeriod"/>
            </a:pPr>
            <a:r>
              <a:rPr lang="en-FI" dirty="0"/>
              <a:t>Tallenna valmis työ eAge-järjestelmään.</a:t>
            </a:r>
          </a:p>
        </p:txBody>
      </p:sp>
    </p:spTree>
    <p:extLst>
      <p:ext uri="{BB962C8B-B14F-4D97-AF65-F5344CB8AC3E}">
        <p14:creationId xmlns:p14="http://schemas.microsoft.com/office/powerpoint/2010/main" val="30023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E5106D-2F4D-B547-8722-8B3A41D379E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FI" dirty="0"/>
              <a:t>Kaikki tämä tieto löytyy MyCoursesista!</a:t>
            </a:r>
          </a:p>
        </p:txBody>
      </p:sp>
    </p:spTree>
    <p:extLst>
      <p:ext uri="{BB962C8B-B14F-4D97-AF65-F5344CB8AC3E}">
        <p14:creationId xmlns:p14="http://schemas.microsoft.com/office/powerpoint/2010/main" val="251694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4">
      <a:dk1>
        <a:sysClr val="windowText" lastClr="000000"/>
      </a:dk1>
      <a:lt1>
        <a:sysClr val="window" lastClr="FFFFFF"/>
      </a:lt1>
      <a:dk2>
        <a:srgbClr val="FF671F"/>
      </a:dk2>
      <a:lt2>
        <a:srgbClr val="FF854C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SCI_169_EN.potx" id="{93C32521-626F-48F1-B855-C297B6FCE24F}" vid="{6DC08443-6C2B-48B7-8EDB-75CA5BCEF1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396</TotalTime>
  <Words>302</Words>
  <Application>Microsoft Macintosh PowerPoint</Application>
  <PresentationFormat>On-screen Show (16:9)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</vt:lpstr>
      <vt:lpstr>Calibri</vt:lpstr>
      <vt:lpstr>Office-teema</vt:lpstr>
      <vt:lpstr>Kandiseminaari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and nonlinear PDEs</dc:title>
  <dc:creator>Korte Riikka</dc:creator>
  <cp:lastModifiedBy>Korte Riikka</cp:lastModifiedBy>
  <cp:revision>9</cp:revision>
  <dcterms:created xsi:type="dcterms:W3CDTF">2021-01-12T08:15:10Z</dcterms:created>
  <dcterms:modified xsi:type="dcterms:W3CDTF">2021-01-19T11:52:27Z</dcterms:modified>
</cp:coreProperties>
</file>