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300" r:id="rId4"/>
    <p:sldId id="303" r:id="rId5"/>
    <p:sldId id="304" r:id="rId6"/>
    <p:sldId id="305" r:id="rId7"/>
    <p:sldId id="258" r:id="rId8"/>
    <p:sldId id="259" r:id="rId9"/>
    <p:sldId id="260" r:id="rId10"/>
    <p:sldId id="261" r:id="rId11"/>
    <p:sldId id="263" r:id="rId12"/>
    <p:sldId id="264" r:id="rId13"/>
    <p:sldId id="265" r:id="rId14"/>
    <p:sldId id="262" r:id="rId15"/>
    <p:sldId id="266" r:id="rId16"/>
    <p:sldId id="268" r:id="rId17"/>
    <p:sldId id="306" r:id="rId18"/>
    <p:sldId id="269" r:id="rId19"/>
    <p:sldId id="307" r:id="rId20"/>
    <p:sldId id="271" r:id="rId21"/>
    <p:sldId id="270" r:id="rId22"/>
    <p:sldId id="272" r:id="rId23"/>
    <p:sldId id="276" r:id="rId24"/>
    <p:sldId id="275" r:id="rId25"/>
    <p:sldId id="281" r:id="rId26"/>
    <p:sldId id="267" r:id="rId27"/>
    <p:sldId id="294" r:id="rId28"/>
    <p:sldId id="282" r:id="rId29"/>
    <p:sldId id="308" r:id="rId30"/>
    <p:sldId id="278" r:id="rId31"/>
    <p:sldId id="284" r:id="rId32"/>
    <p:sldId id="285" r:id="rId33"/>
    <p:sldId id="287" r:id="rId34"/>
    <p:sldId id="286" r:id="rId35"/>
    <p:sldId id="288" r:id="rId36"/>
    <p:sldId id="289" r:id="rId37"/>
    <p:sldId id="291" r:id="rId38"/>
    <p:sldId id="301" r:id="rId39"/>
    <p:sldId id="309" r:id="rId40"/>
    <p:sldId id="295" r:id="rId41"/>
    <p:sldId id="310" r:id="rId42"/>
    <p:sldId id="293" r:id="rId43"/>
    <p:sldId id="297" r:id="rId44"/>
    <p:sldId id="312" r:id="rId45"/>
    <p:sldId id="313" r:id="rId46"/>
    <p:sldId id="283" r:id="rId47"/>
    <p:sldId id="290" r:id="rId48"/>
    <p:sldId id="311" r:id="rId49"/>
    <p:sldId id="299" r:id="rId50"/>
    <p:sldId id="27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7"/>
    <p:restoredTop sz="92918"/>
  </p:normalViewPr>
  <p:slideViewPr>
    <p:cSldViewPr snapToGrid="0" snapToObjects="1">
      <p:cViewPr varScale="1">
        <p:scale>
          <a:sx n="93" d="100"/>
          <a:sy n="93" d="100"/>
        </p:scale>
        <p:origin x="7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0BB95-F521-F447-A552-6CFDDA9D230D}" type="datetimeFigureOut">
              <a:rPr lang="de-DE" smtClean="0"/>
              <a:t>07.03.19</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A130A-B904-F64A-8443-2200891F0185}" type="slidenum">
              <a:rPr lang="de-DE" smtClean="0"/>
              <a:t>‹#›</a:t>
            </a:fld>
            <a:endParaRPr lang="de-DE" dirty="0"/>
          </a:p>
        </p:txBody>
      </p:sp>
    </p:spTree>
    <p:extLst>
      <p:ext uri="{BB962C8B-B14F-4D97-AF65-F5344CB8AC3E}">
        <p14:creationId xmlns:p14="http://schemas.microsoft.com/office/powerpoint/2010/main" val="176477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2EA130A-B904-F64A-8443-2200891F0185}" type="slidenum">
              <a:rPr lang="de-DE" smtClean="0"/>
              <a:t>2</a:t>
            </a:fld>
            <a:endParaRPr lang="de-DE" dirty="0"/>
          </a:p>
        </p:txBody>
      </p:sp>
    </p:spTree>
    <p:extLst>
      <p:ext uri="{BB962C8B-B14F-4D97-AF65-F5344CB8AC3E}">
        <p14:creationId xmlns:p14="http://schemas.microsoft.com/office/powerpoint/2010/main" val="124010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E2EA130A-B904-F64A-8443-2200891F0185}" type="slidenum">
              <a:rPr lang="de-DE" smtClean="0"/>
              <a:t>3</a:t>
            </a:fld>
            <a:endParaRPr lang="de-DE" dirty="0"/>
          </a:p>
        </p:txBody>
      </p:sp>
    </p:spTree>
    <p:extLst>
      <p:ext uri="{BB962C8B-B14F-4D97-AF65-F5344CB8AC3E}">
        <p14:creationId xmlns:p14="http://schemas.microsoft.com/office/powerpoint/2010/main" val="34317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E2EA130A-B904-F64A-8443-2200891F0185}" type="slidenum">
              <a:rPr lang="de-DE" smtClean="0"/>
              <a:t>12</a:t>
            </a:fld>
            <a:endParaRPr lang="de-DE" dirty="0"/>
          </a:p>
        </p:txBody>
      </p:sp>
    </p:spTree>
    <p:extLst>
      <p:ext uri="{BB962C8B-B14F-4D97-AF65-F5344CB8AC3E}">
        <p14:creationId xmlns:p14="http://schemas.microsoft.com/office/powerpoint/2010/main" val="152921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fld id="{E2EA130A-B904-F64A-8443-2200891F0185}" type="slidenum">
              <a:rPr lang="de-DE" smtClean="0"/>
              <a:t>22</a:t>
            </a:fld>
            <a:endParaRPr lang="de-DE" dirty="0"/>
          </a:p>
        </p:txBody>
      </p:sp>
    </p:spTree>
    <p:extLst>
      <p:ext uri="{BB962C8B-B14F-4D97-AF65-F5344CB8AC3E}">
        <p14:creationId xmlns:p14="http://schemas.microsoft.com/office/powerpoint/2010/main" val="17469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2EA130A-B904-F64A-8443-2200891F0185}" type="slidenum">
              <a:rPr lang="de-DE" smtClean="0"/>
              <a:t>26</a:t>
            </a:fld>
            <a:endParaRPr lang="de-DE"/>
          </a:p>
        </p:txBody>
      </p:sp>
    </p:spTree>
    <p:extLst>
      <p:ext uri="{BB962C8B-B14F-4D97-AF65-F5344CB8AC3E}">
        <p14:creationId xmlns:p14="http://schemas.microsoft.com/office/powerpoint/2010/main" val="169267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E2EA130A-B904-F64A-8443-2200891F0185}" type="slidenum">
              <a:rPr lang="de-DE" smtClean="0"/>
              <a:t>29</a:t>
            </a:fld>
            <a:endParaRPr lang="de-DE" dirty="0"/>
          </a:p>
        </p:txBody>
      </p:sp>
    </p:spTree>
    <p:extLst>
      <p:ext uri="{BB962C8B-B14F-4D97-AF65-F5344CB8AC3E}">
        <p14:creationId xmlns:p14="http://schemas.microsoft.com/office/powerpoint/2010/main" val="38537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2EA130A-B904-F64A-8443-2200891F0185}" type="slidenum">
              <a:rPr lang="de-DE" smtClean="0"/>
              <a:t>43</a:t>
            </a:fld>
            <a:endParaRPr lang="de-DE" dirty="0"/>
          </a:p>
        </p:txBody>
      </p:sp>
    </p:spTree>
    <p:extLst>
      <p:ext uri="{BB962C8B-B14F-4D97-AF65-F5344CB8AC3E}">
        <p14:creationId xmlns:p14="http://schemas.microsoft.com/office/powerpoint/2010/main" val="1089135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auf Platzhalter ziehen oder durch Klicken auf Symbol hinzufügen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a:pPr/>
              <a:t>3/7/19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8" name="Title 1"/>
          <p:cNvSpPr>
            <a:spLocks noGrp="1"/>
          </p:cNvSpPr>
          <p:nvPr>
            <p:ph type="title"/>
          </p:nvPr>
        </p:nvSpPr>
        <p:spPr>
          <a:xfrm>
            <a:off x="685801" y="609600"/>
            <a:ext cx="10131425" cy="1456267"/>
          </a:xfrm>
        </p:spPr>
        <p:txBody>
          <a:bodyPr/>
          <a:lstStyle/>
          <a:p>
            <a:r>
              <a:rPr lang="de-DE"/>
              <a:t>Mastertitelformat bearbeiten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a:pPr/>
              <a:t>3/7/19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3/7/19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3/7/19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3/7/19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a:pPr/>
              <a:t>3/7/19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a:pPr/>
              <a:t>3/7/19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auf Platzhalter ziehen oder durch Klicken auf Symbol hinzufügen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a:pPr/>
              <a:t>3/7/19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a:pPr/>
              <a:t>3/7/19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yvonne.foerster@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zs.thulb.uni-jena.de/receive/jportal_jpjournal_00000029"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e.wikipedia.org/wiki/Hyacinthe_Rigaud"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de.wikipedia.org/wiki/Mus%C3%A9e_du_Louv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archive.org/stream/BenjaminWalterTheArcadesProject/Benjamin_Walter_The_Arcades_Project_djvu.tx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8Mc3g2qbBJ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alexfergus.com/blog/the-one-wearable-to-rule-them-all-oura-ring-review"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py5tPlOaJVY"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vUUgN5jv1l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rf-bppOp5XI"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PE3pYDZ-0nc"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dailymotion.com/video/x5dpm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5gW9JGHdiZ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iJH0mOcpCrk"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62399" y="1449659"/>
            <a:ext cx="7197726" cy="2386361"/>
          </a:xfrm>
        </p:spPr>
        <p:txBody>
          <a:bodyPr/>
          <a:lstStyle/>
          <a:p>
            <a:r>
              <a:rPr lang="en-US" dirty="0"/>
              <a:t>Digital Skins: Understanding Fashion through Technology</a:t>
            </a:r>
            <a:endParaRPr lang="de-DE" dirty="0"/>
          </a:p>
        </p:txBody>
      </p:sp>
      <p:sp>
        <p:nvSpPr>
          <p:cNvPr id="3" name="Untertitel 2"/>
          <p:cNvSpPr>
            <a:spLocks noGrp="1"/>
          </p:cNvSpPr>
          <p:nvPr>
            <p:ph type="subTitle" idx="1"/>
          </p:nvPr>
        </p:nvSpPr>
        <p:spPr/>
        <p:txBody>
          <a:bodyPr>
            <a:normAutofit fontScale="70000" lnSpcReduction="20000"/>
          </a:bodyPr>
          <a:lstStyle/>
          <a:p>
            <a:r>
              <a:rPr lang="de-DE" dirty="0"/>
              <a:t>Yvonne Förster</a:t>
            </a:r>
          </a:p>
          <a:p>
            <a:r>
              <a:rPr lang="de-DE" dirty="0">
                <a:hlinkClick r:id="rId2"/>
              </a:rPr>
              <a:t>yvonne.foerster@gmail.com</a:t>
            </a:r>
            <a:endParaRPr lang="de-DE" dirty="0"/>
          </a:p>
          <a:p>
            <a:r>
              <a:rPr lang="de-DE" dirty="0"/>
              <a:t>Yvonnefoerster.com</a:t>
            </a:r>
          </a:p>
          <a:p>
            <a:r>
              <a:rPr lang="de-DE" dirty="0"/>
              <a:t>Facebook: Technology, Arts and Fashion</a:t>
            </a:r>
          </a:p>
          <a:p>
            <a:r>
              <a:rPr lang="de-DE" dirty="0"/>
              <a:t>Leuphana University Lüenburg, Germany</a:t>
            </a:r>
          </a:p>
        </p:txBody>
      </p:sp>
    </p:spTree>
    <p:extLst>
      <p:ext uri="{BB962C8B-B14F-4D97-AF65-F5344CB8AC3E}">
        <p14:creationId xmlns:p14="http://schemas.microsoft.com/office/powerpoint/2010/main" val="188867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End of 19th century:</a:t>
            </a:r>
            <a:br>
              <a:rPr lang="de-DE" dirty="0"/>
            </a:br>
            <a:r>
              <a:rPr lang="de-DE" dirty="0"/>
              <a:t>Industrialization taking up speed </a:t>
            </a:r>
            <a:r>
              <a:rPr lang="mr-IN" dirty="0"/>
              <a:t>–</a:t>
            </a:r>
            <a:r>
              <a:rPr lang="de-DE" dirty="0"/>
              <a:t> Fashion becomes available for mass market</a:t>
            </a:r>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55482" y="2141537"/>
            <a:ext cx="5758038" cy="4385357"/>
          </a:xfrm>
        </p:spPr>
      </p:pic>
    </p:spTree>
    <p:extLst>
      <p:ext uri="{BB962C8B-B14F-4D97-AF65-F5344CB8AC3E}">
        <p14:creationId xmlns:p14="http://schemas.microsoft.com/office/powerpoint/2010/main" val="398424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Ubiquity of Fashion in the Beginning of the 20th Century</a:t>
            </a:r>
          </a:p>
        </p:txBody>
      </p:sp>
      <p:sp>
        <p:nvSpPr>
          <p:cNvPr id="3" name="Inhaltsplatzhalter 2"/>
          <p:cNvSpPr>
            <a:spLocks noGrp="1"/>
          </p:cNvSpPr>
          <p:nvPr>
            <p:ph idx="1"/>
          </p:nvPr>
        </p:nvSpPr>
        <p:spPr>
          <a:xfrm>
            <a:off x="685801" y="2142067"/>
            <a:ext cx="5836919" cy="3649133"/>
          </a:xfrm>
        </p:spPr>
        <p:txBody>
          <a:bodyPr>
            <a:normAutofit/>
          </a:bodyPr>
          <a:lstStyle/>
          <a:p>
            <a:r>
              <a:rPr lang="de-DE" sz="2400" dirty="0"/>
              <a:t>Industrial production and post-/pre-war condition fueled fashion to become diverse and change quickly</a:t>
            </a:r>
          </a:p>
          <a:p>
            <a:endParaRPr lang="de-DE" sz="2400" dirty="0"/>
          </a:p>
          <a:p>
            <a:r>
              <a:rPr lang="de-DE" sz="2400" b="1" dirty="0"/>
              <a:t>Gender </a:t>
            </a:r>
            <a:r>
              <a:rPr lang="de-DE" sz="2400" b="1" dirty="0" err="1"/>
              <a:t>aspect</a:t>
            </a:r>
            <a:r>
              <a:rPr lang="de-DE" sz="2400" b="1" dirty="0"/>
              <a:t> </a:t>
            </a:r>
            <a:r>
              <a:rPr lang="de-DE" sz="2400" dirty="0"/>
              <a:t>becomes </a:t>
            </a:r>
            <a:r>
              <a:rPr lang="de-DE" sz="2400" dirty="0" err="1"/>
              <a:t>more</a:t>
            </a:r>
            <a:r>
              <a:rPr lang="de-DE" sz="2400" dirty="0"/>
              <a:t> prominent </a:t>
            </a:r>
          </a:p>
          <a:p>
            <a:pPr marL="0" indent="0">
              <a:buNone/>
            </a:pPr>
            <a:r>
              <a:rPr lang="de-DE" sz="2400" dirty="0"/>
              <a:t>     with women </a:t>
            </a:r>
            <a:r>
              <a:rPr lang="de-DE" sz="2400" dirty="0" err="1"/>
              <a:t>working</a:t>
            </a:r>
            <a:r>
              <a:rPr lang="de-DE" sz="2400" dirty="0"/>
              <a:t> </a:t>
            </a:r>
          </a:p>
        </p:txBody>
      </p:sp>
      <p:pic>
        <p:nvPicPr>
          <p:cNvPr id="5" name="Bild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24685" y="1725083"/>
            <a:ext cx="2590800" cy="4483100"/>
          </a:xfrm>
          <a:prstGeom prst="rect">
            <a:avLst/>
          </a:prstGeom>
        </p:spPr>
      </p:pic>
    </p:spTree>
    <p:extLst>
      <p:ext uri="{BB962C8B-B14F-4D97-AF65-F5344CB8AC3E}">
        <p14:creationId xmlns:p14="http://schemas.microsoft.com/office/powerpoint/2010/main" val="66841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365761"/>
            <a:ext cx="10131425" cy="1173480"/>
          </a:xfrm>
        </p:spPr>
        <p:txBody>
          <a:bodyPr>
            <a:normAutofit fontScale="90000"/>
          </a:bodyPr>
          <a:lstStyle/>
          <a:p>
            <a:r>
              <a:rPr lang="de-DE" dirty="0"/>
              <a:t>Technology and </a:t>
            </a:r>
            <a:r>
              <a:rPr lang="de-DE" dirty="0" err="1"/>
              <a:t>standardization</a:t>
            </a:r>
            <a:r>
              <a:rPr lang="de-DE" dirty="0"/>
              <a:t> </a:t>
            </a:r>
            <a:r>
              <a:rPr lang="mr-IN" dirty="0"/>
              <a:t>–</a:t>
            </a:r>
            <a:r>
              <a:rPr lang="de-DE" dirty="0"/>
              <a:t> Sizes (First half of 20th century) </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20401" y="1928707"/>
            <a:ext cx="3675999" cy="4753215"/>
          </a:xfrm>
        </p:spPr>
      </p:pic>
      <p:sp>
        <p:nvSpPr>
          <p:cNvPr id="8" name="Textfeld 7"/>
          <p:cNvSpPr txBox="1"/>
          <p:nvPr/>
        </p:nvSpPr>
        <p:spPr>
          <a:xfrm>
            <a:off x="441434" y="3862552"/>
            <a:ext cx="5401967" cy="461665"/>
          </a:xfrm>
          <a:prstGeom prst="rect">
            <a:avLst/>
          </a:prstGeom>
          <a:noFill/>
        </p:spPr>
        <p:txBody>
          <a:bodyPr wrap="square" rtlCol="0">
            <a:spAutoFit/>
          </a:bodyPr>
          <a:lstStyle/>
          <a:p>
            <a:r>
              <a:rPr lang="de-DE" sz="2400" b="1" dirty="0" err="1"/>
              <a:t>Quantification</a:t>
            </a:r>
            <a:r>
              <a:rPr lang="de-DE" sz="2400" b="1" dirty="0"/>
              <a:t> of the </a:t>
            </a:r>
            <a:r>
              <a:rPr lang="de-DE" sz="2400" b="1" dirty="0" err="1"/>
              <a:t>body</a:t>
            </a:r>
            <a:r>
              <a:rPr lang="de-DE" sz="2400" b="1" dirty="0"/>
              <a:t> </a:t>
            </a:r>
            <a:r>
              <a:rPr lang="de-DE" sz="2400" b="1" dirty="0" err="1"/>
              <a:t>starts</a:t>
            </a:r>
            <a:endParaRPr lang="de-DE" sz="2400" b="1" dirty="0"/>
          </a:p>
        </p:txBody>
      </p:sp>
    </p:spTree>
    <p:extLst>
      <p:ext uri="{BB962C8B-B14F-4D97-AF65-F5344CB8AC3E}">
        <p14:creationId xmlns:p14="http://schemas.microsoft.com/office/powerpoint/2010/main" val="5967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365760"/>
            <a:ext cx="10131425" cy="1036321"/>
          </a:xfrm>
        </p:spPr>
        <p:txBody>
          <a:bodyPr>
            <a:normAutofit fontScale="90000"/>
          </a:bodyPr>
          <a:lstStyle/>
          <a:p>
            <a:r>
              <a:rPr lang="de-DE" dirty="0"/>
              <a:t>Technological </a:t>
            </a:r>
            <a:r>
              <a:rPr lang="de-DE" dirty="0" err="1"/>
              <a:t>standardization</a:t>
            </a:r>
            <a:r>
              <a:rPr lang="de-DE" dirty="0"/>
              <a:t> of the </a:t>
            </a:r>
            <a:r>
              <a:rPr lang="de-DE" dirty="0" err="1"/>
              <a:t>body</a:t>
            </a:r>
            <a:r>
              <a:rPr lang="de-DE" dirty="0"/>
              <a:t>:</a:t>
            </a:r>
            <a:br>
              <a:rPr lang="de-DE" dirty="0"/>
            </a:br>
            <a:r>
              <a:rPr lang="de-DE" dirty="0"/>
              <a:t>Charlie </a:t>
            </a:r>
            <a:r>
              <a:rPr lang="de-DE" dirty="0" err="1"/>
              <a:t>Chaplin‘s</a:t>
            </a:r>
            <a:r>
              <a:rPr lang="de-DE" dirty="0"/>
              <a:t> </a:t>
            </a:r>
            <a:r>
              <a:rPr lang="de-DE" i="1" dirty="0"/>
              <a:t>Modern Times </a:t>
            </a:r>
            <a:r>
              <a:rPr lang="de-DE" dirty="0"/>
              <a:t>(1936)</a:t>
            </a:r>
            <a:endParaRPr lang="de-DE" i="1" dirty="0"/>
          </a:p>
        </p:txBody>
      </p:sp>
      <p:pic>
        <p:nvPicPr>
          <p:cNvPr id="5" name="Inhaltsplatzhalt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18404" y="2141538"/>
            <a:ext cx="4866216" cy="3649662"/>
          </a:xfrm>
        </p:spPr>
      </p:pic>
    </p:spTree>
    <p:extLst>
      <p:ext uri="{BB962C8B-B14F-4D97-AF65-F5344CB8AC3E}">
        <p14:creationId xmlns:p14="http://schemas.microsoft.com/office/powerpoint/2010/main" val="89517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Technology of </a:t>
            </a:r>
            <a:r>
              <a:rPr lang="de-DE" b="1" dirty="0" err="1"/>
              <a:t>sales</a:t>
            </a:r>
            <a:r>
              <a:rPr lang="de-DE" b="1" dirty="0"/>
              <a:t> and </a:t>
            </a:r>
            <a:r>
              <a:rPr lang="de-DE" b="1" dirty="0" err="1"/>
              <a:t>dissemination</a:t>
            </a:r>
            <a:endParaRPr lang="de-DE" b="1" dirty="0"/>
          </a:p>
        </p:txBody>
      </p:sp>
      <p:sp>
        <p:nvSpPr>
          <p:cNvPr id="3" name="Inhaltsplatzhalter 2"/>
          <p:cNvSpPr>
            <a:spLocks noGrp="1"/>
          </p:cNvSpPr>
          <p:nvPr>
            <p:ph idx="1"/>
          </p:nvPr>
        </p:nvSpPr>
        <p:spPr/>
        <p:txBody>
          <a:bodyPr/>
          <a:lstStyle/>
          <a:p>
            <a:r>
              <a:rPr lang="de-DE" sz="2400" b="1" dirty="0"/>
              <a:t>First fashion </a:t>
            </a:r>
            <a:r>
              <a:rPr lang="de-DE" sz="2400" b="1" dirty="0" err="1"/>
              <a:t>magazines</a:t>
            </a:r>
            <a:r>
              <a:rPr lang="de-DE" sz="2400" b="1" dirty="0"/>
              <a:t>:</a:t>
            </a:r>
            <a:r>
              <a:rPr lang="de-DE" sz="2400" dirty="0"/>
              <a:t> </a:t>
            </a:r>
          </a:p>
          <a:p>
            <a:endParaRPr lang="de-DE" sz="2400" dirty="0"/>
          </a:p>
          <a:p>
            <a:r>
              <a:rPr lang="de-DE" sz="2400" i="1" dirty="0"/>
              <a:t>Das Journal des Luxus und der Moden </a:t>
            </a:r>
            <a:r>
              <a:rPr lang="de-DE" sz="2400" dirty="0"/>
              <a:t>(1786-1827), Friedrich Justin </a:t>
            </a:r>
            <a:r>
              <a:rPr lang="de-DE" sz="2400" dirty="0" err="1"/>
              <a:t>Bertuch</a:t>
            </a:r>
            <a:r>
              <a:rPr lang="de-DE" sz="2400" dirty="0"/>
              <a:t>, Weimar, Germany (</a:t>
            </a:r>
            <a:r>
              <a:rPr lang="de-DE" sz="2400" dirty="0">
                <a:hlinkClick r:id="rId2"/>
              </a:rPr>
              <a:t>online available</a:t>
            </a:r>
            <a:r>
              <a:rPr lang="de-DE" sz="2400" dirty="0"/>
              <a:t>)</a:t>
            </a:r>
          </a:p>
          <a:p>
            <a:r>
              <a:rPr lang="de-DE" sz="2400" i="1" dirty="0"/>
              <a:t>The </a:t>
            </a:r>
            <a:r>
              <a:rPr lang="de-DE" sz="2400" i="1" dirty="0" err="1"/>
              <a:t>Englishwoman's</a:t>
            </a:r>
            <a:r>
              <a:rPr lang="de-DE" sz="2400" i="1" dirty="0"/>
              <a:t> </a:t>
            </a:r>
            <a:r>
              <a:rPr lang="de-DE" sz="2400" i="1" dirty="0" err="1"/>
              <a:t>Domestic</a:t>
            </a:r>
            <a:r>
              <a:rPr lang="de-DE" sz="2400" i="1" dirty="0"/>
              <a:t> Magazine</a:t>
            </a:r>
            <a:r>
              <a:rPr lang="de-DE" sz="2400" dirty="0"/>
              <a:t> (1852–1897), Samuel </a:t>
            </a:r>
            <a:r>
              <a:rPr lang="de-DE" sz="2400" dirty="0" err="1"/>
              <a:t>Beeton</a:t>
            </a:r>
            <a:r>
              <a:rPr lang="de-DE" sz="2400" dirty="0"/>
              <a:t>, UK</a:t>
            </a:r>
          </a:p>
          <a:p>
            <a:endParaRPr lang="de-DE" dirty="0"/>
          </a:p>
        </p:txBody>
      </p:sp>
    </p:spTree>
    <p:extLst>
      <p:ext uri="{BB962C8B-B14F-4D97-AF65-F5344CB8AC3E}">
        <p14:creationId xmlns:p14="http://schemas.microsoft.com/office/powerpoint/2010/main" val="101670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58638" y="952818"/>
            <a:ext cx="2045909" cy="3649662"/>
          </a:xfrm>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3880" y="2120760"/>
            <a:ext cx="7310120" cy="4174908"/>
          </a:xfrm>
          <a:prstGeom prst="rect">
            <a:avLst/>
          </a:prstGeom>
        </p:spPr>
      </p:pic>
    </p:spTree>
    <p:extLst>
      <p:ext uri="{BB962C8B-B14F-4D97-AF65-F5344CB8AC3E}">
        <p14:creationId xmlns:p14="http://schemas.microsoft.com/office/powerpoint/2010/main" val="124155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Fashion </a:t>
            </a:r>
            <a:r>
              <a:rPr lang="de-DE" b="1" dirty="0" err="1"/>
              <a:t>Houses</a:t>
            </a:r>
            <a:endParaRPr lang="de-DE" b="1" dirty="0"/>
          </a:p>
        </p:txBody>
      </p:sp>
      <p:sp>
        <p:nvSpPr>
          <p:cNvPr id="3" name="Inhaltsplatzhalter 2"/>
          <p:cNvSpPr>
            <a:spLocks noGrp="1"/>
          </p:cNvSpPr>
          <p:nvPr>
            <p:ph idx="1"/>
          </p:nvPr>
        </p:nvSpPr>
        <p:spPr/>
        <p:txBody>
          <a:bodyPr>
            <a:normAutofit/>
          </a:bodyPr>
          <a:lstStyle/>
          <a:p>
            <a:r>
              <a:rPr lang="de-DE" sz="2400" dirty="0"/>
              <a:t>Charles Frederick </a:t>
            </a:r>
            <a:r>
              <a:rPr lang="de-DE" sz="2400" dirty="0" err="1"/>
              <a:t>Worth</a:t>
            </a:r>
            <a:r>
              <a:rPr lang="de-DE" sz="2400" dirty="0"/>
              <a:t>: First Haute Couture fashion </a:t>
            </a:r>
            <a:r>
              <a:rPr lang="de-DE" sz="2400" dirty="0" err="1"/>
              <a:t>house</a:t>
            </a:r>
            <a:r>
              <a:rPr lang="de-DE" sz="2400" dirty="0"/>
              <a:t> in Paris (1858)</a:t>
            </a:r>
          </a:p>
          <a:p>
            <a:endParaRPr lang="de-DE" sz="2400" dirty="0"/>
          </a:p>
          <a:p>
            <a:r>
              <a:rPr lang="de-DE" sz="2400" dirty="0"/>
              <a:t>Early 20th century </a:t>
            </a:r>
            <a:r>
              <a:rPr lang="de-DE" sz="2400" dirty="0" err="1"/>
              <a:t>first</a:t>
            </a:r>
            <a:r>
              <a:rPr lang="de-DE" sz="2400" dirty="0"/>
              <a:t> </a:t>
            </a:r>
            <a:r>
              <a:rPr lang="de-DE" sz="2400" dirty="0" err="1"/>
              <a:t>department</a:t>
            </a:r>
            <a:r>
              <a:rPr lang="de-DE" sz="2400" dirty="0"/>
              <a:t> </a:t>
            </a:r>
            <a:r>
              <a:rPr lang="de-DE" sz="2400" dirty="0" err="1"/>
              <a:t>stores</a:t>
            </a:r>
            <a:r>
              <a:rPr lang="de-DE" sz="2400" dirty="0"/>
              <a:t> with </a:t>
            </a:r>
            <a:r>
              <a:rPr lang="de-DE" sz="2400" dirty="0" err="1"/>
              <a:t>pr</a:t>
            </a:r>
            <a:r>
              <a:rPr lang="pt-BR" sz="2400" dirty="0" err="1"/>
              <a:t>ê</a:t>
            </a:r>
            <a:r>
              <a:rPr lang="de-DE" sz="2400" dirty="0"/>
              <a:t>t-à-</a:t>
            </a:r>
            <a:r>
              <a:rPr lang="de-DE" sz="2400" dirty="0" err="1"/>
              <a:t>porter</a:t>
            </a:r>
            <a:r>
              <a:rPr lang="de-DE" sz="2400" dirty="0"/>
              <a:t> fashion </a:t>
            </a:r>
          </a:p>
        </p:txBody>
      </p:sp>
    </p:spTree>
    <p:extLst>
      <p:ext uri="{BB962C8B-B14F-4D97-AF65-F5344CB8AC3E}">
        <p14:creationId xmlns:p14="http://schemas.microsoft.com/office/powerpoint/2010/main" val="374130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a:t>Fashion As Media</a:t>
            </a:r>
          </a:p>
        </p:txBody>
      </p:sp>
    </p:spTree>
    <p:extLst>
      <p:ext uri="{BB962C8B-B14F-4D97-AF65-F5344CB8AC3E}">
        <p14:creationId xmlns:p14="http://schemas.microsoft.com/office/powerpoint/2010/main" val="194350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520700"/>
            <a:ext cx="10131425" cy="1545167"/>
          </a:xfrm>
        </p:spPr>
        <p:txBody>
          <a:bodyPr>
            <a:normAutofit fontScale="90000"/>
          </a:bodyPr>
          <a:lstStyle/>
          <a:p>
            <a:r>
              <a:rPr lang="de-DE" b="1" dirty="0"/>
              <a:t>Fashion </a:t>
            </a:r>
            <a:r>
              <a:rPr lang="de-DE" b="1" dirty="0" err="1"/>
              <a:t>as</a:t>
            </a:r>
            <a:r>
              <a:rPr lang="de-DE" b="1" dirty="0"/>
              <a:t> Media</a:t>
            </a:r>
            <a:br>
              <a:rPr lang="de-DE" b="1" dirty="0"/>
            </a:br>
            <a:br>
              <a:rPr lang="de-DE" b="1" dirty="0"/>
            </a:br>
            <a:r>
              <a:rPr lang="de-DE" sz="3100" dirty="0" err="1"/>
              <a:t>before</a:t>
            </a:r>
            <a:r>
              <a:rPr lang="de-DE" sz="3100" dirty="0"/>
              <a:t> and after the </a:t>
            </a:r>
            <a:r>
              <a:rPr lang="de-DE" sz="3100" b="1" dirty="0"/>
              <a:t>French Revolution </a:t>
            </a:r>
            <a:r>
              <a:rPr lang="de-DE" sz="3100" dirty="0"/>
              <a:t>(1789): From </a:t>
            </a:r>
            <a:r>
              <a:rPr lang="de-DE" sz="3100" dirty="0" err="1"/>
              <a:t>Rococo</a:t>
            </a:r>
            <a:r>
              <a:rPr lang="de-DE" sz="3100" dirty="0"/>
              <a:t> to the </a:t>
            </a:r>
            <a:r>
              <a:rPr lang="de-DE" sz="3100" dirty="0" err="1"/>
              <a:t>democratic</a:t>
            </a:r>
            <a:r>
              <a:rPr lang="de-DE" sz="3100" dirty="0"/>
              <a:t> </a:t>
            </a:r>
            <a:r>
              <a:rPr lang="de-DE" sz="3100" dirty="0" err="1"/>
              <a:t>suit</a:t>
            </a:r>
            <a:br>
              <a:rPr lang="de-DE" sz="3100" dirty="0"/>
            </a:br>
            <a:endParaRPr lang="de-DE" sz="3100" b="1" dirty="0"/>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1823" y="2232978"/>
            <a:ext cx="3025218" cy="3649662"/>
          </a:xfrm>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40" y="2065867"/>
            <a:ext cx="7653399" cy="3856831"/>
          </a:xfrm>
          <a:prstGeom prst="rect">
            <a:avLst/>
          </a:prstGeom>
        </p:spPr>
      </p:pic>
    </p:spTree>
    <p:extLst>
      <p:ext uri="{BB962C8B-B14F-4D97-AF65-F5344CB8AC3E}">
        <p14:creationId xmlns:p14="http://schemas.microsoft.com/office/powerpoint/2010/main" val="332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35891" y="204950"/>
            <a:ext cx="8848178" cy="6527989"/>
          </a:xfrm>
        </p:spPr>
      </p:pic>
    </p:spTree>
    <p:extLst>
      <p:ext uri="{BB962C8B-B14F-4D97-AF65-F5344CB8AC3E}">
        <p14:creationId xmlns:p14="http://schemas.microsoft.com/office/powerpoint/2010/main" val="75340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0"/>
            <a:ext cx="10131425" cy="1175657"/>
          </a:xfrm>
        </p:spPr>
        <p:txBody>
          <a:bodyPr>
            <a:normAutofit fontScale="90000"/>
          </a:bodyPr>
          <a:lstStyle/>
          <a:p>
            <a:r>
              <a:rPr lang="en-US" dirty="0"/>
              <a:t>Digital Skins: Understanding Fashion through Technology</a:t>
            </a:r>
            <a:endParaRPr lang="de-DE" dirty="0"/>
          </a:p>
        </p:txBody>
      </p:sp>
      <p:sp>
        <p:nvSpPr>
          <p:cNvPr id="3" name="Inhaltsplatzhalter 2"/>
          <p:cNvSpPr>
            <a:spLocks noGrp="1"/>
          </p:cNvSpPr>
          <p:nvPr>
            <p:ph idx="1"/>
          </p:nvPr>
        </p:nvSpPr>
        <p:spPr/>
        <p:txBody>
          <a:bodyPr>
            <a:normAutofit/>
          </a:bodyPr>
          <a:lstStyle/>
          <a:p>
            <a:r>
              <a:rPr lang="de-DE" sz="2400" dirty="0"/>
              <a:t>Part 1: Fashion and Technology</a:t>
            </a:r>
          </a:p>
          <a:p>
            <a:endParaRPr lang="de-DE" sz="2400" dirty="0"/>
          </a:p>
          <a:p>
            <a:r>
              <a:rPr lang="de-DE" sz="2400" dirty="0"/>
              <a:t>Part 2: Wearables, Digital Skins and the Body</a:t>
            </a:r>
          </a:p>
          <a:p>
            <a:endParaRPr lang="de-DE" sz="2400" dirty="0"/>
          </a:p>
          <a:p>
            <a:r>
              <a:rPr lang="de-DE" sz="2400" dirty="0"/>
              <a:t>Part 3: Fashion as Artistic Experiment </a:t>
            </a:r>
            <a:r>
              <a:rPr lang="mr-IN" sz="2400" dirty="0"/>
              <a:t>–</a:t>
            </a:r>
            <a:r>
              <a:rPr lang="de-DE" sz="2400" dirty="0"/>
              <a:t> Critique and Novelty </a:t>
            </a:r>
          </a:p>
        </p:txBody>
      </p:sp>
    </p:spTree>
    <p:extLst>
      <p:ext uri="{BB962C8B-B14F-4D97-AF65-F5344CB8AC3E}">
        <p14:creationId xmlns:p14="http://schemas.microsoft.com/office/powerpoint/2010/main" val="562439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17320" y="126180"/>
            <a:ext cx="4815840" cy="6731820"/>
          </a:xfrm>
        </p:spPr>
      </p:pic>
      <p:sp>
        <p:nvSpPr>
          <p:cNvPr id="5" name="Textfeld 4"/>
          <p:cNvSpPr txBox="1"/>
          <p:nvPr/>
        </p:nvSpPr>
        <p:spPr>
          <a:xfrm>
            <a:off x="7299960" y="1203960"/>
            <a:ext cx="5394960" cy="646331"/>
          </a:xfrm>
          <a:prstGeom prst="rect">
            <a:avLst/>
          </a:prstGeom>
          <a:noFill/>
        </p:spPr>
        <p:txBody>
          <a:bodyPr wrap="square" rtlCol="0">
            <a:spAutoFit/>
          </a:bodyPr>
          <a:lstStyle/>
          <a:p>
            <a:r>
              <a:rPr lang="de-DE" dirty="0"/>
              <a:t>Ludwig XIV. in </a:t>
            </a:r>
            <a:r>
              <a:rPr lang="de-DE" dirty="0" err="1"/>
              <a:t>coronation</a:t>
            </a:r>
            <a:r>
              <a:rPr lang="de-DE" dirty="0"/>
              <a:t> </a:t>
            </a:r>
            <a:r>
              <a:rPr lang="de-DE" dirty="0" err="1"/>
              <a:t>ostume</a:t>
            </a:r>
            <a:r>
              <a:rPr lang="de-DE" dirty="0"/>
              <a:t>, Portrait by </a:t>
            </a:r>
          </a:p>
          <a:p>
            <a:r>
              <a:rPr lang="de-DE" dirty="0">
                <a:hlinkClick r:id="rId3" tooltip="Hyacinthe Rigaud"/>
              </a:rPr>
              <a:t>Hyacinthe Rigaud</a:t>
            </a:r>
            <a:r>
              <a:rPr lang="de-DE" dirty="0"/>
              <a:t> (1701; </a:t>
            </a:r>
            <a:r>
              <a:rPr lang="de-DE" dirty="0">
                <a:hlinkClick r:id="rId4" tooltip="Musée du Louvre"/>
              </a:rPr>
              <a:t>Musée du Louvre</a:t>
            </a:r>
            <a:r>
              <a:rPr lang="de-DE" dirty="0"/>
              <a:t>)</a:t>
            </a:r>
          </a:p>
        </p:txBody>
      </p:sp>
    </p:spTree>
    <p:extLst>
      <p:ext uri="{BB962C8B-B14F-4D97-AF65-F5344CB8AC3E}">
        <p14:creationId xmlns:p14="http://schemas.microsoft.com/office/powerpoint/2010/main" val="98460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70778" y="678498"/>
            <a:ext cx="3291622" cy="5228570"/>
          </a:xfrm>
        </p:spPr>
      </p:pic>
      <p:sp>
        <p:nvSpPr>
          <p:cNvPr id="5" name="Textfeld 4"/>
          <p:cNvSpPr txBox="1"/>
          <p:nvPr/>
        </p:nvSpPr>
        <p:spPr>
          <a:xfrm flipH="1">
            <a:off x="670778" y="6263640"/>
            <a:ext cx="3123981" cy="369332"/>
          </a:xfrm>
          <a:prstGeom prst="rect">
            <a:avLst/>
          </a:prstGeom>
          <a:noFill/>
        </p:spPr>
        <p:txBody>
          <a:bodyPr wrap="square" rtlCol="0">
            <a:spAutoFit/>
          </a:bodyPr>
          <a:lstStyle/>
          <a:p>
            <a:r>
              <a:rPr lang="de-DE"/>
              <a:t>France 1760</a:t>
            </a:r>
          </a:p>
        </p:txBody>
      </p:sp>
      <p:pic>
        <p:nvPicPr>
          <p:cNvPr id="6" name="Bild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2940" y="324684"/>
            <a:ext cx="4315460" cy="5936198"/>
          </a:xfrm>
          <a:prstGeom prst="rect">
            <a:avLst/>
          </a:prstGeom>
        </p:spPr>
      </p:pic>
      <p:sp>
        <p:nvSpPr>
          <p:cNvPr id="8" name="Textfeld 7"/>
          <p:cNvSpPr txBox="1"/>
          <p:nvPr/>
        </p:nvSpPr>
        <p:spPr>
          <a:xfrm>
            <a:off x="5318760" y="6448306"/>
            <a:ext cx="5562600" cy="369332"/>
          </a:xfrm>
          <a:prstGeom prst="rect">
            <a:avLst/>
          </a:prstGeom>
          <a:noFill/>
        </p:spPr>
        <p:txBody>
          <a:bodyPr wrap="square" rtlCol="0">
            <a:spAutoFit/>
          </a:bodyPr>
          <a:lstStyle/>
          <a:p>
            <a:r>
              <a:rPr lang="de-DE" i="1" dirty="0"/>
              <a:t>Portrait of Pierre </a:t>
            </a:r>
            <a:r>
              <a:rPr lang="de-DE" i="1" dirty="0" err="1"/>
              <a:t>Sériziat</a:t>
            </a:r>
            <a:r>
              <a:rPr lang="de-DE" dirty="0"/>
              <a:t> by Jacques-Louis David (1795).</a:t>
            </a:r>
          </a:p>
        </p:txBody>
      </p:sp>
    </p:spTree>
    <p:extLst>
      <p:ext uri="{BB962C8B-B14F-4D97-AF65-F5344CB8AC3E}">
        <p14:creationId xmlns:p14="http://schemas.microsoft.com/office/powerpoint/2010/main" val="150583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27760" y="322883"/>
            <a:ext cx="4556760" cy="6296170"/>
          </a:xfrm>
        </p:spPr>
      </p:pic>
      <p:sp>
        <p:nvSpPr>
          <p:cNvPr id="5" name="Textfeld 4"/>
          <p:cNvSpPr txBox="1"/>
          <p:nvPr/>
        </p:nvSpPr>
        <p:spPr>
          <a:xfrm>
            <a:off x="6553200" y="1371600"/>
            <a:ext cx="4968240" cy="646331"/>
          </a:xfrm>
          <a:prstGeom prst="rect">
            <a:avLst/>
          </a:prstGeom>
          <a:noFill/>
        </p:spPr>
        <p:txBody>
          <a:bodyPr wrap="square" rtlCol="0">
            <a:spAutoFit/>
          </a:bodyPr>
          <a:lstStyle/>
          <a:p>
            <a:r>
              <a:rPr lang="de-DE" dirty="0"/>
              <a:t>Napoleon III, </a:t>
            </a:r>
            <a:r>
              <a:rPr lang="de-DE" dirty="0" err="1"/>
              <a:t>painted</a:t>
            </a:r>
            <a:r>
              <a:rPr lang="de-DE" dirty="0"/>
              <a:t> by Alexandre </a:t>
            </a:r>
            <a:r>
              <a:rPr lang="de-DE" dirty="0" err="1"/>
              <a:t>Cabanel</a:t>
            </a:r>
            <a:r>
              <a:rPr lang="de-DE" dirty="0"/>
              <a:t>, around 1865</a:t>
            </a:r>
          </a:p>
        </p:txBody>
      </p:sp>
    </p:spTree>
    <p:extLst>
      <p:ext uri="{BB962C8B-B14F-4D97-AF65-F5344CB8AC3E}">
        <p14:creationId xmlns:p14="http://schemas.microsoft.com/office/powerpoint/2010/main" val="12338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Eduard Fuchs (1912), in Daniel </a:t>
            </a:r>
            <a:r>
              <a:rPr lang="de-DE" dirty="0" err="1"/>
              <a:t>Purdy</a:t>
            </a:r>
            <a:r>
              <a:rPr lang="de-DE" dirty="0"/>
              <a:t>, </a:t>
            </a:r>
            <a:r>
              <a:rPr lang="de-DE" i="1" dirty="0" err="1"/>
              <a:t>Rise</a:t>
            </a:r>
            <a:r>
              <a:rPr lang="de-DE" i="1" dirty="0"/>
              <a:t> of Fashion, </a:t>
            </a:r>
            <a:r>
              <a:rPr lang="de-DE" dirty="0"/>
              <a:t>Univ. of Minnesota Press, 2004</a:t>
            </a:r>
          </a:p>
        </p:txBody>
      </p:sp>
      <p:sp>
        <p:nvSpPr>
          <p:cNvPr id="3" name="Inhaltsplatzhalter 2"/>
          <p:cNvSpPr>
            <a:spLocks noGrp="1"/>
          </p:cNvSpPr>
          <p:nvPr>
            <p:ph idx="1"/>
          </p:nvPr>
        </p:nvSpPr>
        <p:spPr>
          <a:xfrm>
            <a:off x="685801" y="2142067"/>
            <a:ext cx="7757159" cy="3649133"/>
          </a:xfrm>
        </p:spPr>
        <p:txBody>
          <a:bodyPr>
            <a:normAutofit/>
          </a:bodyPr>
          <a:lstStyle/>
          <a:p>
            <a:pPr marL="0" indent="0" algn="just">
              <a:buNone/>
            </a:pPr>
            <a:r>
              <a:rPr lang="de-DE" sz="2400" dirty="0"/>
              <a:t>The fundamental </a:t>
            </a:r>
            <a:r>
              <a:rPr lang="de-DE" sz="2400" dirty="0" err="1"/>
              <a:t>element</a:t>
            </a:r>
            <a:r>
              <a:rPr lang="de-DE" sz="2400" dirty="0"/>
              <a:t> of bourgeois </a:t>
            </a:r>
            <a:r>
              <a:rPr lang="de-DE" sz="2400" dirty="0" err="1"/>
              <a:t>clothing</a:t>
            </a:r>
            <a:r>
              <a:rPr lang="de-DE" sz="2400" dirty="0"/>
              <a:t> is </a:t>
            </a:r>
            <a:r>
              <a:rPr lang="de-DE" sz="2400" dirty="0" err="1"/>
              <a:t>uniformity</a:t>
            </a:r>
            <a:r>
              <a:rPr lang="de-DE" sz="2400" dirty="0"/>
              <a:t>. We are now all just </a:t>
            </a:r>
            <a:r>
              <a:rPr lang="de-DE" sz="2400" dirty="0" err="1"/>
              <a:t>citizens</a:t>
            </a:r>
            <a:r>
              <a:rPr lang="de-DE" sz="2400" dirty="0"/>
              <a:t>, all </a:t>
            </a:r>
            <a:r>
              <a:rPr lang="de-DE" sz="2400" dirty="0" err="1"/>
              <a:t>possesed</a:t>
            </a:r>
            <a:r>
              <a:rPr lang="de-DE" sz="2400" dirty="0"/>
              <a:t> of the same </a:t>
            </a:r>
            <a:r>
              <a:rPr lang="de-DE" sz="2400" dirty="0" err="1"/>
              <a:t>rights</a:t>
            </a:r>
            <a:r>
              <a:rPr lang="de-DE" sz="2400" dirty="0"/>
              <a:t>. </a:t>
            </a:r>
            <a:r>
              <a:rPr lang="de-DE" sz="2400" dirty="0" err="1"/>
              <a:t>Clothing</a:t>
            </a:r>
            <a:r>
              <a:rPr lang="de-DE" sz="2400" dirty="0"/>
              <a:t> </a:t>
            </a:r>
            <a:r>
              <a:rPr lang="de-DE" sz="2400" dirty="0" err="1"/>
              <a:t>therefore</a:t>
            </a:r>
            <a:r>
              <a:rPr lang="de-DE" sz="2400" dirty="0"/>
              <a:t> no longer </a:t>
            </a:r>
            <a:r>
              <a:rPr lang="de-DE" sz="2400" dirty="0" err="1"/>
              <a:t>seperates</a:t>
            </a:r>
            <a:r>
              <a:rPr lang="de-DE" sz="2400" dirty="0"/>
              <a:t> </a:t>
            </a:r>
            <a:r>
              <a:rPr lang="de-DE" sz="2400" dirty="0" err="1"/>
              <a:t>people</a:t>
            </a:r>
            <a:r>
              <a:rPr lang="de-DE" sz="2400" dirty="0"/>
              <a:t> as  it </a:t>
            </a:r>
            <a:r>
              <a:rPr lang="de-DE" sz="2400" dirty="0" err="1"/>
              <a:t>once</a:t>
            </a:r>
            <a:r>
              <a:rPr lang="de-DE" sz="2400" dirty="0"/>
              <a:t> </a:t>
            </a:r>
            <a:r>
              <a:rPr lang="de-DE" sz="2400" dirty="0" err="1"/>
              <a:t>did</a:t>
            </a:r>
            <a:r>
              <a:rPr lang="de-DE" sz="2400" dirty="0"/>
              <a:t> by </a:t>
            </a:r>
            <a:r>
              <a:rPr lang="de-DE" sz="2400" dirty="0" err="1"/>
              <a:t>means</a:t>
            </a:r>
            <a:r>
              <a:rPr lang="de-DE" sz="2400" dirty="0"/>
              <a:t> of </a:t>
            </a:r>
            <a:r>
              <a:rPr lang="de-DE" sz="2400" dirty="0" err="1"/>
              <a:t>particular</a:t>
            </a:r>
            <a:r>
              <a:rPr lang="de-DE" sz="2400" dirty="0"/>
              <a:t> </a:t>
            </a:r>
            <a:r>
              <a:rPr lang="de-DE" sz="2400" dirty="0" err="1"/>
              <a:t>features</a:t>
            </a:r>
            <a:r>
              <a:rPr lang="de-DE" sz="2400" dirty="0"/>
              <a:t>, </a:t>
            </a:r>
            <a:r>
              <a:rPr lang="de-DE" sz="2400" dirty="0" err="1"/>
              <a:t>worn</a:t>
            </a:r>
            <a:r>
              <a:rPr lang="de-DE" sz="2400" dirty="0"/>
              <a:t> by one and </a:t>
            </a:r>
            <a:r>
              <a:rPr lang="de-DE" sz="2400" dirty="0" err="1"/>
              <a:t>forbidden</a:t>
            </a:r>
            <a:r>
              <a:rPr lang="de-DE" sz="2400" dirty="0"/>
              <a:t> on </a:t>
            </a:r>
            <a:r>
              <a:rPr lang="de-DE" sz="2400" dirty="0" err="1"/>
              <a:t>pain</a:t>
            </a:r>
            <a:r>
              <a:rPr lang="de-DE" sz="2400" dirty="0"/>
              <a:t> of </a:t>
            </a:r>
            <a:r>
              <a:rPr lang="de-DE" sz="2400" dirty="0" err="1"/>
              <a:t>penalty</a:t>
            </a:r>
            <a:r>
              <a:rPr lang="de-DE" sz="2400" dirty="0"/>
              <a:t> to </a:t>
            </a:r>
            <a:r>
              <a:rPr lang="de-DE" sz="2400" dirty="0" err="1"/>
              <a:t>another</a:t>
            </a:r>
            <a:r>
              <a:rPr lang="de-DE" sz="2400" dirty="0"/>
              <a:t>. (319)</a:t>
            </a:r>
          </a:p>
        </p:txBody>
      </p:sp>
    </p:spTree>
    <p:extLst>
      <p:ext uri="{BB962C8B-B14F-4D97-AF65-F5344CB8AC3E}">
        <p14:creationId xmlns:p14="http://schemas.microsoft.com/office/powerpoint/2010/main" val="51382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1"/>
            <a:ext cx="10131425" cy="701040"/>
          </a:xfrm>
        </p:spPr>
        <p:txBody>
          <a:bodyPr>
            <a:normAutofit/>
          </a:bodyPr>
          <a:lstStyle/>
          <a:p>
            <a:r>
              <a:rPr lang="de-DE" sz="2800" dirty="0"/>
              <a:t>Barbara </a:t>
            </a:r>
            <a:r>
              <a:rPr lang="de-DE" sz="2800" dirty="0" err="1"/>
              <a:t>Vinken</a:t>
            </a:r>
            <a:r>
              <a:rPr lang="de-DE" sz="2800" dirty="0"/>
              <a:t>: </a:t>
            </a:r>
            <a:r>
              <a:rPr lang="de-DE" sz="2800" i="1" dirty="0"/>
              <a:t>Fashion Zeitgeist</a:t>
            </a:r>
            <a:endParaRPr lang="de-DE" sz="2800" dirty="0"/>
          </a:p>
        </p:txBody>
      </p:sp>
      <p:sp>
        <p:nvSpPr>
          <p:cNvPr id="3" name="Inhaltsplatzhalter 2"/>
          <p:cNvSpPr>
            <a:spLocks noGrp="1"/>
          </p:cNvSpPr>
          <p:nvPr>
            <p:ph idx="1"/>
          </p:nvPr>
        </p:nvSpPr>
        <p:spPr>
          <a:xfrm>
            <a:off x="685801" y="1310641"/>
            <a:ext cx="9890759" cy="5547359"/>
          </a:xfrm>
        </p:spPr>
        <p:txBody>
          <a:bodyPr>
            <a:normAutofit fontScale="32500" lnSpcReduction="20000"/>
          </a:bodyPr>
          <a:lstStyle/>
          <a:p>
            <a:pPr marL="0" indent="0" algn="just">
              <a:buNone/>
            </a:pPr>
            <a:r>
              <a:rPr lang="de-DE" sz="7400" dirty="0"/>
              <a:t>Hence it is that in reference to gender relations, we find ourselves in the bourgeois period, if not in a completely new situation, then at least in a radicalized one. The constitutive social divide no longer opposes the noble and the non-noble, but rather the feminine and the masculine. The opposition feminine/masculine is doubled, however, by a second opposition, that of noble and bourgeois. Here noble has become a metaphor for the appearance of power. The bourgeoisie uses its women to exhibit the castration of the nobility. The all-determining opposition that constitutes sexual difference is now that of authentic and inauthentic. Men ‘are’ – they are someone, they are authentic, real; women on the other hand lack essence and are sheer appearance, artificial, inauthentic. Fashion appears as something that is excluded from the apparently non-rhetorical authenticity of the bourgeois masculine collective. Drawing together femininity and nobility on the basis of their shared frivolity of appearance, it thus excludes them from the real world in which men dwell, securely enclosed within the institutions of masculinity. (13)</a:t>
            </a:r>
          </a:p>
          <a:p>
            <a:endParaRPr lang="de-DE" dirty="0"/>
          </a:p>
        </p:txBody>
      </p:sp>
    </p:spTree>
    <p:extLst>
      <p:ext uri="{BB962C8B-B14F-4D97-AF65-F5344CB8AC3E}">
        <p14:creationId xmlns:p14="http://schemas.microsoft.com/office/powerpoint/2010/main" val="1694617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0"/>
            <a:ext cx="10131425" cy="838201"/>
          </a:xfrm>
        </p:spPr>
        <p:txBody>
          <a:bodyPr>
            <a:normAutofit/>
          </a:bodyPr>
          <a:lstStyle/>
          <a:p>
            <a:r>
              <a:rPr lang="de-DE" sz="3200" b="1" dirty="0"/>
              <a:t>Georg Simmel, </a:t>
            </a:r>
            <a:r>
              <a:rPr lang="de-DE" sz="3200" b="1" dirty="0" err="1"/>
              <a:t>Philosophy</a:t>
            </a:r>
            <a:r>
              <a:rPr lang="de-DE" sz="3200" b="1" dirty="0"/>
              <a:t> of Fashion, in </a:t>
            </a:r>
            <a:r>
              <a:rPr lang="de-DE" sz="3200" b="1" dirty="0" err="1"/>
              <a:t>Purdy</a:t>
            </a:r>
            <a:r>
              <a:rPr lang="de-DE" sz="3200" b="1" dirty="0"/>
              <a:t> (2004)</a:t>
            </a:r>
          </a:p>
        </p:txBody>
      </p:sp>
      <p:sp>
        <p:nvSpPr>
          <p:cNvPr id="3" name="Inhaltsplatzhalter 2"/>
          <p:cNvSpPr>
            <a:spLocks noGrp="1"/>
          </p:cNvSpPr>
          <p:nvPr>
            <p:ph idx="1"/>
          </p:nvPr>
        </p:nvSpPr>
        <p:spPr>
          <a:xfrm>
            <a:off x="685801" y="1447801"/>
            <a:ext cx="10131425" cy="5013960"/>
          </a:xfrm>
        </p:spPr>
        <p:txBody>
          <a:bodyPr>
            <a:normAutofit/>
          </a:bodyPr>
          <a:lstStyle/>
          <a:p>
            <a:r>
              <a:rPr lang="de-DE" sz="2800" dirty="0"/>
              <a:t>Fashion </a:t>
            </a:r>
            <a:r>
              <a:rPr lang="de-DE" sz="2800" dirty="0" err="1"/>
              <a:t>serves</a:t>
            </a:r>
            <a:r>
              <a:rPr lang="de-DE" sz="2800" dirty="0"/>
              <a:t> an </a:t>
            </a:r>
            <a:r>
              <a:rPr lang="de-DE" sz="2800" dirty="0" err="1"/>
              <a:t>anthropological</a:t>
            </a:r>
            <a:r>
              <a:rPr lang="de-DE" sz="2800" dirty="0"/>
              <a:t> </a:t>
            </a:r>
            <a:r>
              <a:rPr lang="de-DE" sz="2800" dirty="0" err="1"/>
              <a:t>function</a:t>
            </a:r>
            <a:r>
              <a:rPr lang="de-DE" sz="2800" dirty="0"/>
              <a:t>:</a:t>
            </a:r>
          </a:p>
          <a:p>
            <a:endParaRPr lang="de-DE" sz="2800" dirty="0"/>
          </a:p>
          <a:p>
            <a:r>
              <a:rPr lang="de-DE" sz="2800" dirty="0"/>
              <a:t>Individuation and </a:t>
            </a:r>
            <a:r>
              <a:rPr lang="de-DE" sz="2800" dirty="0" err="1"/>
              <a:t>identification</a:t>
            </a:r>
            <a:r>
              <a:rPr lang="de-DE" sz="2800" dirty="0"/>
              <a:t> with social </a:t>
            </a:r>
            <a:r>
              <a:rPr lang="de-DE" sz="2800" dirty="0" err="1"/>
              <a:t>group</a:t>
            </a:r>
            <a:endParaRPr lang="de-DE" sz="2800" dirty="0"/>
          </a:p>
          <a:p>
            <a:endParaRPr lang="de-DE" sz="2800" dirty="0"/>
          </a:p>
          <a:p>
            <a:r>
              <a:rPr lang="de-DE" sz="2800" dirty="0" err="1"/>
              <a:t>Accelaration</a:t>
            </a:r>
            <a:r>
              <a:rPr lang="de-DE" sz="2800" dirty="0"/>
              <a:t> </a:t>
            </a:r>
            <a:r>
              <a:rPr lang="de-DE" sz="2800" dirty="0" err="1"/>
              <a:t>through</a:t>
            </a:r>
            <a:r>
              <a:rPr lang="de-DE" sz="2800" dirty="0"/>
              <a:t> </a:t>
            </a:r>
            <a:r>
              <a:rPr lang="de-DE" sz="2800" dirty="0" err="1"/>
              <a:t>industrialization</a:t>
            </a:r>
            <a:endParaRPr lang="de-DE" sz="2800" dirty="0"/>
          </a:p>
          <a:p>
            <a:endParaRPr lang="de-DE" sz="2800" dirty="0"/>
          </a:p>
          <a:p>
            <a:r>
              <a:rPr lang="de-DE" sz="2800" dirty="0"/>
              <a:t>Urban </a:t>
            </a:r>
            <a:r>
              <a:rPr lang="de-DE" sz="2800" dirty="0" err="1"/>
              <a:t>life</a:t>
            </a:r>
            <a:r>
              <a:rPr lang="de-DE" sz="2800" dirty="0"/>
              <a:t> and </a:t>
            </a:r>
            <a:r>
              <a:rPr lang="de-DE" sz="2800" dirty="0" err="1"/>
              <a:t>conditio</a:t>
            </a:r>
            <a:r>
              <a:rPr lang="de-DE" sz="2800" dirty="0"/>
              <a:t> </a:t>
            </a:r>
            <a:r>
              <a:rPr lang="de-DE" sz="2800" dirty="0" err="1"/>
              <a:t>nervosa</a:t>
            </a:r>
            <a:r>
              <a:rPr lang="de-DE" sz="2800" dirty="0"/>
              <a:t> </a:t>
            </a:r>
            <a:r>
              <a:rPr lang="de-DE" sz="2800" dirty="0" err="1"/>
              <a:t>humana</a:t>
            </a:r>
            <a:endParaRPr lang="de-DE" sz="2800" dirty="0"/>
          </a:p>
          <a:p>
            <a:endParaRPr lang="de-DE" dirty="0"/>
          </a:p>
        </p:txBody>
      </p:sp>
    </p:spTree>
    <p:extLst>
      <p:ext uri="{BB962C8B-B14F-4D97-AF65-F5344CB8AC3E}">
        <p14:creationId xmlns:p14="http://schemas.microsoft.com/office/powerpoint/2010/main" val="440193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0"/>
            <a:ext cx="10131425" cy="5806440"/>
          </a:xfrm>
        </p:spPr>
        <p:txBody>
          <a:bodyPr>
            <a:normAutofit fontScale="90000"/>
          </a:bodyPr>
          <a:lstStyle/>
          <a:p>
            <a:pPr marL="571500" indent="-571500">
              <a:buFont typeface="Arial" charset="0"/>
              <a:buChar char="•"/>
            </a:pPr>
            <a:r>
              <a:rPr lang="de-DE" dirty="0"/>
              <a:t>Modern Fashion System </a:t>
            </a:r>
            <a:r>
              <a:rPr lang="de-DE" dirty="0" err="1"/>
              <a:t>develops</a:t>
            </a:r>
            <a:r>
              <a:rPr lang="de-DE" dirty="0"/>
              <a:t> in 19th century </a:t>
            </a:r>
            <a:r>
              <a:rPr lang="de-DE" dirty="0" err="1"/>
              <a:t>through</a:t>
            </a:r>
            <a:r>
              <a:rPr lang="de-DE" dirty="0"/>
              <a:t> and with </a:t>
            </a:r>
            <a:r>
              <a:rPr lang="de-DE" b="1" dirty="0"/>
              <a:t>Technology:</a:t>
            </a:r>
            <a:br>
              <a:rPr lang="de-DE" dirty="0"/>
            </a:br>
            <a:br>
              <a:rPr lang="de-DE" dirty="0"/>
            </a:br>
            <a:r>
              <a:rPr lang="de-DE" dirty="0"/>
              <a:t>1) New </a:t>
            </a:r>
            <a:r>
              <a:rPr lang="de-DE" dirty="0" err="1"/>
              <a:t>means</a:t>
            </a:r>
            <a:r>
              <a:rPr lang="de-DE" dirty="0"/>
              <a:t> of Production</a:t>
            </a:r>
            <a:br>
              <a:rPr lang="de-DE" dirty="0"/>
            </a:br>
            <a:br>
              <a:rPr lang="de-DE" dirty="0"/>
            </a:br>
            <a:r>
              <a:rPr lang="de-DE" dirty="0"/>
              <a:t>2) New </a:t>
            </a:r>
            <a:r>
              <a:rPr lang="de-DE" dirty="0" err="1"/>
              <a:t>media</a:t>
            </a:r>
            <a:r>
              <a:rPr lang="de-DE" dirty="0"/>
              <a:t> for Dissemination</a:t>
            </a:r>
            <a:br>
              <a:rPr lang="de-DE" dirty="0"/>
            </a:br>
            <a:br>
              <a:rPr lang="de-DE" dirty="0"/>
            </a:br>
            <a:r>
              <a:rPr lang="de-DE" dirty="0"/>
              <a:t>3) new </a:t>
            </a:r>
            <a:r>
              <a:rPr lang="de-DE" dirty="0" err="1"/>
              <a:t>ways</a:t>
            </a:r>
            <a:r>
              <a:rPr lang="de-DE" dirty="0"/>
              <a:t> of </a:t>
            </a:r>
            <a:r>
              <a:rPr lang="de-DE" dirty="0" err="1"/>
              <a:t>selling</a:t>
            </a:r>
            <a:r>
              <a:rPr lang="de-DE" dirty="0"/>
              <a:t> (Fashion </a:t>
            </a:r>
            <a:r>
              <a:rPr lang="de-DE" dirty="0" err="1"/>
              <a:t>Houses</a:t>
            </a:r>
            <a:r>
              <a:rPr lang="de-DE" dirty="0"/>
              <a:t>, </a:t>
            </a:r>
            <a:r>
              <a:rPr lang="de-DE" dirty="0" err="1"/>
              <a:t>Pr</a:t>
            </a:r>
            <a:r>
              <a:rPr lang="pt-BR" dirty="0" err="1"/>
              <a:t>ê</a:t>
            </a:r>
            <a:r>
              <a:rPr lang="de-DE" dirty="0"/>
              <a:t>t-à-Porter) </a:t>
            </a:r>
            <a:br>
              <a:rPr lang="de-DE" dirty="0"/>
            </a:br>
            <a:br>
              <a:rPr lang="de-DE" dirty="0"/>
            </a:br>
            <a:r>
              <a:rPr lang="de-DE" dirty="0"/>
              <a:t>4) New Politics </a:t>
            </a:r>
            <a:r>
              <a:rPr lang="mr-IN" dirty="0"/>
              <a:t>–</a:t>
            </a:r>
            <a:r>
              <a:rPr lang="de-DE" dirty="0"/>
              <a:t> new </a:t>
            </a:r>
            <a:r>
              <a:rPr lang="de-DE" dirty="0" err="1"/>
              <a:t>Fashions</a:t>
            </a:r>
            <a:br>
              <a:rPr lang="de-DE" dirty="0"/>
            </a:br>
            <a:br>
              <a:rPr lang="de-DE" dirty="0"/>
            </a:br>
            <a:endParaRPr lang="de-DE" dirty="0"/>
          </a:p>
        </p:txBody>
      </p:sp>
    </p:spTree>
    <p:extLst>
      <p:ext uri="{BB962C8B-B14F-4D97-AF65-F5344CB8AC3E}">
        <p14:creationId xmlns:p14="http://schemas.microsoft.com/office/powerpoint/2010/main" val="20151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Discussion</a:t>
            </a:r>
            <a:endParaRPr lang="de-DE" dirty="0"/>
          </a:p>
        </p:txBody>
      </p:sp>
      <p:sp>
        <p:nvSpPr>
          <p:cNvPr id="3" name="Inhaltsplatzhalter 2"/>
          <p:cNvSpPr>
            <a:spLocks noGrp="1"/>
          </p:cNvSpPr>
          <p:nvPr>
            <p:ph idx="1"/>
          </p:nvPr>
        </p:nvSpPr>
        <p:spPr/>
        <p:txBody>
          <a:bodyPr>
            <a:normAutofit/>
          </a:bodyPr>
          <a:lstStyle/>
          <a:p>
            <a:pPr defTabSz="914400">
              <a:spcAft>
                <a:spcPts val="0"/>
              </a:spcAft>
              <a:buClrTx/>
              <a:buSzTx/>
            </a:pPr>
            <a:r>
              <a:rPr lang="de-DE" sz="2400" dirty="0" err="1"/>
              <a:t>How</a:t>
            </a:r>
            <a:r>
              <a:rPr lang="de-DE" sz="2400" dirty="0"/>
              <a:t> </a:t>
            </a:r>
            <a:r>
              <a:rPr lang="de-DE" sz="2400" dirty="0" err="1"/>
              <a:t>does</a:t>
            </a:r>
            <a:r>
              <a:rPr lang="de-DE" sz="2400" dirty="0"/>
              <a:t> </a:t>
            </a:r>
            <a:r>
              <a:rPr lang="de-DE" sz="2400" dirty="0" err="1"/>
              <a:t>technology</a:t>
            </a:r>
            <a:r>
              <a:rPr lang="de-DE" sz="2400" dirty="0"/>
              <a:t> </a:t>
            </a:r>
            <a:r>
              <a:rPr lang="de-DE" sz="2400" dirty="0" err="1"/>
              <a:t>influence</a:t>
            </a:r>
            <a:r>
              <a:rPr lang="de-DE" sz="2400" dirty="0"/>
              <a:t> fashion </a:t>
            </a:r>
            <a:r>
              <a:rPr lang="de-DE" sz="2400" dirty="0" err="1"/>
              <a:t>today</a:t>
            </a:r>
            <a:r>
              <a:rPr lang="de-DE" sz="2400" dirty="0"/>
              <a:t>?</a:t>
            </a:r>
          </a:p>
          <a:p>
            <a:pPr defTabSz="914400">
              <a:spcAft>
                <a:spcPts val="0"/>
              </a:spcAft>
              <a:buClrTx/>
              <a:buSzTx/>
            </a:pPr>
            <a:endParaRPr lang="de-DE" sz="2400" dirty="0"/>
          </a:p>
          <a:p>
            <a:pPr defTabSz="914400">
              <a:spcAft>
                <a:spcPts val="0"/>
              </a:spcAft>
              <a:buClrTx/>
              <a:buSzTx/>
            </a:pPr>
            <a:endParaRPr lang="de-DE" sz="2400" dirty="0"/>
          </a:p>
          <a:p>
            <a:pPr defTabSz="914400">
              <a:spcAft>
                <a:spcPts val="0"/>
              </a:spcAft>
              <a:buClrTx/>
              <a:buSzTx/>
            </a:pPr>
            <a:r>
              <a:rPr lang="de-DE" sz="2400" dirty="0"/>
              <a:t>Can fashion </a:t>
            </a:r>
            <a:r>
              <a:rPr lang="de-DE" sz="2400" dirty="0" err="1"/>
              <a:t>foster</a:t>
            </a:r>
            <a:r>
              <a:rPr lang="de-DE" sz="2400" dirty="0"/>
              <a:t> </a:t>
            </a:r>
            <a:r>
              <a:rPr lang="de-DE" sz="2400" dirty="0" err="1"/>
              <a:t>more</a:t>
            </a:r>
            <a:r>
              <a:rPr lang="de-DE" sz="2400" dirty="0"/>
              <a:t> </a:t>
            </a:r>
            <a:r>
              <a:rPr lang="de-DE" sz="2400" dirty="0" err="1"/>
              <a:t>diversity</a:t>
            </a:r>
            <a:r>
              <a:rPr lang="de-DE" sz="2400" dirty="0"/>
              <a:t> (</a:t>
            </a:r>
            <a:r>
              <a:rPr lang="de-DE" sz="2400" dirty="0" err="1"/>
              <a:t>against</a:t>
            </a:r>
            <a:r>
              <a:rPr lang="de-DE" sz="2400" dirty="0"/>
              <a:t> </a:t>
            </a:r>
            <a:r>
              <a:rPr lang="de-DE" sz="2400" dirty="0" err="1"/>
              <a:t>ideas</a:t>
            </a:r>
            <a:r>
              <a:rPr lang="de-DE" sz="2400" dirty="0"/>
              <a:t> like the </a:t>
            </a:r>
            <a:r>
              <a:rPr lang="de-DE" sz="2400" dirty="0" err="1"/>
              <a:t>quantified</a:t>
            </a:r>
            <a:r>
              <a:rPr lang="de-DE" sz="2400" dirty="0"/>
              <a:t> </a:t>
            </a:r>
            <a:r>
              <a:rPr lang="de-DE" sz="2400" dirty="0" err="1"/>
              <a:t>self</a:t>
            </a:r>
            <a:r>
              <a:rPr lang="de-DE" sz="2400" dirty="0"/>
              <a:t>)?</a:t>
            </a:r>
          </a:p>
          <a:p>
            <a:pPr defTabSz="914400">
              <a:spcAft>
                <a:spcPts val="0"/>
              </a:spcAft>
              <a:buClrTx/>
              <a:buSzTx/>
            </a:pPr>
            <a:endParaRPr lang="de-DE" sz="2400" dirty="0"/>
          </a:p>
          <a:p>
            <a:pPr defTabSz="914400">
              <a:spcAft>
                <a:spcPts val="0"/>
              </a:spcAft>
              <a:buClrTx/>
              <a:buSzTx/>
            </a:pPr>
            <a:endParaRPr lang="de-DE" sz="2400" dirty="0"/>
          </a:p>
          <a:p>
            <a:pPr defTabSz="914400">
              <a:spcAft>
                <a:spcPts val="0"/>
              </a:spcAft>
              <a:buClrTx/>
              <a:buSzTx/>
            </a:pPr>
            <a:r>
              <a:rPr lang="de-DE" sz="2400" dirty="0"/>
              <a:t>Is fashion (in </a:t>
            </a:r>
            <a:r>
              <a:rPr lang="de-DE" sz="2400" dirty="0" err="1"/>
              <a:t>your</a:t>
            </a:r>
            <a:r>
              <a:rPr lang="de-DE" sz="2400" dirty="0"/>
              <a:t> </a:t>
            </a:r>
            <a:r>
              <a:rPr lang="de-DE" sz="2400" dirty="0" err="1"/>
              <a:t>perception</a:t>
            </a:r>
            <a:r>
              <a:rPr lang="de-DE" sz="2400" dirty="0"/>
              <a:t>) </a:t>
            </a:r>
            <a:r>
              <a:rPr lang="de-DE" sz="2400" dirty="0" err="1"/>
              <a:t>today</a:t>
            </a:r>
            <a:r>
              <a:rPr lang="de-DE" sz="2400" dirty="0"/>
              <a:t> </a:t>
            </a:r>
            <a:r>
              <a:rPr lang="de-DE" sz="2400" dirty="0" err="1"/>
              <a:t>related</a:t>
            </a:r>
            <a:r>
              <a:rPr lang="de-DE" sz="2400" dirty="0"/>
              <a:t> to </a:t>
            </a:r>
            <a:r>
              <a:rPr lang="de-DE" sz="2400" dirty="0" err="1"/>
              <a:t>morals</a:t>
            </a:r>
            <a:r>
              <a:rPr lang="de-DE" sz="2400" dirty="0"/>
              <a:t>?</a:t>
            </a:r>
          </a:p>
          <a:p>
            <a:pPr defTabSz="914400">
              <a:spcAft>
                <a:spcPts val="0"/>
              </a:spcAft>
              <a:buClrTx/>
              <a:buSzTx/>
            </a:pPr>
            <a:endParaRPr lang="de-DE" sz="2400" dirty="0"/>
          </a:p>
        </p:txBody>
      </p:sp>
    </p:spTree>
    <p:extLst>
      <p:ext uri="{BB962C8B-B14F-4D97-AF65-F5344CB8AC3E}">
        <p14:creationId xmlns:p14="http://schemas.microsoft.com/office/powerpoint/2010/main" val="1826107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Part 2: </a:t>
            </a:r>
            <a:r>
              <a:rPr lang="de-DE" b="1" dirty="0" err="1"/>
              <a:t>Wearbales</a:t>
            </a:r>
            <a:r>
              <a:rPr lang="de-DE" b="1" dirty="0"/>
              <a:t>, Digital Skins and the Body</a:t>
            </a:r>
          </a:p>
        </p:txBody>
      </p:sp>
      <p:sp>
        <p:nvSpPr>
          <p:cNvPr id="3" name="Inhaltsplatzhalter 2"/>
          <p:cNvSpPr>
            <a:spLocks noGrp="1"/>
          </p:cNvSpPr>
          <p:nvPr>
            <p:ph idx="1"/>
          </p:nvPr>
        </p:nvSpPr>
        <p:spPr>
          <a:xfrm>
            <a:off x="685801" y="2142067"/>
            <a:ext cx="4114799" cy="3242733"/>
          </a:xfrm>
        </p:spPr>
        <p:txBody>
          <a:bodyPr>
            <a:normAutofit fontScale="92500" lnSpcReduction="20000"/>
          </a:bodyPr>
          <a:lstStyle/>
          <a:p>
            <a:r>
              <a:rPr lang="de-DE" sz="3200" dirty="0"/>
              <a:t>Technology </a:t>
            </a:r>
            <a:r>
              <a:rPr lang="de-DE" sz="3200" dirty="0" err="1"/>
              <a:t>shapes</a:t>
            </a:r>
            <a:r>
              <a:rPr lang="de-DE" sz="3200" dirty="0"/>
              <a:t> </a:t>
            </a:r>
            <a:r>
              <a:rPr lang="de-DE" sz="3200" dirty="0" err="1"/>
              <a:t>our</a:t>
            </a:r>
            <a:r>
              <a:rPr lang="de-DE" sz="3200" dirty="0"/>
              <a:t> </a:t>
            </a:r>
            <a:r>
              <a:rPr lang="de-DE" sz="3200" dirty="0" err="1"/>
              <a:t>relation</a:t>
            </a:r>
            <a:r>
              <a:rPr lang="de-DE" sz="3200" dirty="0"/>
              <a:t> to the world</a:t>
            </a:r>
          </a:p>
          <a:p>
            <a:endParaRPr lang="de-DE" sz="3200" dirty="0"/>
          </a:p>
          <a:p>
            <a:r>
              <a:rPr lang="de-DE" sz="3200" dirty="0"/>
              <a:t>Fashion mediates new </a:t>
            </a:r>
            <a:r>
              <a:rPr lang="de-DE" sz="3200" dirty="0" err="1"/>
              <a:t>technologies</a:t>
            </a:r>
            <a:endParaRPr lang="de-DE" sz="3200" dirty="0"/>
          </a:p>
          <a:p>
            <a:pPr marL="0" indent="0">
              <a:buNone/>
            </a:pPr>
            <a:endParaRPr lang="de-DE" sz="3200" dirty="0"/>
          </a:p>
          <a:p>
            <a:pPr marL="0" indent="0">
              <a:buNone/>
            </a:pPr>
            <a:r>
              <a:rPr lang="de-DE" sz="3200" dirty="0"/>
              <a:t> </a:t>
            </a:r>
          </a:p>
        </p:txBody>
      </p:sp>
      <p:pic>
        <p:nvPicPr>
          <p:cNvPr id="7" name="Bild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5475" y="2468880"/>
            <a:ext cx="7256525" cy="4069080"/>
          </a:xfrm>
          <a:prstGeom prst="rect">
            <a:avLst/>
          </a:prstGeom>
        </p:spPr>
      </p:pic>
    </p:spTree>
    <p:extLst>
      <p:ext uri="{BB962C8B-B14F-4D97-AF65-F5344CB8AC3E}">
        <p14:creationId xmlns:p14="http://schemas.microsoft.com/office/powerpoint/2010/main" val="1625680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Albrecht Dürer, 1525</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70094" y="2184400"/>
            <a:ext cx="9716906" cy="3341793"/>
          </a:xfrm>
        </p:spPr>
      </p:pic>
    </p:spTree>
    <p:extLst>
      <p:ext uri="{BB962C8B-B14F-4D97-AF65-F5344CB8AC3E}">
        <p14:creationId xmlns:p14="http://schemas.microsoft.com/office/powerpoint/2010/main" val="158871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331076"/>
            <a:ext cx="10131425" cy="693683"/>
          </a:xfrm>
        </p:spPr>
        <p:txBody>
          <a:bodyPr>
            <a:normAutofit/>
          </a:bodyPr>
          <a:lstStyle/>
          <a:p>
            <a:r>
              <a:rPr lang="de-DE" dirty="0" err="1"/>
              <a:t>Premisses</a:t>
            </a:r>
            <a:endParaRPr lang="de-DE" dirty="0"/>
          </a:p>
        </p:txBody>
      </p:sp>
      <p:sp>
        <p:nvSpPr>
          <p:cNvPr id="3" name="Inhaltsplatzhalter 2"/>
          <p:cNvSpPr>
            <a:spLocks noGrp="1"/>
          </p:cNvSpPr>
          <p:nvPr>
            <p:ph idx="1"/>
          </p:nvPr>
        </p:nvSpPr>
        <p:spPr>
          <a:xfrm>
            <a:off x="685801" y="1324303"/>
            <a:ext cx="10131425" cy="5123794"/>
          </a:xfrm>
        </p:spPr>
        <p:txBody>
          <a:bodyPr>
            <a:noAutofit/>
          </a:bodyPr>
          <a:lstStyle/>
          <a:p>
            <a:r>
              <a:rPr lang="de-DE" sz="2000" dirty="0"/>
              <a:t>Fashion is a body-</a:t>
            </a:r>
            <a:r>
              <a:rPr lang="de-DE" sz="2000" dirty="0" err="1"/>
              <a:t>related</a:t>
            </a:r>
            <a:r>
              <a:rPr lang="de-DE" sz="2000" dirty="0"/>
              <a:t> </a:t>
            </a:r>
            <a:r>
              <a:rPr lang="de-DE" sz="2000" dirty="0" err="1"/>
              <a:t>cultural</a:t>
            </a:r>
            <a:r>
              <a:rPr lang="de-DE" sz="2000" dirty="0"/>
              <a:t> </a:t>
            </a:r>
            <a:r>
              <a:rPr lang="de-DE" sz="2000" dirty="0" err="1"/>
              <a:t>practice</a:t>
            </a:r>
            <a:endParaRPr lang="de-DE" sz="2000" dirty="0"/>
          </a:p>
          <a:p>
            <a:endParaRPr lang="de-DE" sz="2000" dirty="0"/>
          </a:p>
          <a:p>
            <a:r>
              <a:rPr lang="de-DE" sz="2000" dirty="0"/>
              <a:t>Fashion </a:t>
            </a:r>
            <a:r>
              <a:rPr lang="de-DE" sz="2000" dirty="0" err="1"/>
              <a:t>this</a:t>
            </a:r>
            <a:r>
              <a:rPr lang="de-DE" sz="2000" dirty="0"/>
              <a:t> mediates </a:t>
            </a:r>
            <a:r>
              <a:rPr lang="de-DE" sz="2000" dirty="0" err="1"/>
              <a:t>how</a:t>
            </a:r>
            <a:r>
              <a:rPr lang="de-DE" sz="2000" dirty="0"/>
              <a:t> we are </a:t>
            </a:r>
            <a:r>
              <a:rPr lang="de-DE" sz="2000" dirty="0" err="1"/>
              <a:t>situated</a:t>
            </a:r>
            <a:r>
              <a:rPr lang="de-DE" sz="2000" dirty="0"/>
              <a:t>, </a:t>
            </a:r>
            <a:r>
              <a:rPr lang="de-DE" sz="2000" dirty="0" err="1"/>
              <a:t>embedded</a:t>
            </a:r>
            <a:r>
              <a:rPr lang="de-DE" sz="2000" dirty="0"/>
              <a:t> and </a:t>
            </a:r>
            <a:r>
              <a:rPr lang="de-DE" sz="2000" dirty="0" err="1"/>
              <a:t>extended</a:t>
            </a:r>
            <a:r>
              <a:rPr lang="de-DE" sz="2000" dirty="0"/>
              <a:t> in the world</a:t>
            </a:r>
          </a:p>
          <a:p>
            <a:endParaRPr lang="de-DE" sz="2000" dirty="0"/>
          </a:p>
          <a:p>
            <a:r>
              <a:rPr lang="de-DE" sz="2000" dirty="0"/>
              <a:t>Fashion is </a:t>
            </a:r>
            <a:r>
              <a:rPr lang="de-DE" sz="2000" dirty="0" err="1"/>
              <a:t>embodied</a:t>
            </a:r>
            <a:r>
              <a:rPr lang="de-DE" sz="2000" dirty="0"/>
              <a:t> </a:t>
            </a:r>
            <a:r>
              <a:rPr lang="de-DE" sz="2000" dirty="0" err="1"/>
              <a:t>memory</a:t>
            </a:r>
            <a:endParaRPr lang="de-DE" sz="2000" dirty="0"/>
          </a:p>
          <a:p>
            <a:endParaRPr lang="de-DE" sz="2000" dirty="0"/>
          </a:p>
          <a:p>
            <a:r>
              <a:rPr lang="de-DE" sz="2000" dirty="0" err="1"/>
              <a:t>Theories</a:t>
            </a:r>
            <a:r>
              <a:rPr lang="de-DE" sz="2000" dirty="0"/>
              <a:t> of </a:t>
            </a:r>
            <a:r>
              <a:rPr lang="de-DE" sz="2000" dirty="0" err="1"/>
              <a:t>Embodiment</a:t>
            </a:r>
            <a:r>
              <a:rPr lang="de-DE" sz="2000" dirty="0"/>
              <a:t>: The 4 </a:t>
            </a:r>
            <a:r>
              <a:rPr lang="de-DE" sz="2000" dirty="0" err="1"/>
              <a:t>e‘s</a:t>
            </a:r>
            <a:endParaRPr lang="de-DE" sz="2000" dirty="0"/>
          </a:p>
          <a:p>
            <a:endParaRPr lang="de-DE" sz="2000" dirty="0"/>
          </a:p>
          <a:p>
            <a:r>
              <a:rPr lang="de-DE" sz="2000" dirty="0"/>
              <a:t>Fashion is </a:t>
            </a:r>
            <a:r>
              <a:rPr lang="de-DE" sz="2000" dirty="0" err="1"/>
              <a:t>inherently</a:t>
            </a:r>
            <a:r>
              <a:rPr lang="de-DE" sz="2000" dirty="0"/>
              <a:t> </a:t>
            </a:r>
            <a:r>
              <a:rPr lang="de-DE" sz="2000" dirty="0" err="1"/>
              <a:t>technological</a:t>
            </a:r>
            <a:r>
              <a:rPr lang="de-DE" sz="2000" dirty="0"/>
              <a:t> and thus are </a:t>
            </a:r>
            <a:r>
              <a:rPr lang="de-DE" sz="2000" dirty="0" err="1"/>
              <a:t>our</a:t>
            </a:r>
            <a:r>
              <a:rPr lang="de-DE" sz="2000" dirty="0"/>
              <a:t> </a:t>
            </a:r>
            <a:r>
              <a:rPr lang="de-DE" sz="2000" dirty="0" err="1"/>
              <a:t>bodies</a:t>
            </a:r>
            <a:endParaRPr lang="de-DE" sz="2000" dirty="0"/>
          </a:p>
          <a:p>
            <a:endParaRPr lang="de-DE" sz="2000" dirty="0"/>
          </a:p>
          <a:p>
            <a:r>
              <a:rPr lang="de-DE" sz="2000" dirty="0"/>
              <a:t>Fashion </a:t>
            </a:r>
            <a:r>
              <a:rPr lang="de-DE" sz="2000" dirty="0" err="1"/>
              <a:t>today</a:t>
            </a:r>
            <a:r>
              <a:rPr lang="de-DE" sz="2000" dirty="0"/>
              <a:t> is a </a:t>
            </a:r>
            <a:r>
              <a:rPr lang="de-DE" sz="2000" dirty="0" err="1"/>
              <a:t>mediator</a:t>
            </a:r>
            <a:r>
              <a:rPr lang="de-DE" sz="2000" dirty="0"/>
              <a:t> for new </a:t>
            </a:r>
            <a:r>
              <a:rPr lang="de-DE" sz="2000" dirty="0" err="1"/>
              <a:t>technology</a:t>
            </a:r>
            <a:r>
              <a:rPr lang="de-DE" sz="2000" dirty="0"/>
              <a:t> and thus relevant for </a:t>
            </a:r>
            <a:r>
              <a:rPr lang="de-DE" sz="2000" dirty="0" err="1"/>
              <a:t>critique</a:t>
            </a:r>
            <a:r>
              <a:rPr lang="de-DE" sz="2000" dirty="0"/>
              <a:t> and </a:t>
            </a:r>
            <a:r>
              <a:rPr lang="de-DE" sz="2000" dirty="0" err="1"/>
              <a:t>being</a:t>
            </a:r>
            <a:r>
              <a:rPr lang="de-DE" sz="2000" dirty="0"/>
              <a:t> </a:t>
            </a:r>
            <a:r>
              <a:rPr lang="de-DE" sz="2000" dirty="0" err="1"/>
              <a:t>critiqued</a:t>
            </a:r>
            <a:r>
              <a:rPr lang="de-DE" sz="2000" dirty="0"/>
              <a:t> </a:t>
            </a:r>
          </a:p>
        </p:txBody>
      </p:sp>
    </p:spTree>
    <p:extLst>
      <p:ext uri="{BB962C8B-B14F-4D97-AF65-F5344CB8AC3E}">
        <p14:creationId xmlns:p14="http://schemas.microsoft.com/office/powerpoint/2010/main" val="171777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1"/>
            <a:ext cx="10131425" cy="792480"/>
          </a:xfrm>
        </p:spPr>
        <p:txBody>
          <a:bodyPr>
            <a:normAutofit/>
          </a:bodyPr>
          <a:lstStyle/>
          <a:p>
            <a:r>
              <a:rPr lang="de-DE" sz="2400" dirty="0"/>
              <a:t>Fashion and the Future: Walter Benjamin, </a:t>
            </a:r>
            <a:r>
              <a:rPr lang="de-DE" sz="2400" dirty="0">
                <a:hlinkClick r:id="rId2"/>
              </a:rPr>
              <a:t>Arcades Project</a:t>
            </a:r>
            <a:endParaRPr lang="de-DE" sz="2400" dirty="0"/>
          </a:p>
        </p:txBody>
      </p:sp>
      <p:sp>
        <p:nvSpPr>
          <p:cNvPr id="3" name="Inhaltsplatzhalter 2"/>
          <p:cNvSpPr>
            <a:spLocks noGrp="1"/>
          </p:cNvSpPr>
          <p:nvPr>
            <p:ph idx="1"/>
          </p:nvPr>
        </p:nvSpPr>
        <p:spPr>
          <a:xfrm>
            <a:off x="713107" y="1935481"/>
            <a:ext cx="8491853" cy="3672840"/>
          </a:xfrm>
        </p:spPr>
        <p:txBody>
          <a:bodyPr>
            <a:noAutofit/>
          </a:bodyPr>
          <a:lstStyle/>
          <a:p>
            <a:pPr marL="0" indent="0" algn="just">
              <a:buNone/>
            </a:pPr>
            <a:r>
              <a:rPr lang="de-DE" sz="2000" dirty="0"/>
              <a:t>For the </a:t>
            </a:r>
            <a:r>
              <a:rPr lang="de-DE" sz="2000" dirty="0" err="1"/>
              <a:t>philosopher</a:t>
            </a:r>
            <a:r>
              <a:rPr lang="de-DE" sz="2000" dirty="0"/>
              <a:t>, the </a:t>
            </a:r>
            <a:r>
              <a:rPr lang="de-DE" sz="2000" dirty="0" err="1"/>
              <a:t>most</a:t>
            </a:r>
            <a:r>
              <a:rPr lang="de-DE" sz="2000" dirty="0"/>
              <a:t> </a:t>
            </a:r>
            <a:r>
              <a:rPr lang="de-DE" sz="2000" dirty="0" err="1"/>
              <a:t>interesting</a:t>
            </a:r>
            <a:r>
              <a:rPr lang="de-DE" sz="2000" dirty="0"/>
              <a:t> </a:t>
            </a:r>
            <a:r>
              <a:rPr lang="de-DE" sz="2000" dirty="0" err="1"/>
              <a:t>thing</a:t>
            </a:r>
            <a:r>
              <a:rPr lang="de-DE" sz="2000" dirty="0"/>
              <a:t> </a:t>
            </a:r>
            <a:r>
              <a:rPr lang="de-DE" sz="2000" dirty="0" err="1"/>
              <a:t>about</a:t>
            </a:r>
            <a:r>
              <a:rPr lang="de-DE" sz="2000" dirty="0"/>
              <a:t> fashion is its </a:t>
            </a:r>
            <a:r>
              <a:rPr lang="de-DE" sz="2000" dirty="0" err="1"/>
              <a:t>extraordinary</a:t>
            </a:r>
            <a:r>
              <a:rPr lang="de-DE" sz="2000" dirty="0"/>
              <a:t> </a:t>
            </a:r>
            <a:r>
              <a:rPr lang="de-DE" sz="2000" dirty="0" err="1"/>
              <a:t>anticipations</a:t>
            </a:r>
            <a:r>
              <a:rPr lang="de-DE" sz="2000" dirty="0"/>
              <a:t>. It is </a:t>
            </a:r>
            <a:r>
              <a:rPr lang="de-DE" sz="2000" dirty="0" err="1"/>
              <a:t>well</a:t>
            </a:r>
            <a:r>
              <a:rPr lang="de-DE" sz="2000" dirty="0"/>
              <a:t> </a:t>
            </a:r>
            <a:r>
              <a:rPr lang="de-DE" sz="2000" dirty="0" err="1"/>
              <a:t>known</a:t>
            </a:r>
            <a:r>
              <a:rPr lang="de-DE" sz="2000" dirty="0"/>
              <a:t> that </a:t>
            </a:r>
            <a:r>
              <a:rPr lang="de-DE" sz="2000" dirty="0" err="1"/>
              <a:t>art</a:t>
            </a:r>
            <a:r>
              <a:rPr lang="de-DE" sz="2000" dirty="0"/>
              <a:t> will </a:t>
            </a:r>
            <a:r>
              <a:rPr lang="de-DE" sz="2000" dirty="0" err="1"/>
              <a:t>often</a:t>
            </a:r>
            <a:r>
              <a:rPr lang="de-DE" sz="2000" dirty="0"/>
              <a:t> — for </a:t>
            </a:r>
            <a:r>
              <a:rPr lang="de-DE" sz="2000" dirty="0" err="1"/>
              <a:t>example</a:t>
            </a:r>
            <a:r>
              <a:rPr lang="de-DE" sz="2000" dirty="0"/>
              <a:t>, in </a:t>
            </a:r>
            <a:r>
              <a:rPr lang="de-DE" sz="2000" dirty="0" err="1"/>
              <a:t>pictures</a:t>
            </a:r>
            <a:r>
              <a:rPr lang="de-DE" sz="2000" dirty="0"/>
              <a:t> — pre- </a:t>
            </a:r>
            <a:r>
              <a:rPr lang="de-DE" sz="2000" dirty="0" err="1"/>
              <a:t>cede</a:t>
            </a:r>
            <a:r>
              <a:rPr lang="de-DE" sz="2000" dirty="0"/>
              <a:t> the </a:t>
            </a:r>
            <a:r>
              <a:rPr lang="de-DE" sz="2000" dirty="0" err="1"/>
              <a:t>perceptible</a:t>
            </a:r>
            <a:r>
              <a:rPr lang="de-DE" sz="2000" dirty="0"/>
              <a:t> </a:t>
            </a:r>
            <a:r>
              <a:rPr lang="de-DE" sz="2000" dirty="0" err="1"/>
              <a:t>reality</a:t>
            </a:r>
            <a:r>
              <a:rPr lang="de-DE" sz="2000" dirty="0"/>
              <a:t> by years. It was </a:t>
            </a:r>
            <a:r>
              <a:rPr lang="de-DE" sz="2000" dirty="0" err="1"/>
              <a:t>possible</a:t>
            </a:r>
            <a:r>
              <a:rPr lang="de-DE" sz="2000" dirty="0"/>
              <a:t> to </a:t>
            </a:r>
            <a:r>
              <a:rPr lang="de-DE" sz="2000" dirty="0" err="1"/>
              <a:t>see</a:t>
            </a:r>
            <a:r>
              <a:rPr lang="de-DE" sz="2000" dirty="0"/>
              <a:t> </a:t>
            </a:r>
            <a:r>
              <a:rPr lang="de-DE" sz="2000" dirty="0" err="1"/>
              <a:t>streets</a:t>
            </a:r>
            <a:r>
              <a:rPr lang="de-DE" sz="2000" dirty="0"/>
              <a:t> </a:t>
            </a:r>
            <a:r>
              <a:rPr lang="de-DE" sz="2000" dirty="0" err="1"/>
              <a:t>or</a:t>
            </a:r>
            <a:r>
              <a:rPr lang="de-DE" sz="2000" dirty="0"/>
              <a:t> </a:t>
            </a:r>
            <a:r>
              <a:rPr lang="de-DE" sz="2000" dirty="0" err="1"/>
              <a:t>rooms</a:t>
            </a:r>
            <a:r>
              <a:rPr lang="de-DE" sz="2000" dirty="0"/>
              <a:t> that </a:t>
            </a:r>
            <a:r>
              <a:rPr lang="de-DE" sz="2000" dirty="0" err="1"/>
              <a:t>shone</a:t>
            </a:r>
            <a:r>
              <a:rPr lang="de-DE" sz="2000" dirty="0"/>
              <a:t> in all </a:t>
            </a:r>
            <a:r>
              <a:rPr lang="de-DE" sz="2000" dirty="0" err="1"/>
              <a:t>sorts</a:t>
            </a:r>
            <a:r>
              <a:rPr lang="de-DE" sz="2000" dirty="0"/>
              <a:t> of </a:t>
            </a:r>
            <a:r>
              <a:rPr lang="de-DE" sz="2000" dirty="0" err="1"/>
              <a:t>fiery</a:t>
            </a:r>
            <a:r>
              <a:rPr lang="de-DE" sz="2000" dirty="0"/>
              <a:t> </a:t>
            </a:r>
            <a:r>
              <a:rPr lang="de-DE" sz="2000" dirty="0" err="1"/>
              <a:t>colors</a:t>
            </a:r>
            <a:r>
              <a:rPr lang="de-DE" sz="2000" dirty="0"/>
              <a:t> </a:t>
            </a:r>
            <a:r>
              <a:rPr lang="de-DE" sz="2000" dirty="0" err="1"/>
              <a:t>long</a:t>
            </a:r>
            <a:r>
              <a:rPr lang="de-DE" sz="2000" dirty="0"/>
              <a:t> </a:t>
            </a:r>
            <a:r>
              <a:rPr lang="de-DE" sz="2000" dirty="0" err="1"/>
              <a:t>before</a:t>
            </a:r>
            <a:r>
              <a:rPr lang="de-DE" sz="2000" dirty="0"/>
              <a:t> </a:t>
            </a:r>
            <a:r>
              <a:rPr lang="de-DE" sz="2000" dirty="0" err="1"/>
              <a:t>technology</a:t>
            </a:r>
            <a:r>
              <a:rPr lang="de-DE" sz="2000" dirty="0"/>
              <a:t>, by </a:t>
            </a:r>
            <a:r>
              <a:rPr lang="de-DE" sz="2000" dirty="0" err="1"/>
              <a:t>means</a:t>
            </a:r>
            <a:r>
              <a:rPr lang="de-DE" sz="2000" dirty="0"/>
              <a:t> of </a:t>
            </a:r>
            <a:r>
              <a:rPr lang="de-DE" sz="2000" dirty="0" err="1"/>
              <a:t>illuminated</a:t>
            </a:r>
            <a:r>
              <a:rPr lang="de-DE" sz="2000" dirty="0"/>
              <a:t> </a:t>
            </a:r>
            <a:r>
              <a:rPr lang="de-DE" sz="2000" dirty="0" err="1"/>
              <a:t>signs</a:t>
            </a:r>
            <a:r>
              <a:rPr lang="de-DE" sz="2000" dirty="0"/>
              <a:t> and other </a:t>
            </a:r>
            <a:r>
              <a:rPr lang="de-DE" sz="2000" dirty="0" err="1"/>
              <a:t>arrangements</a:t>
            </a:r>
            <a:r>
              <a:rPr lang="de-DE" sz="2000" dirty="0"/>
              <a:t>, </a:t>
            </a:r>
            <a:r>
              <a:rPr lang="de-DE" sz="2000" dirty="0" err="1"/>
              <a:t>actually</a:t>
            </a:r>
            <a:r>
              <a:rPr lang="de-DE" sz="2000" dirty="0"/>
              <a:t> </a:t>
            </a:r>
            <a:r>
              <a:rPr lang="de-DE" sz="2000" dirty="0" err="1"/>
              <a:t>set</a:t>
            </a:r>
            <a:r>
              <a:rPr lang="de-DE" sz="2000" dirty="0"/>
              <a:t> them </a:t>
            </a:r>
            <a:r>
              <a:rPr lang="de-DE" sz="2000" dirty="0" err="1"/>
              <a:t>under</a:t>
            </a:r>
            <a:r>
              <a:rPr lang="de-DE" sz="2000" dirty="0"/>
              <a:t> such a light. </a:t>
            </a:r>
            <a:r>
              <a:rPr lang="de-DE" sz="2000" dirty="0" err="1"/>
              <a:t>Moreover</a:t>
            </a:r>
            <a:r>
              <a:rPr lang="de-DE" sz="2000" dirty="0"/>
              <a:t>, the </a:t>
            </a:r>
            <a:r>
              <a:rPr lang="de-DE" sz="2000" dirty="0" err="1"/>
              <a:t>sensitivity</a:t>
            </a:r>
            <a:r>
              <a:rPr lang="de-DE" sz="2000" dirty="0"/>
              <a:t> of the individual </a:t>
            </a:r>
            <a:r>
              <a:rPr lang="de-DE" sz="2000" dirty="0" err="1"/>
              <a:t>artist</a:t>
            </a:r>
            <a:r>
              <a:rPr lang="de-DE" sz="2000" dirty="0"/>
              <a:t> to </a:t>
            </a:r>
            <a:r>
              <a:rPr lang="de-DE" sz="2000" dirty="0" err="1"/>
              <a:t>what</a:t>
            </a:r>
            <a:r>
              <a:rPr lang="de-DE" sz="2000" dirty="0"/>
              <a:t> is </a:t>
            </a:r>
            <a:r>
              <a:rPr lang="de-DE" sz="2000" dirty="0" err="1"/>
              <a:t>coming</a:t>
            </a:r>
            <a:r>
              <a:rPr lang="de-DE" sz="2000" dirty="0"/>
              <a:t> </a:t>
            </a:r>
            <a:r>
              <a:rPr lang="de-DE" sz="2000" dirty="0" err="1"/>
              <a:t>certainly</a:t>
            </a:r>
            <a:r>
              <a:rPr lang="de-DE" sz="2000" dirty="0"/>
              <a:t> </a:t>
            </a:r>
            <a:r>
              <a:rPr lang="de-DE" sz="2000" dirty="0" err="1"/>
              <a:t>far</a:t>
            </a:r>
            <a:r>
              <a:rPr lang="de-DE" sz="2000" dirty="0"/>
              <a:t> </a:t>
            </a:r>
            <a:r>
              <a:rPr lang="de-DE" sz="2000" dirty="0" err="1"/>
              <a:t>exceeds</a:t>
            </a:r>
            <a:r>
              <a:rPr lang="de-DE" sz="2000" dirty="0"/>
              <a:t> that of the </a:t>
            </a:r>
            <a:r>
              <a:rPr lang="de-DE" sz="2000" dirty="0" err="1"/>
              <a:t>grande</a:t>
            </a:r>
            <a:r>
              <a:rPr lang="de-DE" sz="2000" dirty="0"/>
              <a:t> </a:t>
            </a:r>
            <a:r>
              <a:rPr lang="de-DE" sz="2000" dirty="0" err="1"/>
              <a:t>dame</a:t>
            </a:r>
            <a:r>
              <a:rPr lang="de-DE" sz="2000" dirty="0"/>
              <a:t>. </a:t>
            </a:r>
            <a:r>
              <a:rPr lang="de-DE" sz="2000" dirty="0" err="1"/>
              <a:t>Yet</a:t>
            </a:r>
            <a:r>
              <a:rPr lang="de-DE" sz="2000" dirty="0"/>
              <a:t> fashion is in </a:t>
            </a:r>
            <a:r>
              <a:rPr lang="de-DE" sz="2000" dirty="0" err="1"/>
              <a:t>much</a:t>
            </a:r>
            <a:r>
              <a:rPr lang="de-DE" sz="2000" dirty="0"/>
              <a:t> </a:t>
            </a:r>
            <a:r>
              <a:rPr lang="de-DE" sz="2000" dirty="0" err="1"/>
              <a:t>steadier</a:t>
            </a:r>
            <a:r>
              <a:rPr lang="de-DE" sz="2000" dirty="0"/>
              <a:t>, </a:t>
            </a:r>
            <a:r>
              <a:rPr lang="de-DE" sz="2000" dirty="0" err="1"/>
              <a:t>much</a:t>
            </a:r>
            <a:r>
              <a:rPr lang="de-DE" sz="2000" dirty="0"/>
              <a:t> </a:t>
            </a:r>
            <a:r>
              <a:rPr lang="de-DE" sz="2000" dirty="0" err="1"/>
              <a:t>more</a:t>
            </a:r>
            <a:r>
              <a:rPr lang="de-DE" sz="2000" dirty="0"/>
              <a:t> </a:t>
            </a:r>
            <a:r>
              <a:rPr lang="de-DE" sz="2000" dirty="0" err="1"/>
              <a:t>precise</a:t>
            </a:r>
            <a:r>
              <a:rPr lang="de-DE" sz="2000" dirty="0"/>
              <a:t> </a:t>
            </a:r>
            <a:r>
              <a:rPr lang="de-DE" sz="2000" dirty="0" err="1"/>
              <a:t>contact</a:t>
            </a:r>
            <a:r>
              <a:rPr lang="de-DE" sz="2000" dirty="0"/>
              <a:t> with the </a:t>
            </a:r>
            <a:r>
              <a:rPr lang="de-DE" sz="2000" dirty="0" err="1"/>
              <a:t>coming</a:t>
            </a:r>
            <a:r>
              <a:rPr lang="de-DE" sz="2000" dirty="0"/>
              <a:t> </a:t>
            </a:r>
            <a:r>
              <a:rPr lang="de-DE" sz="2000" dirty="0" err="1"/>
              <a:t>thing</a:t>
            </a:r>
            <a:r>
              <a:rPr lang="de-DE" sz="2000" dirty="0"/>
              <a:t>, </a:t>
            </a:r>
            <a:r>
              <a:rPr lang="de-DE" sz="2000" dirty="0" err="1"/>
              <a:t>thanks</a:t>
            </a:r>
            <a:r>
              <a:rPr lang="de-DE" sz="2000" dirty="0"/>
              <a:t> to the </a:t>
            </a:r>
            <a:r>
              <a:rPr lang="de-DE" sz="2000" dirty="0" err="1"/>
              <a:t>incomparable</a:t>
            </a:r>
            <a:r>
              <a:rPr lang="de-DE" sz="2000" dirty="0"/>
              <a:t> </a:t>
            </a:r>
            <a:r>
              <a:rPr lang="de-DE" sz="2000" dirty="0" err="1"/>
              <a:t>nose</a:t>
            </a:r>
            <a:r>
              <a:rPr lang="de-DE" sz="2000" dirty="0"/>
              <a:t> which the feminine collective has for </a:t>
            </a:r>
            <a:r>
              <a:rPr lang="de-DE" sz="2000" dirty="0" err="1"/>
              <a:t>what</a:t>
            </a:r>
            <a:r>
              <a:rPr lang="de-DE" sz="2000" dirty="0"/>
              <a:t> lies </a:t>
            </a:r>
            <a:r>
              <a:rPr lang="de-DE" sz="2000" dirty="0" err="1"/>
              <a:t>waiting</a:t>
            </a:r>
            <a:r>
              <a:rPr lang="de-DE" sz="2000" dirty="0"/>
              <a:t> in the </a:t>
            </a:r>
            <a:r>
              <a:rPr lang="de-DE" sz="2000" dirty="0" err="1"/>
              <a:t>future</a:t>
            </a:r>
            <a:r>
              <a:rPr lang="de-DE" sz="2000" dirty="0"/>
              <a:t>. </a:t>
            </a:r>
            <a:r>
              <a:rPr lang="de-DE" sz="2000" dirty="0" err="1"/>
              <a:t>Each</a:t>
            </a:r>
            <a:r>
              <a:rPr lang="de-DE" sz="2000" dirty="0"/>
              <a:t> </a:t>
            </a:r>
            <a:r>
              <a:rPr lang="de-DE" sz="2000" dirty="0" err="1"/>
              <a:t>season</a:t>
            </a:r>
            <a:r>
              <a:rPr lang="de-DE" sz="2000" dirty="0"/>
              <a:t> </a:t>
            </a:r>
            <a:r>
              <a:rPr lang="de-DE" sz="2000" dirty="0" err="1"/>
              <a:t>brings</a:t>
            </a:r>
            <a:r>
              <a:rPr lang="de-DE" sz="2000" dirty="0"/>
              <a:t>, in its </a:t>
            </a:r>
            <a:r>
              <a:rPr lang="de-DE" sz="2000" dirty="0" err="1"/>
              <a:t>newest</a:t>
            </a:r>
            <a:r>
              <a:rPr lang="de-DE" sz="2000" dirty="0"/>
              <a:t> </a:t>
            </a:r>
            <a:r>
              <a:rPr lang="de-DE" sz="2000" dirty="0" err="1"/>
              <a:t>creations</a:t>
            </a:r>
            <a:r>
              <a:rPr lang="de-DE" sz="2000" dirty="0"/>
              <a:t>, </a:t>
            </a:r>
            <a:r>
              <a:rPr lang="de-DE" sz="2000" dirty="0" err="1"/>
              <a:t>various</a:t>
            </a:r>
            <a:r>
              <a:rPr lang="de-DE" sz="2000" dirty="0"/>
              <a:t> </a:t>
            </a:r>
            <a:r>
              <a:rPr lang="de-DE" sz="2000" dirty="0" err="1"/>
              <a:t>secret</a:t>
            </a:r>
            <a:r>
              <a:rPr lang="de-DE" sz="2000" dirty="0"/>
              <a:t> </a:t>
            </a:r>
            <a:r>
              <a:rPr lang="de-DE" sz="2000" dirty="0" err="1"/>
              <a:t>signals</a:t>
            </a:r>
            <a:r>
              <a:rPr lang="de-DE" sz="2000" dirty="0"/>
              <a:t> of </a:t>
            </a:r>
            <a:r>
              <a:rPr lang="de-DE" sz="2000" dirty="0" err="1"/>
              <a:t>things</a:t>
            </a:r>
            <a:r>
              <a:rPr lang="de-DE" sz="2000" dirty="0"/>
              <a:t> to </a:t>
            </a:r>
            <a:r>
              <a:rPr lang="de-DE" sz="2000" dirty="0" err="1"/>
              <a:t>come</a:t>
            </a:r>
            <a:r>
              <a:rPr lang="de-DE" sz="2000" dirty="0"/>
              <a:t>. </a:t>
            </a:r>
            <a:r>
              <a:rPr lang="de-DE" sz="2000" dirty="0" err="1"/>
              <a:t>Whoever</a:t>
            </a:r>
            <a:r>
              <a:rPr lang="de-DE" sz="2000" dirty="0"/>
              <a:t> </a:t>
            </a:r>
            <a:r>
              <a:rPr lang="de-DE" sz="2000" dirty="0" err="1"/>
              <a:t>understands</a:t>
            </a:r>
            <a:r>
              <a:rPr lang="de-DE" sz="2000" dirty="0"/>
              <a:t> </a:t>
            </a:r>
            <a:r>
              <a:rPr lang="de-DE" sz="2000" dirty="0" err="1"/>
              <a:t>how</a:t>
            </a:r>
            <a:r>
              <a:rPr lang="de-DE" sz="2000" dirty="0"/>
              <a:t> to </a:t>
            </a:r>
            <a:r>
              <a:rPr lang="de-DE" sz="2000" dirty="0" err="1"/>
              <a:t>read</a:t>
            </a:r>
            <a:r>
              <a:rPr lang="de-DE" sz="2000" dirty="0"/>
              <a:t> </a:t>
            </a:r>
            <a:r>
              <a:rPr lang="de-DE" sz="2000" dirty="0" err="1"/>
              <a:t>these</a:t>
            </a:r>
            <a:r>
              <a:rPr lang="de-DE" sz="2000" dirty="0"/>
              <a:t> </a:t>
            </a:r>
            <a:r>
              <a:rPr lang="de-DE" sz="2000" dirty="0" err="1"/>
              <a:t>semaphores</a:t>
            </a:r>
            <a:r>
              <a:rPr lang="de-DE" sz="2000" dirty="0"/>
              <a:t> </a:t>
            </a:r>
            <a:r>
              <a:rPr lang="de-DE" sz="2000" dirty="0" err="1"/>
              <a:t>would</a:t>
            </a:r>
            <a:r>
              <a:rPr lang="de-DE" sz="2000" dirty="0"/>
              <a:t> </a:t>
            </a:r>
            <a:r>
              <a:rPr lang="de-DE" sz="2000" dirty="0" err="1"/>
              <a:t>know</a:t>
            </a:r>
            <a:r>
              <a:rPr lang="de-DE" sz="2000" dirty="0"/>
              <a:t> in </a:t>
            </a:r>
            <a:r>
              <a:rPr lang="de-DE" sz="2000" dirty="0" err="1"/>
              <a:t>advance</a:t>
            </a:r>
            <a:r>
              <a:rPr lang="de-DE" sz="2000" dirty="0"/>
              <a:t> not </a:t>
            </a:r>
            <a:r>
              <a:rPr lang="de-DE" sz="2000" dirty="0" err="1"/>
              <a:t>only</a:t>
            </a:r>
            <a:r>
              <a:rPr lang="de-DE" sz="2000" dirty="0"/>
              <a:t> </a:t>
            </a:r>
            <a:r>
              <a:rPr lang="de-DE" sz="2000" dirty="0" err="1"/>
              <a:t>about</a:t>
            </a:r>
            <a:r>
              <a:rPr lang="de-DE" sz="2000" dirty="0"/>
              <a:t> new </a:t>
            </a:r>
            <a:r>
              <a:rPr lang="de-DE" sz="2000" dirty="0" err="1"/>
              <a:t>currents</a:t>
            </a:r>
            <a:r>
              <a:rPr lang="de-DE" sz="2000" dirty="0"/>
              <a:t> in the </a:t>
            </a:r>
            <a:r>
              <a:rPr lang="de-DE" sz="2000" dirty="0" err="1"/>
              <a:t>arts</a:t>
            </a:r>
            <a:r>
              <a:rPr lang="de-DE" sz="2000" dirty="0"/>
              <a:t> but also </a:t>
            </a:r>
            <a:r>
              <a:rPr lang="de-DE" sz="2000" dirty="0" err="1"/>
              <a:t>about</a:t>
            </a:r>
            <a:r>
              <a:rPr lang="de-DE" sz="2000" dirty="0"/>
              <a:t> new legal </a:t>
            </a:r>
            <a:r>
              <a:rPr lang="de-DE" sz="2000" dirty="0" err="1"/>
              <a:t>codes</a:t>
            </a:r>
            <a:r>
              <a:rPr lang="de-DE" sz="2000" dirty="0"/>
              <a:t>, </a:t>
            </a:r>
            <a:r>
              <a:rPr lang="de-DE" sz="2000" dirty="0" err="1"/>
              <a:t>wars</a:t>
            </a:r>
            <a:r>
              <a:rPr lang="de-DE" sz="2000" dirty="0"/>
              <a:t>, and </a:t>
            </a:r>
            <a:r>
              <a:rPr lang="de-DE" sz="2000" dirty="0" err="1"/>
              <a:t>revolutions</a:t>
            </a:r>
            <a:r>
              <a:rPr lang="de-DE" sz="2000" dirty="0"/>
              <a:t>.  — Here, </a:t>
            </a:r>
            <a:r>
              <a:rPr lang="de-DE" sz="2000" dirty="0" err="1"/>
              <a:t>surely</a:t>
            </a:r>
            <a:r>
              <a:rPr lang="de-DE" sz="2000" dirty="0"/>
              <a:t>, lies the </a:t>
            </a:r>
            <a:r>
              <a:rPr lang="de-DE" sz="2000" dirty="0" err="1"/>
              <a:t>greatest</a:t>
            </a:r>
            <a:r>
              <a:rPr lang="de-DE" sz="2000" dirty="0"/>
              <a:t> </a:t>
            </a:r>
            <a:r>
              <a:rPr lang="de-DE" sz="2000" dirty="0" err="1"/>
              <a:t>charm</a:t>
            </a:r>
            <a:r>
              <a:rPr lang="de-DE" sz="2000" dirty="0"/>
              <a:t> of fashion, but also the </a:t>
            </a:r>
            <a:r>
              <a:rPr lang="de-DE" sz="2000" dirty="0" err="1"/>
              <a:t>difficulty</a:t>
            </a:r>
            <a:r>
              <a:rPr lang="de-DE" sz="2000" dirty="0"/>
              <a:t> of </a:t>
            </a:r>
            <a:r>
              <a:rPr lang="de-DE" sz="2000" dirty="0" err="1"/>
              <a:t>making</a:t>
            </a:r>
            <a:r>
              <a:rPr lang="de-DE" sz="2000" dirty="0"/>
              <a:t> the </a:t>
            </a:r>
            <a:r>
              <a:rPr lang="de-DE" sz="2000" dirty="0" err="1"/>
              <a:t>charming</a:t>
            </a:r>
            <a:r>
              <a:rPr lang="de-DE" sz="2000" dirty="0"/>
              <a:t> </a:t>
            </a:r>
            <a:r>
              <a:rPr lang="de-DE" sz="2000" dirty="0" err="1"/>
              <a:t>fruitful</a:t>
            </a:r>
            <a:r>
              <a:rPr lang="de-DE" sz="2000" dirty="0"/>
              <a:t>. [BI </a:t>
            </a:r>
            <a:r>
              <a:rPr lang="de-DE" sz="2000" dirty="0" err="1"/>
              <a:t>a,I</a:t>
            </a:r>
            <a:r>
              <a:rPr lang="de-DE" sz="2000" dirty="0"/>
              <a:t>]</a:t>
            </a:r>
          </a:p>
        </p:txBody>
      </p:sp>
    </p:spTree>
    <p:extLst>
      <p:ext uri="{BB962C8B-B14F-4D97-AF65-F5344CB8AC3E}">
        <p14:creationId xmlns:p14="http://schemas.microsoft.com/office/powerpoint/2010/main" val="1653369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Fashion As Mediator of Technology</a:t>
            </a:r>
          </a:p>
        </p:txBody>
      </p:sp>
      <p:sp>
        <p:nvSpPr>
          <p:cNvPr id="3" name="Inhaltsplatzhalter 2"/>
          <p:cNvSpPr>
            <a:spLocks noGrp="1"/>
          </p:cNvSpPr>
          <p:nvPr>
            <p:ph idx="1"/>
          </p:nvPr>
        </p:nvSpPr>
        <p:spPr/>
        <p:txBody>
          <a:bodyPr>
            <a:normAutofit/>
          </a:bodyPr>
          <a:lstStyle/>
          <a:p>
            <a:r>
              <a:rPr lang="de-DE" sz="2000" dirty="0"/>
              <a:t>Technological Environments</a:t>
            </a:r>
          </a:p>
          <a:p>
            <a:r>
              <a:rPr lang="de-DE" sz="2000" dirty="0"/>
              <a:t>Wearables</a:t>
            </a:r>
          </a:p>
          <a:p>
            <a:r>
              <a:rPr lang="de-DE" sz="2000" dirty="0"/>
              <a:t>Smart </a:t>
            </a:r>
            <a:r>
              <a:rPr lang="de-DE" sz="2000" dirty="0" err="1"/>
              <a:t>Fabrics</a:t>
            </a:r>
            <a:endParaRPr lang="de-DE" sz="2000" dirty="0"/>
          </a:p>
          <a:p>
            <a:r>
              <a:rPr lang="de-DE" sz="2000" dirty="0"/>
              <a:t>Digital Skins/Body </a:t>
            </a:r>
            <a:r>
              <a:rPr lang="de-DE" sz="2000" dirty="0" err="1"/>
              <a:t>integrated</a:t>
            </a:r>
            <a:r>
              <a:rPr lang="de-DE" sz="2000" dirty="0"/>
              <a:t> Technologies</a:t>
            </a:r>
          </a:p>
        </p:txBody>
      </p:sp>
    </p:spTree>
    <p:extLst>
      <p:ext uri="{BB962C8B-B14F-4D97-AF65-F5344CB8AC3E}">
        <p14:creationId xmlns:p14="http://schemas.microsoft.com/office/powerpoint/2010/main" val="1574970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259081"/>
            <a:ext cx="10131425" cy="1005840"/>
          </a:xfrm>
        </p:spPr>
        <p:txBody>
          <a:bodyPr>
            <a:normAutofit fontScale="90000"/>
          </a:bodyPr>
          <a:lstStyle/>
          <a:p>
            <a:r>
              <a:rPr lang="de-DE" b="1" dirty="0"/>
              <a:t>1. Technological Environments</a:t>
            </a:r>
            <a:r>
              <a:rPr lang="de-DE" dirty="0"/>
              <a:t>: </a:t>
            </a:r>
            <a:r>
              <a:rPr lang="de-DE" dirty="0">
                <a:hlinkClick r:id="rId2"/>
              </a:rPr>
              <a:t>Ikea Future Kitchen</a:t>
            </a:r>
            <a:endParaRPr lang="de-DE" dirty="0"/>
          </a:p>
        </p:txBody>
      </p:sp>
      <p:pic>
        <p:nvPicPr>
          <p:cNvPr id="4" name="Inhaltsplatzhalt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45306" y="2141538"/>
            <a:ext cx="7412412" cy="3649662"/>
          </a:xfrm>
        </p:spPr>
      </p:pic>
    </p:spTree>
    <p:extLst>
      <p:ext uri="{BB962C8B-B14F-4D97-AF65-F5344CB8AC3E}">
        <p14:creationId xmlns:p14="http://schemas.microsoft.com/office/powerpoint/2010/main" val="71453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0"/>
            <a:ext cx="3860799" cy="2552699"/>
          </a:xfrm>
        </p:spPr>
        <p:txBody>
          <a:bodyPr>
            <a:normAutofit fontScale="90000"/>
          </a:bodyPr>
          <a:lstStyle/>
          <a:p>
            <a:r>
              <a:rPr lang="de-DE" b="1" dirty="0"/>
              <a:t>2. </a:t>
            </a:r>
            <a:r>
              <a:rPr lang="de-DE" b="1" dirty="0" err="1"/>
              <a:t>wearables</a:t>
            </a:r>
            <a:r>
              <a:rPr lang="de-DE" dirty="0"/>
              <a:t>: </a:t>
            </a:r>
            <a:br>
              <a:rPr lang="de-DE" dirty="0"/>
            </a:br>
            <a:br>
              <a:rPr lang="de-DE" dirty="0"/>
            </a:br>
            <a:r>
              <a:rPr lang="de-DE" dirty="0" err="1"/>
              <a:t>Electirc</a:t>
            </a:r>
            <a:r>
              <a:rPr lang="de-DE" dirty="0"/>
              <a:t> Girls, NY Times, April 26, 1884</a:t>
            </a:r>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59370" y="1013461"/>
            <a:ext cx="4818030" cy="5571872"/>
          </a:xfrm>
        </p:spPr>
      </p:pic>
    </p:spTree>
    <p:extLst>
      <p:ext uri="{BB962C8B-B14F-4D97-AF65-F5344CB8AC3E}">
        <p14:creationId xmlns:p14="http://schemas.microsoft.com/office/powerpoint/2010/main" val="156096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Wearables: Smart </a:t>
            </a:r>
            <a:r>
              <a:rPr lang="de-DE" dirty="0" err="1"/>
              <a:t>jewelleries</a:t>
            </a:r>
            <a:r>
              <a:rPr lang="de-DE" dirty="0"/>
              <a:t> and Emotion Sensors</a:t>
            </a:r>
          </a:p>
        </p:txBody>
      </p:sp>
      <p:pic>
        <p:nvPicPr>
          <p:cNvPr id="4" name="Inhaltsplatzhalter 3">
            <a:hlinkClick r:id="rId2"/>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90801" y="1849561"/>
            <a:ext cx="7056120" cy="4725659"/>
          </a:xfrm>
        </p:spPr>
      </p:pic>
      <p:sp>
        <p:nvSpPr>
          <p:cNvPr id="5" name="Textfeld 4"/>
          <p:cNvSpPr txBox="1"/>
          <p:nvPr/>
        </p:nvSpPr>
        <p:spPr>
          <a:xfrm>
            <a:off x="807720" y="2926080"/>
            <a:ext cx="1106585" cy="369332"/>
          </a:xfrm>
          <a:prstGeom prst="rect">
            <a:avLst/>
          </a:prstGeom>
          <a:noFill/>
        </p:spPr>
        <p:txBody>
          <a:bodyPr wrap="none" rtlCol="0">
            <a:spAutoFit/>
          </a:bodyPr>
          <a:lstStyle/>
          <a:p>
            <a:r>
              <a:rPr lang="de-DE" dirty="0" err="1">
                <a:hlinkClick r:id="rId2"/>
              </a:rPr>
              <a:t>Oura</a:t>
            </a:r>
            <a:r>
              <a:rPr lang="de-DE" dirty="0">
                <a:hlinkClick r:id="rId2"/>
              </a:rPr>
              <a:t> Ring</a:t>
            </a:r>
            <a:endParaRPr lang="de-DE" dirty="0"/>
          </a:p>
        </p:txBody>
      </p:sp>
    </p:spTree>
    <p:extLst>
      <p:ext uri="{BB962C8B-B14F-4D97-AF65-F5344CB8AC3E}">
        <p14:creationId xmlns:p14="http://schemas.microsoft.com/office/powerpoint/2010/main" val="697117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3. Smart </a:t>
            </a:r>
            <a:r>
              <a:rPr lang="de-DE" b="1" dirty="0" err="1"/>
              <a:t>Fabrics</a:t>
            </a:r>
            <a:r>
              <a:rPr lang="de-DE" dirty="0"/>
              <a:t>: </a:t>
            </a:r>
            <a:r>
              <a:rPr lang="de-DE" dirty="0" err="1"/>
              <a:t>Aesthetic</a:t>
            </a:r>
            <a:r>
              <a:rPr lang="de-DE" dirty="0"/>
              <a:t> and/</a:t>
            </a:r>
            <a:r>
              <a:rPr lang="de-DE" dirty="0" err="1"/>
              <a:t>or</a:t>
            </a:r>
            <a:r>
              <a:rPr lang="de-DE" dirty="0"/>
              <a:t> </a:t>
            </a:r>
            <a:r>
              <a:rPr lang="de-DE" dirty="0" err="1"/>
              <a:t>Functional</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12022" y="2065867"/>
            <a:ext cx="6764338" cy="3901888"/>
          </a:xfrm>
        </p:spPr>
      </p:pic>
      <p:sp>
        <p:nvSpPr>
          <p:cNvPr id="5" name="Textfeld 4"/>
          <p:cNvSpPr txBox="1"/>
          <p:nvPr/>
        </p:nvSpPr>
        <p:spPr>
          <a:xfrm>
            <a:off x="9799320" y="2819400"/>
            <a:ext cx="928588" cy="369332"/>
          </a:xfrm>
          <a:prstGeom prst="rect">
            <a:avLst/>
          </a:prstGeom>
          <a:noFill/>
        </p:spPr>
        <p:txBody>
          <a:bodyPr wrap="none" rtlCol="0">
            <a:spAutoFit/>
          </a:bodyPr>
          <a:lstStyle/>
          <a:p>
            <a:r>
              <a:rPr lang="de-DE" dirty="0">
                <a:hlinkClick r:id="rId3"/>
              </a:rPr>
              <a:t>Ted Talk</a:t>
            </a:r>
            <a:endParaRPr lang="de-DE" dirty="0"/>
          </a:p>
        </p:txBody>
      </p:sp>
    </p:spTree>
    <p:extLst>
      <p:ext uri="{BB962C8B-B14F-4D97-AF65-F5344CB8AC3E}">
        <p14:creationId xmlns:p14="http://schemas.microsoft.com/office/powerpoint/2010/main" val="1361602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87751" y="409902"/>
            <a:ext cx="11099450" cy="523220"/>
          </a:xfrm>
          <a:prstGeom prst="rect">
            <a:avLst/>
          </a:prstGeom>
          <a:noFill/>
        </p:spPr>
        <p:txBody>
          <a:bodyPr wrap="square" rtlCol="0">
            <a:spAutoFit/>
          </a:bodyPr>
          <a:lstStyle/>
          <a:p>
            <a:pPr algn="ctr"/>
            <a:r>
              <a:rPr lang="de-DE" sz="2800" dirty="0">
                <a:hlinkClick r:id="rId2"/>
              </a:rPr>
              <a:t>Smart fabrics</a:t>
            </a:r>
            <a:r>
              <a:rPr lang="de-DE" sz="2800" dirty="0"/>
              <a:t>: </a:t>
            </a:r>
            <a:r>
              <a:rPr lang="de-DE" sz="2800" dirty="0" err="1"/>
              <a:t>Health</a:t>
            </a:r>
            <a:r>
              <a:rPr lang="de-DE" sz="2800" dirty="0"/>
              <a:t> and </a:t>
            </a:r>
            <a:r>
              <a:rPr lang="de-DE" sz="2800" dirty="0" err="1"/>
              <a:t>Sustainabilty</a:t>
            </a:r>
            <a:endParaRPr lang="de-DE" sz="2800" dirty="0"/>
          </a:p>
        </p:txBody>
      </p:sp>
      <p:pic>
        <p:nvPicPr>
          <p:cNvPr id="3" name="Inhaltsplatzhalt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33682" y="2141538"/>
            <a:ext cx="7435661" cy="3649662"/>
          </a:xfrm>
        </p:spPr>
      </p:pic>
    </p:spTree>
    <p:extLst>
      <p:ext uri="{BB962C8B-B14F-4D97-AF65-F5344CB8AC3E}">
        <p14:creationId xmlns:p14="http://schemas.microsoft.com/office/powerpoint/2010/main" val="1992731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1"/>
            <a:ext cx="10131425" cy="533400"/>
          </a:xfrm>
        </p:spPr>
        <p:txBody>
          <a:bodyPr>
            <a:normAutofit fontScale="90000"/>
          </a:bodyPr>
          <a:lstStyle/>
          <a:p>
            <a:r>
              <a:rPr lang="de-DE" dirty="0">
                <a:solidFill>
                  <a:schemeClr val="tx1">
                    <a:lumMod val="95000"/>
                  </a:schemeClr>
                </a:solidFill>
                <a:hlinkClick r:id="rId2"/>
              </a:rPr>
              <a:t>4. Digital Skin</a:t>
            </a:r>
            <a:endParaRPr lang="de-DE" dirty="0">
              <a:solidFill>
                <a:schemeClr val="tx1">
                  <a:lumMod val="95000"/>
                </a:schemeClr>
              </a:solidFill>
            </a:endParaRPr>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42332" y="2141538"/>
            <a:ext cx="6818360" cy="3649662"/>
          </a:xfrm>
        </p:spPr>
      </p:pic>
    </p:spTree>
    <p:extLst>
      <p:ext uri="{BB962C8B-B14F-4D97-AF65-F5344CB8AC3E}">
        <p14:creationId xmlns:p14="http://schemas.microsoft.com/office/powerpoint/2010/main" val="1947822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0"/>
            <a:ext cx="10131425" cy="651641"/>
          </a:xfrm>
        </p:spPr>
        <p:txBody>
          <a:bodyPr>
            <a:normAutofit fontScale="90000"/>
          </a:bodyPr>
          <a:lstStyle/>
          <a:p>
            <a:r>
              <a:rPr lang="de-DE" dirty="0"/>
              <a:t>Body </a:t>
            </a:r>
            <a:r>
              <a:rPr lang="de-DE" dirty="0" err="1"/>
              <a:t>integrated</a:t>
            </a:r>
            <a:r>
              <a:rPr lang="de-DE" dirty="0"/>
              <a:t> Technologies</a:t>
            </a:r>
            <a:br>
              <a:rPr lang="de-DE" dirty="0"/>
            </a:br>
            <a:r>
              <a:rPr lang="de-DE" dirty="0"/>
              <a:t>Neil </a:t>
            </a:r>
            <a:r>
              <a:rPr lang="de-DE" dirty="0" err="1"/>
              <a:t>Harbisson</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97100" y="1585583"/>
            <a:ext cx="7325271" cy="4906550"/>
          </a:xfrm>
        </p:spPr>
      </p:pic>
    </p:spTree>
    <p:extLst>
      <p:ext uri="{BB962C8B-B14F-4D97-AF65-F5344CB8AC3E}">
        <p14:creationId xmlns:p14="http://schemas.microsoft.com/office/powerpoint/2010/main" val="393793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292100"/>
            <a:ext cx="10131425" cy="1714500"/>
          </a:xfrm>
        </p:spPr>
        <p:txBody>
          <a:bodyPr>
            <a:normAutofit fontScale="90000"/>
          </a:bodyPr>
          <a:lstStyle/>
          <a:p>
            <a:r>
              <a:rPr lang="de-DE" dirty="0" err="1"/>
              <a:t>Dystopia</a:t>
            </a:r>
            <a:r>
              <a:rPr lang="de-DE" dirty="0"/>
              <a:t> in SCI/</a:t>
            </a:r>
            <a:r>
              <a:rPr lang="de-DE" dirty="0" err="1"/>
              <a:t>Fi</a:t>
            </a:r>
            <a:r>
              <a:rPr lang="de-DE" dirty="0"/>
              <a:t> and </a:t>
            </a:r>
            <a:r>
              <a:rPr lang="de-DE" dirty="0" err="1"/>
              <a:t>Popular</a:t>
            </a:r>
            <a:r>
              <a:rPr lang="de-DE" dirty="0"/>
              <a:t> Culture </a:t>
            </a:r>
            <a:r>
              <a:rPr lang="mr-IN" dirty="0"/>
              <a:t>–</a:t>
            </a:r>
            <a:r>
              <a:rPr lang="de-DE" dirty="0"/>
              <a:t> </a:t>
            </a:r>
            <a:r>
              <a:rPr lang="de-DE" dirty="0" err="1"/>
              <a:t>Surveillance</a:t>
            </a:r>
            <a:r>
              <a:rPr lang="de-DE" dirty="0"/>
              <a:t> </a:t>
            </a:r>
            <a:r>
              <a:rPr lang="de-DE" dirty="0" err="1"/>
              <a:t>and</a:t>
            </a:r>
            <a:r>
              <a:rPr lang="de-DE" dirty="0"/>
              <a:t> </a:t>
            </a:r>
            <a:r>
              <a:rPr lang="de-DE" dirty="0" err="1"/>
              <a:t>the</a:t>
            </a:r>
            <a:r>
              <a:rPr lang="de-DE" dirty="0"/>
              <a:t> </a:t>
            </a:r>
            <a:r>
              <a:rPr lang="de-DE" dirty="0" err="1"/>
              <a:t>body</a:t>
            </a:r>
            <a:r>
              <a:rPr lang="de-DE" dirty="0"/>
              <a:t> </a:t>
            </a:r>
            <a:br>
              <a:rPr lang="de-DE" dirty="0"/>
            </a:br>
            <a:br>
              <a:rPr lang="de-DE" dirty="0"/>
            </a:br>
            <a:r>
              <a:rPr lang="de-DE" sz="2700" dirty="0"/>
              <a:t>Black </a:t>
            </a:r>
            <a:r>
              <a:rPr lang="de-DE" sz="2700" dirty="0" err="1"/>
              <a:t>Mirror</a:t>
            </a:r>
            <a:r>
              <a:rPr lang="de-DE" sz="2700" dirty="0"/>
              <a:t>, Season 4, </a:t>
            </a:r>
            <a:r>
              <a:rPr lang="de-DE" sz="2700" dirty="0" err="1"/>
              <a:t>Ep</a:t>
            </a:r>
            <a:r>
              <a:rPr lang="de-DE" sz="2700" dirty="0"/>
              <a:t>. 2, </a:t>
            </a:r>
            <a:r>
              <a:rPr lang="de-DE" sz="2700" dirty="0" err="1"/>
              <a:t>Arkangel</a:t>
            </a:r>
            <a:r>
              <a:rPr lang="de-DE" sz="2700" dirty="0"/>
              <a:t>, </a:t>
            </a:r>
            <a:r>
              <a:rPr lang="de-DE" sz="2700" dirty="0" err="1"/>
              <a:t>directed</a:t>
            </a:r>
            <a:r>
              <a:rPr lang="de-DE" sz="2700" dirty="0"/>
              <a:t> by Jodie Foster, 2017</a:t>
            </a:r>
          </a:p>
        </p:txBody>
      </p:sp>
      <p:pic>
        <p:nvPicPr>
          <p:cNvPr id="5" name="Inhaltsplatzhalt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45488" y="2141538"/>
            <a:ext cx="6612049" cy="3649662"/>
          </a:xfrm>
        </p:spPr>
      </p:pic>
      <p:sp>
        <p:nvSpPr>
          <p:cNvPr id="6" name="Textfeld 5"/>
          <p:cNvSpPr txBox="1"/>
          <p:nvPr/>
        </p:nvSpPr>
        <p:spPr>
          <a:xfrm>
            <a:off x="279400" y="2870200"/>
            <a:ext cx="4485354" cy="1200329"/>
          </a:xfrm>
          <a:prstGeom prst="rect">
            <a:avLst/>
          </a:prstGeom>
          <a:noFill/>
        </p:spPr>
        <p:txBody>
          <a:bodyPr wrap="square" rtlCol="0">
            <a:spAutoFit/>
          </a:bodyPr>
          <a:lstStyle/>
          <a:p>
            <a:r>
              <a:rPr lang="de-DE" dirty="0"/>
              <a:t>Brain </a:t>
            </a:r>
            <a:r>
              <a:rPr lang="de-DE" dirty="0" err="1"/>
              <a:t>implant</a:t>
            </a:r>
            <a:endParaRPr lang="de-DE" dirty="0"/>
          </a:p>
          <a:p>
            <a:r>
              <a:rPr lang="de-DE" dirty="0" err="1"/>
              <a:t>for</a:t>
            </a:r>
            <a:r>
              <a:rPr lang="de-DE" dirty="0"/>
              <a:t> </a:t>
            </a:r>
            <a:r>
              <a:rPr lang="de-DE" dirty="0" err="1"/>
              <a:t>surveillances</a:t>
            </a:r>
            <a:r>
              <a:rPr lang="de-DE" dirty="0"/>
              <a:t> </a:t>
            </a:r>
          </a:p>
          <a:p>
            <a:r>
              <a:rPr lang="de-DE" dirty="0" err="1"/>
              <a:t>and</a:t>
            </a:r>
            <a:r>
              <a:rPr lang="de-DE" dirty="0"/>
              <a:t> </a:t>
            </a:r>
            <a:r>
              <a:rPr lang="de-DE" dirty="0" err="1"/>
              <a:t>health</a:t>
            </a:r>
            <a:r>
              <a:rPr lang="de-DE" dirty="0"/>
              <a:t> </a:t>
            </a:r>
          </a:p>
          <a:p>
            <a:r>
              <a:rPr lang="de-DE" dirty="0" err="1"/>
              <a:t>momitoring</a:t>
            </a:r>
            <a:endParaRPr lang="de-DE" dirty="0"/>
          </a:p>
        </p:txBody>
      </p:sp>
    </p:spTree>
    <p:extLst>
      <p:ext uri="{BB962C8B-B14F-4D97-AF65-F5344CB8AC3E}">
        <p14:creationId xmlns:p14="http://schemas.microsoft.com/office/powerpoint/2010/main" val="59402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86464" y="441434"/>
            <a:ext cx="8760667" cy="6071750"/>
          </a:xfrm>
        </p:spPr>
      </p:pic>
    </p:spTree>
    <p:extLst>
      <p:ext uri="{BB962C8B-B14F-4D97-AF65-F5344CB8AC3E}">
        <p14:creationId xmlns:p14="http://schemas.microsoft.com/office/powerpoint/2010/main" val="853338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220718"/>
            <a:ext cx="10131425" cy="1823982"/>
          </a:xfrm>
        </p:spPr>
        <p:txBody>
          <a:bodyPr>
            <a:noAutofit/>
          </a:bodyPr>
          <a:lstStyle/>
          <a:p>
            <a:r>
              <a:rPr lang="de-DE" sz="2800" dirty="0"/>
              <a:t>Utopia in Technology: Tech </a:t>
            </a:r>
            <a:r>
              <a:rPr lang="de-DE" sz="2800" dirty="0" err="1"/>
              <a:t>brand</a:t>
            </a:r>
            <a:r>
              <a:rPr lang="de-DE" sz="2800" dirty="0"/>
              <a:t> </a:t>
            </a:r>
            <a:r>
              <a:rPr lang="de-DE" sz="2800" dirty="0" err="1"/>
              <a:t>Advertisement</a:t>
            </a:r>
            <a:br>
              <a:rPr lang="de-DE" sz="2800" dirty="0"/>
            </a:br>
            <a:br>
              <a:rPr lang="de-DE" sz="2800" dirty="0"/>
            </a:br>
            <a:r>
              <a:rPr lang="de-DE" sz="2800" dirty="0" err="1">
                <a:hlinkClick r:id="rId2"/>
              </a:rPr>
              <a:t>Medicine</a:t>
            </a:r>
            <a:endParaRPr lang="de-DE" sz="2800" dirty="0"/>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57148" y="2141538"/>
            <a:ext cx="7188728" cy="3649662"/>
          </a:xfrm>
        </p:spPr>
      </p:pic>
    </p:spTree>
    <p:extLst>
      <p:ext uri="{BB962C8B-B14F-4D97-AF65-F5344CB8AC3E}">
        <p14:creationId xmlns:p14="http://schemas.microsoft.com/office/powerpoint/2010/main" val="631168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228600"/>
            <a:ext cx="10131425" cy="1837267"/>
          </a:xfrm>
        </p:spPr>
        <p:txBody>
          <a:bodyPr/>
          <a:lstStyle/>
          <a:p>
            <a:r>
              <a:rPr lang="de-DE" b="1" dirty="0"/>
              <a:t>New </a:t>
            </a:r>
            <a:r>
              <a:rPr lang="de-DE" b="1" dirty="0" err="1"/>
              <a:t>Bodies</a:t>
            </a:r>
            <a:r>
              <a:rPr lang="de-DE" b="1" dirty="0"/>
              <a:t> </a:t>
            </a:r>
            <a:r>
              <a:rPr lang="mr-IN" b="1" dirty="0"/>
              <a:t>–</a:t>
            </a:r>
            <a:r>
              <a:rPr lang="de-DE" b="1" dirty="0"/>
              <a:t> </a:t>
            </a:r>
            <a:r>
              <a:rPr lang="de-DE" b="1" dirty="0" err="1"/>
              <a:t>Dismenbodied</a:t>
            </a:r>
            <a:r>
              <a:rPr lang="de-DE" b="1" dirty="0"/>
              <a:t> </a:t>
            </a:r>
            <a:r>
              <a:rPr lang="de-DE" b="1" dirty="0" err="1"/>
              <a:t>Intelligence</a:t>
            </a:r>
            <a:r>
              <a:rPr lang="de-DE" b="1" dirty="0"/>
              <a:t> </a:t>
            </a:r>
            <a:r>
              <a:rPr lang="mr-IN" b="1" dirty="0"/>
              <a:t>–</a:t>
            </a:r>
            <a:r>
              <a:rPr lang="de-DE" b="1" dirty="0"/>
              <a:t> </a:t>
            </a:r>
            <a:r>
              <a:rPr lang="de-DE" b="1" dirty="0" err="1"/>
              <a:t>Immortalty</a:t>
            </a:r>
            <a:r>
              <a:rPr lang="de-DE" b="1" dirty="0"/>
              <a:t> </a:t>
            </a:r>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451101" y="1764014"/>
            <a:ext cx="6035074" cy="4027186"/>
          </a:xfrm>
        </p:spPr>
      </p:pic>
    </p:spTree>
    <p:extLst>
      <p:ext uri="{BB962C8B-B14F-4D97-AF65-F5344CB8AC3E}">
        <p14:creationId xmlns:p14="http://schemas.microsoft.com/office/powerpoint/2010/main" val="1781909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Discussion</a:t>
            </a:r>
            <a:endParaRPr lang="de-DE" dirty="0"/>
          </a:p>
        </p:txBody>
      </p:sp>
      <p:sp>
        <p:nvSpPr>
          <p:cNvPr id="3" name="Inhaltsplatzhalter 2"/>
          <p:cNvSpPr>
            <a:spLocks noGrp="1"/>
          </p:cNvSpPr>
          <p:nvPr>
            <p:ph idx="1"/>
          </p:nvPr>
        </p:nvSpPr>
        <p:spPr>
          <a:xfrm>
            <a:off x="685801" y="1765739"/>
            <a:ext cx="10131425" cy="4776952"/>
          </a:xfrm>
        </p:spPr>
        <p:txBody>
          <a:bodyPr>
            <a:normAutofit/>
          </a:bodyPr>
          <a:lstStyle/>
          <a:p>
            <a:r>
              <a:rPr lang="de-DE" sz="2400" dirty="0" err="1"/>
              <a:t>What</a:t>
            </a:r>
            <a:r>
              <a:rPr lang="de-DE" sz="2400" dirty="0"/>
              <a:t> </a:t>
            </a:r>
            <a:r>
              <a:rPr lang="de-DE" sz="2400" dirty="0" err="1"/>
              <a:t>about</a:t>
            </a:r>
            <a:r>
              <a:rPr lang="de-DE" sz="2400" dirty="0"/>
              <a:t> the </a:t>
            </a:r>
            <a:r>
              <a:rPr lang="de-DE" sz="2400" dirty="0" err="1"/>
              <a:t>role</a:t>
            </a:r>
            <a:r>
              <a:rPr lang="de-DE" sz="2400" dirty="0"/>
              <a:t> of AI in fashion?</a:t>
            </a:r>
          </a:p>
          <a:p>
            <a:endParaRPr lang="de-DE" sz="2400" dirty="0"/>
          </a:p>
          <a:p>
            <a:r>
              <a:rPr lang="de-DE" sz="2400" dirty="0" err="1"/>
              <a:t>How</a:t>
            </a:r>
            <a:r>
              <a:rPr lang="de-DE" sz="2400" dirty="0"/>
              <a:t> is the </a:t>
            </a:r>
            <a:r>
              <a:rPr lang="de-DE" sz="2400" dirty="0" err="1"/>
              <a:t>body</a:t>
            </a:r>
            <a:r>
              <a:rPr lang="de-DE" sz="2400" dirty="0"/>
              <a:t> </a:t>
            </a:r>
            <a:r>
              <a:rPr lang="de-DE" sz="2400" dirty="0" err="1"/>
              <a:t>imagined</a:t>
            </a:r>
            <a:r>
              <a:rPr lang="de-DE" sz="2400" dirty="0"/>
              <a:t>? Is </a:t>
            </a:r>
            <a:r>
              <a:rPr lang="de-DE" sz="2400" dirty="0" err="1"/>
              <a:t>standardization</a:t>
            </a:r>
            <a:r>
              <a:rPr lang="de-DE" sz="2400" dirty="0"/>
              <a:t> </a:t>
            </a:r>
            <a:r>
              <a:rPr lang="de-DE" sz="2400" dirty="0" err="1"/>
              <a:t>reinforced</a:t>
            </a:r>
            <a:r>
              <a:rPr lang="de-DE" sz="2400" dirty="0"/>
              <a:t> </a:t>
            </a:r>
            <a:r>
              <a:rPr lang="de-DE" sz="2400" dirty="0" err="1"/>
              <a:t>through</a:t>
            </a:r>
            <a:r>
              <a:rPr lang="de-DE" sz="2400" dirty="0"/>
              <a:t> new </a:t>
            </a:r>
            <a:r>
              <a:rPr lang="de-DE" sz="2400" dirty="0" err="1"/>
              <a:t>technologies</a:t>
            </a:r>
            <a:r>
              <a:rPr lang="de-DE" sz="2400" dirty="0"/>
              <a:t>?</a:t>
            </a:r>
          </a:p>
          <a:p>
            <a:endParaRPr lang="de-DE" sz="2400" dirty="0"/>
          </a:p>
          <a:p>
            <a:r>
              <a:rPr lang="de-DE" sz="2400" dirty="0"/>
              <a:t>Is it </a:t>
            </a:r>
            <a:r>
              <a:rPr lang="de-DE" sz="2400" dirty="0" err="1"/>
              <a:t>personally</a:t>
            </a:r>
            <a:r>
              <a:rPr lang="de-DE" sz="2400" dirty="0"/>
              <a:t>/for </a:t>
            </a:r>
            <a:r>
              <a:rPr lang="de-DE" sz="2400" dirty="0" err="1"/>
              <a:t>society</a:t>
            </a:r>
            <a:r>
              <a:rPr lang="de-DE" sz="2400" dirty="0"/>
              <a:t> </a:t>
            </a:r>
            <a:r>
              <a:rPr lang="de-DE" sz="2400" dirty="0" err="1"/>
              <a:t>useful</a:t>
            </a:r>
            <a:r>
              <a:rPr lang="de-DE" sz="2400" dirty="0"/>
              <a:t> </a:t>
            </a:r>
            <a:r>
              <a:rPr lang="de-DE" sz="2400" dirty="0" err="1"/>
              <a:t>or</a:t>
            </a:r>
            <a:r>
              <a:rPr lang="de-DE" sz="2400" dirty="0"/>
              <a:t> </a:t>
            </a:r>
            <a:r>
              <a:rPr lang="de-DE" sz="2400" dirty="0" err="1"/>
              <a:t>desirable</a:t>
            </a:r>
            <a:r>
              <a:rPr lang="de-DE" sz="2400" dirty="0"/>
              <a:t>? A </a:t>
            </a:r>
            <a:r>
              <a:rPr lang="de-DE" sz="2400" dirty="0" err="1"/>
              <a:t>chance</a:t>
            </a:r>
            <a:r>
              <a:rPr lang="de-DE" sz="2400" dirty="0"/>
              <a:t> for new </a:t>
            </a:r>
            <a:r>
              <a:rPr lang="de-DE" sz="2400" dirty="0" err="1"/>
              <a:t>cultural</a:t>
            </a:r>
            <a:r>
              <a:rPr lang="de-DE" sz="2400" dirty="0"/>
              <a:t> </a:t>
            </a:r>
            <a:r>
              <a:rPr lang="de-DE" sz="2400" dirty="0" err="1"/>
              <a:t>habits</a:t>
            </a:r>
            <a:r>
              <a:rPr lang="de-DE" sz="2400" dirty="0"/>
              <a:t>?</a:t>
            </a:r>
          </a:p>
        </p:txBody>
      </p:sp>
    </p:spTree>
    <p:extLst>
      <p:ext uri="{BB962C8B-B14F-4D97-AF65-F5344CB8AC3E}">
        <p14:creationId xmlns:p14="http://schemas.microsoft.com/office/powerpoint/2010/main" val="1102398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355601"/>
            <a:ext cx="10131425" cy="1435100"/>
          </a:xfrm>
        </p:spPr>
        <p:txBody>
          <a:bodyPr>
            <a:normAutofit/>
          </a:bodyPr>
          <a:lstStyle/>
          <a:p>
            <a:r>
              <a:rPr lang="de-DE" sz="3200" b="1" dirty="0"/>
              <a:t>Part 3: Fashion as Artistic Experiment </a:t>
            </a:r>
            <a:r>
              <a:rPr lang="mr-IN" sz="3200" b="1" dirty="0"/>
              <a:t>–</a:t>
            </a:r>
            <a:r>
              <a:rPr lang="de-DE" sz="3200" b="1" dirty="0"/>
              <a:t> Critique and Novelty </a:t>
            </a:r>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95590" y="1790701"/>
            <a:ext cx="8126210" cy="4051729"/>
          </a:xfrm>
        </p:spPr>
      </p:pic>
      <p:sp>
        <p:nvSpPr>
          <p:cNvPr id="6" name="Textfeld 5"/>
          <p:cNvSpPr txBox="1"/>
          <p:nvPr/>
        </p:nvSpPr>
        <p:spPr>
          <a:xfrm>
            <a:off x="9495426" y="2412124"/>
            <a:ext cx="2510816" cy="923330"/>
          </a:xfrm>
          <a:prstGeom prst="rect">
            <a:avLst/>
          </a:prstGeom>
          <a:noFill/>
        </p:spPr>
        <p:txBody>
          <a:bodyPr wrap="square" rtlCol="0">
            <a:spAutoFit/>
          </a:bodyPr>
          <a:lstStyle/>
          <a:p>
            <a:r>
              <a:rPr lang="de-DE" dirty="0"/>
              <a:t>Hussein </a:t>
            </a:r>
            <a:r>
              <a:rPr lang="de-DE" dirty="0" err="1"/>
              <a:t>Chalayan</a:t>
            </a:r>
            <a:endParaRPr lang="de-DE" dirty="0"/>
          </a:p>
          <a:p>
            <a:r>
              <a:rPr lang="de-DE" dirty="0" err="1"/>
              <a:t>Coffe</a:t>
            </a:r>
            <a:r>
              <a:rPr lang="de-DE" dirty="0"/>
              <a:t> Table </a:t>
            </a:r>
            <a:r>
              <a:rPr lang="de-DE" dirty="0" err="1"/>
              <a:t>Skirt</a:t>
            </a:r>
            <a:endParaRPr lang="de-DE" dirty="0"/>
          </a:p>
          <a:p>
            <a:r>
              <a:rPr lang="de-DE" dirty="0"/>
              <a:t>2000, UK</a:t>
            </a:r>
          </a:p>
        </p:txBody>
      </p:sp>
    </p:spTree>
    <p:extLst>
      <p:ext uri="{BB962C8B-B14F-4D97-AF65-F5344CB8AC3E}">
        <p14:creationId xmlns:p14="http://schemas.microsoft.com/office/powerpoint/2010/main" val="1562887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Fashion as Art</a:t>
            </a:r>
          </a:p>
        </p:txBody>
      </p:sp>
      <p:sp>
        <p:nvSpPr>
          <p:cNvPr id="3" name="Inhaltsplatzhalter 2"/>
          <p:cNvSpPr>
            <a:spLocks noGrp="1"/>
          </p:cNvSpPr>
          <p:nvPr>
            <p:ph idx="1"/>
          </p:nvPr>
        </p:nvSpPr>
        <p:spPr/>
        <p:txBody>
          <a:bodyPr/>
          <a:lstStyle/>
          <a:p>
            <a:r>
              <a:rPr lang="de-DE" sz="3600" dirty="0" err="1"/>
              <a:t>What</a:t>
            </a:r>
            <a:r>
              <a:rPr lang="de-DE" sz="3600" dirty="0"/>
              <a:t> </a:t>
            </a:r>
            <a:r>
              <a:rPr lang="de-DE" sz="3600" dirty="0" err="1"/>
              <a:t>makes</a:t>
            </a:r>
            <a:r>
              <a:rPr lang="de-DE" sz="3600" dirty="0"/>
              <a:t> </a:t>
            </a:r>
            <a:r>
              <a:rPr lang="de-DE" sz="3600" dirty="0" err="1"/>
              <a:t>artifacts</a:t>
            </a:r>
            <a:r>
              <a:rPr lang="de-DE" sz="3600" dirty="0"/>
              <a:t> from fashion and design </a:t>
            </a:r>
            <a:r>
              <a:rPr lang="de-DE" sz="3600" dirty="0" err="1"/>
              <a:t>special</a:t>
            </a:r>
            <a:r>
              <a:rPr lang="de-DE" sz="3600" dirty="0"/>
              <a:t> with </a:t>
            </a:r>
            <a:r>
              <a:rPr lang="de-DE" sz="3600" dirty="0" err="1"/>
              <a:t>regard</a:t>
            </a:r>
            <a:r>
              <a:rPr lang="de-DE" sz="3600" dirty="0"/>
              <a:t> to their </a:t>
            </a:r>
            <a:r>
              <a:rPr lang="de-DE" sz="3600" dirty="0" err="1"/>
              <a:t>artistic</a:t>
            </a:r>
            <a:r>
              <a:rPr lang="de-DE" sz="3600" dirty="0"/>
              <a:t> </a:t>
            </a:r>
            <a:r>
              <a:rPr lang="de-DE" sz="3600" dirty="0" err="1"/>
              <a:t>expression</a:t>
            </a:r>
            <a:r>
              <a:rPr lang="de-DE" sz="3600" dirty="0"/>
              <a:t>?</a:t>
            </a:r>
          </a:p>
          <a:p>
            <a:endParaRPr lang="de-DE" sz="3600" dirty="0"/>
          </a:p>
          <a:p>
            <a:r>
              <a:rPr lang="de-DE" sz="3600" dirty="0" err="1"/>
              <a:t>What</a:t>
            </a:r>
            <a:r>
              <a:rPr lang="de-DE" sz="3600" dirty="0"/>
              <a:t> </a:t>
            </a:r>
            <a:r>
              <a:rPr lang="de-DE" sz="3600" dirty="0" err="1"/>
              <a:t>kind</a:t>
            </a:r>
            <a:r>
              <a:rPr lang="de-DE" sz="3600" dirty="0"/>
              <a:t> of </a:t>
            </a:r>
            <a:r>
              <a:rPr lang="de-DE" sz="3600" dirty="0" err="1"/>
              <a:t>reflection</a:t>
            </a:r>
            <a:r>
              <a:rPr lang="de-DE" sz="3600" dirty="0"/>
              <a:t> is </a:t>
            </a:r>
            <a:r>
              <a:rPr lang="de-DE" sz="3600" dirty="0" err="1"/>
              <a:t>fostered</a:t>
            </a:r>
            <a:r>
              <a:rPr lang="de-DE" sz="3600" dirty="0"/>
              <a:t> </a:t>
            </a:r>
            <a:r>
              <a:rPr lang="de-DE" sz="3600" dirty="0" err="1"/>
              <a:t>through</a:t>
            </a:r>
            <a:r>
              <a:rPr lang="de-DE" sz="3600" dirty="0"/>
              <a:t> fashion?</a:t>
            </a:r>
          </a:p>
          <a:p>
            <a:endParaRPr lang="de-DE" sz="3600" dirty="0"/>
          </a:p>
          <a:p>
            <a:endParaRPr lang="de-DE" dirty="0"/>
          </a:p>
        </p:txBody>
      </p:sp>
    </p:spTree>
    <p:extLst>
      <p:ext uri="{BB962C8B-B14F-4D97-AF65-F5344CB8AC3E}">
        <p14:creationId xmlns:p14="http://schemas.microsoft.com/office/powerpoint/2010/main" val="50599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de-DE" sz="4000" dirty="0" err="1">
                <a:hlinkClick r:id="rId2"/>
              </a:rPr>
              <a:t>Viktor&amp;Rolf</a:t>
            </a:r>
            <a:r>
              <a:rPr lang="de-DE" sz="4000" dirty="0">
                <a:hlinkClick r:id="rId2"/>
              </a:rPr>
              <a:t>, Fall/Winter 2002/03: </a:t>
            </a:r>
            <a:r>
              <a:rPr lang="de-DE" sz="4000" dirty="0" err="1">
                <a:hlinkClick r:id="rId2"/>
              </a:rPr>
              <a:t>Bluescreen</a:t>
            </a:r>
            <a:endParaRPr lang="de-DE" sz="4000" dirty="0"/>
          </a:p>
          <a:p>
            <a:endParaRPr lang="de-DE" sz="4000" dirty="0"/>
          </a:p>
          <a:p>
            <a:r>
              <a:rPr lang="de-DE" sz="4000" dirty="0"/>
              <a:t>The </a:t>
            </a:r>
            <a:r>
              <a:rPr lang="de-DE" sz="4000" dirty="0" err="1"/>
              <a:t>body</a:t>
            </a:r>
            <a:r>
              <a:rPr lang="de-DE" sz="4000" dirty="0"/>
              <a:t> as </a:t>
            </a:r>
            <a:r>
              <a:rPr lang="de-DE" sz="4000" dirty="0" err="1"/>
              <a:t>screen</a:t>
            </a:r>
            <a:r>
              <a:rPr lang="de-DE" sz="4000" dirty="0"/>
              <a:t>/</a:t>
            </a:r>
            <a:r>
              <a:rPr lang="de-DE" sz="4000" dirty="0" err="1"/>
              <a:t>screenculture</a:t>
            </a:r>
            <a:r>
              <a:rPr lang="de-DE" sz="4000" dirty="0"/>
              <a:t>/</a:t>
            </a:r>
            <a:r>
              <a:rPr lang="de-DE" sz="4000" dirty="0" err="1"/>
              <a:t>vanishing</a:t>
            </a:r>
            <a:r>
              <a:rPr lang="de-DE" sz="4000" dirty="0"/>
              <a:t> </a:t>
            </a:r>
            <a:r>
              <a:rPr lang="de-DE" sz="4000" dirty="0" err="1"/>
              <a:t>bodies</a:t>
            </a:r>
            <a:endParaRPr lang="de-DE" sz="4000" dirty="0"/>
          </a:p>
        </p:txBody>
      </p:sp>
    </p:spTree>
    <p:extLst>
      <p:ext uri="{BB962C8B-B14F-4D97-AF65-F5344CB8AC3E}">
        <p14:creationId xmlns:p14="http://schemas.microsoft.com/office/powerpoint/2010/main" val="20114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045700" y="899160"/>
            <a:ext cx="1728678" cy="3139321"/>
          </a:xfrm>
          <a:prstGeom prst="rect">
            <a:avLst/>
          </a:prstGeom>
          <a:noFill/>
        </p:spPr>
        <p:txBody>
          <a:bodyPr wrap="none" rtlCol="0">
            <a:spAutoFit/>
          </a:bodyPr>
          <a:lstStyle/>
          <a:p>
            <a:r>
              <a:rPr lang="de-DE" dirty="0" err="1"/>
              <a:t>Nobimichi</a:t>
            </a:r>
            <a:r>
              <a:rPr lang="de-DE" dirty="0"/>
              <a:t> </a:t>
            </a:r>
            <a:r>
              <a:rPr lang="de-DE" dirty="0" err="1"/>
              <a:t>Asai</a:t>
            </a:r>
            <a:endParaRPr lang="de-DE" dirty="0"/>
          </a:p>
          <a:p>
            <a:endParaRPr lang="de-DE" dirty="0"/>
          </a:p>
          <a:p>
            <a:r>
              <a:rPr lang="de-DE" dirty="0" err="1">
                <a:hlinkClick r:id="rId2"/>
              </a:rPr>
              <a:t>Omote</a:t>
            </a:r>
            <a:endParaRPr lang="de-DE" dirty="0"/>
          </a:p>
          <a:p>
            <a:endParaRPr lang="de-DE" dirty="0"/>
          </a:p>
          <a:p>
            <a:r>
              <a:rPr lang="de-DE" dirty="0"/>
              <a:t>2014</a:t>
            </a:r>
          </a:p>
          <a:p>
            <a:endParaRPr lang="de-DE" dirty="0"/>
          </a:p>
          <a:p>
            <a:endParaRPr lang="de-DE" dirty="0"/>
          </a:p>
          <a:p>
            <a:r>
              <a:rPr lang="de-DE" dirty="0"/>
              <a:t>Face </a:t>
            </a:r>
            <a:r>
              <a:rPr lang="de-DE" dirty="0" err="1"/>
              <a:t>recognition</a:t>
            </a:r>
            <a:endParaRPr lang="de-DE" dirty="0"/>
          </a:p>
          <a:p>
            <a:r>
              <a:rPr lang="de-DE" dirty="0" err="1"/>
              <a:t>Alterity</a:t>
            </a:r>
            <a:endParaRPr lang="de-DE" dirty="0"/>
          </a:p>
          <a:p>
            <a:r>
              <a:rPr lang="de-DE" dirty="0"/>
              <a:t>Digital </a:t>
            </a:r>
            <a:r>
              <a:rPr lang="de-DE" dirty="0" err="1"/>
              <a:t>skin</a:t>
            </a:r>
            <a:endParaRPr lang="de-DE" dirty="0"/>
          </a:p>
          <a:p>
            <a:r>
              <a:rPr lang="de-DE" dirty="0"/>
              <a:t>The other in </a:t>
            </a:r>
            <a:r>
              <a:rPr lang="de-DE" dirty="0" err="1"/>
              <a:t>you</a:t>
            </a:r>
            <a:endParaRPr lang="de-DE" dirty="0"/>
          </a:p>
        </p:txBody>
      </p:sp>
      <p:pic>
        <p:nvPicPr>
          <p:cNvPr id="3" name="Inhaltsplatzhalter 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29455" y="643988"/>
            <a:ext cx="8231250" cy="4639211"/>
          </a:xfrm>
        </p:spPr>
      </p:pic>
    </p:spTree>
    <p:extLst>
      <p:ext uri="{BB962C8B-B14F-4D97-AF65-F5344CB8AC3E}">
        <p14:creationId xmlns:p14="http://schemas.microsoft.com/office/powerpoint/2010/main" val="573716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441960"/>
            <a:ext cx="10131425" cy="670561"/>
          </a:xfrm>
        </p:spPr>
        <p:txBody>
          <a:bodyPr>
            <a:normAutofit fontScale="90000"/>
          </a:bodyPr>
          <a:lstStyle/>
          <a:p>
            <a:r>
              <a:rPr lang="de-DE" dirty="0">
                <a:hlinkClick r:id="rId2"/>
              </a:rPr>
              <a:t>Iris van Herpen</a:t>
            </a:r>
            <a:r>
              <a:rPr lang="de-DE" dirty="0"/>
              <a:t> </a:t>
            </a:r>
            <a:r>
              <a:rPr lang="de-DE" dirty="0" err="1"/>
              <a:t>creative</a:t>
            </a:r>
            <a:r>
              <a:rPr lang="de-DE" dirty="0"/>
              <a:t> </a:t>
            </a:r>
            <a:r>
              <a:rPr lang="de-DE" dirty="0" err="1"/>
              <a:t>potentials</a:t>
            </a:r>
            <a:r>
              <a:rPr lang="de-DE" dirty="0"/>
              <a:t> of new </a:t>
            </a:r>
            <a:r>
              <a:rPr lang="de-DE" dirty="0" err="1"/>
              <a:t>technologies</a:t>
            </a:r>
            <a:endParaRPr lang="de-DE" dirty="0"/>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37418" y="1765300"/>
            <a:ext cx="7890763" cy="4025900"/>
          </a:xfrm>
        </p:spPr>
      </p:pic>
    </p:spTree>
    <p:extLst>
      <p:ext uri="{BB962C8B-B14F-4D97-AF65-F5344CB8AC3E}">
        <p14:creationId xmlns:p14="http://schemas.microsoft.com/office/powerpoint/2010/main" val="265445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Fashion as </a:t>
            </a:r>
            <a:r>
              <a:rPr lang="de-DE" dirty="0" err="1"/>
              <a:t>creative</a:t>
            </a:r>
            <a:r>
              <a:rPr lang="de-DE" dirty="0"/>
              <a:t>, </a:t>
            </a:r>
            <a:r>
              <a:rPr lang="de-DE" dirty="0" err="1"/>
              <a:t>dynamique</a:t>
            </a:r>
            <a:r>
              <a:rPr lang="de-DE" dirty="0"/>
              <a:t> Form of Critique</a:t>
            </a:r>
          </a:p>
        </p:txBody>
      </p:sp>
      <p:sp>
        <p:nvSpPr>
          <p:cNvPr id="3" name="Inhaltsplatzhalter 2"/>
          <p:cNvSpPr>
            <a:spLocks noGrp="1"/>
          </p:cNvSpPr>
          <p:nvPr>
            <p:ph idx="1"/>
          </p:nvPr>
        </p:nvSpPr>
        <p:spPr/>
        <p:txBody>
          <a:bodyPr>
            <a:normAutofit/>
          </a:bodyPr>
          <a:lstStyle/>
          <a:p>
            <a:r>
              <a:rPr lang="de-DE" sz="2400" dirty="0"/>
              <a:t>Play with </a:t>
            </a:r>
            <a:r>
              <a:rPr lang="de-DE" sz="2400" dirty="0" err="1"/>
              <a:t>technology</a:t>
            </a:r>
            <a:endParaRPr lang="de-DE" sz="2400" dirty="0"/>
          </a:p>
          <a:p>
            <a:endParaRPr lang="de-DE" sz="2400" dirty="0"/>
          </a:p>
          <a:p>
            <a:r>
              <a:rPr lang="de-DE" sz="2400" dirty="0" err="1"/>
              <a:t>Use</a:t>
            </a:r>
            <a:r>
              <a:rPr lang="de-DE" sz="2400" dirty="0"/>
              <a:t> material </a:t>
            </a:r>
            <a:r>
              <a:rPr lang="de-DE" sz="2400" dirty="0" err="1"/>
              <a:t>memory</a:t>
            </a:r>
            <a:r>
              <a:rPr lang="de-DE" sz="2400" dirty="0"/>
              <a:t> of fashion as </a:t>
            </a:r>
            <a:r>
              <a:rPr lang="de-DE" sz="2400" dirty="0" err="1"/>
              <a:t>source</a:t>
            </a:r>
            <a:endParaRPr lang="de-DE" sz="2400" dirty="0"/>
          </a:p>
          <a:p>
            <a:endParaRPr lang="de-DE" sz="2400" dirty="0"/>
          </a:p>
          <a:p>
            <a:r>
              <a:rPr lang="de-DE" sz="2400" dirty="0" err="1"/>
              <a:t>Contemplation</a:t>
            </a:r>
            <a:endParaRPr lang="de-DE" sz="2400" dirty="0"/>
          </a:p>
          <a:p>
            <a:endParaRPr lang="de-DE" sz="2400" dirty="0"/>
          </a:p>
          <a:p>
            <a:r>
              <a:rPr lang="de-DE" sz="2400" dirty="0" err="1"/>
              <a:t>Make</a:t>
            </a:r>
            <a:r>
              <a:rPr lang="de-DE" sz="2400" dirty="0"/>
              <a:t> invisible </a:t>
            </a:r>
            <a:r>
              <a:rPr lang="de-DE" sz="2400" dirty="0" err="1"/>
              <a:t>visible</a:t>
            </a:r>
            <a:r>
              <a:rPr lang="de-DE" sz="2400" dirty="0"/>
              <a:t>, </a:t>
            </a:r>
            <a:r>
              <a:rPr lang="de-DE" sz="2400" dirty="0" err="1"/>
              <a:t>touchable</a:t>
            </a:r>
            <a:endParaRPr lang="de-DE" sz="2400" dirty="0"/>
          </a:p>
        </p:txBody>
      </p:sp>
    </p:spTree>
    <p:extLst>
      <p:ext uri="{BB962C8B-B14F-4D97-AF65-F5344CB8AC3E}">
        <p14:creationId xmlns:p14="http://schemas.microsoft.com/office/powerpoint/2010/main" val="1032504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609600"/>
            <a:ext cx="10131425" cy="5129048"/>
          </a:xfrm>
        </p:spPr>
        <p:txBody>
          <a:bodyPr/>
          <a:lstStyle/>
          <a:p>
            <a:r>
              <a:rPr lang="de-DE" dirty="0" err="1"/>
              <a:t>Discussion</a:t>
            </a:r>
            <a:r>
              <a:rPr lang="de-DE" dirty="0"/>
              <a:t>:</a:t>
            </a:r>
            <a:br>
              <a:rPr lang="de-DE" dirty="0"/>
            </a:br>
            <a:br>
              <a:rPr lang="de-DE" dirty="0"/>
            </a:br>
            <a:r>
              <a:rPr lang="de-DE" b="1" cap="none" dirty="0"/>
              <a:t>From the </a:t>
            </a:r>
            <a:r>
              <a:rPr lang="de-DE" b="1" cap="none" dirty="0" err="1"/>
              <a:t>view</a:t>
            </a:r>
            <a:r>
              <a:rPr lang="de-DE" b="1" cap="none" dirty="0"/>
              <a:t> </a:t>
            </a:r>
            <a:r>
              <a:rPr lang="de-DE" b="1" cap="none" dirty="0" err="1"/>
              <a:t>point</a:t>
            </a:r>
            <a:r>
              <a:rPr lang="de-DE" b="1" cap="none" dirty="0"/>
              <a:t> of Design and Fashion, </a:t>
            </a:r>
            <a:r>
              <a:rPr lang="de-DE" b="1" cap="none" dirty="0" err="1"/>
              <a:t>what</a:t>
            </a:r>
            <a:r>
              <a:rPr lang="de-DE" b="1" cap="none" dirty="0"/>
              <a:t> </a:t>
            </a:r>
            <a:r>
              <a:rPr lang="de-DE" b="1" cap="none" dirty="0" err="1"/>
              <a:t>would</a:t>
            </a:r>
            <a:r>
              <a:rPr lang="de-DE" b="1" cap="none" dirty="0"/>
              <a:t> </a:t>
            </a:r>
            <a:r>
              <a:rPr lang="de-DE" b="1" cap="none" dirty="0" err="1"/>
              <a:t>be</a:t>
            </a:r>
            <a:r>
              <a:rPr lang="de-DE" b="1" cap="none" dirty="0"/>
              <a:t> </a:t>
            </a:r>
            <a:r>
              <a:rPr lang="de-DE" b="1" cap="none" dirty="0" err="1"/>
              <a:t>criteria</a:t>
            </a:r>
            <a:r>
              <a:rPr lang="de-DE" b="1" cap="none" dirty="0"/>
              <a:t> to </a:t>
            </a:r>
            <a:r>
              <a:rPr lang="de-DE" b="1" cap="none" dirty="0" err="1"/>
              <a:t>judge</a:t>
            </a:r>
            <a:r>
              <a:rPr lang="de-DE" b="1" cap="none" dirty="0"/>
              <a:t> </a:t>
            </a:r>
            <a:r>
              <a:rPr lang="de-DE" b="1" cap="none" dirty="0" err="1"/>
              <a:t>technologies</a:t>
            </a:r>
            <a:r>
              <a:rPr lang="de-DE" b="1" cap="none" dirty="0"/>
              <a:t> as </a:t>
            </a:r>
            <a:r>
              <a:rPr lang="de-DE" b="1" cap="none" dirty="0" err="1"/>
              <a:t>beneficial</a:t>
            </a:r>
            <a:r>
              <a:rPr lang="de-DE" b="1" cap="none" dirty="0"/>
              <a:t>?</a:t>
            </a:r>
            <a:br>
              <a:rPr lang="de-DE" b="1" cap="none" dirty="0"/>
            </a:br>
            <a:br>
              <a:rPr lang="de-DE" b="1" cap="none" dirty="0"/>
            </a:br>
            <a:r>
              <a:rPr lang="de-DE" b="1" cap="none" dirty="0"/>
              <a:t>Can fashion </a:t>
            </a:r>
            <a:r>
              <a:rPr lang="de-DE" b="1" cap="none" dirty="0" err="1"/>
              <a:t>take</a:t>
            </a:r>
            <a:r>
              <a:rPr lang="de-DE" b="1" cap="none" dirty="0"/>
              <a:t> a </a:t>
            </a:r>
            <a:r>
              <a:rPr lang="de-DE" b="1" cap="none" dirty="0" err="1"/>
              <a:t>critical</a:t>
            </a:r>
            <a:r>
              <a:rPr lang="de-DE" b="1" cap="none" dirty="0"/>
              <a:t> </a:t>
            </a:r>
            <a:r>
              <a:rPr lang="de-DE" b="1" cap="none" dirty="0" err="1"/>
              <a:t>standpoint</a:t>
            </a:r>
            <a:r>
              <a:rPr lang="de-DE" b="1" cap="none" dirty="0"/>
              <a:t> at all?</a:t>
            </a:r>
          </a:p>
        </p:txBody>
      </p:sp>
    </p:spTree>
    <p:extLst>
      <p:ext uri="{BB962C8B-B14F-4D97-AF65-F5344CB8AC3E}">
        <p14:creationId xmlns:p14="http://schemas.microsoft.com/office/powerpoint/2010/main" val="1091835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86455" y="315891"/>
            <a:ext cx="7772399" cy="6292792"/>
          </a:xfrm>
        </p:spPr>
      </p:pic>
    </p:spTree>
    <p:extLst>
      <p:ext uri="{BB962C8B-B14F-4D97-AF65-F5344CB8AC3E}">
        <p14:creationId xmlns:p14="http://schemas.microsoft.com/office/powerpoint/2010/main" val="1869772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1" y="292100"/>
            <a:ext cx="10131425" cy="5499101"/>
          </a:xfrm>
        </p:spPr>
        <p:txBody>
          <a:bodyPr>
            <a:normAutofit fontScale="92500" lnSpcReduction="10000"/>
          </a:bodyPr>
          <a:lstStyle/>
          <a:p>
            <a:pPr marL="0" indent="0">
              <a:buNone/>
            </a:pPr>
            <a:r>
              <a:rPr lang="de-DE" sz="2400" b="1" dirty="0" err="1"/>
              <a:t>Literature</a:t>
            </a:r>
            <a:endParaRPr lang="de-DE" sz="2400" b="1" dirty="0"/>
          </a:p>
          <a:p>
            <a:r>
              <a:rPr lang="de-DE" dirty="0"/>
              <a:t>Benjamin, Walter(2003), </a:t>
            </a:r>
            <a:r>
              <a:rPr lang="de-DE" i="1" dirty="0"/>
              <a:t>The </a:t>
            </a:r>
            <a:r>
              <a:rPr lang="de-DE" i="1" dirty="0" err="1"/>
              <a:t>arcades</a:t>
            </a:r>
            <a:r>
              <a:rPr lang="de-DE" i="1" dirty="0"/>
              <a:t> </a:t>
            </a:r>
            <a:r>
              <a:rPr lang="de-DE" i="1" dirty="0" err="1"/>
              <a:t>project</a:t>
            </a:r>
            <a:r>
              <a:rPr lang="de-DE" dirty="0"/>
              <a:t>. Cambridge, MA, The </a:t>
            </a:r>
            <a:r>
              <a:rPr lang="de-DE" dirty="0" err="1"/>
              <a:t>Belknap</a:t>
            </a:r>
            <a:r>
              <a:rPr lang="de-DE" dirty="0"/>
              <a:t> </a:t>
            </a:r>
            <a:r>
              <a:rPr lang="de-DE" dirty="0" err="1"/>
              <a:t>Pr</a:t>
            </a:r>
            <a:r>
              <a:rPr lang="de-DE" dirty="0"/>
              <a:t>. of Harvard University Press </a:t>
            </a:r>
          </a:p>
          <a:p>
            <a:r>
              <a:rPr lang="de-DE" dirty="0" err="1"/>
              <a:t>El</a:t>
            </a:r>
            <a:r>
              <a:rPr lang="de-DE" dirty="0"/>
              <a:t> </a:t>
            </a:r>
            <a:r>
              <a:rPr lang="de-DE" dirty="0" err="1"/>
              <a:t>Bizri</a:t>
            </a:r>
            <a:r>
              <a:rPr lang="de-DE" dirty="0"/>
              <a:t>, Nader (2018), </a:t>
            </a:r>
            <a:r>
              <a:rPr lang="de-DE" dirty="0" err="1"/>
              <a:t>Phenomenology</a:t>
            </a:r>
            <a:r>
              <a:rPr lang="de-DE" dirty="0"/>
              <a:t> of Place and Space in </a:t>
            </a:r>
            <a:r>
              <a:rPr lang="de-DE" dirty="0" err="1"/>
              <a:t>our</a:t>
            </a:r>
            <a:r>
              <a:rPr lang="de-DE" dirty="0"/>
              <a:t> </a:t>
            </a:r>
            <a:r>
              <a:rPr lang="de-DE" dirty="0" err="1"/>
              <a:t>Epoch</a:t>
            </a:r>
            <a:r>
              <a:rPr lang="de-DE" dirty="0"/>
              <a:t>: </a:t>
            </a:r>
            <a:r>
              <a:rPr lang="de-DE" dirty="0" err="1"/>
              <a:t>Thinking</a:t>
            </a:r>
            <a:r>
              <a:rPr lang="de-DE" dirty="0"/>
              <a:t> </a:t>
            </a:r>
            <a:r>
              <a:rPr lang="de-DE" dirty="0" err="1"/>
              <a:t>along</a:t>
            </a:r>
            <a:r>
              <a:rPr lang="de-DE" dirty="0"/>
              <a:t> </a:t>
            </a:r>
            <a:r>
              <a:rPr lang="de-DE" dirty="0" err="1"/>
              <a:t>Heideggerian</a:t>
            </a:r>
            <a:r>
              <a:rPr lang="de-DE" dirty="0"/>
              <a:t> </a:t>
            </a:r>
            <a:r>
              <a:rPr lang="de-DE" dirty="0" err="1"/>
              <a:t>Pathways</a:t>
            </a:r>
            <a:r>
              <a:rPr lang="de-DE" dirty="0"/>
              <a:t>, in: </a:t>
            </a:r>
            <a:r>
              <a:rPr lang="de-DE" i="1" dirty="0"/>
              <a:t>The </a:t>
            </a:r>
            <a:r>
              <a:rPr lang="de-DE" i="1" dirty="0" err="1"/>
              <a:t>Phenomenology</a:t>
            </a:r>
            <a:r>
              <a:rPr lang="de-DE" i="1" dirty="0"/>
              <a:t> of Real and Virtual Places,</a:t>
            </a:r>
            <a:r>
              <a:rPr lang="de-DE" dirty="0"/>
              <a:t> Erik Champion (</a:t>
            </a:r>
            <a:r>
              <a:rPr lang="de-DE" dirty="0" err="1"/>
              <a:t>ed</a:t>
            </a:r>
            <a:r>
              <a:rPr lang="de-DE" dirty="0"/>
              <a:t>.), London: Routledge, pp. 123-143</a:t>
            </a:r>
          </a:p>
          <a:p>
            <a:r>
              <a:rPr lang="de-DE" dirty="0"/>
              <a:t>Foerster, Yvonne </a:t>
            </a:r>
            <a:r>
              <a:rPr lang="en-GB" dirty="0"/>
              <a:t>(2018, forthcoming), </a:t>
            </a:r>
            <a:r>
              <a:rPr lang="en-US" dirty="0"/>
              <a:t>The Cycle of Seasons: Temporality in Fashion, in: Luke Fischer, David McCauley (Eds.): </a:t>
            </a:r>
            <a:r>
              <a:rPr lang="en-US" i="1" dirty="0"/>
              <a:t>The Seasons: Philosophical and Environmental Perspectives</a:t>
            </a:r>
            <a:r>
              <a:rPr lang="en-US" dirty="0"/>
              <a:t>, New York: SUNY Press.</a:t>
            </a:r>
            <a:endParaRPr lang="de-DE" dirty="0"/>
          </a:p>
          <a:p>
            <a:r>
              <a:rPr lang="en-US" dirty="0"/>
              <a:t>(2016) Singularities and Superintelligence: Transcending the Human in Contemporary Cinema, in: </a:t>
            </a:r>
            <a:r>
              <a:rPr lang="en-US" i="1" dirty="0"/>
              <a:t>Trans-Humanities</a:t>
            </a:r>
            <a:r>
              <a:rPr lang="en-US" dirty="0"/>
              <a:t>,</a:t>
            </a:r>
            <a:r>
              <a:rPr lang="en-US" b="1" dirty="0"/>
              <a:t> </a:t>
            </a:r>
            <a:r>
              <a:rPr lang="en-US" dirty="0"/>
              <a:t>Seoul:</a:t>
            </a:r>
            <a:r>
              <a:rPr lang="en-US" b="1" dirty="0"/>
              <a:t> </a:t>
            </a:r>
            <a:r>
              <a:rPr lang="en-US" dirty="0" err="1"/>
              <a:t>Ewha</a:t>
            </a:r>
            <a:r>
              <a:rPr lang="en-US" dirty="0"/>
              <a:t> Institute for the Humanities (EIH), 33-50. </a:t>
            </a:r>
            <a:endParaRPr lang="de-DE" dirty="0"/>
          </a:p>
          <a:p>
            <a:r>
              <a:rPr lang="de-DE" dirty="0"/>
              <a:t>- </a:t>
            </a:r>
            <a:r>
              <a:rPr lang="en-US" dirty="0"/>
              <a:t>(2012) The Modern Concept of Fashion and its Origins in Romanticism, in: Franz-Josef </a:t>
            </a:r>
            <a:r>
              <a:rPr lang="en-US" dirty="0" err="1"/>
              <a:t>Deiters</a:t>
            </a:r>
            <a:r>
              <a:rPr lang="en-US" dirty="0"/>
              <a:t>, Axel </a:t>
            </a:r>
            <a:r>
              <a:rPr lang="en-US" dirty="0" err="1"/>
              <a:t>Fliethmann</a:t>
            </a:r>
            <a:r>
              <a:rPr lang="en-US" dirty="0"/>
              <a:t> </a:t>
            </a:r>
            <a:r>
              <a:rPr lang="en-US" dirty="0" err="1"/>
              <a:t>a.o.</a:t>
            </a:r>
            <a:r>
              <a:rPr lang="en-US" dirty="0"/>
              <a:t> (eds.), </a:t>
            </a:r>
            <a:r>
              <a:rPr lang="en-US" i="1" dirty="0"/>
              <a:t>Australian Yearbook of German Literary and Cultural Studies</a:t>
            </a:r>
            <a:r>
              <a:rPr lang="en-US" dirty="0"/>
              <a:t>, Freiburg </a:t>
            </a:r>
            <a:r>
              <a:rPr lang="en-US" dirty="0" err="1"/>
              <a:t>i.Br</a:t>
            </a:r>
            <a:r>
              <a:rPr lang="en-US" dirty="0"/>
              <a:t>., Berlin, Wien: </a:t>
            </a:r>
            <a:r>
              <a:rPr lang="en-US" dirty="0" err="1"/>
              <a:t>Rombach</a:t>
            </a:r>
            <a:r>
              <a:rPr lang="en-US" dirty="0"/>
              <a:t>, 141-157.</a:t>
            </a:r>
            <a:endParaRPr lang="de-DE" dirty="0"/>
          </a:p>
          <a:p>
            <a:r>
              <a:rPr lang="en-US" dirty="0"/>
              <a:t>(2012) When Fashion becomes Art. Medial Aspects of the Body in Fashion, in: </a:t>
            </a:r>
            <a:r>
              <a:rPr lang="de-DE" dirty="0" err="1"/>
              <a:t>인문과학연구논총</a:t>
            </a:r>
            <a:r>
              <a:rPr lang="en-US" dirty="0"/>
              <a:t> (</a:t>
            </a:r>
            <a:r>
              <a:rPr lang="en-US" i="1" dirty="0"/>
              <a:t>The Journal of Humanities</a:t>
            </a:r>
            <a:r>
              <a:rPr lang="en-US" dirty="0"/>
              <a:t>, Vol. 33, No.2), Seoul: The Institute of Humanities, </a:t>
            </a:r>
            <a:r>
              <a:rPr lang="en-US" dirty="0" err="1"/>
              <a:t>Myongji</a:t>
            </a:r>
            <a:r>
              <a:rPr lang="en-US" dirty="0"/>
              <a:t> University, 263-281.</a:t>
            </a:r>
            <a:endParaRPr lang="de-DE" dirty="0"/>
          </a:p>
          <a:p>
            <a:r>
              <a:rPr lang="de-DE" dirty="0"/>
              <a:t>Heidegger, Martin  (1977), </a:t>
            </a:r>
            <a:r>
              <a:rPr lang="de-DE" i="1" dirty="0"/>
              <a:t>The </a:t>
            </a:r>
            <a:r>
              <a:rPr lang="de-DE" i="1" dirty="0" err="1"/>
              <a:t>question</a:t>
            </a:r>
            <a:r>
              <a:rPr lang="de-DE" i="1" dirty="0"/>
              <a:t> </a:t>
            </a:r>
            <a:r>
              <a:rPr lang="de-DE" i="1" dirty="0" err="1"/>
              <a:t>concerning</a:t>
            </a:r>
            <a:r>
              <a:rPr lang="de-DE" i="1" dirty="0"/>
              <a:t> </a:t>
            </a:r>
            <a:r>
              <a:rPr lang="de-DE" i="1" dirty="0" err="1"/>
              <a:t>technology</a:t>
            </a:r>
            <a:r>
              <a:rPr lang="de-DE" i="1" dirty="0"/>
              <a:t>, and other </a:t>
            </a:r>
            <a:r>
              <a:rPr lang="de-DE" i="1" dirty="0" err="1"/>
              <a:t>essays</a:t>
            </a:r>
            <a:r>
              <a:rPr lang="de-DE" dirty="0"/>
              <a:t>. New York: Harper &amp; </a:t>
            </a:r>
            <a:r>
              <a:rPr lang="de-DE" dirty="0" err="1"/>
              <a:t>Row</a:t>
            </a:r>
            <a:endParaRPr lang="en-US" dirty="0"/>
          </a:p>
          <a:p>
            <a:r>
              <a:rPr lang="en-US" dirty="0"/>
              <a:t>Purdy, Daniel L. (Ed.) (2004), </a:t>
            </a:r>
            <a:r>
              <a:rPr lang="en-US" i="1" dirty="0"/>
              <a:t>The Rise of Fashion</a:t>
            </a:r>
            <a:r>
              <a:rPr lang="en-US" dirty="0"/>
              <a:t>. Minneapolis, London: University of Minnesota Press</a:t>
            </a:r>
            <a:endParaRPr lang="de-DE" dirty="0"/>
          </a:p>
          <a:p>
            <a:r>
              <a:rPr lang="de-DE" dirty="0" err="1"/>
              <a:t>Vinken</a:t>
            </a:r>
            <a:r>
              <a:rPr lang="de-DE" dirty="0"/>
              <a:t>, Barbara (2004), </a:t>
            </a:r>
            <a:r>
              <a:rPr lang="de-DE" i="1" dirty="0"/>
              <a:t>Fashion Zeitgeist: Trends and </a:t>
            </a:r>
            <a:r>
              <a:rPr lang="de-DE" i="1" dirty="0" err="1"/>
              <a:t>Cycles</a:t>
            </a:r>
            <a:r>
              <a:rPr lang="de-DE" i="1" dirty="0"/>
              <a:t> in the Fashion System</a:t>
            </a:r>
            <a:r>
              <a:rPr lang="de-DE" dirty="0"/>
              <a:t>. </a:t>
            </a:r>
            <a:r>
              <a:rPr lang="en-US" dirty="0"/>
              <a:t>Oxford, New York: Berg.</a:t>
            </a:r>
            <a:endParaRPr lang="de-DE" b="1" dirty="0"/>
          </a:p>
        </p:txBody>
      </p:sp>
    </p:spTree>
    <p:extLst>
      <p:ext uri="{BB962C8B-B14F-4D97-AF65-F5344CB8AC3E}">
        <p14:creationId xmlns:p14="http://schemas.microsoft.com/office/powerpoint/2010/main" val="1624090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05840" y="567559"/>
            <a:ext cx="8348064" cy="5764140"/>
          </a:xfrm>
        </p:spPr>
      </p:pic>
    </p:spTree>
    <p:extLst>
      <p:ext uri="{BB962C8B-B14F-4D97-AF65-F5344CB8AC3E}">
        <p14:creationId xmlns:p14="http://schemas.microsoft.com/office/powerpoint/2010/main" val="1199402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Part 1: Fashion and Technology</a:t>
            </a:r>
          </a:p>
        </p:txBody>
      </p:sp>
      <p:sp>
        <p:nvSpPr>
          <p:cNvPr id="3" name="Inhaltsplatzhalter 2"/>
          <p:cNvSpPr>
            <a:spLocks noGrp="1"/>
          </p:cNvSpPr>
          <p:nvPr>
            <p:ph idx="1"/>
          </p:nvPr>
        </p:nvSpPr>
        <p:spPr/>
        <p:txBody>
          <a:bodyPr>
            <a:normAutofit/>
          </a:bodyPr>
          <a:lstStyle/>
          <a:p>
            <a:r>
              <a:rPr lang="de-DE" sz="2400" dirty="0"/>
              <a:t>Oldest proofs of textiles: around 30.000 years old (Caucasian region)</a:t>
            </a:r>
          </a:p>
          <a:p>
            <a:endParaRPr lang="de-DE" sz="2400" dirty="0"/>
          </a:p>
          <a:p>
            <a:r>
              <a:rPr lang="de-DE" sz="2400" dirty="0"/>
              <a:t>First spinning techniques around 7000 BC in Turkey</a:t>
            </a:r>
          </a:p>
          <a:p>
            <a:endParaRPr lang="de-DE" sz="2400" dirty="0"/>
          </a:p>
          <a:p>
            <a:r>
              <a:rPr lang="de-DE" sz="2400" dirty="0"/>
              <a:t>Textile production evolves with the development of manual techniques and tools</a:t>
            </a:r>
          </a:p>
          <a:p>
            <a:endParaRPr lang="de-DE" sz="2400" dirty="0"/>
          </a:p>
        </p:txBody>
      </p:sp>
    </p:spTree>
    <p:extLst>
      <p:ext uri="{BB962C8B-B14F-4D97-AF65-F5344CB8AC3E}">
        <p14:creationId xmlns:p14="http://schemas.microsoft.com/office/powerpoint/2010/main" val="191520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1" y="274320"/>
            <a:ext cx="10131425" cy="1082041"/>
          </a:xfrm>
        </p:spPr>
        <p:txBody>
          <a:bodyPr/>
          <a:lstStyle/>
          <a:p>
            <a:r>
              <a:rPr lang="de-DE" dirty="0"/>
              <a:t>Spinning Jenny, James Hargreaves, UK 1767</a:t>
            </a:r>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17813" y="1600201"/>
            <a:ext cx="5867399" cy="4843685"/>
          </a:xfrm>
        </p:spPr>
      </p:pic>
    </p:spTree>
    <p:extLst>
      <p:ext uri="{BB962C8B-B14F-4D97-AF65-F5344CB8AC3E}">
        <p14:creationId xmlns:p14="http://schemas.microsoft.com/office/powerpoint/2010/main" val="32436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First Sewing Machines: 1755 Charles Weisenthal, 1790 Thomas Saint</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937050" y="2141537"/>
            <a:ext cx="4368750" cy="4393715"/>
          </a:xfrm>
        </p:spPr>
      </p:pic>
    </p:spTree>
    <p:extLst>
      <p:ext uri="{BB962C8B-B14F-4D97-AF65-F5344CB8AC3E}">
        <p14:creationId xmlns:p14="http://schemas.microsoft.com/office/powerpoint/2010/main" val="13143047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mme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Himmel</Template>
  <TotalTime>0</TotalTime>
  <Words>1500</Words>
  <Application>Microsoft Macintosh PowerPoint</Application>
  <PresentationFormat>Laajakuva</PresentationFormat>
  <Paragraphs>166</Paragraphs>
  <Slides>50</Slides>
  <Notes>7</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50</vt:i4>
      </vt:variant>
    </vt:vector>
  </HeadingPairs>
  <TitlesOfParts>
    <vt:vector size="54" baseType="lpstr">
      <vt:lpstr>Arial</vt:lpstr>
      <vt:lpstr>Calibri</vt:lpstr>
      <vt:lpstr>Calibri Light</vt:lpstr>
      <vt:lpstr>Himmel</vt:lpstr>
      <vt:lpstr>Digital Skins: Understanding Fashion through Technology</vt:lpstr>
      <vt:lpstr>Digital Skins: Understanding Fashion through Technology</vt:lpstr>
      <vt:lpstr>Premisses</vt:lpstr>
      <vt:lpstr>PowerPoint-esitys</vt:lpstr>
      <vt:lpstr>PowerPoint-esitys</vt:lpstr>
      <vt:lpstr>PowerPoint-esitys</vt:lpstr>
      <vt:lpstr>Part 1: Fashion and Technology</vt:lpstr>
      <vt:lpstr>Spinning Jenny, James Hargreaves, UK 1767</vt:lpstr>
      <vt:lpstr>First Sewing Machines: 1755 Charles Weisenthal, 1790 Thomas Saint</vt:lpstr>
      <vt:lpstr>End of 19th century: Industrialization taking up speed – Fashion becomes available for mass market</vt:lpstr>
      <vt:lpstr>Ubiquity of Fashion in the Beginning of the 20th Century</vt:lpstr>
      <vt:lpstr>Technology and standardization – Sizes (First half of 20th century) </vt:lpstr>
      <vt:lpstr>Technological standardization of the body: Charlie Chaplin‘s Modern Times (1936)</vt:lpstr>
      <vt:lpstr>Technology of sales and dissemination</vt:lpstr>
      <vt:lpstr>PowerPoint-esitys</vt:lpstr>
      <vt:lpstr>Fashion Houses</vt:lpstr>
      <vt:lpstr>Fashion As Media</vt:lpstr>
      <vt:lpstr>Fashion as Media  before and after the French Revolution (1789): From Rococo to the democratic suit </vt:lpstr>
      <vt:lpstr>PowerPoint-esitys</vt:lpstr>
      <vt:lpstr>PowerPoint-esitys</vt:lpstr>
      <vt:lpstr>PowerPoint-esitys</vt:lpstr>
      <vt:lpstr>PowerPoint-esitys</vt:lpstr>
      <vt:lpstr>Eduard Fuchs (1912), in Daniel Purdy, Rise of Fashion, Univ. of Minnesota Press, 2004</vt:lpstr>
      <vt:lpstr>Barbara Vinken: Fashion Zeitgeist</vt:lpstr>
      <vt:lpstr>Georg Simmel, Philosophy of Fashion, in Purdy (2004)</vt:lpstr>
      <vt:lpstr>Modern Fashion System develops in 19th century through and with Technology:  1) New means of Production  2) New media for Dissemination  3) new ways of selling (Fashion Houses, Prêt-à-Porter)   4) New Politics – new Fashions  </vt:lpstr>
      <vt:lpstr>Discussion</vt:lpstr>
      <vt:lpstr>Part 2: Wearbales, Digital Skins and the Body</vt:lpstr>
      <vt:lpstr>Albrecht Dürer, 1525</vt:lpstr>
      <vt:lpstr>Fashion and the Future: Walter Benjamin, Arcades Project</vt:lpstr>
      <vt:lpstr>Fashion As Mediator of Technology</vt:lpstr>
      <vt:lpstr>1. Technological Environments: Ikea Future Kitchen</vt:lpstr>
      <vt:lpstr>2. wearables:   Electirc Girls, NY Times, April 26, 1884</vt:lpstr>
      <vt:lpstr>Wearables: Smart jewelleries and Emotion Sensors</vt:lpstr>
      <vt:lpstr>3. Smart Fabrics: Aesthetic and/or Functional</vt:lpstr>
      <vt:lpstr>PowerPoint-esitys</vt:lpstr>
      <vt:lpstr>4. Digital Skin</vt:lpstr>
      <vt:lpstr>Body integrated Technologies Neil Harbisson</vt:lpstr>
      <vt:lpstr>Dystopia in SCI/Fi and Popular Culture – Surveillance and the body   Black Mirror, Season 4, Ep. 2, Arkangel, directed by Jodie Foster, 2017</vt:lpstr>
      <vt:lpstr>Utopia in Technology: Tech brand Advertisement  Medicine</vt:lpstr>
      <vt:lpstr>New Bodies – Dismenbodied Intelligence – Immortalty </vt:lpstr>
      <vt:lpstr>Discussion</vt:lpstr>
      <vt:lpstr>Part 3: Fashion as Artistic Experiment – Critique and Novelty </vt:lpstr>
      <vt:lpstr>Fashion as Art</vt:lpstr>
      <vt:lpstr>PowerPoint-esitys</vt:lpstr>
      <vt:lpstr>PowerPoint-esitys</vt:lpstr>
      <vt:lpstr>Iris van Herpen creative potentials of new technologies</vt:lpstr>
      <vt:lpstr>Fashion as creative, dynamique Form of Critique</vt:lpstr>
      <vt:lpstr>Discussion:  From the view point of Design and Fashion, what would be criteria to judge technologies as beneficial?  Can fashion take a critical standpoint at all?</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Skins: Understanding Fashion through Technology</dc:title>
  <dc:creator>yvonne.foerster@gmail.com</dc:creator>
  <cp:lastModifiedBy>Vänskä, Annamari</cp:lastModifiedBy>
  <cp:revision>63</cp:revision>
  <dcterms:created xsi:type="dcterms:W3CDTF">2019-02-04T18:22:08Z</dcterms:created>
  <dcterms:modified xsi:type="dcterms:W3CDTF">2019-03-07T10:23:33Z</dcterms:modified>
</cp:coreProperties>
</file>