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90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59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1" autoAdjust="0"/>
    <p:restoredTop sz="94648" autoAdjust="0"/>
  </p:normalViewPr>
  <p:slideViewPr>
    <p:cSldViewPr>
      <p:cViewPr varScale="1">
        <p:scale>
          <a:sx n="117" d="100"/>
          <a:sy n="117" d="100"/>
        </p:scale>
        <p:origin x="13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3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233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1050"/>
            <a:ext cx="4875213" cy="3656013"/>
          </a:xfrm>
          <a:ln w="12700"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752975"/>
            <a:ext cx="4987925" cy="4440238"/>
          </a:xfrm>
          <a:noFill/>
          <a:ln/>
        </p:spPr>
        <p:txBody>
          <a:bodyPr lIns="93300" tIns="46652" rIns="93300" bIns="46652"/>
          <a:lstStyle/>
          <a:p>
            <a:pPr defTabSz="762000"/>
            <a:endParaRPr lang="fi-FI" alt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Yritysverotus – peitelty osinko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fi-FI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fi-FI">
                <a:solidFill>
                  <a:schemeClr val="tx1"/>
                </a:solidFill>
                <a:latin typeface="Arial" charset="0"/>
              </a:rPr>
              <a:t>2021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938" y="371475"/>
            <a:ext cx="8664575" cy="1008063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Yli- tai alihintainen luovutus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435100"/>
            <a:ext cx="815340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Osakeyhtiön ja osakkaan välisissä luovutuksissa hyödykkeen käypä arvo, muutoin VML 29 §.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Ellei vertailuhintaa, osakkeiden käypää arvoa voidaan määritellä tuotto- ja substanssiarvon perusteella.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Yhtiön verotuksessa ylihintaa ei hyväksytä vähennyskelpoiseksi/alihinta lisätään tuloon.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Osakkaalla yli- /alihinta lisätään verotettavaan ansiotuloon.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1638"/>
            <a:ext cx="86868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Alihintainen käyttö / yksityismenot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17245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Yhtiön omistama huoneisto on alihintaisessa käytössä -&gt; lisätään </a:t>
            </a:r>
            <a:r>
              <a:rPr lang="fi-FI" altLang="fi-FI" sz="2500" i="1" dirty="0">
                <a:solidFill>
                  <a:schemeClr val="tx1"/>
                </a:solidFill>
              </a:rPr>
              <a:t>osakkaalle ja yhtiölle</a:t>
            </a:r>
            <a:r>
              <a:rPr lang="fi-FI" altLang="fi-FI" sz="2500" dirty="0">
                <a:solidFill>
                  <a:schemeClr val="tx1"/>
                </a:solidFill>
              </a:rPr>
              <a:t> hyödykkeen käypä vuokra-arvo ja lisäksi </a:t>
            </a:r>
            <a:r>
              <a:rPr lang="fi-FI" altLang="fi-FI" sz="2500" i="1" dirty="0">
                <a:solidFill>
                  <a:schemeClr val="tx1"/>
                </a:solidFill>
              </a:rPr>
              <a:t>yhtiön</a:t>
            </a:r>
            <a:r>
              <a:rPr lang="fi-FI" altLang="fi-FI" sz="2500" dirty="0">
                <a:solidFill>
                  <a:schemeClr val="tx1"/>
                </a:solidFill>
              </a:rPr>
              <a:t> verotuksessa huomioitava EVL 7 §:n soveltuvuus.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Osittainen yksityiskäyttö ja osittainen liikekäyttö -&gt; menot on jaettava ja lisäys vain todellisen yksityiskäytön osalta (KHO 1979/2288).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000" dirty="0">
                <a:solidFill>
                  <a:schemeClr val="tx1"/>
                </a:solidFill>
              </a:rPr>
              <a:t>Ellei liikekäyttöä lainkaan, ”tyhjä käyttö” lasketaan peiteltyyn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Yhtiön kirjanpitoon sisältyvät yksityismenot kirjattava saamisiksi osakkaalta, muutoin kyseessä peitelty osinko.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endParaRPr lang="fi-FI" altLang="fi-FI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3088"/>
            <a:ext cx="86868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Alihintaisen käytön poikkeus – TVL 53 §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634413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Etu verovelvolliselle alihintaisesta asunnosta, jonka käyttö perustuu as. oy:n tai </a:t>
            </a:r>
            <a:r>
              <a:rPr lang="fi-FI" altLang="fi-FI" sz="2500" dirty="0" err="1">
                <a:solidFill>
                  <a:schemeClr val="tx1"/>
                </a:solidFill>
              </a:rPr>
              <a:t>as.-</a:t>
            </a:r>
            <a:r>
              <a:rPr lang="fi-FI" altLang="fi-FI" sz="2500" dirty="0">
                <a:solidFill>
                  <a:schemeClr val="tx1"/>
                </a:solidFill>
              </a:rPr>
              <a:t> tai </a:t>
            </a:r>
            <a:r>
              <a:rPr lang="fi-FI" altLang="fi-FI" sz="2500" dirty="0" err="1">
                <a:solidFill>
                  <a:schemeClr val="tx1"/>
                </a:solidFill>
              </a:rPr>
              <a:t>kiint.yhteisön</a:t>
            </a:r>
            <a:r>
              <a:rPr lang="fi-FI" altLang="fi-FI" sz="2500" dirty="0">
                <a:solidFill>
                  <a:schemeClr val="tx1"/>
                </a:solidFill>
              </a:rPr>
              <a:t> osakkuuteen tai jäsenyyteen (TVL 53.1 § 1) edun saajan näkökulmasta) 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Oikeuskäytännössä kuitenkin vaadittu yhtiön hallintaoikeutta (keskinäinen) KHO 1991 II 545.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asunto- tai kiinteistöyhteisölle sen osakkeenomistajan tai jäsenen saama etu huoneistosta, joihin heillä on </a:t>
            </a:r>
            <a:r>
              <a:rPr lang="fi-FI" altLang="fi-FI" sz="2500" dirty="0" err="1">
                <a:solidFill>
                  <a:schemeClr val="tx1"/>
                </a:solidFill>
              </a:rPr>
              <a:t>on</a:t>
            </a:r>
            <a:r>
              <a:rPr lang="fi-FI" altLang="fi-FI" sz="2500" dirty="0">
                <a:solidFill>
                  <a:schemeClr val="tx1"/>
                </a:solidFill>
              </a:rPr>
              <a:t> yhtiöjärjestyksen tai osuuskunnan sääntöjen nojalla </a:t>
            </a:r>
            <a:r>
              <a:rPr lang="fi-FI" altLang="fi-FI" sz="2500" u="sng" dirty="0">
                <a:solidFill>
                  <a:schemeClr val="tx1"/>
                </a:solidFill>
              </a:rPr>
              <a:t>hallintaoikeus</a:t>
            </a:r>
            <a:r>
              <a:rPr lang="fi-FI" altLang="fi-FI" sz="2500" dirty="0">
                <a:solidFill>
                  <a:schemeClr val="tx1"/>
                </a:solidFill>
              </a:rPr>
              <a:t> (TVL 53.1 § 2) yhteisön näkökulma).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Jos huoneiston hallintaoikeus yhtiöllä (ei keskinäinen) eikä yhtiö peri käypää vuokraa, peitelty osinko.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6413"/>
            <a:ext cx="86868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Alihintaisen käytön poikkeus – TVL 53 §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45820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900" dirty="0">
                <a:solidFill>
                  <a:schemeClr val="tx1"/>
                </a:solidFill>
              </a:rPr>
              <a:t>Osakeyhtiön kautta yhteisesti omistettu omaisuus ja sen aikaperusteinen käyttö. 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200" dirty="0">
                <a:solidFill>
                  <a:schemeClr val="tx1"/>
                </a:solidFill>
              </a:rPr>
              <a:t>Omaisuus saattaa olla lomaosakkeita tai muuta, joka on hankittu tavalliselle osakeyhtiölle.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200" dirty="0">
                <a:solidFill>
                  <a:schemeClr val="tx1"/>
                </a:solidFill>
              </a:rPr>
              <a:t>Yhtiön osakkaat käyttävät aikaperusteisesti yhtiön omistamaa omaisuutta ja käytöstä on saatettu sopia joko yhtiöjärjestyksessä tai osakassopimuksessa.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200" dirty="0">
                <a:solidFill>
                  <a:schemeClr val="tx1"/>
                </a:solidFill>
              </a:rPr>
              <a:t>Verotuskäytännössä jätetty verottamatta, jos ainoa toiminta eikä yhtiöllä muita tuloja.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200" dirty="0">
                <a:solidFill>
                  <a:schemeClr val="tx1"/>
                </a:solidFill>
              </a:rPr>
              <a:t>Edellytetty, että yhtiöllä ei ole lainkaan hallintaoikeutta omaisuuteen ja tästä sovittu yhtiöjärjestyksessä tai osakassopimuksessa eikä yhtiöjärjestyksen mukaan muuta toimintaa -&gt; alihintainen käyttö ei aiheuttane peiteltyä.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endParaRPr lang="fi-FI" altLang="fi-FI" sz="2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Osakaslaina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643937" cy="5038725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100" dirty="0">
                <a:solidFill>
                  <a:schemeClr val="tx1"/>
                </a:solidFill>
              </a:rPr>
              <a:t>Lähtökohta: ns. osakaslaina ei ole peiteltyä osinkoa.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100" dirty="0">
                <a:solidFill>
                  <a:schemeClr val="tx1"/>
                </a:solidFill>
              </a:rPr>
              <a:t>TVL 53a §:n tilanteissa osakaslaina osakkaan pääomatuloa.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1800" dirty="0">
                <a:solidFill>
                  <a:schemeClr val="tx1"/>
                </a:solidFill>
              </a:rPr>
              <a:t>Tällöin lainan korottomuus ei tuota peiteltyä osinkoa.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1800" dirty="0">
                <a:solidFill>
                  <a:schemeClr val="tx1"/>
                </a:solidFill>
              </a:rPr>
              <a:t>Muissa tilanteissa kohtuullista korkoa (peruskorko). 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100" dirty="0">
                <a:solidFill>
                  <a:schemeClr val="tx1"/>
                </a:solidFill>
              </a:rPr>
              <a:t>Jos lainalta puuttuu jo nostohetkellä takaisinmaksutarkoitus, pääoma peiteltyä.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Osakaslaina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643937" cy="5038725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100" dirty="0">
                <a:solidFill>
                  <a:schemeClr val="tx1"/>
                </a:solidFill>
              </a:rPr>
              <a:t>Jos maksukyvyttömyys myöhemmin, ei aina peiteltyä.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1800" dirty="0">
                <a:solidFill>
                  <a:schemeClr val="tx1"/>
                </a:solidFill>
              </a:rPr>
              <a:t>Peiteltyä, jos osakas ei maksanut korkoa, </a:t>
            </a:r>
            <a:r>
              <a:rPr lang="fi-FI" altLang="fi-FI" sz="1800" dirty="0" err="1">
                <a:solidFill>
                  <a:schemeClr val="tx1"/>
                </a:solidFill>
              </a:rPr>
              <a:t>vk:n</a:t>
            </a:r>
            <a:r>
              <a:rPr lang="fi-FI" altLang="fi-FI" sz="1800" dirty="0">
                <a:solidFill>
                  <a:schemeClr val="tx1"/>
                </a:solidFill>
              </a:rPr>
              <a:t> ehtoja ei muutoinkaan noudateta, ehdot poikkeavat normaalista, ei vakuutta, velka elantokustannuksiin, määrä ylittää merkittävästi </a:t>
            </a:r>
            <a:r>
              <a:rPr lang="fi-FI" altLang="fi-FI" sz="1800" dirty="0" err="1">
                <a:solidFill>
                  <a:schemeClr val="tx1"/>
                </a:solidFill>
              </a:rPr>
              <a:t>vap.opon</a:t>
            </a:r>
            <a:r>
              <a:rPr lang="fi-FI" altLang="fi-FI" sz="1800" dirty="0">
                <a:solidFill>
                  <a:schemeClr val="tx1"/>
                </a:solidFill>
              </a:rPr>
              <a:t>. eikä osakas nosta palkkaa (KHO 1991 II 570).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1800" dirty="0">
                <a:solidFill>
                  <a:schemeClr val="tx1"/>
                </a:solidFill>
              </a:rPr>
              <a:t>Jos maksukyvyttömyys ilman omaa syytä ja yhtiö perinyt saatavaa tehokkaasti, suhtauduttava varauksellisesti peitellyn soveltamiseen.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1900" dirty="0">
                <a:solidFill>
                  <a:schemeClr val="tx1"/>
                </a:solidFill>
              </a:rPr>
              <a:t>vrt. KVL 1994/48 kun osakeyhtiö poistaa kirjanpidosta arvottoman saamisen, joka muodostuu osakkaalle annetusta lainasta, kulukirjausta pidettiin peiteltynä osinkona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Osakaslaina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458200" cy="45720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Osakkaan hallussa olosuhteisiin nähden ylisuuri kassa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Jos takaisinmaksutarkoitus, pääomatuloa (TVL 53 a §).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Ellei saatu selvitystä takaisinmaksutarkoitusta, peitelty osinko.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Yhtiö lainaa osakkaalta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89063"/>
            <a:ext cx="845820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Laina osakkaalta yhtiölle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korko osakkaalle pääomatuloa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korko / määräytymisperuste kohtuullisia 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verrattavissa rahalaitoksesta otettuun lainaan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laina yhtiölle sen rahoitustilanteen vuoksi välttämätön 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muussa tilanteessa rinnastettava osakkaan tekemään pääomasijoitukseen, jolloin koron kohtuullisuus määräytyy eri perustein (peruskorko) </a:t>
            </a:r>
          </a:p>
          <a:p>
            <a:pPr marL="342900" indent="-342900" defTabSz="762000">
              <a:buClr>
                <a:srgbClr val="192465"/>
              </a:buClr>
              <a:buFontTx/>
              <a:buChar char="–"/>
            </a:pPr>
            <a:endParaRPr lang="fi-FI" altLang="fi-FI" sz="290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Korjausyritykset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450975"/>
            <a:ext cx="8207375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Peitellyn osingon palauttaminen ei vapauta verotuksesta (KHO 1978/4287).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Kaupan purku sen vuoksi, että osapuolet olivat erehtyneet veroseuraamuksista ei estänyt VML 29 §:n soveltamista (KHO 1979/129) 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Uusi korjattu veroilmoitus ei vapauta peitellystä osingosta, jos korjauksella ei oikaista tapahtunutta erehdystä, vaan paljastunut ”yritys” (KHO 1984/6243).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endParaRPr lang="fi-FI" altLang="fi-FI" sz="280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056438" cy="1036638"/>
          </a:xfrm>
        </p:spPr>
        <p:txBody>
          <a:bodyPr/>
          <a:lstStyle/>
          <a:p>
            <a:r>
              <a:rPr lang="fi-FI" altLang="fi-FI" dirty="0">
                <a:solidFill>
                  <a:srgbClr val="FF0000"/>
                </a:solidFill>
              </a:rPr>
              <a:t>Yhtiö lunastaa omia osakkeita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234363" cy="1065212"/>
          </a:xfrm>
        </p:spPr>
        <p:txBody>
          <a:bodyPr/>
          <a:lstStyle/>
          <a:p>
            <a:pPr>
              <a:buClr>
                <a:srgbClr val="192465"/>
              </a:buClr>
              <a:buFont typeface="Arial" charset="0"/>
              <a:buChar char="•"/>
            </a:pPr>
            <a:r>
              <a:rPr lang="fi-FI" altLang="fi-FI" sz="2000"/>
              <a:t>Yhtiö maksaa vastikkeen osakkeiden lunastuksessa ja verotus pääomatulona, ellei veron välttämistarkoitusta, </a:t>
            </a:r>
          </a:p>
          <a:p>
            <a:pPr>
              <a:buClr>
                <a:srgbClr val="192465"/>
              </a:buClr>
              <a:buFont typeface="Arial" charset="0"/>
              <a:buChar char="•"/>
            </a:pPr>
            <a:r>
              <a:rPr lang="fi-FI" altLang="fi-FI" sz="2000"/>
              <a:t>maksettu ylihinta peiteltyä osinkoa, alihinta lahjaa.</a:t>
            </a:r>
          </a:p>
          <a:p>
            <a:pPr>
              <a:buClr>
                <a:srgbClr val="192465"/>
              </a:buClr>
              <a:buFont typeface="Arial" charset="0"/>
              <a:buChar char="•"/>
            </a:pPr>
            <a:endParaRPr lang="fi-FI" altLang="fi-FI" sz="200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74738" y="998537"/>
            <a:ext cx="5834062" cy="576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i-FI" altLang="fi-FI"/>
          </a:p>
        </p:txBody>
      </p:sp>
      <p:sp>
        <p:nvSpPr>
          <p:cNvPr id="299013" name="Documents"/>
          <p:cNvSpPr>
            <a:spLocks noEditPoints="1" noChangeArrowheads="1"/>
          </p:cNvSpPr>
          <p:nvPr/>
        </p:nvSpPr>
        <p:spPr bwMode="auto">
          <a:xfrm>
            <a:off x="1652588" y="2943225"/>
            <a:ext cx="360362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cxnSp>
        <p:nvCxnSpPr>
          <p:cNvPr id="21510" name="AutoShape 6"/>
          <p:cNvCxnSpPr>
            <a:cxnSpLocks noChangeShapeType="1"/>
          </p:cNvCxnSpPr>
          <p:nvPr/>
        </p:nvCxnSpPr>
        <p:spPr bwMode="auto">
          <a:xfrm flipH="1" flipV="1">
            <a:off x="1292225" y="3375025"/>
            <a:ext cx="144463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1" name="AutoShape 7"/>
          <p:cNvCxnSpPr>
            <a:cxnSpLocks noChangeShapeType="1"/>
          </p:cNvCxnSpPr>
          <p:nvPr/>
        </p:nvCxnSpPr>
        <p:spPr bwMode="auto">
          <a:xfrm flipH="1">
            <a:off x="1147763" y="3375025"/>
            <a:ext cx="144462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2" name="AutoShape 8"/>
          <p:cNvCxnSpPr>
            <a:cxnSpLocks noChangeShapeType="1"/>
          </p:cNvCxnSpPr>
          <p:nvPr/>
        </p:nvCxnSpPr>
        <p:spPr bwMode="auto">
          <a:xfrm>
            <a:off x="1292225" y="3087687"/>
            <a:ext cx="0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1219200" y="2943225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i-FI" altLang="fi-FI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147763" y="3159125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939925" y="1719262"/>
            <a:ext cx="0" cy="1081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998538" y="3808412"/>
            <a:ext cx="26431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2400"/>
              <a:t>luopuvat osakkaat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675188" y="3827462"/>
            <a:ext cx="11509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2400"/>
              <a:t>jatkajat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 rot="-5400000">
            <a:off x="1448594" y="1901031"/>
            <a:ext cx="13525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i="1"/>
              <a:t>omistus 25 </a:t>
            </a:r>
          </a:p>
        </p:txBody>
      </p:sp>
      <p:sp>
        <p:nvSpPr>
          <p:cNvPr id="299023" name="Text Box 15"/>
          <p:cNvSpPr txBox="1">
            <a:spLocks noChangeArrowheads="1"/>
          </p:cNvSpPr>
          <p:nvPr/>
        </p:nvSpPr>
        <p:spPr bwMode="auto">
          <a:xfrm rot="-5400000">
            <a:off x="1178719" y="2118519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b="1" i="1"/>
              <a:t>siirto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881438" y="1071562"/>
            <a:ext cx="1771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i-FI" altLang="fi-FI" sz="1800" i="1"/>
              <a:t>evl/tvl-toimintaa</a:t>
            </a:r>
          </a:p>
        </p:txBody>
      </p:sp>
      <p:sp>
        <p:nvSpPr>
          <p:cNvPr id="299025" name="Line 17"/>
          <p:cNvSpPr>
            <a:spLocks noChangeShapeType="1"/>
          </p:cNvSpPr>
          <p:nvPr/>
        </p:nvSpPr>
        <p:spPr bwMode="auto">
          <a:xfrm>
            <a:off x="1724025" y="1719262"/>
            <a:ext cx="0" cy="10810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99026" name="Documents"/>
          <p:cNvSpPr>
            <a:spLocks noEditPoints="1" noChangeArrowheads="1"/>
          </p:cNvSpPr>
          <p:nvPr/>
        </p:nvSpPr>
        <p:spPr bwMode="auto">
          <a:xfrm>
            <a:off x="3379788" y="2943225"/>
            <a:ext cx="360362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cxnSp>
        <p:nvCxnSpPr>
          <p:cNvPr id="21523" name="AutoShape 19"/>
          <p:cNvCxnSpPr>
            <a:cxnSpLocks noChangeShapeType="1"/>
          </p:cNvCxnSpPr>
          <p:nvPr/>
        </p:nvCxnSpPr>
        <p:spPr bwMode="auto">
          <a:xfrm flipH="1" flipV="1">
            <a:off x="3019425" y="3375025"/>
            <a:ext cx="144463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24" name="AutoShape 20"/>
          <p:cNvCxnSpPr>
            <a:cxnSpLocks noChangeShapeType="1"/>
          </p:cNvCxnSpPr>
          <p:nvPr/>
        </p:nvCxnSpPr>
        <p:spPr bwMode="auto">
          <a:xfrm flipH="1">
            <a:off x="2874963" y="3375025"/>
            <a:ext cx="144462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25" name="AutoShape 21"/>
          <p:cNvCxnSpPr>
            <a:cxnSpLocks noChangeShapeType="1"/>
          </p:cNvCxnSpPr>
          <p:nvPr/>
        </p:nvCxnSpPr>
        <p:spPr bwMode="auto">
          <a:xfrm>
            <a:off x="3019425" y="3087687"/>
            <a:ext cx="0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2946400" y="2943225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i-FI" altLang="fi-FI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874963" y="3159125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3667125" y="1719262"/>
            <a:ext cx="0" cy="1081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 rot="-5400000">
            <a:off x="3174207" y="1901030"/>
            <a:ext cx="13525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i="1"/>
              <a:t>omistus 25 </a:t>
            </a:r>
          </a:p>
        </p:txBody>
      </p:sp>
      <p:sp>
        <p:nvSpPr>
          <p:cNvPr id="299034" name="Documents"/>
          <p:cNvSpPr>
            <a:spLocks noEditPoints="1" noChangeArrowheads="1"/>
          </p:cNvSpPr>
          <p:nvPr/>
        </p:nvSpPr>
        <p:spPr bwMode="auto">
          <a:xfrm>
            <a:off x="6261100" y="2943225"/>
            <a:ext cx="360363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cxnSp>
        <p:nvCxnSpPr>
          <p:cNvPr id="21531" name="AutoShape 27"/>
          <p:cNvCxnSpPr>
            <a:cxnSpLocks noChangeShapeType="1"/>
          </p:cNvCxnSpPr>
          <p:nvPr/>
        </p:nvCxnSpPr>
        <p:spPr bwMode="auto">
          <a:xfrm flipH="1" flipV="1">
            <a:off x="5900738" y="3375025"/>
            <a:ext cx="144462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32" name="AutoShape 28"/>
          <p:cNvCxnSpPr>
            <a:cxnSpLocks noChangeShapeType="1"/>
          </p:cNvCxnSpPr>
          <p:nvPr/>
        </p:nvCxnSpPr>
        <p:spPr bwMode="auto">
          <a:xfrm flipH="1">
            <a:off x="5756275" y="3375025"/>
            <a:ext cx="144463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33" name="AutoShape 29"/>
          <p:cNvCxnSpPr>
            <a:cxnSpLocks noChangeShapeType="1"/>
          </p:cNvCxnSpPr>
          <p:nvPr/>
        </p:nvCxnSpPr>
        <p:spPr bwMode="auto">
          <a:xfrm>
            <a:off x="5900738" y="3087687"/>
            <a:ext cx="0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5827713" y="2943225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i-FI" altLang="fi-FI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5756275" y="3159125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6548438" y="1719262"/>
            <a:ext cx="0" cy="1081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 rot="-5400000">
            <a:off x="6087269" y="1932781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i="1"/>
              <a:t>omistus 25</a:t>
            </a:r>
          </a:p>
        </p:txBody>
      </p:sp>
      <p:sp>
        <p:nvSpPr>
          <p:cNvPr id="299042" name="Text Box 34"/>
          <p:cNvSpPr txBox="1">
            <a:spLocks noChangeArrowheads="1"/>
          </p:cNvSpPr>
          <p:nvPr/>
        </p:nvSpPr>
        <p:spPr bwMode="auto">
          <a:xfrm rot="-5400000">
            <a:off x="2904332" y="2116930"/>
            <a:ext cx="742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b="1" i="1"/>
              <a:t>siirto</a:t>
            </a:r>
          </a:p>
        </p:txBody>
      </p:sp>
      <p:sp>
        <p:nvSpPr>
          <p:cNvPr id="299043" name="Line 35"/>
          <p:cNvSpPr>
            <a:spLocks noChangeShapeType="1"/>
          </p:cNvSpPr>
          <p:nvPr/>
        </p:nvSpPr>
        <p:spPr bwMode="auto">
          <a:xfrm>
            <a:off x="3449638" y="1719262"/>
            <a:ext cx="0" cy="10810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99044" name="Documents"/>
          <p:cNvSpPr>
            <a:spLocks noEditPoints="1" noChangeArrowheads="1"/>
          </p:cNvSpPr>
          <p:nvPr/>
        </p:nvSpPr>
        <p:spPr bwMode="auto">
          <a:xfrm>
            <a:off x="5035550" y="2943225"/>
            <a:ext cx="360363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cxnSp>
        <p:nvCxnSpPr>
          <p:cNvPr id="21541" name="AutoShape 37"/>
          <p:cNvCxnSpPr>
            <a:cxnSpLocks noChangeShapeType="1"/>
          </p:cNvCxnSpPr>
          <p:nvPr/>
        </p:nvCxnSpPr>
        <p:spPr bwMode="auto">
          <a:xfrm flipH="1" flipV="1">
            <a:off x="4675188" y="3375025"/>
            <a:ext cx="144462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42" name="AutoShape 38"/>
          <p:cNvCxnSpPr>
            <a:cxnSpLocks noChangeShapeType="1"/>
          </p:cNvCxnSpPr>
          <p:nvPr/>
        </p:nvCxnSpPr>
        <p:spPr bwMode="auto">
          <a:xfrm flipH="1">
            <a:off x="4530725" y="3375025"/>
            <a:ext cx="144463" cy="215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43" name="AutoShape 39"/>
          <p:cNvCxnSpPr>
            <a:cxnSpLocks noChangeShapeType="1"/>
          </p:cNvCxnSpPr>
          <p:nvPr/>
        </p:nvCxnSpPr>
        <p:spPr bwMode="auto">
          <a:xfrm>
            <a:off x="4675188" y="3087687"/>
            <a:ext cx="0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4602163" y="2943225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i-FI" altLang="fi-FI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4530725" y="3159125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5322888" y="1719262"/>
            <a:ext cx="0" cy="1081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lg" len="med"/>
            <a:tailEnd type="none" w="sm" len="sm"/>
          </a:ln>
        </p:spPr>
        <p:txBody>
          <a:bodyPr/>
          <a:lstStyle/>
          <a:p>
            <a:endParaRPr lang="fi-FI"/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 rot="-5400000">
            <a:off x="4861719" y="1932781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i="1"/>
              <a:t>omistus 25</a:t>
            </a:r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1076325" y="3590925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i-FI" altLang="fi-FI" sz="1800" i="1"/>
              <a:t>A</a:t>
            </a:r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2803525" y="3590925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i-FI" altLang="fi-FI" sz="1800" i="1"/>
              <a:t>B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451350" y="3590925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i-FI" altLang="fi-FI" sz="1800" i="1"/>
              <a:t>C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5683250" y="3590925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i-FI" altLang="fi-FI" sz="1800" i="1"/>
              <a:t>D</a:t>
            </a:r>
          </a:p>
        </p:txBody>
      </p:sp>
      <p:sp>
        <p:nvSpPr>
          <p:cNvPr id="299056" name="Kaari 48"/>
          <p:cNvSpPr>
            <a:spLocks/>
          </p:cNvSpPr>
          <p:nvPr/>
        </p:nvSpPr>
        <p:spPr bwMode="auto">
          <a:xfrm rot="19220882" flipH="1">
            <a:off x="787400" y="1863725"/>
            <a:ext cx="862013" cy="936625"/>
          </a:xfrm>
          <a:custGeom>
            <a:avLst/>
            <a:gdLst>
              <a:gd name="T0" fmla="*/ 0 w 21547"/>
              <a:gd name="T1" fmla="*/ 0 h 21600"/>
              <a:gd name="T2" fmla="*/ 1379646506 w 21547"/>
              <a:gd name="T3" fmla="*/ 1637436054 h 21600"/>
              <a:gd name="T4" fmla="*/ 0 w 21547"/>
              <a:gd name="T5" fmla="*/ 1761123196 h 21600"/>
              <a:gd name="T6" fmla="*/ 0 60000 65536"/>
              <a:gd name="T7" fmla="*/ 0 60000 65536"/>
              <a:gd name="T8" fmla="*/ 0 60000 65536"/>
              <a:gd name="T9" fmla="*/ 0 w 21547"/>
              <a:gd name="T10" fmla="*/ 0 h 21600"/>
              <a:gd name="T11" fmla="*/ 21547 w 215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7" h="21600" fill="none" extrusionOk="0">
                <a:moveTo>
                  <a:pt x="0" y="-1"/>
                </a:moveTo>
                <a:cubicBezTo>
                  <a:pt x="11340" y="-1"/>
                  <a:pt x="20750" y="8770"/>
                  <a:pt x="21546" y="20083"/>
                </a:cubicBezTo>
              </a:path>
              <a:path w="21547" h="21600" stroke="0" extrusionOk="0">
                <a:moveTo>
                  <a:pt x="0" y="-1"/>
                </a:moveTo>
                <a:cubicBezTo>
                  <a:pt x="11340" y="-1"/>
                  <a:pt x="20750" y="8770"/>
                  <a:pt x="21546" y="20083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99057" name="Kaari 49"/>
          <p:cNvSpPr>
            <a:spLocks/>
          </p:cNvSpPr>
          <p:nvPr/>
        </p:nvSpPr>
        <p:spPr bwMode="auto">
          <a:xfrm rot="19220882" flipH="1">
            <a:off x="2514600" y="1863725"/>
            <a:ext cx="862013" cy="936625"/>
          </a:xfrm>
          <a:custGeom>
            <a:avLst/>
            <a:gdLst>
              <a:gd name="T0" fmla="*/ 0 w 21547"/>
              <a:gd name="T1" fmla="*/ 0 h 21600"/>
              <a:gd name="T2" fmla="*/ 1379646506 w 21547"/>
              <a:gd name="T3" fmla="*/ 1637436054 h 21600"/>
              <a:gd name="T4" fmla="*/ 0 w 21547"/>
              <a:gd name="T5" fmla="*/ 1761123196 h 21600"/>
              <a:gd name="T6" fmla="*/ 0 60000 65536"/>
              <a:gd name="T7" fmla="*/ 0 60000 65536"/>
              <a:gd name="T8" fmla="*/ 0 60000 65536"/>
              <a:gd name="T9" fmla="*/ 0 w 21547"/>
              <a:gd name="T10" fmla="*/ 0 h 21600"/>
              <a:gd name="T11" fmla="*/ 21547 w 215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7" h="21600" fill="none" extrusionOk="0">
                <a:moveTo>
                  <a:pt x="0" y="-1"/>
                </a:moveTo>
                <a:cubicBezTo>
                  <a:pt x="11340" y="-1"/>
                  <a:pt x="20750" y="8770"/>
                  <a:pt x="21546" y="20083"/>
                </a:cubicBezTo>
              </a:path>
              <a:path w="21547" h="21600" stroke="0" extrusionOk="0">
                <a:moveTo>
                  <a:pt x="0" y="-1"/>
                </a:moveTo>
                <a:cubicBezTo>
                  <a:pt x="11340" y="-1"/>
                  <a:pt x="20750" y="8770"/>
                  <a:pt x="21546" y="20083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99058" name="Text Box 50"/>
          <p:cNvSpPr txBox="1">
            <a:spLocks noChangeArrowheads="1"/>
          </p:cNvSpPr>
          <p:nvPr/>
        </p:nvSpPr>
        <p:spPr bwMode="auto">
          <a:xfrm rot="-5400000">
            <a:off x="188119" y="1999456"/>
            <a:ext cx="1276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b="1" i="1"/>
              <a:t>vastike 25</a:t>
            </a:r>
          </a:p>
        </p:txBody>
      </p:sp>
      <p:sp>
        <p:nvSpPr>
          <p:cNvPr id="299059" name="Text Box 51"/>
          <p:cNvSpPr txBox="1">
            <a:spLocks noChangeArrowheads="1"/>
          </p:cNvSpPr>
          <p:nvPr/>
        </p:nvSpPr>
        <p:spPr bwMode="auto">
          <a:xfrm rot="-5400000">
            <a:off x="1915319" y="2061369"/>
            <a:ext cx="1276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altLang="fi-FI" sz="1800" b="1" i="1" dirty="0"/>
              <a:t>vastike 25</a:t>
            </a:r>
          </a:p>
        </p:txBody>
      </p:sp>
      <p:sp>
        <p:nvSpPr>
          <p:cNvPr id="299060" name="Documents"/>
          <p:cNvSpPr>
            <a:spLocks noEditPoints="1" noChangeArrowheads="1"/>
          </p:cNvSpPr>
          <p:nvPr/>
        </p:nvSpPr>
        <p:spPr bwMode="auto">
          <a:xfrm>
            <a:off x="3379788" y="2943225"/>
            <a:ext cx="360362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sp>
        <p:nvSpPr>
          <p:cNvPr id="299061" name="Documents"/>
          <p:cNvSpPr>
            <a:spLocks noEditPoints="1" noChangeArrowheads="1"/>
          </p:cNvSpPr>
          <p:nvPr/>
        </p:nvSpPr>
        <p:spPr bwMode="auto">
          <a:xfrm>
            <a:off x="1651000" y="1071562"/>
            <a:ext cx="360363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sp>
        <p:nvSpPr>
          <p:cNvPr id="299062" name="Documents"/>
          <p:cNvSpPr>
            <a:spLocks noEditPoints="1" noChangeArrowheads="1"/>
          </p:cNvSpPr>
          <p:nvPr/>
        </p:nvSpPr>
        <p:spPr bwMode="auto">
          <a:xfrm>
            <a:off x="3379788" y="1071562"/>
            <a:ext cx="360362" cy="4730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ea typeface="+mn-ea"/>
            </a:endParaRP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998538" y="693737"/>
            <a:ext cx="70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altLang="fi-FI" sz="1800" b="1"/>
              <a:t>X Oy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9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990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990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9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9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99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299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 autoUpdateAnimBg="0"/>
      <p:bldP spid="299023" grpId="0" autoUpdateAnimBg="0"/>
      <p:bldP spid="299025" grpId="0" animBg="1"/>
      <p:bldP spid="299042" grpId="0" autoUpdateAnimBg="0"/>
      <p:bldP spid="299043" grpId="0" animBg="1"/>
      <p:bldP spid="299056" grpId="0" animBg="1"/>
      <p:bldP spid="299057" grpId="0" animBg="1"/>
      <p:bldP spid="299058" grpId="0" autoUpdateAnimBg="0"/>
      <p:bldP spid="2990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Käsitteistä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1449388"/>
            <a:ext cx="8458200" cy="42672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8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Peitelty osinko</a:t>
            </a:r>
          </a:p>
          <a:p>
            <a:pPr marL="742950" lvl="1" indent="-285750" defTabSz="762000">
              <a:lnSpc>
                <a:spcPct val="80000"/>
              </a:lnSpc>
              <a:buFont typeface="Arial" charset="0"/>
              <a:buNone/>
            </a:pPr>
            <a:r>
              <a:rPr lang="fi-FI" altLang="fi-FI" sz="2200">
                <a:solidFill>
                  <a:schemeClr val="tx1"/>
                </a:solidFill>
              </a:rPr>
              <a:t>	Osingonjaon muotovaatimukset sivuuttaen tapahtuvaa osakeyhtiön varojen siirtämistä osakastaholle, joka todelliselta luonteeltaan on voitonjakoa.</a:t>
            </a:r>
          </a:p>
          <a:p>
            <a:pPr marL="342900" indent="-342900" defTabSz="762000">
              <a:lnSpc>
                <a:spcPct val="8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Veron kiertäminen </a:t>
            </a:r>
          </a:p>
          <a:p>
            <a:pPr marL="742950" lvl="1" indent="-285750" defTabSz="7620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fi-FI" altLang="fi-FI" sz="2200">
                <a:solidFill>
                  <a:schemeClr val="tx1"/>
                </a:solidFill>
              </a:rPr>
              <a:t>	Verovelvollisen tavanomaisesta vaihdantakäyttäytymisestä poikkeavia oikeudellisia toimia, jotka vaikuttavat keinotekoisilta ja joilla pyritään saavuttamaan lainsäätäjän tarkoitukselle vieraita veroetuja (erityisesti VML 28 § ja ELV 52 h §). &gt;&lt; Veronsuunnittelu &gt;&lt; Veron minimointi</a:t>
            </a:r>
          </a:p>
          <a:p>
            <a:pPr marL="342900" indent="-342900" defTabSz="7620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Verorikos</a:t>
            </a:r>
          </a:p>
          <a:p>
            <a:pPr marL="742950" lvl="1" indent="-285750" defTabSz="7620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fi-FI" altLang="fi-FI" sz="2200">
                <a:solidFill>
                  <a:schemeClr val="tx1"/>
                </a:solidFill>
              </a:rPr>
              <a:t>	Rikoslaissa sanktioitu teko</a:t>
            </a:r>
          </a:p>
          <a:p>
            <a:pPr marL="742950" lvl="1" indent="-285750" defTabSz="762000">
              <a:lnSpc>
                <a:spcPct val="80000"/>
              </a:lnSpc>
              <a:buFont typeface="Arial" charset="0"/>
              <a:buNone/>
            </a:pPr>
            <a:endParaRPr lang="fi-FI" altLang="fi-FI" sz="2200">
              <a:solidFill>
                <a:schemeClr val="tx1"/>
              </a:solidFill>
            </a:endParaRPr>
          </a:p>
          <a:p>
            <a:pPr marL="342900" indent="-342900" defTabSz="762000">
              <a:lnSpc>
                <a:spcPct val="80000"/>
              </a:lnSpc>
              <a:buClr>
                <a:srgbClr val="192465"/>
              </a:buClr>
              <a:buFont typeface="Arial" charset="0"/>
              <a:buChar char="•"/>
            </a:pPr>
            <a:endParaRPr lang="fi-FI" altLang="fi-FI" sz="28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398463"/>
            <a:ext cx="84709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Omien osakkeiden lunastaminen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981200"/>
            <a:ext cx="7972425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900" dirty="0"/>
              <a:t>Omien osakkeiden lunastamisessa osakkaalla tulee sovellettavaksi luovutusvoittosäännökset (TVL 46 §).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900" dirty="0"/>
              <a:t>Osingon pääomatulo-osuus ja luovutusvoitto pääomatulon verokannan mukaan.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325438"/>
            <a:ext cx="84582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Lunastaminen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VML 29 § 2 momentin soveltaminen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 sz="2200">
                <a:solidFill>
                  <a:schemeClr val="tx1"/>
                </a:solidFill>
              </a:rPr>
              <a:t>tapauskohtaista kokonaisarviointia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 sz="2200">
                <a:solidFill>
                  <a:schemeClr val="tx1"/>
                </a:solidFill>
              </a:rPr>
              <a:t>oikeuskäytännön kautta muodostunut raskauttavat ja lieventävät seikat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VML 29 § 2 momentin soveltuessa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 sz="2200">
                <a:solidFill>
                  <a:schemeClr val="tx1"/>
                </a:solidFill>
              </a:rPr>
              <a:t>yhtiön verotettavaan tuloon ei tehdä lisäystä (varojen jako ei tulosvaikutteinen)</a:t>
            </a:r>
          </a:p>
          <a:p>
            <a:pPr marL="742950" lvl="1" indent="-285750" defTabSz="762000">
              <a:buFont typeface="Arial" charset="0"/>
              <a:buChar char="–"/>
            </a:pPr>
            <a:r>
              <a:rPr lang="fi-FI" altLang="fi-FI" sz="2200">
                <a:solidFill>
                  <a:schemeClr val="tx1"/>
                </a:solidFill>
              </a:rPr>
              <a:t>osakkaalle ansiotuloa</a:t>
            </a:r>
          </a:p>
          <a:p>
            <a:pPr marL="342900" indent="-342900" defTabSz="762000">
              <a:buClr>
                <a:srgbClr val="192465"/>
              </a:buClr>
              <a:buFontTx/>
              <a:buChar char="–"/>
            </a:pPr>
            <a:endParaRPr lang="fi-FI" altLang="fi-FI" sz="25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214313"/>
            <a:ext cx="87630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Raskauttavat ja lieventävät seikat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573213"/>
            <a:ext cx="836295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Peiteltyä osinkoa muodostuu, jos osakkeita lunastetaan kaikilta osakkailta samassa suhteessa.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Yleensä vähemmistöosakas voidaan lunastaa yhtiöstä ulos ilman peitellyn osingon soveltumista.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Enemmistöosakkaan lunastaminen ilman peiteltyä osinkoa mahdollista, jos osakas luopuu yhtiöstä / jää eläkkeelle ja muuttuu vähemmistöosakkaaksi, lisäksi edellytetty säännöllistä osingonjakoa.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Hallituksen jäsenyys säilytettävissä ilman  peitellyn osingon verotusta.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7630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Raskauttavat ja lieventävät seikat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643063"/>
            <a:ext cx="8362950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Yleensä peitelty osinko  soveltuu, jos lunastamisen myötä osakkuusasema ei muutu (KHO 1975/4796 ja 1986 II 575). 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Jos kuitenkin lieventävinä seikkoina eläkkeelle siirtyminen, toiminnan olennainen supistuminen ja säännöllinen ja huomattava osingonjako, ei peitelty osinko sovellu (KHO 1973/2362).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/>
              <a:t>Sukupolvenvaihdostilanteessa ei peiteltyä osinkoa useinkaan sovelleta (KHO 1979 II 614) (poikkeus: KVL 2000/52, missä ei suunnitelmia jatkosta).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201613"/>
            <a:ext cx="8763000" cy="1143000"/>
          </a:xfrm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Raskauttavat ja lieventävät seikat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22425"/>
            <a:ext cx="8207375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Perättäiset osakepääoman muutokset ilmentävät veronvälttämistarkoitusta. 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800"/>
              <a:t>Osakkeiden lunastaminen perusteltua, kun yhtiön toiminta supistuu voimakkaasti ja se myy tarpeettomaksi käyvää käyttöomaisuutta ja jakaa tästä syntyviä ylimäärävaroja osakkaille, vaikka lunastus tapahtuu samassa suhteessa (KHO 1989 B 553, 1984 II 610).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Omien osakkeiden lunastus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Ylihinnan osuus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Jos lunastuksessa käytetään ylihintaa, ylihinnan osuus katsotaan peitellyksi osingoksi 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	VML 29 § </a:t>
            </a:r>
            <a:r>
              <a:rPr lang="fi-FI" altLang="fi-FI" u="sng">
                <a:solidFill>
                  <a:schemeClr val="tx1"/>
                </a:solidFill>
              </a:rPr>
              <a:t>1 mom.</a:t>
            </a:r>
            <a:r>
              <a:rPr lang="fi-FI" altLang="fi-FI">
                <a:solidFill>
                  <a:schemeClr val="tx1"/>
                </a:solidFill>
              </a:rPr>
              <a:t> mukaan.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Ylihinnan osaan ei sovelleta luovutusvoittosäännöksiä.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Alihinnan käyttö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Ei tavallisesti ongelma, ellei luopuvan ja jäävän osakkaan välillä lahjoitustarkoitusta -&gt; sovellettavaksi saattaa tulla </a:t>
            </a:r>
            <a:r>
              <a:rPr lang="fi-FI" altLang="fi-FI" u="sng">
                <a:solidFill>
                  <a:schemeClr val="tx1"/>
                </a:solidFill>
              </a:rPr>
              <a:t>lahjaverotus</a:t>
            </a:r>
            <a:r>
              <a:rPr lang="fi-FI" altLang="fi-FI">
                <a:solidFill>
                  <a:schemeClr val="tx1"/>
                </a:solidFill>
              </a:rPr>
              <a:t> (mm. sukupolvenvaihdos).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None/>
            </a:pPr>
            <a:endParaRPr lang="fi-FI" alt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Erotettava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552575"/>
            <a:ext cx="8636000" cy="4745038"/>
          </a:xfrm>
        </p:spPr>
        <p:txBody>
          <a:bodyPr/>
          <a:lstStyle/>
          <a:p>
            <a:pPr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Ilmoittamisvelvollisuus</a:t>
            </a:r>
          </a:p>
          <a:p>
            <a:pPr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Näyttötaakka </a:t>
            </a:r>
          </a:p>
          <a:p>
            <a:pPr>
              <a:buClr>
                <a:srgbClr val="192465"/>
              </a:buClr>
              <a:buFont typeface="Arial" charset="0"/>
              <a:buChar char="•"/>
            </a:pPr>
            <a:r>
              <a:rPr lang="fi-FI" altLang="fi-FI"/>
              <a:t>Säännöksen soveltuminen</a:t>
            </a:r>
          </a:p>
          <a:p>
            <a:pPr lvl="1">
              <a:buFont typeface="Arial" charset="0"/>
              <a:buChar char="–"/>
            </a:pPr>
            <a:r>
              <a:rPr lang="fi-FI" altLang="fi-FI">
                <a:solidFill>
                  <a:schemeClr val="tx1"/>
                </a:solidFill>
              </a:rPr>
              <a:t>Verotus ja veronkorotus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Peitelty osinko - VML 29 §:n rakenne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35113"/>
            <a:ext cx="8156575" cy="4267200"/>
          </a:xfrm>
          <a:noFill/>
        </p:spPr>
        <p:txBody>
          <a:bodyPr lIns="92075" tIns="46038" rIns="92075" bIns="46038"/>
          <a:lstStyle/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1. mom.	etu oy:stä osakkaalle olennaisesti					poikkeavalla hinnoittelulla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2. mom. 	oman pääoman alentaminen 					osingosta menevän veron välttämiseksi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3. mom. 	1. mom. seuraamukset: yhtiön ja 					osakkaan verotuksessa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4. mom. 	2. mom. seuraamukset: 						osakkaan verotus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5. mom. 	1. mom:n rinnastus muihin 	yhteisöihin</a:t>
            </a:r>
          </a:p>
          <a:p>
            <a:pPr marL="742950" lvl="1" indent="-285750" defTabSz="762000">
              <a:buFont typeface="Arial" charset="0"/>
              <a:buNone/>
            </a:pPr>
            <a:r>
              <a:rPr lang="fi-FI" altLang="fi-FI" sz="2400">
                <a:solidFill>
                  <a:schemeClr val="tx1"/>
                </a:solidFill>
              </a:rPr>
              <a:t>6. mom. 	tulolaji TVL:n mukaan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Peitellystä osingosta yleensä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771650"/>
            <a:ext cx="8205787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1. mom. ei edellytä näyttöä verosta vapautumisen tarkoituksesta, joten tahatonkin hinnoitteluvirhe voi johtaa säännöksen soveltumiseen.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1. ja 2. mom. vain, jos on ilmeisesti menetelty VML 29 §:ssä säädetyllä tavalla (”on ilmeistä”).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Jaosta näyttövelvollisuus veroviranomaisella.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Verovelvollisella ilmoittamisvelvollisuus olosuhteista.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Peitellyn osingon saajat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697038"/>
            <a:ext cx="8129588" cy="41148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Osakas tai tämän omainen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000">
                <a:solidFill>
                  <a:schemeClr val="tx1"/>
                </a:solidFill>
              </a:rPr>
              <a:t>luonnollinen tai juridinen henkilö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000">
                <a:solidFill>
                  <a:schemeClr val="tx1"/>
                </a:solidFill>
              </a:rPr>
              <a:t>varsinaiseen osakkaaseen rinnastuu etuosakkeen omistaja, mutta ei pääomalainan/vaihtovelkakirjalainan/ optiolainan antaja tai optio-oikeuden haltija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000">
                <a:solidFill>
                  <a:schemeClr val="tx1"/>
                </a:solidFill>
              </a:rPr>
              <a:t>omaisina voi olla esim. osakkeenomistajan sisko (KHO 1992/125) tai veljenpoika (KHO 1986/4489), mutta serkku ei ole omainen (KHO 1967 II 581)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000">
                <a:solidFill>
                  <a:schemeClr val="tx1"/>
                </a:solidFill>
              </a:rPr>
              <a:t>yhtiön kautta realisoitunut etu (KHO 1996/1944, 2000/2002, 1992/4276, 1983/840)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>
                <a:solidFill>
                  <a:schemeClr val="tx1"/>
                </a:solidFill>
              </a:rPr>
              <a:t>Verotus toimitetaan kuitenkin aina osakkaalla.</a:t>
            </a:r>
          </a:p>
          <a:p>
            <a:pPr marL="742950" lvl="1" indent="-285750" defTabSz="762000">
              <a:lnSpc>
                <a:spcPct val="90000"/>
              </a:lnSpc>
              <a:buFont typeface="Arial" charset="0"/>
              <a:buChar char="–"/>
            </a:pPr>
            <a:r>
              <a:rPr lang="fi-FI" altLang="fi-FI" sz="2000">
                <a:solidFill>
                  <a:schemeClr val="tx1"/>
                </a:solidFill>
              </a:rPr>
              <a:t>Bulvaanitilanteissa myös tosiasiallista valtaa käyttävällä, mutta ei aina (KHO 1988 B 566 ja 2005/422).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Peitellyn osingon tapoja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450975"/>
            <a:ext cx="8636000" cy="4745038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Ylipalkka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Hyödykkeestä maksettu ylihinta/-vuokra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Hyödykkeestä peritty alihinta/-vuokra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Osakeyhtiö maksaa osakkaan yksityistalouden kuluja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Osakaslainaan liittyvät erityistilanteet</a:t>
            </a:r>
          </a:p>
          <a:p>
            <a:pPr marL="342900" indent="-342900" defTabSz="762000">
              <a:buClr>
                <a:srgbClr val="192465"/>
              </a:buClr>
              <a:buFont typeface="Arial" charset="0"/>
              <a:buChar char="•"/>
            </a:pPr>
            <a:r>
              <a:rPr lang="fi-FI" altLang="fi-FI">
                <a:solidFill>
                  <a:schemeClr val="tx1"/>
                </a:solidFill>
              </a:rPr>
              <a:t>Omien osakkeiden lunastus / hankinta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Ylipalkka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088" y="1584325"/>
            <a:ext cx="8247384" cy="4135438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Osinko = osuus osakeyhtiön jakamasta voitosta, joka osakkaalla on osakkuusaseman perusteella.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Palkka = kaikenlaatuinen palkka, palkkio, etuus ja korvaus, joka saadaan työsuhteesta.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Osakkaalle voidaan maksaa palkkaa vain tehdystä työstä (kohtuullinen työhän nähden).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Muuna kuin raha saatu etu; palkka vai peitelty osinko? (HE 26/1998)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Ratkaisevana tekijänä edun peruste ja todellinen tarkoitus; työn vai voitonjaon korvaaminen.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Peitellyssä osingossa edellytetään osakkuusasemaa.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defTabSz="762000"/>
            <a:r>
              <a:rPr lang="fi-FI" altLang="fi-FI" dirty="0">
                <a:solidFill>
                  <a:srgbClr val="FF0000"/>
                </a:solidFill>
              </a:rPr>
              <a:t>Ylipalkka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8" y="1287463"/>
            <a:ext cx="8742808" cy="4572000"/>
          </a:xfrm>
          <a:noFill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u="sng" dirty="0">
                <a:solidFill>
                  <a:schemeClr val="tx1"/>
                </a:solidFill>
              </a:rPr>
              <a:t>Tavanomaiset luontoisedut</a:t>
            </a:r>
            <a:r>
              <a:rPr lang="fi-FI" altLang="fi-FI" sz="2500" dirty="0">
                <a:solidFill>
                  <a:schemeClr val="tx1"/>
                </a:solidFill>
              </a:rPr>
              <a:t> (asunto-, ravinto-, auto-, puhelin- ja autotallietu): lähtökohtaisesti pakkaa, ei peiteltyä.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Tavanomainenkin voi olla peiteltyä, jos etu perustuu osakkuusasemaan (suuret </a:t>
            </a:r>
            <a:r>
              <a:rPr lang="fi-FI" altLang="fi-FI" sz="2500" dirty="0" err="1">
                <a:solidFill>
                  <a:schemeClr val="tx1"/>
                </a:solidFill>
              </a:rPr>
              <a:t>kust</a:t>
            </a:r>
            <a:r>
              <a:rPr lang="fi-FI" altLang="fi-FI" sz="2500" dirty="0">
                <a:solidFill>
                  <a:schemeClr val="tx1"/>
                </a:solidFill>
              </a:rPr>
              <a:t>.).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HE: </a:t>
            </a:r>
            <a:r>
              <a:rPr lang="fi-FI" altLang="fi-FI" sz="2500" dirty="0" err="1">
                <a:solidFill>
                  <a:schemeClr val="tx1"/>
                </a:solidFill>
              </a:rPr>
              <a:t>palkkakirjanp</a:t>
            </a:r>
            <a:r>
              <a:rPr lang="fi-FI" altLang="fi-FI" sz="2500" dirty="0">
                <a:solidFill>
                  <a:schemeClr val="tx1"/>
                </a:solidFill>
              </a:rPr>
              <a:t>. käsitellyt luontoisedut palkkaa,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u="sng" dirty="0">
                <a:solidFill>
                  <a:schemeClr val="tx1"/>
                </a:solidFill>
              </a:rPr>
              <a:t>Epätavallinen luontoisetu</a:t>
            </a:r>
            <a:r>
              <a:rPr lang="fi-FI" altLang="fi-FI" sz="2500" dirty="0">
                <a:solidFill>
                  <a:schemeClr val="tx1"/>
                </a:solidFill>
              </a:rPr>
              <a:t> (esim. vene-etu): yleensä peiteltyä osinkoa (KHO 1990 B 559).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Jälkikäteen maksettu palkka helposti peiteltyä, ellei perustu jo etukäteen tehtyyn sopimukseen.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r>
              <a:rPr lang="fi-FI" altLang="fi-FI" sz="2500" dirty="0">
                <a:solidFill>
                  <a:schemeClr val="tx1"/>
                </a:solidFill>
              </a:rPr>
              <a:t>Arvioinnissa tulee verrata mahdollisia muita palkansaajia = osakasta ei saa asettaa huonompaan asemaan. </a:t>
            </a:r>
          </a:p>
          <a:p>
            <a:pPr marL="342900" indent="-342900" defTabSz="762000">
              <a:lnSpc>
                <a:spcPct val="90000"/>
              </a:lnSpc>
              <a:buClr>
                <a:srgbClr val="192465"/>
              </a:buClr>
              <a:buFont typeface="Arial" charset="0"/>
              <a:buChar char="•"/>
            </a:pPr>
            <a:endParaRPr lang="fi-FI" altLang="fi-FI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aalto_economics">
  <a:themeElements>
    <a:clrScheme name="Polttopist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1414</Words>
  <Application>Microsoft Macintosh PowerPoint</Application>
  <PresentationFormat>Näytössä katseltava diaesitys (4:3)</PresentationFormat>
  <Paragraphs>153</Paragraphs>
  <Slides>25</Slides>
  <Notes>23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30" baseType="lpstr">
      <vt:lpstr>Arial</vt:lpstr>
      <vt:lpstr>Calibri</vt:lpstr>
      <vt:lpstr>Georgia</vt:lpstr>
      <vt:lpstr>Symbol</vt:lpstr>
      <vt:lpstr>aalto_economics</vt:lpstr>
      <vt:lpstr>Yritysverotus – peitelty osinko</vt:lpstr>
      <vt:lpstr>Käsitteistä</vt:lpstr>
      <vt:lpstr>Erotettava </vt:lpstr>
      <vt:lpstr>Peitelty osinko - VML 29 §:n rakenne </vt:lpstr>
      <vt:lpstr>Peitellystä osingosta yleensä</vt:lpstr>
      <vt:lpstr>Peitellyn osingon saajat</vt:lpstr>
      <vt:lpstr>Peitellyn osingon tapoja</vt:lpstr>
      <vt:lpstr>Ylipalkka</vt:lpstr>
      <vt:lpstr>Ylipalkka</vt:lpstr>
      <vt:lpstr>Yli- tai alihintainen luovutus</vt:lpstr>
      <vt:lpstr>Alihintainen käyttö / yksityismenot</vt:lpstr>
      <vt:lpstr>Alihintaisen käytön poikkeus – TVL 53 §</vt:lpstr>
      <vt:lpstr>Alihintaisen käytön poikkeus – TVL 53 §</vt:lpstr>
      <vt:lpstr>Osakaslaina</vt:lpstr>
      <vt:lpstr>Osakaslaina</vt:lpstr>
      <vt:lpstr>Osakaslaina</vt:lpstr>
      <vt:lpstr>Yhtiö lainaa osakkaalta</vt:lpstr>
      <vt:lpstr>Korjausyritykset</vt:lpstr>
      <vt:lpstr>Yhtiö lunastaa omia osakkeita</vt:lpstr>
      <vt:lpstr>Omien osakkeiden lunastaminen</vt:lpstr>
      <vt:lpstr>Lunastaminen</vt:lpstr>
      <vt:lpstr>Raskauttavat ja lieventävät seikat</vt:lpstr>
      <vt:lpstr>Raskauttavat ja lieventävät seikat</vt:lpstr>
      <vt:lpstr>Raskauttavat ja lieventävät seikat</vt:lpstr>
      <vt:lpstr>Omien osakkeiden lunastus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ei tietoa</cp:lastModifiedBy>
  <cp:revision>63</cp:revision>
  <dcterms:created xsi:type="dcterms:W3CDTF">2017-02-23T09:40:29Z</dcterms:created>
  <dcterms:modified xsi:type="dcterms:W3CDTF">2021-08-26T13:13:33Z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