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notesSlides/notesSlide4.xml" ContentType="application/vnd.openxmlformats-officedocument.presentationml.notesSlide+xml"/>
  <Override PartName="/ppt/ink/ink11.xml" ContentType="application/inkml+xml"/>
  <Override PartName="/ppt/ink/ink12.xml" ContentType="application/inkml+xml"/>
  <Override PartName="/ppt/notesSlides/notesSlide5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notesSlides/notesSlide6.xml" ContentType="application/vnd.openxmlformats-officedocument.presentationml.notesSlide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310" r:id="rId8"/>
    <p:sldId id="281" r:id="rId9"/>
    <p:sldId id="279" r:id="rId10"/>
    <p:sldId id="278" r:id="rId11"/>
    <p:sldId id="341" r:id="rId12"/>
    <p:sldId id="264" r:id="rId13"/>
    <p:sldId id="312" r:id="rId14"/>
    <p:sldId id="321" r:id="rId15"/>
    <p:sldId id="325" r:id="rId16"/>
    <p:sldId id="338" r:id="rId17"/>
    <p:sldId id="327" r:id="rId18"/>
    <p:sldId id="322" r:id="rId19"/>
    <p:sldId id="340" r:id="rId20"/>
    <p:sldId id="328" r:id="rId21"/>
    <p:sldId id="339" r:id="rId22"/>
    <p:sldId id="333" r:id="rId23"/>
    <p:sldId id="337" r:id="rId24"/>
    <p:sldId id="335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4B4"/>
    <a:srgbClr val="FF5E1E"/>
    <a:srgbClr val="ABA7FF"/>
    <a:srgbClr val="AE42FF"/>
    <a:srgbClr val="E24DFF"/>
    <a:srgbClr val="812EB6"/>
    <a:srgbClr val="F00067"/>
    <a:srgbClr val="FF6618"/>
    <a:srgbClr val="FFA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33"/>
    <p:restoredTop sz="96170"/>
  </p:normalViewPr>
  <p:slideViewPr>
    <p:cSldViewPr snapToGrid="0">
      <p:cViewPr varScale="1">
        <p:scale>
          <a:sx n="115" d="100"/>
          <a:sy n="115" d="100"/>
        </p:scale>
        <p:origin x="23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3T13:54:14.536"/>
    </inkml:context>
    <inkml:brush xml:id="br0">
      <inkml:brushProperty name="width" value="0.05" units="cm"/>
      <inkml:brushProperty name="height" value="0.05" units="cm"/>
      <inkml:brushProperty name="color" value="#3776CC"/>
    </inkml:brush>
  </inkml:definitions>
  <inkml:trace contextRef="#ctx0" brushRef="#br0">87 1 24575,'-5'4'0,"1"1"0,0 0 0,3 3 0,-8-3 0,-5 14 0,2-12 0,-6 10 0,8-12 0,4 5 0,2-1 0,4 0 0,0 0 0,0 1 0,0 0 0,0-1 0,0 1 0,0 0 0,0-1 0,0 0 0,0 0 0,4-3 0,2 2 0,3-7 0,1 4 0,0-1 0,0-3 0,0 4 0,-4-1 0,2-3 0,-2 3 0,4-4 0,-1 0 0,0 0 0,1 0 0,-1 0 0,0 0 0,0 0 0,0 0 0,1-4 0,-5-1 0,3 0 0,-7-4 0,4 4 0,-5-4 0,0-1 0,0 0 0,0 0 0,0 0 0,0-6 0,0 5 0,0-4 0,0 5 0,0 0 0,0 0 0,-4 4 0,3-8 0,-7 12 0,2-8 0,-3 10 0,0 0 0,-1 0 0,5 4 0,1 1 0,4 4 0,0 1 0,0-1 0,0 1 0,0-1 0,0 1 0,0-1 0,0 0 0,0 0 0,0 0 0,0 1 0,0-1 0,0 0 0,0 1 0,0-1 0,5-3 0,0-2 0,-4-4 0,-2-5 0,-9 4 0,5-8 0,-4 8 0,3-4 0,-4 5 0,5-4 0,-4 3 0,4-3 0,0 8 0,1 1 0,4 4 0,0-3 0,0-2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7T05:07:15.610"/>
    </inkml:context>
    <inkml:brush xml:id="br0">
      <inkml:brushProperty name="width" value="0.05" units="cm"/>
      <inkml:brushProperty name="height" value="0.05" units="cm"/>
      <inkml:brushProperty name="color" value="#FF0066"/>
    </inkml:brush>
  </inkml:definitions>
  <inkml:trace contextRef="#ctx0" brushRef="#br0">0 1 24575,'33'0'0,"13"4"0,-8 1 0,7 9 0,-18-4 0,-4 3 0,-2-5 0,-4 1 0,-1-1 0,-3 0 0,3 0 0,-8 0 0,4 0 0,-5-1 0,1 1 0,-4 8 0,3-2 0,-6 12 0,3-3 0,-4-1 0,4 4 0,-3-8 0,3 4 0,-4-6 0,0 1 0,0 0 0,0 4 0,0-3 0,0 8 0,0 2 0,4 1 0,-3 9 0,3-9 0,-4 10 0,0-11 0,0 0 0,0-1 0,0 3 0,0-6 0,0 10 0,0-17 0,0 10 0,0-5 0,0 6 0,0-6 0,0 4 0,0-8 0,0 8 0,4-8 0,-3 4 0,6-6 0,-2 1 0,-1 0 0,4-1 0,-4 1 0,5 0 0,-1-1 0,1 6 0,-1-4 0,1 8 0,-1-8 0,-3 3 0,3-4 0,-4 7 0,4-10 0,-3 9 0,2-14 0,-3 6 0,0-2 0,3 0 0,-2 2 0,3-2 0,0-1 0,0 4 0,0-7 0,0 6 0,0-6 0,4 3 0,-4-5 0,4 1 0,-5 0 0,1-1 0,3-3 0,-2 3 0,2-6 0,1 6 0,-3-6 0,2 3 0,-3-4 0,3 0 0,-2 0 0,6 0 0,-2 0 0,4 0 0,-1 0 0,1 0 0,0 0 0,-1 0 0,-3 0 0,-2 0 0,-3 0 0,0 0 0,-1 0 0,-6 3 0,2 1 0,-10 3 0,3 0 0,-8 1 0,0 4 0,-10 13 0,5-9 0,-5 12 0,9-15 0,1 3 0,0-3 0,3-1 0,-3-4 0,5 0 0,-5-1 0,0 4 0,-5-2 0,5 2 0,-3 1 0,6-3 0,-7 3 0,7-5 0,-3 5 0,1 1 0,2 0 0,-3 2 0,0-2 0,2 3 0,-2 1 0,-4 7 0,6-5 0,-5 1 0,6-5 0,1-2 0,0 4 0,-1 4 0,0-3 0,0 8 0,1-8 0,3 8 0,-3-3 0,3-1 0,0 4 0,-3-8 0,8 8 0,-8-8 0,7 4 0,-7-1 0,7-3 0,-7 8 0,7-8 0,-7 8 0,7-8 0,-7 16 0,2-10 0,1 6 0,1-9 0,0 1 0,3-4 0,-3 8 0,4-8 0,0 3 0,0 1 0,0 0 0,0 1 0,0 3 0,0-3 0,0 4 0,0-5 0,0 5 0,0-10 0,0 10 0,0-9 0,0-1 0,-4-1 0,0-5 0,-4 2 0,0-2 0,1-4 0,-1 1 0,0 3 0,0-2 0,-4 3 0,3-1 0,1-2 0,1 3 0,2-5 0,1 1 0,-3 0 0,6-1 0,-5 1 0,5-1 0,-6 5 0,2 4 0,-3 1 0,3 3 0,-3-3 0,4-5 0,-4 4 0,0-3 0,-1 3 0,1 1 0,0-5 0,-1 4 0,2-7 0,-1 2 0,3-3 0,-1-1 0,5 1 0,-6-4 0,6 3 0,-2-3 0,3 3 0,-4-3 0,3 2 0,-2-5 0,3 3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7T18:31:22.932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218 1011 24575,'0'-26'0,"0"-3"0,0-7 0,0 0 0,0 6 0,0 2 0,5 6 0,-4-1 0,4 1 0,-5 6 0,0-5 0,0 4 0,0 0 0,0-3 0,0 8 0,0-9 0,0 5 0,0-1 0,0-4 0,4 10 0,-3-5 0,4 6 0,-5-5 0,0 3 0,0-3 0,0 5 0,0-6 0,0 5 0,0-4 0,0 5 0,0-6 0,0 5 0,0-5 0,0 2 0,0 3 0,0-4 0,0 5 0,0 0 0,0 0 0,0 0 0,0 0 0,0 0 0,0 0 0,0-1 0,0 1 0,0 0 0,0 1 0,0-1 0,0 0 0,0 0 0,0 0 0,0 0 0,0 1 0,0-1 0,0 1 0,0 0 0,0-1 0,0 0 0,4 5 0,-7 1 0,2 4 0,-8 0 0,-1 0 0,-5 0 0,-1 0 0,0 0 0,1 0 0,-1 0 0,5 4 0,-10 7 0,9 6 0,-9 4 0,9 1 0,-4 0 0,5 0 0,0-5 0,5-2 0,-3-5 0,8 0 0,-8 0 0,8-9 0,1 3 0,1-13 0,8 4 0,-4-5 0,1 0 0,3 0 0,-4-5 0,5 4 0,5-14 0,-4 8 0,4-5 0,-4 2 0,0 3 0,-1 0 0,1-4 0,-1 10 0,-4-5 0,3 1 0,-3 4 0,4-4 0,-4 5 0,2 0 0,-7 0 0,7 5 0,-3 1 0,4 8 0,0 1 0,-4 5 0,4-1 0,-4 1 0,20 25 0,-5-14 0,28 38 0,-21-27 0,19 10 0,-16-13 0,7-5 0,-1 0 0,-7-1 0,6 1 0,-17-7 0,9 0 0,-16-7 0,5 0 0,-7 0 0,1 0 0,0-5 0,-4 4 0,-2-8 0,-4 3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7T18:31:25.672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1 24575,'21'5'0,"-3"6"0,10 2 0,-6 3 0,0-6 0,0 1 0,0 0 0,4 5 0,-8-5 0,12 9 0,-18-9 0,8 4 0,-10-9 0,-1 2 0,1-7 0,-5 8 0,3-8 0,-6 8 0,6-4 0,-2 5 0,3-1 0,-4 1 0,4-5 0,-8 4 0,3-3 0,1-1 0,-4 4 0,8-4 0,-4 5 0,0-1 0,3-4 0,-2 3 0,3-2 0,0-1 0,-3 3 0,2-7 0,-7 8 0,7-8 0,-11 4 0,-3-5 0,-11 0 0,-5 5 0,0 1 0,-22 10 0,16 2 0,-23 6 0,27-2 0,-4 1 0,6-1 0,0 0 0,5-6 0,2-1 0,5-5 0,4 0 0,-3 0 0,8 0 0,-3 0 0,4 0 0,0 0 0,0-1 0,0-4 0,0-1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7T05:16:36.350"/>
    </inkml:context>
    <inkml:brush xml:id="br0">
      <inkml:brushProperty name="width" value="0.05" units="cm"/>
      <inkml:brushProperty name="height" value="0.05" units="cm"/>
      <inkml:brushProperty name="color" value="#008C3A"/>
    </inkml:brush>
  </inkml:definitions>
  <inkml:trace contextRef="#ctx0" brushRef="#br0">1179 1609 24575,'-5'-30'0,"4"1"0,-9-4 0,4-2 0,-6 12 0,0-12 0,6 11 0,-5-10 0,10 10 0,-10-4 0,10 5 0,-8 7 0,8-5 0,-8 9 0,8-3 0,-8 5 0,3 0 0,-4 0 0,4 0 0,-3-6 0,3 5 0,-4-4 0,-6-1 0,5 5 0,-5-10 0,6 10 0,-1-5 0,1 6 0,0 0 0,0 0 0,0 0 0,-1-6 0,-4 5 0,3-5 0,-4 0 0,1 4 0,3-3 0,-4-1 0,0 4 0,4-4 0,-3 1 0,4 3 0,0-9 0,1 10 0,0-4 0,4 4 0,-3 1 0,8 0 0,-8 0 0,8 0 0,-8 0 0,3 0 0,1 0 0,-4 0 0,3 0 0,-4 0 0,0-6 0,4 5 0,-4-4 0,0 4 0,-2-5 0,-4 5 0,6-5 0,0 6 0,-1 0 0,1-5 0,0 3 0,0-3 0,0 5 0,0 0 0,0 0 0,-1 0 0,1 0 0,-5-5 0,4 3 0,-5-3 0,1 4 0,3 1 0,-8-1 0,8 1 0,-9-1 0,5 0 0,-1 0 0,-4 5 0,10-3 0,-5 4 0,1-6 0,3 6 0,-3-5 0,5 9 0,0-8 0,0 8 0,0-8 0,0 3 0,0 1 0,0-4 0,-1 3 0,-4-4 0,4 4 0,-5-3 0,2 3 0,3-4 0,-4 5 0,5 1 0,5-1 0,-4 4 0,4-8 0,-5 8 0,1-7 0,0 7 0,4-8 0,-4 8 0,4-3 0,-1 0 0,2 6 0,4 0 0,0 19 0,0-3 0,0 42 0,0-30 0,0 24 0,0-32 0,0 0 0,0-5 0,0-2 0,0-5 0,0 0 0,0 5 0,0-4 0,0 5 0,0-6 0,0 5 0,0-4 0,0 4 0,0-5 0,0 0 0,0 0 0,0 0 0,0 0 0,0 0 0,0 0 0,0 0 0,0-9 0,0-14 0,0-11 0,0-12 0,0-8 0,0-33 0,0 29 0,0-26 0,0 44 0,5 0 0,-4 2 0,4 6 0,-5 0 0,0 5 0,0 2 0,0-1 0,0 5 0,0-4 0,0 6 0,4-1 0,-3 1 0,3-1 0,-4 0 0,0-5 0,0-1 0,0-1 0,0-2 0,0 8 0,4 1 0,1 6 0,4 4 0,0 0 0,0 0 0,0 0 0,1 0 0,-1 4 0,1-3 0,-1 8 0,1-8 0,0 3 0,0 1 0,5-4 0,2 8 0,5-8 0,0 9 0,6-9 0,-4 9 0,10-9 0,-10 4 0,10 1 0,-10-5 0,4 9 0,-6-9 0,-6 9 0,5-9 0,-10 3 0,5 0 0,-7-2 0,1 2 0,0-4 0,-4 4 0,3-2 0,-8 6 0,7-7 0,-7 3 0,3-4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7T05:25:01.645"/>
    </inkml:context>
    <inkml:brush xml:id="br0">
      <inkml:brushProperty name="width" value="0.05" units="cm"/>
      <inkml:brushProperty name="height" value="0.05" units="cm"/>
      <inkml:brushProperty name="color" value="#3776CC"/>
    </inkml:brush>
  </inkml:definitions>
  <inkml:trace contextRef="#ctx0" brushRef="#br0">747 0 24575,'-14'0'0,"0"0"0,-6 5 0,8 0 0,-8 11 0,9 0 0,0 6 0,-5 0 0,3 6 0,-3-4 0,4 4 0,6 0 0,-3-10 0,3 9 0,-5-10 0,5 5 0,-4-6 0,4 5 0,1-10 0,-4 4 0,7-5 0,-6 0 0,2 0 0,-5 5 0,6-4 0,-5 10 0,4-10 0,-5 10 0,1-10 0,-1 10 0,0-5 0,0 6 0,0-5 0,5 3 0,-3-3 0,8 5 0,-4 0 0,5 0 0,0 0 0,0-6 0,0 5 0,0-4 0,0-1 0,0 5 0,0-10 0,0 10 0,0-5 0,0 6 0,0 0 0,5 0 0,-4 0 0,4 0 0,-5 0 0,0 0 0,0 6 0,0-4 0,0 4 0,0-6 0,0 0 0,0-6 0,0 5 0,0-4 0,0-1 0,0 5 0,0-5 0,0 1 0,0 4 0,0-5 0,0 6 0,0 0 0,0 0 0,0 4 0,0-8 0,0 7 0,0-14 0,0 5 0,0-6 0,-5-1 0,4 1 0,-8 6 0,3-5 0,-5 10 0,1-10 0,-1 9 0,-5-8 0,4 9 0,-9-9 0,9 9 0,-4-10 0,5 10 0,-4-9 0,7 9 0,-6-10 0,4 9 0,3-4 0,-6 0 0,7-1 0,1 1 0,-4-5 0,7 9 0,-6-8 0,6 3 0,-7-5 0,4 0 0,-5 0 0,4 0 0,-8 0 0,7 0 0,-8 0 0,4-4 0,1 3 0,0-8 0,0 3 0,-4 1 0,2-4 0,-2 3 0,9 0 0,1 1 0,4 4 0,0 1 0,4-1 0,2 1 0,3 0 0,2 5 0,4-3 0,-3 9 0,10 2 0,-5-4 0,7 14 0,-2-19 0,-4 13 0,3-10 0,-4 5 0,0 0 0,4 0 0,-9 0 0,4-6 0,-5 11 0,-1-14 0,1 14 0,0-11 0,0 6 0,-1-5 0,1 4 0,-5-10 0,-1 9 0,-5-8 0,0 8 0,5-3 0,-4 5 0,4 0 0,-5 0 0,0 0 0,0 16 0,5-12 0,-4 12 0,4-10 0,-5-5 0,0 12 0,0-12 0,5 12 0,-4-12 0,5 12 0,-6-12 0,0 12 0,0-12 0,0 6 0,0-7 0,0-6 0,0 5 0,0-10 0,4 4 0,-3 1 0,4-5 0,0 9 0,0-8 0,1 3 0,3 0 0,-3-3 0,5 8 0,-1-3 0,6 9 0,-5-8 0,5 7 0,-6-14 0,1 10 0,-1-10 0,0 10 0,1-5 0,-1 1 0,1 3 0,-1-8 0,1 3 0,4 0 0,-4-4 0,5 5 0,-6-1 0,0-4 0,6 5 0,-5-6 0,10 1 0,-6 3 0,2-2 0,-3 2 0,-4-8 0,0-2 0,0-4 0,-5 4 0,4-2 0,-8 2 0,4-4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7T18:31:16.206"/>
    </inkml:context>
    <inkml:brush xml:id="br0">
      <inkml:brushProperty name="width" value="0.05" units="cm"/>
      <inkml:brushProperty name="height" value="0.05" units="cm"/>
      <inkml:brushProperty name="color" value="#3776CC"/>
    </inkml:brush>
  </inkml:definitions>
  <inkml:trace contextRef="#ctx0" brushRef="#br0">262 1220 24575,'0'-21'0,"0"-3"0,0-13 0,0 1 0,0 0 0,0 6 0,0 2 0,0-1 0,0 11 0,0-9 0,0 15 0,0-8 0,0 8 0,0-3 0,0-1 0,0 5 0,0-10 0,0 4 0,0 1 0,0-5 0,0 4 0,0-5 0,0 5 0,0-3 0,0 3 0,0 0 0,0-4 0,0 10 0,0-5 0,0 1 0,0 4 0,0-5 0,0 6 0,0 0 0,0-5 0,0 3 0,0-3 0,0-1 0,0 0 0,0-6 0,0 5 0,0-10 0,0 8 0,0-4 0,0 3 0,0 3 0,0-5 0,0 5 0,0-4 0,0 10 0,0-5 0,0 6 0,0 0 0,0 0 0,0 1 0,0-1 0,0 1 0,0 0 0,0-1 0,0 1 0,0-1 0,0 0 0,0-4 0,0 3 0,0-8 0,0 7 0,0-2 0,0 4 0,0 0 0,-4 5 0,-1 5 0,-10 6 0,-3 16 0,-4-4 0,-1 10 0,1-6 0,4 7 0,-3-6 0,3 5 0,1-6 0,-4 0 0,9-5 0,-3-2 0,5-5 0,4 0 0,-3 0 0,8 0 0,-3-9 0,8-6 0,1-6 0,5-8 0,6-8 0,-4 3 0,4-8 0,-5 10 0,0-1 0,-1 7 0,1-5 0,-1 10 0,1-5 0,-6 6 0,4 0 0,-8 0 0,8 0 0,-4 1 0,4 4 0,0-4 0,0 8 0,1-7 0,-1 3 0,0-1 0,-3-2 0,2 7 0,-6-8 0,6 8 0,-6-8 0,6 8 0,-7 1 0,8 5 0,-3 5 0,9 5 0,2 2 0,23 28 0,-6-9 0,16 20 0,-10-17 0,-1 0 0,-1-6 0,-6 3 0,-3-16 0,-6 7 0,-7-16 0,0 5 0,-7-6 0,1 0 0,0-1 0,0 1 0,0-4 0,-5 3 0,3-8 0,-7-1 0,-5-5 0,1 0 0,-6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7T18:31:22.932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218 1011 24575,'0'-26'0,"0"-3"0,0-7 0,0 0 0,0 6 0,0 2 0,5 6 0,-4-1 0,4 1 0,-5 6 0,0-5 0,0 4 0,0 0 0,0-3 0,0 8 0,0-9 0,0 5 0,0-1 0,0-4 0,4 10 0,-3-5 0,4 6 0,-5-5 0,0 3 0,0-3 0,0 5 0,0-6 0,0 5 0,0-4 0,0 5 0,0-6 0,0 5 0,0-5 0,0 2 0,0 3 0,0-4 0,0 5 0,0 0 0,0 0 0,0 0 0,0 0 0,0 0 0,0 0 0,0-1 0,0 1 0,0 0 0,0 1 0,0-1 0,0 0 0,0 0 0,0 0 0,0 0 0,0 1 0,0-1 0,0 1 0,0 0 0,0-1 0,0 0 0,4 5 0,-7 1 0,2 4 0,-8 0 0,-1 0 0,-5 0 0,-1 0 0,0 0 0,1 0 0,-1 0 0,5 4 0,-10 7 0,9 6 0,-9 4 0,9 1 0,-4 0 0,5 0 0,0-5 0,5-2 0,-3-5 0,8 0 0,-8 0 0,8-9 0,1 3 0,1-13 0,8 4 0,-4-5 0,1 0 0,3 0 0,-4-5 0,5 4 0,5-14 0,-4 8 0,4-5 0,-4 2 0,0 3 0,-1 0 0,1-4 0,-1 10 0,-4-5 0,3 1 0,-3 4 0,4-4 0,-4 5 0,2 0 0,-7 0 0,7 5 0,-3 1 0,4 8 0,0 1 0,-4 5 0,4-1 0,-4 1 0,20 25 0,-5-14 0,28 38 0,-21-27 0,19 10 0,-16-13 0,7-5 0,-1 0 0,-7-1 0,6 1 0,-17-7 0,9 0 0,-16-7 0,5 0 0,-7 0 0,1 0 0,0-5 0,-4 4 0,-2-8 0,-4 3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7T18:31:25.672"/>
    </inkml:context>
    <inkml:brush xml:id="br0">
      <inkml:brushProperty name="width" value="0.05" units="cm"/>
      <inkml:brushProperty name="height" value="0.05" units="cm"/>
      <inkml:brushProperty name="color" value="#CC0066"/>
    </inkml:brush>
  </inkml:definitions>
  <inkml:trace contextRef="#ctx0" brushRef="#br0">0 1 24575,'21'5'0,"-3"6"0,10 2 0,-6 3 0,0-6 0,0 1 0,0 0 0,4 5 0,-8-5 0,12 9 0,-18-9 0,8 4 0,-10-9 0,-1 2 0,1-7 0,-5 8 0,3-8 0,-6 8 0,6-4 0,-2 5 0,3-1 0,-4 1 0,4-5 0,-8 4 0,3-3 0,1-1 0,-4 4 0,8-4 0,-4 5 0,0-1 0,3-4 0,-2 3 0,3-2 0,0-1 0,-3 3 0,2-7 0,-7 8 0,7-8 0,-11 4 0,-3-5 0,-11 0 0,-5 5 0,0 1 0,-22 10 0,16 2 0,-23 6 0,27-2 0,-4 1 0,6-1 0,0 0 0,5-6 0,2-1 0,5-5 0,4 0 0,-3 0 0,8 0 0,-3 0 0,4 0 0,0 0 0,0-1 0,0-4 0,0-1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7T18:36:22.276"/>
    </inkml:context>
    <inkml:brush xml:id="br0">
      <inkml:brushProperty name="width" value="0.05" units="cm"/>
      <inkml:brushProperty name="height" value="0.05" units="cm"/>
      <inkml:brushProperty name="color" value="#3776CC"/>
    </inkml:brush>
  </inkml:definitions>
  <inkml:trace contextRef="#ctx0" brushRef="#br0">258 1820 24575,'0'-36'0,"0"-7"0,0-34 0,0 8 0,0-26 0,0 32 0,0-6 0,0-25 0,0 31 0,0-20 0,0 47 0,0 6 0,0-5 0,0 11 0,0-4 0,0 6 0,0 0 0,0 0 0,0 0 0,0-7 0,0 5 0,0-4 0,0 0 0,0 4 0,0-4 0,0-1 0,0 6 0,0-12 0,0 11 0,4-4 0,-2 0 0,7 4 0,-7-4 0,7 5 0,-7 7 0,7-5 0,-7 4 0,3 0 0,-1-3 0,-2 8 0,7-9 0,-7 10 0,2-10 0,-4 10 0,0-10 0,0 10 0,0-10 0,0 10 0,0-5 0,0 6 0,0-5 0,0 3 0,0-3 0,0 5 0,0 0 0,0 0 0,0 1 0,0-1 0,4 5 0,-3-3 0,3 3 0,-4-5 0,0 0 0,5 5 0,-4-4 0,3 3 0,-4-3 0,0-1 0,0 1 0,0 0 0,0 0 0,0-1 0,5 1 0,-4 7 0,-2 8 0,-4 5 0,-16 13 0,3-6 0,-9 9 0,5-5 0,0 0 0,0 0 0,0-1 0,0-3 0,0 2 0,5-8 0,1 3 0,6-5 0,0 0 0,0 0 0,0 0 0,5 0 0,-4-5 0,3 4 0,0-3 0,-2 4 0,2 0 0,0 0 0,-3-1 0,8 1 0,-3 0 0,-1 0 0,4 0 0,-3 0 0,8-9 0,1-2 0,5-14 0,-1 4 0,-3-10 0,4 4 0,1-14 0,1 6 0,4-7 0,-6 15 0,1-3 0,-5 3 0,3 0 0,-8 2 0,8 5 0,-4-1 0,1 1 0,-2 0 0,1 0 0,-4 0 0,8 5 0,-8-4 0,3 3 0,1-4 0,0 0 0,0 0 0,-1 1 0,1 3 0,-4-2 0,8 7 0,-4-3 0,0-1 0,3 4 0,-2-8 0,3 8 0,1-3 0,-5-1 0,4 4 0,-4-4 0,4 5 0,1 0 0,-5 4 0,3-3 0,-2 8 0,-1-4 0,4 5 0,1 5 0,6-4 0,15 9 0,-7-3 0,14 0 0,-8 5 0,0-4 0,5 6 0,-12-2 0,12 2 0,-12-2 0,5-4 0,-6 3 0,-5-10 0,-2 5 0,-5-6 0,0 0 0,0-1 0,0 1 0,0 0 0,-5 0 0,4-5 0,-8 4 0,8-4 0,-4 5 0,0-1 0,3-4 0,-7 4 0,3-8 0,-4 3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7T05:29:26.051"/>
    </inkml:context>
    <inkml:brush xml:id="br0">
      <inkml:brushProperty name="width" value="0.05" units="cm"/>
      <inkml:brushProperty name="height" value="0.05" units="cm"/>
      <inkml:brushProperty name="color" value="#3776CC"/>
    </inkml:brush>
  </inkml:definitions>
  <inkml:trace contextRef="#ctx0" brushRef="#br0">31 0 24575,'31'0'0,"-5"0"0,20 0 0,-10 0 0,0 0 0,0 0 0,-6 0 0,-2 0 0,-6 5 0,0 6 0,0 1 0,0 9 0,-5 3 0,-1-6 0,-5 9 0,0-11 0,0 12 0,0-4 0,1 4 0,-1-6 0,0 0 0,0 0 0,-5 6 0,4-4 0,-9 10 0,4-4 0,0 6 0,-4 0 0,5 0 0,-6 0 0,0 0 0,0 1 0,0-8 0,0 6 0,0-12 0,0 6 0,0-1 0,0-5 0,0 12 0,0-5 0,0 6 0,0 0 0,0 0 0,0 0 0,0 0 0,-6 0 0,5 0 0,-5 8 0,6-7 0,0 7 0,-5-8 0,4 0 0,-5 0 0,6-6 0,0-2 0,0-6 0,0 0 0,0 0 0,0 6 0,0-4 0,0 4 0,0 0 0,0-4 0,0 10 0,0-10 0,0 4 0,0-6 0,0 0 0,0 0 0,0 0 0,0-6 0,0 5 0,0-10 0,0 4 0,0 0 0,0-4 0,0 3 0,0-4 0,0 0 0,5 0 0,-4 0 0,8 0 0,-4 0 0,5 0 0,0 0 0,5 0 0,-3 0 0,8 1 0,-9-1 0,10 1 0,-9 4 0,3-3 0,0 13 0,-3-13 0,2 8 0,-4-10 0,1 5 0,-6-4 0,5 5 0,-9-6 0,7-1 0,-2 7 0,4-5 0,1 4 0,-1-5 0,0 0 0,0 5 0,0-3 0,6 3 0,-5-5 0,4 1 0,-5-1 0,6 0 0,-5 0 0,9 1 0,-9-6 0,3-1 0,-4-4 0,-1 0 0,1 0 0,-1 0 0,-8 0 0,-6 0 0,-11 0 0,-24 15 0,18-7 0,-17 17 0,21-3 0,0 2 0,-4 10 0,9-4 0,-10 6 0,9 0 0,-3-6 0,5 5 0,1-12 0,-1 12 0,5-12 0,-3 6 0,4-8 0,-6 8 0,1-6 0,-1 12 0,0-5 0,1-1 0,-1 6 0,0-5 0,0-1 0,-5 6 0,4-5 0,-5 6 0,6 0 0,0 0 0,0 0 0,-1 0 0,7-6 0,-5 4 0,10-10 0,-5 4 0,1-6 0,4-5 0,-4 3 0,5-8 0,0 3 0,0 0 0,0-4 0,0 5 0,0-1 0,0-4 0,0 10 0,0-5 0,0 6 0,0 7 0,5-6 0,-4 12 0,9 4 0,-8-7 0,3 13 0,-5-22 0,0 5 0,0-6 0,0 7 0,0-11 0,0 15 0,0-20 0,0 20 0,0-15 0,0 10 0,0 1 0,0-6 0,0 12 0,-5-12 0,4 5 0,-9 4 0,9-8 0,-4 8 0,0-15 0,4 3 0,-3-8 0,4 8 0,-5-9 0,4 5 0,-3-6 0,4 0 0,-5 0 0,4-1 0,-3 1 0,-1 0 0,4 0 0,-8 0 0,8 0 0,-8 0 0,8 0 0,-8 0 0,8 0 0,-8 4 0,8-3 0,-8 3 0,8-4 0,-8 0 0,8 0 0,-4 0 0,0 5 0,4-3 0,-9 3 0,9-5 0,-8 5 0,8-4 0,-9 5 0,9-6 0,-3-1 0,-1 1 0,4 0 0,-8 0 0,8 0 0,-8 5 0,7-3 0,-7 3 0,8-5 0,-13 10 0,12-8 0,-12 8 0,13-10 0,-8-1 0,7 1 0,-7 0 0,8 0 0,-8 0 0,8 0 0,-8-4 0,4 2 0,-1-2 0,-3 4 0,4 0 0,-1 0 0,-3-5 0,8 4 0,-8-4 0,4 5 0,-5-4 0,4 2 0,-3-2 0,4 3 0,0 1 0,-4 0 0,8 0 0,-8-5 0,3 4 0,-4-4 0,5 5 0,-4-5 0,4 4 0,-1-3 0,-3 4 0,3-5 0,-4 4 0,0-3 0,0 3 0,9-3 0,-2-2 0,7-4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3T13:55:55.245"/>
    </inkml:context>
    <inkml:brush xml:id="br0">
      <inkml:brushProperty name="width" value="0.1" units="cm"/>
      <inkml:brushProperty name="height" value="0.1" units="cm"/>
      <inkml:brushProperty name="color" value="#66CC00"/>
    </inkml:brush>
  </inkml:definitions>
  <inkml:trace contextRef="#ctx0" brushRef="#br0">90 1 24575,'0'14'0,"-4"-1"0,-2-8 0,1 4 0,-4-8 0,4 3 0,-9 1 0,7 0 0,-2 4 0,9 0 0,0 0 0,0 0 0,0 0 0,-4 1 0,3 0 0,-4 0 0,1-5 0,3 4 0,-4-4 0,1 1 0,2 3 0,-2-4 0,4 4 0,0 1 0,4-1 0,1-4 0,5-1 0,-5 0 0,4-3 0,-4 4 0,4-5 0,0 0 0,1 0 0,-1 0 0,0 0 0,0-4 0,1 3 0,-5-8 0,3 8 0,-7-8 0,8 8 0,-8-7 0,7 7 0,-6-8 0,6 4 0,-2-5 0,3 4 0,-4-2 0,4 2 0,-8-3 0,7 3 0,-7-2 0,4 2 0,-5-4 0,4 5 0,-3-4 0,3 4 0,-4-5 0,0 1 0,0-1 0,0 1 0,0-1 0,-4 5 0,-1 1 0,-5 4 0,1 0 0,0 0 0,-1 0 0,0 0 0,0 0 0,0 0 0,1 0 0,-1 0 0,0 0 0,5 4 0,1 1 0,4 4 0,0 1 0,0-1 0,0 1 0,-5-4 0,4 2 0,-8-2 0,4-1 0,0 3 0,-4-6 0,4 6 0,-5-3 0,5 5 0,-4-5 0,8 3 0,-7-7 0,11 3 0,2-4 0,6 0 0,3 0 0,-4 0 0,0 0 0,-1 0 0,-3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3T14:10:53.616"/>
    </inkml:context>
    <inkml:brush xml:id="br0">
      <inkml:brushProperty name="width" value="0.1" units="cm"/>
      <inkml:brushProperty name="height" value="0.1" units="cm"/>
      <inkml:brushProperty name="color" value="#FF0066"/>
    </inkml:brush>
  </inkml:definitions>
  <inkml:trace contextRef="#ctx0" brushRef="#br0">2023 898 24575,'-10'-41'0,"-3"13"0,-5-10 0,-9 15 0,3-10 0,-12 7 0,13-1 0,-4 5 0,10 11 0,0-10 0,-4 3 0,4 1 0,-5-8 0,5 12 0,-3-7 0,9 9 0,-5 1 0,6 0 0,0-6 0,4 5 0,-3-5 0,3 6 0,-4 0 0,4 0 0,-3 0 0,4 5 0,-5-4 0,0 3 0,-1-4 0,1 0 0,-4-5 0,3 9 0,-9-8 0,8 8 0,-8-5 0,8 1 0,-9-1 0,5-5 0,-6 4 0,-7-5 0,6 6 0,-6 0 0,1-1 0,4 1 0,-4-1 0,6 1 0,0 0 0,-1 0 0,7 5 0,-5-4 0,0 4 0,-3-1 0,3-2 0,0 8 0,5-9 0,-6 9 0,0-4 0,-1 0 0,1 4 0,0-4 0,0 0 0,-6 4 0,4-4 0,-4 5 0,6 0 0,0 0 0,-1 0 0,1 0 0,-6 0 0,4 5 0,-4-4 0,6 9 0,0-4 0,0 5 0,-17 0 0,19-5 0,-17 4 0,20-4 0,-5 5 0,5-5 0,-4 4 0,5-4 0,-1 4 0,-4 1 0,4 0 0,1-1 0,0 1 0,1-1 0,3 0 0,-3 0 0,0 1 0,3-1 0,-3 0 0,5 0 0,-1 5 0,1-3 0,-10 8 0,7-4 0,-7 0 0,9 5 0,0-10 0,0 10 0,1-5 0,-1 1 0,0 4 0,5-5 0,-4 6 0,4 0 0,0 6 0,-4-4 0,9 4 0,-9 0 0,8 2 0,-8 0 0,9 5 0,-4-12 0,5 28 0,-5-24 0,3 24 0,-2-28 0,4 5 0,0 1 0,0-6 0,-5 5 0,3 1 0,-3-6 0,5 12 0,0-12 0,0 12 0,0-12 0,-5 12 0,4-6 0,-5 8 0,6-8 0,0 6 0,0-5 0,0 6 0,0 0 0,0-6 0,0 4 0,0-10 0,0 4 0,0 0 0,0-4 0,0 4 0,0-6 0,0 0 0,0 0 0,5 0 0,1 0 0,5 0 0,0-1 0,0 1 0,0 0 0,0 0 0,0 0 0,0-5 0,-1 3 0,0-8 0,11 13 0,-8-12 0,12 12 0,-14-14 0,10 5 0,-4 0 0,-1-5 0,5 5 0,-5-5 0,13 5 0,-6-3 0,5 4 0,1-6 0,-6 5 0,12-3 0,-12 3 0,12 1 0,-12-4 0,12 4 0,-6 0 0,8-4 0,-1 10 0,-7-10 0,6 4 0,11 5 0,-12-7 0,16 7 0,-20-10 0,6 0 0,0 0 0,0 0 0,0 0 0,-6-1 0,5 1 0,-6 0 0,7 0 0,-6-1 0,5 7 0,-6-5 0,1 4 0,-1-6 0,-8 0 0,11 5 0,-13-4 0,12 3 0,-20-5 0,9 1 0,-8-1 0,3 1 0,0-1 0,-3 0 0,3 0 0,0 1 0,-3 4 0,3-3 0,1 4 0,-5-6 0,4 0 0,1 0 0,-5 1 0,4-1 0,0 0 0,-3 0 0,8 1 0,1 4 0,-3-3 0,2 3 0,-5-5 0,-4 0 0,10 6 0,-10-5 0,5 10 0,-1-10 0,-3 10 0,9-4 0,-9 0 0,9 3 0,-10-3 0,10 5 0,-4 0 0,0 0 0,-1 0 0,0-5 0,-4 3 0,3-8 0,-4 3 0,3 0 0,-3-4 0,3 3 0,-4-4 0,0 0 0,0 0 0,0 0 0,0 0 0,0 0 0,0 0 0,0 0 0,0-1 0,0 1 0,-5 0 0,4 0 0,-3 0 0,3 0 0,2 5 0,-1-3 0,1 8 0,-6-3 0,5 5 0,1 9 0,1-6 0,4 7 0,-5-11 0,0 1 0,1 7 0,-1-6 0,0 5 0,0-6 0,0-5 0,-1 4 0,0-10 0,1 9 0,-5-8 0,3 3 0,-8-5 0,8 0 0,-8 0 0,4 0 0,-1 0 0,2 4 0,-1-3 0,4 3 0,-8-4 0,8-4 0,-8 3 0,8-4 0,-8 5 0,3 0 0,0 0 0,-3-1 0,8 1 0,-8-1 0,8-3 0,-8 2 0,3-3 0,0 1 0,-2 2 0,2-11 0,0 7 0,10-17 0,-2 6 0,6-7 0,-8 4 0,0-1 0,0 1 0,0 0 0,1-5 0,-1 4 0,0-5 0,0 1 0,0 3 0,1-3 0,-1 5 0,0-6 0,0 5 0,1-4 0,-2 4 0,7 1 0,-5 0 0,4-1 0,-4-4 0,-1-2 0,1-5 0,0 0 0,0 0 0,0 0 0,0 0 0,0-1 0,5-8 0,-4 6 0,4-13 0,-9 14 0,3-4 0,-4 6 0,5 0 0,0-7 0,0 5 0,1-10 0,-1 10 0,1-11 0,-1 12 0,1-6 0,-1 1 0,0 4 0,1-4 0,-1 6 0,0 0 0,0 0 0,5-7 0,-3 6 0,14-22 0,-13 13 0,12-8 0,-13 5 0,9 5 0,-9 0 0,4-4 0,-6 10 0,1-11 0,4 12 0,-3-12 0,3 11 0,-4-10 0,0 4 0,0-6 0,0-1 0,0 1 0,0 0 0,-6 0 0,5-1 0,1-9 0,1 8 0,3-2 0,-4 5 0,-1 12 0,1-6 0,-2 12 0,1-3 0,0 3 0,0-5 0,0 0 0,0 0 0,5 0 0,-4-1 0,9-5 0,-8 4 0,8-4 0,-8 6 0,8-6 0,-8 4 0,4-4 0,-1-1 0,-3 5 0,4-10 0,-5 4 0,-1 0 0,1-5 0,0 5 0,-1 0 0,1-4 0,-1 10 0,1-11 0,-1 12 0,1-12 0,-6 11 0,5-10 0,-4 4 0,-1 0 0,5-5 0,-10 11 0,10-10 0,-10 4 0,10-6 0,-10-1 0,10 1 0,-4 0 0,-1 0 0,5-1 0,-10 8 0,10-16 0,-10 13 0,4-8 0,0 5 0,-4 12 0,5-6 0,-6 7 0,0 0 0,0 0 0,0-6 0,0 4 0,0-5 0,0 13 0,0-5 0,0 4 0,0-5 0,0 5 0,-5-3 0,-5 4 0,3-1 0,-12 2 0,12 5 0,-9-6 0,0 4 0,5-3 0,-10-1 0,4-1 0,0 0 0,-4-4 0,5 10 0,-6-10 0,0 8 0,-1-7 0,1 7 0,6-2 0,-5 4 0,4 0 0,0 0 0,-3 5 0,3-3 0,-5 3 0,5-1 0,-4-2 0,10 7 0,-10-8 0,4 9 0,1-8 0,-5 3 0,4 0 0,0-3 0,-4 7 0,5-7 0,-6 3 0,5 0 0,-4-4 0,4 4 0,1-1 0,-5-2 0,4 7 0,0-3 0,-3 5 0,8 0 0,-9 0 0,6 0 0,-7 0 0,6 0 0,0 0 0,1 0 0,3 0 0,-8 0 0,3 0 0,-5 0 0,0 0 0,5 0 0,-4 0 0,5 0 0,-7 0 0,1 0 0,0 0 0,5 0 0,2 0 0,0 0 0,3 0 0,-8 0 0,9 0 0,-3 0 0,4 0 0,-6 0 0,5 0 0,-5 5 0,6-4 0,0 8 0,0-4 0,0 1 0,0 3 0,0-4 0,-6 5 0,5-4 0,-4 3 0,5-3 0,-6 4 0,5 0 0,-5 1 0,1-1 0,3 0 0,-7 5 0,7-4 0,-8 4 0,9-5 0,-4 0 0,5 0 0,0 0 0,0 0 0,0-1 0,0 1 0,0 0 0,0 0 0,4 0 0,-3 0 0,4 0 0,-1 0 0,-3 0 0,3 0 0,1 0 0,-5 5 0,9-4 0,-9 10 0,5-10 0,-1 10 0,-3-10 0,3 9 0,0-8 0,-4 8 0,9-8 0,-9 3 0,9 0 0,-8-4 0,8 5 0,-8-7 0,8 1 0,-8 0 0,8 0 0,-8 0 0,8 0 0,-8 0 0,8 0 0,-8 0 0,8 0 0,-8 0 0,3 4 0,1-3 0,-5 9 0,9-9 0,-9 4 0,9 1 0,-8-5 0,8 9 0,-3-8 0,-1 8 0,4-8 0,-4 8 0,0-9 0,4 5 0,-3-6 0,-1 0 0,4-1 0,-3 1 0,-1 0 0,4 0 0,-4 0 0,5 0 0,-4 0 0,3 0 0,-8-5 0,8 4 0,-4-4 0,1 0 0,3-1 0,-3-4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3T15:03:15.510"/>
    </inkml:context>
    <inkml:brush xml:id="br0">
      <inkml:brushProperty name="width" value="0.035" units="cm"/>
      <inkml:brushProperty name="height" value="0.035" units="cm"/>
      <inkml:brushProperty name="color" value="#66CC00"/>
    </inkml:brush>
  </inkml:definitions>
  <inkml:trace contextRef="#ctx0" brushRef="#br0">3571 310 24575,'-44'0'0,"-1"0"0,-7 0 0,-9 0 0,-2 0 0,-8 0 0,15 0 0,-3 0 0,14 0 0,0 0 0,-6 0 0,13 0 0,-6 0 0,8 0 0,0 0 0,6 0 0,-5 0 0,5 0 0,-6 0 0,0 5 0,0 2 0,-8 5 0,6 0 0,-13 1 0,6 0 0,-8 0 0,1 0 0,-1 0 0,0 0 0,1 6 0,-1-4 0,1 4 0,-24 0 0,17-5 0,-25 5 0,29-11 0,-14-2 0,6-6 0,0 0 0,2 0 0,9 0 0,-1 0 0,1 0 0,6 5 0,3 2 0,7 5 0,6 0 0,1-1 0,7 0 0,-6 1 0,9-2 0,-8 2 0,11-2 0,-6 6 0,-10 1 0,7 5 0,-13-5 0,14 4 0,-10-2 0,4-2 0,-6 6 0,0-10 0,0 10 0,0-5 0,-1 1 0,1-1 0,0-1 0,6-4 0,-5 4 0,17-6 0,-9 5 0,10-4 0,0 8 0,1-3 0,-1 28 0,4-11 0,-5 25 0,5-14 0,6 16 0,-5-7 0,4 15 0,-6-6 0,0 0 0,0 6 0,1-15 0,-1 15 0,6-14 0,-4 5 0,5-7 0,-1-1 0,3 1 0,5-1 0,0 1 0,0-1 0,0 9 0,0-7 0,0 38 0,0-31 0,0 23 0,6-24 0,2 3 0,12 8 0,1-8 0,7 6 0,-7-6 0,5-1 0,-4 7 0,4-14 0,3 14 0,-9-15 0,6 7 0,-6-9 0,6 1 0,0-8 0,-1-2 0,-1-7 0,0 0 0,-1-6 0,17 16 0,-13-20 0,18 15 0,-21-19 0,10 2 0,-4-1 0,6-5 0,0 5 0,0-4 0,8 0 0,-6-1 0,5-1 0,0-3 0,3 10 0,-1-10 0,5 11 0,-4-11 0,6 10 0,1-9 0,-8 9 0,29 2 0,-23-5 0,24 3 0,-22-5 0,8-4 0,1 5 0,1-1 0,15-3 0,-13 4 0,24-5 0,-15-1 0,15 1 0,-7 0 0,1-7 0,6 6 0,-7-13 0,1 6 0,-3-1 0,-9-4 0,0 4 0,0-6 0,-8 0 0,29 0 0,-24 0 0,18 0 0,-25 0 0,-9 0 0,1 0 0,-1 0 0,9 0 0,-6 0 0,14-6 0,-7-8 0,1-2 0,6-11 0,3 11 0,1-11 0,7 11 0,-9-11 0,0 11 0,0-11 0,0 11 0,-8-4 0,-3 6 0,16-10 0,-25 8 0,16-8 0,-31 11 0,-6 2 0,4-1 0,-10 0 0,4-4 0,0 3 0,-4-3 0,10 4 0,-10-4 0,10 2 0,-10-7 0,10 8 0,-4-9 0,6 3 0,0-5 0,2-7 0,6 4 0,22-30 0,-7 18 0,15-22 0,-25 20 0,6-1 0,-13 2 0,5-1 0,-8 1 0,-1 8 0,1-6 0,-3 12 0,3-12 0,-8 13 0,-1-11 0,0 4 0,3-6 0,-1 0 0,-1 1 0,-6-7 0,8-3 0,-11-15 0,10 6 0,-17 6 0,-1-1 0,8-11 0,-8 11 0,-2 1 0,2-5 0,5-6 0,-5 9 0,5-1 0,-6 1 0,0 6 0,0 3 0,4 7 0,-4-1 0,4 7 0,-5-4 0,-1 10 0,1-11 0,-1 12 0,1-12 0,0 5 0,-6-6 0,5-8 0,-9 6 0,4-12 0,-6 4 0,0-6 0,0-1 0,0 0 0,0 1 0,-6-1 0,-1 1 0,-12 6 0,-1-5 0,-11 12 0,3-12 0,-10 10 0,3-12 0,-5 11 0,-2-13 0,0 6 0,1 0 0,-1-6 0,1 5 0,-2-7 0,8 10 0,-4 0 0,13 10 0,-12-2 0,13 9 0,-11-1 0,13 9 0,-12-2 0,5 6 0,-6-5 0,0 9 0,6-8 0,-5 9 0,-2-4 0,-1-1 0,-6 4 0,8-3 0,0-1 0,-8 4 0,6-3 0,-5 4 0,6 1 0,1 0 0,-7-1 0,5 1 0,-22-1 0,20 6 0,-20-4 0,22 10 0,-5-5 0,6 6 0,-6-6 0,5 4 0,-6-4 0,1 6 0,-3-5 0,1 3 0,-6-10 0,6 11 0,-8-11 0,8 11 0,-6-5 0,13 0 0,-5 5 0,6-4 0,1-1 0,0 5 0,-4-5 0,3 6 0,4 0 0,4 0 0,12 0 0,-3 0 0,3 0 0,-5 0 0,5 0 0,-4 0 0,10 0 0,-10 0 0,10 0 0,-10 0 0,10 0 0,-10 0 0,4 0 0,0 0 0,-4 5 0,-2-3 0,0 7 0,-6-3 0,1 0 0,4 4 0,-20-3 0,18-1 0,-12-1 0,15 0 0,1-4 0,0 9 0,0-9 0,0 9 0,0-4 0,5 0 0,-4 4 0,5-4 0,-1 5 0,-4 0 0,4-1 0,1 1 0,-10 4 0,9-4 0,-10 5 0,10-6 0,-4 1 0,5 0 0,-1-1 0,-4-4 0,10 3 0,-10-3 0,4 0 0,1 3 0,-5-8 0,9 8 0,-3-8 0,5 8 0,0-8 0,0 3 0,0 1 0,0-4 0,0 3 0,-1 1 0,2-4 0,-1 7 0,-3-7 0,3 3 0,-9-4 0,-24 0 0,8 0 0,-20 0 0,11 0 0,6 0 0,-13 6 0,6 1 0,-8 1 0,1-3 0,-1-5 0,0 0 0,-7 0 0,5 0 0,-14 0 0,14 0 0,-14 0 0,14 0 0,-5 0 0,7 0 0,8 0 0,1 0 0,8 0 0,6 0 0,2 0 0,6 0 0,-7 0 0,11 0 0,-9 0 0,10 0 0,-5 0 0,-6 0 0,4 0 0,-4 0 0,5 0 0,1 5 0,-6 2 0,4 4 0,-10 1 0,4-1 0,-14 2 0,-1-1 0,-8 2 0,1 4 0,-24 9 0,9 1 0,-11-1 0,17-2 0,8-4 0,8-1 0,2 3 0,6-4 0,7 4 0,-4-5 0,15 3 0,-8-8 0,14 8 0,-3-4 0,6-1 0,-1 0 0,1-6 0,5-1 0,-5 7 0,4 0 0,-5 1 0,0 4 0,-5 11 0,-1-6 0,-1 18 0,2-20 0,-2 10 0,5-4 0,-10 6 0,4 0 0,0 0 0,-4 8 0,4-6 0,-2 12 0,-3-4 0,10 6 0,-11 1 0,10-1 0,-4 0 0,12 1 0,-5-1 0,11 1 0,-12 31 0,12-16 0,-6 18 0,1-17 0,4-6 0,-4 8 0,-1 9 0,6-7 0,-13 17 0,12-17 0,-11 16 0,4-6 0,1-1 0,-6 7 0,12-6 0,-11-1 0,12-2 0,-6-9 0,7-8 0,0-2 0,0-9 0,0-7 0,0 15 0,0-13 0,0 7 0,6-11 0,0-7 0,13 8 0,6-5 0,3 12 0,11-2 0,-5-2 0,8 8 0,-2-14 0,-5 12 0,3-12 0,-3 12 0,-2-13 0,6 6 0,-13-9 0,11 2 0,-12-9 0,5 0 0,-7-2 0,15 6 0,-11-3 0,17 3 0,-21-12 0,12-4 0,2 5 0,1-9 0,13 10 0,2-9 0,2 4 0,5-6 0,1 1 0,-7-1 0,15 1 0,-14-1 0,6 1 0,-16-2 0,5-4 0,-12 2 0,6-8 0,-15 3 0,6 0 0,4-3 0,0 3 0,7-5 0,-10 5 0,0-3 0,0 3 0,7-5 0,3 0 0,-1 0 0,5 0 0,-4 0 0,6 0 0,1 0 0,-1 0 0,9 0 0,-7 0 0,7 0 0,0 0 0,-7 0 0,24 0 0,19-6 0,0 4-323,-44-4 1,-1-1 322,37 6-235,-16-12 235,-1 11 0,-3-4 0,-15 6 0,0 0 0,-11 0 0,-7 0 0,0-5 637,-6 3-637,5-3 243,-12 0-243,5-1 0,-6 0 0,7-5 0,0 5 0,8-12 0,6 4 0,19-12 0,-12 11 0,35-13 0,-27 6 0,22-7 0,0-1 0,-6 2 0,15-3 0,-38 12 0,1-1 0,-3 3 0,-1 1 0,9-5 0,-1 1 0,36-10 0,-10 6 0,7-5 0,-6 13 0,8-6 0,1 6 0,-1 1 0,-8 0 0,-11 1 0,-3 6 0,-7-4 0,1 4 0,-2 1 0,-9-5 0,9 4 0,-7-5 0,15-8 0,-14 6 0,14-5 0,-15 1 0,7 3 0,-9-8 0,-6 4 0,4 0 0,-12-3 0,6 3 0,-7-11 0,0 6 0,2-13 0,-7-1 0,5-2 0,-2-12 0,-1 6 0,7-10 0,-6 2 0,0 7 0,24-32 0,-28 36 0,27-29 0,-24 28 0,7-5 0,-7 3 0,7-8 0,-14 9 0,7-17 0,-5-19 0,-6 6 0,-1-6-6784,-8 4 6784,-6 3 0,-1-7-543,-7-7 543,0 37 0,0 0 0,0-45 0,0 40 0,0 1 0,-7-27 0,-8-6 0,-2 6 0,-11 1 0,5-8-244,0 17 244,-5-7 0,13 9 0,-11 8 0,5 2 0,-6 8 0,1 1 0,-6 5 0,4-4 0,-10 10 0,10-11 0,-11 4 0,12 2 0,-13-1 0,14 3 6395,-13 3-6395,12-10 796,-11 10-796,11-3 380,-29-13-380,19 15 0,-20-15 0,19 24 0,-9-6 0,7 6 0,-13-2 0,4-5 0,-4 12 0,-3-13 0,3 13 0,-2-6 0,2 14 0,1 1 0,6 1 0,-4 3 0,12 3 0,-6 1 0,1 9 0,5-3 0,-6 0 0,8 3 0,-24-3 0,11 5 0,-20 0 0,8 0 0,7 0 0,-15 0 0,6 0 0,0 0 0,-6 0 0,6 0 0,0 0 0,-6 0 0,14 0 0,-6 0 0,9 0 0,-1 0 0,8 0 0,-6 6 0,6-5 0,-1 5 0,-4-6 0,12 0 0,-6 0 0,8 0 0,-17 5 0,19-3 0,-16 3 0,26-5 0,-4 5 0,6-4 0,-1 4 0,7-1 0,-5 2 0,4 0 0,0 3 0,-3-8 0,8 8 0,-3-3 0,-1 4 0,5 0 0,-14 5 0,7-3 0,-3 3 0,0-4 0,10-1 0,-10 1 0,4-1 0,0 1 0,-4 4 0,5-3 0,-1 4 0,-4-6 0,4 6 0,1-4 0,-5 3 0,10-5 0,-5 6 0,5-5 0,-4 5 0,3-6 0,-3 0 0,5 0 0,0 0 0,0 0 0,0-4 0,4 2 0,-2-7 0,6 3 0,-2-4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0T21:19:32.372"/>
    </inkml:context>
    <inkml:brush xml:id="br0">
      <inkml:brushProperty name="width" value="0.025" units="cm"/>
      <inkml:brushProperty name="height" value="0.025" units="cm"/>
      <inkml:brushProperty name="color" value="#E71224"/>
    </inkml:brush>
  </inkml:definitions>
  <inkml:trace contextRef="#ctx0" brushRef="#br0">386 1081 24575,'-15'0'0,"-17"-1"0,-13-4 0,-4-2 0,9-3 0,12 0 0,7 2 0,2 1 0,0 0 0,0 0 0,0-4 0,0-3 0,3-3 0,1 1 0,4 0 0,3 1 0,2 0 0,3 2 0,2 1 0,1-1 0,0-5 0,0-8 0,0-10 0,0-8 0,0-3 0,0-1 0,0 2 0,0 21 0,0 0 0,0 19 0,2-1 0,0 3 0,2 2 0,0 1 0,2-5 0,5-6 0,3-6 0,2-1 0,0 1 0,-1 1 0,-1 3 0,2 1 0,4 1 0,5-2 0,5 1 0,0 0 0,-2 1 0,-4 1 0,-3 1 0,-2 1 0,-1 0 0,3 0 0,0-1 0,1 0 0,-1-1 0,0 0 0,2-3 0,4-1 0,0 1 0,-1-1 0,0 1 0,0 2 0,-1 1 0,1 2 0,0 1 0,3-2 0,6 3 0,9 0 0,7-1 0,6 1 0,10-1 0,3 3 0,7 1 0,5 0 0,0 1 0,0 0 0,-6 1 0,-9 2 0,-10 0 0,-11 0 0,-8 0 0,-8 0 0,-5 0 0,-1-4 0,-10 3 0,5-4 0,-4 0 0,14 0 0,10-2 0,9 2 0,0 2 0,-8 1 0,-8 0 0,3-2 0,12-2 0,17-1 0,16-1 0,6-1 0,0 0 0,-5 3 0,-16 3 0,-16 3 0,-13 0 0,-19 0 0,-1 0 0,-10 0 0,5 0 0,12 0 0,15 0 0,15 0 0,10 3 0,4 4 0,0 5 0,-3 2 0,-3 2 0,-4 0 0,-4 0 0,-3 1 0,-8-3 0,-9-3 0,-7-3 0,3-1 0,8 0 0,12 1 0,10 3 0,-1-1 0,-7 0 0,-9-2 0,-13-2 0,-6-1 0,-8-3 0,-6 2 0,0 0 0,0 3 0,3 1 0,0 0 0,0-2 0,-1-1 0,1-3 0,2 1 0,0 0 0,1-1 0,1 0 0,3-2 0,5 0 0,3 0 0,2 2 0,0 2 0,-2 1 0,-4 1 0,-2-1 0,-1-1 0,-8-2 0,-1-2 0,-7 1 0,1 1 0,0 0 0,3 0 0,0 0 0,1 0 0,-2 0 0,0 0 0,-2 1 0,-2-1 0,-1 1 0,-2 2 0,2 0 0,2 2 0,3 5 0,4 5 0,1 6 0,0 1 0,-1 0 0,-3-3 0,-2 0 0,-1 3 0,-2 5 0,-1 3 0,-2-1 0,0-3 0,0-2 0,0 2 0,0 2 0,-2 0 0,0-4 0,-1-7 0,1-8 0,2-2 0,-2 1 0,-4 5 0,-1 0 0,-9 13 0,-4 3 0,-11 11 0,-5 1 0,-1-4 0,6-8 0,3-8 0,6-5 0,3-4 0,1-2 0,2-1 0,-3-2 0,-1 1 0,-2 0 0,1-1 0,-3 1 0,-1-2 0,-6 1 0,-1-3 0,2-2 0,5-2 0,4-2 0,-3 0 0,-9 0 0,-10 0 0,-13 0 0,-7 0 0,-2 0 0,1 0 0,4 0 0,4 0 0,10 0 0,6 0 0,10 0 0,1 0 0,-3 0 0,-10 2 0,-12 6 0,-10 3 0,-11 3 0,-2 0 0,-4-5 0,5-3 0,12-3 0,8-3 0,9 0 0,0 0 0,-10 0 0,-9 0 0,-10 0 0,-16 0 0,-4 2 0,5 0 0,16 1 0,25-1 0,11-2 0,7 0 0,-3 0 0,-1 0 0,1 0 0,0 0 0,-4 0 0,-4 0 0,4 0 0,3 0 0,0 0 0,-6 0 0,-9 0 0,-1 0 0,4 0 0,12 0 0,7 0 0,3 0 0,2 0 0,-2 0 0,0 0 0,1 0 0,2 0 0,1 0 0,-2 0 0,-7 0 0,-9 0 0,-5 0 0,1 0 0,3 0 0,4 0 0,5 0 0,3-2 0,4-1 0,9-2 0,3 1 0,4 1 0,-2 0 0,-3-2 0,-6-1 0,-4-2 0,-1-1 0,1 0 0,3 0 0,3-2 0,1-1 0,1 0 0,3 1 0,3 1 0,3 2 0,0 1 0,0 0 0,-2-1 0,-1 0 0,2 1 0,1 2 0,3 1 0,0 0 0,0-2 0,-1-1 0,-3-1 0,-2-3 0,-3-6 0,0-1 0,2 2 0,2 6 0,4 6 0,4 2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15T18:49:54.566"/>
    </inkml:context>
    <inkml:brush xml:id="br0">
      <inkml:brushProperty name="width" value="0.025" units="cm"/>
      <inkml:brushProperty name="height" value="0.025" units="cm"/>
      <inkml:brushProperty name="color" value="#00A0D7"/>
    </inkml:brush>
  </inkml:definitions>
  <inkml:trace contextRef="#ctx0" brushRef="#br0">180 767 24575,'0'-19'0,"0"-15"0,0-18 0,0-16 0,0-4 0,0 2 0,0 2 0,0 6 0,0 4 0,2 7 0,0 8 0,3 9 0,0 11 0,-3 8 0,0 6 0,-2 2 0,0 1 0,0-5 0,0-5 0,0-6 0,0 8 0,0 2 0,0 14 0,0 7 0,0 3 0,-3 6 0,-5 0 0,-4 3 0,-5-1 0,-1-2 0,3-6 0,1-3 0,4-4 0,1-1 0,2 0 0,0 1 0,-2 2 0,0 4 0,-3 3 0,1 8 0,-1 1 0,1 0 0,4-1 0,3-8 0,2-6 0,2-8 0,3-4 0,-1-2 0,4-1 0,0-1 0,1 1 0,2-4 0,0 0 0,3-6 0,-1-5 0,0-1 0,-2 4 0,1 5 0,-5 5 0,2 3 0,-3 2 0,1-2 0,2-2 0,-1-2 0,1 1 0,-2-1 0,-2 3 0,1 1 0,-1-1 0,1-1 0,1-1 0,0 0 0,-1 1 0,-1 3 0,0 1 0,1 3 0,2 1 0,2 0 0,2 1 0,3 5 0,0 3 0,1 3 0,0 2 0,-4-4 0,-4-1 0,-1-2 0,-1-1 0,0 0 0,1 0 0,-1 0 0,2-1 0,0 1 0,1 1 0,0 0 0,0 2 0,1 1 0,0 1 0,0 3 0,0-5 0,0 4 0,-2-5 0,0 0 0,0 0 0,-1-3 0,1 0 0,3 0 0,3 2 0,2 2 0,4 2 0,-2 2 0,-1-1 0,-2 3 0,-5-7 0,0 2 0,-6-6 0,1 0 0,0-1 0,-1 1 0,0 0 0,-2 0 0,0-1 0,0-1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3T14:41:16.072"/>
    </inkml:context>
    <inkml:brush xml:id="br0">
      <inkml:brushProperty name="width" value="0.05" units="cm"/>
      <inkml:brushProperty name="height" value="0.05" units="cm"/>
      <inkml:brushProperty name="color" value="#F6630D"/>
    </inkml:brush>
  </inkml:definitions>
  <inkml:trace contextRef="#ctx0" brushRef="#br0">2346 397 24575,'-20'0'0,"-10"-10"0,-1-3 0,-8-5 0,-7-9 0,7 7 0,-7-9 0,10 10 0,-1-3 0,1 8 0,0-3 0,6 0 0,-5 4 0,5-4 0,-6 5 0,6 5 0,-5-4 0,12 5 0,-12-6 0,11 1 0,-4-1 0,6 1 0,-6-1 0,4 1 0,-4 0 0,5 4 0,1-3 0,0 4 0,6 0 0,-15-4 0,17 9 0,-17-4 0,20 5 0,-10 0 0,10 0 0,-10 0 0,4 0 0,-11 0 0,4 0 0,-10 0 0,4 0 0,-6 0 0,-8 0 0,-1 0 0,-8 0 0,-31 0 0,23 6 0,-23-5 0,31 5 0,8-6 0,-6 0 0,13 0 0,1 5 0,2-4 0,12 4 0,-6 0 0,7-4 0,0 9 0,5-9 0,-3 9 0,8-9 0,-9 9 0,10-4 0,-4 4 0,5-5 0,0 4 0,-1-3 0,-8 9 0,6-4 0,-7 4 0,10-6 0,0 1 0,-5 1 0,3-1 0,-3 0 0,5 0 0,0 0 0,-6 0 0,5 0 0,-5 6 0,0-4 0,4 9 0,-4-10 0,5 10 0,1-4 0,-6 9 0,9-8 0,-7 7 0,12-9 0,-3 6 0,0 0 0,4 0 0,-4 0 0,5 6 0,0-4 0,0 10 0,0-10 0,0 10 0,0-10 0,0 4 0,0 0 0,0-4 0,0 4 0,0-6 0,0 0 0,0-5 0,5 3 0,6 1 0,6 2 0,-1-2 0,4 0 0,-3-9 0,5 3 0,-5 1 0,4-4 0,-4 4 0,5-5 0,0 0 0,6 1 0,-5-1 0,6 0 0,-1 1 0,-5-1 0,12 1 0,-12-1 0,6 5 0,-1-3 0,-5 3 0,6-5 0,-7 0 0,-1 0 0,1 0 0,0 0 0,10 0 0,-8 0 0,8-5 0,-10 4 0,6-4 0,-4 6 0,10-6 0,-4 4 0,0-8 0,4 8 0,-4-8 0,6 8 0,-6-8 0,5 3 0,-6-5 0,8 0 0,-8 5 0,6-4 0,11 4 0,-12-5 0,16 0 0,-20 0 0,6 0 0,0 0 0,7 0 0,3 0 0,6 0 0,18 0 0,-13-6 0,21-8 0,-16-1 0,19-6 0,-16 7 0,13-1 0,-24 2 0,0-1 0,-4 7 0,-18-3 0,10 9 0,-24-4 0,13 0 0,-19 4 0,8-3 0,-10 4 0,0 0 0,-5-5 0,4 4 0,-8-8 0,7 8 0,-3-8 0,5 4 0,-1-5 0,1 5 0,-5-4 0,4 8 0,-3-8 0,4 3 0,-1-4 0,-3 1 0,2 3 0,-7-2 0,4 2 0,-5-9 0,0-2 0,0 0 0,0-4 0,0 5 0,0-6 0,0-1 0,0 7 0,0 0 0,0 1 0,0 4 0,0-5 0,0 6 0,0 0 0,0 0 0,0 1 0,0-1 0,0 0 0,0 0 0,0 0 0,0 0 0,0 0 0,0-1 0,0 1 0,0-5 0,-5 4 0,4-10 0,-8 9 0,4-3 0,-1 5 0,2 0 0,-1 0 0,4 0 0,-8 0 0,8 1 0,-7 4 0,7-4 0,-8 4 0,3-5 0,-4 0 0,5 0 0,-4 4 0,4-3 0,-6 4 0,2-5 0,-1 0 0,0 5 0,4-4 0,-3 3 0,4-4 0,-5 0 0,0 0 0,0 0 0,4 0 0,-2 0 0,2 0 0,-4 0 0,4 0 0,-3-5 0,3 3 0,-4-3 0,-1-1 0,5 5 0,-3-4 0,3 4 0,1 1 0,-4 5 0,8-4 0,-8 3 0,8-4 0,-8 0 0,8 5 0,-3 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1-23T14:41:21.818"/>
    </inkml:context>
    <inkml:brush xml:id="br0">
      <inkml:brushProperty name="width" value="0.1" units="cm"/>
      <inkml:brushProperty name="height" value="0.1" units="cm"/>
      <inkml:brushProperty name="color" value="#FFC114"/>
    </inkml:brush>
  </inkml:definitions>
  <inkml:trace contextRef="#ctx0" brushRef="#br0">2576 662 24575,'-33'-24'0,"4"-4"-9831,-9-2 8341,4-7 4308,-15-1-2818,-5-6 0,-1 1 0,-2 3 0,6 2 0,4 5 1719,25 22-1719,-6-1 0,4 1 0,-4-1 6784,-1 1-6784,6 0 0,-6-1 0,7 1 0,0 0 0,-6-1 0,4 1 0,-4-1 0,-10-4 0,11 3 0,-11-3 0,10 4 0,-6-4 0,-3 3 0,4-3 0,4 4 0,7 1 0,0 5 0,0-4 0,0 9 0,0-9 0,-6 8 0,9-3 0,-8 1 0,4 2 0,-1-3 0,-4 5 0,0 0 0,-2 0 0,-6 0 0,-1 0 0,1 0 0,0 0 0,0 0 0,-1 0 0,1 0 0,0 0 0,0 0 0,6 0 0,-5 0 0,5 6 0,0 0 0,2 0 0,-1 5 0,6-5 0,-6 0 0,1 5 0,4-10 0,-10 10 0,10-5 0,-11 0 0,5 5 0,0-5 0,-4 6 0,10-6 0,-11 5 0,12-5 0,-6 1 0,13 2 0,-5-3 0,9-1 0,-3 5 0,0-4 0,3 4 0,-3 0 0,5 0 0,0 0 0,-1 5 0,-4 2 0,-3 21 0,-5-6 0,5 8 0,0-6 0,2-10 0,3 10 0,-3-10 0,4 4 0,1-6 0,0 0 0,0 0 0,5-6 0,1 5 0,5-4 0,0 5 0,0-1 0,0 1 0,0 7 0,0 16 0,0-4 0,5 11 0,8-9 0,6-5 0,1 5 0,2-7 0,-4-6 0,5-2 0,0 1 0,-1-11 0,1 9 0,-1-10 0,0 0 0,0 4 0,6-8 0,-5 3 0,12-4 0,-5-1 0,0 1 0,-2-1 0,0-5 0,0 4 0,1-9 0,-2 4 0,-5 0 0,-6-4 0,5 4 0,-5-5 0,6 0 0,0 0 0,0 0 0,0 0 0,0 0 0,0 5 0,6-4 0,-4 4 0,4-5 0,-6 0 0,0 5 0,0-4 0,0 4 0,6-5 0,-4 0 0,20 0 0,-18 0 0,18 0 0,-14 0 0,6 0 0,0 0 0,7 0 0,-5 0 0,13 0 0,-6 0 0,8 0 0,-1 0 0,1 0 0,-1 0 0,-7 0 0,-1 0 0,-8 0 0,0 0 0,-6 0 0,-2 0 0,-6 0 0,0 0 0,-1 0 0,-5 0 0,-2 0 0,-4 0 0,0 0 0,0 0 0,0 0 0,0 0 0,0 0 0,0 0 0,-5-4 0,4 3 0,-3-8 0,4 3 0,0 0 0,-1-3 0,1 4 0,6-11 0,0 5 0,6-5 0,0 0 0,0 3 0,16-8 0,-6 2 0,8 6 0,-12-2 0,-6 9 0,0-6 0,0 1 0,-5 5 0,3-4 0,-9 9 0,5-8 0,-6 7 0,0-6 0,-1 6 0,1-7 0,0 8 0,0-8 0,0 8 0,0-3 0,0-1 0,0 4 0,0-8 0,4 4 0,-7-5 0,6 4 0,-8-3 0,5 4 0,-4-5 0,2 0 0,-2 0 0,-1 0 0,4-6 0,-3 5 0,0-10 0,3 4 0,-7 1 0,7-5 0,-7 9 0,2-8 0,1 8 0,-4-3 0,3 5 0,-4 0 0,0 0 0,0-5 0,0 3 0,0-3 0,0 5 0,0 0 0,0-6 0,0 5 0,0-10 0,0 10 0,0-10 0,0 10 0,0-5 0,-4 6 0,3 0 0,-8 0 0,8 0 0,-4 5 0,5 1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07T05:05:43.414"/>
    </inkml:context>
    <inkml:brush xml:id="br0">
      <inkml:brushProperty name="width" value="0.05" units="cm"/>
      <inkml:brushProperty name="height" value="0.05" units="cm"/>
      <inkml:brushProperty name="color" value="#3776CC"/>
    </inkml:brush>
  </inkml:definitions>
  <inkml:trace contextRef="#ctx0" brushRef="#br0">905 0 24575,'0'7'0,"0"1"0,-3-1 0,2 1 0,-6-1 0,3 8 0,-3-6 0,-5 14 0,0-13 0,-1 5 0,-3-4 0,8-2 0,-8 3 0,7-4 0,-2-1 0,3 1 0,0 0 0,1-1 0,-1 1 0,0-1 0,1 0 0,3 1 0,-3-1 0,3 1 0,-4-1 0,1 1 0,-1 3 0,0 2 0,-1 0 0,1 2 0,0-6 0,0 6 0,0-2 0,0 4 0,-1-1 0,0 6 0,1-4 0,-5 8 0,3-4 0,-3 1 0,4 3 0,-4-3 0,7 4 0,-7 0 0,8-4 0,0-2 0,2-8 0,3 3 0,0-8 0,0 8 0,0-8 0,0 8 0,0-3 0,0-1 0,0 9 0,0-8 0,0 9 0,0-1 0,0 2 0,0 10 0,0-4 0,0 9 0,0-9 0,0 9 0,0-4 0,-9 13 0,3-11 0,-7 3 0,8-11 0,-3-6 0,7 4 0,-7-3 0,7 0 0,-7 3 0,7-8 0,-3 8 0,4-8 0,-4 3 0,3-4 0,-3-5 0,4 4 0,0-7 0,-3 2 0,2-3 0,-2-1 0,3 5 0,-4-4 0,0 15 0,-1-8 0,-2 5 0,3-5 0,-1-2 0,-2 0 0,3 2 0,-4-6 0,-1 6 0,2-6 0,-1 3 0,0-5 0,-4 1 0,4 0 0,-4-4 0,4 3 0,1-3 0,-1 0 0,1 0 0,-1-1 0,0 1 0,1 3 0,3 0 0,-3 1 0,3-1 0,-3 1 0,-1-1 0,0 1 0,1-1 0,-5 1 0,-1 0 0,-4 1 0,1-1 0,-1 0 0,0-3 0,0 2 0,1-6 0,3 3 0,1-1 0,5-2 0,-1 2 0,1 0 0,3 1 0,-2 0 0,1 3 0,-6-6 0,2 2 0,-6 0 0,7-2 0,0 6 0,8 1 0,9 0 0,7 15 0,2-8 0,-1 9 0,3-6 0,-6-1 0,8 0 0,-6 0 0,6 0 0,-4 0 0,3 0 0,-4 0 0,3 3 0,-2-2 0,-2 2 0,0-3 0,-7-5 0,3 4 0,-5-8 0,1 4 0,0-4 0,-1-1 0,-2 1 0,1-1 0,-5 1 0,6-1 0,-6 1 0,2-1 0,1 5 0,-3-4 0,2 4 0,1-5 0,-4 5 0,7-3 0,-6 10 0,6-6 0,-6 3 0,3 0 0,-1-4 0,-2 1 0,7 2 0,-7-2 0,6 4 0,-6-1 0,6 1 0,-6 0 0,7-1 0,-7 1 0,6 0 0,-6-5 0,6 4 0,-6-4 0,3 5 0,-4 0 0,0 3 0,0-7 0,0 2 0,0-7 0,0-1 0,0 1 0,0-1 0,0 5 0,0-4 0,0 8 0,0-8 0,0 8 0,0-3 0,0 3 0,0-3 0,0 3 0,4-4 0,-3 5 0,2-5 0,1 4 0,-3-3 0,3 3 0,-4 1 0,3 0 0,-2-1 0,3 1 0,-4 0 0,0-1 0,0 1 0,0-5 0,4 4 0,-3-7 0,2 6 0,-3-6 0,0 6 0,0-6 0,0 7 0,0-8 0,0 8 0,0-8 0,0 8 0,0-3 0,0-1 0,0 4 0,0-4 0,0 8 0,0-6 0,0 5 0,0-11 0,0 8 0,0-8 0,0 4 0,0-4 0,0-1 0,0 1 0,4-1 0,-4 1 0,7-1 0,-6 1 0,6-1 0,-7 1 0,4-1 0,0 5 0,-4-4 0,8 4 0,-4 3 0,0-2 0,-1 3 0,1 0 0,-3-7 0,6 6 0,-6-6 0,3 6 0,0-2 0,-4 0 0,8 2 0,-7-2 0,6-1 0,-6 4 0,6-3 0,-3-1 0,1 4 0,2-4 0,-3 5 0,5 0 0,-1-1 0,0 1 0,-3-4 0,2 2 0,-2-2 0,3 4 0,-3-5 0,2 0 0,-6-1 0,5-2 0,-5 2 0,3-3 0,-4-1 0,3 1 0,-2-1 0,2 1 0,-3 0 0,3-4 0,-2 2 0,3-1 0,-4 2 0,3 0 0,-2 1 0,2-1 0,0 0 0,-2 1 0,3-1 0,-1 1 0,-2-1 0,6 1 0,-7-1 0,4 1 0,-1-4 0,-2 3 0,5-3 0,-5 3 0,6-3 0,-7 3 0,7-3 0,-3 3 0,0 0 0,3 1 0,-3-4 0,0 2 0,-1-2 0,0 0 0,1-1 0,0 1 0,3-4 0,-3 7 0,3-6 0,-3 6 0,3-6 0,-3 5 0,3-5 0,-3 5 0,2-5 0,-5 6 0,2-3 0,0 0 0,-2 2 0,5-2 0,2 10 0,-3-5 0,5 5 0,-6-7 0,0 1 0,2-1 0,-5 0 0,6 1 0,-6-1 0,5-3 0,-5 3 0,6-3 0,-6 3 0,2 0 0,0-3 0,-2 2 0,5-5 0,-5 5 0,5-5 0,-6 6 0,6-6 0,-5 6 0,6-7 0,-6 7 0,2-4 0,-3 1 0,0-1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E105B8-93B4-524D-86E8-E6B58029E7AE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376A1-25A1-644A-ACC6-4FC080C89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2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6C69B5C5-4CA5-A10E-73B5-FB9305EBA6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6A00FF20-FB60-08AB-3867-2DDC149B4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A262ADBB-87ED-D42D-FD9E-4D713C6E5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3AC84DD-00E0-DE5C-3C9B-579BC88085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14A44E4-BB1B-7208-249A-3480E1A797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774F62B-4ED3-49C3-0EE8-42531151F8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85B63252-0613-EC84-BABA-B901825D07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12DC6468-D1D7-11BE-8B56-01E7F3069D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C063F031-0554-7BF4-C0D3-0A0472AF38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A6DAFD4B-E1EC-8B86-95E6-B1C8E777DE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F0B807A-8237-2A0A-C73E-67004116AA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E41F375-995E-D1CB-6D20-0B2A5C0A56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D877C-B6D6-41C0-E6C6-1F6C004628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C5C25F-2C69-8A1B-4568-665B191EE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2FD2B-5E87-E2F6-D147-4E488B3D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604B5-506C-8178-2099-160E933B5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3907B-C9F7-65DB-470F-95646A03C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4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2595-4AF4-5F51-0138-BB77A0A04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2EFFD-D2BF-2B51-FEE7-58CFD341F9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13C50-96C9-C3A5-6A8F-821C440E2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9848E-4380-E294-F445-06568DD1B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3C43CC-D308-1556-01FE-73797E86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1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0A70BB-6B7F-4249-5154-8048CEB56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6D4086-EDFB-91B3-69BA-3A6675F43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FF23E-2C29-EF8E-9E96-F48B5721A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5354E-9D0E-EC2E-718D-D44E8A19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59B23-6281-49BF-7D9F-18D1BF82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17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3">
            <a:extLst>
              <a:ext uri="{FF2B5EF4-FFF2-40B4-BE49-F238E27FC236}">
                <a16:creationId xmlns:a16="http://schemas.microsoft.com/office/drawing/2014/main" id="{864F9CF2-78C9-28F0-2C4C-E112716EC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61600" y="2514600"/>
            <a:ext cx="1422400" cy="1828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none" anchor="ctr"/>
          <a:lstStyle>
            <a:lvl1pPr>
              <a:defRPr sz="28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8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8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8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8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i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2800" dirty="0"/>
          </a:p>
        </p:txBody>
      </p:sp>
      <p:sp>
        <p:nvSpPr>
          <p:cNvPr id="87655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08000" y="3810000"/>
            <a:ext cx="7112000" cy="25908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400" b="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altLang="en-US"/>
              <a:t>Click to edit Master subtitle style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0862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26087-64D9-AC11-9027-4671B97A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04930-5C53-B646-4013-0D601944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E7253-764F-FE31-71AF-433BDBA01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9846A1-421B-33F3-24EE-A79598CF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D888D-DDED-60D8-2387-3BE999C6F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35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3B75-FB69-2271-A217-D09782F31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424BCF-61B6-A64E-5203-9547F17A5B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4F7380-83B1-541C-2DAE-84DB4D255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0331E6-FF90-778D-121A-21DD67496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66133-088B-7CD3-295B-202A07A87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18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FA75D-F2B1-50BF-B049-0C7A680D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95B56-7B9B-ADFC-C056-237A01EB5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AE15D-9792-7660-BE55-280E059C5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FA81F-9E5A-74DD-132A-D5A11DFB8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D722E1-CB7F-104E-B470-10DAEE641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0E324-7233-871D-F8F3-C410C9B70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5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88D89-E86B-3397-D018-D291F0A8A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AD6E6-8477-150E-DA06-DDA63FC0E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35C065-150E-B8D6-6E9A-0DDC9BB32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9807B2-63B4-E585-D1B8-F27C91376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516478-240D-F537-2F31-E55C50D12A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6DBDD7-7673-8598-9C6F-4E05E201F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1D0A3E-140C-3D15-76C6-BEC568E09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678327-BF09-FBD2-7304-49B8A45D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5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F697C-671B-2030-A750-E15A21662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41BC97-089F-747D-D752-9C5114DEF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581DD-E721-B332-5D15-55472B062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40C16-45D8-7EB1-643B-BE7CE533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5ED432-5827-33B2-2324-4E14EDF0E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BE0794-6F2B-ACE1-54A1-DE57CC8E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0EC384-583C-25B6-FA5F-40225DD2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62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A20A2-3E7C-9D4B-B95F-154177E1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F319-C0F2-5A15-8F17-44379DFB63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19756-C153-3CB0-438E-A7C4C14F9D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64E1A-D16F-9A12-71B7-B0F8F4CF0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00ECA-2DA6-9682-FA4C-FA6D05E84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62E5F-2AF5-7286-9BF1-B3673E449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965F2-AE30-3017-521B-8D152A3B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519648-0CCF-43AB-5F38-97BE6E069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AC505-3CF4-BC3E-44DB-F9940BBA8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62F42-05E7-8ABD-8182-E9D9D16B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57201D-E88D-91A5-BA78-75104FB7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332A6-943A-4C52-B886-41D05B5A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11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34F22E-6AA4-B5AC-8E69-7538FC23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8E5EF-753D-E572-8589-6973D53F67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37E697-5315-4A1D-A94E-CD27BB8ADF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E0082-FC6A-7342-B625-75CEC0938698}" type="datetimeFigureOut">
              <a:rPr lang="en-US" smtClean="0"/>
              <a:t>2/9/24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091D77-23A4-4259-171F-2A94697CA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1788A-2E3E-F4B2-3471-64AB19D12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25881-2D4D-6440-8C2C-EEA8B9E8C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4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7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8.xml"/><Relationship Id="rId5" Type="http://schemas.openxmlformats.org/officeDocument/2006/relationships/image" Target="../media/image60.png"/><Relationship Id="rId4" Type="http://schemas.openxmlformats.org/officeDocument/2006/relationships/customXml" Target="../ink/ink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customXml" Target="../ink/ink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customXml" Target="../ink/ink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customXml" Target="../ink/ink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.xml"/><Relationship Id="rId3" Type="http://schemas.openxmlformats.org/officeDocument/2006/relationships/image" Target="../media/image130.png"/><Relationship Id="rId7" Type="http://schemas.openxmlformats.org/officeDocument/2006/relationships/image" Target="../media/image150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7.xml"/><Relationship Id="rId11" Type="http://schemas.openxmlformats.org/officeDocument/2006/relationships/image" Target="../media/image17.png"/><Relationship Id="rId5" Type="http://schemas.openxmlformats.org/officeDocument/2006/relationships/image" Target="../media/image140.png"/><Relationship Id="rId10" Type="http://schemas.openxmlformats.org/officeDocument/2006/relationships/customXml" Target="../ink/ink19.xml"/><Relationship Id="rId4" Type="http://schemas.openxmlformats.org/officeDocument/2006/relationships/customXml" Target="../ink/ink16.xml"/><Relationship Id="rId9" Type="http://schemas.openxmlformats.org/officeDocument/2006/relationships/image" Target="../media/image16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713B6-6A14-5B1A-EB3C-27345F12EC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Session 8.2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A48A19-217A-C22C-FA5B-FFE1B2EB31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63480"/>
          </a:xfrm>
        </p:spPr>
        <p:txBody>
          <a:bodyPr/>
          <a:lstStyle/>
          <a:p>
            <a:r>
              <a:rPr lang="en-US" dirty="0"/>
              <a:t>Savings and investment: an important macro equality</a:t>
            </a:r>
          </a:p>
          <a:p>
            <a:r>
              <a:rPr lang="en-US" dirty="0"/>
              <a:t>Growth theory: what drives long-run economic growth of GDP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718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195A-4634-CA4D-8FE0-F838BACCA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/>
          <a:lstStyle/>
          <a:p>
            <a:r>
              <a:rPr lang="en-US" dirty="0"/>
              <a:t>		Labor supply &amp; demand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31592-081F-E442-B467-5154EDAF6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726" y="1417638"/>
            <a:ext cx="9324109" cy="5361730"/>
          </a:xfrm>
        </p:spPr>
        <p:txBody>
          <a:bodyPr/>
          <a:lstStyle/>
          <a:p>
            <a:r>
              <a:rPr lang="en-US" dirty="0"/>
              <a:t>Neoclassical labor market theory predicts that rising productivity, which increases a worker’s value to her employer, will result in a higher equilibrium real wage</a:t>
            </a:r>
          </a:p>
          <a:p>
            <a:r>
              <a:rPr lang="en-US" dirty="0">
                <a:solidFill>
                  <a:srgbClr val="00B0F0"/>
                </a:solidFill>
              </a:rPr>
              <a:t>On the diagram, the demand for labor shifts up</a:t>
            </a:r>
          </a:p>
          <a:p>
            <a:r>
              <a:rPr lang="en-US" dirty="0">
                <a:solidFill>
                  <a:srgbClr val="00B0F0"/>
                </a:solidFill>
              </a:rPr>
              <a:t>The labor market is assumed to clear (no unemployment)</a:t>
            </a:r>
          </a:p>
          <a:p>
            <a:endParaRPr lang="en-US" dirty="0"/>
          </a:p>
          <a:p>
            <a:pPr lvl="8"/>
            <a:endParaRPr lang="en-US" dirty="0"/>
          </a:p>
        </p:txBody>
      </p:sp>
      <p:pic>
        <p:nvPicPr>
          <p:cNvPr id="5" name="Content Placeholder 8" descr="Diagram&#10;&#10;Description automatically generated">
            <a:extLst>
              <a:ext uri="{FF2B5EF4-FFF2-40B4-BE49-F238E27FC236}">
                <a16:creationId xmlns:a16="http://schemas.microsoft.com/office/drawing/2014/main" id="{853E66BB-AE00-1340-9775-DC9671EA6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1469" y="4105439"/>
            <a:ext cx="3806256" cy="2673929"/>
          </a:xfrm>
          <a:prstGeom prst="rect">
            <a:avLst/>
          </a:prstGeom>
        </p:spPr>
      </p:pic>
      <p:sp>
        <p:nvSpPr>
          <p:cNvPr id="7" name="Freeform 6">
            <a:extLst>
              <a:ext uri="{FF2B5EF4-FFF2-40B4-BE49-F238E27FC236}">
                <a16:creationId xmlns:a16="http://schemas.microsoft.com/office/drawing/2014/main" id="{A7BE426C-A57C-8142-87BA-186204E0790B}"/>
              </a:ext>
            </a:extLst>
          </p:cNvPr>
          <p:cNvSpPr/>
          <p:nvPr/>
        </p:nvSpPr>
        <p:spPr>
          <a:xfrm>
            <a:off x="5085347" y="4730162"/>
            <a:ext cx="1564105" cy="1299410"/>
          </a:xfrm>
          <a:custGeom>
            <a:avLst/>
            <a:gdLst>
              <a:gd name="connsiteX0" fmla="*/ 0 w 1564105"/>
              <a:gd name="connsiteY0" fmla="*/ 0 h 1299410"/>
              <a:gd name="connsiteX1" fmla="*/ 541421 w 1564105"/>
              <a:gd name="connsiteY1" fmla="*/ 132347 h 1299410"/>
              <a:gd name="connsiteX2" fmla="*/ 1118937 w 1564105"/>
              <a:gd name="connsiteY2" fmla="*/ 493295 h 1299410"/>
              <a:gd name="connsiteX3" fmla="*/ 1443789 w 1564105"/>
              <a:gd name="connsiteY3" fmla="*/ 962526 h 1299410"/>
              <a:gd name="connsiteX4" fmla="*/ 1564105 w 1564105"/>
              <a:gd name="connsiteY4" fmla="*/ 1299410 h 129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64105" h="1299410">
                <a:moveTo>
                  <a:pt x="0" y="0"/>
                </a:moveTo>
                <a:cubicBezTo>
                  <a:pt x="177466" y="25065"/>
                  <a:pt x="354932" y="50131"/>
                  <a:pt x="541421" y="132347"/>
                </a:cubicBezTo>
                <a:cubicBezTo>
                  <a:pt x="727910" y="214563"/>
                  <a:pt x="968542" y="354932"/>
                  <a:pt x="1118937" y="493295"/>
                </a:cubicBezTo>
                <a:cubicBezTo>
                  <a:pt x="1269332" y="631658"/>
                  <a:pt x="1369594" y="828174"/>
                  <a:pt x="1443789" y="962526"/>
                </a:cubicBezTo>
                <a:cubicBezTo>
                  <a:pt x="1517984" y="1096878"/>
                  <a:pt x="1541044" y="1198144"/>
                  <a:pt x="1564105" y="1299410"/>
                </a:cubicBezTo>
              </a:path>
            </a:pathLst>
          </a:cu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9C423ECB-F786-BC4A-A889-309808186BA8}"/>
                  </a:ext>
                </a:extLst>
              </p14:cNvPr>
              <p14:cNvContentPartPr/>
              <p14:nvPr/>
            </p14:nvContentPartPr>
            <p14:xfrm>
              <a:off x="5431743" y="4786314"/>
              <a:ext cx="188640" cy="2761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9C423ECB-F786-BC4A-A889-309808186BA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27415" y="4781994"/>
                <a:ext cx="197297" cy="28476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02CB242A-29C9-9444-B897-AF875BC1268F}"/>
              </a:ext>
            </a:extLst>
          </p:cNvPr>
          <p:cNvSpPr txBox="1"/>
          <p:nvPr/>
        </p:nvSpPr>
        <p:spPr>
          <a:xfrm>
            <a:off x="6661484" y="5787189"/>
            <a:ext cx="3064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D’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26DB3F-DF69-0540-BDBC-23041E975F22}"/>
              </a:ext>
            </a:extLst>
          </p:cNvPr>
          <p:cNvSpPr txBox="1"/>
          <p:nvPr/>
        </p:nvSpPr>
        <p:spPr>
          <a:xfrm>
            <a:off x="4374511" y="4891737"/>
            <a:ext cx="3161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rgbClr val="C00000"/>
                </a:solidFill>
              </a:rPr>
              <a:t>W’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4725223-5CEC-B94A-B8AA-A1EA149B3F1D}"/>
              </a:ext>
            </a:extLst>
          </p:cNvPr>
          <p:cNvSpPr txBox="1"/>
          <p:nvPr/>
        </p:nvSpPr>
        <p:spPr>
          <a:xfrm>
            <a:off x="5960384" y="6533148"/>
            <a:ext cx="2712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C00000"/>
                </a:solidFill>
              </a:rPr>
              <a:t>L’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4600008-6717-BD4B-8507-588021AC1521}"/>
              </a:ext>
            </a:extLst>
          </p:cNvPr>
          <p:cNvCxnSpPr>
            <a:cxnSpLocks/>
          </p:cNvCxnSpPr>
          <p:nvPr/>
        </p:nvCxnSpPr>
        <p:spPr>
          <a:xfrm flipH="1" flipV="1">
            <a:off x="4599979" y="5062434"/>
            <a:ext cx="1424618" cy="2710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5ADB606-055E-EE4D-A197-704EAD76F20D}"/>
              </a:ext>
            </a:extLst>
          </p:cNvPr>
          <p:cNvCxnSpPr>
            <a:cxnSpLocks/>
          </p:cNvCxnSpPr>
          <p:nvPr/>
        </p:nvCxnSpPr>
        <p:spPr>
          <a:xfrm>
            <a:off x="6024597" y="5075987"/>
            <a:ext cx="0" cy="1457160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197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fbbar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605" y="562802"/>
            <a:ext cx="8097125" cy="588557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8F2AF38-C297-45CD-5A7D-C594C975C725}"/>
              </a:ext>
            </a:extLst>
          </p:cNvPr>
          <p:cNvSpPr txBox="1"/>
          <p:nvPr/>
        </p:nvSpPr>
        <p:spPr>
          <a:xfrm>
            <a:off x="631371" y="1676400"/>
            <a:ext cx="1017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U.S. data</a:t>
            </a:r>
          </a:p>
        </p:txBody>
      </p:sp>
    </p:spTree>
    <p:extLst>
      <p:ext uri="{BB962C8B-B14F-4D97-AF65-F5344CB8AC3E}">
        <p14:creationId xmlns:p14="http://schemas.microsoft.com/office/powerpoint/2010/main" val="844839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0090"/>
                </a:solidFill>
              </a:rPr>
              <a:t>Productivity growth and real wages: they should track!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634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800000"/>
                </a:solidFill>
              </a:rPr>
              <a:t>U.S. Productivity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It has virtually always been positive</a:t>
            </a:r>
          </a:p>
          <a:p>
            <a:r>
              <a:rPr lang="en-US" dirty="0"/>
              <a:t>It has fluctuated between about 1%/year and 3.5%/year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378697" y="1604863"/>
            <a:ext cx="3622431" cy="63976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00A4B4"/>
                </a:solidFill>
              </a:rPr>
              <a:t>U.S. Real wage growth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69026" y="2158800"/>
            <a:ext cx="4041775" cy="4491382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Up to about 1970, wage growth was about the same as productivity growth </a:t>
            </a:r>
          </a:p>
          <a:p>
            <a:r>
              <a:rPr lang="en-US" dirty="0"/>
              <a:t>Since 1970, wage growth has badly lagged productivity growth</a:t>
            </a:r>
          </a:p>
          <a:p>
            <a:r>
              <a:rPr lang="en-US" dirty="0"/>
              <a:t>A major reason for increasing inequality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247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01D2E71A-A69A-A789-2C05-12B52613FF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chemeClr val="accent4">
                    <a:lumMod val="75000"/>
                  </a:schemeClr>
                </a:solidFill>
                <a:latin typeface="+mj-lt"/>
              </a:rPr>
              <a:t>Solow-Swan Model of Growth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485F9D6B-6698-5892-A151-EBFDDF4A1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09042"/>
            <a:ext cx="9490363" cy="4447308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dirty="0">
                <a:cs typeface="Times New Roman" panose="02020603050405020304" pitchFamily="18" charset="0"/>
              </a:rPr>
              <a:t>The Solow model is a framework for understanding the </a:t>
            </a:r>
            <a:r>
              <a:rPr lang="en-US" altLang="en-US" dirty="0">
                <a:cs typeface="Calibri" panose="020F0502020204030204" pitchFamily="34" charset="0"/>
              </a:rPr>
              <a:t>determinants of economic growth</a:t>
            </a:r>
            <a:endParaRPr lang="en-GB" altLang="en-US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  <a:cs typeface="Tahoma" panose="020B0604030504040204" pitchFamily="34" charset="0"/>
              </a:rPr>
              <a:t>It uses a single production function for the whole economy; the level of output is dependent on the factors of production employed. It’s analogous to a firm production function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  <a:cs typeface="Tahoma" panose="020B0604030504040204" pitchFamily="34" charset="0"/>
              </a:rPr>
              <a:t>Assumptions:</a:t>
            </a:r>
            <a:endParaRPr lang="en-GB" altLang="en-US" dirty="0"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lvl="2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Constant returns to scale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Closed economy (no trade)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  <a:cs typeface="Calibri" panose="020F0502020204030204" pitchFamily="34" charset="0"/>
              </a:rPr>
              <a:t>Increases in capital and labor are subject to diminishing marginal product when other factors are fixed. 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13317E-0551-19E8-75B4-BAA03D35C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For use with Mankiw and Taylor, Economics 6</a:t>
            </a:r>
            <a:r>
              <a:rPr lang="en-GB" baseline="30000"/>
              <a:t>th</a:t>
            </a:r>
            <a:r>
              <a:rPr lang="en-GB"/>
              <a:t> edition 9781473786981 © Cengage EMEA 2023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4AFAB1F-81B5-E35D-77DB-9A3D9B9236A6}"/>
              </a:ext>
            </a:extLst>
          </p:cNvPr>
          <p:cNvSpPr/>
          <p:nvPr/>
        </p:nvSpPr>
        <p:spPr>
          <a:xfrm>
            <a:off x="1524000" y="6400800"/>
            <a:ext cx="9144000" cy="457200"/>
          </a:xfrm>
          <a:prstGeom prst="rect">
            <a:avLst/>
          </a:prstGeom>
          <a:solidFill>
            <a:srgbClr val="5559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D526FDC-43C2-27B8-C9F2-ED5F014129F4}"/>
              </a:ext>
            </a:extLst>
          </p:cNvPr>
          <p:cNvSpPr/>
          <p:nvPr/>
        </p:nvSpPr>
        <p:spPr>
          <a:xfrm>
            <a:off x="1524000" y="6334126"/>
            <a:ext cx="9144000" cy="66675"/>
          </a:xfrm>
          <a:prstGeom prst="rect">
            <a:avLst/>
          </a:prstGeom>
          <a:solidFill>
            <a:srgbClr val="2F32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4C24848E-963E-FFB6-76B0-7BAA9C20150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606426"/>
            <a:ext cx="6019800" cy="384175"/>
          </a:xfrm>
          <a:solidFill>
            <a:srgbClr val="CCCEE2"/>
          </a:solidFill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2000" dirty="0"/>
              <a:t>Figure 1.  The Aggregate Production Function and Investment.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ECD4E4-740E-3D13-B797-BED44C7E4AF8}"/>
              </a:ext>
            </a:extLst>
          </p:cNvPr>
          <p:cNvSpPr/>
          <p:nvPr/>
        </p:nvSpPr>
        <p:spPr>
          <a:xfrm>
            <a:off x="6934199" y="1031876"/>
            <a:ext cx="363854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-342900"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Assuming technology is given (A), an increasing physical capital stock (K) is associated with a rising </a:t>
            </a:r>
            <a:r>
              <a:rPr lang="en-US" altLang="en-US" dirty="0">
                <a:solidFill>
                  <a:schemeClr val="accent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GDP (Y)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, relatively quickly at first but then slowing due to diminishing marginal product.</a:t>
            </a:r>
          </a:p>
          <a:p>
            <a:pPr marL="0" lvl="1" indent="-342900"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1" indent="-342900"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The level of investment in capital stock is shown by the line </a:t>
            </a:r>
            <a:r>
              <a:rPr lang="en-US" altLang="en-US" i="1" dirty="0">
                <a:solidFill>
                  <a:srgbClr val="C0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I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.</a:t>
            </a:r>
          </a:p>
          <a:p>
            <a:pPr marL="0" lvl="1" indent="-342900">
              <a:defRPr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1" indent="-342900"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savings rate determines the level of investment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  <a:r>
              <a:rPr lang="en-US" dirty="0" err="1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sY</a:t>
            </a:r>
            <a:r>
              <a:rPr lang="en-US" dirty="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 = I</a:t>
            </a:r>
            <a:endParaRPr lang="en-GB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5EE5BB-19EE-B3A6-1A2C-264007C10AFA}"/>
              </a:ext>
            </a:extLst>
          </p:cNvPr>
          <p:cNvSpPr/>
          <p:nvPr/>
        </p:nvSpPr>
        <p:spPr>
          <a:xfrm>
            <a:off x="1752600" y="4833938"/>
            <a:ext cx="80772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2" indent="-342900"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Levels of physical capital stock are associated with levels of GDP.</a:t>
            </a:r>
          </a:p>
          <a:p>
            <a:pPr marL="1200150" lvl="3" indent="-342900">
              <a:buFontTx/>
              <a:buAutoNum type="alphaLcParenR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If the capital stock is </a:t>
            </a:r>
            <a:r>
              <a:rPr lang="en-US" alt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K</a:t>
            </a:r>
            <a:r>
              <a:rPr lang="en-US" altLang="en-US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1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, for example, GDP will be </a:t>
            </a:r>
            <a:r>
              <a:rPr lang="en-US" alt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Y</a:t>
            </a:r>
            <a:r>
              <a:rPr lang="en-US" altLang="en-US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1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. </a:t>
            </a:r>
            <a:endParaRPr lang="en-GB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1200150" lvl="3" indent="-342900">
              <a:buFontTx/>
              <a:buAutoNum type="alphaLcParenR"/>
              <a:defRPr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The distance between the level of GDP at </a:t>
            </a:r>
            <a:r>
              <a:rPr lang="en-US" alt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K</a:t>
            </a:r>
            <a:r>
              <a:rPr lang="en-US" altLang="en-US" i="1" baseline="-25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1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 and the investment level is </a:t>
            </a:r>
            <a:r>
              <a:rPr lang="en-US" altLang="en-US" b="1" dirty="0">
                <a:solidFill>
                  <a:srgbClr val="FF6618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consumption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, and the remainder is </a:t>
            </a:r>
            <a:r>
              <a:rPr lang="en-US" altLang="en-US" b="1" dirty="0">
                <a:solidFill>
                  <a:srgbClr val="FFAD32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investment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. </a:t>
            </a:r>
            <a:endParaRPr lang="en-GB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0ABF2990-3278-4A57-4286-68A0AD9B23F6}"/>
              </a:ext>
            </a:extLst>
          </p:cNvPr>
          <p:cNvSpPr txBox="1">
            <a:spLocks/>
          </p:cNvSpPr>
          <p:nvPr/>
        </p:nvSpPr>
        <p:spPr>
          <a:xfrm>
            <a:off x="4289426" y="6459539"/>
            <a:ext cx="361632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GB" sz="900" dirty="0">
                <a:solidFill>
                  <a:schemeClr val="bg1"/>
                </a:solidFill>
                <a:latin typeface="+mn-lt"/>
              </a:rPr>
              <a:t>FOR USE WITH MANKIW AND TAYLOR, ECONOMICS 6</a:t>
            </a:r>
            <a:r>
              <a:rPr lang="en-GB" sz="900" baseline="30000" dirty="0">
                <a:solidFill>
                  <a:schemeClr val="bg1"/>
                </a:solidFill>
                <a:latin typeface="+mn-lt"/>
              </a:rPr>
              <a:t>TH</a:t>
            </a:r>
            <a:r>
              <a:rPr lang="en-GB" sz="900" dirty="0">
                <a:solidFill>
                  <a:schemeClr val="bg1"/>
                </a:solidFill>
                <a:latin typeface="+mn-lt"/>
              </a:rPr>
              <a:t> EDITION 9781473786981 © CENGAGE EMEA 2023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41992" name="Picture 4">
            <a:extLst>
              <a:ext uri="{FF2B5EF4-FFF2-40B4-BE49-F238E27FC236}">
                <a16:creationId xmlns:a16="http://schemas.microsoft.com/office/drawing/2014/main" id="{797CF9A9-C943-7B30-C6D7-CB04D8FF22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1" y="1219200"/>
            <a:ext cx="51847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F7C3FB7-A86C-B818-E44D-B219EB5532B2}"/>
                  </a:ext>
                </a:extLst>
              </p14:cNvPr>
              <p14:cNvContentPartPr/>
              <p14:nvPr/>
            </p14:nvContentPartPr>
            <p14:xfrm>
              <a:off x="1663167" y="2526971"/>
              <a:ext cx="884520" cy="479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F7C3FB7-A86C-B818-E44D-B219EB5532B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54167" y="2517971"/>
                <a:ext cx="902160" cy="49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DD2744D-549B-CEB8-B8E4-339928DC6169}"/>
                  </a:ext>
                </a:extLst>
              </p14:cNvPr>
              <p14:cNvContentPartPr/>
              <p14:nvPr/>
            </p14:nvContentPartPr>
            <p14:xfrm>
              <a:off x="1669287" y="3528131"/>
              <a:ext cx="943560" cy="47772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DD2744D-549B-CEB8-B8E4-339928DC616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51647" y="3510131"/>
                <a:ext cx="979200" cy="513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063389FC-2CE0-2434-B84E-1DAFADB34F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</a:rPr>
              <a:t>Long-run Equilibrium: “Steady State”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84DBA793-77D3-CD16-72FB-8F1D93441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cs typeface="Arial" panose="020B0604020202020204" pitchFamily="34" charset="0"/>
              </a:rPr>
              <a:t>Where does this (quite abstract) economy come to rest?</a:t>
            </a:r>
          </a:p>
          <a:p>
            <a:pPr marL="0" indent="0" eaLnBrk="1" hangingPunct="1">
              <a:buNone/>
            </a:pP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3200" dirty="0">
                <a:cs typeface="Arial" panose="020B0604020202020204" pitchFamily="34" charset="0"/>
              </a:rPr>
              <a:t>That depends on the (fixed, for now) level of technology</a:t>
            </a:r>
          </a:p>
          <a:p>
            <a:pPr lvl="1"/>
            <a:r>
              <a:rPr lang="en-US" altLang="en-US" sz="3200" dirty="0">
                <a:cs typeface="Arial" panose="020B0604020202020204" pitchFamily="34" charset="0"/>
              </a:rPr>
              <a:t>And the rate of saving out of GDP =&gt; the level of investment</a:t>
            </a:r>
          </a:p>
          <a:p>
            <a:pPr lvl="1"/>
            <a:r>
              <a:rPr lang="en-US" altLang="en-US" sz="3200" dirty="0">
                <a:cs typeface="Arial" panose="020B0604020202020204" pitchFamily="34" charset="0"/>
              </a:rPr>
              <a:t>And the rate of depreciation of capital: by what % do machines wear out every year?</a:t>
            </a:r>
          </a:p>
          <a:p>
            <a:pPr marL="0" indent="0" eaLnBrk="1" hangingPunct="1">
              <a:buNone/>
            </a:pPr>
            <a:endParaRPr lang="en-US" altLang="en-US" sz="2000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3F63035-2D28-0576-1A5C-7C661AB8C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For use with Mankiw and Taylor, Economics 6</a:t>
            </a:r>
            <a:r>
              <a:rPr lang="en-GB" baseline="30000"/>
              <a:t>th</a:t>
            </a:r>
            <a:r>
              <a:rPr lang="en-GB"/>
              <a:t> edition 9781473786981 © Cengage EMEA 2023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9FC03-C88D-B8A7-033C-E4C845C36F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62B5754-8636-5CED-6A85-6D8CF7657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Steady-State Equilibrium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ECD13E-742F-C50F-33B4-DE589B38C152}"/>
              </a:ext>
            </a:extLst>
          </p:cNvPr>
          <p:cNvCxnSpPr/>
          <p:nvPr/>
        </p:nvCxnSpPr>
        <p:spPr>
          <a:xfrm>
            <a:off x="2249214" y="1975945"/>
            <a:ext cx="0" cy="43407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95297F1-D6D8-0CD8-A9FD-D76387EC9F06}"/>
              </a:ext>
            </a:extLst>
          </p:cNvPr>
          <p:cNvCxnSpPr/>
          <p:nvPr/>
        </p:nvCxnSpPr>
        <p:spPr>
          <a:xfrm>
            <a:off x="2272145" y="6317673"/>
            <a:ext cx="57634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>
            <a:extLst>
              <a:ext uri="{FF2B5EF4-FFF2-40B4-BE49-F238E27FC236}">
                <a16:creationId xmlns:a16="http://schemas.microsoft.com/office/drawing/2014/main" id="{EC29DC5D-0A58-C649-8E52-521619EEB003}"/>
              </a:ext>
            </a:extLst>
          </p:cNvPr>
          <p:cNvSpPr/>
          <p:nvPr/>
        </p:nvSpPr>
        <p:spPr>
          <a:xfrm>
            <a:off x="2286000" y="3006436"/>
            <a:ext cx="5444836" cy="3311237"/>
          </a:xfrm>
          <a:custGeom>
            <a:avLst/>
            <a:gdLst>
              <a:gd name="connsiteX0" fmla="*/ 0 w 5444836"/>
              <a:gd name="connsiteY0" fmla="*/ 3311237 h 3311237"/>
              <a:gd name="connsiteX1" fmla="*/ 304800 w 5444836"/>
              <a:gd name="connsiteY1" fmla="*/ 2189019 h 3311237"/>
              <a:gd name="connsiteX2" fmla="*/ 1205345 w 5444836"/>
              <a:gd name="connsiteY2" fmla="*/ 1039091 h 3311237"/>
              <a:gd name="connsiteX3" fmla="*/ 2382982 w 5444836"/>
              <a:gd name="connsiteY3" fmla="*/ 415637 h 3311237"/>
              <a:gd name="connsiteX4" fmla="*/ 3713018 w 5444836"/>
              <a:gd name="connsiteY4" fmla="*/ 138546 h 3311237"/>
              <a:gd name="connsiteX5" fmla="*/ 4876800 w 5444836"/>
              <a:gd name="connsiteY5" fmla="*/ 27709 h 3311237"/>
              <a:gd name="connsiteX6" fmla="*/ 5444836 w 5444836"/>
              <a:gd name="connsiteY6" fmla="*/ 0 h 331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4836" h="3311237">
                <a:moveTo>
                  <a:pt x="0" y="3311237"/>
                </a:moveTo>
                <a:cubicBezTo>
                  <a:pt x="51954" y="2939473"/>
                  <a:pt x="103909" y="2567710"/>
                  <a:pt x="304800" y="2189019"/>
                </a:cubicBezTo>
                <a:cubicBezTo>
                  <a:pt x="505691" y="1810328"/>
                  <a:pt x="858981" y="1334655"/>
                  <a:pt x="1205345" y="1039091"/>
                </a:cubicBezTo>
                <a:cubicBezTo>
                  <a:pt x="1551709" y="743527"/>
                  <a:pt x="1965037" y="565728"/>
                  <a:pt x="2382982" y="415637"/>
                </a:cubicBezTo>
                <a:cubicBezTo>
                  <a:pt x="2800928" y="265546"/>
                  <a:pt x="3297382" y="203201"/>
                  <a:pt x="3713018" y="138546"/>
                </a:cubicBezTo>
                <a:cubicBezTo>
                  <a:pt x="4128654" y="73891"/>
                  <a:pt x="4588164" y="50800"/>
                  <a:pt x="4876800" y="27709"/>
                </a:cubicBezTo>
                <a:cubicBezTo>
                  <a:pt x="5165436" y="4618"/>
                  <a:pt x="5305136" y="2309"/>
                  <a:pt x="5444836" y="0"/>
                </a:cubicBez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E9FCDDDB-6893-C87A-95C6-53F1BE970F53}"/>
              </a:ext>
            </a:extLst>
          </p:cNvPr>
          <p:cNvSpPr/>
          <p:nvPr/>
        </p:nvSpPr>
        <p:spPr>
          <a:xfrm>
            <a:off x="2286000" y="4890655"/>
            <a:ext cx="5500255" cy="1427018"/>
          </a:xfrm>
          <a:custGeom>
            <a:avLst/>
            <a:gdLst>
              <a:gd name="connsiteX0" fmla="*/ 0 w 5500255"/>
              <a:gd name="connsiteY0" fmla="*/ 1427018 h 1427018"/>
              <a:gd name="connsiteX1" fmla="*/ 360218 w 5500255"/>
              <a:gd name="connsiteY1" fmla="*/ 720436 h 1427018"/>
              <a:gd name="connsiteX2" fmla="*/ 1330036 w 5500255"/>
              <a:gd name="connsiteY2" fmla="*/ 304800 h 1427018"/>
              <a:gd name="connsiteX3" fmla="*/ 2701636 w 5500255"/>
              <a:gd name="connsiteY3" fmla="*/ 110836 h 1427018"/>
              <a:gd name="connsiteX4" fmla="*/ 4211782 w 5500255"/>
              <a:gd name="connsiteY4" fmla="*/ 27709 h 1427018"/>
              <a:gd name="connsiteX5" fmla="*/ 5500255 w 5500255"/>
              <a:gd name="connsiteY5" fmla="*/ 0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0255" h="1427018">
                <a:moveTo>
                  <a:pt x="0" y="1427018"/>
                </a:moveTo>
                <a:cubicBezTo>
                  <a:pt x="69272" y="1167245"/>
                  <a:pt x="138545" y="907472"/>
                  <a:pt x="360218" y="720436"/>
                </a:cubicBezTo>
                <a:cubicBezTo>
                  <a:pt x="581891" y="533400"/>
                  <a:pt x="939800" y="406400"/>
                  <a:pt x="1330036" y="304800"/>
                </a:cubicBezTo>
                <a:cubicBezTo>
                  <a:pt x="1720272" y="203200"/>
                  <a:pt x="2221345" y="157018"/>
                  <a:pt x="2701636" y="110836"/>
                </a:cubicBezTo>
                <a:cubicBezTo>
                  <a:pt x="3181927" y="64654"/>
                  <a:pt x="3745346" y="46182"/>
                  <a:pt x="4211782" y="27709"/>
                </a:cubicBezTo>
                <a:cubicBezTo>
                  <a:pt x="4678218" y="9236"/>
                  <a:pt x="5089236" y="4618"/>
                  <a:pt x="5500255" y="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CD2B59-3747-A1DE-E0A2-B0B340AD88FD}"/>
              </a:ext>
            </a:extLst>
          </p:cNvPr>
          <p:cNvCxnSpPr>
            <a:cxnSpLocks/>
          </p:cNvCxnSpPr>
          <p:nvPr/>
        </p:nvCxnSpPr>
        <p:spPr>
          <a:xfrm flipV="1">
            <a:off x="2297840" y="3990678"/>
            <a:ext cx="5048891" cy="2326039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9F39C55-484F-120D-92EE-FD1D699CE816}"/>
              </a:ext>
            </a:extLst>
          </p:cNvPr>
          <p:cNvSpPr txBox="1"/>
          <p:nvPr/>
        </p:nvSpPr>
        <p:spPr>
          <a:xfrm>
            <a:off x="1363976" y="1439180"/>
            <a:ext cx="93386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Y/L</a:t>
            </a:r>
          </a:p>
          <a:p>
            <a:r>
              <a:rPr lang="en-US" sz="1600" dirty="0"/>
              <a:t>(GDP per worker)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5C90705-BA40-5966-0FCE-74DA4912D2E4}"/>
              </a:ext>
            </a:extLst>
          </p:cNvPr>
          <p:cNvCxnSpPr>
            <a:cxnSpLocks/>
          </p:cNvCxnSpPr>
          <p:nvPr/>
        </p:nvCxnSpPr>
        <p:spPr>
          <a:xfrm flipV="1">
            <a:off x="5223164" y="3297382"/>
            <a:ext cx="0" cy="3019335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C411A633-85FC-9BED-4042-B9FBE40F232B}"/>
              </a:ext>
            </a:extLst>
          </p:cNvPr>
          <p:cNvSpPr txBox="1"/>
          <p:nvPr/>
        </p:nvSpPr>
        <p:spPr>
          <a:xfrm>
            <a:off x="4862945" y="6483927"/>
            <a:ext cx="576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K*	                         K/L Capital per worker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DEBBE53-AB8E-3389-6A67-45361D57BAEF}"/>
              </a:ext>
            </a:extLst>
          </p:cNvPr>
          <p:cNvSpPr txBox="1"/>
          <p:nvPr/>
        </p:nvSpPr>
        <p:spPr>
          <a:xfrm>
            <a:off x="1939636" y="63167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B5581D-D41D-650F-D14D-AC6E3ACEF062}"/>
              </a:ext>
            </a:extLst>
          </p:cNvPr>
          <p:cNvSpPr txBox="1"/>
          <p:nvPr/>
        </p:nvSpPr>
        <p:spPr>
          <a:xfrm>
            <a:off x="7216212" y="3593345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∂K/L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83DE373-DDDA-A4CC-8226-D5544F764E59}"/>
              </a:ext>
            </a:extLst>
          </p:cNvPr>
          <p:cNvSpPr txBox="1"/>
          <p:nvPr/>
        </p:nvSpPr>
        <p:spPr>
          <a:xfrm>
            <a:off x="6602470" y="2612058"/>
            <a:ext cx="139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Y/L = A f(K/L)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DD12D7F-1F2F-914A-20D3-A6007F512B4B}"/>
              </a:ext>
            </a:extLst>
          </p:cNvPr>
          <p:cNvSpPr txBox="1"/>
          <p:nvPr/>
        </p:nvSpPr>
        <p:spPr>
          <a:xfrm>
            <a:off x="7823040" y="4200389"/>
            <a:ext cx="584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I/L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822683C-C305-D41B-6AA5-384575BA6672}"/>
              </a:ext>
            </a:extLst>
          </p:cNvPr>
          <p:cNvCxnSpPr/>
          <p:nvPr/>
        </p:nvCxnSpPr>
        <p:spPr>
          <a:xfrm flipH="1">
            <a:off x="2249214" y="3297382"/>
            <a:ext cx="297395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40B66ED-E0A9-7DAB-54C1-33A68CF3C12D}"/>
              </a:ext>
            </a:extLst>
          </p:cNvPr>
          <p:cNvSpPr txBox="1"/>
          <p:nvPr/>
        </p:nvSpPr>
        <p:spPr>
          <a:xfrm>
            <a:off x="1636899" y="2348561"/>
            <a:ext cx="608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7EFCA3E-2687-D644-CC48-3FC8809B4887}"/>
              </a:ext>
            </a:extLst>
          </p:cNvPr>
          <p:cNvSpPr txBox="1"/>
          <p:nvPr/>
        </p:nvSpPr>
        <p:spPr>
          <a:xfrm>
            <a:off x="8444200" y="1833505"/>
            <a:ext cx="260216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Long-run equilibrium:</a:t>
            </a:r>
          </a:p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Investment equals depreciation, so K per worker (K/L) stays constant at K*.</a:t>
            </a:r>
          </a:p>
          <a:p>
            <a:pPr marL="0" lvl="2"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If the economy is at any other level of Y, either I/L &gt; depreciation and K/L grows, or I/L &lt; depreciation and K/L shrinks.</a:t>
            </a:r>
          </a:p>
          <a:p>
            <a:pPr marL="0" lvl="2"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Y/L follows K/L.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E430E0-A846-702B-73B1-73C890C4EC99}"/>
              </a:ext>
            </a:extLst>
          </p:cNvPr>
          <p:cNvSpPr txBox="1"/>
          <p:nvPr/>
        </p:nvSpPr>
        <p:spPr>
          <a:xfrm>
            <a:off x="546539" y="3815255"/>
            <a:ext cx="1471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5E1E"/>
                </a:solidFill>
              </a:rPr>
              <a:t>This diagram expresses capital and GDP in per-worker units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6AB03712-42E7-961D-E8BD-81377B52F885}"/>
                  </a:ext>
                </a:extLst>
              </p14:cNvPr>
              <p14:cNvContentPartPr/>
              <p14:nvPr/>
            </p14:nvContentPartPr>
            <p14:xfrm>
              <a:off x="4851567" y="3359702"/>
              <a:ext cx="335880" cy="154368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6AB03712-42E7-961D-E8BD-81377B52F88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42927" y="3350702"/>
                <a:ext cx="353520" cy="156132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1B553E9-CB0F-191E-AA2C-702A3E628597}"/>
              </a:ext>
            </a:extLst>
          </p:cNvPr>
          <p:cNvSpPr txBox="1"/>
          <p:nvPr/>
        </p:nvSpPr>
        <p:spPr>
          <a:xfrm>
            <a:off x="3748857" y="3903999"/>
            <a:ext cx="1177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Consumption per worker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095D2CF-76E2-81BF-30D7-E8372B20E133}"/>
                  </a:ext>
                </a:extLst>
              </p14:cNvPr>
              <p14:cNvContentPartPr/>
              <p14:nvPr/>
            </p14:nvContentPartPr>
            <p14:xfrm>
              <a:off x="5303367" y="5051702"/>
              <a:ext cx="307440" cy="116820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095D2CF-76E2-81BF-30D7-E8372B20E13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94367" y="5043062"/>
                <a:ext cx="325080" cy="1185840"/>
              </a:xfrm>
              <a:prstGeom prst="rect">
                <a:avLst/>
              </a:prstGeom>
            </p:spPr>
          </p:pic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AEF6148A-0957-60AE-A134-D823FBDFA343}"/>
              </a:ext>
            </a:extLst>
          </p:cNvPr>
          <p:cNvSpPr txBox="1"/>
          <p:nvPr/>
        </p:nvSpPr>
        <p:spPr>
          <a:xfrm>
            <a:off x="5791200" y="5444359"/>
            <a:ext cx="124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Investment per worker</a:t>
            </a:r>
          </a:p>
        </p:txBody>
      </p:sp>
    </p:spTree>
    <p:extLst>
      <p:ext uri="{BB962C8B-B14F-4D97-AF65-F5344CB8AC3E}">
        <p14:creationId xmlns:p14="http://schemas.microsoft.com/office/powerpoint/2010/main" val="1520991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31A8E04-A815-FEFD-1744-F71E98595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true in steady state?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47A4E9-A9E4-4750-5D6E-D4533129B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there’s no population growth and no technological change (for now):</a:t>
            </a:r>
          </a:p>
          <a:p>
            <a:endParaRPr lang="en-US" dirty="0"/>
          </a:p>
          <a:p>
            <a:r>
              <a:rPr lang="en-US" dirty="0"/>
              <a:t>Then steady state means</a:t>
            </a:r>
          </a:p>
          <a:p>
            <a:pPr lvl="1"/>
            <a:r>
              <a:rPr lang="en-US" dirty="0"/>
              <a:t>Constant real GDP</a:t>
            </a:r>
          </a:p>
          <a:p>
            <a:pPr lvl="1"/>
            <a:r>
              <a:rPr lang="en-US" dirty="0"/>
              <a:t>Constant per-worker GDP (labor productivity, determines standard of living)</a:t>
            </a:r>
          </a:p>
          <a:p>
            <a:pPr lvl="1"/>
            <a:r>
              <a:rPr lang="en-US" dirty="0"/>
              <a:t>Constant quantity of capital—just enough investment to replace depreciating capital</a:t>
            </a:r>
          </a:p>
        </p:txBody>
      </p:sp>
    </p:spTree>
    <p:extLst>
      <p:ext uri="{BB962C8B-B14F-4D97-AF65-F5344CB8AC3E}">
        <p14:creationId xmlns:p14="http://schemas.microsoft.com/office/powerpoint/2010/main" val="1420406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EEF48601-5C5D-0F81-4FD5-66E4031D2F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234069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altLang="en-US" dirty="0"/>
              <a:t>Causes of growth or decline</a:t>
            </a:r>
            <a:br>
              <a:rPr lang="en-US" altLang="en-US" dirty="0"/>
            </a:br>
            <a:r>
              <a:rPr lang="en-US" altLang="en-US" dirty="0"/>
              <a:t>in the Solow model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4000" dirty="0">
                <a:solidFill>
                  <a:srgbClr val="FF6618"/>
                </a:solidFill>
              </a:rPr>
              <a:t>(Shocks)</a:t>
            </a:r>
            <a:endParaRPr lang="en-US" altLang="en-US" sz="4000" dirty="0">
              <a:solidFill>
                <a:srgbClr val="FF6618"/>
              </a:solidFill>
              <a:latin typeface="Tahoma" panose="020B0604030504040204" pitchFamily="34" charset="0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09A07629-20E9-CA8F-20A9-64BA6E587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1" y="3616036"/>
            <a:ext cx="6816436" cy="3241964"/>
          </a:xfrm>
        </p:spPr>
        <p:txBody>
          <a:bodyPr/>
          <a:lstStyle/>
          <a:p>
            <a:pPr lvl="1" eaLnBrk="1" hangingPunct="1"/>
            <a:r>
              <a:rPr lang="en-GB" altLang="en-US" sz="36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A change in the savings rate</a:t>
            </a:r>
          </a:p>
          <a:p>
            <a:pPr lvl="1" eaLnBrk="1" hangingPunct="1"/>
            <a:r>
              <a:rPr lang="en-GB" altLang="en-US" sz="36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Population growth </a:t>
            </a:r>
          </a:p>
          <a:p>
            <a:pPr lvl="1" eaLnBrk="1" hangingPunct="1"/>
            <a:r>
              <a:rPr lang="en-GB" altLang="en-US" sz="3600" dirty="0">
                <a:ea typeface="ＭＳ Ｐゴシック" panose="020B0600070205080204" pitchFamily="34" charset="-128"/>
                <a:cs typeface="Times New Roman" panose="02020603050405020304" pitchFamily="18" charset="0"/>
              </a:rPr>
              <a:t>An improvement in technology</a:t>
            </a:r>
          </a:p>
          <a:p>
            <a:pPr eaLnBrk="1" hangingPunct="1"/>
            <a:endParaRPr lang="en-GB" altLang="en-US" sz="3600" dirty="0">
              <a:cs typeface="Times New Roman" panose="02020603050405020304" pitchFamily="18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C3B2BE5-C514-B33D-ECA0-34A5A4AB3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For use with Mankiw and Taylor, Economics 6</a:t>
            </a:r>
            <a:r>
              <a:rPr lang="en-GB" baseline="30000"/>
              <a:t>th</a:t>
            </a:r>
            <a:r>
              <a:rPr lang="en-GB"/>
              <a:t> edition 9781473786981 © Cengage EMEA 2023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34A554-298A-A86B-3FE7-00737D7405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78483A-6798-5D5B-2233-986D5AE4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Shock 1: an increase in the savings rate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9CE6363-E203-B03D-E1E5-6BCDB548A432}"/>
              </a:ext>
            </a:extLst>
          </p:cNvPr>
          <p:cNvCxnSpPr/>
          <p:nvPr/>
        </p:nvCxnSpPr>
        <p:spPr>
          <a:xfrm>
            <a:off x="2249214" y="1975945"/>
            <a:ext cx="0" cy="43407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7FB073-7F2C-2711-393D-B3C1D86BB43A}"/>
              </a:ext>
            </a:extLst>
          </p:cNvPr>
          <p:cNvCxnSpPr/>
          <p:nvPr/>
        </p:nvCxnSpPr>
        <p:spPr>
          <a:xfrm>
            <a:off x="2272145" y="6317673"/>
            <a:ext cx="57634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>
            <a:extLst>
              <a:ext uri="{FF2B5EF4-FFF2-40B4-BE49-F238E27FC236}">
                <a16:creationId xmlns:a16="http://schemas.microsoft.com/office/drawing/2014/main" id="{A8B7B880-3BB9-76DE-F4CC-4192BA6B8E80}"/>
              </a:ext>
            </a:extLst>
          </p:cNvPr>
          <p:cNvSpPr/>
          <p:nvPr/>
        </p:nvSpPr>
        <p:spPr>
          <a:xfrm>
            <a:off x="2286000" y="3006436"/>
            <a:ext cx="5444836" cy="3311237"/>
          </a:xfrm>
          <a:custGeom>
            <a:avLst/>
            <a:gdLst>
              <a:gd name="connsiteX0" fmla="*/ 0 w 5444836"/>
              <a:gd name="connsiteY0" fmla="*/ 3311237 h 3311237"/>
              <a:gd name="connsiteX1" fmla="*/ 304800 w 5444836"/>
              <a:gd name="connsiteY1" fmla="*/ 2189019 h 3311237"/>
              <a:gd name="connsiteX2" fmla="*/ 1205345 w 5444836"/>
              <a:gd name="connsiteY2" fmla="*/ 1039091 h 3311237"/>
              <a:gd name="connsiteX3" fmla="*/ 2382982 w 5444836"/>
              <a:gd name="connsiteY3" fmla="*/ 415637 h 3311237"/>
              <a:gd name="connsiteX4" fmla="*/ 3713018 w 5444836"/>
              <a:gd name="connsiteY4" fmla="*/ 138546 h 3311237"/>
              <a:gd name="connsiteX5" fmla="*/ 4876800 w 5444836"/>
              <a:gd name="connsiteY5" fmla="*/ 27709 h 3311237"/>
              <a:gd name="connsiteX6" fmla="*/ 5444836 w 5444836"/>
              <a:gd name="connsiteY6" fmla="*/ 0 h 331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4836" h="3311237">
                <a:moveTo>
                  <a:pt x="0" y="3311237"/>
                </a:moveTo>
                <a:cubicBezTo>
                  <a:pt x="51954" y="2939473"/>
                  <a:pt x="103909" y="2567710"/>
                  <a:pt x="304800" y="2189019"/>
                </a:cubicBezTo>
                <a:cubicBezTo>
                  <a:pt x="505691" y="1810328"/>
                  <a:pt x="858981" y="1334655"/>
                  <a:pt x="1205345" y="1039091"/>
                </a:cubicBezTo>
                <a:cubicBezTo>
                  <a:pt x="1551709" y="743527"/>
                  <a:pt x="1965037" y="565728"/>
                  <a:pt x="2382982" y="415637"/>
                </a:cubicBezTo>
                <a:cubicBezTo>
                  <a:pt x="2800928" y="265546"/>
                  <a:pt x="3297382" y="203201"/>
                  <a:pt x="3713018" y="138546"/>
                </a:cubicBezTo>
                <a:cubicBezTo>
                  <a:pt x="4128654" y="73891"/>
                  <a:pt x="4588164" y="50800"/>
                  <a:pt x="4876800" y="27709"/>
                </a:cubicBezTo>
                <a:cubicBezTo>
                  <a:pt x="5165436" y="4618"/>
                  <a:pt x="5305136" y="2309"/>
                  <a:pt x="5444836" y="0"/>
                </a:cubicBez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AB224850-90D9-34C9-6EB3-4C73832BC87A}"/>
              </a:ext>
            </a:extLst>
          </p:cNvPr>
          <p:cNvSpPr/>
          <p:nvPr/>
        </p:nvSpPr>
        <p:spPr>
          <a:xfrm>
            <a:off x="2286000" y="4890655"/>
            <a:ext cx="5500255" cy="1427018"/>
          </a:xfrm>
          <a:custGeom>
            <a:avLst/>
            <a:gdLst>
              <a:gd name="connsiteX0" fmla="*/ 0 w 5500255"/>
              <a:gd name="connsiteY0" fmla="*/ 1427018 h 1427018"/>
              <a:gd name="connsiteX1" fmla="*/ 360218 w 5500255"/>
              <a:gd name="connsiteY1" fmla="*/ 720436 h 1427018"/>
              <a:gd name="connsiteX2" fmla="*/ 1330036 w 5500255"/>
              <a:gd name="connsiteY2" fmla="*/ 304800 h 1427018"/>
              <a:gd name="connsiteX3" fmla="*/ 2701636 w 5500255"/>
              <a:gd name="connsiteY3" fmla="*/ 110836 h 1427018"/>
              <a:gd name="connsiteX4" fmla="*/ 4211782 w 5500255"/>
              <a:gd name="connsiteY4" fmla="*/ 27709 h 1427018"/>
              <a:gd name="connsiteX5" fmla="*/ 5500255 w 5500255"/>
              <a:gd name="connsiteY5" fmla="*/ 0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0255" h="1427018">
                <a:moveTo>
                  <a:pt x="0" y="1427018"/>
                </a:moveTo>
                <a:cubicBezTo>
                  <a:pt x="69272" y="1167245"/>
                  <a:pt x="138545" y="907472"/>
                  <a:pt x="360218" y="720436"/>
                </a:cubicBezTo>
                <a:cubicBezTo>
                  <a:pt x="581891" y="533400"/>
                  <a:pt x="939800" y="406400"/>
                  <a:pt x="1330036" y="304800"/>
                </a:cubicBezTo>
                <a:cubicBezTo>
                  <a:pt x="1720272" y="203200"/>
                  <a:pt x="2221345" y="157018"/>
                  <a:pt x="2701636" y="110836"/>
                </a:cubicBezTo>
                <a:cubicBezTo>
                  <a:pt x="3181927" y="64654"/>
                  <a:pt x="3745346" y="46182"/>
                  <a:pt x="4211782" y="27709"/>
                </a:cubicBezTo>
                <a:cubicBezTo>
                  <a:pt x="4678218" y="9236"/>
                  <a:pt x="5089236" y="4618"/>
                  <a:pt x="5500255" y="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9001E12-B2E6-25F9-158D-DEE61C2FDE21}"/>
              </a:ext>
            </a:extLst>
          </p:cNvPr>
          <p:cNvCxnSpPr>
            <a:cxnSpLocks/>
          </p:cNvCxnSpPr>
          <p:nvPr/>
        </p:nvCxnSpPr>
        <p:spPr>
          <a:xfrm flipV="1">
            <a:off x="2297840" y="3810045"/>
            <a:ext cx="5405287" cy="250667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DA352F4B-2C5C-AEA4-C907-4C36D2292DBC}"/>
              </a:ext>
            </a:extLst>
          </p:cNvPr>
          <p:cNvSpPr txBox="1"/>
          <p:nvPr/>
        </p:nvSpPr>
        <p:spPr>
          <a:xfrm>
            <a:off x="817552" y="1373741"/>
            <a:ext cx="92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Y/L</a:t>
            </a:r>
          </a:p>
          <a:p>
            <a:r>
              <a:rPr lang="en-US" dirty="0"/>
              <a:t>GDP</a:t>
            </a:r>
          </a:p>
          <a:p>
            <a:r>
              <a:rPr lang="en-US" dirty="0"/>
              <a:t>per worker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1F72317-18E5-E08E-86A6-421DC28C1F3A}"/>
              </a:ext>
            </a:extLst>
          </p:cNvPr>
          <p:cNvCxnSpPr>
            <a:cxnSpLocks/>
          </p:cNvCxnSpPr>
          <p:nvPr/>
        </p:nvCxnSpPr>
        <p:spPr>
          <a:xfrm flipV="1">
            <a:off x="5223164" y="3297382"/>
            <a:ext cx="0" cy="3019335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22266BB-069A-923F-0C3D-D61FE9B12CAB}"/>
              </a:ext>
            </a:extLst>
          </p:cNvPr>
          <p:cNvCxnSpPr>
            <a:cxnSpLocks/>
          </p:cNvCxnSpPr>
          <p:nvPr/>
        </p:nvCxnSpPr>
        <p:spPr>
          <a:xfrm flipV="1">
            <a:off x="6096000" y="3090041"/>
            <a:ext cx="0" cy="3226676"/>
          </a:xfrm>
          <a:prstGeom prst="line">
            <a:avLst/>
          </a:prstGeom>
          <a:ln w="28575">
            <a:solidFill>
              <a:srgbClr val="ABA7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AD54755-9027-C509-43CA-8D940959EBB8}"/>
              </a:ext>
            </a:extLst>
          </p:cNvPr>
          <p:cNvSpPr txBox="1"/>
          <p:nvPr/>
        </p:nvSpPr>
        <p:spPr>
          <a:xfrm>
            <a:off x="4862945" y="6483927"/>
            <a:ext cx="576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K*	    K**                        K/L Capital per worker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B23BBA-46C6-B554-314C-7813FAF427E1}"/>
              </a:ext>
            </a:extLst>
          </p:cNvPr>
          <p:cNvSpPr txBox="1"/>
          <p:nvPr/>
        </p:nvSpPr>
        <p:spPr>
          <a:xfrm>
            <a:off x="1939636" y="63167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974D19-C6BF-3345-BE0E-5A7562CE2DAF}"/>
              </a:ext>
            </a:extLst>
          </p:cNvPr>
          <p:cNvSpPr txBox="1"/>
          <p:nvPr/>
        </p:nvSpPr>
        <p:spPr>
          <a:xfrm>
            <a:off x="7742676" y="3580202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𝜹 K/L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EEE9819-09A4-97B7-56BE-0A7E68D0CFF0}"/>
              </a:ext>
            </a:extLst>
          </p:cNvPr>
          <p:cNvSpPr txBox="1"/>
          <p:nvPr/>
        </p:nvSpPr>
        <p:spPr>
          <a:xfrm>
            <a:off x="7786255" y="2944032"/>
            <a:ext cx="139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Y/L = A f(K/L)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C578424D-7137-B412-D171-46916C4B2E8F}"/>
              </a:ext>
            </a:extLst>
          </p:cNvPr>
          <p:cNvSpPr/>
          <p:nvPr/>
        </p:nvSpPr>
        <p:spPr>
          <a:xfrm>
            <a:off x="2286000" y="4498728"/>
            <a:ext cx="5417127" cy="1791236"/>
          </a:xfrm>
          <a:custGeom>
            <a:avLst/>
            <a:gdLst>
              <a:gd name="connsiteX0" fmla="*/ 0 w 5417127"/>
              <a:gd name="connsiteY0" fmla="*/ 1791236 h 1791236"/>
              <a:gd name="connsiteX1" fmla="*/ 221673 w 5417127"/>
              <a:gd name="connsiteY1" fmla="*/ 1070799 h 1791236"/>
              <a:gd name="connsiteX2" fmla="*/ 845127 w 5417127"/>
              <a:gd name="connsiteY2" fmla="*/ 488908 h 1791236"/>
              <a:gd name="connsiteX3" fmla="*/ 1898073 w 5417127"/>
              <a:gd name="connsiteY3" fmla="*/ 211817 h 1791236"/>
              <a:gd name="connsiteX4" fmla="*/ 3048000 w 5417127"/>
              <a:gd name="connsiteY4" fmla="*/ 100981 h 1791236"/>
              <a:gd name="connsiteX5" fmla="*/ 3962400 w 5417127"/>
              <a:gd name="connsiteY5" fmla="*/ 45563 h 1791236"/>
              <a:gd name="connsiteX6" fmla="*/ 4862945 w 5417127"/>
              <a:gd name="connsiteY6" fmla="*/ 3999 h 1791236"/>
              <a:gd name="connsiteX7" fmla="*/ 5417127 w 5417127"/>
              <a:gd name="connsiteY7" fmla="*/ 3999 h 179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7127" h="1791236">
                <a:moveTo>
                  <a:pt x="0" y="1791236"/>
                </a:moveTo>
                <a:cubicBezTo>
                  <a:pt x="40409" y="1539545"/>
                  <a:pt x="80819" y="1287854"/>
                  <a:pt x="221673" y="1070799"/>
                </a:cubicBezTo>
                <a:cubicBezTo>
                  <a:pt x="362528" y="853744"/>
                  <a:pt x="565727" y="632072"/>
                  <a:pt x="845127" y="488908"/>
                </a:cubicBezTo>
                <a:cubicBezTo>
                  <a:pt x="1124527" y="345744"/>
                  <a:pt x="1530928" y="276471"/>
                  <a:pt x="1898073" y="211817"/>
                </a:cubicBezTo>
                <a:cubicBezTo>
                  <a:pt x="2265218" y="147163"/>
                  <a:pt x="2703946" y="128690"/>
                  <a:pt x="3048000" y="100981"/>
                </a:cubicBezTo>
                <a:cubicBezTo>
                  <a:pt x="3392054" y="73272"/>
                  <a:pt x="3962400" y="45563"/>
                  <a:pt x="3962400" y="45563"/>
                </a:cubicBezTo>
                <a:lnTo>
                  <a:pt x="4862945" y="3999"/>
                </a:lnTo>
                <a:cubicBezTo>
                  <a:pt x="5105400" y="-2928"/>
                  <a:pt x="5261263" y="535"/>
                  <a:pt x="5417127" y="3999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6EBE327-9A8F-9300-DADD-AE18CCAD5C30}"/>
              </a:ext>
            </a:extLst>
          </p:cNvPr>
          <p:cNvSpPr txBox="1"/>
          <p:nvPr/>
        </p:nvSpPr>
        <p:spPr>
          <a:xfrm>
            <a:off x="7774175" y="4216373"/>
            <a:ext cx="615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I’/L</a:t>
            </a:r>
          </a:p>
          <a:p>
            <a:endParaRPr lang="en-US" dirty="0"/>
          </a:p>
          <a:p>
            <a:r>
              <a:rPr lang="en-US" dirty="0"/>
              <a:t>I/L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A2B0D69-6822-378B-A63B-C50B70F8C490}"/>
                  </a:ext>
                </a:extLst>
              </p14:cNvPr>
              <p14:cNvContentPartPr/>
              <p14:nvPr/>
            </p14:nvContentPartPr>
            <p14:xfrm>
              <a:off x="6985407" y="4532596"/>
              <a:ext cx="244800" cy="3639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A2B0D69-6822-378B-A63B-C50B70F8C4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76407" y="4523596"/>
                <a:ext cx="262440" cy="3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409292DC-DF63-D579-00D0-43A5F630A868}"/>
                  </a:ext>
                </a:extLst>
              </p14:cNvPr>
              <p14:cNvContentPartPr/>
              <p14:nvPr/>
            </p14:nvContentPartPr>
            <p14:xfrm>
              <a:off x="5562687" y="6222436"/>
              <a:ext cx="154080" cy="2170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409292DC-DF63-D579-00D0-43A5F630A86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53687" y="6213421"/>
                <a:ext cx="171720" cy="234749"/>
              </a:xfrm>
              <a:prstGeom prst="rect">
                <a:avLst/>
              </a:prstGeom>
            </p:spPr>
          </p:pic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D347F7E-C145-16D1-325C-D55860EAFE62}"/>
              </a:ext>
            </a:extLst>
          </p:cNvPr>
          <p:cNvCxnSpPr/>
          <p:nvPr/>
        </p:nvCxnSpPr>
        <p:spPr>
          <a:xfrm flipH="1">
            <a:off x="2249214" y="3297382"/>
            <a:ext cx="297395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ED04EDBB-594D-A59D-A5C7-CB38CDEF6C3C}"/>
              </a:ext>
            </a:extLst>
          </p:cNvPr>
          <p:cNvSpPr txBox="1"/>
          <p:nvPr/>
        </p:nvSpPr>
        <p:spPr>
          <a:xfrm>
            <a:off x="1636899" y="2348561"/>
            <a:ext cx="608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Y’/L</a:t>
            </a:r>
          </a:p>
          <a:p>
            <a:endParaRPr lang="en-US" dirty="0"/>
          </a:p>
          <a:p>
            <a:r>
              <a:rPr lang="en-US" dirty="0"/>
              <a:t>Y/L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B62BF47-D4D8-7323-19FA-C85ABCC5F89F}"/>
              </a:ext>
            </a:extLst>
          </p:cNvPr>
          <p:cNvSpPr txBox="1"/>
          <p:nvPr/>
        </p:nvSpPr>
        <p:spPr>
          <a:xfrm>
            <a:off x="9365127" y="2257123"/>
            <a:ext cx="249377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An increase in savings means higher investment/L.</a:t>
            </a:r>
          </a:p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The capital-labor ratio grows to K** and GDP per worker increases along the blue production function</a:t>
            </a:r>
          </a:p>
          <a:p>
            <a:pPr marL="0" lvl="2" indent="-342900"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2" indent="-342900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The economy ends up at a new steady-state equilibrium of K**.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98F2AC5-9132-E6DE-18F5-F9B786F7BF7A}"/>
              </a:ext>
            </a:extLst>
          </p:cNvPr>
          <p:cNvCxnSpPr>
            <a:cxnSpLocks/>
          </p:cNvCxnSpPr>
          <p:nvPr/>
        </p:nvCxnSpPr>
        <p:spPr>
          <a:xfrm flipH="1">
            <a:off x="2249214" y="3090041"/>
            <a:ext cx="3930869" cy="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7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E66B-71F2-AFB2-D7DB-064C4DDB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87130"/>
          </a:xfrm>
        </p:spPr>
        <p:txBody>
          <a:bodyPr/>
          <a:lstStyle/>
          <a:p>
            <a:pPr algn="ctr"/>
            <a:r>
              <a:rPr lang="en-US" dirty="0"/>
              <a:t>Shifting our attention from inequality within an economy to </a:t>
            </a:r>
            <a:r>
              <a:rPr lang="en-US" i="1" dirty="0">
                <a:solidFill>
                  <a:schemeClr val="accent5">
                    <a:lumMod val="75000"/>
                  </a:schemeClr>
                </a:solidFill>
              </a:rPr>
              <a:t>global</a:t>
            </a:r>
            <a:r>
              <a:rPr lang="en-US" dirty="0"/>
              <a:t> inequality: rich and poor countries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9137C-767A-B3C4-07F9-C60B929D7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36717"/>
            <a:ext cx="10515600" cy="3340245"/>
          </a:xfrm>
        </p:spPr>
        <p:txBody>
          <a:bodyPr/>
          <a:lstStyle/>
          <a:p>
            <a:r>
              <a:rPr lang="en-US" dirty="0"/>
              <a:t>Growth theory models the causes of increasing per capita GDP over a period of decades or centuries</a:t>
            </a:r>
          </a:p>
          <a:p>
            <a:r>
              <a:rPr lang="en-US" dirty="0"/>
              <a:t>It formalizes the work we did with the Production Possibilities Frontier on the first day of class</a:t>
            </a:r>
          </a:p>
          <a:p>
            <a:r>
              <a:rPr lang="en-US" dirty="0"/>
              <a:t>Key concepts: saving and investment, capital accumulation, population growth, technological change</a:t>
            </a:r>
          </a:p>
        </p:txBody>
      </p:sp>
    </p:spTree>
    <p:extLst>
      <p:ext uri="{BB962C8B-B14F-4D97-AF65-F5344CB8AC3E}">
        <p14:creationId xmlns:p14="http://schemas.microsoft.com/office/powerpoint/2010/main" val="683376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C8F029-8497-7FA8-4BB5-3B816F3230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24100" y="609599"/>
            <a:ext cx="7543800" cy="746125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F00067"/>
                </a:solidFill>
              </a:rPr>
              <a:t>Shock 2: Population increases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AE92681-ECAB-F1A1-0AFA-D1000B2732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316182" y="1607128"/>
            <a:ext cx="9351818" cy="4641274"/>
          </a:xfrm>
        </p:spPr>
        <p:txBody>
          <a:bodyPr rtlCol="0">
            <a:normAutofit/>
          </a:bodyPr>
          <a:lstStyle/>
          <a:p>
            <a:pPr marL="342900" lvl="2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In the model, if there is ongoing population growth, the capital/labor ratio will fall (assuming there is no shift in investment). </a:t>
            </a:r>
          </a:p>
          <a:p>
            <a:pPr marL="342900" lvl="2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We can show this by rotating up the green depreciation line: the amount of new capital necessary for various levels of K/L </a:t>
            </a:r>
          </a:p>
          <a:p>
            <a:pPr marL="342900" lvl="2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K/L falls and Output/L falls</a:t>
            </a:r>
          </a:p>
          <a:p>
            <a:pPr marL="342900" lvl="2" indent="-342900">
              <a:lnSpc>
                <a:spcPct val="11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altLang="en-US" sz="2800" dirty="0">
                <a:solidFill>
                  <a:srgbClr val="000000"/>
                </a:solidFill>
                <a:ea typeface="ＭＳ Ｐゴシック" panose="020B0600070205080204" pitchFamily="34" charset="-128"/>
                <a:cs typeface="Times New Roman" panose="02020603050405020304" pitchFamily="18" charset="0"/>
              </a:rPr>
              <a:t>The negative association between population expansion and output per worker might explain why some developing economies strive to slow down population growth</a:t>
            </a: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4D52886-ED05-1CF3-B499-A524D6DEB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For use with Mankiw and Taylor, Economics 6</a:t>
            </a:r>
            <a:r>
              <a:rPr lang="en-GB" baseline="30000"/>
              <a:t>th</a:t>
            </a:r>
            <a:r>
              <a:rPr lang="en-GB"/>
              <a:t> edition 9781473786981 © Cengage EMEA 2023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A23924-EC4E-E2EA-C4D3-60308CAEEB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7028EFC-2747-CA51-EBBC-98E7FD2AC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Shock 2: Population growth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503E692-2802-B981-2F6A-E4BC7E7CF768}"/>
              </a:ext>
            </a:extLst>
          </p:cNvPr>
          <p:cNvCxnSpPr/>
          <p:nvPr/>
        </p:nvCxnSpPr>
        <p:spPr>
          <a:xfrm>
            <a:off x="2249214" y="1975945"/>
            <a:ext cx="0" cy="43407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87C85B-5271-5A1D-7F73-8A46C82A1F12}"/>
              </a:ext>
            </a:extLst>
          </p:cNvPr>
          <p:cNvCxnSpPr/>
          <p:nvPr/>
        </p:nvCxnSpPr>
        <p:spPr>
          <a:xfrm>
            <a:off x="2272145" y="6317673"/>
            <a:ext cx="57634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>
            <a:extLst>
              <a:ext uri="{FF2B5EF4-FFF2-40B4-BE49-F238E27FC236}">
                <a16:creationId xmlns:a16="http://schemas.microsoft.com/office/drawing/2014/main" id="{21C6CE36-D594-FC27-0B68-1586084D76B7}"/>
              </a:ext>
            </a:extLst>
          </p:cNvPr>
          <p:cNvSpPr/>
          <p:nvPr/>
        </p:nvSpPr>
        <p:spPr>
          <a:xfrm>
            <a:off x="2286000" y="3006436"/>
            <a:ext cx="5444836" cy="3311237"/>
          </a:xfrm>
          <a:custGeom>
            <a:avLst/>
            <a:gdLst>
              <a:gd name="connsiteX0" fmla="*/ 0 w 5444836"/>
              <a:gd name="connsiteY0" fmla="*/ 3311237 h 3311237"/>
              <a:gd name="connsiteX1" fmla="*/ 304800 w 5444836"/>
              <a:gd name="connsiteY1" fmla="*/ 2189019 h 3311237"/>
              <a:gd name="connsiteX2" fmla="*/ 1205345 w 5444836"/>
              <a:gd name="connsiteY2" fmla="*/ 1039091 h 3311237"/>
              <a:gd name="connsiteX3" fmla="*/ 2382982 w 5444836"/>
              <a:gd name="connsiteY3" fmla="*/ 415637 h 3311237"/>
              <a:gd name="connsiteX4" fmla="*/ 3713018 w 5444836"/>
              <a:gd name="connsiteY4" fmla="*/ 138546 h 3311237"/>
              <a:gd name="connsiteX5" fmla="*/ 4876800 w 5444836"/>
              <a:gd name="connsiteY5" fmla="*/ 27709 h 3311237"/>
              <a:gd name="connsiteX6" fmla="*/ 5444836 w 5444836"/>
              <a:gd name="connsiteY6" fmla="*/ 0 h 331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4836" h="3311237">
                <a:moveTo>
                  <a:pt x="0" y="3311237"/>
                </a:moveTo>
                <a:cubicBezTo>
                  <a:pt x="51954" y="2939473"/>
                  <a:pt x="103909" y="2567710"/>
                  <a:pt x="304800" y="2189019"/>
                </a:cubicBezTo>
                <a:cubicBezTo>
                  <a:pt x="505691" y="1810328"/>
                  <a:pt x="858981" y="1334655"/>
                  <a:pt x="1205345" y="1039091"/>
                </a:cubicBezTo>
                <a:cubicBezTo>
                  <a:pt x="1551709" y="743527"/>
                  <a:pt x="1965037" y="565728"/>
                  <a:pt x="2382982" y="415637"/>
                </a:cubicBezTo>
                <a:cubicBezTo>
                  <a:pt x="2800928" y="265546"/>
                  <a:pt x="3297382" y="203201"/>
                  <a:pt x="3713018" y="138546"/>
                </a:cubicBezTo>
                <a:cubicBezTo>
                  <a:pt x="4128654" y="73891"/>
                  <a:pt x="4588164" y="50800"/>
                  <a:pt x="4876800" y="27709"/>
                </a:cubicBezTo>
                <a:cubicBezTo>
                  <a:pt x="5165436" y="4618"/>
                  <a:pt x="5305136" y="2309"/>
                  <a:pt x="5444836" y="0"/>
                </a:cubicBez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021C5004-DF5B-9263-642C-CA5251F9E3D6}"/>
              </a:ext>
            </a:extLst>
          </p:cNvPr>
          <p:cNvSpPr/>
          <p:nvPr/>
        </p:nvSpPr>
        <p:spPr>
          <a:xfrm>
            <a:off x="2286000" y="4890655"/>
            <a:ext cx="5500255" cy="1427018"/>
          </a:xfrm>
          <a:custGeom>
            <a:avLst/>
            <a:gdLst>
              <a:gd name="connsiteX0" fmla="*/ 0 w 5500255"/>
              <a:gd name="connsiteY0" fmla="*/ 1427018 h 1427018"/>
              <a:gd name="connsiteX1" fmla="*/ 360218 w 5500255"/>
              <a:gd name="connsiteY1" fmla="*/ 720436 h 1427018"/>
              <a:gd name="connsiteX2" fmla="*/ 1330036 w 5500255"/>
              <a:gd name="connsiteY2" fmla="*/ 304800 h 1427018"/>
              <a:gd name="connsiteX3" fmla="*/ 2701636 w 5500255"/>
              <a:gd name="connsiteY3" fmla="*/ 110836 h 1427018"/>
              <a:gd name="connsiteX4" fmla="*/ 4211782 w 5500255"/>
              <a:gd name="connsiteY4" fmla="*/ 27709 h 1427018"/>
              <a:gd name="connsiteX5" fmla="*/ 5500255 w 5500255"/>
              <a:gd name="connsiteY5" fmla="*/ 0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0255" h="1427018">
                <a:moveTo>
                  <a:pt x="0" y="1427018"/>
                </a:moveTo>
                <a:cubicBezTo>
                  <a:pt x="69272" y="1167245"/>
                  <a:pt x="138545" y="907472"/>
                  <a:pt x="360218" y="720436"/>
                </a:cubicBezTo>
                <a:cubicBezTo>
                  <a:pt x="581891" y="533400"/>
                  <a:pt x="939800" y="406400"/>
                  <a:pt x="1330036" y="304800"/>
                </a:cubicBezTo>
                <a:cubicBezTo>
                  <a:pt x="1720272" y="203200"/>
                  <a:pt x="2221345" y="157018"/>
                  <a:pt x="2701636" y="110836"/>
                </a:cubicBezTo>
                <a:cubicBezTo>
                  <a:pt x="3181927" y="64654"/>
                  <a:pt x="3745346" y="46182"/>
                  <a:pt x="4211782" y="27709"/>
                </a:cubicBezTo>
                <a:cubicBezTo>
                  <a:pt x="4678218" y="9236"/>
                  <a:pt x="5089236" y="4618"/>
                  <a:pt x="5500255" y="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9EEAE22-C035-ACEB-E51C-6BBAF7CF4090}"/>
              </a:ext>
            </a:extLst>
          </p:cNvPr>
          <p:cNvCxnSpPr>
            <a:cxnSpLocks/>
          </p:cNvCxnSpPr>
          <p:nvPr/>
        </p:nvCxnSpPr>
        <p:spPr>
          <a:xfrm flipV="1">
            <a:off x="2297840" y="4073236"/>
            <a:ext cx="5488415" cy="2243481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2D3EEB-4600-7707-DBF9-A3FEC5C7DFC9}"/>
              </a:ext>
            </a:extLst>
          </p:cNvPr>
          <p:cNvSpPr txBox="1"/>
          <p:nvPr/>
        </p:nvSpPr>
        <p:spPr>
          <a:xfrm>
            <a:off x="817552" y="1373741"/>
            <a:ext cx="92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Y/L</a:t>
            </a:r>
          </a:p>
          <a:p>
            <a:r>
              <a:rPr lang="en-US" dirty="0"/>
              <a:t>GDP</a:t>
            </a:r>
          </a:p>
          <a:p>
            <a:r>
              <a:rPr lang="en-US" dirty="0"/>
              <a:t>per worker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2179EA-3FDB-1A08-54A6-CA888C8854C1}"/>
              </a:ext>
            </a:extLst>
          </p:cNvPr>
          <p:cNvCxnSpPr>
            <a:cxnSpLocks/>
          </p:cNvCxnSpPr>
          <p:nvPr/>
        </p:nvCxnSpPr>
        <p:spPr>
          <a:xfrm flipV="1">
            <a:off x="5569528" y="3194193"/>
            <a:ext cx="0" cy="3122524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57D2218-9D8C-EE3E-7BA7-B8C6AE713846}"/>
              </a:ext>
            </a:extLst>
          </p:cNvPr>
          <p:cNvCxnSpPr>
            <a:cxnSpLocks/>
          </p:cNvCxnSpPr>
          <p:nvPr/>
        </p:nvCxnSpPr>
        <p:spPr>
          <a:xfrm flipV="1">
            <a:off x="4448265" y="3548890"/>
            <a:ext cx="0" cy="2806484"/>
          </a:xfrm>
          <a:prstGeom prst="line">
            <a:avLst/>
          </a:prstGeom>
          <a:ln w="28575">
            <a:solidFill>
              <a:srgbClr val="ABA7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14F115D-0C37-4502-6053-CABE346F3CAB}"/>
              </a:ext>
            </a:extLst>
          </p:cNvPr>
          <p:cNvSpPr txBox="1"/>
          <p:nvPr/>
        </p:nvSpPr>
        <p:spPr>
          <a:xfrm>
            <a:off x="4308765" y="6483927"/>
            <a:ext cx="63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K**             K*	                            K/L Capital per worker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31C1D70-E348-422B-77B0-9B71AD0841A4}"/>
              </a:ext>
            </a:extLst>
          </p:cNvPr>
          <p:cNvSpPr txBox="1"/>
          <p:nvPr/>
        </p:nvSpPr>
        <p:spPr>
          <a:xfrm>
            <a:off x="1939636" y="63167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C30AF33-C39E-6ABA-1A13-76BC1F41C0E8}"/>
              </a:ext>
            </a:extLst>
          </p:cNvPr>
          <p:cNvSpPr txBox="1"/>
          <p:nvPr/>
        </p:nvSpPr>
        <p:spPr>
          <a:xfrm>
            <a:off x="7742676" y="3580202"/>
            <a:ext cx="627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𝜹K/L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4D6F7E8-3EA9-D2D8-0E6A-C89F4E4D6AFA}"/>
              </a:ext>
            </a:extLst>
          </p:cNvPr>
          <p:cNvSpPr txBox="1"/>
          <p:nvPr/>
        </p:nvSpPr>
        <p:spPr>
          <a:xfrm>
            <a:off x="7786255" y="2944032"/>
            <a:ext cx="139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Y/L = A f(K/L)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C41267-E5FE-D2DC-941D-7359F9440081}"/>
              </a:ext>
            </a:extLst>
          </p:cNvPr>
          <p:cNvSpPr txBox="1"/>
          <p:nvPr/>
        </p:nvSpPr>
        <p:spPr>
          <a:xfrm>
            <a:off x="7774175" y="4216373"/>
            <a:ext cx="615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I/L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D44D82A-4A41-4330-2765-94DA128FF20B}"/>
              </a:ext>
            </a:extLst>
          </p:cNvPr>
          <p:cNvCxnSpPr>
            <a:cxnSpLocks/>
          </p:cNvCxnSpPr>
          <p:nvPr/>
        </p:nvCxnSpPr>
        <p:spPr>
          <a:xfrm flipH="1" flipV="1">
            <a:off x="2286000" y="3158836"/>
            <a:ext cx="3283528" cy="35357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6E960186-47C6-EA95-D8A1-FE28C6859182}"/>
              </a:ext>
            </a:extLst>
          </p:cNvPr>
          <p:cNvSpPr txBox="1"/>
          <p:nvPr/>
        </p:nvSpPr>
        <p:spPr>
          <a:xfrm>
            <a:off x="1637569" y="2761667"/>
            <a:ext cx="608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Y/L</a:t>
            </a:r>
          </a:p>
          <a:p>
            <a:endParaRPr lang="en-US" dirty="0"/>
          </a:p>
          <a:p>
            <a:r>
              <a:rPr lang="en-US" dirty="0"/>
              <a:t>Y’/L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C146A57-68C7-52B8-6FCC-6BB1429007A9}"/>
              </a:ext>
            </a:extLst>
          </p:cNvPr>
          <p:cNvSpPr txBox="1"/>
          <p:nvPr/>
        </p:nvSpPr>
        <p:spPr>
          <a:xfrm>
            <a:off x="9307544" y="1582340"/>
            <a:ext cx="24937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Population growth means current investment is not enough to keep capital per worker from falling (green line rotates up)</a:t>
            </a:r>
          </a:p>
          <a:p>
            <a:pPr marL="0" lvl="2"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K/L shrinks to K** and GDP per worker falls along the blue production function</a:t>
            </a:r>
          </a:p>
          <a:p>
            <a:pPr marL="0" lvl="2" indent="-342900"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2" indent="-342900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The economy ends up at steady state with lower income and consumption.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2289BAA-3E0B-0F7D-EB86-A8789ED3F0F2}"/>
              </a:ext>
            </a:extLst>
          </p:cNvPr>
          <p:cNvCxnSpPr>
            <a:cxnSpLocks/>
          </p:cNvCxnSpPr>
          <p:nvPr/>
        </p:nvCxnSpPr>
        <p:spPr>
          <a:xfrm flipH="1">
            <a:off x="2241322" y="3548890"/>
            <a:ext cx="2165379" cy="0"/>
          </a:xfrm>
          <a:prstGeom prst="line">
            <a:avLst/>
          </a:prstGeom>
          <a:ln w="3175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EF0B6BB-72A9-7070-1D98-C202487AF67E}"/>
              </a:ext>
            </a:extLst>
          </p:cNvPr>
          <p:cNvCxnSpPr>
            <a:cxnSpLocks/>
          </p:cNvCxnSpPr>
          <p:nvPr/>
        </p:nvCxnSpPr>
        <p:spPr>
          <a:xfrm flipV="1">
            <a:off x="2292554" y="3663807"/>
            <a:ext cx="4443545" cy="2667169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7B056AD2-2353-9F00-0AA5-18AD67357F6B}"/>
                  </a:ext>
                </a:extLst>
              </p14:cNvPr>
              <p14:cNvContentPartPr/>
              <p14:nvPr/>
            </p14:nvContentPartPr>
            <p14:xfrm>
              <a:off x="6266487" y="3961996"/>
              <a:ext cx="424800" cy="57960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7B056AD2-2353-9F00-0AA5-18AD67357F6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257487" y="3952996"/>
                <a:ext cx="442440" cy="59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B80EA417-A322-EDB7-7CAD-81F416DBD7EB}"/>
                  </a:ext>
                </a:extLst>
              </p14:cNvPr>
              <p14:cNvContentPartPr/>
              <p14:nvPr/>
            </p14:nvContentPartPr>
            <p14:xfrm>
              <a:off x="4094607" y="3637276"/>
              <a:ext cx="284400" cy="128232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B80EA417-A322-EDB7-7CAD-81F416DBD7E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5967" y="3628276"/>
                <a:ext cx="302040" cy="1299960"/>
              </a:xfrm>
              <a:prstGeom prst="rect">
                <a:avLst/>
              </a:prstGeom>
            </p:spPr>
          </p:pic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FE9E605C-01AA-1D77-6FF3-05FEE46F56AA}"/>
              </a:ext>
            </a:extLst>
          </p:cNvPr>
          <p:cNvSpPr txBox="1"/>
          <p:nvPr/>
        </p:nvSpPr>
        <p:spPr>
          <a:xfrm>
            <a:off x="3562791" y="4156351"/>
            <a:ext cx="563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C’/L</a:t>
            </a:r>
          </a:p>
        </p:txBody>
      </p:sp>
    </p:spTree>
    <p:extLst>
      <p:ext uri="{BB962C8B-B14F-4D97-AF65-F5344CB8AC3E}">
        <p14:creationId xmlns:p14="http://schemas.microsoft.com/office/powerpoint/2010/main" val="2700545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87833877-2521-31A4-565B-738B7855CF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en-US" dirty="0"/>
              <a:t>Shock 3: Technology improves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F8B99AF-FDE7-113C-8523-2288AAEC4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473" y="1825625"/>
            <a:ext cx="11139053" cy="4351338"/>
          </a:xfrm>
        </p:spPr>
        <p:txBody>
          <a:bodyPr>
            <a:normAutofit/>
          </a:bodyPr>
          <a:lstStyle/>
          <a:p>
            <a:pPr marL="342900" lvl="2" indent="-342900">
              <a:buFont typeface="Courier New" panose="02070309020205020404" pitchFamily="49" charset="0"/>
              <a:buChar char="o"/>
            </a:pPr>
            <a:r>
              <a:rPr lang="en-US" altLang="en-US" sz="3200" dirty="0">
                <a:ea typeface="ＭＳ Ｐゴシック" panose="020B0600070205080204" pitchFamily="34" charset="-128"/>
                <a:cs typeface="Tahoma" panose="020B0604030504040204" pitchFamily="34" charset="0"/>
              </a:rPr>
              <a:t>If factor A increases, the production function Y/L shifts up</a:t>
            </a:r>
          </a:p>
          <a:p>
            <a:pPr marL="0" lvl="2" indent="0">
              <a:buNone/>
            </a:pPr>
            <a:endParaRPr lang="en-US" altLang="en-US" sz="3200" dirty="0"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342900" lvl="2" indent="-342900">
              <a:buFont typeface="Courier New" panose="02070309020205020404" pitchFamily="49" charset="0"/>
              <a:buChar char="o"/>
            </a:pPr>
            <a:r>
              <a:rPr lang="en-US" altLang="en-US" sz="3200" dirty="0">
                <a:ea typeface="ＭＳ Ｐゴシック" panose="020B0600070205080204" pitchFamily="34" charset="-128"/>
                <a:cs typeface="Tahoma" panose="020B0604030504040204" pitchFamily="34" charset="0"/>
              </a:rPr>
              <a:t>GDP per L (labor productivity) increases at every level of K/L</a:t>
            </a:r>
          </a:p>
          <a:p>
            <a:pPr marL="342900" lvl="2" indent="-342900">
              <a:buFont typeface="Courier New" panose="02070309020205020404" pitchFamily="49" charset="0"/>
              <a:buChar char="o"/>
            </a:pPr>
            <a:endParaRPr lang="en-US" altLang="en-US" sz="3200" dirty="0"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342900" lvl="2" indent="-342900">
              <a:buFont typeface="Courier New" panose="02070309020205020404" pitchFamily="49" charset="0"/>
              <a:buChar char="o"/>
            </a:pPr>
            <a:r>
              <a:rPr lang="en-US" altLang="en-US" sz="3200" dirty="0">
                <a:ea typeface="ＭＳ Ｐゴシック" panose="020B0600070205080204" pitchFamily="34" charset="-128"/>
                <a:cs typeface="Tahoma" panose="020B0604030504040204" pitchFamily="34" charset="0"/>
              </a:rPr>
              <a:t>Investment/L shifts up as Saving grows (</a:t>
            </a:r>
            <a:r>
              <a:rPr lang="en-US" altLang="en-US" sz="3200" dirty="0" err="1">
                <a:ea typeface="ＭＳ Ｐゴシック" panose="020B0600070205080204" pitchFamily="34" charset="-128"/>
                <a:cs typeface="Tahoma" panose="020B0604030504040204" pitchFamily="34" charset="0"/>
              </a:rPr>
              <a:t>sY</a:t>
            </a:r>
            <a:r>
              <a:rPr lang="en-US" altLang="en-US" sz="3200" dirty="0">
                <a:ea typeface="ＭＳ Ｐゴシック" panose="020B0600070205080204" pitchFamily="34" charset="-128"/>
                <a:cs typeface="Tahoma" panose="020B0604030504040204" pitchFamily="34" charset="0"/>
              </a:rPr>
              <a:t>’)</a:t>
            </a:r>
          </a:p>
          <a:p>
            <a:pPr marL="342900" lvl="2" indent="-342900">
              <a:buFont typeface="Courier New" panose="02070309020205020404" pitchFamily="49" charset="0"/>
              <a:buChar char="o"/>
            </a:pPr>
            <a:endParaRPr lang="en-US" altLang="en-US" sz="3200" dirty="0"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342900" lvl="2" indent="-342900">
              <a:buFont typeface="Courier New" panose="02070309020205020404" pitchFamily="49" charset="0"/>
              <a:buChar char="o"/>
            </a:pPr>
            <a:r>
              <a:rPr lang="en-US" altLang="en-US" sz="3200" dirty="0">
                <a:ea typeface="ＭＳ Ｐゴシック" panose="020B0600070205080204" pitchFamily="34" charset="-128"/>
                <a:cs typeface="Tahoma" panose="020B0604030504040204" pitchFamily="34" charset="0"/>
              </a:rPr>
              <a:t>Steady state K/L and steady state Y/L increase (and consumption grows as well) </a:t>
            </a:r>
          </a:p>
          <a:p>
            <a:pPr marL="342900" lvl="2" indent="-342900">
              <a:buFont typeface="Courier New" panose="02070309020205020404" pitchFamily="49" charset="0"/>
              <a:buChar char="o"/>
            </a:pPr>
            <a:endParaRPr lang="en-US" altLang="en-US" sz="3200" dirty="0"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2" indent="0">
              <a:buNone/>
            </a:pPr>
            <a:endParaRPr lang="en-US" altLang="en-US" sz="3200" dirty="0"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342900" lvl="2" indent="-342900">
              <a:buFont typeface="Courier New" panose="02070309020205020404" pitchFamily="49" charset="0"/>
              <a:buChar char="o"/>
            </a:pPr>
            <a:endParaRPr lang="en-US" altLang="en-US" sz="2200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342900" lvl="2" indent="-342900">
              <a:buFont typeface="Wingdings" panose="05000000000000000000" pitchFamily="2" charset="2"/>
              <a:buChar char="²"/>
            </a:pPr>
            <a:endParaRPr lang="en-GB" altLang="en-US" sz="28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marL="342900" lvl="2" indent="-342900">
              <a:buFont typeface="Wingdings" panose="05000000000000000000" pitchFamily="2" charset="2"/>
              <a:buChar char="²"/>
            </a:pPr>
            <a:endParaRPr lang="en-GB" altLang="en-US" sz="2800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eaLnBrk="1" hangingPunct="1"/>
            <a:endParaRPr lang="en-US" altLang="en-US" sz="2400" dirty="0">
              <a:latin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9220EF0-0D88-4380-ABA7-CC3A6694B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For use with Mankiw and Taylor, Economics 6</a:t>
            </a:r>
            <a:r>
              <a:rPr lang="en-GB" baseline="30000"/>
              <a:t>th</a:t>
            </a:r>
            <a:r>
              <a:rPr lang="en-GB"/>
              <a:t> edition 9781473786981 © Cengage EMEA 2023</a:t>
            </a:r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DCD43EB-9DE8-C075-E5BB-4BE056D42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Shock 3: Technology improves, A ↑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B0C5FD-993D-6C99-81CD-C19DE7CABFBD}"/>
              </a:ext>
            </a:extLst>
          </p:cNvPr>
          <p:cNvCxnSpPr/>
          <p:nvPr/>
        </p:nvCxnSpPr>
        <p:spPr>
          <a:xfrm>
            <a:off x="2249214" y="1975945"/>
            <a:ext cx="0" cy="434077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366E10E-BD09-4FCF-002A-8C635325BAE2}"/>
              </a:ext>
            </a:extLst>
          </p:cNvPr>
          <p:cNvCxnSpPr/>
          <p:nvPr/>
        </p:nvCxnSpPr>
        <p:spPr>
          <a:xfrm>
            <a:off x="2272145" y="6317673"/>
            <a:ext cx="57634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>
            <a:extLst>
              <a:ext uri="{FF2B5EF4-FFF2-40B4-BE49-F238E27FC236}">
                <a16:creationId xmlns:a16="http://schemas.microsoft.com/office/drawing/2014/main" id="{AA435C16-0EC2-B39A-2A49-7E840C31A9C1}"/>
              </a:ext>
            </a:extLst>
          </p:cNvPr>
          <p:cNvSpPr/>
          <p:nvPr/>
        </p:nvSpPr>
        <p:spPr>
          <a:xfrm>
            <a:off x="2286000" y="3006436"/>
            <a:ext cx="5444836" cy="3311237"/>
          </a:xfrm>
          <a:custGeom>
            <a:avLst/>
            <a:gdLst>
              <a:gd name="connsiteX0" fmla="*/ 0 w 5444836"/>
              <a:gd name="connsiteY0" fmla="*/ 3311237 h 3311237"/>
              <a:gd name="connsiteX1" fmla="*/ 304800 w 5444836"/>
              <a:gd name="connsiteY1" fmla="*/ 2189019 h 3311237"/>
              <a:gd name="connsiteX2" fmla="*/ 1205345 w 5444836"/>
              <a:gd name="connsiteY2" fmla="*/ 1039091 h 3311237"/>
              <a:gd name="connsiteX3" fmla="*/ 2382982 w 5444836"/>
              <a:gd name="connsiteY3" fmla="*/ 415637 h 3311237"/>
              <a:gd name="connsiteX4" fmla="*/ 3713018 w 5444836"/>
              <a:gd name="connsiteY4" fmla="*/ 138546 h 3311237"/>
              <a:gd name="connsiteX5" fmla="*/ 4876800 w 5444836"/>
              <a:gd name="connsiteY5" fmla="*/ 27709 h 3311237"/>
              <a:gd name="connsiteX6" fmla="*/ 5444836 w 5444836"/>
              <a:gd name="connsiteY6" fmla="*/ 0 h 3311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4836" h="3311237">
                <a:moveTo>
                  <a:pt x="0" y="3311237"/>
                </a:moveTo>
                <a:cubicBezTo>
                  <a:pt x="51954" y="2939473"/>
                  <a:pt x="103909" y="2567710"/>
                  <a:pt x="304800" y="2189019"/>
                </a:cubicBezTo>
                <a:cubicBezTo>
                  <a:pt x="505691" y="1810328"/>
                  <a:pt x="858981" y="1334655"/>
                  <a:pt x="1205345" y="1039091"/>
                </a:cubicBezTo>
                <a:cubicBezTo>
                  <a:pt x="1551709" y="743527"/>
                  <a:pt x="1965037" y="565728"/>
                  <a:pt x="2382982" y="415637"/>
                </a:cubicBezTo>
                <a:cubicBezTo>
                  <a:pt x="2800928" y="265546"/>
                  <a:pt x="3297382" y="203201"/>
                  <a:pt x="3713018" y="138546"/>
                </a:cubicBezTo>
                <a:cubicBezTo>
                  <a:pt x="4128654" y="73891"/>
                  <a:pt x="4588164" y="50800"/>
                  <a:pt x="4876800" y="27709"/>
                </a:cubicBezTo>
                <a:cubicBezTo>
                  <a:pt x="5165436" y="4618"/>
                  <a:pt x="5305136" y="2309"/>
                  <a:pt x="5444836" y="0"/>
                </a:cubicBez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F73471BE-5C67-01E7-EBC9-A00E262EBC68}"/>
              </a:ext>
            </a:extLst>
          </p:cNvPr>
          <p:cNvSpPr/>
          <p:nvPr/>
        </p:nvSpPr>
        <p:spPr>
          <a:xfrm>
            <a:off x="2297840" y="2535382"/>
            <a:ext cx="5336015" cy="3768436"/>
          </a:xfrm>
          <a:custGeom>
            <a:avLst/>
            <a:gdLst>
              <a:gd name="connsiteX0" fmla="*/ 2015 w 5336015"/>
              <a:gd name="connsiteY0" fmla="*/ 3768436 h 3768436"/>
              <a:gd name="connsiteX1" fmla="*/ 85142 w 5336015"/>
              <a:gd name="connsiteY1" fmla="*/ 2854036 h 3768436"/>
              <a:gd name="connsiteX2" fmla="*/ 556196 w 5336015"/>
              <a:gd name="connsiteY2" fmla="*/ 1690254 h 3768436"/>
              <a:gd name="connsiteX3" fmla="*/ 1553724 w 5336015"/>
              <a:gd name="connsiteY3" fmla="*/ 762000 h 3768436"/>
              <a:gd name="connsiteX4" fmla="*/ 2842196 w 5336015"/>
              <a:gd name="connsiteY4" fmla="*/ 235527 h 3768436"/>
              <a:gd name="connsiteX5" fmla="*/ 3936705 w 5336015"/>
              <a:gd name="connsiteY5" fmla="*/ 69273 h 3768436"/>
              <a:gd name="connsiteX6" fmla="*/ 5336015 w 5336015"/>
              <a:gd name="connsiteY6" fmla="*/ 0 h 376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36015" h="3768436">
                <a:moveTo>
                  <a:pt x="2015" y="3768436"/>
                </a:moveTo>
                <a:cubicBezTo>
                  <a:pt x="-2603" y="3484418"/>
                  <a:pt x="-7221" y="3200400"/>
                  <a:pt x="85142" y="2854036"/>
                </a:cubicBezTo>
                <a:cubicBezTo>
                  <a:pt x="177505" y="2507672"/>
                  <a:pt x="311432" y="2038927"/>
                  <a:pt x="556196" y="1690254"/>
                </a:cubicBezTo>
                <a:cubicBezTo>
                  <a:pt x="800960" y="1341581"/>
                  <a:pt x="1172724" y="1004454"/>
                  <a:pt x="1553724" y="762000"/>
                </a:cubicBezTo>
                <a:cubicBezTo>
                  <a:pt x="1934724" y="519545"/>
                  <a:pt x="2445033" y="350981"/>
                  <a:pt x="2842196" y="235527"/>
                </a:cubicBezTo>
                <a:cubicBezTo>
                  <a:pt x="3239359" y="120073"/>
                  <a:pt x="3521069" y="108527"/>
                  <a:pt x="3936705" y="69273"/>
                </a:cubicBezTo>
                <a:cubicBezTo>
                  <a:pt x="4352341" y="30019"/>
                  <a:pt x="4844178" y="15009"/>
                  <a:pt x="5336015" y="0"/>
                </a:cubicBezTo>
              </a:path>
            </a:pathLst>
          </a:custGeom>
          <a:noFill/>
          <a:ln w="28575">
            <a:solidFill>
              <a:srgbClr val="ABA7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8788379-A48E-947D-1A4F-99C6F3B65BC6}"/>
              </a:ext>
            </a:extLst>
          </p:cNvPr>
          <p:cNvSpPr/>
          <p:nvPr/>
        </p:nvSpPr>
        <p:spPr>
          <a:xfrm>
            <a:off x="2286000" y="4890655"/>
            <a:ext cx="5500255" cy="1427018"/>
          </a:xfrm>
          <a:custGeom>
            <a:avLst/>
            <a:gdLst>
              <a:gd name="connsiteX0" fmla="*/ 0 w 5500255"/>
              <a:gd name="connsiteY0" fmla="*/ 1427018 h 1427018"/>
              <a:gd name="connsiteX1" fmla="*/ 360218 w 5500255"/>
              <a:gd name="connsiteY1" fmla="*/ 720436 h 1427018"/>
              <a:gd name="connsiteX2" fmla="*/ 1330036 w 5500255"/>
              <a:gd name="connsiteY2" fmla="*/ 304800 h 1427018"/>
              <a:gd name="connsiteX3" fmla="*/ 2701636 w 5500255"/>
              <a:gd name="connsiteY3" fmla="*/ 110836 h 1427018"/>
              <a:gd name="connsiteX4" fmla="*/ 4211782 w 5500255"/>
              <a:gd name="connsiteY4" fmla="*/ 27709 h 1427018"/>
              <a:gd name="connsiteX5" fmla="*/ 5500255 w 5500255"/>
              <a:gd name="connsiteY5" fmla="*/ 0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00255" h="1427018">
                <a:moveTo>
                  <a:pt x="0" y="1427018"/>
                </a:moveTo>
                <a:cubicBezTo>
                  <a:pt x="69272" y="1167245"/>
                  <a:pt x="138545" y="907472"/>
                  <a:pt x="360218" y="720436"/>
                </a:cubicBezTo>
                <a:cubicBezTo>
                  <a:pt x="581891" y="533400"/>
                  <a:pt x="939800" y="406400"/>
                  <a:pt x="1330036" y="304800"/>
                </a:cubicBezTo>
                <a:cubicBezTo>
                  <a:pt x="1720272" y="203200"/>
                  <a:pt x="2221345" y="157018"/>
                  <a:pt x="2701636" y="110836"/>
                </a:cubicBezTo>
                <a:cubicBezTo>
                  <a:pt x="3181927" y="64654"/>
                  <a:pt x="3745346" y="46182"/>
                  <a:pt x="4211782" y="27709"/>
                </a:cubicBezTo>
                <a:cubicBezTo>
                  <a:pt x="4678218" y="9236"/>
                  <a:pt x="5089236" y="4618"/>
                  <a:pt x="5500255" y="0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FA96CB-D201-835D-D6B2-379B8237F060}"/>
              </a:ext>
            </a:extLst>
          </p:cNvPr>
          <p:cNvCxnSpPr>
            <a:cxnSpLocks/>
          </p:cNvCxnSpPr>
          <p:nvPr/>
        </p:nvCxnSpPr>
        <p:spPr>
          <a:xfrm flipV="1">
            <a:off x="2297840" y="3810045"/>
            <a:ext cx="5405287" cy="250667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57F9000-03C6-A52F-A36D-FC9362238ACF}"/>
              </a:ext>
            </a:extLst>
          </p:cNvPr>
          <p:cNvSpPr txBox="1"/>
          <p:nvPr/>
        </p:nvSpPr>
        <p:spPr>
          <a:xfrm>
            <a:off x="817552" y="1373741"/>
            <a:ext cx="96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Y/L</a:t>
            </a:r>
          </a:p>
          <a:p>
            <a:r>
              <a:rPr lang="en-US" dirty="0"/>
              <a:t>Output</a:t>
            </a:r>
          </a:p>
          <a:p>
            <a:r>
              <a:rPr lang="en-US" dirty="0"/>
              <a:t>per worker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396CFA5-AC7C-B61A-A065-EAE0FC8E2876}"/>
              </a:ext>
            </a:extLst>
          </p:cNvPr>
          <p:cNvCxnSpPr>
            <a:cxnSpLocks/>
          </p:cNvCxnSpPr>
          <p:nvPr/>
        </p:nvCxnSpPr>
        <p:spPr>
          <a:xfrm flipV="1">
            <a:off x="5223164" y="3297382"/>
            <a:ext cx="0" cy="3019335"/>
          </a:xfrm>
          <a:prstGeom prst="line">
            <a:avLst/>
          </a:prstGeom>
          <a:ln w="2222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433D30C-B20D-7E06-069B-8A727181C6F7}"/>
              </a:ext>
            </a:extLst>
          </p:cNvPr>
          <p:cNvCxnSpPr>
            <a:cxnSpLocks/>
          </p:cNvCxnSpPr>
          <p:nvPr/>
        </p:nvCxnSpPr>
        <p:spPr>
          <a:xfrm flipV="1">
            <a:off x="6096000" y="2630470"/>
            <a:ext cx="0" cy="3686247"/>
          </a:xfrm>
          <a:prstGeom prst="line">
            <a:avLst/>
          </a:prstGeom>
          <a:ln w="28575">
            <a:solidFill>
              <a:srgbClr val="ABA7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D94DF07-BE75-6E3D-1921-4D22396F1EB1}"/>
              </a:ext>
            </a:extLst>
          </p:cNvPr>
          <p:cNvSpPr txBox="1"/>
          <p:nvPr/>
        </p:nvSpPr>
        <p:spPr>
          <a:xfrm>
            <a:off x="4862945" y="6483927"/>
            <a:ext cx="5763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K*	    K**                        K/L Capital per worker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225B35-C53E-8DD6-16E7-2D16A59A10AA}"/>
              </a:ext>
            </a:extLst>
          </p:cNvPr>
          <p:cNvSpPr txBox="1"/>
          <p:nvPr/>
        </p:nvSpPr>
        <p:spPr>
          <a:xfrm>
            <a:off x="1939636" y="631671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96FC403-3548-67A0-D665-5D400832C1F2}"/>
              </a:ext>
            </a:extLst>
          </p:cNvPr>
          <p:cNvSpPr txBox="1"/>
          <p:nvPr/>
        </p:nvSpPr>
        <p:spPr>
          <a:xfrm>
            <a:off x="7742676" y="3580202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𝜹 K/L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5963564-28BF-C309-3258-91E6A54852BE}"/>
              </a:ext>
            </a:extLst>
          </p:cNvPr>
          <p:cNvSpPr txBox="1"/>
          <p:nvPr/>
        </p:nvSpPr>
        <p:spPr>
          <a:xfrm>
            <a:off x="7633855" y="2216727"/>
            <a:ext cx="144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Y/L = A’ f(K/L)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B2721FE-7975-551F-3E7E-5ADD84C9435D}"/>
              </a:ext>
            </a:extLst>
          </p:cNvPr>
          <p:cNvSpPr txBox="1"/>
          <p:nvPr/>
        </p:nvSpPr>
        <p:spPr>
          <a:xfrm>
            <a:off x="7786255" y="2944032"/>
            <a:ext cx="139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Y/L = A f(K/L)</a:t>
            </a: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7FC03246-55D7-4A19-1624-58FEF67A8029}"/>
              </a:ext>
            </a:extLst>
          </p:cNvPr>
          <p:cNvSpPr/>
          <p:nvPr/>
        </p:nvSpPr>
        <p:spPr>
          <a:xfrm>
            <a:off x="2286000" y="4498728"/>
            <a:ext cx="5417127" cy="1791236"/>
          </a:xfrm>
          <a:custGeom>
            <a:avLst/>
            <a:gdLst>
              <a:gd name="connsiteX0" fmla="*/ 0 w 5417127"/>
              <a:gd name="connsiteY0" fmla="*/ 1791236 h 1791236"/>
              <a:gd name="connsiteX1" fmla="*/ 221673 w 5417127"/>
              <a:gd name="connsiteY1" fmla="*/ 1070799 h 1791236"/>
              <a:gd name="connsiteX2" fmla="*/ 845127 w 5417127"/>
              <a:gd name="connsiteY2" fmla="*/ 488908 h 1791236"/>
              <a:gd name="connsiteX3" fmla="*/ 1898073 w 5417127"/>
              <a:gd name="connsiteY3" fmla="*/ 211817 h 1791236"/>
              <a:gd name="connsiteX4" fmla="*/ 3048000 w 5417127"/>
              <a:gd name="connsiteY4" fmla="*/ 100981 h 1791236"/>
              <a:gd name="connsiteX5" fmla="*/ 3962400 w 5417127"/>
              <a:gd name="connsiteY5" fmla="*/ 45563 h 1791236"/>
              <a:gd name="connsiteX6" fmla="*/ 4862945 w 5417127"/>
              <a:gd name="connsiteY6" fmla="*/ 3999 h 1791236"/>
              <a:gd name="connsiteX7" fmla="*/ 5417127 w 5417127"/>
              <a:gd name="connsiteY7" fmla="*/ 3999 h 179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417127" h="1791236">
                <a:moveTo>
                  <a:pt x="0" y="1791236"/>
                </a:moveTo>
                <a:cubicBezTo>
                  <a:pt x="40409" y="1539545"/>
                  <a:pt x="80819" y="1287854"/>
                  <a:pt x="221673" y="1070799"/>
                </a:cubicBezTo>
                <a:cubicBezTo>
                  <a:pt x="362528" y="853744"/>
                  <a:pt x="565727" y="632072"/>
                  <a:pt x="845127" y="488908"/>
                </a:cubicBezTo>
                <a:cubicBezTo>
                  <a:pt x="1124527" y="345744"/>
                  <a:pt x="1530928" y="276471"/>
                  <a:pt x="1898073" y="211817"/>
                </a:cubicBezTo>
                <a:cubicBezTo>
                  <a:pt x="2265218" y="147163"/>
                  <a:pt x="2703946" y="128690"/>
                  <a:pt x="3048000" y="100981"/>
                </a:cubicBezTo>
                <a:cubicBezTo>
                  <a:pt x="3392054" y="73272"/>
                  <a:pt x="3962400" y="45563"/>
                  <a:pt x="3962400" y="45563"/>
                </a:cubicBezTo>
                <a:lnTo>
                  <a:pt x="4862945" y="3999"/>
                </a:lnTo>
                <a:cubicBezTo>
                  <a:pt x="5105400" y="-2928"/>
                  <a:pt x="5261263" y="535"/>
                  <a:pt x="5417127" y="3999"/>
                </a:cubicBez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137BB79-1953-EA5E-FE31-22CD5BD2D1B8}"/>
              </a:ext>
            </a:extLst>
          </p:cNvPr>
          <p:cNvSpPr txBox="1"/>
          <p:nvPr/>
        </p:nvSpPr>
        <p:spPr>
          <a:xfrm>
            <a:off x="7774175" y="4216373"/>
            <a:ext cx="6158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I’/L</a:t>
            </a:r>
          </a:p>
          <a:p>
            <a:endParaRPr lang="en-US" dirty="0"/>
          </a:p>
          <a:p>
            <a:r>
              <a:rPr lang="en-US" dirty="0"/>
              <a:t>I/L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D77C6634-1506-D614-17F5-AD4AD9E929FD}"/>
                  </a:ext>
                </a:extLst>
              </p14:cNvPr>
              <p14:cNvContentPartPr/>
              <p14:nvPr/>
            </p14:nvContentPartPr>
            <p14:xfrm>
              <a:off x="6815127" y="2608396"/>
              <a:ext cx="257400" cy="43956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D77C6634-1506-D614-17F5-AD4AD9E929F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806487" y="2599396"/>
                <a:ext cx="275040" cy="45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7B32CB1C-5E16-7457-C6B6-3FF043BCEB7B}"/>
                  </a:ext>
                </a:extLst>
              </p14:cNvPr>
              <p14:cNvContentPartPr/>
              <p14:nvPr/>
            </p14:nvContentPartPr>
            <p14:xfrm>
              <a:off x="6985407" y="4532596"/>
              <a:ext cx="244800" cy="36396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7B32CB1C-5E16-7457-C6B6-3FF043BCEB7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976767" y="4523956"/>
                <a:ext cx="262440" cy="38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1" name="Ink 30">
                <a:extLst>
                  <a:ext uri="{FF2B5EF4-FFF2-40B4-BE49-F238E27FC236}">
                    <a16:creationId xmlns:a16="http://schemas.microsoft.com/office/drawing/2014/main" id="{2DAA7E38-A00E-E87A-C41B-054B30E36AFC}"/>
                  </a:ext>
                </a:extLst>
              </p14:cNvPr>
              <p14:cNvContentPartPr/>
              <p14:nvPr/>
            </p14:nvContentPartPr>
            <p14:xfrm>
              <a:off x="5562687" y="6222436"/>
              <a:ext cx="154080" cy="217080"/>
            </p14:xfrm>
          </p:contentPart>
        </mc:Choice>
        <mc:Fallback xmlns="">
          <p:pic>
            <p:nvPicPr>
              <p:cNvPr id="31" name="Ink 30">
                <a:extLst>
                  <a:ext uri="{FF2B5EF4-FFF2-40B4-BE49-F238E27FC236}">
                    <a16:creationId xmlns:a16="http://schemas.microsoft.com/office/drawing/2014/main" id="{2DAA7E38-A00E-E87A-C41B-054B30E36AF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553687" y="6213796"/>
                <a:ext cx="171720" cy="234720"/>
              </a:xfrm>
              <a:prstGeom prst="rect">
                <a:avLst/>
              </a:prstGeom>
            </p:spPr>
          </p:pic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91BCF57-4C85-E740-DC8D-9540EDE3E479}"/>
              </a:ext>
            </a:extLst>
          </p:cNvPr>
          <p:cNvCxnSpPr/>
          <p:nvPr/>
        </p:nvCxnSpPr>
        <p:spPr>
          <a:xfrm flipH="1">
            <a:off x="2249214" y="3297382"/>
            <a:ext cx="2973950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E002D6A-840A-F111-21D1-72DE5B2CAA37}"/>
              </a:ext>
            </a:extLst>
          </p:cNvPr>
          <p:cNvCxnSpPr>
            <a:cxnSpLocks/>
          </p:cNvCxnSpPr>
          <p:nvPr/>
        </p:nvCxnSpPr>
        <p:spPr>
          <a:xfrm flipH="1" flipV="1">
            <a:off x="2257107" y="2604878"/>
            <a:ext cx="3838893" cy="25592"/>
          </a:xfrm>
          <a:prstGeom prst="line">
            <a:avLst/>
          </a:prstGeom>
          <a:ln w="28575">
            <a:solidFill>
              <a:srgbClr val="ABA7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0BBBC084-8DA0-DBC3-4337-11711289421E}"/>
              </a:ext>
            </a:extLst>
          </p:cNvPr>
          <p:cNvSpPr txBox="1"/>
          <p:nvPr/>
        </p:nvSpPr>
        <p:spPr>
          <a:xfrm>
            <a:off x="1636899" y="2348561"/>
            <a:ext cx="608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Y’/L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Y/L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3AADF92F-4E8E-2605-BCF8-0C4ECB35D7DF}"/>
                  </a:ext>
                </a:extLst>
              </p14:cNvPr>
              <p14:cNvContentPartPr/>
              <p14:nvPr/>
            </p14:nvContentPartPr>
            <p14:xfrm>
              <a:off x="2543193" y="2642956"/>
              <a:ext cx="283680" cy="6552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3AADF92F-4E8E-2605-BCF8-0C4ECB35D7D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34553" y="2633956"/>
                <a:ext cx="301320" cy="672840"/>
              </a:xfrm>
              <a:prstGeom prst="rect">
                <a:avLst/>
              </a:prstGeom>
            </p:spPr>
          </p:pic>
        </mc:Fallback>
      </mc:AlternateContent>
      <p:sp>
        <p:nvSpPr>
          <p:cNvPr id="55" name="TextBox 54">
            <a:extLst>
              <a:ext uri="{FF2B5EF4-FFF2-40B4-BE49-F238E27FC236}">
                <a16:creationId xmlns:a16="http://schemas.microsoft.com/office/drawing/2014/main" id="{11609FDC-BDFC-832E-DFC6-0C2585F9A34D}"/>
              </a:ext>
            </a:extLst>
          </p:cNvPr>
          <p:cNvSpPr txBox="1"/>
          <p:nvPr/>
        </p:nvSpPr>
        <p:spPr>
          <a:xfrm>
            <a:off x="9365127" y="2257123"/>
            <a:ext cx="24937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A shift in A causes output/L to shift up.</a:t>
            </a:r>
          </a:p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Investment follows along.</a:t>
            </a:r>
          </a:p>
          <a:p>
            <a:pPr marL="0" lvl="2"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2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The result is a higher capital-labor ratio K** and higher labor productivity and higher consumption</a:t>
            </a:r>
          </a:p>
          <a:p>
            <a:pPr marL="0" lvl="2" indent="-342900">
              <a:defRPr/>
            </a:pP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pPr marL="0" lvl="2" indent="-342900">
              <a:defRPr/>
            </a:pP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  <a:cs typeface="Tahoma" panose="020B0604030504040204" pitchFamily="34" charset="0"/>
              </a:rPr>
              <a:t>The economy moves to a new steady-state equilibrium of K**.</a:t>
            </a:r>
            <a:endParaRPr lang="en-GB" altLang="en-US" dirty="0">
              <a:latin typeface="Arial" panose="020B0604020202020204" pitchFamily="34" charset="0"/>
              <a:ea typeface="ＭＳ Ｐゴシック" panose="020B0600070205080204" pitchFamily="34" charset="-128"/>
              <a:cs typeface="Tahoma" panose="020B0604030504040204" pitchFamily="34" charset="0"/>
            </a:endParaRPr>
          </a:p>
          <a:p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47FD7BC-B860-4E2F-D625-1CFFF8FB5793}"/>
                  </a:ext>
                </a:extLst>
              </p14:cNvPr>
              <p14:cNvContentPartPr/>
              <p14:nvPr/>
            </p14:nvContentPartPr>
            <p14:xfrm>
              <a:off x="6134727" y="2670316"/>
              <a:ext cx="353520" cy="183780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47FD7BC-B860-4E2F-D625-1CFFF8FB579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126087" y="2661316"/>
                <a:ext cx="371160" cy="185544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DBDC8A57-3914-78EF-39AD-A324DD9ECF8D}"/>
              </a:ext>
            </a:extLst>
          </p:cNvPr>
          <p:cNvSpPr txBox="1"/>
          <p:nvPr/>
        </p:nvSpPr>
        <p:spPr>
          <a:xfrm>
            <a:off x="6488247" y="3297382"/>
            <a:ext cx="61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C’/L </a:t>
            </a:r>
          </a:p>
        </p:txBody>
      </p:sp>
    </p:spTree>
    <p:extLst>
      <p:ext uri="{BB962C8B-B14F-4D97-AF65-F5344CB8AC3E}">
        <p14:creationId xmlns:p14="http://schemas.microsoft.com/office/powerpoint/2010/main" val="1834726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D388B-6CD3-7C0E-22D5-44F2738A1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Influence of the Solow growth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F37DD-988B-818C-45E8-99BAD679E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612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Huge importance placed by the model and by policy makers on </a:t>
            </a:r>
            <a:r>
              <a:rPr lang="en-US" b="1" dirty="0">
                <a:solidFill>
                  <a:srgbClr val="7030A0"/>
                </a:solidFill>
              </a:rPr>
              <a:t>saving and capital accumulation</a:t>
            </a:r>
            <a:r>
              <a:rPr lang="en-US" dirty="0">
                <a:solidFill>
                  <a:srgbClr val="7030A0"/>
                </a:solidFill>
              </a:rPr>
              <a:t> as the key to development</a:t>
            </a:r>
          </a:p>
          <a:p>
            <a:r>
              <a:rPr lang="en-US" dirty="0">
                <a:solidFill>
                  <a:srgbClr val="812EB6"/>
                </a:solidFill>
              </a:rPr>
              <a:t>Some developing economies suppress consumption to keep investment high (which has always happened--not Solow’s doing)</a:t>
            </a:r>
          </a:p>
          <a:p>
            <a:r>
              <a:rPr lang="en-US" dirty="0">
                <a:solidFill>
                  <a:srgbClr val="E24DFF"/>
                </a:solidFill>
              </a:rPr>
              <a:t>If domestic savings are low due to poverty, can foreign savings (aid or corporate investment) pay for investment? (</a:t>
            </a:r>
            <a:r>
              <a:rPr lang="en-US" dirty="0" err="1">
                <a:solidFill>
                  <a:srgbClr val="E24DFF"/>
                </a:solidFill>
              </a:rPr>
              <a:t>Esp</a:t>
            </a:r>
            <a:r>
              <a:rPr lang="en-US" dirty="0">
                <a:solidFill>
                  <a:srgbClr val="E24DFF"/>
                </a:solidFill>
              </a:rPr>
              <a:t> 1960s, 1980s)</a:t>
            </a:r>
          </a:p>
          <a:p>
            <a:r>
              <a:rPr lang="en-US" dirty="0">
                <a:solidFill>
                  <a:srgbClr val="AE42FF"/>
                </a:solidFill>
              </a:rPr>
              <a:t>Mixed results on this</a:t>
            </a:r>
          </a:p>
          <a:p>
            <a:r>
              <a:rPr lang="en-US" dirty="0">
                <a:solidFill>
                  <a:srgbClr val="ABA7FF"/>
                </a:solidFill>
              </a:rPr>
              <a:t>Solow assumes full employment. But some developing economies struggle to create jobs and more capital does not always help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Where the capital is, human capital in addition to machines: crucial!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75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5D36D-76EA-B19B-009F-7A44AA8A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Saving and investment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6840-7D0A-B77A-3A3E-1822E91685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Macro, “saving” means </a:t>
            </a:r>
            <a:r>
              <a:rPr lang="en-US" sz="3200" dirty="0">
                <a:solidFill>
                  <a:srgbClr val="E24DFF"/>
                </a:solidFill>
              </a:rPr>
              <a:t>refraining from consuming</a:t>
            </a:r>
          </a:p>
          <a:p>
            <a:r>
              <a:rPr lang="en-US" sz="3200" dirty="0"/>
              <a:t>A negative concept: the “absence” of consuming</a:t>
            </a:r>
          </a:p>
          <a:p>
            <a:r>
              <a:rPr lang="en-US" dirty="0"/>
              <a:t>If some of the income people earn is not spent, it’s put aside, or saved</a:t>
            </a:r>
          </a:p>
          <a:p>
            <a:r>
              <a:rPr lang="en-US" dirty="0"/>
              <a:t>If there’s SAVING, then GDP is not made up only of </a:t>
            </a:r>
            <a:r>
              <a:rPr lang="en-US" sz="3200" dirty="0"/>
              <a:t>consumer goods </a:t>
            </a:r>
          </a:p>
          <a:p>
            <a:r>
              <a:rPr lang="en-US" dirty="0"/>
              <a:t>So what else is being made?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CAPITAL GOODS </a:t>
            </a:r>
          </a:p>
        </p:txBody>
      </p:sp>
    </p:spTree>
    <p:extLst>
      <p:ext uri="{BB962C8B-B14F-4D97-AF65-F5344CB8AC3E}">
        <p14:creationId xmlns:p14="http://schemas.microsoft.com/office/powerpoint/2010/main" val="21100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AC2CA1-BA66-EEFD-0E7F-D6DF87B19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This diagram is visiting from PS 1</a:t>
            </a:r>
            <a:br>
              <a:rPr lang="en-US" sz="4000" dirty="0"/>
            </a:br>
            <a:r>
              <a:rPr lang="en-US" sz="3200" dirty="0"/>
              <a:t>Suppose there are two countries, A and B, with similar PPFs</a:t>
            </a:r>
            <a:endParaRPr lang="en-US" sz="4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B9702E-0A29-2A70-8E8C-BF15D26323A1}"/>
              </a:ext>
            </a:extLst>
          </p:cNvPr>
          <p:cNvSpPr txBox="1"/>
          <p:nvPr/>
        </p:nvSpPr>
        <p:spPr>
          <a:xfrm>
            <a:off x="5653645" y="1819825"/>
            <a:ext cx="47942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A is Argentina. It chooses to produce a lot of consumer goods. Most of </a:t>
            </a:r>
            <a:r>
              <a:rPr lang="en-US" sz="2000" dirty="0" err="1">
                <a:solidFill>
                  <a:schemeClr val="accent1"/>
                </a:solidFill>
              </a:rPr>
              <a:t>hh</a:t>
            </a:r>
            <a:r>
              <a:rPr lang="en-US" sz="2000" dirty="0">
                <a:solidFill>
                  <a:schemeClr val="accent1"/>
                </a:solidFill>
              </a:rPr>
              <a:t> income is SPENT on consumption. Therefore, saving is low. Necessarily, capital goods production is low. Another way to say that: INVESTMENT is low.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82AFBF2-2619-939C-1858-3B4D59C1113D}"/>
              </a:ext>
            </a:extLst>
          </p:cNvPr>
          <p:cNvSpPr txBox="1"/>
          <p:nvPr/>
        </p:nvSpPr>
        <p:spPr>
          <a:xfrm>
            <a:off x="6909955" y="3810644"/>
            <a:ext cx="4443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6"/>
                </a:solidFill>
              </a:rPr>
              <a:t>B is Brazil. It chooses to produce and buy fewer consumer goods. By definition, it’s saving a lot.</a:t>
            </a:r>
          </a:p>
          <a:p>
            <a:r>
              <a:rPr lang="en-US" sz="2000" dirty="0">
                <a:solidFill>
                  <a:schemeClr val="accent6"/>
                </a:solidFill>
              </a:rPr>
              <a:t>If it’s not producing many consumer goods, it must be producing a lot of capital goods. INVESTMENT IS HIGH.</a:t>
            </a:r>
            <a:r>
              <a:rPr lang="en-US" dirty="0">
                <a:solidFill>
                  <a:schemeClr val="accent6"/>
                </a:solidFill>
              </a:rPr>
              <a:t>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533E72-E77F-345E-7FDC-2043A64454F4}"/>
              </a:ext>
            </a:extLst>
          </p:cNvPr>
          <p:cNvCxnSpPr>
            <a:cxnSpLocks/>
          </p:cNvCxnSpPr>
          <p:nvPr/>
        </p:nvCxnSpPr>
        <p:spPr>
          <a:xfrm>
            <a:off x="1230086" y="2079171"/>
            <a:ext cx="0" cy="36566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88FB60A-FF56-B756-C639-A51BB622AA26}"/>
              </a:ext>
            </a:extLst>
          </p:cNvPr>
          <p:cNvCxnSpPr>
            <a:cxnSpLocks/>
          </p:cNvCxnSpPr>
          <p:nvPr/>
        </p:nvCxnSpPr>
        <p:spPr>
          <a:xfrm>
            <a:off x="1230086" y="5725886"/>
            <a:ext cx="4145478" cy="98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>
            <a:extLst>
              <a:ext uri="{FF2B5EF4-FFF2-40B4-BE49-F238E27FC236}">
                <a16:creationId xmlns:a16="http://schemas.microsoft.com/office/drawing/2014/main" id="{AA8EC2EE-98F6-5590-82E6-0F045BA318B9}"/>
              </a:ext>
            </a:extLst>
          </p:cNvPr>
          <p:cNvSpPr/>
          <p:nvPr/>
        </p:nvSpPr>
        <p:spPr>
          <a:xfrm>
            <a:off x="1260764" y="2479318"/>
            <a:ext cx="1814945" cy="3270318"/>
          </a:xfrm>
          <a:custGeom>
            <a:avLst/>
            <a:gdLst>
              <a:gd name="connsiteX0" fmla="*/ 0 w 1814945"/>
              <a:gd name="connsiteY0" fmla="*/ 646 h 3270318"/>
              <a:gd name="connsiteX1" fmla="*/ 637309 w 1814945"/>
              <a:gd name="connsiteY1" fmla="*/ 111482 h 3270318"/>
              <a:gd name="connsiteX2" fmla="*/ 1136072 w 1814945"/>
              <a:gd name="connsiteY2" fmla="*/ 693373 h 3270318"/>
              <a:gd name="connsiteX3" fmla="*/ 1440872 w 1814945"/>
              <a:gd name="connsiteY3" fmla="*/ 1386100 h 3270318"/>
              <a:gd name="connsiteX4" fmla="*/ 1620981 w 1814945"/>
              <a:gd name="connsiteY4" fmla="*/ 2051118 h 3270318"/>
              <a:gd name="connsiteX5" fmla="*/ 1731818 w 1814945"/>
              <a:gd name="connsiteY5" fmla="*/ 2633009 h 3270318"/>
              <a:gd name="connsiteX6" fmla="*/ 1814945 w 1814945"/>
              <a:gd name="connsiteY6" fmla="*/ 3270318 h 3270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14945" h="3270318">
                <a:moveTo>
                  <a:pt x="0" y="646"/>
                </a:moveTo>
                <a:cubicBezTo>
                  <a:pt x="223982" y="-1663"/>
                  <a:pt x="447964" y="-3972"/>
                  <a:pt x="637309" y="111482"/>
                </a:cubicBezTo>
                <a:cubicBezTo>
                  <a:pt x="826654" y="226936"/>
                  <a:pt x="1002145" y="480937"/>
                  <a:pt x="1136072" y="693373"/>
                </a:cubicBezTo>
                <a:cubicBezTo>
                  <a:pt x="1269999" y="905809"/>
                  <a:pt x="1360054" y="1159809"/>
                  <a:pt x="1440872" y="1386100"/>
                </a:cubicBezTo>
                <a:cubicBezTo>
                  <a:pt x="1521690" y="1612391"/>
                  <a:pt x="1572490" y="1843300"/>
                  <a:pt x="1620981" y="2051118"/>
                </a:cubicBezTo>
                <a:cubicBezTo>
                  <a:pt x="1669472" y="2258936"/>
                  <a:pt x="1699491" y="2429809"/>
                  <a:pt x="1731818" y="2633009"/>
                </a:cubicBezTo>
                <a:cubicBezTo>
                  <a:pt x="1764145" y="2836209"/>
                  <a:pt x="1789545" y="3053263"/>
                  <a:pt x="1814945" y="3270318"/>
                </a:cubicBezTo>
              </a:path>
            </a:pathLst>
          </a:cu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3716DBD-5F7A-FC8D-7A4A-6DBE19938B8A}"/>
              </a:ext>
            </a:extLst>
          </p:cNvPr>
          <p:cNvSpPr txBox="1"/>
          <p:nvPr/>
        </p:nvSpPr>
        <p:spPr>
          <a:xfrm>
            <a:off x="838200" y="1690688"/>
            <a:ext cx="1758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Consumer goods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88E4F0-9B84-FF79-FC7E-B3D2B9E38709}"/>
              </a:ext>
            </a:extLst>
          </p:cNvPr>
          <p:cNvSpPr txBox="1"/>
          <p:nvPr/>
        </p:nvSpPr>
        <p:spPr>
          <a:xfrm>
            <a:off x="4710545" y="5971309"/>
            <a:ext cx="1446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Capital goods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C8B47530-5BDC-91A4-A4B9-01B11EEC04EE}"/>
                  </a:ext>
                </a:extLst>
              </p14:cNvPr>
              <p14:cNvContentPartPr/>
              <p14:nvPr/>
            </p14:nvContentPartPr>
            <p14:xfrm>
              <a:off x="2207847" y="2888051"/>
              <a:ext cx="65880" cy="8244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C8B47530-5BDC-91A4-A4B9-01B11EEC04E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98847" y="2879411"/>
                <a:ext cx="83520" cy="10008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89AB6B5C-B9CE-65F8-5A42-FDDA104C72C8}"/>
              </a:ext>
            </a:extLst>
          </p:cNvPr>
          <p:cNvSpPr txBox="1"/>
          <p:nvPr/>
        </p:nvSpPr>
        <p:spPr>
          <a:xfrm>
            <a:off x="2396836" y="260465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A03D94F-7B15-D1C9-D551-A93784EA56DA}"/>
              </a:ext>
            </a:extLst>
          </p:cNvPr>
          <p:cNvSpPr txBox="1"/>
          <p:nvPr/>
        </p:nvSpPr>
        <p:spPr>
          <a:xfrm>
            <a:off x="3106386" y="444730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6998AAD3-D167-D009-E4FD-AF9490E91065}"/>
                  </a:ext>
                </a:extLst>
              </p14:cNvPr>
              <p14:cNvContentPartPr/>
              <p14:nvPr/>
            </p14:nvContentPartPr>
            <p14:xfrm>
              <a:off x="2885727" y="4648451"/>
              <a:ext cx="71640" cy="7848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6998AAD3-D167-D009-E4FD-AF9490E910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68087" y="4630811"/>
                <a:ext cx="107280" cy="11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2044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08FF7-8AD6-2A4A-B8AF-94BD65F3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Saving = Investment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B46A01-21AB-89AD-227D-7880EC215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71909" cy="4351338"/>
          </a:xfrm>
        </p:spPr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This is true even without money, savings accounts, stocks, </a:t>
            </a:r>
            <a:r>
              <a:rPr lang="en-US" sz="3200" dirty="0" err="1">
                <a:solidFill>
                  <a:schemeClr val="accent6">
                    <a:lumMod val="50000"/>
                  </a:schemeClr>
                </a:solidFill>
              </a:rPr>
              <a:t>etc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(Remember there’s no money on the PPF, just production and consumption of goods)</a:t>
            </a:r>
          </a:p>
          <a:p>
            <a:pPr marL="0" indent="0">
              <a:buNone/>
            </a:pP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dirty="0">
                <a:solidFill>
                  <a:srgbClr val="812EB6"/>
                </a:solidFill>
              </a:rPr>
              <a:t>If you think of saving as “NOT buying consumer goods” then it automatically equates with investment (in the two-good world)—because investment is the production of new capital goods </a:t>
            </a:r>
          </a:p>
        </p:txBody>
      </p:sp>
    </p:spTree>
    <p:extLst>
      <p:ext uri="{BB962C8B-B14F-4D97-AF65-F5344CB8AC3E}">
        <p14:creationId xmlns:p14="http://schemas.microsoft.com/office/powerpoint/2010/main" val="156427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055D3-9FA1-50CF-2E4E-3E7A1AE37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 =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31BD2-5758-7F42-84E2-554D185C6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0547" y="2112691"/>
            <a:ext cx="10515600" cy="4351338"/>
          </a:xfrm>
        </p:spPr>
        <p:txBody>
          <a:bodyPr/>
          <a:lstStyle/>
          <a:p>
            <a:r>
              <a:rPr lang="en-US" dirty="0"/>
              <a:t>Basically everyone thinking about the economy agrees that S = I</a:t>
            </a:r>
          </a:p>
          <a:p>
            <a:r>
              <a:rPr lang="en-US" dirty="0"/>
              <a:t>But people have very </a:t>
            </a:r>
            <a:r>
              <a:rPr lang="en-US" sz="3600" dirty="0">
                <a:solidFill>
                  <a:srgbClr val="F00067"/>
                </a:solidFill>
              </a:rPr>
              <a:t>different views </a:t>
            </a:r>
            <a:r>
              <a:rPr lang="en-US" dirty="0"/>
              <a:t>about how that equality comes about</a:t>
            </a:r>
          </a:p>
          <a:p>
            <a:r>
              <a:rPr lang="en-US" dirty="0"/>
              <a:t>It’s one of the most interesting things about macroeconomics</a:t>
            </a:r>
          </a:p>
          <a:p>
            <a:r>
              <a:rPr lang="en-US" dirty="0"/>
              <a:t>In the next section, we look at the Solow-Swan growth model, which links our PPF discussion (micro) with macro issues (investment and GDP growth)</a:t>
            </a:r>
          </a:p>
          <a:p>
            <a:r>
              <a:rPr lang="en-US" dirty="0"/>
              <a:t>We’ll also invoke S = I in the section after this--the short-run business cycle and Keynesian economics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4B29B5A-0A53-CE7E-4C65-01E0717D9C59}"/>
                  </a:ext>
                </a:extLst>
              </p14:cNvPr>
              <p14:cNvContentPartPr/>
              <p14:nvPr/>
            </p14:nvContentPartPr>
            <p14:xfrm>
              <a:off x="5347767" y="425291"/>
              <a:ext cx="1428120" cy="1445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4B29B5A-0A53-CE7E-4C65-01E0717D9C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29767" y="407291"/>
                <a:ext cx="1463760" cy="148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78841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C263D-B128-607A-3997-399164AB0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713056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>
                <a:solidFill>
                  <a:schemeClr val="accent6"/>
                </a:solidFill>
              </a:rPr>
              <a:t>A high level of capital is the main </a:t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en-US" b="1" dirty="0">
                <a:solidFill>
                  <a:schemeClr val="accent6"/>
                </a:solidFill>
              </a:rPr>
              <a:t>determinant of a high standard </a:t>
            </a:r>
            <a:br>
              <a:rPr lang="en-US" b="1" dirty="0">
                <a:solidFill>
                  <a:schemeClr val="accent6"/>
                </a:solidFill>
              </a:rPr>
            </a:br>
            <a:r>
              <a:rPr lang="en-US" b="1" dirty="0">
                <a:solidFill>
                  <a:schemeClr val="accent6"/>
                </a:solidFill>
              </a:rPr>
              <a:t>of living around the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22F1C-DC48-D91E-B204-52AA13BF4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99855"/>
            <a:ext cx="10515600" cy="432261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FFAD32"/>
                </a:solidFill>
              </a:rPr>
              <a:t>More capital to work with means workers are more productive</a:t>
            </a:r>
          </a:p>
          <a:p>
            <a:pPr marL="0" indent="0" algn="ctr">
              <a:buNone/>
            </a:pPr>
            <a:endParaRPr lang="en-US" sz="4000" dirty="0">
              <a:solidFill>
                <a:srgbClr val="FFAD32"/>
              </a:solidFill>
            </a:endParaRPr>
          </a:p>
          <a:p>
            <a:pPr algn="ctr"/>
            <a:r>
              <a:rPr lang="en-US" sz="4000" dirty="0">
                <a:solidFill>
                  <a:srgbClr val="FFAD32"/>
                </a:solidFill>
              </a:rPr>
              <a:t>Labor productivity ≡ Real GDP/# workers ≡ Y/L </a:t>
            </a:r>
          </a:p>
          <a:p>
            <a:pPr marL="0" indent="0" algn="ctr">
              <a:buNone/>
            </a:pPr>
            <a:endParaRPr lang="en-US" sz="4000" dirty="0"/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E1B668-6BB1-F73F-2D3A-836EDA3F5975}"/>
              </a:ext>
            </a:extLst>
          </p:cNvPr>
          <p:cNvSpPr txBox="1"/>
          <p:nvPr/>
        </p:nvSpPr>
        <p:spPr>
          <a:xfrm>
            <a:off x="942108" y="706582"/>
            <a:ext cx="21428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Reminder from </a:t>
            </a:r>
          </a:p>
          <a:p>
            <a:pPr algn="ctr"/>
            <a:r>
              <a:rPr lang="en-US" sz="2400" dirty="0"/>
              <a:t>Session 1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E230DD0-34CB-91C7-5A07-DF1B9A45A6F8}"/>
                  </a:ext>
                </a:extLst>
              </p14:cNvPr>
              <p14:cNvContentPartPr/>
              <p14:nvPr/>
            </p14:nvContentPartPr>
            <p14:xfrm>
              <a:off x="756687" y="426731"/>
              <a:ext cx="2556720" cy="16992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E230DD0-34CB-91C7-5A07-DF1B9A45A6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0567" y="420611"/>
                <a:ext cx="2568960" cy="171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02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 with low confidence">
            <a:extLst>
              <a:ext uri="{FF2B5EF4-FFF2-40B4-BE49-F238E27FC236}">
                <a16:creationId xmlns:a16="http://schemas.microsoft.com/office/drawing/2014/main" id="{75A67C82-E8C3-C5F4-EAD0-468A818F9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537" y="32658"/>
            <a:ext cx="593692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CDD15F-E571-EDF7-7545-CC40B3F770AC}"/>
              </a:ext>
            </a:extLst>
          </p:cNvPr>
          <p:cNvSpPr txBox="1"/>
          <p:nvPr/>
        </p:nvSpPr>
        <p:spPr>
          <a:xfrm>
            <a:off x="8598569" y="5390148"/>
            <a:ext cx="2069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International Labor Organization chart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5D02875-C449-37F1-1A09-938806C23759}"/>
                  </a:ext>
                </a:extLst>
              </p14:cNvPr>
              <p14:cNvContentPartPr/>
              <p14:nvPr/>
            </p14:nvContentPartPr>
            <p14:xfrm>
              <a:off x="3217080" y="266021"/>
              <a:ext cx="1547280" cy="4611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5D02875-C449-37F1-1A09-938806C237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12760" y="261701"/>
                <a:ext cx="1555920" cy="469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17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9F17D-A62C-D743-856C-19205C1BD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productivity growth is great</a:t>
            </a:r>
            <a:r>
              <a:rPr lang="en-US" dirty="0">
                <a:solidFill>
                  <a:srgbClr val="FF2F92"/>
                </a:solidFill>
              </a:rPr>
              <a:t>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092FE-B0D5-4D47-8BBC-16AFE302A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436"/>
            <a:ext cx="10515600" cy="4694527"/>
          </a:xfrm>
        </p:spPr>
        <p:txBody>
          <a:bodyPr>
            <a:normAutofit fontScale="32500" lnSpcReduction="20000"/>
          </a:bodyPr>
          <a:lstStyle/>
          <a:p>
            <a:r>
              <a:rPr lang="en-US" sz="9800" dirty="0"/>
              <a:t>When productivity rises…</a:t>
            </a:r>
          </a:p>
          <a:p>
            <a:pPr lvl="1"/>
            <a:r>
              <a:rPr lang="en-US" sz="9800" dirty="0">
                <a:solidFill>
                  <a:srgbClr val="00B050"/>
                </a:solidFill>
              </a:rPr>
              <a:t>Wages can go up without costs rising or profits falling or inflation</a:t>
            </a:r>
          </a:p>
          <a:p>
            <a:pPr lvl="1"/>
            <a:r>
              <a:rPr lang="en-US" sz="9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GDP can rise while people also take more leisure</a:t>
            </a:r>
          </a:p>
          <a:p>
            <a:pPr lvl="1"/>
            <a:r>
              <a:rPr lang="en-US" sz="9800" dirty="0">
                <a:solidFill>
                  <a:srgbClr val="7030A0"/>
                </a:solidFill>
              </a:rPr>
              <a:t>A high-wage economy can become more competitive in world markets</a:t>
            </a:r>
          </a:p>
          <a:p>
            <a:pPr marL="457200" lvl="1" indent="0">
              <a:buNone/>
            </a:pPr>
            <a:endParaRPr lang="en-US" sz="9800" dirty="0"/>
          </a:p>
          <a:p>
            <a:pPr marL="457200" lvl="1" indent="0">
              <a:buNone/>
            </a:pPr>
            <a:r>
              <a:rPr lang="en-US" sz="9800" dirty="0"/>
              <a:t>	</a:t>
            </a:r>
            <a:r>
              <a:rPr lang="en-US" sz="9800" dirty="0">
                <a:solidFill>
                  <a:srgbClr val="FF2F92"/>
                </a:solidFill>
              </a:rPr>
              <a:t>*assuming more stuff and more income is a good thing!</a:t>
            </a:r>
            <a:endParaRPr lang="en-US" sz="9800" dirty="0"/>
          </a:p>
          <a:p>
            <a:pPr marL="457200" lvl="1" indent="0">
              <a:buNone/>
            </a:pPr>
            <a:endParaRPr lang="en-US" sz="9800" dirty="0"/>
          </a:p>
          <a:p>
            <a:r>
              <a:rPr lang="en-US" sz="9800" dirty="0">
                <a:solidFill>
                  <a:schemeClr val="accent4">
                    <a:lumMod val="75000"/>
                  </a:schemeClr>
                </a:solidFill>
              </a:rPr>
              <a:t>Less delightful: extracting more effort/energy from workers will raise productivity as well</a:t>
            </a:r>
          </a:p>
          <a:p>
            <a:pPr marL="0" indent="0">
              <a:buNone/>
            </a:pPr>
            <a:endParaRPr lang="en-US" sz="8600" dirty="0"/>
          </a:p>
        </p:txBody>
      </p:sp>
    </p:spTree>
    <p:extLst>
      <p:ext uri="{BB962C8B-B14F-4D97-AF65-F5344CB8AC3E}">
        <p14:creationId xmlns:p14="http://schemas.microsoft.com/office/powerpoint/2010/main" val="160330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1177</TotalTime>
  <Words>1791</Words>
  <Application>Microsoft Macintosh PowerPoint</Application>
  <PresentationFormat>Widescreen</PresentationFormat>
  <Paragraphs>217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Office Theme</vt:lpstr>
      <vt:lpstr>Session 8.2</vt:lpstr>
      <vt:lpstr>Shifting our attention from inequality within an economy to global inequality: rich and poor countries</vt:lpstr>
      <vt:lpstr>Saving and investment</vt:lpstr>
      <vt:lpstr>This diagram is visiting from PS 1 Suppose there are two countries, A and B, with similar PPFs</vt:lpstr>
      <vt:lpstr>Saving = Investment</vt:lpstr>
      <vt:lpstr>S = I</vt:lpstr>
      <vt:lpstr>A high level of capital is the main  determinant of a high standard  of living around the world</vt:lpstr>
      <vt:lpstr>PowerPoint Presentation</vt:lpstr>
      <vt:lpstr>Why productivity growth is great*</vt:lpstr>
      <vt:lpstr>  Labor supply &amp; demand</vt:lpstr>
      <vt:lpstr>PowerPoint Presentation</vt:lpstr>
      <vt:lpstr>Productivity growth and real wages: they should track!</vt:lpstr>
      <vt:lpstr>Solow-Swan Model of Growth</vt:lpstr>
      <vt:lpstr>Figure 1.  The Aggregate Production Function and Investment.</vt:lpstr>
      <vt:lpstr>Long-run Equilibrium: “Steady State”</vt:lpstr>
      <vt:lpstr>Steady-State Equilibrium</vt:lpstr>
      <vt:lpstr>What’s true in steady state?</vt:lpstr>
      <vt:lpstr>Causes of growth or decline in the Solow model  (Shocks)</vt:lpstr>
      <vt:lpstr>Shock 1: an increase in the savings rate</vt:lpstr>
      <vt:lpstr>Shock 2: Population increases</vt:lpstr>
      <vt:lpstr>Shock 2: Population growth</vt:lpstr>
      <vt:lpstr>Shock 3: Technology improves</vt:lpstr>
      <vt:lpstr>Shock 3: Technology improves, A ↑</vt:lpstr>
      <vt:lpstr>Influence of the Solow growth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8</dc:title>
  <dc:creator>Craven, Carolyn</dc:creator>
  <cp:lastModifiedBy>Craven, Carolyn</cp:lastModifiedBy>
  <cp:revision>53</cp:revision>
  <dcterms:created xsi:type="dcterms:W3CDTF">2024-01-23T13:27:30Z</dcterms:created>
  <dcterms:modified xsi:type="dcterms:W3CDTF">2024-02-09T09:23:18Z</dcterms:modified>
</cp:coreProperties>
</file>