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61" d="100"/>
          <a:sy n="161" d="100"/>
        </p:scale>
        <p:origin x="150"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28532E-144F-4972-97F1-DF081E28BECF}" type="datetimeFigureOut">
              <a:rPr lang="en-GB" smtClean="0"/>
              <a:t>13/12/2016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67188-D48F-4A29-9BA3-E7B2BAE1BC14}" type="slidenum">
              <a:rPr lang="en-GB" smtClean="0"/>
              <a:t>‹#›</a:t>
            </a:fld>
            <a:endParaRPr lang="en-GB"/>
          </a:p>
        </p:txBody>
      </p:sp>
    </p:spTree>
    <p:extLst>
      <p:ext uri="{BB962C8B-B14F-4D97-AF65-F5344CB8AC3E}">
        <p14:creationId xmlns:p14="http://schemas.microsoft.com/office/powerpoint/2010/main" val="1172018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ian kuvan paikkamerkki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Huomautusten paikkamerkki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dirty="0" err="1" smtClean="0"/>
              <a:t>come</a:t>
            </a:r>
            <a:r>
              <a:rPr lang="fi-FI" dirty="0" smtClean="0"/>
              <a:t> out of </a:t>
            </a:r>
            <a:r>
              <a:rPr lang="fi-FI" dirty="0" err="1" smtClean="0"/>
              <a:t>requirements</a:t>
            </a:r>
            <a:r>
              <a:rPr lang="fi-FI" baseline="0" dirty="0" smtClean="0"/>
              <a:t> </a:t>
            </a:r>
            <a:endParaRPr lang="fi-FI" dirty="0" smtClean="0"/>
          </a:p>
          <a:p>
            <a:endParaRPr lang="fi-FI" dirty="0" smtClean="0"/>
          </a:p>
          <a:p>
            <a:r>
              <a:rPr lang="fi-FI" dirty="0" smtClean="0"/>
              <a:t>Strategiat ovat </a:t>
            </a:r>
            <a:r>
              <a:rPr lang="fi-FI" b="1" dirty="0" smtClean="0"/>
              <a:t>tilanne- ja tehtäväkohtaisia</a:t>
            </a:r>
            <a:r>
              <a:rPr lang="fi-FI" dirty="0" smtClean="0"/>
              <a:t>, joten taitava oppija voi vaihdella niiden käyttöä, mikäli tunnistaa omat strategiansa. </a:t>
            </a:r>
            <a:br>
              <a:rPr lang="fi-FI" dirty="0" smtClean="0"/>
            </a:br>
            <a:r>
              <a:rPr lang="fi-FI" dirty="0" smtClean="0"/>
              <a:t/>
            </a:r>
            <a:br>
              <a:rPr lang="fi-FI" dirty="0" smtClean="0"/>
            </a:br>
            <a:r>
              <a:rPr lang="fi-FI" dirty="0" smtClean="0"/>
              <a:t>Oman ja tehtävän tai tilanteen kannalta oikean oppimisstrategian löytäminen parantaa suoritusta, säästää aikaa, vähentää epäonnistumisten määrää, lisää motivaatiota ja nostaa itsetuntoa. On osattava harkita, millä tasolla tietty asia tulisi oppia (pintataso, yleinen taso vai syvätaso).</a:t>
            </a:r>
          </a:p>
        </p:txBody>
      </p:sp>
      <p:sp>
        <p:nvSpPr>
          <p:cNvPr id="35844" name="Dian numeron paikkamerkki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742640" indent="-285630" eaLnBrk="0" hangingPunct="0">
              <a:defRPr sz="2400">
                <a:solidFill>
                  <a:schemeClr val="tx1"/>
                </a:solidFill>
                <a:latin typeface="Arial" pitchFamily="34" charset="0"/>
                <a:ea typeface="MS PGothic" pitchFamily="34" charset="-128"/>
              </a:defRPr>
            </a:lvl2pPr>
            <a:lvl3pPr marL="1142521" indent="-228505" eaLnBrk="0" hangingPunct="0">
              <a:defRPr sz="2400">
                <a:solidFill>
                  <a:schemeClr val="tx1"/>
                </a:solidFill>
                <a:latin typeface="Arial" pitchFamily="34" charset="0"/>
                <a:ea typeface="MS PGothic" pitchFamily="34" charset="-128"/>
              </a:defRPr>
            </a:lvl3pPr>
            <a:lvl4pPr marL="1599529" indent="-228505" eaLnBrk="0" hangingPunct="0">
              <a:defRPr sz="2400">
                <a:solidFill>
                  <a:schemeClr val="tx1"/>
                </a:solidFill>
                <a:latin typeface="Arial" pitchFamily="34" charset="0"/>
                <a:ea typeface="MS PGothic" pitchFamily="34" charset="-128"/>
              </a:defRPr>
            </a:lvl4pPr>
            <a:lvl5pPr marL="2056537" indent="-228505" eaLnBrk="0" hangingPunct="0">
              <a:defRPr sz="2400">
                <a:solidFill>
                  <a:schemeClr val="tx1"/>
                </a:solidFill>
                <a:latin typeface="Arial" pitchFamily="34" charset="0"/>
                <a:ea typeface="MS PGothic" pitchFamily="34" charset="-128"/>
              </a:defRPr>
            </a:lvl5pPr>
            <a:lvl6pPr marL="2513546"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6pPr>
            <a:lvl7pPr marL="2970553"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7pPr>
            <a:lvl8pPr marL="3427563"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8pPr>
            <a:lvl9pPr marL="3884570"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fld id="{F43B8CB5-4DEB-4CC3-9CE0-3F42E015AD60}" type="slidenum">
              <a:rPr lang="en-US" sz="1200">
                <a:solidFill>
                  <a:prstClr val="black"/>
                </a:solidFill>
              </a:rPr>
              <a:pPr eaLnBrk="1" hangingPunct="1"/>
              <a:t>5</a:t>
            </a:fld>
            <a:endParaRPr lang="en-US" sz="1200">
              <a:solidFill>
                <a:prstClr val="black"/>
              </a:solidFill>
            </a:endParaRPr>
          </a:p>
        </p:txBody>
      </p:sp>
    </p:spTree>
    <p:extLst>
      <p:ext uri="{BB962C8B-B14F-4D97-AF65-F5344CB8AC3E}">
        <p14:creationId xmlns:p14="http://schemas.microsoft.com/office/powerpoint/2010/main" val="3871783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5DE5C3-0A11-4036-8167-7280E5FF37AC}" type="datetimeFigureOut">
              <a:rPr lang="en-GB" smtClean="0"/>
              <a:t>13/12/2016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1713485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5DE5C3-0A11-4036-8167-7280E5FF37AC}" type="datetimeFigureOut">
              <a:rPr lang="en-GB" smtClean="0"/>
              <a:t>13/12/2016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394236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5DE5C3-0A11-4036-8167-7280E5FF37AC}" type="datetimeFigureOut">
              <a:rPr lang="en-GB" smtClean="0"/>
              <a:t>13/12/2016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82234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Blue">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720002" y="381000"/>
            <a:ext cx="107807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720002" y="1685676"/>
            <a:ext cx="107807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12"/>
          <p:cNvSpPr>
            <a:spLocks noGrp="1"/>
          </p:cNvSpPr>
          <p:nvPr>
            <p:ph type="dt" sz="half" idx="15"/>
          </p:nvPr>
        </p:nvSpPr>
        <p:spPr/>
        <p:txBody>
          <a:bodyPr/>
          <a:lstStyle>
            <a:lvl1pPr>
              <a:defRPr/>
            </a:lvl1pPr>
          </a:lstStyle>
          <a:p>
            <a:pPr>
              <a:defRPr/>
            </a:pPr>
            <a:fld id="{E0A7D511-EF24-F248-BEA4-1AD370F38D7A}" type="datetime1">
              <a:rPr lang="fi-FI"/>
              <a:pPr>
                <a:defRPr/>
              </a:pPr>
              <a:t>13.12.2016</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6153" y="5634638"/>
            <a:ext cx="3265611" cy="1115564"/>
          </a:xfrm>
          <a:prstGeom prst="rect">
            <a:avLst/>
          </a:prstGeom>
        </p:spPr>
      </p:pic>
    </p:spTree>
    <p:extLst>
      <p:ext uri="{BB962C8B-B14F-4D97-AF65-F5344CB8AC3E}">
        <p14:creationId xmlns:p14="http://schemas.microsoft.com/office/powerpoint/2010/main" val="127578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Red">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2" y="381000"/>
            <a:ext cx="107807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720002" y="1685676"/>
            <a:ext cx="107807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7"/>
          <p:cNvSpPr>
            <a:spLocks noGrp="1"/>
          </p:cNvSpPr>
          <p:nvPr>
            <p:ph type="dt" sz="half" idx="15"/>
          </p:nvPr>
        </p:nvSpPr>
        <p:spPr/>
        <p:txBody>
          <a:bodyPr/>
          <a:lstStyle>
            <a:lvl1pPr>
              <a:defRPr/>
            </a:lvl1pPr>
          </a:lstStyle>
          <a:p>
            <a:pPr>
              <a:defRPr/>
            </a:pPr>
            <a:fld id="{06D910DB-C0F0-1A41-AB6F-AB5EC7730884}" type="datetime1">
              <a:rPr lang="fi-FI"/>
              <a:pPr>
                <a:defRPr/>
              </a:pPr>
              <a:t>13.12.2016</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93342AF8-94BF-6340-B60E-A8C5E9F87F01}" type="slidenum">
              <a:rPr lang="fi-FI"/>
              <a:pPr>
                <a:defRPr/>
              </a:pPr>
              <a:t>‹#›</a:t>
            </a:fld>
            <a:endParaRPr lang="fi-FI"/>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31" y="5634639"/>
            <a:ext cx="3176141" cy="1115563"/>
          </a:xfrm>
          <a:prstGeom prst="rect">
            <a:avLst/>
          </a:prstGeom>
        </p:spPr>
      </p:pic>
    </p:spTree>
    <p:extLst>
      <p:ext uri="{BB962C8B-B14F-4D97-AF65-F5344CB8AC3E}">
        <p14:creationId xmlns:p14="http://schemas.microsoft.com/office/powerpoint/2010/main" val="2354474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Yellow">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2" y="381000"/>
            <a:ext cx="107807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720002" y="1685676"/>
            <a:ext cx="107807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7"/>
          <p:cNvSpPr>
            <a:spLocks noGrp="1"/>
          </p:cNvSpPr>
          <p:nvPr>
            <p:ph type="dt" sz="half" idx="15"/>
          </p:nvPr>
        </p:nvSpPr>
        <p:spPr/>
        <p:txBody>
          <a:bodyPr/>
          <a:lstStyle>
            <a:lvl1pPr>
              <a:defRPr/>
            </a:lvl1pPr>
          </a:lstStyle>
          <a:p>
            <a:pPr>
              <a:defRPr/>
            </a:pPr>
            <a:fld id="{3815D0FA-D02A-0640-99E9-F9BA78C58440}" type="datetime1">
              <a:rPr lang="fi-FI"/>
              <a:pPr>
                <a:defRPr/>
              </a:pPr>
              <a:t>13.12.2016</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F6C4BE77-5FCA-3844-8BD6-7ECE8B5BEE8D}" type="slidenum">
              <a:rPr lang="fi-FI"/>
              <a:pPr>
                <a:defRPr/>
              </a:pPr>
              <a:t>‹#›</a:t>
            </a:fld>
            <a:endParaRPr lang="fi-FI"/>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021" y="5659053"/>
            <a:ext cx="3176140" cy="1066734"/>
          </a:xfrm>
          <a:prstGeom prst="rect">
            <a:avLst/>
          </a:prstGeom>
        </p:spPr>
      </p:pic>
    </p:spTree>
    <p:extLst>
      <p:ext uri="{BB962C8B-B14F-4D97-AF65-F5344CB8AC3E}">
        <p14:creationId xmlns:p14="http://schemas.microsoft.com/office/powerpoint/2010/main" val="1450433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5" y="381000"/>
            <a:ext cx="107807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720005" y="1685677"/>
            <a:ext cx="107807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7"/>
          <p:cNvSpPr>
            <a:spLocks noGrp="1"/>
          </p:cNvSpPr>
          <p:nvPr>
            <p:ph type="dt" sz="half" idx="15"/>
          </p:nvPr>
        </p:nvSpPr>
        <p:spPr/>
        <p:txBody>
          <a:bodyPr/>
          <a:lstStyle>
            <a:lvl1pPr>
              <a:defRPr/>
            </a:lvl1pPr>
          </a:lstStyle>
          <a:p>
            <a:pPr>
              <a:defRPr/>
            </a:pPr>
            <a:r>
              <a:rPr lang="en-US" smtClean="0"/>
              <a:t>3.9.2014</a:t>
            </a:r>
            <a:endParaRPr lang="fi-FI" dirty="0"/>
          </a:p>
        </p:txBody>
      </p:sp>
      <p:sp>
        <p:nvSpPr>
          <p:cNvPr id="7" name="Footer Placeholder 8"/>
          <p:cNvSpPr>
            <a:spLocks noGrp="1"/>
          </p:cNvSpPr>
          <p:nvPr>
            <p:ph type="ftr" sz="quarter" idx="16"/>
          </p:nvPr>
        </p:nvSpPr>
        <p:spPr/>
        <p:txBody>
          <a:bodyPr/>
          <a:lstStyle>
            <a:lvl1pPr>
              <a:defRPr/>
            </a:lvl1pPr>
          </a:lstStyle>
          <a:p>
            <a:pPr>
              <a:defRPr/>
            </a:pPr>
            <a:endParaRPr lang="fi-FI" dirty="0"/>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pPr>
                <a:defRPr/>
              </a:pPr>
              <a:t>‹#›</a:t>
            </a:fld>
            <a:endParaRPr lang="fi-FI"/>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192" y="5651786"/>
            <a:ext cx="3411085" cy="1089347"/>
          </a:xfrm>
          <a:prstGeom prst="rect">
            <a:avLst/>
          </a:prstGeom>
        </p:spPr>
      </p:pic>
    </p:spTree>
    <p:extLst>
      <p:ext uri="{BB962C8B-B14F-4D97-AF65-F5344CB8AC3E}">
        <p14:creationId xmlns:p14="http://schemas.microsoft.com/office/powerpoint/2010/main" val="3974621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5DE5C3-0A11-4036-8167-7280E5FF37AC}" type="datetimeFigureOut">
              <a:rPr lang="en-GB" smtClean="0"/>
              <a:t>13/12/2016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146137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5DE5C3-0A11-4036-8167-7280E5FF37AC}" type="datetimeFigureOut">
              <a:rPr lang="en-GB" smtClean="0"/>
              <a:t>13/12/2016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3117423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5DE5C3-0A11-4036-8167-7280E5FF37AC}" type="datetimeFigureOut">
              <a:rPr lang="en-GB" smtClean="0"/>
              <a:t>13/12/2016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336677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5DE5C3-0A11-4036-8167-7280E5FF37AC}" type="datetimeFigureOut">
              <a:rPr lang="en-GB" smtClean="0"/>
              <a:t>13/12/2016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29089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5DE5C3-0A11-4036-8167-7280E5FF37AC}" type="datetimeFigureOut">
              <a:rPr lang="en-GB" smtClean="0"/>
              <a:t>13/12/2016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173839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DE5C3-0A11-4036-8167-7280E5FF37AC}" type="datetimeFigureOut">
              <a:rPr lang="en-GB" smtClean="0"/>
              <a:t>13/12/2016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127475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5DE5C3-0A11-4036-8167-7280E5FF37AC}" type="datetimeFigureOut">
              <a:rPr lang="en-GB" smtClean="0"/>
              <a:t>13/12/2016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370804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5DE5C3-0A11-4036-8167-7280E5FF37AC}" type="datetimeFigureOut">
              <a:rPr lang="en-GB" smtClean="0"/>
              <a:t>13/12/2016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2D4EE1-DB9E-4104-ACA5-9ABF93D584E1}" type="slidenum">
              <a:rPr lang="en-GB" smtClean="0"/>
              <a:t>‹#›</a:t>
            </a:fld>
            <a:endParaRPr lang="en-GB"/>
          </a:p>
        </p:txBody>
      </p:sp>
    </p:spTree>
    <p:extLst>
      <p:ext uri="{BB962C8B-B14F-4D97-AF65-F5344CB8AC3E}">
        <p14:creationId xmlns:p14="http://schemas.microsoft.com/office/powerpoint/2010/main" val="1397912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DE5C3-0A11-4036-8167-7280E5FF37AC}" type="datetimeFigureOut">
              <a:rPr lang="en-GB" smtClean="0"/>
              <a:t>13/12/2016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2D4EE1-DB9E-4104-ACA5-9ABF93D584E1}" type="slidenum">
              <a:rPr lang="en-GB" smtClean="0"/>
              <a:t>‹#›</a:t>
            </a:fld>
            <a:endParaRPr lang="en-GB"/>
          </a:p>
        </p:txBody>
      </p:sp>
    </p:spTree>
    <p:extLst>
      <p:ext uri="{BB962C8B-B14F-4D97-AF65-F5344CB8AC3E}">
        <p14:creationId xmlns:p14="http://schemas.microsoft.com/office/powerpoint/2010/main" val="3665418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400" b="1" dirty="0" smtClean="0"/>
              <a:t>Pre-study/reading for course session 19.12.2016</a:t>
            </a:r>
            <a:br>
              <a:rPr lang="en-GB" sz="2400" b="1" dirty="0" smtClean="0"/>
            </a:br>
            <a:r>
              <a:rPr lang="en-GB" sz="2400" b="1" dirty="0" smtClean="0"/>
              <a:t>Learning approaches</a:t>
            </a:r>
            <a:br>
              <a:rPr lang="en-GB" sz="2400" b="1" dirty="0" smtClean="0"/>
            </a:br>
            <a:r>
              <a:rPr lang="en-GB" sz="2400" dirty="0"/>
              <a:t/>
            </a:r>
            <a:br>
              <a:rPr lang="en-GB" sz="2400" dirty="0"/>
            </a:br>
            <a:r>
              <a:rPr lang="en-GB" sz="2400" dirty="0" smtClean="0"/>
              <a:t/>
            </a:r>
            <a:br>
              <a:rPr lang="en-GB" sz="2400" dirty="0" smtClean="0"/>
            </a:br>
            <a:r>
              <a:rPr lang="en-GB" sz="2400" dirty="0" smtClean="0"/>
              <a:t>also in Biggs &amp; Tang (</a:t>
            </a:r>
            <a:r>
              <a:rPr lang="en-GB" sz="2400" dirty="0" err="1" smtClean="0"/>
              <a:t>Teahing</a:t>
            </a:r>
            <a:r>
              <a:rPr lang="en-GB" sz="2400" dirty="0" smtClean="0"/>
              <a:t> for Quality Learning), chapter 2, pages 24-28</a:t>
            </a:r>
            <a:endParaRPr lang="en-GB" sz="2400"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20425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i-FI" dirty="0" smtClean="0">
                <a:solidFill>
                  <a:schemeClr val="accent3"/>
                </a:solidFill>
              </a:rPr>
              <a:t>Deep </a:t>
            </a:r>
            <a:r>
              <a:rPr lang="fi-FI" dirty="0" err="1" smtClean="0">
                <a:solidFill>
                  <a:schemeClr val="accent3"/>
                </a:solidFill>
              </a:rPr>
              <a:t>approach</a:t>
            </a:r>
            <a:endParaRPr lang="en-US" dirty="0">
              <a:solidFill>
                <a:schemeClr val="accent3"/>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886289899"/>
              </p:ext>
            </p:extLst>
          </p:nvPr>
        </p:nvGraphicFramePr>
        <p:xfrm>
          <a:off x="2064002" y="978899"/>
          <a:ext cx="8085599" cy="4751015"/>
        </p:xfrm>
        <a:graphic>
          <a:graphicData uri="http://schemas.openxmlformats.org/drawingml/2006/table">
            <a:tbl>
              <a:tblPr firstRow="1" bandRow="1">
                <a:tableStyleId>{1FECB4D8-DB02-4DC6-A0A2-4F2EBAE1DC90}</a:tableStyleId>
              </a:tblPr>
              <a:tblGrid>
                <a:gridCol w="2499413"/>
                <a:gridCol w="5586186"/>
              </a:tblGrid>
              <a:tr h="522690">
                <a:tc>
                  <a:txBody>
                    <a:bodyPr/>
                    <a:lstStyle/>
                    <a:p>
                      <a:endParaRPr lang="en-US" b="1" dirty="0"/>
                    </a:p>
                  </a:txBody>
                  <a:tcPr/>
                </a:tc>
                <a:tc>
                  <a:txBody>
                    <a:bodyPr/>
                    <a:lstStyle/>
                    <a:p>
                      <a:endParaRPr lang="en-US" dirty="0"/>
                    </a:p>
                  </a:txBody>
                  <a:tcPr/>
                </a:tc>
              </a:tr>
              <a:tr h="533376">
                <a:tc>
                  <a:txBody>
                    <a:bodyPr/>
                    <a:lstStyle/>
                    <a:p>
                      <a:r>
                        <a:rPr lang="fi-FI" b="1" dirty="0" err="1" smtClean="0"/>
                        <a:t>Typical</a:t>
                      </a:r>
                      <a:r>
                        <a:rPr lang="fi-FI" b="1" dirty="0" smtClean="0"/>
                        <a:t> </a:t>
                      </a:r>
                      <a:r>
                        <a:rPr lang="fi-FI" b="1" dirty="0" err="1" smtClean="0"/>
                        <a:t>motivation</a:t>
                      </a:r>
                      <a:endParaRPr lang="en-US" b="1" dirty="0"/>
                    </a:p>
                  </a:txBody>
                  <a:tcPr/>
                </a:tc>
                <a:tc>
                  <a:txBody>
                    <a:bodyPr/>
                    <a:lstStyle/>
                    <a:p>
                      <a:r>
                        <a:rPr lang="fi-FI" dirty="0" err="1" smtClean="0"/>
                        <a:t>Understand</a:t>
                      </a:r>
                      <a:r>
                        <a:rPr lang="fi-FI" dirty="0" smtClean="0"/>
                        <a:t> and </a:t>
                      </a:r>
                      <a:r>
                        <a:rPr lang="fi-FI" dirty="0" err="1" smtClean="0"/>
                        <a:t>follow</a:t>
                      </a:r>
                      <a:r>
                        <a:rPr lang="fi-FI" dirty="0" smtClean="0"/>
                        <a:t> </a:t>
                      </a:r>
                      <a:r>
                        <a:rPr lang="fi-FI" dirty="0" err="1" smtClean="0"/>
                        <a:t>one’s</a:t>
                      </a:r>
                      <a:r>
                        <a:rPr lang="fi-FI" dirty="0" smtClean="0"/>
                        <a:t> </a:t>
                      </a:r>
                      <a:r>
                        <a:rPr lang="fi-FI" dirty="0" err="1" smtClean="0"/>
                        <a:t>own</a:t>
                      </a:r>
                      <a:r>
                        <a:rPr lang="fi-FI" dirty="0" smtClean="0"/>
                        <a:t> </a:t>
                      </a:r>
                      <a:r>
                        <a:rPr lang="fi-FI" dirty="0" err="1" smtClean="0"/>
                        <a:t>interest</a:t>
                      </a:r>
                      <a:endParaRPr lang="en-US" dirty="0"/>
                    </a:p>
                  </a:txBody>
                  <a:tcPr/>
                </a:tc>
              </a:tr>
              <a:tr h="1043189">
                <a:tc>
                  <a:txBody>
                    <a:bodyPr/>
                    <a:lstStyle/>
                    <a:p>
                      <a:r>
                        <a:rPr lang="fi-FI" b="1" dirty="0" smtClean="0"/>
                        <a:t>Learning </a:t>
                      </a:r>
                      <a:r>
                        <a:rPr lang="fi-FI" b="1" dirty="0" err="1" smtClean="0"/>
                        <a:t>strategies</a:t>
                      </a:r>
                      <a:endParaRPr lang="en-US" b="1" dirty="0"/>
                    </a:p>
                  </a:txBody>
                  <a:tcPr/>
                </a:tc>
                <a:tc>
                  <a:txBody>
                    <a:bodyPr/>
                    <a:lstStyle/>
                    <a:p>
                      <a:r>
                        <a:rPr lang="fi-FI" b="1" dirty="0" smtClean="0"/>
                        <a:t>Building </a:t>
                      </a:r>
                      <a:r>
                        <a:rPr lang="fi-FI" b="1" dirty="0" err="1" smtClean="0"/>
                        <a:t>knowledge</a:t>
                      </a:r>
                      <a:r>
                        <a:rPr lang="fi-FI" baseline="0" dirty="0" smtClean="0"/>
                        <a:t>, </a:t>
                      </a:r>
                      <a:r>
                        <a:rPr lang="fi-FI" baseline="0" dirty="0" err="1" smtClean="0"/>
                        <a:t>finding</a:t>
                      </a:r>
                      <a:r>
                        <a:rPr lang="fi-FI" baseline="0" dirty="0" smtClean="0"/>
                        <a:t> </a:t>
                      </a:r>
                      <a:r>
                        <a:rPr lang="fi-FI" baseline="0" dirty="0" err="1" smtClean="0"/>
                        <a:t>similarities</a:t>
                      </a:r>
                      <a:r>
                        <a:rPr lang="fi-FI" baseline="0" dirty="0" smtClean="0"/>
                        <a:t> and </a:t>
                      </a:r>
                      <a:r>
                        <a:rPr lang="fi-FI" baseline="0" dirty="0" err="1" smtClean="0"/>
                        <a:t>differencies</a:t>
                      </a:r>
                      <a:r>
                        <a:rPr lang="fi-FI" baseline="0" dirty="0" smtClean="0"/>
                        <a:t> in </a:t>
                      </a:r>
                      <a:r>
                        <a:rPr lang="fi-FI" baseline="0" dirty="0" err="1" smtClean="0"/>
                        <a:t>between</a:t>
                      </a:r>
                      <a:r>
                        <a:rPr lang="fi-FI" baseline="0" dirty="0" smtClean="0"/>
                        <a:t> </a:t>
                      </a:r>
                      <a:r>
                        <a:rPr lang="fi-FI" baseline="0" dirty="0" err="1" smtClean="0"/>
                        <a:t>theories</a:t>
                      </a:r>
                      <a:r>
                        <a:rPr lang="fi-FI" baseline="0" dirty="0" smtClean="0"/>
                        <a:t> and </a:t>
                      </a:r>
                      <a:r>
                        <a:rPr lang="fi-FI" baseline="0" dirty="0" err="1" smtClean="0"/>
                        <a:t>concepts</a:t>
                      </a:r>
                      <a:r>
                        <a:rPr lang="fi-FI" baseline="0" dirty="0" smtClean="0"/>
                        <a:t>, </a:t>
                      </a:r>
                      <a:r>
                        <a:rPr lang="fi-FI" baseline="0" dirty="0" err="1" smtClean="0"/>
                        <a:t>trying</a:t>
                      </a:r>
                      <a:r>
                        <a:rPr lang="fi-FI" baseline="0" dirty="0" smtClean="0"/>
                        <a:t> to </a:t>
                      </a:r>
                      <a:r>
                        <a:rPr lang="fi-FI" b="1" baseline="0" dirty="0" err="1" smtClean="0"/>
                        <a:t>understand</a:t>
                      </a:r>
                      <a:r>
                        <a:rPr lang="fi-FI" b="1" baseline="0" dirty="0" smtClean="0"/>
                        <a:t> </a:t>
                      </a:r>
                      <a:r>
                        <a:rPr lang="fi-FI" baseline="0" dirty="0" err="1" smtClean="0"/>
                        <a:t>themes</a:t>
                      </a:r>
                      <a:r>
                        <a:rPr lang="fi-FI" baseline="0" dirty="0" smtClean="0"/>
                        <a:t> </a:t>
                      </a:r>
                      <a:r>
                        <a:rPr lang="fi-FI" baseline="0" dirty="0" err="1" smtClean="0"/>
                        <a:t>from</a:t>
                      </a:r>
                      <a:r>
                        <a:rPr lang="fi-FI" baseline="0" dirty="0" smtClean="0"/>
                        <a:t> </a:t>
                      </a:r>
                      <a:r>
                        <a:rPr lang="fi-FI" baseline="0" dirty="0" err="1" smtClean="0"/>
                        <a:t>wider</a:t>
                      </a:r>
                      <a:r>
                        <a:rPr lang="fi-FI" baseline="0" dirty="0" smtClean="0"/>
                        <a:t> </a:t>
                      </a:r>
                      <a:r>
                        <a:rPr lang="fi-FI" baseline="0" dirty="0" err="1" smtClean="0"/>
                        <a:t>perspective</a:t>
                      </a:r>
                      <a:r>
                        <a:rPr lang="fi-FI" baseline="0" dirty="0" smtClean="0"/>
                        <a:t> (</a:t>
                      </a:r>
                      <a:r>
                        <a:rPr lang="fi-FI" baseline="0" dirty="0" err="1" smtClean="0"/>
                        <a:t>but</a:t>
                      </a:r>
                      <a:r>
                        <a:rPr lang="fi-FI" baseline="0" dirty="0" smtClean="0"/>
                        <a:t> </a:t>
                      </a:r>
                      <a:r>
                        <a:rPr lang="fi-FI" baseline="0" dirty="0" err="1" smtClean="0"/>
                        <a:t>also</a:t>
                      </a:r>
                      <a:r>
                        <a:rPr lang="fi-FI" baseline="0" dirty="0" smtClean="0"/>
                        <a:t> in </a:t>
                      </a:r>
                      <a:r>
                        <a:rPr lang="fi-FI" baseline="0" dirty="0" err="1" smtClean="0"/>
                        <a:t>detail</a:t>
                      </a:r>
                      <a:r>
                        <a:rPr lang="fi-FI" baseline="0" dirty="0" smtClean="0"/>
                        <a:t>). </a:t>
                      </a:r>
                      <a:endParaRPr lang="en-US" dirty="0"/>
                    </a:p>
                  </a:txBody>
                  <a:tcPr/>
                </a:tc>
              </a:tr>
              <a:tr h="1390918">
                <a:tc>
                  <a:txBody>
                    <a:bodyPr/>
                    <a:lstStyle/>
                    <a:p>
                      <a:r>
                        <a:rPr lang="fi-FI" b="1" dirty="0" err="1" smtClean="0"/>
                        <a:t>Difficulties</a:t>
                      </a:r>
                      <a:endParaRPr lang="en-US" b="1" dirty="0"/>
                    </a:p>
                  </a:txBody>
                  <a:tcPr/>
                </a:tc>
                <a:tc>
                  <a:txBody>
                    <a:bodyPr/>
                    <a:lstStyle/>
                    <a:p>
                      <a:r>
                        <a:rPr lang="fi-FI" dirty="0" smtClean="0"/>
                        <a:t>To </a:t>
                      </a:r>
                      <a:r>
                        <a:rPr lang="fi-FI" dirty="0" err="1" smtClean="0"/>
                        <a:t>know</a:t>
                      </a:r>
                      <a:r>
                        <a:rPr lang="fi-FI" baseline="0" dirty="0" smtClean="0"/>
                        <a:t> </a:t>
                      </a:r>
                      <a:r>
                        <a:rPr lang="fi-FI" baseline="0" dirty="0" err="1" smtClean="0"/>
                        <a:t>one’s</a:t>
                      </a:r>
                      <a:r>
                        <a:rPr lang="fi-FI" baseline="0" dirty="0" smtClean="0"/>
                        <a:t> </a:t>
                      </a:r>
                      <a:r>
                        <a:rPr lang="fi-FI" baseline="0" dirty="0" err="1" smtClean="0"/>
                        <a:t>own</a:t>
                      </a:r>
                      <a:r>
                        <a:rPr lang="fi-FI" baseline="0" dirty="0" smtClean="0"/>
                        <a:t> </a:t>
                      </a:r>
                      <a:r>
                        <a:rPr lang="fi-FI" baseline="0" dirty="0" err="1" smtClean="0"/>
                        <a:t>limits</a:t>
                      </a:r>
                      <a:r>
                        <a:rPr lang="fi-FI" baseline="0" dirty="0" smtClean="0"/>
                        <a:t> and </a:t>
                      </a:r>
                      <a:r>
                        <a:rPr lang="fi-FI" baseline="0" dirty="0" err="1" smtClean="0"/>
                        <a:t>what</a:t>
                      </a:r>
                      <a:r>
                        <a:rPr lang="fi-FI" baseline="0" dirty="0" smtClean="0"/>
                        <a:t> is </a:t>
                      </a:r>
                      <a:r>
                        <a:rPr lang="fi-FI" baseline="0" dirty="0" err="1" smtClean="0"/>
                        <a:t>enough</a:t>
                      </a:r>
                      <a:r>
                        <a:rPr lang="fi-FI" baseline="0" dirty="0" smtClean="0"/>
                        <a:t>. To </a:t>
                      </a:r>
                      <a:r>
                        <a:rPr lang="fi-FI" baseline="0" dirty="0" err="1" smtClean="0"/>
                        <a:t>get</a:t>
                      </a:r>
                      <a:r>
                        <a:rPr lang="fi-FI" baseline="0" dirty="0" smtClean="0"/>
                        <a:t> </a:t>
                      </a:r>
                      <a:r>
                        <a:rPr lang="fi-FI" baseline="0" dirty="0" err="1" smtClean="0"/>
                        <a:t>things</a:t>
                      </a:r>
                      <a:r>
                        <a:rPr lang="fi-FI" baseline="0" dirty="0" smtClean="0"/>
                        <a:t> </a:t>
                      </a:r>
                      <a:r>
                        <a:rPr lang="fi-FI" baseline="0" dirty="0" err="1" smtClean="0"/>
                        <a:t>done</a:t>
                      </a:r>
                      <a:r>
                        <a:rPr lang="fi-FI" baseline="0" dirty="0" smtClean="0"/>
                        <a:t> ”</a:t>
                      </a:r>
                      <a:r>
                        <a:rPr lang="fi-FI" baseline="0" dirty="0" err="1" smtClean="0"/>
                        <a:t>well</a:t>
                      </a:r>
                      <a:r>
                        <a:rPr lang="fi-FI" baseline="0" dirty="0" smtClean="0"/>
                        <a:t> </a:t>
                      </a:r>
                      <a:r>
                        <a:rPr lang="fi-FI" baseline="0" dirty="0" err="1" smtClean="0"/>
                        <a:t>enough</a:t>
                      </a:r>
                      <a:r>
                        <a:rPr lang="fi-FI" baseline="0" dirty="0" smtClean="0"/>
                        <a:t>” and </a:t>
                      </a:r>
                      <a:r>
                        <a:rPr lang="fi-FI" baseline="0" dirty="0" err="1" smtClean="0"/>
                        <a:t>proceed</a:t>
                      </a:r>
                      <a:r>
                        <a:rPr lang="fi-FI" baseline="0" dirty="0" smtClean="0"/>
                        <a:t> to </a:t>
                      </a:r>
                      <a:r>
                        <a:rPr lang="fi-FI" baseline="0" dirty="0" err="1" smtClean="0"/>
                        <a:t>other</a:t>
                      </a:r>
                      <a:r>
                        <a:rPr lang="fi-FI" baseline="0" dirty="0" smtClean="0"/>
                        <a:t> </a:t>
                      </a:r>
                      <a:r>
                        <a:rPr lang="fi-FI" baseline="0" dirty="0" err="1" smtClean="0"/>
                        <a:t>tasks</a:t>
                      </a:r>
                      <a:r>
                        <a:rPr lang="fi-FI" baseline="0" dirty="0" smtClean="0"/>
                        <a:t>. </a:t>
                      </a:r>
                      <a:r>
                        <a:rPr lang="fi-FI" baseline="0" dirty="0" err="1" smtClean="0"/>
                        <a:t>Get</a:t>
                      </a:r>
                      <a:r>
                        <a:rPr lang="fi-FI" baseline="0" dirty="0" smtClean="0"/>
                        <a:t> </a:t>
                      </a:r>
                      <a:r>
                        <a:rPr lang="fi-FI" baseline="0" dirty="0" err="1" smtClean="0"/>
                        <a:t>stuck</a:t>
                      </a:r>
                      <a:r>
                        <a:rPr lang="fi-FI" baseline="0" dirty="0" smtClean="0"/>
                        <a:t> </a:t>
                      </a:r>
                      <a:r>
                        <a:rPr lang="fi-FI" baseline="0" dirty="0" err="1" smtClean="0"/>
                        <a:t>with</a:t>
                      </a:r>
                      <a:r>
                        <a:rPr lang="fi-FI" baseline="0" dirty="0" smtClean="0"/>
                        <a:t> (</a:t>
                      </a:r>
                      <a:r>
                        <a:rPr lang="fi-FI" baseline="0" dirty="0" err="1" smtClean="0"/>
                        <a:t>or</a:t>
                      </a:r>
                      <a:r>
                        <a:rPr lang="fi-FI" baseline="0" dirty="0" smtClean="0"/>
                        <a:t> </a:t>
                      </a:r>
                      <a:r>
                        <a:rPr lang="fi-FI" baseline="0" dirty="0" err="1" smtClean="0"/>
                        <a:t>find</a:t>
                      </a:r>
                      <a:r>
                        <a:rPr lang="fi-FI" baseline="0" dirty="0" smtClean="0"/>
                        <a:t> and </a:t>
                      </a:r>
                      <a:r>
                        <a:rPr lang="fi-FI" baseline="0" dirty="0" err="1" smtClean="0"/>
                        <a:t>try</a:t>
                      </a:r>
                      <a:r>
                        <a:rPr lang="fi-FI" baseline="0" dirty="0" smtClean="0"/>
                        <a:t> to </a:t>
                      </a:r>
                      <a:r>
                        <a:rPr lang="fi-FI" baseline="0" dirty="0" err="1" smtClean="0"/>
                        <a:t>solve</a:t>
                      </a:r>
                      <a:r>
                        <a:rPr lang="fi-FI" baseline="0" dirty="0" smtClean="0"/>
                        <a:t>) </a:t>
                      </a:r>
                      <a:r>
                        <a:rPr lang="fi-FI" baseline="0" dirty="0" err="1" smtClean="0"/>
                        <a:t>too</a:t>
                      </a:r>
                      <a:r>
                        <a:rPr lang="fi-FI" baseline="0" dirty="0" smtClean="0"/>
                        <a:t> </a:t>
                      </a:r>
                      <a:r>
                        <a:rPr lang="fi-FI" baseline="0" dirty="0" err="1" smtClean="0"/>
                        <a:t>difficult</a:t>
                      </a:r>
                      <a:r>
                        <a:rPr lang="fi-FI" baseline="0" dirty="0" smtClean="0"/>
                        <a:t> </a:t>
                      </a:r>
                      <a:r>
                        <a:rPr lang="fi-FI" baseline="0" dirty="0" err="1" smtClean="0"/>
                        <a:t>questions</a:t>
                      </a:r>
                      <a:r>
                        <a:rPr lang="fi-FI" baseline="0" dirty="0" smtClean="0"/>
                        <a:t> (</a:t>
                      </a:r>
                      <a:r>
                        <a:rPr lang="fi-FI" baseline="0" dirty="0" err="1" smtClean="0"/>
                        <a:t>might</a:t>
                      </a:r>
                      <a:r>
                        <a:rPr lang="fi-FI" baseline="0" dirty="0" smtClean="0"/>
                        <a:t> </a:t>
                      </a:r>
                      <a:r>
                        <a:rPr lang="fi-FI" baseline="0" dirty="0" err="1" smtClean="0"/>
                        <a:t>get</a:t>
                      </a:r>
                      <a:r>
                        <a:rPr lang="fi-FI" baseline="0" dirty="0" smtClean="0"/>
                        <a:t> </a:t>
                      </a:r>
                      <a:r>
                        <a:rPr lang="fi-FI" baseline="0" dirty="0" err="1" smtClean="0"/>
                        <a:t>frustrated</a:t>
                      </a:r>
                      <a:r>
                        <a:rPr lang="fi-FI" baseline="0" dirty="0" smtClean="0"/>
                        <a:t> </a:t>
                      </a:r>
                      <a:r>
                        <a:rPr lang="fi-FI" baseline="0" dirty="0" err="1" smtClean="0"/>
                        <a:t>or</a:t>
                      </a:r>
                      <a:r>
                        <a:rPr lang="fi-FI" baseline="0" dirty="0" smtClean="0"/>
                        <a:t> </a:t>
                      </a:r>
                      <a:r>
                        <a:rPr lang="fi-FI" baseline="0" dirty="0" err="1" smtClean="0"/>
                        <a:t>dissatisfied</a:t>
                      </a:r>
                      <a:r>
                        <a:rPr lang="fi-FI" baseline="0" dirty="0" smtClean="0"/>
                        <a:t> to </a:t>
                      </a:r>
                      <a:r>
                        <a:rPr lang="fi-FI" baseline="0" dirty="0" err="1" smtClean="0"/>
                        <a:t>own</a:t>
                      </a:r>
                      <a:r>
                        <a:rPr lang="fi-FI" baseline="0" dirty="0" smtClean="0"/>
                        <a:t> </a:t>
                      </a:r>
                      <a:r>
                        <a:rPr lang="fi-FI" baseline="0" dirty="0" err="1" smtClean="0"/>
                        <a:t>behaviour</a:t>
                      </a:r>
                      <a:r>
                        <a:rPr lang="fi-FI" baseline="0" dirty="0" smtClean="0"/>
                        <a:t>)</a:t>
                      </a:r>
                      <a:endParaRPr lang="en-US" dirty="0"/>
                    </a:p>
                  </a:txBody>
                  <a:tcPr/>
                </a:tc>
              </a:tr>
              <a:tr h="964979">
                <a:tc>
                  <a:txBody>
                    <a:bodyPr/>
                    <a:lstStyle/>
                    <a:p>
                      <a:r>
                        <a:rPr lang="fi-FI" b="1" dirty="0" err="1" smtClean="0"/>
                        <a:t>Support</a:t>
                      </a:r>
                      <a:endParaRPr lang="en-US" b="1" dirty="0"/>
                    </a:p>
                  </a:txBody>
                  <a:tcPr/>
                </a:tc>
                <a:tc>
                  <a:txBody>
                    <a:bodyPr/>
                    <a:lstStyle/>
                    <a:p>
                      <a:r>
                        <a:rPr lang="fi-FI" dirty="0" smtClean="0"/>
                        <a:t>To </a:t>
                      </a:r>
                      <a:r>
                        <a:rPr lang="fi-FI" dirty="0" err="1" smtClean="0"/>
                        <a:t>find</a:t>
                      </a:r>
                      <a:r>
                        <a:rPr lang="fi-FI" baseline="0" dirty="0" smtClean="0"/>
                        <a:t> </a:t>
                      </a:r>
                      <a:r>
                        <a:rPr lang="fi-FI" baseline="0" dirty="0" err="1" smtClean="0"/>
                        <a:t>relevant</a:t>
                      </a:r>
                      <a:r>
                        <a:rPr lang="fi-FI" baseline="0" dirty="0" smtClean="0"/>
                        <a:t> </a:t>
                      </a:r>
                      <a:r>
                        <a:rPr lang="fi-FI" baseline="0" dirty="0" err="1" smtClean="0"/>
                        <a:t>extra</a:t>
                      </a:r>
                      <a:r>
                        <a:rPr lang="fi-FI" baseline="0" dirty="0" smtClean="0"/>
                        <a:t> </a:t>
                      </a:r>
                      <a:r>
                        <a:rPr lang="fi-FI" baseline="0" dirty="0" err="1" smtClean="0"/>
                        <a:t>information</a:t>
                      </a:r>
                      <a:r>
                        <a:rPr lang="fi-FI" baseline="0" dirty="0" smtClean="0"/>
                        <a:t>, help to </a:t>
                      </a:r>
                      <a:r>
                        <a:rPr lang="fi-FI" baseline="0" dirty="0" err="1" smtClean="0"/>
                        <a:t>share</a:t>
                      </a:r>
                      <a:r>
                        <a:rPr lang="fi-FI" baseline="0" dirty="0" smtClean="0"/>
                        <a:t> </a:t>
                      </a:r>
                      <a:r>
                        <a:rPr lang="fi-FI" baseline="0" dirty="0" err="1" smtClean="0"/>
                        <a:t>interest</a:t>
                      </a:r>
                      <a:r>
                        <a:rPr lang="fi-FI" baseline="0" dirty="0" smtClean="0"/>
                        <a:t> to </a:t>
                      </a:r>
                      <a:r>
                        <a:rPr lang="fi-FI" baseline="0" dirty="0" err="1" smtClean="0"/>
                        <a:t>other</a:t>
                      </a:r>
                      <a:r>
                        <a:rPr lang="fi-FI" baseline="0" dirty="0" smtClean="0"/>
                        <a:t> </a:t>
                      </a:r>
                      <a:r>
                        <a:rPr lang="fi-FI" baseline="0" dirty="0" err="1" smtClean="0"/>
                        <a:t>students</a:t>
                      </a:r>
                      <a:r>
                        <a:rPr lang="fi-FI" b="1" u="none" baseline="0" dirty="0" smtClean="0"/>
                        <a:t>, set </a:t>
                      </a:r>
                      <a:r>
                        <a:rPr lang="fi-FI" b="1" u="none" baseline="0" dirty="0" err="1" smtClean="0"/>
                        <a:t>the</a:t>
                      </a:r>
                      <a:r>
                        <a:rPr lang="fi-FI" b="1" u="none" baseline="0" dirty="0" smtClean="0"/>
                        <a:t> ”</a:t>
                      </a:r>
                      <a:r>
                        <a:rPr lang="fi-FI" b="1" u="none" baseline="0" dirty="0" err="1" smtClean="0"/>
                        <a:t>well</a:t>
                      </a:r>
                      <a:r>
                        <a:rPr lang="fi-FI" b="1" u="none" baseline="0" dirty="0" smtClean="0"/>
                        <a:t> </a:t>
                      </a:r>
                      <a:r>
                        <a:rPr lang="fi-FI" b="1" u="none" baseline="0" dirty="0" err="1" smtClean="0"/>
                        <a:t>enough</a:t>
                      </a:r>
                      <a:r>
                        <a:rPr lang="fi-FI" u="none" baseline="0" dirty="0" smtClean="0"/>
                        <a:t>” </a:t>
                      </a:r>
                      <a:r>
                        <a:rPr lang="fi-FI" baseline="0" dirty="0" err="1" smtClean="0"/>
                        <a:t>goals</a:t>
                      </a:r>
                      <a:r>
                        <a:rPr lang="fi-FI" baseline="0" dirty="0" smtClean="0"/>
                        <a:t>, </a:t>
                      </a:r>
                      <a:r>
                        <a:rPr lang="fi-FI" baseline="0" dirty="0" err="1" smtClean="0"/>
                        <a:t>explicate</a:t>
                      </a:r>
                      <a:r>
                        <a:rPr lang="fi-FI" baseline="0" dirty="0" smtClean="0"/>
                        <a:t> </a:t>
                      </a:r>
                      <a:r>
                        <a:rPr lang="fi-FI" baseline="0" dirty="0" err="1" smtClean="0"/>
                        <a:t>the</a:t>
                      </a:r>
                      <a:r>
                        <a:rPr lang="fi-FI" baseline="0" dirty="0" smtClean="0"/>
                        <a:t> </a:t>
                      </a:r>
                      <a:r>
                        <a:rPr lang="fi-FI" baseline="0" dirty="0" err="1" smtClean="0"/>
                        <a:t>allocated</a:t>
                      </a:r>
                      <a:r>
                        <a:rPr lang="fi-FI" baseline="0" dirty="0" smtClean="0"/>
                        <a:t> </a:t>
                      </a:r>
                      <a:r>
                        <a:rPr lang="fi-FI" baseline="0" dirty="0" err="1" smtClean="0"/>
                        <a:t>workload</a:t>
                      </a:r>
                      <a:r>
                        <a:rPr lang="fi-FI" baseline="0" dirty="0" smtClean="0"/>
                        <a:t>, </a:t>
                      </a:r>
                      <a:r>
                        <a:rPr lang="fi-FI" baseline="0" dirty="0" err="1" smtClean="0"/>
                        <a:t>positive</a:t>
                      </a:r>
                      <a:r>
                        <a:rPr lang="fi-FI" baseline="0" dirty="0" smtClean="0"/>
                        <a:t> feedback on </a:t>
                      </a:r>
                      <a:r>
                        <a:rPr lang="fi-FI" baseline="0" dirty="0" err="1" smtClean="0"/>
                        <a:t>learning</a:t>
                      </a:r>
                      <a:r>
                        <a:rPr lang="fi-FI" baseline="0" dirty="0" smtClean="0"/>
                        <a:t> </a:t>
                      </a:r>
                      <a:r>
                        <a:rPr lang="fi-FI" baseline="0" dirty="0" err="1" smtClean="0"/>
                        <a:t>efforts</a:t>
                      </a:r>
                      <a:r>
                        <a:rPr lang="fi-FI" baseline="0" dirty="0" smtClean="0"/>
                        <a:t> </a:t>
                      </a:r>
                      <a:endParaRPr lang="en-US" dirty="0"/>
                    </a:p>
                  </a:txBody>
                  <a:tcPr/>
                </a:tc>
              </a:tr>
            </a:tbl>
          </a:graphicData>
        </a:graphic>
      </p:graphicFrame>
    </p:spTree>
    <p:extLst>
      <p:ext uri="{BB962C8B-B14F-4D97-AF65-F5344CB8AC3E}">
        <p14:creationId xmlns:p14="http://schemas.microsoft.com/office/powerpoint/2010/main" val="2361564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i-FI" dirty="0" err="1" smtClean="0">
                <a:solidFill>
                  <a:schemeClr val="accent5"/>
                </a:solidFill>
              </a:rPr>
              <a:t>Surface</a:t>
            </a:r>
            <a:r>
              <a:rPr lang="fi-FI" dirty="0" smtClean="0">
                <a:solidFill>
                  <a:schemeClr val="accent5"/>
                </a:solidFill>
              </a:rPr>
              <a:t> </a:t>
            </a:r>
            <a:r>
              <a:rPr lang="fi-FI" dirty="0" err="1" smtClean="0">
                <a:solidFill>
                  <a:schemeClr val="accent5"/>
                </a:solidFill>
              </a:rPr>
              <a:t>approach</a:t>
            </a:r>
            <a:endParaRPr lang="en-US" dirty="0">
              <a:solidFill>
                <a:schemeClr val="accent5"/>
              </a:solidFill>
            </a:endParaRPr>
          </a:p>
        </p:txBody>
      </p:sp>
      <p:sp>
        <p:nvSpPr>
          <p:cNvPr id="6" name="Rectangle 5"/>
          <p:cNvSpPr/>
          <p:nvPr/>
        </p:nvSpPr>
        <p:spPr>
          <a:xfrm>
            <a:off x="2650079" y="6165893"/>
            <a:ext cx="6552728" cy="430887"/>
          </a:xfrm>
          <a:prstGeom prst="rect">
            <a:avLst/>
          </a:prstGeom>
        </p:spPr>
        <p:txBody>
          <a:bodyPr wrap="square">
            <a:spAutoFit/>
          </a:bodyPr>
          <a:lstStyle/>
          <a:p>
            <a:pPr algn="l"/>
            <a:r>
              <a:rPr lang="en-US" sz="1100" dirty="0"/>
              <a:t>Compiled from Biggs (1999), </a:t>
            </a:r>
            <a:r>
              <a:rPr lang="en-US" sz="1100" dirty="0" err="1"/>
              <a:t>Entwistle</a:t>
            </a:r>
            <a:r>
              <a:rPr lang="en-US" sz="1100" dirty="0"/>
              <a:t> (1988) and </a:t>
            </a:r>
            <a:r>
              <a:rPr lang="en-US" sz="1100" dirty="0" err="1"/>
              <a:t>Ramsden</a:t>
            </a:r>
            <a:r>
              <a:rPr lang="en-US" sz="1100" dirty="0"/>
              <a:t> (1992))</a:t>
            </a:r>
          </a:p>
          <a:p>
            <a:pPr algn="l"/>
            <a:r>
              <a:rPr lang="en-US" sz="1100" dirty="0"/>
              <a:t>http://exchange.ac.uk/learning-and-teaching-theory-guide/deep-and-surface-approaches-learning.html</a:t>
            </a:r>
          </a:p>
        </p:txBody>
      </p:sp>
      <p:graphicFrame>
        <p:nvGraphicFramePr>
          <p:cNvPr id="2" name="Table 1"/>
          <p:cNvGraphicFramePr>
            <a:graphicFrameLocks noGrp="1"/>
          </p:cNvGraphicFramePr>
          <p:nvPr>
            <p:extLst>
              <p:ext uri="{D42A27DB-BD31-4B8C-83A1-F6EECF244321}">
                <p14:modId xmlns:p14="http://schemas.microsoft.com/office/powerpoint/2010/main" val="4183141044"/>
              </p:ext>
            </p:extLst>
          </p:nvPr>
        </p:nvGraphicFramePr>
        <p:xfrm>
          <a:off x="2064002" y="978900"/>
          <a:ext cx="8085599" cy="4240837"/>
        </p:xfrm>
        <a:graphic>
          <a:graphicData uri="http://schemas.openxmlformats.org/drawingml/2006/table">
            <a:tbl>
              <a:tblPr firstRow="1" bandRow="1">
                <a:tableStyleId>{FABFCF23-3B69-468F-B69F-88F6DE6A72F2}</a:tableStyleId>
              </a:tblPr>
              <a:tblGrid>
                <a:gridCol w="2212503"/>
                <a:gridCol w="5873096"/>
              </a:tblGrid>
              <a:tr h="522690">
                <a:tc>
                  <a:txBody>
                    <a:bodyPr/>
                    <a:lstStyle/>
                    <a:p>
                      <a:endParaRPr lang="en-US" sz="1600" b="1" dirty="0"/>
                    </a:p>
                  </a:txBody>
                  <a:tcPr/>
                </a:tc>
                <a:tc>
                  <a:txBody>
                    <a:bodyPr/>
                    <a:lstStyle/>
                    <a:p>
                      <a:endParaRPr lang="en-US" sz="1600" dirty="0"/>
                    </a:p>
                  </a:txBody>
                  <a:tcPr/>
                </a:tc>
              </a:tr>
              <a:tr h="990402">
                <a:tc>
                  <a:txBody>
                    <a:bodyPr/>
                    <a:lstStyle/>
                    <a:p>
                      <a:r>
                        <a:rPr lang="fi-FI" sz="1600" b="1" dirty="0" err="1" smtClean="0"/>
                        <a:t>Typical</a:t>
                      </a:r>
                      <a:r>
                        <a:rPr lang="fi-FI" sz="1600" b="1" dirty="0" smtClean="0"/>
                        <a:t> </a:t>
                      </a:r>
                      <a:r>
                        <a:rPr lang="fi-FI" sz="1600" b="1" dirty="0" err="1" smtClean="0"/>
                        <a:t>motivation</a:t>
                      </a:r>
                      <a:endParaRPr lang="en-US" sz="1600" b="1" dirty="0"/>
                    </a:p>
                  </a:txBody>
                  <a:tcPr/>
                </a:tc>
                <a:tc>
                  <a:txBody>
                    <a:bodyPr/>
                    <a:lstStyle/>
                    <a:p>
                      <a:r>
                        <a:rPr lang="fi-FI" sz="1600" b="1" dirty="0" err="1" smtClean="0"/>
                        <a:t>Pass</a:t>
                      </a:r>
                      <a:r>
                        <a:rPr lang="fi-FI" sz="1600" b="1" dirty="0" smtClean="0"/>
                        <a:t> </a:t>
                      </a:r>
                      <a:r>
                        <a:rPr lang="fi-FI" sz="1600" b="1" dirty="0" err="1" smtClean="0"/>
                        <a:t>the</a:t>
                      </a:r>
                      <a:r>
                        <a:rPr lang="fi-FI" sz="1600" b="1" dirty="0" smtClean="0"/>
                        <a:t> </a:t>
                      </a:r>
                      <a:r>
                        <a:rPr lang="fi-FI" sz="1600" b="1" dirty="0" err="1" smtClean="0"/>
                        <a:t>course</a:t>
                      </a:r>
                      <a:r>
                        <a:rPr lang="fi-FI" sz="1600" b="1" dirty="0" smtClean="0"/>
                        <a:t> </a:t>
                      </a:r>
                      <a:r>
                        <a:rPr lang="fi-FI" sz="1600" dirty="0" smtClean="0"/>
                        <a:t/>
                      </a:r>
                      <a:br>
                        <a:rPr lang="fi-FI" sz="1600" dirty="0" smtClean="0"/>
                      </a:br>
                      <a:r>
                        <a:rPr lang="fi-FI" sz="1600" dirty="0" smtClean="0"/>
                        <a:t>(</a:t>
                      </a:r>
                      <a:r>
                        <a:rPr lang="fi-FI" sz="1600" dirty="0" err="1" smtClean="0"/>
                        <a:t>reason</a:t>
                      </a:r>
                      <a:r>
                        <a:rPr lang="fi-FI" sz="1600" baseline="0" dirty="0" smtClean="0"/>
                        <a:t> for </a:t>
                      </a:r>
                      <a:r>
                        <a:rPr lang="fi-FI" sz="1600" baseline="0" dirty="0" err="1" smtClean="0"/>
                        <a:t>not</a:t>
                      </a:r>
                      <a:r>
                        <a:rPr lang="fi-FI" sz="1600" baseline="0" dirty="0" smtClean="0"/>
                        <a:t> </a:t>
                      </a:r>
                      <a:r>
                        <a:rPr lang="fi-FI" sz="1600" baseline="0" dirty="0" err="1" smtClean="0"/>
                        <a:t>setting</a:t>
                      </a:r>
                      <a:r>
                        <a:rPr lang="fi-FI" sz="1600" baseline="0" dirty="0" smtClean="0"/>
                        <a:t> </a:t>
                      </a:r>
                      <a:r>
                        <a:rPr lang="fi-FI" sz="1600" baseline="0" dirty="0" err="1" smtClean="0"/>
                        <a:t>higher</a:t>
                      </a:r>
                      <a:r>
                        <a:rPr lang="fi-FI" sz="1600" baseline="0" dirty="0" smtClean="0"/>
                        <a:t> </a:t>
                      </a:r>
                      <a:r>
                        <a:rPr lang="fi-FI" sz="1600" baseline="0" dirty="0" err="1" smtClean="0"/>
                        <a:t>objectives</a:t>
                      </a:r>
                      <a:r>
                        <a:rPr lang="fi-FI" sz="1600" baseline="0" dirty="0" smtClean="0"/>
                        <a:t> </a:t>
                      </a:r>
                      <a:r>
                        <a:rPr lang="fi-FI" sz="1600" baseline="0" dirty="0" err="1" smtClean="0"/>
                        <a:t>can</a:t>
                      </a:r>
                      <a:r>
                        <a:rPr lang="fi-FI" sz="1600" baseline="0" dirty="0" smtClean="0"/>
                        <a:t> </a:t>
                      </a:r>
                      <a:r>
                        <a:rPr lang="fi-FI" sz="1600" baseline="0" dirty="0" err="1" smtClean="0"/>
                        <a:t>vary</a:t>
                      </a:r>
                      <a:r>
                        <a:rPr lang="fi-FI" sz="1600" baseline="0" dirty="0" smtClean="0"/>
                        <a:t> </a:t>
                      </a:r>
                      <a:r>
                        <a:rPr lang="fi-FI" sz="1600" baseline="0" dirty="0" err="1" smtClean="0"/>
                        <a:t>from</a:t>
                      </a:r>
                      <a:r>
                        <a:rPr lang="fi-FI" sz="1600" baseline="0" dirty="0" smtClean="0"/>
                        <a:t> </a:t>
                      </a:r>
                      <a:br>
                        <a:rPr lang="fi-FI" sz="1600" baseline="0" dirty="0" smtClean="0"/>
                      </a:br>
                      <a:r>
                        <a:rPr lang="fi-FI" sz="1600" baseline="0" dirty="0" err="1" smtClean="0"/>
                        <a:t>not-interested</a:t>
                      </a:r>
                      <a:r>
                        <a:rPr lang="fi-FI" sz="1600" baseline="0" dirty="0" smtClean="0"/>
                        <a:t> to no-</a:t>
                      </a:r>
                      <a:r>
                        <a:rPr lang="fi-FI" sz="1600" baseline="0" dirty="0" err="1" smtClean="0"/>
                        <a:t>chance</a:t>
                      </a:r>
                      <a:r>
                        <a:rPr lang="fi-FI" sz="1600" baseline="0" dirty="0" smtClean="0"/>
                        <a:t>-to-</a:t>
                      </a:r>
                      <a:r>
                        <a:rPr lang="fi-FI" sz="1600" baseline="0" dirty="0" err="1" smtClean="0"/>
                        <a:t>succeed</a:t>
                      </a:r>
                      <a:r>
                        <a:rPr lang="fi-FI" sz="1600" baseline="0" dirty="0" smtClean="0"/>
                        <a:t>)</a:t>
                      </a:r>
                      <a:endParaRPr lang="en-US" sz="1600" dirty="0"/>
                    </a:p>
                  </a:txBody>
                  <a:tcPr/>
                </a:tc>
              </a:tr>
              <a:tr h="706314">
                <a:tc>
                  <a:txBody>
                    <a:bodyPr/>
                    <a:lstStyle/>
                    <a:p>
                      <a:r>
                        <a:rPr lang="fi-FI" sz="1600" b="1" dirty="0" smtClean="0"/>
                        <a:t>Learning </a:t>
                      </a:r>
                      <a:r>
                        <a:rPr lang="fi-FI" sz="1600" b="1" dirty="0" err="1" smtClean="0"/>
                        <a:t>strategies</a:t>
                      </a:r>
                      <a:endParaRPr lang="en-US" sz="1600" b="1" dirty="0"/>
                    </a:p>
                  </a:txBody>
                  <a:tcPr/>
                </a:tc>
                <a:tc>
                  <a:txBody>
                    <a:bodyPr/>
                    <a:lstStyle/>
                    <a:p>
                      <a:r>
                        <a:rPr lang="fi-FI" sz="1600" dirty="0" err="1" smtClean="0"/>
                        <a:t>Rote</a:t>
                      </a:r>
                      <a:r>
                        <a:rPr lang="fi-FI" sz="1600" baseline="0" dirty="0" smtClean="0"/>
                        <a:t> </a:t>
                      </a:r>
                      <a:r>
                        <a:rPr lang="fi-FI" sz="1600" baseline="0" dirty="0" err="1" smtClean="0"/>
                        <a:t>learning</a:t>
                      </a:r>
                      <a:r>
                        <a:rPr lang="fi-FI" sz="1600" baseline="0" dirty="0" smtClean="0"/>
                        <a:t>, </a:t>
                      </a:r>
                      <a:r>
                        <a:rPr lang="fi-FI" sz="1600" baseline="0" dirty="0" err="1" smtClean="0"/>
                        <a:t>seeking</a:t>
                      </a:r>
                      <a:r>
                        <a:rPr lang="fi-FI" sz="1600" baseline="0" dirty="0" smtClean="0"/>
                        <a:t> for </a:t>
                      </a:r>
                      <a:r>
                        <a:rPr lang="fi-FI" sz="1600" baseline="0" dirty="0" err="1" smtClean="0"/>
                        <a:t>hints</a:t>
                      </a:r>
                      <a:r>
                        <a:rPr lang="fi-FI" sz="1600" baseline="0" dirty="0" smtClean="0"/>
                        <a:t>, </a:t>
                      </a:r>
                      <a:r>
                        <a:rPr lang="fi-FI" sz="1600" b="1" baseline="0" dirty="0" err="1" smtClean="0"/>
                        <a:t>passive</a:t>
                      </a:r>
                      <a:r>
                        <a:rPr lang="fi-FI" sz="1600" b="1" baseline="0" dirty="0" smtClean="0"/>
                        <a:t> </a:t>
                      </a:r>
                      <a:r>
                        <a:rPr lang="fi-FI" sz="1600" b="1" baseline="0" dirty="0" err="1" smtClean="0"/>
                        <a:t>receiving</a:t>
                      </a:r>
                      <a:r>
                        <a:rPr lang="fi-FI" sz="1600" baseline="0" dirty="0" smtClean="0"/>
                        <a:t>, </a:t>
                      </a:r>
                      <a:r>
                        <a:rPr lang="fi-FI" sz="1600" baseline="0" dirty="0" err="1" smtClean="0"/>
                        <a:t>not</a:t>
                      </a:r>
                      <a:r>
                        <a:rPr lang="fi-FI" sz="1600" baseline="0" dirty="0" smtClean="0"/>
                        <a:t> </a:t>
                      </a:r>
                      <a:r>
                        <a:rPr lang="fi-FI" sz="1600" baseline="0" dirty="0" err="1" smtClean="0"/>
                        <a:t>proactively</a:t>
                      </a:r>
                      <a:r>
                        <a:rPr lang="fi-FI" sz="1600" baseline="0" dirty="0" smtClean="0"/>
                        <a:t> </a:t>
                      </a:r>
                      <a:r>
                        <a:rPr lang="fi-FI" sz="1600" baseline="0" dirty="0" err="1" smtClean="0"/>
                        <a:t>creating</a:t>
                      </a:r>
                      <a:r>
                        <a:rPr lang="fi-FI" sz="1600" baseline="0" dirty="0" smtClean="0"/>
                        <a:t> </a:t>
                      </a:r>
                      <a:r>
                        <a:rPr lang="fi-FI" sz="1600" baseline="0" dirty="0" err="1" smtClean="0"/>
                        <a:t>links</a:t>
                      </a:r>
                      <a:r>
                        <a:rPr lang="fi-FI" sz="1600" baseline="0" dirty="0" smtClean="0"/>
                        <a:t> </a:t>
                      </a:r>
                      <a:r>
                        <a:rPr lang="fi-FI" sz="1600" baseline="0" dirty="0" err="1" smtClean="0"/>
                        <a:t>between</a:t>
                      </a:r>
                      <a:r>
                        <a:rPr lang="fi-FI" sz="1600" baseline="0" dirty="0" smtClean="0"/>
                        <a:t> </a:t>
                      </a:r>
                      <a:r>
                        <a:rPr lang="fi-FI" sz="1600" baseline="0" dirty="0" err="1" smtClean="0"/>
                        <a:t>course</a:t>
                      </a:r>
                      <a:r>
                        <a:rPr lang="fi-FI" sz="1600" baseline="0" dirty="0" smtClean="0"/>
                        <a:t> </a:t>
                      </a:r>
                      <a:r>
                        <a:rPr lang="fi-FI" sz="1600" baseline="0" dirty="0" err="1" smtClean="0"/>
                        <a:t>contents</a:t>
                      </a:r>
                      <a:r>
                        <a:rPr lang="fi-FI" sz="1600" baseline="0" dirty="0" smtClean="0"/>
                        <a:t>, </a:t>
                      </a:r>
                      <a:r>
                        <a:rPr lang="fi-FI" sz="1600" baseline="0" dirty="0" err="1" smtClean="0"/>
                        <a:t>knowledge</a:t>
                      </a:r>
                      <a:r>
                        <a:rPr lang="fi-FI" sz="1600" baseline="0" dirty="0" smtClean="0"/>
                        <a:t> </a:t>
                      </a:r>
                      <a:r>
                        <a:rPr lang="fi-FI" sz="1600" baseline="0" dirty="0" err="1" smtClean="0"/>
                        <a:t>seems</a:t>
                      </a:r>
                      <a:r>
                        <a:rPr lang="fi-FI" sz="1600" baseline="0" dirty="0" smtClean="0"/>
                        <a:t> to </a:t>
                      </a:r>
                      <a:r>
                        <a:rPr lang="fi-FI" sz="1600" baseline="0" dirty="0" err="1" smtClean="0"/>
                        <a:t>be</a:t>
                      </a:r>
                      <a:r>
                        <a:rPr lang="fi-FI" sz="1600" baseline="0" dirty="0" smtClean="0"/>
                        <a:t> </a:t>
                      </a:r>
                      <a:r>
                        <a:rPr lang="fi-FI" sz="1600" b="1" baseline="0" dirty="0" err="1" smtClean="0"/>
                        <a:t>fragmented</a:t>
                      </a:r>
                      <a:r>
                        <a:rPr lang="fi-FI" sz="1600" b="1" baseline="0" dirty="0" smtClean="0"/>
                        <a:t> and </a:t>
                      </a:r>
                      <a:r>
                        <a:rPr lang="fi-FI" sz="1600" b="1" baseline="0" dirty="0" err="1" smtClean="0"/>
                        <a:t>irrelevant</a:t>
                      </a:r>
                      <a:r>
                        <a:rPr lang="fi-FI" sz="1600" b="1" baseline="0" dirty="0" smtClean="0"/>
                        <a:t> </a:t>
                      </a:r>
                      <a:r>
                        <a:rPr lang="fi-FI" sz="1600" b="1" baseline="0" dirty="0" err="1" smtClean="0"/>
                        <a:t>details</a:t>
                      </a:r>
                      <a:endParaRPr lang="en-US" sz="1600" b="1" dirty="0"/>
                    </a:p>
                  </a:txBody>
                  <a:tcPr/>
                </a:tc>
              </a:tr>
              <a:tr h="1081825">
                <a:tc>
                  <a:txBody>
                    <a:bodyPr/>
                    <a:lstStyle/>
                    <a:p>
                      <a:r>
                        <a:rPr lang="fi-FI" sz="1600" b="1" dirty="0" err="1" smtClean="0"/>
                        <a:t>Difficulties</a:t>
                      </a:r>
                      <a:endParaRPr lang="en-US" sz="1600" b="1" dirty="0"/>
                    </a:p>
                  </a:txBody>
                  <a:tcPr/>
                </a:tc>
                <a:tc>
                  <a:txBody>
                    <a:bodyPr/>
                    <a:lstStyle/>
                    <a:p>
                      <a:r>
                        <a:rPr lang="fi-FI" sz="1600" dirty="0" smtClean="0"/>
                        <a:t>To </a:t>
                      </a:r>
                      <a:r>
                        <a:rPr lang="fi-FI" sz="1600" dirty="0" err="1" smtClean="0"/>
                        <a:t>concentrate</a:t>
                      </a:r>
                      <a:r>
                        <a:rPr lang="fi-FI" sz="1600" dirty="0" smtClean="0"/>
                        <a:t> on </a:t>
                      </a:r>
                      <a:r>
                        <a:rPr lang="fi-FI" sz="1600" b="1" dirty="0" err="1" smtClean="0"/>
                        <a:t>what</a:t>
                      </a:r>
                      <a:r>
                        <a:rPr lang="fi-FI" sz="1600" b="1" dirty="0" smtClean="0"/>
                        <a:t> is </a:t>
                      </a:r>
                      <a:r>
                        <a:rPr lang="fi-FI" sz="1600" b="1" dirty="0" err="1" smtClean="0"/>
                        <a:t>important</a:t>
                      </a:r>
                      <a:r>
                        <a:rPr lang="fi-FI" sz="1600" b="1" baseline="0" dirty="0" smtClean="0"/>
                        <a:t> </a:t>
                      </a:r>
                      <a:r>
                        <a:rPr lang="fi-FI" sz="1600" baseline="0" dirty="0" smtClean="0"/>
                        <a:t>to </a:t>
                      </a:r>
                      <a:r>
                        <a:rPr lang="fi-FI" sz="1600" baseline="0" dirty="0" err="1" smtClean="0"/>
                        <a:t>learn</a:t>
                      </a:r>
                      <a:r>
                        <a:rPr lang="fi-FI" sz="1600" baseline="0" dirty="0" smtClean="0"/>
                        <a:t>, to </a:t>
                      </a:r>
                      <a:r>
                        <a:rPr lang="fi-FI" sz="1600" b="1" baseline="0" dirty="0" err="1" smtClean="0"/>
                        <a:t>start</a:t>
                      </a:r>
                      <a:r>
                        <a:rPr lang="fi-FI" sz="1600" b="1" baseline="0" dirty="0" smtClean="0"/>
                        <a:t> </a:t>
                      </a:r>
                      <a:r>
                        <a:rPr lang="fi-FI" sz="1600" b="1" baseline="0" dirty="0" err="1" smtClean="0"/>
                        <a:t>doing</a:t>
                      </a:r>
                      <a:r>
                        <a:rPr lang="fi-FI" sz="1600" b="1" baseline="0" dirty="0" smtClean="0"/>
                        <a:t> </a:t>
                      </a:r>
                      <a:r>
                        <a:rPr lang="fi-FI" sz="1600" baseline="0" dirty="0" err="1" smtClean="0"/>
                        <a:t>things</a:t>
                      </a:r>
                      <a:r>
                        <a:rPr lang="fi-FI" sz="1600" baseline="0" dirty="0" smtClean="0"/>
                        <a:t> and </a:t>
                      </a:r>
                      <a:r>
                        <a:rPr lang="fi-FI" sz="1600" baseline="0" dirty="0" err="1" smtClean="0"/>
                        <a:t>trust</a:t>
                      </a:r>
                      <a:r>
                        <a:rPr lang="fi-FI" sz="1600" baseline="0" dirty="0" smtClean="0"/>
                        <a:t> on </a:t>
                      </a:r>
                      <a:r>
                        <a:rPr lang="fi-FI" sz="1600" baseline="0" dirty="0" err="1" smtClean="0"/>
                        <a:t>the</a:t>
                      </a:r>
                      <a:r>
                        <a:rPr lang="fi-FI" sz="1600" baseline="0" dirty="0" smtClean="0"/>
                        <a:t> </a:t>
                      </a:r>
                      <a:r>
                        <a:rPr lang="fi-FI" sz="1600" baseline="0" dirty="0" err="1" smtClean="0"/>
                        <a:t>possibilities</a:t>
                      </a:r>
                      <a:r>
                        <a:rPr lang="fi-FI" sz="1600" baseline="0" dirty="0" smtClean="0"/>
                        <a:t> to </a:t>
                      </a:r>
                      <a:r>
                        <a:rPr lang="fi-FI" sz="1600" baseline="0" dirty="0" err="1" smtClean="0"/>
                        <a:t>succeed</a:t>
                      </a:r>
                      <a:r>
                        <a:rPr lang="fi-FI" sz="1600" baseline="0" dirty="0" smtClean="0"/>
                        <a:t>. To </a:t>
                      </a:r>
                      <a:r>
                        <a:rPr lang="fi-FI" sz="1600" baseline="0" dirty="0" err="1" smtClean="0"/>
                        <a:t>find</a:t>
                      </a:r>
                      <a:r>
                        <a:rPr lang="fi-FI" sz="1600" baseline="0" dirty="0" smtClean="0"/>
                        <a:t> </a:t>
                      </a:r>
                      <a:r>
                        <a:rPr lang="fi-FI" sz="1600" baseline="0" dirty="0" err="1" smtClean="0"/>
                        <a:t>own</a:t>
                      </a:r>
                      <a:r>
                        <a:rPr lang="fi-FI" sz="1600" baseline="0" dirty="0" smtClean="0"/>
                        <a:t> </a:t>
                      </a:r>
                      <a:r>
                        <a:rPr lang="fi-FI" sz="1600" baseline="0" dirty="0" err="1" smtClean="0"/>
                        <a:t>interests</a:t>
                      </a:r>
                      <a:r>
                        <a:rPr lang="fi-FI" sz="1600" baseline="0" dirty="0" smtClean="0"/>
                        <a:t>.</a:t>
                      </a:r>
                      <a:endParaRPr lang="en-US" sz="1600" dirty="0"/>
                    </a:p>
                  </a:txBody>
                  <a:tcPr/>
                </a:tc>
              </a:tr>
              <a:tr h="522690">
                <a:tc>
                  <a:txBody>
                    <a:bodyPr/>
                    <a:lstStyle/>
                    <a:p>
                      <a:r>
                        <a:rPr lang="fi-FI" sz="1600" b="1" dirty="0" err="1" smtClean="0"/>
                        <a:t>Support</a:t>
                      </a:r>
                      <a:endParaRPr lang="en-US" sz="1600" b="1" dirty="0"/>
                    </a:p>
                  </a:txBody>
                  <a:tcPr/>
                </a:tc>
                <a:tc>
                  <a:txBody>
                    <a:bodyPr/>
                    <a:lstStyle/>
                    <a:p>
                      <a:r>
                        <a:rPr lang="fi-FI" sz="1600" dirty="0" smtClean="0"/>
                        <a:t>To </a:t>
                      </a:r>
                      <a:r>
                        <a:rPr lang="fi-FI" sz="1600" dirty="0" err="1" smtClean="0"/>
                        <a:t>believe</a:t>
                      </a:r>
                      <a:r>
                        <a:rPr lang="fi-FI" sz="1600" baseline="0" dirty="0" smtClean="0"/>
                        <a:t> in </a:t>
                      </a:r>
                      <a:r>
                        <a:rPr lang="fi-FI" sz="1600" baseline="0" dirty="0" err="1" smtClean="0"/>
                        <a:t>own</a:t>
                      </a:r>
                      <a:r>
                        <a:rPr lang="fi-FI" sz="1600" baseline="0" dirty="0" smtClean="0"/>
                        <a:t> </a:t>
                      </a:r>
                      <a:r>
                        <a:rPr lang="fi-FI" sz="1600" baseline="0" dirty="0" err="1" smtClean="0"/>
                        <a:t>skills</a:t>
                      </a:r>
                      <a:r>
                        <a:rPr lang="fi-FI" sz="1600" baseline="0" dirty="0" smtClean="0"/>
                        <a:t>, </a:t>
                      </a:r>
                      <a:r>
                        <a:rPr lang="fi-FI" sz="1600" baseline="0" dirty="0" err="1" smtClean="0"/>
                        <a:t>positive</a:t>
                      </a:r>
                      <a:r>
                        <a:rPr lang="fi-FI" sz="1600" baseline="0" dirty="0" smtClean="0"/>
                        <a:t> feedback on </a:t>
                      </a:r>
                      <a:r>
                        <a:rPr lang="fi-FI" sz="1600" baseline="0" dirty="0" err="1" smtClean="0"/>
                        <a:t>things</a:t>
                      </a:r>
                      <a:r>
                        <a:rPr lang="fi-FI" sz="1600" baseline="0" dirty="0" smtClean="0"/>
                        <a:t> </a:t>
                      </a:r>
                      <a:r>
                        <a:rPr lang="fi-FI" sz="1600" baseline="0" dirty="0" err="1" smtClean="0"/>
                        <a:t>already</a:t>
                      </a:r>
                      <a:r>
                        <a:rPr lang="fi-FI" sz="1600" baseline="0" dirty="0" smtClean="0"/>
                        <a:t> </a:t>
                      </a:r>
                      <a:r>
                        <a:rPr lang="fi-FI" sz="1600" baseline="0" dirty="0" err="1" smtClean="0"/>
                        <a:t>done</a:t>
                      </a:r>
                      <a:r>
                        <a:rPr lang="fi-FI" sz="1600" baseline="0" dirty="0" smtClean="0"/>
                        <a:t>, help to </a:t>
                      </a:r>
                      <a:r>
                        <a:rPr lang="fi-FI" sz="1600" baseline="0" dirty="0" err="1" smtClean="0"/>
                        <a:t>build</a:t>
                      </a:r>
                      <a:r>
                        <a:rPr lang="fi-FI" sz="1600" baseline="0" dirty="0" smtClean="0"/>
                        <a:t> </a:t>
                      </a:r>
                      <a:r>
                        <a:rPr lang="fi-FI" sz="1600" baseline="0" dirty="0" err="1" smtClean="0"/>
                        <a:t>bridges</a:t>
                      </a:r>
                      <a:r>
                        <a:rPr lang="fi-FI" sz="1600" baseline="0" dirty="0" smtClean="0"/>
                        <a:t> </a:t>
                      </a:r>
                      <a:r>
                        <a:rPr lang="fi-FI" sz="1600" baseline="0" dirty="0" err="1" smtClean="0"/>
                        <a:t>between</a:t>
                      </a:r>
                      <a:r>
                        <a:rPr lang="fi-FI" sz="1600" baseline="0" dirty="0" smtClean="0"/>
                        <a:t> </a:t>
                      </a:r>
                      <a:r>
                        <a:rPr lang="fi-FI" sz="1600" baseline="0" dirty="0" err="1" smtClean="0"/>
                        <a:t>the</a:t>
                      </a:r>
                      <a:r>
                        <a:rPr lang="fi-FI" sz="1600" baseline="0" dirty="0" smtClean="0"/>
                        <a:t> </a:t>
                      </a:r>
                      <a:r>
                        <a:rPr lang="fi-FI" sz="1600" baseline="0" dirty="0" err="1" smtClean="0"/>
                        <a:t>contents</a:t>
                      </a:r>
                      <a:r>
                        <a:rPr lang="fi-FI" sz="1600" baseline="0" dirty="0" smtClean="0"/>
                        <a:t>, </a:t>
                      </a:r>
                      <a:r>
                        <a:rPr lang="fi-FI" sz="1600" baseline="0" dirty="0" err="1" smtClean="0"/>
                        <a:t>setting</a:t>
                      </a:r>
                      <a:r>
                        <a:rPr lang="fi-FI" sz="1600" baseline="0" dirty="0" smtClean="0"/>
                        <a:t> </a:t>
                      </a:r>
                      <a:r>
                        <a:rPr lang="fi-FI" sz="1600" baseline="0" dirty="0" err="1" smtClean="0"/>
                        <a:t>the</a:t>
                      </a:r>
                      <a:r>
                        <a:rPr lang="fi-FI" sz="1600" baseline="0" dirty="0" smtClean="0"/>
                        <a:t> </a:t>
                      </a:r>
                      <a:r>
                        <a:rPr lang="fi-FI" sz="1600" baseline="0" dirty="0" err="1" smtClean="0"/>
                        <a:t>goals</a:t>
                      </a:r>
                      <a:r>
                        <a:rPr lang="fi-FI" sz="1600" baseline="0" dirty="0" smtClean="0"/>
                        <a:t>, </a:t>
                      </a:r>
                      <a:r>
                        <a:rPr lang="fi-FI" sz="1600" baseline="0" dirty="0" err="1" smtClean="0"/>
                        <a:t>find</a:t>
                      </a:r>
                      <a:r>
                        <a:rPr lang="fi-FI" sz="1600" baseline="0" dirty="0" smtClean="0"/>
                        <a:t> </a:t>
                      </a:r>
                      <a:r>
                        <a:rPr lang="fi-FI" sz="1600" baseline="0" dirty="0" err="1" smtClean="0"/>
                        <a:t>appropriate</a:t>
                      </a:r>
                      <a:r>
                        <a:rPr lang="fi-FI" sz="1600" baseline="0" dirty="0" smtClean="0"/>
                        <a:t> (</a:t>
                      </a:r>
                      <a:r>
                        <a:rPr lang="fi-FI" sz="1600" baseline="0" dirty="0" err="1" smtClean="0"/>
                        <a:t>basic</a:t>
                      </a:r>
                      <a:r>
                        <a:rPr lang="fi-FI" sz="1600" baseline="0" dirty="0" smtClean="0"/>
                        <a:t> </a:t>
                      </a:r>
                      <a:r>
                        <a:rPr lang="fi-FI" sz="1600" baseline="0" dirty="0" err="1" smtClean="0"/>
                        <a:t>enough</a:t>
                      </a:r>
                      <a:r>
                        <a:rPr lang="fi-FI" sz="1600" baseline="0" dirty="0" smtClean="0"/>
                        <a:t>) </a:t>
                      </a:r>
                      <a:r>
                        <a:rPr lang="fi-FI" sz="1600" baseline="0" dirty="0" err="1" smtClean="0"/>
                        <a:t>exercises</a:t>
                      </a:r>
                      <a:r>
                        <a:rPr lang="fi-FI" sz="1600" baseline="0" dirty="0" smtClean="0"/>
                        <a:t>, </a:t>
                      </a:r>
                      <a:r>
                        <a:rPr lang="fi-FI" sz="1600" b="1" u="none" baseline="0" dirty="0" smtClean="0"/>
                        <a:t>to </a:t>
                      </a:r>
                      <a:r>
                        <a:rPr lang="fi-FI" sz="1600" b="1" u="none" baseline="0" dirty="0" err="1" smtClean="0"/>
                        <a:t>start</a:t>
                      </a:r>
                      <a:r>
                        <a:rPr lang="fi-FI" sz="1600" b="1" u="none" baseline="0" dirty="0" smtClean="0"/>
                        <a:t> </a:t>
                      </a:r>
                      <a:r>
                        <a:rPr lang="fi-FI" sz="1600" b="1" u="none" baseline="0" dirty="0" err="1" smtClean="0"/>
                        <a:t>working</a:t>
                      </a:r>
                      <a:endParaRPr lang="en-US" sz="1600" b="1" u="none" dirty="0"/>
                    </a:p>
                  </a:txBody>
                  <a:tcPr/>
                </a:tc>
              </a:tr>
            </a:tbl>
          </a:graphicData>
        </a:graphic>
      </p:graphicFrame>
    </p:spTree>
    <p:extLst>
      <p:ext uri="{BB962C8B-B14F-4D97-AF65-F5344CB8AC3E}">
        <p14:creationId xmlns:p14="http://schemas.microsoft.com/office/powerpoint/2010/main" val="902420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i-FI" dirty="0" smtClean="0">
                <a:solidFill>
                  <a:schemeClr val="accent1"/>
                </a:solidFill>
              </a:rPr>
              <a:t>Strategic </a:t>
            </a:r>
            <a:r>
              <a:rPr lang="fi-FI" dirty="0" err="1" smtClean="0">
                <a:solidFill>
                  <a:schemeClr val="accent1"/>
                </a:solidFill>
              </a:rPr>
              <a:t>approach</a:t>
            </a:r>
            <a:endParaRPr lang="en-US" dirty="0">
              <a:solidFill>
                <a:schemeClr val="accent1"/>
              </a:solidFill>
            </a:endParaRPr>
          </a:p>
        </p:txBody>
      </p:sp>
      <p:graphicFrame>
        <p:nvGraphicFramePr>
          <p:cNvPr id="6" name="Table 5"/>
          <p:cNvGraphicFramePr>
            <a:graphicFrameLocks noGrp="1"/>
          </p:cNvGraphicFramePr>
          <p:nvPr>
            <p:extLst/>
          </p:nvPr>
        </p:nvGraphicFramePr>
        <p:xfrm>
          <a:off x="2064001" y="1246874"/>
          <a:ext cx="8085600" cy="3746265"/>
        </p:xfrm>
        <a:graphic>
          <a:graphicData uri="http://schemas.openxmlformats.org/drawingml/2006/table">
            <a:tbl>
              <a:tblPr firstRow="1" bandRow="1">
                <a:tableStyleId>{B301B821-A1FF-4177-AEE7-76D212191A09}</a:tableStyleId>
              </a:tblPr>
              <a:tblGrid>
                <a:gridCol w="2915372"/>
                <a:gridCol w="5170228"/>
              </a:tblGrid>
              <a:tr h="522690">
                <a:tc>
                  <a:txBody>
                    <a:bodyPr/>
                    <a:lstStyle/>
                    <a:p>
                      <a:endParaRPr lang="en-US" b="1" dirty="0"/>
                    </a:p>
                  </a:txBody>
                  <a:tcPr/>
                </a:tc>
                <a:tc>
                  <a:txBody>
                    <a:bodyPr/>
                    <a:lstStyle/>
                    <a:p>
                      <a:endParaRPr lang="en-US" dirty="0"/>
                    </a:p>
                  </a:txBody>
                  <a:tcPr/>
                </a:tc>
              </a:tr>
              <a:tr h="456103">
                <a:tc>
                  <a:txBody>
                    <a:bodyPr/>
                    <a:lstStyle/>
                    <a:p>
                      <a:r>
                        <a:rPr lang="fi-FI" b="1" dirty="0" err="1" smtClean="0"/>
                        <a:t>Typical</a:t>
                      </a:r>
                      <a:r>
                        <a:rPr lang="fi-FI" b="1" dirty="0" smtClean="0"/>
                        <a:t> </a:t>
                      </a:r>
                      <a:r>
                        <a:rPr lang="fi-FI" b="1" dirty="0" err="1" smtClean="0"/>
                        <a:t>motivation</a:t>
                      </a:r>
                      <a:endParaRPr lang="en-US" b="1" dirty="0"/>
                    </a:p>
                  </a:txBody>
                  <a:tcPr/>
                </a:tc>
                <a:tc>
                  <a:txBody>
                    <a:bodyPr/>
                    <a:lstStyle/>
                    <a:p>
                      <a:r>
                        <a:rPr lang="fi-FI" b="1" dirty="0" err="1" smtClean="0"/>
                        <a:t>Optimize</a:t>
                      </a:r>
                      <a:r>
                        <a:rPr lang="fi-FI" dirty="0" smtClean="0"/>
                        <a:t> and</a:t>
                      </a:r>
                      <a:r>
                        <a:rPr lang="fi-FI" baseline="0" dirty="0" smtClean="0"/>
                        <a:t> </a:t>
                      </a:r>
                      <a:r>
                        <a:rPr lang="fi-FI" baseline="0" dirty="0" err="1" smtClean="0"/>
                        <a:t>get</a:t>
                      </a:r>
                      <a:r>
                        <a:rPr lang="fi-FI" baseline="0" dirty="0" smtClean="0"/>
                        <a:t> ”</a:t>
                      </a:r>
                      <a:r>
                        <a:rPr lang="fi-FI" baseline="0" dirty="0" err="1" smtClean="0"/>
                        <a:t>good</a:t>
                      </a:r>
                      <a:r>
                        <a:rPr lang="fi-FI" baseline="0" dirty="0" smtClean="0"/>
                        <a:t> </a:t>
                      </a:r>
                      <a:r>
                        <a:rPr lang="fi-FI" baseline="0" dirty="0" err="1" smtClean="0"/>
                        <a:t>results</a:t>
                      </a:r>
                      <a:r>
                        <a:rPr lang="fi-FI" baseline="0" dirty="0" smtClean="0"/>
                        <a:t>” (</a:t>
                      </a:r>
                      <a:r>
                        <a:rPr lang="fi-FI" baseline="0" dirty="0" err="1" smtClean="0"/>
                        <a:t>grades</a:t>
                      </a:r>
                      <a:r>
                        <a:rPr lang="fi-FI" baseline="0" dirty="0" smtClean="0"/>
                        <a:t>), </a:t>
                      </a:r>
                      <a:r>
                        <a:rPr lang="fi-FI" baseline="0" dirty="0" err="1" smtClean="0"/>
                        <a:t>may</a:t>
                      </a:r>
                      <a:r>
                        <a:rPr lang="fi-FI" baseline="0" dirty="0" smtClean="0"/>
                        <a:t> </a:t>
                      </a:r>
                      <a:r>
                        <a:rPr lang="fi-FI" baseline="0" dirty="0" err="1" smtClean="0"/>
                        <a:t>be</a:t>
                      </a:r>
                      <a:r>
                        <a:rPr lang="fi-FI" baseline="0" dirty="0" smtClean="0"/>
                        <a:t> </a:t>
                      </a:r>
                      <a:r>
                        <a:rPr lang="fi-FI" baseline="0" dirty="0" err="1" smtClean="0"/>
                        <a:t>interested</a:t>
                      </a:r>
                      <a:r>
                        <a:rPr lang="fi-FI" baseline="0" dirty="0" smtClean="0"/>
                        <a:t> in </a:t>
                      </a:r>
                      <a:r>
                        <a:rPr lang="fi-FI" baseline="0" dirty="0" err="1" smtClean="0"/>
                        <a:t>practical</a:t>
                      </a:r>
                      <a:r>
                        <a:rPr lang="fi-FI" baseline="0" dirty="0" smtClean="0"/>
                        <a:t> </a:t>
                      </a:r>
                      <a:r>
                        <a:rPr lang="fi-FI" baseline="0" dirty="0" err="1" smtClean="0"/>
                        <a:t>matters</a:t>
                      </a:r>
                      <a:r>
                        <a:rPr lang="fi-FI" baseline="0" dirty="0" smtClean="0"/>
                        <a:t>: </a:t>
                      </a:r>
                      <a:r>
                        <a:rPr lang="fi-FI" baseline="0" dirty="0" err="1" smtClean="0"/>
                        <a:t>skills</a:t>
                      </a:r>
                      <a:r>
                        <a:rPr lang="fi-FI" baseline="0" dirty="0" smtClean="0"/>
                        <a:t> and </a:t>
                      </a:r>
                      <a:r>
                        <a:rPr lang="fi-FI" baseline="0" dirty="0" err="1" smtClean="0"/>
                        <a:t>knowledge</a:t>
                      </a:r>
                      <a:r>
                        <a:rPr lang="fi-FI" baseline="0" dirty="0" smtClean="0"/>
                        <a:t> </a:t>
                      </a:r>
                      <a:r>
                        <a:rPr lang="fi-FI" baseline="0" dirty="0" err="1" smtClean="0"/>
                        <a:t>which</a:t>
                      </a:r>
                      <a:r>
                        <a:rPr lang="fi-FI" baseline="0" dirty="0" smtClean="0"/>
                        <a:t> </a:t>
                      </a:r>
                      <a:r>
                        <a:rPr lang="fi-FI" baseline="0" dirty="0" err="1" smtClean="0"/>
                        <a:t>can</a:t>
                      </a:r>
                      <a:r>
                        <a:rPr lang="fi-FI" baseline="0" dirty="0" smtClean="0"/>
                        <a:t> </a:t>
                      </a:r>
                      <a:r>
                        <a:rPr lang="fi-FI" baseline="0" dirty="0" err="1" smtClean="0"/>
                        <a:t>be</a:t>
                      </a:r>
                      <a:r>
                        <a:rPr lang="fi-FI" baseline="0" dirty="0" smtClean="0"/>
                        <a:t> </a:t>
                      </a:r>
                      <a:r>
                        <a:rPr lang="fi-FI" baseline="0" dirty="0" err="1" smtClean="0"/>
                        <a:t>used</a:t>
                      </a:r>
                      <a:r>
                        <a:rPr lang="fi-FI" baseline="0" dirty="0" smtClean="0"/>
                        <a:t> in </a:t>
                      </a:r>
                      <a:r>
                        <a:rPr lang="fi-FI" baseline="0" dirty="0" err="1" smtClean="0"/>
                        <a:t>the</a:t>
                      </a:r>
                      <a:r>
                        <a:rPr lang="fi-FI" baseline="0" dirty="0" smtClean="0"/>
                        <a:t> </a:t>
                      </a:r>
                      <a:r>
                        <a:rPr lang="fi-FI" baseline="0" dirty="0" err="1" smtClean="0"/>
                        <a:t>future</a:t>
                      </a:r>
                      <a:r>
                        <a:rPr lang="fi-FI" baseline="0" dirty="0" smtClean="0"/>
                        <a:t> (</a:t>
                      </a:r>
                      <a:r>
                        <a:rPr lang="fi-FI" baseline="0" dirty="0" err="1" smtClean="0"/>
                        <a:t>work</a:t>
                      </a:r>
                      <a:r>
                        <a:rPr lang="fi-FI" baseline="0" dirty="0" smtClean="0"/>
                        <a:t>)</a:t>
                      </a:r>
                      <a:endParaRPr lang="en-US" dirty="0"/>
                    </a:p>
                  </a:txBody>
                  <a:tcPr/>
                </a:tc>
              </a:tr>
              <a:tr h="522690">
                <a:tc>
                  <a:txBody>
                    <a:bodyPr/>
                    <a:lstStyle/>
                    <a:p>
                      <a:r>
                        <a:rPr lang="fi-FI" b="1" dirty="0" smtClean="0"/>
                        <a:t>Learning </a:t>
                      </a:r>
                      <a:r>
                        <a:rPr lang="fi-FI" b="1" dirty="0" err="1" smtClean="0"/>
                        <a:t>strategies</a:t>
                      </a:r>
                      <a:endParaRPr lang="en-US" b="1" dirty="0"/>
                    </a:p>
                  </a:txBody>
                  <a:tcPr/>
                </a:tc>
                <a:tc>
                  <a:txBody>
                    <a:bodyPr/>
                    <a:lstStyle/>
                    <a:p>
                      <a:r>
                        <a:rPr lang="fi-FI" dirty="0" err="1" smtClean="0"/>
                        <a:t>Getting</a:t>
                      </a:r>
                      <a:r>
                        <a:rPr lang="fi-FI" dirty="0" smtClean="0"/>
                        <a:t> </a:t>
                      </a:r>
                      <a:r>
                        <a:rPr lang="fi-FI" dirty="0" err="1" smtClean="0"/>
                        <a:t>aware</a:t>
                      </a:r>
                      <a:r>
                        <a:rPr lang="fi-FI" dirty="0" smtClean="0"/>
                        <a:t> of </a:t>
                      </a:r>
                      <a:r>
                        <a:rPr lang="fi-FI" b="1" dirty="0" err="1" smtClean="0"/>
                        <a:t>requirements</a:t>
                      </a:r>
                      <a:r>
                        <a:rPr lang="fi-FI" dirty="0" smtClean="0"/>
                        <a:t> and</a:t>
                      </a:r>
                      <a:r>
                        <a:rPr lang="fi-FI" baseline="0" dirty="0" smtClean="0"/>
                        <a:t> </a:t>
                      </a:r>
                      <a:r>
                        <a:rPr lang="fi-FI" baseline="0" dirty="0" err="1" smtClean="0"/>
                        <a:t>assessment</a:t>
                      </a:r>
                      <a:r>
                        <a:rPr lang="fi-FI" baseline="0" dirty="0" smtClean="0"/>
                        <a:t> </a:t>
                      </a:r>
                      <a:r>
                        <a:rPr lang="fi-FI" baseline="0" dirty="0" err="1" smtClean="0"/>
                        <a:t>criterias</a:t>
                      </a:r>
                      <a:r>
                        <a:rPr lang="fi-FI" baseline="0" dirty="0" smtClean="0"/>
                        <a:t>, </a:t>
                      </a:r>
                      <a:r>
                        <a:rPr lang="fi-FI" baseline="0" dirty="0" err="1" smtClean="0"/>
                        <a:t>monitoring</a:t>
                      </a:r>
                      <a:r>
                        <a:rPr lang="fi-FI" baseline="0" dirty="0" smtClean="0"/>
                        <a:t> and </a:t>
                      </a:r>
                      <a:r>
                        <a:rPr lang="fi-FI" baseline="0" dirty="0" err="1" smtClean="0"/>
                        <a:t>planning</a:t>
                      </a:r>
                      <a:r>
                        <a:rPr lang="fi-FI" baseline="0" dirty="0" smtClean="0"/>
                        <a:t> </a:t>
                      </a:r>
                      <a:r>
                        <a:rPr lang="fi-FI" baseline="0" dirty="0" err="1" smtClean="0"/>
                        <a:t>own</a:t>
                      </a:r>
                      <a:r>
                        <a:rPr lang="fi-FI" baseline="0" dirty="0" smtClean="0"/>
                        <a:t> </a:t>
                      </a:r>
                      <a:r>
                        <a:rPr lang="fi-FI" baseline="0" dirty="0" err="1" smtClean="0"/>
                        <a:t>studies</a:t>
                      </a:r>
                      <a:r>
                        <a:rPr lang="fi-FI" baseline="0" dirty="0" smtClean="0"/>
                        <a:t> </a:t>
                      </a:r>
                      <a:r>
                        <a:rPr lang="fi-FI" baseline="0" dirty="0" err="1" smtClean="0"/>
                        <a:t>but</a:t>
                      </a:r>
                      <a:r>
                        <a:rPr lang="fi-FI" baseline="0" dirty="0" smtClean="0"/>
                        <a:t> </a:t>
                      </a:r>
                      <a:r>
                        <a:rPr lang="fi-FI" baseline="0" dirty="0" err="1" smtClean="0"/>
                        <a:t>dependent</a:t>
                      </a:r>
                      <a:r>
                        <a:rPr lang="fi-FI" baseline="0" dirty="0" smtClean="0"/>
                        <a:t> on </a:t>
                      </a:r>
                      <a:r>
                        <a:rPr lang="fi-FI" baseline="0" dirty="0" err="1" smtClean="0"/>
                        <a:t>teacher’s</a:t>
                      </a:r>
                      <a:r>
                        <a:rPr lang="fi-FI" baseline="0" dirty="0" smtClean="0"/>
                        <a:t> </a:t>
                      </a:r>
                      <a:r>
                        <a:rPr lang="fi-FI" baseline="0" dirty="0" err="1" smtClean="0"/>
                        <a:t>goals</a:t>
                      </a:r>
                      <a:endParaRPr lang="en-US" dirty="0"/>
                    </a:p>
                  </a:txBody>
                  <a:tcPr/>
                </a:tc>
              </a:tr>
              <a:tr h="754695">
                <a:tc>
                  <a:txBody>
                    <a:bodyPr/>
                    <a:lstStyle/>
                    <a:p>
                      <a:r>
                        <a:rPr lang="fi-FI" b="1" dirty="0" err="1" smtClean="0"/>
                        <a:t>Difficulties</a:t>
                      </a:r>
                      <a:endParaRPr lang="en-US" b="1" dirty="0"/>
                    </a:p>
                  </a:txBody>
                  <a:tcPr/>
                </a:tc>
                <a:tc>
                  <a:txBody>
                    <a:bodyPr/>
                    <a:lstStyle/>
                    <a:p>
                      <a:r>
                        <a:rPr lang="fi-FI" dirty="0" err="1" smtClean="0"/>
                        <a:t>Optimazing</a:t>
                      </a:r>
                      <a:r>
                        <a:rPr lang="fi-FI" dirty="0" smtClean="0"/>
                        <a:t> </a:t>
                      </a:r>
                      <a:r>
                        <a:rPr lang="fi-FI" dirty="0" err="1" smtClean="0"/>
                        <a:t>grades</a:t>
                      </a:r>
                      <a:r>
                        <a:rPr lang="fi-FI" dirty="0" smtClean="0"/>
                        <a:t>,</a:t>
                      </a:r>
                      <a:r>
                        <a:rPr lang="fi-FI" baseline="0" dirty="0" smtClean="0"/>
                        <a:t> </a:t>
                      </a:r>
                      <a:r>
                        <a:rPr lang="fi-FI" baseline="0" dirty="0" err="1" smtClean="0"/>
                        <a:t>but</a:t>
                      </a:r>
                      <a:r>
                        <a:rPr lang="fi-FI" baseline="0" dirty="0" smtClean="0"/>
                        <a:t> </a:t>
                      </a:r>
                      <a:r>
                        <a:rPr lang="fi-FI" b="1" baseline="0" dirty="0" err="1" smtClean="0"/>
                        <a:t>forgetting</a:t>
                      </a:r>
                      <a:r>
                        <a:rPr lang="fi-FI" baseline="0" dirty="0" smtClean="0"/>
                        <a:t> </a:t>
                      </a:r>
                      <a:r>
                        <a:rPr lang="fi-FI" b="1" baseline="0" dirty="0" err="1" smtClean="0"/>
                        <a:t>own</a:t>
                      </a:r>
                      <a:r>
                        <a:rPr lang="fi-FI" b="1" baseline="0" dirty="0" smtClean="0"/>
                        <a:t> </a:t>
                      </a:r>
                      <a:r>
                        <a:rPr lang="fi-FI" b="1" baseline="0" dirty="0" err="1" smtClean="0"/>
                        <a:t>interest</a:t>
                      </a:r>
                      <a:r>
                        <a:rPr lang="fi-FI" b="1" baseline="0" dirty="0" smtClean="0"/>
                        <a:t> </a:t>
                      </a:r>
                      <a:r>
                        <a:rPr lang="fi-FI" baseline="0" dirty="0" smtClean="0"/>
                        <a:t>and </a:t>
                      </a:r>
                      <a:r>
                        <a:rPr lang="fi-FI" baseline="0" dirty="0" err="1" smtClean="0"/>
                        <a:t>learning</a:t>
                      </a:r>
                      <a:r>
                        <a:rPr lang="fi-FI" baseline="0" dirty="0" smtClean="0"/>
                        <a:t>, </a:t>
                      </a:r>
                      <a:r>
                        <a:rPr lang="fi-FI" baseline="0" dirty="0" err="1" smtClean="0"/>
                        <a:t>sometimes</a:t>
                      </a:r>
                      <a:r>
                        <a:rPr lang="fi-FI" baseline="0" dirty="0" smtClean="0"/>
                        <a:t> </a:t>
                      </a:r>
                      <a:r>
                        <a:rPr lang="fi-FI" baseline="0" dirty="0" err="1" smtClean="0"/>
                        <a:t>overestimating</a:t>
                      </a:r>
                      <a:r>
                        <a:rPr lang="fi-FI" baseline="0" dirty="0" smtClean="0"/>
                        <a:t> </a:t>
                      </a:r>
                      <a:r>
                        <a:rPr lang="fi-FI" baseline="0" dirty="0" err="1" smtClean="0"/>
                        <a:t>own</a:t>
                      </a:r>
                      <a:r>
                        <a:rPr lang="fi-FI" baseline="0" dirty="0" smtClean="0"/>
                        <a:t> </a:t>
                      </a:r>
                      <a:r>
                        <a:rPr lang="fi-FI" baseline="0" dirty="0" err="1" smtClean="0"/>
                        <a:t>skills</a:t>
                      </a:r>
                      <a:r>
                        <a:rPr lang="fi-FI" baseline="0" dirty="0" smtClean="0"/>
                        <a:t>?</a:t>
                      </a:r>
                      <a:endParaRPr lang="en-US" dirty="0"/>
                    </a:p>
                  </a:txBody>
                  <a:tcPr/>
                </a:tc>
              </a:tr>
              <a:tr h="522690">
                <a:tc>
                  <a:txBody>
                    <a:bodyPr/>
                    <a:lstStyle/>
                    <a:p>
                      <a:r>
                        <a:rPr lang="fi-FI" b="1" dirty="0" err="1" smtClean="0"/>
                        <a:t>Support</a:t>
                      </a:r>
                      <a:endParaRPr lang="en-US" b="1" dirty="0"/>
                    </a:p>
                  </a:txBody>
                  <a:tcPr/>
                </a:tc>
                <a:tc>
                  <a:txBody>
                    <a:bodyPr/>
                    <a:lstStyle/>
                    <a:p>
                      <a:r>
                        <a:rPr lang="fi-FI" b="1" u="none" dirty="0" smtClean="0"/>
                        <a:t>To </a:t>
                      </a:r>
                      <a:r>
                        <a:rPr lang="fi-FI" b="1" u="none" dirty="0" err="1" smtClean="0"/>
                        <a:t>concentrate</a:t>
                      </a:r>
                      <a:r>
                        <a:rPr lang="fi-FI" b="1" u="none" dirty="0" smtClean="0"/>
                        <a:t> on </a:t>
                      </a:r>
                      <a:r>
                        <a:rPr lang="fi-FI" b="1" u="none" dirty="0" err="1" smtClean="0"/>
                        <a:t>learning</a:t>
                      </a:r>
                      <a:r>
                        <a:rPr lang="fi-FI" b="1" u="none" dirty="0" smtClean="0"/>
                        <a:t> </a:t>
                      </a:r>
                      <a:r>
                        <a:rPr lang="fi-FI" dirty="0" smtClean="0"/>
                        <a:t>and </a:t>
                      </a:r>
                      <a:r>
                        <a:rPr lang="fi-FI" dirty="0" err="1" smtClean="0"/>
                        <a:t>find</a:t>
                      </a:r>
                      <a:r>
                        <a:rPr lang="fi-FI" baseline="0" dirty="0" smtClean="0"/>
                        <a:t> </a:t>
                      </a:r>
                      <a:r>
                        <a:rPr lang="fi-FI" baseline="0" dirty="0" err="1" smtClean="0"/>
                        <a:t>the</a:t>
                      </a:r>
                      <a:r>
                        <a:rPr lang="fi-FI" baseline="0" dirty="0" smtClean="0"/>
                        <a:t> </a:t>
                      </a:r>
                      <a:r>
                        <a:rPr lang="fi-FI" baseline="0" dirty="0" err="1" smtClean="0"/>
                        <a:t>meaning</a:t>
                      </a:r>
                      <a:r>
                        <a:rPr lang="fi-FI" baseline="0" dirty="0" smtClean="0"/>
                        <a:t>, </a:t>
                      </a:r>
                      <a:r>
                        <a:rPr lang="fi-FI" baseline="0" dirty="0" err="1" smtClean="0"/>
                        <a:t>challenge</a:t>
                      </a:r>
                      <a:r>
                        <a:rPr lang="fi-FI" baseline="0" dirty="0" smtClean="0"/>
                        <a:t> to set ”</a:t>
                      </a:r>
                      <a:r>
                        <a:rPr lang="fi-FI" baseline="0" dirty="0" err="1" smtClean="0"/>
                        <a:t>deeper</a:t>
                      </a:r>
                      <a:r>
                        <a:rPr lang="fi-FI" baseline="0" dirty="0" smtClean="0"/>
                        <a:t>” </a:t>
                      </a:r>
                      <a:r>
                        <a:rPr lang="fi-FI" baseline="0" dirty="0" err="1" smtClean="0"/>
                        <a:t>goals</a:t>
                      </a:r>
                      <a:endParaRPr lang="en-US" dirty="0"/>
                    </a:p>
                  </a:txBody>
                  <a:tcPr/>
                </a:tc>
              </a:tr>
            </a:tbl>
          </a:graphicData>
        </a:graphic>
      </p:graphicFrame>
    </p:spTree>
    <p:extLst>
      <p:ext uri="{BB962C8B-B14F-4D97-AF65-F5344CB8AC3E}">
        <p14:creationId xmlns:p14="http://schemas.microsoft.com/office/powerpoint/2010/main" val="12309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ulukko 5"/>
          <p:cNvGraphicFramePr>
            <a:graphicFrameLocks noGrp="1"/>
          </p:cNvGraphicFramePr>
          <p:nvPr>
            <p:extLst>
              <p:ext uri="{D42A27DB-BD31-4B8C-83A1-F6EECF244321}">
                <p14:modId xmlns:p14="http://schemas.microsoft.com/office/powerpoint/2010/main" val="2923303416"/>
              </p:ext>
            </p:extLst>
          </p:nvPr>
        </p:nvGraphicFramePr>
        <p:xfrm>
          <a:off x="659080" y="1772817"/>
          <a:ext cx="11032176" cy="3528391"/>
        </p:xfrm>
        <a:graphic>
          <a:graphicData uri="http://schemas.openxmlformats.org/drawingml/2006/table">
            <a:tbl>
              <a:tblPr>
                <a:tableStyleId>{08FB837D-C827-4EFA-A057-4D05807E0F7C}</a:tableStyleId>
              </a:tblPr>
              <a:tblGrid>
                <a:gridCol w="1769809"/>
                <a:gridCol w="3151114"/>
                <a:gridCol w="3266876"/>
                <a:gridCol w="2844377"/>
              </a:tblGrid>
              <a:tr h="34954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Orientation</a:t>
                      </a:r>
                      <a:endParaRPr kumimoji="0" lang="fi-FI" sz="1600" b="1"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Objective</a:t>
                      </a:r>
                      <a:r>
                        <a:rPr kumimoji="0" lang="fi-FI" sz="1600" u="none" strike="noStrike" cap="none" normalizeH="0" baseline="0" dirty="0" smtClean="0">
                          <a:ln>
                            <a:noFill/>
                          </a:ln>
                          <a:effectLst/>
                        </a:rPr>
                        <a:t> </a:t>
                      </a:r>
                      <a:endParaRPr kumimoji="0" lang="fi-FI" sz="1600" b="1"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smtClean="0">
                          <a:ln>
                            <a:noFill/>
                          </a:ln>
                          <a:effectLst/>
                        </a:rPr>
                        <a:t>Action </a:t>
                      </a:r>
                      <a:endParaRPr kumimoji="0" lang="fi-FI" sz="1600" b="1"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Consequence</a:t>
                      </a:r>
                      <a:r>
                        <a:rPr kumimoji="0" lang="fi-FI" sz="1600" u="none" strike="noStrike" cap="none" normalizeH="0" baseline="0" dirty="0" smtClean="0">
                          <a:ln>
                            <a:noFill/>
                          </a:ln>
                          <a:effectLst/>
                        </a:rPr>
                        <a:t> </a:t>
                      </a:r>
                      <a:endParaRPr kumimoji="0" lang="fi-FI" sz="1600" b="1"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r>
              <a:tr h="111716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smtClean="0">
                          <a:ln>
                            <a:noFill/>
                          </a:ln>
                          <a:effectLst/>
                        </a:rPr>
                        <a:t>Deep </a:t>
                      </a:r>
                      <a:endParaRPr kumimoji="0" lang="fi-FI" sz="1600" b="1" i="1"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smtClean="0">
                          <a:ln>
                            <a:noFill/>
                          </a:ln>
                          <a:effectLst/>
                        </a:rPr>
                        <a:t>To </a:t>
                      </a:r>
                      <a:r>
                        <a:rPr kumimoji="0" lang="fi-FI" sz="1600" u="none" strike="noStrike" cap="none" normalizeH="0" baseline="0" dirty="0" err="1" smtClean="0">
                          <a:ln>
                            <a:noFill/>
                          </a:ln>
                          <a:effectLst/>
                        </a:rPr>
                        <a:t>understand</a:t>
                      </a:r>
                      <a:r>
                        <a:rPr kumimoji="0" lang="fi-FI" sz="1600" u="none" strike="noStrike" cap="none" normalizeH="0" baseline="0" dirty="0" smtClean="0">
                          <a:ln>
                            <a:noFill/>
                          </a:ln>
                          <a:effectLst/>
                        </a:rPr>
                        <a:t> for </a:t>
                      </a:r>
                      <a:r>
                        <a:rPr kumimoji="0" lang="fi-FI" sz="1600" u="none" strike="noStrike" cap="none" normalizeH="0" baseline="0" dirty="0" err="1" smtClean="0">
                          <a:ln>
                            <a:noFill/>
                          </a:ln>
                          <a:effectLst/>
                        </a:rPr>
                        <a:t>oneself</a:t>
                      </a:r>
                      <a:r>
                        <a:rPr kumimoji="0" lang="fi-FI" sz="1600" u="none" strike="noStrike" cap="none" normalizeH="0" baseline="0" dirty="0" smtClean="0">
                          <a:ln>
                            <a:noFill/>
                          </a:ln>
                          <a:effectLst/>
                        </a:rPr>
                        <a:t>, to </a:t>
                      </a:r>
                      <a:r>
                        <a:rPr kumimoji="0" lang="fi-FI" sz="1600" u="none" strike="noStrike" cap="none" normalizeH="0" baseline="0" dirty="0" err="1" smtClean="0">
                          <a:ln>
                            <a:noFill/>
                          </a:ln>
                          <a:effectLst/>
                        </a:rPr>
                        <a:t>understand</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entities</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smtClean="0">
                          <a:ln>
                            <a:noFill/>
                          </a:ln>
                          <a:effectLst/>
                        </a:rPr>
                        <a:t>Active </a:t>
                      </a:r>
                      <a:r>
                        <a:rPr kumimoji="0" lang="fi-FI" sz="1600" u="none" strike="noStrike" cap="none" normalizeH="0" baseline="0" dirty="0" err="1" smtClean="0">
                          <a:ln>
                            <a:noFill/>
                          </a:ln>
                          <a:effectLst/>
                        </a:rPr>
                        <a:t>processing</a:t>
                      </a:r>
                      <a:r>
                        <a:rPr kumimoji="0" lang="fi-FI" sz="1600" u="none" strike="noStrike" cap="none" normalizeH="0" baseline="0" dirty="0" smtClean="0">
                          <a:ln>
                            <a:noFill/>
                          </a:ln>
                          <a:effectLst/>
                        </a:rPr>
                        <a:t> </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Actively</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intresting</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get</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lost</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too</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deep</a:t>
                      </a:r>
                      <a:r>
                        <a:rPr kumimoji="0" lang="fi-FI" sz="1600" u="none" strike="noStrike" cap="none" normalizeH="0" baseline="0" dirty="0" smtClean="0">
                          <a:ln>
                            <a:noFill/>
                          </a:ln>
                          <a:effectLst/>
                        </a:rPr>
                        <a:t> in)</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r>
              <a:tr h="126611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Surface</a:t>
                      </a:r>
                      <a:r>
                        <a:rPr kumimoji="0" lang="fi-FI" sz="1600" u="none" strike="noStrike" cap="none" normalizeH="0" baseline="0" dirty="0" smtClean="0">
                          <a:ln>
                            <a:noFill/>
                          </a:ln>
                          <a:effectLst/>
                        </a:rPr>
                        <a:t> </a:t>
                      </a:r>
                      <a:endParaRPr kumimoji="0" lang="fi-FI" sz="1600" b="1" i="1"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Pass</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criterias</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Repetition</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passing</a:t>
                      </a:r>
                      <a:r>
                        <a:rPr kumimoji="0" lang="fi-FI" sz="1600" u="none" strike="noStrike" cap="none" normalizeH="0" baseline="0" dirty="0" smtClean="0">
                          <a:ln>
                            <a:noFill/>
                          </a:ln>
                          <a:effectLst/>
                        </a:rPr>
                        <a:t> </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Difficulties</a:t>
                      </a:r>
                      <a:r>
                        <a:rPr kumimoji="0" lang="fi-FI" sz="1600" u="none" strike="noStrike" cap="none" normalizeH="0" baseline="0" dirty="0" smtClean="0">
                          <a:ln>
                            <a:noFill/>
                          </a:ln>
                          <a:effectLst/>
                        </a:rPr>
                        <a:t> in </a:t>
                      </a:r>
                      <a:r>
                        <a:rPr kumimoji="0" lang="fi-FI" sz="1600" u="none" strike="noStrike" cap="none" normalizeH="0" baseline="0" dirty="0" err="1" smtClean="0">
                          <a:ln>
                            <a:noFill/>
                          </a:ln>
                          <a:effectLst/>
                        </a:rPr>
                        <a:t>understanding</a:t>
                      </a:r>
                      <a:r>
                        <a:rPr kumimoji="0" lang="fi-FI" sz="1600" u="none" strike="noStrike" cap="none" normalizeH="0" baseline="0" dirty="0" smtClean="0">
                          <a:ln>
                            <a:noFill/>
                          </a:ln>
                          <a:effectLst/>
                        </a:rPr>
                        <a:t> and </a:t>
                      </a:r>
                      <a:r>
                        <a:rPr kumimoji="0" lang="fi-FI" sz="1600" u="none" strike="noStrike" cap="none" normalizeH="0" baseline="0" dirty="0" err="1" smtClean="0">
                          <a:ln>
                            <a:noFill/>
                          </a:ln>
                          <a:effectLst/>
                        </a:rPr>
                        <a:t>anxiety</a:t>
                      </a:r>
                      <a:r>
                        <a:rPr kumimoji="0" lang="fi-FI" sz="1600" u="none" strike="noStrike" cap="none" normalizeH="0" baseline="0" dirty="0" smtClean="0">
                          <a:ln>
                            <a:noFill/>
                          </a:ln>
                          <a:effectLst/>
                        </a:rPr>
                        <a:t> </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r>
              <a:tr h="7955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smtClean="0">
                          <a:ln>
                            <a:noFill/>
                          </a:ln>
                          <a:effectLst/>
                        </a:rPr>
                        <a:t>Strategic (</a:t>
                      </a:r>
                      <a:r>
                        <a:rPr kumimoji="0" lang="fi-FI" sz="1600" u="none" strike="noStrike" cap="none" normalizeH="0" baseline="0" dirty="0" err="1" smtClean="0">
                          <a:ln>
                            <a:noFill/>
                          </a:ln>
                          <a:effectLst/>
                        </a:rPr>
                        <a:t>or</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systematic</a:t>
                      </a:r>
                      <a:r>
                        <a:rPr kumimoji="0" lang="fi-FI" sz="1600" u="none" strike="noStrike" cap="none" normalizeH="0" baseline="0" dirty="0" smtClean="0">
                          <a:ln>
                            <a:noFill/>
                          </a:ln>
                          <a:effectLst/>
                        </a:rPr>
                        <a:t>) </a:t>
                      </a:r>
                      <a:endParaRPr kumimoji="0" lang="fi-FI" sz="1600" b="1" i="1"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Good</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grades</a:t>
                      </a:r>
                      <a:r>
                        <a:rPr kumimoji="0" lang="fi-FI" sz="1600" u="none" strike="noStrike" cap="none" normalizeH="0" baseline="0" dirty="0" smtClean="0">
                          <a:ln>
                            <a:noFill/>
                          </a:ln>
                          <a:effectLst/>
                        </a:rPr>
                        <a:t> </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Systematic</a:t>
                      </a:r>
                      <a:r>
                        <a:rPr kumimoji="0" lang="fi-FI" sz="1600" u="none" strike="noStrike" cap="none" normalizeH="0" baseline="0" dirty="0" smtClean="0">
                          <a:ln>
                            <a:noFill/>
                          </a:ln>
                          <a:effectLst/>
                        </a:rPr>
                        <a:t> </a:t>
                      </a:r>
                      <a:r>
                        <a:rPr kumimoji="0" lang="fi-FI" sz="1600" u="none" strike="noStrike" cap="none" normalizeH="0" baseline="0" dirty="0" err="1" smtClean="0">
                          <a:ln>
                            <a:noFill/>
                          </a:ln>
                          <a:effectLst/>
                        </a:rPr>
                        <a:t>planning</a:t>
                      </a:r>
                      <a:r>
                        <a:rPr kumimoji="0" lang="fi-FI" sz="1600" u="none" strike="noStrike" cap="none" normalizeH="0" baseline="0" dirty="0" smtClean="0">
                          <a:ln>
                            <a:noFill/>
                          </a:ln>
                          <a:effectLst/>
                        </a:rPr>
                        <a:t> and  </a:t>
                      </a:r>
                      <a:r>
                        <a:rPr kumimoji="0" lang="fi-FI" sz="1600" u="none" strike="noStrike" cap="none" normalizeH="0" baseline="0" dirty="0" err="1" smtClean="0">
                          <a:ln>
                            <a:noFill/>
                          </a:ln>
                          <a:effectLst/>
                        </a:rPr>
                        <a:t>actions</a:t>
                      </a:r>
                      <a:r>
                        <a:rPr kumimoji="0" lang="fi-FI" sz="1600" u="none" strike="noStrike" cap="none" normalizeH="0" baseline="0" dirty="0" smtClean="0">
                          <a:ln>
                            <a:noFill/>
                          </a:ln>
                          <a:effectLst/>
                        </a:rPr>
                        <a:t> </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i-FI" sz="1600" u="none" strike="noStrike" cap="none" normalizeH="0" baseline="0" dirty="0" err="1" smtClean="0">
                          <a:ln>
                            <a:noFill/>
                          </a:ln>
                          <a:effectLst/>
                        </a:rPr>
                        <a:t>Awareness</a:t>
                      </a:r>
                      <a:r>
                        <a:rPr kumimoji="0" lang="fi-FI" sz="1600" u="none" strike="noStrike" cap="none" normalizeH="0" baseline="0" dirty="0" smtClean="0">
                          <a:ln>
                            <a:noFill/>
                          </a:ln>
                          <a:effectLst/>
                        </a:rPr>
                        <a:t> of </a:t>
                      </a:r>
                      <a:r>
                        <a:rPr kumimoji="0" lang="fi-FI" sz="1600" u="none" strike="noStrike" cap="none" normalizeH="0" baseline="0" dirty="0" err="1" smtClean="0">
                          <a:ln>
                            <a:noFill/>
                          </a:ln>
                          <a:effectLst/>
                        </a:rPr>
                        <a:t>criteria</a:t>
                      </a:r>
                      <a:endParaRPr kumimoji="0" lang="fi-FI" sz="1600" b="0" i="0" u="none" strike="noStrike" cap="none" normalizeH="0" baseline="0" dirty="0" smtClean="0">
                        <a:ln>
                          <a:noFill/>
                        </a:ln>
                        <a:solidFill>
                          <a:schemeClr val="tx1"/>
                        </a:solidFill>
                        <a:effectLst/>
                        <a:latin typeface="Arial" pitchFamily="34" charset="0"/>
                        <a:ea typeface="MS PGothic" pitchFamily="34" charset="-128"/>
                      </a:endParaRPr>
                    </a:p>
                  </a:txBody>
                  <a:tcPr horzOverflow="overflow"/>
                </a:tc>
              </a:tr>
            </a:tbl>
          </a:graphicData>
        </a:graphic>
      </p:graphicFrame>
      <p:sp>
        <p:nvSpPr>
          <p:cNvPr id="2" name="Title 1"/>
          <p:cNvSpPr>
            <a:spLocks noGrp="1"/>
          </p:cNvSpPr>
          <p:nvPr>
            <p:ph type="ctrTitle"/>
          </p:nvPr>
        </p:nvSpPr>
        <p:spPr>
          <a:xfrm>
            <a:off x="2097088" y="259326"/>
            <a:ext cx="8085599" cy="1195798"/>
          </a:xfrm>
        </p:spPr>
        <p:txBody>
          <a:bodyPr/>
          <a:lstStyle/>
          <a:p>
            <a:r>
              <a:rPr lang="en-US" dirty="0"/>
              <a:t>Approaches to </a:t>
            </a:r>
            <a:r>
              <a:rPr lang="en-US" dirty="0" smtClean="0"/>
              <a:t>learning </a:t>
            </a:r>
            <a:br>
              <a:rPr lang="en-US" dirty="0" smtClean="0"/>
            </a:br>
            <a:r>
              <a:rPr lang="en-US" sz="2400" dirty="0"/>
              <a:t>(</a:t>
            </a:r>
            <a:r>
              <a:rPr lang="en-US" sz="2400" dirty="0" err="1"/>
              <a:t>Entwistle</a:t>
            </a:r>
            <a:r>
              <a:rPr lang="en-US" sz="2400" dirty="0"/>
              <a:t> (1988); </a:t>
            </a:r>
            <a:r>
              <a:rPr lang="en-US" sz="2400" dirty="0" err="1"/>
              <a:t>Marton</a:t>
            </a:r>
            <a:r>
              <a:rPr lang="en-US" sz="2400" dirty="0"/>
              <a:t> &amp; </a:t>
            </a:r>
            <a:r>
              <a:rPr lang="en-US" sz="2400" dirty="0" err="1"/>
              <a:t>Säljö</a:t>
            </a:r>
            <a:r>
              <a:rPr lang="en-US" sz="2400" dirty="0"/>
              <a:t> (1976)).</a:t>
            </a:r>
            <a:r>
              <a:rPr lang="en-US" dirty="0">
                <a:solidFill>
                  <a:prstClr val="black"/>
                </a:solidFill>
              </a:rPr>
              <a:t/>
            </a:r>
            <a:br>
              <a:rPr lang="en-US" dirty="0">
                <a:solidFill>
                  <a:prstClr val="black"/>
                </a:solidFill>
              </a:rPr>
            </a:br>
            <a:endParaRPr lang="fi-FI" dirty="0"/>
          </a:p>
        </p:txBody>
      </p:sp>
    </p:spTree>
    <p:extLst>
      <p:ext uri="{BB962C8B-B14F-4D97-AF65-F5344CB8AC3E}">
        <p14:creationId xmlns:p14="http://schemas.microsoft.com/office/powerpoint/2010/main" val="604148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405</Words>
  <Application>Microsoft Office PowerPoint</Application>
  <PresentationFormat>Widescreen</PresentationFormat>
  <Paragraphs>51</Paragraphs>
  <Slides>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MS PGothic</vt:lpstr>
      <vt:lpstr>Arial</vt:lpstr>
      <vt:lpstr>Calibri</vt:lpstr>
      <vt:lpstr>Calibri Light</vt:lpstr>
      <vt:lpstr>Courier New</vt:lpstr>
      <vt:lpstr>Georgia</vt:lpstr>
      <vt:lpstr>Lucida Grande</vt:lpstr>
      <vt:lpstr>Office Theme</vt:lpstr>
      <vt:lpstr>Pre-study/reading for course session 19.12.2016 Learning approaches   also in Biggs &amp; Tang (Teahing for Quality Learning), chapter 2, pages 24-28</vt:lpstr>
      <vt:lpstr>Deep approach</vt:lpstr>
      <vt:lpstr>Surface approach</vt:lpstr>
      <vt:lpstr>Strategic approach</vt:lpstr>
      <vt:lpstr>Approaches to learning  (Entwistle (1988); Marton &amp; Säljö (1976)). </vt:lpstr>
    </vt:vector>
  </TitlesOfParts>
  <Company>Aalto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Keltikangas Kirsti</dc:creator>
  <cp:lastModifiedBy>Keltikangas Kirsti</cp:lastModifiedBy>
  <cp:revision>3</cp:revision>
  <dcterms:created xsi:type="dcterms:W3CDTF">2016-12-12T10:47:43Z</dcterms:created>
  <dcterms:modified xsi:type="dcterms:W3CDTF">2016-12-13T10:20:40Z</dcterms:modified>
</cp:coreProperties>
</file>