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708" r:id="rId2"/>
    <p:sldMasterId id="2147483729" r:id="rId3"/>
    <p:sldMasterId id="2147483687" r:id="rId4"/>
    <p:sldMasterId id="2147483677" r:id="rId5"/>
    <p:sldMasterId id="2147483742" r:id="rId6"/>
  </p:sldMasterIdLst>
  <p:sldIdLst>
    <p:sldId id="256" r:id="rId7"/>
    <p:sldId id="257" r:id="rId8"/>
    <p:sldId id="259" r:id="rId9"/>
    <p:sldId id="262" r:id="rId10"/>
    <p:sldId id="263" r:id="rId11"/>
    <p:sldId id="264" r:id="rId12"/>
    <p:sldId id="290" r:id="rId13"/>
    <p:sldId id="265" r:id="rId14"/>
    <p:sldId id="266" r:id="rId15"/>
    <p:sldId id="291" r:id="rId16"/>
    <p:sldId id="267" r:id="rId17"/>
    <p:sldId id="273" r:id="rId18"/>
    <p:sldId id="260" r:id="rId19"/>
    <p:sldId id="268" r:id="rId20"/>
    <p:sldId id="269" r:id="rId21"/>
    <p:sldId id="270" r:id="rId22"/>
    <p:sldId id="271" r:id="rId23"/>
    <p:sldId id="272" r:id="rId24"/>
    <p:sldId id="261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3" r:id="rId34"/>
    <p:sldId id="282" r:id="rId35"/>
    <p:sldId id="284" r:id="rId36"/>
    <p:sldId id="285" r:id="rId37"/>
    <p:sldId id="286" r:id="rId38"/>
    <p:sldId id="289" r:id="rId39"/>
    <p:sldId id="287" r:id="rId40"/>
    <p:sldId id="28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dirty="0" err="1"/>
            <a:t>Verbityypit</a:t>
          </a:r>
          <a:r>
            <a:rPr lang="en-US" dirty="0"/>
            <a:t> 1-5: </a:t>
          </a:r>
          <a:r>
            <a:rPr lang="en-US" dirty="0" err="1"/>
            <a:t>positiiviset</a:t>
          </a:r>
          <a:r>
            <a:rPr lang="en-US" dirty="0"/>
            <a:t> ja </a:t>
          </a:r>
          <a:r>
            <a:rPr lang="en-US" dirty="0" err="1"/>
            <a:t>negatiiviset</a:t>
          </a:r>
          <a:r>
            <a:rPr lang="en-US" dirty="0"/>
            <a:t> </a:t>
          </a:r>
          <a:r>
            <a:rPr lang="en-US" dirty="0" err="1"/>
            <a:t>muodot</a:t>
          </a:r>
          <a:endParaRPr lang="en-US" dirty="0"/>
        </a:p>
        <a:p>
          <a:r>
            <a:rPr lang="en-US" dirty="0"/>
            <a:t>(conjugation rules + forming the negatives)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Verbityypit</a:t>
          </a:r>
          <a:r>
            <a:rPr lang="en-US" dirty="0"/>
            <a:t> 1-5:  </a:t>
          </a:r>
          <a:r>
            <a:rPr lang="en-US" dirty="0" err="1"/>
            <a:t>harjoittelu</a:t>
          </a:r>
          <a:r>
            <a:rPr lang="en-US" dirty="0"/>
            <a:t> (practice)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Ajanilmaisut</a:t>
          </a:r>
          <a:r>
            <a:rPr lang="en-US" b="0" i="0" baseline="0" dirty="0"/>
            <a:t>, </a:t>
          </a:r>
          <a:r>
            <a:rPr lang="en-US" b="0" i="0" baseline="0" dirty="0" err="1"/>
            <a:t>viikonpäivät</a:t>
          </a:r>
          <a:r>
            <a:rPr lang="en-US" b="0" i="0" baseline="0" dirty="0"/>
            <a:t> ja </a:t>
          </a:r>
          <a:r>
            <a:rPr lang="en-US" b="0" i="0" baseline="0" dirty="0" err="1"/>
            <a:t>kellonajat</a:t>
          </a:r>
          <a:r>
            <a:rPr lang="en-US" b="0" i="0" baseline="0" dirty="0"/>
            <a:t> </a:t>
          </a:r>
        </a:p>
        <a:p>
          <a:r>
            <a:rPr lang="en-US" b="0" i="0" baseline="0" dirty="0"/>
            <a:t>(time expressions, days of the week and telling the time)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4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4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4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4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4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4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4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4"/>
      <dgm:spPr/>
    </dgm:pt>
    <dgm:pt modelId="{C5378907-8B3B-4C63-A590-17C128F542EE}" type="pres">
      <dgm:prSet presAssocID="{EACE61BA-010C-4F81-8620-E5A9C5D1C658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0"/>
          <a:ext cx="116928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0"/>
          <a:ext cx="1169289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Verbityypit</a:t>
          </a:r>
          <a:r>
            <a:rPr lang="en-US" sz="3000" kern="1200" dirty="0"/>
            <a:t> 1-5: </a:t>
          </a:r>
          <a:r>
            <a:rPr lang="en-US" sz="3000" kern="1200" dirty="0" err="1"/>
            <a:t>positiiviset</a:t>
          </a:r>
          <a:r>
            <a:rPr lang="en-US" sz="3000" kern="1200" dirty="0"/>
            <a:t> ja </a:t>
          </a:r>
          <a:r>
            <a:rPr lang="en-US" sz="3000" kern="1200" dirty="0" err="1"/>
            <a:t>negatiiviset</a:t>
          </a:r>
          <a:r>
            <a:rPr lang="en-US" sz="3000" kern="1200" dirty="0"/>
            <a:t> </a:t>
          </a:r>
          <a:r>
            <a:rPr lang="en-US" sz="3000" kern="1200" dirty="0" err="1"/>
            <a:t>muodot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(conjugation rules + forming the negatives)</a:t>
          </a:r>
        </a:p>
      </dsp:txBody>
      <dsp:txXfrm>
        <a:off x="0" y="0"/>
        <a:ext cx="11692890" cy="1245790"/>
      </dsp:txXfrm>
    </dsp:sp>
    <dsp:sp modelId="{C924587C-62F6-46E6-89E0-A35530871740}">
      <dsp:nvSpPr>
        <dsp:cNvPr id="0" name=""/>
        <dsp:cNvSpPr/>
      </dsp:nvSpPr>
      <dsp:spPr>
        <a:xfrm>
          <a:off x="0" y="1245790"/>
          <a:ext cx="116928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1245790"/>
          <a:ext cx="1169289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Verbityypit</a:t>
          </a:r>
          <a:r>
            <a:rPr lang="en-US" sz="3000" kern="1200" dirty="0"/>
            <a:t> 1-5:  </a:t>
          </a:r>
          <a:r>
            <a:rPr lang="en-US" sz="3000" kern="1200" dirty="0" err="1"/>
            <a:t>harjoittelu</a:t>
          </a:r>
          <a:r>
            <a:rPr lang="en-US" sz="3000" kern="1200" dirty="0"/>
            <a:t> (practice)</a:t>
          </a:r>
        </a:p>
      </dsp:txBody>
      <dsp:txXfrm>
        <a:off x="0" y="1245790"/>
        <a:ext cx="11692890" cy="1245790"/>
      </dsp:txXfrm>
    </dsp:sp>
    <dsp:sp modelId="{F61806B8-6524-4797-BC27-760FE0355119}">
      <dsp:nvSpPr>
        <dsp:cNvPr id="0" name=""/>
        <dsp:cNvSpPr/>
      </dsp:nvSpPr>
      <dsp:spPr>
        <a:xfrm>
          <a:off x="0" y="2491580"/>
          <a:ext cx="116928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2491580"/>
          <a:ext cx="1169289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 dirty="0" err="1"/>
            <a:t>Ajanilmaisut</a:t>
          </a:r>
          <a:r>
            <a:rPr lang="en-US" sz="3000" b="0" i="0" kern="1200" baseline="0" dirty="0"/>
            <a:t>, </a:t>
          </a:r>
          <a:r>
            <a:rPr lang="en-US" sz="3000" b="0" i="0" kern="1200" baseline="0" dirty="0" err="1"/>
            <a:t>viikonpäivät</a:t>
          </a:r>
          <a:r>
            <a:rPr lang="en-US" sz="3000" b="0" i="0" kern="1200" baseline="0" dirty="0"/>
            <a:t> ja </a:t>
          </a:r>
          <a:r>
            <a:rPr lang="en-US" sz="3000" b="0" i="0" kern="1200" baseline="0" dirty="0" err="1"/>
            <a:t>kellonajat</a:t>
          </a:r>
          <a:r>
            <a:rPr lang="en-US" sz="3000" b="0" i="0" kern="1200" baseline="0" dirty="0"/>
            <a:t>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 dirty="0"/>
            <a:t>(time expressions, days of the week and telling the time)  </a:t>
          </a:r>
          <a:endParaRPr lang="en-US" sz="3000" kern="1200" dirty="0"/>
        </a:p>
      </dsp:txBody>
      <dsp:txXfrm>
        <a:off x="0" y="2491580"/>
        <a:ext cx="11692890" cy="1245790"/>
      </dsp:txXfrm>
    </dsp:sp>
    <dsp:sp modelId="{2412578A-D478-4A8A-B58A-09E0134ED369}">
      <dsp:nvSpPr>
        <dsp:cNvPr id="0" name=""/>
        <dsp:cNvSpPr/>
      </dsp:nvSpPr>
      <dsp:spPr>
        <a:xfrm>
          <a:off x="0" y="3737370"/>
          <a:ext cx="116928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3737370"/>
          <a:ext cx="1169289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Kotitehtävät</a:t>
          </a:r>
          <a:endParaRPr lang="en-US" sz="3000" kern="1200" dirty="0"/>
        </a:p>
      </dsp:txBody>
      <dsp:txXfrm>
        <a:off x="0" y="3737370"/>
        <a:ext cx="11692890" cy="1245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1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8.11.2023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8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3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9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5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3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2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0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2" r:id="rId6"/>
    <p:sldLayoutId id="2147483848" r:id="rId7"/>
    <p:sldLayoutId id="2147483849" r:id="rId8"/>
    <p:sldLayoutId id="2147483850" r:id="rId9"/>
    <p:sldLayoutId id="2147483851" r:id="rId10"/>
    <p:sldLayoutId id="214748385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8.11.2023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C977-2CE3-42E1-B2A2-0E908B46017D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8.11.2023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vgsilh.com/es/f44336/image/1332795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areena.yle.fi/1-3918411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9502995879@N01/5458077243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47478-8064-43F0-A196-2181D84D2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25125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Hei</a:t>
            </a:r>
            <a:r>
              <a:rPr lang="en-US" dirty="0"/>
              <a:t> </a:t>
            </a:r>
            <a:r>
              <a:rPr lang="en-US" dirty="0" err="1"/>
              <a:t>opiskelijat</a:t>
            </a:r>
            <a:r>
              <a:rPr lang="en-US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5B4D7-D8B3-49E3-99B5-10C382C05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6008"/>
            <a:ext cx="6894576" cy="157276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8000" b="1" dirty="0" err="1"/>
              <a:t>Hei</a:t>
            </a:r>
            <a:r>
              <a:rPr lang="en-US" sz="8000" b="1" dirty="0"/>
              <a:t> </a:t>
            </a:r>
            <a:r>
              <a:rPr lang="en-US" sz="8000" b="1" dirty="0" err="1"/>
              <a:t>ope</a:t>
            </a:r>
            <a:r>
              <a:rPr lang="en-US" sz="8000" b="1" dirty="0"/>
              <a:t>!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F525"/>
          </a:solidFill>
          <a:ln w="38100" cap="rnd">
            <a:solidFill>
              <a:srgbClr val="EEF52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Jigsaw puzzles in plastic figures">
            <a:extLst>
              <a:ext uri="{FF2B5EF4-FFF2-40B4-BE49-F238E27FC236}">
                <a16:creationId xmlns:a16="http://schemas.microsoft.com/office/drawing/2014/main" id="{0A0736DE-6086-5354-4F09-49C729DD1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9" r="27413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32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34D7-C90F-442F-B0AB-4A22FE85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06362"/>
            <a:ext cx="10972800" cy="801687"/>
          </a:xfrm>
        </p:spPr>
        <p:txBody>
          <a:bodyPr/>
          <a:lstStyle/>
          <a:p>
            <a:r>
              <a:rPr lang="en-US" dirty="0" err="1"/>
              <a:t>Verbityyppi</a:t>
            </a:r>
            <a:r>
              <a:rPr lang="en-US" dirty="0"/>
              <a:t> 6: </a:t>
            </a:r>
            <a:r>
              <a:rPr lang="en-US" dirty="0" err="1"/>
              <a:t>vanh</a:t>
            </a:r>
            <a:r>
              <a:rPr lang="en-US" b="1" dirty="0" err="1"/>
              <a:t>eta</a:t>
            </a:r>
            <a:r>
              <a:rPr lang="en-US" dirty="0"/>
              <a:t>, </a:t>
            </a:r>
            <a:r>
              <a:rPr lang="en-US" dirty="0" err="1"/>
              <a:t>kylm</a:t>
            </a:r>
            <a:r>
              <a:rPr lang="en-US" b="1" dirty="0" err="1"/>
              <a:t>etä</a:t>
            </a:r>
            <a:r>
              <a:rPr lang="en-US" dirty="0"/>
              <a:t>, </a:t>
            </a:r>
            <a:r>
              <a:rPr lang="en-US" dirty="0" err="1"/>
              <a:t>pa</a:t>
            </a:r>
            <a:r>
              <a:rPr lang="en-US" b="1" dirty="0" err="1"/>
              <a:t>eta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4866-A9B6-449A-BC34-F61F2D1E3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92187"/>
            <a:ext cx="5499100" cy="4897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VANHETA</a:t>
            </a: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dirty="0" err="1"/>
              <a:t>minä</a:t>
            </a:r>
            <a:r>
              <a:rPr lang="en-US" sz="3200" dirty="0"/>
              <a:t>)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n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dirty="0" err="1"/>
              <a:t>sinä</a:t>
            </a:r>
            <a:r>
              <a:rPr lang="en-US" sz="3200" dirty="0"/>
              <a:t>)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t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 err="1"/>
              <a:t>hän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e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/>
              <a:t>(me)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mme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dirty="0" err="1"/>
              <a:t>te</a:t>
            </a:r>
            <a:r>
              <a:rPr lang="en-US" sz="3200" dirty="0"/>
              <a:t>)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tte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/>
              <a:t>he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vat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5A1A5-8B3E-4948-9852-91A309267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9225" y="1228724"/>
            <a:ext cx="5486400" cy="48974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6000" dirty="0"/>
              <a:t>VANHE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222AE8-A426-42CE-AF9A-A32ACFDD2CB8}"/>
              </a:ext>
            </a:extLst>
          </p:cNvPr>
          <p:cNvSpPr/>
          <p:nvPr/>
        </p:nvSpPr>
        <p:spPr>
          <a:xfrm>
            <a:off x="1969263" y="4946651"/>
            <a:ext cx="4887389" cy="1828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ne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A1F065-3CBC-4A34-B08D-2CD7D4736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196518" flipV="1">
            <a:off x="7188858" y="1763944"/>
            <a:ext cx="1857437" cy="1000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F2ECA-7E62-4282-8250-11152065F4F7}"/>
              </a:ext>
            </a:extLst>
          </p:cNvPr>
          <p:cNvSpPr txBox="1"/>
          <p:nvPr/>
        </p:nvSpPr>
        <p:spPr>
          <a:xfrm rot="992795">
            <a:off x="7382969" y="4045359"/>
            <a:ext cx="135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1F67A-5395-43F8-88F8-1EA3807D4F01}"/>
              </a:ext>
            </a:extLst>
          </p:cNvPr>
          <p:cNvCxnSpPr>
            <a:cxnSpLocks/>
          </p:cNvCxnSpPr>
          <p:nvPr/>
        </p:nvCxnSpPr>
        <p:spPr>
          <a:xfrm flipH="1">
            <a:off x="7304129" y="2758917"/>
            <a:ext cx="619125" cy="15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Left 13">
            <a:extLst>
              <a:ext uri="{FF2B5EF4-FFF2-40B4-BE49-F238E27FC236}">
                <a16:creationId xmlns:a16="http://schemas.microsoft.com/office/drawing/2014/main" id="{CF921AEA-7000-43C5-A823-1F9A964A7969}"/>
              </a:ext>
            </a:extLst>
          </p:cNvPr>
          <p:cNvSpPr/>
          <p:nvPr/>
        </p:nvSpPr>
        <p:spPr>
          <a:xfrm>
            <a:off x="7861341" y="3280253"/>
            <a:ext cx="1933471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627F8-8435-404D-B26C-E605EDC8BB1C}"/>
              </a:ext>
            </a:extLst>
          </p:cNvPr>
          <p:cNvSpPr txBox="1"/>
          <p:nvPr/>
        </p:nvSpPr>
        <p:spPr>
          <a:xfrm>
            <a:off x="9867778" y="2933074"/>
            <a:ext cx="1211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9592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0FDBD-D1B1-43D5-AB32-BAE9050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170" y="232816"/>
            <a:ext cx="5719281" cy="1807305"/>
          </a:xfrm>
        </p:spPr>
        <p:txBody>
          <a:bodyPr>
            <a:normAutofit/>
          </a:bodyPr>
          <a:lstStyle/>
          <a:p>
            <a:r>
              <a:rPr lang="en-US" dirty="0" err="1">
                <a:highlight>
                  <a:srgbClr val="FFFF00"/>
                </a:highlight>
                <a:latin typeface="Comic Sans MS" panose="030F0702030302020204" pitchFamily="66" charset="0"/>
              </a:rPr>
              <a:t>Monikäyttöinen</a:t>
            </a:r>
            <a:b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multifunctional</a:t>
            </a:r>
            <a:endParaRPr lang="fi-FI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6B28A7A-DA39-4E55-825C-16104C0B9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DAFE-7A93-4BEE-9B49-1AE324D4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036" y="2488342"/>
            <a:ext cx="5719281" cy="4317341"/>
          </a:xfrm>
        </p:spPr>
        <p:txBody>
          <a:bodyPr>
            <a:normAutofit/>
          </a:bodyPr>
          <a:lstStyle/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			</a:t>
            </a:r>
            <a:r>
              <a:rPr lang="en-US" i="1" dirty="0"/>
              <a:t>I drink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			</a:t>
            </a:r>
            <a:r>
              <a:rPr lang="en-US" i="1" dirty="0"/>
              <a:t>I am drinking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huomenna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 		</a:t>
            </a:r>
            <a:r>
              <a:rPr lang="en-US" i="1" dirty="0"/>
              <a:t>I will drink coffee</a:t>
            </a:r>
          </a:p>
          <a:p>
            <a:endParaRPr lang="en-US" sz="2000" i="1" dirty="0"/>
          </a:p>
          <a:p>
            <a:pPr marL="0" indent="0">
              <a:buNone/>
            </a:pP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33001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0423-0ADA-44E4-8C6B-EC135F3F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365125"/>
            <a:ext cx="10943897" cy="1325563"/>
          </a:xfrm>
        </p:spPr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Negatiivinen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verbi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EFFC-E554-4599-A8BE-DE4EB7DE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="1" dirty="0" err="1"/>
              <a:t>n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Sinä</a:t>
            </a:r>
            <a:r>
              <a:rPr lang="en-US" dirty="0"/>
              <a:t> e</a:t>
            </a:r>
            <a:r>
              <a:rPr lang="en-US" b="1" dirty="0"/>
              <a:t>t</a:t>
            </a:r>
          </a:p>
          <a:p>
            <a:pPr marL="0" indent="0">
              <a:buNone/>
            </a:pP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Me </a:t>
            </a:r>
            <a:r>
              <a:rPr lang="en-US" dirty="0" err="1"/>
              <a:t>e</a:t>
            </a:r>
            <a:r>
              <a:rPr lang="en-US" b="1" dirty="0" err="1"/>
              <a:t>mme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="1" dirty="0" err="1"/>
              <a:t>tte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He </a:t>
            </a:r>
            <a:r>
              <a:rPr lang="en-US" dirty="0" err="1"/>
              <a:t>ei</a:t>
            </a:r>
            <a:r>
              <a:rPr lang="en-US" b="1" dirty="0" err="1"/>
              <a:t>vät</a:t>
            </a:r>
            <a:endParaRPr lang="fi-FI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D8025DC-B107-4EF2-BFB7-31C13F914581}"/>
              </a:ext>
            </a:extLst>
          </p:cNvPr>
          <p:cNvSpPr/>
          <p:nvPr/>
        </p:nvSpPr>
        <p:spPr>
          <a:xfrm>
            <a:off x="2958957" y="2106202"/>
            <a:ext cx="780836" cy="317471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0325F-8725-4586-ADE9-53E73799C50E}"/>
              </a:ext>
            </a:extLst>
          </p:cNvPr>
          <p:cNvSpPr txBox="1"/>
          <p:nvPr/>
        </p:nvSpPr>
        <p:spPr>
          <a:xfrm>
            <a:off x="4004442" y="1708400"/>
            <a:ext cx="65368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puhu</a:t>
            </a:r>
            <a:r>
              <a:rPr lang="en-US" sz="2800" dirty="0"/>
              <a:t>, </a:t>
            </a:r>
          </a:p>
          <a:p>
            <a:endParaRPr lang="en-US" sz="2800" dirty="0"/>
          </a:p>
          <a:p>
            <a:r>
              <a:rPr lang="en-US" sz="2800" dirty="0" err="1"/>
              <a:t>syö</a:t>
            </a:r>
            <a:r>
              <a:rPr lang="en-US" sz="2800" dirty="0"/>
              <a:t>, </a:t>
            </a:r>
          </a:p>
          <a:p>
            <a:endParaRPr lang="en-US" sz="2800" dirty="0"/>
          </a:p>
          <a:p>
            <a:r>
              <a:rPr lang="en-US" sz="2800" dirty="0"/>
              <a:t>tule, </a:t>
            </a:r>
          </a:p>
          <a:p>
            <a:endParaRPr lang="en-US" sz="2800" dirty="0"/>
          </a:p>
          <a:p>
            <a:r>
              <a:rPr lang="en-US" sz="2800" dirty="0" err="1"/>
              <a:t>siivoa</a:t>
            </a:r>
            <a:r>
              <a:rPr lang="en-US" sz="2800" dirty="0"/>
              <a:t>, </a:t>
            </a:r>
          </a:p>
          <a:p>
            <a:endParaRPr lang="en-US" sz="2800" dirty="0"/>
          </a:p>
          <a:p>
            <a:r>
              <a:rPr lang="en-US" sz="2800" dirty="0" err="1"/>
              <a:t>tarvitse</a:t>
            </a:r>
            <a:r>
              <a:rPr lang="en-US" sz="2800" dirty="0"/>
              <a:t> </a:t>
            </a:r>
            <a:endParaRPr lang="fi-FI" sz="2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1CB4C-9179-4336-A3FD-7084B696AE15}"/>
              </a:ext>
            </a:extLst>
          </p:cNvPr>
          <p:cNvSpPr/>
          <p:nvPr/>
        </p:nvSpPr>
        <p:spPr>
          <a:xfrm>
            <a:off x="6121627" y="1324305"/>
            <a:ext cx="5364498" cy="44774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puhun</a:t>
            </a:r>
            <a:endParaRPr lang="en-US" sz="4800" dirty="0"/>
          </a:p>
          <a:p>
            <a:pPr algn="ctr"/>
            <a:r>
              <a:rPr lang="en-US" sz="4800" dirty="0" err="1"/>
              <a:t>syön</a:t>
            </a:r>
            <a:endParaRPr lang="en-US" sz="4800" dirty="0"/>
          </a:p>
          <a:p>
            <a:pPr algn="ctr"/>
            <a:r>
              <a:rPr lang="en-US" sz="4800" dirty="0" err="1"/>
              <a:t>tulen</a:t>
            </a:r>
            <a:endParaRPr lang="en-US" sz="4800" dirty="0"/>
          </a:p>
          <a:p>
            <a:pPr algn="ctr"/>
            <a:r>
              <a:rPr lang="en-US" sz="4800" dirty="0" err="1"/>
              <a:t>siivoan</a:t>
            </a:r>
            <a:endParaRPr lang="en-US" sz="4800" dirty="0"/>
          </a:p>
          <a:p>
            <a:pPr algn="ctr"/>
            <a:r>
              <a:rPr lang="en-US" sz="4800" dirty="0" err="1"/>
              <a:t>tarvitsen</a:t>
            </a:r>
            <a:endParaRPr lang="en-US" sz="4800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5A9EA0C4-E95E-40D6-ACC5-2426526B0CC6}"/>
              </a:ext>
            </a:extLst>
          </p:cNvPr>
          <p:cNvSpPr/>
          <p:nvPr/>
        </p:nvSpPr>
        <p:spPr>
          <a:xfrm>
            <a:off x="9133489" y="17084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2622830-D63E-4A19-A019-626380009503}"/>
              </a:ext>
            </a:extLst>
          </p:cNvPr>
          <p:cNvSpPr/>
          <p:nvPr/>
        </p:nvSpPr>
        <p:spPr>
          <a:xfrm>
            <a:off x="9225664" y="389207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BE5ADFF6-9437-4DAE-BCB6-EB10A86D1534}"/>
              </a:ext>
            </a:extLst>
          </p:cNvPr>
          <p:cNvSpPr/>
          <p:nvPr/>
        </p:nvSpPr>
        <p:spPr>
          <a:xfrm>
            <a:off x="8961015" y="313159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77CE20D8-A694-4730-A18C-E5A1541E2426}"/>
              </a:ext>
            </a:extLst>
          </p:cNvPr>
          <p:cNvSpPr/>
          <p:nvPr/>
        </p:nvSpPr>
        <p:spPr>
          <a:xfrm>
            <a:off x="8894852" y="241234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2732DA7-973B-4EB8-A1BA-630A57E5B3A5}"/>
              </a:ext>
            </a:extLst>
          </p:cNvPr>
          <p:cNvSpPr/>
          <p:nvPr/>
        </p:nvSpPr>
        <p:spPr>
          <a:xfrm>
            <a:off x="9451517" y="462239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EDF1E-86D1-4970-8459-47CCBA4D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00" y="729343"/>
            <a:ext cx="11030385" cy="53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7F49-2B43-4160-A098-96F4664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166D96-367D-4954-B55F-B2F74820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251394" cy="38814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Minä (katso</a:t>
            </a:r>
            <a:r>
              <a:rPr lang="en-US" sz="3600" b="1" dirty="0"/>
              <a:t>a</a:t>
            </a:r>
            <a:r>
              <a:rPr lang="en-US" sz="3600" dirty="0"/>
              <a:t>) _______________ televisiota.</a:t>
            </a:r>
          </a:p>
          <a:p>
            <a:pPr marL="514350" indent="-514350">
              <a:buAutoNum type="arabicPeriod"/>
            </a:pPr>
            <a:r>
              <a:rPr lang="fi-FI" sz="3600" dirty="0"/>
              <a:t>Sinä (kysy</a:t>
            </a:r>
            <a:r>
              <a:rPr lang="fi-FI" sz="3600" b="1" dirty="0"/>
              <a:t>ä</a:t>
            </a:r>
            <a:r>
              <a:rPr lang="fi-FI" sz="3600" dirty="0"/>
              <a:t>) _______________ kysymyksen.</a:t>
            </a:r>
          </a:p>
          <a:p>
            <a:pPr marL="514350" indent="-514350">
              <a:buAutoNum type="arabicPeriod"/>
            </a:pPr>
            <a:r>
              <a:rPr lang="fi-FI" sz="3600" dirty="0"/>
              <a:t>Hän (sano</a:t>
            </a:r>
            <a:r>
              <a:rPr lang="fi-FI" sz="3600" b="1" dirty="0"/>
              <a:t>a</a:t>
            </a:r>
            <a:r>
              <a:rPr lang="fi-FI" sz="3600" dirty="0"/>
              <a:t>) ____________ huomenta.</a:t>
            </a:r>
          </a:p>
          <a:p>
            <a:pPr marL="514350" indent="-514350">
              <a:buAutoNum type="arabicPeriod"/>
            </a:pPr>
            <a:r>
              <a:rPr lang="fi-FI" sz="3600" dirty="0"/>
              <a:t>Mikko (laula</a:t>
            </a:r>
            <a:r>
              <a:rPr lang="fi-FI" sz="3600" b="1" dirty="0"/>
              <a:t>a</a:t>
            </a:r>
            <a:r>
              <a:rPr lang="fi-FI" sz="3600" dirty="0"/>
              <a:t>) ___________ suihkussa.</a:t>
            </a:r>
          </a:p>
          <a:p>
            <a:pPr marL="514350" indent="-514350">
              <a:buAutoNum type="arabicPeriod"/>
            </a:pPr>
            <a:r>
              <a:rPr lang="fi-FI" sz="3600" dirty="0"/>
              <a:t>Me (istu</a:t>
            </a:r>
            <a:r>
              <a:rPr lang="fi-FI" sz="3600" b="1" dirty="0"/>
              <a:t>a</a:t>
            </a:r>
            <a:r>
              <a:rPr lang="fi-FI" sz="3600" dirty="0"/>
              <a:t>) ___________ sohvalla.</a:t>
            </a:r>
          </a:p>
          <a:p>
            <a:pPr marL="514350" indent="-514350">
              <a:buAutoNum type="arabicPeriod"/>
            </a:pPr>
            <a:endParaRPr lang="fi-FI" sz="3600" dirty="0"/>
          </a:p>
          <a:p>
            <a:pPr marL="514350" indent="-514350">
              <a:buAutoNum type="arabicPeriod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6269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9A16-D195-46EC-8308-5E382824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91C07-A1D5-4EC9-9A14-F75B6E7C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2457"/>
            <a:ext cx="10556194" cy="4518025"/>
          </a:xfrm>
        </p:spPr>
        <p:txBody>
          <a:bodyPr>
            <a:normAutofit/>
          </a:bodyPr>
          <a:lstStyle/>
          <a:p>
            <a:r>
              <a:rPr lang="en-US" sz="3600" dirty="0"/>
              <a:t>Minä (syö</a:t>
            </a:r>
            <a:r>
              <a:rPr lang="en-US" sz="3600" b="1" dirty="0"/>
              <a:t>dä</a:t>
            </a:r>
            <a:r>
              <a:rPr lang="en-US" sz="3600" dirty="0"/>
              <a:t>) _____________ pizzaa.</a:t>
            </a:r>
          </a:p>
          <a:p>
            <a:r>
              <a:rPr lang="fi-FI" sz="3600" dirty="0"/>
              <a:t>He (juo</a:t>
            </a:r>
            <a:r>
              <a:rPr lang="fi-FI" sz="3600" b="1" dirty="0"/>
              <a:t>da</a:t>
            </a:r>
            <a:r>
              <a:rPr lang="fi-FI" sz="3600" dirty="0"/>
              <a:t>) ___________ kahvia aamulla.</a:t>
            </a:r>
          </a:p>
          <a:p>
            <a:r>
              <a:rPr lang="fi-FI" sz="3600" dirty="0"/>
              <a:t>Me (juo</a:t>
            </a:r>
            <a:r>
              <a:rPr lang="fi-FI" sz="3600" b="1" dirty="0"/>
              <a:t>da</a:t>
            </a:r>
            <a:r>
              <a:rPr lang="fi-FI" sz="3600" dirty="0"/>
              <a:t>) ________________ maitoa.</a:t>
            </a:r>
          </a:p>
          <a:p>
            <a:r>
              <a:rPr lang="fi-FI" sz="3600" dirty="0"/>
              <a:t>Te (käy</a:t>
            </a:r>
            <a:r>
              <a:rPr lang="fi-FI" sz="3600" b="1" dirty="0"/>
              <a:t>dä</a:t>
            </a:r>
            <a:r>
              <a:rPr lang="fi-FI" sz="3600" dirty="0"/>
              <a:t>) ________________ kaupassa.</a:t>
            </a:r>
          </a:p>
        </p:txBody>
      </p:sp>
    </p:spTree>
    <p:extLst>
      <p:ext uri="{BB962C8B-B14F-4D97-AF65-F5344CB8AC3E}">
        <p14:creationId xmlns:p14="http://schemas.microsoft.com/office/powerpoint/2010/main" val="19519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19BD-5714-4A00-9EB6-7D569EB9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35F22F-37F2-47C7-8B7D-0F000541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851025"/>
            <a:ext cx="10305823" cy="4191000"/>
          </a:xfrm>
        </p:spPr>
        <p:txBody>
          <a:bodyPr>
            <a:normAutofit/>
          </a:bodyPr>
          <a:lstStyle/>
          <a:p>
            <a:r>
              <a:rPr lang="en-US" sz="3600" dirty="0"/>
              <a:t>Minä (tul</a:t>
            </a:r>
            <a:r>
              <a:rPr lang="en-US" sz="3600" b="1" dirty="0"/>
              <a:t>la</a:t>
            </a:r>
            <a:r>
              <a:rPr lang="en-US" sz="3600" dirty="0"/>
              <a:t>) ___________ yliopistoon aamulla.</a:t>
            </a:r>
          </a:p>
          <a:p>
            <a:r>
              <a:rPr lang="fi-FI" sz="3600" dirty="0"/>
              <a:t>Sinä (pes</a:t>
            </a:r>
            <a:r>
              <a:rPr lang="fi-FI" sz="3600" b="1" dirty="0"/>
              <a:t>tä</a:t>
            </a:r>
            <a:r>
              <a:rPr lang="fi-FI" sz="3600" dirty="0"/>
              <a:t>) ____________ hampaat illalla.</a:t>
            </a:r>
          </a:p>
          <a:p>
            <a:r>
              <a:rPr lang="fi-FI" sz="3600" dirty="0"/>
              <a:t>Te (men</a:t>
            </a:r>
            <a:r>
              <a:rPr lang="fi-FI" sz="3600" b="1" dirty="0"/>
              <a:t>nä</a:t>
            </a:r>
            <a:r>
              <a:rPr lang="fi-FI" sz="3600" dirty="0"/>
              <a:t>) ____________ kotiin.</a:t>
            </a:r>
          </a:p>
          <a:p>
            <a:r>
              <a:rPr lang="fi-FI" sz="3600" dirty="0"/>
              <a:t>He (opiskel</a:t>
            </a:r>
            <a:r>
              <a:rPr lang="fi-FI" sz="3600" b="1" dirty="0"/>
              <a:t>la</a:t>
            </a:r>
            <a:r>
              <a:rPr lang="fi-FI" sz="3600" dirty="0"/>
              <a:t>) __________________ ruotsia.</a:t>
            </a:r>
          </a:p>
        </p:txBody>
      </p:sp>
    </p:spTree>
    <p:extLst>
      <p:ext uri="{BB962C8B-B14F-4D97-AF65-F5344CB8AC3E}">
        <p14:creationId xmlns:p14="http://schemas.microsoft.com/office/powerpoint/2010/main" val="54883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801-7335-4F5B-B306-3106099B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Verbityyppi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AAE6FB-3238-4871-A119-0D46EF5E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22425"/>
            <a:ext cx="10469108" cy="4419600"/>
          </a:xfrm>
        </p:spPr>
        <p:txBody>
          <a:bodyPr>
            <a:normAutofit/>
          </a:bodyPr>
          <a:lstStyle/>
          <a:p>
            <a:r>
              <a:rPr lang="en-US" sz="4000" dirty="0"/>
              <a:t>Minä (pela</a:t>
            </a:r>
            <a:r>
              <a:rPr lang="en-US" sz="4000" b="1" dirty="0"/>
              <a:t>ta</a:t>
            </a:r>
            <a:r>
              <a:rPr lang="en-US" sz="4000" dirty="0"/>
              <a:t>) ___________ futista.</a:t>
            </a:r>
          </a:p>
          <a:p>
            <a:r>
              <a:rPr lang="fi-FI" sz="4000" dirty="0"/>
              <a:t>Sinä (ava</a:t>
            </a:r>
            <a:r>
              <a:rPr lang="fi-FI" sz="4000" b="1" dirty="0"/>
              <a:t>ta</a:t>
            </a:r>
            <a:r>
              <a:rPr lang="fi-FI" sz="4000" dirty="0"/>
              <a:t>) __________ ikkunan.</a:t>
            </a:r>
          </a:p>
          <a:p>
            <a:r>
              <a:rPr lang="fi-FI" sz="4000" dirty="0"/>
              <a:t>Te (halu</a:t>
            </a:r>
            <a:r>
              <a:rPr lang="fi-FI" sz="4000" b="1" dirty="0"/>
              <a:t>ta</a:t>
            </a:r>
            <a:r>
              <a:rPr lang="fi-FI" sz="4000" dirty="0"/>
              <a:t>) ____________ suklaata.</a:t>
            </a:r>
          </a:p>
          <a:p>
            <a:r>
              <a:rPr lang="fi-FI" sz="4000" dirty="0"/>
              <a:t>He (siivo</a:t>
            </a:r>
            <a:r>
              <a:rPr lang="fi-FI" sz="4000" b="1" dirty="0"/>
              <a:t>ta</a:t>
            </a:r>
            <a:r>
              <a:rPr lang="fi-FI" sz="4000" dirty="0"/>
              <a:t>) _____________ kotia.</a:t>
            </a:r>
          </a:p>
          <a:p>
            <a:r>
              <a:rPr lang="fi-FI" sz="4000" dirty="0"/>
              <a:t>Hän (herä</a:t>
            </a:r>
            <a:r>
              <a:rPr lang="fi-FI" sz="4000" b="1" dirty="0"/>
              <a:t>tä</a:t>
            </a:r>
            <a:r>
              <a:rPr lang="fi-FI" sz="4000" dirty="0"/>
              <a:t>) ___________ aikaisin.</a:t>
            </a:r>
          </a:p>
        </p:txBody>
      </p:sp>
    </p:spTree>
    <p:extLst>
      <p:ext uri="{BB962C8B-B14F-4D97-AF65-F5344CB8AC3E}">
        <p14:creationId xmlns:p14="http://schemas.microsoft.com/office/powerpoint/2010/main" val="131840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B037-CE30-4907-A9AA-2891D38B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CFC6E2-E485-43B6-BA39-8D3CAB8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425566" cy="3881437"/>
          </a:xfrm>
        </p:spPr>
        <p:txBody>
          <a:bodyPr>
            <a:normAutofit/>
          </a:bodyPr>
          <a:lstStyle/>
          <a:p>
            <a:r>
              <a:rPr lang="en-US" sz="4000" dirty="0"/>
              <a:t>Minä (tarvi</a:t>
            </a:r>
            <a:r>
              <a:rPr lang="en-US" sz="4000" b="1" dirty="0"/>
              <a:t>ta</a:t>
            </a:r>
            <a:r>
              <a:rPr lang="en-US" sz="4000" dirty="0"/>
              <a:t>) __________ </a:t>
            </a:r>
            <a:r>
              <a:rPr lang="fi-FI" sz="4000" dirty="0"/>
              <a:t>apua.</a:t>
            </a:r>
          </a:p>
          <a:p>
            <a:r>
              <a:rPr lang="fi-FI" sz="4000" dirty="0"/>
              <a:t>Anteeksi, että (häiri</a:t>
            </a:r>
            <a:r>
              <a:rPr lang="fi-FI" sz="4000" b="1" dirty="0"/>
              <a:t>tä</a:t>
            </a:r>
            <a:r>
              <a:rPr lang="fi-FI" sz="4000" dirty="0"/>
              <a:t>) ______________.</a:t>
            </a:r>
          </a:p>
          <a:p>
            <a:r>
              <a:rPr lang="fi-FI" sz="4000" dirty="0"/>
              <a:t>Te (vali</a:t>
            </a:r>
            <a:r>
              <a:rPr lang="fi-FI" sz="4000" b="1" dirty="0"/>
              <a:t>ta</a:t>
            </a:r>
            <a:r>
              <a:rPr lang="fi-FI" sz="4000" dirty="0"/>
              <a:t>) __________ elokuvan.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869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3223-3BE0-466C-898F-F5417BA7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971"/>
          </a:xfrm>
        </p:spPr>
        <p:txBody>
          <a:bodyPr/>
          <a:lstStyle/>
          <a:p>
            <a:r>
              <a:rPr lang="en-US" dirty="0"/>
              <a:t>NÄHDÄ, TEHDÄ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7BFE-4BFF-4D93-B45F-68DAB760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1971"/>
            <a:ext cx="11307837" cy="4419391"/>
          </a:xfrm>
        </p:spPr>
        <p:txBody>
          <a:bodyPr>
            <a:normAutofit/>
          </a:bodyPr>
          <a:lstStyle/>
          <a:p>
            <a:r>
              <a:rPr lang="en-US" sz="3200" dirty="0"/>
              <a:t>Katso, mitä sinä ( nähdä) ______________?</a:t>
            </a:r>
          </a:p>
          <a:p>
            <a:r>
              <a:rPr lang="fi-FI" sz="3200" dirty="0"/>
              <a:t>Mitä hän (tehdä) _______________?</a:t>
            </a:r>
          </a:p>
          <a:p>
            <a:r>
              <a:rPr lang="fi-FI" sz="3200" dirty="0"/>
              <a:t>En tiedä, mutta mitä sinä (tehdä) _________________?</a:t>
            </a:r>
          </a:p>
          <a:p>
            <a:r>
              <a:rPr lang="fi-FI" sz="3200" dirty="0"/>
              <a:t>Minä (nähdä) ____________ sinut.</a:t>
            </a:r>
          </a:p>
          <a:p>
            <a:r>
              <a:rPr lang="fi-FI" sz="3200" dirty="0"/>
              <a:t>He (nähdä) _________________ tekstin hyvin.</a:t>
            </a:r>
          </a:p>
        </p:txBody>
      </p:sp>
    </p:spTree>
    <p:extLst>
      <p:ext uri="{BB962C8B-B14F-4D97-AF65-F5344CB8AC3E}">
        <p14:creationId xmlns:p14="http://schemas.microsoft.com/office/powerpoint/2010/main" val="2351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 = </a:t>
            </a:r>
            <a:r>
              <a:rPr lang="en-US" dirty="0" err="1"/>
              <a:t>torstai</a:t>
            </a:r>
            <a:r>
              <a:rPr lang="en-US" dirty="0"/>
              <a:t> 9.11.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54782"/>
              </p:ext>
            </p:extLst>
          </p:nvPr>
        </p:nvGraphicFramePr>
        <p:xfrm>
          <a:off x="297180" y="1600200"/>
          <a:ext cx="11692890" cy="498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5571F1-AB62-4802-BA57-8FCE16681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3" y="145818"/>
            <a:ext cx="5991948" cy="6566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974D7-982F-4AE7-8A77-D40BD902390D}"/>
              </a:ext>
            </a:extLst>
          </p:cNvPr>
          <p:cNvSpPr txBox="1"/>
          <p:nvPr/>
        </p:nvSpPr>
        <p:spPr>
          <a:xfrm>
            <a:off x="6431281" y="1998148"/>
            <a:ext cx="4775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Tehtävä 2 sivulla 39</a:t>
            </a:r>
          </a:p>
          <a:p>
            <a:endParaRPr lang="fi-FI" sz="4000" dirty="0"/>
          </a:p>
          <a:p>
            <a:endParaRPr lang="fi-FI" sz="4000" dirty="0"/>
          </a:p>
          <a:p>
            <a:r>
              <a:rPr lang="fi-FI" sz="4000" dirty="0"/>
              <a:t>Mitä hän tekee?</a:t>
            </a:r>
          </a:p>
          <a:p>
            <a:r>
              <a:rPr lang="fi-FI" sz="4000" dirty="0"/>
              <a:t>Tee kuvasta lause.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96F2DA49-0F67-4F0C-A1E1-FE3E12E9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54" y="148882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3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F97E6-A0DB-4EFA-A87E-0C3BEB6C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256162"/>
            <a:ext cx="7413171" cy="634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898AD-EB89-41EC-A582-EBDFC56ECA95}"/>
              </a:ext>
            </a:extLst>
          </p:cNvPr>
          <p:cNvSpPr txBox="1"/>
          <p:nvPr/>
        </p:nvSpPr>
        <p:spPr>
          <a:xfrm>
            <a:off x="7052310" y="2536916"/>
            <a:ext cx="304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Sivu</a:t>
            </a:r>
            <a:r>
              <a:rPr lang="en-US" sz="2800" b="1" dirty="0"/>
              <a:t> 45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ED205B86-FB3C-4F4F-93BD-14A74B37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47" y="443015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5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2898AD-EB89-41EC-A582-EBDFC56ECA95}"/>
              </a:ext>
            </a:extLst>
          </p:cNvPr>
          <p:cNvSpPr txBox="1"/>
          <p:nvPr/>
        </p:nvSpPr>
        <p:spPr>
          <a:xfrm>
            <a:off x="7109460" y="3260816"/>
            <a:ext cx="304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Sivu</a:t>
            </a:r>
            <a:r>
              <a:rPr lang="en-US" sz="2800" b="1" dirty="0"/>
              <a:t> 47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ED205B86-FB3C-4F4F-93BD-14A74B37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47" y="443015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D6861A4-F2E9-4897-B199-29DF6E83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" y="386740"/>
            <a:ext cx="6525261" cy="60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1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Lue teksti parisi kanssa sivulla 37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fi-FI" b="0" i="0" dirty="0">
                <a:effectLst/>
                <a:latin typeface="-apple-system"/>
              </a:rPr>
              <a:t>Etsikää ajanilmaisut (</a:t>
            </a:r>
            <a:r>
              <a:rPr lang="fi-FI" b="0" i="0" dirty="0" err="1">
                <a:effectLst/>
                <a:latin typeface="-apple-system"/>
              </a:rPr>
              <a:t>time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expressions</a:t>
            </a:r>
            <a:r>
              <a:rPr lang="fi-FI" b="0" i="0" dirty="0">
                <a:effectLst/>
                <a:latin typeface="-apple-system"/>
              </a:rPr>
              <a:t>) </a:t>
            </a:r>
          </a:p>
          <a:p>
            <a:pPr marL="0" indent="0" algn="l">
              <a:buNone/>
            </a:pPr>
            <a:r>
              <a:rPr lang="fi-FI" b="0" i="0" dirty="0">
                <a:effectLst/>
                <a:latin typeface="-apple-system"/>
              </a:rPr>
              <a:t>ja laittakaa ne ryhmiin (</a:t>
            </a:r>
            <a:r>
              <a:rPr lang="fi-FI" b="0" i="0" dirty="0" err="1">
                <a:effectLst/>
                <a:latin typeface="-apple-system"/>
              </a:rPr>
              <a:t>put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them</a:t>
            </a:r>
            <a:r>
              <a:rPr lang="fi-FI" b="0" i="0" dirty="0">
                <a:effectLst/>
                <a:latin typeface="-apple-system"/>
              </a:rPr>
              <a:t> in </a:t>
            </a:r>
            <a:r>
              <a:rPr lang="fi-FI" b="0" i="0" dirty="0" err="1">
                <a:effectLst/>
                <a:latin typeface="-apple-system"/>
              </a:rPr>
              <a:t>groups</a:t>
            </a:r>
            <a:r>
              <a:rPr lang="fi-FI" b="0" i="0" dirty="0">
                <a:effectLst/>
                <a:latin typeface="-apple-system"/>
              </a:rPr>
              <a:t>):</a:t>
            </a:r>
          </a:p>
          <a:p>
            <a:pPr marL="0" indent="0" algn="l">
              <a:buNone/>
            </a:pPr>
            <a:endParaRPr lang="fi-FI" dirty="0"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Vuorokauden ajat (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parts</a:t>
            </a:r>
            <a:r>
              <a:rPr lang="fi-FI" dirty="0">
                <a:latin typeface="-apple-system"/>
              </a:rPr>
              <a:t> of 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day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Viikonpäivät (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days</a:t>
            </a:r>
            <a:r>
              <a:rPr lang="fi-FI" dirty="0">
                <a:latin typeface="-apple-system"/>
              </a:rPr>
              <a:t> of 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week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Kellonajat (</a:t>
            </a:r>
            <a:r>
              <a:rPr lang="fi-FI" dirty="0" err="1">
                <a:latin typeface="-apple-system"/>
              </a:rPr>
              <a:t>time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Vuodenajat (</a:t>
            </a:r>
            <a:r>
              <a:rPr lang="fi-FI" dirty="0" err="1">
                <a:latin typeface="-apple-system"/>
              </a:rPr>
              <a:t>seasons</a:t>
            </a:r>
            <a:r>
              <a:rPr lang="fi-FI" dirty="0">
                <a:latin typeface="-apple-system"/>
              </a:rPr>
              <a:t>)</a:t>
            </a:r>
            <a:endParaRPr lang="fi-FI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96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Lue teksti parisi kanssa sivulla 37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fi-FI" dirty="0">
                <a:latin typeface="-apple-system"/>
              </a:rPr>
              <a:t>Vuorokauden ajat (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parts</a:t>
            </a:r>
            <a:r>
              <a:rPr lang="fi-FI" dirty="0">
                <a:latin typeface="-apple-system"/>
              </a:rPr>
              <a:t> of 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day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a</a:t>
            </a:r>
            <a:r>
              <a:rPr lang="fi-FI" b="0" i="0" dirty="0">
                <a:effectLst/>
                <a:latin typeface="-apple-system"/>
              </a:rPr>
              <a:t>amu</a:t>
            </a:r>
            <a:r>
              <a:rPr lang="fi-FI" b="0" i="0" dirty="0">
                <a:effectLst/>
                <a:highlight>
                  <a:srgbClr val="FFFF00"/>
                </a:highlight>
                <a:latin typeface="-apple-system"/>
              </a:rPr>
              <a:t>lla</a:t>
            </a:r>
            <a:r>
              <a:rPr lang="fi-FI" b="0" i="0" dirty="0">
                <a:effectLst/>
                <a:latin typeface="-apple-system"/>
              </a:rPr>
              <a:t>, illa</a:t>
            </a:r>
            <a:r>
              <a:rPr lang="fi-FI" b="0" i="0" dirty="0">
                <a:effectLst/>
                <a:highlight>
                  <a:srgbClr val="FFFF00"/>
                </a:highlight>
                <a:latin typeface="-apple-system"/>
              </a:rPr>
              <a:t>lla</a:t>
            </a:r>
            <a:r>
              <a:rPr lang="fi-FI" b="0" i="0" dirty="0">
                <a:effectLst/>
                <a:latin typeface="-apple-system"/>
              </a:rPr>
              <a:t>, päivä</a:t>
            </a:r>
            <a:r>
              <a:rPr lang="fi-FI" b="0" i="0" dirty="0">
                <a:effectLst/>
                <a:highlight>
                  <a:srgbClr val="FFFF00"/>
                </a:highlight>
                <a:latin typeface="-apple-system"/>
              </a:rPr>
              <a:t>llä</a:t>
            </a:r>
            <a:r>
              <a:rPr lang="fi-FI" b="0" i="0" dirty="0">
                <a:effectLst/>
                <a:latin typeface="-apple-system"/>
              </a:rPr>
              <a:t>, yö</a:t>
            </a:r>
            <a:r>
              <a:rPr lang="fi-FI" b="0" i="0" dirty="0">
                <a:effectLst/>
                <a:highlight>
                  <a:srgbClr val="FFFF00"/>
                </a:highlight>
                <a:latin typeface="-apple-system"/>
              </a:rPr>
              <a:t>llä</a:t>
            </a:r>
          </a:p>
          <a:p>
            <a:pPr marL="0" indent="0" algn="l">
              <a:buNone/>
            </a:pPr>
            <a:endParaRPr lang="fi-FI" dirty="0"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Viikonpäivät (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days</a:t>
            </a:r>
            <a:r>
              <a:rPr lang="fi-FI" dirty="0">
                <a:latin typeface="-apple-system"/>
              </a:rPr>
              <a:t> of 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week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keskiviikko</a:t>
            </a:r>
            <a:r>
              <a:rPr lang="fi-FI" dirty="0">
                <a:highlight>
                  <a:srgbClr val="FFFF00"/>
                </a:highlight>
                <a:latin typeface="-apple-system"/>
              </a:rPr>
              <a:t>na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endParaRPr lang="fi-FI" dirty="0"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Kellonajat (</a:t>
            </a:r>
            <a:r>
              <a:rPr lang="fi-FI" dirty="0" err="1">
                <a:latin typeface="-apple-system"/>
              </a:rPr>
              <a:t>time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r>
              <a:rPr lang="fi-FI" dirty="0">
                <a:highlight>
                  <a:srgbClr val="FFFF00"/>
                </a:highlight>
                <a:latin typeface="-apple-system"/>
              </a:rPr>
              <a:t>kello</a:t>
            </a:r>
            <a:r>
              <a:rPr lang="fi-FI" dirty="0">
                <a:latin typeface="-apple-system"/>
              </a:rPr>
              <a:t> kaksi, kello kuusi illalla/aamulla, kello seitsemän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endParaRPr lang="fi-FI" dirty="0"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Vuodenajat (</a:t>
            </a:r>
            <a:r>
              <a:rPr lang="fi-FI" dirty="0" err="1">
                <a:latin typeface="-apple-system"/>
              </a:rPr>
              <a:t>seasons</a:t>
            </a:r>
            <a:r>
              <a:rPr lang="fi-FI" dirty="0">
                <a:latin typeface="-apple-system"/>
              </a:rPr>
              <a:t>) kesä</a:t>
            </a:r>
            <a:r>
              <a:rPr lang="fi-FI" dirty="0">
                <a:highlight>
                  <a:srgbClr val="FFFF00"/>
                </a:highlight>
                <a:latin typeface="-apple-system"/>
              </a:rPr>
              <a:t>llä</a:t>
            </a:r>
            <a:endParaRPr lang="fi-FI" b="0" i="0" dirty="0">
              <a:effectLst/>
              <a:highlight>
                <a:srgbClr val="FFFF00"/>
              </a:highlight>
              <a:latin typeface="-apple-system"/>
            </a:endParaRPr>
          </a:p>
          <a:p>
            <a:pPr marL="0" indent="0">
              <a:buNone/>
            </a:pP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6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3F1F-3DFA-4DF0-83BB-A4097B62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5946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Ajanilmaisut</a:t>
            </a:r>
            <a:r>
              <a:rPr lang="en-US" dirty="0"/>
              <a:t> + MINÄ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C69C-7F56-43C9-BA86-3433DD936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191" y="914400"/>
            <a:ext cx="4103370" cy="56464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aamulla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päivällä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iltapäivällä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illalla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yöllä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Sinä</a:t>
            </a:r>
            <a:r>
              <a:rPr lang="en-US" dirty="0"/>
              <a:t> </a:t>
            </a:r>
            <a:r>
              <a:rPr lang="en-US" dirty="0" err="1"/>
              <a:t>valit</a:t>
            </a:r>
            <a:r>
              <a:rPr lang="en-US" dirty="0" err="1">
                <a:highlight>
                  <a:srgbClr val="FFFF00"/>
                </a:highlight>
              </a:rPr>
              <a:t>se</a:t>
            </a:r>
            <a:r>
              <a:rPr lang="en-US" dirty="0" err="1"/>
              <a:t>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(you choose)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3FA0D-D1FE-4A30-BD94-8DD8A971B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1" y="868996"/>
            <a:ext cx="4823459" cy="59890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00FFFF"/>
                </a:highlight>
              </a:rPr>
              <a:t>1 </a:t>
            </a:r>
            <a:r>
              <a:rPr lang="en-US" dirty="0" err="1">
                <a:highlight>
                  <a:srgbClr val="00FFFF"/>
                </a:highlight>
              </a:rPr>
              <a:t>katsoa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telkkaria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2.syödä </a:t>
            </a:r>
            <a:r>
              <a:rPr lang="en-US" dirty="0" err="1">
                <a:highlight>
                  <a:srgbClr val="00FFFF"/>
                </a:highlight>
              </a:rPr>
              <a:t>jogurttia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3.opiskella </a:t>
            </a:r>
            <a:r>
              <a:rPr lang="en-US" dirty="0" err="1">
                <a:highlight>
                  <a:srgbClr val="00FFFF"/>
                </a:highlight>
              </a:rPr>
              <a:t>suomea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4.pelata </a:t>
            </a:r>
            <a:r>
              <a:rPr lang="en-US" dirty="0" err="1">
                <a:highlight>
                  <a:srgbClr val="00FFFF"/>
                </a:highlight>
              </a:rPr>
              <a:t>futista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5.tarvita </a:t>
            </a:r>
            <a:r>
              <a:rPr lang="en-US" dirty="0" err="1">
                <a:highlight>
                  <a:srgbClr val="00FFFF"/>
                </a:highlight>
              </a:rPr>
              <a:t>kahvia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6.sinä </a:t>
            </a:r>
            <a:r>
              <a:rPr lang="en-US" dirty="0" err="1">
                <a:highlight>
                  <a:srgbClr val="00FFFF"/>
                </a:highlight>
              </a:rPr>
              <a:t>valit</a:t>
            </a:r>
            <a:r>
              <a:rPr lang="en-US" dirty="0" err="1">
                <a:highlight>
                  <a:srgbClr val="FFFF00"/>
                </a:highlight>
              </a:rPr>
              <a:t>se</a:t>
            </a:r>
            <a:r>
              <a:rPr lang="en-US" dirty="0" err="1">
                <a:highlight>
                  <a:srgbClr val="00FFFF"/>
                </a:highlight>
              </a:rPr>
              <a:t>t</a:t>
            </a:r>
            <a:endParaRPr lang="en-US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highlight>
                  <a:srgbClr val="00FFFF"/>
                </a:highlight>
              </a:rPr>
              <a:t>(you choose)</a:t>
            </a:r>
          </a:p>
        </p:txBody>
      </p:sp>
      <p:pic>
        <p:nvPicPr>
          <p:cNvPr id="5" name="Picture 2" descr="Kuvahaun tulos haulle dice">
            <a:extLst>
              <a:ext uri="{FF2B5EF4-FFF2-40B4-BE49-F238E27FC236}">
                <a16:creationId xmlns:a16="http://schemas.microsoft.com/office/drawing/2014/main" id="{D3F87158-435F-424F-8D47-42AA31B4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43" y="2763946"/>
            <a:ext cx="1330108" cy="13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uvahaun tulos haulle dice">
            <a:extLst>
              <a:ext uri="{FF2B5EF4-FFF2-40B4-BE49-F238E27FC236}">
                <a16:creationId xmlns:a16="http://schemas.microsoft.com/office/drawing/2014/main" id="{496B691D-3C92-4559-BEA0-A4AEAA8B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77" y="2407502"/>
            <a:ext cx="1330108" cy="13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7AFF160-407A-4F45-ACC1-2D2F9E4E6EA7}"/>
              </a:ext>
            </a:extLst>
          </p:cNvPr>
          <p:cNvSpPr/>
          <p:nvPr/>
        </p:nvSpPr>
        <p:spPr>
          <a:xfrm>
            <a:off x="9498331" y="2503514"/>
            <a:ext cx="2434590" cy="106967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Pari </a:t>
            </a:r>
            <a:r>
              <a:rPr lang="en-US" sz="2800" dirty="0" err="1">
                <a:solidFill>
                  <a:sysClr val="windowText" lastClr="000000"/>
                </a:solidFill>
              </a:rPr>
              <a:t>sanoo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englanniksi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5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778E4-074A-44D7-A796-7EA70000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1007"/>
            <a:ext cx="7640320" cy="6615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BA2D27-85C6-44E6-92C6-DEFDF57C250B}"/>
              </a:ext>
            </a:extLst>
          </p:cNvPr>
          <p:cNvSpPr txBox="1"/>
          <p:nvPr/>
        </p:nvSpPr>
        <p:spPr>
          <a:xfrm>
            <a:off x="8010525" y="436880"/>
            <a:ext cx="3998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Tänään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Ylihuomenna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Eilen oli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Toissapäivänä oli </a:t>
            </a:r>
            <a:r>
              <a:rPr lang="fi-FI" sz="3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6981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4438-A920-4EB3-8BC6-8F694C75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369570"/>
            <a:ext cx="8596668" cy="809625"/>
          </a:xfrm>
        </p:spPr>
        <p:txBody>
          <a:bodyPr/>
          <a:lstStyle/>
          <a:p>
            <a:r>
              <a:rPr lang="en-US" dirty="0" err="1"/>
              <a:t>Milloin</a:t>
            </a:r>
            <a:r>
              <a:rPr lang="en-US" dirty="0"/>
              <a:t> </a:t>
            </a:r>
            <a:r>
              <a:rPr lang="en-US" dirty="0" err="1"/>
              <a:t>intensiivikurssi</a:t>
            </a:r>
            <a:r>
              <a:rPr lang="en-US" dirty="0"/>
              <a:t>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3AAB-5235-4A35-A272-A693C6E3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40" y="1263015"/>
            <a:ext cx="9950410" cy="5831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b="1" dirty="0"/>
              <a:t>Se on maanantai</a:t>
            </a:r>
            <a:r>
              <a:rPr lang="fi-FI" sz="4400" b="1" dirty="0">
                <a:highlight>
                  <a:srgbClr val="FFFF00"/>
                </a:highlight>
              </a:rPr>
              <a:t>na</a:t>
            </a:r>
            <a:r>
              <a:rPr lang="fi-FI" sz="4400" b="1" dirty="0"/>
              <a:t> ja torstai</a:t>
            </a:r>
            <a:r>
              <a:rPr lang="fi-FI" sz="4400" b="1" dirty="0">
                <a:highlight>
                  <a:srgbClr val="FFFF00"/>
                </a:highlight>
              </a:rPr>
              <a:t>na</a:t>
            </a:r>
            <a:r>
              <a:rPr lang="fi-FI" sz="4400" b="1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F73037-C46C-48B5-BBDD-BA282B657A92}"/>
              </a:ext>
            </a:extLst>
          </p:cNvPr>
          <p:cNvSpPr txBox="1">
            <a:spLocks/>
          </p:cNvSpPr>
          <p:nvPr/>
        </p:nvSpPr>
        <p:spPr>
          <a:xfrm>
            <a:off x="3175568" y="2235862"/>
            <a:ext cx="3275541" cy="462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2800" dirty="0"/>
              <a:t>maanantai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tiistai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keskiviikko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torstai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perjantai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lauantai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sunnuntai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viikonloppu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086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C1194-4F94-4AE0-878D-FFBDF56D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5" y="1656080"/>
            <a:ext cx="11136007" cy="3535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CF47FD-805E-4EE3-AE88-17BD7A7B7A3A}"/>
              </a:ext>
            </a:extLst>
          </p:cNvPr>
          <p:cNvSpPr txBox="1"/>
          <p:nvPr/>
        </p:nvSpPr>
        <p:spPr>
          <a:xfrm>
            <a:off x="1605280" y="558800"/>
            <a:ext cx="79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MITÄ KELLO ON? / PALJONKO KELLO ON?</a:t>
            </a:r>
          </a:p>
        </p:txBody>
      </p:sp>
    </p:spTree>
    <p:extLst>
      <p:ext uri="{BB962C8B-B14F-4D97-AF65-F5344CB8AC3E}">
        <p14:creationId xmlns:p14="http://schemas.microsoft.com/office/powerpoint/2010/main" val="307467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3D9C-F4BD-4A4D-8AF4-EBADB0C0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Mitä kello on?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9C0E0A-91C2-4C59-91F4-5BADEB963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0" y="2457767"/>
            <a:ext cx="3911599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5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6C5-5FD0-4232-AA71-FDABFD4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057"/>
          </a:xfrm>
        </p:spPr>
        <p:txBody>
          <a:bodyPr/>
          <a:lstStyle/>
          <a:p>
            <a:pPr algn="ctr"/>
            <a:r>
              <a:rPr lang="en-US" b="1" dirty="0"/>
              <a:t>Verbityypit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941C7-F962-4041-89EF-DDBCE408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87286"/>
            <a:ext cx="8596312" cy="48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PUH</a:t>
            </a:r>
            <a:r>
              <a:rPr lang="en-US" sz="3200" u="sng" dirty="0"/>
              <a:t>U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KIRJOITT</a:t>
            </a:r>
            <a:r>
              <a:rPr lang="en-US" sz="3200" u="sng" dirty="0"/>
              <a:t>A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KATS</a:t>
            </a:r>
            <a:r>
              <a:rPr lang="en-US" sz="3200" u="sng" dirty="0"/>
              <a:t>O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KYS</a:t>
            </a:r>
            <a:r>
              <a:rPr lang="en-US" sz="3200" u="sng" dirty="0"/>
              <a:t>Y</a:t>
            </a:r>
            <a:r>
              <a:rPr lang="en-US" sz="3200" b="1" dirty="0">
                <a:solidFill>
                  <a:srgbClr val="FF0000"/>
                </a:solidFill>
              </a:rPr>
              <a:t>Ä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SYÖ</a:t>
            </a:r>
            <a:r>
              <a:rPr lang="en-US" sz="3200" b="1" dirty="0">
                <a:solidFill>
                  <a:srgbClr val="FF0000"/>
                </a:solidFill>
              </a:rPr>
              <a:t>DÄ</a:t>
            </a:r>
            <a:r>
              <a:rPr lang="en-US" sz="3200" dirty="0"/>
              <a:t>, JUO</a:t>
            </a:r>
            <a:r>
              <a:rPr lang="en-US" sz="3200" b="1" dirty="0">
                <a:solidFill>
                  <a:srgbClr val="FF0000"/>
                </a:solidFill>
              </a:rPr>
              <a:t>DA</a:t>
            </a:r>
            <a:r>
              <a:rPr lang="en-US" sz="3200" dirty="0"/>
              <a:t>, KÄY</a:t>
            </a:r>
            <a:r>
              <a:rPr lang="en-US" sz="3200" b="1" dirty="0">
                <a:solidFill>
                  <a:srgbClr val="FF0000"/>
                </a:solidFill>
              </a:rPr>
              <a:t>DÄ</a:t>
            </a:r>
            <a:r>
              <a:rPr lang="en-US" sz="3200" dirty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TU</a:t>
            </a:r>
            <a:r>
              <a:rPr lang="en-US" sz="3200" b="1" dirty="0">
                <a:solidFill>
                  <a:srgbClr val="FF0000"/>
                </a:solidFill>
              </a:rPr>
              <a:t>LLA</a:t>
            </a:r>
            <a:r>
              <a:rPr lang="en-US" sz="3200" dirty="0"/>
              <a:t>, OPISKE</a:t>
            </a:r>
            <a:r>
              <a:rPr lang="en-US" sz="3200" b="1" dirty="0">
                <a:solidFill>
                  <a:srgbClr val="FF0000"/>
                </a:solidFill>
              </a:rPr>
              <a:t>LLA</a:t>
            </a:r>
            <a:r>
              <a:rPr lang="en-US" sz="3200" dirty="0"/>
              <a:t>, PE</a:t>
            </a:r>
            <a:r>
              <a:rPr lang="en-US" sz="3200" b="1" u="sng" dirty="0">
                <a:solidFill>
                  <a:srgbClr val="FF0000"/>
                </a:solidFill>
              </a:rPr>
              <a:t>S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r>
              <a:rPr lang="en-US" sz="3200" dirty="0"/>
              <a:t>, ME</a:t>
            </a:r>
            <a:r>
              <a:rPr lang="en-US" sz="3200" b="1" dirty="0">
                <a:solidFill>
                  <a:srgbClr val="FF0000"/>
                </a:solidFill>
              </a:rPr>
              <a:t>NNÄ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HER</a:t>
            </a:r>
            <a:r>
              <a:rPr lang="en-US" sz="3200" u="sng" dirty="0"/>
              <a:t>Ä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r>
              <a:rPr lang="en-US" sz="3200" dirty="0"/>
              <a:t>, SIIV</a:t>
            </a:r>
            <a:r>
              <a:rPr lang="en-US" sz="3200" u="sng" dirty="0"/>
              <a:t>O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dirty="0"/>
              <a:t>, PEL</a:t>
            </a:r>
            <a:r>
              <a:rPr lang="en-US" sz="3200" u="sng" dirty="0"/>
              <a:t>A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b="1" dirty="0"/>
              <a:t>, </a:t>
            </a:r>
            <a:r>
              <a:rPr lang="en-US" sz="3200" dirty="0"/>
              <a:t>HAL</a:t>
            </a:r>
            <a:r>
              <a:rPr lang="en-US" sz="3200" u="sng" dirty="0"/>
              <a:t>U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TARV</a:t>
            </a:r>
            <a:r>
              <a:rPr lang="en-US" sz="3200" u="sng" dirty="0"/>
              <a:t>I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b="1" dirty="0"/>
              <a:t>, </a:t>
            </a:r>
            <a:r>
              <a:rPr lang="en-US" sz="3200" dirty="0"/>
              <a:t>HÄIR</a:t>
            </a:r>
            <a:r>
              <a:rPr lang="en-US" sz="3200" u="sng" dirty="0"/>
              <a:t>I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4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620E-605E-4C44-A508-3BED51B9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Mihin aikaan?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626E-962F-46C1-89C3-D4C6CE0B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6" y="1232535"/>
            <a:ext cx="7455250" cy="52197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Mihin aikaan</a:t>
            </a:r>
            <a:r>
              <a:rPr lang="fi-FI" sz="2400" dirty="0"/>
              <a:t> kauppa aukeaa maanantaina?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Mihin aikaan </a:t>
            </a:r>
            <a:r>
              <a:rPr lang="fi-FI" sz="2400" dirty="0"/>
              <a:t>kauppa menee kiinni perjantaina?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Mihin aikaan </a:t>
            </a:r>
            <a:r>
              <a:rPr lang="fi-FI" sz="2400" dirty="0"/>
              <a:t>kauppa aukeaa lauantaina?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Mihin aikaan </a:t>
            </a:r>
            <a:r>
              <a:rPr lang="fi-FI" sz="2400" dirty="0"/>
              <a:t>kauppa menee kiinni sunnuntaina?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BF69F26-579E-4AEC-8BBE-45934084A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48" y="623656"/>
            <a:ext cx="4208016" cy="5610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3354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620E-605E-4C44-A508-3BED51B9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Kirjan </a:t>
            </a:r>
            <a:r>
              <a:rPr lang="en-US" dirty="0" err="1"/>
              <a:t>tehtävät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626E-962F-46C1-89C3-D4C6CE0B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5" y="1232535"/>
            <a:ext cx="8079633" cy="52197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8 sivulla 49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9 sivulla 50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10 sivulla 51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270D18E9-F146-4B26-8884-E6388E10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70" y="129939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40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9348916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TEKSTI 1: </a:t>
            </a:r>
            <a:r>
              <a:rPr lang="fi-FI" dirty="0" err="1"/>
              <a:t>dedis</a:t>
            </a:r>
            <a:r>
              <a:rPr lang="fi-FI" dirty="0"/>
              <a:t> (maanantai 13.11.)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Instructions</a:t>
            </a:r>
            <a:r>
              <a:rPr lang="fi-FI" i="1" dirty="0">
                <a:highlight>
                  <a:srgbClr val="FFFF00"/>
                </a:highlight>
              </a:rPr>
              <a:t> in </a:t>
            </a:r>
            <a:r>
              <a:rPr lang="fi-FI" i="1" dirty="0" err="1">
                <a:highlight>
                  <a:srgbClr val="FFFF00"/>
                </a:highlight>
              </a:rPr>
              <a:t>MyCourses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i="1" dirty="0">
                <a:highlight>
                  <a:srgbClr val="FFFF00"/>
                </a:highlight>
              </a:rPr>
              <a:t>Minun</a:t>
            </a:r>
            <a:r>
              <a:rPr lang="fi-FI" i="1" dirty="0">
                <a:highlight>
                  <a:srgbClr val="FFFF00"/>
                </a:highlight>
              </a:rPr>
              <a:t> päivä</a:t>
            </a:r>
            <a:r>
              <a:rPr lang="fi-FI" b="1" i="1" dirty="0">
                <a:highlight>
                  <a:srgbClr val="FFFF00"/>
                </a:highlight>
              </a:rPr>
              <a:t>ni</a:t>
            </a:r>
            <a:r>
              <a:rPr lang="fi-FI" i="1" dirty="0">
                <a:highlight>
                  <a:srgbClr val="FFFF00"/>
                </a:highlight>
              </a:rPr>
              <a:t>/ </a:t>
            </a:r>
            <a:r>
              <a:rPr lang="fi-FI" b="1" i="1" dirty="0">
                <a:highlight>
                  <a:srgbClr val="FFFF00"/>
                </a:highlight>
              </a:rPr>
              <a:t>minun</a:t>
            </a:r>
            <a:r>
              <a:rPr lang="fi-FI" i="1" dirty="0">
                <a:highlight>
                  <a:srgbClr val="FFFF00"/>
                </a:highlight>
              </a:rPr>
              <a:t> unelmapäivä</a:t>
            </a:r>
            <a:r>
              <a:rPr lang="fi-FI" b="1" i="1" dirty="0">
                <a:highlight>
                  <a:srgbClr val="FFFF00"/>
                </a:highlight>
              </a:rPr>
              <a:t>ni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My </a:t>
            </a:r>
            <a:r>
              <a:rPr lang="fi-FI" i="1" dirty="0" err="1">
                <a:highlight>
                  <a:srgbClr val="FFFF00"/>
                </a:highlight>
              </a:rPr>
              <a:t>day</a:t>
            </a:r>
            <a:r>
              <a:rPr lang="fi-FI" i="1" dirty="0">
                <a:highlight>
                  <a:srgbClr val="FFFF00"/>
                </a:highlight>
              </a:rPr>
              <a:t> / my </a:t>
            </a:r>
            <a:r>
              <a:rPr lang="fi-FI" i="1" dirty="0" err="1">
                <a:highlight>
                  <a:srgbClr val="FFFF00"/>
                </a:highlight>
              </a:rPr>
              <a:t>dream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day</a:t>
            </a:r>
            <a:endParaRPr lang="fi-FI" i="1" dirty="0">
              <a:highlight>
                <a:srgbClr val="FFFF00"/>
              </a:highlight>
            </a:endParaRPr>
          </a:p>
        </p:txBody>
      </p:sp>
      <p:pic>
        <p:nvPicPr>
          <p:cNvPr id="5" name="Picture 4" descr="A person on a boat&#10;&#10;Description automatically generated with low confidence">
            <a:extLst>
              <a:ext uri="{FF2B5EF4-FFF2-40B4-BE49-F238E27FC236}">
                <a16:creationId xmlns:a16="http://schemas.microsoft.com/office/drawing/2014/main" id="{16A70FB1-21DE-472D-9534-46F615DE5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67048" y="2423160"/>
            <a:ext cx="3591552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Verbityypit 1-5 (videot,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-tehtävät)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Paljonko kello on? (video)</a:t>
            </a:r>
          </a:p>
        </p:txBody>
      </p:sp>
    </p:spTree>
    <p:extLst>
      <p:ext uri="{BB962C8B-B14F-4D97-AF65-F5344CB8AC3E}">
        <p14:creationId xmlns:p14="http://schemas.microsoft.com/office/powerpoint/2010/main" val="28235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Kirjan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AFTER YOU HAVE WATCHED THE VIDEOS etc.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1ACB97-29C6-47CD-9F55-DD422511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206" y="1221211"/>
            <a:ext cx="5217864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HYVÄÄ </a:t>
            </a:r>
            <a:r>
              <a:rPr lang="en-US" sz="5400" dirty="0"/>
              <a:t>VIIKONLOPPU</a:t>
            </a: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A3C7D-BE80-4B7E-97F4-7508BAAD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9264" y="5553076"/>
            <a:ext cx="5781744" cy="13287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NÄHDÄÄN MAANANTAINA!</a:t>
            </a:r>
          </a:p>
        </p:txBody>
      </p:sp>
      <p:sp>
        <p:nvSpPr>
          <p:cNvPr id="40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800CA09-B6A9-4ECC-A977-A3DB25AB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6ECAC-CEDD-4501-9334-2BEAC096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631705"/>
            <a:ext cx="11081359" cy="5374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71AAD-AA57-405A-9982-534DB996C5FD}"/>
              </a:ext>
            </a:extLst>
          </p:cNvPr>
          <p:cNvSpPr txBox="1"/>
          <p:nvPr/>
        </p:nvSpPr>
        <p:spPr>
          <a:xfrm>
            <a:off x="4480560" y="28572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0" name="Picture 2" descr="9. LUOKKA: KIRJALLISUUSHISTORIAN PARITYÖ |">
            <a:extLst>
              <a:ext uri="{FF2B5EF4-FFF2-40B4-BE49-F238E27FC236}">
                <a16:creationId xmlns:a16="http://schemas.microsoft.com/office/drawing/2014/main" id="{D36BD337-2C38-4F52-8443-46BB6A7A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17" y="84815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1A4C71-5602-4EE7-87FD-123D0F6856D4}"/>
              </a:ext>
            </a:extLst>
          </p:cNvPr>
          <p:cNvSpPr txBox="1"/>
          <p:nvPr/>
        </p:nvSpPr>
        <p:spPr>
          <a:xfrm>
            <a:off x="4340970" y="379899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DE138-F379-4902-8CC4-AF0C1E38D133}"/>
              </a:ext>
            </a:extLst>
          </p:cNvPr>
          <p:cNvSpPr txBox="1"/>
          <p:nvPr/>
        </p:nvSpPr>
        <p:spPr>
          <a:xfrm>
            <a:off x="4379614" y="431321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vät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55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C0F3D-B62C-4FDB-BCE8-4B2622C1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" y="942636"/>
            <a:ext cx="11135960" cy="48441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1192D-F748-43A0-9F8A-3B528C452E13}"/>
              </a:ext>
            </a:extLst>
          </p:cNvPr>
          <p:cNvSpPr txBox="1"/>
          <p:nvPr/>
        </p:nvSpPr>
        <p:spPr>
          <a:xfrm>
            <a:off x="4617720" y="211431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6D5BA-6177-48B7-9980-42082782C34D}"/>
              </a:ext>
            </a:extLst>
          </p:cNvPr>
          <p:cNvSpPr txBox="1"/>
          <p:nvPr/>
        </p:nvSpPr>
        <p:spPr>
          <a:xfrm>
            <a:off x="4583430" y="3121005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A2BA1A-A50D-4BCD-A843-3FDC4534A413}"/>
              </a:ext>
            </a:extLst>
          </p:cNvPr>
          <p:cNvSpPr txBox="1"/>
          <p:nvPr/>
        </p:nvSpPr>
        <p:spPr>
          <a:xfrm>
            <a:off x="4478260" y="355153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73537-BA63-4522-A570-26306966FE8A}"/>
              </a:ext>
            </a:extLst>
          </p:cNvPr>
          <p:cNvSpPr txBox="1"/>
          <p:nvPr/>
        </p:nvSpPr>
        <p:spPr>
          <a:xfrm>
            <a:off x="4465557" y="398206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AE20DA-DD12-4465-A87D-2D6B07433FB5}"/>
              </a:ext>
            </a:extLst>
          </p:cNvPr>
          <p:cNvSpPr txBox="1"/>
          <p:nvPr/>
        </p:nvSpPr>
        <p:spPr>
          <a:xfrm>
            <a:off x="4458746" y="4438323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vät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36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1F011-2C7A-4D03-9FC6-AF01EC69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8" y="524045"/>
            <a:ext cx="9078685" cy="5833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9E34E3-1277-4FDF-8B36-337E8E40A106}"/>
              </a:ext>
            </a:extLst>
          </p:cNvPr>
          <p:cNvSpPr txBox="1"/>
          <p:nvPr/>
        </p:nvSpPr>
        <p:spPr>
          <a:xfrm>
            <a:off x="4732020" y="140565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67305F-7209-4C7C-8BD7-401DB261D24F}"/>
              </a:ext>
            </a:extLst>
          </p:cNvPr>
          <p:cNvSpPr txBox="1"/>
          <p:nvPr/>
        </p:nvSpPr>
        <p:spPr>
          <a:xfrm>
            <a:off x="4732020" y="211655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D668E-4857-41C4-A437-2D495A8EC5C2}"/>
              </a:ext>
            </a:extLst>
          </p:cNvPr>
          <p:cNvSpPr txBox="1"/>
          <p:nvPr/>
        </p:nvSpPr>
        <p:spPr>
          <a:xfrm>
            <a:off x="4678087" y="2518103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3200C-3789-4ADE-9F60-CC9872939765}"/>
              </a:ext>
            </a:extLst>
          </p:cNvPr>
          <p:cNvSpPr txBox="1"/>
          <p:nvPr/>
        </p:nvSpPr>
        <p:spPr>
          <a:xfrm>
            <a:off x="4674913" y="2919656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FAB945-3A7A-44F0-9C83-48DC0E0368D6}"/>
              </a:ext>
            </a:extLst>
          </p:cNvPr>
          <p:cNvSpPr/>
          <p:nvPr/>
        </p:nvSpPr>
        <p:spPr>
          <a:xfrm>
            <a:off x="848175" y="4125220"/>
            <a:ext cx="488738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05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8724900" cy="1210146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Verbityyppi 3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>
                <a:solidFill>
                  <a:srgbClr val="FF0000"/>
                </a:solidFill>
              </a:rPr>
              <a:t>olla   (ole-)       </a:t>
            </a:r>
            <a:r>
              <a:rPr lang="fi-FI" dirty="0"/>
              <a:t>to be, to exist (present)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29722" y="2067714"/>
            <a:ext cx="892971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minä    ole</a:t>
            </a:r>
            <a:r>
              <a:rPr lang="fi-FI" b="1" dirty="0">
                <a:solidFill>
                  <a:schemeClr val="tx2"/>
                </a:solidFill>
              </a:rPr>
              <a:t>n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/>
              <a:t> I am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sinä      ole</a:t>
            </a:r>
            <a:r>
              <a:rPr lang="fi-FI" b="1" dirty="0">
                <a:solidFill>
                  <a:schemeClr val="tx2"/>
                </a:solidFill>
              </a:rPr>
              <a:t>t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/>
              <a:t>you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hän      on                                  </a:t>
            </a:r>
            <a:r>
              <a:rPr lang="fi-FI" dirty="0"/>
              <a:t>he, she is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se         on                               </a:t>
            </a:r>
            <a:r>
              <a:rPr lang="fi-FI" dirty="0"/>
              <a:t>   it  is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me        ole</a:t>
            </a:r>
            <a:r>
              <a:rPr lang="fi-FI" b="1" dirty="0">
                <a:solidFill>
                  <a:schemeClr val="tx2"/>
                </a:solidFill>
              </a:rPr>
              <a:t>mme</a:t>
            </a:r>
            <a:r>
              <a:rPr lang="fi-FI" dirty="0">
                <a:solidFill>
                  <a:srgbClr val="FF0000"/>
                </a:solidFill>
              </a:rPr>
              <a:t>                      </a:t>
            </a:r>
            <a:r>
              <a:rPr lang="fi-FI" dirty="0" err="1"/>
              <a:t>we</a:t>
            </a:r>
            <a:r>
              <a:rPr lang="fi-FI" dirty="0"/>
              <a:t> 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te          ole</a:t>
            </a:r>
            <a:r>
              <a:rPr lang="fi-FI" b="1" dirty="0">
                <a:solidFill>
                  <a:schemeClr val="tx2"/>
                </a:solidFill>
              </a:rPr>
              <a:t>tte </a:t>
            </a:r>
            <a:r>
              <a:rPr lang="fi-FI" dirty="0">
                <a:solidFill>
                  <a:srgbClr val="FF0000"/>
                </a:solidFill>
              </a:rPr>
              <a:t>                         </a:t>
            </a:r>
            <a:r>
              <a:rPr lang="fi-FI" dirty="0" err="1"/>
              <a:t>you</a:t>
            </a:r>
            <a:r>
              <a:rPr lang="fi-FI" dirty="0"/>
              <a:t>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he         o</a:t>
            </a:r>
            <a:r>
              <a:rPr lang="fi-FI" b="1" dirty="0">
                <a:solidFill>
                  <a:schemeClr val="tx2"/>
                </a:solidFill>
              </a:rPr>
              <a:t>vat </a:t>
            </a:r>
            <a:r>
              <a:rPr lang="fi-FI" dirty="0">
                <a:solidFill>
                  <a:srgbClr val="FF0000"/>
                </a:solidFill>
              </a:rPr>
              <a:t>                            </a:t>
            </a:r>
            <a:r>
              <a:rPr lang="fi-FI" dirty="0" err="1"/>
              <a:t>they</a:t>
            </a:r>
            <a:r>
              <a:rPr lang="fi-FI" dirty="0"/>
              <a:t>  are</a:t>
            </a:r>
          </a:p>
        </p:txBody>
      </p:sp>
      <p:sp>
        <p:nvSpPr>
          <p:cNvPr id="4" name="Arrow: Quad 3">
            <a:extLst>
              <a:ext uri="{FF2B5EF4-FFF2-40B4-BE49-F238E27FC236}">
                <a16:creationId xmlns:a16="http://schemas.microsoft.com/office/drawing/2014/main" id="{951947FE-7D06-40F5-82C7-2F4137AFE754}"/>
              </a:ext>
            </a:extLst>
          </p:cNvPr>
          <p:cNvSpPr/>
          <p:nvPr/>
        </p:nvSpPr>
        <p:spPr>
          <a:xfrm rot="2592976">
            <a:off x="2267281" y="818359"/>
            <a:ext cx="763892" cy="80560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6D1D0-9109-42A8-AA0E-2CA0EDBE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28" y="587829"/>
            <a:ext cx="11014785" cy="5645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59AD5-ADD3-4610-B897-55D6C936FC29}"/>
              </a:ext>
            </a:extLst>
          </p:cNvPr>
          <p:cNvSpPr txBox="1"/>
          <p:nvPr/>
        </p:nvSpPr>
        <p:spPr>
          <a:xfrm>
            <a:off x="4617720" y="230886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5C347-3F7C-4B3E-B937-B9A0104521EA}"/>
              </a:ext>
            </a:extLst>
          </p:cNvPr>
          <p:cNvSpPr txBox="1"/>
          <p:nvPr/>
        </p:nvSpPr>
        <p:spPr>
          <a:xfrm>
            <a:off x="4513088" y="3312140"/>
            <a:ext cx="204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12650-0E6F-477E-89E6-E111EE63C810}"/>
              </a:ext>
            </a:extLst>
          </p:cNvPr>
          <p:cNvSpPr txBox="1"/>
          <p:nvPr/>
        </p:nvSpPr>
        <p:spPr>
          <a:xfrm>
            <a:off x="4509914" y="3646267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517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E5B36-32D7-49E2-96CA-3FFFC37E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0271"/>
            <a:ext cx="9808029" cy="58357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2B4168-3D2A-418B-B0C6-7E99DA4E8F05}"/>
              </a:ext>
            </a:extLst>
          </p:cNvPr>
          <p:cNvSpPr txBox="1"/>
          <p:nvPr/>
        </p:nvSpPr>
        <p:spPr>
          <a:xfrm>
            <a:off x="4797426" y="147447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BF270-372E-4992-B2E9-ECC4896D952F}"/>
              </a:ext>
            </a:extLst>
          </p:cNvPr>
          <p:cNvSpPr txBox="1"/>
          <p:nvPr/>
        </p:nvSpPr>
        <p:spPr>
          <a:xfrm>
            <a:off x="4800600" y="1826291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94C539-E11A-4573-84EE-874F579CA987}"/>
              </a:ext>
            </a:extLst>
          </p:cNvPr>
          <p:cNvSpPr txBox="1"/>
          <p:nvPr/>
        </p:nvSpPr>
        <p:spPr>
          <a:xfrm>
            <a:off x="4797426" y="221614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CFA662-6C5E-48C3-921A-F331D5BD0EC7}"/>
              </a:ext>
            </a:extLst>
          </p:cNvPr>
          <p:cNvSpPr txBox="1"/>
          <p:nvPr/>
        </p:nvSpPr>
        <p:spPr>
          <a:xfrm>
            <a:off x="4645188" y="2696200"/>
            <a:ext cx="242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FF66B0-1FC6-494D-9183-F249EE52976E}"/>
              </a:ext>
            </a:extLst>
          </p:cNvPr>
          <p:cNvSpPr txBox="1"/>
          <p:nvPr/>
        </p:nvSpPr>
        <p:spPr>
          <a:xfrm>
            <a:off x="4642014" y="3093669"/>
            <a:ext cx="230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E91A2E-7330-41E4-B937-79D2EAF1512A}"/>
              </a:ext>
            </a:extLst>
          </p:cNvPr>
          <p:cNvSpPr/>
          <p:nvPr/>
        </p:nvSpPr>
        <p:spPr>
          <a:xfrm>
            <a:off x="473838" y="4224025"/>
            <a:ext cx="488738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se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CB64892-8CD6-44D5-8F7A-5B7A42FEB028}"/>
              </a:ext>
            </a:extLst>
          </p:cNvPr>
          <p:cNvSpPr/>
          <p:nvPr/>
        </p:nvSpPr>
        <p:spPr>
          <a:xfrm>
            <a:off x="6066200" y="3698854"/>
            <a:ext cx="5623685" cy="1099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itse</a:t>
            </a:r>
            <a:r>
              <a:rPr lang="en-US" sz="4800" dirty="0" err="1"/>
              <a:t>-verbit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20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C37F4D"/>
      </a:accent1>
      <a:accent2>
        <a:srgbClr val="B13C3B"/>
      </a:accent2>
      <a:accent3>
        <a:srgbClr val="C34D7D"/>
      </a:accent3>
      <a:accent4>
        <a:srgbClr val="B13B9D"/>
      </a:accent4>
      <a:accent5>
        <a:srgbClr val="A64DC3"/>
      </a:accent5>
      <a:accent6>
        <a:srgbClr val="6A43B5"/>
      </a:accent6>
      <a:hlink>
        <a:srgbClr val="3F89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799</Words>
  <Application>Microsoft Office PowerPoint</Application>
  <PresentationFormat>Widescreen</PresentationFormat>
  <Paragraphs>221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-apple-system</vt:lpstr>
      <vt:lpstr>Arial</vt:lpstr>
      <vt:lpstr>Calibri</vt:lpstr>
      <vt:lpstr>Century Gothic</vt:lpstr>
      <vt:lpstr>Comic Sans MS</vt:lpstr>
      <vt:lpstr>Elephant</vt:lpstr>
      <vt:lpstr>Modern Love</vt:lpstr>
      <vt:lpstr>The Hand</vt:lpstr>
      <vt:lpstr>Trebuchet MS</vt:lpstr>
      <vt:lpstr>Wingdings 3</vt:lpstr>
      <vt:lpstr>SketchyVTI</vt:lpstr>
      <vt:lpstr>Office-teema</vt:lpstr>
      <vt:lpstr>Facet</vt:lpstr>
      <vt:lpstr>BrushVTI</vt:lpstr>
      <vt:lpstr>Facet</vt:lpstr>
      <vt:lpstr>Facet</vt:lpstr>
      <vt:lpstr>Hei opiskelijat!</vt:lpstr>
      <vt:lpstr>Tänään = torstai 9.11.</vt:lpstr>
      <vt:lpstr>Verbityypit</vt:lpstr>
      <vt:lpstr>PowerPoint Presentation</vt:lpstr>
      <vt:lpstr>PowerPoint Presentation</vt:lpstr>
      <vt:lpstr>PowerPoint Presentation</vt:lpstr>
      <vt:lpstr>Verbityyppi 3 olla   (ole-)       to be, to exist (present)</vt:lpstr>
      <vt:lpstr>PowerPoint Presentation</vt:lpstr>
      <vt:lpstr>PowerPoint Presentation</vt:lpstr>
      <vt:lpstr>Verbityyppi 6: vanheta, kylmetä, paeta</vt:lpstr>
      <vt:lpstr>Monikäyttöinen multifunctional</vt:lpstr>
      <vt:lpstr>Negatiivinen verbi</vt:lpstr>
      <vt:lpstr>PowerPoint Presentation</vt:lpstr>
      <vt:lpstr>Verbityyppi 1.</vt:lpstr>
      <vt:lpstr>Verbityyppi 2</vt:lpstr>
      <vt:lpstr>Verbityyppi 3</vt:lpstr>
      <vt:lpstr>Verbityyppi 4</vt:lpstr>
      <vt:lpstr>Verbityyppi 5</vt:lpstr>
      <vt:lpstr>NÄHDÄ, TEHDÄ</vt:lpstr>
      <vt:lpstr>PowerPoint Presentation</vt:lpstr>
      <vt:lpstr>PowerPoint Presentation</vt:lpstr>
      <vt:lpstr>PowerPoint Presentation</vt:lpstr>
      <vt:lpstr> Lue teksti parisi kanssa sivulla 37 </vt:lpstr>
      <vt:lpstr> Lue teksti parisi kanssa sivulla 37 </vt:lpstr>
      <vt:lpstr>Ajanilmaisut + MINÄ</vt:lpstr>
      <vt:lpstr>PowerPoint Presentation</vt:lpstr>
      <vt:lpstr>Milloin intensiivikurssi on?</vt:lpstr>
      <vt:lpstr>PowerPoint Presentation</vt:lpstr>
      <vt:lpstr>Mitä kello on?   </vt:lpstr>
      <vt:lpstr>Mihin aikaan? </vt:lpstr>
      <vt:lpstr>Kirjan tehtävät </vt:lpstr>
      <vt:lpstr>Kotona/At home TEKSTI 1: dedis (maanantai 13.11.)</vt:lpstr>
      <vt:lpstr>Kotona/At home MyCourses</vt:lpstr>
      <vt:lpstr>Kotona/At home Kirjassa/ in the book</vt:lpstr>
      <vt:lpstr>HYVÄÄ VIIKONLOPPUA!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 opiskelijat!</dc:title>
  <dc:creator>Jäppinen Emese</dc:creator>
  <cp:lastModifiedBy>Keränen Anja</cp:lastModifiedBy>
  <cp:revision>33</cp:revision>
  <dcterms:created xsi:type="dcterms:W3CDTF">2022-09-22T09:11:54Z</dcterms:created>
  <dcterms:modified xsi:type="dcterms:W3CDTF">2023-11-08T17:04:08Z</dcterms:modified>
</cp:coreProperties>
</file>