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8" r:id="rId3"/>
    <p:sldMasterId id="2147483710" r:id="rId4"/>
    <p:sldMasterId id="2147483722" r:id="rId5"/>
    <p:sldMasterId id="2147483734" r:id="rId6"/>
    <p:sldMasterId id="2147483748" r:id="rId7"/>
    <p:sldMasterId id="2147483760" r:id="rId8"/>
  </p:sldMasterIdLst>
  <p:notesMasterIdLst>
    <p:notesMasterId r:id="rId68"/>
  </p:notesMasterIdLst>
  <p:sldIdLst>
    <p:sldId id="742" r:id="rId9"/>
    <p:sldId id="282" r:id="rId10"/>
    <p:sldId id="379" r:id="rId11"/>
    <p:sldId id="443" r:id="rId12"/>
    <p:sldId id="444" r:id="rId13"/>
    <p:sldId id="420" r:id="rId14"/>
    <p:sldId id="452" r:id="rId15"/>
    <p:sldId id="421" r:id="rId16"/>
    <p:sldId id="324" r:id="rId17"/>
    <p:sldId id="338" r:id="rId18"/>
    <p:sldId id="339" r:id="rId19"/>
    <p:sldId id="362" r:id="rId20"/>
    <p:sldId id="340" r:id="rId21"/>
    <p:sldId id="341" r:id="rId22"/>
    <p:sldId id="325" r:id="rId23"/>
    <p:sldId id="326" r:id="rId24"/>
    <p:sldId id="342" r:id="rId25"/>
    <p:sldId id="363" r:id="rId26"/>
    <p:sldId id="343" r:id="rId27"/>
    <p:sldId id="409" r:id="rId28"/>
    <p:sldId id="331" r:id="rId29"/>
    <p:sldId id="330" r:id="rId30"/>
    <p:sldId id="328" r:id="rId31"/>
    <p:sldId id="332" r:id="rId32"/>
    <p:sldId id="381" r:id="rId33"/>
    <p:sldId id="277" r:id="rId34"/>
    <p:sldId id="292" r:id="rId35"/>
    <p:sldId id="293" r:id="rId36"/>
    <p:sldId id="294" r:id="rId37"/>
    <p:sldId id="281" r:id="rId38"/>
    <p:sldId id="382" r:id="rId39"/>
    <p:sldId id="383" r:id="rId40"/>
    <p:sldId id="394" r:id="rId41"/>
    <p:sldId id="395" r:id="rId42"/>
    <p:sldId id="384" r:id="rId43"/>
    <p:sldId id="385" r:id="rId44"/>
    <p:sldId id="364" r:id="rId45"/>
    <p:sldId id="365" r:id="rId46"/>
    <p:sldId id="367" r:id="rId47"/>
    <p:sldId id="388" r:id="rId48"/>
    <p:sldId id="389" r:id="rId49"/>
    <p:sldId id="410" r:id="rId50"/>
    <p:sldId id="412" r:id="rId51"/>
    <p:sldId id="413" r:id="rId52"/>
    <p:sldId id="414" r:id="rId53"/>
    <p:sldId id="416" r:id="rId54"/>
    <p:sldId id="417" r:id="rId55"/>
    <p:sldId id="316" r:id="rId56"/>
    <p:sldId id="390" r:id="rId57"/>
    <p:sldId id="317" r:id="rId58"/>
    <p:sldId id="258" r:id="rId59"/>
    <p:sldId id="757" r:id="rId60"/>
    <p:sldId id="758" r:id="rId61"/>
    <p:sldId id="256" r:id="rId62"/>
    <p:sldId id="257" r:id="rId63"/>
    <p:sldId id="359" r:id="rId64"/>
    <p:sldId id="360" r:id="rId65"/>
    <p:sldId id="479" r:id="rId66"/>
    <p:sldId id="480"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61" autoAdjust="0"/>
    <p:restoredTop sz="94660"/>
  </p:normalViewPr>
  <p:slideViewPr>
    <p:cSldViewPr snapToGrid="0">
      <p:cViewPr>
        <p:scale>
          <a:sx n="96" d="100"/>
          <a:sy n="96" d="100"/>
        </p:scale>
        <p:origin x="619"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1B510-64CA-458B-97F0-DE8C520B4E94}" type="datetimeFigureOut">
              <a:rPr lang="fi-FI" smtClean="0"/>
              <a:t>28.2.2023</a:t>
            </a:fld>
            <a:endParaRPr lang="fi-FI"/>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611A8-FA89-489F-9A96-A4F075F910E1}" type="slidenum">
              <a:rPr lang="fi-FI" smtClean="0"/>
              <a:t>‹#›</a:t>
            </a:fld>
            <a:endParaRPr lang="fi-FI"/>
          </a:p>
        </p:txBody>
      </p:sp>
    </p:spTree>
    <p:extLst>
      <p:ext uri="{BB962C8B-B14F-4D97-AF65-F5344CB8AC3E}">
        <p14:creationId xmlns:p14="http://schemas.microsoft.com/office/powerpoint/2010/main" val="681587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fi-FI">
              <a:latin typeface="Arial" pitchFamily="34" charset="0"/>
            </a:endParaRPr>
          </a:p>
        </p:txBody>
      </p:sp>
      <p:sp>
        <p:nvSpPr>
          <p:cNvPr id="113668" name="Slide Number Placeholder 3"/>
          <p:cNvSpPr>
            <a:spLocks noGrp="1"/>
          </p:cNvSpPr>
          <p:nvPr>
            <p:ph type="sldNum" sz="quarter" idx="5"/>
          </p:nvPr>
        </p:nvSpPr>
        <p:spPr>
          <a:noFill/>
        </p:spPr>
        <p:txBody>
          <a:bodyPr/>
          <a:lstStyle/>
          <a:p>
            <a:pPr defTabSz="989013"/>
            <a:fld id="{A510D08A-3E96-41CA-BD5E-D145E424270E}" type="slidenum">
              <a:rPr lang="en-US" smtClean="0">
                <a:solidFill>
                  <a:srgbClr val="000000"/>
                </a:solidFill>
                <a:latin typeface="Arial" pitchFamily="34" charset="0"/>
              </a:rPr>
              <a:pPr defTabSz="989013"/>
              <a:t>1</a:t>
            </a:fld>
            <a:endParaRPr lang="en-US">
              <a:solidFill>
                <a:srgbClr val="000000"/>
              </a:solidFill>
              <a:latin typeface="Arial" pitchFamily="34" charset="0"/>
            </a:endParaRPr>
          </a:p>
        </p:txBody>
      </p:sp>
    </p:spTree>
    <p:extLst>
      <p:ext uri="{BB962C8B-B14F-4D97-AF65-F5344CB8AC3E}">
        <p14:creationId xmlns:p14="http://schemas.microsoft.com/office/powerpoint/2010/main" val="2371950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a:noFill/>
          <a:ln/>
        </p:spPr>
        <p:txBody>
          <a:bodyPr/>
          <a:lstStyle/>
          <a:p>
            <a:endParaRPr lang="fi-FI"/>
          </a:p>
        </p:txBody>
      </p:sp>
      <p:sp>
        <p:nvSpPr>
          <p:cNvPr id="79876"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7C233B73-A3BB-472D-A15D-0E7239873117}"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922776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a:noFill/>
          <a:ln/>
        </p:spPr>
        <p:txBody>
          <a:bodyPr/>
          <a:lstStyle/>
          <a:p>
            <a:endParaRPr lang="fi-FI"/>
          </a:p>
        </p:txBody>
      </p:sp>
      <p:sp>
        <p:nvSpPr>
          <p:cNvPr id="80900"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F4E4867-7B3B-47A5-9A4E-04C8B6640045}"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39571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a:noFill/>
          <a:ln/>
        </p:spPr>
        <p:txBody>
          <a:bodyPr/>
          <a:lstStyle/>
          <a:p>
            <a:endParaRPr lang="fi-FI"/>
          </a:p>
        </p:txBody>
      </p:sp>
      <p:sp>
        <p:nvSpPr>
          <p:cNvPr id="81924"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41617C1-A694-41C8-85E7-7A7BC1C4DE96}"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5092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a:noFill/>
          <a:ln/>
        </p:spPr>
        <p:txBody>
          <a:bodyPr/>
          <a:lstStyle/>
          <a:p>
            <a:endParaRPr lang="fi-FI"/>
          </a:p>
        </p:txBody>
      </p:sp>
      <p:sp>
        <p:nvSpPr>
          <p:cNvPr id="82948"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AC77049-D7E4-4106-80E1-5916B512CD46}"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743351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a:noFill/>
          <a:ln/>
        </p:spPr>
        <p:txBody>
          <a:bodyPr/>
          <a:lstStyle/>
          <a:p>
            <a:endParaRPr lang="fi-FI"/>
          </a:p>
        </p:txBody>
      </p:sp>
      <p:sp>
        <p:nvSpPr>
          <p:cNvPr id="8397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C51DC1E-925A-4F58-86F4-D0F94DC3EF82}"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008952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a:noFill/>
          <a:ln/>
        </p:spPr>
        <p:txBody>
          <a:bodyPr/>
          <a:lstStyle/>
          <a:p>
            <a:endParaRPr lang="fi-FI"/>
          </a:p>
        </p:txBody>
      </p:sp>
      <p:sp>
        <p:nvSpPr>
          <p:cNvPr id="86020"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BC2A029-2F1D-4FC6-A996-CE1A8B03F81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817100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a:noFill/>
          <a:ln/>
        </p:spPr>
        <p:txBody>
          <a:bodyPr/>
          <a:lstStyle/>
          <a:p>
            <a:endParaRPr lang="fi-FI"/>
          </a:p>
        </p:txBody>
      </p:sp>
      <p:sp>
        <p:nvSpPr>
          <p:cNvPr id="87044"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3EDEB80-5599-46E1-A5DE-126DCBC15368}"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753281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a:noFill/>
          <a:ln/>
        </p:spPr>
        <p:txBody>
          <a:bodyPr/>
          <a:lstStyle/>
          <a:p>
            <a:endParaRPr lang="fi-FI"/>
          </a:p>
        </p:txBody>
      </p:sp>
      <p:sp>
        <p:nvSpPr>
          <p:cNvPr id="8909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A85A620D-37E6-4498-BC25-18906E6AE1C8}"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887414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a:noFill/>
          <a:ln/>
        </p:spPr>
        <p:txBody>
          <a:bodyPr/>
          <a:lstStyle/>
          <a:p>
            <a:endParaRPr lang="fi-FI"/>
          </a:p>
        </p:txBody>
      </p:sp>
      <p:sp>
        <p:nvSpPr>
          <p:cNvPr id="91140"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C8B8354-AD8F-4060-AD1E-F69DF9A2849F}"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5919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263B381-2898-404B-8327-624E88A08728}"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a:xfrm>
            <a:off x="960438" y="3475039"/>
            <a:ext cx="7680326" cy="3290887"/>
          </a:xfrm>
          <a:noFill/>
          <a:ln/>
        </p:spPr>
        <p:txBody>
          <a:bodyPr/>
          <a:lstStyle/>
          <a:p>
            <a:endParaRPr lang="en-GB">
              <a:latin typeface="Arial" pitchFamily="34" charset="0"/>
            </a:endParaRPr>
          </a:p>
        </p:txBody>
      </p:sp>
    </p:spTree>
    <p:extLst>
      <p:ext uri="{BB962C8B-B14F-4D97-AF65-F5344CB8AC3E}">
        <p14:creationId xmlns:p14="http://schemas.microsoft.com/office/powerpoint/2010/main" val="338436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a:noFill/>
          <a:ln/>
        </p:spPr>
        <p:txBody>
          <a:bodyPr/>
          <a:lstStyle/>
          <a:p>
            <a:pPr eaLnBrk="1" hangingPunct="1"/>
            <a:endParaRPr lang="fi-FI"/>
          </a:p>
        </p:txBody>
      </p:sp>
    </p:spTree>
    <p:extLst>
      <p:ext uri="{BB962C8B-B14F-4D97-AF65-F5344CB8AC3E}">
        <p14:creationId xmlns:p14="http://schemas.microsoft.com/office/powerpoint/2010/main" val="2931316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a:noFill/>
          <a:ln/>
        </p:spPr>
        <p:txBody>
          <a:bodyPr/>
          <a:lstStyle/>
          <a:p>
            <a:endParaRPr lang="fi-FI"/>
          </a:p>
        </p:txBody>
      </p:sp>
      <p:sp>
        <p:nvSpPr>
          <p:cNvPr id="95236"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63870A0-F23E-46FE-8DB5-A42792522753}"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4005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9"/>
          <p:cNvSpPr txBox="1">
            <a:spLocks noGrp="1" noChangeArrowheads="1"/>
          </p:cNvSpPr>
          <p:nvPr/>
        </p:nvSpPr>
        <p:spPr bwMode="auto">
          <a:xfrm>
            <a:off x="5434013" y="6950075"/>
            <a:ext cx="4157662" cy="361950"/>
          </a:xfrm>
          <a:prstGeom prst="rect">
            <a:avLst/>
          </a:prstGeom>
          <a:noFill/>
          <a:ln w="9525">
            <a:noFill/>
            <a:round/>
            <a:headEnd/>
            <a:tailEnd/>
          </a:ln>
        </p:spPr>
        <p:txBody>
          <a:bodyPr lIns="0" tIns="0" rIns="0" bIns="0" anchor="b"/>
          <a:lstStyle/>
          <a:p>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fld id="{308679EC-A533-477E-A5E6-41032D0782BD}" type="slidenum">
              <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rPr>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t>27</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endParaRPr>
          </a:p>
        </p:txBody>
      </p:sp>
      <p:sp>
        <p:nvSpPr>
          <p:cNvPr id="96259" name="Text Box 1"/>
          <p:cNvSpPr txBox="1">
            <a:spLocks noChangeArrowheads="1"/>
          </p:cNvSpPr>
          <p:nvPr/>
        </p:nvSpPr>
        <p:spPr bwMode="auto">
          <a:xfrm>
            <a:off x="1403350" y="558800"/>
            <a:ext cx="6792913" cy="2740025"/>
          </a:xfrm>
          <a:prstGeom prst="rect">
            <a:avLst/>
          </a:prstGeom>
          <a:solidFill>
            <a:srgbClr val="FFFFFF"/>
          </a:solidFill>
          <a:ln w="9360">
            <a:solidFill>
              <a:srgbClr val="000000"/>
            </a:solidFill>
            <a:miter lim="800000"/>
            <a:headEnd/>
            <a:tailEnd/>
          </a:ln>
        </p:spPr>
        <p:txBody>
          <a:bodyPr wrap="none" lIns="83198" tIns="41600" rIns="83198" bIns="41600" anchor="ctr"/>
          <a:lstStyle/>
          <a:p>
            <a:pPr marL="0" marR="0" lvl="0" indent="0" algn="l" defTabSz="409575" rtl="0" eaLnBrk="1" fontAlgn="base" latinLnBrk="0" hangingPunct="0">
              <a:lnSpc>
                <a:spcPct val="95000"/>
              </a:lnSpc>
              <a:spcBef>
                <a:spcPct val="0"/>
              </a:spcBef>
              <a:spcAft>
                <a:spcPct val="0"/>
              </a:spcAft>
              <a:buClr>
                <a:srgbClr val="000000"/>
              </a:buClr>
              <a:buSzPct val="45000"/>
              <a:buFont typeface="Wingdings" pitchFamily="2" charset="2"/>
              <a:buNone/>
              <a:tabLst/>
              <a:defRPr/>
            </a:pPr>
            <a:endParaRPr kumimoji="0" lang="fi-FI" sz="2000" b="0" i="0" u="none" strike="noStrike" kern="1200" cap="none" spc="0" normalizeH="0" baseline="0" noProof="0">
              <a:ln>
                <a:noFill/>
              </a:ln>
              <a:solidFill>
                <a:prstClr val="white"/>
              </a:solidFill>
              <a:effectLst/>
              <a:uLnTx/>
              <a:uFillTx/>
              <a:latin typeface="Trebuchet MS" pitchFamily="34" charset="0"/>
              <a:ea typeface="+mn-ea"/>
              <a:cs typeface="Lucida Sans Unicode" pitchFamily="34" charset="0"/>
            </a:endParaRPr>
          </a:p>
        </p:txBody>
      </p:sp>
      <p:sp>
        <p:nvSpPr>
          <p:cNvPr id="96260" name="Rectangle 2"/>
          <p:cNvSpPr>
            <a:spLocks noGrp="1" noChangeArrowheads="1"/>
          </p:cNvSpPr>
          <p:nvPr>
            <p:ph type="body"/>
          </p:nvPr>
        </p:nvSpPr>
        <p:spPr>
          <a:xfrm>
            <a:off x="958850" y="3473450"/>
            <a:ext cx="7675563" cy="3292475"/>
          </a:xfrm>
          <a:noFill/>
          <a:ln/>
        </p:spPr>
        <p:txBody>
          <a:bodyPr wrap="none" lIns="0" tIns="0" rIns="0" bIns="0" anchor="ctr"/>
          <a:lstStyle/>
          <a:p>
            <a:pPr defTabSz="449263" eaLnBrk="1" hangingPunct="1"/>
            <a:endParaRPr lang="fi-FI"/>
          </a:p>
        </p:txBody>
      </p:sp>
    </p:spTree>
    <p:extLst>
      <p:ext uri="{BB962C8B-B14F-4D97-AF65-F5344CB8AC3E}">
        <p14:creationId xmlns:p14="http://schemas.microsoft.com/office/powerpoint/2010/main" val="3749308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9"/>
          <p:cNvSpPr txBox="1">
            <a:spLocks noGrp="1" noChangeArrowheads="1"/>
          </p:cNvSpPr>
          <p:nvPr/>
        </p:nvSpPr>
        <p:spPr bwMode="auto">
          <a:xfrm>
            <a:off x="5434013" y="6950075"/>
            <a:ext cx="4157662" cy="361950"/>
          </a:xfrm>
          <a:prstGeom prst="rect">
            <a:avLst/>
          </a:prstGeom>
          <a:noFill/>
          <a:ln w="9525">
            <a:noFill/>
            <a:round/>
            <a:headEnd/>
            <a:tailEnd/>
          </a:ln>
        </p:spPr>
        <p:txBody>
          <a:bodyPr lIns="0" tIns="0" rIns="0" bIns="0" anchor="b"/>
          <a:lstStyle/>
          <a:p>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fld id="{75039CB0-905D-413E-8810-9CF1B18F7E3A}" type="slidenum">
              <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rPr>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t>28</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endParaRPr>
          </a:p>
        </p:txBody>
      </p:sp>
      <p:sp>
        <p:nvSpPr>
          <p:cNvPr id="97283" name="Text Box 1"/>
          <p:cNvSpPr txBox="1">
            <a:spLocks noChangeArrowheads="1"/>
          </p:cNvSpPr>
          <p:nvPr/>
        </p:nvSpPr>
        <p:spPr bwMode="auto">
          <a:xfrm>
            <a:off x="1403350" y="558800"/>
            <a:ext cx="6792913" cy="2740025"/>
          </a:xfrm>
          <a:prstGeom prst="rect">
            <a:avLst/>
          </a:prstGeom>
          <a:solidFill>
            <a:srgbClr val="FFFFFF"/>
          </a:solidFill>
          <a:ln w="9360">
            <a:solidFill>
              <a:srgbClr val="000000"/>
            </a:solidFill>
            <a:miter lim="800000"/>
            <a:headEnd/>
            <a:tailEnd/>
          </a:ln>
        </p:spPr>
        <p:txBody>
          <a:bodyPr wrap="none" lIns="83198" tIns="41600" rIns="83198" bIns="41600" anchor="ctr"/>
          <a:lstStyle/>
          <a:p>
            <a:pPr marL="0" marR="0" lvl="0" indent="0" algn="l" defTabSz="409575" rtl="0" eaLnBrk="1" fontAlgn="base" latinLnBrk="0" hangingPunct="0">
              <a:lnSpc>
                <a:spcPct val="95000"/>
              </a:lnSpc>
              <a:spcBef>
                <a:spcPct val="0"/>
              </a:spcBef>
              <a:spcAft>
                <a:spcPct val="0"/>
              </a:spcAft>
              <a:buClr>
                <a:srgbClr val="000000"/>
              </a:buClr>
              <a:buSzPct val="45000"/>
              <a:buFont typeface="Wingdings" pitchFamily="2" charset="2"/>
              <a:buNone/>
              <a:tabLst/>
              <a:defRPr/>
            </a:pPr>
            <a:endParaRPr kumimoji="0" lang="fi-FI" sz="2000" b="0" i="0" u="none" strike="noStrike" kern="1200" cap="none" spc="0" normalizeH="0" baseline="0" noProof="0">
              <a:ln>
                <a:noFill/>
              </a:ln>
              <a:solidFill>
                <a:prstClr val="white"/>
              </a:solidFill>
              <a:effectLst/>
              <a:uLnTx/>
              <a:uFillTx/>
              <a:latin typeface="Trebuchet MS" pitchFamily="34" charset="0"/>
              <a:ea typeface="+mn-ea"/>
              <a:cs typeface="Lucida Sans Unicode" pitchFamily="34" charset="0"/>
            </a:endParaRPr>
          </a:p>
        </p:txBody>
      </p:sp>
      <p:sp>
        <p:nvSpPr>
          <p:cNvPr id="97284" name="Rectangle 2"/>
          <p:cNvSpPr>
            <a:spLocks noGrp="1" noChangeArrowheads="1"/>
          </p:cNvSpPr>
          <p:nvPr>
            <p:ph type="body"/>
          </p:nvPr>
        </p:nvSpPr>
        <p:spPr>
          <a:xfrm>
            <a:off x="958850" y="3473450"/>
            <a:ext cx="7675563" cy="3292475"/>
          </a:xfrm>
          <a:noFill/>
          <a:ln/>
        </p:spPr>
        <p:txBody>
          <a:bodyPr wrap="none" lIns="0" tIns="0" rIns="0" bIns="0" anchor="ctr"/>
          <a:lstStyle/>
          <a:p>
            <a:pPr defTabSz="449263" eaLnBrk="1" hangingPunct="1"/>
            <a:endParaRPr lang="fi-FI"/>
          </a:p>
        </p:txBody>
      </p:sp>
    </p:spTree>
    <p:extLst>
      <p:ext uri="{BB962C8B-B14F-4D97-AF65-F5344CB8AC3E}">
        <p14:creationId xmlns:p14="http://schemas.microsoft.com/office/powerpoint/2010/main" val="2414756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9"/>
          <p:cNvSpPr txBox="1">
            <a:spLocks noGrp="1" noChangeArrowheads="1"/>
          </p:cNvSpPr>
          <p:nvPr/>
        </p:nvSpPr>
        <p:spPr bwMode="auto">
          <a:xfrm>
            <a:off x="5434013" y="6950075"/>
            <a:ext cx="4157662" cy="361950"/>
          </a:xfrm>
          <a:prstGeom prst="rect">
            <a:avLst/>
          </a:prstGeom>
          <a:noFill/>
          <a:ln w="9525">
            <a:noFill/>
            <a:round/>
            <a:headEnd/>
            <a:tailEnd/>
          </a:ln>
        </p:spPr>
        <p:txBody>
          <a:bodyPr lIns="0" tIns="0" rIns="0" bIns="0" anchor="b"/>
          <a:lstStyle/>
          <a:p>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fld id="{C616842C-C33C-458A-955D-64367B86DC9C}" type="slidenum">
              <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rPr>
              <a:pPr marL="0" marR="0" lvl="0" indent="0" algn="r" defTabSz="409575" rtl="0" eaLnBrk="1" fontAlgn="base" latinLnBrk="0" hangingPunct="0">
                <a:lnSpc>
                  <a:spcPct val="93000"/>
                </a:lnSpc>
                <a:spcBef>
                  <a:spcPct val="0"/>
                </a:spcBef>
                <a:spcAft>
                  <a:spcPct val="0"/>
                </a:spcAft>
                <a:buClr>
                  <a:srgbClr val="000000"/>
                </a:buClr>
                <a:buSzPct val="45000"/>
                <a:buFont typeface="Wingdings" pitchFamily="2" charset="2"/>
                <a:buNone/>
                <a:tabLst>
                  <a:tab pos="0" algn="l"/>
                  <a:tab pos="415925" algn="l"/>
                  <a:tab pos="831850" algn="l"/>
                  <a:tab pos="1247775" algn="l"/>
                  <a:tab pos="1663700" algn="l"/>
                  <a:tab pos="2079625" algn="l"/>
                  <a:tab pos="2495550" algn="l"/>
                  <a:tab pos="2911475" algn="l"/>
                  <a:tab pos="3327400" algn="l"/>
                  <a:tab pos="3743325" algn="l"/>
                  <a:tab pos="4159250" algn="l"/>
                  <a:tab pos="4575175" algn="l"/>
                  <a:tab pos="4992688" algn="l"/>
                  <a:tab pos="5407025" algn="l"/>
                  <a:tab pos="5824538" algn="l"/>
                  <a:tab pos="6238875" algn="l"/>
                  <a:tab pos="6656388" algn="l"/>
                  <a:tab pos="7070725" algn="l"/>
                  <a:tab pos="7488238" algn="l"/>
                  <a:tab pos="7902575" algn="l"/>
                  <a:tab pos="8320088" algn="l"/>
                </a:tabLst>
                <a:defRPr/>
              </a:pPr>
              <a:t>29</a:t>
            </a:fld>
            <a:endParaRPr kumimoji="0" lang="en-GB" sz="1200" b="0" i="0" u="none" strike="noStrike" kern="1200" cap="none" spc="0" normalizeH="0" baseline="0" noProof="0">
              <a:ln>
                <a:noFill/>
              </a:ln>
              <a:solidFill>
                <a:srgbClr val="000000"/>
              </a:solidFill>
              <a:effectLst/>
              <a:uLnTx/>
              <a:uFillTx/>
              <a:latin typeface="Times New Roman" pitchFamily="18" charset="0"/>
              <a:ea typeface="+mn-ea"/>
              <a:cs typeface="Lucida Sans Unicode" pitchFamily="34" charset="0"/>
            </a:endParaRPr>
          </a:p>
        </p:txBody>
      </p:sp>
      <p:sp>
        <p:nvSpPr>
          <p:cNvPr id="98307" name="Rectangle 1"/>
          <p:cNvSpPr>
            <a:spLocks noGrp="1" noRot="1" noChangeAspect="1" noChangeArrowheads="1" noTextEdit="1"/>
          </p:cNvSpPr>
          <p:nvPr>
            <p:ph type="sldImg"/>
          </p:nvPr>
        </p:nvSpPr>
        <p:spPr bwMode="auto">
          <a:xfrm>
            <a:off x="2971800" y="558800"/>
            <a:ext cx="3651250" cy="2740025"/>
          </a:xfrm>
          <a:solidFill>
            <a:srgbClr val="FFFFFF"/>
          </a:solidFill>
          <a:ln>
            <a:solidFill>
              <a:srgbClr val="000000"/>
            </a:solidFill>
            <a:miter lim="800000"/>
            <a:headEnd/>
            <a:tailEnd/>
          </a:ln>
        </p:spPr>
      </p:sp>
      <p:sp>
        <p:nvSpPr>
          <p:cNvPr id="98308" name="Rectangle 2"/>
          <p:cNvSpPr>
            <a:spLocks noGrp="1" noChangeArrowheads="1"/>
          </p:cNvSpPr>
          <p:nvPr>
            <p:ph type="body" idx="1"/>
          </p:nvPr>
        </p:nvSpPr>
        <p:spPr>
          <a:xfrm>
            <a:off x="958850" y="3473450"/>
            <a:ext cx="7675563" cy="3292475"/>
          </a:xfrm>
          <a:noFill/>
          <a:ln/>
        </p:spPr>
        <p:txBody>
          <a:bodyPr wrap="none" lIns="0" tIns="0" rIns="0" bIns="0" anchor="ctr"/>
          <a:lstStyle/>
          <a:p>
            <a:pPr defTabSz="449263" eaLnBrk="1" hangingPunct="1"/>
            <a:endParaRPr lang="fi-FI"/>
          </a:p>
        </p:txBody>
      </p:sp>
    </p:spTree>
    <p:extLst>
      <p:ext uri="{BB962C8B-B14F-4D97-AF65-F5344CB8AC3E}">
        <p14:creationId xmlns:p14="http://schemas.microsoft.com/office/powerpoint/2010/main" val="1067762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a:noFill/>
          <a:ln/>
        </p:spPr>
        <p:txBody>
          <a:bodyPr/>
          <a:lstStyle/>
          <a:p>
            <a:endParaRPr lang="fi-FI"/>
          </a:p>
        </p:txBody>
      </p:sp>
      <p:sp>
        <p:nvSpPr>
          <p:cNvPr id="9933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4825DF6F-6A2A-472A-8183-B57C27476F63}"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668561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a:noFill/>
          <a:ln/>
        </p:spPr>
        <p:txBody>
          <a:bodyPr/>
          <a:lstStyle/>
          <a:p>
            <a:endParaRPr lang="fi-FI">
              <a:latin typeface="Arial" pitchFamily="34" charset="0"/>
            </a:endParaRPr>
          </a:p>
        </p:txBody>
      </p:sp>
      <p:sp>
        <p:nvSpPr>
          <p:cNvPr id="92164"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8551A98B-EE71-4935-B91A-157B948E8F87}"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2372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E320613E-638F-4383-9211-B4E17A7F7260}"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58175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a:defRPr/>
            </a:pPr>
            <a:fld id="{E320613E-638F-4383-9211-B4E17A7F7260}" type="slidenum">
              <a:rPr lang="en-US" smtClean="0"/>
              <a:pPr>
                <a:defRPr/>
              </a:pPr>
              <a:t>35</a:t>
            </a:fld>
            <a:endParaRPr lang="en-US"/>
          </a:p>
        </p:txBody>
      </p:sp>
    </p:spTree>
    <p:extLst>
      <p:ext uri="{BB962C8B-B14F-4D97-AF65-F5344CB8AC3E}">
        <p14:creationId xmlns:p14="http://schemas.microsoft.com/office/powerpoint/2010/main" val="4175517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a:defRPr/>
            </a:pPr>
            <a:fld id="{E320613E-638F-4383-9211-B4E17A7F7260}" type="slidenum">
              <a:rPr lang="en-US" smtClean="0"/>
              <a:pPr>
                <a:defRPr/>
              </a:pPr>
              <a:t>36</a:t>
            </a:fld>
            <a:endParaRPr lang="en-US"/>
          </a:p>
        </p:txBody>
      </p:sp>
    </p:spTree>
    <p:extLst>
      <p:ext uri="{BB962C8B-B14F-4D97-AF65-F5344CB8AC3E}">
        <p14:creationId xmlns:p14="http://schemas.microsoft.com/office/powerpoint/2010/main" val="2709993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a:noFill/>
          <a:ln/>
        </p:spPr>
        <p:txBody>
          <a:bodyPr/>
          <a:lstStyle/>
          <a:p>
            <a:endParaRPr lang="fi-FI"/>
          </a:p>
        </p:txBody>
      </p:sp>
      <p:sp>
        <p:nvSpPr>
          <p:cNvPr id="103428"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DC03CCBB-B749-414E-993D-A7CDBB859BA9}"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3708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BC5734-D48D-4CAA-AE99-6B59F99FCE96}"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2874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452B4634-8A0A-4915-94E1-84EBF7CCE0DD}" type="slidenum">
              <a:rPr kumimoji="0" 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6147" name="Rectangle 2"/>
          <p:cNvSpPr>
            <a:spLocks noGrp="1" noRot="1" noChangeAspect="1" noChangeArrowheads="1" noTextEdit="1"/>
          </p:cNvSpPr>
          <p:nvPr>
            <p:ph type="sldImg"/>
          </p:nvPr>
        </p:nvSpPr>
        <p:spPr>
          <a:xfrm>
            <a:off x="2974975" y="550863"/>
            <a:ext cx="3656013" cy="2743200"/>
          </a:xfrm>
          <a:ln/>
        </p:spPr>
      </p:sp>
      <p:sp>
        <p:nvSpPr>
          <p:cNvPr id="6148" name="Rectangle 3"/>
          <p:cNvSpPr>
            <a:spLocks noGrp="1" noChangeArrowheads="1"/>
          </p:cNvSpPr>
          <p:nvPr>
            <p:ph type="body" idx="1"/>
          </p:nvPr>
        </p:nvSpPr>
        <p:spPr>
          <a:xfrm>
            <a:off x="961022" y="3474662"/>
            <a:ext cx="7679159" cy="3291722"/>
          </a:xfrm>
          <a:noFill/>
          <a:ln/>
        </p:spPr>
        <p:txBody>
          <a:bodyPr/>
          <a:lstStyle/>
          <a:p>
            <a:endParaRPr lang="fi-FI"/>
          </a:p>
        </p:txBody>
      </p:sp>
    </p:spTree>
    <p:extLst>
      <p:ext uri="{BB962C8B-B14F-4D97-AF65-F5344CB8AC3E}">
        <p14:creationId xmlns:p14="http://schemas.microsoft.com/office/powerpoint/2010/main" val="3138357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a:noFill/>
          <a:ln/>
        </p:spPr>
        <p:txBody>
          <a:bodyPr/>
          <a:lstStyle/>
          <a:p>
            <a:endParaRPr lang="fi-FI"/>
          </a:p>
        </p:txBody>
      </p:sp>
      <p:sp>
        <p:nvSpPr>
          <p:cNvPr id="112644"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2E83914F-EBD5-4BC5-BBCC-7DD11528DDAF}"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307672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i-FI"/>
              <a:t>In this work we have used polylysine as the cationi polyelectrolyte. In  the scattering curve of pure polylysine only a broad peak is observed. That corresponds to an average structure size of 15 Å. This is the diameter of pLys alfa-helix or one chain in  a beta-sheet structure.</a:t>
            </a:r>
          </a:p>
          <a:p>
            <a:pPr>
              <a:spcBef>
                <a:spcPct val="0"/>
              </a:spcBef>
            </a:pPr>
            <a:endParaRPr lang="fi-FI"/>
          </a:p>
          <a:p>
            <a:pPr>
              <a:spcBef>
                <a:spcPct val="0"/>
              </a:spcBef>
            </a:pPr>
            <a:r>
              <a:rPr lang="fi-FI"/>
              <a:t>As  the surfactant we have a triple tail lipid, which consists of two alkyl tails and one hydrophilic PEG tail.  Here we have 14 methylene units. The pure lipid makes a lamellar structure with periodicity of 77 Å. In the lamellae the layers of hydrophobic alkyl tails and hydrophilic polyethylene oxide tails alternate. </a:t>
            </a:r>
          </a:p>
          <a:p>
            <a:pPr>
              <a:spcBef>
                <a:spcPct val="0"/>
              </a:spcBef>
            </a:pPr>
            <a:endParaRPr lang="fi-FI"/>
          </a:p>
          <a:p>
            <a:pPr>
              <a:spcBef>
                <a:spcPct val="0"/>
              </a:spcBef>
            </a:pPr>
            <a:endParaRPr lang="fi-FI"/>
          </a:p>
          <a:p>
            <a:pPr>
              <a:spcBef>
                <a:spcPct val="0"/>
              </a:spcBef>
            </a:pPr>
            <a:r>
              <a:rPr lang="fi-FI"/>
              <a:t>The starting materials were combined in an aqueous solution in equimolar quatities and the resulting precipitate was dried. Here we can see the small-angle x-ray scattering  curve fof the 1:1 complex. Unlike the pure lipid, the complex doesn’t show any easy lamellar structure. A more detailed analysis was needed to figure out the structure. </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49325" rtl="0" eaLnBrk="1" fontAlgn="base" latinLnBrk="0" hangingPunct="1">
              <a:lnSpc>
                <a:spcPct val="100000"/>
              </a:lnSpc>
              <a:spcBef>
                <a:spcPct val="0"/>
              </a:spcBef>
              <a:spcAft>
                <a:spcPct val="0"/>
              </a:spcAft>
              <a:buClrTx/>
              <a:buSzTx/>
              <a:buFontTx/>
              <a:buNone/>
              <a:tabLst/>
              <a:defRPr/>
            </a:pPr>
            <a:fld id="{6A185ACF-8420-4587-9A4D-96E37085679C}" type="slidenum">
              <a:rPr kumimoji="0" lang="fi-FI"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43</a:t>
            </a:fld>
            <a:endParaRPr kumimoji="0" lang="fi-FI"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719838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a:noFill/>
          <a:ln/>
        </p:spPr>
        <p:txBody>
          <a:bodyPr/>
          <a:lstStyle/>
          <a:p>
            <a:endParaRPr lang="fi-FI"/>
          </a:p>
        </p:txBody>
      </p:sp>
      <p:sp>
        <p:nvSpPr>
          <p:cNvPr id="11981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A1EC6DC-99C2-4C3A-BA9F-A19A5489D74D}"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714623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i-FI"/>
          </a:p>
        </p:txBody>
      </p:sp>
      <p:sp>
        <p:nvSpPr>
          <p:cNvPr id="4" name="Slide Number Placeholder 3"/>
          <p:cNvSpPr>
            <a:spLocks noGrp="1"/>
          </p:cNvSpPr>
          <p:nvPr>
            <p:ph type="sldNum" sz="quarter" idx="10"/>
          </p:nvPr>
        </p:nvSpPr>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F732CFA-13AC-4680-8B3B-51C859B9F90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511109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a:noFill/>
          <a:ln/>
        </p:spPr>
        <p:txBody>
          <a:bodyPr/>
          <a:lstStyle/>
          <a:p>
            <a:endParaRPr lang="fi-FI"/>
          </a:p>
        </p:txBody>
      </p:sp>
      <p:sp>
        <p:nvSpPr>
          <p:cNvPr id="120836"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C59B8AA-59FD-4F69-A7DD-1105714308AB}"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696502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a:noFill/>
          <a:ln/>
        </p:spPr>
        <p:txBody>
          <a:bodyPr/>
          <a:lstStyle/>
          <a:p>
            <a:endParaRPr lang="fi-FI"/>
          </a:p>
        </p:txBody>
      </p:sp>
      <p:sp>
        <p:nvSpPr>
          <p:cNvPr id="7373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C7F6D9A9-D387-4F07-A4F0-31B930197022}"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46560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a:noFill/>
          <a:ln/>
        </p:spPr>
        <p:txBody>
          <a:bodyPr/>
          <a:lstStyle/>
          <a:p>
            <a:endParaRPr lang="fi-FI"/>
          </a:p>
        </p:txBody>
      </p:sp>
      <p:sp>
        <p:nvSpPr>
          <p:cNvPr id="74756"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BCFAF26E-2CB4-43BB-8A3E-739DCE9C0212}"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214618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a:noFill/>
          <a:ln/>
        </p:spPr>
        <p:txBody>
          <a:bodyPr/>
          <a:lstStyle/>
          <a:p>
            <a:endParaRPr lang="fi-FI"/>
          </a:p>
        </p:txBody>
      </p:sp>
      <p:sp>
        <p:nvSpPr>
          <p:cNvPr id="75780"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A4F763B8-E103-4C57-9CC8-98BC75FC0322}"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60327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a:noFill/>
          <a:ln/>
        </p:spPr>
        <p:txBody>
          <a:bodyPr/>
          <a:lstStyle/>
          <a:p>
            <a:endParaRPr lang="fi-FI"/>
          </a:p>
        </p:txBody>
      </p:sp>
      <p:sp>
        <p:nvSpPr>
          <p:cNvPr id="76804"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59F68AB0-D7B1-4421-BD5A-C44918FAF2A4}"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25365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a:noFill/>
          <a:ln/>
        </p:spPr>
        <p:txBody>
          <a:bodyPr/>
          <a:lstStyle/>
          <a:p>
            <a:endParaRPr lang="fi-FI"/>
          </a:p>
        </p:txBody>
      </p:sp>
      <p:sp>
        <p:nvSpPr>
          <p:cNvPr id="77828"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F61A84A7-E617-48EC-A4BB-31AEF38D496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671297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a:noFill/>
          <a:ln/>
        </p:spPr>
        <p:txBody>
          <a:bodyPr/>
          <a:lstStyle/>
          <a:p>
            <a:endParaRPr lang="fi-FI"/>
          </a:p>
        </p:txBody>
      </p:sp>
      <p:sp>
        <p:nvSpPr>
          <p:cNvPr id="78852" name="Slide Number Placeholder 3"/>
          <p:cNvSpPr>
            <a:spLocks noGrp="1"/>
          </p:cNvSpPr>
          <p:nvPr>
            <p:ph type="sldNum" sz="quarter" idx="5"/>
          </p:nvPr>
        </p:nvSpPr>
        <p:spPr>
          <a:noFill/>
        </p:spPr>
        <p:txBody>
          <a:bodyPr/>
          <a:lstStyle/>
          <a:p>
            <a:pPr marL="0" marR="0" lvl="0" indent="0" algn="r" defTabSz="949325" rtl="0" eaLnBrk="1" fontAlgn="base" latinLnBrk="0" hangingPunct="1">
              <a:lnSpc>
                <a:spcPct val="100000"/>
              </a:lnSpc>
              <a:spcBef>
                <a:spcPct val="0"/>
              </a:spcBef>
              <a:spcAft>
                <a:spcPct val="0"/>
              </a:spcAft>
              <a:buClrTx/>
              <a:buSzTx/>
              <a:buFontTx/>
              <a:buNone/>
              <a:tabLst/>
              <a:defRPr/>
            </a:pPr>
            <a:fld id="{3999AB9B-2896-4DBD-B5F9-E26D08620D8F}"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49325"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992073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3F6899-C70F-49A6-9000-60F7F4B125F6}"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F060D2-886C-42FC-9D75-C83C283F1D94}" type="slidenum">
              <a:rPr lang="en-US"/>
              <a:pPr>
                <a:defRPr/>
              </a:pPr>
              <a:t>‹#›</a:t>
            </a:fld>
            <a:endParaRPr lang="en-US"/>
          </a:p>
        </p:txBody>
      </p:sp>
    </p:spTree>
    <p:extLst>
      <p:ext uri="{BB962C8B-B14F-4D97-AF65-F5344CB8AC3E}">
        <p14:creationId xmlns:p14="http://schemas.microsoft.com/office/powerpoint/2010/main" val="1091872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2A4989D-05A9-44AB-82B0-B19193801E39}"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2FE270-B926-4B23-9758-A67814512917}" type="slidenum">
              <a:rPr lang="en-US"/>
              <a:pPr>
                <a:defRPr/>
              </a:pPr>
              <a:t>‹#›</a:t>
            </a:fld>
            <a:endParaRPr lang="en-US"/>
          </a:p>
        </p:txBody>
      </p:sp>
    </p:spTree>
    <p:extLst>
      <p:ext uri="{BB962C8B-B14F-4D97-AF65-F5344CB8AC3E}">
        <p14:creationId xmlns:p14="http://schemas.microsoft.com/office/powerpoint/2010/main" val="62868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334A2F-9E16-4DC1-85B6-F11A624FD7F7}"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6E36D3-0E09-4891-B9CB-09C9395EEB5E}" type="slidenum">
              <a:rPr lang="en-US"/>
              <a:pPr>
                <a:defRPr/>
              </a:pPr>
              <a:t>‹#›</a:t>
            </a:fld>
            <a:endParaRPr lang="en-US"/>
          </a:p>
        </p:txBody>
      </p:sp>
    </p:spTree>
    <p:extLst>
      <p:ext uri="{BB962C8B-B14F-4D97-AF65-F5344CB8AC3E}">
        <p14:creationId xmlns:p14="http://schemas.microsoft.com/office/powerpoint/2010/main" val="3377894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CC191A5-C5A2-44FA-A6C9-064E2C11A765}"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901343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49D01D9-DE66-4D02-B4A0-656A0DE4F94E}"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817867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F3101B3-9A60-473B-8637-444DE1446AC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23496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5883EC3B-2AB9-42A9-A9CC-69EF0ACA00C8}"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38604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5E717467-F244-45E7-A96F-D7EB362EE5E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742574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3B274BD8-B072-464A-B728-C60CFEEEA746}"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080288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040E3506-BB93-4E07-9092-04F1E6F09EC3}"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907967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5923618-91B3-4235-B1D6-5041C80608F4}"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021635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8C3430-71A3-4382-B6B2-C76C11DB3AC6}"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9223C-F7D8-4C0C-BAD9-87F9772FE21B}" type="slidenum">
              <a:rPr lang="en-US"/>
              <a:pPr>
                <a:defRPr/>
              </a:pPr>
              <a:t>‹#›</a:t>
            </a:fld>
            <a:endParaRPr lang="en-US"/>
          </a:p>
        </p:txBody>
      </p:sp>
    </p:spTree>
    <p:extLst>
      <p:ext uri="{BB962C8B-B14F-4D97-AF65-F5344CB8AC3E}">
        <p14:creationId xmlns:p14="http://schemas.microsoft.com/office/powerpoint/2010/main" val="3897931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67FD20B-4CE4-43D0-9534-3044633E23CB}"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674102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DE7E7A-B0A5-4F97-A514-4E4CFC2A01CD}"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3283545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27198D6-9A2E-4504-916A-2181150A2EE0}"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258458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AF5E79A6-FB1C-474F-A0AD-F02C84BE35C1}"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849034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lgn="l" rtl="0" fontAlgn="base">
              <a:spcBef>
                <a:spcPct val="0"/>
              </a:spcBef>
              <a:spcAft>
                <a:spcPct val="0"/>
              </a:spcAft>
            </a:pPr>
            <a:endParaRPr lang="en-US" sz="1400" kern="1200">
              <a:solidFill>
                <a:srgbClr val="000000"/>
              </a:solidFill>
              <a:latin typeface="Arial" charset="0"/>
              <a:ea typeface="+mn-ea"/>
              <a:cs typeface="+mn-cs"/>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lgn="ctr" rtl="0" fontAlgn="base">
              <a:spcBef>
                <a:spcPct val="0"/>
              </a:spcBef>
              <a:spcAft>
                <a:spcPct val="0"/>
              </a:spcAft>
            </a:pPr>
            <a:endParaRPr lang="en-US" sz="1400" kern="1200">
              <a:solidFill>
                <a:srgbClr val="000000"/>
              </a:solidFill>
              <a:latin typeface="Arial" charset="0"/>
              <a:ea typeface="+mn-ea"/>
              <a:cs typeface="+mn-cs"/>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lgn="r" rtl="0" fontAlgn="base">
              <a:spcBef>
                <a:spcPct val="0"/>
              </a:spcBef>
              <a:spcAft>
                <a:spcPct val="0"/>
              </a:spcAft>
            </a:pPr>
            <a:fld id="{032AF51D-4EA6-4F47-8BFE-5BBC48184904}" type="slidenum">
              <a:rPr lang="en-US" sz="1400" kern="1200">
                <a:solidFill>
                  <a:srgbClr val="000000"/>
                </a:solidFill>
                <a:latin typeface="Arial" charset="0"/>
                <a:ea typeface="+mn-ea"/>
                <a:cs typeface="+mn-cs"/>
              </a:rPr>
              <a:pPr algn="r" rtl="0" fontAlgn="base">
                <a:spcBef>
                  <a:spcPct val="0"/>
                </a:spcBef>
                <a:spcAft>
                  <a:spcPct val="0"/>
                </a:spcAft>
              </a:pPr>
              <a:t>‹#›</a:t>
            </a:fld>
            <a:endParaRPr lang="en-US" sz="1400" kern="1200">
              <a:solidFill>
                <a:srgbClr val="000000"/>
              </a:solidFill>
              <a:latin typeface="Arial" charset="0"/>
              <a:ea typeface="+mn-ea"/>
              <a:cs typeface="+mn-cs"/>
            </a:endParaRPr>
          </a:p>
        </p:txBody>
      </p:sp>
    </p:spTree>
    <p:extLst>
      <p:ext uri="{BB962C8B-B14F-4D97-AF65-F5344CB8AC3E}">
        <p14:creationId xmlns:p14="http://schemas.microsoft.com/office/powerpoint/2010/main" val="1439618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FEB46-8D34-4ED2-8011-417B92C5AF33}" type="slidenum">
              <a:rPr lang="en-US"/>
              <a:pPr>
                <a:defRPr/>
              </a:pPr>
              <a:t>‹#›</a:t>
            </a:fld>
            <a:endParaRPr lang="en-US"/>
          </a:p>
        </p:txBody>
      </p:sp>
    </p:spTree>
    <p:extLst>
      <p:ext uri="{BB962C8B-B14F-4D97-AF65-F5344CB8AC3E}">
        <p14:creationId xmlns:p14="http://schemas.microsoft.com/office/powerpoint/2010/main" val="2737474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731D69-49B0-4D45-9656-0B119A59B9D7}" type="slidenum">
              <a:rPr lang="en-US"/>
              <a:pPr>
                <a:defRPr/>
              </a:pPr>
              <a:t>‹#›</a:t>
            </a:fld>
            <a:endParaRPr lang="en-US"/>
          </a:p>
        </p:txBody>
      </p:sp>
    </p:spTree>
    <p:extLst>
      <p:ext uri="{BB962C8B-B14F-4D97-AF65-F5344CB8AC3E}">
        <p14:creationId xmlns:p14="http://schemas.microsoft.com/office/powerpoint/2010/main" val="3864784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99F5A2-1FA8-4DF4-ACD6-07A0D083D3D6}" type="slidenum">
              <a:rPr lang="en-US"/>
              <a:pPr>
                <a:defRPr/>
              </a:pPr>
              <a:t>‹#›</a:t>
            </a:fld>
            <a:endParaRPr lang="en-US"/>
          </a:p>
        </p:txBody>
      </p:sp>
    </p:spTree>
    <p:extLst>
      <p:ext uri="{BB962C8B-B14F-4D97-AF65-F5344CB8AC3E}">
        <p14:creationId xmlns:p14="http://schemas.microsoft.com/office/powerpoint/2010/main" val="636026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BA3D6A-8C08-4ED2-904F-F9C002DE0FB9}" type="slidenum">
              <a:rPr lang="en-US"/>
              <a:pPr>
                <a:defRPr/>
              </a:pPr>
              <a:t>‹#›</a:t>
            </a:fld>
            <a:endParaRPr lang="en-US"/>
          </a:p>
        </p:txBody>
      </p:sp>
    </p:spTree>
    <p:extLst>
      <p:ext uri="{BB962C8B-B14F-4D97-AF65-F5344CB8AC3E}">
        <p14:creationId xmlns:p14="http://schemas.microsoft.com/office/powerpoint/2010/main" val="80007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056DC4-7F77-462A-8896-12A097C9C848}" type="slidenum">
              <a:rPr lang="en-US"/>
              <a:pPr>
                <a:defRPr/>
              </a:pPr>
              <a:t>‹#›</a:t>
            </a:fld>
            <a:endParaRPr lang="en-US"/>
          </a:p>
        </p:txBody>
      </p:sp>
    </p:spTree>
    <p:extLst>
      <p:ext uri="{BB962C8B-B14F-4D97-AF65-F5344CB8AC3E}">
        <p14:creationId xmlns:p14="http://schemas.microsoft.com/office/powerpoint/2010/main" val="17333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1236577-56B9-4EB4-AE30-E5B60B229BC8}"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0E8B4D-EA8E-4871-B331-A6DE48E6069A}" type="slidenum">
              <a:rPr lang="en-US"/>
              <a:pPr>
                <a:defRPr/>
              </a:pPr>
              <a:t>‹#›</a:t>
            </a:fld>
            <a:endParaRPr lang="en-US"/>
          </a:p>
        </p:txBody>
      </p:sp>
    </p:spTree>
    <p:extLst>
      <p:ext uri="{BB962C8B-B14F-4D97-AF65-F5344CB8AC3E}">
        <p14:creationId xmlns:p14="http://schemas.microsoft.com/office/powerpoint/2010/main" val="486202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10EF50-67FA-48D5-9793-88197A001176}" type="slidenum">
              <a:rPr lang="en-US"/>
              <a:pPr>
                <a:defRPr/>
              </a:pPr>
              <a:t>‹#›</a:t>
            </a:fld>
            <a:endParaRPr lang="en-US"/>
          </a:p>
        </p:txBody>
      </p:sp>
    </p:spTree>
    <p:extLst>
      <p:ext uri="{BB962C8B-B14F-4D97-AF65-F5344CB8AC3E}">
        <p14:creationId xmlns:p14="http://schemas.microsoft.com/office/powerpoint/2010/main" val="1409654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0A1FF-EC44-4F52-A99D-AC065CE7AA72}" type="slidenum">
              <a:rPr lang="en-US"/>
              <a:pPr>
                <a:defRPr/>
              </a:pPr>
              <a:t>‹#›</a:t>
            </a:fld>
            <a:endParaRPr lang="en-US"/>
          </a:p>
        </p:txBody>
      </p:sp>
    </p:spTree>
    <p:extLst>
      <p:ext uri="{BB962C8B-B14F-4D97-AF65-F5344CB8AC3E}">
        <p14:creationId xmlns:p14="http://schemas.microsoft.com/office/powerpoint/2010/main" val="2335257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664C82-6136-4ADD-808E-8CD3760AEADB}" type="slidenum">
              <a:rPr lang="en-US"/>
              <a:pPr>
                <a:defRPr/>
              </a:pPr>
              <a:t>‹#›</a:t>
            </a:fld>
            <a:endParaRPr lang="en-US"/>
          </a:p>
        </p:txBody>
      </p:sp>
    </p:spTree>
    <p:extLst>
      <p:ext uri="{BB962C8B-B14F-4D97-AF65-F5344CB8AC3E}">
        <p14:creationId xmlns:p14="http://schemas.microsoft.com/office/powerpoint/2010/main" val="1404032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F80E6E-3784-48CE-9D99-14A92CD865F8}" type="slidenum">
              <a:rPr lang="en-US"/>
              <a:pPr>
                <a:defRPr/>
              </a:pPr>
              <a:t>‹#›</a:t>
            </a:fld>
            <a:endParaRPr lang="en-US"/>
          </a:p>
        </p:txBody>
      </p:sp>
    </p:spTree>
    <p:extLst>
      <p:ext uri="{BB962C8B-B14F-4D97-AF65-F5344CB8AC3E}">
        <p14:creationId xmlns:p14="http://schemas.microsoft.com/office/powerpoint/2010/main" val="4240394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5EB7F8-F85A-4B40-A8E0-F37B46E9522D}" type="slidenum">
              <a:rPr lang="en-US"/>
              <a:pPr>
                <a:defRPr/>
              </a:pPr>
              <a:t>‹#›</a:t>
            </a:fld>
            <a:endParaRPr lang="en-US"/>
          </a:p>
        </p:txBody>
      </p:sp>
    </p:spTree>
    <p:extLst>
      <p:ext uri="{BB962C8B-B14F-4D97-AF65-F5344CB8AC3E}">
        <p14:creationId xmlns:p14="http://schemas.microsoft.com/office/powerpoint/2010/main" val="4146741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F41632-81C1-462D-A114-A33D6408DE58}" type="slidenum">
              <a:rPr lang="en-US"/>
              <a:pPr>
                <a:defRPr/>
              </a:pPr>
              <a:t>‹#›</a:t>
            </a:fld>
            <a:endParaRPr lang="en-US"/>
          </a:p>
        </p:txBody>
      </p:sp>
    </p:spTree>
    <p:extLst>
      <p:ext uri="{BB962C8B-B14F-4D97-AF65-F5344CB8AC3E}">
        <p14:creationId xmlns:p14="http://schemas.microsoft.com/office/powerpoint/2010/main" val="9192140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4CB6CCB-7A76-4734-8D10-5FD621CF2B3A}"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333104-0A5A-4DE3-9061-DAEA393D7A16}" type="slidenum">
              <a:rPr lang="en-US"/>
              <a:pPr>
                <a:defRPr/>
              </a:pPr>
              <a:t>‹#›</a:t>
            </a:fld>
            <a:endParaRPr lang="en-US"/>
          </a:p>
        </p:txBody>
      </p:sp>
    </p:spTree>
    <p:extLst>
      <p:ext uri="{BB962C8B-B14F-4D97-AF65-F5344CB8AC3E}">
        <p14:creationId xmlns:p14="http://schemas.microsoft.com/office/powerpoint/2010/main" val="30666520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60B03F-6EAF-41D3-BD8E-3A6DF1E4CDD4}"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2D5BB4-B57A-49CB-85BD-E852F984CEC8}" type="slidenum">
              <a:rPr lang="en-US"/>
              <a:pPr>
                <a:defRPr/>
              </a:pPr>
              <a:t>‹#›</a:t>
            </a:fld>
            <a:endParaRPr lang="en-US"/>
          </a:p>
        </p:txBody>
      </p:sp>
    </p:spTree>
    <p:extLst>
      <p:ext uri="{BB962C8B-B14F-4D97-AF65-F5344CB8AC3E}">
        <p14:creationId xmlns:p14="http://schemas.microsoft.com/office/powerpoint/2010/main" val="2053110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A5BDEB-F412-497D-91F7-C4DEB466EC3A}"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FF6169-1E0F-414A-87DF-EB5B00CE9B41}" type="slidenum">
              <a:rPr lang="en-US"/>
              <a:pPr>
                <a:defRPr/>
              </a:pPr>
              <a:t>‹#›</a:t>
            </a:fld>
            <a:endParaRPr lang="en-US"/>
          </a:p>
        </p:txBody>
      </p:sp>
    </p:spTree>
    <p:extLst>
      <p:ext uri="{BB962C8B-B14F-4D97-AF65-F5344CB8AC3E}">
        <p14:creationId xmlns:p14="http://schemas.microsoft.com/office/powerpoint/2010/main" val="3582866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2A64293-4E75-4A94-AEB9-2C760BF398AD}"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604664-C7EA-4847-86B7-586C0355F5B5}" type="slidenum">
              <a:rPr lang="en-US"/>
              <a:pPr>
                <a:defRPr/>
              </a:pPr>
              <a:t>‹#›</a:t>
            </a:fld>
            <a:endParaRPr lang="en-US"/>
          </a:p>
        </p:txBody>
      </p:sp>
    </p:spTree>
    <p:extLst>
      <p:ext uri="{BB962C8B-B14F-4D97-AF65-F5344CB8AC3E}">
        <p14:creationId xmlns:p14="http://schemas.microsoft.com/office/powerpoint/2010/main" val="2429504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5DB1095-3544-4033-AAB0-E74E87965DA6}"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9AFD8C-29E1-4D10-9346-78D8AEE7216D}" type="slidenum">
              <a:rPr lang="en-US"/>
              <a:pPr>
                <a:defRPr/>
              </a:pPr>
              <a:t>‹#›</a:t>
            </a:fld>
            <a:endParaRPr lang="en-US"/>
          </a:p>
        </p:txBody>
      </p:sp>
    </p:spTree>
    <p:extLst>
      <p:ext uri="{BB962C8B-B14F-4D97-AF65-F5344CB8AC3E}">
        <p14:creationId xmlns:p14="http://schemas.microsoft.com/office/powerpoint/2010/main" val="3740488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1DF6ACA-27C0-476E-AB09-B8E0EE096AB8}" type="datetimeFigureOut">
              <a:rPr lang="en-US"/>
              <a:pPr>
                <a:defRPr/>
              </a:pPr>
              <a:t>2/28/2023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60CC91-8DAC-4D7E-ADCB-325B31526BD6}" type="slidenum">
              <a:rPr lang="en-US"/>
              <a:pPr>
                <a:defRPr/>
              </a:pPr>
              <a:t>‹#›</a:t>
            </a:fld>
            <a:endParaRPr lang="en-US"/>
          </a:p>
        </p:txBody>
      </p:sp>
    </p:spTree>
    <p:extLst>
      <p:ext uri="{BB962C8B-B14F-4D97-AF65-F5344CB8AC3E}">
        <p14:creationId xmlns:p14="http://schemas.microsoft.com/office/powerpoint/2010/main" val="1131476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A909C2D-E5DD-4D7A-9EC6-2E665BE7D491}" type="datetimeFigureOut">
              <a:rPr lang="en-US"/>
              <a:pPr>
                <a:defRPr/>
              </a:pPr>
              <a:t>2/28/2023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AD030F-23EC-432E-BA4A-1A1FF72AFD83}" type="slidenum">
              <a:rPr lang="en-US"/>
              <a:pPr>
                <a:defRPr/>
              </a:pPr>
              <a:t>‹#›</a:t>
            </a:fld>
            <a:endParaRPr lang="en-US"/>
          </a:p>
        </p:txBody>
      </p:sp>
    </p:spTree>
    <p:extLst>
      <p:ext uri="{BB962C8B-B14F-4D97-AF65-F5344CB8AC3E}">
        <p14:creationId xmlns:p14="http://schemas.microsoft.com/office/powerpoint/2010/main" val="112136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0ABF7A-412C-4924-9B10-F451F1D56591}" type="datetimeFigureOut">
              <a:rPr lang="en-US"/>
              <a:pPr>
                <a:defRPr/>
              </a:pPr>
              <a:t>2/28/2023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6DCC270-6790-4ED0-8B3D-D95EA79EB410}" type="slidenum">
              <a:rPr lang="en-US"/>
              <a:pPr>
                <a:defRPr/>
              </a:pPr>
              <a:t>‹#›</a:t>
            </a:fld>
            <a:endParaRPr lang="en-US"/>
          </a:p>
        </p:txBody>
      </p:sp>
    </p:spTree>
    <p:extLst>
      <p:ext uri="{BB962C8B-B14F-4D97-AF65-F5344CB8AC3E}">
        <p14:creationId xmlns:p14="http://schemas.microsoft.com/office/powerpoint/2010/main" val="12695408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51925C-6DCA-454D-82E4-E866BEEA4B5C}"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97CC4D-79B7-4A2F-B409-612005FB2A8A}" type="slidenum">
              <a:rPr lang="en-US"/>
              <a:pPr>
                <a:defRPr/>
              </a:pPr>
              <a:t>‹#›</a:t>
            </a:fld>
            <a:endParaRPr lang="en-US"/>
          </a:p>
        </p:txBody>
      </p:sp>
    </p:spTree>
    <p:extLst>
      <p:ext uri="{BB962C8B-B14F-4D97-AF65-F5344CB8AC3E}">
        <p14:creationId xmlns:p14="http://schemas.microsoft.com/office/powerpoint/2010/main" val="3929531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DB28AC-FA8D-4AA1-9B14-822BF846B29F}"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DF7A26-E44B-45F5-A476-5CCF7E2C94DC}" type="slidenum">
              <a:rPr lang="en-US"/>
              <a:pPr>
                <a:defRPr/>
              </a:pPr>
              <a:t>‹#›</a:t>
            </a:fld>
            <a:endParaRPr lang="en-US"/>
          </a:p>
        </p:txBody>
      </p:sp>
    </p:spTree>
    <p:extLst>
      <p:ext uri="{BB962C8B-B14F-4D97-AF65-F5344CB8AC3E}">
        <p14:creationId xmlns:p14="http://schemas.microsoft.com/office/powerpoint/2010/main" val="3266159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31D2C3-C26E-478B-8000-54C75663FE3E}"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229C46-556D-439B-B373-E2ADA5B87C55}" type="slidenum">
              <a:rPr lang="en-US"/>
              <a:pPr>
                <a:defRPr/>
              </a:pPr>
              <a:t>‹#›</a:t>
            </a:fld>
            <a:endParaRPr lang="en-US"/>
          </a:p>
        </p:txBody>
      </p:sp>
    </p:spTree>
    <p:extLst>
      <p:ext uri="{BB962C8B-B14F-4D97-AF65-F5344CB8AC3E}">
        <p14:creationId xmlns:p14="http://schemas.microsoft.com/office/powerpoint/2010/main" val="3055631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345D4B-FA49-4290-B7E2-B14317D8B811}" type="datetimeFigureOut">
              <a:rPr lang="en-US"/>
              <a:pPr>
                <a:defRPr/>
              </a:pPr>
              <a:t>2/28/2023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22DFDC-39D7-4A3A-999F-596896E9E1EE}" type="slidenum">
              <a:rPr lang="en-US"/>
              <a:pPr>
                <a:defRPr/>
              </a:pPr>
              <a:t>‹#›</a:t>
            </a:fld>
            <a:endParaRPr lang="en-US"/>
          </a:p>
        </p:txBody>
      </p:sp>
    </p:spTree>
    <p:extLst>
      <p:ext uri="{BB962C8B-B14F-4D97-AF65-F5344CB8AC3E}">
        <p14:creationId xmlns:p14="http://schemas.microsoft.com/office/powerpoint/2010/main" val="1067037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56383D2C-3A9D-4160-95F6-386398E2BE31}" type="slidenum">
              <a:rPr lang="en-GB"/>
              <a:pPr>
                <a:defRPr/>
              </a:pPr>
              <a:t>‹#›</a:t>
            </a:fld>
            <a:endParaRPr lang="en-GB"/>
          </a:p>
        </p:txBody>
      </p:sp>
    </p:spTree>
    <p:extLst>
      <p:ext uri="{BB962C8B-B14F-4D97-AF65-F5344CB8AC3E}">
        <p14:creationId xmlns:p14="http://schemas.microsoft.com/office/powerpoint/2010/main" val="4164012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C5E366E1-B6A6-40FB-8F12-1B5FED809E68}" type="slidenum">
              <a:rPr lang="en-GB"/>
              <a:pPr>
                <a:defRPr/>
              </a:pPr>
              <a:t>‹#›</a:t>
            </a:fld>
            <a:endParaRPr lang="en-GB"/>
          </a:p>
        </p:txBody>
      </p:sp>
    </p:spTree>
    <p:extLst>
      <p:ext uri="{BB962C8B-B14F-4D97-AF65-F5344CB8AC3E}">
        <p14:creationId xmlns:p14="http://schemas.microsoft.com/office/powerpoint/2010/main" val="2362733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4A94AC7E-1A76-482E-B921-A684F0C2B59B}" type="slidenum">
              <a:rPr lang="en-GB"/>
              <a:pPr>
                <a:defRPr/>
              </a:pPr>
              <a:t>‹#›</a:t>
            </a:fld>
            <a:endParaRPr lang="en-GB"/>
          </a:p>
        </p:txBody>
      </p:sp>
    </p:spTree>
    <p:extLst>
      <p:ext uri="{BB962C8B-B14F-4D97-AF65-F5344CB8AC3E}">
        <p14:creationId xmlns:p14="http://schemas.microsoft.com/office/powerpoint/2010/main" val="1900874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35AF225-3242-4422-B294-768EB0E8B42B}" type="datetimeFigureOut">
              <a:rPr lang="en-US"/>
              <a:pPr>
                <a:defRPr/>
              </a:pPr>
              <a:t>2/28/2023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317D922-8612-43E0-8191-BB593806A725}" type="slidenum">
              <a:rPr lang="en-US"/>
              <a:pPr>
                <a:defRPr/>
              </a:pPr>
              <a:t>‹#›</a:t>
            </a:fld>
            <a:endParaRPr lang="en-US"/>
          </a:p>
        </p:txBody>
      </p:sp>
    </p:spTree>
    <p:extLst>
      <p:ext uri="{BB962C8B-B14F-4D97-AF65-F5344CB8AC3E}">
        <p14:creationId xmlns:p14="http://schemas.microsoft.com/office/powerpoint/2010/main" val="31690611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54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899FDEF5-A194-415F-A2E0-6D601B23B2FC}" type="slidenum">
              <a:rPr lang="en-GB"/>
              <a:pPr>
                <a:defRPr/>
              </a:pPr>
              <a:t>‹#›</a:t>
            </a:fld>
            <a:endParaRPr lang="en-GB"/>
          </a:p>
        </p:txBody>
      </p:sp>
    </p:spTree>
    <p:extLst>
      <p:ext uri="{BB962C8B-B14F-4D97-AF65-F5344CB8AC3E}">
        <p14:creationId xmlns:p14="http://schemas.microsoft.com/office/powerpoint/2010/main" val="629304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fi-FI"/>
          </a:p>
        </p:txBody>
      </p:sp>
      <p:sp>
        <p:nvSpPr>
          <p:cNvPr id="8" name="Rectangle 4"/>
          <p:cNvSpPr>
            <a:spLocks noGrp="1" noChangeArrowheads="1"/>
          </p:cNvSpPr>
          <p:nvPr>
            <p:ph type="sldNum" idx="11"/>
          </p:nvPr>
        </p:nvSpPr>
        <p:spPr>
          <a:ln/>
        </p:spPr>
        <p:txBody>
          <a:bodyPr/>
          <a:lstStyle>
            <a:lvl1pPr>
              <a:defRPr/>
            </a:lvl1pPr>
          </a:lstStyle>
          <a:p>
            <a:pPr>
              <a:defRPr/>
            </a:pPr>
            <a:fld id="{5B026FFE-8B77-41D0-A31F-F308FD5B85CA}" type="slidenum">
              <a:rPr lang="en-GB"/>
              <a:pPr>
                <a:defRPr/>
              </a:pPr>
              <a:t>‹#›</a:t>
            </a:fld>
            <a:endParaRPr lang="en-GB"/>
          </a:p>
        </p:txBody>
      </p:sp>
    </p:spTree>
    <p:extLst>
      <p:ext uri="{BB962C8B-B14F-4D97-AF65-F5344CB8AC3E}">
        <p14:creationId xmlns:p14="http://schemas.microsoft.com/office/powerpoint/2010/main" val="1568953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fi-FI"/>
          </a:p>
        </p:txBody>
      </p:sp>
      <p:sp>
        <p:nvSpPr>
          <p:cNvPr id="4" name="Rectangle 4"/>
          <p:cNvSpPr>
            <a:spLocks noGrp="1" noChangeArrowheads="1"/>
          </p:cNvSpPr>
          <p:nvPr>
            <p:ph type="sldNum" idx="11"/>
          </p:nvPr>
        </p:nvSpPr>
        <p:spPr>
          <a:ln/>
        </p:spPr>
        <p:txBody>
          <a:bodyPr/>
          <a:lstStyle>
            <a:lvl1pPr>
              <a:defRPr/>
            </a:lvl1pPr>
          </a:lstStyle>
          <a:p>
            <a:pPr>
              <a:defRPr/>
            </a:pPr>
            <a:fld id="{A4A983BB-01BC-40B0-9D86-124E174D5FD4}" type="slidenum">
              <a:rPr lang="en-GB"/>
              <a:pPr>
                <a:defRPr/>
              </a:pPr>
              <a:t>‹#›</a:t>
            </a:fld>
            <a:endParaRPr lang="en-GB"/>
          </a:p>
        </p:txBody>
      </p:sp>
    </p:spTree>
    <p:extLst>
      <p:ext uri="{BB962C8B-B14F-4D97-AF65-F5344CB8AC3E}">
        <p14:creationId xmlns:p14="http://schemas.microsoft.com/office/powerpoint/2010/main" val="303239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fi-FI"/>
          </a:p>
        </p:txBody>
      </p:sp>
      <p:sp>
        <p:nvSpPr>
          <p:cNvPr id="3" name="Rectangle 4"/>
          <p:cNvSpPr>
            <a:spLocks noGrp="1" noChangeArrowheads="1"/>
          </p:cNvSpPr>
          <p:nvPr>
            <p:ph type="sldNum" idx="11"/>
          </p:nvPr>
        </p:nvSpPr>
        <p:spPr>
          <a:ln/>
        </p:spPr>
        <p:txBody>
          <a:bodyPr/>
          <a:lstStyle>
            <a:lvl1pPr>
              <a:defRPr/>
            </a:lvl1pPr>
          </a:lstStyle>
          <a:p>
            <a:pPr>
              <a:defRPr/>
            </a:pPr>
            <a:fld id="{6DD898CF-EE3D-41AC-8745-981A3058C07D}" type="slidenum">
              <a:rPr lang="en-GB"/>
              <a:pPr>
                <a:defRPr/>
              </a:pPr>
              <a:t>‹#›</a:t>
            </a:fld>
            <a:endParaRPr lang="en-GB"/>
          </a:p>
        </p:txBody>
      </p:sp>
    </p:spTree>
    <p:extLst>
      <p:ext uri="{BB962C8B-B14F-4D97-AF65-F5344CB8AC3E}">
        <p14:creationId xmlns:p14="http://schemas.microsoft.com/office/powerpoint/2010/main" val="29586401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280F57CB-B571-4D9E-BFA5-AE49AED1FE46}" type="slidenum">
              <a:rPr lang="en-GB"/>
              <a:pPr>
                <a:defRPr/>
              </a:pPr>
              <a:t>‹#›</a:t>
            </a:fld>
            <a:endParaRPr lang="en-GB"/>
          </a:p>
        </p:txBody>
      </p:sp>
    </p:spTree>
    <p:extLst>
      <p:ext uri="{BB962C8B-B14F-4D97-AF65-F5344CB8AC3E}">
        <p14:creationId xmlns:p14="http://schemas.microsoft.com/office/powerpoint/2010/main" val="36232703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671D2F6C-57EA-4939-9C22-BCDAAC290A54}" type="slidenum">
              <a:rPr lang="en-GB"/>
              <a:pPr>
                <a:defRPr/>
              </a:pPr>
              <a:t>‹#›</a:t>
            </a:fld>
            <a:endParaRPr lang="en-GB"/>
          </a:p>
        </p:txBody>
      </p:sp>
    </p:spTree>
    <p:extLst>
      <p:ext uri="{BB962C8B-B14F-4D97-AF65-F5344CB8AC3E}">
        <p14:creationId xmlns:p14="http://schemas.microsoft.com/office/powerpoint/2010/main" val="1316755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C09CF93D-2C96-4A5E-89C1-DEBC60E2B023}" type="slidenum">
              <a:rPr lang="en-GB"/>
              <a:pPr>
                <a:defRPr/>
              </a:pPr>
              <a:t>‹#›</a:t>
            </a:fld>
            <a:endParaRPr lang="en-GB"/>
          </a:p>
        </p:txBody>
      </p:sp>
    </p:spTree>
    <p:extLst>
      <p:ext uri="{BB962C8B-B14F-4D97-AF65-F5344CB8AC3E}">
        <p14:creationId xmlns:p14="http://schemas.microsoft.com/office/powerpoint/2010/main" val="573028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273050"/>
            <a:ext cx="2055812"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5038"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ECBA714A-C1F0-48CE-BBD3-7FA6B32C9C40}" type="slidenum">
              <a:rPr lang="en-GB"/>
              <a:pPr>
                <a:defRPr/>
              </a:pPr>
              <a:t>‹#›</a:t>
            </a:fld>
            <a:endParaRPr lang="en-GB"/>
          </a:p>
        </p:txBody>
      </p:sp>
    </p:spTree>
    <p:extLst>
      <p:ext uri="{BB962C8B-B14F-4D97-AF65-F5344CB8AC3E}">
        <p14:creationId xmlns:p14="http://schemas.microsoft.com/office/powerpoint/2010/main" val="26751977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6F683D-A615-41E7-B738-56880421837A}" type="slidenum">
              <a:rPr lang="en-US"/>
              <a:pPr>
                <a:defRPr/>
              </a:pPr>
              <a:t>‹#›</a:t>
            </a:fld>
            <a:endParaRPr lang="en-US"/>
          </a:p>
        </p:txBody>
      </p:sp>
    </p:spTree>
    <p:extLst>
      <p:ext uri="{BB962C8B-B14F-4D97-AF65-F5344CB8AC3E}">
        <p14:creationId xmlns:p14="http://schemas.microsoft.com/office/powerpoint/2010/main" val="1102463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74870C-751A-4E40-9A71-E1356EBF69B7}" type="slidenum">
              <a:rPr lang="en-US"/>
              <a:pPr>
                <a:defRPr/>
              </a:pPr>
              <a:t>‹#›</a:t>
            </a:fld>
            <a:endParaRPr lang="en-US"/>
          </a:p>
        </p:txBody>
      </p:sp>
    </p:spTree>
    <p:extLst>
      <p:ext uri="{BB962C8B-B14F-4D97-AF65-F5344CB8AC3E}">
        <p14:creationId xmlns:p14="http://schemas.microsoft.com/office/powerpoint/2010/main" val="317633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F76638C-252F-4716-86AC-E3D6E9621EAF}" type="datetimeFigureOut">
              <a:rPr lang="en-US"/>
              <a:pPr>
                <a:defRPr/>
              </a:pPr>
              <a:t>2/28/2023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6FA94CD-2FBC-4BA7-B119-DF2BD11BD6C8}" type="slidenum">
              <a:rPr lang="en-US"/>
              <a:pPr>
                <a:defRPr/>
              </a:pPr>
              <a:t>‹#›</a:t>
            </a:fld>
            <a:endParaRPr lang="en-US"/>
          </a:p>
        </p:txBody>
      </p:sp>
    </p:spTree>
    <p:extLst>
      <p:ext uri="{BB962C8B-B14F-4D97-AF65-F5344CB8AC3E}">
        <p14:creationId xmlns:p14="http://schemas.microsoft.com/office/powerpoint/2010/main" val="1827050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6F759-266F-4AEA-A1A4-C858FB4A5BA5}" type="slidenum">
              <a:rPr lang="en-US"/>
              <a:pPr>
                <a:defRPr/>
              </a:pPr>
              <a:t>‹#›</a:t>
            </a:fld>
            <a:endParaRPr lang="en-US"/>
          </a:p>
        </p:txBody>
      </p:sp>
    </p:spTree>
    <p:extLst>
      <p:ext uri="{BB962C8B-B14F-4D97-AF65-F5344CB8AC3E}">
        <p14:creationId xmlns:p14="http://schemas.microsoft.com/office/powerpoint/2010/main" val="19544043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5BABD-2DD3-4EA2-895E-ED67D293E9F1}" type="slidenum">
              <a:rPr lang="en-US"/>
              <a:pPr>
                <a:defRPr/>
              </a:pPr>
              <a:t>‹#›</a:t>
            </a:fld>
            <a:endParaRPr lang="en-US"/>
          </a:p>
        </p:txBody>
      </p:sp>
    </p:spTree>
    <p:extLst>
      <p:ext uri="{BB962C8B-B14F-4D97-AF65-F5344CB8AC3E}">
        <p14:creationId xmlns:p14="http://schemas.microsoft.com/office/powerpoint/2010/main" val="3452494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385C99-BFCC-443D-9631-3F080343649A}" type="slidenum">
              <a:rPr lang="en-US"/>
              <a:pPr>
                <a:defRPr/>
              </a:pPr>
              <a:t>‹#›</a:t>
            </a:fld>
            <a:endParaRPr lang="en-US"/>
          </a:p>
        </p:txBody>
      </p:sp>
    </p:spTree>
    <p:extLst>
      <p:ext uri="{BB962C8B-B14F-4D97-AF65-F5344CB8AC3E}">
        <p14:creationId xmlns:p14="http://schemas.microsoft.com/office/powerpoint/2010/main" val="4198358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308DBC-E607-486B-B0B6-D86639A75474}" type="slidenum">
              <a:rPr lang="en-US"/>
              <a:pPr>
                <a:defRPr/>
              </a:pPr>
              <a:t>‹#›</a:t>
            </a:fld>
            <a:endParaRPr lang="en-US"/>
          </a:p>
        </p:txBody>
      </p:sp>
    </p:spTree>
    <p:extLst>
      <p:ext uri="{BB962C8B-B14F-4D97-AF65-F5344CB8AC3E}">
        <p14:creationId xmlns:p14="http://schemas.microsoft.com/office/powerpoint/2010/main" val="28689372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4D25F2-6F6E-4172-B553-9990DD1C8C2F}" type="slidenum">
              <a:rPr lang="en-US"/>
              <a:pPr>
                <a:defRPr/>
              </a:pPr>
              <a:t>‹#›</a:t>
            </a:fld>
            <a:endParaRPr lang="en-US"/>
          </a:p>
        </p:txBody>
      </p:sp>
    </p:spTree>
    <p:extLst>
      <p:ext uri="{BB962C8B-B14F-4D97-AF65-F5344CB8AC3E}">
        <p14:creationId xmlns:p14="http://schemas.microsoft.com/office/powerpoint/2010/main" val="3133989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84F80A-8A9B-4DE6-96DA-8638274975EF}" type="slidenum">
              <a:rPr lang="en-US"/>
              <a:pPr>
                <a:defRPr/>
              </a:pPr>
              <a:t>‹#›</a:t>
            </a:fld>
            <a:endParaRPr lang="en-US"/>
          </a:p>
        </p:txBody>
      </p:sp>
    </p:spTree>
    <p:extLst>
      <p:ext uri="{BB962C8B-B14F-4D97-AF65-F5344CB8AC3E}">
        <p14:creationId xmlns:p14="http://schemas.microsoft.com/office/powerpoint/2010/main" val="2820684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68D4D2-2E15-4CCC-B75F-F637F13B6755}" type="slidenum">
              <a:rPr lang="en-US"/>
              <a:pPr>
                <a:defRPr/>
              </a:pPr>
              <a:t>‹#›</a:t>
            </a:fld>
            <a:endParaRPr lang="en-US"/>
          </a:p>
        </p:txBody>
      </p:sp>
    </p:spTree>
    <p:extLst>
      <p:ext uri="{BB962C8B-B14F-4D97-AF65-F5344CB8AC3E}">
        <p14:creationId xmlns:p14="http://schemas.microsoft.com/office/powerpoint/2010/main" val="2908385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A7867-9CA7-475F-B7DB-8AB2F1040537}" type="slidenum">
              <a:rPr lang="en-US"/>
              <a:pPr>
                <a:defRPr/>
              </a:pPr>
              <a:t>‹#›</a:t>
            </a:fld>
            <a:endParaRPr lang="en-US"/>
          </a:p>
        </p:txBody>
      </p:sp>
    </p:spTree>
    <p:extLst>
      <p:ext uri="{BB962C8B-B14F-4D97-AF65-F5344CB8AC3E}">
        <p14:creationId xmlns:p14="http://schemas.microsoft.com/office/powerpoint/2010/main" val="2195380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C5ED8B-CDD1-4037-8753-547915F624C4}" type="slidenum">
              <a:rPr lang="en-US"/>
              <a:pPr>
                <a:defRPr/>
              </a:pPr>
              <a:t>‹#›</a:t>
            </a:fld>
            <a:endParaRPr lang="en-US"/>
          </a:p>
        </p:txBody>
      </p:sp>
    </p:spTree>
    <p:extLst>
      <p:ext uri="{BB962C8B-B14F-4D97-AF65-F5344CB8AC3E}">
        <p14:creationId xmlns:p14="http://schemas.microsoft.com/office/powerpoint/2010/main" val="1473303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CA9D21-3001-4E34-87FE-3C328D2327D8}" type="slidenum">
              <a:rPr lang="en-US"/>
              <a:pPr>
                <a:defRPr/>
              </a:pPr>
              <a:t>‹#›</a:t>
            </a:fld>
            <a:endParaRPr lang="en-US"/>
          </a:p>
        </p:txBody>
      </p:sp>
    </p:spTree>
    <p:extLst>
      <p:ext uri="{BB962C8B-B14F-4D97-AF65-F5344CB8AC3E}">
        <p14:creationId xmlns:p14="http://schemas.microsoft.com/office/powerpoint/2010/main" val="779104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BE769D-1EF2-4FA4-A224-6244FF2027A6}" type="datetimeFigureOut">
              <a:rPr lang="en-US"/>
              <a:pPr>
                <a:defRPr/>
              </a:pPr>
              <a:t>2/28/2023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E9442C3-815F-4E42-B3A5-C5A34F8214BB}" type="slidenum">
              <a:rPr lang="en-US"/>
              <a:pPr>
                <a:defRPr/>
              </a:pPr>
              <a:t>‹#›</a:t>
            </a:fld>
            <a:endParaRPr lang="en-US"/>
          </a:p>
        </p:txBody>
      </p:sp>
    </p:spTree>
    <p:extLst>
      <p:ext uri="{BB962C8B-B14F-4D97-AF65-F5344CB8AC3E}">
        <p14:creationId xmlns:p14="http://schemas.microsoft.com/office/powerpoint/2010/main" val="927750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CDF2270-5D5D-4D70-979E-A97F313DDC6A}" type="slidenum">
              <a:rPr lang="en-US"/>
              <a:pPr>
                <a:defRPr/>
              </a:pPr>
              <a:t>‹#›</a:t>
            </a:fld>
            <a:endParaRPr lang="en-US"/>
          </a:p>
        </p:txBody>
      </p:sp>
    </p:spTree>
    <p:extLst>
      <p:ext uri="{BB962C8B-B14F-4D97-AF65-F5344CB8AC3E}">
        <p14:creationId xmlns:p14="http://schemas.microsoft.com/office/powerpoint/2010/main" val="42609595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571500" y="3000375"/>
            <a:ext cx="8001000" cy="164147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571500" y="4714875"/>
            <a:ext cx="8001000" cy="1000125"/>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p:nvPr/>
        </p:nvSpPr>
        <p:spPr>
          <a:xfrm>
            <a:off x="571500" y="3000375"/>
            <a:ext cx="228600" cy="164147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571500" y="4714875"/>
            <a:ext cx="228600" cy="1000125"/>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0" name="Date Placeholder 27"/>
          <p:cNvSpPr>
            <a:spLocks noGrp="1"/>
          </p:cNvSpPr>
          <p:nvPr>
            <p:ph type="dt" sz="half" idx="10"/>
          </p:nvPr>
        </p:nvSpPr>
        <p:spPr>
          <a:xfrm>
            <a:off x="6400800" y="6354763"/>
            <a:ext cx="2286000" cy="366712"/>
          </a:xfrm>
        </p:spPr>
        <p:txBody>
          <a:bodyPr/>
          <a:lstStyle>
            <a:lvl1pPr>
              <a:defRPr sz="1400" smtClean="0"/>
            </a:lvl1pPr>
          </a:lstStyle>
          <a:p>
            <a:pPr>
              <a:defRPr/>
            </a:pPr>
            <a:fld id="{714A3BD9-9243-4805-B55B-8C393F05AE4B}" type="datetimeFigureOut">
              <a:rPr lang="fi-FI">
                <a:solidFill>
                  <a:srgbClr val="696464"/>
                </a:solidFill>
              </a:rPr>
              <a:pPr>
                <a:defRPr/>
              </a:pPr>
              <a:t>28.2.2023</a:t>
            </a:fld>
            <a:endParaRPr lang="fi-FI">
              <a:solidFill>
                <a:srgbClr val="696464"/>
              </a:solidFill>
            </a:endParaRPr>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fi-FI">
              <a:solidFill>
                <a:srgbClr val="696464"/>
              </a:solidFill>
            </a:endParaRPr>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A5878CF7-87BF-4C49-8E69-B0D3854AD540}"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4105544490"/>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199F3FD-1518-4C77-9730-08A060627286}" type="datetimeFigureOut">
              <a:rPr lang="fi-FI">
                <a:solidFill>
                  <a:srgbClr val="696464"/>
                </a:solidFill>
              </a:rPr>
              <a:pPr>
                <a:defRPr/>
              </a:pPr>
              <a:t>28.2.2023</a:t>
            </a:fld>
            <a:endParaRPr lang="fi-FI" dirty="0">
              <a:solidFill>
                <a:srgbClr val="696464"/>
              </a:solidFill>
            </a:endParaRPr>
          </a:p>
        </p:txBody>
      </p:sp>
      <p:sp>
        <p:nvSpPr>
          <p:cNvPr id="5" name="Footer Placeholder 4"/>
          <p:cNvSpPr>
            <a:spLocks noGrp="1"/>
          </p:cNvSpPr>
          <p:nvPr>
            <p:ph type="ftr" sz="quarter" idx="11"/>
          </p:nvPr>
        </p:nvSpPr>
        <p:spPr/>
        <p:txBody>
          <a:bodyPr/>
          <a:lstStyle>
            <a:lvl1pPr>
              <a:defRPr dirty="0"/>
            </a:lvl1pPr>
          </a:lstStyle>
          <a:p>
            <a:pPr>
              <a:defRPr/>
            </a:pPr>
            <a:endParaRPr lang="fi-FI">
              <a:solidFill>
                <a:srgbClr val="696464"/>
              </a:solidFill>
            </a:endParaRPr>
          </a:p>
        </p:txBody>
      </p:sp>
      <p:sp>
        <p:nvSpPr>
          <p:cNvPr id="6" name="Slide Number Placeholder 5"/>
          <p:cNvSpPr>
            <a:spLocks noGrp="1"/>
          </p:cNvSpPr>
          <p:nvPr>
            <p:ph type="sldNum" sz="quarter" idx="12"/>
          </p:nvPr>
        </p:nvSpPr>
        <p:spPr/>
        <p:txBody>
          <a:bodyPr/>
          <a:lstStyle>
            <a:lvl1pPr>
              <a:defRPr/>
            </a:lvl1pPr>
          </a:lstStyle>
          <a:p>
            <a:pPr>
              <a:defRPr/>
            </a:pPr>
            <a:fld id="{657C56EE-9BD1-45E9-BA09-A19031EA111B}" type="slidenum">
              <a:rPr lang="fi-FI">
                <a:solidFill>
                  <a:srgbClr val="696464"/>
                </a:solidFill>
              </a:rPr>
              <a:pPr>
                <a:defRPr/>
              </a:pPr>
              <a:t>‹#›</a:t>
            </a:fld>
            <a:endParaRPr lang="fi-FI" dirty="0">
              <a:solidFill>
                <a:srgbClr val="696464"/>
              </a:solidFill>
            </a:endParaRPr>
          </a:p>
        </p:txBody>
      </p:sp>
    </p:spTree>
    <p:extLst>
      <p:ext uri="{BB962C8B-B14F-4D97-AF65-F5344CB8AC3E}">
        <p14:creationId xmlns:p14="http://schemas.microsoft.com/office/powerpoint/2010/main" val="2491924156"/>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a:t>Click to edit Master title style</a:t>
            </a:r>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fld id="{F9C942C4-E42C-4889-BCFA-6AAD9DA55C94}" type="datetimeFigureOut">
              <a:rPr lang="fi-FI">
                <a:solidFill>
                  <a:srgbClr val="E9E5DC"/>
                </a:solidFill>
              </a:rPr>
              <a:pPr>
                <a:defRPr/>
              </a:pPr>
              <a:t>28.2.2023</a:t>
            </a:fld>
            <a:endParaRPr lang="fi-FI">
              <a:solidFill>
                <a:srgbClr val="E9E5DC"/>
              </a:solidFill>
            </a:endParaRPr>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fi-FI">
              <a:solidFill>
                <a:srgbClr val="E9E5DC"/>
              </a:solidFill>
            </a:endParaRPr>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9085C5E6-E9F2-445F-AD78-D89C2FDABEC7}" type="slidenum">
              <a:rPr lang="fi-FI">
                <a:solidFill>
                  <a:srgbClr val="E9E5DC"/>
                </a:solidFill>
              </a:rPr>
              <a:pPr>
                <a:defRPr/>
              </a:pPr>
              <a:t>‹#›</a:t>
            </a:fld>
            <a:endParaRPr lang="fi-FI">
              <a:solidFill>
                <a:srgbClr val="E9E5DC"/>
              </a:solidFill>
            </a:endParaRPr>
          </a:p>
        </p:txBody>
      </p:sp>
    </p:spTree>
    <p:extLst>
      <p:ext uri="{BB962C8B-B14F-4D97-AF65-F5344CB8AC3E}">
        <p14:creationId xmlns:p14="http://schemas.microsoft.com/office/powerpoint/2010/main" val="120792509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5F4EEA2-DF71-4B16-B057-8C980205D3B4}" type="datetimeFigureOut">
              <a:rPr lang="fi-FI">
                <a:solidFill>
                  <a:srgbClr val="696464"/>
                </a:solidFill>
              </a:rPr>
              <a:pPr>
                <a:defRPr/>
              </a:pPr>
              <a:t>28.2.2023</a:t>
            </a:fld>
            <a:endParaRPr lang="fi-FI">
              <a:solidFill>
                <a:srgbClr val="696464"/>
              </a:solidFill>
            </a:endParaRPr>
          </a:p>
        </p:txBody>
      </p:sp>
      <p:sp>
        <p:nvSpPr>
          <p:cNvPr id="6" name="Footer Placeholder 2"/>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7" name="Slide Number Placeholder 22"/>
          <p:cNvSpPr>
            <a:spLocks noGrp="1"/>
          </p:cNvSpPr>
          <p:nvPr>
            <p:ph type="sldNum" sz="quarter" idx="12"/>
          </p:nvPr>
        </p:nvSpPr>
        <p:spPr/>
        <p:txBody>
          <a:bodyPr/>
          <a:lstStyle>
            <a:lvl1pPr>
              <a:defRPr/>
            </a:lvl1pPr>
          </a:lstStyle>
          <a:p>
            <a:pPr>
              <a:defRPr/>
            </a:pPr>
            <a:fld id="{0BBFCDDB-2077-4792-B763-46D4C84F253D}"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2437681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fld id="{87266994-80F4-4F17-A231-EE8EF5B14364}" type="datetimeFigureOut">
              <a:rPr lang="fi-FI">
                <a:solidFill>
                  <a:srgbClr val="696464"/>
                </a:solidFill>
              </a:rPr>
              <a:pPr>
                <a:defRPr/>
              </a:pPr>
              <a:t>28.2.2023</a:t>
            </a:fld>
            <a:endParaRPr lang="fi-FI">
              <a:solidFill>
                <a:srgbClr val="696464"/>
              </a:solidFill>
            </a:endParaRPr>
          </a:p>
        </p:txBody>
      </p:sp>
      <p:sp>
        <p:nvSpPr>
          <p:cNvPr id="8" name="Footer Placeholder 2"/>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9" name="Slide Number Placeholder 22"/>
          <p:cNvSpPr>
            <a:spLocks noGrp="1"/>
          </p:cNvSpPr>
          <p:nvPr>
            <p:ph type="sldNum" sz="quarter" idx="12"/>
          </p:nvPr>
        </p:nvSpPr>
        <p:spPr/>
        <p:txBody>
          <a:bodyPr/>
          <a:lstStyle>
            <a:lvl1pPr>
              <a:defRPr/>
            </a:lvl1pPr>
          </a:lstStyle>
          <a:p>
            <a:pPr>
              <a:defRPr/>
            </a:pPr>
            <a:fld id="{7C970592-317B-461A-A91E-902C0AFAED18}"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41815514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4" name="Date Placeholder 2"/>
          <p:cNvSpPr>
            <a:spLocks noGrp="1"/>
          </p:cNvSpPr>
          <p:nvPr>
            <p:ph type="dt" sz="half" idx="10"/>
          </p:nvPr>
        </p:nvSpPr>
        <p:spPr/>
        <p:txBody>
          <a:bodyPr/>
          <a:lstStyle>
            <a:lvl1pPr>
              <a:defRPr/>
            </a:lvl1pPr>
          </a:lstStyle>
          <a:p>
            <a:pPr>
              <a:defRPr/>
            </a:pPr>
            <a:fld id="{F3ADB576-EF88-48E0-80C4-666FA9CFAE3D}" type="datetimeFigureOut">
              <a:rPr lang="fi-FI">
                <a:solidFill>
                  <a:srgbClr val="696464"/>
                </a:solidFill>
              </a:rPr>
              <a:pPr>
                <a:defRPr/>
              </a:pPr>
              <a:t>28.2.2023</a:t>
            </a:fld>
            <a:endParaRPr lang="fi-FI" dirty="0">
              <a:solidFill>
                <a:srgbClr val="696464"/>
              </a:solidFill>
            </a:endParaRPr>
          </a:p>
        </p:txBody>
      </p:sp>
      <p:sp>
        <p:nvSpPr>
          <p:cNvPr id="5" name="Footer Placeholder 3"/>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6" name="Slide Number Placeholder 4"/>
          <p:cNvSpPr>
            <a:spLocks noGrp="1"/>
          </p:cNvSpPr>
          <p:nvPr>
            <p:ph type="sldNum" sz="quarter" idx="12"/>
          </p:nvPr>
        </p:nvSpPr>
        <p:spPr/>
        <p:txBody>
          <a:bodyPr/>
          <a:lstStyle>
            <a:lvl1pPr>
              <a:defRPr/>
            </a:lvl1pPr>
          </a:lstStyle>
          <a:p>
            <a:pPr>
              <a:defRPr/>
            </a:pPr>
            <a:fld id="{6949CFF5-96A4-49FF-9668-FB897132597F}"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18475525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4" name="Date Placeholder 1"/>
          <p:cNvSpPr>
            <a:spLocks noGrp="1"/>
          </p:cNvSpPr>
          <p:nvPr>
            <p:ph type="dt" sz="half" idx="10"/>
          </p:nvPr>
        </p:nvSpPr>
        <p:spPr/>
        <p:txBody>
          <a:bodyPr/>
          <a:lstStyle>
            <a:lvl1pPr>
              <a:defRPr/>
            </a:lvl1pPr>
          </a:lstStyle>
          <a:p>
            <a:pPr>
              <a:defRPr/>
            </a:pPr>
            <a:fld id="{AF54BFB1-68BA-49F6-9149-43F2E609EA11}" type="datetimeFigureOut">
              <a:rPr lang="fi-FI">
                <a:solidFill>
                  <a:srgbClr val="696464"/>
                </a:solidFill>
              </a:rPr>
              <a:pPr>
                <a:defRPr/>
              </a:pPr>
              <a:t>28.2.2023</a:t>
            </a:fld>
            <a:endParaRPr lang="fi-FI">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6" name="Slide Number Placeholder 3"/>
          <p:cNvSpPr>
            <a:spLocks noGrp="1"/>
          </p:cNvSpPr>
          <p:nvPr>
            <p:ph type="sldNum" sz="quarter" idx="12"/>
          </p:nvPr>
        </p:nvSpPr>
        <p:spPr/>
        <p:txBody>
          <a:bodyPr/>
          <a:lstStyle>
            <a:lvl1pPr>
              <a:defRPr/>
            </a:lvl1pPr>
          </a:lstStyle>
          <a:p>
            <a:pPr>
              <a:defRPr/>
            </a:pPr>
            <a:fld id="{38D30778-8E47-4811-99BC-3B467CDFFC10}"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2001160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Gill Sans MT"/>
              <a:cs typeface="Arial" charset="0"/>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p:cNvSpPr>
            <a:spLocks noGrp="1"/>
          </p:cNvSpPr>
          <p:nvPr>
            <p:ph type="dt" sz="half" idx="10"/>
          </p:nvPr>
        </p:nvSpPr>
        <p:spPr/>
        <p:txBody>
          <a:bodyPr/>
          <a:lstStyle>
            <a:lvl1pPr>
              <a:defRPr/>
            </a:lvl1pPr>
          </a:lstStyle>
          <a:p>
            <a:pPr>
              <a:defRPr/>
            </a:pPr>
            <a:fld id="{5E374D66-9351-4093-B794-561E6EB10585}" type="datetimeFigureOut">
              <a:rPr lang="fi-FI">
                <a:solidFill>
                  <a:srgbClr val="696464"/>
                </a:solidFill>
              </a:rPr>
              <a:pPr>
                <a:defRPr/>
              </a:pPr>
              <a:t>28.2.2023</a:t>
            </a:fld>
            <a:endParaRPr lang="fi-FI">
              <a:solidFill>
                <a:srgbClr val="696464"/>
              </a:solidFill>
            </a:endParaRPr>
          </a:p>
        </p:txBody>
      </p:sp>
      <p:sp>
        <p:nvSpPr>
          <p:cNvPr id="9" name="Footer Placeholder 5"/>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10" name="Slide Number Placeholder 6"/>
          <p:cNvSpPr>
            <a:spLocks noGrp="1"/>
          </p:cNvSpPr>
          <p:nvPr>
            <p:ph type="sldNum" sz="quarter" idx="12"/>
          </p:nvPr>
        </p:nvSpPr>
        <p:spPr/>
        <p:txBody>
          <a:bodyPr/>
          <a:lstStyle>
            <a:lvl1pPr>
              <a:defRPr/>
            </a:lvl1pPr>
          </a:lstStyle>
          <a:p>
            <a:pPr>
              <a:defRPr/>
            </a:pPr>
            <a:fld id="{AD1473A9-EC5A-48F4-A76A-793AB8B96B63}"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3056785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white"/>
              </a:solidFill>
              <a:latin typeface="Gill Sans MT"/>
              <a:cs typeface="Arial" charset="0"/>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a:t>Click to edit Master text styles</a:t>
            </a:r>
          </a:p>
        </p:txBody>
      </p:sp>
      <p:sp>
        <p:nvSpPr>
          <p:cNvPr id="8" name="Date Placeholder 4"/>
          <p:cNvSpPr>
            <a:spLocks noGrp="1"/>
          </p:cNvSpPr>
          <p:nvPr>
            <p:ph type="dt" sz="half" idx="10"/>
          </p:nvPr>
        </p:nvSpPr>
        <p:spPr/>
        <p:txBody>
          <a:bodyPr/>
          <a:lstStyle>
            <a:lvl1pPr>
              <a:defRPr/>
            </a:lvl1pPr>
          </a:lstStyle>
          <a:p>
            <a:pPr>
              <a:defRPr/>
            </a:pPr>
            <a:fld id="{4E54B203-9582-431A-AA68-010C6082590E}" type="datetimeFigureOut">
              <a:rPr lang="fi-FI">
                <a:solidFill>
                  <a:srgbClr val="E9E5DC"/>
                </a:solidFill>
              </a:rPr>
              <a:pPr>
                <a:defRPr/>
              </a:pPr>
              <a:t>28.2.2023</a:t>
            </a:fld>
            <a:endParaRPr lang="fi-FI">
              <a:solidFill>
                <a:srgbClr val="E9E5DC"/>
              </a:solidFill>
            </a:endParaRPr>
          </a:p>
        </p:txBody>
      </p:sp>
      <p:sp>
        <p:nvSpPr>
          <p:cNvPr id="9" name="Footer Placeholder 5"/>
          <p:cNvSpPr>
            <a:spLocks noGrp="1"/>
          </p:cNvSpPr>
          <p:nvPr>
            <p:ph type="ftr" sz="quarter" idx="11"/>
          </p:nvPr>
        </p:nvSpPr>
        <p:spPr/>
        <p:txBody>
          <a:bodyPr/>
          <a:lstStyle>
            <a:lvl1pPr>
              <a:defRPr/>
            </a:lvl1pPr>
          </a:lstStyle>
          <a:p>
            <a:pPr>
              <a:defRPr/>
            </a:pPr>
            <a:endParaRPr lang="fi-FI">
              <a:solidFill>
                <a:srgbClr val="E9E5DC"/>
              </a:solidFill>
            </a:endParaRPr>
          </a:p>
        </p:txBody>
      </p:sp>
      <p:sp>
        <p:nvSpPr>
          <p:cNvPr id="10" name="Slide Number Placeholder 6"/>
          <p:cNvSpPr>
            <a:spLocks noGrp="1"/>
          </p:cNvSpPr>
          <p:nvPr>
            <p:ph type="sldNum" sz="quarter" idx="12"/>
          </p:nvPr>
        </p:nvSpPr>
        <p:spPr/>
        <p:txBody>
          <a:bodyPr/>
          <a:lstStyle>
            <a:lvl1pPr>
              <a:defRPr/>
            </a:lvl1pPr>
          </a:lstStyle>
          <a:p>
            <a:pPr>
              <a:defRPr/>
            </a:pPr>
            <a:fld id="{5411FD7A-6EA4-4F05-ACFC-A355A6678985}" type="slidenum">
              <a:rPr lang="fi-FI">
                <a:solidFill>
                  <a:srgbClr val="E9E5DC"/>
                </a:solidFill>
              </a:rPr>
              <a:pPr>
                <a:defRPr/>
              </a:pPr>
              <a:t>‹#›</a:t>
            </a:fld>
            <a:endParaRPr lang="fi-FI">
              <a:solidFill>
                <a:srgbClr val="E9E5DC"/>
              </a:solidFill>
            </a:endParaRPr>
          </a:p>
        </p:txBody>
      </p:sp>
    </p:spTree>
    <p:extLst>
      <p:ext uri="{BB962C8B-B14F-4D97-AF65-F5344CB8AC3E}">
        <p14:creationId xmlns:p14="http://schemas.microsoft.com/office/powerpoint/2010/main" val="13508941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380CD9-8A67-47B8-AD1A-AC741F48C94F}"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CD8C7EF-365D-421C-9081-5351DB045CC6}" type="slidenum">
              <a:rPr lang="en-US"/>
              <a:pPr>
                <a:defRPr/>
              </a:pPr>
              <a:t>‹#›</a:t>
            </a:fld>
            <a:endParaRPr lang="en-US"/>
          </a:p>
        </p:txBody>
      </p:sp>
    </p:spTree>
    <p:extLst>
      <p:ext uri="{BB962C8B-B14F-4D97-AF65-F5344CB8AC3E}">
        <p14:creationId xmlns:p14="http://schemas.microsoft.com/office/powerpoint/2010/main" val="39810159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CA01641A-F0D4-4657-9D67-84AF9CCC36B8}" type="datetimeFigureOut">
              <a:rPr lang="fi-FI">
                <a:solidFill>
                  <a:srgbClr val="696464"/>
                </a:solidFill>
              </a:rPr>
              <a:pPr>
                <a:defRPr/>
              </a:pPr>
              <a:t>28.2.2023</a:t>
            </a:fld>
            <a:endParaRPr lang="fi-FI">
              <a:solidFill>
                <a:srgbClr val="696464"/>
              </a:solidFill>
            </a:endParaRPr>
          </a:p>
        </p:txBody>
      </p:sp>
      <p:sp>
        <p:nvSpPr>
          <p:cNvPr id="5" name="Footer Placeholder 2"/>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6" name="Slide Number Placeholder 22"/>
          <p:cNvSpPr>
            <a:spLocks noGrp="1"/>
          </p:cNvSpPr>
          <p:nvPr>
            <p:ph type="sldNum" sz="quarter" idx="12"/>
          </p:nvPr>
        </p:nvSpPr>
        <p:spPr/>
        <p:txBody>
          <a:bodyPr/>
          <a:lstStyle>
            <a:lvl1pPr>
              <a:defRPr/>
            </a:lvl1pPr>
          </a:lstStyle>
          <a:p>
            <a:pPr>
              <a:defRPr/>
            </a:pPr>
            <a:fld id="{AA69E015-E3D4-45C3-B148-168769056497}"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309405337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Straight Connector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447FB0B-6CDB-4D6E-AA42-A6CA439600EE}" type="datetimeFigureOut">
              <a:rPr lang="fi-FI">
                <a:solidFill>
                  <a:srgbClr val="696464"/>
                </a:solidFill>
              </a:rPr>
              <a:pPr>
                <a:defRPr/>
              </a:pPr>
              <a:t>28.2.2023</a:t>
            </a:fld>
            <a:endParaRPr lang="fi-FI">
              <a:solidFill>
                <a:srgbClr val="696464"/>
              </a:solidFill>
            </a:endParaRPr>
          </a:p>
        </p:txBody>
      </p:sp>
      <p:sp>
        <p:nvSpPr>
          <p:cNvPr id="8" name="Footer Placeholder 4"/>
          <p:cNvSpPr>
            <a:spLocks noGrp="1"/>
          </p:cNvSpPr>
          <p:nvPr>
            <p:ph type="ftr" sz="quarter" idx="11"/>
          </p:nvPr>
        </p:nvSpPr>
        <p:spPr/>
        <p:txBody>
          <a:bodyPr/>
          <a:lstStyle>
            <a:lvl1pPr>
              <a:defRPr/>
            </a:lvl1pPr>
          </a:lstStyle>
          <a:p>
            <a:pPr>
              <a:defRPr/>
            </a:pPr>
            <a:endParaRPr lang="fi-FI">
              <a:solidFill>
                <a:srgbClr val="696464"/>
              </a:solidFill>
            </a:endParaRPr>
          </a:p>
        </p:txBody>
      </p:sp>
      <p:sp>
        <p:nvSpPr>
          <p:cNvPr id="9" name="Slide Number Placeholder 5"/>
          <p:cNvSpPr>
            <a:spLocks noGrp="1"/>
          </p:cNvSpPr>
          <p:nvPr>
            <p:ph type="sldNum" sz="quarter" idx="12"/>
          </p:nvPr>
        </p:nvSpPr>
        <p:spPr/>
        <p:txBody>
          <a:bodyPr/>
          <a:lstStyle>
            <a:lvl1pPr>
              <a:defRPr/>
            </a:lvl1pPr>
          </a:lstStyle>
          <a:p>
            <a:pPr>
              <a:defRPr/>
            </a:pPr>
            <a:fld id="{7CF067AB-6AD0-43D2-9DE4-58F04E2E2FD5}" type="slidenum">
              <a:rPr lang="fi-FI">
                <a:solidFill>
                  <a:srgbClr val="696464"/>
                </a:solidFill>
              </a:rPr>
              <a:pPr>
                <a:defRPr/>
              </a:pPr>
              <a:t>‹#›</a:t>
            </a:fld>
            <a:endParaRPr lang="fi-FI">
              <a:solidFill>
                <a:srgbClr val="696464"/>
              </a:solidFill>
            </a:endParaRPr>
          </a:p>
        </p:txBody>
      </p:sp>
    </p:spTree>
    <p:extLst>
      <p:ext uri="{BB962C8B-B14F-4D97-AF65-F5344CB8AC3E}">
        <p14:creationId xmlns:p14="http://schemas.microsoft.com/office/powerpoint/2010/main" val="27700958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01A89BC1-B54F-45BE-94CD-041B99620974}" type="slidenum">
              <a:rPr lang="en-GB"/>
              <a:pPr>
                <a:defRPr/>
              </a:pPr>
              <a:t>‹#›</a:t>
            </a:fld>
            <a:endParaRPr lang="en-GB"/>
          </a:p>
        </p:txBody>
      </p:sp>
    </p:spTree>
    <p:extLst>
      <p:ext uri="{BB962C8B-B14F-4D97-AF65-F5344CB8AC3E}">
        <p14:creationId xmlns:p14="http://schemas.microsoft.com/office/powerpoint/2010/main" val="2617315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C415EE62-53C0-4C2F-A9AD-BB8C9D332E0B}" type="slidenum">
              <a:rPr lang="en-GB"/>
              <a:pPr>
                <a:defRPr/>
              </a:pPr>
              <a:t>‹#›</a:t>
            </a:fld>
            <a:endParaRPr lang="en-GB"/>
          </a:p>
        </p:txBody>
      </p:sp>
    </p:spTree>
    <p:extLst>
      <p:ext uri="{BB962C8B-B14F-4D97-AF65-F5344CB8AC3E}">
        <p14:creationId xmlns:p14="http://schemas.microsoft.com/office/powerpoint/2010/main" val="653626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04387871-A8D1-4F47-93B5-B1B7CCDEB682}" type="slidenum">
              <a:rPr lang="en-GB"/>
              <a:pPr>
                <a:defRPr/>
              </a:pPr>
              <a:t>‹#›</a:t>
            </a:fld>
            <a:endParaRPr lang="en-GB"/>
          </a:p>
        </p:txBody>
      </p:sp>
    </p:spTree>
    <p:extLst>
      <p:ext uri="{BB962C8B-B14F-4D97-AF65-F5344CB8AC3E}">
        <p14:creationId xmlns:p14="http://schemas.microsoft.com/office/powerpoint/2010/main" val="3416694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54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604963"/>
            <a:ext cx="4035425"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90AF8AFE-91FB-4A74-8885-1787C0B730DD}" type="slidenum">
              <a:rPr lang="en-GB"/>
              <a:pPr>
                <a:defRPr/>
              </a:pPr>
              <a:t>‹#›</a:t>
            </a:fld>
            <a:endParaRPr lang="en-GB"/>
          </a:p>
        </p:txBody>
      </p:sp>
    </p:spTree>
    <p:extLst>
      <p:ext uri="{BB962C8B-B14F-4D97-AF65-F5344CB8AC3E}">
        <p14:creationId xmlns:p14="http://schemas.microsoft.com/office/powerpoint/2010/main" val="20910563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fi-FI"/>
          </a:p>
        </p:txBody>
      </p:sp>
      <p:sp>
        <p:nvSpPr>
          <p:cNvPr id="8" name="Rectangle 4"/>
          <p:cNvSpPr>
            <a:spLocks noGrp="1" noChangeArrowheads="1"/>
          </p:cNvSpPr>
          <p:nvPr>
            <p:ph type="sldNum" idx="11"/>
          </p:nvPr>
        </p:nvSpPr>
        <p:spPr>
          <a:ln/>
        </p:spPr>
        <p:txBody>
          <a:bodyPr/>
          <a:lstStyle>
            <a:lvl1pPr>
              <a:defRPr/>
            </a:lvl1pPr>
          </a:lstStyle>
          <a:p>
            <a:pPr>
              <a:defRPr/>
            </a:pPr>
            <a:fld id="{3A56ED2B-8C68-4941-BC48-D1E33D681935}" type="slidenum">
              <a:rPr lang="en-GB"/>
              <a:pPr>
                <a:defRPr/>
              </a:pPr>
              <a:t>‹#›</a:t>
            </a:fld>
            <a:endParaRPr lang="en-GB"/>
          </a:p>
        </p:txBody>
      </p:sp>
    </p:spTree>
    <p:extLst>
      <p:ext uri="{BB962C8B-B14F-4D97-AF65-F5344CB8AC3E}">
        <p14:creationId xmlns:p14="http://schemas.microsoft.com/office/powerpoint/2010/main" val="2699721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fi-FI"/>
          </a:p>
        </p:txBody>
      </p:sp>
      <p:sp>
        <p:nvSpPr>
          <p:cNvPr id="4" name="Rectangle 4"/>
          <p:cNvSpPr>
            <a:spLocks noGrp="1" noChangeArrowheads="1"/>
          </p:cNvSpPr>
          <p:nvPr>
            <p:ph type="sldNum" idx="11"/>
          </p:nvPr>
        </p:nvSpPr>
        <p:spPr>
          <a:ln/>
        </p:spPr>
        <p:txBody>
          <a:bodyPr/>
          <a:lstStyle>
            <a:lvl1pPr>
              <a:defRPr/>
            </a:lvl1pPr>
          </a:lstStyle>
          <a:p>
            <a:pPr>
              <a:defRPr/>
            </a:pPr>
            <a:fld id="{82E1DABD-1D91-4671-9604-17BF78A0F877}" type="slidenum">
              <a:rPr lang="en-GB"/>
              <a:pPr>
                <a:defRPr/>
              </a:pPr>
              <a:t>‹#›</a:t>
            </a:fld>
            <a:endParaRPr lang="en-GB"/>
          </a:p>
        </p:txBody>
      </p:sp>
    </p:spTree>
    <p:extLst>
      <p:ext uri="{BB962C8B-B14F-4D97-AF65-F5344CB8AC3E}">
        <p14:creationId xmlns:p14="http://schemas.microsoft.com/office/powerpoint/2010/main" val="34536035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fi-FI"/>
          </a:p>
        </p:txBody>
      </p:sp>
      <p:sp>
        <p:nvSpPr>
          <p:cNvPr id="3" name="Rectangle 4"/>
          <p:cNvSpPr>
            <a:spLocks noGrp="1" noChangeArrowheads="1"/>
          </p:cNvSpPr>
          <p:nvPr>
            <p:ph type="sldNum" idx="11"/>
          </p:nvPr>
        </p:nvSpPr>
        <p:spPr>
          <a:ln/>
        </p:spPr>
        <p:txBody>
          <a:bodyPr/>
          <a:lstStyle>
            <a:lvl1pPr>
              <a:defRPr/>
            </a:lvl1pPr>
          </a:lstStyle>
          <a:p>
            <a:pPr>
              <a:defRPr/>
            </a:pPr>
            <a:fld id="{008FC3A7-D1FD-4148-8E08-EFC327C50E0E}" type="slidenum">
              <a:rPr lang="en-GB"/>
              <a:pPr>
                <a:defRPr/>
              </a:pPr>
              <a:t>‹#›</a:t>
            </a:fld>
            <a:endParaRPr lang="en-GB"/>
          </a:p>
        </p:txBody>
      </p:sp>
    </p:spTree>
    <p:extLst>
      <p:ext uri="{BB962C8B-B14F-4D97-AF65-F5344CB8AC3E}">
        <p14:creationId xmlns:p14="http://schemas.microsoft.com/office/powerpoint/2010/main" val="263625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08C9B4E5-6DFB-47C5-805D-0564FC2F245D}" type="slidenum">
              <a:rPr lang="en-GB"/>
              <a:pPr>
                <a:defRPr/>
              </a:pPr>
              <a:t>‹#›</a:t>
            </a:fld>
            <a:endParaRPr lang="en-GB"/>
          </a:p>
        </p:txBody>
      </p:sp>
    </p:spTree>
    <p:extLst>
      <p:ext uri="{BB962C8B-B14F-4D97-AF65-F5344CB8AC3E}">
        <p14:creationId xmlns:p14="http://schemas.microsoft.com/office/powerpoint/2010/main" val="171717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C7D5A-9A41-43D1-A1EB-0C8F7C3056B8}" type="datetimeFigureOut">
              <a:rPr lang="en-US"/>
              <a:pPr>
                <a:defRPr/>
              </a:pPr>
              <a:t>2/28/2023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509A95F-724C-457F-AD35-E43D1327C7B4}" type="slidenum">
              <a:rPr lang="en-US"/>
              <a:pPr>
                <a:defRPr/>
              </a:pPr>
              <a:t>‹#›</a:t>
            </a:fld>
            <a:endParaRPr lang="en-US"/>
          </a:p>
        </p:txBody>
      </p:sp>
    </p:spTree>
    <p:extLst>
      <p:ext uri="{BB962C8B-B14F-4D97-AF65-F5344CB8AC3E}">
        <p14:creationId xmlns:p14="http://schemas.microsoft.com/office/powerpoint/2010/main" val="31208903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fi-FI"/>
          </a:p>
        </p:txBody>
      </p:sp>
      <p:sp>
        <p:nvSpPr>
          <p:cNvPr id="6" name="Rectangle 4"/>
          <p:cNvSpPr>
            <a:spLocks noGrp="1" noChangeArrowheads="1"/>
          </p:cNvSpPr>
          <p:nvPr>
            <p:ph type="sldNum" idx="11"/>
          </p:nvPr>
        </p:nvSpPr>
        <p:spPr>
          <a:ln/>
        </p:spPr>
        <p:txBody>
          <a:bodyPr/>
          <a:lstStyle>
            <a:lvl1pPr>
              <a:defRPr/>
            </a:lvl1pPr>
          </a:lstStyle>
          <a:p>
            <a:pPr>
              <a:defRPr/>
            </a:pPr>
            <a:fld id="{0E1655FB-480F-47FE-A1BA-C65B14120B68}" type="slidenum">
              <a:rPr lang="en-GB"/>
              <a:pPr>
                <a:defRPr/>
              </a:pPr>
              <a:t>‹#›</a:t>
            </a:fld>
            <a:endParaRPr lang="en-GB"/>
          </a:p>
        </p:txBody>
      </p:sp>
    </p:spTree>
    <p:extLst>
      <p:ext uri="{BB962C8B-B14F-4D97-AF65-F5344CB8AC3E}">
        <p14:creationId xmlns:p14="http://schemas.microsoft.com/office/powerpoint/2010/main" val="2622513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CB89F353-622D-4354-A92D-A7024FE77F09}" type="slidenum">
              <a:rPr lang="en-GB"/>
              <a:pPr>
                <a:defRPr/>
              </a:pPr>
              <a:t>‹#›</a:t>
            </a:fld>
            <a:endParaRPr lang="en-GB"/>
          </a:p>
        </p:txBody>
      </p:sp>
    </p:spTree>
    <p:extLst>
      <p:ext uri="{BB962C8B-B14F-4D97-AF65-F5344CB8AC3E}">
        <p14:creationId xmlns:p14="http://schemas.microsoft.com/office/powerpoint/2010/main" val="11385451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273050"/>
            <a:ext cx="2055812"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5038"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fi-FI"/>
          </a:p>
        </p:txBody>
      </p:sp>
      <p:sp>
        <p:nvSpPr>
          <p:cNvPr id="5" name="Rectangle 4"/>
          <p:cNvSpPr>
            <a:spLocks noGrp="1" noChangeArrowheads="1"/>
          </p:cNvSpPr>
          <p:nvPr>
            <p:ph type="sldNum" idx="11"/>
          </p:nvPr>
        </p:nvSpPr>
        <p:spPr>
          <a:ln/>
        </p:spPr>
        <p:txBody>
          <a:bodyPr/>
          <a:lstStyle>
            <a:lvl1pPr>
              <a:defRPr/>
            </a:lvl1pPr>
          </a:lstStyle>
          <a:p>
            <a:pPr>
              <a:defRPr/>
            </a:pPr>
            <a:fld id="{C528A659-6D3D-44F7-A736-1ACB489758B0}" type="slidenum">
              <a:rPr lang="en-GB"/>
              <a:pPr>
                <a:defRPr/>
              </a:pPr>
              <a:t>‹#›</a:t>
            </a:fld>
            <a:endParaRPr lang="en-GB"/>
          </a:p>
        </p:txBody>
      </p:sp>
    </p:spTree>
    <p:extLst>
      <p:ext uri="{BB962C8B-B14F-4D97-AF65-F5344CB8AC3E}">
        <p14:creationId xmlns:p14="http://schemas.microsoft.com/office/powerpoint/2010/main" val="376461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2F8A1DBA-668C-4A2F-8B0C-1E8CF4FB30D9}" type="datetimeFigureOut">
              <a:rPr lang="en-US"/>
              <a:pPr>
                <a:defRPr/>
              </a:pPr>
              <a:t>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A713E1E-9C6B-4C8D-8F0C-CDC6A446F484}" type="slidenum">
              <a:rPr lang="en-US"/>
              <a:pPr>
                <a:defRPr/>
              </a:pPr>
              <a:t>‹#›</a:t>
            </a:fld>
            <a:endParaRPr lang="en-US"/>
          </a:p>
        </p:txBody>
      </p:sp>
    </p:spTree>
    <p:extLst>
      <p:ext uri="{BB962C8B-B14F-4D97-AF65-F5344CB8AC3E}">
        <p14:creationId xmlns:p14="http://schemas.microsoft.com/office/powerpoint/2010/main" val="18827627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000000"/>
              </a:solidFill>
              <a:latin typeface="Arial" charset="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000000"/>
              </a:solidFill>
              <a:latin typeface="Arial" charset="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pPr>
            <a:fld id="{A461B9D5-DDE9-4B77-B4EC-970F9AF02BCC}" type="slidenum">
              <a:rPr lang="en-US" kern="1200">
                <a:solidFill>
                  <a:srgbClr val="000000"/>
                </a:solidFill>
                <a:latin typeface="Arial" charset="0"/>
                <a:ea typeface="+mn-ea"/>
                <a:cs typeface="+mn-cs"/>
              </a:rPr>
              <a:pPr rtl="0" fontAlgn="base">
                <a:spcBef>
                  <a:spcPct val="0"/>
                </a:spcBef>
                <a:spcAft>
                  <a:spcPct val="0"/>
                </a:spcAft>
              </a:pPr>
              <a:t>‹#›</a:t>
            </a:fld>
            <a:endParaRPr lang="en-US" kern="1200">
              <a:solidFill>
                <a:srgbClr val="000000"/>
              </a:solidFill>
              <a:latin typeface="Arial" charset="0"/>
              <a:ea typeface="+mn-ea"/>
              <a:cs typeface="+mn-cs"/>
            </a:endParaRPr>
          </a:p>
        </p:txBody>
      </p:sp>
    </p:spTree>
    <p:extLst>
      <p:ext uri="{BB962C8B-B14F-4D97-AF65-F5344CB8AC3E}">
        <p14:creationId xmlns:p14="http://schemas.microsoft.com/office/powerpoint/2010/main" val="4174066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5123F44B-0941-4FA5-903C-27FE4A00F621}" type="slidenum">
              <a:rPr lang="en-US"/>
              <a:pPr>
                <a:defRPr/>
              </a:pPr>
              <a:t>‹#›</a:t>
            </a:fld>
            <a:endParaRPr lang="en-US"/>
          </a:p>
        </p:txBody>
      </p:sp>
    </p:spTree>
    <p:extLst>
      <p:ext uri="{BB962C8B-B14F-4D97-AF65-F5344CB8AC3E}">
        <p14:creationId xmlns:p14="http://schemas.microsoft.com/office/powerpoint/2010/main" val="315998738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A7714536-88CF-4CE2-8E0F-4EFBAB50DFCF}" type="datetimeFigureOut">
              <a:rPr lang="en-US"/>
              <a:pPr>
                <a:defRPr/>
              </a:pPr>
              <a:t>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41C4F889-5D50-473C-B8D2-539D6A9FD444}" type="slidenum">
              <a:rPr lang="en-US"/>
              <a:pPr>
                <a:defRPr/>
              </a:pPr>
              <a:t>‹#›</a:t>
            </a:fld>
            <a:endParaRPr lang="en-US"/>
          </a:p>
        </p:txBody>
      </p:sp>
    </p:spTree>
    <p:extLst>
      <p:ext uri="{BB962C8B-B14F-4D97-AF65-F5344CB8AC3E}">
        <p14:creationId xmlns:p14="http://schemas.microsoft.com/office/powerpoint/2010/main" val="397933902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457200" y="273050"/>
            <a:ext cx="8223250" cy="113982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7171" name="Rectangle 2"/>
          <p:cNvSpPr>
            <a:spLocks noGrp="1" noChangeArrowheads="1"/>
          </p:cNvSpPr>
          <p:nvPr>
            <p:ph type="body" idx="1"/>
          </p:nvPr>
        </p:nvSpPr>
        <p:spPr bwMode="auto">
          <a:xfrm>
            <a:off x="457200" y="1604963"/>
            <a:ext cx="8223250" cy="452278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3000"/>
              </a:lnSpc>
              <a:buClr>
                <a:srgbClr val="000000"/>
              </a:buClr>
              <a:buSzPct val="45000"/>
              <a:buFont typeface="Wingdings" pitchFamily="2" charset="2"/>
              <a:buNone/>
              <a:defRPr sz="1300">
                <a:solidFill>
                  <a:srgbClr val="000000"/>
                </a:solidFill>
                <a:latin typeface="Times New Roman" pitchFamily="18" charset="0"/>
              </a:defRPr>
            </a:lvl1pPr>
          </a:lstStyle>
          <a:p>
            <a:pPr>
              <a:defRPr/>
            </a:pPr>
            <a:endParaRPr lang="fi-FI"/>
          </a:p>
        </p:txBody>
      </p:sp>
      <p:sp>
        <p:nvSpPr>
          <p:cNvPr id="1028" name="Rectangle 4"/>
          <p:cNvSpPr>
            <a:spLocks noGrp="1" noChangeArrowheads="1"/>
          </p:cNvSpPr>
          <p:nvPr>
            <p:ph type="sldNum"/>
          </p:nvPr>
        </p:nvSpPr>
        <p:spPr bwMode="auto">
          <a:xfrm>
            <a:off x="6554788" y="6246813"/>
            <a:ext cx="2124075"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45000"/>
              <a:buFont typeface="Wingdings" pitchFamily="2" charset="2"/>
              <a:buNone/>
              <a:defRPr sz="1300">
                <a:solidFill>
                  <a:srgbClr val="000000"/>
                </a:solidFill>
                <a:latin typeface="Times New Roman" pitchFamily="18" charset="0"/>
              </a:defRPr>
            </a:lvl1pPr>
          </a:lstStyle>
          <a:p>
            <a:pPr>
              <a:defRPr/>
            </a:pPr>
            <a:fld id="{6D688479-BB20-4F1A-B531-C1E69BB55C53}" type="slidenum">
              <a:rPr lang="en-GB"/>
              <a:pPr>
                <a:defRPr/>
              </a:pPr>
              <a:t>‹#›</a:t>
            </a:fld>
            <a:endParaRPr lang="en-GB"/>
          </a:p>
        </p:txBody>
      </p:sp>
    </p:spTree>
    <p:extLst>
      <p:ext uri="{BB962C8B-B14F-4D97-AF65-F5344CB8AC3E}">
        <p14:creationId xmlns:p14="http://schemas.microsoft.com/office/powerpoint/2010/main" val="12382001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mj-lt"/>
          <a:ea typeface="+mj-ea"/>
          <a:cs typeface="+mj-cs"/>
        </a:defRPr>
      </a:lvl1pPr>
      <a:lvl2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2pPr>
      <a:lvl3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3pPr>
      <a:lvl4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4pPr>
      <a:lvl5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5pPr>
      <a:lvl6pPr marL="4572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6pPr>
      <a:lvl7pPr marL="9144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7pPr>
      <a:lvl8pPr marL="13716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8pPr>
      <a:lvl9pPr marL="18288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9pPr>
    </p:titleStyle>
    <p:bodyStyle>
      <a:lvl1pPr marL="387350" indent="-292100" algn="l" defTabSz="407988" rtl="0" eaLnBrk="0" fontAlgn="base" hangingPunct="0">
        <a:lnSpc>
          <a:spcPct val="95000"/>
        </a:lnSpc>
        <a:spcBef>
          <a:spcPct val="0"/>
        </a:spcBef>
        <a:spcAft>
          <a:spcPts val="963"/>
        </a:spcAft>
        <a:buClr>
          <a:srgbClr val="000000"/>
        </a:buClr>
        <a:buSzPct val="95000"/>
        <a:buFont typeface="StarSymbol" charset="0"/>
        <a:buBlip>
          <a:blip r:embed="rId13"/>
        </a:buBlip>
        <a:defRPr sz="2200">
          <a:solidFill>
            <a:srgbClr val="000000"/>
          </a:solidFill>
          <a:latin typeface="+mn-lt"/>
          <a:ea typeface="+mn-ea"/>
          <a:cs typeface="+mn-cs"/>
        </a:defRPr>
      </a:lvl1pPr>
      <a:lvl2pPr marL="779463" indent="-260350" algn="l" defTabSz="407988" rtl="0" eaLnBrk="0" fontAlgn="base" hangingPunct="0">
        <a:lnSpc>
          <a:spcPct val="95000"/>
        </a:lnSpc>
        <a:spcBef>
          <a:spcPct val="0"/>
        </a:spcBef>
        <a:spcAft>
          <a:spcPts val="1038"/>
        </a:spcAft>
        <a:buClr>
          <a:srgbClr val="000000"/>
        </a:buClr>
        <a:buSzPct val="75000"/>
        <a:buFont typeface="Symbol" pitchFamily="18" charset="2"/>
        <a:buChar char=""/>
        <a:defRPr sz="2000">
          <a:solidFill>
            <a:srgbClr val="000000"/>
          </a:solidFill>
          <a:latin typeface="+mn-lt"/>
          <a:cs typeface="+mn-cs"/>
        </a:defRPr>
      </a:lvl2pPr>
      <a:lvl3pPr marL="1169988" indent="-192088" algn="l" defTabSz="407988" rtl="0" eaLnBrk="0" fontAlgn="base" hangingPunct="0">
        <a:lnSpc>
          <a:spcPct val="95000"/>
        </a:lnSpc>
        <a:spcBef>
          <a:spcPct val="0"/>
        </a:spcBef>
        <a:spcAft>
          <a:spcPts val="775"/>
        </a:spcAft>
        <a:buClr>
          <a:srgbClr val="000000"/>
        </a:buClr>
        <a:buSzPct val="45000"/>
        <a:buFont typeface="Wingdings" pitchFamily="2" charset="2"/>
        <a:buChar char=""/>
        <a:defRPr sz="2200">
          <a:solidFill>
            <a:srgbClr val="000000"/>
          </a:solidFill>
          <a:latin typeface="+mn-lt"/>
          <a:cs typeface="+mn-cs"/>
        </a:defRPr>
      </a:lvl3pPr>
      <a:lvl4pPr marL="1562100" indent="-190500" algn="l" defTabSz="407988" rtl="0" eaLnBrk="0" fontAlgn="base" hangingPunct="0">
        <a:lnSpc>
          <a:spcPct val="95000"/>
        </a:lnSpc>
        <a:spcBef>
          <a:spcPct val="0"/>
        </a:spcBef>
        <a:spcAft>
          <a:spcPts val="525"/>
        </a:spcAft>
        <a:buClr>
          <a:srgbClr val="000000"/>
        </a:buClr>
        <a:buSzPct val="75000"/>
        <a:buFont typeface="Symbol" pitchFamily="18" charset="2"/>
        <a:buChar char=""/>
        <a:defRPr>
          <a:solidFill>
            <a:srgbClr val="000000"/>
          </a:solidFill>
          <a:latin typeface="+mn-lt"/>
          <a:cs typeface="+mn-cs"/>
        </a:defRPr>
      </a:lvl4pPr>
      <a:lvl5pPr marL="1954213" indent="-193675" algn="l" defTabSz="407988" rtl="0" eaLnBrk="0" fontAlgn="base" hangingPunct="0">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5pPr>
      <a:lvl6pPr marL="24114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6pPr>
      <a:lvl7pPr marL="28686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7pPr>
      <a:lvl8pPr marL="33258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8pPr>
      <a:lvl9pPr marL="37830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675E4E5-CE46-4749-A8A6-A55EA4F2C631}" type="slidenum">
              <a:rPr lang="en-US"/>
              <a:pPr>
                <a:defRPr/>
              </a:pPr>
              <a:t>‹#›</a:t>
            </a:fld>
            <a:endParaRPr lang="en-US"/>
          </a:p>
        </p:txBody>
      </p:sp>
    </p:spTree>
    <p:extLst>
      <p:ext uri="{BB962C8B-B14F-4D97-AF65-F5344CB8AC3E}">
        <p14:creationId xmlns:p14="http://schemas.microsoft.com/office/powerpoint/2010/main" val="418214215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3"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3C52CE03-AD2A-44A4-BE27-928BC27A633E}" type="datetimeFigureOut">
              <a:rPr lang="fi-FI">
                <a:solidFill>
                  <a:srgbClr val="696464"/>
                </a:solidFill>
              </a:rPr>
              <a:pPr>
                <a:defRPr/>
              </a:pPr>
              <a:t>28.2.2023</a:t>
            </a:fld>
            <a:endParaRPr lang="fi-FI">
              <a:solidFill>
                <a:srgbClr val="696464"/>
              </a:solidFill>
            </a:endParaRPr>
          </a:p>
        </p:txBody>
      </p:sp>
      <p:sp>
        <p:nvSpPr>
          <p:cNvPr id="3" name="Footer Placeholder 2"/>
          <p:cNvSpPr>
            <a:spLocks noGrp="1"/>
          </p:cNvSpPr>
          <p:nvPr>
            <p:ph type="ftr" sz="quarter" idx="3"/>
          </p:nvPr>
        </p:nvSpPr>
        <p:spPr>
          <a:xfrm>
            <a:off x="2898775" y="6356350"/>
            <a:ext cx="3505200" cy="365125"/>
          </a:xfrm>
          <a:prstGeom prst="rect">
            <a:avLst/>
          </a:prstGeom>
        </p:spPr>
        <p:txBody>
          <a:bodyPr vert="horz"/>
          <a:lstStyle>
            <a:lvl1pPr algn="r" eaLnBrk="1" fontAlgn="auto" latinLnBrk="0" hangingPunct="1">
              <a:spcBef>
                <a:spcPts val="0"/>
              </a:spcBef>
              <a:spcAft>
                <a:spcPts val="0"/>
              </a:spcAft>
              <a:defRPr kumimoji="0" sz="1400">
                <a:solidFill>
                  <a:schemeClr val="tx2"/>
                </a:solidFill>
                <a:latin typeface="+mn-lt"/>
                <a:cs typeface="+mn-cs"/>
              </a:defRPr>
            </a:lvl1pPr>
          </a:lstStyle>
          <a:p>
            <a:pPr>
              <a:defRPr/>
            </a:pPr>
            <a:endParaRPr lang="fi-FI">
              <a:solidFill>
                <a:srgbClr val="696464"/>
              </a:solidFill>
            </a:endParaRPr>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a:lstStyle>
            <a:lvl1pPr algn="l" eaLnBrk="1" fontAlgn="auto" latinLnBrk="0" hangingPunct="1">
              <a:spcBef>
                <a:spcPts val="0"/>
              </a:spcBef>
              <a:spcAft>
                <a:spcPts val="0"/>
              </a:spcAft>
              <a:defRPr kumimoji="0" sz="1400" smtClean="0">
                <a:solidFill>
                  <a:schemeClr val="tx2"/>
                </a:solidFill>
                <a:latin typeface="+mn-lt"/>
                <a:cs typeface="+mn-cs"/>
              </a:defRPr>
            </a:lvl1pPr>
          </a:lstStyle>
          <a:p>
            <a:pPr>
              <a:defRPr/>
            </a:pPr>
            <a:fld id="{BB49DF81-0DBA-464F-9D4F-A4867BC7B53E}" type="slidenum">
              <a:rPr lang="fi-FI">
                <a:solidFill>
                  <a:srgbClr val="696464"/>
                </a:solidFill>
              </a:rPr>
              <a:pPr>
                <a:defRPr/>
              </a:pPr>
              <a:t>‹#›</a:t>
            </a:fld>
            <a:endParaRPr lang="fi-FI">
              <a:solidFill>
                <a:srgbClr val="696464"/>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Gill Sans MT"/>
              <a:cs typeface="Arial" charset="0"/>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9543059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rtl="0" fontAlgn="base">
        <a:spcBef>
          <a:spcPct val="0"/>
        </a:spcBef>
        <a:spcAft>
          <a:spcPct val="0"/>
        </a:spcAft>
        <a:defRPr sz="3200" kern="1200">
          <a:solidFill>
            <a:schemeClr val="tx2"/>
          </a:solidFill>
          <a:latin typeface="+mj-lt"/>
          <a:ea typeface="+mj-ea"/>
          <a:cs typeface="+mj-cs"/>
        </a:defRPr>
      </a:lvl1pPr>
      <a:lvl2pPr algn="l" rtl="0" fontAlgn="base">
        <a:spcBef>
          <a:spcPct val="0"/>
        </a:spcBef>
        <a:spcAft>
          <a:spcPct val="0"/>
        </a:spcAft>
        <a:defRPr sz="3200">
          <a:solidFill>
            <a:schemeClr val="tx2"/>
          </a:solidFill>
          <a:latin typeface="Bookman Old Style" pitchFamily="18" charset="0"/>
        </a:defRPr>
      </a:lvl2pPr>
      <a:lvl3pPr algn="l" rtl="0" fontAlgn="base">
        <a:spcBef>
          <a:spcPct val="0"/>
        </a:spcBef>
        <a:spcAft>
          <a:spcPct val="0"/>
        </a:spcAft>
        <a:defRPr sz="3200">
          <a:solidFill>
            <a:schemeClr val="tx2"/>
          </a:solidFill>
          <a:latin typeface="Bookman Old Style" pitchFamily="18" charset="0"/>
        </a:defRPr>
      </a:lvl3pPr>
      <a:lvl4pPr algn="l" rtl="0" fontAlgn="base">
        <a:spcBef>
          <a:spcPct val="0"/>
        </a:spcBef>
        <a:spcAft>
          <a:spcPct val="0"/>
        </a:spcAft>
        <a:defRPr sz="3200">
          <a:solidFill>
            <a:schemeClr val="tx2"/>
          </a:solidFill>
          <a:latin typeface="Bookman Old Style" pitchFamily="18" charset="0"/>
        </a:defRPr>
      </a:lvl4pPr>
      <a:lvl5pPr algn="l" rtl="0" fontAlgn="base">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fontAlgn="base">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fontAlgn="base">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8600" algn="l" rtl="0" fontAlgn="base">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8600" algn="l" rtl="0" fontAlgn="base">
        <a:spcBef>
          <a:spcPts val="400"/>
        </a:spcBef>
        <a:spcAft>
          <a:spcPct val="0"/>
        </a:spcAft>
        <a:buClr>
          <a:srgbClr val="88261A"/>
        </a:buClr>
        <a:buSzPct val="70000"/>
        <a:buFont typeface="Wingdings" pitchFamily="2" charset="2"/>
        <a:buChar char=""/>
        <a:defRPr kern="1200">
          <a:solidFill>
            <a:schemeClr val="tx1"/>
          </a:solidFill>
          <a:latin typeface="+mn-lt"/>
          <a:ea typeface="+mn-ea"/>
          <a:cs typeface="+mn-cs"/>
        </a:defRPr>
      </a:lvl4pPr>
      <a:lvl5pPr marL="1371600" indent="-228600" algn="l" rtl="0" fontAlgn="base">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bwMode="auto">
          <a:xfrm>
            <a:off x="457200" y="273050"/>
            <a:ext cx="8223250" cy="113982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8195" name="Rectangle 2"/>
          <p:cNvSpPr>
            <a:spLocks noGrp="1" noChangeArrowheads="1"/>
          </p:cNvSpPr>
          <p:nvPr>
            <p:ph type="body" idx="1"/>
          </p:nvPr>
        </p:nvSpPr>
        <p:spPr bwMode="auto">
          <a:xfrm>
            <a:off x="457200" y="1604963"/>
            <a:ext cx="8223250" cy="452278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7" name="Rectangle 3"/>
          <p:cNvSpPr>
            <a:spLocks noGrp="1" noChangeArrowheads="1"/>
          </p:cNvSpPr>
          <p:nvPr>
            <p:ph type="dt"/>
          </p:nvPr>
        </p:nvSpPr>
        <p:spPr bwMode="auto">
          <a:xfrm>
            <a:off x="457200" y="6246813"/>
            <a:ext cx="21224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hangingPunct="0">
              <a:lnSpc>
                <a:spcPct val="93000"/>
              </a:lnSpc>
              <a:buClr>
                <a:srgbClr val="000000"/>
              </a:buClr>
              <a:buSzPct val="45000"/>
              <a:buFont typeface="Wingdings" pitchFamily="2" charset="2"/>
              <a:buNone/>
              <a:defRPr sz="1300">
                <a:solidFill>
                  <a:srgbClr val="000000"/>
                </a:solidFill>
                <a:latin typeface="Times New Roman" pitchFamily="18" charset="0"/>
              </a:defRPr>
            </a:lvl1pPr>
          </a:lstStyle>
          <a:p>
            <a:pPr>
              <a:defRPr/>
            </a:pPr>
            <a:endParaRPr lang="fi-FI"/>
          </a:p>
        </p:txBody>
      </p:sp>
      <p:sp>
        <p:nvSpPr>
          <p:cNvPr id="1028" name="Rectangle 4"/>
          <p:cNvSpPr>
            <a:spLocks noGrp="1" noChangeArrowheads="1"/>
          </p:cNvSpPr>
          <p:nvPr>
            <p:ph type="sldNum"/>
          </p:nvPr>
        </p:nvSpPr>
        <p:spPr bwMode="auto">
          <a:xfrm>
            <a:off x="6554788" y="6246813"/>
            <a:ext cx="2124075"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3000"/>
              </a:lnSpc>
              <a:buClr>
                <a:srgbClr val="000000"/>
              </a:buClr>
              <a:buSzPct val="45000"/>
              <a:buFont typeface="Wingdings" pitchFamily="2" charset="2"/>
              <a:buNone/>
              <a:defRPr sz="1300">
                <a:solidFill>
                  <a:srgbClr val="000000"/>
                </a:solidFill>
                <a:latin typeface="Times New Roman" pitchFamily="18" charset="0"/>
              </a:defRPr>
            </a:lvl1pPr>
          </a:lstStyle>
          <a:p>
            <a:pPr>
              <a:defRPr/>
            </a:pPr>
            <a:fld id="{677DE9C5-F34F-4168-A205-0D6E4429B0BD}" type="slidenum">
              <a:rPr lang="en-GB"/>
              <a:pPr>
                <a:defRPr/>
              </a:pPr>
              <a:t>‹#›</a:t>
            </a:fld>
            <a:endParaRPr lang="en-GB"/>
          </a:p>
        </p:txBody>
      </p:sp>
    </p:spTree>
    <p:extLst>
      <p:ext uri="{BB962C8B-B14F-4D97-AF65-F5344CB8AC3E}">
        <p14:creationId xmlns:p14="http://schemas.microsoft.com/office/powerpoint/2010/main" val="232664634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mj-lt"/>
          <a:ea typeface="+mj-ea"/>
          <a:cs typeface="+mj-cs"/>
        </a:defRPr>
      </a:lvl1pPr>
      <a:lvl2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2pPr>
      <a:lvl3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3pPr>
      <a:lvl4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4pPr>
      <a:lvl5pPr algn="ctr" defTabSz="407988" rtl="0" eaLnBrk="0" fontAlgn="base" hangingPunct="0">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5pPr>
      <a:lvl6pPr marL="4572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6pPr>
      <a:lvl7pPr marL="9144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7pPr>
      <a:lvl8pPr marL="13716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8pPr>
      <a:lvl9pPr marL="1828800" algn="ctr" defTabSz="407988" rtl="0" fontAlgn="base">
        <a:lnSpc>
          <a:spcPct val="95000"/>
        </a:lnSpc>
        <a:spcBef>
          <a:spcPct val="0"/>
        </a:spcBef>
        <a:spcAft>
          <a:spcPct val="0"/>
        </a:spcAft>
        <a:buClr>
          <a:srgbClr val="000000"/>
        </a:buClr>
        <a:buSzPct val="45000"/>
        <a:buFont typeface="Wingdings" pitchFamily="2" charset="2"/>
        <a:defRPr sz="3600">
          <a:solidFill>
            <a:srgbClr val="808080"/>
          </a:solidFill>
          <a:latin typeface="Trebuchet MS" pitchFamily="34" charset="0"/>
          <a:cs typeface="Lucida Sans Unicode" pitchFamily="34" charset="0"/>
        </a:defRPr>
      </a:lvl9pPr>
    </p:titleStyle>
    <p:bodyStyle>
      <a:lvl1pPr marL="387350" indent="-292100" algn="l" defTabSz="407988" rtl="0" eaLnBrk="0" fontAlgn="base" hangingPunct="0">
        <a:lnSpc>
          <a:spcPct val="95000"/>
        </a:lnSpc>
        <a:spcBef>
          <a:spcPct val="0"/>
        </a:spcBef>
        <a:spcAft>
          <a:spcPts val="963"/>
        </a:spcAft>
        <a:buClr>
          <a:srgbClr val="000000"/>
        </a:buClr>
        <a:buSzPct val="95000"/>
        <a:buFont typeface="StarSymbol" charset="0"/>
        <a:buBlip>
          <a:blip r:embed="rId13"/>
        </a:buBlip>
        <a:defRPr sz="2200">
          <a:solidFill>
            <a:srgbClr val="000000"/>
          </a:solidFill>
          <a:latin typeface="+mn-lt"/>
          <a:ea typeface="+mn-ea"/>
          <a:cs typeface="+mn-cs"/>
        </a:defRPr>
      </a:lvl1pPr>
      <a:lvl2pPr marL="779463" indent="-260350" algn="l" defTabSz="407988" rtl="0" eaLnBrk="0" fontAlgn="base" hangingPunct="0">
        <a:lnSpc>
          <a:spcPct val="95000"/>
        </a:lnSpc>
        <a:spcBef>
          <a:spcPct val="0"/>
        </a:spcBef>
        <a:spcAft>
          <a:spcPts val="1038"/>
        </a:spcAft>
        <a:buClr>
          <a:srgbClr val="000000"/>
        </a:buClr>
        <a:buSzPct val="75000"/>
        <a:buFont typeface="Symbol" pitchFamily="18" charset="2"/>
        <a:buChar char=""/>
        <a:defRPr sz="2000">
          <a:solidFill>
            <a:srgbClr val="000000"/>
          </a:solidFill>
          <a:latin typeface="+mn-lt"/>
          <a:cs typeface="+mn-cs"/>
        </a:defRPr>
      </a:lvl2pPr>
      <a:lvl3pPr marL="1169988" indent="-192088" algn="l" defTabSz="407988" rtl="0" eaLnBrk="0" fontAlgn="base" hangingPunct="0">
        <a:lnSpc>
          <a:spcPct val="95000"/>
        </a:lnSpc>
        <a:spcBef>
          <a:spcPct val="0"/>
        </a:spcBef>
        <a:spcAft>
          <a:spcPts val="775"/>
        </a:spcAft>
        <a:buClr>
          <a:srgbClr val="000000"/>
        </a:buClr>
        <a:buSzPct val="45000"/>
        <a:buFont typeface="Wingdings" pitchFamily="2" charset="2"/>
        <a:buChar char=""/>
        <a:defRPr sz="2200">
          <a:solidFill>
            <a:srgbClr val="000000"/>
          </a:solidFill>
          <a:latin typeface="+mn-lt"/>
          <a:cs typeface="+mn-cs"/>
        </a:defRPr>
      </a:lvl3pPr>
      <a:lvl4pPr marL="1562100" indent="-190500" algn="l" defTabSz="407988" rtl="0" eaLnBrk="0" fontAlgn="base" hangingPunct="0">
        <a:lnSpc>
          <a:spcPct val="95000"/>
        </a:lnSpc>
        <a:spcBef>
          <a:spcPct val="0"/>
        </a:spcBef>
        <a:spcAft>
          <a:spcPts val="525"/>
        </a:spcAft>
        <a:buClr>
          <a:srgbClr val="000000"/>
        </a:buClr>
        <a:buSzPct val="75000"/>
        <a:buFont typeface="Symbol" pitchFamily="18" charset="2"/>
        <a:buChar char=""/>
        <a:defRPr>
          <a:solidFill>
            <a:srgbClr val="000000"/>
          </a:solidFill>
          <a:latin typeface="+mn-lt"/>
          <a:cs typeface="+mn-cs"/>
        </a:defRPr>
      </a:lvl4pPr>
      <a:lvl5pPr marL="1954213" indent="-193675" algn="l" defTabSz="407988" rtl="0" eaLnBrk="0" fontAlgn="base" hangingPunct="0">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5pPr>
      <a:lvl6pPr marL="24114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6pPr>
      <a:lvl7pPr marL="28686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7pPr>
      <a:lvl8pPr marL="33258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8pPr>
      <a:lvl9pPr marL="3783013" indent="-193675" algn="l" defTabSz="407988" rtl="0" fontAlgn="base">
        <a:lnSpc>
          <a:spcPct val="95000"/>
        </a:lnSpc>
        <a:spcBef>
          <a:spcPct val="0"/>
        </a:spcBef>
        <a:spcAft>
          <a:spcPts val="263"/>
        </a:spcAft>
        <a:buClr>
          <a:srgbClr val="000000"/>
        </a:buClr>
        <a:buSzPct val="45000"/>
        <a:buFont typeface="Wingdings" pitchFamily="2" charset="2"/>
        <a:buChar char=""/>
        <a:defRPr>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oleObject" Target="../embeddings/oleObject1.bin"/><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9.jpe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oleObject" Target="../embeddings/oleObject2.bin"/><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53.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53.png"/><Relationship Id="rId1" Type="http://schemas.openxmlformats.org/officeDocument/2006/relationships/slideLayout" Target="../slideLayouts/slideLayout59.xml"/><Relationship Id="rId4" Type="http://schemas.openxmlformats.org/officeDocument/2006/relationships/image" Target="../media/image54.wmf"/></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9.xml"/><Relationship Id="rId5" Type="http://schemas.openxmlformats.org/officeDocument/2006/relationships/image" Target="../media/image54.w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64.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oleObject" Target="../embeddings/oleObject5.bin"/><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2.emf"/><Relationship Id="rId5" Type="http://schemas.openxmlformats.org/officeDocument/2006/relationships/oleObject" Target="../embeddings/oleObject6.bin"/><Relationship Id="rId4" Type="http://schemas.openxmlformats.org/officeDocument/2006/relationships/image" Target="../media/image61.emf"/></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73.tiff"/><Relationship Id="rId1" Type="http://schemas.openxmlformats.org/officeDocument/2006/relationships/slideLayout" Target="../slideLayouts/slideLayout72.xml"/><Relationship Id="rId5" Type="http://schemas.openxmlformats.org/officeDocument/2006/relationships/image" Target="../media/image74.wmf"/><Relationship Id="rId4" Type="http://schemas.openxmlformats.org/officeDocument/2006/relationships/oleObject" Target="../embeddings/oleObject7.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3.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83.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0.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860.png"/><Relationship Id="rId5" Type="http://schemas.openxmlformats.org/officeDocument/2006/relationships/image" Target="../media/image86.pn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84.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9.bin"/><Relationship Id="rId4" Type="http://schemas.openxmlformats.org/officeDocument/2006/relationships/image" Target="../media/image88.wmf"/></Relationships>
</file>

<file path=ppt/slides/_rels/slide58.xml.rels><?xml version="1.0" encoding="UTF-8" standalone="yes"?>
<Relationships xmlns="http://schemas.openxmlformats.org/package/2006/relationships"><Relationship Id="rId3" Type="http://schemas.openxmlformats.org/officeDocument/2006/relationships/hyperlink" Target="https://www.ncbi.nlm.nih.gov/pmc/articles/PMC4226124/" TargetMode="External"/><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400050" y="220663"/>
            <a:ext cx="8564563" cy="1077218"/>
          </a:xfrm>
          <a:prstGeom prst="rect">
            <a:avLst/>
          </a:prstGeom>
          <a:noFill/>
          <a:ln w="9525">
            <a:noFill/>
            <a:miter lim="800000"/>
            <a:headEnd/>
            <a:tailEnd/>
          </a:ln>
        </p:spPr>
        <p:txBody>
          <a:bodyPr>
            <a:spAutoFit/>
          </a:bodyPr>
          <a:lstStyle/>
          <a:p>
            <a:pPr>
              <a:spcBef>
                <a:spcPct val="50000"/>
              </a:spcBef>
            </a:pPr>
            <a:r>
              <a:rPr lang="fi-FI" sz="2400" b="1" dirty="0">
                <a:solidFill>
                  <a:srgbClr val="000000"/>
                </a:solidFill>
                <a:latin typeface="Times New Roman" pitchFamily="18" charset="0"/>
                <a:cs typeface="Times New Roman" pitchFamily="18" charset="0"/>
              </a:rPr>
              <a:t>Lectures:</a:t>
            </a:r>
          </a:p>
          <a:p>
            <a:pPr>
              <a:spcBef>
                <a:spcPct val="50000"/>
              </a:spcBef>
            </a:pPr>
            <a:r>
              <a:rPr lang="fi-FI" sz="1600" dirty="0">
                <a:solidFill>
                  <a:srgbClr val="000000"/>
                </a:solidFill>
                <a:latin typeface="Times New Roman" pitchFamily="18" charset="0"/>
                <a:cs typeface="Times New Roman" pitchFamily="18" charset="0"/>
              </a:rPr>
              <a:t>Prof. Janne Ruokolainen, Dr. Hua Jiang, </a:t>
            </a:r>
            <a:r>
              <a:rPr lang="fi-FI" sz="1600" dirty="0" err="1">
                <a:solidFill>
                  <a:srgbClr val="000000"/>
                </a:solidFill>
                <a:latin typeface="Times New Roman" pitchFamily="18" charset="0"/>
                <a:cs typeface="Times New Roman" pitchFamily="18" charset="0"/>
              </a:rPr>
              <a:t>Dr</a:t>
            </a:r>
            <a:r>
              <a:rPr lang="fi-FI" sz="1600" dirty="0">
                <a:solidFill>
                  <a:srgbClr val="000000"/>
                </a:solidFill>
                <a:latin typeface="Times New Roman" pitchFamily="18" charset="0"/>
                <a:cs typeface="Times New Roman" pitchFamily="18" charset="0"/>
              </a:rPr>
              <a:t>. Jani Seitsonen, </a:t>
            </a:r>
            <a:r>
              <a:rPr lang="fi-FI" sz="1600" dirty="0" err="1">
                <a:solidFill>
                  <a:srgbClr val="000000"/>
                </a:solidFill>
                <a:latin typeface="Times New Roman" pitchFamily="18" charset="0"/>
                <a:cs typeface="Times New Roman" pitchFamily="18" charset="0"/>
              </a:rPr>
              <a:t>Dr</a:t>
            </a:r>
            <a:r>
              <a:rPr lang="fi-FI" sz="1600" dirty="0">
                <a:solidFill>
                  <a:srgbClr val="000000"/>
                </a:solidFill>
                <a:latin typeface="Times New Roman" pitchFamily="18" charset="0"/>
                <a:cs typeface="Times New Roman" pitchFamily="18" charset="0"/>
              </a:rPr>
              <a:t>. </a:t>
            </a:r>
            <a:r>
              <a:rPr lang="fi-FI" sz="1600" dirty="0" err="1">
                <a:solidFill>
                  <a:srgbClr val="000000"/>
                </a:solidFill>
                <a:latin typeface="Times New Roman" pitchFamily="18" charset="0"/>
                <a:cs typeface="Times New Roman" pitchFamily="18" charset="0"/>
              </a:rPr>
              <a:t>Ramzy</a:t>
            </a:r>
            <a:r>
              <a:rPr lang="fi-FI" sz="1600" dirty="0">
                <a:solidFill>
                  <a:srgbClr val="000000"/>
                </a:solidFill>
                <a:latin typeface="Times New Roman" pitchFamily="18" charset="0"/>
                <a:cs typeface="Times New Roman" pitchFamily="18" charset="0"/>
              </a:rPr>
              <a:t> </a:t>
            </a:r>
            <a:r>
              <a:rPr lang="fi-FI" sz="1600" dirty="0" err="1">
                <a:solidFill>
                  <a:srgbClr val="000000"/>
                </a:solidFill>
                <a:latin typeface="Times New Roman" pitchFamily="18" charset="0"/>
                <a:cs typeface="Times New Roman" pitchFamily="18" charset="0"/>
              </a:rPr>
              <a:t>Abdelaziz</a:t>
            </a:r>
            <a:r>
              <a:rPr lang="fi-FI" sz="1600" dirty="0">
                <a:solidFill>
                  <a:srgbClr val="000000"/>
                </a:solidFill>
                <a:latin typeface="Times New Roman" pitchFamily="18" charset="0"/>
                <a:cs typeface="Times New Roman" pitchFamily="18" charset="0"/>
              </a:rPr>
              <a:t>, Prof. Peter </a:t>
            </a:r>
            <a:r>
              <a:rPr lang="fi-FI" sz="1600" dirty="0" err="1">
                <a:solidFill>
                  <a:srgbClr val="000000"/>
                </a:solidFill>
                <a:latin typeface="Times New Roman" pitchFamily="18" charset="0"/>
                <a:cs typeface="Times New Roman" pitchFamily="18" charset="0"/>
              </a:rPr>
              <a:t>Liljeroth</a:t>
            </a:r>
            <a:r>
              <a:rPr lang="fi-FI" sz="1600" dirty="0">
                <a:solidFill>
                  <a:srgbClr val="000000"/>
                </a:solidFill>
                <a:latin typeface="Times New Roman" pitchFamily="18" charset="0"/>
                <a:cs typeface="Times New Roman" pitchFamily="18" charset="0"/>
              </a:rPr>
              <a:t>, </a:t>
            </a:r>
            <a:r>
              <a:rPr lang="fi-FI" sz="1600" dirty="0" err="1">
                <a:solidFill>
                  <a:srgbClr val="000000"/>
                </a:solidFill>
                <a:latin typeface="Times New Roman" pitchFamily="18" charset="0"/>
                <a:cs typeface="Times New Roman" pitchFamily="18" charset="0"/>
              </a:rPr>
              <a:t>Dr</a:t>
            </a:r>
            <a:r>
              <a:rPr lang="fi-FI" sz="1600" dirty="0">
                <a:solidFill>
                  <a:srgbClr val="000000"/>
                </a:solidFill>
                <a:latin typeface="Times New Roman" pitchFamily="18" charset="0"/>
                <a:cs typeface="Times New Roman" pitchFamily="18" charset="0"/>
              </a:rPr>
              <a:t>. </a:t>
            </a:r>
            <a:r>
              <a:rPr lang="fi-FI" sz="1600" dirty="0" err="1">
                <a:solidFill>
                  <a:srgbClr val="000000"/>
                </a:solidFill>
                <a:latin typeface="Times New Roman" pitchFamily="18" charset="0"/>
                <a:cs typeface="Times New Roman" pitchFamily="18" charset="0"/>
              </a:rPr>
              <a:t>Lide</a:t>
            </a:r>
            <a:r>
              <a:rPr lang="fi-FI" sz="1600" dirty="0">
                <a:solidFill>
                  <a:srgbClr val="000000"/>
                </a:solidFill>
                <a:latin typeface="Times New Roman" pitchFamily="18" charset="0"/>
                <a:cs typeface="Times New Roman" pitchFamily="18" charset="0"/>
              </a:rPr>
              <a:t> </a:t>
            </a:r>
            <a:r>
              <a:rPr lang="fi-FI" sz="1600" dirty="0" err="1">
                <a:solidFill>
                  <a:srgbClr val="000000"/>
                </a:solidFill>
                <a:latin typeface="Times New Roman" pitchFamily="18" charset="0"/>
                <a:cs typeface="Times New Roman" pitchFamily="18" charset="0"/>
              </a:rPr>
              <a:t>Yao</a:t>
            </a:r>
            <a:endParaRPr lang="en-US" sz="2400" dirty="0">
              <a:solidFill>
                <a:srgbClr val="000000"/>
              </a:solidFill>
              <a:latin typeface="Times New Roman" pitchFamily="18" charset="0"/>
            </a:endParaRPr>
          </a:p>
        </p:txBody>
      </p:sp>
      <p:sp>
        <p:nvSpPr>
          <p:cNvPr id="52227" name="Text Box 4"/>
          <p:cNvSpPr txBox="1">
            <a:spLocks noChangeArrowheads="1"/>
          </p:cNvSpPr>
          <p:nvPr/>
        </p:nvSpPr>
        <p:spPr bwMode="auto">
          <a:xfrm>
            <a:off x="311149" y="1340798"/>
            <a:ext cx="5252125" cy="5116785"/>
          </a:xfrm>
          <a:prstGeom prst="rect">
            <a:avLst/>
          </a:prstGeom>
          <a:noFill/>
          <a:ln w="9525">
            <a:noFill/>
            <a:miter lim="800000"/>
            <a:headEnd/>
            <a:tailEnd/>
          </a:ln>
        </p:spPr>
        <p:txBody>
          <a:bodyPr wrap="square">
            <a:spAutoFit/>
          </a:bodyPr>
          <a:lstStyle/>
          <a:p>
            <a:pPr>
              <a:spcBef>
                <a:spcPct val="50000"/>
              </a:spcBef>
            </a:pPr>
            <a:r>
              <a:rPr lang="en-US" sz="2400" b="1" dirty="0">
                <a:latin typeface="Times New Roman" pitchFamily="18" charset="0"/>
              </a:rPr>
              <a:t>Schedule</a:t>
            </a:r>
          </a:p>
          <a:p>
            <a:pPr>
              <a:spcBef>
                <a:spcPts val="300"/>
              </a:spcBef>
            </a:pPr>
            <a:r>
              <a:rPr lang="en-US" dirty="0">
                <a:latin typeface="Times New Roman" pitchFamily="18" charset="0"/>
              </a:rPr>
              <a:t>17. 1.  	Introduction  &amp; </a:t>
            </a:r>
            <a:r>
              <a:rPr lang="en-US" dirty="0" err="1">
                <a:latin typeface="Times New Roman" pitchFamily="18" charset="0"/>
              </a:rPr>
              <a:t>Nanomicroscopy</a:t>
            </a:r>
            <a:r>
              <a:rPr lang="en-US" dirty="0">
                <a:latin typeface="Times New Roman" pitchFamily="18" charset="0"/>
              </a:rPr>
              <a:t> center (JR)</a:t>
            </a:r>
          </a:p>
          <a:p>
            <a:pPr>
              <a:spcBef>
                <a:spcPts val="300"/>
              </a:spcBef>
            </a:pPr>
            <a:r>
              <a:rPr lang="en-US" dirty="0">
                <a:latin typeface="Times New Roman" pitchFamily="18" charset="0"/>
              </a:rPr>
              <a:t>24</a:t>
            </a:r>
            <a:r>
              <a:rPr lang="fi-FI" dirty="0">
                <a:latin typeface="Times New Roman" pitchFamily="18" charset="0"/>
              </a:rPr>
              <a:t>. 1. 	TEM Basics  (JR)</a:t>
            </a:r>
          </a:p>
          <a:p>
            <a:pPr>
              <a:spcBef>
                <a:spcPts val="300"/>
              </a:spcBef>
            </a:pPr>
            <a:r>
              <a:rPr lang="fi-FI" dirty="0">
                <a:latin typeface="Times New Roman" pitchFamily="18" charset="0"/>
              </a:rPr>
              <a:t>31. 1.	Advanced TEM 1 (</a:t>
            </a:r>
            <a:r>
              <a:rPr lang="fi-FI" dirty="0" err="1">
                <a:latin typeface="Times New Roman" pitchFamily="18" charset="0"/>
              </a:rPr>
              <a:t>Hua</a:t>
            </a:r>
            <a:r>
              <a:rPr lang="fi-FI" dirty="0">
                <a:latin typeface="Times New Roman" pitchFamily="18" charset="0"/>
              </a:rPr>
              <a:t>)</a:t>
            </a:r>
          </a:p>
          <a:p>
            <a:pPr>
              <a:spcBef>
                <a:spcPts val="300"/>
              </a:spcBef>
            </a:pPr>
            <a:r>
              <a:rPr lang="fi-FI" dirty="0">
                <a:latin typeface="Times New Roman" pitchFamily="18" charset="0"/>
              </a:rPr>
              <a:t>7.  2. 	Advanced TEM 2 (</a:t>
            </a:r>
            <a:r>
              <a:rPr lang="fi-FI" dirty="0" err="1">
                <a:latin typeface="Times New Roman" pitchFamily="18" charset="0"/>
              </a:rPr>
              <a:t>Hua</a:t>
            </a:r>
            <a:r>
              <a:rPr lang="fi-FI" dirty="0">
                <a:latin typeface="Times New Roman" pitchFamily="18" charset="0"/>
              </a:rPr>
              <a:t>)</a:t>
            </a:r>
          </a:p>
          <a:p>
            <a:pPr>
              <a:spcBef>
                <a:spcPts val="300"/>
              </a:spcBef>
            </a:pPr>
            <a:r>
              <a:rPr lang="fi-FI" dirty="0">
                <a:latin typeface="Times New Roman" pitchFamily="18" charset="0"/>
              </a:rPr>
              <a:t>14. 2. 	Advanced TEM 3 (</a:t>
            </a:r>
            <a:r>
              <a:rPr lang="fi-FI" dirty="0" err="1">
                <a:latin typeface="Times New Roman" pitchFamily="18" charset="0"/>
              </a:rPr>
              <a:t>Hua</a:t>
            </a:r>
            <a:r>
              <a:rPr lang="fi-FI" dirty="0">
                <a:latin typeface="Times New Roman" pitchFamily="18" charset="0"/>
              </a:rPr>
              <a:t>)</a:t>
            </a:r>
          </a:p>
          <a:p>
            <a:pPr>
              <a:spcBef>
                <a:spcPts val="300"/>
              </a:spcBef>
            </a:pPr>
            <a:r>
              <a:rPr lang="fi-FI" dirty="0">
                <a:latin typeface="Times New Roman" pitchFamily="18" charset="0"/>
              </a:rPr>
              <a:t>21. 2. 	</a:t>
            </a:r>
            <a:r>
              <a:rPr lang="fi-FI" i="1" dirty="0">
                <a:latin typeface="Times New Roman" pitchFamily="18" charset="0"/>
              </a:rPr>
              <a:t>no </a:t>
            </a:r>
            <a:r>
              <a:rPr lang="fi-FI" i="1" dirty="0" err="1">
                <a:latin typeface="Times New Roman" pitchFamily="18" charset="0"/>
              </a:rPr>
              <a:t>lecture</a:t>
            </a:r>
            <a:r>
              <a:rPr lang="fi-FI" i="1" dirty="0">
                <a:latin typeface="Times New Roman" pitchFamily="18" charset="0"/>
              </a:rPr>
              <a:t> (</a:t>
            </a:r>
            <a:r>
              <a:rPr lang="fi-FI" i="1" dirty="0" err="1">
                <a:latin typeface="Times New Roman" pitchFamily="18" charset="0"/>
              </a:rPr>
              <a:t>exam</a:t>
            </a:r>
            <a:r>
              <a:rPr lang="fi-FI" i="1" dirty="0">
                <a:latin typeface="Times New Roman" pitchFamily="18" charset="0"/>
              </a:rPr>
              <a:t> </a:t>
            </a:r>
            <a:r>
              <a:rPr lang="fi-FI" i="1" dirty="0" err="1">
                <a:latin typeface="Times New Roman" pitchFamily="18" charset="0"/>
              </a:rPr>
              <a:t>period</a:t>
            </a:r>
            <a:r>
              <a:rPr lang="fi-FI" i="1" dirty="0">
                <a:latin typeface="Times New Roman" pitchFamily="18" charset="0"/>
              </a:rPr>
              <a:t> at Aalto)</a:t>
            </a:r>
          </a:p>
          <a:p>
            <a:pPr>
              <a:spcBef>
                <a:spcPts val="300"/>
              </a:spcBef>
            </a:pPr>
            <a:r>
              <a:rPr lang="fi-FI" dirty="0">
                <a:latin typeface="Times New Roman" pitchFamily="18" charset="0"/>
              </a:rPr>
              <a:t>28. 2.	</a:t>
            </a:r>
            <a:r>
              <a:rPr lang="fi-FI" dirty="0" err="1">
                <a:latin typeface="Times New Roman" pitchFamily="18" charset="0"/>
              </a:rPr>
              <a:t>Cryo</a:t>
            </a:r>
            <a:r>
              <a:rPr lang="fi-FI" dirty="0">
                <a:latin typeface="Times New Roman" pitchFamily="18" charset="0"/>
              </a:rPr>
              <a:t>-TEM and Soft </a:t>
            </a:r>
            <a:r>
              <a:rPr lang="fi-FI" dirty="0" err="1">
                <a:latin typeface="Times New Roman" pitchFamily="18" charset="0"/>
              </a:rPr>
              <a:t>matter</a:t>
            </a:r>
            <a:r>
              <a:rPr lang="fi-FI" dirty="0">
                <a:latin typeface="Times New Roman" pitchFamily="18" charset="0"/>
              </a:rPr>
              <a:t> </a:t>
            </a:r>
            <a:r>
              <a:rPr lang="fi-FI" dirty="0" err="1">
                <a:latin typeface="Times New Roman" pitchFamily="18" charset="0"/>
              </a:rPr>
              <a:t>Sample</a:t>
            </a:r>
            <a:r>
              <a:rPr lang="fi-FI" dirty="0">
                <a:latin typeface="Times New Roman" pitchFamily="18" charset="0"/>
              </a:rPr>
              <a:t> 	</a:t>
            </a:r>
            <a:r>
              <a:rPr lang="fi-FI" dirty="0" err="1">
                <a:latin typeface="Times New Roman" pitchFamily="18" charset="0"/>
              </a:rPr>
              <a:t>preparation</a:t>
            </a:r>
            <a:r>
              <a:rPr lang="fi-FI" dirty="0">
                <a:latin typeface="Times New Roman" pitchFamily="18" charset="0"/>
              </a:rPr>
              <a:t> (JR)</a:t>
            </a:r>
          </a:p>
          <a:p>
            <a:pPr>
              <a:spcBef>
                <a:spcPts val="300"/>
              </a:spcBef>
            </a:pPr>
            <a:r>
              <a:rPr lang="fi-FI" dirty="0">
                <a:latin typeface="Times New Roman" pitchFamily="18" charset="0"/>
              </a:rPr>
              <a:t>7. 3. 	3D-TEM-Tomography (Jani) </a:t>
            </a:r>
            <a:r>
              <a:rPr lang="fi-FI" i="1" dirty="0">
                <a:latin typeface="Times New Roman" pitchFamily="18" charset="0"/>
              </a:rPr>
              <a:t>	</a:t>
            </a:r>
          </a:p>
          <a:p>
            <a:pPr>
              <a:spcBef>
                <a:spcPts val="300"/>
              </a:spcBef>
            </a:pPr>
            <a:r>
              <a:rPr lang="fi-FI" dirty="0">
                <a:latin typeface="Times New Roman" pitchFamily="18" charset="0"/>
              </a:rPr>
              <a:t>14. 3.  	STM/AFM (Peter) 	</a:t>
            </a:r>
          </a:p>
          <a:p>
            <a:pPr>
              <a:spcBef>
                <a:spcPts val="300"/>
              </a:spcBef>
            </a:pPr>
            <a:r>
              <a:rPr lang="fi-FI" dirty="0">
                <a:latin typeface="Times New Roman" pitchFamily="18" charset="0"/>
              </a:rPr>
              <a:t>21. 3. 	SEM  (</a:t>
            </a:r>
            <a:r>
              <a:rPr lang="fi-FI" dirty="0" err="1">
                <a:latin typeface="Times New Roman" pitchFamily="18" charset="0"/>
              </a:rPr>
              <a:t>Ramzy</a:t>
            </a:r>
            <a:r>
              <a:rPr lang="fi-FI" dirty="0">
                <a:latin typeface="Times New Roman" pitchFamily="18" charset="0"/>
              </a:rPr>
              <a:t>) </a:t>
            </a:r>
          </a:p>
          <a:p>
            <a:pPr>
              <a:spcBef>
                <a:spcPts val="300"/>
              </a:spcBef>
            </a:pPr>
            <a:r>
              <a:rPr lang="fi-FI" dirty="0">
                <a:latin typeface="Times New Roman" pitchFamily="18" charset="0"/>
              </a:rPr>
              <a:t>28. 3.</a:t>
            </a:r>
            <a:r>
              <a:rPr lang="fi-FI" i="1" dirty="0">
                <a:latin typeface="Times New Roman" pitchFamily="18" charset="0"/>
              </a:rPr>
              <a:t>	</a:t>
            </a:r>
            <a:r>
              <a:rPr lang="fi-FI" dirty="0">
                <a:latin typeface="Times New Roman" pitchFamily="18" charset="0"/>
              </a:rPr>
              <a:t>FIB and </a:t>
            </a:r>
            <a:r>
              <a:rPr lang="fi-FI" dirty="0" err="1">
                <a:latin typeface="Times New Roman" pitchFamily="18" charset="0"/>
              </a:rPr>
              <a:t>Sample</a:t>
            </a:r>
            <a:r>
              <a:rPr lang="fi-FI" dirty="0">
                <a:latin typeface="Times New Roman" pitchFamily="18" charset="0"/>
              </a:rPr>
              <a:t> </a:t>
            </a:r>
            <a:r>
              <a:rPr lang="fi-FI" dirty="0" err="1">
                <a:latin typeface="Times New Roman" pitchFamily="18" charset="0"/>
              </a:rPr>
              <a:t>preparation</a:t>
            </a:r>
            <a:r>
              <a:rPr lang="fi-FI" dirty="0">
                <a:latin typeface="Times New Roman" pitchFamily="18" charset="0"/>
              </a:rPr>
              <a:t> (</a:t>
            </a:r>
            <a:r>
              <a:rPr lang="fi-FI" dirty="0" err="1">
                <a:latin typeface="Times New Roman" pitchFamily="18" charset="0"/>
              </a:rPr>
              <a:t>Lide</a:t>
            </a:r>
            <a:r>
              <a:rPr lang="fi-FI" dirty="0">
                <a:latin typeface="Times New Roman" pitchFamily="18" charset="0"/>
              </a:rPr>
              <a:t>)</a:t>
            </a:r>
            <a:endParaRPr lang="fi-FI" i="1" dirty="0">
              <a:latin typeface="Times New Roman" pitchFamily="18" charset="0"/>
            </a:endParaRPr>
          </a:p>
          <a:p>
            <a:pPr>
              <a:spcBef>
                <a:spcPts val="300"/>
              </a:spcBef>
            </a:pPr>
            <a:r>
              <a:rPr lang="fi-FI" dirty="0">
                <a:solidFill>
                  <a:srgbClr val="FF0000"/>
                </a:solidFill>
                <a:latin typeface="Times New Roman" pitchFamily="18" charset="0"/>
              </a:rPr>
              <a:t>	</a:t>
            </a:r>
            <a:endParaRPr lang="fi-FI" dirty="0">
              <a:solidFill>
                <a:srgbClr val="000000"/>
              </a:solidFill>
              <a:latin typeface="Times New Roman" pitchFamily="18" charset="0"/>
            </a:endParaRPr>
          </a:p>
          <a:p>
            <a:pPr>
              <a:spcBef>
                <a:spcPts val="300"/>
              </a:spcBef>
            </a:pPr>
            <a:r>
              <a:rPr lang="fi-FI" dirty="0">
                <a:solidFill>
                  <a:srgbClr val="000000"/>
                </a:solidFill>
                <a:latin typeface="Times New Roman" pitchFamily="18" charset="0"/>
              </a:rPr>
              <a:t>  		</a:t>
            </a:r>
          </a:p>
          <a:p>
            <a:pPr>
              <a:spcBef>
                <a:spcPts val="300"/>
              </a:spcBef>
            </a:pPr>
            <a:endParaRPr lang="fi-FI" dirty="0">
              <a:solidFill>
                <a:srgbClr val="000000"/>
              </a:solidFill>
              <a:latin typeface="Times New Roman" pitchFamily="18" charset="0"/>
            </a:endParaRPr>
          </a:p>
        </p:txBody>
      </p:sp>
      <p:sp>
        <p:nvSpPr>
          <p:cNvPr id="52228" name="TextBox 8"/>
          <p:cNvSpPr txBox="1">
            <a:spLocks noChangeArrowheads="1"/>
          </p:cNvSpPr>
          <p:nvPr/>
        </p:nvSpPr>
        <p:spPr bwMode="auto">
          <a:xfrm>
            <a:off x="5696589" y="1195599"/>
            <a:ext cx="3447411" cy="2062103"/>
          </a:xfrm>
          <a:prstGeom prst="rect">
            <a:avLst/>
          </a:prstGeom>
          <a:noFill/>
          <a:ln w="9525">
            <a:noFill/>
            <a:miter lim="800000"/>
            <a:headEnd/>
            <a:tailEnd/>
          </a:ln>
        </p:spPr>
        <p:txBody>
          <a:bodyPr wrap="square">
            <a:spAutoFit/>
          </a:bodyPr>
          <a:lstStyle/>
          <a:p>
            <a:r>
              <a:rPr lang="fi-FI" sz="1600" b="1" dirty="0">
                <a:solidFill>
                  <a:srgbClr val="000000"/>
                </a:solidFill>
                <a:latin typeface="Times New Roman" pitchFamily="18" charset="0"/>
                <a:cs typeface="Times New Roman" pitchFamily="18" charset="0"/>
              </a:rPr>
              <a:t>Summary: </a:t>
            </a:r>
          </a:p>
          <a:p>
            <a:r>
              <a:rPr lang="fi-FI" sz="1400" dirty="0">
                <a:solidFill>
                  <a:srgbClr val="000000"/>
                </a:solidFill>
                <a:latin typeface="Times New Roman" pitchFamily="18" charset="0"/>
                <a:cs typeface="Times New Roman" pitchFamily="18" charset="0"/>
              </a:rPr>
              <a:t>Intro, Basic TEM, </a:t>
            </a:r>
            <a:r>
              <a:rPr lang="fi-FI" sz="1400" dirty="0" err="1">
                <a:solidFill>
                  <a:srgbClr val="000000"/>
                </a:solidFill>
                <a:latin typeface="Times New Roman" pitchFamily="18" charset="0"/>
                <a:cs typeface="Times New Roman" pitchFamily="18" charset="0"/>
              </a:rPr>
              <a:t>Cryo</a:t>
            </a:r>
            <a:r>
              <a:rPr lang="fi-FI" sz="1400" dirty="0">
                <a:solidFill>
                  <a:srgbClr val="000000"/>
                </a:solidFill>
                <a:latin typeface="Times New Roman" pitchFamily="18" charset="0"/>
                <a:cs typeface="Times New Roman" pitchFamily="18" charset="0"/>
              </a:rPr>
              <a:t> TEM ~ 3 </a:t>
            </a:r>
            <a:r>
              <a:rPr lang="fi-FI" sz="1400" dirty="0" err="1">
                <a:solidFill>
                  <a:srgbClr val="000000"/>
                </a:solidFill>
                <a:latin typeface="Times New Roman" pitchFamily="18" charset="0"/>
                <a:cs typeface="Times New Roman" pitchFamily="18" charset="0"/>
              </a:rPr>
              <a:t>lectures</a:t>
            </a:r>
            <a:endParaRPr lang="fi-FI" sz="1400" dirty="0">
              <a:solidFill>
                <a:srgbClr val="000000"/>
              </a:solidFill>
              <a:latin typeface="Times New Roman" pitchFamily="18" charset="0"/>
              <a:cs typeface="Times New Roman" pitchFamily="18" charset="0"/>
            </a:endParaRPr>
          </a:p>
          <a:p>
            <a:r>
              <a:rPr lang="fi-FI" sz="1400" dirty="0">
                <a:solidFill>
                  <a:srgbClr val="000000"/>
                </a:solidFill>
                <a:latin typeface="Times New Roman" pitchFamily="18" charset="0"/>
                <a:cs typeface="Times New Roman" pitchFamily="18" charset="0"/>
              </a:rPr>
              <a:t>Advanced TEM 2-3 </a:t>
            </a:r>
            <a:r>
              <a:rPr lang="fi-FI" sz="1400" dirty="0" err="1">
                <a:solidFill>
                  <a:srgbClr val="000000"/>
                </a:solidFill>
                <a:latin typeface="Times New Roman" pitchFamily="18" charset="0"/>
                <a:cs typeface="Times New Roman" pitchFamily="18" charset="0"/>
              </a:rPr>
              <a:t>lectures</a:t>
            </a:r>
            <a:endParaRPr lang="fi-FI" sz="1400" dirty="0">
              <a:solidFill>
                <a:srgbClr val="000000"/>
              </a:solidFill>
              <a:latin typeface="Times New Roman" pitchFamily="18" charset="0"/>
              <a:cs typeface="Times New Roman" pitchFamily="18" charset="0"/>
            </a:endParaRPr>
          </a:p>
          <a:p>
            <a:r>
              <a:rPr lang="fi-FI" sz="1400" dirty="0">
                <a:solidFill>
                  <a:srgbClr val="000000"/>
                </a:solidFill>
                <a:latin typeface="Times New Roman" pitchFamily="18" charset="0"/>
                <a:cs typeface="Times New Roman" pitchFamily="18" charset="0"/>
              </a:rPr>
              <a:t>(</a:t>
            </a:r>
            <a:r>
              <a:rPr lang="fi-FI" sz="1400" dirty="0" err="1">
                <a:solidFill>
                  <a:srgbClr val="000000"/>
                </a:solidFill>
                <a:latin typeface="Times New Roman" pitchFamily="18" charset="0"/>
                <a:cs typeface="Times New Roman" pitchFamily="18" charset="0"/>
              </a:rPr>
              <a:t>High</a:t>
            </a:r>
            <a:r>
              <a:rPr lang="fi-FI" sz="1400" dirty="0">
                <a:solidFill>
                  <a:srgbClr val="000000"/>
                </a:solidFill>
                <a:latin typeface="Times New Roman" pitchFamily="18" charset="0"/>
                <a:cs typeface="Times New Roman" pitchFamily="18" charset="0"/>
              </a:rPr>
              <a:t> </a:t>
            </a:r>
            <a:r>
              <a:rPr lang="fi-FI" sz="1400" dirty="0" err="1">
                <a:solidFill>
                  <a:srgbClr val="000000"/>
                </a:solidFill>
                <a:latin typeface="Times New Roman" pitchFamily="18" charset="0"/>
                <a:cs typeface="Times New Roman" pitchFamily="18" charset="0"/>
              </a:rPr>
              <a:t>resolution</a:t>
            </a:r>
            <a:r>
              <a:rPr lang="fi-FI" sz="1400" dirty="0">
                <a:solidFill>
                  <a:srgbClr val="000000"/>
                </a:solidFill>
                <a:latin typeface="Times New Roman" pitchFamily="18" charset="0"/>
                <a:cs typeface="Times New Roman" pitchFamily="18" charset="0"/>
              </a:rPr>
              <a:t> TEM and STEM, </a:t>
            </a:r>
            <a:r>
              <a:rPr lang="fi-FI" sz="1400" dirty="0" err="1">
                <a:solidFill>
                  <a:srgbClr val="000000"/>
                </a:solidFill>
                <a:latin typeface="Times New Roman" pitchFamily="18" charset="0"/>
                <a:cs typeface="Times New Roman" pitchFamily="18" charset="0"/>
              </a:rPr>
              <a:t>diffraction</a:t>
            </a:r>
            <a:r>
              <a:rPr lang="fi-FI" sz="1400" dirty="0">
                <a:solidFill>
                  <a:srgbClr val="000000"/>
                </a:solidFill>
                <a:latin typeface="Times New Roman" pitchFamily="18" charset="0"/>
                <a:cs typeface="Times New Roman" pitchFamily="18" charset="0"/>
              </a:rPr>
              <a:t>, </a:t>
            </a:r>
            <a:r>
              <a:rPr lang="fi-FI" sz="1400" dirty="0" err="1">
                <a:solidFill>
                  <a:srgbClr val="000000"/>
                </a:solidFill>
                <a:latin typeface="Times New Roman" pitchFamily="18" charset="0"/>
                <a:cs typeface="Times New Roman" pitchFamily="18" charset="0"/>
              </a:rPr>
              <a:t>spectroscopy</a:t>
            </a:r>
            <a:r>
              <a:rPr lang="fi-FI" sz="1400" dirty="0">
                <a:solidFill>
                  <a:srgbClr val="000000"/>
                </a:solidFill>
                <a:latin typeface="Times New Roman" pitchFamily="18" charset="0"/>
                <a:cs typeface="Times New Roman" pitchFamily="18" charset="0"/>
              </a:rPr>
              <a:t> EDX, EELS)</a:t>
            </a:r>
          </a:p>
          <a:p>
            <a:r>
              <a:rPr lang="fi-FI" sz="1400" dirty="0">
                <a:solidFill>
                  <a:srgbClr val="000000"/>
                </a:solidFill>
                <a:latin typeface="Times New Roman" pitchFamily="18" charset="0"/>
                <a:cs typeface="Times New Roman" pitchFamily="18" charset="0"/>
              </a:rPr>
              <a:t>STM/AFM</a:t>
            </a:r>
          </a:p>
          <a:p>
            <a:r>
              <a:rPr lang="fi-FI" sz="1400" dirty="0">
                <a:solidFill>
                  <a:srgbClr val="000000"/>
                </a:solidFill>
                <a:latin typeface="Times New Roman" pitchFamily="18" charset="0"/>
                <a:cs typeface="Times New Roman" pitchFamily="18" charset="0"/>
              </a:rPr>
              <a:t>FIB/</a:t>
            </a:r>
            <a:r>
              <a:rPr lang="fi-FI" sz="1400" dirty="0" err="1">
                <a:solidFill>
                  <a:srgbClr val="000000"/>
                </a:solidFill>
                <a:latin typeface="Times New Roman" pitchFamily="18" charset="0"/>
                <a:cs typeface="Times New Roman" pitchFamily="18" charset="0"/>
              </a:rPr>
              <a:t>sample</a:t>
            </a:r>
            <a:r>
              <a:rPr lang="fi-FI" sz="1400" dirty="0">
                <a:solidFill>
                  <a:srgbClr val="000000"/>
                </a:solidFill>
                <a:latin typeface="Times New Roman" pitchFamily="18" charset="0"/>
                <a:cs typeface="Times New Roman" pitchFamily="18" charset="0"/>
              </a:rPr>
              <a:t> </a:t>
            </a:r>
            <a:r>
              <a:rPr lang="fi-FI" sz="1400" dirty="0" err="1">
                <a:solidFill>
                  <a:srgbClr val="000000"/>
                </a:solidFill>
                <a:latin typeface="Times New Roman" pitchFamily="18" charset="0"/>
                <a:cs typeface="Times New Roman" pitchFamily="18" charset="0"/>
              </a:rPr>
              <a:t>preparation</a:t>
            </a:r>
            <a:endParaRPr lang="fi-FI" sz="1400" dirty="0">
              <a:solidFill>
                <a:srgbClr val="000000"/>
              </a:solidFill>
              <a:latin typeface="Times New Roman" pitchFamily="18" charset="0"/>
              <a:cs typeface="Times New Roman" pitchFamily="18" charset="0"/>
            </a:endParaRPr>
          </a:p>
          <a:p>
            <a:r>
              <a:rPr lang="fi-FI" sz="1400" dirty="0">
                <a:solidFill>
                  <a:srgbClr val="000000"/>
                </a:solidFill>
                <a:latin typeface="Times New Roman" pitchFamily="18" charset="0"/>
                <a:cs typeface="Times New Roman" pitchFamily="18" charset="0"/>
              </a:rPr>
              <a:t>SEM</a:t>
            </a:r>
          </a:p>
          <a:p>
            <a:r>
              <a:rPr lang="fi-FI" sz="1400" dirty="0" err="1">
                <a:solidFill>
                  <a:srgbClr val="000000"/>
                </a:solidFill>
                <a:latin typeface="Times New Roman" pitchFamily="18" charset="0"/>
                <a:cs typeface="Times New Roman" pitchFamily="18" charset="0"/>
              </a:rPr>
              <a:t>Tomography</a:t>
            </a:r>
            <a:endParaRPr lang="fi-FI" sz="1400" dirty="0">
              <a:solidFill>
                <a:srgbClr val="000000"/>
              </a:solidFill>
              <a:latin typeface="Times New Roman" pitchFamily="18" charset="0"/>
              <a:cs typeface="Times New Roman" pitchFamily="18" charset="0"/>
            </a:endParaRPr>
          </a:p>
        </p:txBody>
      </p:sp>
      <p:sp>
        <p:nvSpPr>
          <p:cNvPr id="52229" name="TextBox 9"/>
          <p:cNvSpPr txBox="1">
            <a:spLocks noChangeArrowheads="1"/>
          </p:cNvSpPr>
          <p:nvPr/>
        </p:nvSpPr>
        <p:spPr bwMode="auto">
          <a:xfrm>
            <a:off x="5042264" y="3455099"/>
            <a:ext cx="3922350" cy="2800767"/>
          </a:xfrm>
          <a:prstGeom prst="rect">
            <a:avLst/>
          </a:prstGeom>
          <a:noFill/>
          <a:ln w="9525">
            <a:noFill/>
            <a:miter lim="800000"/>
            <a:headEnd/>
            <a:tailEnd/>
          </a:ln>
        </p:spPr>
        <p:txBody>
          <a:bodyPr wrap="square">
            <a:spAutoFit/>
          </a:bodyPr>
          <a:lstStyle/>
          <a:p>
            <a:r>
              <a:rPr lang="fi-FI" sz="1600" b="1" dirty="0" err="1">
                <a:solidFill>
                  <a:srgbClr val="000000"/>
                </a:solidFill>
                <a:latin typeface="Times New Roman" pitchFamily="18" charset="0"/>
                <a:cs typeface="Times New Roman" pitchFamily="18" charset="0"/>
              </a:rPr>
              <a:t>Additional</a:t>
            </a:r>
            <a:r>
              <a:rPr lang="fi-FI" sz="1600" b="1" dirty="0">
                <a:solidFill>
                  <a:srgbClr val="000000"/>
                </a:solidFill>
                <a:latin typeface="Times New Roman" pitchFamily="18" charset="0"/>
                <a:cs typeface="Times New Roman" pitchFamily="18" charset="0"/>
              </a:rPr>
              <a:t> </a:t>
            </a:r>
            <a:r>
              <a:rPr lang="fi-FI" sz="1600" b="1" dirty="0" err="1">
                <a:solidFill>
                  <a:srgbClr val="000000"/>
                </a:solidFill>
                <a:latin typeface="Times New Roman" pitchFamily="18" charset="0"/>
                <a:cs typeface="Times New Roman" pitchFamily="18" charset="0"/>
              </a:rPr>
              <a:t>Literature</a:t>
            </a:r>
            <a:r>
              <a:rPr lang="fi-FI" sz="1600" b="1" dirty="0">
                <a:solidFill>
                  <a:srgbClr val="000000"/>
                </a:solidFill>
                <a:latin typeface="Times New Roman" pitchFamily="18" charset="0"/>
                <a:cs typeface="Times New Roman" pitchFamily="18" charset="0"/>
              </a:rPr>
              <a:t>: (</a:t>
            </a:r>
            <a:r>
              <a:rPr lang="fi-FI" sz="1600" b="1" dirty="0" err="1">
                <a:solidFill>
                  <a:srgbClr val="000000"/>
                </a:solidFill>
                <a:latin typeface="Times New Roman" pitchFamily="18" charset="0"/>
                <a:cs typeface="Times New Roman" pitchFamily="18" charset="0"/>
              </a:rPr>
              <a:t>optional</a:t>
            </a:r>
            <a:r>
              <a:rPr lang="fi-FI" sz="1600" b="1" dirty="0">
                <a:solidFill>
                  <a:srgbClr val="000000"/>
                </a:solidFill>
                <a:latin typeface="Times New Roman" pitchFamily="18" charset="0"/>
                <a:cs typeface="Times New Roman" pitchFamily="18" charset="0"/>
              </a:rPr>
              <a:t>)</a:t>
            </a:r>
          </a:p>
          <a:p>
            <a:r>
              <a:rPr lang="fi-FI" sz="1600" b="1" i="1" dirty="0" err="1">
                <a:solidFill>
                  <a:srgbClr val="000000"/>
                </a:solidFill>
                <a:latin typeface="Times New Roman" pitchFamily="18" charset="0"/>
                <a:cs typeface="Times New Roman" pitchFamily="18" charset="0"/>
              </a:rPr>
              <a:t>Book</a:t>
            </a:r>
            <a:r>
              <a:rPr lang="fi-FI" sz="1600" b="1" i="1" dirty="0">
                <a:solidFill>
                  <a:srgbClr val="000000"/>
                </a:solidFill>
                <a:latin typeface="Times New Roman" pitchFamily="18" charset="0"/>
                <a:cs typeface="Times New Roman" pitchFamily="18" charset="0"/>
              </a:rPr>
              <a:t> 1: </a:t>
            </a:r>
            <a:r>
              <a:rPr lang="fi-FI" sz="1600" i="1" dirty="0">
                <a:solidFill>
                  <a:srgbClr val="000000"/>
                </a:solidFill>
                <a:latin typeface="Times New Roman" pitchFamily="18" charset="0"/>
                <a:cs typeface="Times New Roman" pitchFamily="18" charset="0"/>
              </a:rPr>
              <a:t>Transmission </a:t>
            </a:r>
            <a:r>
              <a:rPr lang="fi-FI" sz="1600" i="1" dirty="0" err="1">
                <a:solidFill>
                  <a:srgbClr val="000000"/>
                </a:solidFill>
                <a:latin typeface="Times New Roman" pitchFamily="18" charset="0"/>
                <a:cs typeface="Times New Roman" pitchFamily="18" charset="0"/>
              </a:rPr>
              <a:t>electron</a:t>
            </a:r>
            <a:r>
              <a:rPr lang="fi-FI" sz="1600" i="1" dirty="0">
                <a:solidFill>
                  <a:srgbClr val="000000"/>
                </a:solidFill>
                <a:latin typeface="Times New Roman" pitchFamily="18" charset="0"/>
                <a:cs typeface="Times New Roman" pitchFamily="18" charset="0"/>
              </a:rPr>
              <a:t> </a:t>
            </a:r>
            <a:r>
              <a:rPr lang="fi-FI" sz="1600" i="1" dirty="0" err="1">
                <a:solidFill>
                  <a:srgbClr val="000000"/>
                </a:solidFill>
                <a:latin typeface="Times New Roman" pitchFamily="18" charset="0"/>
                <a:cs typeface="Times New Roman" pitchFamily="18" charset="0"/>
              </a:rPr>
              <a:t>microscopy</a:t>
            </a:r>
            <a:r>
              <a:rPr lang="fi-FI" sz="1600" i="1" dirty="0">
                <a:solidFill>
                  <a:srgbClr val="000000"/>
                </a:solidFill>
                <a:latin typeface="Times New Roman" pitchFamily="18" charset="0"/>
                <a:cs typeface="Times New Roman" pitchFamily="18" charset="0"/>
              </a:rPr>
              <a:t> Basics I (David William and Barry Carter) 2</a:t>
            </a:r>
            <a:r>
              <a:rPr lang="fi-FI" sz="1600" i="1" baseline="30000" dirty="0">
                <a:solidFill>
                  <a:srgbClr val="000000"/>
                </a:solidFill>
                <a:latin typeface="Times New Roman" pitchFamily="18" charset="0"/>
                <a:cs typeface="Times New Roman" pitchFamily="18" charset="0"/>
              </a:rPr>
              <a:t>nd</a:t>
            </a:r>
            <a:r>
              <a:rPr lang="fi-FI" sz="1600" i="1" dirty="0">
                <a:solidFill>
                  <a:srgbClr val="000000"/>
                </a:solidFill>
                <a:latin typeface="Times New Roman" pitchFamily="18" charset="0"/>
                <a:cs typeface="Times New Roman" pitchFamily="18" charset="0"/>
              </a:rPr>
              <a:t> edition </a:t>
            </a:r>
          </a:p>
          <a:p>
            <a:endParaRPr lang="fi-FI" sz="1600" i="1" dirty="0">
              <a:solidFill>
                <a:srgbClr val="000000"/>
              </a:solidFill>
              <a:latin typeface="Times New Roman" pitchFamily="18" charset="0"/>
              <a:cs typeface="Times New Roman" pitchFamily="18" charset="0"/>
            </a:endParaRPr>
          </a:p>
          <a:p>
            <a:r>
              <a:rPr lang="fi-FI" sz="1600" b="1" i="1" dirty="0" err="1">
                <a:solidFill>
                  <a:srgbClr val="000000"/>
                </a:solidFill>
                <a:latin typeface="Times New Roman" pitchFamily="18" charset="0"/>
                <a:cs typeface="Times New Roman" pitchFamily="18" charset="0"/>
              </a:rPr>
              <a:t>Book</a:t>
            </a:r>
            <a:r>
              <a:rPr lang="fi-FI" sz="1600" b="1" i="1" dirty="0">
                <a:solidFill>
                  <a:srgbClr val="000000"/>
                </a:solidFill>
                <a:latin typeface="Times New Roman" pitchFamily="18" charset="0"/>
                <a:cs typeface="Times New Roman" pitchFamily="18" charset="0"/>
              </a:rPr>
              <a:t> 2: </a:t>
            </a:r>
            <a:r>
              <a:rPr lang="fi-FI" sz="1600" i="1" dirty="0">
                <a:solidFill>
                  <a:srgbClr val="000000"/>
                </a:solidFill>
                <a:latin typeface="Times New Roman" pitchFamily="18" charset="0"/>
                <a:cs typeface="Times New Roman" pitchFamily="18" charset="0"/>
              </a:rPr>
              <a:t>G.H. </a:t>
            </a:r>
            <a:r>
              <a:rPr lang="fi-FI" sz="1600" i="1" dirty="0" err="1">
                <a:solidFill>
                  <a:srgbClr val="000000"/>
                </a:solidFill>
                <a:latin typeface="Times New Roman" pitchFamily="18" charset="0"/>
                <a:cs typeface="Times New Roman" pitchFamily="18" charset="0"/>
              </a:rPr>
              <a:t>Michler</a:t>
            </a:r>
            <a:r>
              <a:rPr lang="fi-FI" sz="1600" i="1" dirty="0">
                <a:solidFill>
                  <a:srgbClr val="000000"/>
                </a:solidFill>
                <a:latin typeface="Times New Roman" pitchFamily="18" charset="0"/>
                <a:cs typeface="Times New Roman" pitchFamily="18" charset="0"/>
              </a:rPr>
              <a:t> ”Electron </a:t>
            </a:r>
            <a:r>
              <a:rPr lang="fi-FI" sz="1600" i="1" dirty="0" err="1">
                <a:solidFill>
                  <a:srgbClr val="000000"/>
                </a:solidFill>
                <a:latin typeface="Times New Roman" pitchFamily="18" charset="0"/>
                <a:cs typeface="Times New Roman" pitchFamily="18" charset="0"/>
              </a:rPr>
              <a:t>microscopy</a:t>
            </a:r>
            <a:r>
              <a:rPr lang="fi-FI" sz="1600" i="1" dirty="0">
                <a:solidFill>
                  <a:srgbClr val="000000"/>
                </a:solidFill>
                <a:latin typeface="Times New Roman" pitchFamily="18" charset="0"/>
                <a:cs typeface="Times New Roman" pitchFamily="18" charset="0"/>
              </a:rPr>
              <a:t> of </a:t>
            </a:r>
            <a:r>
              <a:rPr lang="fi-FI" sz="1600" i="1" dirty="0" err="1">
                <a:solidFill>
                  <a:srgbClr val="000000"/>
                </a:solidFill>
                <a:latin typeface="Times New Roman" pitchFamily="18" charset="0"/>
                <a:cs typeface="Times New Roman" pitchFamily="18" charset="0"/>
              </a:rPr>
              <a:t>polymers</a:t>
            </a:r>
            <a:r>
              <a:rPr lang="fi-FI" sz="1600" i="1" dirty="0">
                <a:solidFill>
                  <a:srgbClr val="000000"/>
                </a:solidFill>
                <a:latin typeface="Times New Roman" pitchFamily="18" charset="0"/>
                <a:cs typeface="Times New Roman" pitchFamily="18" charset="0"/>
              </a:rPr>
              <a:t>” (TEM, SEM, AFM..)</a:t>
            </a:r>
          </a:p>
          <a:p>
            <a:endParaRPr lang="fi-FI" sz="1600" i="1" dirty="0">
              <a:solidFill>
                <a:srgbClr val="000000"/>
              </a:solidFill>
              <a:latin typeface="Times New Roman" pitchFamily="18" charset="0"/>
              <a:cs typeface="Times New Roman" pitchFamily="18" charset="0"/>
            </a:endParaRPr>
          </a:p>
          <a:p>
            <a:r>
              <a:rPr lang="fi-FI" sz="1600" b="1" i="1" dirty="0" err="1">
                <a:solidFill>
                  <a:srgbClr val="000000"/>
                </a:solidFill>
                <a:latin typeface="Times New Roman" pitchFamily="18" charset="0"/>
                <a:cs typeface="Times New Roman" pitchFamily="18" charset="0"/>
              </a:rPr>
              <a:t>Book</a:t>
            </a:r>
            <a:r>
              <a:rPr lang="fi-FI" sz="1600" b="1" i="1" dirty="0">
                <a:solidFill>
                  <a:srgbClr val="000000"/>
                </a:solidFill>
                <a:latin typeface="Times New Roman" pitchFamily="18" charset="0"/>
                <a:cs typeface="Times New Roman" pitchFamily="18" charset="0"/>
              </a:rPr>
              <a:t> 3: </a:t>
            </a:r>
            <a:r>
              <a:rPr lang="fi-FI" sz="1600" i="1" dirty="0">
                <a:solidFill>
                  <a:srgbClr val="000000"/>
                </a:solidFill>
                <a:latin typeface="Times New Roman" pitchFamily="18" charset="0"/>
                <a:cs typeface="Times New Roman" pitchFamily="18" charset="0"/>
              </a:rPr>
              <a:t>A </a:t>
            </a:r>
            <a:r>
              <a:rPr lang="fi-FI" sz="1600" i="1" dirty="0" err="1">
                <a:solidFill>
                  <a:srgbClr val="000000"/>
                </a:solidFill>
                <a:latin typeface="Times New Roman" pitchFamily="18" charset="0"/>
                <a:cs typeface="Times New Roman" pitchFamily="18" charset="0"/>
              </a:rPr>
              <a:t>practical</a:t>
            </a:r>
            <a:r>
              <a:rPr lang="fi-FI" sz="1600" i="1" dirty="0">
                <a:solidFill>
                  <a:srgbClr val="000000"/>
                </a:solidFill>
                <a:latin typeface="Times New Roman" pitchFamily="18" charset="0"/>
                <a:cs typeface="Times New Roman" pitchFamily="18" charset="0"/>
              </a:rPr>
              <a:t> Guide to </a:t>
            </a:r>
            <a:r>
              <a:rPr lang="fi-FI" sz="1600" i="1" dirty="0" err="1">
                <a:solidFill>
                  <a:srgbClr val="000000"/>
                </a:solidFill>
                <a:latin typeface="Times New Roman" pitchFamily="18" charset="0"/>
                <a:cs typeface="Times New Roman" pitchFamily="18" charset="0"/>
              </a:rPr>
              <a:t>Tramsmission</a:t>
            </a:r>
            <a:r>
              <a:rPr lang="fi-FI" sz="1600" i="1" dirty="0">
                <a:solidFill>
                  <a:srgbClr val="000000"/>
                </a:solidFill>
                <a:latin typeface="Times New Roman" pitchFamily="18" charset="0"/>
                <a:cs typeface="Times New Roman" pitchFamily="18" charset="0"/>
              </a:rPr>
              <a:t> Electron </a:t>
            </a:r>
            <a:r>
              <a:rPr lang="fi-FI" sz="1600" i="1" dirty="0" err="1">
                <a:solidFill>
                  <a:srgbClr val="000000"/>
                </a:solidFill>
                <a:latin typeface="Times New Roman" pitchFamily="18" charset="0"/>
                <a:cs typeface="Times New Roman" pitchFamily="18" charset="0"/>
              </a:rPr>
              <a:t>Microscopy</a:t>
            </a:r>
            <a:r>
              <a:rPr lang="fi-FI" sz="1600" i="1" dirty="0">
                <a:solidFill>
                  <a:srgbClr val="000000"/>
                </a:solidFill>
                <a:latin typeface="Times New Roman" pitchFamily="18" charset="0"/>
                <a:cs typeface="Times New Roman" pitchFamily="18" charset="0"/>
              </a:rPr>
              <a:t> (</a:t>
            </a:r>
            <a:r>
              <a:rPr lang="fi-FI" sz="1600" i="1" dirty="0" err="1">
                <a:solidFill>
                  <a:srgbClr val="000000"/>
                </a:solidFill>
                <a:latin typeface="Times New Roman" pitchFamily="18" charset="0"/>
                <a:cs typeface="Times New Roman" pitchFamily="18" charset="0"/>
              </a:rPr>
              <a:t>Zhiping</a:t>
            </a:r>
            <a:r>
              <a:rPr lang="fi-FI" sz="1600" i="1" dirty="0">
                <a:solidFill>
                  <a:srgbClr val="000000"/>
                </a:solidFill>
                <a:latin typeface="Times New Roman" pitchFamily="18" charset="0"/>
                <a:cs typeface="Times New Roman" pitchFamily="18" charset="0"/>
              </a:rPr>
              <a:t> Luo)</a:t>
            </a:r>
          </a:p>
          <a:p>
            <a:endParaRPr lang="fi-FI" sz="16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750643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fi-FI"/>
          </a:p>
        </p:txBody>
      </p:sp>
      <p:sp>
        <p:nvSpPr>
          <p:cNvPr id="20483" name="Content Placeholder 6"/>
          <p:cNvSpPr>
            <a:spLocks noGrp="1"/>
          </p:cNvSpPr>
          <p:nvPr>
            <p:ph idx="1"/>
          </p:nvPr>
        </p:nvSpPr>
        <p:spPr/>
        <p:txBody>
          <a:bodyPr/>
          <a:lstStyle/>
          <a:p>
            <a:endParaRPr lang="fi-FI"/>
          </a:p>
        </p:txBody>
      </p:sp>
      <p:pic>
        <p:nvPicPr>
          <p:cNvPr id="20484" name="Picture 4"/>
          <p:cNvPicPr>
            <a:picLocks noChangeAspect="1" noChangeArrowheads="1"/>
          </p:cNvPicPr>
          <p:nvPr/>
        </p:nvPicPr>
        <p:blipFill>
          <a:blip r:embed="rId3" cstate="print"/>
          <a:srcRect/>
          <a:stretch>
            <a:fillRect/>
          </a:stretch>
        </p:blipFill>
        <p:spPr bwMode="auto">
          <a:xfrm>
            <a:off x="571500" y="357188"/>
            <a:ext cx="8174038" cy="589597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endParaRPr lang="fi-FI"/>
          </a:p>
        </p:txBody>
      </p:sp>
      <p:pic>
        <p:nvPicPr>
          <p:cNvPr id="21507" name="Picture 2"/>
          <p:cNvPicPr>
            <a:picLocks noGrp="1" noChangeAspect="1" noChangeArrowheads="1"/>
          </p:cNvPicPr>
          <p:nvPr>
            <p:ph idx="1"/>
          </p:nvPr>
        </p:nvPicPr>
        <p:blipFill>
          <a:blip r:embed="rId3" cstate="print"/>
          <a:srcRect/>
          <a:stretch>
            <a:fillRect/>
          </a:stretch>
        </p:blipFill>
        <p:spPr>
          <a:xfrm>
            <a:off x="571500" y="357188"/>
            <a:ext cx="8307388" cy="6011862"/>
          </a:xfrm>
          <a:noFill/>
        </p:spPr>
      </p:pic>
      <p:sp>
        <p:nvSpPr>
          <p:cNvPr id="2" name="TextBox 1">
            <a:extLst>
              <a:ext uri="{FF2B5EF4-FFF2-40B4-BE49-F238E27FC236}">
                <a16:creationId xmlns:a16="http://schemas.microsoft.com/office/drawing/2014/main" id="{10794741-2F65-49C4-9299-69EAE1CF50D1}"/>
              </a:ext>
            </a:extLst>
          </p:cNvPr>
          <p:cNvSpPr txBox="1"/>
          <p:nvPr/>
        </p:nvSpPr>
        <p:spPr>
          <a:xfrm>
            <a:off x="4549308" y="467380"/>
            <a:ext cx="280831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rPr>
              <a:t> - Problems and Artefacts </a:t>
            </a:r>
            <a:endPar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57188" y="0"/>
            <a:ext cx="8229600" cy="785813"/>
          </a:xfrm>
        </p:spPr>
        <p:txBody>
          <a:bodyPr/>
          <a:lstStyle/>
          <a:p>
            <a:r>
              <a:rPr lang="fi-FI" sz="3600">
                <a:latin typeface="Times New Roman" pitchFamily="18" charset="0"/>
                <a:cs typeface="Times New Roman" pitchFamily="18" charset="0"/>
              </a:rPr>
              <a:t>How about just drying the samples..</a:t>
            </a:r>
          </a:p>
        </p:txBody>
      </p:sp>
      <p:pic>
        <p:nvPicPr>
          <p:cNvPr id="22531" name="Picture 2"/>
          <p:cNvPicPr>
            <a:picLocks noGrp="1" noChangeAspect="1" noChangeArrowheads="1"/>
          </p:cNvPicPr>
          <p:nvPr>
            <p:ph idx="1"/>
          </p:nvPr>
        </p:nvPicPr>
        <p:blipFill>
          <a:blip r:embed="rId3" cstate="print"/>
          <a:srcRect t="10905"/>
          <a:stretch>
            <a:fillRect/>
          </a:stretch>
        </p:blipFill>
        <p:spPr>
          <a:xfrm>
            <a:off x="571500" y="1446213"/>
            <a:ext cx="8361363" cy="5411787"/>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endParaRPr lang="fi-FI"/>
          </a:p>
        </p:txBody>
      </p:sp>
      <p:pic>
        <p:nvPicPr>
          <p:cNvPr id="23555" name="Picture 2"/>
          <p:cNvPicPr>
            <a:picLocks noGrp="1" noChangeAspect="1" noChangeArrowheads="1"/>
          </p:cNvPicPr>
          <p:nvPr>
            <p:ph idx="1"/>
          </p:nvPr>
        </p:nvPicPr>
        <p:blipFill>
          <a:blip r:embed="rId3" cstate="print"/>
          <a:srcRect t="9329"/>
          <a:stretch>
            <a:fillRect/>
          </a:stretch>
        </p:blipFill>
        <p:spPr>
          <a:xfrm>
            <a:off x="142875" y="571500"/>
            <a:ext cx="8666163" cy="5554663"/>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fi-FI"/>
          </a:p>
        </p:txBody>
      </p:sp>
      <p:pic>
        <p:nvPicPr>
          <p:cNvPr id="24579" name="Picture 2"/>
          <p:cNvPicPr>
            <a:picLocks noGrp="1" noChangeAspect="1" noChangeArrowheads="1"/>
          </p:cNvPicPr>
          <p:nvPr>
            <p:ph idx="1"/>
          </p:nvPr>
        </p:nvPicPr>
        <p:blipFill>
          <a:blip r:embed="rId3" cstate="print"/>
          <a:srcRect t="9373"/>
          <a:stretch>
            <a:fillRect/>
          </a:stretch>
        </p:blipFill>
        <p:spPr>
          <a:xfrm>
            <a:off x="0" y="642938"/>
            <a:ext cx="8726488" cy="5526087"/>
          </a:xfrm>
          <a:noFill/>
        </p:spPr>
      </p:pic>
      <p:cxnSp>
        <p:nvCxnSpPr>
          <p:cNvPr id="3" name="Straight Connector 2"/>
          <p:cNvCxnSpPr/>
          <p:nvPr/>
        </p:nvCxnSpPr>
        <p:spPr>
          <a:xfrm>
            <a:off x="4716016" y="274638"/>
            <a:ext cx="2088232" cy="157018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5004048" y="274638"/>
            <a:ext cx="1440160" cy="149817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55576" y="3284984"/>
            <a:ext cx="7848872"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28625" y="0"/>
            <a:ext cx="8229600" cy="725488"/>
          </a:xfrm>
        </p:spPr>
        <p:txBody>
          <a:bodyPr/>
          <a:lstStyle/>
          <a:p>
            <a:pPr eaLnBrk="1" hangingPunct="1"/>
            <a:r>
              <a:rPr lang="fi-FI" sz="3600">
                <a:latin typeface="Times New Roman" pitchFamily="18" charset="0"/>
                <a:cs typeface="Times New Roman" pitchFamily="18" charset="0"/>
              </a:rPr>
              <a:t>Critical point drying</a:t>
            </a:r>
            <a:endParaRPr lang="en-US" sz="3600">
              <a:latin typeface="Times New Roman" pitchFamily="18" charset="0"/>
              <a:cs typeface="Times New Roman" pitchFamily="18" charset="0"/>
            </a:endParaRPr>
          </a:p>
        </p:txBody>
      </p:sp>
      <p:pic>
        <p:nvPicPr>
          <p:cNvPr id="25603" name="Picture 2"/>
          <p:cNvPicPr>
            <a:picLocks noGrp="1" noChangeAspect="1" noChangeArrowheads="1"/>
          </p:cNvPicPr>
          <p:nvPr>
            <p:ph idx="1"/>
          </p:nvPr>
        </p:nvPicPr>
        <p:blipFill>
          <a:blip r:embed="rId3" cstate="print"/>
          <a:srcRect l="4903" t="9549" r="7253"/>
          <a:stretch>
            <a:fillRect/>
          </a:stretch>
        </p:blipFill>
        <p:spPr>
          <a:xfrm>
            <a:off x="714375" y="1071563"/>
            <a:ext cx="7786688" cy="5413375"/>
          </a:xfr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idx="1"/>
          </p:nvPr>
        </p:nvPicPr>
        <p:blipFill>
          <a:blip r:embed="rId3" cstate="print"/>
          <a:srcRect/>
          <a:stretch>
            <a:fillRect/>
          </a:stretch>
        </p:blipFill>
        <p:spPr>
          <a:xfrm>
            <a:off x="500063" y="1000125"/>
            <a:ext cx="8056562" cy="5054600"/>
          </a:xfrm>
          <a:noFill/>
        </p:spPr>
      </p:pic>
      <p:sp>
        <p:nvSpPr>
          <p:cNvPr id="26627" name="Title 1"/>
          <p:cNvSpPr>
            <a:spLocks noGrp="1"/>
          </p:cNvSpPr>
          <p:nvPr>
            <p:ph type="title"/>
          </p:nvPr>
        </p:nvSpPr>
        <p:spPr>
          <a:xfrm>
            <a:off x="457200" y="274638"/>
            <a:ext cx="8229600" cy="439737"/>
          </a:xfrm>
        </p:spPr>
        <p:txBody>
          <a:bodyPr/>
          <a:lstStyle/>
          <a:p>
            <a:pPr eaLnBrk="1" hangingPunct="1"/>
            <a:r>
              <a:rPr lang="fi-FI" sz="3600">
                <a:latin typeface="Times New Roman" pitchFamily="18" charset="0"/>
                <a:cs typeface="Times New Roman" pitchFamily="18" charset="0"/>
              </a:rPr>
              <a:t>Critical point drying</a:t>
            </a:r>
            <a:endParaRPr lang="en-US" sz="3600">
              <a:latin typeface="Times New Roman" pitchFamily="18" charset="0"/>
              <a:cs typeface="Times New Roman" pitchFamily="18" charset="0"/>
            </a:endParaRPr>
          </a:p>
        </p:txBody>
      </p:sp>
      <p:pic>
        <p:nvPicPr>
          <p:cNvPr id="280577" name="Picture 1"/>
          <p:cNvPicPr>
            <a:picLocks noChangeAspect="1" noChangeArrowheads="1"/>
          </p:cNvPicPr>
          <p:nvPr/>
        </p:nvPicPr>
        <p:blipFill>
          <a:blip r:embed="rId4" cstate="print"/>
          <a:srcRect/>
          <a:stretch>
            <a:fillRect/>
          </a:stretch>
        </p:blipFill>
        <p:spPr bwMode="auto">
          <a:xfrm>
            <a:off x="4754534" y="3000372"/>
            <a:ext cx="4171627" cy="3071834"/>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fi-FI"/>
          </a:p>
        </p:txBody>
      </p:sp>
      <p:pic>
        <p:nvPicPr>
          <p:cNvPr id="27651" name="Picture 2"/>
          <p:cNvPicPr>
            <a:picLocks noGrp="1" noChangeAspect="1" noChangeArrowheads="1"/>
          </p:cNvPicPr>
          <p:nvPr>
            <p:ph idx="1"/>
          </p:nvPr>
        </p:nvPicPr>
        <p:blipFill>
          <a:blip r:embed="rId3" cstate="print"/>
          <a:srcRect/>
          <a:stretch>
            <a:fillRect/>
          </a:stretch>
        </p:blipFill>
        <p:spPr>
          <a:xfrm>
            <a:off x="642938" y="357188"/>
            <a:ext cx="7791450" cy="5697537"/>
          </a:xfrm>
          <a:noFill/>
        </p:spPr>
      </p:pic>
      <p:sp>
        <p:nvSpPr>
          <p:cNvPr id="27652" name="TextBox 4"/>
          <p:cNvSpPr txBox="1">
            <a:spLocks noChangeArrowheads="1"/>
          </p:cNvSpPr>
          <p:nvPr/>
        </p:nvSpPr>
        <p:spPr bwMode="auto">
          <a:xfrm>
            <a:off x="642938" y="6286500"/>
            <a:ext cx="7644080"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For TEM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critical</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point</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drying</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is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good</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for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thin</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samples</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like</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Arial" pitchFamily="34" charset="0"/>
                <a:ea typeface="+mn-ea"/>
                <a:cs typeface="+mn-cs"/>
              </a:rPr>
              <a:t>viruses</a:t>
            </a: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fi-FI"/>
          </a:p>
        </p:txBody>
      </p:sp>
      <p:pic>
        <p:nvPicPr>
          <p:cNvPr id="28675" name="Picture 2"/>
          <p:cNvPicPr>
            <a:picLocks noGrp="1" noChangeAspect="1" noChangeArrowheads="1"/>
          </p:cNvPicPr>
          <p:nvPr>
            <p:ph idx="1"/>
          </p:nvPr>
        </p:nvPicPr>
        <p:blipFill>
          <a:blip r:embed="rId3" cstate="print"/>
          <a:srcRect/>
          <a:stretch>
            <a:fillRect/>
          </a:stretch>
        </p:blipFill>
        <p:spPr>
          <a:xfrm>
            <a:off x="0" y="0"/>
            <a:ext cx="9255125" cy="6537325"/>
          </a:xfrm>
          <a:noFill/>
        </p:spPr>
      </p:pic>
      <p:sp>
        <p:nvSpPr>
          <p:cNvPr id="28676" name="TextBox 4"/>
          <p:cNvSpPr txBox="1">
            <a:spLocks noChangeArrowheads="1"/>
          </p:cNvSpPr>
          <p:nvPr/>
        </p:nvSpPr>
        <p:spPr bwMode="auto">
          <a:xfrm>
            <a:off x="4727575" y="6488113"/>
            <a:ext cx="3467100" cy="3079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rial" pitchFamily="34" charset="0"/>
                <a:ea typeface="+mn-ea"/>
                <a:cs typeface="+mn-cs"/>
              </a:rPr>
              <a:t>(From Andres Kaech University of Zurich)</a:t>
            </a:r>
          </a:p>
        </p:txBody>
      </p:sp>
      <p:sp>
        <p:nvSpPr>
          <p:cNvPr id="17" name="Freeform 16"/>
          <p:cNvSpPr/>
          <p:nvPr/>
        </p:nvSpPr>
        <p:spPr>
          <a:xfrm>
            <a:off x="5370513" y="1668463"/>
            <a:ext cx="2830512" cy="3948112"/>
          </a:xfrm>
          <a:custGeom>
            <a:avLst/>
            <a:gdLst>
              <a:gd name="connsiteX0" fmla="*/ 0 w 2830286"/>
              <a:gd name="connsiteY0" fmla="*/ 0 h 3947886"/>
              <a:gd name="connsiteX1" fmla="*/ 1944914 w 2830286"/>
              <a:gd name="connsiteY1" fmla="*/ 145143 h 3947886"/>
              <a:gd name="connsiteX2" fmla="*/ 2685143 w 2830286"/>
              <a:gd name="connsiteY2" fmla="*/ 856343 h 3947886"/>
              <a:gd name="connsiteX3" fmla="*/ 2815771 w 2830286"/>
              <a:gd name="connsiteY3" fmla="*/ 3947886 h 3947886"/>
              <a:gd name="connsiteX4" fmla="*/ 2815771 w 2830286"/>
              <a:gd name="connsiteY4" fmla="*/ 3947886 h 394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947886">
                <a:moveTo>
                  <a:pt x="0" y="0"/>
                </a:moveTo>
                <a:cubicBezTo>
                  <a:pt x="748695" y="1209"/>
                  <a:pt x="1497390" y="2419"/>
                  <a:pt x="1944914" y="145143"/>
                </a:cubicBezTo>
                <a:cubicBezTo>
                  <a:pt x="2392438" y="287867"/>
                  <a:pt x="2540000" y="222553"/>
                  <a:pt x="2685143" y="856343"/>
                </a:cubicBezTo>
                <a:cubicBezTo>
                  <a:pt x="2830286" y="1490134"/>
                  <a:pt x="2815771" y="3947886"/>
                  <a:pt x="2815771" y="3947886"/>
                </a:cubicBezTo>
                <a:lnTo>
                  <a:pt x="2815771" y="3947886"/>
                </a:lnTo>
              </a:path>
            </a:pathLst>
          </a:cu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0"/>
          <p:cNvSpPr/>
          <p:nvPr/>
        </p:nvSpPr>
        <p:spPr>
          <a:xfrm>
            <a:off x="4803775" y="765175"/>
            <a:ext cx="4064000" cy="5054600"/>
          </a:xfrm>
          <a:custGeom>
            <a:avLst/>
            <a:gdLst>
              <a:gd name="connsiteX0" fmla="*/ 0 w 4064000"/>
              <a:gd name="connsiteY0" fmla="*/ 62895 h 5055810"/>
              <a:gd name="connsiteX1" fmla="*/ 3222171 w 4064000"/>
              <a:gd name="connsiteY1" fmla="*/ 266095 h 5055810"/>
              <a:gd name="connsiteX2" fmla="*/ 3991428 w 4064000"/>
              <a:gd name="connsiteY2" fmla="*/ 1659467 h 5055810"/>
              <a:gd name="connsiteX3" fmla="*/ 3657600 w 4064000"/>
              <a:gd name="connsiteY3" fmla="*/ 5055810 h 5055810"/>
              <a:gd name="connsiteX4" fmla="*/ 3657600 w 4064000"/>
              <a:gd name="connsiteY4" fmla="*/ 5055810 h 505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5055810">
                <a:moveTo>
                  <a:pt x="0" y="62895"/>
                </a:moveTo>
                <a:cubicBezTo>
                  <a:pt x="1278466" y="31447"/>
                  <a:pt x="2556933" y="0"/>
                  <a:pt x="3222171" y="266095"/>
                </a:cubicBezTo>
                <a:cubicBezTo>
                  <a:pt x="3887409" y="532190"/>
                  <a:pt x="3918857" y="861181"/>
                  <a:pt x="3991428" y="1659467"/>
                </a:cubicBezTo>
                <a:cubicBezTo>
                  <a:pt x="4064000" y="2457753"/>
                  <a:pt x="3657600" y="5055810"/>
                  <a:pt x="3657600" y="5055810"/>
                </a:cubicBezTo>
                <a:lnTo>
                  <a:pt x="3657600" y="5055810"/>
                </a:lnTo>
              </a:path>
            </a:pathLst>
          </a:cu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fi-FI">
                <a:latin typeface="Times New Roman" pitchFamily="18" charset="0"/>
                <a:cs typeface="Times New Roman" pitchFamily="18" charset="0"/>
              </a:rPr>
              <a:t>Cryo sample preparation methods</a:t>
            </a:r>
          </a:p>
        </p:txBody>
      </p:sp>
      <p:sp>
        <p:nvSpPr>
          <p:cNvPr id="29699" name="Content Placeholder 2"/>
          <p:cNvSpPr>
            <a:spLocks noGrp="1"/>
          </p:cNvSpPr>
          <p:nvPr>
            <p:ph idx="1"/>
          </p:nvPr>
        </p:nvSpPr>
        <p:spPr>
          <a:xfrm>
            <a:off x="914400" y="1500188"/>
            <a:ext cx="8229600" cy="4525962"/>
          </a:xfrm>
        </p:spPr>
        <p:txBody>
          <a:bodyPr/>
          <a:lstStyle/>
          <a:p>
            <a:r>
              <a:rPr lang="fi-FI" b="1" dirty="0"/>
              <a:t>1) </a:t>
            </a:r>
            <a:r>
              <a:rPr lang="fi-FI" dirty="0"/>
              <a:t>Bulk samples?  (&gt; 500 </a:t>
            </a:r>
            <a:r>
              <a:rPr lang="fi-FI" dirty="0" err="1"/>
              <a:t>nm</a:t>
            </a:r>
            <a:r>
              <a:rPr lang="fi-FI" dirty="0"/>
              <a:t>) </a:t>
            </a:r>
            <a:r>
              <a:rPr lang="fi-FI" sz="1800" dirty="0"/>
              <a:t>(</a:t>
            </a:r>
            <a:r>
              <a:rPr lang="fi-FI" sz="1800" dirty="0" err="1"/>
              <a:t>i.e</a:t>
            </a:r>
            <a:r>
              <a:rPr lang="fi-FI" sz="1800" dirty="0"/>
              <a:t> </a:t>
            </a:r>
            <a:r>
              <a:rPr lang="fi-FI" sz="1800" dirty="0" err="1"/>
              <a:t>too</a:t>
            </a:r>
            <a:r>
              <a:rPr lang="fi-FI" sz="1800" dirty="0"/>
              <a:t> </a:t>
            </a:r>
            <a:r>
              <a:rPr lang="fi-FI" sz="1800" dirty="0" err="1"/>
              <a:t>thick</a:t>
            </a:r>
            <a:r>
              <a:rPr lang="fi-FI" sz="1800" dirty="0"/>
              <a:t> for TEM )</a:t>
            </a:r>
          </a:p>
          <a:p>
            <a:pPr>
              <a:buFont typeface="Arial" pitchFamily="34" charset="0"/>
              <a:buNone/>
            </a:pPr>
            <a:r>
              <a:rPr lang="fi-FI" sz="2000" dirty="0"/>
              <a:t>Cells, tissue, bulk materials, </a:t>
            </a:r>
            <a:r>
              <a:rPr lang="fi-FI" sz="2000" dirty="0" err="1"/>
              <a:t>viscous</a:t>
            </a:r>
            <a:r>
              <a:rPr lang="fi-FI" sz="2000" dirty="0"/>
              <a:t> </a:t>
            </a:r>
            <a:r>
              <a:rPr lang="fi-FI" sz="2000" dirty="0" err="1"/>
              <a:t>bulk</a:t>
            </a:r>
            <a:r>
              <a:rPr lang="fi-FI" sz="2000" dirty="0"/>
              <a:t> </a:t>
            </a:r>
            <a:r>
              <a:rPr lang="fi-FI" sz="2000" dirty="0" err="1"/>
              <a:t>hydrogels</a:t>
            </a:r>
            <a:r>
              <a:rPr lang="fi-FI" sz="2000" dirty="0"/>
              <a:t>, </a:t>
            </a:r>
          </a:p>
          <a:p>
            <a:pPr>
              <a:buFont typeface="Arial" pitchFamily="34" charset="0"/>
              <a:buNone/>
            </a:pPr>
            <a:endParaRPr lang="fi-FI" dirty="0"/>
          </a:p>
          <a:p>
            <a:endParaRPr lang="fi-FI" dirty="0"/>
          </a:p>
          <a:p>
            <a:r>
              <a:rPr lang="fi-FI" b="1" dirty="0"/>
              <a:t>2) </a:t>
            </a:r>
            <a:r>
              <a:rPr lang="fi-FI" dirty="0"/>
              <a:t>Already ”thin” samples: e.g.  small particles? (&lt;500 nm, preferably &lt; 200 nm)</a:t>
            </a:r>
          </a:p>
          <a:p>
            <a:pPr>
              <a:buFont typeface="Arial" pitchFamily="34" charset="0"/>
              <a:buNone/>
            </a:pPr>
            <a:r>
              <a:rPr lang="fi-FI" sz="2000" dirty="0"/>
              <a:t>Viruses, </a:t>
            </a:r>
            <a:r>
              <a:rPr lang="fi-FI" sz="2000" dirty="0" err="1"/>
              <a:t>nanofibers</a:t>
            </a:r>
            <a:r>
              <a:rPr lang="fi-FI" sz="2000" dirty="0"/>
              <a:t> in </a:t>
            </a:r>
            <a:r>
              <a:rPr lang="fi-FI" sz="2000" dirty="0" err="1"/>
              <a:t>solution</a:t>
            </a:r>
            <a:r>
              <a:rPr lang="fi-FI" sz="2000" dirty="0"/>
              <a:t> (CNF, CNC), </a:t>
            </a:r>
            <a:r>
              <a:rPr lang="fi-FI" sz="2000" dirty="0" err="1"/>
              <a:t>liposomes</a:t>
            </a:r>
            <a:r>
              <a:rPr lang="fi-FI" sz="2000" dirty="0"/>
              <a:t>, vesicles, micels, </a:t>
            </a:r>
            <a:r>
              <a:rPr lang="fi-FI" sz="2000" dirty="0" err="1"/>
              <a:t>nanoparticles</a:t>
            </a:r>
            <a:r>
              <a:rPr lang="fi-FI" sz="2000" dirty="0"/>
              <a:t> in </a:t>
            </a:r>
            <a:r>
              <a:rPr lang="fi-FI" sz="2000" dirty="0" err="1"/>
              <a:t>solution</a:t>
            </a:r>
            <a:r>
              <a:rPr lang="fi-FI" sz="2000" dirty="0"/>
              <a:t>, hydrogels</a:t>
            </a:r>
          </a:p>
        </p:txBody>
      </p:sp>
      <p:sp>
        <p:nvSpPr>
          <p:cNvPr id="4" name="Rectangle 3"/>
          <p:cNvSpPr>
            <a:spLocks noChangeArrowheads="1"/>
          </p:cNvSpPr>
          <p:nvPr/>
        </p:nvSpPr>
        <p:spPr bwMode="auto">
          <a:xfrm>
            <a:off x="1643063" y="2643188"/>
            <a:ext cx="5096267" cy="646331"/>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defRPr/>
            </a:pPr>
            <a:r>
              <a:rPr kumimoji="0" lang="fi-FI" sz="1800" b="0" i="0" u="none" strike="noStrike" kern="1200" cap="none" spc="0" normalizeH="0" baseline="0" noProof="0" dirty="0">
                <a:ln>
                  <a:noFill/>
                </a:ln>
                <a:solidFill>
                  <a:srgbClr val="FF0000"/>
                </a:solidFill>
                <a:effectLst/>
                <a:uLnTx/>
                <a:uFillTx/>
                <a:latin typeface="Arial" pitchFamily="34" charset="0"/>
                <a:ea typeface="+mn-ea"/>
                <a:cs typeface="+mn-cs"/>
              </a:rPr>
              <a:t>Freeze and then prepare thin sample for TEM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FF0000"/>
                </a:solidFill>
                <a:effectLst/>
                <a:uLnTx/>
                <a:uFillTx/>
                <a:latin typeface="Arial" pitchFamily="34" charset="0"/>
                <a:ea typeface="+mn-ea"/>
                <a:cs typeface="+mn-cs"/>
              </a:rPr>
              <a:t>(example: cryo-microtoming thin sections )</a:t>
            </a: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5" name="Rectangle 4"/>
          <p:cNvSpPr>
            <a:spLocks noChangeArrowheads="1"/>
          </p:cNvSpPr>
          <p:nvPr/>
        </p:nvSpPr>
        <p:spPr bwMode="auto">
          <a:xfrm>
            <a:off x="1643042" y="5357826"/>
            <a:ext cx="5322932"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v"/>
              <a:tabLst/>
              <a:defRPr/>
            </a:pPr>
            <a:r>
              <a:rPr kumimoji="0" lang="fi-FI" sz="1800" b="0" i="0" u="none" strike="noStrike" kern="1200" cap="none" spc="0" normalizeH="0" baseline="0" noProof="0" dirty="0">
                <a:ln>
                  <a:noFill/>
                </a:ln>
                <a:solidFill>
                  <a:srgbClr val="FF0000"/>
                </a:solidFill>
                <a:effectLst/>
                <a:uLnTx/>
                <a:uFillTx/>
                <a:latin typeface="Arial" pitchFamily="34" charset="0"/>
                <a:ea typeface="+mn-ea"/>
                <a:cs typeface="+mn-cs"/>
              </a:rPr>
              <a:t>Freeze and then just transfer directly to the TEM</a:t>
            </a:r>
            <a:endParaRPr kumimoji="0" lang="en-US" sz="1800" b="0"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6" name="TextBox 5"/>
          <p:cNvSpPr txBox="1"/>
          <p:nvPr/>
        </p:nvSpPr>
        <p:spPr>
          <a:xfrm>
            <a:off x="285720" y="6000768"/>
            <a:ext cx="850112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Handbook of Cryo-Preparation Methods for Electron Microscopy, 2008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itchFamily="34" charset="0"/>
                <a:ea typeface="+mn-ea"/>
                <a:cs typeface="+mn-cs"/>
              </a:rPr>
              <a:t>Edited by Annie Cavalier, Daniele Spehner, Bruno M. Humbel</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642938" y="142875"/>
            <a:ext cx="7772400" cy="3571875"/>
          </a:xfrm>
        </p:spPr>
        <p:txBody>
          <a:bodyPr/>
          <a:lstStyle/>
          <a:p>
            <a:pPr eaLnBrk="1" hangingPunct="1"/>
            <a:r>
              <a:rPr lang="en-US" sz="3600" b="1">
                <a:latin typeface="Times New Roman" pitchFamily="18" charset="0"/>
              </a:rPr>
              <a:t>Cryo-Transmission electron microscopy: Sample preparation and  material science applications</a:t>
            </a:r>
            <a:endParaRPr lang="en-US" sz="3600" b="1"/>
          </a:p>
        </p:txBody>
      </p:sp>
      <p:sp>
        <p:nvSpPr>
          <p:cNvPr id="3" name="Subtitle 2"/>
          <p:cNvSpPr>
            <a:spLocks noGrp="1"/>
          </p:cNvSpPr>
          <p:nvPr>
            <p:ph type="subTitle" idx="1"/>
          </p:nvPr>
        </p:nvSpPr>
        <p:spPr>
          <a:xfrm>
            <a:off x="857250" y="3357563"/>
            <a:ext cx="7572375" cy="2500312"/>
          </a:xfrm>
        </p:spPr>
        <p:txBody>
          <a:bodyPr rtlCol="0">
            <a:normAutofit/>
          </a:bodyPr>
          <a:lstStyle/>
          <a:p>
            <a:pPr eaLnBrk="1" fontAlgn="auto" hangingPunct="1">
              <a:spcAft>
                <a:spcPts val="0"/>
              </a:spcAft>
              <a:defRPr/>
            </a:pPr>
            <a:r>
              <a:rPr lang="fi-FI" dirty="0">
                <a:latin typeface="Times New Roman" pitchFamily="18" charset="0"/>
              </a:rPr>
              <a:t>Prof. Janne Ruokolainen</a:t>
            </a:r>
            <a:br>
              <a:rPr lang="fi-FI" dirty="0">
                <a:latin typeface="Times New Roman" pitchFamily="18" charset="0"/>
              </a:rPr>
            </a:br>
            <a:r>
              <a:rPr lang="fi-FI" dirty="0">
                <a:latin typeface="Times New Roman" pitchFamily="18" charset="0"/>
              </a:rPr>
              <a:t>Department of </a:t>
            </a:r>
            <a:r>
              <a:rPr lang="fi-FI" dirty="0" err="1">
                <a:latin typeface="Times New Roman" pitchFamily="18" charset="0"/>
              </a:rPr>
              <a:t>Applied</a:t>
            </a:r>
            <a:r>
              <a:rPr lang="fi-FI" dirty="0">
                <a:latin typeface="Times New Roman" pitchFamily="18" charset="0"/>
              </a:rPr>
              <a:t> </a:t>
            </a:r>
            <a:r>
              <a:rPr lang="fi-FI" dirty="0" err="1">
                <a:latin typeface="Times New Roman" pitchFamily="18" charset="0"/>
              </a:rPr>
              <a:t>Physics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cstate="print"/>
          <a:srcRect l="-1" t="46185" r="47144" b="3199"/>
          <a:stretch/>
        </p:blipFill>
        <p:spPr bwMode="auto">
          <a:xfrm>
            <a:off x="39317" y="1396995"/>
            <a:ext cx="7275475" cy="5086950"/>
          </a:xfrm>
          <a:prstGeom prst="rect">
            <a:avLst/>
          </a:prstGeom>
          <a:noFill/>
          <a:ln w="9525">
            <a:noFill/>
            <a:miter lim="800000"/>
            <a:headEnd/>
            <a:tailEnd/>
          </a:ln>
        </p:spPr>
      </p:pic>
      <p:sp>
        <p:nvSpPr>
          <p:cNvPr id="5" name="Title 1"/>
          <p:cNvSpPr txBox="1">
            <a:spLocks/>
          </p:cNvSpPr>
          <p:nvPr/>
        </p:nvSpPr>
        <p:spPr bwMode="auto">
          <a:xfrm>
            <a:off x="-606842" y="0"/>
            <a:ext cx="8115300" cy="5826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i-FI" sz="28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1. </a:t>
            </a:r>
            <a:r>
              <a:rPr kumimoji="0" lang="fi-FI" sz="2800" b="0"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Bulk</a:t>
            </a:r>
            <a:r>
              <a:rPr kumimoji="0" lang="fi-FI" sz="28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fi-FI" sz="2800" b="0"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samples</a:t>
            </a:r>
            <a:r>
              <a:rPr kumimoji="0" lang="fi-FI" sz="28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fi-FI" sz="2800" b="0"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High</a:t>
            </a:r>
            <a:r>
              <a:rPr kumimoji="0" lang="fi-FI" sz="28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fi-FI" sz="2800" b="0"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pressure</a:t>
            </a:r>
            <a:r>
              <a:rPr kumimoji="0" lang="fi-FI" sz="2800" b="0"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 </a:t>
            </a:r>
            <a:r>
              <a:rPr kumimoji="0" lang="fi-FI" sz="2800" b="0" i="0" u="none" strike="noStrike" kern="1200" cap="none" spc="0" normalizeH="0" baseline="0" noProof="0" dirty="0" err="1">
                <a:ln>
                  <a:noFill/>
                </a:ln>
                <a:solidFill>
                  <a:prstClr val="black"/>
                </a:solidFill>
                <a:effectLst/>
                <a:uLnTx/>
                <a:uFillTx/>
                <a:latin typeface="Times New Roman" pitchFamily="18" charset="0"/>
                <a:ea typeface="+mj-ea"/>
                <a:cs typeface="Times New Roman" pitchFamily="18" charset="0"/>
              </a:rPr>
              <a:t>freezing</a:t>
            </a:r>
            <a:endParaRPr kumimoji="0" lang="fi-FI" sz="2800" b="0" i="0" u="none" strike="noStrike" kern="1200" cap="none" spc="0" normalizeH="0" baseline="0" noProof="0" dirty="0">
              <a:ln>
                <a:noFill/>
              </a:ln>
              <a:solidFill>
                <a:prstClr val="black"/>
              </a:solidFill>
              <a:effectLst/>
              <a:uLnTx/>
              <a:uFillTx/>
              <a:latin typeface="Calibri"/>
              <a:ea typeface="+mj-ea"/>
              <a:cs typeface="+mj-cs"/>
            </a:endParaRPr>
          </a:p>
        </p:txBody>
      </p:sp>
      <p:sp>
        <p:nvSpPr>
          <p:cNvPr id="3" name="TextBox 2">
            <a:extLst>
              <a:ext uri="{FF2B5EF4-FFF2-40B4-BE49-F238E27FC236}">
                <a16:creationId xmlns:a16="http://schemas.microsoft.com/office/drawing/2014/main" id="{1CAF11FA-3F61-41AB-BF16-1096F4B30818}"/>
              </a:ext>
            </a:extLst>
          </p:cNvPr>
          <p:cNvSpPr txBox="1"/>
          <p:nvPr/>
        </p:nvSpPr>
        <p:spPr>
          <a:xfrm>
            <a:off x="690664" y="550985"/>
            <a:ext cx="5972783"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High pressure  (2000 bars) delays ice crystal nucleation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Sample thickness can be up to 200 micrometer</a:t>
            </a:r>
            <a:endParaRPr lang="fi-FI"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27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28625" y="142875"/>
            <a:ext cx="8229600" cy="439738"/>
          </a:xfrm>
        </p:spPr>
        <p:txBody>
          <a:bodyPr/>
          <a:lstStyle/>
          <a:p>
            <a:r>
              <a:rPr lang="fi-FI" sz="3600">
                <a:latin typeface="Times New Roman" pitchFamily="18" charset="0"/>
                <a:cs typeface="Times New Roman" pitchFamily="18" charset="0"/>
              </a:rPr>
              <a:t>High pressure freezing</a:t>
            </a:r>
          </a:p>
        </p:txBody>
      </p:sp>
      <p:pic>
        <p:nvPicPr>
          <p:cNvPr id="31747" name="Picture 2"/>
          <p:cNvPicPr>
            <a:picLocks noGrp="1" noChangeAspect="1" noChangeArrowheads="1"/>
          </p:cNvPicPr>
          <p:nvPr>
            <p:ph idx="1"/>
          </p:nvPr>
        </p:nvPicPr>
        <p:blipFill rotWithShape="1">
          <a:blip r:embed="rId3" cstate="print"/>
          <a:srcRect l="1349" t="5732" r="53841" b="16517"/>
          <a:stretch/>
        </p:blipFill>
        <p:spPr>
          <a:xfrm>
            <a:off x="4767394" y="901329"/>
            <a:ext cx="4036511" cy="3126310"/>
          </a:xfrm>
          <a:noFill/>
        </p:spPr>
      </p:pic>
      <p:pic>
        <p:nvPicPr>
          <p:cNvPr id="6146" name="Picture 2" descr="Kuvahaun tulos haulle leica high pressure freezer">
            <a:extLst>
              <a:ext uri="{FF2B5EF4-FFF2-40B4-BE49-F238E27FC236}">
                <a16:creationId xmlns:a16="http://schemas.microsoft.com/office/drawing/2014/main" id="{B8DD5EEB-03F4-41C2-AF7E-F80FE1A34E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25" t="6993" r="20998" b="8866"/>
          <a:stretch/>
        </p:blipFill>
        <p:spPr bwMode="auto">
          <a:xfrm>
            <a:off x="0" y="2931390"/>
            <a:ext cx="4186504" cy="3629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A91DC21-CFBC-4864-8AB7-C6999D8FBEF8}"/>
              </a:ext>
            </a:extLst>
          </p:cNvPr>
          <p:cNvPicPr>
            <a:picLocks noChangeAspect="1" noChangeArrowheads="1"/>
          </p:cNvPicPr>
          <p:nvPr/>
        </p:nvPicPr>
        <p:blipFill rotWithShape="1">
          <a:blip r:embed="rId3" cstate="print"/>
          <a:srcRect l="47659" t="38941" r="4340" b="11984"/>
          <a:stretch/>
        </p:blipFill>
        <p:spPr bwMode="auto">
          <a:xfrm>
            <a:off x="4767394" y="4247597"/>
            <a:ext cx="3745149" cy="1709074"/>
          </a:xfrm>
          <a:prstGeom prst="rect">
            <a:avLst/>
          </a:prstGeom>
          <a:noFill/>
          <a:ln w="9525">
            <a:noFill/>
            <a:miter lim="800000"/>
            <a:headEnd/>
            <a:tailEnd/>
          </a:ln>
        </p:spPr>
      </p:pic>
      <p:graphicFrame>
        <p:nvGraphicFramePr>
          <p:cNvPr id="2" name="Object 1">
            <a:extLst>
              <a:ext uri="{FF2B5EF4-FFF2-40B4-BE49-F238E27FC236}">
                <a16:creationId xmlns:a16="http://schemas.microsoft.com/office/drawing/2014/main" id="{182F971A-FAFC-4173-95F5-F209766ACD31}"/>
              </a:ext>
            </a:extLst>
          </p:cNvPr>
          <p:cNvGraphicFramePr>
            <a:graphicFrameLocks noChangeAspect="1"/>
          </p:cNvGraphicFramePr>
          <p:nvPr>
            <p:extLst>
              <p:ext uri="{D42A27DB-BD31-4B8C-83A1-F6EECF244321}">
                <p14:modId xmlns:p14="http://schemas.microsoft.com/office/powerpoint/2010/main" val="1039499154"/>
              </p:ext>
            </p:extLst>
          </p:nvPr>
        </p:nvGraphicFramePr>
        <p:xfrm>
          <a:off x="155173" y="1610391"/>
          <a:ext cx="4221434" cy="1462087"/>
        </p:xfrm>
        <a:graphic>
          <a:graphicData uri="http://schemas.openxmlformats.org/presentationml/2006/ole">
            <mc:AlternateContent xmlns:mc="http://schemas.openxmlformats.org/markup-compatibility/2006">
              <mc:Choice xmlns:v="urn:schemas-microsoft-com:vml" Requires="v">
                <p:oleObj r:id="rId5" imgW="7847280" imgH="2717280" progId="">
                  <p:embed/>
                </p:oleObj>
              </mc:Choice>
              <mc:Fallback>
                <p:oleObj r:id="rId5" imgW="7847280" imgH="2717280" progId="">
                  <p:embed/>
                  <p:pic>
                    <p:nvPicPr>
                      <p:cNvPr id="0" name=""/>
                      <p:cNvPicPr/>
                      <p:nvPr/>
                    </p:nvPicPr>
                    <p:blipFill>
                      <a:blip r:embed="rId6"/>
                      <a:stretch>
                        <a:fillRect/>
                      </a:stretch>
                    </p:blipFill>
                    <p:spPr>
                      <a:xfrm>
                        <a:off x="155173" y="1610391"/>
                        <a:ext cx="4221434" cy="1462087"/>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F038AD30-26C5-41D9-B7D5-B1A26DD83E2A}"/>
              </a:ext>
            </a:extLst>
          </p:cNvPr>
          <p:cNvSpPr/>
          <p:nvPr/>
        </p:nvSpPr>
        <p:spPr>
          <a:xfrm>
            <a:off x="155173" y="1230797"/>
            <a:ext cx="4161717"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Sample thickness can be up to 200 micrometers </a:t>
            </a:r>
            <a:endParaRPr lang="fi-FI"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41907" y="-12965"/>
            <a:ext cx="8706678" cy="548680"/>
          </a:xfrm>
        </p:spPr>
        <p:txBody>
          <a:bodyPr/>
          <a:lstStyle/>
          <a:p>
            <a:r>
              <a:rPr lang="fi-FI" sz="1800" dirty="0" err="1">
                <a:latin typeface="Times New Roman" pitchFamily="18" charset="0"/>
                <a:cs typeface="Times New Roman" pitchFamily="18" charset="0"/>
              </a:rPr>
              <a:t>High</a:t>
            </a:r>
            <a:r>
              <a:rPr lang="fi-FI" sz="1800" dirty="0">
                <a:latin typeface="Times New Roman" pitchFamily="18" charset="0"/>
                <a:cs typeface="Times New Roman" pitchFamily="18" charset="0"/>
              </a:rPr>
              <a:t> </a:t>
            </a:r>
            <a:r>
              <a:rPr lang="fi-FI" sz="1800" dirty="0" err="1">
                <a:latin typeface="Times New Roman" pitchFamily="18" charset="0"/>
                <a:cs typeface="Times New Roman" pitchFamily="18" charset="0"/>
              </a:rPr>
              <a:t>pressure</a:t>
            </a:r>
            <a:r>
              <a:rPr lang="fi-FI" sz="1800" dirty="0">
                <a:latin typeface="Times New Roman" pitchFamily="18" charset="0"/>
                <a:cs typeface="Times New Roman" pitchFamily="18" charset="0"/>
              </a:rPr>
              <a:t> </a:t>
            </a:r>
            <a:r>
              <a:rPr lang="fi-FI" sz="1800" dirty="0" err="1">
                <a:latin typeface="Times New Roman" pitchFamily="18" charset="0"/>
                <a:cs typeface="Times New Roman" pitchFamily="18" charset="0"/>
              </a:rPr>
              <a:t>freezing</a:t>
            </a:r>
            <a:r>
              <a:rPr lang="fi-FI" sz="1800" dirty="0">
                <a:latin typeface="Times New Roman" pitchFamily="18" charset="0"/>
                <a:cs typeface="Times New Roman" pitchFamily="18" charset="0"/>
              </a:rPr>
              <a:t>: </a:t>
            </a:r>
            <a:r>
              <a:rPr lang="fi-FI" sz="1800" dirty="0" err="1">
                <a:latin typeface="Times New Roman" pitchFamily="18" charset="0"/>
                <a:cs typeface="Times New Roman" pitchFamily="18" charset="0"/>
              </a:rPr>
              <a:t>Protocol</a:t>
            </a:r>
            <a:r>
              <a:rPr lang="fi-FI" sz="1800" dirty="0">
                <a:latin typeface="Times New Roman" pitchFamily="18" charset="0"/>
                <a:cs typeface="Times New Roman" pitchFamily="18" charset="0"/>
              </a:rPr>
              <a:t> (</a:t>
            </a:r>
            <a:r>
              <a:rPr kumimoji="0" lang="fi-FI" sz="1600" b="0" i="0" u="none" strike="noStrike" kern="1200" cap="none" spc="0" normalizeH="0" baseline="0" noProof="0" dirty="0" err="1">
                <a:ln>
                  <a:noFill/>
                </a:ln>
                <a:solidFill>
                  <a:prstClr val="black"/>
                </a:solidFill>
                <a:effectLst/>
                <a:uLnTx/>
                <a:uFillTx/>
                <a:latin typeface="Arial" pitchFamily="34" charset="0"/>
                <a:ea typeface="+mn-ea"/>
                <a:cs typeface="+mn-cs"/>
              </a:rPr>
              <a:t>Handbook</a:t>
            </a:r>
            <a:r>
              <a:rPr kumimoji="0" lang="fi-FI" sz="1600" b="0" i="0" u="none" strike="noStrike" kern="1200" cap="none" spc="0" normalizeH="0" baseline="0" noProof="0" dirty="0">
                <a:ln>
                  <a:noFill/>
                </a:ln>
                <a:solidFill>
                  <a:prstClr val="black"/>
                </a:solidFill>
                <a:effectLst/>
                <a:uLnTx/>
                <a:uFillTx/>
                <a:latin typeface="Arial" pitchFamily="34" charset="0"/>
                <a:ea typeface="+mn-ea"/>
                <a:cs typeface="+mn-cs"/>
              </a:rPr>
              <a:t> of </a:t>
            </a:r>
            <a:r>
              <a:rPr kumimoji="0" lang="fi-FI" sz="1600" b="0" i="0" u="none" strike="noStrike" kern="1200" cap="none" spc="0" normalizeH="0" baseline="0" noProof="0" dirty="0" err="1">
                <a:ln>
                  <a:noFill/>
                </a:ln>
                <a:solidFill>
                  <a:prstClr val="black"/>
                </a:solidFill>
                <a:effectLst/>
                <a:uLnTx/>
                <a:uFillTx/>
                <a:latin typeface="Arial" pitchFamily="34" charset="0"/>
                <a:ea typeface="+mn-ea"/>
                <a:cs typeface="+mn-cs"/>
              </a:rPr>
              <a:t>Cryo-Preparation</a:t>
            </a:r>
            <a:r>
              <a:rPr kumimoji="0" lang="fi-FI" sz="16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fi-FI" sz="1600" b="0" i="0" u="none" strike="noStrike" kern="1200" cap="none" spc="0" normalizeH="0" baseline="0" noProof="0" dirty="0" err="1">
                <a:ln>
                  <a:noFill/>
                </a:ln>
                <a:solidFill>
                  <a:prstClr val="black"/>
                </a:solidFill>
                <a:effectLst/>
                <a:uLnTx/>
                <a:uFillTx/>
                <a:latin typeface="Arial" pitchFamily="34" charset="0"/>
                <a:ea typeface="+mn-ea"/>
                <a:cs typeface="+mn-cs"/>
              </a:rPr>
              <a:t>Methods</a:t>
            </a:r>
            <a:r>
              <a:rPr kumimoji="0" lang="fi-FI" sz="1600" b="0" i="0" u="none" strike="noStrike" kern="1200" cap="none" spc="0" normalizeH="0" baseline="0" noProof="0" dirty="0">
                <a:ln>
                  <a:noFill/>
                </a:ln>
                <a:solidFill>
                  <a:prstClr val="black"/>
                </a:solidFill>
                <a:effectLst/>
                <a:uLnTx/>
                <a:uFillTx/>
                <a:latin typeface="Arial" pitchFamily="34" charset="0"/>
                <a:ea typeface="+mn-ea"/>
                <a:cs typeface="+mn-cs"/>
              </a:rPr>
              <a:t> ..)</a:t>
            </a:r>
            <a:endParaRPr lang="fi-FI" sz="1600" dirty="0">
              <a:latin typeface="Times New Roman" pitchFamily="18" charset="0"/>
              <a:cs typeface="Times New Roman" pitchFamily="18" charset="0"/>
            </a:endParaRPr>
          </a:p>
        </p:txBody>
      </p:sp>
      <p:pic>
        <p:nvPicPr>
          <p:cNvPr id="32771" name="Picture 2"/>
          <p:cNvPicPr>
            <a:picLocks noGrp="1" noChangeAspect="1" noChangeArrowheads="1"/>
          </p:cNvPicPr>
          <p:nvPr>
            <p:ph idx="1"/>
          </p:nvPr>
        </p:nvPicPr>
        <p:blipFill>
          <a:blip r:embed="rId3" cstate="print"/>
          <a:srcRect/>
          <a:stretch>
            <a:fillRect/>
          </a:stretch>
        </p:blipFill>
        <p:spPr>
          <a:xfrm>
            <a:off x="275140" y="530207"/>
            <a:ext cx="4425134" cy="6327793"/>
          </a:xfrm>
          <a:noFill/>
        </p:spPr>
      </p:pic>
      <p:pic>
        <p:nvPicPr>
          <p:cNvPr id="4" name="Picture 2">
            <a:extLst>
              <a:ext uri="{FF2B5EF4-FFF2-40B4-BE49-F238E27FC236}">
                <a16:creationId xmlns:a16="http://schemas.microsoft.com/office/drawing/2014/main" id="{D5965282-2D94-40AA-9E26-E1BF0BB7AE9A}"/>
              </a:ext>
            </a:extLst>
          </p:cNvPr>
          <p:cNvPicPr>
            <a:picLocks noChangeAspect="1" noChangeArrowheads="1"/>
          </p:cNvPicPr>
          <p:nvPr/>
        </p:nvPicPr>
        <p:blipFill>
          <a:blip r:embed="rId4" cstate="print"/>
          <a:srcRect/>
          <a:stretch>
            <a:fillRect/>
          </a:stretch>
        </p:blipFill>
        <p:spPr bwMode="auto">
          <a:xfrm>
            <a:off x="4725485" y="598478"/>
            <a:ext cx="4143375" cy="619125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285750"/>
            <a:ext cx="4429125" cy="785813"/>
          </a:xfrm>
        </p:spPr>
        <p:txBody>
          <a:bodyPr/>
          <a:lstStyle/>
          <a:p>
            <a:r>
              <a:rPr lang="de-CH" sz="2400">
                <a:solidFill>
                  <a:schemeClr val="accent2"/>
                </a:solidFill>
                <a:latin typeface="Comic Sans MS" pitchFamily="66" charset="0"/>
              </a:rPr>
              <a:t>Cryo sectioning and section pick-up and direct mounting on grid</a:t>
            </a:r>
            <a:endParaRPr lang="fi-FI" sz="2400">
              <a:latin typeface="Times New Roman" pitchFamily="18" charset="0"/>
              <a:cs typeface="Times New Roman" pitchFamily="18" charset="0"/>
            </a:endParaRPr>
          </a:p>
        </p:txBody>
      </p:sp>
      <p:pic>
        <p:nvPicPr>
          <p:cNvPr id="34819" name="Picture 2"/>
          <p:cNvPicPr>
            <a:picLocks noGrp="1" noChangeAspect="1" noChangeArrowheads="1"/>
          </p:cNvPicPr>
          <p:nvPr>
            <p:ph idx="1"/>
          </p:nvPr>
        </p:nvPicPr>
        <p:blipFill>
          <a:blip r:embed="rId3" cstate="print"/>
          <a:srcRect/>
          <a:stretch>
            <a:fillRect/>
          </a:stretch>
        </p:blipFill>
        <p:spPr>
          <a:xfrm>
            <a:off x="4449085" y="285750"/>
            <a:ext cx="4526640" cy="6281738"/>
          </a:xfrm>
          <a:noFill/>
        </p:spPr>
      </p:pic>
      <p:pic>
        <p:nvPicPr>
          <p:cNvPr id="34820" name="Picture 3"/>
          <p:cNvPicPr>
            <a:picLocks noChangeAspect="1" noChangeArrowheads="1"/>
          </p:cNvPicPr>
          <p:nvPr/>
        </p:nvPicPr>
        <p:blipFill>
          <a:blip r:embed="rId4" cstate="print"/>
          <a:srcRect/>
          <a:stretch>
            <a:fillRect/>
          </a:stretch>
        </p:blipFill>
        <p:spPr bwMode="auto">
          <a:xfrm>
            <a:off x="313801" y="1323038"/>
            <a:ext cx="3071425" cy="2103581"/>
          </a:xfrm>
          <a:prstGeom prst="rect">
            <a:avLst/>
          </a:prstGeom>
          <a:noFill/>
          <a:ln w="9525">
            <a:noFill/>
            <a:miter lim="800000"/>
            <a:headEnd/>
            <a:tailEnd/>
          </a:ln>
        </p:spPr>
      </p:pic>
      <p:pic>
        <p:nvPicPr>
          <p:cNvPr id="34821" name="Picture 3" descr="Abb"/>
          <p:cNvPicPr>
            <a:picLocks noChangeAspect="1" noChangeArrowheads="1"/>
          </p:cNvPicPr>
          <p:nvPr/>
        </p:nvPicPr>
        <p:blipFill>
          <a:blip r:embed="rId5" cstate="print"/>
          <a:srcRect/>
          <a:stretch>
            <a:fillRect/>
          </a:stretch>
        </p:blipFill>
        <p:spPr bwMode="auto">
          <a:xfrm>
            <a:off x="642938" y="3817938"/>
            <a:ext cx="3670300" cy="3040062"/>
          </a:xfrm>
          <a:prstGeom prst="rect">
            <a:avLst/>
          </a:prstGeom>
          <a:noFill/>
          <a:ln w="9525">
            <a:noFill/>
            <a:miter lim="800000"/>
            <a:headEnd/>
            <a:tailEnd/>
          </a:ln>
        </p:spPr>
      </p:pic>
      <p:pic>
        <p:nvPicPr>
          <p:cNvPr id="6" name="Picture 2">
            <a:extLst>
              <a:ext uri="{FF2B5EF4-FFF2-40B4-BE49-F238E27FC236}">
                <a16:creationId xmlns:a16="http://schemas.microsoft.com/office/drawing/2014/main" id="{5B0806ED-CFD5-470F-88F4-04F6831694A2}"/>
              </a:ext>
            </a:extLst>
          </p:cNvPr>
          <p:cNvPicPr>
            <a:picLocks noChangeAspect="1" noChangeArrowheads="1"/>
          </p:cNvPicPr>
          <p:nvPr/>
        </p:nvPicPr>
        <p:blipFill rotWithShape="1">
          <a:blip r:embed="rId6" cstate="print"/>
          <a:srcRect l="6836" t="56354" r="52320" b="20610"/>
          <a:stretch/>
        </p:blipFill>
        <p:spPr bwMode="auto">
          <a:xfrm>
            <a:off x="2807609" y="3216672"/>
            <a:ext cx="1426927" cy="1202531"/>
          </a:xfrm>
          <a:prstGeom prst="rect">
            <a:avLst/>
          </a:prstGeom>
          <a:noFill/>
          <a:ln w="9525">
            <a:noFill/>
            <a:miter lim="800000"/>
            <a:headEnd/>
            <a:tailEnd/>
          </a:ln>
        </p:spPr>
      </p:pic>
      <p:cxnSp>
        <p:nvCxnSpPr>
          <p:cNvPr id="3" name="Straight Arrow Connector 2">
            <a:extLst>
              <a:ext uri="{FF2B5EF4-FFF2-40B4-BE49-F238E27FC236}">
                <a16:creationId xmlns:a16="http://schemas.microsoft.com/office/drawing/2014/main" id="{55B6C9B3-3520-4133-9ED1-F1933B9C7992}"/>
              </a:ext>
            </a:extLst>
          </p:cNvPr>
          <p:cNvCxnSpPr>
            <a:cxnSpLocks/>
          </p:cNvCxnSpPr>
          <p:nvPr/>
        </p:nvCxnSpPr>
        <p:spPr>
          <a:xfrm flipH="1">
            <a:off x="1628776" y="3886200"/>
            <a:ext cx="1619249" cy="3143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762000"/>
            <a:ext cx="7239000" cy="3886200"/>
          </a:xfrm>
        </p:spPr>
        <p:txBody>
          <a:bodyPr/>
          <a:lstStyle/>
          <a:p>
            <a:r>
              <a:rPr lang="fi-FI" sz="3600" dirty="0">
                <a:latin typeface="Times New Roman" pitchFamily="18" charset="0"/>
                <a:cs typeface="Times New Roman" pitchFamily="18" charset="0"/>
              </a:rPr>
              <a:t>2. </a:t>
            </a:r>
            <a:r>
              <a:rPr lang="fi-FI" sz="3600" dirty="0" err="1">
                <a:latin typeface="Times New Roman" pitchFamily="18" charset="0"/>
                <a:cs typeface="Times New Roman" pitchFamily="18" charset="0"/>
              </a:rPr>
              <a:t>Thin</a:t>
            </a:r>
            <a:r>
              <a:rPr lang="fi-FI" sz="3600" dirty="0">
                <a:latin typeface="Times New Roman" pitchFamily="18" charset="0"/>
                <a:cs typeface="Times New Roman" pitchFamily="18" charset="0"/>
              </a:rPr>
              <a:t> </a:t>
            </a:r>
            <a:r>
              <a:rPr lang="fi-FI" sz="3600" dirty="0" err="1">
                <a:latin typeface="Times New Roman" pitchFamily="18" charset="0"/>
                <a:cs typeface="Times New Roman" pitchFamily="18" charset="0"/>
              </a:rPr>
              <a:t>samples</a:t>
            </a:r>
            <a:r>
              <a:rPr lang="fi-FI" sz="3600" dirty="0">
                <a:latin typeface="Times New Roman" pitchFamily="18" charset="0"/>
                <a:cs typeface="Times New Roman" pitchFamily="18" charset="0"/>
              </a:rPr>
              <a:t>, </a:t>
            </a:r>
            <a:r>
              <a:rPr lang="fi-FI" sz="3600" dirty="0" err="1">
                <a:latin typeface="Times New Roman" pitchFamily="18" charset="0"/>
                <a:cs typeface="Times New Roman" pitchFamily="18" charset="0"/>
              </a:rPr>
              <a:t>small</a:t>
            </a:r>
            <a:r>
              <a:rPr lang="fi-FI" sz="3600" dirty="0">
                <a:latin typeface="Times New Roman" pitchFamily="18" charset="0"/>
                <a:cs typeface="Times New Roman" pitchFamily="18" charset="0"/>
              </a:rPr>
              <a:t> </a:t>
            </a:r>
            <a:r>
              <a:rPr lang="fi-FI" sz="3600" dirty="0" err="1">
                <a:latin typeface="Times New Roman" pitchFamily="18" charset="0"/>
                <a:cs typeface="Times New Roman" pitchFamily="18" charset="0"/>
              </a:rPr>
              <a:t>particles</a:t>
            </a:r>
            <a:r>
              <a:rPr lang="fi-FI" sz="3600" dirty="0">
                <a:latin typeface="Times New Roman" pitchFamily="18" charset="0"/>
                <a:cs typeface="Times New Roman" pitchFamily="18" charset="0"/>
              </a:rPr>
              <a:t>? </a:t>
            </a:r>
            <a:br>
              <a:rPr lang="fi-FI" sz="3600" dirty="0">
                <a:latin typeface="Times New Roman" pitchFamily="18" charset="0"/>
                <a:cs typeface="Times New Roman" pitchFamily="18" charset="0"/>
              </a:rPr>
            </a:br>
            <a:r>
              <a:rPr lang="fi-FI" sz="2800" dirty="0" err="1">
                <a:latin typeface="Times New Roman" pitchFamily="18" charset="0"/>
                <a:cs typeface="Times New Roman" pitchFamily="18" charset="0"/>
              </a:rPr>
              <a:t>Viruses</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liposomes</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vesicles</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micels</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solutions</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hydrogels</a:t>
            </a:r>
            <a:br>
              <a:rPr lang="fi-FI" sz="2800" dirty="0"/>
            </a:br>
            <a:br>
              <a:rPr lang="fi-FI" sz="3600" i="1" dirty="0">
                <a:latin typeface="Times New Roman" pitchFamily="18" charset="0"/>
              </a:rPr>
            </a:br>
            <a:r>
              <a:rPr lang="fi-FI" sz="3600" i="1" dirty="0" err="1">
                <a:latin typeface="Times New Roman" pitchFamily="18" charset="0"/>
              </a:rPr>
              <a:t>Vitrification</a:t>
            </a:r>
            <a:r>
              <a:rPr lang="fi-FI" sz="3600" i="1" dirty="0">
                <a:latin typeface="Times New Roman" pitchFamily="18" charset="0"/>
              </a:rPr>
              <a:t> of </a:t>
            </a:r>
            <a:r>
              <a:rPr lang="fi-FI" sz="3600" i="1" dirty="0" err="1">
                <a:latin typeface="Times New Roman" pitchFamily="18" charset="0"/>
              </a:rPr>
              <a:t>water</a:t>
            </a:r>
            <a:r>
              <a:rPr lang="fi-FI" sz="3600" i="1" dirty="0">
                <a:latin typeface="Times New Roman" pitchFamily="18" charset="0"/>
              </a:rPr>
              <a:t> </a:t>
            </a:r>
            <a:r>
              <a:rPr lang="fi-FI" sz="3600" i="1" dirty="0" err="1">
                <a:latin typeface="Times New Roman" pitchFamily="18" charset="0"/>
              </a:rPr>
              <a:t>by</a:t>
            </a:r>
            <a:r>
              <a:rPr lang="fi-FI" sz="3600" i="1" dirty="0">
                <a:latin typeface="Times New Roman" pitchFamily="18" charset="0"/>
              </a:rPr>
              <a:t> </a:t>
            </a:r>
            <a:r>
              <a:rPr lang="fi-FI" sz="3600" i="1" dirty="0" err="1">
                <a:latin typeface="Times New Roman" pitchFamily="18" charset="0"/>
              </a:rPr>
              <a:t>Rapid</a:t>
            </a:r>
            <a:r>
              <a:rPr lang="fi-FI" sz="3600" i="1" dirty="0">
                <a:latin typeface="Times New Roman" pitchFamily="18" charset="0"/>
              </a:rPr>
              <a:t> </a:t>
            </a:r>
            <a:r>
              <a:rPr lang="fi-FI" sz="3600" i="1" dirty="0" err="1">
                <a:latin typeface="Times New Roman" pitchFamily="18" charset="0"/>
              </a:rPr>
              <a:t>freezing</a:t>
            </a:r>
            <a:r>
              <a:rPr lang="fi-FI" sz="3600" i="1" dirty="0">
                <a:latin typeface="Times New Roman" pitchFamily="18" charset="0"/>
              </a:rPr>
              <a:t> of </a:t>
            </a:r>
            <a:r>
              <a:rPr lang="fi-FI" sz="3600" i="1" dirty="0" err="1">
                <a:latin typeface="Times New Roman" pitchFamily="18" charset="0"/>
              </a:rPr>
              <a:t>thin</a:t>
            </a:r>
            <a:r>
              <a:rPr lang="fi-FI" sz="3600" i="1" dirty="0">
                <a:latin typeface="Times New Roman" pitchFamily="18" charset="0"/>
              </a:rPr>
              <a:t> </a:t>
            </a:r>
            <a:r>
              <a:rPr lang="fi-FI" sz="3600" i="1" dirty="0" err="1">
                <a:latin typeface="Times New Roman" pitchFamily="18" charset="0"/>
              </a:rPr>
              <a:t>film</a:t>
            </a:r>
            <a:r>
              <a:rPr lang="fi-FI" sz="3600" i="1" dirty="0">
                <a:latin typeface="Times New Roman" pitchFamily="18" charset="0"/>
              </a:rPr>
              <a:t> </a:t>
            </a:r>
            <a:r>
              <a:rPr lang="fi-FI" sz="3600" i="1" dirty="0" err="1">
                <a:latin typeface="Times New Roman" pitchFamily="18" charset="0"/>
              </a:rPr>
              <a:t>suspensions</a:t>
            </a:r>
            <a:br>
              <a:rPr lang="en-US" sz="3600" i="1" dirty="0">
                <a:latin typeface="Times New Roman" pitchFamily="18" charset="0"/>
              </a:rPr>
            </a:br>
            <a:endParaRPr lang="en-US" sz="3600" i="1" dirty="0">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reeform 6"/>
          <p:cNvSpPr>
            <a:spLocks/>
          </p:cNvSpPr>
          <p:nvPr/>
        </p:nvSpPr>
        <p:spPr bwMode="auto">
          <a:xfrm>
            <a:off x="3598863" y="4675188"/>
            <a:ext cx="1498600" cy="1285875"/>
          </a:xfrm>
          <a:custGeom>
            <a:avLst/>
            <a:gdLst>
              <a:gd name="T0" fmla="*/ 0 w 944"/>
              <a:gd name="T1" fmla="*/ 0 h 810"/>
              <a:gd name="T2" fmla="*/ 0 w 944"/>
              <a:gd name="T3" fmla="*/ 2147483647 h 810"/>
              <a:gd name="T4" fmla="*/ 2147483647 w 944"/>
              <a:gd name="T5" fmla="*/ 2147483647 h 810"/>
              <a:gd name="T6" fmla="*/ 2147483647 w 944"/>
              <a:gd name="T7" fmla="*/ 0 h 810"/>
              <a:gd name="T8" fmla="*/ 0 60000 65536"/>
              <a:gd name="T9" fmla="*/ 0 60000 65536"/>
              <a:gd name="T10" fmla="*/ 0 60000 65536"/>
              <a:gd name="T11" fmla="*/ 0 60000 65536"/>
              <a:gd name="T12" fmla="*/ 0 w 944"/>
              <a:gd name="T13" fmla="*/ 0 h 810"/>
              <a:gd name="T14" fmla="*/ 944 w 944"/>
              <a:gd name="T15" fmla="*/ 810 h 810"/>
            </a:gdLst>
            <a:ahLst/>
            <a:cxnLst>
              <a:cxn ang="T8">
                <a:pos x="T0" y="T1"/>
              </a:cxn>
              <a:cxn ang="T9">
                <a:pos x="T2" y="T3"/>
              </a:cxn>
              <a:cxn ang="T10">
                <a:pos x="T4" y="T5"/>
              </a:cxn>
              <a:cxn ang="T11">
                <a:pos x="T6" y="T7"/>
              </a:cxn>
            </a:cxnLst>
            <a:rect l="T12" t="T13" r="T14" b="T15"/>
            <a:pathLst>
              <a:path w="944" h="810">
                <a:moveTo>
                  <a:pt x="0" y="0"/>
                </a:moveTo>
                <a:lnTo>
                  <a:pt x="0" y="788"/>
                </a:lnTo>
                <a:lnTo>
                  <a:pt x="944" y="810"/>
                </a:lnTo>
                <a:lnTo>
                  <a:pt x="944" y="0"/>
                </a:lnTo>
              </a:path>
            </a:pathLst>
          </a:custGeom>
          <a:noFill/>
          <a:ln w="1270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2" name="Group 7"/>
          <p:cNvGrpSpPr>
            <a:grpSpLocks/>
          </p:cNvGrpSpPr>
          <p:nvPr/>
        </p:nvGrpSpPr>
        <p:grpSpPr bwMode="auto">
          <a:xfrm>
            <a:off x="3598863" y="4995863"/>
            <a:ext cx="1501775" cy="1000125"/>
            <a:chOff x="1344" y="3246"/>
            <a:chExt cx="946" cy="630"/>
          </a:xfrm>
        </p:grpSpPr>
        <p:sp>
          <p:nvSpPr>
            <p:cNvPr id="38959" name="Rectangle 8"/>
            <p:cNvSpPr>
              <a:spLocks noChangeArrowheads="1"/>
            </p:cNvSpPr>
            <p:nvPr/>
          </p:nvSpPr>
          <p:spPr bwMode="auto">
            <a:xfrm>
              <a:off x="1344" y="3246"/>
              <a:ext cx="946" cy="630"/>
            </a:xfrm>
            <a:prstGeom prst="rect">
              <a:avLst/>
            </a:prstGeom>
            <a:solidFill>
              <a:srgbClr val="EAEAEA"/>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60" name="Rectangle 9"/>
            <p:cNvSpPr>
              <a:spLocks noChangeArrowheads="1"/>
            </p:cNvSpPr>
            <p:nvPr/>
          </p:nvSpPr>
          <p:spPr bwMode="auto">
            <a:xfrm>
              <a:off x="1344" y="3246"/>
              <a:ext cx="946" cy="630"/>
            </a:xfrm>
            <a:prstGeom prst="rect">
              <a:avLst/>
            </a:prstGeom>
            <a:noFill/>
            <a:ln w="12700">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38916" name="Rectangle 10"/>
          <p:cNvSpPr>
            <a:spLocks noChangeArrowheads="1"/>
          </p:cNvSpPr>
          <p:nvPr/>
        </p:nvSpPr>
        <p:spPr bwMode="auto">
          <a:xfrm>
            <a:off x="4818063" y="803275"/>
            <a:ext cx="857250" cy="3683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17" name="Rectangle 11"/>
          <p:cNvSpPr>
            <a:spLocks noChangeArrowheads="1"/>
          </p:cNvSpPr>
          <p:nvPr/>
        </p:nvSpPr>
        <p:spPr bwMode="auto">
          <a:xfrm>
            <a:off x="4660900" y="973138"/>
            <a:ext cx="808038" cy="369887"/>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tweezers</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8918" name="Rectangle 12"/>
          <p:cNvSpPr>
            <a:spLocks noChangeArrowheads="1"/>
          </p:cNvSpPr>
          <p:nvPr/>
        </p:nvSpPr>
        <p:spPr bwMode="auto">
          <a:xfrm>
            <a:off x="4818063" y="2098675"/>
            <a:ext cx="952500" cy="368300"/>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19" name="Rectangle 13"/>
          <p:cNvSpPr>
            <a:spLocks noChangeArrowheads="1"/>
          </p:cNvSpPr>
          <p:nvPr/>
        </p:nvSpPr>
        <p:spPr bwMode="auto">
          <a:xfrm>
            <a:off x="3155950" y="1339850"/>
            <a:ext cx="795338" cy="369888"/>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EM-grid</a:t>
            </a: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38920" name="Rectangle 14"/>
          <p:cNvSpPr>
            <a:spLocks noChangeArrowheads="1"/>
          </p:cNvSpPr>
          <p:nvPr/>
        </p:nvSpPr>
        <p:spPr bwMode="auto">
          <a:xfrm>
            <a:off x="3694113" y="5195888"/>
            <a:ext cx="1244600" cy="58102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21" name="Rectangle 15"/>
          <p:cNvSpPr>
            <a:spLocks noChangeArrowheads="1"/>
          </p:cNvSpPr>
          <p:nvPr/>
        </p:nvSpPr>
        <p:spPr bwMode="auto">
          <a:xfrm>
            <a:off x="3657600" y="5094288"/>
            <a:ext cx="1243013" cy="646112"/>
          </a:xfrm>
          <a:prstGeom prst="rect">
            <a:avLst/>
          </a:prstGeom>
          <a:noFill/>
          <a:ln w="9525">
            <a:noFill/>
            <a:miter lim="800000"/>
            <a:headEnd/>
            <a:tailEnd/>
          </a:ln>
        </p:spPr>
        <p:txBody>
          <a:bodyPr wrap="non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Liquid ethane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/propane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(-175 to -188 °C)</a:t>
            </a:r>
          </a:p>
        </p:txBody>
      </p:sp>
      <p:grpSp>
        <p:nvGrpSpPr>
          <p:cNvPr id="3" name="Group 54"/>
          <p:cNvGrpSpPr>
            <a:grpSpLocks/>
          </p:cNvGrpSpPr>
          <p:nvPr/>
        </p:nvGrpSpPr>
        <p:grpSpPr bwMode="auto">
          <a:xfrm>
            <a:off x="3954463" y="746125"/>
            <a:ext cx="698500" cy="1924050"/>
            <a:chOff x="3954463" y="746125"/>
            <a:chExt cx="698500" cy="1924050"/>
          </a:xfrm>
        </p:grpSpPr>
        <p:grpSp>
          <p:nvGrpSpPr>
            <p:cNvPr id="4" name="Group 3"/>
            <p:cNvGrpSpPr>
              <a:grpSpLocks/>
            </p:cNvGrpSpPr>
            <p:nvPr/>
          </p:nvGrpSpPr>
          <p:grpSpPr bwMode="auto">
            <a:xfrm>
              <a:off x="3954463" y="1971675"/>
              <a:ext cx="698500" cy="698500"/>
              <a:chOff x="1568" y="1341"/>
              <a:chExt cx="440" cy="440"/>
            </a:xfrm>
          </p:grpSpPr>
          <p:sp>
            <p:nvSpPr>
              <p:cNvPr id="38957" name="Freeform 4"/>
              <p:cNvSpPr>
                <a:spLocks/>
              </p:cNvSpPr>
              <p:nvPr/>
            </p:nvSpPr>
            <p:spPr bwMode="auto">
              <a:xfrm>
                <a:off x="1568" y="1341"/>
                <a:ext cx="440" cy="440"/>
              </a:xfrm>
              <a:custGeom>
                <a:avLst/>
                <a:gdLst>
                  <a:gd name="T0" fmla="*/ 220 w 440"/>
                  <a:gd name="T1" fmla="*/ 0 h 440"/>
                  <a:gd name="T2" fmla="*/ 264 w 440"/>
                  <a:gd name="T3" fmla="*/ 4 h 440"/>
                  <a:gd name="T4" fmla="*/ 306 w 440"/>
                  <a:gd name="T5" fmla="*/ 16 h 440"/>
                  <a:gd name="T6" fmla="*/ 342 w 440"/>
                  <a:gd name="T7" fmla="*/ 36 h 440"/>
                  <a:gd name="T8" fmla="*/ 376 w 440"/>
                  <a:gd name="T9" fmla="*/ 64 h 440"/>
                  <a:gd name="T10" fmla="*/ 402 w 440"/>
                  <a:gd name="T11" fmla="*/ 96 h 440"/>
                  <a:gd name="T12" fmla="*/ 422 w 440"/>
                  <a:gd name="T13" fmla="*/ 134 h 440"/>
                  <a:gd name="T14" fmla="*/ 436 w 440"/>
                  <a:gd name="T15" fmla="*/ 176 h 440"/>
                  <a:gd name="T16" fmla="*/ 440 w 440"/>
                  <a:gd name="T17" fmla="*/ 220 h 440"/>
                  <a:gd name="T18" fmla="*/ 436 w 440"/>
                  <a:gd name="T19" fmla="*/ 264 h 440"/>
                  <a:gd name="T20" fmla="*/ 422 w 440"/>
                  <a:gd name="T21" fmla="*/ 306 h 440"/>
                  <a:gd name="T22" fmla="*/ 402 w 440"/>
                  <a:gd name="T23" fmla="*/ 344 h 440"/>
                  <a:gd name="T24" fmla="*/ 376 w 440"/>
                  <a:gd name="T25" fmla="*/ 376 h 440"/>
                  <a:gd name="T26" fmla="*/ 342 w 440"/>
                  <a:gd name="T27" fmla="*/ 402 h 440"/>
                  <a:gd name="T28" fmla="*/ 306 w 440"/>
                  <a:gd name="T29" fmla="*/ 422 h 440"/>
                  <a:gd name="T30" fmla="*/ 264 w 440"/>
                  <a:gd name="T31" fmla="*/ 436 h 440"/>
                  <a:gd name="T32" fmla="*/ 220 w 440"/>
                  <a:gd name="T33" fmla="*/ 440 h 440"/>
                  <a:gd name="T34" fmla="*/ 176 w 440"/>
                  <a:gd name="T35" fmla="*/ 436 h 440"/>
                  <a:gd name="T36" fmla="*/ 134 w 440"/>
                  <a:gd name="T37" fmla="*/ 422 h 440"/>
                  <a:gd name="T38" fmla="*/ 98 w 440"/>
                  <a:gd name="T39" fmla="*/ 402 h 440"/>
                  <a:gd name="T40" fmla="*/ 64 w 440"/>
                  <a:gd name="T41" fmla="*/ 376 h 440"/>
                  <a:gd name="T42" fmla="*/ 38 w 440"/>
                  <a:gd name="T43" fmla="*/ 344 h 440"/>
                  <a:gd name="T44" fmla="*/ 18 w 440"/>
                  <a:gd name="T45" fmla="*/ 306 h 440"/>
                  <a:gd name="T46" fmla="*/ 4 w 440"/>
                  <a:gd name="T47" fmla="*/ 264 h 440"/>
                  <a:gd name="T48" fmla="*/ 0 w 440"/>
                  <a:gd name="T49" fmla="*/ 220 h 440"/>
                  <a:gd name="T50" fmla="*/ 4 w 440"/>
                  <a:gd name="T51" fmla="*/ 176 h 440"/>
                  <a:gd name="T52" fmla="*/ 18 w 440"/>
                  <a:gd name="T53" fmla="*/ 134 h 440"/>
                  <a:gd name="T54" fmla="*/ 38 w 440"/>
                  <a:gd name="T55" fmla="*/ 96 h 440"/>
                  <a:gd name="T56" fmla="*/ 64 w 440"/>
                  <a:gd name="T57" fmla="*/ 64 h 440"/>
                  <a:gd name="T58" fmla="*/ 98 w 440"/>
                  <a:gd name="T59" fmla="*/ 36 h 440"/>
                  <a:gd name="T60" fmla="*/ 134 w 440"/>
                  <a:gd name="T61" fmla="*/ 16 h 440"/>
                  <a:gd name="T62" fmla="*/ 176 w 440"/>
                  <a:gd name="T63" fmla="*/ 4 h 440"/>
                  <a:gd name="T64" fmla="*/ 220 w 440"/>
                  <a:gd name="T65" fmla="*/ 0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0"/>
                  <a:gd name="T100" fmla="*/ 0 h 440"/>
                  <a:gd name="T101" fmla="*/ 440 w 440"/>
                  <a:gd name="T102" fmla="*/ 440 h 4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0" h="440">
                    <a:moveTo>
                      <a:pt x="220" y="0"/>
                    </a:moveTo>
                    <a:lnTo>
                      <a:pt x="264" y="4"/>
                    </a:lnTo>
                    <a:lnTo>
                      <a:pt x="306" y="16"/>
                    </a:lnTo>
                    <a:lnTo>
                      <a:pt x="342" y="36"/>
                    </a:lnTo>
                    <a:lnTo>
                      <a:pt x="376" y="64"/>
                    </a:lnTo>
                    <a:lnTo>
                      <a:pt x="402" y="96"/>
                    </a:lnTo>
                    <a:lnTo>
                      <a:pt x="422" y="134"/>
                    </a:lnTo>
                    <a:lnTo>
                      <a:pt x="436" y="176"/>
                    </a:lnTo>
                    <a:lnTo>
                      <a:pt x="440" y="220"/>
                    </a:lnTo>
                    <a:lnTo>
                      <a:pt x="436" y="264"/>
                    </a:lnTo>
                    <a:lnTo>
                      <a:pt x="422" y="306"/>
                    </a:lnTo>
                    <a:lnTo>
                      <a:pt x="402" y="344"/>
                    </a:lnTo>
                    <a:lnTo>
                      <a:pt x="376" y="376"/>
                    </a:lnTo>
                    <a:lnTo>
                      <a:pt x="342" y="402"/>
                    </a:lnTo>
                    <a:lnTo>
                      <a:pt x="306" y="422"/>
                    </a:lnTo>
                    <a:lnTo>
                      <a:pt x="264" y="436"/>
                    </a:lnTo>
                    <a:lnTo>
                      <a:pt x="220" y="440"/>
                    </a:lnTo>
                    <a:lnTo>
                      <a:pt x="176" y="436"/>
                    </a:lnTo>
                    <a:lnTo>
                      <a:pt x="134" y="422"/>
                    </a:lnTo>
                    <a:lnTo>
                      <a:pt x="98" y="402"/>
                    </a:lnTo>
                    <a:lnTo>
                      <a:pt x="64" y="376"/>
                    </a:lnTo>
                    <a:lnTo>
                      <a:pt x="38" y="344"/>
                    </a:lnTo>
                    <a:lnTo>
                      <a:pt x="18" y="306"/>
                    </a:lnTo>
                    <a:lnTo>
                      <a:pt x="4" y="264"/>
                    </a:lnTo>
                    <a:lnTo>
                      <a:pt x="0" y="220"/>
                    </a:lnTo>
                    <a:lnTo>
                      <a:pt x="4" y="176"/>
                    </a:lnTo>
                    <a:lnTo>
                      <a:pt x="18" y="134"/>
                    </a:lnTo>
                    <a:lnTo>
                      <a:pt x="38" y="96"/>
                    </a:lnTo>
                    <a:lnTo>
                      <a:pt x="64" y="64"/>
                    </a:lnTo>
                    <a:lnTo>
                      <a:pt x="98" y="36"/>
                    </a:lnTo>
                    <a:lnTo>
                      <a:pt x="134" y="16"/>
                    </a:lnTo>
                    <a:lnTo>
                      <a:pt x="176" y="4"/>
                    </a:lnTo>
                    <a:lnTo>
                      <a:pt x="220" y="0"/>
                    </a:lnTo>
                    <a:close/>
                  </a:path>
                </a:pathLst>
              </a:custGeom>
              <a:blipFill dpi="0" rotWithShape="0">
                <a:blip r:embed="rId3" cstate="print"/>
                <a:srcRect/>
                <a:tile tx="0" ty="0" sx="100000" sy="100000" flip="none" algn="tl"/>
              </a:blip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58" name="Freeform 5"/>
              <p:cNvSpPr>
                <a:spLocks/>
              </p:cNvSpPr>
              <p:nvPr/>
            </p:nvSpPr>
            <p:spPr bwMode="auto">
              <a:xfrm>
                <a:off x="1568" y="1341"/>
                <a:ext cx="440" cy="440"/>
              </a:xfrm>
              <a:custGeom>
                <a:avLst/>
                <a:gdLst>
                  <a:gd name="T0" fmla="*/ 220 w 440"/>
                  <a:gd name="T1" fmla="*/ 0 h 440"/>
                  <a:gd name="T2" fmla="*/ 264 w 440"/>
                  <a:gd name="T3" fmla="*/ 4 h 440"/>
                  <a:gd name="T4" fmla="*/ 306 w 440"/>
                  <a:gd name="T5" fmla="*/ 16 h 440"/>
                  <a:gd name="T6" fmla="*/ 342 w 440"/>
                  <a:gd name="T7" fmla="*/ 36 h 440"/>
                  <a:gd name="T8" fmla="*/ 376 w 440"/>
                  <a:gd name="T9" fmla="*/ 64 h 440"/>
                  <a:gd name="T10" fmla="*/ 402 w 440"/>
                  <a:gd name="T11" fmla="*/ 96 h 440"/>
                  <a:gd name="T12" fmla="*/ 422 w 440"/>
                  <a:gd name="T13" fmla="*/ 134 h 440"/>
                  <a:gd name="T14" fmla="*/ 436 w 440"/>
                  <a:gd name="T15" fmla="*/ 176 h 440"/>
                  <a:gd name="T16" fmla="*/ 440 w 440"/>
                  <a:gd name="T17" fmla="*/ 220 h 440"/>
                  <a:gd name="T18" fmla="*/ 436 w 440"/>
                  <a:gd name="T19" fmla="*/ 264 h 440"/>
                  <a:gd name="T20" fmla="*/ 422 w 440"/>
                  <a:gd name="T21" fmla="*/ 306 h 440"/>
                  <a:gd name="T22" fmla="*/ 402 w 440"/>
                  <a:gd name="T23" fmla="*/ 344 h 440"/>
                  <a:gd name="T24" fmla="*/ 376 w 440"/>
                  <a:gd name="T25" fmla="*/ 376 h 440"/>
                  <a:gd name="T26" fmla="*/ 342 w 440"/>
                  <a:gd name="T27" fmla="*/ 402 h 440"/>
                  <a:gd name="T28" fmla="*/ 306 w 440"/>
                  <a:gd name="T29" fmla="*/ 422 h 440"/>
                  <a:gd name="T30" fmla="*/ 264 w 440"/>
                  <a:gd name="T31" fmla="*/ 436 h 440"/>
                  <a:gd name="T32" fmla="*/ 220 w 440"/>
                  <a:gd name="T33" fmla="*/ 440 h 440"/>
                  <a:gd name="T34" fmla="*/ 176 w 440"/>
                  <a:gd name="T35" fmla="*/ 436 h 440"/>
                  <a:gd name="T36" fmla="*/ 134 w 440"/>
                  <a:gd name="T37" fmla="*/ 422 h 440"/>
                  <a:gd name="T38" fmla="*/ 98 w 440"/>
                  <a:gd name="T39" fmla="*/ 402 h 440"/>
                  <a:gd name="T40" fmla="*/ 64 w 440"/>
                  <a:gd name="T41" fmla="*/ 376 h 440"/>
                  <a:gd name="T42" fmla="*/ 38 w 440"/>
                  <a:gd name="T43" fmla="*/ 344 h 440"/>
                  <a:gd name="T44" fmla="*/ 18 w 440"/>
                  <a:gd name="T45" fmla="*/ 306 h 440"/>
                  <a:gd name="T46" fmla="*/ 4 w 440"/>
                  <a:gd name="T47" fmla="*/ 264 h 440"/>
                  <a:gd name="T48" fmla="*/ 0 w 440"/>
                  <a:gd name="T49" fmla="*/ 220 h 440"/>
                  <a:gd name="T50" fmla="*/ 4 w 440"/>
                  <a:gd name="T51" fmla="*/ 176 h 440"/>
                  <a:gd name="T52" fmla="*/ 18 w 440"/>
                  <a:gd name="T53" fmla="*/ 134 h 440"/>
                  <a:gd name="T54" fmla="*/ 38 w 440"/>
                  <a:gd name="T55" fmla="*/ 96 h 440"/>
                  <a:gd name="T56" fmla="*/ 64 w 440"/>
                  <a:gd name="T57" fmla="*/ 64 h 440"/>
                  <a:gd name="T58" fmla="*/ 98 w 440"/>
                  <a:gd name="T59" fmla="*/ 36 h 440"/>
                  <a:gd name="T60" fmla="*/ 134 w 440"/>
                  <a:gd name="T61" fmla="*/ 16 h 440"/>
                  <a:gd name="T62" fmla="*/ 176 w 440"/>
                  <a:gd name="T63" fmla="*/ 4 h 440"/>
                  <a:gd name="T64" fmla="*/ 220 w 440"/>
                  <a:gd name="T65" fmla="*/ 0 h 4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40"/>
                  <a:gd name="T100" fmla="*/ 0 h 440"/>
                  <a:gd name="T101" fmla="*/ 440 w 440"/>
                  <a:gd name="T102" fmla="*/ 440 h 4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40" h="440">
                    <a:moveTo>
                      <a:pt x="220" y="0"/>
                    </a:moveTo>
                    <a:lnTo>
                      <a:pt x="264" y="4"/>
                    </a:lnTo>
                    <a:lnTo>
                      <a:pt x="306" y="16"/>
                    </a:lnTo>
                    <a:lnTo>
                      <a:pt x="342" y="36"/>
                    </a:lnTo>
                    <a:lnTo>
                      <a:pt x="376" y="64"/>
                    </a:lnTo>
                    <a:lnTo>
                      <a:pt x="402" y="96"/>
                    </a:lnTo>
                    <a:lnTo>
                      <a:pt x="422" y="134"/>
                    </a:lnTo>
                    <a:lnTo>
                      <a:pt x="436" y="176"/>
                    </a:lnTo>
                    <a:lnTo>
                      <a:pt x="440" y="220"/>
                    </a:lnTo>
                    <a:lnTo>
                      <a:pt x="436" y="264"/>
                    </a:lnTo>
                    <a:lnTo>
                      <a:pt x="422" y="306"/>
                    </a:lnTo>
                    <a:lnTo>
                      <a:pt x="402" y="344"/>
                    </a:lnTo>
                    <a:lnTo>
                      <a:pt x="376" y="376"/>
                    </a:lnTo>
                    <a:lnTo>
                      <a:pt x="342" y="402"/>
                    </a:lnTo>
                    <a:lnTo>
                      <a:pt x="306" y="422"/>
                    </a:lnTo>
                    <a:lnTo>
                      <a:pt x="264" y="436"/>
                    </a:lnTo>
                    <a:lnTo>
                      <a:pt x="220" y="440"/>
                    </a:lnTo>
                    <a:lnTo>
                      <a:pt x="176" y="436"/>
                    </a:lnTo>
                    <a:lnTo>
                      <a:pt x="134" y="422"/>
                    </a:lnTo>
                    <a:lnTo>
                      <a:pt x="98" y="402"/>
                    </a:lnTo>
                    <a:lnTo>
                      <a:pt x="64" y="376"/>
                    </a:lnTo>
                    <a:lnTo>
                      <a:pt x="38" y="344"/>
                    </a:lnTo>
                    <a:lnTo>
                      <a:pt x="18" y="306"/>
                    </a:lnTo>
                    <a:lnTo>
                      <a:pt x="4" y="264"/>
                    </a:lnTo>
                    <a:lnTo>
                      <a:pt x="0" y="220"/>
                    </a:lnTo>
                    <a:lnTo>
                      <a:pt x="4" y="176"/>
                    </a:lnTo>
                    <a:lnTo>
                      <a:pt x="18" y="134"/>
                    </a:lnTo>
                    <a:lnTo>
                      <a:pt x="38" y="96"/>
                    </a:lnTo>
                    <a:lnTo>
                      <a:pt x="64" y="64"/>
                    </a:lnTo>
                    <a:lnTo>
                      <a:pt x="98" y="36"/>
                    </a:lnTo>
                    <a:lnTo>
                      <a:pt x="134" y="16"/>
                    </a:lnTo>
                    <a:lnTo>
                      <a:pt x="176" y="4"/>
                    </a:lnTo>
                    <a:lnTo>
                      <a:pt x="220" y="0"/>
                    </a:lnTo>
                  </a:path>
                </a:pathLst>
              </a:custGeom>
              <a:noFill/>
              <a:ln w="50800">
                <a:solidFill>
                  <a:srgbClr val="80808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5" name="Group 16"/>
            <p:cNvGrpSpPr>
              <a:grpSpLocks/>
            </p:cNvGrpSpPr>
            <p:nvPr/>
          </p:nvGrpSpPr>
          <p:grpSpPr bwMode="auto">
            <a:xfrm>
              <a:off x="4062413" y="746125"/>
              <a:ext cx="469900" cy="1276350"/>
              <a:chOff x="1636" y="365"/>
              <a:chExt cx="296" cy="1008"/>
            </a:xfrm>
          </p:grpSpPr>
          <p:sp>
            <p:nvSpPr>
              <p:cNvPr id="38955" name="Freeform 17"/>
              <p:cNvSpPr>
                <a:spLocks/>
              </p:cNvSpPr>
              <p:nvPr/>
            </p:nvSpPr>
            <p:spPr bwMode="auto">
              <a:xfrm>
                <a:off x="1636" y="365"/>
                <a:ext cx="296" cy="1008"/>
              </a:xfrm>
              <a:custGeom>
                <a:avLst/>
                <a:gdLst>
                  <a:gd name="T0" fmla="*/ 0 w 296"/>
                  <a:gd name="T1" fmla="*/ 0 h 1008"/>
                  <a:gd name="T2" fmla="*/ 166 w 296"/>
                  <a:gd name="T3" fmla="*/ 1008 h 1008"/>
                  <a:gd name="T4" fmla="*/ 296 w 296"/>
                  <a:gd name="T5" fmla="*/ 0 h 1008"/>
                  <a:gd name="T6" fmla="*/ 0 w 296"/>
                  <a:gd name="T7" fmla="*/ 0 h 1008"/>
                  <a:gd name="T8" fmla="*/ 0 60000 65536"/>
                  <a:gd name="T9" fmla="*/ 0 60000 65536"/>
                  <a:gd name="T10" fmla="*/ 0 60000 65536"/>
                  <a:gd name="T11" fmla="*/ 0 60000 65536"/>
                  <a:gd name="T12" fmla="*/ 0 w 296"/>
                  <a:gd name="T13" fmla="*/ 0 h 1008"/>
                  <a:gd name="T14" fmla="*/ 296 w 296"/>
                  <a:gd name="T15" fmla="*/ 1008 h 1008"/>
                </a:gdLst>
                <a:ahLst/>
                <a:cxnLst>
                  <a:cxn ang="T8">
                    <a:pos x="T0" y="T1"/>
                  </a:cxn>
                  <a:cxn ang="T9">
                    <a:pos x="T2" y="T3"/>
                  </a:cxn>
                  <a:cxn ang="T10">
                    <a:pos x="T4" y="T5"/>
                  </a:cxn>
                  <a:cxn ang="T11">
                    <a:pos x="T6" y="T7"/>
                  </a:cxn>
                </a:cxnLst>
                <a:rect l="T12" t="T13" r="T14" b="T15"/>
                <a:pathLst>
                  <a:path w="296" h="1008">
                    <a:moveTo>
                      <a:pt x="0" y="0"/>
                    </a:moveTo>
                    <a:lnTo>
                      <a:pt x="166" y="1008"/>
                    </a:lnTo>
                    <a:lnTo>
                      <a:pt x="296" y="0"/>
                    </a:lnTo>
                    <a:lnTo>
                      <a:pt x="0" y="0"/>
                    </a:lnTo>
                    <a:close/>
                  </a:path>
                </a:pathLst>
              </a:custGeom>
              <a:solidFill>
                <a:srgbClr val="80808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56" name="Freeform 18"/>
              <p:cNvSpPr>
                <a:spLocks/>
              </p:cNvSpPr>
              <p:nvPr/>
            </p:nvSpPr>
            <p:spPr bwMode="auto">
              <a:xfrm>
                <a:off x="1636" y="365"/>
                <a:ext cx="296" cy="1008"/>
              </a:xfrm>
              <a:custGeom>
                <a:avLst/>
                <a:gdLst>
                  <a:gd name="T0" fmla="*/ 0 w 296"/>
                  <a:gd name="T1" fmla="*/ 0 h 1008"/>
                  <a:gd name="T2" fmla="*/ 166 w 296"/>
                  <a:gd name="T3" fmla="*/ 1008 h 1008"/>
                  <a:gd name="T4" fmla="*/ 296 w 296"/>
                  <a:gd name="T5" fmla="*/ 0 h 1008"/>
                  <a:gd name="T6" fmla="*/ 0 60000 65536"/>
                  <a:gd name="T7" fmla="*/ 0 60000 65536"/>
                  <a:gd name="T8" fmla="*/ 0 60000 65536"/>
                  <a:gd name="T9" fmla="*/ 0 w 296"/>
                  <a:gd name="T10" fmla="*/ 0 h 1008"/>
                  <a:gd name="T11" fmla="*/ 296 w 296"/>
                  <a:gd name="T12" fmla="*/ 1008 h 1008"/>
                </a:gdLst>
                <a:ahLst/>
                <a:cxnLst>
                  <a:cxn ang="T6">
                    <a:pos x="T0" y="T1"/>
                  </a:cxn>
                  <a:cxn ang="T7">
                    <a:pos x="T2" y="T3"/>
                  </a:cxn>
                  <a:cxn ang="T8">
                    <a:pos x="T4" y="T5"/>
                  </a:cxn>
                </a:cxnLst>
                <a:rect l="T9" t="T10" r="T11" b="T12"/>
                <a:pathLst>
                  <a:path w="296" h="1008">
                    <a:moveTo>
                      <a:pt x="0" y="0"/>
                    </a:moveTo>
                    <a:lnTo>
                      <a:pt x="166" y="1008"/>
                    </a:lnTo>
                    <a:lnTo>
                      <a:pt x="296" y="0"/>
                    </a:lnTo>
                  </a:path>
                </a:pathLst>
              </a:custGeom>
              <a:noFill/>
              <a:ln w="1270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sp>
        <p:nvSpPr>
          <p:cNvPr id="38923" name="Rectangle 22"/>
          <p:cNvSpPr>
            <a:spLocks noChangeArrowheads="1"/>
          </p:cNvSpPr>
          <p:nvPr/>
        </p:nvSpPr>
        <p:spPr bwMode="auto">
          <a:xfrm>
            <a:off x="5907088" y="3392488"/>
            <a:ext cx="3449637" cy="58102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27" name="Rectangle 23"/>
          <p:cNvSpPr>
            <a:spLocks noChangeArrowheads="1"/>
          </p:cNvSpPr>
          <p:nvPr/>
        </p:nvSpPr>
        <p:spPr bwMode="auto">
          <a:xfrm>
            <a:off x="5580063" y="3078163"/>
            <a:ext cx="3778250" cy="430212"/>
          </a:xfrm>
          <a:prstGeom prst="rect">
            <a:avLst/>
          </a:prstGeom>
          <a:noFill/>
          <a:ln w="9525">
            <a:noFill/>
            <a:miter lim="800000"/>
            <a:headEnd/>
            <a:tailEnd/>
          </a:ln>
        </p:spPr>
        <p:txBody>
          <a:bodyPr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Native, aqueous sample is embedded in vitreous water and stored </a:t>
            </a: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below</a:t>
            </a:r>
            <a:r>
              <a:rPr kumimoji="0" lang="en-US" sz="1400" b="0" i="0" u="none" strike="noStrike" kern="1200" cap="none" spc="0" normalizeH="0" baseline="0" noProof="0">
                <a:ln>
                  <a:noFill/>
                </a:ln>
                <a:solidFill>
                  <a:srgbClr val="000000"/>
                </a:solidFill>
                <a:effectLst/>
                <a:uLnTx/>
                <a:uFillTx/>
                <a:latin typeface="Arial" pitchFamily="34" charset="0"/>
                <a:ea typeface="+mn-ea"/>
                <a:cs typeface="+mn-cs"/>
              </a:rPr>
              <a:t> -160°C</a:t>
            </a:r>
          </a:p>
        </p:txBody>
      </p:sp>
      <p:grpSp>
        <p:nvGrpSpPr>
          <p:cNvPr id="6" name="Group 24"/>
          <p:cNvGrpSpPr>
            <a:grpSpLocks/>
          </p:cNvGrpSpPr>
          <p:nvPr/>
        </p:nvGrpSpPr>
        <p:grpSpPr bwMode="auto">
          <a:xfrm>
            <a:off x="5110163" y="2862263"/>
            <a:ext cx="754062" cy="1439862"/>
            <a:chOff x="2328" y="2220"/>
            <a:chExt cx="384" cy="730"/>
          </a:xfrm>
        </p:grpSpPr>
        <p:sp>
          <p:nvSpPr>
            <p:cNvPr id="38951" name="Freeform 25"/>
            <p:cNvSpPr>
              <a:spLocks/>
            </p:cNvSpPr>
            <p:nvPr/>
          </p:nvSpPr>
          <p:spPr bwMode="auto">
            <a:xfrm>
              <a:off x="2328" y="2260"/>
              <a:ext cx="310" cy="690"/>
            </a:xfrm>
            <a:custGeom>
              <a:avLst/>
              <a:gdLst>
                <a:gd name="T0" fmla="*/ 0 w 310"/>
                <a:gd name="T1" fmla="*/ 690 h 690"/>
                <a:gd name="T2" fmla="*/ 2 w 310"/>
                <a:gd name="T3" fmla="*/ 636 h 690"/>
                <a:gd name="T4" fmla="*/ 6 w 310"/>
                <a:gd name="T5" fmla="*/ 582 h 690"/>
                <a:gd name="T6" fmla="*/ 12 w 310"/>
                <a:gd name="T7" fmla="*/ 528 h 690"/>
                <a:gd name="T8" fmla="*/ 22 w 310"/>
                <a:gd name="T9" fmla="*/ 476 h 690"/>
                <a:gd name="T10" fmla="*/ 34 w 310"/>
                <a:gd name="T11" fmla="*/ 426 h 690"/>
                <a:gd name="T12" fmla="*/ 48 w 310"/>
                <a:gd name="T13" fmla="*/ 378 h 690"/>
                <a:gd name="T14" fmla="*/ 66 w 310"/>
                <a:gd name="T15" fmla="*/ 330 h 690"/>
                <a:gd name="T16" fmla="*/ 84 w 310"/>
                <a:gd name="T17" fmla="*/ 284 h 690"/>
                <a:gd name="T18" fmla="*/ 106 w 310"/>
                <a:gd name="T19" fmla="*/ 240 h 690"/>
                <a:gd name="T20" fmla="*/ 130 w 310"/>
                <a:gd name="T21" fmla="*/ 198 h 690"/>
                <a:gd name="T22" fmla="*/ 154 w 310"/>
                <a:gd name="T23" fmla="*/ 160 h 690"/>
                <a:gd name="T24" fmla="*/ 182 w 310"/>
                <a:gd name="T25" fmla="*/ 122 h 690"/>
                <a:gd name="T26" fmla="*/ 212 w 310"/>
                <a:gd name="T27" fmla="*/ 88 h 690"/>
                <a:gd name="T28" fmla="*/ 242 w 310"/>
                <a:gd name="T29" fmla="*/ 56 h 690"/>
                <a:gd name="T30" fmla="*/ 276 w 310"/>
                <a:gd name="T31" fmla="*/ 26 h 690"/>
                <a:gd name="T32" fmla="*/ 310 w 310"/>
                <a:gd name="T33" fmla="*/ 0 h 6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0"/>
                <a:gd name="T52" fmla="*/ 0 h 690"/>
                <a:gd name="T53" fmla="*/ 310 w 310"/>
                <a:gd name="T54" fmla="*/ 690 h 6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0" h="690">
                  <a:moveTo>
                    <a:pt x="0" y="690"/>
                  </a:moveTo>
                  <a:lnTo>
                    <a:pt x="2" y="636"/>
                  </a:lnTo>
                  <a:lnTo>
                    <a:pt x="6" y="582"/>
                  </a:lnTo>
                  <a:lnTo>
                    <a:pt x="12" y="528"/>
                  </a:lnTo>
                  <a:lnTo>
                    <a:pt x="22" y="476"/>
                  </a:lnTo>
                  <a:lnTo>
                    <a:pt x="34" y="426"/>
                  </a:lnTo>
                  <a:lnTo>
                    <a:pt x="48" y="378"/>
                  </a:lnTo>
                  <a:lnTo>
                    <a:pt x="66" y="330"/>
                  </a:lnTo>
                  <a:lnTo>
                    <a:pt x="84" y="284"/>
                  </a:lnTo>
                  <a:lnTo>
                    <a:pt x="106" y="240"/>
                  </a:lnTo>
                  <a:lnTo>
                    <a:pt x="130" y="198"/>
                  </a:lnTo>
                  <a:lnTo>
                    <a:pt x="154" y="160"/>
                  </a:lnTo>
                  <a:lnTo>
                    <a:pt x="182" y="122"/>
                  </a:lnTo>
                  <a:lnTo>
                    <a:pt x="212" y="88"/>
                  </a:lnTo>
                  <a:lnTo>
                    <a:pt x="242" y="56"/>
                  </a:lnTo>
                  <a:lnTo>
                    <a:pt x="276" y="26"/>
                  </a:lnTo>
                  <a:lnTo>
                    <a:pt x="310" y="0"/>
                  </a:lnTo>
                </a:path>
              </a:pathLst>
            </a:custGeom>
            <a:noFill/>
            <a:ln w="571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52" name="Freeform 26"/>
            <p:cNvSpPr>
              <a:spLocks/>
            </p:cNvSpPr>
            <p:nvPr/>
          </p:nvSpPr>
          <p:spPr bwMode="auto">
            <a:xfrm>
              <a:off x="2614" y="2220"/>
              <a:ext cx="98" cy="82"/>
            </a:xfrm>
            <a:custGeom>
              <a:avLst/>
              <a:gdLst>
                <a:gd name="T0" fmla="*/ 46 w 98"/>
                <a:gd name="T1" fmla="*/ 82 h 82"/>
                <a:gd name="T2" fmla="*/ 98 w 98"/>
                <a:gd name="T3" fmla="*/ 0 h 82"/>
                <a:gd name="T4" fmla="*/ 0 w 98"/>
                <a:gd name="T5" fmla="*/ 6 h 82"/>
                <a:gd name="T6" fmla="*/ 46 w 98"/>
                <a:gd name="T7" fmla="*/ 82 h 82"/>
                <a:gd name="T8" fmla="*/ 0 60000 65536"/>
                <a:gd name="T9" fmla="*/ 0 60000 65536"/>
                <a:gd name="T10" fmla="*/ 0 60000 65536"/>
                <a:gd name="T11" fmla="*/ 0 60000 65536"/>
                <a:gd name="T12" fmla="*/ 0 w 98"/>
                <a:gd name="T13" fmla="*/ 0 h 82"/>
                <a:gd name="T14" fmla="*/ 98 w 98"/>
                <a:gd name="T15" fmla="*/ 82 h 82"/>
              </a:gdLst>
              <a:ahLst/>
              <a:cxnLst>
                <a:cxn ang="T8">
                  <a:pos x="T0" y="T1"/>
                </a:cxn>
                <a:cxn ang="T9">
                  <a:pos x="T2" y="T3"/>
                </a:cxn>
                <a:cxn ang="T10">
                  <a:pos x="T4" y="T5"/>
                </a:cxn>
                <a:cxn ang="T11">
                  <a:pos x="T6" y="T7"/>
                </a:cxn>
              </a:cxnLst>
              <a:rect l="T12" t="T13" r="T14" b="T15"/>
              <a:pathLst>
                <a:path w="98" h="82">
                  <a:moveTo>
                    <a:pt x="46" y="82"/>
                  </a:moveTo>
                  <a:lnTo>
                    <a:pt x="98" y="0"/>
                  </a:lnTo>
                  <a:lnTo>
                    <a:pt x="0" y="6"/>
                  </a:lnTo>
                  <a:lnTo>
                    <a:pt x="46" y="82"/>
                  </a:lnTo>
                  <a:close/>
                </a:path>
              </a:pathLst>
            </a:custGeom>
            <a:solidFill>
              <a:srgbClr val="000000"/>
            </a:solidFill>
            <a:ln w="5715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38926" name="Rectangle 27"/>
          <p:cNvSpPr>
            <a:spLocks noChangeArrowheads="1"/>
          </p:cNvSpPr>
          <p:nvPr/>
        </p:nvSpPr>
        <p:spPr bwMode="auto">
          <a:xfrm>
            <a:off x="7131050" y="6069013"/>
            <a:ext cx="742950" cy="365125"/>
          </a:xfrm>
          <a:prstGeom prst="rect">
            <a:avLst/>
          </a:prstGeom>
          <a:no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30" name="Rectangle 28"/>
          <p:cNvSpPr>
            <a:spLocks noChangeArrowheads="1"/>
          </p:cNvSpPr>
          <p:nvPr/>
        </p:nvSpPr>
        <p:spPr bwMode="auto">
          <a:xfrm>
            <a:off x="6500813" y="5929313"/>
            <a:ext cx="1973262" cy="215900"/>
          </a:xfrm>
          <a:prstGeom prst="rect">
            <a:avLst/>
          </a:prstGeom>
          <a:noFill/>
          <a:ln w="9525">
            <a:noFill/>
            <a:miter lim="800000"/>
            <a:headEnd/>
            <a:tailEnd/>
          </a:ln>
        </p:spPr>
        <p:txBody>
          <a:bodyPr wrap="none"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Micrograph(2D-projection)</a:t>
            </a:r>
          </a:p>
        </p:txBody>
      </p:sp>
      <p:grpSp>
        <p:nvGrpSpPr>
          <p:cNvPr id="7" name="Group 29"/>
          <p:cNvGrpSpPr>
            <a:grpSpLocks/>
          </p:cNvGrpSpPr>
          <p:nvPr/>
        </p:nvGrpSpPr>
        <p:grpSpPr bwMode="auto">
          <a:xfrm>
            <a:off x="7415213" y="3654425"/>
            <a:ext cx="149225" cy="311150"/>
            <a:chOff x="3779" y="2536"/>
            <a:chExt cx="94" cy="196"/>
          </a:xfrm>
        </p:grpSpPr>
        <p:sp>
          <p:nvSpPr>
            <p:cNvPr id="38949" name="Rectangle 30"/>
            <p:cNvSpPr>
              <a:spLocks noChangeArrowheads="1"/>
            </p:cNvSpPr>
            <p:nvPr/>
          </p:nvSpPr>
          <p:spPr bwMode="auto">
            <a:xfrm>
              <a:off x="3817" y="2536"/>
              <a:ext cx="18" cy="106"/>
            </a:xfrm>
            <a:prstGeom prst="rect">
              <a:avLst/>
            </a:prstGeom>
            <a:solidFill>
              <a:srgbClr val="000000"/>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50" name="Freeform 31"/>
            <p:cNvSpPr>
              <a:spLocks/>
            </p:cNvSpPr>
            <p:nvPr/>
          </p:nvSpPr>
          <p:spPr bwMode="auto">
            <a:xfrm>
              <a:off x="3779" y="2638"/>
              <a:ext cx="94" cy="94"/>
            </a:xfrm>
            <a:custGeom>
              <a:avLst/>
              <a:gdLst>
                <a:gd name="T0" fmla="*/ 0 w 94"/>
                <a:gd name="T1" fmla="*/ 0 h 94"/>
                <a:gd name="T2" fmla="*/ 46 w 94"/>
                <a:gd name="T3" fmla="*/ 94 h 94"/>
                <a:gd name="T4" fmla="*/ 94 w 94"/>
                <a:gd name="T5" fmla="*/ 0 h 94"/>
                <a:gd name="T6" fmla="*/ 0 w 94"/>
                <a:gd name="T7" fmla="*/ 0 h 94"/>
                <a:gd name="T8" fmla="*/ 0 60000 65536"/>
                <a:gd name="T9" fmla="*/ 0 60000 65536"/>
                <a:gd name="T10" fmla="*/ 0 60000 65536"/>
                <a:gd name="T11" fmla="*/ 0 60000 65536"/>
                <a:gd name="T12" fmla="*/ 0 w 94"/>
                <a:gd name="T13" fmla="*/ 0 h 94"/>
                <a:gd name="T14" fmla="*/ 94 w 94"/>
                <a:gd name="T15" fmla="*/ 94 h 94"/>
              </a:gdLst>
              <a:ahLst/>
              <a:cxnLst>
                <a:cxn ang="T8">
                  <a:pos x="T0" y="T1"/>
                </a:cxn>
                <a:cxn ang="T9">
                  <a:pos x="T2" y="T3"/>
                </a:cxn>
                <a:cxn ang="T10">
                  <a:pos x="T4" y="T5"/>
                </a:cxn>
                <a:cxn ang="T11">
                  <a:pos x="T6" y="T7"/>
                </a:cxn>
              </a:cxnLst>
              <a:rect l="T12" t="T13" r="T14" b="T15"/>
              <a:pathLst>
                <a:path w="94" h="94">
                  <a:moveTo>
                    <a:pt x="0" y="0"/>
                  </a:moveTo>
                  <a:lnTo>
                    <a:pt x="46" y="94"/>
                  </a:lnTo>
                  <a:lnTo>
                    <a:pt x="94" y="0"/>
                  </a:lnTo>
                  <a:lnTo>
                    <a:pt x="0" y="0"/>
                  </a:lnTo>
                  <a:close/>
                </a:path>
              </a:pathLst>
            </a:custGeom>
            <a:solidFill>
              <a:srgbClr val="000000"/>
            </a:solidFill>
            <a:ln w="9525">
              <a:no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38933" name="Line 33"/>
          <p:cNvSpPr>
            <a:spLocks noChangeShapeType="1"/>
          </p:cNvSpPr>
          <p:nvPr/>
        </p:nvSpPr>
        <p:spPr bwMode="auto">
          <a:xfrm flipH="1">
            <a:off x="3071813" y="1714500"/>
            <a:ext cx="357187" cy="381000"/>
          </a:xfrm>
          <a:prstGeom prst="line">
            <a:avLst/>
          </a:prstGeom>
          <a:noFill/>
          <a:ln w="190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535586" name="Rectangle 34"/>
          <p:cNvSpPr>
            <a:spLocks noChangeArrowheads="1"/>
          </p:cNvSpPr>
          <p:nvPr/>
        </p:nvSpPr>
        <p:spPr bwMode="auto">
          <a:xfrm>
            <a:off x="214313" y="142875"/>
            <a:ext cx="8610600" cy="400050"/>
          </a:xfrm>
          <a:prstGeom prst="rect">
            <a:avLst/>
          </a:prstGeom>
          <a:noFill/>
          <a:ln w="9525">
            <a:noFill/>
            <a:miter lim="800000"/>
            <a:headEnd/>
            <a:tailEnd/>
          </a:ln>
        </p:spPr>
        <p:txBody>
          <a:bodyPr lIns="0" tIns="0" rIns="0" bIns="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600" b="0" i="0" u="none" strike="noStrike" kern="1200" cap="none" spc="0" normalizeH="0" baseline="0" noProof="0" dirty="0">
                <a:ln>
                  <a:noFill/>
                </a:ln>
                <a:solidFill>
                  <a:srgbClr val="6699FF"/>
                </a:solidFill>
                <a:effectLst>
                  <a:outerShdw blurRad="38100" dist="38100" dir="2700000" algn="tl">
                    <a:srgbClr val="C0C0C0"/>
                  </a:outerShdw>
                </a:effectLst>
                <a:uLnTx/>
                <a:uFillTx/>
                <a:latin typeface="Times New Roman" pitchFamily="18" charset="0"/>
                <a:ea typeface="+mn-ea"/>
                <a:cs typeface="Times New Roman" pitchFamily="18" charset="0"/>
              </a:rPr>
              <a:t>Sample preparation for </a:t>
            </a:r>
            <a:r>
              <a:rPr kumimoji="0" lang="en-US" sz="2600" b="0" i="0" u="none" strike="noStrike" kern="1200" cap="none" spc="0" normalizeH="0" baseline="0" noProof="0" dirty="0" err="1">
                <a:ln>
                  <a:noFill/>
                </a:ln>
                <a:solidFill>
                  <a:srgbClr val="6699FF"/>
                </a:solidFill>
                <a:effectLst>
                  <a:outerShdw blurRad="38100" dist="38100" dir="2700000" algn="tl">
                    <a:srgbClr val="C0C0C0"/>
                  </a:outerShdw>
                </a:effectLst>
                <a:uLnTx/>
                <a:uFillTx/>
                <a:latin typeface="Times New Roman" pitchFamily="18" charset="0"/>
                <a:ea typeface="+mn-ea"/>
                <a:cs typeface="Times New Roman" pitchFamily="18" charset="0"/>
              </a:rPr>
              <a:t>cryo</a:t>
            </a:r>
            <a:r>
              <a:rPr kumimoji="0" lang="en-US" sz="2600" b="0" i="0" u="none" strike="noStrike" kern="1200" cap="none" spc="0" normalizeH="0" baseline="0" noProof="0" dirty="0">
                <a:ln>
                  <a:noFill/>
                </a:ln>
                <a:solidFill>
                  <a:srgbClr val="6699FF"/>
                </a:solidFill>
                <a:effectLst>
                  <a:outerShdw blurRad="38100" dist="38100" dir="2700000" algn="tl">
                    <a:srgbClr val="C0C0C0"/>
                  </a:outerShdw>
                </a:effectLst>
                <a:uLnTx/>
                <a:uFillTx/>
                <a:latin typeface="Times New Roman" pitchFamily="18" charset="0"/>
                <a:ea typeface="+mn-ea"/>
                <a:cs typeface="Times New Roman" pitchFamily="18" charset="0"/>
              </a:rPr>
              <a:t>-EM: </a:t>
            </a:r>
            <a:r>
              <a:rPr kumimoji="0" lang="en-US" sz="2600" b="0" i="0" u="none" strike="noStrike" kern="1200" cap="none" spc="0" normalizeH="0" baseline="0" noProof="0" dirty="0" err="1">
                <a:ln>
                  <a:noFill/>
                </a:ln>
                <a:solidFill>
                  <a:srgbClr val="6699FF"/>
                </a:solidFill>
                <a:effectLst>
                  <a:outerShdw blurRad="38100" dist="38100" dir="2700000" algn="tl">
                    <a:srgbClr val="C0C0C0"/>
                  </a:outerShdw>
                </a:effectLst>
                <a:uLnTx/>
                <a:uFillTx/>
                <a:latin typeface="Times New Roman" pitchFamily="18" charset="0"/>
                <a:ea typeface="+mn-ea"/>
                <a:cs typeface="Times New Roman" pitchFamily="18" charset="0"/>
              </a:rPr>
              <a:t>vitrification</a:t>
            </a:r>
            <a:r>
              <a:rPr kumimoji="0" lang="en-US" sz="2600" b="0" i="0" u="none" strike="noStrike" kern="1200" cap="none" spc="0" normalizeH="0" baseline="0" noProof="0" dirty="0">
                <a:ln>
                  <a:noFill/>
                </a:ln>
                <a:solidFill>
                  <a:srgbClr val="6699FF"/>
                </a:solidFill>
                <a:effectLst>
                  <a:outerShdw blurRad="38100" dist="38100" dir="2700000" algn="tl">
                    <a:srgbClr val="C0C0C0"/>
                  </a:outerShdw>
                </a:effectLst>
                <a:uLnTx/>
                <a:uFillTx/>
                <a:latin typeface="Times New Roman" pitchFamily="18" charset="0"/>
                <a:ea typeface="+mn-ea"/>
                <a:cs typeface="Times New Roman" pitchFamily="18" charset="0"/>
              </a:rPr>
              <a:t> of water (solvent)</a:t>
            </a:r>
          </a:p>
        </p:txBody>
      </p:sp>
      <p:grpSp>
        <p:nvGrpSpPr>
          <p:cNvPr id="8" name="Group 35"/>
          <p:cNvGrpSpPr>
            <a:grpSpLocks/>
          </p:cNvGrpSpPr>
          <p:nvPr/>
        </p:nvGrpSpPr>
        <p:grpSpPr bwMode="auto">
          <a:xfrm>
            <a:off x="6118225" y="2286000"/>
            <a:ext cx="2490788" cy="546100"/>
            <a:chOff x="3657" y="1624"/>
            <a:chExt cx="1772" cy="389"/>
          </a:xfrm>
        </p:grpSpPr>
        <p:sp>
          <p:nvSpPr>
            <p:cNvPr id="38944" name="Freeform 36"/>
            <p:cNvSpPr>
              <a:spLocks/>
            </p:cNvSpPr>
            <p:nvPr/>
          </p:nvSpPr>
          <p:spPr bwMode="auto">
            <a:xfrm>
              <a:off x="3659" y="1626"/>
              <a:ext cx="1764" cy="80"/>
            </a:xfrm>
            <a:custGeom>
              <a:avLst/>
              <a:gdLst>
                <a:gd name="T0" fmla="*/ 52 w 1764"/>
                <a:gd name="T1" fmla="*/ 0 h 134"/>
                <a:gd name="T2" fmla="*/ 0 w 1764"/>
                <a:gd name="T3" fmla="*/ 17 h 134"/>
                <a:gd name="T4" fmla="*/ 1712 w 1764"/>
                <a:gd name="T5" fmla="*/ 17 h 134"/>
                <a:gd name="T6" fmla="*/ 1764 w 1764"/>
                <a:gd name="T7" fmla="*/ 0 h 134"/>
                <a:gd name="T8" fmla="*/ 52 w 1764"/>
                <a:gd name="T9" fmla="*/ 0 h 134"/>
                <a:gd name="T10" fmla="*/ 0 60000 65536"/>
                <a:gd name="T11" fmla="*/ 0 60000 65536"/>
                <a:gd name="T12" fmla="*/ 0 60000 65536"/>
                <a:gd name="T13" fmla="*/ 0 60000 65536"/>
                <a:gd name="T14" fmla="*/ 0 60000 65536"/>
                <a:gd name="T15" fmla="*/ 0 w 1764"/>
                <a:gd name="T16" fmla="*/ 0 h 134"/>
                <a:gd name="T17" fmla="*/ 1764 w 1764"/>
                <a:gd name="T18" fmla="*/ 134 h 134"/>
              </a:gdLst>
              <a:ahLst/>
              <a:cxnLst>
                <a:cxn ang="T10">
                  <a:pos x="T0" y="T1"/>
                </a:cxn>
                <a:cxn ang="T11">
                  <a:pos x="T2" y="T3"/>
                </a:cxn>
                <a:cxn ang="T12">
                  <a:pos x="T4" y="T5"/>
                </a:cxn>
                <a:cxn ang="T13">
                  <a:pos x="T6" y="T7"/>
                </a:cxn>
                <a:cxn ang="T14">
                  <a:pos x="T8" y="T9"/>
                </a:cxn>
              </a:cxnLst>
              <a:rect l="T15" t="T16" r="T17" b="T18"/>
              <a:pathLst>
                <a:path w="1764" h="134">
                  <a:moveTo>
                    <a:pt x="52" y="0"/>
                  </a:moveTo>
                  <a:lnTo>
                    <a:pt x="0" y="134"/>
                  </a:lnTo>
                  <a:lnTo>
                    <a:pt x="1712" y="134"/>
                  </a:lnTo>
                  <a:lnTo>
                    <a:pt x="1764" y="0"/>
                  </a:lnTo>
                  <a:lnTo>
                    <a:pt x="52" y="0"/>
                  </a:lnTo>
                  <a:close/>
                </a:path>
              </a:pathLst>
            </a:custGeom>
            <a:solidFill>
              <a:srgbClr val="CCCCCC"/>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8945" name="Picture 37"/>
            <p:cNvPicPr>
              <a:picLocks noChangeAspect="1" noChangeArrowheads="1"/>
            </p:cNvPicPr>
            <p:nvPr/>
          </p:nvPicPr>
          <p:blipFill>
            <a:blip r:embed="rId4" cstate="print"/>
            <a:srcRect t="47896"/>
            <a:stretch>
              <a:fillRect/>
            </a:stretch>
          </p:blipFill>
          <p:spPr bwMode="auto">
            <a:xfrm>
              <a:off x="3657" y="1705"/>
              <a:ext cx="1724" cy="297"/>
            </a:xfrm>
            <a:prstGeom prst="rect">
              <a:avLst/>
            </a:prstGeom>
            <a:noFill/>
            <a:ln w="9525">
              <a:noFill/>
              <a:miter lim="800000"/>
              <a:headEnd/>
              <a:tailEnd/>
            </a:ln>
          </p:spPr>
        </p:pic>
        <p:sp>
          <p:nvSpPr>
            <p:cNvPr id="38946" name="Rectangle 38"/>
            <p:cNvSpPr>
              <a:spLocks noChangeArrowheads="1"/>
            </p:cNvSpPr>
            <p:nvPr/>
          </p:nvSpPr>
          <p:spPr bwMode="auto">
            <a:xfrm>
              <a:off x="3659" y="1701"/>
              <a:ext cx="1716" cy="301"/>
            </a:xfrm>
            <a:prstGeom prst="rect">
              <a:avLst/>
            </a:prstGeom>
            <a:noFill/>
            <a:ln w="952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47" name="Rectangle 39"/>
            <p:cNvSpPr>
              <a:spLocks noChangeArrowheads="1"/>
            </p:cNvSpPr>
            <p:nvPr/>
          </p:nvSpPr>
          <p:spPr bwMode="auto">
            <a:xfrm>
              <a:off x="4077" y="1705"/>
              <a:ext cx="288" cy="67"/>
            </a:xfrm>
            <a:prstGeom prst="rect">
              <a:avLst/>
            </a:prstGeom>
            <a:solidFill>
              <a:srgbClr val="D5D5D5"/>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48" name="Freeform 40"/>
            <p:cNvSpPr>
              <a:spLocks/>
            </p:cNvSpPr>
            <p:nvPr/>
          </p:nvSpPr>
          <p:spPr bwMode="auto">
            <a:xfrm>
              <a:off x="5376" y="1624"/>
              <a:ext cx="53" cy="389"/>
            </a:xfrm>
            <a:custGeom>
              <a:avLst/>
              <a:gdLst>
                <a:gd name="T0" fmla="*/ 50 w 54"/>
                <a:gd name="T1" fmla="*/ 53 h 706"/>
                <a:gd name="T2" fmla="*/ 0 w 54"/>
                <a:gd name="T3" fmla="*/ 65 h 706"/>
                <a:gd name="T4" fmla="*/ 0 w 54"/>
                <a:gd name="T5" fmla="*/ 12 h 706"/>
                <a:gd name="T6" fmla="*/ 50 w 54"/>
                <a:gd name="T7" fmla="*/ 0 h 706"/>
                <a:gd name="T8" fmla="*/ 50 w 54"/>
                <a:gd name="T9" fmla="*/ 53 h 706"/>
                <a:gd name="T10" fmla="*/ 0 60000 65536"/>
                <a:gd name="T11" fmla="*/ 0 60000 65536"/>
                <a:gd name="T12" fmla="*/ 0 60000 65536"/>
                <a:gd name="T13" fmla="*/ 0 60000 65536"/>
                <a:gd name="T14" fmla="*/ 0 60000 65536"/>
                <a:gd name="T15" fmla="*/ 0 w 54"/>
                <a:gd name="T16" fmla="*/ 0 h 706"/>
                <a:gd name="T17" fmla="*/ 54 w 54"/>
                <a:gd name="T18" fmla="*/ 706 h 706"/>
              </a:gdLst>
              <a:ahLst/>
              <a:cxnLst>
                <a:cxn ang="T10">
                  <a:pos x="T0" y="T1"/>
                </a:cxn>
                <a:cxn ang="T11">
                  <a:pos x="T2" y="T3"/>
                </a:cxn>
                <a:cxn ang="T12">
                  <a:pos x="T4" y="T5"/>
                </a:cxn>
                <a:cxn ang="T13">
                  <a:pos x="T6" y="T7"/>
                </a:cxn>
                <a:cxn ang="T14">
                  <a:pos x="T8" y="T9"/>
                </a:cxn>
              </a:cxnLst>
              <a:rect l="T15" t="T16" r="T17" b="T18"/>
              <a:pathLst>
                <a:path w="54" h="706">
                  <a:moveTo>
                    <a:pt x="54" y="574"/>
                  </a:moveTo>
                  <a:lnTo>
                    <a:pt x="0" y="706"/>
                  </a:lnTo>
                  <a:lnTo>
                    <a:pt x="0" y="132"/>
                  </a:lnTo>
                  <a:lnTo>
                    <a:pt x="54" y="0"/>
                  </a:lnTo>
                  <a:lnTo>
                    <a:pt x="54" y="574"/>
                  </a:lnTo>
                  <a:close/>
                </a:path>
              </a:pathLst>
            </a:custGeom>
            <a:solidFill>
              <a:srgbClr val="B2B2B2"/>
            </a:solidFill>
            <a:ln w="9525">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pic>
        <p:nvPicPr>
          <p:cNvPr id="38936" name="Picture 41" descr="bulletraw"/>
          <p:cNvPicPr>
            <a:picLocks noChangeAspect="1" noChangeArrowheads="1"/>
          </p:cNvPicPr>
          <p:nvPr/>
        </p:nvPicPr>
        <p:blipFill>
          <a:blip r:embed="rId5" cstate="print"/>
          <a:srcRect l="3377" r="2142" b="9227"/>
          <a:stretch>
            <a:fillRect/>
          </a:stretch>
        </p:blipFill>
        <p:spPr bwMode="auto">
          <a:xfrm>
            <a:off x="5686425" y="4086225"/>
            <a:ext cx="3136900" cy="1816100"/>
          </a:xfrm>
          <a:prstGeom prst="rect">
            <a:avLst/>
          </a:prstGeom>
          <a:noFill/>
          <a:ln w="9525">
            <a:noFill/>
            <a:miter lim="800000"/>
            <a:headEnd/>
            <a:tailEnd/>
          </a:ln>
        </p:spPr>
      </p:pic>
      <p:sp>
        <p:nvSpPr>
          <p:cNvPr id="38934" name="Line 33"/>
          <p:cNvSpPr>
            <a:spLocks noChangeShapeType="1"/>
          </p:cNvSpPr>
          <p:nvPr/>
        </p:nvSpPr>
        <p:spPr bwMode="auto">
          <a:xfrm>
            <a:off x="3714750" y="1785938"/>
            <a:ext cx="214313" cy="285750"/>
          </a:xfrm>
          <a:prstGeom prst="line">
            <a:avLst/>
          </a:prstGeom>
          <a:noFill/>
          <a:ln w="190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nvGrpSpPr>
          <p:cNvPr id="9" name="Group 47"/>
          <p:cNvGrpSpPr>
            <a:grpSpLocks/>
          </p:cNvGrpSpPr>
          <p:nvPr/>
        </p:nvGrpSpPr>
        <p:grpSpPr bwMode="auto">
          <a:xfrm>
            <a:off x="266700" y="2714625"/>
            <a:ext cx="3924300" cy="2214563"/>
            <a:chOff x="266700" y="2714625"/>
            <a:chExt cx="3924300" cy="2214573"/>
          </a:xfrm>
        </p:grpSpPr>
        <p:pic>
          <p:nvPicPr>
            <p:cNvPr id="38940" name="Picture 2"/>
            <p:cNvPicPr>
              <a:picLocks noChangeAspect="1" noChangeArrowheads="1"/>
            </p:cNvPicPr>
            <p:nvPr/>
          </p:nvPicPr>
          <p:blipFill>
            <a:blip r:embed="rId6" cstate="print"/>
            <a:srcRect b="52362"/>
            <a:stretch>
              <a:fillRect/>
            </a:stretch>
          </p:blipFill>
          <p:spPr bwMode="auto">
            <a:xfrm>
              <a:off x="266700" y="3937000"/>
              <a:ext cx="2995613" cy="992198"/>
            </a:xfrm>
            <a:prstGeom prst="rect">
              <a:avLst/>
            </a:prstGeom>
            <a:noFill/>
            <a:ln w="9525">
              <a:noFill/>
              <a:miter lim="800000"/>
              <a:headEnd/>
              <a:tailEnd/>
            </a:ln>
          </p:spPr>
        </p:pic>
        <p:sp>
          <p:nvSpPr>
            <p:cNvPr id="38941" name="Text Box 32"/>
            <p:cNvSpPr txBox="1">
              <a:spLocks noChangeArrowheads="1"/>
            </p:cNvSpPr>
            <p:nvPr/>
          </p:nvSpPr>
          <p:spPr bwMode="auto">
            <a:xfrm>
              <a:off x="1785938" y="3500438"/>
              <a:ext cx="2405062" cy="369887"/>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Pipette 3ul sample</a:t>
              </a:r>
            </a:p>
          </p:txBody>
        </p:sp>
        <p:sp>
          <p:nvSpPr>
            <p:cNvPr id="38942" name="Line 33"/>
            <p:cNvSpPr>
              <a:spLocks noChangeShapeType="1"/>
            </p:cNvSpPr>
            <p:nvPr/>
          </p:nvSpPr>
          <p:spPr bwMode="auto">
            <a:xfrm flipH="1">
              <a:off x="2500313" y="3786188"/>
              <a:ext cx="512762" cy="381000"/>
            </a:xfrm>
            <a:prstGeom prst="line">
              <a:avLst/>
            </a:prstGeom>
            <a:noFill/>
            <a:ln w="190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38943" name="Line 33"/>
            <p:cNvSpPr>
              <a:spLocks noChangeShapeType="1"/>
            </p:cNvSpPr>
            <p:nvPr/>
          </p:nvSpPr>
          <p:spPr bwMode="auto">
            <a:xfrm flipV="1">
              <a:off x="3429000" y="2714625"/>
              <a:ext cx="500063" cy="714375"/>
            </a:xfrm>
            <a:prstGeom prst="line">
              <a:avLst/>
            </a:prstGeom>
            <a:noFill/>
            <a:ln w="19050">
              <a:solidFill>
                <a:schemeClr val="tx1"/>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grpSp>
        <p:nvGrpSpPr>
          <p:cNvPr id="10" name="Group 53"/>
          <p:cNvGrpSpPr>
            <a:grpSpLocks/>
          </p:cNvGrpSpPr>
          <p:nvPr/>
        </p:nvGrpSpPr>
        <p:grpSpPr bwMode="auto">
          <a:xfrm>
            <a:off x="214313" y="5286375"/>
            <a:ext cx="2995612" cy="1298575"/>
            <a:chOff x="214282" y="5286388"/>
            <a:chExt cx="2995613" cy="1298562"/>
          </a:xfrm>
        </p:grpSpPr>
        <p:sp>
          <p:nvSpPr>
            <p:cNvPr id="38938" name="Text Box 32"/>
            <p:cNvSpPr txBox="1">
              <a:spLocks noChangeArrowheads="1"/>
            </p:cNvSpPr>
            <p:nvPr/>
          </p:nvSpPr>
          <p:spPr bwMode="auto">
            <a:xfrm>
              <a:off x="428625" y="6000750"/>
              <a:ext cx="2428863" cy="584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Plot excess liquid away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using filter paper 	</a:t>
              </a:r>
            </a:p>
          </p:txBody>
        </p:sp>
        <p:pic>
          <p:nvPicPr>
            <p:cNvPr id="38939" name="Picture 2"/>
            <p:cNvPicPr>
              <a:picLocks noChangeAspect="1" noChangeArrowheads="1"/>
            </p:cNvPicPr>
            <p:nvPr/>
          </p:nvPicPr>
          <p:blipFill>
            <a:blip r:embed="rId6" cstate="print"/>
            <a:srcRect t="72028"/>
            <a:stretch>
              <a:fillRect/>
            </a:stretch>
          </p:blipFill>
          <p:spPr bwMode="auto">
            <a:xfrm>
              <a:off x="214282" y="5286388"/>
              <a:ext cx="2995613" cy="582602"/>
            </a:xfrm>
            <a:prstGeom prst="rect">
              <a:avLst/>
            </a:prstGeom>
            <a:noFill/>
            <a:ln w="9525">
              <a:noFill/>
              <a:miter lim="800000"/>
              <a:headEnd/>
              <a:tailEnd/>
            </a:ln>
          </p:spPr>
        </p:pic>
      </p:grpSp>
      <p:sp>
        <p:nvSpPr>
          <p:cNvPr id="53" name="Rectangle 52"/>
          <p:cNvSpPr>
            <a:spLocks noChangeArrowheads="1"/>
          </p:cNvSpPr>
          <p:nvPr/>
        </p:nvSpPr>
        <p:spPr bwMode="auto">
          <a:xfrm>
            <a:off x="2857500" y="6072188"/>
            <a:ext cx="3943350"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sym typeface="Wingdings" pitchFamily="2" charset="2"/>
              </a:rPr>
              <a:t>   Quench to the liquid ethane/propane</a:t>
            </a:r>
            <a:endParaRPr kumimoji="0" lang="en-GB"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aphicFrame>
        <p:nvGraphicFramePr>
          <p:cNvPr id="49" name="Object 4"/>
          <p:cNvGraphicFramePr>
            <a:graphicFrameLocks noChangeAspect="1"/>
          </p:cNvGraphicFramePr>
          <p:nvPr/>
        </p:nvGraphicFramePr>
        <p:xfrm>
          <a:off x="179515" y="769939"/>
          <a:ext cx="2526157" cy="2523330"/>
        </p:xfrm>
        <a:graphic>
          <a:graphicData uri="http://schemas.openxmlformats.org/presentationml/2006/ole">
            <mc:AlternateContent xmlns:mc="http://schemas.openxmlformats.org/markup-compatibility/2006">
              <mc:Choice xmlns:v="urn:schemas-microsoft-com:vml" Requires="v">
                <p:oleObj name="Image" r:id="rId7" imgW="9555948" imgH="9543240" progId="Photoshop.Image.5">
                  <p:embed/>
                </p:oleObj>
              </mc:Choice>
              <mc:Fallback>
                <p:oleObj name="Image" r:id="rId7" imgW="9555948" imgH="9543240" progId="Photoshop.Image.5">
                  <p:embed/>
                  <p:pic>
                    <p:nvPicPr>
                      <p:cNvPr id="49"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5" y="769939"/>
                        <a:ext cx="2526157" cy="25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8937" name="Picture 4"/>
          <p:cNvPicPr>
            <a:picLocks noChangeAspect="1" noChangeArrowheads="1"/>
          </p:cNvPicPr>
          <p:nvPr/>
        </p:nvPicPr>
        <p:blipFill>
          <a:blip r:embed="rId9" cstate="print"/>
          <a:srcRect l="23608" t="27614" r="31227" b="35568"/>
          <a:stretch>
            <a:fillRect/>
          </a:stretch>
        </p:blipFill>
        <p:spPr bwMode="auto">
          <a:xfrm>
            <a:off x="1073300" y="1750215"/>
            <a:ext cx="1920875" cy="1571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33"/>
                                        </p:tgtEl>
                                        <p:attrNameLst>
                                          <p:attrName>style.visibility</p:attrName>
                                        </p:attrNameLst>
                                      </p:cBhvr>
                                      <p:to>
                                        <p:strVal val="visible"/>
                                      </p:to>
                                    </p:set>
                                    <p:animEffect transition="in" filter="dissolve">
                                      <p:cBhvr>
                                        <p:cTn id="7" dur="500"/>
                                        <p:tgtEl>
                                          <p:spTgt spid="38933"/>
                                        </p:tgtEl>
                                      </p:cBhvr>
                                    </p:animEffect>
                                  </p:childTnLst>
                                </p:cTn>
                              </p:par>
                              <p:par>
                                <p:cTn id="8" presetID="9" presetClass="entr" presetSubtype="0" fill="hold" nodeType="withEffect">
                                  <p:stCondLst>
                                    <p:cond delay="0"/>
                                  </p:stCondLst>
                                  <p:childTnLst>
                                    <p:set>
                                      <p:cBhvr>
                                        <p:cTn id="9" dur="1" fill="hold">
                                          <p:stCondLst>
                                            <p:cond delay="0"/>
                                          </p:stCondLst>
                                        </p:cTn>
                                        <p:tgtEl>
                                          <p:spTgt spid="38937"/>
                                        </p:tgtEl>
                                        <p:attrNameLst>
                                          <p:attrName>style.visibility</p:attrName>
                                        </p:attrNameLst>
                                      </p:cBhvr>
                                      <p:to>
                                        <p:strVal val="visible"/>
                                      </p:to>
                                    </p:set>
                                    <p:animEffect transition="in" filter="dissolve">
                                      <p:cBhvr>
                                        <p:cTn id="10" dur="500"/>
                                        <p:tgtEl>
                                          <p:spTgt spid="3893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dissolv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nodeType="clickEffect">
                                  <p:stCondLst>
                                    <p:cond delay="0"/>
                                  </p:stCondLst>
                                  <p:childTnLst>
                                    <p:animMotion origin="layout" path="M 2.77778E-7 -3.66327E-6 L 2.77778E-7 0.4711 " pathEditMode="relative" rAng="0" ptsTypes="AA">
                                      <p:cBhvr>
                                        <p:cTn id="29" dur="2000" fill="hold"/>
                                        <p:tgtEl>
                                          <p:spTgt spid="3"/>
                                        </p:tgtEl>
                                        <p:attrNameLst>
                                          <p:attrName>ppt_x</p:attrName>
                                          <p:attrName>ppt_y</p:attrName>
                                        </p:attrNameLst>
                                      </p:cBhvr>
                                      <p:rCtr x="0" y="235"/>
                                    </p:animMotion>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8927"/>
                                        </p:tgtEl>
                                        <p:attrNameLst>
                                          <p:attrName>style.visibility</p:attrName>
                                        </p:attrNameLst>
                                      </p:cBhvr>
                                      <p:to>
                                        <p:strVal val="visible"/>
                                      </p:to>
                                    </p:set>
                                    <p:animEffect transition="in" filter="dissolve">
                                      <p:cBhvr>
                                        <p:cTn id="37" dur="500"/>
                                        <p:tgtEl>
                                          <p:spTgt spid="38927"/>
                                        </p:tgtEl>
                                      </p:cBhvr>
                                    </p:animEffect>
                                  </p:childTnLst>
                                </p:cTn>
                              </p:par>
                              <p:par>
                                <p:cTn id="38" presetID="9"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dissolve">
                                      <p:cBhvr>
                                        <p:cTn id="45" dur="500"/>
                                        <p:tgtEl>
                                          <p:spTgt spid="7"/>
                                        </p:tgtEl>
                                      </p:cBhvr>
                                    </p:animEffect>
                                  </p:childTnLst>
                                </p:cTn>
                              </p:par>
                              <p:par>
                                <p:cTn id="46" presetID="9" presetClass="entr" presetSubtype="0" fill="hold" nodeType="withEffect">
                                  <p:stCondLst>
                                    <p:cond delay="0"/>
                                  </p:stCondLst>
                                  <p:childTnLst>
                                    <p:set>
                                      <p:cBhvr>
                                        <p:cTn id="47" dur="1" fill="hold">
                                          <p:stCondLst>
                                            <p:cond delay="0"/>
                                          </p:stCondLst>
                                        </p:cTn>
                                        <p:tgtEl>
                                          <p:spTgt spid="38936"/>
                                        </p:tgtEl>
                                        <p:attrNameLst>
                                          <p:attrName>style.visibility</p:attrName>
                                        </p:attrNameLst>
                                      </p:cBhvr>
                                      <p:to>
                                        <p:strVal val="visible"/>
                                      </p:to>
                                    </p:set>
                                    <p:animEffect transition="in" filter="dissolve">
                                      <p:cBhvr>
                                        <p:cTn id="48" dur="500"/>
                                        <p:tgtEl>
                                          <p:spTgt spid="38936"/>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8930"/>
                                        </p:tgtEl>
                                        <p:attrNameLst>
                                          <p:attrName>style.visibility</p:attrName>
                                        </p:attrNameLst>
                                      </p:cBhvr>
                                      <p:to>
                                        <p:strVal val="visible"/>
                                      </p:to>
                                    </p:set>
                                    <p:animEffect transition="in" filter="dissolve">
                                      <p:cBhvr>
                                        <p:cTn id="51" dur="500"/>
                                        <p:tgtEl>
                                          <p:spTgt spid="38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p:bldP spid="38930" grpId="0"/>
      <p:bldP spid="38933" grpId="0" animBg="1"/>
      <p:bldP spid="5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0"/>
            <a:ext cx="8229600" cy="914400"/>
          </a:xfrm>
        </p:spPr>
        <p:txBody>
          <a:bodyPr/>
          <a:lstStyle/>
          <a:p>
            <a:r>
              <a:rPr lang="en-US" sz="3200" b="1">
                <a:latin typeface="Times New Roman" pitchFamily="18" charset="0"/>
              </a:rPr>
              <a:t>Sample Preparation: </a:t>
            </a:r>
            <a:r>
              <a:rPr lang="en-US" sz="2000" b="1">
                <a:latin typeface="Times New Roman" pitchFamily="18" charset="0"/>
              </a:rPr>
              <a:t>Automatic system </a:t>
            </a:r>
            <a:r>
              <a:rPr lang="en-US" sz="1800" b="1">
                <a:latin typeface="Times New Roman" pitchFamily="18" charset="0"/>
              </a:rPr>
              <a:t>FEI  Vitrobot™</a:t>
            </a:r>
            <a:endParaRPr lang="en-US" sz="1800" b="1"/>
          </a:p>
        </p:txBody>
      </p:sp>
      <p:pic>
        <p:nvPicPr>
          <p:cNvPr id="40963" name="Picture 6"/>
          <p:cNvPicPr>
            <a:picLocks noChangeAspect="1" noChangeArrowheads="1"/>
          </p:cNvPicPr>
          <p:nvPr/>
        </p:nvPicPr>
        <p:blipFill>
          <a:blip r:embed="rId3"/>
          <a:srcRect/>
          <a:stretch>
            <a:fillRect/>
          </a:stretch>
        </p:blipFill>
        <p:spPr bwMode="auto">
          <a:xfrm>
            <a:off x="4572000" y="3424238"/>
            <a:ext cx="0" cy="0"/>
          </a:xfrm>
          <a:prstGeom prst="rect">
            <a:avLst/>
          </a:prstGeom>
          <a:noFill/>
          <a:ln w="9525">
            <a:noFill/>
            <a:miter lim="800000"/>
            <a:headEnd/>
            <a:tailEnd/>
          </a:ln>
        </p:spPr>
      </p:pic>
      <p:pic>
        <p:nvPicPr>
          <p:cNvPr id="40964" name="Picture 7"/>
          <p:cNvPicPr>
            <a:picLocks noChangeAspect="1" noChangeArrowheads="1"/>
          </p:cNvPicPr>
          <p:nvPr/>
        </p:nvPicPr>
        <p:blipFill>
          <a:blip r:embed="rId3"/>
          <a:srcRect/>
          <a:stretch>
            <a:fillRect/>
          </a:stretch>
        </p:blipFill>
        <p:spPr bwMode="auto">
          <a:xfrm>
            <a:off x="4724400" y="3584575"/>
            <a:ext cx="0" cy="0"/>
          </a:xfrm>
          <a:prstGeom prst="rect">
            <a:avLst/>
          </a:prstGeom>
          <a:noFill/>
          <a:ln w="9525">
            <a:noFill/>
            <a:miter lim="800000"/>
            <a:headEnd/>
            <a:tailEnd/>
          </a:ln>
        </p:spPr>
      </p:pic>
      <p:sp>
        <p:nvSpPr>
          <p:cNvPr id="40965" name="Rectangle 8"/>
          <p:cNvSpPr>
            <a:spLocks noChangeArrowheads="1"/>
          </p:cNvSpPr>
          <p:nvPr/>
        </p:nvSpPr>
        <p:spPr bwMode="auto">
          <a:xfrm>
            <a:off x="6400800" y="1143000"/>
            <a:ext cx="2514600" cy="31400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rPr>
              <a:t>Automate the cryo-fixation process at constant and user-definable physical and mechanical conditions e.g. </a:t>
            </a:r>
            <a:r>
              <a:rPr kumimoji="0" lang="en-US" sz="2000" b="1" i="0" u="none" strike="noStrike" kern="1200" cap="none" spc="0" normalizeH="0" baseline="0" noProof="0">
                <a:ln>
                  <a:noFill/>
                </a:ln>
                <a:solidFill>
                  <a:srgbClr val="000000"/>
                </a:solidFill>
                <a:effectLst/>
                <a:uLnTx/>
                <a:uFillTx/>
                <a:latin typeface="Times New Roman" pitchFamily="18" charset="0"/>
                <a:ea typeface="+mn-ea"/>
                <a:cs typeface="+mn-cs"/>
              </a:rPr>
              <a:t>temperature, relative humidity, blotting conditions (blot time, number of blots, blot pressure..) </a:t>
            </a:r>
            <a:endParaRPr kumimoji="0" lang="en-US" sz="20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0966" name="Picture 3"/>
          <p:cNvPicPr>
            <a:picLocks noChangeAspect="1" noChangeArrowheads="1"/>
          </p:cNvPicPr>
          <p:nvPr/>
        </p:nvPicPr>
        <p:blipFill>
          <a:blip r:embed="rId4" cstate="print"/>
          <a:srcRect/>
          <a:stretch>
            <a:fillRect/>
          </a:stretch>
        </p:blipFill>
        <p:spPr bwMode="auto">
          <a:xfrm>
            <a:off x="1071563" y="857250"/>
            <a:ext cx="4214812" cy="5621338"/>
          </a:xfrm>
          <a:prstGeom prst="rect">
            <a:avLst/>
          </a:prstGeom>
          <a:noFill/>
          <a:ln w="9525">
            <a:noFill/>
            <a:miter lim="800000"/>
            <a:headEnd/>
            <a:tailEnd/>
          </a:ln>
        </p:spPr>
      </p:pic>
      <p:pic>
        <p:nvPicPr>
          <p:cNvPr id="40967" name="Picture 2"/>
          <p:cNvPicPr>
            <a:picLocks noGrp="1" noChangeAspect="1" noChangeArrowheads="1"/>
          </p:cNvPicPr>
          <p:nvPr>
            <p:ph idx="1"/>
          </p:nvPr>
        </p:nvPicPr>
        <p:blipFill>
          <a:blip r:embed="rId5" cstate="print"/>
          <a:srcRect t="51828" r="54063" b="13245"/>
          <a:stretch>
            <a:fillRect/>
          </a:stretch>
        </p:blipFill>
        <p:spPr>
          <a:xfrm>
            <a:off x="5500688" y="4500563"/>
            <a:ext cx="3500437" cy="1973262"/>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157163" y="69850"/>
            <a:ext cx="9144001" cy="6858000"/>
          </a:xfrm>
          <a:prstGeom prst="rect">
            <a:avLst/>
          </a:prstGeom>
          <a:noFill/>
          <a:ln w="9525">
            <a:noFill/>
            <a:round/>
            <a:headEnd/>
            <a:tailEnd/>
          </a:ln>
        </p:spPr>
      </p:pic>
      <p:pic>
        <p:nvPicPr>
          <p:cNvPr id="10242" name="Picture 2"/>
          <p:cNvPicPr>
            <a:picLocks noChangeAspect="1" noChangeArrowheads="1"/>
          </p:cNvPicPr>
          <p:nvPr/>
        </p:nvPicPr>
        <p:blipFill>
          <a:blip r:embed="rId4" cstate="print"/>
          <a:srcRect/>
          <a:stretch>
            <a:fillRect/>
          </a:stretch>
        </p:blipFill>
        <p:spPr bwMode="auto">
          <a:xfrm>
            <a:off x="-271463" y="69850"/>
            <a:ext cx="2651126" cy="6858000"/>
          </a:xfrm>
          <a:prstGeom prst="rect">
            <a:avLst/>
          </a:prstGeom>
          <a:noFill/>
          <a:ln w="9525">
            <a:noFill/>
            <a:round/>
            <a:headEnd/>
            <a:tailEnd/>
          </a:ln>
        </p:spPr>
      </p:pic>
      <p:pic>
        <p:nvPicPr>
          <p:cNvPr id="10243" name="Picture 3"/>
          <p:cNvPicPr>
            <a:picLocks noChangeAspect="1" noChangeArrowheads="1"/>
          </p:cNvPicPr>
          <p:nvPr/>
        </p:nvPicPr>
        <p:blipFill>
          <a:blip r:embed="rId5" cstate="print"/>
          <a:srcRect/>
          <a:stretch>
            <a:fillRect/>
          </a:stretch>
        </p:blipFill>
        <p:spPr bwMode="auto">
          <a:xfrm>
            <a:off x="4906963" y="77788"/>
            <a:ext cx="51435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10243"/>
                                        </p:tgtEl>
                                        <p:attrNameLst>
                                          <p:attrName>style.visibility</p:attrName>
                                        </p:attrNameLst>
                                      </p:cBhvr>
                                      <p:to>
                                        <p:strVal val="visible"/>
                                      </p:to>
                                    </p:set>
                                    <p:animEffect transition="in" filter="dissolve">
                                      <p:cBhvr additive="repl">
                                        <p:cTn id="7" dur="500"/>
                                        <p:tgtEl>
                                          <p:spTgt spid="102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1" fill="hold">
                                          <p:stCondLst>
                                            <p:cond delay="0"/>
                                          </p:stCondLst>
                                        </p:cTn>
                                        <p:tgtEl>
                                          <p:spTgt spid="10242"/>
                                        </p:tgtEl>
                                        <p:attrNameLst>
                                          <p:attrName>style.visibility</p:attrName>
                                        </p:attrNameLst>
                                      </p:cBhvr>
                                      <p:to>
                                        <p:strVal val="visible"/>
                                      </p:to>
                                    </p:set>
                                    <p:animEffect transition="in" filter="dissolve">
                                      <p:cBhvr additive="repl">
                                        <p:cTn id="1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0" y="61913"/>
            <a:ext cx="914400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Grp="1" noChangeArrowheads="1"/>
          </p:cNvSpPr>
          <p:nvPr>
            <p:ph type="title" idx="4294967295"/>
          </p:nvPr>
        </p:nvSpPr>
        <p:spPr>
          <a:xfrm>
            <a:off x="457200" y="273050"/>
            <a:ext cx="8224838" cy="1141413"/>
          </a:xfrm>
        </p:spPr>
        <p:txBody>
          <a:bodyPr/>
          <a:lstStyle/>
          <a:p>
            <a:pPr defTabSz="449263" eaLnBrk="1" hangingPunct="1">
              <a:lnSpc>
                <a:spcPct val="91000"/>
              </a:lnSpc>
              <a:tabLst>
                <a:tab pos="0" algn="l"/>
                <a:tab pos="457200" algn="l"/>
                <a:tab pos="912813" algn="l"/>
                <a:tab pos="1371600" algn="l"/>
                <a:tab pos="1828800" algn="l"/>
                <a:tab pos="2286000" algn="l"/>
                <a:tab pos="2741613" algn="l"/>
                <a:tab pos="3200400" algn="l"/>
                <a:tab pos="3657600" algn="l"/>
                <a:tab pos="4114800" algn="l"/>
                <a:tab pos="4570413" algn="l"/>
                <a:tab pos="5029200" algn="l"/>
                <a:tab pos="5486400" algn="l"/>
                <a:tab pos="5942013" algn="l"/>
                <a:tab pos="6399213" algn="l"/>
                <a:tab pos="6858000" algn="l"/>
                <a:tab pos="7315200" algn="l"/>
                <a:tab pos="7770813" algn="l"/>
                <a:tab pos="8228013" algn="l"/>
                <a:tab pos="8686800" algn="l"/>
                <a:tab pos="9144000" algn="l"/>
              </a:tabLst>
            </a:pPr>
            <a:r>
              <a:rPr lang="en-GB"/>
              <a:t>Cryo-transfer</a:t>
            </a:r>
          </a:p>
        </p:txBody>
      </p:sp>
      <p:pic>
        <p:nvPicPr>
          <p:cNvPr id="44035" name="Picture 2"/>
          <p:cNvPicPr>
            <a:picLocks noChangeAspect="1" noChangeArrowheads="1"/>
          </p:cNvPicPr>
          <p:nvPr/>
        </p:nvPicPr>
        <p:blipFill>
          <a:blip r:embed="rId3" cstate="print"/>
          <a:srcRect/>
          <a:stretch>
            <a:fillRect/>
          </a:stretch>
        </p:blipFill>
        <p:spPr bwMode="auto">
          <a:xfrm>
            <a:off x="1306513" y="1711325"/>
            <a:ext cx="6858000" cy="5146675"/>
          </a:xfrm>
          <a:prstGeom prst="rect">
            <a:avLst/>
          </a:prstGeom>
          <a:noFill/>
          <a:ln w="9525">
            <a:noFill/>
            <a:round/>
            <a:headEnd/>
            <a:tailEnd/>
          </a:ln>
        </p:spPr>
      </p:pic>
      <p:pic>
        <p:nvPicPr>
          <p:cNvPr id="12291" name="Picture 3"/>
          <p:cNvPicPr>
            <a:picLocks noChangeAspect="1" noChangeArrowheads="1"/>
          </p:cNvPicPr>
          <p:nvPr/>
        </p:nvPicPr>
        <p:blipFill>
          <a:blip r:embed="rId4" cstate="print"/>
          <a:srcRect/>
          <a:stretch>
            <a:fillRect/>
          </a:stretch>
        </p:blipFill>
        <p:spPr bwMode="auto">
          <a:xfrm>
            <a:off x="522288" y="1404938"/>
            <a:ext cx="8099425" cy="295116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additive="repl">
                                        <p:cTn id="6" dur="1" fill="hold">
                                          <p:stCondLst>
                                            <p:cond delay="0"/>
                                          </p:stCondLst>
                                        </p:cTn>
                                        <p:tgtEl>
                                          <p:spTgt spid="12291"/>
                                        </p:tgtEl>
                                        <p:attrNameLst>
                                          <p:attrName>style.visibility</p:attrName>
                                        </p:attrNameLst>
                                      </p:cBhvr>
                                      <p:to>
                                        <p:strVal val="visible"/>
                                      </p:to>
                                    </p:set>
                                    <p:animEffect transition="in" filter="dissolve">
                                      <p:cBhvr additive="repl">
                                        <p:cTn id="7" dur="500"/>
                                        <p:tgtEl>
                                          <p:spTgt spid="1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58888" y="0"/>
            <a:ext cx="7010400" cy="1116013"/>
          </a:xfrm>
        </p:spPr>
        <p:txBody>
          <a:bodyPr/>
          <a:lstStyle/>
          <a:p>
            <a:r>
              <a:rPr lang="fi-FI" sz="3200" b="1">
                <a:latin typeface="Times New Roman" pitchFamily="18" charset="0"/>
                <a:cs typeface="Times New Roman" pitchFamily="18" charset="0"/>
              </a:rPr>
              <a:t>Why CRYO?</a:t>
            </a:r>
          </a:p>
        </p:txBody>
      </p:sp>
      <p:sp>
        <p:nvSpPr>
          <p:cNvPr id="523267" name="Rectangle 3"/>
          <p:cNvSpPr>
            <a:spLocks noGrp="1" noChangeArrowheads="1"/>
          </p:cNvSpPr>
          <p:nvPr>
            <p:ph type="body" idx="1"/>
          </p:nvPr>
        </p:nvSpPr>
        <p:spPr>
          <a:xfrm>
            <a:off x="457200" y="1371600"/>
            <a:ext cx="8305800" cy="5181600"/>
          </a:xfrm>
          <a:ln>
            <a:solidFill>
              <a:srgbClr val="FF0000"/>
            </a:solidFill>
          </a:ln>
        </p:spPr>
        <p:txBody>
          <a:bodyPr/>
          <a:lstStyle/>
          <a:p>
            <a:r>
              <a:rPr lang="fi-FI" sz="2400" dirty="0">
                <a:latin typeface="Times New Roman" pitchFamily="18" charset="0"/>
                <a:cs typeface="Times New Roman" pitchFamily="18" charset="0"/>
              </a:rPr>
              <a:t>Electron microscope column is in vacuum</a:t>
            </a:r>
          </a:p>
          <a:p>
            <a:endParaRPr lang="fi-FI" sz="2400" dirty="0">
              <a:latin typeface="Times New Roman" pitchFamily="18" charset="0"/>
              <a:cs typeface="Times New Roman" pitchFamily="18" charset="0"/>
            </a:endParaRPr>
          </a:p>
          <a:p>
            <a:r>
              <a:rPr lang="fi-FI" sz="2400" dirty="0">
                <a:latin typeface="Times New Roman" pitchFamily="18" charset="0"/>
                <a:cs typeface="Times New Roman" pitchFamily="18" charset="0"/>
              </a:rPr>
              <a:t>Traditionally aqueous (water-containing) EM samples have been dehydrated  </a:t>
            </a:r>
          </a:p>
          <a:p>
            <a:endParaRPr lang="fi-FI" sz="2400" dirty="0">
              <a:latin typeface="Times New Roman" pitchFamily="18" charset="0"/>
              <a:cs typeface="Times New Roman" pitchFamily="18" charset="0"/>
            </a:endParaRPr>
          </a:p>
          <a:p>
            <a:r>
              <a:rPr lang="fi-FI" sz="2400" dirty="0">
                <a:latin typeface="Times New Roman" pitchFamily="18" charset="0"/>
                <a:cs typeface="Times New Roman" pitchFamily="18" charset="0"/>
              </a:rPr>
              <a:t>Cryo-EM allows electron microscopy </a:t>
            </a:r>
            <a:r>
              <a:rPr lang="fi-FI" sz="2400" dirty="0">
                <a:solidFill>
                  <a:srgbClr val="FF0000"/>
                </a:solidFill>
                <a:latin typeface="Times New Roman" pitchFamily="18" charset="0"/>
                <a:cs typeface="Times New Roman" pitchFamily="18" charset="0"/>
              </a:rPr>
              <a:t>of aqueous specimen in their natural, hydrated state </a:t>
            </a:r>
            <a:r>
              <a:rPr lang="fi-FI" sz="2400" dirty="0">
                <a:latin typeface="Times New Roman" pitchFamily="18" charset="0"/>
                <a:cs typeface="Times New Roman" pitchFamily="18" charset="0"/>
              </a:rPr>
              <a:t>(also </a:t>
            </a:r>
            <a:r>
              <a:rPr lang="fi-FI" sz="2400" dirty="0">
                <a:solidFill>
                  <a:srgbClr val="0070C0"/>
                </a:solidFill>
                <a:latin typeface="Times New Roman" pitchFamily="18" charset="0"/>
                <a:cs typeface="Times New Roman" pitchFamily="18" charset="0"/>
              </a:rPr>
              <a:t>other solvents </a:t>
            </a:r>
            <a:r>
              <a:rPr lang="fi-FI" sz="2400" dirty="0">
                <a:latin typeface="Times New Roman" pitchFamily="18" charset="0"/>
                <a:cs typeface="Times New Roman" pitchFamily="18" charset="0"/>
              </a:rPr>
              <a:t>are possible for materials science applications: </a:t>
            </a:r>
            <a:r>
              <a:rPr lang="fi-FI" sz="2400" dirty="0">
                <a:latin typeface="Times New Roman" pitchFamily="18" charset="0"/>
              </a:rPr>
              <a:t>gels, polymeric vesicles and </a:t>
            </a:r>
            <a:r>
              <a:rPr lang="fi-FI" sz="2400" dirty="0" err="1">
                <a:latin typeface="Times New Roman" pitchFamily="18" charset="0"/>
              </a:rPr>
              <a:t>micels</a:t>
            </a:r>
            <a:r>
              <a:rPr lang="fi-FI" sz="2400" dirty="0">
                <a:latin typeface="Times New Roman" pitchFamily="18" charset="0"/>
                <a:cs typeface="Times New Roman" pitchFamily="18" charset="0"/>
              </a:rPr>
              <a:t>)</a:t>
            </a:r>
          </a:p>
          <a:p>
            <a:endParaRPr lang="fi-FI" sz="2400" dirty="0">
              <a:latin typeface="Times New Roman" pitchFamily="18" charset="0"/>
              <a:cs typeface="Times New Roman" pitchFamily="18" charset="0"/>
            </a:endParaRPr>
          </a:p>
          <a:p>
            <a:r>
              <a:rPr lang="fi-FI" sz="2400" dirty="0">
                <a:solidFill>
                  <a:srgbClr val="FF0000"/>
                </a:solidFill>
                <a:latin typeface="Times New Roman" pitchFamily="18" charset="0"/>
                <a:cs typeface="Times New Roman" pitchFamily="18" charset="0"/>
              </a:rPr>
              <a:t>Reducing beam damage </a:t>
            </a:r>
            <a:r>
              <a:rPr lang="fi-FI" sz="2400" dirty="0">
                <a:latin typeface="Times New Roman" pitchFamily="18" charset="0"/>
                <a:cs typeface="Times New Roman" pitchFamily="18" charset="0"/>
              </a:rPr>
              <a:t>for all materials..</a:t>
            </a:r>
          </a:p>
          <a:p>
            <a:pPr>
              <a:buFont typeface="Arial" pitchFamily="34" charset="0"/>
              <a:buNone/>
            </a:pPr>
            <a:endParaRPr lang="fi-FI" sz="2400" dirty="0">
              <a:latin typeface="Times New Roman" pitchFamily="18" charset="0"/>
              <a:cs typeface="Times New Roman" pitchFamily="18" charset="0"/>
            </a:endParaRPr>
          </a:p>
          <a:p>
            <a:pPr>
              <a:buFont typeface="Wingdings" pitchFamily="2" charset="2"/>
              <a:buNone/>
            </a:pPr>
            <a:endParaRPr lang="fi-FI"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3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2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3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6988"/>
            <a:ext cx="8686800" cy="914401"/>
          </a:xfrm>
        </p:spPr>
        <p:txBody>
          <a:bodyPr/>
          <a:lstStyle/>
          <a:p>
            <a:r>
              <a:rPr lang="fi-FI" sz="2400" b="1" dirty="0" err="1">
                <a:latin typeface="Times New Roman" pitchFamily="18" charset="0"/>
              </a:rPr>
              <a:t>Stantard</a:t>
            </a:r>
            <a:r>
              <a:rPr lang="fi-FI" sz="2400" b="1" dirty="0">
                <a:latin typeface="Times New Roman" pitchFamily="18" charset="0"/>
              </a:rPr>
              <a:t> </a:t>
            </a:r>
            <a:r>
              <a:rPr lang="fi-FI" sz="2400" b="1" dirty="0" err="1">
                <a:latin typeface="Times New Roman" pitchFamily="18" charset="0"/>
              </a:rPr>
              <a:t>cryo</a:t>
            </a:r>
            <a:r>
              <a:rPr lang="fi-FI" sz="2400" b="1" dirty="0">
                <a:latin typeface="Times New Roman" pitchFamily="18" charset="0"/>
              </a:rPr>
              <a:t> </a:t>
            </a:r>
            <a:r>
              <a:rPr lang="fi-FI" sz="2400" b="1" dirty="0" err="1">
                <a:latin typeface="Times New Roman" pitchFamily="18" charset="0"/>
              </a:rPr>
              <a:t>transfer</a:t>
            </a:r>
            <a:r>
              <a:rPr lang="fi-FI" sz="2400" b="1" dirty="0">
                <a:latin typeface="Times New Roman" pitchFamily="18" charset="0"/>
              </a:rPr>
              <a:t> </a:t>
            </a:r>
            <a:r>
              <a:rPr lang="fi-FI" sz="2400" b="1" dirty="0" err="1">
                <a:latin typeface="Times New Roman" pitchFamily="18" charset="0"/>
              </a:rPr>
              <a:t>holder</a:t>
            </a:r>
            <a:r>
              <a:rPr lang="fi-FI" sz="2400" b="1" dirty="0">
                <a:latin typeface="Times New Roman" pitchFamily="18" charset="0"/>
              </a:rPr>
              <a:t>...</a:t>
            </a:r>
            <a:br>
              <a:rPr lang="fi-FI" sz="2400" b="1" dirty="0">
                <a:latin typeface="Times New Roman" pitchFamily="18" charset="0"/>
              </a:rPr>
            </a:br>
            <a:r>
              <a:rPr lang="fi-FI" sz="1600" b="1" dirty="0" err="1">
                <a:latin typeface="Times New Roman" pitchFamily="18" charset="0"/>
              </a:rPr>
              <a:t>we</a:t>
            </a:r>
            <a:r>
              <a:rPr lang="fi-FI" sz="1600" b="1" dirty="0">
                <a:latin typeface="Times New Roman" pitchFamily="18" charset="0"/>
              </a:rPr>
              <a:t> </a:t>
            </a:r>
            <a:r>
              <a:rPr lang="fi-FI" sz="1600" b="1" dirty="0" err="1">
                <a:latin typeface="Times New Roman" pitchFamily="18" charset="0"/>
              </a:rPr>
              <a:t>have</a:t>
            </a:r>
            <a:r>
              <a:rPr lang="fi-FI" sz="1600" b="1" dirty="0">
                <a:latin typeface="Times New Roman" pitchFamily="18" charset="0"/>
              </a:rPr>
              <a:t> 5 </a:t>
            </a:r>
            <a:r>
              <a:rPr lang="fi-FI" sz="1600" b="1" dirty="0" err="1">
                <a:latin typeface="Times New Roman" pitchFamily="18" charset="0"/>
              </a:rPr>
              <a:t>holders</a:t>
            </a:r>
            <a:r>
              <a:rPr lang="fi-FI" sz="1600" b="1" dirty="0">
                <a:latin typeface="Times New Roman" pitchFamily="18" charset="0"/>
              </a:rPr>
              <a:t>: </a:t>
            </a:r>
            <a:r>
              <a:rPr lang="fi-FI" sz="1600" b="1" dirty="0" err="1">
                <a:latin typeface="Times New Roman" pitchFamily="18" charset="0"/>
              </a:rPr>
              <a:t>multiple</a:t>
            </a:r>
            <a:r>
              <a:rPr lang="fi-FI" sz="1600" b="1" dirty="0">
                <a:latin typeface="Times New Roman" pitchFamily="18" charset="0"/>
              </a:rPr>
              <a:t> </a:t>
            </a:r>
            <a:r>
              <a:rPr lang="fi-FI" sz="1600" b="1" dirty="0" err="1">
                <a:latin typeface="Times New Roman" pitchFamily="18" charset="0"/>
              </a:rPr>
              <a:t>specimen</a:t>
            </a:r>
            <a:r>
              <a:rPr lang="fi-FI" sz="1600" b="1" dirty="0">
                <a:latin typeface="Times New Roman" pitchFamily="18" charset="0"/>
              </a:rPr>
              <a:t> (3 </a:t>
            </a:r>
            <a:r>
              <a:rPr lang="fi-FI" sz="1600" b="1" dirty="0" err="1">
                <a:latin typeface="Times New Roman" pitchFamily="18" charset="0"/>
              </a:rPr>
              <a:t>samples</a:t>
            </a:r>
            <a:r>
              <a:rPr lang="fi-FI" sz="1600" b="1" dirty="0">
                <a:latin typeface="Times New Roman" pitchFamily="18" charset="0"/>
              </a:rPr>
              <a:t>) </a:t>
            </a:r>
            <a:r>
              <a:rPr lang="fi-FI" sz="1600" b="1" dirty="0" err="1">
                <a:latin typeface="Times New Roman" pitchFamily="18" charset="0"/>
              </a:rPr>
              <a:t>holder</a:t>
            </a:r>
            <a:r>
              <a:rPr lang="fi-FI" sz="1600" b="1" dirty="0">
                <a:latin typeface="Times New Roman" pitchFamily="18" charset="0"/>
              </a:rPr>
              <a:t> &amp; </a:t>
            </a:r>
            <a:r>
              <a:rPr lang="fi-FI" sz="1600" b="1" dirty="0" err="1">
                <a:latin typeface="Times New Roman" pitchFamily="18" charset="0"/>
              </a:rPr>
              <a:t>cryo-rotation</a:t>
            </a:r>
            <a:r>
              <a:rPr lang="fi-FI" sz="1600" b="1" dirty="0">
                <a:latin typeface="Times New Roman" pitchFamily="18" charset="0"/>
              </a:rPr>
              <a:t> </a:t>
            </a:r>
            <a:r>
              <a:rPr lang="fi-FI" sz="1600" b="1" dirty="0" err="1">
                <a:latin typeface="Times New Roman" pitchFamily="18" charset="0"/>
              </a:rPr>
              <a:t>holder</a:t>
            </a:r>
            <a:r>
              <a:rPr lang="fi-FI" sz="1600" b="1" dirty="0">
                <a:latin typeface="Times New Roman" pitchFamily="18" charset="0"/>
              </a:rPr>
              <a:t> etc.</a:t>
            </a:r>
            <a:r>
              <a:rPr lang="fi-FI" sz="2400" b="1" dirty="0">
                <a:latin typeface="Times New Roman" pitchFamily="18" charset="0"/>
              </a:rPr>
              <a:t> </a:t>
            </a:r>
            <a:endParaRPr lang="en-US" sz="2400" b="1" dirty="0">
              <a:latin typeface="Times New Roman" pitchFamily="18" charset="0"/>
            </a:endParaRPr>
          </a:p>
        </p:txBody>
      </p:sp>
      <p:pic>
        <p:nvPicPr>
          <p:cNvPr id="45059" name="Picture 7"/>
          <p:cNvPicPr>
            <a:picLocks noChangeAspect="1" noChangeArrowheads="1"/>
          </p:cNvPicPr>
          <p:nvPr/>
        </p:nvPicPr>
        <p:blipFill>
          <a:blip r:embed="rId3" cstate="print"/>
          <a:srcRect/>
          <a:stretch>
            <a:fillRect/>
          </a:stretch>
        </p:blipFill>
        <p:spPr bwMode="auto">
          <a:xfrm>
            <a:off x="1116013" y="908050"/>
            <a:ext cx="7180262" cy="5372100"/>
          </a:xfrm>
          <a:prstGeom prst="rect">
            <a:avLst/>
          </a:prstGeom>
          <a:noFill/>
          <a:ln w="9525">
            <a:noFill/>
            <a:miter lim="800000"/>
            <a:headEnd/>
            <a:tailEnd/>
          </a:ln>
        </p:spPr>
      </p:pic>
      <p:sp>
        <p:nvSpPr>
          <p:cNvPr id="45060" name="Rectangle 4"/>
          <p:cNvSpPr>
            <a:spLocks noChangeArrowheads="1"/>
          </p:cNvSpPr>
          <p:nvPr/>
        </p:nvSpPr>
        <p:spPr bwMode="auto">
          <a:xfrm>
            <a:off x="-36513" y="6308725"/>
            <a:ext cx="9218613" cy="3048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400" b="1" i="0" u="none" strike="noStrike" kern="1200" cap="none" spc="0" normalizeH="0" baseline="0" noProof="0">
                <a:ln>
                  <a:noFill/>
                </a:ln>
                <a:solidFill>
                  <a:srgbClr val="000000"/>
                </a:solidFill>
                <a:effectLst/>
                <a:uLnTx/>
                <a:uFillTx/>
                <a:latin typeface="Times New Roman" pitchFamily="18" charset="0"/>
                <a:ea typeface="+mn-ea"/>
                <a:cs typeface="+mn-cs"/>
              </a:rPr>
              <a:t>Resolution is limitted by sample holder due to thermal drift and vibrations - caused by external  liquid nitrogen dewar. </a:t>
            </a:r>
            <a:endParaRPr kumimoji="0" 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643438" y="757238"/>
            <a:ext cx="4043362" cy="1082675"/>
          </a:xfrm>
        </p:spPr>
        <p:txBody>
          <a:bodyPr/>
          <a:lstStyle/>
          <a:p>
            <a:pPr eaLnBrk="1" hangingPunct="1"/>
            <a:r>
              <a:rPr lang="fi-FI" sz="3200" b="1">
                <a:latin typeface="Times New Roman" pitchFamily="18" charset="0"/>
                <a:cs typeface="Times New Roman" pitchFamily="18" charset="0"/>
              </a:rPr>
              <a:t>Dedicated cryo-TEM</a:t>
            </a:r>
            <a:br>
              <a:rPr lang="fi-FI" sz="3200">
                <a:latin typeface="Times New Roman" pitchFamily="18" charset="0"/>
                <a:cs typeface="Times New Roman" pitchFamily="18" charset="0"/>
              </a:rPr>
            </a:br>
            <a:r>
              <a:rPr lang="en-US" altLang="ja-JP" sz="3200" b="1">
                <a:solidFill>
                  <a:schemeClr val="folHlink"/>
                </a:solidFill>
                <a:latin typeface="Times New Roman" pitchFamily="18" charset="0"/>
                <a:ea typeface="MS PGothic" pitchFamily="34" charset="-128"/>
              </a:rPr>
              <a:t>Liquid helium Jeol 3200FSC</a:t>
            </a:r>
            <a:br>
              <a:rPr lang="en-US" altLang="ja-JP" sz="3200" b="1">
                <a:solidFill>
                  <a:schemeClr val="folHlink"/>
                </a:solidFill>
                <a:latin typeface="Times New Roman" pitchFamily="18" charset="0"/>
                <a:ea typeface="MS PGothic" pitchFamily="34" charset="-128"/>
              </a:rPr>
            </a:br>
            <a:r>
              <a:rPr lang="fi-FI" sz="3200">
                <a:latin typeface="Times New Roman" pitchFamily="18" charset="0"/>
                <a:cs typeface="Times New Roman" pitchFamily="18" charset="0"/>
              </a:rPr>
              <a:t> </a:t>
            </a:r>
            <a:endParaRPr lang="en-US" sz="3200">
              <a:latin typeface="Times New Roman" pitchFamily="18" charset="0"/>
              <a:cs typeface="Times New Roman" pitchFamily="18" charset="0"/>
            </a:endParaRPr>
          </a:p>
        </p:txBody>
      </p:sp>
      <p:sp>
        <p:nvSpPr>
          <p:cNvPr id="46083" name="TextBox 4"/>
          <p:cNvSpPr txBox="1">
            <a:spLocks noChangeArrowheads="1"/>
          </p:cNvSpPr>
          <p:nvPr/>
        </p:nvSpPr>
        <p:spPr bwMode="auto">
          <a:xfrm>
            <a:off x="4789488" y="1857375"/>
            <a:ext cx="4354512" cy="45243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Samples are surrounded by liquid helium/nitrogen cooling system inside the microscope - </a:t>
            </a:r>
            <a:r>
              <a:rPr kumimoji="0" lang="fi-FI" sz="1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No external liquid nitrogen/helium dewar </a:t>
            </a: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and samples are in </a:t>
            </a:r>
            <a:r>
              <a:rPr kumimoji="0" lang="fi-FI" sz="1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small </a:t>
            </a:r>
            <a:r>
              <a:rPr kumimoji="0" lang="en-US" sz="1800" b="0"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cartridges</a:t>
            </a: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sym typeface="Wingdings" pitchFamily="2" charset="2"/>
              </a:rPr>
              <a:t> </a:t>
            </a: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Fast temperature stabilization after the sample loading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sym typeface="Wingdings" pitchFamily="2" charset="2"/>
              </a:rPr>
              <a:t> </a:t>
            </a: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Stable temperature – minimum thermal drift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sym typeface="Wingdings" pitchFamily="2" charset="2"/>
              </a:rPr>
              <a:t> </a:t>
            </a: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No vibration due to external devar</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sym typeface="Wingdings" pitchFamily="2" charset="2"/>
              </a:rPr>
              <a:t> </a:t>
            </a: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True atomistic resolution (~2Å)</a:t>
            </a: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Eucentric tilt for tomography (±70 degrees)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Times New Roman" pitchFamily="18" charset="0"/>
                <a:ea typeface="+mn-ea"/>
                <a:cs typeface="+mn-cs"/>
              </a:rPr>
              <a:t>Lattice</a:t>
            </a: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 resolution 0.204 nm at 18K and liquid nitrogen temperature</a:t>
            </a:r>
            <a:endParaRPr kumimoji="0" lang="en-US" sz="18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46084" name="Picture 6"/>
          <p:cNvPicPr>
            <a:picLocks noChangeAspect="1" noChangeArrowheads="1"/>
          </p:cNvPicPr>
          <p:nvPr/>
        </p:nvPicPr>
        <p:blipFill>
          <a:blip r:embed="rId3" cstate="print"/>
          <a:srcRect r="18633"/>
          <a:stretch>
            <a:fillRect/>
          </a:stretch>
        </p:blipFill>
        <p:spPr bwMode="auto">
          <a:xfrm>
            <a:off x="369888" y="214313"/>
            <a:ext cx="3916362" cy="64293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57158" y="0"/>
            <a:ext cx="8229600" cy="582613"/>
          </a:xfrm>
        </p:spPr>
        <p:txBody>
          <a:bodyPr/>
          <a:lstStyle/>
          <a:p>
            <a:r>
              <a:rPr lang="fi-FI" sz="3200" dirty="0" err="1">
                <a:latin typeface="Times New Roman" pitchFamily="18" charset="0"/>
                <a:cs typeface="Times New Roman" pitchFamily="18" charset="0"/>
              </a:rPr>
              <a:t>Cryo-Stage</a:t>
            </a:r>
            <a:endParaRPr lang="en-US" sz="3200" dirty="0">
              <a:latin typeface="Times New Roman" pitchFamily="18" charset="0"/>
              <a:cs typeface="Times New Roman" pitchFamily="18" charset="0"/>
            </a:endParaRPr>
          </a:p>
        </p:txBody>
      </p:sp>
      <p:pic>
        <p:nvPicPr>
          <p:cNvPr id="3" name="Picture 3"/>
          <p:cNvPicPr>
            <a:picLocks noChangeAspect="1" noChangeArrowheads="1"/>
          </p:cNvPicPr>
          <p:nvPr/>
        </p:nvPicPr>
        <p:blipFill>
          <a:blip r:embed="rId3" cstate="print"/>
          <a:srcRect l="42944" t="27434" r="9427" b="24153"/>
          <a:stretch>
            <a:fillRect/>
          </a:stretch>
        </p:blipFill>
        <p:spPr bwMode="auto">
          <a:xfrm>
            <a:off x="4929190" y="1500174"/>
            <a:ext cx="3429024" cy="1270009"/>
          </a:xfrm>
          <a:prstGeom prst="rect">
            <a:avLst/>
          </a:prstGeom>
          <a:noFill/>
          <a:ln w="9525">
            <a:noFill/>
            <a:round/>
            <a:headEnd/>
            <a:tailEnd/>
          </a:ln>
        </p:spPr>
      </p:pic>
      <p:pic>
        <p:nvPicPr>
          <p:cNvPr id="4" name="Picture 6"/>
          <p:cNvPicPr>
            <a:picLocks noChangeAspect="1" noChangeArrowheads="1"/>
          </p:cNvPicPr>
          <p:nvPr/>
        </p:nvPicPr>
        <p:blipFill>
          <a:blip r:embed="rId4" cstate="print"/>
          <a:srcRect l="20100" t="33333" r="29327" b="15555"/>
          <a:stretch>
            <a:fillRect/>
          </a:stretch>
        </p:blipFill>
        <p:spPr bwMode="auto">
          <a:xfrm>
            <a:off x="500034" y="1460883"/>
            <a:ext cx="3786214" cy="5111389"/>
          </a:xfrm>
          <a:prstGeom prst="rect">
            <a:avLst/>
          </a:prstGeom>
          <a:noFill/>
          <a:ln w="9525">
            <a:noFill/>
            <a:miter lim="800000"/>
            <a:headEnd/>
            <a:tailEnd/>
          </a:ln>
        </p:spPr>
      </p:pic>
      <p:pic>
        <p:nvPicPr>
          <p:cNvPr id="5" name="Picture 7"/>
          <p:cNvPicPr>
            <a:picLocks noChangeAspect="1" noChangeArrowheads="1"/>
          </p:cNvPicPr>
          <p:nvPr/>
        </p:nvPicPr>
        <p:blipFill>
          <a:blip r:embed="rId5" cstate="print"/>
          <a:srcRect t="15964" r="42914"/>
          <a:stretch>
            <a:fillRect/>
          </a:stretch>
        </p:blipFill>
        <p:spPr bwMode="auto">
          <a:xfrm>
            <a:off x="4929190" y="2857496"/>
            <a:ext cx="3414244" cy="3760365"/>
          </a:xfrm>
          <a:prstGeom prst="rect">
            <a:avLst/>
          </a:prstGeom>
          <a:noFill/>
          <a:ln w="9525">
            <a:noFill/>
            <a:miter lim="800000"/>
            <a:headEnd/>
            <a:tailEnd/>
          </a:ln>
        </p:spPr>
      </p:pic>
      <p:grpSp>
        <p:nvGrpSpPr>
          <p:cNvPr id="2" name="Group 37"/>
          <p:cNvGrpSpPr/>
          <p:nvPr/>
        </p:nvGrpSpPr>
        <p:grpSpPr>
          <a:xfrm>
            <a:off x="2786050" y="1785926"/>
            <a:ext cx="1357322" cy="1860777"/>
            <a:chOff x="2786050" y="1785926"/>
            <a:chExt cx="1357322" cy="1860777"/>
          </a:xfrm>
        </p:grpSpPr>
        <p:sp>
          <p:nvSpPr>
            <p:cNvPr id="12" name="Rectangle 11"/>
            <p:cNvSpPr/>
            <p:nvPr/>
          </p:nvSpPr>
          <p:spPr>
            <a:xfrm>
              <a:off x="2857488" y="1785926"/>
              <a:ext cx="500066" cy="78581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ounded Rectangle 13"/>
            <p:cNvSpPr/>
            <p:nvPr/>
          </p:nvSpPr>
          <p:spPr>
            <a:xfrm>
              <a:off x="3042000" y="2214554"/>
              <a:ext cx="142876" cy="214314"/>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p:cNvSpPr txBox="1"/>
            <p:nvPr/>
          </p:nvSpPr>
          <p:spPr>
            <a:xfrm>
              <a:off x="2786050" y="3000372"/>
              <a:ext cx="1357322"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Liquid N</a:t>
              </a:r>
              <a:r>
                <a:rPr kumimoji="0" lang="fi-FI" sz="1800" b="0" i="1" u="none" strike="noStrike" kern="1200" cap="none" spc="0" normalizeH="0" baseline="-25000" noProof="0" dirty="0">
                  <a:ln>
                    <a:noFill/>
                  </a:ln>
                  <a:solidFill>
                    <a:srgbClr val="FFFF00"/>
                  </a:solidFill>
                  <a:effectLst/>
                  <a:uLnTx/>
                  <a:uFillTx/>
                  <a:latin typeface="Times New Roman" pitchFamily="18" charset="0"/>
                  <a:ea typeface="+mn-ea"/>
                  <a:cs typeface="Times New Roman" pitchFamily="18" charset="0"/>
                </a:rPr>
                <a:t>2 </a:t>
              </a:r>
              <a:r>
                <a:rPr kumimoji="0" lang="fi-FI" sz="18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or Liquid He</a:t>
              </a:r>
              <a:endParaRPr kumimoji="0" lang="en-US" sz="1800" b="0"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endParaRPr>
            </a:p>
          </p:txBody>
        </p:sp>
        <p:cxnSp>
          <p:nvCxnSpPr>
            <p:cNvPr id="22" name="Straight Arrow Connector 21"/>
            <p:cNvCxnSpPr/>
            <p:nvPr/>
          </p:nvCxnSpPr>
          <p:spPr>
            <a:xfrm rot="16200000" flipV="1">
              <a:off x="2714612" y="2643182"/>
              <a:ext cx="714380" cy="142876"/>
            </a:xfrm>
            <a:prstGeom prst="straightConnector1">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oup 23"/>
          <p:cNvGrpSpPr/>
          <p:nvPr/>
        </p:nvGrpSpPr>
        <p:grpSpPr>
          <a:xfrm>
            <a:off x="3132000" y="1285859"/>
            <a:ext cx="52877" cy="1071571"/>
            <a:chOff x="3132000" y="1285859"/>
            <a:chExt cx="52877" cy="1071571"/>
          </a:xfrm>
        </p:grpSpPr>
        <p:cxnSp>
          <p:nvCxnSpPr>
            <p:cNvPr id="30" name="Straight Connector 29"/>
            <p:cNvCxnSpPr/>
            <p:nvPr/>
          </p:nvCxnSpPr>
          <p:spPr>
            <a:xfrm flipH="1">
              <a:off x="3132000" y="2357430"/>
              <a:ext cx="3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4" idx="3"/>
            </p:cNvCxnSpPr>
            <p:nvPr/>
          </p:nvCxnSpPr>
          <p:spPr>
            <a:xfrm rot="16200000" flipH="1">
              <a:off x="2646133" y="1782967"/>
              <a:ext cx="1035851" cy="416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36"/>
          <p:cNvGrpSpPr/>
          <p:nvPr/>
        </p:nvGrpSpPr>
        <p:grpSpPr>
          <a:xfrm>
            <a:off x="1643042" y="1785926"/>
            <a:ext cx="2071702" cy="1512340"/>
            <a:chOff x="1643042" y="1785926"/>
            <a:chExt cx="2071702" cy="1512340"/>
          </a:xfrm>
        </p:grpSpPr>
        <p:sp>
          <p:nvSpPr>
            <p:cNvPr id="10" name="Snip and Round Single Corner Rectangle 9"/>
            <p:cNvSpPr/>
            <p:nvPr/>
          </p:nvSpPr>
          <p:spPr>
            <a:xfrm rot="10800000">
              <a:off x="2500299" y="1785926"/>
              <a:ext cx="357190" cy="785818"/>
            </a:xfrm>
            <a:prstGeom prst="snipRoundRect">
              <a:avLst>
                <a:gd name="adj1" fmla="val 0"/>
                <a:gd name="adj2" fmla="val 47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Snip and Round Single Corner Rectangle 10"/>
            <p:cNvSpPr/>
            <p:nvPr/>
          </p:nvSpPr>
          <p:spPr>
            <a:xfrm rot="10800000" flipH="1">
              <a:off x="3357554" y="1785926"/>
              <a:ext cx="357190" cy="785818"/>
            </a:xfrm>
            <a:prstGeom prst="snipRoundRect">
              <a:avLst>
                <a:gd name="adj1" fmla="val 0"/>
                <a:gd name="adj2" fmla="val 471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Box 14"/>
            <p:cNvSpPr txBox="1"/>
            <p:nvPr/>
          </p:nvSpPr>
          <p:spPr>
            <a:xfrm>
              <a:off x="1643042" y="2928934"/>
              <a:ext cx="1143008"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1" u="none" strike="noStrike" kern="1200" cap="none" spc="0" normalizeH="0" baseline="0" noProof="0" dirty="0">
                  <a:ln>
                    <a:noFill/>
                  </a:ln>
                  <a:solidFill>
                    <a:srgbClr val="FF3300"/>
                  </a:solidFill>
                  <a:effectLst/>
                  <a:uLnTx/>
                  <a:uFillTx/>
                  <a:latin typeface="Times New Roman" pitchFamily="18" charset="0"/>
                  <a:ea typeface="+mn-ea"/>
                  <a:cs typeface="Times New Roman" pitchFamily="18" charset="0"/>
                </a:rPr>
                <a:t>Liquid N</a:t>
              </a:r>
              <a:r>
                <a:rPr kumimoji="0" lang="fi-FI" sz="1800" b="0" i="1" u="none" strike="noStrike" kern="1200" cap="none" spc="0" normalizeH="0" baseline="-25000" noProof="0" dirty="0">
                  <a:ln>
                    <a:noFill/>
                  </a:ln>
                  <a:solidFill>
                    <a:srgbClr val="FF3300"/>
                  </a:solidFill>
                  <a:effectLst/>
                  <a:uLnTx/>
                  <a:uFillTx/>
                  <a:latin typeface="Times New Roman" pitchFamily="18" charset="0"/>
                  <a:ea typeface="+mn-ea"/>
                  <a:cs typeface="Times New Roman" pitchFamily="18" charset="0"/>
                </a:rPr>
                <a:t>2</a:t>
              </a:r>
              <a:endParaRPr kumimoji="0" lang="en-US" sz="1800" b="0" i="1" u="none" strike="noStrike" kern="1200" cap="none" spc="0" normalizeH="0" baseline="-25000" noProof="0" dirty="0">
                <a:ln>
                  <a:noFill/>
                </a:ln>
                <a:solidFill>
                  <a:srgbClr val="FF3300"/>
                </a:solidFill>
                <a:effectLst/>
                <a:uLnTx/>
                <a:uFillTx/>
                <a:latin typeface="Times New Roman" pitchFamily="18" charset="0"/>
                <a:ea typeface="+mn-ea"/>
                <a:cs typeface="Times New Roman" pitchFamily="18" charset="0"/>
              </a:endParaRPr>
            </a:p>
          </p:txBody>
        </p:sp>
        <p:cxnSp>
          <p:nvCxnSpPr>
            <p:cNvPr id="18" name="Straight Arrow Connector 17"/>
            <p:cNvCxnSpPr/>
            <p:nvPr/>
          </p:nvCxnSpPr>
          <p:spPr>
            <a:xfrm rot="5400000" flipH="1" flipV="1">
              <a:off x="2214546" y="2428868"/>
              <a:ext cx="571504" cy="28575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714612" y="2357430"/>
              <a:ext cx="785818" cy="64294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5000628" y="1000108"/>
            <a:ext cx="3790461"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cryo transfer holder for ”</a:t>
            </a:r>
            <a:r>
              <a:rPr kumimoji="0" lang="fi-FI" sz="1800" b="0" i="0" u="none" strike="noStrike" kern="1200" cap="none" spc="0" normalizeH="0" baseline="0" noProof="0" dirty="0" err="1">
                <a:ln>
                  <a:noFill/>
                </a:ln>
                <a:solidFill>
                  <a:srgbClr val="000000"/>
                </a:solidFill>
                <a:effectLst/>
                <a:uLnTx/>
                <a:uFillTx/>
                <a:latin typeface="Times New Roman" pitchFamily="18" charset="0"/>
                <a:ea typeface="+mn-ea"/>
                <a:cs typeface="Times New Roman" pitchFamily="18" charset="0"/>
              </a:rPr>
              <a:t>normal</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TEM</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8" name="Group 22"/>
          <p:cNvGrpSpPr/>
          <p:nvPr/>
        </p:nvGrpSpPr>
        <p:grpSpPr>
          <a:xfrm>
            <a:off x="714348" y="642918"/>
            <a:ext cx="3292487" cy="712787"/>
            <a:chOff x="714348" y="642918"/>
            <a:chExt cx="3292487" cy="712787"/>
          </a:xfrm>
        </p:grpSpPr>
        <p:pic>
          <p:nvPicPr>
            <p:cNvPr id="261121" name="Picture 1"/>
            <p:cNvPicPr>
              <a:picLocks noChangeAspect="1" noChangeArrowheads="1"/>
            </p:cNvPicPr>
            <p:nvPr/>
          </p:nvPicPr>
          <p:blipFill>
            <a:blip r:embed="rId6" cstate="print"/>
            <a:srcRect/>
            <a:stretch>
              <a:fillRect/>
            </a:stretch>
          </p:blipFill>
          <p:spPr bwMode="auto">
            <a:xfrm flipH="1">
              <a:off x="2428860" y="714356"/>
              <a:ext cx="1577975" cy="622300"/>
            </a:xfrm>
            <a:prstGeom prst="rect">
              <a:avLst/>
            </a:prstGeom>
            <a:noFill/>
            <a:ln w="9525">
              <a:noFill/>
              <a:miter lim="800000"/>
              <a:headEnd/>
              <a:tailEnd/>
            </a:ln>
            <a:effectLst/>
          </p:spPr>
        </p:pic>
        <p:pic>
          <p:nvPicPr>
            <p:cNvPr id="261122" name="Picture 2"/>
            <p:cNvPicPr>
              <a:picLocks noChangeAspect="1" noChangeArrowheads="1"/>
            </p:cNvPicPr>
            <p:nvPr/>
          </p:nvPicPr>
          <p:blipFill>
            <a:blip r:embed="rId7" cstate="print"/>
            <a:srcRect/>
            <a:stretch>
              <a:fillRect/>
            </a:stretch>
          </p:blipFill>
          <p:spPr bwMode="auto">
            <a:xfrm flipH="1">
              <a:off x="714348" y="642918"/>
              <a:ext cx="1431925" cy="712787"/>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738313" y="1447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kumimoji="1" lang="de-DE" sz="2400">
              <a:solidFill>
                <a:srgbClr val="000000"/>
              </a:solidFill>
              <a:latin typeface="Times New Roman" charset="0"/>
            </a:endParaRPr>
          </a:p>
        </p:txBody>
      </p:sp>
      <p:grpSp>
        <p:nvGrpSpPr>
          <p:cNvPr id="3075" name="Group 4"/>
          <p:cNvGrpSpPr>
            <a:grpSpLocks/>
          </p:cNvGrpSpPr>
          <p:nvPr/>
        </p:nvGrpSpPr>
        <p:grpSpPr bwMode="auto">
          <a:xfrm>
            <a:off x="261938" y="1395413"/>
            <a:ext cx="8607425" cy="4673600"/>
            <a:chOff x="181" y="807"/>
            <a:chExt cx="5422" cy="2944"/>
          </a:xfrm>
        </p:grpSpPr>
        <p:grpSp>
          <p:nvGrpSpPr>
            <p:cNvPr id="3245" name="Group 5"/>
            <p:cNvGrpSpPr>
              <a:grpSpLocks noChangeAspect="1"/>
            </p:cNvGrpSpPr>
            <p:nvPr/>
          </p:nvGrpSpPr>
          <p:grpSpPr bwMode="auto">
            <a:xfrm>
              <a:off x="2808" y="808"/>
              <a:ext cx="2795" cy="2942"/>
              <a:chOff x="1701" y="2145"/>
              <a:chExt cx="8740" cy="9200"/>
            </a:xfrm>
          </p:grpSpPr>
          <p:sp>
            <p:nvSpPr>
              <p:cNvPr id="3418" name="Freeform 6"/>
              <p:cNvSpPr>
                <a:spLocks noChangeAspect="1"/>
              </p:cNvSpPr>
              <p:nvPr/>
            </p:nvSpPr>
            <p:spPr bwMode="auto">
              <a:xfrm flipH="1">
                <a:off x="3041" y="3145"/>
                <a:ext cx="1520" cy="2400"/>
              </a:xfrm>
              <a:custGeom>
                <a:avLst/>
                <a:gdLst>
                  <a:gd name="T0" fmla="*/ 0 w 1520"/>
                  <a:gd name="T1" fmla="*/ 0 h 2400"/>
                  <a:gd name="T2" fmla="*/ 80 w 1520"/>
                  <a:gd name="T3" fmla="*/ 0 h 2400"/>
                  <a:gd name="T4" fmla="*/ 280 w 1520"/>
                  <a:gd name="T5" fmla="*/ 360 h 2400"/>
                  <a:gd name="T6" fmla="*/ 1520 w 1520"/>
                  <a:gd name="T7" fmla="*/ 360 h 2400"/>
                  <a:gd name="T8" fmla="*/ 1520 w 1520"/>
                  <a:gd name="T9" fmla="*/ 2400 h 2400"/>
                  <a:gd name="T10" fmla="*/ 1400 w 1520"/>
                  <a:gd name="T11" fmla="*/ 2400 h 2400"/>
                  <a:gd name="T12" fmla="*/ 1400 w 1520"/>
                  <a:gd name="T13" fmla="*/ 440 h 2400"/>
                  <a:gd name="T14" fmla="*/ 200 w 1520"/>
                  <a:gd name="T15" fmla="*/ 440 h 2400"/>
                  <a:gd name="T16" fmla="*/ 0 w 1520"/>
                  <a:gd name="T17" fmla="*/ 80 h 2400"/>
                  <a:gd name="T18" fmla="*/ 0 w 1520"/>
                  <a:gd name="T19" fmla="*/ 0 h 2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0"/>
                  <a:gd name="T31" fmla="*/ 0 h 2400"/>
                  <a:gd name="T32" fmla="*/ 1520 w 1520"/>
                  <a:gd name="T33" fmla="*/ 2400 h 2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0" h="2400">
                    <a:moveTo>
                      <a:pt x="0" y="0"/>
                    </a:moveTo>
                    <a:lnTo>
                      <a:pt x="80" y="0"/>
                    </a:lnTo>
                    <a:lnTo>
                      <a:pt x="280" y="360"/>
                    </a:lnTo>
                    <a:lnTo>
                      <a:pt x="1520" y="360"/>
                    </a:lnTo>
                    <a:lnTo>
                      <a:pt x="1520" y="2400"/>
                    </a:lnTo>
                    <a:lnTo>
                      <a:pt x="1400" y="2400"/>
                    </a:lnTo>
                    <a:lnTo>
                      <a:pt x="1400" y="440"/>
                    </a:lnTo>
                    <a:lnTo>
                      <a:pt x="200" y="440"/>
                    </a:lnTo>
                    <a:lnTo>
                      <a:pt x="0" y="8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419" name="Freeform 7"/>
              <p:cNvSpPr>
                <a:spLocks noChangeAspect="1"/>
              </p:cNvSpPr>
              <p:nvPr/>
            </p:nvSpPr>
            <p:spPr bwMode="auto">
              <a:xfrm flipH="1">
                <a:off x="2241" y="5545"/>
                <a:ext cx="920" cy="2600"/>
              </a:xfrm>
              <a:custGeom>
                <a:avLst/>
                <a:gdLst>
                  <a:gd name="T0" fmla="*/ 0 w 920"/>
                  <a:gd name="T1" fmla="*/ 0 h 2600"/>
                  <a:gd name="T2" fmla="*/ 120 w 920"/>
                  <a:gd name="T3" fmla="*/ 0 h 2600"/>
                  <a:gd name="T4" fmla="*/ 120 w 920"/>
                  <a:gd name="T5" fmla="*/ 2440 h 2600"/>
                  <a:gd name="T6" fmla="*/ 920 w 920"/>
                  <a:gd name="T7" fmla="*/ 2440 h 2600"/>
                  <a:gd name="T8" fmla="*/ 920 w 920"/>
                  <a:gd name="T9" fmla="*/ 2600 h 2600"/>
                  <a:gd name="T10" fmla="*/ 0 w 920"/>
                  <a:gd name="T11" fmla="*/ 2600 h 2600"/>
                  <a:gd name="T12" fmla="*/ 0 w 920"/>
                  <a:gd name="T13" fmla="*/ 0 h 2600"/>
                  <a:gd name="T14" fmla="*/ 0 60000 65536"/>
                  <a:gd name="T15" fmla="*/ 0 60000 65536"/>
                  <a:gd name="T16" fmla="*/ 0 60000 65536"/>
                  <a:gd name="T17" fmla="*/ 0 60000 65536"/>
                  <a:gd name="T18" fmla="*/ 0 60000 65536"/>
                  <a:gd name="T19" fmla="*/ 0 60000 65536"/>
                  <a:gd name="T20" fmla="*/ 0 60000 65536"/>
                  <a:gd name="T21" fmla="*/ 0 w 920"/>
                  <a:gd name="T22" fmla="*/ 0 h 2600"/>
                  <a:gd name="T23" fmla="*/ 920 w 920"/>
                  <a:gd name="T24" fmla="*/ 2600 h 2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0" h="2600">
                    <a:moveTo>
                      <a:pt x="0" y="0"/>
                    </a:moveTo>
                    <a:lnTo>
                      <a:pt x="120" y="0"/>
                    </a:lnTo>
                    <a:lnTo>
                      <a:pt x="120" y="2440"/>
                    </a:lnTo>
                    <a:lnTo>
                      <a:pt x="920" y="2440"/>
                    </a:lnTo>
                    <a:lnTo>
                      <a:pt x="920" y="2600"/>
                    </a:lnTo>
                    <a:lnTo>
                      <a:pt x="0" y="2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420" name="Freeform 8"/>
              <p:cNvSpPr>
                <a:spLocks noChangeAspect="1"/>
              </p:cNvSpPr>
              <p:nvPr/>
            </p:nvSpPr>
            <p:spPr bwMode="auto">
              <a:xfrm flipH="1">
                <a:off x="3721" y="5142"/>
                <a:ext cx="4560" cy="2880"/>
              </a:xfrm>
              <a:custGeom>
                <a:avLst/>
                <a:gdLst>
                  <a:gd name="T0" fmla="*/ 0 w 4560"/>
                  <a:gd name="T1" fmla="*/ 0 h 2880"/>
                  <a:gd name="T2" fmla="*/ 1480 w 4560"/>
                  <a:gd name="T3" fmla="*/ 0 h 2880"/>
                  <a:gd name="T4" fmla="*/ 1480 w 4560"/>
                  <a:gd name="T5" fmla="*/ 2640 h 2880"/>
                  <a:gd name="T6" fmla="*/ 1600 w 4560"/>
                  <a:gd name="T7" fmla="*/ 2760 h 2880"/>
                  <a:gd name="T8" fmla="*/ 4560 w 4560"/>
                  <a:gd name="T9" fmla="*/ 2760 h 2880"/>
                  <a:gd name="T10" fmla="*/ 4560 w 4560"/>
                  <a:gd name="T11" fmla="*/ 2880 h 2880"/>
                  <a:gd name="T12" fmla="*/ 360 w 4560"/>
                  <a:gd name="T13" fmla="*/ 2880 h 2880"/>
                  <a:gd name="T14" fmla="*/ 160 w 4560"/>
                  <a:gd name="T15" fmla="*/ 2680 h 2880"/>
                  <a:gd name="T16" fmla="*/ 160 w 4560"/>
                  <a:gd name="T17" fmla="*/ 1560 h 2880"/>
                  <a:gd name="T18" fmla="*/ 0 w 4560"/>
                  <a:gd name="T19" fmla="*/ 1400 h 2880"/>
                  <a:gd name="T20" fmla="*/ 0 w 4560"/>
                  <a:gd name="T21" fmla="*/ 0 h 28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0"/>
                  <a:gd name="T34" fmla="*/ 0 h 2880"/>
                  <a:gd name="T35" fmla="*/ 4560 w 4560"/>
                  <a:gd name="T36" fmla="*/ 2880 h 28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0" h="2880">
                    <a:moveTo>
                      <a:pt x="0" y="0"/>
                    </a:moveTo>
                    <a:lnTo>
                      <a:pt x="1480" y="0"/>
                    </a:lnTo>
                    <a:lnTo>
                      <a:pt x="1480" y="2640"/>
                    </a:lnTo>
                    <a:lnTo>
                      <a:pt x="1600" y="2760"/>
                    </a:lnTo>
                    <a:lnTo>
                      <a:pt x="4560" y="2760"/>
                    </a:lnTo>
                    <a:lnTo>
                      <a:pt x="4560" y="2880"/>
                    </a:lnTo>
                    <a:lnTo>
                      <a:pt x="360" y="2880"/>
                    </a:lnTo>
                    <a:lnTo>
                      <a:pt x="160" y="2680"/>
                    </a:lnTo>
                    <a:lnTo>
                      <a:pt x="160" y="1560"/>
                    </a:lnTo>
                    <a:lnTo>
                      <a:pt x="0" y="14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421" name="Freeform 9"/>
              <p:cNvSpPr>
                <a:spLocks noChangeAspect="1"/>
              </p:cNvSpPr>
              <p:nvPr/>
            </p:nvSpPr>
            <p:spPr bwMode="auto">
              <a:xfrm flipH="1">
                <a:off x="4561" y="3145"/>
                <a:ext cx="4400" cy="2000"/>
              </a:xfrm>
              <a:custGeom>
                <a:avLst/>
                <a:gdLst>
                  <a:gd name="T0" fmla="*/ 2160 w 4400"/>
                  <a:gd name="T1" fmla="*/ 1520 h 2000"/>
                  <a:gd name="T2" fmla="*/ 2160 w 4400"/>
                  <a:gd name="T3" fmla="*/ 2000 h 2000"/>
                  <a:gd name="T4" fmla="*/ 200 w 4400"/>
                  <a:gd name="T5" fmla="*/ 2000 h 2000"/>
                  <a:gd name="T6" fmla="*/ 0 w 4400"/>
                  <a:gd name="T7" fmla="*/ 1800 h 2000"/>
                  <a:gd name="T8" fmla="*/ 0 w 4400"/>
                  <a:gd name="T9" fmla="*/ 200 h 2000"/>
                  <a:gd name="T10" fmla="*/ 2280 w 4400"/>
                  <a:gd name="T11" fmla="*/ 200 h 2000"/>
                  <a:gd name="T12" fmla="*/ 2400 w 4400"/>
                  <a:gd name="T13" fmla="*/ 0 h 2000"/>
                  <a:gd name="T14" fmla="*/ 4400 w 4400"/>
                  <a:gd name="T15" fmla="*/ 0 h 2000"/>
                  <a:gd name="T16" fmla="*/ 4400 w 4400"/>
                  <a:gd name="T17" fmla="*/ 80 h 2000"/>
                  <a:gd name="T18" fmla="*/ 2480 w 4400"/>
                  <a:gd name="T19" fmla="*/ 80 h 2000"/>
                  <a:gd name="T20" fmla="*/ 2360 w 4400"/>
                  <a:gd name="T21" fmla="*/ 280 h 2000"/>
                  <a:gd name="T22" fmla="*/ 120 w 4400"/>
                  <a:gd name="T23" fmla="*/ 280 h 2000"/>
                  <a:gd name="T24" fmla="*/ 120 w 4400"/>
                  <a:gd name="T25" fmla="*/ 520 h 2000"/>
                  <a:gd name="T26" fmla="*/ 80 w 4400"/>
                  <a:gd name="T27" fmla="*/ 520 h 2000"/>
                  <a:gd name="T28" fmla="*/ 80 w 4400"/>
                  <a:gd name="T29" fmla="*/ 1640 h 2000"/>
                  <a:gd name="T30" fmla="*/ 760 w 4400"/>
                  <a:gd name="T31" fmla="*/ 1640 h 2000"/>
                  <a:gd name="T32" fmla="*/ 760 w 4400"/>
                  <a:gd name="T33" fmla="*/ 1520 h 2000"/>
                  <a:gd name="T34" fmla="*/ 2160 w 4400"/>
                  <a:gd name="T35" fmla="*/ 1520 h 2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00"/>
                  <a:gd name="T55" fmla="*/ 0 h 2000"/>
                  <a:gd name="T56" fmla="*/ 4400 w 4400"/>
                  <a:gd name="T57" fmla="*/ 2000 h 2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00" h="2000">
                    <a:moveTo>
                      <a:pt x="2160" y="1520"/>
                    </a:moveTo>
                    <a:lnTo>
                      <a:pt x="2160" y="2000"/>
                    </a:lnTo>
                    <a:lnTo>
                      <a:pt x="200" y="2000"/>
                    </a:lnTo>
                    <a:lnTo>
                      <a:pt x="0" y="1800"/>
                    </a:lnTo>
                    <a:lnTo>
                      <a:pt x="0" y="200"/>
                    </a:lnTo>
                    <a:lnTo>
                      <a:pt x="2280" y="200"/>
                    </a:lnTo>
                    <a:lnTo>
                      <a:pt x="2400" y="0"/>
                    </a:lnTo>
                    <a:lnTo>
                      <a:pt x="4400" y="0"/>
                    </a:lnTo>
                    <a:lnTo>
                      <a:pt x="4400" y="80"/>
                    </a:lnTo>
                    <a:lnTo>
                      <a:pt x="2480" y="80"/>
                    </a:lnTo>
                    <a:lnTo>
                      <a:pt x="2360" y="280"/>
                    </a:lnTo>
                    <a:lnTo>
                      <a:pt x="120" y="280"/>
                    </a:lnTo>
                    <a:lnTo>
                      <a:pt x="120" y="520"/>
                    </a:lnTo>
                    <a:lnTo>
                      <a:pt x="80" y="520"/>
                    </a:lnTo>
                    <a:lnTo>
                      <a:pt x="80" y="1640"/>
                    </a:lnTo>
                    <a:lnTo>
                      <a:pt x="760" y="1640"/>
                    </a:lnTo>
                    <a:lnTo>
                      <a:pt x="760" y="1520"/>
                    </a:lnTo>
                    <a:lnTo>
                      <a:pt x="2160" y="152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422" name="Freeform 10"/>
              <p:cNvSpPr>
                <a:spLocks noChangeAspect="1"/>
              </p:cNvSpPr>
              <p:nvPr/>
            </p:nvSpPr>
            <p:spPr bwMode="auto">
              <a:xfrm flipH="1">
                <a:off x="3321" y="4265"/>
                <a:ext cx="3360" cy="3400"/>
              </a:xfrm>
              <a:custGeom>
                <a:avLst/>
                <a:gdLst>
                  <a:gd name="T0" fmla="*/ 2880 w 3360"/>
                  <a:gd name="T1" fmla="*/ 2880 h 3400"/>
                  <a:gd name="T2" fmla="*/ 2680 w 3360"/>
                  <a:gd name="T3" fmla="*/ 3080 h 3400"/>
                  <a:gd name="T4" fmla="*/ 1760 w 3360"/>
                  <a:gd name="T5" fmla="*/ 3080 h 3400"/>
                  <a:gd name="T6" fmla="*/ 1440 w 3360"/>
                  <a:gd name="T7" fmla="*/ 3400 h 3400"/>
                  <a:gd name="T8" fmla="*/ 200 w 3360"/>
                  <a:gd name="T9" fmla="*/ 3400 h 3400"/>
                  <a:gd name="T10" fmla="*/ 0 w 3360"/>
                  <a:gd name="T11" fmla="*/ 3200 h 3400"/>
                  <a:gd name="T12" fmla="*/ 0 w 3360"/>
                  <a:gd name="T13" fmla="*/ 0 h 3400"/>
                  <a:gd name="T14" fmla="*/ 3360 w 3360"/>
                  <a:gd name="T15" fmla="*/ 0 h 3400"/>
                  <a:gd name="T16" fmla="*/ 3360 w 3360"/>
                  <a:gd name="T17" fmla="*/ 160 h 3400"/>
                  <a:gd name="T18" fmla="*/ 2720 w 3360"/>
                  <a:gd name="T19" fmla="*/ 160 h 3400"/>
                  <a:gd name="T20" fmla="*/ 2720 w 3360"/>
                  <a:gd name="T21" fmla="*/ 720 h 3400"/>
                  <a:gd name="T22" fmla="*/ 2880 w 3360"/>
                  <a:gd name="T23" fmla="*/ 1280 h 3400"/>
                  <a:gd name="T24" fmla="*/ 2880 w 3360"/>
                  <a:gd name="T25" fmla="*/ 2880 h 3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0"/>
                  <a:gd name="T40" fmla="*/ 0 h 3400"/>
                  <a:gd name="T41" fmla="*/ 3360 w 3360"/>
                  <a:gd name="T42" fmla="*/ 3400 h 3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0" h="3400">
                    <a:moveTo>
                      <a:pt x="2880" y="2880"/>
                    </a:moveTo>
                    <a:lnTo>
                      <a:pt x="2680" y="3080"/>
                    </a:lnTo>
                    <a:lnTo>
                      <a:pt x="1760" y="3080"/>
                    </a:lnTo>
                    <a:lnTo>
                      <a:pt x="1440" y="3400"/>
                    </a:lnTo>
                    <a:lnTo>
                      <a:pt x="200" y="3400"/>
                    </a:lnTo>
                    <a:lnTo>
                      <a:pt x="0" y="3200"/>
                    </a:lnTo>
                    <a:lnTo>
                      <a:pt x="0" y="0"/>
                    </a:lnTo>
                    <a:lnTo>
                      <a:pt x="3360" y="0"/>
                    </a:lnTo>
                    <a:lnTo>
                      <a:pt x="3360" y="160"/>
                    </a:lnTo>
                    <a:lnTo>
                      <a:pt x="2720" y="160"/>
                    </a:lnTo>
                    <a:lnTo>
                      <a:pt x="2720" y="720"/>
                    </a:lnTo>
                    <a:lnTo>
                      <a:pt x="2880" y="1280"/>
                    </a:lnTo>
                    <a:lnTo>
                      <a:pt x="2880" y="288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23" name="Line 11"/>
              <p:cNvSpPr>
                <a:spLocks noChangeAspect="1" noChangeShapeType="1"/>
              </p:cNvSpPr>
              <p:nvPr/>
            </p:nvSpPr>
            <p:spPr bwMode="auto">
              <a:xfrm flipH="1">
                <a:off x="4481" y="8205"/>
                <a:ext cx="0" cy="7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4" name="Line 12"/>
              <p:cNvSpPr>
                <a:spLocks noChangeAspect="1" noChangeShapeType="1"/>
              </p:cNvSpPr>
              <p:nvPr/>
            </p:nvSpPr>
            <p:spPr bwMode="auto">
              <a:xfrm flipV="1">
                <a:off x="4481" y="8785"/>
                <a:ext cx="28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5" name="Line 13"/>
              <p:cNvSpPr>
                <a:spLocks noChangeAspect="1" noChangeShapeType="1"/>
              </p:cNvSpPr>
              <p:nvPr/>
            </p:nvSpPr>
            <p:spPr bwMode="auto">
              <a:xfrm>
                <a:off x="4761" y="8785"/>
                <a:ext cx="3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6" name="Line 14"/>
              <p:cNvSpPr>
                <a:spLocks noChangeAspect="1" noChangeShapeType="1"/>
              </p:cNvSpPr>
              <p:nvPr/>
            </p:nvSpPr>
            <p:spPr bwMode="auto">
              <a:xfrm flipH="1" flipV="1">
                <a:off x="8281" y="6785"/>
                <a:ext cx="0" cy="1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7" name="Line 15"/>
              <p:cNvSpPr>
                <a:spLocks noChangeAspect="1" noChangeShapeType="1"/>
              </p:cNvSpPr>
              <p:nvPr/>
            </p:nvSpPr>
            <p:spPr bwMode="auto">
              <a:xfrm>
                <a:off x="8281" y="6785"/>
                <a:ext cx="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8" name="Line 16"/>
              <p:cNvSpPr>
                <a:spLocks noChangeAspect="1" noChangeShapeType="1"/>
              </p:cNvSpPr>
              <p:nvPr/>
            </p:nvSpPr>
            <p:spPr bwMode="auto">
              <a:xfrm flipH="1" flipV="1">
                <a:off x="8841" y="5265"/>
                <a:ext cx="0" cy="15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29" name="Rectangle 17"/>
              <p:cNvSpPr>
                <a:spLocks noChangeAspect="1" noChangeArrowheads="1"/>
              </p:cNvSpPr>
              <p:nvPr/>
            </p:nvSpPr>
            <p:spPr bwMode="auto">
              <a:xfrm flipH="1">
                <a:off x="3361" y="4425"/>
                <a:ext cx="240" cy="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30" name="Freeform 18"/>
              <p:cNvSpPr>
                <a:spLocks noChangeAspect="1"/>
              </p:cNvSpPr>
              <p:nvPr/>
            </p:nvSpPr>
            <p:spPr bwMode="auto">
              <a:xfrm flipH="1">
                <a:off x="3901" y="4382"/>
                <a:ext cx="2680" cy="3160"/>
              </a:xfrm>
              <a:custGeom>
                <a:avLst/>
                <a:gdLst>
                  <a:gd name="T0" fmla="*/ 0 w 2680"/>
                  <a:gd name="T1" fmla="*/ 0 h 3160"/>
                  <a:gd name="T2" fmla="*/ 2340 w 2680"/>
                  <a:gd name="T3" fmla="*/ 0 h 3160"/>
                  <a:gd name="T4" fmla="*/ 2680 w 2680"/>
                  <a:gd name="T5" fmla="*/ 1160 h 3160"/>
                  <a:gd name="T6" fmla="*/ 2680 w 2680"/>
                  <a:gd name="T7" fmla="*/ 2740 h 3160"/>
                  <a:gd name="T8" fmla="*/ 2580 w 2680"/>
                  <a:gd name="T9" fmla="*/ 2840 h 3160"/>
                  <a:gd name="T10" fmla="*/ 1660 w 2680"/>
                  <a:gd name="T11" fmla="*/ 2840 h 3160"/>
                  <a:gd name="T12" fmla="*/ 1340 w 2680"/>
                  <a:gd name="T13" fmla="*/ 3160 h 3160"/>
                  <a:gd name="T14" fmla="*/ 100 w 2680"/>
                  <a:gd name="T15" fmla="*/ 3160 h 3160"/>
                  <a:gd name="T16" fmla="*/ 0 w 2680"/>
                  <a:gd name="T17" fmla="*/ 3060 h 3160"/>
                  <a:gd name="T18" fmla="*/ 0 w 2680"/>
                  <a:gd name="T19" fmla="*/ 0 h 3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3160"/>
                  <a:gd name="T32" fmla="*/ 2680 w 2680"/>
                  <a:gd name="T33" fmla="*/ 3160 h 3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3160">
                    <a:moveTo>
                      <a:pt x="0" y="0"/>
                    </a:moveTo>
                    <a:lnTo>
                      <a:pt x="2340" y="0"/>
                    </a:lnTo>
                    <a:lnTo>
                      <a:pt x="2680" y="1160"/>
                    </a:lnTo>
                    <a:lnTo>
                      <a:pt x="2680" y="2740"/>
                    </a:lnTo>
                    <a:lnTo>
                      <a:pt x="2580" y="2840"/>
                    </a:lnTo>
                    <a:lnTo>
                      <a:pt x="1660" y="2840"/>
                    </a:lnTo>
                    <a:lnTo>
                      <a:pt x="1340" y="3160"/>
                    </a:lnTo>
                    <a:lnTo>
                      <a:pt x="100" y="3160"/>
                    </a:lnTo>
                    <a:lnTo>
                      <a:pt x="0" y="30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31" name="Line 19"/>
              <p:cNvSpPr>
                <a:spLocks noChangeAspect="1" noChangeShapeType="1"/>
              </p:cNvSpPr>
              <p:nvPr/>
            </p:nvSpPr>
            <p:spPr bwMode="auto">
              <a:xfrm flipH="1" flipV="1">
                <a:off x="8121" y="6705"/>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2" name="Line 20"/>
              <p:cNvSpPr>
                <a:spLocks noChangeAspect="1" noChangeShapeType="1"/>
              </p:cNvSpPr>
              <p:nvPr/>
            </p:nvSpPr>
            <p:spPr bwMode="auto">
              <a:xfrm flipH="1">
                <a:off x="6801" y="4665"/>
                <a:ext cx="0" cy="3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3" name="Line 21"/>
              <p:cNvSpPr>
                <a:spLocks noChangeAspect="1" noChangeShapeType="1"/>
              </p:cNvSpPr>
              <p:nvPr/>
            </p:nvSpPr>
            <p:spPr bwMode="auto">
              <a:xfrm flipH="1">
                <a:off x="8281" y="5145"/>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4" name="Line 22"/>
              <p:cNvSpPr>
                <a:spLocks noChangeAspect="1" noChangeShapeType="1"/>
              </p:cNvSpPr>
              <p:nvPr/>
            </p:nvSpPr>
            <p:spPr bwMode="auto">
              <a:xfrm flipV="1">
                <a:off x="8121" y="6545"/>
                <a:ext cx="16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5" name="Line 23"/>
              <p:cNvSpPr>
                <a:spLocks noChangeAspect="1" noChangeShapeType="1"/>
              </p:cNvSpPr>
              <p:nvPr/>
            </p:nvSpPr>
            <p:spPr bwMode="auto">
              <a:xfrm>
                <a:off x="6801" y="4665"/>
                <a:ext cx="1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6" name="Line 24"/>
              <p:cNvSpPr>
                <a:spLocks noChangeAspect="1" noChangeShapeType="1"/>
              </p:cNvSpPr>
              <p:nvPr/>
            </p:nvSpPr>
            <p:spPr bwMode="auto">
              <a:xfrm flipH="1">
                <a:off x="8201" y="466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7" name="Line 25"/>
              <p:cNvSpPr>
                <a:spLocks noChangeAspect="1" noChangeShapeType="1"/>
              </p:cNvSpPr>
              <p:nvPr/>
            </p:nvSpPr>
            <p:spPr bwMode="auto">
              <a:xfrm>
                <a:off x="3041" y="3505"/>
                <a:ext cx="1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8" name="Line 26"/>
              <p:cNvSpPr>
                <a:spLocks noChangeAspect="1" noChangeShapeType="1"/>
              </p:cNvSpPr>
              <p:nvPr/>
            </p:nvSpPr>
            <p:spPr bwMode="auto">
              <a:xfrm rot="5400000" flipH="1">
                <a:off x="881" y="5865"/>
                <a:ext cx="4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39" name="Line 27"/>
              <p:cNvSpPr>
                <a:spLocks noChangeAspect="1" noChangeShapeType="1"/>
              </p:cNvSpPr>
              <p:nvPr/>
            </p:nvSpPr>
            <p:spPr bwMode="auto">
              <a:xfrm flipH="1">
                <a:off x="3161" y="3585"/>
                <a:ext cx="1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0" name="Line 28"/>
              <p:cNvSpPr>
                <a:spLocks noChangeAspect="1" noChangeShapeType="1"/>
              </p:cNvSpPr>
              <p:nvPr/>
            </p:nvSpPr>
            <p:spPr bwMode="auto">
              <a:xfrm flipV="1">
                <a:off x="4361" y="3225"/>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1" name="Line 29"/>
              <p:cNvSpPr>
                <a:spLocks noChangeAspect="1" noChangeShapeType="1"/>
              </p:cNvSpPr>
              <p:nvPr/>
            </p:nvSpPr>
            <p:spPr bwMode="auto">
              <a:xfrm>
                <a:off x="8841" y="5265"/>
                <a:ext cx="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2" name="Line 30"/>
              <p:cNvSpPr>
                <a:spLocks noChangeAspect="1" noChangeShapeType="1"/>
              </p:cNvSpPr>
              <p:nvPr/>
            </p:nvSpPr>
            <p:spPr bwMode="auto">
              <a:xfrm rot="5400000" flipH="1">
                <a:off x="6521" y="3185"/>
                <a:ext cx="20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3" name="Line 31"/>
              <p:cNvSpPr>
                <a:spLocks noChangeAspect="1" noChangeShapeType="1"/>
              </p:cNvSpPr>
              <p:nvPr/>
            </p:nvSpPr>
            <p:spPr bwMode="auto">
              <a:xfrm rot="5400000">
                <a:off x="5521" y="2105"/>
                <a:ext cx="0" cy="2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4" name="Line 32"/>
              <p:cNvSpPr>
                <a:spLocks noChangeAspect="1" noChangeShapeType="1"/>
              </p:cNvSpPr>
              <p:nvPr/>
            </p:nvSpPr>
            <p:spPr bwMode="auto">
              <a:xfrm rot="5400000" flipH="1">
                <a:off x="8161" y="4145"/>
                <a:ext cx="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5" name="Line 33"/>
              <p:cNvSpPr>
                <a:spLocks noChangeAspect="1" noChangeShapeType="1"/>
              </p:cNvSpPr>
              <p:nvPr/>
            </p:nvSpPr>
            <p:spPr bwMode="auto">
              <a:xfrm flipH="1">
                <a:off x="8881" y="3665"/>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6" name="Line 34"/>
              <p:cNvSpPr>
                <a:spLocks noChangeAspect="1" noChangeShapeType="1"/>
              </p:cNvSpPr>
              <p:nvPr/>
            </p:nvSpPr>
            <p:spPr bwMode="auto">
              <a:xfrm flipH="1" flipV="1">
                <a:off x="9081" y="2985"/>
                <a:ext cx="0" cy="22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7" name="Line 35"/>
              <p:cNvSpPr>
                <a:spLocks noChangeAspect="1" noChangeShapeType="1"/>
              </p:cNvSpPr>
              <p:nvPr/>
            </p:nvSpPr>
            <p:spPr bwMode="auto">
              <a:xfrm flipH="1">
                <a:off x="10441" y="2145"/>
                <a:ext cx="0" cy="35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8" name="Line 36"/>
              <p:cNvSpPr>
                <a:spLocks noChangeAspect="1" noChangeShapeType="1"/>
              </p:cNvSpPr>
              <p:nvPr/>
            </p:nvSpPr>
            <p:spPr bwMode="auto">
              <a:xfrm flipH="1">
                <a:off x="10041" y="5705"/>
                <a:ext cx="40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49" name="Line 37"/>
              <p:cNvSpPr>
                <a:spLocks noChangeAspect="1" noChangeShapeType="1"/>
              </p:cNvSpPr>
              <p:nvPr/>
            </p:nvSpPr>
            <p:spPr bwMode="auto">
              <a:xfrm flipH="1">
                <a:off x="10041" y="6105"/>
                <a:ext cx="0" cy="2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0" name="Line 38"/>
              <p:cNvSpPr>
                <a:spLocks noChangeAspect="1" noChangeShapeType="1"/>
              </p:cNvSpPr>
              <p:nvPr/>
            </p:nvSpPr>
            <p:spPr bwMode="auto">
              <a:xfrm flipH="1">
                <a:off x="8321" y="8785"/>
                <a:ext cx="0" cy="3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1" name="Line 39"/>
              <p:cNvSpPr>
                <a:spLocks noChangeAspect="1" noChangeShapeType="1"/>
              </p:cNvSpPr>
              <p:nvPr/>
            </p:nvSpPr>
            <p:spPr bwMode="auto">
              <a:xfrm flipH="1" flipV="1">
                <a:off x="8281" y="5145"/>
                <a:ext cx="0" cy="1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2" name="Line 40"/>
              <p:cNvSpPr>
                <a:spLocks noChangeAspect="1" noChangeShapeType="1"/>
              </p:cNvSpPr>
              <p:nvPr/>
            </p:nvSpPr>
            <p:spPr bwMode="auto">
              <a:xfrm flipH="1">
                <a:off x="8201" y="4785"/>
                <a:ext cx="6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3" name="Line 41"/>
              <p:cNvSpPr>
                <a:spLocks noChangeAspect="1" noChangeShapeType="1"/>
              </p:cNvSpPr>
              <p:nvPr/>
            </p:nvSpPr>
            <p:spPr bwMode="auto">
              <a:xfrm flipV="1">
                <a:off x="8761" y="4945"/>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4" name="Line 42"/>
              <p:cNvSpPr>
                <a:spLocks noChangeAspect="1" noChangeShapeType="1"/>
              </p:cNvSpPr>
              <p:nvPr/>
            </p:nvSpPr>
            <p:spPr bwMode="auto">
              <a:xfrm flipV="1">
                <a:off x="6681" y="3345"/>
                <a:ext cx="2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5" name="Line 43"/>
              <p:cNvSpPr>
                <a:spLocks noChangeAspect="1" noChangeShapeType="1"/>
              </p:cNvSpPr>
              <p:nvPr/>
            </p:nvSpPr>
            <p:spPr bwMode="auto">
              <a:xfrm flipH="1">
                <a:off x="8841" y="3665"/>
                <a:ext cx="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6" name="Line 44"/>
              <p:cNvSpPr>
                <a:spLocks noChangeAspect="1" noChangeShapeType="1"/>
              </p:cNvSpPr>
              <p:nvPr/>
            </p:nvSpPr>
            <p:spPr bwMode="auto">
              <a:xfrm flipH="1" flipV="1">
                <a:off x="8841" y="342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7" name="Line 45"/>
              <p:cNvSpPr>
                <a:spLocks noChangeAspect="1" noChangeShapeType="1"/>
              </p:cNvSpPr>
              <p:nvPr/>
            </p:nvSpPr>
            <p:spPr bwMode="auto">
              <a:xfrm flipV="1">
                <a:off x="6601" y="3425"/>
                <a:ext cx="2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8" name="Line 46"/>
              <p:cNvSpPr>
                <a:spLocks noChangeAspect="1" noChangeShapeType="1"/>
              </p:cNvSpPr>
              <p:nvPr/>
            </p:nvSpPr>
            <p:spPr bwMode="auto">
              <a:xfrm flipH="1" flipV="1">
                <a:off x="6481" y="3225"/>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59" name="Line 47"/>
              <p:cNvSpPr>
                <a:spLocks noChangeAspect="1" noChangeShapeType="1"/>
              </p:cNvSpPr>
              <p:nvPr/>
            </p:nvSpPr>
            <p:spPr bwMode="auto">
              <a:xfrm flipH="1">
                <a:off x="4561" y="3225"/>
                <a:ext cx="1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0" name="Line 48"/>
              <p:cNvSpPr>
                <a:spLocks noChangeAspect="1" noChangeShapeType="1"/>
              </p:cNvSpPr>
              <p:nvPr/>
            </p:nvSpPr>
            <p:spPr bwMode="auto">
              <a:xfrm flipH="1">
                <a:off x="4281" y="3145"/>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1" name="Line 49"/>
              <p:cNvSpPr>
                <a:spLocks noChangeAspect="1" noChangeShapeType="1"/>
              </p:cNvSpPr>
              <p:nvPr/>
            </p:nvSpPr>
            <p:spPr bwMode="auto">
              <a:xfrm flipH="1">
                <a:off x="3041" y="3505"/>
                <a:ext cx="0" cy="4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2" name="Line 50"/>
              <p:cNvSpPr>
                <a:spLocks noChangeAspect="1" noChangeShapeType="1"/>
              </p:cNvSpPr>
              <p:nvPr/>
            </p:nvSpPr>
            <p:spPr bwMode="auto">
              <a:xfrm rot="16200000" flipH="1">
                <a:off x="2641" y="7585"/>
                <a:ext cx="0" cy="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3" name="Line 51"/>
              <p:cNvSpPr>
                <a:spLocks noChangeAspect="1" noChangeShapeType="1"/>
              </p:cNvSpPr>
              <p:nvPr/>
            </p:nvSpPr>
            <p:spPr bwMode="auto">
              <a:xfrm rot="5400000" flipH="1" flipV="1">
                <a:off x="2161" y="806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4" name="Line 52"/>
              <p:cNvSpPr>
                <a:spLocks noChangeAspect="1" noChangeShapeType="1"/>
              </p:cNvSpPr>
              <p:nvPr/>
            </p:nvSpPr>
            <p:spPr bwMode="auto">
              <a:xfrm flipH="1">
                <a:off x="2241" y="8145"/>
                <a:ext cx="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65" name="Freeform 53"/>
              <p:cNvSpPr>
                <a:spLocks noChangeAspect="1"/>
              </p:cNvSpPr>
              <p:nvPr/>
            </p:nvSpPr>
            <p:spPr bwMode="auto">
              <a:xfrm flipH="1">
                <a:off x="6904" y="4785"/>
                <a:ext cx="1280" cy="3120"/>
              </a:xfrm>
              <a:custGeom>
                <a:avLst/>
                <a:gdLst>
                  <a:gd name="T0" fmla="*/ 100 w 1280"/>
                  <a:gd name="T1" fmla="*/ 0 h 3120"/>
                  <a:gd name="T2" fmla="*/ 1280 w 1280"/>
                  <a:gd name="T3" fmla="*/ 0 h 3120"/>
                  <a:gd name="T4" fmla="*/ 1280 w 1280"/>
                  <a:gd name="T5" fmla="*/ 3120 h 3120"/>
                  <a:gd name="T6" fmla="*/ 260 w 1280"/>
                  <a:gd name="T7" fmla="*/ 3120 h 3120"/>
                  <a:gd name="T8" fmla="*/ 160 w 1280"/>
                  <a:gd name="T9" fmla="*/ 3020 h 3120"/>
                  <a:gd name="T10" fmla="*/ 160 w 1280"/>
                  <a:gd name="T11" fmla="*/ 1920 h 3120"/>
                  <a:gd name="T12" fmla="*/ 0 w 1280"/>
                  <a:gd name="T13" fmla="*/ 1760 h 3120"/>
                  <a:gd name="T14" fmla="*/ 0 w 1280"/>
                  <a:gd name="T15" fmla="*/ 480 h 3120"/>
                  <a:gd name="T16" fmla="*/ 100 w 1280"/>
                  <a:gd name="T17" fmla="*/ 480 h 3120"/>
                  <a:gd name="T18" fmla="*/ 100 w 1280"/>
                  <a:gd name="T19" fmla="*/ 0 h 3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3120"/>
                  <a:gd name="T32" fmla="*/ 1280 w 1280"/>
                  <a:gd name="T33" fmla="*/ 3120 h 3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3120">
                    <a:moveTo>
                      <a:pt x="100" y="0"/>
                    </a:moveTo>
                    <a:lnTo>
                      <a:pt x="1280" y="0"/>
                    </a:lnTo>
                    <a:lnTo>
                      <a:pt x="1280" y="3120"/>
                    </a:lnTo>
                    <a:lnTo>
                      <a:pt x="260" y="3120"/>
                    </a:lnTo>
                    <a:lnTo>
                      <a:pt x="160" y="3020"/>
                    </a:lnTo>
                    <a:lnTo>
                      <a:pt x="160" y="1920"/>
                    </a:lnTo>
                    <a:lnTo>
                      <a:pt x="0" y="1760"/>
                    </a:lnTo>
                    <a:lnTo>
                      <a:pt x="0" y="480"/>
                    </a:lnTo>
                    <a:lnTo>
                      <a:pt x="100" y="480"/>
                    </a:lnTo>
                    <a:lnTo>
                      <a:pt x="10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66" name="Rectangle 54"/>
              <p:cNvSpPr>
                <a:spLocks noChangeAspect="1" noChangeArrowheads="1"/>
              </p:cNvSpPr>
              <p:nvPr/>
            </p:nvSpPr>
            <p:spPr bwMode="auto">
              <a:xfrm flipH="1">
                <a:off x="8401" y="6625"/>
                <a:ext cx="320" cy="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67" name="Rectangle 55"/>
              <p:cNvSpPr>
                <a:spLocks noChangeAspect="1" noChangeArrowheads="1"/>
              </p:cNvSpPr>
              <p:nvPr/>
            </p:nvSpPr>
            <p:spPr bwMode="auto">
              <a:xfrm flipH="1">
                <a:off x="8401" y="5145"/>
                <a:ext cx="320" cy="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68" name="Rectangle 56"/>
              <p:cNvSpPr>
                <a:spLocks noChangeAspect="1" noChangeArrowheads="1"/>
              </p:cNvSpPr>
              <p:nvPr/>
            </p:nvSpPr>
            <p:spPr bwMode="auto">
              <a:xfrm flipH="1">
                <a:off x="8441" y="5225"/>
                <a:ext cx="240" cy="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69" name="Rectangle 57"/>
              <p:cNvSpPr>
                <a:spLocks noChangeAspect="1" noChangeArrowheads="1"/>
              </p:cNvSpPr>
              <p:nvPr/>
            </p:nvSpPr>
            <p:spPr bwMode="auto">
              <a:xfrm flipH="1">
                <a:off x="8441" y="4745"/>
                <a:ext cx="24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70" name="Rectangle 58"/>
              <p:cNvSpPr>
                <a:spLocks noChangeAspect="1" noChangeArrowheads="1"/>
              </p:cNvSpPr>
              <p:nvPr/>
            </p:nvSpPr>
            <p:spPr bwMode="auto">
              <a:xfrm flipH="1">
                <a:off x="8481" y="3985"/>
                <a:ext cx="160" cy="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71" name="Freeform 59"/>
              <p:cNvSpPr>
                <a:spLocks noChangeAspect="1"/>
              </p:cNvSpPr>
              <p:nvPr/>
            </p:nvSpPr>
            <p:spPr bwMode="auto">
              <a:xfrm flipH="1">
                <a:off x="5358" y="3585"/>
                <a:ext cx="3360" cy="680"/>
              </a:xfrm>
              <a:custGeom>
                <a:avLst/>
                <a:gdLst>
                  <a:gd name="T0" fmla="*/ 0 w 3360"/>
                  <a:gd name="T1" fmla="*/ 0 h 680"/>
                  <a:gd name="T2" fmla="*/ 3360 w 3360"/>
                  <a:gd name="T3" fmla="*/ 0 h 680"/>
                  <a:gd name="T4" fmla="*/ 3360 w 3360"/>
                  <a:gd name="T5" fmla="*/ 680 h 680"/>
                  <a:gd name="T6" fmla="*/ 2560 w 3360"/>
                  <a:gd name="T7" fmla="*/ 680 h 680"/>
                  <a:gd name="T8" fmla="*/ 2560 w 3360"/>
                  <a:gd name="T9" fmla="*/ 400 h 680"/>
                  <a:gd name="T10" fmla="*/ 0 w 3360"/>
                  <a:gd name="T11" fmla="*/ 400 h 680"/>
                  <a:gd name="T12" fmla="*/ 0 w 3360"/>
                  <a:gd name="T13" fmla="*/ 0 h 680"/>
                  <a:gd name="T14" fmla="*/ 0 60000 65536"/>
                  <a:gd name="T15" fmla="*/ 0 60000 65536"/>
                  <a:gd name="T16" fmla="*/ 0 60000 65536"/>
                  <a:gd name="T17" fmla="*/ 0 60000 65536"/>
                  <a:gd name="T18" fmla="*/ 0 60000 65536"/>
                  <a:gd name="T19" fmla="*/ 0 60000 65536"/>
                  <a:gd name="T20" fmla="*/ 0 60000 65536"/>
                  <a:gd name="T21" fmla="*/ 0 w 3360"/>
                  <a:gd name="T22" fmla="*/ 0 h 680"/>
                  <a:gd name="T23" fmla="*/ 3360 w 3360"/>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0" h="680">
                    <a:moveTo>
                      <a:pt x="0" y="0"/>
                    </a:moveTo>
                    <a:lnTo>
                      <a:pt x="3360" y="0"/>
                    </a:lnTo>
                    <a:lnTo>
                      <a:pt x="3360" y="680"/>
                    </a:lnTo>
                    <a:lnTo>
                      <a:pt x="2560" y="680"/>
                    </a:lnTo>
                    <a:lnTo>
                      <a:pt x="2560" y="400"/>
                    </a:lnTo>
                    <a:lnTo>
                      <a:pt x="0" y="40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72" name="Line 60"/>
              <p:cNvSpPr>
                <a:spLocks noChangeAspect="1" noChangeShapeType="1"/>
              </p:cNvSpPr>
              <p:nvPr/>
            </p:nvSpPr>
            <p:spPr bwMode="auto">
              <a:xfrm flipH="1" flipV="1">
                <a:off x="2201" y="11345"/>
                <a:ext cx="78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3" name="Line 61"/>
              <p:cNvSpPr>
                <a:spLocks noChangeAspect="1" noChangeShapeType="1"/>
              </p:cNvSpPr>
              <p:nvPr/>
            </p:nvSpPr>
            <p:spPr bwMode="auto">
              <a:xfrm flipV="1">
                <a:off x="4481" y="8145"/>
                <a:ext cx="16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4" name="Line 62"/>
              <p:cNvSpPr>
                <a:spLocks noChangeAspect="1" noChangeShapeType="1"/>
              </p:cNvSpPr>
              <p:nvPr/>
            </p:nvSpPr>
            <p:spPr bwMode="auto">
              <a:xfrm>
                <a:off x="4641" y="8145"/>
                <a:ext cx="36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5" name="Line 63"/>
              <p:cNvSpPr>
                <a:spLocks noChangeAspect="1" noChangeShapeType="1"/>
              </p:cNvSpPr>
              <p:nvPr/>
            </p:nvSpPr>
            <p:spPr bwMode="auto">
              <a:xfrm flipH="1">
                <a:off x="7921" y="7825"/>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6" name="Line 64"/>
              <p:cNvSpPr>
                <a:spLocks noChangeAspect="1" noChangeShapeType="1"/>
              </p:cNvSpPr>
              <p:nvPr/>
            </p:nvSpPr>
            <p:spPr bwMode="auto">
              <a:xfrm flipH="1">
                <a:off x="3721" y="8025"/>
                <a:ext cx="4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7" name="Line 65"/>
              <p:cNvSpPr>
                <a:spLocks noChangeAspect="1" noChangeShapeType="1"/>
              </p:cNvSpPr>
              <p:nvPr/>
            </p:nvSpPr>
            <p:spPr bwMode="auto">
              <a:xfrm flipH="1">
                <a:off x="6681" y="7785"/>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8" name="Line 66"/>
              <p:cNvSpPr>
                <a:spLocks noChangeAspect="1" noChangeShapeType="1"/>
              </p:cNvSpPr>
              <p:nvPr/>
            </p:nvSpPr>
            <p:spPr bwMode="auto">
              <a:xfrm flipH="1">
                <a:off x="3721" y="7905"/>
                <a:ext cx="2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79" name="Line 67"/>
              <p:cNvSpPr>
                <a:spLocks noChangeAspect="1" noChangeShapeType="1"/>
              </p:cNvSpPr>
              <p:nvPr/>
            </p:nvSpPr>
            <p:spPr bwMode="auto">
              <a:xfrm>
                <a:off x="3721" y="790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0" name="Line 68"/>
              <p:cNvSpPr>
                <a:spLocks noChangeAspect="1" noChangeShapeType="1"/>
              </p:cNvSpPr>
              <p:nvPr/>
            </p:nvSpPr>
            <p:spPr bwMode="auto">
              <a:xfrm>
                <a:off x="2121" y="790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1" name="Line 69"/>
              <p:cNvSpPr>
                <a:spLocks noChangeAspect="1" noChangeShapeType="1"/>
              </p:cNvSpPr>
              <p:nvPr/>
            </p:nvSpPr>
            <p:spPr bwMode="auto">
              <a:xfrm flipV="1">
                <a:off x="2801" y="3105"/>
                <a:ext cx="0" cy="46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2" name="Line 70"/>
              <p:cNvSpPr>
                <a:spLocks noChangeAspect="1" noChangeShapeType="1"/>
              </p:cNvSpPr>
              <p:nvPr/>
            </p:nvSpPr>
            <p:spPr bwMode="auto">
              <a:xfrm>
                <a:off x="2281" y="7785"/>
                <a:ext cx="5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3" name="Line 71"/>
              <p:cNvSpPr>
                <a:spLocks noChangeAspect="1" noChangeShapeType="1"/>
              </p:cNvSpPr>
              <p:nvPr/>
            </p:nvSpPr>
            <p:spPr bwMode="auto">
              <a:xfrm flipV="1">
                <a:off x="2281" y="778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4" name="Line 72"/>
              <p:cNvSpPr>
                <a:spLocks noChangeAspect="1" noChangeShapeType="1"/>
              </p:cNvSpPr>
              <p:nvPr/>
            </p:nvSpPr>
            <p:spPr bwMode="auto">
              <a:xfrm rot="5400000" flipH="1" flipV="1">
                <a:off x="3521" y="2385"/>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5" name="Line 73"/>
              <p:cNvSpPr>
                <a:spLocks noChangeAspect="1" noChangeShapeType="1"/>
              </p:cNvSpPr>
              <p:nvPr/>
            </p:nvSpPr>
            <p:spPr bwMode="auto">
              <a:xfrm>
                <a:off x="2201" y="2145"/>
                <a:ext cx="8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6" name="Line 74"/>
              <p:cNvSpPr>
                <a:spLocks noChangeAspect="1" noChangeShapeType="1"/>
              </p:cNvSpPr>
              <p:nvPr/>
            </p:nvSpPr>
            <p:spPr bwMode="auto">
              <a:xfrm rot="5400000">
                <a:off x="4061" y="2845"/>
                <a:ext cx="44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7" name="Line 75"/>
              <p:cNvSpPr>
                <a:spLocks noChangeAspect="1" noChangeShapeType="1"/>
              </p:cNvSpPr>
              <p:nvPr/>
            </p:nvSpPr>
            <p:spPr bwMode="auto">
              <a:xfrm>
                <a:off x="6921" y="2985"/>
                <a:ext cx="2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8" name="Line 76"/>
              <p:cNvSpPr>
                <a:spLocks noChangeAspect="1" noChangeShapeType="1"/>
              </p:cNvSpPr>
              <p:nvPr/>
            </p:nvSpPr>
            <p:spPr bwMode="auto">
              <a:xfrm rot="5400000" flipH="1" flipV="1">
                <a:off x="5561" y="1425"/>
                <a:ext cx="0" cy="2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89" name="Line 77"/>
              <p:cNvSpPr>
                <a:spLocks noChangeAspect="1" noChangeShapeType="1"/>
              </p:cNvSpPr>
              <p:nvPr/>
            </p:nvSpPr>
            <p:spPr bwMode="auto">
              <a:xfrm rot="16200000" flipH="1">
                <a:off x="6701" y="2765"/>
                <a:ext cx="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90" name="Line 78"/>
              <p:cNvSpPr>
                <a:spLocks noChangeAspect="1" noChangeShapeType="1"/>
              </p:cNvSpPr>
              <p:nvPr/>
            </p:nvSpPr>
            <p:spPr bwMode="auto">
              <a:xfrm rot="16200000" flipH="1">
                <a:off x="6801" y="2865"/>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91" name="Line 79"/>
              <p:cNvSpPr>
                <a:spLocks noChangeAspect="1" noChangeShapeType="1"/>
              </p:cNvSpPr>
              <p:nvPr/>
            </p:nvSpPr>
            <p:spPr bwMode="auto">
              <a:xfrm flipH="1" flipV="1">
                <a:off x="2121" y="7705"/>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92" name="Line 80"/>
              <p:cNvSpPr>
                <a:spLocks noChangeAspect="1" noChangeShapeType="1"/>
              </p:cNvSpPr>
              <p:nvPr/>
            </p:nvSpPr>
            <p:spPr bwMode="auto">
              <a:xfrm>
                <a:off x="2121" y="7705"/>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93" name="Line 81"/>
              <p:cNvSpPr>
                <a:spLocks noChangeAspect="1" noChangeShapeType="1"/>
              </p:cNvSpPr>
              <p:nvPr/>
            </p:nvSpPr>
            <p:spPr bwMode="auto">
              <a:xfrm flipH="1" flipV="1">
                <a:off x="2201" y="2145"/>
                <a:ext cx="0" cy="55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nvGrpSpPr>
              <p:cNvPr id="3494" name="Group 82"/>
              <p:cNvGrpSpPr>
                <a:grpSpLocks noChangeAspect="1"/>
              </p:cNvGrpSpPr>
              <p:nvPr/>
            </p:nvGrpSpPr>
            <p:grpSpPr bwMode="auto">
              <a:xfrm>
                <a:off x="1701" y="7625"/>
                <a:ext cx="8740" cy="3720"/>
                <a:chOff x="1701" y="7625"/>
                <a:chExt cx="8740" cy="3720"/>
              </a:xfrm>
            </p:grpSpPr>
            <p:sp>
              <p:nvSpPr>
                <p:cNvPr id="3495" name="Freeform 83"/>
                <p:cNvSpPr>
                  <a:spLocks noChangeAspect="1"/>
                </p:cNvSpPr>
                <p:nvPr/>
              </p:nvSpPr>
              <p:spPr bwMode="auto">
                <a:xfrm>
                  <a:off x="3801" y="10105"/>
                  <a:ext cx="180" cy="720"/>
                </a:xfrm>
                <a:custGeom>
                  <a:avLst/>
                  <a:gdLst>
                    <a:gd name="T0" fmla="*/ 0 w 180"/>
                    <a:gd name="T1" fmla="*/ 0 h 260"/>
                    <a:gd name="T2" fmla="*/ 160 w 180"/>
                    <a:gd name="T3" fmla="*/ 0 h 260"/>
                    <a:gd name="T4" fmla="*/ 180 w 180"/>
                    <a:gd name="T5" fmla="*/ 720 h 260"/>
                    <a:gd name="T6" fmla="*/ 20 w 180"/>
                    <a:gd name="T7" fmla="*/ 7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96" name="Freeform 84"/>
                <p:cNvSpPr>
                  <a:spLocks noChangeAspect="1"/>
                </p:cNvSpPr>
                <p:nvPr/>
              </p:nvSpPr>
              <p:spPr bwMode="auto">
                <a:xfrm>
                  <a:off x="3821" y="10165"/>
                  <a:ext cx="180" cy="300"/>
                </a:xfrm>
                <a:custGeom>
                  <a:avLst/>
                  <a:gdLst>
                    <a:gd name="T0" fmla="*/ 0 w 180"/>
                    <a:gd name="T1" fmla="*/ 0 h 360"/>
                    <a:gd name="T2" fmla="*/ 160 w 180"/>
                    <a:gd name="T3" fmla="*/ 0 h 360"/>
                    <a:gd name="T4" fmla="*/ 180 w 180"/>
                    <a:gd name="T5" fmla="*/ 300 h 360"/>
                    <a:gd name="T6" fmla="*/ 20 w 180"/>
                    <a:gd name="T7" fmla="*/ 30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97" name="Freeform 85"/>
                <p:cNvSpPr>
                  <a:spLocks noChangeAspect="1"/>
                </p:cNvSpPr>
                <p:nvPr/>
              </p:nvSpPr>
              <p:spPr bwMode="auto">
                <a:xfrm>
                  <a:off x="2841" y="10105"/>
                  <a:ext cx="180" cy="620"/>
                </a:xfrm>
                <a:custGeom>
                  <a:avLst/>
                  <a:gdLst>
                    <a:gd name="T0" fmla="*/ 0 w 180"/>
                    <a:gd name="T1" fmla="*/ 0 h 260"/>
                    <a:gd name="T2" fmla="*/ 160 w 180"/>
                    <a:gd name="T3" fmla="*/ 0 h 260"/>
                    <a:gd name="T4" fmla="*/ 180 w 180"/>
                    <a:gd name="T5" fmla="*/ 620 h 260"/>
                    <a:gd name="T6" fmla="*/ 20 w 180"/>
                    <a:gd name="T7" fmla="*/ 6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98" name="Freeform 86"/>
                <p:cNvSpPr>
                  <a:spLocks noChangeAspect="1"/>
                </p:cNvSpPr>
                <p:nvPr/>
              </p:nvSpPr>
              <p:spPr bwMode="auto">
                <a:xfrm>
                  <a:off x="2861" y="10165"/>
                  <a:ext cx="180" cy="340"/>
                </a:xfrm>
                <a:custGeom>
                  <a:avLst/>
                  <a:gdLst>
                    <a:gd name="T0" fmla="*/ 0 w 180"/>
                    <a:gd name="T1" fmla="*/ 0 h 360"/>
                    <a:gd name="T2" fmla="*/ 160 w 180"/>
                    <a:gd name="T3" fmla="*/ 0 h 360"/>
                    <a:gd name="T4" fmla="*/ 180 w 180"/>
                    <a:gd name="T5" fmla="*/ 340 h 360"/>
                    <a:gd name="T6" fmla="*/ 20 w 180"/>
                    <a:gd name="T7" fmla="*/ 34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499" name="Oval 87"/>
                <p:cNvSpPr>
                  <a:spLocks noChangeAspect="1" noChangeArrowheads="1"/>
                </p:cNvSpPr>
                <p:nvPr/>
              </p:nvSpPr>
              <p:spPr bwMode="auto">
                <a:xfrm flipV="1">
                  <a:off x="4761" y="10865"/>
                  <a:ext cx="100" cy="10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500" name="Line 88"/>
                <p:cNvSpPr>
                  <a:spLocks noChangeAspect="1" noChangeShapeType="1"/>
                </p:cNvSpPr>
                <p:nvPr/>
              </p:nvSpPr>
              <p:spPr bwMode="auto">
                <a:xfrm rot="5400000">
                  <a:off x="4711" y="1099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1" name="Line 89"/>
                <p:cNvSpPr>
                  <a:spLocks noChangeAspect="1" noChangeShapeType="1"/>
                </p:cNvSpPr>
                <p:nvPr/>
              </p:nvSpPr>
              <p:spPr bwMode="auto">
                <a:xfrm rot="10800000">
                  <a:off x="4821" y="1110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2" name="Line 90"/>
                <p:cNvSpPr>
                  <a:spLocks noChangeAspect="1" noChangeShapeType="1"/>
                </p:cNvSpPr>
                <p:nvPr/>
              </p:nvSpPr>
              <p:spPr bwMode="auto">
                <a:xfrm flipV="1">
                  <a:off x="5421" y="1104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3" name="Line 91"/>
                <p:cNvSpPr>
                  <a:spLocks noChangeAspect="1" noChangeShapeType="1"/>
                </p:cNvSpPr>
                <p:nvPr/>
              </p:nvSpPr>
              <p:spPr bwMode="auto">
                <a:xfrm flipH="1" flipV="1">
                  <a:off x="5361" y="11045"/>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4" name="Line 92"/>
                <p:cNvSpPr>
                  <a:spLocks noChangeAspect="1" noChangeShapeType="1"/>
                </p:cNvSpPr>
                <p:nvPr/>
              </p:nvSpPr>
              <p:spPr bwMode="auto">
                <a:xfrm>
                  <a:off x="5361" y="1104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5" name="Line 93"/>
                <p:cNvSpPr>
                  <a:spLocks noChangeAspect="1" noChangeShapeType="1"/>
                </p:cNvSpPr>
                <p:nvPr/>
              </p:nvSpPr>
              <p:spPr bwMode="auto">
                <a:xfrm flipH="1" flipV="1">
                  <a:off x="5201" y="1112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6" name="Oval 94"/>
                <p:cNvSpPr>
                  <a:spLocks noChangeAspect="1" noChangeArrowheads="1"/>
                </p:cNvSpPr>
                <p:nvPr/>
              </p:nvSpPr>
              <p:spPr bwMode="auto">
                <a:xfrm flipV="1">
                  <a:off x="5201" y="11005"/>
                  <a:ext cx="120" cy="12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507" name="Line 95"/>
                <p:cNvSpPr>
                  <a:spLocks noChangeAspect="1" noChangeShapeType="1"/>
                </p:cNvSpPr>
                <p:nvPr/>
              </p:nvSpPr>
              <p:spPr bwMode="auto">
                <a:xfrm flipV="1">
                  <a:off x="5201" y="1104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8" name="Line 96"/>
                <p:cNvSpPr>
                  <a:spLocks noChangeAspect="1" noChangeShapeType="1"/>
                </p:cNvSpPr>
                <p:nvPr/>
              </p:nvSpPr>
              <p:spPr bwMode="auto">
                <a:xfrm flipV="1">
                  <a:off x="4641" y="1086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09" name="Line 97"/>
                <p:cNvSpPr>
                  <a:spLocks noChangeAspect="1" noChangeShapeType="1"/>
                </p:cNvSpPr>
                <p:nvPr/>
              </p:nvSpPr>
              <p:spPr bwMode="auto">
                <a:xfrm flipV="1">
                  <a:off x="4641" y="10865"/>
                  <a:ext cx="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0" name="Line 98"/>
                <p:cNvSpPr>
                  <a:spLocks noChangeAspect="1" noChangeShapeType="1"/>
                </p:cNvSpPr>
                <p:nvPr/>
              </p:nvSpPr>
              <p:spPr bwMode="auto">
                <a:xfrm>
                  <a:off x="4761" y="1086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1" name="Line 99"/>
                <p:cNvSpPr>
                  <a:spLocks noChangeAspect="1" noChangeShapeType="1"/>
                </p:cNvSpPr>
                <p:nvPr/>
              </p:nvSpPr>
              <p:spPr bwMode="auto">
                <a:xfrm flipV="1">
                  <a:off x="4761" y="10965"/>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2" name="Line 100"/>
                <p:cNvSpPr>
                  <a:spLocks noChangeAspect="1" noChangeShapeType="1"/>
                </p:cNvSpPr>
                <p:nvPr/>
              </p:nvSpPr>
              <p:spPr bwMode="auto">
                <a:xfrm flipV="1">
                  <a:off x="4841" y="10945"/>
                  <a:ext cx="2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3" name="Line 101"/>
                <p:cNvSpPr>
                  <a:spLocks noChangeAspect="1" noChangeShapeType="1"/>
                </p:cNvSpPr>
                <p:nvPr/>
              </p:nvSpPr>
              <p:spPr bwMode="auto">
                <a:xfrm>
                  <a:off x="4861" y="1094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4" name="Line 102"/>
                <p:cNvSpPr>
                  <a:spLocks noChangeAspect="1" noChangeShapeType="1"/>
                </p:cNvSpPr>
                <p:nvPr/>
              </p:nvSpPr>
              <p:spPr bwMode="auto">
                <a:xfrm flipV="1">
                  <a:off x="4861" y="11045"/>
                  <a:ext cx="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5" name="Oval 103"/>
                <p:cNvSpPr>
                  <a:spLocks noChangeAspect="1" noChangeArrowheads="1"/>
                </p:cNvSpPr>
                <p:nvPr/>
              </p:nvSpPr>
              <p:spPr bwMode="auto">
                <a:xfrm>
                  <a:off x="4761" y="9645"/>
                  <a:ext cx="100" cy="10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nvGrpSpPr>
                <p:cNvPr id="3516" name="Group 104"/>
                <p:cNvGrpSpPr>
                  <a:grpSpLocks noChangeAspect="1"/>
                </p:cNvGrpSpPr>
                <p:nvPr/>
              </p:nvGrpSpPr>
              <p:grpSpPr bwMode="auto">
                <a:xfrm>
                  <a:off x="2161" y="8385"/>
                  <a:ext cx="1840" cy="1660"/>
                  <a:chOff x="2161" y="8385"/>
                  <a:chExt cx="1840" cy="1660"/>
                </a:xfrm>
              </p:grpSpPr>
              <p:grpSp>
                <p:nvGrpSpPr>
                  <p:cNvPr id="3752" name="Group 105"/>
                  <p:cNvGrpSpPr>
                    <a:grpSpLocks noChangeAspect="1"/>
                  </p:cNvGrpSpPr>
                  <p:nvPr/>
                </p:nvGrpSpPr>
                <p:grpSpPr bwMode="auto">
                  <a:xfrm flipH="1">
                    <a:off x="2161" y="8385"/>
                    <a:ext cx="1080" cy="1660"/>
                    <a:chOff x="2861" y="2058"/>
                    <a:chExt cx="1080" cy="1660"/>
                  </a:xfrm>
                </p:grpSpPr>
                <p:sp>
                  <p:nvSpPr>
                    <p:cNvPr id="3758" name="Line 106"/>
                    <p:cNvSpPr>
                      <a:spLocks noChangeAspect="1" noChangeShapeType="1"/>
                    </p:cNvSpPr>
                    <p:nvPr/>
                  </p:nvSpPr>
                  <p:spPr bwMode="auto">
                    <a:xfrm flipH="1" flipV="1">
                      <a:off x="3661" y="2178"/>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59" name="Line 107"/>
                    <p:cNvSpPr>
                      <a:spLocks noChangeAspect="1" noChangeShapeType="1"/>
                    </p:cNvSpPr>
                    <p:nvPr/>
                  </p:nvSpPr>
                  <p:spPr bwMode="auto">
                    <a:xfrm flipH="1">
                      <a:off x="3661" y="371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0" name="Line 108"/>
                    <p:cNvSpPr>
                      <a:spLocks noChangeAspect="1" noChangeShapeType="1"/>
                    </p:cNvSpPr>
                    <p:nvPr/>
                  </p:nvSpPr>
                  <p:spPr bwMode="auto">
                    <a:xfrm flipV="1">
                      <a:off x="3941" y="3418"/>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1" name="Line 109"/>
                    <p:cNvSpPr>
                      <a:spLocks noChangeAspect="1" noChangeShapeType="1"/>
                    </p:cNvSpPr>
                    <p:nvPr/>
                  </p:nvSpPr>
                  <p:spPr bwMode="auto">
                    <a:xfrm flipV="1">
                      <a:off x="286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2" name="Line 110"/>
                    <p:cNvSpPr>
                      <a:spLocks noChangeAspect="1" noChangeShapeType="1"/>
                    </p:cNvSpPr>
                    <p:nvPr/>
                  </p:nvSpPr>
                  <p:spPr bwMode="auto">
                    <a:xfrm>
                      <a:off x="3021" y="2858"/>
                      <a:ext cx="640" cy="8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3" name="Line 111"/>
                    <p:cNvSpPr>
                      <a:spLocks noChangeAspect="1" noChangeShapeType="1"/>
                    </p:cNvSpPr>
                    <p:nvPr/>
                  </p:nvSpPr>
                  <p:spPr bwMode="auto">
                    <a:xfrm flipV="1">
                      <a:off x="3021" y="2778"/>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4" name="Line 112"/>
                    <p:cNvSpPr>
                      <a:spLocks noChangeAspect="1" noChangeShapeType="1"/>
                    </p:cNvSpPr>
                    <p:nvPr/>
                  </p:nvSpPr>
                  <p:spPr bwMode="auto">
                    <a:xfrm flipH="1">
                      <a:off x="2861" y="2058"/>
                      <a:ext cx="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5" name="Line 113"/>
                    <p:cNvSpPr>
                      <a:spLocks noChangeAspect="1" noChangeShapeType="1"/>
                    </p:cNvSpPr>
                    <p:nvPr/>
                  </p:nvSpPr>
                  <p:spPr bwMode="auto">
                    <a:xfrm>
                      <a:off x="3261" y="2058"/>
                      <a:ext cx="24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6" name="Line 114"/>
                    <p:cNvSpPr>
                      <a:spLocks noChangeAspect="1" noChangeShapeType="1"/>
                    </p:cNvSpPr>
                    <p:nvPr/>
                  </p:nvSpPr>
                  <p:spPr bwMode="auto">
                    <a:xfrm flipH="1" flipV="1">
                      <a:off x="3741" y="2778"/>
                      <a:ext cx="200"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7" name="Line 115"/>
                    <p:cNvSpPr>
                      <a:spLocks noChangeAspect="1" noChangeShapeType="1"/>
                    </p:cNvSpPr>
                    <p:nvPr/>
                  </p:nvSpPr>
                  <p:spPr bwMode="auto">
                    <a:xfrm flipH="1">
                      <a:off x="2861" y="27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8" name="Line 116"/>
                    <p:cNvSpPr>
                      <a:spLocks noChangeAspect="1" noChangeShapeType="1"/>
                    </p:cNvSpPr>
                    <p:nvPr/>
                  </p:nvSpPr>
                  <p:spPr bwMode="auto">
                    <a:xfrm flipV="1">
                      <a:off x="3741" y="2378"/>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69" name="Line 117"/>
                    <p:cNvSpPr>
                      <a:spLocks noChangeAspect="1" noChangeShapeType="1"/>
                    </p:cNvSpPr>
                    <p:nvPr/>
                  </p:nvSpPr>
                  <p:spPr bwMode="auto">
                    <a:xfrm>
                      <a:off x="3501" y="21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70" name="Line 118"/>
                    <p:cNvSpPr>
                      <a:spLocks noChangeAspect="1" noChangeShapeType="1"/>
                    </p:cNvSpPr>
                    <p:nvPr/>
                  </p:nvSpPr>
                  <p:spPr bwMode="auto">
                    <a:xfrm>
                      <a:off x="3661" y="2378"/>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nvGrpSpPr>
                  <p:cNvPr id="3753" name="Group 119"/>
                  <p:cNvGrpSpPr>
                    <a:grpSpLocks noChangeAspect="1"/>
                  </p:cNvGrpSpPr>
                  <p:nvPr/>
                </p:nvGrpSpPr>
                <p:grpSpPr bwMode="auto">
                  <a:xfrm flipH="1">
                    <a:off x="3721" y="8385"/>
                    <a:ext cx="280" cy="720"/>
                    <a:chOff x="2101" y="2058"/>
                    <a:chExt cx="280" cy="720"/>
                  </a:xfrm>
                </p:grpSpPr>
                <p:sp>
                  <p:nvSpPr>
                    <p:cNvPr id="3754" name="Line 120"/>
                    <p:cNvSpPr>
                      <a:spLocks noChangeAspect="1" noChangeShapeType="1"/>
                    </p:cNvSpPr>
                    <p:nvPr/>
                  </p:nvSpPr>
                  <p:spPr bwMode="auto">
                    <a:xfrm flipV="1">
                      <a:off x="238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55" name="Line 121"/>
                    <p:cNvSpPr>
                      <a:spLocks noChangeAspect="1" noChangeShapeType="1"/>
                    </p:cNvSpPr>
                    <p:nvPr/>
                  </p:nvSpPr>
                  <p:spPr bwMode="auto">
                    <a:xfrm flipH="1">
                      <a:off x="2101" y="277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56" name="Line 122"/>
                    <p:cNvSpPr>
                      <a:spLocks noChangeAspect="1" noChangeShapeType="1"/>
                    </p:cNvSpPr>
                    <p:nvPr/>
                  </p:nvSpPr>
                  <p:spPr bwMode="auto">
                    <a:xfrm flipV="1">
                      <a:off x="210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57" name="Line 123"/>
                    <p:cNvSpPr>
                      <a:spLocks noChangeAspect="1" noChangeShapeType="1"/>
                    </p:cNvSpPr>
                    <p:nvPr/>
                  </p:nvSpPr>
                  <p:spPr bwMode="auto">
                    <a:xfrm>
                      <a:off x="2101" y="205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sp>
              <p:nvSpPr>
                <p:cNvPr id="3517" name="Line 124"/>
                <p:cNvSpPr>
                  <a:spLocks noChangeAspect="1" noChangeShapeType="1"/>
                </p:cNvSpPr>
                <p:nvPr/>
              </p:nvSpPr>
              <p:spPr bwMode="auto">
                <a:xfrm flipH="1">
                  <a:off x="2161" y="10565"/>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8" name="Line 125"/>
                <p:cNvSpPr>
                  <a:spLocks noChangeAspect="1" noChangeShapeType="1"/>
                </p:cNvSpPr>
                <p:nvPr/>
              </p:nvSpPr>
              <p:spPr bwMode="auto">
                <a:xfrm flipH="1">
                  <a:off x="2161" y="10565"/>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19" name="Line 126"/>
                <p:cNvSpPr>
                  <a:spLocks noChangeAspect="1" noChangeShapeType="1"/>
                </p:cNvSpPr>
                <p:nvPr/>
              </p:nvSpPr>
              <p:spPr bwMode="auto">
                <a:xfrm>
                  <a:off x="2161" y="10865"/>
                  <a:ext cx="4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0" name="Line 127"/>
                <p:cNvSpPr>
                  <a:spLocks noChangeAspect="1" noChangeShapeType="1"/>
                </p:cNvSpPr>
                <p:nvPr/>
              </p:nvSpPr>
              <p:spPr bwMode="auto">
                <a:xfrm flipH="1">
                  <a:off x="2201" y="10905"/>
                  <a:ext cx="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1" name="Line 128"/>
                <p:cNvSpPr>
                  <a:spLocks noChangeAspect="1" noChangeShapeType="1"/>
                </p:cNvSpPr>
                <p:nvPr/>
              </p:nvSpPr>
              <p:spPr bwMode="auto">
                <a:xfrm>
                  <a:off x="2741" y="11005"/>
                  <a:ext cx="0" cy="1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2" name="Line 129"/>
                <p:cNvSpPr>
                  <a:spLocks noChangeAspect="1" noChangeShapeType="1"/>
                </p:cNvSpPr>
                <p:nvPr/>
              </p:nvSpPr>
              <p:spPr bwMode="auto">
                <a:xfrm>
                  <a:off x="2221" y="10565"/>
                  <a:ext cx="44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3" name="Line 130"/>
                <p:cNvSpPr>
                  <a:spLocks noChangeAspect="1" noChangeShapeType="1"/>
                </p:cNvSpPr>
                <p:nvPr/>
              </p:nvSpPr>
              <p:spPr bwMode="auto">
                <a:xfrm flipH="1">
                  <a:off x="2661" y="11005"/>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4" name="Line 131"/>
                <p:cNvSpPr>
                  <a:spLocks noChangeAspect="1" noChangeShapeType="1"/>
                </p:cNvSpPr>
                <p:nvPr/>
              </p:nvSpPr>
              <p:spPr bwMode="auto">
                <a:xfrm>
                  <a:off x="2741" y="11145"/>
                  <a:ext cx="2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5" name="Line 132"/>
                <p:cNvSpPr>
                  <a:spLocks noChangeAspect="1" noChangeShapeType="1"/>
                </p:cNvSpPr>
                <p:nvPr/>
              </p:nvSpPr>
              <p:spPr bwMode="auto">
                <a:xfrm flipH="1">
                  <a:off x="3001" y="11145"/>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26" name="Freeform 133"/>
                <p:cNvSpPr>
                  <a:spLocks noChangeAspect="1"/>
                </p:cNvSpPr>
                <p:nvPr/>
              </p:nvSpPr>
              <p:spPr bwMode="auto">
                <a:xfrm flipH="1">
                  <a:off x="2101" y="9265"/>
                  <a:ext cx="1220" cy="820"/>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800 h 820"/>
                    <a:gd name="T10" fmla="*/ 1220 w 1220"/>
                    <a:gd name="T11" fmla="*/ 800 h 820"/>
                    <a:gd name="T12" fmla="*/ 1220 w 1220"/>
                    <a:gd name="T13" fmla="*/ 820 h 820"/>
                    <a:gd name="T14" fmla="*/ 800 w 1220"/>
                    <a:gd name="T15" fmla="*/ 820 h 820"/>
                    <a:gd name="T16" fmla="*/ 540 w 1220"/>
                    <a:gd name="T17" fmla="*/ 480 h 820"/>
                    <a:gd name="T18" fmla="*/ 160 w 1220"/>
                    <a:gd name="T19" fmla="*/ 480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27" name="Rectangle 134"/>
                <p:cNvSpPr>
                  <a:spLocks noChangeAspect="1" noChangeArrowheads="1"/>
                </p:cNvSpPr>
                <p:nvPr/>
              </p:nvSpPr>
              <p:spPr bwMode="auto">
                <a:xfrm>
                  <a:off x="3621" y="7742"/>
                  <a:ext cx="20" cy="1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28" name="Rectangle 135"/>
                <p:cNvSpPr>
                  <a:spLocks noChangeAspect="1" noChangeArrowheads="1"/>
                </p:cNvSpPr>
                <p:nvPr/>
              </p:nvSpPr>
              <p:spPr bwMode="auto">
                <a:xfrm>
                  <a:off x="3321" y="7742"/>
                  <a:ext cx="20" cy="1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29" name="Freeform 136"/>
                <p:cNvSpPr>
                  <a:spLocks noChangeAspect="1"/>
                </p:cNvSpPr>
                <p:nvPr/>
              </p:nvSpPr>
              <p:spPr bwMode="auto">
                <a:xfrm>
                  <a:off x="3281" y="924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0" name="Freeform 137"/>
                <p:cNvSpPr>
                  <a:spLocks noChangeAspect="1"/>
                </p:cNvSpPr>
                <p:nvPr/>
              </p:nvSpPr>
              <p:spPr bwMode="auto">
                <a:xfrm flipH="1">
                  <a:off x="3621" y="924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1" name="Rectangle 138"/>
                <p:cNvSpPr>
                  <a:spLocks noChangeAspect="1" noChangeArrowheads="1"/>
                </p:cNvSpPr>
                <p:nvPr/>
              </p:nvSpPr>
              <p:spPr bwMode="auto">
                <a:xfrm>
                  <a:off x="3401" y="7625"/>
                  <a:ext cx="160" cy="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2" name="Rectangle 139"/>
                <p:cNvSpPr>
                  <a:spLocks noChangeAspect="1" noChangeArrowheads="1"/>
                </p:cNvSpPr>
                <p:nvPr/>
              </p:nvSpPr>
              <p:spPr bwMode="auto">
                <a:xfrm flipH="1">
                  <a:off x="4081" y="9185"/>
                  <a:ext cx="320" cy="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3" name="Rectangle 140"/>
                <p:cNvSpPr>
                  <a:spLocks noChangeAspect="1" noChangeArrowheads="1"/>
                </p:cNvSpPr>
                <p:nvPr/>
              </p:nvSpPr>
              <p:spPr bwMode="auto">
                <a:xfrm flipH="1">
                  <a:off x="4121" y="8025"/>
                  <a:ext cx="240" cy="1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4" name="Freeform 141"/>
                <p:cNvSpPr>
                  <a:spLocks noChangeAspect="1"/>
                </p:cNvSpPr>
                <p:nvPr/>
              </p:nvSpPr>
              <p:spPr bwMode="auto">
                <a:xfrm>
                  <a:off x="1701" y="10285"/>
                  <a:ext cx="700" cy="40"/>
                </a:xfrm>
                <a:custGeom>
                  <a:avLst/>
                  <a:gdLst>
                    <a:gd name="T0" fmla="*/ 0 w 700"/>
                    <a:gd name="T1" fmla="*/ 0 h 40"/>
                    <a:gd name="T2" fmla="*/ 520 w 700"/>
                    <a:gd name="T3" fmla="*/ 0 h 40"/>
                    <a:gd name="T4" fmla="*/ 520 w 700"/>
                    <a:gd name="T5" fmla="*/ 20 h 40"/>
                    <a:gd name="T6" fmla="*/ 700 w 700"/>
                    <a:gd name="T7" fmla="*/ 20 h 40"/>
                    <a:gd name="T8" fmla="*/ 700 w 700"/>
                    <a:gd name="T9" fmla="*/ 40 h 40"/>
                    <a:gd name="T10" fmla="*/ 0 w 700"/>
                    <a:gd name="T11" fmla="*/ 40 h 40"/>
                    <a:gd name="T12" fmla="*/ 0 w 700"/>
                    <a:gd name="T13" fmla="*/ 0 h 40"/>
                    <a:gd name="T14" fmla="*/ 0 60000 65536"/>
                    <a:gd name="T15" fmla="*/ 0 60000 65536"/>
                    <a:gd name="T16" fmla="*/ 0 60000 65536"/>
                    <a:gd name="T17" fmla="*/ 0 60000 65536"/>
                    <a:gd name="T18" fmla="*/ 0 60000 65536"/>
                    <a:gd name="T19" fmla="*/ 0 60000 65536"/>
                    <a:gd name="T20" fmla="*/ 0 60000 65536"/>
                    <a:gd name="T21" fmla="*/ 0 w 700"/>
                    <a:gd name="T22" fmla="*/ 0 h 40"/>
                    <a:gd name="T23" fmla="*/ 700 w 70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0" h="40">
                      <a:moveTo>
                        <a:pt x="0" y="0"/>
                      </a:moveTo>
                      <a:lnTo>
                        <a:pt x="520" y="0"/>
                      </a:lnTo>
                      <a:lnTo>
                        <a:pt x="520" y="20"/>
                      </a:lnTo>
                      <a:lnTo>
                        <a:pt x="700" y="20"/>
                      </a:lnTo>
                      <a:lnTo>
                        <a:pt x="700" y="40"/>
                      </a:lnTo>
                      <a:lnTo>
                        <a:pt x="0" y="4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5" name="Rectangle 142"/>
                <p:cNvSpPr>
                  <a:spLocks noChangeAspect="1" noChangeArrowheads="1"/>
                </p:cNvSpPr>
                <p:nvPr/>
              </p:nvSpPr>
              <p:spPr bwMode="auto">
                <a:xfrm>
                  <a:off x="2281" y="10225"/>
                  <a:ext cx="34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6" name="Oval 143"/>
                <p:cNvSpPr>
                  <a:spLocks noChangeAspect="1" noChangeArrowheads="1"/>
                </p:cNvSpPr>
                <p:nvPr/>
              </p:nvSpPr>
              <p:spPr bwMode="auto">
                <a:xfrm>
                  <a:off x="2241" y="10225"/>
                  <a:ext cx="80" cy="80"/>
                </a:xfrm>
                <a:prstGeom prst="ellipse">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7" name="Freeform 144"/>
                <p:cNvSpPr>
                  <a:spLocks noChangeAspect="1"/>
                </p:cNvSpPr>
                <p:nvPr/>
              </p:nvSpPr>
              <p:spPr bwMode="auto">
                <a:xfrm>
                  <a:off x="2101" y="10485"/>
                  <a:ext cx="1220" cy="320"/>
                </a:xfrm>
                <a:custGeom>
                  <a:avLst/>
                  <a:gdLst>
                    <a:gd name="T0" fmla="*/ 0 w 1220"/>
                    <a:gd name="T1" fmla="*/ 0 h 320"/>
                    <a:gd name="T2" fmla="*/ 460 w 1220"/>
                    <a:gd name="T3" fmla="*/ 0 h 320"/>
                    <a:gd name="T4" fmla="*/ 460 w 1220"/>
                    <a:gd name="T5" fmla="*/ 160 h 320"/>
                    <a:gd name="T6" fmla="*/ 580 w 1220"/>
                    <a:gd name="T7" fmla="*/ 280 h 320"/>
                    <a:gd name="T8" fmla="*/ 1180 w 1220"/>
                    <a:gd name="T9" fmla="*/ 280 h 320"/>
                    <a:gd name="T10" fmla="*/ 1180 w 1220"/>
                    <a:gd name="T11" fmla="*/ 180 h 320"/>
                    <a:gd name="T12" fmla="*/ 1220 w 1220"/>
                    <a:gd name="T13" fmla="*/ 180 h 320"/>
                    <a:gd name="T14" fmla="*/ 1220 w 1220"/>
                    <a:gd name="T15" fmla="*/ 320 h 320"/>
                    <a:gd name="T16" fmla="*/ 540 w 1220"/>
                    <a:gd name="T17" fmla="*/ 320 h 320"/>
                    <a:gd name="T18" fmla="*/ 280 w 1220"/>
                    <a:gd name="T19" fmla="*/ 60 h 320"/>
                    <a:gd name="T20" fmla="*/ 280 w 1220"/>
                    <a:gd name="T21" fmla="*/ 20 h 320"/>
                    <a:gd name="T22" fmla="*/ 0 w 1220"/>
                    <a:gd name="T23" fmla="*/ 20 h 320"/>
                    <a:gd name="T24" fmla="*/ 0 w 1220"/>
                    <a:gd name="T25" fmla="*/ 0 h 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320"/>
                    <a:gd name="T41" fmla="*/ 1220 w 1220"/>
                    <a:gd name="T42" fmla="*/ 320 h 3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320">
                      <a:moveTo>
                        <a:pt x="0" y="0"/>
                      </a:moveTo>
                      <a:lnTo>
                        <a:pt x="460" y="0"/>
                      </a:lnTo>
                      <a:lnTo>
                        <a:pt x="460" y="160"/>
                      </a:lnTo>
                      <a:lnTo>
                        <a:pt x="580" y="280"/>
                      </a:lnTo>
                      <a:lnTo>
                        <a:pt x="1180" y="280"/>
                      </a:lnTo>
                      <a:lnTo>
                        <a:pt x="1180" y="180"/>
                      </a:lnTo>
                      <a:lnTo>
                        <a:pt x="1220" y="180"/>
                      </a:lnTo>
                      <a:lnTo>
                        <a:pt x="1220" y="320"/>
                      </a:lnTo>
                      <a:lnTo>
                        <a:pt x="540" y="320"/>
                      </a:lnTo>
                      <a:lnTo>
                        <a:pt x="280" y="60"/>
                      </a:lnTo>
                      <a:lnTo>
                        <a:pt x="280" y="20"/>
                      </a:lnTo>
                      <a:lnTo>
                        <a:pt x="0" y="2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8" name="Freeform 145"/>
                <p:cNvSpPr>
                  <a:spLocks noChangeAspect="1"/>
                </p:cNvSpPr>
                <p:nvPr/>
              </p:nvSpPr>
              <p:spPr bwMode="auto">
                <a:xfrm>
                  <a:off x="2101" y="9465"/>
                  <a:ext cx="1660" cy="660"/>
                </a:xfrm>
                <a:custGeom>
                  <a:avLst/>
                  <a:gdLst>
                    <a:gd name="T0" fmla="*/ 0 w 1660"/>
                    <a:gd name="T1" fmla="*/ 640 h 660"/>
                    <a:gd name="T2" fmla="*/ 460 w 1660"/>
                    <a:gd name="T3" fmla="*/ 640 h 660"/>
                    <a:gd name="T4" fmla="*/ 460 w 1660"/>
                    <a:gd name="T5" fmla="*/ 620 h 660"/>
                    <a:gd name="T6" fmla="*/ 700 w 1660"/>
                    <a:gd name="T7" fmla="*/ 320 h 660"/>
                    <a:gd name="T8" fmla="*/ 1100 w 1660"/>
                    <a:gd name="T9" fmla="*/ 320 h 660"/>
                    <a:gd name="T10" fmla="*/ 1100 w 1660"/>
                    <a:gd name="T11" fmla="*/ 0 h 660"/>
                    <a:gd name="T12" fmla="*/ 1660 w 1660"/>
                    <a:gd name="T13" fmla="*/ 0 h 660"/>
                    <a:gd name="T14" fmla="*/ 1660 w 1660"/>
                    <a:gd name="T15" fmla="*/ 240 h 660"/>
                    <a:gd name="T16" fmla="*/ 1220 w 1660"/>
                    <a:gd name="T17" fmla="*/ 240 h 660"/>
                    <a:gd name="T18" fmla="*/ 1220 w 1660"/>
                    <a:gd name="T19" fmla="*/ 480 h 660"/>
                    <a:gd name="T20" fmla="*/ 1180 w 1660"/>
                    <a:gd name="T21" fmla="*/ 480 h 660"/>
                    <a:gd name="T22" fmla="*/ 1180 w 1660"/>
                    <a:gd name="T23" fmla="*/ 360 h 660"/>
                    <a:gd name="T24" fmla="*/ 720 w 1660"/>
                    <a:gd name="T25" fmla="*/ 360 h 660"/>
                    <a:gd name="T26" fmla="*/ 500 w 1660"/>
                    <a:gd name="T27" fmla="*/ 640 h 660"/>
                    <a:gd name="T28" fmla="*/ 500 w 1660"/>
                    <a:gd name="T29" fmla="*/ 660 h 660"/>
                    <a:gd name="T30" fmla="*/ 0 w 1660"/>
                    <a:gd name="T31" fmla="*/ 660 h 660"/>
                    <a:gd name="T32" fmla="*/ 0 w 1660"/>
                    <a:gd name="T33" fmla="*/ 640 h 6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0"/>
                    <a:gd name="T52" fmla="*/ 0 h 660"/>
                    <a:gd name="T53" fmla="*/ 1660 w 1660"/>
                    <a:gd name="T54" fmla="*/ 660 h 6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0" h="660">
                      <a:moveTo>
                        <a:pt x="0" y="640"/>
                      </a:moveTo>
                      <a:lnTo>
                        <a:pt x="460" y="640"/>
                      </a:lnTo>
                      <a:lnTo>
                        <a:pt x="460" y="620"/>
                      </a:lnTo>
                      <a:lnTo>
                        <a:pt x="700" y="320"/>
                      </a:lnTo>
                      <a:lnTo>
                        <a:pt x="1100" y="320"/>
                      </a:lnTo>
                      <a:lnTo>
                        <a:pt x="1100" y="0"/>
                      </a:lnTo>
                      <a:lnTo>
                        <a:pt x="1660" y="0"/>
                      </a:lnTo>
                      <a:lnTo>
                        <a:pt x="1660" y="240"/>
                      </a:lnTo>
                      <a:lnTo>
                        <a:pt x="1220" y="240"/>
                      </a:lnTo>
                      <a:lnTo>
                        <a:pt x="1220" y="480"/>
                      </a:lnTo>
                      <a:lnTo>
                        <a:pt x="1180" y="480"/>
                      </a:lnTo>
                      <a:lnTo>
                        <a:pt x="1180" y="360"/>
                      </a:lnTo>
                      <a:lnTo>
                        <a:pt x="720" y="360"/>
                      </a:lnTo>
                      <a:lnTo>
                        <a:pt x="500" y="640"/>
                      </a:lnTo>
                      <a:lnTo>
                        <a:pt x="500" y="660"/>
                      </a:lnTo>
                      <a:lnTo>
                        <a:pt x="0" y="660"/>
                      </a:lnTo>
                      <a:lnTo>
                        <a:pt x="0" y="64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39" name="Rectangle 146"/>
                <p:cNvSpPr>
                  <a:spLocks noChangeAspect="1" noChangeArrowheads="1"/>
                </p:cNvSpPr>
                <p:nvPr/>
              </p:nvSpPr>
              <p:spPr bwMode="auto">
                <a:xfrm>
                  <a:off x="3741" y="9805"/>
                  <a:ext cx="440" cy="40"/>
                </a:xfrm>
                <a:prstGeom prst="rect">
                  <a:avLst/>
                </a:prstGeom>
                <a:solidFill>
                  <a:srgbClr val="DDDDDD"/>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540" name="Rectangle 147"/>
                <p:cNvSpPr>
                  <a:spLocks noChangeAspect="1" noChangeArrowheads="1"/>
                </p:cNvSpPr>
                <p:nvPr/>
              </p:nvSpPr>
              <p:spPr bwMode="auto">
                <a:xfrm>
                  <a:off x="3741" y="9925"/>
                  <a:ext cx="440" cy="40"/>
                </a:xfrm>
                <a:prstGeom prst="rect">
                  <a:avLst/>
                </a:prstGeom>
                <a:solidFill>
                  <a:srgbClr val="DDDDDD"/>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541" name="Freeform 148"/>
                <p:cNvSpPr>
                  <a:spLocks noChangeAspect="1"/>
                </p:cNvSpPr>
                <p:nvPr/>
              </p:nvSpPr>
              <p:spPr bwMode="auto">
                <a:xfrm>
                  <a:off x="3641" y="9265"/>
                  <a:ext cx="760" cy="440"/>
                </a:xfrm>
                <a:custGeom>
                  <a:avLst/>
                  <a:gdLst>
                    <a:gd name="T0" fmla="*/ 0 w 760"/>
                    <a:gd name="T1" fmla="*/ 0 h 440"/>
                    <a:gd name="T2" fmla="*/ 760 w 760"/>
                    <a:gd name="T3" fmla="*/ 0 h 440"/>
                    <a:gd name="T4" fmla="*/ 760 w 760"/>
                    <a:gd name="T5" fmla="*/ 160 h 440"/>
                    <a:gd name="T6" fmla="*/ 320 w 760"/>
                    <a:gd name="T7" fmla="*/ 160 h 440"/>
                    <a:gd name="T8" fmla="*/ 320 w 760"/>
                    <a:gd name="T9" fmla="*/ 440 h 440"/>
                    <a:gd name="T10" fmla="*/ 240 w 760"/>
                    <a:gd name="T11" fmla="*/ 440 h 440"/>
                    <a:gd name="T12" fmla="*/ 240 w 760"/>
                    <a:gd name="T13" fmla="*/ 120 h 440"/>
                    <a:gd name="T14" fmla="*/ 0 w 760"/>
                    <a:gd name="T15" fmla="*/ 120 h 440"/>
                    <a:gd name="T16" fmla="*/ 0 w 760"/>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0"/>
                    <a:gd name="T28" fmla="*/ 0 h 440"/>
                    <a:gd name="T29" fmla="*/ 760 w 760"/>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0" h="440">
                      <a:moveTo>
                        <a:pt x="0" y="0"/>
                      </a:moveTo>
                      <a:lnTo>
                        <a:pt x="760" y="0"/>
                      </a:lnTo>
                      <a:lnTo>
                        <a:pt x="760" y="160"/>
                      </a:lnTo>
                      <a:lnTo>
                        <a:pt x="320" y="160"/>
                      </a:lnTo>
                      <a:lnTo>
                        <a:pt x="320" y="440"/>
                      </a:lnTo>
                      <a:lnTo>
                        <a:pt x="240" y="440"/>
                      </a:lnTo>
                      <a:lnTo>
                        <a:pt x="240" y="120"/>
                      </a:lnTo>
                      <a:lnTo>
                        <a:pt x="0" y="12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2" name="Freeform 149"/>
                <p:cNvSpPr>
                  <a:spLocks noChangeAspect="1"/>
                </p:cNvSpPr>
                <p:nvPr/>
              </p:nvSpPr>
              <p:spPr bwMode="auto">
                <a:xfrm>
                  <a:off x="2104" y="10525"/>
                  <a:ext cx="2380" cy="500"/>
                </a:xfrm>
                <a:custGeom>
                  <a:avLst/>
                  <a:gdLst>
                    <a:gd name="T0" fmla="*/ 0 w 2380"/>
                    <a:gd name="T1" fmla="*/ 0 h 500"/>
                    <a:gd name="T2" fmla="*/ 220 w 2380"/>
                    <a:gd name="T3" fmla="*/ 0 h 500"/>
                    <a:gd name="T4" fmla="*/ 220 w 2380"/>
                    <a:gd name="T5" fmla="*/ 20 h 500"/>
                    <a:gd name="T6" fmla="*/ 540 w 2380"/>
                    <a:gd name="T7" fmla="*/ 340 h 500"/>
                    <a:gd name="T8" fmla="*/ 2380 w 2380"/>
                    <a:gd name="T9" fmla="*/ 340 h 500"/>
                    <a:gd name="T10" fmla="*/ 2380 w 2380"/>
                    <a:gd name="T11" fmla="*/ 500 h 500"/>
                    <a:gd name="T12" fmla="*/ 700 w 2380"/>
                    <a:gd name="T13" fmla="*/ 500 h 500"/>
                    <a:gd name="T14" fmla="*/ 700 w 2380"/>
                    <a:gd name="T15" fmla="*/ 440 h 500"/>
                    <a:gd name="T16" fmla="*/ 580 w 2380"/>
                    <a:gd name="T17" fmla="*/ 440 h 500"/>
                    <a:gd name="T18" fmla="*/ 180 w 2380"/>
                    <a:gd name="T19" fmla="*/ 40 h 500"/>
                    <a:gd name="T20" fmla="*/ 180 w 2380"/>
                    <a:gd name="T21" fmla="*/ 20 h 500"/>
                    <a:gd name="T22" fmla="*/ 0 w 2380"/>
                    <a:gd name="T23" fmla="*/ 20 h 500"/>
                    <a:gd name="T24" fmla="*/ 0 w 2380"/>
                    <a:gd name="T25" fmla="*/ 0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80"/>
                    <a:gd name="T40" fmla="*/ 0 h 500"/>
                    <a:gd name="T41" fmla="*/ 2380 w 2380"/>
                    <a:gd name="T42" fmla="*/ 500 h 5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80" h="500">
                      <a:moveTo>
                        <a:pt x="0" y="0"/>
                      </a:moveTo>
                      <a:lnTo>
                        <a:pt x="220" y="0"/>
                      </a:lnTo>
                      <a:lnTo>
                        <a:pt x="220" y="20"/>
                      </a:lnTo>
                      <a:lnTo>
                        <a:pt x="540" y="340"/>
                      </a:lnTo>
                      <a:lnTo>
                        <a:pt x="2380" y="340"/>
                      </a:lnTo>
                      <a:lnTo>
                        <a:pt x="2380" y="500"/>
                      </a:lnTo>
                      <a:lnTo>
                        <a:pt x="700" y="500"/>
                      </a:lnTo>
                      <a:lnTo>
                        <a:pt x="700" y="440"/>
                      </a:lnTo>
                      <a:lnTo>
                        <a:pt x="580" y="440"/>
                      </a:lnTo>
                      <a:lnTo>
                        <a:pt x="180" y="40"/>
                      </a:lnTo>
                      <a:lnTo>
                        <a:pt x="180" y="20"/>
                      </a:lnTo>
                      <a:lnTo>
                        <a:pt x="0" y="2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3" name="Freeform 150"/>
                <p:cNvSpPr>
                  <a:spLocks noChangeAspect="1"/>
                </p:cNvSpPr>
                <p:nvPr/>
              </p:nvSpPr>
              <p:spPr bwMode="auto">
                <a:xfrm>
                  <a:off x="3161" y="9825"/>
                  <a:ext cx="400" cy="960"/>
                </a:xfrm>
                <a:custGeom>
                  <a:avLst/>
                  <a:gdLst>
                    <a:gd name="T0" fmla="*/ 0 w 400"/>
                    <a:gd name="T1" fmla="*/ 200 h 960"/>
                    <a:gd name="T2" fmla="*/ 340 w 400"/>
                    <a:gd name="T3" fmla="*/ 200 h 960"/>
                    <a:gd name="T4" fmla="*/ 340 w 400"/>
                    <a:gd name="T5" fmla="*/ 0 h 960"/>
                    <a:gd name="T6" fmla="*/ 400 w 400"/>
                    <a:gd name="T7" fmla="*/ 0 h 960"/>
                    <a:gd name="T8" fmla="*/ 400 w 400"/>
                    <a:gd name="T9" fmla="*/ 220 h 960"/>
                    <a:gd name="T10" fmla="*/ 60 w 400"/>
                    <a:gd name="T11" fmla="*/ 220 h 960"/>
                    <a:gd name="T12" fmla="*/ 60 w 400"/>
                    <a:gd name="T13" fmla="*/ 740 h 960"/>
                    <a:gd name="T14" fmla="*/ 400 w 400"/>
                    <a:gd name="T15" fmla="*/ 740 h 960"/>
                    <a:gd name="T16" fmla="*/ 400 w 400"/>
                    <a:gd name="T17" fmla="*/ 960 h 960"/>
                    <a:gd name="T18" fmla="*/ 340 w 400"/>
                    <a:gd name="T19" fmla="*/ 960 h 960"/>
                    <a:gd name="T20" fmla="*/ 340 w 400"/>
                    <a:gd name="T21" fmla="*/ 760 h 960"/>
                    <a:gd name="T22" fmla="*/ 0 w 400"/>
                    <a:gd name="T23" fmla="*/ 760 h 960"/>
                    <a:gd name="T24" fmla="*/ 0 w 400"/>
                    <a:gd name="T25" fmla="*/ 200 h 9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0"/>
                    <a:gd name="T40" fmla="*/ 0 h 960"/>
                    <a:gd name="T41" fmla="*/ 400 w 400"/>
                    <a:gd name="T42" fmla="*/ 960 h 9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0" h="960">
                      <a:moveTo>
                        <a:pt x="0" y="200"/>
                      </a:moveTo>
                      <a:lnTo>
                        <a:pt x="340" y="200"/>
                      </a:lnTo>
                      <a:lnTo>
                        <a:pt x="340" y="0"/>
                      </a:lnTo>
                      <a:lnTo>
                        <a:pt x="400" y="0"/>
                      </a:lnTo>
                      <a:lnTo>
                        <a:pt x="400" y="220"/>
                      </a:lnTo>
                      <a:lnTo>
                        <a:pt x="60" y="220"/>
                      </a:lnTo>
                      <a:lnTo>
                        <a:pt x="60" y="740"/>
                      </a:lnTo>
                      <a:lnTo>
                        <a:pt x="400" y="740"/>
                      </a:lnTo>
                      <a:lnTo>
                        <a:pt x="400" y="960"/>
                      </a:lnTo>
                      <a:lnTo>
                        <a:pt x="340" y="960"/>
                      </a:lnTo>
                      <a:lnTo>
                        <a:pt x="340" y="760"/>
                      </a:lnTo>
                      <a:lnTo>
                        <a:pt x="0" y="760"/>
                      </a:lnTo>
                      <a:lnTo>
                        <a:pt x="0" y="2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4" name="Freeform 151"/>
                <p:cNvSpPr>
                  <a:spLocks noChangeAspect="1"/>
                </p:cNvSpPr>
                <p:nvPr/>
              </p:nvSpPr>
              <p:spPr bwMode="auto">
                <a:xfrm>
                  <a:off x="2161" y="10025"/>
                  <a:ext cx="1000" cy="560"/>
                </a:xfrm>
                <a:custGeom>
                  <a:avLst/>
                  <a:gdLst>
                    <a:gd name="T0" fmla="*/ 0 w 1000"/>
                    <a:gd name="T1" fmla="*/ 300 h 560"/>
                    <a:gd name="T2" fmla="*/ 280 w 1000"/>
                    <a:gd name="T3" fmla="*/ 300 h 560"/>
                    <a:gd name="T4" fmla="*/ 280 w 1000"/>
                    <a:gd name="T5" fmla="*/ 240 h 560"/>
                    <a:gd name="T6" fmla="*/ 380 w 1000"/>
                    <a:gd name="T7" fmla="*/ 240 h 560"/>
                    <a:gd name="T8" fmla="*/ 380 w 1000"/>
                    <a:gd name="T9" fmla="*/ 220 h 560"/>
                    <a:gd name="T10" fmla="*/ 460 w 1000"/>
                    <a:gd name="T11" fmla="*/ 220 h 560"/>
                    <a:gd name="T12" fmla="*/ 460 w 1000"/>
                    <a:gd name="T13" fmla="*/ 180 h 560"/>
                    <a:gd name="T14" fmla="*/ 620 w 1000"/>
                    <a:gd name="T15" fmla="*/ 180 h 560"/>
                    <a:gd name="T16" fmla="*/ 620 w 1000"/>
                    <a:gd name="T17" fmla="*/ 0 h 560"/>
                    <a:gd name="T18" fmla="*/ 640 w 1000"/>
                    <a:gd name="T19" fmla="*/ 0 h 560"/>
                    <a:gd name="T20" fmla="*/ 640 w 1000"/>
                    <a:gd name="T21" fmla="*/ 200 h 560"/>
                    <a:gd name="T22" fmla="*/ 920 w 1000"/>
                    <a:gd name="T23" fmla="*/ 200 h 560"/>
                    <a:gd name="T24" fmla="*/ 920 w 1000"/>
                    <a:gd name="T25" fmla="*/ 0 h 560"/>
                    <a:gd name="T26" fmla="*/ 940 w 1000"/>
                    <a:gd name="T27" fmla="*/ 0 h 560"/>
                    <a:gd name="T28" fmla="*/ 940 w 1000"/>
                    <a:gd name="T29" fmla="*/ 60 h 560"/>
                    <a:gd name="T30" fmla="*/ 1000 w 1000"/>
                    <a:gd name="T31" fmla="*/ 60 h 560"/>
                    <a:gd name="T32" fmla="*/ 1000 w 1000"/>
                    <a:gd name="T33" fmla="*/ 500 h 560"/>
                    <a:gd name="T34" fmla="*/ 940 w 1000"/>
                    <a:gd name="T35" fmla="*/ 500 h 560"/>
                    <a:gd name="T36" fmla="*/ 940 w 1000"/>
                    <a:gd name="T37" fmla="*/ 560 h 560"/>
                    <a:gd name="T38" fmla="*/ 920 w 1000"/>
                    <a:gd name="T39" fmla="*/ 560 h 560"/>
                    <a:gd name="T40" fmla="*/ 920 w 1000"/>
                    <a:gd name="T41" fmla="*/ 440 h 560"/>
                    <a:gd name="T42" fmla="*/ 640 w 1000"/>
                    <a:gd name="T43" fmla="*/ 440 h 560"/>
                    <a:gd name="T44" fmla="*/ 640 w 1000"/>
                    <a:gd name="T45" fmla="*/ 560 h 560"/>
                    <a:gd name="T46" fmla="*/ 620 w 1000"/>
                    <a:gd name="T47" fmla="*/ 560 h 560"/>
                    <a:gd name="T48" fmla="*/ 620 w 1000"/>
                    <a:gd name="T49" fmla="*/ 380 h 560"/>
                    <a:gd name="T50" fmla="*/ 0 w 1000"/>
                    <a:gd name="T51" fmla="*/ 380 h 560"/>
                    <a:gd name="T52" fmla="*/ 0 w 1000"/>
                    <a:gd name="T53" fmla="*/ 300 h 5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0"/>
                    <a:gd name="T82" fmla="*/ 0 h 560"/>
                    <a:gd name="T83" fmla="*/ 1000 w 1000"/>
                    <a:gd name="T84" fmla="*/ 560 h 5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0" h="560">
                      <a:moveTo>
                        <a:pt x="0" y="300"/>
                      </a:moveTo>
                      <a:lnTo>
                        <a:pt x="280" y="300"/>
                      </a:lnTo>
                      <a:lnTo>
                        <a:pt x="280" y="240"/>
                      </a:lnTo>
                      <a:lnTo>
                        <a:pt x="380" y="240"/>
                      </a:lnTo>
                      <a:lnTo>
                        <a:pt x="380" y="220"/>
                      </a:lnTo>
                      <a:lnTo>
                        <a:pt x="460" y="220"/>
                      </a:lnTo>
                      <a:lnTo>
                        <a:pt x="460" y="180"/>
                      </a:lnTo>
                      <a:lnTo>
                        <a:pt x="620" y="180"/>
                      </a:lnTo>
                      <a:lnTo>
                        <a:pt x="620" y="0"/>
                      </a:lnTo>
                      <a:lnTo>
                        <a:pt x="640" y="0"/>
                      </a:lnTo>
                      <a:lnTo>
                        <a:pt x="640" y="200"/>
                      </a:lnTo>
                      <a:lnTo>
                        <a:pt x="920" y="200"/>
                      </a:lnTo>
                      <a:lnTo>
                        <a:pt x="920" y="0"/>
                      </a:lnTo>
                      <a:lnTo>
                        <a:pt x="940" y="0"/>
                      </a:lnTo>
                      <a:lnTo>
                        <a:pt x="940" y="60"/>
                      </a:lnTo>
                      <a:lnTo>
                        <a:pt x="1000" y="60"/>
                      </a:lnTo>
                      <a:lnTo>
                        <a:pt x="1000" y="500"/>
                      </a:lnTo>
                      <a:lnTo>
                        <a:pt x="940" y="500"/>
                      </a:lnTo>
                      <a:lnTo>
                        <a:pt x="940" y="560"/>
                      </a:lnTo>
                      <a:lnTo>
                        <a:pt x="920" y="560"/>
                      </a:lnTo>
                      <a:lnTo>
                        <a:pt x="920" y="440"/>
                      </a:lnTo>
                      <a:lnTo>
                        <a:pt x="640" y="440"/>
                      </a:lnTo>
                      <a:lnTo>
                        <a:pt x="640" y="560"/>
                      </a:lnTo>
                      <a:lnTo>
                        <a:pt x="620" y="560"/>
                      </a:lnTo>
                      <a:lnTo>
                        <a:pt x="620" y="380"/>
                      </a:lnTo>
                      <a:lnTo>
                        <a:pt x="0" y="380"/>
                      </a:lnTo>
                      <a:lnTo>
                        <a:pt x="0" y="3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5" name="Freeform 152"/>
                <p:cNvSpPr>
                  <a:spLocks noChangeAspect="1"/>
                </p:cNvSpPr>
                <p:nvPr/>
              </p:nvSpPr>
              <p:spPr bwMode="auto">
                <a:xfrm>
                  <a:off x="3498" y="9845"/>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6" name="Freeform 153"/>
                <p:cNvSpPr>
                  <a:spLocks noChangeAspect="1"/>
                </p:cNvSpPr>
                <p:nvPr/>
              </p:nvSpPr>
              <p:spPr bwMode="auto">
                <a:xfrm flipV="1">
                  <a:off x="3501" y="10405"/>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7" name="Freeform 154"/>
                <p:cNvSpPr>
                  <a:spLocks noChangeAspect="1"/>
                </p:cNvSpPr>
                <p:nvPr/>
              </p:nvSpPr>
              <p:spPr bwMode="auto">
                <a:xfrm>
                  <a:off x="3664" y="9785"/>
                  <a:ext cx="300" cy="1040"/>
                </a:xfrm>
                <a:custGeom>
                  <a:avLst/>
                  <a:gdLst>
                    <a:gd name="T0" fmla="*/ 0 w 300"/>
                    <a:gd name="T1" fmla="*/ 240 h 1040"/>
                    <a:gd name="T2" fmla="*/ 60 w 300"/>
                    <a:gd name="T3" fmla="*/ 240 h 1040"/>
                    <a:gd name="T4" fmla="*/ 60 w 300"/>
                    <a:gd name="T5" fmla="*/ 0 h 1040"/>
                    <a:gd name="T6" fmla="*/ 300 w 300"/>
                    <a:gd name="T7" fmla="*/ 0 h 1040"/>
                    <a:gd name="T8" fmla="*/ 300 w 300"/>
                    <a:gd name="T9" fmla="*/ 20 h 1040"/>
                    <a:gd name="T10" fmla="*/ 80 w 300"/>
                    <a:gd name="T11" fmla="*/ 20 h 1040"/>
                    <a:gd name="T12" fmla="*/ 80 w 300"/>
                    <a:gd name="T13" fmla="*/ 180 h 1040"/>
                    <a:gd name="T14" fmla="*/ 300 w 300"/>
                    <a:gd name="T15" fmla="*/ 180 h 1040"/>
                    <a:gd name="T16" fmla="*/ 300 w 300"/>
                    <a:gd name="T17" fmla="*/ 200 h 1040"/>
                    <a:gd name="T18" fmla="*/ 100 w 300"/>
                    <a:gd name="T19" fmla="*/ 200 h 1040"/>
                    <a:gd name="T20" fmla="*/ 100 w 300"/>
                    <a:gd name="T21" fmla="*/ 400 h 1040"/>
                    <a:gd name="T22" fmla="*/ 40 w 300"/>
                    <a:gd name="T23" fmla="*/ 400 h 1040"/>
                    <a:gd name="T24" fmla="*/ 40 w 300"/>
                    <a:gd name="T25" fmla="*/ 640 h 1040"/>
                    <a:gd name="T26" fmla="*/ 120 w 300"/>
                    <a:gd name="T27" fmla="*/ 640 h 1040"/>
                    <a:gd name="T28" fmla="*/ 120 w 300"/>
                    <a:gd name="T29" fmla="*/ 1040 h 1040"/>
                    <a:gd name="T30" fmla="*/ 60 w 300"/>
                    <a:gd name="T31" fmla="*/ 1040 h 1040"/>
                    <a:gd name="T32" fmla="*/ 60 w 300"/>
                    <a:gd name="T33" fmla="*/ 800 h 1040"/>
                    <a:gd name="T34" fmla="*/ 0 w 300"/>
                    <a:gd name="T35" fmla="*/ 800 h 1040"/>
                    <a:gd name="T36" fmla="*/ 0 w 300"/>
                    <a:gd name="T37" fmla="*/ 240 h 10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040"/>
                    <a:gd name="T59" fmla="*/ 300 w 300"/>
                    <a:gd name="T60" fmla="*/ 1040 h 10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040">
                      <a:moveTo>
                        <a:pt x="0" y="240"/>
                      </a:moveTo>
                      <a:lnTo>
                        <a:pt x="60" y="240"/>
                      </a:lnTo>
                      <a:lnTo>
                        <a:pt x="60" y="0"/>
                      </a:lnTo>
                      <a:lnTo>
                        <a:pt x="300" y="0"/>
                      </a:lnTo>
                      <a:lnTo>
                        <a:pt x="300" y="20"/>
                      </a:lnTo>
                      <a:lnTo>
                        <a:pt x="80" y="20"/>
                      </a:lnTo>
                      <a:lnTo>
                        <a:pt x="80" y="180"/>
                      </a:lnTo>
                      <a:lnTo>
                        <a:pt x="300" y="180"/>
                      </a:lnTo>
                      <a:lnTo>
                        <a:pt x="300" y="200"/>
                      </a:lnTo>
                      <a:lnTo>
                        <a:pt x="100" y="200"/>
                      </a:lnTo>
                      <a:lnTo>
                        <a:pt x="100" y="400"/>
                      </a:lnTo>
                      <a:lnTo>
                        <a:pt x="40" y="400"/>
                      </a:lnTo>
                      <a:lnTo>
                        <a:pt x="40" y="640"/>
                      </a:lnTo>
                      <a:lnTo>
                        <a:pt x="120" y="640"/>
                      </a:lnTo>
                      <a:lnTo>
                        <a:pt x="120" y="1040"/>
                      </a:lnTo>
                      <a:lnTo>
                        <a:pt x="60" y="1040"/>
                      </a:lnTo>
                      <a:lnTo>
                        <a:pt x="60" y="800"/>
                      </a:lnTo>
                      <a:lnTo>
                        <a:pt x="0" y="800"/>
                      </a:lnTo>
                      <a:lnTo>
                        <a:pt x="0" y="24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8" name="Freeform 155"/>
                <p:cNvSpPr>
                  <a:spLocks noChangeAspect="1"/>
                </p:cNvSpPr>
                <p:nvPr/>
              </p:nvSpPr>
              <p:spPr bwMode="auto">
                <a:xfrm>
                  <a:off x="3701" y="10185"/>
                  <a:ext cx="340" cy="240"/>
                </a:xfrm>
                <a:custGeom>
                  <a:avLst/>
                  <a:gdLst>
                    <a:gd name="T0" fmla="*/ 0 w 340"/>
                    <a:gd name="T1" fmla="*/ 0 h 240"/>
                    <a:gd name="T2" fmla="*/ 60 w 340"/>
                    <a:gd name="T3" fmla="*/ 0 h 240"/>
                    <a:gd name="T4" fmla="*/ 60 w 340"/>
                    <a:gd name="T5" fmla="*/ 40 h 240"/>
                    <a:gd name="T6" fmla="*/ 320 w 340"/>
                    <a:gd name="T7" fmla="*/ 40 h 240"/>
                    <a:gd name="T8" fmla="*/ 320 w 340"/>
                    <a:gd name="T9" fmla="*/ 0 h 240"/>
                    <a:gd name="T10" fmla="*/ 340 w 340"/>
                    <a:gd name="T11" fmla="*/ 0 h 240"/>
                    <a:gd name="T12" fmla="*/ 340 w 340"/>
                    <a:gd name="T13" fmla="*/ 240 h 240"/>
                    <a:gd name="T14" fmla="*/ 0 w 340"/>
                    <a:gd name="T15" fmla="*/ 240 h 240"/>
                    <a:gd name="T16" fmla="*/ 0 w 340"/>
                    <a:gd name="T17" fmla="*/ 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0"/>
                    <a:gd name="T28" fmla="*/ 0 h 240"/>
                    <a:gd name="T29" fmla="*/ 340 w 340"/>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0" h="240">
                      <a:moveTo>
                        <a:pt x="0" y="0"/>
                      </a:moveTo>
                      <a:lnTo>
                        <a:pt x="60" y="0"/>
                      </a:lnTo>
                      <a:lnTo>
                        <a:pt x="60" y="40"/>
                      </a:lnTo>
                      <a:lnTo>
                        <a:pt x="320" y="40"/>
                      </a:lnTo>
                      <a:lnTo>
                        <a:pt x="320" y="0"/>
                      </a:lnTo>
                      <a:lnTo>
                        <a:pt x="340" y="0"/>
                      </a:lnTo>
                      <a:lnTo>
                        <a:pt x="340" y="240"/>
                      </a:lnTo>
                      <a:lnTo>
                        <a:pt x="0" y="24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49" name="Freeform 156"/>
                <p:cNvSpPr>
                  <a:spLocks noChangeAspect="1"/>
                </p:cNvSpPr>
                <p:nvPr/>
              </p:nvSpPr>
              <p:spPr bwMode="auto">
                <a:xfrm>
                  <a:off x="4021" y="9985"/>
                  <a:ext cx="60" cy="640"/>
                </a:xfrm>
                <a:custGeom>
                  <a:avLst/>
                  <a:gdLst>
                    <a:gd name="T0" fmla="*/ 0 w 60"/>
                    <a:gd name="T1" fmla="*/ 0 h 640"/>
                    <a:gd name="T2" fmla="*/ 40 w 60"/>
                    <a:gd name="T3" fmla="*/ 0 h 640"/>
                    <a:gd name="T4" fmla="*/ 40 w 60"/>
                    <a:gd name="T5" fmla="*/ 120 h 640"/>
                    <a:gd name="T6" fmla="*/ 60 w 60"/>
                    <a:gd name="T7" fmla="*/ 120 h 640"/>
                    <a:gd name="T8" fmla="*/ 60 w 60"/>
                    <a:gd name="T9" fmla="*/ 520 h 640"/>
                    <a:gd name="T10" fmla="*/ 40 w 60"/>
                    <a:gd name="T11" fmla="*/ 520 h 640"/>
                    <a:gd name="T12" fmla="*/ 40 w 60"/>
                    <a:gd name="T13" fmla="*/ 640 h 640"/>
                    <a:gd name="T14" fmla="*/ 0 w 60"/>
                    <a:gd name="T15" fmla="*/ 640 h 640"/>
                    <a:gd name="T16" fmla="*/ 0 w 60"/>
                    <a:gd name="T17" fmla="*/ 440 h 640"/>
                    <a:gd name="T18" fmla="*/ 20 w 60"/>
                    <a:gd name="T19" fmla="*/ 440 h 640"/>
                    <a:gd name="T20" fmla="*/ 20 w 60"/>
                    <a:gd name="T21" fmla="*/ 200 h 640"/>
                    <a:gd name="T22" fmla="*/ 0 w 60"/>
                    <a:gd name="T23" fmla="*/ 200 h 640"/>
                    <a:gd name="T24" fmla="*/ 0 w 60"/>
                    <a:gd name="T25" fmla="*/ 0 h 6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640"/>
                    <a:gd name="T41" fmla="*/ 60 w 60"/>
                    <a:gd name="T42" fmla="*/ 640 h 6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640">
                      <a:moveTo>
                        <a:pt x="0" y="0"/>
                      </a:moveTo>
                      <a:lnTo>
                        <a:pt x="40" y="0"/>
                      </a:lnTo>
                      <a:lnTo>
                        <a:pt x="40" y="120"/>
                      </a:lnTo>
                      <a:lnTo>
                        <a:pt x="60" y="120"/>
                      </a:lnTo>
                      <a:lnTo>
                        <a:pt x="60" y="520"/>
                      </a:lnTo>
                      <a:lnTo>
                        <a:pt x="40" y="520"/>
                      </a:lnTo>
                      <a:lnTo>
                        <a:pt x="40" y="640"/>
                      </a:lnTo>
                      <a:lnTo>
                        <a:pt x="0" y="640"/>
                      </a:lnTo>
                      <a:lnTo>
                        <a:pt x="0" y="440"/>
                      </a:lnTo>
                      <a:lnTo>
                        <a:pt x="20" y="440"/>
                      </a:lnTo>
                      <a:lnTo>
                        <a:pt x="20" y="200"/>
                      </a:lnTo>
                      <a:lnTo>
                        <a:pt x="0" y="20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550" name="Line 157"/>
                <p:cNvSpPr>
                  <a:spLocks noChangeAspect="1" noChangeShapeType="1"/>
                </p:cNvSpPr>
                <p:nvPr/>
              </p:nvSpPr>
              <p:spPr bwMode="auto">
                <a:xfrm>
                  <a:off x="4201" y="10005"/>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1" name="Line 158"/>
                <p:cNvSpPr>
                  <a:spLocks noChangeAspect="1" noChangeShapeType="1"/>
                </p:cNvSpPr>
                <p:nvPr/>
              </p:nvSpPr>
              <p:spPr bwMode="auto">
                <a:xfrm flipV="1">
                  <a:off x="4561" y="998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2" name="Line 159"/>
                <p:cNvSpPr>
                  <a:spLocks noChangeAspect="1" noChangeShapeType="1"/>
                </p:cNvSpPr>
                <p:nvPr/>
              </p:nvSpPr>
              <p:spPr bwMode="auto">
                <a:xfrm>
                  <a:off x="4561" y="9985"/>
                  <a:ext cx="3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3" name="Line 160"/>
                <p:cNvSpPr>
                  <a:spLocks noChangeAspect="1" noChangeShapeType="1"/>
                </p:cNvSpPr>
                <p:nvPr/>
              </p:nvSpPr>
              <p:spPr bwMode="auto">
                <a:xfrm flipV="1">
                  <a:off x="4941" y="9965"/>
                  <a:ext cx="2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4" name="Line 161"/>
                <p:cNvSpPr>
                  <a:spLocks noChangeAspect="1" noChangeShapeType="1"/>
                </p:cNvSpPr>
                <p:nvPr/>
              </p:nvSpPr>
              <p:spPr bwMode="auto">
                <a:xfrm>
                  <a:off x="4961" y="9965"/>
                  <a:ext cx="1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5" name="Line 162"/>
                <p:cNvSpPr>
                  <a:spLocks noChangeAspect="1" noChangeShapeType="1"/>
                </p:cNvSpPr>
                <p:nvPr/>
              </p:nvSpPr>
              <p:spPr bwMode="auto">
                <a:xfrm flipV="1">
                  <a:off x="4201" y="10605"/>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6" name="Line 163"/>
                <p:cNvSpPr>
                  <a:spLocks noChangeAspect="1" noChangeShapeType="1"/>
                </p:cNvSpPr>
                <p:nvPr/>
              </p:nvSpPr>
              <p:spPr bwMode="auto">
                <a:xfrm>
                  <a:off x="4561" y="1060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7" name="Line 164"/>
                <p:cNvSpPr>
                  <a:spLocks noChangeAspect="1" noChangeShapeType="1"/>
                </p:cNvSpPr>
                <p:nvPr/>
              </p:nvSpPr>
              <p:spPr bwMode="auto">
                <a:xfrm flipV="1">
                  <a:off x="4561" y="10625"/>
                  <a:ext cx="3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8" name="Line 165"/>
                <p:cNvSpPr>
                  <a:spLocks noChangeAspect="1" noChangeShapeType="1"/>
                </p:cNvSpPr>
                <p:nvPr/>
              </p:nvSpPr>
              <p:spPr bwMode="auto">
                <a:xfrm>
                  <a:off x="4941" y="10625"/>
                  <a:ext cx="2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59" name="Line 166"/>
                <p:cNvSpPr>
                  <a:spLocks noChangeAspect="1" noChangeShapeType="1"/>
                </p:cNvSpPr>
                <p:nvPr/>
              </p:nvSpPr>
              <p:spPr bwMode="auto">
                <a:xfrm flipV="1">
                  <a:off x="4961" y="10645"/>
                  <a:ext cx="1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0" name="Freeform 167"/>
                <p:cNvSpPr>
                  <a:spLocks noChangeAspect="1"/>
                </p:cNvSpPr>
                <p:nvPr/>
              </p:nvSpPr>
              <p:spPr bwMode="auto">
                <a:xfrm>
                  <a:off x="4101" y="9785"/>
                  <a:ext cx="240" cy="1040"/>
                </a:xfrm>
                <a:custGeom>
                  <a:avLst/>
                  <a:gdLst>
                    <a:gd name="T0" fmla="*/ 0 w 240"/>
                    <a:gd name="T1" fmla="*/ 0 h 1040"/>
                    <a:gd name="T2" fmla="*/ 100 w 240"/>
                    <a:gd name="T3" fmla="*/ 0 h 1040"/>
                    <a:gd name="T4" fmla="*/ 100 w 240"/>
                    <a:gd name="T5" fmla="*/ 260 h 1040"/>
                    <a:gd name="T6" fmla="*/ 240 w 240"/>
                    <a:gd name="T7" fmla="*/ 260 h 1040"/>
                    <a:gd name="T8" fmla="*/ 240 w 240"/>
                    <a:gd name="T9" fmla="*/ 780 h 1040"/>
                    <a:gd name="T10" fmla="*/ 100 w 240"/>
                    <a:gd name="T11" fmla="*/ 780 h 1040"/>
                    <a:gd name="T12" fmla="*/ 100 w 240"/>
                    <a:gd name="T13" fmla="*/ 1040 h 1040"/>
                    <a:gd name="T14" fmla="*/ 0 w 240"/>
                    <a:gd name="T15" fmla="*/ 1040 h 1040"/>
                    <a:gd name="T16" fmla="*/ 0 w 240"/>
                    <a:gd name="T17" fmla="*/ 840 h 1040"/>
                    <a:gd name="T18" fmla="*/ 60 w 240"/>
                    <a:gd name="T19" fmla="*/ 840 h 1040"/>
                    <a:gd name="T20" fmla="*/ 60 w 240"/>
                    <a:gd name="T21" fmla="*/ 200 h 1040"/>
                    <a:gd name="T22" fmla="*/ 0 w 240"/>
                    <a:gd name="T23" fmla="*/ 200 h 1040"/>
                    <a:gd name="T24" fmla="*/ 0 w 240"/>
                    <a:gd name="T25" fmla="*/ 180 h 1040"/>
                    <a:gd name="T26" fmla="*/ 80 w 240"/>
                    <a:gd name="T27" fmla="*/ 180 h 1040"/>
                    <a:gd name="T28" fmla="*/ 80 w 240"/>
                    <a:gd name="T29" fmla="*/ 20 h 1040"/>
                    <a:gd name="T30" fmla="*/ 0 w 240"/>
                    <a:gd name="T31" fmla="*/ 20 h 1040"/>
                    <a:gd name="T32" fmla="*/ 0 w 240"/>
                    <a:gd name="T33" fmla="*/ 0 h 10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1040"/>
                    <a:gd name="T53" fmla="*/ 240 w 240"/>
                    <a:gd name="T54" fmla="*/ 1040 h 10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1040">
                      <a:moveTo>
                        <a:pt x="0" y="0"/>
                      </a:moveTo>
                      <a:lnTo>
                        <a:pt x="100" y="0"/>
                      </a:lnTo>
                      <a:lnTo>
                        <a:pt x="100" y="260"/>
                      </a:lnTo>
                      <a:lnTo>
                        <a:pt x="240" y="260"/>
                      </a:lnTo>
                      <a:lnTo>
                        <a:pt x="240" y="780"/>
                      </a:lnTo>
                      <a:lnTo>
                        <a:pt x="100" y="780"/>
                      </a:lnTo>
                      <a:lnTo>
                        <a:pt x="100" y="1040"/>
                      </a:lnTo>
                      <a:lnTo>
                        <a:pt x="0" y="1040"/>
                      </a:lnTo>
                      <a:lnTo>
                        <a:pt x="0" y="840"/>
                      </a:lnTo>
                      <a:lnTo>
                        <a:pt x="60" y="840"/>
                      </a:lnTo>
                      <a:lnTo>
                        <a:pt x="60" y="200"/>
                      </a:lnTo>
                      <a:lnTo>
                        <a:pt x="0" y="200"/>
                      </a:lnTo>
                      <a:lnTo>
                        <a:pt x="0" y="180"/>
                      </a:lnTo>
                      <a:lnTo>
                        <a:pt x="80" y="180"/>
                      </a:lnTo>
                      <a:lnTo>
                        <a:pt x="80" y="20"/>
                      </a:lnTo>
                      <a:lnTo>
                        <a:pt x="0" y="2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561" name="Oval 168"/>
                <p:cNvSpPr>
                  <a:spLocks noChangeAspect="1" noChangeArrowheads="1"/>
                </p:cNvSpPr>
                <p:nvPr/>
              </p:nvSpPr>
              <p:spPr bwMode="auto">
                <a:xfrm>
                  <a:off x="4321" y="9885"/>
                  <a:ext cx="120" cy="12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562" name="Line 169"/>
                <p:cNvSpPr>
                  <a:spLocks noChangeAspect="1" noChangeShapeType="1"/>
                </p:cNvSpPr>
                <p:nvPr/>
              </p:nvSpPr>
              <p:spPr bwMode="auto">
                <a:xfrm>
                  <a:off x="4321" y="9825"/>
                  <a:ext cx="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3" name="Line 170"/>
                <p:cNvSpPr>
                  <a:spLocks noChangeAspect="1" noChangeShapeType="1"/>
                </p:cNvSpPr>
                <p:nvPr/>
              </p:nvSpPr>
              <p:spPr bwMode="auto">
                <a:xfrm>
                  <a:off x="4321" y="982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4" name="Line 171"/>
                <p:cNvSpPr>
                  <a:spLocks noChangeAspect="1" noChangeShapeType="1"/>
                </p:cNvSpPr>
                <p:nvPr/>
              </p:nvSpPr>
              <p:spPr bwMode="auto">
                <a:xfrm flipV="1">
                  <a:off x="4441" y="984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5" name="Line 172"/>
                <p:cNvSpPr>
                  <a:spLocks noChangeAspect="1" noChangeShapeType="1"/>
                </p:cNvSpPr>
                <p:nvPr/>
              </p:nvSpPr>
              <p:spPr bwMode="auto">
                <a:xfrm>
                  <a:off x="4441" y="9845"/>
                  <a:ext cx="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6" name="Line 173"/>
                <p:cNvSpPr>
                  <a:spLocks noChangeAspect="1" noChangeShapeType="1"/>
                </p:cNvSpPr>
                <p:nvPr/>
              </p:nvSpPr>
              <p:spPr bwMode="auto">
                <a:xfrm flipH="1">
                  <a:off x="4501" y="9985"/>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7" name="Line 174"/>
                <p:cNvSpPr>
                  <a:spLocks noChangeAspect="1" noChangeShapeType="1"/>
                </p:cNvSpPr>
                <p:nvPr/>
              </p:nvSpPr>
              <p:spPr bwMode="auto">
                <a:xfrm flipV="1">
                  <a:off x="4501" y="992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8" name="Line 175"/>
                <p:cNvSpPr>
                  <a:spLocks noChangeAspect="1" noChangeShapeType="1"/>
                </p:cNvSpPr>
                <p:nvPr/>
              </p:nvSpPr>
              <p:spPr bwMode="auto">
                <a:xfrm flipV="1">
                  <a:off x="4501" y="9845"/>
                  <a:ext cx="8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69" name="Line 176"/>
                <p:cNvSpPr>
                  <a:spLocks noChangeAspect="1" noChangeShapeType="1"/>
                </p:cNvSpPr>
                <p:nvPr/>
              </p:nvSpPr>
              <p:spPr bwMode="auto">
                <a:xfrm>
                  <a:off x="4761" y="978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0" name="Line 177"/>
                <p:cNvSpPr>
                  <a:spLocks noChangeAspect="1" noChangeShapeType="1"/>
                </p:cNvSpPr>
                <p:nvPr/>
              </p:nvSpPr>
              <p:spPr bwMode="auto">
                <a:xfrm flipV="1">
                  <a:off x="4321" y="10785"/>
                  <a:ext cx="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1" name="Line 178"/>
                <p:cNvSpPr>
                  <a:spLocks noChangeAspect="1" noChangeShapeType="1"/>
                </p:cNvSpPr>
                <p:nvPr/>
              </p:nvSpPr>
              <p:spPr bwMode="auto">
                <a:xfrm flipV="1">
                  <a:off x="4321" y="1066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2" name="Line 179"/>
                <p:cNvSpPr>
                  <a:spLocks noChangeAspect="1" noChangeShapeType="1"/>
                </p:cNvSpPr>
                <p:nvPr/>
              </p:nvSpPr>
              <p:spPr bwMode="auto">
                <a:xfrm>
                  <a:off x="4321" y="10665"/>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3" name="Line 180"/>
                <p:cNvSpPr>
                  <a:spLocks noChangeAspect="1" noChangeShapeType="1"/>
                </p:cNvSpPr>
                <p:nvPr/>
              </p:nvSpPr>
              <p:spPr bwMode="auto">
                <a:xfrm flipH="1" flipV="1">
                  <a:off x="4501" y="10625"/>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4" name="Line 181"/>
                <p:cNvSpPr>
                  <a:spLocks noChangeAspect="1" noChangeShapeType="1"/>
                </p:cNvSpPr>
                <p:nvPr/>
              </p:nvSpPr>
              <p:spPr bwMode="auto">
                <a:xfrm>
                  <a:off x="4501" y="1062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5" name="Line 182"/>
                <p:cNvSpPr>
                  <a:spLocks noChangeAspect="1" noChangeShapeType="1"/>
                </p:cNvSpPr>
                <p:nvPr/>
              </p:nvSpPr>
              <p:spPr bwMode="auto">
                <a:xfrm flipV="1">
                  <a:off x="4761" y="1078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6" name="Line 183"/>
                <p:cNvSpPr>
                  <a:spLocks noChangeAspect="1" noChangeShapeType="1"/>
                </p:cNvSpPr>
                <p:nvPr/>
              </p:nvSpPr>
              <p:spPr bwMode="auto">
                <a:xfrm rot="16200000" flipV="1">
                  <a:off x="6351" y="8695"/>
                  <a:ext cx="0" cy="16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7" name="Line 184"/>
                <p:cNvSpPr>
                  <a:spLocks noChangeAspect="1" noChangeShapeType="1"/>
                </p:cNvSpPr>
                <p:nvPr/>
              </p:nvSpPr>
              <p:spPr bwMode="auto">
                <a:xfrm rot="-5400000">
                  <a:off x="7131" y="9695"/>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8" name="Line 185"/>
                <p:cNvSpPr>
                  <a:spLocks noChangeAspect="1" noChangeShapeType="1"/>
                </p:cNvSpPr>
                <p:nvPr/>
              </p:nvSpPr>
              <p:spPr bwMode="auto">
                <a:xfrm rot="16200000" flipV="1">
                  <a:off x="5421" y="1096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79" name="Line 186"/>
                <p:cNvSpPr>
                  <a:spLocks noChangeAspect="1" noChangeShapeType="1"/>
                </p:cNvSpPr>
                <p:nvPr/>
              </p:nvSpPr>
              <p:spPr bwMode="auto">
                <a:xfrm rot="16200000" flipV="1">
                  <a:off x="5421" y="960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nvGrpSpPr>
                <p:cNvPr id="3580" name="Group 187"/>
                <p:cNvGrpSpPr>
                  <a:grpSpLocks noChangeAspect="1"/>
                </p:cNvGrpSpPr>
                <p:nvPr/>
              </p:nvGrpSpPr>
              <p:grpSpPr bwMode="auto">
                <a:xfrm>
                  <a:off x="4761" y="9605"/>
                  <a:ext cx="640" cy="702"/>
                  <a:chOff x="4761" y="9605"/>
                  <a:chExt cx="640" cy="702"/>
                </a:xfrm>
              </p:grpSpPr>
              <p:sp>
                <p:nvSpPr>
                  <p:cNvPr id="3750" name="Arc 188"/>
                  <p:cNvSpPr>
                    <a:spLocks noChangeAspect="1"/>
                  </p:cNvSpPr>
                  <p:nvPr/>
                </p:nvSpPr>
                <p:spPr bwMode="auto">
                  <a:xfrm>
                    <a:off x="5221" y="9607"/>
                    <a:ext cx="180" cy="700"/>
                  </a:xfrm>
                  <a:custGeom>
                    <a:avLst/>
                    <a:gdLst>
                      <a:gd name="T0" fmla="*/ 0 w 5528"/>
                      <a:gd name="T1" fmla="*/ 0 h 21600"/>
                      <a:gd name="T2" fmla="*/ 6 w 5528"/>
                      <a:gd name="T3" fmla="*/ 1 h 21600"/>
                      <a:gd name="T4" fmla="*/ 0 w 5528"/>
                      <a:gd name="T5" fmla="*/ 23 h 21600"/>
                      <a:gd name="T6" fmla="*/ 0 60000 65536"/>
                      <a:gd name="T7" fmla="*/ 0 60000 65536"/>
                      <a:gd name="T8" fmla="*/ 0 60000 65536"/>
                      <a:gd name="T9" fmla="*/ 0 w 5528"/>
                      <a:gd name="T10" fmla="*/ 0 h 21600"/>
                      <a:gd name="T11" fmla="*/ 5528 w 5528"/>
                      <a:gd name="T12" fmla="*/ 21600 h 21600"/>
                    </a:gdLst>
                    <a:ahLst/>
                    <a:cxnLst>
                      <a:cxn ang="T6">
                        <a:pos x="T0" y="T1"/>
                      </a:cxn>
                      <a:cxn ang="T7">
                        <a:pos x="T2" y="T3"/>
                      </a:cxn>
                      <a:cxn ang="T8">
                        <a:pos x="T4" y="T5"/>
                      </a:cxn>
                    </a:cxnLst>
                    <a:rect l="T9" t="T10" r="T11" b="T12"/>
                    <a:pathLst>
                      <a:path w="5528" h="21600" fill="none" extrusionOk="0">
                        <a:moveTo>
                          <a:pt x="-1" y="0"/>
                        </a:moveTo>
                        <a:cubicBezTo>
                          <a:pt x="1865" y="0"/>
                          <a:pt x="3724" y="241"/>
                          <a:pt x="5527" y="719"/>
                        </a:cubicBezTo>
                      </a:path>
                      <a:path w="5528" h="21600" stroke="0" extrusionOk="0">
                        <a:moveTo>
                          <a:pt x="-1" y="0"/>
                        </a:moveTo>
                        <a:cubicBezTo>
                          <a:pt x="1865" y="0"/>
                          <a:pt x="3724" y="241"/>
                          <a:pt x="5527" y="719"/>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51" name="Arc 189"/>
                  <p:cNvSpPr>
                    <a:spLocks noChangeAspect="1"/>
                  </p:cNvSpPr>
                  <p:nvPr/>
                </p:nvSpPr>
                <p:spPr bwMode="auto">
                  <a:xfrm flipH="1">
                    <a:off x="4761" y="9605"/>
                    <a:ext cx="459" cy="700"/>
                  </a:xfrm>
                  <a:custGeom>
                    <a:avLst/>
                    <a:gdLst>
                      <a:gd name="T0" fmla="*/ 0 w 14171"/>
                      <a:gd name="T1" fmla="*/ 0 h 21600"/>
                      <a:gd name="T2" fmla="*/ 15 w 14171"/>
                      <a:gd name="T3" fmla="*/ 6 h 21600"/>
                      <a:gd name="T4" fmla="*/ 0 w 14171"/>
                      <a:gd name="T5" fmla="*/ 23 h 21600"/>
                      <a:gd name="T6" fmla="*/ 0 60000 65536"/>
                      <a:gd name="T7" fmla="*/ 0 60000 65536"/>
                      <a:gd name="T8" fmla="*/ 0 60000 65536"/>
                      <a:gd name="T9" fmla="*/ 0 w 14171"/>
                      <a:gd name="T10" fmla="*/ 0 h 21600"/>
                      <a:gd name="T11" fmla="*/ 14171 w 14171"/>
                      <a:gd name="T12" fmla="*/ 21600 h 21600"/>
                    </a:gdLst>
                    <a:ahLst/>
                    <a:cxnLst>
                      <a:cxn ang="T6">
                        <a:pos x="T0" y="T1"/>
                      </a:cxn>
                      <a:cxn ang="T7">
                        <a:pos x="T2" y="T3"/>
                      </a:cxn>
                      <a:cxn ang="T8">
                        <a:pos x="T4" y="T5"/>
                      </a:cxn>
                    </a:cxnLst>
                    <a:rect l="T9" t="T10" r="T11" b="T12"/>
                    <a:pathLst>
                      <a:path w="14171" h="21600" fill="none" extrusionOk="0">
                        <a:moveTo>
                          <a:pt x="-1" y="0"/>
                        </a:moveTo>
                        <a:cubicBezTo>
                          <a:pt x="5208" y="0"/>
                          <a:pt x="10240" y="1881"/>
                          <a:pt x="14171" y="5298"/>
                        </a:cubicBezTo>
                      </a:path>
                      <a:path w="14171" h="21600" stroke="0" extrusionOk="0">
                        <a:moveTo>
                          <a:pt x="-1" y="0"/>
                        </a:moveTo>
                        <a:cubicBezTo>
                          <a:pt x="5208" y="0"/>
                          <a:pt x="10240" y="1881"/>
                          <a:pt x="14171" y="5298"/>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grpSp>
            <p:grpSp>
              <p:nvGrpSpPr>
                <p:cNvPr id="3581" name="Group 190"/>
                <p:cNvGrpSpPr>
                  <a:grpSpLocks noChangeAspect="1"/>
                </p:cNvGrpSpPr>
                <p:nvPr/>
              </p:nvGrpSpPr>
              <p:grpSpPr bwMode="auto">
                <a:xfrm>
                  <a:off x="4761" y="10303"/>
                  <a:ext cx="640" cy="702"/>
                  <a:chOff x="4761" y="10303"/>
                  <a:chExt cx="640" cy="702"/>
                </a:xfrm>
              </p:grpSpPr>
              <p:sp>
                <p:nvSpPr>
                  <p:cNvPr id="3748" name="Arc 191"/>
                  <p:cNvSpPr>
                    <a:spLocks noChangeAspect="1"/>
                  </p:cNvSpPr>
                  <p:nvPr/>
                </p:nvSpPr>
                <p:spPr bwMode="auto">
                  <a:xfrm flipV="1">
                    <a:off x="5221" y="10303"/>
                    <a:ext cx="180" cy="700"/>
                  </a:xfrm>
                  <a:custGeom>
                    <a:avLst/>
                    <a:gdLst>
                      <a:gd name="T0" fmla="*/ 0 w 5528"/>
                      <a:gd name="T1" fmla="*/ 0 h 21600"/>
                      <a:gd name="T2" fmla="*/ 6 w 5528"/>
                      <a:gd name="T3" fmla="*/ 1 h 21600"/>
                      <a:gd name="T4" fmla="*/ 0 w 5528"/>
                      <a:gd name="T5" fmla="*/ 23 h 21600"/>
                      <a:gd name="T6" fmla="*/ 0 60000 65536"/>
                      <a:gd name="T7" fmla="*/ 0 60000 65536"/>
                      <a:gd name="T8" fmla="*/ 0 60000 65536"/>
                      <a:gd name="T9" fmla="*/ 0 w 5528"/>
                      <a:gd name="T10" fmla="*/ 0 h 21600"/>
                      <a:gd name="T11" fmla="*/ 5528 w 5528"/>
                      <a:gd name="T12" fmla="*/ 21600 h 21600"/>
                    </a:gdLst>
                    <a:ahLst/>
                    <a:cxnLst>
                      <a:cxn ang="T6">
                        <a:pos x="T0" y="T1"/>
                      </a:cxn>
                      <a:cxn ang="T7">
                        <a:pos x="T2" y="T3"/>
                      </a:cxn>
                      <a:cxn ang="T8">
                        <a:pos x="T4" y="T5"/>
                      </a:cxn>
                    </a:cxnLst>
                    <a:rect l="T9" t="T10" r="T11" b="T12"/>
                    <a:pathLst>
                      <a:path w="5528" h="21600" fill="none" extrusionOk="0">
                        <a:moveTo>
                          <a:pt x="-1" y="0"/>
                        </a:moveTo>
                        <a:cubicBezTo>
                          <a:pt x="1865" y="0"/>
                          <a:pt x="3724" y="241"/>
                          <a:pt x="5527" y="719"/>
                        </a:cubicBezTo>
                      </a:path>
                      <a:path w="5528" h="21600" stroke="0" extrusionOk="0">
                        <a:moveTo>
                          <a:pt x="-1" y="0"/>
                        </a:moveTo>
                        <a:cubicBezTo>
                          <a:pt x="1865" y="0"/>
                          <a:pt x="3724" y="241"/>
                          <a:pt x="5527" y="719"/>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49" name="Arc 192"/>
                  <p:cNvSpPr>
                    <a:spLocks noChangeAspect="1"/>
                  </p:cNvSpPr>
                  <p:nvPr/>
                </p:nvSpPr>
                <p:spPr bwMode="auto">
                  <a:xfrm flipH="1" flipV="1">
                    <a:off x="4761" y="10305"/>
                    <a:ext cx="459" cy="700"/>
                  </a:xfrm>
                  <a:custGeom>
                    <a:avLst/>
                    <a:gdLst>
                      <a:gd name="T0" fmla="*/ 0 w 14171"/>
                      <a:gd name="T1" fmla="*/ 0 h 21600"/>
                      <a:gd name="T2" fmla="*/ 15 w 14171"/>
                      <a:gd name="T3" fmla="*/ 6 h 21600"/>
                      <a:gd name="T4" fmla="*/ 0 w 14171"/>
                      <a:gd name="T5" fmla="*/ 23 h 21600"/>
                      <a:gd name="T6" fmla="*/ 0 60000 65536"/>
                      <a:gd name="T7" fmla="*/ 0 60000 65536"/>
                      <a:gd name="T8" fmla="*/ 0 60000 65536"/>
                      <a:gd name="T9" fmla="*/ 0 w 14171"/>
                      <a:gd name="T10" fmla="*/ 0 h 21600"/>
                      <a:gd name="T11" fmla="*/ 14171 w 14171"/>
                      <a:gd name="T12" fmla="*/ 21600 h 21600"/>
                    </a:gdLst>
                    <a:ahLst/>
                    <a:cxnLst>
                      <a:cxn ang="T6">
                        <a:pos x="T0" y="T1"/>
                      </a:cxn>
                      <a:cxn ang="T7">
                        <a:pos x="T2" y="T3"/>
                      </a:cxn>
                      <a:cxn ang="T8">
                        <a:pos x="T4" y="T5"/>
                      </a:cxn>
                    </a:cxnLst>
                    <a:rect l="T9" t="T10" r="T11" b="T12"/>
                    <a:pathLst>
                      <a:path w="14171" h="21600" fill="none" extrusionOk="0">
                        <a:moveTo>
                          <a:pt x="-1" y="0"/>
                        </a:moveTo>
                        <a:cubicBezTo>
                          <a:pt x="5208" y="0"/>
                          <a:pt x="10240" y="1881"/>
                          <a:pt x="14171" y="5298"/>
                        </a:cubicBezTo>
                      </a:path>
                      <a:path w="14171" h="21600" stroke="0" extrusionOk="0">
                        <a:moveTo>
                          <a:pt x="-1" y="0"/>
                        </a:moveTo>
                        <a:cubicBezTo>
                          <a:pt x="5208" y="0"/>
                          <a:pt x="10240" y="1881"/>
                          <a:pt x="14171" y="5298"/>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grpSp>
            <p:sp>
              <p:nvSpPr>
                <p:cNvPr id="3582" name="Line 193"/>
                <p:cNvSpPr>
                  <a:spLocks noChangeAspect="1" noChangeShapeType="1"/>
                </p:cNvSpPr>
                <p:nvPr/>
              </p:nvSpPr>
              <p:spPr bwMode="auto">
                <a:xfrm flipV="1">
                  <a:off x="5441" y="9525"/>
                  <a:ext cx="8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3" name="Line 194"/>
                <p:cNvSpPr>
                  <a:spLocks noChangeAspect="1" noChangeShapeType="1"/>
                </p:cNvSpPr>
                <p:nvPr/>
              </p:nvSpPr>
              <p:spPr bwMode="auto">
                <a:xfrm>
                  <a:off x="5441" y="10985"/>
                  <a:ext cx="8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4" name="Line 195"/>
                <p:cNvSpPr>
                  <a:spLocks noChangeAspect="1" noChangeShapeType="1"/>
                </p:cNvSpPr>
                <p:nvPr/>
              </p:nvSpPr>
              <p:spPr bwMode="auto">
                <a:xfrm rot="16200000" flipV="1">
                  <a:off x="6351" y="10255"/>
                  <a:ext cx="0" cy="16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5" name="Line 196"/>
                <p:cNvSpPr>
                  <a:spLocks noChangeAspect="1" noChangeShapeType="1"/>
                </p:cNvSpPr>
                <p:nvPr/>
              </p:nvSpPr>
              <p:spPr bwMode="auto">
                <a:xfrm>
                  <a:off x="7181" y="9325"/>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6" name="Line 197"/>
                <p:cNvSpPr>
                  <a:spLocks noChangeAspect="1" noChangeShapeType="1"/>
                </p:cNvSpPr>
                <p:nvPr/>
              </p:nvSpPr>
              <p:spPr bwMode="auto">
                <a:xfrm>
                  <a:off x="7501" y="9325"/>
                  <a:ext cx="0" cy="2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7" name="Line 198"/>
                <p:cNvSpPr>
                  <a:spLocks noChangeAspect="1" noChangeShapeType="1"/>
                </p:cNvSpPr>
                <p:nvPr/>
              </p:nvSpPr>
              <p:spPr bwMode="auto">
                <a:xfrm rot="-5400000">
                  <a:off x="7341" y="9165"/>
                  <a:ext cx="0" cy="3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8" name="Line 199"/>
                <p:cNvSpPr>
                  <a:spLocks noChangeAspect="1" noChangeShapeType="1"/>
                </p:cNvSpPr>
                <p:nvPr/>
              </p:nvSpPr>
              <p:spPr bwMode="auto">
                <a:xfrm rot="16200000" flipV="1">
                  <a:off x="7701" y="9405"/>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89" name="Line 200"/>
                <p:cNvSpPr>
                  <a:spLocks noChangeAspect="1" noChangeShapeType="1"/>
                </p:cNvSpPr>
                <p:nvPr/>
              </p:nvSpPr>
              <p:spPr bwMode="auto">
                <a:xfrm flipV="1">
                  <a:off x="7181" y="11085"/>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0" name="Line 201"/>
                <p:cNvSpPr>
                  <a:spLocks noChangeAspect="1" noChangeShapeType="1"/>
                </p:cNvSpPr>
                <p:nvPr/>
              </p:nvSpPr>
              <p:spPr bwMode="auto">
                <a:xfrm flipV="1">
                  <a:off x="7501" y="11002"/>
                  <a:ext cx="0" cy="2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1" name="Line 202"/>
                <p:cNvSpPr>
                  <a:spLocks noChangeAspect="1" noChangeShapeType="1"/>
                </p:cNvSpPr>
                <p:nvPr/>
              </p:nvSpPr>
              <p:spPr bwMode="auto">
                <a:xfrm rot="5400000" flipV="1">
                  <a:off x="7341" y="11125"/>
                  <a:ext cx="0" cy="3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2" name="Line 203"/>
                <p:cNvSpPr>
                  <a:spLocks noChangeAspect="1" noChangeShapeType="1"/>
                </p:cNvSpPr>
                <p:nvPr/>
              </p:nvSpPr>
              <p:spPr bwMode="auto">
                <a:xfrm rot="5400000">
                  <a:off x="7701" y="10802"/>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3" name="Line 204"/>
                <p:cNvSpPr>
                  <a:spLocks noChangeAspect="1" noChangeShapeType="1"/>
                </p:cNvSpPr>
                <p:nvPr/>
              </p:nvSpPr>
              <p:spPr bwMode="auto">
                <a:xfrm rot="-5400000">
                  <a:off x="7501" y="9765"/>
                  <a:ext cx="0" cy="3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4" name="Line 205"/>
                <p:cNvSpPr>
                  <a:spLocks noChangeAspect="1" noChangeShapeType="1"/>
                </p:cNvSpPr>
                <p:nvPr/>
              </p:nvSpPr>
              <p:spPr bwMode="auto">
                <a:xfrm>
                  <a:off x="6921" y="990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5" name="Line 206"/>
                <p:cNvSpPr>
                  <a:spLocks noChangeAspect="1" noChangeShapeType="1"/>
                </p:cNvSpPr>
                <p:nvPr/>
              </p:nvSpPr>
              <p:spPr bwMode="auto">
                <a:xfrm>
                  <a:off x="6921" y="1064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6" name="Line 207"/>
                <p:cNvSpPr>
                  <a:spLocks noChangeAspect="1" noChangeShapeType="1"/>
                </p:cNvSpPr>
                <p:nvPr/>
              </p:nvSpPr>
              <p:spPr bwMode="auto">
                <a:xfrm rot="-5400000">
                  <a:off x="7131" y="10495"/>
                  <a:ext cx="0" cy="4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7" name="Line 208"/>
                <p:cNvSpPr>
                  <a:spLocks noChangeAspect="1" noChangeShapeType="1"/>
                </p:cNvSpPr>
                <p:nvPr/>
              </p:nvSpPr>
              <p:spPr bwMode="auto">
                <a:xfrm>
                  <a:off x="7341" y="990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8" name="Line 209"/>
                <p:cNvSpPr>
                  <a:spLocks noChangeAspect="1" noChangeShapeType="1"/>
                </p:cNvSpPr>
                <p:nvPr/>
              </p:nvSpPr>
              <p:spPr bwMode="auto">
                <a:xfrm flipV="1">
                  <a:off x="7341" y="1068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599" name="Line 210"/>
                <p:cNvSpPr>
                  <a:spLocks noChangeAspect="1" noChangeShapeType="1"/>
                </p:cNvSpPr>
                <p:nvPr/>
              </p:nvSpPr>
              <p:spPr bwMode="auto">
                <a:xfrm rot="-5400000">
                  <a:off x="7501" y="10525"/>
                  <a:ext cx="0" cy="3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0" name="Line 211"/>
                <p:cNvSpPr>
                  <a:spLocks noChangeAspect="1" noChangeShapeType="1"/>
                </p:cNvSpPr>
                <p:nvPr/>
              </p:nvSpPr>
              <p:spPr bwMode="auto">
                <a:xfrm>
                  <a:off x="7661" y="992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1" name="Line 212"/>
                <p:cNvSpPr>
                  <a:spLocks noChangeAspect="1" noChangeShapeType="1"/>
                </p:cNvSpPr>
                <p:nvPr/>
              </p:nvSpPr>
              <p:spPr bwMode="auto">
                <a:xfrm flipV="1">
                  <a:off x="7661" y="1056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2" name="Line 213"/>
                <p:cNvSpPr>
                  <a:spLocks noChangeAspect="1" noChangeShapeType="1"/>
                </p:cNvSpPr>
                <p:nvPr/>
              </p:nvSpPr>
              <p:spPr bwMode="auto">
                <a:xfrm>
                  <a:off x="7661" y="10045"/>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3" name="Line 214"/>
                <p:cNvSpPr>
                  <a:spLocks noChangeAspect="1" noChangeShapeType="1"/>
                </p:cNvSpPr>
                <p:nvPr/>
              </p:nvSpPr>
              <p:spPr bwMode="auto">
                <a:xfrm>
                  <a:off x="7661" y="10565"/>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4" name="Arc 215"/>
                <p:cNvSpPr>
                  <a:spLocks noChangeAspect="1"/>
                </p:cNvSpPr>
                <p:nvPr/>
              </p:nvSpPr>
              <p:spPr bwMode="auto">
                <a:xfrm flipH="1">
                  <a:off x="4341" y="10605"/>
                  <a:ext cx="60" cy="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605" name="Arc 216"/>
                <p:cNvSpPr>
                  <a:spLocks noChangeAspect="1"/>
                </p:cNvSpPr>
                <p:nvPr/>
              </p:nvSpPr>
              <p:spPr bwMode="auto">
                <a:xfrm>
                  <a:off x="4401" y="10605"/>
                  <a:ext cx="60" cy="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606" name="Line 217"/>
                <p:cNvSpPr>
                  <a:spLocks noChangeAspect="1" noChangeShapeType="1"/>
                </p:cNvSpPr>
                <p:nvPr/>
              </p:nvSpPr>
              <p:spPr bwMode="auto">
                <a:xfrm>
                  <a:off x="8141" y="1004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7" name="Line 218"/>
                <p:cNvSpPr>
                  <a:spLocks noChangeAspect="1" noChangeShapeType="1"/>
                </p:cNvSpPr>
                <p:nvPr/>
              </p:nvSpPr>
              <p:spPr bwMode="auto">
                <a:xfrm rot="10800000" flipH="1" flipV="1">
                  <a:off x="7661" y="9965"/>
                  <a:ext cx="27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8" name="Line 219"/>
                <p:cNvSpPr>
                  <a:spLocks noChangeAspect="1" noChangeShapeType="1"/>
                </p:cNvSpPr>
                <p:nvPr/>
              </p:nvSpPr>
              <p:spPr bwMode="auto">
                <a:xfrm>
                  <a:off x="8261" y="9785"/>
                  <a:ext cx="2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09" name="Arc 220"/>
                <p:cNvSpPr>
                  <a:spLocks noChangeAspect="1"/>
                </p:cNvSpPr>
                <p:nvPr/>
              </p:nvSpPr>
              <p:spPr bwMode="auto">
                <a:xfrm flipH="1" flipV="1">
                  <a:off x="7901" y="9605"/>
                  <a:ext cx="360" cy="180"/>
                </a:xfrm>
                <a:custGeom>
                  <a:avLst/>
                  <a:gdLst>
                    <a:gd name="T0" fmla="*/ 0 w 21600"/>
                    <a:gd name="T1" fmla="*/ 0 h 21600"/>
                    <a:gd name="T2" fmla="*/ 6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610" name="Line 221"/>
                <p:cNvSpPr>
                  <a:spLocks noChangeAspect="1" noChangeShapeType="1"/>
                </p:cNvSpPr>
                <p:nvPr/>
              </p:nvSpPr>
              <p:spPr bwMode="auto">
                <a:xfrm flipV="1">
                  <a:off x="8261" y="10825"/>
                  <a:ext cx="2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1" name="Arc 222"/>
                <p:cNvSpPr>
                  <a:spLocks noChangeAspect="1"/>
                </p:cNvSpPr>
                <p:nvPr/>
              </p:nvSpPr>
              <p:spPr bwMode="auto">
                <a:xfrm flipH="1">
                  <a:off x="7901" y="10825"/>
                  <a:ext cx="360" cy="180"/>
                </a:xfrm>
                <a:custGeom>
                  <a:avLst/>
                  <a:gdLst>
                    <a:gd name="T0" fmla="*/ 0 w 21600"/>
                    <a:gd name="T1" fmla="*/ 0 h 21600"/>
                    <a:gd name="T2" fmla="*/ 6 w 21600"/>
                    <a:gd name="T3" fmla="*/ 1 h 21600"/>
                    <a:gd name="T4" fmla="*/ 0 w 21600"/>
                    <a:gd name="T5" fmla="*/ 1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612" name="Line 223"/>
                <p:cNvSpPr>
                  <a:spLocks noChangeAspect="1" noChangeShapeType="1"/>
                </p:cNvSpPr>
                <p:nvPr/>
              </p:nvSpPr>
              <p:spPr bwMode="auto">
                <a:xfrm rot="10800000" flipH="1" flipV="1">
                  <a:off x="7661" y="10645"/>
                  <a:ext cx="27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3" name="Line 224"/>
                <p:cNvSpPr>
                  <a:spLocks noChangeAspect="1" noChangeShapeType="1"/>
                </p:cNvSpPr>
                <p:nvPr/>
              </p:nvSpPr>
              <p:spPr bwMode="auto">
                <a:xfrm rot="16200000" flipV="1">
                  <a:off x="9411" y="8355"/>
                  <a:ext cx="0" cy="1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4" name="Line 225"/>
                <p:cNvSpPr>
                  <a:spLocks noChangeAspect="1" noChangeShapeType="1"/>
                </p:cNvSpPr>
                <p:nvPr/>
              </p:nvSpPr>
              <p:spPr bwMode="auto">
                <a:xfrm flipV="1">
                  <a:off x="9661" y="8705"/>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5" name="Line 226"/>
                <p:cNvSpPr>
                  <a:spLocks noChangeAspect="1" noChangeShapeType="1"/>
                </p:cNvSpPr>
                <p:nvPr/>
              </p:nvSpPr>
              <p:spPr bwMode="auto">
                <a:xfrm rot="16200000" flipV="1">
                  <a:off x="9961" y="8405"/>
                  <a:ext cx="0" cy="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6" name="Line 227"/>
                <p:cNvSpPr>
                  <a:spLocks noChangeAspect="1" noChangeShapeType="1"/>
                </p:cNvSpPr>
                <p:nvPr/>
              </p:nvSpPr>
              <p:spPr bwMode="auto">
                <a:xfrm flipV="1">
                  <a:off x="4601" y="9145"/>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7" name="Line 228"/>
                <p:cNvSpPr>
                  <a:spLocks noChangeAspect="1" noChangeShapeType="1"/>
                </p:cNvSpPr>
                <p:nvPr/>
              </p:nvSpPr>
              <p:spPr bwMode="auto">
                <a:xfrm flipV="1">
                  <a:off x="5201" y="8785"/>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8" name="Line 229"/>
                <p:cNvSpPr>
                  <a:spLocks noChangeAspect="1" noChangeShapeType="1"/>
                </p:cNvSpPr>
                <p:nvPr/>
              </p:nvSpPr>
              <p:spPr bwMode="auto">
                <a:xfrm rot="16200000" flipV="1">
                  <a:off x="4711" y="939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19" name="Line 230"/>
                <p:cNvSpPr>
                  <a:spLocks noChangeAspect="1" noChangeShapeType="1"/>
                </p:cNvSpPr>
                <p:nvPr/>
              </p:nvSpPr>
              <p:spPr bwMode="auto">
                <a:xfrm flipV="1">
                  <a:off x="4601" y="9085"/>
                  <a:ext cx="6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0" name="Line 231"/>
                <p:cNvSpPr>
                  <a:spLocks noChangeAspect="1" noChangeShapeType="1"/>
                </p:cNvSpPr>
                <p:nvPr/>
              </p:nvSpPr>
              <p:spPr bwMode="auto">
                <a:xfrm rot="16200000" flipV="1">
                  <a:off x="4931" y="8815"/>
                  <a:ext cx="0" cy="5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1" name="Line 232"/>
                <p:cNvSpPr>
                  <a:spLocks noChangeAspect="1" noChangeShapeType="1"/>
                </p:cNvSpPr>
                <p:nvPr/>
              </p:nvSpPr>
              <p:spPr bwMode="auto">
                <a:xfrm rot="10800000" flipV="1">
                  <a:off x="4821" y="928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2" name="Line 233"/>
                <p:cNvSpPr>
                  <a:spLocks noChangeAspect="1" noChangeShapeType="1"/>
                </p:cNvSpPr>
                <p:nvPr/>
              </p:nvSpPr>
              <p:spPr bwMode="auto">
                <a:xfrm rot="16200000" flipV="1">
                  <a:off x="5801" y="8305"/>
                  <a:ext cx="0" cy="19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3" name="Line 234"/>
                <p:cNvSpPr>
                  <a:spLocks noChangeAspect="1" noChangeShapeType="1"/>
                </p:cNvSpPr>
                <p:nvPr/>
              </p:nvSpPr>
              <p:spPr bwMode="auto">
                <a:xfrm rot="16200000" flipV="1">
                  <a:off x="7241" y="8585"/>
                  <a:ext cx="0" cy="9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4" name="Line 235"/>
                <p:cNvSpPr>
                  <a:spLocks noChangeAspect="1" noChangeShapeType="1"/>
                </p:cNvSpPr>
                <p:nvPr/>
              </p:nvSpPr>
              <p:spPr bwMode="auto">
                <a:xfrm rot="10800000" flipV="1">
                  <a:off x="6781" y="904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5" name="Line 236"/>
                <p:cNvSpPr>
                  <a:spLocks noChangeAspect="1" noChangeShapeType="1"/>
                </p:cNvSpPr>
                <p:nvPr/>
              </p:nvSpPr>
              <p:spPr bwMode="auto">
                <a:xfrm flipV="1">
                  <a:off x="7701" y="900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6" name="Line 237"/>
                <p:cNvSpPr>
                  <a:spLocks noChangeAspect="1" noChangeShapeType="1"/>
                </p:cNvSpPr>
                <p:nvPr/>
              </p:nvSpPr>
              <p:spPr bwMode="auto">
                <a:xfrm>
                  <a:off x="7701" y="9005"/>
                  <a:ext cx="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7" name="Line 238"/>
                <p:cNvSpPr>
                  <a:spLocks noChangeAspect="1" noChangeShapeType="1"/>
                </p:cNvSpPr>
                <p:nvPr/>
              </p:nvSpPr>
              <p:spPr bwMode="auto">
                <a:xfrm flipV="1">
                  <a:off x="8041" y="890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8" name="Line 239"/>
                <p:cNvSpPr>
                  <a:spLocks noChangeAspect="1" noChangeShapeType="1"/>
                </p:cNvSpPr>
                <p:nvPr/>
              </p:nvSpPr>
              <p:spPr bwMode="auto">
                <a:xfrm>
                  <a:off x="8041" y="8905"/>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29" name="Line 240"/>
                <p:cNvSpPr>
                  <a:spLocks noChangeAspect="1" noChangeShapeType="1"/>
                </p:cNvSpPr>
                <p:nvPr/>
              </p:nvSpPr>
              <p:spPr bwMode="auto">
                <a:xfrm>
                  <a:off x="6781" y="9065"/>
                  <a:ext cx="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0" name="Line 241"/>
                <p:cNvSpPr>
                  <a:spLocks noChangeAspect="1" noChangeShapeType="1"/>
                </p:cNvSpPr>
                <p:nvPr/>
              </p:nvSpPr>
              <p:spPr bwMode="auto">
                <a:xfrm>
                  <a:off x="6981" y="9065"/>
                  <a:ext cx="0" cy="3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1" name="Line 242"/>
                <p:cNvSpPr>
                  <a:spLocks noChangeAspect="1" noChangeShapeType="1"/>
                </p:cNvSpPr>
                <p:nvPr/>
              </p:nvSpPr>
              <p:spPr bwMode="auto">
                <a:xfrm flipH="1">
                  <a:off x="5421" y="9445"/>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2" name="Line 243"/>
                <p:cNvSpPr>
                  <a:spLocks noChangeAspect="1" noChangeShapeType="1"/>
                </p:cNvSpPr>
                <p:nvPr/>
              </p:nvSpPr>
              <p:spPr bwMode="auto">
                <a:xfrm>
                  <a:off x="5421" y="944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3" name="Line 244"/>
                <p:cNvSpPr>
                  <a:spLocks noChangeAspect="1" noChangeShapeType="1"/>
                </p:cNvSpPr>
                <p:nvPr/>
              </p:nvSpPr>
              <p:spPr bwMode="auto">
                <a:xfrm flipH="1">
                  <a:off x="5361" y="9565"/>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4" name="Line 245"/>
                <p:cNvSpPr>
                  <a:spLocks noChangeAspect="1" noChangeShapeType="1"/>
                </p:cNvSpPr>
                <p:nvPr/>
              </p:nvSpPr>
              <p:spPr bwMode="auto">
                <a:xfrm flipV="1">
                  <a:off x="5361" y="948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5" name="Line 246"/>
                <p:cNvSpPr>
                  <a:spLocks noChangeAspect="1" noChangeShapeType="1"/>
                </p:cNvSpPr>
                <p:nvPr/>
              </p:nvSpPr>
              <p:spPr bwMode="auto">
                <a:xfrm flipH="1">
                  <a:off x="5201" y="948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6" name="Oval 247"/>
                <p:cNvSpPr>
                  <a:spLocks noChangeAspect="1" noChangeArrowheads="1"/>
                </p:cNvSpPr>
                <p:nvPr/>
              </p:nvSpPr>
              <p:spPr bwMode="auto">
                <a:xfrm>
                  <a:off x="5201" y="9485"/>
                  <a:ext cx="120" cy="12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637" name="Line 248"/>
                <p:cNvSpPr>
                  <a:spLocks noChangeAspect="1" noChangeShapeType="1"/>
                </p:cNvSpPr>
                <p:nvPr/>
              </p:nvSpPr>
              <p:spPr bwMode="auto">
                <a:xfrm>
                  <a:off x="5201" y="948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8" name="Line 249"/>
                <p:cNvSpPr>
                  <a:spLocks noChangeAspect="1" noChangeShapeType="1"/>
                </p:cNvSpPr>
                <p:nvPr/>
              </p:nvSpPr>
              <p:spPr bwMode="auto">
                <a:xfrm>
                  <a:off x="4641" y="950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39" name="Line 250"/>
                <p:cNvSpPr>
                  <a:spLocks noChangeAspect="1" noChangeShapeType="1"/>
                </p:cNvSpPr>
                <p:nvPr/>
              </p:nvSpPr>
              <p:spPr bwMode="auto">
                <a:xfrm>
                  <a:off x="4641" y="9745"/>
                  <a:ext cx="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0" name="Line 251"/>
                <p:cNvSpPr>
                  <a:spLocks noChangeAspect="1" noChangeShapeType="1"/>
                </p:cNvSpPr>
                <p:nvPr/>
              </p:nvSpPr>
              <p:spPr bwMode="auto">
                <a:xfrm flipV="1">
                  <a:off x="4761" y="964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1" name="Line 252"/>
                <p:cNvSpPr>
                  <a:spLocks noChangeAspect="1" noChangeShapeType="1"/>
                </p:cNvSpPr>
                <p:nvPr/>
              </p:nvSpPr>
              <p:spPr bwMode="auto">
                <a:xfrm>
                  <a:off x="4761" y="9645"/>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2" name="Line 253"/>
                <p:cNvSpPr>
                  <a:spLocks noChangeAspect="1" noChangeShapeType="1"/>
                </p:cNvSpPr>
                <p:nvPr/>
              </p:nvSpPr>
              <p:spPr bwMode="auto">
                <a:xfrm>
                  <a:off x="4841" y="9645"/>
                  <a:ext cx="2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3" name="Line 254"/>
                <p:cNvSpPr>
                  <a:spLocks noChangeAspect="1" noChangeShapeType="1"/>
                </p:cNvSpPr>
                <p:nvPr/>
              </p:nvSpPr>
              <p:spPr bwMode="auto">
                <a:xfrm flipV="1">
                  <a:off x="4861" y="956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4" name="Line 255"/>
                <p:cNvSpPr>
                  <a:spLocks noChangeAspect="1" noChangeShapeType="1"/>
                </p:cNvSpPr>
                <p:nvPr/>
              </p:nvSpPr>
              <p:spPr bwMode="auto">
                <a:xfrm>
                  <a:off x="4861" y="9565"/>
                  <a:ext cx="3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5" name="Line 256"/>
                <p:cNvSpPr>
                  <a:spLocks noChangeAspect="1" noChangeShapeType="1"/>
                </p:cNvSpPr>
                <p:nvPr/>
              </p:nvSpPr>
              <p:spPr bwMode="auto">
                <a:xfrm rot="10800000">
                  <a:off x="6781" y="1132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6" name="Line 257"/>
                <p:cNvSpPr>
                  <a:spLocks noChangeAspect="1" noChangeShapeType="1"/>
                </p:cNvSpPr>
                <p:nvPr/>
              </p:nvSpPr>
              <p:spPr bwMode="auto">
                <a:xfrm flipV="1">
                  <a:off x="4821" y="11325"/>
                  <a:ext cx="1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7" name="Line 258"/>
                <p:cNvSpPr>
                  <a:spLocks noChangeAspect="1" noChangeShapeType="1"/>
                </p:cNvSpPr>
                <p:nvPr/>
              </p:nvSpPr>
              <p:spPr bwMode="auto">
                <a:xfrm flipV="1">
                  <a:off x="6981" y="11165"/>
                  <a:ext cx="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8" name="Line 259"/>
                <p:cNvSpPr>
                  <a:spLocks noChangeAspect="1" noChangeShapeType="1"/>
                </p:cNvSpPr>
                <p:nvPr/>
              </p:nvSpPr>
              <p:spPr bwMode="auto">
                <a:xfrm flipH="1" flipV="1">
                  <a:off x="5421" y="11165"/>
                  <a:ext cx="1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49" name="Line 260"/>
                <p:cNvSpPr>
                  <a:spLocks noChangeAspect="1" noChangeShapeType="1"/>
                </p:cNvSpPr>
                <p:nvPr/>
              </p:nvSpPr>
              <p:spPr bwMode="auto">
                <a:xfrm>
                  <a:off x="4601" y="1110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0" name="Line 261"/>
                <p:cNvSpPr>
                  <a:spLocks noChangeAspect="1" noChangeShapeType="1"/>
                </p:cNvSpPr>
                <p:nvPr/>
              </p:nvSpPr>
              <p:spPr bwMode="auto">
                <a:xfrm flipH="1" flipV="1">
                  <a:off x="7221" y="958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1" name="Line 262"/>
                <p:cNvSpPr>
                  <a:spLocks noChangeAspect="1" noChangeShapeType="1"/>
                </p:cNvSpPr>
                <p:nvPr/>
              </p:nvSpPr>
              <p:spPr bwMode="auto">
                <a:xfrm flipH="1" flipV="1">
                  <a:off x="7801" y="9885"/>
                  <a:ext cx="26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2" name="Line 263"/>
                <p:cNvSpPr>
                  <a:spLocks noChangeAspect="1" noChangeShapeType="1"/>
                </p:cNvSpPr>
                <p:nvPr/>
              </p:nvSpPr>
              <p:spPr bwMode="auto">
                <a:xfrm flipH="1" flipV="1">
                  <a:off x="7801" y="10725"/>
                  <a:ext cx="26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3" name="Line 264"/>
                <p:cNvSpPr>
                  <a:spLocks noChangeAspect="1" noChangeShapeType="1"/>
                </p:cNvSpPr>
                <p:nvPr/>
              </p:nvSpPr>
              <p:spPr bwMode="auto">
                <a:xfrm flipV="1">
                  <a:off x="7801" y="9705"/>
                  <a:ext cx="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4" name="Line 265"/>
                <p:cNvSpPr>
                  <a:spLocks noChangeAspect="1" noChangeShapeType="1"/>
                </p:cNvSpPr>
                <p:nvPr/>
              </p:nvSpPr>
              <p:spPr bwMode="auto">
                <a:xfrm>
                  <a:off x="7341" y="9325"/>
                  <a:ext cx="0" cy="2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5" name="Line 266"/>
                <p:cNvSpPr>
                  <a:spLocks noChangeAspect="1" noChangeShapeType="1"/>
                </p:cNvSpPr>
                <p:nvPr/>
              </p:nvSpPr>
              <p:spPr bwMode="auto">
                <a:xfrm flipH="1">
                  <a:off x="7341" y="9705"/>
                  <a:ext cx="4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6" name="Line 267"/>
                <p:cNvSpPr>
                  <a:spLocks noChangeAspect="1" noChangeShapeType="1"/>
                </p:cNvSpPr>
                <p:nvPr/>
              </p:nvSpPr>
              <p:spPr bwMode="auto">
                <a:xfrm flipV="1">
                  <a:off x="7341" y="964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7" name="Line 268"/>
                <p:cNvSpPr>
                  <a:spLocks noChangeAspect="1" noChangeShapeType="1"/>
                </p:cNvSpPr>
                <p:nvPr/>
              </p:nvSpPr>
              <p:spPr bwMode="auto">
                <a:xfrm>
                  <a:off x="7221" y="9645"/>
                  <a:ext cx="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8" name="Line 269"/>
                <p:cNvSpPr>
                  <a:spLocks noChangeAspect="1" noChangeShapeType="1"/>
                </p:cNvSpPr>
                <p:nvPr/>
              </p:nvSpPr>
              <p:spPr bwMode="auto">
                <a:xfrm flipH="1">
                  <a:off x="7221" y="1096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59" name="Line 270"/>
                <p:cNvSpPr>
                  <a:spLocks noChangeAspect="1" noChangeShapeType="1"/>
                </p:cNvSpPr>
                <p:nvPr/>
              </p:nvSpPr>
              <p:spPr bwMode="auto">
                <a:xfrm>
                  <a:off x="7801" y="10725"/>
                  <a:ext cx="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0" name="Line 271"/>
                <p:cNvSpPr>
                  <a:spLocks noChangeAspect="1" noChangeShapeType="1"/>
                </p:cNvSpPr>
                <p:nvPr/>
              </p:nvSpPr>
              <p:spPr bwMode="auto">
                <a:xfrm flipH="1" flipV="1">
                  <a:off x="7341" y="10905"/>
                  <a:ext cx="4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1" name="Line 272"/>
                <p:cNvSpPr>
                  <a:spLocks noChangeAspect="1" noChangeShapeType="1"/>
                </p:cNvSpPr>
                <p:nvPr/>
              </p:nvSpPr>
              <p:spPr bwMode="auto">
                <a:xfrm>
                  <a:off x="7341" y="1090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2" name="Line 273"/>
                <p:cNvSpPr>
                  <a:spLocks noChangeAspect="1" noChangeShapeType="1"/>
                </p:cNvSpPr>
                <p:nvPr/>
              </p:nvSpPr>
              <p:spPr bwMode="auto">
                <a:xfrm flipV="1">
                  <a:off x="7221" y="10965"/>
                  <a:ext cx="1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3" name="Line 274"/>
                <p:cNvSpPr>
                  <a:spLocks noChangeAspect="1" noChangeShapeType="1"/>
                </p:cNvSpPr>
                <p:nvPr/>
              </p:nvSpPr>
              <p:spPr bwMode="auto">
                <a:xfrm>
                  <a:off x="7341" y="11025"/>
                  <a:ext cx="0" cy="2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4" name="Line 275"/>
                <p:cNvSpPr>
                  <a:spLocks noChangeAspect="1" noChangeShapeType="1"/>
                </p:cNvSpPr>
                <p:nvPr/>
              </p:nvSpPr>
              <p:spPr bwMode="auto">
                <a:xfrm>
                  <a:off x="5901" y="9585"/>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5" name="Line 276"/>
                <p:cNvSpPr>
                  <a:spLocks noChangeAspect="1" noChangeShapeType="1"/>
                </p:cNvSpPr>
                <p:nvPr/>
              </p:nvSpPr>
              <p:spPr bwMode="auto">
                <a:xfrm>
                  <a:off x="5901" y="11025"/>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6" name="Line 277"/>
                <p:cNvSpPr>
                  <a:spLocks noChangeAspect="1" noChangeShapeType="1"/>
                </p:cNvSpPr>
                <p:nvPr/>
              </p:nvSpPr>
              <p:spPr bwMode="auto">
                <a:xfrm flipH="1">
                  <a:off x="5501" y="9885"/>
                  <a:ext cx="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7" name="Line 278"/>
                <p:cNvSpPr>
                  <a:spLocks noChangeAspect="1" noChangeShapeType="1"/>
                </p:cNvSpPr>
                <p:nvPr/>
              </p:nvSpPr>
              <p:spPr bwMode="auto">
                <a:xfrm>
                  <a:off x="5501" y="988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68" name="Oval 279"/>
                <p:cNvSpPr>
                  <a:spLocks noChangeAspect="1" noChangeArrowheads="1"/>
                </p:cNvSpPr>
                <p:nvPr/>
              </p:nvSpPr>
              <p:spPr bwMode="auto">
                <a:xfrm>
                  <a:off x="5501" y="98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669" name="Line 280"/>
                <p:cNvSpPr>
                  <a:spLocks noChangeAspect="1" noChangeShapeType="1"/>
                </p:cNvSpPr>
                <p:nvPr/>
              </p:nvSpPr>
              <p:spPr bwMode="auto">
                <a:xfrm flipH="1" flipV="1">
                  <a:off x="5501" y="10725"/>
                  <a:ext cx="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0" name="Line 281"/>
                <p:cNvSpPr>
                  <a:spLocks noChangeAspect="1" noChangeShapeType="1"/>
                </p:cNvSpPr>
                <p:nvPr/>
              </p:nvSpPr>
              <p:spPr bwMode="auto">
                <a:xfrm flipV="1">
                  <a:off x="5501" y="1064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1" name="Oval 282"/>
                <p:cNvSpPr>
                  <a:spLocks noChangeAspect="1" noChangeArrowheads="1"/>
                </p:cNvSpPr>
                <p:nvPr/>
              </p:nvSpPr>
              <p:spPr bwMode="auto">
                <a:xfrm flipV="1">
                  <a:off x="5501" y="106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672" name="Line 283"/>
                <p:cNvSpPr>
                  <a:spLocks noChangeAspect="1" noChangeShapeType="1"/>
                </p:cNvSpPr>
                <p:nvPr/>
              </p:nvSpPr>
              <p:spPr bwMode="auto">
                <a:xfrm flipH="1">
                  <a:off x="4921" y="10105"/>
                  <a:ext cx="3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3" name="Line 284"/>
                <p:cNvSpPr>
                  <a:spLocks noChangeAspect="1" noChangeShapeType="1"/>
                </p:cNvSpPr>
                <p:nvPr/>
              </p:nvSpPr>
              <p:spPr bwMode="auto">
                <a:xfrm flipH="1">
                  <a:off x="4801" y="10105"/>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4" name="Line 285"/>
                <p:cNvSpPr>
                  <a:spLocks noChangeAspect="1" noChangeShapeType="1"/>
                </p:cNvSpPr>
                <p:nvPr/>
              </p:nvSpPr>
              <p:spPr bwMode="auto">
                <a:xfrm>
                  <a:off x="4801" y="10305"/>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5" name="Line 286"/>
                <p:cNvSpPr>
                  <a:spLocks noChangeAspect="1" noChangeShapeType="1"/>
                </p:cNvSpPr>
                <p:nvPr/>
              </p:nvSpPr>
              <p:spPr bwMode="auto">
                <a:xfrm flipH="1">
                  <a:off x="4921" y="10505"/>
                  <a:ext cx="3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6" name="Line 287"/>
                <p:cNvSpPr>
                  <a:spLocks noChangeAspect="1" noChangeShapeType="1"/>
                </p:cNvSpPr>
                <p:nvPr/>
              </p:nvSpPr>
              <p:spPr bwMode="auto">
                <a:xfrm>
                  <a:off x="8121" y="1004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7" name="Line 288"/>
                <p:cNvSpPr>
                  <a:spLocks noChangeAspect="1" noChangeShapeType="1"/>
                </p:cNvSpPr>
                <p:nvPr/>
              </p:nvSpPr>
              <p:spPr bwMode="auto">
                <a:xfrm>
                  <a:off x="8121" y="1050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8" name="Line 289"/>
                <p:cNvSpPr>
                  <a:spLocks noChangeAspect="1" noChangeShapeType="1"/>
                </p:cNvSpPr>
                <p:nvPr/>
              </p:nvSpPr>
              <p:spPr bwMode="auto">
                <a:xfrm>
                  <a:off x="8141" y="10085"/>
                  <a:ext cx="23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79" name="Line 290"/>
                <p:cNvSpPr>
                  <a:spLocks noChangeAspect="1" noChangeShapeType="1"/>
                </p:cNvSpPr>
                <p:nvPr/>
              </p:nvSpPr>
              <p:spPr bwMode="auto">
                <a:xfrm flipV="1">
                  <a:off x="8141" y="1052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0" name="Line 291"/>
                <p:cNvSpPr>
                  <a:spLocks noChangeAspect="1" noChangeShapeType="1"/>
                </p:cNvSpPr>
                <p:nvPr/>
              </p:nvSpPr>
              <p:spPr bwMode="auto">
                <a:xfrm>
                  <a:off x="8141" y="10525"/>
                  <a:ext cx="23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1" name="Rectangle 292"/>
                <p:cNvSpPr>
                  <a:spLocks noChangeAspect="1" noChangeArrowheads="1"/>
                </p:cNvSpPr>
                <p:nvPr/>
              </p:nvSpPr>
              <p:spPr bwMode="auto">
                <a:xfrm>
                  <a:off x="8341" y="9265"/>
                  <a:ext cx="280" cy="24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682" name="Line 293"/>
                <p:cNvSpPr>
                  <a:spLocks noChangeAspect="1" noChangeShapeType="1"/>
                </p:cNvSpPr>
                <p:nvPr/>
              </p:nvSpPr>
              <p:spPr bwMode="auto">
                <a:xfrm flipH="1">
                  <a:off x="8341" y="9265"/>
                  <a:ext cx="28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3" name="Line 294"/>
                <p:cNvSpPr>
                  <a:spLocks noChangeAspect="1" noChangeShapeType="1"/>
                </p:cNvSpPr>
                <p:nvPr/>
              </p:nvSpPr>
              <p:spPr bwMode="auto">
                <a:xfrm>
                  <a:off x="8341" y="9265"/>
                  <a:ext cx="28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4" name="Line 295"/>
                <p:cNvSpPr>
                  <a:spLocks noChangeAspect="1" noChangeShapeType="1"/>
                </p:cNvSpPr>
                <p:nvPr/>
              </p:nvSpPr>
              <p:spPr bwMode="auto">
                <a:xfrm>
                  <a:off x="8621" y="9265"/>
                  <a:ext cx="18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5" name="Line 296"/>
                <p:cNvSpPr>
                  <a:spLocks noChangeAspect="1" noChangeShapeType="1"/>
                </p:cNvSpPr>
                <p:nvPr/>
              </p:nvSpPr>
              <p:spPr bwMode="auto">
                <a:xfrm>
                  <a:off x="8621" y="9505"/>
                  <a:ext cx="18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6" name="Line 297"/>
                <p:cNvSpPr>
                  <a:spLocks noChangeAspect="1" noChangeShapeType="1"/>
                </p:cNvSpPr>
                <p:nvPr/>
              </p:nvSpPr>
              <p:spPr bwMode="auto">
                <a:xfrm>
                  <a:off x="8661" y="9605"/>
                  <a:ext cx="1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7" name="Line 298"/>
                <p:cNvSpPr>
                  <a:spLocks noChangeAspect="1" noChangeShapeType="1"/>
                </p:cNvSpPr>
                <p:nvPr/>
              </p:nvSpPr>
              <p:spPr bwMode="auto">
                <a:xfrm>
                  <a:off x="8661" y="910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8" name="Line 299"/>
                <p:cNvSpPr>
                  <a:spLocks noChangeAspect="1" noChangeShapeType="1"/>
                </p:cNvSpPr>
                <p:nvPr/>
              </p:nvSpPr>
              <p:spPr bwMode="auto">
                <a:xfrm flipV="1">
                  <a:off x="8661" y="958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89" name="Line 300"/>
                <p:cNvSpPr>
                  <a:spLocks noChangeAspect="1" noChangeShapeType="1"/>
                </p:cNvSpPr>
                <p:nvPr/>
              </p:nvSpPr>
              <p:spPr bwMode="auto">
                <a:xfrm flipH="1">
                  <a:off x="8341" y="9585"/>
                  <a:ext cx="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0" name="Line 301"/>
                <p:cNvSpPr>
                  <a:spLocks noChangeAspect="1" noChangeShapeType="1"/>
                </p:cNvSpPr>
                <p:nvPr/>
              </p:nvSpPr>
              <p:spPr bwMode="auto">
                <a:xfrm flipH="1">
                  <a:off x="8341" y="9185"/>
                  <a:ext cx="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1" name="Rectangle 302"/>
                <p:cNvSpPr>
                  <a:spLocks noChangeAspect="1" noChangeArrowheads="1"/>
                </p:cNvSpPr>
                <p:nvPr/>
              </p:nvSpPr>
              <p:spPr bwMode="auto">
                <a:xfrm flipV="1">
                  <a:off x="8341" y="11105"/>
                  <a:ext cx="280" cy="24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692" name="Line 303"/>
                <p:cNvSpPr>
                  <a:spLocks noChangeAspect="1" noChangeShapeType="1"/>
                </p:cNvSpPr>
                <p:nvPr/>
              </p:nvSpPr>
              <p:spPr bwMode="auto">
                <a:xfrm flipH="1" flipV="1">
                  <a:off x="8341" y="11105"/>
                  <a:ext cx="28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3" name="Line 304"/>
                <p:cNvSpPr>
                  <a:spLocks noChangeAspect="1" noChangeShapeType="1"/>
                </p:cNvSpPr>
                <p:nvPr/>
              </p:nvSpPr>
              <p:spPr bwMode="auto">
                <a:xfrm flipV="1">
                  <a:off x="8341" y="11105"/>
                  <a:ext cx="28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4" name="Line 305"/>
                <p:cNvSpPr>
                  <a:spLocks noChangeAspect="1" noChangeShapeType="1"/>
                </p:cNvSpPr>
                <p:nvPr/>
              </p:nvSpPr>
              <p:spPr bwMode="auto">
                <a:xfrm flipV="1">
                  <a:off x="8621" y="11345"/>
                  <a:ext cx="18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5" name="Line 306"/>
                <p:cNvSpPr>
                  <a:spLocks noChangeAspect="1" noChangeShapeType="1"/>
                </p:cNvSpPr>
                <p:nvPr/>
              </p:nvSpPr>
              <p:spPr bwMode="auto">
                <a:xfrm flipV="1">
                  <a:off x="8621" y="11105"/>
                  <a:ext cx="18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6" name="Line 307"/>
                <p:cNvSpPr>
                  <a:spLocks noChangeAspect="1" noChangeShapeType="1"/>
                </p:cNvSpPr>
                <p:nvPr/>
              </p:nvSpPr>
              <p:spPr bwMode="auto">
                <a:xfrm flipV="1">
                  <a:off x="8661" y="11005"/>
                  <a:ext cx="1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7" name="Line 308"/>
                <p:cNvSpPr>
                  <a:spLocks noChangeAspect="1" noChangeShapeType="1"/>
                </p:cNvSpPr>
                <p:nvPr/>
              </p:nvSpPr>
              <p:spPr bwMode="auto">
                <a:xfrm>
                  <a:off x="8661" y="1100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8" name="Line 309"/>
                <p:cNvSpPr>
                  <a:spLocks noChangeAspect="1" noChangeShapeType="1"/>
                </p:cNvSpPr>
                <p:nvPr/>
              </p:nvSpPr>
              <p:spPr bwMode="auto">
                <a:xfrm flipH="1" flipV="1">
                  <a:off x="8341" y="11025"/>
                  <a:ext cx="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699" name="Freeform 310"/>
                <p:cNvSpPr>
                  <a:spLocks noChangeAspect="1"/>
                </p:cNvSpPr>
                <p:nvPr/>
              </p:nvSpPr>
              <p:spPr bwMode="auto">
                <a:xfrm>
                  <a:off x="8201" y="9105"/>
                  <a:ext cx="400" cy="240"/>
                </a:xfrm>
                <a:custGeom>
                  <a:avLst/>
                  <a:gdLst>
                    <a:gd name="T0" fmla="*/ 0 w 400"/>
                    <a:gd name="T1" fmla="*/ 0 h 240"/>
                    <a:gd name="T2" fmla="*/ 400 w 400"/>
                    <a:gd name="T3" fmla="*/ 0 h 240"/>
                    <a:gd name="T4" fmla="*/ 400 w 400"/>
                    <a:gd name="T5" fmla="*/ 80 h 240"/>
                    <a:gd name="T6" fmla="*/ 140 w 400"/>
                    <a:gd name="T7" fmla="*/ 80 h 240"/>
                    <a:gd name="T8" fmla="*/ 140 w 400"/>
                    <a:gd name="T9" fmla="*/ 240 h 240"/>
                    <a:gd name="T10" fmla="*/ 0 w 400"/>
                    <a:gd name="T11" fmla="*/ 240 h 240"/>
                    <a:gd name="T12" fmla="*/ 0 w 400"/>
                    <a:gd name="T13" fmla="*/ 0 h 240"/>
                    <a:gd name="T14" fmla="*/ 0 60000 65536"/>
                    <a:gd name="T15" fmla="*/ 0 60000 65536"/>
                    <a:gd name="T16" fmla="*/ 0 60000 65536"/>
                    <a:gd name="T17" fmla="*/ 0 60000 65536"/>
                    <a:gd name="T18" fmla="*/ 0 60000 65536"/>
                    <a:gd name="T19" fmla="*/ 0 60000 65536"/>
                    <a:gd name="T20" fmla="*/ 0 60000 65536"/>
                    <a:gd name="T21" fmla="*/ 0 w 400"/>
                    <a:gd name="T22" fmla="*/ 0 h 240"/>
                    <a:gd name="T23" fmla="*/ 400 w 400"/>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240">
                      <a:moveTo>
                        <a:pt x="0" y="0"/>
                      </a:moveTo>
                      <a:lnTo>
                        <a:pt x="400" y="0"/>
                      </a:lnTo>
                      <a:lnTo>
                        <a:pt x="400" y="80"/>
                      </a:lnTo>
                      <a:lnTo>
                        <a:pt x="140" y="80"/>
                      </a:lnTo>
                      <a:lnTo>
                        <a:pt x="140" y="240"/>
                      </a:lnTo>
                      <a:lnTo>
                        <a:pt x="0" y="24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00" name="Freeform 311"/>
                <p:cNvSpPr>
                  <a:spLocks noChangeAspect="1"/>
                </p:cNvSpPr>
                <p:nvPr/>
              </p:nvSpPr>
              <p:spPr bwMode="auto">
                <a:xfrm>
                  <a:off x="8201" y="9425"/>
                  <a:ext cx="400" cy="240"/>
                </a:xfrm>
                <a:custGeom>
                  <a:avLst/>
                  <a:gdLst>
                    <a:gd name="T0" fmla="*/ 0 w 400"/>
                    <a:gd name="T1" fmla="*/ 0 h 240"/>
                    <a:gd name="T2" fmla="*/ 140 w 400"/>
                    <a:gd name="T3" fmla="*/ 0 h 240"/>
                    <a:gd name="T4" fmla="*/ 140 w 400"/>
                    <a:gd name="T5" fmla="*/ 160 h 240"/>
                    <a:gd name="T6" fmla="*/ 400 w 400"/>
                    <a:gd name="T7" fmla="*/ 160 h 240"/>
                    <a:gd name="T8" fmla="*/ 400 w 400"/>
                    <a:gd name="T9" fmla="*/ 220 h 240"/>
                    <a:gd name="T10" fmla="*/ 0 w 400"/>
                    <a:gd name="T11" fmla="*/ 240 h 240"/>
                    <a:gd name="T12" fmla="*/ 0 w 400"/>
                    <a:gd name="T13" fmla="*/ 0 h 240"/>
                    <a:gd name="T14" fmla="*/ 0 60000 65536"/>
                    <a:gd name="T15" fmla="*/ 0 60000 65536"/>
                    <a:gd name="T16" fmla="*/ 0 60000 65536"/>
                    <a:gd name="T17" fmla="*/ 0 60000 65536"/>
                    <a:gd name="T18" fmla="*/ 0 60000 65536"/>
                    <a:gd name="T19" fmla="*/ 0 60000 65536"/>
                    <a:gd name="T20" fmla="*/ 0 60000 65536"/>
                    <a:gd name="T21" fmla="*/ 0 w 400"/>
                    <a:gd name="T22" fmla="*/ 0 h 240"/>
                    <a:gd name="T23" fmla="*/ 400 w 400"/>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240">
                      <a:moveTo>
                        <a:pt x="0" y="0"/>
                      </a:moveTo>
                      <a:lnTo>
                        <a:pt x="140" y="0"/>
                      </a:lnTo>
                      <a:lnTo>
                        <a:pt x="140" y="160"/>
                      </a:lnTo>
                      <a:lnTo>
                        <a:pt x="400" y="160"/>
                      </a:lnTo>
                      <a:lnTo>
                        <a:pt x="400" y="220"/>
                      </a:lnTo>
                      <a:lnTo>
                        <a:pt x="0" y="24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01" name="Freeform 312"/>
                <p:cNvSpPr>
                  <a:spLocks noChangeAspect="1"/>
                </p:cNvSpPr>
                <p:nvPr/>
              </p:nvSpPr>
              <p:spPr bwMode="auto">
                <a:xfrm>
                  <a:off x="8201" y="10945"/>
                  <a:ext cx="400" cy="240"/>
                </a:xfrm>
                <a:custGeom>
                  <a:avLst/>
                  <a:gdLst>
                    <a:gd name="T0" fmla="*/ 0 w 400"/>
                    <a:gd name="T1" fmla="*/ 0 h 240"/>
                    <a:gd name="T2" fmla="*/ 400 w 400"/>
                    <a:gd name="T3" fmla="*/ 20 h 240"/>
                    <a:gd name="T4" fmla="*/ 400 w 400"/>
                    <a:gd name="T5" fmla="*/ 80 h 240"/>
                    <a:gd name="T6" fmla="*/ 140 w 400"/>
                    <a:gd name="T7" fmla="*/ 80 h 240"/>
                    <a:gd name="T8" fmla="*/ 140 w 400"/>
                    <a:gd name="T9" fmla="*/ 240 h 240"/>
                    <a:gd name="T10" fmla="*/ 0 w 400"/>
                    <a:gd name="T11" fmla="*/ 240 h 240"/>
                    <a:gd name="T12" fmla="*/ 0 w 400"/>
                    <a:gd name="T13" fmla="*/ 0 h 240"/>
                    <a:gd name="T14" fmla="*/ 0 60000 65536"/>
                    <a:gd name="T15" fmla="*/ 0 60000 65536"/>
                    <a:gd name="T16" fmla="*/ 0 60000 65536"/>
                    <a:gd name="T17" fmla="*/ 0 60000 65536"/>
                    <a:gd name="T18" fmla="*/ 0 60000 65536"/>
                    <a:gd name="T19" fmla="*/ 0 60000 65536"/>
                    <a:gd name="T20" fmla="*/ 0 60000 65536"/>
                    <a:gd name="T21" fmla="*/ 0 w 400"/>
                    <a:gd name="T22" fmla="*/ 0 h 240"/>
                    <a:gd name="T23" fmla="*/ 400 w 400"/>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240">
                      <a:moveTo>
                        <a:pt x="0" y="0"/>
                      </a:moveTo>
                      <a:lnTo>
                        <a:pt x="400" y="20"/>
                      </a:lnTo>
                      <a:lnTo>
                        <a:pt x="400" y="80"/>
                      </a:lnTo>
                      <a:lnTo>
                        <a:pt x="140" y="80"/>
                      </a:lnTo>
                      <a:lnTo>
                        <a:pt x="140" y="240"/>
                      </a:lnTo>
                      <a:lnTo>
                        <a:pt x="0" y="24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02" name="Rectangle 313"/>
                <p:cNvSpPr>
                  <a:spLocks noChangeAspect="1" noChangeArrowheads="1"/>
                </p:cNvSpPr>
                <p:nvPr/>
              </p:nvSpPr>
              <p:spPr bwMode="auto">
                <a:xfrm>
                  <a:off x="8201" y="11265"/>
                  <a:ext cx="140" cy="8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703" name="Freeform 314"/>
                <p:cNvSpPr>
                  <a:spLocks noChangeAspect="1"/>
                </p:cNvSpPr>
                <p:nvPr/>
              </p:nvSpPr>
              <p:spPr bwMode="auto">
                <a:xfrm>
                  <a:off x="7481" y="9805"/>
                  <a:ext cx="240" cy="160"/>
                </a:xfrm>
                <a:custGeom>
                  <a:avLst/>
                  <a:gdLst>
                    <a:gd name="T0" fmla="*/ 0 w 240"/>
                    <a:gd name="T1" fmla="*/ 0 h 160"/>
                    <a:gd name="T2" fmla="*/ 240 w 240"/>
                    <a:gd name="T3" fmla="*/ 0 h 160"/>
                    <a:gd name="T4" fmla="*/ 240 w 240"/>
                    <a:gd name="T5" fmla="*/ 160 h 160"/>
                    <a:gd name="T6" fmla="*/ 180 w 240"/>
                    <a:gd name="T7" fmla="*/ 160 h 160"/>
                    <a:gd name="T8" fmla="*/ 180 w 240"/>
                    <a:gd name="T9" fmla="*/ 120 h 160"/>
                    <a:gd name="T10" fmla="*/ 0 w 240"/>
                    <a:gd name="T11" fmla="*/ 120 h 160"/>
                    <a:gd name="T12" fmla="*/ 0 w 240"/>
                    <a:gd name="T13" fmla="*/ 0 h 160"/>
                    <a:gd name="T14" fmla="*/ 0 60000 65536"/>
                    <a:gd name="T15" fmla="*/ 0 60000 65536"/>
                    <a:gd name="T16" fmla="*/ 0 60000 65536"/>
                    <a:gd name="T17" fmla="*/ 0 60000 65536"/>
                    <a:gd name="T18" fmla="*/ 0 60000 65536"/>
                    <a:gd name="T19" fmla="*/ 0 60000 65536"/>
                    <a:gd name="T20" fmla="*/ 0 60000 65536"/>
                    <a:gd name="T21" fmla="*/ 0 w 240"/>
                    <a:gd name="T22" fmla="*/ 0 h 160"/>
                    <a:gd name="T23" fmla="*/ 240 w 240"/>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0">
                      <a:moveTo>
                        <a:pt x="0" y="0"/>
                      </a:moveTo>
                      <a:lnTo>
                        <a:pt x="240" y="0"/>
                      </a:lnTo>
                      <a:lnTo>
                        <a:pt x="240" y="160"/>
                      </a:lnTo>
                      <a:lnTo>
                        <a:pt x="180" y="160"/>
                      </a:lnTo>
                      <a:lnTo>
                        <a:pt x="180" y="120"/>
                      </a:lnTo>
                      <a:lnTo>
                        <a:pt x="0" y="12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04" name="Freeform 315"/>
                <p:cNvSpPr>
                  <a:spLocks noChangeAspect="1"/>
                </p:cNvSpPr>
                <p:nvPr/>
              </p:nvSpPr>
              <p:spPr bwMode="auto">
                <a:xfrm flipV="1">
                  <a:off x="7481" y="10645"/>
                  <a:ext cx="240" cy="160"/>
                </a:xfrm>
                <a:custGeom>
                  <a:avLst/>
                  <a:gdLst>
                    <a:gd name="T0" fmla="*/ 0 w 240"/>
                    <a:gd name="T1" fmla="*/ 0 h 160"/>
                    <a:gd name="T2" fmla="*/ 240 w 240"/>
                    <a:gd name="T3" fmla="*/ 0 h 160"/>
                    <a:gd name="T4" fmla="*/ 240 w 240"/>
                    <a:gd name="T5" fmla="*/ 160 h 160"/>
                    <a:gd name="T6" fmla="*/ 180 w 240"/>
                    <a:gd name="T7" fmla="*/ 160 h 160"/>
                    <a:gd name="T8" fmla="*/ 180 w 240"/>
                    <a:gd name="T9" fmla="*/ 120 h 160"/>
                    <a:gd name="T10" fmla="*/ 0 w 240"/>
                    <a:gd name="T11" fmla="*/ 120 h 160"/>
                    <a:gd name="T12" fmla="*/ 0 w 240"/>
                    <a:gd name="T13" fmla="*/ 0 h 160"/>
                    <a:gd name="T14" fmla="*/ 0 60000 65536"/>
                    <a:gd name="T15" fmla="*/ 0 60000 65536"/>
                    <a:gd name="T16" fmla="*/ 0 60000 65536"/>
                    <a:gd name="T17" fmla="*/ 0 60000 65536"/>
                    <a:gd name="T18" fmla="*/ 0 60000 65536"/>
                    <a:gd name="T19" fmla="*/ 0 60000 65536"/>
                    <a:gd name="T20" fmla="*/ 0 60000 65536"/>
                    <a:gd name="T21" fmla="*/ 0 w 240"/>
                    <a:gd name="T22" fmla="*/ 0 h 160"/>
                    <a:gd name="T23" fmla="*/ 240 w 240"/>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60">
                      <a:moveTo>
                        <a:pt x="0" y="0"/>
                      </a:moveTo>
                      <a:lnTo>
                        <a:pt x="240" y="0"/>
                      </a:lnTo>
                      <a:lnTo>
                        <a:pt x="240" y="160"/>
                      </a:lnTo>
                      <a:lnTo>
                        <a:pt x="180" y="160"/>
                      </a:lnTo>
                      <a:lnTo>
                        <a:pt x="180" y="120"/>
                      </a:lnTo>
                      <a:lnTo>
                        <a:pt x="0" y="12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nvGrpSpPr>
                <p:cNvPr id="3705" name="Group 316"/>
                <p:cNvGrpSpPr>
                  <a:grpSpLocks noChangeAspect="1"/>
                </p:cNvGrpSpPr>
                <p:nvPr/>
              </p:nvGrpSpPr>
              <p:grpSpPr bwMode="auto">
                <a:xfrm>
                  <a:off x="6101" y="9745"/>
                  <a:ext cx="960" cy="120"/>
                  <a:chOff x="6101" y="9745"/>
                  <a:chExt cx="960" cy="120"/>
                </a:xfrm>
              </p:grpSpPr>
              <p:sp>
                <p:nvSpPr>
                  <p:cNvPr id="3739" name="Oval 317"/>
                  <p:cNvSpPr>
                    <a:spLocks noChangeAspect="1" noChangeArrowheads="1"/>
                  </p:cNvSpPr>
                  <p:nvPr/>
                </p:nvSpPr>
                <p:spPr bwMode="auto">
                  <a:xfrm>
                    <a:off x="6141" y="97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40" name="Oval 318"/>
                  <p:cNvSpPr>
                    <a:spLocks noChangeAspect="1" noChangeArrowheads="1"/>
                  </p:cNvSpPr>
                  <p:nvPr/>
                </p:nvSpPr>
                <p:spPr bwMode="auto">
                  <a:xfrm>
                    <a:off x="6941" y="97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41" name="Oval 319"/>
                  <p:cNvSpPr>
                    <a:spLocks noChangeAspect="1" noChangeArrowheads="1"/>
                  </p:cNvSpPr>
                  <p:nvPr/>
                </p:nvSpPr>
                <p:spPr bwMode="auto">
                  <a:xfrm>
                    <a:off x="6341" y="97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42" name="Oval 320"/>
                  <p:cNvSpPr>
                    <a:spLocks noChangeAspect="1" noChangeArrowheads="1"/>
                  </p:cNvSpPr>
                  <p:nvPr/>
                </p:nvSpPr>
                <p:spPr bwMode="auto">
                  <a:xfrm>
                    <a:off x="6741" y="97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43" name="Oval 321"/>
                  <p:cNvSpPr>
                    <a:spLocks noChangeAspect="1" noChangeArrowheads="1"/>
                  </p:cNvSpPr>
                  <p:nvPr/>
                </p:nvSpPr>
                <p:spPr bwMode="auto">
                  <a:xfrm>
                    <a:off x="6541" y="978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44" name="Rectangle 322"/>
                  <p:cNvSpPr>
                    <a:spLocks noChangeAspect="1" noChangeArrowheads="1"/>
                  </p:cNvSpPr>
                  <p:nvPr/>
                </p:nvSpPr>
                <p:spPr bwMode="auto">
                  <a:xfrm>
                    <a:off x="6101" y="9745"/>
                    <a:ext cx="80" cy="12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745" name="Rectangle 323"/>
                  <p:cNvSpPr>
                    <a:spLocks noChangeAspect="1" noChangeArrowheads="1"/>
                  </p:cNvSpPr>
                  <p:nvPr/>
                </p:nvSpPr>
                <p:spPr bwMode="auto">
                  <a:xfrm>
                    <a:off x="6981" y="9745"/>
                    <a:ext cx="80" cy="12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746" name="Line 324"/>
                  <p:cNvSpPr>
                    <a:spLocks noChangeAspect="1" noChangeShapeType="1"/>
                  </p:cNvSpPr>
                  <p:nvPr/>
                </p:nvSpPr>
                <p:spPr bwMode="auto">
                  <a:xfrm>
                    <a:off x="6204" y="9785"/>
                    <a:ext cx="780"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47" name="Line 325"/>
                  <p:cNvSpPr>
                    <a:spLocks noChangeAspect="1" noChangeShapeType="1"/>
                  </p:cNvSpPr>
                  <p:nvPr/>
                </p:nvSpPr>
                <p:spPr bwMode="auto">
                  <a:xfrm>
                    <a:off x="6181" y="9865"/>
                    <a:ext cx="780"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sp>
              <p:nvSpPr>
                <p:cNvPr id="3706" name="Freeform 326"/>
                <p:cNvSpPr>
                  <a:spLocks noChangeAspect="1"/>
                </p:cNvSpPr>
                <p:nvPr/>
              </p:nvSpPr>
              <p:spPr bwMode="auto">
                <a:xfrm>
                  <a:off x="6821" y="9745"/>
                  <a:ext cx="400" cy="160"/>
                </a:xfrm>
                <a:custGeom>
                  <a:avLst/>
                  <a:gdLst>
                    <a:gd name="T0" fmla="*/ 0 w 400"/>
                    <a:gd name="T1" fmla="*/ 120 h 160"/>
                    <a:gd name="T2" fmla="*/ 240 w 400"/>
                    <a:gd name="T3" fmla="*/ 120 h 160"/>
                    <a:gd name="T4" fmla="*/ 240 w 400"/>
                    <a:gd name="T5" fmla="*/ 0 h 160"/>
                    <a:gd name="T6" fmla="*/ 400 w 400"/>
                    <a:gd name="T7" fmla="*/ 0 h 160"/>
                    <a:gd name="T8" fmla="*/ 400 w 400"/>
                    <a:gd name="T9" fmla="*/ 160 h 160"/>
                    <a:gd name="T10" fmla="*/ 0 w 400"/>
                    <a:gd name="T11" fmla="*/ 160 h 160"/>
                    <a:gd name="T12" fmla="*/ 0 w 400"/>
                    <a:gd name="T13" fmla="*/ 120 h 160"/>
                    <a:gd name="T14" fmla="*/ 0 60000 65536"/>
                    <a:gd name="T15" fmla="*/ 0 60000 65536"/>
                    <a:gd name="T16" fmla="*/ 0 60000 65536"/>
                    <a:gd name="T17" fmla="*/ 0 60000 65536"/>
                    <a:gd name="T18" fmla="*/ 0 60000 65536"/>
                    <a:gd name="T19" fmla="*/ 0 60000 65536"/>
                    <a:gd name="T20" fmla="*/ 0 60000 65536"/>
                    <a:gd name="T21" fmla="*/ 0 w 400"/>
                    <a:gd name="T22" fmla="*/ 0 h 160"/>
                    <a:gd name="T23" fmla="*/ 400 w 400"/>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160">
                      <a:moveTo>
                        <a:pt x="0" y="120"/>
                      </a:moveTo>
                      <a:lnTo>
                        <a:pt x="240" y="120"/>
                      </a:lnTo>
                      <a:lnTo>
                        <a:pt x="240" y="0"/>
                      </a:lnTo>
                      <a:lnTo>
                        <a:pt x="400" y="0"/>
                      </a:lnTo>
                      <a:lnTo>
                        <a:pt x="400" y="160"/>
                      </a:lnTo>
                      <a:lnTo>
                        <a:pt x="0" y="160"/>
                      </a:lnTo>
                      <a:lnTo>
                        <a:pt x="0" y="12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07" name="Freeform 327"/>
                <p:cNvSpPr>
                  <a:spLocks noChangeAspect="1"/>
                </p:cNvSpPr>
                <p:nvPr/>
              </p:nvSpPr>
              <p:spPr bwMode="auto">
                <a:xfrm>
                  <a:off x="5621" y="9585"/>
                  <a:ext cx="640" cy="380"/>
                </a:xfrm>
                <a:custGeom>
                  <a:avLst/>
                  <a:gdLst>
                    <a:gd name="T0" fmla="*/ 0 w 640"/>
                    <a:gd name="T1" fmla="*/ 300 h 380"/>
                    <a:gd name="T2" fmla="*/ 120 w 640"/>
                    <a:gd name="T3" fmla="*/ 300 h 380"/>
                    <a:gd name="T4" fmla="*/ 120 w 640"/>
                    <a:gd name="T5" fmla="*/ 200 h 380"/>
                    <a:gd name="T6" fmla="*/ 280 w 640"/>
                    <a:gd name="T7" fmla="*/ 200 h 380"/>
                    <a:gd name="T8" fmla="*/ 280 w 640"/>
                    <a:gd name="T9" fmla="*/ 0 h 380"/>
                    <a:gd name="T10" fmla="*/ 400 w 640"/>
                    <a:gd name="T11" fmla="*/ 0 h 380"/>
                    <a:gd name="T12" fmla="*/ 400 w 640"/>
                    <a:gd name="T13" fmla="*/ 160 h 380"/>
                    <a:gd name="T14" fmla="*/ 480 w 640"/>
                    <a:gd name="T15" fmla="*/ 160 h 380"/>
                    <a:gd name="T16" fmla="*/ 480 w 640"/>
                    <a:gd name="T17" fmla="*/ 280 h 380"/>
                    <a:gd name="T18" fmla="*/ 640 w 640"/>
                    <a:gd name="T19" fmla="*/ 280 h 380"/>
                    <a:gd name="T20" fmla="*/ 640 w 640"/>
                    <a:gd name="T21" fmla="*/ 360 h 380"/>
                    <a:gd name="T22" fmla="*/ 200 w 640"/>
                    <a:gd name="T23" fmla="*/ 360 h 380"/>
                    <a:gd name="T24" fmla="*/ 200 w 640"/>
                    <a:gd name="T25" fmla="*/ 380 h 380"/>
                    <a:gd name="T26" fmla="*/ 0 w 640"/>
                    <a:gd name="T27" fmla="*/ 380 h 380"/>
                    <a:gd name="T28" fmla="*/ 0 w 640"/>
                    <a:gd name="T29" fmla="*/ 300 h 3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0"/>
                    <a:gd name="T46" fmla="*/ 0 h 380"/>
                    <a:gd name="T47" fmla="*/ 640 w 640"/>
                    <a:gd name="T48" fmla="*/ 380 h 3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0" h="380">
                      <a:moveTo>
                        <a:pt x="0" y="300"/>
                      </a:moveTo>
                      <a:lnTo>
                        <a:pt x="120" y="300"/>
                      </a:lnTo>
                      <a:lnTo>
                        <a:pt x="120" y="200"/>
                      </a:lnTo>
                      <a:lnTo>
                        <a:pt x="280" y="200"/>
                      </a:lnTo>
                      <a:lnTo>
                        <a:pt x="280" y="0"/>
                      </a:lnTo>
                      <a:lnTo>
                        <a:pt x="400" y="0"/>
                      </a:lnTo>
                      <a:lnTo>
                        <a:pt x="400" y="160"/>
                      </a:lnTo>
                      <a:lnTo>
                        <a:pt x="480" y="160"/>
                      </a:lnTo>
                      <a:lnTo>
                        <a:pt x="480" y="280"/>
                      </a:lnTo>
                      <a:lnTo>
                        <a:pt x="640" y="280"/>
                      </a:lnTo>
                      <a:lnTo>
                        <a:pt x="640" y="360"/>
                      </a:lnTo>
                      <a:lnTo>
                        <a:pt x="200" y="360"/>
                      </a:lnTo>
                      <a:lnTo>
                        <a:pt x="200" y="380"/>
                      </a:lnTo>
                      <a:lnTo>
                        <a:pt x="0" y="380"/>
                      </a:lnTo>
                      <a:lnTo>
                        <a:pt x="0" y="30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nvGrpSpPr>
                <p:cNvPr id="3708" name="Group 328"/>
                <p:cNvGrpSpPr>
                  <a:grpSpLocks noChangeAspect="1"/>
                </p:cNvGrpSpPr>
                <p:nvPr/>
              </p:nvGrpSpPr>
              <p:grpSpPr bwMode="auto">
                <a:xfrm>
                  <a:off x="6101" y="10745"/>
                  <a:ext cx="960" cy="120"/>
                  <a:chOff x="6101" y="10745"/>
                  <a:chExt cx="960" cy="120"/>
                </a:xfrm>
              </p:grpSpPr>
              <p:sp>
                <p:nvSpPr>
                  <p:cNvPr id="3730" name="Oval 329"/>
                  <p:cNvSpPr>
                    <a:spLocks noChangeAspect="1" noChangeArrowheads="1"/>
                  </p:cNvSpPr>
                  <p:nvPr/>
                </p:nvSpPr>
                <p:spPr bwMode="auto">
                  <a:xfrm flipV="1">
                    <a:off x="6141" y="107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31" name="Oval 330"/>
                  <p:cNvSpPr>
                    <a:spLocks noChangeAspect="1" noChangeArrowheads="1"/>
                  </p:cNvSpPr>
                  <p:nvPr/>
                </p:nvSpPr>
                <p:spPr bwMode="auto">
                  <a:xfrm flipV="1">
                    <a:off x="6941" y="107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32" name="Oval 331"/>
                  <p:cNvSpPr>
                    <a:spLocks noChangeAspect="1" noChangeArrowheads="1"/>
                  </p:cNvSpPr>
                  <p:nvPr/>
                </p:nvSpPr>
                <p:spPr bwMode="auto">
                  <a:xfrm flipV="1">
                    <a:off x="6341" y="107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33" name="Oval 332"/>
                  <p:cNvSpPr>
                    <a:spLocks noChangeAspect="1" noChangeArrowheads="1"/>
                  </p:cNvSpPr>
                  <p:nvPr/>
                </p:nvSpPr>
                <p:spPr bwMode="auto">
                  <a:xfrm flipV="1">
                    <a:off x="6741" y="107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34" name="Oval 333"/>
                  <p:cNvSpPr>
                    <a:spLocks noChangeAspect="1" noChangeArrowheads="1"/>
                  </p:cNvSpPr>
                  <p:nvPr/>
                </p:nvSpPr>
                <p:spPr bwMode="auto">
                  <a:xfrm flipV="1">
                    <a:off x="6541" y="10745"/>
                    <a:ext cx="80" cy="8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35" name="Rectangle 334"/>
                  <p:cNvSpPr>
                    <a:spLocks noChangeAspect="1" noChangeArrowheads="1"/>
                  </p:cNvSpPr>
                  <p:nvPr/>
                </p:nvSpPr>
                <p:spPr bwMode="auto">
                  <a:xfrm flipV="1">
                    <a:off x="6101" y="10745"/>
                    <a:ext cx="80" cy="12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736" name="Rectangle 335"/>
                  <p:cNvSpPr>
                    <a:spLocks noChangeAspect="1" noChangeArrowheads="1"/>
                  </p:cNvSpPr>
                  <p:nvPr/>
                </p:nvSpPr>
                <p:spPr bwMode="auto">
                  <a:xfrm flipV="1">
                    <a:off x="6981" y="10745"/>
                    <a:ext cx="80" cy="120"/>
                  </a:xfrm>
                  <a:prstGeom prst="rect">
                    <a:avLst/>
                  </a:prstGeom>
                  <a:solidFill>
                    <a:srgbClr val="FF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737" name="Line 336"/>
                  <p:cNvSpPr>
                    <a:spLocks noChangeAspect="1" noChangeShapeType="1"/>
                  </p:cNvSpPr>
                  <p:nvPr/>
                </p:nvSpPr>
                <p:spPr bwMode="auto">
                  <a:xfrm flipV="1">
                    <a:off x="6204" y="10825"/>
                    <a:ext cx="780"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38" name="Line 337"/>
                  <p:cNvSpPr>
                    <a:spLocks noChangeAspect="1" noChangeShapeType="1"/>
                  </p:cNvSpPr>
                  <p:nvPr/>
                </p:nvSpPr>
                <p:spPr bwMode="auto">
                  <a:xfrm flipV="1">
                    <a:off x="6181" y="10745"/>
                    <a:ext cx="780" cy="0"/>
                  </a:xfrm>
                  <a:prstGeom prst="line">
                    <a:avLst/>
                  </a:prstGeom>
                  <a:noFill/>
                  <a:ln w="9525" cap="rnd">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sp>
              <p:nvSpPr>
                <p:cNvPr id="3709" name="Freeform 338"/>
                <p:cNvSpPr>
                  <a:spLocks noChangeAspect="1"/>
                </p:cNvSpPr>
                <p:nvPr/>
              </p:nvSpPr>
              <p:spPr bwMode="auto">
                <a:xfrm flipV="1">
                  <a:off x="6821" y="10705"/>
                  <a:ext cx="400" cy="160"/>
                </a:xfrm>
                <a:custGeom>
                  <a:avLst/>
                  <a:gdLst>
                    <a:gd name="T0" fmla="*/ 0 w 400"/>
                    <a:gd name="T1" fmla="*/ 120 h 160"/>
                    <a:gd name="T2" fmla="*/ 240 w 400"/>
                    <a:gd name="T3" fmla="*/ 120 h 160"/>
                    <a:gd name="T4" fmla="*/ 240 w 400"/>
                    <a:gd name="T5" fmla="*/ 0 h 160"/>
                    <a:gd name="T6" fmla="*/ 400 w 400"/>
                    <a:gd name="T7" fmla="*/ 0 h 160"/>
                    <a:gd name="T8" fmla="*/ 400 w 400"/>
                    <a:gd name="T9" fmla="*/ 160 h 160"/>
                    <a:gd name="T10" fmla="*/ 0 w 400"/>
                    <a:gd name="T11" fmla="*/ 160 h 160"/>
                    <a:gd name="T12" fmla="*/ 0 w 400"/>
                    <a:gd name="T13" fmla="*/ 120 h 160"/>
                    <a:gd name="T14" fmla="*/ 0 60000 65536"/>
                    <a:gd name="T15" fmla="*/ 0 60000 65536"/>
                    <a:gd name="T16" fmla="*/ 0 60000 65536"/>
                    <a:gd name="T17" fmla="*/ 0 60000 65536"/>
                    <a:gd name="T18" fmla="*/ 0 60000 65536"/>
                    <a:gd name="T19" fmla="*/ 0 60000 65536"/>
                    <a:gd name="T20" fmla="*/ 0 60000 65536"/>
                    <a:gd name="T21" fmla="*/ 0 w 400"/>
                    <a:gd name="T22" fmla="*/ 0 h 160"/>
                    <a:gd name="T23" fmla="*/ 400 w 400"/>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0" h="160">
                      <a:moveTo>
                        <a:pt x="0" y="120"/>
                      </a:moveTo>
                      <a:lnTo>
                        <a:pt x="240" y="120"/>
                      </a:lnTo>
                      <a:lnTo>
                        <a:pt x="240" y="0"/>
                      </a:lnTo>
                      <a:lnTo>
                        <a:pt x="400" y="0"/>
                      </a:lnTo>
                      <a:lnTo>
                        <a:pt x="400" y="160"/>
                      </a:lnTo>
                      <a:lnTo>
                        <a:pt x="0" y="160"/>
                      </a:lnTo>
                      <a:lnTo>
                        <a:pt x="0" y="12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10" name="Freeform 339"/>
                <p:cNvSpPr>
                  <a:spLocks noChangeAspect="1"/>
                </p:cNvSpPr>
                <p:nvPr/>
              </p:nvSpPr>
              <p:spPr bwMode="auto">
                <a:xfrm flipV="1">
                  <a:off x="5621" y="10645"/>
                  <a:ext cx="640" cy="380"/>
                </a:xfrm>
                <a:custGeom>
                  <a:avLst/>
                  <a:gdLst>
                    <a:gd name="T0" fmla="*/ 0 w 640"/>
                    <a:gd name="T1" fmla="*/ 300 h 380"/>
                    <a:gd name="T2" fmla="*/ 120 w 640"/>
                    <a:gd name="T3" fmla="*/ 300 h 380"/>
                    <a:gd name="T4" fmla="*/ 120 w 640"/>
                    <a:gd name="T5" fmla="*/ 200 h 380"/>
                    <a:gd name="T6" fmla="*/ 280 w 640"/>
                    <a:gd name="T7" fmla="*/ 200 h 380"/>
                    <a:gd name="T8" fmla="*/ 280 w 640"/>
                    <a:gd name="T9" fmla="*/ 0 h 380"/>
                    <a:gd name="T10" fmla="*/ 400 w 640"/>
                    <a:gd name="T11" fmla="*/ 0 h 380"/>
                    <a:gd name="T12" fmla="*/ 400 w 640"/>
                    <a:gd name="T13" fmla="*/ 160 h 380"/>
                    <a:gd name="T14" fmla="*/ 480 w 640"/>
                    <a:gd name="T15" fmla="*/ 160 h 380"/>
                    <a:gd name="T16" fmla="*/ 480 w 640"/>
                    <a:gd name="T17" fmla="*/ 280 h 380"/>
                    <a:gd name="T18" fmla="*/ 640 w 640"/>
                    <a:gd name="T19" fmla="*/ 280 h 380"/>
                    <a:gd name="T20" fmla="*/ 640 w 640"/>
                    <a:gd name="T21" fmla="*/ 360 h 380"/>
                    <a:gd name="T22" fmla="*/ 200 w 640"/>
                    <a:gd name="T23" fmla="*/ 360 h 380"/>
                    <a:gd name="T24" fmla="*/ 200 w 640"/>
                    <a:gd name="T25" fmla="*/ 380 h 380"/>
                    <a:gd name="T26" fmla="*/ 0 w 640"/>
                    <a:gd name="T27" fmla="*/ 380 h 380"/>
                    <a:gd name="T28" fmla="*/ 0 w 640"/>
                    <a:gd name="T29" fmla="*/ 300 h 3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40"/>
                    <a:gd name="T46" fmla="*/ 0 h 380"/>
                    <a:gd name="T47" fmla="*/ 640 w 640"/>
                    <a:gd name="T48" fmla="*/ 380 h 3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40" h="380">
                      <a:moveTo>
                        <a:pt x="0" y="300"/>
                      </a:moveTo>
                      <a:lnTo>
                        <a:pt x="120" y="300"/>
                      </a:lnTo>
                      <a:lnTo>
                        <a:pt x="120" y="200"/>
                      </a:lnTo>
                      <a:lnTo>
                        <a:pt x="280" y="200"/>
                      </a:lnTo>
                      <a:lnTo>
                        <a:pt x="280" y="0"/>
                      </a:lnTo>
                      <a:lnTo>
                        <a:pt x="400" y="0"/>
                      </a:lnTo>
                      <a:lnTo>
                        <a:pt x="400" y="160"/>
                      </a:lnTo>
                      <a:lnTo>
                        <a:pt x="480" y="160"/>
                      </a:lnTo>
                      <a:lnTo>
                        <a:pt x="480" y="280"/>
                      </a:lnTo>
                      <a:lnTo>
                        <a:pt x="640" y="280"/>
                      </a:lnTo>
                      <a:lnTo>
                        <a:pt x="640" y="360"/>
                      </a:lnTo>
                      <a:lnTo>
                        <a:pt x="200" y="360"/>
                      </a:lnTo>
                      <a:lnTo>
                        <a:pt x="200" y="380"/>
                      </a:lnTo>
                      <a:lnTo>
                        <a:pt x="0" y="380"/>
                      </a:lnTo>
                      <a:lnTo>
                        <a:pt x="0" y="30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711" name="Line 340"/>
                <p:cNvSpPr>
                  <a:spLocks noChangeAspect="1" noChangeShapeType="1"/>
                </p:cNvSpPr>
                <p:nvPr/>
              </p:nvSpPr>
              <p:spPr bwMode="auto">
                <a:xfrm>
                  <a:off x="10161" y="8705"/>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2" name="Line 341"/>
                <p:cNvSpPr>
                  <a:spLocks noChangeAspect="1" noChangeShapeType="1"/>
                </p:cNvSpPr>
                <p:nvPr/>
              </p:nvSpPr>
              <p:spPr bwMode="auto">
                <a:xfrm>
                  <a:off x="10261" y="870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3" name="Line 342"/>
                <p:cNvSpPr>
                  <a:spLocks noChangeAspect="1" noChangeShapeType="1"/>
                </p:cNvSpPr>
                <p:nvPr/>
              </p:nvSpPr>
              <p:spPr bwMode="auto">
                <a:xfrm>
                  <a:off x="10261" y="8785"/>
                  <a:ext cx="1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4" name="Line 343"/>
                <p:cNvSpPr>
                  <a:spLocks noChangeAspect="1" noChangeShapeType="1"/>
                </p:cNvSpPr>
                <p:nvPr/>
              </p:nvSpPr>
              <p:spPr bwMode="auto">
                <a:xfrm flipV="1">
                  <a:off x="10301" y="7985"/>
                  <a:ext cx="0" cy="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5" name="Line 344"/>
                <p:cNvSpPr>
                  <a:spLocks noChangeAspect="1" noChangeShapeType="1"/>
                </p:cNvSpPr>
                <p:nvPr/>
              </p:nvSpPr>
              <p:spPr bwMode="auto">
                <a:xfrm>
                  <a:off x="10301" y="7985"/>
                  <a:ext cx="1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6" name="Line 345"/>
                <p:cNvSpPr>
                  <a:spLocks noChangeAspect="1" noChangeShapeType="1"/>
                </p:cNvSpPr>
                <p:nvPr/>
              </p:nvSpPr>
              <p:spPr bwMode="auto">
                <a:xfrm flipV="1">
                  <a:off x="10161" y="9585"/>
                  <a:ext cx="28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7" name="Line 346"/>
                <p:cNvSpPr>
                  <a:spLocks noChangeAspect="1" noChangeShapeType="1"/>
                </p:cNvSpPr>
                <p:nvPr/>
              </p:nvSpPr>
              <p:spPr bwMode="auto">
                <a:xfrm>
                  <a:off x="10161" y="11005"/>
                  <a:ext cx="28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718" name="Rectangle 347"/>
                <p:cNvSpPr>
                  <a:spLocks noChangeAspect="1" noChangeArrowheads="1"/>
                </p:cNvSpPr>
                <p:nvPr/>
              </p:nvSpPr>
              <p:spPr bwMode="auto">
                <a:xfrm>
                  <a:off x="2841" y="10725"/>
                  <a:ext cx="20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19" name="Rectangle 348"/>
                <p:cNvSpPr>
                  <a:spLocks noChangeAspect="1" noChangeArrowheads="1"/>
                </p:cNvSpPr>
                <p:nvPr/>
              </p:nvSpPr>
              <p:spPr bwMode="auto">
                <a:xfrm>
                  <a:off x="2861" y="1046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0" name="Rectangle 349"/>
                <p:cNvSpPr>
                  <a:spLocks noChangeAspect="1" noChangeArrowheads="1"/>
                </p:cNvSpPr>
                <p:nvPr/>
              </p:nvSpPr>
              <p:spPr bwMode="auto">
                <a:xfrm>
                  <a:off x="2881" y="1050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1" name="Rectangle 350"/>
                <p:cNvSpPr>
                  <a:spLocks noChangeAspect="1" noChangeArrowheads="1"/>
                </p:cNvSpPr>
                <p:nvPr/>
              </p:nvSpPr>
              <p:spPr bwMode="auto">
                <a:xfrm>
                  <a:off x="2861" y="10185"/>
                  <a:ext cx="16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2" name="Rectangle 351"/>
                <p:cNvSpPr>
                  <a:spLocks noChangeAspect="1" noChangeArrowheads="1"/>
                </p:cNvSpPr>
                <p:nvPr/>
              </p:nvSpPr>
              <p:spPr bwMode="auto">
                <a:xfrm>
                  <a:off x="2861" y="1014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3" name="Rectangle 352"/>
                <p:cNvSpPr>
                  <a:spLocks noChangeAspect="1" noChangeArrowheads="1"/>
                </p:cNvSpPr>
                <p:nvPr/>
              </p:nvSpPr>
              <p:spPr bwMode="auto">
                <a:xfrm>
                  <a:off x="2841" y="1010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4" name="Rectangle 353"/>
                <p:cNvSpPr>
                  <a:spLocks noChangeAspect="1" noChangeArrowheads="1"/>
                </p:cNvSpPr>
                <p:nvPr/>
              </p:nvSpPr>
              <p:spPr bwMode="auto">
                <a:xfrm>
                  <a:off x="3801" y="10825"/>
                  <a:ext cx="20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5" name="Rectangle 354"/>
                <p:cNvSpPr>
                  <a:spLocks noChangeAspect="1" noChangeArrowheads="1"/>
                </p:cNvSpPr>
                <p:nvPr/>
              </p:nvSpPr>
              <p:spPr bwMode="auto">
                <a:xfrm>
                  <a:off x="3821" y="1042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6" name="Rectangle 355"/>
                <p:cNvSpPr>
                  <a:spLocks noChangeAspect="1" noChangeArrowheads="1"/>
                </p:cNvSpPr>
                <p:nvPr/>
              </p:nvSpPr>
              <p:spPr bwMode="auto">
                <a:xfrm>
                  <a:off x="3841" y="1046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7" name="Rectangle 356"/>
                <p:cNvSpPr>
                  <a:spLocks noChangeAspect="1" noChangeArrowheads="1"/>
                </p:cNvSpPr>
                <p:nvPr/>
              </p:nvSpPr>
              <p:spPr bwMode="auto">
                <a:xfrm>
                  <a:off x="3821" y="10185"/>
                  <a:ext cx="16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8" name="Rectangle 357"/>
                <p:cNvSpPr>
                  <a:spLocks noChangeAspect="1" noChangeArrowheads="1"/>
                </p:cNvSpPr>
                <p:nvPr/>
              </p:nvSpPr>
              <p:spPr bwMode="auto">
                <a:xfrm>
                  <a:off x="3821" y="1014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729" name="Rectangle 358"/>
                <p:cNvSpPr>
                  <a:spLocks noChangeAspect="1" noChangeArrowheads="1"/>
                </p:cNvSpPr>
                <p:nvPr/>
              </p:nvSpPr>
              <p:spPr bwMode="auto">
                <a:xfrm>
                  <a:off x="3801" y="10105"/>
                  <a:ext cx="160" cy="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grpSp>
        </p:grpSp>
        <p:grpSp>
          <p:nvGrpSpPr>
            <p:cNvPr id="3246" name="Group 359"/>
            <p:cNvGrpSpPr>
              <a:grpSpLocks noChangeAspect="1"/>
            </p:cNvGrpSpPr>
            <p:nvPr/>
          </p:nvGrpSpPr>
          <p:grpSpPr bwMode="auto">
            <a:xfrm>
              <a:off x="181" y="807"/>
              <a:ext cx="2668" cy="2944"/>
              <a:chOff x="1701" y="2502"/>
              <a:chExt cx="8340" cy="9203"/>
            </a:xfrm>
          </p:grpSpPr>
          <p:sp>
            <p:nvSpPr>
              <p:cNvPr id="3247" name="Freeform 360"/>
              <p:cNvSpPr>
                <a:spLocks noChangeAspect="1"/>
              </p:cNvSpPr>
              <p:nvPr/>
            </p:nvSpPr>
            <p:spPr bwMode="auto">
              <a:xfrm>
                <a:off x="7581" y="3502"/>
                <a:ext cx="1520" cy="2400"/>
              </a:xfrm>
              <a:custGeom>
                <a:avLst/>
                <a:gdLst>
                  <a:gd name="T0" fmla="*/ 0 w 1520"/>
                  <a:gd name="T1" fmla="*/ 0 h 2400"/>
                  <a:gd name="T2" fmla="*/ 80 w 1520"/>
                  <a:gd name="T3" fmla="*/ 0 h 2400"/>
                  <a:gd name="T4" fmla="*/ 280 w 1520"/>
                  <a:gd name="T5" fmla="*/ 360 h 2400"/>
                  <a:gd name="T6" fmla="*/ 1520 w 1520"/>
                  <a:gd name="T7" fmla="*/ 360 h 2400"/>
                  <a:gd name="T8" fmla="*/ 1520 w 1520"/>
                  <a:gd name="T9" fmla="*/ 2400 h 2400"/>
                  <a:gd name="T10" fmla="*/ 1400 w 1520"/>
                  <a:gd name="T11" fmla="*/ 2400 h 2400"/>
                  <a:gd name="T12" fmla="*/ 1400 w 1520"/>
                  <a:gd name="T13" fmla="*/ 440 h 2400"/>
                  <a:gd name="T14" fmla="*/ 200 w 1520"/>
                  <a:gd name="T15" fmla="*/ 440 h 2400"/>
                  <a:gd name="T16" fmla="*/ 0 w 1520"/>
                  <a:gd name="T17" fmla="*/ 80 h 2400"/>
                  <a:gd name="T18" fmla="*/ 0 w 1520"/>
                  <a:gd name="T19" fmla="*/ 0 h 2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0"/>
                  <a:gd name="T31" fmla="*/ 0 h 2400"/>
                  <a:gd name="T32" fmla="*/ 1520 w 1520"/>
                  <a:gd name="T33" fmla="*/ 2400 h 2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0" h="2400">
                    <a:moveTo>
                      <a:pt x="0" y="0"/>
                    </a:moveTo>
                    <a:lnTo>
                      <a:pt x="80" y="0"/>
                    </a:lnTo>
                    <a:lnTo>
                      <a:pt x="280" y="360"/>
                    </a:lnTo>
                    <a:lnTo>
                      <a:pt x="1520" y="360"/>
                    </a:lnTo>
                    <a:lnTo>
                      <a:pt x="1520" y="2400"/>
                    </a:lnTo>
                    <a:lnTo>
                      <a:pt x="1400" y="2400"/>
                    </a:lnTo>
                    <a:lnTo>
                      <a:pt x="1400" y="440"/>
                    </a:lnTo>
                    <a:lnTo>
                      <a:pt x="200" y="440"/>
                    </a:lnTo>
                    <a:lnTo>
                      <a:pt x="0" y="8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248" name="Freeform 361"/>
              <p:cNvSpPr>
                <a:spLocks noChangeAspect="1"/>
              </p:cNvSpPr>
              <p:nvPr/>
            </p:nvSpPr>
            <p:spPr bwMode="auto">
              <a:xfrm>
                <a:off x="8981" y="5902"/>
                <a:ext cx="920" cy="2600"/>
              </a:xfrm>
              <a:custGeom>
                <a:avLst/>
                <a:gdLst>
                  <a:gd name="T0" fmla="*/ 0 w 920"/>
                  <a:gd name="T1" fmla="*/ 0 h 2600"/>
                  <a:gd name="T2" fmla="*/ 120 w 920"/>
                  <a:gd name="T3" fmla="*/ 0 h 2600"/>
                  <a:gd name="T4" fmla="*/ 120 w 920"/>
                  <a:gd name="T5" fmla="*/ 2440 h 2600"/>
                  <a:gd name="T6" fmla="*/ 920 w 920"/>
                  <a:gd name="T7" fmla="*/ 2440 h 2600"/>
                  <a:gd name="T8" fmla="*/ 920 w 920"/>
                  <a:gd name="T9" fmla="*/ 2600 h 2600"/>
                  <a:gd name="T10" fmla="*/ 0 w 920"/>
                  <a:gd name="T11" fmla="*/ 2600 h 2600"/>
                  <a:gd name="T12" fmla="*/ 0 w 920"/>
                  <a:gd name="T13" fmla="*/ 0 h 2600"/>
                  <a:gd name="T14" fmla="*/ 0 60000 65536"/>
                  <a:gd name="T15" fmla="*/ 0 60000 65536"/>
                  <a:gd name="T16" fmla="*/ 0 60000 65536"/>
                  <a:gd name="T17" fmla="*/ 0 60000 65536"/>
                  <a:gd name="T18" fmla="*/ 0 60000 65536"/>
                  <a:gd name="T19" fmla="*/ 0 60000 65536"/>
                  <a:gd name="T20" fmla="*/ 0 60000 65536"/>
                  <a:gd name="T21" fmla="*/ 0 w 920"/>
                  <a:gd name="T22" fmla="*/ 0 h 2600"/>
                  <a:gd name="T23" fmla="*/ 920 w 920"/>
                  <a:gd name="T24" fmla="*/ 2600 h 2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0" h="2600">
                    <a:moveTo>
                      <a:pt x="0" y="0"/>
                    </a:moveTo>
                    <a:lnTo>
                      <a:pt x="120" y="0"/>
                    </a:lnTo>
                    <a:lnTo>
                      <a:pt x="120" y="2440"/>
                    </a:lnTo>
                    <a:lnTo>
                      <a:pt x="920" y="2440"/>
                    </a:lnTo>
                    <a:lnTo>
                      <a:pt x="920" y="2600"/>
                    </a:lnTo>
                    <a:lnTo>
                      <a:pt x="0" y="2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249" name="Freeform 362"/>
              <p:cNvSpPr>
                <a:spLocks noChangeAspect="1"/>
              </p:cNvSpPr>
              <p:nvPr/>
            </p:nvSpPr>
            <p:spPr bwMode="auto">
              <a:xfrm>
                <a:off x="3861" y="5499"/>
                <a:ext cx="4560" cy="2880"/>
              </a:xfrm>
              <a:custGeom>
                <a:avLst/>
                <a:gdLst>
                  <a:gd name="T0" fmla="*/ 0 w 4560"/>
                  <a:gd name="T1" fmla="*/ 0 h 2880"/>
                  <a:gd name="T2" fmla="*/ 1480 w 4560"/>
                  <a:gd name="T3" fmla="*/ 0 h 2880"/>
                  <a:gd name="T4" fmla="*/ 1480 w 4560"/>
                  <a:gd name="T5" fmla="*/ 2640 h 2880"/>
                  <a:gd name="T6" fmla="*/ 1600 w 4560"/>
                  <a:gd name="T7" fmla="*/ 2760 h 2880"/>
                  <a:gd name="T8" fmla="*/ 4560 w 4560"/>
                  <a:gd name="T9" fmla="*/ 2760 h 2880"/>
                  <a:gd name="T10" fmla="*/ 4560 w 4560"/>
                  <a:gd name="T11" fmla="*/ 2880 h 2880"/>
                  <a:gd name="T12" fmla="*/ 360 w 4560"/>
                  <a:gd name="T13" fmla="*/ 2880 h 2880"/>
                  <a:gd name="T14" fmla="*/ 160 w 4560"/>
                  <a:gd name="T15" fmla="*/ 2680 h 2880"/>
                  <a:gd name="T16" fmla="*/ 160 w 4560"/>
                  <a:gd name="T17" fmla="*/ 1560 h 2880"/>
                  <a:gd name="T18" fmla="*/ 0 w 4560"/>
                  <a:gd name="T19" fmla="*/ 1400 h 2880"/>
                  <a:gd name="T20" fmla="*/ 0 w 4560"/>
                  <a:gd name="T21" fmla="*/ 0 h 28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0"/>
                  <a:gd name="T34" fmla="*/ 0 h 2880"/>
                  <a:gd name="T35" fmla="*/ 4560 w 4560"/>
                  <a:gd name="T36" fmla="*/ 2880 h 28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0" h="2880">
                    <a:moveTo>
                      <a:pt x="0" y="0"/>
                    </a:moveTo>
                    <a:lnTo>
                      <a:pt x="1480" y="0"/>
                    </a:lnTo>
                    <a:lnTo>
                      <a:pt x="1480" y="2640"/>
                    </a:lnTo>
                    <a:lnTo>
                      <a:pt x="1600" y="2760"/>
                    </a:lnTo>
                    <a:lnTo>
                      <a:pt x="4560" y="2760"/>
                    </a:lnTo>
                    <a:lnTo>
                      <a:pt x="4560" y="2880"/>
                    </a:lnTo>
                    <a:lnTo>
                      <a:pt x="360" y="2880"/>
                    </a:lnTo>
                    <a:lnTo>
                      <a:pt x="160" y="2680"/>
                    </a:lnTo>
                    <a:lnTo>
                      <a:pt x="160" y="1560"/>
                    </a:lnTo>
                    <a:lnTo>
                      <a:pt x="0" y="14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250" name="Freeform 363"/>
              <p:cNvSpPr>
                <a:spLocks noChangeAspect="1"/>
              </p:cNvSpPr>
              <p:nvPr/>
            </p:nvSpPr>
            <p:spPr bwMode="auto">
              <a:xfrm>
                <a:off x="3181" y="3502"/>
                <a:ext cx="4400" cy="2000"/>
              </a:xfrm>
              <a:custGeom>
                <a:avLst/>
                <a:gdLst>
                  <a:gd name="T0" fmla="*/ 2160 w 4400"/>
                  <a:gd name="T1" fmla="*/ 1520 h 2000"/>
                  <a:gd name="T2" fmla="*/ 2160 w 4400"/>
                  <a:gd name="T3" fmla="*/ 2000 h 2000"/>
                  <a:gd name="T4" fmla="*/ 200 w 4400"/>
                  <a:gd name="T5" fmla="*/ 2000 h 2000"/>
                  <a:gd name="T6" fmla="*/ 0 w 4400"/>
                  <a:gd name="T7" fmla="*/ 1800 h 2000"/>
                  <a:gd name="T8" fmla="*/ 0 w 4400"/>
                  <a:gd name="T9" fmla="*/ 200 h 2000"/>
                  <a:gd name="T10" fmla="*/ 2280 w 4400"/>
                  <a:gd name="T11" fmla="*/ 200 h 2000"/>
                  <a:gd name="T12" fmla="*/ 2400 w 4400"/>
                  <a:gd name="T13" fmla="*/ 0 h 2000"/>
                  <a:gd name="T14" fmla="*/ 4400 w 4400"/>
                  <a:gd name="T15" fmla="*/ 0 h 2000"/>
                  <a:gd name="T16" fmla="*/ 4400 w 4400"/>
                  <a:gd name="T17" fmla="*/ 80 h 2000"/>
                  <a:gd name="T18" fmla="*/ 2480 w 4400"/>
                  <a:gd name="T19" fmla="*/ 80 h 2000"/>
                  <a:gd name="T20" fmla="*/ 2360 w 4400"/>
                  <a:gd name="T21" fmla="*/ 280 h 2000"/>
                  <a:gd name="T22" fmla="*/ 120 w 4400"/>
                  <a:gd name="T23" fmla="*/ 280 h 2000"/>
                  <a:gd name="T24" fmla="*/ 120 w 4400"/>
                  <a:gd name="T25" fmla="*/ 520 h 2000"/>
                  <a:gd name="T26" fmla="*/ 80 w 4400"/>
                  <a:gd name="T27" fmla="*/ 520 h 2000"/>
                  <a:gd name="T28" fmla="*/ 80 w 4400"/>
                  <a:gd name="T29" fmla="*/ 1640 h 2000"/>
                  <a:gd name="T30" fmla="*/ 760 w 4400"/>
                  <a:gd name="T31" fmla="*/ 1640 h 2000"/>
                  <a:gd name="T32" fmla="*/ 760 w 4400"/>
                  <a:gd name="T33" fmla="*/ 1520 h 2000"/>
                  <a:gd name="T34" fmla="*/ 2160 w 4400"/>
                  <a:gd name="T35" fmla="*/ 1520 h 2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00"/>
                  <a:gd name="T55" fmla="*/ 0 h 2000"/>
                  <a:gd name="T56" fmla="*/ 4400 w 4400"/>
                  <a:gd name="T57" fmla="*/ 2000 h 2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00" h="2000">
                    <a:moveTo>
                      <a:pt x="2160" y="1520"/>
                    </a:moveTo>
                    <a:lnTo>
                      <a:pt x="2160" y="2000"/>
                    </a:lnTo>
                    <a:lnTo>
                      <a:pt x="200" y="2000"/>
                    </a:lnTo>
                    <a:lnTo>
                      <a:pt x="0" y="1800"/>
                    </a:lnTo>
                    <a:lnTo>
                      <a:pt x="0" y="200"/>
                    </a:lnTo>
                    <a:lnTo>
                      <a:pt x="2280" y="200"/>
                    </a:lnTo>
                    <a:lnTo>
                      <a:pt x="2400" y="0"/>
                    </a:lnTo>
                    <a:lnTo>
                      <a:pt x="4400" y="0"/>
                    </a:lnTo>
                    <a:lnTo>
                      <a:pt x="4400" y="80"/>
                    </a:lnTo>
                    <a:lnTo>
                      <a:pt x="2480" y="80"/>
                    </a:lnTo>
                    <a:lnTo>
                      <a:pt x="2360" y="280"/>
                    </a:lnTo>
                    <a:lnTo>
                      <a:pt x="120" y="280"/>
                    </a:lnTo>
                    <a:lnTo>
                      <a:pt x="120" y="520"/>
                    </a:lnTo>
                    <a:lnTo>
                      <a:pt x="80" y="520"/>
                    </a:lnTo>
                    <a:lnTo>
                      <a:pt x="80" y="1640"/>
                    </a:lnTo>
                    <a:lnTo>
                      <a:pt x="760" y="1640"/>
                    </a:lnTo>
                    <a:lnTo>
                      <a:pt x="760" y="1520"/>
                    </a:lnTo>
                    <a:lnTo>
                      <a:pt x="2160" y="152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251" name="Freeform 364"/>
              <p:cNvSpPr>
                <a:spLocks noChangeAspect="1"/>
              </p:cNvSpPr>
              <p:nvPr/>
            </p:nvSpPr>
            <p:spPr bwMode="auto">
              <a:xfrm>
                <a:off x="5461" y="4622"/>
                <a:ext cx="3360" cy="3400"/>
              </a:xfrm>
              <a:custGeom>
                <a:avLst/>
                <a:gdLst>
                  <a:gd name="T0" fmla="*/ 2880 w 3360"/>
                  <a:gd name="T1" fmla="*/ 2880 h 3400"/>
                  <a:gd name="T2" fmla="*/ 2680 w 3360"/>
                  <a:gd name="T3" fmla="*/ 3080 h 3400"/>
                  <a:gd name="T4" fmla="*/ 1760 w 3360"/>
                  <a:gd name="T5" fmla="*/ 3080 h 3400"/>
                  <a:gd name="T6" fmla="*/ 1440 w 3360"/>
                  <a:gd name="T7" fmla="*/ 3400 h 3400"/>
                  <a:gd name="T8" fmla="*/ 200 w 3360"/>
                  <a:gd name="T9" fmla="*/ 3400 h 3400"/>
                  <a:gd name="T10" fmla="*/ 0 w 3360"/>
                  <a:gd name="T11" fmla="*/ 3200 h 3400"/>
                  <a:gd name="T12" fmla="*/ 0 w 3360"/>
                  <a:gd name="T13" fmla="*/ 0 h 3400"/>
                  <a:gd name="T14" fmla="*/ 3360 w 3360"/>
                  <a:gd name="T15" fmla="*/ 0 h 3400"/>
                  <a:gd name="T16" fmla="*/ 3360 w 3360"/>
                  <a:gd name="T17" fmla="*/ 160 h 3400"/>
                  <a:gd name="T18" fmla="*/ 2720 w 3360"/>
                  <a:gd name="T19" fmla="*/ 160 h 3400"/>
                  <a:gd name="T20" fmla="*/ 2720 w 3360"/>
                  <a:gd name="T21" fmla="*/ 720 h 3400"/>
                  <a:gd name="T22" fmla="*/ 2880 w 3360"/>
                  <a:gd name="T23" fmla="*/ 1280 h 3400"/>
                  <a:gd name="T24" fmla="*/ 2880 w 3360"/>
                  <a:gd name="T25" fmla="*/ 2880 h 3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0"/>
                  <a:gd name="T40" fmla="*/ 0 h 3400"/>
                  <a:gd name="T41" fmla="*/ 3360 w 3360"/>
                  <a:gd name="T42" fmla="*/ 3400 h 3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0" h="3400">
                    <a:moveTo>
                      <a:pt x="2880" y="2880"/>
                    </a:moveTo>
                    <a:lnTo>
                      <a:pt x="2680" y="3080"/>
                    </a:lnTo>
                    <a:lnTo>
                      <a:pt x="1760" y="3080"/>
                    </a:lnTo>
                    <a:lnTo>
                      <a:pt x="1440" y="3400"/>
                    </a:lnTo>
                    <a:lnTo>
                      <a:pt x="200" y="3400"/>
                    </a:lnTo>
                    <a:lnTo>
                      <a:pt x="0" y="3200"/>
                    </a:lnTo>
                    <a:lnTo>
                      <a:pt x="0" y="0"/>
                    </a:lnTo>
                    <a:lnTo>
                      <a:pt x="3360" y="0"/>
                    </a:lnTo>
                    <a:lnTo>
                      <a:pt x="3360" y="160"/>
                    </a:lnTo>
                    <a:lnTo>
                      <a:pt x="2720" y="160"/>
                    </a:lnTo>
                    <a:lnTo>
                      <a:pt x="2720" y="720"/>
                    </a:lnTo>
                    <a:lnTo>
                      <a:pt x="2880" y="1280"/>
                    </a:lnTo>
                    <a:lnTo>
                      <a:pt x="2880" y="288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52" name="Line 365"/>
              <p:cNvSpPr>
                <a:spLocks noChangeAspect="1" noChangeShapeType="1"/>
              </p:cNvSpPr>
              <p:nvPr/>
            </p:nvSpPr>
            <p:spPr bwMode="auto">
              <a:xfrm>
                <a:off x="7661" y="8562"/>
                <a:ext cx="0" cy="7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3" name="Line 366"/>
              <p:cNvSpPr>
                <a:spLocks noChangeAspect="1" noChangeShapeType="1"/>
              </p:cNvSpPr>
              <p:nvPr/>
            </p:nvSpPr>
            <p:spPr bwMode="auto">
              <a:xfrm flipH="1" flipV="1">
                <a:off x="7381" y="9142"/>
                <a:ext cx="28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4" name="Line 367"/>
              <p:cNvSpPr>
                <a:spLocks noChangeAspect="1" noChangeShapeType="1"/>
              </p:cNvSpPr>
              <p:nvPr/>
            </p:nvSpPr>
            <p:spPr bwMode="auto">
              <a:xfrm flipH="1">
                <a:off x="3821" y="9142"/>
                <a:ext cx="3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5" name="Line 368"/>
              <p:cNvSpPr>
                <a:spLocks noChangeAspect="1" noChangeShapeType="1"/>
              </p:cNvSpPr>
              <p:nvPr/>
            </p:nvSpPr>
            <p:spPr bwMode="auto">
              <a:xfrm flipV="1">
                <a:off x="3861" y="7142"/>
                <a:ext cx="0" cy="1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6" name="Line 369"/>
              <p:cNvSpPr>
                <a:spLocks noChangeAspect="1" noChangeShapeType="1"/>
              </p:cNvSpPr>
              <p:nvPr/>
            </p:nvSpPr>
            <p:spPr bwMode="auto">
              <a:xfrm flipH="1">
                <a:off x="3301" y="7142"/>
                <a:ext cx="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7" name="Line 370"/>
              <p:cNvSpPr>
                <a:spLocks noChangeAspect="1" noChangeShapeType="1"/>
              </p:cNvSpPr>
              <p:nvPr/>
            </p:nvSpPr>
            <p:spPr bwMode="auto">
              <a:xfrm flipV="1">
                <a:off x="3301" y="5622"/>
                <a:ext cx="0" cy="15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58" name="Rectangle 371"/>
              <p:cNvSpPr>
                <a:spLocks noChangeAspect="1" noChangeArrowheads="1"/>
              </p:cNvSpPr>
              <p:nvPr/>
            </p:nvSpPr>
            <p:spPr bwMode="auto">
              <a:xfrm>
                <a:off x="8541" y="4782"/>
                <a:ext cx="240" cy="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59" name="Freeform 372"/>
              <p:cNvSpPr>
                <a:spLocks noChangeAspect="1"/>
              </p:cNvSpPr>
              <p:nvPr/>
            </p:nvSpPr>
            <p:spPr bwMode="auto">
              <a:xfrm>
                <a:off x="5561" y="4739"/>
                <a:ext cx="2680" cy="3160"/>
              </a:xfrm>
              <a:custGeom>
                <a:avLst/>
                <a:gdLst>
                  <a:gd name="T0" fmla="*/ 0 w 2680"/>
                  <a:gd name="T1" fmla="*/ 0 h 3160"/>
                  <a:gd name="T2" fmla="*/ 2340 w 2680"/>
                  <a:gd name="T3" fmla="*/ 0 h 3160"/>
                  <a:gd name="T4" fmla="*/ 2680 w 2680"/>
                  <a:gd name="T5" fmla="*/ 1160 h 3160"/>
                  <a:gd name="T6" fmla="*/ 2680 w 2680"/>
                  <a:gd name="T7" fmla="*/ 2740 h 3160"/>
                  <a:gd name="T8" fmla="*/ 2580 w 2680"/>
                  <a:gd name="T9" fmla="*/ 2840 h 3160"/>
                  <a:gd name="T10" fmla="*/ 1660 w 2680"/>
                  <a:gd name="T11" fmla="*/ 2840 h 3160"/>
                  <a:gd name="T12" fmla="*/ 1340 w 2680"/>
                  <a:gd name="T13" fmla="*/ 3160 h 3160"/>
                  <a:gd name="T14" fmla="*/ 100 w 2680"/>
                  <a:gd name="T15" fmla="*/ 3160 h 3160"/>
                  <a:gd name="T16" fmla="*/ 0 w 2680"/>
                  <a:gd name="T17" fmla="*/ 3060 h 3160"/>
                  <a:gd name="T18" fmla="*/ 0 w 2680"/>
                  <a:gd name="T19" fmla="*/ 0 h 3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3160"/>
                  <a:gd name="T32" fmla="*/ 2680 w 2680"/>
                  <a:gd name="T33" fmla="*/ 3160 h 3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3160">
                    <a:moveTo>
                      <a:pt x="0" y="0"/>
                    </a:moveTo>
                    <a:lnTo>
                      <a:pt x="2340" y="0"/>
                    </a:lnTo>
                    <a:lnTo>
                      <a:pt x="2680" y="1160"/>
                    </a:lnTo>
                    <a:lnTo>
                      <a:pt x="2680" y="2740"/>
                    </a:lnTo>
                    <a:lnTo>
                      <a:pt x="2580" y="2840"/>
                    </a:lnTo>
                    <a:lnTo>
                      <a:pt x="1660" y="2840"/>
                    </a:lnTo>
                    <a:lnTo>
                      <a:pt x="1340" y="3160"/>
                    </a:lnTo>
                    <a:lnTo>
                      <a:pt x="100" y="3160"/>
                    </a:lnTo>
                    <a:lnTo>
                      <a:pt x="0" y="30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60" name="Line 373"/>
              <p:cNvSpPr>
                <a:spLocks noChangeAspect="1" noChangeShapeType="1"/>
              </p:cNvSpPr>
              <p:nvPr/>
            </p:nvSpPr>
            <p:spPr bwMode="auto">
              <a:xfrm flipV="1">
                <a:off x="4021" y="7062"/>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1" name="Line 374"/>
              <p:cNvSpPr>
                <a:spLocks noChangeAspect="1" noChangeShapeType="1"/>
              </p:cNvSpPr>
              <p:nvPr/>
            </p:nvSpPr>
            <p:spPr bwMode="auto">
              <a:xfrm>
                <a:off x="5341" y="5022"/>
                <a:ext cx="0" cy="3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2" name="Line 375"/>
              <p:cNvSpPr>
                <a:spLocks noChangeAspect="1" noChangeShapeType="1"/>
              </p:cNvSpPr>
              <p:nvPr/>
            </p:nvSpPr>
            <p:spPr bwMode="auto">
              <a:xfrm>
                <a:off x="3381" y="5502"/>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3" name="Line 376"/>
              <p:cNvSpPr>
                <a:spLocks noChangeAspect="1" noChangeShapeType="1"/>
              </p:cNvSpPr>
              <p:nvPr/>
            </p:nvSpPr>
            <p:spPr bwMode="auto">
              <a:xfrm flipH="1" flipV="1">
                <a:off x="3861" y="6902"/>
                <a:ext cx="16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4" name="Line 377"/>
              <p:cNvSpPr>
                <a:spLocks noChangeAspect="1" noChangeShapeType="1"/>
              </p:cNvSpPr>
              <p:nvPr/>
            </p:nvSpPr>
            <p:spPr bwMode="auto">
              <a:xfrm flipH="1">
                <a:off x="3941" y="5022"/>
                <a:ext cx="1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5" name="Line 378"/>
              <p:cNvSpPr>
                <a:spLocks noChangeAspect="1" noChangeShapeType="1"/>
              </p:cNvSpPr>
              <p:nvPr/>
            </p:nvSpPr>
            <p:spPr bwMode="auto">
              <a:xfrm>
                <a:off x="3941" y="5022"/>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6" name="Line 379"/>
              <p:cNvSpPr>
                <a:spLocks noChangeAspect="1" noChangeShapeType="1"/>
              </p:cNvSpPr>
              <p:nvPr/>
            </p:nvSpPr>
            <p:spPr bwMode="auto">
              <a:xfrm flipH="1">
                <a:off x="7861" y="3862"/>
                <a:ext cx="1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7" name="Line 380"/>
              <p:cNvSpPr>
                <a:spLocks noChangeAspect="1" noChangeShapeType="1"/>
              </p:cNvSpPr>
              <p:nvPr/>
            </p:nvSpPr>
            <p:spPr bwMode="auto">
              <a:xfrm rot="-5400000">
                <a:off x="6701" y="6222"/>
                <a:ext cx="4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8" name="Line 381"/>
              <p:cNvSpPr>
                <a:spLocks noChangeAspect="1" noChangeShapeType="1"/>
              </p:cNvSpPr>
              <p:nvPr/>
            </p:nvSpPr>
            <p:spPr bwMode="auto">
              <a:xfrm>
                <a:off x="7781" y="3942"/>
                <a:ext cx="1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69" name="Line 382"/>
              <p:cNvSpPr>
                <a:spLocks noChangeAspect="1" noChangeShapeType="1"/>
              </p:cNvSpPr>
              <p:nvPr/>
            </p:nvSpPr>
            <p:spPr bwMode="auto">
              <a:xfrm flipH="1" flipV="1">
                <a:off x="7581" y="3582"/>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0" name="Line 383"/>
              <p:cNvSpPr>
                <a:spLocks noChangeAspect="1" noChangeShapeType="1"/>
              </p:cNvSpPr>
              <p:nvPr/>
            </p:nvSpPr>
            <p:spPr bwMode="auto">
              <a:xfrm flipH="1">
                <a:off x="3061" y="5622"/>
                <a:ext cx="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1" name="Line 384"/>
              <p:cNvSpPr>
                <a:spLocks noChangeAspect="1" noChangeShapeType="1"/>
              </p:cNvSpPr>
              <p:nvPr/>
            </p:nvSpPr>
            <p:spPr bwMode="auto">
              <a:xfrm rot="-5400000">
                <a:off x="5421" y="3542"/>
                <a:ext cx="20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2" name="Line 385"/>
              <p:cNvSpPr>
                <a:spLocks noChangeAspect="1" noChangeShapeType="1"/>
              </p:cNvSpPr>
              <p:nvPr/>
            </p:nvSpPr>
            <p:spPr bwMode="auto">
              <a:xfrm rot="16200000" flipH="1">
                <a:off x="6621" y="2462"/>
                <a:ext cx="0" cy="2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3" name="Line 386"/>
              <p:cNvSpPr>
                <a:spLocks noChangeAspect="1" noChangeShapeType="1"/>
              </p:cNvSpPr>
              <p:nvPr/>
            </p:nvSpPr>
            <p:spPr bwMode="auto">
              <a:xfrm rot="-5400000">
                <a:off x="2381" y="4502"/>
                <a:ext cx="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4" name="Line 387"/>
              <p:cNvSpPr>
                <a:spLocks noChangeAspect="1" noChangeShapeType="1"/>
              </p:cNvSpPr>
              <p:nvPr/>
            </p:nvSpPr>
            <p:spPr bwMode="auto">
              <a:xfrm>
                <a:off x="3261" y="4022"/>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5" name="Line 388"/>
              <p:cNvSpPr>
                <a:spLocks noChangeAspect="1" noChangeShapeType="1"/>
              </p:cNvSpPr>
              <p:nvPr/>
            </p:nvSpPr>
            <p:spPr bwMode="auto">
              <a:xfrm flipV="1">
                <a:off x="3061" y="3342"/>
                <a:ext cx="0" cy="22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6" name="Line 389"/>
              <p:cNvSpPr>
                <a:spLocks noChangeAspect="1" noChangeShapeType="1"/>
              </p:cNvSpPr>
              <p:nvPr/>
            </p:nvSpPr>
            <p:spPr bwMode="auto">
              <a:xfrm>
                <a:off x="1701" y="2502"/>
                <a:ext cx="0" cy="35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7" name="Line 390"/>
              <p:cNvSpPr>
                <a:spLocks noChangeAspect="1" noChangeShapeType="1"/>
              </p:cNvSpPr>
              <p:nvPr/>
            </p:nvSpPr>
            <p:spPr bwMode="auto">
              <a:xfrm>
                <a:off x="1701" y="6062"/>
                <a:ext cx="40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8" name="Line 391"/>
              <p:cNvSpPr>
                <a:spLocks noChangeAspect="1" noChangeShapeType="1"/>
              </p:cNvSpPr>
              <p:nvPr/>
            </p:nvSpPr>
            <p:spPr bwMode="auto">
              <a:xfrm>
                <a:off x="2101" y="6462"/>
                <a:ext cx="0" cy="2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79" name="Line 392"/>
              <p:cNvSpPr>
                <a:spLocks noChangeAspect="1" noChangeShapeType="1"/>
              </p:cNvSpPr>
              <p:nvPr/>
            </p:nvSpPr>
            <p:spPr bwMode="auto">
              <a:xfrm>
                <a:off x="3821" y="9142"/>
                <a:ext cx="0" cy="8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0" name="Line 393"/>
              <p:cNvSpPr>
                <a:spLocks noChangeAspect="1" noChangeShapeType="1"/>
              </p:cNvSpPr>
              <p:nvPr/>
            </p:nvSpPr>
            <p:spPr bwMode="auto">
              <a:xfrm flipV="1">
                <a:off x="3861" y="5502"/>
                <a:ext cx="0" cy="1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1" name="Line 394"/>
              <p:cNvSpPr>
                <a:spLocks noChangeAspect="1" noChangeShapeType="1"/>
              </p:cNvSpPr>
              <p:nvPr/>
            </p:nvSpPr>
            <p:spPr bwMode="auto">
              <a:xfrm>
                <a:off x="3261" y="5142"/>
                <a:ext cx="6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2" name="Line 395"/>
              <p:cNvSpPr>
                <a:spLocks noChangeAspect="1" noChangeShapeType="1"/>
              </p:cNvSpPr>
              <p:nvPr/>
            </p:nvSpPr>
            <p:spPr bwMode="auto">
              <a:xfrm flipH="1" flipV="1">
                <a:off x="3181" y="5302"/>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3" name="Line 396"/>
              <p:cNvSpPr>
                <a:spLocks noChangeAspect="1" noChangeShapeType="1"/>
              </p:cNvSpPr>
              <p:nvPr/>
            </p:nvSpPr>
            <p:spPr bwMode="auto">
              <a:xfrm flipH="1" flipV="1">
                <a:off x="3181" y="3702"/>
                <a:ext cx="2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4" name="Line 397"/>
              <p:cNvSpPr>
                <a:spLocks noChangeAspect="1" noChangeShapeType="1"/>
              </p:cNvSpPr>
              <p:nvPr/>
            </p:nvSpPr>
            <p:spPr bwMode="auto">
              <a:xfrm>
                <a:off x="3261" y="4022"/>
                <a:ext cx="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5" name="Line 398"/>
              <p:cNvSpPr>
                <a:spLocks noChangeAspect="1" noChangeShapeType="1"/>
              </p:cNvSpPr>
              <p:nvPr/>
            </p:nvSpPr>
            <p:spPr bwMode="auto">
              <a:xfrm flipV="1">
                <a:off x="3301" y="3782"/>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6" name="Line 399"/>
              <p:cNvSpPr>
                <a:spLocks noChangeAspect="1" noChangeShapeType="1"/>
              </p:cNvSpPr>
              <p:nvPr/>
            </p:nvSpPr>
            <p:spPr bwMode="auto">
              <a:xfrm flipH="1" flipV="1">
                <a:off x="3301" y="3782"/>
                <a:ext cx="2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7" name="Line 400"/>
              <p:cNvSpPr>
                <a:spLocks noChangeAspect="1" noChangeShapeType="1"/>
              </p:cNvSpPr>
              <p:nvPr/>
            </p:nvSpPr>
            <p:spPr bwMode="auto">
              <a:xfrm flipV="1">
                <a:off x="5541" y="3582"/>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8" name="Line 401"/>
              <p:cNvSpPr>
                <a:spLocks noChangeAspect="1" noChangeShapeType="1"/>
              </p:cNvSpPr>
              <p:nvPr/>
            </p:nvSpPr>
            <p:spPr bwMode="auto">
              <a:xfrm>
                <a:off x="5661" y="3582"/>
                <a:ext cx="1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89" name="Line 402"/>
              <p:cNvSpPr>
                <a:spLocks noChangeAspect="1" noChangeShapeType="1"/>
              </p:cNvSpPr>
              <p:nvPr/>
            </p:nvSpPr>
            <p:spPr bwMode="auto">
              <a:xfrm>
                <a:off x="7661" y="3502"/>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90" name="Line 403"/>
              <p:cNvSpPr>
                <a:spLocks noChangeAspect="1" noChangeShapeType="1"/>
              </p:cNvSpPr>
              <p:nvPr/>
            </p:nvSpPr>
            <p:spPr bwMode="auto">
              <a:xfrm>
                <a:off x="9101" y="3862"/>
                <a:ext cx="0" cy="4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91" name="Line 404"/>
              <p:cNvSpPr>
                <a:spLocks noChangeAspect="1" noChangeShapeType="1"/>
              </p:cNvSpPr>
              <p:nvPr/>
            </p:nvSpPr>
            <p:spPr bwMode="auto">
              <a:xfrm rot="5400000">
                <a:off x="9501" y="7942"/>
                <a:ext cx="0" cy="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92" name="Line 405"/>
              <p:cNvSpPr>
                <a:spLocks noChangeAspect="1" noChangeShapeType="1"/>
              </p:cNvSpPr>
              <p:nvPr/>
            </p:nvSpPr>
            <p:spPr bwMode="auto">
              <a:xfrm rot="16200000" flipV="1">
                <a:off x="9821" y="8422"/>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93" name="Line 406"/>
              <p:cNvSpPr>
                <a:spLocks noChangeAspect="1" noChangeShapeType="1"/>
              </p:cNvSpPr>
              <p:nvPr/>
            </p:nvSpPr>
            <p:spPr bwMode="auto">
              <a:xfrm>
                <a:off x="8981" y="8502"/>
                <a:ext cx="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294" name="Freeform 407"/>
              <p:cNvSpPr>
                <a:spLocks noChangeAspect="1"/>
              </p:cNvSpPr>
              <p:nvPr/>
            </p:nvSpPr>
            <p:spPr bwMode="auto">
              <a:xfrm>
                <a:off x="3958" y="5142"/>
                <a:ext cx="1280" cy="3120"/>
              </a:xfrm>
              <a:custGeom>
                <a:avLst/>
                <a:gdLst>
                  <a:gd name="T0" fmla="*/ 100 w 1280"/>
                  <a:gd name="T1" fmla="*/ 0 h 3120"/>
                  <a:gd name="T2" fmla="*/ 1280 w 1280"/>
                  <a:gd name="T3" fmla="*/ 0 h 3120"/>
                  <a:gd name="T4" fmla="*/ 1280 w 1280"/>
                  <a:gd name="T5" fmla="*/ 3120 h 3120"/>
                  <a:gd name="T6" fmla="*/ 260 w 1280"/>
                  <a:gd name="T7" fmla="*/ 3120 h 3120"/>
                  <a:gd name="T8" fmla="*/ 160 w 1280"/>
                  <a:gd name="T9" fmla="*/ 3020 h 3120"/>
                  <a:gd name="T10" fmla="*/ 160 w 1280"/>
                  <a:gd name="T11" fmla="*/ 1920 h 3120"/>
                  <a:gd name="T12" fmla="*/ 0 w 1280"/>
                  <a:gd name="T13" fmla="*/ 1760 h 3120"/>
                  <a:gd name="T14" fmla="*/ 0 w 1280"/>
                  <a:gd name="T15" fmla="*/ 480 h 3120"/>
                  <a:gd name="T16" fmla="*/ 100 w 1280"/>
                  <a:gd name="T17" fmla="*/ 480 h 3120"/>
                  <a:gd name="T18" fmla="*/ 100 w 1280"/>
                  <a:gd name="T19" fmla="*/ 0 h 3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3120"/>
                  <a:gd name="T32" fmla="*/ 1280 w 1280"/>
                  <a:gd name="T33" fmla="*/ 3120 h 3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3120">
                    <a:moveTo>
                      <a:pt x="100" y="0"/>
                    </a:moveTo>
                    <a:lnTo>
                      <a:pt x="1280" y="0"/>
                    </a:lnTo>
                    <a:lnTo>
                      <a:pt x="1280" y="3120"/>
                    </a:lnTo>
                    <a:lnTo>
                      <a:pt x="260" y="3120"/>
                    </a:lnTo>
                    <a:lnTo>
                      <a:pt x="160" y="3020"/>
                    </a:lnTo>
                    <a:lnTo>
                      <a:pt x="160" y="1920"/>
                    </a:lnTo>
                    <a:lnTo>
                      <a:pt x="0" y="1760"/>
                    </a:lnTo>
                    <a:lnTo>
                      <a:pt x="0" y="480"/>
                    </a:lnTo>
                    <a:lnTo>
                      <a:pt x="100" y="480"/>
                    </a:lnTo>
                    <a:lnTo>
                      <a:pt x="10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95" name="Rectangle 408"/>
              <p:cNvSpPr>
                <a:spLocks noChangeAspect="1" noChangeArrowheads="1"/>
              </p:cNvSpPr>
              <p:nvPr/>
            </p:nvSpPr>
            <p:spPr bwMode="auto">
              <a:xfrm>
                <a:off x="3421" y="6982"/>
                <a:ext cx="320" cy="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96" name="Rectangle 409"/>
              <p:cNvSpPr>
                <a:spLocks noChangeAspect="1" noChangeArrowheads="1"/>
              </p:cNvSpPr>
              <p:nvPr/>
            </p:nvSpPr>
            <p:spPr bwMode="auto">
              <a:xfrm>
                <a:off x="3421" y="5502"/>
                <a:ext cx="320" cy="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97" name="Rectangle 410"/>
              <p:cNvSpPr>
                <a:spLocks noChangeAspect="1" noChangeArrowheads="1"/>
              </p:cNvSpPr>
              <p:nvPr/>
            </p:nvSpPr>
            <p:spPr bwMode="auto">
              <a:xfrm>
                <a:off x="3461" y="5582"/>
                <a:ext cx="240" cy="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98" name="Rectangle 411"/>
              <p:cNvSpPr>
                <a:spLocks noChangeAspect="1" noChangeArrowheads="1"/>
              </p:cNvSpPr>
              <p:nvPr/>
            </p:nvSpPr>
            <p:spPr bwMode="auto">
              <a:xfrm>
                <a:off x="3461" y="5102"/>
                <a:ext cx="240" cy="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299" name="Rectangle 412"/>
              <p:cNvSpPr>
                <a:spLocks noChangeAspect="1" noChangeArrowheads="1"/>
              </p:cNvSpPr>
              <p:nvPr/>
            </p:nvSpPr>
            <p:spPr bwMode="auto">
              <a:xfrm>
                <a:off x="3501" y="4342"/>
                <a:ext cx="160" cy="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00" name="Freeform 413"/>
              <p:cNvSpPr>
                <a:spLocks noChangeAspect="1"/>
              </p:cNvSpPr>
              <p:nvPr/>
            </p:nvSpPr>
            <p:spPr bwMode="auto">
              <a:xfrm>
                <a:off x="3421" y="3942"/>
                <a:ext cx="3360" cy="680"/>
              </a:xfrm>
              <a:custGeom>
                <a:avLst/>
                <a:gdLst>
                  <a:gd name="T0" fmla="*/ 0 w 3360"/>
                  <a:gd name="T1" fmla="*/ 0 h 680"/>
                  <a:gd name="T2" fmla="*/ 3360 w 3360"/>
                  <a:gd name="T3" fmla="*/ 0 h 680"/>
                  <a:gd name="T4" fmla="*/ 3360 w 3360"/>
                  <a:gd name="T5" fmla="*/ 680 h 680"/>
                  <a:gd name="T6" fmla="*/ 2560 w 3360"/>
                  <a:gd name="T7" fmla="*/ 680 h 680"/>
                  <a:gd name="T8" fmla="*/ 2560 w 3360"/>
                  <a:gd name="T9" fmla="*/ 400 h 680"/>
                  <a:gd name="T10" fmla="*/ 0 w 3360"/>
                  <a:gd name="T11" fmla="*/ 400 h 680"/>
                  <a:gd name="T12" fmla="*/ 0 w 3360"/>
                  <a:gd name="T13" fmla="*/ 0 h 680"/>
                  <a:gd name="T14" fmla="*/ 0 60000 65536"/>
                  <a:gd name="T15" fmla="*/ 0 60000 65536"/>
                  <a:gd name="T16" fmla="*/ 0 60000 65536"/>
                  <a:gd name="T17" fmla="*/ 0 60000 65536"/>
                  <a:gd name="T18" fmla="*/ 0 60000 65536"/>
                  <a:gd name="T19" fmla="*/ 0 60000 65536"/>
                  <a:gd name="T20" fmla="*/ 0 60000 65536"/>
                  <a:gd name="T21" fmla="*/ 0 w 3360"/>
                  <a:gd name="T22" fmla="*/ 0 h 680"/>
                  <a:gd name="T23" fmla="*/ 3360 w 3360"/>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0" h="680">
                    <a:moveTo>
                      <a:pt x="0" y="0"/>
                    </a:moveTo>
                    <a:lnTo>
                      <a:pt x="3360" y="0"/>
                    </a:lnTo>
                    <a:lnTo>
                      <a:pt x="3360" y="680"/>
                    </a:lnTo>
                    <a:lnTo>
                      <a:pt x="2560" y="680"/>
                    </a:lnTo>
                    <a:lnTo>
                      <a:pt x="2560" y="400"/>
                    </a:lnTo>
                    <a:lnTo>
                      <a:pt x="0" y="40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01" name="Line 414"/>
              <p:cNvSpPr>
                <a:spLocks noChangeAspect="1" noChangeShapeType="1"/>
              </p:cNvSpPr>
              <p:nvPr/>
            </p:nvSpPr>
            <p:spPr bwMode="auto">
              <a:xfrm flipV="1">
                <a:off x="1701" y="11702"/>
                <a:ext cx="8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2" name="Line 415"/>
              <p:cNvSpPr>
                <a:spLocks noChangeAspect="1" noChangeShapeType="1"/>
              </p:cNvSpPr>
              <p:nvPr/>
            </p:nvSpPr>
            <p:spPr bwMode="auto">
              <a:xfrm flipH="1" flipV="1">
                <a:off x="7501" y="8502"/>
                <a:ext cx="16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3" name="Line 416"/>
              <p:cNvSpPr>
                <a:spLocks noChangeAspect="1" noChangeShapeType="1"/>
              </p:cNvSpPr>
              <p:nvPr/>
            </p:nvSpPr>
            <p:spPr bwMode="auto">
              <a:xfrm flipH="1">
                <a:off x="3861" y="8502"/>
                <a:ext cx="36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4" name="Line 417"/>
              <p:cNvSpPr>
                <a:spLocks noChangeAspect="1" noChangeShapeType="1"/>
              </p:cNvSpPr>
              <p:nvPr/>
            </p:nvSpPr>
            <p:spPr bwMode="auto">
              <a:xfrm>
                <a:off x="4021" y="8182"/>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5" name="Line 418"/>
              <p:cNvSpPr>
                <a:spLocks noChangeAspect="1" noChangeShapeType="1"/>
              </p:cNvSpPr>
              <p:nvPr/>
            </p:nvSpPr>
            <p:spPr bwMode="auto">
              <a:xfrm>
                <a:off x="4221" y="8382"/>
                <a:ext cx="4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6" name="Line 419"/>
              <p:cNvSpPr>
                <a:spLocks noChangeAspect="1" noChangeShapeType="1"/>
              </p:cNvSpPr>
              <p:nvPr/>
            </p:nvSpPr>
            <p:spPr bwMode="auto">
              <a:xfrm>
                <a:off x="5341" y="8142"/>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7" name="Line 420"/>
              <p:cNvSpPr>
                <a:spLocks noChangeAspect="1" noChangeShapeType="1"/>
              </p:cNvSpPr>
              <p:nvPr/>
            </p:nvSpPr>
            <p:spPr bwMode="auto">
              <a:xfrm>
                <a:off x="5461" y="8262"/>
                <a:ext cx="2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8" name="Line 421"/>
              <p:cNvSpPr>
                <a:spLocks noChangeAspect="1" noChangeShapeType="1"/>
              </p:cNvSpPr>
              <p:nvPr/>
            </p:nvSpPr>
            <p:spPr bwMode="auto">
              <a:xfrm flipH="1">
                <a:off x="8421" y="8262"/>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09" name="Line 422"/>
              <p:cNvSpPr>
                <a:spLocks noChangeAspect="1" noChangeShapeType="1"/>
              </p:cNvSpPr>
              <p:nvPr/>
            </p:nvSpPr>
            <p:spPr bwMode="auto">
              <a:xfrm flipH="1">
                <a:off x="9861" y="8262"/>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0" name="Line 423"/>
              <p:cNvSpPr>
                <a:spLocks noChangeAspect="1" noChangeShapeType="1"/>
              </p:cNvSpPr>
              <p:nvPr/>
            </p:nvSpPr>
            <p:spPr bwMode="auto">
              <a:xfrm flipH="1" flipV="1">
                <a:off x="9341" y="3462"/>
                <a:ext cx="0" cy="46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1" name="Line 424"/>
              <p:cNvSpPr>
                <a:spLocks noChangeAspect="1" noChangeShapeType="1"/>
              </p:cNvSpPr>
              <p:nvPr/>
            </p:nvSpPr>
            <p:spPr bwMode="auto">
              <a:xfrm flipH="1">
                <a:off x="9341" y="8142"/>
                <a:ext cx="5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2" name="Line 425"/>
              <p:cNvSpPr>
                <a:spLocks noChangeAspect="1" noChangeShapeType="1"/>
              </p:cNvSpPr>
              <p:nvPr/>
            </p:nvSpPr>
            <p:spPr bwMode="auto">
              <a:xfrm flipH="1" flipV="1">
                <a:off x="9861" y="8142"/>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3" name="Line 426"/>
              <p:cNvSpPr>
                <a:spLocks noChangeAspect="1" noChangeShapeType="1"/>
              </p:cNvSpPr>
              <p:nvPr/>
            </p:nvSpPr>
            <p:spPr bwMode="auto">
              <a:xfrm rot="16200000" flipV="1">
                <a:off x="8621" y="2742"/>
                <a:ext cx="0" cy="1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4" name="Line 427"/>
              <p:cNvSpPr>
                <a:spLocks noChangeAspect="1" noChangeShapeType="1"/>
              </p:cNvSpPr>
              <p:nvPr/>
            </p:nvSpPr>
            <p:spPr bwMode="auto">
              <a:xfrm flipH="1">
                <a:off x="1701" y="2502"/>
                <a:ext cx="8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5" name="Line 428"/>
              <p:cNvSpPr>
                <a:spLocks noChangeAspect="1" noChangeShapeType="1"/>
              </p:cNvSpPr>
              <p:nvPr/>
            </p:nvSpPr>
            <p:spPr bwMode="auto">
              <a:xfrm rot="16200000" flipH="1">
                <a:off x="7641" y="3202"/>
                <a:ext cx="44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6" name="Line 429"/>
              <p:cNvSpPr>
                <a:spLocks noChangeAspect="1" noChangeShapeType="1"/>
              </p:cNvSpPr>
              <p:nvPr/>
            </p:nvSpPr>
            <p:spPr bwMode="auto">
              <a:xfrm flipH="1">
                <a:off x="3061" y="3342"/>
                <a:ext cx="2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7" name="Line 430"/>
              <p:cNvSpPr>
                <a:spLocks noChangeAspect="1" noChangeShapeType="1"/>
              </p:cNvSpPr>
              <p:nvPr/>
            </p:nvSpPr>
            <p:spPr bwMode="auto">
              <a:xfrm rot="16200000" flipV="1">
                <a:off x="6581" y="1782"/>
                <a:ext cx="0" cy="2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8" name="Line 431"/>
              <p:cNvSpPr>
                <a:spLocks noChangeAspect="1" noChangeShapeType="1"/>
              </p:cNvSpPr>
              <p:nvPr/>
            </p:nvSpPr>
            <p:spPr bwMode="auto">
              <a:xfrm rot="5400000">
                <a:off x="5241" y="3122"/>
                <a:ext cx="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19" name="Line 432"/>
              <p:cNvSpPr>
                <a:spLocks noChangeAspect="1" noChangeShapeType="1"/>
              </p:cNvSpPr>
              <p:nvPr/>
            </p:nvSpPr>
            <p:spPr bwMode="auto">
              <a:xfrm rot="5400000">
                <a:off x="5221" y="3222"/>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0" name="Line 433"/>
              <p:cNvSpPr>
                <a:spLocks noChangeAspect="1" noChangeShapeType="1"/>
              </p:cNvSpPr>
              <p:nvPr/>
            </p:nvSpPr>
            <p:spPr bwMode="auto">
              <a:xfrm flipV="1">
                <a:off x="10021" y="8062"/>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1" name="Line 434"/>
              <p:cNvSpPr>
                <a:spLocks noChangeAspect="1" noChangeShapeType="1"/>
              </p:cNvSpPr>
              <p:nvPr/>
            </p:nvSpPr>
            <p:spPr bwMode="auto">
              <a:xfrm flipH="1">
                <a:off x="9941" y="8062"/>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2" name="Line 435"/>
              <p:cNvSpPr>
                <a:spLocks noChangeAspect="1" noChangeShapeType="1"/>
              </p:cNvSpPr>
              <p:nvPr/>
            </p:nvSpPr>
            <p:spPr bwMode="auto">
              <a:xfrm flipV="1">
                <a:off x="9941" y="2502"/>
                <a:ext cx="0" cy="55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3" name="Rectangle 436"/>
              <p:cNvSpPr>
                <a:spLocks noChangeAspect="1" noChangeArrowheads="1"/>
              </p:cNvSpPr>
              <p:nvPr/>
            </p:nvSpPr>
            <p:spPr bwMode="auto">
              <a:xfrm>
                <a:off x="8801" y="8099"/>
                <a:ext cx="20" cy="1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24" name="Rectangle 437"/>
              <p:cNvSpPr>
                <a:spLocks noChangeAspect="1" noChangeArrowheads="1"/>
              </p:cNvSpPr>
              <p:nvPr/>
            </p:nvSpPr>
            <p:spPr bwMode="auto">
              <a:xfrm>
                <a:off x="8501" y="8099"/>
                <a:ext cx="20" cy="15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grpSp>
            <p:nvGrpSpPr>
              <p:cNvPr id="3325" name="Group 438"/>
              <p:cNvGrpSpPr>
                <a:grpSpLocks noChangeAspect="1"/>
              </p:cNvGrpSpPr>
              <p:nvPr/>
            </p:nvGrpSpPr>
            <p:grpSpPr bwMode="auto">
              <a:xfrm>
                <a:off x="8901" y="8742"/>
                <a:ext cx="1080" cy="1660"/>
                <a:chOff x="2861" y="2058"/>
                <a:chExt cx="1080" cy="1660"/>
              </a:xfrm>
            </p:grpSpPr>
            <p:sp>
              <p:nvSpPr>
                <p:cNvPr id="3405" name="Line 439"/>
                <p:cNvSpPr>
                  <a:spLocks noChangeAspect="1" noChangeShapeType="1"/>
                </p:cNvSpPr>
                <p:nvPr/>
              </p:nvSpPr>
              <p:spPr bwMode="auto">
                <a:xfrm flipH="1" flipV="1">
                  <a:off x="3661" y="2178"/>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6" name="Line 440"/>
                <p:cNvSpPr>
                  <a:spLocks noChangeAspect="1" noChangeShapeType="1"/>
                </p:cNvSpPr>
                <p:nvPr/>
              </p:nvSpPr>
              <p:spPr bwMode="auto">
                <a:xfrm flipH="1">
                  <a:off x="3661" y="371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7" name="Line 441"/>
                <p:cNvSpPr>
                  <a:spLocks noChangeAspect="1" noChangeShapeType="1"/>
                </p:cNvSpPr>
                <p:nvPr/>
              </p:nvSpPr>
              <p:spPr bwMode="auto">
                <a:xfrm flipV="1">
                  <a:off x="3941" y="3418"/>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8" name="Line 442"/>
                <p:cNvSpPr>
                  <a:spLocks noChangeAspect="1" noChangeShapeType="1"/>
                </p:cNvSpPr>
                <p:nvPr/>
              </p:nvSpPr>
              <p:spPr bwMode="auto">
                <a:xfrm flipV="1">
                  <a:off x="286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9" name="Line 443"/>
                <p:cNvSpPr>
                  <a:spLocks noChangeAspect="1" noChangeShapeType="1"/>
                </p:cNvSpPr>
                <p:nvPr/>
              </p:nvSpPr>
              <p:spPr bwMode="auto">
                <a:xfrm>
                  <a:off x="3021" y="2858"/>
                  <a:ext cx="640" cy="8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0" name="Line 444"/>
                <p:cNvSpPr>
                  <a:spLocks noChangeAspect="1" noChangeShapeType="1"/>
                </p:cNvSpPr>
                <p:nvPr/>
              </p:nvSpPr>
              <p:spPr bwMode="auto">
                <a:xfrm flipV="1">
                  <a:off x="3021" y="2778"/>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1" name="Line 445"/>
                <p:cNvSpPr>
                  <a:spLocks noChangeAspect="1" noChangeShapeType="1"/>
                </p:cNvSpPr>
                <p:nvPr/>
              </p:nvSpPr>
              <p:spPr bwMode="auto">
                <a:xfrm flipH="1">
                  <a:off x="2861" y="2058"/>
                  <a:ext cx="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2" name="Line 446"/>
                <p:cNvSpPr>
                  <a:spLocks noChangeAspect="1" noChangeShapeType="1"/>
                </p:cNvSpPr>
                <p:nvPr/>
              </p:nvSpPr>
              <p:spPr bwMode="auto">
                <a:xfrm>
                  <a:off x="3261" y="2058"/>
                  <a:ext cx="24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3" name="Line 447"/>
                <p:cNvSpPr>
                  <a:spLocks noChangeAspect="1" noChangeShapeType="1"/>
                </p:cNvSpPr>
                <p:nvPr/>
              </p:nvSpPr>
              <p:spPr bwMode="auto">
                <a:xfrm flipH="1" flipV="1">
                  <a:off x="3741" y="2778"/>
                  <a:ext cx="200"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4" name="Line 448"/>
                <p:cNvSpPr>
                  <a:spLocks noChangeAspect="1" noChangeShapeType="1"/>
                </p:cNvSpPr>
                <p:nvPr/>
              </p:nvSpPr>
              <p:spPr bwMode="auto">
                <a:xfrm flipH="1">
                  <a:off x="2861" y="27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5" name="Line 449"/>
                <p:cNvSpPr>
                  <a:spLocks noChangeAspect="1" noChangeShapeType="1"/>
                </p:cNvSpPr>
                <p:nvPr/>
              </p:nvSpPr>
              <p:spPr bwMode="auto">
                <a:xfrm flipV="1">
                  <a:off x="3741" y="2378"/>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6" name="Line 450"/>
                <p:cNvSpPr>
                  <a:spLocks noChangeAspect="1" noChangeShapeType="1"/>
                </p:cNvSpPr>
                <p:nvPr/>
              </p:nvSpPr>
              <p:spPr bwMode="auto">
                <a:xfrm>
                  <a:off x="3501" y="21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17" name="Line 451"/>
                <p:cNvSpPr>
                  <a:spLocks noChangeAspect="1" noChangeShapeType="1"/>
                </p:cNvSpPr>
                <p:nvPr/>
              </p:nvSpPr>
              <p:spPr bwMode="auto">
                <a:xfrm>
                  <a:off x="3661" y="2378"/>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nvGrpSpPr>
              <p:cNvPr id="3326" name="Group 452"/>
              <p:cNvGrpSpPr>
                <a:grpSpLocks noChangeAspect="1"/>
              </p:cNvGrpSpPr>
              <p:nvPr/>
            </p:nvGrpSpPr>
            <p:grpSpPr bwMode="auto">
              <a:xfrm>
                <a:off x="8141" y="8742"/>
                <a:ext cx="280" cy="720"/>
                <a:chOff x="2101" y="2058"/>
                <a:chExt cx="280" cy="720"/>
              </a:xfrm>
            </p:grpSpPr>
            <p:sp>
              <p:nvSpPr>
                <p:cNvPr id="3401" name="Line 453"/>
                <p:cNvSpPr>
                  <a:spLocks noChangeAspect="1" noChangeShapeType="1"/>
                </p:cNvSpPr>
                <p:nvPr/>
              </p:nvSpPr>
              <p:spPr bwMode="auto">
                <a:xfrm flipV="1">
                  <a:off x="238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2" name="Line 454"/>
                <p:cNvSpPr>
                  <a:spLocks noChangeAspect="1" noChangeShapeType="1"/>
                </p:cNvSpPr>
                <p:nvPr/>
              </p:nvSpPr>
              <p:spPr bwMode="auto">
                <a:xfrm flipH="1">
                  <a:off x="2101" y="277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3" name="Line 455"/>
                <p:cNvSpPr>
                  <a:spLocks noChangeAspect="1" noChangeShapeType="1"/>
                </p:cNvSpPr>
                <p:nvPr/>
              </p:nvSpPr>
              <p:spPr bwMode="auto">
                <a:xfrm flipV="1">
                  <a:off x="210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404" name="Line 456"/>
                <p:cNvSpPr>
                  <a:spLocks noChangeAspect="1" noChangeShapeType="1"/>
                </p:cNvSpPr>
                <p:nvPr/>
              </p:nvSpPr>
              <p:spPr bwMode="auto">
                <a:xfrm>
                  <a:off x="2101" y="205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sp>
            <p:nvSpPr>
              <p:cNvPr id="3327" name="Line 457"/>
              <p:cNvSpPr>
                <a:spLocks noChangeAspect="1" noChangeShapeType="1"/>
              </p:cNvSpPr>
              <p:nvPr/>
            </p:nvSpPr>
            <p:spPr bwMode="auto">
              <a:xfrm>
                <a:off x="9921" y="10922"/>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8" name="Line 458"/>
              <p:cNvSpPr>
                <a:spLocks noChangeAspect="1" noChangeShapeType="1"/>
              </p:cNvSpPr>
              <p:nvPr/>
            </p:nvSpPr>
            <p:spPr bwMode="auto">
              <a:xfrm>
                <a:off x="9981" y="10922"/>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29" name="Line 459"/>
              <p:cNvSpPr>
                <a:spLocks noChangeAspect="1" noChangeShapeType="1"/>
              </p:cNvSpPr>
              <p:nvPr/>
            </p:nvSpPr>
            <p:spPr bwMode="auto">
              <a:xfrm flipH="1">
                <a:off x="9941" y="11222"/>
                <a:ext cx="4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0" name="Line 460"/>
              <p:cNvSpPr>
                <a:spLocks noChangeAspect="1" noChangeShapeType="1"/>
              </p:cNvSpPr>
              <p:nvPr/>
            </p:nvSpPr>
            <p:spPr bwMode="auto">
              <a:xfrm>
                <a:off x="9941" y="11262"/>
                <a:ext cx="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1" name="Line 461"/>
              <p:cNvSpPr>
                <a:spLocks noChangeAspect="1" noChangeShapeType="1"/>
              </p:cNvSpPr>
              <p:nvPr/>
            </p:nvSpPr>
            <p:spPr bwMode="auto">
              <a:xfrm flipH="1">
                <a:off x="9401" y="11362"/>
                <a:ext cx="0" cy="1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2" name="Line 462"/>
              <p:cNvSpPr>
                <a:spLocks noChangeAspect="1" noChangeShapeType="1"/>
              </p:cNvSpPr>
              <p:nvPr/>
            </p:nvSpPr>
            <p:spPr bwMode="auto">
              <a:xfrm flipH="1">
                <a:off x="9481" y="10922"/>
                <a:ext cx="44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3" name="Line 463"/>
              <p:cNvSpPr>
                <a:spLocks noChangeAspect="1" noChangeShapeType="1"/>
              </p:cNvSpPr>
              <p:nvPr/>
            </p:nvSpPr>
            <p:spPr bwMode="auto">
              <a:xfrm>
                <a:off x="9401" y="11362"/>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4" name="Line 464"/>
              <p:cNvSpPr>
                <a:spLocks noChangeAspect="1" noChangeShapeType="1"/>
              </p:cNvSpPr>
              <p:nvPr/>
            </p:nvSpPr>
            <p:spPr bwMode="auto">
              <a:xfrm flipH="1">
                <a:off x="9141" y="11502"/>
                <a:ext cx="2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5" name="Line 465"/>
              <p:cNvSpPr>
                <a:spLocks noChangeAspect="1" noChangeShapeType="1"/>
              </p:cNvSpPr>
              <p:nvPr/>
            </p:nvSpPr>
            <p:spPr bwMode="auto">
              <a:xfrm>
                <a:off x="9141" y="11502"/>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36" name="Freeform 466"/>
              <p:cNvSpPr>
                <a:spLocks noChangeAspect="1"/>
              </p:cNvSpPr>
              <p:nvPr/>
            </p:nvSpPr>
            <p:spPr bwMode="auto">
              <a:xfrm>
                <a:off x="8461" y="9597"/>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37" name="Freeform 467"/>
              <p:cNvSpPr>
                <a:spLocks noChangeAspect="1"/>
              </p:cNvSpPr>
              <p:nvPr/>
            </p:nvSpPr>
            <p:spPr bwMode="auto">
              <a:xfrm flipH="1">
                <a:off x="8801" y="9597"/>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38" name="Freeform 468"/>
              <p:cNvSpPr>
                <a:spLocks noChangeAspect="1"/>
              </p:cNvSpPr>
              <p:nvPr/>
            </p:nvSpPr>
            <p:spPr bwMode="auto">
              <a:xfrm>
                <a:off x="8821" y="9622"/>
                <a:ext cx="1220" cy="820"/>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800 h 820"/>
                  <a:gd name="T10" fmla="*/ 1220 w 1220"/>
                  <a:gd name="T11" fmla="*/ 800 h 820"/>
                  <a:gd name="T12" fmla="*/ 1220 w 1220"/>
                  <a:gd name="T13" fmla="*/ 820 h 820"/>
                  <a:gd name="T14" fmla="*/ 800 w 1220"/>
                  <a:gd name="T15" fmla="*/ 820 h 820"/>
                  <a:gd name="T16" fmla="*/ 540 w 1220"/>
                  <a:gd name="T17" fmla="*/ 480 h 820"/>
                  <a:gd name="T18" fmla="*/ 160 w 1220"/>
                  <a:gd name="T19" fmla="*/ 480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39" name="Rectangle 469"/>
              <p:cNvSpPr>
                <a:spLocks noChangeAspect="1" noChangeArrowheads="1"/>
              </p:cNvSpPr>
              <p:nvPr/>
            </p:nvSpPr>
            <p:spPr bwMode="auto">
              <a:xfrm>
                <a:off x="8581" y="7985"/>
                <a:ext cx="160" cy="1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0" name="Rectangle 470"/>
              <p:cNvSpPr>
                <a:spLocks noChangeAspect="1" noChangeArrowheads="1"/>
              </p:cNvSpPr>
              <p:nvPr/>
            </p:nvSpPr>
            <p:spPr bwMode="auto">
              <a:xfrm>
                <a:off x="7741" y="9542"/>
                <a:ext cx="320" cy="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1" name="Rectangle 471"/>
              <p:cNvSpPr>
                <a:spLocks noChangeAspect="1" noChangeArrowheads="1"/>
              </p:cNvSpPr>
              <p:nvPr/>
            </p:nvSpPr>
            <p:spPr bwMode="auto">
              <a:xfrm>
                <a:off x="7781" y="8382"/>
                <a:ext cx="240" cy="1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2" name="Rectangle 472"/>
              <p:cNvSpPr>
                <a:spLocks noChangeAspect="1" noChangeArrowheads="1"/>
              </p:cNvSpPr>
              <p:nvPr/>
            </p:nvSpPr>
            <p:spPr bwMode="auto">
              <a:xfrm>
                <a:off x="8501" y="10062"/>
                <a:ext cx="240" cy="1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3" name="Rectangle 473"/>
              <p:cNvSpPr>
                <a:spLocks noChangeAspect="1" noChangeArrowheads="1"/>
              </p:cNvSpPr>
              <p:nvPr/>
            </p:nvSpPr>
            <p:spPr bwMode="auto">
              <a:xfrm>
                <a:off x="7661" y="11222"/>
                <a:ext cx="80" cy="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4" name="Rectangle 474"/>
              <p:cNvSpPr>
                <a:spLocks noChangeAspect="1" noChangeArrowheads="1"/>
              </p:cNvSpPr>
              <p:nvPr/>
            </p:nvSpPr>
            <p:spPr bwMode="auto">
              <a:xfrm>
                <a:off x="7781" y="9985"/>
                <a:ext cx="240" cy="1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5" name="Rectangle 475"/>
              <p:cNvSpPr>
                <a:spLocks noChangeAspect="1" noChangeArrowheads="1"/>
              </p:cNvSpPr>
              <p:nvPr/>
            </p:nvSpPr>
            <p:spPr bwMode="auto">
              <a:xfrm>
                <a:off x="7701" y="10142"/>
                <a:ext cx="40" cy="1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6" name="Rectangle 476"/>
              <p:cNvSpPr>
                <a:spLocks noChangeAspect="1" noChangeArrowheads="1"/>
              </p:cNvSpPr>
              <p:nvPr/>
            </p:nvSpPr>
            <p:spPr bwMode="auto">
              <a:xfrm>
                <a:off x="8061" y="10142"/>
                <a:ext cx="40" cy="1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7" name="Rectangle 477"/>
              <p:cNvSpPr>
                <a:spLocks noChangeAspect="1" noChangeArrowheads="1"/>
              </p:cNvSpPr>
              <p:nvPr/>
            </p:nvSpPr>
            <p:spPr bwMode="auto">
              <a:xfrm>
                <a:off x="7701" y="9982"/>
                <a:ext cx="400" cy="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8" name="Freeform 478"/>
              <p:cNvSpPr>
                <a:spLocks noChangeAspect="1"/>
              </p:cNvSpPr>
              <p:nvPr/>
            </p:nvSpPr>
            <p:spPr bwMode="auto">
              <a:xfrm>
                <a:off x="8381" y="9822"/>
                <a:ext cx="1660" cy="1340"/>
              </a:xfrm>
              <a:custGeom>
                <a:avLst/>
                <a:gdLst>
                  <a:gd name="T0" fmla="*/ 0 w 1660"/>
                  <a:gd name="T1" fmla="*/ 0 h 1340"/>
                  <a:gd name="T2" fmla="*/ 560 w 1660"/>
                  <a:gd name="T3" fmla="*/ 0 h 1340"/>
                  <a:gd name="T4" fmla="*/ 560 w 1660"/>
                  <a:gd name="T5" fmla="*/ 320 h 1340"/>
                  <a:gd name="T6" fmla="*/ 960 w 1660"/>
                  <a:gd name="T7" fmla="*/ 320 h 1340"/>
                  <a:gd name="T8" fmla="*/ 1200 w 1660"/>
                  <a:gd name="T9" fmla="*/ 620 h 1340"/>
                  <a:gd name="T10" fmla="*/ 1200 w 1660"/>
                  <a:gd name="T11" fmla="*/ 640 h 1340"/>
                  <a:gd name="T12" fmla="*/ 1660 w 1660"/>
                  <a:gd name="T13" fmla="*/ 640 h 1340"/>
                  <a:gd name="T14" fmla="*/ 1660 w 1660"/>
                  <a:gd name="T15" fmla="*/ 660 h 1340"/>
                  <a:gd name="T16" fmla="*/ 1160 w 1660"/>
                  <a:gd name="T17" fmla="*/ 660 h 1340"/>
                  <a:gd name="T18" fmla="*/ 1160 w 1660"/>
                  <a:gd name="T19" fmla="*/ 640 h 1340"/>
                  <a:gd name="T20" fmla="*/ 940 w 1660"/>
                  <a:gd name="T21" fmla="*/ 360 h 1340"/>
                  <a:gd name="T22" fmla="*/ 480 w 1660"/>
                  <a:gd name="T23" fmla="*/ 360 h 1340"/>
                  <a:gd name="T24" fmla="*/ 480 w 1660"/>
                  <a:gd name="T25" fmla="*/ 1300 h 1340"/>
                  <a:gd name="T26" fmla="*/ 1080 w 1660"/>
                  <a:gd name="T27" fmla="*/ 1300 h 1340"/>
                  <a:gd name="T28" fmla="*/ 1200 w 1660"/>
                  <a:gd name="T29" fmla="*/ 1180 h 1340"/>
                  <a:gd name="T30" fmla="*/ 1200 w 1660"/>
                  <a:gd name="T31" fmla="*/ 1020 h 1340"/>
                  <a:gd name="T32" fmla="*/ 1660 w 1660"/>
                  <a:gd name="T33" fmla="*/ 1020 h 1340"/>
                  <a:gd name="T34" fmla="*/ 1660 w 1660"/>
                  <a:gd name="T35" fmla="*/ 1040 h 1340"/>
                  <a:gd name="T36" fmla="*/ 1380 w 1660"/>
                  <a:gd name="T37" fmla="*/ 1040 h 1340"/>
                  <a:gd name="T38" fmla="*/ 1380 w 1660"/>
                  <a:gd name="T39" fmla="*/ 1080 h 1340"/>
                  <a:gd name="T40" fmla="*/ 1120 w 1660"/>
                  <a:gd name="T41" fmla="*/ 1340 h 1340"/>
                  <a:gd name="T42" fmla="*/ 440 w 1660"/>
                  <a:gd name="T43" fmla="*/ 1340 h 1340"/>
                  <a:gd name="T44" fmla="*/ 440 w 1660"/>
                  <a:gd name="T45" fmla="*/ 240 h 1340"/>
                  <a:gd name="T46" fmla="*/ 0 w 1660"/>
                  <a:gd name="T47" fmla="*/ 240 h 1340"/>
                  <a:gd name="T48" fmla="*/ 0 w 1660"/>
                  <a:gd name="T49" fmla="*/ 0 h 1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0"/>
                  <a:gd name="T76" fmla="*/ 0 h 1340"/>
                  <a:gd name="T77" fmla="*/ 1660 w 1660"/>
                  <a:gd name="T78" fmla="*/ 1340 h 13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0" h="1340">
                    <a:moveTo>
                      <a:pt x="0" y="0"/>
                    </a:moveTo>
                    <a:lnTo>
                      <a:pt x="560" y="0"/>
                    </a:lnTo>
                    <a:lnTo>
                      <a:pt x="560" y="320"/>
                    </a:lnTo>
                    <a:lnTo>
                      <a:pt x="960" y="320"/>
                    </a:lnTo>
                    <a:lnTo>
                      <a:pt x="1200" y="620"/>
                    </a:lnTo>
                    <a:lnTo>
                      <a:pt x="1200" y="640"/>
                    </a:lnTo>
                    <a:lnTo>
                      <a:pt x="1660" y="640"/>
                    </a:lnTo>
                    <a:lnTo>
                      <a:pt x="1660" y="660"/>
                    </a:lnTo>
                    <a:lnTo>
                      <a:pt x="1160" y="660"/>
                    </a:lnTo>
                    <a:lnTo>
                      <a:pt x="1160" y="640"/>
                    </a:lnTo>
                    <a:lnTo>
                      <a:pt x="940" y="360"/>
                    </a:lnTo>
                    <a:lnTo>
                      <a:pt x="480" y="360"/>
                    </a:lnTo>
                    <a:lnTo>
                      <a:pt x="480" y="1300"/>
                    </a:lnTo>
                    <a:lnTo>
                      <a:pt x="1080" y="1300"/>
                    </a:lnTo>
                    <a:lnTo>
                      <a:pt x="1200" y="1180"/>
                    </a:lnTo>
                    <a:lnTo>
                      <a:pt x="1200" y="1020"/>
                    </a:lnTo>
                    <a:lnTo>
                      <a:pt x="1660" y="1020"/>
                    </a:lnTo>
                    <a:lnTo>
                      <a:pt x="1660" y="1040"/>
                    </a:lnTo>
                    <a:lnTo>
                      <a:pt x="1380" y="1040"/>
                    </a:lnTo>
                    <a:lnTo>
                      <a:pt x="1380" y="1080"/>
                    </a:lnTo>
                    <a:lnTo>
                      <a:pt x="1120" y="1340"/>
                    </a:lnTo>
                    <a:lnTo>
                      <a:pt x="440" y="1340"/>
                    </a:lnTo>
                    <a:lnTo>
                      <a:pt x="440" y="240"/>
                    </a:lnTo>
                    <a:lnTo>
                      <a:pt x="0" y="24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49" name="Freeform 479"/>
              <p:cNvSpPr>
                <a:spLocks noChangeAspect="1"/>
              </p:cNvSpPr>
              <p:nvPr/>
            </p:nvSpPr>
            <p:spPr bwMode="auto">
              <a:xfrm>
                <a:off x="7741" y="9622"/>
                <a:ext cx="2300" cy="1760"/>
              </a:xfrm>
              <a:custGeom>
                <a:avLst/>
                <a:gdLst>
                  <a:gd name="T0" fmla="*/ 0 w 2300"/>
                  <a:gd name="T1" fmla="*/ 0 h 1760"/>
                  <a:gd name="T2" fmla="*/ 760 w 2300"/>
                  <a:gd name="T3" fmla="*/ 0 h 1760"/>
                  <a:gd name="T4" fmla="*/ 760 w 2300"/>
                  <a:gd name="T5" fmla="*/ 120 h 1760"/>
                  <a:gd name="T6" fmla="*/ 520 w 2300"/>
                  <a:gd name="T7" fmla="*/ 120 h 1760"/>
                  <a:gd name="T8" fmla="*/ 520 w 2300"/>
                  <a:gd name="T9" fmla="*/ 1600 h 1760"/>
                  <a:gd name="T10" fmla="*/ 1760 w 2300"/>
                  <a:gd name="T11" fmla="*/ 1600 h 1760"/>
                  <a:gd name="T12" fmla="*/ 2080 w 2300"/>
                  <a:gd name="T13" fmla="*/ 1280 h 1760"/>
                  <a:gd name="T14" fmla="*/ 2080 w 2300"/>
                  <a:gd name="T15" fmla="*/ 1260 h 1760"/>
                  <a:gd name="T16" fmla="*/ 2300 w 2300"/>
                  <a:gd name="T17" fmla="*/ 1260 h 1760"/>
                  <a:gd name="T18" fmla="*/ 2300 w 2300"/>
                  <a:gd name="T19" fmla="*/ 1280 h 1760"/>
                  <a:gd name="T20" fmla="*/ 2120 w 2300"/>
                  <a:gd name="T21" fmla="*/ 1280 h 1760"/>
                  <a:gd name="T22" fmla="*/ 2120 w 2300"/>
                  <a:gd name="T23" fmla="*/ 1300 h 1760"/>
                  <a:gd name="T24" fmla="*/ 1720 w 2300"/>
                  <a:gd name="T25" fmla="*/ 1700 h 1760"/>
                  <a:gd name="T26" fmla="*/ 1600 w 2300"/>
                  <a:gd name="T27" fmla="*/ 1700 h 1760"/>
                  <a:gd name="T28" fmla="*/ 1600 w 2300"/>
                  <a:gd name="T29" fmla="*/ 1760 h 1760"/>
                  <a:gd name="T30" fmla="*/ 320 w 2300"/>
                  <a:gd name="T31" fmla="*/ 1760 h 1760"/>
                  <a:gd name="T32" fmla="*/ 320 w 2300"/>
                  <a:gd name="T33" fmla="*/ 1600 h 1760"/>
                  <a:gd name="T34" fmla="*/ 440 w 2300"/>
                  <a:gd name="T35" fmla="*/ 1600 h 1760"/>
                  <a:gd name="T36" fmla="*/ 440 w 2300"/>
                  <a:gd name="T37" fmla="*/ 160 h 1760"/>
                  <a:gd name="T38" fmla="*/ 0 w 2300"/>
                  <a:gd name="T39" fmla="*/ 160 h 1760"/>
                  <a:gd name="T40" fmla="*/ 0 w 2300"/>
                  <a:gd name="T41" fmla="*/ 0 h 17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0"/>
                  <a:gd name="T64" fmla="*/ 0 h 1760"/>
                  <a:gd name="T65" fmla="*/ 2300 w 2300"/>
                  <a:gd name="T66" fmla="*/ 1760 h 17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0" h="1760">
                    <a:moveTo>
                      <a:pt x="0" y="0"/>
                    </a:moveTo>
                    <a:lnTo>
                      <a:pt x="760" y="0"/>
                    </a:lnTo>
                    <a:lnTo>
                      <a:pt x="760" y="120"/>
                    </a:lnTo>
                    <a:lnTo>
                      <a:pt x="520" y="120"/>
                    </a:lnTo>
                    <a:lnTo>
                      <a:pt x="520" y="1600"/>
                    </a:lnTo>
                    <a:lnTo>
                      <a:pt x="1760" y="1600"/>
                    </a:lnTo>
                    <a:lnTo>
                      <a:pt x="2080" y="1280"/>
                    </a:lnTo>
                    <a:lnTo>
                      <a:pt x="2080" y="1260"/>
                    </a:lnTo>
                    <a:lnTo>
                      <a:pt x="2300" y="1260"/>
                    </a:lnTo>
                    <a:lnTo>
                      <a:pt x="2300" y="1280"/>
                    </a:lnTo>
                    <a:lnTo>
                      <a:pt x="2120" y="1280"/>
                    </a:lnTo>
                    <a:lnTo>
                      <a:pt x="2120" y="1300"/>
                    </a:lnTo>
                    <a:lnTo>
                      <a:pt x="1720" y="1700"/>
                    </a:lnTo>
                    <a:lnTo>
                      <a:pt x="1600" y="1700"/>
                    </a:lnTo>
                    <a:lnTo>
                      <a:pt x="1600" y="1760"/>
                    </a:lnTo>
                    <a:lnTo>
                      <a:pt x="320" y="1760"/>
                    </a:lnTo>
                    <a:lnTo>
                      <a:pt x="320" y="1600"/>
                    </a:lnTo>
                    <a:lnTo>
                      <a:pt x="440" y="1600"/>
                    </a:lnTo>
                    <a:lnTo>
                      <a:pt x="440" y="160"/>
                    </a:lnTo>
                    <a:lnTo>
                      <a:pt x="0" y="160"/>
                    </a:lnTo>
                    <a:lnTo>
                      <a:pt x="0" y="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3350" name="Line 480"/>
              <p:cNvSpPr>
                <a:spLocks noChangeAspect="1" noChangeShapeType="1"/>
              </p:cNvSpPr>
              <p:nvPr/>
            </p:nvSpPr>
            <p:spPr bwMode="auto">
              <a:xfrm flipH="1">
                <a:off x="6541" y="9465"/>
                <a:ext cx="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1" name="Line 481"/>
              <p:cNvSpPr>
                <a:spLocks noChangeAspect="1" noChangeShapeType="1"/>
              </p:cNvSpPr>
              <p:nvPr/>
            </p:nvSpPr>
            <p:spPr bwMode="auto">
              <a:xfrm>
                <a:off x="7141" y="9465"/>
                <a:ext cx="0" cy="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2" name="Line 482"/>
              <p:cNvSpPr>
                <a:spLocks noChangeAspect="1" noChangeShapeType="1"/>
              </p:cNvSpPr>
              <p:nvPr/>
            </p:nvSpPr>
            <p:spPr bwMode="auto">
              <a:xfrm rot="-5400000" flipH="1" flipV="1">
                <a:off x="6381" y="9305"/>
                <a:ext cx="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3" name="Line 483"/>
              <p:cNvSpPr>
                <a:spLocks noChangeAspect="1" noChangeShapeType="1"/>
              </p:cNvSpPr>
              <p:nvPr/>
            </p:nvSpPr>
            <p:spPr bwMode="auto">
              <a:xfrm rot="10800000" flipH="1">
                <a:off x="5861" y="10165"/>
                <a:ext cx="1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4" name="Line 484"/>
              <p:cNvSpPr>
                <a:spLocks noChangeAspect="1" noChangeShapeType="1"/>
              </p:cNvSpPr>
              <p:nvPr/>
            </p:nvSpPr>
            <p:spPr bwMode="auto">
              <a:xfrm flipV="1">
                <a:off x="5861" y="9985"/>
                <a:ext cx="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5" name="Line 485"/>
              <p:cNvSpPr>
                <a:spLocks noChangeAspect="1" noChangeShapeType="1"/>
              </p:cNvSpPr>
              <p:nvPr/>
            </p:nvSpPr>
            <p:spPr bwMode="auto">
              <a:xfrm flipH="1">
                <a:off x="1981" y="9985"/>
                <a:ext cx="38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6" name="Line 486"/>
              <p:cNvSpPr>
                <a:spLocks noChangeAspect="1" noChangeShapeType="1"/>
              </p:cNvSpPr>
              <p:nvPr/>
            </p:nvSpPr>
            <p:spPr bwMode="auto">
              <a:xfrm flipV="1">
                <a:off x="5201" y="994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7" name="Line 487"/>
              <p:cNvSpPr>
                <a:spLocks noChangeAspect="1" noChangeShapeType="1"/>
              </p:cNvSpPr>
              <p:nvPr/>
            </p:nvSpPr>
            <p:spPr bwMode="auto">
              <a:xfrm flipH="1">
                <a:off x="3821" y="9945"/>
                <a:ext cx="13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8" name="Line 488"/>
              <p:cNvSpPr>
                <a:spLocks noChangeAspect="1" noChangeShapeType="1"/>
              </p:cNvSpPr>
              <p:nvPr/>
            </p:nvSpPr>
            <p:spPr bwMode="auto">
              <a:xfrm flipH="1">
                <a:off x="1981" y="11345"/>
                <a:ext cx="38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59" name="Line 489"/>
              <p:cNvSpPr>
                <a:spLocks noChangeAspect="1" noChangeShapeType="1"/>
              </p:cNvSpPr>
              <p:nvPr/>
            </p:nvSpPr>
            <p:spPr bwMode="auto">
              <a:xfrm>
                <a:off x="5861" y="11165"/>
                <a:ext cx="0" cy="1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0" name="Line 490"/>
              <p:cNvSpPr>
                <a:spLocks noChangeAspect="1" noChangeShapeType="1"/>
              </p:cNvSpPr>
              <p:nvPr/>
            </p:nvSpPr>
            <p:spPr bwMode="auto">
              <a:xfrm flipH="1">
                <a:off x="3821" y="11385"/>
                <a:ext cx="13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1" name="Line 491"/>
              <p:cNvSpPr>
                <a:spLocks noChangeAspect="1" noChangeShapeType="1"/>
              </p:cNvSpPr>
              <p:nvPr/>
            </p:nvSpPr>
            <p:spPr bwMode="auto">
              <a:xfrm flipV="1">
                <a:off x="5201" y="11345"/>
                <a:ext cx="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2" name="Line 492"/>
              <p:cNvSpPr>
                <a:spLocks noChangeAspect="1" noChangeShapeType="1"/>
              </p:cNvSpPr>
              <p:nvPr/>
            </p:nvSpPr>
            <p:spPr bwMode="auto">
              <a:xfrm>
                <a:off x="5861" y="11165"/>
                <a:ext cx="1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3" name="Line 493"/>
              <p:cNvSpPr>
                <a:spLocks noChangeAspect="1" noChangeShapeType="1"/>
              </p:cNvSpPr>
              <p:nvPr/>
            </p:nvSpPr>
            <p:spPr bwMode="auto">
              <a:xfrm>
                <a:off x="7141" y="1116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4" name="Line 494"/>
              <p:cNvSpPr>
                <a:spLocks noChangeAspect="1" noChangeShapeType="1"/>
              </p:cNvSpPr>
              <p:nvPr/>
            </p:nvSpPr>
            <p:spPr bwMode="auto">
              <a:xfrm>
                <a:off x="7141" y="11265"/>
                <a:ext cx="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5" name="Line 495"/>
              <p:cNvSpPr>
                <a:spLocks noChangeAspect="1" noChangeShapeType="1"/>
              </p:cNvSpPr>
              <p:nvPr/>
            </p:nvSpPr>
            <p:spPr bwMode="auto">
              <a:xfrm>
                <a:off x="7581" y="11262"/>
                <a:ext cx="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6" name="Line 496"/>
              <p:cNvSpPr>
                <a:spLocks noChangeAspect="1" noChangeShapeType="1"/>
              </p:cNvSpPr>
              <p:nvPr/>
            </p:nvSpPr>
            <p:spPr bwMode="auto">
              <a:xfrm flipH="1">
                <a:off x="1981" y="10145"/>
                <a:ext cx="38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7" name="Line 497"/>
              <p:cNvSpPr>
                <a:spLocks noChangeAspect="1" noChangeShapeType="1"/>
              </p:cNvSpPr>
              <p:nvPr/>
            </p:nvSpPr>
            <p:spPr bwMode="auto">
              <a:xfrm>
                <a:off x="1981" y="9985"/>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8" name="Line 498"/>
              <p:cNvSpPr>
                <a:spLocks noChangeAspect="1" noChangeShapeType="1"/>
              </p:cNvSpPr>
              <p:nvPr/>
            </p:nvSpPr>
            <p:spPr bwMode="auto">
              <a:xfrm flipV="1">
                <a:off x="1981" y="11185"/>
                <a:ext cx="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69" name="Line 499"/>
              <p:cNvSpPr>
                <a:spLocks noChangeAspect="1" noChangeShapeType="1"/>
              </p:cNvSpPr>
              <p:nvPr/>
            </p:nvSpPr>
            <p:spPr bwMode="auto">
              <a:xfrm>
                <a:off x="1981" y="11185"/>
                <a:ext cx="38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0" name="Line 500"/>
              <p:cNvSpPr>
                <a:spLocks noChangeAspect="1" noChangeShapeType="1"/>
              </p:cNvSpPr>
              <p:nvPr/>
            </p:nvSpPr>
            <p:spPr bwMode="auto">
              <a:xfrm rot="-5400000">
                <a:off x="2171" y="9435"/>
                <a:ext cx="6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1" name="Line 501"/>
              <p:cNvSpPr>
                <a:spLocks noChangeAspect="1" noChangeShapeType="1"/>
              </p:cNvSpPr>
              <p:nvPr/>
            </p:nvSpPr>
            <p:spPr bwMode="auto">
              <a:xfrm flipV="1">
                <a:off x="2661" y="976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2" name="Line 502"/>
              <p:cNvSpPr>
                <a:spLocks noChangeAspect="1" noChangeShapeType="1"/>
              </p:cNvSpPr>
              <p:nvPr/>
            </p:nvSpPr>
            <p:spPr bwMode="auto">
              <a:xfrm flipH="1">
                <a:off x="2501" y="976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3" name="Line 503"/>
              <p:cNvSpPr>
                <a:spLocks noChangeAspect="1" noChangeShapeType="1"/>
              </p:cNvSpPr>
              <p:nvPr/>
            </p:nvSpPr>
            <p:spPr bwMode="auto">
              <a:xfrm flipH="1">
                <a:off x="2061" y="9105"/>
                <a:ext cx="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4" name="Line 504"/>
              <p:cNvSpPr>
                <a:spLocks noChangeAspect="1" noChangeShapeType="1"/>
              </p:cNvSpPr>
              <p:nvPr/>
            </p:nvSpPr>
            <p:spPr bwMode="auto">
              <a:xfrm flipV="1">
                <a:off x="2061" y="8145"/>
                <a:ext cx="0" cy="9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5" name="Line 505"/>
              <p:cNvSpPr>
                <a:spLocks noChangeAspect="1" noChangeShapeType="1"/>
              </p:cNvSpPr>
              <p:nvPr/>
            </p:nvSpPr>
            <p:spPr bwMode="auto">
              <a:xfrm flipH="1">
                <a:off x="1701" y="8145"/>
                <a:ext cx="3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6" name="Line 506"/>
              <p:cNvSpPr>
                <a:spLocks noChangeAspect="1" noChangeShapeType="1"/>
              </p:cNvSpPr>
              <p:nvPr/>
            </p:nvSpPr>
            <p:spPr bwMode="auto">
              <a:xfrm rot="-5400000">
                <a:off x="2431" y="11635"/>
                <a:ext cx="1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7" name="Line 507"/>
              <p:cNvSpPr>
                <a:spLocks noChangeAspect="1" noChangeShapeType="1"/>
              </p:cNvSpPr>
              <p:nvPr/>
            </p:nvSpPr>
            <p:spPr bwMode="auto">
              <a:xfrm flipV="1">
                <a:off x="2661" y="11345"/>
                <a:ext cx="0" cy="2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8" name="Line 508"/>
              <p:cNvSpPr>
                <a:spLocks noChangeAspect="1" noChangeShapeType="1"/>
              </p:cNvSpPr>
              <p:nvPr/>
            </p:nvSpPr>
            <p:spPr bwMode="auto">
              <a:xfrm flipH="1">
                <a:off x="2501" y="1156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79" name="Line 509"/>
              <p:cNvSpPr>
                <a:spLocks noChangeAspect="1" noChangeShapeType="1"/>
              </p:cNvSpPr>
              <p:nvPr/>
            </p:nvSpPr>
            <p:spPr bwMode="auto">
              <a:xfrm flipH="1">
                <a:off x="1701" y="11225"/>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0" name="Line 510"/>
              <p:cNvSpPr>
                <a:spLocks noChangeAspect="1" noChangeShapeType="1"/>
              </p:cNvSpPr>
              <p:nvPr/>
            </p:nvSpPr>
            <p:spPr bwMode="auto">
              <a:xfrm flipH="1">
                <a:off x="1701" y="10105"/>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1" name="Freeform 511"/>
              <p:cNvSpPr>
                <a:spLocks noChangeAspect="1"/>
              </p:cNvSpPr>
              <p:nvPr/>
            </p:nvSpPr>
            <p:spPr bwMode="auto">
              <a:xfrm>
                <a:off x="4481" y="10565"/>
                <a:ext cx="820" cy="80"/>
              </a:xfrm>
              <a:custGeom>
                <a:avLst/>
                <a:gdLst>
                  <a:gd name="T0" fmla="*/ 0 w 820"/>
                  <a:gd name="T1" fmla="*/ 0 h 80"/>
                  <a:gd name="T2" fmla="*/ 820 w 820"/>
                  <a:gd name="T3" fmla="*/ 0 h 80"/>
                  <a:gd name="T4" fmla="*/ 820 w 820"/>
                  <a:gd name="T5" fmla="*/ 40 h 80"/>
                  <a:gd name="T6" fmla="*/ 700 w 820"/>
                  <a:gd name="T7" fmla="*/ 80 h 80"/>
                  <a:gd name="T8" fmla="*/ 560 w 820"/>
                  <a:gd name="T9" fmla="*/ 80 h 80"/>
                  <a:gd name="T10" fmla="*/ 560 w 820"/>
                  <a:gd name="T11" fmla="*/ 40 h 80"/>
                  <a:gd name="T12" fmla="*/ 0 w 820"/>
                  <a:gd name="T13" fmla="*/ 40 h 80"/>
                  <a:gd name="T14" fmla="*/ 0 w 820"/>
                  <a:gd name="T15" fmla="*/ 0 h 80"/>
                  <a:gd name="T16" fmla="*/ 0 60000 65536"/>
                  <a:gd name="T17" fmla="*/ 0 60000 65536"/>
                  <a:gd name="T18" fmla="*/ 0 60000 65536"/>
                  <a:gd name="T19" fmla="*/ 0 60000 65536"/>
                  <a:gd name="T20" fmla="*/ 0 60000 65536"/>
                  <a:gd name="T21" fmla="*/ 0 60000 65536"/>
                  <a:gd name="T22" fmla="*/ 0 60000 65536"/>
                  <a:gd name="T23" fmla="*/ 0 60000 65536"/>
                  <a:gd name="T24" fmla="*/ 0 w 820"/>
                  <a:gd name="T25" fmla="*/ 0 h 80"/>
                  <a:gd name="T26" fmla="*/ 820 w 820"/>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0" h="80">
                    <a:moveTo>
                      <a:pt x="0" y="0"/>
                    </a:moveTo>
                    <a:lnTo>
                      <a:pt x="820" y="0"/>
                    </a:lnTo>
                    <a:lnTo>
                      <a:pt x="820" y="40"/>
                    </a:lnTo>
                    <a:lnTo>
                      <a:pt x="700" y="80"/>
                    </a:lnTo>
                    <a:lnTo>
                      <a:pt x="560" y="80"/>
                    </a:lnTo>
                    <a:lnTo>
                      <a:pt x="560" y="40"/>
                    </a:lnTo>
                    <a:lnTo>
                      <a:pt x="0" y="4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382" name="Line 512"/>
              <p:cNvSpPr>
                <a:spLocks noChangeAspect="1" noChangeShapeType="1"/>
              </p:cNvSpPr>
              <p:nvPr/>
            </p:nvSpPr>
            <p:spPr bwMode="auto">
              <a:xfrm flipV="1">
                <a:off x="5301" y="10705"/>
                <a:ext cx="0" cy="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3" name="Line 513"/>
              <p:cNvSpPr>
                <a:spLocks noChangeAspect="1" noChangeShapeType="1"/>
              </p:cNvSpPr>
              <p:nvPr/>
            </p:nvSpPr>
            <p:spPr bwMode="auto">
              <a:xfrm flipH="1" flipV="1">
                <a:off x="5241" y="10685"/>
                <a:ext cx="6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4" name="Line 514"/>
              <p:cNvSpPr>
                <a:spLocks noChangeAspect="1" noChangeShapeType="1"/>
              </p:cNvSpPr>
              <p:nvPr/>
            </p:nvSpPr>
            <p:spPr bwMode="auto">
              <a:xfrm flipH="1">
                <a:off x="5041" y="10685"/>
                <a:ext cx="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5" name="Line 515"/>
              <p:cNvSpPr>
                <a:spLocks noChangeAspect="1" noChangeShapeType="1"/>
              </p:cNvSpPr>
              <p:nvPr/>
            </p:nvSpPr>
            <p:spPr bwMode="auto">
              <a:xfrm>
                <a:off x="4861" y="10605"/>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6" name="Line 516"/>
              <p:cNvSpPr>
                <a:spLocks noChangeAspect="1" noChangeShapeType="1"/>
              </p:cNvSpPr>
              <p:nvPr/>
            </p:nvSpPr>
            <p:spPr bwMode="auto">
              <a:xfrm>
                <a:off x="4481" y="10765"/>
                <a:ext cx="8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87" name="Freeform 517"/>
              <p:cNvSpPr>
                <a:spLocks noChangeAspect="1"/>
              </p:cNvSpPr>
              <p:nvPr/>
            </p:nvSpPr>
            <p:spPr bwMode="auto">
              <a:xfrm>
                <a:off x="3481" y="10605"/>
                <a:ext cx="1820" cy="280"/>
              </a:xfrm>
              <a:custGeom>
                <a:avLst/>
                <a:gdLst>
                  <a:gd name="T0" fmla="*/ 0 w 1820"/>
                  <a:gd name="T1" fmla="*/ 160 h 280"/>
                  <a:gd name="T2" fmla="*/ 880 w 1820"/>
                  <a:gd name="T3" fmla="*/ 160 h 280"/>
                  <a:gd name="T4" fmla="*/ 920 w 1820"/>
                  <a:gd name="T5" fmla="*/ 100 h 280"/>
                  <a:gd name="T6" fmla="*/ 1380 w 1820"/>
                  <a:gd name="T7" fmla="*/ 100 h 280"/>
                  <a:gd name="T8" fmla="*/ 1380 w 1820"/>
                  <a:gd name="T9" fmla="*/ 0 h 280"/>
                  <a:gd name="T10" fmla="*/ 1560 w 1820"/>
                  <a:gd name="T11" fmla="*/ 0 h 280"/>
                  <a:gd name="T12" fmla="*/ 1560 w 1820"/>
                  <a:gd name="T13" fmla="*/ 80 h 280"/>
                  <a:gd name="T14" fmla="*/ 1760 w 1820"/>
                  <a:gd name="T15" fmla="*/ 80 h 280"/>
                  <a:gd name="T16" fmla="*/ 1820 w 1820"/>
                  <a:gd name="T17" fmla="*/ 100 h 280"/>
                  <a:gd name="T18" fmla="*/ 1820 w 1820"/>
                  <a:gd name="T19" fmla="*/ 160 h 280"/>
                  <a:gd name="T20" fmla="*/ 1000 w 1820"/>
                  <a:gd name="T21" fmla="*/ 160 h 280"/>
                  <a:gd name="T22" fmla="*/ 1000 w 1820"/>
                  <a:gd name="T23" fmla="*/ 240 h 280"/>
                  <a:gd name="T24" fmla="*/ 860 w 1820"/>
                  <a:gd name="T25" fmla="*/ 280 h 280"/>
                  <a:gd name="T26" fmla="*/ 400 w 1820"/>
                  <a:gd name="T27" fmla="*/ 280 h 280"/>
                  <a:gd name="T28" fmla="*/ 400 w 1820"/>
                  <a:gd name="T29" fmla="*/ 200 h 280"/>
                  <a:gd name="T30" fmla="*/ 0 w 1820"/>
                  <a:gd name="T31" fmla="*/ 200 h 280"/>
                  <a:gd name="T32" fmla="*/ 0 w 1820"/>
                  <a:gd name="T33" fmla="*/ 180 h 280"/>
                  <a:gd name="T34" fmla="*/ 0 w 1820"/>
                  <a:gd name="T35" fmla="*/ 160 h 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0"/>
                  <a:gd name="T55" fmla="*/ 0 h 280"/>
                  <a:gd name="T56" fmla="*/ 1820 w 1820"/>
                  <a:gd name="T57" fmla="*/ 280 h 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0" h="280">
                    <a:moveTo>
                      <a:pt x="0" y="160"/>
                    </a:moveTo>
                    <a:lnTo>
                      <a:pt x="880" y="160"/>
                    </a:lnTo>
                    <a:lnTo>
                      <a:pt x="920" y="100"/>
                    </a:lnTo>
                    <a:lnTo>
                      <a:pt x="1380" y="100"/>
                    </a:lnTo>
                    <a:lnTo>
                      <a:pt x="1380" y="0"/>
                    </a:lnTo>
                    <a:lnTo>
                      <a:pt x="1560" y="0"/>
                    </a:lnTo>
                    <a:lnTo>
                      <a:pt x="1560" y="80"/>
                    </a:lnTo>
                    <a:lnTo>
                      <a:pt x="1760" y="80"/>
                    </a:lnTo>
                    <a:lnTo>
                      <a:pt x="1820" y="100"/>
                    </a:lnTo>
                    <a:lnTo>
                      <a:pt x="1820" y="160"/>
                    </a:lnTo>
                    <a:lnTo>
                      <a:pt x="1000" y="160"/>
                    </a:lnTo>
                    <a:lnTo>
                      <a:pt x="1000" y="240"/>
                    </a:lnTo>
                    <a:lnTo>
                      <a:pt x="860" y="280"/>
                    </a:lnTo>
                    <a:lnTo>
                      <a:pt x="400" y="280"/>
                    </a:lnTo>
                    <a:lnTo>
                      <a:pt x="400" y="200"/>
                    </a:lnTo>
                    <a:lnTo>
                      <a:pt x="0" y="200"/>
                    </a:lnTo>
                    <a:lnTo>
                      <a:pt x="0" y="180"/>
                    </a:lnTo>
                    <a:lnTo>
                      <a:pt x="0" y="16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388" name="Freeform 518"/>
              <p:cNvSpPr>
                <a:spLocks noChangeAspect="1"/>
              </p:cNvSpPr>
              <p:nvPr/>
            </p:nvSpPr>
            <p:spPr bwMode="auto">
              <a:xfrm>
                <a:off x="3481" y="10445"/>
                <a:ext cx="1000" cy="180"/>
              </a:xfrm>
              <a:custGeom>
                <a:avLst/>
                <a:gdLst>
                  <a:gd name="T0" fmla="*/ 0 w 1000"/>
                  <a:gd name="T1" fmla="*/ 80 h 180"/>
                  <a:gd name="T2" fmla="*/ 400 w 1000"/>
                  <a:gd name="T3" fmla="*/ 80 h 180"/>
                  <a:gd name="T4" fmla="*/ 400 w 1000"/>
                  <a:gd name="T5" fmla="*/ 0 h 180"/>
                  <a:gd name="T6" fmla="*/ 860 w 1000"/>
                  <a:gd name="T7" fmla="*/ 0 h 180"/>
                  <a:gd name="T8" fmla="*/ 1000 w 1000"/>
                  <a:gd name="T9" fmla="*/ 40 h 180"/>
                  <a:gd name="T10" fmla="*/ 1000 w 1000"/>
                  <a:gd name="T11" fmla="*/ 180 h 180"/>
                  <a:gd name="T12" fmla="*/ 920 w 1000"/>
                  <a:gd name="T13" fmla="*/ 180 h 180"/>
                  <a:gd name="T14" fmla="*/ 880 w 1000"/>
                  <a:gd name="T15" fmla="*/ 120 h 180"/>
                  <a:gd name="T16" fmla="*/ 0 w 1000"/>
                  <a:gd name="T17" fmla="*/ 120 h 180"/>
                  <a:gd name="T18" fmla="*/ 0 w 1000"/>
                  <a:gd name="T19" fmla="*/ 8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00"/>
                  <a:gd name="T31" fmla="*/ 0 h 180"/>
                  <a:gd name="T32" fmla="*/ 1000 w 1000"/>
                  <a:gd name="T33" fmla="*/ 180 h 1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00" h="180">
                    <a:moveTo>
                      <a:pt x="0" y="80"/>
                    </a:moveTo>
                    <a:lnTo>
                      <a:pt x="400" y="80"/>
                    </a:lnTo>
                    <a:lnTo>
                      <a:pt x="400" y="0"/>
                    </a:lnTo>
                    <a:lnTo>
                      <a:pt x="860" y="0"/>
                    </a:lnTo>
                    <a:lnTo>
                      <a:pt x="1000" y="40"/>
                    </a:lnTo>
                    <a:lnTo>
                      <a:pt x="1000" y="180"/>
                    </a:lnTo>
                    <a:lnTo>
                      <a:pt x="920" y="180"/>
                    </a:lnTo>
                    <a:lnTo>
                      <a:pt x="880" y="120"/>
                    </a:lnTo>
                    <a:lnTo>
                      <a:pt x="0" y="120"/>
                    </a:lnTo>
                    <a:lnTo>
                      <a:pt x="0" y="8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389" name="Line 519"/>
              <p:cNvSpPr>
                <a:spLocks noChangeAspect="1" noChangeShapeType="1"/>
              </p:cNvSpPr>
              <p:nvPr/>
            </p:nvSpPr>
            <p:spPr bwMode="auto">
              <a:xfrm flipV="1">
                <a:off x="2681" y="1052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0" name="Freeform 520"/>
              <p:cNvSpPr>
                <a:spLocks noChangeAspect="1"/>
              </p:cNvSpPr>
              <p:nvPr/>
            </p:nvSpPr>
            <p:spPr bwMode="auto">
              <a:xfrm>
                <a:off x="2281" y="10445"/>
                <a:ext cx="1600" cy="80"/>
              </a:xfrm>
              <a:custGeom>
                <a:avLst/>
                <a:gdLst>
                  <a:gd name="T0" fmla="*/ 120 w 1600"/>
                  <a:gd name="T1" fmla="*/ 0 h 80"/>
                  <a:gd name="T2" fmla="*/ 1600 w 1600"/>
                  <a:gd name="T3" fmla="*/ 0 h 80"/>
                  <a:gd name="T4" fmla="*/ 1600 w 1600"/>
                  <a:gd name="T5" fmla="*/ 80 h 80"/>
                  <a:gd name="T6" fmla="*/ 0 w 1600"/>
                  <a:gd name="T7" fmla="*/ 80 h 80"/>
                  <a:gd name="T8" fmla="*/ 0 w 1600"/>
                  <a:gd name="T9" fmla="*/ 20 h 80"/>
                  <a:gd name="T10" fmla="*/ 120 w 1600"/>
                  <a:gd name="T11" fmla="*/ 0 h 80"/>
                  <a:gd name="T12" fmla="*/ 0 60000 65536"/>
                  <a:gd name="T13" fmla="*/ 0 60000 65536"/>
                  <a:gd name="T14" fmla="*/ 0 60000 65536"/>
                  <a:gd name="T15" fmla="*/ 0 60000 65536"/>
                  <a:gd name="T16" fmla="*/ 0 60000 65536"/>
                  <a:gd name="T17" fmla="*/ 0 60000 65536"/>
                  <a:gd name="T18" fmla="*/ 0 w 1600"/>
                  <a:gd name="T19" fmla="*/ 0 h 80"/>
                  <a:gd name="T20" fmla="*/ 1600 w 160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1600" h="80">
                    <a:moveTo>
                      <a:pt x="120" y="0"/>
                    </a:moveTo>
                    <a:lnTo>
                      <a:pt x="1600" y="0"/>
                    </a:lnTo>
                    <a:lnTo>
                      <a:pt x="1600" y="80"/>
                    </a:lnTo>
                    <a:lnTo>
                      <a:pt x="0" y="80"/>
                    </a:lnTo>
                    <a:lnTo>
                      <a:pt x="0" y="20"/>
                    </a:lnTo>
                    <a:lnTo>
                      <a:pt x="12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391" name="Freeform 521"/>
              <p:cNvSpPr>
                <a:spLocks noChangeAspect="1"/>
              </p:cNvSpPr>
              <p:nvPr/>
            </p:nvSpPr>
            <p:spPr bwMode="auto">
              <a:xfrm flipV="1">
                <a:off x="2281" y="10805"/>
                <a:ext cx="1600" cy="80"/>
              </a:xfrm>
              <a:custGeom>
                <a:avLst/>
                <a:gdLst>
                  <a:gd name="T0" fmla="*/ 120 w 1600"/>
                  <a:gd name="T1" fmla="*/ 0 h 80"/>
                  <a:gd name="T2" fmla="*/ 1600 w 1600"/>
                  <a:gd name="T3" fmla="*/ 0 h 80"/>
                  <a:gd name="T4" fmla="*/ 1600 w 1600"/>
                  <a:gd name="T5" fmla="*/ 80 h 80"/>
                  <a:gd name="T6" fmla="*/ 0 w 1600"/>
                  <a:gd name="T7" fmla="*/ 80 h 80"/>
                  <a:gd name="T8" fmla="*/ 0 w 1600"/>
                  <a:gd name="T9" fmla="*/ 20 h 80"/>
                  <a:gd name="T10" fmla="*/ 120 w 1600"/>
                  <a:gd name="T11" fmla="*/ 0 h 80"/>
                  <a:gd name="T12" fmla="*/ 0 60000 65536"/>
                  <a:gd name="T13" fmla="*/ 0 60000 65536"/>
                  <a:gd name="T14" fmla="*/ 0 60000 65536"/>
                  <a:gd name="T15" fmla="*/ 0 60000 65536"/>
                  <a:gd name="T16" fmla="*/ 0 60000 65536"/>
                  <a:gd name="T17" fmla="*/ 0 60000 65536"/>
                  <a:gd name="T18" fmla="*/ 0 w 1600"/>
                  <a:gd name="T19" fmla="*/ 0 h 80"/>
                  <a:gd name="T20" fmla="*/ 1600 w 1600"/>
                  <a:gd name="T21" fmla="*/ 80 h 80"/>
                </a:gdLst>
                <a:ahLst/>
                <a:cxnLst>
                  <a:cxn ang="T12">
                    <a:pos x="T0" y="T1"/>
                  </a:cxn>
                  <a:cxn ang="T13">
                    <a:pos x="T2" y="T3"/>
                  </a:cxn>
                  <a:cxn ang="T14">
                    <a:pos x="T4" y="T5"/>
                  </a:cxn>
                  <a:cxn ang="T15">
                    <a:pos x="T6" y="T7"/>
                  </a:cxn>
                  <a:cxn ang="T16">
                    <a:pos x="T8" y="T9"/>
                  </a:cxn>
                  <a:cxn ang="T17">
                    <a:pos x="T10" y="T11"/>
                  </a:cxn>
                </a:cxnLst>
                <a:rect l="T18" t="T19" r="T20" b="T21"/>
                <a:pathLst>
                  <a:path w="1600" h="80">
                    <a:moveTo>
                      <a:pt x="120" y="0"/>
                    </a:moveTo>
                    <a:lnTo>
                      <a:pt x="1600" y="0"/>
                    </a:lnTo>
                    <a:lnTo>
                      <a:pt x="1600" y="80"/>
                    </a:lnTo>
                    <a:lnTo>
                      <a:pt x="0" y="80"/>
                    </a:lnTo>
                    <a:lnTo>
                      <a:pt x="0" y="20"/>
                    </a:lnTo>
                    <a:lnTo>
                      <a:pt x="12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392" name="Line 522"/>
              <p:cNvSpPr>
                <a:spLocks noChangeAspect="1" noChangeShapeType="1"/>
              </p:cNvSpPr>
              <p:nvPr/>
            </p:nvSpPr>
            <p:spPr bwMode="auto">
              <a:xfrm flipH="1">
                <a:off x="1701" y="10485"/>
                <a:ext cx="5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3" name="Line 523"/>
              <p:cNvSpPr>
                <a:spLocks noChangeAspect="1" noChangeShapeType="1"/>
              </p:cNvSpPr>
              <p:nvPr/>
            </p:nvSpPr>
            <p:spPr bwMode="auto">
              <a:xfrm flipH="1">
                <a:off x="1701" y="10545"/>
                <a:ext cx="9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4" name="Line 524"/>
              <p:cNvSpPr>
                <a:spLocks noChangeAspect="1" noChangeShapeType="1"/>
              </p:cNvSpPr>
              <p:nvPr/>
            </p:nvSpPr>
            <p:spPr bwMode="auto">
              <a:xfrm flipH="1">
                <a:off x="1701" y="10785"/>
                <a:ext cx="9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5" name="Line 525"/>
              <p:cNvSpPr>
                <a:spLocks noChangeAspect="1" noChangeShapeType="1"/>
              </p:cNvSpPr>
              <p:nvPr/>
            </p:nvSpPr>
            <p:spPr bwMode="auto">
              <a:xfrm flipH="1">
                <a:off x="1701" y="10845"/>
                <a:ext cx="5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6" name="Line 526"/>
              <p:cNvSpPr>
                <a:spLocks noChangeAspect="1" noChangeShapeType="1"/>
              </p:cNvSpPr>
              <p:nvPr/>
            </p:nvSpPr>
            <p:spPr bwMode="auto">
              <a:xfrm>
                <a:off x="2681" y="10785"/>
                <a:ext cx="0"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7" name="Line 527"/>
              <p:cNvSpPr>
                <a:spLocks noChangeAspect="1" noChangeShapeType="1"/>
              </p:cNvSpPr>
              <p:nvPr/>
            </p:nvSpPr>
            <p:spPr bwMode="auto">
              <a:xfrm>
                <a:off x="2201" y="1054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8" name="Line 528"/>
              <p:cNvSpPr>
                <a:spLocks noChangeAspect="1" noChangeShapeType="1"/>
              </p:cNvSpPr>
              <p:nvPr/>
            </p:nvSpPr>
            <p:spPr bwMode="auto">
              <a:xfrm>
                <a:off x="2201" y="10705"/>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399" name="Freeform 529"/>
              <p:cNvSpPr>
                <a:spLocks noChangeAspect="1"/>
              </p:cNvSpPr>
              <p:nvPr/>
            </p:nvSpPr>
            <p:spPr bwMode="auto">
              <a:xfrm>
                <a:off x="1981" y="10625"/>
                <a:ext cx="2880" cy="80"/>
              </a:xfrm>
              <a:custGeom>
                <a:avLst/>
                <a:gdLst>
                  <a:gd name="T0" fmla="*/ 0 w 2880"/>
                  <a:gd name="T1" fmla="*/ 40 h 80"/>
                  <a:gd name="T2" fmla="*/ 20 w 2880"/>
                  <a:gd name="T3" fmla="*/ 0 h 80"/>
                  <a:gd name="T4" fmla="*/ 2860 w 2880"/>
                  <a:gd name="T5" fmla="*/ 0 h 80"/>
                  <a:gd name="T6" fmla="*/ 2880 w 2880"/>
                  <a:gd name="T7" fmla="*/ 20 h 80"/>
                  <a:gd name="T8" fmla="*/ 2880 w 2880"/>
                  <a:gd name="T9" fmla="*/ 60 h 80"/>
                  <a:gd name="T10" fmla="*/ 2860 w 2880"/>
                  <a:gd name="T11" fmla="*/ 80 h 80"/>
                  <a:gd name="T12" fmla="*/ 20 w 2880"/>
                  <a:gd name="T13" fmla="*/ 80 h 80"/>
                  <a:gd name="T14" fmla="*/ 0 w 2880"/>
                  <a:gd name="T15" fmla="*/ 40 h 80"/>
                  <a:gd name="T16" fmla="*/ 0 60000 65536"/>
                  <a:gd name="T17" fmla="*/ 0 60000 65536"/>
                  <a:gd name="T18" fmla="*/ 0 60000 65536"/>
                  <a:gd name="T19" fmla="*/ 0 60000 65536"/>
                  <a:gd name="T20" fmla="*/ 0 60000 65536"/>
                  <a:gd name="T21" fmla="*/ 0 60000 65536"/>
                  <a:gd name="T22" fmla="*/ 0 60000 65536"/>
                  <a:gd name="T23" fmla="*/ 0 60000 65536"/>
                  <a:gd name="T24" fmla="*/ 0 w 2880"/>
                  <a:gd name="T25" fmla="*/ 0 h 80"/>
                  <a:gd name="T26" fmla="*/ 2880 w 2880"/>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0" h="80">
                    <a:moveTo>
                      <a:pt x="0" y="40"/>
                    </a:moveTo>
                    <a:lnTo>
                      <a:pt x="20" y="0"/>
                    </a:lnTo>
                    <a:lnTo>
                      <a:pt x="2860" y="0"/>
                    </a:lnTo>
                    <a:lnTo>
                      <a:pt x="2880" y="20"/>
                    </a:lnTo>
                    <a:lnTo>
                      <a:pt x="2880" y="60"/>
                    </a:lnTo>
                    <a:lnTo>
                      <a:pt x="2860" y="80"/>
                    </a:lnTo>
                    <a:lnTo>
                      <a:pt x="20" y="80"/>
                    </a:lnTo>
                    <a:lnTo>
                      <a:pt x="0" y="4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400" name="Line 530"/>
              <p:cNvSpPr>
                <a:spLocks noChangeAspect="1" noChangeShapeType="1"/>
              </p:cNvSpPr>
              <p:nvPr/>
            </p:nvSpPr>
            <p:spPr bwMode="auto">
              <a:xfrm flipV="1">
                <a:off x="3821" y="11345"/>
                <a:ext cx="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grpSp>
        <p:nvGrpSpPr>
          <p:cNvPr id="15" name="Group 531"/>
          <p:cNvGrpSpPr>
            <a:grpSpLocks/>
          </p:cNvGrpSpPr>
          <p:nvPr/>
        </p:nvGrpSpPr>
        <p:grpSpPr bwMode="auto">
          <a:xfrm>
            <a:off x="2220913" y="2671763"/>
            <a:ext cx="4687887" cy="1463675"/>
            <a:chOff x="1415" y="1611"/>
            <a:chExt cx="2953" cy="922"/>
          </a:xfrm>
        </p:grpSpPr>
        <p:sp>
          <p:nvSpPr>
            <p:cNvPr id="3243" name="Freeform 532"/>
            <p:cNvSpPr>
              <a:spLocks noChangeAspect="1"/>
            </p:cNvSpPr>
            <p:nvPr/>
          </p:nvSpPr>
          <p:spPr bwMode="auto">
            <a:xfrm>
              <a:off x="1415" y="1612"/>
              <a:ext cx="857" cy="921"/>
            </a:xfrm>
            <a:custGeom>
              <a:avLst/>
              <a:gdLst>
                <a:gd name="T0" fmla="*/ 0 w 2680"/>
                <a:gd name="T1" fmla="*/ 0 h 2880"/>
                <a:gd name="T2" fmla="*/ 774 w 2680"/>
                <a:gd name="T3" fmla="*/ 0 h 2880"/>
                <a:gd name="T4" fmla="*/ 857 w 2680"/>
                <a:gd name="T5" fmla="*/ 281 h 2880"/>
                <a:gd name="T6" fmla="*/ 857 w 2680"/>
                <a:gd name="T7" fmla="*/ 787 h 2880"/>
                <a:gd name="T8" fmla="*/ 825 w 2680"/>
                <a:gd name="T9" fmla="*/ 819 h 2880"/>
                <a:gd name="T10" fmla="*/ 531 w 2680"/>
                <a:gd name="T11" fmla="*/ 819 h 2880"/>
                <a:gd name="T12" fmla="*/ 429 w 2680"/>
                <a:gd name="T13" fmla="*/ 921 h 2880"/>
                <a:gd name="T14" fmla="*/ 32 w 2680"/>
                <a:gd name="T15" fmla="*/ 921 h 2880"/>
                <a:gd name="T16" fmla="*/ 0 w 2680"/>
                <a:gd name="T17" fmla="*/ 889 h 2880"/>
                <a:gd name="T18" fmla="*/ 0 w 2680"/>
                <a:gd name="T19" fmla="*/ 0 h 28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2880"/>
                <a:gd name="T32" fmla="*/ 2680 w 2680"/>
                <a:gd name="T33" fmla="*/ 2880 h 28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2880">
                  <a:moveTo>
                    <a:pt x="0" y="0"/>
                  </a:moveTo>
                  <a:lnTo>
                    <a:pt x="2420" y="0"/>
                  </a:lnTo>
                  <a:lnTo>
                    <a:pt x="2680" y="880"/>
                  </a:lnTo>
                  <a:lnTo>
                    <a:pt x="2680" y="2460"/>
                  </a:lnTo>
                  <a:lnTo>
                    <a:pt x="2580" y="2560"/>
                  </a:lnTo>
                  <a:lnTo>
                    <a:pt x="1660" y="2560"/>
                  </a:lnTo>
                  <a:lnTo>
                    <a:pt x="1340" y="2880"/>
                  </a:lnTo>
                  <a:lnTo>
                    <a:pt x="100" y="2880"/>
                  </a:lnTo>
                  <a:lnTo>
                    <a:pt x="0" y="2780"/>
                  </a:lnTo>
                  <a:lnTo>
                    <a:pt x="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44" name="Freeform 533"/>
            <p:cNvSpPr>
              <a:spLocks noChangeAspect="1"/>
            </p:cNvSpPr>
            <p:nvPr/>
          </p:nvSpPr>
          <p:spPr bwMode="auto">
            <a:xfrm flipH="1">
              <a:off x="3511" y="1611"/>
              <a:ext cx="857" cy="921"/>
            </a:xfrm>
            <a:custGeom>
              <a:avLst/>
              <a:gdLst>
                <a:gd name="T0" fmla="*/ 0 w 2680"/>
                <a:gd name="T1" fmla="*/ 0 h 2880"/>
                <a:gd name="T2" fmla="*/ 774 w 2680"/>
                <a:gd name="T3" fmla="*/ 0 h 2880"/>
                <a:gd name="T4" fmla="*/ 857 w 2680"/>
                <a:gd name="T5" fmla="*/ 281 h 2880"/>
                <a:gd name="T6" fmla="*/ 857 w 2680"/>
                <a:gd name="T7" fmla="*/ 787 h 2880"/>
                <a:gd name="T8" fmla="*/ 825 w 2680"/>
                <a:gd name="T9" fmla="*/ 819 h 2880"/>
                <a:gd name="T10" fmla="*/ 531 w 2680"/>
                <a:gd name="T11" fmla="*/ 819 h 2880"/>
                <a:gd name="T12" fmla="*/ 429 w 2680"/>
                <a:gd name="T13" fmla="*/ 921 h 2880"/>
                <a:gd name="T14" fmla="*/ 32 w 2680"/>
                <a:gd name="T15" fmla="*/ 921 h 2880"/>
                <a:gd name="T16" fmla="*/ 0 w 2680"/>
                <a:gd name="T17" fmla="*/ 889 h 2880"/>
                <a:gd name="T18" fmla="*/ 0 w 2680"/>
                <a:gd name="T19" fmla="*/ 0 h 28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2880"/>
                <a:gd name="T32" fmla="*/ 2680 w 2680"/>
                <a:gd name="T33" fmla="*/ 2880 h 28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2880">
                  <a:moveTo>
                    <a:pt x="0" y="0"/>
                  </a:moveTo>
                  <a:lnTo>
                    <a:pt x="2420" y="0"/>
                  </a:lnTo>
                  <a:lnTo>
                    <a:pt x="2680" y="880"/>
                  </a:lnTo>
                  <a:lnTo>
                    <a:pt x="2680" y="2460"/>
                  </a:lnTo>
                  <a:lnTo>
                    <a:pt x="2580" y="2560"/>
                  </a:lnTo>
                  <a:lnTo>
                    <a:pt x="1660" y="2560"/>
                  </a:lnTo>
                  <a:lnTo>
                    <a:pt x="1340" y="2880"/>
                  </a:lnTo>
                  <a:lnTo>
                    <a:pt x="100" y="2880"/>
                  </a:lnTo>
                  <a:lnTo>
                    <a:pt x="0" y="2780"/>
                  </a:lnTo>
                  <a:lnTo>
                    <a:pt x="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grpSp>
        <p:nvGrpSpPr>
          <p:cNvPr id="16" name="Group 534"/>
          <p:cNvGrpSpPr>
            <a:grpSpLocks/>
          </p:cNvGrpSpPr>
          <p:nvPr/>
        </p:nvGrpSpPr>
        <p:grpSpPr bwMode="auto">
          <a:xfrm>
            <a:off x="1406525" y="2878138"/>
            <a:ext cx="6316663" cy="1446212"/>
            <a:chOff x="902" y="1741"/>
            <a:chExt cx="3979" cy="911"/>
          </a:xfrm>
        </p:grpSpPr>
        <p:sp>
          <p:nvSpPr>
            <p:cNvPr id="3241" name="Freeform 535"/>
            <p:cNvSpPr>
              <a:spLocks noChangeAspect="1"/>
            </p:cNvSpPr>
            <p:nvPr/>
          </p:nvSpPr>
          <p:spPr bwMode="auto">
            <a:xfrm>
              <a:off x="902" y="1743"/>
              <a:ext cx="410" cy="909"/>
            </a:xfrm>
            <a:custGeom>
              <a:avLst/>
              <a:gdLst>
                <a:gd name="T0" fmla="*/ 32 w 1280"/>
                <a:gd name="T1" fmla="*/ 0 h 2840"/>
                <a:gd name="T2" fmla="*/ 410 w 1280"/>
                <a:gd name="T3" fmla="*/ 0 h 2840"/>
                <a:gd name="T4" fmla="*/ 410 w 1280"/>
                <a:gd name="T5" fmla="*/ 909 h 2840"/>
                <a:gd name="T6" fmla="*/ 83 w 1280"/>
                <a:gd name="T7" fmla="*/ 909 h 2840"/>
                <a:gd name="T8" fmla="*/ 51 w 1280"/>
                <a:gd name="T9" fmla="*/ 877 h 2840"/>
                <a:gd name="T10" fmla="*/ 51 w 1280"/>
                <a:gd name="T11" fmla="*/ 525 h 2840"/>
                <a:gd name="T12" fmla="*/ 0 w 1280"/>
                <a:gd name="T13" fmla="*/ 474 h 2840"/>
                <a:gd name="T14" fmla="*/ 0 w 1280"/>
                <a:gd name="T15" fmla="*/ 64 h 2840"/>
                <a:gd name="T16" fmla="*/ 32 w 1280"/>
                <a:gd name="T17" fmla="*/ 64 h 2840"/>
                <a:gd name="T18" fmla="*/ 32 w 1280"/>
                <a:gd name="T19" fmla="*/ 0 h 28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2840"/>
                <a:gd name="T32" fmla="*/ 1280 w 1280"/>
                <a:gd name="T33" fmla="*/ 2840 h 28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2840">
                  <a:moveTo>
                    <a:pt x="100" y="0"/>
                  </a:moveTo>
                  <a:lnTo>
                    <a:pt x="1280" y="0"/>
                  </a:lnTo>
                  <a:lnTo>
                    <a:pt x="1280" y="2840"/>
                  </a:lnTo>
                  <a:lnTo>
                    <a:pt x="260" y="2840"/>
                  </a:lnTo>
                  <a:lnTo>
                    <a:pt x="160" y="2740"/>
                  </a:lnTo>
                  <a:lnTo>
                    <a:pt x="160" y="1640"/>
                  </a:lnTo>
                  <a:lnTo>
                    <a:pt x="0" y="1480"/>
                  </a:lnTo>
                  <a:lnTo>
                    <a:pt x="0" y="200"/>
                  </a:lnTo>
                  <a:lnTo>
                    <a:pt x="100" y="200"/>
                  </a:lnTo>
                  <a:lnTo>
                    <a:pt x="10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42" name="Freeform 536"/>
            <p:cNvSpPr>
              <a:spLocks noChangeAspect="1"/>
            </p:cNvSpPr>
            <p:nvPr/>
          </p:nvSpPr>
          <p:spPr bwMode="auto">
            <a:xfrm flipH="1">
              <a:off x="4471" y="1741"/>
              <a:ext cx="410" cy="909"/>
            </a:xfrm>
            <a:custGeom>
              <a:avLst/>
              <a:gdLst>
                <a:gd name="T0" fmla="*/ 32 w 1280"/>
                <a:gd name="T1" fmla="*/ 0 h 2840"/>
                <a:gd name="T2" fmla="*/ 410 w 1280"/>
                <a:gd name="T3" fmla="*/ 0 h 2840"/>
                <a:gd name="T4" fmla="*/ 410 w 1280"/>
                <a:gd name="T5" fmla="*/ 909 h 2840"/>
                <a:gd name="T6" fmla="*/ 83 w 1280"/>
                <a:gd name="T7" fmla="*/ 909 h 2840"/>
                <a:gd name="T8" fmla="*/ 51 w 1280"/>
                <a:gd name="T9" fmla="*/ 877 h 2840"/>
                <a:gd name="T10" fmla="*/ 51 w 1280"/>
                <a:gd name="T11" fmla="*/ 525 h 2840"/>
                <a:gd name="T12" fmla="*/ 0 w 1280"/>
                <a:gd name="T13" fmla="*/ 474 h 2840"/>
                <a:gd name="T14" fmla="*/ 0 w 1280"/>
                <a:gd name="T15" fmla="*/ 64 h 2840"/>
                <a:gd name="T16" fmla="*/ 32 w 1280"/>
                <a:gd name="T17" fmla="*/ 64 h 2840"/>
                <a:gd name="T18" fmla="*/ 32 w 1280"/>
                <a:gd name="T19" fmla="*/ 0 h 28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2840"/>
                <a:gd name="T32" fmla="*/ 1280 w 1280"/>
                <a:gd name="T33" fmla="*/ 2840 h 28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2840">
                  <a:moveTo>
                    <a:pt x="100" y="0"/>
                  </a:moveTo>
                  <a:lnTo>
                    <a:pt x="1280" y="0"/>
                  </a:lnTo>
                  <a:lnTo>
                    <a:pt x="1280" y="2840"/>
                  </a:lnTo>
                  <a:lnTo>
                    <a:pt x="260" y="2840"/>
                  </a:lnTo>
                  <a:lnTo>
                    <a:pt x="160" y="2740"/>
                  </a:lnTo>
                  <a:lnTo>
                    <a:pt x="160" y="1640"/>
                  </a:lnTo>
                  <a:lnTo>
                    <a:pt x="0" y="1480"/>
                  </a:lnTo>
                  <a:lnTo>
                    <a:pt x="0" y="200"/>
                  </a:lnTo>
                  <a:lnTo>
                    <a:pt x="100" y="200"/>
                  </a:lnTo>
                  <a:lnTo>
                    <a:pt x="10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grpSp>
        <p:nvGrpSpPr>
          <p:cNvPr id="17" name="Group 537"/>
          <p:cNvGrpSpPr>
            <a:grpSpLocks/>
          </p:cNvGrpSpPr>
          <p:nvPr/>
        </p:nvGrpSpPr>
        <p:grpSpPr bwMode="auto">
          <a:xfrm>
            <a:off x="1136650" y="2127250"/>
            <a:ext cx="6856413" cy="3665538"/>
            <a:chOff x="732" y="1268"/>
            <a:chExt cx="4319" cy="2309"/>
          </a:xfrm>
        </p:grpSpPr>
        <p:grpSp>
          <p:nvGrpSpPr>
            <p:cNvPr id="3212" name="Group 538"/>
            <p:cNvGrpSpPr>
              <a:grpSpLocks noChangeAspect="1"/>
            </p:cNvGrpSpPr>
            <p:nvPr/>
          </p:nvGrpSpPr>
          <p:grpSpPr bwMode="auto">
            <a:xfrm>
              <a:off x="2807" y="1268"/>
              <a:ext cx="2244" cy="2309"/>
              <a:chOff x="1701" y="3585"/>
              <a:chExt cx="7017" cy="7220"/>
            </a:xfrm>
          </p:grpSpPr>
          <p:sp>
            <p:nvSpPr>
              <p:cNvPr id="3221" name="Freeform 539"/>
              <p:cNvSpPr>
                <a:spLocks noChangeAspect="1"/>
              </p:cNvSpPr>
              <p:nvPr/>
            </p:nvSpPr>
            <p:spPr bwMode="auto">
              <a:xfrm flipH="1">
                <a:off x="3321" y="4265"/>
                <a:ext cx="3360" cy="3400"/>
              </a:xfrm>
              <a:custGeom>
                <a:avLst/>
                <a:gdLst>
                  <a:gd name="T0" fmla="*/ 2880 w 3360"/>
                  <a:gd name="T1" fmla="*/ 2880 h 3400"/>
                  <a:gd name="T2" fmla="*/ 2680 w 3360"/>
                  <a:gd name="T3" fmla="*/ 3080 h 3400"/>
                  <a:gd name="T4" fmla="*/ 1760 w 3360"/>
                  <a:gd name="T5" fmla="*/ 3080 h 3400"/>
                  <a:gd name="T6" fmla="*/ 1440 w 3360"/>
                  <a:gd name="T7" fmla="*/ 3400 h 3400"/>
                  <a:gd name="T8" fmla="*/ 200 w 3360"/>
                  <a:gd name="T9" fmla="*/ 3400 h 3400"/>
                  <a:gd name="T10" fmla="*/ 0 w 3360"/>
                  <a:gd name="T11" fmla="*/ 3200 h 3400"/>
                  <a:gd name="T12" fmla="*/ 0 w 3360"/>
                  <a:gd name="T13" fmla="*/ 0 h 3400"/>
                  <a:gd name="T14" fmla="*/ 3360 w 3360"/>
                  <a:gd name="T15" fmla="*/ 0 h 3400"/>
                  <a:gd name="T16" fmla="*/ 3360 w 3360"/>
                  <a:gd name="T17" fmla="*/ 160 h 3400"/>
                  <a:gd name="T18" fmla="*/ 2720 w 3360"/>
                  <a:gd name="T19" fmla="*/ 160 h 3400"/>
                  <a:gd name="T20" fmla="*/ 2720 w 3360"/>
                  <a:gd name="T21" fmla="*/ 720 h 3400"/>
                  <a:gd name="T22" fmla="*/ 2880 w 3360"/>
                  <a:gd name="T23" fmla="*/ 1280 h 3400"/>
                  <a:gd name="T24" fmla="*/ 2880 w 3360"/>
                  <a:gd name="T25" fmla="*/ 2880 h 3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0"/>
                  <a:gd name="T40" fmla="*/ 0 h 3400"/>
                  <a:gd name="T41" fmla="*/ 3360 w 3360"/>
                  <a:gd name="T42" fmla="*/ 3400 h 3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0" h="3400">
                    <a:moveTo>
                      <a:pt x="2880" y="2880"/>
                    </a:moveTo>
                    <a:lnTo>
                      <a:pt x="2680" y="3080"/>
                    </a:lnTo>
                    <a:lnTo>
                      <a:pt x="1760" y="3080"/>
                    </a:lnTo>
                    <a:lnTo>
                      <a:pt x="1440" y="3400"/>
                    </a:lnTo>
                    <a:lnTo>
                      <a:pt x="200" y="3400"/>
                    </a:lnTo>
                    <a:lnTo>
                      <a:pt x="0" y="3200"/>
                    </a:lnTo>
                    <a:lnTo>
                      <a:pt x="0" y="0"/>
                    </a:lnTo>
                    <a:lnTo>
                      <a:pt x="3360" y="0"/>
                    </a:lnTo>
                    <a:lnTo>
                      <a:pt x="3360" y="160"/>
                    </a:lnTo>
                    <a:lnTo>
                      <a:pt x="2720" y="160"/>
                    </a:lnTo>
                    <a:lnTo>
                      <a:pt x="2720" y="720"/>
                    </a:lnTo>
                    <a:lnTo>
                      <a:pt x="2880" y="1280"/>
                    </a:lnTo>
                    <a:lnTo>
                      <a:pt x="2880" y="288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2" name="Rectangle 540"/>
              <p:cNvSpPr>
                <a:spLocks noChangeAspect="1" noChangeArrowheads="1"/>
              </p:cNvSpPr>
              <p:nvPr/>
            </p:nvSpPr>
            <p:spPr bwMode="auto">
              <a:xfrm flipH="1">
                <a:off x="3361" y="4425"/>
                <a:ext cx="240" cy="320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23" name="Freeform 541"/>
              <p:cNvSpPr>
                <a:spLocks noChangeAspect="1"/>
              </p:cNvSpPr>
              <p:nvPr/>
            </p:nvSpPr>
            <p:spPr bwMode="auto">
              <a:xfrm flipH="1">
                <a:off x="3901" y="4382"/>
                <a:ext cx="2680" cy="3160"/>
              </a:xfrm>
              <a:custGeom>
                <a:avLst/>
                <a:gdLst>
                  <a:gd name="T0" fmla="*/ 0 w 2680"/>
                  <a:gd name="T1" fmla="*/ 0 h 3160"/>
                  <a:gd name="T2" fmla="*/ 2340 w 2680"/>
                  <a:gd name="T3" fmla="*/ 0 h 3160"/>
                  <a:gd name="T4" fmla="*/ 2680 w 2680"/>
                  <a:gd name="T5" fmla="*/ 1160 h 3160"/>
                  <a:gd name="T6" fmla="*/ 2680 w 2680"/>
                  <a:gd name="T7" fmla="*/ 2740 h 3160"/>
                  <a:gd name="T8" fmla="*/ 2580 w 2680"/>
                  <a:gd name="T9" fmla="*/ 2840 h 3160"/>
                  <a:gd name="T10" fmla="*/ 1660 w 2680"/>
                  <a:gd name="T11" fmla="*/ 2840 h 3160"/>
                  <a:gd name="T12" fmla="*/ 1340 w 2680"/>
                  <a:gd name="T13" fmla="*/ 3160 h 3160"/>
                  <a:gd name="T14" fmla="*/ 100 w 2680"/>
                  <a:gd name="T15" fmla="*/ 3160 h 3160"/>
                  <a:gd name="T16" fmla="*/ 0 w 2680"/>
                  <a:gd name="T17" fmla="*/ 3060 h 3160"/>
                  <a:gd name="T18" fmla="*/ 0 w 2680"/>
                  <a:gd name="T19" fmla="*/ 0 h 3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3160"/>
                  <a:gd name="T32" fmla="*/ 2680 w 2680"/>
                  <a:gd name="T33" fmla="*/ 3160 h 3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3160">
                    <a:moveTo>
                      <a:pt x="0" y="0"/>
                    </a:moveTo>
                    <a:lnTo>
                      <a:pt x="2340" y="0"/>
                    </a:lnTo>
                    <a:lnTo>
                      <a:pt x="2680" y="1160"/>
                    </a:lnTo>
                    <a:lnTo>
                      <a:pt x="2680" y="2740"/>
                    </a:lnTo>
                    <a:lnTo>
                      <a:pt x="2580" y="2840"/>
                    </a:lnTo>
                    <a:lnTo>
                      <a:pt x="1660" y="2840"/>
                    </a:lnTo>
                    <a:lnTo>
                      <a:pt x="1340" y="3160"/>
                    </a:lnTo>
                    <a:lnTo>
                      <a:pt x="100" y="3160"/>
                    </a:lnTo>
                    <a:lnTo>
                      <a:pt x="0" y="30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4" name="Freeform 542"/>
              <p:cNvSpPr>
                <a:spLocks noChangeAspect="1"/>
              </p:cNvSpPr>
              <p:nvPr/>
            </p:nvSpPr>
            <p:spPr bwMode="auto">
              <a:xfrm flipH="1">
                <a:off x="3901" y="4665"/>
                <a:ext cx="2680" cy="2880"/>
              </a:xfrm>
              <a:custGeom>
                <a:avLst/>
                <a:gdLst>
                  <a:gd name="T0" fmla="*/ 0 w 2680"/>
                  <a:gd name="T1" fmla="*/ 0 h 2880"/>
                  <a:gd name="T2" fmla="*/ 2420 w 2680"/>
                  <a:gd name="T3" fmla="*/ 0 h 2880"/>
                  <a:gd name="T4" fmla="*/ 2680 w 2680"/>
                  <a:gd name="T5" fmla="*/ 880 h 2880"/>
                  <a:gd name="T6" fmla="*/ 2680 w 2680"/>
                  <a:gd name="T7" fmla="*/ 2460 h 2880"/>
                  <a:gd name="T8" fmla="*/ 2580 w 2680"/>
                  <a:gd name="T9" fmla="*/ 2560 h 2880"/>
                  <a:gd name="T10" fmla="*/ 1660 w 2680"/>
                  <a:gd name="T11" fmla="*/ 2560 h 2880"/>
                  <a:gd name="T12" fmla="*/ 1340 w 2680"/>
                  <a:gd name="T13" fmla="*/ 2880 h 2880"/>
                  <a:gd name="T14" fmla="*/ 100 w 2680"/>
                  <a:gd name="T15" fmla="*/ 2880 h 2880"/>
                  <a:gd name="T16" fmla="*/ 0 w 2680"/>
                  <a:gd name="T17" fmla="*/ 2780 h 2880"/>
                  <a:gd name="T18" fmla="*/ 0 w 2680"/>
                  <a:gd name="T19" fmla="*/ 0 h 28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2880"/>
                  <a:gd name="T32" fmla="*/ 2680 w 2680"/>
                  <a:gd name="T33" fmla="*/ 2880 h 28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2880">
                    <a:moveTo>
                      <a:pt x="0" y="0"/>
                    </a:moveTo>
                    <a:lnTo>
                      <a:pt x="2420" y="0"/>
                    </a:lnTo>
                    <a:lnTo>
                      <a:pt x="2680" y="880"/>
                    </a:lnTo>
                    <a:lnTo>
                      <a:pt x="2680" y="2460"/>
                    </a:lnTo>
                    <a:lnTo>
                      <a:pt x="2580" y="2560"/>
                    </a:lnTo>
                    <a:lnTo>
                      <a:pt x="1660" y="2560"/>
                    </a:lnTo>
                    <a:lnTo>
                      <a:pt x="1340" y="2880"/>
                    </a:lnTo>
                    <a:lnTo>
                      <a:pt x="100" y="2880"/>
                    </a:lnTo>
                    <a:lnTo>
                      <a:pt x="0" y="2780"/>
                    </a:lnTo>
                    <a:lnTo>
                      <a:pt x="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5" name="Freeform 543"/>
              <p:cNvSpPr>
                <a:spLocks noChangeAspect="1"/>
              </p:cNvSpPr>
              <p:nvPr/>
            </p:nvSpPr>
            <p:spPr bwMode="auto">
              <a:xfrm flipH="1">
                <a:off x="5358" y="3585"/>
                <a:ext cx="3360" cy="680"/>
              </a:xfrm>
              <a:custGeom>
                <a:avLst/>
                <a:gdLst>
                  <a:gd name="T0" fmla="*/ 0 w 3360"/>
                  <a:gd name="T1" fmla="*/ 0 h 680"/>
                  <a:gd name="T2" fmla="*/ 3360 w 3360"/>
                  <a:gd name="T3" fmla="*/ 0 h 680"/>
                  <a:gd name="T4" fmla="*/ 3360 w 3360"/>
                  <a:gd name="T5" fmla="*/ 680 h 680"/>
                  <a:gd name="T6" fmla="*/ 2560 w 3360"/>
                  <a:gd name="T7" fmla="*/ 680 h 680"/>
                  <a:gd name="T8" fmla="*/ 2560 w 3360"/>
                  <a:gd name="T9" fmla="*/ 400 h 680"/>
                  <a:gd name="T10" fmla="*/ 0 w 3360"/>
                  <a:gd name="T11" fmla="*/ 400 h 680"/>
                  <a:gd name="T12" fmla="*/ 0 w 3360"/>
                  <a:gd name="T13" fmla="*/ 0 h 680"/>
                  <a:gd name="T14" fmla="*/ 0 60000 65536"/>
                  <a:gd name="T15" fmla="*/ 0 60000 65536"/>
                  <a:gd name="T16" fmla="*/ 0 60000 65536"/>
                  <a:gd name="T17" fmla="*/ 0 60000 65536"/>
                  <a:gd name="T18" fmla="*/ 0 60000 65536"/>
                  <a:gd name="T19" fmla="*/ 0 60000 65536"/>
                  <a:gd name="T20" fmla="*/ 0 60000 65536"/>
                  <a:gd name="T21" fmla="*/ 0 w 3360"/>
                  <a:gd name="T22" fmla="*/ 0 h 680"/>
                  <a:gd name="T23" fmla="*/ 3360 w 3360"/>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0" h="680">
                    <a:moveTo>
                      <a:pt x="0" y="0"/>
                    </a:moveTo>
                    <a:lnTo>
                      <a:pt x="3360" y="0"/>
                    </a:lnTo>
                    <a:lnTo>
                      <a:pt x="3360" y="680"/>
                    </a:lnTo>
                    <a:lnTo>
                      <a:pt x="2560" y="680"/>
                    </a:lnTo>
                    <a:lnTo>
                      <a:pt x="2560" y="400"/>
                    </a:lnTo>
                    <a:lnTo>
                      <a:pt x="0" y="40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6" name="Freeform 544"/>
              <p:cNvSpPr>
                <a:spLocks noChangeAspect="1"/>
              </p:cNvSpPr>
              <p:nvPr/>
            </p:nvSpPr>
            <p:spPr bwMode="auto">
              <a:xfrm>
                <a:off x="2841" y="10105"/>
                <a:ext cx="180" cy="620"/>
              </a:xfrm>
              <a:custGeom>
                <a:avLst/>
                <a:gdLst>
                  <a:gd name="T0" fmla="*/ 0 w 180"/>
                  <a:gd name="T1" fmla="*/ 0 h 260"/>
                  <a:gd name="T2" fmla="*/ 160 w 180"/>
                  <a:gd name="T3" fmla="*/ 0 h 260"/>
                  <a:gd name="T4" fmla="*/ 180 w 180"/>
                  <a:gd name="T5" fmla="*/ 620 h 260"/>
                  <a:gd name="T6" fmla="*/ 20 w 180"/>
                  <a:gd name="T7" fmla="*/ 6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7" name="Freeform 545"/>
              <p:cNvSpPr>
                <a:spLocks noChangeAspect="1"/>
              </p:cNvSpPr>
              <p:nvPr/>
            </p:nvSpPr>
            <p:spPr bwMode="auto">
              <a:xfrm>
                <a:off x="2861" y="10165"/>
                <a:ext cx="180" cy="340"/>
              </a:xfrm>
              <a:custGeom>
                <a:avLst/>
                <a:gdLst>
                  <a:gd name="T0" fmla="*/ 0 w 180"/>
                  <a:gd name="T1" fmla="*/ 0 h 360"/>
                  <a:gd name="T2" fmla="*/ 160 w 180"/>
                  <a:gd name="T3" fmla="*/ 0 h 360"/>
                  <a:gd name="T4" fmla="*/ 180 w 180"/>
                  <a:gd name="T5" fmla="*/ 340 h 360"/>
                  <a:gd name="T6" fmla="*/ 20 w 180"/>
                  <a:gd name="T7" fmla="*/ 34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28" name="Rectangle 546"/>
              <p:cNvSpPr>
                <a:spLocks noChangeAspect="1" noChangeArrowheads="1"/>
              </p:cNvSpPr>
              <p:nvPr/>
            </p:nvSpPr>
            <p:spPr bwMode="auto">
              <a:xfrm>
                <a:off x="3401" y="7625"/>
                <a:ext cx="160" cy="18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29" name="Freeform 547"/>
              <p:cNvSpPr>
                <a:spLocks noChangeAspect="1"/>
              </p:cNvSpPr>
              <p:nvPr/>
            </p:nvSpPr>
            <p:spPr bwMode="auto">
              <a:xfrm>
                <a:off x="1701" y="10285"/>
                <a:ext cx="700" cy="40"/>
              </a:xfrm>
              <a:custGeom>
                <a:avLst/>
                <a:gdLst>
                  <a:gd name="T0" fmla="*/ 0 w 700"/>
                  <a:gd name="T1" fmla="*/ 0 h 40"/>
                  <a:gd name="T2" fmla="*/ 520 w 700"/>
                  <a:gd name="T3" fmla="*/ 0 h 40"/>
                  <a:gd name="T4" fmla="*/ 520 w 700"/>
                  <a:gd name="T5" fmla="*/ 20 h 40"/>
                  <a:gd name="T6" fmla="*/ 700 w 700"/>
                  <a:gd name="T7" fmla="*/ 20 h 40"/>
                  <a:gd name="T8" fmla="*/ 700 w 700"/>
                  <a:gd name="T9" fmla="*/ 40 h 40"/>
                  <a:gd name="T10" fmla="*/ 0 w 700"/>
                  <a:gd name="T11" fmla="*/ 40 h 40"/>
                  <a:gd name="T12" fmla="*/ 0 w 700"/>
                  <a:gd name="T13" fmla="*/ 0 h 40"/>
                  <a:gd name="T14" fmla="*/ 0 60000 65536"/>
                  <a:gd name="T15" fmla="*/ 0 60000 65536"/>
                  <a:gd name="T16" fmla="*/ 0 60000 65536"/>
                  <a:gd name="T17" fmla="*/ 0 60000 65536"/>
                  <a:gd name="T18" fmla="*/ 0 60000 65536"/>
                  <a:gd name="T19" fmla="*/ 0 60000 65536"/>
                  <a:gd name="T20" fmla="*/ 0 60000 65536"/>
                  <a:gd name="T21" fmla="*/ 0 w 700"/>
                  <a:gd name="T22" fmla="*/ 0 h 40"/>
                  <a:gd name="T23" fmla="*/ 700 w 70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0" h="40">
                    <a:moveTo>
                      <a:pt x="0" y="0"/>
                    </a:moveTo>
                    <a:lnTo>
                      <a:pt x="520" y="0"/>
                    </a:lnTo>
                    <a:lnTo>
                      <a:pt x="520" y="20"/>
                    </a:lnTo>
                    <a:lnTo>
                      <a:pt x="700" y="20"/>
                    </a:lnTo>
                    <a:lnTo>
                      <a:pt x="700" y="40"/>
                    </a:lnTo>
                    <a:lnTo>
                      <a:pt x="0" y="4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30" name="Rectangle 548"/>
              <p:cNvSpPr>
                <a:spLocks noChangeAspect="1" noChangeArrowheads="1"/>
              </p:cNvSpPr>
              <p:nvPr/>
            </p:nvSpPr>
            <p:spPr bwMode="auto">
              <a:xfrm>
                <a:off x="2281" y="10225"/>
                <a:ext cx="34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31" name="Oval 549"/>
              <p:cNvSpPr>
                <a:spLocks noChangeAspect="1" noChangeArrowheads="1"/>
              </p:cNvSpPr>
              <p:nvPr/>
            </p:nvSpPr>
            <p:spPr bwMode="auto">
              <a:xfrm>
                <a:off x="2241" y="10225"/>
                <a:ext cx="80" cy="80"/>
              </a:xfrm>
              <a:prstGeom prst="ellipse">
                <a:avLst/>
              </a:pr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32" name="Freeform 550"/>
              <p:cNvSpPr>
                <a:spLocks noChangeAspect="1"/>
              </p:cNvSpPr>
              <p:nvPr/>
            </p:nvSpPr>
            <p:spPr bwMode="auto">
              <a:xfrm>
                <a:off x="2101" y="10485"/>
                <a:ext cx="1220" cy="320"/>
              </a:xfrm>
              <a:custGeom>
                <a:avLst/>
                <a:gdLst>
                  <a:gd name="T0" fmla="*/ 0 w 1220"/>
                  <a:gd name="T1" fmla="*/ 0 h 320"/>
                  <a:gd name="T2" fmla="*/ 460 w 1220"/>
                  <a:gd name="T3" fmla="*/ 0 h 320"/>
                  <a:gd name="T4" fmla="*/ 460 w 1220"/>
                  <a:gd name="T5" fmla="*/ 160 h 320"/>
                  <a:gd name="T6" fmla="*/ 580 w 1220"/>
                  <a:gd name="T7" fmla="*/ 280 h 320"/>
                  <a:gd name="T8" fmla="*/ 1180 w 1220"/>
                  <a:gd name="T9" fmla="*/ 280 h 320"/>
                  <a:gd name="T10" fmla="*/ 1180 w 1220"/>
                  <a:gd name="T11" fmla="*/ 180 h 320"/>
                  <a:gd name="T12" fmla="*/ 1220 w 1220"/>
                  <a:gd name="T13" fmla="*/ 180 h 320"/>
                  <a:gd name="T14" fmla="*/ 1220 w 1220"/>
                  <a:gd name="T15" fmla="*/ 320 h 320"/>
                  <a:gd name="T16" fmla="*/ 540 w 1220"/>
                  <a:gd name="T17" fmla="*/ 320 h 320"/>
                  <a:gd name="T18" fmla="*/ 280 w 1220"/>
                  <a:gd name="T19" fmla="*/ 60 h 320"/>
                  <a:gd name="T20" fmla="*/ 280 w 1220"/>
                  <a:gd name="T21" fmla="*/ 20 h 320"/>
                  <a:gd name="T22" fmla="*/ 0 w 1220"/>
                  <a:gd name="T23" fmla="*/ 20 h 320"/>
                  <a:gd name="T24" fmla="*/ 0 w 1220"/>
                  <a:gd name="T25" fmla="*/ 0 h 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320"/>
                  <a:gd name="T41" fmla="*/ 1220 w 1220"/>
                  <a:gd name="T42" fmla="*/ 320 h 3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320">
                    <a:moveTo>
                      <a:pt x="0" y="0"/>
                    </a:moveTo>
                    <a:lnTo>
                      <a:pt x="460" y="0"/>
                    </a:lnTo>
                    <a:lnTo>
                      <a:pt x="460" y="160"/>
                    </a:lnTo>
                    <a:lnTo>
                      <a:pt x="580" y="280"/>
                    </a:lnTo>
                    <a:lnTo>
                      <a:pt x="1180" y="280"/>
                    </a:lnTo>
                    <a:lnTo>
                      <a:pt x="1180" y="180"/>
                    </a:lnTo>
                    <a:lnTo>
                      <a:pt x="1220" y="180"/>
                    </a:lnTo>
                    <a:lnTo>
                      <a:pt x="1220" y="320"/>
                    </a:lnTo>
                    <a:lnTo>
                      <a:pt x="540" y="320"/>
                    </a:lnTo>
                    <a:lnTo>
                      <a:pt x="280" y="60"/>
                    </a:lnTo>
                    <a:lnTo>
                      <a:pt x="280" y="20"/>
                    </a:lnTo>
                    <a:lnTo>
                      <a:pt x="0" y="2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33" name="Freeform 551"/>
              <p:cNvSpPr>
                <a:spLocks noChangeAspect="1"/>
              </p:cNvSpPr>
              <p:nvPr/>
            </p:nvSpPr>
            <p:spPr bwMode="auto">
              <a:xfrm>
                <a:off x="2101" y="9465"/>
                <a:ext cx="1660" cy="660"/>
              </a:xfrm>
              <a:custGeom>
                <a:avLst/>
                <a:gdLst>
                  <a:gd name="T0" fmla="*/ 0 w 1660"/>
                  <a:gd name="T1" fmla="*/ 640 h 660"/>
                  <a:gd name="T2" fmla="*/ 460 w 1660"/>
                  <a:gd name="T3" fmla="*/ 640 h 660"/>
                  <a:gd name="T4" fmla="*/ 460 w 1660"/>
                  <a:gd name="T5" fmla="*/ 620 h 660"/>
                  <a:gd name="T6" fmla="*/ 700 w 1660"/>
                  <a:gd name="T7" fmla="*/ 320 h 660"/>
                  <a:gd name="T8" fmla="*/ 1100 w 1660"/>
                  <a:gd name="T9" fmla="*/ 320 h 660"/>
                  <a:gd name="T10" fmla="*/ 1100 w 1660"/>
                  <a:gd name="T11" fmla="*/ 0 h 660"/>
                  <a:gd name="T12" fmla="*/ 1660 w 1660"/>
                  <a:gd name="T13" fmla="*/ 0 h 660"/>
                  <a:gd name="T14" fmla="*/ 1660 w 1660"/>
                  <a:gd name="T15" fmla="*/ 240 h 660"/>
                  <a:gd name="T16" fmla="*/ 1220 w 1660"/>
                  <a:gd name="T17" fmla="*/ 240 h 660"/>
                  <a:gd name="T18" fmla="*/ 1220 w 1660"/>
                  <a:gd name="T19" fmla="*/ 480 h 660"/>
                  <a:gd name="T20" fmla="*/ 1180 w 1660"/>
                  <a:gd name="T21" fmla="*/ 480 h 660"/>
                  <a:gd name="T22" fmla="*/ 1180 w 1660"/>
                  <a:gd name="T23" fmla="*/ 360 h 660"/>
                  <a:gd name="T24" fmla="*/ 720 w 1660"/>
                  <a:gd name="T25" fmla="*/ 360 h 660"/>
                  <a:gd name="T26" fmla="*/ 500 w 1660"/>
                  <a:gd name="T27" fmla="*/ 640 h 660"/>
                  <a:gd name="T28" fmla="*/ 500 w 1660"/>
                  <a:gd name="T29" fmla="*/ 660 h 660"/>
                  <a:gd name="T30" fmla="*/ 0 w 1660"/>
                  <a:gd name="T31" fmla="*/ 660 h 660"/>
                  <a:gd name="T32" fmla="*/ 0 w 1660"/>
                  <a:gd name="T33" fmla="*/ 640 h 6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0"/>
                  <a:gd name="T52" fmla="*/ 0 h 660"/>
                  <a:gd name="T53" fmla="*/ 1660 w 1660"/>
                  <a:gd name="T54" fmla="*/ 660 h 6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0" h="660">
                    <a:moveTo>
                      <a:pt x="0" y="640"/>
                    </a:moveTo>
                    <a:lnTo>
                      <a:pt x="460" y="640"/>
                    </a:lnTo>
                    <a:lnTo>
                      <a:pt x="460" y="620"/>
                    </a:lnTo>
                    <a:lnTo>
                      <a:pt x="700" y="320"/>
                    </a:lnTo>
                    <a:lnTo>
                      <a:pt x="1100" y="320"/>
                    </a:lnTo>
                    <a:lnTo>
                      <a:pt x="1100" y="0"/>
                    </a:lnTo>
                    <a:lnTo>
                      <a:pt x="1660" y="0"/>
                    </a:lnTo>
                    <a:lnTo>
                      <a:pt x="1660" y="240"/>
                    </a:lnTo>
                    <a:lnTo>
                      <a:pt x="1220" y="240"/>
                    </a:lnTo>
                    <a:lnTo>
                      <a:pt x="1220" y="480"/>
                    </a:lnTo>
                    <a:lnTo>
                      <a:pt x="1180" y="480"/>
                    </a:lnTo>
                    <a:lnTo>
                      <a:pt x="1180" y="360"/>
                    </a:lnTo>
                    <a:lnTo>
                      <a:pt x="720" y="360"/>
                    </a:lnTo>
                    <a:lnTo>
                      <a:pt x="500" y="640"/>
                    </a:lnTo>
                    <a:lnTo>
                      <a:pt x="500" y="660"/>
                    </a:lnTo>
                    <a:lnTo>
                      <a:pt x="0" y="660"/>
                    </a:lnTo>
                    <a:lnTo>
                      <a:pt x="0" y="64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34" name="Freeform 552"/>
              <p:cNvSpPr>
                <a:spLocks noChangeAspect="1"/>
              </p:cNvSpPr>
              <p:nvPr/>
            </p:nvSpPr>
            <p:spPr bwMode="auto">
              <a:xfrm>
                <a:off x="2161" y="10025"/>
                <a:ext cx="1000" cy="560"/>
              </a:xfrm>
              <a:custGeom>
                <a:avLst/>
                <a:gdLst>
                  <a:gd name="T0" fmla="*/ 0 w 1000"/>
                  <a:gd name="T1" fmla="*/ 300 h 560"/>
                  <a:gd name="T2" fmla="*/ 280 w 1000"/>
                  <a:gd name="T3" fmla="*/ 300 h 560"/>
                  <a:gd name="T4" fmla="*/ 280 w 1000"/>
                  <a:gd name="T5" fmla="*/ 240 h 560"/>
                  <a:gd name="T6" fmla="*/ 380 w 1000"/>
                  <a:gd name="T7" fmla="*/ 240 h 560"/>
                  <a:gd name="T8" fmla="*/ 380 w 1000"/>
                  <a:gd name="T9" fmla="*/ 220 h 560"/>
                  <a:gd name="T10" fmla="*/ 460 w 1000"/>
                  <a:gd name="T11" fmla="*/ 220 h 560"/>
                  <a:gd name="T12" fmla="*/ 460 w 1000"/>
                  <a:gd name="T13" fmla="*/ 180 h 560"/>
                  <a:gd name="T14" fmla="*/ 620 w 1000"/>
                  <a:gd name="T15" fmla="*/ 180 h 560"/>
                  <a:gd name="T16" fmla="*/ 620 w 1000"/>
                  <a:gd name="T17" fmla="*/ 0 h 560"/>
                  <a:gd name="T18" fmla="*/ 640 w 1000"/>
                  <a:gd name="T19" fmla="*/ 0 h 560"/>
                  <a:gd name="T20" fmla="*/ 640 w 1000"/>
                  <a:gd name="T21" fmla="*/ 200 h 560"/>
                  <a:gd name="T22" fmla="*/ 920 w 1000"/>
                  <a:gd name="T23" fmla="*/ 200 h 560"/>
                  <a:gd name="T24" fmla="*/ 920 w 1000"/>
                  <a:gd name="T25" fmla="*/ 0 h 560"/>
                  <a:gd name="T26" fmla="*/ 940 w 1000"/>
                  <a:gd name="T27" fmla="*/ 0 h 560"/>
                  <a:gd name="T28" fmla="*/ 940 w 1000"/>
                  <a:gd name="T29" fmla="*/ 60 h 560"/>
                  <a:gd name="T30" fmla="*/ 1000 w 1000"/>
                  <a:gd name="T31" fmla="*/ 60 h 560"/>
                  <a:gd name="T32" fmla="*/ 1000 w 1000"/>
                  <a:gd name="T33" fmla="*/ 500 h 560"/>
                  <a:gd name="T34" fmla="*/ 940 w 1000"/>
                  <a:gd name="T35" fmla="*/ 500 h 560"/>
                  <a:gd name="T36" fmla="*/ 940 w 1000"/>
                  <a:gd name="T37" fmla="*/ 560 h 560"/>
                  <a:gd name="T38" fmla="*/ 920 w 1000"/>
                  <a:gd name="T39" fmla="*/ 560 h 560"/>
                  <a:gd name="T40" fmla="*/ 920 w 1000"/>
                  <a:gd name="T41" fmla="*/ 440 h 560"/>
                  <a:gd name="T42" fmla="*/ 640 w 1000"/>
                  <a:gd name="T43" fmla="*/ 440 h 560"/>
                  <a:gd name="T44" fmla="*/ 640 w 1000"/>
                  <a:gd name="T45" fmla="*/ 560 h 560"/>
                  <a:gd name="T46" fmla="*/ 620 w 1000"/>
                  <a:gd name="T47" fmla="*/ 560 h 560"/>
                  <a:gd name="T48" fmla="*/ 620 w 1000"/>
                  <a:gd name="T49" fmla="*/ 380 h 560"/>
                  <a:gd name="T50" fmla="*/ 0 w 1000"/>
                  <a:gd name="T51" fmla="*/ 380 h 560"/>
                  <a:gd name="T52" fmla="*/ 0 w 1000"/>
                  <a:gd name="T53" fmla="*/ 300 h 5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0"/>
                  <a:gd name="T82" fmla="*/ 0 h 560"/>
                  <a:gd name="T83" fmla="*/ 1000 w 1000"/>
                  <a:gd name="T84" fmla="*/ 560 h 5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0" h="560">
                    <a:moveTo>
                      <a:pt x="0" y="300"/>
                    </a:moveTo>
                    <a:lnTo>
                      <a:pt x="280" y="300"/>
                    </a:lnTo>
                    <a:lnTo>
                      <a:pt x="280" y="240"/>
                    </a:lnTo>
                    <a:lnTo>
                      <a:pt x="380" y="240"/>
                    </a:lnTo>
                    <a:lnTo>
                      <a:pt x="380" y="220"/>
                    </a:lnTo>
                    <a:lnTo>
                      <a:pt x="460" y="220"/>
                    </a:lnTo>
                    <a:lnTo>
                      <a:pt x="460" y="180"/>
                    </a:lnTo>
                    <a:lnTo>
                      <a:pt x="620" y="180"/>
                    </a:lnTo>
                    <a:lnTo>
                      <a:pt x="620" y="0"/>
                    </a:lnTo>
                    <a:lnTo>
                      <a:pt x="640" y="0"/>
                    </a:lnTo>
                    <a:lnTo>
                      <a:pt x="640" y="200"/>
                    </a:lnTo>
                    <a:lnTo>
                      <a:pt x="920" y="200"/>
                    </a:lnTo>
                    <a:lnTo>
                      <a:pt x="920" y="0"/>
                    </a:lnTo>
                    <a:lnTo>
                      <a:pt x="940" y="0"/>
                    </a:lnTo>
                    <a:lnTo>
                      <a:pt x="940" y="60"/>
                    </a:lnTo>
                    <a:lnTo>
                      <a:pt x="1000" y="60"/>
                    </a:lnTo>
                    <a:lnTo>
                      <a:pt x="1000" y="500"/>
                    </a:lnTo>
                    <a:lnTo>
                      <a:pt x="940" y="500"/>
                    </a:lnTo>
                    <a:lnTo>
                      <a:pt x="940" y="560"/>
                    </a:lnTo>
                    <a:lnTo>
                      <a:pt x="920" y="560"/>
                    </a:lnTo>
                    <a:lnTo>
                      <a:pt x="920" y="440"/>
                    </a:lnTo>
                    <a:lnTo>
                      <a:pt x="640" y="440"/>
                    </a:lnTo>
                    <a:lnTo>
                      <a:pt x="640" y="560"/>
                    </a:lnTo>
                    <a:lnTo>
                      <a:pt x="620" y="560"/>
                    </a:lnTo>
                    <a:lnTo>
                      <a:pt x="620" y="380"/>
                    </a:lnTo>
                    <a:lnTo>
                      <a:pt x="0" y="380"/>
                    </a:lnTo>
                    <a:lnTo>
                      <a:pt x="0" y="30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35" name="Rectangle 553"/>
              <p:cNvSpPr>
                <a:spLocks noChangeAspect="1" noChangeArrowheads="1"/>
              </p:cNvSpPr>
              <p:nvPr/>
            </p:nvSpPr>
            <p:spPr bwMode="auto">
              <a:xfrm>
                <a:off x="2841" y="10725"/>
                <a:ext cx="200" cy="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36" name="Rectangle 554"/>
              <p:cNvSpPr>
                <a:spLocks noChangeAspect="1" noChangeArrowheads="1"/>
              </p:cNvSpPr>
              <p:nvPr/>
            </p:nvSpPr>
            <p:spPr bwMode="auto">
              <a:xfrm>
                <a:off x="2861" y="10465"/>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37" name="Rectangle 555"/>
              <p:cNvSpPr>
                <a:spLocks noChangeAspect="1" noChangeArrowheads="1"/>
              </p:cNvSpPr>
              <p:nvPr/>
            </p:nvSpPr>
            <p:spPr bwMode="auto">
              <a:xfrm>
                <a:off x="2881" y="10505"/>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38" name="Rectangle 556"/>
              <p:cNvSpPr>
                <a:spLocks noChangeAspect="1" noChangeArrowheads="1"/>
              </p:cNvSpPr>
              <p:nvPr/>
            </p:nvSpPr>
            <p:spPr bwMode="auto">
              <a:xfrm>
                <a:off x="2861" y="10185"/>
                <a:ext cx="160" cy="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39" name="Rectangle 557"/>
              <p:cNvSpPr>
                <a:spLocks noChangeAspect="1" noChangeArrowheads="1"/>
              </p:cNvSpPr>
              <p:nvPr/>
            </p:nvSpPr>
            <p:spPr bwMode="auto">
              <a:xfrm>
                <a:off x="2861" y="10145"/>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40" name="Rectangle 558"/>
              <p:cNvSpPr>
                <a:spLocks noChangeAspect="1" noChangeArrowheads="1"/>
              </p:cNvSpPr>
              <p:nvPr/>
            </p:nvSpPr>
            <p:spPr bwMode="auto">
              <a:xfrm>
                <a:off x="2841" y="10105"/>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grpSp>
        <p:grpSp>
          <p:nvGrpSpPr>
            <p:cNvPr id="3213" name="Group 559"/>
            <p:cNvGrpSpPr>
              <a:grpSpLocks noChangeAspect="1"/>
            </p:cNvGrpSpPr>
            <p:nvPr/>
          </p:nvGrpSpPr>
          <p:grpSpPr bwMode="auto">
            <a:xfrm>
              <a:off x="732" y="1268"/>
              <a:ext cx="2117" cy="2309"/>
              <a:chOff x="3421" y="3942"/>
              <a:chExt cx="6620" cy="7220"/>
            </a:xfrm>
          </p:grpSpPr>
          <p:sp>
            <p:nvSpPr>
              <p:cNvPr id="3214" name="Freeform 560"/>
              <p:cNvSpPr>
                <a:spLocks noChangeAspect="1"/>
              </p:cNvSpPr>
              <p:nvPr/>
            </p:nvSpPr>
            <p:spPr bwMode="auto">
              <a:xfrm>
                <a:off x="5461" y="4622"/>
                <a:ext cx="3360" cy="3400"/>
              </a:xfrm>
              <a:custGeom>
                <a:avLst/>
                <a:gdLst>
                  <a:gd name="T0" fmla="*/ 2880 w 3360"/>
                  <a:gd name="T1" fmla="*/ 2880 h 3400"/>
                  <a:gd name="T2" fmla="*/ 2680 w 3360"/>
                  <a:gd name="T3" fmla="*/ 3080 h 3400"/>
                  <a:gd name="T4" fmla="*/ 1760 w 3360"/>
                  <a:gd name="T5" fmla="*/ 3080 h 3400"/>
                  <a:gd name="T6" fmla="*/ 1440 w 3360"/>
                  <a:gd name="T7" fmla="*/ 3400 h 3400"/>
                  <a:gd name="T8" fmla="*/ 200 w 3360"/>
                  <a:gd name="T9" fmla="*/ 3400 h 3400"/>
                  <a:gd name="T10" fmla="*/ 0 w 3360"/>
                  <a:gd name="T11" fmla="*/ 3200 h 3400"/>
                  <a:gd name="T12" fmla="*/ 0 w 3360"/>
                  <a:gd name="T13" fmla="*/ 0 h 3400"/>
                  <a:gd name="T14" fmla="*/ 3360 w 3360"/>
                  <a:gd name="T15" fmla="*/ 0 h 3400"/>
                  <a:gd name="T16" fmla="*/ 3360 w 3360"/>
                  <a:gd name="T17" fmla="*/ 160 h 3400"/>
                  <a:gd name="T18" fmla="*/ 2720 w 3360"/>
                  <a:gd name="T19" fmla="*/ 160 h 3400"/>
                  <a:gd name="T20" fmla="*/ 2720 w 3360"/>
                  <a:gd name="T21" fmla="*/ 720 h 3400"/>
                  <a:gd name="T22" fmla="*/ 2880 w 3360"/>
                  <a:gd name="T23" fmla="*/ 1280 h 3400"/>
                  <a:gd name="T24" fmla="*/ 2880 w 3360"/>
                  <a:gd name="T25" fmla="*/ 2880 h 3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60"/>
                  <a:gd name="T40" fmla="*/ 0 h 3400"/>
                  <a:gd name="T41" fmla="*/ 3360 w 3360"/>
                  <a:gd name="T42" fmla="*/ 3400 h 34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60" h="3400">
                    <a:moveTo>
                      <a:pt x="2880" y="2880"/>
                    </a:moveTo>
                    <a:lnTo>
                      <a:pt x="2680" y="3080"/>
                    </a:lnTo>
                    <a:lnTo>
                      <a:pt x="1760" y="3080"/>
                    </a:lnTo>
                    <a:lnTo>
                      <a:pt x="1440" y="3400"/>
                    </a:lnTo>
                    <a:lnTo>
                      <a:pt x="200" y="3400"/>
                    </a:lnTo>
                    <a:lnTo>
                      <a:pt x="0" y="3200"/>
                    </a:lnTo>
                    <a:lnTo>
                      <a:pt x="0" y="0"/>
                    </a:lnTo>
                    <a:lnTo>
                      <a:pt x="3360" y="0"/>
                    </a:lnTo>
                    <a:lnTo>
                      <a:pt x="3360" y="160"/>
                    </a:lnTo>
                    <a:lnTo>
                      <a:pt x="2720" y="160"/>
                    </a:lnTo>
                    <a:lnTo>
                      <a:pt x="2720" y="720"/>
                    </a:lnTo>
                    <a:lnTo>
                      <a:pt x="2880" y="1280"/>
                    </a:lnTo>
                    <a:lnTo>
                      <a:pt x="2880" y="288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15" name="Rectangle 561"/>
              <p:cNvSpPr>
                <a:spLocks noChangeAspect="1" noChangeArrowheads="1"/>
              </p:cNvSpPr>
              <p:nvPr/>
            </p:nvSpPr>
            <p:spPr bwMode="auto">
              <a:xfrm>
                <a:off x="8541" y="4782"/>
                <a:ext cx="240" cy="320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16" name="Freeform 562"/>
              <p:cNvSpPr>
                <a:spLocks noChangeAspect="1"/>
              </p:cNvSpPr>
              <p:nvPr/>
            </p:nvSpPr>
            <p:spPr bwMode="auto">
              <a:xfrm>
                <a:off x="5561" y="4739"/>
                <a:ext cx="2680" cy="3160"/>
              </a:xfrm>
              <a:custGeom>
                <a:avLst/>
                <a:gdLst>
                  <a:gd name="T0" fmla="*/ 0 w 2680"/>
                  <a:gd name="T1" fmla="*/ 0 h 3160"/>
                  <a:gd name="T2" fmla="*/ 2340 w 2680"/>
                  <a:gd name="T3" fmla="*/ 0 h 3160"/>
                  <a:gd name="T4" fmla="*/ 2680 w 2680"/>
                  <a:gd name="T5" fmla="*/ 1160 h 3160"/>
                  <a:gd name="T6" fmla="*/ 2680 w 2680"/>
                  <a:gd name="T7" fmla="*/ 2740 h 3160"/>
                  <a:gd name="T8" fmla="*/ 2580 w 2680"/>
                  <a:gd name="T9" fmla="*/ 2840 h 3160"/>
                  <a:gd name="T10" fmla="*/ 1660 w 2680"/>
                  <a:gd name="T11" fmla="*/ 2840 h 3160"/>
                  <a:gd name="T12" fmla="*/ 1340 w 2680"/>
                  <a:gd name="T13" fmla="*/ 3160 h 3160"/>
                  <a:gd name="T14" fmla="*/ 100 w 2680"/>
                  <a:gd name="T15" fmla="*/ 3160 h 3160"/>
                  <a:gd name="T16" fmla="*/ 0 w 2680"/>
                  <a:gd name="T17" fmla="*/ 3060 h 3160"/>
                  <a:gd name="T18" fmla="*/ 0 w 2680"/>
                  <a:gd name="T19" fmla="*/ 0 h 3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3160"/>
                  <a:gd name="T32" fmla="*/ 2680 w 2680"/>
                  <a:gd name="T33" fmla="*/ 3160 h 3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3160">
                    <a:moveTo>
                      <a:pt x="0" y="0"/>
                    </a:moveTo>
                    <a:lnTo>
                      <a:pt x="2340" y="0"/>
                    </a:lnTo>
                    <a:lnTo>
                      <a:pt x="2680" y="1160"/>
                    </a:lnTo>
                    <a:lnTo>
                      <a:pt x="2680" y="2740"/>
                    </a:lnTo>
                    <a:lnTo>
                      <a:pt x="2580" y="2840"/>
                    </a:lnTo>
                    <a:lnTo>
                      <a:pt x="1660" y="2840"/>
                    </a:lnTo>
                    <a:lnTo>
                      <a:pt x="1340" y="3160"/>
                    </a:lnTo>
                    <a:lnTo>
                      <a:pt x="100" y="3160"/>
                    </a:lnTo>
                    <a:lnTo>
                      <a:pt x="0" y="30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17" name="Freeform 563"/>
              <p:cNvSpPr>
                <a:spLocks noChangeAspect="1"/>
              </p:cNvSpPr>
              <p:nvPr/>
            </p:nvSpPr>
            <p:spPr bwMode="auto">
              <a:xfrm>
                <a:off x="5561" y="5022"/>
                <a:ext cx="2680" cy="2880"/>
              </a:xfrm>
              <a:custGeom>
                <a:avLst/>
                <a:gdLst>
                  <a:gd name="T0" fmla="*/ 0 w 2680"/>
                  <a:gd name="T1" fmla="*/ 0 h 2880"/>
                  <a:gd name="T2" fmla="*/ 2420 w 2680"/>
                  <a:gd name="T3" fmla="*/ 0 h 2880"/>
                  <a:gd name="T4" fmla="*/ 2680 w 2680"/>
                  <a:gd name="T5" fmla="*/ 880 h 2880"/>
                  <a:gd name="T6" fmla="*/ 2680 w 2680"/>
                  <a:gd name="T7" fmla="*/ 2460 h 2880"/>
                  <a:gd name="T8" fmla="*/ 2580 w 2680"/>
                  <a:gd name="T9" fmla="*/ 2560 h 2880"/>
                  <a:gd name="T10" fmla="*/ 1660 w 2680"/>
                  <a:gd name="T11" fmla="*/ 2560 h 2880"/>
                  <a:gd name="T12" fmla="*/ 1340 w 2680"/>
                  <a:gd name="T13" fmla="*/ 2880 h 2880"/>
                  <a:gd name="T14" fmla="*/ 100 w 2680"/>
                  <a:gd name="T15" fmla="*/ 2880 h 2880"/>
                  <a:gd name="T16" fmla="*/ 0 w 2680"/>
                  <a:gd name="T17" fmla="*/ 2780 h 2880"/>
                  <a:gd name="T18" fmla="*/ 0 w 2680"/>
                  <a:gd name="T19" fmla="*/ 0 h 28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80"/>
                  <a:gd name="T31" fmla="*/ 0 h 2880"/>
                  <a:gd name="T32" fmla="*/ 2680 w 2680"/>
                  <a:gd name="T33" fmla="*/ 2880 h 28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80" h="2880">
                    <a:moveTo>
                      <a:pt x="0" y="0"/>
                    </a:moveTo>
                    <a:lnTo>
                      <a:pt x="2420" y="0"/>
                    </a:lnTo>
                    <a:lnTo>
                      <a:pt x="2680" y="880"/>
                    </a:lnTo>
                    <a:lnTo>
                      <a:pt x="2680" y="2460"/>
                    </a:lnTo>
                    <a:lnTo>
                      <a:pt x="2580" y="2560"/>
                    </a:lnTo>
                    <a:lnTo>
                      <a:pt x="1660" y="2560"/>
                    </a:lnTo>
                    <a:lnTo>
                      <a:pt x="1340" y="2880"/>
                    </a:lnTo>
                    <a:lnTo>
                      <a:pt x="100" y="2880"/>
                    </a:lnTo>
                    <a:lnTo>
                      <a:pt x="0" y="2780"/>
                    </a:lnTo>
                    <a:lnTo>
                      <a:pt x="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18" name="Freeform 564"/>
              <p:cNvSpPr>
                <a:spLocks noChangeAspect="1"/>
              </p:cNvSpPr>
              <p:nvPr/>
            </p:nvSpPr>
            <p:spPr bwMode="auto">
              <a:xfrm>
                <a:off x="3421" y="3942"/>
                <a:ext cx="3360" cy="680"/>
              </a:xfrm>
              <a:custGeom>
                <a:avLst/>
                <a:gdLst>
                  <a:gd name="T0" fmla="*/ 0 w 3360"/>
                  <a:gd name="T1" fmla="*/ 0 h 680"/>
                  <a:gd name="T2" fmla="*/ 3360 w 3360"/>
                  <a:gd name="T3" fmla="*/ 0 h 680"/>
                  <a:gd name="T4" fmla="*/ 3360 w 3360"/>
                  <a:gd name="T5" fmla="*/ 680 h 680"/>
                  <a:gd name="T6" fmla="*/ 2560 w 3360"/>
                  <a:gd name="T7" fmla="*/ 680 h 680"/>
                  <a:gd name="T8" fmla="*/ 2560 w 3360"/>
                  <a:gd name="T9" fmla="*/ 400 h 680"/>
                  <a:gd name="T10" fmla="*/ 0 w 3360"/>
                  <a:gd name="T11" fmla="*/ 400 h 680"/>
                  <a:gd name="T12" fmla="*/ 0 w 3360"/>
                  <a:gd name="T13" fmla="*/ 0 h 680"/>
                  <a:gd name="T14" fmla="*/ 0 60000 65536"/>
                  <a:gd name="T15" fmla="*/ 0 60000 65536"/>
                  <a:gd name="T16" fmla="*/ 0 60000 65536"/>
                  <a:gd name="T17" fmla="*/ 0 60000 65536"/>
                  <a:gd name="T18" fmla="*/ 0 60000 65536"/>
                  <a:gd name="T19" fmla="*/ 0 60000 65536"/>
                  <a:gd name="T20" fmla="*/ 0 60000 65536"/>
                  <a:gd name="T21" fmla="*/ 0 w 3360"/>
                  <a:gd name="T22" fmla="*/ 0 h 680"/>
                  <a:gd name="T23" fmla="*/ 3360 w 3360"/>
                  <a:gd name="T24" fmla="*/ 680 h 6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0" h="680">
                    <a:moveTo>
                      <a:pt x="0" y="0"/>
                    </a:moveTo>
                    <a:lnTo>
                      <a:pt x="3360" y="0"/>
                    </a:lnTo>
                    <a:lnTo>
                      <a:pt x="3360" y="680"/>
                    </a:lnTo>
                    <a:lnTo>
                      <a:pt x="2560" y="680"/>
                    </a:lnTo>
                    <a:lnTo>
                      <a:pt x="2560" y="400"/>
                    </a:lnTo>
                    <a:lnTo>
                      <a:pt x="0" y="40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19" name="Rectangle 565"/>
              <p:cNvSpPr>
                <a:spLocks noChangeAspect="1" noChangeArrowheads="1"/>
              </p:cNvSpPr>
              <p:nvPr/>
            </p:nvSpPr>
            <p:spPr bwMode="auto">
              <a:xfrm>
                <a:off x="8581" y="7985"/>
                <a:ext cx="160" cy="18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20" name="Freeform 566"/>
              <p:cNvSpPr>
                <a:spLocks noChangeAspect="1"/>
              </p:cNvSpPr>
              <p:nvPr/>
            </p:nvSpPr>
            <p:spPr bwMode="auto">
              <a:xfrm>
                <a:off x="8381" y="9822"/>
                <a:ext cx="1660" cy="1340"/>
              </a:xfrm>
              <a:custGeom>
                <a:avLst/>
                <a:gdLst>
                  <a:gd name="T0" fmla="*/ 0 w 1660"/>
                  <a:gd name="T1" fmla="*/ 0 h 1340"/>
                  <a:gd name="T2" fmla="*/ 560 w 1660"/>
                  <a:gd name="T3" fmla="*/ 0 h 1340"/>
                  <a:gd name="T4" fmla="*/ 560 w 1660"/>
                  <a:gd name="T5" fmla="*/ 320 h 1340"/>
                  <a:gd name="T6" fmla="*/ 960 w 1660"/>
                  <a:gd name="T7" fmla="*/ 320 h 1340"/>
                  <a:gd name="T8" fmla="*/ 1200 w 1660"/>
                  <a:gd name="T9" fmla="*/ 620 h 1340"/>
                  <a:gd name="T10" fmla="*/ 1200 w 1660"/>
                  <a:gd name="T11" fmla="*/ 640 h 1340"/>
                  <a:gd name="T12" fmla="*/ 1660 w 1660"/>
                  <a:gd name="T13" fmla="*/ 640 h 1340"/>
                  <a:gd name="T14" fmla="*/ 1660 w 1660"/>
                  <a:gd name="T15" fmla="*/ 660 h 1340"/>
                  <a:gd name="T16" fmla="*/ 1160 w 1660"/>
                  <a:gd name="T17" fmla="*/ 660 h 1340"/>
                  <a:gd name="T18" fmla="*/ 1160 w 1660"/>
                  <a:gd name="T19" fmla="*/ 640 h 1340"/>
                  <a:gd name="T20" fmla="*/ 940 w 1660"/>
                  <a:gd name="T21" fmla="*/ 360 h 1340"/>
                  <a:gd name="T22" fmla="*/ 480 w 1660"/>
                  <a:gd name="T23" fmla="*/ 360 h 1340"/>
                  <a:gd name="T24" fmla="*/ 480 w 1660"/>
                  <a:gd name="T25" fmla="*/ 1300 h 1340"/>
                  <a:gd name="T26" fmla="*/ 1080 w 1660"/>
                  <a:gd name="T27" fmla="*/ 1300 h 1340"/>
                  <a:gd name="T28" fmla="*/ 1200 w 1660"/>
                  <a:gd name="T29" fmla="*/ 1180 h 1340"/>
                  <a:gd name="T30" fmla="*/ 1200 w 1660"/>
                  <a:gd name="T31" fmla="*/ 1020 h 1340"/>
                  <a:gd name="T32" fmla="*/ 1660 w 1660"/>
                  <a:gd name="T33" fmla="*/ 1020 h 1340"/>
                  <a:gd name="T34" fmla="*/ 1660 w 1660"/>
                  <a:gd name="T35" fmla="*/ 1040 h 1340"/>
                  <a:gd name="T36" fmla="*/ 1380 w 1660"/>
                  <a:gd name="T37" fmla="*/ 1040 h 1340"/>
                  <a:gd name="T38" fmla="*/ 1380 w 1660"/>
                  <a:gd name="T39" fmla="*/ 1080 h 1340"/>
                  <a:gd name="T40" fmla="*/ 1120 w 1660"/>
                  <a:gd name="T41" fmla="*/ 1340 h 1340"/>
                  <a:gd name="T42" fmla="*/ 440 w 1660"/>
                  <a:gd name="T43" fmla="*/ 1340 h 1340"/>
                  <a:gd name="T44" fmla="*/ 440 w 1660"/>
                  <a:gd name="T45" fmla="*/ 240 h 1340"/>
                  <a:gd name="T46" fmla="*/ 0 w 1660"/>
                  <a:gd name="T47" fmla="*/ 240 h 1340"/>
                  <a:gd name="T48" fmla="*/ 0 w 1660"/>
                  <a:gd name="T49" fmla="*/ 0 h 1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0"/>
                  <a:gd name="T76" fmla="*/ 0 h 1340"/>
                  <a:gd name="T77" fmla="*/ 1660 w 1660"/>
                  <a:gd name="T78" fmla="*/ 1340 h 13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0" h="1340">
                    <a:moveTo>
                      <a:pt x="0" y="0"/>
                    </a:moveTo>
                    <a:lnTo>
                      <a:pt x="560" y="0"/>
                    </a:lnTo>
                    <a:lnTo>
                      <a:pt x="560" y="320"/>
                    </a:lnTo>
                    <a:lnTo>
                      <a:pt x="960" y="320"/>
                    </a:lnTo>
                    <a:lnTo>
                      <a:pt x="1200" y="620"/>
                    </a:lnTo>
                    <a:lnTo>
                      <a:pt x="1200" y="640"/>
                    </a:lnTo>
                    <a:lnTo>
                      <a:pt x="1660" y="640"/>
                    </a:lnTo>
                    <a:lnTo>
                      <a:pt x="1660" y="660"/>
                    </a:lnTo>
                    <a:lnTo>
                      <a:pt x="1160" y="660"/>
                    </a:lnTo>
                    <a:lnTo>
                      <a:pt x="1160" y="640"/>
                    </a:lnTo>
                    <a:lnTo>
                      <a:pt x="940" y="360"/>
                    </a:lnTo>
                    <a:lnTo>
                      <a:pt x="480" y="360"/>
                    </a:lnTo>
                    <a:lnTo>
                      <a:pt x="480" y="1300"/>
                    </a:lnTo>
                    <a:lnTo>
                      <a:pt x="1080" y="1300"/>
                    </a:lnTo>
                    <a:lnTo>
                      <a:pt x="1200" y="1180"/>
                    </a:lnTo>
                    <a:lnTo>
                      <a:pt x="1200" y="1020"/>
                    </a:lnTo>
                    <a:lnTo>
                      <a:pt x="1660" y="1020"/>
                    </a:lnTo>
                    <a:lnTo>
                      <a:pt x="1660" y="1040"/>
                    </a:lnTo>
                    <a:lnTo>
                      <a:pt x="1380" y="1040"/>
                    </a:lnTo>
                    <a:lnTo>
                      <a:pt x="1380" y="1080"/>
                    </a:lnTo>
                    <a:lnTo>
                      <a:pt x="1120" y="1340"/>
                    </a:lnTo>
                    <a:lnTo>
                      <a:pt x="440" y="1340"/>
                    </a:lnTo>
                    <a:lnTo>
                      <a:pt x="440" y="240"/>
                    </a:lnTo>
                    <a:lnTo>
                      <a:pt x="0" y="24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grpSp>
      <p:grpSp>
        <p:nvGrpSpPr>
          <p:cNvPr id="20" name="Group 567"/>
          <p:cNvGrpSpPr>
            <a:grpSpLocks/>
          </p:cNvGrpSpPr>
          <p:nvPr/>
        </p:nvGrpSpPr>
        <p:grpSpPr bwMode="auto">
          <a:xfrm>
            <a:off x="1012825" y="1903413"/>
            <a:ext cx="7104063" cy="4002087"/>
            <a:chOff x="654" y="1127"/>
            <a:chExt cx="4475" cy="2521"/>
          </a:xfrm>
        </p:grpSpPr>
        <p:grpSp>
          <p:nvGrpSpPr>
            <p:cNvPr id="3098" name="Group 568"/>
            <p:cNvGrpSpPr>
              <a:grpSpLocks noChangeAspect="1"/>
            </p:cNvGrpSpPr>
            <p:nvPr/>
          </p:nvGrpSpPr>
          <p:grpSpPr bwMode="auto">
            <a:xfrm>
              <a:off x="2935" y="1128"/>
              <a:ext cx="2194" cy="2520"/>
              <a:chOff x="2101" y="3145"/>
              <a:chExt cx="6860" cy="7880"/>
            </a:xfrm>
          </p:grpSpPr>
          <p:sp>
            <p:nvSpPr>
              <p:cNvPr id="3151" name="Freeform 569"/>
              <p:cNvSpPr>
                <a:spLocks noChangeAspect="1"/>
              </p:cNvSpPr>
              <p:nvPr/>
            </p:nvSpPr>
            <p:spPr bwMode="auto">
              <a:xfrm flipH="1">
                <a:off x="3041" y="3145"/>
                <a:ext cx="1520" cy="2400"/>
              </a:xfrm>
              <a:custGeom>
                <a:avLst/>
                <a:gdLst>
                  <a:gd name="T0" fmla="*/ 0 w 1520"/>
                  <a:gd name="T1" fmla="*/ 0 h 2400"/>
                  <a:gd name="T2" fmla="*/ 80 w 1520"/>
                  <a:gd name="T3" fmla="*/ 0 h 2400"/>
                  <a:gd name="T4" fmla="*/ 280 w 1520"/>
                  <a:gd name="T5" fmla="*/ 360 h 2400"/>
                  <a:gd name="T6" fmla="*/ 1520 w 1520"/>
                  <a:gd name="T7" fmla="*/ 360 h 2400"/>
                  <a:gd name="T8" fmla="*/ 1520 w 1520"/>
                  <a:gd name="T9" fmla="*/ 2400 h 2400"/>
                  <a:gd name="T10" fmla="*/ 1400 w 1520"/>
                  <a:gd name="T11" fmla="*/ 2400 h 2400"/>
                  <a:gd name="T12" fmla="*/ 1400 w 1520"/>
                  <a:gd name="T13" fmla="*/ 440 h 2400"/>
                  <a:gd name="T14" fmla="*/ 200 w 1520"/>
                  <a:gd name="T15" fmla="*/ 440 h 2400"/>
                  <a:gd name="T16" fmla="*/ 0 w 1520"/>
                  <a:gd name="T17" fmla="*/ 80 h 2400"/>
                  <a:gd name="T18" fmla="*/ 0 w 1520"/>
                  <a:gd name="T19" fmla="*/ 0 h 2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0"/>
                  <a:gd name="T31" fmla="*/ 0 h 2400"/>
                  <a:gd name="T32" fmla="*/ 1520 w 1520"/>
                  <a:gd name="T33" fmla="*/ 2400 h 2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0" h="2400">
                    <a:moveTo>
                      <a:pt x="0" y="0"/>
                    </a:moveTo>
                    <a:lnTo>
                      <a:pt x="80" y="0"/>
                    </a:lnTo>
                    <a:lnTo>
                      <a:pt x="280" y="360"/>
                    </a:lnTo>
                    <a:lnTo>
                      <a:pt x="1520" y="360"/>
                    </a:lnTo>
                    <a:lnTo>
                      <a:pt x="1520" y="2400"/>
                    </a:lnTo>
                    <a:lnTo>
                      <a:pt x="1400" y="2400"/>
                    </a:lnTo>
                    <a:lnTo>
                      <a:pt x="1400" y="440"/>
                    </a:lnTo>
                    <a:lnTo>
                      <a:pt x="200" y="440"/>
                    </a:lnTo>
                    <a:lnTo>
                      <a:pt x="0" y="8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52" name="Freeform 570"/>
              <p:cNvSpPr>
                <a:spLocks noChangeAspect="1"/>
              </p:cNvSpPr>
              <p:nvPr/>
            </p:nvSpPr>
            <p:spPr bwMode="auto">
              <a:xfrm flipH="1">
                <a:off x="2241" y="5545"/>
                <a:ext cx="920" cy="2600"/>
              </a:xfrm>
              <a:custGeom>
                <a:avLst/>
                <a:gdLst>
                  <a:gd name="T0" fmla="*/ 0 w 920"/>
                  <a:gd name="T1" fmla="*/ 0 h 2600"/>
                  <a:gd name="T2" fmla="*/ 120 w 920"/>
                  <a:gd name="T3" fmla="*/ 0 h 2600"/>
                  <a:gd name="T4" fmla="*/ 120 w 920"/>
                  <a:gd name="T5" fmla="*/ 2440 h 2600"/>
                  <a:gd name="T6" fmla="*/ 920 w 920"/>
                  <a:gd name="T7" fmla="*/ 2440 h 2600"/>
                  <a:gd name="T8" fmla="*/ 920 w 920"/>
                  <a:gd name="T9" fmla="*/ 2600 h 2600"/>
                  <a:gd name="T10" fmla="*/ 0 w 920"/>
                  <a:gd name="T11" fmla="*/ 2600 h 2600"/>
                  <a:gd name="T12" fmla="*/ 0 w 920"/>
                  <a:gd name="T13" fmla="*/ 0 h 2600"/>
                  <a:gd name="T14" fmla="*/ 0 60000 65536"/>
                  <a:gd name="T15" fmla="*/ 0 60000 65536"/>
                  <a:gd name="T16" fmla="*/ 0 60000 65536"/>
                  <a:gd name="T17" fmla="*/ 0 60000 65536"/>
                  <a:gd name="T18" fmla="*/ 0 60000 65536"/>
                  <a:gd name="T19" fmla="*/ 0 60000 65536"/>
                  <a:gd name="T20" fmla="*/ 0 60000 65536"/>
                  <a:gd name="T21" fmla="*/ 0 w 920"/>
                  <a:gd name="T22" fmla="*/ 0 h 2600"/>
                  <a:gd name="T23" fmla="*/ 920 w 920"/>
                  <a:gd name="T24" fmla="*/ 2600 h 2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0" h="2600">
                    <a:moveTo>
                      <a:pt x="0" y="0"/>
                    </a:moveTo>
                    <a:lnTo>
                      <a:pt x="120" y="0"/>
                    </a:lnTo>
                    <a:lnTo>
                      <a:pt x="120" y="2440"/>
                    </a:lnTo>
                    <a:lnTo>
                      <a:pt x="920" y="2440"/>
                    </a:lnTo>
                    <a:lnTo>
                      <a:pt x="920" y="2600"/>
                    </a:lnTo>
                    <a:lnTo>
                      <a:pt x="0" y="260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53" name="Freeform 571"/>
              <p:cNvSpPr>
                <a:spLocks noChangeAspect="1"/>
              </p:cNvSpPr>
              <p:nvPr/>
            </p:nvSpPr>
            <p:spPr bwMode="auto">
              <a:xfrm flipH="1">
                <a:off x="3721" y="5142"/>
                <a:ext cx="4560" cy="2880"/>
              </a:xfrm>
              <a:custGeom>
                <a:avLst/>
                <a:gdLst>
                  <a:gd name="T0" fmla="*/ 0 w 4560"/>
                  <a:gd name="T1" fmla="*/ 0 h 2880"/>
                  <a:gd name="T2" fmla="*/ 1480 w 4560"/>
                  <a:gd name="T3" fmla="*/ 0 h 2880"/>
                  <a:gd name="T4" fmla="*/ 1480 w 4560"/>
                  <a:gd name="T5" fmla="*/ 2640 h 2880"/>
                  <a:gd name="T6" fmla="*/ 1600 w 4560"/>
                  <a:gd name="T7" fmla="*/ 2760 h 2880"/>
                  <a:gd name="T8" fmla="*/ 4560 w 4560"/>
                  <a:gd name="T9" fmla="*/ 2760 h 2880"/>
                  <a:gd name="T10" fmla="*/ 4560 w 4560"/>
                  <a:gd name="T11" fmla="*/ 2880 h 2880"/>
                  <a:gd name="T12" fmla="*/ 360 w 4560"/>
                  <a:gd name="T13" fmla="*/ 2880 h 2880"/>
                  <a:gd name="T14" fmla="*/ 160 w 4560"/>
                  <a:gd name="T15" fmla="*/ 2680 h 2880"/>
                  <a:gd name="T16" fmla="*/ 160 w 4560"/>
                  <a:gd name="T17" fmla="*/ 1560 h 2880"/>
                  <a:gd name="T18" fmla="*/ 0 w 4560"/>
                  <a:gd name="T19" fmla="*/ 1400 h 2880"/>
                  <a:gd name="T20" fmla="*/ 0 w 4560"/>
                  <a:gd name="T21" fmla="*/ 0 h 28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0"/>
                  <a:gd name="T34" fmla="*/ 0 h 2880"/>
                  <a:gd name="T35" fmla="*/ 4560 w 4560"/>
                  <a:gd name="T36" fmla="*/ 2880 h 28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0" h="2880">
                    <a:moveTo>
                      <a:pt x="0" y="0"/>
                    </a:moveTo>
                    <a:lnTo>
                      <a:pt x="1480" y="0"/>
                    </a:lnTo>
                    <a:lnTo>
                      <a:pt x="1480" y="2640"/>
                    </a:lnTo>
                    <a:lnTo>
                      <a:pt x="1600" y="2760"/>
                    </a:lnTo>
                    <a:lnTo>
                      <a:pt x="4560" y="2760"/>
                    </a:lnTo>
                    <a:lnTo>
                      <a:pt x="4560" y="2880"/>
                    </a:lnTo>
                    <a:lnTo>
                      <a:pt x="360" y="2880"/>
                    </a:lnTo>
                    <a:lnTo>
                      <a:pt x="160" y="2680"/>
                    </a:lnTo>
                    <a:lnTo>
                      <a:pt x="160" y="1560"/>
                    </a:lnTo>
                    <a:lnTo>
                      <a:pt x="0" y="140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54" name="Freeform 572"/>
              <p:cNvSpPr>
                <a:spLocks noChangeAspect="1"/>
              </p:cNvSpPr>
              <p:nvPr/>
            </p:nvSpPr>
            <p:spPr bwMode="auto">
              <a:xfrm flipH="1">
                <a:off x="4561" y="3145"/>
                <a:ext cx="4400" cy="2000"/>
              </a:xfrm>
              <a:custGeom>
                <a:avLst/>
                <a:gdLst>
                  <a:gd name="T0" fmla="*/ 2160 w 4400"/>
                  <a:gd name="T1" fmla="*/ 1520 h 2000"/>
                  <a:gd name="T2" fmla="*/ 2160 w 4400"/>
                  <a:gd name="T3" fmla="*/ 2000 h 2000"/>
                  <a:gd name="T4" fmla="*/ 200 w 4400"/>
                  <a:gd name="T5" fmla="*/ 2000 h 2000"/>
                  <a:gd name="T6" fmla="*/ 0 w 4400"/>
                  <a:gd name="T7" fmla="*/ 1800 h 2000"/>
                  <a:gd name="T8" fmla="*/ 0 w 4400"/>
                  <a:gd name="T9" fmla="*/ 200 h 2000"/>
                  <a:gd name="T10" fmla="*/ 2280 w 4400"/>
                  <a:gd name="T11" fmla="*/ 200 h 2000"/>
                  <a:gd name="T12" fmla="*/ 2400 w 4400"/>
                  <a:gd name="T13" fmla="*/ 0 h 2000"/>
                  <a:gd name="T14" fmla="*/ 4400 w 4400"/>
                  <a:gd name="T15" fmla="*/ 0 h 2000"/>
                  <a:gd name="T16" fmla="*/ 4400 w 4400"/>
                  <a:gd name="T17" fmla="*/ 80 h 2000"/>
                  <a:gd name="T18" fmla="*/ 2480 w 4400"/>
                  <a:gd name="T19" fmla="*/ 80 h 2000"/>
                  <a:gd name="T20" fmla="*/ 2360 w 4400"/>
                  <a:gd name="T21" fmla="*/ 280 h 2000"/>
                  <a:gd name="T22" fmla="*/ 120 w 4400"/>
                  <a:gd name="T23" fmla="*/ 280 h 2000"/>
                  <a:gd name="T24" fmla="*/ 120 w 4400"/>
                  <a:gd name="T25" fmla="*/ 520 h 2000"/>
                  <a:gd name="T26" fmla="*/ 80 w 4400"/>
                  <a:gd name="T27" fmla="*/ 520 h 2000"/>
                  <a:gd name="T28" fmla="*/ 80 w 4400"/>
                  <a:gd name="T29" fmla="*/ 1640 h 2000"/>
                  <a:gd name="T30" fmla="*/ 760 w 4400"/>
                  <a:gd name="T31" fmla="*/ 1640 h 2000"/>
                  <a:gd name="T32" fmla="*/ 760 w 4400"/>
                  <a:gd name="T33" fmla="*/ 1520 h 2000"/>
                  <a:gd name="T34" fmla="*/ 2160 w 4400"/>
                  <a:gd name="T35" fmla="*/ 1520 h 2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00"/>
                  <a:gd name="T55" fmla="*/ 0 h 2000"/>
                  <a:gd name="T56" fmla="*/ 4400 w 4400"/>
                  <a:gd name="T57" fmla="*/ 2000 h 2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00" h="2000">
                    <a:moveTo>
                      <a:pt x="2160" y="1520"/>
                    </a:moveTo>
                    <a:lnTo>
                      <a:pt x="2160" y="2000"/>
                    </a:lnTo>
                    <a:lnTo>
                      <a:pt x="200" y="2000"/>
                    </a:lnTo>
                    <a:lnTo>
                      <a:pt x="0" y="1800"/>
                    </a:lnTo>
                    <a:lnTo>
                      <a:pt x="0" y="200"/>
                    </a:lnTo>
                    <a:lnTo>
                      <a:pt x="2280" y="200"/>
                    </a:lnTo>
                    <a:lnTo>
                      <a:pt x="2400" y="0"/>
                    </a:lnTo>
                    <a:lnTo>
                      <a:pt x="4400" y="0"/>
                    </a:lnTo>
                    <a:lnTo>
                      <a:pt x="4400" y="80"/>
                    </a:lnTo>
                    <a:lnTo>
                      <a:pt x="2480" y="80"/>
                    </a:lnTo>
                    <a:lnTo>
                      <a:pt x="2360" y="280"/>
                    </a:lnTo>
                    <a:lnTo>
                      <a:pt x="120" y="280"/>
                    </a:lnTo>
                    <a:lnTo>
                      <a:pt x="120" y="520"/>
                    </a:lnTo>
                    <a:lnTo>
                      <a:pt x="80" y="520"/>
                    </a:lnTo>
                    <a:lnTo>
                      <a:pt x="80" y="1640"/>
                    </a:lnTo>
                    <a:lnTo>
                      <a:pt x="760" y="1640"/>
                    </a:lnTo>
                    <a:lnTo>
                      <a:pt x="760" y="1520"/>
                    </a:lnTo>
                    <a:lnTo>
                      <a:pt x="2160" y="152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55" name="Line 573"/>
              <p:cNvSpPr>
                <a:spLocks noChangeAspect="1" noChangeShapeType="1"/>
              </p:cNvSpPr>
              <p:nvPr/>
            </p:nvSpPr>
            <p:spPr bwMode="auto">
              <a:xfrm flipH="1" flipV="1">
                <a:off x="8121" y="6705"/>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56" name="Line 574"/>
              <p:cNvSpPr>
                <a:spLocks noChangeAspect="1" noChangeShapeType="1"/>
              </p:cNvSpPr>
              <p:nvPr/>
            </p:nvSpPr>
            <p:spPr bwMode="auto">
              <a:xfrm flipH="1">
                <a:off x="6801" y="4665"/>
                <a:ext cx="0" cy="3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57" name="Line 575"/>
              <p:cNvSpPr>
                <a:spLocks noChangeAspect="1" noChangeShapeType="1"/>
              </p:cNvSpPr>
              <p:nvPr/>
            </p:nvSpPr>
            <p:spPr bwMode="auto">
              <a:xfrm flipH="1">
                <a:off x="8281" y="5145"/>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58" name="Line 576"/>
              <p:cNvSpPr>
                <a:spLocks noChangeAspect="1" noChangeShapeType="1"/>
              </p:cNvSpPr>
              <p:nvPr/>
            </p:nvSpPr>
            <p:spPr bwMode="auto">
              <a:xfrm flipV="1">
                <a:off x="8121" y="6545"/>
                <a:ext cx="16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59" name="Line 577"/>
              <p:cNvSpPr>
                <a:spLocks noChangeAspect="1" noChangeShapeType="1"/>
              </p:cNvSpPr>
              <p:nvPr/>
            </p:nvSpPr>
            <p:spPr bwMode="auto">
              <a:xfrm>
                <a:off x="6801" y="4665"/>
                <a:ext cx="1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0" name="Line 578"/>
              <p:cNvSpPr>
                <a:spLocks noChangeAspect="1" noChangeShapeType="1"/>
              </p:cNvSpPr>
              <p:nvPr/>
            </p:nvSpPr>
            <p:spPr bwMode="auto">
              <a:xfrm flipH="1">
                <a:off x="8201" y="466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1" name="Line 579"/>
              <p:cNvSpPr>
                <a:spLocks noChangeAspect="1" noChangeShapeType="1"/>
              </p:cNvSpPr>
              <p:nvPr/>
            </p:nvSpPr>
            <p:spPr bwMode="auto">
              <a:xfrm>
                <a:off x="3041" y="3505"/>
                <a:ext cx="1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2" name="Line 580"/>
              <p:cNvSpPr>
                <a:spLocks noChangeAspect="1" noChangeShapeType="1"/>
              </p:cNvSpPr>
              <p:nvPr/>
            </p:nvSpPr>
            <p:spPr bwMode="auto">
              <a:xfrm rot="5400000" flipH="1">
                <a:off x="881" y="5865"/>
                <a:ext cx="4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3" name="Line 581"/>
              <p:cNvSpPr>
                <a:spLocks noChangeAspect="1" noChangeShapeType="1"/>
              </p:cNvSpPr>
              <p:nvPr/>
            </p:nvSpPr>
            <p:spPr bwMode="auto">
              <a:xfrm flipH="1">
                <a:off x="3161" y="3585"/>
                <a:ext cx="1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4" name="Line 582"/>
              <p:cNvSpPr>
                <a:spLocks noChangeAspect="1" noChangeShapeType="1"/>
              </p:cNvSpPr>
              <p:nvPr/>
            </p:nvSpPr>
            <p:spPr bwMode="auto">
              <a:xfrm flipV="1">
                <a:off x="4361" y="3225"/>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5" name="Line 583"/>
              <p:cNvSpPr>
                <a:spLocks noChangeAspect="1" noChangeShapeType="1"/>
              </p:cNvSpPr>
              <p:nvPr/>
            </p:nvSpPr>
            <p:spPr bwMode="auto">
              <a:xfrm rot="5400000" flipH="1">
                <a:off x="6521" y="3185"/>
                <a:ext cx="20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6" name="Line 584"/>
              <p:cNvSpPr>
                <a:spLocks noChangeAspect="1" noChangeShapeType="1"/>
              </p:cNvSpPr>
              <p:nvPr/>
            </p:nvSpPr>
            <p:spPr bwMode="auto">
              <a:xfrm rot="5400000">
                <a:off x="5521" y="2105"/>
                <a:ext cx="0" cy="2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7" name="Line 585"/>
              <p:cNvSpPr>
                <a:spLocks noChangeAspect="1" noChangeShapeType="1"/>
              </p:cNvSpPr>
              <p:nvPr/>
            </p:nvSpPr>
            <p:spPr bwMode="auto">
              <a:xfrm rot="5400000" flipH="1">
                <a:off x="8161" y="4145"/>
                <a:ext cx="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8" name="Line 586"/>
              <p:cNvSpPr>
                <a:spLocks noChangeAspect="1" noChangeShapeType="1"/>
              </p:cNvSpPr>
              <p:nvPr/>
            </p:nvSpPr>
            <p:spPr bwMode="auto">
              <a:xfrm flipH="1">
                <a:off x="8881" y="3665"/>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69" name="Line 587"/>
              <p:cNvSpPr>
                <a:spLocks noChangeAspect="1" noChangeShapeType="1"/>
              </p:cNvSpPr>
              <p:nvPr/>
            </p:nvSpPr>
            <p:spPr bwMode="auto">
              <a:xfrm flipH="1" flipV="1">
                <a:off x="8281" y="5145"/>
                <a:ext cx="0" cy="1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0" name="Line 588"/>
              <p:cNvSpPr>
                <a:spLocks noChangeAspect="1" noChangeShapeType="1"/>
              </p:cNvSpPr>
              <p:nvPr/>
            </p:nvSpPr>
            <p:spPr bwMode="auto">
              <a:xfrm flipH="1">
                <a:off x="8201" y="4785"/>
                <a:ext cx="6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1" name="Line 589"/>
              <p:cNvSpPr>
                <a:spLocks noChangeAspect="1" noChangeShapeType="1"/>
              </p:cNvSpPr>
              <p:nvPr/>
            </p:nvSpPr>
            <p:spPr bwMode="auto">
              <a:xfrm flipV="1">
                <a:off x="8761" y="4945"/>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2" name="Line 590"/>
              <p:cNvSpPr>
                <a:spLocks noChangeAspect="1" noChangeShapeType="1"/>
              </p:cNvSpPr>
              <p:nvPr/>
            </p:nvSpPr>
            <p:spPr bwMode="auto">
              <a:xfrm flipV="1">
                <a:off x="6681" y="3345"/>
                <a:ext cx="2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3" name="Line 591"/>
              <p:cNvSpPr>
                <a:spLocks noChangeAspect="1" noChangeShapeType="1"/>
              </p:cNvSpPr>
              <p:nvPr/>
            </p:nvSpPr>
            <p:spPr bwMode="auto">
              <a:xfrm flipH="1">
                <a:off x="8841" y="3665"/>
                <a:ext cx="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4" name="Line 592"/>
              <p:cNvSpPr>
                <a:spLocks noChangeAspect="1" noChangeShapeType="1"/>
              </p:cNvSpPr>
              <p:nvPr/>
            </p:nvSpPr>
            <p:spPr bwMode="auto">
              <a:xfrm flipH="1" flipV="1">
                <a:off x="8841" y="3425"/>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5" name="Line 593"/>
              <p:cNvSpPr>
                <a:spLocks noChangeAspect="1" noChangeShapeType="1"/>
              </p:cNvSpPr>
              <p:nvPr/>
            </p:nvSpPr>
            <p:spPr bwMode="auto">
              <a:xfrm flipV="1">
                <a:off x="6601" y="3425"/>
                <a:ext cx="2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6" name="Line 594"/>
              <p:cNvSpPr>
                <a:spLocks noChangeAspect="1" noChangeShapeType="1"/>
              </p:cNvSpPr>
              <p:nvPr/>
            </p:nvSpPr>
            <p:spPr bwMode="auto">
              <a:xfrm flipH="1" flipV="1">
                <a:off x="6481" y="3225"/>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7" name="Line 595"/>
              <p:cNvSpPr>
                <a:spLocks noChangeAspect="1" noChangeShapeType="1"/>
              </p:cNvSpPr>
              <p:nvPr/>
            </p:nvSpPr>
            <p:spPr bwMode="auto">
              <a:xfrm flipH="1">
                <a:off x="4561" y="3225"/>
                <a:ext cx="1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8" name="Line 596"/>
              <p:cNvSpPr>
                <a:spLocks noChangeAspect="1" noChangeShapeType="1"/>
              </p:cNvSpPr>
              <p:nvPr/>
            </p:nvSpPr>
            <p:spPr bwMode="auto">
              <a:xfrm flipH="1">
                <a:off x="4281" y="3145"/>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79" name="Line 597"/>
              <p:cNvSpPr>
                <a:spLocks noChangeAspect="1" noChangeShapeType="1"/>
              </p:cNvSpPr>
              <p:nvPr/>
            </p:nvSpPr>
            <p:spPr bwMode="auto">
              <a:xfrm flipH="1">
                <a:off x="3041" y="3505"/>
                <a:ext cx="0" cy="4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0" name="Line 598"/>
              <p:cNvSpPr>
                <a:spLocks noChangeAspect="1" noChangeShapeType="1"/>
              </p:cNvSpPr>
              <p:nvPr/>
            </p:nvSpPr>
            <p:spPr bwMode="auto">
              <a:xfrm rot="16200000" flipH="1">
                <a:off x="2641" y="7585"/>
                <a:ext cx="0" cy="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1" name="Line 599"/>
              <p:cNvSpPr>
                <a:spLocks noChangeAspect="1" noChangeShapeType="1"/>
              </p:cNvSpPr>
              <p:nvPr/>
            </p:nvSpPr>
            <p:spPr bwMode="auto">
              <a:xfrm rot="5400000" flipH="1" flipV="1">
                <a:off x="2161" y="8065"/>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2" name="Line 600"/>
              <p:cNvSpPr>
                <a:spLocks noChangeAspect="1" noChangeShapeType="1"/>
              </p:cNvSpPr>
              <p:nvPr/>
            </p:nvSpPr>
            <p:spPr bwMode="auto">
              <a:xfrm flipH="1">
                <a:off x="2241" y="8145"/>
                <a:ext cx="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3" name="Freeform 601"/>
              <p:cNvSpPr>
                <a:spLocks noChangeAspect="1"/>
              </p:cNvSpPr>
              <p:nvPr/>
            </p:nvSpPr>
            <p:spPr bwMode="auto">
              <a:xfrm flipH="1">
                <a:off x="6904" y="4785"/>
                <a:ext cx="1280" cy="3120"/>
              </a:xfrm>
              <a:custGeom>
                <a:avLst/>
                <a:gdLst>
                  <a:gd name="T0" fmla="*/ 100 w 1280"/>
                  <a:gd name="T1" fmla="*/ 0 h 3120"/>
                  <a:gd name="T2" fmla="*/ 1280 w 1280"/>
                  <a:gd name="T3" fmla="*/ 0 h 3120"/>
                  <a:gd name="T4" fmla="*/ 1280 w 1280"/>
                  <a:gd name="T5" fmla="*/ 3120 h 3120"/>
                  <a:gd name="T6" fmla="*/ 260 w 1280"/>
                  <a:gd name="T7" fmla="*/ 3120 h 3120"/>
                  <a:gd name="T8" fmla="*/ 160 w 1280"/>
                  <a:gd name="T9" fmla="*/ 3020 h 3120"/>
                  <a:gd name="T10" fmla="*/ 160 w 1280"/>
                  <a:gd name="T11" fmla="*/ 1920 h 3120"/>
                  <a:gd name="T12" fmla="*/ 0 w 1280"/>
                  <a:gd name="T13" fmla="*/ 1760 h 3120"/>
                  <a:gd name="T14" fmla="*/ 0 w 1280"/>
                  <a:gd name="T15" fmla="*/ 480 h 3120"/>
                  <a:gd name="T16" fmla="*/ 100 w 1280"/>
                  <a:gd name="T17" fmla="*/ 480 h 3120"/>
                  <a:gd name="T18" fmla="*/ 100 w 1280"/>
                  <a:gd name="T19" fmla="*/ 0 h 3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3120"/>
                  <a:gd name="T32" fmla="*/ 1280 w 1280"/>
                  <a:gd name="T33" fmla="*/ 3120 h 3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3120">
                    <a:moveTo>
                      <a:pt x="100" y="0"/>
                    </a:moveTo>
                    <a:lnTo>
                      <a:pt x="1280" y="0"/>
                    </a:lnTo>
                    <a:lnTo>
                      <a:pt x="1280" y="3120"/>
                    </a:lnTo>
                    <a:lnTo>
                      <a:pt x="260" y="3120"/>
                    </a:lnTo>
                    <a:lnTo>
                      <a:pt x="160" y="3020"/>
                    </a:lnTo>
                    <a:lnTo>
                      <a:pt x="160" y="1920"/>
                    </a:lnTo>
                    <a:lnTo>
                      <a:pt x="0" y="1760"/>
                    </a:lnTo>
                    <a:lnTo>
                      <a:pt x="0" y="480"/>
                    </a:lnTo>
                    <a:lnTo>
                      <a:pt x="100" y="480"/>
                    </a:lnTo>
                    <a:lnTo>
                      <a:pt x="10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84" name="Freeform 602"/>
              <p:cNvSpPr>
                <a:spLocks noChangeAspect="1"/>
              </p:cNvSpPr>
              <p:nvPr/>
            </p:nvSpPr>
            <p:spPr bwMode="auto">
              <a:xfrm flipH="1">
                <a:off x="6904" y="5065"/>
                <a:ext cx="1280" cy="2840"/>
              </a:xfrm>
              <a:custGeom>
                <a:avLst/>
                <a:gdLst>
                  <a:gd name="T0" fmla="*/ 100 w 1280"/>
                  <a:gd name="T1" fmla="*/ 0 h 2840"/>
                  <a:gd name="T2" fmla="*/ 1280 w 1280"/>
                  <a:gd name="T3" fmla="*/ 0 h 2840"/>
                  <a:gd name="T4" fmla="*/ 1280 w 1280"/>
                  <a:gd name="T5" fmla="*/ 2840 h 2840"/>
                  <a:gd name="T6" fmla="*/ 260 w 1280"/>
                  <a:gd name="T7" fmla="*/ 2840 h 2840"/>
                  <a:gd name="T8" fmla="*/ 160 w 1280"/>
                  <a:gd name="T9" fmla="*/ 2740 h 2840"/>
                  <a:gd name="T10" fmla="*/ 160 w 1280"/>
                  <a:gd name="T11" fmla="*/ 1640 h 2840"/>
                  <a:gd name="T12" fmla="*/ 0 w 1280"/>
                  <a:gd name="T13" fmla="*/ 1480 h 2840"/>
                  <a:gd name="T14" fmla="*/ 0 w 1280"/>
                  <a:gd name="T15" fmla="*/ 200 h 2840"/>
                  <a:gd name="T16" fmla="*/ 100 w 1280"/>
                  <a:gd name="T17" fmla="*/ 200 h 2840"/>
                  <a:gd name="T18" fmla="*/ 100 w 1280"/>
                  <a:gd name="T19" fmla="*/ 0 h 28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2840"/>
                  <a:gd name="T32" fmla="*/ 1280 w 1280"/>
                  <a:gd name="T33" fmla="*/ 2840 h 28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2840">
                    <a:moveTo>
                      <a:pt x="100" y="0"/>
                    </a:moveTo>
                    <a:lnTo>
                      <a:pt x="1280" y="0"/>
                    </a:lnTo>
                    <a:lnTo>
                      <a:pt x="1280" y="2840"/>
                    </a:lnTo>
                    <a:lnTo>
                      <a:pt x="260" y="2840"/>
                    </a:lnTo>
                    <a:lnTo>
                      <a:pt x="160" y="2740"/>
                    </a:lnTo>
                    <a:lnTo>
                      <a:pt x="160" y="1640"/>
                    </a:lnTo>
                    <a:lnTo>
                      <a:pt x="0" y="1480"/>
                    </a:lnTo>
                    <a:lnTo>
                      <a:pt x="0" y="200"/>
                    </a:lnTo>
                    <a:lnTo>
                      <a:pt x="100" y="200"/>
                    </a:lnTo>
                    <a:lnTo>
                      <a:pt x="10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85" name="Line 603"/>
              <p:cNvSpPr>
                <a:spLocks noChangeAspect="1" noChangeShapeType="1"/>
              </p:cNvSpPr>
              <p:nvPr/>
            </p:nvSpPr>
            <p:spPr bwMode="auto">
              <a:xfrm flipH="1">
                <a:off x="7921" y="7825"/>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6" name="Line 604"/>
              <p:cNvSpPr>
                <a:spLocks noChangeAspect="1" noChangeShapeType="1"/>
              </p:cNvSpPr>
              <p:nvPr/>
            </p:nvSpPr>
            <p:spPr bwMode="auto">
              <a:xfrm flipH="1">
                <a:off x="3721" y="8025"/>
                <a:ext cx="4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7" name="Line 605"/>
              <p:cNvSpPr>
                <a:spLocks noChangeAspect="1" noChangeShapeType="1"/>
              </p:cNvSpPr>
              <p:nvPr/>
            </p:nvSpPr>
            <p:spPr bwMode="auto">
              <a:xfrm flipH="1">
                <a:off x="6681" y="7785"/>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8" name="Line 606"/>
              <p:cNvSpPr>
                <a:spLocks noChangeAspect="1" noChangeShapeType="1"/>
              </p:cNvSpPr>
              <p:nvPr/>
            </p:nvSpPr>
            <p:spPr bwMode="auto">
              <a:xfrm flipH="1">
                <a:off x="3721" y="7905"/>
                <a:ext cx="2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89" name="Line 607"/>
              <p:cNvSpPr>
                <a:spLocks noChangeAspect="1" noChangeShapeType="1"/>
              </p:cNvSpPr>
              <p:nvPr/>
            </p:nvSpPr>
            <p:spPr bwMode="auto">
              <a:xfrm>
                <a:off x="3721" y="7905"/>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90" name="Freeform 608"/>
              <p:cNvSpPr>
                <a:spLocks noChangeAspect="1"/>
              </p:cNvSpPr>
              <p:nvPr/>
            </p:nvSpPr>
            <p:spPr bwMode="auto">
              <a:xfrm>
                <a:off x="3801" y="10105"/>
                <a:ext cx="180" cy="720"/>
              </a:xfrm>
              <a:custGeom>
                <a:avLst/>
                <a:gdLst>
                  <a:gd name="T0" fmla="*/ 0 w 180"/>
                  <a:gd name="T1" fmla="*/ 0 h 260"/>
                  <a:gd name="T2" fmla="*/ 160 w 180"/>
                  <a:gd name="T3" fmla="*/ 0 h 260"/>
                  <a:gd name="T4" fmla="*/ 180 w 180"/>
                  <a:gd name="T5" fmla="*/ 720 h 260"/>
                  <a:gd name="T6" fmla="*/ 20 w 180"/>
                  <a:gd name="T7" fmla="*/ 7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91" name="Freeform 609"/>
              <p:cNvSpPr>
                <a:spLocks noChangeAspect="1"/>
              </p:cNvSpPr>
              <p:nvPr/>
            </p:nvSpPr>
            <p:spPr bwMode="auto">
              <a:xfrm>
                <a:off x="3821" y="10165"/>
                <a:ext cx="180" cy="300"/>
              </a:xfrm>
              <a:custGeom>
                <a:avLst/>
                <a:gdLst>
                  <a:gd name="T0" fmla="*/ 0 w 180"/>
                  <a:gd name="T1" fmla="*/ 0 h 360"/>
                  <a:gd name="T2" fmla="*/ 160 w 180"/>
                  <a:gd name="T3" fmla="*/ 0 h 360"/>
                  <a:gd name="T4" fmla="*/ 180 w 180"/>
                  <a:gd name="T5" fmla="*/ 300 h 360"/>
                  <a:gd name="T6" fmla="*/ 20 w 180"/>
                  <a:gd name="T7" fmla="*/ 30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92" name="Freeform 610"/>
              <p:cNvSpPr>
                <a:spLocks noChangeAspect="1"/>
              </p:cNvSpPr>
              <p:nvPr/>
            </p:nvSpPr>
            <p:spPr bwMode="auto">
              <a:xfrm flipH="1">
                <a:off x="2101" y="9265"/>
                <a:ext cx="1220" cy="820"/>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800 h 820"/>
                  <a:gd name="T10" fmla="*/ 1220 w 1220"/>
                  <a:gd name="T11" fmla="*/ 800 h 820"/>
                  <a:gd name="T12" fmla="*/ 1220 w 1220"/>
                  <a:gd name="T13" fmla="*/ 820 h 820"/>
                  <a:gd name="T14" fmla="*/ 800 w 1220"/>
                  <a:gd name="T15" fmla="*/ 820 h 820"/>
                  <a:gd name="T16" fmla="*/ 540 w 1220"/>
                  <a:gd name="T17" fmla="*/ 480 h 820"/>
                  <a:gd name="T18" fmla="*/ 160 w 1220"/>
                  <a:gd name="T19" fmla="*/ 480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93" name="Rectangle 611"/>
              <p:cNvSpPr>
                <a:spLocks noChangeAspect="1" noChangeArrowheads="1"/>
              </p:cNvSpPr>
              <p:nvPr/>
            </p:nvSpPr>
            <p:spPr bwMode="auto">
              <a:xfrm>
                <a:off x="3621" y="7742"/>
                <a:ext cx="20" cy="1503"/>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94" name="Rectangle 612"/>
              <p:cNvSpPr>
                <a:spLocks noChangeAspect="1" noChangeArrowheads="1"/>
              </p:cNvSpPr>
              <p:nvPr/>
            </p:nvSpPr>
            <p:spPr bwMode="auto">
              <a:xfrm>
                <a:off x="3321" y="7742"/>
                <a:ext cx="20" cy="1503"/>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95" name="Freeform 613"/>
              <p:cNvSpPr>
                <a:spLocks noChangeAspect="1"/>
              </p:cNvSpPr>
              <p:nvPr/>
            </p:nvSpPr>
            <p:spPr bwMode="auto">
              <a:xfrm>
                <a:off x="3281" y="924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96" name="Freeform 614"/>
              <p:cNvSpPr>
                <a:spLocks noChangeAspect="1"/>
              </p:cNvSpPr>
              <p:nvPr/>
            </p:nvSpPr>
            <p:spPr bwMode="auto">
              <a:xfrm flipH="1">
                <a:off x="3621" y="924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97" name="Rectangle 615"/>
              <p:cNvSpPr>
                <a:spLocks noChangeAspect="1" noChangeArrowheads="1"/>
              </p:cNvSpPr>
              <p:nvPr/>
            </p:nvSpPr>
            <p:spPr bwMode="auto">
              <a:xfrm flipH="1">
                <a:off x="4081" y="9185"/>
                <a:ext cx="320" cy="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98" name="Rectangle 616"/>
              <p:cNvSpPr>
                <a:spLocks noChangeAspect="1" noChangeArrowheads="1"/>
              </p:cNvSpPr>
              <p:nvPr/>
            </p:nvSpPr>
            <p:spPr bwMode="auto">
              <a:xfrm flipH="1">
                <a:off x="4121" y="8025"/>
                <a:ext cx="240" cy="116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99" name="Freeform 617"/>
              <p:cNvSpPr>
                <a:spLocks noChangeAspect="1"/>
              </p:cNvSpPr>
              <p:nvPr/>
            </p:nvSpPr>
            <p:spPr bwMode="auto">
              <a:xfrm>
                <a:off x="3641" y="9265"/>
                <a:ext cx="760" cy="440"/>
              </a:xfrm>
              <a:custGeom>
                <a:avLst/>
                <a:gdLst>
                  <a:gd name="T0" fmla="*/ 0 w 760"/>
                  <a:gd name="T1" fmla="*/ 0 h 440"/>
                  <a:gd name="T2" fmla="*/ 760 w 760"/>
                  <a:gd name="T3" fmla="*/ 0 h 440"/>
                  <a:gd name="T4" fmla="*/ 760 w 760"/>
                  <a:gd name="T5" fmla="*/ 160 h 440"/>
                  <a:gd name="T6" fmla="*/ 320 w 760"/>
                  <a:gd name="T7" fmla="*/ 160 h 440"/>
                  <a:gd name="T8" fmla="*/ 320 w 760"/>
                  <a:gd name="T9" fmla="*/ 440 h 440"/>
                  <a:gd name="T10" fmla="*/ 240 w 760"/>
                  <a:gd name="T11" fmla="*/ 440 h 440"/>
                  <a:gd name="T12" fmla="*/ 240 w 760"/>
                  <a:gd name="T13" fmla="*/ 120 h 440"/>
                  <a:gd name="T14" fmla="*/ 0 w 760"/>
                  <a:gd name="T15" fmla="*/ 120 h 440"/>
                  <a:gd name="T16" fmla="*/ 0 w 760"/>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0"/>
                  <a:gd name="T28" fmla="*/ 0 h 440"/>
                  <a:gd name="T29" fmla="*/ 760 w 760"/>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0" h="440">
                    <a:moveTo>
                      <a:pt x="0" y="0"/>
                    </a:moveTo>
                    <a:lnTo>
                      <a:pt x="760" y="0"/>
                    </a:lnTo>
                    <a:lnTo>
                      <a:pt x="760" y="160"/>
                    </a:lnTo>
                    <a:lnTo>
                      <a:pt x="320" y="160"/>
                    </a:lnTo>
                    <a:lnTo>
                      <a:pt x="320" y="440"/>
                    </a:lnTo>
                    <a:lnTo>
                      <a:pt x="240" y="440"/>
                    </a:lnTo>
                    <a:lnTo>
                      <a:pt x="24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0" name="Freeform 618"/>
              <p:cNvSpPr>
                <a:spLocks noChangeAspect="1"/>
              </p:cNvSpPr>
              <p:nvPr/>
            </p:nvSpPr>
            <p:spPr bwMode="auto">
              <a:xfrm>
                <a:off x="2104" y="10525"/>
                <a:ext cx="2380" cy="500"/>
              </a:xfrm>
              <a:custGeom>
                <a:avLst/>
                <a:gdLst>
                  <a:gd name="T0" fmla="*/ 0 w 2380"/>
                  <a:gd name="T1" fmla="*/ 0 h 500"/>
                  <a:gd name="T2" fmla="*/ 220 w 2380"/>
                  <a:gd name="T3" fmla="*/ 0 h 500"/>
                  <a:gd name="T4" fmla="*/ 220 w 2380"/>
                  <a:gd name="T5" fmla="*/ 20 h 500"/>
                  <a:gd name="T6" fmla="*/ 540 w 2380"/>
                  <a:gd name="T7" fmla="*/ 340 h 500"/>
                  <a:gd name="T8" fmla="*/ 2380 w 2380"/>
                  <a:gd name="T9" fmla="*/ 340 h 500"/>
                  <a:gd name="T10" fmla="*/ 2380 w 2380"/>
                  <a:gd name="T11" fmla="*/ 500 h 500"/>
                  <a:gd name="T12" fmla="*/ 700 w 2380"/>
                  <a:gd name="T13" fmla="*/ 500 h 500"/>
                  <a:gd name="T14" fmla="*/ 700 w 2380"/>
                  <a:gd name="T15" fmla="*/ 440 h 500"/>
                  <a:gd name="T16" fmla="*/ 580 w 2380"/>
                  <a:gd name="T17" fmla="*/ 440 h 500"/>
                  <a:gd name="T18" fmla="*/ 180 w 2380"/>
                  <a:gd name="T19" fmla="*/ 40 h 500"/>
                  <a:gd name="T20" fmla="*/ 180 w 2380"/>
                  <a:gd name="T21" fmla="*/ 20 h 500"/>
                  <a:gd name="T22" fmla="*/ 0 w 2380"/>
                  <a:gd name="T23" fmla="*/ 20 h 500"/>
                  <a:gd name="T24" fmla="*/ 0 w 2380"/>
                  <a:gd name="T25" fmla="*/ 0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80"/>
                  <a:gd name="T40" fmla="*/ 0 h 500"/>
                  <a:gd name="T41" fmla="*/ 2380 w 2380"/>
                  <a:gd name="T42" fmla="*/ 500 h 5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80" h="500">
                    <a:moveTo>
                      <a:pt x="0" y="0"/>
                    </a:moveTo>
                    <a:lnTo>
                      <a:pt x="220" y="0"/>
                    </a:lnTo>
                    <a:lnTo>
                      <a:pt x="220" y="20"/>
                    </a:lnTo>
                    <a:lnTo>
                      <a:pt x="540" y="340"/>
                    </a:lnTo>
                    <a:lnTo>
                      <a:pt x="2380" y="340"/>
                    </a:lnTo>
                    <a:lnTo>
                      <a:pt x="2380" y="500"/>
                    </a:lnTo>
                    <a:lnTo>
                      <a:pt x="700" y="500"/>
                    </a:lnTo>
                    <a:lnTo>
                      <a:pt x="700" y="440"/>
                    </a:lnTo>
                    <a:lnTo>
                      <a:pt x="580" y="440"/>
                    </a:lnTo>
                    <a:lnTo>
                      <a:pt x="180" y="40"/>
                    </a:lnTo>
                    <a:lnTo>
                      <a:pt x="180" y="20"/>
                    </a:lnTo>
                    <a:lnTo>
                      <a:pt x="0" y="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1" name="Freeform 619"/>
              <p:cNvSpPr>
                <a:spLocks noChangeAspect="1"/>
              </p:cNvSpPr>
              <p:nvPr/>
            </p:nvSpPr>
            <p:spPr bwMode="auto">
              <a:xfrm>
                <a:off x="3498" y="9845"/>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2" name="Freeform 620"/>
              <p:cNvSpPr>
                <a:spLocks noChangeAspect="1"/>
              </p:cNvSpPr>
              <p:nvPr/>
            </p:nvSpPr>
            <p:spPr bwMode="auto">
              <a:xfrm flipV="1">
                <a:off x="3501" y="10405"/>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3" name="Freeform 621"/>
              <p:cNvSpPr>
                <a:spLocks noChangeAspect="1"/>
              </p:cNvSpPr>
              <p:nvPr/>
            </p:nvSpPr>
            <p:spPr bwMode="auto">
              <a:xfrm>
                <a:off x="3664" y="9785"/>
                <a:ext cx="300" cy="1040"/>
              </a:xfrm>
              <a:custGeom>
                <a:avLst/>
                <a:gdLst>
                  <a:gd name="T0" fmla="*/ 0 w 300"/>
                  <a:gd name="T1" fmla="*/ 240 h 1040"/>
                  <a:gd name="T2" fmla="*/ 60 w 300"/>
                  <a:gd name="T3" fmla="*/ 240 h 1040"/>
                  <a:gd name="T4" fmla="*/ 60 w 300"/>
                  <a:gd name="T5" fmla="*/ 0 h 1040"/>
                  <a:gd name="T6" fmla="*/ 300 w 300"/>
                  <a:gd name="T7" fmla="*/ 0 h 1040"/>
                  <a:gd name="T8" fmla="*/ 300 w 300"/>
                  <a:gd name="T9" fmla="*/ 20 h 1040"/>
                  <a:gd name="T10" fmla="*/ 80 w 300"/>
                  <a:gd name="T11" fmla="*/ 20 h 1040"/>
                  <a:gd name="T12" fmla="*/ 80 w 300"/>
                  <a:gd name="T13" fmla="*/ 180 h 1040"/>
                  <a:gd name="T14" fmla="*/ 300 w 300"/>
                  <a:gd name="T15" fmla="*/ 180 h 1040"/>
                  <a:gd name="T16" fmla="*/ 300 w 300"/>
                  <a:gd name="T17" fmla="*/ 200 h 1040"/>
                  <a:gd name="T18" fmla="*/ 100 w 300"/>
                  <a:gd name="T19" fmla="*/ 200 h 1040"/>
                  <a:gd name="T20" fmla="*/ 100 w 300"/>
                  <a:gd name="T21" fmla="*/ 400 h 1040"/>
                  <a:gd name="T22" fmla="*/ 40 w 300"/>
                  <a:gd name="T23" fmla="*/ 400 h 1040"/>
                  <a:gd name="T24" fmla="*/ 40 w 300"/>
                  <a:gd name="T25" fmla="*/ 640 h 1040"/>
                  <a:gd name="T26" fmla="*/ 120 w 300"/>
                  <a:gd name="T27" fmla="*/ 640 h 1040"/>
                  <a:gd name="T28" fmla="*/ 120 w 300"/>
                  <a:gd name="T29" fmla="*/ 1040 h 1040"/>
                  <a:gd name="T30" fmla="*/ 60 w 300"/>
                  <a:gd name="T31" fmla="*/ 1040 h 1040"/>
                  <a:gd name="T32" fmla="*/ 60 w 300"/>
                  <a:gd name="T33" fmla="*/ 800 h 1040"/>
                  <a:gd name="T34" fmla="*/ 0 w 300"/>
                  <a:gd name="T35" fmla="*/ 800 h 1040"/>
                  <a:gd name="T36" fmla="*/ 0 w 300"/>
                  <a:gd name="T37" fmla="*/ 240 h 10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040"/>
                  <a:gd name="T59" fmla="*/ 300 w 300"/>
                  <a:gd name="T60" fmla="*/ 1040 h 10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040">
                    <a:moveTo>
                      <a:pt x="0" y="240"/>
                    </a:moveTo>
                    <a:lnTo>
                      <a:pt x="60" y="240"/>
                    </a:lnTo>
                    <a:lnTo>
                      <a:pt x="60" y="0"/>
                    </a:lnTo>
                    <a:lnTo>
                      <a:pt x="300" y="0"/>
                    </a:lnTo>
                    <a:lnTo>
                      <a:pt x="300" y="20"/>
                    </a:lnTo>
                    <a:lnTo>
                      <a:pt x="80" y="20"/>
                    </a:lnTo>
                    <a:lnTo>
                      <a:pt x="80" y="180"/>
                    </a:lnTo>
                    <a:lnTo>
                      <a:pt x="300" y="180"/>
                    </a:lnTo>
                    <a:lnTo>
                      <a:pt x="300" y="200"/>
                    </a:lnTo>
                    <a:lnTo>
                      <a:pt x="100" y="200"/>
                    </a:lnTo>
                    <a:lnTo>
                      <a:pt x="100" y="400"/>
                    </a:lnTo>
                    <a:lnTo>
                      <a:pt x="40" y="400"/>
                    </a:lnTo>
                    <a:lnTo>
                      <a:pt x="40" y="640"/>
                    </a:lnTo>
                    <a:lnTo>
                      <a:pt x="120" y="640"/>
                    </a:lnTo>
                    <a:lnTo>
                      <a:pt x="120" y="1040"/>
                    </a:lnTo>
                    <a:lnTo>
                      <a:pt x="60" y="1040"/>
                    </a:lnTo>
                    <a:lnTo>
                      <a:pt x="60" y="800"/>
                    </a:lnTo>
                    <a:lnTo>
                      <a:pt x="0" y="800"/>
                    </a:lnTo>
                    <a:lnTo>
                      <a:pt x="0" y="24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4" name="Freeform 622"/>
              <p:cNvSpPr>
                <a:spLocks noChangeAspect="1"/>
              </p:cNvSpPr>
              <p:nvPr/>
            </p:nvSpPr>
            <p:spPr bwMode="auto">
              <a:xfrm>
                <a:off x="3701" y="10185"/>
                <a:ext cx="340" cy="240"/>
              </a:xfrm>
              <a:custGeom>
                <a:avLst/>
                <a:gdLst>
                  <a:gd name="T0" fmla="*/ 0 w 340"/>
                  <a:gd name="T1" fmla="*/ 0 h 240"/>
                  <a:gd name="T2" fmla="*/ 60 w 340"/>
                  <a:gd name="T3" fmla="*/ 0 h 240"/>
                  <a:gd name="T4" fmla="*/ 60 w 340"/>
                  <a:gd name="T5" fmla="*/ 40 h 240"/>
                  <a:gd name="T6" fmla="*/ 320 w 340"/>
                  <a:gd name="T7" fmla="*/ 40 h 240"/>
                  <a:gd name="T8" fmla="*/ 320 w 340"/>
                  <a:gd name="T9" fmla="*/ 0 h 240"/>
                  <a:gd name="T10" fmla="*/ 340 w 340"/>
                  <a:gd name="T11" fmla="*/ 0 h 240"/>
                  <a:gd name="T12" fmla="*/ 340 w 340"/>
                  <a:gd name="T13" fmla="*/ 240 h 240"/>
                  <a:gd name="T14" fmla="*/ 0 w 340"/>
                  <a:gd name="T15" fmla="*/ 240 h 240"/>
                  <a:gd name="T16" fmla="*/ 0 w 340"/>
                  <a:gd name="T17" fmla="*/ 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0"/>
                  <a:gd name="T28" fmla="*/ 0 h 240"/>
                  <a:gd name="T29" fmla="*/ 340 w 340"/>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0" h="240">
                    <a:moveTo>
                      <a:pt x="0" y="0"/>
                    </a:moveTo>
                    <a:lnTo>
                      <a:pt x="60" y="0"/>
                    </a:lnTo>
                    <a:lnTo>
                      <a:pt x="60" y="40"/>
                    </a:lnTo>
                    <a:lnTo>
                      <a:pt x="320" y="40"/>
                    </a:lnTo>
                    <a:lnTo>
                      <a:pt x="320" y="0"/>
                    </a:lnTo>
                    <a:lnTo>
                      <a:pt x="340" y="0"/>
                    </a:lnTo>
                    <a:lnTo>
                      <a:pt x="340" y="240"/>
                    </a:lnTo>
                    <a:lnTo>
                      <a:pt x="0" y="24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5" name="Freeform 623"/>
              <p:cNvSpPr>
                <a:spLocks noChangeAspect="1"/>
              </p:cNvSpPr>
              <p:nvPr/>
            </p:nvSpPr>
            <p:spPr bwMode="auto">
              <a:xfrm>
                <a:off x="4021" y="9985"/>
                <a:ext cx="60" cy="640"/>
              </a:xfrm>
              <a:custGeom>
                <a:avLst/>
                <a:gdLst>
                  <a:gd name="T0" fmla="*/ 0 w 60"/>
                  <a:gd name="T1" fmla="*/ 0 h 640"/>
                  <a:gd name="T2" fmla="*/ 40 w 60"/>
                  <a:gd name="T3" fmla="*/ 0 h 640"/>
                  <a:gd name="T4" fmla="*/ 40 w 60"/>
                  <a:gd name="T5" fmla="*/ 120 h 640"/>
                  <a:gd name="T6" fmla="*/ 60 w 60"/>
                  <a:gd name="T7" fmla="*/ 120 h 640"/>
                  <a:gd name="T8" fmla="*/ 60 w 60"/>
                  <a:gd name="T9" fmla="*/ 520 h 640"/>
                  <a:gd name="T10" fmla="*/ 40 w 60"/>
                  <a:gd name="T11" fmla="*/ 520 h 640"/>
                  <a:gd name="T12" fmla="*/ 40 w 60"/>
                  <a:gd name="T13" fmla="*/ 640 h 640"/>
                  <a:gd name="T14" fmla="*/ 0 w 60"/>
                  <a:gd name="T15" fmla="*/ 640 h 640"/>
                  <a:gd name="T16" fmla="*/ 0 w 60"/>
                  <a:gd name="T17" fmla="*/ 440 h 640"/>
                  <a:gd name="T18" fmla="*/ 20 w 60"/>
                  <a:gd name="T19" fmla="*/ 440 h 640"/>
                  <a:gd name="T20" fmla="*/ 20 w 60"/>
                  <a:gd name="T21" fmla="*/ 200 h 640"/>
                  <a:gd name="T22" fmla="*/ 0 w 60"/>
                  <a:gd name="T23" fmla="*/ 200 h 640"/>
                  <a:gd name="T24" fmla="*/ 0 w 60"/>
                  <a:gd name="T25" fmla="*/ 0 h 6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640"/>
                  <a:gd name="T41" fmla="*/ 60 w 60"/>
                  <a:gd name="T42" fmla="*/ 640 h 6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640">
                    <a:moveTo>
                      <a:pt x="0" y="0"/>
                    </a:moveTo>
                    <a:lnTo>
                      <a:pt x="40" y="0"/>
                    </a:lnTo>
                    <a:lnTo>
                      <a:pt x="40" y="120"/>
                    </a:lnTo>
                    <a:lnTo>
                      <a:pt x="60" y="120"/>
                    </a:lnTo>
                    <a:lnTo>
                      <a:pt x="60" y="520"/>
                    </a:lnTo>
                    <a:lnTo>
                      <a:pt x="40" y="520"/>
                    </a:lnTo>
                    <a:lnTo>
                      <a:pt x="40" y="640"/>
                    </a:lnTo>
                    <a:lnTo>
                      <a:pt x="0" y="640"/>
                    </a:lnTo>
                    <a:lnTo>
                      <a:pt x="0" y="440"/>
                    </a:lnTo>
                    <a:lnTo>
                      <a:pt x="20" y="440"/>
                    </a:lnTo>
                    <a:lnTo>
                      <a:pt x="20" y="200"/>
                    </a:lnTo>
                    <a:lnTo>
                      <a:pt x="0" y="20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206" name="Rectangle 624"/>
              <p:cNvSpPr>
                <a:spLocks noChangeAspect="1" noChangeArrowheads="1"/>
              </p:cNvSpPr>
              <p:nvPr/>
            </p:nvSpPr>
            <p:spPr bwMode="auto">
              <a:xfrm>
                <a:off x="3801" y="10825"/>
                <a:ext cx="200" cy="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07" name="Rectangle 625"/>
              <p:cNvSpPr>
                <a:spLocks noChangeAspect="1" noChangeArrowheads="1"/>
              </p:cNvSpPr>
              <p:nvPr/>
            </p:nvSpPr>
            <p:spPr bwMode="auto">
              <a:xfrm>
                <a:off x="3821" y="10425"/>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08" name="Rectangle 626"/>
              <p:cNvSpPr>
                <a:spLocks noChangeAspect="1" noChangeArrowheads="1"/>
              </p:cNvSpPr>
              <p:nvPr/>
            </p:nvSpPr>
            <p:spPr bwMode="auto">
              <a:xfrm>
                <a:off x="3841" y="10465"/>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09" name="Rectangle 627"/>
              <p:cNvSpPr>
                <a:spLocks noChangeAspect="1" noChangeArrowheads="1"/>
              </p:cNvSpPr>
              <p:nvPr/>
            </p:nvSpPr>
            <p:spPr bwMode="auto">
              <a:xfrm>
                <a:off x="3821" y="10185"/>
                <a:ext cx="160" cy="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10" name="Rectangle 628"/>
              <p:cNvSpPr>
                <a:spLocks noChangeAspect="1" noChangeArrowheads="1"/>
              </p:cNvSpPr>
              <p:nvPr/>
            </p:nvSpPr>
            <p:spPr bwMode="auto">
              <a:xfrm>
                <a:off x="3821" y="10145"/>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211" name="Rectangle 629"/>
              <p:cNvSpPr>
                <a:spLocks noChangeAspect="1" noChangeArrowheads="1"/>
              </p:cNvSpPr>
              <p:nvPr/>
            </p:nvSpPr>
            <p:spPr bwMode="auto">
              <a:xfrm>
                <a:off x="3801" y="10105"/>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grpSp>
        <p:grpSp>
          <p:nvGrpSpPr>
            <p:cNvPr id="3099" name="Group 630"/>
            <p:cNvGrpSpPr>
              <a:grpSpLocks noChangeAspect="1"/>
            </p:cNvGrpSpPr>
            <p:nvPr/>
          </p:nvGrpSpPr>
          <p:grpSpPr bwMode="auto">
            <a:xfrm>
              <a:off x="654" y="1127"/>
              <a:ext cx="2195" cy="2521"/>
              <a:chOff x="3181" y="3502"/>
              <a:chExt cx="6860" cy="7880"/>
            </a:xfrm>
          </p:grpSpPr>
          <p:sp>
            <p:nvSpPr>
              <p:cNvPr id="3100" name="Freeform 631"/>
              <p:cNvSpPr>
                <a:spLocks noChangeAspect="1"/>
              </p:cNvSpPr>
              <p:nvPr/>
            </p:nvSpPr>
            <p:spPr bwMode="auto">
              <a:xfrm>
                <a:off x="7581" y="3502"/>
                <a:ext cx="1520" cy="2400"/>
              </a:xfrm>
              <a:custGeom>
                <a:avLst/>
                <a:gdLst>
                  <a:gd name="T0" fmla="*/ 0 w 1520"/>
                  <a:gd name="T1" fmla="*/ 0 h 2400"/>
                  <a:gd name="T2" fmla="*/ 80 w 1520"/>
                  <a:gd name="T3" fmla="*/ 0 h 2400"/>
                  <a:gd name="T4" fmla="*/ 280 w 1520"/>
                  <a:gd name="T5" fmla="*/ 360 h 2400"/>
                  <a:gd name="T6" fmla="*/ 1520 w 1520"/>
                  <a:gd name="T7" fmla="*/ 360 h 2400"/>
                  <a:gd name="T8" fmla="*/ 1520 w 1520"/>
                  <a:gd name="T9" fmla="*/ 2400 h 2400"/>
                  <a:gd name="T10" fmla="*/ 1400 w 1520"/>
                  <a:gd name="T11" fmla="*/ 2400 h 2400"/>
                  <a:gd name="T12" fmla="*/ 1400 w 1520"/>
                  <a:gd name="T13" fmla="*/ 440 h 2400"/>
                  <a:gd name="T14" fmla="*/ 200 w 1520"/>
                  <a:gd name="T15" fmla="*/ 440 h 2400"/>
                  <a:gd name="T16" fmla="*/ 0 w 1520"/>
                  <a:gd name="T17" fmla="*/ 80 h 2400"/>
                  <a:gd name="T18" fmla="*/ 0 w 1520"/>
                  <a:gd name="T19" fmla="*/ 0 h 2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0"/>
                  <a:gd name="T31" fmla="*/ 0 h 2400"/>
                  <a:gd name="T32" fmla="*/ 1520 w 1520"/>
                  <a:gd name="T33" fmla="*/ 2400 h 2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0" h="2400">
                    <a:moveTo>
                      <a:pt x="0" y="0"/>
                    </a:moveTo>
                    <a:lnTo>
                      <a:pt x="80" y="0"/>
                    </a:lnTo>
                    <a:lnTo>
                      <a:pt x="280" y="360"/>
                    </a:lnTo>
                    <a:lnTo>
                      <a:pt x="1520" y="360"/>
                    </a:lnTo>
                    <a:lnTo>
                      <a:pt x="1520" y="2400"/>
                    </a:lnTo>
                    <a:lnTo>
                      <a:pt x="1400" y="2400"/>
                    </a:lnTo>
                    <a:lnTo>
                      <a:pt x="1400" y="440"/>
                    </a:lnTo>
                    <a:lnTo>
                      <a:pt x="200" y="440"/>
                    </a:lnTo>
                    <a:lnTo>
                      <a:pt x="0" y="8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01" name="Freeform 632"/>
              <p:cNvSpPr>
                <a:spLocks noChangeAspect="1"/>
              </p:cNvSpPr>
              <p:nvPr/>
            </p:nvSpPr>
            <p:spPr bwMode="auto">
              <a:xfrm>
                <a:off x="8981" y="5902"/>
                <a:ext cx="920" cy="2600"/>
              </a:xfrm>
              <a:custGeom>
                <a:avLst/>
                <a:gdLst>
                  <a:gd name="T0" fmla="*/ 0 w 920"/>
                  <a:gd name="T1" fmla="*/ 0 h 2600"/>
                  <a:gd name="T2" fmla="*/ 120 w 920"/>
                  <a:gd name="T3" fmla="*/ 0 h 2600"/>
                  <a:gd name="T4" fmla="*/ 120 w 920"/>
                  <a:gd name="T5" fmla="*/ 2440 h 2600"/>
                  <a:gd name="T6" fmla="*/ 920 w 920"/>
                  <a:gd name="T7" fmla="*/ 2440 h 2600"/>
                  <a:gd name="T8" fmla="*/ 920 w 920"/>
                  <a:gd name="T9" fmla="*/ 2600 h 2600"/>
                  <a:gd name="T10" fmla="*/ 0 w 920"/>
                  <a:gd name="T11" fmla="*/ 2600 h 2600"/>
                  <a:gd name="T12" fmla="*/ 0 w 920"/>
                  <a:gd name="T13" fmla="*/ 0 h 2600"/>
                  <a:gd name="T14" fmla="*/ 0 60000 65536"/>
                  <a:gd name="T15" fmla="*/ 0 60000 65536"/>
                  <a:gd name="T16" fmla="*/ 0 60000 65536"/>
                  <a:gd name="T17" fmla="*/ 0 60000 65536"/>
                  <a:gd name="T18" fmla="*/ 0 60000 65536"/>
                  <a:gd name="T19" fmla="*/ 0 60000 65536"/>
                  <a:gd name="T20" fmla="*/ 0 60000 65536"/>
                  <a:gd name="T21" fmla="*/ 0 w 920"/>
                  <a:gd name="T22" fmla="*/ 0 h 2600"/>
                  <a:gd name="T23" fmla="*/ 920 w 920"/>
                  <a:gd name="T24" fmla="*/ 2600 h 2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20" h="2600">
                    <a:moveTo>
                      <a:pt x="0" y="0"/>
                    </a:moveTo>
                    <a:lnTo>
                      <a:pt x="120" y="0"/>
                    </a:lnTo>
                    <a:lnTo>
                      <a:pt x="120" y="2440"/>
                    </a:lnTo>
                    <a:lnTo>
                      <a:pt x="920" y="2440"/>
                    </a:lnTo>
                    <a:lnTo>
                      <a:pt x="920" y="2600"/>
                    </a:lnTo>
                    <a:lnTo>
                      <a:pt x="0" y="260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02" name="Freeform 633"/>
              <p:cNvSpPr>
                <a:spLocks noChangeAspect="1"/>
              </p:cNvSpPr>
              <p:nvPr/>
            </p:nvSpPr>
            <p:spPr bwMode="auto">
              <a:xfrm>
                <a:off x="3861" y="5499"/>
                <a:ext cx="4560" cy="2880"/>
              </a:xfrm>
              <a:custGeom>
                <a:avLst/>
                <a:gdLst>
                  <a:gd name="T0" fmla="*/ 0 w 4560"/>
                  <a:gd name="T1" fmla="*/ 0 h 2880"/>
                  <a:gd name="T2" fmla="*/ 1480 w 4560"/>
                  <a:gd name="T3" fmla="*/ 0 h 2880"/>
                  <a:gd name="T4" fmla="*/ 1480 w 4560"/>
                  <a:gd name="T5" fmla="*/ 2640 h 2880"/>
                  <a:gd name="T6" fmla="*/ 1600 w 4560"/>
                  <a:gd name="T7" fmla="*/ 2760 h 2880"/>
                  <a:gd name="T8" fmla="*/ 4560 w 4560"/>
                  <a:gd name="T9" fmla="*/ 2760 h 2880"/>
                  <a:gd name="T10" fmla="*/ 4560 w 4560"/>
                  <a:gd name="T11" fmla="*/ 2880 h 2880"/>
                  <a:gd name="T12" fmla="*/ 360 w 4560"/>
                  <a:gd name="T13" fmla="*/ 2880 h 2880"/>
                  <a:gd name="T14" fmla="*/ 160 w 4560"/>
                  <a:gd name="T15" fmla="*/ 2680 h 2880"/>
                  <a:gd name="T16" fmla="*/ 160 w 4560"/>
                  <a:gd name="T17" fmla="*/ 1560 h 2880"/>
                  <a:gd name="T18" fmla="*/ 0 w 4560"/>
                  <a:gd name="T19" fmla="*/ 1400 h 2880"/>
                  <a:gd name="T20" fmla="*/ 0 w 4560"/>
                  <a:gd name="T21" fmla="*/ 0 h 28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60"/>
                  <a:gd name="T34" fmla="*/ 0 h 2880"/>
                  <a:gd name="T35" fmla="*/ 4560 w 4560"/>
                  <a:gd name="T36" fmla="*/ 2880 h 28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60" h="2880">
                    <a:moveTo>
                      <a:pt x="0" y="0"/>
                    </a:moveTo>
                    <a:lnTo>
                      <a:pt x="1480" y="0"/>
                    </a:lnTo>
                    <a:lnTo>
                      <a:pt x="1480" y="2640"/>
                    </a:lnTo>
                    <a:lnTo>
                      <a:pt x="1600" y="2760"/>
                    </a:lnTo>
                    <a:lnTo>
                      <a:pt x="4560" y="2760"/>
                    </a:lnTo>
                    <a:lnTo>
                      <a:pt x="4560" y="2880"/>
                    </a:lnTo>
                    <a:lnTo>
                      <a:pt x="360" y="2880"/>
                    </a:lnTo>
                    <a:lnTo>
                      <a:pt x="160" y="2680"/>
                    </a:lnTo>
                    <a:lnTo>
                      <a:pt x="160" y="1560"/>
                    </a:lnTo>
                    <a:lnTo>
                      <a:pt x="0" y="1400"/>
                    </a:lnTo>
                    <a:lnTo>
                      <a:pt x="0" y="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03" name="Freeform 634"/>
              <p:cNvSpPr>
                <a:spLocks noChangeAspect="1"/>
              </p:cNvSpPr>
              <p:nvPr/>
            </p:nvSpPr>
            <p:spPr bwMode="auto">
              <a:xfrm>
                <a:off x="3181" y="3502"/>
                <a:ext cx="4400" cy="2000"/>
              </a:xfrm>
              <a:custGeom>
                <a:avLst/>
                <a:gdLst>
                  <a:gd name="T0" fmla="*/ 2160 w 4400"/>
                  <a:gd name="T1" fmla="*/ 1520 h 2000"/>
                  <a:gd name="T2" fmla="*/ 2160 w 4400"/>
                  <a:gd name="T3" fmla="*/ 2000 h 2000"/>
                  <a:gd name="T4" fmla="*/ 200 w 4400"/>
                  <a:gd name="T5" fmla="*/ 2000 h 2000"/>
                  <a:gd name="T6" fmla="*/ 0 w 4400"/>
                  <a:gd name="T7" fmla="*/ 1800 h 2000"/>
                  <a:gd name="T8" fmla="*/ 0 w 4400"/>
                  <a:gd name="T9" fmla="*/ 200 h 2000"/>
                  <a:gd name="T10" fmla="*/ 2280 w 4400"/>
                  <a:gd name="T11" fmla="*/ 200 h 2000"/>
                  <a:gd name="T12" fmla="*/ 2400 w 4400"/>
                  <a:gd name="T13" fmla="*/ 0 h 2000"/>
                  <a:gd name="T14" fmla="*/ 4400 w 4400"/>
                  <a:gd name="T15" fmla="*/ 0 h 2000"/>
                  <a:gd name="T16" fmla="*/ 4400 w 4400"/>
                  <a:gd name="T17" fmla="*/ 80 h 2000"/>
                  <a:gd name="T18" fmla="*/ 2480 w 4400"/>
                  <a:gd name="T19" fmla="*/ 80 h 2000"/>
                  <a:gd name="T20" fmla="*/ 2360 w 4400"/>
                  <a:gd name="T21" fmla="*/ 280 h 2000"/>
                  <a:gd name="T22" fmla="*/ 120 w 4400"/>
                  <a:gd name="T23" fmla="*/ 280 h 2000"/>
                  <a:gd name="T24" fmla="*/ 120 w 4400"/>
                  <a:gd name="T25" fmla="*/ 520 h 2000"/>
                  <a:gd name="T26" fmla="*/ 80 w 4400"/>
                  <a:gd name="T27" fmla="*/ 520 h 2000"/>
                  <a:gd name="T28" fmla="*/ 80 w 4400"/>
                  <a:gd name="T29" fmla="*/ 1640 h 2000"/>
                  <a:gd name="T30" fmla="*/ 760 w 4400"/>
                  <a:gd name="T31" fmla="*/ 1640 h 2000"/>
                  <a:gd name="T32" fmla="*/ 760 w 4400"/>
                  <a:gd name="T33" fmla="*/ 1520 h 2000"/>
                  <a:gd name="T34" fmla="*/ 2160 w 4400"/>
                  <a:gd name="T35" fmla="*/ 1520 h 20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00"/>
                  <a:gd name="T55" fmla="*/ 0 h 2000"/>
                  <a:gd name="T56" fmla="*/ 4400 w 4400"/>
                  <a:gd name="T57" fmla="*/ 2000 h 20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00" h="2000">
                    <a:moveTo>
                      <a:pt x="2160" y="1520"/>
                    </a:moveTo>
                    <a:lnTo>
                      <a:pt x="2160" y="2000"/>
                    </a:lnTo>
                    <a:lnTo>
                      <a:pt x="200" y="2000"/>
                    </a:lnTo>
                    <a:lnTo>
                      <a:pt x="0" y="1800"/>
                    </a:lnTo>
                    <a:lnTo>
                      <a:pt x="0" y="200"/>
                    </a:lnTo>
                    <a:lnTo>
                      <a:pt x="2280" y="200"/>
                    </a:lnTo>
                    <a:lnTo>
                      <a:pt x="2400" y="0"/>
                    </a:lnTo>
                    <a:lnTo>
                      <a:pt x="4400" y="0"/>
                    </a:lnTo>
                    <a:lnTo>
                      <a:pt x="4400" y="80"/>
                    </a:lnTo>
                    <a:lnTo>
                      <a:pt x="2480" y="80"/>
                    </a:lnTo>
                    <a:lnTo>
                      <a:pt x="2360" y="280"/>
                    </a:lnTo>
                    <a:lnTo>
                      <a:pt x="120" y="280"/>
                    </a:lnTo>
                    <a:lnTo>
                      <a:pt x="120" y="520"/>
                    </a:lnTo>
                    <a:lnTo>
                      <a:pt x="80" y="520"/>
                    </a:lnTo>
                    <a:lnTo>
                      <a:pt x="80" y="1640"/>
                    </a:lnTo>
                    <a:lnTo>
                      <a:pt x="760" y="1640"/>
                    </a:lnTo>
                    <a:lnTo>
                      <a:pt x="760" y="1520"/>
                    </a:lnTo>
                    <a:lnTo>
                      <a:pt x="2160" y="1520"/>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kumimoji="1" lang="de-DE" sz="2400">
                  <a:solidFill>
                    <a:srgbClr val="000000"/>
                  </a:solidFill>
                  <a:latin typeface="Times New Roman" charset="0"/>
                </a:endParaRPr>
              </a:p>
            </p:txBody>
          </p:sp>
          <p:sp>
            <p:nvSpPr>
              <p:cNvPr id="3104" name="Line 635"/>
              <p:cNvSpPr>
                <a:spLocks noChangeAspect="1" noChangeShapeType="1"/>
              </p:cNvSpPr>
              <p:nvPr/>
            </p:nvSpPr>
            <p:spPr bwMode="auto">
              <a:xfrm flipV="1">
                <a:off x="4021" y="7062"/>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05" name="Line 636"/>
              <p:cNvSpPr>
                <a:spLocks noChangeAspect="1" noChangeShapeType="1"/>
              </p:cNvSpPr>
              <p:nvPr/>
            </p:nvSpPr>
            <p:spPr bwMode="auto">
              <a:xfrm>
                <a:off x="5341" y="5022"/>
                <a:ext cx="0" cy="3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06" name="Line 637"/>
              <p:cNvSpPr>
                <a:spLocks noChangeAspect="1" noChangeShapeType="1"/>
              </p:cNvSpPr>
              <p:nvPr/>
            </p:nvSpPr>
            <p:spPr bwMode="auto">
              <a:xfrm>
                <a:off x="3381" y="5502"/>
                <a:ext cx="4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07" name="Line 638"/>
              <p:cNvSpPr>
                <a:spLocks noChangeAspect="1" noChangeShapeType="1"/>
              </p:cNvSpPr>
              <p:nvPr/>
            </p:nvSpPr>
            <p:spPr bwMode="auto">
              <a:xfrm flipH="1" flipV="1">
                <a:off x="3861" y="6902"/>
                <a:ext cx="160" cy="1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08" name="Line 639"/>
              <p:cNvSpPr>
                <a:spLocks noChangeAspect="1" noChangeShapeType="1"/>
              </p:cNvSpPr>
              <p:nvPr/>
            </p:nvSpPr>
            <p:spPr bwMode="auto">
              <a:xfrm flipH="1">
                <a:off x="3941" y="5022"/>
                <a:ext cx="1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09" name="Line 640"/>
              <p:cNvSpPr>
                <a:spLocks noChangeAspect="1" noChangeShapeType="1"/>
              </p:cNvSpPr>
              <p:nvPr/>
            </p:nvSpPr>
            <p:spPr bwMode="auto">
              <a:xfrm>
                <a:off x="3941" y="5022"/>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0" name="Line 641"/>
              <p:cNvSpPr>
                <a:spLocks noChangeAspect="1" noChangeShapeType="1"/>
              </p:cNvSpPr>
              <p:nvPr/>
            </p:nvSpPr>
            <p:spPr bwMode="auto">
              <a:xfrm flipH="1">
                <a:off x="7861" y="3862"/>
                <a:ext cx="1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1" name="Line 642"/>
              <p:cNvSpPr>
                <a:spLocks noChangeAspect="1" noChangeShapeType="1"/>
              </p:cNvSpPr>
              <p:nvPr/>
            </p:nvSpPr>
            <p:spPr bwMode="auto">
              <a:xfrm rot="-5400000">
                <a:off x="6701" y="6222"/>
                <a:ext cx="45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2" name="Line 643"/>
              <p:cNvSpPr>
                <a:spLocks noChangeAspect="1" noChangeShapeType="1"/>
              </p:cNvSpPr>
              <p:nvPr/>
            </p:nvSpPr>
            <p:spPr bwMode="auto">
              <a:xfrm>
                <a:off x="7781" y="3942"/>
                <a:ext cx="1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3" name="Line 644"/>
              <p:cNvSpPr>
                <a:spLocks noChangeAspect="1" noChangeShapeType="1"/>
              </p:cNvSpPr>
              <p:nvPr/>
            </p:nvSpPr>
            <p:spPr bwMode="auto">
              <a:xfrm flipH="1" flipV="1">
                <a:off x="7581" y="3582"/>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4" name="Line 645"/>
              <p:cNvSpPr>
                <a:spLocks noChangeAspect="1" noChangeShapeType="1"/>
              </p:cNvSpPr>
              <p:nvPr/>
            </p:nvSpPr>
            <p:spPr bwMode="auto">
              <a:xfrm rot="-5400000">
                <a:off x="5421" y="3542"/>
                <a:ext cx="20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5" name="Line 646"/>
              <p:cNvSpPr>
                <a:spLocks noChangeAspect="1" noChangeShapeType="1"/>
              </p:cNvSpPr>
              <p:nvPr/>
            </p:nvSpPr>
            <p:spPr bwMode="auto">
              <a:xfrm rot="16200000" flipH="1">
                <a:off x="6621" y="2462"/>
                <a:ext cx="0" cy="20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6" name="Line 647"/>
              <p:cNvSpPr>
                <a:spLocks noChangeAspect="1" noChangeShapeType="1"/>
              </p:cNvSpPr>
              <p:nvPr/>
            </p:nvSpPr>
            <p:spPr bwMode="auto">
              <a:xfrm rot="-5400000">
                <a:off x="2381" y="4502"/>
                <a:ext cx="1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7" name="Line 648"/>
              <p:cNvSpPr>
                <a:spLocks noChangeAspect="1" noChangeShapeType="1"/>
              </p:cNvSpPr>
              <p:nvPr/>
            </p:nvSpPr>
            <p:spPr bwMode="auto">
              <a:xfrm>
                <a:off x="3261" y="4022"/>
                <a:ext cx="0" cy="1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8" name="Line 649"/>
              <p:cNvSpPr>
                <a:spLocks noChangeAspect="1" noChangeShapeType="1"/>
              </p:cNvSpPr>
              <p:nvPr/>
            </p:nvSpPr>
            <p:spPr bwMode="auto">
              <a:xfrm flipV="1">
                <a:off x="3861" y="5502"/>
                <a:ext cx="0" cy="1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19" name="Line 650"/>
              <p:cNvSpPr>
                <a:spLocks noChangeAspect="1" noChangeShapeType="1"/>
              </p:cNvSpPr>
              <p:nvPr/>
            </p:nvSpPr>
            <p:spPr bwMode="auto">
              <a:xfrm>
                <a:off x="3261" y="5142"/>
                <a:ext cx="6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0" name="Line 651"/>
              <p:cNvSpPr>
                <a:spLocks noChangeAspect="1" noChangeShapeType="1"/>
              </p:cNvSpPr>
              <p:nvPr/>
            </p:nvSpPr>
            <p:spPr bwMode="auto">
              <a:xfrm flipH="1" flipV="1">
                <a:off x="3181" y="5302"/>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1" name="Line 652"/>
              <p:cNvSpPr>
                <a:spLocks noChangeAspect="1" noChangeShapeType="1"/>
              </p:cNvSpPr>
              <p:nvPr/>
            </p:nvSpPr>
            <p:spPr bwMode="auto">
              <a:xfrm flipH="1" flipV="1">
                <a:off x="3181" y="3702"/>
                <a:ext cx="2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2" name="Line 653"/>
              <p:cNvSpPr>
                <a:spLocks noChangeAspect="1" noChangeShapeType="1"/>
              </p:cNvSpPr>
              <p:nvPr/>
            </p:nvSpPr>
            <p:spPr bwMode="auto">
              <a:xfrm>
                <a:off x="3261" y="4022"/>
                <a:ext cx="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3" name="Line 654"/>
              <p:cNvSpPr>
                <a:spLocks noChangeAspect="1" noChangeShapeType="1"/>
              </p:cNvSpPr>
              <p:nvPr/>
            </p:nvSpPr>
            <p:spPr bwMode="auto">
              <a:xfrm flipV="1">
                <a:off x="3301" y="3782"/>
                <a:ext cx="0" cy="2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4" name="Line 655"/>
              <p:cNvSpPr>
                <a:spLocks noChangeAspect="1" noChangeShapeType="1"/>
              </p:cNvSpPr>
              <p:nvPr/>
            </p:nvSpPr>
            <p:spPr bwMode="auto">
              <a:xfrm flipH="1" flipV="1">
                <a:off x="3301" y="3782"/>
                <a:ext cx="22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5" name="Line 656"/>
              <p:cNvSpPr>
                <a:spLocks noChangeAspect="1" noChangeShapeType="1"/>
              </p:cNvSpPr>
              <p:nvPr/>
            </p:nvSpPr>
            <p:spPr bwMode="auto">
              <a:xfrm flipV="1">
                <a:off x="5541" y="3582"/>
                <a:ext cx="12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6" name="Line 657"/>
              <p:cNvSpPr>
                <a:spLocks noChangeAspect="1" noChangeShapeType="1"/>
              </p:cNvSpPr>
              <p:nvPr/>
            </p:nvSpPr>
            <p:spPr bwMode="auto">
              <a:xfrm>
                <a:off x="5661" y="3582"/>
                <a:ext cx="1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7" name="Line 658"/>
              <p:cNvSpPr>
                <a:spLocks noChangeAspect="1" noChangeShapeType="1"/>
              </p:cNvSpPr>
              <p:nvPr/>
            </p:nvSpPr>
            <p:spPr bwMode="auto">
              <a:xfrm>
                <a:off x="7661" y="3502"/>
                <a:ext cx="200" cy="3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8" name="Line 659"/>
              <p:cNvSpPr>
                <a:spLocks noChangeAspect="1" noChangeShapeType="1"/>
              </p:cNvSpPr>
              <p:nvPr/>
            </p:nvSpPr>
            <p:spPr bwMode="auto">
              <a:xfrm>
                <a:off x="9101" y="3862"/>
                <a:ext cx="0" cy="44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29" name="Line 660"/>
              <p:cNvSpPr>
                <a:spLocks noChangeAspect="1" noChangeShapeType="1"/>
              </p:cNvSpPr>
              <p:nvPr/>
            </p:nvSpPr>
            <p:spPr bwMode="auto">
              <a:xfrm rot="5400000">
                <a:off x="9501" y="7942"/>
                <a:ext cx="0" cy="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0" name="Line 661"/>
              <p:cNvSpPr>
                <a:spLocks noChangeAspect="1" noChangeShapeType="1"/>
              </p:cNvSpPr>
              <p:nvPr/>
            </p:nvSpPr>
            <p:spPr bwMode="auto">
              <a:xfrm rot="16200000" flipV="1">
                <a:off x="9821" y="8422"/>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1" name="Line 662"/>
              <p:cNvSpPr>
                <a:spLocks noChangeAspect="1" noChangeShapeType="1"/>
              </p:cNvSpPr>
              <p:nvPr/>
            </p:nvSpPr>
            <p:spPr bwMode="auto">
              <a:xfrm>
                <a:off x="8981" y="8502"/>
                <a:ext cx="9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2" name="Freeform 663"/>
              <p:cNvSpPr>
                <a:spLocks noChangeAspect="1"/>
              </p:cNvSpPr>
              <p:nvPr/>
            </p:nvSpPr>
            <p:spPr bwMode="auto">
              <a:xfrm>
                <a:off x="3958" y="5142"/>
                <a:ext cx="1280" cy="3120"/>
              </a:xfrm>
              <a:custGeom>
                <a:avLst/>
                <a:gdLst>
                  <a:gd name="T0" fmla="*/ 100 w 1280"/>
                  <a:gd name="T1" fmla="*/ 0 h 3120"/>
                  <a:gd name="T2" fmla="*/ 1280 w 1280"/>
                  <a:gd name="T3" fmla="*/ 0 h 3120"/>
                  <a:gd name="T4" fmla="*/ 1280 w 1280"/>
                  <a:gd name="T5" fmla="*/ 3120 h 3120"/>
                  <a:gd name="T6" fmla="*/ 260 w 1280"/>
                  <a:gd name="T7" fmla="*/ 3120 h 3120"/>
                  <a:gd name="T8" fmla="*/ 160 w 1280"/>
                  <a:gd name="T9" fmla="*/ 3020 h 3120"/>
                  <a:gd name="T10" fmla="*/ 160 w 1280"/>
                  <a:gd name="T11" fmla="*/ 1920 h 3120"/>
                  <a:gd name="T12" fmla="*/ 0 w 1280"/>
                  <a:gd name="T13" fmla="*/ 1760 h 3120"/>
                  <a:gd name="T14" fmla="*/ 0 w 1280"/>
                  <a:gd name="T15" fmla="*/ 480 h 3120"/>
                  <a:gd name="T16" fmla="*/ 100 w 1280"/>
                  <a:gd name="T17" fmla="*/ 480 h 3120"/>
                  <a:gd name="T18" fmla="*/ 100 w 1280"/>
                  <a:gd name="T19" fmla="*/ 0 h 31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3120"/>
                  <a:gd name="T32" fmla="*/ 1280 w 1280"/>
                  <a:gd name="T33" fmla="*/ 3120 h 31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3120">
                    <a:moveTo>
                      <a:pt x="100" y="0"/>
                    </a:moveTo>
                    <a:lnTo>
                      <a:pt x="1280" y="0"/>
                    </a:lnTo>
                    <a:lnTo>
                      <a:pt x="1280" y="3120"/>
                    </a:lnTo>
                    <a:lnTo>
                      <a:pt x="260" y="3120"/>
                    </a:lnTo>
                    <a:lnTo>
                      <a:pt x="160" y="3020"/>
                    </a:lnTo>
                    <a:lnTo>
                      <a:pt x="160" y="1920"/>
                    </a:lnTo>
                    <a:lnTo>
                      <a:pt x="0" y="1760"/>
                    </a:lnTo>
                    <a:lnTo>
                      <a:pt x="0" y="480"/>
                    </a:lnTo>
                    <a:lnTo>
                      <a:pt x="100" y="480"/>
                    </a:lnTo>
                    <a:lnTo>
                      <a:pt x="10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33" name="Freeform 664"/>
              <p:cNvSpPr>
                <a:spLocks noChangeAspect="1"/>
              </p:cNvSpPr>
              <p:nvPr/>
            </p:nvSpPr>
            <p:spPr bwMode="auto">
              <a:xfrm>
                <a:off x="3958" y="5422"/>
                <a:ext cx="1280" cy="2840"/>
              </a:xfrm>
              <a:custGeom>
                <a:avLst/>
                <a:gdLst>
                  <a:gd name="T0" fmla="*/ 100 w 1280"/>
                  <a:gd name="T1" fmla="*/ 0 h 2840"/>
                  <a:gd name="T2" fmla="*/ 1280 w 1280"/>
                  <a:gd name="T3" fmla="*/ 0 h 2840"/>
                  <a:gd name="T4" fmla="*/ 1280 w 1280"/>
                  <a:gd name="T5" fmla="*/ 2840 h 2840"/>
                  <a:gd name="T6" fmla="*/ 260 w 1280"/>
                  <a:gd name="T7" fmla="*/ 2840 h 2840"/>
                  <a:gd name="T8" fmla="*/ 160 w 1280"/>
                  <a:gd name="T9" fmla="*/ 2740 h 2840"/>
                  <a:gd name="T10" fmla="*/ 160 w 1280"/>
                  <a:gd name="T11" fmla="*/ 1640 h 2840"/>
                  <a:gd name="T12" fmla="*/ 0 w 1280"/>
                  <a:gd name="T13" fmla="*/ 1480 h 2840"/>
                  <a:gd name="T14" fmla="*/ 0 w 1280"/>
                  <a:gd name="T15" fmla="*/ 200 h 2840"/>
                  <a:gd name="T16" fmla="*/ 100 w 1280"/>
                  <a:gd name="T17" fmla="*/ 200 h 2840"/>
                  <a:gd name="T18" fmla="*/ 100 w 1280"/>
                  <a:gd name="T19" fmla="*/ 0 h 28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80"/>
                  <a:gd name="T31" fmla="*/ 0 h 2840"/>
                  <a:gd name="T32" fmla="*/ 1280 w 1280"/>
                  <a:gd name="T33" fmla="*/ 2840 h 28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80" h="2840">
                    <a:moveTo>
                      <a:pt x="100" y="0"/>
                    </a:moveTo>
                    <a:lnTo>
                      <a:pt x="1280" y="0"/>
                    </a:lnTo>
                    <a:lnTo>
                      <a:pt x="1280" y="2840"/>
                    </a:lnTo>
                    <a:lnTo>
                      <a:pt x="260" y="2840"/>
                    </a:lnTo>
                    <a:lnTo>
                      <a:pt x="160" y="2740"/>
                    </a:lnTo>
                    <a:lnTo>
                      <a:pt x="160" y="1640"/>
                    </a:lnTo>
                    <a:lnTo>
                      <a:pt x="0" y="1480"/>
                    </a:lnTo>
                    <a:lnTo>
                      <a:pt x="0" y="200"/>
                    </a:lnTo>
                    <a:lnTo>
                      <a:pt x="100" y="200"/>
                    </a:lnTo>
                    <a:lnTo>
                      <a:pt x="100" y="0"/>
                    </a:lnTo>
                    <a:close/>
                  </a:path>
                </a:pathLst>
              </a:custGeom>
              <a:solidFill>
                <a:srgbClr val="333333">
                  <a:alpha val="50195"/>
                </a:srgbClr>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34" name="Line 665"/>
              <p:cNvSpPr>
                <a:spLocks noChangeAspect="1" noChangeShapeType="1"/>
              </p:cNvSpPr>
              <p:nvPr/>
            </p:nvSpPr>
            <p:spPr bwMode="auto">
              <a:xfrm>
                <a:off x="4021" y="8182"/>
                <a:ext cx="20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5" name="Line 666"/>
              <p:cNvSpPr>
                <a:spLocks noChangeAspect="1" noChangeShapeType="1"/>
              </p:cNvSpPr>
              <p:nvPr/>
            </p:nvSpPr>
            <p:spPr bwMode="auto">
              <a:xfrm>
                <a:off x="4221" y="8382"/>
                <a:ext cx="42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6" name="Line 667"/>
              <p:cNvSpPr>
                <a:spLocks noChangeAspect="1" noChangeShapeType="1"/>
              </p:cNvSpPr>
              <p:nvPr/>
            </p:nvSpPr>
            <p:spPr bwMode="auto">
              <a:xfrm>
                <a:off x="5341" y="8142"/>
                <a:ext cx="12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7" name="Line 668"/>
              <p:cNvSpPr>
                <a:spLocks noChangeAspect="1" noChangeShapeType="1"/>
              </p:cNvSpPr>
              <p:nvPr/>
            </p:nvSpPr>
            <p:spPr bwMode="auto">
              <a:xfrm>
                <a:off x="5461" y="8262"/>
                <a:ext cx="29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8" name="Line 669"/>
              <p:cNvSpPr>
                <a:spLocks noChangeAspect="1" noChangeShapeType="1"/>
              </p:cNvSpPr>
              <p:nvPr/>
            </p:nvSpPr>
            <p:spPr bwMode="auto">
              <a:xfrm flipH="1">
                <a:off x="8421" y="8262"/>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139" name="Rectangle 670"/>
              <p:cNvSpPr>
                <a:spLocks noChangeAspect="1" noChangeArrowheads="1"/>
              </p:cNvSpPr>
              <p:nvPr/>
            </p:nvSpPr>
            <p:spPr bwMode="auto">
              <a:xfrm>
                <a:off x="8801" y="8099"/>
                <a:ext cx="20" cy="1503"/>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0" name="Rectangle 671"/>
              <p:cNvSpPr>
                <a:spLocks noChangeAspect="1" noChangeArrowheads="1"/>
              </p:cNvSpPr>
              <p:nvPr/>
            </p:nvSpPr>
            <p:spPr bwMode="auto">
              <a:xfrm>
                <a:off x="8501" y="8099"/>
                <a:ext cx="20" cy="1503"/>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1" name="Freeform 672"/>
              <p:cNvSpPr>
                <a:spLocks noChangeAspect="1"/>
              </p:cNvSpPr>
              <p:nvPr/>
            </p:nvSpPr>
            <p:spPr bwMode="auto">
              <a:xfrm>
                <a:off x="8461" y="9597"/>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42" name="Freeform 673"/>
              <p:cNvSpPr>
                <a:spLocks noChangeAspect="1"/>
              </p:cNvSpPr>
              <p:nvPr/>
            </p:nvSpPr>
            <p:spPr bwMode="auto">
              <a:xfrm flipH="1">
                <a:off x="8801" y="9597"/>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43" name="Freeform 674"/>
              <p:cNvSpPr>
                <a:spLocks noChangeAspect="1"/>
              </p:cNvSpPr>
              <p:nvPr/>
            </p:nvSpPr>
            <p:spPr bwMode="auto">
              <a:xfrm>
                <a:off x="8821" y="9622"/>
                <a:ext cx="1220" cy="820"/>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800 h 820"/>
                  <a:gd name="T10" fmla="*/ 1220 w 1220"/>
                  <a:gd name="T11" fmla="*/ 800 h 820"/>
                  <a:gd name="T12" fmla="*/ 1220 w 1220"/>
                  <a:gd name="T13" fmla="*/ 820 h 820"/>
                  <a:gd name="T14" fmla="*/ 800 w 1220"/>
                  <a:gd name="T15" fmla="*/ 820 h 820"/>
                  <a:gd name="T16" fmla="*/ 540 w 1220"/>
                  <a:gd name="T17" fmla="*/ 480 h 820"/>
                  <a:gd name="T18" fmla="*/ 160 w 1220"/>
                  <a:gd name="T19" fmla="*/ 480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3144" name="Rectangle 675"/>
              <p:cNvSpPr>
                <a:spLocks noChangeAspect="1" noChangeArrowheads="1"/>
              </p:cNvSpPr>
              <p:nvPr/>
            </p:nvSpPr>
            <p:spPr bwMode="auto">
              <a:xfrm>
                <a:off x="7741" y="9542"/>
                <a:ext cx="320" cy="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5" name="Rectangle 676"/>
              <p:cNvSpPr>
                <a:spLocks noChangeAspect="1" noChangeArrowheads="1"/>
              </p:cNvSpPr>
              <p:nvPr/>
            </p:nvSpPr>
            <p:spPr bwMode="auto">
              <a:xfrm>
                <a:off x="7781" y="8382"/>
                <a:ext cx="240" cy="116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6" name="Rectangle 677"/>
              <p:cNvSpPr>
                <a:spLocks noChangeAspect="1" noChangeArrowheads="1"/>
              </p:cNvSpPr>
              <p:nvPr/>
            </p:nvSpPr>
            <p:spPr bwMode="auto">
              <a:xfrm>
                <a:off x="7661" y="11222"/>
                <a:ext cx="80" cy="16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7" name="Rectangle 678"/>
              <p:cNvSpPr>
                <a:spLocks noChangeAspect="1" noChangeArrowheads="1"/>
              </p:cNvSpPr>
              <p:nvPr/>
            </p:nvSpPr>
            <p:spPr bwMode="auto">
              <a:xfrm>
                <a:off x="7701" y="10142"/>
                <a:ext cx="40" cy="10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8" name="Rectangle 679"/>
              <p:cNvSpPr>
                <a:spLocks noChangeAspect="1" noChangeArrowheads="1"/>
              </p:cNvSpPr>
              <p:nvPr/>
            </p:nvSpPr>
            <p:spPr bwMode="auto">
              <a:xfrm>
                <a:off x="8061" y="10142"/>
                <a:ext cx="40" cy="10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49" name="Rectangle 680"/>
              <p:cNvSpPr>
                <a:spLocks noChangeAspect="1" noChangeArrowheads="1"/>
              </p:cNvSpPr>
              <p:nvPr/>
            </p:nvSpPr>
            <p:spPr bwMode="auto">
              <a:xfrm>
                <a:off x="7701" y="9982"/>
                <a:ext cx="400" cy="16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3150" name="Freeform 681"/>
              <p:cNvSpPr>
                <a:spLocks noChangeAspect="1"/>
              </p:cNvSpPr>
              <p:nvPr/>
            </p:nvSpPr>
            <p:spPr bwMode="auto">
              <a:xfrm>
                <a:off x="7741" y="9622"/>
                <a:ext cx="2300" cy="1760"/>
              </a:xfrm>
              <a:custGeom>
                <a:avLst/>
                <a:gdLst>
                  <a:gd name="T0" fmla="*/ 0 w 2300"/>
                  <a:gd name="T1" fmla="*/ 0 h 1760"/>
                  <a:gd name="T2" fmla="*/ 760 w 2300"/>
                  <a:gd name="T3" fmla="*/ 0 h 1760"/>
                  <a:gd name="T4" fmla="*/ 760 w 2300"/>
                  <a:gd name="T5" fmla="*/ 120 h 1760"/>
                  <a:gd name="T6" fmla="*/ 520 w 2300"/>
                  <a:gd name="T7" fmla="*/ 120 h 1760"/>
                  <a:gd name="T8" fmla="*/ 520 w 2300"/>
                  <a:gd name="T9" fmla="*/ 1600 h 1760"/>
                  <a:gd name="T10" fmla="*/ 1760 w 2300"/>
                  <a:gd name="T11" fmla="*/ 1600 h 1760"/>
                  <a:gd name="T12" fmla="*/ 2080 w 2300"/>
                  <a:gd name="T13" fmla="*/ 1280 h 1760"/>
                  <a:gd name="T14" fmla="*/ 2080 w 2300"/>
                  <a:gd name="T15" fmla="*/ 1260 h 1760"/>
                  <a:gd name="T16" fmla="*/ 2300 w 2300"/>
                  <a:gd name="T17" fmla="*/ 1260 h 1760"/>
                  <a:gd name="T18" fmla="*/ 2300 w 2300"/>
                  <a:gd name="T19" fmla="*/ 1280 h 1760"/>
                  <a:gd name="T20" fmla="*/ 2120 w 2300"/>
                  <a:gd name="T21" fmla="*/ 1280 h 1760"/>
                  <a:gd name="T22" fmla="*/ 2120 w 2300"/>
                  <a:gd name="T23" fmla="*/ 1300 h 1760"/>
                  <a:gd name="T24" fmla="*/ 1720 w 2300"/>
                  <a:gd name="T25" fmla="*/ 1700 h 1760"/>
                  <a:gd name="T26" fmla="*/ 1600 w 2300"/>
                  <a:gd name="T27" fmla="*/ 1700 h 1760"/>
                  <a:gd name="T28" fmla="*/ 1600 w 2300"/>
                  <a:gd name="T29" fmla="*/ 1760 h 1760"/>
                  <a:gd name="T30" fmla="*/ 320 w 2300"/>
                  <a:gd name="T31" fmla="*/ 1760 h 1760"/>
                  <a:gd name="T32" fmla="*/ 320 w 2300"/>
                  <a:gd name="T33" fmla="*/ 1600 h 1760"/>
                  <a:gd name="T34" fmla="*/ 440 w 2300"/>
                  <a:gd name="T35" fmla="*/ 1600 h 1760"/>
                  <a:gd name="T36" fmla="*/ 440 w 2300"/>
                  <a:gd name="T37" fmla="*/ 160 h 1760"/>
                  <a:gd name="T38" fmla="*/ 0 w 2300"/>
                  <a:gd name="T39" fmla="*/ 160 h 1760"/>
                  <a:gd name="T40" fmla="*/ 0 w 2300"/>
                  <a:gd name="T41" fmla="*/ 0 h 17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0"/>
                  <a:gd name="T64" fmla="*/ 0 h 1760"/>
                  <a:gd name="T65" fmla="*/ 2300 w 2300"/>
                  <a:gd name="T66" fmla="*/ 1760 h 17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0" h="1760">
                    <a:moveTo>
                      <a:pt x="0" y="0"/>
                    </a:moveTo>
                    <a:lnTo>
                      <a:pt x="760" y="0"/>
                    </a:lnTo>
                    <a:lnTo>
                      <a:pt x="760" y="120"/>
                    </a:lnTo>
                    <a:lnTo>
                      <a:pt x="520" y="120"/>
                    </a:lnTo>
                    <a:lnTo>
                      <a:pt x="520" y="1600"/>
                    </a:lnTo>
                    <a:lnTo>
                      <a:pt x="1760" y="1600"/>
                    </a:lnTo>
                    <a:lnTo>
                      <a:pt x="2080" y="1280"/>
                    </a:lnTo>
                    <a:lnTo>
                      <a:pt x="2080" y="1260"/>
                    </a:lnTo>
                    <a:lnTo>
                      <a:pt x="2300" y="1260"/>
                    </a:lnTo>
                    <a:lnTo>
                      <a:pt x="2300" y="1280"/>
                    </a:lnTo>
                    <a:lnTo>
                      <a:pt x="2120" y="1280"/>
                    </a:lnTo>
                    <a:lnTo>
                      <a:pt x="2120" y="1300"/>
                    </a:lnTo>
                    <a:lnTo>
                      <a:pt x="1720" y="1700"/>
                    </a:lnTo>
                    <a:lnTo>
                      <a:pt x="1600" y="1700"/>
                    </a:lnTo>
                    <a:lnTo>
                      <a:pt x="1600" y="1760"/>
                    </a:lnTo>
                    <a:lnTo>
                      <a:pt x="320" y="1760"/>
                    </a:lnTo>
                    <a:lnTo>
                      <a:pt x="320" y="1600"/>
                    </a:lnTo>
                    <a:lnTo>
                      <a:pt x="440" y="1600"/>
                    </a:lnTo>
                    <a:lnTo>
                      <a:pt x="440" y="160"/>
                    </a:lnTo>
                    <a:lnTo>
                      <a:pt x="0" y="1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grpSp>
      <p:grpSp>
        <p:nvGrpSpPr>
          <p:cNvPr id="23" name="Group 682"/>
          <p:cNvGrpSpPr>
            <a:grpSpLocks/>
          </p:cNvGrpSpPr>
          <p:nvPr/>
        </p:nvGrpSpPr>
        <p:grpSpPr bwMode="auto">
          <a:xfrm>
            <a:off x="1643063" y="1401763"/>
            <a:ext cx="2751137" cy="741362"/>
            <a:chOff x="3775" y="1040"/>
            <a:chExt cx="1733" cy="467"/>
          </a:xfrm>
        </p:grpSpPr>
        <p:sp>
          <p:nvSpPr>
            <p:cNvPr id="3096" name="Text Box 683"/>
            <p:cNvSpPr txBox="1">
              <a:spLocks noChangeArrowheads="1"/>
            </p:cNvSpPr>
            <p:nvPr/>
          </p:nvSpPr>
          <p:spPr bwMode="auto">
            <a:xfrm>
              <a:off x="4226" y="1040"/>
              <a:ext cx="128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Liquid Helium</a:t>
              </a:r>
            </a:p>
          </p:txBody>
        </p:sp>
        <p:sp>
          <p:nvSpPr>
            <p:cNvPr id="3097" name="AutoShape 684"/>
            <p:cNvSpPr>
              <a:spLocks noChangeAspect="1" noChangeArrowheads="1"/>
            </p:cNvSpPr>
            <p:nvPr/>
          </p:nvSpPr>
          <p:spPr bwMode="auto">
            <a:xfrm rot="5400000" flipV="1">
              <a:off x="3787" y="1137"/>
              <a:ext cx="358" cy="381"/>
            </a:xfrm>
            <a:custGeom>
              <a:avLst/>
              <a:gdLst>
                <a:gd name="T0" fmla="*/ 4 w 21600"/>
                <a:gd name="T1" fmla="*/ 0 h 21600"/>
                <a:gd name="T2" fmla="*/ 4 w 21600"/>
                <a:gd name="T3" fmla="*/ 4 h 21600"/>
                <a:gd name="T4" fmla="*/ 1 w 21600"/>
                <a:gd name="T5" fmla="*/ 7 h 21600"/>
                <a:gd name="T6" fmla="*/ 6 w 21600"/>
                <a:gd name="T7" fmla="*/ 2 h 21600"/>
                <a:gd name="T8" fmla="*/ 17694720 60000 65536"/>
                <a:gd name="T9" fmla="*/ 5898240 60000 65536"/>
                <a:gd name="T10" fmla="*/ 5898240 60000 65536"/>
                <a:gd name="T11" fmla="*/ 0 60000 65536"/>
                <a:gd name="T12" fmla="*/ 12429 w 21600"/>
                <a:gd name="T13" fmla="*/ 2891 h 21600"/>
                <a:gd name="T14" fmla="*/ 18221 w 21600"/>
                <a:gd name="T15" fmla="*/ 9241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3366FF"/>
            </a:solidFill>
            <a:ln w="9525">
              <a:solidFill>
                <a:schemeClr val="tx1"/>
              </a:solidFill>
              <a:miter lim="800000"/>
              <a:headEnd/>
              <a:tailEnd/>
            </a:ln>
          </p:spPr>
          <p:txBody>
            <a:bodyPr vert="eaVert" wrap="none" anchor="ctr"/>
            <a:lstStyle/>
            <a:p>
              <a:pPr algn="ctr"/>
              <a:endParaRPr kumimoji="1" lang="de-DE" sz="2400">
                <a:solidFill>
                  <a:srgbClr val="000000"/>
                </a:solidFill>
                <a:latin typeface="Times New Roman" charset="0"/>
              </a:endParaRPr>
            </a:p>
          </p:txBody>
        </p:sp>
      </p:grpSp>
      <p:grpSp>
        <p:nvGrpSpPr>
          <p:cNvPr id="24" name="Group 685"/>
          <p:cNvGrpSpPr>
            <a:grpSpLocks/>
          </p:cNvGrpSpPr>
          <p:nvPr/>
        </p:nvGrpSpPr>
        <p:grpSpPr bwMode="auto">
          <a:xfrm>
            <a:off x="6715125" y="1428750"/>
            <a:ext cx="2238375" cy="1125538"/>
            <a:chOff x="2831" y="579"/>
            <a:chExt cx="1410" cy="709"/>
          </a:xfrm>
        </p:grpSpPr>
        <p:sp>
          <p:nvSpPr>
            <p:cNvPr id="3094" name="Text Box 686"/>
            <p:cNvSpPr txBox="1">
              <a:spLocks noChangeArrowheads="1"/>
            </p:cNvSpPr>
            <p:nvPr/>
          </p:nvSpPr>
          <p:spPr bwMode="auto">
            <a:xfrm>
              <a:off x="2831" y="579"/>
              <a:ext cx="141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Liquid Nitrogen</a:t>
              </a:r>
            </a:p>
          </p:txBody>
        </p:sp>
        <p:sp>
          <p:nvSpPr>
            <p:cNvPr id="3095" name="AutoShape 687"/>
            <p:cNvSpPr>
              <a:spLocks noChangeAspect="1" noChangeArrowheads="1"/>
            </p:cNvSpPr>
            <p:nvPr/>
          </p:nvSpPr>
          <p:spPr bwMode="auto">
            <a:xfrm>
              <a:off x="3392" y="855"/>
              <a:ext cx="215" cy="433"/>
            </a:xfrm>
            <a:prstGeom prst="downArrow">
              <a:avLst>
                <a:gd name="adj1" fmla="val 50000"/>
                <a:gd name="adj2" fmla="val 50349"/>
              </a:avLst>
            </a:prstGeom>
            <a:solidFill>
              <a:srgbClr val="00FFFF"/>
            </a:solidFill>
            <a:ln w="9525">
              <a:solidFill>
                <a:schemeClr val="tx1"/>
              </a:solidFill>
              <a:miter lim="800000"/>
              <a:headEnd/>
              <a:tailEnd/>
            </a:ln>
          </p:spPr>
          <p:txBody>
            <a:bodyPr vert="eaVert" wrap="none" anchor="ctr"/>
            <a:lstStyle/>
            <a:p>
              <a:endParaRPr kumimoji="1" lang="de-DE" sz="2400">
                <a:solidFill>
                  <a:srgbClr val="000000"/>
                </a:solidFill>
                <a:latin typeface="Times New Roman" charset="0"/>
              </a:endParaRPr>
            </a:p>
          </p:txBody>
        </p:sp>
      </p:grpSp>
      <p:grpSp>
        <p:nvGrpSpPr>
          <p:cNvPr id="25" name="Group 688"/>
          <p:cNvGrpSpPr>
            <a:grpSpLocks/>
          </p:cNvGrpSpPr>
          <p:nvPr/>
        </p:nvGrpSpPr>
        <p:grpSpPr bwMode="auto">
          <a:xfrm>
            <a:off x="247355" y="621107"/>
            <a:ext cx="8796337" cy="5867400"/>
            <a:chOff x="157" y="511"/>
            <a:chExt cx="5541" cy="3696"/>
          </a:xfrm>
        </p:grpSpPr>
        <p:sp>
          <p:nvSpPr>
            <p:cNvPr id="3083" name="Text Box 689"/>
            <p:cNvSpPr txBox="1">
              <a:spLocks noChangeArrowheads="1"/>
            </p:cNvSpPr>
            <p:nvPr/>
          </p:nvSpPr>
          <p:spPr bwMode="auto">
            <a:xfrm>
              <a:off x="2369" y="3919"/>
              <a:ext cx="971"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Specimen</a:t>
              </a:r>
            </a:p>
          </p:txBody>
        </p:sp>
        <p:sp>
          <p:nvSpPr>
            <p:cNvPr id="3084" name="Text Box 690"/>
            <p:cNvSpPr txBox="1">
              <a:spLocks noChangeArrowheads="1"/>
            </p:cNvSpPr>
            <p:nvPr/>
          </p:nvSpPr>
          <p:spPr bwMode="auto">
            <a:xfrm>
              <a:off x="157" y="3919"/>
              <a:ext cx="1879"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dirty="0">
                  <a:solidFill>
                    <a:srgbClr val="000000"/>
                  </a:solidFill>
                  <a:latin typeface="Arial" charset="0"/>
                </a:rPr>
                <a:t>Specimen Exchange</a:t>
              </a:r>
            </a:p>
          </p:txBody>
        </p:sp>
        <p:sp>
          <p:nvSpPr>
            <p:cNvPr id="3085" name="Text Box 691"/>
            <p:cNvSpPr txBox="1">
              <a:spLocks noChangeArrowheads="1"/>
            </p:cNvSpPr>
            <p:nvPr/>
          </p:nvSpPr>
          <p:spPr bwMode="auto">
            <a:xfrm>
              <a:off x="3933" y="3919"/>
              <a:ext cx="11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dirty="0">
                  <a:solidFill>
                    <a:srgbClr val="000000"/>
                  </a:solidFill>
                  <a:latin typeface="Arial" charset="0"/>
                </a:rPr>
                <a:t>Goniometer</a:t>
              </a:r>
            </a:p>
          </p:txBody>
        </p:sp>
        <p:grpSp>
          <p:nvGrpSpPr>
            <p:cNvPr id="3086" name="Group 692"/>
            <p:cNvGrpSpPr>
              <a:grpSpLocks/>
            </p:cNvGrpSpPr>
            <p:nvPr/>
          </p:nvGrpSpPr>
          <p:grpSpPr bwMode="auto">
            <a:xfrm>
              <a:off x="2884" y="511"/>
              <a:ext cx="2814" cy="3487"/>
              <a:chOff x="2884" y="511"/>
              <a:chExt cx="2814" cy="3487"/>
            </a:xfrm>
          </p:grpSpPr>
          <p:sp>
            <p:nvSpPr>
              <p:cNvPr id="3087" name="Text Box 693"/>
              <p:cNvSpPr txBox="1">
                <a:spLocks noChangeArrowheads="1"/>
              </p:cNvSpPr>
              <p:nvPr/>
            </p:nvSpPr>
            <p:spPr bwMode="auto">
              <a:xfrm>
                <a:off x="4375" y="511"/>
                <a:ext cx="1323"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Nitrogen Tank</a:t>
                </a:r>
              </a:p>
            </p:txBody>
          </p:sp>
          <p:sp>
            <p:nvSpPr>
              <p:cNvPr id="3088" name="Text Box 694"/>
              <p:cNvSpPr txBox="1">
                <a:spLocks noChangeArrowheads="1"/>
              </p:cNvSpPr>
              <p:nvPr/>
            </p:nvSpPr>
            <p:spPr bwMode="auto">
              <a:xfrm>
                <a:off x="3035" y="528"/>
                <a:ext cx="1195"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Helium Tank</a:t>
                </a:r>
              </a:p>
            </p:txBody>
          </p:sp>
          <p:sp>
            <p:nvSpPr>
              <p:cNvPr id="3090" name="Line 696"/>
              <p:cNvSpPr>
                <a:spLocks noChangeShapeType="1"/>
              </p:cNvSpPr>
              <p:nvPr/>
            </p:nvSpPr>
            <p:spPr bwMode="auto">
              <a:xfrm flipV="1">
                <a:off x="2884" y="3691"/>
                <a:ext cx="0" cy="307"/>
              </a:xfrm>
              <a:prstGeom prst="line">
                <a:avLst/>
              </a:prstGeom>
              <a:noFill/>
              <a:ln w="38100">
                <a:solidFill>
                  <a:srgbClr val="FF0000"/>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092" name="Line 698"/>
              <p:cNvSpPr>
                <a:spLocks noChangeShapeType="1"/>
              </p:cNvSpPr>
              <p:nvPr/>
            </p:nvSpPr>
            <p:spPr bwMode="auto">
              <a:xfrm flipH="1" flipV="1">
                <a:off x="3671" y="783"/>
                <a:ext cx="173" cy="109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093" name="Line 699"/>
              <p:cNvSpPr>
                <a:spLocks noChangeShapeType="1"/>
              </p:cNvSpPr>
              <p:nvPr/>
            </p:nvSpPr>
            <p:spPr bwMode="auto">
              <a:xfrm flipV="1">
                <a:off x="4698" y="783"/>
                <a:ext cx="93" cy="132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spTree>
    <p:extLst>
      <p:ext uri="{BB962C8B-B14F-4D97-AF65-F5344CB8AC3E}">
        <p14:creationId xmlns:p14="http://schemas.microsoft.com/office/powerpoint/2010/main" val="1550483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randombar(horizontal)">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499"/>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spect="1" noChangeArrowheads="1"/>
          </p:cNvSpPr>
          <p:nvPr/>
        </p:nvSpPr>
        <p:spPr bwMode="auto">
          <a:xfrm rot="16200000" flipH="1">
            <a:off x="4228307" y="4156868"/>
            <a:ext cx="488950" cy="373063"/>
          </a:xfrm>
          <a:custGeom>
            <a:avLst/>
            <a:gdLst>
              <a:gd name="T0" fmla="*/ 5552004 w 21600"/>
              <a:gd name="T1" fmla="*/ 0 h 21600"/>
              <a:gd name="T2" fmla="*/ 1383525 w 21600"/>
              <a:gd name="T3" fmla="*/ 3205855 h 21600"/>
              <a:gd name="T4" fmla="*/ 5542791 w 21600"/>
              <a:gd name="T5" fmla="*/ 1610838 h 21600"/>
              <a:gd name="T6" fmla="*/ 12451679 w 21600"/>
              <a:gd name="T7" fmla="*/ 3221675 h 21600"/>
              <a:gd name="T8" fmla="*/ 9684627 w 21600"/>
              <a:gd name="T9" fmla="*/ 4832496 h 21600"/>
              <a:gd name="T10" fmla="*/ 6917602 w 21600"/>
              <a:gd name="T11" fmla="*/ 322167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31" y="5399"/>
                  <a:pt x="5419" y="7796"/>
                  <a:pt x="5400" y="10764"/>
                </a:cubicBezTo>
                <a:lnTo>
                  <a:pt x="0" y="10729"/>
                </a:lnTo>
                <a:cubicBezTo>
                  <a:pt x="39" y="4792"/>
                  <a:pt x="4862"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kumimoji="1" lang="de-DE" sz="2400">
              <a:solidFill>
                <a:srgbClr val="000000"/>
              </a:solidFill>
              <a:latin typeface="Times New Roman" charset="0"/>
            </a:endParaRPr>
          </a:p>
        </p:txBody>
      </p:sp>
      <p:grpSp>
        <p:nvGrpSpPr>
          <p:cNvPr id="4099" name="Group 3"/>
          <p:cNvGrpSpPr>
            <a:grpSpLocks/>
          </p:cNvGrpSpPr>
          <p:nvPr/>
        </p:nvGrpSpPr>
        <p:grpSpPr bwMode="auto">
          <a:xfrm>
            <a:off x="508000" y="838200"/>
            <a:ext cx="8126413" cy="5141913"/>
            <a:chOff x="376" y="738"/>
            <a:chExt cx="5119" cy="3239"/>
          </a:xfrm>
        </p:grpSpPr>
        <p:sp>
          <p:nvSpPr>
            <p:cNvPr id="4106" name="Rectangle 4"/>
            <p:cNvSpPr>
              <a:spLocks noChangeAspect="1" noChangeArrowheads="1"/>
            </p:cNvSpPr>
            <p:nvPr/>
          </p:nvSpPr>
          <p:spPr bwMode="auto">
            <a:xfrm>
              <a:off x="1516" y="738"/>
              <a:ext cx="20" cy="1137"/>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07" name="Rectangle 5"/>
            <p:cNvSpPr>
              <a:spLocks noChangeAspect="1" noChangeArrowheads="1"/>
            </p:cNvSpPr>
            <p:nvPr/>
          </p:nvSpPr>
          <p:spPr bwMode="auto">
            <a:xfrm>
              <a:off x="1216" y="738"/>
              <a:ext cx="20" cy="1137"/>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grpSp>
          <p:nvGrpSpPr>
            <p:cNvPr id="4108" name="Group 6"/>
            <p:cNvGrpSpPr>
              <a:grpSpLocks noChangeAspect="1"/>
            </p:cNvGrpSpPr>
            <p:nvPr/>
          </p:nvGrpSpPr>
          <p:grpSpPr bwMode="auto">
            <a:xfrm>
              <a:off x="856" y="1015"/>
              <a:ext cx="1840" cy="1659"/>
              <a:chOff x="2101" y="2058"/>
              <a:chExt cx="1840" cy="1660"/>
            </a:xfrm>
          </p:grpSpPr>
          <p:grpSp>
            <p:nvGrpSpPr>
              <p:cNvPr id="4215" name="Group 7"/>
              <p:cNvGrpSpPr>
                <a:grpSpLocks noChangeAspect="1"/>
              </p:cNvGrpSpPr>
              <p:nvPr/>
            </p:nvGrpSpPr>
            <p:grpSpPr bwMode="auto">
              <a:xfrm>
                <a:off x="2861" y="2058"/>
                <a:ext cx="1080" cy="1660"/>
                <a:chOff x="2861" y="2058"/>
                <a:chExt cx="1080" cy="1660"/>
              </a:xfrm>
            </p:grpSpPr>
            <p:sp>
              <p:nvSpPr>
                <p:cNvPr id="4221" name="Line 8"/>
                <p:cNvSpPr>
                  <a:spLocks noChangeAspect="1" noChangeShapeType="1"/>
                </p:cNvSpPr>
                <p:nvPr/>
              </p:nvSpPr>
              <p:spPr bwMode="auto">
                <a:xfrm flipH="1" flipV="1">
                  <a:off x="3661" y="2178"/>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2" name="Line 9"/>
                <p:cNvSpPr>
                  <a:spLocks noChangeAspect="1" noChangeShapeType="1"/>
                </p:cNvSpPr>
                <p:nvPr/>
              </p:nvSpPr>
              <p:spPr bwMode="auto">
                <a:xfrm flipH="1">
                  <a:off x="3661" y="371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3" name="Line 10"/>
                <p:cNvSpPr>
                  <a:spLocks noChangeAspect="1" noChangeShapeType="1"/>
                </p:cNvSpPr>
                <p:nvPr/>
              </p:nvSpPr>
              <p:spPr bwMode="auto">
                <a:xfrm flipV="1">
                  <a:off x="3941" y="3418"/>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4" name="Line 11"/>
                <p:cNvSpPr>
                  <a:spLocks noChangeAspect="1" noChangeShapeType="1"/>
                </p:cNvSpPr>
                <p:nvPr/>
              </p:nvSpPr>
              <p:spPr bwMode="auto">
                <a:xfrm flipV="1">
                  <a:off x="286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5" name="Line 12"/>
                <p:cNvSpPr>
                  <a:spLocks noChangeAspect="1" noChangeShapeType="1"/>
                </p:cNvSpPr>
                <p:nvPr/>
              </p:nvSpPr>
              <p:spPr bwMode="auto">
                <a:xfrm>
                  <a:off x="3021" y="2858"/>
                  <a:ext cx="640" cy="8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6" name="Line 13"/>
                <p:cNvSpPr>
                  <a:spLocks noChangeAspect="1" noChangeShapeType="1"/>
                </p:cNvSpPr>
                <p:nvPr/>
              </p:nvSpPr>
              <p:spPr bwMode="auto">
                <a:xfrm flipV="1">
                  <a:off x="3021" y="2778"/>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7" name="Line 14"/>
                <p:cNvSpPr>
                  <a:spLocks noChangeAspect="1" noChangeShapeType="1"/>
                </p:cNvSpPr>
                <p:nvPr/>
              </p:nvSpPr>
              <p:spPr bwMode="auto">
                <a:xfrm flipH="1">
                  <a:off x="2861" y="2058"/>
                  <a:ext cx="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8" name="Line 15"/>
                <p:cNvSpPr>
                  <a:spLocks noChangeAspect="1" noChangeShapeType="1"/>
                </p:cNvSpPr>
                <p:nvPr/>
              </p:nvSpPr>
              <p:spPr bwMode="auto">
                <a:xfrm>
                  <a:off x="3261" y="2058"/>
                  <a:ext cx="24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2" name="Line 16"/>
                <p:cNvSpPr>
                  <a:spLocks noChangeAspect="1" noChangeShapeType="1"/>
                </p:cNvSpPr>
                <p:nvPr/>
              </p:nvSpPr>
              <p:spPr bwMode="auto">
                <a:xfrm flipH="1" flipV="1">
                  <a:off x="3741" y="2778"/>
                  <a:ext cx="200"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30" name="Line 17"/>
                <p:cNvSpPr>
                  <a:spLocks noChangeAspect="1" noChangeShapeType="1"/>
                </p:cNvSpPr>
                <p:nvPr/>
              </p:nvSpPr>
              <p:spPr bwMode="auto">
                <a:xfrm flipH="1">
                  <a:off x="2861" y="27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31" name="Line 18"/>
                <p:cNvSpPr>
                  <a:spLocks noChangeAspect="1" noChangeShapeType="1"/>
                </p:cNvSpPr>
                <p:nvPr/>
              </p:nvSpPr>
              <p:spPr bwMode="auto">
                <a:xfrm flipV="1">
                  <a:off x="3741" y="2378"/>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32" name="Line 19"/>
                <p:cNvSpPr>
                  <a:spLocks noChangeAspect="1" noChangeShapeType="1"/>
                </p:cNvSpPr>
                <p:nvPr/>
              </p:nvSpPr>
              <p:spPr bwMode="auto">
                <a:xfrm>
                  <a:off x="3501" y="21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3" name="Line 20"/>
                <p:cNvSpPr>
                  <a:spLocks noChangeAspect="1" noChangeShapeType="1"/>
                </p:cNvSpPr>
                <p:nvPr/>
              </p:nvSpPr>
              <p:spPr bwMode="auto">
                <a:xfrm>
                  <a:off x="3661" y="2378"/>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nvGrpSpPr>
              <p:cNvPr id="4216" name="Group 21"/>
              <p:cNvGrpSpPr>
                <a:grpSpLocks noChangeAspect="1"/>
              </p:cNvGrpSpPr>
              <p:nvPr/>
            </p:nvGrpSpPr>
            <p:grpSpPr bwMode="auto">
              <a:xfrm>
                <a:off x="2101" y="2058"/>
                <a:ext cx="280" cy="720"/>
                <a:chOff x="2101" y="2058"/>
                <a:chExt cx="280" cy="720"/>
              </a:xfrm>
            </p:grpSpPr>
            <p:sp>
              <p:nvSpPr>
                <p:cNvPr id="4217" name="Line 22"/>
                <p:cNvSpPr>
                  <a:spLocks noChangeAspect="1" noChangeShapeType="1"/>
                </p:cNvSpPr>
                <p:nvPr/>
              </p:nvSpPr>
              <p:spPr bwMode="auto">
                <a:xfrm flipV="1">
                  <a:off x="238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8" name="Line 23"/>
                <p:cNvSpPr>
                  <a:spLocks noChangeAspect="1" noChangeShapeType="1"/>
                </p:cNvSpPr>
                <p:nvPr/>
              </p:nvSpPr>
              <p:spPr bwMode="auto">
                <a:xfrm flipH="1">
                  <a:off x="2101" y="277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9" name="Line 24"/>
                <p:cNvSpPr>
                  <a:spLocks noChangeAspect="1" noChangeShapeType="1"/>
                </p:cNvSpPr>
                <p:nvPr/>
              </p:nvSpPr>
              <p:spPr bwMode="auto">
                <a:xfrm flipV="1">
                  <a:off x="210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20" name="Line 25"/>
                <p:cNvSpPr>
                  <a:spLocks noChangeAspect="1" noChangeShapeType="1"/>
                </p:cNvSpPr>
                <p:nvPr/>
              </p:nvSpPr>
              <p:spPr bwMode="auto">
                <a:xfrm>
                  <a:off x="2101" y="205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sp>
          <p:nvSpPr>
            <p:cNvPr id="4109" name="Line 26"/>
            <p:cNvSpPr>
              <a:spLocks noChangeAspect="1" noChangeShapeType="1"/>
            </p:cNvSpPr>
            <p:nvPr/>
          </p:nvSpPr>
          <p:spPr bwMode="auto">
            <a:xfrm>
              <a:off x="2636" y="3194"/>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0" name="Line 27"/>
            <p:cNvSpPr>
              <a:spLocks noChangeAspect="1" noChangeShapeType="1"/>
            </p:cNvSpPr>
            <p:nvPr/>
          </p:nvSpPr>
          <p:spPr bwMode="auto">
            <a:xfrm>
              <a:off x="2696" y="3194"/>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1" name="Line 28"/>
            <p:cNvSpPr>
              <a:spLocks noChangeAspect="1" noChangeShapeType="1"/>
            </p:cNvSpPr>
            <p:nvPr/>
          </p:nvSpPr>
          <p:spPr bwMode="auto">
            <a:xfrm flipH="1">
              <a:off x="2656" y="3494"/>
              <a:ext cx="4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2" name="Line 29"/>
            <p:cNvSpPr>
              <a:spLocks noChangeAspect="1" noChangeShapeType="1"/>
            </p:cNvSpPr>
            <p:nvPr/>
          </p:nvSpPr>
          <p:spPr bwMode="auto">
            <a:xfrm>
              <a:off x="2656" y="3534"/>
              <a:ext cx="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3" name="Line 30"/>
            <p:cNvSpPr>
              <a:spLocks noChangeAspect="1" noChangeShapeType="1"/>
            </p:cNvSpPr>
            <p:nvPr/>
          </p:nvSpPr>
          <p:spPr bwMode="auto">
            <a:xfrm flipH="1">
              <a:off x="2116" y="3634"/>
              <a:ext cx="0" cy="1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4" name="Line 31"/>
            <p:cNvSpPr>
              <a:spLocks noChangeAspect="1" noChangeShapeType="1"/>
            </p:cNvSpPr>
            <p:nvPr/>
          </p:nvSpPr>
          <p:spPr bwMode="auto">
            <a:xfrm flipH="1">
              <a:off x="2196" y="3194"/>
              <a:ext cx="44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5" name="Line 32"/>
            <p:cNvSpPr>
              <a:spLocks noChangeAspect="1" noChangeShapeType="1"/>
            </p:cNvSpPr>
            <p:nvPr/>
          </p:nvSpPr>
          <p:spPr bwMode="auto">
            <a:xfrm>
              <a:off x="2116" y="3634"/>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6" name="Line 33"/>
            <p:cNvSpPr>
              <a:spLocks noChangeAspect="1" noChangeShapeType="1"/>
            </p:cNvSpPr>
            <p:nvPr/>
          </p:nvSpPr>
          <p:spPr bwMode="auto">
            <a:xfrm flipH="1">
              <a:off x="1856" y="3774"/>
              <a:ext cx="2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7" name="Line 34"/>
            <p:cNvSpPr>
              <a:spLocks noChangeAspect="1" noChangeShapeType="1"/>
            </p:cNvSpPr>
            <p:nvPr/>
          </p:nvSpPr>
          <p:spPr bwMode="auto">
            <a:xfrm>
              <a:off x="1856" y="3774"/>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18" name="Freeform 35"/>
            <p:cNvSpPr>
              <a:spLocks noChangeAspect="1"/>
            </p:cNvSpPr>
            <p:nvPr/>
          </p:nvSpPr>
          <p:spPr bwMode="auto">
            <a:xfrm>
              <a:off x="1176" y="187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19" name="Freeform 36"/>
            <p:cNvSpPr>
              <a:spLocks noChangeAspect="1"/>
            </p:cNvSpPr>
            <p:nvPr/>
          </p:nvSpPr>
          <p:spPr bwMode="auto">
            <a:xfrm flipH="1">
              <a:off x="1516" y="1870"/>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20" name="Freeform 37"/>
            <p:cNvSpPr>
              <a:spLocks noChangeAspect="1"/>
            </p:cNvSpPr>
            <p:nvPr/>
          </p:nvSpPr>
          <p:spPr bwMode="auto">
            <a:xfrm>
              <a:off x="1536" y="1895"/>
              <a:ext cx="1220" cy="819"/>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799 h 820"/>
                <a:gd name="T10" fmla="*/ 1220 w 1220"/>
                <a:gd name="T11" fmla="*/ 799 h 820"/>
                <a:gd name="T12" fmla="*/ 1220 w 1220"/>
                <a:gd name="T13" fmla="*/ 819 h 820"/>
                <a:gd name="T14" fmla="*/ 800 w 1220"/>
                <a:gd name="T15" fmla="*/ 819 h 820"/>
                <a:gd name="T16" fmla="*/ 540 w 1220"/>
                <a:gd name="T17" fmla="*/ 479 h 820"/>
                <a:gd name="T18" fmla="*/ 160 w 1220"/>
                <a:gd name="T19" fmla="*/ 479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21" name="Rectangle 38"/>
            <p:cNvSpPr>
              <a:spLocks noChangeAspect="1" noChangeArrowheads="1"/>
            </p:cNvSpPr>
            <p:nvPr/>
          </p:nvSpPr>
          <p:spPr bwMode="auto">
            <a:xfrm>
              <a:off x="1296" y="738"/>
              <a:ext cx="160" cy="136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2" name="Rectangle 39"/>
            <p:cNvSpPr>
              <a:spLocks noChangeAspect="1" noChangeArrowheads="1"/>
            </p:cNvSpPr>
            <p:nvPr/>
          </p:nvSpPr>
          <p:spPr bwMode="auto">
            <a:xfrm>
              <a:off x="456" y="1815"/>
              <a:ext cx="320" cy="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3" name="Rectangle 40"/>
            <p:cNvSpPr>
              <a:spLocks noChangeAspect="1" noChangeArrowheads="1"/>
            </p:cNvSpPr>
            <p:nvPr/>
          </p:nvSpPr>
          <p:spPr bwMode="auto">
            <a:xfrm>
              <a:off x="496" y="738"/>
              <a:ext cx="240" cy="1077"/>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4" name="Rectangle 41"/>
            <p:cNvSpPr>
              <a:spLocks noChangeAspect="1" noChangeArrowheads="1"/>
            </p:cNvSpPr>
            <p:nvPr/>
          </p:nvSpPr>
          <p:spPr bwMode="auto">
            <a:xfrm>
              <a:off x="1216" y="2335"/>
              <a:ext cx="240" cy="1159"/>
            </a:xfrm>
            <a:prstGeom prst="rect">
              <a:avLst/>
            </a:prstGeom>
            <a:solidFill>
              <a:srgbClr val="B2B2B2"/>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5" name="Rectangle 42"/>
            <p:cNvSpPr>
              <a:spLocks noChangeAspect="1" noChangeArrowheads="1"/>
            </p:cNvSpPr>
            <p:nvPr/>
          </p:nvSpPr>
          <p:spPr bwMode="auto">
            <a:xfrm>
              <a:off x="376" y="3494"/>
              <a:ext cx="80" cy="16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6" name="Rectangle 43"/>
            <p:cNvSpPr>
              <a:spLocks noChangeAspect="1" noChangeArrowheads="1"/>
            </p:cNvSpPr>
            <p:nvPr/>
          </p:nvSpPr>
          <p:spPr bwMode="auto">
            <a:xfrm>
              <a:off x="496" y="2258"/>
              <a:ext cx="240" cy="1719"/>
            </a:xfrm>
            <a:prstGeom prst="rect">
              <a:avLst/>
            </a:prstGeom>
            <a:solidFill>
              <a:srgbClr val="DDDDDD"/>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7" name="Rectangle 44"/>
            <p:cNvSpPr>
              <a:spLocks noChangeAspect="1" noChangeArrowheads="1"/>
            </p:cNvSpPr>
            <p:nvPr/>
          </p:nvSpPr>
          <p:spPr bwMode="auto">
            <a:xfrm>
              <a:off x="416" y="2414"/>
              <a:ext cx="40" cy="10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8" name="Rectangle 45"/>
            <p:cNvSpPr>
              <a:spLocks noChangeAspect="1" noChangeArrowheads="1"/>
            </p:cNvSpPr>
            <p:nvPr/>
          </p:nvSpPr>
          <p:spPr bwMode="auto">
            <a:xfrm>
              <a:off x="776" y="2414"/>
              <a:ext cx="40" cy="10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29" name="Rectangle 46"/>
            <p:cNvSpPr>
              <a:spLocks noChangeAspect="1" noChangeArrowheads="1"/>
            </p:cNvSpPr>
            <p:nvPr/>
          </p:nvSpPr>
          <p:spPr bwMode="auto">
            <a:xfrm>
              <a:off x="416" y="2255"/>
              <a:ext cx="400" cy="159"/>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30" name="Freeform 47"/>
            <p:cNvSpPr>
              <a:spLocks noChangeAspect="1"/>
            </p:cNvSpPr>
            <p:nvPr/>
          </p:nvSpPr>
          <p:spPr bwMode="auto">
            <a:xfrm>
              <a:off x="1096" y="2095"/>
              <a:ext cx="1660" cy="1339"/>
            </a:xfrm>
            <a:custGeom>
              <a:avLst/>
              <a:gdLst>
                <a:gd name="T0" fmla="*/ 0 w 1660"/>
                <a:gd name="T1" fmla="*/ 0 h 1340"/>
                <a:gd name="T2" fmla="*/ 560 w 1660"/>
                <a:gd name="T3" fmla="*/ 0 h 1340"/>
                <a:gd name="T4" fmla="*/ 560 w 1660"/>
                <a:gd name="T5" fmla="*/ 320 h 1340"/>
                <a:gd name="T6" fmla="*/ 960 w 1660"/>
                <a:gd name="T7" fmla="*/ 320 h 1340"/>
                <a:gd name="T8" fmla="*/ 1200 w 1660"/>
                <a:gd name="T9" fmla="*/ 620 h 1340"/>
                <a:gd name="T10" fmla="*/ 1200 w 1660"/>
                <a:gd name="T11" fmla="*/ 640 h 1340"/>
                <a:gd name="T12" fmla="*/ 1660 w 1660"/>
                <a:gd name="T13" fmla="*/ 640 h 1340"/>
                <a:gd name="T14" fmla="*/ 1660 w 1660"/>
                <a:gd name="T15" fmla="*/ 660 h 1340"/>
                <a:gd name="T16" fmla="*/ 1160 w 1660"/>
                <a:gd name="T17" fmla="*/ 660 h 1340"/>
                <a:gd name="T18" fmla="*/ 1160 w 1660"/>
                <a:gd name="T19" fmla="*/ 640 h 1340"/>
                <a:gd name="T20" fmla="*/ 940 w 1660"/>
                <a:gd name="T21" fmla="*/ 360 h 1340"/>
                <a:gd name="T22" fmla="*/ 480 w 1660"/>
                <a:gd name="T23" fmla="*/ 360 h 1340"/>
                <a:gd name="T24" fmla="*/ 480 w 1660"/>
                <a:gd name="T25" fmla="*/ 1299 h 1340"/>
                <a:gd name="T26" fmla="*/ 1080 w 1660"/>
                <a:gd name="T27" fmla="*/ 1299 h 1340"/>
                <a:gd name="T28" fmla="*/ 1200 w 1660"/>
                <a:gd name="T29" fmla="*/ 1179 h 1340"/>
                <a:gd name="T30" fmla="*/ 1200 w 1660"/>
                <a:gd name="T31" fmla="*/ 1019 h 1340"/>
                <a:gd name="T32" fmla="*/ 1660 w 1660"/>
                <a:gd name="T33" fmla="*/ 1019 h 1340"/>
                <a:gd name="T34" fmla="*/ 1660 w 1660"/>
                <a:gd name="T35" fmla="*/ 1039 h 1340"/>
                <a:gd name="T36" fmla="*/ 1380 w 1660"/>
                <a:gd name="T37" fmla="*/ 1039 h 1340"/>
                <a:gd name="T38" fmla="*/ 1380 w 1660"/>
                <a:gd name="T39" fmla="*/ 1079 h 1340"/>
                <a:gd name="T40" fmla="*/ 1120 w 1660"/>
                <a:gd name="T41" fmla="*/ 1339 h 1340"/>
                <a:gd name="T42" fmla="*/ 440 w 1660"/>
                <a:gd name="T43" fmla="*/ 1339 h 1340"/>
                <a:gd name="T44" fmla="*/ 440 w 1660"/>
                <a:gd name="T45" fmla="*/ 240 h 1340"/>
                <a:gd name="T46" fmla="*/ 0 w 1660"/>
                <a:gd name="T47" fmla="*/ 240 h 1340"/>
                <a:gd name="T48" fmla="*/ 0 w 1660"/>
                <a:gd name="T49" fmla="*/ 0 h 13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60"/>
                <a:gd name="T76" fmla="*/ 0 h 1340"/>
                <a:gd name="T77" fmla="*/ 1660 w 1660"/>
                <a:gd name="T78" fmla="*/ 1340 h 134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60" h="1340">
                  <a:moveTo>
                    <a:pt x="0" y="0"/>
                  </a:moveTo>
                  <a:lnTo>
                    <a:pt x="560" y="0"/>
                  </a:lnTo>
                  <a:lnTo>
                    <a:pt x="560" y="320"/>
                  </a:lnTo>
                  <a:lnTo>
                    <a:pt x="960" y="320"/>
                  </a:lnTo>
                  <a:lnTo>
                    <a:pt x="1200" y="620"/>
                  </a:lnTo>
                  <a:lnTo>
                    <a:pt x="1200" y="640"/>
                  </a:lnTo>
                  <a:lnTo>
                    <a:pt x="1660" y="640"/>
                  </a:lnTo>
                  <a:lnTo>
                    <a:pt x="1660" y="660"/>
                  </a:lnTo>
                  <a:lnTo>
                    <a:pt x="1160" y="660"/>
                  </a:lnTo>
                  <a:lnTo>
                    <a:pt x="1160" y="640"/>
                  </a:lnTo>
                  <a:lnTo>
                    <a:pt x="940" y="360"/>
                  </a:lnTo>
                  <a:lnTo>
                    <a:pt x="480" y="360"/>
                  </a:lnTo>
                  <a:lnTo>
                    <a:pt x="480" y="1300"/>
                  </a:lnTo>
                  <a:lnTo>
                    <a:pt x="1080" y="1300"/>
                  </a:lnTo>
                  <a:lnTo>
                    <a:pt x="1200" y="1180"/>
                  </a:lnTo>
                  <a:lnTo>
                    <a:pt x="1200" y="1020"/>
                  </a:lnTo>
                  <a:lnTo>
                    <a:pt x="1660" y="1020"/>
                  </a:lnTo>
                  <a:lnTo>
                    <a:pt x="1660" y="1040"/>
                  </a:lnTo>
                  <a:lnTo>
                    <a:pt x="1380" y="1040"/>
                  </a:lnTo>
                  <a:lnTo>
                    <a:pt x="1380" y="1080"/>
                  </a:lnTo>
                  <a:lnTo>
                    <a:pt x="1120" y="1340"/>
                  </a:lnTo>
                  <a:lnTo>
                    <a:pt x="440" y="1340"/>
                  </a:lnTo>
                  <a:lnTo>
                    <a:pt x="440" y="240"/>
                  </a:lnTo>
                  <a:lnTo>
                    <a:pt x="0" y="24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31" name="Freeform 48"/>
            <p:cNvSpPr>
              <a:spLocks noChangeAspect="1"/>
            </p:cNvSpPr>
            <p:nvPr/>
          </p:nvSpPr>
          <p:spPr bwMode="auto">
            <a:xfrm>
              <a:off x="456" y="1895"/>
              <a:ext cx="2300" cy="1759"/>
            </a:xfrm>
            <a:custGeom>
              <a:avLst/>
              <a:gdLst>
                <a:gd name="T0" fmla="*/ 0 w 2300"/>
                <a:gd name="T1" fmla="*/ 0 h 1760"/>
                <a:gd name="T2" fmla="*/ 760 w 2300"/>
                <a:gd name="T3" fmla="*/ 0 h 1760"/>
                <a:gd name="T4" fmla="*/ 760 w 2300"/>
                <a:gd name="T5" fmla="*/ 120 h 1760"/>
                <a:gd name="T6" fmla="*/ 520 w 2300"/>
                <a:gd name="T7" fmla="*/ 120 h 1760"/>
                <a:gd name="T8" fmla="*/ 520 w 2300"/>
                <a:gd name="T9" fmla="*/ 1599 h 1760"/>
                <a:gd name="T10" fmla="*/ 1760 w 2300"/>
                <a:gd name="T11" fmla="*/ 1599 h 1760"/>
                <a:gd name="T12" fmla="*/ 2080 w 2300"/>
                <a:gd name="T13" fmla="*/ 1279 h 1760"/>
                <a:gd name="T14" fmla="*/ 2080 w 2300"/>
                <a:gd name="T15" fmla="*/ 1259 h 1760"/>
                <a:gd name="T16" fmla="*/ 2300 w 2300"/>
                <a:gd name="T17" fmla="*/ 1259 h 1760"/>
                <a:gd name="T18" fmla="*/ 2300 w 2300"/>
                <a:gd name="T19" fmla="*/ 1279 h 1760"/>
                <a:gd name="T20" fmla="*/ 2120 w 2300"/>
                <a:gd name="T21" fmla="*/ 1279 h 1760"/>
                <a:gd name="T22" fmla="*/ 2120 w 2300"/>
                <a:gd name="T23" fmla="*/ 1299 h 1760"/>
                <a:gd name="T24" fmla="*/ 1720 w 2300"/>
                <a:gd name="T25" fmla="*/ 1699 h 1760"/>
                <a:gd name="T26" fmla="*/ 1600 w 2300"/>
                <a:gd name="T27" fmla="*/ 1699 h 1760"/>
                <a:gd name="T28" fmla="*/ 1600 w 2300"/>
                <a:gd name="T29" fmla="*/ 1759 h 1760"/>
                <a:gd name="T30" fmla="*/ 320 w 2300"/>
                <a:gd name="T31" fmla="*/ 1759 h 1760"/>
                <a:gd name="T32" fmla="*/ 320 w 2300"/>
                <a:gd name="T33" fmla="*/ 1599 h 1760"/>
                <a:gd name="T34" fmla="*/ 440 w 2300"/>
                <a:gd name="T35" fmla="*/ 1599 h 1760"/>
                <a:gd name="T36" fmla="*/ 440 w 2300"/>
                <a:gd name="T37" fmla="*/ 160 h 1760"/>
                <a:gd name="T38" fmla="*/ 0 w 2300"/>
                <a:gd name="T39" fmla="*/ 160 h 1760"/>
                <a:gd name="T40" fmla="*/ 0 w 2300"/>
                <a:gd name="T41" fmla="*/ 0 h 17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0"/>
                <a:gd name="T64" fmla="*/ 0 h 1760"/>
                <a:gd name="T65" fmla="*/ 2300 w 2300"/>
                <a:gd name="T66" fmla="*/ 1760 h 176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0" h="1760">
                  <a:moveTo>
                    <a:pt x="0" y="0"/>
                  </a:moveTo>
                  <a:lnTo>
                    <a:pt x="760" y="0"/>
                  </a:lnTo>
                  <a:lnTo>
                    <a:pt x="760" y="120"/>
                  </a:lnTo>
                  <a:lnTo>
                    <a:pt x="520" y="120"/>
                  </a:lnTo>
                  <a:lnTo>
                    <a:pt x="520" y="1600"/>
                  </a:lnTo>
                  <a:lnTo>
                    <a:pt x="1760" y="1600"/>
                  </a:lnTo>
                  <a:lnTo>
                    <a:pt x="2080" y="1280"/>
                  </a:lnTo>
                  <a:lnTo>
                    <a:pt x="2080" y="1260"/>
                  </a:lnTo>
                  <a:lnTo>
                    <a:pt x="2300" y="1260"/>
                  </a:lnTo>
                  <a:lnTo>
                    <a:pt x="2300" y="1280"/>
                  </a:lnTo>
                  <a:lnTo>
                    <a:pt x="2120" y="1280"/>
                  </a:lnTo>
                  <a:lnTo>
                    <a:pt x="2120" y="1300"/>
                  </a:lnTo>
                  <a:lnTo>
                    <a:pt x="1720" y="1700"/>
                  </a:lnTo>
                  <a:lnTo>
                    <a:pt x="1600" y="1700"/>
                  </a:lnTo>
                  <a:lnTo>
                    <a:pt x="1600" y="1760"/>
                  </a:lnTo>
                  <a:lnTo>
                    <a:pt x="320" y="1760"/>
                  </a:lnTo>
                  <a:lnTo>
                    <a:pt x="320" y="1600"/>
                  </a:lnTo>
                  <a:lnTo>
                    <a:pt x="440" y="1600"/>
                  </a:lnTo>
                  <a:lnTo>
                    <a:pt x="440" y="160"/>
                  </a:lnTo>
                  <a:lnTo>
                    <a:pt x="0" y="1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32" name="Freeform 49"/>
            <p:cNvSpPr>
              <a:spLocks noChangeAspect="1"/>
            </p:cNvSpPr>
            <p:nvPr/>
          </p:nvSpPr>
          <p:spPr bwMode="auto">
            <a:xfrm>
              <a:off x="4815" y="2737"/>
              <a:ext cx="180" cy="720"/>
            </a:xfrm>
            <a:custGeom>
              <a:avLst/>
              <a:gdLst>
                <a:gd name="T0" fmla="*/ 0 w 180"/>
                <a:gd name="T1" fmla="*/ 0 h 260"/>
                <a:gd name="T2" fmla="*/ 160 w 180"/>
                <a:gd name="T3" fmla="*/ 0 h 260"/>
                <a:gd name="T4" fmla="*/ 180 w 180"/>
                <a:gd name="T5" fmla="*/ 720 h 260"/>
                <a:gd name="T6" fmla="*/ 20 w 180"/>
                <a:gd name="T7" fmla="*/ 7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33" name="Freeform 50"/>
            <p:cNvSpPr>
              <a:spLocks noChangeAspect="1"/>
            </p:cNvSpPr>
            <p:nvPr/>
          </p:nvSpPr>
          <p:spPr bwMode="auto">
            <a:xfrm>
              <a:off x="4835" y="2797"/>
              <a:ext cx="180" cy="300"/>
            </a:xfrm>
            <a:custGeom>
              <a:avLst/>
              <a:gdLst>
                <a:gd name="T0" fmla="*/ 0 w 180"/>
                <a:gd name="T1" fmla="*/ 0 h 360"/>
                <a:gd name="T2" fmla="*/ 160 w 180"/>
                <a:gd name="T3" fmla="*/ 0 h 360"/>
                <a:gd name="T4" fmla="*/ 180 w 180"/>
                <a:gd name="T5" fmla="*/ 300 h 360"/>
                <a:gd name="T6" fmla="*/ 20 w 180"/>
                <a:gd name="T7" fmla="*/ 30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34" name="Freeform 51"/>
            <p:cNvSpPr>
              <a:spLocks noChangeAspect="1"/>
            </p:cNvSpPr>
            <p:nvPr/>
          </p:nvSpPr>
          <p:spPr bwMode="auto">
            <a:xfrm>
              <a:off x="3855" y="2737"/>
              <a:ext cx="180" cy="620"/>
            </a:xfrm>
            <a:custGeom>
              <a:avLst/>
              <a:gdLst>
                <a:gd name="T0" fmla="*/ 0 w 180"/>
                <a:gd name="T1" fmla="*/ 0 h 260"/>
                <a:gd name="T2" fmla="*/ 160 w 180"/>
                <a:gd name="T3" fmla="*/ 0 h 260"/>
                <a:gd name="T4" fmla="*/ 180 w 180"/>
                <a:gd name="T5" fmla="*/ 620 h 260"/>
                <a:gd name="T6" fmla="*/ 20 w 180"/>
                <a:gd name="T7" fmla="*/ 620 h 260"/>
                <a:gd name="T8" fmla="*/ 0 w 180"/>
                <a:gd name="T9" fmla="*/ 0 h 260"/>
                <a:gd name="T10" fmla="*/ 0 60000 65536"/>
                <a:gd name="T11" fmla="*/ 0 60000 65536"/>
                <a:gd name="T12" fmla="*/ 0 60000 65536"/>
                <a:gd name="T13" fmla="*/ 0 60000 65536"/>
                <a:gd name="T14" fmla="*/ 0 60000 65536"/>
                <a:gd name="T15" fmla="*/ 0 w 180"/>
                <a:gd name="T16" fmla="*/ 0 h 260"/>
                <a:gd name="T17" fmla="*/ 180 w 180"/>
                <a:gd name="T18" fmla="*/ 260 h 260"/>
              </a:gdLst>
              <a:ahLst/>
              <a:cxnLst>
                <a:cxn ang="T10">
                  <a:pos x="T0" y="T1"/>
                </a:cxn>
                <a:cxn ang="T11">
                  <a:pos x="T2" y="T3"/>
                </a:cxn>
                <a:cxn ang="T12">
                  <a:pos x="T4" y="T5"/>
                </a:cxn>
                <a:cxn ang="T13">
                  <a:pos x="T6" y="T7"/>
                </a:cxn>
                <a:cxn ang="T14">
                  <a:pos x="T8" y="T9"/>
                </a:cxn>
              </a:cxnLst>
              <a:rect l="T15" t="T16" r="T17" b="T18"/>
              <a:pathLst>
                <a:path w="180" h="260">
                  <a:moveTo>
                    <a:pt x="0" y="0"/>
                  </a:moveTo>
                  <a:lnTo>
                    <a:pt x="160" y="0"/>
                  </a:lnTo>
                  <a:lnTo>
                    <a:pt x="180" y="260"/>
                  </a:lnTo>
                  <a:lnTo>
                    <a:pt x="20" y="2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35" name="Freeform 52"/>
            <p:cNvSpPr>
              <a:spLocks noChangeAspect="1"/>
            </p:cNvSpPr>
            <p:nvPr/>
          </p:nvSpPr>
          <p:spPr bwMode="auto">
            <a:xfrm>
              <a:off x="3875" y="2797"/>
              <a:ext cx="180" cy="340"/>
            </a:xfrm>
            <a:custGeom>
              <a:avLst/>
              <a:gdLst>
                <a:gd name="T0" fmla="*/ 0 w 180"/>
                <a:gd name="T1" fmla="*/ 0 h 360"/>
                <a:gd name="T2" fmla="*/ 160 w 180"/>
                <a:gd name="T3" fmla="*/ 0 h 360"/>
                <a:gd name="T4" fmla="*/ 180 w 180"/>
                <a:gd name="T5" fmla="*/ 340 h 360"/>
                <a:gd name="T6" fmla="*/ 20 w 180"/>
                <a:gd name="T7" fmla="*/ 340 h 360"/>
                <a:gd name="T8" fmla="*/ 0 w 180"/>
                <a:gd name="T9" fmla="*/ 0 h 360"/>
                <a:gd name="T10" fmla="*/ 0 60000 65536"/>
                <a:gd name="T11" fmla="*/ 0 60000 65536"/>
                <a:gd name="T12" fmla="*/ 0 60000 65536"/>
                <a:gd name="T13" fmla="*/ 0 60000 65536"/>
                <a:gd name="T14" fmla="*/ 0 60000 65536"/>
                <a:gd name="T15" fmla="*/ 0 w 180"/>
                <a:gd name="T16" fmla="*/ 0 h 360"/>
                <a:gd name="T17" fmla="*/ 180 w 180"/>
                <a:gd name="T18" fmla="*/ 360 h 360"/>
              </a:gdLst>
              <a:ahLst/>
              <a:cxnLst>
                <a:cxn ang="T10">
                  <a:pos x="T0" y="T1"/>
                </a:cxn>
                <a:cxn ang="T11">
                  <a:pos x="T2" y="T3"/>
                </a:cxn>
                <a:cxn ang="T12">
                  <a:pos x="T4" y="T5"/>
                </a:cxn>
                <a:cxn ang="T13">
                  <a:pos x="T6" y="T7"/>
                </a:cxn>
                <a:cxn ang="T14">
                  <a:pos x="T8" y="T9"/>
                </a:cxn>
              </a:cxnLst>
              <a:rect l="T15" t="T16" r="T17" b="T18"/>
              <a:pathLst>
                <a:path w="180" h="360">
                  <a:moveTo>
                    <a:pt x="0" y="0"/>
                  </a:moveTo>
                  <a:lnTo>
                    <a:pt x="160" y="0"/>
                  </a:lnTo>
                  <a:lnTo>
                    <a:pt x="180" y="360"/>
                  </a:lnTo>
                  <a:lnTo>
                    <a:pt x="20" y="36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nvGrpSpPr>
            <p:cNvPr id="4136" name="Group 53"/>
            <p:cNvGrpSpPr>
              <a:grpSpLocks noChangeAspect="1"/>
            </p:cNvGrpSpPr>
            <p:nvPr/>
          </p:nvGrpSpPr>
          <p:grpSpPr bwMode="auto">
            <a:xfrm flipH="1">
              <a:off x="3175" y="1018"/>
              <a:ext cx="1840" cy="1659"/>
              <a:chOff x="2101" y="2058"/>
              <a:chExt cx="1840" cy="1660"/>
            </a:xfrm>
          </p:grpSpPr>
          <p:grpSp>
            <p:nvGrpSpPr>
              <p:cNvPr id="4196" name="Group 54"/>
              <p:cNvGrpSpPr>
                <a:grpSpLocks noChangeAspect="1"/>
              </p:cNvGrpSpPr>
              <p:nvPr/>
            </p:nvGrpSpPr>
            <p:grpSpPr bwMode="auto">
              <a:xfrm>
                <a:off x="2861" y="2058"/>
                <a:ext cx="1080" cy="1660"/>
                <a:chOff x="2861" y="2058"/>
                <a:chExt cx="1080" cy="1660"/>
              </a:xfrm>
            </p:grpSpPr>
            <p:sp>
              <p:nvSpPr>
                <p:cNvPr id="4202" name="Line 55"/>
                <p:cNvSpPr>
                  <a:spLocks noChangeAspect="1" noChangeShapeType="1"/>
                </p:cNvSpPr>
                <p:nvPr/>
              </p:nvSpPr>
              <p:spPr bwMode="auto">
                <a:xfrm flipH="1" flipV="1">
                  <a:off x="3661" y="2178"/>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3" name="Line 56"/>
                <p:cNvSpPr>
                  <a:spLocks noChangeAspect="1" noChangeShapeType="1"/>
                </p:cNvSpPr>
                <p:nvPr/>
              </p:nvSpPr>
              <p:spPr bwMode="auto">
                <a:xfrm flipH="1">
                  <a:off x="3661" y="371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4" name="Line 57"/>
                <p:cNvSpPr>
                  <a:spLocks noChangeAspect="1" noChangeShapeType="1"/>
                </p:cNvSpPr>
                <p:nvPr/>
              </p:nvSpPr>
              <p:spPr bwMode="auto">
                <a:xfrm flipV="1">
                  <a:off x="3941" y="3418"/>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5" name="Line 58"/>
                <p:cNvSpPr>
                  <a:spLocks noChangeAspect="1" noChangeShapeType="1"/>
                </p:cNvSpPr>
                <p:nvPr/>
              </p:nvSpPr>
              <p:spPr bwMode="auto">
                <a:xfrm flipV="1">
                  <a:off x="286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6" name="Line 59"/>
                <p:cNvSpPr>
                  <a:spLocks noChangeAspect="1" noChangeShapeType="1"/>
                </p:cNvSpPr>
                <p:nvPr/>
              </p:nvSpPr>
              <p:spPr bwMode="auto">
                <a:xfrm>
                  <a:off x="3021" y="2858"/>
                  <a:ext cx="640" cy="86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7" name="Line 60"/>
                <p:cNvSpPr>
                  <a:spLocks noChangeAspect="1" noChangeShapeType="1"/>
                </p:cNvSpPr>
                <p:nvPr/>
              </p:nvSpPr>
              <p:spPr bwMode="auto">
                <a:xfrm flipV="1">
                  <a:off x="3021" y="2778"/>
                  <a:ext cx="0" cy="8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8" name="Line 61"/>
                <p:cNvSpPr>
                  <a:spLocks noChangeAspect="1" noChangeShapeType="1"/>
                </p:cNvSpPr>
                <p:nvPr/>
              </p:nvSpPr>
              <p:spPr bwMode="auto">
                <a:xfrm flipH="1">
                  <a:off x="2861" y="2058"/>
                  <a:ext cx="4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9" name="Line 62"/>
                <p:cNvSpPr>
                  <a:spLocks noChangeAspect="1" noChangeShapeType="1"/>
                </p:cNvSpPr>
                <p:nvPr/>
              </p:nvSpPr>
              <p:spPr bwMode="auto">
                <a:xfrm>
                  <a:off x="3261" y="2058"/>
                  <a:ext cx="24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0" name="Line 63"/>
                <p:cNvSpPr>
                  <a:spLocks noChangeAspect="1" noChangeShapeType="1"/>
                </p:cNvSpPr>
                <p:nvPr/>
              </p:nvSpPr>
              <p:spPr bwMode="auto">
                <a:xfrm flipH="1" flipV="1">
                  <a:off x="3741" y="2778"/>
                  <a:ext cx="200" cy="6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1" name="Line 64"/>
                <p:cNvSpPr>
                  <a:spLocks noChangeAspect="1" noChangeShapeType="1"/>
                </p:cNvSpPr>
                <p:nvPr/>
              </p:nvSpPr>
              <p:spPr bwMode="auto">
                <a:xfrm flipH="1">
                  <a:off x="2861" y="27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2" name="Line 65"/>
                <p:cNvSpPr>
                  <a:spLocks noChangeAspect="1" noChangeShapeType="1"/>
                </p:cNvSpPr>
                <p:nvPr/>
              </p:nvSpPr>
              <p:spPr bwMode="auto">
                <a:xfrm flipV="1">
                  <a:off x="3741" y="2378"/>
                  <a:ext cx="0" cy="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3" name="Line 66"/>
                <p:cNvSpPr>
                  <a:spLocks noChangeAspect="1" noChangeShapeType="1"/>
                </p:cNvSpPr>
                <p:nvPr/>
              </p:nvSpPr>
              <p:spPr bwMode="auto">
                <a:xfrm>
                  <a:off x="3501" y="2178"/>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14" name="Line 67"/>
                <p:cNvSpPr>
                  <a:spLocks noChangeAspect="1" noChangeShapeType="1"/>
                </p:cNvSpPr>
                <p:nvPr/>
              </p:nvSpPr>
              <p:spPr bwMode="auto">
                <a:xfrm>
                  <a:off x="3661" y="2378"/>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nvGrpSpPr>
              <p:cNvPr id="4197" name="Group 68"/>
              <p:cNvGrpSpPr>
                <a:grpSpLocks noChangeAspect="1"/>
              </p:cNvGrpSpPr>
              <p:nvPr/>
            </p:nvGrpSpPr>
            <p:grpSpPr bwMode="auto">
              <a:xfrm>
                <a:off x="2101" y="2058"/>
                <a:ext cx="280" cy="720"/>
                <a:chOff x="2101" y="2058"/>
                <a:chExt cx="280" cy="720"/>
              </a:xfrm>
            </p:grpSpPr>
            <p:sp>
              <p:nvSpPr>
                <p:cNvPr id="4198" name="Line 69"/>
                <p:cNvSpPr>
                  <a:spLocks noChangeAspect="1" noChangeShapeType="1"/>
                </p:cNvSpPr>
                <p:nvPr/>
              </p:nvSpPr>
              <p:spPr bwMode="auto">
                <a:xfrm flipV="1">
                  <a:off x="238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99" name="Line 70"/>
                <p:cNvSpPr>
                  <a:spLocks noChangeAspect="1" noChangeShapeType="1"/>
                </p:cNvSpPr>
                <p:nvPr/>
              </p:nvSpPr>
              <p:spPr bwMode="auto">
                <a:xfrm flipH="1">
                  <a:off x="2101" y="277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0" name="Line 71"/>
                <p:cNvSpPr>
                  <a:spLocks noChangeAspect="1" noChangeShapeType="1"/>
                </p:cNvSpPr>
                <p:nvPr/>
              </p:nvSpPr>
              <p:spPr bwMode="auto">
                <a:xfrm flipV="1">
                  <a:off x="2101" y="2058"/>
                  <a:ext cx="0" cy="7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201" name="Line 72"/>
                <p:cNvSpPr>
                  <a:spLocks noChangeAspect="1" noChangeShapeType="1"/>
                </p:cNvSpPr>
                <p:nvPr/>
              </p:nvSpPr>
              <p:spPr bwMode="auto">
                <a:xfrm>
                  <a:off x="2101" y="2058"/>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grpSp>
        </p:grpSp>
        <p:sp>
          <p:nvSpPr>
            <p:cNvPr id="4137" name="Line 73"/>
            <p:cNvSpPr>
              <a:spLocks noChangeAspect="1" noChangeShapeType="1"/>
            </p:cNvSpPr>
            <p:nvPr/>
          </p:nvSpPr>
          <p:spPr bwMode="auto">
            <a:xfrm flipH="1">
              <a:off x="3175" y="3197"/>
              <a:ext cx="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38" name="Line 74"/>
            <p:cNvSpPr>
              <a:spLocks noChangeAspect="1" noChangeShapeType="1"/>
            </p:cNvSpPr>
            <p:nvPr/>
          </p:nvSpPr>
          <p:spPr bwMode="auto">
            <a:xfrm flipH="1">
              <a:off x="3175" y="3197"/>
              <a:ext cx="0" cy="3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39" name="Line 75"/>
            <p:cNvSpPr>
              <a:spLocks noChangeAspect="1" noChangeShapeType="1"/>
            </p:cNvSpPr>
            <p:nvPr/>
          </p:nvSpPr>
          <p:spPr bwMode="auto">
            <a:xfrm>
              <a:off x="3175" y="3497"/>
              <a:ext cx="40" cy="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0" name="Line 76"/>
            <p:cNvSpPr>
              <a:spLocks noChangeAspect="1" noChangeShapeType="1"/>
            </p:cNvSpPr>
            <p:nvPr/>
          </p:nvSpPr>
          <p:spPr bwMode="auto">
            <a:xfrm flipH="1">
              <a:off x="3215" y="3537"/>
              <a:ext cx="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1" name="Line 77"/>
            <p:cNvSpPr>
              <a:spLocks noChangeAspect="1" noChangeShapeType="1"/>
            </p:cNvSpPr>
            <p:nvPr/>
          </p:nvSpPr>
          <p:spPr bwMode="auto">
            <a:xfrm>
              <a:off x="3755" y="3637"/>
              <a:ext cx="0" cy="1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2" name="Line 78"/>
            <p:cNvSpPr>
              <a:spLocks noChangeAspect="1" noChangeShapeType="1"/>
            </p:cNvSpPr>
            <p:nvPr/>
          </p:nvSpPr>
          <p:spPr bwMode="auto">
            <a:xfrm>
              <a:off x="3235" y="3197"/>
              <a:ext cx="440" cy="44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3" name="Line 79"/>
            <p:cNvSpPr>
              <a:spLocks noChangeAspect="1" noChangeShapeType="1"/>
            </p:cNvSpPr>
            <p:nvPr/>
          </p:nvSpPr>
          <p:spPr bwMode="auto">
            <a:xfrm flipH="1">
              <a:off x="3675" y="3637"/>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4" name="Line 80"/>
            <p:cNvSpPr>
              <a:spLocks noChangeAspect="1" noChangeShapeType="1"/>
            </p:cNvSpPr>
            <p:nvPr/>
          </p:nvSpPr>
          <p:spPr bwMode="auto">
            <a:xfrm>
              <a:off x="3755" y="3777"/>
              <a:ext cx="2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5" name="Line 81"/>
            <p:cNvSpPr>
              <a:spLocks noChangeAspect="1" noChangeShapeType="1"/>
            </p:cNvSpPr>
            <p:nvPr/>
          </p:nvSpPr>
          <p:spPr bwMode="auto">
            <a:xfrm flipH="1">
              <a:off x="4015" y="3777"/>
              <a:ext cx="0" cy="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46" name="Freeform 82"/>
            <p:cNvSpPr>
              <a:spLocks noChangeAspect="1"/>
            </p:cNvSpPr>
            <p:nvPr/>
          </p:nvSpPr>
          <p:spPr bwMode="auto">
            <a:xfrm flipH="1">
              <a:off x="3115" y="1898"/>
              <a:ext cx="1220" cy="819"/>
            </a:xfrm>
            <a:custGeom>
              <a:avLst/>
              <a:gdLst>
                <a:gd name="T0" fmla="*/ 0 w 1220"/>
                <a:gd name="T1" fmla="*/ 0 h 820"/>
                <a:gd name="T2" fmla="*/ 240 w 1220"/>
                <a:gd name="T3" fmla="*/ 0 h 820"/>
                <a:gd name="T4" fmla="*/ 240 w 1220"/>
                <a:gd name="T5" fmla="*/ 360 h 820"/>
                <a:gd name="T6" fmla="*/ 500 w 1220"/>
                <a:gd name="T7" fmla="*/ 360 h 820"/>
                <a:gd name="T8" fmla="*/ 840 w 1220"/>
                <a:gd name="T9" fmla="*/ 799 h 820"/>
                <a:gd name="T10" fmla="*/ 1220 w 1220"/>
                <a:gd name="T11" fmla="*/ 799 h 820"/>
                <a:gd name="T12" fmla="*/ 1220 w 1220"/>
                <a:gd name="T13" fmla="*/ 819 h 820"/>
                <a:gd name="T14" fmla="*/ 800 w 1220"/>
                <a:gd name="T15" fmla="*/ 819 h 820"/>
                <a:gd name="T16" fmla="*/ 540 w 1220"/>
                <a:gd name="T17" fmla="*/ 479 h 820"/>
                <a:gd name="T18" fmla="*/ 160 w 1220"/>
                <a:gd name="T19" fmla="*/ 479 h 820"/>
                <a:gd name="T20" fmla="*/ 160 w 1220"/>
                <a:gd name="T21" fmla="*/ 120 h 820"/>
                <a:gd name="T22" fmla="*/ 0 w 1220"/>
                <a:gd name="T23" fmla="*/ 120 h 820"/>
                <a:gd name="T24" fmla="*/ 0 w 1220"/>
                <a:gd name="T25" fmla="*/ 0 h 8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820"/>
                <a:gd name="T41" fmla="*/ 1220 w 1220"/>
                <a:gd name="T42" fmla="*/ 820 h 8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820">
                  <a:moveTo>
                    <a:pt x="0" y="0"/>
                  </a:moveTo>
                  <a:lnTo>
                    <a:pt x="240" y="0"/>
                  </a:lnTo>
                  <a:lnTo>
                    <a:pt x="240" y="360"/>
                  </a:lnTo>
                  <a:lnTo>
                    <a:pt x="500" y="360"/>
                  </a:lnTo>
                  <a:lnTo>
                    <a:pt x="840" y="800"/>
                  </a:lnTo>
                  <a:lnTo>
                    <a:pt x="1220" y="800"/>
                  </a:lnTo>
                  <a:lnTo>
                    <a:pt x="1220" y="820"/>
                  </a:lnTo>
                  <a:lnTo>
                    <a:pt x="800" y="820"/>
                  </a:lnTo>
                  <a:lnTo>
                    <a:pt x="540" y="480"/>
                  </a:lnTo>
                  <a:lnTo>
                    <a:pt x="160" y="480"/>
                  </a:lnTo>
                  <a:lnTo>
                    <a:pt x="16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47" name="Rectangle 83"/>
            <p:cNvSpPr>
              <a:spLocks noChangeAspect="1" noChangeArrowheads="1"/>
            </p:cNvSpPr>
            <p:nvPr/>
          </p:nvSpPr>
          <p:spPr bwMode="auto">
            <a:xfrm>
              <a:off x="4635" y="738"/>
              <a:ext cx="20" cy="11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48" name="Rectangle 84"/>
            <p:cNvSpPr>
              <a:spLocks noChangeAspect="1" noChangeArrowheads="1"/>
            </p:cNvSpPr>
            <p:nvPr/>
          </p:nvSpPr>
          <p:spPr bwMode="auto">
            <a:xfrm>
              <a:off x="4335" y="738"/>
              <a:ext cx="20" cy="11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49" name="Freeform 85"/>
            <p:cNvSpPr>
              <a:spLocks noChangeAspect="1"/>
            </p:cNvSpPr>
            <p:nvPr/>
          </p:nvSpPr>
          <p:spPr bwMode="auto">
            <a:xfrm>
              <a:off x="4295" y="1873"/>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50" name="Freeform 86"/>
            <p:cNvSpPr>
              <a:spLocks noChangeAspect="1"/>
            </p:cNvSpPr>
            <p:nvPr/>
          </p:nvSpPr>
          <p:spPr bwMode="auto">
            <a:xfrm flipH="1">
              <a:off x="4635" y="1873"/>
              <a:ext cx="60" cy="145"/>
            </a:xfrm>
            <a:custGeom>
              <a:avLst/>
              <a:gdLst>
                <a:gd name="T0" fmla="*/ 0 w 60"/>
                <a:gd name="T1" fmla="*/ 0 h 145"/>
                <a:gd name="T2" fmla="*/ 60 w 60"/>
                <a:gd name="T3" fmla="*/ 0 h 145"/>
                <a:gd name="T4" fmla="*/ 60 w 60"/>
                <a:gd name="T5" fmla="*/ 145 h 145"/>
                <a:gd name="T6" fmla="*/ 40 w 60"/>
                <a:gd name="T7" fmla="*/ 145 h 145"/>
                <a:gd name="T8" fmla="*/ 40 w 60"/>
                <a:gd name="T9" fmla="*/ 25 h 145"/>
                <a:gd name="T10" fmla="*/ 0 w 60"/>
                <a:gd name="T11" fmla="*/ 25 h 145"/>
                <a:gd name="T12" fmla="*/ 0 w 60"/>
                <a:gd name="T13" fmla="*/ 0 h 145"/>
                <a:gd name="T14" fmla="*/ 0 60000 65536"/>
                <a:gd name="T15" fmla="*/ 0 60000 65536"/>
                <a:gd name="T16" fmla="*/ 0 60000 65536"/>
                <a:gd name="T17" fmla="*/ 0 60000 65536"/>
                <a:gd name="T18" fmla="*/ 0 60000 65536"/>
                <a:gd name="T19" fmla="*/ 0 60000 65536"/>
                <a:gd name="T20" fmla="*/ 0 60000 65536"/>
                <a:gd name="T21" fmla="*/ 0 w 60"/>
                <a:gd name="T22" fmla="*/ 0 h 145"/>
                <a:gd name="T23" fmla="*/ 60 w 60"/>
                <a:gd name="T24" fmla="*/ 145 h 1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145">
                  <a:moveTo>
                    <a:pt x="0" y="0"/>
                  </a:moveTo>
                  <a:cubicBezTo>
                    <a:pt x="20" y="0"/>
                    <a:pt x="40" y="0"/>
                    <a:pt x="60" y="0"/>
                  </a:cubicBezTo>
                  <a:lnTo>
                    <a:pt x="60" y="145"/>
                  </a:lnTo>
                  <a:lnTo>
                    <a:pt x="40" y="145"/>
                  </a:lnTo>
                  <a:lnTo>
                    <a:pt x="40" y="25"/>
                  </a:lnTo>
                  <a:lnTo>
                    <a:pt x="0" y="25"/>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51" name="Rectangle 87"/>
            <p:cNvSpPr>
              <a:spLocks noChangeAspect="1" noChangeArrowheads="1"/>
            </p:cNvSpPr>
            <p:nvPr/>
          </p:nvSpPr>
          <p:spPr bwMode="auto">
            <a:xfrm>
              <a:off x="4415" y="738"/>
              <a:ext cx="160" cy="136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52" name="Rectangle 88"/>
            <p:cNvSpPr>
              <a:spLocks noChangeAspect="1" noChangeArrowheads="1"/>
            </p:cNvSpPr>
            <p:nvPr/>
          </p:nvSpPr>
          <p:spPr bwMode="auto">
            <a:xfrm flipH="1">
              <a:off x="5095" y="1818"/>
              <a:ext cx="320" cy="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53" name="Rectangle 89"/>
            <p:cNvSpPr>
              <a:spLocks noChangeAspect="1" noChangeArrowheads="1"/>
            </p:cNvSpPr>
            <p:nvPr/>
          </p:nvSpPr>
          <p:spPr bwMode="auto">
            <a:xfrm flipH="1">
              <a:off x="5135" y="738"/>
              <a:ext cx="240" cy="108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54" name="Rectangle 90"/>
            <p:cNvSpPr>
              <a:spLocks noChangeAspect="1" noChangeArrowheads="1"/>
            </p:cNvSpPr>
            <p:nvPr/>
          </p:nvSpPr>
          <p:spPr bwMode="auto">
            <a:xfrm>
              <a:off x="3295" y="2857"/>
              <a:ext cx="34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55" name="Oval 91"/>
            <p:cNvSpPr>
              <a:spLocks noChangeAspect="1" noChangeArrowheads="1"/>
            </p:cNvSpPr>
            <p:nvPr/>
          </p:nvSpPr>
          <p:spPr bwMode="auto">
            <a:xfrm>
              <a:off x="3255" y="2857"/>
              <a:ext cx="80" cy="80"/>
            </a:xfrm>
            <a:prstGeom prst="ellipse">
              <a:avLst/>
            </a:pr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56" name="Freeform 92"/>
            <p:cNvSpPr>
              <a:spLocks noChangeAspect="1"/>
            </p:cNvSpPr>
            <p:nvPr/>
          </p:nvSpPr>
          <p:spPr bwMode="auto">
            <a:xfrm>
              <a:off x="3115" y="3117"/>
              <a:ext cx="1220" cy="320"/>
            </a:xfrm>
            <a:custGeom>
              <a:avLst/>
              <a:gdLst>
                <a:gd name="T0" fmla="*/ 0 w 1220"/>
                <a:gd name="T1" fmla="*/ 0 h 320"/>
                <a:gd name="T2" fmla="*/ 460 w 1220"/>
                <a:gd name="T3" fmla="*/ 0 h 320"/>
                <a:gd name="T4" fmla="*/ 460 w 1220"/>
                <a:gd name="T5" fmla="*/ 160 h 320"/>
                <a:gd name="T6" fmla="*/ 580 w 1220"/>
                <a:gd name="T7" fmla="*/ 280 h 320"/>
                <a:gd name="T8" fmla="*/ 1180 w 1220"/>
                <a:gd name="T9" fmla="*/ 280 h 320"/>
                <a:gd name="T10" fmla="*/ 1180 w 1220"/>
                <a:gd name="T11" fmla="*/ 180 h 320"/>
                <a:gd name="T12" fmla="*/ 1220 w 1220"/>
                <a:gd name="T13" fmla="*/ 180 h 320"/>
                <a:gd name="T14" fmla="*/ 1220 w 1220"/>
                <a:gd name="T15" fmla="*/ 320 h 320"/>
                <a:gd name="T16" fmla="*/ 540 w 1220"/>
                <a:gd name="T17" fmla="*/ 320 h 320"/>
                <a:gd name="T18" fmla="*/ 280 w 1220"/>
                <a:gd name="T19" fmla="*/ 60 h 320"/>
                <a:gd name="T20" fmla="*/ 280 w 1220"/>
                <a:gd name="T21" fmla="*/ 20 h 320"/>
                <a:gd name="T22" fmla="*/ 0 w 1220"/>
                <a:gd name="T23" fmla="*/ 20 h 320"/>
                <a:gd name="T24" fmla="*/ 0 w 1220"/>
                <a:gd name="T25" fmla="*/ 0 h 3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20"/>
                <a:gd name="T40" fmla="*/ 0 h 320"/>
                <a:gd name="T41" fmla="*/ 1220 w 1220"/>
                <a:gd name="T42" fmla="*/ 320 h 3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20" h="320">
                  <a:moveTo>
                    <a:pt x="0" y="0"/>
                  </a:moveTo>
                  <a:lnTo>
                    <a:pt x="460" y="0"/>
                  </a:lnTo>
                  <a:lnTo>
                    <a:pt x="460" y="160"/>
                  </a:lnTo>
                  <a:lnTo>
                    <a:pt x="580" y="280"/>
                  </a:lnTo>
                  <a:lnTo>
                    <a:pt x="1180" y="280"/>
                  </a:lnTo>
                  <a:lnTo>
                    <a:pt x="1180" y="180"/>
                  </a:lnTo>
                  <a:lnTo>
                    <a:pt x="1220" y="180"/>
                  </a:lnTo>
                  <a:lnTo>
                    <a:pt x="1220" y="320"/>
                  </a:lnTo>
                  <a:lnTo>
                    <a:pt x="540" y="320"/>
                  </a:lnTo>
                  <a:lnTo>
                    <a:pt x="280" y="60"/>
                  </a:lnTo>
                  <a:lnTo>
                    <a:pt x="280" y="20"/>
                  </a:lnTo>
                  <a:lnTo>
                    <a:pt x="0" y="2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57" name="Freeform 93"/>
            <p:cNvSpPr>
              <a:spLocks noChangeAspect="1"/>
            </p:cNvSpPr>
            <p:nvPr/>
          </p:nvSpPr>
          <p:spPr bwMode="auto">
            <a:xfrm>
              <a:off x="3115" y="2098"/>
              <a:ext cx="1660" cy="659"/>
            </a:xfrm>
            <a:custGeom>
              <a:avLst/>
              <a:gdLst>
                <a:gd name="T0" fmla="*/ 0 w 1660"/>
                <a:gd name="T1" fmla="*/ 639 h 660"/>
                <a:gd name="T2" fmla="*/ 460 w 1660"/>
                <a:gd name="T3" fmla="*/ 639 h 660"/>
                <a:gd name="T4" fmla="*/ 460 w 1660"/>
                <a:gd name="T5" fmla="*/ 619 h 660"/>
                <a:gd name="T6" fmla="*/ 700 w 1660"/>
                <a:gd name="T7" fmla="*/ 320 h 660"/>
                <a:gd name="T8" fmla="*/ 1100 w 1660"/>
                <a:gd name="T9" fmla="*/ 320 h 660"/>
                <a:gd name="T10" fmla="*/ 1100 w 1660"/>
                <a:gd name="T11" fmla="*/ 0 h 660"/>
                <a:gd name="T12" fmla="*/ 1660 w 1660"/>
                <a:gd name="T13" fmla="*/ 0 h 660"/>
                <a:gd name="T14" fmla="*/ 1660 w 1660"/>
                <a:gd name="T15" fmla="*/ 240 h 660"/>
                <a:gd name="T16" fmla="*/ 1220 w 1660"/>
                <a:gd name="T17" fmla="*/ 240 h 660"/>
                <a:gd name="T18" fmla="*/ 1220 w 1660"/>
                <a:gd name="T19" fmla="*/ 479 h 660"/>
                <a:gd name="T20" fmla="*/ 1180 w 1660"/>
                <a:gd name="T21" fmla="*/ 479 h 660"/>
                <a:gd name="T22" fmla="*/ 1180 w 1660"/>
                <a:gd name="T23" fmla="*/ 359 h 660"/>
                <a:gd name="T24" fmla="*/ 720 w 1660"/>
                <a:gd name="T25" fmla="*/ 359 h 660"/>
                <a:gd name="T26" fmla="*/ 500 w 1660"/>
                <a:gd name="T27" fmla="*/ 639 h 660"/>
                <a:gd name="T28" fmla="*/ 500 w 1660"/>
                <a:gd name="T29" fmla="*/ 659 h 660"/>
                <a:gd name="T30" fmla="*/ 0 w 1660"/>
                <a:gd name="T31" fmla="*/ 659 h 660"/>
                <a:gd name="T32" fmla="*/ 0 w 1660"/>
                <a:gd name="T33" fmla="*/ 639 h 6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60"/>
                <a:gd name="T52" fmla="*/ 0 h 660"/>
                <a:gd name="T53" fmla="*/ 1660 w 1660"/>
                <a:gd name="T54" fmla="*/ 660 h 6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60" h="660">
                  <a:moveTo>
                    <a:pt x="0" y="640"/>
                  </a:moveTo>
                  <a:lnTo>
                    <a:pt x="460" y="640"/>
                  </a:lnTo>
                  <a:lnTo>
                    <a:pt x="460" y="620"/>
                  </a:lnTo>
                  <a:lnTo>
                    <a:pt x="700" y="320"/>
                  </a:lnTo>
                  <a:lnTo>
                    <a:pt x="1100" y="320"/>
                  </a:lnTo>
                  <a:lnTo>
                    <a:pt x="1100" y="0"/>
                  </a:lnTo>
                  <a:lnTo>
                    <a:pt x="1660" y="0"/>
                  </a:lnTo>
                  <a:lnTo>
                    <a:pt x="1660" y="240"/>
                  </a:lnTo>
                  <a:lnTo>
                    <a:pt x="1220" y="240"/>
                  </a:lnTo>
                  <a:lnTo>
                    <a:pt x="1220" y="480"/>
                  </a:lnTo>
                  <a:lnTo>
                    <a:pt x="1180" y="480"/>
                  </a:lnTo>
                  <a:lnTo>
                    <a:pt x="1180" y="360"/>
                  </a:lnTo>
                  <a:lnTo>
                    <a:pt x="720" y="360"/>
                  </a:lnTo>
                  <a:lnTo>
                    <a:pt x="500" y="640"/>
                  </a:lnTo>
                  <a:lnTo>
                    <a:pt x="500" y="660"/>
                  </a:lnTo>
                  <a:lnTo>
                    <a:pt x="0" y="660"/>
                  </a:lnTo>
                  <a:lnTo>
                    <a:pt x="0" y="64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58" name="Rectangle 94"/>
            <p:cNvSpPr>
              <a:spLocks noChangeAspect="1" noChangeArrowheads="1"/>
            </p:cNvSpPr>
            <p:nvPr/>
          </p:nvSpPr>
          <p:spPr bwMode="auto">
            <a:xfrm>
              <a:off x="4755" y="2437"/>
              <a:ext cx="440" cy="40"/>
            </a:xfrm>
            <a:prstGeom prst="rect">
              <a:avLst/>
            </a:prstGeom>
            <a:solidFill>
              <a:srgbClr val="DDDDDD"/>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59" name="Rectangle 95"/>
            <p:cNvSpPr>
              <a:spLocks noChangeAspect="1" noChangeArrowheads="1"/>
            </p:cNvSpPr>
            <p:nvPr/>
          </p:nvSpPr>
          <p:spPr bwMode="auto">
            <a:xfrm>
              <a:off x="4755" y="2557"/>
              <a:ext cx="440" cy="40"/>
            </a:xfrm>
            <a:prstGeom prst="rect">
              <a:avLst/>
            </a:prstGeom>
            <a:solidFill>
              <a:srgbClr val="DDDDDD"/>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60" name="Freeform 96"/>
            <p:cNvSpPr>
              <a:spLocks noChangeAspect="1"/>
            </p:cNvSpPr>
            <p:nvPr/>
          </p:nvSpPr>
          <p:spPr bwMode="auto">
            <a:xfrm>
              <a:off x="4655" y="1898"/>
              <a:ext cx="760" cy="440"/>
            </a:xfrm>
            <a:custGeom>
              <a:avLst/>
              <a:gdLst>
                <a:gd name="T0" fmla="*/ 0 w 760"/>
                <a:gd name="T1" fmla="*/ 0 h 440"/>
                <a:gd name="T2" fmla="*/ 760 w 760"/>
                <a:gd name="T3" fmla="*/ 0 h 440"/>
                <a:gd name="T4" fmla="*/ 760 w 760"/>
                <a:gd name="T5" fmla="*/ 160 h 440"/>
                <a:gd name="T6" fmla="*/ 320 w 760"/>
                <a:gd name="T7" fmla="*/ 160 h 440"/>
                <a:gd name="T8" fmla="*/ 320 w 760"/>
                <a:gd name="T9" fmla="*/ 440 h 440"/>
                <a:gd name="T10" fmla="*/ 240 w 760"/>
                <a:gd name="T11" fmla="*/ 440 h 440"/>
                <a:gd name="T12" fmla="*/ 240 w 760"/>
                <a:gd name="T13" fmla="*/ 120 h 440"/>
                <a:gd name="T14" fmla="*/ 0 w 760"/>
                <a:gd name="T15" fmla="*/ 120 h 440"/>
                <a:gd name="T16" fmla="*/ 0 w 760"/>
                <a:gd name="T17" fmla="*/ 0 h 4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60"/>
                <a:gd name="T28" fmla="*/ 0 h 440"/>
                <a:gd name="T29" fmla="*/ 760 w 760"/>
                <a:gd name="T30" fmla="*/ 440 h 4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60" h="440">
                  <a:moveTo>
                    <a:pt x="0" y="0"/>
                  </a:moveTo>
                  <a:lnTo>
                    <a:pt x="760" y="0"/>
                  </a:lnTo>
                  <a:lnTo>
                    <a:pt x="760" y="160"/>
                  </a:lnTo>
                  <a:lnTo>
                    <a:pt x="320" y="160"/>
                  </a:lnTo>
                  <a:lnTo>
                    <a:pt x="320" y="440"/>
                  </a:lnTo>
                  <a:lnTo>
                    <a:pt x="240" y="440"/>
                  </a:lnTo>
                  <a:lnTo>
                    <a:pt x="240" y="120"/>
                  </a:lnTo>
                  <a:lnTo>
                    <a:pt x="0" y="1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1" name="Freeform 97"/>
            <p:cNvSpPr>
              <a:spLocks noChangeAspect="1"/>
            </p:cNvSpPr>
            <p:nvPr/>
          </p:nvSpPr>
          <p:spPr bwMode="auto">
            <a:xfrm>
              <a:off x="3118" y="3157"/>
              <a:ext cx="2377" cy="500"/>
            </a:xfrm>
            <a:custGeom>
              <a:avLst/>
              <a:gdLst>
                <a:gd name="T0" fmla="*/ 0 w 2380"/>
                <a:gd name="T1" fmla="*/ 0 h 500"/>
                <a:gd name="T2" fmla="*/ 220 w 2380"/>
                <a:gd name="T3" fmla="*/ 0 h 500"/>
                <a:gd name="T4" fmla="*/ 220 w 2380"/>
                <a:gd name="T5" fmla="*/ 20 h 500"/>
                <a:gd name="T6" fmla="*/ 539 w 2380"/>
                <a:gd name="T7" fmla="*/ 340 h 500"/>
                <a:gd name="T8" fmla="*/ 2377 w 2380"/>
                <a:gd name="T9" fmla="*/ 340 h 500"/>
                <a:gd name="T10" fmla="*/ 2377 w 2380"/>
                <a:gd name="T11" fmla="*/ 500 h 500"/>
                <a:gd name="T12" fmla="*/ 699 w 2380"/>
                <a:gd name="T13" fmla="*/ 500 h 500"/>
                <a:gd name="T14" fmla="*/ 699 w 2380"/>
                <a:gd name="T15" fmla="*/ 440 h 500"/>
                <a:gd name="T16" fmla="*/ 579 w 2380"/>
                <a:gd name="T17" fmla="*/ 440 h 500"/>
                <a:gd name="T18" fmla="*/ 180 w 2380"/>
                <a:gd name="T19" fmla="*/ 40 h 500"/>
                <a:gd name="T20" fmla="*/ 180 w 2380"/>
                <a:gd name="T21" fmla="*/ 20 h 500"/>
                <a:gd name="T22" fmla="*/ 0 w 2380"/>
                <a:gd name="T23" fmla="*/ 20 h 500"/>
                <a:gd name="T24" fmla="*/ 0 w 2380"/>
                <a:gd name="T25" fmla="*/ 0 h 5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80"/>
                <a:gd name="T40" fmla="*/ 0 h 500"/>
                <a:gd name="T41" fmla="*/ 2380 w 2380"/>
                <a:gd name="T42" fmla="*/ 500 h 5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80" h="500">
                  <a:moveTo>
                    <a:pt x="0" y="0"/>
                  </a:moveTo>
                  <a:lnTo>
                    <a:pt x="220" y="0"/>
                  </a:lnTo>
                  <a:lnTo>
                    <a:pt x="220" y="20"/>
                  </a:lnTo>
                  <a:lnTo>
                    <a:pt x="540" y="340"/>
                  </a:lnTo>
                  <a:lnTo>
                    <a:pt x="2380" y="340"/>
                  </a:lnTo>
                  <a:lnTo>
                    <a:pt x="2380" y="500"/>
                  </a:lnTo>
                  <a:lnTo>
                    <a:pt x="700" y="500"/>
                  </a:lnTo>
                  <a:lnTo>
                    <a:pt x="700" y="440"/>
                  </a:lnTo>
                  <a:lnTo>
                    <a:pt x="580" y="440"/>
                  </a:lnTo>
                  <a:lnTo>
                    <a:pt x="180" y="40"/>
                  </a:lnTo>
                  <a:lnTo>
                    <a:pt x="180" y="20"/>
                  </a:lnTo>
                  <a:lnTo>
                    <a:pt x="0" y="2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2" name="Freeform 98"/>
            <p:cNvSpPr>
              <a:spLocks noChangeAspect="1"/>
            </p:cNvSpPr>
            <p:nvPr/>
          </p:nvSpPr>
          <p:spPr bwMode="auto">
            <a:xfrm>
              <a:off x="4175" y="2457"/>
              <a:ext cx="400" cy="960"/>
            </a:xfrm>
            <a:custGeom>
              <a:avLst/>
              <a:gdLst>
                <a:gd name="T0" fmla="*/ 0 w 400"/>
                <a:gd name="T1" fmla="*/ 200 h 960"/>
                <a:gd name="T2" fmla="*/ 340 w 400"/>
                <a:gd name="T3" fmla="*/ 200 h 960"/>
                <a:gd name="T4" fmla="*/ 340 w 400"/>
                <a:gd name="T5" fmla="*/ 0 h 960"/>
                <a:gd name="T6" fmla="*/ 400 w 400"/>
                <a:gd name="T7" fmla="*/ 0 h 960"/>
                <a:gd name="T8" fmla="*/ 400 w 400"/>
                <a:gd name="T9" fmla="*/ 220 h 960"/>
                <a:gd name="T10" fmla="*/ 60 w 400"/>
                <a:gd name="T11" fmla="*/ 220 h 960"/>
                <a:gd name="T12" fmla="*/ 60 w 400"/>
                <a:gd name="T13" fmla="*/ 740 h 960"/>
                <a:gd name="T14" fmla="*/ 400 w 400"/>
                <a:gd name="T15" fmla="*/ 740 h 960"/>
                <a:gd name="T16" fmla="*/ 400 w 400"/>
                <a:gd name="T17" fmla="*/ 960 h 960"/>
                <a:gd name="T18" fmla="*/ 340 w 400"/>
                <a:gd name="T19" fmla="*/ 960 h 960"/>
                <a:gd name="T20" fmla="*/ 340 w 400"/>
                <a:gd name="T21" fmla="*/ 760 h 960"/>
                <a:gd name="T22" fmla="*/ 0 w 400"/>
                <a:gd name="T23" fmla="*/ 760 h 960"/>
                <a:gd name="T24" fmla="*/ 0 w 400"/>
                <a:gd name="T25" fmla="*/ 200 h 9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0"/>
                <a:gd name="T40" fmla="*/ 0 h 960"/>
                <a:gd name="T41" fmla="*/ 400 w 400"/>
                <a:gd name="T42" fmla="*/ 960 h 9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0" h="960">
                  <a:moveTo>
                    <a:pt x="0" y="200"/>
                  </a:moveTo>
                  <a:lnTo>
                    <a:pt x="340" y="200"/>
                  </a:lnTo>
                  <a:lnTo>
                    <a:pt x="340" y="0"/>
                  </a:lnTo>
                  <a:lnTo>
                    <a:pt x="400" y="0"/>
                  </a:lnTo>
                  <a:lnTo>
                    <a:pt x="400" y="220"/>
                  </a:lnTo>
                  <a:lnTo>
                    <a:pt x="60" y="220"/>
                  </a:lnTo>
                  <a:lnTo>
                    <a:pt x="60" y="740"/>
                  </a:lnTo>
                  <a:lnTo>
                    <a:pt x="400" y="740"/>
                  </a:lnTo>
                  <a:lnTo>
                    <a:pt x="400" y="960"/>
                  </a:lnTo>
                  <a:lnTo>
                    <a:pt x="340" y="960"/>
                  </a:lnTo>
                  <a:lnTo>
                    <a:pt x="340" y="760"/>
                  </a:lnTo>
                  <a:lnTo>
                    <a:pt x="0" y="760"/>
                  </a:lnTo>
                  <a:lnTo>
                    <a:pt x="0" y="200"/>
                  </a:lnTo>
                  <a:close/>
                </a:path>
              </a:pathLst>
            </a:custGeom>
            <a:solidFill>
              <a:srgbClr val="B2B2B2"/>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3" name="Freeform 99"/>
            <p:cNvSpPr>
              <a:spLocks noChangeAspect="1"/>
            </p:cNvSpPr>
            <p:nvPr/>
          </p:nvSpPr>
          <p:spPr bwMode="auto">
            <a:xfrm>
              <a:off x="3175" y="2657"/>
              <a:ext cx="1000" cy="560"/>
            </a:xfrm>
            <a:custGeom>
              <a:avLst/>
              <a:gdLst>
                <a:gd name="T0" fmla="*/ 0 w 1000"/>
                <a:gd name="T1" fmla="*/ 300 h 560"/>
                <a:gd name="T2" fmla="*/ 280 w 1000"/>
                <a:gd name="T3" fmla="*/ 300 h 560"/>
                <a:gd name="T4" fmla="*/ 280 w 1000"/>
                <a:gd name="T5" fmla="*/ 240 h 560"/>
                <a:gd name="T6" fmla="*/ 380 w 1000"/>
                <a:gd name="T7" fmla="*/ 240 h 560"/>
                <a:gd name="T8" fmla="*/ 380 w 1000"/>
                <a:gd name="T9" fmla="*/ 220 h 560"/>
                <a:gd name="T10" fmla="*/ 460 w 1000"/>
                <a:gd name="T11" fmla="*/ 220 h 560"/>
                <a:gd name="T12" fmla="*/ 460 w 1000"/>
                <a:gd name="T13" fmla="*/ 180 h 560"/>
                <a:gd name="T14" fmla="*/ 620 w 1000"/>
                <a:gd name="T15" fmla="*/ 180 h 560"/>
                <a:gd name="T16" fmla="*/ 620 w 1000"/>
                <a:gd name="T17" fmla="*/ 0 h 560"/>
                <a:gd name="T18" fmla="*/ 640 w 1000"/>
                <a:gd name="T19" fmla="*/ 0 h 560"/>
                <a:gd name="T20" fmla="*/ 640 w 1000"/>
                <a:gd name="T21" fmla="*/ 200 h 560"/>
                <a:gd name="T22" fmla="*/ 920 w 1000"/>
                <a:gd name="T23" fmla="*/ 200 h 560"/>
                <a:gd name="T24" fmla="*/ 920 w 1000"/>
                <a:gd name="T25" fmla="*/ 0 h 560"/>
                <a:gd name="T26" fmla="*/ 940 w 1000"/>
                <a:gd name="T27" fmla="*/ 0 h 560"/>
                <a:gd name="T28" fmla="*/ 940 w 1000"/>
                <a:gd name="T29" fmla="*/ 60 h 560"/>
                <a:gd name="T30" fmla="*/ 1000 w 1000"/>
                <a:gd name="T31" fmla="*/ 60 h 560"/>
                <a:gd name="T32" fmla="*/ 1000 w 1000"/>
                <a:gd name="T33" fmla="*/ 500 h 560"/>
                <a:gd name="T34" fmla="*/ 940 w 1000"/>
                <a:gd name="T35" fmla="*/ 500 h 560"/>
                <a:gd name="T36" fmla="*/ 940 w 1000"/>
                <a:gd name="T37" fmla="*/ 560 h 560"/>
                <a:gd name="T38" fmla="*/ 920 w 1000"/>
                <a:gd name="T39" fmla="*/ 560 h 560"/>
                <a:gd name="T40" fmla="*/ 920 w 1000"/>
                <a:gd name="T41" fmla="*/ 440 h 560"/>
                <a:gd name="T42" fmla="*/ 640 w 1000"/>
                <a:gd name="T43" fmla="*/ 440 h 560"/>
                <a:gd name="T44" fmla="*/ 640 w 1000"/>
                <a:gd name="T45" fmla="*/ 560 h 560"/>
                <a:gd name="T46" fmla="*/ 620 w 1000"/>
                <a:gd name="T47" fmla="*/ 560 h 560"/>
                <a:gd name="T48" fmla="*/ 620 w 1000"/>
                <a:gd name="T49" fmla="*/ 380 h 560"/>
                <a:gd name="T50" fmla="*/ 0 w 1000"/>
                <a:gd name="T51" fmla="*/ 380 h 560"/>
                <a:gd name="T52" fmla="*/ 0 w 1000"/>
                <a:gd name="T53" fmla="*/ 300 h 5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00"/>
                <a:gd name="T82" fmla="*/ 0 h 560"/>
                <a:gd name="T83" fmla="*/ 1000 w 1000"/>
                <a:gd name="T84" fmla="*/ 560 h 56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00" h="560">
                  <a:moveTo>
                    <a:pt x="0" y="300"/>
                  </a:moveTo>
                  <a:lnTo>
                    <a:pt x="280" y="300"/>
                  </a:lnTo>
                  <a:lnTo>
                    <a:pt x="280" y="240"/>
                  </a:lnTo>
                  <a:lnTo>
                    <a:pt x="380" y="240"/>
                  </a:lnTo>
                  <a:lnTo>
                    <a:pt x="380" y="220"/>
                  </a:lnTo>
                  <a:lnTo>
                    <a:pt x="460" y="220"/>
                  </a:lnTo>
                  <a:lnTo>
                    <a:pt x="460" y="180"/>
                  </a:lnTo>
                  <a:lnTo>
                    <a:pt x="620" y="180"/>
                  </a:lnTo>
                  <a:lnTo>
                    <a:pt x="620" y="0"/>
                  </a:lnTo>
                  <a:lnTo>
                    <a:pt x="640" y="0"/>
                  </a:lnTo>
                  <a:lnTo>
                    <a:pt x="640" y="200"/>
                  </a:lnTo>
                  <a:lnTo>
                    <a:pt x="920" y="200"/>
                  </a:lnTo>
                  <a:lnTo>
                    <a:pt x="920" y="0"/>
                  </a:lnTo>
                  <a:lnTo>
                    <a:pt x="940" y="0"/>
                  </a:lnTo>
                  <a:lnTo>
                    <a:pt x="940" y="60"/>
                  </a:lnTo>
                  <a:lnTo>
                    <a:pt x="1000" y="60"/>
                  </a:lnTo>
                  <a:lnTo>
                    <a:pt x="1000" y="500"/>
                  </a:lnTo>
                  <a:lnTo>
                    <a:pt x="940" y="500"/>
                  </a:lnTo>
                  <a:lnTo>
                    <a:pt x="940" y="560"/>
                  </a:lnTo>
                  <a:lnTo>
                    <a:pt x="920" y="560"/>
                  </a:lnTo>
                  <a:lnTo>
                    <a:pt x="920" y="440"/>
                  </a:lnTo>
                  <a:lnTo>
                    <a:pt x="640" y="440"/>
                  </a:lnTo>
                  <a:lnTo>
                    <a:pt x="640" y="560"/>
                  </a:lnTo>
                  <a:lnTo>
                    <a:pt x="620" y="560"/>
                  </a:lnTo>
                  <a:lnTo>
                    <a:pt x="620" y="380"/>
                  </a:lnTo>
                  <a:lnTo>
                    <a:pt x="0" y="380"/>
                  </a:lnTo>
                  <a:lnTo>
                    <a:pt x="0" y="30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4" name="Freeform 100"/>
            <p:cNvSpPr>
              <a:spLocks noChangeAspect="1"/>
            </p:cNvSpPr>
            <p:nvPr/>
          </p:nvSpPr>
          <p:spPr bwMode="auto">
            <a:xfrm>
              <a:off x="4512" y="2477"/>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5" name="Freeform 101"/>
            <p:cNvSpPr>
              <a:spLocks noChangeAspect="1"/>
            </p:cNvSpPr>
            <p:nvPr/>
          </p:nvSpPr>
          <p:spPr bwMode="auto">
            <a:xfrm flipV="1">
              <a:off x="4515" y="3037"/>
              <a:ext cx="220" cy="360"/>
            </a:xfrm>
            <a:custGeom>
              <a:avLst/>
              <a:gdLst>
                <a:gd name="T0" fmla="*/ 60 w 220"/>
                <a:gd name="T1" fmla="*/ 0 h 360"/>
                <a:gd name="T2" fmla="*/ 140 w 220"/>
                <a:gd name="T3" fmla="*/ 0 h 360"/>
                <a:gd name="T4" fmla="*/ 140 w 220"/>
                <a:gd name="T5" fmla="*/ 160 h 360"/>
                <a:gd name="T6" fmla="*/ 220 w 220"/>
                <a:gd name="T7" fmla="*/ 160 h 360"/>
                <a:gd name="T8" fmla="*/ 220 w 220"/>
                <a:gd name="T9" fmla="*/ 180 h 360"/>
                <a:gd name="T10" fmla="*/ 160 w 220"/>
                <a:gd name="T11" fmla="*/ 180 h 360"/>
                <a:gd name="T12" fmla="*/ 160 w 220"/>
                <a:gd name="T13" fmla="*/ 360 h 360"/>
                <a:gd name="T14" fmla="*/ 0 w 220"/>
                <a:gd name="T15" fmla="*/ 360 h 360"/>
                <a:gd name="T16" fmla="*/ 0 w 220"/>
                <a:gd name="T17" fmla="*/ 200 h 360"/>
                <a:gd name="T18" fmla="*/ 60 w 220"/>
                <a:gd name="T19" fmla="*/ 200 h 360"/>
                <a:gd name="T20" fmla="*/ 60 w 220"/>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0"/>
                <a:gd name="T34" fmla="*/ 0 h 360"/>
                <a:gd name="T35" fmla="*/ 220 w 220"/>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0" h="360">
                  <a:moveTo>
                    <a:pt x="60" y="0"/>
                  </a:moveTo>
                  <a:lnTo>
                    <a:pt x="140" y="0"/>
                  </a:lnTo>
                  <a:lnTo>
                    <a:pt x="140" y="160"/>
                  </a:lnTo>
                  <a:lnTo>
                    <a:pt x="220" y="160"/>
                  </a:lnTo>
                  <a:lnTo>
                    <a:pt x="220" y="180"/>
                  </a:lnTo>
                  <a:lnTo>
                    <a:pt x="160" y="180"/>
                  </a:lnTo>
                  <a:lnTo>
                    <a:pt x="160" y="360"/>
                  </a:lnTo>
                  <a:lnTo>
                    <a:pt x="0" y="360"/>
                  </a:lnTo>
                  <a:lnTo>
                    <a:pt x="0" y="200"/>
                  </a:lnTo>
                  <a:lnTo>
                    <a:pt x="60" y="200"/>
                  </a:lnTo>
                  <a:lnTo>
                    <a:pt x="6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6" name="Freeform 102"/>
            <p:cNvSpPr>
              <a:spLocks noChangeAspect="1"/>
            </p:cNvSpPr>
            <p:nvPr/>
          </p:nvSpPr>
          <p:spPr bwMode="auto">
            <a:xfrm>
              <a:off x="4678" y="2417"/>
              <a:ext cx="300" cy="1040"/>
            </a:xfrm>
            <a:custGeom>
              <a:avLst/>
              <a:gdLst>
                <a:gd name="T0" fmla="*/ 0 w 300"/>
                <a:gd name="T1" fmla="*/ 240 h 1040"/>
                <a:gd name="T2" fmla="*/ 60 w 300"/>
                <a:gd name="T3" fmla="*/ 240 h 1040"/>
                <a:gd name="T4" fmla="*/ 60 w 300"/>
                <a:gd name="T5" fmla="*/ 0 h 1040"/>
                <a:gd name="T6" fmla="*/ 300 w 300"/>
                <a:gd name="T7" fmla="*/ 0 h 1040"/>
                <a:gd name="T8" fmla="*/ 300 w 300"/>
                <a:gd name="T9" fmla="*/ 20 h 1040"/>
                <a:gd name="T10" fmla="*/ 80 w 300"/>
                <a:gd name="T11" fmla="*/ 20 h 1040"/>
                <a:gd name="T12" fmla="*/ 80 w 300"/>
                <a:gd name="T13" fmla="*/ 180 h 1040"/>
                <a:gd name="T14" fmla="*/ 300 w 300"/>
                <a:gd name="T15" fmla="*/ 180 h 1040"/>
                <a:gd name="T16" fmla="*/ 300 w 300"/>
                <a:gd name="T17" fmla="*/ 200 h 1040"/>
                <a:gd name="T18" fmla="*/ 100 w 300"/>
                <a:gd name="T19" fmla="*/ 200 h 1040"/>
                <a:gd name="T20" fmla="*/ 100 w 300"/>
                <a:gd name="T21" fmla="*/ 400 h 1040"/>
                <a:gd name="T22" fmla="*/ 40 w 300"/>
                <a:gd name="T23" fmla="*/ 400 h 1040"/>
                <a:gd name="T24" fmla="*/ 40 w 300"/>
                <a:gd name="T25" fmla="*/ 640 h 1040"/>
                <a:gd name="T26" fmla="*/ 120 w 300"/>
                <a:gd name="T27" fmla="*/ 640 h 1040"/>
                <a:gd name="T28" fmla="*/ 120 w 300"/>
                <a:gd name="T29" fmla="*/ 1040 h 1040"/>
                <a:gd name="T30" fmla="*/ 60 w 300"/>
                <a:gd name="T31" fmla="*/ 1040 h 1040"/>
                <a:gd name="T32" fmla="*/ 60 w 300"/>
                <a:gd name="T33" fmla="*/ 800 h 1040"/>
                <a:gd name="T34" fmla="*/ 0 w 300"/>
                <a:gd name="T35" fmla="*/ 800 h 1040"/>
                <a:gd name="T36" fmla="*/ 0 w 300"/>
                <a:gd name="T37" fmla="*/ 240 h 10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0"/>
                <a:gd name="T58" fmla="*/ 0 h 1040"/>
                <a:gd name="T59" fmla="*/ 300 w 300"/>
                <a:gd name="T60" fmla="*/ 1040 h 10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0" h="1040">
                  <a:moveTo>
                    <a:pt x="0" y="240"/>
                  </a:moveTo>
                  <a:lnTo>
                    <a:pt x="60" y="240"/>
                  </a:lnTo>
                  <a:lnTo>
                    <a:pt x="60" y="0"/>
                  </a:lnTo>
                  <a:lnTo>
                    <a:pt x="300" y="0"/>
                  </a:lnTo>
                  <a:lnTo>
                    <a:pt x="300" y="20"/>
                  </a:lnTo>
                  <a:lnTo>
                    <a:pt x="80" y="20"/>
                  </a:lnTo>
                  <a:lnTo>
                    <a:pt x="80" y="180"/>
                  </a:lnTo>
                  <a:lnTo>
                    <a:pt x="300" y="180"/>
                  </a:lnTo>
                  <a:lnTo>
                    <a:pt x="300" y="200"/>
                  </a:lnTo>
                  <a:lnTo>
                    <a:pt x="100" y="200"/>
                  </a:lnTo>
                  <a:lnTo>
                    <a:pt x="100" y="400"/>
                  </a:lnTo>
                  <a:lnTo>
                    <a:pt x="40" y="400"/>
                  </a:lnTo>
                  <a:lnTo>
                    <a:pt x="40" y="640"/>
                  </a:lnTo>
                  <a:lnTo>
                    <a:pt x="120" y="640"/>
                  </a:lnTo>
                  <a:lnTo>
                    <a:pt x="120" y="1040"/>
                  </a:lnTo>
                  <a:lnTo>
                    <a:pt x="60" y="1040"/>
                  </a:lnTo>
                  <a:lnTo>
                    <a:pt x="60" y="800"/>
                  </a:lnTo>
                  <a:lnTo>
                    <a:pt x="0" y="800"/>
                  </a:lnTo>
                  <a:lnTo>
                    <a:pt x="0" y="24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7" name="Freeform 103"/>
            <p:cNvSpPr>
              <a:spLocks noChangeAspect="1"/>
            </p:cNvSpPr>
            <p:nvPr/>
          </p:nvSpPr>
          <p:spPr bwMode="auto">
            <a:xfrm>
              <a:off x="4715" y="2817"/>
              <a:ext cx="340" cy="240"/>
            </a:xfrm>
            <a:custGeom>
              <a:avLst/>
              <a:gdLst>
                <a:gd name="T0" fmla="*/ 0 w 340"/>
                <a:gd name="T1" fmla="*/ 0 h 240"/>
                <a:gd name="T2" fmla="*/ 60 w 340"/>
                <a:gd name="T3" fmla="*/ 0 h 240"/>
                <a:gd name="T4" fmla="*/ 60 w 340"/>
                <a:gd name="T5" fmla="*/ 40 h 240"/>
                <a:gd name="T6" fmla="*/ 320 w 340"/>
                <a:gd name="T7" fmla="*/ 40 h 240"/>
                <a:gd name="T8" fmla="*/ 320 w 340"/>
                <a:gd name="T9" fmla="*/ 0 h 240"/>
                <a:gd name="T10" fmla="*/ 340 w 340"/>
                <a:gd name="T11" fmla="*/ 0 h 240"/>
                <a:gd name="T12" fmla="*/ 340 w 340"/>
                <a:gd name="T13" fmla="*/ 240 h 240"/>
                <a:gd name="T14" fmla="*/ 0 w 340"/>
                <a:gd name="T15" fmla="*/ 240 h 240"/>
                <a:gd name="T16" fmla="*/ 0 w 340"/>
                <a:gd name="T17" fmla="*/ 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0"/>
                <a:gd name="T28" fmla="*/ 0 h 240"/>
                <a:gd name="T29" fmla="*/ 340 w 340"/>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0" h="240">
                  <a:moveTo>
                    <a:pt x="0" y="0"/>
                  </a:moveTo>
                  <a:lnTo>
                    <a:pt x="60" y="0"/>
                  </a:lnTo>
                  <a:lnTo>
                    <a:pt x="60" y="40"/>
                  </a:lnTo>
                  <a:lnTo>
                    <a:pt x="320" y="40"/>
                  </a:lnTo>
                  <a:lnTo>
                    <a:pt x="320" y="0"/>
                  </a:lnTo>
                  <a:lnTo>
                    <a:pt x="340" y="0"/>
                  </a:lnTo>
                  <a:lnTo>
                    <a:pt x="340" y="240"/>
                  </a:lnTo>
                  <a:lnTo>
                    <a:pt x="0" y="24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8" name="Freeform 104"/>
            <p:cNvSpPr>
              <a:spLocks noChangeAspect="1"/>
            </p:cNvSpPr>
            <p:nvPr/>
          </p:nvSpPr>
          <p:spPr bwMode="auto">
            <a:xfrm>
              <a:off x="5035" y="2617"/>
              <a:ext cx="60" cy="640"/>
            </a:xfrm>
            <a:custGeom>
              <a:avLst/>
              <a:gdLst>
                <a:gd name="T0" fmla="*/ 0 w 60"/>
                <a:gd name="T1" fmla="*/ 0 h 640"/>
                <a:gd name="T2" fmla="*/ 40 w 60"/>
                <a:gd name="T3" fmla="*/ 0 h 640"/>
                <a:gd name="T4" fmla="*/ 40 w 60"/>
                <a:gd name="T5" fmla="*/ 120 h 640"/>
                <a:gd name="T6" fmla="*/ 60 w 60"/>
                <a:gd name="T7" fmla="*/ 120 h 640"/>
                <a:gd name="T8" fmla="*/ 60 w 60"/>
                <a:gd name="T9" fmla="*/ 520 h 640"/>
                <a:gd name="T10" fmla="*/ 40 w 60"/>
                <a:gd name="T11" fmla="*/ 520 h 640"/>
                <a:gd name="T12" fmla="*/ 40 w 60"/>
                <a:gd name="T13" fmla="*/ 640 h 640"/>
                <a:gd name="T14" fmla="*/ 0 w 60"/>
                <a:gd name="T15" fmla="*/ 640 h 640"/>
                <a:gd name="T16" fmla="*/ 0 w 60"/>
                <a:gd name="T17" fmla="*/ 440 h 640"/>
                <a:gd name="T18" fmla="*/ 20 w 60"/>
                <a:gd name="T19" fmla="*/ 440 h 640"/>
                <a:gd name="T20" fmla="*/ 20 w 60"/>
                <a:gd name="T21" fmla="*/ 200 h 640"/>
                <a:gd name="T22" fmla="*/ 0 w 60"/>
                <a:gd name="T23" fmla="*/ 200 h 640"/>
                <a:gd name="T24" fmla="*/ 0 w 60"/>
                <a:gd name="T25" fmla="*/ 0 h 6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640"/>
                <a:gd name="T41" fmla="*/ 60 w 60"/>
                <a:gd name="T42" fmla="*/ 640 h 6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640">
                  <a:moveTo>
                    <a:pt x="0" y="0"/>
                  </a:moveTo>
                  <a:lnTo>
                    <a:pt x="40" y="0"/>
                  </a:lnTo>
                  <a:lnTo>
                    <a:pt x="40" y="120"/>
                  </a:lnTo>
                  <a:lnTo>
                    <a:pt x="60" y="120"/>
                  </a:lnTo>
                  <a:lnTo>
                    <a:pt x="60" y="520"/>
                  </a:lnTo>
                  <a:lnTo>
                    <a:pt x="40" y="520"/>
                  </a:lnTo>
                  <a:lnTo>
                    <a:pt x="40" y="640"/>
                  </a:lnTo>
                  <a:lnTo>
                    <a:pt x="0" y="640"/>
                  </a:lnTo>
                  <a:lnTo>
                    <a:pt x="0" y="440"/>
                  </a:lnTo>
                  <a:lnTo>
                    <a:pt x="20" y="440"/>
                  </a:lnTo>
                  <a:lnTo>
                    <a:pt x="20" y="200"/>
                  </a:lnTo>
                  <a:lnTo>
                    <a:pt x="0" y="200"/>
                  </a:lnTo>
                  <a:lnTo>
                    <a:pt x="0" y="0"/>
                  </a:lnTo>
                  <a:close/>
                </a:path>
              </a:pathLst>
            </a:custGeom>
            <a:solidFill>
              <a:srgbClr val="00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69" name="Line 105"/>
            <p:cNvSpPr>
              <a:spLocks noChangeAspect="1" noChangeShapeType="1"/>
            </p:cNvSpPr>
            <p:nvPr/>
          </p:nvSpPr>
          <p:spPr bwMode="auto">
            <a:xfrm>
              <a:off x="5215" y="2637"/>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0" name="Line 106"/>
            <p:cNvSpPr>
              <a:spLocks noChangeAspect="1" noChangeShapeType="1"/>
            </p:cNvSpPr>
            <p:nvPr/>
          </p:nvSpPr>
          <p:spPr bwMode="auto">
            <a:xfrm flipV="1">
              <a:off x="5215" y="3237"/>
              <a:ext cx="2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1" name="Freeform 107"/>
            <p:cNvSpPr>
              <a:spLocks noChangeAspect="1"/>
            </p:cNvSpPr>
            <p:nvPr/>
          </p:nvSpPr>
          <p:spPr bwMode="auto">
            <a:xfrm>
              <a:off x="5115" y="2417"/>
              <a:ext cx="240" cy="1040"/>
            </a:xfrm>
            <a:custGeom>
              <a:avLst/>
              <a:gdLst>
                <a:gd name="T0" fmla="*/ 0 w 240"/>
                <a:gd name="T1" fmla="*/ 0 h 1040"/>
                <a:gd name="T2" fmla="*/ 100 w 240"/>
                <a:gd name="T3" fmla="*/ 0 h 1040"/>
                <a:gd name="T4" fmla="*/ 100 w 240"/>
                <a:gd name="T5" fmla="*/ 260 h 1040"/>
                <a:gd name="T6" fmla="*/ 240 w 240"/>
                <a:gd name="T7" fmla="*/ 260 h 1040"/>
                <a:gd name="T8" fmla="*/ 240 w 240"/>
                <a:gd name="T9" fmla="*/ 780 h 1040"/>
                <a:gd name="T10" fmla="*/ 100 w 240"/>
                <a:gd name="T11" fmla="*/ 780 h 1040"/>
                <a:gd name="T12" fmla="*/ 100 w 240"/>
                <a:gd name="T13" fmla="*/ 1040 h 1040"/>
                <a:gd name="T14" fmla="*/ 0 w 240"/>
                <a:gd name="T15" fmla="*/ 1040 h 1040"/>
                <a:gd name="T16" fmla="*/ 0 w 240"/>
                <a:gd name="T17" fmla="*/ 840 h 1040"/>
                <a:gd name="T18" fmla="*/ 60 w 240"/>
                <a:gd name="T19" fmla="*/ 840 h 1040"/>
                <a:gd name="T20" fmla="*/ 60 w 240"/>
                <a:gd name="T21" fmla="*/ 200 h 1040"/>
                <a:gd name="T22" fmla="*/ 0 w 240"/>
                <a:gd name="T23" fmla="*/ 200 h 1040"/>
                <a:gd name="T24" fmla="*/ 0 w 240"/>
                <a:gd name="T25" fmla="*/ 180 h 1040"/>
                <a:gd name="T26" fmla="*/ 80 w 240"/>
                <a:gd name="T27" fmla="*/ 180 h 1040"/>
                <a:gd name="T28" fmla="*/ 80 w 240"/>
                <a:gd name="T29" fmla="*/ 20 h 1040"/>
                <a:gd name="T30" fmla="*/ 0 w 240"/>
                <a:gd name="T31" fmla="*/ 20 h 1040"/>
                <a:gd name="T32" fmla="*/ 0 w 240"/>
                <a:gd name="T33" fmla="*/ 0 h 10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0"/>
                <a:gd name="T52" fmla="*/ 0 h 1040"/>
                <a:gd name="T53" fmla="*/ 240 w 240"/>
                <a:gd name="T54" fmla="*/ 1040 h 10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0" h="1040">
                  <a:moveTo>
                    <a:pt x="0" y="0"/>
                  </a:moveTo>
                  <a:lnTo>
                    <a:pt x="100" y="0"/>
                  </a:lnTo>
                  <a:lnTo>
                    <a:pt x="100" y="260"/>
                  </a:lnTo>
                  <a:lnTo>
                    <a:pt x="240" y="260"/>
                  </a:lnTo>
                  <a:lnTo>
                    <a:pt x="240" y="780"/>
                  </a:lnTo>
                  <a:lnTo>
                    <a:pt x="100" y="780"/>
                  </a:lnTo>
                  <a:lnTo>
                    <a:pt x="100" y="1040"/>
                  </a:lnTo>
                  <a:lnTo>
                    <a:pt x="0" y="1040"/>
                  </a:lnTo>
                  <a:lnTo>
                    <a:pt x="0" y="840"/>
                  </a:lnTo>
                  <a:lnTo>
                    <a:pt x="60" y="840"/>
                  </a:lnTo>
                  <a:lnTo>
                    <a:pt x="60" y="200"/>
                  </a:lnTo>
                  <a:lnTo>
                    <a:pt x="0" y="200"/>
                  </a:lnTo>
                  <a:lnTo>
                    <a:pt x="0" y="180"/>
                  </a:lnTo>
                  <a:lnTo>
                    <a:pt x="80" y="180"/>
                  </a:lnTo>
                  <a:lnTo>
                    <a:pt x="80" y="20"/>
                  </a:lnTo>
                  <a:lnTo>
                    <a:pt x="0" y="20"/>
                  </a:lnTo>
                  <a:lnTo>
                    <a:pt x="0" y="0"/>
                  </a:lnTo>
                  <a:close/>
                </a:path>
              </a:pathLst>
            </a:cu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72" name="Oval 108"/>
            <p:cNvSpPr>
              <a:spLocks noChangeAspect="1" noChangeArrowheads="1"/>
            </p:cNvSpPr>
            <p:nvPr/>
          </p:nvSpPr>
          <p:spPr bwMode="auto">
            <a:xfrm>
              <a:off x="5335" y="2517"/>
              <a:ext cx="120" cy="120"/>
            </a:xfrm>
            <a:prstGeom prst="ellipse">
              <a:avLst/>
            </a:prstGeom>
            <a:solidFill>
              <a:srgbClr val="FFFF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173" name="Line 109"/>
            <p:cNvSpPr>
              <a:spLocks noChangeAspect="1" noChangeShapeType="1"/>
            </p:cNvSpPr>
            <p:nvPr/>
          </p:nvSpPr>
          <p:spPr bwMode="auto">
            <a:xfrm>
              <a:off x="5335" y="2457"/>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4" name="Line 110"/>
            <p:cNvSpPr>
              <a:spLocks noChangeAspect="1" noChangeShapeType="1"/>
            </p:cNvSpPr>
            <p:nvPr/>
          </p:nvSpPr>
          <p:spPr bwMode="auto">
            <a:xfrm>
              <a:off x="5335" y="2457"/>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5" name="Line 111"/>
            <p:cNvSpPr>
              <a:spLocks noChangeAspect="1" noChangeShapeType="1"/>
            </p:cNvSpPr>
            <p:nvPr/>
          </p:nvSpPr>
          <p:spPr bwMode="auto">
            <a:xfrm flipV="1">
              <a:off x="5455" y="2477"/>
              <a:ext cx="0" cy="1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6" name="Line 112"/>
            <p:cNvSpPr>
              <a:spLocks noChangeAspect="1" noChangeShapeType="1"/>
            </p:cNvSpPr>
            <p:nvPr/>
          </p:nvSpPr>
          <p:spPr bwMode="auto">
            <a:xfrm>
              <a:off x="5455" y="2477"/>
              <a:ext cx="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7" name="Line 113"/>
            <p:cNvSpPr>
              <a:spLocks noChangeAspect="1" noChangeShapeType="1"/>
            </p:cNvSpPr>
            <p:nvPr/>
          </p:nvSpPr>
          <p:spPr bwMode="auto">
            <a:xfrm flipV="1">
              <a:off x="5335" y="3417"/>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8" name="Line 114"/>
            <p:cNvSpPr>
              <a:spLocks noChangeAspect="1" noChangeShapeType="1"/>
            </p:cNvSpPr>
            <p:nvPr/>
          </p:nvSpPr>
          <p:spPr bwMode="auto">
            <a:xfrm flipV="1">
              <a:off x="5335" y="3297"/>
              <a:ext cx="0" cy="1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79" name="Line 115"/>
            <p:cNvSpPr>
              <a:spLocks noChangeAspect="1" noChangeShapeType="1"/>
            </p:cNvSpPr>
            <p:nvPr/>
          </p:nvSpPr>
          <p:spPr bwMode="auto">
            <a:xfrm>
              <a:off x="5335" y="3297"/>
              <a:ext cx="16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80" name="Arc 116"/>
            <p:cNvSpPr>
              <a:spLocks noChangeAspect="1"/>
            </p:cNvSpPr>
            <p:nvPr/>
          </p:nvSpPr>
          <p:spPr bwMode="auto">
            <a:xfrm flipH="1">
              <a:off x="5355" y="3237"/>
              <a:ext cx="60" cy="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4181" name="Arc 117"/>
            <p:cNvSpPr>
              <a:spLocks noChangeAspect="1"/>
            </p:cNvSpPr>
            <p:nvPr/>
          </p:nvSpPr>
          <p:spPr bwMode="auto">
            <a:xfrm>
              <a:off x="5415" y="3237"/>
              <a:ext cx="60" cy="6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sp>
          <p:nvSpPr>
            <p:cNvPr id="4182" name="Rectangle 118"/>
            <p:cNvSpPr>
              <a:spLocks noChangeAspect="1" noChangeArrowheads="1"/>
            </p:cNvSpPr>
            <p:nvPr/>
          </p:nvSpPr>
          <p:spPr bwMode="auto">
            <a:xfrm>
              <a:off x="3855" y="3357"/>
              <a:ext cx="200" cy="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3" name="Rectangle 119"/>
            <p:cNvSpPr>
              <a:spLocks noChangeAspect="1" noChangeArrowheads="1"/>
            </p:cNvSpPr>
            <p:nvPr/>
          </p:nvSpPr>
          <p:spPr bwMode="auto">
            <a:xfrm>
              <a:off x="3875" y="3097"/>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4" name="Rectangle 120"/>
            <p:cNvSpPr>
              <a:spLocks noChangeAspect="1" noChangeArrowheads="1"/>
            </p:cNvSpPr>
            <p:nvPr/>
          </p:nvSpPr>
          <p:spPr bwMode="auto">
            <a:xfrm>
              <a:off x="3895" y="3137"/>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5" name="Rectangle 121"/>
            <p:cNvSpPr>
              <a:spLocks noChangeAspect="1" noChangeArrowheads="1"/>
            </p:cNvSpPr>
            <p:nvPr/>
          </p:nvSpPr>
          <p:spPr bwMode="auto">
            <a:xfrm>
              <a:off x="3875" y="2817"/>
              <a:ext cx="160" cy="4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6" name="Rectangle 122"/>
            <p:cNvSpPr>
              <a:spLocks noChangeAspect="1" noChangeArrowheads="1"/>
            </p:cNvSpPr>
            <p:nvPr/>
          </p:nvSpPr>
          <p:spPr bwMode="auto">
            <a:xfrm>
              <a:off x="3875" y="2777"/>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7" name="Rectangle 123"/>
            <p:cNvSpPr>
              <a:spLocks noChangeAspect="1" noChangeArrowheads="1"/>
            </p:cNvSpPr>
            <p:nvPr/>
          </p:nvSpPr>
          <p:spPr bwMode="auto">
            <a:xfrm>
              <a:off x="3855" y="2737"/>
              <a:ext cx="160" cy="20"/>
            </a:xfrm>
            <a:prstGeom prst="rect">
              <a:avLst/>
            </a:prstGeom>
            <a:solidFill>
              <a:srgbClr val="3366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8" name="Rectangle 124"/>
            <p:cNvSpPr>
              <a:spLocks noChangeAspect="1" noChangeArrowheads="1"/>
            </p:cNvSpPr>
            <p:nvPr/>
          </p:nvSpPr>
          <p:spPr bwMode="auto">
            <a:xfrm>
              <a:off x="4815" y="3457"/>
              <a:ext cx="200" cy="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89" name="Rectangle 125"/>
            <p:cNvSpPr>
              <a:spLocks noChangeAspect="1" noChangeArrowheads="1"/>
            </p:cNvSpPr>
            <p:nvPr/>
          </p:nvSpPr>
          <p:spPr bwMode="auto">
            <a:xfrm>
              <a:off x="4835" y="3057"/>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90" name="Rectangle 126"/>
            <p:cNvSpPr>
              <a:spLocks noChangeAspect="1" noChangeArrowheads="1"/>
            </p:cNvSpPr>
            <p:nvPr/>
          </p:nvSpPr>
          <p:spPr bwMode="auto">
            <a:xfrm>
              <a:off x="4855" y="3097"/>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91" name="Rectangle 127"/>
            <p:cNvSpPr>
              <a:spLocks noChangeAspect="1" noChangeArrowheads="1"/>
            </p:cNvSpPr>
            <p:nvPr/>
          </p:nvSpPr>
          <p:spPr bwMode="auto">
            <a:xfrm>
              <a:off x="4835" y="2817"/>
              <a:ext cx="160" cy="4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92" name="Rectangle 128"/>
            <p:cNvSpPr>
              <a:spLocks noChangeAspect="1" noChangeArrowheads="1"/>
            </p:cNvSpPr>
            <p:nvPr/>
          </p:nvSpPr>
          <p:spPr bwMode="auto">
            <a:xfrm>
              <a:off x="4835" y="2777"/>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93" name="Rectangle 129"/>
            <p:cNvSpPr>
              <a:spLocks noChangeAspect="1" noChangeArrowheads="1"/>
            </p:cNvSpPr>
            <p:nvPr/>
          </p:nvSpPr>
          <p:spPr bwMode="auto">
            <a:xfrm>
              <a:off x="4815" y="2737"/>
              <a:ext cx="160" cy="20"/>
            </a:xfrm>
            <a:prstGeom prst="rect">
              <a:avLst/>
            </a:prstGeom>
            <a:solidFill>
              <a:srgbClr val="00FFFF"/>
            </a:solidFill>
            <a:ln w="9525">
              <a:solidFill>
                <a:srgbClr val="000000"/>
              </a:solidFill>
              <a:miter lim="800000"/>
              <a:headEnd/>
              <a:tailEnd/>
            </a:ln>
          </p:spPr>
          <p:txBody>
            <a:bodyPr/>
            <a:lstStyle/>
            <a:p>
              <a:endParaRPr kumimoji="1" lang="de-DE" sz="2400">
                <a:solidFill>
                  <a:srgbClr val="000000"/>
                </a:solidFill>
                <a:latin typeface="Times New Roman" charset="0"/>
              </a:endParaRPr>
            </a:p>
          </p:txBody>
        </p:sp>
        <p:sp>
          <p:nvSpPr>
            <p:cNvPr id="4194" name="Line 130"/>
            <p:cNvSpPr>
              <a:spLocks noChangeAspect="1" noChangeShapeType="1"/>
            </p:cNvSpPr>
            <p:nvPr/>
          </p:nvSpPr>
          <p:spPr bwMode="auto">
            <a:xfrm>
              <a:off x="376" y="3977"/>
              <a:ext cx="503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kumimoji="1" lang="fi-FI" sz="2400">
                <a:solidFill>
                  <a:srgbClr val="000000"/>
                </a:solidFill>
                <a:latin typeface="Times New Roman" charset="0"/>
              </a:endParaRPr>
            </a:p>
          </p:txBody>
        </p:sp>
        <p:sp>
          <p:nvSpPr>
            <p:cNvPr id="4195" name="Rectangle 131"/>
            <p:cNvSpPr>
              <a:spLocks noChangeAspect="1" noChangeArrowheads="1"/>
            </p:cNvSpPr>
            <p:nvPr/>
          </p:nvSpPr>
          <p:spPr bwMode="auto">
            <a:xfrm>
              <a:off x="376" y="738"/>
              <a:ext cx="5119" cy="32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kumimoji="1" lang="de-DE" sz="2400">
                <a:solidFill>
                  <a:srgbClr val="000000"/>
                </a:solidFill>
                <a:latin typeface="Times New Roman" charset="0"/>
              </a:endParaRPr>
            </a:p>
          </p:txBody>
        </p:sp>
      </p:grpSp>
      <p:sp>
        <p:nvSpPr>
          <p:cNvPr id="4229" name="Freeform 133"/>
          <p:cNvSpPr>
            <a:spLocks noChangeAspect="1"/>
          </p:cNvSpPr>
          <p:nvPr/>
        </p:nvSpPr>
        <p:spPr bwMode="auto">
          <a:xfrm>
            <a:off x="4222750" y="4305300"/>
            <a:ext cx="1109663" cy="63500"/>
          </a:xfrm>
          <a:custGeom>
            <a:avLst/>
            <a:gdLst>
              <a:gd name="T0" fmla="*/ 0 w 700"/>
              <a:gd name="T1" fmla="*/ 0 h 40"/>
              <a:gd name="T2" fmla="*/ 824321 w 700"/>
              <a:gd name="T3" fmla="*/ 0 h 40"/>
              <a:gd name="T4" fmla="*/ 824321 w 700"/>
              <a:gd name="T5" fmla="*/ 31750 h 40"/>
              <a:gd name="T6" fmla="*/ 1109663 w 700"/>
              <a:gd name="T7" fmla="*/ 31750 h 40"/>
              <a:gd name="T8" fmla="*/ 1109663 w 700"/>
              <a:gd name="T9" fmla="*/ 63500 h 40"/>
              <a:gd name="T10" fmla="*/ 0 w 700"/>
              <a:gd name="T11" fmla="*/ 63500 h 40"/>
              <a:gd name="T12" fmla="*/ 0 w 700"/>
              <a:gd name="T13" fmla="*/ 0 h 40"/>
              <a:gd name="T14" fmla="*/ 0 60000 65536"/>
              <a:gd name="T15" fmla="*/ 0 60000 65536"/>
              <a:gd name="T16" fmla="*/ 0 60000 65536"/>
              <a:gd name="T17" fmla="*/ 0 60000 65536"/>
              <a:gd name="T18" fmla="*/ 0 60000 65536"/>
              <a:gd name="T19" fmla="*/ 0 60000 65536"/>
              <a:gd name="T20" fmla="*/ 0 60000 65536"/>
              <a:gd name="T21" fmla="*/ 0 w 700"/>
              <a:gd name="T22" fmla="*/ 0 h 40"/>
              <a:gd name="T23" fmla="*/ 700 w 70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0" h="40">
                <a:moveTo>
                  <a:pt x="0" y="0"/>
                </a:moveTo>
                <a:lnTo>
                  <a:pt x="520" y="0"/>
                </a:lnTo>
                <a:lnTo>
                  <a:pt x="520" y="20"/>
                </a:lnTo>
                <a:lnTo>
                  <a:pt x="700" y="20"/>
                </a:lnTo>
                <a:lnTo>
                  <a:pt x="700" y="40"/>
                </a:lnTo>
                <a:lnTo>
                  <a:pt x="0" y="40"/>
                </a:lnTo>
                <a:lnTo>
                  <a:pt x="0" y="0"/>
                </a:lnTo>
                <a:close/>
              </a:path>
            </a:pathLst>
          </a:custGeom>
          <a:solidFill>
            <a:srgbClr val="FF0000"/>
          </a:solidFill>
          <a:ln w="9525">
            <a:solidFill>
              <a:srgbClr val="000000"/>
            </a:solidFill>
            <a:round/>
            <a:headEnd/>
            <a:tailEnd/>
          </a:ln>
        </p:spPr>
        <p:txBody>
          <a:bodyPr/>
          <a:lstStyle/>
          <a:p>
            <a:endParaRPr kumimoji="1" lang="de-DE" sz="2400">
              <a:solidFill>
                <a:srgbClr val="000000"/>
              </a:solidFill>
              <a:latin typeface="Times New Roman" charset="0"/>
            </a:endParaRPr>
          </a:p>
        </p:txBody>
      </p:sp>
      <p:grpSp>
        <p:nvGrpSpPr>
          <p:cNvPr id="11" name="Group 134"/>
          <p:cNvGrpSpPr>
            <a:grpSpLocks/>
          </p:cNvGrpSpPr>
          <p:nvPr/>
        </p:nvGrpSpPr>
        <p:grpSpPr bwMode="auto">
          <a:xfrm>
            <a:off x="179388" y="3733800"/>
            <a:ext cx="3859212" cy="787400"/>
            <a:chOff x="169" y="2557"/>
            <a:chExt cx="2431" cy="496"/>
          </a:xfrm>
        </p:grpSpPr>
        <p:sp>
          <p:nvSpPr>
            <p:cNvPr id="4104" name="AutoShape 135"/>
            <p:cNvSpPr>
              <a:spLocks noChangeArrowheads="1"/>
            </p:cNvSpPr>
            <p:nvPr/>
          </p:nvSpPr>
          <p:spPr bwMode="auto">
            <a:xfrm>
              <a:off x="169" y="2837"/>
              <a:ext cx="2431" cy="216"/>
            </a:xfrm>
            <a:prstGeom prst="rightArrow">
              <a:avLst>
                <a:gd name="adj1" fmla="val 35185"/>
                <a:gd name="adj2" fmla="val 262973"/>
              </a:avLst>
            </a:prstGeom>
            <a:solidFill>
              <a:srgbClr val="FF0000"/>
            </a:solidFill>
            <a:ln w="9525">
              <a:solidFill>
                <a:schemeClr val="tx1"/>
              </a:solidFill>
              <a:miter lim="800000"/>
              <a:headEnd/>
              <a:tailEnd/>
            </a:ln>
          </p:spPr>
          <p:txBody>
            <a:bodyPr wrap="none" anchor="ctr"/>
            <a:lstStyle/>
            <a:p>
              <a:endParaRPr kumimoji="1" lang="de-DE" sz="2400">
                <a:solidFill>
                  <a:srgbClr val="000000"/>
                </a:solidFill>
                <a:latin typeface="Times New Roman" charset="0"/>
              </a:endParaRPr>
            </a:p>
          </p:txBody>
        </p:sp>
        <p:sp>
          <p:nvSpPr>
            <p:cNvPr id="4105" name="Text Box 136"/>
            <p:cNvSpPr txBox="1">
              <a:spLocks noChangeArrowheads="1"/>
            </p:cNvSpPr>
            <p:nvPr/>
          </p:nvSpPr>
          <p:spPr bwMode="auto">
            <a:xfrm>
              <a:off x="169" y="2557"/>
              <a:ext cx="971"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charset="0"/>
                  <a:ea typeface="ＭＳ Ｐゴシック" pitchFamily="50" charset="-128"/>
                </a:defRPr>
              </a:lvl1pPr>
              <a:lvl2pPr marL="742950" indent="-285750" eaLnBrk="0" hangingPunct="0">
                <a:defRPr kumimoji="1" sz="2400">
                  <a:solidFill>
                    <a:schemeClr val="tx1"/>
                  </a:solidFill>
                  <a:latin typeface="Times New Roman" charset="0"/>
                  <a:ea typeface="ＭＳ Ｐゴシック" pitchFamily="50" charset="-128"/>
                </a:defRPr>
              </a:lvl2pPr>
              <a:lvl3pPr marL="1143000" indent="-228600" eaLnBrk="0" hangingPunct="0">
                <a:defRPr kumimoji="1" sz="2400">
                  <a:solidFill>
                    <a:schemeClr val="tx1"/>
                  </a:solidFill>
                  <a:latin typeface="Times New Roman" charset="0"/>
                  <a:ea typeface="ＭＳ Ｐゴシック" pitchFamily="50" charset="-128"/>
                </a:defRPr>
              </a:lvl3pPr>
              <a:lvl4pPr marL="1600200" indent="-228600" eaLnBrk="0" hangingPunct="0">
                <a:defRPr kumimoji="1" sz="2400">
                  <a:solidFill>
                    <a:schemeClr val="tx1"/>
                  </a:solidFill>
                  <a:latin typeface="Times New Roman" charset="0"/>
                  <a:ea typeface="ＭＳ Ｐゴシック" pitchFamily="50" charset="-128"/>
                </a:defRPr>
              </a:lvl4pPr>
              <a:lvl5pPr marL="2057400" indent="-228600" eaLnBrk="0" hangingPunct="0">
                <a:defRPr kumimoji="1" sz="2400">
                  <a:solidFill>
                    <a:schemeClr val="tx1"/>
                  </a:solidFill>
                  <a:latin typeface="Times New Roman"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pitchFamily="50" charset="-128"/>
                </a:defRPr>
              </a:lvl9pPr>
            </a:lstStyle>
            <a:p>
              <a:pPr eaLnBrk="1" hangingPunct="1"/>
              <a:r>
                <a:rPr lang="en-US" altLang="ja-JP">
                  <a:solidFill>
                    <a:srgbClr val="000000"/>
                  </a:solidFill>
                  <a:latin typeface="Arial" charset="0"/>
                </a:rPr>
                <a:t>Specimen</a:t>
              </a:r>
            </a:p>
          </p:txBody>
        </p:sp>
      </p:grpSp>
      <p:sp>
        <p:nvSpPr>
          <p:cNvPr id="4233" name="Freeform 137"/>
          <p:cNvSpPr>
            <a:spLocks noChangeAspect="1"/>
          </p:cNvSpPr>
          <p:nvPr/>
        </p:nvSpPr>
        <p:spPr bwMode="auto">
          <a:xfrm>
            <a:off x="4222750" y="4305300"/>
            <a:ext cx="1109663" cy="63500"/>
          </a:xfrm>
          <a:custGeom>
            <a:avLst/>
            <a:gdLst>
              <a:gd name="T0" fmla="*/ 0 w 700"/>
              <a:gd name="T1" fmla="*/ 0 h 40"/>
              <a:gd name="T2" fmla="*/ 824321 w 700"/>
              <a:gd name="T3" fmla="*/ 0 h 40"/>
              <a:gd name="T4" fmla="*/ 824321 w 700"/>
              <a:gd name="T5" fmla="*/ 31750 h 40"/>
              <a:gd name="T6" fmla="*/ 1109663 w 700"/>
              <a:gd name="T7" fmla="*/ 31750 h 40"/>
              <a:gd name="T8" fmla="*/ 1109663 w 700"/>
              <a:gd name="T9" fmla="*/ 63500 h 40"/>
              <a:gd name="T10" fmla="*/ 0 w 700"/>
              <a:gd name="T11" fmla="*/ 63500 h 40"/>
              <a:gd name="T12" fmla="*/ 0 w 700"/>
              <a:gd name="T13" fmla="*/ 0 h 40"/>
              <a:gd name="T14" fmla="*/ 0 60000 65536"/>
              <a:gd name="T15" fmla="*/ 0 60000 65536"/>
              <a:gd name="T16" fmla="*/ 0 60000 65536"/>
              <a:gd name="T17" fmla="*/ 0 60000 65536"/>
              <a:gd name="T18" fmla="*/ 0 60000 65536"/>
              <a:gd name="T19" fmla="*/ 0 60000 65536"/>
              <a:gd name="T20" fmla="*/ 0 60000 65536"/>
              <a:gd name="T21" fmla="*/ 0 w 700"/>
              <a:gd name="T22" fmla="*/ 0 h 40"/>
              <a:gd name="T23" fmla="*/ 700 w 700"/>
              <a:gd name="T24" fmla="*/ 40 h 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0" h="40">
                <a:moveTo>
                  <a:pt x="0" y="0"/>
                </a:moveTo>
                <a:lnTo>
                  <a:pt x="520" y="0"/>
                </a:lnTo>
                <a:lnTo>
                  <a:pt x="520" y="20"/>
                </a:lnTo>
                <a:lnTo>
                  <a:pt x="700" y="20"/>
                </a:lnTo>
                <a:lnTo>
                  <a:pt x="700" y="40"/>
                </a:lnTo>
                <a:lnTo>
                  <a:pt x="0" y="40"/>
                </a:lnTo>
                <a:lnTo>
                  <a:pt x="0" y="0"/>
                </a:lnTo>
                <a:close/>
              </a:path>
            </a:pathLst>
          </a:custGeom>
          <a:solidFill>
            <a:srgbClr val="3366FF"/>
          </a:solidFill>
          <a:ln w="9525">
            <a:solidFill>
              <a:srgbClr val="000000"/>
            </a:solidFill>
            <a:round/>
            <a:headEnd/>
            <a:tailEnd/>
          </a:ln>
        </p:spPr>
        <p:txBody>
          <a:bodyPr/>
          <a:lstStyle/>
          <a:p>
            <a:endParaRPr kumimoji="1" lang="de-DE" sz="2400">
              <a:solidFill>
                <a:srgbClr val="000000"/>
              </a:solidFill>
              <a:latin typeface="Times New Roman" charset="0"/>
            </a:endParaRPr>
          </a:p>
        </p:txBody>
      </p:sp>
      <p:sp>
        <p:nvSpPr>
          <p:cNvPr id="4234" name="AutoShape 138"/>
          <p:cNvSpPr>
            <a:spLocks noChangeAspect="1" noChangeArrowheads="1"/>
          </p:cNvSpPr>
          <p:nvPr/>
        </p:nvSpPr>
        <p:spPr bwMode="auto">
          <a:xfrm rot="5400000">
            <a:off x="4478338" y="4146550"/>
            <a:ext cx="488950" cy="393700"/>
          </a:xfrm>
          <a:custGeom>
            <a:avLst/>
            <a:gdLst>
              <a:gd name="T0" fmla="*/ 5533555 w 21600"/>
              <a:gd name="T1" fmla="*/ 0 h 21600"/>
              <a:gd name="T2" fmla="*/ 1383525 w 21600"/>
              <a:gd name="T3" fmla="*/ 3587956 h 21600"/>
              <a:gd name="T4" fmla="*/ 5533555 w 21600"/>
              <a:gd name="T5" fmla="*/ 1793978 h 21600"/>
              <a:gd name="T6" fmla="*/ 12451679 w 21600"/>
              <a:gd name="T7" fmla="*/ 3587956 h 21600"/>
              <a:gd name="T8" fmla="*/ 9684627 w 21600"/>
              <a:gd name="T9" fmla="*/ 5381934 h 21600"/>
              <a:gd name="T10" fmla="*/ 6917602 w 21600"/>
              <a:gd name="T11" fmla="*/ 358795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FF00"/>
          </a:solidFill>
          <a:ln w="9525">
            <a:solidFill>
              <a:schemeClr val="tx1"/>
            </a:solidFill>
            <a:miter lim="800000"/>
            <a:headEnd/>
            <a:tailEnd/>
          </a:ln>
        </p:spPr>
        <p:txBody>
          <a:bodyPr wrap="none" anchor="ctr"/>
          <a:lstStyle/>
          <a:p>
            <a:endParaRPr kumimoji="1" lang="de-DE" sz="2400">
              <a:solidFill>
                <a:srgbClr val="000000"/>
              </a:solidFill>
              <a:latin typeface="Times New Roman" charset="0"/>
            </a:endParaRPr>
          </a:p>
        </p:txBody>
      </p:sp>
    </p:spTree>
    <p:extLst>
      <p:ext uri="{BB962C8B-B14F-4D97-AF65-F5344CB8AC3E}">
        <p14:creationId xmlns:p14="http://schemas.microsoft.com/office/powerpoint/2010/main" val="803216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229"/>
                                        </p:tgtEl>
                                        <p:attrNameLst>
                                          <p:attrName>style.visibility</p:attrName>
                                        </p:attrNameLst>
                                      </p:cBhvr>
                                      <p:to>
                                        <p:strVal val="visible"/>
                                      </p:to>
                                    </p:set>
                                    <p:anim calcmode="lin" valueType="num">
                                      <p:cBhvr additive="base">
                                        <p:cTn id="12" dur="500" fill="hold"/>
                                        <p:tgtEl>
                                          <p:spTgt spid="4229"/>
                                        </p:tgtEl>
                                        <p:attrNameLst>
                                          <p:attrName>ppt_x</p:attrName>
                                        </p:attrNameLst>
                                      </p:cBhvr>
                                      <p:tavLst>
                                        <p:tav tm="0">
                                          <p:val>
                                            <p:strVal val="0-#ppt_w/2"/>
                                          </p:val>
                                        </p:tav>
                                        <p:tav tm="100000">
                                          <p:val>
                                            <p:strVal val="#ppt_x"/>
                                          </p:val>
                                        </p:tav>
                                      </p:tavLst>
                                    </p:anim>
                                    <p:anim calcmode="lin" valueType="num">
                                      <p:cBhvr additive="base">
                                        <p:cTn id="13" dur="500" fill="hold"/>
                                        <p:tgtEl>
                                          <p:spTgt spid="4229"/>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4233"/>
                                        </p:tgtEl>
                                        <p:attrNameLst>
                                          <p:attrName>style.visibility</p:attrName>
                                        </p:attrNameLst>
                                      </p:cBhvr>
                                      <p:to>
                                        <p:strVal val="visible"/>
                                      </p:to>
                                    </p:set>
                                    <p:animEffect transition="in" filter="wipe(right)">
                                      <p:cBhvr>
                                        <p:cTn id="18" dur="500"/>
                                        <p:tgtEl>
                                          <p:spTgt spid="423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9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229" grpId="0" animBg="1"/>
      <p:bldP spid="4233" grpId="0" animBg="1"/>
      <p:bldP spid="42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214313"/>
            <a:ext cx="8686800" cy="796925"/>
          </a:xfrm>
        </p:spPr>
        <p:txBody>
          <a:bodyPr rtlCol="0">
            <a:normAutofit fontScale="90000"/>
          </a:bodyPr>
          <a:lstStyle/>
          <a:p>
            <a:pPr fontAlgn="auto">
              <a:spcAft>
                <a:spcPts val="0"/>
              </a:spcAft>
              <a:defRPr/>
            </a:pPr>
            <a:r>
              <a:rPr lang="fi-FI" sz="3200" dirty="0">
                <a:latin typeface="Times New Roman" pitchFamily="18" charset="0"/>
                <a:cs typeface="Times New Roman" pitchFamily="18" charset="0"/>
                <a:sym typeface="Wingdings" pitchFamily="2" charset="2"/>
              </a:rPr>
              <a:t>Dedicated cryo-TEM  Stable specimen stage </a:t>
            </a:r>
            <a:r>
              <a:rPr lang="fi-FI" sz="3200" dirty="0">
                <a:latin typeface="Times New Roman" pitchFamily="18" charset="0"/>
                <a:cs typeface="Times New Roman" pitchFamily="18" charset="0"/>
              </a:rPr>
              <a:t>Very low sample Drift</a:t>
            </a:r>
            <a:endParaRPr lang="en-US" sz="3200" dirty="0">
              <a:latin typeface="Times New Roman" pitchFamily="18" charset="0"/>
              <a:cs typeface="Times New Roman" pitchFamily="18" charset="0"/>
            </a:endParaRPr>
          </a:p>
        </p:txBody>
      </p:sp>
      <p:pic>
        <p:nvPicPr>
          <p:cNvPr id="48131" name="Picture 2"/>
          <p:cNvPicPr>
            <a:picLocks noGrp="1" noChangeAspect="1" noChangeArrowheads="1"/>
          </p:cNvPicPr>
          <p:nvPr>
            <p:ph idx="1"/>
          </p:nvPr>
        </p:nvPicPr>
        <p:blipFill>
          <a:blip r:embed="rId3" cstate="print"/>
          <a:srcRect/>
          <a:stretch>
            <a:fillRect/>
          </a:stretch>
        </p:blipFill>
        <p:spPr>
          <a:xfrm>
            <a:off x="357188" y="1357313"/>
            <a:ext cx="3895725" cy="3890962"/>
          </a:xfrm>
          <a:noFill/>
        </p:spPr>
      </p:pic>
      <p:pic>
        <p:nvPicPr>
          <p:cNvPr id="48132" name="Picture 3"/>
          <p:cNvPicPr>
            <a:picLocks noChangeAspect="1" noChangeArrowheads="1"/>
          </p:cNvPicPr>
          <p:nvPr/>
        </p:nvPicPr>
        <p:blipFill>
          <a:blip r:embed="rId4" cstate="print"/>
          <a:srcRect/>
          <a:stretch>
            <a:fillRect/>
          </a:stretch>
        </p:blipFill>
        <p:spPr bwMode="auto">
          <a:xfrm>
            <a:off x="4429125" y="1357313"/>
            <a:ext cx="3886200" cy="3890962"/>
          </a:xfrm>
          <a:prstGeom prst="rect">
            <a:avLst/>
          </a:prstGeom>
          <a:noFill/>
          <a:ln w="9525">
            <a:noFill/>
            <a:miter lim="800000"/>
            <a:headEnd/>
            <a:tailEnd/>
          </a:ln>
        </p:spPr>
      </p:pic>
      <p:sp>
        <p:nvSpPr>
          <p:cNvPr id="6" name="Rectangle 5"/>
          <p:cNvSpPr/>
          <p:nvPr/>
        </p:nvSpPr>
        <p:spPr>
          <a:xfrm>
            <a:off x="357188" y="1357313"/>
            <a:ext cx="1724025" cy="1817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14" name="Straight Connector 13"/>
          <p:cNvCxnSpPr/>
          <p:nvPr/>
        </p:nvCxnSpPr>
        <p:spPr>
          <a:xfrm>
            <a:off x="6011863" y="2786063"/>
            <a:ext cx="125412" cy="15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5724526" y="3095625"/>
            <a:ext cx="125412" cy="1587"/>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29125" y="1357313"/>
            <a:ext cx="1724025" cy="18176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2" name="TextBox 21"/>
          <p:cNvSpPr txBox="1">
            <a:spLocks noChangeArrowheads="1"/>
          </p:cNvSpPr>
          <p:nvPr/>
        </p:nvSpPr>
        <p:spPr bwMode="auto">
          <a:xfrm>
            <a:off x="6215063" y="2571750"/>
            <a:ext cx="1500187" cy="400050"/>
          </a:xfrm>
          <a:prstGeom prst="rect">
            <a:avLst/>
          </a:prstGeom>
          <a:noFill/>
          <a:ln w="9525">
            <a:noFill/>
            <a:miter lim="800000"/>
            <a:headEnd/>
            <a:tailEnd/>
          </a:ln>
        </p:spPr>
        <p:txBody>
          <a:bodyPr>
            <a:spAutoFit/>
          </a:bodyPr>
          <a:lstStyle/>
          <a:p>
            <a:r>
              <a:rPr lang="fi-FI" sz="2000" b="1">
                <a:solidFill>
                  <a:srgbClr val="FFFF00"/>
                </a:solidFill>
                <a:latin typeface="Times New Roman" pitchFamily="18" charset="0"/>
                <a:cs typeface="Times New Roman" pitchFamily="18" charset="0"/>
              </a:rPr>
              <a:t>~0.8 nm</a:t>
            </a:r>
            <a:endParaRPr lang="en-US" sz="2000" b="1">
              <a:solidFill>
                <a:srgbClr val="FFFF00"/>
              </a:solidFill>
              <a:latin typeface="Times New Roman" pitchFamily="18" charset="0"/>
              <a:cs typeface="Times New Roman" pitchFamily="18" charset="0"/>
            </a:endParaRPr>
          </a:p>
        </p:txBody>
      </p:sp>
      <p:sp>
        <p:nvSpPr>
          <p:cNvPr id="23" name="TextBox 22"/>
          <p:cNvSpPr txBox="1">
            <a:spLocks noChangeArrowheads="1"/>
          </p:cNvSpPr>
          <p:nvPr/>
        </p:nvSpPr>
        <p:spPr bwMode="auto">
          <a:xfrm>
            <a:off x="5500688" y="3214688"/>
            <a:ext cx="1071562" cy="400050"/>
          </a:xfrm>
          <a:prstGeom prst="rect">
            <a:avLst/>
          </a:prstGeom>
          <a:noFill/>
          <a:ln w="9525">
            <a:noFill/>
            <a:miter lim="800000"/>
            <a:headEnd/>
            <a:tailEnd/>
          </a:ln>
        </p:spPr>
        <p:txBody>
          <a:bodyPr>
            <a:spAutoFit/>
          </a:bodyPr>
          <a:lstStyle/>
          <a:p>
            <a:r>
              <a:rPr lang="fi-FI" sz="2000" b="1">
                <a:solidFill>
                  <a:srgbClr val="FFFF00"/>
                </a:solidFill>
                <a:latin typeface="Times New Roman" pitchFamily="18" charset="0"/>
                <a:cs typeface="Times New Roman" pitchFamily="18" charset="0"/>
              </a:rPr>
              <a:t>~0.8 nm</a:t>
            </a:r>
            <a:endParaRPr lang="en-US" sz="2000" b="1">
              <a:solidFill>
                <a:srgbClr val="FFFF00"/>
              </a:solidFill>
              <a:latin typeface="Times New Roman" pitchFamily="18" charset="0"/>
              <a:cs typeface="Times New Roman" pitchFamily="18" charset="0"/>
            </a:endParaRPr>
          </a:p>
        </p:txBody>
      </p:sp>
      <p:sp>
        <p:nvSpPr>
          <p:cNvPr id="48139" name="Rectangle 23"/>
          <p:cNvSpPr>
            <a:spLocks noChangeArrowheads="1"/>
          </p:cNvSpPr>
          <p:nvPr/>
        </p:nvSpPr>
        <p:spPr bwMode="auto">
          <a:xfrm>
            <a:off x="571500" y="5214938"/>
            <a:ext cx="3576638" cy="369887"/>
          </a:xfrm>
          <a:prstGeom prst="rect">
            <a:avLst/>
          </a:prstGeom>
          <a:noFill/>
          <a:ln w="9525">
            <a:noFill/>
            <a:miter lim="800000"/>
            <a:headEnd/>
            <a:tailEnd/>
          </a:ln>
        </p:spPr>
        <p:txBody>
          <a:bodyPr wrap="none">
            <a:spAutoFit/>
          </a:bodyPr>
          <a:lstStyle/>
          <a:p>
            <a:r>
              <a:rPr lang="fi-FI">
                <a:solidFill>
                  <a:srgbClr val="000000"/>
                </a:solidFill>
                <a:latin typeface="Times New Roman" pitchFamily="18" charset="0"/>
                <a:cs typeface="Times New Roman" pitchFamily="18" charset="0"/>
              </a:rPr>
              <a:t>Gold particels  Magnification 1.2M</a:t>
            </a:r>
          </a:p>
        </p:txBody>
      </p:sp>
      <p:sp>
        <p:nvSpPr>
          <p:cNvPr id="48140" name="Rectangle 24"/>
          <p:cNvSpPr>
            <a:spLocks noChangeArrowheads="1"/>
          </p:cNvSpPr>
          <p:nvPr/>
        </p:nvSpPr>
        <p:spPr bwMode="auto">
          <a:xfrm>
            <a:off x="4572000" y="5214938"/>
            <a:ext cx="3019425" cy="369887"/>
          </a:xfrm>
          <a:prstGeom prst="rect">
            <a:avLst/>
          </a:prstGeom>
          <a:noFill/>
          <a:ln w="9525">
            <a:noFill/>
            <a:miter lim="800000"/>
            <a:headEnd/>
            <a:tailEnd/>
          </a:ln>
        </p:spPr>
        <p:txBody>
          <a:bodyPr wrap="none">
            <a:spAutoFit/>
          </a:bodyPr>
          <a:lstStyle/>
          <a:p>
            <a:r>
              <a:rPr lang="fi-FI">
                <a:solidFill>
                  <a:srgbClr val="000000"/>
                </a:solidFill>
                <a:latin typeface="Times New Roman" pitchFamily="18" charset="0"/>
                <a:cs typeface="Times New Roman" pitchFamily="18" charset="0"/>
              </a:rPr>
              <a:t>Same area after 6 min waiting </a:t>
            </a:r>
          </a:p>
        </p:txBody>
      </p:sp>
      <p:sp>
        <p:nvSpPr>
          <p:cNvPr id="26" name="TextBox 25"/>
          <p:cNvSpPr txBox="1">
            <a:spLocks noChangeArrowheads="1"/>
          </p:cNvSpPr>
          <p:nvPr/>
        </p:nvSpPr>
        <p:spPr bwMode="auto">
          <a:xfrm>
            <a:off x="571500" y="5786438"/>
            <a:ext cx="8429625" cy="923925"/>
          </a:xfrm>
          <a:prstGeom prst="rect">
            <a:avLst/>
          </a:prstGeom>
          <a:noFill/>
          <a:ln w="9525">
            <a:noFill/>
            <a:miter lim="800000"/>
            <a:headEnd/>
            <a:tailEnd/>
          </a:ln>
        </p:spPr>
        <p:txBody>
          <a:bodyPr>
            <a:spAutoFit/>
          </a:bodyPr>
          <a:lstStyle/>
          <a:p>
            <a:r>
              <a:rPr lang="fi-FI">
                <a:solidFill>
                  <a:srgbClr val="000000"/>
                </a:solidFill>
                <a:latin typeface="Times New Roman" pitchFamily="18" charset="0"/>
                <a:cs typeface="Times New Roman" pitchFamily="18" charset="0"/>
              </a:rPr>
              <a:t>Specimen drift typically 1 - 2 nm/min (after 30 min and without pietzo), but when using the additional pietzo stage compensation – the drift can be as low as ~ 1 Å/min (as shown in the images above ~1.3 Å/min)   </a:t>
            </a:r>
            <a:endParaRPr lang="en-US">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dissolve">
                                      <p:cBhvr>
                                        <p:cTn id="15" dur="500"/>
                                        <p:tgtEl>
                                          <p:spTgt spid="22"/>
                                        </p:tgtEl>
                                      </p:cBhvr>
                                    </p:animEffect>
                                  </p:childTnLst>
                                </p:cTn>
                              </p:par>
                              <p:par>
                                <p:cTn id="16" presetID="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dissolve">
                                      <p:cBhvr>
                                        <p:cTn id="21" dur="500"/>
                                        <p:tgtEl>
                                          <p:spTgt spid="2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2" grpId="0"/>
      <p:bldP spid="23"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ctrTitle"/>
          </p:nvPr>
        </p:nvSpPr>
        <p:spPr>
          <a:xfrm>
            <a:off x="571500" y="0"/>
            <a:ext cx="7286625" cy="642938"/>
          </a:xfrm>
        </p:spPr>
        <p:txBody>
          <a:bodyPr/>
          <a:lstStyle/>
          <a:p>
            <a:r>
              <a:rPr lang="fi-FI" sz="3200" b="1">
                <a:latin typeface="Times New Roman" pitchFamily="18" charset="0"/>
                <a:cs typeface="Times New Roman" pitchFamily="18" charset="0"/>
              </a:rPr>
              <a:t>Gold (200) lattice 0.204 nm</a:t>
            </a:r>
            <a:endParaRPr lang="en-US" sz="3200" b="1">
              <a:latin typeface="Times New Roman" pitchFamily="18" charset="0"/>
              <a:cs typeface="Times New Roman" pitchFamily="18" charset="0"/>
            </a:endParaRPr>
          </a:p>
        </p:txBody>
      </p:sp>
      <p:pic>
        <p:nvPicPr>
          <p:cNvPr id="50179" name="Picture 3"/>
          <p:cNvPicPr>
            <a:picLocks noChangeAspect="1" noChangeArrowheads="1"/>
          </p:cNvPicPr>
          <p:nvPr/>
        </p:nvPicPr>
        <p:blipFill>
          <a:blip r:embed="rId3" cstate="print"/>
          <a:srcRect/>
          <a:stretch>
            <a:fillRect/>
          </a:stretch>
        </p:blipFill>
        <p:spPr bwMode="auto">
          <a:xfrm>
            <a:off x="1785938" y="3929063"/>
            <a:ext cx="5402262" cy="2757487"/>
          </a:xfrm>
          <a:prstGeom prst="rect">
            <a:avLst/>
          </a:prstGeom>
          <a:noFill/>
          <a:ln w="9525">
            <a:noFill/>
            <a:miter lim="800000"/>
            <a:headEnd/>
            <a:tailEnd/>
          </a:ln>
        </p:spPr>
      </p:pic>
      <p:pic>
        <p:nvPicPr>
          <p:cNvPr id="50180" name="Picture 2"/>
          <p:cNvPicPr>
            <a:picLocks noChangeAspect="1" noChangeArrowheads="1"/>
          </p:cNvPicPr>
          <p:nvPr/>
        </p:nvPicPr>
        <p:blipFill>
          <a:blip r:embed="rId4" cstate="print"/>
          <a:srcRect/>
          <a:stretch>
            <a:fillRect/>
          </a:stretch>
        </p:blipFill>
        <p:spPr bwMode="auto">
          <a:xfrm>
            <a:off x="2357438" y="714375"/>
            <a:ext cx="3786187" cy="2974975"/>
          </a:xfrm>
          <a:prstGeom prst="rect">
            <a:avLst/>
          </a:prstGeom>
          <a:noFill/>
          <a:ln w="9525">
            <a:noFill/>
            <a:miter lim="800000"/>
            <a:headEnd/>
            <a:tailEnd/>
          </a:ln>
        </p:spPr>
      </p:pic>
      <p:sp>
        <p:nvSpPr>
          <p:cNvPr id="50181" name="TextBox 5"/>
          <p:cNvSpPr txBox="1">
            <a:spLocks noChangeArrowheads="1"/>
          </p:cNvSpPr>
          <p:nvPr/>
        </p:nvSpPr>
        <p:spPr bwMode="auto">
          <a:xfrm>
            <a:off x="4714875" y="3643313"/>
            <a:ext cx="1000125" cy="369887"/>
          </a:xfrm>
          <a:prstGeom prst="rect">
            <a:avLst/>
          </a:prstGeom>
          <a:noFill/>
          <a:ln w="9525">
            <a:noFill/>
            <a:miter lim="800000"/>
            <a:headEnd/>
            <a:tailEnd/>
          </a:ln>
        </p:spPr>
        <p:txBody>
          <a:bodyPr>
            <a:spAutoFit/>
          </a:bodyPr>
          <a:lstStyle/>
          <a:p>
            <a:r>
              <a:rPr lang="fi-FI">
                <a:solidFill>
                  <a:srgbClr val="000000"/>
                </a:solidFill>
                <a:latin typeface="Times New Roman" pitchFamily="18" charset="0"/>
                <a:cs typeface="Times New Roman" pitchFamily="18" charset="0"/>
              </a:rPr>
              <a:t>2.04Å</a:t>
            </a:r>
            <a:endParaRPr lang="en-US">
              <a:solidFill>
                <a:srgbClr val="000000"/>
              </a:solidFill>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500063" y="1785938"/>
            <a:ext cx="8229600" cy="1143000"/>
          </a:xfrm>
        </p:spPr>
        <p:txBody>
          <a:bodyPr/>
          <a:lstStyle/>
          <a:p>
            <a:r>
              <a:rPr lang="fi-FI" b="1">
                <a:latin typeface="Times New Roman" pitchFamily="18" charset="0"/>
                <a:cs typeface="Times New Roman" pitchFamily="18" charset="0"/>
              </a:rPr>
              <a:t>Material Science Cryo-TEM Applications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Grp="1" noChangeArrowheads="1"/>
          </p:cNvSpPr>
          <p:nvPr>
            <p:ph type="title"/>
          </p:nvPr>
        </p:nvSpPr>
        <p:spPr>
          <a:xfrm>
            <a:off x="223838" y="0"/>
            <a:ext cx="8920162" cy="1071563"/>
          </a:xfrm>
        </p:spPr>
        <p:txBody>
          <a:bodyPr/>
          <a:lstStyle/>
          <a:p>
            <a:pPr eaLnBrk="1" hangingPunct="1"/>
            <a:r>
              <a:rPr lang="fi-FI" sz="2800" b="1">
                <a:latin typeface="Times New Roman" pitchFamily="18" charset="0"/>
              </a:rPr>
              <a:t>Example: vesicles in water.. Phosfolipid, polymeric etc.</a:t>
            </a:r>
            <a:endParaRPr lang="en-US" sz="2800" b="1">
              <a:latin typeface="Times New Roman" pitchFamily="18" charset="0"/>
            </a:endParaRPr>
          </a:p>
        </p:txBody>
      </p:sp>
      <p:pic>
        <p:nvPicPr>
          <p:cNvPr id="2052" name="Picture 4"/>
          <p:cNvPicPr>
            <a:picLocks noGrp="1" noChangeAspect="1" noChangeArrowheads="1"/>
          </p:cNvPicPr>
          <p:nvPr>
            <p:ph idx="1"/>
          </p:nvPr>
        </p:nvPicPr>
        <p:blipFill>
          <a:blip r:embed="rId2" cstate="print"/>
          <a:srcRect/>
          <a:stretch>
            <a:fillRect/>
          </a:stretch>
        </p:blipFill>
        <p:spPr>
          <a:xfrm>
            <a:off x="663575" y="3176588"/>
            <a:ext cx="4422775" cy="3032125"/>
          </a:xfrm>
          <a:noFill/>
        </p:spPr>
      </p:pic>
      <p:graphicFrame>
        <p:nvGraphicFramePr>
          <p:cNvPr id="2050" name="Object 2"/>
          <p:cNvGraphicFramePr>
            <a:graphicFrameLocks noChangeAspect="1"/>
          </p:cNvGraphicFramePr>
          <p:nvPr/>
        </p:nvGraphicFramePr>
        <p:xfrm>
          <a:off x="3549650" y="1477963"/>
          <a:ext cx="5159375" cy="1104900"/>
        </p:xfrm>
        <a:graphic>
          <a:graphicData uri="http://schemas.openxmlformats.org/presentationml/2006/ole">
            <mc:AlternateContent xmlns:mc="http://schemas.openxmlformats.org/markup-compatibility/2006">
              <mc:Choice xmlns:v="urn:schemas-microsoft-com:vml" Requires="v">
                <p:oleObj name="Designer Drawing" r:id="rId3" imgW="7979664" imgH="1709928" progId="Designer.Drawing.8">
                  <p:embed/>
                </p:oleObj>
              </mc:Choice>
              <mc:Fallback>
                <p:oleObj name="Designer Drawing" r:id="rId3" imgW="7979664" imgH="1709928" progId="Designer.Drawing.8">
                  <p:embed/>
                  <p:pic>
                    <p:nvPicPr>
                      <p:cNvPr id="20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50" y="1477963"/>
                        <a:ext cx="515937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Text Box 9"/>
          <p:cNvSpPr txBox="1">
            <a:spLocks noChangeArrowheads="1"/>
          </p:cNvSpPr>
          <p:nvPr/>
        </p:nvSpPr>
        <p:spPr bwMode="auto">
          <a:xfrm>
            <a:off x="5567363" y="2717800"/>
            <a:ext cx="2359025"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Lipid bi-layers</a:t>
            </a:r>
          </a:p>
        </p:txBody>
      </p:sp>
      <p:sp>
        <p:nvSpPr>
          <p:cNvPr id="2054" name="Rectangle 5"/>
          <p:cNvSpPr>
            <a:spLocks noChangeArrowheads="1"/>
          </p:cNvSpPr>
          <p:nvPr/>
        </p:nvSpPr>
        <p:spPr bwMode="auto">
          <a:xfrm>
            <a:off x="1785938" y="6286500"/>
            <a:ext cx="1300162" cy="369888"/>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1" i="0" u="none" strike="noStrike" kern="1200" cap="none" spc="0" normalizeH="0" baseline="0" noProof="0">
                <a:ln>
                  <a:noFill/>
                </a:ln>
                <a:solidFill>
                  <a:srgbClr val="000000"/>
                </a:solidFill>
                <a:effectLst/>
                <a:uLnTx/>
                <a:uFillTx/>
                <a:latin typeface="Times New Roman" pitchFamily="18" charset="0"/>
                <a:ea typeface="+mn-ea"/>
                <a:cs typeface="+mn-cs"/>
              </a:rPr>
              <a:t>Phosfolipid</a:t>
            </a: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4"/>
          <p:cNvPicPr>
            <a:picLocks noChangeAspect="1" noChangeArrowheads="1"/>
          </p:cNvPicPr>
          <p:nvPr/>
        </p:nvPicPr>
        <p:blipFill>
          <a:blip r:embed="rId2" cstate="print"/>
          <a:srcRect/>
          <a:stretch>
            <a:fillRect/>
          </a:stretch>
        </p:blipFill>
        <p:spPr bwMode="auto">
          <a:xfrm>
            <a:off x="762000" y="1149350"/>
            <a:ext cx="5715000" cy="5708650"/>
          </a:xfrm>
          <a:prstGeom prst="rect">
            <a:avLst/>
          </a:prstGeom>
          <a:noFill/>
          <a:ln w="9525">
            <a:noFill/>
            <a:miter lim="800000"/>
            <a:headEnd/>
            <a:tailEnd/>
          </a:ln>
        </p:spPr>
      </p:pic>
      <p:pic>
        <p:nvPicPr>
          <p:cNvPr id="86021" name="Picture 5"/>
          <p:cNvPicPr>
            <a:picLocks noChangeAspect="1" noChangeArrowheads="1"/>
          </p:cNvPicPr>
          <p:nvPr/>
        </p:nvPicPr>
        <p:blipFill>
          <a:blip r:embed="rId3" cstate="print"/>
          <a:srcRect/>
          <a:stretch>
            <a:fillRect/>
          </a:stretch>
        </p:blipFill>
        <p:spPr bwMode="auto">
          <a:xfrm>
            <a:off x="3327400" y="1300163"/>
            <a:ext cx="5153025" cy="5246687"/>
          </a:xfrm>
          <a:prstGeom prst="rect">
            <a:avLst/>
          </a:prstGeom>
          <a:noFill/>
          <a:ln w="9525">
            <a:noFill/>
            <a:miter lim="800000"/>
            <a:headEnd/>
            <a:tailEnd/>
          </a:ln>
        </p:spPr>
      </p:pic>
      <p:sp>
        <p:nvSpPr>
          <p:cNvPr id="6" name="Rectangle 2"/>
          <p:cNvSpPr>
            <a:spLocks noGrp="1" noChangeArrowheads="1"/>
          </p:cNvSpPr>
          <p:nvPr>
            <p:ph type="title" idx="4294967295"/>
          </p:nvPr>
        </p:nvSpPr>
        <p:spPr>
          <a:xfrm>
            <a:off x="533400" y="0"/>
            <a:ext cx="3733800" cy="609600"/>
          </a:xfrm>
        </p:spPr>
        <p:txBody>
          <a:bodyPr/>
          <a:lstStyle/>
          <a:p>
            <a:pPr eaLnBrk="1" hangingPunct="1"/>
            <a:r>
              <a:rPr lang="fi-FI" sz="3200" b="1" dirty="0" err="1">
                <a:latin typeface="Times New Roman" pitchFamily="18" charset="0"/>
              </a:rPr>
              <a:t>Example</a:t>
            </a:r>
            <a:r>
              <a:rPr lang="fi-FI" sz="3200" b="1" dirty="0">
                <a:latin typeface="Times New Roman" pitchFamily="18" charset="0"/>
              </a:rPr>
              <a:t>: </a:t>
            </a:r>
            <a:r>
              <a:rPr lang="fi-FI" sz="3200" b="1" dirty="0" err="1">
                <a:latin typeface="Times New Roman" pitchFamily="18" charset="0"/>
              </a:rPr>
              <a:t>Vesicles</a:t>
            </a:r>
            <a:endParaRPr lang="en-US" sz="3200" b="1" dirty="0">
              <a:latin typeface="Times New Roman" pitchFamily="18" charset="0"/>
            </a:endParaRPr>
          </a:p>
        </p:txBody>
      </p:sp>
      <p:graphicFrame>
        <p:nvGraphicFramePr>
          <p:cNvPr id="7" name="Object 2"/>
          <p:cNvGraphicFramePr>
            <a:graphicFrameLocks noChangeAspect="1"/>
          </p:cNvGraphicFramePr>
          <p:nvPr/>
        </p:nvGraphicFramePr>
        <p:xfrm>
          <a:off x="5181600" y="152400"/>
          <a:ext cx="2743200" cy="587375"/>
        </p:xfrm>
        <a:graphic>
          <a:graphicData uri="http://schemas.openxmlformats.org/presentationml/2006/ole">
            <mc:AlternateContent xmlns:mc="http://schemas.openxmlformats.org/markup-compatibility/2006">
              <mc:Choice xmlns:v="urn:schemas-microsoft-com:vml" Requires="v">
                <p:oleObj name="Designer Drawing" r:id="rId4" imgW="7979664" imgH="1709928" progId="Designer.Drawing.8">
                  <p:embed/>
                </p:oleObj>
              </mc:Choice>
              <mc:Fallback>
                <p:oleObj name="Designer Drawing" r:id="rId4" imgW="7979664" imgH="1709928" progId="Designer.Drawing.8">
                  <p:embed/>
                  <p:pic>
                    <p:nvPicPr>
                      <p:cNvPr id="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52400"/>
                        <a:ext cx="27432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7"/>
          <p:cNvSpPr txBox="1">
            <a:spLocks noChangeArrowheads="1"/>
          </p:cNvSpPr>
          <p:nvPr/>
        </p:nvSpPr>
        <p:spPr bwMode="auto">
          <a:xfrm>
            <a:off x="5486400" y="685800"/>
            <a:ext cx="2286000" cy="366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itchFamily="18" charset="0"/>
                <a:ea typeface="+mn-ea"/>
                <a:cs typeface="+mn-cs"/>
              </a:rPr>
              <a:t>Lipid bi-layers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dissolve">
                                      <p:cBhvr>
                                        <p:cTn id="7" dur="500"/>
                                        <p:tgtEl>
                                          <p:spTgt spid="8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3"/>
          <p:cNvSpPr>
            <a:spLocks noGrp="1" noChangeArrowheads="1"/>
          </p:cNvSpPr>
          <p:nvPr>
            <p:ph type="title" idx="4294967295"/>
          </p:nvPr>
        </p:nvSpPr>
        <p:spPr>
          <a:xfrm>
            <a:off x="736600" y="0"/>
            <a:ext cx="7772400" cy="387350"/>
          </a:xfrm>
        </p:spPr>
        <p:txBody>
          <a:bodyPr/>
          <a:lstStyle/>
          <a:p>
            <a:r>
              <a:rPr lang="fi-FI" sz="2800" b="1" dirty="0">
                <a:latin typeface="Times New Roman" pitchFamily="18" charset="0"/>
                <a:cs typeface="Times New Roman" pitchFamily="18" charset="0"/>
              </a:rPr>
              <a:t>Beam damage</a:t>
            </a:r>
            <a:endParaRPr lang="en-US" sz="2800" b="1" dirty="0">
              <a:latin typeface="Times New Roman" pitchFamily="18" charset="0"/>
              <a:cs typeface="Times New Roman" pitchFamily="18" charset="0"/>
            </a:endParaRPr>
          </a:p>
        </p:txBody>
      </p:sp>
      <p:sp>
        <p:nvSpPr>
          <p:cNvPr id="202756" name="Text Box 4"/>
          <p:cNvSpPr txBox="1">
            <a:spLocks noChangeArrowheads="1"/>
          </p:cNvSpPr>
          <p:nvPr/>
        </p:nvSpPr>
        <p:spPr bwMode="auto">
          <a:xfrm>
            <a:off x="323528" y="476672"/>
            <a:ext cx="8352928" cy="313932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 Radiolysis: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Inelastic scattering (mainly electron-electron interactions such as ionization) breaks the chemical bonds of certain materials such as polymers </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and alkali halides. Polymers: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Chain scission (produce low molecular weight compounds) or  Cross-linking.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II) Knock-on damage (direct displacement of atoms..)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Knock-on damage or sputtering: Knock-on damage is the displacement of atoms from the crystal lattice and creates point defects. If atoms are ejected from the </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specimen surface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we call it </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sputtering.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These processes are ubiquitous if the beam energy (E</a:t>
            </a:r>
            <a:r>
              <a:rPr kumimoji="0" lang="en-US" sz="1800" b="0" i="0" u="none" strike="noStrike" kern="1200" cap="none" spc="0" normalizeH="0" baseline="-25000" noProof="0" dirty="0">
                <a:ln>
                  <a:noFill/>
                </a:ln>
                <a:solidFill>
                  <a:srgbClr val="000000"/>
                </a:solidFill>
                <a:effectLst/>
                <a:uLnTx/>
                <a:uFillTx/>
                <a:latin typeface="Times New Roman" pitchFamily="18" charset="0"/>
                <a:ea typeface="+mn-ea"/>
                <a:cs typeface="Times New Roman" pitchFamily="18" charset="0"/>
              </a:rPr>
              <a:t>0</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is </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high enough.</a:t>
            </a:r>
            <a:endPar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endPar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p:txBody>
      </p:sp>
      <p:pic>
        <p:nvPicPr>
          <p:cNvPr id="686081" name="Picture 1"/>
          <p:cNvPicPr>
            <a:picLocks noChangeAspect="1" noChangeArrowheads="1"/>
          </p:cNvPicPr>
          <p:nvPr/>
        </p:nvPicPr>
        <p:blipFill>
          <a:blip r:embed="rId3" cstate="print"/>
          <a:srcRect/>
          <a:stretch>
            <a:fillRect/>
          </a:stretch>
        </p:blipFill>
        <p:spPr bwMode="auto">
          <a:xfrm>
            <a:off x="5076056" y="2780928"/>
            <a:ext cx="3553740" cy="3999756"/>
          </a:xfrm>
          <a:prstGeom prst="rect">
            <a:avLst/>
          </a:prstGeom>
          <a:noFill/>
          <a:ln w="9525">
            <a:noFill/>
            <a:miter lim="800000"/>
            <a:headEnd/>
            <a:tailEnd/>
          </a:ln>
        </p:spPr>
      </p:pic>
      <p:sp>
        <p:nvSpPr>
          <p:cNvPr id="6" name="Rectangle 5"/>
          <p:cNvSpPr/>
          <p:nvPr/>
        </p:nvSpPr>
        <p:spPr>
          <a:xfrm>
            <a:off x="360040" y="2852936"/>
            <a:ext cx="4572000" cy="92333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III) Heating: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Phonons heat your specimen and heat is a major source of damage to polymers and biological </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tissue.</a:t>
            </a:r>
          </a:p>
        </p:txBody>
      </p:sp>
      <p:sp>
        <p:nvSpPr>
          <p:cNvPr id="7" name="Rectangle 6"/>
          <p:cNvSpPr/>
          <p:nvPr/>
        </p:nvSpPr>
        <p:spPr>
          <a:xfrm>
            <a:off x="496279" y="4042142"/>
            <a:ext cx="4104456"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If thermal conduction is very high, heating is </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negligible.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If thermal conduction is poor, heating can be quite </a:t>
            </a: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substantial</a:t>
            </a:r>
          </a:p>
        </p:txBody>
      </p:sp>
      <p:sp>
        <p:nvSpPr>
          <p:cNvPr id="8" name="Rectangle 7"/>
          <p:cNvSpPr/>
          <p:nvPr/>
        </p:nvSpPr>
        <p:spPr>
          <a:xfrm>
            <a:off x="329613" y="5661248"/>
            <a:ext cx="4572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 beam heating for metals is usually minimal but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small ceramic particles may be heated by the beam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temperatures of 1700</a:t>
            </a:r>
            <a:r>
              <a:rPr kumimoji="0" lang="fi-FI" sz="1600" b="0" i="0" u="none" strike="noStrike" kern="1200" cap="none" spc="0" normalizeH="0" baseline="30000" noProof="0" dirty="0">
                <a:ln>
                  <a:noFill/>
                </a:ln>
                <a:solidFill>
                  <a:srgbClr val="000000"/>
                </a:solidFill>
                <a:effectLst/>
                <a:uLnTx/>
                <a:uFillTx/>
                <a:latin typeface="Times New Roman" pitchFamily="18" charset="0"/>
                <a:ea typeface="+mn-ea"/>
                <a:cs typeface="Times New Roman" pitchFamily="18" charset="0"/>
              </a:rPr>
              <a:t>o</a:t>
            </a:r>
            <a:r>
              <a:rPr kumimoji="0" lang="fi-FI"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a:t>
            </a:r>
          </a:p>
        </p:txBody>
      </p:sp>
    </p:spTree>
    <p:extLst>
      <p:ext uri="{BB962C8B-B14F-4D97-AF65-F5344CB8AC3E}">
        <p14:creationId xmlns:p14="http://schemas.microsoft.com/office/powerpoint/2010/main" val="343141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0" y="857233"/>
            <a:ext cx="8643938" cy="2500329"/>
          </a:xfrm>
        </p:spPr>
        <p:txBody>
          <a:bodyPr/>
          <a:lstStyle/>
          <a:p>
            <a:r>
              <a:rPr lang="fi-FI" sz="2000" dirty="0" err="1">
                <a:solidFill>
                  <a:srgbClr val="FF0000"/>
                </a:solidFill>
              </a:rPr>
              <a:t>Biological</a:t>
            </a:r>
            <a:r>
              <a:rPr lang="fi-FI" sz="2000" dirty="0">
                <a:solidFill>
                  <a:srgbClr val="FF0000"/>
                </a:solidFill>
              </a:rPr>
              <a:t> </a:t>
            </a:r>
            <a:r>
              <a:rPr lang="fi-FI" sz="2000" dirty="0" err="1">
                <a:solidFill>
                  <a:srgbClr val="FF0000"/>
                </a:solidFill>
              </a:rPr>
              <a:t>hierarchical</a:t>
            </a:r>
            <a:r>
              <a:rPr lang="fi-FI" sz="2000" dirty="0">
                <a:solidFill>
                  <a:srgbClr val="FF0000"/>
                </a:solidFill>
              </a:rPr>
              <a:t> </a:t>
            </a:r>
            <a:r>
              <a:rPr lang="fi-FI" sz="2000" dirty="0" err="1">
                <a:solidFill>
                  <a:srgbClr val="FF0000"/>
                </a:solidFill>
              </a:rPr>
              <a:t>self-assemblied</a:t>
            </a:r>
            <a:r>
              <a:rPr lang="fi-FI" sz="2000" dirty="0">
                <a:solidFill>
                  <a:srgbClr val="FF0000"/>
                </a:solidFill>
              </a:rPr>
              <a:t> as </a:t>
            </a:r>
            <a:r>
              <a:rPr lang="fi-FI" sz="2000" dirty="0" err="1">
                <a:solidFill>
                  <a:srgbClr val="FF0000"/>
                </a:solidFill>
              </a:rPr>
              <a:t>templates</a:t>
            </a:r>
            <a:r>
              <a:rPr lang="fi-FI" sz="2000" dirty="0">
                <a:solidFill>
                  <a:srgbClr val="FF0000"/>
                </a:solidFill>
              </a:rPr>
              <a:t> for </a:t>
            </a:r>
            <a:r>
              <a:rPr lang="fi-FI" sz="2000" dirty="0" err="1">
                <a:solidFill>
                  <a:srgbClr val="FF0000"/>
                </a:solidFill>
              </a:rPr>
              <a:t>functionalities</a:t>
            </a:r>
            <a:br>
              <a:rPr lang="fi-FI" sz="2000" dirty="0">
                <a:solidFill>
                  <a:srgbClr val="FF0000"/>
                </a:solidFill>
              </a:rPr>
            </a:br>
            <a:r>
              <a:rPr lang="fi-FI" sz="2000" dirty="0" err="1">
                <a:solidFill>
                  <a:srgbClr val="FF0000"/>
                </a:solidFill>
              </a:rPr>
              <a:t>Native</a:t>
            </a:r>
            <a:r>
              <a:rPr lang="fi-FI" sz="2000" dirty="0">
                <a:solidFill>
                  <a:srgbClr val="FF0000"/>
                </a:solidFill>
              </a:rPr>
              <a:t> (</a:t>
            </a:r>
            <a:r>
              <a:rPr lang="fi-FI" sz="2000" dirty="0" err="1">
                <a:solidFill>
                  <a:srgbClr val="FF0000"/>
                </a:solidFill>
              </a:rPr>
              <a:t>Cellulose</a:t>
            </a:r>
            <a:r>
              <a:rPr lang="fi-FI" sz="2000" dirty="0">
                <a:solidFill>
                  <a:srgbClr val="FF0000"/>
                </a:solidFill>
              </a:rPr>
              <a:t> I) 3-10 </a:t>
            </a:r>
            <a:r>
              <a:rPr lang="fi-FI" sz="2000" dirty="0" err="1">
                <a:solidFill>
                  <a:srgbClr val="FF0000"/>
                </a:solidFill>
              </a:rPr>
              <a:t>nm</a:t>
            </a:r>
            <a:r>
              <a:rPr lang="fi-FI" sz="2000" dirty="0">
                <a:solidFill>
                  <a:srgbClr val="FF0000"/>
                </a:solidFill>
              </a:rPr>
              <a:t> </a:t>
            </a:r>
            <a:r>
              <a:rPr lang="fi-FI" sz="2000" dirty="0" err="1">
                <a:solidFill>
                  <a:srgbClr val="FF0000"/>
                </a:solidFill>
              </a:rPr>
              <a:t>nanofibers</a:t>
            </a:r>
            <a:br>
              <a:rPr lang="fi-FI" sz="2000" dirty="0">
                <a:solidFill>
                  <a:srgbClr val="FF0000"/>
                </a:solidFill>
              </a:rPr>
            </a:br>
            <a:br>
              <a:rPr lang="fi-FI" sz="2000" dirty="0">
                <a:solidFill>
                  <a:srgbClr val="FF0000"/>
                </a:solidFill>
              </a:rPr>
            </a:br>
            <a:r>
              <a:rPr lang="fi-FI" sz="2000" dirty="0" err="1">
                <a:solidFill>
                  <a:srgbClr val="FF0000"/>
                </a:solidFill>
              </a:rPr>
              <a:t>Exceptional</a:t>
            </a:r>
            <a:r>
              <a:rPr lang="fi-FI" sz="2000" dirty="0">
                <a:solidFill>
                  <a:srgbClr val="FF0000"/>
                </a:solidFill>
              </a:rPr>
              <a:t> </a:t>
            </a:r>
            <a:r>
              <a:rPr lang="fi-FI" sz="2000" dirty="0" err="1">
                <a:solidFill>
                  <a:srgbClr val="FF0000"/>
                </a:solidFill>
              </a:rPr>
              <a:t>properties</a:t>
            </a:r>
            <a:br>
              <a:rPr lang="fi-FI" sz="2000" dirty="0">
                <a:solidFill>
                  <a:srgbClr val="FF0000"/>
                </a:solidFill>
              </a:rPr>
            </a:br>
            <a:r>
              <a:rPr lang="fi-FI" sz="2000" dirty="0" err="1">
                <a:solidFill>
                  <a:srgbClr val="FF0000"/>
                </a:solidFill>
              </a:rPr>
              <a:t>Sustainable</a:t>
            </a:r>
            <a:br>
              <a:rPr lang="fi-FI" sz="2000" dirty="0">
                <a:solidFill>
                  <a:srgbClr val="FF0000"/>
                </a:solidFill>
              </a:rPr>
            </a:br>
            <a:br>
              <a:rPr lang="fi-FI" sz="2000" dirty="0">
                <a:solidFill>
                  <a:srgbClr val="FF0000"/>
                </a:solidFill>
              </a:rPr>
            </a:br>
            <a:r>
              <a:rPr lang="fi-FI" sz="2000" dirty="0" err="1">
                <a:solidFill>
                  <a:srgbClr val="FF0000"/>
                </a:solidFill>
              </a:rPr>
              <a:t>Large</a:t>
            </a:r>
            <a:r>
              <a:rPr lang="fi-FI" sz="2000" dirty="0">
                <a:solidFill>
                  <a:srgbClr val="FF0000"/>
                </a:solidFill>
              </a:rPr>
              <a:t> </a:t>
            </a:r>
            <a:r>
              <a:rPr lang="fi-FI" sz="2000" dirty="0" err="1">
                <a:solidFill>
                  <a:srgbClr val="FF0000"/>
                </a:solidFill>
              </a:rPr>
              <a:t>scale</a:t>
            </a:r>
            <a:r>
              <a:rPr lang="fi-FI" sz="2000" dirty="0">
                <a:solidFill>
                  <a:srgbClr val="FF0000"/>
                </a:solidFill>
              </a:rPr>
              <a:t> </a:t>
            </a:r>
            <a:r>
              <a:rPr lang="fi-FI" sz="2000" dirty="0" err="1">
                <a:solidFill>
                  <a:srgbClr val="FF0000"/>
                </a:solidFill>
              </a:rPr>
              <a:t>processes</a:t>
            </a:r>
            <a:r>
              <a:rPr lang="fi-FI" sz="2000" dirty="0">
                <a:solidFill>
                  <a:srgbClr val="FF0000"/>
                </a:solidFill>
              </a:rPr>
              <a:t> </a:t>
            </a:r>
            <a:r>
              <a:rPr lang="fi-FI" sz="2000" dirty="0" err="1">
                <a:solidFill>
                  <a:srgbClr val="FF0000"/>
                </a:solidFill>
              </a:rPr>
              <a:t>under</a:t>
            </a:r>
            <a:r>
              <a:rPr lang="fi-FI" sz="2000" dirty="0">
                <a:solidFill>
                  <a:srgbClr val="FF0000"/>
                </a:solidFill>
              </a:rPr>
              <a:t> </a:t>
            </a:r>
            <a:r>
              <a:rPr lang="fi-FI" sz="2000" dirty="0" err="1">
                <a:solidFill>
                  <a:srgbClr val="FF0000"/>
                </a:solidFill>
              </a:rPr>
              <a:t>developments</a:t>
            </a:r>
            <a:r>
              <a:rPr lang="fi-FI" sz="2000" dirty="0">
                <a:solidFill>
                  <a:srgbClr val="FF0000"/>
                </a:solidFill>
              </a:rPr>
              <a:t> (cf. </a:t>
            </a:r>
            <a:r>
              <a:rPr lang="fi-FI" sz="2000" dirty="0" err="1">
                <a:solidFill>
                  <a:srgbClr val="FF0000"/>
                </a:solidFill>
              </a:rPr>
              <a:t>silk</a:t>
            </a:r>
            <a:r>
              <a:rPr lang="fi-FI" sz="2000" dirty="0">
                <a:solidFill>
                  <a:srgbClr val="FF0000"/>
                </a:solidFill>
              </a:rPr>
              <a:t>)</a:t>
            </a:r>
            <a:endParaRPr lang="en-US" sz="2000" dirty="0"/>
          </a:p>
        </p:txBody>
      </p:sp>
      <p:pic>
        <p:nvPicPr>
          <p:cNvPr id="2051" name="Picture 17" descr="2%MFC_cryoTEM_new_sel_sb332=200nm_insert_66px=20nm"/>
          <p:cNvPicPr>
            <a:picLocks noChangeAspect="1" noChangeArrowheads="1"/>
          </p:cNvPicPr>
          <p:nvPr/>
        </p:nvPicPr>
        <p:blipFill>
          <a:blip r:embed="rId3" cstate="print"/>
          <a:srcRect/>
          <a:stretch>
            <a:fillRect/>
          </a:stretch>
        </p:blipFill>
        <p:spPr bwMode="auto">
          <a:xfrm>
            <a:off x="6500813" y="4521200"/>
            <a:ext cx="2336800" cy="175260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000250" y="3286125"/>
            <a:ext cx="4000500" cy="3201988"/>
          </a:xfrm>
          <a:prstGeom prst="rect">
            <a:avLst/>
          </a:prstGeom>
          <a:noFill/>
          <a:ln w="9525">
            <a:noFill/>
            <a:miter lim="800000"/>
            <a:headEnd/>
            <a:tailEnd/>
          </a:ln>
        </p:spPr>
      </p:pic>
      <p:sp>
        <p:nvSpPr>
          <p:cNvPr id="2053" name="Right Arrow 4"/>
          <p:cNvSpPr>
            <a:spLocks noChangeArrowheads="1"/>
          </p:cNvSpPr>
          <p:nvPr/>
        </p:nvSpPr>
        <p:spPr bwMode="auto">
          <a:xfrm>
            <a:off x="5500688" y="5130800"/>
            <a:ext cx="928687" cy="357188"/>
          </a:xfrm>
          <a:prstGeom prst="rightArrow">
            <a:avLst>
              <a:gd name="adj1" fmla="val 50000"/>
              <a:gd name="adj2" fmla="val 50002"/>
            </a:avLst>
          </a:prstGeom>
          <a:solidFill>
            <a:schemeClr val="accent1"/>
          </a:solidFill>
          <a:ln w="9525" algn="ctr">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i-FI" sz="16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endParaRPr>
          </a:p>
        </p:txBody>
      </p:sp>
      <p:sp>
        <p:nvSpPr>
          <p:cNvPr id="2054" name="Text Box 14"/>
          <p:cNvSpPr txBox="1">
            <a:spLocks noChangeArrowheads="1"/>
          </p:cNvSpPr>
          <p:nvPr/>
        </p:nvSpPr>
        <p:spPr bwMode="auto">
          <a:xfrm>
            <a:off x="107950" y="6607175"/>
            <a:ext cx="8953500" cy="257175"/>
          </a:xfrm>
          <a:prstGeom prst="rect">
            <a:avLst/>
          </a:prstGeom>
          <a:noFill/>
          <a:ln w="9525">
            <a:noFill/>
            <a:miter lim="800000"/>
            <a:headEnd/>
            <a:tailEnd/>
          </a:ln>
        </p:spPr>
        <p:txBody>
          <a:bodyPr wrap="none">
            <a:spAutoFit/>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sv-SE" sz="1200" b="0" i="0" u="none" strike="noStrike" kern="1200" cap="none" spc="0" normalizeH="0" baseline="0" noProof="0">
                <a:ln>
                  <a:noFill/>
                </a:ln>
                <a:solidFill>
                  <a:srgbClr val="333399"/>
                </a:solidFill>
                <a:effectLst/>
                <a:uLnTx/>
                <a:uFillTx/>
                <a:latin typeface="Times New Roman" pitchFamily="18" charset="0"/>
                <a:ea typeface="+mn-ea"/>
                <a:cs typeface="Arial" pitchFamily="34" charset="0"/>
              </a:rPr>
              <a:t>Pääkkö, Ankerfors, Kosonen, Nykänen,  Ahola, Österberg, Ruokolainen,  Laine, Larsson,  Lindström, Ikkala, </a:t>
            </a:r>
            <a:r>
              <a:rPr kumimoji="0" lang="sv-SE" sz="1200" b="0" i="1" u="none" strike="noStrike" kern="1200" cap="none" spc="0" normalizeH="0" baseline="0" noProof="0">
                <a:ln>
                  <a:noFill/>
                </a:ln>
                <a:solidFill>
                  <a:srgbClr val="333399"/>
                </a:solidFill>
                <a:effectLst/>
                <a:uLnTx/>
                <a:uFillTx/>
                <a:latin typeface="Times New Roman" pitchFamily="18" charset="0"/>
                <a:ea typeface="+mn-ea"/>
                <a:cs typeface="Arial" pitchFamily="34" charset="0"/>
              </a:rPr>
              <a:t>Biomacromolecules</a:t>
            </a:r>
            <a:r>
              <a:rPr kumimoji="0" lang="sv-SE" sz="1200" b="0" i="0" u="none" strike="noStrike" kern="1200" cap="none" spc="0" normalizeH="0" baseline="0" noProof="0">
                <a:ln>
                  <a:noFill/>
                </a:ln>
                <a:solidFill>
                  <a:srgbClr val="333399"/>
                </a:solidFill>
                <a:effectLst/>
                <a:uLnTx/>
                <a:uFillTx/>
                <a:latin typeface="Times New Roman" pitchFamily="18" charset="0"/>
                <a:ea typeface="+mn-ea"/>
                <a:cs typeface="Arial" pitchFamily="34" charset="0"/>
              </a:rPr>
              <a:t> 2007 8, 1934</a:t>
            </a:r>
            <a:endParaRPr kumimoji="0" lang="en-US" sz="1200" b="0" i="0" u="none" strike="noStrike" kern="1200" cap="none" spc="0" normalizeH="0" baseline="0" noProof="0">
              <a:ln>
                <a:noFill/>
              </a:ln>
              <a:solidFill>
                <a:srgbClr val="333399"/>
              </a:solidFill>
              <a:effectLst/>
              <a:uLnTx/>
              <a:uFillTx/>
              <a:latin typeface="Times New Roman" pitchFamily="18" charset="0"/>
              <a:ea typeface="+mn-ea"/>
              <a:cs typeface="Arial" pitchFamily="34" charset="0"/>
            </a:endParaRPr>
          </a:p>
        </p:txBody>
      </p:sp>
      <p:sp>
        <p:nvSpPr>
          <p:cNvPr id="2055" name="TextBox 7"/>
          <p:cNvSpPr txBox="1">
            <a:spLocks noChangeArrowheads="1"/>
          </p:cNvSpPr>
          <p:nvPr/>
        </p:nvSpPr>
        <p:spPr bwMode="auto">
          <a:xfrm>
            <a:off x="2643188" y="6186488"/>
            <a:ext cx="2776537" cy="26193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100" b="0" i="0" u="none" strike="noStrike" kern="1200" cap="none" spc="0" normalizeH="0" baseline="0" noProof="0">
                <a:ln>
                  <a:noFill/>
                </a:ln>
                <a:solidFill>
                  <a:srgbClr val="000000"/>
                </a:solidFill>
                <a:effectLst/>
                <a:uLnTx/>
                <a:uFillTx/>
                <a:latin typeface="Times New Roman" pitchFamily="18" charset="0"/>
                <a:ea typeface="+mn-ea"/>
                <a:cs typeface="Arial" pitchFamily="34" charset="0"/>
              </a:rPr>
              <a:t>Zimmermann et al, AdvEng Mat, 2004 6 754</a:t>
            </a:r>
          </a:p>
        </p:txBody>
      </p:sp>
      <p:sp>
        <p:nvSpPr>
          <p:cNvPr id="8" name="Rectangle 10"/>
          <p:cNvSpPr txBox="1">
            <a:spLocks noChangeArrowheads="1"/>
          </p:cNvSpPr>
          <p:nvPr/>
        </p:nvSpPr>
        <p:spPr bwMode="auto">
          <a:xfrm>
            <a:off x="928688" y="142875"/>
            <a:ext cx="6750050" cy="50004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itchFamily="18" charset="0"/>
                <a:ea typeface="+mn-ea"/>
                <a:cs typeface="+mn-cs"/>
              </a:rPr>
              <a:t>Example: Cellulose </a:t>
            </a:r>
            <a:r>
              <a:rPr kumimoji="0" lang="en-US" sz="3200" b="1" i="0" u="none" strike="noStrike" kern="0" cap="none" spc="0" normalizeH="0" baseline="0" noProof="0" dirty="0" err="1">
                <a:ln>
                  <a:noFill/>
                </a:ln>
                <a:solidFill>
                  <a:srgbClr val="000000"/>
                </a:solidFill>
                <a:effectLst/>
                <a:uLnTx/>
                <a:uFillTx/>
                <a:latin typeface="Times New Roman" pitchFamily="18" charset="0"/>
                <a:ea typeface="+mn-ea"/>
                <a:cs typeface="+mn-cs"/>
              </a:rPr>
              <a:t>Nanofibers</a:t>
            </a:r>
            <a:endParaRPr kumimoji="0" lang="en-US" sz="3200" b="0" i="0" u="none" strike="noStrike" kern="0" cap="none" spc="0" normalizeH="0" baseline="0" noProof="0" dirty="0">
              <a:ln>
                <a:noFill/>
              </a:ln>
              <a:solidFill>
                <a:srgbClr val="000000"/>
              </a:solidFill>
              <a:effectLst/>
              <a:uLnTx/>
              <a:uFillTx/>
              <a:latin typeface="Times New Roman" pitchFamily="18" charset="0"/>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2694937" y="1184506"/>
            <a:ext cx="6091905" cy="5582205"/>
          </a:xfrm>
          <a:prstGeom prst="rect">
            <a:avLst/>
          </a:prstGeom>
          <a:noFill/>
          <a:ln w="9525">
            <a:noFill/>
            <a:miter lim="800000"/>
            <a:headEnd/>
            <a:tailEnd/>
          </a:ln>
        </p:spPr>
      </p:pic>
      <p:sp>
        <p:nvSpPr>
          <p:cNvPr id="68610" name="Rectangle 10"/>
          <p:cNvSpPr>
            <a:spLocks noGrp="1" noChangeArrowheads="1"/>
          </p:cNvSpPr>
          <p:nvPr>
            <p:ph type="title" idx="4294967295"/>
          </p:nvPr>
        </p:nvSpPr>
        <p:spPr>
          <a:xfrm>
            <a:off x="928688" y="142875"/>
            <a:ext cx="8001030" cy="500043"/>
          </a:xfrm>
          <a:noFill/>
        </p:spPr>
        <p:txBody>
          <a:bodyPr/>
          <a:lstStyle/>
          <a:p>
            <a:pPr eaLnBrk="1" hangingPunct="1"/>
            <a:r>
              <a:rPr lang="en-US" sz="3600" b="1" dirty="0" err="1">
                <a:solidFill>
                  <a:schemeClr val="tx1"/>
                </a:solidFill>
                <a:latin typeface="Times New Roman" pitchFamily="18" charset="0"/>
              </a:rPr>
              <a:t>Cryo</a:t>
            </a:r>
            <a:r>
              <a:rPr lang="en-US" sz="3600" b="1" dirty="0">
                <a:solidFill>
                  <a:schemeClr val="tx1"/>
                </a:solidFill>
                <a:latin typeface="Times New Roman" pitchFamily="18" charset="0"/>
              </a:rPr>
              <a:t> TEM applications: </a:t>
            </a:r>
            <a:br>
              <a:rPr lang="en-US" sz="2800" b="1" dirty="0">
                <a:solidFill>
                  <a:schemeClr val="tx1"/>
                </a:solidFill>
                <a:latin typeface="Times New Roman" pitchFamily="18" charset="0"/>
              </a:rPr>
            </a:br>
            <a:r>
              <a:rPr lang="en-US" sz="2400" b="1" dirty="0">
                <a:solidFill>
                  <a:schemeClr val="tx1"/>
                </a:solidFill>
                <a:latin typeface="Times New Roman" pitchFamily="18" charset="0"/>
              </a:rPr>
              <a:t>Example: Cellulose </a:t>
            </a:r>
            <a:r>
              <a:rPr lang="en-US" sz="2400" b="1" dirty="0" err="1">
                <a:solidFill>
                  <a:schemeClr val="tx1"/>
                </a:solidFill>
                <a:latin typeface="Times New Roman" pitchFamily="18" charset="0"/>
              </a:rPr>
              <a:t>Nanofibers</a:t>
            </a:r>
            <a:r>
              <a:rPr lang="en-US" sz="2400" b="1" dirty="0">
                <a:solidFill>
                  <a:schemeClr val="tx1"/>
                </a:solidFill>
                <a:latin typeface="Times New Roman" pitchFamily="18" charset="0"/>
              </a:rPr>
              <a:t> in water solution</a:t>
            </a:r>
            <a:endParaRPr lang="en-US" sz="2400" dirty="0">
              <a:latin typeface="Times New Roman" pitchFamily="18" charset="0"/>
            </a:endParaRPr>
          </a:p>
        </p:txBody>
      </p:sp>
      <p:pic>
        <p:nvPicPr>
          <p:cNvPr id="4" name="Picture 3"/>
          <p:cNvPicPr>
            <a:picLocks noChangeAspect="1" noChangeArrowheads="1"/>
          </p:cNvPicPr>
          <p:nvPr/>
        </p:nvPicPr>
        <p:blipFill>
          <a:blip r:embed="rId4" cstate="print"/>
          <a:srcRect l="15492" t="72447" r="34828"/>
          <a:stretch>
            <a:fillRect/>
          </a:stretch>
        </p:blipFill>
        <p:spPr bwMode="auto">
          <a:xfrm>
            <a:off x="428596" y="1142984"/>
            <a:ext cx="5929354" cy="3297775"/>
          </a:xfrm>
          <a:prstGeom prst="rect">
            <a:avLst/>
          </a:prstGeom>
          <a:noFill/>
          <a:ln w="9525">
            <a:noFill/>
            <a:miter lim="800000"/>
            <a:headEnd/>
            <a:tailEnd/>
          </a:ln>
        </p:spPr>
      </p:pic>
      <p:sp>
        <p:nvSpPr>
          <p:cNvPr id="5" name="Rectangle 4"/>
          <p:cNvSpPr/>
          <p:nvPr/>
        </p:nvSpPr>
        <p:spPr>
          <a:xfrm>
            <a:off x="357158" y="1071546"/>
            <a:ext cx="5636287"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Dispersion of Individual 3-4 nm diameter fibers,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No need to remove the water, which may lead to fiber aggregation</a:t>
            </a:r>
            <a:endPar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8" name="Rectangle 7"/>
          <p:cNvSpPr/>
          <p:nvPr/>
        </p:nvSpPr>
        <p:spPr>
          <a:xfrm>
            <a:off x="142844" y="4929198"/>
            <a:ext cx="257176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One can directly see Nanofiber bundles in  vitrified water solution.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7772400" cy="1470025"/>
          </a:xfrm>
        </p:spPr>
        <p:txBody>
          <a:bodyPr>
            <a:normAutofit/>
          </a:bodyPr>
          <a:lstStyle/>
          <a:p>
            <a:r>
              <a:rPr lang="fi-FI" dirty="0">
                <a:latin typeface="Times New Roman" pitchFamily="18" charset="0"/>
                <a:cs typeface="Times New Roman" pitchFamily="18" charset="0"/>
              </a:rPr>
              <a:t>Liquid helium cryo TEM -  </a:t>
            </a:r>
            <a:br>
              <a:rPr lang="fi-FI" dirty="0">
                <a:latin typeface="Times New Roman" pitchFamily="18" charset="0"/>
                <a:cs typeface="Times New Roman" pitchFamily="18" charset="0"/>
              </a:rPr>
            </a:br>
            <a:r>
              <a:rPr lang="fi-FI" dirty="0">
                <a:latin typeface="Times New Roman" pitchFamily="18" charset="0"/>
                <a:cs typeface="Times New Roman" pitchFamily="18" charset="0"/>
              </a:rPr>
              <a:t>Reducing the </a:t>
            </a:r>
            <a:r>
              <a:rPr lang="fi-FI" b="1" dirty="0">
                <a:latin typeface="Times New Roman" pitchFamily="18" charset="0"/>
                <a:cs typeface="Times New Roman" pitchFamily="18" charset="0"/>
              </a:rPr>
              <a:t>Beam damage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9848881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val 33"/>
          <p:cNvSpPr/>
          <p:nvPr/>
        </p:nvSpPr>
        <p:spPr>
          <a:xfrm rot="3641999">
            <a:off x="1158576" y="4363498"/>
            <a:ext cx="2550303" cy="1144737"/>
          </a:xfrm>
          <a:prstGeom prst="ellipse">
            <a:avLst/>
          </a:prstGeom>
          <a:solidFill>
            <a:srgbClr val="9B6F43">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ounded Rectangle 34"/>
          <p:cNvSpPr/>
          <p:nvPr/>
        </p:nvSpPr>
        <p:spPr>
          <a:xfrm>
            <a:off x="320675" y="4857759"/>
            <a:ext cx="1857375" cy="1357303"/>
          </a:xfrm>
          <a:prstGeom prst="roundRect">
            <a:avLst/>
          </a:prstGeom>
          <a:solidFill>
            <a:srgbClr val="DBF5FD"/>
          </a:solidFill>
          <a:ln>
            <a:solidFill>
              <a:srgbClr val="B2E9F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p:cNvSpPr>
            <a:spLocks noGrp="1"/>
          </p:cNvSpPr>
          <p:nvPr>
            <p:ph type="title" idx="4294967295"/>
          </p:nvPr>
        </p:nvSpPr>
        <p:spPr>
          <a:xfrm>
            <a:off x="0" y="142875"/>
            <a:ext cx="8229600" cy="1000125"/>
          </a:xfrm>
        </p:spPr>
        <p:txBody>
          <a:bodyPr>
            <a:normAutofit fontScale="90000"/>
          </a:bodyPr>
          <a:lstStyle/>
          <a:p>
            <a:pPr fontAlgn="auto">
              <a:spcAft>
                <a:spcPts val="0"/>
              </a:spcAft>
              <a:defRPr/>
            </a:pPr>
            <a:r>
              <a:rPr lang="fi-FI" dirty="0"/>
              <a:t>Polylysine-lipid(DMPE-EG</a:t>
            </a:r>
            <a:r>
              <a:rPr lang="fi-FI" baseline="-25000" dirty="0"/>
              <a:t>7</a:t>
            </a:r>
            <a:r>
              <a:rPr lang="fi-FI" dirty="0"/>
              <a:t>) complex</a:t>
            </a:r>
          </a:p>
        </p:txBody>
      </p:sp>
      <p:sp>
        <p:nvSpPr>
          <p:cNvPr id="38" name="Rounded Rectangle 37"/>
          <p:cNvSpPr/>
          <p:nvPr/>
        </p:nvSpPr>
        <p:spPr>
          <a:xfrm>
            <a:off x="928663" y="1571625"/>
            <a:ext cx="857256" cy="2286003"/>
          </a:xfrm>
          <a:prstGeom prst="roundRect">
            <a:avLst/>
          </a:prstGeom>
          <a:solidFill>
            <a:srgbClr val="FFE493"/>
          </a:solidFill>
          <a:ln>
            <a:solidFill>
              <a:srgbClr val="FFE49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Gill Sans MT"/>
              <a:ea typeface="+mn-ea"/>
              <a:cs typeface="+mn-cs"/>
            </a:endParaRPr>
          </a:p>
        </p:txBody>
      </p:sp>
      <p:graphicFrame>
        <p:nvGraphicFramePr>
          <p:cNvPr id="48136" name="Object 8"/>
          <p:cNvGraphicFramePr>
            <a:graphicFrameLocks noChangeAspect="1"/>
          </p:cNvGraphicFramePr>
          <p:nvPr/>
        </p:nvGraphicFramePr>
        <p:xfrm>
          <a:off x="392113" y="4429125"/>
          <a:ext cx="1778000" cy="1785938"/>
        </p:xfrm>
        <a:graphic>
          <a:graphicData uri="http://schemas.openxmlformats.org/presentationml/2006/ole">
            <mc:AlternateContent xmlns:mc="http://schemas.openxmlformats.org/markup-compatibility/2006">
              <mc:Choice xmlns:v="urn:schemas-microsoft-com:vml" Requires="v">
                <p:oleObj name="CS ChemDraw Drawing" r:id="rId3" imgW="750970" imgH="754164" progId="ChemDraw.Document.6.0">
                  <p:embed/>
                </p:oleObj>
              </mc:Choice>
              <mc:Fallback>
                <p:oleObj name="CS ChemDraw Drawing" r:id="rId3" imgW="750970" imgH="754164" progId="ChemDraw.Document.6.0">
                  <p:embed/>
                  <p:pic>
                    <p:nvPicPr>
                      <p:cNvPr id="4813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113" y="4429125"/>
                        <a:ext cx="1778000"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7" name="Object 9"/>
          <p:cNvGraphicFramePr>
            <a:graphicFrameLocks noChangeAspect="1"/>
          </p:cNvGraphicFramePr>
          <p:nvPr/>
        </p:nvGraphicFramePr>
        <p:xfrm>
          <a:off x="963613" y="1643063"/>
          <a:ext cx="2286000" cy="4337050"/>
        </p:xfrm>
        <a:graphic>
          <a:graphicData uri="http://schemas.openxmlformats.org/presentationml/2006/ole">
            <mc:AlternateContent xmlns:mc="http://schemas.openxmlformats.org/markup-compatibility/2006">
              <mc:Choice xmlns:v="urn:schemas-microsoft-com:vml" Requires="v">
                <p:oleObj name="CS ChemDraw Drawing" r:id="rId5" imgW="973289" imgH="1846634" progId="ChemDraw.Document.6.0">
                  <p:embed/>
                </p:oleObj>
              </mc:Choice>
              <mc:Fallback>
                <p:oleObj name="CS ChemDraw Drawing" r:id="rId5" imgW="973289" imgH="1846634" progId="ChemDraw.Document.6.0">
                  <p:embed/>
                  <p:pic>
                    <p:nvPicPr>
                      <p:cNvPr id="4813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613" y="1643063"/>
                        <a:ext cx="22860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1" name="Picture 20" descr="complexation_scheme.tif"/>
          <p:cNvPicPr>
            <a:picLocks noChangeAspect="1"/>
          </p:cNvPicPr>
          <p:nvPr/>
        </p:nvPicPr>
        <p:blipFill>
          <a:blip r:embed="rId7" cstate="print"/>
          <a:srcRect/>
          <a:stretch>
            <a:fillRect/>
          </a:stretch>
        </p:blipFill>
        <p:spPr bwMode="auto">
          <a:xfrm>
            <a:off x="2214563" y="1928813"/>
            <a:ext cx="1647825" cy="1557337"/>
          </a:xfrm>
          <a:prstGeom prst="rect">
            <a:avLst/>
          </a:prstGeom>
          <a:noFill/>
          <a:ln w="9525">
            <a:noFill/>
            <a:miter lim="800000"/>
            <a:headEnd/>
            <a:tailEnd/>
          </a:ln>
        </p:spPr>
      </p:pic>
      <p:grpSp>
        <p:nvGrpSpPr>
          <p:cNvPr id="3" name="Group 10"/>
          <p:cNvGrpSpPr/>
          <p:nvPr/>
        </p:nvGrpSpPr>
        <p:grpSpPr>
          <a:xfrm>
            <a:off x="4624215" y="1185333"/>
            <a:ext cx="4090808" cy="4243702"/>
            <a:chOff x="5143504" y="785794"/>
            <a:chExt cx="3730618" cy="3999774"/>
          </a:xfrm>
        </p:grpSpPr>
        <p:pic>
          <p:nvPicPr>
            <p:cNvPr id="12" name="Picture 28" descr="SAXS1.tif"/>
            <p:cNvPicPr>
              <a:picLocks noChangeAspect="1"/>
            </p:cNvPicPr>
            <p:nvPr/>
          </p:nvPicPr>
          <p:blipFill>
            <a:blip r:embed="rId8" cstate="print"/>
            <a:srcRect/>
            <a:stretch>
              <a:fillRect/>
            </a:stretch>
          </p:blipFill>
          <p:spPr bwMode="auto">
            <a:xfrm>
              <a:off x="5143504" y="785794"/>
              <a:ext cx="3730618" cy="3999774"/>
            </a:xfrm>
            <a:prstGeom prst="rect">
              <a:avLst/>
            </a:prstGeom>
            <a:noFill/>
            <a:ln w="9525">
              <a:noFill/>
              <a:miter lim="800000"/>
              <a:headEnd/>
              <a:tailEnd/>
            </a:ln>
          </p:spPr>
        </p:pic>
        <p:sp>
          <p:nvSpPr>
            <p:cNvPr id="14" name="TextBox 13"/>
            <p:cNvSpPr txBox="1"/>
            <p:nvPr/>
          </p:nvSpPr>
          <p:spPr>
            <a:xfrm>
              <a:off x="5429256" y="785794"/>
              <a:ext cx="1357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Gill Sans MT"/>
                  <a:ea typeface="+mn-ea"/>
                  <a:cs typeface="+mn-cs"/>
                </a:rPr>
                <a:t>SAXS</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spTree>
    <p:extLst>
      <p:ext uri="{BB962C8B-B14F-4D97-AF65-F5344CB8AC3E}">
        <p14:creationId xmlns:p14="http://schemas.microsoft.com/office/powerpoint/2010/main" val="2607544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229600" cy="561975"/>
          </a:xfrm>
        </p:spPr>
        <p:txBody>
          <a:bodyPr/>
          <a:lstStyle/>
          <a:p>
            <a:r>
              <a:rPr lang="fi-FI" dirty="0"/>
              <a:t>Cryo-TEM at 86 K </a:t>
            </a:r>
            <a:r>
              <a:rPr lang="fi-FI" sz="2400" dirty="0"/>
              <a:t>(Liquid nitrogen cooling ) </a:t>
            </a:r>
            <a:endParaRPr lang="en-US" sz="2400" dirty="0"/>
          </a:p>
        </p:txBody>
      </p:sp>
      <p:pic>
        <p:nvPicPr>
          <p:cNvPr id="3074" name="Picture 2"/>
          <p:cNvPicPr>
            <a:picLocks noGrp="1" noChangeAspect="1" noChangeArrowheads="1"/>
          </p:cNvPicPr>
          <p:nvPr>
            <p:ph sz="quarter" idx="4294967295"/>
          </p:nvPr>
        </p:nvPicPr>
        <p:blipFill>
          <a:blip r:embed="rId2" cstate="print"/>
          <a:srcRect/>
          <a:stretch>
            <a:fillRect/>
          </a:stretch>
        </p:blipFill>
        <p:spPr bwMode="auto">
          <a:xfrm>
            <a:off x="0" y="1500188"/>
            <a:ext cx="4071938" cy="4049712"/>
          </a:xfrm>
          <a:prstGeom prst="rect">
            <a:avLst/>
          </a:prstGeom>
          <a:noFill/>
          <a:ln w="9525">
            <a:noFill/>
            <a:miter lim="800000"/>
            <a:headEnd/>
            <a:tailEnd/>
          </a:ln>
        </p:spPr>
      </p:pic>
      <p:grpSp>
        <p:nvGrpSpPr>
          <p:cNvPr id="3" name="Group 15"/>
          <p:cNvGrpSpPr/>
          <p:nvPr/>
        </p:nvGrpSpPr>
        <p:grpSpPr>
          <a:xfrm>
            <a:off x="5143504" y="785794"/>
            <a:ext cx="3730618" cy="3999774"/>
            <a:chOff x="5143504" y="785794"/>
            <a:chExt cx="3730618" cy="3999774"/>
          </a:xfrm>
        </p:grpSpPr>
        <p:pic>
          <p:nvPicPr>
            <p:cNvPr id="7" name="Picture 28" descr="SAXS1.tif"/>
            <p:cNvPicPr>
              <a:picLocks noChangeAspect="1"/>
            </p:cNvPicPr>
            <p:nvPr/>
          </p:nvPicPr>
          <p:blipFill>
            <a:blip r:embed="rId3" cstate="print"/>
            <a:srcRect/>
            <a:stretch>
              <a:fillRect/>
            </a:stretch>
          </p:blipFill>
          <p:spPr bwMode="auto">
            <a:xfrm>
              <a:off x="5143504" y="785794"/>
              <a:ext cx="3730618" cy="3999774"/>
            </a:xfrm>
            <a:prstGeom prst="rect">
              <a:avLst/>
            </a:prstGeom>
            <a:noFill/>
            <a:ln w="9525">
              <a:noFill/>
              <a:miter lim="800000"/>
              <a:headEnd/>
              <a:tailEnd/>
            </a:ln>
          </p:spPr>
        </p:pic>
        <p:sp>
          <p:nvSpPr>
            <p:cNvPr id="11" name="Rectangle 10"/>
            <p:cNvSpPr/>
            <p:nvPr/>
          </p:nvSpPr>
          <p:spPr>
            <a:xfrm>
              <a:off x="5500694" y="2786058"/>
              <a:ext cx="1071570" cy="785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p:cNvSpPr txBox="1"/>
            <p:nvPr/>
          </p:nvSpPr>
          <p:spPr>
            <a:xfrm>
              <a:off x="5429256" y="785794"/>
              <a:ext cx="1357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Gill Sans MT"/>
                  <a:ea typeface="+mn-ea"/>
                  <a:cs typeface="+mn-cs"/>
                </a:rPr>
                <a:t>SAXS</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4" name="Group 16"/>
          <p:cNvGrpSpPr/>
          <p:nvPr/>
        </p:nvGrpSpPr>
        <p:grpSpPr>
          <a:xfrm>
            <a:off x="5357818" y="3143248"/>
            <a:ext cx="3571900" cy="3571900"/>
            <a:chOff x="5357818" y="3143248"/>
            <a:chExt cx="3571900" cy="3571900"/>
          </a:xfrm>
        </p:grpSpPr>
        <p:pic>
          <p:nvPicPr>
            <p:cNvPr id="3075" name="Picture 3"/>
            <p:cNvPicPr>
              <a:picLocks noChangeAspect="1" noChangeArrowheads="1"/>
            </p:cNvPicPr>
            <p:nvPr/>
          </p:nvPicPr>
          <p:blipFill>
            <a:blip r:embed="rId4" cstate="print"/>
            <a:srcRect/>
            <a:stretch>
              <a:fillRect/>
            </a:stretch>
          </p:blipFill>
          <p:spPr bwMode="auto">
            <a:xfrm>
              <a:off x="5357818" y="3143248"/>
              <a:ext cx="3571900" cy="3571900"/>
            </a:xfrm>
            <a:prstGeom prst="rect">
              <a:avLst/>
            </a:prstGeom>
            <a:noFill/>
            <a:ln w="9525">
              <a:noFill/>
              <a:miter lim="800000"/>
              <a:headEnd/>
              <a:tailEnd/>
            </a:ln>
          </p:spPr>
        </p:pic>
        <p:sp>
          <p:nvSpPr>
            <p:cNvPr id="13" name="Rectangle 12"/>
            <p:cNvSpPr/>
            <p:nvPr/>
          </p:nvSpPr>
          <p:spPr>
            <a:xfrm>
              <a:off x="5500694" y="3214686"/>
              <a:ext cx="15238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white"/>
                  </a:solidFill>
                  <a:effectLst/>
                  <a:uLnTx/>
                  <a:uFillTx/>
                  <a:latin typeface="Gill Sans MT"/>
                  <a:ea typeface="+mn-ea"/>
                  <a:cs typeface="+mn-cs"/>
                </a:rPr>
                <a:t>FFT from TEM</a:t>
              </a: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grpSp>
      <p:sp>
        <p:nvSpPr>
          <p:cNvPr id="18" name="TextBox 17"/>
          <p:cNvSpPr txBox="1"/>
          <p:nvPr/>
        </p:nvSpPr>
        <p:spPr>
          <a:xfrm>
            <a:off x="714348" y="5715016"/>
            <a:ext cx="40259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Gill Sans MT"/>
                <a:ea typeface="+mn-ea"/>
                <a:cs typeface="+mn-cs"/>
              </a:rPr>
              <a:t>Low dose image taken at 86 K (- 187 </a:t>
            </a:r>
            <a:r>
              <a:rPr kumimoji="0" lang="fi-FI" sz="1800" b="0" i="0" u="none" strike="noStrike" kern="1200" cap="none" spc="0" normalizeH="0" baseline="30000" noProof="0" dirty="0">
                <a:ln>
                  <a:noFill/>
                </a:ln>
                <a:solidFill>
                  <a:prstClr val="black"/>
                </a:solidFill>
                <a:effectLst/>
                <a:uLnTx/>
                <a:uFillTx/>
                <a:latin typeface="Gill Sans MT"/>
                <a:ea typeface="+mn-ea"/>
                <a:cs typeface="+mn-cs"/>
              </a:rPr>
              <a:t>o</a:t>
            </a:r>
            <a:r>
              <a:rPr kumimoji="0" lang="fi-FI" sz="1800" b="0" i="0" u="none" strike="noStrike" kern="1200" cap="none" spc="0" normalizeH="0" baseline="0" noProof="0" dirty="0">
                <a:ln>
                  <a:noFill/>
                </a:ln>
                <a:solidFill>
                  <a:prstClr val="black"/>
                </a:solidFill>
                <a:effectLst/>
                <a:uLnTx/>
                <a:uFillTx/>
                <a:latin typeface="Gill Sans MT"/>
                <a:ea typeface="+mn-ea"/>
                <a:cs typeface="+mn-cs"/>
              </a:rPr>
              <a:t>C)</a:t>
            </a: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23595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8625"/>
            <a:ext cx="8229600" cy="666750"/>
          </a:xfrm>
        </p:spPr>
        <p:txBody>
          <a:bodyPr>
            <a:normAutofit/>
          </a:bodyPr>
          <a:lstStyle/>
          <a:p>
            <a:r>
              <a:rPr lang="fi-FI" sz="3600" dirty="0"/>
              <a:t>Cryo-TEM at 86 K </a:t>
            </a:r>
            <a:r>
              <a:rPr lang="fi-FI" sz="3100" dirty="0"/>
              <a:t>(Liquid nitrogen cooling ) </a:t>
            </a:r>
            <a:endParaRPr lang="en-US" sz="3100" dirty="0"/>
          </a:p>
        </p:txBody>
      </p:sp>
      <p:pic>
        <p:nvPicPr>
          <p:cNvPr id="4" name="Picture 3" descr="nitrogen images.tif"/>
          <p:cNvPicPr/>
          <p:nvPr/>
        </p:nvPicPr>
        <p:blipFill>
          <a:blip r:embed="rId2" cstate="print"/>
          <a:stretch>
            <a:fillRect/>
          </a:stretch>
        </p:blipFill>
        <p:spPr>
          <a:xfrm>
            <a:off x="1571603" y="1785926"/>
            <a:ext cx="6666595" cy="2143140"/>
          </a:xfrm>
          <a:prstGeom prst="rect">
            <a:avLst/>
          </a:prstGeom>
        </p:spPr>
      </p:pic>
      <p:pic>
        <p:nvPicPr>
          <p:cNvPr id="5" name="Picture 4" descr="NitrogenFFTs.tif"/>
          <p:cNvPicPr/>
          <p:nvPr/>
        </p:nvPicPr>
        <p:blipFill>
          <a:blip r:embed="rId3" cstate="print"/>
          <a:stretch>
            <a:fillRect/>
          </a:stretch>
        </p:blipFill>
        <p:spPr>
          <a:xfrm>
            <a:off x="1571604" y="4071942"/>
            <a:ext cx="6602959" cy="2143140"/>
          </a:xfrm>
          <a:prstGeom prst="rect">
            <a:avLst/>
          </a:prstGeom>
        </p:spPr>
      </p:pic>
      <p:sp>
        <p:nvSpPr>
          <p:cNvPr id="6" name="Rectangle 5"/>
          <p:cNvSpPr/>
          <p:nvPr/>
        </p:nvSpPr>
        <p:spPr>
          <a:xfrm>
            <a:off x="1643042" y="1285860"/>
            <a:ext cx="171451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After one second</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Rectangle 6"/>
          <p:cNvSpPr/>
          <p:nvPr/>
        </p:nvSpPr>
        <p:spPr>
          <a:xfrm>
            <a:off x="4061946" y="1296877"/>
            <a:ext cx="247105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After few exposures ... </a:t>
            </a:r>
            <a:endParaRPr kumimoji="0" lang="en-US"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108778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AXS_PLysL14.tif"/>
          <p:cNvPicPr>
            <a:picLocks noGrp="1" noChangeAspect="1"/>
          </p:cNvPicPr>
          <p:nvPr>
            <p:ph sz="quarter" idx="4294967295"/>
          </p:nvPr>
        </p:nvPicPr>
        <p:blipFill>
          <a:blip r:embed="rId2" cstate="print"/>
          <a:srcRect/>
          <a:stretch>
            <a:fillRect/>
          </a:stretch>
        </p:blipFill>
        <p:spPr bwMode="auto">
          <a:xfrm>
            <a:off x="5244275" y="924167"/>
            <a:ext cx="3462337" cy="2870200"/>
          </a:xfrm>
          <a:prstGeom prst="rect">
            <a:avLst/>
          </a:prstGeom>
          <a:noFill/>
          <a:ln w="9525">
            <a:noFill/>
            <a:miter lim="800000"/>
            <a:headEnd/>
            <a:tailEnd/>
          </a:ln>
        </p:spPr>
      </p:pic>
      <p:pic>
        <p:nvPicPr>
          <p:cNvPr id="4" name="Picture 17" descr="TEM_zoomed_b.png"/>
          <p:cNvPicPr>
            <a:picLocks noChangeAspect="1"/>
          </p:cNvPicPr>
          <p:nvPr/>
        </p:nvPicPr>
        <p:blipFill>
          <a:blip r:embed="rId3" cstate="print"/>
          <a:srcRect/>
          <a:stretch>
            <a:fillRect/>
          </a:stretch>
        </p:blipFill>
        <p:spPr bwMode="auto">
          <a:xfrm>
            <a:off x="428596" y="1571612"/>
            <a:ext cx="4508500" cy="4500563"/>
          </a:xfrm>
          <a:prstGeom prst="rect">
            <a:avLst/>
          </a:prstGeom>
          <a:noFill/>
          <a:ln w="9525">
            <a:noFill/>
            <a:miter lim="800000"/>
            <a:headEnd/>
            <a:tailEnd/>
          </a:ln>
        </p:spPr>
      </p:pic>
      <p:pic>
        <p:nvPicPr>
          <p:cNvPr id="5" name="Content Placeholder 31" descr="RGB_FFT of PLys140B2c-0001_c.tif"/>
          <p:cNvPicPr>
            <a:picLocks noChangeAspect="1"/>
          </p:cNvPicPr>
          <p:nvPr/>
        </p:nvPicPr>
        <p:blipFill>
          <a:blip r:embed="rId4" cstate="print"/>
          <a:srcRect/>
          <a:stretch>
            <a:fillRect/>
          </a:stretch>
        </p:blipFill>
        <p:spPr bwMode="auto">
          <a:xfrm>
            <a:off x="5500694" y="3857628"/>
            <a:ext cx="2928933" cy="2927631"/>
          </a:xfrm>
          <a:prstGeom prst="rect">
            <a:avLst/>
          </a:prstGeom>
          <a:noFill/>
          <a:ln w="9525">
            <a:noFill/>
            <a:miter lim="800000"/>
            <a:headEnd/>
            <a:tailEnd/>
          </a:ln>
        </p:spPr>
      </p:pic>
      <p:grpSp>
        <p:nvGrpSpPr>
          <p:cNvPr id="3" name="Group 35"/>
          <p:cNvGrpSpPr/>
          <p:nvPr/>
        </p:nvGrpSpPr>
        <p:grpSpPr>
          <a:xfrm>
            <a:off x="6104792" y="2664070"/>
            <a:ext cx="1632438" cy="3364522"/>
            <a:chOff x="6104792" y="2664070"/>
            <a:chExt cx="1632438" cy="3364522"/>
          </a:xfrm>
        </p:grpSpPr>
        <p:cxnSp>
          <p:nvCxnSpPr>
            <p:cNvPr id="15" name="Straight Arrow Connector 14"/>
            <p:cNvCxnSpPr/>
            <p:nvPr/>
          </p:nvCxnSpPr>
          <p:spPr>
            <a:xfrm rot="5400000" flipH="1" flipV="1">
              <a:off x="5561137" y="3618036"/>
              <a:ext cx="1916722" cy="8790"/>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383215" y="4659923"/>
              <a:ext cx="246185" cy="2461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Oval 20"/>
            <p:cNvSpPr/>
            <p:nvPr/>
          </p:nvSpPr>
          <p:spPr>
            <a:xfrm>
              <a:off x="6104792" y="5032130"/>
              <a:ext cx="246185" cy="2461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p:cNvSpPr/>
            <p:nvPr/>
          </p:nvSpPr>
          <p:spPr>
            <a:xfrm>
              <a:off x="7224345" y="5782407"/>
              <a:ext cx="246185" cy="2461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p:cNvSpPr/>
            <p:nvPr/>
          </p:nvSpPr>
          <p:spPr>
            <a:xfrm>
              <a:off x="7491045" y="5442438"/>
              <a:ext cx="246185" cy="246185"/>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7" name="Group 32"/>
          <p:cNvGrpSpPr/>
          <p:nvPr/>
        </p:nvGrpSpPr>
        <p:grpSpPr>
          <a:xfrm>
            <a:off x="6145824" y="2611315"/>
            <a:ext cx="1172307" cy="3247294"/>
            <a:chOff x="6145824" y="2611315"/>
            <a:chExt cx="1172307" cy="3247294"/>
          </a:xfrm>
        </p:grpSpPr>
        <p:cxnSp>
          <p:nvCxnSpPr>
            <p:cNvPr id="8" name="Straight Arrow Connector 7"/>
            <p:cNvCxnSpPr/>
            <p:nvPr/>
          </p:nvCxnSpPr>
          <p:spPr>
            <a:xfrm rot="16200000" flipV="1">
              <a:off x="5482004" y="3275135"/>
              <a:ext cx="2303585" cy="975946"/>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7071946" y="4865077"/>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p:cNvSpPr/>
            <p:nvPr/>
          </p:nvSpPr>
          <p:spPr>
            <a:xfrm>
              <a:off x="6570785" y="5612424"/>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10" name="Group 33"/>
          <p:cNvGrpSpPr/>
          <p:nvPr/>
        </p:nvGrpSpPr>
        <p:grpSpPr>
          <a:xfrm>
            <a:off x="6301155" y="2813538"/>
            <a:ext cx="1274884" cy="3390902"/>
            <a:chOff x="6301155" y="2813538"/>
            <a:chExt cx="1274884" cy="3390902"/>
          </a:xfrm>
        </p:grpSpPr>
        <p:cxnSp>
          <p:nvCxnSpPr>
            <p:cNvPr id="9" name="Straight Arrow Connector 8"/>
            <p:cNvCxnSpPr/>
            <p:nvPr/>
          </p:nvCxnSpPr>
          <p:spPr>
            <a:xfrm rot="16200000" flipV="1">
              <a:off x="6207369" y="3402623"/>
              <a:ext cx="1796564" cy="61839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329854" y="4507523"/>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p:cNvSpPr/>
            <p:nvPr/>
          </p:nvSpPr>
          <p:spPr>
            <a:xfrm>
              <a:off x="6301155" y="5958255"/>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12" name="Group 34"/>
          <p:cNvGrpSpPr/>
          <p:nvPr/>
        </p:nvGrpSpPr>
        <p:grpSpPr>
          <a:xfrm>
            <a:off x="6013940" y="3042139"/>
            <a:ext cx="1837591" cy="3499340"/>
            <a:chOff x="6013940" y="3042139"/>
            <a:chExt cx="1837591" cy="3499340"/>
          </a:xfrm>
        </p:grpSpPr>
        <p:cxnSp>
          <p:nvCxnSpPr>
            <p:cNvPr id="11" name="Straight Arrow Connector 10"/>
            <p:cNvCxnSpPr/>
            <p:nvPr/>
          </p:nvCxnSpPr>
          <p:spPr>
            <a:xfrm rot="16200000" flipV="1">
              <a:off x="7011868" y="3486151"/>
              <a:ext cx="1142999" cy="2549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605346" y="4167554"/>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Oval 29"/>
            <p:cNvSpPr/>
            <p:nvPr/>
          </p:nvSpPr>
          <p:spPr>
            <a:xfrm>
              <a:off x="6013940" y="6295294"/>
              <a:ext cx="246185" cy="246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13" name="Group 36"/>
          <p:cNvGrpSpPr/>
          <p:nvPr/>
        </p:nvGrpSpPr>
        <p:grpSpPr>
          <a:xfrm>
            <a:off x="5861540" y="2769578"/>
            <a:ext cx="2177562" cy="2880947"/>
            <a:chOff x="5861540" y="2769578"/>
            <a:chExt cx="2177562" cy="2880947"/>
          </a:xfrm>
        </p:grpSpPr>
        <p:cxnSp>
          <p:nvCxnSpPr>
            <p:cNvPr id="17" name="Straight Arrow Connector 16"/>
            <p:cNvCxnSpPr/>
            <p:nvPr/>
          </p:nvCxnSpPr>
          <p:spPr>
            <a:xfrm rot="16200000" flipV="1">
              <a:off x="6211768" y="3433399"/>
              <a:ext cx="2294794" cy="96715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792917" y="5084886"/>
              <a:ext cx="246185" cy="2461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Oval 31"/>
            <p:cNvSpPr/>
            <p:nvPr/>
          </p:nvSpPr>
          <p:spPr>
            <a:xfrm>
              <a:off x="5861540" y="5404340"/>
              <a:ext cx="246185" cy="24618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pic>
        <p:nvPicPr>
          <p:cNvPr id="38" name="Picture 20" descr="PLys140_structure_scheme.tif"/>
          <p:cNvPicPr>
            <a:picLocks noChangeAspect="1"/>
          </p:cNvPicPr>
          <p:nvPr/>
        </p:nvPicPr>
        <p:blipFill>
          <a:blip r:embed="rId5" cstate="print"/>
          <a:srcRect t="39769"/>
          <a:stretch>
            <a:fillRect/>
          </a:stretch>
        </p:blipFill>
        <p:spPr bwMode="auto">
          <a:xfrm>
            <a:off x="1237517" y="2699238"/>
            <a:ext cx="3600450" cy="2857974"/>
          </a:xfrm>
          <a:prstGeom prst="rect">
            <a:avLst/>
          </a:prstGeom>
          <a:noFill/>
          <a:ln w="9525">
            <a:noFill/>
            <a:miter lim="800000"/>
            <a:headEnd/>
            <a:tailEnd/>
          </a:ln>
        </p:spPr>
      </p:pic>
      <p:cxnSp>
        <p:nvCxnSpPr>
          <p:cNvPr id="40" name="Straight Connector 39"/>
          <p:cNvCxnSpPr/>
          <p:nvPr/>
        </p:nvCxnSpPr>
        <p:spPr>
          <a:xfrm rot="5400000" flipH="1" flipV="1">
            <a:off x="6844938" y="5042263"/>
            <a:ext cx="378823" cy="2743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6230984" y="5172891"/>
            <a:ext cx="653143" cy="1828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6675120" y="4702627"/>
            <a:ext cx="261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1200" cap="none" spc="0" normalizeH="0" baseline="0" noProof="0" dirty="0">
                <a:ln>
                  <a:noFill/>
                </a:ln>
                <a:solidFill>
                  <a:srgbClr val="FF0000"/>
                </a:solidFill>
                <a:effectLst/>
                <a:uLnTx/>
                <a:uFillTx/>
                <a:latin typeface="Gill Sans MT"/>
                <a:ea typeface="+mn-ea"/>
                <a:cs typeface="+mn-cs"/>
                <a:sym typeface="Symbol"/>
              </a:rPr>
              <a:t></a:t>
            </a:r>
            <a:endParaRPr kumimoji="0" lang="fi-FI" sz="3200" b="1" i="0" u="none" strike="noStrike" kern="1200" cap="none" spc="0" normalizeH="0" baseline="0" noProof="0" dirty="0">
              <a:ln>
                <a:noFill/>
              </a:ln>
              <a:solidFill>
                <a:srgbClr val="FF0000"/>
              </a:solidFill>
              <a:effectLst/>
              <a:uLnTx/>
              <a:uFillTx/>
              <a:latin typeface="Gill Sans MT"/>
              <a:ea typeface="+mn-ea"/>
              <a:cs typeface="+mn-cs"/>
            </a:endParaRPr>
          </a:p>
        </p:txBody>
      </p:sp>
      <p:sp>
        <p:nvSpPr>
          <p:cNvPr id="33" name="Title 1">
            <a:extLst>
              <a:ext uri="{FF2B5EF4-FFF2-40B4-BE49-F238E27FC236}">
                <a16:creationId xmlns:a16="http://schemas.microsoft.com/office/drawing/2014/main" id="{C854E618-ADE0-46C2-AF41-3828FB25CFC1}"/>
              </a:ext>
            </a:extLst>
          </p:cNvPr>
          <p:cNvSpPr txBox="1">
            <a:spLocks/>
          </p:cNvSpPr>
          <p:nvPr/>
        </p:nvSpPr>
        <p:spPr bwMode="auto">
          <a:xfrm>
            <a:off x="0" y="152400"/>
            <a:ext cx="8229600" cy="7048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400"/>
            <a:r>
              <a:rPr lang="fi-FI"/>
              <a:t>Cryo-TEM at 18 K </a:t>
            </a:r>
            <a:r>
              <a:rPr lang="fi-FI" sz="2400"/>
              <a:t>(Liquid helium cooling ) </a:t>
            </a:r>
            <a:endParaRPr lang="en-US" sz="2400" dirty="0"/>
          </a:p>
        </p:txBody>
      </p:sp>
    </p:spTree>
    <p:extLst>
      <p:ext uri="{BB962C8B-B14F-4D97-AF65-F5344CB8AC3E}">
        <p14:creationId xmlns:p14="http://schemas.microsoft.com/office/powerpoint/2010/main" val="6255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446" y="285728"/>
            <a:ext cx="8539502" cy="685800"/>
          </a:xfrm>
        </p:spPr>
        <p:txBody>
          <a:bodyPr>
            <a:normAutofit fontScale="90000"/>
          </a:bodyPr>
          <a:lstStyle/>
          <a:p>
            <a:r>
              <a:rPr lang="fi-FI" sz="3600" dirty="0"/>
              <a:t>Summary: Cryo-TEM Helium vs. Nitrogen</a:t>
            </a:r>
            <a:endParaRPr lang="en-US" sz="2700" dirty="0"/>
          </a:p>
        </p:txBody>
      </p:sp>
      <p:pic>
        <p:nvPicPr>
          <p:cNvPr id="1026" name="Picture 2" descr="E:\Documents and Settings\Danny\Desktop\Final Master Thesis\FFTsHeliumseries3images1second30secondsandLast.tif"/>
          <p:cNvPicPr>
            <a:picLocks noChangeAspect="1" noChangeArrowheads="1"/>
          </p:cNvPicPr>
          <p:nvPr/>
        </p:nvPicPr>
        <p:blipFill>
          <a:blip r:embed="rId2" cstate="print"/>
          <a:srcRect r="67069"/>
          <a:stretch>
            <a:fillRect/>
          </a:stretch>
        </p:blipFill>
        <p:spPr bwMode="auto">
          <a:xfrm>
            <a:off x="6399295" y="1458787"/>
            <a:ext cx="2177144" cy="2214578"/>
          </a:xfrm>
          <a:prstGeom prst="rect">
            <a:avLst/>
          </a:prstGeom>
          <a:noFill/>
        </p:spPr>
      </p:pic>
      <p:pic>
        <p:nvPicPr>
          <p:cNvPr id="14" name="Picture 13" descr="NitrogenFFTs.tif"/>
          <p:cNvPicPr/>
          <p:nvPr/>
        </p:nvPicPr>
        <p:blipFill>
          <a:blip r:embed="rId3" cstate="print"/>
          <a:srcRect r="66943"/>
          <a:stretch>
            <a:fillRect/>
          </a:stretch>
        </p:blipFill>
        <p:spPr>
          <a:xfrm>
            <a:off x="6431930" y="4034953"/>
            <a:ext cx="2182711" cy="2143140"/>
          </a:xfrm>
          <a:prstGeom prst="rect">
            <a:avLst/>
          </a:prstGeom>
        </p:spPr>
      </p:pic>
      <p:graphicFrame>
        <p:nvGraphicFramePr>
          <p:cNvPr id="1545217" name="Object 1"/>
          <p:cNvGraphicFramePr>
            <a:graphicFrameLocks noChangeAspect="1"/>
          </p:cNvGraphicFramePr>
          <p:nvPr/>
        </p:nvGraphicFramePr>
        <p:xfrm>
          <a:off x="0" y="1151268"/>
          <a:ext cx="6450012" cy="4870450"/>
        </p:xfrm>
        <a:graphic>
          <a:graphicData uri="http://schemas.openxmlformats.org/presentationml/2006/ole">
            <mc:AlternateContent xmlns:mc="http://schemas.openxmlformats.org/markup-compatibility/2006">
              <mc:Choice xmlns:v="urn:schemas-microsoft-com:vml" Requires="v">
                <p:oleObj r:id="rId4" imgW="4108704" imgH="3097987" progId="Origin50.Graph">
                  <p:embed/>
                </p:oleObj>
              </mc:Choice>
              <mc:Fallback>
                <p:oleObj r:id="rId4" imgW="4108704" imgH="3097987" progId="Origin50.Graph">
                  <p:embed/>
                  <p:pic>
                    <p:nvPicPr>
                      <p:cNvPr id="1545217"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1268"/>
                        <a:ext cx="6450012" cy="487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6810704" y="1166648"/>
            <a:ext cx="1860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Gill Sans MT"/>
                <a:ea typeface="+mn-ea"/>
                <a:cs typeface="+mn-cs"/>
              </a:rPr>
              <a:t>Helium</a:t>
            </a:r>
          </a:p>
        </p:txBody>
      </p:sp>
      <p:sp>
        <p:nvSpPr>
          <p:cNvPr id="16" name="TextBox 15"/>
          <p:cNvSpPr txBox="1"/>
          <p:nvPr/>
        </p:nvSpPr>
        <p:spPr>
          <a:xfrm>
            <a:off x="6663558" y="3699641"/>
            <a:ext cx="18603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Gill Sans MT"/>
                <a:ea typeface="+mn-ea"/>
                <a:cs typeface="+mn-cs"/>
              </a:rPr>
              <a:t>Nitrogen</a:t>
            </a:r>
          </a:p>
        </p:txBody>
      </p:sp>
      <p:sp>
        <p:nvSpPr>
          <p:cNvPr id="3" name="Rectangle 2">
            <a:extLst>
              <a:ext uri="{FF2B5EF4-FFF2-40B4-BE49-F238E27FC236}">
                <a16:creationId xmlns:a16="http://schemas.microsoft.com/office/drawing/2014/main" id="{4B9BC219-7A95-DF5D-0362-E09714BCCDCD}"/>
              </a:ext>
            </a:extLst>
          </p:cNvPr>
          <p:cNvSpPr/>
          <p:nvPr/>
        </p:nvSpPr>
        <p:spPr>
          <a:xfrm>
            <a:off x="993913" y="5239910"/>
            <a:ext cx="4941736" cy="5128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6145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323850" y="333375"/>
            <a:ext cx="8135938" cy="1655763"/>
          </a:xfrm>
        </p:spPr>
        <p:txBody>
          <a:bodyPr/>
          <a:lstStyle/>
          <a:p>
            <a:pPr eaLnBrk="1" hangingPunct="1"/>
            <a:r>
              <a:rPr lang="fi-FI"/>
              <a:t>Cryo Vitrification: also other solvents possible</a:t>
            </a:r>
            <a:endParaRPr lang="en-US"/>
          </a:p>
        </p:txBody>
      </p:sp>
      <p:sp>
        <p:nvSpPr>
          <p:cNvPr id="69635" name="Rectangle 3"/>
          <p:cNvSpPr>
            <a:spLocks noGrp="1" noChangeArrowheads="1"/>
          </p:cNvSpPr>
          <p:nvPr>
            <p:ph type="body" idx="1"/>
          </p:nvPr>
        </p:nvSpPr>
        <p:spPr>
          <a:xfrm>
            <a:off x="2268538" y="2335213"/>
            <a:ext cx="3959225" cy="4522787"/>
          </a:xfrm>
        </p:spPr>
        <p:txBody>
          <a:bodyPr/>
          <a:lstStyle/>
          <a:p>
            <a:pPr eaLnBrk="1" hangingPunct="1"/>
            <a:r>
              <a:rPr lang="fi-FI"/>
              <a:t>Toluene</a:t>
            </a:r>
          </a:p>
          <a:p>
            <a:pPr eaLnBrk="1" hangingPunct="1"/>
            <a:r>
              <a:rPr lang="fi-FI"/>
              <a:t>Tetrahydrofuran (THF)</a:t>
            </a:r>
          </a:p>
          <a:p>
            <a:pPr eaLnBrk="1" hangingPunct="1"/>
            <a:r>
              <a:rPr lang="fi-FI"/>
              <a:t>THF/methanol mixture</a:t>
            </a:r>
          </a:p>
          <a:p>
            <a:pPr eaLnBrk="1" hangingPunct="1"/>
            <a:r>
              <a:rPr lang="fi-FI"/>
              <a:t>Alkohols (methanol, ethanol..)</a:t>
            </a:r>
          </a:p>
          <a:p>
            <a:pPr eaLnBrk="1" hangingPunct="1"/>
            <a:r>
              <a:rPr lang="fi-FI"/>
              <a:t>..</a:t>
            </a: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0"/>
            <a:ext cx="8229600" cy="582594"/>
          </a:xfrm>
        </p:spPr>
        <p:txBody>
          <a:bodyPr/>
          <a:lstStyle/>
          <a:p>
            <a:r>
              <a:rPr lang="fi-FI" sz="2800" dirty="0">
                <a:latin typeface="Times New Roman" pitchFamily="18" charset="0"/>
                <a:cs typeface="Times New Roman" pitchFamily="18" charset="0"/>
              </a:rPr>
              <a:t>Example: Nanoparticles in </a:t>
            </a:r>
            <a:r>
              <a:rPr lang="fi-FI" sz="2800" dirty="0" err="1">
                <a:latin typeface="Times New Roman" pitchFamily="18" charset="0"/>
                <a:cs typeface="Times New Roman" pitchFamily="18" charset="0"/>
              </a:rPr>
              <a:t>solution</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organic</a:t>
            </a:r>
            <a:r>
              <a:rPr lang="fi-FI" sz="2800" dirty="0">
                <a:latin typeface="Times New Roman" pitchFamily="18" charset="0"/>
                <a:cs typeface="Times New Roman" pitchFamily="18" charset="0"/>
              </a:rPr>
              <a:t> </a:t>
            </a:r>
            <a:r>
              <a:rPr lang="fi-FI" sz="2800" dirty="0" err="1">
                <a:latin typeface="Times New Roman" pitchFamily="18" charset="0"/>
                <a:cs typeface="Times New Roman" pitchFamily="18" charset="0"/>
              </a:rPr>
              <a:t>solvent</a:t>
            </a:r>
            <a:r>
              <a:rPr lang="fi-FI" sz="2800" dirty="0">
                <a:latin typeface="Times New Roman" pitchFamily="18" charset="0"/>
                <a:cs typeface="Times New Roman" pitchFamily="18" charset="0"/>
              </a:rPr>
              <a:t>)</a:t>
            </a:r>
          </a:p>
        </p:txBody>
      </p:sp>
      <p:sp>
        <p:nvSpPr>
          <p:cNvPr id="233473" name="Rectangle 1"/>
          <p:cNvSpPr>
            <a:spLocks noChangeArrowheads="1"/>
          </p:cNvSpPr>
          <p:nvPr/>
        </p:nvSpPr>
        <p:spPr bwMode="auto">
          <a:xfrm>
            <a:off x="5500694" y="1575989"/>
            <a:ext cx="328618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tab pos="630238" algn="l"/>
              </a:tabLst>
              <a:defRPr/>
            </a:pPr>
            <a:r>
              <a:rPr kumimoji="0" lang="en-US" sz="1800" b="0" i="0" u="none" strike="noStrike" kern="1200" cap="none" spc="0" normalizeH="0" baseline="0" noProof="0" dirty="0" err="1">
                <a:ln>
                  <a:noFill/>
                </a:ln>
                <a:solidFill>
                  <a:srgbClr val="000000"/>
                </a:solidFill>
                <a:effectLst/>
                <a:uLnTx/>
                <a:uFillTx/>
                <a:latin typeface="Times New Roman" pitchFamily="18" charset="0"/>
                <a:ea typeface="Batang" pitchFamily="18" charset="-127"/>
                <a:cs typeface="Times New Roman" pitchFamily="18" charset="0"/>
              </a:rPr>
              <a:t>Cryo</a:t>
            </a: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electron microscopy by direct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Batang" pitchFamily="18" charset="-127"/>
                <a:cs typeface="Times New Roman" pitchFamily="18" charset="0"/>
              </a:rPr>
              <a:t>vitrification</a:t>
            </a: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of solutions – </a:t>
            </a:r>
          </a:p>
          <a:p>
            <a:pPr marL="0" marR="0" lvl="0" indent="0" algn="l" defTabSz="914400" rtl="0" eaLnBrk="0" fontAlgn="base" latinLnBrk="0" hangingPunct="0">
              <a:lnSpc>
                <a:spcPct val="100000"/>
              </a:lnSpc>
              <a:spcBef>
                <a:spcPct val="0"/>
              </a:spcBef>
              <a:spcAft>
                <a:spcPct val="0"/>
              </a:spcAft>
              <a:buClrTx/>
              <a:buSzTx/>
              <a:buFontTx/>
              <a:buNone/>
              <a:tabLst>
                <a:tab pos="630238" algn="l"/>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tab pos="630238" algn="l"/>
              </a:tabLst>
              <a:defRPr/>
            </a:pPr>
            <a:r>
              <a:rPr kumimoji="0" lang="en-US" sz="1800" b="1"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Benefit:</a:t>
            </a: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There is no need to evaporate solvent – which may induce aggregation – but solvent is just vitrified in amorphous state.</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6" name="Picture 5"/>
          <p:cNvPicPr/>
          <p:nvPr/>
        </p:nvPicPr>
        <p:blipFill>
          <a:blip r:embed="rId3" cstate="print"/>
          <a:srcRect/>
          <a:stretch>
            <a:fillRect/>
          </a:stretch>
        </p:blipFill>
        <p:spPr bwMode="auto">
          <a:xfrm>
            <a:off x="571472" y="1428736"/>
            <a:ext cx="4643470" cy="4630202"/>
          </a:xfrm>
          <a:prstGeom prst="rect">
            <a:avLst/>
          </a:prstGeom>
          <a:noFill/>
          <a:ln w="9525">
            <a:noFill/>
            <a:miter lim="800000"/>
            <a:headEnd/>
            <a:tailEnd/>
          </a:ln>
        </p:spPr>
      </p:pic>
      <p:sp>
        <p:nvSpPr>
          <p:cNvPr id="7" name="Rectangle 6"/>
          <p:cNvSpPr/>
          <p:nvPr/>
        </p:nvSpPr>
        <p:spPr>
          <a:xfrm>
            <a:off x="714348" y="714356"/>
            <a:ext cx="7000923"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How stable is the solution – is there any aggregation?</a:t>
            </a:r>
          </a:p>
        </p:txBody>
      </p:sp>
      <p:sp>
        <p:nvSpPr>
          <p:cNvPr id="9" name="Rectangle 8"/>
          <p:cNvSpPr/>
          <p:nvPr/>
        </p:nvSpPr>
        <p:spPr>
          <a:xfrm>
            <a:off x="1643042" y="6215082"/>
            <a:ext cx="575670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pitchFamily="18" charset="0"/>
                <a:ea typeface="Batang" pitchFamily="18" charset="-127"/>
                <a:cs typeface="Times New Roman" pitchFamily="18" charset="0"/>
              </a:rPr>
              <a:t>Cryo</a:t>
            </a: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electron microscopy image after solution </a:t>
            </a:r>
            <a:r>
              <a:rPr kumimoji="0" lang="en-US" sz="1800" b="0" i="0" u="none" strike="noStrike" kern="1200" cap="none" spc="0" normalizeH="0" baseline="0" noProof="0" dirty="0" err="1">
                <a:ln>
                  <a:noFill/>
                </a:ln>
                <a:solidFill>
                  <a:srgbClr val="000000"/>
                </a:solidFill>
                <a:effectLst/>
                <a:uLnTx/>
                <a:uFillTx/>
                <a:latin typeface="Times New Roman" pitchFamily="18" charset="0"/>
                <a:ea typeface="Batang" pitchFamily="18" charset="-127"/>
                <a:cs typeface="Times New Roman" pitchFamily="18" charset="0"/>
              </a:rPr>
              <a:t>vitrification</a:t>
            </a:r>
            <a:r>
              <a:rPr kumimoji="0" lang="en-US" sz="1800" b="0" i="0" u="none" strike="noStrike" kern="1200" cap="none" spc="0" normalizeH="0" baseline="0" noProof="0" dirty="0">
                <a:ln>
                  <a:noFill/>
                </a:ln>
                <a:solidFill>
                  <a:srgbClr val="000000"/>
                </a:solidFill>
                <a:effectLst/>
                <a:uLnTx/>
                <a:uFillTx/>
                <a:latin typeface="Times New Roman" pitchFamily="18" charset="0"/>
                <a:ea typeface="Batang" pitchFamily="18" charset="-127"/>
                <a:cs typeface="Times New Roman" pitchFamily="18" charset="0"/>
              </a:rPr>
              <a:t> </a:t>
            </a:r>
            <a:endParaRPr kumimoji="0" lang="fi-FI"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3568" y="188640"/>
            <a:ext cx="8118648" cy="5986254"/>
          </a:xfrm>
          <a:prstGeom prst="rect">
            <a:avLst/>
          </a:prstGeom>
        </p:spPr>
        <p:txBody>
          <a:bodyPr wrap="square">
            <a:spAutoFit/>
          </a:bodyPr>
          <a:lstStyle/>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How to minimize…</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1. Low dose TEM:  - As small intensity as possible</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Small spot size, small cond. aperture, spread the beam, </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low magnification</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Focusing etc. in the adjacent area or the specimen - </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Automatic low dose software</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2. High voltage TEM</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Electron mean free path longer when </a:t>
            </a:r>
            <a:r>
              <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V</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increased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Wingdings" pitchFamily="2" charset="2"/>
              </a:rPr>
              <a:t> less inelastic scattering  less damage</a:t>
            </a:r>
          </a:p>
          <a:p>
            <a:pPr marL="457200" marR="0" lvl="0" indent="-457200" algn="l" defTabSz="914400" rtl="0" eaLnBrk="1" fontAlgn="auto" latinLnBrk="0" hangingPunct="1">
              <a:lnSpc>
                <a:spcPct val="100000"/>
              </a:lnSpc>
              <a:spcBef>
                <a:spcPct val="5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Wingdings" pitchFamily="2" charset="2"/>
              </a:rPr>
              <a:t>knock-on damage is increased above 200 - 300kV </a:t>
            </a:r>
            <a:r>
              <a:rPr kumimoji="0" lang="en-US" sz="1800" b="0"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Wingdings" pitchFamily="2" charset="2"/>
              </a:rPr>
              <a:t> </a:t>
            </a:r>
          </a:p>
          <a:p>
            <a:pPr marL="457200" marR="0" lvl="0" indent="-457200" algn="l" defTabSz="914400" rtl="0" eaLnBrk="1" fontAlgn="auto" latinLnBrk="0" hangingPunct="1">
              <a:lnSpc>
                <a:spcPct val="100000"/>
              </a:lnSpc>
              <a:spcBef>
                <a:spcPct val="50000"/>
              </a:spcBef>
              <a:spcAft>
                <a:spcPts val="0"/>
              </a:spcAft>
              <a:buClrTx/>
              <a:buSzTx/>
              <a:buFontTx/>
              <a:buChar char="-"/>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Wingdings" pitchFamily="2" charset="2"/>
              </a:rPr>
              <a:t>Less contrast in high voltages</a:t>
            </a:r>
          </a:p>
          <a:p>
            <a:pPr marL="457200" marR="0" lvl="0" indent="-457200" algn="l" defTabSz="914400" rtl="0" eaLnBrk="1" fontAlgn="auto" latinLnBrk="0" hangingPunct="1">
              <a:lnSpc>
                <a:spcPct val="100000"/>
              </a:lnSpc>
              <a:spcBef>
                <a:spcPct val="50000"/>
              </a:spcBef>
              <a:spcAft>
                <a:spcPts val="0"/>
              </a:spcAft>
              <a:buClrTx/>
              <a:buSzTx/>
              <a:buFontTx/>
              <a:buNone/>
              <a:tabLst/>
              <a:defRPr/>
            </a:pPr>
            <a:r>
              <a:rPr kumimoji="0" lang="en-US" sz="1800" b="0" i="0" u="none" strike="noStrike" kern="1200" cap="none" spc="0" normalizeH="0" baseline="0" noProof="0" dirty="0">
                <a:ln>
                  <a:noFill/>
                </a:ln>
                <a:effectLst/>
                <a:uLnTx/>
                <a:uFillTx/>
                <a:latin typeface="Times New Roman" pitchFamily="18" charset="0"/>
                <a:ea typeface="+mn-ea"/>
                <a:cs typeface="Times New Roman" pitchFamily="18" charset="0"/>
                <a:sym typeface="Wingdings" pitchFamily="2" charset="2"/>
              </a:rPr>
              <a:t>However carbon </a:t>
            </a:r>
            <a:r>
              <a:rPr kumimoji="0" lang="en-US" sz="1800" b="0" i="0" u="none" strike="noStrike" kern="1200" cap="none" spc="0" normalizeH="0" baseline="0" noProof="0" dirty="0" err="1">
                <a:ln>
                  <a:noFill/>
                </a:ln>
                <a:effectLst/>
                <a:uLnTx/>
                <a:uFillTx/>
                <a:latin typeface="Times New Roman" pitchFamily="18" charset="0"/>
                <a:ea typeface="+mn-ea"/>
                <a:cs typeface="Times New Roman" pitchFamily="18" charset="0"/>
                <a:sym typeface="Wingdings" pitchFamily="2" charset="2"/>
              </a:rPr>
              <a:t>nanotubes</a:t>
            </a:r>
            <a:r>
              <a:rPr kumimoji="0" lang="en-US" sz="1800" b="0" i="0" u="none" strike="noStrike" kern="1200" cap="none" spc="0" normalizeH="0" baseline="0" noProof="0" dirty="0">
                <a:ln>
                  <a:noFill/>
                </a:ln>
                <a:effectLst/>
                <a:uLnTx/>
                <a:uFillTx/>
                <a:latin typeface="Times New Roman" pitchFamily="18" charset="0"/>
                <a:ea typeface="+mn-ea"/>
                <a:cs typeface="Times New Roman" pitchFamily="18" charset="0"/>
                <a:sym typeface="Wingdings" pitchFamily="2" charset="2"/>
              </a:rPr>
              <a:t> quite low voltage 80kV is</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sym typeface="Wingdings" pitchFamily="2" charset="2"/>
              </a:rPr>
              <a:t> a better .. </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3. </a:t>
            </a:r>
            <a:r>
              <a:rPr kumimoji="0" lang="en-US" sz="20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Cryo</a:t>
            </a:r>
            <a:r>
              <a:rPr kumimoji="0" lang="en-US" sz="20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microscopy</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At low temperatures degradation slower (either </a:t>
            </a:r>
            <a:r>
              <a:rPr kumimoji="0" lang="en-US" sz="18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liquid nitrogen</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or liquid Helium cooling) (Dose typically ~10 electrons/Å^2 or </a:t>
            </a:r>
            <a:r>
              <a:rPr kumimoji="0" lang="en-US" sz="18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some polymers even much less </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–but then the signal to noise ratio is a problem…)</a:t>
            </a:r>
          </a:p>
          <a:p>
            <a:pPr marL="457200" marR="0" lvl="0" indent="-457200" algn="l" defTabSz="914400" rtl="0" eaLnBrk="1" fontAlgn="auto" latinLnBrk="0" hangingPunct="1">
              <a:lnSpc>
                <a:spcPct val="100000"/>
              </a:lnSpc>
              <a:spcBef>
                <a:spcPct val="50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4. Sample coating</a:t>
            </a:r>
            <a:r>
              <a:rPr kumimoji="0" lang="en-US" sz="1800" b="0" i="0"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(thin film of carbon film), Replica …  </a:t>
            </a:r>
          </a:p>
        </p:txBody>
      </p:sp>
    </p:spTree>
    <p:extLst>
      <p:ext uri="{BB962C8B-B14F-4D97-AF65-F5344CB8AC3E}">
        <p14:creationId xmlns:p14="http://schemas.microsoft.com/office/powerpoint/2010/main" val="12764434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50825" y="0"/>
            <a:ext cx="4186238" cy="2579688"/>
          </a:xfrm>
        </p:spPr>
        <p:txBody>
          <a:bodyPr/>
          <a:lstStyle/>
          <a:p>
            <a:pPr eaLnBrk="1" hangingPunct="1"/>
            <a:r>
              <a:rPr lang="fi-FI" sz="2800" b="1">
                <a:latin typeface="Times New Roman" pitchFamily="18" charset="0"/>
              </a:rPr>
              <a:t>Example:</a:t>
            </a:r>
            <a:r>
              <a:rPr lang="fi-FI" sz="2800">
                <a:latin typeface="Times New Roman" pitchFamily="18" charset="0"/>
              </a:rPr>
              <a:t> rod-coil block copolymer aggregation in THF/methanol mixtures</a:t>
            </a:r>
            <a:endParaRPr lang="en-US" sz="2800">
              <a:latin typeface="Times New Roman" pitchFamily="18" charset="0"/>
            </a:endParaRPr>
          </a:p>
        </p:txBody>
      </p:sp>
      <p:pic>
        <p:nvPicPr>
          <p:cNvPr id="70659" name="Picture 4" descr="cyro-TEM"/>
          <p:cNvPicPr>
            <a:picLocks noGrp="1" noChangeAspect="1" noChangeArrowheads="1"/>
          </p:cNvPicPr>
          <p:nvPr>
            <p:ph type="body" idx="1"/>
          </p:nvPr>
        </p:nvPicPr>
        <p:blipFill>
          <a:blip r:embed="rId3" cstate="print"/>
          <a:srcRect l="48161" t="32373"/>
          <a:stretch>
            <a:fillRect/>
          </a:stretch>
        </p:blipFill>
        <p:spPr>
          <a:xfrm>
            <a:off x="5292725" y="369888"/>
            <a:ext cx="3343275" cy="6488112"/>
          </a:xfrm>
        </p:spPr>
      </p:pic>
      <p:pic>
        <p:nvPicPr>
          <p:cNvPr id="70660" name="Picture 5" descr="schematic080918-5"/>
          <p:cNvPicPr>
            <a:picLocks noChangeAspect="1" noChangeArrowheads="1"/>
          </p:cNvPicPr>
          <p:nvPr/>
        </p:nvPicPr>
        <p:blipFill>
          <a:blip r:embed="rId4" cstate="print"/>
          <a:srcRect/>
          <a:stretch>
            <a:fillRect/>
          </a:stretch>
        </p:blipFill>
        <p:spPr bwMode="auto">
          <a:xfrm>
            <a:off x="395288" y="3141663"/>
            <a:ext cx="4321175" cy="1811337"/>
          </a:xfrm>
          <a:prstGeom prst="rect">
            <a:avLst/>
          </a:prstGeom>
          <a:noFill/>
          <a:ln w="9525">
            <a:noFill/>
            <a:miter lim="800000"/>
            <a:headEnd/>
            <a:tailEnd/>
          </a:ln>
        </p:spPr>
      </p:pic>
      <p:cxnSp>
        <p:nvCxnSpPr>
          <p:cNvPr id="3" name="Straight Arrow Connector 2">
            <a:extLst>
              <a:ext uri="{FF2B5EF4-FFF2-40B4-BE49-F238E27FC236}">
                <a16:creationId xmlns:a16="http://schemas.microsoft.com/office/drawing/2014/main" id="{6BE969D6-D525-456A-BE16-685B947F5500}"/>
              </a:ext>
            </a:extLst>
          </p:cNvPr>
          <p:cNvCxnSpPr/>
          <p:nvPr/>
        </p:nvCxnSpPr>
        <p:spPr>
          <a:xfrm flipH="1">
            <a:off x="1900410" y="1872867"/>
            <a:ext cx="3332602" cy="11347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635F3E-5C48-4074-9427-DDCD5E55357F}"/>
              </a:ext>
            </a:extLst>
          </p:cNvPr>
          <p:cNvCxnSpPr>
            <a:cxnSpLocks/>
          </p:cNvCxnSpPr>
          <p:nvPr/>
        </p:nvCxnSpPr>
        <p:spPr>
          <a:xfrm flipH="1" flipV="1">
            <a:off x="4437063" y="4880472"/>
            <a:ext cx="968547" cy="7281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D4E44-D54E-4452-ACB4-64FE695312CC}"/>
              </a:ext>
            </a:extLst>
          </p:cNvPr>
          <p:cNvPicPr>
            <a:picLocks noChangeAspect="1"/>
          </p:cNvPicPr>
          <p:nvPr/>
        </p:nvPicPr>
        <p:blipFill>
          <a:blip r:embed="rId2"/>
          <a:stretch>
            <a:fillRect/>
          </a:stretch>
        </p:blipFill>
        <p:spPr>
          <a:xfrm>
            <a:off x="1390298" y="1979346"/>
            <a:ext cx="5869243" cy="3922899"/>
          </a:xfrm>
          <a:prstGeom prst="rect">
            <a:avLst/>
          </a:prstGeom>
        </p:spPr>
      </p:pic>
      <p:sp>
        <p:nvSpPr>
          <p:cNvPr id="7" name="TextBox 6">
            <a:extLst>
              <a:ext uri="{FF2B5EF4-FFF2-40B4-BE49-F238E27FC236}">
                <a16:creationId xmlns:a16="http://schemas.microsoft.com/office/drawing/2014/main" id="{27BEE732-F293-4321-926E-3D7057CF7562}"/>
              </a:ext>
            </a:extLst>
          </p:cNvPr>
          <p:cNvSpPr txBox="1"/>
          <p:nvPr/>
        </p:nvSpPr>
        <p:spPr>
          <a:xfrm>
            <a:off x="1194680" y="5902245"/>
            <a:ext cx="6754633" cy="523220"/>
          </a:xfrm>
          <a:prstGeom prst="rect">
            <a:avLst/>
          </a:prstGeom>
          <a:noFill/>
        </p:spPr>
        <p:txBody>
          <a:bodyPr wrap="square">
            <a:spAutoFit/>
          </a:bodyPr>
          <a:lstStyle/>
          <a:p>
            <a:pPr algn="l"/>
            <a:r>
              <a:rPr lang="en-US" sz="1400" b="1" i="1" u="none" strike="noStrike" baseline="0" dirty="0">
                <a:latin typeface="GoudyStd-BoldItalic"/>
              </a:rPr>
              <a:t>Fig. 7.6 Formation of HRTEM image. (a) Schematic imaging process</a:t>
            </a:r>
          </a:p>
          <a:p>
            <a:pPr algn="l"/>
            <a:r>
              <a:rPr lang="en-US" sz="1400" b="1" i="1" u="none" strike="noStrike" baseline="0" dirty="0">
                <a:latin typeface="GoudyStd-BoldItalic"/>
              </a:rPr>
              <a:t>in TEM; (b) mathematical processing.</a:t>
            </a:r>
            <a:endParaRPr lang="fi-FI" sz="1400" dirty="0"/>
          </a:p>
        </p:txBody>
      </p:sp>
      <p:sp>
        <p:nvSpPr>
          <p:cNvPr id="9" name="TextBox 8">
            <a:extLst>
              <a:ext uri="{FF2B5EF4-FFF2-40B4-BE49-F238E27FC236}">
                <a16:creationId xmlns:a16="http://schemas.microsoft.com/office/drawing/2014/main" id="{4684A41D-8076-49B3-96D3-04ACD80E22C1}"/>
              </a:ext>
            </a:extLst>
          </p:cNvPr>
          <p:cNvSpPr txBox="1"/>
          <p:nvPr/>
        </p:nvSpPr>
        <p:spPr>
          <a:xfrm>
            <a:off x="1123120" y="1452838"/>
            <a:ext cx="4572000" cy="492443"/>
          </a:xfrm>
          <a:prstGeom prst="rect">
            <a:avLst/>
          </a:prstGeom>
          <a:noFill/>
        </p:spPr>
        <p:txBody>
          <a:bodyPr wrap="square">
            <a:spAutoFit/>
          </a:bodyPr>
          <a:lstStyle/>
          <a:p>
            <a:pPr algn="l"/>
            <a:r>
              <a:rPr lang="fi-FI" sz="1400" b="1" i="0" u="none" strike="noStrike" baseline="0" dirty="0">
                <a:latin typeface="GoudyStd-Bold"/>
              </a:rPr>
              <a:t>7.2 </a:t>
            </a:r>
            <a:r>
              <a:rPr lang="fi-FI" sz="1400" b="1" i="0" u="none" strike="noStrike" baseline="0" dirty="0" err="1">
                <a:latin typeface="GoudyStd-Bold"/>
              </a:rPr>
              <a:t>High-Resolution</a:t>
            </a:r>
            <a:r>
              <a:rPr lang="fi-FI" sz="1400" b="1" i="0" u="none" strike="noStrike" baseline="0" dirty="0">
                <a:latin typeface="GoudyStd-Bold"/>
              </a:rPr>
              <a:t> Transmission Electron </a:t>
            </a:r>
            <a:r>
              <a:rPr lang="fi-FI" sz="1400" b="1" i="0" u="none" strike="noStrike" baseline="0" dirty="0" err="1">
                <a:latin typeface="GoudyStd-Bold"/>
              </a:rPr>
              <a:t>Microscopy</a:t>
            </a:r>
            <a:endParaRPr lang="fi-FI" sz="1400" b="1" i="0" u="none" strike="noStrike" baseline="0" dirty="0">
              <a:latin typeface="GoudyStd-Bold"/>
            </a:endParaRPr>
          </a:p>
          <a:p>
            <a:pPr algn="l"/>
            <a:r>
              <a:rPr lang="fi-FI" sz="1200" b="1" i="1" u="none" strike="noStrike" baseline="0" dirty="0">
                <a:latin typeface="GoudyStd-BoldItalic"/>
              </a:rPr>
              <a:t>7.2.1 </a:t>
            </a:r>
            <a:r>
              <a:rPr lang="fi-FI" sz="1200" b="1" i="1" u="none" strike="noStrike" baseline="0" dirty="0" err="1">
                <a:latin typeface="GoudyStd-BoldItalic"/>
              </a:rPr>
              <a:t>Principles</a:t>
            </a:r>
            <a:r>
              <a:rPr lang="fi-FI" sz="1200" b="1" i="1" u="none" strike="noStrike" baseline="0" dirty="0">
                <a:latin typeface="GoudyStd-BoldItalic"/>
              </a:rPr>
              <a:t> of HRTEM</a:t>
            </a:r>
            <a:endParaRPr lang="fi-FI" dirty="0"/>
          </a:p>
        </p:txBody>
      </p:sp>
      <p:sp>
        <p:nvSpPr>
          <p:cNvPr id="11" name="TextBox 10">
            <a:extLst>
              <a:ext uri="{FF2B5EF4-FFF2-40B4-BE49-F238E27FC236}">
                <a16:creationId xmlns:a16="http://schemas.microsoft.com/office/drawing/2014/main" id="{91C9E2E0-B079-4F14-859A-CB2BBDBBE2DF}"/>
              </a:ext>
            </a:extLst>
          </p:cNvPr>
          <p:cNvSpPr txBox="1"/>
          <p:nvPr/>
        </p:nvSpPr>
        <p:spPr>
          <a:xfrm>
            <a:off x="683279" y="974140"/>
            <a:ext cx="7601979" cy="307777"/>
          </a:xfrm>
          <a:prstGeom prst="rect">
            <a:avLst/>
          </a:prstGeom>
          <a:noFill/>
        </p:spPr>
        <p:txBody>
          <a:bodyPr wrap="square">
            <a:spAutoFit/>
          </a:bodyPr>
          <a:lstStyle/>
          <a:p>
            <a:pPr algn="l"/>
            <a:r>
              <a:rPr lang="fi-FI" sz="1400" b="1" i="0" u="none" strike="noStrike" baseline="0" dirty="0" err="1">
                <a:latin typeface="AvenirLTStd-Black"/>
              </a:rPr>
              <a:t>Zhiping</a:t>
            </a:r>
            <a:r>
              <a:rPr lang="fi-FI" sz="1400" b="1" i="0" u="none" strike="noStrike" baseline="0" dirty="0">
                <a:latin typeface="AvenirLTStd-Black"/>
              </a:rPr>
              <a:t> Luo, A </a:t>
            </a:r>
            <a:r>
              <a:rPr lang="fi-FI" sz="1400" b="1" i="0" u="none" strike="noStrike" baseline="0" dirty="0" err="1">
                <a:latin typeface="AvenirLTStd-Black"/>
              </a:rPr>
              <a:t>Practical</a:t>
            </a:r>
            <a:r>
              <a:rPr lang="fi-FI" sz="1400" b="1" i="0" u="none" strike="noStrike" baseline="0" dirty="0">
                <a:latin typeface="AvenirLTStd-Black"/>
              </a:rPr>
              <a:t> Guide to Transmission Electron </a:t>
            </a:r>
            <a:r>
              <a:rPr lang="fi-FI" sz="1400" b="1" i="0" u="none" strike="noStrike" baseline="0" dirty="0" err="1">
                <a:latin typeface="AvenirLTStd-Black"/>
              </a:rPr>
              <a:t>Microscopy</a:t>
            </a:r>
            <a:r>
              <a:rPr lang="fi-FI" sz="1400" b="1" i="0" u="none" strike="noStrike" baseline="0" dirty="0">
                <a:latin typeface="AvenirLTStd-Black"/>
              </a:rPr>
              <a:t>, Volume II </a:t>
            </a:r>
            <a:r>
              <a:rPr lang="fi-FI" sz="1400" b="0" i="1" u="none" strike="noStrike" baseline="0" dirty="0">
                <a:latin typeface="AvenirLTStd-MediumOblique"/>
              </a:rPr>
              <a:t>Advanced </a:t>
            </a:r>
            <a:r>
              <a:rPr lang="fi-FI" sz="1400" b="0" i="1" u="none" strike="noStrike" baseline="0" dirty="0" err="1">
                <a:latin typeface="AvenirLTStd-MediumOblique"/>
              </a:rPr>
              <a:t>Microscopy</a:t>
            </a:r>
            <a:endParaRPr lang="fi-FI" sz="1400" dirty="0"/>
          </a:p>
        </p:txBody>
      </p:sp>
      <p:sp>
        <p:nvSpPr>
          <p:cNvPr id="12" name="TextBox 11">
            <a:extLst>
              <a:ext uri="{FF2B5EF4-FFF2-40B4-BE49-F238E27FC236}">
                <a16:creationId xmlns:a16="http://schemas.microsoft.com/office/drawing/2014/main" id="{A0755560-7719-45CC-B779-CDB805CEDE4F}"/>
              </a:ext>
            </a:extLst>
          </p:cNvPr>
          <p:cNvSpPr txBox="1"/>
          <p:nvPr/>
        </p:nvSpPr>
        <p:spPr>
          <a:xfrm>
            <a:off x="683279" y="323553"/>
            <a:ext cx="6679095" cy="400110"/>
          </a:xfrm>
          <a:prstGeom prst="rect">
            <a:avLst/>
          </a:prstGeom>
          <a:noFill/>
        </p:spPr>
        <p:txBody>
          <a:bodyPr wrap="square" rtlCol="0">
            <a:spAutoFit/>
          </a:bodyPr>
          <a:lstStyle/>
          <a:p>
            <a:r>
              <a:rPr lang="en-US" sz="2000" b="1" dirty="0"/>
              <a:t>CTF Lens Contrast Transfer Function</a:t>
            </a:r>
            <a:endParaRPr lang="fi-FI" sz="2000" b="1" dirty="0"/>
          </a:p>
        </p:txBody>
      </p:sp>
    </p:spTree>
    <p:extLst>
      <p:ext uri="{BB962C8B-B14F-4D97-AF65-F5344CB8AC3E}">
        <p14:creationId xmlns:p14="http://schemas.microsoft.com/office/powerpoint/2010/main" val="2700792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p:cNvPicPr>
            <a:picLocks noChangeAspect="1" noChangeArrowheads="1"/>
          </p:cNvPicPr>
          <p:nvPr/>
        </p:nvPicPr>
        <p:blipFill>
          <a:blip r:embed="rId2" cstate="print"/>
          <a:srcRect/>
          <a:stretch>
            <a:fillRect/>
          </a:stretch>
        </p:blipFill>
        <p:spPr bwMode="auto">
          <a:xfrm>
            <a:off x="437545" y="1532735"/>
            <a:ext cx="3384376" cy="2881160"/>
          </a:xfrm>
          <a:prstGeom prst="rect">
            <a:avLst/>
          </a:prstGeom>
          <a:noFill/>
          <a:ln w="9525">
            <a:noFill/>
            <a:miter lim="800000"/>
            <a:headEnd/>
            <a:tailEnd/>
          </a:ln>
        </p:spPr>
      </p:pic>
      <p:pic>
        <p:nvPicPr>
          <p:cNvPr id="237571" name="Picture 3"/>
          <p:cNvPicPr>
            <a:picLocks noChangeAspect="1" noChangeArrowheads="1"/>
          </p:cNvPicPr>
          <p:nvPr/>
        </p:nvPicPr>
        <p:blipFill>
          <a:blip r:embed="rId3" cstate="print"/>
          <a:srcRect/>
          <a:stretch>
            <a:fillRect/>
          </a:stretch>
        </p:blipFill>
        <p:spPr bwMode="auto">
          <a:xfrm>
            <a:off x="4582451" y="1916832"/>
            <a:ext cx="3129870" cy="2304256"/>
          </a:xfrm>
          <a:prstGeom prst="rect">
            <a:avLst/>
          </a:prstGeom>
          <a:noFill/>
          <a:ln w="9525">
            <a:noFill/>
            <a:miter lim="800000"/>
            <a:headEnd/>
            <a:tailEnd/>
          </a:ln>
        </p:spPr>
      </p:pic>
      <p:sp>
        <p:nvSpPr>
          <p:cNvPr id="237572" name="Rectangle 4"/>
          <p:cNvSpPr>
            <a:spLocks noChangeArrowheads="1"/>
          </p:cNvSpPr>
          <p:nvPr/>
        </p:nvSpPr>
        <p:spPr bwMode="auto">
          <a:xfrm>
            <a:off x="258266" y="4466565"/>
            <a:ext cx="7416824" cy="19236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34" charset="0"/>
              </a:rPr>
              <a:t>CTF (Contrast Transfer Function) is the function which modulates the </a:t>
            </a:r>
            <a:r>
              <a:rPr kumimoji="0" lang="en-US" sz="1400" b="0" i="0" u="none" strike="noStrike" cap="none" normalizeH="0" baseline="0" dirty="0">
                <a:ln>
                  <a:noFill/>
                </a:ln>
                <a:solidFill>
                  <a:schemeClr val="tx1"/>
                </a:solidFill>
                <a:effectLst/>
                <a:latin typeface="Arial" pitchFamily="34" charset="0"/>
              </a:rPr>
              <a:t>amplitudes</a:t>
            </a:r>
            <a:r>
              <a:rPr kumimoji="0" lang="en-US" sz="1050" b="0" i="0" u="none" strike="noStrike" cap="none" normalizeH="0" baseline="0" dirty="0">
                <a:ln>
                  <a:noFill/>
                </a:ln>
                <a:solidFill>
                  <a:schemeClr val="tx1"/>
                </a:solidFill>
                <a:effectLst/>
                <a:latin typeface="Arial" pitchFamily="34" charset="0"/>
              </a:rPr>
              <a:t> and phases of the electron diffraction pattern formed in the back focal plane of the objective lens. It can be represented 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50" b="0" i="0" u="none" strike="noStrike" cap="none" normalizeH="0" baseline="0" dirty="0">
                <a:ln>
                  <a:noFill/>
                </a:ln>
                <a:solidFill>
                  <a:schemeClr val="tx1"/>
                </a:solidFill>
                <a:effectLst/>
                <a:latin typeface="Arial"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sz="1050" b="0" i="0" u="none" strike="noStrike" cap="none" normalizeH="0" baseline="0" dirty="0">
                <a:ln>
                  <a:noFill/>
                </a:ln>
                <a:solidFill>
                  <a:schemeClr val="tx1"/>
                </a:solidFill>
                <a:effectLst/>
                <a:latin typeface="Arial" pitchFamily="34" charset="0"/>
              </a:rPr>
              <a:t>Clearly, it will be a complicated curve which will depend on:</a:t>
            </a:r>
          </a:p>
          <a:p>
            <a:pPr lvl="1" eaLnBrk="0" fontAlgn="base" hangingPunct="0">
              <a:spcBef>
                <a:spcPct val="0"/>
              </a:spcBef>
              <a:spcAft>
                <a:spcPct val="0"/>
              </a:spcAft>
              <a:buFont typeface="Arial" pitchFamily="34" charset="0"/>
              <a:buChar char="•"/>
            </a:pPr>
            <a:r>
              <a:rPr kumimoji="0" lang="en-US" sz="1050" b="1" i="0" u="none" strike="noStrike" cap="none" normalizeH="0" baseline="0" dirty="0">
                <a:ln>
                  <a:noFill/>
                </a:ln>
                <a:solidFill>
                  <a:schemeClr val="tx1"/>
                </a:solidFill>
                <a:effectLst/>
                <a:latin typeface="Arial" pitchFamily="34" charset="0"/>
              </a:rPr>
              <a:t>Cs (the quality of objective lens defined by spherical aberration coefficient</a:t>
            </a:r>
            <a:r>
              <a:rPr kumimoji="0" lang="en-US" sz="1050" b="0" i="0" u="none" strike="noStrike" cap="none" normalizeH="0" baseline="0" dirty="0">
                <a:ln>
                  <a:noFill/>
                </a:ln>
                <a:solidFill>
                  <a:schemeClr val="tx1"/>
                </a:solidFill>
                <a:effectLst/>
                <a:latin typeface="Arial" pitchFamily="34" charset="0"/>
              </a:rPr>
              <a:t>) , </a:t>
            </a:r>
            <a:r>
              <a:rPr kumimoji="0" lang="en-US" sz="1050" b="0" i="1" u="none" strike="noStrike" cap="none" normalizeH="0" baseline="0" dirty="0">
                <a:ln>
                  <a:noFill/>
                </a:ln>
                <a:solidFill>
                  <a:schemeClr val="tx1"/>
                </a:solidFill>
                <a:effectLst/>
                <a:latin typeface="Symbol" pitchFamily="18" charset="2"/>
              </a:rPr>
              <a:t>l</a:t>
            </a:r>
            <a:r>
              <a:rPr kumimoji="0" lang="en-US" sz="1050" b="0" i="0" u="none" strike="noStrike" cap="none" normalizeH="0" baseline="0" dirty="0">
                <a:ln>
                  <a:noFill/>
                </a:ln>
                <a:solidFill>
                  <a:schemeClr val="tx1"/>
                </a:solidFill>
                <a:effectLst/>
                <a:latin typeface="Arial" pitchFamily="34" charset="0"/>
              </a:rPr>
              <a:t> (</a:t>
            </a:r>
            <a:r>
              <a:rPr kumimoji="0" lang="en-US" sz="1050" b="1" i="0" u="none" strike="noStrike" cap="none" normalizeH="0" baseline="0" dirty="0">
                <a:ln>
                  <a:noFill/>
                </a:ln>
                <a:solidFill>
                  <a:schemeClr val="tx1"/>
                </a:solidFill>
                <a:effectLst/>
                <a:latin typeface="Arial" pitchFamily="34" charset="0"/>
              </a:rPr>
              <a:t>wave-length</a:t>
            </a:r>
            <a:r>
              <a:rPr kumimoji="0" lang="en-US" sz="1050" b="0" i="0" u="none" strike="noStrike" cap="none" normalizeH="0" baseline="0" dirty="0">
                <a:ln>
                  <a:noFill/>
                </a:ln>
                <a:solidFill>
                  <a:schemeClr val="tx1"/>
                </a:solidFill>
                <a:effectLst/>
                <a:latin typeface="Arial" pitchFamily="34" charset="0"/>
              </a:rPr>
              <a:t> defined by accelerating voltage), </a:t>
            </a:r>
            <a:r>
              <a:rPr kumimoji="0" lang="en-US" sz="1050" b="1" i="1" u="none" strike="noStrike" cap="none" normalizeH="0" baseline="0" dirty="0">
                <a:ln>
                  <a:noFill/>
                </a:ln>
                <a:solidFill>
                  <a:schemeClr val="tx1"/>
                </a:solidFill>
                <a:effectLst/>
                <a:latin typeface="Symbol" pitchFamily="18" charset="2"/>
              </a:rPr>
              <a:t>D</a:t>
            </a:r>
            <a:r>
              <a:rPr kumimoji="0" lang="en-US" sz="1050" b="1" i="1" u="none" strike="noStrike" cap="none" normalizeH="0" baseline="0" dirty="0">
                <a:ln>
                  <a:noFill/>
                </a:ln>
                <a:solidFill>
                  <a:schemeClr val="tx1"/>
                </a:solidFill>
                <a:effectLst/>
                <a:latin typeface="Arial" pitchFamily="34" charset="0"/>
              </a:rPr>
              <a:t>f</a:t>
            </a:r>
            <a:r>
              <a:rPr kumimoji="0" lang="en-US" sz="1050" b="1" i="0" u="none" strike="noStrike" cap="none" normalizeH="0" baseline="0" dirty="0">
                <a:ln>
                  <a:noFill/>
                </a:ln>
                <a:solidFill>
                  <a:schemeClr val="tx1"/>
                </a:solidFill>
                <a:effectLst/>
                <a:latin typeface="Arial" pitchFamily="34" charset="0"/>
              </a:rPr>
              <a:t> (the defocus value),  </a:t>
            </a:r>
            <a:r>
              <a:rPr kumimoji="0" lang="en-US" sz="1050" b="0" i="1" u="none" strike="noStrike" cap="none" normalizeH="0" baseline="0" dirty="0">
                <a:ln>
                  <a:noFill/>
                </a:ln>
                <a:solidFill>
                  <a:schemeClr val="tx1"/>
                </a:solidFill>
                <a:effectLst/>
                <a:latin typeface="Arial" pitchFamily="34" charset="0"/>
              </a:rPr>
              <a:t>k</a:t>
            </a:r>
            <a:r>
              <a:rPr kumimoji="0" lang="en-US" sz="1050" b="0" i="0" u="none" strike="noStrike" cap="none" normalizeH="0" baseline="0" dirty="0">
                <a:ln>
                  <a:noFill/>
                </a:ln>
                <a:solidFill>
                  <a:schemeClr val="tx1"/>
                </a:solidFill>
                <a:effectLst/>
                <a:latin typeface="Arial" pitchFamily="34" charset="0"/>
              </a:rPr>
              <a:t> (spatial frequency)</a:t>
            </a:r>
            <a:r>
              <a:rPr kumimoji="0" lang="en-US" sz="1050" b="0" i="0" u="none" strike="noStrike" cap="none" normalizeH="0" dirty="0">
                <a:ln>
                  <a:noFill/>
                </a:ln>
                <a:solidFill>
                  <a:schemeClr val="tx1"/>
                </a:solidFill>
                <a:effectLst/>
                <a:latin typeface="Arial" pitchFamily="34" charset="0"/>
              </a:rPr>
              <a:t>    (in figure </a:t>
            </a:r>
            <a:r>
              <a:rPr kumimoji="0" lang="en-US" sz="1050" b="0" i="1" u="none" strike="noStrike" cap="none" normalizeH="0" dirty="0">
                <a:ln>
                  <a:noFill/>
                </a:ln>
                <a:solidFill>
                  <a:schemeClr val="tx1"/>
                </a:solidFill>
                <a:effectLst/>
                <a:latin typeface="Arial" pitchFamily="34" charset="0"/>
              </a:rPr>
              <a:t>u</a:t>
            </a:r>
            <a:r>
              <a:rPr kumimoji="0" lang="en-US" sz="1050" b="0" i="0" u="none" strike="noStrike" cap="none" normalizeH="0" dirty="0">
                <a:ln>
                  <a:noFill/>
                </a:ln>
                <a:solidFill>
                  <a:schemeClr val="tx1"/>
                </a:solidFill>
                <a:effectLst/>
                <a:latin typeface="Arial" pitchFamily="34" charset="0"/>
              </a:rPr>
              <a:t> = </a:t>
            </a:r>
            <a:r>
              <a:rPr kumimoji="0" lang="en-US" sz="1050" b="0" i="1" u="none" strike="noStrike" cap="none" normalizeH="0" dirty="0">
                <a:ln>
                  <a:noFill/>
                </a:ln>
                <a:solidFill>
                  <a:schemeClr val="tx1"/>
                </a:solidFill>
                <a:effectLst/>
                <a:latin typeface="Arial" pitchFamily="34" charset="0"/>
              </a:rPr>
              <a:t>k</a:t>
            </a:r>
            <a:r>
              <a:rPr kumimoji="0" lang="en-US" sz="1050" b="0" i="0" u="none" strike="noStrike" cap="none" normalizeH="0" dirty="0">
                <a:ln>
                  <a:noFill/>
                </a:ln>
                <a:solidFill>
                  <a:schemeClr val="tx1"/>
                </a:solidFill>
                <a:effectLst/>
                <a:latin typeface="Arial" pitchFamily="34" charset="0"/>
              </a:rPr>
              <a:t>)</a:t>
            </a:r>
            <a:endParaRPr kumimoji="0" lang="en-US" sz="1050" b="0" i="0" u="none" strike="noStrike" cap="none" normalizeH="0" baseline="0" dirty="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pPr>
            <a:endParaRPr kumimoji="0" lang="en-US" sz="1050" b="0" i="0" u="none" strike="noStrike" cap="none" normalizeH="0" baseline="0" dirty="0">
              <a:ln>
                <a:noFill/>
              </a:ln>
              <a:solidFill>
                <a:schemeClr val="tx1"/>
              </a:solidFill>
              <a:effectLst/>
              <a:latin typeface="Arial" pitchFamily="34" charset="0"/>
            </a:endParaRPr>
          </a:p>
        </p:txBody>
      </p:sp>
      <p:pic>
        <p:nvPicPr>
          <p:cNvPr id="237573" name="Picture 5" descr="http://www.maxsidorov.com/ctfexplorer/webhelp/images/ctf_formula.gif"/>
          <p:cNvPicPr>
            <a:picLocks noChangeAspect="1" noChangeArrowheads="1"/>
          </p:cNvPicPr>
          <p:nvPr/>
        </p:nvPicPr>
        <p:blipFill>
          <a:blip r:embed="rId4" cstate="print"/>
          <a:srcRect/>
          <a:stretch>
            <a:fillRect/>
          </a:stretch>
        </p:blipFill>
        <p:spPr bwMode="auto">
          <a:xfrm>
            <a:off x="467544" y="5000992"/>
            <a:ext cx="2822061" cy="586888"/>
          </a:xfrm>
          <a:prstGeom prst="rect">
            <a:avLst/>
          </a:prstGeom>
          <a:noFill/>
        </p:spPr>
      </p:pic>
      <p:sp>
        <p:nvSpPr>
          <p:cNvPr id="8" name="TextBox 7">
            <a:extLst>
              <a:ext uri="{FF2B5EF4-FFF2-40B4-BE49-F238E27FC236}">
                <a16:creationId xmlns:a16="http://schemas.microsoft.com/office/drawing/2014/main" id="{4DD089D0-A57D-4DFD-9FEC-EFBE5350BE59}"/>
              </a:ext>
            </a:extLst>
          </p:cNvPr>
          <p:cNvSpPr txBox="1"/>
          <p:nvPr/>
        </p:nvSpPr>
        <p:spPr>
          <a:xfrm>
            <a:off x="258266" y="610659"/>
            <a:ext cx="8280920" cy="954107"/>
          </a:xfrm>
          <a:prstGeom prst="rect">
            <a:avLst/>
          </a:prstGeom>
          <a:noFill/>
        </p:spPr>
        <p:txBody>
          <a:bodyPr wrap="square">
            <a:spAutoFit/>
          </a:bodyPr>
          <a:lstStyle/>
          <a:p>
            <a:r>
              <a:rPr lang="en-US" sz="1400" dirty="0"/>
              <a:t>The contrast transfer function (CTF) is a mathematical description of the imaging process in the TEM, expressed in Fourier space. Ideally, TEM images would represent true projections of the electron density of the specimen. Instead, images are distorted by the microscope optics, representing primarily phase contrast rather than amplitude contrast, and contain high levels of noise</a:t>
            </a:r>
            <a:endParaRPr lang="en-FI" sz="1400" dirty="0"/>
          </a:p>
        </p:txBody>
      </p:sp>
      <p:sp>
        <p:nvSpPr>
          <p:cNvPr id="10" name="TextBox 9">
            <a:extLst>
              <a:ext uri="{FF2B5EF4-FFF2-40B4-BE49-F238E27FC236}">
                <a16:creationId xmlns:a16="http://schemas.microsoft.com/office/drawing/2014/main" id="{C648BFB7-EBD8-4F79-BC5F-CE5A3452FA4F}"/>
              </a:ext>
            </a:extLst>
          </p:cNvPr>
          <p:cNvSpPr txBox="1"/>
          <p:nvPr/>
        </p:nvSpPr>
        <p:spPr>
          <a:xfrm>
            <a:off x="539552" y="59761"/>
            <a:ext cx="7344816" cy="461665"/>
          </a:xfrm>
          <a:prstGeom prst="rect">
            <a:avLst/>
          </a:prstGeom>
          <a:noFill/>
        </p:spPr>
        <p:txBody>
          <a:bodyPr wrap="square">
            <a:spAutoFit/>
          </a:bodyPr>
          <a:lstStyle/>
          <a:p>
            <a:r>
              <a:rPr lang="fi-FI" sz="2400" b="1" dirty="0">
                <a:latin typeface="Times New Roman" pitchFamily="18" charset="0"/>
                <a:cs typeface="Times New Roman" pitchFamily="18" charset="0"/>
              </a:rPr>
              <a:t>CTF  </a:t>
            </a:r>
            <a:r>
              <a:rPr lang="fi-FI" sz="2400" b="1" dirty="0" err="1">
                <a:latin typeface="Times New Roman" pitchFamily="18" charset="0"/>
                <a:cs typeface="Times New Roman" pitchFamily="18" charset="0"/>
              </a:rPr>
              <a:t>Lens</a:t>
            </a:r>
            <a:r>
              <a:rPr lang="fi-FI" sz="2400" b="1" dirty="0">
                <a:latin typeface="Times New Roman" pitchFamily="18" charset="0"/>
                <a:cs typeface="Times New Roman" pitchFamily="18" charset="0"/>
              </a:rPr>
              <a:t> </a:t>
            </a:r>
            <a:r>
              <a:rPr lang="fi-FI" sz="2400" b="1" dirty="0" err="1">
                <a:latin typeface="Times New Roman" pitchFamily="18" charset="0"/>
                <a:cs typeface="Times New Roman" pitchFamily="18" charset="0"/>
              </a:rPr>
              <a:t>Contrast</a:t>
            </a:r>
            <a:r>
              <a:rPr lang="fi-FI" sz="2400" b="1" dirty="0">
                <a:latin typeface="Times New Roman" pitchFamily="18" charset="0"/>
                <a:cs typeface="Times New Roman" pitchFamily="18" charset="0"/>
              </a:rPr>
              <a:t> </a:t>
            </a:r>
            <a:r>
              <a:rPr lang="fi-FI" sz="2400" b="1" dirty="0" err="1">
                <a:latin typeface="Times New Roman" pitchFamily="18" charset="0"/>
                <a:cs typeface="Times New Roman" pitchFamily="18" charset="0"/>
              </a:rPr>
              <a:t>transfer</a:t>
            </a:r>
            <a:r>
              <a:rPr lang="fi-FI" sz="2400" b="1" dirty="0">
                <a:latin typeface="Times New Roman" pitchFamily="18" charset="0"/>
                <a:cs typeface="Times New Roman" pitchFamily="18" charset="0"/>
              </a:rPr>
              <a:t> </a:t>
            </a:r>
            <a:r>
              <a:rPr lang="fi-FI" sz="2400" b="1" dirty="0" err="1">
                <a:latin typeface="Times New Roman" pitchFamily="18" charset="0"/>
                <a:cs typeface="Times New Roman" pitchFamily="18" charset="0"/>
              </a:rPr>
              <a:t>function</a:t>
            </a:r>
            <a:endParaRPr lang="fi-FI" sz="2400" b="1"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386114B8-337F-41B4-9C7E-359442874692}"/>
              </a:ext>
            </a:extLst>
          </p:cNvPr>
          <p:cNvSpPr txBox="1"/>
          <p:nvPr/>
        </p:nvSpPr>
        <p:spPr>
          <a:xfrm>
            <a:off x="1475656" y="1706368"/>
            <a:ext cx="2280753" cy="369332"/>
          </a:xfrm>
          <a:prstGeom prst="rect">
            <a:avLst/>
          </a:prstGeom>
          <a:noFill/>
        </p:spPr>
        <p:txBody>
          <a:bodyPr wrap="none" rtlCol="0">
            <a:spAutoFit/>
          </a:bodyPr>
          <a:lstStyle/>
          <a:p>
            <a:r>
              <a:rPr lang="en-GB" dirty="0"/>
              <a:t>Microscope resolution</a:t>
            </a:r>
            <a:endParaRPr lang="en-FI" dirty="0"/>
          </a:p>
        </p:txBody>
      </p:sp>
      <p:cxnSp>
        <p:nvCxnSpPr>
          <p:cNvPr id="9" name="Straight Arrow Connector 8">
            <a:extLst>
              <a:ext uri="{FF2B5EF4-FFF2-40B4-BE49-F238E27FC236}">
                <a16:creationId xmlns:a16="http://schemas.microsoft.com/office/drawing/2014/main" id="{70DE42E0-2CDF-4AD0-A8F7-6B1C208ADBD7}"/>
              </a:ext>
            </a:extLst>
          </p:cNvPr>
          <p:cNvCxnSpPr/>
          <p:nvPr/>
        </p:nvCxnSpPr>
        <p:spPr>
          <a:xfrm>
            <a:off x="2411760" y="2102594"/>
            <a:ext cx="0" cy="46231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084B3A85-7E14-4B8C-B105-C55737643188}"/>
              </a:ext>
            </a:extLst>
          </p:cNvPr>
          <p:cNvSpPr txBox="1"/>
          <p:nvPr/>
        </p:nvSpPr>
        <p:spPr>
          <a:xfrm>
            <a:off x="739798" y="2151863"/>
            <a:ext cx="1368152" cy="461665"/>
          </a:xfrm>
          <a:prstGeom prst="rect">
            <a:avLst/>
          </a:prstGeom>
          <a:noFill/>
        </p:spPr>
        <p:txBody>
          <a:bodyPr wrap="square" rtlCol="0">
            <a:spAutoFit/>
          </a:bodyPr>
          <a:lstStyle/>
          <a:p>
            <a:r>
              <a:rPr lang="en-GB" sz="1200" dirty="0">
                <a:sym typeface="Wingdings" panose="05000000000000000000" pitchFamily="2" charset="2"/>
              </a:rPr>
              <a:t>In real space</a:t>
            </a:r>
          </a:p>
          <a:p>
            <a:r>
              <a:rPr lang="en-GB" sz="1200" dirty="0">
                <a:sym typeface="Wingdings" panose="05000000000000000000" pitchFamily="2" charset="2"/>
              </a:rPr>
              <a:t></a:t>
            </a:r>
            <a:r>
              <a:rPr lang="en-GB" sz="1200" dirty="0"/>
              <a:t>Large  features</a:t>
            </a:r>
            <a:endParaRPr lang="en-FI" sz="1200" dirty="0"/>
          </a:p>
        </p:txBody>
      </p:sp>
      <p:sp>
        <p:nvSpPr>
          <p:cNvPr id="16" name="TextBox 15">
            <a:extLst>
              <a:ext uri="{FF2B5EF4-FFF2-40B4-BE49-F238E27FC236}">
                <a16:creationId xmlns:a16="http://schemas.microsoft.com/office/drawing/2014/main" id="{018AF378-5ADA-4B62-AA06-FFDA5238C39F}"/>
              </a:ext>
            </a:extLst>
          </p:cNvPr>
          <p:cNvSpPr txBox="1"/>
          <p:nvPr/>
        </p:nvSpPr>
        <p:spPr>
          <a:xfrm>
            <a:off x="2488215" y="2348342"/>
            <a:ext cx="1368152" cy="276999"/>
          </a:xfrm>
          <a:prstGeom prst="rect">
            <a:avLst/>
          </a:prstGeom>
          <a:noFill/>
        </p:spPr>
        <p:txBody>
          <a:bodyPr wrap="square" rtlCol="0">
            <a:spAutoFit/>
          </a:bodyPr>
          <a:lstStyle/>
          <a:p>
            <a:r>
              <a:rPr lang="en-GB" sz="1200" dirty="0">
                <a:sym typeface="Wingdings" panose="05000000000000000000" pitchFamily="2" charset="2"/>
              </a:rPr>
              <a:t>Small </a:t>
            </a:r>
            <a:r>
              <a:rPr lang="en-GB" sz="1200" dirty="0"/>
              <a:t>features </a:t>
            </a:r>
            <a:r>
              <a:rPr lang="en-GB" sz="1200" dirty="0">
                <a:sym typeface="Wingdings" panose="05000000000000000000" pitchFamily="2" charset="2"/>
              </a:rPr>
              <a:t></a:t>
            </a:r>
            <a:endParaRPr lang="en-FI" sz="1200" dirty="0"/>
          </a:p>
        </p:txBody>
      </p:sp>
      <p:sp>
        <p:nvSpPr>
          <p:cNvPr id="18" name="TextBox 17">
            <a:extLst>
              <a:ext uri="{FF2B5EF4-FFF2-40B4-BE49-F238E27FC236}">
                <a16:creationId xmlns:a16="http://schemas.microsoft.com/office/drawing/2014/main" id="{68987B0D-4591-4475-A9A8-17D88A1E3B86}"/>
              </a:ext>
            </a:extLst>
          </p:cNvPr>
          <p:cNvSpPr txBox="1"/>
          <p:nvPr/>
        </p:nvSpPr>
        <p:spPr>
          <a:xfrm>
            <a:off x="5549779" y="1284667"/>
            <a:ext cx="2009103" cy="369332"/>
          </a:xfrm>
          <a:prstGeom prst="rect">
            <a:avLst/>
          </a:prstGeom>
          <a:noFill/>
        </p:spPr>
        <p:txBody>
          <a:bodyPr wrap="square">
            <a:spAutoFit/>
          </a:bodyPr>
          <a:lstStyle/>
          <a:p>
            <a:r>
              <a:rPr lang="en-GB" sz="1800" dirty="0">
                <a:sym typeface="Wingdings" panose="05000000000000000000" pitchFamily="2" charset="2"/>
              </a:rPr>
              <a:t>2 nm</a:t>
            </a:r>
            <a:r>
              <a:rPr lang="en-GB" sz="1600" baseline="30000" dirty="0">
                <a:sym typeface="Wingdings" panose="05000000000000000000" pitchFamily="2" charset="2"/>
              </a:rPr>
              <a:t>-1</a:t>
            </a:r>
            <a:r>
              <a:rPr lang="en-GB" sz="1800" dirty="0">
                <a:sym typeface="Wingdings" panose="05000000000000000000" pitchFamily="2" charset="2"/>
              </a:rPr>
              <a:t>= 0.5 nm</a:t>
            </a:r>
            <a:endParaRPr lang="en-FI" dirty="0"/>
          </a:p>
        </p:txBody>
      </p:sp>
      <p:sp>
        <p:nvSpPr>
          <p:cNvPr id="19" name="TextBox 18">
            <a:extLst>
              <a:ext uri="{FF2B5EF4-FFF2-40B4-BE49-F238E27FC236}">
                <a16:creationId xmlns:a16="http://schemas.microsoft.com/office/drawing/2014/main" id="{22CC1939-E4EC-4073-A932-FA4C684F45F3}"/>
              </a:ext>
            </a:extLst>
          </p:cNvPr>
          <p:cNvSpPr txBox="1"/>
          <p:nvPr/>
        </p:nvSpPr>
        <p:spPr>
          <a:xfrm>
            <a:off x="6663792" y="1610935"/>
            <a:ext cx="2009103" cy="369332"/>
          </a:xfrm>
          <a:prstGeom prst="rect">
            <a:avLst/>
          </a:prstGeom>
          <a:noFill/>
        </p:spPr>
        <p:txBody>
          <a:bodyPr wrap="square">
            <a:spAutoFit/>
          </a:bodyPr>
          <a:lstStyle/>
          <a:p>
            <a:r>
              <a:rPr lang="en-GB" dirty="0">
                <a:sym typeface="Wingdings" panose="05000000000000000000" pitchFamily="2" charset="2"/>
              </a:rPr>
              <a:t>4</a:t>
            </a:r>
            <a:r>
              <a:rPr lang="en-GB" sz="1800" dirty="0">
                <a:sym typeface="Wingdings" panose="05000000000000000000" pitchFamily="2" charset="2"/>
              </a:rPr>
              <a:t> nm</a:t>
            </a:r>
            <a:r>
              <a:rPr lang="en-GB" sz="1800" baseline="30000" dirty="0">
                <a:sym typeface="Wingdings" panose="05000000000000000000" pitchFamily="2" charset="2"/>
              </a:rPr>
              <a:t>-1</a:t>
            </a:r>
            <a:r>
              <a:rPr lang="en-GB" sz="1800" dirty="0">
                <a:sym typeface="Wingdings" panose="05000000000000000000" pitchFamily="2" charset="2"/>
              </a:rPr>
              <a:t>= 0.25 nm</a:t>
            </a:r>
            <a:endParaRPr lang="en-FI" dirty="0"/>
          </a:p>
        </p:txBody>
      </p:sp>
      <p:cxnSp>
        <p:nvCxnSpPr>
          <p:cNvPr id="22" name="Straight Arrow Connector 21">
            <a:extLst>
              <a:ext uri="{FF2B5EF4-FFF2-40B4-BE49-F238E27FC236}">
                <a16:creationId xmlns:a16="http://schemas.microsoft.com/office/drawing/2014/main" id="{0DB612F1-59ED-4C36-89BD-79A68387E757}"/>
              </a:ext>
            </a:extLst>
          </p:cNvPr>
          <p:cNvCxnSpPr>
            <a:cxnSpLocks/>
          </p:cNvCxnSpPr>
          <p:nvPr/>
        </p:nvCxnSpPr>
        <p:spPr>
          <a:xfrm>
            <a:off x="5724128" y="1628800"/>
            <a:ext cx="0" cy="95069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9DA58078-1318-4656-96EA-43001B31C077}"/>
              </a:ext>
            </a:extLst>
          </p:cNvPr>
          <p:cNvCxnSpPr>
            <a:cxnSpLocks/>
          </p:cNvCxnSpPr>
          <p:nvPr/>
        </p:nvCxnSpPr>
        <p:spPr>
          <a:xfrm flipH="1">
            <a:off x="6516216" y="1916832"/>
            <a:ext cx="288032" cy="83057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E5DD5-7F88-4EA2-ACC6-E3D95DFDB814}"/>
              </a:ext>
            </a:extLst>
          </p:cNvPr>
          <p:cNvSpPr txBox="1"/>
          <p:nvPr/>
        </p:nvSpPr>
        <p:spPr>
          <a:xfrm>
            <a:off x="2843808" y="2348880"/>
            <a:ext cx="3672408" cy="369332"/>
          </a:xfrm>
          <a:prstGeom prst="rect">
            <a:avLst/>
          </a:prstGeom>
          <a:noFill/>
        </p:spPr>
        <p:txBody>
          <a:bodyPr wrap="square" rtlCol="0">
            <a:spAutoFit/>
          </a:bodyPr>
          <a:lstStyle/>
          <a:p>
            <a:r>
              <a:rPr lang="en-US" dirty="0"/>
              <a:t>CTF explorer demo</a:t>
            </a:r>
            <a:endParaRPr lang="fi-FI" dirty="0"/>
          </a:p>
        </p:txBody>
      </p:sp>
    </p:spTree>
    <p:extLst>
      <p:ext uri="{BB962C8B-B14F-4D97-AF65-F5344CB8AC3E}">
        <p14:creationId xmlns:p14="http://schemas.microsoft.com/office/powerpoint/2010/main" val="8848906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776B457C-B6A7-68D6-D9A8-7CC305AF23A6}"/>
              </a:ext>
            </a:extLst>
          </p:cNvPr>
          <p:cNvPicPr>
            <a:picLocks noChangeAspect="1" noChangeArrowheads="1"/>
          </p:cNvPicPr>
          <p:nvPr/>
        </p:nvPicPr>
        <p:blipFill rotWithShape="1">
          <a:blip r:embed="rId2" cstate="print"/>
          <a:srcRect b="68791"/>
          <a:stretch/>
        </p:blipFill>
        <p:spPr bwMode="auto">
          <a:xfrm>
            <a:off x="3932412" y="3225407"/>
            <a:ext cx="5348748" cy="1827617"/>
          </a:xfrm>
          <a:prstGeom prst="rect">
            <a:avLst/>
          </a:prstGeom>
          <a:noFill/>
          <a:ln w="9525">
            <a:noFill/>
            <a:miter lim="800000"/>
            <a:headEnd/>
            <a:tailEnd/>
          </a:ln>
        </p:spPr>
      </p:pic>
      <p:pic>
        <p:nvPicPr>
          <p:cNvPr id="4" name="Picture 17" descr="TEM_zoomed_b.png">
            <a:extLst>
              <a:ext uri="{FF2B5EF4-FFF2-40B4-BE49-F238E27FC236}">
                <a16:creationId xmlns:a16="http://schemas.microsoft.com/office/drawing/2014/main" id="{2A388F6B-A6A9-418D-9584-9D16A66FF390}"/>
              </a:ext>
            </a:extLst>
          </p:cNvPr>
          <p:cNvPicPr>
            <a:picLocks noChangeAspect="1"/>
          </p:cNvPicPr>
          <p:nvPr/>
        </p:nvPicPr>
        <p:blipFill rotWithShape="1">
          <a:blip r:embed="rId3" cstate="print"/>
          <a:srcRect l="4422" t="39347" r="45804" b="14692"/>
          <a:stretch/>
        </p:blipFill>
        <p:spPr bwMode="auto">
          <a:xfrm>
            <a:off x="993405" y="1002901"/>
            <a:ext cx="2262723" cy="2085742"/>
          </a:xfrm>
          <a:prstGeom prst="rect">
            <a:avLst/>
          </a:prstGeom>
          <a:noFill/>
          <a:ln w="9525">
            <a:noFill/>
            <a:miter lim="800000"/>
            <a:headEnd/>
            <a:tailEnd/>
          </a:ln>
        </p:spPr>
      </p:pic>
      <p:pic>
        <p:nvPicPr>
          <p:cNvPr id="5" name="Content Placeholder 31" descr="RGB_FFT of PLys140B2c-0001_c.tif">
            <a:extLst>
              <a:ext uri="{FF2B5EF4-FFF2-40B4-BE49-F238E27FC236}">
                <a16:creationId xmlns:a16="http://schemas.microsoft.com/office/drawing/2014/main" id="{3E20698B-E797-49DD-8D42-75CE42E0BE6B}"/>
              </a:ext>
            </a:extLst>
          </p:cNvPr>
          <p:cNvPicPr>
            <a:picLocks noChangeAspect="1"/>
          </p:cNvPicPr>
          <p:nvPr/>
        </p:nvPicPr>
        <p:blipFill>
          <a:blip r:embed="rId4" cstate="print"/>
          <a:srcRect/>
          <a:stretch>
            <a:fillRect/>
          </a:stretch>
        </p:blipFill>
        <p:spPr bwMode="auto">
          <a:xfrm>
            <a:off x="1015148" y="3458038"/>
            <a:ext cx="2273299" cy="2272288"/>
          </a:xfrm>
          <a:prstGeom prst="rect">
            <a:avLst/>
          </a:prstGeom>
          <a:noFill/>
          <a:ln w="9525">
            <a:noFill/>
            <a:miter lim="800000"/>
            <a:headEnd/>
            <a:tailEnd/>
          </a:ln>
        </p:spPr>
      </p:pic>
      <p:sp>
        <p:nvSpPr>
          <p:cNvPr id="24" name="TextBox 23">
            <a:extLst>
              <a:ext uri="{FF2B5EF4-FFF2-40B4-BE49-F238E27FC236}">
                <a16:creationId xmlns:a16="http://schemas.microsoft.com/office/drawing/2014/main" id="{57FA23EE-1693-4DDE-BE90-9DDA91976A5B}"/>
              </a:ext>
            </a:extLst>
          </p:cNvPr>
          <p:cNvSpPr txBox="1"/>
          <p:nvPr/>
        </p:nvSpPr>
        <p:spPr>
          <a:xfrm>
            <a:off x="993405" y="5730389"/>
            <a:ext cx="1043010" cy="369332"/>
          </a:xfrm>
          <a:prstGeom prst="rect">
            <a:avLst/>
          </a:prstGeom>
          <a:noFill/>
        </p:spPr>
        <p:txBody>
          <a:bodyPr wrap="square" rtlCol="0">
            <a:spAutoFit/>
          </a:bodyPr>
          <a:lstStyle/>
          <a:p>
            <a:r>
              <a:rPr lang="en-US" dirty="0"/>
              <a:t>2D FFT</a:t>
            </a:r>
            <a:endParaRPr lang="fi-FI" dirty="0"/>
          </a:p>
        </p:txBody>
      </p:sp>
      <p:sp>
        <p:nvSpPr>
          <p:cNvPr id="25" name="TextBox 24">
            <a:extLst>
              <a:ext uri="{FF2B5EF4-FFF2-40B4-BE49-F238E27FC236}">
                <a16:creationId xmlns:a16="http://schemas.microsoft.com/office/drawing/2014/main" id="{C20D58E8-91F3-4223-94B1-6E42E2EBBDB2}"/>
              </a:ext>
            </a:extLst>
          </p:cNvPr>
          <p:cNvSpPr txBox="1"/>
          <p:nvPr/>
        </p:nvSpPr>
        <p:spPr>
          <a:xfrm>
            <a:off x="935183" y="3040503"/>
            <a:ext cx="967882" cy="369332"/>
          </a:xfrm>
          <a:prstGeom prst="rect">
            <a:avLst/>
          </a:prstGeom>
          <a:noFill/>
        </p:spPr>
        <p:txBody>
          <a:bodyPr wrap="square" rtlCol="0">
            <a:spAutoFit/>
          </a:bodyPr>
          <a:lstStyle/>
          <a:p>
            <a:r>
              <a:rPr lang="en-US" dirty="0"/>
              <a:t>Object</a:t>
            </a:r>
            <a:endParaRPr lang="fi-FI" dirty="0"/>
          </a:p>
        </p:txBody>
      </p:sp>
      <p:sp>
        <p:nvSpPr>
          <p:cNvPr id="26" name="TextBox 25">
            <a:extLst>
              <a:ext uri="{FF2B5EF4-FFF2-40B4-BE49-F238E27FC236}">
                <a16:creationId xmlns:a16="http://schemas.microsoft.com/office/drawing/2014/main" id="{94B7F0DD-1D6B-4BFB-AAF8-AB2CC690BDE3}"/>
              </a:ext>
            </a:extLst>
          </p:cNvPr>
          <p:cNvSpPr txBox="1"/>
          <p:nvPr/>
        </p:nvSpPr>
        <p:spPr>
          <a:xfrm>
            <a:off x="5737102" y="1097234"/>
            <a:ext cx="1043010" cy="738664"/>
          </a:xfrm>
          <a:prstGeom prst="rect">
            <a:avLst/>
          </a:prstGeom>
          <a:noFill/>
        </p:spPr>
        <p:txBody>
          <a:bodyPr wrap="square" rtlCol="0">
            <a:spAutoFit/>
          </a:bodyPr>
          <a:lstStyle/>
          <a:p>
            <a:r>
              <a:rPr lang="en-US" dirty="0"/>
              <a:t>1D FFT </a:t>
            </a:r>
            <a:r>
              <a:rPr lang="en-US" sz="1200" dirty="0"/>
              <a:t>would look a bit like this..</a:t>
            </a:r>
          </a:p>
        </p:txBody>
      </p:sp>
      <p:sp>
        <p:nvSpPr>
          <p:cNvPr id="28" name="TextBox 27">
            <a:extLst>
              <a:ext uri="{FF2B5EF4-FFF2-40B4-BE49-F238E27FC236}">
                <a16:creationId xmlns:a16="http://schemas.microsoft.com/office/drawing/2014/main" id="{48C36AEA-FED9-45B7-81A2-56E751F09291}"/>
              </a:ext>
            </a:extLst>
          </p:cNvPr>
          <p:cNvSpPr txBox="1"/>
          <p:nvPr/>
        </p:nvSpPr>
        <p:spPr>
          <a:xfrm>
            <a:off x="3565423" y="3984002"/>
            <a:ext cx="759555" cy="369332"/>
          </a:xfrm>
          <a:prstGeom prst="rect">
            <a:avLst/>
          </a:prstGeom>
          <a:noFill/>
        </p:spPr>
        <p:txBody>
          <a:bodyPr wrap="square">
            <a:spAutoFit/>
          </a:bodyPr>
          <a:lstStyle/>
          <a:p>
            <a:r>
              <a:rPr lang="en-US" dirty="0"/>
              <a:t>CTF</a:t>
            </a:r>
            <a:endParaRPr lang="fi-FI" dirty="0"/>
          </a:p>
        </p:txBody>
      </p:sp>
      <p:sp>
        <p:nvSpPr>
          <p:cNvPr id="30" name="TextBox 29">
            <a:extLst>
              <a:ext uri="{FF2B5EF4-FFF2-40B4-BE49-F238E27FC236}">
                <a16:creationId xmlns:a16="http://schemas.microsoft.com/office/drawing/2014/main" id="{7A6C1957-6263-4F4E-BAEA-82A900B1AC7A}"/>
              </a:ext>
            </a:extLst>
          </p:cNvPr>
          <p:cNvSpPr txBox="1"/>
          <p:nvPr/>
        </p:nvSpPr>
        <p:spPr>
          <a:xfrm>
            <a:off x="3709141" y="5254934"/>
            <a:ext cx="5229824" cy="1200329"/>
          </a:xfrm>
          <a:prstGeom prst="rect">
            <a:avLst/>
          </a:prstGeom>
          <a:noFill/>
        </p:spPr>
        <p:txBody>
          <a:bodyPr wrap="square">
            <a:spAutoFit/>
          </a:bodyPr>
          <a:lstStyle/>
          <a:p>
            <a:r>
              <a:rPr lang="en-US" dirty="0"/>
              <a:t>“final image” ~ FFT*CTF and then inverse FFT</a:t>
            </a:r>
          </a:p>
          <a:p>
            <a:endParaRPr lang="en-US" dirty="0"/>
          </a:p>
          <a:p>
            <a:r>
              <a:rPr lang="en-US" dirty="0"/>
              <a:t>Contrast will be very low in this focus setting</a:t>
            </a:r>
          </a:p>
          <a:p>
            <a:endParaRPr lang="en-US" dirty="0"/>
          </a:p>
        </p:txBody>
      </p:sp>
      <p:sp>
        <p:nvSpPr>
          <p:cNvPr id="32" name="TextBox 31">
            <a:extLst>
              <a:ext uri="{FF2B5EF4-FFF2-40B4-BE49-F238E27FC236}">
                <a16:creationId xmlns:a16="http://schemas.microsoft.com/office/drawing/2014/main" id="{EB84A6E8-51BA-4E6C-9EC3-DC5B12F191EE}"/>
              </a:ext>
            </a:extLst>
          </p:cNvPr>
          <p:cNvSpPr txBox="1"/>
          <p:nvPr/>
        </p:nvSpPr>
        <p:spPr>
          <a:xfrm>
            <a:off x="5210547" y="3758281"/>
            <a:ext cx="184731" cy="307777"/>
          </a:xfrm>
          <a:prstGeom prst="rect">
            <a:avLst/>
          </a:prstGeom>
          <a:solidFill>
            <a:schemeClr val="bg1"/>
          </a:solidFill>
        </p:spPr>
        <p:txBody>
          <a:bodyPr wrap="none" rtlCol="0">
            <a:spAutoFit/>
          </a:bodyPr>
          <a:lstStyle/>
          <a:p>
            <a:endParaRPr lang="fi-FI" sz="1400" dirty="0"/>
          </a:p>
        </p:txBody>
      </p:sp>
      <p:sp>
        <p:nvSpPr>
          <p:cNvPr id="47" name="TextBox 46">
            <a:extLst>
              <a:ext uri="{FF2B5EF4-FFF2-40B4-BE49-F238E27FC236}">
                <a16:creationId xmlns:a16="http://schemas.microsoft.com/office/drawing/2014/main" id="{A7F43F52-45FB-4A0F-B9DA-B720A0AC2AE8}"/>
              </a:ext>
            </a:extLst>
          </p:cNvPr>
          <p:cNvSpPr txBox="1"/>
          <p:nvPr/>
        </p:nvSpPr>
        <p:spPr>
          <a:xfrm>
            <a:off x="683279" y="323553"/>
            <a:ext cx="6679095" cy="400110"/>
          </a:xfrm>
          <a:prstGeom prst="rect">
            <a:avLst/>
          </a:prstGeom>
          <a:noFill/>
        </p:spPr>
        <p:txBody>
          <a:bodyPr wrap="square" rtlCol="0">
            <a:spAutoFit/>
          </a:bodyPr>
          <a:lstStyle/>
          <a:p>
            <a:r>
              <a:rPr lang="en-US" sz="2000" b="1" dirty="0"/>
              <a:t>CTF Lens Contrast Transfer Function</a:t>
            </a:r>
            <a:endParaRPr lang="fi-FI" sz="2000" b="1" dirty="0"/>
          </a:p>
        </p:txBody>
      </p:sp>
      <p:grpSp>
        <p:nvGrpSpPr>
          <p:cNvPr id="2" name="Group 1">
            <a:extLst>
              <a:ext uri="{FF2B5EF4-FFF2-40B4-BE49-F238E27FC236}">
                <a16:creationId xmlns:a16="http://schemas.microsoft.com/office/drawing/2014/main" id="{E74E2E3B-22DD-BEC2-99DD-898F8F73E2FF}"/>
              </a:ext>
            </a:extLst>
          </p:cNvPr>
          <p:cNvGrpSpPr/>
          <p:nvPr/>
        </p:nvGrpSpPr>
        <p:grpSpPr>
          <a:xfrm>
            <a:off x="4779656" y="986999"/>
            <a:ext cx="456339" cy="3672057"/>
            <a:chOff x="4680269" y="986999"/>
            <a:chExt cx="1401854" cy="3672057"/>
          </a:xfrm>
        </p:grpSpPr>
        <p:pic>
          <p:nvPicPr>
            <p:cNvPr id="17" name="Content Placeholder 5" descr="SAXS_PLysL14.tif">
              <a:extLst>
                <a:ext uri="{FF2B5EF4-FFF2-40B4-BE49-F238E27FC236}">
                  <a16:creationId xmlns:a16="http://schemas.microsoft.com/office/drawing/2014/main" id="{B078F3E0-3F33-4B92-ADEE-9E5CB0BA2B80}"/>
                </a:ext>
              </a:extLst>
            </p:cNvPr>
            <p:cNvPicPr>
              <a:picLocks noChangeAspect="1"/>
            </p:cNvPicPr>
            <p:nvPr/>
          </p:nvPicPr>
          <p:blipFill rotWithShape="1">
            <a:blip r:embed="rId5" cstate="print"/>
            <a:srcRect l="19639" t="7973" r="22770" b="19358"/>
            <a:stretch/>
          </p:blipFill>
          <p:spPr bwMode="auto">
            <a:xfrm>
              <a:off x="4680269" y="1277083"/>
              <a:ext cx="1401854" cy="2085743"/>
            </a:xfrm>
            <a:prstGeom prst="rect">
              <a:avLst/>
            </a:prstGeom>
            <a:noFill/>
            <a:ln w="9525">
              <a:noFill/>
              <a:miter lim="800000"/>
              <a:headEnd/>
              <a:tailEnd/>
            </a:ln>
          </p:spPr>
        </p:pic>
        <p:cxnSp>
          <p:nvCxnSpPr>
            <p:cNvPr id="20" name="Straight Connector 19">
              <a:extLst>
                <a:ext uri="{FF2B5EF4-FFF2-40B4-BE49-F238E27FC236}">
                  <a16:creationId xmlns:a16="http://schemas.microsoft.com/office/drawing/2014/main" id="{1C537AB5-4832-4AD7-8773-D04F57974C96}"/>
                </a:ext>
              </a:extLst>
            </p:cNvPr>
            <p:cNvCxnSpPr>
              <a:cxnSpLocks/>
            </p:cNvCxnSpPr>
            <p:nvPr/>
          </p:nvCxnSpPr>
          <p:spPr>
            <a:xfrm>
              <a:off x="5782576" y="986999"/>
              <a:ext cx="0" cy="36421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3980A73-6CFD-4E0A-8650-1C13FA5FDC24}"/>
                </a:ext>
              </a:extLst>
            </p:cNvPr>
            <p:cNvCxnSpPr>
              <a:cxnSpLocks/>
            </p:cNvCxnSpPr>
            <p:nvPr/>
          </p:nvCxnSpPr>
          <p:spPr>
            <a:xfrm>
              <a:off x="4831204" y="1002901"/>
              <a:ext cx="0" cy="3626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55DB6D9-72B2-4861-BC91-B45392E4B21E}"/>
                </a:ext>
              </a:extLst>
            </p:cNvPr>
            <p:cNvCxnSpPr>
              <a:cxnSpLocks/>
            </p:cNvCxnSpPr>
            <p:nvPr/>
          </p:nvCxnSpPr>
          <p:spPr>
            <a:xfrm>
              <a:off x="5301014" y="1002901"/>
              <a:ext cx="0" cy="3656155"/>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8" name="Content Placeholder 5" descr="SAXS_PLysL14.tif">
            <a:extLst>
              <a:ext uri="{FF2B5EF4-FFF2-40B4-BE49-F238E27FC236}">
                <a16:creationId xmlns:a16="http://schemas.microsoft.com/office/drawing/2014/main" id="{9DF3DDD8-379D-C8F8-9E17-DE936CB28B51}"/>
              </a:ext>
            </a:extLst>
          </p:cNvPr>
          <p:cNvPicPr>
            <a:picLocks noChangeAspect="1"/>
          </p:cNvPicPr>
          <p:nvPr/>
        </p:nvPicPr>
        <p:blipFill rotWithShape="1">
          <a:blip r:embed="rId5" cstate="print"/>
          <a:srcRect l="19639" t="7973" r="22770" b="19358"/>
          <a:stretch/>
        </p:blipFill>
        <p:spPr bwMode="auto">
          <a:xfrm>
            <a:off x="6658364" y="350571"/>
            <a:ext cx="1955093" cy="2085743"/>
          </a:xfrm>
          <a:prstGeom prst="rect">
            <a:avLst/>
          </a:prstGeom>
          <a:noFill/>
          <a:ln w="9525">
            <a:noFill/>
            <a:miter lim="800000"/>
            <a:headEnd/>
            <a:tailEnd/>
          </a:ln>
        </p:spPr>
      </p:pic>
      <p:cxnSp>
        <p:nvCxnSpPr>
          <p:cNvPr id="12" name="Straight Connector 11">
            <a:extLst>
              <a:ext uri="{FF2B5EF4-FFF2-40B4-BE49-F238E27FC236}">
                <a16:creationId xmlns:a16="http://schemas.microsoft.com/office/drawing/2014/main" id="{4B0E88FA-9A17-493C-6022-9496C45B601B}"/>
              </a:ext>
            </a:extLst>
          </p:cNvPr>
          <p:cNvCxnSpPr>
            <a:cxnSpLocks/>
          </p:cNvCxnSpPr>
          <p:nvPr/>
        </p:nvCxnSpPr>
        <p:spPr>
          <a:xfrm>
            <a:off x="4925488" y="986999"/>
            <a:ext cx="0" cy="36561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8430B0F-C907-6ABA-0628-0A4D0A0C440F}"/>
              </a:ext>
            </a:extLst>
          </p:cNvPr>
          <p:cNvCxnSpPr>
            <a:cxnSpLocks/>
          </p:cNvCxnSpPr>
          <p:nvPr/>
        </p:nvCxnSpPr>
        <p:spPr>
          <a:xfrm>
            <a:off x="5004694" y="988560"/>
            <a:ext cx="0" cy="36561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079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D7B3D92A-4229-4802-8CD2-2747DEA9EADE}"/>
              </a:ext>
            </a:extLst>
          </p:cNvPr>
          <p:cNvSpPr txBox="1"/>
          <p:nvPr/>
        </p:nvSpPr>
        <p:spPr>
          <a:xfrm>
            <a:off x="3403175" y="4840449"/>
            <a:ext cx="5383015" cy="1785104"/>
          </a:xfrm>
          <a:prstGeom prst="rect">
            <a:avLst/>
          </a:prstGeom>
          <a:noFill/>
        </p:spPr>
        <p:txBody>
          <a:bodyPr wrap="square">
            <a:spAutoFit/>
          </a:bodyPr>
          <a:lstStyle/>
          <a:p>
            <a:r>
              <a:rPr lang="en-US" i="1" dirty="0"/>
              <a:t>But when defocusing  - CTF will move to left - so that the larger features has better contrast..</a:t>
            </a:r>
          </a:p>
          <a:p>
            <a:endParaRPr lang="en-US" i="1" dirty="0"/>
          </a:p>
          <a:p>
            <a:r>
              <a:rPr lang="en-US" sz="1400" dirty="0"/>
              <a:t>Above shown example case first two peaks would be perfectly transformed in normal contrast (i.e. electron dense areas are dark) , 3</a:t>
            </a:r>
            <a:r>
              <a:rPr lang="en-US" sz="1400" baseline="30000" dirty="0"/>
              <a:t>rd </a:t>
            </a:r>
            <a:r>
              <a:rPr lang="en-US" sz="1400" dirty="0"/>
              <a:t> and peak information would</a:t>
            </a:r>
            <a:r>
              <a:rPr lang="en-US" sz="1400" dirty="0">
                <a:solidFill>
                  <a:srgbClr val="FF0000"/>
                </a:solidFill>
              </a:rPr>
              <a:t> disappear </a:t>
            </a:r>
            <a:r>
              <a:rPr lang="en-US" sz="1400" dirty="0"/>
              <a:t>from the image</a:t>
            </a:r>
            <a:r>
              <a:rPr lang="en-US" sz="1400" dirty="0">
                <a:solidFill>
                  <a:srgbClr val="FF0000"/>
                </a:solidFill>
              </a:rPr>
              <a:t> </a:t>
            </a:r>
            <a:r>
              <a:rPr lang="en-US" sz="1400" dirty="0"/>
              <a:t>and  4</a:t>
            </a:r>
            <a:r>
              <a:rPr lang="en-US" sz="1400" baseline="30000" dirty="0"/>
              <a:t>th</a:t>
            </a:r>
            <a:r>
              <a:rPr lang="en-US" sz="1400" dirty="0"/>
              <a:t> and 5</a:t>
            </a:r>
            <a:r>
              <a:rPr lang="en-US" sz="1400" baseline="30000" dirty="0"/>
              <a:t>th</a:t>
            </a:r>
            <a:r>
              <a:rPr lang="en-US" sz="1400" dirty="0"/>
              <a:t> peaks contrast would be </a:t>
            </a:r>
            <a:r>
              <a:rPr lang="en-US" sz="1400" dirty="0">
                <a:solidFill>
                  <a:srgbClr val="FF0000"/>
                </a:solidFill>
              </a:rPr>
              <a:t>inverse </a:t>
            </a:r>
            <a:r>
              <a:rPr lang="en-US" sz="1400" dirty="0"/>
              <a:t>in the image  </a:t>
            </a:r>
          </a:p>
        </p:txBody>
      </p:sp>
      <p:pic>
        <p:nvPicPr>
          <p:cNvPr id="19" name="Picture 17" descr="TEM_zoomed_b.png">
            <a:extLst>
              <a:ext uri="{FF2B5EF4-FFF2-40B4-BE49-F238E27FC236}">
                <a16:creationId xmlns:a16="http://schemas.microsoft.com/office/drawing/2014/main" id="{F5C8E7C3-B645-4CC9-80E9-A3B3725F5A00}"/>
              </a:ext>
            </a:extLst>
          </p:cNvPr>
          <p:cNvPicPr>
            <a:picLocks noChangeAspect="1"/>
          </p:cNvPicPr>
          <p:nvPr/>
        </p:nvPicPr>
        <p:blipFill rotWithShape="1">
          <a:blip r:embed="rId2" cstate="print"/>
          <a:srcRect l="4422" t="39347" r="45804" b="14692"/>
          <a:stretch/>
        </p:blipFill>
        <p:spPr bwMode="auto">
          <a:xfrm>
            <a:off x="803806" y="976835"/>
            <a:ext cx="2262723" cy="2085742"/>
          </a:xfrm>
          <a:prstGeom prst="rect">
            <a:avLst/>
          </a:prstGeom>
          <a:noFill/>
          <a:ln w="9525">
            <a:noFill/>
            <a:miter lim="800000"/>
            <a:headEnd/>
            <a:tailEnd/>
          </a:ln>
        </p:spPr>
      </p:pic>
      <p:pic>
        <p:nvPicPr>
          <p:cNvPr id="20" name="Content Placeholder 31" descr="RGB_FFT of PLys140B2c-0001_c.tif">
            <a:extLst>
              <a:ext uri="{FF2B5EF4-FFF2-40B4-BE49-F238E27FC236}">
                <a16:creationId xmlns:a16="http://schemas.microsoft.com/office/drawing/2014/main" id="{EE772180-62D8-468C-A4DB-94AEA177CC31}"/>
              </a:ext>
            </a:extLst>
          </p:cNvPr>
          <p:cNvPicPr>
            <a:picLocks noChangeAspect="1"/>
          </p:cNvPicPr>
          <p:nvPr/>
        </p:nvPicPr>
        <p:blipFill>
          <a:blip r:embed="rId3" cstate="print"/>
          <a:srcRect/>
          <a:stretch>
            <a:fillRect/>
          </a:stretch>
        </p:blipFill>
        <p:spPr bwMode="auto">
          <a:xfrm>
            <a:off x="825549" y="3431972"/>
            <a:ext cx="2273299" cy="2272288"/>
          </a:xfrm>
          <a:prstGeom prst="rect">
            <a:avLst/>
          </a:prstGeom>
          <a:noFill/>
          <a:ln w="9525">
            <a:noFill/>
            <a:miter lim="800000"/>
            <a:headEnd/>
            <a:tailEnd/>
          </a:ln>
        </p:spPr>
      </p:pic>
      <p:sp>
        <p:nvSpPr>
          <p:cNvPr id="21" name="TextBox 20">
            <a:extLst>
              <a:ext uri="{FF2B5EF4-FFF2-40B4-BE49-F238E27FC236}">
                <a16:creationId xmlns:a16="http://schemas.microsoft.com/office/drawing/2014/main" id="{B071FD51-52FA-48AC-A695-BDC7091AA96A}"/>
              </a:ext>
            </a:extLst>
          </p:cNvPr>
          <p:cNvSpPr txBox="1"/>
          <p:nvPr/>
        </p:nvSpPr>
        <p:spPr>
          <a:xfrm>
            <a:off x="803806" y="5704323"/>
            <a:ext cx="1043010" cy="369332"/>
          </a:xfrm>
          <a:prstGeom prst="rect">
            <a:avLst/>
          </a:prstGeom>
          <a:noFill/>
        </p:spPr>
        <p:txBody>
          <a:bodyPr wrap="square" rtlCol="0">
            <a:spAutoFit/>
          </a:bodyPr>
          <a:lstStyle/>
          <a:p>
            <a:r>
              <a:rPr lang="en-US" dirty="0"/>
              <a:t>2D FFT</a:t>
            </a:r>
            <a:endParaRPr lang="fi-FI" dirty="0"/>
          </a:p>
        </p:txBody>
      </p:sp>
      <p:sp>
        <p:nvSpPr>
          <p:cNvPr id="22" name="TextBox 21">
            <a:extLst>
              <a:ext uri="{FF2B5EF4-FFF2-40B4-BE49-F238E27FC236}">
                <a16:creationId xmlns:a16="http://schemas.microsoft.com/office/drawing/2014/main" id="{19D9BF4F-0EB3-4AE5-9074-27393B08CBB3}"/>
              </a:ext>
            </a:extLst>
          </p:cNvPr>
          <p:cNvSpPr txBox="1"/>
          <p:nvPr/>
        </p:nvSpPr>
        <p:spPr>
          <a:xfrm>
            <a:off x="745584" y="3014437"/>
            <a:ext cx="967882" cy="369332"/>
          </a:xfrm>
          <a:prstGeom prst="rect">
            <a:avLst/>
          </a:prstGeom>
          <a:noFill/>
        </p:spPr>
        <p:txBody>
          <a:bodyPr wrap="square" rtlCol="0">
            <a:spAutoFit/>
          </a:bodyPr>
          <a:lstStyle/>
          <a:p>
            <a:r>
              <a:rPr lang="en-US" dirty="0"/>
              <a:t>Object</a:t>
            </a:r>
            <a:endParaRPr lang="fi-FI" dirty="0"/>
          </a:p>
        </p:txBody>
      </p:sp>
      <p:sp>
        <p:nvSpPr>
          <p:cNvPr id="23" name="TextBox 22">
            <a:extLst>
              <a:ext uri="{FF2B5EF4-FFF2-40B4-BE49-F238E27FC236}">
                <a16:creationId xmlns:a16="http://schemas.microsoft.com/office/drawing/2014/main" id="{5CC41512-CE2A-4D16-A503-FF5BD202EF01}"/>
              </a:ext>
            </a:extLst>
          </p:cNvPr>
          <p:cNvSpPr txBox="1"/>
          <p:nvPr/>
        </p:nvSpPr>
        <p:spPr>
          <a:xfrm>
            <a:off x="312799" y="413750"/>
            <a:ext cx="5397479" cy="400110"/>
          </a:xfrm>
          <a:prstGeom prst="rect">
            <a:avLst/>
          </a:prstGeom>
          <a:noFill/>
        </p:spPr>
        <p:txBody>
          <a:bodyPr wrap="square" rtlCol="0">
            <a:spAutoFit/>
          </a:bodyPr>
          <a:lstStyle/>
          <a:p>
            <a:r>
              <a:rPr lang="en-US" sz="2000" b="1" dirty="0"/>
              <a:t>CTF Lens Contrast Transfer Function</a:t>
            </a:r>
            <a:endParaRPr lang="fi-FI" sz="2000" b="1" dirty="0"/>
          </a:p>
        </p:txBody>
      </p:sp>
      <p:pic>
        <p:nvPicPr>
          <p:cNvPr id="24" name="Picture 3">
            <a:extLst>
              <a:ext uri="{FF2B5EF4-FFF2-40B4-BE49-F238E27FC236}">
                <a16:creationId xmlns:a16="http://schemas.microsoft.com/office/drawing/2014/main" id="{F1AF9DA5-300D-7CAD-BB1D-3AC7EC8ADD4C}"/>
              </a:ext>
            </a:extLst>
          </p:cNvPr>
          <p:cNvPicPr>
            <a:picLocks noChangeAspect="1" noChangeArrowheads="1"/>
          </p:cNvPicPr>
          <p:nvPr/>
        </p:nvPicPr>
        <p:blipFill rotWithShape="1">
          <a:blip r:embed="rId4" cstate="print"/>
          <a:srcRect l="13453" b="21149"/>
          <a:stretch/>
        </p:blipFill>
        <p:spPr bwMode="auto">
          <a:xfrm>
            <a:off x="4536128" y="2592542"/>
            <a:ext cx="3173851" cy="1456041"/>
          </a:xfrm>
          <a:prstGeom prst="rect">
            <a:avLst/>
          </a:prstGeom>
          <a:noFill/>
          <a:ln w="9525">
            <a:noFill/>
            <a:miter lim="800000"/>
            <a:headEnd/>
            <a:tailEnd/>
          </a:ln>
        </p:spPr>
      </p:pic>
      <p:pic>
        <p:nvPicPr>
          <p:cNvPr id="25" name="Content Placeholder 5" descr="SAXS_PLysL14.tif">
            <a:extLst>
              <a:ext uri="{FF2B5EF4-FFF2-40B4-BE49-F238E27FC236}">
                <a16:creationId xmlns:a16="http://schemas.microsoft.com/office/drawing/2014/main" id="{668030FC-2AF8-B4CA-E2B0-54BB7C907D80}"/>
              </a:ext>
            </a:extLst>
          </p:cNvPr>
          <p:cNvPicPr>
            <a:picLocks noChangeAspect="1"/>
          </p:cNvPicPr>
          <p:nvPr/>
        </p:nvPicPr>
        <p:blipFill rotWithShape="1">
          <a:blip r:embed="rId5" cstate="print"/>
          <a:srcRect l="19639" t="7973" r="22770" b="19358"/>
          <a:stretch/>
        </p:blipFill>
        <p:spPr bwMode="auto">
          <a:xfrm>
            <a:off x="4815513" y="613805"/>
            <a:ext cx="2970666" cy="2085743"/>
          </a:xfrm>
          <a:prstGeom prst="rect">
            <a:avLst/>
          </a:prstGeom>
          <a:noFill/>
          <a:ln w="9525">
            <a:noFill/>
            <a:miter lim="800000"/>
            <a:headEnd/>
            <a:tailEnd/>
          </a:ln>
        </p:spPr>
      </p:pic>
      <p:cxnSp>
        <p:nvCxnSpPr>
          <p:cNvPr id="26" name="Straight Connector 25">
            <a:extLst>
              <a:ext uri="{FF2B5EF4-FFF2-40B4-BE49-F238E27FC236}">
                <a16:creationId xmlns:a16="http://schemas.microsoft.com/office/drawing/2014/main" id="{1ADA2229-B50D-A1EC-8617-8C5E9197FA2A}"/>
              </a:ext>
            </a:extLst>
          </p:cNvPr>
          <p:cNvCxnSpPr>
            <a:cxnSpLocks/>
          </p:cNvCxnSpPr>
          <p:nvPr/>
        </p:nvCxnSpPr>
        <p:spPr>
          <a:xfrm>
            <a:off x="6122546" y="425435"/>
            <a:ext cx="0" cy="429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C6F060-59A5-3372-F48F-1426DF2CE213}"/>
              </a:ext>
            </a:extLst>
          </p:cNvPr>
          <p:cNvCxnSpPr>
            <a:cxnSpLocks/>
          </p:cNvCxnSpPr>
          <p:nvPr/>
        </p:nvCxnSpPr>
        <p:spPr>
          <a:xfrm>
            <a:off x="5732021" y="425435"/>
            <a:ext cx="0" cy="429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8A00D28-89FB-CA2F-7A5D-8D7811520C6D}"/>
              </a:ext>
            </a:extLst>
          </p:cNvPr>
          <p:cNvCxnSpPr>
            <a:cxnSpLocks/>
          </p:cNvCxnSpPr>
          <p:nvPr/>
        </p:nvCxnSpPr>
        <p:spPr>
          <a:xfrm>
            <a:off x="5131946" y="425435"/>
            <a:ext cx="0" cy="4299625"/>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8EEB4BC-C0BB-C507-C51D-2BA3608EE6B7}"/>
              </a:ext>
            </a:extLst>
          </p:cNvPr>
          <p:cNvSpPr txBox="1"/>
          <p:nvPr/>
        </p:nvSpPr>
        <p:spPr>
          <a:xfrm>
            <a:off x="3827206" y="1390361"/>
            <a:ext cx="1043010" cy="738664"/>
          </a:xfrm>
          <a:prstGeom prst="rect">
            <a:avLst/>
          </a:prstGeom>
          <a:noFill/>
        </p:spPr>
        <p:txBody>
          <a:bodyPr wrap="square" rtlCol="0">
            <a:spAutoFit/>
          </a:bodyPr>
          <a:lstStyle/>
          <a:p>
            <a:r>
              <a:rPr lang="en-US" dirty="0"/>
              <a:t>1D FFT </a:t>
            </a:r>
            <a:r>
              <a:rPr lang="en-US" sz="1200" dirty="0"/>
              <a:t>would look a bit like this..</a:t>
            </a:r>
          </a:p>
        </p:txBody>
      </p:sp>
      <p:sp>
        <p:nvSpPr>
          <p:cNvPr id="32" name="Rectangle 31">
            <a:extLst>
              <a:ext uri="{FF2B5EF4-FFF2-40B4-BE49-F238E27FC236}">
                <a16:creationId xmlns:a16="http://schemas.microsoft.com/office/drawing/2014/main" id="{00F26402-27C1-94D8-087F-BBCA812364F8}"/>
              </a:ext>
            </a:extLst>
          </p:cNvPr>
          <p:cNvSpPr/>
          <p:nvPr/>
        </p:nvSpPr>
        <p:spPr>
          <a:xfrm>
            <a:off x="5307330" y="3429000"/>
            <a:ext cx="215139" cy="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D10F66D-D305-3011-01D5-2BD94B20AA6A}"/>
              </a:ext>
            </a:extLst>
          </p:cNvPr>
          <p:cNvSpPr/>
          <p:nvPr/>
        </p:nvSpPr>
        <p:spPr>
          <a:xfrm>
            <a:off x="6193276" y="3397793"/>
            <a:ext cx="215139" cy="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9B54659-1719-643A-E239-DDE816286308}"/>
              </a:ext>
            </a:extLst>
          </p:cNvPr>
          <p:cNvSpPr/>
          <p:nvPr/>
        </p:nvSpPr>
        <p:spPr>
          <a:xfrm>
            <a:off x="7057475" y="3435173"/>
            <a:ext cx="215139" cy="62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FD011AB3-CD4F-2A54-6B3F-12E595DDC4C8}"/>
              </a:ext>
            </a:extLst>
          </p:cNvPr>
          <p:cNvCxnSpPr>
            <a:cxnSpLocks/>
          </p:cNvCxnSpPr>
          <p:nvPr/>
        </p:nvCxnSpPr>
        <p:spPr>
          <a:xfrm>
            <a:off x="6255896" y="425435"/>
            <a:ext cx="0" cy="429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7B7B91-F4D1-44E5-D215-FD19A524E3DB}"/>
              </a:ext>
            </a:extLst>
          </p:cNvPr>
          <p:cNvCxnSpPr>
            <a:cxnSpLocks/>
          </p:cNvCxnSpPr>
          <p:nvPr/>
        </p:nvCxnSpPr>
        <p:spPr>
          <a:xfrm>
            <a:off x="7113146" y="425435"/>
            <a:ext cx="0" cy="42996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307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874" name="Picture 2"/>
          <p:cNvPicPr>
            <a:picLocks noChangeAspect="1" noChangeArrowheads="1"/>
          </p:cNvPicPr>
          <p:nvPr/>
        </p:nvPicPr>
        <p:blipFill>
          <a:blip r:embed="rId2" cstate="print"/>
          <a:srcRect/>
          <a:stretch>
            <a:fillRect/>
          </a:stretch>
        </p:blipFill>
        <p:spPr bwMode="auto">
          <a:xfrm>
            <a:off x="611560" y="1196752"/>
            <a:ext cx="2736304" cy="3318496"/>
          </a:xfrm>
          <a:prstGeom prst="rect">
            <a:avLst/>
          </a:prstGeom>
          <a:noFill/>
          <a:ln w="9525">
            <a:noFill/>
            <a:miter lim="800000"/>
            <a:headEnd/>
            <a:tailEnd/>
          </a:ln>
        </p:spPr>
      </p:pic>
      <p:pic>
        <p:nvPicPr>
          <p:cNvPr id="719875" name="Picture 3"/>
          <p:cNvPicPr>
            <a:picLocks noChangeAspect="1" noChangeArrowheads="1"/>
          </p:cNvPicPr>
          <p:nvPr/>
        </p:nvPicPr>
        <p:blipFill>
          <a:blip r:embed="rId3" cstate="print"/>
          <a:srcRect/>
          <a:stretch>
            <a:fillRect/>
          </a:stretch>
        </p:blipFill>
        <p:spPr bwMode="auto">
          <a:xfrm>
            <a:off x="4275446" y="1929984"/>
            <a:ext cx="4176464" cy="2889378"/>
          </a:xfrm>
          <a:prstGeom prst="rect">
            <a:avLst/>
          </a:prstGeom>
          <a:noFill/>
          <a:ln w="9525">
            <a:noFill/>
            <a:miter lim="800000"/>
            <a:headEnd/>
            <a:tailEnd/>
          </a:ln>
        </p:spPr>
      </p:pic>
      <p:sp>
        <p:nvSpPr>
          <p:cNvPr id="4" name="Rectangle 3"/>
          <p:cNvSpPr/>
          <p:nvPr/>
        </p:nvSpPr>
        <p:spPr>
          <a:xfrm>
            <a:off x="0" y="188640"/>
            <a:ext cx="8964488"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a:ea typeface="+mn-ea"/>
                <a:cs typeface="+mn-cs"/>
              </a:rPr>
              <a:t>Phase Plate technology in TEM’s: </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Ultimate in Contrast – JEM-2200FS with Phase Plate!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Times New Roman"/>
                <a:ea typeface="+mn-ea"/>
                <a:cs typeface="+mn-cs"/>
              </a:rPr>
              <a:t>Zernike phase plate </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in TEM: Thin carbon film with small hole in the center placed in the back focal plane (BFP) of objective lens – </a:t>
            </a:r>
            <a:r>
              <a:rPr kumimoji="0" lang="en-US" sz="1600" b="0" i="0" u="none" strike="noStrike" kern="1200" cap="none" spc="0" normalizeH="0" baseline="0" noProof="0" dirty="0">
                <a:ln>
                  <a:noFill/>
                </a:ln>
                <a:solidFill>
                  <a:srgbClr val="00B0F0"/>
                </a:solidFill>
                <a:effectLst/>
                <a:uLnTx/>
                <a:uFillTx/>
                <a:latin typeface="Times New Roman"/>
                <a:ea typeface="+mn-ea"/>
                <a:cs typeface="+mn-cs"/>
              </a:rPr>
              <a:t>First models commercially available since ~ 2010-11</a:t>
            </a:r>
          </a:p>
        </p:txBody>
      </p:sp>
      <p:pic>
        <p:nvPicPr>
          <p:cNvPr id="719876" name="Picture 4"/>
          <p:cNvPicPr>
            <a:picLocks noChangeAspect="1" noChangeArrowheads="1"/>
          </p:cNvPicPr>
          <p:nvPr/>
        </p:nvPicPr>
        <p:blipFill>
          <a:blip r:embed="rId4" cstate="print"/>
          <a:srcRect/>
          <a:stretch>
            <a:fillRect/>
          </a:stretch>
        </p:blipFill>
        <p:spPr bwMode="auto">
          <a:xfrm>
            <a:off x="539552" y="4581128"/>
            <a:ext cx="3705225" cy="1990725"/>
          </a:xfrm>
          <a:prstGeom prst="rect">
            <a:avLst/>
          </a:prstGeom>
          <a:noFill/>
          <a:ln w="9525">
            <a:noFill/>
            <a:miter lim="800000"/>
            <a:headEnd/>
            <a:tailEnd/>
          </a:ln>
        </p:spPr>
      </p:pic>
      <p:pic>
        <p:nvPicPr>
          <p:cNvPr id="719877" name="Picture 5"/>
          <p:cNvPicPr>
            <a:picLocks noChangeAspect="1" noChangeArrowheads="1"/>
          </p:cNvPicPr>
          <p:nvPr/>
        </p:nvPicPr>
        <p:blipFill>
          <a:blip r:embed="rId5" cstate="print"/>
          <a:srcRect/>
          <a:stretch>
            <a:fillRect/>
          </a:stretch>
        </p:blipFill>
        <p:spPr bwMode="auto">
          <a:xfrm>
            <a:off x="4932040" y="5013176"/>
            <a:ext cx="3705225" cy="1409700"/>
          </a:xfrm>
          <a:prstGeom prst="rect">
            <a:avLst/>
          </a:prstGeom>
          <a:noFill/>
          <a:ln w="9525">
            <a:noFill/>
            <a:miter lim="800000"/>
            <a:headEnd/>
            <a:tailEnd/>
          </a:ln>
        </p:spPr>
      </p:pic>
      <p:sp>
        <p:nvSpPr>
          <p:cNvPr id="8" name="Rectangle 7"/>
          <p:cNvSpPr/>
          <p:nvPr/>
        </p:nvSpPr>
        <p:spPr>
          <a:xfrm>
            <a:off x="3923928" y="6396335"/>
            <a:ext cx="568863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Ultramicroscopy</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Volume 109, 2009, Pages 312–325</a:t>
            </a:r>
          </a:p>
        </p:txBody>
      </p:sp>
      <mc:AlternateContent xmlns:mc="http://schemas.openxmlformats.org/markup-compatibility/2006" xmlns:a14="http://schemas.microsoft.com/office/drawing/2010/main">
        <mc:Choice Requires="a14">
          <p:sp>
            <p:nvSpPr>
              <p:cNvPr id="5" name="TextBox 4"/>
              <p:cNvSpPr txBox="1"/>
              <p:nvPr/>
            </p:nvSpPr>
            <p:spPr>
              <a:xfrm>
                <a:off x="3743246" y="1375985"/>
                <a:ext cx="2439449" cy="4898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fi-FI" b="0" i="1" smtClean="0">
                              <a:latin typeface="Cambria Math" panose="02040503050406030204" pitchFamily="18" charset="0"/>
                            </a:rPr>
                          </m:ctrlPr>
                        </m:funcPr>
                        <m:fName>
                          <m:r>
                            <m:rPr>
                              <m:sty m:val="p"/>
                            </m:rPr>
                            <a:rPr lang="fi-FI" b="0" i="0" smtClean="0">
                              <a:latin typeface="Cambria Math" panose="02040503050406030204" pitchFamily="18" charset="0"/>
                            </a:rPr>
                            <m:t>and</m:t>
                          </m:r>
                          <m:r>
                            <a:rPr lang="fi-FI" b="0" i="0" smtClean="0">
                              <a:latin typeface="Cambria Math" panose="02040503050406030204" pitchFamily="18" charset="0"/>
                            </a:rPr>
                            <m:t>  </m:t>
                          </m:r>
                          <m:r>
                            <m:rPr>
                              <m:sty m:val="p"/>
                            </m:rPr>
                            <a:rPr lang="fi-FI" b="0" i="0" smtClean="0">
                              <a:latin typeface="Cambria Math" panose="02040503050406030204" pitchFamily="18" charset="0"/>
                            </a:rPr>
                            <m:t>sin</m:t>
                          </m:r>
                        </m:fName>
                        <m:e>
                          <m:d>
                            <m:dPr>
                              <m:ctrlPr>
                                <a:rPr lang="fi-FI" b="0" i="1" smtClean="0">
                                  <a:latin typeface="Cambria Math" panose="02040503050406030204" pitchFamily="18" charset="0"/>
                                </a:rPr>
                              </m:ctrlPr>
                            </m:dPr>
                            <m:e>
                              <m:r>
                                <a:rPr lang="fi-FI" b="0" i="1" smtClean="0">
                                  <a:latin typeface="Cambria Math" panose="02040503050406030204" pitchFamily="18" charset="0"/>
                                  <a:ea typeface="Cambria Math" panose="02040503050406030204" pitchFamily="18" charset="0"/>
                                </a:rPr>
                                <m:t>𝜃</m:t>
                              </m:r>
                              <m:r>
                                <a:rPr lang="fi-FI" b="0" i="1" smtClean="0">
                                  <a:latin typeface="Cambria Math" panose="02040503050406030204" pitchFamily="18" charset="0"/>
                                  <a:ea typeface="Cambria Math" panose="02040503050406030204" pitchFamily="18" charset="0"/>
                                </a:rPr>
                                <m:t>+</m:t>
                              </m:r>
                              <m:f>
                                <m:fPr>
                                  <m:ctrlPr>
                                    <a:rPr lang="fi-FI" b="0" i="1" smtClean="0">
                                      <a:latin typeface="Cambria Math" panose="02040503050406030204" pitchFamily="18" charset="0"/>
                                      <a:ea typeface="Cambria Math" panose="02040503050406030204" pitchFamily="18" charset="0"/>
                                    </a:rPr>
                                  </m:ctrlPr>
                                </m:fPr>
                                <m:num>
                                  <m:r>
                                    <a:rPr lang="fi-FI" b="0" i="1" smtClean="0">
                                      <a:latin typeface="Cambria Math" panose="02040503050406030204" pitchFamily="18" charset="0"/>
                                      <a:ea typeface="Cambria Math" panose="02040503050406030204" pitchFamily="18" charset="0"/>
                                    </a:rPr>
                                    <m:t>𝜋</m:t>
                                  </m:r>
                                </m:num>
                                <m:den>
                                  <m:r>
                                    <a:rPr lang="fi-FI" b="0" i="1" smtClean="0">
                                      <a:latin typeface="Cambria Math" panose="02040503050406030204" pitchFamily="18" charset="0"/>
                                      <a:ea typeface="Cambria Math" panose="02040503050406030204" pitchFamily="18" charset="0"/>
                                    </a:rPr>
                                    <m:t>2</m:t>
                                  </m:r>
                                </m:den>
                              </m:f>
                            </m:e>
                          </m:d>
                        </m:e>
                      </m:func>
                      <m:r>
                        <a:rPr lang="fi-FI" b="0" i="1" smtClean="0">
                          <a:latin typeface="Cambria Math" panose="02040503050406030204" pitchFamily="18" charset="0"/>
                          <a:ea typeface="Cambria Math" panose="02040503050406030204" pitchFamily="18" charset="0"/>
                        </a:rPr>
                        <m:t>=</m:t>
                      </m:r>
                      <m:r>
                        <m:rPr>
                          <m:sty m:val="p"/>
                        </m:rPr>
                        <a:rPr lang="fi-FI" b="0" i="0" smtClean="0">
                          <a:latin typeface="Cambria Math" panose="02040503050406030204" pitchFamily="18" charset="0"/>
                          <a:ea typeface="Cambria Math" panose="02040503050406030204" pitchFamily="18" charset="0"/>
                        </a:rPr>
                        <m:t>cos</m:t>
                      </m:r>
                      <m:r>
                        <a:rPr lang="fi-FI" b="0" i="1" smtClean="0">
                          <a:latin typeface="Cambria Math" panose="02040503050406030204" pitchFamily="18" charset="0"/>
                          <a:ea typeface="Cambria Math" panose="02040503050406030204" pitchFamily="18" charset="0"/>
                        </a:rPr>
                        <m:t>⁡</m:t>
                      </m:r>
                      <m:r>
                        <a:rPr lang="fi-FI" b="0" i="1" smtClean="0">
                          <a:latin typeface="Cambria Math" panose="02040503050406030204" pitchFamily="18" charset="0"/>
                          <a:ea typeface="Cambria Math" panose="02040503050406030204" pitchFamily="18" charset="0"/>
                        </a:rPr>
                        <m:t>𝜃</m:t>
                      </m:r>
                    </m:oMath>
                  </m:oMathPara>
                </a14:m>
                <a:endParaRPr lang="fi-FI" dirty="0"/>
              </a:p>
            </p:txBody>
          </p:sp>
        </mc:Choice>
        <mc:Fallback xmlns="">
          <p:sp>
            <p:nvSpPr>
              <p:cNvPr id="5" name="TextBox 4"/>
              <p:cNvSpPr txBox="1">
                <a:spLocks noRot="1" noChangeAspect="1" noMove="1" noResize="1" noEditPoints="1" noAdjustHandles="1" noChangeArrowheads="1" noChangeShapeType="1" noTextEdit="1"/>
              </p:cNvSpPr>
              <p:nvPr/>
            </p:nvSpPr>
            <p:spPr>
              <a:xfrm>
                <a:off x="3743246" y="1375985"/>
                <a:ext cx="2439449" cy="489814"/>
              </a:xfrm>
              <a:prstGeom prst="rect">
                <a:avLst/>
              </a:prstGeom>
              <a:blipFill>
                <a:blip r:embed="rId6"/>
                <a:stretch>
                  <a:fillRect/>
                </a:stretch>
              </a:blipFill>
            </p:spPr>
            <p:txBody>
              <a:bodyPr/>
              <a:lstStyle/>
              <a:p>
                <a:r>
                  <a:rPr lang="fi-FI">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707904" y="1074700"/>
                <a:ext cx="4037965" cy="276999"/>
              </a:xfrm>
              <a:prstGeom prst="rect">
                <a:avLst/>
              </a:prstGeom>
              <a:noFill/>
            </p:spPr>
            <p:txBody>
              <a:bodyPr wrap="none" lIns="0" tIns="0" rIns="0" bIns="0" rtlCol="0">
                <a:spAutoFit/>
              </a:bodyPr>
              <a:lstStyle/>
              <a:p>
                <a:r>
                  <a:rPr lang="fi-FI" b="0" dirty="0"/>
                  <a:t>C</a:t>
                </a:r>
                <a14:m>
                  <m:oMath xmlns:m="http://schemas.openxmlformats.org/officeDocument/2006/math">
                    <m:r>
                      <a:rPr lang="fi-FI" b="0" i="1" smtClean="0">
                        <a:latin typeface="Cambria Math" panose="02040503050406030204" pitchFamily="18" charset="0"/>
                      </a:rPr>
                      <m:t>𝑜𝑛𝑡𝑟𝑎𝑠𝑡</m:t>
                    </m:r>
                    <m:r>
                      <a:rPr lang="fi-FI" b="0" i="1" smtClean="0">
                        <a:latin typeface="Cambria Math" panose="02040503050406030204" pitchFamily="18" charset="0"/>
                      </a:rPr>
                      <m:t> </m:t>
                    </m:r>
                    <m:r>
                      <a:rPr lang="fi-FI" b="0" i="1" smtClean="0">
                        <a:latin typeface="Cambria Math" panose="02040503050406030204" pitchFamily="18" charset="0"/>
                      </a:rPr>
                      <m:t>𝑡𝑟𝑎𝑛𝑠𝑓𝑒𝑟</m:t>
                    </m:r>
                    <m:r>
                      <a:rPr lang="fi-FI" b="0" i="1" smtClean="0">
                        <a:latin typeface="Cambria Math" panose="02040503050406030204" pitchFamily="18" charset="0"/>
                      </a:rPr>
                      <m:t> </m:t>
                    </m:r>
                    <m:r>
                      <a:rPr lang="fi-FI" b="0" i="1" smtClean="0">
                        <a:latin typeface="Cambria Math" panose="02040503050406030204" pitchFamily="18" charset="0"/>
                      </a:rPr>
                      <m:t>𝑓𝑢𝑐𝑛𝑡𝑖𝑜𝑛</m:t>
                    </m:r>
                    <m:r>
                      <a:rPr lang="fi-FI" b="0" i="1" smtClean="0">
                        <a:latin typeface="Cambria Math" panose="02040503050406030204" pitchFamily="18" charset="0"/>
                      </a:rPr>
                      <m:t> </m:t>
                    </m:r>
                    <m:r>
                      <a:rPr lang="fi-FI" b="0" i="1" smtClean="0">
                        <a:latin typeface="Cambria Math" panose="02040503050406030204" pitchFamily="18" charset="0"/>
                      </a:rPr>
                      <m:t>𝐶𝑇𝐹</m:t>
                    </m:r>
                    <m:r>
                      <a:rPr lang="fi-FI" b="0" i="1" smtClean="0">
                        <a:latin typeface="Cambria Math" panose="02040503050406030204" pitchFamily="18" charset="0"/>
                      </a:rPr>
                      <m:t>~ </m:t>
                    </m:r>
                    <m:r>
                      <a:rPr lang="fi-FI" b="0" i="1" smtClean="0">
                        <a:latin typeface="Cambria Math" panose="02040503050406030204" pitchFamily="18" charset="0"/>
                      </a:rPr>
                      <m:t>𝑠𝑖𝑛</m:t>
                    </m:r>
                    <m:r>
                      <a:rPr lang="fi-FI" b="0" i="1" smtClean="0">
                        <a:latin typeface="Cambria Math" panose="02040503050406030204" pitchFamily="18" charset="0"/>
                        <a:ea typeface="Cambria Math" panose="02040503050406030204" pitchFamily="18" charset="0"/>
                      </a:rPr>
                      <m:t>𝜃</m:t>
                    </m:r>
                  </m:oMath>
                </a14:m>
                <a:endParaRPr lang="fi-FI" dirty="0"/>
              </a:p>
            </p:txBody>
          </p:sp>
        </mc:Choice>
        <mc:Fallback xmlns="">
          <p:sp>
            <p:nvSpPr>
              <p:cNvPr id="6" name="TextBox 5"/>
              <p:cNvSpPr txBox="1">
                <a:spLocks noRot="1" noChangeAspect="1" noMove="1" noResize="1" noEditPoints="1" noAdjustHandles="1" noChangeArrowheads="1" noChangeShapeType="1" noTextEdit="1"/>
              </p:cNvSpPr>
              <p:nvPr/>
            </p:nvSpPr>
            <p:spPr>
              <a:xfrm>
                <a:off x="3707904" y="1074700"/>
                <a:ext cx="4037965" cy="276999"/>
              </a:xfrm>
              <a:prstGeom prst="rect">
                <a:avLst/>
              </a:prstGeom>
              <a:blipFill>
                <a:blip r:embed="rId7"/>
                <a:stretch>
                  <a:fillRect l="-3469" t="-28261" r="-1056" b="-50000"/>
                </a:stretch>
              </a:blipFill>
            </p:spPr>
            <p:txBody>
              <a:bodyPr/>
              <a:lstStyle/>
              <a:p>
                <a:r>
                  <a:rPr lang="fi-FI">
                    <a:noFill/>
                  </a:rPr>
                  <a:t> </a:t>
                </a:r>
              </a:p>
            </p:txBody>
          </p:sp>
        </mc:Fallback>
      </mc:AlternateContent>
    </p:spTree>
    <p:extLst>
      <p:ext uri="{BB962C8B-B14F-4D97-AF65-F5344CB8AC3E}">
        <p14:creationId xmlns:p14="http://schemas.microsoft.com/office/powerpoint/2010/main" val="2190086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8" name="Picture 2"/>
          <p:cNvPicPr>
            <a:picLocks noChangeAspect="1" noChangeArrowheads="1"/>
          </p:cNvPicPr>
          <p:nvPr/>
        </p:nvPicPr>
        <p:blipFill>
          <a:blip r:embed="rId2" cstate="print"/>
          <a:srcRect/>
          <a:stretch>
            <a:fillRect/>
          </a:stretch>
        </p:blipFill>
        <p:spPr bwMode="auto">
          <a:xfrm>
            <a:off x="401558" y="764704"/>
            <a:ext cx="4542318" cy="4594529"/>
          </a:xfrm>
          <a:prstGeom prst="rect">
            <a:avLst/>
          </a:prstGeom>
          <a:noFill/>
          <a:ln w="9525">
            <a:noFill/>
            <a:miter lim="800000"/>
            <a:headEnd/>
            <a:tailEnd/>
          </a:ln>
        </p:spPr>
      </p:pic>
      <p:sp>
        <p:nvSpPr>
          <p:cNvPr id="3" name="Rectangle 2"/>
          <p:cNvSpPr/>
          <p:nvPr/>
        </p:nvSpPr>
        <p:spPr>
          <a:xfrm>
            <a:off x="296976" y="5376168"/>
            <a:ext cx="756084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imes New Roman"/>
                <a:ea typeface="+mn-ea"/>
                <a:cs typeface="+mn-cs"/>
              </a:rPr>
              <a:t>The 300 kV cryo-TEM images of a sample from negatively stained horse spleen ferritin  (a) ZPC-TEM image acquired using a Zernike phase plate. (b–d) Conventional TEM images at a defocus of 2550, 540 and 130 nm, respectively (</a:t>
            </a:r>
            <a:r>
              <a:rPr kumimoji="0" lang="en-US" sz="1400" b="0" i="0" u="none" strike="noStrike" kern="1200" cap="none" spc="0" normalizeH="0" baseline="0" noProof="0" dirty="0" err="1">
                <a:ln>
                  <a:noFill/>
                </a:ln>
                <a:solidFill>
                  <a:srgbClr val="000000"/>
                </a:solidFill>
                <a:effectLst/>
                <a:uLnTx/>
                <a:uFillTx/>
                <a:latin typeface="Times New Roman"/>
                <a:ea typeface="+mn-ea"/>
                <a:cs typeface="+mn-cs"/>
              </a:rPr>
              <a:t>underfocus</a:t>
            </a:r>
            <a:r>
              <a:rPr kumimoji="0" lang="en-US" sz="1400" b="0" i="0" u="none" strike="noStrike" kern="1200" cap="none" spc="0" normalizeH="0" baseline="0" noProof="0" dirty="0">
                <a:ln>
                  <a:noFill/>
                </a:ln>
                <a:solidFill>
                  <a:srgbClr val="000000"/>
                </a:solidFill>
                <a:effectLst/>
                <a:uLnTx/>
                <a:uFillTx/>
                <a:latin typeface="Times New Roman"/>
                <a:ea typeface="+mn-ea"/>
                <a:cs typeface="+mn-cs"/>
              </a:rPr>
              <a:t>). The insets show the </a:t>
            </a:r>
            <a:r>
              <a:rPr kumimoji="0" lang="en-US" sz="1400" b="0" i="0" u="none" strike="noStrike" kern="1200" cap="none" spc="0" normalizeH="0" baseline="0" noProof="0" dirty="0" err="1">
                <a:ln>
                  <a:noFill/>
                </a:ln>
                <a:solidFill>
                  <a:srgbClr val="000000"/>
                </a:solidFill>
                <a:effectLst/>
                <a:uLnTx/>
                <a:uFillTx/>
                <a:latin typeface="Times New Roman"/>
                <a:ea typeface="+mn-ea"/>
                <a:cs typeface="+mn-cs"/>
              </a:rPr>
              <a:t>diffractogram</a:t>
            </a:r>
            <a:r>
              <a:rPr kumimoji="0" lang="en-US" sz="1400" b="0" i="0" u="none" strike="noStrike" kern="1200" cap="none" spc="0" normalizeH="0" baseline="0" noProof="0" dirty="0">
                <a:ln>
                  <a:noFill/>
                </a:ln>
                <a:solidFill>
                  <a:srgbClr val="000000"/>
                </a:solidFill>
                <a:effectLst/>
                <a:uLnTx/>
                <a:uFillTx/>
                <a:latin typeface="Times New Roman"/>
                <a:ea typeface="+mn-ea"/>
                <a:cs typeface="+mn-cs"/>
              </a:rPr>
              <a:t> for each image. The scale bars in the insets correspond to 1 nm</a:t>
            </a:r>
            <a:r>
              <a:rPr kumimoji="0" lang="en-US" sz="1400" b="0" i="0" u="none" strike="noStrike" kern="1200" cap="none" spc="0" normalizeH="0" baseline="30000" noProof="0" dirty="0">
                <a:ln>
                  <a:noFill/>
                </a:ln>
                <a:solidFill>
                  <a:srgbClr val="000000"/>
                </a:solidFill>
                <a:effectLst/>
                <a:uLnTx/>
                <a:uFillTx/>
                <a:latin typeface="Times New Roman"/>
                <a:ea typeface="+mn-ea"/>
                <a:cs typeface="+mn-cs"/>
              </a:rPr>
              <a:t>−1</a:t>
            </a:r>
            <a:r>
              <a:rPr kumimoji="0" lang="en-US" sz="1400" b="0" i="0" u="none" strike="noStrike" kern="1200" cap="none" spc="0" normalizeH="0" baseline="0" noProof="0" dirty="0">
                <a:ln>
                  <a:noFill/>
                </a:ln>
                <a:solidFill>
                  <a:srgbClr val="000000"/>
                </a:solidFill>
                <a:effectLst/>
                <a:uLnTx/>
                <a:uFillTx/>
                <a:latin typeface="Times New Roman"/>
                <a:ea typeface="+mn-ea"/>
                <a:cs typeface="+mn-cs"/>
              </a:rPr>
              <a:t>. </a:t>
            </a:r>
          </a:p>
        </p:txBody>
      </p:sp>
      <p:sp>
        <p:nvSpPr>
          <p:cNvPr id="4" name="Rectangle 3"/>
          <p:cNvSpPr/>
          <p:nvPr/>
        </p:nvSpPr>
        <p:spPr>
          <a:xfrm>
            <a:off x="296976" y="6294543"/>
            <a:ext cx="855004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Times New Roman"/>
                <a:ea typeface="+mn-ea"/>
                <a:cs typeface="+mn-cs"/>
              </a:rPr>
              <a:t>Kuniaki</a:t>
            </a:r>
            <a:r>
              <a:rPr kumimoji="0" lang="en-US" sz="1200" b="0" i="0" u="none" strike="noStrike" kern="1200" cap="none" spc="0" normalizeH="0" baseline="0" noProof="0" dirty="0">
                <a:ln>
                  <a:noFill/>
                </a:ln>
                <a:solidFill>
                  <a:srgbClr val="000000"/>
                </a:solidFill>
                <a:effectLst/>
                <a:uLnTx/>
                <a:uFillTx/>
                <a:latin typeface="Times New Roman"/>
                <a:ea typeface="+mn-ea"/>
                <a:cs typeface="+mn-cs"/>
              </a:rPr>
              <a:t> Nagayama, Journal of Electron Microscopy 60(Supplement 1): S43–S62 (2011) </a:t>
            </a:r>
            <a:r>
              <a:rPr kumimoji="0" lang="en-US" sz="1200" b="0" i="1" u="none" strike="noStrike" kern="1200" cap="none" spc="0" normalizeH="0" baseline="0" noProof="0" dirty="0">
                <a:ln>
                  <a:noFill/>
                </a:ln>
                <a:solidFill>
                  <a:srgbClr val="000000"/>
                </a:solidFill>
                <a:effectLst/>
                <a:uLnTx/>
                <a:uFillTx/>
                <a:latin typeface="Times New Roman"/>
                <a:ea typeface="+mn-ea"/>
                <a:cs typeface="+mn-cs"/>
              </a:rPr>
              <a:t>“Another 60 years in electron microscopy: development of phase-plate electron microscopy and biological applications”</a:t>
            </a:r>
          </a:p>
        </p:txBody>
      </p:sp>
      <p:graphicFrame>
        <p:nvGraphicFramePr>
          <p:cNvPr id="2" name="Object 1">
            <a:extLst>
              <a:ext uri="{FF2B5EF4-FFF2-40B4-BE49-F238E27FC236}">
                <a16:creationId xmlns:a16="http://schemas.microsoft.com/office/drawing/2014/main" id="{E4410700-309E-4C85-B8CB-103E7481B871}"/>
              </a:ext>
            </a:extLst>
          </p:cNvPr>
          <p:cNvGraphicFramePr>
            <a:graphicFrameLocks noChangeAspect="1"/>
          </p:cNvGraphicFramePr>
          <p:nvPr/>
        </p:nvGraphicFramePr>
        <p:xfrm>
          <a:off x="5263242" y="3789040"/>
          <a:ext cx="3610750" cy="1561018"/>
        </p:xfrm>
        <a:graphic>
          <a:graphicData uri="http://schemas.openxmlformats.org/presentationml/2006/ole">
            <mc:AlternateContent xmlns:mc="http://schemas.openxmlformats.org/markup-compatibility/2006">
              <mc:Choice xmlns:v="urn:schemas-microsoft-com:vml" Requires="v">
                <p:oleObj r:id="rId3" imgW="10780920" imgH="5574600" progId="">
                  <p:embed/>
                </p:oleObj>
              </mc:Choice>
              <mc:Fallback>
                <p:oleObj r:id="rId3" imgW="10780920" imgH="5574600" progId="">
                  <p:embed/>
                  <p:pic>
                    <p:nvPicPr>
                      <p:cNvPr id="2" name="Object 1">
                        <a:extLst>
                          <a:ext uri="{FF2B5EF4-FFF2-40B4-BE49-F238E27FC236}">
                            <a16:creationId xmlns:a16="http://schemas.microsoft.com/office/drawing/2014/main" id="{E4410700-309E-4C85-B8CB-103E7481B871}"/>
                          </a:ext>
                        </a:extLst>
                      </p:cNvPr>
                      <p:cNvPicPr/>
                      <p:nvPr/>
                    </p:nvPicPr>
                    <p:blipFill>
                      <a:blip r:embed="rId4"/>
                      <a:stretch>
                        <a:fillRect/>
                      </a:stretch>
                    </p:blipFill>
                    <p:spPr>
                      <a:xfrm>
                        <a:off x="5263242" y="3789040"/>
                        <a:ext cx="3610750" cy="156101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5588595-42B2-469A-A28E-4E5DFDD842D2}"/>
              </a:ext>
            </a:extLst>
          </p:cNvPr>
          <p:cNvGraphicFramePr>
            <a:graphicFrameLocks noChangeAspect="1"/>
          </p:cNvGraphicFramePr>
          <p:nvPr/>
        </p:nvGraphicFramePr>
        <p:xfrm>
          <a:off x="5263241" y="2132856"/>
          <a:ext cx="3610751" cy="1472384"/>
        </p:xfrm>
        <a:graphic>
          <a:graphicData uri="http://schemas.openxmlformats.org/presentationml/2006/ole">
            <mc:AlternateContent xmlns:mc="http://schemas.openxmlformats.org/markup-compatibility/2006">
              <mc:Choice xmlns:v="urn:schemas-microsoft-com:vml" Requires="v">
                <p:oleObj r:id="rId5" imgW="10704600" imgH="5498280" progId="">
                  <p:embed/>
                </p:oleObj>
              </mc:Choice>
              <mc:Fallback>
                <p:oleObj r:id="rId5" imgW="10704600" imgH="5498280" progId="">
                  <p:embed/>
                  <p:pic>
                    <p:nvPicPr>
                      <p:cNvPr id="5" name="Object 4">
                        <a:extLst>
                          <a:ext uri="{FF2B5EF4-FFF2-40B4-BE49-F238E27FC236}">
                            <a16:creationId xmlns:a16="http://schemas.microsoft.com/office/drawing/2014/main" id="{65588595-42B2-469A-A28E-4E5DFDD842D2}"/>
                          </a:ext>
                        </a:extLst>
                      </p:cNvPr>
                      <p:cNvPicPr/>
                      <p:nvPr/>
                    </p:nvPicPr>
                    <p:blipFill>
                      <a:blip r:embed="rId6"/>
                      <a:stretch>
                        <a:fillRect/>
                      </a:stretch>
                    </p:blipFill>
                    <p:spPr>
                      <a:xfrm>
                        <a:off x="5263241" y="2132856"/>
                        <a:ext cx="3610751" cy="1472384"/>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A10850CD-A14E-4B3A-B4FC-E69F5CD4687B}"/>
              </a:ext>
            </a:extLst>
          </p:cNvPr>
          <p:cNvSpPr/>
          <p:nvPr/>
        </p:nvSpPr>
        <p:spPr>
          <a:xfrm>
            <a:off x="7320643" y="3911552"/>
            <a:ext cx="1526380" cy="307777"/>
          </a:xfrm>
          <a:prstGeom prst="rect">
            <a:avLst/>
          </a:prstGeom>
        </p:spPr>
        <p:txBody>
          <a:bodyPr wrap="none">
            <a:spAutoFit/>
          </a:bodyPr>
          <a:lstStyle/>
          <a:p>
            <a:r>
              <a:rPr lang="en-US" sz="1400" dirty="0">
                <a:solidFill>
                  <a:srgbClr val="000000"/>
                </a:solidFill>
              </a:rPr>
              <a:t>defocus of 130 nm</a:t>
            </a:r>
            <a:endParaRPr lang="fi-FI" sz="1400" dirty="0"/>
          </a:p>
        </p:txBody>
      </p:sp>
      <p:sp>
        <p:nvSpPr>
          <p:cNvPr id="8" name="Rectangle 7">
            <a:extLst>
              <a:ext uri="{FF2B5EF4-FFF2-40B4-BE49-F238E27FC236}">
                <a16:creationId xmlns:a16="http://schemas.microsoft.com/office/drawing/2014/main" id="{31743B3B-0207-41AF-99D5-9E70E817E976}"/>
              </a:ext>
            </a:extLst>
          </p:cNvPr>
          <p:cNvSpPr/>
          <p:nvPr/>
        </p:nvSpPr>
        <p:spPr>
          <a:xfrm>
            <a:off x="7216062" y="2276872"/>
            <a:ext cx="1616148" cy="307777"/>
          </a:xfrm>
          <a:prstGeom prst="rect">
            <a:avLst/>
          </a:prstGeom>
        </p:spPr>
        <p:txBody>
          <a:bodyPr wrap="none">
            <a:spAutoFit/>
          </a:bodyPr>
          <a:lstStyle/>
          <a:p>
            <a:r>
              <a:rPr lang="en-US" sz="1400" dirty="0">
                <a:solidFill>
                  <a:srgbClr val="000000"/>
                </a:solidFill>
              </a:rPr>
              <a:t>defocus of 2500 nm</a:t>
            </a:r>
            <a:endParaRPr lang="fi-FI" sz="1400" dirty="0"/>
          </a:p>
        </p:txBody>
      </p:sp>
      <p:cxnSp>
        <p:nvCxnSpPr>
          <p:cNvPr id="9" name="Straight Arrow Connector 8">
            <a:extLst>
              <a:ext uri="{FF2B5EF4-FFF2-40B4-BE49-F238E27FC236}">
                <a16:creationId xmlns:a16="http://schemas.microsoft.com/office/drawing/2014/main" id="{61C8612C-CDFA-45C6-B8A4-7C60A099B0B3}"/>
              </a:ext>
            </a:extLst>
          </p:cNvPr>
          <p:cNvCxnSpPr>
            <a:cxnSpLocks/>
          </p:cNvCxnSpPr>
          <p:nvPr/>
        </p:nvCxnSpPr>
        <p:spPr>
          <a:xfrm flipH="1" flipV="1">
            <a:off x="4860034" y="3512825"/>
            <a:ext cx="2141243" cy="852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951B16F-869B-4AB3-9C1F-1E4BDE24E28F}"/>
              </a:ext>
            </a:extLst>
          </p:cNvPr>
          <p:cNvCxnSpPr>
            <a:cxnSpLocks/>
          </p:cNvCxnSpPr>
          <p:nvPr/>
        </p:nvCxnSpPr>
        <p:spPr>
          <a:xfrm flipH="1" flipV="1">
            <a:off x="4594908" y="1188372"/>
            <a:ext cx="949200" cy="16561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3">
            <a:extLst>
              <a:ext uri="{FF2B5EF4-FFF2-40B4-BE49-F238E27FC236}">
                <a16:creationId xmlns:a16="http://schemas.microsoft.com/office/drawing/2014/main" id="{0B783820-4614-4EFA-ADEA-7091449AE076}"/>
              </a:ext>
            </a:extLst>
          </p:cNvPr>
          <p:cNvPicPr>
            <a:picLocks noChangeAspect="1" noChangeArrowheads="1"/>
          </p:cNvPicPr>
          <p:nvPr/>
        </p:nvPicPr>
        <p:blipFill rotWithShape="1">
          <a:blip r:embed="rId7" cstate="print"/>
          <a:srcRect l="6456" t="9604" b="15422"/>
          <a:stretch/>
        </p:blipFill>
        <p:spPr bwMode="auto">
          <a:xfrm>
            <a:off x="5332751" y="681630"/>
            <a:ext cx="3047517" cy="1491436"/>
          </a:xfrm>
          <a:prstGeom prst="rect">
            <a:avLst/>
          </a:prstGeom>
          <a:noFill/>
          <a:ln w="9525">
            <a:noFill/>
            <a:miter lim="800000"/>
            <a:headEnd/>
            <a:tailEnd/>
          </a:ln>
        </p:spPr>
      </p:pic>
      <p:cxnSp>
        <p:nvCxnSpPr>
          <p:cNvPr id="20" name="Straight Arrow Connector 19">
            <a:extLst>
              <a:ext uri="{FF2B5EF4-FFF2-40B4-BE49-F238E27FC236}">
                <a16:creationId xmlns:a16="http://schemas.microsoft.com/office/drawing/2014/main" id="{3E79E598-843E-4AB2-A53A-8CA40A36132D}"/>
              </a:ext>
            </a:extLst>
          </p:cNvPr>
          <p:cNvCxnSpPr>
            <a:cxnSpLocks/>
          </p:cNvCxnSpPr>
          <p:nvPr/>
        </p:nvCxnSpPr>
        <p:spPr>
          <a:xfrm flipH="1" flipV="1">
            <a:off x="2483768" y="924506"/>
            <a:ext cx="4230931" cy="263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362D7A4-B6E8-49CF-A887-CEE93B2DB9A4}"/>
              </a:ext>
            </a:extLst>
          </p:cNvPr>
          <p:cNvSpPr/>
          <p:nvPr/>
        </p:nvSpPr>
        <p:spPr>
          <a:xfrm>
            <a:off x="5332751" y="4320761"/>
            <a:ext cx="2100255" cy="261610"/>
          </a:xfrm>
          <a:prstGeom prst="rect">
            <a:avLst/>
          </a:prstGeom>
        </p:spPr>
        <p:txBody>
          <a:bodyPr wrap="none">
            <a:spAutoFit/>
          </a:bodyPr>
          <a:lstStyle/>
          <a:p>
            <a:r>
              <a:rPr lang="en-US" sz="1100" dirty="0">
                <a:solidFill>
                  <a:srgbClr val="000000"/>
                </a:solidFill>
              </a:rPr>
              <a:t>Good contrast 1.5 nm </a:t>
            </a:r>
            <a:r>
              <a:rPr lang="en-US" sz="1100" dirty="0">
                <a:solidFill>
                  <a:srgbClr val="000000"/>
                </a:solidFill>
                <a:sym typeface="Wingdings" panose="05000000000000000000" pitchFamily="2" charset="2"/>
              </a:rPr>
              <a:t> 0.26 nm</a:t>
            </a:r>
            <a:endParaRPr lang="fi-FI" sz="1100" dirty="0"/>
          </a:p>
        </p:txBody>
      </p:sp>
      <p:sp>
        <p:nvSpPr>
          <p:cNvPr id="16" name="Rectangle 15">
            <a:extLst>
              <a:ext uri="{FF2B5EF4-FFF2-40B4-BE49-F238E27FC236}">
                <a16:creationId xmlns:a16="http://schemas.microsoft.com/office/drawing/2014/main" id="{8FA8A259-EE14-4090-9027-79DD3766DBBA}"/>
              </a:ext>
            </a:extLst>
          </p:cNvPr>
          <p:cNvSpPr/>
          <p:nvPr/>
        </p:nvSpPr>
        <p:spPr>
          <a:xfrm>
            <a:off x="5954610" y="3100225"/>
            <a:ext cx="2063385" cy="261610"/>
          </a:xfrm>
          <a:prstGeom prst="rect">
            <a:avLst/>
          </a:prstGeom>
        </p:spPr>
        <p:txBody>
          <a:bodyPr wrap="none">
            <a:spAutoFit/>
          </a:bodyPr>
          <a:lstStyle/>
          <a:p>
            <a:r>
              <a:rPr lang="en-US" sz="1100" dirty="0">
                <a:solidFill>
                  <a:srgbClr val="000000"/>
                </a:solidFill>
              </a:rPr>
              <a:t>Good contrast 10 nm </a:t>
            </a:r>
            <a:r>
              <a:rPr lang="en-US" sz="1100" dirty="0">
                <a:solidFill>
                  <a:srgbClr val="000000"/>
                </a:solidFill>
                <a:sym typeface="Wingdings" panose="05000000000000000000" pitchFamily="2" charset="2"/>
              </a:rPr>
              <a:t> ~2.5 nm</a:t>
            </a:r>
            <a:endParaRPr lang="fi-FI" sz="1100" dirty="0"/>
          </a:p>
        </p:txBody>
      </p:sp>
      <p:sp>
        <p:nvSpPr>
          <p:cNvPr id="17" name="Rectangle 16">
            <a:extLst>
              <a:ext uri="{FF2B5EF4-FFF2-40B4-BE49-F238E27FC236}">
                <a16:creationId xmlns:a16="http://schemas.microsoft.com/office/drawing/2014/main" id="{AC128C95-3F34-46E4-B8DA-66403C2B3462}"/>
              </a:ext>
            </a:extLst>
          </p:cNvPr>
          <p:cNvSpPr/>
          <p:nvPr/>
        </p:nvSpPr>
        <p:spPr>
          <a:xfrm>
            <a:off x="5544108" y="427960"/>
            <a:ext cx="1595309" cy="261610"/>
          </a:xfrm>
          <a:prstGeom prst="rect">
            <a:avLst/>
          </a:prstGeom>
        </p:spPr>
        <p:txBody>
          <a:bodyPr wrap="none">
            <a:spAutoFit/>
          </a:bodyPr>
          <a:lstStyle/>
          <a:p>
            <a:r>
              <a:rPr lang="en-US" sz="1100" dirty="0">
                <a:solidFill>
                  <a:srgbClr val="000000"/>
                </a:solidFill>
              </a:rPr>
              <a:t>Good contrast  &gt; 0.4 nm </a:t>
            </a:r>
            <a:endParaRPr lang="fi-FI" sz="1100" dirty="0"/>
          </a:p>
        </p:txBody>
      </p:sp>
    </p:spTree>
    <p:extLst>
      <p:ext uri="{BB962C8B-B14F-4D97-AF65-F5344CB8AC3E}">
        <p14:creationId xmlns:p14="http://schemas.microsoft.com/office/powerpoint/2010/main" val="2539005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1840"/>
          <a:stretch/>
        </p:blipFill>
        <p:spPr>
          <a:xfrm>
            <a:off x="2123728" y="615337"/>
            <a:ext cx="4536504" cy="3651260"/>
          </a:xfrm>
          <a:prstGeom prst="rect">
            <a:avLst/>
          </a:prstGeom>
        </p:spPr>
      </p:pic>
      <p:sp>
        <p:nvSpPr>
          <p:cNvPr id="3" name="Rectangle 2"/>
          <p:cNvSpPr/>
          <p:nvPr/>
        </p:nvSpPr>
        <p:spPr>
          <a:xfrm>
            <a:off x="5110529" y="4005064"/>
            <a:ext cx="3860135" cy="1754326"/>
          </a:xfrm>
          <a:prstGeom prst="rect">
            <a:avLst/>
          </a:prstGeom>
        </p:spPr>
        <p:txBody>
          <a:bodyPr wrap="square">
            <a:spAutoFit/>
          </a:bodyPr>
          <a:lstStyle/>
          <a:p>
            <a:r>
              <a:rPr lang="en-US" sz="1200" dirty="0"/>
              <a:t>Volta phase plate (VPP) which has similar but simplified design. It comprises a thin (~ 10 nm) continuous amorphous carbon film constantly heated to ~ 250</a:t>
            </a:r>
            <a:r>
              <a:rPr lang="en-US" sz="1200" baseline="30000" dirty="0"/>
              <a:t>o</a:t>
            </a:r>
            <a:r>
              <a:rPr lang="en-US" sz="1200" dirty="0"/>
              <a:t>C. Unlike the Zernike phase plate the VPP does not have a central hole. The phase shift is created “on-the-fly” by the interaction of the central diffraction beam with the film. This characteristic makes the VPP very convenient to use because one does not have to precisely center it but just pre-irradiate an arbitrary position on the film.</a:t>
            </a:r>
            <a:endParaRPr lang="fi-FI" sz="1200" dirty="0"/>
          </a:p>
        </p:txBody>
      </p:sp>
      <p:sp>
        <p:nvSpPr>
          <p:cNvPr id="4" name="Rectangle 3"/>
          <p:cNvSpPr/>
          <p:nvPr/>
        </p:nvSpPr>
        <p:spPr>
          <a:xfrm>
            <a:off x="323528" y="4266597"/>
            <a:ext cx="4572000" cy="2123658"/>
          </a:xfrm>
          <a:prstGeom prst="rect">
            <a:avLst/>
          </a:prstGeom>
        </p:spPr>
        <p:txBody>
          <a:bodyPr>
            <a:spAutoFit/>
          </a:bodyPr>
          <a:lstStyle/>
          <a:p>
            <a:r>
              <a:rPr lang="en-US" sz="1200" dirty="0"/>
              <a:t>Zernike thin film phase plate (ZPP) consists of a thin (~ 25 nm) material film with a small (~ 500 nm) hole in the center. It was the first phase plate to be used in </a:t>
            </a:r>
            <a:r>
              <a:rPr lang="en-US" sz="1200" dirty="0" err="1"/>
              <a:t>cryo</a:t>
            </a:r>
            <a:r>
              <a:rPr lang="en-US" sz="1200" dirty="0"/>
              <a:t>-EM applications and demonstrate the usefulness of phase plates. </a:t>
            </a:r>
          </a:p>
          <a:p>
            <a:r>
              <a:rPr lang="en-US" sz="1200" dirty="0"/>
              <a:t>ZPP plate had several practical disadvantages which prevented its wide adoption. The </a:t>
            </a:r>
            <a:r>
              <a:rPr lang="en-US" sz="1200" i="1" dirty="0"/>
              <a:t>ZPP </a:t>
            </a:r>
            <a:r>
              <a:rPr lang="en-US" sz="1200" i="1" dirty="0">
                <a:solidFill>
                  <a:srgbClr val="FF0000"/>
                </a:solidFill>
              </a:rPr>
              <a:t>has a very short usable life </a:t>
            </a:r>
            <a:r>
              <a:rPr lang="en-US" sz="1200" dirty="0"/>
              <a:t>of about a week after which it has to be replaced. It requires </a:t>
            </a:r>
            <a:r>
              <a:rPr lang="en-US" sz="1200" i="1" dirty="0">
                <a:solidFill>
                  <a:srgbClr val="FF0000"/>
                </a:solidFill>
              </a:rPr>
              <a:t>precise centering of the electron beam in the small central hole </a:t>
            </a:r>
            <a:r>
              <a:rPr lang="en-US" sz="1200" dirty="0"/>
              <a:t>which makes automated data acquisition practically impossible. Last but not least, it </a:t>
            </a:r>
            <a:r>
              <a:rPr lang="en-US" sz="1200" dirty="0">
                <a:solidFill>
                  <a:srgbClr val="FF0000"/>
                </a:solidFill>
              </a:rPr>
              <a:t>produces </a:t>
            </a:r>
            <a:r>
              <a:rPr lang="en-US" sz="1200" i="1" dirty="0">
                <a:solidFill>
                  <a:srgbClr val="FF0000"/>
                </a:solidFill>
              </a:rPr>
              <a:t>fringe artefacts in the images</a:t>
            </a:r>
            <a:r>
              <a:rPr lang="en-US" sz="1200" dirty="0">
                <a:solidFill>
                  <a:srgbClr val="FF0000"/>
                </a:solidFill>
              </a:rPr>
              <a:t> due to the sudden onset of the phase contrast at the edge of the central hole.</a:t>
            </a:r>
            <a:endParaRPr lang="fi-FI" sz="1200" dirty="0">
              <a:solidFill>
                <a:srgbClr val="FF0000"/>
              </a:solidFill>
            </a:endParaRPr>
          </a:p>
        </p:txBody>
      </p:sp>
      <p:sp>
        <p:nvSpPr>
          <p:cNvPr id="5" name="Rectangle 4"/>
          <p:cNvSpPr/>
          <p:nvPr/>
        </p:nvSpPr>
        <p:spPr>
          <a:xfrm>
            <a:off x="611560" y="116632"/>
            <a:ext cx="4671151" cy="369332"/>
          </a:xfrm>
          <a:prstGeom prst="rect">
            <a:avLst/>
          </a:prstGeom>
        </p:spPr>
        <p:txBody>
          <a:bodyPr wrap="none">
            <a:spAutoFit/>
          </a:bodyPr>
          <a:lstStyle/>
          <a:p>
            <a:r>
              <a:rPr lang="fi-FI" dirty="0" err="1">
                <a:latin typeface="Times New Roman" panose="02020603050405020304" pitchFamily="18" charset="0"/>
                <a:cs typeface="Times New Roman" panose="02020603050405020304" pitchFamily="18" charset="0"/>
              </a:rPr>
              <a:t>Latest</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development</a:t>
            </a:r>
            <a:r>
              <a:rPr lang="fi-FI" dirty="0">
                <a:latin typeface="Times New Roman" panose="02020603050405020304" pitchFamily="18" charset="0"/>
                <a:cs typeface="Times New Roman" panose="02020603050405020304" pitchFamily="18" charset="0"/>
              </a:rPr>
              <a:t> is </a:t>
            </a:r>
            <a:r>
              <a:rPr lang="en-US" b="1" dirty="0">
                <a:latin typeface="Times New Roman" panose="02020603050405020304" pitchFamily="18" charset="0"/>
                <a:cs typeface="Times New Roman" panose="02020603050405020304" pitchFamily="18" charset="0"/>
              </a:rPr>
              <a:t>Volta phase plate (VPP) </a:t>
            </a:r>
            <a:endParaRPr lang="fi-FI" b="1" dirty="0">
              <a:latin typeface="Times New Roman" panose="02020603050405020304" pitchFamily="18" charset="0"/>
              <a:cs typeface="Times New Roman" panose="02020603050405020304" pitchFamily="18" charset="0"/>
            </a:endParaRPr>
          </a:p>
        </p:txBody>
      </p:sp>
      <p:sp>
        <p:nvSpPr>
          <p:cNvPr id="6" name="Rectangle 5"/>
          <p:cNvSpPr/>
          <p:nvPr/>
        </p:nvSpPr>
        <p:spPr>
          <a:xfrm>
            <a:off x="5076056" y="5949280"/>
            <a:ext cx="3745262" cy="553998"/>
          </a:xfrm>
          <a:prstGeom prst="rect">
            <a:avLst/>
          </a:prstGeom>
        </p:spPr>
        <p:txBody>
          <a:bodyPr wrap="square">
            <a:spAutoFit/>
          </a:bodyPr>
          <a:lstStyle/>
          <a:p>
            <a:r>
              <a:rPr lang="fi-FI" sz="1000" b="1" dirty="0"/>
              <a:t>Volta </a:t>
            </a:r>
            <a:r>
              <a:rPr lang="fi-FI" sz="1000" b="1" dirty="0" err="1"/>
              <a:t>potential</a:t>
            </a:r>
            <a:r>
              <a:rPr lang="fi-FI" sz="1000" b="1" dirty="0"/>
              <a:t> </a:t>
            </a:r>
            <a:r>
              <a:rPr lang="fi-FI" sz="1000" b="1" dirty="0" err="1"/>
              <a:t>phase</a:t>
            </a:r>
            <a:r>
              <a:rPr lang="fi-FI" sz="1000" b="1" dirty="0"/>
              <a:t> </a:t>
            </a:r>
            <a:r>
              <a:rPr lang="fi-FI" sz="1000" b="1" dirty="0" err="1"/>
              <a:t>plate</a:t>
            </a:r>
            <a:r>
              <a:rPr lang="fi-FI" sz="1000" b="1" dirty="0"/>
              <a:t> for in-</a:t>
            </a:r>
            <a:r>
              <a:rPr lang="fi-FI" sz="1000" b="1" dirty="0" err="1"/>
              <a:t>focus</a:t>
            </a:r>
            <a:r>
              <a:rPr lang="fi-FI" sz="1000" b="1" dirty="0"/>
              <a:t> </a:t>
            </a:r>
            <a:r>
              <a:rPr lang="fi-FI" sz="1000" b="1" dirty="0" err="1"/>
              <a:t>phase</a:t>
            </a:r>
            <a:r>
              <a:rPr lang="fi-FI" sz="1000" b="1" dirty="0"/>
              <a:t> </a:t>
            </a:r>
            <a:r>
              <a:rPr lang="fi-FI" sz="1000" b="1" dirty="0" err="1"/>
              <a:t>contrast</a:t>
            </a:r>
            <a:r>
              <a:rPr lang="fi-FI" sz="1000" b="1" dirty="0"/>
              <a:t> Transmission </a:t>
            </a:r>
            <a:r>
              <a:rPr lang="fi-FI" sz="1000" b="1" dirty="0" err="1"/>
              <a:t>electron</a:t>
            </a:r>
            <a:r>
              <a:rPr lang="fi-FI" sz="1000" b="1" dirty="0"/>
              <a:t> </a:t>
            </a:r>
            <a:r>
              <a:rPr lang="fi-FI" sz="1000" b="1" dirty="0" err="1"/>
              <a:t>microscopy</a:t>
            </a:r>
            <a:endParaRPr lang="fi-FI" sz="1000" b="1" dirty="0"/>
          </a:p>
          <a:p>
            <a:r>
              <a:rPr lang="en-US" sz="1000" dirty="0" err="1">
                <a:hlinkClick r:id="rId3"/>
              </a:rPr>
              <a:t>Proc</a:t>
            </a:r>
            <a:r>
              <a:rPr lang="en-US" sz="1000" dirty="0">
                <a:hlinkClick r:id="rId3"/>
              </a:rPr>
              <a:t> Natl </a:t>
            </a:r>
            <a:r>
              <a:rPr lang="en-US" sz="1000" dirty="0" err="1">
                <a:hlinkClick r:id="rId3"/>
              </a:rPr>
              <a:t>Acad</a:t>
            </a:r>
            <a:r>
              <a:rPr lang="en-US" sz="1000" dirty="0">
                <a:hlinkClick r:id="rId3"/>
              </a:rPr>
              <a:t> </a:t>
            </a:r>
            <a:r>
              <a:rPr lang="en-US" sz="1000" dirty="0" err="1">
                <a:hlinkClick r:id="rId3"/>
              </a:rPr>
              <a:t>Sci</a:t>
            </a:r>
            <a:r>
              <a:rPr lang="en-US" sz="1000" dirty="0">
                <a:hlinkClick r:id="rId3"/>
              </a:rPr>
              <a:t> U S A</a:t>
            </a:r>
            <a:r>
              <a:rPr lang="en-US" sz="1000" dirty="0"/>
              <a:t>. 2014 Nov 4; 111(44): 15635–15640. </a:t>
            </a:r>
          </a:p>
        </p:txBody>
      </p:sp>
    </p:spTree>
    <p:extLst>
      <p:ext uri="{BB962C8B-B14F-4D97-AF65-F5344CB8AC3E}">
        <p14:creationId xmlns:p14="http://schemas.microsoft.com/office/powerpoint/2010/main" val="16501624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571500"/>
            <a:ext cx="6153150" cy="5715000"/>
          </a:xfrm>
          <a:prstGeom prst="rect">
            <a:avLst/>
          </a:prstGeom>
        </p:spPr>
      </p:pic>
    </p:spTree>
    <p:extLst>
      <p:ext uri="{BB962C8B-B14F-4D97-AF65-F5344CB8AC3E}">
        <p14:creationId xmlns:p14="http://schemas.microsoft.com/office/powerpoint/2010/main" val="412766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27525" cy="579788"/>
          </a:xfrm>
        </p:spPr>
        <p:txBody>
          <a:bodyPr/>
          <a:lstStyle/>
          <a:p>
            <a:r>
              <a:rPr lang="fi-FI" sz="4000" b="1" dirty="0" err="1">
                <a:latin typeface="Times New Roman" panose="02020603050405020304" pitchFamily="18" charset="0"/>
                <a:cs typeface="Times New Roman" panose="02020603050405020304" pitchFamily="18" charset="0"/>
              </a:rPr>
              <a:t>Nanomicroscopy</a:t>
            </a:r>
            <a:r>
              <a:rPr lang="fi-FI" sz="4000" b="1" dirty="0">
                <a:latin typeface="Times New Roman" panose="02020603050405020304" pitchFamily="18" charset="0"/>
                <a:cs typeface="Times New Roman" panose="02020603050405020304" pitchFamily="18" charset="0"/>
              </a:rPr>
              <a:t> center </a:t>
            </a:r>
            <a:r>
              <a:rPr lang="fi-FI" sz="4000" b="1" dirty="0" err="1">
                <a:latin typeface="Times New Roman" panose="02020603050405020304" pitchFamily="18" charset="0"/>
                <a:cs typeface="Times New Roman" panose="02020603050405020304" pitchFamily="18" charset="0"/>
              </a:rPr>
              <a:t>cryo-TEM’s</a:t>
            </a:r>
            <a:endParaRPr lang="fi-FI" sz="4000" b="1" dirty="0">
              <a:latin typeface="Times New Roman" panose="02020603050405020304" pitchFamily="18" charset="0"/>
              <a:cs typeface="Times New Roman" panose="02020603050405020304" pitchFamily="18" charset="0"/>
            </a:endParaRPr>
          </a:p>
        </p:txBody>
      </p:sp>
      <p:pic>
        <p:nvPicPr>
          <p:cNvPr id="4" name="Picture 6"/>
          <p:cNvPicPr>
            <a:picLocks noGrp="1" noChangeAspect="1" noChangeArrowheads="1"/>
          </p:cNvPicPr>
          <p:nvPr>
            <p:ph idx="1"/>
          </p:nvPr>
        </p:nvPicPr>
        <p:blipFill>
          <a:blip r:embed="rId2" cstate="print"/>
          <a:srcRect r="18633"/>
          <a:stretch>
            <a:fillRect/>
          </a:stretch>
        </p:blipFill>
        <p:spPr bwMode="auto">
          <a:xfrm>
            <a:off x="539552" y="835973"/>
            <a:ext cx="3289337" cy="5400600"/>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cstate="print"/>
          <a:srcRect b="24405"/>
          <a:stretch/>
        </p:blipFill>
        <p:spPr bwMode="auto">
          <a:xfrm>
            <a:off x="4289581" y="854426"/>
            <a:ext cx="1904050" cy="2541690"/>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l="1755" r="17508"/>
          <a:stretch>
            <a:fillRect/>
          </a:stretch>
        </p:blipFill>
        <p:spPr bwMode="auto">
          <a:xfrm>
            <a:off x="6660232" y="1041402"/>
            <a:ext cx="2270730" cy="3752313"/>
          </a:xfrm>
          <a:prstGeom prst="rect">
            <a:avLst/>
          </a:prstGeom>
          <a:noFill/>
          <a:ln w="9525">
            <a:noFill/>
            <a:miter lim="800000"/>
            <a:headEnd/>
            <a:tailEnd/>
          </a:ln>
        </p:spPr>
      </p:pic>
      <p:pic>
        <p:nvPicPr>
          <p:cNvPr id="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414" t="46202" r="76405" b="2164"/>
          <a:stretch/>
        </p:blipFill>
        <p:spPr bwMode="auto">
          <a:xfrm>
            <a:off x="4211960" y="3511517"/>
            <a:ext cx="1740170" cy="334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5536" y="6211669"/>
            <a:ext cx="3172663"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One </a:t>
            </a:r>
            <a:r>
              <a:rPr kumimoji="0" lang="fi-FI"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Dedicated</a:t>
            </a: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cryo-TEM</a:t>
            </a: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Liquid </a:t>
            </a:r>
            <a:r>
              <a:rPr kumimoji="0" lang="fi-FI"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nitrogen</a:t>
            </a:r>
            <a:r>
              <a:rPr kumimoji="0" lang="fi-FI"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a:t>
            </a:r>
            <a:r>
              <a:rPr kumimoji="0" lang="fi-FI"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liquid</a:t>
            </a:r>
            <a:r>
              <a:rPr kumimoji="0" lang="fi-FI"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helium</a:t>
            </a:r>
          </a:p>
        </p:txBody>
      </p:sp>
      <p:sp>
        <p:nvSpPr>
          <p:cNvPr id="9" name="TextBox 8"/>
          <p:cNvSpPr txBox="1"/>
          <p:nvPr/>
        </p:nvSpPr>
        <p:spPr>
          <a:xfrm>
            <a:off x="6193631" y="4915149"/>
            <a:ext cx="3043332"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Other</a:t>
            </a: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TEM’s</a:t>
            </a: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with </a:t>
            </a:r>
            <a:r>
              <a:rPr kumimoji="0" lang="fi-FI"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cryo-Holders</a:t>
            </a:r>
            <a:r>
              <a:rPr kumimoji="0" lang="fi-FI"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Single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tilt</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cryo</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Holder</a:t>
            </a:r>
            <a:endPar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Multible</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specimen</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cryo</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holder</a:t>
            </a:r>
            <a:endPar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Cryo-rotation</a:t>
            </a:r>
            <a:r>
              <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fi-FI"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holder</a:t>
            </a:r>
            <a:endParaRPr kumimoji="0" lang="fi-FI"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67998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856"/>
            <a:ext cx="8928992" cy="706090"/>
          </a:xfrm>
        </p:spPr>
        <p:txBody>
          <a:bodyPr/>
          <a:lstStyle/>
          <a:p>
            <a:r>
              <a:rPr lang="en-US" sz="1600" dirty="0">
                <a:solidFill>
                  <a:srgbClr val="000000"/>
                </a:solidFill>
                <a:latin typeface="Georgia" panose="02040502050405020303" pitchFamily="18" charset="0"/>
              </a:rPr>
              <a:t>Nobel Prize for Chemistry 2017 for "</a:t>
            </a:r>
            <a:r>
              <a:rPr lang="en-US" sz="1600" dirty="0">
                <a:solidFill>
                  <a:srgbClr val="FF0000"/>
                </a:solidFill>
                <a:latin typeface="Georgia" panose="02040502050405020303" pitchFamily="18" charset="0"/>
              </a:rPr>
              <a:t>developing cryo-electron microscopy </a:t>
            </a:r>
            <a:r>
              <a:rPr lang="en-US" sz="1600" dirty="0">
                <a:solidFill>
                  <a:srgbClr val="000000"/>
                </a:solidFill>
                <a:latin typeface="Georgia" panose="02040502050405020303" pitchFamily="18" charset="0"/>
              </a:rPr>
              <a:t>for the high-resolution structure determination of biomolecules in solution".</a:t>
            </a:r>
            <a:endParaRPr lang="fi-FI" sz="1600" dirty="0"/>
          </a:p>
        </p:txBody>
      </p:sp>
      <p:pic>
        <p:nvPicPr>
          <p:cNvPr id="4" name="Content Placeholder 3"/>
          <p:cNvPicPr>
            <a:picLocks noGrp="1" noChangeAspect="1"/>
          </p:cNvPicPr>
          <p:nvPr>
            <p:ph idx="1"/>
          </p:nvPr>
        </p:nvPicPr>
        <p:blipFill rotWithShape="1">
          <a:blip r:embed="rId2"/>
          <a:srcRect l="7246" t="10145" r="3080" b="17391"/>
          <a:stretch/>
        </p:blipFill>
        <p:spPr>
          <a:xfrm>
            <a:off x="214753" y="692696"/>
            <a:ext cx="8237715" cy="4160462"/>
          </a:xfrm>
          <a:prstGeom prst="rect">
            <a:avLst/>
          </a:prstGeom>
        </p:spPr>
      </p:pic>
      <p:pic>
        <p:nvPicPr>
          <p:cNvPr id="6" name="Picture 5">
            <a:extLst>
              <a:ext uri="{FF2B5EF4-FFF2-40B4-BE49-F238E27FC236}">
                <a16:creationId xmlns:a16="http://schemas.microsoft.com/office/drawing/2014/main" id="{99824561-A37C-46BC-95E1-5BBD8DA6C136}"/>
              </a:ext>
            </a:extLst>
          </p:cNvPr>
          <p:cNvPicPr>
            <a:picLocks noChangeAspect="1"/>
          </p:cNvPicPr>
          <p:nvPr/>
        </p:nvPicPr>
        <p:blipFill>
          <a:blip r:embed="rId3"/>
          <a:stretch>
            <a:fillRect/>
          </a:stretch>
        </p:blipFill>
        <p:spPr>
          <a:xfrm>
            <a:off x="5451169" y="4363586"/>
            <a:ext cx="3692831" cy="2433883"/>
          </a:xfrm>
          <a:prstGeom prst="rect">
            <a:avLst/>
          </a:prstGeom>
        </p:spPr>
      </p:pic>
      <p:sp>
        <p:nvSpPr>
          <p:cNvPr id="7" name="Rectangle 6">
            <a:extLst>
              <a:ext uri="{FF2B5EF4-FFF2-40B4-BE49-F238E27FC236}">
                <a16:creationId xmlns:a16="http://schemas.microsoft.com/office/drawing/2014/main" id="{974DF86A-783E-49C7-B3BF-B95769CBE04F}"/>
              </a:ext>
            </a:extLst>
          </p:cNvPr>
          <p:cNvSpPr/>
          <p:nvPr/>
        </p:nvSpPr>
        <p:spPr>
          <a:xfrm>
            <a:off x="541223" y="4995753"/>
            <a:ext cx="4572000" cy="1169551"/>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The resolution progression of cryo-EM, illustrated by a representation of glutamate </a:t>
            </a:r>
            <a:r>
              <a:rPr kumimoji="0" lang="en-US" sz="1400" b="0"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mn-cs"/>
              </a:rPr>
              <a:t>dehydroge-nase</a:t>
            </a: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with an increasing level of detail from left to right. For a protein of this size, 334 </a:t>
            </a:r>
            <a:r>
              <a:rPr kumimoji="0" lang="en-US" sz="1400" b="0" i="0" u="none" strike="noStrike" kern="1200" cap="none" spc="0" normalizeH="0" baseline="0" noProof="0" dirty="0" err="1">
                <a:ln>
                  <a:noFill/>
                </a:ln>
                <a:solidFill>
                  <a:srgbClr val="000000"/>
                </a:solidFill>
                <a:effectLst/>
                <a:uLnTx/>
                <a:uFillTx/>
                <a:latin typeface="Calibri Light" panose="020F0302020204030204" pitchFamily="34" charset="0"/>
                <a:ea typeface="+mn-ea"/>
                <a:cs typeface="+mn-cs"/>
              </a:rPr>
              <a:t>kDa</a:t>
            </a:r>
            <a:r>
              <a:rPr kumimoji="0" lang="en-US" sz="14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mn-cs"/>
              </a:rPr>
              <a:t>, the 1.8 Å resolution to the right (38) could only be achieved after 2012/13. </a:t>
            </a:r>
            <a:endParaRPr kumimoji="0" lang="fi-FI" sz="1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EE8A7B89-0F9C-44F1-A923-67AF0A1E1054}"/>
              </a:ext>
            </a:extLst>
          </p:cNvPr>
          <p:cNvSpPr/>
          <p:nvPr/>
        </p:nvSpPr>
        <p:spPr>
          <a:xfrm>
            <a:off x="0" y="6514818"/>
            <a:ext cx="8712200" cy="24622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38.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Merk</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 et al.  (2016)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Breaking</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cryo</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-EM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resolution</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barriers</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to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facilitate</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drug</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fi-FI" sz="10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discovery</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a:t>
            </a:r>
            <a:r>
              <a:rPr kumimoji="0" lang="fi-FI" sz="1000" b="0" i="1"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Cell </a:t>
            </a:r>
            <a:r>
              <a:rPr kumimoji="0" lang="fi-FI" sz="1000" b="1"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165</a:t>
            </a:r>
            <a:r>
              <a:rPr kumimoji="0" lang="fi-FI" sz="10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1698-1707 </a:t>
            </a:r>
            <a:endParaRPr kumimoji="0" lang="fi-FI" sz="10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3" name="TextBox 2">
            <a:extLst>
              <a:ext uri="{FF2B5EF4-FFF2-40B4-BE49-F238E27FC236}">
                <a16:creationId xmlns:a16="http://schemas.microsoft.com/office/drawing/2014/main" id="{E9E91C2B-9970-46CD-A2CB-A3CAA4CE828C}"/>
              </a:ext>
            </a:extLst>
          </p:cNvPr>
          <p:cNvSpPr txBox="1"/>
          <p:nvPr/>
        </p:nvSpPr>
        <p:spPr>
          <a:xfrm>
            <a:off x="5692768" y="2494414"/>
            <a:ext cx="2620782" cy="276999"/>
          </a:xfrm>
          <a:prstGeom prst="rect">
            <a:avLst/>
          </a:prstGeom>
          <a:noFill/>
        </p:spPr>
        <p:txBody>
          <a:bodyPr wrap="none" rtlCol="0">
            <a:spAutoFit/>
          </a:bodyPr>
          <a:lstStyle/>
          <a:p>
            <a:r>
              <a:rPr lang="en-US" sz="1200" dirty="0"/>
              <a:t>DED = Direct Electron Detector Camera</a:t>
            </a:r>
            <a:endParaRPr lang="fi-FI" sz="1200" dirty="0"/>
          </a:p>
        </p:txBody>
      </p:sp>
    </p:spTree>
    <p:extLst>
      <p:ext uri="{BB962C8B-B14F-4D97-AF65-F5344CB8AC3E}">
        <p14:creationId xmlns:p14="http://schemas.microsoft.com/office/powerpoint/2010/main" val="375001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92696"/>
            <a:ext cx="8229600" cy="1143000"/>
          </a:xfrm>
        </p:spPr>
        <p:txBody>
          <a:bodyPr/>
          <a:lstStyle/>
          <a:p>
            <a:r>
              <a:rPr lang="fi-FI" dirty="0" err="1">
                <a:latin typeface="Times New Roman" panose="02020603050405020304" pitchFamily="18" charset="0"/>
                <a:cs typeface="Times New Roman" panose="02020603050405020304" pitchFamily="18" charset="0"/>
              </a:rPr>
              <a:t>Sample</a:t>
            </a:r>
            <a:r>
              <a:rPr lang="fi-FI" dirty="0">
                <a:latin typeface="Times New Roman" panose="02020603050405020304" pitchFamily="18" charset="0"/>
                <a:cs typeface="Times New Roman" panose="02020603050405020304" pitchFamily="18" charset="0"/>
              </a:rPr>
              <a:t> </a:t>
            </a:r>
            <a:r>
              <a:rPr lang="fi-FI" dirty="0" err="1">
                <a:latin typeface="Times New Roman" panose="02020603050405020304" pitchFamily="18" charset="0"/>
                <a:cs typeface="Times New Roman" panose="02020603050405020304" pitchFamily="18" charset="0"/>
              </a:rPr>
              <a:t>preparation</a:t>
            </a:r>
            <a:r>
              <a:rPr lang="fi-FI" dirty="0">
                <a:latin typeface="Times New Roman" panose="02020603050405020304" pitchFamily="18" charset="0"/>
                <a:cs typeface="Times New Roman" panose="02020603050405020304" pitchFamily="18" charset="0"/>
              </a:rPr>
              <a:t> for </a:t>
            </a:r>
            <a:r>
              <a:rPr lang="fi-FI" dirty="0" err="1">
                <a:latin typeface="Times New Roman" panose="02020603050405020304" pitchFamily="18" charset="0"/>
                <a:cs typeface="Times New Roman" panose="02020603050405020304" pitchFamily="18" charset="0"/>
              </a:rPr>
              <a:t>cryo-TEM</a:t>
            </a:r>
            <a:r>
              <a:rPr lang="fi-FI" dirty="0">
                <a:latin typeface="Times New Roman" panose="02020603050405020304" pitchFamily="18" charset="0"/>
                <a:cs typeface="Times New Roman" panose="02020603050405020304" pitchFamily="18" charset="0"/>
              </a:rPr>
              <a:t>?</a:t>
            </a:r>
          </a:p>
        </p:txBody>
      </p:sp>
      <p:pic>
        <p:nvPicPr>
          <p:cNvPr id="4700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48880"/>
            <a:ext cx="7618770" cy="358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4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fi-FI"/>
          </a:p>
        </p:txBody>
      </p:sp>
      <p:pic>
        <p:nvPicPr>
          <p:cNvPr id="19459" name="Picture 2"/>
          <p:cNvPicPr>
            <a:picLocks noGrp="1" noChangeAspect="1" noChangeArrowheads="1"/>
          </p:cNvPicPr>
          <p:nvPr>
            <p:ph idx="1"/>
          </p:nvPr>
        </p:nvPicPr>
        <p:blipFill>
          <a:blip r:embed="rId3" cstate="print"/>
          <a:srcRect/>
          <a:stretch>
            <a:fillRect/>
          </a:stretch>
        </p:blipFill>
        <p:spPr>
          <a:xfrm>
            <a:off x="0" y="0"/>
            <a:ext cx="9255125" cy="6537325"/>
          </a:xfrm>
          <a:noFill/>
        </p:spPr>
      </p:pic>
      <p:sp>
        <p:nvSpPr>
          <p:cNvPr id="19460" name="TextBox 4"/>
          <p:cNvSpPr txBox="1">
            <a:spLocks noChangeArrowheads="1"/>
          </p:cNvSpPr>
          <p:nvPr/>
        </p:nvSpPr>
        <p:spPr bwMode="auto">
          <a:xfrm>
            <a:off x="4727575" y="6488113"/>
            <a:ext cx="3467100" cy="30797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prstClr val="black"/>
                </a:solidFill>
                <a:effectLst/>
                <a:uLnTx/>
                <a:uFillTx/>
                <a:latin typeface="Arial" pitchFamily="34" charset="0"/>
                <a:ea typeface="+mn-ea"/>
                <a:cs typeface="+mn-cs"/>
              </a:rPr>
              <a:t>(From Andres Kaech University of Zurich)</a:t>
            </a:r>
          </a:p>
        </p:txBody>
      </p:sp>
      <p:sp>
        <p:nvSpPr>
          <p:cNvPr id="10" name="Arc 9"/>
          <p:cNvSpPr/>
          <p:nvPr/>
        </p:nvSpPr>
        <p:spPr>
          <a:xfrm>
            <a:off x="0" y="1214438"/>
            <a:ext cx="3286125" cy="8143875"/>
          </a:xfrm>
          <a:prstGeom prst="arc">
            <a:avLst>
              <a:gd name="adj1" fmla="val 16404238"/>
              <a:gd name="adj2" fmla="val 0"/>
            </a:avLst>
          </a:pr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4" name="Straight Arrow Connector 13"/>
          <p:cNvCxnSpPr/>
          <p:nvPr/>
        </p:nvCxnSpPr>
        <p:spPr>
          <a:xfrm rot="5400000">
            <a:off x="-715962" y="3357563"/>
            <a:ext cx="4287837" cy="158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5370513" y="1668463"/>
            <a:ext cx="2830512" cy="3948112"/>
          </a:xfrm>
          <a:custGeom>
            <a:avLst/>
            <a:gdLst>
              <a:gd name="connsiteX0" fmla="*/ 0 w 2830286"/>
              <a:gd name="connsiteY0" fmla="*/ 0 h 3947886"/>
              <a:gd name="connsiteX1" fmla="*/ 1944914 w 2830286"/>
              <a:gd name="connsiteY1" fmla="*/ 145143 h 3947886"/>
              <a:gd name="connsiteX2" fmla="*/ 2685143 w 2830286"/>
              <a:gd name="connsiteY2" fmla="*/ 856343 h 3947886"/>
              <a:gd name="connsiteX3" fmla="*/ 2815771 w 2830286"/>
              <a:gd name="connsiteY3" fmla="*/ 3947886 h 3947886"/>
              <a:gd name="connsiteX4" fmla="*/ 2815771 w 2830286"/>
              <a:gd name="connsiteY4" fmla="*/ 3947886 h 394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0286" h="3947886">
                <a:moveTo>
                  <a:pt x="0" y="0"/>
                </a:moveTo>
                <a:cubicBezTo>
                  <a:pt x="748695" y="1209"/>
                  <a:pt x="1497390" y="2419"/>
                  <a:pt x="1944914" y="145143"/>
                </a:cubicBezTo>
                <a:cubicBezTo>
                  <a:pt x="2392438" y="287867"/>
                  <a:pt x="2540000" y="222553"/>
                  <a:pt x="2685143" y="856343"/>
                </a:cubicBezTo>
                <a:cubicBezTo>
                  <a:pt x="2830286" y="1490134"/>
                  <a:pt x="2815771" y="3947886"/>
                  <a:pt x="2815771" y="3947886"/>
                </a:cubicBezTo>
                <a:lnTo>
                  <a:pt x="2815771" y="3947886"/>
                </a:lnTo>
              </a:path>
            </a:pathLst>
          </a:custGeom>
          <a:ln w="76200">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0"/>
          <p:cNvSpPr/>
          <p:nvPr/>
        </p:nvSpPr>
        <p:spPr>
          <a:xfrm>
            <a:off x="4803775" y="765175"/>
            <a:ext cx="4064000" cy="5054600"/>
          </a:xfrm>
          <a:custGeom>
            <a:avLst/>
            <a:gdLst>
              <a:gd name="connsiteX0" fmla="*/ 0 w 4064000"/>
              <a:gd name="connsiteY0" fmla="*/ 62895 h 5055810"/>
              <a:gd name="connsiteX1" fmla="*/ 3222171 w 4064000"/>
              <a:gd name="connsiteY1" fmla="*/ 266095 h 5055810"/>
              <a:gd name="connsiteX2" fmla="*/ 3991428 w 4064000"/>
              <a:gd name="connsiteY2" fmla="*/ 1659467 h 5055810"/>
              <a:gd name="connsiteX3" fmla="*/ 3657600 w 4064000"/>
              <a:gd name="connsiteY3" fmla="*/ 5055810 h 5055810"/>
              <a:gd name="connsiteX4" fmla="*/ 3657600 w 4064000"/>
              <a:gd name="connsiteY4" fmla="*/ 5055810 h 505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5055810">
                <a:moveTo>
                  <a:pt x="0" y="62895"/>
                </a:moveTo>
                <a:cubicBezTo>
                  <a:pt x="1278466" y="31447"/>
                  <a:pt x="2556933" y="0"/>
                  <a:pt x="3222171" y="266095"/>
                </a:cubicBezTo>
                <a:cubicBezTo>
                  <a:pt x="3887409" y="532190"/>
                  <a:pt x="3918857" y="861181"/>
                  <a:pt x="3991428" y="1659467"/>
                </a:cubicBezTo>
                <a:cubicBezTo>
                  <a:pt x="4064000" y="2457753"/>
                  <a:pt x="3657600" y="5055810"/>
                  <a:pt x="3657600" y="5055810"/>
                </a:cubicBezTo>
                <a:lnTo>
                  <a:pt x="3657600" y="5055810"/>
                </a:lnTo>
              </a:path>
            </a:pathLst>
          </a:custGeom>
          <a:ln w="762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p:cNvSpPr/>
          <p:nvPr/>
        </p:nvSpPr>
        <p:spPr>
          <a:xfrm>
            <a:off x="3786188" y="285750"/>
            <a:ext cx="1500187" cy="1857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5929313" y="928688"/>
            <a:ext cx="1071562" cy="500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4"/>
          <p:cNvGrpSpPr>
            <a:grpSpLocks/>
          </p:cNvGrpSpPr>
          <p:nvPr/>
        </p:nvGrpSpPr>
        <p:grpSpPr bwMode="auto">
          <a:xfrm>
            <a:off x="5143500" y="1071563"/>
            <a:ext cx="3500438" cy="4443412"/>
            <a:chOff x="5143504" y="1071546"/>
            <a:chExt cx="3500461" cy="4443883"/>
          </a:xfrm>
        </p:grpSpPr>
        <p:grpSp>
          <p:nvGrpSpPr>
            <p:cNvPr id="19468" name="Group 19"/>
            <p:cNvGrpSpPr>
              <a:grpSpLocks/>
            </p:cNvGrpSpPr>
            <p:nvPr/>
          </p:nvGrpSpPr>
          <p:grpSpPr bwMode="auto">
            <a:xfrm>
              <a:off x="5143504" y="1428736"/>
              <a:ext cx="2786082" cy="715174"/>
              <a:chOff x="5143504" y="1428736"/>
              <a:chExt cx="2786082" cy="715174"/>
            </a:xfrm>
          </p:grpSpPr>
          <p:cxnSp>
            <p:nvCxnSpPr>
              <p:cNvPr id="13" name="Straight Arrow Connector 12"/>
              <p:cNvCxnSpPr/>
              <p:nvPr/>
            </p:nvCxnSpPr>
            <p:spPr>
              <a:xfrm rot="10800000" flipV="1">
                <a:off x="5143504" y="1428771"/>
                <a:ext cx="928694" cy="643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6322199" y="1820132"/>
                <a:ext cx="643005"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000891" y="1428771"/>
                <a:ext cx="928694" cy="57156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7140592" y="1071546"/>
              <a:ext cx="1503373" cy="4443883"/>
            </a:xfrm>
            <a:custGeom>
              <a:avLst/>
              <a:gdLst>
                <a:gd name="connsiteX0" fmla="*/ 0 w 1451428"/>
                <a:gd name="connsiteY0" fmla="*/ 0 h 4281715"/>
                <a:gd name="connsiteX1" fmla="*/ 754742 w 1451428"/>
                <a:gd name="connsiteY1" fmla="*/ 333829 h 4281715"/>
                <a:gd name="connsiteX2" fmla="*/ 1335314 w 1451428"/>
                <a:gd name="connsiteY2" fmla="*/ 885372 h 4281715"/>
                <a:gd name="connsiteX3" fmla="*/ 1451428 w 1451428"/>
                <a:gd name="connsiteY3" fmla="*/ 1799772 h 4281715"/>
                <a:gd name="connsiteX4" fmla="*/ 1335314 w 1451428"/>
                <a:gd name="connsiteY4" fmla="*/ 4281715 h 4281715"/>
                <a:gd name="connsiteX5" fmla="*/ 1335314 w 1451428"/>
                <a:gd name="connsiteY5" fmla="*/ 4281715 h 42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1428" h="4281715">
                  <a:moveTo>
                    <a:pt x="0" y="0"/>
                  </a:moveTo>
                  <a:cubicBezTo>
                    <a:pt x="266095" y="93133"/>
                    <a:pt x="532190" y="186267"/>
                    <a:pt x="754742" y="333829"/>
                  </a:cubicBezTo>
                  <a:cubicBezTo>
                    <a:pt x="977294" y="481391"/>
                    <a:pt x="1219200" y="641048"/>
                    <a:pt x="1335314" y="885372"/>
                  </a:cubicBezTo>
                  <a:cubicBezTo>
                    <a:pt x="1451428" y="1129696"/>
                    <a:pt x="1451428" y="1233715"/>
                    <a:pt x="1451428" y="1799772"/>
                  </a:cubicBezTo>
                  <a:cubicBezTo>
                    <a:pt x="1451428" y="2365829"/>
                    <a:pt x="1335314" y="4281715"/>
                    <a:pt x="1335314" y="4281715"/>
                  </a:cubicBezTo>
                  <a:lnTo>
                    <a:pt x="1335314" y="4281715"/>
                  </a:lnTo>
                </a:path>
              </a:pathLst>
            </a:custGeom>
            <a:ln>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dissolv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1" grpId="0" animBg="1"/>
      <p:bldP spid="9" grpId="0" animBg="1"/>
      <p:bldP spid="11" grpId="0" animBg="1"/>
    </p:bldLst>
  </p:timing>
</p:sld>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1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Office Theme">
      <a:majorFont>
        <a:latin typeface="Trebuchet MS"/>
        <a:ea typeface=""/>
        <a:cs typeface="Lucida Sans Unicode"/>
      </a:majorFont>
      <a:minorFont>
        <a:latin typeface="Trebuchet MS"/>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igin">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4_Office Theme">
  <a:themeElements>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Office Theme">
      <a:majorFont>
        <a:latin typeface="Trebuchet MS"/>
        <a:ea typeface=""/>
        <a:cs typeface="Lucida Sans Unicode"/>
      </a:majorFont>
      <a:minorFont>
        <a:latin typeface="Trebuchet MS"/>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ppt/theme/themeOverride2.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2431</TotalTime>
  <Words>2747</Words>
  <Application>Microsoft Office PowerPoint</Application>
  <PresentationFormat>On-screen Show (4:3)</PresentationFormat>
  <Paragraphs>288</Paragraphs>
  <Slides>59</Slides>
  <Notes>35</Notes>
  <HiddenSlides>0</HiddenSlides>
  <MMClips>0</MMClips>
  <ScaleCrop>false</ScaleCrop>
  <HeadingPairs>
    <vt:vector size="8" baseType="variant">
      <vt:variant>
        <vt:lpstr>Fonts Used</vt:lpstr>
      </vt:variant>
      <vt:variant>
        <vt:i4>18</vt:i4>
      </vt:variant>
      <vt:variant>
        <vt:lpstr>Theme</vt:lpstr>
      </vt:variant>
      <vt:variant>
        <vt:i4>8</vt:i4>
      </vt:variant>
      <vt:variant>
        <vt:lpstr>Embedded OLE Servers</vt:lpstr>
      </vt:variant>
      <vt:variant>
        <vt:i4>4</vt:i4>
      </vt:variant>
      <vt:variant>
        <vt:lpstr>Slide Titles</vt:lpstr>
      </vt:variant>
      <vt:variant>
        <vt:i4>59</vt:i4>
      </vt:variant>
    </vt:vector>
  </HeadingPairs>
  <TitlesOfParts>
    <vt:vector size="89" baseType="lpstr">
      <vt:lpstr>Arial</vt:lpstr>
      <vt:lpstr>AvenirLTStd-Black</vt:lpstr>
      <vt:lpstr>AvenirLTStd-MediumOblique</vt:lpstr>
      <vt:lpstr>Bookman Old Style</vt:lpstr>
      <vt:lpstr>Calibri</vt:lpstr>
      <vt:lpstr>Calibri Light</vt:lpstr>
      <vt:lpstr>Cambria Math</vt:lpstr>
      <vt:lpstr>Comic Sans MS</vt:lpstr>
      <vt:lpstr>Georgia</vt:lpstr>
      <vt:lpstr>Gill Sans MT</vt:lpstr>
      <vt:lpstr>GoudyStd-Bold</vt:lpstr>
      <vt:lpstr>GoudyStd-BoldItalic</vt:lpstr>
      <vt:lpstr>StarSymbol</vt:lpstr>
      <vt:lpstr>Symbol</vt:lpstr>
      <vt:lpstr>Times New Roman</vt:lpstr>
      <vt:lpstr>Trebuchet MS</vt:lpstr>
      <vt:lpstr>Wingdings</vt:lpstr>
      <vt:lpstr>Wingdings 3</vt:lpstr>
      <vt:lpstr>1_Office Theme</vt:lpstr>
      <vt:lpstr>2_Default Design</vt:lpstr>
      <vt:lpstr>Default Design</vt:lpstr>
      <vt:lpstr>3_Office Theme</vt:lpstr>
      <vt:lpstr>2_Office Theme</vt:lpstr>
      <vt:lpstr>1_Default Design</vt:lpstr>
      <vt:lpstr>1_Origin</vt:lpstr>
      <vt:lpstr>4_Office Theme</vt:lpstr>
      <vt:lpstr>Image</vt:lpstr>
      <vt:lpstr>Designer Drawing</vt:lpstr>
      <vt:lpstr>CS ChemDraw Drawing</vt:lpstr>
      <vt:lpstr>Origin50.Graph</vt:lpstr>
      <vt:lpstr>PowerPoint Presentation</vt:lpstr>
      <vt:lpstr>Cryo-Transmission electron microscopy: Sample preparation and  material science applications</vt:lpstr>
      <vt:lpstr>Why CRYO?</vt:lpstr>
      <vt:lpstr>Beam damage</vt:lpstr>
      <vt:lpstr>PowerPoint Presentation</vt:lpstr>
      <vt:lpstr>Nanomicroscopy center cryo-TEM’s</vt:lpstr>
      <vt:lpstr>Nobel Prize for Chemistry 2017 for "developing cryo-electron microscopy for the high-resolution structure determination of biomolecules in solution".</vt:lpstr>
      <vt:lpstr>Sample preparation for cryo-TEM?</vt:lpstr>
      <vt:lpstr>PowerPoint Presentation</vt:lpstr>
      <vt:lpstr>PowerPoint Presentation</vt:lpstr>
      <vt:lpstr>PowerPoint Presentation</vt:lpstr>
      <vt:lpstr>How about just drying the samples..</vt:lpstr>
      <vt:lpstr>PowerPoint Presentation</vt:lpstr>
      <vt:lpstr>PowerPoint Presentation</vt:lpstr>
      <vt:lpstr>Critical point drying</vt:lpstr>
      <vt:lpstr>Critical point drying</vt:lpstr>
      <vt:lpstr>PowerPoint Presentation</vt:lpstr>
      <vt:lpstr>PowerPoint Presentation</vt:lpstr>
      <vt:lpstr>Cryo sample preparation methods</vt:lpstr>
      <vt:lpstr>PowerPoint Presentation</vt:lpstr>
      <vt:lpstr>High pressure freezing</vt:lpstr>
      <vt:lpstr>High pressure freezing: Protocol (Handbook of Cryo-Preparation Methods ..)</vt:lpstr>
      <vt:lpstr>Cryo sectioning and section pick-up and direct mounting on grid</vt:lpstr>
      <vt:lpstr>2. Thin samples, small particles?  Viruses, liposomes, vesicles, micels, solutions, hydrogels  Vitrification of water by Rapid freezing of thin film suspensions </vt:lpstr>
      <vt:lpstr>PowerPoint Presentation</vt:lpstr>
      <vt:lpstr>Sample Preparation: Automatic system FEI  Vitrobot™</vt:lpstr>
      <vt:lpstr>PowerPoint Presentation</vt:lpstr>
      <vt:lpstr>PowerPoint Presentation</vt:lpstr>
      <vt:lpstr>Cryo-transfer</vt:lpstr>
      <vt:lpstr>Stantard cryo transfer holder... we have 5 holders: multiple specimen (3 samples) holder &amp; cryo-rotation holder etc. </vt:lpstr>
      <vt:lpstr>Dedicated cryo-TEM Liquid helium Jeol 3200FSC  </vt:lpstr>
      <vt:lpstr>Cryo-Stage</vt:lpstr>
      <vt:lpstr>PowerPoint Presentation</vt:lpstr>
      <vt:lpstr>PowerPoint Presentation</vt:lpstr>
      <vt:lpstr>Dedicated cryo-TEM  Stable specimen stage Very low sample Drift</vt:lpstr>
      <vt:lpstr>Gold (200) lattice 0.204 nm</vt:lpstr>
      <vt:lpstr>Material Science Cryo-TEM Applications</vt:lpstr>
      <vt:lpstr>Example: vesicles in water.. Phosfolipid, polymeric etc.</vt:lpstr>
      <vt:lpstr>Example: Vesicles</vt:lpstr>
      <vt:lpstr>Biological hierarchical self-assemblied as templates for functionalities Native (Cellulose I) 3-10 nm nanofibers  Exceptional properties Sustainable  Large scale processes under developments (cf. silk)</vt:lpstr>
      <vt:lpstr>Cryo TEM applications:  Example: Cellulose Nanofibers in water solution</vt:lpstr>
      <vt:lpstr>Liquid helium cryo TEM -   Reducing the Beam damage </vt:lpstr>
      <vt:lpstr>Polylysine-lipid(DMPE-EG7) complex</vt:lpstr>
      <vt:lpstr>Cryo-TEM at 86 K (Liquid nitrogen cooling ) </vt:lpstr>
      <vt:lpstr>Cryo-TEM at 86 K (Liquid nitrogen cooling ) </vt:lpstr>
      <vt:lpstr>PowerPoint Presentation</vt:lpstr>
      <vt:lpstr>Summary: Cryo-TEM Helium vs. Nitrogen</vt:lpstr>
      <vt:lpstr>Cryo Vitrification: also other solvents possible</vt:lpstr>
      <vt:lpstr>Example: Nanoparticles in solution (organic solvent)</vt:lpstr>
      <vt:lpstr>Example: rod-coil block copolymer aggregation in THF/methanol mixtures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Cryo-Transmission electron microscopy: Sample preparation and  material science applications</dc:title>
  <dc:creator>Ruokolainen Janne</dc:creator>
  <cp:lastModifiedBy>Ruokolainen Janne</cp:lastModifiedBy>
  <cp:revision>26</cp:revision>
  <dcterms:created xsi:type="dcterms:W3CDTF">2020-01-27T11:03:27Z</dcterms:created>
  <dcterms:modified xsi:type="dcterms:W3CDTF">2023-02-28T11:46:16Z</dcterms:modified>
</cp:coreProperties>
</file>