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2172" r:id="rId3"/>
    <p:sldId id="2311" r:id="rId4"/>
    <p:sldId id="2173" r:id="rId5"/>
    <p:sldId id="2282" r:id="rId6"/>
    <p:sldId id="2288" r:id="rId7"/>
    <p:sldId id="2286" r:id="rId8"/>
    <p:sldId id="2289" r:id="rId9"/>
    <p:sldId id="2290" r:id="rId10"/>
    <p:sldId id="2291" r:id="rId11"/>
    <p:sldId id="2279" r:id="rId12"/>
    <p:sldId id="2285" r:id="rId13"/>
    <p:sldId id="2302" r:id="rId14"/>
    <p:sldId id="2305" r:id="rId15"/>
    <p:sldId id="2303" r:id="rId16"/>
    <p:sldId id="2304" r:id="rId17"/>
    <p:sldId id="2276" r:id="rId18"/>
    <p:sldId id="2315" r:id="rId19"/>
    <p:sldId id="2316" r:id="rId20"/>
    <p:sldId id="2317" r:id="rId21"/>
    <p:sldId id="2318" r:id="rId22"/>
    <p:sldId id="2280" r:id="rId23"/>
    <p:sldId id="2312" r:id="rId24"/>
    <p:sldId id="2319" r:id="rId25"/>
    <p:sldId id="2179" r:id="rId26"/>
    <p:sldId id="2313" r:id="rId27"/>
    <p:sldId id="257" r:id="rId28"/>
    <p:sldId id="258" r:id="rId29"/>
    <p:sldId id="259" r:id="rId30"/>
    <p:sldId id="2377" r:id="rId31"/>
    <p:sldId id="2378" r:id="rId32"/>
    <p:sldId id="2314" r:id="rId33"/>
    <p:sldId id="260" r:id="rId34"/>
    <p:sldId id="2180" r:id="rId35"/>
    <p:sldId id="261" r:id="rId36"/>
    <p:sldId id="2181" r:id="rId37"/>
    <p:sldId id="264" r:id="rId38"/>
    <p:sldId id="2310" r:id="rId39"/>
    <p:sldId id="2306" r:id="rId40"/>
    <p:sldId id="2307" r:id="rId41"/>
    <p:sldId id="2308" r:id="rId42"/>
    <p:sldId id="266" r:id="rId43"/>
    <p:sldId id="2187" r:id="rId44"/>
    <p:sldId id="2184" r:id="rId45"/>
    <p:sldId id="2190" r:id="rId46"/>
    <p:sldId id="2191" r:id="rId47"/>
    <p:sldId id="2297" r:id="rId48"/>
    <p:sldId id="2298" r:id="rId49"/>
    <p:sldId id="2299" r:id="rId50"/>
    <p:sldId id="2300" r:id="rId51"/>
    <p:sldId id="2301" r:id="rId52"/>
    <p:sldId id="544" r:id="rId53"/>
    <p:sldId id="2192" r:id="rId54"/>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9" d="100"/>
          <a:sy n="119" d="100"/>
        </p:scale>
        <p:origin x="96"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05169B-D6DB-482D-B475-2D76D901674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fi-FI"/>
        </a:p>
      </dgm:t>
    </dgm:pt>
    <dgm:pt modelId="{0E278141-00BF-459C-94DC-4AB0B950856B}">
      <dgm:prSet/>
      <dgm:spPr/>
      <dgm:t>
        <a:bodyPr/>
        <a:lstStyle/>
        <a:p>
          <a:r>
            <a:rPr lang="de-DE"/>
            <a:t>Definitions are essential building blocks in any legal work.</a:t>
          </a:r>
          <a:endParaRPr lang="fi-FI"/>
        </a:p>
      </dgm:t>
    </dgm:pt>
    <dgm:pt modelId="{586B1FB9-BBBD-40A1-9772-F90828050487}" type="parTrans" cxnId="{8FD75CB2-814E-45B9-9A96-C8DC6407614B}">
      <dgm:prSet/>
      <dgm:spPr/>
      <dgm:t>
        <a:bodyPr/>
        <a:lstStyle/>
        <a:p>
          <a:endParaRPr lang="fi-FI"/>
        </a:p>
      </dgm:t>
    </dgm:pt>
    <dgm:pt modelId="{8318256B-58F5-4EC0-9332-5DBABDC880B6}" type="sibTrans" cxnId="{8FD75CB2-814E-45B9-9A96-C8DC6407614B}">
      <dgm:prSet/>
      <dgm:spPr/>
      <dgm:t>
        <a:bodyPr/>
        <a:lstStyle/>
        <a:p>
          <a:endParaRPr lang="fi-FI"/>
        </a:p>
      </dgm:t>
    </dgm:pt>
    <dgm:pt modelId="{14D6A274-C03D-40B0-A4F8-7821B14B20A4}">
      <dgm:prSet/>
      <dgm:spPr/>
      <dgm:t>
        <a:bodyPr/>
        <a:lstStyle/>
        <a:p>
          <a:r>
            <a:rPr lang="de-DE"/>
            <a:t>The first you need to do when reading a contract / law / policy is to understand definitions</a:t>
          </a:r>
          <a:endParaRPr lang="fi-FI"/>
        </a:p>
      </dgm:t>
    </dgm:pt>
    <dgm:pt modelId="{46E47D17-A61C-4054-B599-8D13AB987E39}" type="parTrans" cxnId="{3FA85019-ED28-4753-A4F0-DA529B6A6AA9}">
      <dgm:prSet/>
      <dgm:spPr/>
      <dgm:t>
        <a:bodyPr/>
        <a:lstStyle/>
        <a:p>
          <a:endParaRPr lang="fi-FI"/>
        </a:p>
      </dgm:t>
    </dgm:pt>
    <dgm:pt modelId="{83846D5D-54E0-4333-A09E-43B86502CF67}" type="sibTrans" cxnId="{3FA85019-ED28-4753-A4F0-DA529B6A6AA9}">
      <dgm:prSet/>
      <dgm:spPr/>
      <dgm:t>
        <a:bodyPr/>
        <a:lstStyle/>
        <a:p>
          <a:endParaRPr lang="fi-FI"/>
        </a:p>
      </dgm:t>
    </dgm:pt>
    <dgm:pt modelId="{E92E03F9-F801-439E-B345-DA062673EFC3}">
      <dgm:prSet/>
      <dgm:spPr/>
      <dgm:t>
        <a:bodyPr/>
        <a:lstStyle/>
        <a:p>
          <a:r>
            <a:rPr lang="de-DE"/>
            <a:t>GDPR: Article 4</a:t>
          </a:r>
          <a:endParaRPr lang="fi-FI"/>
        </a:p>
      </dgm:t>
    </dgm:pt>
    <dgm:pt modelId="{8B5F6080-DCD7-4C51-A9B6-4C60B71D3188}" type="parTrans" cxnId="{AA13A882-C674-4270-AA9A-6805F8F07553}">
      <dgm:prSet/>
      <dgm:spPr/>
      <dgm:t>
        <a:bodyPr/>
        <a:lstStyle/>
        <a:p>
          <a:endParaRPr lang="fi-FI"/>
        </a:p>
      </dgm:t>
    </dgm:pt>
    <dgm:pt modelId="{AEC6E43D-D5E2-4148-8DB7-93933BBBEA7A}" type="sibTrans" cxnId="{AA13A882-C674-4270-AA9A-6805F8F07553}">
      <dgm:prSet/>
      <dgm:spPr/>
      <dgm:t>
        <a:bodyPr/>
        <a:lstStyle/>
        <a:p>
          <a:endParaRPr lang="fi-FI"/>
        </a:p>
      </dgm:t>
    </dgm:pt>
    <dgm:pt modelId="{2C1799C6-164D-4536-9347-D0E44DEB37BE}">
      <dgm:prSet/>
      <dgm:spPr/>
      <dgm:t>
        <a:bodyPr/>
        <a:lstStyle/>
        <a:p>
          <a:r>
            <a:rPr lang="de-DE"/>
            <a:t>Example: What is the difference?</a:t>
          </a:r>
          <a:endParaRPr lang="fi-FI"/>
        </a:p>
      </dgm:t>
    </dgm:pt>
    <dgm:pt modelId="{A0DAD70A-5D32-4E7E-9CB5-9DEBBA53484D}" type="parTrans" cxnId="{3674457E-A111-4E62-949E-ED394A08BE37}">
      <dgm:prSet/>
      <dgm:spPr/>
      <dgm:t>
        <a:bodyPr/>
        <a:lstStyle/>
        <a:p>
          <a:endParaRPr lang="fi-FI"/>
        </a:p>
      </dgm:t>
    </dgm:pt>
    <dgm:pt modelId="{B746592D-EA0B-49BC-8B75-124079A92636}" type="sibTrans" cxnId="{3674457E-A111-4E62-949E-ED394A08BE37}">
      <dgm:prSet/>
      <dgm:spPr/>
      <dgm:t>
        <a:bodyPr/>
        <a:lstStyle/>
        <a:p>
          <a:endParaRPr lang="fi-FI"/>
        </a:p>
      </dgm:t>
    </dgm:pt>
    <dgm:pt modelId="{4D095885-E20D-4452-9D63-162571C6D6D6}">
      <dgm:prSet/>
      <dgm:spPr/>
      <dgm:t>
        <a:bodyPr/>
        <a:lstStyle/>
        <a:p>
          <a:r>
            <a:rPr lang="de-DE"/>
            <a:t>Personal Data means personal data as defined in GDPR .. </a:t>
          </a:r>
          <a:endParaRPr lang="fi-FI"/>
        </a:p>
      </dgm:t>
    </dgm:pt>
    <dgm:pt modelId="{A7C84811-F927-491F-87F9-79BBCF45DF0F}" type="parTrans" cxnId="{54726258-2291-4E43-AE61-0934EBB9B74F}">
      <dgm:prSet/>
      <dgm:spPr/>
      <dgm:t>
        <a:bodyPr/>
        <a:lstStyle/>
        <a:p>
          <a:endParaRPr lang="fi-FI"/>
        </a:p>
      </dgm:t>
    </dgm:pt>
    <dgm:pt modelId="{453E8F78-0180-4606-BFF1-27632EFBAA9C}" type="sibTrans" cxnId="{54726258-2291-4E43-AE61-0934EBB9B74F}">
      <dgm:prSet/>
      <dgm:spPr/>
      <dgm:t>
        <a:bodyPr/>
        <a:lstStyle/>
        <a:p>
          <a:endParaRPr lang="fi-FI"/>
        </a:p>
      </dgm:t>
    </dgm:pt>
    <dgm:pt modelId="{784F7B42-EFC7-4D4B-8C12-58D2C1A4B538}">
      <dgm:prSet/>
      <dgm:spPr/>
      <dgm:t>
        <a:bodyPr/>
        <a:lstStyle/>
        <a:p>
          <a:r>
            <a:rPr lang="de-DE" dirty="0"/>
            <a:t>Personal Data means personal data as defined in GDPR that is </a:t>
          </a:r>
          <a:r>
            <a:rPr lang="de-DE" dirty="0" err="1"/>
            <a:t>provided</a:t>
          </a:r>
          <a:r>
            <a:rPr lang="de-DE" dirty="0"/>
            <a:t> by the controller to the </a:t>
          </a:r>
          <a:r>
            <a:rPr lang="de-DE" dirty="0" err="1"/>
            <a:t>service</a:t>
          </a:r>
          <a:r>
            <a:rPr lang="de-DE" dirty="0"/>
            <a:t> provider for the provision of Services.</a:t>
          </a:r>
          <a:endParaRPr lang="fi-FI" dirty="0"/>
        </a:p>
      </dgm:t>
    </dgm:pt>
    <dgm:pt modelId="{BA11ACE3-E59B-494B-BA89-A55B0B415C71}" type="parTrans" cxnId="{4BB69EF6-65EF-47C1-8F0F-F456FB0B21D9}">
      <dgm:prSet/>
      <dgm:spPr/>
      <dgm:t>
        <a:bodyPr/>
        <a:lstStyle/>
        <a:p>
          <a:endParaRPr lang="fi-FI"/>
        </a:p>
      </dgm:t>
    </dgm:pt>
    <dgm:pt modelId="{D8220E6A-DF89-4943-A0EC-9EA146724A07}" type="sibTrans" cxnId="{4BB69EF6-65EF-47C1-8F0F-F456FB0B21D9}">
      <dgm:prSet/>
      <dgm:spPr/>
      <dgm:t>
        <a:bodyPr/>
        <a:lstStyle/>
        <a:p>
          <a:endParaRPr lang="fi-FI"/>
        </a:p>
      </dgm:t>
    </dgm:pt>
    <dgm:pt modelId="{079BE185-3356-4387-88A0-80BF2D5FBB7D}" type="pres">
      <dgm:prSet presAssocID="{8605169B-D6DB-482D-B475-2D76D901674B}" presName="linear" presStyleCnt="0">
        <dgm:presLayoutVars>
          <dgm:animLvl val="lvl"/>
          <dgm:resizeHandles val="exact"/>
        </dgm:presLayoutVars>
      </dgm:prSet>
      <dgm:spPr/>
    </dgm:pt>
    <dgm:pt modelId="{059656BE-1EB3-4E1A-88F6-410BFF0C7B81}" type="pres">
      <dgm:prSet presAssocID="{0E278141-00BF-459C-94DC-4AB0B950856B}" presName="parentText" presStyleLbl="node1" presStyleIdx="0" presStyleCnt="4">
        <dgm:presLayoutVars>
          <dgm:chMax val="0"/>
          <dgm:bulletEnabled val="1"/>
        </dgm:presLayoutVars>
      </dgm:prSet>
      <dgm:spPr/>
    </dgm:pt>
    <dgm:pt modelId="{A6C3AE50-9555-45BD-A104-8AF182135DA5}" type="pres">
      <dgm:prSet presAssocID="{8318256B-58F5-4EC0-9332-5DBABDC880B6}" presName="spacer" presStyleCnt="0"/>
      <dgm:spPr/>
    </dgm:pt>
    <dgm:pt modelId="{F42DC26D-E834-491A-9649-11E8387018E3}" type="pres">
      <dgm:prSet presAssocID="{14D6A274-C03D-40B0-A4F8-7821B14B20A4}" presName="parentText" presStyleLbl="node1" presStyleIdx="1" presStyleCnt="4">
        <dgm:presLayoutVars>
          <dgm:chMax val="0"/>
          <dgm:bulletEnabled val="1"/>
        </dgm:presLayoutVars>
      </dgm:prSet>
      <dgm:spPr/>
    </dgm:pt>
    <dgm:pt modelId="{521FFEFE-C291-4A4C-BBE2-C0DA516C3CAF}" type="pres">
      <dgm:prSet presAssocID="{83846D5D-54E0-4333-A09E-43B86502CF67}" presName="spacer" presStyleCnt="0"/>
      <dgm:spPr/>
    </dgm:pt>
    <dgm:pt modelId="{F82055E3-DF48-4F23-B023-E756406E07F0}" type="pres">
      <dgm:prSet presAssocID="{E92E03F9-F801-439E-B345-DA062673EFC3}" presName="parentText" presStyleLbl="node1" presStyleIdx="2" presStyleCnt="4">
        <dgm:presLayoutVars>
          <dgm:chMax val="0"/>
          <dgm:bulletEnabled val="1"/>
        </dgm:presLayoutVars>
      </dgm:prSet>
      <dgm:spPr/>
    </dgm:pt>
    <dgm:pt modelId="{DDA6924E-5E94-4CD2-A4E3-32B259CC60E0}" type="pres">
      <dgm:prSet presAssocID="{AEC6E43D-D5E2-4148-8DB7-93933BBBEA7A}" presName="spacer" presStyleCnt="0"/>
      <dgm:spPr/>
    </dgm:pt>
    <dgm:pt modelId="{597135A1-BBC6-4188-A679-E3F3A2B4A897}" type="pres">
      <dgm:prSet presAssocID="{2C1799C6-164D-4536-9347-D0E44DEB37BE}" presName="parentText" presStyleLbl="node1" presStyleIdx="3" presStyleCnt="4">
        <dgm:presLayoutVars>
          <dgm:chMax val="0"/>
          <dgm:bulletEnabled val="1"/>
        </dgm:presLayoutVars>
      </dgm:prSet>
      <dgm:spPr/>
    </dgm:pt>
    <dgm:pt modelId="{DF8A808A-9792-44FF-90D1-B47845A84450}" type="pres">
      <dgm:prSet presAssocID="{2C1799C6-164D-4536-9347-D0E44DEB37BE}" presName="childText" presStyleLbl="revTx" presStyleIdx="0" presStyleCnt="1">
        <dgm:presLayoutVars>
          <dgm:bulletEnabled val="1"/>
        </dgm:presLayoutVars>
      </dgm:prSet>
      <dgm:spPr/>
    </dgm:pt>
  </dgm:ptLst>
  <dgm:cxnLst>
    <dgm:cxn modelId="{3FA85019-ED28-4753-A4F0-DA529B6A6AA9}" srcId="{8605169B-D6DB-482D-B475-2D76D901674B}" destId="{14D6A274-C03D-40B0-A4F8-7821B14B20A4}" srcOrd="1" destOrd="0" parTransId="{46E47D17-A61C-4054-B599-8D13AB987E39}" sibTransId="{83846D5D-54E0-4333-A09E-43B86502CF67}"/>
    <dgm:cxn modelId="{A2D45145-CCB3-4CA5-9B8E-81BB7D7ABF43}" type="presOf" srcId="{E92E03F9-F801-439E-B345-DA062673EFC3}" destId="{F82055E3-DF48-4F23-B023-E756406E07F0}" srcOrd="0" destOrd="0" presId="urn:microsoft.com/office/officeart/2005/8/layout/vList2"/>
    <dgm:cxn modelId="{54726258-2291-4E43-AE61-0934EBB9B74F}" srcId="{2C1799C6-164D-4536-9347-D0E44DEB37BE}" destId="{4D095885-E20D-4452-9D63-162571C6D6D6}" srcOrd="0" destOrd="0" parTransId="{A7C84811-F927-491F-87F9-79BBCF45DF0F}" sibTransId="{453E8F78-0180-4606-BFF1-27632EFBAA9C}"/>
    <dgm:cxn modelId="{3674457E-A111-4E62-949E-ED394A08BE37}" srcId="{8605169B-D6DB-482D-B475-2D76D901674B}" destId="{2C1799C6-164D-4536-9347-D0E44DEB37BE}" srcOrd="3" destOrd="0" parTransId="{A0DAD70A-5D32-4E7E-9CB5-9DEBBA53484D}" sibTransId="{B746592D-EA0B-49BC-8B75-124079A92636}"/>
    <dgm:cxn modelId="{AA13A882-C674-4270-AA9A-6805F8F07553}" srcId="{8605169B-D6DB-482D-B475-2D76D901674B}" destId="{E92E03F9-F801-439E-B345-DA062673EFC3}" srcOrd="2" destOrd="0" parTransId="{8B5F6080-DCD7-4C51-A9B6-4C60B71D3188}" sibTransId="{AEC6E43D-D5E2-4148-8DB7-93933BBBEA7A}"/>
    <dgm:cxn modelId="{7AB1B493-2087-453F-A551-E47A4C83D302}" type="presOf" srcId="{784F7B42-EFC7-4D4B-8C12-58D2C1A4B538}" destId="{DF8A808A-9792-44FF-90D1-B47845A84450}" srcOrd="0" destOrd="1" presId="urn:microsoft.com/office/officeart/2005/8/layout/vList2"/>
    <dgm:cxn modelId="{1A7A97B1-9820-49A1-ACD0-EEED544291A0}" type="presOf" srcId="{8605169B-D6DB-482D-B475-2D76D901674B}" destId="{079BE185-3356-4387-88A0-80BF2D5FBB7D}" srcOrd="0" destOrd="0" presId="urn:microsoft.com/office/officeart/2005/8/layout/vList2"/>
    <dgm:cxn modelId="{8FD75CB2-814E-45B9-9A96-C8DC6407614B}" srcId="{8605169B-D6DB-482D-B475-2D76D901674B}" destId="{0E278141-00BF-459C-94DC-4AB0B950856B}" srcOrd="0" destOrd="0" parTransId="{586B1FB9-BBBD-40A1-9772-F90828050487}" sibTransId="{8318256B-58F5-4EC0-9332-5DBABDC880B6}"/>
    <dgm:cxn modelId="{9B94F3E1-C8FF-4935-A55A-AB0F7EE53BD7}" type="presOf" srcId="{2C1799C6-164D-4536-9347-D0E44DEB37BE}" destId="{597135A1-BBC6-4188-A679-E3F3A2B4A897}" srcOrd="0" destOrd="0" presId="urn:microsoft.com/office/officeart/2005/8/layout/vList2"/>
    <dgm:cxn modelId="{4BB69EF6-65EF-47C1-8F0F-F456FB0B21D9}" srcId="{2C1799C6-164D-4536-9347-D0E44DEB37BE}" destId="{784F7B42-EFC7-4D4B-8C12-58D2C1A4B538}" srcOrd="1" destOrd="0" parTransId="{BA11ACE3-E59B-494B-BA89-A55B0B415C71}" sibTransId="{D8220E6A-DF89-4943-A0EC-9EA146724A07}"/>
    <dgm:cxn modelId="{5FA34AF8-840D-4E44-8CF7-86A20849CE4B}" type="presOf" srcId="{0E278141-00BF-459C-94DC-4AB0B950856B}" destId="{059656BE-1EB3-4E1A-88F6-410BFF0C7B81}" srcOrd="0" destOrd="0" presId="urn:microsoft.com/office/officeart/2005/8/layout/vList2"/>
    <dgm:cxn modelId="{7CAC1CF9-B30A-427F-B6EC-0709D22ED526}" type="presOf" srcId="{14D6A274-C03D-40B0-A4F8-7821B14B20A4}" destId="{F42DC26D-E834-491A-9649-11E8387018E3}" srcOrd="0" destOrd="0" presId="urn:microsoft.com/office/officeart/2005/8/layout/vList2"/>
    <dgm:cxn modelId="{4894DCFE-14E7-4D11-8178-0242755B3046}" type="presOf" srcId="{4D095885-E20D-4452-9D63-162571C6D6D6}" destId="{DF8A808A-9792-44FF-90D1-B47845A84450}" srcOrd="0" destOrd="0" presId="urn:microsoft.com/office/officeart/2005/8/layout/vList2"/>
    <dgm:cxn modelId="{3CB275CB-5D7B-485B-B537-F53BB3AFCA3C}" type="presParOf" srcId="{079BE185-3356-4387-88A0-80BF2D5FBB7D}" destId="{059656BE-1EB3-4E1A-88F6-410BFF0C7B81}" srcOrd="0" destOrd="0" presId="urn:microsoft.com/office/officeart/2005/8/layout/vList2"/>
    <dgm:cxn modelId="{52BE6C46-7E34-4C6A-8FF5-53B35AB4CE66}" type="presParOf" srcId="{079BE185-3356-4387-88A0-80BF2D5FBB7D}" destId="{A6C3AE50-9555-45BD-A104-8AF182135DA5}" srcOrd="1" destOrd="0" presId="urn:microsoft.com/office/officeart/2005/8/layout/vList2"/>
    <dgm:cxn modelId="{1CCF628D-E394-431C-8A10-9002B7045978}" type="presParOf" srcId="{079BE185-3356-4387-88A0-80BF2D5FBB7D}" destId="{F42DC26D-E834-491A-9649-11E8387018E3}" srcOrd="2" destOrd="0" presId="urn:microsoft.com/office/officeart/2005/8/layout/vList2"/>
    <dgm:cxn modelId="{F8CA1A35-C8D6-4234-8C63-A7193F333475}" type="presParOf" srcId="{079BE185-3356-4387-88A0-80BF2D5FBB7D}" destId="{521FFEFE-C291-4A4C-BBE2-C0DA516C3CAF}" srcOrd="3" destOrd="0" presId="urn:microsoft.com/office/officeart/2005/8/layout/vList2"/>
    <dgm:cxn modelId="{9F16C31D-092D-4CD8-A169-205833120E37}" type="presParOf" srcId="{079BE185-3356-4387-88A0-80BF2D5FBB7D}" destId="{F82055E3-DF48-4F23-B023-E756406E07F0}" srcOrd="4" destOrd="0" presId="urn:microsoft.com/office/officeart/2005/8/layout/vList2"/>
    <dgm:cxn modelId="{791DCCF2-3376-4413-A14F-4460D0189340}" type="presParOf" srcId="{079BE185-3356-4387-88A0-80BF2D5FBB7D}" destId="{DDA6924E-5E94-4CD2-A4E3-32B259CC60E0}" srcOrd="5" destOrd="0" presId="urn:microsoft.com/office/officeart/2005/8/layout/vList2"/>
    <dgm:cxn modelId="{198A0853-1DC2-4141-AF40-4EB26237BE8F}" type="presParOf" srcId="{079BE185-3356-4387-88A0-80BF2D5FBB7D}" destId="{597135A1-BBC6-4188-A679-E3F3A2B4A897}" srcOrd="6" destOrd="0" presId="urn:microsoft.com/office/officeart/2005/8/layout/vList2"/>
    <dgm:cxn modelId="{54886547-FB97-4EBB-8C79-54022D8C47C3}" type="presParOf" srcId="{079BE185-3356-4387-88A0-80BF2D5FBB7D}" destId="{DF8A808A-9792-44FF-90D1-B47845A84450}"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CBAAB0-9B12-4BEA-ACDA-422AD8158911}"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fi-FI"/>
        </a:p>
      </dgm:t>
    </dgm:pt>
    <dgm:pt modelId="{E883F2F8-4E84-4D62-808D-2EE8CF2E5EA0}">
      <dgm:prSet/>
      <dgm:spPr/>
      <dgm:t>
        <a:bodyPr/>
        <a:lstStyle/>
        <a:p>
          <a:r>
            <a:rPr lang="de-DE"/>
            <a:t>All processing is forbidden</a:t>
          </a:r>
          <a:endParaRPr lang="fi-FI"/>
        </a:p>
      </dgm:t>
    </dgm:pt>
    <dgm:pt modelId="{CF4C5C60-036E-4333-801C-023E35661A73}" type="parTrans" cxnId="{71DF786B-E0B1-4D4D-9F5A-675D392B4CA1}">
      <dgm:prSet/>
      <dgm:spPr/>
      <dgm:t>
        <a:bodyPr/>
        <a:lstStyle/>
        <a:p>
          <a:endParaRPr lang="fi-FI"/>
        </a:p>
      </dgm:t>
    </dgm:pt>
    <dgm:pt modelId="{19E9BC22-ADF7-4E91-B6BD-33D61AA5F7AF}" type="sibTrans" cxnId="{71DF786B-E0B1-4D4D-9F5A-675D392B4CA1}">
      <dgm:prSet/>
      <dgm:spPr/>
      <dgm:t>
        <a:bodyPr/>
        <a:lstStyle/>
        <a:p>
          <a:endParaRPr lang="fi-FI"/>
        </a:p>
      </dgm:t>
    </dgm:pt>
    <dgm:pt modelId="{8FD16A82-CA20-44AE-A615-AF4D7E13B36C}">
      <dgm:prSet/>
      <dgm:spPr/>
      <dgm:t>
        <a:bodyPr/>
        <a:lstStyle/>
        <a:p>
          <a:r>
            <a:rPr lang="de-DE" dirty="0"/>
            <a:t>It is allowed if the controller can demonstrate legitimate </a:t>
          </a:r>
          <a:r>
            <a:rPr lang="de-DE" dirty="0" err="1"/>
            <a:t>interests</a:t>
          </a:r>
          <a:endParaRPr lang="fi-FI" dirty="0"/>
        </a:p>
      </dgm:t>
    </dgm:pt>
    <dgm:pt modelId="{DD539B26-C965-4037-8AA5-1E132BA8D0FB}" type="parTrans" cxnId="{4AF7E04E-0840-4B20-929D-7622904F4AE8}">
      <dgm:prSet/>
      <dgm:spPr/>
      <dgm:t>
        <a:bodyPr/>
        <a:lstStyle/>
        <a:p>
          <a:endParaRPr lang="fi-FI"/>
        </a:p>
      </dgm:t>
    </dgm:pt>
    <dgm:pt modelId="{2440BE0B-DD32-4A0C-95B3-E7BD580E4B9C}" type="sibTrans" cxnId="{4AF7E04E-0840-4B20-929D-7622904F4AE8}">
      <dgm:prSet/>
      <dgm:spPr/>
      <dgm:t>
        <a:bodyPr/>
        <a:lstStyle/>
        <a:p>
          <a:endParaRPr lang="fi-FI"/>
        </a:p>
      </dgm:t>
    </dgm:pt>
    <dgm:pt modelId="{BE450E9B-3769-442D-B03E-FB0391786437}">
      <dgm:prSet/>
      <dgm:spPr/>
      <dgm:t>
        <a:bodyPr/>
        <a:lstStyle/>
        <a:p>
          <a:r>
            <a:rPr lang="de-DE" dirty="0"/>
            <a:t>Data subject can object</a:t>
          </a:r>
          <a:endParaRPr lang="fi-FI" dirty="0"/>
        </a:p>
      </dgm:t>
    </dgm:pt>
    <dgm:pt modelId="{1C2CB224-0111-44DD-A222-C5CB40A93501}" type="parTrans" cxnId="{7F696D81-E64D-4CD7-89C5-FFF2AE97D097}">
      <dgm:prSet/>
      <dgm:spPr/>
      <dgm:t>
        <a:bodyPr/>
        <a:lstStyle/>
        <a:p>
          <a:endParaRPr lang="fi-FI"/>
        </a:p>
      </dgm:t>
    </dgm:pt>
    <dgm:pt modelId="{FC62AB55-1DE3-4E7D-87C8-BEAC25701CF9}" type="sibTrans" cxnId="{7F696D81-E64D-4CD7-89C5-FFF2AE97D097}">
      <dgm:prSet/>
      <dgm:spPr/>
      <dgm:t>
        <a:bodyPr/>
        <a:lstStyle/>
        <a:p>
          <a:endParaRPr lang="fi-FI"/>
        </a:p>
      </dgm:t>
    </dgm:pt>
    <dgm:pt modelId="{B1CDFAB6-D739-42F6-AC4F-2BD65AA484F1}">
      <dgm:prSet/>
      <dgm:spPr/>
      <dgm:t>
        <a:bodyPr/>
        <a:lstStyle/>
        <a:p>
          <a:r>
            <a:rPr lang="de-DE" dirty="0"/>
            <a:t>Controller </a:t>
          </a:r>
          <a:r>
            <a:rPr lang="de-DE" dirty="0" err="1"/>
            <a:t>presents</a:t>
          </a:r>
          <a:r>
            <a:rPr lang="de-DE" dirty="0"/>
            <a:t> </a:t>
          </a:r>
          <a:r>
            <a:rPr lang="de-DE" dirty="0" err="1"/>
            <a:t>compelling</a:t>
          </a:r>
          <a:r>
            <a:rPr lang="de-DE" dirty="0"/>
            <a:t> </a:t>
          </a:r>
          <a:r>
            <a:rPr lang="de-DE" dirty="0" err="1"/>
            <a:t>grounds</a:t>
          </a:r>
          <a:r>
            <a:rPr lang="de-DE" dirty="0"/>
            <a:t> </a:t>
          </a:r>
          <a:r>
            <a:rPr lang="de-DE" dirty="0" err="1"/>
            <a:t>overriding</a:t>
          </a:r>
          <a:r>
            <a:rPr lang="de-DE" dirty="0"/>
            <a:t> the </a:t>
          </a:r>
          <a:r>
            <a:rPr lang="de-DE" dirty="0" err="1"/>
            <a:t>interests</a:t>
          </a:r>
          <a:r>
            <a:rPr lang="de-DE" dirty="0"/>
            <a:t> of the data subject </a:t>
          </a:r>
          <a:endParaRPr lang="fi-FI" dirty="0"/>
        </a:p>
      </dgm:t>
    </dgm:pt>
    <dgm:pt modelId="{1A552407-564E-491E-90BE-B4AB9C25BD61}" type="parTrans" cxnId="{E9DDBC2E-41D6-4A1A-A55F-5BA2936EE8A4}">
      <dgm:prSet/>
      <dgm:spPr/>
      <dgm:t>
        <a:bodyPr/>
        <a:lstStyle/>
        <a:p>
          <a:endParaRPr lang="fi-FI"/>
        </a:p>
      </dgm:t>
    </dgm:pt>
    <dgm:pt modelId="{BD17F4D5-3E79-40D7-9B5A-9F6E9F0E2887}" type="sibTrans" cxnId="{E9DDBC2E-41D6-4A1A-A55F-5BA2936EE8A4}">
      <dgm:prSet/>
      <dgm:spPr/>
      <dgm:t>
        <a:bodyPr/>
        <a:lstStyle/>
        <a:p>
          <a:endParaRPr lang="fi-FI"/>
        </a:p>
      </dgm:t>
    </dgm:pt>
    <dgm:pt modelId="{E5702F78-EC31-41A7-B68E-BEECA3F4BA7B}" type="pres">
      <dgm:prSet presAssocID="{9ECBAAB0-9B12-4BEA-ACDA-422AD8158911}" presName="CompostProcess" presStyleCnt="0">
        <dgm:presLayoutVars>
          <dgm:dir/>
          <dgm:resizeHandles val="exact"/>
        </dgm:presLayoutVars>
      </dgm:prSet>
      <dgm:spPr/>
    </dgm:pt>
    <dgm:pt modelId="{2764406B-6E93-44E2-B3BF-6FCBD228421A}" type="pres">
      <dgm:prSet presAssocID="{9ECBAAB0-9B12-4BEA-ACDA-422AD8158911}" presName="arrow" presStyleLbl="bgShp" presStyleIdx="0" presStyleCnt="1"/>
      <dgm:spPr/>
    </dgm:pt>
    <dgm:pt modelId="{FB460BCB-1138-4A7B-8C27-D784F037BF0D}" type="pres">
      <dgm:prSet presAssocID="{9ECBAAB0-9B12-4BEA-ACDA-422AD8158911}" presName="linearProcess" presStyleCnt="0"/>
      <dgm:spPr/>
    </dgm:pt>
    <dgm:pt modelId="{477B4FFB-2642-46B6-A0D0-8E7DB8CCB299}" type="pres">
      <dgm:prSet presAssocID="{E883F2F8-4E84-4D62-808D-2EE8CF2E5EA0}" presName="textNode" presStyleLbl="node1" presStyleIdx="0" presStyleCnt="4">
        <dgm:presLayoutVars>
          <dgm:bulletEnabled val="1"/>
        </dgm:presLayoutVars>
      </dgm:prSet>
      <dgm:spPr/>
    </dgm:pt>
    <dgm:pt modelId="{30A923A1-22E7-4264-9B68-9271E161655D}" type="pres">
      <dgm:prSet presAssocID="{19E9BC22-ADF7-4E91-B6BD-33D61AA5F7AF}" presName="sibTrans" presStyleCnt="0"/>
      <dgm:spPr/>
    </dgm:pt>
    <dgm:pt modelId="{2FAF64B5-A997-4DF8-9C6D-23CB982C6618}" type="pres">
      <dgm:prSet presAssocID="{8FD16A82-CA20-44AE-A615-AF4D7E13B36C}" presName="textNode" presStyleLbl="node1" presStyleIdx="1" presStyleCnt="4">
        <dgm:presLayoutVars>
          <dgm:bulletEnabled val="1"/>
        </dgm:presLayoutVars>
      </dgm:prSet>
      <dgm:spPr/>
    </dgm:pt>
    <dgm:pt modelId="{E90D907D-F3F7-409F-952F-DEA25E4E9EB6}" type="pres">
      <dgm:prSet presAssocID="{2440BE0B-DD32-4A0C-95B3-E7BD580E4B9C}" presName="sibTrans" presStyleCnt="0"/>
      <dgm:spPr/>
    </dgm:pt>
    <dgm:pt modelId="{47ACC344-B7A1-41BE-A744-717B563C9F23}" type="pres">
      <dgm:prSet presAssocID="{BE450E9B-3769-442D-B03E-FB0391786437}" presName="textNode" presStyleLbl="node1" presStyleIdx="2" presStyleCnt="4">
        <dgm:presLayoutVars>
          <dgm:bulletEnabled val="1"/>
        </dgm:presLayoutVars>
      </dgm:prSet>
      <dgm:spPr/>
    </dgm:pt>
    <dgm:pt modelId="{D6F80B1D-EF2F-4EA4-B97E-4731ED9F4E3D}" type="pres">
      <dgm:prSet presAssocID="{FC62AB55-1DE3-4E7D-87C8-BEAC25701CF9}" presName="sibTrans" presStyleCnt="0"/>
      <dgm:spPr/>
    </dgm:pt>
    <dgm:pt modelId="{59ECB1AB-F804-4785-BFA0-0E88299BF5AD}" type="pres">
      <dgm:prSet presAssocID="{B1CDFAB6-D739-42F6-AC4F-2BD65AA484F1}" presName="textNode" presStyleLbl="node1" presStyleIdx="3" presStyleCnt="4">
        <dgm:presLayoutVars>
          <dgm:bulletEnabled val="1"/>
        </dgm:presLayoutVars>
      </dgm:prSet>
      <dgm:spPr/>
    </dgm:pt>
  </dgm:ptLst>
  <dgm:cxnLst>
    <dgm:cxn modelId="{878C6301-D43C-49FA-AF3C-DE16FA8828B4}" type="presOf" srcId="{E883F2F8-4E84-4D62-808D-2EE8CF2E5EA0}" destId="{477B4FFB-2642-46B6-A0D0-8E7DB8CCB299}" srcOrd="0" destOrd="0" presId="urn:microsoft.com/office/officeart/2005/8/layout/hProcess9"/>
    <dgm:cxn modelId="{E9DDBC2E-41D6-4A1A-A55F-5BA2936EE8A4}" srcId="{9ECBAAB0-9B12-4BEA-ACDA-422AD8158911}" destId="{B1CDFAB6-D739-42F6-AC4F-2BD65AA484F1}" srcOrd="3" destOrd="0" parTransId="{1A552407-564E-491E-90BE-B4AB9C25BD61}" sibTransId="{BD17F4D5-3E79-40D7-9B5A-9F6E9F0E2887}"/>
    <dgm:cxn modelId="{71DF786B-E0B1-4D4D-9F5A-675D392B4CA1}" srcId="{9ECBAAB0-9B12-4BEA-ACDA-422AD8158911}" destId="{E883F2F8-4E84-4D62-808D-2EE8CF2E5EA0}" srcOrd="0" destOrd="0" parTransId="{CF4C5C60-036E-4333-801C-023E35661A73}" sibTransId="{19E9BC22-ADF7-4E91-B6BD-33D61AA5F7AF}"/>
    <dgm:cxn modelId="{4AF7E04E-0840-4B20-929D-7622904F4AE8}" srcId="{9ECBAAB0-9B12-4BEA-ACDA-422AD8158911}" destId="{8FD16A82-CA20-44AE-A615-AF4D7E13B36C}" srcOrd="1" destOrd="0" parTransId="{DD539B26-C965-4037-8AA5-1E132BA8D0FB}" sibTransId="{2440BE0B-DD32-4A0C-95B3-E7BD580E4B9C}"/>
    <dgm:cxn modelId="{1ED2FC75-0D1B-42E4-A46E-2C352DE1B44F}" type="presOf" srcId="{BE450E9B-3769-442D-B03E-FB0391786437}" destId="{47ACC344-B7A1-41BE-A744-717B563C9F23}" srcOrd="0" destOrd="0" presId="urn:microsoft.com/office/officeart/2005/8/layout/hProcess9"/>
    <dgm:cxn modelId="{7F696D81-E64D-4CD7-89C5-FFF2AE97D097}" srcId="{9ECBAAB0-9B12-4BEA-ACDA-422AD8158911}" destId="{BE450E9B-3769-442D-B03E-FB0391786437}" srcOrd="2" destOrd="0" parTransId="{1C2CB224-0111-44DD-A222-C5CB40A93501}" sibTransId="{FC62AB55-1DE3-4E7D-87C8-BEAC25701CF9}"/>
    <dgm:cxn modelId="{ED3B51AE-CAB1-4C37-A674-BFB41B10D2C1}" type="presOf" srcId="{B1CDFAB6-D739-42F6-AC4F-2BD65AA484F1}" destId="{59ECB1AB-F804-4785-BFA0-0E88299BF5AD}" srcOrd="0" destOrd="0" presId="urn:microsoft.com/office/officeart/2005/8/layout/hProcess9"/>
    <dgm:cxn modelId="{4DB9D6C4-7414-4694-B096-17A2A05CB427}" type="presOf" srcId="{8FD16A82-CA20-44AE-A615-AF4D7E13B36C}" destId="{2FAF64B5-A997-4DF8-9C6D-23CB982C6618}" srcOrd="0" destOrd="0" presId="urn:microsoft.com/office/officeart/2005/8/layout/hProcess9"/>
    <dgm:cxn modelId="{3D7C9CF8-2D5C-40D0-AC50-6EFA9ADCD824}" type="presOf" srcId="{9ECBAAB0-9B12-4BEA-ACDA-422AD8158911}" destId="{E5702F78-EC31-41A7-B68E-BEECA3F4BA7B}" srcOrd="0" destOrd="0" presId="urn:microsoft.com/office/officeart/2005/8/layout/hProcess9"/>
    <dgm:cxn modelId="{FAB56F0A-7985-4114-9D3A-6896D8AFD779}" type="presParOf" srcId="{E5702F78-EC31-41A7-B68E-BEECA3F4BA7B}" destId="{2764406B-6E93-44E2-B3BF-6FCBD228421A}" srcOrd="0" destOrd="0" presId="urn:microsoft.com/office/officeart/2005/8/layout/hProcess9"/>
    <dgm:cxn modelId="{F757E9A8-F512-469C-9AD1-DDDBA89DE428}" type="presParOf" srcId="{E5702F78-EC31-41A7-B68E-BEECA3F4BA7B}" destId="{FB460BCB-1138-4A7B-8C27-D784F037BF0D}" srcOrd="1" destOrd="0" presId="urn:microsoft.com/office/officeart/2005/8/layout/hProcess9"/>
    <dgm:cxn modelId="{BF803AA0-27C1-4AB2-885D-C7637C7D05D4}" type="presParOf" srcId="{FB460BCB-1138-4A7B-8C27-D784F037BF0D}" destId="{477B4FFB-2642-46B6-A0D0-8E7DB8CCB299}" srcOrd="0" destOrd="0" presId="urn:microsoft.com/office/officeart/2005/8/layout/hProcess9"/>
    <dgm:cxn modelId="{5FCF8F9E-DA90-43FF-A853-B907073AD2E2}" type="presParOf" srcId="{FB460BCB-1138-4A7B-8C27-D784F037BF0D}" destId="{30A923A1-22E7-4264-9B68-9271E161655D}" srcOrd="1" destOrd="0" presId="urn:microsoft.com/office/officeart/2005/8/layout/hProcess9"/>
    <dgm:cxn modelId="{F3BBEE14-A2F0-4F47-89E1-67BD44B444AA}" type="presParOf" srcId="{FB460BCB-1138-4A7B-8C27-D784F037BF0D}" destId="{2FAF64B5-A997-4DF8-9C6D-23CB982C6618}" srcOrd="2" destOrd="0" presId="urn:microsoft.com/office/officeart/2005/8/layout/hProcess9"/>
    <dgm:cxn modelId="{0DE08E9E-EDC8-42D8-9C40-9B2188F5FA40}" type="presParOf" srcId="{FB460BCB-1138-4A7B-8C27-D784F037BF0D}" destId="{E90D907D-F3F7-409F-952F-DEA25E4E9EB6}" srcOrd="3" destOrd="0" presId="urn:microsoft.com/office/officeart/2005/8/layout/hProcess9"/>
    <dgm:cxn modelId="{7AD2BD79-BC9A-4CAC-9C4B-4F2326B7878B}" type="presParOf" srcId="{FB460BCB-1138-4A7B-8C27-D784F037BF0D}" destId="{47ACC344-B7A1-41BE-A744-717B563C9F23}" srcOrd="4" destOrd="0" presId="urn:microsoft.com/office/officeart/2005/8/layout/hProcess9"/>
    <dgm:cxn modelId="{0254D1B4-F05F-4FC4-A3E9-743AFD6102D9}" type="presParOf" srcId="{FB460BCB-1138-4A7B-8C27-D784F037BF0D}" destId="{D6F80B1D-EF2F-4EA4-B97E-4731ED9F4E3D}" srcOrd="5" destOrd="0" presId="urn:microsoft.com/office/officeart/2005/8/layout/hProcess9"/>
    <dgm:cxn modelId="{CECCA556-2A5C-408D-9A80-1AD9838E0D88}" type="presParOf" srcId="{FB460BCB-1138-4A7B-8C27-D784F037BF0D}" destId="{59ECB1AB-F804-4785-BFA0-0E88299BF5AD}"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9656BE-1EB3-4E1A-88F6-410BFF0C7B81}">
      <dsp:nvSpPr>
        <dsp:cNvPr id="0" name=""/>
        <dsp:cNvSpPr/>
      </dsp:nvSpPr>
      <dsp:spPr>
        <a:xfrm>
          <a:off x="0" y="87637"/>
          <a:ext cx="9982200" cy="8489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de-DE" sz="2000" kern="1200"/>
            <a:t>Definitions are essential building blocks in any legal work.</a:t>
          </a:r>
          <a:endParaRPr lang="fi-FI" sz="2000" kern="1200"/>
        </a:p>
      </dsp:txBody>
      <dsp:txXfrm>
        <a:off x="41444" y="129081"/>
        <a:ext cx="9899312" cy="766093"/>
      </dsp:txXfrm>
    </dsp:sp>
    <dsp:sp modelId="{F42DC26D-E834-491A-9649-11E8387018E3}">
      <dsp:nvSpPr>
        <dsp:cNvPr id="0" name=""/>
        <dsp:cNvSpPr/>
      </dsp:nvSpPr>
      <dsp:spPr>
        <a:xfrm>
          <a:off x="0" y="994218"/>
          <a:ext cx="9982200" cy="8489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de-DE" sz="2000" kern="1200"/>
            <a:t>The first you need to do when reading a contract / law / policy is to understand definitions</a:t>
          </a:r>
          <a:endParaRPr lang="fi-FI" sz="2000" kern="1200"/>
        </a:p>
      </dsp:txBody>
      <dsp:txXfrm>
        <a:off x="41444" y="1035662"/>
        <a:ext cx="9899312" cy="766093"/>
      </dsp:txXfrm>
    </dsp:sp>
    <dsp:sp modelId="{F82055E3-DF48-4F23-B023-E756406E07F0}">
      <dsp:nvSpPr>
        <dsp:cNvPr id="0" name=""/>
        <dsp:cNvSpPr/>
      </dsp:nvSpPr>
      <dsp:spPr>
        <a:xfrm>
          <a:off x="0" y="1900800"/>
          <a:ext cx="9982200" cy="8489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de-DE" sz="2000" kern="1200"/>
            <a:t>GDPR: Article 4</a:t>
          </a:r>
          <a:endParaRPr lang="fi-FI" sz="2000" kern="1200"/>
        </a:p>
      </dsp:txBody>
      <dsp:txXfrm>
        <a:off x="41444" y="1942244"/>
        <a:ext cx="9899312" cy="766093"/>
      </dsp:txXfrm>
    </dsp:sp>
    <dsp:sp modelId="{597135A1-BBC6-4188-A679-E3F3A2B4A897}">
      <dsp:nvSpPr>
        <dsp:cNvPr id="0" name=""/>
        <dsp:cNvSpPr/>
      </dsp:nvSpPr>
      <dsp:spPr>
        <a:xfrm>
          <a:off x="0" y="2807381"/>
          <a:ext cx="9982200" cy="8489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de-DE" sz="2000" kern="1200"/>
            <a:t>Example: What is the difference?</a:t>
          </a:r>
          <a:endParaRPr lang="fi-FI" sz="2000" kern="1200"/>
        </a:p>
      </dsp:txBody>
      <dsp:txXfrm>
        <a:off x="41444" y="2848825"/>
        <a:ext cx="9899312" cy="766093"/>
      </dsp:txXfrm>
    </dsp:sp>
    <dsp:sp modelId="{DF8A808A-9792-44FF-90D1-B47845A84450}">
      <dsp:nvSpPr>
        <dsp:cNvPr id="0" name=""/>
        <dsp:cNvSpPr/>
      </dsp:nvSpPr>
      <dsp:spPr>
        <a:xfrm>
          <a:off x="0" y="3656362"/>
          <a:ext cx="9982200" cy="82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6935"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de-DE" sz="1600" kern="1200"/>
            <a:t>Personal Data means personal data as defined in GDPR .. </a:t>
          </a:r>
          <a:endParaRPr lang="fi-FI" sz="1600" kern="1200"/>
        </a:p>
        <a:p>
          <a:pPr marL="171450" lvl="1" indent="-171450" algn="l" defTabSz="711200">
            <a:lnSpc>
              <a:spcPct val="90000"/>
            </a:lnSpc>
            <a:spcBef>
              <a:spcPct val="0"/>
            </a:spcBef>
            <a:spcAft>
              <a:spcPct val="20000"/>
            </a:spcAft>
            <a:buChar char="•"/>
          </a:pPr>
          <a:r>
            <a:rPr lang="de-DE" sz="1600" kern="1200" dirty="0"/>
            <a:t>Personal Data means personal data as defined in GDPR that is </a:t>
          </a:r>
          <a:r>
            <a:rPr lang="de-DE" sz="1600" kern="1200" dirty="0" err="1"/>
            <a:t>provided</a:t>
          </a:r>
          <a:r>
            <a:rPr lang="de-DE" sz="1600" kern="1200" dirty="0"/>
            <a:t> by the controller to the </a:t>
          </a:r>
          <a:r>
            <a:rPr lang="de-DE" sz="1600" kern="1200" dirty="0" err="1"/>
            <a:t>service</a:t>
          </a:r>
          <a:r>
            <a:rPr lang="de-DE" sz="1600" kern="1200" dirty="0"/>
            <a:t> provider for the provision of Services.</a:t>
          </a:r>
          <a:endParaRPr lang="fi-FI" sz="1600" kern="1200" dirty="0"/>
        </a:p>
      </dsp:txBody>
      <dsp:txXfrm>
        <a:off x="0" y="3656362"/>
        <a:ext cx="9982200" cy="828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4406B-6E93-44E2-B3BF-6FCBD228421A}">
      <dsp:nvSpPr>
        <dsp:cNvPr id="0" name=""/>
        <dsp:cNvSpPr/>
      </dsp:nvSpPr>
      <dsp:spPr>
        <a:xfrm>
          <a:off x="748664" y="0"/>
          <a:ext cx="8484870" cy="4572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7B4FFB-2642-46B6-A0D0-8E7DB8CCB299}">
      <dsp:nvSpPr>
        <dsp:cNvPr id="0" name=""/>
        <dsp:cNvSpPr/>
      </dsp:nvSpPr>
      <dsp:spPr>
        <a:xfrm>
          <a:off x="4995" y="1371599"/>
          <a:ext cx="2402941" cy="1828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de-DE" sz="1900" kern="1200"/>
            <a:t>All processing is forbidden</a:t>
          </a:r>
          <a:endParaRPr lang="fi-FI" sz="1900" kern="1200"/>
        </a:p>
      </dsp:txBody>
      <dsp:txXfrm>
        <a:off x="94270" y="1460874"/>
        <a:ext cx="2224391" cy="1650250"/>
      </dsp:txXfrm>
    </dsp:sp>
    <dsp:sp modelId="{2FAF64B5-A997-4DF8-9C6D-23CB982C6618}">
      <dsp:nvSpPr>
        <dsp:cNvPr id="0" name=""/>
        <dsp:cNvSpPr/>
      </dsp:nvSpPr>
      <dsp:spPr>
        <a:xfrm>
          <a:off x="2528084" y="1371599"/>
          <a:ext cx="2402941" cy="1828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de-DE" sz="1900" kern="1200" dirty="0"/>
            <a:t>It is allowed if the controller can demonstrate legitimate </a:t>
          </a:r>
          <a:r>
            <a:rPr lang="de-DE" sz="1900" kern="1200" dirty="0" err="1"/>
            <a:t>interests</a:t>
          </a:r>
          <a:endParaRPr lang="fi-FI" sz="1900" kern="1200" dirty="0"/>
        </a:p>
      </dsp:txBody>
      <dsp:txXfrm>
        <a:off x="2617359" y="1460874"/>
        <a:ext cx="2224391" cy="1650250"/>
      </dsp:txXfrm>
    </dsp:sp>
    <dsp:sp modelId="{47ACC344-B7A1-41BE-A744-717B563C9F23}">
      <dsp:nvSpPr>
        <dsp:cNvPr id="0" name=""/>
        <dsp:cNvSpPr/>
      </dsp:nvSpPr>
      <dsp:spPr>
        <a:xfrm>
          <a:off x="5051173" y="1371599"/>
          <a:ext cx="2402941" cy="1828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de-DE" sz="1900" kern="1200" dirty="0"/>
            <a:t>Data subject can object</a:t>
          </a:r>
          <a:endParaRPr lang="fi-FI" sz="1900" kern="1200" dirty="0"/>
        </a:p>
      </dsp:txBody>
      <dsp:txXfrm>
        <a:off x="5140448" y="1460874"/>
        <a:ext cx="2224391" cy="1650250"/>
      </dsp:txXfrm>
    </dsp:sp>
    <dsp:sp modelId="{59ECB1AB-F804-4785-BFA0-0E88299BF5AD}">
      <dsp:nvSpPr>
        <dsp:cNvPr id="0" name=""/>
        <dsp:cNvSpPr/>
      </dsp:nvSpPr>
      <dsp:spPr>
        <a:xfrm>
          <a:off x="7574262" y="1371599"/>
          <a:ext cx="2402941" cy="1828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de-DE" sz="1900" kern="1200" dirty="0"/>
            <a:t>Controller </a:t>
          </a:r>
          <a:r>
            <a:rPr lang="de-DE" sz="1900" kern="1200" dirty="0" err="1"/>
            <a:t>presents</a:t>
          </a:r>
          <a:r>
            <a:rPr lang="de-DE" sz="1900" kern="1200" dirty="0"/>
            <a:t> </a:t>
          </a:r>
          <a:r>
            <a:rPr lang="de-DE" sz="1900" kern="1200" dirty="0" err="1"/>
            <a:t>compelling</a:t>
          </a:r>
          <a:r>
            <a:rPr lang="de-DE" sz="1900" kern="1200" dirty="0"/>
            <a:t> </a:t>
          </a:r>
          <a:r>
            <a:rPr lang="de-DE" sz="1900" kern="1200" dirty="0" err="1"/>
            <a:t>grounds</a:t>
          </a:r>
          <a:r>
            <a:rPr lang="de-DE" sz="1900" kern="1200" dirty="0"/>
            <a:t> </a:t>
          </a:r>
          <a:r>
            <a:rPr lang="de-DE" sz="1900" kern="1200" dirty="0" err="1"/>
            <a:t>overriding</a:t>
          </a:r>
          <a:r>
            <a:rPr lang="de-DE" sz="1900" kern="1200" dirty="0"/>
            <a:t> the </a:t>
          </a:r>
          <a:r>
            <a:rPr lang="de-DE" sz="1900" kern="1200" dirty="0" err="1"/>
            <a:t>interests</a:t>
          </a:r>
          <a:r>
            <a:rPr lang="de-DE" sz="1900" kern="1200" dirty="0"/>
            <a:t> of the data subject </a:t>
          </a:r>
          <a:endParaRPr lang="fi-FI" sz="1900" kern="1200" dirty="0"/>
        </a:p>
      </dsp:txBody>
      <dsp:txXfrm>
        <a:off x="7663537" y="1460874"/>
        <a:ext cx="2224391" cy="16502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64E5E2-DC7B-4A02-8022-CD4F4402C32D}" type="datetimeFigureOut">
              <a:rPr lang="fi-FI" smtClean="0"/>
              <a:t>20.9.2023</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987EAD-222D-4C9B-960E-87F5E939C4FB}" type="slidenum">
              <a:rPr lang="fi-FI" smtClean="0"/>
              <a:t>‹#›</a:t>
            </a:fld>
            <a:endParaRPr lang="fi-FI"/>
          </a:p>
        </p:txBody>
      </p:sp>
    </p:spTree>
    <p:extLst>
      <p:ext uri="{BB962C8B-B14F-4D97-AF65-F5344CB8AC3E}">
        <p14:creationId xmlns:p14="http://schemas.microsoft.com/office/powerpoint/2010/main" val="1032769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curia.europa.eu/juris/document/document.jsf?docid=138782&amp;doclang=EN"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Quote from in </a:t>
            </a:r>
            <a:r>
              <a:rPr lang="de-DE" dirty="0">
                <a:hlinkClick r:id="rId3"/>
              </a:rPr>
              <a:t>Google v. Spain </a:t>
            </a:r>
            <a:r>
              <a:rPr lang="de-DE" dirty="0"/>
              <a:t>at 31 </a:t>
            </a:r>
          </a:p>
          <a:p>
            <a:r>
              <a:rPr lang="de-DE" dirty="0"/>
              <a:t>(2013)</a:t>
            </a:r>
          </a:p>
        </p:txBody>
      </p:sp>
      <p:sp>
        <p:nvSpPr>
          <p:cNvPr id="4" name="Slide Number Placeholder 3"/>
          <p:cNvSpPr>
            <a:spLocks noGrp="1"/>
          </p:cNvSpPr>
          <p:nvPr>
            <p:ph type="sldNum" sz="quarter" idx="5"/>
          </p:nvPr>
        </p:nvSpPr>
        <p:spPr/>
        <p:txBody>
          <a:bodyPr/>
          <a:lstStyle/>
          <a:p>
            <a:fld id="{0A3C37BE-C303-496D-B5CD-85F2937540FC}" type="slidenum">
              <a:rPr lang="de-DE" smtClean="0"/>
              <a:t>2</a:t>
            </a:fld>
            <a:endParaRPr lang="de-DE" dirty="0"/>
          </a:p>
        </p:txBody>
      </p:sp>
    </p:spTree>
    <p:extLst>
      <p:ext uri="{BB962C8B-B14F-4D97-AF65-F5344CB8AC3E}">
        <p14:creationId xmlns:p14="http://schemas.microsoft.com/office/powerpoint/2010/main" val="1859875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[first issue: what is Google's role =&gt; they are a controller!]</a:t>
            </a:r>
          </a:p>
          <a:p>
            <a:endParaRPr lang="en-US" dirty="0"/>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70284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2376848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2260373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15696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555973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82356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Paragraph 1 shall not apply if the decision: (a) is necessary for entering into, or performance of, a contract between the data subject and a data controller; (b) is authorised by Union or Member State law to which the controller is subject and which also lays down suitable measures to safeguard the data subject's rights and freedoms and legitimate interests; or (c) is based on the data subject's explicit consent.</a:t>
            </a:r>
          </a:p>
          <a:p>
            <a:endParaRPr lang="en-US" dirty="0"/>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4052119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A3C37BE-C303-496D-B5CD-85F2937540FC}" type="slidenum">
              <a:rPr lang="fi-FI" smtClean="0"/>
              <a:t>5</a:t>
            </a:fld>
            <a:endParaRPr lang="fi-FI"/>
          </a:p>
        </p:txBody>
      </p:sp>
    </p:spTree>
    <p:extLst>
      <p:ext uri="{BB962C8B-B14F-4D97-AF65-F5344CB8AC3E}">
        <p14:creationId xmlns:p14="http://schemas.microsoft.com/office/powerpoint/2010/main" val="488818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err="1"/>
              <a:t>Important</a:t>
            </a:r>
            <a:r>
              <a:rPr lang="de-DE" dirty="0"/>
              <a:t> to always look for the </a:t>
            </a:r>
            <a:r>
              <a:rPr lang="de-DE" dirty="0" err="1"/>
              <a:t>exceptions</a:t>
            </a:r>
            <a:r>
              <a:rPr lang="de-DE" dirty="0"/>
              <a:t>! </a:t>
            </a:r>
            <a:endParaRPr lang="fi-FI" dirty="0"/>
          </a:p>
        </p:txBody>
      </p:sp>
      <p:sp>
        <p:nvSpPr>
          <p:cNvPr id="4" name="Slide Number Placeholder 3"/>
          <p:cNvSpPr>
            <a:spLocks noGrp="1"/>
          </p:cNvSpPr>
          <p:nvPr>
            <p:ph type="sldNum" sz="quarter" idx="5"/>
          </p:nvPr>
        </p:nvSpPr>
        <p:spPr/>
        <p:txBody>
          <a:bodyPr/>
          <a:lstStyle/>
          <a:p>
            <a:fld id="{0A3C37BE-C303-496D-B5CD-85F2937540FC}" type="slidenum">
              <a:rPr lang="fi-FI" smtClean="0"/>
              <a:t>9</a:t>
            </a:fld>
            <a:endParaRPr lang="fi-FI"/>
          </a:p>
        </p:txBody>
      </p:sp>
    </p:spTree>
    <p:extLst>
      <p:ext uri="{BB962C8B-B14F-4D97-AF65-F5344CB8AC3E}">
        <p14:creationId xmlns:p14="http://schemas.microsoft.com/office/powerpoint/2010/main" val="2572404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A3C37BE-C303-496D-B5CD-85F2937540FC}" type="slidenum">
              <a:rPr lang="fi-FI" smtClean="0"/>
              <a:t>10</a:t>
            </a:fld>
            <a:endParaRPr lang="fi-FI"/>
          </a:p>
        </p:txBody>
      </p:sp>
    </p:spTree>
    <p:extLst>
      <p:ext uri="{BB962C8B-B14F-4D97-AF65-F5344CB8AC3E}">
        <p14:creationId xmlns:p14="http://schemas.microsoft.com/office/powerpoint/2010/main" val="3355911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See article 23</a:t>
            </a:r>
          </a:p>
          <a:p>
            <a:endParaRPr lang="de-DE" dirty="0"/>
          </a:p>
          <a:p>
            <a:r>
              <a:rPr lang="en-GB" sz="1800" b="0" i="0" u="none" strike="noStrike" baseline="0" dirty="0">
                <a:solidFill>
                  <a:srgbClr val="000000"/>
                </a:solidFill>
                <a:latin typeface="EUAlbertina"/>
              </a:rPr>
              <a:t>Union or Member State law to which the data controller or processor is subject may restrict by way of a legislative measure the scope of the obligations and rights provided for in Articles 12 to 22 and Article 34, as well as Article 5 in so far as its provisions correspond to the rights and obligations provided for in Articles 12 to 22, when such a restriction respects the essence of the fundamental rights and freedoms and is a necessary and proportionate measure in a democratic society to safeguard </a:t>
            </a:r>
            <a:endParaRPr lang="fi-FI" dirty="0"/>
          </a:p>
        </p:txBody>
      </p:sp>
      <p:sp>
        <p:nvSpPr>
          <p:cNvPr id="4" name="Slide Number Placeholder 3"/>
          <p:cNvSpPr>
            <a:spLocks noGrp="1"/>
          </p:cNvSpPr>
          <p:nvPr>
            <p:ph type="sldNum" sz="quarter" idx="5"/>
          </p:nvPr>
        </p:nvSpPr>
        <p:spPr/>
        <p:txBody>
          <a:bodyPr/>
          <a:lstStyle/>
          <a:p>
            <a:fld id="{0A3C37BE-C303-496D-B5CD-85F2937540FC}" type="slidenum">
              <a:rPr lang="fi-FI" smtClean="0"/>
              <a:t>12</a:t>
            </a:fld>
            <a:endParaRPr lang="fi-FI"/>
          </a:p>
        </p:txBody>
      </p:sp>
    </p:spTree>
    <p:extLst>
      <p:ext uri="{BB962C8B-B14F-4D97-AF65-F5344CB8AC3E}">
        <p14:creationId xmlns:p14="http://schemas.microsoft.com/office/powerpoint/2010/main" val="2559237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0000" lvl="3">
              <a:spcBef>
                <a:spcPct val="20000"/>
              </a:spcBef>
              <a:buClr>
                <a:srgbClr val="CC4A44"/>
              </a:buClr>
            </a:pPr>
            <a:r>
              <a:rPr lang="en-GB" sz="1200" kern="0" dirty="0">
                <a:solidFill>
                  <a:srgbClr val="343D41"/>
                </a:solidFill>
              </a:rPr>
              <a:t>MS are allowed to maintain or introduce national provisions to further specify the application of these rules</a:t>
            </a:r>
          </a:p>
          <a:p>
            <a:pPr marL="270000" lvl="3">
              <a:spcBef>
                <a:spcPct val="20000"/>
              </a:spcBef>
              <a:buClr>
                <a:srgbClr val="CC4A44"/>
              </a:buClr>
            </a:pPr>
            <a:r>
              <a:rPr lang="en-GB" sz="1200" kern="0" dirty="0">
                <a:solidFill>
                  <a:srgbClr val="343D41"/>
                </a:solidFill>
              </a:rPr>
              <a:t>(Recital 8)</a:t>
            </a:r>
          </a:p>
          <a:p>
            <a:endParaRPr lang="fi-FI" dirty="0"/>
          </a:p>
        </p:txBody>
      </p:sp>
      <p:sp>
        <p:nvSpPr>
          <p:cNvPr id="4" name="Slide Number Placeholder 3"/>
          <p:cNvSpPr>
            <a:spLocks noGrp="1"/>
          </p:cNvSpPr>
          <p:nvPr>
            <p:ph type="sldNum" sz="quarter" idx="5"/>
          </p:nvPr>
        </p:nvSpPr>
        <p:spPr/>
        <p:txBody>
          <a:bodyPr/>
          <a:lstStyle/>
          <a:p>
            <a:fld id="{0A3C37BE-C303-496D-B5CD-85F2937540FC}" type="slidenum">
              <a:rPr lang="fi-FI" smtClean="0"/>
              <a:t>14</a:t>
            </a:fld>
            <a:endParaRPr lang="fi-FI" dirty="0"/>
          </a:p>
        </p:txBody>
      </p:sp>
    </p:spTree>
    <p:extLst>
      <p:ext uri="{BB962C8B-B14F-4D97-AF65-F5344CB8AC3E}">
        <p14:creationId xmlns:p14="http://schemas.microsoft.com/office/powerpoint/2010/main" val="1292756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b="0" i="0" dirty="0" err="1">
                <a:solidFill>
                  <a:srgbClr val="444444"/>
                </a:solidFill>
                <a:effectLst/>
                <a:latin typeface="IntervalSansProRegular"/>
              </a:rPr>
              <a:t>odettakoon</a:t>
            </a:r>
            <a:r>
              <a:rPr lang="fi-FI" b="0" i="0" dirty="0">
                <a:solidFill>
                  <a:srgbClr val="444444"/>
                </a:solidFill>
                <a:effectLst/>
                <a:latin typeface="IntervalSansProRegular"/>
              </a:rPr>
              <a:t>, että 29 artiklan mukainen tietosuojatyöryhmä on antanut käytännön ohjeita (”läpinäkyvyyttä koskevat ohjeet) jäljempänä tarkemmin kuvatusta läpinäkyvyyden periaatteesta (asetuksen 2016/679 mukaista läpinäkyvyyttä koskevat suuntaviivat, WP260 rev.01, annettu 29.11.2017, viimeksi tarkistettu ja hyväksytty 11.4.2018). N</a:t>
            </a:r>
            <a:endParaRPr lang="fi-FI" dirty="0"/>
          </a:p>
        </p:txBody>
      </p:sp>
      <p:sp>
        <p:nvSpPr>
          <p:cNvPr id="4" name="Slide Number Placeholder 3"/>
          <p:cNvSpPr>
            <a:spLocks noGrp="1"/>
          </p:cNvSpPr>
          <p:nvPr>
            <p:ph type="sldNum" sz="quarter" idx="5"/>
          </p:nvPr>
        </p:nvSpPr>
        <p:spPr/>
        <p:txBody>
          <a:bodyPr/>
          <a:lstStyle/>
          <a:p>
            <a:fld id="{0A3C37BE-C303-496D-B5CD-85F2937540FC}" type="slidenum">
              <a:rPr lang="fi-FI" smtClean="0"/>
              <a:t>22</a:t>
            </a:fld>
            <a:endParaRPr lang="fi-FI"/>
          </a:p>
        </p:txBody>
      </p:sp>
    </p:spTree>
    <p:extLst>
      <p:ext uri="{BB962C8B-B14F-4D97-AF65-F5344CB8AC3E}">
        <p14:creationId xmlns:p14="http://schemas.microsoft.com/office/powerpoint/2010/main" val="3646493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b="0" i="0" dirty="0" err="1">
                <a:solidFill>
                  <a:srgbClr val="444444"/>
                </a:solidFill>
                <a:effectLst/>
                <a:latin typeface="IntervalSansProRegular"/>
              </a:rPr>
              <a:t>odettakoon</a:t>
            </a:r>
            <a:r>
              <a:rPr lang="fi-FI" b="0" i="0" dirty="0">
                <a:solidFill>
                  <a:srgbClr val="444444"/>
                </a:solidFill>
                <a:effectLst/>
                <a:latin typeface="IntervalSansProRegular"/>
              </a:rPr>
              <a:t>, että 29 artiklan mukainen tietosuojatyöryhmä on antanut käytännön ohjeita (”läpinäkyvyyttä koskevat ohjeet) jäljempänä tarkemmin kuvatusta läpinäkyvyyden periaatteesta (asetuksen 2016/679 mukaista läpinäkyvyyttä koskevat suuntaviivat, WP260 rev.01, annettu 29.11.2017, viimeksi tarkistettu ja hyväksytty 11.4.2018). N</a:t>
            </a:r>
          </a:p>
          <a:p>
            <a:endParaRPr lang="fi-FI" b="0" i="0" dirty="0">
              <a:solidFill>
                <a:srgbClr val="444444"/>
              </a:solidFill>
              <a:effectLst/>
              <a:latin typeface="IntervalSansProRegular"/>
            </a:endParaRPr>
          </a:p>
          <a:p>
            <a:r>
              <a:rPr lang="en-GB" dirty="0"/>
              <a:t>1) providing information to data subjects on the fair processing of their data, 2) the way in which controllers inform data subjects of their rights under the GDPR; and 3) the means by which controllers assist data subjects in exercising their rights (Guidelines on transparency under Regulation 2016/679, WP260 rev.01, adopted on 29 November 2017, last revised and adopted on 11 April 2018, p. 4)."</a:t>
            </a:r>
            <a:endParaRPr lang="fi-FI" dirty="0"/>
          </a:p>
        </p:txBody>
      </p:sp>
      <p:sp>
        <p:nvSpPr>
          <p:cNvPr id="4" name="Slide Number Placeholder 3"/>
          <p:cNvSpPr>
            <a:spLocks noGrp="1"/>
          </p:cNvSpPr>
          <p:nvPr>
            <p:ph type="sldNum" sz="quarter" idx="5"/>
          </p:nvPr>
        </p:nvSpPr>
        <p:spPr/>
        <p:txBody>
          <a:bodyPr/>
          <a:lstStyle/>
          <a:p>
            <a:fld id="{0A3C37BE-C303-496D-B5CD-85F2937540FC}" type="slidenum">
              <a:rPr lang="fi-FI" smtClean="0"/>
              <a:t>23</a:t>
            </a:fld>
            <a:endParaRPr lang="fi-FI"/>
          </a:p>
        </p:txBody>
      </p:sp>
    </p:spTree>
    <p:extLst>
      <p:ext uri="{BB962C8B-B14F-4D97-AF65-F5344CB8AC3E}">
        <p14:creationId xmlns:p14="http://schemas.microsoft.com/office/powerpoint/2010/main" val="3882125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b="0" i="0" dirty="0" err="1">
                <a:solidFill>
                  <a:srgbClr val="444444"/>
                </a:solidFill>
                <a:effectLst/>
                <a:latin typeface="IntervalSansProRegular"/>
              </a:rPr>
              <a:t>odettakoon</a:t>
            </a:r>
            <a:r>
              <a:rPr lang="fi-FI" b="0" i="0" dirty="0">
                <a:solidFill>
                  <a:srgbClr val="444444"/>
                </a:solidFill>
                <a:effectLst/>
                <a:latin typeface="IntervalSansProRegular"/>
              </a:rPr>
              <a:t>, että 29 artiklan mukainen tietosuojatyöryhmä on antanut käytännön ohjeita (”läpinäkyvyyttä koskevat ohjeet) jäljempänä tarkemmin kuvatusta läpinäkyvyyden periaatteesta (asetuksen 2016/679 mukaista läpinäkyvyyttä koskevat suuntaviivat, WP260 rev.01, annettu 29.11.2017, viimeksi tarkistettu ja hyväksytty 11.4.2018). N</a:t>
            </a:r>
            <a:endParaRPr lang="fi-FI" dirty="0"/>
          </a:p>
        </p:txBody>
      </p:sp>
      <p:sp>
        <p:nvSpPr>
          <p:cNvPr id="4" name="Slide Number Placeholder 3"/>
          <p:cNvSpPr>
            <a:spLocks noGrp="1"/>
          </p:cNvSpPr>
          <p:nvPr>
            <p:ph type="sldNum" sz="quarter" idx="5"/>
          </p:nvPr>
        </p:nvSpPr>
        <p:spPr/>
        <p:txBody>
          <a:bodyPr/>
          <a:lstStyle/>
          <a:p>
            <a:fld id="{0A3C37BE-C303-496D-B5CD-85F2937540FC}" type="slidenum">
              <a:rPr lang="fi-FI" smtClean="0"/>
              <a:t>24</a:t>
            </a:fld>
            <a:endParaRPr lang="fi-FI"/>
          </a:p>
        </p:txBody>
      </p:sp>
    </p:spTree>
    <p:extLst>
      <p:ext uri="{BB962C8B-B14F-4D97-AF65-F5344CB8AC3E}">
        <p14:creationId xmlns:p14="http://schemas.microsoft.com/office/powerpoint/2010/main" val="449823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DEFE6-17FC-A583-4F94-9466F66783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i-FI"/>
          </a:p>
        </p:txBody>
      </p:sp>
      <p:sp>
        <p:nvSpPr>
          <p:cNvPr id="3" name="Subtitle 2">
            <a:extLst>
              <a:ext uri="{FF2B5EF4-FFF2-40B4-BE49-F238E27FC236}">
                <a16:creationId xmlns:a16="http://schemas.microsoft.com/office/drawing/2014/main" id="{A7C1D753-18D7-54C1-0048-CC84E5CDB5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4" name="Date Placeholder 3">
            <a:extLst>
              <a:ext uri="{FF2B5EF4-FFF2-40B4-BE49-F238E27FC236}">
                <a16:creationId xmlns:a16="http://schemas.microsoft.com/office/drawing/2014/main" id="{803953C4-CE07-F6C6-F2E5-62C229ACCD92}"/>
              </a:ext>
            </a:extLst>
          </p:cNvPr>
          <p:cNvSpPr>
            <a:spLocks noGrp="1"/>
          </p:cNvSpPr>
          <p:nvPr>
            <p:ph type="dt" sz="half" idx="10"/>
          </p:nvPr>
        </p:nvSpPr>
        <p:spPr/>
        <p:txBody>
          <a:bodyPr/>
          <a:lstStyle/>
          <a:p>
            <a:fld id="{CBC96433-085E-42BE-9CF8-81D15D42FA7D}" type="datetimeFigureOut">
              <a:rPr lang="fi-FI" smtClean="0"/>
              <a:t>20.9.2023</a:t>
            </a:fld>
            <a:endParaRPr lang="fi-FI"/>
          </a:p>
        </p:txBody>
      </p:sp>
      <p:sp>
        <p:nvSpPr>
          <p:cNvPr id="5" name="Footer Placeholder 4">
            <a:extLst>
              <a:ext uri="{FF2B5EF4-FFF2-40B4-BE49-F238E27FC236}">
                <a16:creationId xmlns:a16="http://schemas.microsoft.com/office/drawing/2014/main" id="{D6C58429-422B-C203-E2FA-990C5208AD4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3D37DB09-1552-1F02-ED24-55636A181368}"/>
              </a:ext>
            </a:extLst>
          </p:cNvPr>
          <p:cNvSpPr>
            <a:spLocks noGrp="1"/>
          </p:cNvSpPr>
          <p:nvPr>
            <p:ph type="sldNum" sz="quarter" idx="12"/>
          </p:nvPr>
        </p:nvSpPr>
        <p:spPr/>
        <p:txBody>
          <a:bodyPr/>
          <a:lstStyle/>
          <a:p>
            <a:fld id="{E7AB1D52-0ADA-4E3A-91EE-2C6FA2F1B666}" type="slidenum">
              <a:rPr lang="fi-FI" smtClean="0"/>
              <a:t>‹#›</a:t>
            </a:fld>
            <a:endParaRPr lang="fi-FI"/>
          </a:p>
        </p:txBody>
      </p:sp>
    </p:spTree>
    <p:extLst>
      <p:ext uri="{BB962C8B-B14F-4D97-AF65-F5344CB8AC3E}">
        <p14:creationId xmlns:p14="http://schemas.microsoft.com/office/powerpoint/2010/main" val="3921460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A9C29-1AA1-2BC7-8B6A-E29755CB85BD}"/>
              </a:ext>
            </a:extLst>
          </p:cNvPr>
          <p:cNvSpPr>
            <a:spLocks noGrp="1"/>
          </p:cNvSpPr>
          <p:nvPr>
            <p:ph type="title"/>
          </p:nvPr>
        </p:nvSpPr>
        <p:spPr/>
        <p:txBody>
          <a:bodyPr/>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981E1CF0-0351-C5D5-6BA5-987DE3A53B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E71DF4B4-7009-878F-1649-BF6C0B7D347A}"/>
              </a:ext>
            </a:extLst>
          </p:cNvPr>
          <p:cNvSpPr>
            <a:spLocks noGrp="1"/>
          </p:cNvSpPr>
          <p:nvPr>
            <p:ph type="dt" sz="half" idx="10"/>
          </p:nvPr>
        </p:nvSpPr>
        <p:spPr/>
        <p:txBody>
          <a:bodyPr/>
          <a:lstStyle/>
          <a:p>
            <a:fld id="{CBC96433-085E-42BE-9CF8-81D15D42FA7D}" type="datetimeFigureOut">
              <a:rPr lang="fi-FI" smtClean="0"/>
              <a:t>20.9.2023</a:t>
            </a:fld>
            <a:endParaRPr lang="fi-FI"/>
          </a:p>
        </p:txBody>
      </p:sp>
      <p:sp>
        <p:nvSpPr>
          <p:cNvPr id="5" name="Footer Placeholder 4">
            <a:extLst>
              <a:ext uri="{FF2B5EF4-FFF2-40B4-BE49-F238E27FC236}">
                <a16:creationId xmlns:a16="http://schemas.microsoft.com/office/drawing/2014/main" id="{475453EC-6587-3F2A-2E8D-843867C242E6}"/>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A05E8AD9-3F2B-6501-7EC0-F3010ABCDFF8}"/>
              </a:ext>
            </a:extLst>
          </p:cNvPr>
          <p:cNvSpPr>
            <a:spLocks noGrp="1"/>
          </p:cNvSpPr>
          <p:nvPr>
            <p:ph type="sldNum" sz="quarter" idx="12"/>
          </p:nvPr>
        </p:nvSpPr>
        <p:spPr/>
        <p:txBody>
          <a:bodyPr/>
          <a:lstStyle/>
          <a:p>
            <a:fld id="{E7AB1D52-0ADA-4E3A-91EE-2C6FA2F1B666}" type="slidenum">
              <a:rPr lang="fi-FI" smtClean="0"/>
              <a:t>‹#›</a:t>
            </a:fld>
            <a:endParaRPr lang="fi-FI"/>
          </a:p>
        </p:txBody>
      </p:sp>
    </p:spTree>
    <p:extLst>
      <p:ext uri="{BB962C8B-B14F-4D97-AF65-F5344CB8AC3E}">
        <p14:creationId xmlns:p14="http://schemas.microsoft.com/office/powerpoint/2010/main" val="3733775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8C0DDA-27E5-5DCE-73E4-9721EDCFBC6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F2EC469E-7D52-010D-25D6-AB362C96BE0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D60F7EA4-E926-8E25-2404-E364A75A2EFF}"/>
              </a:ext>
            </a:extLst>
          </p:cNvPr>
          <p:cNvSpPr>
            <a:spLocks noGrp="1"/>
          </p:cNvSpPr>
          <p:nvPr>
            <p:ph type="dt" sz="half" idx="10"/>
          </p:nvPr>
        </p:nvSpPr>
        <p:spPr/>
        <p:txBody>
          <a:bodyPr/>
          <a:lstStyle/>
          <a:p>
            <a:fld id="{CBC96433-085E-42BE-9CF8-81D15D42FA7D}" type="datetimeFigureOut">
              <a:rPr lang="fi-FI" smtClean="0"/>
              <a:t>20.9.2023</a:t>
            </a:fld>
            <a:endParaRPr lang="fi-FI"/>
          </a:p>
        </p:txBody>
      </p:sp>
      <p:sp>
        <p:nvSpPr>
          <p:cNvPr id="5" name="Footer Placeholder 4">
            <a:extLst>
              <a:ext uri="{FF2B5EF4-FFF2-40B4-BE49-F238E27FC236}">
                <a16:creationId xmlns:a16="http://schemas.microsoft.com/office/drawing/2014/main" id="{71801515-3EDD-E837-C3B8-093B6D819124}"/>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7D935DCB-4185-7431-81EA-AE65EA0716FB}"/>
              </a:ext>
            </a:extLst>
          </p:cNvPr>
          <p:cNvSpPr>
            <a:spLocks noGrp="1"/>
          </p:cNvSpPr>
          <p:nvPr>
            <p:ph type="sldNum" sz="quarter" idx="12"/>
          </p:nvPr>
        </p:nvSpPr>
        <p:spPr/>
        <p:txBody>
          <a:bodyPr/>
          <a:lstStyle/>
          <a:p>
            <a:fld id="{E7AB1D52-0ADA-4E3A-91EE-2C6FA2F1B666}" type="slidenum">
              <a:rPr lang="fi-FI" smtClean="0"/>
              <a:t>‹#›</a:t>
            </a:fld>
            <a:endParaRPr lang="fi-FI"/>
          </a:p>
        </p:txBody>
      </p:sp>
    </p:spTree>
    <p:extLst>
      <p:ext uri="{BB962C8B-B14F-4D97-AF65-F5344CB8AC3E}">
        <p14:creationId xmlns:p14="http://schemas.microsoft.com/office/powerpoint/2010/main" val="2441948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dirty="0"/>
              <a:t>Click icon to add picture</a:t>
            </a:r>
            <a:endParaRPr dirty="0"/>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Tree>
    <p:extLst>
      <p:ext uri="{BB962C8B-B14F-4D97-AF65-F5344CB8AC3E}">
        <p14:creationId xmlns:p14="http://schemas.microsoft.com/office/powerpoint/2010/main" val="1609098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0CF6E-9DC4-DD26-707F-D040295F755B}"/>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FB785548-E2E1-AA9D-6F12-C4E8A297DA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DDCD0699-8792-9E46-A372-70F5D69FC3B4}"/>
              </a:ext>
            </a:extLst>
          </p:cNvPr>
          <p:cNvSpPr>
            <a:spLocks noGrp="1"/>
          </p:cNvSpPr>
          <p:nvPr>
            <p:ph type="dt" sz="half" idx="10"/>
          </p:nvPr>
        </p:nvSpPr>
        <p:spPr/>
        <p:txBody>
          <a:bodyPr/>
          <a:lstStyle/>
          <a:p>
            <a:fld id="{CBC96433-085E-42BE-9CF8-81D15D42FA7D}" type="datetimeFigureOut">
              <a:rPr lang="fi-FI" smtClean="0"/>
              <a:t>20.9.2023</a:t>
            </a:fld>
            <a:endParaRPr lang="fi-FI"/>
          </a:p>
        </p:txBody>
      </p:sp>
      <p:sp>
        <p:nvSpPr>
          <p:cNvPr id="5" name="Footer Placeholder 4">
            <a:extLst>
              <a:ext uri="{FF2B5EF4-FFF2-40B4-BE49-F238E27FC236}">
                <a16:creationId xmlns:a16="http://schemas.microsoft.com/office/drawing/2014/main" id="{0A41A626-CBE6-3210-0DC2-32D08BB84EAD}"/>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4553DD3D-86FE-9136-8234-6F260197A5E6}"/>
              </a:ext>
            </a:extLst>
          </p:cNvPr>
          <p:cNvSpPr>
            <a:spLocks noGrp="1"/>
          </p:cNvSpPr>
          <p:nvPr>
            <p:ph type="sldNum" sz="quarter" idx="12"/>
          </p:nvPr>
        </p:nvSpPr>
        <p:spPr/>
        <p:txBody>
          <a:bodyPr/>
          <a:lstStyle/>
          <a:p>
            <a:fld id="{E7AB1D52-0ADA-4E3A-91EE-2C6FA2F1B666}" type="slidenum">
              <a:rPr lang="fi-FI" smtClean="0"/>
              <a:t>‹#›</a:t>
            </a:fld>
            <a:endParaRPr lang="fi-FI"/>
          </a:p>
        </p:txBody>
      </p:sp>
    </p:spTree>
    <p:extLst>
      <p:ext uri="{BB962C8B-B14F-4D97-AF65-F5344CB8AC3E}">
        <p14:creationId xmlns:p14="http://schemas.microsoft.com/office/powerpoint/2010/main" val="2140791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64F55-61B9-875A-BB27-D065B34562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i-FI"/>
          </a:p>
        </p:txBody>
      </p:sp>
      <p:sp>
        <p:nvSpPr>
          <p:cNvPr id="3" name="Text Placeholder 2">
            <a:extLst>
              <a:ext uri="{FF2B5EF4-FFF2-40B4-BE49-F238E27FC236}">
                <a16:creationId xmlns:a16="http://schemas.microsoft.com/office/drawing/2014/main" id="{7C35D9D2-3235-807A-E078-209C79979C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D8486D-29C7-FC14-4BE7-7AFEDEB306C1}"/>
              </a:ext>
            </a:extLst>
          </p:cNvPr>
          <p:cNvSpPr>
            <a:spLocks noGrp="1"/>
          </p:cNvSpPr>
          <p:nvPr>
            <p:ph type="dt" sz="half" idx="10"/>
          </p:nvPr>
        </p:nvSpPr>
        <p:spPr/>
        <p:txBody>
          <a:bodyPr/>
          <a:lstStyle/>
          <a:p>
            <a:fld id="{CBC96433-085E-42BE-9CF8-81D15D42FA7D}" type="datetimeFigureOut">
              <a:rPr lang="fi-FI" smtClean="0"/>
              <a:t>20.9.2023</a:t>
            </a:fld>
            <a:endParaRPr lang="fi-FI"/>
          </a:p>
        </p:txBody>
      </p:sp>
      <p:sp>
        <p:nvSpPr>
          <p:cNvPr id="5" name="Footer Placeholder 4">
            <a:extLst>
              <a:ext uri="{FF2B5EF4-FFF2-40B4-BE49-F238E27FC236}">
                <a16:creationId xmlns:a16="http://schemas.microsoft.com/office/drawing/2014/main" id="{9AE8BE52-0013-6487-1CAE-5577B0DDB2CE}"/>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8FAC2DA1-B6D0-2FD9-43CD-C3B1E4D0FF33}"/>
              </a:ext>
            </a:extLst>
          </p:cNvPr>
          <p:cNvSpPr>
            <a:spLocks noGrp="1"/>
          </p:cNvSpPr>
          <p:nvPr>
            <p:ph type="sldNum" sz="quarter" idx="12"/>
          </p:nvPr>
        </p:nvSpPr>
        <p:spPr/>
        <p:txBody>
          <a:bodyPr/>
          <a:lstStyle/>
          <a:p>
            <a:fld id="{E7AB1D52-0ADA-4E3A-91EE-2C6FA2F1B666}" type="slidenum">
              <a:rPr lang="fi-FI" smtClean="0"/>
              <a:t>‹#›</a:t>
            </a:fld>
            <a:endParaRPr lang="fi-FI"/>
          </a:p>
        </p:txBody>
      </p:sp>
    </p:spTree>
    <p:extLst>
      <p:ext uri="{BB962C8B-B14F-4D97-AF65-F5344CB8AC3E}">
        <p14:creationId xmlns:p14="http://schemas.microsoft.com/office/powerpoint/2010/main" val="1986901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CA1F0-0883-A7C9-8FAE-257B74D08545}"/>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8950684E-23EE-594B-7B57-BBF1332062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id="{F8042D77-3DA0-89B1-A434-6A8034DAEF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607E3C75-1118-5823-0CC7-B06489EDCCE2}"/>
              </a:ext>
            </a:extLst>
          </p:cNvPr>
          <p:cNvSpPr>
            <a:spLocks noGrp="1"/>
          </p:cNvSpPr>
          <p:nvPr>
            <p:ph type="dt" sz="half" idx="10"/>
          </p:nvPr>
        </p:nvSpPr>
        <p:spPr/>
        <p:txBody>
          <a:bodyPr/>
          <a:lstStyle/>
          <a:p>
            <a:fld id="{CBC96433-085E-42BE-9CF8-81D15D42FA7D}" type="datetimeFigureOut">
              <a:rPr lang="fi-FI" smtClean="0"/>
              <a:t>20.9.2023</a:t>
            </a:fld>
            <a:endParaRPr lang="fi-FI"/>
          </a:p>
        </p:txBody>
      </p:sp>
      <p:sp>
        <p:nvSpPr>
          <p:cNvPr id="6" name="Footer Placeholder 5">
            <a:extLst>
              <a:ext uri="{FF2B5EF4-FFF2-40B4-BE49-F238E27FC236}">
                <a16:creationId xmlns:a16="http://schemas.microsoft.com/office/drawing/2014/main" id="{DE624C0E-FA69-F76D-FC52-DA8991474307}"/>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537D9362-6470-0F9A-35DC-B5B479EAF898}"/>
              </a:ext>
            </a:extLst>
          </p:cNvPr>
          <p:cNvSpPr>
            <a:spLocks noGrp="1"/>
          </p:cNvSpPr>
          <p:nvPr>
            <p:ph type="sldNum" sz="quarter" idx="12"/>
          </p:nvPr>
        </p:nvSpPr>
        <p:spPr/>
        <p:txBody>
          <a:bodyPr/>
          <a:lstStyle/>
          <a:p>
            <a:fld id="{E7AB1D52-0ADA-4E3A-91EE-2C6FA2F1B666}" type="slidenum">
              <a:rPr lang="fi-FI" smtClean="0"/>
              <a:t>‹#›</a:t>
            </a:fld>
            <a:endParaRPr lang="fi-FI"/>
          </a:p>
        </p:txBody>
      </p:sp>
    </p:spTree>
    <p:extLst>
      <p:ext uri="{BB962C8B-B14F-4D97-AF65-F5344CB8AC3E}">
        <p14:creationId xmlns:p14="http://schemas.microsoft.com/office/powerpoint/2010/main" val="1240135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2D6B4-8ED3-A550-C203-44F215D244AA}"/>
              </a:ext>
            </a:extLst>
          </p:cNvPr>
          <p:cNvSpPr>
            <a:spLocks noGrp="1"/>
          </p:cNvSpPr>
          <p:nvPr>
            <p:ph type="title"/>
          </p:nvPr>
        </p:nvSpPr>
        <p:spPr>
          <a:xfrm>
            <a:off x="839788" y="365125"/>
            <a:ext cx="10515600" cy="1325563"/>
          </a:xfrm>
        </p:spPr>
        <p:txBody>
          <a:bodyPr/>
          <a:lstStyle/>
          <a:p>
            <a:r>
              <a:rPr lang="en-US"/>
              <a:t>Click to edit Master title style</a:t>
            </a:r>
            <a:endParaRPr lang="fi-FI"/>
          </a:p>
        </p:txBody>
      </p:sp>
      <p:sp>
        <p:nvSpPr>
          <p:cNvPr id="3" name="Text Placeholder 2">
            <a:extLst>
              <a:ext uri="{FF2B5EF4-FFF2-40B4-BE49-F238E27FC236}">
                <a16:creationId xmlns:a16="http://schemas.microsoft.com/office/drawing/2014/main" id="{17120352-80BC-1655-C3F9-DA99809419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5B7023-2DE1-8D6E-6306-3E7ED79B7F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a:extLst>
              <a:ext uri="{FF2B5EF4-FFF2-40B4-BE49-F238E27FC236}">
                <a16:creationId xmlns:a16="http://schemas.microsoft.com/office/drawing/2014/main" id="{59D0DEEF-A4AD-5098-0756-007F76B219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95AE60-C750-66B2-226A-FF3998EE92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a:extLst>
              <a:ext uri="{FF2B5EF4-FFF2-40B4-BE49-F238E27FC236}">
                <a16:creationId xmlns:a16="http://schemas.microsoft.com/office/drawing/2014/main" id="{62102E5E-CD4E-CBAE-3CB4-732B967729CB}"/>
              </a:ext>
            </a:extLst>
          </p:cNvPr>
          <p:cNvSpPr>
            <a:spLocks noGrp="1"/>
          </p:cNvSpPr>
          <p:nvPr>
            <p:ph type="dt" sz="half" idx="10"/>
          </p:nvPr>
        </p:nvSpPr>
        <p:spPr/>
        <p:txBody>
          <a:bodyPr/>
          <a:lstStyle/>
          <a:p>
            <a:fld id="{CBC96433-085E-42BE-9CF8-81D15D42FA7D}" type="datetimeFigureOut">
              <a:rPr lang="fi-FI" smtClean="0"/>
              <a:t>20.9.2023</a:t>
            </a:fld>
            <a:endParaRPr lang="fi-FI"/>
          </a:p>
        </p:txBody>
      </p:sp>
      <p:sp>
        <p:nvSpPr>
          <p:cNvPr id="8" name="Footer Placeholder 7">
            <a:extLst>
              <a:ext uri="{FF2B5EF4-FFF2-40B4-BE49-F238E27FC236}">
                <a16:creationId xmlns:a16="http://schemas.microsoft.com/office/drawing/2014/main" id="{62CEB065-F80C-7808-7404-BF886C263BE2}"/>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D81B7240-A97A-F4FC-5E76-A4C233948446}"/>
              </a:ext>
            </a:extLst>
          </p:cNvPr>
          <p:cNvSpPr>
            <a:spLocks noGrp="1"/>
          </p:cNvSpPr>
          <p:nvPr>
            <p:ph type="sldNum" sz="quarter" idx="12"/>
          </p:nvPr>
        </p:nvSpPr>
        <p:spPr/>
        <p:txBody>
          <a:bodyPr/>
          <a:lstStyle/>
          <a:p>
            <a:fld id="{E7AB1D52-0ADA-4E3A-91EE-2C6FA2F1B666}" type="slidenum">
              <a:rPr lang="fi-FI" smtClean="0"/>
              <a:t>‹#›</a:t>
            </a:fld>
            <a:endParaRPr lang="fi-FI"/>
          </a:p>
        </p:txBody>
      </p:sp>
    </p:spTree>
    <p:extLst>
      <p:ext uri="{BB962C8B-B14F-4D97-AF65-F5344CB8AC3E}">
        <p14:creationId xmlns:p14="http://schemas.microsoft.com/office/powerpoint/2010/main" val="1137614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6FB69-01BB-6EDC-E4E1-92E5F353DDA9}"/>
              </a:ext>
            </a:extLst>
          </p:cNvPr>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050B5CC6-A6E8-F1D8-34A7-6CAEA3EB56AC}"/>
              </a:ext>
            </a:extLst>
          </p:cNvPr>
          <p:cNvSpPr>
            <a:spLocks noGrp="1"/>
          </p:cNvSpPr>
          <p:nvPr>
            <p:ph type="dt" sz="half" idx="10"/>
          </p:nvPr>
        </p:nvSpPr>
        <p:spPr/>
        <p:txBody>
          <a:bodyPr/>
          <a:lstStyle/>
          <a:p>
            <a:fld id="{CBC96433-085E-42BE-9CF8-81D15D42FA7D}" type="datetimeFigureOut">
              <a:rPr lang="fi-FI" smtClean="0"/>
              <a:t>20.9.2023</a:t>
            </a:fld>
            <a:endParaRPr lang="fi-FI"/>
          </a:p>
        </p:txBody>
      </p:sp>
      <p:sp>
        <p:nvSpPr>
          <p:cNvPr id="4" name="Footer Placeholder 3">
            <a:extLst>
              <a:ext uri="{FF2B5EF4-FFF2-40B4-BE49-F238E27FC236}">
                <a16:creationId xmlns:a16="http://schemas.microsoft.com/office/drawing/2014/main" id="{716402A3-C889-72FD-596B-C32997EB1017}"/>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1C015EE0-F780-C286-D9D3-F55E4C084AA8}"/>
              </a:ext>
            </a:extLst>
          </p:cNvPr>
          <p:cNvSpPr>
            <a:spLocks noGrp="1"/>
          </p:cNvSpPr>
          <p:nvPr>
            <p:ph type="sldNum" sz="quarter" idx="12"/>
          </p:nvPr>
        </p:nvSpPr>
        <p:spPr/>
        <p:txBody>
          <a:bodyPr/>
          <a:lstStyle/>
          <a:p>
            <a:fld id="{E7AB1D52-0ADA-4E3A-91EE-2C6FA2F1B666}" type="slidenum">
              <a:rPr lang="fi-FI" smtClean="0"/>
              <a:t>‹#›</a:t>
            </a:fld>
            <a:endParaRPr lang="fi-FI"/>
          </a:p>
        </p:txBody>
      </p:sp>
    </p:spTree>
    <p:extLst>
      <p:ext uri="{BB962C8B-B14F-4D97-AF65-F5344CB8AC3E}">
        <p14:creationId xmlns:p14="http://schemas.microsoft.com/office/powerpoint/2010/main" val="1190581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4E2C56-EB26-042B-AF98-C0135CD2C375}"/>
              </a:ext>
            </a:extLst>
          </p:cNvPr>
          <p:cNvSpPr>
            <a:spLocks noGrp="1"/>
          </p:cNvSpPr>
          <p:nvPr>
            <p:ph type="dt" sz="half" idx="10"/>
          </p:nvPr>
        </p:nvSpPr>
        <p:spPr/>
        <p:txBody>
          <a:bodyPr/>
          <a:lstStyle/>
          <a:p>
            <a:fld id="{CBC96433-085E-42BE-9CF8-81D15D42FA7D}" type="datetimeFigureOut">
              <a:rPr lang="fi-FI" smtClean="0"/>
              <a:t>20.9.2023</a:t>
            </a:fld>
            <a:endParaRPr lang="fi-FI"/>
          </a:p>
        </p:txBody>
      </p:sp>
      <p:sp>
        <p:nvSpPr>
          <p:cNvPr id="3" name="Footer Placeholder 2">
            <a:extLst>
              <a:ext uri="{FF2B5EF4-FFF2-40B4-BE49-F238E27FC236}">
                <a16:creationId xmlns:a16="http://schemas.microsoft.com/office/drawing/2014/main" id="{C00DF7B8-675A-B1A8-32AC-96B9666D9CAD}"/>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id="{F2740260-1875-F33A-3E4C-C3D5C5BC4244}"/>
              </a:ext>
            </a:extLst>
          </p:cNvPr>
          <p:cNvSpPr>
            <a:spLocks noGrp="1"/>
          </p:cNvSpPr>
          <p:nvPr>
            <p:ph type="sldNum" sz="quarter" idx="12"/>
          </p:nvPr>
        </p:nvSpPr>
        <p:spPr/>
        <p:txBody>
          <a:bodyPr/>
          <a:lstStyle/>
          <a:p>
            <a:fld id="{E7AB1D52-0ADA-4E3A-91EE-2C6FA2F1B666}" type="slidenum">
              <a:rPr lang="fi-FI" smtClean="0"/>
              <a:t>‹#›</a:t>
            </a:fld>
            <a:endParaRPr lang="fi-FI"/>
          </a:p>
        </p:txBody>
      </p:sp>
    </p:spTree>
    <p:extLst>
      <p:ext uri="{BB962C8B-B14F-4D97-AF65-F5344CB8AC3E}">
        <p14:creationId xmlns:p14="http://schemas.microsoft.com/office/powerpoint/2010/main" val="556086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61637-00F1-4814-B204-E20A5BE0BE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id="{EEE257FC-DAF7-09B2-F0AD-13A8AA54F3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a:extLst>
              <a:ext uri="{FF2B5EF4-FFF2-40B4-BE49-F238E27FC236}">
                <a16:creationId xmlns:a16="http://schemas.microsoft.com/office/drawing/2014/main" id="{44AB1D10-B7BE-C7EA-9621-47B13E6DA0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8C73D8-6320-C96E-ADD8-FE19F476ABF0}"/>
              </a:ext>
            </a:extLst>
          </p:cNvPr>
          <p:cNvSpPr>
            <a:spLocks noGrp="1"/>
          </p:cNvSpPr>
          <p:nvPr>
            <p:ph type="dt" sz="half" idx="10"/>
          </p:nvPr>
        </p:nvSpPr>
        <p:spPr/>
        <p:txBody>
          <a:bodyPr/>
          <a:lstStyle/>
          <a:p>
            <a:fld id="{CBC96433-085E-42BE-9CF8-81D15D42FA7D}" type="datetimeFigureOut">
              <a:rPr lang="fi-FI" smtClean="0"/>
              <a:t>20.9.2023</a:t>
            </a:fld>
            <a:endParaRPr lang="fi-FI"/>
          </a:p>
        </p:txBody>
      </p:sp>
      <p:sp>
        <p:nvSpPr>
          <p:cNvPr id="6" name="Footer Placeholder 5">
            <a:extLst>
              <a:ext uri="{FF2B5EF4-FFF2-40B4-BE49-F238E27FC236}">
                <a16:creationId xmlns:a16="http://schemas.microsoft.com/office/drawing/2014/main" id="{BED3C7EB-82F7-F322-9FF9-3789031A0E48}"/>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9DAD125C-4F61-2C39-35AC-BD0EF53CBB4E}"/>
              </a:ext>
            </a:extLst>
          </p:cNvPr>
          <p:cNvSpPr>
            <a:spLocks noGrp="1"/>
          </p:cNvSpPr>
          <p:nvPr>
            <p:ph type="sldNum" sz="quarter" idx="12"/>
          </p:nvPr>
        </p:nvSpPr>
        <p:spPr/>
        <p:txBody>
          <a:bodyPr/>
          <a:lstStyle/>
          <a:p>
            <a:fld id="{E7AB1D52-0ADA-4E3A-91EE-2C6FA2F1B666}" type="slidenum">
              <a:rPr lang="fi-FI" smtClean="0"/>
              <a:t>‹#›</a:t>
            </a:fld>
            <a:endParaRPr lang="fi-FI"/>
          </a:p>
        </p:txBody>
      </p:sp>
    </p:spTree>
    <p:extLst>
      <p:ext uri="{BB962C8B-B14F-4D97-AF65-F5344CB8AC3E}">
        <p14:creationId xmlns:p14="http://schemas.microsoft.com/office/powerpoint/2010/main" val="1700279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D1259-CAA9-DCA1-F456-32C896CAF1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Picture Placeholder 2">
            <a:extLst>
              <a:ext uri="{FF2B5EF4-FFF2-40B4-BE49-F238E27FC236}">
                <a16:creationId xmlns:a16="http://schemas.microsoft.com/office/drawing/2014/main" id="{E665141A-E42A-FDD8-BAF7-39D2073256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a:extLst>
              <a:ext uri="{FF2B5EF4-FFF2-40B4-BE49-F238E27FC236}">
                <a16:creationId xmlns:a16="http://schemas.microsoft.com/office/drawing/2014/main" id="{CA431E65-F0B1-614C-35D1-2CA17E42EC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E18C57-3A23-2DD1-EBB2-FD63AA59F6A0}"/>
              </a:ext>
            </a:extLst>
          </p:cNvPr>
          <p:cNvSpPr>
            <a:spLocks noGrp="1"/>
          </p:cNvSpPr>
          <p:nvPr>
            <p:ph type="dt" sz="half" idx="10"/>
          </p:nvPr>
        </p:nvSpPr>
        <p:spPr/>
        <p:txBody>
          <a:bodyPr/>
          <a:lstStyle/>
          <a:p>
            <a:fld id="{CBC96433-085E-42BE-9CF8-81D15D42FA7D}" type="datetimeFigureOut">
              <a:rPr lang="fi-FI" smtClean="0"/>
              <a:t>20.9.2023</a:t>
            </a:fld>
            <a:endParaRPr lang="fi-FI"/>
          </a:p>
        </p:txBody>
      </p:sp>
      <p:sp>
        <p:nvSpPr>
          <p:cNvPr id="6" name="Footer Placeholder 5">
            <a:extLst>
              <a:ext uri="{FF2B5EF4-FFF2-40B4-BE49-F238E27FC236}">
                <a16:creationId xmlns:a16="http://schemas.microsoft.com/office/drawing/2014/main" id="{508EADD5-9F77-18E9-B93D-A9A2C10EA0A4}"/>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AEFCF2B-1B5B-E4E2-5426-1A9264298A4B}"/>
              </a:ext>
            </a:extLst>
          </p:cNvPr>
          <p:cNvSpPr>
            <a:spLocks noGrp="1"/>
          </p:cNvSpPr>
          <p:nvPr>
            <p:ph type="sldNum" sz="quarter" idx="12"/>
          </p:nvPr>
        </p:nvSpPr>
        <p:spPr/>
        <p:txBody>
          <a:bodyPr/>
          <a:lstStyle/>
          <a:p>
            <a:fld id="{E7AB1D52-0ADA-4E3A-91EE-2C6FA2F1B666}" type="slidenum">
              <a:rPr lang="fi-FI" smtClean="0"/>
              <a:t>‹#›</a:t>
            </a:fld>
            <a:endParaRPr lang="fi-FI"/>
          </a:p>
        </p:txBody>
      </p:sp>
    </p:spTree>
    <p:extLst>
      <p:ext uri="{BB962C8B-B14F-4D97-AF65-F5344CB8AC3E}">
        <p14:creationId xmlns:p14="http://schemas.microsoft.com/office/powerpoint/2010/main" val="477561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9F34FD-6E99-CD17-1F3E-10A1EA3E37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i-FI"/>
          </a:p>
        </p:txBody>
      </p:sp>
      <p:sp>
        <p:nvSpPr>
          <p:cNvPr id="3" name="Text Placeholder 2">
            <a:extLst>
              <a:ext uri="{FF2B5EF4-FFF2-40B4-BE49-F238E27FC236}">
                <a16:creationId xmlns:a16="http://schemas.microsoft.com/office/drawing/2014/main" id="{B87B7550-63F6-855C-DBB3-E4DF222F79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5AEBD879-A8E0-2F69-38D1-A9223F552E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C96433-085E-42BE-9CF8-81D15D42FA7D}" type="datetimeFigureOut">
              <a:rPr lang="fi-FI" smtClean="0"/>
              <a:t>20.9.2023</a:t>
            </a:fld>
            <a:endParaRPr lang="fi-FI"/>
          </a:p>
        </p:txBody>
      </p:sp>
      <p:sp>
        <p:nvSpPr>
          <p:cNvPr id="5" name="Footer Placeholder 4">
            <a:extLst>
              <a:ext uri="{FF2B5EF4-FFF2-40B4-BE49-F238E27FC236}">
                <a16:creationId xmlns:a16="http://schemas.microsoft.com/office/drawing/2014/main" id="{9C49949D-B0F8-FA9D-6C54-F0CC6A53D3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a:extLst>
              <a:ext uri="{FF2B5EF4-FFF2-40B4-BE49-F238E27FC236}">
                <a16:creationId xmlns:a16="http://schemas.microsoft.com/office/drawing/2014/main" id="{D28E7930-68C7-7ECA-EA8B-0DD29919DE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AB1D52-0ADA-4E3A-91EE-2C6FA2F1B666}" type="slidenum">
              <a:rPr lang="fi-FI" smtClean="0"/>
              <a:t>‹#›</a:t>
            </a:fld>
            <a:endParaRPr lang="fi-FI"/>
          </a:p>
        </p:txBody>
      </p:sp>
    </p:spTree>
    <p:extLst>
      <p:ext uri="{BB962C8B-B14F-4D97-AF65-F5344CB8AC3E}">
        <p14:creationId xmlns:p14="http://schemas.microsoft.com/office/powerpoint/2010/main" val="2967640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hyperlink" Target="https://reportcontent.google.com/forms/rtbf?hl=en&amp;utm_source=wmx&amp;utm_medium=deprecation-pane&amp;utm_content=legal-removal-request" TargetMode="External"/><Relationship Id="rId3" Type="http://schemas.openxmlformats.org/officeDocument/2006/relationships/hyperlink" Target="https://support.google.com/websearch/answer/9116649" TargetMode="External"/><Relationship Id="rId7" Type="http://schemas.openxmlformats.org/officeDocument/2006/relationships/hyperlink" Target="https://support.google.com/websearch/answer/11320483" TargetMode="External"/><Relationship Id="rId2" Type="http://schemas.openxmlformats.org/officeDocument/2006/relationships/hyperlink" Target="https://support.google.com/websearch/answer/6302812" TargetMode="External"/><Relationship Id="rId1" Type="http://schemas.openxmlformats.org/officeDocument/2006/relationships/slideLayout" Target="../slideLayouts/slideLayout2.xml"/><Relationship Id="rId6" Type="http://schemas.openxmlformats.org/officeDocument/2006/relationships/hyperlink" Target="https://support.google.com/websearch/answer/10949130" TargetMode="External"/><Relationship Id="rId5" Type="http://schemas.openxmlformats.org/officeDocument/2006/relationships/hyperlink" Target="https://support.google.com/websearch/answer/9673730" TargetMode="External"/><Relationship Id="rId4" Type="http://schemas.openxmlformats.org/officeDocument/2006/relationships/hyperlink" Target="https://support.google.com/websearch/answer/9172218"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1A125-9813-C3F4-BA17-E300AFF31A75}"/>
              </a:ext>
            </a:extLst>
          </p:cNvPr>
          <p:cNvSpPr>
            <a:spLocks noGrp="1"/>
          </p:cNvSpPr>
          <p:nvPr>
            <p:ph type="ctrTitle"/>
          </p:nvPr>
        </p:nvSpPr>
        <p:spPr/>
        <p:txBody>
          <a:bodyPr/>
          <a:lstStyle/>
          <a:p>
            <a:endParaRPr lang="fi-FI"/>
          </a:p>
        </p:txBody>
      </p:sp>
      <p:sp>
        <p:nvSpPr>
          <p:cNvPr id="3" name="Subtitle 2">
            <a:extLst>
              <a:ext uri="{FF2B5EF4-FFF2-40B4-BE49-F238E27FC236}">
                <a16:creationId xmlns:a16="http://schemas.microsoft.com/office/drawing/2014/main" id="{554721B4-97B2-C99B-72D3-458446F21E84}"/>
              </a:ext>
            </a:extLst>
          </p:cNvPr>
          <p:cNvSpPr>
            <a:spLocks noGrp="1"/>
          </p:cNvSpPr>
          <p:nvPr>
            <p:ph type="subTitle" idx="1"/>
          </p:nvPr>
        </p:nvSpPr>
        <p:spPr/>
        <p:txBody>
          <a:bodyPr/>
          <a:lstStyle/>
          <a:p>
            <a:endParaRPr lang="fi-FI"/>
          </a:p>
        </p:txBody>
      </p:sp>
    </p:spTree>
    <p:extLst>
      <p:ext uri="{BB962C8B-B14F-4D97-AF65-F5344CB8AC3E}">
        <p14:creationId xmlns:p14="http://schemas.microsoft.com/office/powerpoint/2010/main" val="3797937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0FA9B-5F2D-453F-88B8-A6738CABA02D}"/>
              </a:ext>
            </a:extLst>
          </p:cNvPr>
          <p:cNvSpPr>
            <a:spLocks noGrp="1"/>
          </p:cNvSpPr>
          <p:nvPr>
            <p:ph type="title"/>
          </p:nvPr>
        </p:nvSpPr>
        <p:spPr/>
        <p:txBody>
          <a:bodyPr/>
          <a:lstStyle/>
          <a:p>
            <a:r>
              <a:rPr lang="de-DE" dirty="0"/>
              <a:t>3) </a:t>
            </a:r>
            <a:r>
              <a:rPr lang="de-DE" dirty="0" err="1"/>
              <a:t>Jurisdiction</a:t>
            </a:r>
            <a:r>
              <a:rPr lang="de-DE" dirty="0"/>
              <a:t> &amp; Applicable law</a:t>
            </a:r>
            <a:endParaRPr lang="fi-FI" dirty="0"/>
          </a:p>
        </p:txBody>
      </p:sp>
      <p:sp>
        <p:nvSpPr>
          <p:cNvPr id="3" name="Content Placeholder 2">
            <a:extLst>
              <a:ext uri="{FF2B5EF4-FFF2-40B4-BE49-F238E27FC236}">
                <a16:creationId xmlns:a16="http://schemas.microsoft.com/office/drawing/2014/main" id="{56DD02F3-870F-4EEC-ABC7-780A790F38A0}"/>
              </a:ext>
            </a:extLst>
          </p:cNvPr>
          <p:cNvSpPr>
            <a:spLocks noGrp="1"/>
          </p:cNvSpPr>
          <p:nvPr>
            <p:ph idx="1"/>
          </p:nvPr>
        </p:nvSpPr>
        <p:spPr/>
        <p:txBody>
          <a:bodyPr/>
          <a:lstStyle/>
          <a:p>
            <a:r>
              <a:rPr lang="de-DE" dirty="0"/>
              <a:t>Not all rules apply </a:t>
            </a:r>
            <a:r>
              <a:rPr lang="de-DE" dirty="0" err="1"/>
              <a:t>everywhere</a:t>
            </a:r>
            <a:endParaRPr lang="de-DE" dirty="0"/>
          </a:p>
          <a:p>
            <a:r>
              <a:rPr lang="de-DE" dirty="0"/>
              <a:t>Even if they apply, they might not be </a:t>
            </a:r>
            <a:r>
              <a:rPr lang="de-DE" dirty="0" err="1"/>
              <a:t>enforced</a:t>
            </a:r>
            <a:endParaRPr lang="de-DE" dirty="0"/>
          </a:p>
          <a:p>
            <a:r>
              <a:rPr lang="de-DE" dirty="0"/>
              <a:t>GDPR: has territorial </a:t>
            </a:r>
            <a:r>
              <a:rPr lang="de-DE" dirty="0" err="1"/>
              <a:t>scope</a:t>
            </a:r>
            <a:r>
              <a:rPr lang="de-DE" dirty="0"/>
              <a:t> and material </a:t>
            </a:r>
            <a:r>
              <a:rPr lang="de-DE" dirty="0" err="1"/>
              <a:t>scope</a:t>
            </a:r>
            <a:r>
              <a:rPr lang="de-DE" dirty="0"/>
              <a:t> </a:t>
            </a:r>
          </a:p>
          <a:p>
            <a:endParaRPr lang="de-DE" dirty="0"/>
          </a:p>
          <a:p>
            <a:pPr marL="0" indent="0">
              <a:buNone/>
            </a:pPr>
            <a:endParaRPr lang="de-DE" dirty="0">
              <a:sym typeface="Wingdings" panose="05000000000000000000" pitchFamily="2" charset="2"/>
            </a:endParaRPr>
          </a:p>
          <a:p>
            <a:pPr marL="0" indent="0">
              <a:buNone/>
            </a:pPr>
            <a:r>
              <a:rPr lang="de-DE" dirty="0">
                <a:sym typeface="Wingdings" panose="05000000000000000000" pitchFamily="2" charset="2"/>
              </a:rPr>
              <a:t>Let's take a </a:t>
            </a:r>
            <a:r>
              <a:rPr lang="de-DE" dirty="0" err="1">
                <a:sym typeface="Wingdings" panose="05000000000000000000" pitchFamily="2" charset="2"/>
              </a:rPr>
              <a:t>few</a:t>
            </a:r>
            <a:r>
              <a:rPr lang="de-DE" dirty="0">
                <a:sym typeface="Wingdings" panose="05000000000000000000" pitchFamily="2" charset="2"/>
              </a:rPr>
              <a:t> examples</a:t>
            </a:r>
            <a:endParaRPr lang="fi-FI" dirty="0"/>
          </a:p>
        </p:txBody>
      </p:sp>
      <p:sp>
        <p:nvSpPr>
          <p:cNvPr id="4" name="Footer Placeholder 3">
            <a:extLst>
              <a:ext uri="{FF2B5EF4-FFF2-40B4-BE49-F238E27FC236}">
                <a16:creationId xmlns:a16="http://schemas.microsoft.com/office/drawing/2014/main" id="{3915BA43-088C-4612-9AB2-1CD54263F94C}"/>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633644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A2F07E9-1137-4888-AC41-7097968AB71E}"/>
              </a:ext>
            </a:extLst>
          </p:cNvPr>
          <p:cNvSpPr>
            <a:spLocks noGrp="1"/>
          </p:cNvSpPr>
          <p:nvPr>
            <p:ph type="ctrTitle"/>
          </p:nvPr>
        </p:nvSpPr>
        <p:spPr/>
        <p:txBody>
          <a:bodyPr/>
          <a:lstStyle/>
          <a:p>
            <a:r>
              <a:rPr lang="en-GB" dirty="0"/>
              <a:t>Restrictions of Rights 	</a:t>
            </a:r>
          </a:p>
        </p:txBody>
      </p:sp>
      <p:sp>
        <p:nvSpPr>
          <p:cNvPr id="6" name="Subtitle 5">
            <a:extLst>
              <a:ext uri="{FF2B5EF4-FFF2-40B4-BE49-F238E27FC236}">
                <a16:creationId xmlns:a16="http://schemas.microsoft.com/office/drawing/2014/main" id="{96114CEF-D427-4021-8BCE-0D503AB42518}"/>
              </a:ext>
            </a:extLst>
          </p:cNvPr>
          <p:cNvSpPr>
            <a:spLocks noGrp="1"/>
          </p:cNvSpPr>
          <p:nvPr>
            <p:ph type="subTitle" idx="1"/>
          </p:nvPr>
        </p:nvSpPr>
        <p:spPr/>
        <p:txBody>
          <a:bodyPr/>
          <a:lstStyle/>
          <a:p>
            <a:endParaRPr lang="en-GB" dirty="0"/>
          </a:p>
        </p:txBody>
      </p:sp>
      <p:sp>
        <p:nvSpPr>
          <p:cNvPr id="4" name="Footer Placeholder 3">
            <a:extLst>
              <a:ext uri="{FF2B5EF4-FFF2-40B4-BE49-F238E27FC236}">
                <a16:creationId xmlns:a16="http://schemas.microsoft.com/office/drawing/2014/main" id="{63E933B6-6E97-4270-93F0-3A00EE7B258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514843">
                  <a:lumMod val="20000"/>
                  <a:lumOff val="80000"/>
                </a:srgbClr>
              </a:solidFill>
              <a:effectLst/>
              <a:uLnTx/>
              <a:uFillTx/>
              <a:latin typeface="Euphemia"/>
              <a:ea typeface="+mn-ea"/>
              <a:cs typeface="+mn-cs"/>
            </a:endParaRPr>
          </a:p>
        </p:txBody>
      </p:sp>
    </p:spTree>
    <p:extLst>
      <p:ext uri="{BB962C8B-B14F-4D97-AF65-F5344CB8AC3E}">
        <p14:creationId xmlns:p14="http://schemas.microsoft.com/office/powerpoint/2010/main" val="1655264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F0651-411D-4F88-8638-247A5754CA10}"/>
              </a:ext>
            </a:extLst>
          </p:cNvPr>
          <p:cNvSpPr>
            <a:spLocks noGrp="1"/>
          </p:cNvSpPr>
          <p:nvPr>
            <p:ph type="title"/>
          </p:nvPr>
        </p:nvSpPr>
        <p:spPr/>
        <p:txBody>
          <a:bodyPr/>
          <a:lstStyle/>
          <a:p>
            <a:r>
              <a:rPr lang="de-DE" dirty="0"/>
              <a:t>Rights can be </a:t>
            </a:r>
            <a:r>
              <a:rPr lang="de-DE" dirty="0" err="1"/>
              <a:t>restricted</a:t>
            </a:r>
            <a:r>
              <a:rPr lang="de-DE" dirty="0"/>
              <a:t> under certain </a:t>
            </a:r>
            <a:r>
              <a:rPr lang="de-DE" dirty="0" err="1"/>
              <a:t>conditions</a:t>
            </a:r>
            <a:r>
              <a:rPr lang="de-DE" dirty="0"/>
              <a:t> by law</a:t>
            </a:r>
            <a:endParaRPr lang="fi-FI" dirty="0"/>
          </a:p>
        </p:txBody>
      </p:sp>
      <p:sp>
        <p:nvSpPr>
          <p:cNvPr id="3" name="Content Placeholder 2">
            <a:extLst>
              <a:ext uri="{FF2B5EF4-FFF2-40B4-BE49-F238E27FC236}">
                <a16:creationId xmlns:a16="http://schemas.microsoft.com/office/drawing/2014/main" id="{7F042466-BC9A-4983-9941-0AEBEA515047}"/>
              </a:ext>
            </a:extLst>
          </p:cNvPr>
          <p:cNvSpPr>
            <a:spLocks noGrp="1"/>
          </p:cNvSpPr>
          <p:nvPr>
            <p:ph idx="1"/>
          </p:nvPr>
        </p:nvSpPr>
        <p:spPr/>
        <p:txBody>
          <a:bodyPr>
            <a:normAutofit/>
          </a:bodyPr>
          <a:lstStyle/>
          <a:p>
            <a:r>
              <a:rPr lang="en-GB" sz="2400" dirty="0"/>
              <a:t>General requirements: </a:t>
            </a:r>
          </a:p>
          <a:p>
            <a:pPr lvl="1"/>
            <a:r>
              <a:rPr lang="en-GB" sz="1800" dirty="0"/>
              <a:t>Respect the "essence of the fundamental rights" </a:t>
            </a:r>
          </a:p>
          <a:p>
            <a:pPr lvl="1"/>
            <a:r>
              <a:rPr lang="en-GB" sz="1800" dirty="0"/>
              <a:t>Necessary and proportionate measure in a democratic society to safeguard: </a:t>
            </a:r>
          </a:p>
          <a:p>
            <a:r>
              <a:rPr lang="en-GB" sz="2400" dirty="0"/>
              <a:t>Catalogue requirements </a:t>
            </a:r>
          </a:p>
          <a:p>
            <a:pPr lvl="1"/>
            <a:r>
              <a:rPr lang="en-GB" sz="1800" dirty="0"/>
              <a:t>National security; defence; public security;</a:t>
            </a:r>
          </a:p>
          <a:p>
            <a:pPr lvl="1"/>
            <a:r>
              <a:rPr lang="en-GB" sz="1800" dirty="0"/>
              <a:t>Prevention, investigation of criminal offences </a:t>
            </a:r>
          </a:p>
          <a:p>
            <a:pPr lvl="1"/>
            <a:r>
              <a:rPr lang="en-GB" sz="1800" dirty="0"/>
              <a:t>Other important objectives of general public interest </a:t>
            </a:r>
          </a:p>
          <a:p>
            <a:pPr lvl="1"/>
            <a:r>
              <a:rPr lang="en-GB" sz="1800" dirty="0"/>
              <a:t>Judicial proceedings </a:t>
            </a:r>
          </a:p>
          <a:p>
            <a:pPr lvl="1"/>
            <a:r>
              <a:rPr lang="en-GB" sz="1800" dirty="0"/>
              <a:t>Processing related to breaches of ethics for regulated professions; </a:t>
            </a:r>
          </a:p>
          <a:p>
            <a:pPr lvl="1"/>
            <a:r>
              <a:rPr lang="en-GB" sz="1800" dirty="0"/>
              <a:t>Protection of the data subject </a:t>
            </a:r>
          </a:p>
          <a:p>
            <a:pPr lvl="1"/>
            <a:r>
              <a:rPr lang="en-GB" sz="1800" dirty="0"/>
              <a:t>Enforcement of civil law claims.</a:t>
            </a:r>
            <a:endParaRPr lang="fi-FI" sz="1800" dirty="0"/>
          </a:p>
        </p:txBody>
      </p:sp>
      <p:sp>
        <p:nvSpPr>
          <p:cNvPr id="4" name="Footer Placeholder 3">
            <a:extLst>
              <a:ext uri="{FF2B5EF4-FFF2-40B4-BE49-F238E27FC236}">
                <a16:creationId xmlns:a16="http://schemas.microsoft.com/office/drawing/2014/main" id="{A56124D0-95D8-405D-B9D7-CFE7DDAC802F}"/>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356504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A2F07E9-1137-4888-AC41-7097968AB71E}"/>
              </a:ext>
            </a:extLst>
          </p:cNvPr>
          <p:cNvSpPr>
            <a:spLocks noGrp="1"/>
          </p:cNvSpPr>
          <p:nvPr>
            <p:ph type="ctrTitle"/>
          </p:nvPr>
        </p:nvSpPr>
        <p:spPr/>
        <p:txBody>
          <a:bodyPr/>
          <a:lstStyle/>
          <a:p>
            <a:r>
              <a:rPr lang="en-GB" dirty="0"/>
              <a:t>Withdraw and objection </a:t>
            </a:r>
          </a:p>
        </p:txBody>
      </p:sp>
      <p:sp>
        <p:nvSpPr>
          <p:cNvPr id="6" name="Subtitle 5">
            <a:extLst>
              <a:ext uri="{FF2B5EF4-FFF2-40B4-BE49-F238E27FC236}">
                <a16:creationId xmlns:a16="http://schemas.microsoft.com/office/drawing/2014/main" id="{96114CEF-D427-4021-8BCE-0D503AB42518}"/>
              </a:ext>
            </a:extLst>
          </p:cNvPr>
          <p:cNvSpPr>
            <a:spLocks noGrp="1"/>
          </p:cNvSpPr>
          <p:nvPr>
            <p:ph type="subTitle" idx="1"/>
          </p:nvPr>
        </p:nvSpPr>
        <p:spPr/>
        <p:txBody>
          <a:bodyPr/>
          <a:lstStyle/>
          <a:p>
            <a:endParaRPr lang="en-GB" dirty="0"/>
          </a:p>
        </p:txBody>
      </p:sp>
      <p:sp>
        <p:nvSpPr>
          <p:cNvPr id="4" name="Footer Placeholder 3">
            <a:extLst>
              <a:ext uri="{FF2B5EF4-FFF2-40B4-BE49-F238E27FC236}">
                <a16:creationId xmlns:a16="http://schemas.microsoft.com/office/drawing/2014/main" id="{63E933B6-6E97-4270-93F0-3A00EE7B258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514843">
                  <a:lumMod val="20000"/>
                  <a:lumOff val="80000"/>
                </a:srgbClr>
              </a:solidFill>
              <a:effectLst/>
              <a:uLnTx/>
              <a:uFillTx/>
              <a:latin typeface="Euphemia"/>
              <a:ea typeface="+mn-ea"/>
              <a:cs typeface="+mn-cs"/>
            </a:endParaRPr>
          </a:p>
        </p:txBody>
      </p:sp>
    </p:spTree>
    <p:extLst>
      <p:ext uri="{BB962C8B-B14F-4D97-AF65-F5344CB8AC3E}">
        <p14:creationId xmlns:p14="http://schemas.microsoft.com/office/powerpoint/2010/main" val="146444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1D99-8BFC-47B7-95DC-1354219FFF1E}"/>
              </a:ext>
            </a:extLst>
          </p:cNvPr>
          <p:cNvSpPr>
            <a:spLocks noGrp="1"/>
          </p:cNvSpPr>
          <p:nvPr>
            <p:ph type="title"/>
          </p:nvPr>
        </p:nvSpPr>
        <p:spPr/>
        <p:txBody>
          <a:bodyPr>
            <a:normAutofit/>
          </a:bodyPr>
          <a:lstStyle/>
          <a:p>
            <a:r>
              <a:rPr lang="fi-FI" sz="3200" dirty="0"/>
              <a:t>REMEMBER: </a:t>
            </a:r>
            <a:r>
              <a:rPr lang="de-DE" sz="3200" dirty="0"/>
              <a:t>Processing is only </a:t>
            </a:r>
            <a:r>
              <a:rPr lang="de-DE" sz="3200" dirty="0" err="1"/>
              <a:t>lawful</a:t>
            </a:r>
            <a:r>
              <a:rPr lang="de-DE" sz="3200" dirty="0"/>
              <a:t>..</a:t>
            </a:r>
          </a:p>
        </p:txBody>
      </p:sp>
      <p:sp>
        <p:nvSpPr>
          <p:cNvPr id="3" name="Content Placeholder 2">
            <a:extLst>
              <a:ext uri="{FF2B5EF4-FFF2-40B4-BE49-F238E27FC236}">
                <a16:creationId xmlns:a16="http://schemas.microsoft.com/office/drawing/2014/main" id="{E79A0B67-4E93-433B-8A7F-AD74723270B1}"/>
              </a:ext>
            </a:extLst>
          </p:cNvPr>
          <p:cNvSpPr>
            <a:spLocks noGrp="1"/>
          </p:cNvSpPr>
          <p:nvPr>
            <p:ph idx="1"/>
          </p:nvPr>
        </p:nvSpPr>
        <p:spPr/>
        <p:txBody>
          <a:bodyPr>
            <a:normAutofit lnSpcReduction="10000"/>
          </a:bodyPr>
          <a:lstStyle/>
          <a:p>
            <a:pPr marL="457200" indent="-457200">
              <a:buFont typeface="+mj-lt"/>
              <a:buAutoNum type="arabicPeriod"/>
            </a:pPr>
            <a:r>
              <a:rPr lang="en-GB" dirty="0">
                <a:solidFill>
                  <a:srgbClr val="FF0000"/>
                </a:solidFill>
              </a:rPr>
              <a:t>Data subject has given consent</a:t>
            </a:r>
          </a:p>
          <a:p>
            <a:pPr marL="457200" indent="-457200">
              <a:buFont typeface="+mj-lt"/>
              <a:buAutoNum type="arabicPeriod"/>
            </a:pPr>
            <a:r>
              <a:rPr lang="en-GB" dirty="0"/>
              <a:t>Necessary for the </a:t>
            </a:r>
            <a:r>
              <a:rPr lang="en-GB" dirty="0">
                <a:solidFill>
                  <a:schemeClr val="accent2"/>
                </a:solidFill>
              </a:rPr>
              <a:t>performance of contract</a:t>
            </a:r>
            <a:r>
              <a:rPr lang="en-GB" dirty="0"/>
              <a:t> or to take steps prior to entering into a contract</a:t>
            </a:r>
          </a:p>
          <a:p>
            <a:pPr marL="457200" indent="-457200">
              <a:buFont typeface="+mj-lt"/>
              <a:buAutoNum type="arabicPeriod"/>
            </a:pPr>
            <a:r>
              <a:rPr lang="en-GB" dirty="0"/>
              <a:t>Necessary to protect </a:t>
            </a:r>
            <a:r>
              <a:rPr lang="en-GB" dirty="0">
                <a:solidFill>
                  <a:schemeClr val="accent2"/>
                </a:solidFill>
              </a:rPr>
              <a:t>vital interests</a:t>
            </a:r>
            <a:r>
              <a:rPr lang="en-GB" dirty="0"/>
              <a:t> of data subject</a:t>
            </a:r>
          </a:p>
          <a:p>
            <a:pPr marL="457200" indent="-457200">
              <a:buFont typeface="+mj-lt"/>
              <a:buAutoNum type="arabicPeriod"/>
            </a:pPr>
            <a:r>
              <a:rPr lang="en-GB" dirty="0">
                <a:solidFill>
                  <a:srgbClr val="FF0000"/>
                </a:solidFill>
              </a:rPr>
              <a:t>Necessary for legitimate interests of controller or 3</a:t>
            </a:r>
            <a:r>
              <a:rPr lang="en-GB" baseline="30000" dirty="0">
                <a:solidFill>
                  <a:srgbClr val="FF0000"/>
                </a:solidFill>
              </a:rPr>
              <a:t>rd</a:t>
            </a:r>
            <a:r>
              <a:rPr lang="en-GB" dirty="0">
                <a:solidFill>
                  <a:srgbClr val="FF0000"/>
                </a:solidFill>
              </a:rPr>
              <a:t> party</a:t>
            </a:r>
            <a:endParaRPr lang="en-GB" kern="0" dirty="0">
              <a:solidFill>
                <a:srgbClr val="FF0000"/>
              </a:solidFill>
            </a:endParaRPr>
          </a:p>
          <a:p>
            <a:pPr marL="457200" indent="-457200">
              <a:buFont typeface="+mj-lt"/>
              <a:buAutoNum type="arabicPeriod"/>
            </a:pPr>
            <a:r>
              <a:rPr lang="en-GB" kern="0" dirty="0">
                <a:solidFill>
                  <a:srgbClr val="343D41"/>
                </a:solidFill>
              </a:rPr>
              <a:t>Necessary for compliance with </a:t>
            </a:r>
            <a:r>
              <a:rPr lang="en-GB" dirty="0">
                <a:solidFill>
                  <a:schemeClr val="accent2"/>
                </a:solidFill>
              </a:rPr>
              <a:t>legal obligation </a:t>
            </a:r>
            <a:br>
              <a:rPr lang="en-GB" kern="0" dirty="0">
                <a:solidFill>
                  <a:srgbClr val="343D41"/>
                </a:solidFill>
              </a:rPr>
            </a:br>
            <a:r>
              <a:rPr lang="en-GB" kern="0" dirty="0">
                <a:solidFill>
                  <a:srgbClr val="343D41"/>
                </a:solidFill>
              </a:rPr>
              <a:t>to which the controller is subject </a:t>
            </a:r>
          </a:p>
          <a:p>
            <a:pPr marL="457200" indent="-457200">
              <a:buFont typeface="+mj-lt"/>
              <a:buAutoNum type="arabicPeriod"/>
            </a:pPr>
            <a:r>
              <a:rPr lang="en-GB" kern="0" dirty="0">
                <a:solidFill>
                  <a:srgbClr val="343D41"/>
                </a:solidFill>
              </a:rPr>
              <a:t>Necessary for task carried out </a:t>
            </a:r>
            <a:br>
              <a:rPr lang="en-GB" kern="0" dirty="0">
                <a:solidFill>
                  <a:srgbClr val="343D41"/>
                </a:solidFill>
              </a:rPr>
            </a:br>
            <a:r>
              <a:rPr lang="en-GB" kern="0" dirty="0">
                <a:solidFill>
                  <a:srgbClr val="343D41"/>
                </a:solidFill>
              </a:rPr>
              <a:t>in the </a:t>
            </a:r>
            <a:r>
              <a:rPr lang="en-GB" dirty="0">
                <a:solidFill>
                  <a:schemeClr val="accent2"/>
                </a:solidFill>
              </a:rPr>
              <a:t>public interest</a:t>
            </a:r>
            <a:r>
              <a:rPr lang="en-GB" kern="0" dirty="0">
                <a:solidFill>
                  <a:srgbClr val="343D41"/>
                </a:solidFill>
              </a:rPr>
              <a:t> or exercise of </a:t>
            </a:r>
            <a:br>
              <a:rPr lang="en-GB" kern="0" dirty="0">
                <a:solidFill>
                  <a:srgbClr val="343D41"/>
                </a:solidFill>
              </a:rPr>
            </a:br>
            <a:r>
              <a:rPr lang="en-GB" dirty="0">
                <a:solidFill>
                  <a:schemeClr val="accent2"/>
                </a:solidFill>
              </a:rPr>
              <a:t>official authority</a:t>
            </a:r>
          </a:p>
          <a:p>
            <a:pPr marL="0" indent="0">
              <a:buNone/>
            </a:pPr>
            <a:endParaRPr lang="en-GB" dirty="0"/>
          </a:p>
          <a:p>
            <a:pPr marL="457200" lvl="1" indent="0">
              <a:buNone/>
            </a:pPr>
            <a:endParaRPr lang="en-GB" dirty="0"/>
          </a:p>
          <a:p>
            <a:pPr lvl="1"/>
            <a:endParaRPr lang="fi-FI" dirty="0"/>
          </a:p>
          <a:p>
            <a:pPr lvl="1"/>
            <a:endParaRPr lang="en-GB" sz="1200" dirty="0"/>
          </a:p>
          <a:p>
            <a:pPr lvl="1"/>
            <a:endParaRPr lang="en-GB" sz="1200" dirty="0"/>
          </a:p>
          <a:p>
            <a:pPr lvl="1"/>
            <a:endParaRPr lang="en-US" sz="1200" dirty="0"/>
          </a:p>
          <a:p>
            <a:endParaRPr lang="en-US" sz="1600" dirty="0"/>
          </a:p>
        </p:txBody>
      </p:sp>
      <p:sp>
        <p:nvSpPr>
          <p:cNvPr id="5" name="Rectangle 4">
            <a:extLst>
              <a:ext uri="{FF2B5EF4-FFF2-40B4-BE49-F238E27FC236}">
                <a16:creationId xmlns:a16="http://schemas.microsoft.com/office/drawing/2014/main" id="{A007AA18-E083-44FE-9F6E-E97CD7F3C154}"/>
              </a:ext>
            </a:extLst>
          </p:cNvPr>
          <p:cNvSpPr/>
          <p:nvPr/>
        </p:nvSpPr>
        <p:spPr>
          <a:xfrm>
            <a:off x="1283889" y="3243020"/>
            <a:ext cx="4589969" cy="277032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800" kern="0" dirty="0">
              <a:solidFill>
                <a:srgbClr val="343D41"/>
              </a:solidFill>
            </a:endParaRPr>
          </a:p>
          <a:p>
            <a:pPr algn="ctr"/>
            <a:endParaRPr lang="fi-FI" dirty="0"/>
          </a:p>
        </p:txBody>
      </p:sp>
      <p:sp>
        <p:nvSpPr>
          <p:cNvPr id="7" name="TextBox 6">
            <a:extLst>
              <a:ext uri="{FF2B5EF4-FFF2-40B4-BE49-F238E27FC236}">
                <a16:creationId xmlns:a16="http://schemas.microsoft.com/office/drawing/2014/main" id="{E01487DB-F7B3-4ED4-B53E-31C85BD0A1BC}"/>
              </a:ext>
            </a:extLst>
          </p:cNvPr>
          <p:cNvSpPr txBox="1"/>
          <p:nvPr/>
        </p:nvSpPr>
        <p:spPr>
          <a:xfrm>
            <a:off x="7729811" y="4504830"/>
            <a:ext cx="3789337" cy="276999"/>
          </a:xfrm>
          <a:prstGeom prst="rect">
            <a:avLst/>
          </a:prstGeom>
          <a:noFill/>
        </p:spPr>
        <p:txBody>
          <a:bodyPr wrap="square" rtlCol="0">
            <a:spAutoFit/>
          </a:bodyPr>
          <a:lstStyle/>
          <a:p>
            <a:pPr marL="270000" lvl="3">
              <a:spcBef>
                <a:spcPct val="20000"/>
              </a:spcBef>
              <a:buClr>
                <a:srgbClr val="CC4A44"/>
              </a:buClr>
            </a:pPr>
            <a:r>
              <a:rPr lang="en-GB" sz="1200" kern="0" dirty="0">
                <a:solidFill>
                  <a:srgbClr val="343D41"/>
                </a:solidFill>
              </a:rPr>
              <a:t>Exceptions by Member States allowed!</a:t>
            </a:r>
          </a:p>
        </p:txBody>
      </p:sp>
      <p:sp>
        <p:nvSpPr>
          <p:cNvPr id="8" name="Right Brace 7">
            <a:extLst>
              <a:ext uri="{FF2B5EF4-FFF2-40B4-BE49-F238E27FC236}">
                <a16:creationId xmlns:a16="http://schemas.microsoft.com/office/drawing/2014/main" id="{5792FF38-8BB9-46F8-A799-B1FAF15AD2DD}"/>
              </a:ext>
            </a:extLst>
          </p:cNvPr>
          <p:cNvSpPr/>
          <p:nvPr/>
        </p:nvSpPr>
        <p:spPr bwMode="auto">
          <a:xfrm>
            <a:off x="7297763" y="3886200"/>
            <a:ext cx="432048" cy="1514261"/>
          </a:xfrm>
          <a:prstGeom prst="rightBrace">
            <a:avLst/>
          </a:prstGeom>
          <a:no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a:latin typeface="Georgia" pitchFamily="18" charset="0"/>
            </a:endParaRPr>
          </a:p>
        </p:txBody>
      </p:sp>
    </p:spTree>
    <p:extLst>
      <p:ext uri="{BB962C8B-B14F-4D97-AF65-F5344CB8AC3E}">
        <p14:creationId xmlns:p14="http://schemas.microsoft.com/office/powerpoint/2010/main" val="2584829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45C88-8047-43DC-913C-5AB78B8AD286}"/>
              </a:ext>
            </a:extLst>
          </p:cNvPr>
          <p:cNvSpPr>
            <a:spLocks noGrp="1"/>
          </p:cNvSpPr>
          <p:nvPr>
            <p:ph type="title"/>
          </p:nvPr>
        </p:nvSpPr>
        <p:spPr/>
        <p:txBody>
          <a:bodyPr/>
          <a:lstStyle/>
          <a:p>
            <a:r>
              <a:rPr lang="de-DE" dirty="0" err="1"/>
              <a:t>Withdrawal</a:t>
            </a:r>
            <a:r>
              <a:rPr lang="de-DE" dirty="0"/>
              <a:t> of consent: Just </a:t>
            </a:r>
            <a:r>
              <a:rPr lang="de-DE" dirty="0" err="1"/>
              <a:t>say</a:t>
            </a:r>
            <a:r>
              <a:rPr lang="de-DE" dirty="0"/>
              <a:t> </a:t>
            </a:r>
            <a:r>
              <a:rPr lang="de-DE" dirty="0" err="1"/>
              <a:t>no</a:t>
            </a:r>
            <a:r>
              <a:rPr lang="de-DE" dirty="0"/>
              <a:t> </a:t>
            </a:r>
            <a:endParaRPr lang="fi-FI" dirty="0"/>
          </a:p>
        </p:txBody>
      </p:sp>
      <p:sp>
        <p:nvSpPr>
          <p:cNvPr id="3" name="Content Placeholder 2">
            <a:extLst>
              <a:ext uri="{FF2B5EF4-FFF2-40B4-BE49-F238E27FC236}">
                <a16:creationId xmlns:a16="http://schemas.microsoft.com/office/drawing/2014/main" id="{228A17F0-C819-4D3D-ABB2-7C7587CAC045}"/>
              </a:ext>
            </a:extLst>
          </p:cNvPr>
          <p:cNvSpPr>
            <a:spLocks noGrp="1"/>
          </p:cNvSpPr>
          <p:nvPr>
            <p:ph idx="1"/>
          </p:nvPr>
        </p:nvSpPr>
        <p:spPr/>
        <p:txBody>
          <a:bodyPr/>
          <a:lstStyle/>
          <a:p>
            <a:r>
              <a:rPr lang="en-GB" dirty="0"/>
              <a:t>Withdrawal of consent is a right</a:t>
            </a:r>
          </a:p>
          <a:p>
            <a:r>
              <a:rPr lang="en-GB" dirty="0"/>
              <a:t>Before giving consent, the data subject shall be informed of this right  </a:t>
            </a:r>
          </a:p>
          <a:p>
            <a:r>
              <a:rPr lang="en-GB" dirty="0"/>
              <a:t>It shall be as easy to withdraw as to give consent.</a:t>
            </a:r>
          </a:p>
          <a:p>
            <a:r>
              <a:rPr lang="en-GB" dirty="0"/>
              <a:t>No magic words </a:t>
            </a:r>
            <a:endParaRPr lang="fi-FI" dirty="0"/>
          </a:p>
        </p:txBody>
      </p:sp>
      <p:sp>
        <p:nvSpPr>
          <p:cNvPr id="4" name="Footer Placeholder 3">
            <a:extLst>
              <a:ext uri="{FF2B5EF4-FFF2-40B4-BE49-F238E27FC236}">
                <a16:creationId xmlns:a16="http://schemas.microsoft.com/office/drawing/2014/main" id="{6E76BDBC-3B3F-4004-943A-03B27C1CB1FE}"/>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2936950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45C88-8047-43DC-913C-5AB78B8AD286}"/>
              </a:ext>
            </a:extLst>
          </p:cNvPr>
          <p:cNvSpPr>
            <a:spLocks noGrp="1"/>
          </p:cNvSpPr>
          <p:nvPr>
            <p:ph type="title"/>
          </p:nvPr>
        </p:nvSpPr>
        <p:spPr/>
        <p:txBody>
          <a:bodyPr/>
          <a:lstStyle/>
          <a:p>
            <a:r>
              <a:rPr lang="de-DE" dirty="0"/>
              <a:t>Legitimate interest processing: The right to object – Art. 20</a:t>
            </a:r>
            <a:endParaRPr lang="fi-FI" dirty="0"/>
          </a:p>
        </p:txBody>
      </p:sp>
      <p:graphicFrame>
        <p:nvGraphicFramePr>
          <p:cNvPr id="5" name="Content Placeholder 4">
            <a:extLst>
              <a:ext uri="{FF2B5EF4-FFF2-40B4-BE49-F238E27FC236}">
                <a16:creationId xmlns:a16="http://schemas.microsoft.com/office/drawing/2014/main" id="{3687AE2B-8637-42BD-928D-EDA51D768C50}"/>
              </a:ext>
            </a:extLst>
          </p:cNvPr>
          <p:cNvGraphicFramePr>
            <a:graphicFrameLocks noGrp="1"/>
          </p:cNvGraphicFramePr>
          <p:nvPr>
            <p:ph idx="1"/>
          </p:nvPr>
        </p:nvGraphicFramePr>
        <p:xfrm>
          <a:off x="1104900" y="1600200"/>
          <a:ext cx="99822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6E76BDBC-3B3F-4004-943A-03B27C1CB1FE}"/>
              </a:ext>
            </a:extLst>
          </p:cNvPr>
          <p:cNvSpPr>
            <a:spLocks noGrp="1"/>
          </p:cNvSpPr>
          <p:nvPr>
            <p:ph type="ftr" sz="quarter" idx="11"/>
          </p:nvPr>
        </p:nvSpPr>
        <p:spPr/>
        <p:txBody>
          <a:bodyPr/>
          <a:lstStyle/>
          <a:p>
            <a:r>
              <a:rPr lang="de-DE" dirty="0"/>
              <a:t>Note: does not apply for marketing</a:t>
            </a:r>
            <a:endParaRPr lang="fi-FI" dirty="0"/>
          </a:p>
        </p:txBody>
      </p:sp>
    </p:spTree>
    <p:extLst>
      <p:ext uri="{BB962C8B-B14F-4D97-AF65-F5344CB8AC3E}">
        <p14:creationId xmlns:p14="http://schemas.microsoft.com/office/powerpoint/2010/main" val="259450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15A65-1116-4E1A-BBED-A05988161B93}"/>
              </a:ext>
            </a:extLst>
          </p:cNvPr>
          <p:cNvSpPr>
            <a:spLocks noGrp="1"/>
          </p:cNvSpPr>
          <p:nvPr>
            <p:ph type="title"/>
          </p:nvPr>
        </p:nvSpPr>
        <p:spPr/>
        <p:txBody>
          <a:bodyPr>
            <a:normAutofit/>
          </a:bodyPr>
          <a:lstStyle/>
          <a:p>
            <a:r>
              <a:rPr lang="de-DE" dirty="0"/>
              <a:t>TRANSPARENCY NOTICE – PRIVACY POLICY V. PRIVACY NOTICE</a:t>
            </a:r>
          </a:p>
        </p:txBody>
      </p:sp>
      <p:sp>
        <p:nvSpPr>
          <p:cNvPr id="3" name="Text Placeholder 2">
            <a:extLst>
              <a:ext uri="{FF2B5EF4-FFF2-40B4-BE49-F238E27FC236}">
                <a16:creationId xmlns:a16="http://schemas.microsoft.com/office/drawing/2014/main" id="{F04D58D4-5938-44B3-AB46-63FC0C217BCF}"/>
              </a:ext>
            </a:extLst>
          </p:cNvPr>
          <p:cNvSpPr>
            <a:spLocks noGrp="1"/>
          </p:cNvSpPr>
          <p:nvPr>
            <p:ph type="body" idx="1"/>
          </p:nvPr>
        </p:nvSpPr>
        <p:spPr/>
        <p:txBody>
          <a:bodyPr/>
          <a:lstStyle/>
          <a:p>
            <a:endParaRPr lang="fi-FI"/>
          </a:p>
        </p:txBody>
      </p:sp>
      <p:sp>
        <p:nvSpPr>
          <p:cNvPr id="4" name="Footer Placeholder 3">
            <a:extLst>
              <a:ext uri="{FF2B5EF4-FFF2-40B4-BE49-F238E27FC236}">
                <a16:creationId xmlns:a16="http://schemas.microsoft.com/office/drawing/2014/main" id="{DC576A0E-B185-4FC6-8724-24E6CD89AAB9}"/>
              </a:ext>
            </a:extLst>
          </p:cNvPr>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444027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C014A-551B-414A-9842-5BAC955E6F80}"/>
              </a:ext>
            </a:extLst>
          </p:cNvPr>
          <p:cNvSpPr>
            <a:spLocks noGrp="1"/>
          </p:cNvSpPr>
          <p:nvPr>
            <p:ph type="title"/>
          </p:nvPr>
        </p:nvSpPr>
        <p:spPr/>
        <p:txBody>
          <a:bodyPr>
            <a:normAutofit fontScale="90000"/>
          </a:bodyPr>
          <a:lstStyle/>
          <a:p>
            <a:r>
              <a:rPr lang="de-DE" dirty="0"/>
              <a:t>Article 13: Information </a:t>
            </a:r>
            <a:r>
              <a:rPr lang="de-DE" dirty="0" err="1"/>
              <a:t>provided</a:t>
            </a:r>
            <a:r>
              <a:rPr lang="de-DE" dirty="0"/>
              <a:t> where the personal data are </a:t>
            </a:r>
            <a:r>
              <a:rPr lang="de-DE" dirty="0" err="1"/>
              <a:t>collected</a:t>
            </a:r>
            <a:r>
              <a:rPr lang="de-DE" dirty="0"/>
              <a:t> from the data subject (1)</a:t>
            </a:r>
            <a:endParaRPr lang="fi-FI" dirty="0"/>
          </a:p>
        </p:txBody>
      </p:sp>
      <p:sp>
        <p:nvSpPr>
          <p:cNvPr id="3" name="Content Placeholder 2">
            <a:extLst>
              <a:ext uri="{FF2B5EF4-FFF2-40B4-BE49-F238E27FC236}">
                <a16:creationId xmlns:a16="http://schemas.microsoft.com/office/drawing/2014/main" id="{47951B41-773B-416F-AFE8-18D9C113E336}"/>
              </a:ext>
            </a:extLst>
          </p:cNvPr>
          <p:cNvSpPr>
            <a:spLocks noGrp="1"/>
          </p:cNvSpPr>
          <p:nvPr>
            <p:ph idx="1"/>
          </p:nvPr>
        </p:nvSpPr>
        <p:spPr/>
        <p:txBody>
          <a:bodyPr>
            <a:normAutofit fontScale="92500" lnSpcReduction="10000"/>
          </a:bodyPr>
          <a:lstStyle/>
          <a:p>
            <a:r>
              <a:rPr lang="en-GB" dirty="0"/>
              <a:t>the identity and the contact details of the controller and, where applicable, of the controller's representative; </a:t>
            </a:r>
          </a:p>
          <a:p>
            <a:r>
              <a:rPr lang="en-GB" dirty="0"/>
              <a:t>the contact details of the data protection officer, where applicable; </a:t>
            </a:r>
          </a:p>
          <a:p>
            <a:r>
              <a:rPr lang="en-GB" dirty="0"/>
              <a:t>the purposes of the processing for which the personal data are intended as well as the legal basis for the processing; </a:t>
            </a:r>
          </a:p>
          <a:p>
            <a:r>
              <a:rPr lang="en-GB" dirty="0"/>
              <a:t>the legitimate interests pursued by the controller or by a third party; </a:t>
            </a:r>
          </a:p>
          <a:p>
            <a:r>
              <a:rPr lang="en-GB" dirty="0"/>
              <a:t>the recipients or categories of recipients of the personal data, if any; </a:t>
            </a:r>
          </a:p>
          <a:p>
            <a:r>
              <a:rPr lang="en-GB" dirty="0"/>
              <a:t>where applicable, the fact that the controller intends to transfer personal data to a third country + reference to the appropriate or suitable safeguards and the means by which to obtain a copy of them or where they have been made available. </a:t>
            </a:r>
            <a:endParaRPr lang="fi-FI" dirty="0"/>
          </a:p>
        </p:txBody>
      </p:sp>
      <p:sp>
        <p:nvSpPr>
          <p:cNvPr id="4" name="Footer Placeholder 3">
            <a:extLst>
              <a:ext uri="{FF2B5EF4-FFF2-40B4-BE49-F238E27FC236}">
                <a16:creationId xmlns:a16="http://schemas.microsoft.com/office/drawing/2014/main" id="{D234B352-3397-46DA-A65C-5C73F512191C}"/>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3327309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C014A-551B-414A-9842-5BAC955E6F80}"/>
              </a:ext>
            </a:extLst>
          </p:cNvPr>
          <p:cNvSpPr>
            <a:spLocks noGrp="1"/>
          </p:cNvSpPr>
          <p:nvPr>
            <p:ph type="title"/>
          </p:nvPr>
        </p:nvSpPr>
        <p:spPr/>
        <p:txBody>
          <a:bodyPr>
            <a:normAutofit fontScale="90000"/>
          </a:bodyPr>
          <a:lstStyle/>
          <a:p>
            <a:r>
              <a:rPr lang="de-DE" dirty="0"/>
              <a:t>Article 13: Mandatory information </a:t>
            </a:r>
            <a:r>
              <a:rPr lang="de-DE" dirty="0" err="1"/>
              <a:t>information</a:t>
            </a:r>
            <a:r>
              <a:rPr lang="de-DE" dirty="0"/>
              <a:t> to be </a:t>
            </a:r>
            <a:r>
              <a:rPr lang="de-DE" dirty="0" err="1"/>
              <a:t>provided</a:t>
            </a:r>
            <a:r>
              <a:rPr lang="de-DE" dirty="0"/>
              <a:t> where the personal data are </a:t>
            </a:r>
            <a:r>
              <a:rPr lang="de-DE" dirty="0" err="1"/>
              <a:t>collected</a:t>
            </a:r>
            <a:r>
              <a:rPr lang="de-DE" dirty="0"/>
              <a:t> from the data subject (2)</a:t>
            </a:r>
            <a:endParaRPr lang="fi-FI" dirty="0"/>
          </a:p>
        </p:txBody>
      </p:sp>
      <p:sp>
        <p:nvSpPr>
          <p:cNvPr id="3" name="Content Placeholder 2">
            <a:extLst>
              <a:ext uri="{FF2B5EF4-FFF2-40B4-BE49-F238E27FC236}">
                <a16:creationId xmlns:a16="http://schemas.microsoft.com/office/drawing/2014/main" id="{47951B41-773B-416F-AFE8-18D9C113E336}"/>
              </a:ext>
            </a:extLst>
          </p:cNvPr>
          <p:cNvSpPr>
            <a:spLocks noGrp="1"/>
          </p:cNvSpPr>
          <p:nvPr>
            <p:ph idx="1"/>
          </p:nvPr>
        </p:nvSpPr>
        <p:spPr/>
        <p:txBody>
          <a:bodyPr>
            <a:normAutofit/>
          </a:bodyPr>
          <a:lstStyle/>
          <a:p>
            <a:r>
              <a:rPr lang="en-GB" dirty="0"/>
              <a:t>The period for which the personal data will be stored</a:t>
            </a:r>
          </a:p>
          <a:p>
            <a:r>
              <a:rPr lang="en-GB" dirty="0"/>
              <a:t>Data subject rights </a:t>
            </a:r>
          </a:p>
          <a:p>
            <a:r>
              <a:rPr lang="en-GB" dirty="0"/>
              <a:t>Right to withdraw consent </a:t>
            </a:r>
          </a:p>
          <a:p>
            <a:r>
              <a:rPr lang="en-GB" dirty="0"/>
              <a:t>Right to lodge a complaint with a supervisory authority; </a:t>
            </a:r>
          </a:p>
          <a:p>
            <a:r>
              <a:rPr lang="en-GB" dirty="0"/>
              <a:t>[…]</a:t>
            </a:r>
          </a:p>
          <a:p>
            <a:r>
              <a:rPr lang="en-GB" dirty="0"/>
              <a:t>Existence of automated decision-making, including profiling </a:t>
            </a:r>
            <a:r>
              <a:rPr lang="en-GB" dirty="0">
                <a:sym typeface="Wingdings" panose="05000000000000000000" pitchFamily="2" charset="2"/>
              </a:rPr>
              <a:t> keep this in mind for later. </a:t>
            </a:r>
            <a:endParaRPr lang="fi-FI" dirty="0"/>
          </a:p>
        </p:txBody>
      </p:sp>
      <p:sp>
        <p:nvSpPr>
          <p:cNvPr id="4" name="Footer Placeholder 3">
            <a:extLst>
              <a:ext uri="{FF2B5EF4-FFF2-40B4-BE49-F238E27FC236}">
                <a16:creationId xmlns:a16="http://schemas.microsoft.com/office/drawing/2014/main" id="{D234B352-3397-46DA-A65C-5C73F512191C}"/>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1111819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122F2-9B75-403F-8AF2-6B10AB707418}"/>
              </a:ext>
            </a:extLst>
          </p:cNvPr>
          <p:cNvSpPr>
            <a:spLocks noGrp="1"/>
          </p:cNvSpPr>
          <p:nvPr>
            <p:ph type="ctrTitle"/>
          </p:nvPr>
        </p:nvSpPr>
        <p:spPr/>
        <p:txBody>
          <a:bodyPr>
            <a:normAutofit/>
          </a:bodyPr>
          <a:lstStyle/>
          <a:p>
            <a:r>
              <a:rPr lang="de-DE" cap="none" dirty="0"/>
              <a:t>RIGHTS &amp; TRANSPARENCY</a:t>
            </a:r>
          </a:p>
        </p:txBody>
      </p:sp>
      <p:sp>
        <p:nvSpPr>
          <p:cNvPr id="5" name="Subtitle 4">
            <a:extLst>
              <a:ext uri="{FF2B5EF4-FFF2-40B4-BE49-F238E27FC236}">
                <a16:creationId xmlns:a16="http://schemas.microsoft.com/office/drawing/2014/main" id="{76E6D5B4-62F3-47BF-ADC6-90FB79DD8C8D}"/>
              </a:ext>
            </a:extLst>
          </p:cNvPr>
          <p:cNvSpPr>
            <a:spLocks noGrp="1"/>
          </p:cNvSpPr>
          <p:nvPr>
            <p:ph type="subTitle" idx="1"/>
          </p:nvPr>
        </p:nvSpPr>
        <p:spPr/>
        <p:txBody>
          <a:bodyPr/>
          <a:lstStyle/>
          <a:p>
            <a:endParaRPr lang="fi-FI" dirty="0"/>
          </a:p>
        </p:txBody>
      </p:sp>
      <p:pic>
        <p:nvPicPr>
          <p:cNvPr id="13" name="CCF9BC60-706C-433B-8CC4-F42B460F73D3">
            <a:extLst>
              <a:ext uri="{FF2B5EF4-FFF2-40B4-BE49-F238E27FC236}">
                <a16:creationId xmlns:a16="http://schemas.microsoft.com/office/drawing/2014/main" id="{C0221E45-8F9D-4919-8E78-045AA7B7FCC6}"/>
              </a:ext>
            </a:extLst>
          </p:cNvPr>
          <p:cNvPicPr>
            <a:picLocks noGrp="1"/>
          </p:cNvPicPr>
          <p:nvPr>
            <p:ph type="pic" sz="quarter" idx="13"/>
          </p:nvPr>
        </p:nvPicPr>
        <p:blipFill>
          <a:blip r:embed="rId3">
            <a:extLst>
              <a:ext uri="{28A0092B-C50C-407E-A947-70E740481C1C}">
                <a14:useLocalDpi xmlns:a14="http://schemas.microsoft.com/office/drawing/2010/main" val="0"/>
              </a:ext>
            </a:extLst>
          </a:blip>
          <a:srcRect t="27247" b="27247"/>
          <a:stretch>
            <a:fillRect/>
          </a:stretch>
        </p:blipFill>
        <p:spPr bwMode="auto">
          <a:xfrm>
            <a:off x="6981825" y="1311275"/>
            <a:ext cx="5210175" cy="4208463"/>
          </a:xfrm>
          <a:prstGeom prst="rect">
            <a:avLst/>
          </a:prstGeom>
          <a:noFill/>
          <a:ln>
            <a:noFill/>
          </a:ln>
        </p:spPr>
      </p:pic>
    </p:spTree>
    <p:extLst>
      <p:ext uri="{BB962C8B-B14F-4D97-AF65-F5344CB8AC3E}">
        <p14:creationId xmlns:p14="http://schemas.microsoft.com/office/powerpoint/2010/main" val="372538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5BB5B-8B39-464C-880E-1D6386029CE2}"/>
              </a:ext>
            </a:extLst>
          </p:cNvPr>
          <p:cNvSpPr>
            <a:spLocks noGrp="1"/>
          </p:cNvSpPr>
          <p:nvPr>
            <p:ph type="ctrTitle"/>
          </p:nvPr>
        </p:nvSpPr>
        <p:spPr/>
        <p:txBody>
          <a:bodyPr/>
          <a:lstStyle/>
          <a:p>
            <a:r>
              <a:rPr lang="en-FI" dirty="0">
                <a:latin typeface="Plantagenet Cherokee" panose="02020602070100000000" pitchFamily="18" charset="0"/>
              </a:rPr>
              <a:t>Activity</a:t>
            </a:r>
            <a:endParaRPr lang="de-DE" dirty="0">
              <a:latin typeface="Plantagenet Cherokee" panose="02020602070100000000" pitchFamily="18" charset="0"/>
            </a:endParaRPr>
          </a:p>
        </p:txBody>
      </p:sp>
      <p:sp>
        <p:nvSpPr>
          <p:cNvPr id="3" name="Subtitle 2">
            <a:extLst>
              <a:ext uri="{FF2B5EF4-FFF2-40B4-BE49-F238E27FC236}">
                <a16:creationId xmlns:a16="http://schemas.microsoft.com/office/drawing/2014/main" id="{ADC3CE5F-85D7-4A57-A231-6DC5D62503A4}"/>
              </a:ext>
            </a:extLst>
          </p:cNvPr>
          <p:cNvSpPr>
            <a:spLocks noGrp="1"/>
          </p:cNvSpPr>
          <p:nvPr>
            <p:ph type="subTitle" idx="1"/>
          </p:nvPr>
        </p:nvSpPr>
        <p:spPr/>
        <p:txBody>
          <a:bodyPr/>
          <a:lstStyle/>
          <a:p>
            <a:endParaRPr lang="de-DE" dirty="0"/>
          </a:p>
        </p:txBody>
      </p:sp>
      <p:pic>
        <p:nvPicPr>
          <p:cNvPr id="6" name="Picture Placeholder 5" descr="A picture containing cellphone, phone, fireworks, animal&#10;&#10;Description automatically generated">
            <a:extLst>
              <a:ext uri="{FF2B5EF4-FFF2-40B4-BE49-F238E27FC236}">
                <a16:creationId xmlns:a16="http://schemas.microsoft.com/office/drawing/2014/main" id="{A540DDEF-7072-4914-A160-7D65DB8D6B22}"/>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3574" r="3574"/>
          <a:stretch>
            <a:fillRect/>
          </a:stretch>
        </p:blipFill>
        <p:spPr/>
      </p:pic>
    </p:spTree>
    <p:extLst>
      <p:ext uri="{BB962C8B-B14F-4D97-AF65-F5344CB8AC3E}">
        <p14:creationId xmlns:p14="http://schemas.microsoft.com/office/powerpoint/2010/main" val="220525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77D711-4627-7C42-8AA5-058461D6F765}"/>
              </a:ext>
            </a:extLst>
          </p:cNvPr>
          <p:cNvSpPr>
            <a:spLocks noGrp="1"/>
          </p:cNvSpPr>
          <p:nvPr>
            <p:ph type="title"/>
          </p:nvPr>
        </p:nvSpPr>
        <p:spPr/>
        <p:txBody>
          <a:bodyPr/>
          <a:lstStyle/>
          <a:p>
            <a:r>
              <a:rPr lang="de-DE" dirty="0"/>
              <a:t>So </a:t>
            </a:r>
            <a:r>
              <a:rPr lang="de-DE" dirty="0" err="1"/>
              <a:t>similar</a:t>
            </a:r>
            <a:r>
              <a:rPr lang="de-DE" dirty="0"/>
              <a:t>..</a:t>
            </a:r>
            <a:endParaRPr lang="de-FI" dirty="0"/>
          </a:p>
        </p:txBody>
      </p:sp>
      <p:sp>
        <p:nvSpPr>
          <p:cNvPr id="3" name="Inhaltsplatzhalter 2">
            <a:extLst>
              <a:ext uri="{FF2B5EF4-FFF2-40B4-BE49-F238E27FC236}">
                <a16:creationId xmlns:a16="http://schemas.microsoft.com/office/drawing/2014/main" id="{8294860C-3270-8D4C-9297-344ED814FB55}"/>
              </a:ext>
            </a:extLst>
          </p:cNvPr>
          <p:cNvSpPr>
            <a:spLocks noGrp="1"/>
          </p:cNvSpPr>
          <p:nvPr>
            <p:ph idx="1"/>
          </p:nvPr>
        </p:nvSpPr>
        <p:spPr/>
        <p:txBody>
          <a:bodyPr/>
          <a:lstStyle/>
          <a:p>
            <a:r>
              <a:rPr lang="de-DE" dirty="0" err="1"/>
              <a:t>Compare</a:t>
            </a:r>
            <a:r>
              <a:rPr lang="de-DE" dirty="0"/>
              <a:t> Article 13 and 14 – where are the </a:t>
            </a:r>
            <a:r>
              <a:rPr lang="de-DE" dirty="0" err="1"/>
              <a:t>differences</a:t>
            </a:r>
            <a:r>
              <a:rPr lang="de-DE" dirty="0"/>
              <a:t>?</a:t>
            </a:r>
            <a:endParaRPr lang="de-FI" dirty="0"/>
          </a:p>
        </p:txBody>
      </p:sp>
    </p:spTree>
    <p:extLst>
      <p:ext uri="{BB962C8B-B14F-4D97-AF65-F5344CB8AC3E}">
        <p14:creationId xmlns:p14="http://schemas.microsoft.com/office/powerpoint/2010/main" val="2133769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2984D-73FB-41BD-BB76-493F09A2AFA1}"/>
              </a:ext>
            </a:extLst>
          </p:cNvPr>
          <p:cNvSpPr>
            <a:spLocks noGrp="1"/>
          </p:cNvSpPr>
          <p:nvPr>
            <p:ph type="title"/>
          </p:nvPr>
        </p:nvSpPr>
        <p:spPr/>
        <p:txBody>
          <a:bodyPr/>
          <a:lstStyle/>
          <a:p>
            <a:r>
              <a:rPr lang="de-DE" dirty="0"/>
              <a:t>Why be transparent? </a:t>
            </a:r>
            <a:endParaRPr lang="fi-FI" dirty="0"/>
          </a:p>
        </p:txBody>
      </p:sp>
      <p:sp>
        <p:nvSpPr>
          <p:cNvPr id="3" name="Content Placeholder 2">
            <a:extLst>
              <a:ext uri="{FF2B5EF4-FFF2-40B4-BE49-F238E27FC236}">
                <a16:creationId xmlns:a16="http://schemas.microsoft.com/office/drawing/2014/main" id="{BC741CE5-D556-42EF-BD89-BBFABA2C6141}"/>
              </a:ext>
            </a:extLst>
          </p:cNvPr>
          <p:cNvSpPr>
            <a:spLocks noGrp="1"/>
          </p:cNvSpPr>
          <p:nvPr>
            <p:ph idx="1"/>
          </p:nvPr>
        </p:nvSpPr>
        <p:spPr/>
        <p:txBody>
          <a:bodyPr/>
          <a:lstStyle/>
          <a:p>
            <a:r>
              <a:rPr lang="de-DE" dirty="0"/>
              <a:t>A principle (Article 5 (1)(a) GDPR</a:t>
            </a:r>
            <a:r>
              <a:rPr lang="fi-FI" dirty="0"/>
              <a:t>) </a:t>
            </a:r>
            <a:r>
              <a:rPr lang="fi-FI" dirty="0">
                <a:sym typeface="Wingdings" panose="05000000000000000000" pitchFamily="2" charset="2"/>
              </a:rPr>
              <a:t> </a:t>
            </a:r>
            <a:r>
              <a:rPr lang="fi-FI" dirty="0" err="1">
                <a:sym typeface="Wingdings" panose="05000000000000000000" pitchFamily="2" charset="2"/>
              </a:rPr>
              <a:t>Fundamental</a:t>
            </a:r>
            <a:r>
              <a:rPr lang="fi-FI" dirty="0">
                <a:sym typeface="Wingdings" panose="05000000000000000000" pitchFamily="2" charset="2"/>
              </a:rPr>
              <a:t> right </a:t>
            </a:r>
            <a:r>
              <a:rPr lang="fi-FI" dirty="0" err="1">
                <a:sym typeface="Wingdings" panose="05000000000000000000" pitchFamily="2" charset="2"/>
              </a:rPr>
              <a:t>backing</a:t>
            </a:r>
            <a:endParaRPr lang="fi-FI" dirty="0">
              <a:sym typeface="Wingdings" panose="05000000000000000000" pitchFamily="2" charset="2"/>
            </a:endParaRPr>
          </a:p>
          <a:p>
            <a:r>
              <a:rPr lang="fi-FI" dirty="0" err="1">
                <a:sym typeface="Wingdings" panose="05000000000000000000" pitchFamily="2" charset="2"/>
              </a:rPr>
              <a:t>Backed</a:t>
            </a:r>
            <a:r>
              <a:rPr lang="fi-FI" dirty="0">
                <a:sym typeface="Wingdings" panose="05000000000000000000" pitchFamily="2" charset="2"/>
              </a:rPr>
              <a:t> up by Article 13 and 14 GDPR</a:t>
            </a:r>
          </a:p>
          <a:p>
            <a:r>
              <a:rPr lang="fi-FI" dirty="0">
                <a:sym typeface="Wingdings" panose="05000000000000000000" pitchFamily="2" charset="2"/>
              </a:rPr>
              <a:t>Finnish DPA </a:t>
            </a:r>
            <a:r>
              <a:rPr lang="fi-FI" dirty="0" err="1">
                <a:sym typeface="Wingdings" panose="05000000000000000000" pitchFamily="2" charset="2"/>
              </a:rPr>
              <a:t>likes</a:t>
            </a:r>
            <a:r>
              <a:rPr lang="fi-FI" dirty="0">
                <a:sym typeface="Wingdings" panose="05000000000000000000" pitchFamily="2" charset="2"/>
              </a:rPr>
              <a:t> to </a:t>
            </a:r>
            <a:r>
              <a:rPr lang="fi-FI" dirty="0" err="1">
                <a:sym typeface="Wingdings" panose="05000000000000000000" pitchFamily="2" charset="2"/>
              </a:rPr>
              <a:t>enforce</a:t>
            </a:r>
            <a:r>
              <a:rPr lang="fi-FI" dirty="0">
                <a:sym typeface="Wingdings" panose="05000000000000000000" pitchFamily="2" charset="2"/>
              </a:rPr>
              <a:t> on transparency, e.g. Posti case</a:t>
            </a:r>
            <a:endParaRPr lang="fi-FI" dirty="0"/>
          </a:p>
          <a:p>
            <a:endParaRPr lang="de-DE" dirty="0"/>
          </a:p>
        </p:txBody>
      </p:sp>
    </p:spTree>
    <p:extLst>
      <p:ext uri="{BB962C8B-B14F-4D97-AF65-F5344CB8AC3E}">
        <p14:creationId xmlns:p14="http://schemas.microsoft.com/office/powerpoint/2010/main" val="95471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2984D-73FB-41BD-BB76-493F09A2AFA1}"/>
              </a:ext>
            </a:extLst>
          </p:cNvPr>
          <p:cNvSpPr>
            <a:spLocks noGrp="1"/>
          </p:cNvSpPr>
          <p:nvPr>
            <p:ph type="title"/>
          </p:nvPr>
        </p:nvSpPr>
        <p:spPr/>
        <p:txBody>
          <a:bodyPr/>
          <a:lstStyle/>
          <a:p>
            <a:r>
              <a:rPr lang="de-DE" dirty="0"/>
              <a:t>Case </a:t>
            </a:r>
            <a:r>
              <a:rPr lang="de-DE" dirty="0" err="1"/>
              <a:t>ParkkiPate</a:t>
            </a:r>
            <a:r>
              <a:rPr lang="de-DE" dirty="0"/>
              <a:t> </a:t>
            </a:r>
            <a:r>
              <a:rPr lang="de-DE" dirty="0" err="1"/>
              <a:t>continues</a:t>
            </a:r>
            <a:r>
              <a:rPr lang="de-DE" dirty="0"/>
              <a:t> </a:t>
            </a:r>
            <a:endParaRPr lang="fi-FI" dirty="0"/>
          </a:p>
        </p:txBody>
      </p:sp>
      <p:sp>
        <p:nvSpPr>
          <p:cNvPr id="3" name="Content Placeholder 2">
            <a:extLst>
              <a:ext uri="{FF2B5EF4-FFF2-40B4-BE49-F238E27FC236}">
                <a16:creationId xmlns:a16="http://schemas.microsoft.com/office/drawing/2014/main" id="{BC741CE5-D556-42EF-BD89-BBFABA2C6141}"/>
              </a:ext>
            </a:extLst>
          </p:cNvPr>
          <p:cNvSpPr>
            <a:spLocks noGrp="1"/>
          </p:cNvSpPr>
          <p:nvPr>
            <p:ph idx="1"/>
          </p:nvPr>
        </p:nvSpPr>
        <p:spPr/>
        <p:txBody>
          <a:bodyPr>
            <a:normAutofit lnSpcReduction="10000"/>
          </a:bodyPr>
          <a:lstStyle/>
          <a:p>
            <a:r>
              <a:rPr lang="de-DE" dirty="0"/>
              <a:t>PP </a:t>
            </a:r>
            <a:r>
              <a:rPr lang="de-DE" dirty="0" err="1"/>
              <a:t>did</a:t>
            </a:r>
            <a:r>
              <a:rPr lang="de-DE" dirty="0"/>
              <a:t> not </a:t>
            </a:r>
            <a:r>
              <a:rPr lang="de-DE" dirty="0" err="1"/>
              <a:t>inform</a:t>
            </a:r>
            <a:r>
              <a:rPr lang="de-DE" dirty="0"/>
              <a:t> sufficiently </a:t>
            </a:r>
            <a:r>
              <a:rPr lang="de-DE" dirty="0" err="1"/>
              <a:t>inform</a:t>
            </a:r>
            <a:endParaRPr lang="de-DE" dirty="0"/>
          </a:p>
          <a:p>
            <a:r>
              <a:rPr lang="de-DE" dirty="0"/>
              <a:t>"</a:t>
            </a:r>
            <a:r>
              <a:rPr lang="en-GB" b="0" i="0" dirty="0">
                <a:solidFill>
                  <a:srgbClr val="444444"/>
                </a:solidFill>
                <a:effectLst/>
                <a:latin typeface="IntervalSansProRegular"/>
              </a:rPr>
              <a:t>The above-mentioned transparency guidelines state that the obligation of transparency comprises three main elements:</a:t>
            </a:r>
          </a:p>
          <a:p>
            <a:pPr lvl="1"/>
            <a:r>
              <a:rPr lang="fi-FI" b="0" i="0" dirty="0">
                <a:solidFill>
                  <a:srgbClr val="444444"/>
                </a:solidFill>
                <a:effectLst/>
                <a:latin typeface="IntervalSansProRegular"/>
              </a:rPr>
              <a:t>1) tietojen asianmukaista käsittelyä koskevan tiedon antaminen rekisteröidyille, </a:t>
            </a:r>
          </a:p>
          <a:p>
            <a:pPr lvl="1"/>
            <a:r>
              <a:rPr lang="fi-FI" b="0" i="0" dirty="0">
                <a:solidFill>
                  <a:srgbClr val="444444"/>
                </a:solidFill>
                <a:effectLst/>
                <a:latin typeface="IntervalSansProRegular"/>
              </a:rPr>
              <a:t>2) rekisterinpitäjien </a:t>
            </a:r>
            <a:r>
              <a:rPr lang="fi-FI" b="1" i="0" dirty="0">
                <a:solidFill>
                  <a:srgbClr val="444444"/>
                </a:solidFill>
                <a:effectLst/>
                <a:latin typeface="IntervalSansProRegular"/>
              </a:rPr>
              <a:t>tapa tiedottaa rekisteröidyille näiden tietosuoja-asetukseen perustuvista oikeuksista </a:t>
            </a:r>
            <a:r>
              <a:rPr lang="fi-FI" b="0" i="0" dirty="0">
                <a:solidFill>
                  <a:srgbClr val="444444"/>
                </a:solidFill>
                <a:effectLst/>
                <a:latin typeface="IntervalSansProRegular"/>
              </a:rPr>
              <a:t>ja </a:t>
            </a:r>
          </a:p>
          <a:p>
            <a:pPr lvl="1"/>
            <a:r>
              <a:rPr lang="fi-FI" b="0" i="0" dirty="0">
                <a:solidFill>
                  <a:srgbClr val="444444"/>
                </a:solidFill>
                <a:effectLst/>
                <a:latin typeface="IntervalSansProRegular"/>
              </a:rPr>
              <a:t>3) rekisterinpitäjien </a:t>
            </a:r>
            <a:r>
              <a:rPr lang="fi-FI" b="1" i="0" dirty="0">
                <a:solidFill>
                  <a:srgbClr val="444444"/>
                </a:solidFill>
                <a:effectLst/>
                <a:latin typeface="IntervalSansProRegular"/>
              </a:rPr>
              <a:t>keinot</a:t>
            </a:r>
            <a:r>
              <a:rPr lang="fi-FI" b="0" i="0" dirty="0">
                <a:solidFill>
                  <a:srgbClr val="444444"/>
                </a:solidFill>
                <a:effectLst/>
                <a:latin typeface="IntervalSansProRegular"/>
              </a:rPr>
              <a:t> </a:t>
            </a:r>
            <a:r>
              <a:rPr lang="fi-FI" b="1" i="0" dirty="0">
                <a:solidFill>
                  <a:srgbClr val="444444"/>
                </a:solidFill>
                <a:effectLst/>
                <a:latin typeface="IntervalSansProRegular"/>
              </a:rPr>
              <a:t>auttaa rekisteröityjä käyttämään oikeuksiaan </a:t>
            </a:r>
            <a:r>
              <a:rPr lang="fi-FI" b="0" i="0" dirty="0">
                <a:solidFill>
                  <a:srgbClr val="444444"/>
                </a:solidFill>
                <a:effectLst/>
                <a:latin typeface="IntervalSansProRegular"/>
              </a:rPr>
              <a:t>(asetuksen 2016/679 mukaista läpinäkyvyyttä koskevat suuntaviivat, WP260 rev.01, annettu 29.11.2017, viimeksi tarkistettu ja hyväksytty 11.4.2018, s. 4).</a:t>
            </a:r>
            <a:r>
              <a:rPr lang="de-DE" dirty="0"/>
              <a:t>"</a:t>
            </a:r>
          </a:p>
          <a:p>
            <a:r>
              <a:rPr lang="de-DE" dirty="0"/>
              <a:t>PP required social security number for data subject access request, </a:t>
            </a:r>
            <a:r>
              <a:rPr lang="de-DE" dirty="0" err="1"/>
              <a:t>even</a:t>
            </a:r>
            <a:r>
              <a:rPr lang="de-DE" dirty="0"/>
              <a:t> </a:t>
            </a:r>
            <a:r>
              <a:rPr lang="de-DE" dirty="0" err="1"/>
              <a:t>thought</a:t>
            </a:r>
            <a:r>
              <a:rPr lang="de-DE" dirty="0"/>
              <a:t> it </a:t>
            </a:r>
            <a:r>
              <a:rPr lang="de-DE" dirty="0" err="1"/>
              <a:t>did</a:t>
            </a:r>
            <a:r>
              <a:rPr lang="de-DE" dirty="0"/>
              <a:t> not have it to </a:t>
            </a:r>
            <a:r>
              <a:rPr lang="de-DE" dirty="0" err="1"/>
              <a:t>compare</a:t>
            </a:r>
            <a:r>
              <a:rPr lang="de-DE" dirty="0"/>
              <a:t>. </a:t>
            </a:r>
          </a:p>
        </p:txBody>
      </p:sp>
      <p:pic>
        <p:nvPicPr>
          <p:cNvPr id="6" name="Picture 5">
            <a:extLst>
              <a:ext uri="{FF2B5EF4-FFF2-40B4-BE49-F238E27FC236}">
                <a16:creationId xmlns:a16="http://schemas.microsoft.com/office/drawing/2014/main" id="{B8DB80E7-E43D-4CF2-94AD-1CFD11C4484D}"/>
              </a:ext>
            </a:extLst>
          </p:cNvPr>
          <p:cNvPicPr>
            <a:picLocks noChangeAspect="1"/>
          </p:cNvPicPr>
          <p:nvPr/>
        </p:nvPicPr>
        <p:blipFill>
          <a:blip r:embed="rId3"/>
          <a:stretch>
            <a:fillRect/>
          </a:stretch>
        </p:blipFill>
        <p:spPr>
          <a:xfrm>
            <a:off x="9355311" y="333556"/>
            <a:ext cx="1730271" cy="704487"/>
          </a:xfrm>
          <a:prstGeom prst="rect">
            <a:avLst/>
          </a:prstGeom>
        </p:spPr>
      </p:pic>
    </p:spTree>
    <p:extLst>
      <p:ext uri="{BB962C8B-B14F-4D97-AF65-F5344CB8AC3E}">
        <p14:creationId xmlns:p14="http://schemas.microsoft.com/office/powerpoint/2010/main" val="394172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2984D-73FB-41BD-BB76-493F09A2AFA1}"/>
              </a:ext>
            </a:extLst>
          </p:cNvPr>
          <p:cNvSpPr>
            <a:spLocks noGrp="1"/>
          </p:cNvSpPr>
          <p:nvPr>
            <p:ph type="title"/>
          </p:nvPr>
        </p:nvSpPr>
        <p:spPr/>
        <p:txBody>
          <a:bodyPr/>
          <a:lstStyle/>
          <a:p>
            <a:r>
              <a:rPr lang="de-DE" dirty="0"/>
              <a:t>Case</a:t>
            </a:r>
            <a:endParaRPr lang="fi-FI" dirty="0"/>
          </a:p>
        </p:txBody>
      </p:sp>
      <p:sp>
        <p:nvSpPr>
          <p:cNvPr id="3" name="Content Placeholder 2">
            <a:extLst>
              <a:ext uri="{FF2B5EF4-FFF2-40B4-BE49-F238E27FC236}">
                <a16:creationId xmlns:a16="http://schemas.microsoft.com/office/drawing/2014/main" id="{BC741CE5-D556-42EF-BD89-BBFABA2C6141}"/>
              </a:ext>
            </a:extLst>
          </p:cNvPr>
          <p:cNvSpPr>
            <a:spLocks noGrp="1"/>
          </p:cNvSpPr>
          <p:nvPr>
            <p:ph idx="1"/>
          </p:nvPr>
        </p:nvSpPr>
        <p:spPr/>
        <p:txBody>
          <a:bodyPr/>
          <a:lstStyle/>
          <a:p>
            <a:r>
              <a:rPr lang="de-DE" dirty="0"/>
              <a:t>DPA orders PP to respect data subject rights</a:t>
            </a:r>
          </a:p>
          <a:p>
            <a:r>
              <a:rPr lang="de-DE" dirty="0"/>
              <a:t>[..] =&gt; regarding </a:t>
            </a:r>
            <a:r>
              <a:rPr lang="de-DE" dirty="0" err="1"/>
              <a:t>storage</a:t>
            </a:r>
            <a:r>
              <a:rPr lang="de-DE" dirty="0"/>
              <a:t> data</a:t>
            </a:r>
          </a:p>
          <a:p>
            <a:r>
              <a:rPr lang="de-DE" dirty="0"/>
              <a:t>DPA orders PP to change the </a:t>
            </a:r>
            <a:r>
              <a:rPr lang="de-DE" dirty="0" err="1"/>
              <a:t>practice</a:t>
            </a:r>
            <a:r>
              <a:rPr lang="de-DE" dirty="0"/>
              <a:t> concerning </a:t>
            </a:r>
            <a:r>
              <a:rPr lang="de-DE" dirty="0" err="1"/>
              <a:t>providing</a:t>
            </a:r>
            <a:r>
              <a:rPr lang="de-DE" dirty="0"/>
              <a:t> data </a:t>
            </a:r>
          </a:p>
          <a:p>
            <a:r>
              <a:rPr lang="de-DE" dirty="0"/>
              <a:t>+ </a:t>
            </a:r>
            <a:r>
              <a:rPr lang="de-DE" dirty="0" err="1"/>
              <a:t>reprimand</a:t>
            </a:r>
            <a:endParaRPr lang="de-DE" dirty="0"/>
          </a:p>
          <a:p>
            <a:r>
              <a:rPr lang="de-DE" dirty="0"/>
              <a:t>+ 75.000 </a:t>
            </a:r>
            <a:r>
              <a:rPr lang="de-DE" dirty="0" err="1"/>
              <a:t>fine</a:t>
            </a:r>
            <a:endParaRPr lang="de-DE" dirty="0"/>
          </a:p>
          <a:p>
            <a:endParaRPr lang="de-DE" dirty="0"/>
          </a:p>
          <a:p>
            <a:endParaRPr lang="de-DE" dirty="0"/>
          </a:p>
        </p:txBody>
      </p:sp>
      <p:pic>
        <p:nvPicPr>
          <p:cNvPr id="6" name="Picture 5">
            <a:extLst>
              <a:ext uri="{FF2B5EF4-FFF2-40B4-BE49-F238E27FC236}">
                <a16:creationId xmlns:a16="http://schemas.microsoft.com/office/drawing/2014/main" id="{B8DB80E7-E43D-4CF2-94AD-1CFD11C4484D}"/>
              </a:ext>
            </a:extLst>
          </p:cNvPr>
          <p:cNvPicPr>
            <a:picLocks noChangeAspect="1"/>
          </p:cNvPicPr>
          <p:nvPr/>
        </p:nvPicPr>
        <p:blipFill>
          <a:blip r:embed="rId3"/>
          <a:stretch>
            <a:fillRect/>
          </a:stretch>
        </p:blipFill>
        <p:spPr>
          <a:xfrm>
            <a:off x="9355311" y="333556"/>
            <a:ext cx="1730271" cy="704487"/>
          </a:xfrm>
          <a:prstGeom prst="rect">
            <a:avLst/>
          </a:prstGeom>
        </p:spPr>
      </p:pic>
    </p:spTree>
    <p:extLst>
      <p:ext uri="{BB962C8B-B14F-4D97-AF65-F5344CB8AC3E}">
        <p14:creationId xmlns:p14="http://schemas.microsoft.com/office/powerpoint/2010/main" val="3066647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15A65-1116-4E1A-BBED-A05988161B93}"/>
              </a:ext>
            </a:extLst>
          </p:cNvPr>
          <p:cNvSpPr>
            <a:spLocks noGrp="1"/>
          </p:cNvSpPr>
          <p:nvPr>
            <p:ph type="title"/>
          </p:nvPr>
        </p:nvSpPr>
        <p:spPr/>
        <p:txBody>
          <a:bodyPr/>
          <a:lstStyle/>
          <a:p>
            <a:r>
              <a:rPr lang="de-DE" dirty="0"/>
              <a:t>ARTICLE 15</a:t>
            </a:r>
          </a:p>
        </p:txBody>
      </p:sp>
      <p:sp>
        <p:nvSpPr>
          <p:cNvPr id="3" name="Text Placeholder 2">
            <a:extLst>
              <a:ext uri="{FF2B5EF4-FFF2-40B4-BE49-F238E27FC236}">
                <a16:creationId xmlns:a16="http://schemas.microsoft.com/office/drawing/2014/main" id="{F04D58D4-5938-44B3-AB46-63FC0C217BCF}"/>
              </a:ext>
            </a:extLst>
          </p:cNvPr>
          <p:cNvSpPr>
            <a:spLocks noGrp="1"/>
          </p:cNvSpPr>
          <p:nvPr>
            <p:ph type="body" idx="1"/>
          </p:nvPr>
        </p:nvSpPr>
        <p:spPr/>
        <p:txBody>
          <a:bodyPr/>
          <a:lstStyle/>
          <a:p>
            <a:endParaRPr lang="fi-FI"/>
          </a:p>
        </p:txBody>
      </p:sp>
      <p:sp>
        <p:nvSpPr>
          <p:cNvPr id="4" name="Footer Placeholder 3">
            <a:extLst>
              <a:ext uri="{FF2B5EF4-FFF2-40B4-BE49-F238E27FC236}">
                <a16:creationId xmlns:a16="http://schemas.microsoft.com/office/drawing/2014/main" id="{DC576A0E-B185-4FC6-8724-24E6CD89AAB9}"/>
              </a:ext>
            </a:extLst>
          </p:cNvPr>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3793429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5BB5B-8B39-464C-880E-1D6386029CE2}"/>
              </a:ext>
            </a:extLst>
          </p:cNvPr>
          <p:cNvSpPr>
            <a:spLocks noGrp="1"/>
          </p:cNvSpPr>
          <p:nvPr>
            <p:ph type="ctrTitle"/>
          </p:nvPr>
        </p:nvSpPr>
        <p:spPr/>
        <p:txBody>
          <a:bodyPr/>
          <a:lstStyle/>
          <a:p>
            <a:r>
              <a:rPr lang="en-FI" dirty="0">
                <a:latin typeface="Plantagenet Cherokee" panose="02020602070100000000" pitchFamily="18" charset="0"/>
              </a:rPr>
              <a:t>Activity</a:t>
            </a:r>
            <a:endParaRPr lang="de-DE" dirty="0">
              <a:latin typeface="Plantagenet Cherokee" panose="02020602070100000000" pitchFamily="18" charset="0"/>
            </a:endParaRPr>
          </a:p>
        </p:txBody>
      </p:sp>
      <p:sp>
        <p:nvSpPr>
          <p:cNvPr id="3" name="Subtitle 2">
            <a:extLst>
              <a:ext uri="{FF2B5EF4-FFF2-40B4-BE49-F238E27FC236}">
                <a16:creationId xmlns:a16="http://schemas.microsoft.com/office/drawing/2014/main" id="{ADC3CE5F-85D7-4A57-A231-6DC5D62503A4}"/>
              </a:ext>
            </a:extLst>
          </p:cNvPr>
          <p:cNvSpPr>
            <a:spLocks noGrp="1"/>
          </p:cNvSpPr>
          <p:nvPr>
            <p:ph type="subTitle" idx="1"/>
          </p:nvPr>
        </p:nvSpPr>
        <p:spPr/>
        <p:txBody>
          <a:bodyPr/>
          <a:lstStyle/>
          <a:p>
            <a:endParaRPr lang="de-DE" dirty="0"/>
          </a:p>
        </p:txBody>
      </p:sp>
      <p:pic>
        <p:nvPicPr>
          <p:cNvPr id="6" name="Picture Placeholder 5" descr="A picture containing cellphone, phone, fireworks, animal&#10;&#10;Description automatically generated">
            <a:extLst>
              <a:ext uri="{FF2B5EF4-FFF2-40B4-BE49-F238E27FC236}">
                <a16:creationId xmlns:a16="http://schemas.microsoft.com/office/drawing/2014/main" id="{A540DDEF-7072-4914-A160-7D65DB8D6B22}"/>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3574" r="3574"/>
          <a:stretch>
            <a:fillRect/>
          </a:stretch>
        </p:blipFill>
        <p:spPr/>
      </p:pic>
    </p:spTree>
    <p:extLst>
      <p:ext uri="{BB962C8B-B14F-4D97-AF65-F5344CB8AC3E}">
        <p14:creationId xmlns:p14="http://schemas.microsoft.com/office/powerpoint/2010/main" val="2425076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55049C-F34F-5C47-9FF2-6550CB341449}"/>
              </a:ext>
            </a:extLst>
          </p:cNvPr>
          <p:cNvSpPr>
            <a:spLocks noGrp="1"/>
          </p:cNvSpPr>
          <p:nvPr>
            <p:ph type="title"/>
          </p:nvPr>
        </p:nvSpPr>
        <p:spPr/>
        <p:txBody>
          <a:bodyPr/>
          <a:lstStyle/>
          <a:p>
            <a:r>
              <a:rPr lang="de-DE" dirty="0"/>
              <a:t>What access </a:t>
            </a:r>
            <a:r>
              <a:rPr lang="de-DE" dirty="0" err="1"/>
              <a:t>rights</a:t>
            </a:r>
            <a:r>
              <a:rPr lang="de-DE" dirty="0"/>
              <a:t> </a:t>
            </a:r>
            <a:r>
              <a:rPr lang="de-DE" dirty="0" err="1"/>
              <a:t>does</a:t>
            </a:r>
            <a:r>
              <a:rPr lang="de-DE" dirty="0"/>
              <a:t> </a:t>
            </a:r>
            <a:r>
              <a:rPr lang="de-DE" dirty="0" err="1"/>
              <a:t>Article</a:t>
            </a:r>
            <a:r>
              <a:rPr lang="de-DE" dirty="0"/>
              <a:t> 15 </a:t>
            </a:r>
            <a:r>
              <a:rPr lang="de-DE" dirty="0" err="1"/>
              <a:t>include</a:t>
            </a:r>
            <a:r>
              <a:rPr lang="de-DE" dirty="0"/>
              <a:t>?</a:t>
            </a:r>
            <a:endParaRPr lang="de-FI" dirty="0"/>
          </a:p>
        </p:txBody>
      </p:sp>
      <p:sp>
        <p:nvSpPr>
          <p:cNvPr id="3" name="Inhaltsplatzhalter 2">
            <a:extLst>
              <a:ext uri="{FF2B5EF4-FFF2-40B4-BE49-F238E27FC236}">
                <a16:creationId xmlns:a16="http://schemas.microsoft.com/office/drawing/2014/main" id="{DC954AE1-103E-E349-AD93-5D58D9358095}"/>
              </a:ext>
            </a:extLst>
          </p:cNvPr>
          <p:cNvSpPr>
            <a:spLocks noGrp="1"/>
          </p:cNvSpPr>
          <p:nvPr>
            <p:ph idx="1"/>
          </p:nvPr>
        </p:nvSpPr>
        <p:spPr/>
        <p:txBody>
          <a:bodyPr/>
          <a:lstStyle/>
          <a:p>
            <a:r>
              <a:rPr lang="de-DE" dirty="0"/>
              <a:t>Please read the </a:t>
            </a:r>
            <a:r>
              <a:rPr lang="de-DE" dirty="0" err="1"/>
              <a:t>article</a:t>
            </a:r>
            <a:r>
              <a:rPr lang="de-DE" dirty="0"/>
              <a:t> </a:t>
            </a:r>
            <a:r>
              <a:rPr lang="de-DE" dirty="0" err="1"/>
              <a:t>carefully</a:t>
            </a:r>
            <a:endParaRPr lang="de-DE" dirty="0"/>
          </a:p>
          <a:p>
            <a:r>
              <a:rPr lang="de-DE" dirty="0"/>
              <a:t>Make a </a:t>
            </a:r>
            <a:r>
              <a:rPr lang="de-DE" dirty="0" err="1"/>
              <a:t>list</a:t>
            </a:r>
            <a:r>
              <a:rPr lang="de-DE" dirty="0"/>
              <a:t> and </a:t>
            </a:r>
            <a:r>
              <a:rPr lang="de-DE" dirty="0" err="1"/>
              <a:t>see</a:t>
            </a:r>
            <a:r>
              <a:rPr lang="de-DE" dirty="0"/>
              <a:t> how </a:t>
            </a:r>
            <a:r>
              <a:rPr lang="de-DE" dirty="0" err="1"/>
              <a:t>many</a:t>
            </a:r>
            <a:r>
              <a:rPr lang="de-DE" dirty="0"/>
              <a:t> you found</a:t>
            </a:r>
            <a:endParaRPr lang="de-FI" dirty="0"/>
          </a:p>
        </p:txBody>
      </p:sp>
    </p:spTree>
    <p:extLst>
      <p:ext uri="{BB962C8B-B14F-4D97-AF65-F5344CB8AC3E}">
        <p14:creationId xmlns:p14="http://schemas.microsoft.com/office/powerpoint/2010/main" val="1982855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55049C-F34F-5C47-9FF2-6550CB341449}"/>
              </a:ext>
            </a:extLst>
          </p:cNvPr>
          <p:cNvSpPr>
            <a:spLocks noGrp="1"/>
          </p:cNvSpPr>
          <p:nvPr>
            <p:ph type="title"/>
          </p:nvPr>
        </p:nvSpPr>
        <p:spPr>
          <a:xfrm>
            <a:off x="1104900" y="-209641"/>
            <a:ext cx="10515600" cy="1325563"/>
          </a:xfrm>
        </p:spPr>
        <p:txBody>
          <a:bodyPr/>
          <a:lstStyle/>
          <a:p>
            <a:r>
              <a:rPr lang="de-DE" dirty="0"/>
              <a:t>Article 15 </a:t>
            </a:r>
            <a:r>
              <a:rPr lang="de-DE" dirty="0" err="1"/>
              <a:t>includes</a:t>
            </a:r>
            <a:r>
              <a:rPr lang="de-DE" dirty="0"/>
              <a:t> </a:t>
            </a:r>
            <a:r>
              <a:rPr lang="de-DE" dirty="0" err="1"/>
              <a:t>several</a:t>
            </a:r>
            <a:r>
              <a:rPr lang="de-DE" dirty="0"/>
              <a:t> (access) rights</a:t>
            </a:r>
            <a:endParaRPr lang="de-FI" dirty="0"/>
          </a:p>
        </p:txBody>
      </p:sp>
      <p:sp>
        <p:nvSpPr>
          <p:cNvPr id="3" name="Inhaltsplatzhalter 2">
            <a:extLst>
              <a:ext uri="{FF2B5EF4-FFF2-40B4-BE49-F238E27FC236}">
                <a16:creationId xmlns:a16="http://schemas.microsoft.com/office/drawing/2014/main" id="{DC954AE1-103E-E349-AD93-5D58D9358095}"/>
              </a:ext>
            </a:extLst>
          </p:cNvPr>
          <p:cNvSpPr>
            <a:spLocks noGrp="1"/>
          </p:cNvSpPr>
          <p:nvPr>
            <p:ph idx="1"/>
          </p:nvPr>
        </p:nvSpPr>
        <p:spPr/>
        <p:txBody>
          <a:bodyPr/>
          <a:lstStyle/>
          <a:p>
            <a:pPr marL="514350" indent="-514350">
              <a:buFont typeface="+mj-lt"/>
              <a:buAutoNum type="arabicPeriod"/>
            </a:pPr>
            <a:r>
              <a:rPr lang="de-DE" dirty="0"/>
              <a:t> A </a:t>
            </a:r>
            <a:r>
              <a:rPr lang="de-DE" dirty="0" err="1"/>
              <a:t>confirmation</a:t>
            </a:r>
            <a:r>
              <a:rPr lang="de-DE" dirty="0"/>
              <a:t> </a:t>
            </a:r>
            <a:r>
              <a:rPr lang="de-DE" dirty="0" err="1"/>
              <a:t>whether</a:t>
            </a:r>
            <a:r>
              <a:rPr lang="de-DE" dirty="0"/>
              <a:t> or not personal </a:t>
            </a:r>
            <a:r>
              <a:rPr lang="de-DE" dirty="0" err="1"/>
              <a:t>data</a:t>
            </a:r>
            <a:r>
              <a:rPr lang="de-DE" dirty="0"/>
              <a:t> is </a:t>
            </a:r>
            <a:r>
              <a:rPr lang="de-DE" dirty="0" err="1"/>
              <a:t>processed</a:t>
            </a:r>
            <a:r>
              <a:rPr lang="de-DE" dirty="0"/>
              <a:t> (Art. 15 I, 1. </a:t>
            </a:r>
            <a:r>
              <a:rPr lang="de-DE" dirty="0" err="1"/>
              <a:t>Var</a:t>
            </a:r>
            <a:r>
              <a:rPr lang="de-DE" dirty="0"/>
              <a:t>.)</a:t>
            </a:r>
          </a:p>
          <a:p>
            <a:pPr marL="514350" indent="-514350">
              <a:buFont typeface="+mj-lt"/>
              <a:buAutoNum type="arabicPeriod"/>
            </a:pPr>
            <a:r>
              <a:rPr lang="de-DE" dirty="0"/>
              <a:t>Access to the personal </a:t>
            </a:r>
            <a:r>
              <a:rPr lang="de-DE" dirty="0" err="1"/>
              <a:t>data</a:t>
            </a:r>
            <a:r>
              <a:rPr lang="de-DE" dirty="0"/>
              <a:t> (Art. 15 I, 2. </a:t>
            </a:r>
            <a:r>
              <a:rPr lang="de-DE" dirty="0" err="1"/>
              <a:t>Var</a:t>
            </a:r>
            <a:r>
              <a:rPr lang="de-DE" dirty="0"/>
              <a:t>.)</a:t>
            </a:r>
          </a:p>
          <a:p>
            <a:pPr marL="514350" indent="-514350">
              <a:buFont typeface="+mj-lt"/>
              <a:buAutoNum type="arabicPeriod"/>
            </a:pPr>
            <a:r>
              <a:rPr lang="de-DE" dirty="0"/>
              <a:t>Basic </a:t>
            </a:r>
            <a:r>
              <a:rPr lang="de-DE" dirty="0" err="1"/>
              <a:t>information</a:t>
            </a:r>
            <a:r>
              <a:rPr lang="de-DE" dirty="0"/>
              <a:t> </a:t>
            </a:r>
            <a:r>
              <a:rPr lang="de-DE" dirty="0" err="1"/>
              <a:t>regarding</a:t>
            </a:r>
            <a:r>
              <a:rPr lang="de-DE" dirty="0"/>
              <a:t> the processing (Art. 15 I, 3. </a:t>
            </a:r>
            <a:r>
              <a:rPr lang="de-DE" dirty="0" err="1"/>
              <a:t>Var</a:t>
            </a:r>
            <a:r>
              <a:rPr lang="de-DE" dirty="0"/>
              <a:t>), such as  </a:t>
            </a:r>
            <a:r>
              <a:rPr lang="de-DE" dirty="0" err="1"/>
              <a:t>purposes</a:t>
            </a:r>
            <a:r>
              <a:rPr lang="de-DE" dirty="0"/>
              <a:t>, </a:t>
            </a:r>
            <a:r>
              <a:rPr lang="de-DE" dirty="0" err="1"/>
              <a:t>categories</a:t>
            </a:r>
            <a:r>
              <a:rPr lang="de-DE" dirty="0"/>
              <a:t>, </a:t>
            </a:r>
            <a:r>
              <a:rPr lang="de-DE" dirty="0" err="1"/>
              <a:t>recipients</a:t>
            </a:r>
            <a:r>
              <a:rPr lang="de-DE" dirty="0"/>
              <a:t>…</a:t>
            </a:r>
          </a:p>
          <a:p>
            <a:pPr marL="514350" indent="-514350">
              <a:buFont typeface="+mj-lt"/>
              <a:buAutoNum type="arabicPeriod"/>
            </a:pPr>
            <a:r>
              <a:rPr lang="de-DE" dirty="0"/>
              <a:t>The right to be </a:t>
            </a:r>
            <a:r>
              <a:rPr lang="de-DE" dirty="0" err="1"/>
              <a:t>informed</a:t>
            </a:r>
            <a:r>
              <a:rPr lang="de-DE" dirty="0"/>
              <a:t> about </a:t>
            </a:r>
            <a:r>
              <a:rPr lang="de-DE" dirty="0" err="1"/>
              <a:t>certain</a:t>
            </a:r>
            <a:r>
              <a:rPr lang="de-DE" dirty="0"/>
              <a:t> </a:t>
            </a:r>
            <a:r>
              <a:rPr lang="de-DE" dirty="0" err="1"/>
              <a:t>safeguards</a:t>
            </a:r>
            <a:r>
              <a:rPr lang="de-DE" dirty="0"/>
              <a:t> </a:t>
            </a:r>
            <a:r>
              <a:rPr lang="de-DE" dirty="0" err="1"/>
              <a:t>concerning</a:t>
            </a:r>
            <a:r>
              <a:rPr lang="de-DE" dirty="0"/>
              <a:t> international </a:t>
            </a:r>
            <a:r>
              <a:rPr lang="de-DE" dirty="0" err="1"/>
              <a:t>data</a:t>
            </a:r>
            <a:r>
              <a:rPr lang="de-DE" dirty="0"/>
              <a:t> </a:t>
            </a:r>
            <a:r>
              <a:rPr lang="de-DE" dirty="0" err="1"/>
              <a:t>transfers</a:t>
            </a:r>
            <a:r>
              <a:rPr lang="de-DE" dirty="0"/>
              <a:t> (Art. 15 II)</a:t>
            </a:r>
          </a:p>
          <a:p>
            <a:pPr marL="514350" indent="-514350">
              <a:buFont typeface="+mj-lt"/>
              <a:buAutoNum type="arabicPeriod"/>
            </a:pPr>
            <a:r>
              <a:rPr lang="de-DE" dirty="0"/>
              <a:t>The right to </a:t>
            </a:r>
            <a:r>
              <a:rPr lang="de-DE" dirty="0" err="1"/>
              <a:t>receive</a:t>
            </a:r>
            <a:r>
              <a:rPr lang="de-DE" dirty="0"/>
              <a:t> a copy of the personal </a:t>
            </a:r>
            <a:r>
              <a:rPr lang="de-DE" dirty="0" err="1"/>
              <a:t>data</a:t>
            </a:r>
            <a:endParaRPr lang="de-DE" dirty="0"/>
          </a:p>
          <a:p>
            <a:pPr marL="514350" indent="-514350">
              <a:buFont typeface="+mj-lt"/>
              <a:buAutoNum type="arabicPeriod"/>
            </a:pPr>
            <a:endParaRPr lang="de-DE" dirty="0"/>
          </a:p>
          <a:p>
            <a:pPr marL="514350" indent="-514350">
              <a:buFont typeface="+mj-lt"/>
              <a:buAutoNum type="arabicPeriod"/>
            </a:pPr>
            <a:endParaRPr lang="de-DE" dirty="0"/>
          </a:p>
          <a:p>
            <a:pPr marL="514350" indent="-514350">
              <a:buFont typeface="+mj-lt"/>
              <a:buAutoNum type="arabicPeriod"/>
            </a:pPr>
            <a:endParaRPr lang="de-FI" dirty="0"/>
          </a:p>
        </p:txBody>
      </p:sp>
    </p:spTree>
    <p:extLst>
      <p:ext uri="{BB962C8B-B14F-4D97-AF65-F5344CB8AC3E}">
        <p14:creationId xmlns:p14="http://schemas.microsoft.com/office/powerpoint/2010/main" val="922294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F07B4A-290C-1C44-BFA1-8F0EFE75B0D0}"/>
              </a:ext>
            </a:extLst>
          </p:cNvPr>
          <p:cNvSpPr>
            <a:spLocks noGrp="1"/>
          </p:cNvSpPr>
          <p:nvPr>
            <p:ph type="title"/>
          </p:nvPr>
        </p:nvSpPr>
        <p:spPr/>
        <p:txBody>
          <a:bodyPr/>
          <a:lstStyle/>
          <a:p>
            <a:r>
              <a:rPr lang="de-DE" dirty="0"/>
              <a:t>How wide is </a:t>
            </a:r>
            <a:r>
              <a:rPr lang="de-DE" dirty="0" err="1"/>
              <a:t>Article</a:t>
            </a:r>
            <a:r>
              <a:rPr lang="de-DE" dirty="0"/>
              <a:t> 15?</a:t>
            </a:r>
            <a:endParaRPr lang="de-FI" dirty="0"/>
          </a:p>
        </p:txBody>
      </p:sp>
      <p:sp>
        <p:nvSpPr>
          <p:cNvPr id="3" name="Inhaltsplatzhalter 2">
            <a:extLst>
              <a:ext uri="{FF2B5EF4-FFF2-40B4-BE49-F238E27FC236}">
                <a16:creationId xmlns:a16="http://schemas.microsoft.com/office/drawing/2014/main" id="{548E57DC-35A3-0648-BA64-2B5320A3667D}"/>
              </a:ext>
            </a:extLst>
          </p:cNvPr>
          <p:cNvSpPr>
            <a:spLocks noGrp="1"/>
          </p:cNvSpPr>
          <p:nvPr>
            <p:ph idx="1"/>
          </p:nvPr>
        </p:nvSpPr>
        <p:spPr/>
        <p:txBody>
          <a:bodyPr/>
          <a:lstStyle/>
          <a:p>
            <a:r>
              <a:rPr lang="de-DE" dirty="0"/>
              <a:t>Very wide! </a:t>
            </a:r>
          </a:p>
          <a:p>
            <a:r>
              <a:rPr lang="de-DE" dirty="0" err="1"/>
              <a:t>Basically</a:t>
            </a:r>
            <a:r>
              <a:rPr lang="de-DE" dirty="0"/>
              <a:t> a copy of any personal </a:t>
            </a:r>
            <a:r>
              <a:rPr lang="de-DE" dirty="0" err="1"/>
              <a:t>data</a:t>
            </a:r>
            <a:endParaRPr lang="de-DE" dirty="0"/>
          </a:p>
          <a:p>
            <a:r>
              <a:rPr lang="de-DE" dirty="0"/>
              <a:t>Why?</a:t>
            </a:r>
          </a:p>
          <a:p>
            <a:r>
              <a:rPr lang="de-DE" dirty="0"/>
              <a:t>Only „</a:t>
            </a:r>
            <a:r>
              <a:rPr lang="de-DE" dirty="0" err="1"/>
              <a:t>restrictions</a:t>
            </a:r>
            <a:r>
              <a:rPr lang="de-DE" dirty="0"/>
              <a:t>“</a:t>
            </a:r>
          </a:p>
          <a:p>
            <a:pPr lvl="1"/>
            <a:r>
              <a:rPr lang="de-DE" dirty="0" err="1"/>
              <a:t>Asking</a:t>
            </a:r>
            <a:r>
              <a:rPr lang="de-DE" dirty="0"/>
              <a:t> </a:t>
            </a:r>
            <a:r>
              <a:rPr lang="de-DE" dirty="0" err="1"/>
              <a:t>repeated</a:t>
            </a:r>
            <a:r>
              <a:rPr lang="de-DE" dirty="0"/>
              <a:t> times (=&gt; but </a:t>
            </a:r>
            <a:r>
              <a:rPr lang="de-DE" dirty="0" err="1"/>
              <a:t>could</a:t>
            </a:r>
            <a:r>
              <a:rPr lang="de-DE" dirty="0"/>
              <a:t> also be </a:t>
            </a:r>
            <a:r>
              <a:rPr lang="de-DE" dirty="0" err="1"/>
              <a:t>justified</a:t>
            </a:r>
            <a:r>
              <a:rPr lang="de-DE" dirty="0"/>
              <a:t>)</a:t>
            </a:r>
          </a:p>
          <a:p>
            <a:pPr lvl="1"/>
            <a:r>
              <a:rPr lang="de-DE" dirty="0"/>
              <a:t>Data </a:t>
            </a:r>
            <a:r>
              <a:rPr lang="de-DE" dirty="0" err="1"/>
              <a:t>subject</a:t>
            </a:r>
            <a:r>
              <a:rPr lang="de-DE" dirty="0"/>
              <a:t> </a:t>
            </a:r>
            <a:r>
              <a:rPr lang="de-DE" dirty="0" err="1"/>
              <a:t>already</a:t>
            </a:r>
            <a:r>
              <a:rPr lang="de-DE" dirty="0"/>
              <a:t> has the </a:t>
            </a:r>
            <a:r>
              <a:rPr lang="de-DE" dirty="0" err="1"/>
              <a:t>data</a:t>
            </a:r>
            <a:endParaRPr lang="de-DE" dirty="0"/>
          </a:p>
          <a:p>
            <a:pPr lvl="1"/>
            <a:r>
              <a:rPr lang="de-DE" dirty="0"/>
              <a:t>Rights of </a:t>
            </a:r>
            <a:r>
              <a:rPr lang="de-DE" dirty="0" err="1"/>
              <a:t>other</a:t>
            </a:r>
            <a:r>
              <a:rPr lang="de-DE" dirty="0"/>
              <a:t> people (Art. 15 – IV)</a:t>
            </a:r>
            <a:endParaRPr lang="de-FI" dirty="0"/>
          </a:p>
        </p:txBody>
      </p:sp>
    </p:spTree>
    <p:extLst>
      <p:ext uri="{BB962C8B-B14F-4D97-AF65-F5344CB8AC3E}">
        <p14:creationId xmlns:p14="http://schemas.microsoft.com/office/powerpoint/2010/main" val="270750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888A12-5C83-4056-9E82-3BF39D496F0F}"/>
              </a:ext>
            </a:extLst>
          </p:cNvPr>
          <p:cNvSpPr>
            <a:spLocks noGrp="1"/>
          </p:cNvSpPr>
          <p:nvPr>
            <p:ph type="title"/>
          </p:nvPr>
        </p:nvSpPr>
        <p:spPr/>
        <p:txBody>
          <a:bodyPr/>
          <a:lstStyle/>
          <a:p>
            <a:r>
              <a:rPr lang="de-DE" dirty="0"/>
              <a:t>Agenda</a:t>
            </a:r>
            <a:endParaRPr lang="fi-FI" dirty="0"/>
          </a:p>
        </p:txBody>
      </p:sp>
      <p:sp>
        <p:nvSpPr>
          <p:cNvPr id="6" name="Content Placeholder 5">
            <a:extLst>
              <a:ext uri="{FF2B5EF4-FFF2-40B4-BE49-F238E27FC236}">
                <a16:creationId xmlns:a16="http://schemas.microsoft.com/office/drawing/2014/main" id="{25141C57-065A-48BB-A56C-3626F355AC61}"/>
              </a:ext>
            </a:extLst>
          </p:cNvPr>
          <p:cNvSpPr>
            <a:spLocks noGrp="1"/>
          </p:cNvSpPr>
          <p:nvPr>
            <p:ph idx="1"/>
          </p:nvPr>
        </p:nvSpPr>
        <p:spPr/>
        <p:txBody>
          <a:bodyPr>
            <a:normAutofit fontScale="92500" lnSpcReduction="10000"/>
          </a:bodyPr>
          <a:lstStyle/>
          <a:p>
            <a:r>
              <a:rPr lang="de-DE" dirty="0"/>
              <a:t>Repetition</a:t>
            </a:r>
          </a:p>
          <a:p>
            <a:r>
              <a:rPr lang="de-DE" dirty="0"/>
              <a:t>Introduction</a:t>
            </a:r>
          </a:p>
          <a:p>
            <a:pPr lvl="1"/>
            <a:r>
              <a:rPr lang="en-US" dirty="0"/>
              <a:t>Excursus</a:t>
            </a:r>
            <a:r>
              <a:rPr lang="de-DE" dirty="0"/>
              <a:t>: Tools of </a:t>
            </a:r>
            <a:r>
              <a:rPr lang="de-DE" dirty="0" err="1"/>
              <a:t>lawyers</a:t>
            </a:r>
            <a:r>
              <a:rPr lang="de-DE" dirty="0"/>
              <a:t> </a:t>
            </a:r>
          </a:p>
          <a:p>
            <a:pPr lvl="1"/>
            <a:r>
              <a:rPr lang="de-DE" dirty="0"/>
              <a:t>Restriction of rights </a:t>
            </a:r>
          </a:p>
          <a:p>
            <a:pPr lvl="1"/>
            <a:r>
              <a:rPr lang="de-DE" dirty="0" err="1"/>
              <a:t>Withdraw</a:t>
            </a:r>
            <a:r>
              <a:rPr lang="de-DE" dirty="0"/>
              <a:t>/ </a:t>
            </a:r>
            <a:r>
              <a:rPr lang="de-DE" dirty="0" err="1"/>
              <a:t>objection</a:t>
            </a:r>
            <a:endParaRPr lang="de-DE" dirty="0"/>
          </a:p>
          <a:p>
            <a:r>
              <a:rPr lang="de-DE" dirty="0"/>
              <a:t>Data Subject Rights </a:t>
            </a:r>
          </a:p>
          <a:p>
            <a:pPr lvl="1"/>
            <a:r>
              <a:rPr lang="de-DE" dirty="0"/>
              <a:t>13/14</a:t>
            </a:r>
          </a:p>
          <a:p>
            <a:pPr lvl="1"/>
            <a:r>
              <a:rPr lang="de-DE" dirty="0"/>
              <a:t>15</a:t>
            </a:r>
          </a:p>
          <a:p>
            <a:pPr lvl="1"/>
            <a:r>
              <a:rPr lang="de-DE" dirty="0"/>
              <a:t>16</a:t>
            </a:r>
          </a:p>
          <a:p>
            <a:pPr lvl="1"/>
            <a:r>
              <a:rPr lang="de-DE" dirty="0"/>
              <a:t>17</a:t>
            </a:r>
          </a:p>
          <a:p>
            <a:pPr lvl="1"/>
            <a:r>
              <a:rPr lang="de-DE" dirty="0"/>
              <a:t>18</a:t>
            </a:r>
          </a:p>
          <a:p>
            <a:pPr lvl="1"/>
            <a:r>
              <a:rPr lang="de-DE" dirty="0"/>
              <a:t>20</a:t>
            </a:r>
          </a:p>
          <a:p>
            <a:pPr marL="0" indent="0">
              <a:buNone/>
            </a:pPr>
            <a:endParaRPr lang="fi-FI" dirty="0"/>
          </a:p>
        </p:txBody>
      </p:sp>
    </p:spTree>
    <p:extLst>
      <p:ext uri="{BB962C8B-B14F-4D97-AF65-F5344CB8AC3E}">
        <p14:creationId xmlns:p14="http://schemas.microsoft.com/office/powerpoint/2010/main" val="1943178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6F6FE-AD09-ED77-28C6-66473B5C104D}"/>
              </a:ext>
            </a:extLst>
          </p:cNvPr>
          <p:cNvSpPr>
            <a:spLocks noGrp="1"/>
          </p:cNvSpPr>
          <p:nvPr>
            <p:ph type="title"/>
          </p:nvPr>
        </p:nvSpPr>
        <p:spPr/>
        <p:txBody>
          <a:bodyPr>
            <a:normAutofit/>
          </a:bodyPr>
          <a:lstStyle/>
          <a:p>
            <a:r>
              <a:rPr lang="fi-FI" dirty="0"/>
              <a:t>Case </a:t>
            </a:r>
            <a:r>
              <a:rPr lang="fi-FI" dirty="0" err="1"/>
              <a:t>Summary</a:t>
            </a:r>
            <a:r>
              <a:rPr lang="fi-FI" dirty="0"/>
              <a:t> C-487/21 F.F v DSB 1/2 </a:t>
            </a:r>
          </a:p>
        </p:txBody>
      </p:sp>
      <p:sp>
        <p:nvSpPr>
          <p:cNvPr id="3" name="Content Placeholder 2">
            <a:extLst>
              <a:ext uri="{FF2B5EF4-FFF2-40B4-BE49-F238E27FC236}">
                <a16:creationId xmlns:a16="http://schemas.microsoft.com/office/drawing/2014/main" id="{F9A5A315-D637-3FE7-EAB8-10A2406C8A6B}"/>
              </a:ext>
            </a:extLst>
          </p:cNvPr>
          <p:cNvSpPr>
            <a:spLocks noGrp="1"/>
          </p:cNvSpPr>
          <p:nvPr>
            <p:ph idx="1"/>
          </p:nvPr>
        </p:nvSpPr>
        <p:spPr/>
        <p:txBody>
          <a:bodyPr>
            <a:normAutofit fontScale="77500" lnSpcReduction="20000"/>
          </a:bodyPr>
          <a:lstStyle/>
          <a:p>
            <a:r>
              <a:rPr lang="fi-FI" dirty="0"/>
              <a:t>FACTS AND LEGAL BACKGOUND </a:t>
            </a:r>
          </a:p>
          <a:p>
            <a:pPr lvl="1"/>
            <a:r>
              <a:rPr lang="fi-FI" dirty="0" err="1">
                <a:solidFill>
                  <a:srgbClr val="514843"/>
                </a:solidFill>
                <a:latin typeface="Euphemia (Body)"/>
              </a:rPr>
              <a:t>The</a:t>
            </a:r>
            <a:r>
              <a:rPr lang="fi-FI" dirty="0">
                <a:solidFill>
                  <a:srgbClr val="514843"/>
                </a:solidFill>
                <a:latin typeface="Euphemia (Body)"/>
              </a:rPr>
              <a:t> </a:t>
            </a:r>
            <a:r>
              <a:rPr lang="fi-FI" dirty="0" err="1">
                <a:solidFill>
                  <a:srgbClr val="514843"/>
                </a:solidFill>
                <a:latin typeface="Euphemia (Body)"/>
              </a:rPr>
              <a:t>controller</a:t>
            </a:r>
            <a:r>
              <a:rPr lang="fi-FI" dirty="0">
                <a:solidFill>
                  <a:srgbClr val="514843"/>
                </a:solidFill>
                <a:latin typeface="Euphemia (Body)"/>
              </a:rPr>
              <a:t> (CRIF) </a:t>
            </a:r>
            <a:r>
              <a:rPr lang="fi-FI" dirty="0" err="1">
                <a:solidFill>
                  <a:srgbClr val="514843"/>
                </a:solidFill>
                <a:latin typeface="Euphemia (Body)"/>
              </a:rPr>
              <a:t>provided</a:t>
            </a:r>
            <a:r>
              <a:rPr lang="fi-FI" dirty="0">
                <a:solidFill>
                  <a:srgbClr val="514843"/>
                </a:solidFill>
                <a:latin typeface="Euphemia (Body)"/>
              </a:rPr>
              <a:t> </a:t>
            </a:r>
            <a:r>
              <a:rPr lang="fi-FI" dirty="0" err="1">
                <a:solidFill>
                  <a:srgbClr val="514843"/>
                </a:solidFill>
                <a:latin typeface="Euphemia (Body)"/>
              </a:rPr>
              <a:t>its</a:t>
            </a:r>
            <a:r>
              <a:rPr lang="fi-FI" dirty="0">
                <a:solidFill>
                  <a:srgbClr val="514843"/>
                </a:solidFill>
                <a:latin typeface="Euphemia (Body)"/>
              </a:rPr>
              <a:t> </a:t>
            </a:r>
            <a:r>
              <a:rPr lang="fi-FI" dirty="0" err="1">
                <a:solidFill>
                  <a:srgbClr val="514843"/>
                </a:solidFill>
                <a:latin typeface="Euphemia (Body)"/>
              </a:rPr>
              <a:t>client</a:t>
            </a:r>
            <a:r>
              <a:rPr lang="fi-FI" dirty="0">
                <a:solidFill>
                  <a:srgbClr val="514843"/>
                </a:solidFill>
                <a:latin typeface="Euphemia (Body)"/>
              </a:rPr>
              <a:t> </a:t>
            </a:r>
            <a:r>
              <a:rPr lang="fi-FI" dirty="0" err="1">
                <a:solidFill>
                  <a:srgbClr val="514843"/>
                </a:solidFill>
                <a:latin typeface="Euphemia (Body)"/>
              </a:rPr>
              <a:t>information</a:t>
            </a:r>
            <a:r>
              <a:rPr lang="fi-FI" dirty="0">
                <a:solidFill>
                  <a:srgbClr val="514843"/>
                </a:solidFill>
                <a:latin typeface="Euphemia (Body)"/>
              </a:rPr>
              <a:t> </a:t>
            </a:r>
            <a:r>
              <a:rPr lang="fi-FI" dirty="0" err="1">
                <a:solidFill>
                  <a:srgbClr val="514843"/>
                </a:solidFill>
                <a:latin typeface="Euphemia (Body)"/>
              </a:rPr>
              <a:t>concerning</a:t>
            </a:r>
            <a:r>
              <a:rPr lang="fi-FI" dirty="0">
                <a:solidFill>
                  <a:srgbClr val="514843"/>
                </a:solidFill>
                <a:latin typeface="Euphemia (Body)"/>
              </a:rPr>
              <a:t> </a:t>
            </a:r>
            <a:r>
              <a:rPr lang="fi-FI" dirty="0" err="1">
                <a:solidFill>
                  <a:srgbClr val="514843"/>
                </a:solidFill>
                <a:latin typeface="Euphemia (Body)"/>
              </a:rPr>
              <a:t>the</a:t>
            </a:r>
            <a:r>
              <a:rPr lang="fi-FI" dirty="0">
                <a:solidFill>
                  <a:srgbClr val="514843"/>
                </a:solidFill>
                <a:latin typeface="Euphemia (Body)"/>
              </a:rPr>
              <a:t> </a:t>
            </a:r>
            <a:r>
              <a:rPr lang="fi-FI" dirty="0" err="1">
                <a:solidFill>
                  <a:srgbClr val="514843"/>
                </a:solidFill>
                <a:latin typeface="Euphemia (Body)"/>
              </a:rPr>
              <a:t>creditworthiness</a:t>
            </a:r>
            <a:r>
              <a:rPr lang="fi-FI" dirty="0">
                <a:solidFill>
                  <a:srgbClr val="514843"/>
                </a:solidFill>
                <a:latin typeface="Euphemia (Body)"/>
              </a:rPr>
              <a:t> of </a:t>
            </a:r>
            <a:r>
              <a:rPr lang="fi-FI" dirty="0" err="1">
                <a:solidFill>
                  <a:srgbClr val="514843"/>
                </a:solidFill>
                <a:latin typeface="Euphemia (Body)"/>
              </a:rPr>
              <a:t>third</a:t>
            </a:r>
            <a:r>
              <a:rPr lang="fi-FI" dirty="0">
                <a:solidFill>
                  <a:srgbClr val="514843"/>
                </a:solidFill>
                <a:latin typeface="Euphemia (Body)"/>
              </a:rPr>
              <a:t> </a:t>
            </a:r>
            <a:r>
              <a:rPr lang="fi-FI" dirty="0" err="1">
                <a:solidFill>
                  <a:srgbClr val="514843"/>
                </a:solidFill>
                <a:latin typeface="Euphemia (Body)"/>
              </a:rPr>
              <a:t>parties</a:t>
            </a:r>
            <a:r>
              <a:rPr lang="fi-FI" dirty="0">
                <a:solidFill>
                  <a:srgbClr val="514843"/>
                </a:solidFill>
                <a:latin typeface="Euphemia (Body)"/>
              </a:rPr>
              <a:t>. </a:t>
            </a:r>
          </a:p>
          <a:p>
            <a:pPr lvl="1"/>
            <a:r>
              <a:rPr lang="fi-FI" dirty="0" err="1">
                <a:solidFill>
                  <a:srgbClr val="514843"/>
                </a:solidFill>
                <a:latin typeface="Euphemia (Body)"/>
              </a:rPr>
              <a:t>The</a:t>
            </a:r>
            <a:r>
              <a:rPr lang="fi-FI" dirty="0">
                <a:solidFill>
                  <a:srgbClr val="514843"/>
                </a:solidFill>
                <a:latin typeface="Euphemia (Body)"/>
              </a:rPr>
              <a:t> data </a:t>
            </a:r>
            <a:r>
              <a:rPr lang="fi-FI" dirty="0" err="1">
                <a:solidFill>
                  <a:srgbClr val="514843"/>
                </a:solidFill>
                <a:latin typeface="Euphemia (Body)"/>
              </a:rPr>
              <a:t>subject</a:t>
            </a:r>
            <a:r>
              <a:rPr lang="fi-FI" dirty="0">
                <a:solidFill>
                  <a:srgbClr val="514843"/>
                </a:solidFill>
                <a:latin typeface="Euphemia (Body)"/>
              </a:rPr>
              <a:t> </a:t>
            </a:r>
            <a:r>
              <a:rPr lang="fi-FI" dirty="0" err="1">
                <a:solidFill>
                  <a:srgbClr val="514843"/>
                </a:solidFill>
                <a:latin typeface="Euphemia (Body)"/>
              </a:rPr>
              <a:t>asked</a:t>
            </a:r>
            <a:r>
              <a:rPr lang="fi-FI" dirty="0">
                <a:solidFill>
                  <a:srgbClr val="514843"/>
                </a:solidFill>
                <a:latin typeface="Euphemia (Body)"/>
              </a:rPr>
              <a:t> </a:t>
            </a:r>
            <a:r>
              <a:rPr lang="fi-FI" dirty="0" err="1">
                <a:solidFill>
                  <a:srgbClr val="514843"/>
                </a:solidFill>
                <a:latin typeface="Euphemia (Body)"/>
              </a:rPr>
              <a:t>the</a:t>
            </a:r>
            <a:r>
              <a:rPr lang="fi-FI" dirty="0">
                <a:solidFill>
                  <a:srgbClr val="514843"/>
                </a:solidFill>
                <a:latin typeface="Euphemia (Body)"/>
              </a:rPr>
              <a:t> </a:t>
            </a:r>
            <a:r>
              <a:rPr lang="fi-FI" dirty="0" err="1">
                <a:solidFill>
                  <a:srgbClr val="514843"/>
                </a:solidFill>
                <a:latin typeface="Euphemia (Body)"/>
              </a:rPr>
              <a:t>controller</a:t>
            </a:r>
            <a:r>
              <a:rPr lang="fi-FI" dirty="0">
                <a:solidFill>
                  <a:srgbClr val="514843"/>
                </a:solidFill>
                <a:latin typeface="Euphemia (Body)"/>
              </a:rPr>
              <a:t> to </a:t>
            </a:r>
            <a:r>
              <a:rPr lang="fi-FI" dirty="0" err="1">
                <a:solidFill>
                  <a:srgbClr val="514843"/>
                </a:solidFill>
                <a:latin typeface="Euphemia (Body)"/>
              </a:rPr>
              <a:t>provide</a:t>
            </a:r>
            <a:r>
              <a:rPr lang="fi-FI" dirty="0">
                <a:solidFill>
                  <a:srgbClr val="514843"/>
                </a:solidFill>
                <a:latin typeface="Euphemia (Body)"/>
              </a:rPr>
              <a:t> a copy of </a:t>
            </a:r>
            <a:r>
              <a:rPr lang="fi-FI" dirty="0" err="1">
                <a:solidFill>
                  <a:srgbClr val="514843"/>
                </a:solidFill>
                <a:latin typeface="Euphemia (Body)"/>
              </a:rPr>
              <a:t>their</a:t>
            </a:r>
            <a:r>
              <a:rPr lang="fi-FI" dirty="0">
                <a:solidFill>
                  <a:srgbClr val="514843"/>
                </a:solidFill>
                <a:latin typeface="Euphemia (Body)"/>
              </a:rPr>
              <a:t> data and </a:t>
            </a:r>
            <a:r>
              <a:rPr lang="fi-FI" dirty="0" err="1">
                <a:solidFill>
                  <a:srgbClr val="514843"/>
                </a:solidFill>
                <a:latin typeface="Euphemia (Body)"/>
              </a:rPr>
              <a:t>the</a:t>
            </a:r>
            <a:r>
              <a:rPr lang="fi-FI" dirty="0">
                <a:solidFill>
                  <a:srgbClr val="514843"/>
                </a:solidFill>
                <a:latin typeface="Euphemia (Body)"/>
              </a:rPr>
              <a:t> </a:t>
            </a:r>
            <a:r>
              <a:rPr lang="fi-FI" dirty="0" err="1">
                <a:solidFill>
                  <a:srgbClr val="514843"/>
                </a:solidFill>
                <a:latin typeface="Euphemia (Body)"/>
              </a:rPr>
              <a:t>controller</a:t>
            </a:r>
            <a:r>
              <a:rPr lang="fi-FI" dirty="0">
                <a:solidFill>
                  <a:srgbClr val="514843"/>
                </a:solidFill>
                <a:latin typeface="Euphemia (Body)"/>
              </a:rPr>
              <a:t> </a:t>
            </a:r>
            <a:r>
              <a:rPr lang="fi-FI" dirty="0" err="1">
                <a:solidFill>
                  <a:srgbClr val="514843"/>
                </a:solidFill>
                <a:latin typeface="Euphemia (Body)"/>
              </a:rPr>
              <a:t>submitted</a:t>
            </a:r>
            <a:r>
              <a:rPr lang="fi-FI" dirty="0">
                <a:solidFill>
                  <a:srgbClr val="514843"/>
                </a:solidFill>
                <a:latin typeface="Euphemia (Body)"/>
              </a:rPr>
              <a:t> in a </a:t>
            </a:r>
            <a:r>
              <a:rPr lang="fi-FI" dirty="0" err="1">
                <a:solidFill>
                  <a:srgbClr val="514843"/>
                </a:solidFill>
                <a:latin typeface="Euphemia (Body)"/>
              </a:rPr>
              <a:t>summary</a:t>
            </a:r>
            <a:r>
              <a:rPr lang="fi-FI" dirty="0">
                <a:solidFill>
                  <a:srgbClr val="514843"/>
                </a:solidFill>
                <a:latin typeface="Euphemia (Body)"/>
              </a:rPr>
              <a:t> </a:t>
            </a:r>
            <a:r>
              <a:rPr lang="fi-FI" dirty="0" err="1">
                <a:solidFill>
                  <a:srgbClr val="514843"/>
                </a:solidFill>
                <a:latin typeface="Euphemia (Body)"/>
              </a:rPr>
              <a:t>form</a:t>
            </a:r>
            <a:r>
              <a:rPr lang="fi-FI" dirty="0">
                <a:solidFill>
                  <a:srgbClr val="514843"/>
                </a:solidFill>
                <a:latin typeface="Euphemia (Body)"/>
              </a:rPr>
              <a:t> </a:t>
            </a:r>
            <a:r>
              <a:rPr lang="fi-FI" dirty="0" err="1">
                <a:solidFill>
                  <a:srgbClr val="514843"/>
                </a:solidFill>
                <a:latin typeface="Euphemia (Body)"/>
              </a:rPr>
              <a:t>the</a:t>
            </a:r>
            <a:r>
              <a:rPr lang="fi-FI" dirty="0">
                <a:solidFill>
                  <a:srgbClr val="514843"/>
                </a:solidFill>
                <a:latin typeface="Euphemia (Body)"/>
              </a:rPr>
              <a:t> </a:t>
            </a:r>
            <a:r>
              <a:rPr lang="fi-FI" dirty="0" err="1">
                <a:solidFill>
                  <a:srgbClr val="514843"/>
                </a:solidFill>
                <a:latin typeface="Euphemia (Body)"/>
              </a:rPr>
              <a:t>list</a:t>
            </a:r>
            <a:r>
              <a:rPr lang="fi-FI" dirty="0">
                <a:solidFill>
                  <a:srgbClr val="514843"/>
                </a:solidFill>
                <a:latin typeface="Euphemia (Body)"/>
              </a:rPr>
              <a:t> of </a:t>
            </a:r>
            <a:r>
              <a:rPr lang="fi-FI" dirty="0" err="1">
                <a:solidFill>
                  <a:srgbClr val="514843"/>
                </a:solidFill>
                <a:latin typeface="Euphemia (Body)"/>
              </a:rPr>
              <a:t>such</a:t>
            </a:r>
            <a:r>
              <a:rPr lang="fi-FI" dirty="0">
                <a:solidFill>
                  <a:srgbClr val="514843"/>
                </a:solidFill>
                <a:latin typeface="Euphemia (Body)"/>
              </a:rPr>
              <a:t> personal data </a:t>
            </a:r>
            <a:r>
              <a:rPr lang="fi-FI" dirty="0" err="1">
                <a:solidFill>
                  <a:srgbClr val="514843"/>
                </a:solidFill>
                <a:latin typeface="Euphemia (Body)"/>
              </a:rPr>
              <a:t>undergoing</a:t>
            </a:r>
            <a:r>
              <a:rPr lang="fi-FI" dirty="0">
                <a:solidFill>
                  <a:srgbClr val="514843"/>
                </a:solidFill>
                <a:latin typeface="Euphemia (Body)"/>
              </a:rPr>
              <a:t> </a:t>
            </a:r>
            <a:r>
              <a:rPr lang="fi-FI" dirty="0" err="1">
                <a:solidFill>
                  <a:srgbClr val="514843"/>
                </a:solidFill>
                <a:latin typeface="Euphemia (Body)"/>
              </a:rPr>
              <a:t>processing</a:t>
            </a:r>
            <a:r>
              <a:rPr lang="fi-FI" dirty="0">
                <a:solidFill>
                  <a:srgbClr val="514843"/>
                </a:solidFill>
                <a:latin typeface="Euphemia (Body)"/>
              </a:rPr>
              <a:t>. </a:t>
            </a:r>
          </a:p>
          <a:p>
            <a:pPr lvl="1"/>
            <a:r>
              <a:rPr lang="fi-FI" dirty="0" err="1">
                <a:solidFill>
                  <a:srgbClr val="514843"/>
                </a:solidFill>
                <a:latin typeface="Euphemia (Body)"/>
              </a:rPr>
              <a:t>Since</a:t>
            </a:r>
            <a:r>
              <a:rPr lang="fi-FI" dirty="0">
                <a:solidFill>
                  <a:srgbClr val="514843"/>
                </a:solidFill>
                <a:latin typeface="Euphemia (Body)"/>
              </a:rPr>
              <a:t> </a:t>
            </a:r>
            <a:r>
              <a:rPr lang="fi-FI" dirty="0" err="1">
                <a:solidFill>
                  <a:srgbClr val="514843"/>
                </a:solidFill>
                <a:latin typeface="Euphemia (Body)"/>
              </a:rPr>
              <a:t>the</a:t>
            </a:r>
            <a:r>
              <a:rPr lang="fi-FI" dirty="0">
                <a:solidFill>
                  <a:srgbClr val="514843"/>
                </a:solidFill>
                <a:latin typeface="Euphemia (Body)"/>
              </a:rPr>
              <a:t> </a:t>
            </a:r>
            <a:r>
              <a:rPr lang="fi-FI" dirty="0" err="1">
                <a:solidFill>
                  <a:srgbClr val="514843"/>
                </a:solidFill>
                <a:latin typeface="Euphemia (Body)"/>
              </a:rPr>
              <a:t>summary</a:t>
            </a:r>
            <a:r>
              <a:rPr lang="fi-FI" dirty="0">
                <a:solidFill>
                  <a:srgbClr val="514843"/>
                </a:solidFill>
                <a:latin typeface="Euphemia (Body)"/>
              </a:rPr>
              <a:t> </a:t>
            </a:r>
            <a:r>
              <a:rPr lang="fi-FI" dirty="0" err="1">
                <a:solidFill>
                  <a:srgbClr val="514843"/>
                </a:solidFill>
                <a:latin typeface="Euphemia (Body)"/>
              </a:rPr>
              <a:t>did</a:t>
            </a:r>
            <a:r>
              <a:rPr lang="fi-FI" dirty="0">
                <a:solidFill>
                  <a:srgbClr val="514843"/>
                </a:solidFill>
                <a:latin typeface="Euphemia (Body)"/>
              </a:rPr>
              <a:t> </a:t>
            </a:r>
            <a:r>
              <a:rPr lang="fi-FI" dirty="0" err="1">
                <a:solidFill>
                  <a:srgbClr val="514843"/>
                </a:solidFill>
                <a:latin typeface="Euphemia (Body)"/>
              </a:rPr>
              <a:t>not</a:t>
            </a:r>
            <a:r>
              <a:rPr lang="fi-FI" dirty="0">
                <a:solidFill>
                  <a:srgbClr val="514843"/>
                </a:solidFill>
                <a:latin typeface="Euphemia (Body)"/>
              </a:rPr>
              <a:t> </a:t>
            </a:r>
            <a:r>
              <a:rPr lang="fi-FI" dirty="0" err="1">
                <a:solidFill>
                  <a:srgbClr val="514843"/>
                </a:solidFill>
                <a:latin typeface="Euphemia (Body)"/>
              </a:rPr>
              <a:t>contain</a:t>
            </a:r>
            <a:r>
              <a:rPr lang="fi-FI" dirty="0">
                <a:solidFill>
                  <a:srgbClr val="514843"/>
                </a:solidFill>
                <a:latin typeface="Euphemia (Body)"/>
              </a:rPr>
              <a:t> </a:t>
            </a:r>
            <a:r>
              <a:rPr lang="fi-FI" dirty="0" err="1">
                <a:solidFill>
                  <a:srgbClr val="514843"/>
                </a:solidFill>
                <a:latin typeface="Euphemia (Body)"/>
              </a:rPr>
              <a:t>all</a:t>
            </a:r>
            <a:r>
              <a:rPr lang="fi-FI" dirty="0">
                <a:solidFill>
                  <a:srgbClr val="514843"/>
                </a:solidFill>
                <a:latin typeface="Euphemia (Body)"/>
              </a:rPr>
              <a:t> data, </a:t>
            </a:r>
            <a:r>
              <a:rPr lang="fi-FI" dirty="0" err="1">
                <a:solidFill>
                  <a:srgbClr val="514843"/>
                </a:solidFill>
                <a:latin typeface="Euphemia (Body)"/>
              </a:rPr>
              <a:t>the</a:t>
            </a:r>
            <a:r>
              <a:rPr lang="fi-FI" dirty="0">
                <a:solidFill>
                  <a:srgbClr val="514843"/>
                </a:solidFill>
                <a:latin typeface="Euphemia (Body)"/>
              </a:rPr>
              <a:t> data </a:t>
            </a:r>
            <a:r>
              <a:rPr lang="fi-FI" dirty="0" err="1">
                <a:solidFill>
                  <a:srgbClr val="514843"/>
                </a:solidFill>
                <a:latin typeface="Euphemia (Body)"/>
              </a:rPr>
              <a:t>subject</a:t>
            </a:r>
            <a:r>
              <a:rPr lang="fi-FI" dirty="0">
                <a:solidFill>
                  <a:srgbClr val="514843"/>
                </a:solidFill>
                <a:latin typeface="Euphemia (Body)"/>
              </a:rPr>
              <a:t> </a:t>
            </a:r>
            <a:r>
              <a:rPr lang="fi-FI" dirty="0" err="1">
                <a:solidFill>
                  <a:srgbClr val="514843"/>
                </a:solidFill>
                <a:latin typeface="Euphemia (Body)"/>
              </a:rPr>
              <a:t>lodged</a:t>
            </a:r>
            <a:r>
              <a:rPr lang="fi-FI" dirty="0">
                <a:solidFill>
                  <a:srgbClr val="514843"/>
                </a:solidFill>
                <a:latin typeface="Euphemia (Body)"/>
              </a:rPr>
              <a:t> a </a:t>
            </a:r>
            <a:r>
              <a:rPr lang="fi-FI" dirty="0" err="1">
                <a:solidFill>
                  <a:srgbClr val="514843"/>
                </a:solidFill>
                <a:latin typeface="Euphemia (Body)"/>
              </a:rPr>
              <a:t>complaint</a:t>
            </a:r>
            <a:r>
              <a:rPr lang="fi-FI" dirty="0">
                <a:solidFill>
                  <a:srgbClr val="514843"/>
                </a:solidFill>
                <a:latin typeface="Euphemia (Body)"/>
              </a:rPr>
              <a:t> </a:t>
            </a:r>
            <a:r>
              <a:rPr lang="fi-FI" dirty="0" err="1">
                <a:solidFill>
                  <a:srgbClr val="514843"/>
                </a:solidFill>
                <a:latin typeface="Euphemia (Body)"/>
              </a:rPr>
              <a:t>before</a:t>
            </a:r>
            <a:r>
              <a:rPr lang="fi-FI" dirty="0">
                <a:solidFill>
                  <a:srgbClr val="514843"/>
                </a:solidFill>
                <a:latin typeface="Euphemia (Body)"/>
              </a:rPr>
              <a:t> </a:t>
            </a:r>
            <a:r>
              <a:rPr lang="fi-FI" dirty="0" err="1">
                <a:solidFill>
                  <a:srgbClr val="514843"/>
                </a:solidFill>
                <a:latin typeface="Euphemia (Body)"/>
              </a:rPr>
              <a:t>the</a:t>
            </a:r>
            <a:r>
              <a:rPr lang="fi-FI" dirty="0">
                <a:solidFill>
                  <a:srgbClr val="514843"/>
                </a:solidFill>
                <a:latin typeface="Euphemia (Body)"/>
              </a:rPr>
              <a:t> </a:t>
            </a:r>
            <a:r>
              <a:rPr lang="fi-FI" dirty="0" err="1">
                <a:solidFill>
                  <a:srgbClr val="514843"/>
                </a:solidFill>
                <a:latin typeface="Euphemia (Body)"/>
              </a:rPr>
              <a:t>Austrian</a:t>
            </a:r>
            <a:r>
              <a:rPr lang="fi-FI" dirty="0">
                <a:solidFill>
                  <a:srgbClr val="514843"/>
                </a:solidFill>
                <a:latin typeface="Euphemia (Body)"/>
              </a:rPr>
              <a:t> DPA, </a:t>
            </a:r>
            <a:r>
              <a:rPr lang="fi-FI" dirty="0" err="1">
                <a:solidFill>
                  <a:srgbClr val="514843"/>
                </a:solidFill>
                <a:latin typeface="Euphemia (Body)"/>
              </a:rPr>
              <a:t>who</a:t>
            </a:r>
            <a:r>
              <a:rPr lang="fi-FI" dirty="0">
                <a:solidFill>
                  <a:srgbClr val="514843"/>
                </a:solidFill>
                <a:latin typeface="Euphemia (Body)"/>
              </a:rPr>
              <a:t> </a:t>
            </a:r>
            <a:r>
              <a:rPr lang="fi-FI" dirty="0" err="1">
                <a:solidFill>
                  <a:srgbClr val="514843"/>
                </a:solidFill>
                <a:latin typeface="Euphemia (Body)"/>
              </a:rPr>
              <a:t>held</a:t>
            </a:r>
            <a:r>
              <a:rPr lang="fi-FI" dirty="0">
                <a:solidFill>
                  <a:srgbClr val="514843"/>
                </a:solidFill>
                <a:latin typeface="Euphemia (Body)"/>
              </a:rPr>
              <a:t> </a:t>
            </a:r>
            <a:r>
              <a:rPr lang="fi-FI" dirty="0" err="1">
                <a:solidFill>
                  <a:srgbClr val="514843"/>
                </a:solidFill>
                <a:latin typeface="Euphemia (Body)"/>
              </a:rPr>
              <a:t>that</a:t>
            </a:r>
            <a:r>
              <a:rPr lang="fi-FI" dirty="0">
                <a:solidFill>
                  <a:srgbClr val="514843"/>
                </a:solidFill>
                <a:latin typeface="Euphemia (Body)"/>
              </a:rPr>
              <a:t> </a:t>
            </a:r>
            <a:r>
              <a:rPr lang="fi-FI" dirty="0" err="1">
                <a:solidFill>
                  <a:srgbClr val="514843"/>
                </a:solidFill>
                <a:latin typeface="Euphemia (Body)"/>
              </a:rPr>
              <a:t>the</a:t>
            </a:r>
            <a:r>
              <a:rPr lang="fi-FI" dirty="0">
                <a:solidFill>
                  <a:srgbClr val="514843"/>
                </a:solidFill>
                <a:latin typeface="Euphemia (Body)"/>
              </a:rPr>
              <a:t> </a:t>
            </a:r>
            <a:r>
              <a:rPr lang="fi-FI" dirty="0" err="1">
                <a:solidFill>
                  <a:srgbClr val="514843"/>
                </a:solidFill>
                <a:latin typeface="Euphemia (Body)"/>
              </a:rPr>
              <a:t>controller</a:t>
            </a:r>
            <a:r>
              <a:rPr lang="fi-FI" dirty="0">
                <a:solidFill>
                  <a:srgbClr val="514843"/>
                </a:solidFill>
                <a:latin typeface="Euphemia (Body)"/>
              </a:rPr>
              <a:t> </a:t>
            </a:r>
            <a:r>
              <a:rPr lang="fi-FI" dirty="0" err="1">
                <a:solidFill>
                  <a:srgbClr val="514843"/>
                </a:solidFill>
                <a:latin typeface="Euphemia (Body)"/>
              </a:rPr>
              <a:t>did</a:t>
            </a:r>
            <a:r>
              <a:rPr lang="fi-FI" dirty="0">
                <a:solidFill>
                  <a:srgbClr val="514843"/>
                </a:solidFill>
                <a:latin typeface="Euphemia (Body)"/>
              </a:rPr>
              <a:t> </a:t>
            </a:r>
            <a:r>
              <a:rPr lang="fi-FI" dirty="0" err="1">
                <a:solidFill>
                  <a:srgbClr val="514843"/>
                </a:solidFill>
                <a:latin typeface="Euphemia (Body)"/>
              </a:rPr>
              <a:t>not</a:t>
            </a:r>
            <a:r>
              <a:rPr lang="fi-FI" dirty="0">
                <a:solidFill>
                  <a:srgbClr val="514843"/>
                </a:solidFill>
                <a:latin typeface="Euphemia (Body)"/>
              </a:rPr>
              <a:t> </a:t>
            </a:r>
            <a:r>
              <a:rPr lang="fi-FI" dirty="0" err="1">
                <a:solidFill>
                  <a:srgbClr val="514843"/>
                </a:solidFill>
                <a:latin typeface="Euphemia (Body)"/>
              </a:rPr>
              <a:t>violate</a:t>
            </a:r>
            <a:r>
              <a:rPr lang="fi-FI" dirty="0">
                <a:solidFill>
                  <a:srgbClr val="514843"/>
                </a:solidFill>
                <a:latin typeface="Euphemia (Body)"/>
              </a:rPr>
              <a:t> </a:t>
            </a:r>
            <a:r>
              <a:rPr lang="fi-FI" dirty="0" err="1">
                <a:solidFill>
                  <a:srgbClr val="514843"/>
                </a:solidFill>
                <a:latin typeface="Euphemia (Body)"/>
              </a:rPr>
              <a:t>the</a:t>
            </a:r>
            <a:r>
              <a:rPr lang="fi-FI" dirty="0">
                <a:solidFill>
                  <a:srgbClr val="514843"/>
                </a:solidFill>
                <a:latin typeface="Euphemia (Body)"/>
              </a:rPr>
              <a:t> GDPR.</a:t>
            </a:r>
          </a:p>
          <a:p>
            <a:pPr lvl="1"/>
            <a:r>
              <a:rPr lang="fi-FI" dirty="0" err="1">
                <a:solidFill>
                  <a:srgbClr val="514843"/>
                </a:solidFill>
                <a:latin typeface="Euphemia (Body)"/>
              </a:rPr>
              <a:t>The</a:t>
            </a:r>
            <a:r>
              <a:rPr lang="fi-FI" dirty="0">
                <a:solidFill>
                  <a:srgbClr val="514843"/>
                </a:solidFill>
                <a:latin typeface="Euphemia (Body)"/>
              </a:rPr>
              <a:t> data </a:t>
            </a:r>
            <a:r>
              <a:rPr lang="fi-FI" dirty="0" err="1">
                <a:solidFill>
                  <a:srgbClr val="514843"/>
                </a:solidFill>
                <a:latin typeface="Euphemia (Body)"/>
              </a:rPr>
              <a:t>subject</a:t>
            </a:r>
            <a:r>
              <a:rPr lang="fi-FI" dirty="0">
                <a:solidFill>
                  <a:srgbClr val="514843"/>
                </a:solidFill>
                <a:latin typeface="Euphemia (Body)"/>
              </a:rPr>
              <a:t> </a:t>
            </a:r>
            <a:r>
              <a:rPr lang="fi-FI" dirty="0" err="1">
                <a:solidFill>
                  <a:srgbClr val="514843"/>
                </a:solidFill>
                <a:latin typeface="Euphemia (Body)"/>
              </a:rPr>
              <a:t>appealed</a:t>
            </a:r>
            <a:r>
              <a:rPr lang="fi-FI" dirty="0">
                <a:solidFill>
                  <a:srgbClr val="514843"/>
                </a:solidFill>
                <a:latin typeface="Euphemia (Body)"/>
              </a:rPr>
              <a:t> </a:t>
            </a:r>
            <a:r>
              <a:rPr lang="fi-FI" dirty="0" err="1">
                <a:solidFill>
                  <a:srgbClr val="514843"/>
                </a:solidFill>
                <a:latin typeface="Euphemia (Body)"/>
              </a:rPr>
              <a:t>the</a:t>
            </a:r>
            <a:r>
              <a:rPr lang="fi-FI" dirty="0">
                <a:solidFill>
                  <a:srgbClr val="514843"/>
                </a:solidFill>
                <a:latin typeface="Euphemia (Body)"/>
              </a:rPr>
              <a:t> DPA </a:t>
            </a:r>
            <a:r>
              <a:rPr lang="fi-FI" dirty="0" err="1">
                <a:solidFill>
                  <a:srgbClr val="514843"/>
                </a:solidFill>
                <a:latin typeface="Euphemia (Body)"/>
              </a:rPr>
              <a:t>decision</a:t>
            </a:r>
            <a:r>
              <a:rPr lang="fi-FI" dirty="0">
                <a:solidFill>
                  <a:srgbClr val="514843"/>
                </a:solidFill>
                <a:latin typeface="Euphemia (Body)"/>
              </a:rPr>
              <a:t> and </a:t>
            </a:r>
            <a:r>
              <a:rPr lang="fi-FI" dirty="0" err="1">
                <a:solidFill>
                  <a:srgbClr val="514843"/>
                </a:solidFill>
                <a:latin typeface="Euphemia (Body)"/>
              </a:rPr>
              <a:t>the</a:t>
            </a:r>
            <a:r>
              <a:rPr lang="fi-FI" dirty="0">
                <a:solidFill>
                  <a:srgbClr val="514843"/>
                </a:solidFill>
                <a:latin typeface="Euphemia (Body)"/>
              </a:rPr>
              <a:t> </a:t>
            </a:r>
            <a:r>
              <a:rPr lang="fi-FI" dirty="0" err="1">
                <a:solidFill>
                  <a:srgbClr val="514843"/>
                </a:solidFill>
                <a:latin typeface="Euphemia (Body)"/>
              </a:rPr>
              <a:t>court</a:t>
            </a:r>
            <a:r>
              <a:rPr lang="fi-FI" dirty="0">
                <a:solidFill>
                  <a:srgbClr val="514843"/>
                </a:solidFill>
                <a:latin typeface="Euphemia (Body)"/>
              </a:rPr>
              <a:t> </a:t>
            </a:r>
            <a:r>
              <a:rPr lang="fi-FI" dirty="0" err="1">
                <a:solidFill>
                  <a:srgbClr val="514843"/>
                </a:solidFill>
                <a:latin typeface="Euphemia (Body)"/>
              </a:rPr>
              <a:t>referred</a:t>
            </a:r>
            <a:r>
              <a:rPr lang="fi-FI" dirty="0">
                <a:solidFill>
                  <a:srgbClr val="514843"/>
                </a:solidFill>
                <a:latin typeface="Euphemia (Body)"/>
              </a:rPr>
              <a:t> </a:t>
            </a:r>
            <a:r>
              <a:rPr lang="fi-FI" dirty="0" err="1">
                <a:solidFill>
                  <a:srgbClr val="514843"/>
                </a:solidFill>
                <a:latin typeface="Euphemia (Body)"/>
              </a:rPr>
              <a:t>the</a:t>
            </a:r>
            <a:r>
              <a:rPr lang="fi-FI" dirty="0">
                <a:solidFill>
                  <a:srgbClr val="514843"/>
                </a:solidFill>
                <a:latin typeface="Euphemia (Body)"/>
              </a:rPr>
              <a:t> </a:t>
            </a:r>
            <a:r>
              <a:rPr lang="fi-FI" dirty="0" err="1">
                <a:solidFill>
                  <a:srgbClr val="514843"/>
                </a:solidFill>
                <a:latin typeface="Euphemia (Body)"/>
              </a:rPr>
              <a:t>matter</a:t>
            </a:r>
            <a:r>
              <a:rPr lang="fi-FI" dirty="0">
                <a:solidFill>
                  <a:srgbClr val="514843"/>
                </a:solidFill>
                <a:latin typeface="Euphemia (Body)"/>
              </a:rPr>
              <a:t> to </a:t>
            </a:r>
            <a:r>
              <a:rPr lang="fi-FI" dirty="0" err="1">
                <a:solidFill>
                  <a:srgbClr val="514843"/>
                </a:solidFill>
                <a:latin typeface="Euphemia (Body)"/>
              </a:rPr>
              <a:t>the</a:t>
            </a:r>
            <a:r>
              <a:rPr lang="fi-FI" dirty="0">
                <a:solidFill>
                  <a:srgbClr val="514843"/>
                </a:solidFill>
                <a:latin typeface="Euphemia (Body)"/>
              </a:rPr>
              <a:t> CJEU.</a:t>
            </a:r>
          </a:p>
          <a:p>
            <a:pPr lvl="1"/>
            <a:endParaRPr lang="fi-FI" dirty="0">
              <a:solidFill>
                <a:srgbClr val="514843"/>
              </a:solidFill>
              <a:latin typeface="Euphemia (Body)"/>
            </a:endParaRPr>
          </a:p>
          <a:p>
            <a:r>
              <a:rPr lang="fi-FI" dirty="0">
                <a:solidFill>
                  <a:srgbClr val="514843"/>
                </a:solidFill>
                <a:latin typeface="Euphemia (Body)"/>
              </a:rPr>
              <a:t>QUESTIONS:</a:t>
            </a:r>
          </a:p>
          <a:p>
            <a:pPr lvl="1"/>
            <a:r>
              <a:rPr lang="fi-FI" dirty="0" err="1">
                <a:solidFill>
                  <a:srgbClr val="514843"/>
                </a:solidFill>
                <a:latin typeface="Euphemia (Body)"/>
              </a:rPr>
              <a:t>The</a:t>
            </a:r>
            <a:r>
              <a:rPr lang="fi-FI" dirty="0">
                <a:solidFill>
                  <a:srgbClr val="514843"/>
                </a:solidFill>
                <a:latin typeface="Euphemia (Body)"/>
              </a:rPr>
              <a:t> </a:t>
            </a:r>
            <a:r>
              <a:rPr lang="fi-FI" dirty="0" err="1">
                <a:solidFill>
                  <a:srgbClr val="514843"/>
                </a:solidFill>
                <a:latin typeface="Euphemia (Body)"/>
              </a:rPr>
              <a:t>question</a:t>
            </a:r>
            <a:r>
              <a:rPr lang="fi-FI" dirty="0">
                <a:solidFill>
                  <a:srgbClr val="514843"/>
                </a:solidFill>
                <a:latin typeface="Euphemia (Body)"/>
              </a:rPr>
              <a:t> </a:t>
            </a:r>
            <a:r>
              <a:rPr lang="fi-FI" dirty="0" err="1">
                <a:solidFill>
                  <a:srgbClr val="514843"/>
                </a:solidFill>
                <a:latin typeface="Euphemia (Body)"/>
              </a:rPr>
              <a:t>referred</a:t>
            </a:r>
            <a:r>
              <a:rPr lang="fi-FI" dirty="0">
                <a:solidFill>
                  <a:srgbClr val="514843"/>
                </a:solidFill>
                <a:latin typeface="Euphemia (Body)"/>
              </a:rPr>
              <a:t> to </a:t>
            </a:r>
            <a:r>
              <a:rPr lang="fi-FI" dirty="0" err="1">
                <a:solidFill>
                  <a:srgbClr val="514843"/>
                </a:solidFill>
                <a:latin typeface="Euphemia (Body)"/>
              </a:rPr>
              <a:t>related</a:t>
            </a:r>
            <a:r>
              <a:rPr lang="fi-FI" dirty="0">
                <a:solidFill>
                  <a:srgbClr val="514843"/>
                </a:solidFill>
                <a:latin typeface="Euphemia (Body)"/>
              </a:rPr>
              <a:t> to </a:t>
            </a:r>
            <a:r>
              <a:rPr lang="fi-FI" dirty="0" err="1">
                <a:solidFill>
                  <a:srgbClr val="514843"/>
                </a:solidFill>
                <a:latin typeface="Euphemia (Body)"/>
              </a:rPr>
              <a:t>the</a:t>
            </a:r>
            <a:r>
              <a:rPr lang="fi-FI" dirty="0">
                <a:solidFill>
                  <a:srgbClr val="514843"/>
                </a:solidFill>
                <a:latin typeface="Euphemia (Body)"/>
              </a:rPr>
              <a:t> </a:t>
            </a:r>
            <a:r>
              <a:rPr lang="fi-FI" dirty="0" err="1">
                <a:solidFill>
                  <a:srgbClr val="514843"/>
                </a:solidFill>
                <a:latin typeface="Euphemia (Body)"/>
              </a:rPr>
              <a:t>scope</a:t>
            </a:r>
            <a:r>
              <a:rPr lang="fi-FI" dirty="0">
                <a:solidFill>
                  <a:srgbClr val="514843"/>
                </a:solidFill>
                <a:latin typeface="Euphemia (Body)"/>
              </a:rPr>
              <a:t> of </a:t>
            </a:r>
            <a:r>
              <a:rPr lang="fi-FI" dirty="0" err="1">
                <a:solidFill>
                  <a:srgbClr val="514843"/>
                </a:solidFill>
                <a:latin typeface="Euphemia (Body)"/>
              </a:rPr>
              <a:t>the</a:t>
            </a:r>
            <a:r>
              <a:rPr lang="fi-FI" dirty="0">
                <a:solidFill>
                  <a:srgbClr val="514843"/>
                </a:solidFill>
                <a:latin typeface="Euphemia (Body)"/>
              </a:rPr>
              <a:t> </a:t>
            </a:r>
            <a:r>
              <a:rPr lang="fi-FI" dirty="0" err="1">
                <a:solidFill>
                  <a:srgbClr val="514843"/>
                </a:solidFill>
                <a:latin typeface="Euphemia (Body)"/>
              </a:rPr>
              <a:t>controller's</a:t>
            </a:r>
            <a:r>
              <a:rPr lang="fi-FI" dirty="0">
                <a:solidFill>
                  <a:srgbClr val="514843"/>
                </a:solidFill>
                <a:latin typeface="Euphemia (Body)"/>
              </a:rPr>
              <a:t> </a:t>
            </a:r>
            <a:r>
              <a:rPr lang="fi-FI" dirty="0" err="1">
                <a:solidFill>
                  <a:srgbClr val="514843"/>
                </a:solidFill>
                <a:latin typeface="Euphemia (Body)"/>
              </a:rPr>
              <a:t>obligations</a:t>
            </a:r>
            <a:r>
              <a:rPr lang="fi-FI" dirty="0">
                <a:solidFill>
                  <a:srgbClr val="514843"/>
                </a:solidFill>
                <a:latin typeface="Euphemia (Body)"/>
              </a:rPr>
              <a:t> in </a:t>
            </a:r>
            <a:r>
              <a:rPr lang="fi-FI" dirty="0" err="1">
                <a:solidFill>
                  <a:srgbClr val="514843"/>
                </a:solidFill>
                <a:latin typeface="Euphemia (Body)"/>
              </a:rPr>
              <a:t>context</a:t>
            </a:r>
            <a:r>
              <a:rPr lang="fi-FI" dirty="0">
                <a:solidFill>
                  <a:srgbClr val="514843"/>
                </a:solidFill>
                <a:latin typeface="Euphemia (Body)"/>
              </a:rPr>
              <a:t> of </a:t>
            </a:r>
            <a:r>
              <a:rPr lang="fi-FI" dirty="0" err="1">
                <a:solidFill>
                  <a:srgbClr val="514843"/>
                </a:solidFill>
                <a:latin typeface="Euphemia (Body)"/>
              </a:rPr>
              <a:t>access</a:t>
            </a:r>
            <a:r>
              <a:rPr lang="fi-FI" dirty="0">
                <a:solidFill>
                  <a:srgbClr val="514843"/>
                </a:solidFill>
                <a:latin typeface="Euphemia (Body)"/>
              </a:rPr>
              <a:t> </a:t>
            </a:r>
            <a:r>
              <a:rPr lang="fi-FI" dirty="0" err="1">
                <a:solidFill>
                  <a:srgbClr val="514843"/>
                </a:solidFill>
                <a:latin typeface="Euphemia (Body)"/>
              </a:rPr>
              <a:t>requests</a:t>
            </a:r>
            <a:r>
              <a:rPr lang="fi-FI" dirty="0">
                <a:solidFill>
                  <a:srgbClr val="514843"/>
                </a:solidFill>
                <a:latin typeface="Euphemia (Body)"/>
              </a:rPr>
              <a:t> </a:t>
            </a:r>
            <a:r>
              <a:rPr lang="fi-FI" dirty="0" err="1">
                <a:solidFill>
                  <a:srgbClr val="514843"/>
                </a:solidFill>
                <a:latin typeface="Euphemia (Body)"/>
              </a:rPr>
              <a:t>by</a:t>
            </a:r>
            <a:r>
              <a:rPr lang="fi-FI" dirty="0">
                <a:solidFill>
                  <a:srgbClr val="514843"/>
                </a:solidFill>
                <a:latin typeface="Euphemia (Body)"/>
              </a:rPr>
              <a:t> data </a:t>
            </a:r>
            <a:r>
              <a:rPr lang="fi-FI" dirty="0" err="1">
                <a:solidFill>
                  <a:srgbClr val="514843"/>
                </a:solidFill>
                <a:latin typeface="Euphemia (Body)"/>
              </a:rPr>
              <a:t>subjects</a:t>
            </a:r>
            <a:r>
              <a:rPr lang="fi-FI" dirty="0">
                <a:solidFill>
                  <a:srgbClr val="514843"/>
                </a:solidFill>
                <a:latin typeface="Euphemia (Body)"/>
              </a:rPr>
              <a:t> </a:t>
            </a:r>
            <a:r>
              <a:rPr lang="fi-FI" dirty="0" err="1">
                <a:solidFill>
                  <a:srgbClr val="514843"/>
                </a:solidFill>
                <a:latin typeface="Euphemia (Body)"/>
              </a:rPr>
              <a:t>pursuant</a:t>
            </a:r>
            <a:r>
              <a:rPr lang="fi-FI" dirty="0">
                <a:solidFill>
                  <a:srgbClr val="514843"/>
                </a:solidFill>
                <a:latin typeface="Euphemia (Body)"/>
              </a:rPr>
              <a:t> to </a:t>
            </a:r>
            <a:r>
              <a:rPr lang="fi-FI" dirty="0" err="1">
                <a:solidFill>
                  <a:srgbClr val="514843"/>
                </a:solidFill>
                <a:latin typeface="Euphemia (Body)"/>
              </a:rPr>
              <a:t>article</a:t>
            </a:r>
            <a:r>
              <a:rPr lang="fi-FI" dirty="0">
                <a:solidFill>
                  <a:srgbClr val="514843"/>
                </a:solidFill>
                <a:latin typeface="Euphemia (Body)"/>
              </a:rPr>
              <a:t> 15 of </a:t>
            </a:r>
            <a:r>
              <a:rPr lang="fi-FI" dirty="0" err="1">
                <a:solidFill>
                  <a:srgbClr val="514843"/>
                </a:solidFill>
                <a:latin typeface="Euphemia (Body)"/>
              </a:rPr>
              <a:t>the</a:t>
            </a:r>
            <a:r>
              <a:rPr lang="fi-FI" dirty="0">
                <a:solidFill>
                  <a:srgbClr val="514843"/>
                </a:solidFill>
                <a:latin typeface="Euphemia (Body)"/>
              </a:rPr>
              <a:t> GDPR. </a:t>
            </a:r>
          </a:p>
          <a:p>
            <a:pPr lvl="1"/>
            <a:r>
              <a:rPr lang="fi-FI" dirty="0" err="1">
                <a:solidFill>
                  <a:srgbClr val="514843"/>
                </a:solidFill>
                <a:latin typeface="Euphemia (Body)"/>
              </a:rPr>
              <a:t>Does</a:t>
            </a:r>
            <a:r>
              <a:rPr lang="fi-FI" dirty="0">
                <a:solidFill>
                  <a:srgbClr val="514843"/>
                </a:solidFill>
                <a:latin typeface="Euphemia (Body)"/>
              </a:rPr>
              <a:t> </a:t>
            </a:r>
            <a:r>
              <a:rPr lang="fi-FI" dirty="0" err="1">
                <a:solidFill>
                  <a:srgbClr val="514843"/>
                </a:solidFill>
                <a:latin typeface="Euphemia (Body)"/>
              </a:rPr>
              <a:t>the</a:t>
            </a:r>
            <a:r>
              <a:rPr lang="fi-FI" dirty="0">
                <a:solidFill>
                  <a:srgbClr val="514843"/>
                </a:solidFill>
                <a:latin typeface="Euphemia (Body)"/>
              </a:rPr>
              <a:t> </a:t>
            </a:r>
            <a:r>
              <a:rPr lang="fi-FI" dirty="0" err="1">
                <a:solidFill>
                  <a:srgbClr val="514843"/>
                </a:solidFill>
                <a:latin typeface="Euphemia (Body)"/>
              </a:rPr>
              <a:t>obligation</a:t>
            </a:r>
            <a:r>
              <a:rPr lang="fi-FI" dirty="0">
                <a:solidFill>
                  <a:srgbClr val="514843"/>
                </a:solidFill>
                <a:latin typeface="Euphemia (Body)"/>
              </a:rPr>
              <a:t> to </a:t>
            </a:r>
            <a:r>
              <a:rPr lang="fi-FI" dirty="0" err="1">
                <a:solidFill>
                  <a:srgbClr val="514843"/>
                </a:solidFill>
                <a:latin typeface="Euphemia (Body)"/>
              </a:rPr>
              <a:t>provide</a:t>
            </a:r>
            <a:r>
              <a:rPr lang="fi-FI" dirty="0">
                <a:solidFill>
                  <a:srgbClr val="514843"/>
                </a:solidFill>
                <a:latin typeface="Euphemia (Body)"/>
              </a:rPr>
              <a:t> a "copy" of </a:t>
            </a:r>
            <a:r>
              <a:rPr lang="fi-FI" dirty="0" err="1">
                <a:solidFill>
                  <a:srgbClr val="514843"/>
                </a:solidFill>
                <a:latin typeface="Euphemia (Body)"/>
              </a:rPr>
              <a:t>the</a:t>
            </a:r>
            <a:r>
              <a:rPr lang="fi-FI" dirty="0">
                <a:solidFill>
                  <a:srgbClr val="514843"/>
                </a:solidFill>
                <a:latin typeface="Euphemia (Body)"/>
              </a:rPr>
              <a:t> data </a:t>
            </a:r>
            <a:r>
              <a:rPr lang="fi-FI" dirty="0" err="1">
                <a:solidFill>
                  <a:srgbClr val="514843"/>
                </a:solidFill>
                <a:latin typeface="Euphemia (Body)"/>
              </a:rPr>
              <a:t>entail</a:t>
            </a:r>
            <a:r>
              <a:rPr lang="fi-FI" dirty="0">
                <a:solidFill>
                  <a:srgbClr val="514843"/>
                </a:solidFill>
                <a:latin typeface="Euphemia (Body)"/>
              </a:rPr>
              <a:t>:</a:t>
            </a:r>
          </a:p>
          <a:p>
            <a:pPr lvl="2"/>
            <a:r>
              <a:rPr lang="en-GB" dirty="0">
                <a:solidFill>
                  <a:srgbClr val="514843"/>
                </a:solidFill>
                <a:latin typeface="Euphemia (Body)"/>
              </a:rPr>
              <a:t>transmission of personal data in the form of a summary table or</a:t>
            </a:r>
          </a:p>
          <a:p>
            <a:pPr lvl="2"/>
            <a:r>
              <a:rPr lang="en-GB" dirty="0">
                <a:solidFill>
                  <a:srgbClr val="514843"/>
                </a:solidFill>
                <a:latin typeface="Euphemia (Body)"/>
              </a:rPr>
              <a:t>transmission of document extracts or entire documents, as well as database extracts, in which those data are reproduced</a:t>
            </a:r>
            <a:endParaRPr lang="fi-FI" dirty="0">
              <a:solidFill>
                <a:srgbClr val="514843"/>
              </a:solidFill>
              <a:latin typeface="Euphemia (Body)"/>
            </a:endParaRPr>
          </a:p>
          <a:p>
            <a:pPr lvl="1"/>
            <a:endParaRPr lang="fi-FI" dirty="0">
              <a:solidFill>
                <a:srgbClr val="514843"/>
              </a:solidFill>
              <a:latin typeface="Euphemia (Body)"/>
            </a:endParaRPr>
          </a:p>
        </p:txBody>
      </p:sp>
    </p:spTree>
    <p:extLst>
      <p:ext uri="{BB962C8B-B14F-4D97-AF65-F5344CB8AC3E}">
        <p14:creationId xmlns:p14="http://schemas.microsoft.com/office/powerpoint/2010/main" val="2519351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A0512-496F-F6CE-EDFC-F161095F634F}"/>
              </a:ext>
            </a:extLst>
          </p:cNvPr>
          <p:cNvSpPr>
            <a:spLocks noGrp="1"/>
          </p:cNvSpPr>
          <p:nvPr>
            <p:ph type="title"/>
          </p:nvPr>
        </p:nvSpPr>
        <p:spPr/>
        <p:txBody>
          <a:bodyPr/>
          <a:lstStyle/>
          <a:p>
            <a:r>
              <a:rPr lang="fi-FI" dirty="0"/>
              <a:t>Case </a:t>
            </a:r>
            <a:r>
              <a:rPr lang="fi-FI" dirty="0" err="1"/>
              <a:t>Summary</a:t>
            </a:r>
            <a:r>
              <a:rPr lang="fi-FI" dirty="0"/>
              <a:t> C-487/21 F.F v DSB 2/2  DECISION</a:t>
            </a:r>
          </a:p>
        </p:txBody>
      </p:sp>
      <p:sp>
        <p:nvSpPr>
          <p:cNvPr id="3" name="Content Placeholder 2">
            <a:extLst>
              <a:ext uri="{FF2B5EF4-FFF2-40B4-BE49-F238E27FC236}">
                <a16:creationId xmlns:a16="http://schemas.microsoft.com/office/drawing/2014/main" id="{C7DBE242-A3C8-BF1B-9EA9-319890020E59}"/>
              </a:ext>
            </a:extLst>
          </p:cNvPr>
          <p:cNvSpPr>
            <a:spLocks noGrp="1"/>
          </p:cNvSpPr>
          <p:nvPr>
            <p:ph idx="1"/>
          </p:nvPr>
        </p:nvSpPr>
        <p:spPr/>
        <p:txBody>
          <a:bodyPr>
            <a:normAutofit lnSpcReduction="10000"/>
          </a:bodyPr>
          <a:lstStyle/>
          <a:p>
            <a:r>
              <a:rPr lang="fi-FI" dirty="0"/>
              <a:t>The GDPR does not </a:t>
            </a:r>
            <a:r>
              <a:rPr lang="fi-FI" dirty="0" err="1"/>
              <a:t>contain</a:t>
            </a:r>
            <a:r>
              <a:rPr lang="fi-FI" dirty="0"/>
              <a:t> any definition of "copy", but </a:t>
            </a:r>
            <a:r>
              <a:rPr lang="fi-FI" dirty="0" err="1"/>
              <a:t>it's</a:t>
            </a:r>
            <a:r>
              <a:rPr lang="fi-FI" dirty="0"/>
              <a:t> </a:t>
            </a:r>
            <a:r>
              <a:rPr lang="fi-FI" dirty="0" err="1"/>
              <a:t>usual</a:t>
            </a:r>
            <a:r>
              <a:rPr lang="fi-FI" dirty="0"/>
              <a:t> </a:t>
            </a:r>
            <a:r>
              <a:rPr lang="fi-FI" dirty="0" err="1"/>
              <a:t>meaning</a:t>
            </a:r>
            <a:r>
              <a:rPr lang="fi-FI" dirty="0"/>
              <a:t> </a:t>
            </a:r>
            <a:r>
              <a:rPr lang="fi-FI" dirty="0" err="1"/>
              <a:t>indicates</a:t>
            </a:r>
            <a:r>
              <a:rPr lang="fi-FI" dirty="0"/>
              <a:t> a '</a:t>
            </a:r>
            <a:r>
              <a:rPr lang="fi-FI" dirty="0" err="1"/>
              <a:t>faithful</a:t>
            </a:r>
            <a:r>
              <a:rPr lang="fi-FI" dirty="0"/>
              <a:t> </a:t>
            </a:r>
            <a:r>
              <a:rPr lang="fi-FI" dirty="0" err="1"/>
              <a:t>reproduction</a:t>
            </a:r>
            <a:r>
              <a:rPr lang="fi-FI" dirty="0"/>
              <a:t> or </a:t>
            </a:r>
            <a:r>
              <a:rPr lang="fi-FI" dirty="0" err="1"/>
              <a:t>transcription</a:t>
            </a:r>
            <a:r>
              <a:rPr lang="fi-FI" dirty="0"/>
              <a:t> of an </a:t>
            </a:r>
            <a:r>
              <a:rPr lang="fi-FI" dirty="0" err="1"/>
              <a:t>original</a:t>
            </a:r>
            <a:r>
              <a:rPr lang="fi-FI" dirty="0"/>
              <a:t>' in opposition to a '</a:t>
            </a:r>
            <a:r>
              <a:rPr lang="fi-FI" dirty="0" err="1"/>
              <a:t>purely</a:t>
            </a:r>
            <a:r>
              <a:rPr lang="fi-FI" dirty="0"/>
              <a:t> general description' of data.</a:t>
            </a:r>
          </a:p>
          <a:p>
            <a:r>
              <a:rPr lang="en-GB" dirty="0"/>
              <a:t>The Court stressed that the right to a copy aims to enable the data subject to protect their rights and interests under the GDPR. </a:t>
            </a:r>
          </a:p>
          <a:p>
            <a:r>
              <a:rPr lang="en-GB" dirty="0"/>
              <a:t>In conclusion, the right to a copy under Article 15(3) GDPR entails that </a:t>
            </a:r>
            <a:r>
              <a:rPr lang="en-GB" b="1" dirty="0"/>
              <a:t>data subject must be given a faithful and intelligible reproduction of all their personal data undergoing processing</a:t>
            </a:r>
            <a:r>
              <a:rPr lang="en-GB" dirty="0"/>
              <a:t>. </a:t>
            </a:r>
            <a:r>
              <a:rPr lang="en-GB" b="1" dirty="0"/>
              <a:t>This right may include copies of extracts from documents, entire documents or extracts from databases, if it is necessary to protect their rights. </a:t>
            </a:r>
            <a:endParaRPr lang="fi-FI" b="1" dirty="0"/>
          </a:p>
          <a:p>
            <a:endParaRPr lang="fi-FI" dirty="0"/>
          </a:p>
        </p:txBody>
      </p:sp>
    </p:spTree>
    <p:extLst>
      <p:ext uri="{BB962C8B-B14F-4D97-AF65-F5344CB8AC3E}">
        <p14:creationId xmlns:p14="http://schemas.microsoft.com/office/powerpoint/2010/main" val="3225313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5BB5B-8B39-464C-880E-1D6386029CE2}"/>
              </a:ext>
            </a:extLst>
          </p:cNvPr>
          <p:cNvSpPr>
            <a:spLocks noGrp="1"/>
          </p:cNvSpPr>
          <p:nvPr>
            <p:ph type="ctrTitle"/>
          </p:nvPr>
        </p:nvSpPr>
        <p:spPr/>
        <p:txBody>
          <a:bodyPr/>
          <a:lstStyle/>
          <a:p>
            <a:r>
              <a:rPr lang="en-FI" dirty="0">
                <a:latin typeface="Plantagenet Cherokee" panose="02020602070100000000" pitchFamily="18" charset="0"/>
              </a:rPr>
              <a:t>Activity</a:t>
            </a:r>
            <a:endParaRPr lang="de-DE" dirty="0">
              <a:latin typeface="Plantagenet Cherokee" panose="02020602070100000000" pitchFamily="18" charset="0"/>
            </a:endParaRPr>
          </a:p>
        </p:txBody>
      </p:sp>
      <p:sp>
        <p:nvSpPr>
          <p:cNvPr id="3" name="Subtitle 2">
            <a:extLst>
              <a:ext uri="{FF2B5EF4-FFF2-40B4-BE49-F238E27FC236}">
                <a16:creationId xmlns:a16="http://schemas.microsoft.com/office/drawing/2014/main" id="{ADC3CE5F-85D7-4A57-A231-6DC5D62503A4}"/>
              </a:ext>
            </a:extLst>
          </p:cNvPr>
          <p:cNvSpPr>
            <a:spLocks noGrp="1"/>
          </p:cNvSpPr>
          <p:nvPr>
            <p:ph type="subTitle" idx="1"/>
          </p:nvPr>
        </p:nvSpPr>
        <p:spPr/>
        <p:txBody>
          <a:bodyPr/>
          <a:lstStyle/>
          <a:p>
            <a:endParaRPr lang="de-DE" dirty="0"/>
          </a:p>
        </p:txBody>
      </p:sp>
      <p:pic>
        <p:nvPicPr>
          <p:cNvPr id="6" name="Picture Placeholder 5" descr="A picture containing cellphone, phone, fireworks, animal&#10;&#10;Description automatically generated">
            <a:extLst>
              <a:ext uri="{FF2B5EF4-FFF2-40B4-BE49-F238E27FC236}">
                <a16:creationId xmlns:a16="http://schemas.microsoft.com/office/drawing/2014/main" id="{A540DDEF-7072-4914-A160-7D65DB8D6B22}"/>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3574" r="3574"/>
          <a:stretch>
            <a:fillRect/>
          </a:stretch>
        </p:blipFill>
        <p:spPr/>
      </p:pic>
    </p:spTree>
    <p:extLst>
      <p:ext uri="{BB962C8B-B14F-4D97-AF65-F5344CB8AC3E}">
        <p14:creationId xmlns:p14="http://schemas.microsoft.com/office/powerpoint/2010/main" val="1262397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77D711-4627-7C42-8AA5-058461D6F765}"/>
              </a:ext>
            </a:extLst>
          </p:cNvPr>
          <p:cNvSpPr>
            <a:spLocks noGrp="1"/>
          </p:cNvSpPr>
          <p:nvPr>
            <p:ph type="title"/>
          </p:nvPr>
        </p:nvSpPr>
        <p:spPr/>
        <p:txBody>
          <a:bodyPr/>
          <a:lstStyle/>
          <a:p>
            <a:r>
              <a:rPr lang="de-DE" dirty="0"/>
              <a:t>Case: I </a:t>
            </a:r>
            <a:r>
              <a:rPr lang="de-DE" dirty="0" err="1"/>
              <a:t>want</a:t>
            </a:r>
            <a:r>
              <a:rPr lang="de-DE" dirty="0"/>
              <a:t> my emails	</a:t>
            </a:r>
            <a:endParaRPr lang="de-FI" dirty="0"/>
          </a:p>
        </p:txBody>
      </p:sp>
      <p:sp>
        <p:nvSpPr>
          <p:cNvPr id="3" name="Inhaltsplatzhalter 2">
            <a:extLst>
              <a:ext uri="{FF2B5EF4-FFF2-40B4-BE49-F238E27FC236}">
                <a16:creationId xmlns:a16="http://schemas.microsoft.com/office/drawing/2014/main" id="{8294860C-3270-8D4C-9297-344ED814FB55}"/>
              </a:ext>
            </a:extLst>
          </p:cNvPr>
          <p:cNvSpPr>
            <a:spLocks noGrp="1"/>
          </p:cNvSpPr>
          <p:nvPr>
            <p:ph idx="1"/>
          </p:nvPr>
        </p:nvSpPr>
        <p:spPr/>
        <p:txBody>
          <a:bodyPr/>
          <a:lstStyle/>
          <a:p>
            <a:r>
              <a:rPr lang="de-DE" dirty="0"/>
              <a:t>Data </a:t>
            </a:r>
            <a:r>
              <a:rPr lang="de-DE" dirty="0" err="1"/>
              <a:t>subject</a:t>
            </a:r>
            <a:r>
              <a:rPr lang="de-DE" dirty="0"/>
              <a:t> </a:t>
            </a:r>
            <a:r>
              <a:rPr lang="de-DE" dirty="0" err="1"/>
              <a:t>Sanna</a:t>
            </a:r>
            <a:r>
              <a:rPr lang="de-DE" dirty="0"/>
              <a:t> </a:t>
            </a:r>
            <a:r>
              <a:rPr lang="de-DE" dirty="0" err="1"/>
              <a:t>would</a:t>
            </a:r>
            <a:r>
              <a:rPr lang="de-DE" dirty="0"/>
              <a:t> like to </a:t>
            </a:r>
            <a:r>
              <a:rPr lang="de-DE" dirty="0" err="1"/>
              <a:t>receive</a:t>
            </a:r>
            <a:r>
              <a:rPr lang="de-DE" dirty="0"/>
              <a:t> all her emails from her </a:t>
            </a:r>
            <a:r>
              <a:rPr lang="de-DE" dirty="0" err="1"/>
              <a:t>employer</a:t>
            </a:r>
            <a:r>
              <a:rPr lang="de-DE" dirty="0"/>
              <a:t> Cooperation X. She </a:t>
            </a:r>
            <a:r>
              <a:rPr lang="de-DE" dirty="0" err="1"/>
              <a:t>would</a:t>
            </a:r>
            <a:r>
              <a:rPr lang="de-DE" dirty="0"/>
              <a:t> also like to </a:t>
            </a:r>
            <a:r>
              <a:rPr lang="de-DE" dirty="0" err="1"/>
              <a:t>receive</a:t>
            </a:r>
            <a:r>
              <a:rPr lang="de-DE" dirty="0"/>
              <a:t> emails that </a:t>
            </a:r>
            <a:r>
              <a:rPr lang="de-DE" dirty="0" err="1"/>
              <a:t>other</a:t>
            </a:r>
            <a:r>
              <a:rPr lang="de-DE" dirty="0"/>
              <a:t> people have </a:t>
            </a:r>
            <a:r>
              <a:rPr lang="de-DE" dirty="0" err="1"/>
              <a:t>written</a:t>
            </a:r>
            <a:r>
              <a:rPr lang="de-DE" dirty="0"/>
              <a:t> about her. </a:t>
            </a:r>
            <a:r>
              <a:rPr lang="de-DE" dirty="0" err="1"/>
              <a:t>Example</a:t>
            </a:r>
            <a:r>
              <a:rPr lang="de-DE" dirty="0"/>
              <a:t>: Her </a:t>
            </a:r>
            <a:r>
              <a:rPr lang="de-DE" dirty="0" err="1"/>
              <a:t>boss</a:t>
            </a:r>
            <a:r>
              <a:rPr lang="de-DE" dirty="0"/>
              <a:t>, </a:t>
            </a:r>
            <a:r>
              <a:rPr lang="de-DE" dirty="0" err="1"/>
              <a:t>Markku</a:t>
            </a:r>
            <a:r>
              <a:rPr lang="de-DE" dirty="0"/>
              <a:t>, has </a:t>
            </a:r>
            <a:r>
              <a:rPr lang="de-DE" dirty="0" err="1"/>
              <a:t>written</a:t>
            </a:r>
            <a:r>
              <a:rPr lang="de-DE" dirty="0"/>
              <a:t> to the CEO, </a:t>
            </a:r>
            <a:r>
              <a:rPr lang="de-DE" dirty="0" err="1"/>
              <a:t>Ritva</a:t>
            </a:r>
            <a:r>
              <a:rPr lang="de-DE" dirty="0"/>
              <a:t>. In his email, </a:t>
            </a:r>
            <a:r>
              <a:rPr lang="de-DE" dirty="0" err="1"/>
              <a:t>Markku</a:t>
            </a:r>
            <a:r>
              <a:rPr lang="de-DE" dirty="0"/>
              <a:t> </a:t>
            </a:r>
            <a:r>
              <a:rPr lang="de-DE" dirty="0" err="1"/>
              <a:t>mentioned</a:t>
            </a:r>
            <a:r>
              <a:rPr lang="de-DE" dirty="0"/>
              <a:t> </a:t>
            </a:r>
            <a:r>
              <a:rPr lang="de-DE" dirty="0" err="1"/>
              <a:t>Sanna‘s</a:t>
            </a:r>
            <a:r>
              <a:rPr lang="de-DE" dirty="0"/>
              <a:t> </a:t>
            </a:r>
            <a:r>
              <a:rPr lang="de-DE" dirty="0" err="1"/>
              <a:t>performance</a:t>
            </a:r>
            <a:r>
              <a:rPr lang="de-DE" dirty="0"/>
              <a:t>.</a:t>
            </a:r>
          </a:p>
          <a:p>
            <a:r>
              <a:rPr lang="de-DE" dirty="0" err="1"/>
              <a:t>Prepare</a:t>
            </a:r>
            <a:r>
              <a:rPr lang="de-DE" dirty="0"/>
              <a:t> to </a:t>
            </a:r>
            <a:r>
              <a:rPr lang="de-DE" dirty="0" err="1"/>
              <a:t>argue</a:t>
            </a:r>
            <a:r>
              <a:rPr lang="de-DE" dirty="0"/>
              <a:t> the case (we will </a:t>
            </a:r>
            <a:r>
              <a:rPr lang="de-DE" dirty="0" err="1"/>
              <a:t>split</a:t>
            </a:r>
            <a:r>
              <a:rPr lang="de-DE" dirty="0"/>
              <a:t> the class room) </a:t>
            </a:r>
          </a:p>
          <a:p>
            <a:r>
              <a:rPr lang="de-DE" dirty="0"/>
              <a:t>You have about 5 min</a:t>
            </a:r>
            <a:endParaRPr lang="de-FI" dirty="0"/>
          </a:p>
        </p:txBody>
      </p:sp>
    </p:spTree>
    <p:extLst>
      <p:ext uri="{BB962C8B-B14F-4D97-AF65-F5344CB8AC3E}">
        <p14:creationId xmlns:p14="http://schemas.microsoft.com/office/powerpoint/2010/main" val="124744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15A65-1116-4E1A-BBED-A05988161B93}"/>
              </a:ext>
            </a:extLst>
          </p:cNvPr>
          <p:cNvSpPr>
            <a:spLocks noGrp="1"/>
          </p:cNvSpPr>
          <p:nvPr>
            <p:ph type="title"/>
          </p:nvPr>
        </p:nvSpPr>
        <p:spPr/>
        <p:txBody>
          <a:bodyPr/>
          <a:lstStyle/>
          <a:p>
            <a:r>
              <a:rPr lang="de-DE" dirty="0" err="1"/>
              <a:t>Article</a:t>
            </a:r>
            <a:r>
              <a:rPr lang="de-DE" dirty="0"/>
              <a:t> 16</a:t>
            </a:r>
          </a:p>
        </p:txBody>
      </p:sp>
      <p:sp>
        <p:nvSpPr>
          <p:cNvPr id="3" name="Text Placeholder 2">
            <a:extLst>
              <a:ext uri="{FF2B5EF4-FFF2-40B4-BE49-F238E27FC236}">
                <a16:creationId xmlns:a16="http://schemas.microsoft.com/office/drawing/2014/main" id="{F04D58D4-5938-44B3-AB46-63FC0C217BCF}"/>
              </a:ext>
            </a:extLst>
          </p:cNvPr>
          <p:cNvSpPr>
            <a:spLocks noGrp="1"/>
          </p:cNvSpPr>
          <p:nvPr>
            <p:ph type="body" idx="1"/>
          </p:nvPr>
        </p:nvSpPr>
        <p:spPr/>
        <p:txBody>
          <a:bodyPr/>
          <a:lstStyle/>
          <a:p>
            <a:endParaRPr lang="fi-FI"/>
          </a:p>
        </p:txBody>
      </p:sp>
      <p:sp>
        <p:nvSpPr>
          <p:cNvPr id="4" name="Footer Placeholder 3">
            <a:extLst>
              <a:ext uri="{FF2B5EF4-FFF2-40B4-BE49-F238E27FC236}">
                <a16:creationId xmlns:a16="http://schemas.microsoft.com/office/drawing/2014/main" id="{DC576A0E-B185-4FC6-8724-24E6CD89AAB9}"/>
              </a:ext>
            </a:extLst>
          </p:cNvPr>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323075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A6686B-3A0E-014B-90FD-7D8AC0814309}"/>
              </a:ext>
            </a:extLst>
          </p:cNvPr>
          <p:cNvSpPr>
            <a:spLocks noGrp="1"/>
          </p:cNvSpPr>
          <p:nvPr>
            <p:ph type="title"/>
          </p:nvPr>
        </p:nvSpPr>
        <p:spPr/>
        <p:txBody>
          <a:bodyPr/>
          <a:lstStyle/>
          <a:p>
            <a:r>
              <a:rPr lang="de-DE" dirty="0" err="1"/>
              <a:t>Article</a:t>
            </a:r>
            <a:r>
              <a:rPr lang="de-DE" dirty="0"/>
              <a:t> 16 </a:t>
            </a:r>
            <a:r>
              <a:rPr lang="de-DE" dirty="0" err="1"/>
              <a:t>allows</a:t>
            </a:r>
            <a:r>
              <a:rPr lang="de-DE" dirty="0"/>
              <a:t> </a:t>
            </a:r>
            <a:r>
              <a:rPr lang="de-DE" dirty="0" err="1"/>
              <a:t>rectification</a:t>
            </a:r>
            <a:r>
              <a:rPr lang="de-DE" dirty="0"/>
              <a:t> of personal </a:t>
            </a:r>
            <a:r>
              <a:rPr lang="de-DE" dirty="0" err="1"/>
              <a:t>data</a:t>
            </a:r>
            <a:endParaRPr lang="de-FI" dirty="0"/>
          </a:p>
        </p:txBody>
      </p:sp>
      <p:sp>
        <p:nvSpPr>
          <p:cNvPr id="3" name="Inhaltsplatzhalter 2">
            <a:extLst>
              <a:ext uri="{FF2B5EF4-FFF2-40B4-BE49-F238E27FC236}">
                <a16:creationId xmlns:a16="http://schemas.microsoft.com/office/drawing/2014/main" id="{EC3E2C8B-6A6E-194A-8F72-BF2E1D54EDBD}"/>
              </a:ext>
            </a:extLst>
          </p:cNvPr>
          <p:cNvSpPr>
            <a:spLocks noGrp="1"/>
          </p:cNvSpPr>
          <p:nvPr>
            <p:ph idx="1"/>
          </p:nvPr>
        </p:nvSpPr>
        <p:spPr/>
        <p:txBody>
          <a:bodyPr/>
          <a:lstStyle/>
          <a:p>
            <a:r>
              <a:rPr lang="de-DE" dirty="0"/>
              <a:t>Part of </a:t>
            </a:r>
            <a:r>
              <a:rPr lang="de-DE" dirty="0" err="1"/>
              <a:t>data</a:t>
            </a:r>
            <a:r>
              <a:rPr lang="de-DE" dirty="0"/>
              <a:t> </a:t>
            </a:r>
            <a:r>
              <a:rPr lang="de-DE" dirty="0" err="1"/>
              <a:t>accuracy</a:t>
            </a:r>
            <a:r>
              <a:rPr lang="de-DE" dirty="0"/>
              <a:t> (art. 5): </a:t>
            </a:r>
            <a:r>
              <a:rPr lang="de-DE" b="0" i="0" u="none" strike="noStrike" dirty="0" err="1">
                <a:solidFill>
                  <a:srgbClr val="1F1F21"/>
                </a:solidFill>
                <a:effectLst/>
                <a:latin typeface="Gill Sans" panose="020B0502020104020203" pitchFamily="34" charset="-79"/>
                <a:cs typeface="Gill Sans" panose="020B0502020104020203" pitchFamily="34" charset="-79"/>
              </a:rPr>
              <a:t>accurate</a:t>
            </a:r>
            <a:r>
              <a:rPr lang="de-DE" b="0" i="0" u="none" strike="noStrike" dirty="0">
                <a:solidFill>
                  <a:srgbClr val="1F1F21"/>
                </a:solidFill>
                <a:effectLst/>
                <a:latin typeface="Gill Sans" panose="020B0502020104020203" pitchFamily="34" charset="-79"/>
                <a:cs typeface="Gill Sans" panose="020B0502020104020203" pitchFamily="34" charset="-79"/>
              </a:rPr>
              <a:t> and, </a:t>
            </a:r>
            <a:r>
              <a:rPr lang="de-DE" b="0" i="0" u="none" strike="noStrike" dirty="0" err="1">
                <a:solidFill>
                  <a:srgbClr val="1F1F21"/>
                </a:solidFill>
                <a:effectLst/>
                <a:latin typeface="Gill Sans" panose="020B0502020104020203" pitchFamily="34" charset="-79"/>
                <a:cs typeface="Gill Sans" panose="020B0502020104020203" pitchFamily="34" charset="-79"/>
              </a:rPr>
              <a:t>where</a:t>
            </a:r>
            <a:r>
              <a:rPr lang="de-DE" b="0" i="0" u="none" strike="noStrike" dirty="0">
                <a:solidFill>
                  <a:srgbClr val="1F1F21"/>
                </a:solidFill>
                <a:effectLst/>
                <a:latin typeface="Gill Sans" panose="020B0502020104020203" pitchFamily="34" charset="-79"/>
                <a:cs typeface="Gill Sans" panose="020B0502020104020203" pitchFamily="34" charset="-79"/>
              </a:rPr>
              <a:t> </a:t>
            </a:r>
            <a:r>
              <a:rPr lang="de-DE" b="0" i="0" u="none" strike="noStrike" dirty="0" err="1">
                <a:solidFill>
                  <a:srgbClr val="1F1F21"/>
                </a:solidFill>
                <a:effectLst/>
                <a:latin typeface="Gill Sans" panose="020B0502020104020203" pitchFamily="34" charset="-79"/>
                <a:cs typeface="Gill Sans" panose="020B0502020104020203" pitchFamily="34" charset="-79"/>
              </a:rPr>
              <a:t>necessary</a:t>
            </a:r>
            <a:r>
              <a:rPr lang="de-DE" b="0" i="0" u="none" strike="noStrike" dirty="0">
                <a:solidFill>
                  <a:srgbClr val="1F1F21"/>
                </a:solidFill>
                <a:effectLst/>
                <a:latin typeface="Gill Sans" panose="020B0502020104020203" pitchFamily="34" charset="-79"/>
                <a:cs typeface="Gill Sans" panose="020B0502020104020203" pitchFamily="34" charset="-79"/>
              </a:rPr>
              <a:t>, </a:t>
            </a:r>
            <a:r>
              <a:rPr lang="de-DE" b="0" i="0" u="none" strike="noStrike" dirty="0" err="1">
                <a:solidFill>
                  <a:srgbClr val="1F1F21"/>
                </a:solidFill>
                <a:effectLst/>
                <a:latin typeface="Gill Sans" panose="020B0502020104020203" pitchFamily="34" charset="-79"/>
                <a:cs typeface="Gill Sans" panose="020B0502020104020203" pitchFamily="34" charset="-79"/>
              </a:rPr>
              <a:t>kept</a:t>
            </a:r>
            <a:r>
              <a:rPr lang="de-DE" b="0" i="0" u="none" strike="noStrike" dirty="0">
                <a:solidFill>
                  <a:srgbClr val="1F1F21"/>
                </a:solidFill>
                <a:effectLst/>
                <a:latin typeface="Gill Sans" panose="020B0502020104020203" pitchFamily="34" charset="-79"/>
                <a:cs typeface="Gill Sans" panose="020B0502020104020203" pitchFamily="34" charset="-79"/>
              </a:rPr>
              <a:t> up to date; </a:t>
            </a:r>
            <a:r>
              <a:rPr lang="de-DE" b="0" i="0" u="none" strike="noStrike" dirty="0" err="1">
                <a:solidFill>
                  <a:srgbClr val="1F1F21"/>
                </a:solidFill>
                <a:effectLst/>
                <a:latin typeface="Gill Sans" panose="020B0502020104020203" pitchFamily="34" charset="-79"/>
                <a:cs typeface="Gill Sans" panose="020B0502020104020203" pitchFamily="34" charset="-79"/>
              </a:rPr>
              <a:t>every</a:t>
            </a:r>
            <a:r>
              <a:rPr lang="de-DE" b="0" i="0" u="none" strike="noStrike" dirty="0">
                <a:solidFill>
                  <a:srgbClr val="1F1F21"/>
                </a:solidFill>
                <a:effectLst/>
                <a:latin typeface="Gill Sans" panose="020B0502020104020203" pitchFamily="34" charset="-79"/>
                <a:cs typeface="Gill Sans" panose="020B0502020104020203" pitchFamily="34" charset="-79"/>
              </a:rPr>
              <a:t> </a:t>
            </a:r>
            <a:r>
              <a:rPr lang="de-DE" b="0" i="0" u="none" strike="noStrike" dirty="0" err="1">
                <a:solidFill>
                  <a:srgbClr val="1F1F21"/>
                </a:solidFill>
                <a:effectLst/>
                <a:latin typeface="Gill Sans" panose="020B0502020104020203" pitchFamily="34" charset="-79"/>
                <a:cs typeface="Gill Sans" panose="020B0502020104020203" pitchFamily="34" charset="-79"/>
              </a:rPr>
              <a:t>reasonable</a:t>
            </a:r>
            <a:r>
              <a:rPr lang="de-DE" b="0" i="0" u="none" strike="noStrike" dirty="0">
                <a:solidFill>
                  <a:srgbClr val="1F1F21"/>
                </a:solidFill>
                <a:effectLst/>
                <a:latin typeface="Gill Sans" panose="020B0502020104020203" pitchFamily="34" charset="-79"/>
                <a:cs typeface="Gill Sans" panose="020B0502020104020203" pitchFamily="34" charset="-79"/>
              </a:rPr>
              <a:t> </a:t>
            </a:r>
            <a:r>
              <a:rPr lang="de-DE" b="0" i="0" u="none" strike="noStrike" dirty="0" err="1">
                <a:solidFill>
                  <a:srgbClr val="1F1F21"/>
                </a:solidFill>
                <a:effectLst/>
                <a:latin typeface="Gill Sans" panose="020B0502020104020203" pitchFamily="34" charset="-79"/>
                <a:cs typeface="Gill Sans" panose="020B0502020104020203" pitchFamily="34" charset="-79"/>
              </a:rPr>
              <a:t>step</a:t>
            </a:r>
            <a:r>
              <a:rPr lang="de-DE" b="0" i="0" u="none" strike="noStrike" dirty="0">
                <a:solidFill>
                  <a:srgbClr val="1F1F21"/>
                </a:solidFill>
                <a:effectLst/>
                <a:latin typeface="Gill Sans" panose="020B0502020104020203" pitchFamily="34" charset="-79"/>
                <a:cs typeface="Gill Sans" panose="020B0502020104020203" pitchFamily="34" charset="-79"/>
              </a:rPr>
              <a:t> </a:t>
            </a:r>
            <a:r>
              <a:rPr lang="de-DE" b="0" i="0" u="none" strike="noStrike" dirty="0" err="1">
                <a:solidFill>
                  <a:srgbClr val="1F1F21"/>
                </a:solidFill>
                <a:effectLst/>
                <a:latin typeface="Gill Sans" panose="020B0502020104020203" pitchFamily="34" charset="-79"/>
                <a:cs typeface="Gill Sans" panose="020B0502020104020203" pitchFamily="34" charset="-79"/>
              </a:rPr>
              <a:t>must</a:t>
            </a:r>
            <a:r>
              <a:rPr lang="de-DE" b="0" i="0" u="none" strike="noStrike" dirty="0">
                <a:solidFill>
                  <a:srgbClr val="1F1F21"/>
                </a:solidFill>
                <a:effectLst/>
                <a:latin typeface="Gill Sans" panose="020B0502020104020203" pitchFamily="34" charset="-79"/>
                <a:cs typeface="Gill Sans" panose="020B0502020104020203" pitchFamily="34" charset="-79"/>
              </a:rPr>
              <a:t> be </a:t>
            </a:r>
            <a:r>
              <a:rPr lang="de-DE" b="0" i="0" u="none" strike="noStrike" dirty="0" err="1">
                <a:solidFill>
                  <a:srgbClr val="1F1F21"/>
                </a:solidFill>
                <a:effectLst/>
                <a:latin typeface="Gill Sans" panose="020B0502020104020203" pitchFamily="34" charset="-79"/>
                <a:cs typeface="Gill Sans" panose="020B0502020104020203" pitchFamily="34" charset="-79"/>
              </a:rPr>
              <a:t>taken</a:t>
            </a:r>
            <a:r>
              <a:rPr lang="de-DE" b="0" i="0" u="none" strike="noStrike" dirty="0">
                <a:solidFill>
                  <a:srgbClr val="1F1F21"/>
                </a:solidFill>
                <a:effectLst/>
                <a:latin typeface="Gill Sans" panose="020B0502020104020203" pitchFamily="34" charset="-79"/>
                <a:cs typeface="Gill Sans" panose="020B0502020104020203" pitchFamily="34" charset="-79"/>
              </a:rPr>
              <a:t> to </a:t>
            </a:r>
            <a:r>
              <a:rPr lang="de-DE" b="0" i="0" u="none" strike="noStrike" dirty="0" err="1">
                <a:solidFill>
                  <a:srgbClr val="1F1F21"/>
                </a:solidFill>
                <a:effectLst/>
                <a:latin typeface="Gill Sans" panose="020B0502020104020203" pitchFamily="34" charset="-79"/>
                <a:cs typeface="Gill Sans" panose="020B0502020104020203" pitchFamily="34" charset="-79"/>
              </a:rPr>
              <a:t>ensure</a:t>
            </a:r>
            <a:r>
              <a:rPr lang="de-DE" b="0" i="0" u="none" strike="noStrike" dirty="0">
                <a:solidFill>
                  <a:srgbClr val="1F1F21"/>
                </a:solidFill>
                <a:effectLst/>
                <a:latin typeface="Gill Sans" panose="020B0502020104020203" pitchFamily="34" charset="-79"/>
                <a:cs typeface="Gill Sans" panose="020B0502020104020203" pitchFamily="34" charset="-79"/>
              </a:rPr>
              <a:t> that personal </a:t>
            </a:r>
            <a:r>
              <a:rPr lang="de-DE" b="0" i="0" u="none" strike="noStrike" dirty="0" err="1">
                <a:solidFill>
                  <a:srgbClr val="1F1F21"/>
                </a:solidFill>
                <a:effectLst/>
                <a:latin typeface="Gill Sans" panose="020B0502020104020203" pitchFamily="34" charset="-79"/>
                <a:cs typeface="Gill Sans" panose="020B0502020104020203" pitchFamily="34" charset="-79"/>
              </a:rPr>
              <a:t>data</a:t>
            </a:r>
            <a:r>
              <a:rPr lang="de-DE" b="0" i="0" u="none" strike="noStrike" dirty="0">
                <a:solidFill>
                  <a:srgbClr val="1F1F21"/>
                </a:solidFill>
                <a:effectLst/>
                <a:latin typeface="Gill Sans" panose="020B0502020104020203" pitchFamily="34" charset="-79"/>
                <a:cs typeface="Gill Sans" panose="020B0502020104020203" pitchFamily="34" charset="-79"/>
              </a:rPr>
              <a:t> that are </a:t>
            </a:r>
            <a:r>
              <a:rPr lang="de-DE" b="0" i="0" u="none" strike="noStrike" dirty="0" err="1">
                <a:solidFill>
                  <a:srgbClr val="1F1F21"/>
                </a:solidFill>
                <a:effectLst/>
                <a:latin typeface="Gill Sans" panose="020B0502020104020203" pitchFamily="34" charset="-79"/>
                <a:cs typeface="Gill Sans" panose="020B0502020104020203" pitchFamily="34" charset="-79"/>
              </a:rPr>
              <a:t>inaccurate</a:t>
            </a:r>
            <a:r>
              <a:rPr lang="de-DE" b="0" i="0" u="none" strike="noStrike" dirty="0">
                <a:solidFill>
                  <a:srgbClr val="1F1F21"/>
                </a:solidFill>
                <a:effectLst/>
                <a:latin typeface="Gill Sans" panose="020B0502020104020203" pitchFamily="34" charset="-79"/>
                <a:cs typeface="Gill Sans" panose="020B0502020104020203" pitchFamily="34" charset="-79"/>
              </a:rPr>
              <a:t>, </a:t>
            </a:r>
            <a:r>
              <a:rPr lang="de-DE" b="0" i="0" u="none" strike="noStrike" dirty="0" err="1">
                <a:solidFill>
                  <a:srgbClr val="1F1F21"/>
                </a:solidFill>
                <a:effectLst/>
                <a:latin typeface="Gill Sans" panose="020B0502020104020203" pitchFamily="34" charset="-79"/>
                <a:cs typeface="Gill Sans" panose="020B0502020104020203" pitchFamily="34" charset="-79"/>
              </a:rPr>
              <a:t>having</a:t>
            </a:r>
            <a:r>
              <a:rPr lang="de-DE" b="0" i="0" u="none" strike="noStrike" dirty="0">
                <a:solidFill>
                  <a:srgbClr val="1F1F21"/>
                </a:solidFill>
                <a:effectLst/>
                <a:latin typeface="Gill Sans" panose="020B0502020104020203" pitchFamily="34" charset="-79"/>
                <a:cs typeface="Gill Sans" panose="020B0502020104020203" pitchFamily="34" charset="-79"/>
              </a:rPr>
              <a:t> </a:t>
            </a:r>
            <a:r>
              <a:rPr lang="de-DE" b="0" i="0" u="none" strike="noStrike" dirty="0" err="1">
                <a:solidFill>
                  <a:srgbClr val="1F1F21"/>
                </a:solidFill>
                <a:effectLst/>
                <a:latin typeface="Gill Sans" panose="020B0502020104020203" pitchFamily="34" charset="-79"/>
                <a:cs typeface="Gill Sans" panose="020B0502020104020203" pitchFamily="34" charset="-79"/>
              </a:rPr>
              <a:t>regard</a:t>
            </a:r>
            <a:r>
              <a:rPr lang="de-DE" b="0" i="0" u="none" strike="noStrike" dirty="0">
                <a:solidFill>
                  <a:srgbClr val="1F1F21"/>
                </a:solidFill>
                <a:effectLst/>
                <a:latin typeface="Gill Sans" panose="020B0502020104020203" pitchFamily="34" charset="-79"/>
                <a:cs typeface="Gill Sans" panose="020B0502020104020203" pitchFamily="34" charset="-79"/>
              </a:rPr>
              <a:t> to the </a:t>
            </a:r>
            <a:r>
              <a:rPr lang="de-DE" b="0" i="0" u="none" strike="noStrike" dirty="0" err="1">
                <a:solidFill>
                  <a:srgbClr val="1F1F21"/>
                </a:solidFill>
                <a:effectLst/>
                <a:latin typeface="Gill Sans" panose="020B0502020104020203" pitchFamily="34" charset="-79"/>
                <a:cs typeface="Gill Sans" panose="020B0502020104020203" pitchFamily="34" charset="-79"/>
              </a:rPr>
              <a:t>purposes</a:t>
            </a:r>
            <a:r>
              <a:rPr lang="de-DE" b="0" i="0" u="none" strike="noStrike" dirty="0">
                <a:solidFill>
                  <a:srgbClr val="1F1F21"/>
                </a:solidFill>
                <a:effectLst/>
                <a:latin typeface="Gill Sans" panose="020B0502020104020203" pitchFamily="34" charset="-79"/>
                <a:cs typeface="Gill Sans" panose="020B0502020104020203" pitchFamily="34" charset="-79"/>
              </a:rPr>
              <a:t> for which they are </a:t>
            </a:r>
            <a:r>
              <a:rPr lang="de-DE" b="0" i="0" u="none" strike="noStrike" dirty="0" err="1">
                <a:solidFill>
                  <a:srgbClr val="1F1F21"/>
                </a:solidFill>
                <a:effectLst/>
                <a:latin typeface="Gill Sans" panose="020B0502020104020203" pitchFamily="34" charset="-79"/>
                <a:cs typeface="Gill Sans" panose="020B0502020104020203" pitchFamily="34" charset="-79"/>
              </a:rPr>
              <a:t>processed</a:t>
            </a:r>
            <a:r>
              <a:rPr lang="de-DE" b="0" i="0" u="none" strike="noStrike" dirty="0">
                <a:solidFill>
                  <a:srgbClr val="1F1F21"/>
                </a:solidFill>
                <a:effectLst/>
                <a:latin typeface="Gill Sans" panose="020B0502020104020203" pitchFamily="34" charset="-79"/>
                <a:cs typeface="Gill Sans" panose="020B0502020104020203" pitchFamily="34" charset="-79"/>
              </a:rPr>
              <a:t>, are </a:t>
            </a:r>
            <a:r>
              <a:rPr lang="de-DE" b="0" i="0" u="none" strike="noStrike" dirty="0" err="1">
                <a:solidFill>
                  <a:srgbClr val="1F1F21"/>
                </a:solidFill>
                <a:effectLst/>
                <a:latin typeface="Gill Sans" panose="020B0502020104020203" pitchFamily="34" charset="-79"/>
                <a:cs typeface="Gill Sans" panose="020B0502020104020203" pitchFamily="34" charset="-79"/>
              </a:rPr>
              <a:t>erased</a:t>
            </a:r>
            <a:r>
              <a:rPr lang="de-DE" b="0" i="0" u="none" strike="noStrike" dirty="0">
                <a:solidFill>
                  <a:srgbClr val="1F1F21"/>
                </a:solidFill>
                <a:effectLst/>
                <a:latin typeface="Gill Sans" panose="020B0502020104020203" pitchFamily="34" charset="-79"/>
                <a:cs typeface="Gill Sans" panose="020B0502020104020203" pitchFamily="34" charset="-79"/>
              </a:rPr>
              <a:t> or </a:t>
            </a:r>
            <a:r>
              <a:rPr lang="de-DE" b="0" i="0" u="none" strike="noStrike" dirty="0" err="1">
                <a:solidFill>
                  <a:srgbClr val="1F1F21"/>
                </a:solidFill>
                <a:effectLst/>
                <a:latin typeface="Gill Sans" panose="020B0502020104020203" pitchFamily="34" charset="-79"/>
                <a:cs typeface="Gill Sans" panose="020B0502020104020203" pitchFamily="34" charset="-79"/>
              </a:rPr>
              <a:t>rectified</a:t>
            </a:r>
            <a:r>
              <a:rPr lang="de-DE" b="0" i="0" u="none" strike="noStrike" dirty="0">
                <a:solidFill>
                  <a:srgbClr val="1F1F21"/>
                </a:solidFill>
                <a:effectLst/>
                <a:latin typeface="Gill Sans" panose="020B0502020104020203" pitchFamily="34" charset="-79"/>
                <a:cs typeface="Gill Sans" panose="020B0502020104020203" pitchFamily="34" charset="-79"/>
              </a:rPr>
              <a:t> </a:t>
            </a:r>
            <a:r>
              <a:rPr lang="de-DE" b="0" i="0" u="none" strike="noStrike" dirty="0" err="1">
                <a:solidFill>
                  <a:srgbClr val="1F1F21"/>
                </a:solidFill>
                <a:effectLst/>
                <a:latin typeface="Gill Sans" panose="020B0502020104020203" pitchFamily="34" charset="-79"/>
                <a:cs typeface="Gill Sans" panose="020B0502020104020203" pitchFamily="34" charset="-79"/>
              </a:rPr>
              <a:t>without</a:t>
            </a:r>
            <a:r>
              <a:rPr lang="de-DE" b="0" i="0" u="none" strike="noStrike" dirty="0">
                <a:solidFill>
                  <a:srgbClr val="1F1F21"/>
                </a:solidFill>
                <a:effectLst/>
                <a:latin typeface="Gill Sans" panose="020B0502020104020203" pitchFamily="34" charset="-79"/>
                <a:cs typeface="Gill Sans" panose="020B0502020104020203" pitchFamily="34" charset="-79"/>
              </a:rPr>
              <a:t> </a:t>
            </a:r>
            <a:r>
              <a:rPr lang="de-DE" b="0" i="0" u="none" strike="noStrike" dirty="0" err="1">
                <a:solidFill>
                  <a:srgbClr val="1F1F21"/>
                </a:solidFill>
                <a:effectLst/>
                <a:latin typeface="Gill Sans" panose="020B0502020104020203" pitchFamily="34" charset="-79"/>
                <a:cs typeface="Gill Sans" panose="020B0502020104020203" pitchFamily="34" charset="-79"/>
              </a:rPr>
              <a:t>delay</a:t>
            </a:r>
            <a:r>
              <a:rPr lang="de-DE" b="0" i="0" u="none" strike="noStrike" dirty="0">
                <a:solidFill>
                  <a:srgbClr val="1F1F21"/>
                </a:solidFill>
                <a:effectLst/>
                <a:latin typeface="Gill Sans" panose="020B0502020104020203" pitchFamily="34" charset="-79"/>
                <a:cs typeface="Gill Sans" panose="020B0502020104020203" pitchFamily="34" charset="-79"/>
              </a:rPr>
              <a:t> (‘</a:t>
            </a:r>
            <a:r>
              <a:rPr lang="de-DE" b="0" i="0" u="none" strike="noStrike" dirty="0" err="1">
                <a:solidFill>
                  <a:srgbClr val="1F1F21"/>
                </a:solidFill>
                <a:effectLst/>
                <a:latin typeface="Gill Sans" panose="020B0502020104020203" pitchFamily="34" charset="-79"/>
                <a:cs typeface="Gill Sans" panose="020B0502020104020203" pitchFamily="34" charset="-79"/>
              </a:rPr>
              <a:t>accuracy</a:t>
            </a:r>
            <a:r>
              <a:rPr lang="de-DE" b="0" i="0" u="none" strike="noStrike" dirty="0">
                <a:solidFill>
                  <a:srgbClr val="1F1F21"/>
                </a:solidFill>
                <a:effectLst/>
                <a:latin typeface="Gill Sans" panose="020B0502020104020203" pitchFamily="34" charset="-79"/>
                <a:cs typeface="Gill Sans" panose="020B0502020104020203" pitchFamily="34" charset="-79"/>
              </a:rPr>
              <a:t>’);</a:t>
            </a:r>
          </a:p>
          <a:p>
            <a:r>
              <a:rPr lang="de-DE" dirty="0" err="1">
                <a:solidFill>
                  <a:srgbClr val="1F1F21"/>
                </a:solidFill>
                <a:latin typeface="Gill Sans" panose="020B0502020104020203" pitchFamily="34" charset="-79"/>
                <a:cs typeface="Gill Sans" panose="020B0502020104020203" pitchFamily="34" charset="-79"/>
              </a:rPr>
              <a:t>Examples</a:t>
            </a:r>
            <a:r>
              <a:rPr lang="de-DE" dirty="0">
                <a:solidFill>
                  <a:srgbClr val="1F1F21"/>
                </a:solidFill>
                <a:latin typeface="Gill Sans" panose="020B0502020104020203" pitchFamily="34" charset="-79"/>
                <a:cs typeface="Gill Sans" panose="020B0502020104020203" pitchFamily="34" charset="-79"/>
              </a:rPr>
              <a:t>: Name </a:t>
            </a:r>
            <a:r>
              <a:rPr lang="de-DE" dirty="0" err="1">
                <a:solidFill>
                  <a:srgbClr val="1F1F21"/>
                </a:solidFill>
                <a:latin typeface="Gill Sans" panose="020B0502020104020203" pitchFamily="34" charset="-79"/>
                <a:cs typeface="Gill Sans" panose="020B0502020104020203" pitchFamily="34" charset="-79"/>
              </a:rPr>
              <a:t>changes</a:t>
            </a:r>
            <a:r>
              <a:rPr lang="de-DE" dirty="0">
                <a:solidFill>
                  <a:srgbClr val="1F1F21"/>
                </a:solidFill>
                <a:latin typeface="Gill Sans" panose="020B0502020104020203" pitchFamily="34" charset="-79"/>
                <a:cs typeface="Gill Sans" panose="020B0502020104020203" pitchFamily="34" charset="-79"/>
              </a:rPr>
              <a:t>, </a:t>
            </a:r>
            <a:r>
              <a:rPr lang="de-DE" dirty="0" err="1">
                <a:solidFill>
                  <a:srgbClr val="1F1F21"/>
                </a:solidFill>
                <a:latin typeface="Gill Sans" panose="020B0502020104020203" pitchFamily="34" charset="-79"/>
                <a:cs typeface="Gill Sans" panose="020B0502020104020203" pitchFamily="34" charset="-79"/>
              </a:rPr>
              <a:t>spelling</a:t>
            </a:r>
            <a:r>
              <a:rPr lang="de-DE" dirty="0">
                <a:solidFill>
                  <a:srgbClr val="1F1F21"/>
                </a:solidFill>
                <a:latin typeface="Gill Sans" panose="020B0502020104020203" pitchFamily="34" charset="-79"/>
                <a:cs typeface="Gill Sans" panose="020B0502020104020203" pitchFamily="34" charset="-79"/>
              </a:rPr>
              <a:t>, </a:t>
            </a:r>
            <a:r>
              <a:rPr lang="de-DE" dirty="0" err="1">
                <a:solidFill>
                  <a:srgbClr val="1F1F21"/>
                </a:solidFill>
                <a:latin typeface="Gill Sans" panose="020B0502020104020203" pitchFamily="34" charset="-79"/>
                <a:cs typeface="Gill Sans" panose="020B0502020104020203" pitchFamily="34" charset="-79"/>
              </a:rPr>
              <a:t>misunderstandings</a:t>
            </a:r>
            <a:r>
              <a:rPr lang="de-DE" dirty="0">
                <a:solidFill>
                  <a:srgbClr val="1F1F21"/>
                </a:solidFill>
                <a:latin typeface="Gill Sans" panose="020B0502020104020203" pitchFamily="34" charset="-79"/>
                <a:cs typeface="Gill Sans" panose="020B0502020104020203" pitchFamily="34" charset="-79"/>
              </a:rPr>
              <a:t> that are </a:t>
            </a:r>
            <a:r>
              <a:rPr lang="de-DE" dirty="0" err="1">
                <a:solidFill>
                  <a:srgbClr val="1F1F21"/>
                </a:solidFill>
                <a:latin typeface="Gill Sans" panose="020B0502020104020203" pitchFamily="34" charset="-79"/>
                <a:cs typeface="Gill Sans" panose="020B0502020104020203" pitchFamily="34" charset="-79"/>
              </a:rPr>
              <a:t>documented</a:t>
            </a:r>
            <a:r>
              <a:rPr lang="de-DE" dirty="0">
                <a:solidFill>
                  <a:srgbClr val="1F1F21"/>
                </a:solidFill>
                <a:latin typeface="Gill Sans" panose="020B0502020104020203" pitchFamily="34" charset="-79"/>
                <a:cs typeface="Gill Sans" panose="020B0502020104020203" pitchFamily="34" charset="-79"/>
              </a:rPr>
              <a:t> </a:t>
            </a:r>
            <a:endParaRPr lang="de-FI" dirty="0"/>
          </a:p>
        </p:txBody>
      </p:sp>
    </p:spTree>
    <p:extLst>
      <p:ext uri="{BB962C8B-B14F-4D97-AF65-F5344CB8AC3E}">
        <p14:creationId xmlns:p14="http://schemas.microsoft.com/office/powerpoint/2010/main" val="25455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15A65-1116-4E1A-BBED-A05988161B93}"/>
              </a:ext>
            </a:extLst>
          </p:cNvPr>
          <p:cNvSpPr>
            <a:spLocks noGrp="1"/>
          </p:cNvSpPr>
          <p:nvPr>
            <p:ph type="title"/>
          </p:nvPr>
        </p:nvSpPr>
        <p:spPr/>
        <p:txBody>
          <a:bodyPr/>
          <a:lstStyle/>
          <a:p>
            <a:r>
              <a:rPr lang="de-DE" dirty="0"/>
              <a:t>ARTICLE 17: RTBF</a:t>
            </a:r>
          </a:p>
        </p:txBody>
      </p:sp>
      <p:sp>
        <p:nvSpPr>
          <p:cNvPr id="3" name="Text Placeholder 2">
            <a:extLst>
              <a:ext uri="{FF2B5EF4-FFF2-40B4-BE49-F238E27FC236}">
                <a16:creationId xmlns:a16="http://schemas.microsoft.com/office/drawing/2014/main" id="{F04D58D4-5938-44B3-AB46-63FC0C217BCF}"/>
              </a:ext>
            </a:extLst>
          </p:cNvPr>
          <p:cNvSpPr>
            <a:spLocks noGrp="1"/>
          </p:cNvSpPr>
          <p:nvPr>
            <p:ph type="body" idx="1"/>
          </p:nvPr>
        </p:nvSpPr>
        <p:spPr/>
        <p:txBody>
          <a:bodyPr/>
          <a:lstStyle/>
          <a:p>
            <a:endParaRPr lang="fi-FI"/>
          </a:p>
        </p:txBody>
      </p:sp>
      <p:sp>
        <p:nvSpPr>
          <p:cNvPr id="4" name="Footer Placeholder 3">
            <a:extLst>
              <a:ext uri="{FF2B5EF4-FFF2-40B4-BE49-F238E27FC236}">
                <a16:creationId xmlns:a16="http://schemas.microsoft.com/office/drawing/2014/main" id="{DC576A0E-B185-4FC6-8724-24E6CD89AAB9}"/>
              </a:ext>
            </a:extLst>
          </p:cNvPr>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2302501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78367C-86E2-A143-8312-701B437516F9}"/>
              </a:ext>
            </a:extLst>
          </p:cNvPr>
          <p:cNvSpPr>
            <a:spLocks noGrp="1"/>
          </p:cNvSpPr>
          <p:nvPr>
            <p:ph type="title"/>
          </p:nvPr>
        </p:nvSpPr>
        <p:spPr/>
        <p:txBody>
          <a:bodyPr/>
          <a:lstStyle/>
          <a:p>
            <a:r>
              <a:rPr lang="de-DE" dirty="0" err="1"/>
              <a:t>Article</a:t>
            </a:r>
            <a:r>
              <a:rPr lang="de-DE" dirty="0"/>
              <a:t> 17: Right to be </a:t>
            </a:r>
            <a:r>
              <a:rPr lang="de-DE" dirty="0" err="1"/>
              <a:t>forgotten</a:t>
            </a:r>
            <a:r>
              <a:rPr lang="de-DE" dirty="0"/>
              <a:t> is less cool than it </a:t>
            </a:r>
            <a:r>
              <a:rPr lang="de-DE" dirty="0" err="1"/>
              <a:t>sounds</a:t>
            </a:r>
            <a:endParaRPr lang="de-FI" dirty="0"/>
          </a:p>
        </p:txBody>
      </p:sp>
      <p:sp>
        <p:nvSpPr>
          <p:cNvPr id="3" name="Inhaltsplatzhalter 2">
            <a:extLst>
              <a:ext uri="{FF2B5EF4-FFF2-40B4-BE49-F238E27FC236}">
                <a16:creationId xmlns:a16="http://schemas.microsoft.com/office/drawing/2014/main" id="{7B7B90CB-F367-8C40-B73F-164C23A53F6C}"/>
              </a:ext>
            </a:extLst>
          </p:cNvPr>
          <p:cNvSpPr>
            <a:spLocks noGrp="1"/>
          </p:cNvSpPr>
          <p:nvPr>
            <p:ph idx="1"/>
          </p:nvPr>
        </p:nvSpPr>
        <p:spPr/>
        <p:txBody>
          <a:bodyPr/>
          <a:lstStyle/>
          <a:p>
            <a:r>
              <a:rPr lang="de-DE" dirty="0" err="1"/>
              <a:t>Conditions</a:t>
            </a:r>
            <a:endParaRPr lang="de-DE" dirty="0"/>
          </a:p>
          <a:p>
            <a:pPr lvl="1"/>
            <a:r>
              <a:rPr lang="de-DE" dirty="0"/>
              <a:t>Personal </a:t>
            </a:r>
            <a:r>
              <a:rPr lang="de-DE" dirty="0" err="1"/>
              <a:t>data</a:t>
            </a:r>
            <a:r>
              <a:rPr lang="de-DE" dirty="0"/>
              <a:t> no </a:t>
            </a:r>
            <a:r>
              <a:rPr lang="de-DE" dirty="0" err="1"/>
              <a:t>longer</a:t>
            </a:r>
            <a:r>
              <a:rPr lang="de-DE" dirty="0"/>
              <a:t> </a:t>
            </a:r>
            <a:r>
              <a:rPr lang="de-DE" dirty="0" err="1"/>
              <a:t>necessary</a:t>
            </a:r>
            <a:r>
              <a:rPr lang="de-DE" dirty="0"/>
              <a:t> for the </a:t>
            </a:r>
            <a:r>
              <a:rPr lang="de-DE" dirty="0" err="1"/>
              <a:t>purposes</a:t>
            </a:r>
            <a:endParaRPr lang="de-DE" dirty="0"/>
          </a:p>
          <a:p>
            <a:pPr lvl="1"/>
            <a:r>
              <a:rPr lang="de-DE" dirty="0" err="1"/>
              <a:t>Consent</a:t>
            </a:r>
            <a:r>
              <a:rPr lang="de-DE" dirty="0"/>
              <a:t> </a:t>
            </a:r>
            <a:r>
              <a:rPr lang="de-DE" dirty="0" err="1"/>
              <a:t>withdrawn</a:t>
            </a:r>
            <a:r>
              <a:rPr lang="de-DE" dirty="0"/>
              <a:t> (and no </a:t>
            </a:r>
            <a:r>
              <a:rPr lang="de-DE" dirty="0" err="1"/>
              <a:t>other</a:t>
            </a:r>
            <a:r>
              <a:rPr lang="de-DE" dirty="0"/>
              <a:t> </a:t>
            </a:r>
            <a:r>
              <a:rPr lang="de-DE" dirty="0" err="1"/>
              <a:t>reason</a:t>
            </a:r>
            <a:r>
              <a:rPr lang="de-DE" dirty="0"/>
              <a:t>)</a:t>
            </a:r>
          </a:p>
          <a:p>
            <a:pPr lvl="1"/>
            <a:r>
              <a:rPr lang="de-DE" dirty="0" err="1"/>
              <a:t>Objection</a:t>
            </a:r>
            <a:r>
              <a:rPr lang="de-DE" dirty="0"/>
              <a:t> to processing + no </a:t>
            </a:r>
            <a:r>
              <a:rPr lang="de-DE" dirty="0" err="1"/>
              <a:t>override</a:t>
            </a:r>
            <a:r>
              <a:rPr lang="de-DE" dirty="0"/>
              <a:t> </a:t>
            </a:r>
          </a:p>
          <a:p>
            <a:pPr lvl="1"/>
            <a:r>
              <a:rPr lang="de-DE" dirty="0" err="1"/>
              <a:t>unlawfully</a:t>
            </a:r>
            <a:r>
              <a:rPr lang="de-DE" dirty="0"/>
              <a:t> </a:t>
            </a:r>
            <a:r>
              <a:rPr lang="de-DE" dirty="0" err="1"/>
              <a:t>processed</a:t>
            </a:r>
            <a:r>
              <a:rPr lang="de-DE" dirty="0"/>
              <a:t> from the start</a:t>
            </a:r>
          </a:p>
          <a:p>
            <a:pPr lvl="1"/>
            <a:r>
              <a:rPr lang="de-DE" dirty="0" err="1"/>
              <a:t>Some</a:t>
            </a:r>
            <a:r>
              <a:rPr lang="de-DE" dirty="0"/>
              <a:t> </a:t>
            </a:r>
            <a:r>
              <a:rPr lang="de-DE" dirty="0" err="1"/>
              <a:t>other</a:t>
            </a:r>
            <a:r>
              <a:rPr lang="de-DE" dirty="0"/>
              <a:t> law </a:t>
            </a:r>
            <a:r>
              <a:rPr lang="de-DE" dirty="0" err="1"/>
              <a:t>says</a:t>
            </a:r>
            <a:r>
              <a:rPr lang="de-DE" dirty="0"/>
              <a:t> the </a:t>
            </a:r>
            <a:r>
              <a:rPr lang="de-DE" dirty="0" err="1"/>
              <a:t>data</a:t>
            </a:r>
            <a:r>
              <a:rPr lang="de-DE" dirty="0"/>
              <a:t> </a:t>
            </a:r>
            <a:r>
              <a:rPr lang="de-DE" dirty="0" err="1"/>
              <a:t>needs</a:t>
            </a:r>
            <a:r>
              <a:rPr lang="de-DE" dirty="0"/>
              <a:t> to be </a:t>
            </a:r>
            <a:r>
              <a:rPr lang="de-DE" dirty="0" err="1"/>
              <a:t>deleted</a:t>
            </a:r>
            <a:endParaRPr lang="de-DE" dirty="0"/>
          </a:p>
          <a:p>
            <a:pPr lvl="1"/>
            <a:r>
              <a:rPr lang="de-DE" dirty="0"/>
              <a:t>Data of children </a:t>
            </a:r>
          </a:p>
          <a:p>
            <a:r>
              <a:rPr lang="de-DE" dirty="0" err="1"/>
              <a:t>Exception</a:t>
            </a:r>
            <a:r>
              <a:rPr lang="de-DE" dirty="0"/>
              <a:t> </a:t>
            </a:r>
            <a:r>
              <a:rPr lang="de-DE" dirty="0" err="1"/>
              <a:t>exist</a:t>
            </a:r>
            <a:r>
              <a:rPr lang="de-DE" dirty="0"/>
              <a:t> </a:t>
            </a:r>
            <a:r>
              <a:rPr lang="de-DE" dirty="0" err="1"/>
              <a:t>even</a:t>
            </a:r>
            <a:r>
              <a:rPr lang="de-DE" dirty="0"/>
              <a:t> </a:t>
            </a:r>
            <a:r>
              <a:rPr lang="de-DE" dirty="0" err="1"/>
              <a:t>then</a:t>
            </a:r>
            <a:r>
              <a:rPr lang="de-DE" dirty="0"/>
              <a:t>!</a:t>
            </a:r>
          </a:p>
          <a:p>
            <a:pPr lvl="8"/>
            <a:endParaRPr lang="de-FI" dirty="0"/>
          </a:p>
        </p:txBody>
      </p:sp>
    </p:spTree>
    <p:extLst>
      <p:ext uri="{BB962C8B-B14F-4D97-AF65-F5344CB8AC3E}">
        <p14:creationId xmlns:p14="http://schemas.microsoft.com/office/powerpoint/2010/main" val="2267043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12378-01E7-4DAC-B57F-EAB8671B411A}"/>
              </a:ext>
            </a:extLst>
          </p:cNvPr>
          <p:cNvSpPr>
            <a:spLocks noGrp="1"/>
          </p:cNvSpPr>
          <p:nvPr>
            <p:ph type="title"/>
          </p:nvPr>
        </p:nvSpPr>
        <p:spPr/>
        <p:txBody>
          <a:bodyPr/>
          <a:lstStyle/>
          <a:p>
            <a:r>
              <a:rPr lang="de-DE" dirty="0"/>
              <a:t>Back to Article 17 ("right to </a:t>
            </a:r>
            <a:r>
              <a:rPr lang="de-DE" dirty="0" err="1"/>
              <a:t>erasure</a:t>
            </a:r>
            <a:r>
              <a:rPr lang="de-DE" dirty="0"/>
              <a:t>" aka RTBF)</a:t>
            </a:r>
            <a:endParaRPr lang="fi-FI" dirty="0"/>
          </a:p>
        </p:txBody>
      </p:sp>
      <p:sp>
        <p:nvSpPr>
          <p:cNvPr id="3" name="Content Placeholder 2">
            <a:extLst>
              <a:ext uri="{FF2B5EF4-FFF2-40B4-BE49-F238E27FC236}">
                <a16:creationId xmlns:a16="http://schemas.microsoft.com/office/drawing/2014/main" id="{D7A0FF3E-54B4-49B5-ACF8-941607DCA274}"/>
              </a:ext>
            </a:extLst>
          </p:cNvPr>
          <p:cNvSpPr>
            <a:spLocks noGrp="1"/>
          </p:cNvSpPr>
          <p:nvPr>
            <p:ph idx="1"/>
          </p:nvPr>
        </p:nvSpPr>
        <p:spPr/>
        <p:txBody>
          <a:bodyPr>
            <a:normAutofit lnSpcReduction="10000"/>
          </a:bodyPr>
          <a:lstStyle/>
          <a:p>
            <a:r>
              <a:rPr lang="de-DE" dirty="0"/>
              <a:t>Article 17 </a:t>
            </a:r>
            <a:r>
              <a:rPr lang="de-DE" dirty="0" err="1"/>
              <a:t>collects</a:t>
            </a:r>
            <a:r>
              <a:rPr lang="de-DE" dirty="0"/>
              <a:t> a </a:t>
            </a:r>
            <a:r>
              <a:rPr lang="de-DE" dirty="0" err="1"/>
              <a:t>few</a:t>
            </a:r>
            <a:r>
              <a:rPr lang="de-DE" dirty="0"/>
              <a:t> </a:t>
            </a:r>
            <a:r>
              <a:rPr lang="de-DE" dirty="0" err="1"/>
              <a:t>grounds</a:t>
            </a:r>
            <a:r>
              <a:rPr lang="de-DE" dirty="0"/>
              <a:t> when data may </a:t>
            </a:r>
            <a:r>
              <a:rPr lang="de-DE" dirty="0" err="1"/>
              <a:t>no</a:t>
            </a:r>
            <a:r>
              <a:rPr lang="de-DE" dirty="0"/>
              <a:t> </a:t>
            </a:r>
            <a:r>
              <a:rPr lang="de-DE" dirty="0" err="1"/>
              <a:t>longer</a:t>
            </a:r>
            <a:r>
              <a:rPr lang="de-DE" dirty="0"/>
              <a:t> be </a:t>
            </a:r>
            <a:r>
              <a:rPr lang="de-DE" dirty="0" err="1"/>
              <a:t>kept</a:t>
            </a:r>
            <a:endParaRPr lang="de-DE" dirty="0"/>
          </a:p>
          <a:p>
            <a:pPr lvl="1"/>
            <a:r>
              <a:rPr lang="fi-FI" dirty="0"/>
              <a:t>No </a:t>
            </a:r>
            <a:r>
              <a:rPr lang="fi-FI" dirty="0" err="1"/>
              <a:t>longer</a:t>
            </a:r>
            <a:r>
              <a:rPr lang="fi-FI" dirty="0"/>
              <a:t> necessary</a:t>
            </a:r>
          </a:p>
          <a:p>
            <a:pPr lvl="1"/>
            <a:r>
              <a:rPr lang="fi-FI" dirty="0"/>
              <a:t>Consent or object</a:t>
            </a:r>
          </a:p>
          <a:p>
            <a:pPr lvl="1"/>
            <a:r>
              <a:rPr lang="fi-FI" dirty="0" err="1"/>
              <a:t>Unawful</a:t>
            </a:r>
            <a:r>
              <a:rPr lang="fi-FI" dirty="0"/>
              <a:t> processing</a:t>
            </a:r>
          </a:p>
          <a:p>
            <a:pPr lvl="1"/>
            <a:r>
              <a:rPr lang="fi-FI" dirty="0"/>
              <a:t>Etc. </a:t>
            </a:r>
          </a:p>
          <a:p>
            <a:r>
              <a:rPr lang="fi-FI" dirty="0"/>
              <a:t>Obligation of the controller to </a:t>
            </a:r>
            <a:r>
              <a:rPr lang="fi-FI" dirty="0" err="1"/>
              <a:t>inform</a:t>
            </a:r>
            <a:r>
              <a:rPr lang="fi-FI" dirty="0"/>
              <a:t> controllers with </a:t>
            </a:r>
            <a:r>
              <a:rPr lang="fi-FI" dirty="0" err="1"/>
              <a:t>whom</a:t>
            </a:r>
            <a:r>
              <a:rPr lang="fi-FI" dirty="0"/>
              <a:t> the data has been </a:t>
            </a:r>
            <a:r>
              <a:rPr lang="fi-FI" dirty="0" err="1"/>
              <a:t>shared</a:t>
            </a:r>
            <a:r>
              <a:rPr lang="fi-FI" dirty="0"/>
              <a:t> </a:t>
            </a:r>
          </a:p>
          <a:p>
            <a:r>
              <a:rPr lang="fi-FI" dirty="0" err="1"/>
              <a:t>Exceptions</a:t>
            </a:r>
            <a:endParaRPr lang="fi-FI" dirty="0"/>
          </a:p>
          <a:p>
            <a:pPr lvl="1"/>
            <a:r>
              <a:rPr lang="fi-FI" dirty="0" err="1"/>
              <a:t>Freedom</a:t>
            </a:r>
            <a:r>
              <a:rPr lang="fi-FI" dirty="0"/>
              <a:t> of </a:t>
            </a:r>
            <a:r>
              <a:rPr lang="fi-FI" dirty="0" err="1"/>
              <a:t>expression</a:t>
            </a:r>
            <a:endParaRPr lang="fi-FI" dirty="0"/>
          </a:p>
          <a:p>
            <a:pPr lvl="1"/>
            <a:r>
              <a:rPr lang="fi-FI" dirty="0"/>
              <a:t>Legal claims, </a:t>
            </a:r>
          </a:p>
          <a:p>
            <a:pPr lvl="1"/>
            <a:r>
              <a:rPr lang="fi-FI" dirty="0"/>
              <a:t>Public </a:t>
            </a:r>
            <a:r>
              <a:rPr lang="fi-FI" dirty="0" err="1"/>
              <a:t>interests</a:t>
            </a:r>
            <a:r>
              <a:rPr lang="fi-FI" dirty="0"/>
              <a:t> </a:t>
            </a:r>
          </a:p>
        </p:txBody>
      </p:sp>
      <p:sp>
        <p:nvSpPr>
          <p:cNvPr id="4" name="Footer Placeholder 3">
            <a:extLst>
              <a:ext uri="{FF2B5EF4-FFF2-40B4-BE49-F238E27FC236}">
                <a16:creationId xmlns:a16="http://schemas.microsoft.com/office/drawing/2014/main" id="{E0F9CAFA-6C77-40BE-9D8E-B48698A2EDE0}"/>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157829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341A7-EF98-4C05-93CC-C621BB34FED0}"/>
              </a:ext>
            </a:extLst>
          </p:cNvPr>
          <p:cNvSpPr>
            <a:spLocks noGrp="1"/>
          </p:cNvSpPr>
          <p:nvPr>
            <p:ph type="title"/>
          </p:nvPr>
        </p:nvSpPr>
        <p:spPr/>
        <p:txBody>
          <a:bodyPr/>
          <a:lstStyle/>
          <a:p>
            <a:r>
              <a:rPr lang="de-DE" dirty="0"/>
              <a:t>Celebrities</a:t>
            </a:r>
            <a:endParaRPr lang="fi-FI" dirty="0"/>
          </a:p>
        </p:txBody>
      </p:sp>
      <p:sp>
        <p:nvSpPr>
          <p:cNvPr id="3" name="Content Placeholder 2">
            <a:extLst>
              <a:ext uri="{FF2B5EF4-FFF2-40B4-BE49-F238E27FC236}">
                <a16:creationId xmlns:a16="http://schemas.microsoft.com/office/drawing/2014/main" id="{EAFEFB1A-4A5D-4BBF-AF04-484572C6B28F}"/>
              </a:ext>
            </a:extLst>
          </p:cNvPr>
          <p:cNvSpPr>
            <a:spLocks noGrp="1"/>
          </p:cNvSpPr>
          <p:nvPr>
            <p:ph idx="1"/>
          </p:nvPr>
        </p:nvSpPr>
        <p:spPr/>
        <p:txBody>
          <a:bodyPr/>
          <a:lstStyle/>
          <a:p>
            <a:endParaRPr lang="fi-FI" dirty="0"/>
          </a:p>
        </p:txBody>
      </p:sp>
      <p:sp>
        <p:nvSpPr>
          <p:cNvPr id="4" name="Footer Placeholder 3">
            <a:extLst>
              <a:ext uri="{FF2B5EF4-FFF2-40B4-BE49-F238E27FC236}">
                <a16:creationId xmlns:a16="http://schemas.microsoft.com/office/drawing/2014/main" id="{BD293504-18C5-4FA7-B877-16BC1244D1DE}"/>
              </a:ext>
            </a:extLst>
          </p:cNvPr>
          <p:cNvSpPr>
            <a:spLocks noGrp="1"/>
          </p:cNvSpPr>
          <p:nvPr>
            <p:ph type="ftr" sz="quarter" idx="11"/>
          </p:nvPr>
        </p:nvSpPr>
        <p:spPr/>
        <p:txBody>
          <a:bodyPr/>
          <a:lstStyle/>
          <a:p>
            <a:endParaRPr lang="fi-FI" dirty="0"/>
          </a:p>
        </p:txBody>
      </p:sp>
      <p:pic>
        <p:nvPicPr>
          <p:cNvPr id="1026" name="2E5EF32A-9E7E-4790-BEEE-9FEF11E0C7EF" descr="IMG_1944.jpg">
            <a:extLst>
              <a:ext uri="{FF2B5EF4-FFF2-40B4-BE49-F238E27FC236}">
                <a16:creationId xmlns:a16="http://schemas.microsoft.com/office/drawing/2014/main" id="{22237D5E-3593-46D9-8469-3E3C09318A0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8431"/>
          <a:stretch/>
        </p:blipFill>
        <p:spPr bwMode="auto">
          <a:xfrm>
            <a:off x="1104900" y="1600200"/>
            <a:ext cx="7494494" cy="4584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832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15A65-1116-4E1A-BBED-A05988161B93}"/>
              </a:ext>
            </a:extLst>
          </p:cNvPr>
          <p:cNvSpPr>
            <a:spLocks noGrp="1"/>
          </p:cNvSpPr>
          <p:nvPr>
            <p:ph type="title"/>
          </p:nvPr>
        </p:nvSpPr>
        <p:spPr/>
        <p:txBody>
          <a:bodyPr>
            <a:normAutofit/>
          </a:bodyPr>
          <a:lstStyle/>
          <a:p>
            <a:r>
              <a:rPr lang="de-DE" dirty="0" err="1"/>
              <a:t>repetition</a:t>
            </a:r>
            <a:endParaRPr lang="de-DE" dirty="0"/>
          </a:p>
        </p:txBody>
      </p:sp>
      <p:sp>
        <p:nvSpPr>
          <p:cNvPr id="3" name="Text Placeholder 2">
            <a:extLst>
              <a:ext uri="{FF2B5EF4-FFF2-40B4-BE49-F238E27FC236}">
                <a16:creationId xmlns:a16="http://schemas.microsoft.com/office/drawing/2014/main" id="{F04D58D4-5938-44B3-AB46-63FC0C217BCF}"/>
              </a:ext>
            </a:extLst>
          </p:cNvPr>
          <p:cNvSpPr>
            <a:spLocks noGrp="1"/>
          </p:cNvSpPr>
          <p:nvPr>
            <p:ph type="body" idx="1"/>
          </p:nvPr>
        </p:nvSpPr>
        <p:spPr/>
        <p:txBody>
          <a:bodyPr/>
          <a:lstStyle/>
          <a:p>
            <a:endParaRPr lang="fi-FI"/>
          </a:p>
        </p:txBody>
      </p:sp>
      <p:sp>
        <p:nvSpPr>
          <p:cNvPr id="4" name="Footer Placeholder 3">
            <a:extLst>
              <a:ext uri="{FF2B5EF4-FFF2-40B4-BE49-F238E27FC236}">
                <a16:creationId xmlns:a16="http://schemas.microsoft.com/office/drawing/2014/main" id="{DC576A0E-B185-4FC6-8724-24E6CD89AAB9}"/>
              </a:ext>
            </a:extLst>
          </p:cNvPr>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603536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Costeja case</a:t>
            </a:r>
          </a:p>
        </p:txBody>
      </p:sp>
      <p:sp>
        <p:nvSpPr>
          <p:cNvPr id="3" name="Content Placeholder 2"/>
          <p:cNvSpPr>
            <a:spLocks noGrp="1"/>
          </p:cNvSpPr>
          <p:nvPr>
            <p:ph idx="1"/>
          </p:nvPr>
        </p:nvSpPr>
        <p:spPr>
          <a:xfrm>
            <a:off x="1104900" y="1615414"/>
            <a:ext cx="9980682" cy="4535487"/>
          </a:xfrm>
        </p:spPr>
        <p:txBody>
          <a:bodyPr/>
          <a:lstStyle/>
          <a:p>
            <a:r>
              <a:rPr lang="en-GB" dirty="0"/>
              <a:t>Mario Costeja Gonzalez wanted to object to have certain search results removed, because typing his name would result in information on his insolvency</a:t>
            </a:r>
          </a:p>
          <a:p>
            <a:r>
              <a:rPr lang="en-GB" dirty="0"/>
              <a:t>Requirement 1: Google as a controller</a:t>
            </a:r>
          </a:p>
          <a:p>
            <a:r>
              <a:rPr lang="en-GB" dirty="0"/>
              <a:t>Requirement 2: Legitimate interest processing</a:t>
            </a:r>
          </a:p>
          <a:p>
            <a:pPr lvl="1"/>
            <a:r>
              <a:rPr lang="en-GB" sz="2000" dirty="0"/>
              <a:t>Interest of the controller could overrule  (= pretty expensive to set up a system)</a:t>
            </a:r>
          </a:p>
          <a:p>
            <a:pPr lvl="1"/>
            <a:r>
              <a:rPr lang="en-GB" sz="2000" dirty="0"/>
              <a:t>Interest of third parties could overrule (= I want to know about Mr. Costeja)</a:t>
            </a:r>
          </a:p>
          <a:p>
            <a:pPr marL="0" indent="0">
              <a:buNone/>
            </a:pPr>
            <a:endParaRPr lang="en-GB" dirty="0"/>
          </a:p>
        </p:txBody>
      </p:sp>
      <p:sp>
        <p:nvSpPr>
          <p:cNvPr id="4" name="Rectangle: Rounded Corners 3">
            <a:extLst>
              <a:ext uri="{FF2B5EF4-FFF2-40B4-BE49-F238E27FC236}">
                <a16:creationId xmlns:a16="http://schemas.microsoft.com/office/drawing/2014/main" id="{07F14B83-35AE-4B4E-B24B-6E09D409DC0E}"/>
              </a:ext>
            </a:extLst>
          </p:cNvPr>
          <p:cNvSpPr/>
          <p:nvPr/>
        </p:nvSpPr>
        <p:spPr>
          <a:xfrm>
            <a:off x="1104899" y="4895384"/>
            <a:ext cx="9980681" cy="701955"/>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95325" lvl="2" indent="-342900"/>
            <a:r>
              <a:rPr lang="en-GB" sz="2000" dirty="0">
                <a:solidFill>
                  <a:schemeClr val="bg1"/>
                </a:solidFill>
              </a:rPr>
              <a:t>How do you think the court should decide? </a:t>
            </a:r>
          </a:p>
        </p:txBody>
      </p:sp>
    </p:spTree>
    <p:extLst>
      <p:ext uri="{BB962C8B-B14F-4D97-AF65-F5344CB8AC3E}">
        <p14:creationId xmlns:p14="http://schemas.microsoft.com/office/powerpoint/2010/main" val="1807369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12378-01E7-4DAC-B57F-EAB8671B411A}"/>
              </a:ext>
            </a:extLst>
          </p:cNvPr>
          <p:cNvSpPr>
            <a:spLocks noGrp="1"/>
          </p:cNvSpPr>
          <p:nvPr>
            <p:ph type="title"/>
          </p:nvPr>
        </p:nvSpPr>
        <p:spPr/>
        <p:txBody>
          <a:bodyPr/>
          <a:lstStyle/>
          <a:p>
            <a:r>
              <a:rPr lang="de-DE" dirty="0"/>
              <a:t>CJEU decision (2014) Google v. Spain</a:t>
            </a:r>
            <a:endParaRPr lang="fi-FI" dirty="0"/>
          </a:p>
        </p:txBody>
      </p:sp>
      <p:sp>
        <p:nvSpPr>
          <p:cNvPr id="3" name="Content Placeholder 2">
            <a:extLst>
              <a:ext uri="{FF2B5EF4-FFF2-40B4-BE49-F238E27FC236}">
                <a16:creationId xmlns:a16="http://schemas.microsoft.com/office/drawing/2014/main" id="{D7A0FF3E-54B4-49B5-ACF8-941607DCA274}"/>
              </a:ext>
            </a:extLst>
          </p:cNvPr>
          <p:cNvSpPr>
            <a:spLocks noGrp="1"/>
          </p:cNvSpPr>
          <p:nvPr>
            <p:ph idx="1"/>
          </p:nvPr>
        </p:nvSpPr>
        <p:spPr/>
        <p:txBody>
          <a:bodyPr/>
          <a:lstStyle/>
          <a:p>
            <a:r>
              <a:rPr lang="en-GB" dirty="0"/>
              <a:t>37/38: It is a serious issue, as search engines get a structural overview, allowing a profile of the user </a:t>
            </a:r>
          </a:p>
          <a:p>
            <a:r>
              <a:rPr lang="en-GB" dirty="0"/>
              <a:t>81 In the light of the potential seriousness of that interference, it is clear that it cannot be justified by merely the economic interest which the operator of such an engine has in that processing. </a:t>
            </a:r>
          </a:p>
          <a:p>
            <a:r>
              <a:rPr lang="en-GB" dirty="0"/>
              <a:t>81.. Regarding the interests of the other internet users, it depends, there </a:t>
            </a:r>
            <a:r>
              <a:rPr lang="en-GB" dirty="0" err="1"/>
              <a:t>needsd</a:t>
            </a:r>
            <a:r>
              <a:rPr lang="en-GB" dirty="0"/>
              <a:t> to be a balancing test</a:t>
            </a:r>
          </a:p>
          <a:p>
            <a:endParaRPr lang="fi-FI" dirty="0"/>
          </a:p>
        </p:txBody>
      </p:sp>
      <p:sp>
        <p:nvSpPr>
          <p:cNvPr id="4" name="Footer Placeholder 3">
            <a:extLst>
              <a:ext uri="{FF2B5EF4-FFF2-40B4-BE49-F238E27FC236}">
                <a16:creationId xmlns:a16="http://schemas.microsoft.com/office/drawing/2014/main" id="{E0F9CAFA-6C77-40BE-9D8E-B48698A2EDE0}"/>
              </a:ext>
            </a:extLst>
          </p:cNvPr>
          <p:cNvSpPr>
            <a:spLocks noGrp="1"/>
          </p:cNvSpPr>
          <p:nvPr>
            <p:ph type="ftr" sz="quarter" idx="11"/>
          </p:nvPr>
        </p:nvSpPr>
        <p:spPr/>
        <p:txBody>
          <a:bodyPr/>
          <a:lstStyle/>
          <a:p>
            <a:r>
              <a:rPr lang="en-GB" dirty="0"/>
              <a:t>21 CJEU, 13 May 2014, C-131/12 (Google Spain </a:t>
            </a:r>
            <a:r>
              <a:rPr lang="en-GB" dirty="0" err="1"/>
              <a:t>v.Costeja</a:t>
            </a:r>
            <a:r>
              <a:rPr lang="en-GB" dirty="0"/>
              <a:t>). </a:t>
            </a:r>
            <a:endParaRPr lang="fi-FI" dirty="0"/>
          </a:p>
        </p:txBody>
      </p:sp>
    </p:spTree>
    <p:extLst>
      <p:ext uri="{BB962C8B-B14F-4D97-AF65-F5344CB8AC3E}">
        <p14:creationId xmlns:p14="http://schemas.microsoft.com/office/powerpoint/2010/main" val="338704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74710C-5C15-3D43-AEDC-2C2DD3DAFC0F}"/>
              </a:ext>
            </a:extLst>
          </p:cNvPr>
          <p:cNvSpPr>
            <a:spLocks noGrp="1"/>
          </p:cNvSpPr>
          <p:nvPr>
            <p:ph type="title"/>
          </p:nvPr>
        </p:nvSpPr>
        <p:spPr/>
        <p:txBody>
          <a:bodyPr/>
          <a:lstStyle/>
          <a:p>
            <a:r>
              <a:rPr lang="de-DE" dirty="0"/>
              <a:t>Screenshot from </a:t>
            </a:r>
            <a:r>
              <a:rPr lang="de-DE" dirty="0" err="1"/>
              <a:t>Google‘s</a:t>
            </a:r>
            <a:r>
              <a:rPr lang="de-DE" dirty="0"/>
              <a:t> policy </a:t>
            </a:r>
            <a:r>
              <a:rPr lang="de-DE" dirty="0">
                <a:sym typeface="Wingdings" panose="05000000000000000000" pitchFamily="2" charset="2"/>
              </a:rPr>
              <a:t> some </a:t>
            </a:r>
            <a:r>
              <a:rPr lang="de-DE" dirty="0" err="1">
                <a:sym typeface="Wingdings" panose="05000000000000000000" pitchFamily="2" charset="2"/>
              </a:rPr>
              <a:t>stuff</a:t>
            </a:r>
            <a:r>
              <a:rPr lang="de-DE" dirty="0">
                <a:sym typeface="Wingdings" panose="05000000000000000000" pitchFamily="2" charset="2"/>
              </a:rPr>
              <a:t> will be </a:t>
            </a:r>
            <a:r>
              <a:rPr lang="de-DE" dirty="0" err="1">
                <a:sym typeface="Wingdings" panose="05000000000000000000" pitchFamily="2" charset="2"/>
              </a:rPr>
              <a:t>easily</a:t>
            </a:r>
            <a:r>
              <a:rPr lang="de-DE" dirty="0">
                <a:sym typeface="Wingdings" panose="05000000000000000000" pitchFamily="2" charset="2"/>
              </a:rPr>
              <a:t> </a:t>
            </a:r>
            <a:r>
              <a:rPr lang="de-DE" dirty="0" err="1">
                <a:sym typeface="Wingdings" panose="05000000000000000000" pitchFamily="2" charset="2"/>
              </a:rPr>
              <a:t>removed</a:t>
            </a:r>
            <a:endParaRPr lang="de-FI" dirty="0"/>
          </a:p>
        </p:txBody>
      </p:sp>
      <p:sp>
        <p:nvSpPr>
          <p:cNvPr id="3" name="Inhaltsplatzhalter 2">
            <a:extLst>
              <a:ext uri="{FF2B5EF4-FFF2-40B4-BE49-F238E27FC236}">
                <a16:creationId xmlns:a16="http://schemas.microsoft.com/office/drawing/2014/main" id="{6B17256C-9413-A840-8B04-7B52AABF73ED}"/>
              </a:ext>
            </a:extLst>
          </p:cNvPr>
          <p:cNvSpPr>
            <a:spLocks noGrp="1"/>
          </p:cNvSpPr>
          <p:nvPr>
            <p:ph idx="1"/>
          </p:nvPr>
        </p:nvSpPr>
        <p:spPr/>
        <p:txBody>
          <a:bodyPr>
            <a:normAutofit fontScale="85000" lnSpcReduction="20000"/>
          </a:bodyPr>
          <a:lstStyle/>
          <a:p>
            <a:pPr algn="l"/>
            <a:r>
              <a:rPr lang="en-GB" b="0" i="0" dirty="0">
                <a:solidFill>
                  <a:srgbClr val="1F1F1F"/>
                </a:solidFill>
                <a:effectLst/>
                <a:latin typeface="Google Sans"/>
              </a:rPr>
              <a:t>Personal information that Google will remove</a:t>
            </a:r>
          </a:p>
          <a:p>
            <a:pPr algn="l"/>
            <a:r>
              <a:rPr lang="en-GB" b="0" i="0" dirty="0">
                <a:solidFill>
                  <a:srgbClr val="1F1F1F"/>
                </a:solidFill>
                <a:effectLst/>
                <a:latin typeface="Google Sans Text"/>
              </a:rPr>
              <a:t>If you are unable to have a website owner remove the content from the site, Google may remove personal information that creates significant risks of identity theft, financial fraud, or other specific harms. The following articles provide details on the types of removals that are available:</a:t>
            </a:r>
          </a:p>
          <a:p>
            <a:pPr algn="l" fontAlgn="base">
              <a:buFont typeface="Arial" panose="020B0604020202020204" pitchFamily="34" charset="0"/>
              <a:buChar char="•"/>
            </a:pPr>
            <a:r>
              <a:rPr lang="en-GB" b="0" i="0" u="none" strike="noStrike" dirty="0">
                <a:solidFill>
                  <a:srgbClr val="0B57D0"/>
                </a:solidFill>
                <a:effectLst/>
                <a:latin typeface="Google Sans Text"/>
                <a:hlinkClick r:id="rId2"/>
              </a:rPr>
              <a:t>Remove non-consensual explicit or intimate personal images from Google</a:t>
            </a:r>
            <a:endParaRPr lang="en-GB" b="0" i="0" dirty="0">
              <a:solidFill>
                <a:srgbClr val="1F1F1F"/>
              </a:solidFill>
              <a:effectLst/>
              <a:latin typeface="Google Sans Text"/>
            </a:endParaRPr>
          </a:p>
          <a:p>
            <a:pPr algn="l" fontAlgn="base">
              <a:buFont typeface="Arial" panose="020B0604020202020204" pitchFamily="34" charset="0"/>
              <a:buChar char="•"/>
            </a:pPr>
            <a:r>
              <a:rPr lang="en-GB" b="0" i="0" u="none" strike="noStrike" dirty="0">
                <a:solidFill>
                  <a:srgbClr val="0B57D0"/>
                </a:solidFill>
                <a:effectLst/>
                <a:latin typeface="Google Sans Text"/>
                <a:hlinkClick r:id="rId3"/>
              </a:rPr>
              <a:t>Remove involuntary fake pornography from Google</a:t>
            </a:r>
            <a:endParaRPr lang="en-GB" b="0" i="0" dirty="0">
              <a:solidFill>
                <a:srgbClr val="1F1F1F"/>
              </a:solidFill>
              <a:effectLst/>
              <a:latin typeface="Google Sans Text"/>
            </a:endParaRPr>
          </a:p>
          <a:p>
            <a:pPr algn="l" fontAlgn="base">
              <a:buFont typeface="Arial" panose="020B0604020202020204" pitchFamily="34" charset="0"/>
              <a:buChar char="•"/>
            </a:pPr>
            <a:r>
              <a:rPr lang="en-GB" b="0" i="0" u="none" strike="noStrike" dirty="0">
                <a:solidFill>
                  <a:srgbClr val="0B57D0"/>
                </a:solidFill>
                <a:effectLst/>
                <a:latin typeface="Google Sans Text"/>
                <a:hlinkClick r:id="rId4"/>
              </a:rPr>
              <a:t>Remove content about me on sites with exploitative removal practices from Google</a:t>
            </a:r>
            <a:endParaRPr lang="en-GB" b="0" i="0" dirty="0">
              <a:solidFill>
                <a:srgbClr val="1F1F1F"/>
              </a:solidFill>
              <a:effectLst/>
              <a:latin typeface="Google Sans Text"/>
            </a:endParaRPr>
          </a:p>
          <a:p>
            <a:pPr algn="l" fontAlgn="base">
              <a:buFont typeface="Arial" panose="020B0604020202020204" pitchFamily="34" charset="0"/>
              <a:buChar char="•"/>
            </a:pPr>
            <a:r>
              <a:rPr lang="en-GB" b="0" i="0" u="none" strike="noStrike" dirty="0">
                <a:solidFill>
                  <a:srgbClr val="0B57D0"/>
                </a:solidFill>
                <a:effectLst/>
                <a:latin typeface="Google Sans Text"/>
                <a:hlinkClick r:id="rId5"/>
              </a:rPr>
              <a:t>Remove select personally identifiable information (PII) or </a:t>
            </a:r>
            <a:r>
              <a:rPr lang="en-GB" b="0" i="0" u="none" strike="noStrike" dirty="0" err="1">
                <a:solidFill>
                  <a:srgbClr val="0B57D0"/>
                </a:solidFill>
                <a:effectLst/>
                <a:latin typeface="Google Sans Text"/>
                <a:hlinkClick r:id="rId5"/>
              </a:rPr>
              <a:t>doxxing</a:t>
            </a:r>
            <a:r>
              <a:rPr lang="en-GB" b="0" i="0" u="none" strike="noStrike" dirty="0">
                <a:solidFill>
                  <a:srgbClr val="0B57D0"/>
                </a:solidFill>
                <a:effectLst/>
                <a:latin typeface="Google Sans Text"/>
                <a:hlinkClick r:id="rId5"/>
              </a:rPr>
              <a:t> content from Google Search</a:t>
            </a:r>
            <a:endParaRPr lang="en-GB" b="0" i="0" dirty="0">
              <a:solidFill>
                <a:srgbClr val="1F1F1F"/>
              </a:solidFill>
              <a:effectLst/>
              <a:latin typeface="Google Sans Text"/>
            </a:endParaRPr>
          </a:p>
          <a:p>
            <a:pPr algn="l" fontAlgn="base">
              <a:buFont typeface="Arial" panose="020B0604020202020204" pitchFamily="34" charset="0"/>
              <a:buChar char="•"/>
            </a:pPr>
            <a:r>
              <a:rPr lang="en-GB" b="0" i="0" u="none" strike="noStrike" dirty="0">
                <a:solidFill>
                  <a:srgbClr val="0B57D0"/>
                </a:solidFill>
                <a:effectLst/>
                <a:latin typeface="Google Sans Text"/>
                <a:hlinkClick r:id="rId6"/>
              </a:rPr>
              <a:t>Remove images of minors from Google search results</a:t>
            </a:r>
            <a:endParaRPr lang="en-GB" b="0" i="0" dirty="0">
              <a:solidFill>
                <a:srgbClr val="1F1F1F"/>
              </a:solidFill>
              <a:effectLst/>
              <a:latin typeface="Google Sans Text"/>
            </a:endParaRPr>
          </a:p>
          <a:p>
            <a:pPr algn="l" fontAlgn="base">
              <a:buFont typeface="Arial" panose="020B0604020202020204" pitchFamily="34" charset="0"/>
              <a:buChar char="•"/>
            </a:pPr>
            <a:r>
              <a:rPr lang="en-GB" b="0" i="0" u="none" strike="noStrike" dirty="0">
                <a:solidFill>
                  <a:srgbClr val="0B57D0"/>
                </a:solidFill>
                <a:effectLst/>
                <a:latin typeface="Google Sans Text"/>
                <a:hlinkClick r:id="rId7"/>
              </a:rPr>
              <a:t>Remove irrelevant pornography from Google search results for my name</a:t>
            </a:r>
            <a:endParaRPr lang="en-GB" b="0" i="0" dirty="0">
              <a:solidFill>
                <a:srgbClr val="1F1F1F"/>
              </a:solidFill>
              <a:effectLst/>
              <a:latin typeface="Google Sans Text"/>
            </a:endParaRPr>
          </a:p>
          <a:p>
            <a:endParaRPr lang="de-FI" dirty="0"/>
          </a:p>
        </p:txBody>
      </p:sp>
      <p:sp>
        <p:nvSpPr>
          <p:cNvPr id="4" name="TextBox 3">
            <a:extLst>
              <a:ext uri="{FF2B5EF4-FFF2-40B4-BE49-F238E27FC236}">
                <a16:creationId xmlns:a16="http://schemas.microsoft.com/office/drawing/2014/main" id="{BD0EC2B3-46F0-4751-9904-83CE413E24B1}"/>
              </a:ext>
            </a:extLst>
          </p:cNvPr>
          <p:cNvSpPr txBox="1"/>
          <p:nvPr/>
        </p:nvSpPr>
        <p:spPr>
          <a:xfrm>
            <a:off x="2490651" y="6229906"/>
            <a:ext cx="3940951" cy="369332"/>
          </a:xfrm>
          <a:prstGeom prst="rect">
            <a:avLst/>
          </a:prstGeom>
          <a:noFill/>
        </p:spPr>
        <p:txBody>
          <a:bodyPr wrap="none" rtlCol="0">
            <a:spAutoFit/>
          </a:bodyPr>
          <a:lstStyle/>
          <a:p>
            <a:r>
              <a:rPr lang="fi-FI" dirty="0">
                <a:hlinkClick r:id="rId8"/>
              </a:rPr>
              <a:t>SOURCE: Report </a:t>
            </a:r>
            <a:r>
              <a:rPr lang="fi-FI" dirty="0" err="1">
                <a:hlinkClick r:id="rId8"/>
              </a:rPr>
              <a:t>content</a:t>
            </a:r>
            <a:r>
              <a:rPr lang="fi-FI" dirty="0">
                <a:hlinkClick r:id="rId8"/>
              </a:rPr>
              <a:t> on Google</a:t>
            </a:r>
            <a:endParaRPr lang="fi-FI" dirty="0"/>
          </a:p>
        </p:txBody>
      </p:sp>
    </p:spTree>
    <p:extLst>
      <p:ext uri="{BB962C8B-B14F-4D97-AF65-F5344CB8AC3E}">
        <p14:creationId xmlns:p14="http://schemas.microsoft.com/office/powerpoint/2010/main" val="3941194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Google has an own RTBF process </a:t>
            </a:r>
          </a:p>
        </p:txBody>
      </p:sp>
      <p:pic>
        <p:nvPicPr>
          <p:cNvPr id="5" name="Content Placeholder 4">
            <a:extLst>
              <a:ext uri="{FF2B5EF4-FFF2-40B4-BE49-F238E27FC236}">
                <a16:creationId xmlns:a16="http://schemas.microsoft.com/office/drawing/2014/main" id="{8258D39F-39CE-4681-8323-A40F52360F65}"/>
              </a:ext>
            </a:extLst>
          </p:cNvPr>
          <p:cNvPicPr>
            <a:picLocks noGrp="1" noChangeAspect="1"/>
          </p:cNvPicPr>
          <p:nvPr>
            <p:ph idx="1"/>
          </p:nvPr>
        </p:nvPicPr>
        <p:blipFill>
          <a:blip r:embed="rId3"/>
          <a:stretch>
            <a:fillRect/>
          </a:stretch>
        </p:blipFill>
        <p:spPr>
          <a:xfrm>
            <a:off x="1104899" y="1530098"/>
            <a:ext cx="10195957" cy="4705239"/>
          </a:xfrm>
        </p:spPr>
      </p:pic>
      <p:sp>
        <p:nvSpPr>
          <p:cNvPr id="6" name="TextBox 5">
            <a:extLst>
              <a:ext uri="{FF2B5EF4-FFF2-40B4-BE49-F238E27FC236}">
                <a16:creationId xmlns:a16="http://schemas.microsoft.com/office/drawing/2014/main" id="{39CADF2B-0503-4259-8775-F9020EED6987}"/>
              </a:ext>
            </a:extLst>
          </p:cNvPr>
          <p:cNvSpPr txBox="1"/>
          <p:nvPr/>
        </p:nvSpPr>
        <p:spPr>
          <a:xfrm>
            <a:off x="1104900" y="6235337"/>
            <a:ext cx="10477500" cy="523220"/>
          </a:xfrm>
          <a:prstGeom prst="rect">
            <a:avLst/>
          </a:prstGeom>
          <a:noFill/>
        </p:spPr>
        <p:txBody>
          <a:bodyPr wrap="square" rtlCol="0">
            <a:spAutoFit/>
          </a:bodyPr>
          <a:lstStyle/>
          <a:p>
            <a:r>
              <a:rPr lang="fi-FI" sz="1400" dirty="0"/>
              <a:t>SOURCE: https://reportcontent.google.com/forms/rtbf?hl=en&amp;utm_source=wmx&amp;utm_medium=deprecation-pane&amp;utm_content=legal-removal-request</a:t>
            </a:r>
          </a:p>
        </p:txBody>
      </p:sp>
    </p:spTree>
    <p:extLst>
      <p:ext uri="{BB962C8B-B14F-4D97-AF65-F5344CB8AC3E}">
        <p14:creationId xmlns:p14="http://schemas.microsoft.com/office/powerpoint/2010/main" val="2087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15A65-1116-4E1A-BBED-A05988161B93}"/>
              </a:ext>
            </a:extLst>
          </p:cNvPr>
          <p:cNvSpPr>
            <a:spLocks noGrp="1"/>
          </p:cNvSpPr>
          <p:nvPr>
            <p:ph type="title"/>
          </p:nvPr>
        </p:nvSpPr>
        <p:spPr/>
        <p:txBody>
          <a:bodyPr/>
          <a:lstStyle/>
          <a:p>
            <a:r>
              <a:rPr lang="de-DE" dirty="0"/>
              <a:t>ARTICLE 20</a:t>
            </a:r>
          </a:p>
        </p:txBody>
      </p:sp>
      <p:sp>
        <p:nvSpPr>
          <p:cNvPr id="3" name="Text Placeholder 2">
            <a:extLst>
              <a:ext uri="{FF2B5EF4-FFF2-40B4-BE49-F238E27FC236}">
                <a16:creationId xmlns:a16="http://schemas.microsoft.com/office/drawing/2014/main" id="{F04D58D4-5938-44B3-AB46-63FC0C217BCF}"/>
              </a:ext>
            </a:extLst>
          </p:cNvPr>
          <p:cNvSpPr>
            <a:spLocks noGrp="1"/>
          </p:cNvSpPr>
          <p:nvPr>
            <p:ph type="body" idx="1"/>
          </p:nvPr>
        </p:nvSpPr>
        <p:spPr/>
        <p:txBody>
          <a:bodyPr/>
          <a:lstStyle/>
          <a:p>
            <a:endParaRPr lang="fi-FI"/>
          </a:p>
        </p:txBody>
      </p:sp>
      <p:sp>
        <p:nvSpPr>
          <p:cNvPr id="4" name="Footer Placeholder 3">
            <a:extLst>
              <a:ext uri="{FF2B5EF4-FFF2-40B4-BE49-F238E27FC236}">
                <a16:creationId xmlns:a16="http://schemas.microsoft.com/office/drawing/2014/main" id="{DC576A0E-B185-4FC6-8724-24E6CD89AAB9}"/>
              </a:ext>
            </a:extLst>
          </p:cNvPr>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4189885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Data Portability</a:t>
            </a:r>
          </a:p>
        </p:txBody>
      </p:sp>
      <p:sp>
        <p:nvSpPr>
          <p:cNvPr id="3" name="Content Placeholder 2"/>
          <p:cNvSpPr>
            <a:spLocks noGrp="1"/>
          </p:cNvSpPr>
          <p:nvPr>
            <p:ph idx="1"/>
          </p:nvPr>
        </p:nvSpPr>
        <p:spPr>
          <a:xfrm>
            <a:off x="1104900" y="1615414"/>
            <a:ext cx="8229600" cy="4535487"/>
          </a:xfrm>
        </p:spPr>
        <p:txBody>
          <a:bodyPr/>
          <a:lstStyle/>
          <a:p>
            <a:r>
              <a:rPr lang="en-GB" dirty="0"/>
              <a:t>Right to receive data in a structured, commonly used and machine-readable format</a:t>
            </a:r>
          </a:p>
          <a:p>
            <a:r>
              <a:rPr lang="en-GB" dirty="0"/>
              <a:t>Processing is based on consent or contract </a:t>
            </a:r>
          </a:p>
          <a:p>
            <a:r>
              <a:rPr lang="en-GB" dirty="0"/>
              <a:t>Includes 2 rights</a:t>
            </a:r>
          </a:p>
          <a:p>
            <a:pPr lvl="1"/>
            <a:r>
              <a:rPr lang="en-GB" dirty="0"/>
              <a:t>Move from controller to individual</a:t>
            </a:r>
          </a:p>
          <a:p>
            <a:pPr lvl="1"/>
            <a:r>
              <a:rPr lang="en-GB" dirty="0"/>
              <a:t>Move from controller to another controller</a:t>
            </a:r>
          </a:p>
          <a:p>
            <a:r>
              <a:rPr lang="en-GB" dirty="0"/>
              <a:t>Can you think of examples?</a:t>
            </a:r>
          </a:p>
        </p:txBody>
      </p:sp>
    </p:spTree>
    <p:extLst>
      <p:ext uri="{BB962C8B-B14F-4D97-AF65-F5344CB8AC3E}">
        <p14:creationId xmlns:p14="http://schemas.microsoft.com/office/powerpoint/2010/main" val="4120976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15A65-1116-4E1A-BBED-A05988161B93}"/>
              </a:ext>
            </a:extLst>
          </p:cNvPr>
          <p:cNvSpPr>
            <a:spLocks noGrp="1"/>
          </p:cNvSpPr>
          <p:nvPr>
            <p:ph type="title"/>
          </p:nvPr>
        </p:nvSpPr>
        <p:spPr/>
        <p:txBody>
          <a:bodyPr/>
          <a:lstStyle/>
          <a:p>
            <a:r>
              <a:rPr lang="de-DE" dirty="0"/>
              <a:t>AUTOMATED DECISION MAKING</a:t>
            </a:r>
          </a:p>
        </p:txBody>
      </p:sp>
      <p:sp>
        <p:nvSpPr>
          <p:cNvPr id="3" name="Text Placeholder 2">
            <a:extLst>
              <a:ext uri="{FF2B5EF4-FFF2-40B4-BE49-F238E27FC236}">
                <a16:creationId xmlns:a16="http://schemas.microsoft.com/office/drawing/2014/main" id="{F04D58D4-5938-44B3-AB46-63FC0C217BCF}"/>
              </a:ext>
            </a:extLst>
          </p:cNvPr>
          <p:cNvSpPr>
            <a:spLocks noGrp="1"/>
          </p:cNvSpPr>
          <p:nvPr>
            <p:ph type="body" idx="1"/>
          </p:nvPr>
        </p:nvSpPr>
        <p:spPr/>
        <p:txBody>
          <a:bodyPr/>
          <a:lstStyle/>
          <a:p>
            <a:endParaRPr lang="fi-FI"/>
          </a:p>
        </p:txBody>
      </p:sp>
      <p:sp>
        <p:nvSpPr>
          <p:cNvPr id="4" name="Footer Placeholder 3">
            <a:extLst>
              <a:ext uri="{FF2B5EF4-FFF2-40B4-BE49-F238E27FC236}">
                <a16:creationId xmlns:a16="http://schemas.microsoft.com/office/drawing/2014/main" id="{DC576A0E-B185-4FC6-8724-24E6CD89AAB9}"/>
              </a:ext>
            </a:extLst>
          </p:cNvPr>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3373840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Rule: No automated decision making</a:t>
            </a:r>
          </a:p>
        </p:txBody>
      </p:sp>
      <p:sp>
        <p:nvSpPr>
          <p:cNvPr id="3" name="Content Placeholder 2"/>
          <p:cNvSpPr>
            <a:spLocks noGrp="1"/>
          </p:cNvSpPr>
          <p:nvPr>
            <p:ph idx="1"/>
          </p:nvPr>
        </p:nvSpPr>
        <p:spPr>
          <a:xfrm>
            <a:off x="1104899" y="1615414"/>
            <a:ext cx="9980681" cy="4535487"/>
          </a:xfrm>
        </p:spPr>
        <p:txBody>
          <a:bodyPr/>
          <a:lstStyle/>
          <a:p>
            <a:pPr marL="0" indent="0">
              <a:buNone/>
            </a:pPr>
            <a:r>
              <a:rPr lang="en-GB" sz="3200" dirty="0"/>
              <a:t>The data subject shall have the </a:t>
            </a:r>
            <a:r>
              <a:rPr lang="en-GB" sz="3200" dirty="0">
                <a:solidFill>
                  <a:srgbClr val="FF0000"/>
                </a:solidFill>
              </a:rPr>
              <a:t>right</a:t>
            </a:r>
            <a:r>
              <a:rPr lang="en-GB" sz="3200" dirty="0"/>
              <a:t> not to be subject to a decision based solely on automated processing, including </a:t>
            </a:r>
            <a:r>
              <a:rPr lang="en-GB" sz="3200" dirty="0">
                <a:solidFill>
                  <a:srgbClr val="FF0000"/>
                </a:solidFill>
              </a:rPr>
              <a:t>profiling</a:t>
            </a:r>
            <a:r>
              <a:rPr lang="en-GB" sz="3200" dirty="0"/>
              <a:t>, which produces legal effects concerning him or her </a:t>
            </a:r>
            <a:r>
              <a:rPr lang="en-GB" sz="3200" dirty="0">
                <a:solidFill>
                  <a:srgbClr val="FF0000"/>
                </a:solidFill>
              </a:rPr>
              <a:t>or similarly significantly </a:t>
            </a:r>
            <a:r>
              <a:rPr lang="en-GB" sz="3200" dirty="0"/>
              <a:t>affects him or her.</a:t>
            </a:r>
          </a:p>
          <a:p>
            <a:pPr marL="0" indent="0">
              <a:buNone/>
            </a:pPr>
            <a:endParaRPr lang="en-GB" dirty="0"/>
          </a:p>
        </p:txBody>
      </p:sp>
    </p:spTree>
    <p:extLst>
      <p:ext uri="{BB962C8B-B14F-4D97-AF65-F5344CB8AC3E}">
        <p14:creationId xmlns:p14="http://schemas.microsoft.com/office/powerpoint/2010/main" val="422068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5BB5B-8B39-464C-880E-1D6386029CE2}"/>
              </a:ext>
            </a:extLst>
          </p:cNvPr>
          <p:cNvSpPr>
            <a:spLocks noGrp="1"/>
          </p:cNvSpPr>
          <p:nvPr>
            <p:ph type="ctrTitle"/>
          </p:nvPr>
        </p:nvSpPr>
        <p:spPr/>
        <p:txBody>
          <a:bodyPr/>
          <a:lstStyle/>
          <a:p>
            <a:r>
              <a:rPr lang="en-FI" dirty="0">
                <a:latin typeface="Plantagenet Cherokee" panose="02020602070100000000" pitchFamily="18" charset="0"/>
              </a:rPr>
              <a:t>Activity</a:t>
            </a:r>
            <a:endParaRPr lang="de-DE" dirty="0">
              <a:latin typeface="Plantagenet Cherokee" panose="02020602070100000000" pitchFamily="18" charset="0"/>
            </a:endParaRPr>
          </a:p>
        </p:txBody>
      </p:sp>
      <p:sp>
        <p:nvSpPr>
          <p:cNvPr id="3" name="Subtitle 2">
            <a:extLst>
              <a:ext uri="{FF2B5EF4-FFF2-40B4-BE49-F238E27FC236}">
                <a16:creationId xmlns:a16="http://schemas.microsoft.com/office/drawing/2014/main" id="{ADC3CE5F-85D7-4A57-A231-6DC5D62503A4}"/>
              </a:ext>
            </a:extLst>
          </p:cNvPr>
          <p:cNvSpPr>
            <a:spLocks noGrp="1"/>
          </p:cNvSpPr>
          <p:nvPr>
            <p:ph type="subTitle" idx="1"/>
          </p:nvPr>
        </p:nvSpPr>
        <p:spPr/>
        <p:txBody>
          <a:bodyPr/>
          <a:lstStyle/>
          <a:p>
            <a:endParaRPr lang="de-DE" dirty="0"/>
          </a:p>
        </p:txBody>
      </p:sp>
      <p:pic>
        <p:nvPicPr>
          <p:cNvPr id="6" name="Picture Placeholder 5" descr="A picture containing cellphone, phone, fireworks, animal&#10;&#10;Description automatically generated">
            <a:extLst>
              <a:ext uri="{FF2B5EF4-FFF2-40B4-BE49-F238E27FC236}">
                <a16:creationId xmlns:a16="http://schemas.microsoft.com/office/drawing/2014/main" id="{A540DDEF-7072-4914-A160-7D65DB8D6B22}"/>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3574" r="3574"/>
          <a:stretch>
            <a:fillRect/>
          </a:stretch>
        </p:blipFill>
        <p:spPr/>
      </p:pic>
    </p:spTree>
    <p:extLst>
      <p:ext uri="{BB962C8B-B14F-4D97-AF65-F5344CB8AC3E}">
        <p14:creationId xmlns:p14="http://schemas.microsoft.com/office/powerpoint/2010/main" val="392378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Making sense of Art. 22</a:t>
            </a:r>
          </a:p>
        </p:txBody>
      </p:sp>
      <p:sp>
        <p:nvSpPr>
          <p:cNvPr id="4" name="Content Placeholder 3">
            <a:extLst>
              <a:ext uri="{FF2B5EF4-FFF2-40B4-BE49-F238E27FC236}">
                <a16:creationId xmlns:a16="http://schemas.microsoft.com/office/drawing/2014/main" id="{FE264722-3EF3-4781-96CC-84DAFD9DAFAC}"/>
              </a:ext>
            </a:extLst>
          </p:cNvPr>
          <p:cNvSpPr>
            <a:spLocks noGrp="1"/>
          </p:cNvSpPr>
          <p:nvPr>
            <p:ph idx="1"/>
          </p:nvPr>
        </p:nvSpPr>
        <p:spPr>
          <a:xfrm>
            <a:off x="1104900" y="1616075"/>
            <a:ext cx="9980613" cy="45354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GB" sz="3200" dirty="0">
                <a:sym typeface="Wingdings" panose="05000000000000000000" pitchFamily="2" charset="2"/>
              </a:rPr>
              <a:t>Open Article and read it and the GDPR carefully </a:t>
            </a:r>
          </a:p>
          <a:p>
            <a:pPr marL="0" indent="0">
              <a:buNone/>
            </a:pPr>
            <a:r>
              <a:rPr lang="en-GB" sz="3200" dirty="0">
                <a:sym typeface="Wingdings" panose="05000000000000000000" pitchFamily="2" charset="2"/>
              </a:rPr>
              <a:t>Going back to the "tools of lawyers" =&gt; how can you understand the article better?</a:t>
            </a:r>
            <a:endParaRPr lang="en-GB" sz="3200" dirty="0"/>
          </a:p>
        </p:txBody>
      </p:sp>
    </p:spTree>
    <p:extLst>
      <p:ext uri="{BB962C8B-B14F-4D97-AF65-F5344CB8AC3E}">
        <p14:creationId xmlns:p14="http://schemas.microsoft.com/office/powerpoint/2010/main" val="3922449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CE97D-4888-43FA-8752-ABE0C1F72344}"/>
              </a:ext>
            </a:extLst>
          </p:cNvPr>
          <p:cNvSpPr>
            <a:spLocks noGrp="1"/>
          </p:cNvSpPr>
          <p:nvPr>
            <p:ph type="title"/>
          </p:nvPr>
        </p:nvSpPr>
        <p:spPr/>
        <p:txBody>
          <a:bodyPr/>
          <a:lstStyle/>
          <a:p>
            <a:r>
              <a:rPr lang="de-DE" dirty="0"/>
              <a:t>Turn to your </a:t>
            </a:r>
            <a:r>
              <a:rPr lang="de-DE" dirty="0" err="1"/>
              <a:t>neighbour</a:t>
            </a:r>
            <a:r>
              <a:rPr lang="de-DE" dirty="0"/>
              <a:t> and </a:t>
            </a:r>
            <a:r>
              <a:rPr lang="de-DE" dirty="0" err="1"/>
              <a:t>figure</a:t>
            </a:r>
            <a:r>
              <a:rPr lang="de-DE" dirty="0"/>
              <a:t> out the </a:t>
            </a:r>
            <a:r>
              <a:rPr lang="de-DE" dirty="0" err="1"/>
              <a:t>answers</a:t>
            </a:r>
            <a:r>
              <a:rPr lang="de-DE" dirty="0"/>
              <a:t> together</a:t>
            </a:r>
            <a:endParaRPr lang="fi-FI" dirty="0"/>
          </a:p>
        </p:txBody>
      </p:sp>
      <p:sp>
        <p:nvSpPr>
          <p:cNvPr id="3" name="Content Placeholder 2">
            <a:extLst>
              <a:ext uri="{FF2B5EF4-FFF2-40B4-BE49-F238E27FC236}">
                <a16:creationId xmlns:a16="http://schemas.microsoft.com/office/drawing/2014/main" id="{C9BD7138-5750-4529-8ADF-B596A75F29EB}"/>
              </a:ext>
            </a:extLst>
          </p:cNvPr>
          <p:cNvSpPr>
            <a:spLocks noGrp="1"/>
          </p:cNvSpPr>
          <p:nvPr>
            <p:ph idx="1"/>
          </p:nvPr>
        </p:nvSpPr>
        <p:spPr/>
        <p:txBody>
          <a:bodyPr/>
          <a:lstStyle/>
          <a:p>
            <a:pPr marL="457200" indent="-457200">
              <a:buAutoNum type="arabicPeriod"/>
            </a:pPr>
            <a:r>
              <a:rPr lang="de-DE" dirty="0"/>
              <a:t>What is the </a:t>
            </a:r>
            <a:r>
              <a:rPr lang="de-DE" dirty="0" err="1"/>
              <a:t>difference</a:t>
            </a:r>
            <a:r>
              <a:rPr lang="de-DE" dirty="0"/>
              <a:t> </a:t>
            </a:r>
            <a:r>
              <a:rPr lang="de-DE" dirty="0" err="1"/>
              <a:t>between</a:t>
            </a:r>
            <a:r>
              <a:rPr lang="de-DE" dirty="0"/>
              <a:t> Article 6 and Article 9?</a:t>
            </a:r>
          </a:p>
          <a:p>
            <a:pPr marL="457200" indent="-457200">
              <a:buAutoNum type="arabicPeriod"/>
            </a:pPr>
            <a:r>
              <a:rPr lang="de-DE" dirty="0"/>
              <a:t>What are the </a:t>
            </a:r>
            <a:r>
              <a:rPr lang="de-DE" dirty="0" err="1"/>
              <a:t>four</a:t>
            </a:r>
            <a:r>
              <a:rPr lang="de-DE" dirty="0"/>
              <a:t> main </a:t>
            </a:r>
            <a:r>
              <a:rPr lang="de-DE" dirty="0" err="1"/>
              <a:t>elements</a:t>
            </a:r>
            <a:r>
              <a:rPr lang="de-DE" dirty="0"/>
              <a:t> of consent? </a:t>
            </a:r>
          </a:p>
          <a:p>
            <a:pPr marL="457200" indent="-457200">
              <a:buAutoNum type="arabicPeriod"/>
            </a:pPr>
            <a:r>
              <a:rPr lang="de-DE" dirty="0"/>
              <a:t>What is an </a:t>
            </a:r>
            <a:r>
              <a:rPr lang="de-DE" dirty="0" err="1"/>
              <a:t>example</a:t>
            </a:r>
            <a:r>
              <a:rPr lang="de-DE" dirty="0"/>
              <a:t> for legitimate interest processing? </a:t>
            </a:r>
          </a:p>
          <a:p>
            <a:pPr marL="457200" indent="-457200">
              <a:buAutoNum type="arabicPeriod"/>
            </a:pPr>
            <a:r>
              <a:rPr lang="de-DE" dirty="0"/>
              <a:t>What are the </a:t>
            </a:r>
            <a:r>
              <a:rPr lang="de-DE" dirty="0" err="1"/>
              <a:t>arguments</a:t>
            </a:r>
            <a:r>
              <a:rPr lang="de-DE" dirty="0"/>
              <a:t> for a </a:t>
            </a:r>
            <a:r>
              <a:rPr lang="de-DE" dirty="0" err="1"/>
              <a:t>sectorial</a:t>
            </a:r>
            <a:r>
              <a:rPr lang="de-DE" dirty="0"/>
              <a:t> approach of regulating data protection?</a:t>
            </a:r>
          </a:p>
          <a:p>
            <a:pPr marL="457200" indent="-457200">
              <a:buAutoNum type="arabicPeriod"/>
            </a:pPr>
            <a:r>
              <a:rPr lang="de-DE" dirty="0"/>
              <a:t>What the </a:t>
            </a:r>
            <a:r>
              <a:rPr lang="de-DE" dirty="0" err="1"/>
              <a:t>arguments</a:t>
            </a:r>
            <a:r>
              <a:rPr lang="de-DE" dirty="0"/>
              <a:t> for an </a:t>
            </a:r>
            <a:r>
              <a:rPr lang="de-DE" dirty="0" err="1"/>
              <a:t>omnibus</a:t>
            </a:r>
            <a:r>
              <a:rPr lang="de-DE" dirty="0"/>
              <a:t> approach for regulating data protection?</a:t>
            </a:r>
          </a:p>
          <a:p>
            <a:pPr marL="457200" indent="-457200">
              <a:buAutoNum type="arabicPeriod"/>
            </a:pPr>
            <a:r>
              <a:rPr lang="de-DE" dirty="0"/>
              <a:t>What are the two main </a:t>
            </a:r>
            <a:r>
              <a:rPr lang="de-DE" dirty="0" err="1"/>
              <a:t>notification</a:t>
            </a:r>
            <a:r>
              <a:rPr lang="de-DE" dirty="0"/>
              <a:t> obligations when a data breach </a:t>
            </a:r>
            <a:r>
              <a:rPr lang="de-DE" dirty="0" err="1"/>
              <a:t>occured</a:t>
            </a:r>
            <a:r>
              <a:rPr lang="de-DE" dirty="0"/>
              <a:t>? How do they </a:t>
            </a:r>
            <a:r>
              <a:rPr lang="de-DE" dirty="0" err="1"/>
              <a:t>differ</a:t>
            </a:r>
            <a:r>
              <a:rPr lang="de-DE" dirty="0"/>
              <a:t>?</a:t>
            </a:r>
          </a:p>
          <a:p>
            <a:pPr marL="457200" indent="-457200">
              <a:buAutoNum type="arabicPeriod"/>
            </a:pPr>
            <a:endParaRPr lang="de-DE" dirty="0"/>
          </a:p>
        </p:txBody>
      </p:sp>
      <p:sp>
        <p:nvSpPr>
          <p:cNvPr id="4" name="Footer Placeholder 3">
            <a:extLst>
              <a:ext uri="{FF2B5EF4-FFF2-40B4-BE49-F238E27FC236}">
                <a16:creationId xmlns:a16="http://schemas.microsoft.com/office/drawing/2014/main" id="{5E03820E-ABDD-4B10-ADF6-006AD31605D8}"/>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1798332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What is profiling? It means ..</a:t>
            </a:r>
          </a:p>
        </p:txBody>
      </p:sp>
      <p:sp>
        <p:nvSpPr>
          <p:cNvPr id="3" name="Content Placeholder 2"/>
          <p:cNvSpPr>
            <a:spLocks noGrp="1"/>
          </p:cNvSpPr>
          <p:nvPr>
            <p:ph idx="1"/>
          </p:nvPr>
        </p:nvSpPr>
        <p:spPr>
          <a:xfrm>
            <a:off x="1104899" y="1615414"/>
            <a:ext cx="9980681" cy="4535487"/>
          </a:xfrm>
        </p:spPr>
        <p:txBody>
          <a:bodyPr>
            <a:normAutofit lnSpcReduction="10000"/>
          </a:bodyPr>
          <a:lstStyle/>
          <a:p>
            <a:r>
              <a:rPr lang="en-GB" sz="2800" dirty="0"/>
              <a:t>any form of automated processing of personal data</a:t>
            </a:r>
          </a:p>
          <a:p>
            <a:r>
              <a:rPr lang="en-GB" sz="2800" dirty="0"/>
              <a:t>consisting of the use of personal data to evaluate certain personal aspects relating to a natural person, </a:t>
            </a:r>
          </a:p>
          <a:p>
            <a:pPr lvl="1"/>
            <a:r>
              <a:rPr lang="en-GB" sz="2400" dirty="0"/>
              <a:t>in particular to analyse or predict aspects concerning that natural person's performance at work, </a:t>
            </a:r>
          </a:p>
          <a:p>
            <a:pPr lvl="1"/>
            <a:r>
              <a:rPr lang="en-GB" sz="2400" dirty="0"/>
              <a:t>economic situation, </a:t>
            </a:r>
          </a:p>
          <a:p>
            <a:pPr lvl="1"/>
            <a:r>
              <a:rPr lang="en-GB" sz="2400" dirty="0"/>
              <a:t>health, </a:t>
            </a:r>
          </a:p>
          <a:p>
            <a:pPr lvl="1"/>
            <a:r>
              <a:rPr lang="en-GB" sz="2400" dirty="0"/>
              <a:t>personal preferences, </a:t>
            </a:r>
          </a:p>
          <a:p>
            <a:pPr lvl="1"/>
            <a:r>
              <a:rPr lang="en-GB" sz="2400" dirty="0"/>
              <a:t>interests, </a:t>
            </a:r>
          </a:p>
          <a:p>
            <a:pPr lvl="1"/>
            <a:r>
              <a:rPr lang="en-GB" sz="2400" dirty="0"/>
              <a:t>reliability, </a:t>
            </a:r>
          </a:p>
          <a:p>
            <a:pPr lvl="1"/>
            <a:r>
              <a:rPr lang="en-GB" sz="2400" dirty="0"/>
              <a:t>behaviour, </a:t>
            </a:r>
          </a:p>
          <a:p>
            <a:pPr lvl="1"/>
            <a:r>
              <a:rPr lang="en-GB" sz="2400" dirty="0"/>
              <a:t>location or movements</a:t>
            </a:r>
          </a:p>
        </p:txBody>
      </p:sp>
      <p:sp>
        <p:nvSpPr>
          <p:cNvPr id="4" name="Rectangle: Rounded Corners 3">
            <a:extLst>
              <a:ext uri="{FF2B5EF4-FFF2-40B4-BE49-F238E27FC236}">
                <a16:creationId xmlns:a16="http://schemas.microsoft.com/office/drawing/2014/main" id="{72753364-6796-4FC8-A156-796C373AACEC}"/>
              </a:ext>
            </a:extLst>
          </p:cNvPr>
          <p:cNvSpPr/>
          <p:nvPr/>
        </p:nvSpPr>
        <p:spPr>
          <a:xfrm>
            <a:off x="6936059" y="4144457"/>
            <a:ext cx="4149521" cy="146403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95325" lvl="2" indent="-342900"/>
            <a:r>
              <a:rPr lang="en-GB" sz="2000" dirty="0">
                <a:solidFill>
                  <a:schemeClr val="bg1"/>
                </a:solidFill>
              </a:rPr>
              <a:t>Online credit application</a:t>
            </a:r>
          </a:p>
          <a:p>
            <a:pPr marL="695325" lvl="2" indent="-342900"/>
            <a:r>
              <a:rPr lang="en-GB" sz="2000" dirty="0">
                <a:solidFill>
                  <a:schemeClr val="bg1"/>
                </a:solidFill>
              </a:rPr>
              <a:t>Online recruiting practices</a:t>
            </a:r>
          </a:p>
        </p:txBody>
      </p:sp>
    </p:spTree>
    <p:extLst>
      <p:ext uri="{BB962C8B-B14F-4D97-AF65-F5344CB8AC3E}">
        <p14:creationId xmlns:p14="http://schemas.microsoft.com/office/powerpoint/2010/main" val="279358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Exceptions </a:t>
            </a:r>
          </a:p>
        </p:txBody>
      </p:sp>
      <p:sp>
        <p:nvSpPr>
          <p:cNvPr id="3" name="Content Placeholder 2"/>
          <p:cNvSpPr>
            <a:spLocks noGrp="1"/>
          </p:cNvSpPr>
          <p:nvPr>
            <p:ph idx="1"/>
          </p:nvPr>
        </p:nvSpPr>
        <p:spPr>
          <a:xfrm>
            <a:off x="1104899" y="1615414"/>
            <a:ext cx="9980681" cy="4535487"/>
          </a:xfrm>
        </p:spPr>
        <p:txBody>
          <a:bodyPr/>
          <a:lstStyle/>
          <a:p>
            <a:r>
              <a:rPr lang="en-GB" sz="2400" dirty="0">
                <a:solidFill>
                  <a:schemeClr val="tx2"/>
                </a:solidFill>
              </a:rPr>
              <a:t>necessary for entering into or performance of a contract</a:t>
            </a:r>
          </a:p>
          <a:p>
            <a:r>
              <a:rPr lang="en-GB" sz="2400" dirty="0">
                <a:solidFill>
                  <a:schemeClr val="tx2"/>
                </a:solidFill>
              </a:rPr>
              <a:t>authorised by law </a:t>
            </a:r>
          </a:p>
          <a:p>
            <a:r>
              <a:rPr lang="en-GB" sz="2400" dirty="0">
                <a:solidFill>
                  <a:schemeClr val="tx2"/>
                </a:solidFill>
              </a:rPr>
              <a:t>based on explicit consent </a:t>
            </a:r>
          </a:p>
          <a:p>
            <a:endParaRPr lang="en-GB" sz="2400" dirty="0">
              <a:solidFill>
                <a:schemeClr val="tx2"/>
              </a:solidFill>
            </a:endParaRPr>
          </a:p>
          <a:p>
            <a:pPr marL="0" indent="0">
              <a:buNone/>
            </a:pPr>
            <a:r>
              <a:rPr lang="en-GB" sz="2400" dirty="0">
                <a:solidFill>
                  <a:schemeClr val="tx2"/>
                </a:solidFill>
                <a:sym typeface="Wingdings" panose="05000000000000000000" pitchFamily="2" charset="2"/>
              </a:rPr>
              <a:t> </a:t>
            </a:r>
            <a:r>
              <a:rPr lang="en-GB" sz="2000" dirty="0">
                <a:solidFill>
                  <a:schemeClr val="tx2"/>
                </a:solidFill>
              </a:rPr>
              <a:t>additional requirements if data is sensitive)</a:t>
            </a:r>
          </a:p>
          <a:p>
            <a:pPr marL="0" indent="0">
              <a:buNone/>
            </a:pPr>
            <a:endParaRPr lang="en-GB" dirty="0"/>
          </a:p>
        </p:txBody>
      </p:sp>
      <p:sp>
        <p:nvSpPr>
          <p:cNvPr id="4" name="Rectangle: Rounded Corners 3">
            <a:extLst>
              <a:ext uri="{FF2B5EF4-FFF2-40B4-BE49-F238E27FC236}">
                <a16:creationId xmlns:a16="http://schemas.microsoft.com/office/drawing/2014/main" id="{C5CD4DCB-C348-4F97-8573-9D92ADE7E7F1}"/>
              </a:ext>
            </a:extLst>
          </p:cNvPr>
          <p:cNvSpPr/>
          <p:nvPr/>
        </p:nvSpPr>
        <p:spPr>
          <a:xfrm>
            <a:off x="1104899" y="4686867"/>
            <a:ext cx="4149521" cy="146403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95325" lvl="2" indent="-342900"/>
            <a:r>
              <a:rPr lang="en-GB" sz="2000" dirty="0">
                <a:solidFill>
                  <a:schemeClr val="bg1"/>
                </a:solidFill>
              </a:rPr>
              <a:t>Which legal bases are left?</a:t>
            </a:r>
          </a:p>
        </p:txBody>
      </p:sp>
    </p:spTree>
    <p:extLst>
      <p:ext uri="{BB962C8B-B14F-4D97-AF65-F5344CB8AC3E}">
        <p14:creationId xmlns:p14="http://schemas.microsoft.com/office/powerpoint/2010/main" val="297526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EDPB guidance on the topic</a:t>
            </a:r>
            <a:endParaRPr lang="en-US" sz="3200" dirty="0"/>
          </a:p>
        </p:txBody>
      </p:sp>
      <p:sp>
        <p:nvSpPr>
          <p:cNvPr id="3" name="Content Placeholder 2"/>
          <p:cNvSpPr>
            <a:spLocks noGrp="1"/>
          </p:cNvSpPr>
          <p:nvPr>
            <p:ph idx="1"/>
          </p:nvPr>
        </p:nvSpPr>
        <p:spPr>
          <a:xfrm>
            <a:off x="1104898" y="1424793"/>
            <a:ext cx="9980681" cy="4679925"/>
          </a:xfrm>
        </p:spPr>
        <p:txBody>
          <a:bodyPr>
            <a:normAutofit/>
          </a:bodyPr>
          <a:lstStyle/>
          <a:p>
            <a:r>
              <a:rPr lang="fi-FI" dirty="0">
                <a:solidFill>
                  <a:schemeClr val="tx2"/>
                </a:solidFill>
              </a:rPr>
              <a:t>Several DSR </a:t>
            </a:r>
            <a:r>
              <a:rPr lang="fi-FI" dirty="0" err="1">
                <a:solidFill>
                  <a:schemeClr val="tx2"/>
                </a:solidFill>
              </a:rPr>
              <a:t>connected</a:t>
            </a:r>
            <a:r>
              <a:rPr lang="fi-FI" dirty="0">
                <a:solidFill>
                  <a:schemeClr val="tx2"/>
                </a:solidFill>
              </a:rPr>
              <a:t> to automated processing</a:t>
            </a:r>
          </a:p>
          <a:p>
            <a:pPr marL="695325" lvl="2" indent="-342900"/>
            <a:r>
              <a:rPr lang="en-GB" sz="1800" dirty="0">
                <a:solidFill>
                  <a:schemeClr val="tx2"/>
                </a:solidFill>
              </a:rPr>
              <a:t>Right to be informed of the existence of automated decision-making, including profiling</a:t>
            </a:r>
          </a:p>
          <a:p>
            <a:pPr marL="695325" lvl="2" indent="-342900"/>
            <a:r>
              <a:rPr lang="en-GB" sz="1800" dirty="0">
                <a:solidFill>
                  <a:schemeClr val="tx2"/>
                </a:solidFill>
              </a:rPr>
              <a:t>Right to obtain human intervention</a:t>
            </a:r>
          </a:p>
          <a:p>
            <a:pPr marL="695325" lvl="2" indent="-342900"/>
            <a:r>
              <a:rPr lang="en-GB" sz="1800" dirty="0">
                <a:solidFill>
                  <a:schemeClr val="tx2"/>
                </a:solidFill>
              </a:rPr>
              <a:t>Authorised by law</a:t>
            </a:r>
          </a:p>
          <a:p>
            <a:pPr marL="695325" lvl="2" indent="-342900"/>
            <a:r>
              <a:rPr lang="en-GB" sz="1800" dirty="0">
                <a:solidFill>
                  <a:schemeClr val="tx2"/>
                </a:solidFill>
              </a:rPr>
              <a:t>Based on explicit consent</a:t>
            </a:r>
          </a:p>
          <a:p>
            <a:pPr marL="695325" lvl="2" indent="-342900"/>
            <a:r>
              <a:rPr lang="en-GB" sz="1800" dirty="0">
                <a:solidFill>
                  <a:schemeClr val="tx2"/>
                </a:solidFill>
              </a:rPr>
              <a:t>Right to express their point of view and contest the decision </a:t>
            </a:r>
          </a:p>
          <a:p>
            <a:r>
              <a:rPr lang="fi-FI" dirty="0" err="1">
                <a:solidFill>
                  <a:schemeClr val="tx2"/>
                </a:solidFill>
              </a:rPr>
              <a:t>When</a:t>
            </a:r>
            <a:r>
              <a:rPr lang="fi-FI" dirty="0">
                <a:solidFill>
                  <a:schemeClr val="tx2"/>
                </a:solidFill>
              </a:rPr>
              <a:t> is </a:t>
            </a:r>
            <a:r>
              <a:rPr lang="en-GB" dirty="0">
                <a:solidFill>
                  <a:schemeClr val="tx2"/>
                </a:solidFill>
              </a:rPr>
              <a:t>automated decision-making permissible?</a:t>
            </a:r>
          </a:p>
          <a:p>
            <a:pPr marL="695325" lvl="2" indent="-342900"/>
            <a:r>
              <a:rPr lang="en-GB" sz="1800" dirty="0">
                <a:solidFill>
                  <a:schemeClr val="tx2"/>
                </a:solidFill>
              </a:rPr>
              <a:t>Necessary for entering into or performance of a contract (controller – data subject)</a:t>
            </a:r>
          </a:p>
          <a:p>
            <a:pPr marL="1152525" lvl="3" indent="-342900"/>
            <a:r>
              <a:rPr lang="en-GB" sz="1800" dirty="0">
                <a:solidFill>
                  <a:schemeClr val="tx2"/>
                </a:solidFill>
              </a:rPr>
              <a:t>Authorised by law</a:t>
            </a:r>
          </a:p>
          <a:p>
            <a:pPr marL="1152525" lvl="3" indent="-342900"/>
            <a:r>
              <a:rPr lang="en-GB" sz="1800" dirty="0">
                <a:solidFill>
                  <a:schemeClr val="tx2"/>
                </a:solidFill>
              </a:rPr>
              <a:t>Based on explicit consent</a:t>
            </a:r>
          </a:p>
        </p:txBody>
      </p:sp>
    </p:spTree>
    <p:extLst>
      <p:ext uri="{BB962C8B-B14F-4D97-AF65-F5344CB8AC3E}">
        <p14:creationId xmlns:p14="http://schemas.microsoft.com/office/powerpoint/2010/main" val="3497312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74E8F-F7C7-4330-8D12-1238418CF710}"/>
              </a:ext>
            </a:extLst>
          </p:cNvPr>
          <p:cNvSpPr>
            <a:spLocks noGrp="1"/>
          </p:cNvSpPr>
          <p:nvPr>
            <p:ph type="ctrTitle"/>
          </p:nvPr>
        </p:nvSpPr>
        <p:spPr/>
        <p:txBody>
          <a:bodyPr>
            <a:normAutofit/>
          </a:bodyPr>
          <a:lstStyle/>
          <a:p>
            <a:pPr>
              <a:spcBef>
                <a:spcPts val="0"/>
              </a:spcBef>
              <a:defRPr/>
            </a:pPr>
            <a:r>
              <a:rPr lang="de-DE" sz="4000" spc="-1" dirty="0">
                <a:solidFill>
                  <a:srgbClr val="514843"/>
                </a:solidFill>
                <a:latin typeface="Plantagenet Cherokee"/>
                <a:ea typeface="+mn-ea"/>
                <a:cs typeface="+mn-cs"/>
              </a:rPr>
              <a:t>Any Questions?</a:t>
            </a:r>
          </a:p>
        </p:txBody>
      </p:sp>
      <p:pic>
        <p:nvPicPr>
          <p:cNvPr id="6" name="Picture Placeholder 5" descr="Quizzical burrowing owl looking forward">
            <a:extLst>
              <a:ext uri="{FF2B5EF4-FFF2-40B4-BE49-F238E27FC236}">
                <a16:creationId xmlns:a16="http://schemas.microsoft.com/office/drawing/2014/main" id="{1BB293F8-3BC9-47C0-ABE2-F69E00BE06C4}"/>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6990" r="6990"/>
          <a:stretch>
            <a:fillRect/>
          </a:stretch>
        </p:blipFill>
        <p:spPr/>
      </p:pic>
    </p:spTree>
    <p:extLst>
      <p:ext uri="{BB962C8B-B14F-4D97-AF65-F5344CB8AC3E}">
        <p14:creationId xmlns:p14="http://schemas.microsoft.com/office/powerpoint/2010/main" val="1742690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4E079-3242-4DDE-B399-F7F0288D7C1B}"/>
              </a:ext>
            </a:extLst>
          </p:cNvPr>
          <p:cNvSpPr>
            <a:spLocks noGrp="1"/>
          </p:cNvSpPr>
          <p:nvPr>
            <p:ph type="title"/>
          </p:nvPr>
        </p:nvSpPr>
        <p:spPr>
          <a:xfrm>
            <a:off x="1071419" y="2971805"/>
            <a:ext cx="10104580" cy="1720267"/>
          </a:xfrm>
        </p:spPr>
        <p:txBody>
          <a:bodyPr/>
          <a:lstStyle/>
          <a:p>
            <a:r>
              <a:rPr lang="de-DE" dirty="0"/>
              <a:t>Introduction</a:t>
            </a:r>
            <a:endParaRPr lang="fi-FI" dirty="0"/>
          </a:p>
        </p:txBody>
      </p:sp>
      <p:sp>
        <p:nvSpPr>
          <p:cNvPr id="4" name="Footer Placeholder 3">
            <a:extLst>
              <a:ext uri="{FF2B5EF4-FFF2-40B4-BE49-F238E27FC236}">
                <a16:creationId xmlns:a16="http://schemas.microsoft.com/office/drawing/2014/main" id="{06294C10-91D5-4DA9-B18D-8E4E3CBC406C}"/>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797861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4E079-3242-4DDE-B399-F7F0288D7C1B}"/>
              </a:ext>
            </a:extLst>
          </p:cNvPr>
          <p:cNvSpPr>
            <a:spLocks noGrp="1"/>
          </p:cNvSpPr>
          <p:nvPr>
            <p:ph type="ctrTitle"/>
          </p:nvPr>
        </p:nvSpPr>
        <p:spPr/>
        <p:txBody>
          <a:bodyPr/>
          <a:lstStyle/>
          <a:p>
            <a:r>
              <a:rPr lang="de-DE" dirty="0" err="1"/>
              <a:t>Excursus</a:t>
            </a:r>
            <a:r>
              <a:rPr lang="de-DE" dirty="0"/>
              <a:t>: Tools of </a:t>
            </a:r>
            <a:r>
              <a:rPr lang="de-DE" dirty="0" err="1"/>
              <a:t>Lawyers</a:t>
            </a:r>
            <a:endParaRPr lang="fi-FI" dirty="0"/>
          </a:p>
        </p:txBody>
      </p:sp>
      <p:sp>
        <p:nvSpPr>
          <p:cNvPr id="5" name="Subtitle 4">
            <a:extLst>
              <a:ext uri="{FF2B5EF4-FFF2-40B4-BE49-F238E27FC236}">
                <a16:creationId xmlns:a16="http://schemas.microsoft.com/office/drawing/2014/main" id="{A0BFA790-A725-472F-9089-2214F1C9B7D0}"/>
              </a:ext>
            </a:extLst>
          </p:cNvPr>
          <p:cNvSpPr>
            <a:spLocks noGrp="1"/>
          </p:cNvSpPr>
          <p:nvPr>
            <p:ph type="subTitle" idx="1"/>
          </p:nvPr>
        </p:nvSpPr>
        <p:spPr/>
        <p:txBody>
          <a:bodyPr/>
          <a:lstStyle/>
          <a:p>
            <a:endParaRPr lang="fi-FI"/>
          </a:p>
        </p:txBody>
      </p:sp>
      <p:sp>
        <p:nvSpPr>
          <p:cNvPr id="4" name="Footer Placeholder 3">
            <a:extLst>
              <a:ext uri="{FF2B5EF4-FFF2-40B4-BE49-F238E27FC236}">
                <a16:creationId xmlns:a16="http://schemas.microsoft.com/office/drawing/2014/main" id="{06294C10-91D5-4DA9-B18D-8E4E3CBC406C}"/>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3268121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88730-34C5-4944-9AC0-CEE651367BB2}"/>
              </a:ext>
            </a:extLst>
          </p:cNvPr>
          <p:cNvSpPr>
            <a:spLocks noGrp="1"/>
          </p:cNvSpPr>
          <p:nvPr>
            <p:ph type="title"/>
          </p:nvPr>
        </p:nvSpPr>
        <p:spPr/>
        <p:txBody>
          <a:bodyPr/>
          <a:lstStyle/>
          <a:p>
            <a:r>
              <a:rPr lang="de-DE" dirty="0"/>
              <a:t>1) Definitions</a:t>
            </a:r>
            <a:endParaRPr lang="fi-FI" dirty="0"/>
          </a:p>
        </p:txBody>
      </p:sp>
      <p:graphicFrame>
        <p:nvGraphicFramePr>
          <p:cNvPr id="5" name="Content Placeholder 4">
            <a:extLst>
              <a:ext uri="{FF2B5EF4-FFF2-40B4-BE49-F238E27FC236}">
                <a16:creationId xmlns:a16="http://schemas.microsoft.com/office/drawing/2014/main" id="{616F0597-EE0E-497E-B524-FBB69FF747E6}"/>
              </a:ext>
            </a:extLst>
          </p:cNvPr>
          <p:cNvGraphicFramePr>
            <a:graphicFrameLocks noGrp="1"/>
          </p:cNvGraphicFramePr>
          <p:nvPr>
            <p:ph idx="1"/>
          </p:nvPr>
        </p:nvGraphicFramePr>
        <p:xfrm>
          <a:off x="1104900" y="1600200"/>
          <a:ext cx="99822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4345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0FA9B-5F2D-453F-88B8-A6738CABA02D}"/>
              </a:ext>
            </a:extLst>
          </p:cNvPr>
          <p:cNvSpPr>
            <a:spLocks noGrp="1"/>
          </p:cNvSpPr>
          <p:nvPr>
            <p:ph type="title"/>
          </p:nvPr>
        </p:nvSpPr>
        <p:spPr/>
        <p:txBody>
          <a:bodyPr/>
          <a:lstStyle/>
          <a:p>
            <a:r>
              <a:rPr lang="de-DE" dirty="0"/>
              <a:t>2) Rules </a:t>
            </a:r>
            <a:r>
              <a:rPr lang="de-DE" dirty="0">
                <a:sym typeface="Wingdings" panose="05000000000000000000" pitchFamily="2" charset="2"/>
              </a:rPr>
              <a:t> </a:t>
            </a:r>
            <a:r>
              <a:rPr lang="de-DE" dirty="0" err="1">
                <a:sym typeface="Wingdings" panose="05000000000000000000" pitchFamily="2" charset="2"/>
              </a:rPr>
              <a:t>exceptions</a:t>
            </a:r>
            <a:r>
              <a:rPr lang="de-DE" dirty="0">
                <a:sym typeface="Wingdings" panose="05000000000000000000" pitchFamily="2" charset="2"/>
              </a:rPr>
              <a:t>	</a:t>
            </a:r>
            <a:endParaRPr lang="fi-FI" dirty="0"/>
          </a:p>
        </p:txBody>
      </p:sp>
      <p:sp>
        <p:nvSpPr>
          <p:cNvPr id="3" name="Content Placeholder 2">
            <a:extLst>
              <a:ext uri="{FF2B5EF4-FFF2-40B4-BE49-F238E27FC236}">
                <a16:creationId xmlns:a16="http://schemas.microsoft.com/office/drawing/2014/main" id="{56DD02F3-870F-4EEC-ABC7-780A790F38A0}"/>
              </a:ext>
            </a:extLst>
          </p:cNvPr>
          <p:cNvSpPr>
            <a:spLocks noGrp="1"/>
          </p:cNvSpPr>
          <p:nvPr>
            <p:ph idx="1"/>
          </p:nvPr>
        </p:nvSpPr>
        <p:spPr/>
        <p:txBody>
          <a:bodyPr/>
          <a:lstStyle/>
          <a:p>
            <a:pPr marL="0" indent="0">
              <a:buNone/>
            </a:pPr>
            <a:r>
              <a:rPr lang="de-DE" dirty="0"/>
              <a:t> </a:t>
            </a:r>
          </a:p>
          <a:p>
            <a:pPr marL="0" indent="0">
              <a:buNone/>
            </a:pPr>
            <a:endParaRPr lang="fi-FI" dirty="0"/>
          </a:p>
        </p:txBody>
      </p:sp>
      <p:sp>
        <p:nvSpPr>
          <p:cNvPr id="4" name="Footer Placeholder 3">
            <a:extLst>
              <a:ext uri="{FF2B5EF4-FFF2-40B4-BE49-F238E27FC236}">
                <a16:creationId xmlns:a16="http://schemas.microsoft.com/office/drawing/2014/main" id="{3915BA43-088C-4612-9AB2-1CD54263F94C}"/>
              </a:ext>
            </a:extLst>
          </p:cNvPr>
          <p:cNvSpPr>
            <a:spLocks noGrp="1"/>
          </p:cNvSpPr>
          <p:nvPr>
            <p:ph type="ftr" sz="quarter" idx="11"/>
          </p:nvPr>
        </p:nvSpPr>
        <p:spPr/>
        <p:txBody>
          <a:bodyPr/>
          <a:lstStyle/>
          <a:p>
            <a:endParaRPr lang="fi-FI" dirty="0"/>
          </a:p>
        </p:txBody>
      </p:sp>
      <p:pic>
        <p:nvPicPr>
          <p:cNvPr id="6" name="Picture 5" descr="Glass of water on white background">
            <a:extLst>
              <a:ext uri="{FF2B5EF4-FFF2-40B4-BE49-F238E27FC236}">
                <a16:creationId xmlns:a16="http://schemas.microsoft.com/office/drawing/2014/main" id="{1DCF6A4F-B158-401B-91B1-05717383DC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329" y="1600200"/>
            <a:ext cx="4303346" cy="4192602"/>
          </a:xfrm>
          <a:prstGeom prst="rect">
            <a:avLst/>
          </a:prstGeom>
        </p:spPr>
      </p:pic>
    </p:spTree>
    <p:extLst>
      <p:ext uri="{BB962C8B-B14F-4D97-AF65-F5344CB8AC3E}">
        <p14:creationId xmlns:p14="http://schemas.microsoft.com/office/powerpoint/2010/main" val="1901059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2769</Words>
  <Application>Microsoft Office PowerPoint</Application>
  <PresentationFormat>Widescreen</PresentationFormat>
  <Paragraphs>275</Paragraphs>
  <Slides>53</Slides>
  <Notes>16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53</vt:i4>
      </vt:variant>
    </vt:vector>
  </HeadingPairs>
  <TitlesOfParts>
    <vt:vector size="66" baseType="lpstr">
      <vt:lpstr>Arial</vt:lpstr>
      <vt:lpstr>Calibri</vt:lpstr>
      <vt:lpstr>Calibri Light</vt:lpstr>
      <vt:lpstr>EUAlbertina</vt:lpstr>
      <vt:lpstr>Euphemia</vt:lpstr>
      <vt:lpstr>Euphemia (Body)</vt:lpstr>
      <vt:lpstr>Georgia</vt:lpstr>
      <vt:lpstr>Gill Sans</vt:lpstr>
      <vt:lpstr>Google Sans</vt:lpstr>
      <vt:lpstr>Google Sans Text</vt:lpstr>
      <vt:lpstr>IntervalSansProRegular</vt:lpstr>
      <vt:lpstr>Plantagenet Cherokee</vt:lpstr>
      <vt:lpstr>Office Theme</vt:lpstr>
      <vt:lpstr>PowerPoint Presentation</vt:lpstr>
      <vt:lpstr>RIGHTS &amp; TRANSPARENCY</vt:lpstr>
      <vt:lpstr>Agenda</vt:lpstr>
      <vt:lpstr>repetition</vt:lpstr>
      <vt:lpstr>Turn to your neighbour and figure out the answers together</vt:lpstr>
      <vt:lpstr>Introduction</vt:lpstr>
      <vt:lpstr>Excursus: Tools of Lawyers</vt:lpstr>
      <vt:lpstr>1) Definitions</vt:lpstr>
      <vt:lpstr>2) Rules  exceptions </vt:lpstr>
      <vt:lpstr>3) Jurisdiction &amp; Applicable law</vt:lpstr>
      <vt:lpstr>Restrictions of Rights  </vt:lpstr>
      <vt:lpstr>Rights can be restricted under certain conditions by law</vt:lpstr>
      <vt:lpstr>Withdraw and objection </vt:lpstr>
      <vt:lpstr>REMEMBER: Processing is only lawful..</vt:lpstr>
      <vt:lpstr>Withdrawal of consent: Just say no </vt:lpstr>
      <vt:lpstr>Legitimate interest processing: The right to object – Art. 20</vt:lpstr>
      <vt:lpstr>TRANSPARENCY NOTICE – PRIVACY POLICY V. PRIVACY NOTICE</vt:lpstr>
      <vt:lpstr>Article 13: Information provided where the personal data are collected from the data subject (1)</vt:lpstr>
      <vt:lpstr>Article 13: Mandatory information information to be provided where the personal data are collected from the data subject (2)</vt:lpstr>
      <vt:lpstr>Activity</vt:lpstr>
      <vt:lpstr>So similar..</vt:lpstr>
      <vt:lpstr>Why be transparent? </vt:lpstr>
      <vt:lpstr>Case ParkkiPate continues </vt:lpstr>
      <vt:lpstr>Case</vt:lpstr>
      <vt:lpstr>ARTICLE 15</vt:lpstr>
      <vt:lpstr>Activity</vt:lpstr>
      <vt:lpstr>What access rights does Article 15 include?</vt:lpstr>
      <vt:lpstr>Article 15 includes several (access) rights</vt:lpstr>
      <vt:lpstr>How wide is Article 15?</vt:lpstr>
      <vt:lpstr>Case Summary C-487/21 F.F v DSB 1/2 </vt:lpstr>
      <vt:lpstr>Case Summary C-487/21 F.F v DSB 2/2  DECISION</vt:lpstr>
      <vt:lpstr>Activity</vt:lpstr>
      <vt:lpstr>Case: I want my emails </vt:lpstr>
      <vt:lpstr>Article 16</vt:lpstr>
      <vt:lpstr>Article 16 allows rectification of personal data</vt:lpstr>
      <vt:lpstr>ARTICLE 17: RTBF</vt:lpstr>
      <vt:lpstr>Article 17: Right to be forgotten is less cool than it sounds</vt:lpstr>
      <vt:lpstr>Back to Article 17 ("right to erasure" aka RTBF)</vt:lpstr>
      <vt:lpstr>Celebrities</vt:lpstr>
      <vt:lpstr>Costeja case</vt:lpstr>
      <vt:lpstr>CJEU decision (2014) Google v. Spain</vt:lpstr>
      <vt:lpstr>Screenshot from Google‘s policy  some stuff will be easily removed</vt:lpstr>
      <vt:lpstr>Google has an own RTBF process </vt:lpstr>
      <vt:lpstr>ARTICLE 20</vt:lpstr>
      <vt:lpstr>Data Portability</vt:lpstr>
      <vt:lpstr>AUTOMATED DECISION MAKING</vt:lpstr>
      <vt:lpstr>Rule: No automated decision making</vt:lpstr>
      <vt:lpstr>Activity</vt:lpstr>
      <vt:lpstr>Making sense of Art. 22</vt:lpstr>
      <vt:lpstr>What is profiling? It means ..</vt:lpstr>
      <vt:lpstr>Exceptions </vt:lpstr>
      <vt:lpstr>EDPB guidance on the topic</vt:lpstr>
      <vt:lpstr>Any Questions?</vt:lpstr>
    </vt:vector>
  </TitlesOfParts>
  <Company>Bird and Bird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Tobias Bräutigam</dc:creator>
  <cp:lastModifiedBy>Tobias Bräutigam</cp:lastModifiedBy>
  <cp:revision>1</cp:revision>
  <dcterms:created xsi:type="dcterms:W3CDTF">2023-09-20T18:02:24Z</dcterms:created>
  <dcterms:modified xsi:type="dcterms:W3CDTF">2023-09-20T18:02:49Z</dcterms:modified>
</cp:coreProperties>
</file>