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19"/>
  </p:handoutMasterIdLst>
  <p:sldIdLst>
    <p:sldId id="256" r:id="rId2"/>
    <p:sldId id="257" r:id="rId3"/>
    <p:sldId id="279" r:id="rId4"/>
    <p:sldId id="258" r:id="rId5"/>
    <p:sldId id="277" r:id="rId6"/>
    <p:sldId id="271" r:id="rId7"/>
    <p:sldId id="259" r:id="rId8"/>
    <p:sldId id="272" r:id="rId9"/>
    <p:sldId id="260" r:id="rId10"/>
    <p:sldId id="273" r:id="rId11"/>
    <p:sldId id="261" r:id="rId12"/>
    <p:sldId id="278" r:id="rId13"/>
    <p:sldId id="280" r:id="rId14"/>
    <p:sldId id="281" r:id="rId15"/>
    <p:sldId id="282" r:id="rId16"/>
    <p:sldId id="283" r:id="rId17"/>
    <p:sldId id="262" r:id="rId18"/>
  </p:sldIdLst>
  <p:sldSz cx="9144000" cy="6858000" type="screen4x3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91" autoAdjust="0"/>
    <p:restoredTop sz="94660"/>
  </p:normalViewPr>
  <p:slideViewPr>
    <p:cSldViewPr>
      <p:cViewPr varScale="1">
        <p:scale>
          <a:sx n="81" d="100"/>
          <a:sy n="81" d="100"/>
        </p:scale>
        <p:origin x="1507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585EAD3-6EF3-45AC-ACDB-4FE375490D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26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819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sv-FI"/>
            </a:p>
          </p:txBody>
        </p:sp>
        <p:sp>
          <p:nvSpPr>
            <p:cNvPr id="819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sv-FI"/>
            </a:p>
          </p:txBody>
        </p:sp>
        <p:sp>
          <p:nvSpPr>
            <p:cNvPr id="819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sv-FI"/>
            </a:p>
          </p:txBody>
        </p:sp>
        <p:sp>
          <p:nvSpPr>
            <p:cNvPr id="819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sv-FI"/>
            </a:p>
          </p:txBody>
        </p:sp>
        <p:sp>
          <p:nvSpPr>
            <p:cNvPr id="819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sv-FI"/>
            </a:p>
          </p:txBody>
        </p:sp>
        <p:sp>
          <p:nvSpPr>
            <p:cNvPr id="820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sv-FI"/>
            </a:p>
          </p:txBody>
        </p:sp>
        <p:sp>
          <p:nvSpPr>
            <p:cNvPr id="820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sv-FI"/>
            </a:p>
          </p:txBody>
        </p:sp>
        <p:sp>
          <p:nvSpPr>
            <p:cNvPr id="820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sv-FI"/>
            </a:p>
          </p:txBody>
        </p:sp>
        <p:sp>
          <p:nvSpPr>
            <p:cNvPr id="820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sv-FI"/>
            </a:p>
          </p:txBody>
        </p:sp>
        <p:sp>
          <p:nvSpPr>
            <p:cNvPr id="820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sv-FI"/>
            </a:p>
          </p:txBody>
        </p:sp>
        <p:sp>
          <p:nvSpPr>
            <p:cNvPr id="820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sv-FI"/>
            </a:p>
          </p:txBody>
        </p:sp>
        <p:sp>
          <p:nvSpPr>
            <p:cNvPr id="820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sv-FI"/>
            </a:p>
          </p:txBody>
        </p:sp>
        <p:sp>
          <p:nvSpPr>
            <p:cNvPr id="820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sv-FI"/>
            </a:p>
          </p:txBody>
        </p:sp>
        <p:sp>
          <p:nvSpPr>
            <p:cNvPr id="820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sv-FI"/>
            </a:p>
          </p:txBody>
        </p:sp>
        <p:sp>
          <p:nvSpPr>
            <p:cNvPr id="820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/>
              <a:endParaRPr lang="sv-FI"/>
            </a:p>
          </p:txBody>
        </p:sp>
        <p:sp>
          <p:nvSpPr>
            <p:cNvPr id="821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/>
              <a:endParaRPr lang="sv-FI"/>
            </a:p>
          </p:txBody>
        </p:sp>
        <p:sp>
          <p:nvSpPr>
            <p:cNvPr id="821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sv-FI"/>
            </a:p>
          </p:txBody>
        </p:sp>
        <p:sp>
          <p:nvSpPr>
            <p:cNvPr id="821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sv-FI"/>
            </a:p>
          </p:txBody>
        </p:sp>
        <p:sp>
          <p:nvSpPr>
            <p:cNvPr id="821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sv-FI"/>
            </a:p>
          </p:txBody>
        </p:sp>
        <p:sp>
          <p:nvSpPr>
            <p:cNvPr id="821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sv-FI"/>
            </a:p>
          </p:txBody>
        </p:sp>
        <p:sp>
          <p:nvSpPr>
            <p:cNvPr id="821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sv-FI"/>
            </a:p>
          </p:txBody>
        </p:sp>
        <p:sp>
          <p:nvSpPr>
            <p:cNvPr id="821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sv-FI"/>
            </a:p>
          </p:txBody>
        </p:sp>
        <p:sp>
          <p:nvSpPr>
            <p:cNvPr id="821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sv-FI"/>
            </a:p>
          </p:txBody>
        </p:sp>
        <p:sp>
          <p:nvSpPr>
            <p:cNvPr id="821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sv-FI"/>
            </a:p>
          </p:txBody>
        </p:sp>
        <p:sp>
          <p:nvSpPr>
            <p:cNvPr id="821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sv-FI"/>
            </a:p>
          </p:txBody>
        </p:sp>
        <p:sp>
          <p:nvSpPr>
            <p:cNvPr id="822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sv-FI"/>
            </a:p>
          </p:txBody>
        </p:sp>
        <p:sp>
          <p:nvSpPr>
            <p:cNvPr id="822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sv-FI"/>
            </a:p>
          </p:txBody>
        </p:sp>
        <p:sp>
          <p:nvSpPr>
            <p:cNvPr id="822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sv-FI"/>
            </a:p>
          </p:txBody>
        </p:sp>
        <p:sp>
          <p:nvSpPr>
            <p:cNvPr id="822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sv-FI"/>
            </a:p>
          </p:txBody>
        </p:sp>
        <p:sp>
          <p:nvSpPr>
            <p:cNvPr id="822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sv-FI"/>
            </a:p>
          </p:txBody>
        </p:sp>
        <p:sp>
          <p:nvSpPr>
            <p:cNvPr id="822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sv-FI"/>
            </a:p>
          </p:txBody>
        </p:sp>
        <p:sp>
          <p:nvSpPr>
            <p:cNvPr id="822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sv-FI"/>
            </a:p>
          </p:txBody>
        </p:sp>
        <p:sp>
          <p:nvSpPr>
            <p:cNvPr id="822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22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22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23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23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23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23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23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23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23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23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23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23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24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24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24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24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24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24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24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24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24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24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25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25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25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25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25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25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25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25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25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25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26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26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26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26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26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26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26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26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26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26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27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27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27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27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27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27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27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27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27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27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28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28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28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28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28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28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28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28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28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28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29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29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29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29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29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29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29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29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29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29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30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30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30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30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30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30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30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30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30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30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31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31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31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31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31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31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31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31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31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31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32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32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32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32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32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32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32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32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32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32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33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33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33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33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33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33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33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33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33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33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34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34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34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34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34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34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34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34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34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34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35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35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35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35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35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35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35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35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35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35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36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36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36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36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36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36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36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36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36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36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37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37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37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37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37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37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37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37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37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37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38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38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38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38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38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38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38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38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38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38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39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39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39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39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39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39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39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39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39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39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40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40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40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40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40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40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40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40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40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40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</p:grpSp>
      <p:sp>
        <p:nvSpPr>
          <p:cNvPr id="8410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411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412" name="Rectangle 2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413" name="Rectangle 221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414" name="Rectangle 2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76409DB-DECC-451C-98B4-EAD0CEF02C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DF8FDBA-AD69-4505-990A-98DAE700886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A3107D8-335F-4AFF-AFE0-A981A723EEC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Otsikko, teksti ja mediale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Median paikkamerkki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0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2C6B00D-C450-41A5-B742-3999CF135FF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1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2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80FBB15-3066-4EDD-9100-5DE1DA0D10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755876E-BCD1-4372-9C04-37EC1C4FAE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FC67467-5A7D-48B9-82F7-8BC79A31E1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7A50443-6838-4A5B-9D8F-594581A790B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0A1564F-B89C-4409-9CC5-EE832CE520C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numeron paikkamerkki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A5B1BC3-C524-4C99-9107-E9D28DB53DA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363E61F-F38A-448C-AE0C-3AF87CFA53C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7E8CCFB-4162-4A8A-9084-0DEF03DC580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7171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sv-FI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172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sv-FI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173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sv-FI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174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sv-FI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175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sv-FI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176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sv-FI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177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sv-FI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178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sv-FI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179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sv-FI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180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sv-FI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181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sv-FI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182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sv-FI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183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sv-FI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184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sv-FI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185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/>
              <a:endParaRPr lang="sv-FI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186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/>
              <a:endParaRPr lang="sv-FI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187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sv-FI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188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sv-FI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189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sv-FI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190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sv-FI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191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sv-FI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192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sv-FI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193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sv-FI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194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sv-FI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195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sv-FI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196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sv-FI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197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sv-FI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198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sv-FI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199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sv-FI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200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sv-FI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201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sv-FI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202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sv-FI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203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204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205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206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207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208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209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210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211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212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213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214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215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216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217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218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219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220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221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222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223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224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225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226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227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228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229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230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231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232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233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234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235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236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237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238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239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240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241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242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243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244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245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246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247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248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249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250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251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252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253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254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255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256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257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258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259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260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261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262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263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264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265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266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267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268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269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270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271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272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273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274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275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276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277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278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279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280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281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282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283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284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285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286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287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288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289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290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291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292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293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294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295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296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297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298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299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300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301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302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303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304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305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306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307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308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309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310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311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312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313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314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315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316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317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318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319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320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321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322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323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324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325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326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327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328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329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330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331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332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333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334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335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336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337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338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339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340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341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342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343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344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345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346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347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348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349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350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351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352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353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354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355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356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357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358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359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360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361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362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363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364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365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366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367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368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369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370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371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372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373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374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375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376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377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378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379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380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381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382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383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384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7385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</p:grpSp>
      <p:sp>
        <p:nvSpPr>
          <p:cNvPr id="7386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2CCDD546-74DF-40F2-892B-9C7AE6C68B9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387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7388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7389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390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Uttal</a:t>
            </a:r>
            <a:br>
              <a:rPr lang="fi-FI"/>
            </a:br>
            <a:r>
              <a:rPr lang="fi-FI"/>
              <a:t> Ääntäminen 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/>
              <a:t>regler och övningar</a:t>
            </a:r>
          </a:p>
          <a:p>
            <a:r>
              <a:rPr lang="fi-FI"/>
              <a:t>sääntöjä ja harjoituksia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G-harjoituksia</a:t>
            </a: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None/>
            </a:pPr>
            <a:r>
              <a:rPr lang="fi-FI" dirty="0">
                <a:effectLst/>
              </a:rPr>
              <a:t>Lue seuraavat virkkeet ääneen. Mieti etenkin g-kirjaimen ääntämistä.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>
              <a:effectLst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effectLst/>
              </a:rPr>
              <a:t>1 Gustav </a:t>
            </a:r>
            <a:r>
              <a:rPr lang="en-US" dirty="0" err="1">
                <a:effectLst/>
              </a:rPr>
              <a:t>gick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på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gågatan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Göteborg</a:t>
            </a:r>
            <a:r>
              <a:rPr lang="en-US" dirty="0">
                <a:effectLst/>
              </a:rPr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i-FI" dirty="0">
                <a:effectLst/>
              </a:rPr>
              <a:t>2 </a:t>
            </a:r>
            <a:r>
              <a:rPr lang="fi-FI" dirty="0" err="1">
                <a:effectLst/>
              </a:rPr>
              <a:t>Är</a:t>
            </a:r>
            <a:r>
              <a:rPr lang="fi-FI" dirty="0">
                <a:effectLst/>
              </a:rPr>
              <a:t> </a:t>
            </a:r>
            <a:r>
              <a:rPr lang="fi-FI" dirty="0" err="1">
                <a:effectLst/>
              </a:rPr>
              <a:t>det</a:t>
            </a:r>
            <a:r>
              <a:rPr lang="fi-FI" dirty="0">
                <a:effectLst/>
              </a:rPr>
              <a:t> </a:t>
            </a:r>
            <a:r>
              <a:rPr lang="fi-FI" dirty="0" err="1">
                <a:effectLst/>
              </a:rPr>
              <a:t>modigt</a:t>
            </a:r>
            <a:r>
              <a:rPr lang="fi-FI" dirty="0">
                <a:effectLst/>
              </a:rPr>
              <a:t> </a:t>
            </a:r>
            <a:r>
              <a:rPr lang="fi-FI" dirty="0" err="1">
                <a:effectLst/>
              </a:rPr>
              <a:t>eller</a:t>
            </a:r>
            <a:r>
              <a:rPr lang="fi-FI" dirty="0">
                <a:effectLst/>
              </a:rPr>
              <a:t> </a:t>
            </a:r>
            <a:r>
              <a:rPr lang="fi-FI" dirty="0" err="1">
                <a:effectLst/>
              </a:rPr>
              <a:t>galet</a:t>
            </a:r>
            <a:r>
              <a:rPr lang="fi-FI" dirty="0">
                <a:effectLst/>
              </a:rPr>
              <a:t> </a:t>
            </a:r>
            <a:r>
              <a:rPr lang="fi-FI" dirty="0" err="1">
                <a:effectLst/>
              </a:rPr>
              <a:t>att</a:t>
            </a:r>
            <a:r>
              <a:rPr lang="fi-FI" dirty="0">
                <a:effectLst/>
              </a:rPr>
              <a:t> </a:t>
            </a:r>
            <a:r>
              <a:rPr lang="fi-FI" dirty="0" err="1">
                <a:effectLst/>
              </a:rPr>
              <a:t>genteknologer</a:t>
            </a:r>
            <a:r>
              <a:rPr lang="fi-FI" dirty="0">
                <a:effectLst/>
              </a:rPr>
              <a:t> </a:t>
            </a:r>
            <a:r>
              <a:rPr lang="fi-FI" dirty="0" err="1">
                <a:effectLst/>
              </a:rPr>
              <a:t>forskar</a:t>
            </a:r>
            <a:r>
              <a:rPr lang="fi-FI" dirty="0">
                <a:effectLst/>
              </a:rPr>
              <a:t> i </a:t>
            </a:r>
            <a:r>
              <a:rPr lang="fi-FI" dirty="0" err="1">
                <a:effectLst/>
              </a:rPr>
              <a:t>vårt</a:t>
            </a:r>
            <a:r>
              <a:rPr lang="fi-FI" dirty="0">
                <a:effectLst/>
              </a:rPr>
              <a:t> </a:t>
            </a:r>
            <a:r>
              <a:rPr lang="fi-FI" dirty="0" err="1">
                <a:effectLst/>
              </a:rPr>
              <a:t>gemensamma</a:t>
            </a:r>
            <a:r>
              <a:rPr lang="fi-FI" dirty="0">
                <a:effectLst/>
              </a:rPr>
              <a:t> </a:t>
            </a:r>
            <a:r>
              <a:rPr lang="fi-FI" dirty="0" err="1">
                <a:effectLst/>
              </a:rPr>
              <a:t>genarv</a:t>
            </a:r>
            <a:r>
              <a:rPr lang="fi-FI" dirty="0">
                <a:effectLst/>
              </a:rPr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i-FI" dirty="0">
                <a:effectLst/>
              </a:rPr>
              <a:t>3 Gunilla </a:t>
            </a:r>
            <a:r>
              <a:rPr lang="fi-FI" dirty="0" err="1">
                <a:effectLst/>
              </a:rPr>
              <a:t>är</a:t>
            </a:r>
            <a:r>
              <a:rPr lang="fi-FI" dirty="0">
                <a:effectLst/>
              </a:rPr>
              <a:t> en </a:t>
            </a:r>
            <a:r>
              <a:rPr lang="fi-FI" dirty="0" err="1">
                <a:effectLst/>
              </a:rPr>
              <a:t>skicklig</a:t>
            </a:r>
            <a:r>
              <a:rPr lang="fi-FI" dirty="0">
                <a:effectLst/>
              </a:rPr>
              <a:t> </a:t>
            </a:r>
            <a:r>
              <a:rPr lang="fi-FI" dirty="0" err="1">
                <a:effectLst/>
              </a:rPr>
              <a:t>gymnastiklärare</a:t>
            </a:r>
            <a:r>
              <a:rPr lang="fi-FI" dirty="0">
                <a:effectLst/>
              </a:rPr>
              <a:t>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i-FI" dirty="0">
                <a:effectLst/>
              </a:rPr>
              <a:t> </a:t>
            </a:r>
            <a:endParaRPr lang="en-US" dirty="0">
              <a:effectLst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G</a:t>
            </a: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fi-FI" sz="2800" dirty="0"/>
              <a:t>G kirjaimen ääntämisen määrää sitä seuraava vokaali:</a:t>
            </a:r>
          </a:p>
          <a:p>
            <a:pPr lvl="1">
              <a:lnSpc>
                <a:spcPct val="80000"/>
              </a:lnSpc>
            </a:pPr>
            <a:r>
              <a:rPr lang="fi-FI" sz="2400" dirty="0"/>
              <a:t>etuvokaalien (muistisääntö: </a:t>
            </a:r>
            <a:r>
              <a:rPr lang="fi-FI" sz="2400" i="1" dirty="0"/>
              <a:t>s</a:t>
            </a:r>
            <a:r>
              <a:rPr lang="fi-FI" sz="2400" i="1" u="sng" dirty="0"/>
              <a:t>yö </a:t>
            </a:r>
            <a:r>
              <a:rPr lang="fi-FI" sz="2400" i="1" dirty="0"/>
              <a:t>v</a:t>
            </a:r>
            <a:r>
              <a:rPr lang="fi-FI" sz="2400" i="1" u="sng" dirty="0"/>
              <a:t>ie</a:t>
            </a:r>
            <a:r>
              <a:rPr lang="fi-FI" sz="2400" i="1" dirty="0"/>
              <a:t>l</a:t>
            </a:r>
            <a:r>
              <a:rPr lang="fi-FI" sz="2400" i="1" u="sng" dirty="0"/>
              <a:t>ä</a:t>
            </a:r>
            <a:r>
              <a:rPr lang="fi-FI" sz="2400" dirty="0"/>
              <a:t>) edessä g ääntyy kuin suomen j</a:t>
            </a:r>
          </a:p>
          <a:p>
            <a:pPr lvl="2">
              <a:lnSpc>
                <a:spcPct val="80000"/>
              </a:lnSpc>
            </a:pPr>
            <a:r>
              <a:rPr lang="fi-FI" sz="2000" dirty="0"/>
              <a:t> </a:t>
            </a:r>
            <a:r>
              <a:rPr lang="fi-FI" sz="2000" dirty="0" err="1"/>
              <a:t>ge</a:t>
            </a:r>
            <a:r>
              <a:rPr lang="fi-FI" sz="2000" dirty="0"/>
              <a:t> [</a:t>
            </a:r>
            <a:r>
              <a:rPr lang="fi-FI" sz="2000" dirty="0" err="1"/>
              <a:t>je</a:t>
            </a:r>
            <a:r>
              <a:rPr lang="fi-FI" sz="2000" dirty="0"/>
              <a:t>:], </a:t>
            </a:r>
            <a:r>
              <a:rPr lang="fi-FI" sz="2000" dirty="0" err="1"/>
              <a:t>givit</a:t>
            </a:r>
            <a:r>
              <a:rPr lang="fi-FI" sz="2000" dirty="0"/>
              <a:t> [</a:t>
            </a:r>
            <a:r>
              <a:rPr lang="fi-FI" sz="2000" dirty="0" err="1"/>
              <a:t>ji:vit</a:t>
            </a:r>
            <a:r>
              <a:rPr lang="fi-FI" sz="2000" dirty="0"/>
              <a:t>], </a:t>
            </a:r>
            <a:r>
              <a:rPr lang="fi-FI" sz="2000" dirty="0" err="1"/>
              <a:t>gälla</a:t>
            </a:r>
            <a:r>
              <a:rPr lang="fi-FI" sz="2000" dirty="0"/>
              <a:t> [</a:t>
            </a:r>
            <a:r>
              <a:rPr lang="fi-FI" sz="2000" dirty="0" err="1"/>
              <a:t>jella</a:t>
            </a:r>
            <a:r>
              <a:rPr lang="fi-FI" sz="2000" dirty="0"/>
              <a:t>], </a:t>
            </a:r>
            <a:r>
              <a:rPr lang="fi-FI" sz="2000" dirty="0" err="1"/>
              <a:t>gympa</a:t>
            </a:r>
            <a:r>
              <a:rPr lang="fi-FI" sz="2000" dirty="0"/>
              <a:t> [j</a:t>
            </a:r>
            <a:r>
              <a:rPr lang="en-US" sz="2000" dirty="0"/>
              <a:t>ʉ</a:t>
            </a:r>
            <a:r>
              <a:rPr lang="fi-FI" sz="2000" dirty="0" err="1"/>
              <a:t>mpa</a:t>
            </a:r>
            <a:r>
              <a:rPr lang="fi-FI" sz="2000" dirty="0"/>
              <a:t>], </a:t>
            </a:r>
            <a:r>
              <a:rPr lang="fi-FI" sz="2000" dirty="0" err="1"/>
              <a:t>göra</a:t>
            </a:r>
            <a:r>
              <a:rPr lang="fi-FI" sz="2000" dirty="0"/>
              <a:t> [</a:t>
            </a:r>
            <a:r>
              <a:rPr lang="fi-FI" sz="2000" dirty="0" err="1"/>
              <a:t>jö:ra</a:t>
            </a:r>
            <a:r>
              <a:rPr lang="fi-FI" sz="2000" dirty="0"/>
              <a:t>]</a:t>
            </a:r>
          </a:p>
          <a:p>
            <a:pPr lvl="2">
              <a:lnSpc>
                <a:spcPct val="80000"/>
              </a:lnSpc>
            </a:pPr>
            <a:r>
              <a:rPr lang="fi-FI" sz="2000" dirty="0"/>
              <a:t> poikkeus: </a:t>
            </a:r>
            <a:r>
              <a:rPr lang="fi-FI" sz="2000" dirty="0" err="1"/>
              <a:t>egenskap</a:t>
            </a:r>
            <a:r>
              <a:rPr lang="fi-FI" sz="2000" dirty="0"/>
              <a:t> [</a:t>
            </a:r>
            <a:r>
              <a:rPr lang="fi-FI" sz="2000" dirty="0" err="1"/>
              <a:t>e:gensk</a:t>
            </a:r>
            <a:r>
              <a:rPr lang="fi-FI" sz="2000" u="sng" dirty="0" err="1"/>
              <a:t>a</a:t>
            </a:r>
            <a:r>
              <a:rPr lang="fi-FI" sz="2000" dirty="0" err="1"/>
              <a:t>:p</a:t>
            </a:r>
            <a:r>
              <a:rPr lang="fi-FI" sz="2000" dirty="0"/>
              <a:t>], </a:t>
            </a:r>
            <a:r>
              <a:rPr lang="fi-FI" sz="2000" dirty="0" err="1"/>
              <a:t>lägenhet</a:t>
            </a:r>
            <a:r>
              <a:rPr lang="fi-FI" sz="2000" dirty="0"/>
              <a:t> [</a:t>
            </a:r>
            <a:r>
              <a:rPr lang="fi-FI" sz="2000" dirty="0" err="1"/>
              <a:t>le:genhe:t</a:t>
            </a:r>
            <a:r>
              <a:rPr lang="fi-FI" sz="2000" dirty="0"/>
              <a:t>]</a:t>
            </a:r>
          </a:p>
          <a:p>
            <a:pPr lvl="1">
              <a:lnSpc>
                <a:spcPct val="80000"/>
              </a:lnSpc>
            </a:pPr>
            <a:r>
              <a:rPr lang="fi-FI" sz="2400" dirty="0"/>
              <a:t>takavokaalien (a, o, å, u) edessä g ääntyy kuin suomen g</a:t>
            </a:r>
          </a:p>
          <a:p>
            <a:pPr lvl="2">
              <a:lnSpc>
                <a:spcPct val="80000"/>
              </a:lnSpc>
            </a:pPr>
            <a:r>
              <a:rPr lang="fi-FI" sz="2000" dirty="0"/>
              <a:t> </a:t>
            </a:r>
            <a:r>
              <a:rPr lang="fi-FI" sz="2000" dirty="0" err="1"/>
              <a:t>gata</a:t>
            </a:r>
            <a:r>
              <a:rPr lang="fi-FI" sz="2000" dirty="0"/>
              <a:t> [</a:t>
            </a:r>
            <a:r>
              <a:rPr lang="fi-FI" sz="2000" dirty="0" err="1"/>
              <a:t>ga:ta</a:t>
            </a:r>
            <a:r>
              <a:rPr lang="fi-FI" sz="2000" dirty="0"/>
              <a:t>], </a:t>
            </a:r>
            <a:r>
              <a:rPr lang="fi-FI" sz="2000" dirty="0" err="1"/>
              <a:t>god</a:t>
            </a:r>
            <a:r>
              <a:rPr lang="fi-FI" sz="2000" dirty="0"/>
              <a:t> [</a:t>
            </a:r>
            <a:r>
              <a:rPr lang="fi-FI" sz="2000" dirty="0" err="1"/>
              <a:t>gu:d</a:t>
            </a:r>
            <a:r>
              <a:rPr lang="fi-FI" sz="2000" dirty="0"/>
              <a:t>], </a:t>
            </a:r>
            <a:r>
              <a:rPr lang="fi-FI" sz="2000" dirty="0" err="1"/>
              <a:t>gå</a:t>
            </a:r>
            <a:r>
              <a:rPr lang="fi-FI" sz="2000" dirty="0"/>
              <a:t> [</a:t>
            </a:r>
            <a:r>
              <a:rPr lang="fi-FI" sz="2000" dirty="0" err="1"/>
              <a:t>gå</a:t>
            </a:r>
            <a:r>
              <a:rPr lang="fi-FI" sz="2000" dirty="0"/>
              <a:t>:] </a:t>
            </a:r>
          </a:p>
          <a:p>
            <a:pPr>
              <a:lnSpc>
                <a:spcPct val="80000"/>
              </a:lnSpc>
            </a:pPr>
            <a:r>
              <a:rPr lang="fi-FI" sz="2800" dirty="0"/>
              <a:t>sanan lopussa g ääntyy vokaalin jälkeen kuin suomen g, konsonantin jälkeen kuin suomen j</a:t>
            </a:r>
          </a:p>
          <a:p>
            <a:pPr lvl="2">
              <a:lnSpc>
                <a:spcPct val="80000"/>
              </a:lnSpc>
            </a:pPr>
            <a:r>
              <a:rPr lang="fi-FI" sz="2000" dirty="0" err="1"/>
              <a:t>låg</a:t>
            </a:r>
            <a:r>
              <a:rPr lang="fi-FI" sz="2000" dirty="0"/>
              <a:t> [</a:t>
            </a:r>
            <a:r>
              <a:rPr lang="fi-FI" sz="2000" dirty="0" err="1"/>
              <a:t>lå:g</a:t>
            </a:r>
            <a:r>
              <a:rPr lang="fi-FI" sz="2000" dirty="0"/>
              <a:t>]</a:t>
            </a:r>
          </a:p>
          <a:p>
            <a:pPr lvl="2">
              <a:lnSpc>
                <a:spcPct val="80000"/>
              </a:lnSpc>
            </a:pPr>
            <a:r>
              <a:rPr lang="fi-FI" sz="2000" dirty="0" err="1"/>
              <a:t>färg</a:t>
            </a:r>
            <a:r>
              <a:rPr lang="fi-FI" sz="2000" dirty="0"/>
              <a:t> [</a:t>
            </a:r>
            <a:r>
              <a:rPr lang="fi-FI" sz="2000" dirty="0" err="1"/>
              <a:t>färj</a:t>
            </a:r>
            <a:r>
              <a:rPr lang="fi-FI" sz="2000" dirty="0"/>
              <a:t>] </a:t>
            </a:r>
            <a:endParaRPr lang="en-US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</a:t>
            </a: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484313"/>
            <a:ext cx="8229600" cy="4533900"/>
          </a:xfrm>
        </p:spPr>
        <p:txBody>
          <a:bodyPr/>
          <a:lstStyle/>
          <a:p>
            <a:r>
              <a:rPr lang="fi-FI" dirty="0"/>
              <a:t>etuvokaalien edellä ja </a:t>
            </a:r>
            <a:r>
              <a:rPr lang="fi-FI" dirty="0" err="1"/>
              <a:t>kj</a:t>
            </a:r>
            <a:r>
              <a:rPr lang="fi-FI" dirty="0"/>
              <a:t>-kirjainyhdistelmässä k ääntyy </a:t>
            </a:r>
            <a:r>
              <a:rPr lang="fi-FI" dirty="0" err="1"/>
              <a:t>tje</a:t>
            </a:r>
            <a:r>
              <a:rPr lang="fi-FI" dirty="0"/>
              <a:t>-äänteenä </a:t>
            </a:r>
          </a:p>
          <a:p>
            <a:pPr lvl="1"/>
            <a:r>
              <a:rPr lang="fi-F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Kina [</a:t>
            </a:r>
            <a:r>
              <a:rPr lang="fi-FI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tʃi:na</a:t>
            </a:r>
            <a:r>
              <a:rPr lang="fi-F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], </a:t>
            </a:r>
            <a:r>
              <a:rPr lang="fi-FI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känsla</a:t>
            </a:r>
            <a:r>
              <a:rPr lang="fi-F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[</a:t>
            </a:r>
            <a:r>
              <a:rPr lang="fi-FI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tʃensla</a:t>
            </a:r>
            <a:r>
              <a:rPr lang="fi-F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], </a:t>
            </a:r>
            <a:r>
              <a:rPr lang="fi-FI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kjol</a:t>
            </a:r>
            <a:r>
              <a:rPr lang="fi-F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[</a:t>
            </a:r>
            <a:r>
              <a:rPr lang="fi-FI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tʃu:l</a:t>
            </a:r>
            <a:r>
              <a:rPr lang="fi-F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</a:t>
            </a:r>
          </a:p>
          <a:p>
            <a:pPr marL="457200" lvl="1" indent="0">
              <a:buNone/>
            </a:pPr>
            <a:endParaRPr lang="fi-FI" dirty="0">
              <a:effectLst/>
            </a:endParaRPr>
          </a:p>
          <a:p>
            <a:r>
              <a:rPr lang="fi-FI" dirty="0"/>
              <a:t>muulloin k äännetään kuten suomen k</a:t>
            </a:r>
          </a:p>
          <a:p>
            <a:pPr lvl="1"/>
            <a:r>
              <a:rPr lang="fi-FI" dirty="0" err="1"/>
              <a:t>kommun</a:t>
            </a:r>
            <a:r>
              <a:rPr lang="fi-FI" dirty="0"/>
              <a:t> [</a:t>
            </a:r>
            <a:r>
              <a:rPr lang="fi-FI" dirty="0" err="1"/>
              <a:t>komm</a:t>
            </a:r>
            <a:r>
              <a:rPr lang="en-US" dirty="0"/>
              <a:t>ʉ</a:t>
            </a:r>
            <a:r>
              <a:rPr lang="fi-FI" dirty="0"/>
              <a:t>:n]</a:t>
            </a:r>
          </a:p>
          <a:p>
            <a:pPr lvl="1"/>
            <a:endParaRPr lang="fi-FI" dirty="0"/>
          </a:p>
          <a:p>
            <a:pPr lvl="2"/>
            <a:r>
              <a:rPr lang="fi-FI" dirty="0"/>
              <a:t>Poikkeuksena </a:t>
            </a:r>
            <a:r>
              <a:rPr lang="fi-FI" dirty="0" err="1"/>
              <a:t>kille</a:t>
            </a:r>
            <a:r>
              <a:rPr lang="fi-FI" dirty="0"/>
              <a:t> [</a:t>
            </a:r>
            <a:r>
              <a:rPr lang="fi-FI" dirty="0" err="1"/>
              <a:t>kille</a:t>
            </a:r>
            <a:r>
              <a:rPr lang="fi-FI" dirty="0"/>
              <a:t>], </a:t>
            </a:r>
            <a:r>
              <a:rPr lang="fi-FI" dirty="0" err="1"/>
              <a:t>kö</a:t>
            </a:r>
            <a:r>
              <a:rPr lang="fi-FI" dirty="0"/>
              <a:t> [</a:t>
            </a:r>
            <a:r>
              <a:rPr lang="fi-FI" dirty="0" err="1"/>
              <a:t>kö</a:t>
            </a:r>
            <a:r>
              <a:rPr lang="fi-FI" dirty="0"/>
              <a:t>:] = jono, </a:t>
            </a:r>
            <a:r>
              <a:rPr lang="fi-FI" dirty="0" err="1"/>
              <a:t>kör</a:t>
            </a:r>
            <a:r>
              <a:rPr lang="fi-FI" dirty="0"/>
              <a:t> [</a:t>
            </a:r>
            <a:r>
              <a:rPr lang="fi-FI" dirty="0" err="1"/>
              <a:t>kö:r</a:t>
            </a:r>
            <a:r>
              <a:rPr lang="fi-FI" dirty="0"/>
              <a:t>] = kuoro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K-harjoituksia</a:t>
            </a: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None/>
            </a:pPr>
            <a:r>
              <a:rPr lang="fi-FI" dirty="0">
                <a:effectLst/>
              </a:rPr>
              <a:t>Lue seuraavat virkkeet ääneen. Mieti etenkin k-kirjaimen ääntämistä.</a:t>
            </a:r>
          </a:p>
          <a:p>
            <a:pPr algn="ctr">
              <a:buNone/>
            </a:pPr>
            <a:r>
              <a:rPr lang="fi-FI" dirty="0">
                <a:effectLst/>
              </a:rPr>
              <a:t> </a:t>
            </a:r>
          </a:p>
          <a:p>
            <a:pPr marL="457200" lvl="1" indent="0">
              <a:buNone/>
            </a:pPr>
            <a:r>
              <a:rPr lang="fi-FI" dirty="0"/>
              <a:t>1 Kalle Karlsson </a:t>
            </a:r>
            <a:r>
              <a:rPr lang="fi-FI" dirty="0" err="1"/>
              <a:t>köper</a:t>
            </a:r>
            <a:r>
              <a:rPr lang="fi-FI" dirty="0"/>
              <a:t> </a:t>
            </a:r>
            <a:r>
              <a:rPr lang="fi-FI" dirty="0" err="1"/>
              <a:t>kemikalier</a:t>
            </a:r>
            <a:r>
              <a:rPr lang="fi-FI" dirty="0"/>
              <a:t> i Kina.</a:t>
            </a:r>
          </a:p>
          <a:p>
            <a:pPr marL="457200" lvl="1" indent="0">
              <a:buNone/>
            </a:pPr>
            <a:r>
              <a:rPr lang="fi-FI" dirty="0"/>
              <a:t>2 Kerstin </a:t>
            </a:r>
            <a:r>
              <a:rPr lang="fi-FI" dirty="0" err="1"/>
              <a:t>gillar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läsa</a:t>
            </a:r>
            <a:r>
              <a:rPr lang="fi-FI" dirty="0"/>
              <a:t> </a:t>
            </a:r>
            <a:r>
              <a:rPr lang="fi-FI" dirty="0" err="1"/>
              <a:t>kärleksromaner</a:t>
            </a:r>
            <a:r>
              <a:rPr lang="fi-FI" dirty="0"/>
              <a:t> </a:t>
            </a:r>
            <a:r>
              <a:rPr lang="fi-FI" dirty="0" err="1"/>
              <a:t>på</a:t>
            </a:r>
            <a:r>
              <a:rPr lang="fi-FI" dirty="0"/>
              <a:t> </a:t>
            </a:r>
            <a:r>
              <a:rPr lang="fi-FI" dirty="0" err="1"/>
              <a:t>kvällarna</a:t>
            </a:r>
            <a:r>
              <a:rPr lang="fi-FI" dirty="0"/>
              <a:t>.</a:t>
            </a:r>
          </a:p>
          <a:p>
            <a:pPr lvl="1"/>
            <a:endParaRPr lang="fi-FI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SK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etuvokaalien edellä ja </a:t>
            </a:r>
            <a:r>
              <a:rPr lang="fi-FI" dirty="0" err="1"/>
              <a:t>skj</a:t>
            </a:r>
            <a:r>
              <a:rPr lang="fi-FI" dirty="0"/>
              <a:t>-kirjainyhdistelmässä sk ääntyy </a:t>
            </a:r>
            <a:r>
              <a:rPr lang="fi-FI" dirty="0" err="1"/>
              <a:t>sje</a:t>
            </a:r>
            <a:r>
              <a:rPr lang="fi-FI" dirty="0"/>
              <a:t>-äänteenä </a:t>
            </a:r>
          </a:p>
          <a:p>
            <a:pPr lvl="1"/>
            <a:r>
              <a:rPr lang="fi-FI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sköta</a:t>
            </a:r>
            <a:r>
              <a:rPr lang="fi-F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[</a:t>
            </a:r>
            <a:r>
              <a:rPr lang="fi-FI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ʃö:ta</a:t>
            </a:r>
            <a:r>
              <a:rPr lang="fi-F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],  </a:t>
            </a:r>
            <a:r>
              <a:rPr lang="fi-FI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kanske</a:t>
            </a:r>
            <a:r>
              <a:rPr lang="fi-F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[</a:t>
            </a:r>
            <a:r>
              <a:rPr lang="fi-FI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kanʃe</a:t>
            </a:r>
            <a:r>
              <a:rPr lang="fi-F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], </a:t>
            </a:r>
            <a:r>
              <a:rPr lang="fi-FI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skjuta</a:t>
            </a:r>
            <a:r>
              <a:rPr lang="fi-F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[ʃ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ʉ</a:t>
            </a:r>
            <a:r>
              <a:rPr lang="fi-F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fi-FI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</a:t>
            </a:r>
            <a:r>
              <a:rPr lang="fi-F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</a:t>
            </a:r>
          </a:p>
          <a:p>
            <a:r>
              <a:rPr lang="fi-FI" dirty="0"/>
              <a:t>muulloin sk äännetään kuten sk</a:t>
            </a:r>
          </a:p>
          <a:p>
            <a:pPr lvl="1"/>
            <a:r>
              <a:rPr lang="fi-FI" dirty="0" err="1"/>
              <a:t>ska</a:t>
            </a:r>
            <a:r>
              <a:rPr lang="fi-FI" dirty="0"/>
              <a:t>, </a:t>
            </a:r>
            <a:r>
              <a:rPr lang="fi-FI" dirty="0" err="1"/>
              <a:t>skola</a:t>
            </a:r>
            <a:r>
              <a:rPr lang="fi-FI" dirty="0"/>
              <a:t>, </a:t>
            </a:r>
            <a:r>
              <a:rPr lang="fi-FI" dirty="0" err="1"/>
              <a:t>skulle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SJ/STJ/-TION/-SION</a:t>
            </a: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ääntyy sje-äänteenä</a:t>
            </a:r>
          </a:p>
          <a:p>
            <a:pPr lvl="1"/>
            <a:r>
              <a:rPr lang="fi-FI">
                <a:effectLst/>
              </a:rPr>
              <a:t>sju [ʃ</a:t>
            </a:r>
            <a:r>
              <a:rPr lang="en-US"/>
              <a:t>ʉ</a:t>
            </a:r>
            <a:r>
              <a:rPr lang="fi-FI">
                <a:effectLst/>
              </a:rPr>
              <a:t>:]  </a:t>
            </a:r>
          </a:p>
          <a:p>
            <a:pPr lvl="1"/>
            <a:r>
              <a:rPr lang="fi-FI">
                <a:effectLst/>
              </a:rPr>
              <a:t>stjärna [ʃärna]</a:t>
            </a:r>
          </a:p>
          <a:p>
            <a:pPr lvl="1"/>
            <a:r>
              <a:rPr lang="fi-FI">
                <a:effectLst/>
              </a:rPr>
              <a:t>position [posiʃu:n]</a:t>
            </a:r>
          </a:p>
          <a:p>
            <a:pPr lvl="1"/>
            <a:r>
              <a:rPr lang="fi-FI">
                <a:effectLst/>
              </a:rPr>
              <a:t>situation [situaʃu:n]</a:t>
            </a:r>
          </a:p>
          <a:p>
            <a:pPr lvl="1"/>
            <a:r>
              <a:rPr lang="fi-FI">
                <a:effectLst/>
              </a:rPr>
              <a:t>internationell [intärnaʃunel]</a:t>
            </a:r>
          </a:p>
          <a:p>
            <a:pPr lvl="1"/>
            <a:r>
              <a:rPr lang="fi-FI">
                <a:effectLst/>
              </a:rPr>
              <a:t>pension [panʃu:n]</a:t>
            </a:r>
          </a:p>
          <a:p>
            <a:pPr lvl="3"/>
            <a:r>
              <a:rPr lang="fi-FI">
                <a:effectLst/>
              </a:rPr>
              <a:t>–tion pääte voidaan ääntää myös tje-äänteenä [positʃu:n], [situatʃu:n], [intärnatʃunel]</a:t>
            </a:r>
            <a:endParaRPr lang="en-US">
              <a:effectLst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u="sng"/>
              <a:t>jour</a:t>
            </a:r>
            <a:r>
              <a:rPr lang="fi-FI"/>
              <a:t> äänetään sje-äänteenä</a:t>
            </a: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fi-FI"/>
              <a:t>journalism </a:t>
            </a:r>
          </a:p>
          <a:p>
            <a:pPr lvl="1"/>
            <a:r>
              <a:rPr lang="fi-FI"/>
              <a:t>journalist</a:t>
            </a:r>
          </a:p>
          <a:p>
            <a:pPr lvl="1"/>
            <a:r>
              <a:rPr lang="fi-FI"/>
              <a:t>jour ’päivystys’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>
                <a:effectLst/>
              </a:rPr>
              <a:t>Sje-äänne</a:t>
            </a:r>
            <a:endParaRPr lang="en-US">
              <a:effectLst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 typeface="Wingdings" pitchFamily="2" charset="2"/>
              <a:buNone/>
            </a:pPr>
            <a:r>
              <a:rPr lang="fi-FI" dirty="0">
                <a:effectLst/>
              </a:rPr>
              <a:t>Lue seuraava virke. Keskity </a:t>
            </a:r>
            <a:r>
              <a:rPr lang="fi-FI" dirty="0" err="1">
                <a:effectLst/>
              </a:rPr>
              <a:t>sje</a:t>
            </a:r>
            <a:r>
              <a:rPr lang="fi-FI" dirty="0">
                <a:effectLst/>
              </a:rPr>
              <a:t>-äänteeseen.</a:t>
            </a:r>
          </a:p>
          <a:p>
            <a:pPr lvl="1">
              <a:buFont typeface="Wingdings" pitchFamily="2" charset="2"/>
              <a:buNone/>
            </a:pPr>
            <a:endParaRPr lang="fi-FI" dirty="0">
              <a:effectLst/>
            </a:endParaRPr>
          </a:p>
          <a:p>
            <a:pPr lvl="1">
              <a:buFont typeface="Wingdings" pitchFamily="2" charset="2"/>
              <a:buNone/>
            </a:pPr>
            <a:r>
              <a:rPr lang="fi-FI" dirty="0">
                <a:effectLst/>
              </a:rPr>
              <a:t>1 </a:t>
            </a:r>
            <a:r>
              <a:rPr lang="fi-FI" dirty="0" err="1">
                <a:effectLst/>
              </a:rPr>
              <a:t>Sju</a:t>
            </a:r>
            <a:r>
              <a:rPr lang="fi-FI" dirty="0">
                <a:effectLst/>
              </a:rPr>
              <a:t> </a:t>
            </a:r>
            <a:r>
              <a:rPr lang="fi-FI" dirty="0" err="1">
                <a:effectLst/>
              </a:rPr>
              <a:t>sjösjuka</a:t>
            </a:r>
            <a:r>
              <a:rPr lang="fi-FI" dirty="0">
                <a:effectLst/>
              </a:rPr>
              <a:t> </a:t>
            </a:r>
            <a:r>
              <a:rPr lang="fi-FI" dirty="0" err="1">
                <a:effectLst/>
              </a:rPr>
              <a:t>sjömän</a:t>
            </a:r>
            <a:r>
              <a:rPr lang="fi-FI" dirty="0">
                <a:effectLst/>
              </a:rPr>
              <a:t> </a:t>
            </a:r>
            <a:r>
              <a:rPr lang="fi-FI" dirty="0" err="1">
                <a:effectLst/>
              </a:rPr>
              <a:t>på</a:t>
            </a:r>
            <a:r>
              <a:rPr lang="fi-FI" dirty="0">
                <a:effectLst/>
              </a:rPr>
              <a:t> </a:t>
            </a:r>
            <a:r>
              <a:rPr lang="fi-FI" dirty="0" err="1">
                <a:effectLst/>
              </a:rPr>
              <a:t>skeppet</a:t>
            </a:r>
            <a:r>
              <a:rPr lang="fi-FI" dirty="0">
                <a:effectLst/>
              </a:rPr>
              <a:t> Shanghai </a:t>
            </a:r>
            <a:r>
              <a:rPr lang="fi-FI" dirty="0" err="1">
                <a:effectLst/>
              </a:rPr>
              <a:t>sköljde</a:t>
            </a:r>
            <a:r>
              <a:rPr lang="fi-FI" dirty="0">
                <a:effectLst/>
              </a:rPr>
              <a:t> </a:t>
            </a:r>
            <a:r>
              <a:rPr lang="fi-FI" dirty="0" err="1">
                <a:effectLst/>
              </a:rPr>
              <a:t>sju</a:t>
            </a:r>
            <a:r>
              <a:rPr lang="fi-FI" dirty="0">
                <a:effectLst/>
              </a:rPr>
              <a:t> </a:t>
            </a:r>
            <a:r>
              <a:rPr lang="fi-FI" dirty="0" err="1">
                <a:effectLst/>
              </a:rPr>
              <a:t>skjortor</a:t>
            </a:r>
            <a:r>
              <a:rPr lang="fi-FI" dirty="0">
                <a:effectLst/>
              </a:rPr>
              <a:t> i </a:t>
            </a:r>
            <a:r>
              <a:rPr lang="fi-FI" dirty="0" err="1">
                <a:effectLst/>
              </a:rPr>
              <a:t>sjön</a:t>
            </a:r>
            <a:r>
              <a:rPr lang="fi-FI" dirty="0">
                <a:effectLst/>
              </a:rPr>
              <a:t>.</a:t>
            </a:r>
          </a:p>
          <a:p>
            <a:pPr lvl="2"/>
            <a:endParaRPr lang="fi-FI" dirty="0">
              <a:effectLst/>
            </a:endParaRPr>
          </a:p>
          <a:p>
            <a:pPr lvl="2"/>
            <a:endParaRPr lang="fi-FI" dirty="0">
              <a:effectLst/>
            </a:endParaRPr>
          </a:p>
          <a:p>
            <a:pPr lvl="1"/>
            <a:endParaRPr lang="en-US" dirty="0"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z="4000"/>
              <a:t>Betoning </a:t>
            </a:r>
            <a:br>
              <a:rPr lang="fi-FI" sz="4000"/>
            </a:br>
            <a:r>
              <a:rPr lang="fi-FI" sz="4000"/>
              <a:t>Paino</a:t>
            </a:r>
            <a:endParaRPr lang="en-US" sz="400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fi-FI" sz="1600" dirty="0"/>
              <a:t>Painotus on ymmärretyksi tulemisen kannalta usein jopa tärkeämpää, kuin jokin yksittäinen kirjain</a:t>
            </a:r>
          </a:p>
          <a:p>
            <a:pPr>
              <a:lnSpc>
                <a:spcPct val="80000"/>
              </a:lnSpc>
            </a:pPr>
            <a:endParaRPr lang="fi-FI" sz="1600" dirty="0"/>
          </a:p>
          <a:p>
            <a:pPr>
              <a:lnSpc>
                <a:spcPct val="80000"/>
              </a:lnSpc>
            </a:pPr>
            <a:r>
              <a:rPr lang="fi-FI" sz="1600" dirty="0"/>
              <a:t>Ruotsissa pääpaino on yleensä ensimmäisellä tavulla, </a:t>
            </a:r>
          </a:p>
          <a:p>
            <a:pPr lvl="1">
              <a:lnSpc>
                <a:spcPct val="80000"/>
              </a:lnSpc>
            </a:pPr>
            <a:r>
              <a:rPr lang="fi-FI" sz="1200" dirty="0" err="1"/>
              <a:t>st</a:t>
            </a:r>
            <a:r>
              <a:rPr lang="fi-FI" sz="1200" u="sng" dirty="0" err="1"/>
              <a:t>u</a:t>
            </a:r>
            <a:r>
              <a:rPr lang="fi-FI" sz="1200" dirty="0" err="1"/>
              <a:t>dier</a:t>
            </a:r>
            <a:endParaRPr lang="fi-FI" sz="1200" dirty="0"/>
          </a:p>
          <a:p>
            <a:pPr lvl="1">
              <a:lnSpc>
                <a:spcPct val="80000"/>
              </a:lnSpc>
            </a:pPr>
            <a:r>
              <a:rPr lang="fi-FI" sz="1200" dirty="0" err="1"/>
              <a:t>p</a:t>
            </a:r>
            <a:r>
              <a:rPr lang="fi-FI" sz="1200" u="sng" dirty="0" err="1"/>
              <a:t>å</a:t>
            </a:r>
            <a:r>
              <a:rPr lang="fi-FI" sz="1200" dirty="0" err="1"/>
              <a:t>minna</a:t>
            </a:r>
            <a:endParaRPr lang="fi-FI" sz="1200" dirty="0"/>
          </a:p>
          <a:p>
            <a:pPr lvl="1">
              <a:lnSpc>
                <a:spcPct val="80000"/>
              </a:lnSpc>
            </a:pPr>
            <a:r>
              <a:rPr lang="fi-FI" sz="1200" dirty="0" err="1"/>
              <a:t>d</a:t>
            </a:r>
            <a:r>
              <a:rPr lang="fi-FI" sz="1200" u="sng" dirty="0" err="1"/>
              <a:t>a</a:t>
            </a:r>
            <a:r>
              <a:rPr lang="fi-FI" sz="1200" dirty="0" err="1"/>
              <a:t>tor</a:t>
            </a:r>
            <a:endParaRPr lang="fi-FI" sz="1200" dirty="0"/>
          </a:p>
          <a:p>
            <a:pPr lvl="1">
              <a:lnSpc>
                <a:spcPct val="80000"/>
              </a:lnSpc>
            </a:pPr>
            <a:r>
              <a:rPr lang="fi-FI" sz="1200" dirty="0" err="1"/>
              <a:t>f</a:t>
            </a:r>
            <a:r>
              <a:rPr lang="fi-FI" sz="1200" u="sng" dirty="0" err="1"/>
              <a:t>a</a:t>
            </a:r>
            <a:r>
              <a:rPr lang="fi-FI" sz="1200" dirty="0" err="1"/>
              <a:t>ktor</a:t>
            </a:r>
            <a:endParaRPr lang="fi-FI" sz="1200" dirty="0"/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fi-FI" sz="1200" dirty="0"/>
          </a:p>
          <a:p>
            <a:pPr>
              <a:lnSpc>
                <a:spcPct val="80000"/>
              </a:lnSpc>
            </a:pPr>
            <a:r>
              <a:rPr lang="fi-FI" sz="1600" b="1" dirty="0"/>
              <a:t>Lainasanoissa paino</a:t>
            </a:r>
            <a:r>
              <a:rPr lang="fi-FI" sz="1600" dirty="0"/>
              <a:t> voi olla jollakin muulla tavulla</a:t>
            </a:r>
          </a:p>
          <a:p>
            <a:pPr lvl="1">
              <a:lnSpc>
                <a:spcPct val="80000"/>
              </a:lnSpc>
            </a:pPr>
            <a:r>
              <a:rPr lang="fi-FI" sz="1200" dirty="0" err="1"/>
              <a:t>pension</a:t>
            </a:r>
            <a:r>
              <a:rPr lang="fi-FI" sz="1200" dirty="0"/>
              <a:t> [</a:t>
            </a:r>
            <a:r>
              <a:rPr lang="fi-FI" sz="1200" dirty="0" err="1"/>
              <a:t>pans</a:t>
            </a:r>
            <a:r>
              <a:rPr lang="fi-FI" sz="1200" u="sng" dirty="0" err="1"/>
              <a:t>u</a:t>
            </a:r>
            <a:r>
              <a:rPr lang="fi-FI" sz="1200" dirty="0" err="1"/>
              <a:t>n</a:t>
            </a:r>
            <a:r>
              <a:rPr lang="fi-FI" sz="1200" dirty="0"/>
              <a:t>] eläke</a:t>
            </a:r>
          </a:p>
          <a:p>
            <a:pPr>
              <a:lnSpc>
                <a:spcPct val="80000"/>
              </a:lnSpc>
            </a:pPr>
            <a:endParaRPr lang="fi-FI" sz="1200" dirty="0"/>
          </a:p>
          <a:p>
            <a:pPr>
              <a:lnSpc>
                <a:spcPct val="80000"/>
              </a:lnSpc>
            </a:pPr>
            <a:r>
              <a:rPr lang="fi-FI" sz="1600" dirty="0"/>
              <a:t>Seuraavat päätteet ovat painollisia:</a:t>
            </a:r>
          </a:p>
          <a:p>
            <a:pPr lvl="1">
              <a:lnSpc>
                <a:spcPct val="80000"/>
              </a:lnSpc>
            </a:pPr>
            <a:r>
              <a:rPr lang="fi-FI" sz="1200" dirty="0" err="1"/>
              <a:t>-ik</a:t>
            </a:r>
            <a:r>
              <a:rPr lang="fi-FI" sz="1200" dirty="0"/>
              <a:t> </a:t>
            </a:r>
            <a:r>
              <a:rPr lang="fi-FI" sz="1200" dirty="0" err="1"/>
              <a:t>polit</a:t>
            </a:r>
            <a:r>
              <a:rPr lang="fi-FI" sz="1200" u="sng" dirty="0" err="1"/>
              <a:t>ik</a:t>
            </a:r>
            <a:r>
              <a:rPr lang="fi-FI" sz="1200" dirty="0"/>
              <a:t> </a:t>
            </a:r>
            <a:r>
              <a:rPr lang="fi-FI" sz="1200" dirty="0" err="1"/>
              <a:t>krit</a:t>
            </a:r>
            <a:r>
              <a:rPr lang="fi-FI" sz="1200" u="sng" dirty="0" err="1"/>
              <a:t>ik</a:t>
            </a:r>
            <a:endParaRPr lang="fi-FI" sz="1200" u="sng" dirty="0"/>
          </a:p>
          <a:p>
            <a:pPr lvl="1">
              <a:lnSpc>
                <a:spcPct val="80000"/>
              </a:lnSpc>
            </a:pPr>
            <a:r>
              <a:rPr lang="fi-FI" sz="1200" dirty="0" err="1"/>
              <a:t>-ism</a:t>
            </a:r>
            <a:r>
              <a:rPr lang="fi-FI" sz="1200" dirty="0"/>
              <a:t> </a:t>
            </a:r>
            <a:r>
              <a:rPr lang="fi-FI" sz="1200" dirty="0" err="1"/>
              <a:t>fasc</a:t>
            </a:r>
            <a:r>
              <a:rPr lang="fi-FI" sz="1200" u="sng" dirty="0" err="1"/>
              <a:t>ism</a:t>
            </a:r>
            <a:r>
              <a:rPr lang="fi-FI" sz="1200" dirty="0"/>
              <a:t> </a:t>
            </a:r>
          </a:p>
          <a:p>
            <a:pPr lvl="1">
              <a:lnSpc>
                <a:spcPct val="80000"/>
              </a:lnSpc>
            </a:pPr>
            <a:r>
              <a:rPr lang="fi-FI" sz="1200" dirty="0"/>
              <a:t>-i politolog</a:t>
            </a:r>
            <a:r>
              <a:rPr lang="fi-FI" sz="1200" u="sng" dirty="0"/>
              <a:t>i</a:t>
            </a:r>
            <a:r>
              <a:rPr lang="fi-FI" sz="1200" dirty="0"/>
              <a:t>, psykolog</a:t>
            </a:r>
            <a:r>
              <a:rPr lang="fi-FI" sz="1200" u="sng" dirty="0"/>
              <a:t>i</a:t>
            </a:r>
          </a:p>
          <a:p>
            <a:pPr lvl="1">
              <a:lnSpc>
                <a:spcPct val="80000"/>
              </a:lnSpc>
            </a:pPr>
            <a:r>
              <a:rPr lang="fi-FI" sz="1200" dirty="0" err="1"/>
              <a:t>-log</a:t>
            </a:r>
            <a:r>
              <a:rPr lang="fi-FI" sz="1200" dirty="0"/>
              <a:t> </a:t>
            </a:r>
            <a:r>
              <a:rPr lang="fi-FI" sz="1200" dirty="0" err="1"/>
              <a:t>psyko</a:t>
            </a:r>
            <a:r>
              <a:rPr lang="fi-FI" sz="1200" u="sng" dirty="0" err="1"/>
              <a:t>log</a:t>
            </a:r>
            <a:r>
              <a:rPr lang="fi-FI" sz="1200" dirty="0"/>
              <a:t>, </a:t>
            </a:r>
            <a:r>
              <a:rPr lang="fi-FI" sz="1200" dirty="0" err="1"/>
              <a:t>polito</a:t>
            </a:r>
            <a:r>
              <a:rPr lang="fi-FI" sz="1200" u="sng" dirty="0" err="1"/>
              <a:t>log</a:t>
            </a:r>
            <a:endParaRPr lang="fi-FI" sz="1200" u="sng" dirty="0"/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fi-FI" sz="1200" dirty="0"/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 err="1"/>
              <a:t>Huom</a:t>
            </a:r>
            <a:r>
              <a:rPr lang="fi-FI" sz="1200" dirty="0"/>
              <a:t>:</a:t>
            </a:r>
          </a:p>
          <a:p>
            <a:pPr lvl="1">
              <a:lnSpc>
                <a:spcPct val="80000"/>
              </a:lnSpc>
            </a:pPr>
            <a:r>
              <a:rPr lang="fi-FI" sz="1200" dirty="0"/>
              <a:t>-</a:t>
            </a:r>
            <a:r>
              <a:rPr lang="fi-FI" sz="1200" dirty="0" err="1"/>
              <a:t>isk</a:t>
            </a:r>
            <a:r>
              <a:rPr lang="fi-FI" sz="1200" dirty="0"/>
              <a:t> ei painoa: </a:t>
            </a:r>
            <a:r>
              <a:rPr lang="fi-FI" sz="1200" dirty="0" err="1"/>
              <a:t>ekon</a:t>
            </a:r>
            <a:r>
              <a:rPr lang="fi-FI" sz="1200" u="sng" dirty="0" err="1"/>
              <a:t>o</a:t>
            </a:r>
            <a:r>
              <a:rPr lang="fi-FI" sz="1200" dirty="0" err="1"/>
              <a:t>misk</a:t>
            </a:r>
            <a:r>
              <a:rPr lang="fi-FI" sz="1200" dirty="0"/>
              <a:t>, </a:t>
            </a:r>
            <a:r>
              <a:rPr lang="fi-FI" sz="1200" dirty="0" err="1"/>
              <a:t>pol</a:t>
            </a:r>
            <a:r>
              <a:rPr lang="fi-FI" sz="1200" u="sng" dirty="0" err="1"/>
              <a:t>i</a:t>
            </a:r>
            <a:r>
              <a:rPr lang="fi-FI" sz="1200" dirty="0" err="1"/>
              <a:t>tisk</a:t>
            </a:r>
            <a:endParaRPr lang="en-US" sz="9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Vokaalin pituus</a:t>
            </a: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fi-FI" sz="2800"/>
              <a:t> </a:t>
            </a:r>
            <a:endParaRPr lang="en-US" sz="2800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900113" y="1873250"/>
            <a:ext cx="6696075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i-FI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Vokaali äännetään yleensä lyhyenä, jos sitä seuraa vähintään kaksi konsonanttia. Muulloin vokaali ääntyy pitkänä.</a:t>
            </a:r>
          </a:p>
          <a:p>
            <a:endParaRPr lang="fi-FI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3"/>
            <a:r>
              <a:rPr lang="fi-FI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stå</a:t>
            </a:r>
            <a:r>
              <a:rPr lang="fi-FI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(pitkä å) 	</a:t>
            </a:r>
            <a:r>
              <a:rPr lang="fi-FI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stått</a:t>
            </a:r>
            <a:r>
              <a:rPr lang="fi-FI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(lyhyt å)</a:t>
            </a:r>
          </a:p>
          <a:p>
            <a:pPr lvl="3"/>
            <a:r>
              <a:rPr lang="fi-FI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os</a:t>
            </a:r>
            <a:r>
              <a:rPr lang="fi-FI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(pitkä u)	</a:t>
            </a:r>
            <a:r>
              <a:rPr lang="fi-FI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oss</a:t>
            </a:r>
            <a:r>
              <a:rPr lang="fi-FI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(lyhyt å)</a:t>
            </a:r>
          </a:p>
          <a:p>
            <a:pPr lvl="3"/>
            <a:endParaRPr lang="fi-FI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2"/>
            <a:r>
              <a:rPr lang="fi-FI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HUOM! Kirjaimet m ja n tekevät poikkeuksen, niiden edellä vokaali voi ääntyä lyhyenä, vaikka konsonantteja olisikin vain yksi, esim. </a:t>
            </a:r>
            <a:r>
              <a:rPr lang="fi-FI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dum</a:t>
            </a:r>
            <a:r>
              <a:rPr lang="fi-FI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[</a:t>
            </a:r>
            <a:r>
              <a:rPr lang="fi-FI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dum</a:t>
            </a:r>
            <a:r>
              <a:rPr lang="fi-FI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], </a:t>
            </a:r>
            <a:r>
              <a:rPr lang="fi-FI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mun</a:t>
            </a:r>
            <a:r>
              <a:rPr lang="fi-FI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[</a:t>
            </a:r>
            <a:r>
              <a:rPr lang="fi-FI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mun</a:t>
            </a:r>
            <a:r>
              <a:rPr lang="fi-FI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].</a:t>
            </a:r>
            <a:r>
              <a:rPr lang="fi-FI" dirty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Ääntämismerkinnät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i-FI" sz="2400" dirty="0"/>
              <a:t>å = suomen o</a:t>
            </a:r>
          </a:p>
          <a:p>
            <a:pPr>
              <a:lnSpc>
                <a:spcPct val="90000"/>
              </a:lnSpc>
            </a:pPr>
            <a:r>
              <a:rPr lang="fi-FI" sz="2400" dirty="0"/>
              <a:t>u = suomen u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ʉ </a:t>
            </a:r>
            <a:r>
              <a:rPr lang="fi-FI" sz="2400" dirty="0"/>
              <a:t> = suomen vokaalien u ja y välimuoto (kirjoituksessa u)</a:t>
            </a:r>
          </a:p>
          <a:p>
            <a:pPr>
              <a:lnSpc>
                <a:spcPct val="90000"/>
              </a:lnSpc>
            </a:pPr>
            <a:r>
              <a:rPr lang="fi-FI" sz="2400" dirty="0">
                <a:effectLst/>
              </a:rPr>
              <a:t>ʃ </a:t>
            </a:r>
            <a:r>
              <a:rPr lang="fi-FI" sz="2400" dirty="0"/>
              <a:t>= </a:t>
            </a:r>
            <a:r>
              <a:rPr lang="fi-FI" sz="2400" dirty="0" err="1"/>
              <a:t>sje-äänne</a:t>
            </a:r>
            <a:endParaRPr lang="fi-FI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ɕ</a:t>
            </a:r>
            <a:r>
              <a:rPr lang="en-US" dirty="0"/>
              <a:t> / t</a:t>
            </a:r>
            <a:r>
              <a:rPr lang="fi-FI" sz="2400" dirty="0">
                <a:effectLst/>
              </a:rPr>
              <a:t>ʃ </a:t>
            </a:r>
            <a:r>
              <a:rPr lang="fi-FI" sz="2400" dirty="0"/>
              <a:t>= </a:t>
            </a:r>
            <a:r>
              <a:rPr lang="fi-FI" sz="2400" dirty="0" err="1"/>
              <a:t>tje-äänne</a:t>
            </a:r>
            <a:endParaRPr lang="fi-FI" sz="2400" dirty="0"/>
          </a:p>
          <a:p>
            <a:pPr>
              <a:lnSpc>
                <a:spcPct val="90000"/>
              </a:lnSpc>
            </a:pPr>
            <a:r>
              <a:rPr lang="fi-FI" sz="2400" dirty="0"/>
              <a:t>: = pitkä äänne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fi-FI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U</a:t>
            </a: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fi-FI" dirty="0"/>
              <a:t> 	U-kirjain äännetään suomen u- ja y äänteiden välimuotona, lähempänä y-äännettä</a:t>
            </a:r>
          </a:p>
          <a:p>
            <a:pPr lvl="1"/>
            <a:r>
              <a:rPr lang="fi-FI" dirty="0" err="1"/>
              <a:t>studier</a:t>
            </a:r>
            <a:r>
              <a:rPr lang="fi-FI" dirty="0"/>
              <a:t> [st</a:t>
            </a:r>
            <a:r>
              <a:rPr lang="en-US" dirty="0"/>
              <a:t>ʉ</a:t>
            </a:r>
            <a:r>
              <a:rPr lang="fi-FI" dirty="0"/>
              <a:t>:</a:t>
            </a:r>
            <a:r>
              <a:rPr lang="fi-FI" dirty="0" err="1"/>
              <a:t>diär</a:t>
            </a:r>
            <a:r>
              <a:rPr lang="fi-FI" dirty="0"/>
              <a:t>]</a:t>
            </a:r>
          </a:p>
          <a:p>
            <a:pPr lvl="1"/>
            <a:r>
              <a:rPr lang="fi-FI" dirty="0" err="1"/>
              <a:t>studera</a:t>
            </a:r>
            <a:r>
              <a:rPr lang="fi-FI" dirty="0"/>
              <a:t> [st</a:t>
            </a:r>
            <a:r>
              <a:rPr lang="en-US" dirty="0"/>
              <a:t>ʉ</a:t>
            </a:r>
            <a:r>
              <a:rPr lang="fi-FI" dirty="0" err="1"/>
              <a:t>de:ra</a:t>
            </a:r>
            <a:r>
              <a:rPr lang="fi-FI" dirty="0"/>
              <a:t>] </a:t>
            </a:r>
          </a:p>
          <a:p>
            <a:pPr lvl="1"/>
            <a:r>
              <a:rPr lang="fi-FI" dirty="0" err="1"/>
              <a:t>hund</a:t>
            </a:r>
            <a:r>
              <a:rPr lang="fi-FI" dirty="0"/>
              <a:t> [h</a:t>
            </a:r>
            <a:r>
              <a:rPr lang="en-US" dirty="0"/>
              <a:t>ʉ</a:t>
            </a:r>
            <a:r>
              <a:rPr lang="fi-FI" dirty="0" err="1"/>
              <a:t>nd</a:t>
            </a:r>
            <a:r>
              <a:rPr lang="fi-FI" dirty="0"/>
              <a:t>] </a:t>
            </a:r>
          </a:p>
          <a:p>
            <a:pPr lvl="1"/>
            <a:r>
              <a:rPr lang="fi-FI" dirty="0" err="1"/>
              <a:t>kunna</a:t>
            </a:r>
            <a:r>
              <a:rPr lang="fi-FI" dirty="0"/>
              <a:t> [k</a:t>
            </a:r>
            <a:r>
              <a:rPr lang="en-US" dirty="0"/>
              <a:t>ʉ</a:t>
            </a:r>
            <a:r>
              <a:rPr lang="fi-FI" dirty="0" err="1"/>
              <a:t>nna</a:t>
            </a:r>
            <a:r>
              <a:rPr lang="fi-FI" dirty="0"/>
              <a:t>]</a:t>
            </a:r>
          </a:p>
          <a:p>
            <a:pPr lvl="1"/>
            <a:r>
              <a:rPr lang="fi-FI" dirty="0" err="1"/>
              <a:t>sluta</a:t>
            </a:r>
            <a:r>
              <a:rPr lang="fi-FI" dirty="0"/>
              <a:t> [</a:t>
            </a:r>
            <a:r>
              <a:rPr lang="fi-FI" dirty="0" err="1"/>
              <a:t>sl</a:t>
            </a:r>
            <a:r>
              <a:rPr lang="en-US" dirty="0"/>
              <a:t>ʉ:</a:t>
            </a:r>
            <a:r>
              <a:rPr lang="fi-FI" dirty="0" err="1"/>
              <a:t>ta</a:t>
            </a:r>
            <a:r>
              <a:rPr lang="fi-FI" dirty="0"/>
              <a:t>] </a:t>
            </a:r>
          </a:p>
          <a:p>
            <a:pPr lvl="1"/>
            <a:r>
              <a:rPr lang="fi-FI" dirty="0" err="1"/>
              <a:t>kul</a:t>
            </a:r>
            <a:r>
              <a:rPr lang="fi-FI" dirty="0"/>
              <a:t> [k</a:t>
            </a:r>
            <a:r>
              <a:rPr lang="en-US" dirty="0"/>
              <a:t>ʉ</a:t>
            </a:r>
            <a:r>
              <a:rPr lang="fi-FI" dirty="0"/>
              <a:t>:l] </a:t>
            </a:r>
          </a:p>
          <a:p>
            <a:pPr lvl="2">
              <a:buFont typeface="Wingdings" pitchFamily="2" charset="2"/>
              <a:buNone/>
            </a:pPr>
            <a:r>
              <a:rPr lang="fi-FI" dirty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E/Ä-harjoituksia</a:t>
            </a: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fi-FI" sz="2800" dirty="0">
                <a:effectLst/>
              </a:rPr>
              <a:t>Lue seuraavat virkkeet ääneen. Mieti etenkin e/ä- kirjainten ääntämistä. </a:t>
            </a:r>
          </a:p>
          <a:p>
            <a:pPr>
              <a:buFont typeface="Wingdings" pitchFamily="2" charset="2"/>
              <a:buNone/>
            </a:pPr>
            <a:endParaRPr lang="en-US" sz="2800" dirty="0">
              <a:effectLst/>
            </a:endParaRPr>
          </a:p>
          <a:p>
            <a:pPr>
              <a:buFont typeface="Wingdings" pitchFamily="2" charset="2"/>
              <a:buNone/>
            </a:pPr>
            <a:r>
              <a:rPr lang="en-US" sz="2800" dirty="0">
                <a:effectLst/>
              </a:rPr>
              <a:t>1 I </a:t>
            </a:r>
            <a:r>
              <a:rPr lang="en-US" sz="2800" dirty="0" err="1">
                <a:effectLst/>
              </a:rPr>
              <a:t>slutet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av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terminen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utvärderas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undervisningen</a:t>
            </a:r>
            <a:r>
              <a:rPr lang="en-US" sz="2800" dirty="0">
                <a:effectLst/>
              </a:rPr>
              <a:t>.</a:t>
            </a:r>
          </a:p>
          <a:p>
            <a:pPr>
              <a:buFont typeface="Wingdings" pitchFamily="2" charset="2"/>
              <a:buNone/>
            </a:pPr>
            <a:r>
              <a:rPr lang="en-US" sz="2800" dirty="0">
                <a:effectLst/>
              </a:rPr>
              <a:t>2 Johan </a:t>
            </a:r>
            <a:r>
              <a:rPr lang="en-US" sz="2800" dirty="0" err="1">
                <a:effectLst/>
              </a:rPr>
              <a:t>är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läkare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och</a:t>
            </a:r>
            <a:r>
              <a:rPr lang="en-US" sz="2800" dirty="0">
                <a:effectLst/>
              </a:rPr>
              <a:t> Peter </a:t>
            </a:r>
            <a:r>
              <a:rPr lang="en-US" sz="2800" dirty="0" err="1">
                <a:effectLst/>
              </a:rPr>
              <a:t>är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lärare</a:t>
            </a:r>
            <a:r>
              <a:rPr lang="en-US" sz="2800" dirty="0">
                <a:effectLst/>
              </a:rPr>
              <a:t>.</a:t>
            </a:r>
          </a:p>
          <a:p>
            <a:pPr>
              <a:buFont typeface="Wingdings" pitchFamily="2" charset="2"/>
              <a:buNone/>
            </a:pPr>
            <a:r>
              <a:rPr lang="en-US" sz="2800" dirty="0">
                <a:effectLst/>
              </a:rPr>
              <a:t>3 </a:t>
            </a:r>
            <a:r>
              <a:rPr lang="en-US" sz="2800" dirty="0" err="1">
                <a:effectLst/>
              </a:rPr>
              <a:t>Personalen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består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av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ungefär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fyrtio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människor</a:t>
            </a:r>
            <a:r>
              <a:rPr lang="en-US" sz="2800" dirty="0">
                <a:effectLst/>
              </a:rPr>
              <a:t>.</a:t>
            </a:r>
          </a:p>
          <a:p>
            <a:pPr>
              <a:buFont typeface="Wingdings" pitchFamily="2" charset="2"/>
              <a:buNone/>
            </a:pPr>
            <a:r>
              <a:rPr lang="en-US" sz="2800" dirty="0">
                <a:effectLst/>
              </a:rPr>
              <a:t>4 </a:t>
            </a:r>
            <a:r>
              <a:rPr lang="en-US" sz="2800" dirty="0" err="1">
                <a:effectLst/>
              </a:rPr>
              <a:t>På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universitetet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har</a:t>
            </a:r>
            <a:r>
              <a:rPr lang="en-US" sz="2800" dirty="0">
                <a:effectLst/>
              </a:rPr>
              <a:t> man </a:t>
            </a:r>
            <a:r>
              <a:rPr lang="en-US" sz="2800" dirty="0" err="1">
                <a:effectLst/>
              </a:rPr>
              <a:t>bildat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ett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nätverk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för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utländska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medborgare</a:t>
            </a:r>
            <a:r>
              <a:rPr lang="en-US" sz="2800" dirty="0">
                <a:effectLst/>
              </a:rPr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E ja Ä </a:t>
            </a: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i-FI" sz="2800" dirty="0"/>
              <a:t>Kirjaimet e ja ä äännetään useimmiten kuten suomen e</a:t>
            </a:r>
          </a:p>
          <a:p>
            <a:pPr lvl="2">
              <a:lnSpc>
                <a:spcPct val="90000"/>
              </a:lnSpc>
            </a:pPr>
            <a:r>
              <a:rPr lang="fi-FI" sz="2000" dirty="0" err="1"/>
              <a:t>läkare</a:t>
            </a:r>
            <a:r>
              <a:rPr lang="fi-FI" sz="2000" dirty="0"/>
              <a:t> [</a:t>
            </a:r>
            <a:r>
              <a:rPr lang="fi-FI" sz="2000" dirty="0" err="1"/>
              <a:t>le:kare</a:t>
            </a:r>
            <a:r>
              <a:rPr lang="fi-FI" sz="2000" dirty="0"/>
              <a:t>]</a:t>
            </a:r>
          </a:p>
          <a:p>
            <a:pPr lvl="2">
              <a:lnSpc>
                <a:spcPct val="90000"/>
              </a:lnSpc>
            </a:pPr>
            <a:endParaRPr lang="fi-FI" sz="2000" dirty="0"/>
          </a:p>
          <a:p>
            <a:pPr>
              <a:lnSpc>
                <a:spcPct val="90000"/>
              </a:lnSpc>
            </a:pPr>
            <a:r>
              <a:rPr lang="fi-FI" sz="2800" dirty="0"/>
              <a:t>Usein ennen r-kirjainta ne kuitenkin ääntyvät kuten suomen ä</a:t>
            </a:r>
          </a:p>
          <a:p>
            <a:pPr lvl="2">
              <a:lnSpc>
                <a:spcPct val="90000"/>
              </a:lnSpc>
            </a:pPr>
            <a:r>
              <a:rPr lang="fi-FI" sz="2000" dirty="0" err="1"/>
              <a:t>lärare</a:t>
            </a:r>
            <a:r>
              <a:rPr lang="fi-FI" sz="2000" dirty="0"/>
              <a:t> [</a:t>
            </a:r>
            <a:r>
              <a:rPr lang="fi-FI" sz="2000" dirty="0" err="1"/>
              <a:t>lä:rare</a:t>
            </a:r>
            <a:r>
              <a:rPr lang="fi-FI" sz="2000" dirty="0"/>
              <a:t>], person [</a:t>
            </a:r>
            <a:r>
              <a:rPr lang="fi-FI" sz="2000" dirty="0" err="1"/>
              <a:t>pärs</a:t>
            </a:r>
            <a:r>
              <a:rPr lang="en-US" sz="2000" dirty="0"/>
              <a:t>ʉ</a:t>
            </a:r>
            <a:r>
              <a:rPr lang="fi-FI" sz="2000" dirty="0"/>
              <a:t>:n]     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fi-FI" sz="2400" dirty="0"/>
          </a:p>
          <a:p>
            <a:pPr lvl="1">
              <a:lnSpc>
                <a:spcPct val="90000"/>
              </a:lnSpc>
            </a:pPr>
            <a:r>
              <a:rPr lang="fi-FI" sz="2400" dirty="0"/>
              <a:t>Painollisessa tavussa e ja ä ennen r-kirjainta äännetään usein kuten suomen e ja ä</a:t>
            </a:r>
            <a:endParaRPr lang="fi-FI" sz="2000" dirty="0"/>
          </a:p>
          <a:p>
            <a:pPr lvl="2">
              <a:lnSpc>
                <a:spcPct val="90000"/>
              </a:lnSpc>
            </a:pPr>
            <a:r>
              <a:rPr lang="fi-FI" sz="2000" dirty="0" err="1"/>
              <a:t>ler</a:t>
            </a:r>
            <a:r>
              <a:rPr lang="fi-FI" sz="2000" dirty="0"/>
              <a:t> [</a:t>
            </a:r>
            <a:r>
              <a:rPr lang="fi-FI" sz="2000" dirty="0" err="1"/>
              <a:t>le:r</a:t>
            </a:r>
            <a:r>
              <a:rPr lang="fi-FI" sz="2000" dirty="0"/>
              <a:t>], </a:t>
            </a:r>
            <a:r>
              <a:rPr lang="fi-FI" sz="2000" dirty="0" err="1"/>
              <a:t>ser</a:t>
            </a:r>
            <a:r>
              <a:rPr lang="fi-FI" sz="2000" dirty="0"/>
              <a:t> [</a:t>
            </a:r>
            <a:r>
              <a:rPr lang="fi-FI" sz="2000" dirty="0" err="1"/>
              <a:t>se:r</a:t>
            </a:r>
            <a:r>
              <a:rPr lang="fi-FI" sz="2000" dirty="0"/>
              <a:t>], </a:t>
            </a:r>
            <a:r>
              <a:rPr lang="fi-FI" sz="2000" dirty="0" err="1"/>
              <a:t>ber</a:t>
            </a:r>
            <a:r>
              <a:rPr lang="fi-FI" sz="2000" dirty="0"/>
              <a:t> [</a:t>
            </a:r>
            <a:r>
              <a:rPr lang="fi-FI" sz="2000" dirty="0" err="1"/>
              <a:t>be:r</a:t>
            </a:r>
            <a:r>
              <a:rPr lang="fi-FI" sz="2000" dirty="0"/>
              <a:t>], </a:t>
            </a:r>
            <a:r>
              <a:rPr lang="fi-FI" sz="2000" dirty="0" err="1"/>
              <a:t>här</a:t>
            </a:r>
            <a:r>
              <a:rPr lang="fi-FI" sz="2000" dirty="0"/>
              <a:t> [</a:t>
            </a:r>
            <a:r>
              <a:rPr lang="fi-FI" sz="2000" dirty="0" err="1"/>
              <a:t>hä:r</a:t>
            </a:r>
            <a:r>
              <a:rPr lang="fi-FI" sz="2000" dirty="0"/>
              <a:t>], </a:t>
            </a:r>
            <a:r>
              <a:rPr lang="fi-FI" sz="2000" dirty="0" err="1"/>
              <a:t>där</a:t>
            </a:r>
            <a:r>
              <a:rPr lang="fi-FI" sz="2000" dirty="0"/>
              <a:t> [</a:t>
            </a:r>
            <a:r>
              <a:rPr lang="fi-FI" sz="2000" dirty="0" err="1"/>
              <a:t>dä:r</a:t>
            </a:r>
            <a:r>
              <a:rPr lang="fi-FI" sz="2000" dirty="0"/>
              <a:t>] </a:t>
            </a:r>
            <a:endParaRPr lang="en-U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O-harjoituksia</a:t>
            </a: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None/>
            </a:pPr>
            <a:r>
              <a:rPr lang="fi-FI" dirty="0">
                <a:effectLst/>
              </a:rPr>
              <a:t>Lue seuraavat virkkeet ääneen. Mieti etenkin o-kirjaimen ääntämistä. </a:t>
            </a:r>
          </a:p>
          <a:p>
            <a:pPr>
              <a:buFont typeface="Wingdings" pitchFamily="2" charset="2"/>
              <a:buNone/>
            </a:pPr>
            <a:r>
              <a:rPr lang="fi-FI" dirty="0">
                <a:effectLst/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effectLst/>
              </a:rPr>
              <a:t>1 Europa </a:t>
            </a:r>
            <a:r>
              <a:rPr lang="en-US" dirty="0" err="1">
                <a:effectLst/>
              </a:rPr>
              <a:t>och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Norden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är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stora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områden</a:t>
            </a:r>
            <a:r>
              <a:rPr lang="en-US" dirty="0">
                <a:effectLst/>
              </a:rPr>
              <a:t>.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effectLst/>
              </a:rPr>
              <a:t>2 </a:t>
            </a:r>
            <a:r>
              <a:rPr lang="en-US" dirty="0" err="1">
                <a:effectLst/>
              </a:rPr>
              <a:t>Att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gå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skolan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är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obligatoriskt</a:t>
            </a:r>
            <a:r>
              <a:rPr lang="en-US" dirty="0">
                <a:effectLst/>
              </a:rPr>
              <a:t>.</a:t>
            </a:r>
          </a:p>
          <a:p>
            <a:pPr>
              <a:buFont typeface="Wingdings" pitchFamily="2" charset="2"/>
              <a:buNone/>
            </a:pPr>
            <a:r>
              <a:rPr lang="fi-FI" dirty="0">
                <a:effectLst/>
              </a:rPr>
              <a:t>3 </a:t>
            </a:r>
            <a:r>
              <a:rPr lang="fi-FI" dirty="0" err="1">
                <a:effectLst/>
              </a:rPr>
              <a:t>Forskarna</a:t>
            </a:r>
            <a:r>
              <a:rPr lang="fi-FI" dirty="0">
                <a:effectLst/>
              </a:rPr>
              <a:t> </a:t>
            </a:r>
            <a:r>
              <a:rPr lang="fi-FI" dirty="0" err="1">
                <a:effectLst/>
              </a:rPr>
              <a:t>har</a:t>
            </a:r>
            <a:r>
              <a:rPr lang="fi-FI" dirty="0">
                <a:effectLst/>
              </a:rPr>
              <a:t> </a:t>
            </a:r>
            <a:r>
              <a:rPr lang="fi-FI" dirty="0" err="1">
                <a:effectLst/>
              </a:rPr>
              <a:t>ordet</a:t>
            </a:r>
            <a:r>
              <a:rPr lang="fi-FI" dirty="0">
                <a:effectLst/>
              </a:rPr>
              <a:t>.</a:t>
            </a:r>
            <a:endParaRPr lang="en-US" dirty="0">
              <a:effectLst/>
            </a:endParaRPr>
          </a:p>
          <a:p>
            <a:pPr>
              <a:buFont typeface="Wingdings" pitchFamily="2" charset="2"/>
              <a:buNone/>
            </a:pPr>
            <a:endParaRPr lang="en-US" dirty="0">
              <a:effectLst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O</a:t>
            </a: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fi-FI" sz="2800" dirty="0"/>
              <a:t>O-kirjain ääntyy joko kuin suomen o tai u.</a:t>
            </a:r>
          </a:p>
          <a:p>
            <a:r>
              <a:rPr lang="fi-FI" sz="2800" dirty="0"/>
              <a:t>kun o on painollinen (pitkä), se ääntyy usein kuten suomen u</a:t>
            </a:r>
          </a:p>
          <a:p>
            <a:pPr lvl="1"/>
            <a:r>
              <a:rPr lang="fi-FI" sz="2400" dirty="0" err="1"/>
              <a:t>skola</a:t>
            </a:r>
            <a:r>
              <a:rPr lang="fi-FI" sz="2400" dirty="0"/>
              <a:t> [</a:t>
            </a:r>
            <a:r>
              <a:rPr lang="fi-FI" sz="2400" dirty="0" err="1"/>
              <a:t>sku:la</a:t>
            </a:r>
            <a:r>
              <a:rPr lang="fi-FI" sz="2400" dirty="0"/>
              <a:t>]</a:t>
            </a:r>
          </a:p>
          <a:p>
            <a:r>
              <a:rPr lang="fi-FI" sz="2800" dirty="0"/>
              <a:t>kun o on painoton (lyhyt), se ääntyy usein kuten suomen o</a:t>
            </a:r>
          </a:p>
          <a:p>
            <a:pPr lvl="1"/>
            <a:r>
              <a:rPr lang="en-US" sz="2400" dirty="0" err="1">
                <a:effectLst/>
              </a:rPr>
              <a:t>bort</a:t>
            </a:r>
            <a:r>
              <a:rPr lang="en-US" sz="2400" dirty="0">
                <a:effectLst/>
              </a:rPr>
              <a:t> [</a:t>
            </a:r>
            <a:r>
              <a:rPr lang="en-US" sz="2400" dirty="0" err="1">
                <a:effectLst/>
              </a:rPr>
              <a:t>bort</a:t>
            </a:r>
            <a:r>
              <a:rPr lang="en-US" sz="2400" dirty="0">
                <a:effectLst/>
              </a:rPr>
              <a:t>]	</a:t>
            </a:r>
          </a:p>
          <a:p>
            <a:pPr lvl="1"/>
            <a:endParaRPr lang="en-US" sz="2400" dirty="0">
              <a:effectLst/>
            </a:endParaRPr>
          </a:p>
          <a:p>
            <a:pPr lvl="1"/>
            <a:r>
              <a:rPr lang="fi-FI" sz="2000" dirty="0"/>
              <a:t>poikkeuksia kuitenkin on, esim. </a:t>
            </a:r>
            <a:r>
              <a:rPr lang="fi-FI" sz="2000" dirty="0" err="1"/>
              <a:t>ordna</a:t>
            </a:r>
            <a:r>
              <a:rPr lang="fi-FI" sz="2000" dirty="0"/>
              <a:t> [</a:t>
            </a:r>
            <a:r>
              <a:rPr lang="fi-FI" sz="2000" dirty="0" err="1"/>
              <a:t>å:dna</a:t>
            </a:r>
            <a:r>
              <a:rPr lang="fi-FI" sz="2000" dirty="0"/>
              <a:t>], </a:t>
            </a:r>
            <a:r>
              <a:rPr lang="fi-FI" sz="2000" dirty="0" err="1"/>
              <a:t>hon</a:t>
            </a:r>
            <a:r>
              <a:rPr lang="fi-FI" sz="2000" dirty="0"/>
              <a:t> [</a:t>
            </a:r>
            <a:r>
              <a:rPr lang="fi-FI" sz="2000" dirty="0" err="1"/>
              <a:t>hun</a:t>
            </a:r>
            <a:r>
              <a:rPr lang="fi-FI" sz="2000" dirty="0"/>
              <a:t>], </a:t>
            </a:r>
            <a:r>
              <a:rPr lang="fi-FI" sz="2000" dirty="0" err="1"/>
              <a:t>blomma</a:t>
            </a:r>
            <a:r>
              <a:rPr lang="fi-FI" sz="2000" dirty="0"/>
              <a:t> [</a:t>
            </a:r>
            <a:r>
              <a:rPr lang="fi-FI" sz="2000" dirty="0" err="1"/>
              <a:t>blumma</a:t>
            </a:r>
            <a:r>
              <a:rPr lang="fi-FI" sz="2000" dirty="0"/>
              <a:t>], </a:t>
            </a:r>
            <a:r>
              <a:rPr lang="fi-FI" sz="2000" dirty="0" err="1"/>
              <a:t>kort</a:t>
            </a:r>
            <a:r>
              <a:rPr lang="fi-FI" sz="2000" dirty="0"/>
              <a:t> [</a:t>
            </a:r>
            <a:r>
              <a:rPr lang="fi-FI" sz="2000" dirty="0" err="1"/>
              <a:t>kort</a:t>
            </a:r>
            <a:r>
              <a:rPr lang="fi-FI" sz="2000" dirty="0"/>
              <a:t>] = lyhyt, </a:t>
            </a:r>
            <a:r>
              <a:rPr lang="fi-FI" sz="2000" dirty="0" err="1"/>
              <a:t>kort</a:t>
            </a:r>
            <a:r>
              <a:rPr lang="fi-FI" sz="2000" dirty="0"/>
              <a:t> [</a:t>
            </a:r>
            <a:r>
              <a:rPr lang="fi-FI" sz="2000" dirty="0" err="1"/>
              <a:t>ku:rt</a:t>
            </a:r>
            <a:r>
              <a:rPr lang="fi-FI" sz="2000" dirty="0"/>
              <a:t>] = kortti</a:t>
            </a:r>
          </a:p>
          <a:p>
            <a:pPr>
              <a:buFont typeface="Wingdings" pitchFamily="2" charset="2"/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gital Dots">
  <a:themeElements>
    <a:clrScheme name="Digital Dot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 Do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gital Dot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 Dots</Template>
  <TotalTime>76</TotalTime>
  <Words>874</Words>
  <Application>Microsoft Office PowerPoint</Application>
  <PresentationFormat>Bildspel på skärmen (4:3)</PresentationFormat>
  <Paragraphs>130</Paragraphs>
  <Slides>17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17</vt:i4>
      </vt:variant>
    </vt:vector>
  </HeadingPairs>
  <TitlesOfParts>
    <vt:vector size="20" baseType="lpstr">
      <vt:lpstr>Arial</vt:lpstr>
      <vt:lpstr>Wingdings</vt:lpstr>
      <vt:lpstr>Digital Dots</vt:lpstr>
      <vt:lpstr>Uttal  Ääntäminen </vt:lpstr>
      <vt:lpstr>Betoning  Paino</vt:lpstr>
      <vt:lpstr>Vokaalin pituus</vt:lpstr>
      <vt:lpstr>Ääntämismerkinnät</vt:lpstr>
      <vt:lpstr>U</vt:lpstr>
      <vt:lpstr>E/Ä-harjoituksia</vt:lpstr>
      <vt:lpstr>E ja Ä </vt:lpstr>
      <vt:lpstr>O-harjoituksia</vt:lpstr>
      <vt:lpstr>O</vt:lpstr>
      <vt:lpstr>G-harjoituksia</vt:lpstr>
      <vt:lpstr>G</vt:lpstr>
      <vt:lpstr>K</vt:lpstr>
      <vt:lpstr>K-harjoituksia</vt:lpstr>
      <vt:lpstr>SK</vt:lpstr>
      <vt:lpstr>SJ/STJ/-TION/-SION</vt:lpstr>
      <vt:lpstr>jour äänetään sje-äänteenä</vt:lpstr>
      <vt:lpstr>Sje-äänne</vt:lpstr>
    </vt:vector>
  </TitlesOfParts>
  <Company>tay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Ääntäminen Uttal</dc:title>
  <dc:creator>tkk</dc:creator>
  <cp:lastModifiedBy>Fröjdman Isabella</cp:lastModifiedBy>
  <cp:revision>35</cp:revision>
  <dcterms:created xsi:type="dcterms:W3CDTF">2009-03-05T07:56:52Z</dcterms:created>
  <dcterms:modified xsi:type="dcterms:W3CDTF">2021-03-11T11:28:37Z</dcterms:modified>
</cp:coreProperties>
</file>