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1.xml" ContentType="application/inkml+xml"/>
  <Override PartName="/ppt/notesSlides/notesSlide1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09" r:id="rId4"/>
    <p:sldId id="258" r:id="rId5"/>
    <p:sldId id="259" r:id="rId6"/>
    <p:sldId id="260" r:id="rId7"/>
    <p:sldId id="310" r:id="rId8"/>
    <p:sldId id="289" r:id="rId9"/>
    <p:sldId id="311" r:id="rId10"/>
    <p:sldId id="1878" r:id="rId11"/>
    <p:sldId id="312" r:id="rId12"/>
    <p:sldId id="313" r:id="rId13"/>
    <p:sldId id="314" r:id="rId14"/>
    <p:sldId id="1795" r:id="rId15"/>
    <p:sldId id="1856" r:id="rId16"/>
    <p:sldId id="1862" r:id="rId17"/>
    <p:sldId id="1860" r:id="rId18"/>
    <p:sldId id="1861" r:id="rId19"/>
    <p:sldId id="1890" r:id="rId20"/>
    <p:sldId id="1891" r:id="rId21"/>
    <p:sldId id="1863" r:id="rId22"/>
    <p:sldId id="1865" r:id="rId23"/>
    <p:sldId id="1822" r:id="rId24"/>
    <p:sldId id="1845" r:id="rId25"/>
    <p:sldId id="1866" r:id="rId26"/>
    <p:sldId id="1867" r:id="rId27"/>
    <p:sldId id="307" r:id="rId28"/>
    <p:sldId id="321" r:id="rId29"/>
    <p:sldId id="1870" r:id="rId30"/>
    <p:sldId id="261" r:id="rId31"/>
    <p:sldId id="265" r:id="rId32"/>
    <p:sldId id="1871" r:id="rId33"/>
    <p:sldId id="1872" r:id="rId34"/>
    <p:sldId id="300" r:id="rId35"/>
    <p:sldId id="1873" r:id="rId36"/>
    <p:sldId id="1874" r:id="rId37"/>
    <p:sldId id="1875" r:id="rId38"/>
    <p:sldId id="1889" r:id="rId39"/>
    <p:sldId id="1876" r:id="rId40"/>
    <p:sldId id="1879" r:id="rId41"/>
    <p:sldId id="1893" r:id="rId42"/>
    <p:sldId id="1892" r:id="rId43"/>
    <p:sldId id="1880" r:id="rId44"/>
    <p:sldId id="1896" r:id="rId45"/>
    <p:sldId id="1882" r:id="rId46"/>
    <p:sldId id="1883" r:id="rId47"/>
    <p:sldId id="1884" r:id="rId48"/>
    <p:sldId id="1885" r:id="rId49"/>
    <p:sldId id="1886" r:id="rId50"/>
    <p:sldId id="1895" r:id="rId51"/>
    <p:sldId id="1887" r:id="rId52"/>
    <p:sldId id="188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C7"/>
    <a:srgbClr val="FF1A82"/>
    <a:srgbClr val="B463FF"/>
    <a:srgbClr val="FF7B00"/>
    <a:srgbClr val="E76DFF"/>
    <a:srgbClr val="EA94FF"/>
    <a:srgbClr val="7FBE2B"/>
    <a:srgbClr val="A6DE82"/>
    <a:srgbClr val="F9B32A"/>
    <a:srgbClr val="CC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5989"/>
  </p:normalViewPr>
  <p:slideViewPr>
    <p:cSldViewPr snapToGrid="0">
      <p:cViewPr varScale="1">
        <p:scale>
          <a:sx n="96" d="100"/>
          <a:sy n="96" d="100"/>
        </p:scale>
        <p:origin x="1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3:28:08.7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1 574 24575,'0'-18'0,"5"5"0,2-16 0,5 14 0,-5-8 0,3 11 0,-9 0 0,15-5 0,-13 3 0,7-3 0,-5 11 0,-3-5 0,8 10 0,-9-10 0,10 5 0,-10-6 0,9 0 0,-8 0 0,8 0 0,-3 0 0,-1 0 0,4 1 0,-3-1 0,5 0 0,-6 0 0,5 5 0,-5-3 0,1 3 0,3 1 0,-9-5 0,10 5 0,-5-6 0,5 5 0,1-3 0,-6 4 0,5-6 0,-5 0 0,1 0 0,3 0 0,-3 0 0,-1 0 0,4 1 0,-8-1 0,8 0 0,-9 0 0,10 0 0,-10 0 0,10 1 0,-10 0 0,4 9 0,0 3 0,2 10 0,5 7 0,0 2 0,1 6 0,12 19 0,-9-15 0,9 15 0,-12-19 0,-1-7 0,1 6 0,-1-12 0,0 5 0,0-6 0,-5-1 0,-2 1 0,0-5 0,-4 3 0,10-9 0,-10 10 0,9-10 0,-8 9 0,8-8 0,-9 8 0,9-4 0,-8 5 0,7-5 0,-8 4 0,9-4 0,-9 5 0,9-6 0,-9 5 0,10-8 0,-5 8 0,6-4 0,-1 6 0,1-1 0,-1-4 0,1 3 0,-1-4 0,-5 0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1:32.78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1,'88'0,"-17"7,-30 1,-10 8,1 0,-8-1,-2-7,4 5,-2-11,4 4,-1 0,-6-4,8 11,7-12,-12 12,4-12,-1 12,-10-11,9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1:36.026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1092 0,'-76'0,"0"0,42 0,1 0,3 0,6 0,-7 0,-15 0,18 0,-16 0,28 0,-14 0,1 0,4 0,-9 0,12 0,-5 0,-1 0,1 0,-1 0,-1 0,1 0,5 0,-4 0,5 0,-7 0,0 0,7 0,-10 0,10 0,-5 0,-4 0,9 0,-11 0,6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1:39.394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70,'65'-6,"-10"5,-41-5,6 0,7-2,-5-6,9 6,-10 2,7 0,0-2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1:46.268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0,'53'30,"-8"-9,-31-15,-6 0,11 14,-10-3,10 8,-6-12,1 1,0 5,5-10,1 3,0-12,-1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2:06.280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62 1,'63'0,"-5"0,-35 0,7 7,0 1,-4 1,2-3,-14 0,7-4,0 10,1-4,-3-1,0 5,-4-4,11 5,-11-5,-1 9,9-8,-13 4,21-1,-16-11,-1 18,-8 1,-25 9,7-9,-23 0,13-6,-2-4,3 9,7-17,-7 11,6 1,-6-5,2 3,10 5,-16-6,15 8,-11-7,-7-4,10 7,-11-8,15 0,-7-7,-8 6,5 2,-3 0,13-2,-7 1,-1-6,0 5,-5-6,18 18,-3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2:09.569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130 0,'-54'6,"14"2,27 0,5 5,-7-5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2:12.890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83 1,'-6'53,"4"-8,-11-31,12 0,-18 7,10-6,-11 0,7-10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36:14.72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2180 419 24575,'-62'0'0,"-3"0"0,-11 0 0,1 0 0,-1 0 0,1 0 0,10 0 0,3 0 0,10 8 0,0-6 0,9 6 0,2-8 0,17 0 0,-6 0 0,14 0 0,-6 0 0,7 0 0,-7 0 0,6 0 0,-14 0 0,13 0 0,-12 0 0,5 0 0,-8 0 0,0 0 0,1 0 0,-1-7 0,8-2 0,-6 1 0,14-5 0,-14 4 0,13 1 0,-5 1 0,8 7 0,-1-7 0,1 6 0,0-6 0,-1 7 0,1 0 0,-1 0 0,1 0 0,-1 0 0,1 0 0,-1 0 0,-7 0 0,6 0 0,-6 0 0,7 0 0,1 0 0,-1 0 0,1 0 0,-1 7 0,1 0 0,0 1 0,0-2 0,0 0 0,-1-4 0,1 4 0,-1 1 0,1-6 0,0 5 0,0-6 0,-1 7 0,1-6 0,-1 6 0,1-7 0,-1 0 0,1 0 0,-8 0 0,6 0 0,-7 0 0,1 0 0,6 0 0,-6 0 0,7 0 0,1 0 0,0 0 0,0 0 0,0 0 0,7 6 0,-5-5 0,10 11 0,-10-10 0,4 4 0,-7 1 0,1-6 0,-1 6 0,1-7 0,0 6 0,-1-5 0,1 6 0,0-7 0,0 0 0,0 0 0,-5 0 0,10-6 0,49-47 0,-4 19 0,4-5 0,2-2 0,12-6 0,0 0 0,0 3 0,-2 9 0,-9 8 0,-3-4 0,-8 13 0,-1 3 0,-7 1 0,-2 6 0,-8 0 0,1 2 0,-1-1 0,0 6 0,0-6 0,-1 7 0,1 0 0,-1 0 0,2 0 0,-2 0 0,-11 6 0,-3 1 0,-14 15 0,-7 2 0,-10 14 0,-1-12 0,-6 11 0,15-20 0,-6 5 0,-1 0 0,-2-5 0,-5 5 0,14-7 0,-6 1 0,14-2 0,-14 2 0,14-8 0,-6 5 0,7-5 0,1 6 0,0 0 0,6-1 0,-4-5 0,10 4 0,-10-5 0,10 7 0,-10 0 0,4-1 0,-6 1 0,6 0 0,-4-6 0,10 5 0,-11-12 0,11 12 0,-10-11 0,22 4 0,-7-6 0,24 0 0,3 13 0,3-2 0,5 18 0,-14-12 0,5 5 0,-13-7 0,6-1 0,0 8 0,-6-5 0,6 4 0,-8-6 0,8 0 0,-5-1 0,4 1 0,1 0 0,-5-1 0,12 2 0,-13-2 0,14 2 0,-14-2 0,6-5 0,-8 3 0,0-10 0,1 11 0,-1-12 0,0 6 0,-6-2 0,-2-3 0,-6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4:37:51.564"/>
    </inkml:context>
    <inkml:brush xml:id="br0">
      <inkml:brushProperty name="width" value="0.05" units="cm"/>
      <inkml:brushProperty name="height" value="0.05" units="cm"/>
      <inkml:brushProperty name="color" value="#4B99FF"/>
    </inkml:brush>
  </inkml:definitions>
  <inkml:trace contextRef="#ctx0" brushRef="#br0">2992 952 24575,'-22'0'0,"-11"-7"0,-15-6 0,-16-10 0,-1-6 0,-10 6 0,-9-6 0,34 14 0,-1 0 0,-40-11 0,1 5 0,18 8 0,14 11 0,-5-11 0,8 12 0,-1-11 0,1 10 0,0-10 0,8 10 0,-7-10 0,15 10 0,-7-4 0,8 0 0,0 5 0,7-5 0,-6 1 0,13 3 0,-6-9 0,0 10 0,5-4 0,-4 0 0,-1 3 0,5-3 0,-11 0 0,4 3 0,-6-9 0,-7 3 0,5 1 0,-13-5 0,5 4 0,-7-12 0,0 5 0,8-5 0,-7 7 0,7-7 0,-1 5 0,3-4 0,7 6 0,6 1 0,-4-1 0,-6-4 0,9 3 0,-7 2 0,22 2 0,-4 4 0,5 0 0,-1-4 0,2 9 0,5-4 0,1 0 0,-1 4 0,1-3 0,-1 4 0,1 0 0,0 0 0,0 0 0,-1 0 0,1 0 0,-1 0 0,1 0 0,-7 0 0,5 0 0,-9-6 0,3 5 0,-5-4 0,0 0 0,-7 3 0,5-3 0,-4 0 0,5 4 0,1-4 0,6 5 0,1 0 0,5 0 0,1 0 0,8 0 0,9 0 0,10 5 0,25 31 0,-6-4 0,10 33 0,-6-23 0,-12 4 0,4-7 0,-6-1 0,-2-7 0,-5-1 0,2-12 0,-8-2 0,3-5 0,-6-1 0,-4 1 0,3-1 0,-8 0 0,9 1 0,-9-1 0,-1-9 0,-11-3 0,-6-13 0,-6-3 0,-17-17 0,4 1 0,-6-2 0,11 4 0,8 9 0,-1 5 0,6-4 0,2 10 0,5-10 0,0 15 0,5-8 0,-4 9 0,9-4 0,-4 0 0,5 0 0,0 0 0,0 0 0,0-6 0,0-2 0,0-4 0,0-1 0,0 6 0,-4 6 0,3 1 0,-8 9 0,4-3 0,-5 4 0,0 0 0,0 0 0,0 0 0,5-5 0,-5 4 0,9-8 0,-3 3 0,8 1 0,1 1 0,5 4 0,1 0 0,-1 0 0,5 0 0,-3 0 0,8-11 0,-2 9 0,-1-9 0,5 6 0,-11-1 0,11-5 0,-10 0 0,9-1 0,-9 6 0,10-4 0,-10 4 0,4-5 0,-6 5 0,0-3 0,1 3 0,-1 0 0,1-3 0,-1 8 0,0-9 0,0 5 0,1-1 0,-1-3 0,0 8 0,0-8 0,0 8 0,-4-8 0,3 8 0,-3-9 0,4 9 0,-4-8 0,3 3 0,-3-5 0,4 5 0,-4-3 0,3 3 0,-3 0 0,4 2 0,-1 4 0,1 0 0,0 0 0,0 0 0,-5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4:38:06.895"/>
    </inkml:context>
    <inkml:brush xml:id="br0">
      <inkml:brushProperty name="width" value="0.05" units="cm"/>
      <inkml:brushProperty name="height" value="0.05" units="cm"/>
      <inkml:brushProperty name="color" value="#4B99FF"/>
    </inkml:brush>
  </inkml:definitions>
  <inkml:trace contextRef="#ctx0" brushRef="#br0">3067 235 24575,'-70'0'0,"8"0"0,-29 0 0,26 0 0,-8 0 0,7 0 0,-24 0 0,20 0 0,-10 0 0,40 0 0,-4 0 0,19 0 0,-5 0 0,13 0 0,-5 0 0,10 0 0,-4 0 0,0 0 0,4 0 0,-5 0 0,7 0 0,-6 0 0,4 5 0,-4 1 0,-1 5 0,6-1 0,-11 1 0,10 0 0,-10 0 0,10-5 0,-16 5 0,14-10 0,-14 5 0,4-6 0,-1 0 0,-5 0 0,0 0 0,6 0 0,-6 0 0,0 0 0,5 0 0,-4 0 0,6 0 0,-1 0 0,1 0 0,0 0 0,0 0 0,5 5 0,-3 1 0,3 5 0,-5-5 0,0 4 0,5-4 0,-4 1 0,-5 2 0,1-7 0,-8 3 0,11-5 0,-6 0 0,4 0 0,-12 0 0,13 0 0,-13 0 0,6 0 0,0-5 0,-6 3 0,12-3 0,-4 5 0,6 0 0,-1 0 0,1 0 0,0 0 0,0 0 0,5 0 0,-3 0 0,3 0 0,-5 0 0,0 5 0,-11 2 0,2 5 0,-3-1 0,-1 2 0,4-7 0,-6 5 0,0-9 0,7 3 0,-5-5 0,4 6 0,1-5 0,1 5 0,7-6 0,0 0 0,0 0 0,5 0 0,2 0 0,6 0 0,-6 0 0,5 0 0,-18 0 0,9 0 0,-6 0 0,5 0 0,9 5 0,-9-4 0,9 3 0,2 1 0,0-4 0,13 0 0,-2-2 0,9-14 0,1 2 0,6-10 0,-4 0 0,15-17 0,-9 13 0,5-14 0,-8 24 0,1-5 0,-5 5 0,4-1 0,-5 2 0,0 0 0,5 3 0,-3-9 0,3 10 0,0-10 0,-3 5 0,3-1 0,-5 2 0,-1 0 0,1 4 0,0-4 0,-1 10 0,1-3 0,-1 7 0,0-7 0,0 8 0,-8 0 0,1 7 0,-12 4 0,3 6 0,-16 11 0,2 6 0,-9 1 0,5-4 0,0 0 0,1-6 0,-1 6 0,1-12 0,-1 3 0,7-8 0,-5 8 0,10-9 0,-4 4 0,5-6 0,1 1 0,-1 5 0,0-4 0,5 4 0,-4-6 0,9 6 0,-8-4 0,8 4 0,-4-6 0,5 1 0,-5-1 0,4 0 0,-4 1 0,1-6 0,3 5 0,-9-4 0,4 4 0,-4-4 0,-1 3 0,1-4 0,0 1 0,-1-2 0,1 1 0,-1-4 0,6 8 0,4-8 0,7 3 0,4-4 0,0 0 0,0 0 0,0 0 0,1 0 0,-1 0 0,6 6 0,2 0 0,5 5 0,6 1 0,-4 5 0,11 3 0,-11 3 0,12 9 0,-11-1 0,14 10 0,-13-2 0,5 0 0,-8-8 0,0-1 0,0-1 0,-6-4 0,5 4 0,-11-11 0,5 3 0,-7-9 0,1 4 0,0-5 0,-1-1 0,0-4 0,1 3 0,-1-8 0,0 4 0,-5-1 0,4-2 0,-3 7 0,4-8 0,-5 8 0,5-8 0,-5 3 0,1 1 0,3-4 0,-7 8 0,7-8 0,-8 3 0,3-4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3:28:13.9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165 0 24575,'0'51'0,"0"2"0,0 18 0,0-6 0,0-2 0,7-4 0,-5-5 0,11-1 0,-5-2 0,6-9 0,0 1 0,0 0 0,-6-1 0,5 1 0,-12-1 0,6 1 0,-7-8 0,0 5 0,0-12 0,0 5 0,0-7 0,0 0 0,0 0 0,0 0 0,0 0 0,0 0 0,0-1 0,0-5 0,0 4 0,0-4 0,0-1 0,0-1 0,0 6 0,0-3 0,0 10 0,0-6 0,0 1 0,0 0 0,0 0 0,0 7 0,0-5 0,0 13 0,0-14 0,0 7 0,0-1 0,0-5 0,0 5 0,0 0 0,0-5 0,6 13 0,-5-14 0,6 7 0,-7 3 0,0-8 0,0 8 0,5-11 0,-3-6 0,4 4 0,-6-5 0,0 7 0,0 8 0,0-7 0,6 14 0,-4-6 0,4 0 0,-6 6 0,6-6 0,-4 0 0,4 6 0,0-6 0,-4 0 0,11 6 0,-12-14 0,11 7 0,-10-1 0,9-5 0,-3 31 0,5-19 0,-5 30 0,5-25 0,-4 24 0,-1-13 0,-1 15 0,1 1 0,-6-8 0,5 8 0,-7-11 0,0 1 0,0-9 0,0-1 0,0-10 0,0 1 0,0-8 0,0 5 0,0-4 0,0 6 0,0 12 0,6-9 0,-4 10 0,4-13 0,1 9 0,-5-6 0,11 6 0,-11-9 0,4 1 0,-6 8 0,0-14 0,0 13 0,0-15 0,0 0 0,0-2 0,0-7 0,0 0 0,0-7 0,0-1 0,0-6 0,0 0 0,0 6 0,0 1 0,0 7 0,0 5 0,0-4 0,0 5 0,0-7 0,0 1 0,0-6 0,0 4 0,0-4 0,5-1 0,-4 6 0,10-6 0,-9 7 0,3 0 0,-5 0 0,6 0 0,-4-1 0,3 1 0,-5 0 0,0 7 0,0-5 0,0 5 0,0-7 0,0 8 0,0-7 0,0 7 0,0-1 0,0-5 0,0 5 0,0-7 0,-5 0 0,3-1 0,-10 1 0,11 0 0,-10-6 0,10 4 0,-5-4 0,1-1 0,4 5 0,-5-10 0,6 4 0,0-7 0,0 1 0,0 6 0,0 1 0,0 0 0,0 4 0,-5-10 0,4 5 0,-4 0 0,5 7 0,0-4 0,0 8 0,0-15 0,0 4 0,-6-7 0,5 1 0,-4 0 0,5-1 0,0 1 0,0 0 0,-6 0 0,5-1 0,-4 1 0,5 6 0,-5-5 0,3 5 0,-3 0 0,5-5 0,-5 5 0,3-6 0,-3 0 0,0 0 0,3-1 0,-3 1 0,5 0 0,0-1 0,-5 1 0,4 6 0,-5-5 0,6 12 0,0-12 0,0 5 0,0 0 0,0-5 0,-5 5 0,4-6 0,-5-1 0,6 1 0,0 0 0,0 0 0,0-1 0,-4-4 0,2-7 0,-8-1 0,-3-10 0,-6-2 0,-7-1 0,-8-12 0,-5-6 0,-5 1 0,5-7 0,5 17 0,8-4 0,6 5 0,-5-1 0,11 3 0,1-1 0,3 11 0,8-9 0,-8 16 0,9-10 0,0 10 0,14-4 0,-1 10 0,13 2 0,-6 5 0,7 1 0,-6 0 0,-2-1 0,-7 0 0,1-1 0,0 1 0,-1 0 0,1 0 0,0-1 0,-1 1 0,1-6 0,-5 5 0,3-5 0,-3 6 0,4 0 0,1-1 0,-6 1 0,5 0 0,-5-1 0,6 1 0,0 0 0,-1 0 0,1-1 0,0 1 0,-1 0 0,1-6 0,-5 4 0,3-3 0,-9 4 0,8-5 0,-3-6 0,0-7 0,4-4 0,-9-1 0,9 1 0,-4-1 0,1 0 0,3 1 0,-4 4 0,6-3 0,0-3 0,0-1 0,0-4 0,0 6 0,0 0 0,-6 1 0,5-1 0,-5 0 0,6 0 0,-6 0 0,5-6 0,-9 4 0,9-10 0,-4 4 0,0-6 0,-1 6 0,-6-4 0,5 11 0,-3-6 0,3 8 0,-5-1 0,5 6 0,-4-4 0,9 4 0,-9 0 0,4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01:39.0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4422 7032 24575,'38'0'0,"26"0"0,-5 0 0,28 0 0,-31 0 0,18 0 0,-8 0 0,11-8 0,0 6 0,12-16 0,-9 7 0,9-9 0,-12 0 0,0 1 0,0-1 0,0-8 0,0 7 0,0-7 0,0 0 0,0 7 0,-1-7 0,-9 9 0,-4-8 0,-10 8 0,11-8 0,-18 10 0,16-9 0,-8 6 0,2-6 0,7 0 0,-10 6 0,0-6 0,0 0 0,0 7 0,0-7 0,0 8 0,0-8 0,-10 7 0,8-6 0,-7 8 0,-1-1 0,8 1 0,-17 0 0,17-1 0,-17 2 0,8-1 0,-10 1 0,0-1 0,0-6 0,1 5 0,-1-13 0,0 13 0,0-13 0,-7 6 0,6 0 0,-6-6 0,8-3 0,0-1 0,0-7 0,0 10 0,-1 0 0,0-1 0,1-8 0,9 5 0,-5-16 0,5 16 0,9-38 0,-13 24 0,13-27 0,-16 24 0,-8 0 0,7 0 0,-15 0 0,13 9 0,-13 2 0,4 10 0,-7-1 0,0 9 0,-1-7 0,1 7 0,-1-1 0,1-5 0,0 5 0,7-7 0,-5-1 0,5 1 0,0-7 0,-6 13 0,-2-3 0,-2 14 0,-12 1 0,6-1 0,-7-8 0,8-10 0,-6-11 0,13 0 0,-14-7 0,14 7 0,-5-9 0,0 0 0,6 0 0,-14 9 0,5 2 0,0 18 0,-5 1 0,4 8 0,-6 0 0,6 1 0,-4-9 0,5-2 0,-7-16 0,7-3 0,-5-9 0,6 0 0,-8-1 0,9-9 0,-7 7 0,6-8 0,-8 11 0,0 9 0,7 10 0,-6 4 0,6 6 0,-7 0 0,0 3 0,0-2 0,0-1 0,0-1 0,0 2 0,0 9 0,0-9 0,0-1 0,0-9 0,0 1 0,0-1 0,0 1 0,0-10 0,0 8 0,0-8 0,0 10 0,0-1 0,0 1 0,0-1 0,-7 9 0,6 1 0,-6 8 0,7 1 0,-6-1 0,4 0 0,-12-8 0,5-1 0,-7-9 0,-18-33 0,13 16 0,-23-39 0,16 33 0,-20-22 0,9 22 0,-9-11 0,12 3 0,-10 6 0,-4-8 0,4 19 0,-9-8 0,8 9 0,-22-14 0,8 1 0,20 29 0,1-2-466,-23-38 466,23 38 0,-1-1 0,3-7 0,2-1 0,-36-22 0,2-6 0,12 11 0,17 16 0,-2 0 0,-21-23 0,23 28 0,0 1 0,-16-20 0,1 8 0,0 0 0,-1-7 0,1 7 0,-2-10 0,0 0 0,2 10 0,-1-8 0,1 8 0,0 0 0,1 3 0,2 9 0,9 9 0,-7-6 0,7 14 0,-9-7 0,-15-6 0,12 10 0,-3-9 0,8 5 466,17 8-466,-17-8 0,7 1 0,-9 6 0,0-7 0,0 8 0,-1 0 0,1 8 0,0-6 0,-11 14 0,-2-6 0,-11 8 0,-1 0 0,1 0 0,0 0 0,0 0 0,22 0 0,-2 0 0,-28 0 0,29 0 0,0 0 0,-21 0 0,0 0 0,-12 10-441,9 0 441,-10 2 0,1 5 0,-3-5 0,0 8 0,41-10 0,0 1 0,-29 8 0,29-9 0,1 1 0,-30 8 0,-10 1 0,24-10 0,-9 7 0,9-6 0,-1 8 0,-7-9 0,18 6 0,-18-6 0,18 8 0,-19 1 0,20-1 441,-20 1-441,19-1 0,-18 1 0,18-1 0,-8 0 0,11-1 0,0 1 0,0 0 0,9-1 0,-7 0 0,16-1 0,-6 1 0,8-1 0,9 0 0,-7 0 0,14-2 0,-5 2 0,7-2 0,0 9 0,-8 1 0,4 17 0,-13 3 0,3 20 0,-2-14 0,-3 3 0,6-9 0,0 1-565,-18 20 0,0 0 565,13-20 0,0-3 0,-8 6 0,-2 0 0,6-6 0,0-1 0,-4 1 0,-2 0 0,2-5 0,-1 0 0,0 4 0,0-1 0,-30 22 0,32-26 0,-1-1 0,-31 26-34,19-22 1,-1 0 33,9-6 0,0 0 0,-3 6 0,1-2 0,-21 13 0,21 3 0,-4-16 0,3 17 0,2-9 0,-9 12 0,18-12 0,-8 7 1126,1-6-1126,6 8 71,-6-8-71,10-5 0,2-9 0,6 10 0,-5-8 0,12 7 0,-13 1 0,14-8 0,-8 17 0,9-7 0,-1 9 0,0-1 0,1 1 0,7 0 0,-6 0 0,14 24 0,-6-8 0,8 10 0,0-4 0,0-9 0,0 23-783,0 3 783,4-41 0,1 2 0,0-1 0,2 0 0,7 7 0,3-1 0,-5-4 0,-1 0 0,6 11 0,-2 1 0,-4-12 0,-1-1 0,6 13 0,0-1 0,-4-11 0,0 0 0,3 4 0,1 1-3263,0-1 1,0 2 3262,1 8 0,1-1 0,3-11 0,0 1-543,2 22 1,1 0 542,2-23 0,0 0 0,-2 17 0,1 3 0,8 0 0,1-3 0,-13-17 0,3 1 0,4 5 0,5 4 0,-1-5 0,4-5 0,-1-2 0,12 29 0,2-1 0,-6-24 0,0-5 0,-5-4 0,-1-2 0,1 2 0,1-2 0,1-9 0,1-2 0,-4 0 0,0 0 0,4 1 0,1-3 0,39 20 0,-10 13 0,4-26 0,-18 5 0,18-8 0,-20-3 0,9 2 0,-11-2 0,-9-8 480,6-2-480,-6 0 6225,23 2-6225,-20-1 1688,18-1-1688,-30-9 0,15 2 0,-15-9 0,15 7 0,-15-15 0,16 7 0,-17-8 0,17 0 0,-8 0 0,10 0 0,11 0 0,2 0 0,11 0 0,0 0 0,12 0-775,3 0 775,-40 0 0,0 0 0,0 0 0,0 0 0,0 0 0,0 0 0,0 0 0,0 0 0,0 0 0,0 0 0,12 1 0,-1-2 0,34-7 0,-45 7 0,-3 0 0,14-16 0,-10 15 0,-9-13 0,-11 13 0,-10-5 0,-9 7 0,1 0 775,0-7-775,-1 6 0,1-6 0,-1 7 0,0 0 0,-7-7 0,6 6 0,-6-6 0,8 1 0,-1 4 0,0-5 0,1 1 0,-1 4 0,1-11 0,0 11 0,-1-11 0,1 12 0,-1-12 0,9 11 0,-7-11 0,7 11 0,-1-12 0,-6 12 0,7-11 0,-9 4 0,1 1 0,7-6 0,-5 6 0,5-7 0,-7 0 0,7-1 0,-5 1 0,5 0 0,0 7 0,-5-5 0,5 11 0,-7-5 0,-1 1 0,1 4 0,-1-4 0,0 0 0,0 4 0,0-11 0,0 12 0,0-12 0,1 11 0,0-11 0,-1 11 0,1-11 0,-1 11 0,0-4 0,-1 6 0,-5 0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06:59:36.901"/>
    </inkml:context>
    <inkml:brush xml:id="br0">
      <inkml:brushProperty name="width" value="0.1" units="cm"/>
      <inkml:brushProperty name="height" value="0.1" units="cm"/>
      <inkml:brushProperty name="color" value="#FF65F9"/>
    </inkml:brush>
  </inkml:definitions>
  <inkml:trace contextRef="#ctx0" brushRef="#br0">685 0 24575,'-16'0'0,"4"0"0,-10 16 0,4-6 0,-1 12 0,2-11 0,6 1 0,-17 21 0,7-16 0,-9 22 0,13-26 0,-1 4 0,5 1 0,-10 0 0,10 0 0,-9 4 0,9-9 0,-4 4 0,5 0 0,1-5 0,-7 11 0,5-4 0,-5 5 0,6-5 0,-1 4 0,2-4 0,-1-1 0,-1 5 0,1-4 0,0 5 0,0-5 0,5 4 0,-3-4 0,2 12 0,1-4 0,-5 11 0,11-12 0,-12 13 0,12-6 0,-11 8 0,10 7 0,-10-5 0,11 5 0,-11-8 0,10 1 0,-4-1 0,0 1 0,-1-8 0,0 6 0,-5-6 0,10 7 0,-4-6 0,0 4 0,5-12 0,-11 13 0,10-13 0,-4 6 0,6-8 0,-5 1 0,3 0 0,-3-1 0,5 1 0,0 17 0,0-13 0,0 21 0,0-17 0,0 7 0,0 1 0,6-1 0,1 1 0,7-1 0,-1 0 0,-5 1 0,3-1 0,-9 0 0,9-6 0,-9 4 0,3-11 0,1 4 0,-5-6 0,5-1 0,-6-5 0,5 20 0,-4-23 0,5 17 0,-1-22 0,-4 0 0,4 0 0,0 1 0,1-2 0,4 1 0,-4 0 0,4-5 0,-4 4 0,5-5 0,0 2 0,-5 2 0,3-3 0,-2 0 0,-1 4 0,4-4 0,-4 1 0,5 3 0,0-4 0,0 5 0,0-5 0,0 4 0,0-4 0,1 5 0,-1 0 0,0 0 0,0-5 0,0 4 0,0-4 0,0 6 0,-5-1 0,4-5 0,-4 4 0,5-4 0,1 0 0,-1 4 0,0-4 0,0 0 0,0-1 0,0 0 0,0-4 0,-5 9 0,4-9 0,-4 4 0,5-5 0,0 5 0,0-4 0,0 4 0,0 0 0,0-4 0,0 9 0,0-9 0,1 9 0,-1-4 0,0 0 0,0 4 0,0-9 0,-5 9 0,4-9 0,-9 9 0,9-8 0,-9 7 0,8-3 0,-3 5 0,5-5 0,-1 3 0,1-8 0,0 9 0,-1-9 0,-4 8 0,4-7 0,-4 2 0,4 1 0,1-4 0,-6 9 0,5-9 0,-4 4 0,0 0 0,-1 0 0,-5 1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12:20.275"/>
    </inkml:context>
    <inkml:brush xml:id="br0">
      <inkml:brushProperty name="width" value="0.05" units="cm"/>
      <inkml:brushProperty name="height" value="0.05" units="cm"/>
      <inkml:brushProperty name="color" value="#00D3D4"/>
    </inkml:brush>
  </inkml:definitions>
  <inkml:trace contextRef="#ctx0" brushRef="#br0">1 705 24575,'0'-21'0,"0"-14"0,0 17 0,0-11 0,0 14 0,7-8 0,1 7 0,7-7 0,0 8 0,-1 1 0,-6-1 0,5 0 0,-5 0 0,7 0 0,-7-7 0,6-3 0,-6 1 0,8-7 0,-8 7 0,6-1 0,-5-5 0,-1 5 0,5 1 0,-11-7 0,11 14 0,-5-5 0,7 7 0,-7-8 0,5 7 0,-5 0 0,6 2 0,-6 6 0,5 0 0,-5-5 0,7 11 0,-1-10 0,1 10 0,-2-4 0,1 6 0,0 0 0,0 14 0,9-3 0,-5 19 0,12-12 0,-12 13 0,5-14 0,-8 5 0,-1-7 0,1-1 0,0 1 0,-7-1 0,5-6 0,-12 5 0,6-5 0,-1-1 0,-4 6 0,10-6 0,-10 8 0,10-1 0,-11 0 0,12-6 0,-11 5 0,10-6 0,-4 7 0,5 0 0,-5-7 0,-2-1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12:25.407"/>
    </inkml:context>
    <inkml:brush xml:id="br0">
      <inkml:brushProperty name="width" value="0.05" units="cm"/>
      <inkml:brushProperty name="height" value="0.05" units="cm"/>
      <inkml:brushProperty name="color" value="#00D3D4"/>
    </inkml:brush>
  </inkml:definitions>
  <inkml:trace contextRef="#ctx0" brushRef="#br0">346 1 24575,'0'59'0,"0"-9"0,0 18 0,0-16 0,0 12 0,0 2 0,0 11 0,0 0 0,0-20 0,0 5 0,0-19 0,0 1 0,0-3 0,0-8 0,0-1 0,0 0 0,0-8 0,0 7 0,0-7 0,0 8 0,0 0 0,0 0 0,0 1 0,0-9 0,0 6 0,0-5 0,0-1 0,0 6 0,0-13 0,0 5 0,0-1 0,0-5 0,0 5 0,0-7 0,0 1 0,0-1 0,0 0 0,0 0 0,0 0 0,0 1 0,0-1 0,0 1 0,0-1 0,0 1 0,0-1 0,0 1 0,0-1 0,0 1 0,7-1 0,-5 1 0,4-1 0,-6 0 0,0 0 0,0 0 0,0 0 0,0-1 0,0 1 0,0 0 0,0 1 0,0-1 0,0 9 0,0-7 0,0 7 0,0-9 0,0 1 0,0-1 0,0 1 0,0-1 0,0 1 0,0-1 0,0 1 0,0 0 0,0-1 0,0 0 0,0-1 0,0 1 0,0 0 0,0 0 0,0 1 0,0-1 0,0 0 0,0 0 0,0 0 0,0-1 0,0 0 0,0 1 0,0-1 0,0 2 0,0-1 0,0 1 0,0-1 0,0 1 0,0-1 0,-6-12 0,-10-5 0,-17-20 0,-2-3 0,-8-17 0,11 9 0,-2-8-6784,2 10 6784,-1-1 0,9 9 0,8 1 0,2 8 0,6 0 0,0 1 0,1 0 6784,7 1-6784,-6-1 0,5 0 0,-6 0 0,7-1 0,0 1 0,0 0 0,-6 6 0,11 1 0,-4 7 0,7 7 0,5 1 0,-12 6 0,12 1 0,-5 0 0,7-1 0,-7 1 0,5-1 0,-4 9 0,6 1 0,1 8 0,0-8 0,-1 7 0,0-15 0,0 7 0,1-1 0,-2-5 0,2 5 0,-8-8 0,5 1 0,-12 0 0,12 6 0,-5-5 0,7 5 0,-7-7 0,5 1 0,-12-1 0,12-5 0,-6-3 0,1-12 0,-2-2 0,-6-14 0,6 5 0,2-5 0,8-1 0,-2 6 0,-5-5 0,4 7 0,-5 0 0,0 1 0,6-9 0,-6 6 0,1-5 0,4 7 0,-5 0 0,6 0 0,2-7 0,-2 5 0,2-6 0,-1 1 0,0-3 0,1-7 0,1-10 0,-1 7 0,2-15 0,-1 6 0,8-10 0,-6 11 0,7-8 0,-10 16 0,0 1 0,-7 12 0,4 7 0,-12 0 0,12 1 0,-12 6 0,5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12:20.275"/>
    </inkml:context>
    <inkml:brush xml:id="br0">
      <inkml:brushProperty name="width" value="0.05" units="cm"/>
      <inkml:brushProperty name="height" value="0.05" units="cm"/>
      <inkml:brushProperty name="color" value="#00D3D4"/>
    </inkml:brush>
  </inkml:definitions>
  <inkml:trace contextRef="#ctx0" brushRef="#br0">1 705 24575,'0'-21'0,"0"-14"0,0 17 0,0-11 0,0 14 0,7-8 0,1 7 0,7-7 0,0 8 0,-1 1 0,-6-1 0,5 0 0,-5 0 0,7 0 0,-7-7 0,6-3 0,-6 1 0,8-7 0,-8 7 0,6-1 0,-5-5 0,-1 5 0,5 1 0,-11-7 0,11 14 0,-5-5 0,7 7 0,-7-8 0,5 7 0,-5 0 0,6 2 0,-6 6 0,5 0 0,-5-5 0,7 11 0,-1-10 0,1 10 0,-2-4 0,1 6 0,0 0 0,0 14 0,9-3 0,-5 19 0,12-12 0,-12 13 0,5-14 0,-8 5 0,-1-7 0,1-1 0,0 1 0,-7-1 0,5-6 0,-12 5 0,6-5 0,-1-1 0,-4 6 0,10-6 0,-10 8 0,10-1 0,-11 0 0,12-6 0,-11 5 0,10-6 0,-4 7 0,5 0 0,-5-7 0,-2-1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12:25.407"/>
    </inkml:context>
    <inkml:brush xml:id="br0">
      <inkml:brushProperty name="width" value="0.05" units="cm"/>
      <inkml:brushProperty name="height" value="0.05" units="cm"/>
      <inkml:brushProperty name="color" value="#00D3D4"/>
    </inkml:brush>
  </inkml:definitions>
  <inkml:trace contextRef="#ctx0" brushRef="#br0">346 1 24575,'0'59'0,"0"-9"0,0 18 0,0-16 0,0 12 0,0 2 0,0 11 0,0 0 0,0-20 0,0 5 0,0-19 0,0 1 0,0-3 0,0-8 0,0-1 0,0 0 0,0-8 0,0 7 0,0-7 0,0 8 0,0 0 0,0 0 0,0 1 0,0-9 0,0 6 0,0-5 0,0-1 0,0 6 0,0-13 0,0 5 0,0-1 0,0-5 0,0 5 0,0-7 0,0 1 0,0-1 0,0 0 0,0 0 0,0 0 0,0 1 0,0-1 0,0 1 0,0-1 0,0 1 0,0-1 0,0 1 0,0-1 0,0 1 0,7-1 0,-5 1 0,4-1 0,-6 0 0,0 0 0,0 0 0,0 0 0,0-1 0,0 1 0,0 0 0,0 1 0,0-1 0,0 9 0,0-7 0,0 7 0,0-9 0,0 1 0,0-1 0,0 1 0,0-1 0,0 1 0,0-1 0,0 1 0,0 0 0,0-1 0,0 0 0,0-1 0,0 1 0,0 0 0,0 0 0,0 1 0,0-1 0,0 0 0,0 0 0,0 0 0,0-1 0,0 0 0,0 1 0,0-1 0,0 2 0,0-1 0,0 1 0,0-1 0,0 1 0,0-1 0,-6-12 0,-10-5 0,-17-20 0,-2-3 0,-8-17 0,11 9 0,-2-8-6784,2 10 6784,-1-1 0,9 9 0,8 1 0,2 8 0,6 0 0,0 1 0,1 0 6784,7 1-6784,-6-1 0,5 0 0,-6 0 0,7-1 0,0 1 0,0 0 0,-6 6 0,11 1 0,-4 7 0,7 7 0,5 1 0,-12 6 0,12 1 0,-5 0 0,7-1 0,-7 1 0,5-1 0,-4 9 0,6 1 0,1 8 0,0-8 0,-1 7 0,0-15 0,0 7 0,1-1 0,-2-5 0,2 5 0,-8-8 0,5 1 0,-12 0 0,12 6 0,-5-5 0,7 5 0,-7-7 0,5 1 0,-12-1 0,12-5 0,-6-3 0,1-12 0,-2-2 0,-6-14 0,6 5 0,2-5 0,8-1 0,-2 6 0,-5-5 0,4 7 0,-5 0 0,0 1 0,6-9 0,-6 6 0,1-5 0,4 7 0,-5 0 0,6 0 0,2-7 0,-2 5 0,2-6 0,-1 1 0,0-3 0,1-7 0,1-10 0,-1 7 0,2-15 0,-1 6 0,8-10 0,-6 11 0,7-8 0,-10 16 0,0 1 0,-7 12 0,4 7 0,-12 0 0,12 1 0,-12 6 0,5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2:15:11.175"/>
    </inkml:context>
    <inkml:brush xml:id="br0">
      <inkml:brushProperty name="width" value="0.4" units="cm"/>
      <inkml:brushProperty name="height" value="0.8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91 1,'45'23,"-6"2,-26-23,-5 10,4 14,-11-7,12 14,-6-19,8 1,5-1,-3-6,4 5,0-5,-5 7,5-7,0 11,-5-16,-1 23,-2-10,-12 7,6 4,-7-12,0 12,0-5,0 1,5-3,21-12,-7-2,14-6,-19 0,7 0,1 0,0 0,3 0,-10 0,10 0,-4 0,0 0,-86 0,37 0,-24-1,-2 2,10 7,-9 2,9 7,2-1,1 1,6-1,-7 1,18-1,-7 0,14 6,-6-5,0 6,13-8,-11 0,12 0,-5-1,-1 7,7-6,2 11,6-4,0 0,6 4,2-10,6 3,-1 0,-5-4,23-27,-18 11,14-31,-14 24,-5 0,18-6,-9 13,8-6,-11 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2:15:19.177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24 1,'29'0,"-3"0,-12 0,0 0,-1 0,1 0,-1 0,-5 5,-2 9,-6 13,0-4,-7 4,-1-12,-7-7,0 5,0-5,7 6,-5-5,11 3,-11-10,12 11,-12-11,11 11,-11-6,5 1,1 4,-6-10,6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2:15:32.484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202 313,'0'-30,"0"4,0 11,0 0,0 0,0 1,0-1,0 1,0-1,0 1,-6 6,4-4,-4 4,6-6,-6 0,4 0,-4 0,-1 7,6-6,-12 5,5-6,-5 7,-1 1,1 6,-1 0,0 0,1 0,-1 0,0 0,6 6,-4-4,10 10,-11-10,44-3,-23-1,33-4,-26 6,0 0,-1 0,1 0,-1 0,1 0,-1 0,-6 6,-2 7,-6 2,6 5,-4-6,4-1,-6 2,0-1,0 0,0 0,0 0,6 1,-4 6,4-5,-6 4,0-5,0-1,0 0,0 1,0 0,0-1,0 1,0-1,0 1,0-1,0 1,0-1,0 1,0-1,0 0,7 0,-6 0,6 1,-7 0,0-1,0 1,0-1,0 0,0 1,0-1,0 1,0-1,0 1,0-1,0 0,0 1,0-1,0 1,0-1,0 1,0-1,0 1,0-1,0 1,0-1,0 1,0-1,0 1,0 0,0-1,0 1,0-1,0 1,0-1,0 0,0 0,0 0,0 0,0 1,0-1,0 1,0 0,0-1,0 1,0-1,0 0,0 0,0 0,0-1,0 1,0 1,0-1,0 0,0 0,0 1,0-1,0 0,0 0,0 0,0 0,0 0,0-1,0 1,0 0,0 6,0-4,0 5,0-6,0-1,0 1,0-1,0 1,0-1,0 0,0-6,0-2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08:37:18.6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366 1919 24575,'0'-37'0,"0"-12"0,0 11 0,0-7 0,0 8 0,0 15 0,0-13 0,0 21 0,0-4 0,0 7 0,0-1 0,0 0 0,0 1 0,-12-8 0,9 6 0,-9-5 0,12 0 0,0 4 0,0-10 0,0 10 0,0-4 0,-5 0 0,3 4 0,-4-4 0,6 0 0,0 5 0,0-12 0,0 12 0,0-5 0,0 6 0,0-6 0,-5 4 0,4-4 0,-5 6 0,6 0 0,0-6 0,-5 5 0,4-6 0,-10 1 0,9 5 0,-9-12 0,9 12 0,-4-12 0,6 12 0,0-12 0,0 12 0,0-11 0,0 10 0,0-4 0,0 6 0,0 0 0,0 0 0,0 0 0,0 1 0,0-1 0,0 0 0,0 1 0,0-7 0,0 4 0,0-4 0,0 6 0,0-6 0,0 4 0,0-4 0,0 0 0,0 5 0,0-6 0,0 1 0,0 5 0,0-12 0,0 12 0,0-12 0,0 12 0,0-11 0,0 4 0,0-6 0,0 6 0,0-4 0,0 4 0,0 0 0,0-4 0,0 10 0,0-4 0,0 6 0,0 0 0,0 0 0,0-6 0,0 5 0,0-5 0,0-1 0,0 6 0,0-12 0,0 12 0,0-11 0,0 10 0,0-4 0,0 0 0,0 4 0,0-4 0,0 7 0,0-1 0,0 1 0,0-1 0,0 1 0,0 0 0,0 0 0,0 0 0,0 0 0,0 0 0,0 0 0,-4 9 0,-15 16 0,4 6 0,-15 12 0,15 1 0,-16 6 0,14 5 0,-8-5 0,5 2 0,5-14 0,-6 14 0,14-13 0,-5 5 0,4-7 0,1 0 0,-4-7 0,10 6 0,-5-12 0,1 5 0,4-7 0,-4 1 0,5-1 0,0-9 0,0-9 0,0-6 0,5-10 0,2 3 0,1-6 0,9-19 0,-8 15 0,10-16 0,-6 20 0,0 0 0,0 0 0,-6 7 0,5-6 0,-11 12 0,10-5 0,-9 6 0,8 5 0,-9-3 0,10 3 0,-10-5 0,10-6 0,-4 4 0,5-4 0,0 6 0,-6 1 0,4-1 0,-3 0 0,5 0 0,-6 0 0,4 0 0,-3 1 0,-1 9 0,4-2 0,-4 19 0,5-12 0,1 12 0,0-8 0,0 5 0,0 6 0,6 1 0,2 7 0,6 0 0,0 0 0,0 0 0,0-1 0,-1-4 0,1 3 0,-6-10 0,-2 4 0,-6-7 0,-1 1 0,1 0 0,0-6 0,-6 5 0,4-10 0,-3 9 0,-1-9 0,-1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3:28:17.4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1 450 24575,'5'-11'0,"1"5"0,1-4 0,3 3 0,-3-10 0,4 4 0,1-4 0,-6 5 0,4 1 0,-8-1 0,8 5 0,-9-3 0,10 3 0,-10-5 0,9 0 0,-8 0 0,8 0 0,-9 1 0,5-1 0,-1 0 0,-4 0 0,4 0 0,-5 1 0,0-1 0,6 5 0,-5-3 0,4 4 0,0-1 0,-4-3 0,8 9 0,-8-10 0,9 10 0,-4-4 0,0 0 0,4 4 0,-9-10 0,9 10 0,-9-10 0,9 10 0,-9-9 0,9 8 0,-8-8 0,8 3 0,-3 1 0,-1-5 0,5 5 0,-5-6 0,1 0 0,3 6 0,-9-4 0,4 14 0,-5-3 0,0 10 0,0 0 0,6 6 0,1 2 0,4 0 0,-3 5 0,2-4 0,-3-1 0,6 6 0,-1-12 0,1 11 0,-2-10 0,2 4 0,-2-7 0,1 1 0,0 0 0,-1-1 0,1 1 0,-5 0 0,3-1 0,-4 1 0,6-1 0,-6 1 0,4-1 0,-4 0 0,0 0 0,4 1 0,-8-1 0,3 1 0,0-1 0,-4 1 0,5 0 0,-1 0 0,-4-1 0,9 1 0,-8 0 0,8-1 0,-9 1 0,5-1 0,-1-5 0,-4 5 0,4-10 0,-5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08:38:45.7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1559 344 24575,'-18'0'0,"-27"0"0,-14 0 0,-7 0 0,-31 0 0,45 0 0,-27 0 0,37 0 0,6 0 0,-4 0 0,12 0 0,-6 0 0,15 0 0,-6 0 0,12 0 0,-12 0 0,12 0 0,-12 0 0,12 0 0,-5 0 0,6 0 0,0 0 0,-6 0 0,4 0 0,-4 0 0,6 0 0,-6 0 0,5 0 0,-6 0 0,8 0 0,-1 0 0,0 0 0,0 0 0,-6 0 0,4 0 0,-4 0 0,6 0 0,0 0 0,1 0 0,-1 0 0,-7 0 0,6 0 0,-5 0 0,0 0 0,4 0 0,-4 0 0,1 0 0,-3 0 0,2 0 0,0 0 0,6 0 0,0 0 0,0 0 0,0 0 0,1 0 0,-1 0 0,0 0 0,0 0 0,0 0 0,1 0 0,-1 0 0,-6 0 0,4 0 0,-4 0 0,0 0 0,-1 0 0,0 0 0,2 0 0,5 0 0,1 0 0,-1 0 0,0 0 0,1 0 0,-1 0 0,0 0 0,1 0 0,0 0 0,9-4 0,10 2 0,11-8 0,7 3 0,0-6 0,11-12 0,-1 8 0,3-8 0,-5 12 0,-9 0 0,1-6 0,0 4 0,-6-3 0,4 5 0,-4 6 0,-1-4 0,-1 10 0,-6-10 0,0 10 0,-1-10 0,1 10 0,0-4 0,-1 0 0,1 3 0,0-8 0,-1 8 0,1-8 0,0 3 0,0 1 0,-1-5 0,1 4 0,0 1 0,-1-5 0,1 10 0,-6-10 0,5 10 0,-10-9 0,0 8 0,-8 2 0,-10 7 0,3 5 0,-10 1 0,10-1 0,-10 0 0,4 7 0,0-6 0,-4 6 0,10-1 0,-11-4 0,11 5 0,-5-1 0,7-5 0,0 5 0,-6 0 0,4-4 0,-4 4 0,12-7 0,-5 1 0,4 0 0,-5 6 0,0-5 0,0 5 0,5-6 0,-4-1 0,10 1 0,-9 0 0,3-6 0,0 5 0,-3-10 0,9 9 0,-13-9 0,6 4 0,2-5 0,13 0 0,5 0 0,5 0 0,1 6 0,2 1 0,6 6 0,7 0 0,-5 1 0,5 5 0,-7-5 0,0 11 0,0-5 0,-1 0 0,-5-2 0,-2-6 0,-6 0 0,-1 0 0,1-1 0,-5 1 0,3-6 0,-9 5 0,9-5 0,-4 5 0,0 0 0,4-5 0,-4-1 0,0 0 0,4-4 0,-4 9 0,6-8 0,-6 7 0,-1-7 0,-5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08:38:50.6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428 1154 24575,'0'-34'0,"0"-5"0,0-60 0,0 27 0,0-27 0,0 37 0,0 9 0,-5-22 0,-2 41 0,0-21 0,-4 35 0,9 0 0,-4-4 0,1 10 0,4-10 0,-5 10 0,1-4 0,4 6 0,-4-6 0,-1-1 0,5 0 0,-4 2 0,5 5 0,0-6 0,0 4 0,0-4 0,0 6 0,0 1 0,0-1 0,0 1 0,0-1 0,0 1 0,-6-1 0,5 0 0,-4 1 0,0 4 0,3-3 0,-3 3 0,5-4 0,-5 4 0,3-3 0,-3 4 0,5 4 0,-11 4 0,8 9 0,-14 1 0,10 6 0,-6 2 0,0 6 0,-6-6 0,5 4 0,-5-10 0,6 10 0,1-10 0,5 4 0,-3-7 0,3 1 0,-5 0 0,5-1 0,-3 1 0,3 0 0,1-1 0,-5 1 0,10 0 0,-10 0 0,5-1 0,-1 1 0,-3 0 0,8-1 0,-8 1 0,8 0 0,-8-1 0,3 1 0,1 0 0,0-1 0,1-4 0,4 3 0,-9-8 0,8-2 0,-2-13 0,4 0 0,0-5 0,0 6 0,0 0 0,5 1 0,-4-1 0,9 0 0,-3-6 0,0 4 0,4-4 0,-4 6 0,5-6 0,0 5 0,0-12 0,0 12 0,0-6 0,0 8 0,0-8 0,0 6 0,0-5 0,1 0 0,-1 4 0,6-5 0,-5 7 0,5 0 0,-6 0 0,0 0 0,-1 6 0,6-5 0,-4 5 0,4-1 0,-11-4 0,4 10 0,-9-9 0,4 3 0,0-4 0,-4 0 0,9 5 0,-8-5 0,8 10 0,-9-10 0,10 10 0,-10-9 0,9 8 0,-4-3 0,6 5 0,-1 0 0,0 0 0,-4 5 0,-3 1 0,2 5 0,1 7 0,-1-5 0,6 23 0,-5-13 0,5 8 0,-5-7 0,4-4 0,-4-1 0,0 5 0,3-10 0,-3 4 0,5-7 0,-6 1 0,5 0 0,-5-1 0,6 1 0,-1-5 0,1 3 0,-1-9 0,0 5 0,-5-2 0,-1-3 0,-5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5:12:26.25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0 141 24575,'14'5'0,"3"0"0,-6 4 0,2-3 0,-7 2 0,2-7 0,-7 7 0,3-3 0,0-1 0,-3 5 0,7-4 0,-7 4 0,7 0 0,-2 1 0,3-5 0,-4 3 0,4-2 0,-4 3 0,0 1 0,4-1 0,-4 1 0,0-1 0,4 1 0,-8-1 0,7 0 0,-2-4 0,3 4 0,-4-4 0,4 0 0,-4 4 0,5-8 0,-1 7 0,1-2 0,-1 3 0,0-4 0,1 4 0,-1-8 0,1 7 0,-5-2 0,3 3 0,-7 0 0,3-8 0,-4-11 0,5-21 0,1 3 0,4-2 0,0 10 0,0 9 0,0-3 0,-1 4 0,1 1 0,-1-1 0,0 1 0,-5 0 0,0 0 0,1-6 0,-4 4 0,8-9 0,-7 4 0,7-5 0,-3 0 0,0 5 0,3-4 0,-8 9 0,8-4 0,-3 1 0,3 3 0,1-4 0,-1 10 0,0-3 0,0 7 0,-4-7 0,3 7 0,-7-3 0,3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08:37:18.6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366 1919 24575,'0'-37'0,"0"-12"0,0 11 0,0-7 0,0 8 0,0 15 0,0-13 0,0 21 0,0-4 0,0 7 0,0-1 0,0 0 0,0 1 0,-12-8 0,9 6 0,-9-5 0,12 0 0,0 4 0,0-10 0,0 10 0,0-4 0,-5 0 0,3 4 0,-4-4 0,6 0 0,0 5 0,0-12 0,0 12 0,0-5 0,0 6 0,0-6 0,-5 4 0,4-4 0,-5 6 0,6 0 0,0-6 0,-5 5 0,4-6 0,-10 1 0,9 5 0,-9-12 0,9 12 0,-4-12 0,6 12 0,0-12 0,0 12 0,0-11 0,0 10 0,0-4 0,0 6 0,0 0 0,0 0 0,0 0 0,0 1 0,0-1 0,0 0 0,0 1 0,0-7 0,0 4 0,0-4 0,0 6 0,0-6 0,0 4 0,0-4 0,0 0 0,0 5 0,0-6 0,0 1 0,0 5 0,0-12 0,0 12 0,0-12 0,0 12 0,0-11 0,0 4 0,0-6 0,0 6 0,0-4 0,0 4 0,0 0 0,0-4 0,0 10 0,0-4 0,0 6 0,0 0 0,0 0 0,0-6 0,0 5 0,0-5 0,0-1 0,0 6 0,0-12 0,0 12 0,0-11 0,0 10 0,0-4 0,0 0 0,0 4 0,0-4 0,0 7 0,0-1 0,0 1 0,0-1 0,0 1 0,0 0 0,0 0 0,0 0 0,0 0 0,0 0 0,0 0 0,-4 9 0,-15 16 0,4 6 0,-15 12 0,15 1 0,-16 6 0,14 5 0,-8-5 0,5 2 0,5-14 0,-6 14 0,14-13 0,-5 5 0,4-7 0,1 0 0,-4-7 0,10 6 0,-5-12 0,1 5 0,4-7 0,-4 1 0,5-1 0,0-9 0,0-9 0,0-6 0,5-10 0,2 3 0,1-6 0,9-19 0,-8 15 0,10-16 0,-6 20 0,0 0 0,0 0 0,-6 7 0,5-6 0,-11 12 0,10-5 0,-9 6 0,8 5 0,-9-3 0,10 3 0,-10-5 0,10-6 0,-4 4 0,5-4 0,0 6 0,-6 1 0,4-1 0,-3 0 0,5 0 0,-6 0 0,4 0 0,-3 1 0,-1 9 0,4-2 0,-4 19 0,5-12 0,1 12 0,0-8 0,0 5 0,0 6 0,6 1 0,2 7 0,6 0 0,0 0 0,0 0 0,0-1 0,-1-4 0,1 3 0,-6-10 0,-2 4 0,-6-7 0,-1 1 0,1 0 0,0-6 0,-6 5 0,4-10 0,-3 9 0,-1-9 0,-1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08:38:45.7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1559 344 24575,'-18'0'0,"-27"0"0,-14 0 0,-7 0 0,-31 0 0,45 0 0,-27 0 0,37 0 0,6 0 0,-4 0 0,12 0 0,-6 0 0,15 0 0,-6 0 0,12 0 0,-12 0 0,12 0 0,-12 0 0,12 0 0,-5 0 0,6 0 0,0 0 0,-6 0 0,4 0 0,-4 0 0,6 0 0,-6 0 0,5 0 0,-6 0 0,8 0 0,-1 0 0,0 0 0,0 0 0,-6 0 0,4 0 0,-4 0 0,6 0 0,0 0 0,1 0 0,-1 0 0,-7 0 0,6 0 0,-5 0 0,0 0 0,4 0 0,-4 0 0,1 0 0,-3 0 0,2 0 0,0 0 0,6 0 0,0 0 0,0 0 0,0 0 0,1 0 0,-1 0 0,0 0 0,0 0 0,0 0 0,1 0 0,-1 0 0,-6 0 0,4 0 0,-4 0 0,0 0 0,-1 0 0,0 0 0,2 0 0,5 0 0,1 0 0,-1 0 0,0 0 0,1 0 0,-1 0 0,0 0 0,1 0 0,0 0 0,9-4 0,10 2 0,11-8 0,7 3 0,0-6 0,11-12 0,-1 8 0,3-8 0,-5 12 0,-9 0 0,1-6 0,0 4 0,-6-3 0,4 5 0,-4 6 0,-1-4 0,-1 10 0,-6-10 0,0 10 0,-1-10 0,1 10 0,0-4 0,-1 0 0,1 3 0,0-8 0,-1 8 0,1-8 0,0 3 0,0 1 0,-1-5 0,1 4 0,0 1 0,-1-5 0,1 10 0,-6-10 0,5 10 0,-10-9 0,0 8 0,-8 2 0,-10 7 0,3 5 0,-10 1 0,10-1 0,-10 0 0,4 7 0,0-6 0,-4 6 0,10-1 0,-11-4 0,11 5 0,-5-1 0,7-5 0,0 5 0,-6 0 0,4-4 0,-4 4 0,12-7 0,-5 1 0,4 0 0,-5 6 0,0-5 0,0 5 0,5-6 0,-4-1 0,10 1 0,-9 0 0,3-6 0,0 5 0,-3-10 0,9 9 0,-13-9 0,6 4 0,2-5 0,13 0 0,5 0 0,5 0 0,1 6 0,2 1 0,6 6 0,7 0 0,-5 1 0,5 5 0,-7-5 0,0 11 0,0-5 0,-1 0 0,-5-2 0,-2-6 0,-6 0 0,-1 0 0,1-1 0,-5 1 0,3-6 0,-9 5 0,9-5 0,-4 5 0,0 0 0,4-5 0,-4-1 0,0 0 0,4-4 0,-4 9 0,6-8 0,-6 7 0,-1-7 0,-5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5:12:26.25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0 141 24575,'14'5'0,"3"0"0,-6 4 0,2-3 0,-7 2 0,2-7 0,-7 7 0,3-3 0,0-1 0,-3 5 0,7-4 0,-7 4 0,7 0 0,-2 1 0,3-5 0,-4 3 0,4-2 0,-4 3 0,0 1 0,4-1 0,-4 1 0,0-1 0,4 1 0,-8-1 0,7 0 0,-2-4 0,3 4 0,-4-4 0,4 0 0,-4 4 0,5-8 0,-1 7 0,1-2 0,-1 3 0,0-4 0,1 4 0,-1-8 0,1 7 0,-5-2 0,3 3 0,-7 0 0,3-8 0,-4-11 0,5-21 0,1 3 0,4-2 0,0 10 0,0 9 0,0-3 0,-1 4 0,1 1 0,-1-1 0,0 1 0,-5 0 0,0 0 0,1-6 0,-4 4 0,8-9 0,-7 4 0,7-5 0,-3 0 0,0 5 0,3-4 0,-8 9 0,8-4 0,-3 1 0,3 3 0,1-4 0,-1 10 0,0-3 0,0 7 0,-4-7 0,3 7 0,-7-3 0,3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05:26:13.174"/>
    </inkml:context>
    <inkml:brush xml:id="br0">
      <inkml:brushProperty name="width" value="0.4" units="cm"/>
      <inkml:brushProperty name="height" value="0.8" units="cm"/>
      <inkml:brushProperty name="color" value="#B95F04"/>
      <inkml:brushProperty name="tip" value="rectangle"/>
      <inkml:brushProperty name="rasterOp" value="maskPen"/>
    </inkml:brush>
  </inkml:definitions>
  <inkml:trace contextRef="#ctx0" brushRef="#br0">37 104,'97'0,"-15"0,-16 0,-6 0,27 0,-23 0,-2 0,0 0,7 0,-15 0,-1 0,15 0,-8 5,-2-3,-8 3,-12-5,1 0,-16 0,-1 0,2 0,-8 0,8 0,-4-4,-1 2,2-7,3 8,-2-4,3 5,1 0,-4 0,3 0,-4 0,0-5,0 4,6-4,1 0,1 4,4-4,-5 0,7-2,-1 1,8-5,-6 4,6-5,-8 6,8-5,-12 10,10-5,-12 6,1 0,4 0,-11 0,0 0,7 0,-11 0,8 0,3 0,-16 0,16 0,-4 0,-2 0,3 0,-7 0,-3 0,9 0,-4 0,8 0,-7 0,3 0,-4 0,6 0,-4 0,10 0,-5 0,7 0,-1 0,1 0,-1 0,1 0,-1 0,1 0,-7 0,-1 0,-11 0,8 0,-4 4,1-3,4 7,-10-3,8 0,0-1,7-4,-3 0,9 0,-13 0,10 0,-11 0,5 0,-6 5,0-4,0 8,-1-7,0 2,3-4,-3 0,3 4,-4-3,-1 11,-8 6,-1 2,-9 7,0-4,0 3,0-5,0 2,0-5,0 2,0 4,0 5,0-5,0 12,0-13,0 4,0-6,0 4,0-8,0 11,0-12,0 8,0-1,0-7,-27-3,11-9,-18-4,14 0,0 0,-7 0,6 0,-2 8,7-1,-4 3,-2-1,-5-3,-1 0,-7 5,-7-10,6 4,-13-5,13 0,-6 0,8 0,-1 0,6 0,2 0,6 0,1 0,0 4,1 5,0 2,0 2,-2-3,1-4,-1 3,-6-8,-2 4,-12-5,-3 0,-6 0,-8 0,12 0,-10 0,20 0,-6 0,7 0,7 0,0 0,7 0,0 0,0 0,0 0,-6 0,-2 0,-6 0,1 0,-8 0,6 0,-13 0,6 5,-23 2,19 0,-17-1,27-6,-4 0,6 0,7 0,0 0,7 0,-6 0,5 0,-6 0,7 0,0 0,0 0,-4 0,2 0,-2 0,4 0,0 0,-1 0,1 0,0 0,0 0,-6 0,4 0,-10 0,10 0,-10 0,11 0,-11 0,4 0,-6 0,7 0,-6 0,6 0,-7 0,6 0,2-5,6 4,1-4,-1 5,2 0,-5 0,-1 0,4 0,-3-4,4 2,-2-7,-8 8,13-4,-6 1,4 3,-1-4,-3 5,-5 0,5 0,-6 0,13 0,-4 0,0 0,-3 0,-1 0,4 0,1 5,5 15,5-2,5 8,4 6,0-12,0 9,0-9,0-4,0 8,0-3,0 1,0 1,0-4,0 4,0 5,0-11,0 11,0-13,0 6,0 3,0-3,22-7,-7-5,19-9,-13 4,0-2,0 7,0-8,4 4,-3-1,13-2,-12 2,8-4,-10 5,0-4,6 9,-5-9,11 9,-10-8,4 3,-6-1,-6-2,15 2,-17-4,16 0,-9 0,-3 0,16 0,-15 0,7 0,10 0,-15 0,23 0,-21 0,11 0,-4 0,-1 0,5 0,-4 0,5 0,1 0,-7 0,-1 0,0 0,-4 0,4 0,-6 0,0 0,4 0,3 0,-1 0,0 0,0 0,1 0,7 0,-1 0,8 0,1 0,0 0,5 0,-11 0,4 0,-6 0,-7 0,-1 0,-6 0,0 0,-1 0,4 0,1 0,-5 0,10 0,-12 0,15 0,-5 0,14 0,-6-5,12 4,-5-4,8 5,-1 0,0 0,0 0,-7 0,-1 0,-8 0,1 0,-1 0,-5 0,4 0,-11 0,5 0,-6 0,6 0,-4 0,4 0,-6 0,0 0,9 4,-12-3,11 4,-8-5,1 0,3 0,-4 0,6 0,-5 0,11 5,-4-4,-1 5,5-1,-4-4,-1 4,-1-5,-11 4,8-3,-8 4,7-5,0 0,-3 0,8 0,-12 0,7 0,-5 0,2 0,2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08:45:12.582"/>
    </inkml:context>
    <inkml:brush xml:id="br0">
      <inkml:brushProperty name="width" value="0.05" units="cm"/>
      <inkml:brushProperty name="height" value="0.05" units="cm"/>
      <inkml:brushProperty name="color" value="#4B99FF"/>
    </inkml:brush>
  </inkml:definitions>
  <inkml:trace contextRef="#ctx0" brushRef="#br0">2222 40 8191,'-14'-22'0,"5"5"5063,-34 24-5063,12 1 2818,-13 12-2818,3-5 1719,6 11-1719,-8-4 6784,8-6-6784,1 2 0,8-5 0,-7 2 0,5 4 0,-5-6 0,13 0 0,-5-1 0,6 1 0,-7 0 0,0 0 0,6-6 0,-5 4 0,6-4 0,-1 6 0,-5 0 0,6-1 0,-1 0 0,-5 1 0,12-1 0,-12 7 0,12-6 0,-11 5 0,10 1 0,-5-6 0,1 12 0,-2-12 0,-1 12 0,-3-11 0,9 11 0,-9-11 0,9 10 0,-9-9 0,3 9 0,1-4 0,-5 6 0,11-6 0,-11 12 0,11-11 0,-12 12 0,6-7 0,-8 7 0,8-5 0,-7 13 0,6-14 0,-6 7 0,7-8 0,-5-1 0,11-5 0,-10 4 0,10-4 0,-11 0 0,11-2 0,-10 1 0,10-6 0,-10 11 0,10-4 0,-11 0 0,11 4 0,-5-4 0,0 1 0,5 3 0,-5-4 0,6 0 0,0 4 0,-5-10 0,9 10 0,-8-10 0,10 10 0,-5-10 0,-6 15 0,4-8 0,-4 10 0,5-11 0,1-2 0,-1 0 0,6-5 0,-4 5 0,5-6 0,-6-1 0,0 1 0,0 0 0,0-1 0,6 1 0,-11 6 0,9-5 0,-5 5 0,-4 0 0,9-4 0,-5 10 0,-4-10 0,8 10 0,-4-10 0,2 4 0,4 0 0,-5-5 0,0 10 0,0-10 0,5 11 0,-3-11 0,8 5 0,-8-6 0,8-1 0,-8 1 0,8-1 0,-8-4 0,9 3 0,-5-4 0,1 0 0,4 4 0,-10-3 0,5 4 0,-1 0 0,2 1 0,0-1 0,4 1 0,-10 0 0,5-1 0,-1 1 0,-4 6 0,10-5 0,-11 5 0,11-6 0,-10 6 0,10-5 0,-5 5 0,0-6 0,5-1 0,-4-9 0,5-10 0,0-27 0,0-11 0,0-26 0,0 18 0,0-3 0,0-36-290,0 31 1,0 3 289,0-15 0,0 2 0,0 19 0,0 1 0,0 17 0,0-4 0,0 18 579,0-2-579,0 11 0,0 1 0,0 9 0,0 15 0,0 7 0,0 12 0,0 1 0,6 2 0,-4 0 0,4 6 0,-6-6 0,6 7 0,-4 1 0,4-8 0,-6 6 0,6-14 0,-5 7 0,5-15 0,-6-1 0,0 0 0,0-4 0,0 4 0,5-7 0,-3 1 0,3-1 0,-5 1 0,0-1 0,0 1 0,0-1 0,0 1 0,0-1 0,0 0 0,0 0 0,0 0 0,0 0 0,0 1 0,0-1 0,0 1 0,0 0 0,0 6 0,0-5 0,0 5 0,0-6 0,0 0 0,0-1 0,0 1 0,0 0 0,0-1 0,0 0 0,0 0 0,0 0 0,0 0 0,0 0 0,0 0 0,4-5 0,3-2 0,4-4 0,7-5 0,2-3 0,13 1 0,13-17 0,0 13 0,8-9 0,-3-1 0,-6 18 0,6-17 0,0 11 0,-7 1 0,16-6 0,-15 13 0,-1-6 0,-4 7 0,-12 0 0,5 0 0,-13 0 0,4 0 0,-11 0 0,5 0 0,-6 0 0,0 0 0,-1 0 0,-5-5 0,4 4 0,-9-4 0,4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5:06:38.290"/>
    </inkml:context>
    <inkml:brush xml:id="br0">
      <inkml:brushProperty name="width" value="0.1" units="cm"/>
      <inkml:brushProperty name="height" value="0.1" units="cm"/>
      <inkml:brushProperty name="color" value="#B95F04"/>
    </inkml:brush>
  </inkml:definitions>
  <inkml:trace contextRef="#ctx0" brushRef="#br0">40 1 24575,'0'25'0,"0"24"0,0-2 0,0 18 0,0-15 0,6-6 0,0 4 0,12 18 0,1-18 0,10 39 0,-5-47 0,0 16 0,-2-14 0,-9-6 0,5 6 0,-7-14 0,0 5 0,0-10 0,0 4 0,-5-11 0,-2 3 0,1-8 0,-4 4 0,3-6 0,-4 1 0,0-1 0,0 1 0,0 4 0,0 2 0,0 0 0,0 4 0,0-4 0,0 5 0,0 4 0,0-8 0,0 7 0,0-14 0,0 10 0,0-9 0,0 9 0,0-5 0,0 6 0,0-5 0,0 4 0,0-4 0,0 5 0,0-5 0,0 4 0,0-10 0,0 5 0,0 0 0,0-5 0,-4 5 0,3-6 0,-4 6 0,1-4 0,3 8 0,-8-8 0,4 9 0,-6-4 0,1 0 0,4-2 0,-2-4 0,3-1 0,-1 1 0,-2-1 0,7 1 0,-4-1 0,1 1 0,3-1 0,-3 1 0,4-1 0,0 1 0,0-1 0,-5 1 0,4-1 0,-3 10 0,4-7 0,0 7 0,0-10 0,0 1 0,0-1 0,0 1 0,0-1 0,-4 0 0,3 0 0,-3 1 0,4-1 0,0 0 0,-4 1 0,3-1 0,-4 6 0,1-5 0,3 5 0,-3-5 0,4-1 0,0 1 0,0-1 0,-5-4 0,4 3 0,-3-2 0,4 3 0,-4-4 0,3 3 0,-4-2 0,5 3 0,-4-4 0,4-5 0,-4-5 0,4-9 0,0-8 0,0 0 0,-11-49 0,4 33 0,-5-35 0,2 44 0,4-4 0,-5 11 0,-1-11 0,6 15 0,-3-8 0,3 15 0,0-4 0,-2 6 0,7-1 0,-8 5 0,8 5 0,-3 5 0,4 4 0,0 1 0,0 14 0,0-6 0,0 12 0,0-9 0,5 6 0,-3-4 0,7 4 0,-2 0 0,3-5 0,-3 5 0,2-6 0,-4-5 0,1-1 0,-2-6 0,-4 1 0,4-1 0,-2 0 0,2 0 0,0 0 0,-3 0 0,3 0 0,-4 0 0,4-4 0,-3 3 0,3-2 0,-4 3 0,4 1 0,-3-1 0,4 1 0,-1-1 0,0-4 0,5-1 0,0-4 0,0 0 0,5-4 0,-4 3 0,9-4 0,-8 1 0,9 3 0,-10-8 0,10 8 0,0-12 0,-3 7 0,7-9 0,-8 5 0,0-1 0,4 1 0,-5 0 0,12-1 0,2-1 0,-1 1 0,5 0 0,-10 0 0,10 5 0,-11-4 0,5 9 0,-6-4 0,-5 5 0,-1 0 0,-6-4 0,1 3 0,-1-3 0,1 4 0,-5-5 0,-1 4 0,-4-3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05:19:56.969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 1,'0'42,"0"3,0-17,4 1,-3 4,9-11,-9 5,4-11,-1 4,-3 4,4-6,-5 5,0-8,0-4,0 3,0 1,0-4,0 3,0-4,0-1,0 5,0-4,0 4,0-4,0-1,0 5,0-4,0 4,0-4,0-1,0 5,4-4,2 9,-1-8,4 4,-8-6,8 1,-8-1,3 0,-4 5,0-4,0 4,0-5,0 0,0 5,0-4,0 4,0-5,0 1,0 4,0-4,0 4,0-5,0 1,0 3,0-2,0 2,0-3,0-1,0 5,0-4,0 3,0-4,0 1,0 3,0-2,0 8,0-9,0 10,0-4,0 0,0 4,0-10,0 5,0-5,0-1,0 4,0-3,0 4,-4-5,-2 0,1 1,-4-1,4 1,-5-1,1 1,-1-1,5 1,-4-1,8 1,-7-1,7 4,-8-3,8 3,-7-3,7-1,13 0,-4-8,14 2,-7-17,1 7,11-14,-5 4,30-19,-30 16,22-10,-33 15,4 4,-5-4,-1 6,1-6,0 4,0-9,0 9,0-9,0 10,0-5,4 1,-4 3,3-2,-3 8,-2 1,2-1,-1 0,0 0,1-8,-5 7,3-8,-7 5,8-1,-4 0,5-5,0 9,0-13,0 12,-1-3,1 1,-1 4,1 0,-1-4,1 8,-1-3,5 0,-3 2,2-2,-4 4,1 0,3 0,3 0,4 0,0-4,1 3,2-3,-6 4,1 0,-9 0,0 0,5 0,-4 0,4 0,-5 0,0-5,5 4,-4-3,4 4,-5-4,1 3,4-4,-4 5,4 0,-5-4,1 3,-1-8,0 0,-12-1,-14-4,-11 4,-10-6,4 3,-30-21,22 18,-45-29,47 24,-17-14,22 17,11-3,-2 9,15-3,-4 5,6 1,4-4,-9 2,7-7,-27-17,14 9,-10-9,10 20,9 5,1 0,1 0,0 5,-6 1,-5-1,-1 4,0-9,-10 0,13-2,-11 2,18 2,-3 3,9-5,1-3,-1 3,4-3,-3 3,4 1,-4-1,3-4,-4 4,1 1,3-3,-3 6,4-7,0-1,0 3,12 34,-4-9,11 30,-9-23,1 6,0-5,5 11,6 5,-3-1,6 10,-13-23,2 0,-9-14,0-1,-5 5,0 1,0 5,0-4,0 4,0-9,0 3,0-4,0-1,0 4,0-2,0 2,0-4,0 5,0-4,0 4,0-5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3:28:22.1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172 0 24575,'0'29'0,"0"15"0,0-6 0,0 13 0,0-16 0,0 14 0,0-3 0,0 16 0,0-9 0,0-16 0,0-5 0,0-12 0,0 5 0,0 1 0,0 0 0,0 0 0,0 0 0,0 0 0,0 7 0,0-5 0,0 12 0,0-12 0,0 13 0,0-13 0,0 5 0,0-7 0,0-7 0,0 6 0,0-12 0,0 5 0,0-6 0,0-1 0,0 1 0,0 6 0,0-5 0,0 5 0,0-6 0,0 6 0,6-5 0,-5 11 0,10-4 0,-10 6 0,10-7 0,-4 6 0,0-6 0,4 7 0,-3 0 0,-1 0 0,4 0 0,-4 0 0,6 0 0,-5 7 0,4 2 0,-11 26 0,12-13 0,-12 13 0,6-18 0,-7-1 0,0 1 0,0-1 0,0-7 0,0-2 0,0-7 0,0 0 0,0 0 0,0 0 0,0 7 0,0 2 0,0 0 0,0 6 0,0-6 0,0 0 0,0 6 0,0 6 0,0-9 0,0 6 0,0-24 0,0 4 0,0-4 0,0-1 0,0 6 0,0-12 0,5 5 0,-4-6 0,10 6 0,-9-5 0,3 11 0,1-11 0,-5 12 0,4-6 0,-5 1 0,0 4 0,0-11 0,0 12 0,0-12 0,0 17 0,0-16 0,0 9 0,0-5 0,0-4 0,0 10 0,0-11 0,0 11 0,0-4 0,0 0 0,0-2 0,0 0 0,0 0 0,0 1 0,0-2 0,0-5 0,0-1 0,0 0 0,0 1 0,0-2 0,0 2 0,0-2 0,0 2 0,0-1 0,0 1 0,0-1 0,0 0 0,0 1 0,0-1 0,0 0 0,0 0 0,0-1 0,0 2 0,0-1 0,0 1 0,0 0 0,0-1 0,0 1 0,-5-6 0,3 5 0,-3-5 0,0-4 0,-1-3 0,-5-11 0,-1 1 0,0 4 0,0-4 0,0 5 0,-6-7 0,5 1 0,-6 0 0,8 0 0,-1 0 0,0 6 0,0-5 0,0 5 0,0-6 0,0 0 0,0 0 0,1 0 0,-1 0 0,0 0 0,0 0 0,5 1 0,-3-1 0,3 0 0,-5 0 0,6 0 0,-5 5 0,10-3 0,-10 9 0,10-10 0,-9 5 0,13 4 0,-1 4 0,9 9 0,12 6 0,-8-4 0,14 11 0,-15-11 0,10 6 0,-11-7 0,11 6 0,-10-4 0,10 4 0,-11-6 0,5 0 0,-6-5 0,0 3 0,-1-9 0,1 10 0,0-10 0,-1 4 0,-4-9 0,3-3 0,-3-11 0,4 5 0,2-11 0,0 4 0,5-11 0,1 4 0,-1 2 0,-1 8 0,-5 5 0,0 1 0,-1 4 0,-4-4 0,3 10 0,-8-9 0,8 3 0,-3-11 0,5 4 0,1-10 0,-1 4 0,1-6 0,0 0 0,-6 0 0,5 0 0,-6 6 0,1 2 0,-2 6 0,1 0 0,-5 6 0,4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05:20:32.726"/>
    </inkml:context>
    <inkml:brush xml:id="br0">
      <inkml:brushProperty name="width" value="0.1" units="cm"/>
      <inkml:brushProperty name="height" value="0.1" units="cm"/>
      <inkml:brushProperty name="color" value="#FF65F9"/>
    </inkml:brush>
  </inkml:definitions>
  <inkml:trace contextRef="#ctx0" brushRef="#br0">389 1 24575,'0'36'0,"0"19"0,-5-1 0,3 4 0,-3-9 0,-1-13 0,5 0 0,-4-9 0,5 0 0,-5 1 0,3 1 0,-3 4 0,0-5 0,4 1 0,-10 4 0,10-11 0,-9 11 0,8-10 0,-7-2 0,8-1 0,-3-9 0,-1 4 0,4-1 0,-3-3 0,4 4 0,-5-1 0,4-3 0,-4 9 0,1-5 0,2 1 0,-2 4 0,-1-9 0,4 3 0,-3-4 0,4-1 0,-4 1 0,3-1 0,-8 1 0,8-1 0,-7 1 0,6-1 0,-2 1 0,0-1 0,3 1 0,-3-1 0,4 0 0,-5 0 0,4 5 0,-3 2 0,0 0 0,3-1 0,-8-1 0,3-3 0,-4 4 0,0-6 0,5 1 0,-4-1 0,4 1 0,0-1 0,-4-4 0,8-4 0,-3-18 0,-6-6 0,1-18 0,-8-3 0,4-14 0,0-2 0,0-22 0,0 25 0,-4-17 0,9 48 0,-6-4 0,13 21 0,-3-1 0,0 5 0,3 4 0,-3 17 0,9 1 0,-4 16 0,8-10 0,-3 10 0,6 2 0,4 11 0,-3-8 0,-2 2 0,-2-23 0,-8 2 0,3-9 0,-4-1 0,0 0 0,0 0 0,0 1 0,0-1 0,0 6 0,0 1 0,0 5 0,0 0 0,0-5 0,0 3 0,0-8 0,0 4 0,0-6 0,0 1 0,4-5 0,1 3 0,4-3 0,1 4 0,-5 1 0,3-1 0,-7 1 0,8-5 0,-8 4 0,3-4 0,0 0 0,1-1 0,3-4 0,1 0 0,0 0 0,0 0 0,1 0 0,-1-4 0,5-2 0,-4-3 0,23-6 0,-19 4 0,19-3 0,-22 4 0,9 4 0,-10-3 0,10 4 0,-4-10 0,5 3 0,0-3 0,0 4 0,0 0 0,6 0 0,-5 1 0,11-2 0,-4 1 0,5-1 0,-5 6 0,4-5 0,-16 10 0,9-4 0,-15 5 0,3 0 0,-4 0 0,-1 0 0,-3-4 0,-2 3 0,-4-3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3:28:25.5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1 452 24575,'0'-17'0,"0"1"0,0 5 0,0-1 0,0-6 0,5 4 0,1-4 0,6-6 0,-6 3 0,5-4 0,-10 7 0,4 0 0,1 5 0,-5-6 0,9 8 0,-8-1 0,8 0 0,-9 0 0,4 0 0,1 0 0,-5 0 0,9 0 0,-8 1 0,8-1 0,-9 0 0,10 0 0,-10 0 0,9 0 0,-8 0 0,8 6 0,-9-5 0,5 5 0,-2-1 0,-2 7 0,3 6 0,-5 5 0,0 1 0,0-1 0,0 6 0,0-4 0,0 4 0,5-5 0,-4-1 0,9 1 0,-8 0 0,8 0 0,-4-6 0,1 4 0,3-8 0,-4 3 0,6 0 0,-1 1 0,0 0 0,-5 4 0,5-3 0,-5 4 0,6-4 0,0 3 0,-6-3 0,5 4 0,-5 1 0,6-1 0,-6 1 0,-1-1 0,0-4 0,-4 3 0,9-4 0,-8 5 0,7-5 0,-7 4 0,2-4 0,2 1 0,-5 3 0,9-9 0,-9 10 0,9-5 0,-3 5 0,-1 1 0,4-6 0,-9 4 0,10-8 0,-10 8 0,4-4 0,-5 0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3:28:28.1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3:28:32.8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429 0 24575,'0'23'0,"0"8"0,6-3 0,1 5 0,6-13 0,-6 4 0,3-11 0,-9 5 0,5-6 0,-6 0 0,0-1 0,0 1 0,0-1 0,0 0 0,0 0 0,0 1 0,0-1 0,0 1 0,0-1 0,0 1 0,0-1 0,0 1 0,0-1 0,0 1 0,0 0 0,0 6 0,0-5 0,0 11 0,0-11 0,0 12 0,0-12 0,0 11 0,0-10 0,0 4 0,0-7 0,0 7 0,0-4 0,0 4 0,0-7 0,0 7 0,0-4 0,0 3 0,0-5 0,0 0 0,0 0 0,0-1 0,0 1 0,0 0 0,0-1 0,0 1 0,0-1 0,0 0 0,0 1 0,0-1 0,0 1 0,0 0 0,0-1 0,0 1 0,0 0 0,0-1 0,0 1 0,0-1 0,0 1 0,0-1 0,0 1 0,0-1 0,0 1 0,0 0 0,0-1 0,0 1 0,0 0 0,0-1 0,0 1 0,0 0 0,0 0 0,0-1 0,0 1 0,0 0 0,0-1 0,0 1 0,0 0 0,0-1 0,0 0 0,0 0 0,0 0 0,-5-5 0,4 3 0,-4-3 0,5 5 0,0 1 0,0-1 0,-6-5 0,0-1 0,-5-5 0,0 0 0,0 0 0,0 0 0,-1 0 0,-6 0 0,-2 0 0,-13 0 0,-2-7 0,-1 0 0,-4-14 0,4 6 0,1-11 0,2 5 0,7-5 0,6 7 0,1-6 0,7 12 0,0-6 0,5 8 0,-4 4 0,10-4 0,-4 15 0,10-3 0,2 10 0,4 1 0,1-1 0,6 2 0,-5-2 0,12 8 0,-6-5 0,1 4 0,4-5 0,-11-1 0,11 0 0,-10 0 0,4 0 0,0 1 0,-5-1 0,5 0 0,0-6 0,-5 5 0,5-5 0,0 6 0,-4-5 0,4 4 0,-7-10 0,1 5 0,0-1 0,-1-4 0,0 4 0,0-5 0,0 0 0,-1 0 0,1 0 0,0 0 0,0-5 0,1-7 0,-1-1 0,2-12 0,-1 6 0,1-7 0,0 0 0,-1 6 0,1 2 0,-2 6 0,1 0 0,-5 0 0,3 0 0,-9 0 0,4 0 0,-5 1 0,6-1 0,-5 0 0,4-4 0,-5 4 0,0-4 0,5 4 0,-3 0 0,8 6 0,-9-9 0,4 8 0,-5-9 0,0-3 0,0 1 0,0-2 0,0 3 0,0 6 0,0 4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1:09.50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83,'80'0,"-5"0,-32 0,-3 0,1 0,-9 0,8 0,-18 0,7 0,2 0,-6 0,10 0,-12 0,-1 0,13 0,-10 0,4 0,7 0,-18 0,17 0,-4 0,-6 0,11 0,-14 0,10 0,4 0,-11 0,11 0,-6 0,4 0,3 0,-5-7,-1 5,1-12,-1 12,1-12,8 4,-6 1,16-6,-17 13,17-6,-16 8,15 0,-15 0,15 0,-15 0,7 0,-18 0,-1 0,5 0,-3 0,10 0,-7 0,-5 0,11 0,-9 6,4 2,-2 6,-4-6,5-2,0-6,-1 0,1 0,1 0,0 0,0 0,0 0,-1 6,0-4,0 4,-1-6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1:12.918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84,'50'0,"1"0,39 0,-27 0,1 0,1 0,-3 0,38-7,-37 5,-12-5,-2-1,-7-1,8-1,-16-4,15 13,-15-7,15 1,-15 5,16-6,-8 8,1 0,3 0,-5 0,-2 0,2 0,-10 0,1 0,-9 0,6 0,-7 0,6 0,1 0,-1 0,0 0,-1 0,1 0,0 0,2 0,0 0,2 0,-1 0,1 0,-1 0,1 0,-1 0,1 0,-8 0,5 0,-6 0,7 0,-3 0,1 0,0 0,0 0,0 0,0 0,0 0,7 0,-11 0,7 0,-10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420A7-0C47-FB41-868B-F99C4687CED7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ECC00-0E84-8248-B5CC-64A2FC15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6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09690CE-F350-2DA3-C226-B4FE7E159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8A9C77A-806A-A83B-EC93-19A5B76BD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AA8F59F-127C-4DDF-8876-3176422C7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82E3449-A77B-DF9C-F1BA-7D06A16C3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1779FA4-2901-E31A-ACFD-304F65A16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33E55AC-1586-B3DA-605C-A153E93F1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06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CC27CD4-B4BB-2314-BEC6-24B49BA14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DCB3FD-4DC7-2102-E114-6401926D9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8FA1F68-8E26-1E8A-E34B-0808EEE43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C3A037E-10C0-A908-62CB-828586176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9C9CDCE-826D-7434-A608-5D031E3E1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DBCCB1C-461B-246B-2583-224E3E508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>
            <a:extLst>
              <a:ext uri="{FF2B5EF4-FFF2-40B4-BE49-F238E27FC236}">
                <a16:creationId xmlns:a16="http://schemas.microsoft.com/office/drawing/2014/main" id="{2E18DABF-8E6A-C472-43DD-DDD6DA49C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5FA716-B20D-4808-AE3E-2A56865168E0}" type="slidenum"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23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BA6C8D4-F4D8-CCF8-93A3-88E13386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B5B6B06-5D82-EE53-1139-6402D9CD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39</a:t>
            </a:r>
          </a:p>
        </p:txBody>
      </p:sp>
      <p:sp>
        <p:nvSpPr>
          <p:cNvPr id="56325" name="Rectangle 4">
            <a:extLst>
              <a:ext uri="{FF2B5EF4-FFF2-40B4-BE49-F238E27FC236}">
                <a16:creationId xmlns:a16="http://schemas.microsoft.com/office/drawing/2014/main" id="{5DF640AB-8EDB-2619-E863-7EC45B5A0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6" name="Rectangle 5">
            <a:extLst>
              <a:ext uri="{FF2B5EF4-FFF2-40B4-BE49-F238E27FC236}">
                <a16:creationId xmlns:a16="http://schemas.microsoft.com/office/drawing/2014/main" id="{09C0EC09-3224-0D1D-C7C5-9E670E419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7" name="Rectangle 6">
            <a:extLst>
              <a:ext uri="{FF2B5EF4-FFF2-40B4-BE49-F238E27FC236}">
                <a16:creationId xmlns:a16="http://schemas.microsoft.com/office/drawing/2014/main" id="{A2EFA06C-334A-5A84-D8AC-08754E29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8" name="Rectangle 7">
            <a:extLst>
              <a:ext uri="{FF2B5EF4-FFF2-40B4-BE49-F238E27FC236}">
                <a16:creationId xmlns:a16="http://schemas.microsoft.com/office/drawing/2014/main" id="{2F866D60-B29A-60CB-FED7-F6B97F0C7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29</a:t>
            </a:r>
          </a:p>
        </p:txBody>
      </p:sp>
      <p:sp>
        <p:nvSpPr>
          <p:cNvPr id="56329" name="Rectangle 8">
            <a:extLst>
              <a:ext uri="{FF2B5EF4-FFF2-40B4-BE49-F238E27FC236}">
                <a16:creationId xmlns:a16="http://schemas.microsoft.com/office/drawing/2014/main" id="{75A045A8-78E7-3E17-9EB5-0B08EAED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30" name="Rectangle 9">
            <a:extLst>
              <a:ext uri="{FF2B5EF4-FFF2-40B4-BE49-F238E27FC236}">
                <a16:creationId xmlns:a16="http://schemas.microsoft.com/office/drawing/2014/main" id="{B343E88B-517A-004A-5D05-48E46320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31" name="Rectangle 10">
            <a:extLst>
              <a:ext uri="{FF2B5EF4-FFF2-40B4-BE49-F238E27FC236}">
                <a16:creationId xmlns:a16="http://schemas.microsoft.com/office/drawing/2014/main" id="{3E4F3DDE-BCE8-7125-F954-B782F3CCC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56332" name="Rectangle 11">
            <a:extLst>
              <a:ext uri="{FF2B5EF4-FFF2-40B4-BE49-F238E27FC236}">
                <a16:creationId xmlns:a16="http://schemas.microsoft.com/office/drawing/2014/main" id="{6A80313C-5FFD-CB06-BA78-A8F300B71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28610F4-3128-C3D2-D0C5-0C997E29F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3618B74-613C-8259-8B1F-738AF182A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16804D5-1C90-63B7-8759-2C67E188E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1AA86A0F-4769-6B3D-D4D6-DB83F3FBD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8EE19902-A037-FE2B-28E3-A85E3F759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DABA54F-C7D3-1DBD-F477-8022831EF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2B77B72-E15C-3238-1C74-0AEDEC5A2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3F3A041-DA05-1DD1-B554-654CFBD88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F8CF-9722-30F4-9557-A08207C70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F01FC-A147-2AD1-7095-63C2A6168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A1FE8-26E6-EFF3-607D-E253BE5E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A3B00-C1C7-2B0E-0680-998749FA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1AA5-3B80-FFD0-FC69-9B3FC137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10E8-763A-4E9F-C2AD-7ADB26FA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362EA-6A6C-4A4E-C00C-1B0E7E5F2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BC5A-0155-FE22-612E-8C1F630C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4C6DE-9C09-A5F1-9629-855D7605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6297F-9677-7F84-2E6F-23101FA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D5800-5E4E-9198-6198-128D4392A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06F1D-7539-02E0-9177-5DA5BBE5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28B0-C044-6667-A2F0-E848DEBA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02359-18B2-A42B-4490-7C42D088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F5A1D-B0F3-8025-59EA-871EEBB7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5A2C-0B52-5957-70A8-83966594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83BA0-1942-152C-4121-F1238B70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0986-7E32-BE6A-A78F-D7908890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43E6-9172-0D82-2256-05B7DC75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1BA07-682D-A5D6-AB6D-EAC0A590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D749-593F-510D-AE3A-35270676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DB45-F115-46B7-573E-9EE82DB7A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19AC-DD22-0B23-74EA-4A1625F8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3E5D3-42C0-FCB4-C412-B04AC0FE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FB22C-8D61-C2AC-5C71-490615CE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93F9-2FE7-2F7F-D47B-5C9B806B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ACF5-DAB3-1938-8900-56D2643BC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DBCAF-79D8-8D59-58DE-266C8AD9B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34218-F5FD-6D81-2380-79389FE8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42219-C8F7-12A0-6C28-00FC29FA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9AAA6-6FBE-C542-8674-E9E334BE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C6E1-A0D2-A4B6-F071-B1DB24CD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EF8B-68B3-2B98-5DBE-FD2DAC891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6B65B-63D5-C9A6-63E1-A03C3E520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E56F6-C079-58D4-E41A-5DEA595D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BDB95-7CDB-7DA3-5305-4F449CF1E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32647-DF74-8DC9-A15E-787021EF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3B190-6E0E-C2E8-D261-2D146B5F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F902D-32B1-950B-F77D-A4E2A842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5EC3-DC69-F818-7427-0800A33C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943D4-B802-D171-C7F7-6B4FC9C2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86FB4-FBE6-AE70-FA42-9C4D324F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C2653-246C-4684-8FE2-71DACFCD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1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9BB97-A2F6-7973-8D61-4FFC1B9D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275E0-AA32-647E-F3F6-C3E83C57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0E45B-CFA7-CA0B-2156-F5D59F14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C934-8C07-DC5D-9B77-4BD21912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A72-9E5C-BCBA-BB0F-2E1170AA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32CAA-5F24-E201-BE47-6014B303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29D26-E640-8E15-339E-9B1AAD60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0235F-2C18-9962-3E20-DBAAFF21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2BB5C-DFA0-13CB-7172-2024CF64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1C07-CD08-15C6-EABE-F1B571C9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965B3-08DA-21E4-3BEA-2899B8784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8DB06-5D11-8FCA-843B-BCDBD3401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46210-4ED7-5B3E-9FEA-B63D71AD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5F71-BE9C-5B00-B32E-FC29C624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C5EBA-FE7E-E814-0BAA-131D07EA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0A0E1-F503-A02E-A11E-809B3CB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3FC03-B4F5-C026-A1D0-A465509A0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29EF0-7667-7E49-9A18-1FB71E7C3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B190-2E1F-504A-A2CE-67DBAC951366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F0380-99CD-1872-A5C2-51C89C9C6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59F7F-C257-E542-FEB7-C0CFF41FB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5DDC-508E-C444-8091-915EB234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4.png"/><Relationship Id="rId18" Type="http://schemas.openxmlformats.org/officeDocument/2006/relationships/customXml" Target="../ink/ink16.xml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customXml" Target="../ink/ink13.xml"/><Relationship Id="rId17" Type="http://schemas.openxmlformats.org/officeDocument/2006/relationships/image" Target="../media/image16.png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customXml" Target="../ink/ink12.xml"/><Relationship Id="rId19" Type="http://schemas.openxmlformats.org/officeDocument/2006/relationships/image" Target="../media/image17.png"/><Relationship Id="rId4" Type="http://schemas.openxmlformats.org/officeDocument/2006/relationships/customXml" Target="../ink/ink9.xml"/><Relationship Id="rId9" Type="http://schemas.openxmlformats.org/officeDocument/2006/relationships/image" Target="../media/image12.png"/><Relationship Id="rId1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.xml"/><Relationship Id="rId5" Type="http://schemas.openxmlformats.org/officeDocument/2006/relationships/image" Target="../media/image40.png"/><Relationship Id="rId4" Type="http://schemas.openxmlformats.org/officeDocument/2006/relationships/customXml" Target="../ink/ink18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customXml" Target="../ink/ink2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6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160.png"/><Relationship Id="rId7" Type="http://schemas.openxmlformats.org/officeDocument/2006/relationships/image" Target="../media/image18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1.xml"/><Relationship Id="rId5" Type="http://schemas.openxmlformats.org/officeDocument/2006/relationships/image" Target="../media/image170.png"/><Relationship Id="rId4" Type="http://schemas.openxmlformats.org/officeDocument/2006/relationships/customXml" Target="../ink/ink30.xml"/><Relationship Id="rId9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5.xml"/><Relationship Id="rId5" Type="http://schemas.openxmlformats.org/officeDocument/2006/relationships/image" Target="../media/image35.png"/><Relationship Id="rId4" Type="http://schemas.openxmlformats.org/officeDocument/2006/relationships/customXml" Target="../ink/ink34.xml"/><Relationship Id="rId9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ustomXml" Target="../ink/ink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customXml" Target="../ink/ink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AD95-FB86-29D9-15DE-8FD413580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1700" cy="415176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sto MT" panose="02040603050505030304" pitchFamily="18" charset="77"/>
              </a:rPr>
              <a:t>Measuring Efficiency with Surplus</a:t>
            </a:r>
            <a:br>
              <a:rPr lang="en-US" sz="4800" dirty="0">
                <a:latin typeface="Calisto MT" panose="02040603050505030304" pitchFamily="18" charset="77"/>
              </a:rPr>
            </a:br>
            <a:br>
              <a:rPr lang="en-US" sz="4800" dirty="0">
                <a:latin typeface="Calisto MT" panose="02040603050505030304" pitchFamily="18" charset="77"/>
              </a:rPr>
            </a:br>
            <a:r>
              <a:rPr lang="en-US" sz="4800" dirty="0">
                <a:latin typeface="Calisto MT" panose="02040603050505030304" pitchFamily="18" charset="77"/>
              </a:rPr>
              <a:t>Market Interventions</a:t>
            </a:r>
            <a:br>
              <a:rPr lang="en-US" sz="4800" dirty="0">
                <a:latin typeface="Calisto MT" panose="02040603050505030304" pitchFamily="18" charset="77"/>
              </a:rPr>
            </a:br>
            <a:br>
              <a:rPr lang="en-US" sz="4800" dirty="0">
                <a:latin typeface="Calisto MT" panose="02040603050505030304" pitchFamily="18" charset="77"/>
              </a:rPr>
            </a:br>
            <a:r>
              <a:rPr lang="en-US" sz="4800" dirty="0">
                <a:latin typeface="Calisto MT" panose="02040603050505030304" pitchFamily="18" charset="77"/>
              </a:rPr>
              <a:t>Market failure I: Public Goods &amp; Externalities &amp; Remediation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1F247-EA08-0549-467E-0D9592508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6286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0251C-D8C8-170F-ABFC-A9A21E1F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97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Marginal analysis and supply &amp; demand</a:t>
            </a:r>
            <a:br>
              <a:rPr lang="en-US" dirty="0"/>
            </a:br>
            <a:r>
              <a:rPr lang="en-US" sz="3200" dirty="0"/>
              <a:t>MC = MB leads to max surplus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CB57EF-3768-61A0-8B4A-EF50034875B9}"/>
              </a:ext>
            </a:extLst>
          </p:cNvPr>
          <p:cNvCxnSpPr/>
          <p:nvPr/>
        </p:nvCxnSpPr>
        <p:spPr>
          <a:xfrm>
            <a:off x="2122714" y="1975757"/>
            <a:ext cx="0" cy="3951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A796D3-B16F-8727-76D2-EBC20916BDD7}"/>
              </a:ext>
            </a:extLst>
          </p:cNvPr>
          <p:cNvCxnSpPr/>
          <p:nvPr/>
        </p:nvCxnSpPr>
        <p:spPr>
          <a:xfrm>
            <a:off x="2151529" y="5916706"/>
            <a:ext cx="486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181AB0-6EBD-BFBA-F44D-672CFA5A7AF2}"/>
              </a:ext>
            </a:extLst>
          </p:cNvPr>
          <p:cNvCxnSpPr/>
          <p:nvPr/>
        </p:nvCxnSpPr>
        <p:spPr>
          <a:xfrm>
            <a:off x="2122714" y="2474259"/>
            <a:ext cx="4385662" cy="3453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1FF85A-81B9-7033-8FE7-D2E7F71924A4}"/>
              </a:ext>
            </a:extLst>
          </p:cNvPr>
          <p:cNvCxnSpPr/>
          <p:nvPr/>
        </p:nvCxnSpPr>
        <p:spPr>
          <a:xfrm flipV="1">
            <a:off x="2122714" y="2554941"/>
            <a:ext cx="4170510" cy="282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D1629A-F910-F99B-9185-39ED0EF00935}"/>
              </a:ext>
            </a:extLst>
          </p:cNvPr>
          <p:cNvSpPr txBox="1"/>
          <p:nvPr/>
        </p:nvSpPr>
        <p:spPr>
          <a:xfrm>
            <a:off x="1404257" y="169068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2C140-0AB4-6122-C0B0-75752C13CC76}"/>
              </a:ext>
            </a:extLst>
          </p:cNvPr>
          <p:cNvSpPr txBox="1"/>
          <p:nvPr/>
        </p:nvSpPr>
        <p:spPr>
          <a:xfrm>
            <a:off x="6096000" y="2122714"/>
            <a:ext cx="2303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= Marginal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3520C-7624-D40F-5FFE-AF12D6DD7A1C}"/>
              </a:ext>
            </a:extLst>
          </p:cNvPr>
          <p:cNvSpPr txBox="1"/>
          <p:nvPr/>
        </p:nvSpPr>
        <p:spPr>
          <a:xfrm>
            <a:off x="6293224" y="5378824"/>
            <a:ext cx="273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= Marginal benefit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13D81-0DF9-8311-44A1-4D16C07745D0}"/>
              </a:ext>
            </a:extLst>
          </p:cNvPr>
          <p:cNvSpPr txBox="1"/>
          <p:nvPr/>
        </p:nvSpPr>
        <p:spPr>
          <a:xfrm>
            <a:off x="6948733" y="6031210"/>
            <a:ext cx="1593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of tickets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1446A5-0B6C-5562-16C9-70798E0B97F7}"/>
              </a:ext>
            </a:extLst>
          </p:cNvPr>
          <p:cNvCxnSpPr/>
          <p:nvPr/>
        </p:nvCxnSpPr>
        <p:spPr>
          <a:xfrm flipH="1">
            <a:off x="2122714" y="4033157"/>
            <a:ext cx="199208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E7863F-10CE-ADDE-66EE-17FB2F34A58A}"/>
              </a:ext>
            </a:extLst>
          </p:cNvPr>
          <p:cNvCxnSpPr>
            <a:cxnSpLocks/>
          </p:cNvCxnSpPr>
          <p:nvPr/>
        </p:nvCxnSpPr>
        <p:spPr>
          <a:xfrm>
            <a:off x="4114800" y="4033157"/>
            <a:ext cx="0" cy="189411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6CB6E63-E8E4-C5FE-99E9-58406D9F4499}"/>
              </a:ext>
            </a:extLst>
          </p:cNvPr>
          <p:cNvSpPr txBox="1"/>
          <p:nvPr/>
        </p:nvSpPr>
        <p:spPr>
          <a:xfrm>
            <a:off x="1551214" y="372291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m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160B0-F5AF-9EC4-11DA-9CCF510B7DBA}"/>
              </a:ext>
            </a:extLst>
          </p:cNvPr>
          <p:cNvSpPr txBox="1"/>
          <p:nvPr/>
        </p:nvSpPr>
        <p:spPr>
          <a:xfrm>
            <a:off x="3886213" y="6003489"/>
            <a:ext cx="78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0934A-2791-65B7-446C-1B1F133BC1C7}"/>
              </a:ext>
            </a:extLst>
          </p:cNvPr>
          <p:cNvSpPr txBox="1"/>
          <p:nvPr/>
        </p:nvSpPr>
        <p:spPr>
          <a:xfrm>
            <a:off x="9489189" y="1921520"/>
            <a:ext cx="23031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saw  earlier that S curve = </a:t>
            </a:r>
          </a:p>
          <a:p>
            <a:r>
              <a:rPr lang="en-US" sz="2400" dirty="0"/>
              <a:t>∑ MC curves</a:t>
            </a:r>
          </a:p>
          <a:p>
            <a:endParaRPr lang="en-US" sz="2400" dirty="0"/>
          </a:p>
          <a:p>
            <a:r>
              <a:rPr lang="en-US" sz="2400" dirty="0"/>
              <a:t>Analogously, demand ≅ a </a:t>
            </a:r>
            <a:r>
              <a:rPr lang="en-US" sz="2400" b="1" dirty="0"/>
              <a:t>marginal benefit </a:t>
            </a:r>
            <a:r>
              <a:rPr lang="en-US" sz="2400" dirty="0"/>
              <a:t>curve: willingness to pay represents benefit of each unit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653EA2-9693-E4D6-BDDD-E9828E3161B7}"/>
                  </a:ext>
                </a:extLst>
              </p14:cNvPr>
              <p14:cNvContentPartPr/>
              <p14:nvPr/>
            </p14:nvContentPartPr>
            <p14:xfrm>
              <a:off x="2325240" y="2738289"/>
              <a:ext cx="264600" cy="20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653EA2-9693-E4D6-BDDD-E9828E3161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6600" y="2729649"/>
                <a:ext cx="282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1AE75A7-5372-A7EC-ECD9-680E11672913}"/>
                  </a:ext>
                </a:extLst>
              </p14:cNvPr>
              <p14:cNvContentPartPr/>
              <p14:nvPr/>
            </p14:nvContentPartPr>
            <p14:xfrm>
              <a:off x="2417400" y="2776449"/>
              <a:ext cx="237240" cy="2285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1AE75A7-5372-A7EC-ECD9-680E116729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760" y="2767449"/>
                <a:ext cx="254880" cy="23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9BC94A2-6601-7AF8-CCC6-BBCB10123585}"/>
                  </a:ext>
                </a:extLst>
              </p14:cNvPr>
              <p14:cNvContentPartPr/>
              <p14:nvPr/>
            </p14:nvContentPartPr>
            <p14:xfrm>
              <a:off x="3151080" y="3357489"/>
              <a:ext cx="218160" cy="202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9BC94A2-6601-7AF8-CCC6-BBCB101235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2440" y="3348489"/>
                <a:ext cx="235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A0A89CF-0E4E-0239-2AF4-9DACA1C7B1FD}"/>
                  </a:ext>
                </a:extLst>
              </p14:cNvPr>
              <p14:cNvContentPartPr/>
              <p14:nvPr/>
            </p14:nvContentPartPr>
            <p14:xfrm>
              <a:off x="3193560" y="3408249"/>
              <a:ext cx="221040" cy="118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A0A89CF-0E4E-0239-2AF4-9DACA1C7B1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4920" y="3399249"/>
                <a:ext cx="238680" cy="12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B9B243D-65AC-40A5-75C4-1083E201987A}"/>
              </a:ext>
            </a:extLst>
          </p:cNvPr>
          <p:cNvGrpSpPr/>
          <p:nvPr/>
        </p:nvGrpSpPr>
        <p:grpSpPr>
          <a:xfrm>
            <a:off x="3629160" y="3747009"/>
            <a:ext cx="267840" cy="519120"/>
            <a:chOff x="3629160" y="3747009"/>
            <a:chExt cx="26784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F92BFA-F3E6-FEA9-C771-76861272DF02}"/>
                    </a:ext>
                  </a:extLst>
                </p14:cNvPr>
                <p14:cNvContentPartPr/>
                <p14:nvPr/>
              </p14:nvContentPartPr>
              <p14:xfrm>
                <a:off x="3734640" y="3747009"/>
                <a:ext cx="162360" cy="163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F92BFA-F3E6-FEA9-C771-76861272DF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26000" y="3738009"/>
                  <a:ext cx="180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9AF8EB-E6D3-F35C-7896-35495B29FA58}"/>
                    </a:ext>
                  </a:extLst>
                </p14:cNvPr>
                <p14:cNvContentPartPr/>
                <p14:nvPr/>
              </p14:nvContentPartPr>
              <p14:xfrm>
                <a:off x="3768480" y="3822249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9AF8EB-E6D3-F35C-7896-35495B29FA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59480" y="38132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9B4638-E4A4-4451-1781-D67E0A58D782}"/>
                    </a:ext>
                  </a:extLst>
                </p14:cNvPr>
                <p14:cNvContentPartPr/>
                <p14:nvPr/>
              </p14:nvContentPartPr>
              <p14:xfrm>
                <a:off x="3629160" y="3802089"/>
                <a:ext cx="242640" cy="46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9B4638-E4A4-4451-1781-D67E0A58D7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20520" y="3793089"/>
                  <a:ext cx="260280" cy="481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A334D5D-CFED-08D7-7A38-229459BE0D5E}"/>
              </a:ext>
            </a:extLst>
          </p:cNvPr>
          <p:cNvSpPr txBox="1"/>
          <p:nvPr/>
        </p:nvSpPr>
        <p:spPr>
          <a:xfrm>
            <a:off x="5547421" y="3763337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1A82"/>
                </a:solidFill>
              </a:rPr>
              <a:t>None here</a:t>
            </a:r>
          </a:p>
        </p:txBody>
      </p:sp>
    </p:spTree>
    <p:extLst>
      <p:ext uri="{BB962C8B-B14F-4D97-AF65-F5344CB8AC3E}">
        <p14:creationId xmlns:p14="http://schemas.microsoft.com/office/powerpoint/2010/main" val="150706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00E1-E5F5-510A-F489-B20EA711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0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</a:t>
            </a:r>
            <a:r>
              <a:rPr lang="en-US" b="1" dirty="0"/>
              <a:t>efficiency</a:t>
            </a:r>
            <a:r>
              <a:rPr lang="en-US" dirty="0"/>
              <a:t> of a free market is its power to maximize surplus* </a:t>
            </a:r>
            <a:br>
              <a:rPr lang="en-US" dirty="0"/>
            </a:br>
            <a:r>
              <a:rPr lang="en-US" sz="3200" dirty="0"/>
              <a:t>via the invisible hand, with no government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3097-C5B9-549D-0A86-C09FDBCD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0105"/>
            <a:ext cx="10515600" cy="13992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*In making this claim we’re assuming no market failures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 a few minutes, we’ll relax that assumption</a:t>
            </a:r>
          </a:p>
        </p:txBody>
      </p:sp>
    </p:spTree>
    <p:extLst>
      <p:ext uri="{BB962C8B-B14F-4D97-AF65-F5344CB8AC3E}">
        <p14:creationId xmlns:p14="http://schemas.microsoft.com/office/powerpoint/2010/main" val="409727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57E9-E386-3BDA-558F-DAAB370B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1" y="365125"/>
            <a:ext cx="11509829" cy="1325563"/>
          </a:xfrm>
        </p:spPr>
        <p:txBody>
          <a:bodyPr/>
          <a:lstStyle/>
          <a:p>
            <a:r>
              <a:rPr lang="en-US" dirty="0">
                <a:solidFill>
                  <a:srgbClr val="00B1C7"/>
                </a:solidFill>
              </a:rPr>
              <a:t>Evaluating max surplus as a measure of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239F5-0295-C823-2C99-5C4FDBBA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C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Mankiw and Taylor say this: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800" dirty="0">
              <a:solidFill>
                <a:srgbClr val="C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lvl="1" indent="0" algn="ctr">
              <a:spcBef>
                <a:spcPts val="0"/>
              </a:spcBef>
              <a:buNone/>
            </a:pPr>
            <a:r>
              <a:rPr lang="en-US" altLang="en-US" sz="3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“The economic well-being of everyone in society can be measured by total surplus, which is the sum of 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en-US" altLang="en-US" sz="3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consumer surplus and producer surplus” </a:t>
            </a:r>
          </a:p>
          <a:p>
            <a:pPr marL="228600" lvl="1" indent="0" algn="ctr">
              <a:spcBef>
                <a:spcPts val="0"/>
              </a:spcBef>
              <a:buNone/>
            </a:pPr>
            <a:endParaRPr lang="en-US" sz="33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lvl="1" indent="0" algn="ctr">
              <a:spcBef>
                <a:spcPts val="0"/>
              </a:spcBef>
              <a:buNone/>
            </a:pPr>
            <a:endParaRPr lang="en-US" sz="33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</a:pPr>
            <a:r>
              <a:rPr lang="en-US" sz="3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 fact surplus is a much narrower concept that our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original idea of well-being.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 takes as given the existing distribution of income and wealth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3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Consequently, s</a:t>
            </a: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urplus is likely to be distributed very unequally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C0B7-F76B-58EE-7DFD-252F44CA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Evaluating maximum surplus as a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measure of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AACB-9DB9-EE4B-93E7-775D3A4B0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Consider the buyer whose res price was €32 and who got €15 of CS, the max. </a:t>
            </a:r>
            <a:r>
              <a:rPr lang="en-US" sz="3500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Why was her res price so high?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MS Mincho" panose="02020609040205080304" pitchFamily="49" charset="-128"/>
                <a:cs typeface="Times New Roman" panose="02020603050405020304" pitchFamily="18" charset="0"/>
              </a:rPr>
              <a:t>The buyer whose res price was €4 did not buy and did not receive CS. </a:t>
            </a:r>
            <a:r>
              <a:rPr lang="en-US" sz="3500" dirty="0">
                <a:solidFill>
                  <a:srgbClr val="B463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Why was his res price so low?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MS Mincho" panose="02020609040205080304" pitchFamily="49" charset="-128"/>
                <a:cs typeface="Times New Roman" panose="02020603050405020304" pitchFamily="18" charset="0"/>
              </a:rPr>
              <a:t>The efficiency of markets is this: they do the best job at moving goods and surplus toward those who put the most money toward goods (CS)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And they do the best job at moving goods away from those who sell at the lowest price, which also creates surplus (PS)</a:t>
            </a:r>
            <a:endParaRPr lang="en-US" sz="3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6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A106-224F-BF93-DAF5-186D1E7F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Government intervention in micro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88D15-2685-B4A0-3125-906E362D8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Price ceilings and floors</a:t>
            </a:r>
          </a:p>
          <a:p>
            <a:pPr lvl="1"/>
            <a:r>
              <a:rPr lang="en-US" dirty="0"/>
              <a:t>Ceilings are effective if Pc &lt; Pe			Pe is equilibrium price</a:t>
            </a:r>
          </a:p>
          <a:p>
            <a:pPr lvl="1"/>
            <a:r>
              <a:rPr lang="en-US" dirty="0"/>
              <a:t>Floors are effective if </a:t>
            </a:r>
            <a:r>
              <a:rPr lang="en-US" dirty="0" err="1"/>
              <a:t>Pf</a:t>
            </a:r>
            <a:r>
              <a:rPr lang="en-US" dirty="0"/>
              <a:t>  &gt; Pe</a:t>
            </a:r>
          </a:p>
          <a:p>
            <a:r>
              <a:rPr lang="en-US" dirty="0"/>
              <a:t>Taxes</a:t>
            </a:r>
          </a:p>
          <a:p>
            <a:pPr lvl="1"/>
            <a:r>
              <a:rPr lang="en-US" dirty="0"/>
              <a:t>A tax can be imposed on buyers or sellers of a good or service</a:t>
            </a:r>
          </a:p>
          <a:p>
            <a:endParaRPr lang="en-US" dirty="0"/>
          </a:p>
          <a:p>
            <a:r>
              <a:rPr lang="en-US" dirty="0"/>
              <a:t>These policies change prices and move quantity produced and consumed </a:t>
            </a:r>
            <a:r>
              <a:rPr lang="en-US" b="1" dirty="0"/>
              <a:t>away from the market equilibrium</a:t>
            </a:r>
            <a:r>
              <a:rPr lang="en-US" dirty="0"/>
              <a:t>. They cause a loss of total CS/PS, which economists call “deadweight loss” UNLESS there is a prior market failure</a:t>
            </a:r>
          </a:p>
          <a:p>
            <a:r>
              <a:rPr lang="en-US" dirty="0"/>
              <a:t>They’re enacted for a variety of reasons: for fairness, to correct market failures, to discourage or encourage consumption of a particular thing, to protect a valued industry,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83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14E086C2-2504-3380-2717-A62B4BFBA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0263" y="1184276"/>
            <a:ext cx="5429250" cy="396875"/>
          </a:xfrm>
          <a:solidFill>
            <a:srgbClr val="CCCEE2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Figure 1. A Market with a Price Ceiling that is binding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8FE012BB-2627-3696-3AE2-6DC6BEC3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F3F6F9"/>
          </a:solidFill>
          <a:ln w="2270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B94C1D33-7ACD-D4EF-8BCB-4328517EC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F2F4F8"/>
          </a:solidFill>
          <a:ln w="2063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890DE887-7407-5A5F-CBBD-37597E96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F1F4F7"/>
          </a:solidFill>
          <a:ln w="1857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39BFB3F4-7F68-402A-A7EB-2181687BB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F0F2F5"/>
          </a:solidFill>
          <a:ln w="1651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50730D58-0D2D-DC4D-B528-13FC422C6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EEF1F4"/>
          </a:solidFill>
          <a:ln w="1444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6" name="Rectangle 10">
            <a:extLst>
              <a:ext uri="{FF2B5EF4-FFF2-40B4-BE49-F238E27FC236}">
                <a16:creationId xmlns:a16="http://schemas.microsoft.com/office/drawing/2014/main" id="{2B608173-8749-42C1-02FA-B1046F387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EDEFF3"/>
          </a:solidFill>
          <a:ln w="1238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7" name="Rectangle 11">
            <a:extLst>
              <a:ext uri="{FF2B5EF4-FFF2-40B4-BE49-F238E27FC236}">
                <a16:creationId xmlns:a16="http://schemas.microsoft.com/office/drawing/2014/main" id="{3A06DB9C-789A-EE03-D994-7D900BCA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EBEEF2"/>
          </a:solidFill>
          <a:ln w="1031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8" name="Rectangle 12">
            <a:extLst>
              <a:ext uri="{FF2B5EF4-FFF2-40B4-BE49-F238E27FC236}">
                <a16:creationId xmlns:a16="http://schemas.microsoft.com/office/drawing/2014/main" id="{74CB4223-736F-CBBA-A2D0-2DC7CD86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EAECF1"/>
          </a:solidFill>
          <a:ln w="825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9" name="Rectangle 13">
            <a:extLst>
              <a:ext uri="{FF2B5EF4-FFF2-40B4-BE49-F238E27FC236}">
                <a16:creationId xmlns:a16="http://schemas.microsoft.com/office/drawing/2014/main" id="{5499A056-0D01-4734-8802-04C4FA668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40" name="Rectangle 14">
            <a:extLst>
              <a:ext uri="{FF2B5EF4-FFF2-40B4-BE49-F238E27FC236}">
                <a16:creationId xmlns:a16="http://schemas.microsoft.com/office/drawing/2014/main" id="{BAC6A23B-EA16-1A0B-1B94-505AC03E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41" name="Rectangle 15">
            <a:extLst>
              <a:ext uri="{FF2B5EF4-FFF2-40B4-BE49-F238E27FC236}">
                <a16:creationId xmlns:a16="http://schemas.microsoft.com/office/drawing/2014/main" id="{DFED5814-A17E-ADB5-DAA5-DA71E8054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6" y="1790701"/>
            <a:ext cx="4905375" cy="40354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42" name="Rectangle 16">
            <a:extLst>
              <a:ext uri="{FF2B5EF4-FFF2-40B4-BE49-F238E27FC236}">
                <a16:creationId xmlns:a16="http://schemas.microsoft.com/office/drawing/2014/main" id="{C8440546-0B7B-84B2-E305-74A0BCC0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9" y="1708150"/>
            <a:ext cx="4905375" cy="4014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43" name="Rectangle 18">
            <a:extLst>
              <a:ext uri="{FF2B5EF4-FFF2-40B4-BE49-F238E27FC236}">
                <a16:creationId xmlns:a16="http://schemas.microsoft.com/office/drawing/2014/main" id="{2905DD07-4514-B41E-BD7C-188A03488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749925"/>
            <a:ext cx="2057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Quantity of rental accommodation</a:t>
            </a:r>
          </a:p>
          <a:p>
            <a:pPr eaLnBrk="1" hangingPunct="1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(millions </a:t>
            </a:r>
            <a:r>
              <a:rPr lang="en-GB" altLang="en-US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altLang="en-US" baseline="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endParaRPr lang="en-US" altLang="en-US" sz="16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44" name="Rectangle 21">
            <a:extLst>
              <a:ext uri="{FF2B5EF4-FFF2-40B4-BE49-F238E27FC236}">
                <a16:creationId xmlns:a16="http://schemas.microsoft.com/office/drawing/2014/main" id="{7C004FB4-8AD1-096E-02A8-3E27BFDAF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538" y="5802313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45" name="Rectangle 22">
            <a:extLst>
              <a:ext uri="{FF2B5EF4-FFF2-40B4-BE49-F238E27FC236}">
                <a16:creationId xmlns:a16="http://schemas.microsoft.com/office/drawing/2014/main" id="{781BF173-7D78-3ED7-E1F3-5469138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63701"/>
            <a:ext cx="99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Price of flats per sq m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E2EE1460-2A84-7C2F-3347-5FB9F0D9F467}"/>
              </a:ext>
            </a:extLst>
          </p:cNvPr>
          <p:cNvGrpSpPr>
            <a:grpSpLocks/>
          </p:cNvGrpSpPr>
          <p:nvPr/>
        </p:nvGrpSpPr>
        <p:grpSpPr bwMode="auto">
          <a:xfrm>
            <a:off x="4814889" y="2681288"/>
            <a:ext cx="3700463" cy="2819400"/>
            <a:chOff x="2073" y="1689"/>
            <a:chExt cx="2331" cy="1776"/>
          </a:xfrm>
        </p:grpSpPr>
        <p:sp>
          <p:nvSpPr>
            <p:cNvPr id="22584" name="Line 26">
              <a:extLst>
                <a:ext uri="{FF2B5EF4-FFF2-40B4-BE49-F238E27FC236}">
                  <a16:creationId xmlns:a16="http://schemas.microsoft.com/office/drawing/2014/main" id="{8B9C1C40-50C0-37CF-C3C7-6AE28677A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689"/>
              <a:ext cx="1779" cy="166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5" name="Rectangle 27">
              <a:extLst>
                <a:ext uri="{FF2B5EF4-FFF2-40B4-BE49-F238E27FC236}">
                  <a16:creationId xmlns:a16="http://schemas.microsoft.com/office/drawing/2014/main" id="{C0278541-42A3-749C-3744-979A01AE9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3300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F254645D-E5B4-DE7D-AA1C-CAC996B4F8A2}"/>
              </a:ext>
            </a:extLst>
          </p:cNvPr>
          <p:cNvGrpSpPr>
            <a:grpSpLocks/>
          </p:cNvGrpSpPr>
          <p:nvPr/>
        </p:nvGrpSpPr>
        <p:grpSpPr bwMode="auto">
          <a:xfrm>
            <a:off x="4506914" y="2363789"/>
            <a:ext cx="3203575" cy="2924175"/>
            <a:chOff x="1879" y="1489"/>
            <a:chExt cx="2018" cy="1842"/>
          </a:xfrm>
        </p:grpSpPr>
        <p:sp>
          <p:nvSpPr>
            <p:cNvPr id="22582" name="Line 29">
              <a:extLst>
                <a:ext uri="{FF2B5EF4-FFF2-40B4-BE49-F238E27FC236}">
                  <a16:creationId xmlns:a16="http://schemas.microsoft.com/office/drawing/2014/main" id="{ACE54D6E-851F-81E9-83D2-7FE338E98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9" y="1650"/>
              <a:ext cx="1804" cy="1681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3" name="Rectangle 30">
              <a:extLst>
                <a:ext uri="{FF2B5EF4-FFF2-40B4-BE49-F238E27FC236}">
                  <a16:creationId xmlns:a16="http://schemas.microsoft.com/office/drawing/2014/main" id="{0E89A432-EA95-918C-6AD9-FB03C8689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89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Supply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C03D9BE7-289E-633A-5BB7-BDD4746BF5AC}"/>
              </a:ext>
            </a:extLst>
          </p:cNvPr>
          <p:cNvGrpSpPr>
            <a:grpSpLocks/>
          </p:cNvGrpSpPr>
          <p:nvPr/>
        </p:nvGrpSpPr>
        <p:grpSpPr bwMode="auto">
          <a:xfrm>
            <a:off x="3581401" y="4365626"/>
            <a:ext cx="4981575" cy="536575"/>
            <a:chOff x="1296" y="2750"/>
            <a:chExt cx="3138" cy="338"/>
          </a:xfrm>
        </p:grpSpPr>
        <p:sp>
          <p:nvSpPr>
            <p:cNvPr id="22578" name="Line 32">
              <a:extLst>
                <a:ext uri="{FF2B5EF4-FFF2-40B4-BE49-F238E27FC236}">
                  <a16:creationId xmlns:a16="http://schemas.microsoft.com/office/drawing/2014/main" id="{2101C788-3E77-F848-498A-52520C813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9" y="2823"/>
              <a:ext cx="2545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9" name="Rectangle 33">
              <a:extLst>
                <a:ext uri="{FF2B5EF4-FFF2-40B4-BE49-F238E27FC236}">
                  <a16:creationId xmlns:a16="http://schemas.microsoft.com/office/drawing/2014/main" id="{22E2C52D-AB70-C3B1-05AC-7F7BD265A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20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580" name="Rectangle 34">
              <a:extLst>
                <a:ext uri="{FF2B5EF4-FFF2-40B4-BE49-F238E27FC236}">
                  <a16:creationId xmlns:a16="http://schemas.microsoft.com/office/drawing/2014/main" id="{4091DD17-B90B-B9E4-E0DA-A5A6F2230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2750"/>
              <a:ext cx="3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Price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581" name="Rectangle 35">
              <a:extLst>
                <a:ext uri="{FF2B5EF4-FFF2-40B4-BE49-F238E27FC236}">
                  <a16:creationId xmlns:a16="http://schemas.microsoft.com/office/drawing/2014/main" id="{EF74CA2F-3362-9C32-8D67-C7749EF4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23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ceiling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B58213E8-4290-4EFB-7E37-966A684DC25D}"/>
              </a:ext>
            </a:extLst>
          </p:cNvPr>
          <p:cNvGrpSpPr>
            <a:grpSpLocks/>
          </p:cNvGrpSpPr>
          <p:nvPr/>
        </p:nvGrpSpPr>
        <p:grpSpPr bwMode="auto">
          <a:xfrm>
            <a:off x="5392738" y="4564063"/>
            <a:ext cx="1319212" cy="400050"/>
            <a:chOff x="2437" y="2875"/>
            <a:chExt cx="831" cy="252"/>
          </a:xfrm>
        </p:grpSpPr>
        <p:sp>
          <p:nvSpPr>
            <p:cNvPr id="22576" name="Freeform 37">
              <a:extLst>
                <a:ext uri="{FF2B5EF4-FFF2-40B4-BE49-F238E27FC236}">
                  <a16:creationId xmlns:a16="http://schemas.microsoft.com/office/drawing/2014/main" id="{0A8573A7-64C9-C825-7B17-C5F4AF84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875"/>
              <a:ext cx="831" cy="91"/>
            </a:xfrm>
            <a:custGeom>
              <a:avLst/>
              <a:gdLst>
                <a:gd name="T0" fmla="*/ 2147483646 w 64"/>
                <a:gd name="T1" fmla="*/ 0 h 7"/>
                <a:gd name="T2" fmla="*/ 2147483646 w 64"/>
                <a:gd name="T3" fmla="*/ 2147483646 h 7"/>
                <a:gd name="T4" fmla="*/ 2147483646 w 64"/>
                <a:gd name="T5" fmla="*/ 2147483646 h 7"/>
                <a:gd name="T6" fmla="*/ 2147483646 w 64"/>
                <a:gd name="T7" fmla="*/ 2147483646 h 7"/>
                <a:gd name="T8" fmla="*/ 2147483646 w 64"/>
                <a:gd name="T9" fmla="*/ 2147483646 h 7"/>
                <a:gd name="T10" fmla="*/ 2147483646 w 64"/>
                <a:gd name="T11" fmla="*/ 2147483646 h 7"/>
                <a:gd name="T12" fmla="*/ 0 w 6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7"/>
                <a:gd name="T23" fmla="*/ 64 w 6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7">
                  <a:moveTo>
                    <a:pt x="64" y="0"/>
                  </a:moveTo>
                  <a:cubicBezTo>
                    <a:pt x="64" y="2"/>
                    <a:pt x="62" y="3"/>
                    <a:pt x="6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2" y="5"/>
                    <a:pt x="32" y="7"/>
                  </a:cubicBezTo>
                  <a:cubicBezTo>
                    <a:pt x="32" y="5"/>
                    <a:pt x="31" y="3"/>
                    <a:pt x="2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7" name="Rectangle 38">
              <a:extLst>
                <a:ext uri="{FF2B5EF4-FFF2-40B4-BE49-F238E27FC236}">
                  <a16:creationId xmlns:a16="http://schemas.microsoft.com/office/drawing/2014/main" id="{ABE5CA34-005D-F201-00C5-AE6032FC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962"/>
              <a:ext cx="55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Shortage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5FF57618-BB25-9528-5F92-DC6A71E0E399}"/>
              </a:ext>
            </a:extLst>
          </p:cNvPr>
          <p:cNvGrpSpPr>
            <a:grpSpLocks/>
          </p:cNvGrpSpPr>
          <p:nvPr/>
        </p:nvGrpSpPr>
        <p:grpSpPr bwMode="auto">
          <a:xfrm>
            <a:off x="5281614" y="4419600"/>
            <a:ext cx="547687" cy="1638300"/>
            <a:chOff x="2367" y="2784"/>
            <a:chExt cx="345" cy="1032"/>
          </a:xfrm>
        </p:grpSpPr>
        <p:sp>
          <p:nvSpPr>
            <p:cNvPr id="22573" name="Line 40">
              <a:extLst>
                <a:ext uri="{FF2B5EF4-FFF2-40B4-BE49-F238E27FC236}">
                  <a16:creationId xmlns:a16="http://schemas.microsoft.com/office/drawing/2014/main" id="{8366C6E7-0FD7-BEED-F44F-C1143F188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7" y="2823"/>
              <a:ext cx="1" cy="782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4" name="Oval 41">
              <a:extLst>
                <a:ext uri="{FF2B5EF4-FFF2-40B4-BE49-F238E27FC236}">
                  <a16:creationId xmlns:a16="http://schemas.microsoft.com/office/drawing/2014/main" id="{BF187AC1-5E5E-29A5-E32C-07FA7FAD2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2784"/>
              <a:ext cx="91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800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575" name="Rectangle 42">
              <a:extLst>
                <a:ext uri="{FF2B5EF4-FFF2-40B4-BE49-F238E27FC236}">
                  <a16:creationId xmlns:a16="http://schemas.microsoft.com/office/drawing/2014/main" id="{57F7CA35-51F9-A726-372C-1271EA569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651"/>
              <a:ext cx="34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4,000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AFD6C247-9828-7452-6176-1C9C817A5E96}"/>
              </a:ext>
            </a:extLst>
          </p:cNvPr>
          <p:cNvGrpSpPr>
            <a:grpSpLocks/>
          </p:cNvGrpSpPr>
          <p:nvPr/>
        </p:nvGrpSpPr>
        <p:grpSpPr bwMode="auto">
          <a:xfrm>
            <a:off x="4992690" y="6132514"/>
            <a:ext cx="814388" cy="536575"/>
            <a:chOff x="2185" y="3863"/>
            <a:chExt cx="513" cy="338"/>
          </a:xfrm>
        </p:grpSpPr>
        <p:sp>
          <p:nvSpPr>
            <p:cNvPr id="22571" name="Rectangle 44">
              <a:extLst>
                <a:ext uri="{FF2B5EF4-FFF2-40B4-BE49-F238E27FC236}">
                  <a16:creationId xmlns:a16="http://schemas.microsoft.com/office/drawing/2014/main" id="{8C53954F-D23A-9DE5-2ED7-A44273A4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3863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572" name="Rectangle 45">
              <a:extLst>
                <a:ext uri="{FF2B5EF4-FFF2-40B4-BE49-F238E27FC236}">
                  <a16:creationId xmlns:a16="http://schemas.microsoft.com/office/drawing/2014/main" id="{D3E546D5-07BA-550A-CB36-D332CB631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403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supplied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id="{6FC44D61-056D-89F0-EB7F-071E93424560}"/>
              </a:ext>
            </a:extLst>
          </p:cNvPr>
          <p:cNvGrpSpPr>
            <a:grpSpLocks/>
          </p:cNvGrpSpPr>
          <p:nvPr/>
        </p:nvGrpSpPr>
        <p:grpSpPr bwMode="auto">
          <a:xfrm>
            <a:off x="6554789" y="4419600"/>
            <a:ext cx="547687" cy="1638300"/>
            <a:chOff x="3169" y="2784"/>
            <a:chExt cx="345" cy="1032"/>
          </a:xfrm>
        </p:grpSpPr>
        <p:sp>
          <p:nvSpPr>
            <p:cNvPr id="22568" name="Line 47">
              <a:extLst>
                <a:ext uri="{FF2B5EF4-FFF2-40B4-BE49-F238E27FC236}">
                  <a16:creationId xmlns:a16="http://schemas.microsoft.com/office/drawing/2014/main" id="{F0D75E8A-2F67-7659-5357-D94C62A73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4" y="2823"/>
              <a:ext cx="1" cy="782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9" name="Oval 48">
              <a:extLst>
                <a:ext uri="{FF2B5EF4-FFF2-40B4-BE49-F238E27FC236}">
                  <a16:creationId xmlns:a16="http://schemas.microsoft.com/office/drawing/2014/main" id="{3727F9A5-0D7B-AADF-72F0-ACB255825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784"/>
              <a:ext cx="91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800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570" name="Rectangle 49">
              <a:extLst>
                <a:ext uri="{FF2B5EF4-FFF2-40B4-BE49-F238E27FC236}">
                  <a16:creationId xmlns:a16="http://schemas.microsoft.com/office/drawing/2014/main" id="{D2D39203-B771-A506-C3D3-6E069FF02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3651"/>
              <a:ext cx="34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6,000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D4BB2C75-5B3C-7F0B-1F0F-3DB8438061E9}"/>
              </a:ext>
            </a:extLst>
          </p:cNvPr>
          <p:cNvGrpSpPr>
            <a:grpSpLocks/>
          </p:cNvGrpSpPr>
          <p:nvPr/>
        </p:nvGrpSpPr>
        <p:grpSpPr bwMode="auto">
          <a:xfrm>
            <a:off x="6216651" y="6132514"/>
            <a:ext cx="1033463" cy="536575"/>
            <a:chOff x="2956" y="3863"/>
            <a:chExt cx="651" cy="338"/>
          </a:xfrm>
        </p:grpSpPr>
        <p:sp>
          <p:nvSpPr>
            <p:cNvPr id="22566" name="Rectangle 51">
              <a:extLst>
                <a:ext uri="{FF2B5EF4-FFF2-40B4-BE49-F238E27FC236}">
                  <a16:creationId xmlns:a16="http://schemas.microsoft.com/office/drawing/2014/main" id="{DEE3F4A1-5764-67E7-9E8D-6E04F1190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3863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567" name="Rectangle 52">
              <a:extLst>
                <a:ext uri="{FF2B5EF4-FFF2-40B4-BE49-F238E27FC236}">
                  <a16:creationId xmlns:a16="http://schemas.microsoft.com/office/drawing/2014/main" id="{1603C375-7F9D-0952-7B2F-1521F14B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4036"/>
              <a:ext cx="6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demanded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" name="Group 53">
            <a:extLst>
              <a:ext uri="{FF2B5EF4-FFF2-40B4-BE49-F238E27FC236}">
                <a16:creationId xmlns:a16="http://schemas.microsoft.com/office/drawing/2014/main" id="{3BE9D694-F9F5-5FA2-ED92-7A40FBB4051A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2900363"/>
            <a:ext cx="1079499" cy="793750"/>
            <a:chOff x="747" y="1827"/>
            <a:chExt cx="680" cy="500"/>
          </a:xfrm>
        </p:grpSpPr>
        <p:sp>
          <p:nvSpPr>
            <p:cNvPr id="22563" name="Line 54">
              <a:extLst>
                <a:ext uri="{FF2B5EF4-FFF2-40B4-BE49-F238E27FC236}">
                  <a16:creationId xmlns:a16="http://schemas.microsoft.com/office/drawing/2014/main" id="{CC5248A3-2F2B-B55C-0995-6458E4F72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9" y="2158"/>
              <a:ext cx="143" cy="16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4" name="Rectangle 55">
              <a:extLst>
                <a:ext uri="{FF2B5EF4-FFF2-40B4-BE49-F238E27FC236}">
                  <a16:creationId xmlns:a16="http://schemas.microsoft.com/office/drawing/2014/main" id="{C93224AC-44ED-A6EA-440D-0A60F47EF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827"/>
              <a:ext cx="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565" name="Rectangle 56">
              <a:extLst>
                <a:ext uri="{FF2B5EF4-FFF2-40B4-BE49-F238E27FC236}">
                  <a16:creationId xmlns:a16="http://schemas.microsoft.com/office/drawing/2014/main" id="{E787F26C-9307-E8E4-9B8F-980D32509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2001"/>
              <a:ext cx="2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price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" name="Group 57">
            <a:extLst>
              <a:ext uri="{FF2B5EF4-FFF2-40B4-BE49-F238E27FC236}">
                <a16:creationId xmlns:a16="http://schemas.microsoft.com/office/drawing/2014/main" id="{CD4539C5-D97B-2462-FEF6-33D454AAF9B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733800"/>
            <a:ext cx="2705100" cy="261938"/>
            <a:chOff x="1200" y="2352"/>
            <a:chExt cx="1704" cy="165"/>
          </a:xfrm>
        </p:grpSpPr>
        <p:grpSp>
          <p:nvGrpSpPr>
            <p:cNvPr id="22559" name="Group 58">
              <a:extLst>
                <a:ext uri="{FF2B5EF4-FFF2-40B4-BE49-F238E27FC236}">
                  <a16:creationId xmlns:a16="http://schemas.microsoft.com/office/drawing/2014/main" id="{B6BCE3BE-E01B-824B-149B-660DDFA52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" y="2380"/>
              <a:ext cx="1415" cy="91"/>
              <a:chOff x="1489" y="2380"/>
              <a:chExt cx="1415" cy="91"/>
            </a:xfrm>
          </p:grpSpPr>
          <p:sp>
            <p:nvSpPr>
              <p:cNvPr id="22561" name="Line 59">
                <a:extLst>
                  <a:ext uri="{FF2B5EF4-FFF2-40B4-BE49-F238E27FC236}">
                    <a16:creationId xmlns:a16="http://schemas.microsoft.com/office/drawing/2014/main" id="{A78AB00B-B0AE-74B6-549A-44F3B0CAD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9" y="2432"/>
                <a:ext cx="1376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2" name="Oval 60">
                <a:extLst>
                  <a:ext uri="{FF2B5EF4-FFF2-40B4-BE49-F238E27FC236}">
                    <a16:creationId xmlns:a16="http://schemas.microsoft.com/office/drawing/2014/main" id="{52679FDA-C6B0-7E55-9996-94800C548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2380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800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2560" name="Rectangle 61">
              <a:extLst>
                <a:ext uri="{FF2B5EF4-FFF2-40B4-BE49-F238E27FC236}">
                  <a16:creationId xmlns:a16="http://schemas.microsoft.com/office/drawing/2014/main" id="{5E65059E-57C5-C594-79E9-F98BBFE9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52"/>
              <a:ext cx="2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€</a:t>
              </a: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30</a:t>
              </a:r>
            </a:p>
          </p:txBody>
        </p:sp>
      </p:grpSp>
      <p:sp>
        <p:nvSpPr>
          <p:cNvPr id="22556" name="Freeform 62">
            <a:extLst>
              <a:ext uri="{FF2B5EF4-FFF2-40B4-BE49-F238E27FC236}">
                <a16:creationId xmlns:a16="http://schemas.microsoft.com/office/drawing/2014/main" id="{4D128675-5C60-975F-78B6-FAE0806FEDF2}"/>
              </a:ext>
            </a:extLst>
          </p:cNvPr>
          <p:cNvSpPr>
            <a:spLocks/>
          </p:cNvSpPr>
          <p:nvPr/>
        </p:nvSpPr>
        <p:spPr bwMode="auto">
          <a:xfrm>
            <a:off x="3881439" y="1708150"/>
            <a:ext cx="4905375" cy="4014788"/>
          </a:xfrm>
          <a:custGeom>
            <a:avLst/>
            <a:gdLst>
              <a:gd name="T0" fmla="*/ 0 w 3090"/>
              <a:gd name="T1" fmla="*/ 0 h 2529"/>
              <a:gd name="T2" fmla="*/ 0 w 3090"/>
              <a:gd name="T3" fmla="*/ 2147483646 h 2529"/>
              <a:gd name="T4" fmla="*/ 2147483646 w 3090"/>
              <a:gd name="T5" fmla="*/ 2147483646 h 2529"/>
              <a:gd name="T6" fmla="*/ 0 60000 65536"/>
              <a:gd name="T7" fmla="*/ 0 60000 65536"/>
              <a:gd name="T8" fmla="*/ 0 60000 65536"/>
              <a:gd name="T9" fmla="*/ 0 w 3090"/>
              <a:gd name="T10" fmla="*/ 0 h 2529"/>
              <a:gd name="T11" fmla="*/ 3090 w 3090"/>
              <a:gd name="T12" fmla="*/ 2529 h 2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0" h="2529">
                <a:moveTo>
                  <a:pt x="0" y="0"/>
                </a:moveTo>
                <a:lnTo>
                  <a:pt x="0" y="2529"/>
                </a:lnTo>
                <a:lnTo>
                  <a:pt x="3090" y="25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F16FB-B87E-1DC5-2CC4-57528CED017D}"/>
              </a:ext>
            </a:extLst>
          </p:cNvPr>
          <p:cNvSpPr/>
          <p:nvPr/>
        </p:nvSpPr>
        <p:spPr>
          <a:xfrm>
            <a:off x="2038351" y="447675"/>
            <a:ext cx="8304213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555997"/>
                </a:solidFill>
                <a:latin typeface="+mj-lt"/>
                <a:ea typeface="ＭＳ Ｐゴシック" panose="020B0600070205080204" pitchFamily="34" charset="-128"/>
              </a:rPr>
              <a:t>How Price Ceilings Affect Market Outcomes</a:t>
            </a:r>
            <a:endParaRPr lang="en-US" sz="3600" dirty="0">
              <a:solidFill>
                <a:srgbClr val="555997"/>
              </a:solidFill>
              <a:latin typeface="+mj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78DE6C1-9462-E3CF-C93D-7BDAEB1B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1" y="6478589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</a:rPr>
              <a:t>For use with Mankiw and Taylor, Economics 6</a:t>
            </a:r>
            <a:r>
              <a:rPr lang="en-GB" baseline="30000">
                <a:solidFill>
                  <a:schemeClr val="tx1"/>
                </a:solidFill>
              </a:rPr>
              <a:t>th</a:t>
            </a:r>
            <a:r>
              <a:rPr lang="en-GB">
                <a:solidFill>
                  <a:schemeClr val="tx1"/>
                </a:solidFill>
              </a:rPr>
              <a:t> edition 9781473786981 © Cengage EMEA 2023</a:t>
            </a:r>
          </a:p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CE44F-31E5-5077-3CAC-8DE890725994}"/>
              </a:ext>
            </a:extLst>
          </p:cNvPr>
          <p:cNvSpPr txBox="1"/>
          <p:nvPr/>
        </p:nvSpPr>
        <p:spPr>
          <a:xfrm>
            <a:off x="9601200" y="1451429"/>
            <a:ext cx="1676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7B00"/>
                </a:solidFill>
              </a:rPr>
              <a:t>Examples: Rent control in some U.S. cities</a:t>
            </a:r>
          </a:p>
          <a:p>
            <a:endParaRPr lang="en-US" sz="2000" dirty="0">
              <a:solidFill>
                <a:srgbClr val="FF7B00"/>
              </a:solidFill>
            </a:endParaRPr>
          </a:p>
          <a:p>
            <a:r>
              <a:rPr lang="en-US" sz="2000" dirty="0">
                <a:solidFill>
                  <a:srgbClr val="FF7B00"/>
                </a:solidFill>
              </a:rPr>
              <a:t>Food price ceilings in some</a:t>
            </a:r>
          </a:p>
          <a:p>
            <a:r>
              <a:rPr lang="en-US" sz="2000" dirty="0">
                <a:solidFill>
                  <a:srgbClr val="FF7B00"/>
                </a:solidFill>
              </a:rPr>
              <a:t>mid/lower income countries</a:t>
            </a:r>
          </a:p>
          <a:p>
            <a:endParaRPr lang="en-US" sz="2000" dirty="0">
              <a:solidFill>
                <a:srgbClr val="FF7B00"/>
              </a:solidFill>
            </a:endParaRPr>
          </a:p>
          <a:p>
            <a:r>
              <a:rPr lang="en-US" sz="2000" dirty="0">
                <a:solidFill>
                  <a:srgbClr val="FF7B00"/>
                </a:solidFill>
              </a:rPr>
              <a:t>Purpose: To protect lower-income households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4B7D-A815-6315-1E8E-56A0B768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price ceilings a good or bad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67CDD-03DC-8402-2716-1ED3D3CE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They lower prices, which helps low-income people gain access to an essential good like housing or food</a:t>
            </a:r>
          </a:p>
          <a:p>
            <a:r>
              <a:rPr lang="en-US" dirty="0"/>
              <a:t>They must be enforced: some people will want to cheat</a:t>
            </a:r>
          </a:p>
          <a:p>
            <a:r>
              <a:rPr lang="en-US" dirty="0"/>
              <a:t>They tend to discourage production &amp; encourage consumption: shortages</a:t>
            </a:r>
          </a:p>
          <a:p>
            <a:r>
              <a:rPr lang="en-US" dirty="0"/>
              <a:t>How much? It depends on price elasticity of demand and supply</a:t>
            </a:r>
          </a:p>
          <a:p>
            <a:r>
              <a:rPr lang="en-US" dirty="0"/>
              <a:t>AND on other policies: US housing is too scarce, but zoning policies are a much bigger cause than rent control</a:t>
            </a:r>
          </a:p>
          <a:p>
            <a:r>
              <a:rPr lang="en-US" dirty="0"/>
              <a:t>If combined with “rationing” (coupons, </a:t>
            </a:r>
            <a:r>
              <a:rPr lang="en-US" dirty="0" err="1"/>
              <a:t>etc</a:t>
            </a:r>
            <a:r>
              <a:rPr lang="en-US" dirty="0"/>
              <a:t>) ceilings can guarantee minimum access to all when shortages exist</a:t>
            </a:r>
          </a:p>
          <a:p>
            <a:r>
              <a:rPr lang="en-US" dirty="0"/>
              <a:t>There are other policies that can facilitate access to essentials (subsidies)</a:t>
            </a:r>
          </a:p>
          <a:p>
            <a:r>
              <a:rPr lang="en-US" dirty="0"/>
              <a:t>Price ceilings redistribute CS/PS and reduce the total PS/CS</a:t>
            </a:r>
          </a:p>
        </p:txBody>
      </p:sp>
    </p:spTree>
    <p:extLst>
      <p:ext uri="{BB962C8B-B14F-4D97-AF65-F5344CB8AC3E}">
        <p14:creationId xmlns:p14="http://schemas.microsoft.com/office/powerpoint/2010/main" val="56685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B83328FF-DF11-BBF4-A128-B53F29A58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9464" y="1112838"/>
            <a:ext cx="5229225" cy="449262"/>
          </a:xfrm>
          <a:solidFill>
            <a:srgbClr val="CCCEE2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Figure 2b. A Market with a Price Floor that is Binding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58D3FFE-8DDA-1B29-319C-DAA2841A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F3F6F9"/>
          </a:solidFill>
          <a:ln w="2270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4F14EFE4-4630-FB03-0E75-0DB6F195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F2F4F8"/>
          </a:solidFill>
          <a:ln w="2063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BF0382AE-D201-4563-2FA1-2E5857C27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F1F4F7"/>
          </a:solidFill>
          <a:ln w="1857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id="{FEC16C2E-1758-CA61-34C9-2DF62208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F0F2F5"/>
          </a:solidFill>
          <a:ln w="1651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7" name="Rectangle 9">
            <a:extLst>
              <a:ext uri="{FF2B5EF4-FFF2-40B4-BE49-F238E27FC236}">
                <a16:creationId xmlns:a16="http://schemas.microsoft.com/office/drawing/2014/main" id="{92EAE112-0BC4-8219-AD98-48BDE742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EEF1F4"/>
          </a:solidFill>
          <a:ln w="1444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8" name="Rectangle 10">
            <a:extLst>
              <a:ext uri="{FF2B5EF4-FFF2-40B4-BE49-F238E27FC236}">
                <a16:creationId xmlns:a16="http://schemas.microsoft.com/office/drawing/2014/main" id="{457A8501-12D4-A40D-4CC0-9FC1EE2CD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EDEFF3"/>
          </a:solidFill>
          <a:ln w="1238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9" name="Rectangle 11">
            <a:extLst>
              <a:ext uri="{FF2B5EF4-FFF2-40B4-BE49-F238E27FC236}">
                <a16:creationId xmlns:a16="http://schemas.microsoft.com/office/drawing/2014/main" id="{D6C69ECB-9E62-5102-D099-C22A48581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EBEEF2"/>
          </a:solidFill>
          <a:ln w="1031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0" name="Rectangle 12">
            <a:extLst>
              <a:ext uri="{FF2B5EF4-FFF2-40B4-BE49-F238E27FC236}">
                <a16:creationId xmlns:a16="http://schemas.microsoft.com/office/drawing/2014/main" id="{68089AEE-22E3-B78D-FB2F-BE6E29CB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EAECF1"/>
          </a:solidFill>
          <a:ln w="825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1" name="Rectangle 13">
            <a:extLst>
              <a:ext uri="{FF2B5EF4-FFF2-40B4-BE49-F238E27FC236}">
                <a16:creationId xmlns:a16="http://schemas.microsoft.com/office/drawing/2014/main" id="{A29B2852-4D75-D911-2B52-202EDBF9E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2" name="Rectangle 14">
            <a:extLst>
              <a:ext uri="{FF2B5EF4-FFF2-40B4-BE49-F238E27FC236}">
                <a16:creationId xmlns:a16="http://schemas.microsoft.com/office/drawing/2014/main" id="{1290A996-E5B3-99C4-2BCB-F684A63C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3" name="Rectangle 15">
            <a:extLst>
              <a:ext uri="{FF2B5EF4-FFF2-40B4-BE49-F238E27FC236}">
                <a16:creationId xmlns:a16="http://schemas.microsoft.com/office/drawing/2014/main" id="{9A6E1F45-EBE0-7B57-134E-8CD4DCFE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1782763"/>
            <a:ext cx="4902200" cy="3992562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4" name="Rectangle 16">
            <a:extLst>
              <a:ext uri="{FF2B5EF4-FFF2-40B4-BE49-F238E27FC236}">
                <a16:creationId xmlns:a16="http://schemas.microsoft.com/office/drawing/2014/main" id="{5343706F-9003-0074-6881-1DAC79867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1679575"/>
            <a:ext cx="4902200" cy="4014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35" name="Rectangle 21">
            <a:extLst>
              <a:ext uri="{FF2B5EF4-FFF2-40B4-BE49-F238E27FC236}">
                <a16:creationId xmlns:a16="http://schemas.microsoft.com/office/drawing/2014/main" id="{CD8DC75A-6BAA-43C7-E2A6-E153F80F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57594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59A3990F-2E61-223B-A2FB-7956CD21D6D9}"/>
              </a:ext>
            </a:extLst>
          </p:cNvPr>
          <p:cNvGrpSpPr>
            <a:grpSpLocks/>
          </p:cNvGrpSpPr>
          <p:nvPr/>
        </p:nvGrpSpPr>
        <p:grpSpPr bwMode="auto">
          <a:xfrm>
            <a:off x="5527676" y="2420939"/>
            <a:ext cx="3336926" cy="3005137"/>
            <a:chOff x="2522" y="1525"/>
            <a:chExt cx="2102" cy="1893"/>
          </a:xfrm>
        </p:grpSpPr>
        <p:sp>
          <p:nvSpPr>
            <p:cNvPr id="30776" name="Line 26">
              <a:extLst>
                <a:ext uri="{FF2B5EF4-FFF2-40B4-BE49-F238E27FC236}">
                  <a16:creationId xmlns:a16="http://schemas.microsoft.com/office/drawing/2014/main" id="{744FA51D-AAF9-7BD0-076F-C08914411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" y="1525"/>
              <a:ext cx="1622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7" name="Rectangle 27">
              <a:extLst>
                <a:ext uri="{FF2B5EF4-FFF2-40B4-BE49-F238E27FC236}">
                  <a16:creationId xmlns:a16="http://schemas.microsoft.com/office/drawing/2014/main" id="{A8105792-9488-FC7F-C584-A89ECC6CF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3190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F87606DD-E1B5-6350-8796-5F621478E638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2103438"/>
            <a:ext cx="2992438" cy="3302000"/>
            <a:chOff x="2406" y="1325"/>
            <a:chExt cx="1885" cy="2080"/>
          </a:xfrm>
        </p:grpSpPr>
        <p:sp>
          <p:nvSpPr>
            <p:cNvPr id="30774" name="Line 29">
              <a:extLst>
                <a:ext uri="{FF2B5EF4-FFF2-40B4-BE49-F238E27FC236}">
                  <a16:creationId xmlns:a16="http://schemas.microsoft.com/office/drawing/2014/main" id="{E1BE4747-B565-B5C5-F797-0BA2DB9AA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6" y="1512"/>
              <a:ext cx="1647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5" name="Rectangle 30">
              <a:extLst>
                <a:ext uri="{FF2B5EF4-FFF2-40B4-BE49-F238E27FC236}">
                  <a16:creationId xmlns:a16="http://schemas.microsoft.com/office/drawing/2014/main" id="{0B58D1D1-0C60-C8A1-528A-45CA6340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1325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Supply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CB7A2A58-0DFE-E54A-CD56-8A78420E872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048001"/>
            <a:ext cx="5265738" cy="739775"/>
            <a:chOff x="1152" y="1920"/>
            <a:chExt cx="3317" cy="466"/>
          </a:xfrm>
        </p:grpSpPr>
        <p:sp>
          <p:nvSpPr>
            <p:cNvPr id="30770" name="Line 32">
              <a:extLst>
                <a:ext uri="{FF2B5EF4-FFF2-40B4-BE49-F238E27FC236}">
                  <a16:creationId xmlns:a16="http://schemas.microsoft.com/office/drawing/2014/main" id="{B97D2DF9-A0C3-E3C4-EE28-AA1603851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2" y="2005"/>
              <a:ext cx="2880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1" name="Rectangle 33">
              <a:extLst>
                <a:ext uri="{FF2B5EF4-FFF2-40B4-BE49-F238E27FC236}">
                  <a16:creationId xmlns:a16="http://schemas.microsoft.com/office/drawing/2014/main" id="{7D0EDFB1-347A-429E-FEBD-F0375EC2F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20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€0.45</a:t>
              </a:r>
              <a:endParaRPr lang="en-US" altLang="en-US" sz="1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2" name="Rectangle 34">
              <a:extLst>
                <a:ext uri="{FF2B5EF4-FFF2-40B4-BE49-F238E27FC236}">
                  <a16:creationId xmlns:a16="http://schemas.microsoft.com/office/drawing/2014/main" id="{56004954-1380-84D8-AFA5-D45BCF04E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2048"/>
              <a:ext cx="3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Price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3" name="Rectangle 35">
              <a:extLst>
                <a:ext uri="{FF2B5EF4-FFF2-40B4-BE49-F238E27FC236}">
                  <a16:creationId xmlns:a16="http://schemas.microsoft.com/office/drawing/2014/main" id="{4A778F77-6B07-B2F0-5BBE-5377C4A17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2221"/>
              <a:ext cx="2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floor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F682CFED-0101-6BE5-7274-901FD3707DBC}"/>
              </a:ext>
            </a:extLst>
          </p:cNvPr>
          <p:cNvGrpSpPr>
            <a:grpSpLocks/>
          </p:cNvGrpSpPr>
          <p:nvPr/>
        </p:nvGrpSpPr>
        <p:grpSpPr bwMode="auto">
          <a:xfrm>
            <a:off x="6065838" y="3121026"/>
            <a:ext cx="196850" cy="2900363"/>
            <a:chOff x="2861" y="1966"/>
            <a:chExt cx="124" cy="1827"/>
          </a:xfrm>
        </p:grpSpPr>
        <p:sp>
          <p:nvSpPr>
            <p:cNvPr id="30767" name="Line 37">
              <a:extLst>
                <a:ext uri="{FF2B5EF4-FFF2-40B4-BE49-F238E27FC236}">
                  <a16:creationId xmlns:a16="http://schemas.microsoft.com/office/drawing/2014/main" id="{F75ACD8C-0B2B-C74F-EB34-43EAAE8B7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7" y="2005"/>
              <a:ext cx="1" cy="1569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8" name="Oval 38">
              <a:extLst>
                <a:ext uri="{FF2B5EF4-FFF2-40B4-BE49-F238E27FC236}">
                  <a16:creationId xmlns:a16="http://schemas.microsoft.com/office/drawing/2014/main" id="{AC39E40C-A168-673C-68A0-E4F5517F0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1966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800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9" name="Rectangle 39">
              <a:extLst>
                <a:ext uri="{FF2B5EF4-FFF2-40B4-BE49-F238E27FC236}">
                  <a16:creationId xmlns:a16="http://schemas.microsoft.com/office/drawing/2014/main" id="{533628DA-283F-7E3A-690B-B2A03614F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3628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3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1C1DBDD0-2F58-35F4-B473-989F95F2FE57}"/>
              </a:ext>
            </a:extLst>
          </p:cNvPr>
          <p:cNvGrpSpPr>
            <a:grpSpLocks/>
          </p:cNvGrpSpPr>
          <p:nvPr/>
        </p:nvGrpSpPr>
        <p:grpSpPr bwMode="auto">
          <a:xfrm>
            <a:off x="5654676" y="6089651"/>
            <a:ext cx="1033463" cy="536575"/>
            <a:chOff x="2602" y="3836"/>
            <a:chExt cx="651" cy="338"/>
          </a:xfrm>
        </p:grpSpPr>
        <p:sp>
          <p:nvSpPr>
            <p:cNvPr id="30765" name="Rectangle 41">
              <a:extLst>
                <a:ext uri="{FF2B5EF4-FFF2-40B4-BE49-F238E27FC236}">
                  <a16:creationId xmlns:a16="http://schemas.microsoft.com/office/drawing/2014/main" id="{6C7B359D-A550-8F1F-B1C3-B32C2CB11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383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6" name="Rectangle 42">
              <a:extLst>
                <a:ext uri="{FF2B5EF4-FFF2-40B4-BE49-F238E27FC236}">
                  <a16:creationId xmlns:a16="http://schemas.microsoft.com/office/drawing/2014/main" id="{246F4A07-1598-A5A2-6064-CD7B1420E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4009"/>
              <a:ext cx="6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demanded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65603CF7-F3EB-737A-0DF9-377F3311CF0F}"/>
              </a:ext>
            </a:extLst>
          </p:cNvPr>
          <p:cNvGrpSpPr>
            <a:grpSpLocks/>
          </p:cNvGrpSpPr>
          <p:nvPr/>
        </p:nvGrpSpPr>
        <p:grpSpPr bwMode="auto">
          <a:xfrm>
            <a:off x="7097713" y="3121026"/>
            <a:ext cx="234950" cy="2900363"/>
            <a:chOff x="3511" y="1966"/>
            <a:chExt cx="148" cy="1827"/>
          </a:xfrm>
        </p:grpSpPr>
        <p:sp>
          <p:nvSpPr>
            <p:cNvPr id="30762" name="Line 44">
              <a:extLst>
                <a:ext uri="{FF2B5EF4-FFF2-40B4-BE49-F238E27FC236}">
                  <a16:creationId xmlns:a16="http://schemas.microsoft.com/office/drawing/2014/main" id="{0A74CA22-C8ED-62EE-C7B7-061C8D55E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5" y="2005"/>
              <a:ext cx="1" cy="1569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3" name="Oval 45">
              <a:extLst>
                <a:ext uri="{FF2B5EF4-FFF2-40B4-BE49-F238E27FC236}">
                  <a16:creationId xmlns:a16="http://schemas.microsoft.com/office/drawing/2014/main" id="{12AA5965-FEC7-0C5B-9890-DB169320B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1966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800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4" name="Rectangle 46">
              <a:extLst>
                <a:ext uri="{FF2B5EF4-FFF2-40B4-BE49-F238E27FC236}">
                  <a16:creationId xmlns:a16="http://schemas.microsoft.com/office/drawing/2014/main" id="{6D367E28-D42E-A368-2CCC-258D57A2C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3628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6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D7F2F70B-C901-1703-724C-BBD8D23D2F0C}"/>
              </a:ext>
            </a:extLst>
          </p:cNvPr>
          <p:cNvGrpSpPr>
            <a:grpSpLocks/>
          </p:cNvGrpSpPr>
          <p:nvPr/>
        </p:nvGrpSpPr>
        <p:grpSpPr bwMode="auto">
          <a:xfrm>
            <a:off x="6877053" y="6089651"/>
            <a:ext cx="814388" cy="536575"/>
            <a:chOff x="3372" y="3836"/>
            <a:chExt cx="513" cy="338"/>
          </a:xfrm>
        </p:grpSpPr>
        <p:sp>
          <p:nvSpPr>
            <p:cNvPr id="30760" name="Rectangle 48">
              <a:extLst>
                <a:ext uri="{FF2B5EF4-FFF2-40B4-BE49-F238E27FC236}">
                  <a16:creationId xmlns:a16="http://schemas.microsoft.com/office/drawing/2014/main" id="{5FD4C5D7-909C-8138-6EC1-BE6FC84FF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83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Quantity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1" name="Rectangle 49">
              <a:extLst>
                <a:ext uri="{FF2B5EF4-FFF2-40B4-BE49-F238E27FC236}">
                  <a16:creationId xmlns:a16="http://schemas.microsoft.com/office/drawing/2014/main" id="{A95808EA-7F41-D883-8E0F-11C2443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4009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supplied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8A95EE30-E5B8-132D-27C2-1A0953A705CD}"/>
              </a:ext>
            </a:extLst>
          </p:cNvPr>
          <p:cNvGrpSpPr>
            <a:grpSpLocks/>
          </p:cNvGrpSpPr>
          <p:nvPr/>
        </p:nvGrpSpPr>
        <p:grpSpPr bwMode="auto">
          <a:xfrm>
            <a:off x="2514602" y="3962400"/>
            <a:ext cx="1079501" cy="895350"/>
            <a:chOff x="822" y="2471"/>
            <a:chExt cx="680" cy="564"/>
          </a:xfrm>
        </p:grpSpPr>
        <p:sp>
          <p:nvSpPr>
            <p:cNvPr id="30757" name="Line 51">
              <a:extLst>
                <a:ext uri="{FF2B5EF4-FFF2-40B4-BE49-F238E27FC236}">
                  <a16:creationId xmlns:a16="http://schemas.microsoft.com/office/drawing/2014/main" id="{63ADC9DB-C196-D399-B21C-74B256875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2471"/>
              <a:ext cx="208" cy="19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8" name="Rectangle 52">
              <a:extLst>
                <a:ext uri="{FF2B5EF4-FFF2-40B4-BE49-F238E27FC236}">
                  <a16:creationId xmlns:a16="http://schemas.microsoft.com/office/drawing/2014/main" id="{F9A4E9E8-319B-CA75-EEA8-1B9345F95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2697"/>
              <a:ext cx="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59" name="Rectangle 53">
              <a:extLst>
                <a:ext uri="{FF2B5EF4-FFF2-40B4-BE49-F238E27FC236}">
                  <a16:creationId xmlns:a16="http://schemas.microsoft.com/office/drawing/2014/main" id="{2AF450C6-96EE-C04F-43A2-90F90FCD2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" y="2870"/>
              <a:ext cx="2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price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475F6EC-4E7B-CA13-44E6-1109A515CBA1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2652714"/>
            <a:ext cx="1030288" cy="427037"/>
            <a:chOff x="2950" y="1671"/>
            <a:chExt cx="649" cy="269"/>
          </a:xfrm>
        </p:grpSpPr>
        <p:sp>
          <p:nvSpPr>
            <p:cNvPr id="30755" name="Freeform 55">
              <a:extLst>
                <a:ext uri="{FF2B5EF4-FFF2-40B4-BE49-F238E27FC236}">
                  <a16:creationId xmlns:a16="http://schemas.microsoft.com/office/drawing/2014/main" id="{6AA1488F-B8A7-8C2D-2F6F-4F3C7633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862"/>
              <a:ext cx="649" cy="78"/>
            </a:xfrm>
            <a:custGeom>
              <a:avLst/>
              <a:gdLst>
                <a:gd name="T0" fmla="*/ 2147483646 w 50"/>
                <a:gd name="T1" fmla="*/ 2147483646 h 6"/>
                <a:gd name="T2" fmla="*/ 2147483646 w 50"/>
                <a:gd name="T3" fmla="*/ 2147483646 h 6"/>
                <a:gd name="T4" fmla="*/ 2147483646 w 50"/>
                <a:gd name="T5" fmla="*/ 2147483646 h 6"/>
                <a:gd name="T6" fmla="*/ 2147483646 w 50"/>
                <a:gd name="T7" fmla="*/ 0 h 6"/>
                <a:gd name="T8" fmla="*/ 2147483646 w 50"/>
                <a:gd name="T9" fmla="*/ 2147483646 h 6"/>
                <a:gd name="T10" fmla="*/ 2147483646 w 50"/>
                <a:gd name="T11" fmla="*/ 2147483646 h 6"/>
                <a:gd name="T12" fmla="*/ 0 w 50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6"/>
                <a:gd name="T23" fmla="*/ 50 w 50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6">
                  <a:moveTo>
                    <a:pt x="50" y="6"/>
                  </a:moveTo>
                  <a:cubicBezTo>
                    <a:pt x="50" y="4"/>
                    <a:pt x="47" y="3"/>
                    <a:pt x="4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5" y="1"/>
                    <a:pt x="25" y="0"/>
                  </a:cubicBezTo>
                  <a:cubicBezTo>
                    <a:pt x="25" y="1"/>
                    <a:pt x="23" y="3"/>
                    <a:pt x="2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6" name="Rectangle 56">
              <a:extLst>
                <a:ext uri="{FF2B5EF4-FFF2-40B4-BE49-F238E27FC236}">
                  <a16:creationId xmlns:a16="http://schemas.microsoft.com/office/drawing/2014/main" id="{3DF8B94B-6181-E815-4723-894B220A6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671"/>
              <a:ext cx="4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Surplus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45" name="Freeform 57">
            <a:extLst>
              <a:ext uri="{FF2B5EF4-FFF2-40B4-BE49-F238E27FC236}">
                <a16:creationId xmlns:a16="http://schemas.microsoft.com/office/drawing/2014/main" id="{14F01A9B-5114-DEA1-3097-90F16639B4FA}"/>
              </a:ext>
            </a:extLst>
          </p:cNvPr>
          <p:cNvSpPr>
            <a:spLocks/>
          </p:cNvSpPr>
          <p:nvPr/>
        </p:nvSpPr>
        <p:spPr bwMode="auto">
          <a:xfrm>
            <a:off x="3997325" y="1679575"/>
            <a:ext cx="4902200" cy="4014788"/>
          </a:xfrm>
          <a:custGeom>
            <a:avLst/>
            <a:gdLst>
              <a:gd name="T0" fmla="*/ 0 w 3088"/>
              <a:gd name="T1" fmla="*/ 0 h 2529"/>
              <a:gd name="T2" fmla="*/ 0 w 3088"/>
              <a:gd name="T3" fmla="*/ 2147483646 h 2529"/>
              <a:gd name="T4" fmla="*/ 2147483646 w 3088"/>
              <a:gd name="T5" fmla="*/ 2147483646 h 2529"/>
              <a:gd name="T6" fmla="*/ 0 60000 65536"/>
              <a:gd name="T7" fmla="*/ 0 60000 65536"/>
              <a:gd name="T8" fmla="*/ 0 60000 65536"/>
              <a:gd name="T9" fmla="*/ 0 w 3088"/>
              <a:gd name="T10" fmla="*/ 0 h 2529"/>
              <a:gd name="T11" fmla="*/ 3088 w 3088"/>
              <a:gd name="T12" fmla="*/ 2529 h 2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8" h="2529">
                <a:moveTo>
                  <a:pt x="0" y="0"/>
                </a:moveTo>
                <a:lnTo>
                  <a:pt x="0" y="2529"/>
                </a:lnTo>
                <a:lnTo>
                  <a:pt x="3088" y="25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" name="Group 58">
            <a:extLst>
              <a:ext uri="{FF2B5EF4-FFF2-40B4-BE49-F238E27FC236}">
                <a16:creationId xmlns:a16="http://schemas.microsoft.com/office/drawing/2014/main" id="{B10D48F5-1D19-810F-E848-363E2FA0BADE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3697289"/>
            <a:ext cx="3368675" cy="261937"/>
            <a:chOff x="1200" y="2329"/>
            <a:chExt cx="2122" cy="165"/>
          </a:xfrm>
        </p:grpSpPr>
        <p:sp>
          <p:nvSpPr>
            <p:cNvPr id="30752" name="Line 59">
              <a:extLst>
                <a:ext uri="{FF2B5EF4-FFF2-40B4-BE49-F238E27FC236}">
                  <a16:creationId xmlns:a16="http://schemas.microsoft.com/office/drawing/2014/main" id="{90D7E966-2E6D-7EF3-C0DE-6BCEDFCF2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2" y="2407"/>
              <a:ext cx="1713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3" name="Oval 60">
              <a:extLst>
                <a:ext uri="{FF2B5EF4-FFF2-40B4-BE49-F238E27FC236}">
                  <a16:creationId xmlns:a16="http://schemas.microsoft.com/office/drawing/2014/main" id="{705243A8-52FC-DA3E-2FD8-5BE6966E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355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800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54" name="Rectangle 61">
              <a:extLst>
                <a:ext uri="{FF2B5EF4-FFF2-40B4-BE49-F238E27FC236}">
                  <a16:creationId xmlns:a16="http://schemas.microsoft.com/office/drawing/2014/main" id="{F6AA7A3D-DC8E-9306-0D91-A1D19B8A8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29"/>
              <a:ext cx="3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0.35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47" name="Text Box 62">
            <a:extLst>
              <a:ext uri="{FF2B5EF4-FFF2-40B4-BE49-F238E27FC236}">
                <a16:creationId xmlns:a16="http://schemas.microsoft.com/office/drawing/2014/main" id="{D672A792-65BF-2EEC-E6CB-0B939D1D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6675439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800" b="1">
              <a:solidFill>
                <a:srgbClr val="411D7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800" b="1">
              <a:solidFill>
                <a:srgbClr val="411D7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48" name="Rectangle 61">
            <a:extLst>
              <a:ext uri="{FF2B5EF4-FFF2-40B4-BE49-F238E27FC236}">
                <a16:creationId xmlns:a16="http://schemas.microsoft.com/office/drawing/2014/main" id="{A655A32A-38D2-418C-9AD2-B036550A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7912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 b="1">
                <a:latin typeface="Arial" panose="020B0604020202020204" pitchFamily="34" charset="0"/>
                <a:ea typeface="ＭＳ Ｐゴシック" panose="020B0600070205080204" pitchFamily="34" charset="-128"/>
              </a:rPr>
              <a:t>Quantity of alcohol per unit (millions)</a:t>
            </a:r>
          </a:p>
        </p:txBody>
      </p:sp>
      <p:sp>
        <p:nvSpPr>
          <p:cNvPr id="30749" name="Rectangle 62">
            <a:extLst>
              <a:ext uri="{FF2B5EF4-FFF2-40B4-BE49-F238E27FC236}">
                <a16:creationId xmlns:a16="http://schemas.microsoft.com/office/drawing/2014/main" id="{66DA344D-871A-97AE-B7BB-93522027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1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 b="1">
                <a:latin typeface="Arial" panose="020B0604020202020204" pitchFamily="34" charset="0"/>
                <a:ea typeface="ＭＳ Ｐゴシック" panose="020B0600070205080204" pitchFamily="34" charset="-128"/>
              </a:rPr>
              <a:t>Price of alcohol per unit (€)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65FDA-3ADF-0BF6-A7FD-E58CFF267B7E}"/>
              </a:ext>
            </a:extLst>
          </p:cNvPr>
          <p:cNvSpPr/>
          <p:nvPr/>
        </p:nvSpPr>
        <p:spPr>
          <a:xfrm>
            <a:off x="2000250" y="412750"/>
            <a:ext cx="71437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rgbClr val="555997"/>
                </a:solidFill>
                <a:latin typeface="+mj-lt"/>
                <a:ea typeface="ＭＳ Ｐゴシック" panose="020B0600070205080204" pitchFamily="34" charset="-128"/>
              </a:rPr>
              <a:t>How Price Floors Affect Market Outcomes</a:t>
            </a:r>
            <a:endParaRPr lang="en-US" sz="3200" dirty="0">
              <a:solidFill>
                <a:srgbClr val="555997"/>
              </a:solidFill>
              <a:latin typeface="+mj-lt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1F608F3-8C99-91E3-A370-8B78C8B5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1" y="6478589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</a:rPr>
              <a:t>For use with Mankiw and Taylor, Economics 6</a:t>
            </a:r>
            <a:r>
              <a:rPr lang="en-GB" baseline="30000">
                <a:solidFill>
                  <a:schemeClr val="tx1"/>
                </a:solidFill>
              </a:rPr>
              <a:t>th</a:t>
            </a:r>
            <a:r>
              <a:rPr lang="en-GB">
                <a:solidFill>
                  <a:schemeClr val="tx1"/>
                </a:solidFill>
              </a:rPr>
              <a:t> edition 9781473786981 © Cengage EMEA 2023</a:t>
            </a:r>
          </a:p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97E46D-67DB-596B-1956-6C54FC75659A}"/>
              </a:ext>
            </a:extLst>
          </p:cNvPr>
          <p:cNvSpPr txBox="1"/>
          <p:nvPr/>
        </p:nvSpPr>
        <p:spPr>
          <a:xfrm>
            <a:off x="10025063" y="1112838"/>
            <a:ext cx="1854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Examples: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Agricultural “price supports”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(floors) in many wealthy countries—U.S., Europe to protect farm sector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Minimum wages to raise income for low-skill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58A7-6FE7-59BD-BC87-C62AD4A5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price floors?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DE227-2EED-F3EF-0ED0-83A4F2C2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7404"/>
          </a:xfrm>
        </p:spPr>
        <p:txBody>
          <a:bodyPr>
            <a:normAutofit/>
          </a:bodyPr>
          <a:lstStyle/>
          <a:p>
            <a:r>
              <a:rPr lang="en-US" dirty="0"/>
              <a:t>The most effective way to maintain a price floor (enforce it) is for government to buy the resulting surplus</a:t>
            </a:r>
          </a:p>
          <a:p>
            <a:r>
              <a:rPr lang="en-US" dirty="0"/>
              <a:t>How big a surplus depends on price elasticity of supply</a:t>
            </a:r>
          </a:p>
          <a:p>
            <a:r>
              <a:rPr lang="en-US" dirty="0"/>
              <a:t>Buying the surplus costs the government €</a:t>
            </a:r>
          </a:p>
          <a:p>
            <a:r>
              <a:rPr lang="en-US" dirty="0"/>
              <a:t>The EU accumulated a “butter mountain” due to price floors on dairy</a:t>
            </a:r>
          </a:p>
          <a:p>
            <a:r>
              <a:rPr lang="en-US" dirty="0"/>
              <a:t>The US govt buys, then gives away surplus dairy to pregnant women, mothers and kids</a:t>
            </a:r>
          </a:p>
          <a:p>
            <a:r>
              <a:rPr lang="en-US" dirty="0"/>
              <a:t>Price floors increase producer surplus and reduce total surplus</a:t>
            </a:r>
          </a:p>
        </p:txBody>
      </p:sp>
      <p:pic>
        <p:nvPicPr>
          <p:cNvPr id="5" name="Picture 4" descr="A cow standing in a field&#10;&#10;Description automatically generated">
            <a:extLst>
              <a:ext uri="{FF2B5EF4-FFF2-40B4-BE49-F238E27FC236}">
                <a16:creationId xmlns:a16="http://schemas.microsoft.com/office/drawing/2014/main" id="{9BEBA3B3-D116-6F97-F6BC-84AA7E7A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42" y="365125"/>
            <a:ext cx="1625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62025-55FA-95B1-58E0-F32D40ED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5500"/>
          </a:xfrm>
        </p:spPr>
        <p:txBody>
          <a:bodyPr/>
          <a:lstStyle/>
          <a:p>
            <a:r>
              <a:rPr lang="en-US" dirty="0"/>
              <a:t> Minimum wage: a price floor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5447C-A59B-B821-C8EE-1F6C07480407}"/>
              </a:ext>
            </a:extLst>
          </p:cNvPr>
          <p:cNvCxnSpPr>
            <a:cxnSpLocks/>
          </p:cNvCxnSpPr>
          <p:nvPr/>
        </p:nvCxnSpPr>
        <p:spPr>
          <a:xfrm>
            <a:off x="2994991" y="1391478"/>
            <a:ext cx="0" cy="4664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9C0773-4D74-3D46-FA20-699D02EC1B21}"/>
              </a:ext>
            </a:extLst>
          </p:cNvPr>
          <p:cNvCxnSpPr/>
          <p:nvPr/>
        </p:nvCxnSpPr>
        <p:spPr>
          <a:xfrm>
            <a:off x="3001617" y="6062870"/>
            <a:ext cx="56851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60C22-BF4B-0FB2-492F-397B70C985E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001617" y="1987826"/>
            <a:ext cx="5009322" cy="40750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18FACC-F91F-BA08-F784-D40F237F221D}"/>
              </a:ext>
            </a:extLst>
          </p:cNvPr>
          <p:cNvCxnSpPr>
            <a:cxnSpLocks/>
          </p:cNvCxnSpPr>
          <p:nvPr/>
        </p:nvCxnSpPr>
        <p:spPr>
          <a:xfrm flipV="1">
            <a:off x="3117573" y="2218658"/>
            <a:ext cx="2726635" cy="33074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22BD00-E35E-95AF-0890-E37F8EE0638C}"/>
              </a:ext>
            </a:extLst>
          </p:cNvPr>
          <p:cNvCxnSpPr>
            <a:cxnSpLocks/>
          </p:cNvCxnSpPr>
          <p:nvPr/>
        </p:nvCxnSpPr>
        <p:spPr>
          <a:xfrm>
            <a:off x="3001617" y="2798909"/>
            <a:ext cx="4094922" cy="0"/>
          </a:xfrm>
          <a:prstGeom prst="line">
            <a:avLst/>
          </a:prstGeom>
          <a:ln w="28575">
            <a:solidFill>
              <a:srgbClr val="FF1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91F5C4-BEE4-8625-CBED-2C2B3828277D}"/>
              </a:ext>
            </a:extLst>
          </p:cNvPr>
          <p:cNvSpPr txBox="1"/>
          <p:nvPr/>
        </p:nvSpPr>
        <p:spPr>
          <a:xfrm>
            <a:off x="8686800" y="5903843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67F75-4CF1-C06D-324D-CEE3362AA8AA}"/>
              </a:ext>
            </a:extLst>
          </p:cNvPr>
          <p:cNvSpPr txBox="1"/>
          <p:nvPr/>
        </p:nvSpPr>
        <p:spPr>
          <a:xfrm>
            <a:off x="1454847" y="1756993"/>
            <a:ext cx="154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/>
              <a:t>real wage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DA535E-899F-3AA3-108F-835C5D99BD9A}"/>
              </a:ext>
            </a:extLst>
          </p:cNvPr>
          <p:cNvSpPr txBox="1"/>
          <p:nvPr/>
        </p:nvSpPr>
        <p:spPr>
          <a:xfrm>
            <a:off x="974035" y="2445025"/>
            <a:ext cx="249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 min wage</a:t>
            </a:r>
          </a:p>
          <a:p>
            <a:endParaRPr lang="en-US" sz="2400" dirty="0"/>
          </a:p>
          <a:p>
            <a:r>
              <a:rPr lang="en-US" sz="2400" dirty="0"/>
              <a:t>            w</a:t>
            </a:r>
            <a:r>
              <a:rPr lang="en-US" sz="2400" baseline="-25000" dirty="0"/>
              <a:t>e</a:t>
            </a:r>
            <a:endParaRPr lang="en-US" sz="2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76BAB5-6CF0-8E33-C021-1B68284DF20A}"/>
              </a:ext>
            </a:extLst>
          </p:cNvPr>
          <p:cNvCxnSpPr/>
          <p:nvPr/>
        </p:nvCxnSpPr>
        <p:spPr>
          <a:xfrm>
            <a:off x="3001617" y="3429000"/>
            <a:ext cx="3578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BB74A3-D6C8-A8A1-2ED5-7DE0DB51B26B}"/>
              </a:ext>
            </a:extLst>
          </p:cNvPr>
          <p:cNvCxnSpPr/>
          <p:nvPr/>
        </p:nvCxnSpPr>
        <p:spPr>
          <a:xfrm>
            <a:off x="4830417" y="3429000"/>
            <a:ext cx="0" cy="2705675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9F57D9-98AC-F10C-CC27-94A535AB52CB}"/>
              </a:ext>
            </a:extLst>
          </p:cNvPr>
          <p:cNvCxnSpPr/>
          <p:nvPr/>
        </p:nvCxnSpPr>
        <p:spPr>
          <a:xfrm>
            <a:off x="4015409" y="2798909"/>
            <a:ext cx="0" cy="3263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41BD9DC-F6B4-7B6E-AB15-B92647A83D8F}"/>
              </a:ext>
            </a:extLst>
          </p:cNvPr>
          <p:cNvSpPr txBox="1"/>
          <p:nvPr/>
        </p:nvSpPr>
        <p:spPr>
          <a:xfrm flipH="1">
            <a:off x="3564034" y="6221897"/>
            <a:ext cx="18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L’          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3F9804-AD10-F626-4AE5-8C7F079A19BE}"/>
                  </a:ext>
                </a:extLst>
              </p14:cNvPr>
              <p14:cNvContentPartPr/>
              <p14:nvPr/>
            </p14:nvContentPartPr>
            <p14:xfrm>
              <a:off x="3083165" y="2968763"/>
              <a:ext cx="829800" cy="30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3F9804-AD10-F626-4AE5-8C7F079A19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525" y="2788763"/>
                <a:ext cx="10094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8BCEEA2-7A4D-EAA0-1FA1-9F164195199D}"/>
                  </a:ext>
                </a:extLst>
              </p14:cNvPr>
              <p14:cNvContentPartPr/>
              <p14:nvPr/>
            </p14:nvContentPartPr>
            <p14:xfrm>
              <a:off x="3086405" y="3260003"/>
              <a:ext cx="838440" cy="30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8BCEEA2-7A4D-EAA0-1FA1-9F1641951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6765" y="3080363"/>
                <a:ext cx="10180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1D7298-C61A-C1DF-1BA2-CA1C75B6F0F4}"/>
                  </a:ext>
                </a:extLst>
              </p14:cNvPr>
              <p14:cNvContentPartPr/>
              <p14:nvPr/>
            </p14:nvContentPartPr>
            <p14:xfrm>
              <a:off x="4161365" y="3274043"/>
              <a:ext cx="223920" cy="53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1D7298-C61A-C1DF-1BA2-CA1C75B6F0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1365" y="3094403"/>
                <a:ext cx="4035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FB1220-6A14-022F-7719-DA09CA0AAC5E}"/>
                  </a:ext>
                </a:extLst>
              </p14:cNvPr>
              <p14:cNvContentPartPr/>
              <p14:nvPr/>
            </p14:nvContentPartPr>
            <p14:xfrm>
              <a:off x="4095845" y="3661763"/>
              <a:ext cx="39312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FB1220-6A14-022F-7719-DA09CA0AAC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6205" y="3481763"/>
                <a:ext cx="572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106D27-EB35-034A-4920-4D4D296BD637}"/>
                  </a:ext>
                </a:extLst>
              </p14:cNvPr>
              <p14:cNvContentPartPr/>
              <p14:nvPr/>
            </p14:nvContentPartPr>
            <p14:xfrm>
              <a:off x="4118525" y="3998723"/>
              <a:ext cx="112320" cy="25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106D27-EB35-034A-4920-4D4D296BD6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28525" y="3819083"/>
                <a:ext cx="2919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CE48846-ACFF-05C6-C034-55D3B9AF75B0}"/>
                  </a:ext>
                </a:extLst>
              </p14:cNvPr>
              <p14:cNvContentPartPr/>
              <p14:nvPr/>
            </p14:nvContentPartPr>
            <p14:xfrm>
              <a:off x="4088285" y="3021683"/>
              <a:ext cx="103320" cy="6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CE48846-ACFF-05C6-C034-55D3B9AF75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16645" y="2877683"/>
                <a:ext cx="2469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C20D836-EBD3-B8DF-70BF-377413D26EFF}"/>
                  </a:ext>
                </a:extLst>
              </p14:cNvPr>
              <p14:cNvContentPartPr/>
              <p14:nvPr/>
            </p14:nvContentPartPr>
            <p14:xfrm>
              <a:off x="4521725" y="3423803"/>
              <a:ext cx="218160" cy="193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C20D836-EBD3-B8DF-70BF-377413D26E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9725" y="3280163"/>
                <a:ext cx="3618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45B2A0-F894-C48B-8A1A-A7D5FC95A6E4}"/>
                  </a:ext>
                </a:extLst>
              </p14:cNvPr>
              <p14:cNvContentPartPr/>
              <p14:nvPr/>
            </p14:nvContentPartPr>
            <p14:xfrm>
              <a:off x="4310405" y="3854723"/>
              <a:ext cx="47160" cy="1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45B2A0-F894-C48B-8A1A-A7D5FC95A6E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8405" y="3710723"/>
                <a:ext cx="1908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0D99F6C-CB23-195E-E89A-8B001D63517A}"/>
                  </a:ext>
                </a:extLst>
              </p14:cNvPr>
              <p14:cNvContentPartPr/>
              <p14:nvPr/>
            </p14:nvContentPartPr>
            <p14:xfrm>
              <a:off x="4094405" y="4164683"/>
              <a:ext cx="30240" cy="6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0D99F6C-CB23-195E-E89A-8B001D6351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22405" y="4021043"/>
                <a:ext cx="173880" cy="35388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2D771E6-7FAC-A48A-A5B4-E248413F48C9}"/>
              </a:ext>
            </a:extLst>
          </p:cNvPr>
          <p:cNvSpPr txBox="1"/>
          <p:nvPr/>
        </p:nvSpPr>
        <p:spPr>
          <a:xfrm>
            <a:off x="8456612" y="418165"/>
            <a:ext cx="3044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1A82"/>
                </a:solidFill>
              </a:rPr>
              <a:t>Red rectangle:</a:t>
            </a:r>
          </a:p>
          <a:p>
            <a:r>
              <a:rPr lang="en-US" sz="2400" dirty="0">
                <a:solidFill>
                  <a:srgbClr val="FF1A82"/>
                </a:solidFill>
              </a:rPr>
              <a:t>Redistribution. Workers get more seller surplus (higher income) as a result of the min wage. Used to be buyer surplus (firms)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783188-6B21-D283-0808-07F7D7415F3C}"/>
              </a:ext>
            </a:extLst>
          </p:cNvPr>
          <p:cNvSpPr txBox="1"/>
          <p:nvPr/>
        </p:nvSpPr>
        <p:spPr>
          <a:xfrm>
            <a:off x="8305935" y="3760505"/>
            <a:ext cx="340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Green </a:t>
            </a:r>
            <a:r>
              <a:rPr lang="en-US" sz="2400" dirty="0" err="1">
                <a:solidFill>
                  <a:srgbClr val="00B050"/>
                </a:solidFill>
              </a:rPr>
              <a:t>trianges</a:t>
            </a:r>
            <a:r>
              <a:rPr lang="en-US" sz="2400" dirty="0">
                <a:solidFill>
                  <a:srgbClr val="00B050"/>
                </a:solidFill>
              </a:rPr>
              <a:t>: net loss of surplus (DWL)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Some was seller surplus, some was buyer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422A63-BED5-71C1-0A8B-302996AF11B5}"/>
              </a:ext>
            </a:extLst>
          </p:cNvPr>
          <p:cNvSpPr txBox="1"/>
          <p:nvPr/>
        </p:nvSpPr>
        <p:spPr>
          <a:xfrm>
            <a:off x="5387001" y="172979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of labor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054B44-9D1E-7D2C-8547-9120E3803136}"/>
              </a:ext>
            </a:extLst>
          </p:cNvPr>
          <p:cNvSpPr txBox="1"/>
          <p:nvPr/>
        </p:nvSpPr>
        <p:spPr>
          <a:xfrm>
            <a:off x="6499263" y="5161240"/>
            <a:ext cx="151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for labor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4C5B2B5-3AA0-85DA-1D02-3DA749CE5E57}"/>
                  </a:ext>
                </a:extLst>
              </p14:cNvPr>
              <p14:cNvContentPartPr/>
              <p14:nvPr/>
            </p14:nvContentPartPr>
            <p14:xfrm>
              <a:off x="4063085" y="5645003"/>
              <a:ext cx="784800" cy="329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4C5B2B5-3AA0-85DA-1D02-3DA749CE5E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56965" y="5638883"/>
                <a:ext cx="797040" cy="34200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9AC4EBA3-7E9E-9731-900E-CC3E5BCDC7C1}"/>
              </a:ext>
            </a:extLst>
          </p:cNvPr>
          <p:cNvSpPr txBox="1"/>
          <p:nvPr/>
        </p:nvSpPr>
        <p:spPr>
          <a:xfrm>
            <a:off x="390802" y="4230924"/>
            <a:ext cx="2220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Fewer workers employed, so fewer earn surplus</a:t>
            </a:r>
          </a:p>
        </p:txBody>
      </p:sp>
    </p:spTree>
    <p:extLst>
      <p:ext uri="{BB962C8B-B14F-4D97-AF65-F5344CB8AC3E}">
        <p14:creationId xmlns:p14="http://schemas.microsoft.com/office/powerpoint/2010/main" val="420561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B8A1-9C2F-D05A-E965-A7A56950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7907-16B6-D8EE-9ACA-D02967D8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16 people want tickets but there are only 8 to go around</a:t>
            </a:r>
          </a:p>
          <a:p>
            <a:r>
              <a:rPr lang="en-US" sz="3200" dirty="0"/>
              <a:t> What does economic theory predict about who will end up with tickets and who will not? (That’s an “allocation” of a scarce good)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</a:rPr>
              <a:t>In a market system, those who put the highest € value on the tickets, and can back that with purchasing power, get the tickets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Buyers with a high willingness/ability to pay</a:t>
            </a:r>
          </a:p>
          <a:p>
            <a:pPr lvl="1"/>
            <a:r>
              <a:rPr lang="en-US" sz="2400" dirty="0">
                <a:solidFill>
                  <a:srgbClr val="B463FF"/>
                </a:solidFill>
              </a:rPr>
              <a:t>Sellers with a high minimum selling price</a:t>
            </a:r>
          </a:p>
        </p:txBody>
      </p:sp>
    </p:spTree>
    <p:extLst>
      <p:ext uri="{BB962C8B-B14F-4D97-AF65-F5344CB8AC3E}">
        <p14:creationId xmlns:p14="http://schemas.microsoft.com/office/powerpoint/2010/main" val="127280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E404-1844-AA7F-71F3-67390679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/>
          <a:lstStyle/>
          <a:p>
            <a:r>
              <a:rPr lang="en-US" dirty="0"/>
              <a:t>The minimum wage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FD82-B596-FB73-CC73-E7E19C271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National minimum is very low so only affects ≅ 2% of workers (lowest skilled workers) [some states have min wage up to $16) </a:t>
            </a:r>
          </a:p>
          <a:p>
            <a:r>
              <a:rPr lang="en-US" sz="3200" dirty="0"/>
              <a:t>Many studies of effects: some show no ↓ L, others some</a:t>
            </a:r>
          </a:p>
          <a:p>
            <a:r>
              <a:rPr lang="en-US" sz="3200" dirty="0"/>
              <a:t>If labor supply and/or demand inelastic,  L effects are smaller</a:t>
            </a:r>
          </a:p>
          <a:p>
            <a:r>
              <a:rPr lang="en-US" sz="3200" dirty="0"/>
              <a:t>US has a serious shortage of low wage workers so unemployment doesn’t seem to be a big issue</a:t>
            </a:r>
          </a:p>
          <a:p>
            <a:r>
              <a:rPr lang="en-US" sz="3200" dirty="0"/>
              <a:t>Firms can react in a way that does not reduce employment: increase productivity of workers to justify their cost</a:t>
            </a:r>
          </a:p>
          <a:p>
            <a:r>
              <a:rPr lang="en-US" sz="3200" dirty="0"/>
              <a:t>That would shift labor demand up and increase L hired  </a:t>
            </a:r>
          </a:p>
        </p:txBody>
      </p:sp>
    </p:spTree>
    <p:extLst>
      <p:ext uri="{BB962C8B-B14F-4D97-AF65-F5344CB8AC3E}">
        <p14:creationId xmlns:p14="http://schemas.microsoft.com/office/powerpoint/2010/main" val="9413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B067-9298-BAAB-1310-49FECF53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type of govt intervention: Taxation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B4F5-B568-DE37-4FAD-F3B6D065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25625"/>
            <a:ext cx="11115040" cy="4351338"/>
          </a:xfrm>
        </p:spPr>
        <p:txBody>
          <a:bodyPr/>
          <a:lstStyle/>
          <a:p>
            <a:r>
              <a:rPr lang="en-US" dirty="0"/>
              <a:t>Governments tax products, income and (less so) wealth</a:t>
            </a:r>
          </a:p>
          <a:p>
            <a:r>
              <a:rPr lang="en-US" dirty="0"/>
              <a:t>Taxation brings in revenue and tends to reduce the amount produced of the good/service taxed</a:t>
            </a:r>
          </a:p>
          <a:p>
            <a:r>
              <a:rPr lang="en-US" dirty="0"/>
              <a:t>How much Q↓ depends on elasticity of D and S</a:t>
            </a:r>
          </a:p>
          <a:p>
            <a:r>
              <a:rPr lang="en-US" dirty="0"/>
              <a:t>Taxes can be a per-unit € amount or a % of value or even a flat fee</a:t>
            </a:r>
          </a:p>
          <a:p>
            <a:endParaRPr lang="en-US" dirty="0"/>
          </a:p>
          <a:p>
            <a:r>
              <a:rPr lang="en-US" sz="3200" dirty="0">
                <a:solidFill>
                  <a:srgbClr val="E76DFF"/>
                </a:solidFill>
              </a:rPr>
              <a:t>Taxation redistributes surplus to government, lowers surplus to buyers and sellers, and reduces total surplus (deadweight loss)</a:t>
            </a:r>
          </a:p>
        </p:txBody>
      </p:sp>
    </p:spTree>
    <p:extLst>
      <p:ext uri="{BB962C8B-B14F-4D97-AF65-F5344CB8AC3E}">
        <p14:creationId xmlns:p14="http://schemas.microsoft.com/office/powerpoint/2010/main" val="60383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A262AA36-784D-F7A6-EEE3-A464D112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892301"/>
            <a:ext cx="4694237" cy="4251325"/>
          </a:xfrm>
          <a:prstGeom prst="rect">
            <a:avLst/>
          </a:prstGeom>
          <a:solidFill>
            <a:srgbClr val="F3F6F9"/>
          </a:solidFill>
          <a:ln w="2238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Rectangle 6">
            <a:extLst>
              <a:ext uri="{FF2B5EF4-FFF2-40B4-BE49-F238E27FC236}">
                <a16:creationId xmlns:a16="http://schemas.microsoft.com/office/drawing/2014/main" id="{9BF76C0E-AC62-ACA9-45A3-1178709A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892301"/>
            <a:ext cx="4694237" cy="4251325"/>
          </a:xfrm>
          <a:prstGeom prst="rect">
            <a:avLst/>
          </a:prstGeom>
          <a:solidFill>
            <a:srgbClr val="F2F4F8"/>
          </a:solidFill>
          <a:ln w="2047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47B608C4-A1BE-E9B1-AB4C-CF97C7D2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892301"/>
            <a:ext cx="4694237" cy="4251325"/>
          </a:xfrm>
          <a:prstGeom prst="rect">
            <a:avLst/>
          </a:prstGeom>
          <a:solidFill>
            <a:srgbClr val="F1F4F7"/>
          </a:solidFill>
          <a:ln w="1841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1" name="Rectangle 8">
            <a:extLst>
              <a:ext uri="{FF2B5EF4-FFF2-40B4-BE49-F238E27FC236}">
                <a16:creationId xmlns:a16="http://schemas.microsoft.com/office/drawing/2014/main" id="{59EBFD15-6239-B630-6403-717BCDF7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892301"/>
            <a:ext cx="4694237" cy="4251325"/>
          </a:xfrm>
          <a:prstGeom prst="rect">
            <a:avLst/>
          </a:prstGeom>
          <a:solidFill>
            <a:srgbClr val="F0F2F5"/>
          </a:solidFill>
          <a:ln w="1635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2" name="Rectangle 9">
            <a:extLst>
              <a:ext uri="{FF2B5EF4-FFF2-40B4-BE49-F238E27FC236}">
                <a16:creationId xmlns:a16="http://schemas.microsoft.com/office/drawing/2014/main" id="{81447ED6-B687-0CFD-4916-D624C9E0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892301"/>
            <a:ext cx="4694237" cy="4251325"/>
          </a:xfrm>
          <a:prstGeom prst="rect">
            <a:avLst/>
          </a:prstGeom>
          <a:solidFill>
            <a:srgbClr val="EEF1F4"/>
          </a:solidFill>
          <a:ln w="1428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3" name="Rectangle 10">
            <a:extLst>
              <a:ext uri="{FF2B5EF4-FFF2-40B4-BE49-F238E27FC236}">
                <a16:creationId xmlns:a16="http://schemas.microsoft.com/office/drawing/2014/main" id="{CE43E340-57DD-82D1-CC1C-A19B3D7C3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892301"/>
            <a:ext cx="4694237" cy="4251325"/>
          </a:xfrm>
          <a:prstGeom prst="rect">
            <a:avLst/>
          </a:prstGeom>
          <a:solidFill>
            <a:srgbClr val="EDEFF3"/>
          </a:solidFill>
          <a:ln w="1222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4" name="Rectangle 11">
            <a:extLst>
              <a:ext uri="{FF2B5EF4-FFF2-40B4-BE49-F238E27FC236}">
                <a16:creationId xmlns:a16="http://schemas.microsoft.com/office/drawing/2014/main" id="{16A4EFFD-7CBC-23CB-BE4F-19B092D9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892301"/>
            <a:ext cx="4694237" cy="4251325"/>
          </a:xfrm>
          <a:prstGeom prst="rect">
            <a:avLst/>
          </a:prstGeom>
          <a:solidFill>
            <a:srgbClr val="EBEEF2"/>
          </a:solidFill>
          <a:ln w="1016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5065" name="Picture 40">
            <a:extLst>
              <a:ext uri="{FF2B5EF4-FFF2-40B4-BE49-F238E27FC236}">
                <a16:creationId xmlns:a16="http://schemas.microsoft.com/office/drawing/2014/main" id="{3CF51FB7-4414-8644-A91A-A61CC4EB6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06" y="1078958"/>
            <a:ext cx="67833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BE409DF5-8D32-99F7-C90D-9B218F768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90600"/>
            <a:ext cx="4694238" cy="450850"/>
          </a:xfrm>
          <a:solidFill>
            <a:srgbClr val="CCCEE2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Figure 4. The Tax Burden on Buyers and Sellers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F7D1716-F756-108A-6004-CFA4BBA3B936}"/>
              </a:ext>
            </a:extLst>
          </p:cNvPr>
          <p:cNvSpPr txBox="1">
            <a:spLocks noChangeArrowheads="1"/>
          </p:cNvSpPr>
          <p:nvPr/>
        </p:nvSpPr>
        <p:spPr>
          <a:xfrm>
            <a:off x="2122488" y="288925"/>
            <a:ext cx="7543800" cy="6032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555997"/>
                </a:solidFill>
                <a:ea typeface="ＭＳ Ｐゴシック" panose="020B0600070205080204" pitchFamily="34" charset="-128"/>
              </a:rPr>
              <a:t>How Taxes on Sellers Affect Market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35B64-10C3-D7EC-DA05-50D0EF862C88}"/>
              </a:ext>
            </a:extLst>
          </p:cNvPr>
          <p:cNvSpPr/>
          <p:nvPr/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rgbClr val="5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C94CC-2A51-4891-452B-474E5214AD52}"/>
              </a:ext>
            </a:extLst>
          </p:cNvPr>
          <p:cNvSpPr/>
          <p:nvPr/>
        </p:nvSpPr>
        <p:spPr>
          <a:xfrm>
            <a:off x="1524000" y="6334126"/>
            <a:ext cx="9144000" cy="66675"/>
          </a:xfrm>
          <a:prstGeom prst="rect">
            <a:avLst/>
          </a:prstGeom>
          <a:solidFill>
            <a:srgbClr val="3E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A14907A-4579-E9F8-4A04-64EB4596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For use with Mankiw and Taylor, Economics 6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edition 9781473786981 © Cengage EMEA 2023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80BB6-E396-A717-D25E-D4BCFC625052}"/>
              </a:ext>
            </a:extLst>
          </p:cNvPr>
          <p:cNvSpPr txBox="1"/>
          <p:nvPr/>
        </p:nvSpPr>
        <p:spPr>
          <a:xfrm>
            <a:off x="391886" y="2815771"/>
            <a:ext cx="2312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These two brownish rectangles are CS and PS that is shifted to government (tax revenue)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82A11A-C8FF-67DD-1A1A-DD97CB088618}"/>
                  </a:ext>
                </a:extLst>
              </p14:cNvPr>
              <p14:cNvContentPartPr/>
              <p14:nvPr/>
            </p14:nvContentPartPr>
            <p14:xfrm>
              <a:off x="2631966" y="3316606"/>
              <a:ext cx="1077120" cy="342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82A11A-C8FF-67DD-1A1A-DD97CB0886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3326" y="3307966"/>
                <a:ext cx="1094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6183D5-2694-9C2E-B608-DC5F76094AA9}"/>
                  </a:ext>
                </a:extLst>
              </p14:cNvPr>
              <p14:cNvContentPartPr/>
              <p14:nvPr/>
            </p14:nvContentPartPr>
            <p14:xfrm>
              <a:off x="2706126" y="4588486"/>
              <a:ext cx="1104120" cy="422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6183D5-2694-9C2E-B608-DC5F76094A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7126" y="4579486"/>
                <a:ext cx="1121760" cy="440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799A1E-F7E8-D1EB-569E-89E44B649125}"/>
              </a:ext>
            </a:extLst>
          </p:cNvPr>
          <p:cNvSpPr txBox="1"/>
          <p:nvPr/>
        </p:nvSpPr>
        <p:spPr>
          <a:xfrm>
            <a:off x="9290957" y="2188029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 shifts vertically by the amount of the tax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B94C38-7AD6-839D-9925-ACBEA135770E}"/>
                  </a:ext>
                </a:extLst>
              </p14:cNvPr>
              <p14:cNvContentPartPr/>
              <p14:nvPr/>
            </p14:nvContentPartPr>
            <p14:xfrm>
              <a:off x="8882560" y="1349720"/>
              <a:ext cx="3119040" cy="267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B94C38-7AD6-839D-9925-ACBEA13577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64920" y="1331720"/>
                <a:ext cx="3154680" cy="270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D40F6DF-C5E5-2396-80FD-A72C066A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4A1F7F2-BFB4-3536-8A10-1826719B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8" name="Rectangle 10">
            <a:extLst>
              <a:ext uri="{FF2B5EF4-FFF2-40B4-BE49-F238E27FC236}">
                <a16:creationId xmlns:a16="http://schemas.microsoft.com/office/drawing/2014/main" id="{152F7817-24F8-066A-53CE-C429DD3FB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Elasticity and Tax Incidence</a:t>
            </a:r>
            <a:endParaRPr lang="en-US" altLang="en-US" sz="4800" dirty="0">
              <a:ea typeface="ＭＳ Ｐゴシック" panose="020B0600070205080204" pitchFamily="34" charset="-128"/>
            </a:endParaRPr>
          </a:p>
        </p:txBody>
      </p:sp>
      <p:sp>
        <p:nvSpPr>
          <p:cNvPr id="55301" name="Rectangle 11">
            <a:extLst>
              <a:ext uri="{FF2B5EF4-FFF2-40B4-BE49-F238E27FC236}">
                <a16:creationId xmlns:a16="http://schemas.microsoft.com/office/drawing/2014/main" id="{88592EBE-425F-1C91-C239-11B56EAC9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way the burden of the tax is divided depends on the price elasticity of demand and the price elasticity of supply.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Surprisingly, it does NOT depend on who physically pays the tax</a:t>
            </a:r>
          </a:p>
          <a:p>
            <a:pPr>
              <a:spcBef>
                <a:spcPts val="110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general, a tax burden falls more heavily on the side of the market that is 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less price elastic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r>
              <a: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lvl="1">
              <a:spcBef>
                <a:spcPts val="11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low price elasticity of demand means buyers do not have good alternatives to consuming the product.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11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low price elasticity of supply means sellers do not have good alternatives to producing this good.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31F299-C8C2-2F87-7A56-D8C78968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For use with Mankiw and Taylor, Economics 6</a:t>
            </a:r>
            <a:r>
              <a:rPr lang="en-GB" baseline="30000"/>
              <a:t>th</a:t>
            </a:r>
            <a:r>
              <a:rPr lang="en-GB"/>
              <a:t> edition 9781473786981 © Cengage EMEA 2023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907EC568-5581-AE94-6878-78166CF43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8638" y="928688"/>
            <a:ext cx="8640762" cy="463550"/>
          </a:xfrm>
          <a:solidFill>
            <a:srgbClr val="CCCEE2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Figure 6a. How the Burden of a Tax Is Divided: Price elastic supply, price inelastic demand</a:t>
            </a:r>
          </a:p>
        </p:txBody>
      </p:sp>
      <p:sp>
        <p:nvSpPr>
          <p:cNvPr id="68" name="Rectangle 8">
            <a:extLst>
              <a:ext uri="{FF2B5EF4-FFF2-40B4-BE49-F238E27FC236}">
                <a16:creationId xmlns:a16="http://schemas.microsoft.com/office/drawing/2014/main" id="{FACF8A87-4155-4797-B341-CF550FE9DAF9}"/>
              </a:ext>
            </a:extLst>
          </p:cNvPr>
          <p:cNvSpPr txBox="1">
            <a:spLocks noChangeArrowheads="1"/>
          </p:cNvSpPr>
          <p:nvPr/>
        </p:nvSpPr>
        <p:spPr>
          <a:xfrm>
            <a:off x="2346325" y="287338"/>
            <a:ext cx="7543800" cy="7302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80E1D-6075-9399-B817-DC0EAF11D1D1}"/>
              </a:ext>
            </a:extLst>
          </p:cNvPr>
          <p:cNvSpPr/>
          <p:nvPr/>
        </p:nvSpPr>
        <p:spPr>
          <a:xfrm>
            <a:off x="1798639" y="282576"/>
            <a:ext cx="52593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555997"/>
                </a:solidFill>
                <a:latin typeface="+mj-lt"/>
                <a:ea typeface="ＭＳ Ｐゴシック" panose="020B0600070205080204" pitchFamily="34" charset="-128"/>
              </a:rPr>
              <a:t>Elasticity and Tax Incidence</a:t>
            </a:r>
            <a:endParaRPr lang="en-US" sz="3600" dirty="0">
              <a:solidFill>
                <a:srgbClr val="555997"/>
              </a:solidFill>
              <a:latin typeface="+mj-lt"/>
            </a:endParaRPr>
          </a:p>
        </p:txBody>
      </p:sp>
      <p:pic>
        <p:nvPicPr>
          <p:cNvPr id="57349" name="Picture 13">
            <a:extLst>
              <a:ext uri="{FF2B5EF4-FFF2-40B4-BE49-F238E27FC236}">
                <a16:creationId xmlns:a16="http://schemas.microsoft.com/office/drawing/2014/main" id="{A50C1D93-8523-46F4-6BCE-106EED0C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58939"/>
            <a:ext cx="56388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7E5A-D34F-107E-FFFB-98912B24EB30}"/>
              </a:ext>
            </a:extLst>
          </p:cNvPr>
          <p:cNvSpPr/>
          <p:nvPr/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rgbClr val="5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644D6-9710-E2CC-E378-068A61101997}"/>
              </a:ext>
            </a:extLst>
          </p:cNvPr>
          <p:cNvSpPr/>
          <p:nvPr/>
        </p:nvSpPr>
        <p:spPr>
          <a:xfrm>
            <a:off x="1524000" y="6334126"/>
            <a:ext cx="9144000" cy="66675"/>
          </a:xfrm>
          <a:prstGeom prst="rect">
            <a:avLst/>
          </a:prstGeom>
          <a:solidFill>
            <a:srgbClr val="3E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04E08-5B22-24D9-78C1-1E1456B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7839" y="6448426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For use with Mankiw and Taylor, Economics 6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edition 9781473786981 © Cengage EMEA 2023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AA191-4136-E965-B3ED-ACA1274D82FF}"/>
              </a:ext>
            </a:extLst>
          </p:cNvPr>
          <p:cNvSpPr txBox="1"/>
          <p:nvPr/>
        </p:nvSpPr>
        <p:spPr>
          <a:xfrm>
            <a:off x="619125" y="2514600"/>
            <a:ext cx="172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If instead </a:t>
            </a:r>
            <a:r>
              <a:rPr lang="en-US" sz="2400" b="1" dirty="0">
                <a:solidFill>
                  <a:srgbClr val="7030A0"/>
                </a:solidFill>
              </a:rPr>
              <a:t>supply</a:t>
            </a:r>
            <a:r>
              <a:rPr lang="en-US" sz="2400" dirty="0">
                <a:solidFill>
                  <a:srgbClr val="7030A0"/>
                </a:solidFill>
              </a:rPr>
              <a:t> is inelastic and </a:t>
            </a:r>
            <a:r>
              <a:rPr lang="en-US" sz="2400" b="1" dirty="0">
                <a:solidFill>
                  <a:srgbClr val="7030A0"/>
                </a:solidFill>
              </a:rPr>
              <a:t>demand</a:t>
            </a:r>
            <a:r>
              <a:rPr lang="en-US" sz="2400" dirty="0">
                <a:solidFill>
                  <a:srgbClr val="7030A0"/>
                </a:solidFill>
              </a:rPr>
              <a:t> is elastic, the burden is heavy on </a:t>
            </a:r>
            <a:r>
              <a:rPr lang="en-US" sz="2400" b="1" dirty="0">
                <a:solidFill>
                  <a:srgbClr val="7030A0"/>
                </a:solidFill>
              </a:rPr>
              <a:t>sellers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D55B-8A43-BE75-3561-C9260A59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FBE2B"/>
                </a:solidFill>
              </a:rPr>
              <a:t>Subsidies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0FE0-3DBE-F161-D866-650A2489D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They’re the opposite of a tax: government pays firms extra money to produce or pays households to consume some good or service</a:t>
            </a:r>
          </a:p>
          <a:p>
            <a:r>
              <a:rPr lang="en-US" dirty="0"/>
              <a:t>Common examples</a:t>
            </a:r>
          </a:p>
          <a:p>
            <a:pPr lvl="1"/>
            <a:r>
              <a:rPr lang="en-US" dirty="0"/>
              <a:t>Stipends for students to attend university</a:t>
            </a:r>
          </a:p>
          <a:p>
            <a:pPr lvl="1"/>
            <a:r>
              <a:rPr lang="en-US" dirty="0"/>
              <a:t>Money paid to households for installing solar panels (me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  <a:p>
            <a:pPr lvl="1"/>
            <a:r>
              <a:rPr lang="en-US" dirty="0"/>
              <a:t>Money paid to firms that export goods</a:t>
            </a:r>
          </a:p>
          <a:p>
            <a:r>
              <a:rPr lang="en-US" dirty="0"/>
              <a:t>Subsidies to firms shift S down to the right; subsidies to households shift D up to the right </a:t>
            </a:r>
          </a:p>
          <a:p>
            <a:r>
              <a:rPr lang="en-US" dirty="0"/>
              <a:t>Unlike taxes, subsidies INCREASE Q and </a:t>
            </a:r>
            <a:r>
              <a:rPr lang="en-US" sz="3900" dirty="0">
                <a:solidFill>
                  <a:srgbClr val="7FBE2B"/>
                </a:solidFill>
              </a:rPr>
              <a:t>do not hurt firms or </a:t>
            </a:r>
            <a:r>
              <a:rPr lang="en-US" sz="3900" dirty="0" err="1">
                <a:solidFill>
                  <a:srgbClr val="7FBE2B"/>
                </a:solidFill>
              </a:rPr>
              <a:t>hh</a:t>
            </a:r>
            <a:endParaRPr lang="en-US" sz="3900" dirty="0">
              <a:solidFill>
                <a:srgbClr val="7FBE2B"/>
              </a:solidFill>
            </a:endParaRPr>
          </a:p>
          <a:p>
            <a:r>
              <a:rPr lang="en-US" dirty="0"/>
              <a:t>They do cost the government money</a:t>
            </a:r>
          </a:p>
          <a:p>
            <a:r>
              <a:rPr lang="en-US" dirty="0"/>
              <a:t>Surplus falls, but typically less than for taxes, floors or ceilings </a:t>
            </a:r>
          </a:p>
          <a:p>
            <a:r>
              <a:rPr lang="en-US" dirty="0"/>
              <a:t>Economists tend to like subsidies the most of all these policies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5C8A-9E8E-9576-9C10-E05571B3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1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Taxes and subsidies redistribute surplus and reduce total surplus (deadweight loss) </a:t>
            </a:r>
            <a:br>
              <a:rPr lang="en-US" sz="2800" dirty="0"/>
            </a:br>
            <a:r>
              <a:rPr lang="en-US" dirty="0"/>
              <a:t>Is deadweight loss a big deal?</a:t>
            </a:r>
          </a:p>
        </p:txBody>
      </p:sp>
      <p:pic>
        <p:nvPicPr>
          <p:cNvPr id="5" name="Content Placeholder 4" descr="A diagram of a supply line&#10;&#10;Description automatically generated">
            <a:extLst>
              <a:ext uri="{FF2B5EF4-FFF2-40B4-BE49-F238E27FC236}">
                <a16:creationId xmlns:a16="http://schemas.microsoft.com/office/drawing/2014/main" id="{6947A601-6835-9EB5-6FE8-33D2E966D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314" y="1970768"/>
            <a:ext cx="695748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6D144-40CF-B71F-304D-A7A940DC9747}"/>
              </a:ext>
            </a:extLst>
          </p:cNvPr>
          <p:cNvSpPr txBox="1"/>
          <p:nvPr/>
        </p:nvSpPr>
        <p:spPr>
          <a:xfrm>
            <a:off x="489857" y="1599228"/>
            <a:ext cx="39064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Triangles C and E are surplus that disappears with a tax: deadweight loss.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Economics doesn’t make value judgments about the redistribution (you and I are free to).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But the loss of surplus is considered an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inefficiency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 real life, triangles C and E are probably tiny compared to B &amp; D</a:t>
            </a:r>
          </a:p>
        </p:txBody>
      </p:sp>
    </p:spTree>
    <p:extLst>
      <p:ext uri="{BB962C8B-B14F-4D97-AF65-F5344CB8AC3E}">
        <p14:creationId xmlns:p14="http://schemas.microsoft.com/office/powerpoint/2010/main" val="2581675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F4070AC-F3F5-136D-1379-F9CC01145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95288"/>
            <a:ext cx="7620000" cy="105251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altLang="en-US" sz="3200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Adam Smith’s Four Canons of Taxation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81E7DBB-50F1-FA8B-0403-8B6576EFE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846264"/>
            <a:ext cx="8001000" cy="44783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Equality</a:t>
            </a:r>
          </a:p>
          <a:p>
            <a:pPr marL="742588" lvl="1" indent="-434563">
              <a:buFont typeface="Courier New" panose="02070309020205020404" pitchFamily="49" charset="0"/>
              <a:buChar char="o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person should pay taxes according to their ability to pay.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2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Certainty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700963" lvl="4" indent="-457200">
              <a:buFont typeface="Courier New" panose="02070309020205020404" pitchFamily="49" charset="0"/>
              <a:buChar char="o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Taxpayers need to know what taxes they owe, and governments should have some certainty in how much they are able to collect in taxes.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Convenience</a:t>
            </a:r>
          </a:p>
          <a:p>
            <a:pPr marL="724825" lvl="4" indent="-459450">
              <a:buFont typeface="Courier New" panose="02070309020205020404" pitchFamily="49" charset="0"/>
              <a:buChar char="o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Paying taxes should be made as easy as possible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13"/>
              </a:spcBef>
              <a:spcAft>
                <a:spcPts val="13"/>
              </a:spcAft>
              <a:buNone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Economic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30663" lvl="4" indent="-450900">
              <a:spcBef>
                <a:spcPts val="13"/>
              </a:spcBef>
              <a:spcAft>
                <a:spcPts val="13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cost of collecting and administering taxes must be less than the amount collected.</a:t>
            </a:r>
          </a:p>
          <a:p>
            <a:pPr>
              <a:spcBef>
                <a:spcPts val="13"/>
              </a:spcBef>
              <a:spcAft>
                <a:spcPts val="13"/>
              </a:spcAft>
              <a:defRPr/>
            </a:pPr>
            <a:endParaRPr lang="en-GB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07DC9-7FB2-4D61-8D34-60163AE0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For use with Mankiw and Taylor, Economics 6</a:t>
            </a:r>
            <a:r>
              <a:rPr lang="en-GB" baseline="30000"/>
              <a:t>th</a:t>
            </a:r>
            <a:r>
              <a:rPr lang="en-GB"/>
              <a:t> edition 9781473786981 © Cengage EMEA 2023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26C987FC-E13C-120E-A95C-E16277C86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3888" y="11430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Table 1. Three Tax Systems</a:t>
            </a:r>
          </a:p>
        </p:txBody>
      </p:sp>
      <p:pic>
        <p:nvPicPr>
          <p:cNvPr id="140291" name="Picture 7">
            <a:extLst>
              <a:ext uri="{FF2B5EF4-FFF2-40B4-BE49-F238E27FC236}">
                <a16:creationId xmlns:a16="http://schemas.microsoft.com/office/drawing/2014/main" id="{9165D40B-C098-EE09-1950-96F24D4F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2209800"/>
            <a:ext cx="88614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F72CCC-DB8A-D96D-E056-647E57B7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For use with Mankiw and Taylor, Economics 6</a:t>
            </a:r>
            <a:r>
              <a:rPr lang="en-GB" baseline="30000"/>
              <a:t>th</a:t>
            </a:r>
            <a:r>
              <a:rPr lang="en-GB"/>
              <a:t> edition 9781473786981 © Cengage EMEA 2023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CE311-D084-3C9D-AD10-23C19F3BA560}"/>
              </a:ext>
            </a:extLst>
          </p:cNvPr>
          <p:cNvSpPr txBox="1">
            <a:spLocks noChangeArrowheads="1"/>
          </p:cNvSpPr>
          <p:nvPr/>
        </p:nvSpPr>
        <p:spPr>
          <a:xfrm>
            <a:off x="1893888" y="38100"/>
            <a:ext cx="7543800" cy="11811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3600" dirty="0">
                <a:solidFill>
                  <a:srgbClr val="555997"/>
                </a:solidFill>
                <a:ea typeface="ＭＳ Ｐゴシック" panose="020B0600070205080204" pitchFamily="34" charset="-128"/>
              </a:rPr>
              <a:t>Ability-to-Pay Principle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9CAE1-F5D5-6B59-1B36-6D66642B6CF8}"/>
              </a:ext>
            </a:extLst>
          </p:cNvPr>
          <p:cNvSpPr txBox="1"/>
          <p:nvPr/>
        </p:nvSpPr>
        <p:spPr>
          <a:xfrm>
            <a:off x="326571" y="5124450"/>
            <a:ext cx="11397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It ‘s clear here, but it isn’t always obvious if a tax is proportional or regressive. A flat % tax is regressive if the product comprises a disproportionate fraction of  low-income </a:t>
            </a:r>
            <a:r>
              <a:rPr lang="en-US" sz="2400" dirty="0" err="1">
                <a:solidFill>
                  <a:srgbClr val="7030A0"/>
                </a:solidFill>
              </a:rPr>
              <a:t>hh</a:t>
            </a:r>
            <a:r>
              <a:rPr lang="en-US" sz="2400" dirty="0">
                <a:solidFill>
                  <a:srgbClr val="7030A0"/>
                </a:solidFill>
              </a:rPr>
              <a:t> spending—like food or heating oil or even cigarettes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4244D-456A-9A0D-B991-2CF7DF72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90" y="365125"/>
            <a:ext cx="10346410" cy="1325563"/>
          </a:xfrm>
        </p:spPr>
        <p:txBody>
          <a:bodyPr/>
          <a:lstStyle/>
          <a:p>
            <a:pPr algn="ctr"/>
            <a:r>
              <a:rPr lang="en-US" dirty="0">
                <a:latin typeface="Calisto MT" panose="02040603050505030304" pitchFamily="18" charset="77"/>
              </a:rPr>
              <a:t>Market Failures I</a:t>
            </a:r>
            <a:br>
              <a:rPr lang="en-US" dirty="0">
                <a:latin typeface="Calisto MT" panose="02040603050505030304" pitchFamily="18" charset="77"/>
              </a:rPr>
            </a:br>
            <a:r>
              <a:rPr lang="en-US" dirty="0">
                <a:latin typeface="Calisto MT" panose="02040603050505030304" pitchFamily="18" charset="77"/>
              </a:rPr>
              <a:t>Public goods, commons and 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11FF-6DC5-42A3-656E-F80BA319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749"/>
            <a:ext cx="10515600" cy="3883214"/>
          </a:xfrm>
        </p:spPr>
        <p:txBody>
          <a:bodyPr>
            <a:normAutofit/>
          </a:bodyPr>
          <a:lstStyle/>
          <a:p>
            <a:r>
              <a:rPr lang="en-US" sz="3200" dirty="0"/>
              <a:t>These are situations where free markets fail to deliver “efficiency”</a:t>
            </a:r>
          </a:p>
          <a:p>
            <a:r>
              <a:rPr lang="en-US" sz="3200" dirty="0"/>
              <a:t>They’re especially relevant to environmental problems including air and water pollution, overuse of resources like deforestation, and climate change</a:t>
            </a:r>
          </a:p>
          <a:p>
            <a:r>
              <a:rPr lang="en-US" sz="3200" dirty="0"/>
              <a:t>There are other ways to frame environmental damage--this is a distinctly economic approach </a:t>
            </a:r>
          </a:p>
        </p:txBody>
      </p:sp>
    </p:spTree>
    <p:extLst>
      <p:ext uri="{BB962C8B-B14F-4D97-AF65-F5344CB8AC3E}">
        <p14:creationId xmlns:p14="http://schemas.microsoft.com/office/powerpoint/2010/main" val="76707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0DFB-79B3-9016-95AD-5643B70E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15104"/>
          </a:xfrm>
        </p:spPr>
        <p:txBody>
          <a:bodyPr/>
          <a:lstStyle/>
          <a:p>
            <a:r>
              <a:rPr lang="en-US" dirty="0"/>
              <a:t>Looking at the set of reservation prices,</a:t>
            </a:r>
            <a:br>
              <a:rPr lang="en-US" dirty="0"/>
            </a:br>
            <a:r>
              <a:rPr lang="en-US" dirty="0"/>
              <a:t>can you see a different allocation of tickets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the participants would gain from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727C-2754-5093-49FC-B9682FD4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343"/>
            <a:ext cx="10515600" cy="2272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We’ll come back to this in a few minutes.</a:t>
            </a:r>
          </a:p>
        </p:txBody>
      </p:sp>
    </p:spTree>
    <p:extLst>
      <p:ext uri="{BB962C8B-B14F-4D97-AF65-F5344CB8AC3E}">
        <p14:creationId xmlns:p14="http://schemas.microsoft.com/office/powerpoint/2010/main" val="1326924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F618D08A-47A5-B83C-6211-EB320528E3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thinking about the various goods in the economy, it is useful to group them according to two characteristics:</a:t>
            </a:r>
          </a:p>
          <a:p>
            <a:pPr lvl="1" eaLnBrk="1" hangingPunct="1">
              <a:defRPr/>
            </a:pPr>
            <a:r>
              <a:rPr lang="en-US" altLang="en-US" sz="20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the good excludable?</a:t>
            </a:r>
          </a:p>
          <a:p>
            <a:pPr lvl="1" eaLnBrk="1" hangingPunct="1">
              <a:defRPr/>
            </a:pPr>
            <a:r>
              <a:rPr lang="en-US" altLang="en-US" sz="20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the good rival?     	  </a:t>
            </a:r>
          </a:p>
          <a:p>
            <a:pPr marL="91440" indent="-91440">
              <a:buClr>
                <a:schemeClr val="accent2"/>
              </a:buCl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Excludability</a:t>
            </a:r>
          </a:p>
          <a:p>
            <a:pPr marL="384048" lvl="1" indent="-182880">
              <a:defRPr/>
            </a:pPr>
            <a:r>
              <a:rPr lang="en-US" altLang="en-US" sz="2000" i="1" dirty="0">
                <a:solidFill>
                  <a:srgbClr val="55599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Excludability</a:t>
            </a:r>
            <a:r>
              <a:rPr lang="en-US" altLang="en-US" sz="2000" i="1" dirty="0">
                <a:solidFill>
                  <a:srgbClr val="25A9A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refers to the property of a good whereby a person can be prevented from using it.	</a:t>
            </a:r>
            <a:r>
              <a:rPr lang="en-US" altLang="en-US" dirty="0">
                <a:solidFill>
                  <a:srgbClr val="E76D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Most goods are excludable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91440" indent="-91440">
              <a:buClr>
                <a:schemeClr val="accent2"/>
              </a:buCl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Rivalry</a:t>
            </a:r>
          </a:p>
          <a:p>
            <a:pPr marL="384048" lvl="1" indent="-182880">
              <a:defRPr/>
            </a:pPr>
            <a:r>
              <a:rPr lang="en-US" altLang="en-US" sz="2000" i="1" dirty="0">
                <a:solidFill>
                  <a:srgbClr val="55599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Rivalry</a:t>
            </a: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refers to the property of a good whereby one person’s use diminishes other people’s use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  	</a:t>
            </a:r>
            <a:r>
              <a:rPr lang="en-US" altLang="en-US" dirty="0">
                <a:solidFill>
                  <a:srgbClr val="00B1C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Many/most goods are rival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000000"/>
              </a:buCl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6AB806-2E27-9930-5246-8B076218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For use with Mankiw and Taylor, Economics 6</a:t>
            </a:r>
            <a:r>
              <a:rPr lang="en-GB" baseline="30000"/>
              <a:t>th</a:t>
            </a:r>
            <a:r>
              <a:rPr lang="en-GB"/>
              <a:t> edition 9781473786981 © Cengage EMEA 2023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FEEC89-C243-2D69-85A4-A05E1A0B4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5" y="990601"/>
            <a:ext cx="7543800" cy="746125"/>
          </a:xfrm>
        </p:spPr>
        <p:txBody>
          <a:bodyPr/>
          <a:lstStyle/>
          <a:p>
            <a:pPr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Excludability and Rivalry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76B73F9-AC29-3599-4C8B-FE45A3EDD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5" y="774701"/>
            <a:ext cx="7543800" cy="481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Types of Goods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2F84205-3650-1E2A-EB5D-767F070B8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2024" cy="4351338"/>
          </a:xfrm>
        </p:spPr>
        <p:txBody>
          <a:bodyPr/>
          <a:lstStyle/>
          <a:p>
            <a:pPr marL="80685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Private Goods</a:t>
            </a:r>
            <a:r>
              <a:rPr lang="en-US" altLang="en-US" dirty="0">
                <a:solidFill>
                  <a:srgbClr val="7FBE2B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food, clothing, shelter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85125" lvl="4" indent="-370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both excludable and rival.</a:t>
            </a:r>
          </a:p>
          <a:p>
            <a:pPr marL="80685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Public Goods	   </a:t>
            </a:r>
            <a:r>
              <a:rPr lang="en-US" altLang="en-US" dirty="0">
                <a:solidFill>
                  <a:srgbClr val="00B1C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clean air (within limits), national defense, streetlights, </a:t>
            </a:r>
          </a:p>
          <a:p>
            <a:pPr marL="1085125" lvl="4" indent="-370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neither excludable nor rival.    </a:t>
            </a:r>
            <a:r>
              <a:rPr lang="en-US" altLang="en-US" sz="2400" dirty="0">
                <a:solidFill>
                  <a:srgbClr val="00B1C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wilderness, biodiversity, good institutions </a:t>
            </a:r>
            <a:endParaRPr lang="en-US" altLang="en-US" sz="2000" dirty="0">
              <a:solidFill>
                <a:srgbClr val="00B1C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80685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Common Resources   </a:t>
            </a:r>
            <a:r>
              <a:rPr lang="en-US" altLang="en-US" dirty="0">
                <a:solidFill>
                  <a:srgbClr val="EA94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stable climate, fish in the ocean, busy roads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  <a:p>
            <a:pPr marL="1085125" lvl="4" indent="-370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rival but not excludable.                    </a:t>
            </a:r>
          </a:p>
          <a:p>
            <a:pPr marL="80685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Club goods	</a:t>
            </a:r>
            <a:r>
              <a:rPr lang="en-US" altLang="en-US" dirty="0">
                <a:solidFill>
                  <a:srgbClr val="B463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streaming media &amp; social media; concerts, amusement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902562" lvl="3" indent="-370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excludable but not rival.		</a:t>
            </a:r>
            <a:r>
              <a:rPr lang="en-US" altLang="en-US" sz="2400" dirty="0">
                <a:solidFill>
                  <a:srgbClr val="B463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parks &amp; education (within limits)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971550" lvl="1" indent="-514350">
              <a:buFontTx/>
              <a:buAutoNum type="arabicParenR"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971550" lvl="1" indent="-514350">
              <a:buFontTx/>
              <a:buAutoNum type="arabicParenR"/>
              <a:defRPr/>
            </a:pPr>
            <a:endParaRPr lang="en-US" altLang="en-US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AEE8A-EB0A-91CA-20F3-D5F446F1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For use with Mankiw and Taylor, Economics 6</a:t>
            </a:r>
            <a:r>
              <a:rPr lang="en-GB" baseline="30000"/>
              <a:t>th</a:t>
            </a:r>
            <a:r>
              <a:rPr lang="en-GB"/>
              <a:t> edition 9781473786981 © Cengage EMEA 2023</a:t>
            </a:r>
          </a:p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D97373-7FAF-F3F6-E23C-3A557C31846D}"/>
                  </a:ext>
                </a:extLst>
              </p14:cNvPr>
              <p14:cNvContentPartPr/>
              <p14:nvPr/>
            </p14:nvContentPartPr>
            <p14:xfrm>
              <a:off x="877222" y="2931193"/>
              <a:ext cx="294120" cy="106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D97373-7FAF-F3F6-E23C-3A557C3184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582" y="2913193"/>
                <a:ext cx="329760" cy="10965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085D43-7273-8D31-2894-368793315519}"/>
              </a:ext>
            </a:extLst>
          </p:cNvPr>
          <p:cNvSpPr txBox="1"/>
          <p:nvPr/>
        </p:nvSpPr>
        <p:spPr>
          <a:xfrm>
            <a:off x="0" y="3244333"/>
            <a:ext cx="99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Overlap here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2CBA-D625-722F-AE50-F7BC71BC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61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7B00"/>
                </a:solidFill>
              </a:rPr>
              <a:t>Markets when goods are non-excludable:</a:t>
            </a:r>
            <a:br>
              <a:rPr lang="en-US" dirty="0">
                <a:solidFill>
                  <a:srgbClr val="FF7B00"/>
                </a:solidFill>
              </a:rPr>
            </a:br>
            <a:r>
              <a:rPr lang="en-US" sz="4000" dirty="0">
                <a:solidFill>
                  <a:srgbClr val="FF7B00"/>
                </a:solidFill>
              </a:rPr>
              <a:t>It’s difficult for firms to get customers to pay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DCB2-7E82-FB03-AED3-008D4B8F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1241"/>
            <a:ext cx="10770031" cy="3805722"/>
          </a:xfrm>
        </p:spPr>
        <p:txBody>
          <a:bodyPr>
            <a:normAutofit/>
          </a:bodyPr>
          <a:lstStyle/>
          <a:p>
            <a:r>
              <a:rPr lang="en-US" sz="3200" dirty="0"/>
              <a:t>Price is effectively zero</a:t>
            </a:r>
          </a:p>
          <a:p>
            <a:r>
              <a:rPr lang="en-US" sz="3200" dirty="0"/>
              <a:t>Consumers can be “free riders:” get the service, decline to pay</a:t>
            </a:r>
          </a:p>
          <a:p>
            <a:r>
              <a:rPr lang="en-US" sz="3200" dirty="0"/>
              <a:t>Production could fall to zero even if people value the good</a:t>
            </a:r>
          </a:p>
          <a:p>
            <a:r>
              <a:rPr lang="en-US" sz="3200" dirty="0"/>
              <a:t>Some private firms find unconventional ways to make money</a:t>
            </a:r>
          </a:p>
          <a:p>
            <a:pPr lvl="1"/>
            <a:r>
              <a:rPr lang="en-US" sz="2800" dirty="0"/>
              <a:t>Charge zero but sell ads: commercial TV, radio, social media </a:t>
            </a:r>
          </a:p>
          <a:p>
            <a:pPr lvl="1"/>
            <a:r>
              <a:rPr lang="en-US" sz="2800" dirty="0"/>
              <a:t>Fundraise: “public” TV &amp; radio in the U.S.</a:t>
            </a:r>
            <a:endParaRPr lang="en-US" sz="3200" dirty="0"/>
          </a:p>
          <a:p>
            <a:r>
              <a:rPr lang="en-US" sz="3200" dirty="0"/>
              <a:t>Or, government steps in and produces; finances with taxes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515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E41F-7D53-15CF-F0CD-4767136F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2611"/>
          </a:xfrm>
        </p:spPr>
        <p:txBody>
          <a:bodyPr/>
          <a:lstStyle/>
          <a:p>
            <a:pPr algn="ctr"/>
            <a:r>
              <a:rPr lang="en-US" dirty="0"/>
              <a:t>Government production of public goods:</a:t>
            </a:r>
            <a:br>
              <a:rPr lang="en-US" dirty="0"/>
            </a:br>
            <a:r>
              <a:rPr lang="en-US" sz="4000" dirty="0"/>
              <a:t>Everyone must consume the same amount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C5EC-A23E-5C4F-605C-793E5A21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2719"/>
            <a:ext cx="10515600" cy="360424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That creates a thorny political problem</a:t>
            </a:r>
          </a:p>
          <a:p>
            <a:r>
              <a:rPr lang="en-US" sz="3200" dirty="0"/>
              <a:t>If citizens have different preferences for a good like “national defense,” how can a democracy choose how much to provide? </a:t>
            </a:r>
          </a:p>
          <a:p>
            <a:r>
              <a:rPr lang="en-US" sz="3200" dirty="0"/>
              <a:t>It will be too much for many, and too little for many</a:t>
            </a:r>
          </a:p>
          <a:p>
            <a:r>
              <a:rPr lang="en-US" sz="3200" dirty="0"/>
              <a:t>There’s a free rider incentive to vote against</a:t>
            </a:r>
          </a:p>
          <a:p>
            <a:r>
              <a:rPr lang="en-US" sz="3200" dirty="0"/>
              <a:t>Same with environmental goods like clean air</a:t>
            </a:r>
          </a:p>
          <a:p>
            <a:r>
              <a:rPr lang="en-US" sz="3200" dirty="0"/>
              <a:t>Govt often conducts cost-benefit analysis for insight </a:t>
            </a:r>
          </a:p>
        </p:txBody>
      </p:sp>
    </p:spTree>
    <p:extLst>
      <p:ext uri="{BB962C8B-B14F-4D97-AF65-F5344CB8AC3E}">
        <p14:creationId xmlns:p14="http://schemas.microsoft.com/office/powerpoint/2010/main" val="3348978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D52C19-811E-F341-AE9A-5B37A387B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/>
          <a:lstStyle/>
          <a:p>
            <a:pPr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The </a:t>
            </a:r>
            <a:r>
              <a:rPr lang="en-US" altLang="en-US" sz="36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Optimal Provision of a Public Good</a:t>
            </a:r>
            <a:r>
              <a:rPr lang="en-GB" altLang="en-US" sz="3600" dirty="0">
                <a:ea typeface="ＭＳ Ｐゴシック" panose="020B0600070205080204" pitchFamily="34" charset="-128"/>
              </a:rPr>
              <a:t> 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B800004-B3F0-0FC3-F7FE-A5E43C2EE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39" y="1309508"/>
            <a:ext cx="7543800" cy="492800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Governments should continue to provide a public good….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…..up to a point where the marginal benefit gained from an extra unit provided is equal to the marginal cost of providing that extra unit.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	MSB=MC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EDABFD-32F1-5EA5-ACF5-6E8FD6B1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For use with Mankiw and Taylor, Economics 6</a:t>
            </a:r>
            <a:r>
              <a:rPr lang="en-GB" baseline="30000"/>
              <a:t>th</a:t>
            </a:r>
            <a:r>
              <a:rPr lang="en-GB"/>
              <a:t> edition 9781473786981 © Cengage EMEA 2023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F8829-C645-E002-D6D3-C802D71492F5}"/>
              </a:ext>
            </a:extLst>
          </p:cNvPr>
          <p:cNvSpPr txBox="1"/>
          <p:nvPr/>
        </p:nvSpPr>
        <p:spPr>
          <a:xfrm>
            <a:off x="1665514" y="4879022"/>
            <a:ext cx="865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Since producing a public good is a group decision, not an individual one, the marginal equality uses Marginal Social Benefit.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For a private good, it’s Marginal (Private) Benefit</a:t>
            </a:r>
          </a:p>
        </p:txBody>
      </p:sp>
    </p:spTree>
    <p:extLst>
      <p:ext uri="{BB962C8B-B14F-4D97-AF65-F5344CB8AC3E}">
        <p14:creationId xmlns:p14="http://schemas.microsoft.com/office/powerpoint/2010/main" val="1813069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43849-C454-1DC1-6817-41BB2D2A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4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A1F1-0E54-73D7-1E16-C5141B7F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goods and common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51D34-0A14-066F-2347-76AF7077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resources are non-excludable but rival</a:t>
            </a:r>
          </a:p>
          <a:p>
            <a:r>
              <a:rPr lang="en-US" dirty="0"/>
              <a:t>But the “rivalry” in the natural environment may not kick in under some conditions</a:t>
            </a:r>
          </a:p>
          <a:p>
            <a:r>
              <a:rPr lang="en-US" dirty="0"/>
              <a:t>For instance, clean air or a stable climate are not necessarily rival (if firms don’t pollute and energy use doesn’t emit carbon)</a:t>
            </a:r>
          </a:p>
          <a:p>
            <a:r>
              <a:rPr lang="en-US" dirty="0"/>
              <a:t>In strong cases of rivalry, the non-excludability means that common resources could be over-exploited and depleted: fisheries</a:t>
            </a:r>
          </a:p>
          <a:p>
            <a:r>
              <a:rPr lang="en-US" dirty="0"/>
              <a:t>“The tragedy of the commons”</a:t>
            </a:r>
          </a:p>
          <a:p>
            <a:r>
              <a:rPr lang="en-US" dirty="0"/>
              <a:t>Sometimes communities are able to cooperate and limit overuse</a:t>
            </a:r>
          </a:p>
        </p:txBody>
      </p:sp>
    </p:spTree>
    <p:extLst>
      <p:ext uri="{BB962C8B-B14F-4D97-AF65-F5344CB8AC3E}">
        <p14:creationId xmlns:p14="http://schemas.microsoft.com/office/powerpoint/2010/main" val="693878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74CE-BBF8-EA5C-5D35-A415F493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problem of externality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1577-AFC9-4FCE-FE6B-6FDB83D6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market failure that, like public goods, often affects the environment</a:t>
            </a:r>
          </a:p>
          <a:p>
            <a:r>
              <a:rPr lang="en-US" dirty="0"/>
              <a:t>If one actor’s choices spill over to affect a different actor who has no control over the choice, there’s an externality</a:t>
            </a:r>
          </a:p>
          <a:p>
            <a:r>
              <a:rPr lang="en-US" dirty="0"/>
              <a:t>Externalities can be positive: A’s action creates benefits for B </a:t>
            </a:r>
          </a:p>
          <a:p>
            <a:r>
              <a:rPr lang="en-US" dirty="0"/>
              <a:t>Or negative: A’s action creates costs for B</a:t>
            </a:r>
          </a:p>
          <a:p>
            <a:endParaRPr lang="en-US" dirty="0"/>
          </a:p>
          <a:p>
            <a:r>
              <a:rPr lang="en-US" dirty="0"/>
              <a:t>Goods with positive </a:t>
            </a:r>
            <a:r>
              <a:rPr lang="en-US" dirty="0" err="1"/>
              <a:t>ext</a:t>
            </a:r>
            <a:r>
              <a:rPr lang="en-US" dirty="0"/>
              <a:t> are UNDERPRODUCED in a market economy</a:t>
            </a:r>
          </a:p>
          <a:p>
            <a:r>
              <a:rPr lang="en-US" dirty="0"/>
              <a:t>Goods with negative </a:t>
            </a:r>
            <a:r>
              <a:rPr lang="en-US" dirty="0" err="1"/>
              <a:t>ext</a:t>
            </a:r>
            <a:r>
              <a:rPr lang="en-US" dirty="0"/>
              <a:t> are OVERPRODUCED</a:t>
            </a:r>
          </a:p>
        </p:txBody>
      </p:sp>
    </p:spTree>
    <p:extLst>
      <p:ext uri="{BB962C8B-B14F-4D97-AF65-F5344CB8AC3E}">
        <p14:creationId xmlns:p14="http://schemas.microsoft.com/office/powerpoint/2010/main" val="10764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4F3A-2B3F-C57A-72D9-F7346C3F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Externality is ubiquitous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EADC-8752-5AC0-69E4-6A054EE80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rgbClr val="FF7B00"/>
                </a:solidFill>
              </a:rPr>
              <a:t>Because we live close by others, there are constant spillovers from all our choices onto other people</a:t>
            </a:r>
          </a:p>
          <a:p>
            <a:r>
              <a:rPr lang="en-US" sz="3600" dirty="0">
                <a:solidFill>
                  <a:srgbClr val="FF7B00"/>
                </a:solidFill>
              </a:rPr>
              <a:t>Some positive spillovers: </a:t>
            </a:r>
          </a:p>
          <a:p>
            <a:pPr lvl="1"/>
            <a:r>
              <a:rPr lang="en-US" sz="3200" dirty="0">
                <a:solidFill>
                  <a:srgbClr val="00B1C7"/>
                </a:solidFill>
              </a:rPr>
              <a:t>I take the train instead of drive; </a:t>
            </a:r>
            <a:r>
              <a:rPr lang="en-US" sz="3200" b="1" dirty="0">
                <a:solidFill>
                  <a:srgbClr val="00B1C7"/>
                </a:solidFill>
              </a:rPr>
              <a:t>air &amp; roads improve </a:t>
            </a:r>
          </a:p>
          <a:p>
            <a:pPr lvl="1"/>
            <a:r>
              <a:rPr lang="en-US" sz="3200" dirty="0">
                <a:solidFill>
                  <a:srgbClr val="00B1C7"/>
                </a:solidFill>
              </a:rPr>
              <a:t>You get vaccinated, </a:t>
            </a:r>
            <a:r>
              <a:rPr lang="en-US" sz="3200" b="1" dirty="0">
                <a:solidFill>
                  <a:srgbClr val="00B1C7"/>
                </a:solidFill>
              </a:rPr>
              <a:t>it helps me stay healthy</a:t>
            </a:r>
          </a:p>
          <a:p>
            <a:pPr lvl="1"/>
            <a:r>
              <a:rPr lang="en-US" sz="3200" dirty="0">
                <a:solidFill>
                  <a:srgbClr val="00B1C7"/>
                </a:solidFill>
              </a:rPr>
              <a:t>Your coworker acquires more education, </a:t>
            </a:r>
            <a:r>
              <a:rPr lang="en-US" sz="3200" b="1" dirty="0">
                <a:solidFill>
                  <a:srgbClr val="00B1C7"/>
                </a:solidFill>
              </a:rPr>
              <a:t>you will be more productive too</a:t>
            </a:r>
          </a:p>
          <a:p>
            <a:pPr lvl="1"/>
            <a:r>
              <a:rPr lang="en-US" sz="3000" dirty="0">
                <a:solidFill>
                  <a:srgbClr val="00B1C7"/>
                </a:solidFill>
              </a:rPr>
              <a:t>You ask a question, </a:t>
            </a:r>
            <a:r>
              <a:rPr lang="en-US" sz="3000" b="1" dirty="0">
                <a:solidFill>
                  <a:srgbClr val="00B1C7"/>
                </a:solidFill>
              </a:rPr>
              <a:t>another student learns something</a:t>
            </a:r>
          </a:p>
          <a:p>
            <a:r>
              <a:rPr lang="en-US" sz="3600" dirty="0">
                <a:solidFill>
                  <a:srgbClr val="FF7B00"/>
                </a:solidFill>
              </a:rPr>
              <a:t>Note that govts subsidize public transport, vaccination and education: </a:t>
            </a:r>
            <a:r>
              <a:rPr lang="en-US" sz="3600" b="1" dirty="0">
                <a:solidFill>
                  <a:srgbClr val="FF7B00"/>
                </a:solidFill>
              </a:rPr>
              <a:t>correcting a market failure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322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7309-7E9D-6644-BCC1-4FDFA44A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negative externality in Vermont: </a:t>
            </a:r>
            <a:br>
              <a:rPr lang="en-US" dirty="0"/>
            </a:br>
            <a:r>
              <a:rPr lang="en-US" sz="4000" dirty="0"/>
              <a:t>International Paper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776E-4ABA-D412-B53C-B5AD893B6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0786" cy="466725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sto MT" panose="02040603050505030304" pitchFamily="18" charset="77"/>
              </a:rPr>
              <a:t>A factory in New York State produces paper, (presumably) maximizing profit by setting Q so that Marginal Cost = Marginal Revenue (or Price)</a:t>
            </a:r>
          </a:p>
          <a:p>
            <a:r>
              <a:rPr lang="en-US" dirty="0">
                <a:latin typeface="Calisto MT" panose="02040603050505030304" pitchFamily="18" charset="77"/>
              </a:rPr>
              <a:t>From early 1900s to ≅ 2000 IP spilled toxic waste into Lake Champlain, a long, thin lake that separates northern NY from VT</a:t>
            </a:r>
          </a:p>
          <a:p>
            <a:r>
              <a:rPr lang="en-US" dirty="0">
                <a:latin typeface="Calisto MT" panose="02040603050505030304" pitchFamily="18" charset="77"/>
              </a:rPr>
              <a:t>The polluted water is a negative externality of paper production</a:t>
            </a:r>
          </a:p>
          <a:p>
            <a:r>
              <a:rPr lang="en-US" dirty="0">
                <a:latin typeface="Calisto MT" panose="02040603050505030304" pitchFamily="18" charset="77"/>
              </a:rPr>
              <a:t>It imposes a cost on Vermont residents and government, who have no control over the paper production or consumption decisions</a:t>
            </a:r>
          </a:p>
          <a:p>
            <a:pPr lvl="1"/>
            <a:r>
              <a:rPr lang="en-US" dirty="0">
                <a:latin typeface="Calisto MT" panose="02040603050505030304" pitchFamily="18" charset="77"/>
              </a:rPr>
              <a:t>Health threats</a:t>
            </a:r>
          </a:p>
          <a:p>
            <a:pPr lvl="1"/>
            <a:r>
              <a:rPr lang="en-US" dirty="0">
                <a:latin typeface="Calisto MT" panose="02040603050505030304" pitchFamily="18" charset="77"/>
              </a:rPr>
              <a:t>Lower property values</a:t>
            </a:r>
          </a:p>
          <a:p>
            <a:pPr lvl="1"/>
            <a:r>
              <a:rPr lang="en-US" dirty="0">
                <a:latin typeface="Calisto MT" panose="02040603050505030304" pitchFamily="18" charset="77"/>
              </a:rPr>
              <a:t>Decline in recreation value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landscape with land and water&#10;&#10;Description automatically generated">
            <a:extLst>
              <a:ext uri="{FF2B5EF4-FFF2-40B4-BE49-F238E27FC236}">
                <a16:creationId xmlns:a16="http://schemas.microsoft.com/office/drawing/2014/main" id="{C3E9B222-936C-3E47-7ECC-1A896CDC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50" y="5007577"/>
            <a:ext cx="2236108" cy="14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6E10-8CE4-D83D-919E-BFAF1129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“Surplus” is a tool microeconomists use to assess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F8FD1-14DB-00FC-71C3-4DF46A75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Surplus is fundamental to the </a:t>
            </a:r>
            <a:r>
              <a:rPr lang="en-US" sz="4000" dirty="0"/>
              <a:t>case for free markets</a:t>
            </a:r>
          </a:p>
          <a:p>
            <a:r>
              <a:rPr lang="en-US" sz="3600" dirty="0"/>
              <a:t>It’s also useful for understanding where markets fail </a:t>
            </a:r>
          </a:p>
          <a:p>
            <a:pPr lvl="1"/>
            <a:r>
              <a:rPr lang="en-US" sz="3200" dirty="0"/>
              <a:t>as in pollution and climate change (today)</a:t>
            </a:r>
          </a:p>
          <a:p>
            <a:pPr lvl="1"/>
            <a:r>
              <a:rPr lang="en-US" sz="3200" dirty="0"/>
              <a:t>monopoly and oligopoly (Monday)</a:t>
            </a:r>
            <a:endParaRPr lang="en-US" sz="3600" dirty="0"/>
          </a:p>
          <a:p>
            <a:r>
              <a:rPr lang="en-US" sz="3600" dirty="0"/>
              <a:t>Efficiency = “maximum surplus” in economics</a:t>
            </a:r>
          </a:p>
          <a:p>
            <a:r>
              <a:rPr lang="en-US" sz="3600" dirty="0"/>
              <a:t>But we need to be clear-headed about its limitations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2483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0251C-D8C8-170F-ABFC-A9A21E1F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46"/>
            <a:ext cx="10515600" cy="118921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Cost vs benefit with a negative externality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CB57EF-3768-61A0-8B4A-EF50034875B9}"/>
              </a:ext>
            </a:extLst>
          </p:cNvPr>
          <p:cNvCxnSpPr/>
          <p:nvPr/>
        </p:nvCxnSpPr>
        <p:spPr>
          <a:xfrm>
            <a:off x="2122714" y="1975757"/>
            <a:ext cx="0" cy="3951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A796D3-B16F-8727-76D2-EBC20916BDD7}"/>
              </a:ext>
            </a:extLst>
          </p:cNvPr>
          <p:cNvCxnSpPr/>
          <p:nvPr/>
        </p:nvCxnSpPr>
        <p:spPr>
          <a:xfrm>
            <a:off x="2151529" y="5916706"/>
            <a:ext cx="486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181AB0-6EBD-BFBA-F44D-672CFA5A7AF2}"/>
              </a:ext>
            </a:extLst>
          </p:cNvPr>
          <p:cNvCxnSpPr/>
          <p:nvPr/>
        </p:nvCxnSpPr>
        <p:spPr>
          <a:xfrm>
            <a:off x="2122714" y="2474259"/>
            <a:ext cx="4385662" cy="3453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1FF85A-81B9-7033-8FE7-D2E7F71924A4}"/>
              </a:ext>
            </a:extLst>
          </p:cNvPr>
          <p:cNvCxnSpPr/>
          <p:nvPr/>
        </p:nvCxnSpPr>
        <p:spPr>
          <a:xfrm flipV="1">
            <a:off x="2122714" y="2554941"/>
            <a:ext cx="4170510" cy="282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D1629A-F910-F99B-9185-39ED0EF00935}"/>
              </a:ext>
            </a:extLst>
          </p:cNvPr>
          <p:cNvSpPr txBox="1"/>
          <p:nvPr/>
        </p:nvSpPr>
        <p:spPr>
          <a:xfrm>
            <a:off x="1404257" y="169068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2C140-0AB4-6122-C0B0-75752C13CC76}"/>
              </a:ext>
            </a:extLst>
          </p:cNvPr>
          <p:cNvSpPr txBox="1"/>
          <p:nvPr/>
        </p:nvSpPr>
        <p:spPr>
          <a:xfrm>
            <a:off x="6096000" y="2122714"/>
            <a:ext cx="509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= Private marginal cost = supply curve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3520C-7624-D40F-5FFE-AF12D6DD7A1C}"/>
              </a:ext>
            </a:extLst>
          </p:cNvPr>
          <p:cNvSpPr txBox="1"/>
          <p:nvPr/>
        </p:nvSpPr>
        <p:spPr>
          <a:xfrm>
            <a:off x="6293224" y="537882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= Private marginal benefit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13D81-0DF9-8311-44A1-4D16C07745D0}"/>
              </a:ext>
            </a:extLst>
          </p:cNvPr>
          <p:cNvSpPr txBox="1"/>
          <p:nvPr/>
        </p:nvSpPr>
        <p:spPr>
          <a:xfrm>
            <a:off x="6948733" y="603121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of paper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1446A5-0B6C-5562-16C9-70798E0B97F7}"/>
              </a:ext>
            </a:extLst>
          </p:cNvPr>
          <p:cNvCxnSpPr/>
          <p:nvPr/>
        </p:nvCxnSpPr>
        <p:spPr>
          <a:xfrm flipH="1">
            <a:off x="2122714" y="4033157"/>
            <a:ext cx="199208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E7863F-10CE-ADDE-66EE-17FB2F34A58A}"/>
              </a:ext>
            </a:extLst>
          </p:cNvPr>
          <p:cNvCxnSpPr/>
          <p:nvPr/>
        </p:nvCxnSpPr>
        <p:spPr>
          <a:xfrm>
            <a:off x="4114800" y="4061012"/>
            <a:ext cx="0" cy="186625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6CB6E63-E8E4-C5FE-99E9-58406D9F4499}"/>
              </a:ext>
            </a:extLst>
          </p:cNvPr>
          <p:cNvSpPr txBox="1"/>
          <p:nvPr/>
        </p:nvSpPr>
        <p:spPr>
          <a:xfrm>
            <a:off x="1551214" y="372291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m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160B0-F5AF-9EC4-11DA-9CCF510B7DBA}"/>
              </a:ext>
            </a:extLst>
          </p:cNvPr>
          <p:cNvSpPr txBox="1"/>
          <p:nvPr/>
        </p:nvSpPr>
        <p:spPr>
          <a:xfrm>
            <a:off x="3886213" y="6003489"/>
            <a:ext cx="78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04E0DD-42D0-4E3A-93B9-C8A84176FEA9}"/>
              </a:ext>
            </a:extLst>
          </p:cNvPr>
          <p:cNvCxnSpPr/>
          <p:nvPr/>
        </p:nvCxnSpPr>
        <p:spPr>
          <a:xfrm flipV="1">
            <a:off x="2122713" y="2028378"/>
            <a:ext cx="3657600" cy="2582934"/>
          </a:xfrm>
          <a:prstGeom prst="line">
            <a:avLst/>
          </a:prstGeom>
          <a:ln w="28575">
            <a:solidFill>
              <a:srgbClr val="00B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30E87B-F23C-7917-4F0A-883B8685A421}"/>
              </a:ext>
            </a:extLst>
          </p:cNvPr>
          <p:cNvSpPr txBox="1"/>
          <p:nvPr/>
        </p:nvSpPr>
        <p:spPr>
          <a:xfrm>
            <a:off x="4669760" y="1590776"/>
            <a:ext cx="3056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1C7"/>
                </a:solidFill>
              </a:rPr>
              <a:t>Social marginal cost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215E20-ECD7-A8F5-0187-CF12C18E1769}"/>
              </a:ext>
            </a:extLst>
          </p:cNvPr>
          <p:cNvCxnSpPr/>
          <p:nvPr/>
        </p:nvCxnSpPr>
        <p:spPr>
          <a:xfrm flipH="1">
            <a:off x="2122713" y="3620067"/>
            <a:ext cx="1436916" cy="0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FC59FA-59C6-42FA-9AAE-4DC4D9A4FF0E}"/>
              </a:ext>
            </a:extLst>
          </p:cNvPr>
          <p:cNvCxnSpPr/>
          <p:nvPr/>
        </p:nvCxnSpPr>
        <p:spPr>
          <a:xfrm>
            <a:off x="3576918" y="3722914"/>
            <a:ext cx="0" cy="2280575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2F0000-4E29-DE64-8F48-EC820C90D8F7}"/>
              </a:ext>
            </a:extLst>
          </p:cNvPr>
          <p:cNvSpPr txBox="1"/>
          <p:nvPr/>
        </p:nvSpPr>
        <p:spPr>
          <a:xfrm>
            <a:off x="1551214" y="329837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BAD76-5FF9-7B6F-E5D9-83F867562D65}"/>
              </a:ext>
            </a:extLst>
          </p:cNvPr>
          <p:cNvSpPr txBox="1"/>
          <p:nvPr/>
        </p:nvSpPr>
        <p:spPr>
          <a:xfrm>
            <a:off x="3216731" y="6079705"/>
            <a:ext cx="6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Q*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7AD760-8C8B-426D-8BD8-00553855F1AA}"/>
              </a:ext>
            </a:extLst>
          </p:cNvPr>
          <p:cNvSpPr txBox="1"/>
          <p:nvPr/>
        </p:nvSpPr>
        <p:spPr>
          <a:xfrm>
            <a:off x="6948733" y="2939143"/>
            <a:ext cx="4405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76DFF"/>
                </a:solidFill>
              </a:rPr>
              <a:t>The </a:t>
            </a:r>
            <a:r>
              <a:rPr lang="en-US" sz="2800" b="1" dirty="0">
                <a:solidFill>
                  <a:srgbClr val="E76DFF"/>
                </a:solidFill>
              </a:rPr>
              <a:t>efficient price P* </a:t>
            </a:r>
            <a:r>
              <a:rPr lang="en-US" sz="2800" dirty="0">
                <a:solidFill>
                  <a:srgbClr val="E76DFF"/>
                </a:solidFill>
              </a:rPr>
              <a:t>of paper is higher and the </a:t>
            </a:r>
            <a:r>
              <a:rPr lang="en-US" sz="2800" b="1" dirty="0">
                <a:solidFill>
                  <a:srgbClr val="E76DFF"/>
                </a:solidFill>
              </a:rPr>
              <a:t>efficient quantity Q* </a:t>
            </a:r>
            <a:r>
              <a:rPr lang="en-US" sz="2800" dirty="0">
                <a:solidFill>
                  <a:srgbClr val="E76DFF"/>
                </a:solidFill>
              </a:rPr>
              <a:t>is lower than the market outcomes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4F4B02-64AF-C0EA-99F3-16A3AAD814F3}"/>
                  </a:ext>
                </a:extLst>
              </p14:cNvPr>
              <p14:cNvContentPartPr/>
              <p14:nvPr/>
            </p14:nvContentPartPr>
            <p14:xfrm>
              <a:off x="5185360" y="2402000"/>
              <a:ext cx="254880" cy="25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4F4B02-64AF-C0EA-99F3-16A3AAD814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6720" y="2393360"/>
                <a:ext cx="2725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4C95C7-9F43-6354-21FB-064ADBC75B1E}"/>
                  </a:ext>
                </a:extLst>
              </p14:cNvPr>
              <p14:cNvContentPartPr/>
              <p14:nvPr/>
            </p14:nvContentPartPr>
            <p14:xfrm>
              <a:off x="5212360" y="2440520"/>
              <a:ext cx="288000" cy="79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4C95C7-9F43-6354-21FB-064ADBC75B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3360" y="2431880"/>
                <a:ext cx="305640" cy="8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593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14408-0D45-7D71-07BC-0A545C702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7B1544-7EE4-314C-0838-A9904C4C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46"/>
            <a:ext cx="10515600" cy="118921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Efficient production with a negative externality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8D90B-2D5A-EDA8-E8DB-FD5A89853637}"/>
              </a:ext>
            </a:extLst>
          </p:cNvPr>
          <p:cNvCxnSpPr/>
          <p:nvPr/>
        </p:nvCxnSpPr>
        <p:spPr>
          <a:xfrm>
            <a:off x="2122714" y="1975757"/>
            <a:ext cx="0" cy="3951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FC4C60-D1EC-082E-4C4A-5D88BAE7C29E}"/>
              </a:ext>
            </a:extLst>
          </p:cNvPr>
          <p:cNvCxnSpPr/>
          <p:nvPr/>
        </p:nvCxnSpPr>
        <p:spPr>
          <a:xfrm>
            <a:off x="2151529" y="5916706"/>
            <a:ext cx="486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9E2C86-D244-51F9-3799-300194D86FB4}"/>
              </a:ext>
            </a:extLst>
          </p:cNvPr>
          <p:cNvCxnSpPr/>
          <p:nvPr/>
        </p:nvCxnSpPr>
        <p:spPr>
          <a:xfrm>
            <a:off x="2122714" y="2474259"/>
            <a:ext cx="4385662" cy="3453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AAA65-4983-3987-1711-47E4AA4D99C8}"/>
              </a:ext>
            </a:extLst>
          </p:cNvPr>
          <p:cNvCxnSpPr/>
          <p:nvPr/>
        </p:nvCxnSpPr>
        <p:spPr>
          <a:xfrm flipV="1">
            <a:off x="2122714" y="2554941"/>
            <a:ext cx="4170510" cy="282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BEB89A-9D72-CF60-6F3F-237E0AEA5637}"/>
              </a:ext>
            </a:extLst>
          </p:cNvPr>
          <p:cNvSpPr txBox="1"/>
          <p:nvPr/>
        </p:nvSpPr>
        <p:spPr>
          <a:xfrm>
            <a:off x="1404257" y="169068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7DF68-E848-E2C0-F76F-64E0D262397D}"/>
              </a:ext>
            </a:extLst>
          </p:cNvPr>
          <p:cNvSpPr txBox="1"/>
          <p:nvPr/>
        </p:nvSpPr>
        <p:spPr>
          <a:xfrm>
            <a:off x="6096000" y="2122714"/>
            <a:ext cx="509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= Private marginal cost = supply curve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E03BE-310E-2F90-F433-4E78D6BA9281}"/>
              </a:ext>
            </a:extLst>
          </p:cNvPr>
          <p:cNvSpPr txBox="1"/>
          <p:nvPr/>
        </p:nvSpPr>
        <p:spPr>
          <a:xfrm>
            <a:off x="6293224" y="537882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= Private marginal benefit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2E75B2-43A8-C6A3-95CD-540139E59363}"/>
              </a:ext>
            </a:extLst>
          </p:cNvPr>
          <p:cNvSpPr txBox="1"/>
          <p:nvPr/>
        </p:nvSpPr>
        <p:spPr>
          <a:xfrm>
            <a:off x="6948733" y="603121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of paper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EE7440-ED84-5067-0144-33F673D870D3}"/>
              </a:ext>
            </a:extLst>
          </p:cNvPr>
          <p:cNvCxnSpPr/>
          <p:nvPr/>
        </p:nvCxnSpPr>
        <p:spPr>
          <a:xfrm flipH="1">
            <a:off x="2122714" y="4033157"/>
            <a:ext cx="199208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21728B-AE7D-91DF-DC00-9D169B84A897}"/>
              </a:ext>
            </a:extLst>
          </p:cNvPr>
          <p:cNvCxnSpPr/>
          <p:nvPr/>
        </p:nvCxnSpPr>
        <p:spPr>
          <a:xfrm>
            <a:off x="4114800" y="4061012"/>
            <a:ext cx="0" cy="186625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9E4F2F4-D261-B6DB-FCA2-A77A5BC6A240}"/>
              </a:ext>
            </a:extLst>
          </p:cNvPr>
          <p:cNvSpPr txBox="1"/>
          <p:nvPr/>
        </p:nvSpPr>
        <p:spPr>
          <a:xfrm>
            <a:off x="1551214" y="372291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m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071277-0C54-BB11-E373-80DBE100BCD2}"/>
              </a:ext>
            </a:extLst>
          </p:cNvPr>
          <p:cNvSpPr txBox="1"/>
          <p:nvPr/>
        </p:nvSpPr>
        <p:spPr>
          <a:xfrm>
            <a:off x="3886213" y="6003489"/>
            <a:ext cx="78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D089D7-0C6F-4427-F589-0BBA9EF8C233}"/>
              </a:ext>
            </a:extLst>
          </p:cNvPr>
          <p:cNvCxnSpPr/>
          <p:nvPr/>
        </p:nvCxnSpPr>
        <p:spPr>
          <a:xfrm flipV="1">
            <a:off x="2122713" y="2028378"/>
            <a:ext cx="3657600" cy="2582934"/>
          </a:xfrm>
          <a:prstGeom prst="line">
            <a:avLst/>
          </a:prstGeom>
          <a:ln w="28575">
            <a:solidFill>
              <a:srgbClr val="00B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2FA16D-8A67-CBE4-B10C-91D86C2872B2}"/>
              </a:ext>
            </a:extLst>
          </p:cNvPr>
          <p:cNvSpPr txBox="1"/>
          <p:nvPr/>
        </p:nvSpPr>
        <p:spPr>
          <a:xfrm>
            <a:off x="4669760" y="1590776"/>
            <a:ext cx="3056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1C7"/>
                </a:solidFill>
              </a:rPr>
              <a:t>Social marginal cost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DDB870-456C-0D2C-3DCE-A8482232ECEA}"/>
              </a:ext>
            </a:extLst>
          </p:cNvPr>
          <p:cNvCxnSpPr/>
          <p:nvPr/>
        </p:nvCxnSpPr>
        <p:spPr>
          <a:xfrm flipH="1">
            <a:off x="2122713" y="3620067"/>
            <a:ext cx="1436916" cy="0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1DCBF7-3AEF-30C3-5F14-078C1C9BE708}"/>
              </a:ext>
            </a:extLst>
          </p:cNvPr>
          <p:cNvCxnSpPr/>
          <p:nvPr/>
        </p:nvCxnSpPr>
        <p:spPr>
          <a:xfrm>
            <a:off x="3576918" y="3722914"/>
            <a:ext cx="0" cy="2280575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8D750D-1C2F-13B8-EA97-4E83F9636CF9}"/>
              </a:ext>
            </a:extLst>
          </p:cNvPr>
          <p:cNvSpPr txBox="1"/>
          <p:nvPr/>
        </p:nvSpPr>
        <p:spPr>
          <a:xfrm>
            <a:off x="1551214" y="329837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76BFF4-AFC1-EA1A-61F6-7657C2665DEE}"/>
              </a:ext>
            </a:extLst>
          </p:cNvPr>
          <p:cNvSpPr txBox="1"/>
          <p:nvPr/>
        </p:nvSpPr>
        <p:spPr>
          <a:xfrm>
            <a:off x="3216731" y="6079705"/>
            <a:ext cx="6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Q*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71264F-1EAB-00D8-3C70-48FD29BA6134}"/>
              </a:ext>
            </a:extLst>
          </p:cNvPr>
          <p:cNvSpPr txBox="1"/>
          <p:nvPr/>
        </p:nvSpPr>
        <p:spPr>
          <a:xfrm>
            <a:off x="6948733" y="2939143"/>
            <a:ext cx="4405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76DFF"/>
                </a:solidFill>
              </a:rPr>
              <a:t>The lilac shaded area is DWL from the externality. </a:t>
            </a:r>
          </a:p>
          <a:p>
            <a:r>
              <a:rPr lang="en-US" sz="2800" dirty="0">
                <a:solidFill>
                  <a:srgbClr val="E76DFF"/>
                </a:solidFill>
              </a:rPr>
              <a:t>TOO MUCH is produced.</a:t>
            </a:r>
          </a:p>
          <a:p>
            <a:r>
              <a:rPr lang="en-US" sz="2800" dirty="0">
                <a:solidFill>
                  <a:srgbClr val="E76DFF"/>
                </a:solidFill>
              </a:rPr>
              <a:t>Costs exceed benefits between Q* and </a:t>
            </a:r>
            <a:r>
              <a:rPr lang="en-US" sz="2800" dirty="0" err="1">
                <a:solidFill>
                  <a:srgbClr val="E76DFF"/>
                </a:solidFill>
              </a:rPr>
              <a:t>Qm</a:t>
            </a:r>
            <a:endParaRPr lang="en-US" sz="2800" dirty="0">
              <a:solidFill>
                <a:srgbClr val="E76D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E2B323-6D5D-75E2-4650-B75458CAC184}"/>
                  </a:ext>
                </a:extLst>
              </p14:cNvPr>
              <p14:cNvContentPartPr/>
              <p14:nvPr/>
            </p14:nvContentPartPr>
            <p14:xfrm>
              <a:off x="5185360" y="2402000"/>
              <a:ext cx="254880" cy="25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E2B323-6D5D-75E2-4650-B75458CAC1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6360" y="2393000"/>
                <a:ext cx="2725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E2B368-37D2-6575-A038-7E6E58111273}"/>
                  </a:ext>
                </a:extLst>
              </p14:cNvPr>
              <p14:cNvContentPartPr/>
              <p14:nvPr/>
            </p14:nvContentPartPr>
            <p14:xfrm>
              <a:off x="5212360" y="2440520"/>
              <a:ext cx="288000" cy="79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E2B368-37D2-6575-A038-7E6E58111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3360" y="2431520"/>
                <a:ext cx="30564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28DD60-E5E1-D76E-D815-3C998CA3C14C}"/>
                  </a:ext>
                </a:extLst>
              </p14:cNvPr>
              <p14:cNvContentPartPr/>
              <p14:nvPr/>
            </p14:nvContentPartPr>
            <p14:xfrm>
              <a:off x="3631240" y="3851720"/>
              <a:ext cx="252720" cy="33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28DD60-E5E1-D76E-D815-3C998CA3C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9600" y="3708080"/>
                <a:ext cx="3963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5D31C6B-FBCA-E209-0203-73332C1534EB}"/>
                  </a:ext>
                </a:extLst>
              </p14:cNvPr>
              <p14:cNvContentPartPr/>
              <p14:nvPr/>
            </p14:nvContentPartPr>
            <p14:xfrm>
              <a:off x="3971440" y="4014080"/>
              <a:ext cx="5796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5D31C6B-FBCA-E209-0203-73332C1534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5800" y="3942440"/>
                <a:ext cx="129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7FEC6C-BC48-811D-B12F-132421492DDD}"/>
                  </a:ext>
                </a:extLst>
              </p14:cNvPr>
              <p14:cNvContentPartPr/>
              <p14:nvPr/>
            </p14:nvContentPartPr>
            <p14:xfrm>
              <a:off x="3557800" y="3640400"/>
              <a:ext cx="86400" cy="555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7FEC6C-BC48-811D-B12F-132421492D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2160" y="3568760"/>
                <a:ext cx="158040" cy="6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543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F0E8-3AA9-3CF5-E7CC-7F0A07C93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7BE8EB-D4A7-0D21-874D-94188F33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46"/>
            <a:ext cx="10515600" cy="118921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A tax can eliminate the externality</a:t>
            </a:r>
            <a:br>
              <a:rPr lang="en-US" dirty="0"/>
            </a:br>
            <a:r>
              <a:rPr lang="en-US" sz="4000" dirty="0">
                <a:solidFill>
                  <a:srgbClr val="FF1A82"/>
                </a:solidFill>
              </a:rPr>
              <a:t>Exactly how big should the tax on paper be?</a:t>
            </a:r>
            <a:br>
              <a:rPr lang="en-US" dirty="0">
                <a:solidFill>
                  <a:srgbClr val="FF1A82"/>
                </a:solidFill>
              </a:rPr>
            </a:br>
            <a:endParaRPr lang="en-US" dirty="0">
              <a:solidFill>
                <a:srgbClr val="FF1A8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3A537F-1353-9FC9-F5BB-4FB93B3B1C59}"/>
              </a:ext>
            </a:extLst>
          </p:cNvPr>
          <p:cNvCxnSpPr/>
          <p:nvPr/>
        </p:nvCxnSpPr>
        <p:spPr>
          <a:xfrm>
            <a:off x="2122714" y="1975757"/>
            <a:ext cx="0" cy="3951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06C8D5-284C-D446-E4B7-4E6A5DFCC467}"/>
              </a:ext>
            </a:extLst>
          </p:cNvPr>
          <p:cNvCxnSpPr/>
          <p:nvPr/>
        </p:nvCxnSpPr>
        <p:spPr>
          <a:xfrm>
            <a:off x="2151529" y="5916706"/>
            <a:ext cx="486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A093BD-17D6-FE8B-9381-192A409A3243}"/>
              </a:ext>
            </a:extLst>
          </p:cNvPr>
          <p:cNvCxnSpPr/>
          <p:nvPr/>
        </p:nvCxnSpPr>
        <p:spPr>
          <a:xfrm>
            <a:off x="2122714" y="2474259"/>
            <a:ext cx="4385662" cy="3453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11688C-FF9A-954A-60C6-384DD0C7D53F}"/>
              </a:ext>
            </a:extLst>
          </p:cNvPr>
          <p:cNvCxnSpPr/>
          <p:nvPr/>
        </p:nvCxnSpPr>
        <p:spPr>
          <a:xfrm flipV="1">
            <a:off x="2122714" y="2554941"/>
            <a:ext cx="4170510" cy="282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D1557A-4556-3A66-7DEA-BB12AACFB520}"/>
              </a:ext>
            </a:extLst>
          </p:cNvPr>
          <p:cNvSpPr txBox="1"/>
          <p:nvPr/>
        </p:nvSpPr>
        <p:spPr>
          <a:xfrm>
            <a:off x="1404257" y="169068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C4AD3-1E7E-71F0-07D7-2E4A68B6030A}"/>
              </a:ext>
            </a:extLst>
          </p:cNvPr>
          <p:cNvSpPr txBox="1"/>
          <p:nvPr/>
        </p:nvSpPr>
        <p:spPr>
          <a:xfrm>
            <a:off x="6096000" y="2122714"/>
            <a:ext cx="3223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= Private marginal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EC3EB-F683-E72B-7E47-5CD4BD68CDD2}"/>
              </a:ext>
            </a:extLst>
          </p:cNvPr>
          <p:cNvSpPr txBox="1"/>
          <p:nvPr/>
        </p:nvSpPr>
        <p:spPr>
          <a:xfrm>
            <a:off x="6293224" y="537882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= Private marginal benefit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7F8C61-91C9-50C9-FD57-2A36FF4C66C2}"/>
              </a:ext>
            </a:extLst>
          </p:cNvPr>
          <p:cNvSpPr txBox="1"/>
          <p:nvPr/>
        </p:nvSpPr>
        <p:spPr>
          <a:xfrm>
            <a:off x="6948733" y="603121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of paper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36C417-F750-08A4-1E09-631627CF0E9D}"/>
              </a:ext>
            </a:extLst>
          </p:cNvPr>
          <p:cNvCxnSpPr/>
          <p:nvPr/>
        </p:nvCxnSpPr>
        <p:spPr>
          <a:xfrm flipH="1">
            <a:off x="2122714" y="4033157"/>
            <a:ext cx="199208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B23A3F-DA9B-36E6-7B44-D4B20B388A89}"/>
              </a:ext>
            </a:extLst>
          </p:cNvPr>
          <p:cNvCxnSpPr/>
          <p:nvPr/>
        </p:nvCxnSpPr>
        <p:spPr>
          <a:xfrm>
            <a:off x="4114800" y="4061012"/>
            <a:ext cx="0" cy="186625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32804D-C092-0EB0-E4A6-A1D223DDE55F}"/>
              </a:ext>
            </a:extLst>
          </p:cNvPr>
          <p:cNvSpPr txBox="1"/>
          <p:nvPr/>
        </p:nvSpPr>
        <p:spPr>
          <a:xfrm>
            <a:off x="1551214" y="372291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m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6AA50-B862-FDF7-E03E-9D2F51528ED8}"/>
              </a:ext>
            </a:extLst>
          </p:cNvPr>
          <p:cNvSpPr txBox="1"/>
          <p:nvPr/>
        </p:nvSpPr>
        <p:spPr>
          <a:xfrm>
            <a:off x="3886213" y="6003489"/>
            <a:ext cx="78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95B15C-BA16-6A1E-338B-F024BFF16449}"/>
              </a:ext>
            </a:extLst>
          </p:cNvPr>
          <p:cNvCxnSpPr/>
          <p:nvPr/>
        </p:nvCxnSpPr>
        <p:spPr>
          <a:xfrm flipV="1">
            <a:off x="2122713" y="2028378"/>
            <a:ext cx="3657600" cy="2582934"/>
          </a:xfrm>
          <a:prstGeom prst="line">
            <a:avLst/>
          </a:prstGeom>
          <a:ln w="28575">
            <a:solidFill>
              <a:srgbClr val="00B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D682F6-E97E-5098-BF62-F5FED6C5BDDE}"/>
              </a:ext>
            </a:extLst>
          </p:cNvPr>
          <p:cNvSpPr txBox="1"/>
          <p:nvPr/>
        </p:nvSpPr>
        <p:spPr>
          <a:xfrm>
            <a:off x="4669760" y="1590776"/>
            <a:ext cx="3056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1C7"/>
                </a:solidFill>
              </a:rPr>
              <a:t>Social marginal cost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0A7F94-1774-C6AB-415C-7C0855A3259F}"/>
              </a:ext>
            </a:extLst>
          </p:cNvPr>
          <p:cNvCxnSpPr/>
          <p:nvPr/>
        </p:nvCxnSpPr>
        <p:spPr>
          <a:xfrm flipH="1">
            <a:off x="2122713" y="3620067"/>
            <a:ext cx="1436916" cy="0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86AEBB-0BAD-6881-39F1-7483A712ED4A}"/>
              </a:ext>
            </a:extLst>
          </p:cNvPr>
          <p:cNvCxnSpPr/>
          <p:nvPr/>
        </p:nvCxnSpPr>
        <p:spPr>
          <a:xfrm>
            <a:off x="3576918" y="3722914"/>
            <a:ext cx="0" cy="2280575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1F1F4F6-0F3C-9F1B-74E7-A88494045DC3}"/>
              </a:ext>
            </a:extLst>
          </p:cNvPr>
          <p:cNvSpPr txBox="1"/>
          <p:nvPr/>
        </p:nvSpPr>
        <p:spPr>
          <a:xfrm>
            <a:off x="1551214" y="329837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4D50D-7EB2-723A-49F1-2F12CBC70979}"/>
              </a:ext>
            </a:extLst>
          </p:cNvPr>
          <p:cNvSpPr txBox="1"/>
          <p:nvPr/>
        </p:nvSpPr>
        <p:spPr>
          <a:xfrm>
            <a:off x="3216731" y="6079705"/>
            <a:ext cx="6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Q*</a:t>
            </a:r>
          </a:p>
        </p:txBody>
      </p:sp>
    </p:spTree>
    <p:extLst>
      <p:ext uri="{BB962C8B-B14F-4D97-AF65-F5344CB8AC3E}">
        <p14:creationId xmlns:p14="http://schemas.microsoft.com/office/powerpoint/2010/main" val="2158295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0251C-D8C8-170F-ABFC-A9A21E1F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46"/>
            <a:ext cx="10515600" cy="92316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Set the per-unit tax at the level of </a:t>
            </a:r>
            <a:br>
              <a:rPr lang="en-US" dirty="0"/>
            </a:br>
            <a:r>
              <a:rPr lang="en-US" dirty="0"/>
              <a:t>the per-unit externality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CB57EF-3768-61A0-8B4A-EF50034875B9}"/>
              </a:ext>
            </a:extLst>
          </p:cNvPr>
          <p:cNvCxnSpPr/>
          <p:nvPr/>
        </p:nvCxnSpPr>
        <p:spPr>
          <a:xfrm>
            <a:off x="2122714" y="1975757"/>
            <a:ext cx="0" cy="3951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A796D3-B16F-8727-76D2-EBC20916BDD7}"/>
              </a:ext>
            </a:extLst>
          </p:cNvPr>
          <p:cNvCxnSpPr/>
          <p:nvPr/>
        </p:nvCxnSpPr>
        <p:spPr>
          <a:xfrm>
            <a:off x="2151529" y="5916706"/>
            <a:ext cx="486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181AB0-6EBD-BFBA-F44D-672CFA5A7AF2}"/>
              </a:ext>
            </a:extLst>
          </p:cNvPr>
          <p:cNvCxnSpPr/>
          <p:nvPr/>
        </p:nvCxnSpPr>
        <p:spPr>
          <a:xfrm>
            <a:off x="2122714" y="2474259"/>
            <a:ext cx="4385662" cy="3453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1FF85A-81B9-7033-8FE7-D2E7F71924A4}"/>
              </a:ext>
            </a:extLst>
          </p:cNvPr>
          <p:cNvCxnSpPr/>
          <p:nvPr/>
        </p:nvCxnSpPr>
        <p:spPr>
          <a:xfrm flipV="1">
            <a:off x="2122714" y="2554941"/>
            <a:ext cx="4170510" cy="282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D1629A-F910-F99B-9185-39ED0EF00935}"/>
              </a:ext>
            </a:extLst>
          </p:cNvPr>
          <p:cNvSpPr txBox="1"/>
          <p:nvPr/>
        </p:nvSpPr>
        <p:spPr>
          <a:xfrm>
            <a:off x="1404257" y="169068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2C140-0AB4-6122-C0B0-75752C13CC76}"/>
              </a:ext>
            </a:extLst>
          </p:cNvPr>
          <p:cNvSpPr txBox="1"/>
          <p:nvPr/>
        </p:nvSpPr>
        <p:spPr>
          <a:xfrm>
            <a:off x="6096000" y="2122714"/>
            <a:ext cx="3223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= Private marginal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3520C-7624-D40F-5FFE-AF12D6DD7A1C}"/>
              </a:ext>
            </a:extLst>
          </p:cNvPr>
          <p:cNvSpPr txBox="1"/>
          <p:nvPr/>
        </p:nvSpPr>
        <p:spPr>
          <a:xfrm>
            <a:off x="6293224" y="537882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= Private marginal benefit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13D81-0DF9-8311-44A1-4D16C07745D0}"/>
              </a:ext>
            </a:extLst>
          </p:cNvPr>
          <p:cNvSpPr txBox="1"/>
          <p:nvPr/>
        </p:nvSpPr>
        <p:spPr>
          <a:xfrm>
            <a:off x="6948733" y="603121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of paper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1446A5-0B6C-5562-16C9-70798E0B97F7}"/>
              </a:ext>
            </a:extLst>
          </p:cNvPr>
          <p:cNvCxnSpPr/>
          <p:nvPr/>
        </p:nvCxnSpPr>
        <p:spPr>
          <a:xfrm flipH="1">
            <a:off x="2122714" y="4033157"/>
            <a:ext cx="199208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E7863F-10CE-ADDE-66EE-17FB2F34A58A}"/>
              </a:ext>
            </a:extLst>
          </p:cNvPr>
          <p:cNvCxnSpPr/>
          <p:nvPr/>
        </p:nvCxnSpPr>
        <p:spPr>
          <a:xfrm>
            <a:off x="4114800" y="4061012"/>
            <a:ext cx="0" cy="186625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6CB6E63-E8E4-C5FE-99E9-58406D9F4499}"/>
              </a:ext>
            </a:extLst>
          </p:cNvPr>
          <p:cNvSpPr txBox="1"/>
          <p:nvPr/>
        </p:nvSpPr>
        <p:spPr>
          <a:xfrm>
            <a:off x="1551214" y="372291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m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160B0-F5AF-9EC4-11DA-9CCF510B7DBA}"/>
              </a:ext>
            </a:extLst>
          </p:cNvPr>
          <p:cNvSpPr txBox="1"/>
          <p:nvPr/>
        </p:nvSpPr>
        <p:spPr>
          <a:xfrm>
            <a:off x="3886213" y="6003489"/>
            <a:ext cx="78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04E0DD-42D0-4E3A-93B9-C8A84176FEA9}"/>
              </a:ext>
            </a:extLst>
          </p:cNvPr>
          <p:cNvCxnSpPr/>
          <p:nvPr/>
        </p:nvCxnSpPr>
        <p:spPr>
          <a:xfrm flipV="1">
            <a:off x="2122713" y="2028378"/>
            <a:ext cx="3657600" cy="2582934"/>
          </a:xfrm>
          <a:prstGeom prst="line">
            <a:avLst/>
          </a:prstGeom>
          <a:ln w="28575">
            <a:solidFill>
              <a:srgbClr val="00B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30E87B-F23C-7917-4F0A-883B8685A421}"/>
              </a:ext>
            </a:extLst>
          </p:cNvPr>
          <p:cNvSpPr txBox="1"/>
          <p:nvPr/>
        </p:nvSpPr>
        <p:spPr>
          <a:xfrm>
            <a:off x="2803074" y="1525180"/>
            <a:ext cx="5706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1A82"/>
                </a:solidFill>
              </a:rPr>
              <a:t>Private MC now = </a:t>
            </a:r>
            <a:r>
              <a:rPr lang="en-US" sz="2800" dirty="0">
                <a:solidFill>
                  <a:srgbClr val="00B1C7"/>
                </a:solidFill>
              </a:rPr>
              <a:t>Social marginal cost</a:t>
            </a:r>
            <a:endParaRPr lang="en-US" sz="2800" dirty="0">
              <a:solidFill>
                <a:srgbClr val="FF1A82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215E20-ECD7-A8F5-0187-CF12C18E1769}"/>
              </a:ext>
            </a:extLst>
          </p:cNvPr>
          <p:cNvCxnSpPr/>
          <p:nvPr/>
        </p:nvCxnSpPr>
        <p:spPr>
          <a:xfrm flipH="1">
            <a:off x="2122713" y="3620067"/>
            <a:ext cx="1436916" cy="0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FC59FA-59C6-42FA-9AAE-4DC4D9A4FF0E}"/>
              </a:ext>
            </a:extLst>
          </p:cNvPr>
          <p:cNvCxnSpPr/>
          <p:nvPr/>
        </p:nvCxnSpPr>
        <p:spPr>
          <a:xfrm>
            <a:off x="3576918" y="3722914"/>
            <a:ext cx="0" cy="2280575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2F0000-4E29-DE64-8F48-EC820C90D8F7}"/>
              </a:ext>
            </a:extLst>
          </p:cNvPr>
          <p:cNvSpPr txBox="1"/>
          <p:nvPr/>
        </p:nvSpPr>
        <p:spPr>
          <a:xfrm>
            <a:off x="1551214" y="329837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1A82"/>
                </a:solidFill>
              </a:rPr>
              <a:t>P*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BAD76-5FF9-7B6F-E5D9-83F867562D65}"/>
              </a:ext>
            </a:extLst>
          </p:cNvPr>
          <p:cNvSpPr txBox="1"/>
          <p:nvPr/>
        </p:nvSpPr>
        <p:spPr>
          <a:xfrm>
            <a:off x="3216731" y="6079705"/>
            <a:ext cx="6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FF1A82"/>
                </a:solidFill>
              </a:rPr>
              <a:t>Q*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84ED21-DDFD-E59B-75EE-16F8C51A1F86}"/>
              </a:ext>
            </a:extLst>
          </p:cNvPr>
          <p:cNvCxnSpPr>
            <a:cxnSpLocks/>
          </p:cNvCxnSpPr>
          <p:nvPr/>
        </p:nvCxnSpPr>
        <p:spPr>
          <a:xfrm flipV="1">
            <a:off x="2122713" y="2113996"/>
            <a:ext cx="3657600" cy="2497316"/>
          </a:xfrm>
          <a:prstGeom prst="line">
            <a:avLst/>
          </a:prstGeom>
          <a:ln w="28575">
            <a:solidFill>
              <a:srgbClr val="FF1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6799E9-6C50-E3C7-A8A3-C1882243F9C3}"/>
              </a:ext>
            </a:extLst>
          </p:cNvPr>
          <p:cNvSpPr txBox="1"/>
          <p:nvPr/>
        </p:nvSpPr>
        <p:spPr>
          <a:xfrm>
            <a:off x="4882243" y="2006105"/>
            <a:ext cx="400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1A82"/>
                </a:solidFill>
              </a:rPr>
              <a:t>S’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77B95A-7A8D-768F-26FF-C24B2603ACC9}"/>
                  </a:ext>
                </a:extLst>
              </p14:cNvPr>
              <p14:cNvContentPartPr/>
              <p14:nvPr/>
            </p14:nvContentPartPr>
            <p14:xfrm>
              <a:off x="4322160" y="3113409"/>
              <a:ext cx="235440" cy="691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77B95A-7A8D-768F-26FF-C24B2603AC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3520" y="3104409"/>
                <a:ext cx="25308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ABA951-8998-F158-5F29-7BCD619A5922}"/>
                  </a:ext>
                </a:extLst>
              </p14:cNvPr>
              <p14:cNvContentPartPr/>
              <p14:nvPr/>
            </p14:nvContentPartPr>
            <p14:xfrm>
              <a:off x="3551040" y="5198889"/>
              <a:ext cx="561600" cy="26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ABA951-8998-F158-5F29-7BCD619A59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2040" y="5189889"/>
                <a:ext cx="5792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6749A52-05B7-DC03-52DC-BAC67A9D8732}"/>
                  </a:ext>
                </a:extLst>
              </p14:cNvPr>
              <p14:cNvContentPartPr/>
              <p14:nvPr/>
            </p14:nvContentPartPr>
            <p14:xfrm>
              <a:off x="2428560" y="3636129"/>
              <a:ext cx="230040" cy="415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6749A52-05B7-DC03-52DC-BAC67A9D87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920" y="3627489"/>
                <a:ext cx="247680" cy="4330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A9764A4-0C31-C1AA-6F3E-7B900932BE74}"/>
              </a:ext>
            </a:extLst>
          </p:cNvPr>
          <p:cNvSpPr txBox="1"/>
          <p:nvPr/>
        </p:nvSpPr>
        <p:spPr>
          <a:xfrm>
            <a:off x="7707916" y="3113409"/>
            <a:ext cx="4260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1A82"/>
                </a:solidFill>
              </a:rPr>
              <a:t>Pollution falls and efficiency increases (surplus rises) because </a:t>
            </a:r>
            <a:r>
              <a:rPr lang="en-US" sz="2400" b="1" dirty="0">
                <a:solidFill>
                  <a:srgbClr val="FF1A82"/>
                </a:solidFill>
              </a:rPr>
              <a:t>there’s less paper production.</a:t>
            </a:r>
            <a:r>
              <a:rPr lang="en-US" sz="2400" dirty="0">
                <a:solidFill>
                  <a:srgbClr val="FF1A82"/>
                </a:solidFill>
              </a:rPr>
              <a:t> Note: there’s still lots of pollution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054FC-9FE8-BFA0-E08C-95CEBB948BAA}"/>
              </a:ext>
            </a:extLst>
          </p:cNvPr>
          <p:cNvSpPr txBox="1"/>
          <p:nvPr/>
        </p:nvSpPr>
        <p:spPr>
          <a:xfrm>
            <a:off x="4669760" y="3005652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2CD968-2562-D182-EF95-6711103469A1}"/>
                  </a:ext>
                </a:extLst>
              </p14:cNvPr>
              <p14:cNvContentPartPr/>
              <p14:nvPr/>
            </p14:nvContentPartPr>
            <p14:xfrm>
              <a:off x="4334092" y="3610555"/>
              <a:ext cx="188640" cy="156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2CD968-2562-D182-EF95-6711103469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6092" y="3592555"/>
                <a:ext cx="224280" cy="1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839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AB934-90BB-6D66-8778-DAA96BF5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18AC69-1C08-B272-B32D-332F2444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46"/>
            <a:ext cx="10515600" cy="92316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Set the per-unit tax at the level of </a:t>
            </a:r>
            <a:br>
              <a:rPr lang="en-US" dirty="0"/>
            </a:br>
            <a:r>
              <a:rPr lang="en-US" dirty="0"/>
              <a:t>the per-unit externality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44919A-5166-C668-7F91-9197998D86A5}"/>
              </a:ext>
            </a:extLst>
          </p:cNvPr>
          <p:cNvCxnSpPr/>
          <p:nvPr/>
        </p:nvCxnSpPr>
        <p:spPr>
          <a:xfrm>
            <a:off x="2122714" y="1975757"/>
            <a:ext cx="0" cy="3951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999A2E-67F7-2569-56C1-C6EAD3AE8FAC}"/>
              </a:ext>
            </a:extLst>
          </p:cNvPr>
          <p:cNvCxnSpPr/>
          <p:nvPr/>
        </p:nvCxnSpPr>
        <p:spPr>
          <a:xfrm>
            <a:off x="2151529" y="5916706"/>
            <a:ext cx="486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70BA9E-214F-6FEB-C252-3A870EE07C29}"/>
              </a:ext>
            </a:extLst>
          </p:cNvPr>
          <p:cNvCxnSpPr/>
          <p:nvPr/>
        </p:nvCxnSpPr>
        <p:spPr>
          <a:xfrm>
            <a:off x="2122714" y="2474259"/>
            <a:ext cx="4385662" cy="3453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4CE404-FCE3-386E-76FF-10F05FD2970A}"/>
              </a:ext>
            </a:extLst>
          </p:cNvPr>
          <p:cNvCxnSpPr/>
          <p:nvPr/>
        </p:nvCxnSpPr>
        <p:spPr>
          <a:xfrm flipV="1">
            <a:off x="2122714" y="2554941"/>
            <a:ext cx="4170510" cy="282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CE991C-CD7C-B58E-AB68-14F4D65C9F13}"/>
              </a:ext>
            </a:extLst>
          </p:cNvPr>
          <p:cNvSpPr txBox="1"/>
          <p:nvPr/>
        </p:nvSpPr>
        <p:spPr>
          <a:xfrm>
            <a:off x="1404257" y="169068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B00A7-4D51-534F-A92E-BEC79819F38B}"/>
              </a:ext>
            </a:extLst>
          </p:cNvPr>
          <p:cNvSpPr txBox="1"/>
          <p:nvPr/>
        </p:nvSpPr>
        <p:spPr>
          <a:xfrm>
            <a:off x="6096000" y="2122714"/>
            <a:ext cx="3223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= Private marginal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2D9C2-DF8F-E3C3-B8DC-1127AE0C6D7E}"/>
              </a:ext>
            </a:extLst>
          </p:cNvPr>
          <p:cNvSpPr txBox="1"/>
          <p:nvPr/>
        </p:nvSpPr>
        <p:spPr>
          <a:xfrm>
            <a:off x="6293224" y="537882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= Private marginal benefit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E2332-5590-C922-2B7C-1320CB98A1D2}"/>
              </a:ext>
            </a:extLst>
          </p:cNvPr>
          <p:cNvSpPr txBox="1"/>
          <p:nvPr/>
        </p:nvSpPr>
        <p:spPr>
          <a:xfrm>
            <a:off x="6948733" y="603121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of paper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870962-0572-9F97-A888-BB678EF51F4C}"/>
              </a:ext>
            </a:extLst>
          </p:cNvPr>
          <p:cNvCxnSpPr/>
          <p:nvPr/>
        </p:nvCxnSpPr>
        <p:spPr>
          <a:xfrm flipH="1">
            <a:off x="2122714" y="4033157"/>
            <a:ext cx="199208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3E8DC-D909-2B41-0C56-39EBE3FADBD4}"/>
              </a:ext>
            </a:extLst>
          </p:cNvPr>
          <p:cNvCxnSpPr/>
          <p:nvPr/>
        </p:nvCxnSpPr>
        <p:spPr>
          <a:xfrm>
            <a:off x="4114800" y="4061012"/>
            <a:ext cx="0" cy="186625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4FFD62-6F28-462D-00B7-FEFE06BF562C}"/>
              </a:ext>
            </a:extLst>
          </p:cNvPr>
          <p:cNvSpPr txBox="1"/>
          <p:nvPr/>
        </p:nvSpPr>
        <p:spPr>
          <a:xfrm>
            <a:off x="1551214" y="372291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m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3BBEE-94A1-89C9-3762-3FA0E84D1162}"/>
              </a:ext>
            </a:extLst>
          </p:cNvPr>
          <p:cNvSpPr txBox="1"/>
          <p:nvPr/>
        </p:nvSpPr>
        <p:spPr>
          <a:xfrm>
            <a:off x="3886213" y="6003489"/>
            <a:ext cx="78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0BC10B-71BA-E9DA-5E93-4371699252FA}"/>
              </a:ext>
            </a:extLst>
          </p:cNvPr>
          <p:cNvCxnSpPr/>
          <p:nvPr/>
        </p:nvCxnSpPr>
        <p:spPr>
          <a:xfrm flipV="1">
            <a:off x="2122713" y="2028378"/>
            <a:ext cx="3657600" cy="2582934"/>
          </a:xfrm>
          <a:prstGeom prst="line">
            <a:avLst/>
          </a:prstGeom>
          <a:ln w="28575">
            <a:solidFill>
              <a:srgbClr val="00B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1BD8C15-6CFA-9BF2-5D13-81239FFD1232}"/>
              </a:ext>
            </a:extLst>
          </p:cNvPr>
          <p:cNvSpPr txBox="1"/>
          <p:nvPr/>
        </p:nvSpPr>
        <p:spPr>
          <a:xfrm>
            <a:off x="2803074" y="1525180"/>
            <a:ext cx="5706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1A82"/>
                </a:solidFill>
              </a:rPr>
              <a:t>Private MC now = </a:t>
            </a:r>
            <a:r>
              <a:rPr lang="en-US" sz="2800" dirty="0">
                <a:solidFill>
                  <a:srgbClr val="00B1C7"/>
                </a:solidFill>
              </a:rPr>
              <a:t>Social marginal cost</a:t>
            </a:r>
            <a:endParaRPr lang="en-US" sz="2800" dirty="0">
              <a:solidFill>
                <a:srgbClr val="FF1A82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A146BF-5758-90A3-4967-430AC5FFA90A}"/>
              </a:ext>
            </a:extLst>
          </p:cNvPr>
          <p:cNvCxnSpPr/>
          <p:nvPr/>
        </p:nvCxnSpPr>
        <p:spPr>
          <a:xfrm flipH="1">
            <a:off x="2122713" y="3620067"/>
            <a:ext cx="1436916" cy="0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57F564-4526-0617-B5D6-08ABE15B87DE}"/>
              </a:ext>
            </a:extLst>
          </p:cNvPr>
          <p:cNvCxnSpPr/>
          <p:nvPr/>
        </p:nvCxnSpPr>
        <p:spPr>
          <a:xfrm>
            <a:off x="3576918" y="3722914"/>
            <a:ext cx="0" cy="2280575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7A5427B-96B9-D16C-E106-337F15691761}"/>
              </a:ext>
            </a:extLst>
          </p:cNvPr>
          <p:cNvSpPr txBox="1"/>
          <p:nvPr/>
        </p:nvSpPr>
        <p:spPr>
          <a:xfrm>
            <a:off x="1551214" y="329837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1A82"/>
                </a:solidFill>
              </a:rPr>
              <a:t>P*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8AD2F1-C6D8-7B82-77D0-71C165D2BD3E}"/>
              </a:ext>
            </a:extLst>
          </p:cNvPr>
          <p:cNvSpPr txBox="1"/>
          <p:nvPr/>
        </p:nvSpPr>
        <p:spPr>
          <a:xfrm>
            <a:off x="3216731" y="6079705"/>
            <a:ext cx="6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FF1A82"/>
                </a:solidFill>
              </a:rPr>
              <a:t>Q*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64B448-A3DC-B573-918F-7682C4507F74}"/>
              </a:ext>
            </a:extLst>
          </p:cNvPr>
          <p:cNvCxnSpPr>
            <a:cxnSpLocks/>
          </p:cNvCxnSpPr>
          <p:nvPr/>
        </p:nvCxnSpPr>
        <p:spPr>
          <a:xfrm flipV="1">
            <a:off x="2122713" y="2113996"/>
            <a:ext cx="3657600" cy="2497316"/>
          </a:xfrm>
          <a:prstGeom prst="line">
            <a:avLst/>
          </a:prstGeom>
          <a:ln w="28575">
            <a:solidFill>
              <a:srgbClr val="FF1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70C9B3-0EBB-F139-2FD1-C3A72B49423C}"/>
              </a:ext>
            </a:extLst>
          </p:cNvPr>
          <p:cNvSpPr txBox="1"/>
          <p:nvPr/>
        </p:nvSpPr>
        <p:spPr>
          <a:xfrm>
            <a:off x="4882243" y="2006105"/>
            <a:ext cx="400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1A82"/>
                </a:solidFill>
              </a:rPr>
              <a:t>S’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42EAF7-0925-BBCF-F47D-BA612EDB9222}"/>
                  </a:ext>
                </a:extLst>
              </p14:cNvPr>
              <p14:cNvContentPartPr/>
              <p14:nvPr/>
            </p14:nvContentPartPr>
            <p14:xfrm>
              <a:off x="4322160" y="3113409"/>
              <a:ext cx="235440" cy="691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42EAF7-0925-BBCF-F47D-BA612EDB92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3160" y="3104409"/>
                <a:ext cx="25308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9C99A4-01E3-9D08-6B4E-E3A9EFC4BE45}"/>
                  </a:ext>
                </a:extLst>
              </p14:cNvPr>
              <p14:cNvContentPartPr/>
              <p14:nvPr/>
            </p14:nvContentPartPr>
            <p14:xfrm>
              <a:off x="3551040" y="5198889"/>
              <a:ext cx="561600" cy="26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9C99A4-01E3-9D08-6B4E-E3A9EFC4BE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2040" y="5189889"/>
                <a:ext cx="579240" cy="2840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170BC65-EEE2-889D-9820-D4F46421D454}"/>
              </a:ext>
            </a:extLst>
          </p:cNvPr>
          <p:cNvSpPr txBox="1"/>
          <p:nvPr/>
        </p:nvSpPr>
        <p:spPr>
          <a:xfrm>
            <a:off x="6948733" y="3112557"/>
            <a:ext cx="426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Pollution is the brown rectangle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even in the “efficient” outcome because the benefit of the paper exceeds the cost of the pollution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605B9-AF31-BE7B-FC48-B3ED81F2CC1B}"/>
              </a:ext>
            </a:extLst>
          </p:cNvPr>
          <p:cNvSpPr txBox="1"/>
          <p:nvPr/>
        </p:nvSpPr>
        <p:spPr>
          <a:xfrm>
            <a:off x="4669760" y="3005652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EB275E-52CD-6CFE-56C1-5D55BE5A273D}"/>
                  </a:ext>
                </a:extLst>
              </p14:cNvPr>
              <p14:cNvContentPartPr/>
              <p14:nvPr/>
            </p14:nvContentPartPr>
            <p14:xfrm>
              <a:off x="4334092" y="3610555"/>
              <a:ext cx="188640" cy="156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EB275E-52CD-6CFE-56C1-5D55BE5A27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6092" y="3592555"/>
                <a:ext cx="224280" cy="191880"/>
              </a:xfrm>
              <a:prstGeom prst="rect">
                <a:avLst/>
              </a:prstGeom>
            </p:spPr>
          </p:pic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F1F149-689E-1AD9-1047-CF0825D263DB}"/>
              </a:ext>
            </a:extLst>
          </p:cNvPr>
          <p:cNvCxnSpPr/>
          <p:nvPr/>
        </p:nvCxnSpPr>
        <p:spPr>
          <a:xfrm flipH="1">
            <a:off x="2151529" y="4386470"/>
            <a:ext cx="1425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BC7549-055A-D044-DD27-05B7601B70C2}"/>
                  </a:ext>
                </a:extLst>
              </p14:cNvPr>
              <p14:cNvContentPartPr/>
              <p14:nvPr/>
            </p14:nvContentPartPr>
            <p14:xfrm>
              <a:off x="2223772" y="3765715"/>
              <a:ext cx="1258920" cy="478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BC7549-055A-D044-DD27-05B7601B70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2132" y="3622075"/>
                <a:ext cx="1402560" cy="7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511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090D-8B75-5050-6635-79D06402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better tax?</a:t>
            </a:r>
          </a:p>
        </p:txBody>
      </p:sp>
    </p:spTree>
    <p:extLst>
      <p:ext uri="{BB962C8B-B14F-4D97-AF65-F5344CB8AC3E}">
        <p14:creationId xmlns:p14="http://schemas.microsoft.com/office/powerpoint/2010/main" val="2007244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7241-6764-1560-45D6-074016E3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541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sto MT" panose="02040603050505030304" pitchFamily="18" charset="77"/>
              </a:rPr>
              <a:t>When pollution is free to IP, it keeps dumping waste until there are zero benefits. Maximum pollution, Q*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75265A-39BA-5481-2A03-A521FB6FA9FC}"/>
              </a:ext>
            </a:extLst>
          </p:cNvPr>
          <p:cNvCxnSpPr/>
          <p:nvPr/>
        </p:nvCxnSpPr>
        <p:spPr>
          <a:xfrm>
            <a:off x="4278086" y="3151414"/>
            <a:ext cx="0" cy="274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515F7A-8CE2-E31D-805F-144401AB8A5B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249271" y="5943599"/>
            <a:ext cx="534712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98567-0616-1AD1-CAEB-CCD2917DB0CA}"/>
              </a:ext>
            </a:extLst>
          </p:cNvPr>
          <p:cNvCxnSpPr/>
          <p:nvPr/>
        </p:nvCxnSpPr>
        <p:spPr>
          <a:xfrm>
            <a:off x="4294416" y="3712216"/>
            <a:ext cx="4435608" cy="22639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820DC3-2985-790C-B53C-7805649EB7E7}"/>
              </a:ext>
            </a:extLst>
          </p:cNvPr>
          <p:cNvSpPr txBox="1"/>
          <p:nvPr/>
        </p:nvSpPr>
        <p:spPr>
          <a:xfrm>
            <a:off x="3608614" y="285750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of pollution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AAC1F-0DB6-C9DA-8C5C-CC876DAEA153}"/>
              </a:ext>
            </a:extLst>
          </p:cNvPr>
          <p:cNvSpPr txBox="1"/>
          <p:nvPr/>
        </p:nvSpPr>
        <p:spPr>
          <a:xfrm>
            <a:off x="9388932" y="5894614"/>
            <a:ext cx="195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 of pollution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70753-40D6-8AC8-D397-A7BAB0E321E6}"/>
              </a:ext>
            </a:extLst>
          </p:cNvPr>
          <p:cNvSpPr txBox="1"/>
          <p:nvPr/>
        </p:nvSpPr>
        <p:spPr>
          <a:xfrm>
            <a:off x="6512220" y="2903666"/>
            <a:ext cx="549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Marginal benefit to IP of dumping sludge in Lake Champlain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746AAE3-BE1B-4A12-A035-F4B83D582EA0}"/>
                  </a:ext>
                </a:extLst>
              </p14:cNvPr>
              <p14:cNvContentPartPr/>
              <p14:nvPr/>
            </p14:nvContentPartPr>
            <p14:xfrm>
              <a:off x="5613480" y="3406089"/>
              <a:ext cx="799920" cy="852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746AAE3-BE1B-4A12-A035-F4B83D582E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4840" y="3397449"/>
                <a:ext cx="817560" cy="870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65CE25-74EA-FADD-4A66-292650D7EE97}"/>
              </a:ext>
            </a:extLst>
          </p:cNvPr>
          <p:cNvSpPr txBox="1"/>
          <p:nvPr/>
        </p:nvSpPr>
        <p:spPr>
          <a:xfrm>
            <a:off x="3458670" y="571276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4D654-1FD8-13BC-F6CD-EF3A1495F822}"/>
              </a:ext>
            </a:extLst>
          </p:cNvPr>
          <p:cNvSpPr txBox="1"/>
          <p:nvPr/>
        </p:nvSpPr>
        <p:spPr>
          <a:xfrm>
            <a:off x="8572500" y="5976124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Q*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94F4BD-1416-5B96-ACB2-F7C8BF52B82F}"/>
                  </a:ext>
                </a:extLst>
              </p14:cNvPr>
              <p14:cNvContentPartPr/>
              <p14:nvPr/>
            </p14:nvContentPartPr>
            <p14:xfrm>
              <a:off x="8646892" y="5137675"/>
              <a:ext cx="248400" cy="71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94F4BD-1416-5B96-ACB2-F7C8BF52B8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8892" y="5120035"/>
                <a:ext cx="284040" cy="749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8593F1-E9EA-61DA-4B67-1D16D5B25B00}"/>
              </a:ext>
            </a:extLst>
          </p:cNvPr>
          <p:cNvSpPr txBox="1"/>
          <p:nvPr/>
        </p:nvSpPr>
        <p:spPr>
          <a:xfrm>
            <a:off x="8204848" y="4743851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487249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7241-6764-1560-45D6-074016E3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03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tax creates a positive </a:t>
            </a:r>
            <a:r>
              <a:rPr lang="en-US" b="1" dirty="0">
                <a:solidFill>
                  <a:schemeClr val="accent6"/>
                </a:solidFill>
              </a:rPr>
              <a:t>price for pollution </a:t>
            </a:r>
            <a:r>
              <a:rPr lang="en-US" dirty="0"/>
              <a:t>Pp.</a:t>
            </a:r>
            <a:br>
              <a:rPr lang="en-US" dirty="0"/>
            </a:br>
            <a:r>
              <a:rPr lang="en-US" dirty="0"/>
              <a:t>IP dumps less, but paper production need not fall as much—a win for paper consumers too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75265A-39BA-5481-2A03-A521FB6FA9FC}"/>
              </a:ext>
            </a:extLst>
          </p:cNvPr>
          <p:cNvCxnSpPr>
            <a:cxnSpLocks/>
          </p:cNvCxnSpPr>
          <p:nvPr/>
        </p:nvCxnSpPr>
        <p:spPr>
          <a:xfrm>
            <a:off x="4278086" y="3151414"/>
            <a:ext cx="16330" cy="2824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515F7A-8CE2-E31D-805F-144401AB8A5B}"/>
              </a:ext>
            </a:extLst>
          </p:cNvPr>
          <p:cNvCxnSpPr>
            <a:cxnSpLocks/>
          </p:cNvCxnSpPr>
          <p:nvPr/>
        </p:nvCxnSpPr>
        <p:spPr>
          <a:xfrm flipV="1">
            <a:off x="4278086" y="5943599"/>
            <a:ext cx="5318312" cy="32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98567-0616-1AD1-CAEB-CCD2917DB0CA}"/>
              </a:ext>
            </a:extLst>
          </p:cNvPr>
          <p:cNvCxnSpPr/>
          <p:nvPr/>
        </p:nvCxnSpPr>
        <p:spPr>
          <a:xfrm>
            <a:off x="4294416" y="3712216"/>
            <a:ext cx="4435608" cy="22639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820DC3-2985-790C-B53C-7805649EB7E7}"/>
              </a:ext>
            </a:extLst>
          </p:cNvPr>
          <p:cNvSpPr txBox="1"/>
          <p:nvPr/>
        </p:nvSpPr>
        <p:spPr>
          <a:xfrm>
            <a:off x="3608614" y="285750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of pollution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AAC1F-0DB6-C9DA-8C5C-CC876DAEA153}"/>
              </a:ext>
            </a:extLst>
          </p:cNvPr>
          <p:cNvSpPr txBox="1"/>
          <p:nvPr/>
        </p:nvSpPr>
        <p:spPr>
          <a:xfrm>
            <a:off x="9388932" y="5894614"/>
            <a:ext cx="195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 of pollution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4D654-1FD8-13BC-F6CD-EF3A1495F822}"/>
              </a:ext>
            </a:extLst>
          </p:cNvPr>
          <p:cNvSpPr txBox="1"/>
          <p:nvPr/>
        </p:nvSpPr>
        <p:spPr>
          <a:xfrm>
            <a:off x="8572500" y="5976124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5F1E9E-90FF-27DF-DABD-F78C56DEF0DC}"/>
              </a:ext>
            </a:extLst>
          </p:cNvPr>
          <p:cNvCxnSpPr/>
          <p:nvPr/>
        </p:nvCxnSpPr>
        <p:spPr>
          <a:xfrm>
            <a:off x="4278086" y="4490357"/>
            <a:ext cx="351064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AE5E47-0A60-60BB-7D4D-98948626A856}"/>
              </a:ext>
            </a:extLst>
          </p:cNvPr>
          <p:cNvSpPr txBox="1"/>
          <p:nvPr/>
        </p:nvSpPr>
        <p:spPr>
          <a:xfrm>
            <a:off x="2939143" y="4258569"/>
            <a:ext cx="1201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Tax = Pp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90F25B-38BF-8F85-C115-B70B7B2193DE}"/>
              </a:ext>
            </a:extLst>
          </p:cNvPr>
          <p:cNvCxnSpPr>
            <a:cxnSpLocks/>
          </p:cNvCxnSpPr>
          <p:nvPr/>
        </p:nvCxnSpPr>
        <p:spPr>
          <a:xfrm>
            <a:off x="5769428" y="4490357"/>
            <a:ext cx="0" cy="1453242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232662-85AF-51F3-C430-64B71BFE3BB6}"/>
              </a:ext>
            </a:extLst>
          </p:cNvPr>
          <p:cNvSpPr txBox="1"/>
          <p:nvPr/>
        </p:nvSpPr>
        <p:spPr>
          <a:xfrm>
            <a:off x="5600700" y="6106886"/>
            <a:ext cx="79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E17DB1-8F4C-3926-629D-F51C1AB083D2}"/>
              </a:ext>
            </a:extLst>
          </p:cNvPr>
          <p:cNvSpPr txBox="1"/>
          <p:nvPr/>
        </p:nvSpPr>
        <p:spPr>
          <a:xfrm>
            <a:off x="7104822" y="2884174"/>
            <a:ext cx="3347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Pollution falls to Q’</a:t>
            </a:r>
          </a:p>
        </p:txBody>
      </p:sp>
    </p:spTree>
    <p:extLst>
      <p:ext uri="{BB962C8B-B14F-4D97-AF65-F5344CB8AC3E}">
        <p14:creationId xmlns:p14="http://schemas.microsoft.com/office/powerpoint/2010/main" val="1742257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606C-DDA0-27F5-A989-87C9AE2A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solutions to reduce pollution?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01F48-C598-3F95-2451-66B97580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Governments sometimes regulate polluters: require that they install scrubbers to reduce emissions, or just outright forbid dumping or mercury use, </a:t>
            </a:r>
            <a:r>
              <a:rPr lang="en-US" sz="3600" dirty="0" err="1"/>
              <a:t>etc</a:t>
            </a:r>
            <a:endParaRPr lang="en-US" sz="3600" dirty="0"/>
          </a:p>
          <a:p>
            <a:r>
              <a:rPr lang="en-US" sz="3600" dirty="0"/>
              <a:t>Regulations have to be enforced—a cost to society</a:t>
            </a:r>
          </a:p>
          <a:p>
            <a:r>
              <a:rPr lang="en-US" sz="3600" dirty="0"/>
              <a:t>So do taxes</a:t>
            </a:r>
          </a:p>
          <a:p>
            <a:r>
              <a:rPr lang="en-US" sz="3600" dirty="0"/>
              <a:t>Economists tend to like taxes, since they change incentives and shift pollution abatement toward firms that can do it most cheaply (better for consumers)</a:t>
            </a:r>
          </a:p>
        </p:txBody>
      </p:sp>
    </p:spTree>
    <p:extLst>
      <p:ext uri="{BB962C8B-B14F-4D97-AF65-F5344CB8AC3E}">
        <p14:creationId xmlns:p14="http://schemas.microsoft.com/office/powerpoint/2010/main" val="2816569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98E7-E31E-9E34-6C6D-DA2DA9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Tradeable permits combine tax &amp;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A62B4-C1EE-4CD7-3D3E-CE1E975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729" cy="4667250"/>
          </a:xfrm>
        </p:spPr>
        <p:txBody>
          <a:bodyPr>
            <a:normAutofit/>
          </a:bodyPr>
          <a:lstStyle/>
          <a:p>
            <a:r>
              <a:rPr lang="en-US" sz="3600" dirty="0"/>
              <a:t>Government sets a total acceptable level of pollution, lower than current pollution!</a:t>
            </a:r>
          </a:p>
          <a:p>
            <a:r>
              <a:rPr lang="en-US" sz="3600" dirty="0"/>
              <a:t>The U.S. implemented this for sulfur dioxide emissions</a:t>
            </a:r>
          </a:p>
          <a:p>
            <a:r>
              <a:rPr lang="en-US" sz="3600" dirty="0"/>
              <a:t>The EU, for carbon emissions</a:t>
            </a:r>
          </a:p>
          <a:p>
            <a:r>
              <a:rPr lang="en-US" sz="3600" dirty="0"/>
              <a:t>Firms get* permits that allow for limited emissions</a:t>
            </a:r>
          </a:p>
          <a:p>
            <a:r>
              <a:rPr lang="en-US" sz="3600" dirty="0"/>
              <a:t>They can emit, or clean up and sell the permits</a:t>
            </a:r>
          </a:p>
          <a:p>
            <a:r>
              <a:rPr lang="en-US" sz="3600" dirty="0"/>
              <a:t>Again, remediation is done </a:t>
            </a:r>
            <a:r>
              <a:rPr lang="en-US" sz="3600" b="1" dirty="0"/>
              <a:t>unevenly</a:t>
            </a:r>
            <a:r>
              <a:rPr lang="en-US" sz="3600" dirty="0"/>
              <a:t> and </a:t>
            </a:r>
            <a:r>
              <a:rPr lang="en-US" sz="3600" b="1" dirty="0"/>
              <a:t>efficiently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2F5E0-59C1-52D0-BFDA-16FA152197EE}"/>
              </a:ext>
            </a:extLst>
          </p:cNvPr>
          <p:cNvSpPr txBox="1"/>
          <p:nvPr/>
        </p:nvSpPr>
        <p:spPr>
          <a:xfrm>
            <a:off x="3429000" y="6074229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sz="2400" dirty="0"/>
              <a:t>or buy</a:t>
            </a:r>
          </a:p>
        </p:txBody>
      </p:sp>
    </p:spTree>
    <p:extLst>
      <p:ext uri="{BB962C8B-B14F-4D97-AF65-F5344CB8AC3E}">
        <p14:creationId xmlns:p14="http://schemas.microsoft.com/office/powerpoint/2010/main" val="38104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E77D-7AE1-DE35-CE2D-7723B7E5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 appears when goods are exchanged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33F0-3E64-C47A-BA08-D3C57B09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Consumer or buyer surplus is the difference between maximum willingness to pay and the price a buyer </a:t>
            </a:r>
            <a:r>
              <a:rPr lang="en-US" sz="3600" b="1" dirty="0"/>
              <a:t>actually pays</a:t>
            </a:r>
          </a:p>
          <a:p>
            <a:r>
              <a:rPr lang="en-US" sz="3600" dirty="0"/>
              <a:t>Producer or seller surplus is the difference between the seller’s minimum acceptable price and the price he </a:t>
            </a:r>
            <a:r>
              <a:rPr lang="en-US" sz="3600" b="1" dirty="0"/>
              <a:t>actually receives</a:t>
            </a:r>
          </a:p>
          <a:p>
            <a:r>
              <a:rPr lang="en-US" sz="3600" dirty="0"/>
              <a:t>Total surplus is a measure of GAINS from EXCHANGE</a:t>
            </a:r>
          </a:p>
        </p:txBody>
      </p:sp>
    </p:spTree>
    <p:extLst>
      <p:ext uri="{BB962C8B-B14F-4D97-AF65-F5344CB8AC3E}">
        <p14:creationId xmlns:p14="http://schemas.microsoft.com/office/powerpoint/2010/main" val="2583528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5238F-403D-AF16-F1FB-7E36B5DAF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21E5E-9022-8EFF-E4EF-1B3546DD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46"/>
            <a:ext cx="10515600" cy="11892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Positive externality: </a:t>
            </a:r>
            <a:br>
              <a:rPr lang="en-US" dirty="0"/>
            </a:br>
            <a:r>
              <a:rPr lang="en-US" dirty="0"/>
              <a:t>Social marginal benefit &gt; private marginal benefit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15B8F3-498C-369D-431D-780852A6DCC7}"/>
              </a:ext>
            </a:extLst>
          </p:cNvPr>
          <p:cNvCxnSpPr>
            <a:cxnSpLocks/>
          </p:cNvCxnSpPr>
          <p:nvPr/>
        </p:nvCxnSpPr>
        <p:spPr>
          <a:xfrm>
            <a:off x="2122713" y="1525698"/>
            <a:ext cx="0" cy="4391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19881-9C4E-74B0-9747-F9EB75F0CF7A}"/>
              </a:ext>
            </a:extLst>
          </p:cNvPr>
          <p:cNvCxnSpPr>
            <a:cxnSpLocks/>
          </p:cNvCxnSpPr>
          <p:nvPr/>
        </p:nvCxnSpPr>
        <p:spPr>
          <a:xfrm>
            <a:off x="2151529" y="5916706"/>
            <a:ext cx="58925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628EFE-CAB2-DB54-D90D-17365E10AABC}"/>
              </a:ext>
            </a:extLst>
          </p:cNvPr>
          <p:cNvCxnSpPr/>
          <p:nvPr/>
        </p:nvCxnSpPr>
        <p:spPr>
          <a:xfrm>
            <a:off x="2093898" y="2453057"/>
            <a:ext cx="4385662" cy="3453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2496C-8FF6-DDBF-14F8-EE8DF9543CAF}"/>
              </a:ext>
            </a:extLst>
          </p:cNvPr>
          <p:cNvCxnSpPr/>
          <p:nvPr/>
        </p:nvCxnSpPr>
        <p:spPr>
          <a:xfrm flipV="1">
            <a:off x="2122714" y="2554941"/>
            <a:ext cx="4170510" cy="282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281E20-F880-6C8B-016B-05DA74D187B9}"/>
              </a:ext>
            </a:extLst>
          </p:cNvPr>
          <p:cNvSpPr txBox="1"/>
          <p:nvPr/>
        </p:nvSpPr>
        <p:spPr>
          <a:xfrm>
            <a:off x="1404257" y="169068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2C6F6-EC6E-B375-C9E7-27FED9A8A573}"/>
              </a:ext>
            </a:extLst>
          </p:cNvPr>
          <p:cNvSpPr txBox="1"/>
          <p:nvPr/>
        </p:nvSpPr>
        <p:spPr>
          <a:xfrm>
            <a:off x="6096000" y="2122714"/>
            <a:ext cx="228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= marginal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76161-1EA6-42F9-07BE-993D5CD0C112}"/>
              </a:ext>
            </a:extLst>
          </p:cNvPr>
          <p:cNvSpPr txBox="1"/>
          <p:nvPr/>
        </p:nvSpPr>
        <p:spPr>
          <a:xfrm>
            <a:off x="5357327" y="5258873"/>
            <a:ext cx="166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 = Private mb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88A31-ABAD-23E0-127D-B244E3A3CBEB}"/>
              </a:ext>
            </a:extLst>
          </p:cNvPr>
          <p:cNvSpPr txBox="1"/>
          <p:nvPr/>
        </p:nvSpPr>
        <p:spPr>
          <a:xfrm>
            <a:off x="8181185" y="6003489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of paper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FAC358-7E7A-B395-FBFB-554DAE6473F3}"/>
              </a:ext>
            </a:extLst>
          </p:cNvPr>
          <p:cNvCxnSpPr>
            <a:cxnSpLocks/>
          </p:cNvCxnSpPr>
          <p:nvPr/>
        </p:nvCxnSpPr>
        <p:spPr>
          <a:xfrm flipH="1">
            <a:off x="2122714" y="3634976"/>
            <a:ext cx="247702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90F7F2-9179-260C-FB27-6EBDA1A04D18}"/>
              </a:ext>
            </a:extLst>
          </p:cNvPr>
          <p:cNvCxnSpPr>
            <a:cxnSpLocks/>
          </p:cNvCxnSpPr>
          <p:nvPr/>
        </p:nvCxnSpPr>
        <p:spPr>
          <a:xfrm>
            <a:off x="4572000" y="3620067"/>
            <a:ext cx="0" cy="22966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01B158-EB24-027C-4A42-E045DEB624E2}"/>
              </a:ext>
            </a:extLst>
          </p:cNvPr>
          <p:cNvSpPr txBox="1"/>
          <p:nvPr/>
        </p:nvSpPr>
        <p:spPr>
          <a:xfrm>
            <a:off x="1551214" y="372291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m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6E71C7-0BC0-92ED-CC9B-FC740DB9EDF2}"/>
              </a:ext>
            </a:extLst>
          </p:cNvPr>
          <p:cNvSpPr txBox="1"/>
          <p:nvPr/>
        </p:nvSpPr>
        <p:spPr>
          <a:xfrm>
            <a:off x="4207969" y="5982285"/>
            <a:ext cx="78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Q*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DB75A6-91F0-9245-8310-8CB77315F2D2}"/>
              </a:ext>
            </a:extLst>
          </p:cNvPr>
          <p:cNvCxnSpPr>
            <a:cxnSpLocks/>
          </p:cNvCxnSpPr>
          <p:nvPr/>
        </p:nvCxnSpPr>
        <p:spPr>
          <a:xfrm flipH="1" flipV="1">
            <a:off x="2093898" y="1714331"/>
            <a:ext cx="5364103" cy="4212941"/>
          </a:xfrm>
          <a:prstGeom prst="line">
            <a:avLst/>
          </a:prstGeom>
          <a:ln w="28575">
            <a:solidFill>
              <a:srgbClr val="00B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44D172-F76B-28B3-5906-F7AD05998761}"/>
              </a:ext>
            </a:extLst>
          </p:cNvPr>
          <p:cNvCxnSpPr>
            <a:cxnSpLocks/>
          </p:cNvCxnSpPr>
          <p:nvPr/>
        </p:nvCxnSpPr>
        <p:spPr>
          <a:xfrm flipH="1">
            <a:off x="2122713" y="4070641"/>
            <a:ext cx="1992087" cy="0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4E41DB-8072-CA05-4F00-3EC6E81B863C}"/>
              </a:ext>
            </a:extLst>
          </p:cNvPr>
          <p:cNvCxnSpPr>
            <a:cxnSpLocks/>
          </p:cNvCxnSpPr>
          <p:nvPr/>
        </p:nvCxnSpPr>
        <p:spPr>
          <a:xfrm>
            <a:off x="4114800" y="3298371"/>
            <a:ext cx="0" cy="2683914"/>
          </a:xfrm>
          <a:prstGeom prst="line">
            <a:avLst/>
          </a:prstGeom>
          <a:ln w="28575">
            <a:solidFill>
              <a:srgbClr val="00B1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31AFCAD-6DCD-EB7D-5167-1588F2683390}"/>
              </a:ext>
            </a:extLst>
          </p:cNvPr>
          <p:cNvSpPr txBox="1"/>
          <p:nvPr/>
        </p:nvSpPr>
        <p:spPr>
          <a:xfrm>
            <a:off x="1551214" y="329837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CEBC01-9C9B-FAA5-F5E0-700C60866155}"/>
              </a:ext>
            </a:extLst>
          </p:cNvPr>
          <p:cNvSpPr txBox="1"/>
          <p:nvPr/>
        </p:nvSpPr>
        <p:spPr>
          <a:xfrm>
            <a:off x="3648439" y="5906069"/>
            <a:ext cx="6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Q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9AC1C6-49BB-F2C1-E046-4A7DD78B5C05}"/>
              </a:ext>
            </a:extLst>
          </p:cNvPr>
          <p:cNvSpPr txBox="1"/>
          <p:nvPr/>
        </p:nvSpPr>
        <p:spPr>
          <a:xfrm>
            <a:off x="6948733" y="2939143"/>
            <a:ext cx="440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76DFF"/>
                </a:solidFill>
              </a:rPr>
              <a:t>Efficient production and price are </a:t>
            </a:r>
            <a:r>
              <a:rPr lang="en-US" sz="2800" b="1" dirty="0">
                <a:solidFill>
                  <a:srgbClr val="E76DFF"/>
                </a:solidFill>
              </a:rPr>
              <a:t>higher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C1BEE-402D-995C-EA04-4B264FB2A605}"/>
              </a:ext>
            </a:extLst>
          </p:cNvPr>
          <p:cNvSpPr txBox="1"/>
          <p:nvPr/>
        </p:nvSpPr>
        <p:spPr>
          <a:xfrm>
            <a:off x="6537192" y="4780999"/>
            <a:ext cx="303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1C7"/>
                </a:solidFill>
              </a:rPr>
              <a:t>Social marginal benefit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4236D2A-DE9C-0B62-7862-D8D1A8F34D53}"/>
                  </a:ext>
                </a:extLst>
              </p14:cNvPr>
              <p14:cNvContentPartPr/>
              <p14:nvPr/>
            </p14:nvContentPartPr>
            <p14:xfrm>
              <a:off x="4157332" y="3444955"/>
              <a:ext cx="357840" cy="473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4236D2A-DE9C-0B62-7862-D8D1A8F34D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1692" y="3373315"/>
                <a:ext cx="429480" cy="6174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4617578-D8DA-D1AF-E8AF-E52E2FD57E6D}"/>
              </a:ext>
            </a:extLst>
          </p:cNvPr>
          <p:cNvSpPr txBox="1"/>
          <p:nvPr/>
        </p:nvSpPr>
        <p:spPr>
          <a:xfrm>
            <a:off x="3983178" y="2453057"/>
            <a:ext cx="77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DWL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EE45EE0-2558-8263-CA38-8797BF748948}"/>
                  </a:ext>
                </a:extLst>
              </p14:cNvPr>
              <p14:cNvContentPartPr/>
              <p14:nvPr/>
            </p14:nvContentPartPr>
            <p14:xfrm>
              <a:off x="4379452" y="2995315"/>
              <a:ext cx="279360" cy="440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EE45EE0-2558-8263-CA38-8797BF7489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1812" y="2977675"/>
                <a:ext cx="31500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824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D3FC-C335-08CF-0232-5ADE0A6F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Double market failure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environmental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6682-5B76-A718-F73E-23C546BAF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There has been so much pollution because many environmental goods are </a:t>
            </a:r>
            <a:r>
              <a:rPr lang="en-US" sz="4000" dirty="0">
                <a:solidFill>
                  <a:srgbClr val="FF7B00"/>
                </a:solidFill>
              </a:rPr>
              <a:t>public goods</a:t>
            </a:r>
          </a:p>
          <a:p>
            <a:r>
              <a:rPr lang="en-US" sz="4000" dirty="0"/>
              <a:t>So there’s no market incentive to preserve them (P = 0)</a:t>
            </a:r>
          </a:p>
          <a:p>
            <a:r>
              <a:rPr lang="en-US" sz="4000" dirty="0"/>
              <a:t>AND these goods are often damaged by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negative externalities</a:t>
            </a:r>
          </a:p>
          <a:p>
            <a:r>
              <a:rPr lang="en-US" sz="4000" dirty="0"/>
              <a:t>Because firms and </a:t>
            </a:r>
            <a:r>
              <a:rPr lang="en-US" sz="4000" dirty="0" err="1"/>
              <a:t>hh</a:t>
            </a:r>
            <a:r>
              <a:rPr lang="en-US" sz="4000" dirty="0"/>
              <a:t> can ignore external costs</a:t>
            </a:r>
          </a:p>
          <a:p>
            <a:pPr lvl="1"/>
            <a:r>
              <a:rPr lang="en-US" sz="3600" dirty="0"/>
              <a:t>Climate is </a:t>
            </a:r>
            <a:r>
              <a:rPr lang="en-US" sz="3600" dirty="0">
                <a:solidFill>
                  <a:srgbClr val="FF7B00"/>
                </a:solidFill>
              </a:rPr>
              <a:t>public</a:t>
            </a:r>
            <a:r>
              <a:rPr lang="en-US" sz="3600" dirty="0"/>
              <a:t>; fossil fuel use causes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neg externalities</a:t>
            </a:r>
          </a:p>
          <a:p>
            <a:pPr lvl="1"/>
            <a:r>
              <a:rPr lang="en-US" sz="3600" dirty="0"/>
              <a:t>Ocean is </a:t>
            </a:r>
            <a:r>
              <a:rPr lang="en-US" sz="3600" dirty="0">
                <a:solidFill>
                  <a:srgbClr val="FF7B00"/>
                </a:solidFill>
              </a:rPr>
              <a:t>public</a:t>
            </a:r>
            <a:r>
              <a:rPr lang="en-US" sz="3600" dirty="0"/>
              <a:t>; shipping ind. causes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neg externalities</a:t>
            </a:r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1067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E01B-98DA-74C4-51F1-2BCF565E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listo MT" panose="02040603050505030304" pitchFamily="18" charset="77"/>
              </a:rPr>
              <a:t>When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77"/>
              </a:rPr>
              <a:t>environmental</a:t>
            </a:r>
            <a:r>
              <a:rPr lang="en-US" dirty="0">
                <a:solidFill>
                  <a:srgbClr val="00B050"/>
                </a:solidFill>
                <a:latin typeface="Calisto MT" panose="02040603050505030304" pitchFamily="18" charset="77"/>
              </a:rPr>
              <a:t> problems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77"/>
              </a:rPr>
              <a:t>are</a:t>
            </a:r>
            <a:r>
              <a:rPr lang="en-US" dirty="0">
                <a:solidFill>
                  <a:srgbClr val="00B050"/>
                </a:solidFill>
                <a:latin typeface="Calisto MT" panose="02040603050505030304" pitchFamily="18" charset="77"/>
              </a:rPr>
              <a:t> global</a:t>
            </a:r>
            <a:br>
              <a:rPr lang="en-US" dirty="0">
                <a:solidFill>
                  <a:srgbClr val="00B050"/>
                </a:solidFill>
                <a:latin typeface="Calisto MT" panose="02040603050505030304" pitchFamily="18" charset="77"/>
              </a:rPr>
            </a:br>
            <a:r>
              <a:rPr lang="en-US" sz="3200" dirty="0">
                <a:solidFill>
                  <a:srgbClr val="0070C0"/>
                </a:solidFill>
                <a:latin typeface="Calisto MT" panose="02040603050505030304" pitchFamily="18" charset="77"/>
              </a:rPr>
              <a:t>like</a:t>
            </a:r>
            <a:r>
              <a:rPr lang="en-US" sz="3200" dirty="0">
                <a:solidFill>
                  <a:srgbClr val="00B050"/>
                </a:solidFill>
                <a:latin typeface="Calisto MT" panose="02040603050505030304" pitchFamily="18" charset="77"/>
              </a:rPr>
              <a:t> climate </a:t>
            </a:r>
            <a:r>
              <a:rPr lang="en-US" sz="3200" dirty="0">
                <a:solidFill>
                  <a:srgbClr val="0070C0"/>
                </a:solidFill>
                <a:latin typeface="Calisto MT" panose="02040603050505030304" pitchFamily="18" charset="77"/>
              </a:rPr>
              <a:t>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42B7-D0FE-E5EA-69C4-56B137B4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political problems get even more difficult</a:t>
            </a:r>
          </a:p>
          <a:p>
            <a:pPr lvl="1"/>
            <a:r>
              <a:rPr lang="en-US" sz="3600" dirty="0"/>
              <a:t>Who will decide on regulation or taxes and …</a:t>
            </a:r>
          </a:p>
          <a:p>
            <a:pPr lvl="1"/>
            <a:r>
              <a:rPr lang="en-US" sz="3600" dirty="0"/>
              <a:t>Who will enforce, and how</a:t>
            </a:r>
          </a:p>
          <a:p>
            <a:pPr lvl="1"/>
            <a:r>
              <a:rPr lang="en-US" sz="3600" dirty="0"/>
              <a:t>What’s fair between rich and poor, safe and threatened nations?</a:t>
            </a:r>
          </a:p>
          <a:p>
            <a:r>
              <a:rPr lang="en-US" sz="4000" dirty="0"/>
              <a:t>But there has been progress</a:t>
            </a:r>
          </a:p>
          <a:p>
            <a:r>
              <a:rPr lang="en-US" sz="4000" dirty="0"/>
              <a:t>So be hopeful and be activists</a:t>
            </a:r>
          </a:p>
        </p:txBody>
      </p:sp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4519F2D-C698-C746-7A07-98609424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092" y="4458607"/>
            <a:ext cx="1409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8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68EF-C551-028D-97BF-9BA0C441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ticket market, stylized</a:t>
            </a:r>
          </a:p>
        </p:txBody>
      </p:sp>
      <p:pic>
        <p:nvPicPr>
          <p:cNvPr id="15" name="Content Placeholder 14" descr="A diagram of a line&#10;&#10;Description automatically generated">
            <a:extLst>
              <a:ext uri="{FF2B5EF4-FFF2-40B4-BE49-F238E27FC236}">
                <a16:creationId xmlns:a16="http://schemas.microsoft.com/office/drawing/2014/main" id="{19A1FEDA-6FE9-131A-2A9D-D6D566501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314" y="1476761"/>
            <a:ext cx="5936449" cy="519981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06E43B-D339-EF31-5604-5AC652171467}"/>
              </a:ext>
            </a:extLst>
          </p:cNvPr>
          <p:cNvSpPr txBox="1"/>
          <p:nvPr/>
        </p:nvSpPr>
        <p:spPr>
          <a:xfrm>
            <a:off x="8331201" y="1476761"/>
            <a:ext cx="314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If a buyer willing to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pay €32 can buy a ticket for €17, he gets consumer surplus of €15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1C117-8F33-608B-DC5C-E7F047EA7876}"/>
              </a:ext>
            </a:extLst>
          </p:cNvPr>
          <p:cNvSpPr txBox="1"/>
          <p:nvPr/>
        </p:nvSpPr>
        <p:spPr>
          <a:xfrm>
            <a:off x="8577943" y="3947886"/>
            <a:ext cx="3280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463FF"/>
                </a:solidFill>
              </a:rPr>
              <a:t>A ticket owner willing to sell for €6, selling at €17, gets €11 of producer surplus</a:t>
            </a:r>
          </a:p>
        </p:txBody>
      </p:sp>
    </p:spTree>
    <p:extLst>
      <p:ext uri="{BB962C8B-B14F-4D97-AF65-F5344CB8AC3E}">
        <p14:creationId xmlns:p14="http://schemas.microsoft.com/office/powerpoint/2010/main" val="122043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0EE9-DE9B-4480-D09E-811F90B0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market, here’s the total surplus from the market allocation with 4 trades at €17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05BA5-C941-76E8-0D9C-9969F1C0B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914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Consumer surplus</a:t>
            </a:r>
          </a:p>
          <a:p>
            <a:pPr marL="514350" indent="-514350">
              <a:buAutoNum type="arabicPeriod"/>
            </a:pPr>
            <a:r>
              <a:rPr lang="en-US" dirty="0"/>
              <a:t>32 – 17 = 15</a:t>
            </a:r>
          </a:p>
          <a:p>
            <a:pPr marL="514350" indent="-514350">
              <a:buAutoNum type="arabicPeriod"/>
            </a:pPr>
            <a:r>
              <a:rPr lang="en-US" dirty="0"/>
              <a:t>28 – 17 = 11</a:t>
            </a:r>
          </a:p>
          <a:p>
            <a:pPr marL="514350" indent="-514350">
              <a:buAutoNum type="arabicPeriod"/>
            </a:pPr>
            <a:r>
              <a:rPr lang="en-US" dirty="0"/>
              <a:t>24 – 17 = 7</a:t>
            </a:r>
          </a:p>
          <a:p>
            <a:pPr marL="514350" indent="-514350">
              <a:buAutoNum type="arabicPeriod"/>
            </a:pPr>
            <a:r>
              <a:rPr lang="en-US" dirty="0"/>
              <a:t>20 – 17 = 3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CS Total = €36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0BB4D8-38B5-C87F-152D-DF1D42EF5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914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Producer surplus</a:t>
            </a:r>
          </a:p>
          <a:p>
            <a:pPr marL="514350" indent="-514350">
              <a:buAutoNum type="arabicPeriod"/>
            </a:pPr>
            <a:r>
              <a:rPr lang="en-US" dirty="0"/>
              <a:t>17 – 2 = 15 </a:t>
            </a:r>
          </a:p>
          <a:p>
            <a:pPr marL="514350" indent="-514350">
              <a:buAutoNum type="arabicPeriod"/>
            </a:pPr>
            <a:r>
              <a:rPr lang="en-US" dirty="0"/>
              <a:t>17 – 6 = 11</a:t>
            </a:r>
          </a:p>
          <a:p>
            <a:pPr marL="514350" indent="-514350">
              <a:buAutoNum type="arabicPeriod"/>
            </a:pPr>
            <a:r>
              <a:rPr lang="en-US" dirty="0"/>
              <a:t>17 – 10 = 7</a:t>
            </a:r>
          </a:p>
          <a:p>
            <a:pPr marL="514350" indent="-514350">
              <a:buAutoNum type="arabicPeriod"/>
            </a:pPr>
            <a:r>
              <a:rPr lang="en-US" dirty="0"/>
              <a:t>17 – 14 = 3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 Total = €36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E3205-23D1-90C6-BF85-AEE85DBAFAE6}"/>
              </a:ext>
            </a:extLst>
          </p:cNvPr>
          <p:cNvSpPr txBox="1"/>
          <p:nvPr/>
        </p:nvSpPr>
        <p:spPr>
          <a:xfrm>
            <a:off x="3568561" y="5751966"/>
            <a:ext cx="33059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Total surplus = €72</a:t>
            </a:r>
          </a:p>
          <a:p>
            <a:pPr algn="ctr"/>
            <a:r>
              <a:rPr lang="en-US" sz="2000" dirty="0"/>
              <a:t>It’s not always equal!!!</a:t>
            </a:r>
          </a:p>
        </p:txBody>
      </p:sp>
    </p:spTree>
    <p:extLst>
      <p:ext uri="{BB962C8B-B14F-4D97-AF65-F5344CB8AC3E}">
        <p14:creationId xmlns:p14="http://schemas.microsoft.com/office/powerpoint/2010/main" val="255625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422749E-29CC-E361-58CA-4A355264A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Characteristics of the Market Equilibrium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65963E0-7E8A-12E9-94CB-4753A1DF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Three Insights Concerning Market Outcomes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 markets allocate the supply of goods to the buyers who value them most highly, as measured by their willingness to pay.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our ticket market, the buyers w/ reservation prices from €32 to €20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 markets allocate production of goods to the sellers who can produce them at least cost.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B46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sellers w/ </a:t>
            </a:r>
            <a:r>
              <a:rPr lang="en-US" altLang="en-US" sz="2600" dirty="0" err="1">
                <a:solidFill>
                  <a:srgbClr val="B46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reser</a:t>
            </a:r>
            <a:r>
              <a:rPr lang="en-US" altLang="en-US" sz="2600" dirty="0">
                <a:solidFill>
                  <a:srgbClr val="B46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prices from €2 to €14 have the “low cost” tickets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***Free markets produce the trades that the sum of consumer and producer surplus***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FB41C6-9E47-F9ED-70F1-1BBD8FA3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For use with Mankiw and Taylor, Economics 6</a:t>
            </a:r>
            <a:r>
              <a:rPr lang="en-GB" baseline="30000" dirty="0"/>
              <a:t>th</a:t>
            </a:r>
            <a:r>
              <a:rPr lang="en-GB" dirty="0"/>
              <a:t> edition 9781473786981 © Cengage EMEA 2023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0630-A586-C9AC-D93D-9D0A68F0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Let’s compare a different allocation: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0000-0375-3199-5458-071E89D52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match the €32 buyer with the €30 seller, P = €31</a:t>
            </a:r>
          </a:p>
          <a:p>
            <a:r>
              <a:rPr lang="en-US" dirty="0"/>
              <a:t>And the €28 buyer with the €26 seller, P = 27</a:t>
            </a:r>
          </a:p>
          <a:p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If we could arrange that, there are 8 trades (instead of 4) and everyone gets some surplus (instead of only 8 people)</a:t>
            </a:r>
          </a:p>
          <a:p>
            <a:r>
              <a:rPr lang="en-US" dirty="0"/>
              <a:t>What is total surplus in this allocation?</a:t>
            </a:r>
          </a:p>
          <a:p>
            <a:endParaRPr lang="en-US" dirty="0"/>
          </a:p>
          <a:p>
            <a:r>
              <a:rPr lang="en-US" dirty="0"/>
              <a:t>Much lower than the market surplus</a:t>
            </a:r>
          </a:p>
        </p:txBody>
      </p:sp>
    </p:spTree>
    <p:extLst>
      <p:ext uri="{BB962C8B-B14F-4D97-AF65-F5344CB8AC3E}">
        <p14:creationId xmlns:p14="http://schemas.microsoft.com/office/powerpoint/2010/main" val="175234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3834</Words>
  <Application>Microsoft Macintosh PowerPoint</Application>
  <PresentationFormat>Widescreen</PresentationFormat>
  <Paragraphs>444</Paragraphs>
  <Slides>52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MS Mincho</vt:lpstr>
      <vt:lpstr>ＭＳ Ｐゴシック</vt:lpstr>
      <vt:lpstr>Arial</vt:lpstr>
      <vt:lpstr>Calibri</vt:lpstr>
      <vt:lpstr>Calibri Light</vt:lpstr>
      <vt:lpstr>Calisto MT</vt:lpstr>
      <vt:lpstr>Cambria</vt:lpstr>
      <vt:lpstr>Courier New</vt:lpstr>
      <vt:lpstr>Times New Roman</vt:lpstr>
      <vt:lpstr>Wingdings</vt:lpstr>
      <vt:lpstr>Office Theme</vt:lpstr>
      <vt:lpstr>Measuring Efficiency with Surplus  Market Interventions  Market failure I: Public Goods &amp; Externalities &amp; Remediation</vt:lpstr>
      <vt:lpstr>The market for tickets</vt:lpstr>
      <vt:lpstr>Looking at the set of reservation prices, can you see a different allocation of tickets that all the participants would gain from? </vt:lpstr>
      <vt:lpstr>“Surplus” is a tool microeconomists use to assess outcomes</vt:lpstr>
      <vt:lpstr>Surplus appears when goods are exchanged</vt:lpstr>
      <vt:lpstr>Our ticket market, stylized</vt:lpstr>
      <vt:lpstr>In our market, here’s the total surplus from the market allocation with 4 trades at €17</vt:lpstr>
      <vt:lpstr>Characteristics of the Market Equilibrium</vt:lpstr>
      <vt:lpstr>Let’s compare a different allocation:</vt:lpstr>
      <vt:lpstr>Marginal analysis and supply &amp; demand MC = MB leads to max surplus</vt:lpstr>
      <vt:lpstr>The efficiency of a free market is its power to maximize surplus*  via the invisible hand, with no government help</vt:lpstr>
      <vt:lpstr>Evaluating max surplus as a measure of well-being</vt:lpstr>
      <vt:lpstr>Evaluating maximum surplus as a  measure of well-being</vt:lpstr>
      <vt:lpstr>Government intervention in micro markets</vt:lpstr>
      <vt:lpstr>Figure 1. A Market with a Price Ceiling that is binding</vt:lpstr>
      <vt:lpstr>Are price ceilings a good or bad idea?</vt:lpstr>
      <vt:lpstr>Figure 2b. A Market with a Price Floor that is Binding</vt:lpstr>
      <vt:lpstr>What about price floors?</vt:lpstr>
      <vt:lpstr> Minimum wage: a price floor</vt:lpstr>
      <vt:lpstr>The minimum wage in the U.S.</vt:lpstr>
      <vt:lpstr>Another type of govt intervention: Taxation</vt:lpstr>
      <vt:lpstr>Figure 4. The Tax Burden on Buyers and Sellers</vt:lpstr>
      <vt:lpstr>Elasticity and Tax Incidence</vt:lpstr>
      <vt:lpstr>Figure 6a. How the Burden of a Tax Is Divided: Price elastic supply, price inelastic demand</vt:lpstr>
      <vt:lpstr>Subsidies</vt:lpstr>
      <vt:lpstr>Taxes and subsidies redistribute surplus and reduce total surplus (deadweight loss)  Is deadweight loss a big deal?</vt:lpstr>
      <vt:lpstr> Adam Smith’s Four Canons of Taxation</vt:lpstr>
      <vt:lpstr>Table 1. Three Tax Systems</vt:lpstr>
      <vt:lpstr>Market Failures I Public goods, commons and externalities</vt:lpstr>
      <vt:lpstr>Excludability and Rivalry</vt:lpstr>
      <vt:lpstr>Types of Goods</vt:lpstr>
      <vt:lpstr>Markets when goods are non-excludable: It’s difficult for firms to get customers to pay </vt:lpstr>
      <vt:lpstr>Government production of public goods: Everyone must consume the same amount</vt:lpstr>
      <vt:lpstr>The Optimal Provision of a Public Good </vt:lpstr>
      <vt:lpstr>PowerPoint Presentation</vt:lpstr>
      <vt:lpstr>Public goods and common resources</vt:lpstr>
      <vt:lpstr>The problem of externality</vt:lpstr>
      <vt:lpstr>Externality is ubiquitous</vt:lpstr>
      <vt:lpstr>A negative externality in Vermont:  International Paper</vt:lpstr>
      <vt:lpstr> Cost vs benefit with a negative externality </vt:lpstr>
      <vt:lpstr> Efficient production with a negative externality </vt:lpstr>
      <vt:lpstr> A tax can eliminate the externality Exactly how big should the tax on paper be? </vt:lpstr>
      <vt:lpstr> Set the per-unit tax at the level of  the per-unit externality </vt:lpstr>
      <vt:lpstr> Set the per-unit tax at the level of  the per-unit externality </vt:lpstr>
      <vt:lpstr>Is there a better tax?</vt:lpstr>
      <vt:lpstr>When pollution is free to IP, it keeps dumping waste until there are zero benefits. Maximum pollution, Q*.</vt:lpstr>
      <vt:lpstr>The tax creates a positive price for pollution Pp. IP dumps less, but paper production need not fall as much—a win for paper consumers too</vt:lpstr>
      <vt:lpstr>Other solutions to reduce pollution?</vt:lpstr>
      <vt:lpstr>Tradeable permits combine tax &amp; regulation</vt:lpstr>
      <vt:lpstr> Positive externality:  Social marginal benefit &gt; private marginal benefit </vt:lpstr>
      <vt:lpstr>Double market failure  and environmental problems</vt:lpstr>
      <vt:lpstr>When environmental problems are global like climate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 &amp; Market Intervention Public Goods and Externalities</dc:title>
  <dc:creator>Craven, Carolyn</dc:creator>
  <cp:lastModifiedBy>Craven, Carolyn</cp:lastModifiedBy>
  <cp:revision>153</cp:revision>
  <dcterms:created xsi:type="dcterms:W3CDTF">2024-01-14T06:31:18Z</dcterms:created>
  <dcterms:modified xsi:type="dcterms:W3CDTF">2024-02-02T05:28:19Z</dcterms:modified>
</cp:coreProperties>
</file>