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3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4769" r:id="rId2"/>
    <p:sldMasterId id="2147484792" r:id="rId3"/>
    <p:sldMasterId id="2147484819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8" r:id="rId6"/>
    <p:sldId id="313" r:id="rId7"/>
    <p:sldId id="259" r:id="rId8"/>
    <p:sldId id="296" r:id="rId9"/>
    <p:sldId id="297" r:id="rId10"/>
    <p:sldId id="298" r:id="rId11"/>
    <p:sldId id="299" r:id="rId12"/>
    <p:sldId id="301" r:id="rId13"/>
    <p:sldId id="293" r:id="rId14"/>
    <p:sldId id="302" r:id="rId15"/>
    <p:sldId id="304" r:id="rId16"/>
    <p:sldId id="311" r:id="rId17"/>
    <p:sldId id="303" r:id="rId18"/>
    <p:sldId id="306" r:id="rId19"/>
    <p:sldId id="312" r:id="rId20"/>
  </p:sldIdLst>
  <p:sldSz cx="9144000" cy="6858000" type="screen4x3"/>
  <p:notesSz cx="6794500" cy="9931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FFFF"/>
    <a:srgbClr val="CCFFFF"/>
    <a:srgbClr val="EF3340"/>
    <a:srgbClr val="FFCD00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68127" autoAdjust="0"/>
  </p:normalViewPr>
  <p:slideViewPr>
    <p:cSldViewPr snapToGrid="0" snapToObjects="1">
      <p:cViewPr varScale="1">
        <p:scale>
          <a:sx n="108" d="100"/>
          <a:sy n="108" d="100"/>
        </p:scale>
        <p:origin x="3168" y="96"/>
      </p:cViewPr>
      <p:guideLst>
        <p:guide orient="horz"/>
        <p:guide pos="4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1"/>
          </a:xfrm>
          <a:prstGeom prst="rect">
            <a:avLst/>
          </a:prstGeom>
        </p:spPr>
        <p:txBody>
          <a:bodyPr vert="horz" lIns="91501" tIns="45750" rIns="91501" bIns="4575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7" y="0"/>
            <a:ext cx="2944283" cy="496571"/>
          </a:xfrm>
          <a:prstGeom prst="rect">
            <a:avLst/>
          </a:prstGeom>
        </p:spPr>
        <p:txBody>
          <a:bodyPr vert="horz" lIns="91501" tIns="45750" rIns="91501" bIns="4575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10/31/2018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3106"/>
            <a:ext cx="2944283" cy="496571"/>
          </a:xfrm>
          <a:prstGeom prst="rect">
            <a:avLst/>
          </a:prstGeom>
        </p:spPr>
        <p:txBody>
          <a:bodyPr vert="horz" lIns="91501" tIns="45750" rIns="91501" bIns="4575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7" y="9433106"/>
            <a:ext cx="2944283" cy="496571"/>
          </a:xfrm>
          <a:prstGeom prst="rect">
            <a:avLst/>
          </a:prstGeom>
        </p:spPr>
        <p:txBody>
          <a:bodyPr vert="horz" lIns="91501" tIns="45750" rIns="91501" bIns="4575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1"/>
          </a:xfrm>
          <a:prstGeom prst="rect">
            <a:avLst/>
          </a:prstGeom>
        </p:spPr>
        <p:txBody>
          <a:bodyPr vert="horz" lIns="91501" tIns="45750" rIns="91501" bIns="4575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7" y="0"/>
            <a:ext cx="2944283" cy="496571"/>
          </a:xfrm>
          <a:prstGeom prst="rect">
            <a:avLst/>
          </a:prstGeom>
        </p:spPr>
        <p:txBody>
          <a:bodyPr vert="horz" wrap="square" lIns="91501" tIns="45750" rIns="91501" bIns="4575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31.10.2018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1" tIns="45750" rIns="91501" bIns="4575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7416"/>
            <a:ext cx="5435600" cy="4469131"/>
          </a:xfrm>
          <a:prstGeom prst="rect">
            <a:avLst/>
          </a:prstGeom>
        </p:spPr>
        <p:txBody>
          <a:bodyPr vert="horz" lIns="91501" tIns="45750" rIns="91501" bIns="4575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6"/>
            <a:ext cx="2944283" cy="496571"/>
          </a:xfrm>
          <a:prstGeom prst="rect">
            <a:avLst/>
          </a:prstGeom>
        </p:spPr>
        <p:txBody>
          <a:bodyPr vert="horz" lIns="91501" tIns="45750" rIns="91501" bIns="4575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7" y="9433106"/>
            <a:ext cx="2944283" cy="496571"/>
          </a:xfrm>
          <a:prstGeom prst="rect">
            <a:avLst/>
          </a:prstGeom>
        </p:spPr>
        <p:txBody>
          <a:bodyPr vert="horz" wrap="square" lIns="91501" tIns="45750" rIns="91501" bIns="4575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129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Maire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6894CB-64AF-4B4B-96C6-625CF6408F3C}" type="slidenum">
              <a:rPr lang="fi-FI" smtClean="0"/>
              <a:pPr>
                <a:defRPr/>
              </a:pPr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2551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Maire </a:t>
            </a:r>
            <a:r>
              <a:rPr lang="fi-FI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3629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6894CB-64AF-4B4B-96C6-625CF6408F3C}" type="slidenum">
              <a:rPr lang="fi-FI" smtClean="0"/>
              <a:pPr>
                <a:defRPr/>
              </a:pPr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0413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457486" eaLnBrk="1" hangingPunct="1">
              <a:defRPr/>
            </a:pPr>
            <a:r>
              <a:rPr lang="fi-FI" dirty="0" smtClean="0"/>
              <a:t>Kokeilu on todella 20 min, sen jälkeen ”peli vihelletään</a:t>
            </a:r>
            <a:r>
              <a:rPr lang="fi-FI" baseline="0" dirty="0" smtClean="0"/>
              <a:t> poikki” ei vaikka olisi kesken, kokeilu päättyy.</a:t>
            </a:r>
            <a:endParaRPr lang="fi-FI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  <a:defRPr/>
            </a:pPr>
            <a:fld id="{B8641A4A-D7A0-4CD6-AC71-7E435A81EC0E}" type="slidenum">
              <a:rPr lang="fi-FI" smtClean="0">
                <a:solidFill>
                  <a:srgbClr val="000000"/>
                </a:solidFill>
                <a:sym typeface="Arial" charset="0"/>
              </a:rPr>
              <a:pPr eaLnBrk="0" hangingPunct="0">
                <a:buSzPct val="100000"/>
                <a:defRPr/>
              </a:pPr>
              <a:t>13</a:t>
            </a:fld>
            <a:endParaRPr lang="fi-FI" dirty="0" smtClean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0890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457486" eaLnBrk="1" hangingPunct="1">
              <a:defRPr/>
            </a:pPr>
            <a:r>
              <a:rPr lang="fi-FI" dirty="0" smtClean="0"/>
              <a:t>Kokeilu on todella 20 min, sen jälkeen ”peli vihelletään</a:t>
            </a:r>
            <a:r>
              <a:rPr lang="fi-FI" baseline="0" dirty="0" smtClean="0"/>
              <a:t> poikki” ei vaikka olisi kesken, kokeilu päättyy.</a:t>
            </a:r>
            <a:endParaRPr lang="fi-FI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  <a:defRPr/>
            </a:pPr>
            <a:fld id="{B8641A4A-D7A0-4CD6-AC71-7E435A81EC0E}" type="slidenum">
              <a:rPr lang="fi-FI" smtClean="0">
                <a:solidFill>
                  <a:srgbClr val="000000"/>
                </a:solidFill>
                <a:sym typeface="Arial" charset="0"/>
              </a:rPr>
              <a:pPr eaLnBrk="0" hangingPunct="0">
                <a:buSzPct val="100000"/>
                <a:defRPr/>
              </a:pPr>
              <a:t>14</a:t>
            </a:fld>
            <a:endParaRPr lang="fi-FI" dirty="0" smtClean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65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6894CB-64AF-4B4B-96C6-625CF6408F3C}" type="slidenum">
              <a:rPr lang="fi-FI" smtClean="0"/>
              <a:pPr>
                <a:defRPr/>
              </a:pPr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349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>
              <a:solidFill>
                <a:srgbClr val="000000"/>
              </a:solidFill>
              <a:sym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  <a:defRPr/>
            </a:pPr>
            <a:fld id="{E5D9DE90-B6AF-46DF-B33A-E04D2DFCE670}" type="slidenum">
              <a:rPr lang="fi-FI" smtClean="0">
                <a:solidFill>
                  <a:srgbClr val="000000"/>
                </a:solidFill>
                <a:sym typeface="Arial" charset="0"/>
              </a:rPr>
              <a:pPr eaLnBrk="0" hangingPunct="0">
                <a:buSzPct val="100000"/>
                <a:defRPr/>
              </a:pPr>
              <a:t>2</a:t>
            </a:fld>
            <a:endParaRPr lang="fi-FI" dirty="0" smtClean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348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63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5DFAAB-DAA7-44DF-8DE4-43A6F578A71C}" type="slidenum"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pPr marL="0" marR="0" lvl="0" indent="0" algn="r" defTabSz="9263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462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6894CB-64AF-4B4B-96C6-625CF6408F3C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4022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12.30-12.40 </a:t>
            </a:r>
            <a:r>
              <a:rPr lang="fi-FI" dirty="0" err="1" smtClean="0"/>
              <a:t>reading</a:t>
            </a:r>
            <a:r>
              <a:rPr lang="fi-FI" dirty="0" smtClean="0"/>
              <a:t> a</a:t>
            </a:r>
            <a:r>
              <a:rPr lang="fi-FI" baseline="0" dirty="0" smtClean="0"/>
              <a:t> </a:t>
            </a:r>
            <a:r>
              <a:rPr lang="fi-FI" baseline="0" dirty="0" err="1" smtClean="0"/>
              <a:t>text</a:t>
            </a:r>
            <a:r>
              <a:rPr lang="fi-FI" baseline="0" dirty="0" smtClean="0"/>
              <a:t> </a:t>
            </a:r>
            <a:endParaRPr lang="fi-FI" dirty="0" smtClean="0"/>
          </a:p>
          <a:p>
            <a:r>
              <a:rPr lang="fi-FI" baseline="0" dirty="0" smtClean="0"/>
              <a:t>12.40-12.50 </a:t>
            </a:r>
            <a:r>
              <a:rPr lang="fi-FI" baseline="0" dirty="0" err="1" smtClean="0"/>
              <a:t>summary</a:t>
            </a:r>
            <a:r>
              <a:rPr lang="fi-FI" baseline="0" dirty="0" smtClean="0"/>
              <a:t> and  </a:t>
            </a:r>
            <a:r>
              <a:rPr lang="fi-FI" baseline="0" dirty="0" err="1" smtClean="0"/>
              <a:t>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399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12.10-12.15 </a:t>
            </a:r>
            <a:r>
              <a:rPr lang="fi-FI" dirty="0" err="1" smtClean="0"/>
              <a:t>reading</a:t>
            </a:r>
            <a:r>
              <a:rPr lang="fi-FI" dirty="0" smtClean="0"/>
              <a:t> </a:t>
            </a:r>
          </a:p>
          <a:p>
            <a:r>
              <a:rPr lang="fi-FI" baseline="0" dirty="0" smtClean="0"/>
              <a:t>12.15-12.30 </a:t>
            </a:r>
            <a:r>
              <a:rPr lang="fi-FI" baseline="0" dirty="0" err="1" smtClean="0"/>
              <a:t>summary</a:t>
            </a:r>
            <a:r>
              <a:rPr lang="fi-FI" baseline="0" dirty="0" smtClean="0"/>
              <a:t> and  </a:t>
            </a:r>
            <a:r>
              <a:rPr lang="fi-FI" baseline="0" dirty="0" err="1" smtClean="0"/>
              <a:t>discussion</a:t>
            </a:r>
            <a:endParaRPr lang="en-US" dirty="0" smtClean="0"/>
          </a:p>
          <a:p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Luettava materiaali</a:t>
            </a:r>
            <a:r>
              <a:rPr lang="fi-FI" baseline="0" dirty="0" smtClean="0"/>
              <a:t> saatavissa intron ko. lähipäivän materiaaleista.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4273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i-FI" baseline="0" dirty="0" smtClean="0"/>
              <a:t>12.30-13.00 </a:t>
            </a:r>
            <a:r>
              <a:rPr lang="fi-FI" baseline="0" dirty="0" err="1" smtClean="0"/>
              <a:t>summary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someone has done a really good job you can praise him/her as much as you want as long as you remember</a:t>
            </a:r>
            <a:r>
              <a:rPr lang="en-US" baseline="0" dirty="0" smtClean="0"/>
              <a:t> to j</a:t>
            </a:r>
            <a:r>
              <a:rPr lang="en-US" dirty="0" smtClean="0"/>
              <a:t>ustify your feedback. Why</a:t>
            </a:r>
            <a:r>
              <a:rPr lang="en-US" baseline="0" dirty="0" smtClean="0"/>
              <a:t> a job was good, what in a job was goo</a:t>
            </a:r>
            <a:r>
              <a:rPr lang="en-GB" baseline="0" dirty="0" smtClean="0">
                <a:solidFill>
                  <a:srgbClr val="000000"/>
                </a:solidFill>
                <a:sym typeface="Arial" charset="0"/>
              </a:rPr>
              <a:t>d. So student is able to repeat his /her good job </a:t>
            </a:r>
            <a:endParaRPr lang="en-US" baseline="0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  <a:defRPr/>
            </a:pPr>
            <a:fld id="{8196AD2D-D8E1-430F-94AB-B49B3DC21DB9}" type="slidenum">
              <a:rPr lang="fi-FI" smtClean="0">
                <a:solidFill>
                  <a:srgbClr val="000000"/>
                </a:solidFill>
                <a:sym typeface="Arial" charset="0"/>
              </a:rPr>
              <a:pPr eaLnBrk="0" hangingPunct="0">
                <a:buSzPct val="100000"/>
                <a:defRPr/>
              </a:pPr>
              <a:t>7</a:t>
            </a:fld>
            <a:endParaRPr lang="fi-FI" dirty="0" smtClean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181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dirty="0" err="1" smtClean="0"/>
              <a:t>Give</a:t>
            </a:r>
            <a:r>
              <a:rPr lang="fi-FI" baseline="0" dirty="0" smtClean="0"/>
              <a:t> feedback </a:t>
            </a:r>
            <a:r>
              <a:rPr lang="fi-FI" baseline="0" dirty="0" err="1" smtClean="0"/>
              <a:t>by</a:t>
            </a:r>
            <a:r>
              <a:rPr lang="fi-FI" baseline="0" dirty="0" smtClean="0"/>
              <a:t> </a:t>
            </a:r>
            <a:r>
              <a:rPr lang="fi-FI" baseline="0" dirty="0" err="1" smtClean="0"/>
              <a:t>asking</a:t>
            </a:r>
            <a:r>
              <a:rPr lang="fi-FI" baseline="0" dirty="0" smtClean="0"/>
              <a:t> </a:t>
            </a:r>
            <a:r>
              <a:rPr lang="en-US" dirty="0" smtClean="0"/>
              <a:t>and ask students to clarify the matter and to explain in more detail….</a:t>
            </a: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16976" indent="-27576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03042" indent="-22060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44258" indent="-22060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985473" indent="-22060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26690" indent="-2206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867907" indent="-2206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09122" indent="-2206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750339" indent="-2206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85D3C0B-2E62-4DE6-945E-F8229E1DE08E}" type="slidenum">
              <a:rPr lang="en-US">
                <a:solidFill>
                  <a:prstClr val="black"/>
                </a:solidFill>
                <a:latin typeface="Calibri" pitchFamily="34" charset="0"/>
              </a:rPr>
              <a:pPr eaLnBrk="1" hangingPunct="1"/>
              <a:t>8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968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4734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w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9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2" y="5659053"/>
            <a:ext cx="2382106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31.10.2018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/>
              <a:pPr>
                <a:defRPr/>
              </a:pPr>
              <a:t>31.10.2018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/>
              <a:pPr>
                <a:defRPr/>
              </a:pPr>
              <a:t>31.10.2018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/>
              <a:pPr>
                <a:defRPr/>
              </a:pPr>
              <a:t>31.10.2018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/>
              <a:pPr>
                <a:defRPr/>
              </a:pPr>
              <a:t>31.10.2018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/>
              <a:pPr>
                <a:defRPr/>
              </a:pPr>
              <a:t>31.10.2018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82738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06EE4-8D65-4AF1-91F8-F346C9201861}" type="datetime1">
              <a:rPr lang="en-US"/>
              <a:pPr>
                <a:defRPr/>
              </a:pPr>
              <a:t>10/31/2018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fi-FI"/>
              <a:t>Tutkimuksen ja opetuksen strateginen tuki Opetuksen kehittämiostiimi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3F4BA-F508-4D33-959C-07220BC4932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82728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57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846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102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1747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66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2644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5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689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32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620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086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7677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171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9524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2" y="5659053"/>
            <a:ext cx="2382106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598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437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3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3150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860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4501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2314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82738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F05D3-AB2F-44FA-BB5B-5472170E533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10/31/2018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Tutkimuksen ja opetuksen strateginen tuki Opetuksen kehittämiostiimi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1D2D0-3ED9-4D74-BDD2-1B48CC7A4B93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298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0"/>
            <a:ext cx="2238480" cy="21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135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38480" cy="21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8465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0"/>
            <a:ext cx="2238480" cy="21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423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0"/>
            <a:ext cx="2238480" cy="21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316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38480" cy="21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0"/>
            <a:ext cx="2238480" cy="21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664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16859"/>
            <a:ext cx="2236006" cy="208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12050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16859"/>
            <a:ext cx="2236006" cy="208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8779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59"/>
            <a:ext cx="2236005" cy="208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193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16859"/>
            <a:ext cx="2236006" cy="208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64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16859"/>
            <a:ext cx="2236006" cy="208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8988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59"/>
            <a:ext cx="2236005" cy="208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7993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9788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25" y="5620711"/>
            <a:ext cx="2346452" cy="113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3764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35" y="5621089"/>
            <a:ext cx="2446833" cy="1129961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36005" cy="212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24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1" y="5597525"/>
            <a:ext cx="247363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2877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922" y="5597525"/>
            <a:ext cx="247363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4487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898" y="5597525"/>
            <a:ext cx="247363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5555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1" y="5597525"/>
            <a:ext cx="247363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667562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922" y="5597525"/>
            <a:ext cx="247363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93634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5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898" y="5597525"/>
            <a:ext cx="247363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65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>
              <a:solidFill>
                <a:prstClr val="black"/>
              </a:solidFill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860675" y="5959475"/>
            <a:ext cx="2025650" cy="17621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928B81"/>
                </a:solidFill>
              </a:defRPr>
            </a:lvl1pPr>
          </a:lstStyle>
          <a:p>
            <a:fld id="{E54197D1-3857-4B90-9688-9BF2D7B8848F}" type="datetime1">
              <a:rPr lang="en-US" smtClean="0"/>
              <a:pPr/>
              <a:t>10/31/2018</a:t>
            </a:fld>
            <a:endParaRPr lang="fi-FI"/>
          </a:p>
        </p:txBody>
      </p:sp>
      <p:pic>
        <p:nvPicPr>
          <p:cNvPr id="3080" name="Picture 8" descr="aalto_f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565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9778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fi-FI" noProof="0" smtClean="0"/>
              <a:t>Muokkaa perustyyl. napsautt.</a:t>
            </a:r>
            <a:endParaRPr lang="fi-FI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B82C7-1AB8-40AF-A139-BD3E4D0FEB6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B7E2A-9FBD-4681-9815-4ED7F8123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785769"/>
      </p:ext>
    </p:extLst>
  </p:cSld>
  <p:clrMapOvr>
    <a:masterClrMapping/>
  </p:clrMapOvr>
  <p:hf sldNum="0" hdr="0" ft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alto_FI_Teknillinen_13_RGB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91" b="16891"/>
          <a:stretch>
            <a:fillRect/>
          </a:stretch>
        </p:blipFill>
        <p:spPr bwMode="auto">
          <a:xfrm>
            <a:off x="158750" y="5956300"/>
            <a:ext cx="31242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573088" y="5813425"/>
            <a:ext cx="7988300" cy="6508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009B3A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6285600" cy="4136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ts val="2000"/>
              </a:lnSpc>
              <a:buNone/>
              <a:defRPr sz="1600" b="1"/>
            </a:lvl1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87740"/>
            <a:ext cx="7772400" cy="900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defRPr sz="3200" b="1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3"/>
            <a:ext cx="1536700" cy="382645"/>
          </a:xfrm>
          <a:prstGeom prst="rect">
            <a:avLst/>
          </a:prstGeom>
        </p:spPr>
        <p:txBody>
          <a:bodyPr lIns="0" tIns="0" rIns="0" bIns="0"/>
          <a:lstStyle>
            <a:lvl1pPr marL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7" y="6145213"/>
            <a:ext cx="1701801" cy="382645"/>
          </a:xfrm>
          <a:prstGeom prst="rect">
            <a:avLst/>
          </a:prstGeom>
        </p:spPr>
        <p:txBody>
          <a:bodyPr lIns="0" tIns="0" rIns="0" bIns="0"/>
          <a:lstStyle>
            <a:lvl1pPr marL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 b="1"/>
            </a:lvl1pPr>
          </a:lstStyle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900" b="1"/>
            </a:lvl1pPr>
          </a:lstStyle>
          <a:p>
            <a:fld id="{4559EB07-03F9-4968-AEDB-2DAA7BC0C47E}" type="datetime1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10/31/2018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 b="1"/>
            </a:lvl1pPr>
          </a:lstStyle>
          <a:p>
            <a:fld id="{0D871BB1-9ACA-45B6-AA11-0C5F2CF07FD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74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489600"/>
            <a:ext cx="7988400" cy="10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39B7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7988400" cy="413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272441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69086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14546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55792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64817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88107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933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027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34859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12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3125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4782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rgbClr val="0065BD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42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slideLayout" Target="../slideLayouts/slideLayout4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slideLayout" Target="../slideLayouts/slideLayout62.xml"/><Relationship Id="rId26" Type="http://schemas.openxmlformats.org/officeDocument/2006/relationships/slideLayout" Target="../slideLayouts/slideLayout70.xml"/><Relationship Id="rId3" Type="http://schemas.openxmlformats.org/officeDocument/2006/relationships/slideLayout" Target="../slideLayouts/slideLayout47.xml"/><Relationship Id="rId21" Type="http://schemas.openxmlformats.org/officeDocument/2006/relationships/slideLayout" Target="../slideLayouts/slideLayout65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61.xml"/><Relationship Id="rId25" Type="http://schemas.openxmlformats.org/officeDocument/2006/relationships/slideLayout" Target="../slideLayouts/slideLayout69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20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24" Type="http://schemas.openxmlformats.org/officeDocument/2006/relationships/slideLayout" Target="../slideLayouts/slideLayout68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23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54.xml"/><Relationship Id="rId19" Type="http://schemas.openxmlformats.org/officeDocument/2006/relationships/slideLayout" Target="../slideLayouts/slideLayout63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Relationship Id="rId22" Type="http://schemas.openxmlformats.org/officeDocument/2006/relationships/slideLayout" Target="../slideLayouts/slideLayout66.xml"/><Relationship Id="rId27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/>
              <a:pPr>
                <a:defRPr/>
              </a:pPr>
              <a:t>31.10.2018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  <p:sldLayoutId id="2147484768" r:id="rId2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92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0" r:id="rId1"/>
    <p:sldLayoutId id="2147484771" r:id="rId2"/>
    <p:sldLayoutId id="2147484772" r:id="rId3"/>
    <p:sldLayoutId id="2147484773" r:id="rId4"/>
    <p:sldLayoutId id="2147484774" r:id="rId5"/>
    <p:sldLayoutId id="2147484775" r:id="rId6"/>
    <p:sldLayoutId id="2147484776" r:id="rId7"/>
    <p:sldLayoutId id="2147484777" r:id="rId8"/>
    <p:sldLayoutId id="2147484778" r:id="rId9"/>
    <p:sldLayoutId id="2147484779" r:id="rId10"/>
    <p:sldLayoutId id="2147484780" r:id="rId11"/>
    <p:sldLayoutId id="2147484781" r:id="rId12"/>
    <p:sldLayoutId id="2147484782" r:id="rId13"/>
    <p:sldLayoutId id="2147484783" r:id="rId14"/>
    <p:sldLayoutId id="2147484784" r:id="rId15"/>
    <p:sldLayoutId id="2147484785" r:id="rId16"/>
    <p:sldLayoutId id="2147484786" r:id="rId17"/>
    <p:sldLayoutId id="2147484787" r:id="rId18"/>
    <p:sldLayoutId id="2147484788" r:id="rId19"/>
    <p:sldLayoutId id="2147484789" r:id="rId20"/>
    <p:sldLayoutId id="2147484790" r:id="rId21"/>
    <p:sldLayoutId id="2147484791" r:id="rId2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31.10.2018</a:t>
            </a:fld>
            <a:endParaRPr lang="fi-FI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317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3" r:id="rId1"/>
    <p:sldLayoutId id="2147484794" r:id="rId2"/>
    <p:sldLayoutId id="2147484795" r:id="rId3"/>
    <p:sldLayoutId id="2147484796" r:id="rId4"/>
    <p:sldLayoutId id="2147484797" r:id="rId5"/>
    <p:sldLayoutId id="2147484798" r:id="rId6"/>
    <p:sldLayoutId id="2147484799" r:id="rId7"/>
    <p:sldLayoutId id="2147484800" r:id="rId8"/>
    <p:sldLayoutId id="2147484801" r:id="rId9"/>
    <p:sldLayoutId id="2147484802" r:id="rId10"/>
    <p:sldLayoutId id="2147484803" r:id="rId11"/>
    <p:sldLayoutId id="2147484804" r:id="rId12"/>
    <p:sldLayoutId id="2147484805" r:id="rId13"/>
    <p:sldLayoutId id="2147484806" r:id="rId14"/>
    <p:sldLayoutId id="2147484807" r:id="rId15"/>
    <p:sldLayoutId id="2147484808" r:id="rId16"/>
    <p:sldLayoutId id="2147484809" r:id="rId17"/>
    <p:sldLayoutId id="2147484810" r:id="rId18"/>
    <p:sldLayoutId id="2147484811" r:id="rId19"/>
    <p:sldLayoutId id="2147484812" r:id="rId20"/>
    <p:sldLayoutId id="2147484813" r:id="rId21"/>
    <p:sldLayoutId id="2147484814" r:id="rId22"/>
    <p:sldLayoutId id="2147484815" r:id="rId23"/>
    <p:sldLayoutId id="2147484816" r:id="rId24"/>
    <p:sldLayoutId id="2147484817" r:id="rId25"/>
    <p:sldLayoutId id="2147484818" r:id="rId26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C2C65-2423-4C23-A216-32AF5D6AD690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7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0" r:id="rId1"/>
    <p:sldLayoutId id="2147484821" r:id="rId2"/>
    <p:sldLayoutId id="2147484822" r:id="rId3"/>
    <p:sldLayoutId id="2147484823" r:id="rId4"/>
    <p:sldLayoutId id="2147484824" r:id="rId5"/>
    <p:sldLayoutId id="2147484825" r:id="rId6"/>
    <p:sldLayoutId id="2147484826" r:id="rId7"/>
    <p:sldLayoutId id="2147484827" r:id="rId8"/>
    <p:sldLayoutId id="2147484828" r:id="rId9"/>
    <p:sldLayoutId id="2147484829" r:id="rId10"/>
    <p:sldLayoutId id="2147484830" r:id="rId11"/>
    <p:sldLayoutId id="214748483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srgbClr val="FFFFFF"/>
                </a:solidFill>
                <a:sym typeface="Arial" charset="0"/>
              </a:rPr>
              <a:t>A! PEDA </a:t>
            </a:r>
            <a:r>
              <a:rPr lang="en-GB" sz="4400" dirty="0" smtClean="0">
                <a:solidFill>
                  <a:srgbClr val="FFFFFF"/>
                </a:solidFill>
                <a:sym typeface="Arial" charset="0"/>
              </a:rPr>
              <a:t>INTRO</a:t>
            </a:r>
            <a:endParaRPr lang="fi-FI" sz="44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308" y="3406324"/>
            <a:ext cx="6431347" cy="1748999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en-GB" sz="9000" dirty="0" smtClean="0">
                <a:solidFill>
                  <a:srgbClr val="FFFFFF"/>
                </a:solidFill>
                <a:sym typeface="Arial" charset="0"/>
              </a:rPr>
              <a:t>Day 4: Teaching practice </a:t>
            </a:r>
          </a:p>
          <a:p>
            <a:pPr eaLnBrk="1" hangingPunct="1"/>
            <a:endParaRPr lang="en-GB" sz="3200" dirty="0">
              <a:solidFill>
                <a:srgbClr val="FFFFFF"/>
              </a:solidFill>
              <a:sym typeface="Arial" charset="0"/>
            </a:endParaRPr>
          </a:p>
          <a:p>
            <a:pPr eaLnBrk="1" hangingPunct="1"/>
            <a:endParaRPr lang="en-GB" sz="8000" dirty="0" smtClean="0">
              <a:solidFill>
                <a:srgbClr val="FFFFFF"/>
              </a:solidFill>
              <a:sym typeface="Arial" charset="0"/>
            </a:endParaRPr>
          </a:p>
          <a:p>
            <a:endParaRPr lang="en-GB" sz="8000" dirty="0" smtClean="0">
              <a:solidFill>
                <a:srgbClr val="FFFFFF"/>
              </a:solidFill>
              <a:sym typeface="Arial" charset="0"/>
            </a:endParaRPr>
          </a:p>
          <a:p>
            <a:r>
              <a:rPr lang="en-GB" sz="8000" dirty="0">
                <a:solidFill>
                  <a:srgbClr val="FFFFFF"/>
                </a:solidFill>
                <a:sym typeface="Arial" charset="0"/>
              </a:rPr>
              <a:t>Aalto University Learning Services</a:t>
            </a:r>
          </a:p>
          <a:p>
            <a:r>
              <a:rPr lang="en-GB" sz="8000" dirty="0">
                <a:solidFill>
                  <a:srgbClr val="FFFFFF"/>
                </a:solidFill>
                <a:sym typeface="Arial" charset="0"/>
              </a:rPr>
              <a:t>University Pedagogical Training and Development</a:t>
            </a:r>
          </a:p>
          <a:p>
            <a:r>
              <a:rPr lang="en-GB" sz="8000" dirty="0" smtClean="0">
                <a:solidFill>
                  <a:srgbClr val="FFFFFF"/>
                </a:solidFill>
                <a:sym typeface="Arial" charset="0"/>
              </a:rPr>
              <a:t>Kirsti Keltikangas and Maire Syrjäkari</a:t>
            </a:r>
          </a:p>
          <a:p>
            <a:r>
              <a:rPr lang="en-GB" sz="8000" dirty="0" smtClean="0">
                <a:solidFill>
                  <a:srgbClr val="FFFFFF"/>
                </a:solidFill>
                <a:sym typeface="Arial" charset="0"/>
              </a:rPr>
              <a:t>1.11.2018</a:t>
            </a:r>
            <a:endParaRPr lang="en-GB" sz="8000" dirty="0">
              <a:solidFill>
                <a:srgbClr val="FFFFFF"/>
              </a:solidFill>
              <a:sym typeface="Arial" charset="0"/>
            </a:endParaRPr>
          </a:p>
          <a:p>
            <a:endParaRPr lang="en-GB" sz="8000" dirty="0" smtClean="0">
              <a:solidFill>
                <a:srgbClr val="FFFFFF"/>
              </a:solidFill>
              <a:sym typeface="Arial" charset="0"/>
            </a:endParaRPr>
          </a:p>
          <a:p>
            <a:endParaRPr lang="en-GB" sz="8000" dirty="0">
              <a:solidFill>
                <a:srgbClr val="FFFFFF"/>
              </a:solidFill>
              <a:sym typeface="Arial" charset="0"/>
            </a:endParaRPr>
          </a:p>
          <a:p>
            <a:pPr eaLnBrk="1" hangingPunct="1"/>
            <a:endParaRPr lang="en-GB" sz="6200" dirty="0">
              <a:solidFill>
                <a:srgbClr val="FFFFFF"/>
              </a:solidFill>
              <a:sym typeface="Arial" charset="0"/>
            </a:endParaRPr>
          </a:p>
          <a:p>
            <a:pPr eaLnBrk="1" hangingPunct="1"/>
            <a:endParaRPr lang="en-GB" sz="6200" dirty="0" smtClean="0">
              <a:solidFill>
                <a:srgbClr val="FFFFFF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2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600" b="1" spc="-100" dirty="0" smtClean="0">
                <a:solidFill>
                  <a:srgbClr val="0065BD"/>
                </a:solidFill>
              </a:rPr>
              <a:t>Peer </a:t>
            </a:r>
            <a:r>
              <a:rPr lang="fi-FI" sz="3600" b="1" spc="-100" dirty="0" err="1" smtClean="0">
                <a:solidFill>
                  <a:srgbClr val="0065BD"/>
                </a:solidFill>
              </a:rPr>
              <a:t>group</a:t>
            </a:r>
            <a:r>
              <a:rPr lang="fi-FI" sz="3600" b="1" spc="-100" dirty="0" smtClean="0">
                <a:solidFill>
                  <a:srgbClr val="0065BD"/>
                </a:solidFill>
              </a:rPr>
              <a:t> </a:t>
            </a:r>
            <a:r>
              <a:rPr lang="fi-FI" sz="3600" b="1" spc="-100" dirty="0" err="1" smtClean="0">
                <a:solidFill>
                  <a:srgbClr val="0065BD"/>
                </a:solidFill>
              </a:rPr>
              <a:t>presentations</a:t>
            </a:r>
            <a:endParaRPr lang="fi-FI" sz="3600" b="1" spc="-100" dirty="0">
              <a:solidFill>
                <a:srgbClr val="0065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4938" y="1592317"/>
            <a:ext cx="7985125" cy="385784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i-FI" sz="2400" dirty="0" err="1" smtClean="0">
                <a:solidFill>
                  <a:schemeClr val="bg1"/>
                </a:solidFill>
              </a:rPr>
              <a:t>Be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prepared</a:t>
            </a:r>
            <a:r>
              <a:rPr lang="fi-FI" sz="2400" dirty="0" smtClean="0">
                <a:solidFill>
                  <a:schemeClr val="bg1"/>
                </a:solidFill>
              </a:rPr>
              <a:t> to </a:t>
            </a:r>
            <a:r>
              <a:rPr lang="fi-FI" sz="2400" dirty="0" err="1" smtClean="0">
                <a:solidFill>
                  <a:schemeClr val="bg1"/>
                </a:solidFill>
              </a:rPr>
              <a:t>present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your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peer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group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work</a:t>
            </a:r>
            <a:r>
              <a:rPr lang="fi-FI" sz="2400" dirty="0" smtClean="0">
                <a:solidFill>
                  <a:schemeClr val="bg1"/>
                </a:solidFill>
              </a:rPr>
              <a:t>/</a:t>
            </a:r>
            <a:r>
              <a:rPr lang="fi-FI" sz="2400" dirty="0" err="1" smtClean="0">
                <a:solidFill>
                  <a:schemeClr val="bg1"/>
                </a:solidFill>
              </a:rPr>
              <a:t>findings</a:t>
            </a:r>
            <a:r>
              <a:rPr lang="fi-FI" sz="2400" dirty="0" smtClean="0">
                <a:solidFill>
                  <a:schemeClr val="bg1"/>
                </a:solidFill>
              </a:rPr>
              <a:t>/outcomes (20+10 </a:t>
            </a:r>
            <a:r>
              <a:rPr lang="fi-FI" sz="2400" dirty="0" err="1" smtClean="0">
                <a:solidFill>
                  <a:schemeClr val="bg1"/>
                </a:solidFill>
              </a:rPr>
              <a:t>minutes</a:t>
            </a:r>
            <a:r>
              <a:rPr lang="fi-FI" sz="2400" dirty="0" smtClean="0">
                <a:solidFill>
                  <a:schemeClr val="bg1"/>
                </a:solidFill>
              </a:rPr>
              <a:t>)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sz="2400" dirty="0" err="1" smtClean="0">
                <a:solidFill>
                  <a:schemeClr val="bg1"/>
                </a:solidFill>
              </a:rPr>
              <a:t>Choose</a:t>
            </a:r>
            <a:r>
              <a:rPr lang="fi-FI" sz="2400" dirty="0" smtClean="0">
                <a:solidFill>
                  <a:schemeClr val="bg1"/>
                </a:solidFill>
              </a:rPr>
              <a:t> an </a:t>
            </a:r>
            <a:r>
              <a:rPr lang="fi-FI" sz="2400" dirty="0" err="1" smtClean="0">
                <a:solidFill>
                  <a:schemeClr val="bg1"/>
                </a:solidFill>
              </a:rPr>
              <a:t>appropriate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method</a:t>
            </a:r>
            <a:r>
              <a:rPr lang="fi-FI" sz="2400" dirty="0" smtClean="0">
                <a:solidFill>
                  <a:schemeClr val="bg1"/>
                </a:solidFill>
              </a:rPr>
              <a:t> for </a:t>
            </a:r>
            <a:r>
              <a:rPr lang="fi-FI" sz="2400" dirty="0" err="1" smtClean="0">
                <a:solidFill>
                  <a:schemeClr val="bg1"/>
                </a:solidFill>
              </a:rPr>
              <a:t>your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presentation</a:t>
            </a:r>
            <a:endParaRPr lang="fi-FI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i-FI" sz="24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i-FI" sz="2400" dirty="0" smtClean="0">
                <a:solidFill>
                  <a:schemeClr val="bg1"/>
                </a:solidFill>
              </a:rPr>
              <a:t>In </a:t>
            </a:r>
            <a:r>
              <a:rPr lang="fi-FI" sz="2400" dirty="0" err="1" smtClean="0">
                <a:solidFill>
                  <a:schemeClr val="bg1"/>
                </a:solidFill>
              </a:rPr>
              <a:t>the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beginning</a:t>
            </a:r>
            <a:r>
              <a:rPr lang="fi-FI" sz="2400" dirty="0" smtClean="0">
                <a:solidFill>
                  <a:schemeClr val="bg1"/>
                </a:solidFill>
              </a:rPr>
              <a:t> of </a:t>
            </a:r>
            <a:r>
              <a:rPr lang="fi-FI" sz="2400" dirty="0" err="1" smtClean="0">
                <a:solidFill>
                  <a:schemeClr val="bg1"/>
                </a:solidFill>
              </a:rPr>
              <a:t>next</a:t>
            </a:r>
            <a:r>
              <a:rPr lang="fi-FI" sz="2400" dirty="0" smtClean="0">
                <a:solidFill>
                  <a:schemeClr val="bg1"/>
                </a:solidFill>
              </a:rPr>
              <a:t> session, </a:t>
            </a:r>
            <a:r>
              <a:rPr lang="fi-FI" sz="2400" dirty="0" err="1" smtClean="0">
                <a:solidFill>
                  <a:schemeClr val="bg1"/>
                </a:solidFill>
              </a:rPr>
              <a:t>you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have</a:t>
            </a:r>
            <a:r>
              <a:rPr lang="fi-FI" sz="2400" dirty="0" smtClean="0">
                <a:solidFill>
                  <a:schemeClr val="bg1"/>
                </a:solidFill>
              </a:rPr>
              <a:t> about 30 </a:t>
            </a:r>
            <a:r>
              <a:rPr lang="fi-FI" sz="2400" dirty="0" err="1" smtClean="0">
                <a:solidFill>
                  <a:schemeClr val="bg1"/>
                </a:solidFill>
              </a:rPr>
              <a:t>minutes</a:t>
            </a:r>
            <a:r>
              <a:rPr lang="fi-FI" sz="2400" dirty="0" smtClean="0">
                <a:solidFill>
                  <a:schemeClr val="bg1"/>
                </a:solidFill>
              </a:rPr>
              <a:t> (</a:t>
            </a:r>
            <a:r>
              <a:rPr lang="fi-FI" sz="2400" dirty="0" err="1" smtClean="0">
                <a:solidFill>
                  <a:schemeClr val="bg1"/>
                </a:solidFill>
              </a:rPr>
              <a:t>with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your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own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group</a:t>
            </a:r>
            <a:r>
              <a:rPr lang="fi-FI" sz="2400" dirty="0" smtClean="0">
                <a:solidFill>
                  <a:schemeClr val="bg1"/>
                </a:solidFill>
              </a:rPr>
              <a:t>) for </a:t>
            </a:r>
            <a:r>
              <a:rPr lang="fi-FI" sz="2400" dirty="0" err="1" smtClean="0">
                <a:solidFill>
                  <a:schemeClr val="bg1"/>
                </a:solidFill>
              </a:rPr>
              <a:t>planning</a:t>
            </a:r>
            <a:r>
              <a:rPr lang="fi-FI" sz="2400" dirty="0" smtClean="0">
                <a:solidFill>
                  <a:schemeClr val="bg1"/>
                </a:solidFill>
              </a:rPr>
              <a:t> and </a:t>
            </a:r>
            <a:r>
              <a:rPr lang="fi-FI" sz="2400" dirty="0" err="1" smtClean="0">
                <a:solidFill>
                  <a:schemeClr val="bg1"/>
                </a:solidFill>
              </a:rPr>
              <a:t>finalizing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the</a:t>
            </a:r>
            <a:r>
              <a:rPr lang="fi-FI" sz="2400" dirty="0" smtClean="0">
                <a:solidFill>
                  <a:schemeClr val="bg1"/>
                </a:solidFill>
              </a:rPr>
              <a:t> ”</a:t>
            </a:r>
            <a:r>
              <a:rPr lang="fi-FI" sz="2400" dirty="0" err="1" smtClean="0">
                <a:solidFill>
                  <a:schemeClr val="bg1"/>
                </a:solidFill>
              </a:rPr>
              <a:t>presentation</a:t>
            </a:r>
            <a:r>
              <a:rPr lang="fi-FI" sz="2400" dirty="0" smtClean="0">
                <a:solidFill>
                  <a:schemeClr val="bg1"/>
                </a:solidFill>
              </a:rPr>
              <a:t>”.</a:t>
            </a:r>
            <a:br>
              <a:rPr lang="fi-FI" sz="2400" dirty="0" smtClean="0">
                <a:solidFill>
                  <a:schemeClr val="bg1"/>
                </a:solidFill>
              </a:rPr>
            </a:br>
            <a:endParaRPr lang="fi-FI" sz="2400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i-FI" sz="2400" dirty="0" smtClean="0">
                <a:solidFill>
                  <a:schemeClr val="bg1"/>
                </a:solidFill>
              </a:rPr>
              <a:t>Write </a:t>
            </a:r>
            <a:r>
              <a:rPr lang="fi-FI" sz="2400" dirty="0" err="1" smtClean="0">
                <a:solidFill>
                  <a:schemeClr val="bg1"/>
                </a:solidFill>
              </a:rPr>
              <a:t>your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learning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log</a:t>
            </a:r>
            <a:r>
              <a:rPr lang="fi-FI" sz="2400" dirty="0" smtClean="0">
                <a:solidFill>
                  <a:schemeClr val="bg1"/>
                </a:solidFill>
              </a:rPr>
              <a:t> 4, in </a:t>
            </a:r>
            <a:r>
              <a:rPr lang="fi-FI" sz="2400" dirty="0" err="1" smtClean="0">
                <a:solidFill>
                  <a:schemeClr val="bg1"/>
                </a:solidFill>
              </a:rPr>
              <a:t>which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you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reflect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your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thoughts</a:t>
            </a:r>
            <a:r>
              <a:rPr lang="fi-FI" sz="2400" dirty="0" smtClean="0">
                <a:solidFill>
                  <a:schemeClr val="bg1"/>
                </a:solidFill>
              </a:rPr>
              <a:t> and </a:t>
            </a:r>
            <a:r>
              <a:rPr lang="fi-FI" sz="2400" dirty="0" err="1" smtClean="0">
                <a:solidFill>
                  <a:schemeClr val="bg1"/>
                </a:solidFill>
              </a:rPr>
              <a:t>experiences</a:t>
            </a:r>
            <a:r>
              <a:rPr lang="fi-FI" sz="2400" dirty="0" smtClean="0">
                <a:solidFill>
                  <a:schemeClr val="bg1"/>
                </a:solidFill>
              </a:rPr>
              <a:t> in </a:t>
            </a:r>
            <a:r>
              <a:rPr lang="fi-FI" sz="2400" dirty="0" err="1" smtClean="0">
                <a:solidFill>
                  <a:schemeClr val="bg1"/>
                </a:solidFill>
              </a:rPr>
              <a:t>your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teaching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practice</a:t>
            </a:r>
            <a:r>
              <a:rPr lang="fi-FI" sz="2400" dirty="0" smtClean="0">
                <a:solidFill>
                  <a:schemeClr val="bg1"/>
                </a:solidFill>
              </a:rPr>
              <a:t>. </a:t>
            </a:r>
            <a:r>
              <a:rPr lang="fi-FI" sz="2400" dirty="0" err="1" smtClean="0">
                <a:solidFill>
                  <a:schemeClr val="bg1"/>
                </a:solidFill>
              </a:rPr>
              <a:t>Submit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your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log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latest</a:t>
            </a:r>
            <a:r>
              <a:rPr lang="fi-FI" sz="2400" dirty="0" smtClean="0">
                <a:solidFill>
                  <a:schemeClr val="bg1"/>
                </a:solidFill>
              </a:rPr>
              <a:t> into </a:t>
            </a:r>
            <a:r>
              <a:rPr lang="fi-FI" sz="2400" dirty="0" err="1" smtClean="0">
                <a:solidFill>
                  <a:schemeClr val="bg1"/>
                </a:solidFill>
              </a:rPr>
              <a:t>MyCourses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by</a:t>
            </a:r>
            <a:r>
              <a:rPr lang="fi-FI" sz="2400" dirty="0" smtClean="0">
                <a:solidFill>
                  <a:schemeClr val="bg1"/>
                </a:solidFill>
              </a:rPr>
              <a:t> 5.11.2018</a:t>
            </a:r>
            <a:r>
              <a:rPr lang="fi-FI" sz="2400" dirty="0">
                <a:solidFill>
                  <a:schemeClr val="bg1"/>
                </a:solidFill>
              </a:rPr>
              <a:t/>
            </a:r>
            <a:br>
              <a:rPr lang="fi-FI" sz="2400" dirty="0">
                <a:solidFill>
                  <a:schemeClr val="bg1"/>
                </a:solidFill>
              </a:rPr>
            </a:br>
            <a:endParaRPr lang="fi-FI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i-FI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938" y="259029"/>
            <a:ext cx="824438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3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For the </a:t>
            </a:r>
            <a:r>
              <a:rPr lang="fi-FI" sz="3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next</a:t>
            </a:r>
            <a:r>
              <a:rPr lang="fi-FI" sz="3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session (7.11.2018)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9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latin typeface="Calibri" panose="020F0502020204030204" pitchFamily="34" charset="0"/>
              </a:rPr>
              <a:t>Teaching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practice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3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46230" y="488950"/>
            <a:ext cx="8210396" cy="1079500"/>
          </a:xfrm>
        </p:spPr>
        <p:txBody>
          <a:bodyPr/>
          <a:lstStyle/>
          <a:p>
            <a:pPr algn="l"/>
            <a:r>
              <a:rPr lang="en-GB" sz="2800" b="1" spc="-100" dirty="0">
                <a:solidFill>
                  <a:srgbClr val="0065BD"/>
                </a:solidFill>
                <a:sym typeface="Arial" charset="0"/>
              </a:rPr>
              <a:t>You can give feedback on…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71500" y="1438881"/>
            <a:ext cx="7985125" cy="44240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000000"/>
                </a:solidFill>
                <a:sym typeface="Arial" charset="0"/>
              </a:rPr>
              <a:t>Interaction, communication skills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000000"/>
                </a:solidFill>
                <a:sym typeface="Arial" charset="0"/>
              </a:rPr>
              <a:t>Taking the participants into account and activating them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000000"/>
                </a:solidFill>
                <a:sym typeface="Arial" charset="0"/>
              </a:rPr>
              <a:t>Keeping in line with the objectives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>
                <a:solidFill>
                  <a:srgbClr val="000000"/>
                </a:solidFill>
                <a:sym typeface="Arial" charset="0"/>
              </a:rPr>
              <a:t>What was the aim?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>
                <a:solidFill>
                  <a:srgbClr val="000000"/>
                </a:solidFill>
                <a:sym typeface="Arial" charset="0"/>
              </a:rPr>
              <a:t>Selection of learning content, presentation and command of the content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>
                <a:solidFill>
                  <a:srgbClr val="000000"/>
                </a:solidFill>
                <a:sym typeface="Arial" charset="0"/>
              </a:rPr>
              <a:t>Did the methods support the (intended) learning outcomes?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>
                <a:solidFill>
                  <a:srgbClr val="000000"/>
                </a:solidFill>
                <a:sym typeface="Arial" charset="0"/>
              </a:rPr>
              <a:t>Assessment?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000000"/>
                </a:solidFill>
                <a:sym typeface="Arial" charset="0"/>
              </a:rPr>
              <a:t>Enthusiasm, presence, emotional atmosphere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000000"/>
                </a:solidFill>
                <a:sym typeface="Arial" charset="0"/>
              </a:rPr>
              <a:t>Teaching media, materials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000000"/>
                </a:solidFill>
                <a:sym typeface="Arial" charset="0"/>
              </a:rPr>
              <a:t>Starting and finishing of the situation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000000"/>
                </a:solidFill>
                <a:sym typeface="Arial" charset="0"/>
              </a:rPr>
              <a:t>Anything else?</a:t>
            </a:r>
          </a:p>
          <a:p>
            <a:endParaRPr lang="en-GB" sz="1900" dirty="0" smtClean="0">
              <a:solidFill>
                <a:srgbClr val="000000"/>
              </a:solidFill>
              <a:sym typeface="Arial" charset="0"/>
            </a:endParaRPr>
          </a:p>
          <a:p>
            <a:endParaRPr lang="en-GB" sz="1900" dirty="0" smtClean="0">
              <a:solidFill>
                <a:srgbClr val="000000"/>
              </a:solidFill>
              <a:sym typeface="Arial" charset="0"/>
            </a:endParaRPr>
          </a:p>
          <a:p>
            <a:pPr>
              <a:buFontTx/>
              <a:buNone/>
            </a:pPr>
            <a:endParaRPr lang="en-GB" sz="1900" dirty="0" smtClean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7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-2537460" y="0"/>
            <a:ext cx="7985125" cy="1079500"/>
          </a:xfrm>
        </p:spPr>
        <p:txBody>
          <a:bodyPr/>
          <a:lstStyle/>
          <a:p>
            <a:pPr eaLnBrk="1" hangingPunct="1"/>
            <a:r>
              <a:rPr lang="en-GB" sz="2800" b="1" spc="-100" dirty="0" smtClean="0">
                <a:solidFill>
                  <a:srgbClr val="0065BD"/>
                </a:solidFill>
                <a:sym typeface="Arial" charset="0"/>
              </a:rPr>
              <a:t>Feedback form</a:t>
            </a:r>
            <a:endParaRPr lang="en-GB" sz="2800" b="1" spc="-100" dirty="0">
              <a:solidFill>
                <a:srgbClr val="0065BD"/>
              </a:solidFill>
              <a:sym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84" y="53975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65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46230" y="488950"/>
            <a:ext cx="8210396" cy="1079500"/>
          </a:xfrm>
        </p:spPr>
        <p:txBody>
          <a:bodyPr/>
          <a:lstStyle/>
          <a:p>
            <a:pPr algn="l" eaLnBrk="1" hangingPunct="1"/>
            <a:r>
              <a:rPr lang="en-GB" sz="2800" b="1" spc="-100" dirty="0">
                <a:solidFill>
                  <a:srgbClr val="0065BD"/>
                </a:solidFill>
                <a:sym typeface="Arial" charset="0"/>
              </a:rPr>
              <a:t>Teaching </a:t>
            </a:r>
            <a:r>
              <a:rPr lang="en-GB" sz="2800" b="1" spc="-100" dirty="0" smtClean="0">
                <a:solidFill>
                  <a:srgbClr val="0065BD"/>
                </a:solidFill>
                <a:sym typeface="Arial" charset="0"/>
              </a:rPr>
              <a:t>practice</a:t>
            </a:r>
            <a:r>
              <a:rPr lang="en-GB" sz="2800" b="1" spc="-100" dirty="0">
                <a:solidFill>
                  <a:srgbClr val="0065BD"/>
                </a:solidFill>
                <a:sym typeface="Arial" charset="0"/>
              </a:rPr>
              <a:t>	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71500" y="1997407"/>
            <a:ext cx="7985125" cy="41354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Duration of each practice 20 minutes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Feedback  10 min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Self-evaluation and reflection 5 minutes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GB" sz="2400" dirty="0">
              <a:solidFill>
                <a:srgbClr val="000000"/>
              </a:solidFill>
              <a:sym typeface="Arial" charset="0"/>
            </a:endParaRPr>
          </a:p>
          <a:p>
            <a:pPr marL="0" indent="0" eaLnBrk="1" hangingPunct="1">
              <a:buNone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After your small group has done all practices (3 or 4),</a:t>
            </a:r>
          </a:p>
          <a:p>
            <a:pPr marL="0" indent="0" eaLnBrk="1" hangingPunct="1">
              <a:buNone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you can finish/return to other commitments</a:t>
            </a:r>
          </a:p>
          <a:p>
            <a:pPr marL="0" indent="0" eaLnBrk="1" hangingPunct="1">
              <a:buNone/>
            </a:pPr>
            <a:r>
              <a:rPr lang="en-GB" sz="2400" dirty="0" smtClean="0">
                <a:solidFill>
                  <a:srgbClr val="000000"/>
                </a:solidFill>
                <a:sym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2284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5280" y="217371"/>
            <a:ext cx="8085599" cy="1195798"/>
          </a:xfrm>
        </p:spPr>
        <p:txBody>
          <a:bodyPr/>
          <a:lstStyle/>
          <a:p>
            <a:r>
              <a:rPr lang="fi-FI" sz="2800" b="1" spc="-100" dirty="0">
                <a:solidFill>
                  <a:srgbClr val="0065BD"/>
                </a:solidFill>
              </a:rPr>
              <a:t>Groups for </a:t>
            </a:r>
            <a:r>
              <a:rPr lang="fi-FI" sz="2800" b="1" spc="-100" dirty="0" err="1">
                <a:solidFill>
                  <a:srgbClr val="0065BD"/>
                </a:solidFill>
              </a:rPr>
              <a:t>teaching</a:t>
            </a:r>
            <a:r>
              <a:rPr lang="fi-FI" sz="2800" b="1" spc="-100" dirty="0">
                <a:solidFill>
                  <a:srgbClr val="0065BD"/>
                </a:solidFill>
              </a:rPr>
              <a:t> </a:t>
            </a:r>
            <a:r>
              <a:rPr lang="fi-FI" sz="2800" b="1" spc="-100" dirty="0" err="1">
                <a:solidFill>
                  <a:srgbClr val="0065BD"/>
                </a:solidFill>
              </a:rPr>
              <a:t>practice</a:t>
            </a:r>
            <a:endParaRPr lang="fi-FI" sz="2800" b="1" spc="-100" dirty="0">
              <a:solidFill>
                <a:srgbClr val="0065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58621" y="1027742"/>
            <a:ext cx="3988079" cy="3831557"/>
          </a:xfrm>
        </p:spPr>
        <p:txBody>
          <a:bodyPr/>
          <a:lstStyle/>
          <a:p>
            <a:r>
              <a:rPr lang="fi-FI" sz="1600" dirty="0" err="1">
                <a:latin typeface="Calibri" panose="020F0502020204030204" pitchFamily="34" charset="0"/>
              </a:rPr>
              <a:t>Room</a:t>
            </a:r>
            <a:r>
              <a:rPr lang="fi-FI" sz="1600" dirty="0">
                <a:latin typeface="Calibri" panose="020F0502020204030204" pitchFamily="34" charset="0"/>
              </a:rPr>
              <a:t> </a:t>
            </a:r>
            <a:r>
              <a:rPr lang="fi-FI" sz="1600" dirty="0" smtClean="0">
                <a:latin typeface="Calibri" panose="020F0502020204030204" pitchFamily="34" charset="0"/>
              </a:rPr>
              <a:t>U523/Top </a:t>
            </a:r>
            <a:r>
              <a:rPr lang="fi-FI" sz="1600" dirty="0" err="1" smtClean="0">
                <a:latin typeface="Calibri" panose="020F0502020204030204" pitchFamily="34" charset="0"/>
              </a:rPr>
              <a:t>lounge</a:t>
            </a:r>
            <a:r>
              <a:rPr lang="fi-FI" sz="1600" dirty="0" smtClean="0">
                <a:latin typeface="Calibri" panose="020F0502020204030204" pitchFamily="34" charset="0"/>
              </a:rPr>
              <a:t>: Maire  </a:t>
            </a:r>
            <a:endParaRPr lang="fi-FI" sz="16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Altgen Michael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Aranha Chrysl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Bordbar Hadi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Van Vliet Marijn 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0" dirty="0">
              <a:latin typeface="Calibri" panose="020F0502020204030204" pitchFamily="34" charset="0"/>
            </a:endParaRPr>
          </a:p>
          <a:p>
            <a:r>
              <a:rPr lang="fi-FI" sz="1600" dirty="0" err="1" smtClean="0">
                <a:latin typeface="Calibri" panose="020F0502020204030204" pitchFamily="34" charset="0"/>
              </a:rPr>
              <a:t>Room</a:t>
            </a:r>
            <a:r>
              <a:rPr lang="fi-FI" sz="1600" dirty="0" smtClean="0">
                <a:latin typeface="Calibri" panose="020F0502020204030204" pitchFamily="34" charset="0"/>
              </a:rPr>
              <a:t> Riihi/Y225a: Kirsti</a:t>
            </a:r>
            <a:endParaRPr lang="fi-FI" sz="16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Brandner Kay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Mansell Rhodri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Öztekin Elif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400" b="0" dirty="0" err="1" smtClean="0">
                <a:latin typeface="Calibri" panose="020F0502020204030204" pitchFamily="34" charset="0"/>
              </a:rPr>
              <a:t>Spyros</a:t>
            </a:r>
            <a:r>
              <a:rPr lang="fi-FI" sz="1400" b="0" dirty="0" smtClean="0">
                <a:latin typeface="Calibri" panose="020F0502020204030204" pitchFamily="34" charset="0"/>
              </a:rPr>
              <a:t> </a:t>
            </a:r>
            <a:r>
              <a:rPr lang="fi-FI" sz="1400" b="0" dirty="0" err="1" smtClean="0">
                <a:latin typeface="Calibri" panose="020F0502020204030204" pitchFamily="34" charset="0"/>
              </a:rPr>
              <a:t>Hirdaris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fi-FI" sz="1400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4820040" y="1027742"/>
            <a:ext cx="4015440" cy="4132583"/>
          </a:xfrm>
        </p:spPr>
        <p:txBody>
          <a:bodyPr/>
          <a:lstStyle/>
          <a:p>
            <a:r>
              <a:rPr lang="fi-FI" sz="1600" dirty="0" err="1" smtClean="0">
                <a:latin typeface="Calibri" panose="020F0502020204030204" pitchFamily="34" charset="0"/>
              </a:rPr>
              <a:t>Room</a:t>
            </a:r>
            <a:r>
              <a:rPr lang="fi-FI" sz="1600" dirty="0" smtClean="0">
                <a:latin typeface="Calibri" panose="020F0502020204030204" pitchFamily="34" charset="0"/>
              </a:rPr>
              <a:t> Masto (M 145a) : Jani</a:t>
            </a:r>
            <a:endParaRPr lang="fi-FI" sz="16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Tran Loc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Wallin Ghita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  <a:ea typeface="ＭＳ Ｐゴシック" charset="-128"/>
              </a:rPr>
              <a:t>Findling Rainhard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  <a:ea typeface="ＭＳ Ｐゴシック" charset="-128"/>
              </a:rPr>
              <a:t>Tsiptsis Ioannis</a:t>
            </a:r>
            <a:endParaRPr lang="fi-FI" sz="1400" b="0" dirty="0">
              <a:latin typeface="Calibri" panose="020F0502020204030204" pitchFamily="34" charset="0"/>
              <a:ea typeface="ＭＳ Ｐゴシック" charset="-128"/>
            </a:endParaRPr>
          </a:p>
          <a:p>
            <a:endParaRPr lang="fi-FI" sz="1600" b="0" dirty="0">
              <a:latin typeface="Calibri" panose="020F0502020204030204" pitchFamily="34" charset="0"/>
            </a:endParaRPr>
          </a:p>
          <a:p>
            <a:r>
              <a:rPr lang="fi-FI" sz="1600" dirty="0" err="1" smtClean="0">
                <a:latin typeface="Calibri" panose="020F0502020204030204" pitchFamily="34" charset="0"/>
              </a:rPr>
              <a:t>Room</a:t>
            </a:r>
            <a:r>
              <a:rPr lang="fi-FI" sz="1600" dirty="0" smtClean="0">
                <a:latin typeface="Calibri" panose="020F0502020204030204" pitchFamily="34" charset="0"/>
              </a:rPr>
              <a:t> U504: Kaur</a:t>
            </a:r>
            <a:endParaRPr lang="fi-FI" sz="16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Gunn Lachlan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Marchal Samuel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Mohammadi Maryam</a:t>
            </a:r>
            <a:endParaRPr lang="fi-FI" sz="1400" b="0" dirty="0">
              <a:latin typeface="Calibri" panose="020F0502020204030204" pitchFamily="34" charset="0"/>
            </a:endParaRPr>
          </a:p>
          <a:p>
            <a:pPr>
              <a:buFont typeface="+mj-lt"/>
              <a:buAutoNum type="arabicPeriod"/>
            </a:pPr>
            <a:endParaRPr lang="fi-FI" sz="1600" b="0" dirty="0">
              <a:latin typeface="Calibri" panose="020F0502020204030204" pitchFamily="34" charset="0"/>
            </a:endParaRPr>
          </a:p>
          <a:p>
            <a:r>
              <a:rPr lang="fi-FI" sz="1600" dirty="0" err="1">
                <a:latin typeface="Calibri" panose="020F0502020204030204" pitchFamily="34" charset="0"/>
              </a:rPr>
              <a:t>Room</a:t>
            </a:r>
            <a:r>
              <a:rPr lang="fi-FI" sz="1600" dirty="0">
                <a:latin typeface="Calibri" panose="020F0502020204030204" pitchFamily="34" charset="0"/>
              </a:rPr>
              <a:t> </a:t>
            </a:r>
            <a:r>
              <a:rPr lang="fi-FI" sz="1600" dirty="0" smtClean="0">
                <a:latin typeface="Calibri" panose="020F0502020204030204" pitchFamily="34" charset="0"/>
              </a:rPr>
              <a:t>U515: Panu </a:t>
            </a:r>
            <a:endParaRPr lang="fi-FI" sz="16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Hummel Michael 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Kent Derin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sz="1400" b="0" dirty="0" smtClean="0">
                <a:latin typeface="Calibri" panose="020F0502020204030204" pitchFamily="34" charset="0"/>
              </a:rPr>
              <a:t>Kravtcova Anastasiia</a:t>
            </a:r>
            <a:endParaRPr lang="fi-FI" sz="1400" b="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fi-FI" sz="1400" b="0" dirty="0"/>
          </a:p>
          <a:p>
            <a:pPr>
              <a:buFont typeface="+mj-lt"/>
              <a:buAutoNum type="arabicPeriod"/>
            </a:pPr>
            <a:endParaRPr lang="fi-FI" sz="1400" b="0" dirty="0"/>
          </a:p>
          <a:p>
            <a:pPr marL="342900" indent="-342900">
              <a:buFont typeface="+mj-lt"/>
              <a:buAutoNum type="arabicPeriod"/>
            </a:pPr>
            <a:endParaRPr lang="fi-FI" sz="1600" b="0" dirty="0" smtClean="0"/>
          </a:p>
          <a:p>
            <a:endParaRPr lang="fi-FI" sz="1600" dirty="0" smtClean="0"/>
          </a:p>
          <a:p>
            <a:endParaRPr lang="fi-FI" sz="1600" dirty="0" smtClean="0"/>
          </a:p>
          <a:p>
            <a:endParaRPr lang="fi-FI" sz="1600" dirty="0" smtClean="0"/>
          </a:p>
          <a:p>
            <a:endParaRPr lang="fi-FI" dirty="0"/>
          </a:p>
        </p:txBody>
      </p:sp>
      <p:sp>
        <p:nvSpPr>
          <p:cNvPr id="8" name="Rectangle 7"/>
          <p:cNvSpPr/>
          <p:nvPr/>
        </p:nvSpPr>
        <p:spPr>
          <a:xfrm>
            <a:off x="485280" y="4238278"/>
            <a:ext cx="4572000" cy="15758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b="1" dirty="0" err="1">
                <a:latin typeface="Calibri" panose="020F0502020204030204" pitchFamily="34" charset="0"/>
              </a:rPr>
              <a:t>Room</a:t>
            </a:r>
            <a:r>
              <a:rPr lang="fi-FI" b="1" dirty="0">
                <a:latin typeface="Calibri" panose="020F0502020204030204" pitchFamily="34" charset="0"/>
              </a:rPr>
              <a:t> Y</a:t>
            </a:r>
            <a:r>
              <a:rPr lang="fi-FI" b="1" dirty="0" smtClean="0">
                <a:latin typeface="Calibri" panose="020F0502020204030204" pitchFamily="34" charset="0"/>
              </a:rPr>
              <a:t>227 Mylly: Jonatan</a:t>
            </a:r>
            <a:endParaRPr lang="fi-FI" b="1" dirty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fi-FI" sz="1400" dirty="0" smtClean="0">
                <a:latin typeface="Calibri" panose="020F0502020204030204" pitchFamily="34" charset="0"/>
                <a:cs typeface="MS PGothic" pitchFamily="34" charset="-128"/>
              </a:rPr>
              <a:t>Taylor </a:t>
            </a:r>
            <a:r>
              <a:rPr lang="fi-FI" sz="1400" dirty="0" err="1" smtClean="0">
                <a:latin typeface="Calibri" panose="020F0502020204030204" pitchFamily="34" charset="0"/>
                <a:cs typeface="MS PGothic" pitchFamily="34" charset="-128"/>
              </a:rPr>
              <a:t>Zach</a:t>
            </a:r>
            <a:endParaRPr lang="fi-FI" sz="1400" dirty="0">
              <a:latin typeface="Calibri" panose="020F0502020204030204" pitchFamily="34" charset="0"/>
              <a:cs typeface="MS PGothic" pitchFamily="34" charset="-128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fi-FI" sz="1400" dirty="0" smtClean="0">
                <a:latin typeface="Calibri" panose="020F0502020204030204" pitchFamily="34" charset="0"/>
                <a:cs typeface="MS PGothic" pitchFamily="34" charset="-128"/>
              </a:rPr>
              <a:t>Zhang Guo-Xu</a:t>
            </a:r>
            <a:endParaRPr lang="fi-FI" sz="1400" dirty="0">
              <a:latin typeface="Calibri" panose="020F0502020204030204" pitchFamily="34" charset="0"/>
              <a:cs typeface="MS PGothic" pitchFamily="34" charset="-128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fi-FI" sz="1400" dirty="0" smtClean="0">
                <a:latin typeface="Calibri" panose="020F0502020204030204" pitchFamily="34" charset="0"/>
                <a:cs typeface="MS PGothic" pitchFamily="34" charset="-128"/>
              </a:rPr>
              <a:t>Markou Athanasios</a:t>
            </a:r>
            <a:endParaRPr lang="fi-FI" sz="1400" dirty="0">
              <a:latin typeface="Calibri" panose="020F0502020204030204" pitchFamily="34" charset="0"/>
              <a:cs typeface="MS PGothic" pitchFamily="34" charset="-128"/>
            </a:endParaRPr>
          </a:p>
          <a:p>
            <a:pPr>
              <a:buFont typeface="+mj-lt"/>
              <a:buAutoNum type="arabicPeriod"/>
            </a:pPr>
            <a:endParaRPr lang="fi-FI" sz="1400" dirty="0"/>
          </a:p>
          <a:p>
            <a:pPr>
              <a:buFont typeface="+mj-lt"/>
              <a:buAutoNum type="arabicPeriod"/>
            </a:pPr>
            <a:endParaRPr lang="fi-FI" sz="1400" dirty="0">
              <a:latin typeface="+mj-lt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560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Thank you!</a:t>
            </a:r>
            <a:endParaRPr lang="fi-FI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3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96614" y="488950"/>
            <a:ext cx="7985125" cy="1079500"/>
          </a:xfrm>
        </p:spPr>
        <p:txBody>
          <a:bodyPr/>
          <a:lstStyle/>
          <a:p>
            <a:pPr eaLnBrk="1" hangingPunct="1"/>
            <a:r>
              <a:rPr lang="en-GB" sz="3600" b="1" spc="-100" dirty="0">
                <a:solidFill>
                  <a:srgbClr val="0065BD"/>
                </a:solidFill>
                <a:latin typeface="Calibri" panose="020F0502020204030204" pitchFamily="34" charset="0"/>
                <a:sym typeface="Arial" charset="0"/>
              </a:rPr>
              <a:t>Schedule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71500" y="1478310"/>
            <a:ext cx="7985125" cy="468052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fi-FI" sz="2400" dirty="0" smtClean="0">
                <a:latin typeface="Calibri" panose="020F0502020204030204" pitchFamily="34" charset="0"/>
              </a:rPr>
              <a:t>12:00-12:50</a:t>
            </a:r>
            <a:r>
              <a:rPr lang="fi-FI" sz="2400" dirty="0">
                <a:latin typeface="Calibri" panose="020F0502020204030204" pitchFamily="34" charset="0"/>
              </a:rPr>
              <a:t>	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Orientation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to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teaching practice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i-FI" sz="2400" dirty="0" smtClean="0">
                <a:latin typeface="Calibri" panose="020F0502020204030204" pitchFamily="34" charset="0"/>
              </a:rPr>
              <a:t>13:00-13:30</a:t>
            </a:r>
            <a:r>
              <a:rPr lang="fi-FI" sz="2400" dirty="0">
                <a:latin typeface="Calibri" panose="020F0502020204030204" pitchFamily="34" charset="0"/>
              </a:rPr>
              <a:t>	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I Teaching practice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and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feedback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i-FI" sz="2400" dirty="0" smtClean="0">
                <a:latin typeface="Calibri" panose="020F0502020204030204" pitchFamily="34" charset="0"/>
              </a:rPr>
              <a:t>13:30-14:00</a:t>
            </a:r>
            <a:r>
              <a:rPr lang="fi-FI" sz="2400" dirty="0">
                <a:latin typeface="Calibri" panose="020F0502020204030204" pitchFamily="34" charset="0"/>
              </a:rPr>
              <a:t>	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II Teaching practice and feedback</a:t>
            </a:r>
            <a:endParaRPr lang="fi-FI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i-FI" sz="2400" dirty="0" smtClean="0">
                <a:latin typeface="Calibri" panose="020F0502020204030204" pitchFamily="34" charset="0"/>
              </a:rPr>
              <a:t>14:00-14:15</a:t>
            </a:r>
            <a:r>
              <a:rPr lang="fi-FI" sz="2400" dirty="0">
                <a:latin typeface="Calibri" panose="020F0502020204030204" pitchFamily="34" charset="0"/>
              </a:rPr>
              <a:t>	</a:t>
            </a:r>
            <a:r>
              <a:rPr lang="en-GB" sz="2400" i="1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en-GB" sz="2000" i="1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Break depending on the group, it can be shorter</a:t>
            </a:r>
            <a:endParaRPr lang="en-GB" sz="2000" i="1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i-FI" sz="2400" dirty="0" smtClean="0">
                <a:latin typeface="Calibri" panose="020F0502020204030204" pitchFamily="34" charset="0"/>
              </a:rPr>
              <a:t>14:15-15:00</a:t>
            </a:r>
            <a:r>
              <a:rPr lang="fi-FI" sz="2400" dirty="0">
                <a:latin typeface="Calibri" panose="020F0502020204030204" pitchFamily="34" charset="0"/>
              </a:rPr>
              <a:t>	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III Teaching practice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and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feedback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i-FI" sz="2400" dirty="0" smtClean="0">
                <a:latin typeface="Calibri" panose="020F0502020204030204" pitchFamily="34" charset="0"/>
              </a:rPr>
              <a:t>15:00-15:30</a:t>
            </a:r>
            <a:r>
              <a:rPr lang="fi-FI" sz="2400" dirty="0">
                <a:latin typeface="Calibri" panose="020F0502020204030204" pitchFamily="34" charset="0"/>
              </a:rPr>
              <a:t>	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IV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Teaching practice and feedback</a:t>
            </a:r>
            <a:endParaRPr lang="fi-FI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400" dirty="0"/>
              <a:t/>
            </a:r>
            <a:br>
              <a:rPr lang="fi-FI" sz="2400" dirty="0"/>
            </a:br>
            <a:endParaRPr lang="fi-FI" sz="2400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en-GB" dirty="0" smtClean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0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/>
          <p:cNvSpPr/>
          <p:nvPr/>
        </p:nvSpPr>
        <p:spPr>
          <a:xfrm>
            <a:off x="986118" y="3353921"/>
            <a:ext cx="7637929" cy="2442883"/>
          </a:xfrm>
          <a:prstGeom prst="rightArrow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230" y="1012763"/>
            <a:ext cx="8680278" cy="896849"/>
          </a:xfrm>
        </p:spPr>
        <p:txBody>
          <a:bodyPr/>
          <a:lstStyle/>
          <a:p>
            <a:r>
              <a:rPr lang="fi-FI" dirty="0" smtClean="0">
                <a:latin typeface="+mn-lt"/>
              </a:rPr>
              <a:t>A! </a:t>
            </a:r>
            <a:r>
              <a:rPr lang="fi-FI" dirty="0" err="1" smtClean="0">
                <a:latin typeface="+mn-lt"/>
              </a:rPr>
              <a:t>Peda</a:t>
            </a:r>
            <a:r>
              <a:rPr lang="fi-FI" dirty="0" smtClean="0">
                <a:latin typeface="+mn-lt"/>
              </a:rPr>
              <a:t> Intro </a:t>
            </a:r>
            <a:r>
              <a:rPr lang="fi-FI" dirty="0" err="1" smtClean="0">
                <a:latin typeface="+mn-lt"/>
              </a:rPr>
              <a:t>timeline</a:t>
            </a:r>
            <a:r>
              <a:rPr lang="fi-FI" dirty="0" smtClean="0">
                <a:latin typeface="+mn-lt"/>
              </a:rPr>
              <a:t>/</a:t>
            </a:r>
            <a:r>
              <a:rPr lang="fi-FI" dirty="0" err="1" smtClean="0">
                <a:latin typeface="+mn-lt"/>
              </a:rPr>
              <a:t>Autumn</a:t>
            </a:r>
            <a:r>
              <a:rPr lang="fi-FI" dirty="0" smtClean="0">
                <a:latin typeface="+mn-lt"/>
              </a:rPr>
              <a:t> 2018</a:t>
            </a:r>
            <a:endParaRPr lang="fi-FI" sz="1200" dirty="0">
              <a:latin typeface="+mn-lt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860690" y="2195368"/>
            <a:ext cx="1205828" cy="1362301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299" tIns="110299" rIns="110299" bIns="110299" numCol="1" spcCol="1270" anchor="ctr" anchorCtr="0">
            <a:noAutofit/>
          </a:bodyPr>
          <a:lstStyle/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fi-FI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 1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27.9.2018 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as a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university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teacher</a:t>
            </a:r>
            <a:endParaRPr kumimoji="0" lang="fi-FI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fi-FI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298571" y="1852333"/>
            <a:ext cx="1152190" cy="1863264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10690"/>
              <a:satOff val="3636"/>
              <a:lumOff val="-1716"/>
              <a:alphaOff val="0"/>
            </a:schemeClr>
          </a:fillRef>
          <a:effectRef idx="0">
            <a:schemeClr val="accent5">
              <a:hueOff val="-4910690"/>
              <a:satOff val="3636"/>
              <a:lumOff val="-171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299" tIns="110299" rIns="110299" bIns="110299" numCol="1" spcCol="1270" anchor="ctr" anchorCtr="0">
            <a:noAutofit/>
          </a:bodyPr>
          <a:lstStyle/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 2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10.10.2018 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Teaching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learning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at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university</a:t>
            </a:r>
            <a:endParaRPr kumimoji="0" lang="fi-FI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Interaction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teaching</a:t>
            </a:r>
            <a:endParaRPr kumimoji="0" lang="fi-FI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689239" y="2196572"/>
            <a:ext cx="1205828" cy="1427969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821380"/>
              <a:satOff val="7272"/>
              <a:lumOff val="-3431"/>
              <a:alphaOff val="0"/>
            </a:schemeClr>
          </a:fillRef>
          <a:effectRef idx="0">
            <a:schemeClr val="accent5">
              <a:hueOff val="-9821380"/>
              <a:satOff val="7272"/>
              <a:lumOff val="-343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299" tIns="110299" rIns="110299" bIns="110299" numCol="1" spcCol="1270" anchor="ctr" anchorCtr="0">
            <a:noAutofit/>
          </a:bodyPr>
          <a:lstStyle/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 3: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23.10.2018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Curriculum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</a:t>
            </a:r>
            <a:endParaRPr kumimoji="0" lang="fi-FI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206264" y="2195368"/>
            <a:ext cx="1205828" cy="1417861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4732070"/>
              <a:satOff val="10909"/>
              <a:lumOff val="-5147"/>
              <a:alphaOff val="0"/>
            </a:schemeClr>
          </a:fillRef>
          <a:effectRef idx="0">
            <a:schemeClr val="accent5">
              <a:hueOff val="-14732070"/>
              <a:satOff val="10909"/>
              <a:lumOff val="-51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299" tIns="110299" rIns="110299" bIns="110299" numCol="1" spcCol="1270" anchor="ctr" anchorCtr="0">
            <a:noAutofit/>
          </a:bodyPr>
          <a:lstStyle/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 4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1.11.2018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Teaching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practice</a:t>
            </a:r>
            <a:endParaRPr kumimoji="0" lang="fi-FI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fi-FI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723289" y="2195368"/>
            <a:ext cx="1206298" cy="1402517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9642760"/>
              <a:satOff val="14545"/>
              <a:lumOff val="-6862"/>
              <a:alphaOff val="0"/>
            </a:schemeClr>
          </a:fillRef>
          <a:effectRef idx="0">
            <a:schemeClr val="accent5">
              <a:hueOff val="-19642760"/>
              <a:satOff val="14545"/>
              <a:lumOff val="-686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299" tIns="110299" rIns="110299" bIns="110299" numCol="1" spcCol="1270" anchor="ctr" anchorCtr="0">
            <a:noAutofit/>
          </a:bodyPr>
          <a:lstStyle/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 5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7.11.2018</a:t>
            </a: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university</a:t>
            </a: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teachers</a:t>
            </a:r>
            <a:endParaRPr kumimoji="0" lang="fi-FI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60007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</a:t>
            </a:r>
            <a:r>
              <a:rPr kumimoji="0" lang="fi-FI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groups</a:t>
            </a:r>
            <a:endParaRPr kumimoji="0" lang="fi-FI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32947" y="3729517"/>
            <a:ext cx="1055486" cy="4852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Pre-assignment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 21.9.2018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634034" y="3729518"/>
            <a:ext cx="885212" cy="4711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Reading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assignment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 9.10.2018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108124" y="3755785"/>
            <a:ext cx="2024709" cy="4979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teaching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practice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individual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  26.10.2018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764847" y="3739668"/>
            <a:ext cx="1019202" cy="44914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Reading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assignment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 22.10.2017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408013" y="4385993"/>
            <a:ext cx="1111233" cy="38972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Learning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log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</a:t>
            </a:r>
            <a:b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 8.10.2018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2901485" y="4385993"/>
            <a:ext cx="1111233" cy="38972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Learning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log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</a:t>
            </a:r>
            <a:b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 18.10.2018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4432826" y="4380501"/>
            <a:ext cx="1111233" cy="38972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Learning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log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</a:t>
            </a:r>
            <a:b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 30.10.2018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5955458" y="4385993"/>
            <a:ext cx="1111233" cy="38972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Learning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log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</a:t>
            </a:r>
            <a:b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 5.11.2018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8176" y="4864474"/>
            <a:ext cx="72165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Working in smaller groups during the course time (target = your </a:t>
            </a:r>
            <a:r>
              <a:rPr kumimoji="0" lang="en-GB" sz="13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groups’ </a:t>
            </a: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presentations in session 5) </a:t>
            </a:r>
          </a:p>
        </p:txBody>
      </p:sp>
    </p:spTree>
    <p:extLst>
      <p:ext uri="{BB962C8B-B14F-4D97-AF65-F5344CB8AC3E}">
        <p14:creationId xmlns:p14="http://schemas.microsoft.com/office/powerpoint/2010/main" val="276301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spc="-100" dirty="0">
                <a:solidFill>
                  <a:srgbClr val="0065BD"/>
                </a:solidFill>
                <a:latin typeface="Calibri" panose="020F0502020204030204" pitchFamily="34" charset="0"/>
                <a:sym typeface="Arial" charset="0"/>
              </a:rPr>
              <a:t>Objectives of the day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71500" y="1568450"/>
            <a:ext cx="8264156" cy="47857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To practice teaching</a:t>
            </a:r>
          </a:p>
          <a:p>
            <a:pPr marL="0" indent="0">
              <a:buNone/>
            </a:pPr>
            <a:endParaRPr lang="en-GB" sz="240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To observe and analyse the teaching situation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To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practise giving and receiving feedback</a:t>
            </a:r>
          </a:p>
          <a:p>
            <a:pPr marL="0" indent="0">
              <a:buNone/>
            </a:pPr>
            <a:endParaRPr lang="en-GB" sz="240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To perceive more about one's own strengths as a teacher and consider one's personal development targets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2400" dirty="0" smtClean="0">
              <a:solidFill>
                <a:srgbClr val="000000"/>
              </a:solidFill>
              <a:latin typeface="Calibri" panose="020F0502020204030204" pitchFamily="34" charset="0"/>
              <a:sym typeface="Arial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sym typeface="Arial" charset="0"/>
              </a:rPr>
              <a:t>To get new ideas for teaching</a:t>
            </a:r>
          </a:p>
        </p:txBody>
      </p:sp>
    </p:spTree>
    <p:extLst>
      <p:ext uri="{BB962C8B-B14F-4D97-AF65-F5344CB8AC3E}">
        <p14:creationId xmlns:p14="http://schemas.microsoft.com/office/powerpoint/2010/main" val="3578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latin typeface="Calibri" panose="020F0502020204030204" pitchFamily="34" charset="0"/>
              </a:rPr>
              <a:t>About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constructive</a:t>
            </a:r>
            <a:r>
              <a:rPr lang="fi-FI" dirty="0" smtClean="0">
                <a:latin typeface="Calibri" panose="020F0502020204030204" pitchFamily="34" charset="0"/>
              </a:rPr>
              <a:t> feedback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latin typeface="Calibri" panose="020F0502020204030204" pitchFamily="34" charset="0"/>
              </a:rPr>
              <a:t>Constructive</a:t>
            </a:r>
            <a:r>
              <a:rPr lang="fi-FI" dirty="0" smtClean="0">
                <a:latin typeface="Calibri" panose="020F0502020204030204" pitchFamily="34" charset="0"/>
              </a:rPr>
              <a:t> feedback?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540001" y="1337481"/>
            <a:ext cx="8313543" cy="417975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Read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given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independently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MyCourses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Contact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session 4):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Effective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Constructive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Feedback</a:t>
            </a:r>
            <a:endParaRPr lang="en-US" sz="2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Discuss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a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few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minutes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pair</a:t>
            </a:r>
            <a:r>
              <a:rPr lang="fi-FI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fi-FI" dirty="0" smtClean="0">
              <a:latin typeface="Calibri" panose="020F0502020204030204" pitchFamily="34" charset="0"/>
            </a:endParaRPr>
          </a:p>
          <a:p>
            <a:pPr marL="248400" lvl="2" indent="0">
              <a:buNone/>
            </a:pPr>
            <a:r>
              <a:rPr lang="fi-FI" sz="2000" b="0" i="1" dirty="0" err="1" smtClean="0">
                <a:latin typeface="Georgia" pitchFamily="18" charset="0"/>
              </a:rPr>
              <a:t>Have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you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received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constructive</a:t>
            </a:r>
            <a:r>
              <a:rPr lang="fi-FI" sz="2000" b="0" i="1" dirty="0" smtClean="0">
                <a:latin typeface="Georgia" pitchFamily="18" charset="0"/>
              </a:rPr>
              <a:t> feedback </a:t>
            </a:r>
            <a:r>
              <a:rPr lang="fi-FI" sz="2000" b="0" i="1" dirty="0" err="1" smtClean="0">
                <a:latin typeface="Georgia" pitchFamily="18" charset="0"/>
              </a:rPr>
              <a:t>during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your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career</a:t>
            </a:r>
            <a:r>
              <a:rPr lang="fi-FI" sz="2000" b="0" i="1" dirty="0" smtClean="0">
                <a:latin typeface="Georgia" pitchFamily="18" charset="0"/>
              </a:rPr>
              <a:t> /</a:t>
            </a:r>
            <a:r>
              <a:rPr lang="fi-FI" sz="2000" dirty="0" smtClean="0">
                <a:latin typeface="Georgia" pitchFamily="18" charset="0"/>
              </a:rPr>
              <a:t>in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your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studies</a:t>
            </a:r>
            <a:r>
              <a:rPr lang="fi-FI" sz="2000" b="0" i="1" dirty="0" smtClean="0">
                <a:latin typeface="Georgia" pitchFamily="18" charset="0"/>
              </a:rPr>
              <a:t>?</a:t>
            </a:r>
          </a:p>
          <a:p>
            <a:pPr marL="248400" lvl="2" indent="0">
              <a:buNone/>
            </a:pPr>
            <a:endParaRPr lang="fi-FI" sz="2000" b="0" i="1" dirty="0" smtClean="0">
              <a:latin typeface="Georgia" pitchFamily="18" charset="0"/>
            </a:endParaRPr>
          </a:p>
          <a:p>
            <a:pPr marL="248400" lvl="2" indent="0">
              <a:buNone/>
            </a:pPr>
            <a:r>
              <a:rPr lang="fi-FI" sz="2000" b="0" i="1" dirty="0" err="1" smtClean="0">
                <a:latin typeface="Georgia" pitchFamily="18" charset="0"/>
              </a:rPr>
              <a:t>Have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you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given</a:t>
            </a:r>
            <a:r>
              <a:rPr lang="fi-FI" sz="2000" b="0" i="1" dirty="0" smtClean="0">
                <a:latin typeface="Georgia" pitchFamily="18" charset="0"/>
              </a:rPr>
              <a:t> </a:t>
            </a:r>
            <a:r>
              <a:rPr lang="fi-FI" sz="2000" b="0" i="1" dirty="0" err="1" smtClean="0">
                <a:latin typeface="Georgia" pitchFamily="18" charset="0"/>
              </a:rPr>
              <a:t>constructive</a:t>
            </a:r>
            <a:r>
              <a:rPr lang="fi-FI" sz="2000" b="0" i="1" dirty="0" smtClean="0">
                <a:latin typeface="Georgia" pitchFamily="18" charset="0"/>
              </a:rPr>
              <a:t> feedback (</a:t>
            </a:r>
            <a:r>
              <a:rPr lang="fi-FI" sz="2000" b="0" i="1" dirty="0" err="1" smtClean="0">
                <a:latin typeface="Georgia" pitchFamily="18" charset="0"/>
              </a:rPr>
              <a:t>e.g</a:t>
            </a:r>
            <a:r>
              <a:rPr lang="fi-FI" sz="2000" b="0" i="1" dirty="0" smtClean="0">
                <a:latin typeface="Georgia" pitchFamily="18" charset="0"/>
              </a:rPr>
              <a:t>. in supervision </a:t>
            </a:r>
            <a:r>
              <a:rPr lang="fi-FI" sz="2000" b="0" i="1" dirty="0" err="1" smtClean="0">
                <a:latin typeface="Georgia" pitchFamily="18" charset="0"/>
              </a:rPr>
              <a:t>situations</a:t>
            </a:r>
            <a:r>
              <a:rPr lang="fi-FI" sz="2000" b="0" i="1" dirty="0" smtClean="0">
                <a:latin typeface="Georgia" pitchFamily="18" charset="0"/>
              </a:rPr>
              <a:t>)?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A649A5E8-EE9D-CB41-8F80-274DF3CEAEDA}" type="datetime1">
              <a:rPr lang="fi-FI" smtClean="0"/>
              <a:pPr>
                <a:defRPr/>
              </a:pPr>
              <a:t>31.10.2018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7D79A8AE-7274-0C4A-AB42-92022833E6E2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755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71500" y="317500"/>
            <a:ext cx="7985125" cy="1079500"/>
          </a:xfrm>
        </p:spPr>
        <p:txBody>
          <a:bodyPr/>
          <a:lstStyle/>
          <a:p>
            <a:r>
              <a:rPr lang="en-GB" sz="2800" b="1" spc="-100" dirty="0">
                <a:solidFill>
                  <a:srgbClr val="0065BD"/>
                </a:solidFill>
                <a:sym typeface="Arial" charset="0"/>
              </a:rPr>
              <a:t>Feedback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22946"/>
              </p:ext>
            </p:extLst>
          </p:nvPr>
        </p:nvGraphicFramePr>
        <p:xfrm>
          <a:off x="520995" y="1081815"/>
          <a:ext cx="7931674" cy="4279817"/>
        </p:xfrm>
        <a:graphic>
          <a:graphicData uri="http://schemas.openxmlformats.org/drawingml/2006/table">
            <a:tbl>
              <a:tblPr/>
              <a:tblGrid>
                <a:gridCol w="3939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5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sym typeface="Arial" charset="0"/>
                        </a:rPr>
                        <a:t>Constructive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sym typeface="Arial" charset="0"/>
                        </a:rPr>
                        <a:t>Unconstructive/ destructive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Is about an issue/action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Is about a person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Justifies the views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Contains judgements (good/bad)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sym typeface="Arial" charset="0"/>
                        </a:rPr>
                        <a:t>Is useful for development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sym typeface="Arial" charset="0"/>
                        </a:rPr>
                        <a:t>Does not necessarily benefit anyone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17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Takes into account the recipient’s state of development, situation, ability to receive feedback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Does not take the recipient into account, is given only from the evaluator’s perspective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sym typeface="Arial" charset="0"/>
                        </a:rPr>
                        <a:t>States observations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sym typeface="Arial" charset="0"/>
                        </a:rPr>
                        <a:t>Makes subjective conclusions / interpretations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2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Two-way process, the recipient has an opportunity of responding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One-way 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564630" y="5865816"/>
            <a:ext cx="3157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i-FI" dirty="0" err="1" smtClean="0">
                <a:solidFill>
                  <a:srgbClr val="FF0000"/>
                </a:solidFill>
              </a:rPr>
              <a:t>Avoid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err="1" smtClean="0">
                <a:solidFill>
                  <a:srgbClr val="FF0000"/>
                </a:solidFill>
              </a:rPr>
              <a:t>using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err="1" smtClean="0">
                <a:solidFill>
                  <a:srgbClr val="FF0000"/>
                </a:solidFill>
              </a:rPr>
              <a:t>the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word</a:t>
            </a:r>
            <a:r>
              <a:rPr lang="fi-FI" dirty="0">
                <a:solidFill>
                  <a:srgbClr val="FF0000"/>
                </a:solidFill>
              </a:rPr>
              <a:t> BUT!</a:t>
            </a:r>
          </a:p>
        </p:txBody>
      </p:sp>
    </p:spTree>
    <p:extLst>
      <p:ext uri="{BB962C8B-B14F-4D97-AF65-F5344CB8AC3E}">
        <p14:creationId xmlns:p14="http://schemas.microsoft.com/office/powerpoint/2010/main" val="317586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2800" b="1" spc="-100" dirty="0" err="1" smtClean="0">
                <a:solidFill>
                  <a:srgbClr val="0065BD"/>
                </a:solidFill>
                <a:latin typeface="Calibri" panose="020F0502020204030204" pitchFamily="34" charset="0"/>
              </a:rPr>
              <a:t>Tell</a:t>
            </a:r>
            <a:r>
              <a:rPr lang="fi-FI" sz="2800" b="1" spc="-100" dirty="0" smtClean="0">
                <a:solidFill>
                  <a:srgbClr val="0065BD"/>
                </a:solidFill>
                <a:latin typeface="Calibri" panose="020F0502020204030204" pitchFamily="34" charset="0"/>
              </a:rPr>
              <a:t> </a:t>
            </a:r>
            <a:r>
              <a:rPr lang="fi-FI" sz="2800" b="1" spc="-100" dirty="0" err="1" smtClean="0">
                <a:solidFill>
                  <a:srgbClr val="0065BD"/>
                </a:solidFill>
                <a:latin typeface="Calibri" panose="020F0502020204030204" pitchFamily="34" charset="0"/>
              </a:rPr>
              <a:t>by</a:t>
            </a:r>
            <a:r>
              <a:rPr lang="fi-FI" sz="2800" b="1" spc="-100" dirty="0" smtClean="0">
                <a:solidFill>
                  <a:srgbClr val="0065BD"/>
                </a:solidFill>
                <a:latin typeface="Calibri" panose="020F0502020204030204" pitchFamily="34" charset="0"/>
              </a:rPr>
              <a:t> </a:t>
            </a:r>
            <a:r>
              <a:rPr lang="fi-FI" sz="2800" b="1" spc="-100" dirty="0" err="1" smtClean="0">
                <a:solidFill>
                  <a:srgbClr val="0065BD"/>
                </a:solidFill>
                <a:latin typeface="Calibri" panose="020F0502020204030204" pitchFamily="34" charset="0"/>
              </a:rPr>
              <a:t>asking</a:t>
            </a:r>
            <a:r>
              <a:rPr lang="fi-FI" sz="2800" b="1" spc="-100" dirty="0" smtClean="0">
                <a:solidFill>
                  <a:srgbClr val="0065BD"/>
                </a:solidFill>
                <a:latin typeface="Calibri" panose="020F0502020204030204" pitchFamily="34" charset="0"/>
              </a:rPr>
              <a:t>! </a:t>
            </a:r>
            <a:endParaRPr lang="en-US" sz="1200" dirty="0" smtClean="0">
              <a:latin typeface="Calibri" panose="020F050202020403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500188"/>
            <a:ext cx="7943850" cy="4286250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endParaRPr lang="en-US" sz="2000" b="1" dirty="0" smtClean="0"/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What do you think…?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What are the grounds for…?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What does it mean…?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What are the consequences…?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How do you understand…?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Where does it come from that…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What is the meaning of…?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What if…?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What has x to do with y?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How do you feel…?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How do you describe…?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How do you find this…?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libri" panose="020F0502020204030204" pitchFamily="34" charset="0"/>
              </a:rPr>
              <a:t>What kind of actions…?</a:t>
            </a:r>
            <a:endParaRPr lang="en-US" sz="2000" i="1" u="sng" dirty="0" smtClean="0">
              <a:latin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45885" y="6203434"/>
            <a:ext cx="2621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(Aarnio &amp; Enqvist 2002)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72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347886"/>
            <a:ext cx="7985125" cy="1079500"/>
          </a:xfrm>
        </p:spPr>
        <p:txBody>
          <a:bodyPr/>
          <a:lstStyle/>
          <a:p>
            <a:pPr algn="l"/>
            <a:r>
              <a:rPr lang="fi-FI" sz="2800" b="1" spc="-100" dirty="0" err="1">
                <a:solidFill>
                  <a:srgbClr val="0065BD"/>
                </a:solidFill>
              </a:rPr>
              <a:t>Forms</a:t>
            </a:r>
            <a:r>
              <a:rPr lang="fi-FI" sz="2800" b="1" spc="-100" dirty="0">
                <a:solidFill>
                  <a:srgbClr val="0065BD"/>
                </a:solidFill>
              </a:rPr>
              <a:t> to </a:t>
            </a:r>
            <a:r>
              <a:rPr lang="fi-FI" sz="2800" b="1" spc="-100" dirty="0" err="1">
                <a:solidFill>
                  <a:srgbClr val="0065BD"/>
                </a:solidFill>
              </a:rPr>
              <a:t>collect</a:t>
            </a:r>
            <a:r>
              <a:rPr lang="fi-FI" sz="2800" b="1" spc="-100" dirty="0">
                <a:solidFill>
                  <a:srgbClr val="0065BD"/>
                </a:solidFill>
              </a:rPr>
              <a:t> feedback on </a:t>
            </a:r>
            <a:r>
              <a:rPr lang="fi-FI" sz="2800" b="1" spc="-100" dirty="0" err="1">
                <a:solidFill>
                  <a:srgbClr val="0065BD"/>
                </a:solidFill>
              </a:rPr>
              <a:t>teaching</a:t>
            </a:r>
            <a:endParaRPr lang="fi-FI" sz="2800" b="1" spc="-100" dirty="0">
              <a:solidFill>
                <a:srgbClr val="0065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81336"/>
            <a:ext cx="7985125" cy="46654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i-FI" sz="2400" dirty="0" err="1" smtClean="0">
                <a:latin typeface="Calibri" panose="020F0502020204030204" pitchFamily="34" charset="0"/>
              </a:rPr>
              <a:t>Oral</a:t>
            </a:r>
            <a:r>
              <a:rPr lang="fi-FI" sz="2400" dirty="0" smtClean="0">
                <a:latin typeface="Calibri" panose="020F0502020204030204" pitchFamily="34" charset="0"/>
              </a:rPr>
              <a:t> feedback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sz="2000" dirty="0" err="1" smtClean="0">
                <a:latin typeface="Calibri" panose="020F0502020204030204" pitchFamily="34" charset="0"/>
              </a:rPr>
              <a:t>E.g</a:t>
            </a:r>
            <a:r>
              <a:rPr lang="fi-FI" sz="2000" dirty="0" smtClean="0">
                <a:latin typeface="Calibri" panose="020F0502020204030204" pitchFamily="34" charset="0"/>
              </a:rPr>
              <a:t>., </a:t>
            </a:r>
            <a:r>
              <a:rPr lang="fi-FI" sz="2000" dirty="0" err="1" smtClean="0">
                <a:latin typeface="Calibri" panose="020F0502020204030204" pitchFamily="34" charset="0"/>
              </a:rPr>
              <a:t>discussion</a:t>
            </a:r>
            <a:r>
              <a:rPr lang="fi-FI" sz="2000" dirty="0" smtClean="0">
                <a:latin typeface="Calibri" panose="020F0502020204030204" pitchFamily="34" charset="0"/>
              </a:rPr>
              <a:t>, </a:t>
            </a:r>
            <a:r>
              <a:rPr lang="fi-FI" sz="2000" dirty="0" err="1" smtClean="0">
                <a:latin typeface="Calibri" panose="020F0502020204030204" pitchFamily="34" charset="0"/>
              </a:rPr>
              <a:t>voting</a:t>
            </a:r>
            <a:r>
              <a:rPr lang="fi-FI" sz="2000" dirty="0" smtClean="0">
                <a:latin typeface="Calibri" panose="020F0502020204030204" pitchFamily="34" charset="0"/>
              </a:rPr>
              <a:t>, </a:t>
            </a:r>
            <a:r>
              <a:rPr lang="fi-FI" sz="2000" dirty="0" err="1" smtClean="0">
                <a:latin typeface="Calibri" panose="020F0502020204030204" pitchFamily="34" charset="0"/>
              </a:rPr>
              <a:t>post</a:t>
            </a:r>
            <a:r>
              <a:rPr lang="fi-FI" sz="2000" dirty="0" smtClean="0">
                <a:latin typeface="Calibri" panose="020F0502020204030204" pitchFamily="34" charset="0"/>
              </a:rPr>
              <a:t> </a:t>
            </a:r>
            <a:r>
              <a:rPr lang="fi-FI" sz="2000" dirty="0" err="1" smtClean="0">
                <a:latin typeface="Calibri" panose="020F0502020204030204" pitchFamily="34" charset="0"/>
              </a:rPr>
              <a:t>cards</a:t>
            </a:r>
            <a:r>
              <a:rPr lang="fi-FI" sz="2000" dirty="0" smtClean="0">
                <a:latin typeface="Calibri" panose="020F0502020204030204" pitchFamily="34" charset="0"/>
              </a:rPr>
              <a:t>, </a:t>
            </a:r>
            <a:r>
              <a:rPr lang="fi-FI" sz="2000" dirty="0" err="1" smtClean="0">
                <a:latin typeface="Calibri" panose="020F0502020204030204" pitchFamily="34" charset="0"/>
              </a:rPr>
              <a:t>continuum</a:t>
            </a:r>
            <a:r>
              <a:rPr lang="fi-FI" sz="2000" dirty="0" smtClean="0">
                <a:latin typeface="Calibri" panose="020F0502020204030204" pitchFamily="34" charset="0"/>
              </a:rPr>
              <a:t> of </a:t>
            </a:r>
            <a:r>
              <a:rPr lang="fi-FI" sz="2000" dirty="0" err="1" smtClean="0">
                <a:latin typeface="Calibri" panose="020F0502020204030204" pitchFamily="34" charset="0"/>
              </a:rPr>
              <a:t>opinions</a:t>
            </a:r>
            <a:endParaRPr lang="fi-FI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fi-FI" sz="2000" dirty="0" err="1" smtClean="0">
                <a:latin typeface="Calibri" panose="020F0502020204030204" pitchFamily="34" charset="0"/>
              </a:rPr>
              <a:t>Strengths</a:t>
            </a:r>
            <a:r>
              <a:rPr lang="fi-FI" sz="2000" dirty="0" smtClean="0">
                <a:latin typeface="Calibri" panose="020F0502020204030204" pitchFamily="34" charset="0"/>
              </a:rPr>
              <a:t> and </a:t>
            </a:r>
            <a:r>
              <a:rPr lang="fi-FI" sz="2000" dirty="0" err="1" smtClean="0">
                <a:latin typeface="Calibri" panose="020F0502020204030204" pitchFamily="34" charset="0"/>
              </a:rPr>
              <a:t>weakness</a:t>
            </a:r>
            <a:r>
              <a:rPr lang="fi-FI" sz="2000" dirty="0" smtClean="0">
                <a:latin typeface="Calibri" panose="020F0502020204030204" pitchFamily="34" charset="0"/>
              </a:rPr>
              <a:t>?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fi-FI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i-FI" sz="2400" dirty="0" err="1" smtClean="0">
                <a:latin typeface="Calibri" panose="020F0502020204030204" pitchFamily="34" charset="0"/>
              </a:rPr>
              <a:t>Written</a:t>
            </a:r>
            <a:r>
              <a:rPr lang="fi-FI" sz="2400" dirty="0" smtClean="0">
                <a:latin typeface="Calibri" panose="020F0502020204030204" pitchFamily="34" charset="0"/>
              </a:rPr>
              <a:t> feedback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sz="2000" dirty="0" err="1" smtClean="0">
                <a:latin typeface="Calibri" panose="020F0502020204030204" pitchFamily="34" charset="0"/>
              </a:rPr>
              <a:t>E.g</a:t>
            </a:r>
            <a:r>
              <a:rPr lang="fi-FI" sz="2000" dirty="0" smtClean="0">
                <a:latin typeface="Calibri" panose="020F0502020204030204" pitchFamily="34" charset="0"/>
              </a:rPr>
              <a:t>.,</a:t>
            </a:r>
            <a:r>
              <a:rPr lang="fi-FI" sz="2000" dirty="0">
                <a:latin typeface="Calibri" panose="020F0502020204030204" pitchFamily="34" charset="0"/>
              </a:rPr>
              <a:t> </a:t>
            </a:r>
            <a:r>
              <a:rPr lang="fi-FI" sz="2000" dirty="0" err="1" smtClean="0">
                <a:latin typeface="Calibri" panose="020F0502020204030204" pitchFamily="34" charset="0"/>
              </a:rPr>
              <a:t>questionnaire</a:t>
            </a:r>
            <a:r>
              <a:rPr lang="fi-FI" sz="2000" dirty="0" smtClean="0">
                <a:latin typeface="Calibri" panose="020F0502020204030204" pitchFamily="34" charset="0"/>
              </a:rPr>
              <a:t>, </a:t>
            </a:r>
            <a:r>
              <a:rPr lang="fi-FI" sz="2000" dirty="0" err="1" smtClean="0">
                <a:latin typeface="Calibri" panose="020F0502020204030204" pitchFamily="34" charset="0"/>
              </a:rPr>
              <a:t>blank</a:t>
            </a:r>
            <a:r>
              <a:rPr lang="fi-FI" sz="2000" dirty="0" smtClean="0">
                <a:latin typeface="Calibri" panose="020F0502020204030204" pitchFamily="34" charset="0"/>
              </a:rPr>
              <a:t> </a:t>
            </a:r>
            <a:r>
              <a:rPr lang="fi-FI" sz="2000" dirty="0" err="1" smtClean="0">
                <a:latin typeface="Calibri" panose="020F0502020204030204" pitchFamily="34" charset="0"/>
              </a:rPr>
              <a:t>paper</a:t>
            </a:r>
            <a:r>
              <a:rPr lang="fi-FI" sz="2000" dirty="0" smtClean="0">
                <a:latin typeface="Calibri" panose="020F0502020204030204" pitchFamily="34" charset="0"/>
              </a:rPr>
              <a:t>, </a:t>
            </a:r>
            <a:r>
              <a:rPr lang="fi-FI" sz="2000" dirty="0" err="1" smtClean="0">
                <a:latin typeface="Calibri" panose="020F0502020204030204" pitchFamily="34" charset="0"/>
              </a:rPr>
              <a:t>sticky</a:t>
            </a:r>
            <a:r>
              <a:rPr lang="fi-FI" sz="2000" dirty="0" smtClean="0">
                <a:latin typeface="Calibri" panose="020F0502020204030204" pitchFamily="34" charset="0"/>
              </a:rPr>
              <a:t> </a:t>
            </a:r>
            <a:r>
              <a:rPr lang="fi-FI" sz="2000" dirty="0" err="1" smtClean="0">
                <a:latin typeface="Calibri" panose="020F0502020204030204" pitchFamily="34" charset="0"/>
              </a:rPr>
              <a:t>notes</a:t>
            </a:r>
            <a:endParaRPr lang="fi-FI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fi-FI" sz="2000" dirty="0" err="1" smtClean="0">
                <a:latin typeface="Calibri" panose="020F0502020204030204" pitchFamily="34" charset="0"/>
              </a:rPr>
              <a:t>Strengths</a:t>
            </a:r>
            <a:r>
              <a:rPr lang="fi-FI" sz="2000" dirty="0" smtClean="0">
                <a:latin typeface="Calibri" panose="020F0502020204030204" pitchFamily="34" charset="0"/>
              </a:rPr>
              <a:t> and </a:t>
            </a:r>
            <a:r>
              <a:rPr lang="fi-FI" sz="2000" dirty="0" err="1" smtClean="0">
                <a:latin typeface="Calibri" panose="020F0502020204030204" pitchFamily="34" charset="0"/>
              </a:rPr>
              <a:t>weaknesses</a:t>
            </a:r>
            <a:r>
              <a:rPr lang="fi-FI" sz="2000" dirty="0" smtClean="0">
                <a:latin typeface="Calibri" panose="020F0502020204030204" pitchFamily="34" charset="0"/>
              </a:rPr>
              <a:t>?</a:t>
            </a:r>
            <a:endParaRPr lang="fi-FI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i-FI" sz="2400" dirty="0" smtClean="0">
                <a:latin typeface="Calibri" panose="020F0502020204030204" pitchFamily="34" charset="0"/>
              </a:rPr>
              <a:t>A tip: In the feedback, </a:t>
            </a:r>
            <a:r>
              <a:rPr lang="fi-FI" sz="2400" dirty="0" err="1" smtClean="0">
                <a:latin typeface="Calibri" panose="020F0502020204030204" pitchFamily="34" charset="0"/>
              </a:rPr>
              <a:t>include</a:t>
            </a:r>
            <a:r>
              <a:rPr lang="fi-FI" sz="2400" dirty="0" smtClean="0">
                <a:latin typeface="Calibri" panose="020F0502020204030204" pitchFamily="34" charset="0"/>
              </a:rPr>
              <a:t> a </a:t>
            </a:r>
            <a:r>
              <a:rPr lang="fi-FI" sz="2400" dirty="0" err="1" smtClean="0">
                <a:latin typeface="Calibri" panose="020F0502020204030204" pitchFamily="34" charset="0"/>
              </a:rPr>
              <a:t>self-assessment</a:t>
            </a:r>
            <a:r>
              <a:rPr lang="fi-FI" sz="2400" dirty="0" smtClean="0">
                <a:latin typeface="Calibri" panose="020F0502020204030204" pitchFamily="34" charset="0"/>
              </a:rPr>
              <a:t> of </a:t>
            </a:r>
            <a:r>
              <a:rPr lang="fi-FI" sz="2400" dirty="0" err="1" smtClean="0">
                <a:latin typeface="Calibri" panose="020F0502020204030204" pitchFamily="34" charset="0"/>
              </a:rPr>
              <a:t>students</a:t>
            </a:r>
            <a:r>
              <a:rPr lang="fi-FI" sz="2400" dirty="0" smtClean="0">
                <a:latin typeface="Calibri" panose="020F0502020204030204" pitchFamily="34" charset="0"/>
              </a:rPr>
              <a:t>’ </a:t>
            </a:r>
            <a:r>
              <a:rPr lang="fi-FI" sz="2400" dirty="0" err="1" smtClean="0">
                <a:latin typeface="Calibri" panose="020F0502020204030204" pitchFamily="34" charset="0"/>
              </a:rPr>
              <a:t>own</a:t>
            </a:r>
            <a:r>
              <a:rPr lang="fi-FI" sz="2400" dirty="0" smtClean="0">
                <a:latin typeface="Calibri" panose="020F0502020204030204" pitchFamily="34" charset="0"/>
              </a:rPr>
              <a:t> input on </a:t>
            </a:r>
            <a:r>
              <a:rPr lang="fi-FI" sz="2400" dirty="0" err="1" smtClean="0">
                <a:latin typeface="Calibri" panose="020F0502020204030204" pitchFamily="34" charset="0"/>
              </a:rPr>
              <a:t>their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latin typeface="Calibri" panose="020F0502020204030204" pitchFamily="34" charset="0"/>
              </a:rPr>
              <a:t>learning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latin typeface="Calibri" panose="020F0502020204030204" pitchFamily="34" charset="0"/>
              </a:rPr>
              <a:t>process</a:t>
            </a:r>
            <a:endParaRPr lang="fi-FI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i-FI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i-FI" sz="2400" dirty="0" err="1" smtClean="0">
                <a:latin typeface="Calibri" panose="020F0502020204030204" pitchFamily="34" charset="0"/>
              </a:rPr>
              <a:t>Another</a:t>
            </a:r>
            <a:r>
              <a:rPr lang="fi-FI" sz="2400" dirty="0" smtClean="0">
                <a:latin typeface="Calibri" panose="020F0502020204030204" pitchFamily="34" charset="0"/>
              </a:rPr>
              <a:t> tip: it is </a:t>
            </a:r>
            <a:r>
              <a:rPr lang="fi-FI" sz="2400" dirty="0" err="1" smtClean="0">
                <a:latin typeface="Calibri" panose="020F0502020204030204" pitchFamily="34" charset="0"/>
              </a:rPr>
              <a:t>worth</a:t>
            </a:r>
            <a:r>
              <a:rPr lang="fi-FI" sz="2400" dirty="0" smtClean="0">
                <a:latin typeface="Calibri" panose="020F0502020204030204" pitchFamily="34" charset="0"/>
              </a:rPr>
              <a:t> of </a:t>
            </a:r>
            <a:r>
              <a:rPr lang="fi-FI" sz="2400" dirty="0" err="1" smtClean="0">
                <a:latin typeface="Calibri" panose="020F0502020204030204" pitchFamily="34" charset="0"/>
              </a:rPr>
              <a:t>collecting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latin typeface="Calibri" panose="020F0502020204030204" pitchFamily="34" charset="0"/>
              </a:rPr>
              <a:t>student</a:t>
            </a:r>
            <a:r>
              <a:rPr lang="fi-FI" sz="2400" dirty="0" smtClean="0">
                <a:latin typeface="Calibri" panose="020F0502020204030204" pitchFamily="34" charset="0"/>
              </a:rPr>
              <a:t> feedback </a:t>
            </a:r>
            <a:r>
              <a:rPr lang="fi-FI" sz="2400" dirty="0" err="1" smtClean="0">
                <a:latin typeface="Calibri" panose="020F0502020204030204" pitchFamily="34" charset="0"/>
              </a:rPr>
              <a:t>already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latin typeface="Calibri" panose="020F0502020204030204" pitchFamily="34" charset="0"/>
              </a:rPr>
              <a:t>during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latin typeface="Calibri" panose="020F0502020204030204" pitchFamily="34" charset="0"/>
              </a:rPr>
              <a:t>the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latin typeface="Calibri" panose="020F0502020204030204" pitchFamily="34" charset="0"/>
              </a:rPr>
              <a:t>course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endParaRPr lang="fi-FI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47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_University_2013">
  <a:themeElements>
    <a:clrScheme name="Aalto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CD00"/>
      </a:accent1>
      <a:accent2>
        <a:srgbClr val="009B3A"/>
      </a:accent2>
      <a:accent3>
        <a:srgbClr val="005EB8"/>
      </a:accent3>
      <a:accent4>
        <a:srgbClr val="6639B7"/>
      </a:accent4>
      <a:accent5>
        <a:srgbClr val="EF3340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3_Aalto_University_2013">
  <a:themeElements>
    <a:clrScheme name="Aalto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CD00"/>
      </a:accent1>
      <a:accent2>
        <a:srgbClr val="009B3A"/>
      </a:accent2>
      <a:accent3>
        <a:srgbClr val="005EB8"/>
      </a:accent3>
      <a:accent4>
        <a:srgbClr val="6639B7"/>
      </a:accent4>
      <a:accent5>
        <a:srgbClr val="EF3340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Aalto-Yliopisto_2013">
  <a:themeElements>
    <a:clrScheme name="Aalto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CD00"/>
      </a:accent1>
      <a:accent2>
        <a:srgbClr val="009B3A"/>
      </a:accent2>
      <a:accent3>
        <a:srgbClr val="005EB8"/>
      </a:accent3>
      <a:accent4>
        <a:srgbClr val="6639B7"/>
      </a:accent4>
      <a:accent5>
        <a:srgbClr val="EF3340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Aalto_University_2013</Template>
  <TotalTime>5688</TotalTime>
  <Words>869</Words>
  <Application>Microsoft Office PowerPoint</Application>
  <PresentationFormat>On-screen Show (4:3)</PresentationFormat>
  <Paragraphs>216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31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Georgia</vt:lpstr>
      <vt:lpstr>Lucida Grande</vt:lpstr>
      <vt:lpstr>Symbol</vt:lpstr>
      <vt:lpstr>Wingdings</vt:lpstr>
      <vt:lpstr>ヒラギノ角ゴ Pro W3</vt:lpstr>
      <vt:lpstr>Aalto_University_2013</vt:lpstr>
      <vt:lpstr>3_Aalto_University_2013</vt:lpstr>
      <vt:lpstr>Aalto-Yliopisto_2013</vt:lpstr>
      <vt:lpstr>Office Theme</vt:lpstr>
      <vt:lpstr>A! PEDA INTRO</vt:lpstr>
      <vt:lpstr>Schedule</vt:lpstr>
      <vt:lpstr>A! Peda Intro timeline/Autumn 2018</vt:lpstr>
      <vt:lpstr>Objectives of the day</vt:lpstr>
      <vt:lpstr>About constructive feedback</vt:lpstr>
      <vt:lpstr>Constructive feedback?</vt:lpstr>
      <vt:lpstr>Feedback</vt:lpstr>
      <vt:lpstr>Tell by asking! </vt:lpstr>
      <vt:lpstr>Forms to collect feedback on teaching</vt:lpstr>
      <vt:lpstr>Peer group presentations</vt:lpstr>
      <vt:lpstr>Teaching practice </vt:lpstr>
      <vt:lpstr>You can give feedback on…</vt:lpstr>
      <vt:lpstr>Feedback form</vt:lpstr>
      <vt:lpstr>Teaching practice </vt:lpstr>
      <vt:lpstr>Groups for teaching practice</vt:lpstr>
      <vt:lpstr>Thank you!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A! PEDA INTRO (5 credits)</dc:title>
  <dc:creator>Syrjäkari Maire</dc:creator>
  <cp:lastModifiedBy>Keltikangas Kirsti</cp:lastModifiedBy>
  <cp:revision>119</cp:revision>
  <cp:lastPrinted>2018-10-31T13:45:53Z</cp:lastPrinted>
  <dcterms:created xsi:type="dcterms:W3CDTF">2013-10-03T07:21:47Z</dcterms:created>
  <dcterms:modified xsi:type="dcterms:W3CDTF">2018-10-31T15:15:37Z</dcterms:modified>
</cp:coreProperties>
</file>