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62" r:id="rId4"/>
    <p:sldId id="261" r:id="rId5"/>
    <p:sldId id="263" r:id="rId6"/>
    <p:sldId id="259" r:id="rId7"/>
    <p:sldId id="264" r:id="rId8"/>
    <p:sldId id="265" r:id="rId9"/>
  </p:sldIdLst>
  <p:sldSz cx="9144000" cy="5715000" type="screen16x1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7">
          <p15:clr>
            <a:srgbClr val="A4A3A4"/>
          </p15:clr>
        </p15:guide>
        <p15:guide id="2" orient="horz" pos="3070">
          <p15:clr>
            <a:srgbClr val="A4A3A4"/>
          </p15:clr>
        </p15:guide>
        <p15:guide id="3" pos="295">
          <p15:clr>
            <a:srgbClr val="A4A3A4"/>
          </p15:clr>
        </p15:guide>
        <p15:guide id="4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05EB8"/>
    <a:srgbClr val="EF3340"/>
    <a:srgbClr val="F8C704"/>
    <a:srgbClr val="FFCD00"/>
    <a:srgbClr val="FFCDB8"/>
    <a:srgbClr val="FFCF06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41" autoAdjust="0"/>
  </p:normalViewPr>
  <p:slideViewPr>
    <p:cSldViewPr snapToObjects="1">
      <p:cViewPr varScale="1">
        <p:scale>
          <a:sx n="150" d="100"/>
          <a:sy n="150" d="100"/>
        </p:scale>
        <p:origin x="336" y="108"/>
      </p:cViewPr>
      <p:guideLst>
        <p:guide orient="horz" pos="167"/>
        <p:guide orient="horz" pos="3070"/>
        <p:guide pos="295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5/26/2016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26.5.2016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3" y="1417340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rgbClr val="005EB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rgbClr val="EF334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45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68313" y="1633364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rgbClr val="FFCD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68313" y="4507364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562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13788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Red">
    <p:bg>
      <p:bgPr>
        <a:solidFill>
          <a:srgbClr val="EF33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055876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148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Yellow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46364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31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73324"/>
            <a:ext cx="8207374" cy="332437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/>
              <a:t>26.5.2016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005EB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13788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36687-CBD3-415D-8421-2B5EAA963EBF}" type="datetime1">
              <a:rPr lang="fi-FI" smtClean="0"/>
              <a:t>26.5.2016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34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EF334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055876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815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C5285-7526-43D5-81FF-B1103F667C54}" type="datetime1">
              <a:rPr lang="fi-FI" smtClean="0"/>
              <a:t>26.5.2016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FFCD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46364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1429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265113"/>
            <a:ext cx="8212380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08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12C3-4421-43A0-8844-8188FCFDF52F}" type="datetime1">
              <a:rPr lang="fi-FI" smtClean="0"/>
              <a:t>26.5.2016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005EB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13788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">
    <p:bg>
      <p:bgPr>
        <a:solidFill>
          <a:srgbClr val="EF33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340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99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468313" y="1261611"/>
            <a:ext cx="3988079" cy="333664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049"/>
            <a:ext cx="3988079" cy="333664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F29C9-51F7-4E61-B7C7-5CEFA78BD6B3}" type="datetime1">
              <a:rPr lang="fi-FI" smtClean="0"/>
              <a:t>26.5.2016</a:t>
            </a:fld>
            <a:endParaRPr lang="fi-FI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80D-9F57-224F-AD9B-D6C47196F0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EF334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055876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752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313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BD0ED-27AA-4BEE-8827-0A59147D95E5}" type="datetime1">
              <a:rPr lang="fi-FI" smtClean="0"/>
              <a:t>26.5.2016</a:t>
            </a:fld>
            <a:endParaRPr lang="fi-FI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FFCD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46364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97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340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18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27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 2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 3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05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005EB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EF334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79423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464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FFCD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046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5017740"/>
            <a:ext cx="3619500" cy="13229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5150032"/>
            <a:ext cx="3619500" cy="15478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520173-7D7F-4FBC-A781-33E654CAA422}" type="datetime1">
              <a:rPr lang="fi-FI" smtClean="0"/>
              <a:t>26.5.2016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5304814"/>
            <a:ext cx="3619500" cy="1349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48" r:id="rId2"/>
    <p:sldLayoutId id="2147484749" r:id="rId3"/>
    <p:sldLayoutId id="2147484750" r:id="rId4"/>
    <p:sldLayoutId id="2147484751" r:id="rId5"/>
    <p:sldLayoutId id="2147484752" r:id="rId6"/>
    <p:sldLayoutId id="2147484753" r:id="rId7"/>
    <p:sldLayoutId id="2147484754" r:id="rId8"/>
    <p:sldLayoutId id="2147484755" r:id="rId9"/>
    <p:sldLayoutId id="2147484756" r:id="rId10"/>
    <p:sldLayoutId id="2147484757" r:id="rId11"/>
    <p:sldLayoutId id="2147484758" r:id="rId12"/>
    <p:sldLayoutId id="2147484759" r:id="rId13"/>
    <p:sldLayoutId id="2147484760" r:id="rId14"/>
    <p:sldLayoutId id="2147484761" r:id="rId15"/>
    <p:sldLayoutId id="2147484762" r:id="rId16"/>
    <p:sldLayoutId id="2147484763" r:id="rId17"/>
    <p:sldLayoutId id="2147484764" r:id="rId18"/>
    <p:sldLayoutId id="2147484765" r:id="rId19"/>
    <p:sldLayoutId id="2147484766" r:id="rId20"/>
    <p:sldLayoutId id="2147484767" r:id="rId2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ycourses@aalto.fi" TargetMode="Externa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MyCourses</a:t>
            </a:r>
            <a:r>
              <a:rPr lang="fi-FI" dirty="0" smtClean="0"/>
              <a:t> for Aalto </a:t>
            </a:r>
            <a:r>
              <a:rPr lang="fi-FI" dirty="0" err="1" smtClean="0"/>
              <a:t>education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8207374" cy="660000"/>
          </a:xfrm>
        </p:spPr>
        <p:txBody>
          <a:bodyPr/>
          <a:lstStyle/>
          <a:p>
            <a:pPr algn="r"/>
            <a:r>
              <a:rPr lang="fi-FI" dirty="0" smtClean="0"/>
              <a:t>Outi Rautakoura 27.5.2016</a:t>
            </a:r>
            <a:br>
              <a:rPr lang="fi-FI" dirty="0" smtClean="0"/>
            </a:br>
            <a:r>
              <a:rPr lang="fi-FI" dirty="0" err="1" smtClean="0"/>
              <a:t>Education@Aalto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7023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i-FI" sz="2000" b="0" dirty="0" smtClean="0">
              <a:solidFill>
                <a:srgbClr val="F8C704"/>
              </a:solidFill>
              <a:latin typeface="Georgia" panose="02040502050405020303" pitchFamily="18" charset="0"/>
            </a:endParaRPr>
          </a:p>
          <a:p>
            <a:r>
              <a:rPr lang="fi-FI" sz="3200" b="0" dirty="0" err="1" smtClean="0">
                <a:solidFill>
                  <a:srgbClr val="F8C704"/>
                </a:solidFill>
                <a:latin typeface="Georgia" panose="02040502050405020303" pitchFamily="18" charset="0"/>
              </a:rPr>
              <a:t>MyCourses</a:t>
            </a:r>
            <a:r>
              <a:rPr lang="fi-FI" sz="3200" b="0" dirty="0" smtClean="0">
                <a:solidFill>
                  <a:srgbClr val="F8C704"/>
                </a:solidFill>
                <a:latin typeface="Georgia" panose="02040502050405020303" pitchFamily="18" charset="0"/>
              </a:rPr>
              <a:t> </a:t>
            </a:r>
            <a:r>
              <a:rPr lang="fi-FI" sz="3200" b="0" dirty="0" err="1">
                <a:solidFill>
                  <a:srgbClr val="F8C704"/>
                </a:solidFill>
                <a:latin typeface="Georgia" panose="02040502050405020303" pitchFamily="18" charset="0"/>
              </a:rPr>
              <a:t>was</a:t>
            </a:r>
            <a:r>
              <a:rPr lang="fi-FI" sz="3200" b="0" dirty="0">
                <a:solidFill>
                  <a:srgbClr val="F8C704"/>
                </a:solidFill>
                <a:latin typeface="Georgia" panose="02040502050405020303" pitchFamily="18" charset="0"/>
              </a:rPr>
              <a:t> </a:t>
            </a:r>
            <a:r>
              <a:rPr lang="fi-FI" sz="3200" b="0" dirty="0" err="1">
                <a:solidFill>
                  <a:srgbClr val="F8C704"/>
                </a:solidFill>
                <a:latin typeface="Georgia" panose="02040502050405020303" pitchFamily="18" charset="0"/>
              </a:rPr>
              <a:t>released</a:t>
            </a:r>
            <a:r>
              <a:rPr lang="fi-FI" sz="3200" b="0" dirty="0">
                <a:solidFill>
                  <a:srgbClr val="F8C704"/>
                </a:solidFill>
                <a:latin typeface="Georgia" panose="02040502050405020303" pitchFamily="18" charset="0"/>
              </a:rPr>
              <a:t> </a:t>
            </a:r>
            <a:r>
              <a:rPr lang="fi-FI" sz="3200" b="0" dirty="0" err="1" smtClean="0">
                <a:solidFill>
                  <a:srgbClr val="F8C704"/>
                </a:solidFill>
                <a:latin typeface="Georgia" panose="02040502050405020303" pitchFamily="18" charset="0"/>
              </a:rPr>
              <a:t>autumn</a:t>
            </a:r>
            <a:r>
              <a:rPr lang="fi-FI" sz="3200" b="0" dirty="0" smtClean="0">
                <a:solidFill>
                  <a:srgbClr val="F8C704"/>
                </a:solidFill>
                <a:latin typeface="Georgia" panose="02040502050405020303" pitchFamily="18" charset="0"/>
              </a:rPr>
              <a:t> </a:t>
            </a:r>
            <a:r>
              <a:rPr lang="fi-FI" sz="3200" b="0" dirty="0">
                <a:solidFill>
                  <a:srgbClr val="F8C704"/>
                </a:solidFill>
                <a:latin typeface="Georgia" panose="02040502050405020303" pitchFamily="18" charset="0"/>
              </a:rPr>
              <a:t>2015 </a:t>
            </a:r>
            <a:endParaRPr lang="fi-FI" sz="3200" b="0" dirty="0" smtClean="0">
              <a:solidFill>
                <a:srgbClr val="F8C704"/>
              </a:solidFill>
              <a:latin typeface="Georgia" panose="02040502050405020303" pitchFamily="18" charset="0"/>
            </a:endParaRPr>
          </a:p>
          <a:p>
            <a:r>
              <a:rPr lang="fi-FI" sz="3200" b="0" dirty="0" smtClean="0">
                <a:solidFill>
                  <a:srgbClr val="F8C704"/>
                </a:solidFill>
                <a:latin typeface="Georgia" panose="02040502050405020303" pitchFamily="18" charset="0"/>
              </a:rPr>
              <a:t>to </a:t>
            </a:r>
            <a:r>
              <a:rPr lang="fi-FI" sz="3200" b="0" dirty="0" err="1">
                <a:solidFill>
                  <a:srgbClr val="F8C704"/>
                </a:solidFill>
                <a:latin typeface="Georgia" panose="02040502050405020303" pitchFamily="18" charset="0"/>
              </a:rPr>
              <a:t>support</a:t>
            </a:r>
            <a:r>
              <a:rPr lang="fi-FI" sz="3200" b="0" dirty="0">
                <a:solidFill>
                  <a:srgbClr val="F8C704"/>
                </a:solidFill>
                <a:latin typeface="Georgia" panose="02040502050405020303" pitchFamily="18" charset="0"/>
              </a:rPr>
              <a:t> </a:t>
            </a:r>
            <a:r>
              <a:rPr lang="fi-FI" sz="3200" dirty="0" err="1" smtClean="0">
                <a:solidFill>
                  <a:srgbClr val="F8C704"/>
                </a:solidFill>
                <a:latin typeface="Georgia" panose="02040502050405020303" pitchFamily="18" charset="0"/>
              </a:rPr>
              <a:t>blended</a:t>
            </a:r>
            <a:r>
              <a:rPr lang="fi-FI" sz="3200" dirty="0" smtClean="0">
                <a:solidFill>
                  <a:srgbClr val="F8C704"/>
                </a:solidFill>
                <a:latin typeface="Georgia" panose="02040502050405020303" pitchFamily="18" charset="0"/>
              </a:rPr>
              <a:t> </a:t>
            </a:r>
            <a:r>
              <a:rPr lang="fi-FI" sz="3200" dirty="0" err="1" smtClean="0">
                <a:solidFill>
                  <a:srgbClr val="F8C704"/>
                </a:solidFill>
                <a:latin typeface="Georgia" panose="02040502050405020303" pitchFamily="18" charset="0"/>
              </a:rPr>
              <a:t>learning</a:t>
            </a:r>
            <a:r>
              <a:rPr lang="fi-FI" sz="3200" dirty="0" smtClean="0">
                <a:solidFill>
                  <a:srgbClr val="F8C704"/>
                </a:solidFill>
                <a:latin typeface="Georgia" panose="02040502050405020303" pitchFamily="18" charset="0"/>
              </a:rPr>
              <a:t> </a:t>
            </a:r>
            <a:r>
              <a:rPr lang="fi-FI" sz="3200" b="0" dirty="0">
                <a:solidFill>
                  <a:srgbClr val="F8C704"/>
                </a:solidFill>
                <a:latin typeface="Georgia" panose="02040502050405020303" pitchFamily="18" charset="0"/>
              </a:rPr>
              <a:t>and </a:t>
            </a:r>
            <a:r>
              <a:rPr lang="fi-FI" sz="3200" b="0" dirty="0" err="1" smtClean="0">
                <a:solidFill>
                  <a:srgbClr val="F8C704"/>
                </a:solidFill>
                <a:latin typeface="Georgia" panose="02040502050405020303" pitchFamily="18" charset="0"/>
              </a:rPr>
              <a:t>teaching</a:t>
            </a:r>
            <a:endParaRPr lang="fi-FI" sz="3200" b="0" dirty="0" smtClean="0">
              <a:solidFill>
                <a:srgbClr val="F8C704"/>
              </a:solidFill>
              <a:latin typeface="Georgia" panose="02040502050405020303" pitchFamily="18" charset="0"/>
            </a:endParaRPr>
          </a:p>
          <a:p>
            <a:r>
              <a:rPr lang="fi-FI" sz="3200" b="0" dirty="0">
                <a:solidFill>
                  <a:srgbClr val="F8C704"/>
                </a:solidFill>
                <a:latin typeface="Georgia" panose="02040502050405020303" pitchFamily="18" charset="0"/>
              </a:rPr>
              <a:t>i</a:t>
            </a:r>
            <a:r>
              <a:rPr lang="fi-FI" sz="3200" b="0" dirty="0" smtClean="0">
                <a:solidFill>
                  <a:srgbClr val="F8C704"/>
                </a:solidFill>
                <a:latin typeface="Georgia" panose="02040502050405020303" pitchFamily="18" charset="0"/>
              </a:rPr>
              <a:t>n Aalto </a:t>
            </a:r>
            <a:r>
              <a:rPr lang="fi-FI" sz="3200" b="0" dirty="0" err="1" smtClean="0">
                <a:solidFill>
                  <a:srgbClr val="F8C704"/>
                </a:solidFill>
                <a:latin typeface="Georgia" panose="02040502050405020303" pitchFamily="18" charset="0"/>
              </a:rPr>
              <a:t>university</a:t>
            </a:r>
            <a:r>
              <a:rPr lang="fi-FI" sz="3200" b="0" dirty="0" smtClean="0">
                <a:solidFill>
                  <a:srgbClr val="F8C704"/>
                </a:solidFill>
                <a:latin typeface="Georgia" panose="02040502050405020303" pitchFamily="18" charset="0"/>
              </a:rPr>
              <a:t>.</a:t>
            </a:r>
            <a:endParaRPr lang="fi-FI" sz="3200" b="0" dirty="0" smtClean="0">
              <a:solidFill>
                <a:srgbClr val="F8C704"/>
              </a:solidFill>
              <a:latin typeface="Georgia" panose="02040502050405020303" pitchFamily="18" charset="0"/>
            </a:endParaRPr>
          </a:p>
          <a:p>
            <a:endParaRPr lang="fi-FI" sz="3200" b="0" i="1" dirty="0">
              <a:solidFill>
                <a:srgbClr val="F8C704"/>
              </a:solidFill>
              <a:latin typeface="Georgia" panose="02040502050405020303" pitchFamily="18" charset="0"/>
            </a:endParaRPr>
          </a:p>
          <a:p>
            <a:endParaRPr lang="fi-FI" dirty="0">
              <a:solidFill>
                <a:srgbClr val="F8C704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26.5.2016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335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72107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9082" y="1084765"/>
            <a:ext cx="8207374" cy="3324370"/>
          </a:xfrm>
        </p:spPr>
        <p:txBody>
          <a:bodyPr/>
          <a:lstStyle/>
          <a:p>
            <a:endParaRPr lang="fi-FI" dirty="0" smtClean="0"/>
          </a:p>
          <a:p>
            <a:r>
              <a:rPr lang="fi-FI" sz="3200" b="0" dirty="0">
                <a:solidFill>
                  <a:srgbClr val="EF3340"/>
                </a:solidFill>
                <a:latin typeface="Georgia" panose="02040502050405020303" pitchFamily="18" charset="0"/>
              </a:rPr>
              <a:t>Learning </a:t>
            </a:r>
            <a:r>
              <a:rPr lang="fi-FI" sz="3200" b="0" dirty="0" err="1">
                <a:solidFill>
                  <a:srgbClr val="EF3340"/>
                </a:solidFill>
                <a:latin typeface="Georgia" panose="02040502050405020303" pitchFamily="18" charset="0"/>
              </a:rPr>
              <a:t>environment</a:t>
            </a:r>
            <a:r>
              <a:rPr lang="fi-FI" sz="3200" b="0" dirty="0">
                <a:solidFill>
                  <a:srgbClr val="EF3340"/>
                </a:solidFill>
                <a:latin typeface="Georgia" panose="02040502050405020303" pitchFamily="18" charset="0"/>
              </a:rPr>
              <a:t> for </a:t>
            </a:r>
            <a:r>
              <a:rPr lang="fi-FI" sz="3200" b="0" dirty="0" err="1">
                <a:solidFill>
                  <a:srgbClr val="EF3340"/>
                </a:solidFill>
                <a:latin typeface="Georgia" panose="02040502050405020303" pitchFamily="18" charset="0"/>
              </a:rPr>
              <a:t>all</a:t>
            </a:r>
            <a:r>
              <a:rPr lang="fi-FI" sz="3200" b="0" dirty="0">
                <a:solidFill>
                  <a:srgbClr val="EF3340"/>
                </a:solidFill>
                <a:latin typeface="Georgia" panose="02040502050405020303" pitchFamily="18" charset="0"/>
              </a:rPr>
              <a:t> </a:t>
            </a:r>
            <a:r>
              <a:rPr lang="fi-FI" sz="3200" b="0" dirty="0" err="1" smtClean="0">
                <a:solidFill>
                  <a:srgbClr val="EF3340"/>
                </a:solidFill>
                <a:latin typeface="Georgia" panose="02040502050405020303" pitchFamily="18" charset="0"/>
              </a:rPr>
              <a:t>courses</a:t>
            </a:r>
            <a:r>
              <a:rPr lang="fi-FI" sz="3200" b="0" dirty="0">
                <a:solidFill>
                  <a:srgbClr val="EF3340"/>
                </a:solidFill>
                <a:latin typeface="Georgia" panose="02040502050405020303" pitchFamily="18" charset="0"/>
              </a:rPr>
              <a:t>, </a:t>
            </a:r>
            <a:endParaRPr lang="fi-FI" sz="3200" b="0" dirty="0" smtClean="0">
              <a:solidFill>
                <a:srgbClr val="EF3340"/>
              </a:solidFill>
              <a:latin typeface="Georgia" panose="02040502050405020303" pitchFamily="18" charset="0"/>
            </a:endParaRPr>
          </a:p>
          <a:p>
            <a:r>
              <a:rPr lang="fi-FI" sz="3200" b="0" dirty="0" err="1" smtClean="0">
                <a:solidFill>
                  <a:srgbClr val="EF3340"/>
                </a:solidFill>
                <a:latin typeface="Georgia" panose="02040502050405020303" pitchFamily="18" charset="0"/>
              </a:rPr>
              <a:t>created</a:t>
            </a:r>
            <a:r>
              <a:rPr lang="fi-FI" sz="3200" b="0" dirty="0" smtClean="0">
                <a:solidFill>
                  <a:srgbClr val="EF3340"/>
                </a:solidFill>
                <a:latin typeface="Georgia" panose="02040502050405020303" pitchFamily="18" charset="0"/>
              </a:rPr>
              <a:t> </a:t>
            </a:r>
            <a:r>
              <a:rPr lang="fi-FI" sz="3200" b="0" dirty="0" err="1" smtClean="0">
                <a:solidFill>
                  <a:srgbClr val="EF3340"/>
                </a:solidFill>
                <a:latin typeface="Georgia" panose="02040502050405020303" pitchFamily="18" charset="0"/>
              </a:rPr>
              <a:t>automatically</a:t>
            </a:r>
            <a:r>
              <a:rPr lang="fi-FI" sz="3200" b="0" dirty="0" smtClean="0">
                <a:solidFill>
                  <a:srgbClr val="EF3340"/>
                </a:solidFill>
                <a:latin typeface="Georgia" panose="02040502050405020303" pitchFamily="18" charset="0"/>
              </a:rPr>
              <a:t> </a:t>
            </a:r>
            <a:r>
              <a:rPr lang="fi-FI" sz="3200" b="0" dirty="0" err="1" smtClean="0">
                <a:solidFill>
                  <a:srgbClr val="EF3340"/>
                </a:solidFill>
                <a:latin typeface="Georgia" panose="02040502050405020303" pitchFamily="18" charset="0"/>
              </a:rPr>
              <a:t>based</a:t>
            </a:r>
            <a:r>
              <a:rPr lang="fi-FI" sz="3200" b="0" dirty="0" smtClean="0">
                <a:solidFill>
                  <a:srgbClr val="EF3340"/>
                </a:solidFill>
                <a:latin typeface="Georgia" panose="02040502050405020303" pitchFamily="18" charset="0"/>
              </a:rPr>
              <a:t> </a:t>
            </a:r>
            <a:r>
              <a:rPr lang="fi-FI" sz="3200" b="0" dirty="0">
                <a:solidFill>
                  <a:srgbClr val="EF3340"/>
                </a:solidFill>
                <a:latin typeface="Georgia" panose="02040502050405020303" pitchFamily="18" charset="0"/>
              </a:rPr>
              <a:t>on </a:t>
            </a:r>
            <a:r>
              <a:rPr lang="fi-FI" sz="3200" b="0" dirty="0" smtClean="0">
                <a:solidFill>
                  <a:srgbClr val="EF3340"/>
                </a:solidFill>
                <a:latin typeface="Georgia" panose="02040502050405020303" pitchFamily="18" charset="0"/>
              </a:rPr>
              <a:t>Oodi</a:t>
            </a:r>
          </a:p>
          <a:p>
            <a:endParaRPr lang="fi-FI" sz="3200" b="0" dirty="0">
              <a:solidFill>
                <a:srgbClr val="EF3340"/>
              </a:solidFill>
              <a:latin typeface="Georgia" panose="02040502050405020303" pitchFamily="18" charset="0"/>
            </a:endParaRPr>
          </a:p>
          <a:p>
            <a:pPr marL="0" lvl="1" indent="0">
              <a:buNone/>
            </a:pPr>
            <a:r>
              <a:rPr lang="fi-FI" sz="3200" dirty="0" err="1">
                <a:solidFill>
                  <a:srgbClr val="EF3340"/>
                </a:solidFill>
                <a:latin typeface="Georgia" panose="02040502050405020303" pitchFamily="18" charset="0"/>
              </a:rPr>
              <a:t>Workspaces</a:t>
            </a:r>
            <a:r>
              <a:rPr lang="fi-FI" sz="3200" dirty="0">
                <a:solidFill>
                  <a:srgbClr val="EF3340"/>
                </a:solidFill>
                <a:latin typeface="Georgia" panose="02040502050405020303" pitchFamily="18" charset="0"/>
              </a:rPr>
              <a:t> </a:t>
            </a:r>
            <a:r>
              <a:rPr lang="fi-FI" sz="3200" dirty="0" err="1">
                <a:solidFill>
                  <a:srgbClr val="EF3340"/>
                </a:solidFill>
                <a:latin typeface="Georgia" panose="02040502050405020303" pitchFamily="18" charset="0"/>
              </a:rPr>
              <a:t>are</a:t>
            </a:r>
            <a:r>
              <a:rPr lang="fi-FI" sz="3200" dirty="0">
                <a:solidFill>
                  <a:srgbClr val="EF3340"/>
                </a:solidFill>
                <a:latin typeface="Georgia" panose="02040502050405020303" pitchFamily="18" charset="0"/>
              </a:rPr>
              <a:t> </a:t>
            </a:r>
            <a:r>
              <a:rPr lang="fi-FI" sz="3200" i="1" dirty="0">
                <a:solidFill>
                  <a:srgbClr val="EF3340"/>
                </a:solidFill>
                <a:latin typeface="Georgia" panose="02040502050405020303" pitchFamily="18" charset="0"/>
              </a:rPr>
              <a:t>open</a:t>
            </a:r>
            <a:r>
              <a:rPr lang="fi-FI" sz="3200" dirty="0">
                <a:solidFill>
                  <a:srgbClr val="EF3340"/>
                </a:solidFill>
                <a:latin typeface="Georgia" panose="02040502050405020303" pitchFamily="18" charset="0"/>
              </a:rPr>
              <a:t> as </a:t>
            </a:r>
            <a:r>
              <a:rPr lang="fi-FI" sz="3200" dirty="0" err="1">
                <a:solidFill>
                  <a:srgbClr val="EF3340"/>
                </a:solidFill>
                <a:latin typeface="Georgia" panose="02040502050405020303" pitchFamily="18" charset="0"/>
              </a:rPr>
              <a:t>default</a:t>
            </a:r>
            <a:endParaRPr lang="fi-FI" sz="3200" dirty="0">
              <a:solidFill>
                <a:srgbClr val="EF3340"/>
              </a:solidFill>
              <a:latin typeface="Georgia" panose="02040502050405020303" pitchFamily="18" charset="0"/>
            </a:endParaRP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26.5.2016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261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 rotWithShape="1">
          <a:blip r:embed="rId2"/>
          <a:srcRect l="498"/>
          <a:stretch/>
        </p:blipFill>
        <p:spPr>
          <a:xfrm>
            <a:off x="76200" y="193204"/>
            <a:ext cx="9043654" cy="51844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7504" y="3859261"/>
            <a:ext cx="2088232" cy="151836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2267744" y="5321300"/>
            <a:ext cx="4464496" cy="344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Rectangle 8"/>
          <p:cNvSpPr/>
          <p:nvPr/>
        </p:nvSpPr>
        <p:spPr>
          <a:xfrm>
            <a:off x="6948264" y="4945732"/>
            <a:ext cx="2160240" cy="7200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Rectangular Callout 9"/>
          <p:cNvSpPr/>
          <p:nvPr/>
        </p:nvSpPr>
        <p:spPr>
          <a:xfrm>
            <a:off x="5364088" y="1633364"/>
            <a:ext cx="914400" cy="468632"/>
          </a:xfrm>
          <a:prstGeom prst="wedgeRectCallout">
            <a:avLst>
              <a:gd name="adj1" fmla="val -74305"/>
              <a:gd name="adj2" fmla="val 34515"/>
            </a:avLst>
          </a:prstGeom>
          <a:solidFill>
            <a:srgbClr val="F8C7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Hello</a:t>
            </a:r>
            <a:endParaRPr lang="fi-FI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46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9558" y="1308398"/>
            <a:ext cx="8207374" cy="3528392"/>
          </a:xfrm>
        </p:spPr>
        <p:txBody>
          <a:bodyPr/>
          <a:lstStyle/>
          <a:p>
            <a:r>
              <a:rPr lang="fi-FI" sz="3200" b="0" dirty="0" err="1">
                <a:solidFill>
                  <a:srgbClr val="005EB8"/>
                </a:solidFill>
                <a:latin typeface="Georgia" panose="02040502050405020303" pitchFamily="18" charset="0"/>
              </a:rPr>
              <a:t>All</a:t>
            </a:r>
            <a:r>
              <a:rPr lang="fi-FI" sz="3200" b="0" dirty="0">
                <a:solidFill>
                  <a:srgbClr val="005EB8"/>
                </a:solidFill>
                <a:latin typeface="Georgia" panose="02040502050405020303" pitchFamily="18" charset="0"/>
              </a:rPr>
              <a:t> </a:t>
            </a:r>
            <a:r>
              <a:rPr lang="fi-FI" sz="3200" b="0" dirty="0" err="1">
                <a:solidFill>
                  <a:srgbClr val="005EB8"/>
                </a:solidFill>
                <a:latin typeface="Georgia" panose="02040502050405020303" pitchFamily="18" charset="0"/>
              </a:rPr>
              <a:t>course</a:t>
            </a:r>
            <a:r>
              <a:rPr lang="fi-FI" sz="3200" b="0" dirty="0">
                <a:solidFill>
                  <a:srgbClr val="005EB8"/>
                </a:solidFill>
                <a:latin typeface="Georgia" panose="02040502050405020303" pitchFamily="18" charset="0"/>
              </a:rPr>
              <a:t> </a:t>
            </a:r>
            <a:r>
              <a:rPr lang="fi-FI" sz="3200" b="0" dirty="0" err="1">
                <a:solidFill>
                  <a:srgbClr val="005EB8"/>
                </a:solidFill>
                <a:latin typeface="Georgia" panose="02040502050405020303" pitchFamily="18" charset="0"/>
              </a:rPr>
              <a:t>information</a:t>
            </a:r>
            <a:r>
              <a:rPr lang="fi-FI" sz="3200" b="0" dirty="0">
                <a:solidFill>
                  <a:srgbClr val="005EB8"/>
                </a:solidFill>
                <a:latin typeface="Georgia" panose="02040502050405020303" pitchFamily="18" charset="0"/>
              </a:rPr>
              <a:t> and </a:t>
            </a:r>
            <a:r>
              <a:rPr lang="fi-FI" sz="3200" b="0" dirty="0" err="1">
                <a:solidFill>
                  <a:srgbClr val="005EB8"/>
                </a:solidFill>
                <a:latin typeface="Georgia" panose="02040502050405020303" pitchFamily="18" charset="0"/>
              </a:rPr>
              <a:t>work</a:t>
            </a:r>
            <a:r>
              <a:rPr lang="fi-FI" sz="3200" b="0" dirty="0">
                <a:solidFill>
                  <a:srgbClr val="005EB8"/>
                </a:solidFill>
                <a:latin typeface="Georgia" panose="02040502050405020303" pitchFamily="18" charset="0"/>
              </a:rPr>
              <a:t> in </a:t>
            </a:r>
            <a:r>
              <a:rPr lang="fi-FI" sz="3200" b="0" dirty="0" err="1">
                <a:solidFill>
                  <a:srgbClr val="005EB8"/>
                </a:solidFill>
                <a:latin typeface="Georgia" panose="02040502050405020303" pitchFamily="18" charset="0"/>
              </a:rPr>
              <a:t>one</a:t>
            </a:r>
            <a:r>
              <a:rPr lang="fi-FI" sz="3200" b="0" dirty="0">
                <a:solidFill>
                  <a:srgbClr val="005EB8"/>
                </a:solidFill>
                <a:latin typeface="Georgia" panose="02040502050405020303" pitchFamily="18" charset="0"/>
              </a:rPr>
              <a:t> </a:t>
            </a:r>
            <a:r>
              <a:rPr lang="fi-FI" sz="3200" b="0" dirty="0" err="1">
                <a:solidFill>
                  <a:srgbClr val="005EB8"/>
                </a:solidFill>
                <a:latin typeface="Georgia" panose="02040502050405020303" pitchFamily="18" charset="0"/>
              </a:rPr>
              <a:t>place</a:t>
            </a:r>
            <a:endParaRPr lang="fi-FI" sz="3200" b="0" dirty="0">
              <a:solidFill>
                <a:srgbClr val="005EB8"/>
              </a:solidFill>
              <a:latin typeface="Georgia" panose="02040502050405020303" pitchFamily="18" charset="0"/>
            </a:endParaRP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sz="3200" dirty="0" err="1" smtClean="0">
                <a:solidFill>
                  <a:srgbClr val="005EB8"/>
                </a:solidFill>
                <a:latin typeface="Georgia" panose="02040502050405020303" pitchFamily="18" charset="0"/>
              </a:rPr>
              <a:t>Educational</a:t>
            </a:r>
            <a:r>
              <a:rPr lang="fi-FI" sz="3200" dirty="0" smtClean="0">
                <a:solidFill>
                  <a:srgbClr val="005EB8"/>
                </a:solidFill>
                <a:latin typeface="Georgia" panose="02040502050405020303" pitchFamily="18" charset="0"/>
              </a:rPr>
              <a:t> </a:t>
            </a:r>
            <a:r>
              <a:rPr lang="fi-FI" sz="3200" dirty="0" err="1">
                <a:solidFill>
                  <a:srgbClr val="005EB8"/>
                </a:solidFill>
                <a:latin typeface="Georgia" panose="02040502050405020303" pitchFamily="18" charset="0"/>
              </a:rPr>
              <a:t>resource</a:t>
            </a:r>
            <a:r>
              <a:rPr lang="fi-FI" sz="3200" dirty="0">
                <a:solidFill>
                  <a:srgbClr val="005EB8"/>
                </a:solidFill>
                <a:latin typeface="Georgia" panose="02040502050405020303" pitchFamily="18" charset="0"/>
              </a:rPr>
              <a:t> </a:t>
            </a:r>
            <a:r>
              <a:rPr lang="fi-FI" sz="3200" dirty="0" err="1">
                <a:solidFill>
                  <a:srgbClr val="005EB8"/>
                </a:solidFill>
                <a:latin typeface="Georgia" panose="02040502050405020303" pitchFamily="18" charset="0"/>
              </a:rPr>
              <a:t>sharing</a:t>
            </a:r>
            <a:endParaRPr lang="fi-FI" sz="3200" dirty="0">
              <a:solidFill>
                <a:srgbClr val="005EB8"/>
              </a:solidFill>
              <a:latin typeface="Georgia" panose="02040502050405020303" pitchFamily="18" charset="0"/>
            </a:endParaRP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005EB8"/>
                </a:solidFill>
                <a:latin typeface="Georgia" panose="02040502050405020303" pitchFamily="18" charset="0"/>
              </a:rPr>
              <a:t>Interactive </a:t>
            </a:r>
            <a:r>
              <a:rPr lang="fi-FI" sz="3200" dirty="0" err="1">
                <a:solidFill>
                  <a:srgbClr val="005EB8"/>
                </a:solidFill>
                <a:latin typeface="Georgia" panose="02040502050405020303" pitchFamily="18" charset="0"/>
              </a:rPr>
              <a:t>tools</a:t>
            </a:r>
            <a:r>
              <a:rPr lang="fi-FI" sz="3200" dirty="0">
                <a:solidFill>
                  <a:srgbClr val="005EB8"/>
                </a:solidFill>
                <a:latin typeface="Georgia" panose="02040502050405020303" pitchFamily="18" charset="0"/>
              </a:rPr>
              <a:t> for </a:t>
            </a:r>
            <a:r>
              <a:rPr lang="fi-FI" sz="3200" dirty="0" err="1" smtClean="0">
                <a:solidFill>
                  <a:srgbClr val="005EB8"/>
                </a:solidFill>
                <a:latin typeface="Georgia" panose="02040502050405020303" pitchFamily="18" charset="0"/>
              </a:rPr>
              <a:t>activating</a:t>
            </a:r>
            <a:r>
              <a:rPr lang="fi-FI" sz="3200" dirty="0" smtClean="0">
                <a:solidFill>
                  <a:srgbClr val="005EB8"/>
                </a:solidFill>
                <a:latin typeface="Georgia" panose="02040502050405020303" pitchFamily="18" charset="0"/>
              </a:rPr>
              <a:t> </a:t>
            </a:r>
            <a:r>
              <a:rPr lang="fi-FI" sz="3200" dirty="0" err="1">
                <a:solidFill>
                  <a:srgbClr val="005EB8"/>
                </a:solidFill>
                <a:latin typeface="Georgia" panose="02040502050405020303" pitchFamily="18" charset="0"/>
              </a:rPr>
              <a:t>students</a:t>
            </a:r>
            <a:r>
              <a:rPr lang="fi-FI" sz="3200" dirty="0">
                <a:solidFill>
                  <a:srgbClr val="005EB8"/>
                </a:solidFill>
                <a:latin typeface="Georgia" panose="02040502050405020303" pitchFamily="18" charset="0"/>
              </a:rPr>
              <a:t> </a:t>
            </a:r>
            <a:endParaRPr lang="fi-FI" sz="3200" dirty="0" smtClean="0">
              <a:solidFill>
                <a:srgbClr val="005EB8"/>
              </a:solidFill>
              <a:latin typeface="Georgia" panose="02040502050405020303" pitchFamily="18" charset="0"/>
            </a:endParaRP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sz="3200" dirty="0" smtClean="0">
                <a:solidFill>
                  <a:srgbClr val="005EB8"/>
                </a:solidFill>
                <a:latin typeface="Georgia" panose="02040502050405020303" pitchFamily="18" charset="0"/>
              </a:rPr>
              <a:t>Collaboration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endParaRPr lang="fi-FI" sz="3200" dirty="0">
              <a:solidFill>
                <a:srgbClr val="005EB8"/>
              </a:solidFill>
              <a:latin typeface="Georgia" panose="02040502050405020303" pitchFamily="18" charset="0"/>
            </a:endParaRP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26.5.2016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24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MyCourses</a:t>
            </a:r>
            <a:r>
              <a:rPr lang="fi-FI" dirty="0" smtClean="0"/>
              <a:t> in </a:t>
            </a:r>
            <a:r>
              <a:rPr lang="fi-FI" dirty="0" err="1" smtClean="0"/>
              <a:t>numbers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4" y="1273324"/>
            <a:ext cx="8207374" cy="345638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>
                <a:latin typeface="Georgia"/>
                <a:cs typeface="Georgia"/>
              </a:rPr>
              <a:t>19 </a:t>
            </a:r>
            <a:r>
              <a:rPr lang="fi-FI" sz="2400" dirty="0" smtClean="0">
                <a:latin typeface="Georgia"/>
                <a:cs typeface="Georgia"/>
              </a:rPr>
              <a:t>300 </a:t>
            </a:r>
            <a:r>
              <a:rPr lang="fi-FI" sz="2400" b="0" dirty="0" err="1" smtClean="0">
                <a:latin typeface="Georgia"/>
                <a:cs typeface="Georgia"/>
              </a:rPr>
              <a:t>users</a:t>
            </a:r>
            <a:endParaRPr lang="fi-FI" sz="2400" b="0" dirty="0" smtClean="0">
              <a:latin typeface="Georgia"/>
              <a:cs typeface="Georg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smtClean="0">
                <a:latin typeface="Georgia"/>
                <a:cs typeface="Georgia"/>
              </a:rPr>
              <a:t>5400 </a:t>
            </a:r>
            <a:r>
              <a:rPr lang="fi-FI" sz="2400" b="0" dirty="0" err="1" smtClean="0">
                <a:latin typeface="Georgia"/>
                <a:cs typeface="Georgia"/>
              </a:rPr>
              <a:t>work</a:t>
            </a:r>
            <a:r>
              <a:rPr lang="fi-FI" sz="2400" b="0" dirty="0">
                <a:latin typeface="Georgia"/>
                <a:cs typeface="Georgia"/>
              </a:rPr>
              <a:t> </a:t>
            </a:r>
            <a:r>
              <a:rPr lang="fi-FI" sz="2400" b="0" dirty="0" err="1" smtClean="0">
                <a:latin typeface="Georgia"/>
                <a:cs typeface="Georgia"/>
              </a:rPr>
              <a:t>spaces</a:t>
            </a:r>
            <a:endParaRPr lang="fi-FI" sz="2400" b="0" dirty="0">
              <a:latin typeface="Georgia"/>
              <a:cs typeface="Georg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smtClean="0">
                <a:latin typeface="Georgia"/>
                <a:cs typeface="Georgia"/>
              </a:rPr>
              <a:t>13 000</a:t>
            </a:r>
            <a:r>
              <a:rPr lang="fi-FI" sz="2400" b="0" dirty="0" smtClean="0">
                <a:latin typeface="Georgia"/>
                <a:cs typeface="Georgia"/>
              </a:rPr>
              <a:t> </a:t>
            </a:r>
            <a:r>
              <a:rPr lang="fi-FI" sz="2400" b="0" dirty="0" err="1" smtClean="0">
                <a:latin typeface="Georgia"/>
                <a:cs typeface="Georgia"/>
              </a:rPr>
              <a:t>forums</a:t>
            </a:r>
            <a:r>
              <a:rPr lang="fi-FI" sz="2400" b="0" dirty="0" smtClean="0">
                <a:latin typeface="Georgia"/>
                <a:cs typeface="Georgia"/>
              </a:rPr>
              <a:t> </a:t>
            </a:r>
            <a:r>
              <a:rPr lang="fi-FI" sz="2400" b="0" dirty="0" err="1" smtClean="0">
                <a:latin typeface="Georgia"/>
                <a:cs typeface="Georgia"/>
              </a:rPr>
              <a:t>with</a:t>
            </a:r>
            <a:r>
              <a:rPr lang="fi-FI" sz="2400" b="0" dirty="0" smtClean="0">
                <a:latin typeface="Georgia"/>
                <a:cs typeface="Georgia"/>
              </a:rPr>
              <a:t> </a:t>
            </a:r>
            <a:r>
              <a:rPr lang="fi-FI" sz="2400" dirty="0" smtClean="0">
                <a:latin typeface="Georgia"/>
                <a:cs typeface="Georgia"/>
              </a:rPr>
              <a:t>55 000</a:t>
            </a:r>
            <a:r>
              <a:rPr lang="fi-FI" sz="2400" b="0" dirty="0" smtClean="0">
                <a:latin typeface="Georgia"/>
                <a:cs typeface="Georgia"/>
              </a:rPr>
              <a:t> </a:t>
            </a:r>
            <a:r>
              <a:rPr lang="fi-FI" sz="2400" b="0" dirty="0" err="1" smtClean="0">
                <a:latin typeface="Georgia"/>
                <a:cs typeface="Georgia"/>
              </a:rPr>
              <a:t>messages</a:t>
            </a:r>
            <a:r>
              <a:rPr lang="fi-FI" sz="2400" dirty="0" smtClean="0">
                <a:latin typeface="Georgia"/>
                <a:cs typeface="Georgia"/>
              </a:rPr>
              <a:t> </a:t>
            </a:r>
            <a:endParaRPr lang="fi-FI" sz="2400" dirty="0">
              <a:latin typeface="Georgia"/>
              <a:cs typeface="Georg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smtClean="0">
                <a:latin typeface="Georgia"/>
                <a:cs typeface="Georgia"/>
              </a:rPr>
              <a:t>8200 </a:t>
            </a:r>
            <a:r>
              <a:rPr lang="fi-FI" sz="2400" b="0" dirty="0" err="1" smtClean="0">
                <a:latin typeface="Georgia"/>
                <a:cs typeface="Georgia"/>
              </a:rPr>
              <a:t>assignment</a:t>
            </a:r>
            <a:r>
              <a:rPr lang="fi-FI" sz="2400" b="0" dirty="0" smtClean="0">
                <a:latin typeface="Georgia"/>
                <a:cs typeface="Georgia"/>
              </a:rPr>
              <a:t> </a:t>
            </a:r>
            <a:r>
              <a:rPr lang="fi-FI" sz="2400" b="0" dirty="0" err="1" smtClean="0">
                <a:latin typeface="Georgia"/>
                <a:cs typeface="Georgia"/>
              </a:rPr>
              <a:t>activities</a:t>
            </a:r>
            <a:r>
              <a:rPr lang="fi-FI" sz="2400" b="0" dirty="0" smtClean="0">
                <a:latin typeface="Georgia"/>
                <a:cs typeface="Georgia"/>
              </a:rPr>
              <a:t> </a:t>
            </a:r>
            <a:r>
              <a:rPr lang="fi-FI" sz="2400" b="0" dirty="0" err="1" smtClean="0">
                <a:latin typeface="Georgia"/>
                <a:cs typeface="Georgia"/>
              </a:rPr>
              <a:t>with</a:t>
            </a:r>
            <a:r>
              <a:rPr lang="fi-FI" sz="2400" b="0" dirty="0" smtClean="0">
                <a:latin typeface="Georgia"/>
                <a:cs typeface="Georgia"/>
              </a:rPr>
              <a:t> </a:t>
            </a:r>
            <a:r>
              <a:rPr lang="fi-FI" sz="2400" dirty="0" smtClean="0">
                <a:latin typeface="Georgia"/>
                <a:cs typeface="Georgia"/>
              </a:rPr>
              <a:t>136 000 </a:t>
            </a:r>
            <a:r>
              <a:rPr lang="fi-FI" sz="2400" b="0" dirty="0" err="1" smtClean="0">
                <a:latin typeface="Georgia"/>
                <a:cs typeface="Georgia"/>
              </a:rPr>
              <a:t>submissions</a:t>
            </a:r>
            <a:endParaRPr lang="fi-FI" sz="2400" b="0" dirty="0" smtClean="0">
              <a:latin typeface="Georgia"/>
              <a:cs typeface="Georg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smtClean="0">
                <a:latin typeface="Georgia"/>
                <a:cs typeface="Georgia"/>
              </a:rPr>
              <a:t>550 </a:t>
            </a:r>
            <a:r>
              <a:rPr lang="fi-FI" sz="2400" b="0" dirty="0" err="1">
                <a:latin typeface="Georgia"/>
                <a:cs typeface="Georgia"/>
              </a:rPr>
              <a:t>Turnitin</a:t>
            </a:r>
            <a:r>
              <a:rPr lang="fi-FI" sz="2400" b="0" dirty="0">
                <a:latin typeface="Georgia"/>
                <a:cs typeface="Georgia"/>
              </a:rPr>
              <a:t> </a:t>
            </a:r>
            <a:r>
              <a:rPr lang="fi-FI" sz="2400" b="0" dirty="0" err="1" smtClean="0">
                <a:latin typeface="Georgia"/>
                <a:cs typeface="Georgia"/>
              </a:rPr>
              <a:t>assignments</a:t>
            </a:r>
            <a:r>
              <a:rPr lang="fi-FI" sz="2400" b="0" dirty="0" smtClean="0">
                <a:latin typeface="Georgia"/>
                <a:cs typeface="Georgia"/>
              </a:rPr>
              <a:t> </a:t>
            </a:r>
            <a:endParaRPr lang="fi-FI" sz="2400" b="0" dirty="0">
              <a:latin typeface="Georgia"/>
              <a:cs typeface="Georg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smtClean="0">
                <a:latin typeface="Georgia"/>
                <a:cs typeface="Georgia"/>
              </a:rPr>
              <a:t>3400 </a:t>
            </a:r>
            <a:r>
              <a:rPr lang="fi-FI" sz="2400" b="0" dirty="0" err="1" smtClean="0">
                <a:latin typeface="Georgia"/>
                <a:cs typeface="Georgia"/>
              </a:rPr>
              <a:t>quizzes</a:t>
            </a:r>
            <a:r>
              <a:rPr lang="fi-FI" sz="2400" b="0" dirty="0" smtClean="0">
                <a:latin typeface="Georgia"/>
                <a:cs typeface="Georgia"/>
              </a:rPr>
              <a:t> </a:t>
            </a:r>
            <a:r>
              <a:rPr lang="fi-FI" sz="2400" b="0" dirty="0" err="1" smtClean="0">
                <a:latin typeface="Georgia"/>
                <a:cs typeface="Georgia"/>
              </a:rPr>
              <a:t>with</a:t>
            </a:r>
            <a:r>
              <a:rPr lang="fi-FI" sz="2400" b="0" dirty="0" smtClean="0">
                <a:latin typeface="Georgia"/>
                <a:cs typeface="Georgia"/>
              </a:rPr>
              <a:t> </a:t>
            </a:r>
            <a:r>
              <a:rPr lang="fi-FI" sz="2400" dirty="0" smtClean="0">
                <a:latin typeface="Georgia"/>
                <a:cs typeface="Georgia"/>
              </a:rPr>
              <a:t>90 000 </a:t>
            </a:r>
            <a:r>
              <a:rPr lang="fi-FI" sz="2400" b="0" dirty="0" err="1" smtClean="0">
                <a:latin typeface="Georgia"/>
                <a:cs typeface="Georgia"/>
              </a:rPr>
              <a:t>questions</a:t>
            </a:r>
            <a:endParaRPr lang="fi-FI" sz="2400" dirty="0">
              <a:latin typeface="Georgia"/>
              <a:cs typeface="Georg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smtClean="0">
                <a:latin typeface="Georgia"/>
                <a:cs typeface="Georgia"/>
              </a:rPr>
              <a:t>500 </a:t>
            </a:r>
            <a:r>
              <a:rPr lang="fi-FI" sz="2400" b="0" dirty="0" smtClean="0">
                <a:latin typeface="Georgia"/>
                <a:cs typeface="Georgia"/>
              </a:rPr>
              <a:t>feedback</a:t>
            </a:r>
            <a:r>
              <a:rPr lang="fi-FI" sz="2400" dirty="0" smtClean="0">
                <a:latin typeface="Georgia"/>
                <a:cs typeface="Georgia"/>
              </a:rPr>
              <a:t> </a:t>
            </a:r>
            <a:r>
              <a:rPr lang="fi-FI" sz="2400" b="0" dirty="0" err="1">
                <a:latin typeface="Georgia"/>
                <a:cs typeface="Georgia"/>
              </a:rPr>
              <a:t>activities</a:t>
            </a:r>
            <a:endParaRPr lang="fi-FI" sz="2400" b="0" dirty="0">
              <a:latin typeface="Georgia"/>
              <a:cs typeface="Georgia"/>
            </a:endParaRP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26.5.2016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63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005EB8"/>
                </a:solidFill>
              </a:rPr>
              <a:t>New </a:t>
            </a:r>
            <a:r>
              <a:rPr lang="fi-FI" dirty="0" err="1" smtClean="0">
                <a:solidFill>
                  <a:srgbClr val="005EB8"/>
                </a:solidFill>
              </a:rPr>
              <a:t>features</a:t>
            </a:r>
            <a:r>
              <a:rPr lang="fi-FI" dirty="0" smtClean="0">
                <a:solidFill>
                  <a:srgbClr val="005EB8"/>
                </a:solidFill>
              </a:rPr>
              <a:t> </a:t>
            </a:r>
            <a:r>
              <a:rPr lang="fi-FI" dirty="0" err="1" smtClean="0">
                <a:solidFill>
                  <a:srgbClr val="005EB8"/>
                </a:solidFill>
              </a:rPr>
              <a:t>coming</a:t>
            </a:r>
            <a:endParaRPr lang="fi-FI" dirty="0">
              <a:solidFill>
                <a:srgbClr val="005EB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4" y="1273324"/>
            <a:ext cx="8207374" cy="36004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0" dirty="0" smtClean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Georgia" panose="02040502050405020303" pitchFamily="18" charset="0"/>
              </a:rPr>
              <a:t>New workspaces created 1.8.2016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err="1" smtClean="0">
                <a:latin typeface="Georgia" panose="02040502050405020303" pitchFamily="18" charset="0"/>
              </a:rPr>
              <a:t>Oodi</a:t>
            </a:r>
            <a:r>
              <a:rPr lang="en-US" sz="2400" b="0" dirty="0" smtClean="0">
                <a:latin typeface="Georgia" panose="02040502050405020303" pitchFamily="18" charset="0"/>
              </a:rPr>
              <a:t> </a:t>
            </a:r>
            <a:r>
              <a:rPr lang="en-US" sz="2400" b="0" dirty="0">
                <a:latin typeface="Georgia" panose="02040502050405020303" pitchFamily="18" charset="0"/>
              </a:rPr>
              <a:t>groups are copied to MyCourses </a:t>
            </a:r>
            <a:r>
              <a:rPr lang="en-US" sz="2400" b="0" dirty="0" smtClean="0">
                <a:latin typeface="Georgia" panose="02040502050405020303" pitchFamily="18" charset="0"/>
              </a:rPr>
              <a:t>workspace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Georgia" panose="02040502050405020303" pitchFamily="18" charset="0"/>
              </a:rPr>
              <a:t>New </a:t>
            </a:r>
            <a:r>
              <a:rPr lang="en-US" sz="2400" b="0" dirty="0">
                <a:latin typeface="Georgia" panose="02040502050405020303" pitchFamily="18" charset="0"/>
              </a:rPr>
              <a:t>media service (</a:t>
            </a:r>
            <a:r>
              <a:rPr lang="en-US" sz="2400" b="0" dirty="0" err="1">
                <a:latin typeface="Georgia" panose="02040502050405020303" pitchFamily="18" charset="0"/>
              </a:rPr>
              <a:t>Panopto</a:t>
            </a:r>
            <a:r>
              <a:rPr lang="en-US" sz="2400" b="0" dirty="0" smtClean="0">
                <a:latin typeface="Georgia" panose="02040502050405020303" pitchFamily="18" charset="0"/>
              </a:rPr>
              <a:t>) integration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Georgia" panose="02040502050405020303" pitchFamily="18" charset="0"/>
              </a:rPr>
              <a:t>Better calendar and own courses list control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0" dirty="0" smtClean="0">
              <a:latin typeface="Georgia" panose="02040502050405020303" pitchFamily="18" charset="0"/>
            </a:endParaRP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26.5.2016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83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873273"/>
          </a:xfrm>
        </p:spPr>
        <p:txBody>
          <a:bodyPr/>
          <a:lstStyle/>
          <a:p>
            <a:endParaRPr lang="fi-FI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89273" y="985292"/>
            <a:ext cx="8207374" cy="3600400"/>
          </a:xfrm>
        </p:spPr>
        <p:txBody>
          <a:bodyPr/>
          <a:lstStyle/>
          <a:p>
            <a:pPr algn="ctr"/>
            <a:r>
              <a:rPr lang="fi-FI" sz="3200" b="0" dirty="0" smtClean="0">
                <a:latin typeface="Georgia" panose="02040502050405020303" pitchFamily="18" charset="0"/>
              </a:rPr>
              <a:t>Opit.aalto.fi</a:t>
            </a:r>
            <a:br>
              <a:rPr lang="fi-FI" sz="3200" b="0" dirty="0" smtClean="0">
                <a:latin typeface="Georgia" panose="02040502050405020303" pitchFamily="18" charset="0"/>
              </a:rPr>
            </a:br>
            <a:r>
              <a:rPr lang="fi-FI" sz="3200" b="0" dirty="0" smtClean="0">
                <a:latin typeface="Georgia" panose="02040502050405020303" pitchFamily="18" charset="0"/>
                <a:hlinkClick r:id="rId2"/>
              </a:rPr>
              <a:t>mycourses@aalto.fi</a:t>
            </a:r>
            <a:endParaRPr lang="fi-FI" sz="3200" dirty="0">
              <a:latin typeface="Georgia" panose="02040502050405020303" pitchFamily="18" charset="0"/>
            </a:endParaRPr>
          </a:p>
          <a:p>
            <a:pPr marL="25200" lvl="1" indent="0" algn="ctr">
              <a:buNone/>
            </a:pPr>
            <a:r>
              <a:rPr lang="fi-FI" sz="3200" dirty="0">
                <a:latin typeface="Georgia" panose="02040502050405020303" pitchFamily="18" charset="0"/>
              </a:rPr>
              <a:t>Outi Rautakoura @</a:t>
            </a:r>
            <a:r>
              <a:rPr lang="fi-FI" sz="3200" dirty="0" smtClean="0">
                <a:latin typeface="Georgia" panose="02040502050405020303" pitchFamily="18" charset="0"/>
              </a:rPr>
              <a:t>aalto.fi</a:t>
            </a:r>
          </a:p>
          <a:p>
            <a:pPr marL="25200" lvl="1" indent="0" algn="ctr">
              <a:buNone/>
            </a:pPr>
            <a:endParaRPr lang="fi-FI" sz="3200" dirty="0">
              <a:latin typeface="Georgia" panose="02040502050405020303" pitchFamily="18" charset="0"/>
            </a:endParaRPr>
          </a:p>
          <a:p>
            <a:pPr algn="ctr"/>
            <a:r>
              <a:rPr lang="fi-FI" sz="6000" dirty="0" err="1" smtClean="0">
                <a:solidFill>
                  <a:srgbClr val="005EB8"/>
                </a:solidFill>
              </a:rPr>
              <a:t>Thank</a:t>
            </a:r>
            <a:r>
              <a:rPr lang="fi-FI" sz="6000" dirty="0" smtClean="0">
                <a:solidFill>
                  <a:srgbClr val="005EB8"/>
                </a:solidFill>
              </a:rPr>
              <a:t> </a:t>
            </a:r>
            <a:r>
              <a:rPr lang="fi-FI" sz="6000" dirty="0" err="1">
                <a:solidFill>
                  <a:srgbClr val="005EB8"/>
                </a:solidFill>
              </a:rPr>
              <a:t>you</a:t>
            </a:r>
            <a:r>
              <a:rPr lang="fi-FI" sz="6000" dirty="0">
                <a:solidFill>
                  <a:srgbClr val="005EB8"/>
                </a:solidFill>
              </a:rPr>
              <a:t>!</a:t>
            </a:r>
          </a:p>
          <a:p>
            <a:endParaRPr lang="fi-FI" sz="2800" b="0" dirty="0" smtClean="0">
              <a:latin typeface="Georgia" panose="02040502050405020303" pitchFamily="18" charset="0"/>
            </a:endParaRPr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26.5.2016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5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lto University">
  <a:themeElements>
    <a:clrScheme name="Aalto-yliopisto">
      <a:dk1>
        <a:sysClr val="windowText" lastClr="000000"/>
      </a:dk1>
      <a:lt1>
        <a:sysClr val="window" lastClr="FFFFFF"/>
      </a:lt1>
      <a:dk2>
        <a:srgbClr val="005EB8"/>
      </a:dk2>
      <a:lt2>
        <a:srgbClr val="8C857B"/>
      </a:lt2>
      <a:accent1>
        <a:srgbClr val="FFCD00"/>
      </a:accent1>
      <a:accent2>
        <a:srgbClr val="EF3340"/>
      </a:accent2>
      <a:accent3>
        <a:srgbClr val="005EB8"/>
      </a:accent3>
      <a:accent4>
        <a:srgbClr val="8C857B"/>
      </a:accent4>
      <a:accent5>
        <a:srgbClr val="7D55C7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DFF5384-7925-49C9-826D-99D946B8D539}" vid="{3183760B-E33B-4B04-9A52-658182C5CA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AALTO_EN</Template>
  <TotalTime>0</TotalTime>
  <Words>114</Words>
  <Application>Microsoft Office PowerPoint</Application>
  <PresentationFormat>On-screen Show (16:10)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ＭＳ Ｐゴシック</vt:lpstr>
      <vt:lpstr>ＭＳ Ｐゴシック</vt:lpstr>
      <vt:lpstr>Arial</vt:lpstr>
      <vt:lpstr>Calibri</vt:lpstr>
      <vt:lpstr>Courier New</vt:lpstr>
      <vt:lpstr>Georgia</vt:lpstr>
      <vt:lpstr>Lucida Grande</vt:lpstr>
      <vt:lpstr>ヒラギノ角ゴ Pro W3</vt:lpstr>
      <vt:lpstr>Aalto University</vt:lpstr>
      <vt:lpstr>MyCourses for Aalto education</vt:lpstr>
      <vt:lpstr>PowerPoint Presentation</vt:lpstr>
      <vt:lpstr>PowerPoint Presentation</vt:lpstr>
      <vt:lpstr>PowerPoint Presentation</vt:lpstr>
      <vt:lpstr>PowerPoint Presentation</vt:lpstr>
      <vt:lpstr>MyCourses in numbers </vt:lpstr>
      <vt:lpstr>New features coming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2016-05-26T10:36:13Z</dcterms:created>
  <dcterms:modified xsi:type="dcterms:W3CDTF">2016-05-26T13:09:16Z</dcterms:modified>
</cp:coreProperties>
</file>