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1"/>
  </p:notesMasterIdLst>
  <p:handoutMasterIdLst>
    <p:handoutMasterId r:id="rId72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61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  <p:sldId id="332" r:id="rId45"/>
    <p:sldId id="333" r:id="rId46"/>
    <p:sldId id="334" r:id="rId47"/>
    <p:sldId id="335" r:id="rId48"/>
    <p:sldId id="336" r:id="rId49"/>
    <p:sldId id="337" r:id="rId50"/>
    <p:sldId id="338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46" r:id="rId59"/>
    <p:sldId id="347" r:id="rId60"/>
    <p:sldId id="348" r:id="rId61"/>
    <p:sldId id="349" r:id="rId62"/>
    <p:sldId id="350" r:id="rId63"/>
    <p:sldId id="351" r:id="rId64"/>
    <p:sldId id="352" r:id="rId65"/>
    <p:sldId id="356" r:id="rId66"/>
    <p:sldId id="357" r:id="rId67"/>
    <p:sldId id="358" r:id="rId68"/>
    <p:sldId id="359" r:id="rId69"/>
    <p:sldId id="360" r:id="rId70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 autoAdjust="0"/>
  </p:normalViewPr>
  <p:slideViewPr>
    <p:cSldViewPr>
      <p:cViewPr varScale="1">
        <p:scale>
          <a:sx n="86" d="100"/>
          <a:sy n="86" d="100"/>
        </p:scale>
        <p:origin x="14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E69486-E970-4C1E-A741-6A26127E5354}" type="datetimeFigureOut">
              <a:rPr lang="fi-FI"/>
              <a:pPr>
                <a:defRPr/>
              </a:pPr>
              <a:t>15.6.2022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A91DB7-F5F6-4DB5-AD44-CF3BA49F38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2396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E28880-3CCA-4FB6-A24B-92B62420F9AF}" type="datetimeFigureOut">
              <a:rPr lang="fi-FI"/>
              <a:pPr>
                <a:defRPr/>
              </a:pPr>
              <a:t>15.6.2022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6" y="4718094"/>
            <a:ext cx="5434369" cy="446879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83163-128D-4682-9BEE-A6974143F0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4981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52E64F-49AC-43B3-8399-6ECB5CFFD29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041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7088A-70A4-4169-A2C3-DC6CBF6DBB3A}" type="slidenum">
              <a:rPr lang="en-GB"/>
              <a:pPr/>
              <a:t>22</a:t>
            </a:fld>
            <a:endParaRPr lang="en-GB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4620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FCCC56-BDE0-4A51-936E-BB298B80A965}" type="slidenum">
              <a:rPr lang="en-GB"/>
              <a:pPr/>
              <a:t>23</a:t>
            </a:fld>
            <a:endParaRPr lang="en-GB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7910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E11C3-7712-49D2-8F15-EF31AA23E85C}" type="slidenum">
              <a:rPr lang="en-GB"/>
              <a:pPr/>
              <a:t>24</a:t>
            </a:fld>
            <a:endParaRPr lang="en-GB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983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061501-9739-41BE-9413-96A99B39E052}" type="slidenum">
              <a:rPr lang="en-GB"/>
              <a:pPr/>
              <a:t>28</a:t>
            </a:fld>
            <a:endParaRPr lang="en-GB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Pääomansijoitus saadaan ilman vastasuoritusta – tuloon sisältyy yleensä jonkinlainen vastike</a:t>
            </a:r>
          </a:p>
          <a:p>
            <a:endParaRPr lang="fi-FI"/>
          </a:p>
          <a:p>
            <a:r>
              <a:rPr lang="fi-FI"/>
              <a:t>pääomansijoitukseen liittyy ajatus palauttamisesta sijoittajille – tulo kertyy lähtökohtaisesti lopullisena.</a:t>
            </a:r>
          </a:p>
          <a:p>
            <a:endParaRPr lang="fi-FI"/>
          </a:p>
          <a:p>
            <a:r>
              <a:rPr lang="fi-FI"/>
              <a:t>EVL:n tulokäsite on 90-luvun alun verouudistuksesta lähtien ollut laaja</a:t>
            </a:r>
          </a:p>
          <a:p>
            <a:r>
              <a:rPr lang="fi-FI"/>
              <a:t>Veropohja on nyt luvotusvoitto- ja osinkoverouudistuskenkin jälkeen verrattaen laaja.</a:t>
            </a:r>
          </a:p>
          <a:p>
            <a:endParaRPr lang="fi-FI"/>
          </a:p>
          <a:p>
            <a:r>
              <a:rPr lang="fi-FI"/>
              <a:t>Veropohjan rapautuessa verokantaakin alennettiin!!!</a:t>
            </a:r>
          </a:p>
          <a:p>
            <a:endParaRPr lang="fi-FI"/>
          </a:p>
          <a:p>
            <a:endParaRPr lang="fi-FI"/>
          </a:p>
          <a:p>
            <a:endParaRPr lang="fi-FI"/>
          </a:p>
          <a:p>
            <a:endParaRPr lang="fi-FI"/>
          </a:p>
          <a:p>
            <a:endParaRPr lang="fi-FI"/>
          </a:p>
          <a:p>
            <a:r>
              <a:rPr lang="fi-FI"/>
              <a:t>Ennen 90-luvun alun verouudistusta nimellinen yhteisöverokanta oli 60 %:n luokkaa ja toisaalta erityisten verovähennysten ja varausten käyttömahdollisuus oli laaja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8166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05AC1F-852D-44EA-B8EF-6A4A9E21DC2B}" type="slidenum">
              <a:rPr lang="en-GB"/>
              <a:pPr/>
              <a:t>31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Osinokojen ketjuverotuksen estämiseksi säädetty osingot Oy:lle verovapaiksi</a:t>
            </a:r>
          </a:p>
          <a:p>
            <a:endParaRPr lang="fi-FI"/>
          </a:p>
          <a:p>
            <a:r>
              <a:rPr lang="fi-FI"/>
              <a:t>Verotus ei saa asettaa esteitä tai rajoituksia Euroopan unionin perustamissopimuksessa määritellyille vapauksille. Verotuksen kannalta erityisesti sijoittautumisvapaus usein tarkastelun kohteena.</a:t>
            </a:r>
          </a:p>
          <a:p>
            <a:endParaRPr lang="fi-FI"/>
          </a:p>
          <a:p>
            <a:r>
              <a:rPr lang="fi-FI"/>
              <a:t>Eu-maista Kyproksen kanssa Suomella ei ole verosopimusta</a:t>
            </a:r>
          </a:p>
        </p:txBody>
      </p:sp>
    </p:spTree>
    <p:extLst>
      <p:ext uri="{BB962C8B-B14F-4D97-AF65-F5344CB8AC3E}">
        <p14:creationId xmlns:p14="http://schemas.microsoft.com/office/powerpoint/2010/main" val="35989326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D7B56A-C64B-4E38-91A7-0BE2A3E3DE1B}" type="slidenum">
              <a:rPr lang="en-GB"/>
              <a:pPr/>
              <a:t>37</a:t>
            </a:fld>
            <a:endParaRPr lang="en-GB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Edustusmenot kohdistuvat ulkopuolisiin, yhtiön sisäiset virkistystilaisuudet ym. kokoukset ovat kokonaan vähennyskelpoisia. Näin myös neuvottelukulut.</a:t>
            </a:r>
          </a:p>
          <a:p>
            <a:endParaRPr lang="fi-FI"/>
          </a:p>
          <a:p>
            <a:r>
              <a:rPr lang="fi-FI"/>
              <a:t>Lääkeyhtiöiden edustusmenojen kanssa oli 2000-luvun alussa useita kiistoja liittyen lääkäreille järjestettyihin tilaisuuksiin.  </a:t>
            </a:r>
          </a:p>
          <a:p>
            <a:endParaRPr lang="fi-FI"/>
          </a:p>
          <a:p>
            <a:r>
              <a:rPr lang="fi-FI"/>
              <a:t>Tulovero vähennyskelvoton, varainsiirtovero aktivoidaan päähyödykkeen hankintamenoon ja se on hankintamenon osana vähennyskelpoinen. Myös kiinteistövero on vähennyskelpoinen luonnollisena vähennyksenä</a:t>
            </a:r>
          </a:p>
        </p:txBody>
      </p:sp>
    </p:spTree>
    <p:extLst>
      <p:ext uri="{BB962C8B-B14F-4D97-AF65-F5344CB8AC3E}">
        <p14:creationId xmlns:p14="http://schemas.microsoft.com/office/powerpoint/2010/main" val="12541371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FBD09-6265-4988-BDED-D4635557BB74}" type="slidenum">
              <a:rPr lang="en-GB"/>
              <a:pPr/>
              <a:t>42</a:t>
            </a:fld>
            <a:endParaRPr lang="en-GB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Esim. vuokratun liikehuoneiston remonttikulut</a:t>
            </a:r>
          </a:p>
        </p:txBody>
      </p:sp>
    </p:spTree>
    <p:extLst>
      <p:ext uri="{BB962C8B-B14F-4D97-AF65-F5344CB8AC3E}">
        <p14:creationId xmlns:p14="http://schemas.microsoft.com/office/powerpoint/2010/main" val="162325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D89A1-12D8-433B-8F12-E5FEAECB6934}" type="slidenum">
              <a:rPr lang="en-GB"/>
              <a:pPr/>
              <a:t>3</a:t>
            </a:fld>
            <a:endParaRPr lang="en-GB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49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74833-441F-4A51-8D15-5C61A4847615}" type="slidenum">
              <a:rPr lang="en-GB"/>
              <a:pPr/>
              <a:t>10</a:t>
            </a:fld>
            <a:endParaRPr lang="en-GB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i-FI"/>
              <a:t>Toisilla verovelvollistyypeillä elinkeinotoimintaa on luonnollisestikin enemmän kuin toisilla. Osakeyhtiöillä suurimmalla osalla toimivista yhtiöistä on elinkeinotoimintaa kun taas vain harvoilla luonnollisilla henkilöillä on EVL-toimintaa.</a:t>
            </a:r>
          </a:p>
          <a:p>
            <a:pPr>
              <a:buFontTx/>
              <a:buChar char="-"/>
            </a:pPr>
            <a:endParaRPr lang="fi-FI"/>
          </a:p>
          <a:p>
            <a:pPr>
              <a:buFontTx/>
              <a:buChar char="-"/>
            </a:pPr>
            <a:r>
              <a:rPr lang="fi-FI"/>
              <a:t>Elinkeinotoimintaa harjoittavien  Osakeyhtiöiden tulolähdejakoa on kritisoitu vahvasti ja monet ovet olleet sitä mieltä (mm. edesmennyt Tikka), että osakeyhtiöiden osalta tulolähdejako tulisi poistaa ja soveltaa vain EVL:ää.</a:t>
            </a:r>
          </a:p>
          <a:p>
            <a:pPr>
              <a:buFontTx/>
              <a:buChar char="-"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2214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749A6-CE47-42AA-9534-6650F5EC11B9}" type="slidenum">
              <a:rPr lang="en-GB"/>
              <a:pPr/>
              <a:t>11</a:t>
            </a:fld>
            <a:endParaRPr lang="en-GB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Ammatinharjoittaja-ammatteja tyypillisesti mm. lääkärit, lakimiehet, arkkitehdit</a:t>
            </a:r>
          </a:p>
        </p:txBody>
      </p:sp>
    </p:spTree>
    <p:extLst>
      <p:ext uri="{BB962C8B-B14F-4D97-AF65-F5344CB8AC3E}">
        <p14:creationId xmlns:p14="http://schemas.microsoft.com/office/powerpoint/2010/main" val="2107546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B22EAE-534F-40EC-B444-8C26300590DC}" type="slidenum">
              <a:rPr lang="en-GB"/>
              <a:pPr/>
              <a:t>12</a:t>
            </a:fld>
            <a:endParaRPr lang="en-GB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Vuokraustoiminta todella suurella volyymillä on katsottu elinkeinotoiminnaksi</a:t>
            </a:r>
          </a:p>
          <a:p>
            <a:endParaRPr lang="fi-FI"/>
          </a:p>
          <a:p>
            <a:r>
              <a:rPr lang="fi-FI"/>
              <a:t>Vuokraus evl-toimintaa harjottaville konserniyhtiöille tai omille/konsernin työntekijöille elinkeinotoimintaa</a:t>
            </a:r>
          </a:p>
          <a:p>
            <a:endParaRPr lang="fi-FI"/>
          </a:p>
          <a:p>
            <a:r>
              <a:rPr lang="fi-FI"/>
              <a:t>Sivutoimisesti harjoitettu ap-kauppa helpommin evl:n piiriin evl-varojen sijoittamisargumentilla</a:t>
            </a:r>
          </a:p>
          <a:p>
            <a:endParaRPr lang="fi-FI"/>
          </a:p>
          <a:p>
            <a:r>
              <a:rPr lang="fi-FI"/>
              <a:t>EVL-toimintaan kuulumisesta riidelään tyypilisesti vasta silloin, kun jaolla on merkitystä verotettavan tulon määrään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0678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1C67C-0EB5-425A-954D-DF1903C424E8}" type="slidenum">
              <a:rPr lang="en-GB"/>
              <a:pPr/>
              <a:t>15</a:t>
            </a:fld>
            <a:endParaRPr lang="en-GB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739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ECA1E-2601-4434-8B74-C4EF3B642160}" type="slidenum">
              <a:rPr lang="en-GB"/>
              <a:pPr/>
              <a:t>16</a:t>
            </a:fld>
            <a:endParaRPr lang="en-GB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7457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EB6FE0-F45D-478D-9995-6D0C478BA989}" type="slidenum">
              <a:rPr lang="en-GB"/>
              <a:pPr/>
              <a:t>18</a:t>
            </a:fld>
            <a:endParaRPr lang="en-GB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1162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EC9DB-7930-4252-BA7F-9229E8FAB129}" type="slidenum">
              <a:rPr lang="en-GB"/>
              <a:pPr/>
              <a:t>21</a:t>
            </a:fld>
            <a:endParaRPr lang="en-GB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8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1C95-81BC-412E-A7AD-57489872D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5E76-6C5C-4CBB-AA5D-7A4D14A6C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B156-2432-40F1-B988-C05A103BC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7164-A146-4706-81AA-6DC8EB7B6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ED293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ED2939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2" descr="aalto_HSE_eng_alakulm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3088" y="1584325"/>
            <a:ext cx="79883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3815F7-400D-4D3D-97FD-1FD65F570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" y="5813425"/>
            <a:ext cx="7988300" cy="65088"/>
          </a:xfrm>
          <a:prstGeom prst="rect">
            <a:avLst/>
          </a:prstGeom>
          <a:solidFill>
            <a:srgbClr val="ED293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10" descr="aalto_HSE_eng_alakulma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4" r:id="rId3"/>
    <p:sldLayoutId id="2147483663" r:id="rId4"/>
    <p:sldLayoutId id="2147483662" r:id="rId5"/>
    <p:sldLayoutId id="2147483661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539750" y="1771650"/>
            <a:ext cx="7805738" cy="2089150"/>
          </a:xfrm>
        </p:spPr>
        <p:txBody>
          <a:bodyPr/>
          <a:lstStyle/>
          <a:p>
            <a:pPr eaLnBrk="1" hangingPunct="1"/>
            <a:r>
              <a:rPr lang="fi-FI" sz="3200" dirty="0"/>
              <a:t>Verotuksen perusteet – Yritysverotuksen osuus</a:t>
            </a:r>
            <a:endParaRPr lang="en-US" sz="3200" dirty="0"/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>
          <a:xfrm>
            <a:off x="573088" y="3143250"/>
            <a:ext cx="6284912" cy="2339975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chemeClr val="tx1"/>
                </a:solidFill>
                <a:latin typeface="Arial" charset="0"/>
              </a:rPr>
              <a:t>OTK / OTM Ilkka Lahti</a:t>
            </a:r>
          </a:p>
          <a:p>
            <a:pPr eaLnBrk="1" hangingPunct="1"/>
            <a:endParaRPr lang="fi-FI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fi-FI" dirty="0">
                <a:solidFill>
                  <a:schemeClr val="tx1"/>
                </a:solidFill>
                <a:latin typeface="Arial" charset="0"/>
              </a:rPr>
              <a:t>2022</a:t>
            </a:r>
          </a:p>
          <a:p>
            <a:pPr eaLnBrk="1" hangingPunct="1"/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145088" y="5961063"/>
            <a:ext cx="1960562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426325" y="5961063"/>
            <a:ext cx="1135063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3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862263" y="6137275"/>
            <a:ext cx="2027237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4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573088" y="6137275"/>
            <a:ext cx="2047875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573088" y="5961063"/>
            <a:ext cx="2047875" cy="1762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Elinkeinotoiminnan tulolähde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Voi olla kaikenlaisilla verovelvollisilla</a:t>
            </a:r>
          </a:p>
          <a:p>
            <a:pPr lvl="1">
              <a:lnSpc>
                <a:spcPct val="90000"/>
              </a:lnSpc>
            </a:pPr>
            <a:r>
              <a:rPr lang="fi-FI"/>
              <a:t>luonnolliset henkilöt, kuolinpesät,yhteisöt elinkeinoyhtymät..</a:t>
            </a:r>
          </a:p>
          <a:p>
            <a:pPr>
              <a:lnSpc>
                <a:spcPct val="90000"/>
              </a:lnSpc>
            </a:pPr>
            <a:r>
              <a:rPr lang="fi-FI"/>
              <a:t>Elinkeinotoimintaa harjoittavilla verovelvollisilla voi olla myös muita tulolähteitä</a:t>
            </a:r>
          </a:p>
          <a:p>
            <a:pPr lvl="1">
              <a:lnSpc>
                <a:spcPct val="90000"/>
              </a:lnSpc>
            </a:pPr>
            <a:r>
              <a:rPr lang="fi-FI"/>
              <a:t>Kaikkeen elinkeinotoimintaa harjoittavan yhtiön tuloon ei siis automaattisesti sovelleta EVL:ää</a:t>
            </a:r>
          </a:p>
          <a:p>
            <a:pPr>
              <a:lnSpc>
                <a:spcPct val="90000"/>
              </a:lnSpc>
            </a:pPr>
            <a:r>
              <a:rPr lang="fi-FI"/>
              <a:t>EVL:n sisällä joidenkin säännösten soveltamisalaa on rajoitettu subjektin perusteella</a:t>
            </a:r>
          </a:p>
          <a:p>
            <a:pPr lvl="1">
              <a:lnSpc>
                <a:spcPct val="90000"/>
              </a:lnSpc>
            </a:pPr>
            <a:endParaRPr lang="fi-F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Elinkeinotoiminta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000"/>
              <a:t>Elinkeinotoiminnalla tarkoitetaan liike- ja ammattitoimintaa</a:t>
            </a:r>
          </a:p>
          <a:p>
            <a:pPr>
              <a:lnSpc>
                <a:spcPct val="90000"/>
              </a:lnSpc>
            </a:pPr>
            <a:r>
              <a:rPr lang="fi-FI" sz="2000"/>
              <a:t>Liiketoiminnasta löytyy tyypillisesti seuraavia tunnusmerkkejä: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voittoa tavoittelevaa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Itsenäistä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taloudellisen riskin ottavaa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suunnitelmallista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jatkuvaa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kohdistuu ulospäin laajaan joukkoon</a:t>
            </a:r>
          </a:p>
          <a:p>
            <a:pPr>
              <a:lnSpc>
                <a:spcPct val="90000"/>
              </a:lnSpc>
            </a:pPr>
            <a:r>
              <a:rPr lang="fi-FI" sz="2000"/>
              <a:t>Ammattitoiminta on liiketoimintaa pienimuotoisempaa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Elinkeinotoiminta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 dirty="0"/>
              <a:t>Asunto- ja kiinteistöyhtiöitä ei ole pidetty </a:t>
            </a:r>
            <a:r>
              <a:rPr lang="fi-FI" sz="2000" dirty="0" err="1"/>
              <a:t>EVL:n</a:t>
            </a:r>
            <a:r>
              <a:rPr lang="fi-FI" sz="2000" dirty="0"/>
              <a:t> mukaan verotettavina</a:t>
            </a:r>
          </a:p>
          <a:p>
            <a:r>
              <a:rPr lang="fi-FI" sz="2000" dirty="0"/>
              <a:t>Huoneistojen / kiinteistöjen vuokraustoimintaa ei ole tyypillisesti pidetty elinkeinotoimintana</a:t>
            </a:r>
          </a:p>
          <a:p>
            <a:r>
              <a:rPr lang="fi-FI" sz="2000" dirty="0"/>
              <a:t>Myös passiivinen ja pienimuotoinen arvopaperikauppa osakeyhtiön ainoana toimintana on jäänyt tyypillisesti elinkeinoverolain soveltamisalan ulkopuolelle</a:t>
            </a:r>
          </a:p>
          <a:p>
            <a:r>
              <a:rPr lang="fi-FI" sz="2000" dirty="0"/>
              <a:t>Perhevarallisuutta passiivisesti hallinnoivat holdingyhtiöt jäävät myös TVL:n puolelle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Esimerkki </a:t>
            </a:r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00213"/>
            <a:ext cx="76200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sz="2000" dirty="0"/>
              <a:t>Veijo Veronmaksaja omistaa 100 % </a:t>
            </a:r>
            <a:r>
              <a:rPr lang="fi-FI" sz="2000" dirty="0" err="1"/>
              <a:t>Veboil</a:t>
            </a:r>
            <a:r>
              <a:rPr lang="fi-FI" sz="2000" dirty="0"/>
              <a:t> Oy:n osakekannasta. </a:t>
            </a:r>
            <a:r>
              <a:rPr lang="fi-FI" sz="2000" dirty="0" err="1"/>
              <a:t>Veboil</a:t>
            </a:r>
            <a:r>
              <a:rPr lang="fi-FI" sz="2000" dirty="0"/>
              <a:t> Oy harjoittaa huoltoasematoimintaa Hyvinkäällä sijaitsevalla huoltamolla vuokratiloissa. </a:t>
            </a:r>
            <a:r>
              <a:rPr lang="fi-FI" sz="2000" dirty="0" err="1"/>
              <a:t>Veboil</a:t>
            </a:r>
            <a:r>
              <a:rPr lang="fi-FI" sz="2000" dirty="0"/>
              <a:t> Oy:n liikevaihto on verovuosien 2004 ja 20014 välillä vaihdellut 0,8 miljoonan euron ja 1,2 miljoonan euron välillä. Yhtiössä on yrittäjän lisäksi 8 työntekijää. Yhtiön tilikausi on kalenterivuosi.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1905000" y="4114800"/>
            <a:ext cx="6934200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D58B00"/>
              </a:buClr>
              <a:buFontTx/>
              <a:buChar char="•"/>
            </a:pPr>
            <a:r>
              <a:rPr lang="fi-FI" sz="2000">
                <a:latin typeface="Arial" charset="0"/>
              </a:rPr>
              <a:t>Toimintaa harjoitetaan liikepaikasta, se suuntautuu rajoittamattomaan joukkoon, se on taloudellisen riskin ottavaa ja jatkuvaa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D58B00"/>
              </a:buClr>
              <a:buFontTx/>
              <a:buChar char="&gt;"/>
            </a:pPr>
            <a:r>
              <a:rPr lang="fi-FI" sz="2000">
                <a:latin typeface="Arial" charset="0"/>
              </a:rPr>
              <a:t>Veboil Oy:n harjoittama huoltamotoiminta on elinkeinotoimintaa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2616200"/>
          </a:xfrm>
        </p:spPr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 on aiempien vuosien voittovaroilla hankkinut Helsingistä yksiön sijoitusmielessä vuonna 2006</a:t>
            </a:r>
          </a:p>
          <a:p>
            <a:pPr lvl="1"/>
            <a:r>
              <a:rPr lang="fi-FI" dirty="0"/>
              <a:t>Huoneisto on ollut koko omistusajan vuokrattuna yhtiön ulkopuoliselle taholle. Vuokraustoiminnan tulos verovuonna 2014 oli 4 500 euroa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524000" y="4038600"/>
            <a:ext cx="7391400" cy="151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D58B00"/>
              </a:buClr>
              <a:buFontTx/>
              <a:buChar char="•"/>
            </a:pPr>
            <a:r>
              <a:rPr lang="fi-FI" sz="2800" b="1" dirty="0">
                <a:latin typeface="Arial" charset="0"/>
              </a:rPr>
              <a:t> </a:t>
            </a:r>
            <a:r>
              <a:rPr lang="fi-FI" sz="2300" b="1" dirty="0">
                <a:latin typeface="Arial" charset="0"/>
              </a:rPr>
              <a:t>Laajamittaistakaan vuokraustoimintaa ei ole verotuksessa pidetty elinkeinotoimintana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000" dirty="0">
                <a:latin typeface="Arial" charset="0"/>
              </a:rPr>
              <a:t>Vuokraustoiminta muodostaa </a:t>
            </a:r>
            <a:r>
              <a:rPr lang="fi-FI" sz="2000" dirty="0" err="1">
                <a:latin typeface="Arial" charset="0"/>
              </a:rPr>
              <a:t>Veboil</a:t>
            </a:r>
            <a:r>
              <a:rPr lang="fi-FI" sz="2000" dirty="0">
                <a:latin typeface="Arial" charset="0"/>
              </a:rPr>
              <a:t> Oy:lle henkilökohtaisen tulolähteen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sz="3200" dirty="0" err="1">
                <a:solidFill>
                  <a:srgbClr val="FF0000"/>
                </a:solidFill>
              </a:rPr>
              <a:t>EVL:n</a:t>
            </a:r>
            <a:r>
              <a:rPr lang="fi-FI" sz="3200" dirty="0">
                <a:solidFill>
                  <a:srgbClr val="FF0000"/>
                </a:solidFill>
              </a:rPr>
              <a:t> omaisuuslajit</a:t>
            </a:r>
            <a:r>
              <a:rPr lang="fi-FI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Käyttöomaisuus</a:t>
            </a:r>
          </a:p>
          <a:p>
            <a:r>
              <a:rPr lang="fi-FI"/>
              <a:t>Sijoitusomaisuus</a:t>
            </a:r>
          </a:p>
          <a:p>
            <a:r>
              <a:rPr lang="fi-FI"/>
              <a:t>Vaihto-omaisuus</a:t>
            </a:r>
          </a:p>
          <a:p>
            <a:r>
              <a:rPr lang="fi-FI"/>
              <a:t>Rahoitusomaisuus</a:t>
            </a:r>
          </a:p>
          <a:p>
            <a:pPr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Omaisuuslajin merkitys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73238"/>
            <a:ext cx="7620000" cy="4572000"/>
          </a:xfrm>
          <a:noFill/>
          <a:ln/>
        </p:spPr>
        <p:txBody>
          <a:bodyPr lIns="92075" tIns="46038" rIns="92075" bIns="46038"/>
          <a:lstStyle/>
          <a:p>
            <a:r>
              <a:rPr lang="fi-FI" sz="2000" dirty="0"/>
              <a:t>Omaisuuslajijaottelulla on merkitystä ainakin</a:t>
            </a:r>
          </a:p>
          <a:p>
            <a:pPr lvl="1"/>
            <a:r>
              <a:rPr lang="fi-FI" sz="1800" dirty="0"/>
              <a:t>osakeluovutusten veronalaisuuden,</a:t>
            </a:r>
          </a:p>
          <a:p>
            <a:pPr lvl="1"/>
            <a:r>
              <a:rPr lang="fi-FI" sz="1800" dirty="0"/>
              <a:t>menon tai menetyksen vähennyskelpoisuuden,</a:t>
            </a:r>
          </a:p>
          <a:p>
            <a:pPr lvl="1"/>
            <a:r>
              <a:rPr lang="fi-FI" sz="1800" dirty="0"/>
              <a:t>osinkotulon verotuksen</a:t>
            </a:r>
          </a:p>
          <a:p>
            <a:pPr lvl="1"/>
            <a:r>
              <a:rPr lang="fi-FI" sz="1800" dirty="0"/>
              <a:t>nettovarallisuuslaskennan kannalta.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Omaisuuslajijaottelun lähtökohtia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 dirty="0"/>
              <a:t>Kirjanpitolaki ja verolainsäädäntö ovat olleet omaisuuslajikäsitteiltään hyvin samansuuntaiset</a:t>
            </a:r>
          </a:p>
          <a:p>
            <a:pPr lvl="1"/>
            <a:r>
              <a:rPr lang="fi-FI" sz="1800" dirty="0"/>
              <a:t>Kirjanpitolaki ei enää tunne käyttöomaisuuskäsitettä</a:t>
            </a:r>
          </a:p>
          <a:p>
            <a:r>
              <a:rPr lang="fi-FI" sz="2000" dirty="0"/>
              <a:t>Yrityksen näkökulma omaisuuslajiluonteesta voi poiketa verolainsäädännössä omaksutusta. </a:t>
            </a:r>
          </a:p>
          <a:p>
            <a:r>
              <a:rPr lang="fi-FI" sz="2000" dirty="0"/>
              <a:t>Ristiriitatilanne voi syntyä lisäksi </a:t>
            </a:r>
            <a:r>
              <a:rPr lang="fi-FI" sz="2000" dirty="0" err="1"/>
              <a:t>KPL:n</a:t>
            </a:r>
            <a:r>
              <a:rPr lang="fi-FI" sz="2000" dirty="0"/>
              <a:t> erityisen varovaisuuden periaatteesta</a:t>
            </a:r>
          </a:p>
          <a:p>
            <a:r>
              <a:rPr lang="fi-FI" sz="2000" dirty="0"/>
              <a:t>Verotuksessa omaisuuslajiluonne määräytyy hyödykkeen käyttötarkoituksen, ei laadun perusteella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Käyttöomaisuus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Elinkeinossa pysyvään käyttöön tarkoitettu omaisuus</a:t>
            </a:r>
          </a:p>
          <a:p>
            <a:pPr lvl="1"/>
            <a:r>
              <a:rPr lang="fi-FI"/>
              <a:t>Maa-alueet, arvopaperit, rakennukset</a:t>
            </a:r>
          </a:p>
          <a:p>
            <a:pPr lvl="1"/>
            <a:r>
              <a:rPr lang="fi-FI"/>
              <a:t>kaivokset, soranottopaikat, kivilouhokset, turvesuot</a:t>
            </a:r>
          </a:p>
          <a:p>
            <a:pPr lvl="1"/>
            <a:r>
              <a:rPr lang="fi-FI"/>
              <a:t>Koneet ja kalusto, aineettomat oikeudet</a:t>
            </a:r>
          </a:p>
          <a:p>
            <a:r>
              <a:rPr lang="fi-FI"/>
              <a:t>Kerryttävät tyypillisesti muutakin tuloa kuin luovutushintaa</a:t>
            </a:r>
          </a:p>
          <a:p>
            <a:pPr>
              <a:buFontTx/>
              <a:buNone/>
            </a:pPr>
            <a:endParaRPr lang="fi-FI"/>
          </a:p>
          <a:p>
            <a:endParaRPr lang="fi-FI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Käyttöomaisuus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Maa-alue, arvopaperit yms. ovat kulumatonta käyttöomaisuutta</a:t>
            </a:r>
          </a:p>
          <a:p>
            <a:pPr lvl="1"/>
            <a:r>
              <a:rPr lang="fi-FI"/>
              <a:t>Ei vuotuisia poistoja</a:t>
            </a:r>
          </a:p>
          <a:p>
            <a:r>
              <a:rPr lang="fi-FI"/>
              <a:t>Kuluva käyttöomaisuus</a:t>
            </a:r>
          </a:p>
          <a:p>
            <a:pPr lvl="1"/>
            <a:r>
              <a:rPr lang="fi-FI"/>
              <a:t>Vuotuiset poistot mahdollisia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Tulol</a:t>
            </a:r>
            <a:r>
              <a:rPr lang="fi-FI" dirty="0">
                <a:solidFill>
                  <a:srgbClr val="FF0000"/>
                </a:solidFill>
                <a:latin typeface="Arial"/>
              </a:rPr>
              <a:t>ä</a:t>
            </a:r>
            <a:r>
              <a:rPr lang="fi-FI" dirty="0">
                <a:solidFill>
                  <a:srgbClr val="FF0000"/>
                </a:solidFill>
              </a:rPr>
              <a:t>hteet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verotettava tulo lasketaan tulol</a:t>
            </a:r>
            <a:r>
              <a:rPr lang="fi-FI">
                <a:latin typeface="Arial"/>
              </a:rPr>
              <a:t>ä</a:t>
            </a:r>
            <a:r>
              <a:rPr lang="fi-FI"/>
              <a:t>hteitt</a:t>
            </a:r>
            <a:r>
              <a:rPr lang="fi-FI">
                <a:latin typeface="Arial"/>
              </a:rPr>
              <a:t>ä</a:t>
            </a:r>
            <a:r>
              <a:rPr lang="fi-FI"/>
              <a:t>in</a:t>
            </a:r>
          </a:p>
          <a:p>
            <a:r>
              <a:rPr lang="fi-FI"/>
              <a:t>kolme tulol</a:t>
            </a:r>
            <a:r>
              <a:rPr lang="fi-FI">
                <a:latin typeface="Arial"/>
              </a:rPr>
              <a:t>ä</a:t>
            </a:r>
            <a:r>
              <a:rPr lang="fi-FI"/>
              <a:t>hdett</a:t>
            </a:r>
            <a:r>
              <a:rPr lang="fi-FI">
                <a:latin typeface="Arial"/>
              </a:rPr>
              <a:t>ä</a:t>
            </a:r>
            <a:endParaRPr lang="fi-FI"/>
          </a:p>
          <a:p>
            <a:pPr lvl="1"/>
            <a:r>
              <a:rPr lang="fi-FI"/>
              <a:t>yhden tulol</a:t>
            </a:r>
            <a:r>
              <a:rPr lang="fi-FI">
                <a:latin typeface="Arial"/>
              </a:rPr>
              <a:t>ä</a:t>
            </a:r>
            <a:r>
              <a:rPr lang="fi-FI"/>
              <a:t>hteen tappiota ei voi v</a:t>
            </a:r>
            <a:r>
              <a:rPr lang="fi-FI">
                <a:latin typeface="Arial"/>
              </a:rPr>
              <a:t>ä</a:t>
            </a:r>
            <a:r>
              <a:rPr lang="fi-FI"/>
              <a:t>hent</a:t>
            </a:r>
            <a:r>
              <a:rPr lang="fi-FI">
                <a:latin typeface="Arial"/>
              </a:rPr>
              <a:t>ää</a:t>
            </a:r>
            <a:r>
              <a:rPr lang="fi-FI"/>
              <a:t> toisen tulol</a:t>
            </a:r>
            <a:r>
              <a:rPr lang="fi-FI">
                <a:latin typeface="Arial"/>
              </a:rPr>
              <a:t>ä</a:t>
            </a:r>
            <a:r>
              <a:rPr lang="fi-FI"/>
              <a:t>hteen tulosta</a:t>
            </a:r>
          </a:p>
          <a:p>
            <a:r>
              <a:rPr lang="fi-FI"/>
              <a:t>poikkeus:</a:t>
            </a:r>
          </a:p>
          <a:p>
            <a:pPr lvl="1"/>
            <a:r>
              <a:rPr lang="fi-FI"/>
              <a:t>yksityinen elinkeinonharjoittaja voi vaatia, ett</a:t>
            </a:r>
            <a:r>
              <a:rPr lang="fi-FI">
                <a:latin typeface="Arial"/>
              </a:rPr>
              <a:t>ä</a:t>
            </a:r>
            <a:r>
              <a:rPr lang="fi-FI"/>
              <a:t> elinkeinontoiminnan tappio v</a:t>
            </a:r>
            <a:r>
              <a:rPr lang="fi-FI">
                <a:latin typeface="Arial"/>
              </a:rPr>
              <a:t>ä</a:t>
            </a:r>
            <a:r>
              <a:rPr lang="fi-FI"/>
              <a:t>hennet</a:t>
            </a:r>
            <a:r>
              <a:rPr lang="fi-FI">
                <a:latin typeface="Arial"/>
              </a:rPr>
              <a:t>ää</a:t>
            </a:r>
            <a:r>
              <a:rPr lang="fi-FI"/>
              <a:t>n tappion syntymisvuoden p</a:t>
            </a:r>
            <a:r>
              <a:rPr lang="fi-FI">
                <a:latin typeface="Arial"/>
              </a:rPr>
              <a:t>ää</a:t>
            </a:r>
            <a:r>
              <a:rPr lang="fi-FI"/>
              <a:t>omatuloista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Käyttöomaisuus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Osakkeet kuuluvat käyttöomaisuuteen esimerkiksi silloin, </a:t>
            </a:r>
          </a:p>
          <a:p>
            <a:pPr lvl="2">
              <a:lnSpc>
                <a:spcPct val="90000"/>
              </a:lnSpc>
            </a:pPr>
            <a:r>
              <a:rPr lang="fi-FI"/>
              <a:t>kun niiden omistamisen tarkoituksena on lisätä tai muuten edistää yrityksen suoritteiden menekkiä taikka turvata tai helpottaa liikkeen tarvitsemien tuotannontekijöiden hankkimista.</a:t>
            </a:r>
          </a:p>
          <a:p>
            <a:pPr lvl="2">
              <a:lnSpc>
                <a:spcPct val="90000"/>
              </a:lnSpc>
            </a:pPr>
            <a:r>
              <a:rPr lang="fi-FI"/>
              <a:t>kun on kyse strategisista osakeomistuksista (esimerkiksi samalla alalla tai lähialalla toimivan yhtiön osakkeet) </a:t>
            </a:r>
          </a:p>
          <a:p>
            <a:pPr lvl="2">
              <a:lnSpc>
                <a:spcPct val="90000"/>
              </a:lnSpc>
            </a:pPr>
            <a:r>
              <a:rPr lang="fi-FI"/>
              <a:t>kun osakkeilla tavoitellaan ensisijaisesti muita tarkoitusperiä kuin osinkotuottoja tai lyhyen aikavälin arvonnousuja.</a:t>
            </a:r>
          </a:p>
          <a:p>
            <a:pPr>
              <a:lnSpc>
                <a:spcPct val="90000"/>
              </a:lnSpc>
            </a:pPr>
            <a:endParaRPr lang="fi-FI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Vaihto-omaisuus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 sz="2000"/>
              <a:t>Elinkeinotoiminnassa sellaisinaan tai jalostettuina </a:t>
            </a:r>
          </a:p>
          <a:p>
            <a:pPr lvl="1"/>
            <a:r>
              <a:rPr lang="fi-FI" sz="1800"/>
              <a:t>luovutettaviksi tarkoitetut</a:t>
            </a:r>
          </a:p>
          <a:p>
            <a:pPr lvl="2"/>
            <a:r>
              <a:rPr lang="fi-FI" sz="1600"/>
              <a:t>kauppatavarat, raaka-aineet, puolivalmisteet ja muut sekä</a:t>
            </a:r>
          </a:p>
          <a:p>
            <a:pPr lvl="1"/>
            <a:r>
              <a:rPr lang="fi-FI" sz="1800"/>
              <a:t>kulutettaviksi tarkoitetut</a:t>
            </a:r>
          </a:p>
          <a:p>
            <a:pPr lvl="2"/>
            <a:r>
              <a:rPr lang="fi-FI" sz="1600"/>
              <a:t>poltto- ja voiteluaineet ja muut tarvikkeet</a:t>
            </a:r>
          </a:p>
          <a:p>
            <a:r>
              <a:rPr lang="fi-FI" sz="2000"/>
              <a:t>Luovuttamistarkoitus keskeisessä roolissa</a:t>
            </a:r>
            <a:endParaRPr lang="fi-F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Rahoitusomaisuus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Rahat, pankki- ja tilisaamiset, saamavekselit sekä muut rahoitusvarat</a:t>
            </a:r>
          </a:p>
          <a:p>
            <a:r>
              <a:rPr lang="fi-FI"/>
              <a:t>Suoritus saatavasta myös muuna hyödykkeenä luetaan myös rahoitusomaisuuden alaan</a:t>
            </a:r>
          </a:p>
          <a:p>
            <a:pPr lvl="1"/>
            <a:r>
              <a:rPr lang="fi-FI"/>
              <a:t>ongelmana rahoitusomaisuuden lyhytaikainen luonne</a:t>
            </a:r>
          </a:p>
          <a:p>
            <a:r>
              <a:rPr lang="fi-FI"/>
              <a:t>Saamisen tosiasiallinen luonne merkitsevä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Sijoitusomaisuus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 sz="2000"/>
              <a:t>Sijoitusomaisuutta voi olla vain raha-, vakuutus- ja eläkelaitoksilla!</a:t>
            </a:r>
          </a:p>
          <a:p>
            <a:r>
              <a:rPr lang="fi-FI" sz="2000"/>
              <a:t>Varojen sijoittamiseksi tai sijoitusten turvaamiseksi hankitut</a:t>
            </a:r>
          </a:p>
          <a:p>
            <a:pPr lvl="1"/>
            <a:r>
              <a:rPr lang="fi-FI" sz="1800"/>
              <a:t>arvopaperit, kiinteistöt, ja muu sellainen omaisuus</a:t>
            </a:r>
          </a:p>
          <a:p>
            <a:pPr>
              <a:buFontTx/>
              <a:buNone/>
            </a:pPr>
            <a:endParaRPr lang="fi-FI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Omaisuuslajien välistä rajanvetoa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 sz="1800"/>
              <a:t>Käyttöomaisuus: pysyvää käyttöä varten</a:t>
            </a:r>
          </a:p>
          <a:p>
            <a:pPr>
              <a:buFontTx/>
              <a:buNone/>
            </a:pPr>
            <a:endParaRPr lang="fi-FI" sz="1800"/>
          </a:p>
          <a:p>
            <a:r>
              <a:rPr lang="fi-FI" sz="1800"/>
              <a:t>Vaihto-omaisuus: sellaisenaan tai jalostettuna luovutettavaksi</a:t>
            </a:r>
          </a:p>
          <a:p>
            <a:pPr>
              <a:buFontTx/>
              <a:buNone/>
            </a:pPr>
            <a:endParaRPr lang="fi-FI" sz="1800"/>
          </a:p>
          <a:p>
            <a:r>
              <a:rPr lang="fi-FI" sz="1800"/>
              <a:t>Sijoitusomaisuus: raha-, vakuutus- ja eläkelaitoksilla varojen sijoittamiseksi</a:t>
            </a:r>
          </a:p>
          <a:p>
            <a:pPr>
              <a:buFontTx/>
              <a:buNone/>
            </a:pPr>
            <a:endParaRPr lang="fi-FI" sz="1800"/>
          </a:p>
          <a:p>
            <a:r>
              <a:rPr lang="fi-FI" sz="1800"/>
              <a:t>Rahoitusomaisuus: lyhytaikainen, likvidi omaisuus</a:t>
            </a:r>
          </a:p>
          <a:p>
            <a:pPr>
              <a:buFontTx/>
              <a:buNone/>
            </a:pPr>
            <a:endParaRPr lang="fi-FI" sz="1800"/>
          </a:p>
          <a:p>
            <a:r>
              <a:rPr lang="fi-FI" sz="1800"/>
              <a:t>Lisäksi vielä pitkäaikainen sijoitus: TVL:n mukaista, passiivista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 dirty="0" err="1"/>
              <a:t>Veboil</a:t>
            </a:r>
            <a:r>
              <a:rPr lang="fi-FI" sz="2000" dirty="0"/>
              <a:t> Oy on verovuonna 2005 hankkinut henkilöauton yrittäjän työsuhdeautoksi </a:t>
            </a:r>
          </a:p>
          <a:p>
            <a:pPr lvl="1"/>
            <a:r>
              <a:rPr lang="fi-FI" sz="1800" dirty="0"/>
              <a:t>Elinkeinotoiminnassa pysyvään käyttöön hankittu –&gt; käyttöomaisuutta</a:t>
            </a:r>
          </a:p>
          <a:p>
            <a:r>
              <a:rPr lang="fi-FI" sz="2000" dirty="0"/>
              <a:t>Yhtiö on likvidien varojen sijoittamiseksi ostanut 5000 eurolla Nokian osakkeita verovuonna 20011. Osakkeet aiotaan myydä seuraavan tilikauden alkupuolella ennen osingonjakoa</a:t>
            </a:r>
          </a:p>
          <a:p>
            <a:pPr lvl="1"/>
            <a:r>
              <a:rPr lang="fi-FI" sz="1800" dirty="0"/>
              <a:t>Ei voi olla sijoitusomaisuutta</a:t>
            </a:r>
          </a:p>
          <a:p>
            <a:pPr lvl="1"/>
            <a:r>
              <a:rPr lang="fi-FI" sz="1800" dirty="0"/>
              <a:t>Lyhytaikainen verraten likvidi sijoitus -&gt; rahoitusomaisuutta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620000" cy="4572000"/>
          </a:xfrm>
        </p:spPr>
        <p:txBody>
          <a:bodyPr/>
          <a:lstStyle/>
          <a:p>
            <a:r>
              <a:rPr lang="fi-FI" sz="2000" dirty="0" err="1"/>
              <a:t>Veboil</a:t>
            </a:r>
            <a:r>
              <a:rPr lang="fi-FI" sz="2000" dirty="0"/>
              <a:t> Oy on verovuonna 2004 ostanut autonvuokrausta harjoittavan </a:t>
            </a:r>
            <a:r>
              <a:rPr lang="fi-FI" sz="2000" dirty="0" err="1"/>
              <a:t>Verent</a:t>
            </a:r>
            <a:r>
              <a:rPr lang="fi-FI" sz="2000" dirty="0"/>
              <a:t> Oy:n koko osakekannan 50 000 eurolla. </a:t>
            </a:r>
            <a:r>
              <a:rPr lang="fi-FI" sz="2000" dirty="0" err="1"/>
              <a:t>Verent</a:t>
            </a:r>
            <a:r>
              <a:rPr lang="fi-FI" sz="2000" dirty="0"/>
              <a:t> Oy harjoittaa autonvuokraustoimintaa, joka on verotuksessa katsottu elinkeinotoiminnaksi. Yhtiön tilikausi on kalenterivuosi.</a:t>
            </a:r>
          </a:p>
          <a:p>
            <a:r>
              <a:rPr lang="fi-FI" sz="2000" dirty="0" err="1"/>
              <a:t>Verent</a:t>
            </a:r>
            <a:r>
              <a:rPr lang="fi-FI" sz="2000" dirty="0"/>
              <a:t> Oy:n osakkeet on hankittu </a:t>
            </a:r>
            <a:r>
              <a:rPr lang="fi-FI" sz="2000" dirty="0" err="1"/>
              <a:t>Veboil</a:t>
            </a:r>
            <a:r>
              <a:rPr lang="fi-FI" sz="2000" dirty="0"/>
              <a:t> Oy:n tuotevalikoiman laajennukseksi. Toimintaa on </a:t>
            </a:r>
            <a:r>
              <a:rPr lang="fi-FI" sz="2000" dirty="0" err="1"/>
              <a:t>Veboil</a:t>
            </a:r>
            <a:r>
              <a:rPr lang="fi-FI" sz="2000" dirty="0"/>
              <a:t> Oy:n omistusaikana harjoitettu </a:t>
            </a:r>
            <a:r>
              <a:rPr lang="fi-FI" sz="2000" dirty="0" err="1"/>
              <a:t>Veboil</a:t>
            </a:r>
            <a:r>
              <a:rPr lang="fi-FI" sz="2000" dirty="0"/>
              <a:t> Oy:n huoltoaseman yhteydessä, mikä onkin lisännyt yhtiöiden kokonaismyyntiä.</a:t>
            </a:r>
          </a:p>
          <a:p>
            <a:pPr lvl="1">
              <a:buFontTx/>
              <a:buNone/>
            </a:pPr>
            <a:endParaRPr lang="fi-FI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2392363"/>
          </a:xfrm>
        </p:spPr>
        <p:txBody>
          <a:bodyPr/>
          <a:lstStyle/>
          <a:p>
            <a:r>
              <a:rPr lang="fi-FI"/>
              <a:t>Sijoitus liittyy Veboil Oy:n harjoittamaan elinkeinotoimintaan</a:t>
            </a:r>
          </a:p>
          <a:p>
            <a:r>
              <a:rPr lang="fi-FI"/>
              <a:t>Sijoituksella ei tavoitella ensisijaisesti tuloja arvonnousun tai osinkojen muodossa</a:t>
            </a:r>
          </a:p>
          <a:p>
            <a:endParaRPr lang="fi-FI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1219200" y="4114800"/>
            <a:ext cx="7073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>
                <a:latin typeface="Arial" charset="0"/>
              </a:rPr>
              <a:t>Verent Oy:n osakkeet ovat Veboil Oy:n käyttöomaisuutta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Tulon veronalaisuus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Tulon käsite on laaja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Tulo on veronalaista, ellei sitä ole nimenomaisesti säädetty verosta vapaaksi.</a:t>
            </a:r>
          </a:p>
          <a:p>
            <a:pPr lvl="1">
              <a:spcBef>
                <a:spcPct val="70000"/>
              </a:spcBef>
            </a:pPr>
            <a:r>
              <a:rPr lang="fi-FI" sz="1800"/>
              <a:t>Osakeyhtiön saamat hyödykkeiden luovutushinnat, korot, vuokrat, osingot, vastikkeet, avustukset, korvaukset yms. ovat veronalaisia tuloja.</a:t>
            </a:r>
          </a:p>
          <a:p>
            <a:pPr lvl="1">
              <a:spcBef>
                <a:spcPct val="70000"/>
              </a:spcBef>
            </a:pPr>
            <a:r>
              <a:rPr lang="fi-FI" sz="1800"/>
              <a:t>Osakeyhtiön vieraana tai omana pääomana saamat erät eivät ole luonteeltaan tuloa, koska yhtiö joutuu maksamaan nämä erät takaisin.</a:t>
            </a:r>
          </a:p>
          <a:p>
            <a:r>
              <a:rPr lang="fi-FI"/>
              <a:t>Veronalaisen tulon luonne</a:t>
            </a:r>
          </a:p>
          <a:p>
            <a:pPr lvl="1"/>
            <a:r>
              <a:rPr lang="fi-FI" sz="1800"/>
              <a:t>Tulon pitää olla saatu rahana tai rahanarvoisena etuna </a:t>
            </a:r>
            <a:r>
              <a:rPr lang="fi-FI" sz="1800" i="1"/>
              <a:t>(= tulo on realisoitunut)</a:t>
            </a:r>
            <a:r>
              <a:rPr lang="fi-FI" sz="180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Tulon veronalaisuus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/>
              <a:t>Veronalaisia tuloja eivät ole mm.</a:t>
            </a:r>
          </a:p>
          <a:p>
            <a:pPr lvl="1"/>
            <a:r>
              <a:rPr lang="fi-FI" sz="1800" b="1"/>
              <a:t>Yhteisön saamat osingot </a:t>
            </a:r>
          </a:p>
          <a:p>
            <a:pPr lvl="2"/>
            <a:r>
              <a:rPr lang="fi-FI" sz="1600"/>
              <a:t>ketjuverotuksen poistamiseksi</a:t>
            </a:r>
          </a:p>
          <a:p>
            <a:pPr lvl="1"/>
            <a:r>
              <a:rPr lang="fi-FI" sz="1800" b="1"/>
              <a:t>Henkilöyhtiöstä saatu voitto-osuus</a:t>
            </a:r>
          </a:p>
          <a:p>
            <a:pPr lvl="2"/>
            <a:r>
              <a:rPr lang="fi-FI" sz="1600"/>
              <a:t>koska EVL:ssä verotetaan henkilöyhtiön tulo-osuudesta</a:t>
            </a:r>
          </a:p>
          <a:p>
            <a:pPr lvl="1"/>
            <a:r>
              <a:rPr lang="fi-FI" sz="1800" b="1"/>
              <a:t>Veronpalautus</a:t>
            </a:r>
          </a:p>
          <a:p>
            <a:pPr lvl="2"/>
            <a:r>
              <a:rPr lang="fi-FI" sz="1600"/>
              <a:t>koska välittömiä verojakaan ei saa vähentää</a:t>
            </a:r>
          </a:p>
          <a:p>
            <a:pPr lvl="1"/>
            <a:r>
              <a:rPr lang="fi-FI" sz="1800" b="1"/>
              <a:t>Yhteisöjen käyttöomaisuusosakkeiden luovutukset</a:t>
            </a:r>
          </a:p>
          <a:p>
            <a:pPr lvl="2"/>
            <a:r>
              <a:rPr lang="fi-FI" sz="1600"/>
              <a:t>Konsernirakenteen tehostaminen ja toimintojen järjesteleminen ilman veroseuraamuksia</a:t>
            </a:r>
          </a:p>
          <a:p>
            <a:pPr lvl="2"/>
            <a:endParaRPr lang="fi-FI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Tulolähdejaottelun merkitys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Tulolähdejaottelulla voi olla maksettavan veron kannalta olennaista merkitystä</a:t>
            </a:r>
          </a:p>
          <a:p>
            <a:pPr lvl="1"/>
            <a:r>
              <a:rPr lang="fi-FI" dirty="0"/>
              <a:t>Toisen tulolähteen tappiota ei voi vähentää toisen tulolähteen voitosta</a:t>
            </a:r>
          </a:p>
          <a:p>
            <a:pPr lvl="1"/>
            <a:r>
              <a:rPr lang="fi-FI" dirty="0" err="1"/>
              <a:t>hankintameno-olettamaa</a:t>
            </a:r>
            <a:r>
              <a:rPr lang="fi-FI" dirty="0"/>
              <a:t> ei voida soveltaa elinkeinotoiminnan varojen luovutuksiin</a:t>
            </a:r>
          </a:p>
          <a:p>
            <a:pPr lvl="1"/>
            <a:r>
              <a:rPr lang="fi-FI" dirty="0"/>
              <a:t>käyttöomaisuusosakkeiden luovutuksen verovapaussäännökset koskevat vain elinkeinotoimintaan kuuluvan omaisuuden myyntiä</a:t>
            </a:r>
          </a:p>
          <a:p>
            <a:pPr lvl="1"/>
            <a:r>
              <a:rPr lang="fi-FI" dirty="0"/>
              <a:t>Yleishyödyllinen yhteisö on verovelvollinen vain elinkeinotoiminnan tulosta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  <a:ln/>
        </p:spPr>
        <p:txBody>
          <a:bodyPr/>
          <a:lstStyle/>
          <a:p>
            <a:fld id="{84F92C62-32BE-4C8B-A842-0FBEB1FD971B}" type="slidenum">
              <a:rPr lang="fi-FI"/>
              <a:pPr/>
              <a:t>30</a:t>
            </a:fld>
            <a:endParaRPr lang="fi-FI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Yhteisöjen saamat osingot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250825" y="1557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476375" y="44370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4138613" y="1557338"/>
            <a:ext cx="1204912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Pankki Oy </a:t>
            </a: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252413" y="44370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1474788" y="1557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5435600" y="4437063"/>
            <a:ext cx="18002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Valko-Venäjä Oy </a:t>
            </a:r>
          </a:p>
        </p:txBody>
      </p:sp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2701925" y="44370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7742238" y="4437063"/>
            <a:ext cx="914400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 </a:t>
            </a:r>
          </a:p>
        </p:txBody>
      </p:sp>
      <p:sp>
        <p:nvSpPr>
          <p:cNvPr id="131083" name="Rectangle 11"/>
          <p:cNvSpPr>
            <a:spLocks noChangeArrowheads="1"/>
          </p:cNvSpPr>
          <p:nvPr/>
        </p:nvSpPr>
        <p:spPr bwMode="auto">
          <a:xfrm>
            <a:off x="2700338" y="1557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84" name="Rectangle 12"/>
          <p:cNvSpPr>
            <a:spLocks noChangeArrowheads="1"/>
          </p:cNvSpPr>
          <p:nvPr/>
        </p:nvSpPr>
        <p:spPr bwMode="auto">
          <a:xfrm>
            <a:off x="4284663" y="44370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5867400" y="1557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86" name="Rectangle 14"/>
          <p:cNvSpPr>
            <a:spLocks noChangeArrowheads="1"/>
          </p:cNvSpPr>
          <p:nvPr/>
        </p:nvSpPr>
        <p:spPr bwMode="auto">
          <a:xfrm>
            <a:off x="7740650" y="1557338"/>
            <a:ext cx="914400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cxnSp>
        <p:nvCxnSpPr>
          <p:cNvPr id="131087" name="AutoShape 15"/>
          <p:cNvCxnSpPr>
            <a:cxnSpLocks noChangeShapeType="1"/>
            <a:stCxn id="131078" idx="0"/>
            <a:endCxn id="131075" idx="2"/>
          </p:cNvCxnSpPr>
          <p:nvPr/>
        </p:nvCxnSpPr>
        <p:spPr bwMode="auto">
          <a:xfrm flipH="1" flipV="1">
            <a:off x="708025" y="2471738"/>
            <a:ext cx="1588" cy="1965325"/>
          </a:xfrm>
          <a:prstGeom prst="straightConnector1">
            <a:avLst/>
          </a:prstGeom>
          <a:noFill/>
          <a:ln w="8890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088" name="AutoShape 16"/>
          <p:cNvCxnSpPr>
            <a:cxnSpLocks noChangeShapeType="1"/>
            <a:stCxn id="131084" idx="0"/>
            <a:endCxn id="131077" idx="2"/>
          </p:cNvCxnSpPr>
          <p:nvPr/>
        </p:nvCxnSpPr>
        <p:spPr bwMode="auto">
          <a:xfrm flipV="1">
            <a:off x="4741863" y="2471738"/>
            <a:ext cx="0" cy="1965325"/>
          </a:xfrm>
          <a:prstGeom prst="straightConnector1">
            <a:avLst/>
          </a:prstGeom>
          <a:noFill/>
          <a:ln w="88900">
            <a:solidFill>
              <a:srgbClr val="FF99CC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089" name="AutoShape 17"/>
          <p:cNvCxnSpPr>
            <a:cxnSpLocks noChangeShapeType="1"/>
            <a:stCxn id="131076" idx="0"/>
            <a:endCxn id="131079" idx="2"/>
          </p:cNvCxnSpPr>
          <p:nvPr/>
        </p:nvCxnSpPr>
        <p:spPr bwMode="auto">
          <a:xfrm flipH="1" flipV="1">
            <a:off x="1931988" y="2471738"/>
            <a:ext cx="1587" cy="1965325"/>
          </a:xfrm>
          <a:prstGeom prst="straightConnector1">
            <a:avLst/>
          </a:prstGeom>
          <a:noFill/>
          <a:ln w="8890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090" name="AutoShape 18"/>
          <p:cNvCxnSpPr>
            <a:cxnSpLocks noChangeShapeType="1"/>
            <a:stCxn id="131081" idx="0"/>
            <a:endCxn id="131083" idx="2"/>
          </p:cNvCxnSpPr>
          <p:nvPr/>
        </p:nvCxnSpPr>
        <p:spPr bwMode="auto">
          <a:xfrm flipH="1" flipV="1">
            <a:off x="3157538" y="2471738"/>
            <a:ext cx="1587" cy="1965325"/>
          </a:xfrm>
          <a:prstGeom prst="straightConnector1">
            <a:avLst/>
          </a:prstGeom>
          <a:noFill/>
          <a:ln w="8890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sp>
        <p:nvSpPr>
          <p:cNvPr id="131091" name="Text Box 19"/>
          <p:cNvSpPr txBox="1">
            <a:spLocks noChangeArrowheads="1"/>
          </p:cNvSpPr>
          <p:nvPr/>
        </p:nvSpPr>
        <p:spPr bwMode="auto">
          <a:xfrm>
            <a:off x="0" y="2924175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Verovapaa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cxnSp>
        <p:nvCxnSpPr>
          <p:cNvPr id="131092" name="AutoShape 20"/>
          <p:cNvCxnSpPr>
            <a:cxnSpLocks noChangeShapeType="1"/>
            <a:stCxn id="131080" idx="0"/>
            <a:endCxn id="131085" idx="2"/>
          </p:cNvCxnSpPr>
          <p:nvPr/>
        </p:nvCxnSpPr>
        <p:spPr bwMode="auto">
          <a:xfrm flipH="1" flipV="1">
            <a:off x="6324600" y="2471738"/>
            <a:ext cx="11113" cy="1965325"/>
          </a:xfrm>
          <a:prstGeom prst="straightConnector1">
            <a:avLst/>
          </a:prstGeom>
          <a:noFill/>
          <a:ln w="88900">
            <a:solidFill>
              <a:srgbClr val="FF99CC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093" name="AutoShape 21"/>
          <p:cNvCxnSpPr>
            <a:cxnSpLocks noChangeShapeType="1"/>
            <a:stCxn id="131082" idx="0"/>
            <a:endCxn id="131086" idx="2"/>
          </p:cNvCxnSpPr>
          <p:nvPr/>
        </p:nvCxnSpPr>
        <p:spPr bwMode="auto">
          <a:xfrm flipH="1" flipV="1">
            <a:off x="8197850" y="2492375"/>
            <a:ext cx="1588" cy="1944688"/>
          </a:xfrm>
          <a:prstGeom prst="straightConnector1">
            <a:avLst/>
          </a:prstGeom>
          <a:noFill/>
          <a:ln w="88900">
            <a:solidFill>
              <a:srgbClr val="FF99CC"/>
            </a:solidFill>
            <a:round/>
            <a:headEnd/>
            <a:tailEnd type="triangle" w="med" len="med"/>
          </a:ln>
          <a:effectLst/>
        </p:spPr>
      </p:cxn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1258888" y="34290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Verovapaa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2700338" y="3789363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Verovapaa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131096" name="Text Box 24"/>
          <p:cNvSpPr txBox="1">
            <a:spLocks noChangeArrowheads="1"/>
          </p:cNvSpPr>
          <p:nvPr/>
        </p:nvSpPr>
        <p:spPr bwMode="auto">
          <a:xfrm>
            <a:off x="4067175" y="2852738"/>
            <a:ext cx="1504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75 %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verotettavaa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osinkotuloa</a:t>
            </a:r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5651500" y="3213100"/>
            <a:ext cx="1504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75 %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verotettavaa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osinkotuloa</a:t>
            </a:r>
          </a:p>
        </p:txBody>
      </p:sp>
      <p:sp>
        <p:nvSpPr>
          <p:cNvPr id="131098" name="Text Box 26"/>
          <p:cNvSpPr txBox="1">
            <a:spLocks noChangeArrowheads="1"/>
          </p:cNvSpPr>
          <p:nvPr/>
        </p:nvSpPr>
        <p:spPr bwMode="auto">
          <a:xfrm>
            <a:off x="7513280" y="2928759"/>
            <a:ext cx="15183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100 %</a:t>
            </a:r>
          </a:p>
          <a:p>
            <a:pPr algn="l"/>
            <a:r>
              <a:rPr lang="fi-FI" dirty="0">
                <a:cs typeface="Arial" charset="0"/>
              </a:rPr>
              <a:t>(</a:t>
            </a:r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75) %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osinkotuloa</a:t>
            </a:r>
          </a:p>
        </p:txBody>
      </p:sp>
      <p:sp>
        <p:nvSpPr>
          <p:cNvPr id="131099" name="Rectangle 27"/>
          <p:cNvSpPr>
            <a:spLocks noChangeArrowheads="1"/>
          </p:cNvSpPr>
          <p:nvPr/>
        </p:nvSpPr>
        <p:spPr bwMode="auto">
          <a:xfrm>
            <a:off x="7451725" y="1268413"/>
            <a:ext cx="1512888" cy="4392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Verovapaat osinkotulot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000" dirty="0"/>
              <a:t>Yhteisön saama osinko ei ole veronalaista tuloa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Poikkeukset: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listaamattoman yhtiön listatulta yhtiöltä saamasta osingosta 100 (75) % veronalaista, jos osingonsaajan omistusosuus ei ole vähintään 10 % pääomasta</a:t>
            </a:r>
          </a:p>
          <a:p>
            <a:pPr lvl="1">
              <a:lnSpc>
                <a:spcPct val="90000"/>
              </a:lnSpc>
            </a:pPr>
            <a:r>
              <a:rPr lang="fi-FI" sz="1800" dirty="0"/>
              <a:t>Sijoitusomaisuuteen kuuluville osakkeille maksettu osinko 75 %:</a:t>
            </a:r>
            <a:r>
              <a:rPr lang="fi-FI" sz="1800" dirty="0" err="1"/>
              <a:t>sti</a:t>
            </a:r>
            <a:r>
              <a:rPr lang="fi-FI" sz="1800" dirty="0"/>
              <a:t> veronalaista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EU-valtiosta saatujen osinkojen verotus kuten kotimaiselta yhtiöltä saatu osinko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Muilta ulkomaisilta yhtiöiltä saatu osinko on 75 %:</a:t>
            </a:r>
            <a:r>
              <a:rPr lang="fi-FI" sz="2000" dirty="0" err="1"/>
              <a:t>sti</a:t>
            </a:r>
            <a:r>
              <a:rPr lang="fi-FI" sz="2000" dirty="0"/>
              <a:t> tai kokonaan veronalaista tuloa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Myös TVL:n mukaan verotettavia osakeyhtiöitä verotetaan osingoista </a:t>
            </a:r>
            <a:r>
              <a:rPr lang="fi-FI" sz="2000" dirty="0" err="1"/>
              <a:t>EVL:n</a:t>
            </a:r>
            <a:r>
              <a:rPr lang="fi-FI" sz="2000" dirty="0"/>
              <a:t> mukaan</a:t>
            </a:r>
          </a:p>
          <a:p>
            <a:pPr>
              <a:lnSpc>
                <a:spcPct val="90000"/>
              </a:lnSpc>
            </a:pPr>
            <a:endParaRPr lang="fi-FI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>
                <a:solidFill>
                  <a:srgbClr val="FF0000"/>
                </a:solidFill>
              </a:rPr>
              <a:t>Listaamattoman Oy</a:t>
            </a:r>
            <a:r>
              <a:rPr lang="fi-FI" dirty="0">
                <a:solidFill>
                  <a:srgbClr val="FF0000"/>
                </a:solidFill>
              </a:rPr>
              <a:t>:n Suomesta saamat osingot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038600" y="1143000"/>
            <a:ext cx="2971800" cy="762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800" b="1">
                <a:latin typeface="Arial" charset="0"/>
              </a:rPr>
              <a:t>Saadut osingot</a:t>
            </a:r>
          </a:p>
        </p:txBody>
      </p:sp>
      <p:sp>
        <p:nvSpPr>
          <p:cNvPr id="116740" name="Line 4"/>
          <p:cNvSpPr>
            <a:spLocks noChangeShapeType="1"/>
          </p:cNvSpPr>
          <p:nvPr/>
        </p:nvSpPr>
        <p:spPr bwMode="auto">
          <a:xfrm flipV="1">
            <a:off x="3352800" y="1905000"/>
            <a:ext cx="2133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41" name="Line 5"/>
          <p:cNvSpPr>
            <a:spLocks noChangeShapeType="1"/>
          </p:cNvSpPr>
          <p:nvPr/>
        </p:nvSpPr>
        <p:spPr bwMode="auto">
          <a:xfrm>
            <a:off x="5486400" y="1905000"/>
            <a:ext cx="2209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2286000" y="2590800"/>
            <a:ext cx="2133600" cy="685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endParaRPr lang="fi-FI" sz="1800" b="1">
              <a:latin typeface="Arial" charset="0"/>
            </a:endParaRPr>
          </a:p>
          <a:p>
            <a:pPr algn="ctr"/>
            <a:r>
              <a:rPr lang="fi-FI" sz="1800" b="1">
                <a:latin typeface="Arial" charset="0"/>
              </a:rPr>
              <a:t>Osake muuta</a:t>
            </a:r>
          </a:p>
          <a:p>
            <a:pPr algn="ctr"/>
            <a:r>
              <a:rPr lang="fi-FI" sz="1800" b="1">
                <a:latin typeface="Arial" charset="0"/>
              </a:rPr>
              <a:t>omaisuutta</a:t>
            </a:r>
            <a:r>
              <a:rPr lang="fi-FI" sz="1400" b="1">
                <a:latin typeface="Arial" charset="0"/>
              </a:rPr>
              <a:t> </a:t>
            </a:r>
          </a:p>
          <a:p>
            <a:pPr algn="ctr"/>
            <a:endParaRPr lang="fi-FI" sz="1400" b="1">
              <a:latin typeface="Arial" charset="0"/>
            </a:endParaRPr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6553200" y="2590800"/>
            <a:ext cx="2133600" cy="685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800" b="1">
                <a:latin typeface="Arial" charset="0"/>
              </a:rPr>
              <a:t>Osake sijoitus-</a:t>
            </a:r>
          </a:p>
          <a:p>
            <a:pPr algn="ctr"/>
            <a:r>
              <a:rPr lang="fi-FI" sz="1800" b="1">
                <a:latin typeface="Arial" charset="0"/>
              </a:rPr>
              <a:t>omaisuutta</a:t>
            </a: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 flipV="1">
            <a:off x="1828800" y="3276600"/>
            <a:ext cx="1371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45" name="Line 9"/>
          <p:cNvSpPr>
            <a:spLocks noChangeShapeType="1"/>
          </p:cNvSpPr>
          <p:nvPr/>
        </p:nvSpPr>
        <p:spPr bwMode="auto">
          <a:xfrm>
            <a:off x="3200400" y="3276600"/>
            <a:ext cx="1524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143000" y="3581400"/>
            <a:ext cx="1905000" cy="60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endParaRPr lang="fi-FI" sz="1800" b="1">
              <a:latin typeface="Arial" charset="0"/>
            </a:endParaRPr>
          </a:p>
          <a:p>
            <a:pPr algn="ctr"/>
            <a:r>
              <a:rPr lang="fi-FI" sz="1800" b="1">
                <a:latin typeface="Arial" charset="0"/>
              </a:rPr>
              <a:t>Osingonjakaja</a:t>
            </a:r>
          </a:p>
          <a:p>
            <a:pPr algn="ctr"/>
            <a:r>
              <a:rPr lang="fi-FI" sz="1800" b="1">
                <a:latin typeface="Arial" charset="0"/>
              </a:rPr>
              <a:t>Listattu Oy</a:t>
            </a:r>
          </a:p>
          <a:p>
            <a:pPr algn="ctr"/>
            <a:endParaRPr lang="fi-FI" sz="1800" b="1">
              <a:latin typeface="Arial" charset="0"/>
            </a:endParaRPr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4038600" y="3581400"/>
            <a:ext cx="1905000" cy="60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800" b="1">
                <a:latin typeface="Arial" charset="0"/>
              </a:rPr>
              <a:t>Osingonjakaja </a:t>
            </a:r>
          </a:p>
          <a:p>
            <a:pPr algn="ctr"/>
            <a:r>
              <a:rPr lang="fi-FI" sz="1800" b="1">
                <a:latin typeface="Arial" charset="0"/>
              </a:rPr>
              <a:t>Listaamaton Oy</a:t>
            </a:r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6553200" y="3581400"/>
            <a:ext cx="2133600" cy="60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b="1" dirty="0">
                <a:latin typeface="Arial" charset="0"/>
              </a:rPr>
              <a:t>Osinko 75 % </a:t>
            </a:r>
          </a:p>
          <a:p>
            <a:pPr algn="ctr"/>
            <a:r>
              <a:rPr lang="fi-FI" b="1" dirty="0">
                <a:latin typeface="Arial" charset="0"/>
              </a:rPr>
              <a:t>veronalaista</a:t>
            </a:r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7620000" y="3276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152400" y="4572000"/>
            <a:ext cx="1676400" cy="990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400" b="1" dirty="0">
                <a:latin typeface="Arial" charset="0"/>
              </a:rPr>
              <a:t>Omistusosuus </a:t>
            </a:r>
          </a:p>
          <a:p>
            <a:pPr algn="ctr"/>
            <a:r>
              <a:rPr lang="fi-FI" b="1" dirty="0">
                <a:latin typeface="Arial" charset="0"/>
              </a:rPr>
              <a:t>alle 10 %</a:t>
            </a:r>
          </a:p>
          <a:p>
            <a:pPr algn="ctr"/>
            <a:r>
              <a:rPr lang="fi-FI" sz="1200" b="1" dirty="0">
                <a:latin typeface="Arial" charset="0"/>
              </a:rPr>
              <a:t>Osinko 100 (75) %</a:t>
            </a:r>
          </a:p>
          <a:p>
            <a:pPr algn="ctr"/>
            <a:r>
              <a:rPr lang="fi-FI" sz="1200" b="1" dirty="0"/>
              <a:t>veronalaista</a:t>
            </a:r>
            <a:endParaRPr lang="fi-FI" sz="1200" b="1" dirty="0">
              <a:latin typeface="Arial" charset="0"/>
            </a:endParaRPr>
          </a:p>
        </p:txBody>
      </p:sp>
      <p:sp>
        <p:nvSpPr>
          <p:cNvPr id="116751" name="Line 15"/>
          <p:cNvSpPr>
            <a:spLocks noChangeShapeType="1"/>
          </p:cNvSpPr>
          <p:nvPr/>
        </p:nvSpPr>
        <p:spPr bwMode="auto">
          <a:xfrm flipV="1">
            <a:off x="1066800" y="4191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52" name="Rectangle 16"/>
          <p:cNvSpPr>
            <a:spLocks noChangeArrowheads="1"/>
          </p:cNvSpPr>
          <p:nvPr/>
        </p:nvSpPr>
        <p:spPr bwMode="auto">
          <a:xfrm>
            <a:off x="1981200" y="4572000"/>
            <a:ext cx="1600200" cy="990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400" b="1">
                <a:latin typeface="Arial" charset="0"/>
              </a:rPr>
              <a:t>Omistusosuus</a:t>
            </a:r>
            <a:r>
              <a:rPr lang="fi-FI" sz="1200" b="1">
                <a:latin typeface="Arial" charset="0"/>
              </a:rPr>
              <a:t> </a:t>
            </a:r>
          </a:p>
          <a:p>
            <a:pPr algn="ctr"/>
            <a:r>
              <a:rPr lang="fi-FI" b="1">
                <a:latin typeface="Arial" charset="0"/>
              </a:rPr>
              <a:t>min. 10 %</a:t>
            </a:r>
          </a:p>
          <a:p>
            <a:pPr algn="ctr"/>
            <a:r>
              <a:rPr lang="fi-FI" sz="1200" b="1">
                <a:latin typeface="Arial" charset="0"/>
              </a:rPr>
              <a:t>Osinko verovapaata</a:t>
            </a:r>
          </a:p>
        </p:txBody>
      </p:sp>
      <p:sp>
        <p:nvSpPr>
          <p:cNvPr id="116753" name="Line 17"/>
          <p:cNvSpPr>
            <a:spLocks noChangeShapeType="1"/>
          </p:cNvSpPr>
          <p:nvPr/>
        </p:nvSpPr>
        <p:spPr bwMode="auto">
          <a:xfrm>
            <a:off x="2057400" y="41910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54" name="Rectangle 18"/>
          <p:cNvSpPr>
            <a:spLocks noChangeArrowheads="1"/>
          </p:cNvSpPr>
          <p:nvPr/>
        </p:nvSpPr>
        <p:spPr bwMode="auto">
          <a:xfrm flipV="1">
            <a:off x="4038600" y="4572000"/>
            <a:ext cx="1828800" cy="990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wrap="none" lIns="90000" tIns="46800" rIns="90000" bIns="46800" anchor="ctr"/>
          <a:lstStyle/>
          <a:p>
            <a:pPr algn="ctr"/>
            <a:r>
              <a:rPr lang="fi-FI" sz="1800" b="1">
                <a:latin typeface="Arial" charset="0"/>
              </a:rPr>
              <a:t>Osinko </a:t>
            </a:r>
          </a:p>
          <a:p>
            <a:pPr algn="ctr"/>
            <a:r>
              <a:rPr lang="fi-FI" sz="1800" b="1">
                <a:latin typeface="Arial" charset="0"/>
              </a:rPr>
              <a:t>verovapaa</a:t>
            </a:r>
          </a:p>
        </p:txBody>
      </p:sp>
      <p:sp>
        <p:nvSpPr>
          <p:cNvPr id="116755" name="Line 19"/>
          <p:cNvSpPr>
            <a:spLocks noChangeShapeType="1"/>
          </p:cNvSpPr>
          <p:nvPr/>
        </p:nvSpPr>
        <p:spPr bwMode="auto">
          <a:xfrm>
            <a:off x="49530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Käyttöomaisuusosakkeiden luovutukset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Yhteisöjen käyttöomaisuusosakkeiden luovutukset ovat verovapaita, jos myyjä</a:t>
            </a:r>
          </a:p>
          <a:p>
            <a:pPr lvl="1"/>
            <a:r>
              <a:rPr lang="fi-FI"/>
              <a:t>ei harjoita pääomasijoitustoimintaa</a:t>
            </a:r>
          </a:p>
          <a:p>
            <a:pPr lvl="1"/>
            <a:r>
              <a:rPr lang="fi-FI"/>
              <a:t>on omistanut vähintään 10 % myytävän yhtiön osakepääomasta vähintään vuoden ennen luovutusta</a:t>
            </a:r>
          </a:p>
          <a:p>
            <a:r>
              <a:rPr lang="fi-FI"/>
              <a:t>Luovutusvoittoverovapaus ei koske</a:t>
            </a:r>
          </a:p>
          <a:p>
            <a:pPr lvl="1"/>
            <a:r>
              <a:rPr lang="fi-FI"/>
              <a:t>kiinteistöosakkeiden myyntiä</a:t>
            </a:r>
          </a:p>
          <a:p>
            <a:pPr lvl="1"/>
            <a:r>
              <a:rPr lang="fi-FI"/>
              <a:t>muussa kuin EU- tai verosopimusvaltiossa asuvan yhtiön osakkeiden myyntiä</a:t>
            </a:r>
          </a:p>
          <a:p>
            <a:pPr lvl="1"/>
            <a:endParaRPr lang="fi-FI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988300" cy="1081088"/>
          </a:xfrm>
        </p:spPr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Verovapaat osakeluovutukset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988300" cy="4135438"/>
          </a:xfrm>
        </p:spPr>
        <p:txBody>
          <a:bodyPr/>
          <a:lstStyle/>
          <a:p>
            <a:r>
              <a:rPr lang="fi-FI" dirty="0"/>
              <a:t>Luovuttaja on omistanut  </a:t>
            </a:r>
          </a:p>
          <a:p>
            <a:pPr lvl="1"/>
            <a:r>
              <a:rPr lang="fi-FI" sz="1600" dirty="0"/>
              <a:t>yhtäjaksoisesti vähintään vuoden ajan</a:t>
            </a:r>
          </a:p>
          <a:p>
            <a:pPr lvl="1"/>
            <a:r>
              <a:rPr lang="fi-FI" sz="1600" dirty="0"/>
              <a:t>ajanjaksona, joka on päättynyt enintään vuotta ennen luovutusta</a:t>
            </a:r>
          </a:p>
          <a:p>
            <a:pPr lvl="1"/>
            <a:r>
              <a:rPr lang="fi-FI" sz="1600" dirty="0"/>
              <a:t>vähintään 10 % osuuden luovutettavan yhtiön osakepääomasta</a:t>
            </a:r>
          </a:p>
          <a:p>
            <a:pPr lvl="1"/>
            <a:r>
              <a:rPr lang="fi-FI" sz="1600" dirty="0"/>
              <a:t>luovutettavat osakkeet kuuluvat näin omistettuihin osakkeisiin</a:t>
            </a:r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990600" y="3768725"/>
            <a:ext cx="3800475" cy="766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endParaRPr lang="fi-FI" sz="1800" b="1">
              <a:latin typeface="Arial" charset="0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762250" y="4024313"/>
            <a:ext cx="701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fi-FI" sz="1800" b="1">
                <a:solidFill>
                  <a:schemeClr val="bg1"/>
                </a:solidFill>
                <a:latin typeface="Arial" charset="0"/>
              </a:rPr>
              <a:t>10 %</a:t>
            </a:r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 flipV="1">
            <a:off x="4503737" y="3321050"/>
            <a:ext cx="0" cy="766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H="1">
            <a:off x="4576762" y="4151313"/>
            <a:ext cx="2795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2" name="Line 8"/>
          <p:cNvSpPr>
            <a:spLocks noChangeShapeType="1"/>
          </p:cNvSpPr>
          <p:nvPr/>
        </p:nvSpPr>
        <p:spPr bwMode="auto">
          <a:xfrm flipV="1">
            <a:off x="7372350" y="3384550"/>
            <a:ext cx="0" cy="766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>
            <a:off x="703262" y="4854575"/>
            <a:ext cx="73152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4" name="Line 10"/>
          <p:cNvSpPr>
            <a:spLocks noChangeShapeType="1"/>
          </p:cNvSpPr>
          <p:nvPr/>
        </p:nvSpPr>
        <p:spPr bwMode="auto">
          <a:xfrm>
            <a:off x="1133475" y="4664075"/>
            <a:ext cx="0" cy="382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>
            <a:off x="4503737" y="4664075"/>
            <a:ext cx="0" cy="382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6" name="Line 12"/>
          <p:cNvSpPr>
            <a:spLocks noChangeShapeType="1"/>
          </p:cNvSpPr>
          <p:nvPr/>
        </p:nvSpPr>
        <p:spPr bwMode="auto">
          <a:xfrm>
            <a:off x="7372350" y="4664075"/>
            <a:ext cx="0" cy="382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7" name="Text Box 13"/>
          <p:cNvSpPr txBox="1">
            <a:spLocks noChangeArrowheads="1"/>
          </p:cNvSpPr>
          <p:nvPr/>
        </p:nvSpPr>
        <p:spPr bwMode="auto">
          <a:xfrm>
            <a:off x="6711950" y="35766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1 %</a:t>
            </a:r>
          </a:p>
        </p:txBody>
      </p:sp>
      <p:sp>
        <p:nvSpPr>
          <p:cNvPr id="118798" name="Text Box 14"/>
          <p:cNvSpPr txBox="1">
            <a:spLocks noChangeArrowheads="1"/>
          </p:cNvSpPr>
          <p:nvPr/>
        </p:nvSpPr>
        <p:spPr bwMode="auto">
          <a:xfrm>
            <a:off x="3914775" y="34496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9 %</a:t>
            </a:r>
          </a:p>
        </p:txBody>
      </p:sp>
      <p:sp>
        <p:nvSpPr>
          <p:cNvPr id="118799" name="Text Box 15"/>
          <p:cNvSpPr txBox="1">
            <a:spLocks noChangeArrowheads="1"/>
          </p:cNvSpPr>
          <p:nvPr/>
        </p:nvSpPr>
        <p:spPr bwMode="auto">
          <a:xfrm>
            <a:off x="5722937" y="4919663"/>
            <a:ext cx="708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12 kk</a:t>
            </a:r>
          </a:p>
        </p:txBody>
      </p:sp>
      <p:sp>
        <p:nvSpPr>
          <p:cNvPr id="118800" name="Text Box 16"/>
          <p:cNvSpPr txBox="1">
            <a:spLocks noChangeArrowheads="1"/>
          </p:cNvSpPr>
          <p:nvPr/>
        </p:nvSpPr>
        <p:spPr bwMode="auto">
          <a:xfrm>
            <a:off x="2495550" y="4919663"/>
            <a:ext cx="7096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12 kk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3289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sz="2000" dirty="0" err="1"/>
              <a:t>Verent</a:t>
            </a:r>
            <a:r>
              <a:rPr lang="fi-FI" sz="2000" dirty="0"/>
              <a:t> Oy päättää jakaa maaliskuussa 2014 osinkoa 7000 euroa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fi-FI" sz="1800" dirty="0"/>
              <a:t>Osinko on verovapaa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Kesäkuussa 2012 autonvuokrausta harjoittava ketju ostaa </a:t>
            </a:r>
            <a:r>
              <a:rPr lang="fi-FI" sz="2000" dirty="0" err="1"/>
              <a:t>Veboil</a:t>
            </a:r>
            <a:r>
              <a:rPr lang="fi-FI" sz="2000" dirty="0"/>
              <a:t> Oy:ltä </a:t>
            </a:r>
            <a:r>
              <a:rPr lang="fi-FI" sz="2000" dirty="0" err="1"/>
              <a:t>Verent</a:t>
            </a:r>
            <a:r>
              <a:rPr lang="fi-FI" sz="2000" dirty="0"/>
              <a:t> Oy:n osakkeet 85 000 eurolla</a:t>
            </a:r>
          </a:p>
          <a:p>
            <a:pPr lvl="1">
              <a:lnSpc>
                <a:spcPct val="90000"/>
              </a:lnSpc>
            </a:pPr>
            <a:r>
              <a:rPr lang="fi-FI" sz="1800" dirty="0"/>
              <a:t>Osakkeet kuuluvat käyttöomaisuuteen</a:t>
            </a:r>
          </a:p>
          <a:p>
            <a:pPr lvl="1">
              <a:lnSpc>
                <a:spcPct val="90000"/>
              </a:lnSpc>
            </a:pPr>
            <a:r>
              <a:rPr lang="fi-FI" sz="1800" dirty="0"/>
              <a:t>Ne edustavat 100%:a yhtiön osakekannasta</a:t>
            </a:r>
          </a:p>
          <a:p>
            <a:pPr lvl="1">
              <a:lnSpc>
                <a:spcPct val="90000"/>
              </a:lnSpc>
            </a:pPr>
            <a:r>
              <a:rPr lang="fi-FI" sz="1800" dirty="0"/>
              <a:t>Osakkeet hankittiin verovuonna 2004, joten ne on omistettu yli yhden vuoden ajan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447800" y="5257800"/>
            <a:ext cx="6486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lvl="1" algn="ctr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000">
                <a:latin typeface="Arial" charset="0"/>
              </a:rPr>
              <a:t>Osakkeiden luovutushinta ei ole veronalaista tuloa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Menon vähennyskelpoisuus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000"/>
              <a:t>Menon käsite on laaja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Meno on vähennyskelpoista, jos sen tarkoituksena  on edistää tulonhankkimistoimintaa välittömästi tai välillisesti.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Vähennyskelpoisia menoja ovat mm. palkkameno, vuokra-meno, vakuutusmaksu, kurssitappio, mainosmeno, tutkimusmeno, omaisuuden hankintameno jne.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Osakeyhtiön vieraan tai oman pääoman palautukset eivät ole luonteeltaan menoja, koska niihin on alunperin liittynyt takaisinmaksuvelvollisuus.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i-FI" sz="1800"/>
          </a:p>
          <a:p>
            <a:pPr>
              <a:lnSpc>
                <a:spcPct val="80000"/>
              </a:lnSpc>
            </a:pPr>
            <a:r>
              <a:rPr lang="fi-FI" sz="2000"/>
              <a:t>Vähennyskelpoisen menon luonne</a:t>
            </a:r>
          </a:p>
          <a:p>
            <a:pPr lvl="1">
              <a:lnSpc>
                <a:spcPct val="80000"/>
              </a:lnSpc>
            </a:pPr>
            <a:r>
              <a:rPr lang="fi-FI" sz="1800"/>
              <a:t>Menon pitää liittyä veronalaisen tulon hankkimiseen ja menosta on pitänyt suorittaa vastiketta rahana tai rahanarvoisena etuna </a:t>
            </a:r>
            <a:endParaRPr lang="fi-FI" sz="1800" i="1"/>
          </a:p>
          <a:p>
            <a:pPr>
              <a:lnSpc>
                <a:spcPct val="90000"/>
              </a:lnSpc>
              <a:buFontTx/>
              <a:buNone/>
            </a:pPr>
            <a:endParaRPr lang="fi-FI" sz="1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Vähennyskelpoisuuden rajoitteita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Vähennyskelvottomia menoja ovat mm.</a:t>
            </a:r>
          </a:p>
          <a:p>
            <a:pPr lvl="1"/>
            <a:r>
              <a:rPr lang="fi-FI" dirty="0"/>
              <a:t>Luonnollisen henkilön elantomenot </a:t>
            </a:r>
          </a:p>
          <a:p>
            <a:pPr lvl="1"/>
            <a:r>
              <a:rPr lang="fi-FI" dirty="0"/>
              <a:t>Rangaistuksen- ja sanktionluontoiset maksut sekä lahjukset</a:t>
            </a:r>
          </a:p>
          <a:p>
            <a:pPr lvl="1"/>
            <a:r>
              <a:rPr lang="fi-FI" dirty="0"/>
              <a:t>Verovelvollisen puolison ja alle 14-vuotiaan lapsen palkat </a:t>
            </a:r>
          </a:p>
          <a:p>
            <a:pPr lvl="1"/>
            <a:r>
              <a:rPr lang="fi-FI" dirty="0"/>
              <a:t>Välittömät verot</a:t>
            </a:r>
          </a:p>
          <a:p>
            <a:pPr lvl="1"/>
            <a:r>
              <a:rPr lang="fi-FI" dirty="0"/>
              <a:t>50 % </a:t>
            </a:r>
            <a:r>
              <a:rPr lang="fi-FI"/>
              <a:t>edustusmenoista </a:t>
            </a:r>
          </a:p>
          <a:p>
            <a:pPr lvl="1"/>
            <a:r>
              <a:rPr lang="fi-FI"/>
              <a:t>Jaettu </a:t>
            </a:r>
            <a:r>
              <a:rPr lang="fi-FI" dirty="0"/>
              <a:t>osinko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Vähennyskelpoisuuden rajoitteita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Käyttöomaisuusosakkeiden luovutustappiot vähennyskelvottomia symmetrisesti luovutusvoittojen verovapauden kanssa</a:t>
            </a:r>
          </a:p>
          <a:p>
            <a:pPr lvl="1">
              <a:lnSpc>
                <a:spcPct val="90000"/>
              </a:lnSpc>
            </a:pPr>
            <a:r>
              <a:rPr lang="fi-FI"/>
              <a:t>Koskee vain yhteisöjen osakeluovutuksia</a:t>
            </a:r>
          </a:p>
          <a:p>
            <a:pPr lvl="1">
              <a:lnSpc>
                <a:spcPct val="90000"/>
              </a:lnSpc>
            </a:pPr>
            <a:r>
              <a:rPr lang="fi-FI"/>
              <a:t>ei koske mm. asunto-osakkeiden myyntiä </a:t>
            </a:r>
          </a:p>
          <a:p>
            <a:pPr>
              <a:lnSpc>
                <a:spcPct val="90000"/>
              </a:lnSpc>
            </a:pPr>
            <a:r>
              <a:rPr lang="fi-FI"/>
              <a:t>Verovapaan tulon hankkimisesta johtuneet menot eivät lähtökohtaisesti ole vähennyskelpoisia </a:t>
            </a:r>
          </a:p>
          <a:p>
            <a:pPr lvl="1">
              <a:lnSpc>
                <a:spcPct val="90000"/>
              </a:lnSpc>
            </a:pPr>
            <a:r>
              <a:rPr lang="fi-FI"/>
              <a:t>mm. verovapaaseen osakeluovutukseen liittyvät asiantuntijapalvelut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2765425"/>
          </a:xfrm>
        </p:spPr>
        <p:txBody>
          <a:bodyPr/>
          <a:lstStyle/>
          <a:p>
            <a:r>
              <a:rPr lang="fi-FI" sz="2000" dirty="0" err="1"/>
              <a:t>Verent</a:t>
            </a:r>
            <a:r>
              <a:rPr lang="fi-FI" sz="2000" dirty="0"/>
              <a:t> Oy:n osakkeiden luovutus oli verovapaa</a:t>
            </a:r>
          </a:p>
          <a:p>
            <a:pPr>
              <a:buFontTx/>
              <a:buNone/>
            </a:pPr>
            <a:endParaRPr lang="fi-FI" sz="1800" dirty="0"/>
          </a:p>
          <a:p>
            <a:pPr>
              <a:buFontTx/>
              <a:buNone/>
            </a:pPr>
            <a:endParaRPr lang="fi-FI" sz="1800" dirty="0"/>
          </a:p>
          <a:p>
            <a:pPr>
              <a:buFontTx/>
              <a:buNone/>
            </a:pPr>
            <a:endParaRPr lang="fi-FI" sz="1800" dirty="0"/>
          </a:p>
          <a:p>
            <a:r>
              <a:rPr lang="fi-FI" sz="2000" dirty="0"/>
              <a:t>Veijo Veronmaksajan vaimo Riitta työskentelee </a:t>
            </a:r>
            <a:r>
              <a:rPr lang="fi-FI" sz="2000" dirty="0" err="1"/>
              <a:t>Veboil</a:t>
            </a:r>
            <a:r>
              <a:rPr lang="fi-FI" sz="2000" dirty="0"/>
              <a:t> Oy:n palveluksessa. Hänelle on verovuodelta 2014 maksettu palkka 24 000 euroa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990600" y="5181600"/>
            <a:ext cx="742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lvl="1" algn="ctr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>
                <a:latin typeface="Arial" charset="0"/>
              </a:rPr>
              <a:t>Palkka on Veboil Oy:n vähennyskelpoinen meno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990600" y="22860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>
                <a:latin typeface="Arial" charset="0"/>
              </a:rPr>
              <a:t>Osakkeiden hankintameno 50 000 euroa ei ole Veboil Oy:n vähennyskelpoinen meno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  <p:bldP spid="12493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Elinkeinotoiminnan tulol</a:t>
            </a:r>
            <a:r>
              <a:rPr lang="fi-FI" dirty="0">
                <a:solidFill>
                  <a:srgbClr val="FF0000"/>
                </a:solidFill>
                <a:latin typeface="Arial"/>
              </a:rPr>
              <a:t>ä</a:t>
            </a:r>
            <a:r>
              <a:rPr lang="fi-FI" dirty="0">
                <a:solidFill>
                  <a:srgbClr val="FF0000"/>
                </a:solidFill>
              </a:rPr>
              <a:t>hde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elinkeinotoiminnalla tarkoitetaan liike- ja ammattitoimintaa</a:t>
            </a:r>
          </a:p>
          <a:p>
            <a:r>
              <a:rPr lang="fi-FI"/>
              <a:t>elinkeinotoiminnassa saadut tulot ovat veronalaisia</a:t>
            </a:r>
          </a:p>
          <a:p>
            <a:r>
              <a:rPr lang="fi-FI"/>
              <a:t>kaikki tulon hankkimisesta ja s</a:t>
            </a:r>
            <a:r>
              <a:rPr lang="fi-FI">
                <a:latin typeface="Arial"/>
              </a:rPr>
              <a:t>ä</a:t>
            </a:r>
            <a:r>
              <a:rPr lang="fi-FI"/>
              <a:t>ilytt</a:t>
            </a:r>
            <a:r>
              <a:rPr lang="fi-FI">
                <a:latin typeface="Arial"/>
              </a:rPr>
              <a:t>ä</a:t>
            </a:r>
            <a:r>
              <a:rPr lang="fi-FI"/>
              <a:t>misest</a:t>
            </a:r>
            <a:r>
              <a:rPr lang="fi-FI">
                <a:latin typeface="Arial"/>
              </a:rPr>
              <a:t>ä</a:t>
            </a:r>
            <a:r>
              <a:rPr lang="fi-FI"/>
              <a:t> johtuneet menot ja menetykset ovat v</a:t>
            </a:r>
            <a:r>
              <a:rPr lang="fi-FI">
                <a:latin typeface="Arial"/>
              </a:rPr>
              <a:t>ä</a:t>
            </a:r>
            <a:r>
              <a:rPr lang="fi-FI"/>
              <a:t>hennyskelpoisia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Jaksotus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  <a:p>
            <a:r>
              <a:rPr lang="fi-FI"/>
              <a:t>Verotus toimitetaan verovuosittain</a:t>
            </a:r>
          </a:p>
          <a:p>
            <a:pPr lvl="1"/>
            <a:r>
              <a:rPr lang="fi-FI"/>
              <a:t>Veronalaiset tulot ja vähennyskelpoiset menot jaksotetaan verovuoden tuotoiksi ja kuluiksi</a:t>
            </a:r>
          </a:p>
          <a:p>
            <a:pPr lvl="1"/>
            <a:r>
              <a:rPr lang="fi-FI"/>
              <a:t>Verovuosi voi sisältää useita tilikausia</a:t>
            </a:r>
          </a:p>
          <a:p>
            <a:endParaRPr lang="fi-FI"/>
          </a:p>
          <a:p>
            <a:pPr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Jaksotus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EVL:n jaksotuksen lähtökohtana suoriteperiaate</a:t>
            </a:r>
          </a:p>
          <a:p>
            <a:pPr lvl="1"/>
            <a:r>
              <a:rPr lang="fi-FI"/>
              <a:t>Tulo syntyy, kun suorite luovutetaan</a:t>
            </a:r>
          </a:p>
          <a:p>
            <a:pPr lvl="1"/>
            <a:r>
              <a:rPr lang="fi-FI"/>
              <a:t>Meno syntyy, kun tuotannontekijä vastaanotetaan</a:t>
            </a:r>
          </a:p>
          <a:p>
            <a:pPr lvl="1"/>
            <a:r>
              <a:rPr lang="fi-FI"/>
              <a:t>Vähäiset meno- ja tuloerät voidaan jättää maksuperusteisiksi</a:t>
            </a:r>
          </a:p>
          <a:p>
            <a:pPr lvl="1"/>
            <a:r>
              <a:rPr lang="fi-FI"/>
              <a:t>Menetys on lähtökohtaisesti sen verovuoden kulua, jonka aikana se on todettu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Menon jaksottaminen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Meno tulon kohdalle –periaate läsnä EVL:n säännöstössä</a:t>
            </a:r>
          </a:p>
          <a:p>
            <a:pPr lvl="1"/>
            <a:r>
              <a:rPr lang="fi-FI"/>
              <a:t>Useina vuosina tuloa kerryttävien hyödykkeiden hankintameno on jaksotettava vähennettäväksi kuluna useana vuonna</a:t>
            </a:r>
          </a:p>
          <a:p>
            <a:pPr lvl="1"/>
            <a:r>
              <a:rPr lang="fi-FI"/>
              <a:t>Myös useana vuotena tuloa kerryttävät menot jaksotettava vaikutusajalleen, kuitenkin enintään 10 vuodelle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Yhtiö on verovuonna 2012 remontoinut huoltoaseman myymälä- ja kahvilatilat ajanmukaisiksi ja trendikkäiksi. Remontti kustansi yhtiölle 8 000 euroa. Kirjapitoon yhtiö on kirjannut kustannukset vuosikuluksi. Vuokrasopimus huoltamotiloista päättyy vuonna 2019</a:t>
            </a:r>
          </a:p>
          <a:p>
            <a:pPr lvl="1">
              <a:buFontTx/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1420813"/>
          </a:xfrm>
        </p:spPr>
        <p:txBody>
          <a:bodyPr/>
          <a:lstStyle/>
          <a:p>
            <a:r>
              <a:rPr lang="fi-FI"/>
              <a:t>Vuokrakiinteistön perusparannusmenot kerryttävät tuloa tyypillisesti useana verovuonna</a:t>
            </a:r>
          </a:p>
          <a:p>
            <a:pPr>
              <a:buFontTx/>
              <a:buNone/>
            </a:pPr>
            <a:endParaRPr lang="fi-FI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990600" y="2971800"/>
            <a:ext cx="7620000" cy="212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>
              <a:spcBef>
                <a:spcPct val="5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 dirty="0">
                <a:latin typeface="Arial" charset="0"/>
              </a:rPr>
              <a:t>Perusparannusmenot on jaksotettava usealle vuodelle</a:t>
            </a:r>
          </a:p>
          <a:p>
            <a:pPr lvl="1">
              <a:spcBef>
                <a:spcPct val="5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 dirty="0">
                <a:latin typeface="Arial" charset="0"/>
              </a:rPr>
              <a:t>Koska vuokrasopimus päättyy vuonna 2019, jaksotetaan menot verotuksessa 8 vuodelle (1000 euroa/vuosi)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Hankintameno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Hyödykkeen hankinnasta johtuneet menot aktivoidaan hyödykkeen hankintamenoon</a:t>
            </a:r>
          </a:p>
          <a:p>
            <a:pPr lvl="1"/>
            <a:r>
              <a:rPr lang="fi-FI"/>
              <a:t>Esim. huoneiston hankinnasta suoritettua varainsiirtoveroa ei voida vähentää vuosikuluna vaan osana huoneiston hankintamenoa</a:t>
            </a:r>
          </a:p>
          <a:p>
            <a:r>
              <a:rPr lang="fi-FI"/>
              <a:t>Hankintamenon jaksottaminen kuluksi vaihtelee hyödykkeen omaisuuslajista riippuen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Vaihto-omaisuuden hankintameno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Kun myytäväksi tarkoitettu hyödyke ostetaan, sen hankintameno merkitään taseeseen vaihto-omaisuudeksi.</a:t>
            </a:r>
          </a:p>
          <a:p>
            <a:pPr>
              <a:spcBef>
                <a:spcPct val="50000"/>
              </a:spcBef>
            </a:pPr>
            <a:r>
              <a:rPr lang="fi-FI"/>
              <a:t>Hankintamenoa ei vähennetä heti, vaan vasta sinä vuonna, jolloin hyödyke myydään tai kulutetaan.</a:t>
            </a:r>
          </a:p>
          <a:p>
            <a:r>
              <a:rPr lang="fi-FI"/>
              <a:t>Vaihto-omaisuuden menetys on pääsäännöstä poiketen sen verovuoden kulua, jona menetys on tapahtunut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Vaihto-omaisuuden hankintameno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Realisoitumaton arvonalennus</a:t>
            </a:r>
          </a:p>
          <a:p>
            <a:pPr lvl="2"/>
            <a:r>
              <a:rPr lang="fi-FI"/>
              <a:t>vaihto-omaisuus arvostetaan verovuoden päättyessä alimman arvon periaatteen mukaisesti hankintamenoon, todennäköiseen luovutushintaan tai todennäköiseen vastaavan omaisuuden hankintamenoon</a:t>
            </a:r>
          </a:p>
          <a:p>
            <a:pPr lvl="2"/>
            <a:r>
              <a:rPr lang="fi-FI"/>
              <a:t>hankintamenoa alempi arvostus -&gt; arvonalentuminen vähennyskelpoinen kulu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Luovutushinta tuloutetaan ja hankintameno vähennetään sinä verovuonna, jona käyttöomaisuus on luovutettu</a:t>
            </a:r>
          </a:p>
          <a:p>
            <a:pPr lvl="1"/>
            <a:r>
              <a:rPr lang="fi-FI"/>
              <a:t>Koneista ja kalustosta saatu luovutushinta tuloutetaan epäsuorasti </a:t>
            </a:r>
          </a:p>
          <a:p>
            <a:r>
              <a:rPr lang="fi-FI"/>
              <a:t>Kuluva käyttöomaisuus</a:t>
            </a:r>
          </a:p>
          <a:p>
            <a:r>
              <a:rPr lang="fi-FI"/>
              <a:t>Kulumaton käyttöomaisuus </a:t>
            </a:r>
          </a:p>
          <a:p>
            <a:pPr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hankintamenon jaksottaminen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Poistoina ei saa vähentää enempää kuin mitä verovelvollinen on kirjanpidossaan verovuonna tai aiemmin vähentänyt</a:t>
            </a:r>
          </a:p>
          <a:p>
            <a:pPr lvl="1" eaLnBrk="0" hangingPunct="0"/>
            <a:r>
              <a:rPr lang="fi-FI"/>
              <a:t>Tarkoituksena on estää tilanne, jossa verovelvollinen voisi vain verotuksessa tehtävin vähennyksin pienentää verotettavan tulonsa, mutta samalla näyttää kirjanpidollista voittoa ja jakaa sitä omistajille. </a:t>
            </a:r>
          </a:p>
          <a:p>
            <a:pPr lvl="1" eaLnBrk="0" hangingPunct="0"/>
            <a:r>
              <a:rPr lang="fi-FI"/>
              <a:t>Rajoitus koskee erityisesti osakeyhtiöitä, joissa voitonjakoa rajoittaa taseen osoittama vapaa oma pääoma.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Henkil</a:t>
            </a:r>
            <a:r>
              <a:rPr lang="fi-FI" dirty="0">
                <a:solidFill>
                  <a:srgbClr val="FF0000"/>
                </a:solidFill>
                <a:latin typeface="Arial"/>
              </a:rPr>
              <a:t>ö</a:t>
            </a:r>
            <a:r>
              <a:rPr lang="fi-FI" dirty="0">
                <a:solidFill>
                  <a:srgbClr val="FF0000"/>
                </a:solidFill>
              </a:rPr>
              <a:t>kohtainen tulol</a:t>
            </a:r>
            <a:r>
              <a:rPr lang="fi-FI" dirty="0">
                <a:solidFill>
                  <a:srgbClr val="FF0000"/>
                </a:solidFill>
                <a:latin typeface="Arial"/>
              </a:rPr>
              <a:t>ä</a:t>
            </a:r>
            <a:r>
              <a:rPr lang="fi-FI" dirty="0">
                <a:solidFill>
                  <a:srgbClr val="FF0000"/>
                </a:solidFill>
              </a:rPr>
              <a:t>hde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fi-FI"/>
              <a:t>henkil</a:t>
            </a:r>
            <a:r>
              <a:rPr lang="fi-FI">
                <a:latin typeface="Arial"/>
              </a:rPr>
              <a:t>ö</a:t>
            </a:r>
            <a:r>
              <a:rPr lang="fi-FI"/>
              <a:t>kohtaiseen tulol</a:t>
            </a:r>
            <a:r>
              <a:rPr lang="fi-FI">
                <a:latin typeface="Arial"/>
              </a:rPr>
              <a:t>ä</a:t>
            </a:r>
            <a:r>
              <a:rPr lang="fi-FI"/>
              <a:t>hteeseen kuuluu muu toiminta kuin elinkeinotoiminta ja maatalous</a:t>
            </a:r>
          </a:p>
          <a:p>
            <a:pPr>
              <a:lnSpc>
                <a:spcPct val="90000"/>
              </a:lnSpc>
            </a:pPr>
            <a:r>
              <a:rPr lang="fi-FI"/>
              <a:t>esimerkkej</a:t>
            </a:r>
            <a:r>
              <a:rPr lang="fi-FI">
                <a:latin typeface="Arial"/>
              </a:rPr>
              <a:t>ä</a:t>
            </a:r>
            <a:endParaRPr lang="fi-FI"/>
          </a:p>
          <a:p>
            <a:pPr lvl="1">
              <a:lnSpc>
                <a:spcPct val="90000"/>
              </a:lnSpc>
            </a:pPr>
            <a:r>
              <a:rPr lang="fi-FI"/>
              <a:t>kiinteist</a:t>
            </a:r>
            <a:r>
              <a:rPr lang="fi-FI">
                <a:latin typeface="Arial"/>
              </a:rPr>
              <a:t>ö</a:t>
            </a:r>
            <a:r>
              <a:rPr lang="fi-FI"/>
              <a:t>n vuokraus</a:t>
            </a:r>
          </a:p>
          <a:p>
            <a:pPr lvl="2">
              <a:lnSpc>
                <a:spcPct val="90000"/>
              </a:lnSpc>
            </a:pPr>
            <a:r>
              <a:rPr lang="fi-FI"/>
              <a:t>vuokratulot ja -menot kuuluvat henkil</a:t>
            </a:r>
            <a:r>
              <a:rPr lang="fi-FI">
                <a:latin typeface="Arial"/>
              </a:rPr>
              <a:t>ö</a:t>
            </a:r>
            <a:r>
              <a:rPr lang="fi-FI"/>
              <a:t>kohtaiseen tulol</a:t>
            </a:r>
            <a:r>
              <a:rPr lang="fi-FI">
                <a:latin typeface="Arial"/>
              </a:rPr>
              <a:t>ä</a:t>
            </a:r>
            <a:r>
              <a:rPr lang="fi-FI"/>
              <a:t>hteeseen, jos kiinteist</a:t>
            </a:r>
            <a:r>
              <a:rPr lang="fi-FI">
                <a:latin typeface="Arial"/>
              </a:rPr>
              <a:t>öä</a:t>
            </a:r>
            <a:r>
              <a:rPr lang="fi-FI"/>
              <a:t> ei k</a:t>
            </a:r>
            <a:r>
              <a:rPr lang="fi-FI">
                <a:latin typeface="Arial"/>
              </a:rPr>
              <a:t>ä</a:t>
            </a:r>
            <a:r>
              <a:rPr lang="fi-FI"/>
              <a:t>ytet</a:t>
            </a:r>
            <a:r>
              <a:rPr lang="fi-FI">
                <a:latin typeface="Arial"/>
              </a:rPr>
              <a:t>ä</a:t>
            </a:r>
            <a:r>
              <a:rPr lang="fi-FI"/>
              <a:t> elinkeinotoiminnassa</a:t>
            </a:r>
          </a:p>
          <a:p>
            <a:pPr lvl="1">
              <a:lnSpc>
                <a:spcPct val="90000"/>
              </a:lnSpc>
            </a:pPr>
            <a:r>
              <a:rPr lang="fi-FI"/>
              <a:t>yhti</a:t>
            </a:r>
            <a:r>
              <a:rPr lang="fi-FI">
                <a:latin typeface="Arial"/>
              </a:rPr>
              <a:t>ö</a:t>
            </a:r>
            <a:r>
              <a:rPr lang="fi-FI"/>
              <a:t>n rahavarojen lainaaminen osakkaalle</a:t>
            </a:r>
          </a:p>
          <a:p>
            <a:pPr lvl="2">
              <a:lnSpc>
                <a:spcPct val="90000"/>
              </a:lnSpc>
            </a:pPr>
            <a:r>
              <a:rPr lang="fi-FI"/>
              <a:t>osakkaalta peritty korko on yhti</a:t>
            </a:r>
            <a:r>
              <a:rPr lang="fi-FI">
                <a:latin typeface="Arial"/>
              </a:rPr>
              <a:t>ö</a:t>
            </a:r>
            <a:r>
              <a:rPr lang="fi-FI"/>
              <a:t>n henkil</a:t>
            </a:r>
            <a:r>
              <a:rPr lang="fi-FI">
                <a:latin typeface="Arial"/>
              </a:rPr>
              <a:t>ö</a:t>
            </a:r>
            <a:r>
              <a:rPr lang="fi-FI"/>
              <a:t>kohtaisen tulol</a:t>
            </a:r>
            <a:r>
              <a:rPr lang="fi-FI">
                <a:latin typeface="Arial"/>
              </a:rPr>
              <a:t>ä</a:t>
            </a:r>
            <a:r>
              <a:rPr lang="fi-FI"/>
              <a:t>hteen tuloa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– irtain käyttöomaisuus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/>
            <a:r>
              <a:rPr lang="fi-FI"/>
              <a:t>Koneiden, kaluston ja muun irtaimen käyttöomaisuuden hankintamenoista tehtävät poistot ovat degressiivisiä </a:t>
            </a:r>
            <a:r>
              <a:rPr lang="fi-FI" u="sng"/>
              <a:t>yhdestä </a:t>
            </a:r>
            <a:r>
              <a:rPr lang="fi-FI"/>
              <a:t>menojäännöksestä tehtäviä poistoja</a:t>
            </a:r>
          </a:p>
          <a:p>
            <a:pPr lvl="1" eaLnBrk="0" hangingPunct="0"/>
            <a:r>
              <a:rPr lang="fi-FI"/>
              <a:t>Irtaimen käyttöomaisuuden luovutusvoitot eivät ole suoraan veronalaisia</a:t>
            </a:r>
          </a:p>
          <a:p>
            <a:pPr lvl="1" eaLnBrk="0" hangingPunct="0"/>
            <a:r>
              <a:rPr lang="fi-FI"/>
              <a:t>Luovutusvoitot vähennetään menojäännöstä laskettaessa ja ne pienentävät siten tulevien vuosien poistoja</a:t>
            </a:r>
          </a:p>
          <a:p>
            <a:pPr lvl="1"/>
            <a:endParaRPr lang="fi-FI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– irtain käyttöomaisuus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Jos irtaimen käyttöomaisuuden yhteenlaskettu hankintameno verovuoden lopussa ylittää sen yhteenlasketun käyvän arvon, voi siitä tehdä ylimenevän osan suuruisen lisäpoiston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00213"/>
            <a:ext cx="7620000" cy="2819400"/>
          </a:xfrm>
        </p:spPr>
        <p:txBody>
          <a:bodyPr/>
          <a:lstStyle/>
          <a:p>
            <a:r>
              <a:rPr lang="fi-FI" dirty="0"/>
              <a:t>Yhtiö myy verovuonna 2014 huoltoasemalla käytössä olleen autonpesukoneen 2.000 eurolla. Pesukoneen hankintameno oli kirjanpidossa poistettu kokonaan</a:t>
            </a:r>
          </a:p>
          <a:p>
            <a:pPr lvl="1"/>
            <a:r>
              <a:rPr lang="fi-FI" dirty="0"/>
              <a:t>Myynnin tulosvaikutus kirjanpidossa 2.000 euroa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1143000" y="4191000"/>
            <a:ext cx="7696200" cy="169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000" dirty="0">
                <a:latin typeface="Arial" charset="0"/>
              </a:rPr>
              <a:t>Verotuksessa myyntivoitto ei ole suoraan veronalaista tuloa vuonna 2014, vaan irtaimen käyttöomaisuuden menojäännöksestä vähennetään 2.000 euroa</a:t>
            </a:r>
          </a:p>
          <a:p>
            <a:pPr lvl="1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000" dirty="0">
                <a:latin typeface="Arial" charset="0"/>
              </a:rPr>
              <a:t>Myös verotettavaa tuloa laskettaessa tehdään 2.000 euron vähennys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Irtaimen käyttöomaisuuden yhteinen </a:t>
            </a:r>
          </a:p>
          <a:p>
            <a:pPr>
              <a:buFontTx/>
              <a:buNone/>
            </a:pPr>
            <a:r>
              <a:rPr lang="fi-FI" sz="2000" dirty="0"/>
              <a:t>menojäännös vuoden alussa			22.000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Myyty autonpesukone			- 	  2.000	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Menojäännös yhteensä			=	20.000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Poisto 25% 					 -5.000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Irtaimen käyttöomaisuuden yhteinen </a:t>
            </a:r>
          </a:p>
          <a:p>
            <a:pPr>
              <a:buFontTx/>
              <a:buNone/>
            </a:pPr>
            <a:r>
              <a:rPr lang="fi-FI" sz="2000" dirty="0"/>
              <a:t>menojäännös vuoden lopussa			15.000</a:t>
            </a:r>
            <a:endParaRPr lang="fi-FI" sz="2000" i="1" dirty="0"/>
          </a:p>
          <a:p>
            <a:endParaRPr lang="fi-FI" sz="18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- rakennukset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fi-FI"/>
              <a:t>Rakennuksen poistamattomasta hankintamenosta saadaan tehdä enintään 4 - 20%:n suuruinen degressiivinen poisto vuodessa. </a:t>
            </a:r>
          </a:p>
          <a:p>
            <a:pPr lvl="1">
              <a:spcBef>
                <a:spcPct val="50000"/>
              </a:spcBef>
            </a:pPr>
            <a:r>
              <a:rPr lang="fi-FI"/>
              <a:t>Poisto tehdään kustakin rakennuksesta erikseen</a:t>
            </a:r>
          </a:p>
          <a:p>
            <a:pPr>
              <a:spcBef>
                <a:spcPct val="50000"/>
              </a:spcBef>
            </a:pPr>
            <a:r>
              <a:rPr lang="fi-FI"/>
              <a:t>Poiston määrä riippuu rakennuksen käyttötarkoituksesta.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 omistaa huoltoaseman viereisen tontin ja sillä sijaitsevan varastorakennuksen, jota yhtiö käyttää elinkeinotoiminnassaan. Kiinteistö on hankittu verovuonna 2012 hintaan 100.000 euroa, josta rakennuksen osuus on 75.000 euroa. </a:t>
            </a:r>
            <a:endParaRPr lang="fi-FI" sz="26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000" dirty="0"/>
              <a:t>Rakennuksesta on tehty poistoja seuraavasti: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fi-FI" sz="2000" dirty="0"/>
              <a:t>	Verovuosi 2012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fi-FI" sz="2000" dirty="0"/>
              <a:t>		poisto 7% 			</a:t>
            </a:r>
            <a:r>
              <a:rPr lang="fi-FI" sz="2000" dirty="0">
                <a:solidFill>
                  <a:srgbClr val="FF0000"/>
                </a:solidFill>
              </a:rPr>
              <a:t>-5 250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menojäännös			69 750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Verovuosi 2013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poisto 7% 			</a:t>
            </a:r>
            <a:r>
              <a:rPr lang="fi-FI" sz="2000" dirty="0">
                <a:solidFill>
                  <a:srgbClr val="FF0000"/>
                </a:solidFill>
              </a:rPr>
              <a:t>-4 882,50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menojäännös			64 867,50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Verovuosi 2014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poisto 7%			</a:t>
            </a:r>
            <a:r>
              <a:rPr lang="fi-FI" sz="2000" dirty="0">
                <a:solidFill>
                  <a:srgbClr val="FF0000"/>
                </a:solidFill>
              </a:rPr>
              <a:t>-4 540,73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menojäännös			60 326,77</a:t>
            </a:r>
          </a:p>
          <a:p>
            <a:pPr>
              <a:lnSpc>
                <a:spcPct val="90000"/>
              </a:lnSpc>
            </a:pPr>
            <a:endParaRPr lang="fi-FI" dirty="0"/>
          </a:p>
          <a:p>
            <a:pPr>
              <a:lnSpc>
                <a:spcPct val="90000"/>
              </a:lnSpc>
            </a:pPr>
            <a:endParaRPr lang="fi-FI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- rakennukset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fi-FI" sz="2000"/>
              <a:t>Jos rakennuksen menojäännös ylittää rakennuksen käyvän arvon, saa hankintamenosta tehdä ylimenevän osan suuruisen lisäpoiston.</a:t>
            </a:r>
          </a:p>
          <a:p>
            <a:pPr>
              <a:spcBef>
                <a:spcPct val="70000"/>
              </a:spcBef>
            </a:pPr>
            <a:r>
              <a:rPr lang="fi-FI" sz="2000"/>
              <a:t>Lisäpoisto saadaan tehdä riippumatta siitä, mistä syystä arvo on alentunut.</a:t>
            </a:r>
          </a:p>
          <a:p>
            <a:endParaRPr lang="fi-FI" sz="20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– aineettomat oikeudet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fi-FI" sz="2000"/>
              <a:t>Aineettomien oikeuksien </a:t>
            </a:r>
            <a:r>
              <a:rPr lang="fi-FI" sz="1800"/>
              <a:t>(esim. patentti, tekijänoikeus, kustannusoikeus ja ostettu atk-ohjelmisto) </a:t>
            </a:r>
            <a:r>
              <a:rPr lang="fi-FI" sz="2000"/>
              <a:t>hankintameno vähennetään tasapoistoina 10 verovuoden aikana tai todennäköisenä lyhyempänä vaikutusaikanaan.</a:t>
            </a:r>
          </a:p>
          <a:p>
            <a:pPr>
              <a:buFontTx/>
              <a:buNone/>
            </a:pPr>
            <a:endParaRPr lang="fi-FI" sz="20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- Substanssihyödykkeet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Substanssihyödykkeiden hankintamenosta poistetaan verovuonna käytettyä ainesosamäärää vastaava osa</a:t>
            </a:r>
          </a:p>
          <a:p>
            <a:pPr lvl="1"/>
            <a:r>
              <a:rPr lang="fi-FI"/>
              <a:t>Kaivokset, soranottopaikat, louhokset yms.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Yritysmuodon vaikutus verotukseen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</a:pPr>
            <a:r>
              <a:rPr lang="fi-FI"/>
              <a:t>yritt</a:t>
            </a:r>
            <a:r>
              <a:rPr lang="fi-FI">
                <a:latin typeface="Arial"/>
              </a:rPr>
              <a:t>ä</a:t>
            </a:r>
            <a:r>
              <a:rPr lang="fi-FI"/>
              <a:t>j</a:t>
            </a:r>
            <a:r>
              <a:rPr lang="fi-FI">
                <a:latin typeface="Arial"/>
              </a:rPr>
              <a:t>ä</a:t>
            </a:r>
            <a:r>
              <a:rPr lang="fi-FI"/>
              <a:t>n saamaa tuloa verotetaan p</a:t>
            </a:r>
            <a:r>
              <a:rPr lang="fi-FI">
                <a:latin typeface="Arial"/>
              </a:rPr>
              <a:t>ää</a:t>
            </a:r>
            <a:r>
              <a:rPr lang="fi-FI"/>
              <a:t>piirteiss</a:t>
            </a:r>
            <a:r>
              <a:rPr lang="fi-FI">
                <a:latin typeface="Arial"/>
              </a:rPr>
              <a:t>ää</a:t>
            </a:r>
            <a:r>
              <a:rPr lang="fi-FI"/>
              <a:t>n samalla tavalla yritysmuodosta riippumatta</a:t>
            </a:r>
          </a:p>
          <a:p>
            <a:pPr marL="742950" lvl="1" indent="-285750" defTabSz="762000">
              <a:lnSpc>
                <a:spcPct val="90000"/>
              </a:lnSpc>
            </a:pPr>
            <a:r>
              <a:rPr lang="fi-FI"/>
              <a:t>liikkeen- ja ammatinharjoittajan elinkeinotoiminnan tulos verotetaan h</a:t>
            </a:r>
            <a:r>
              <a:rPr lang="fi-FI">
                <a:latin typeface="Arial"/>
              </a:rPr>
              <a:t>ä</a:t>
            </a:r>
            <a:r>
              <a:rPr lang="fi-FI"/>
              <a:t>nen tulonaan</a:t>
            </a:r>
          </a:p>
          <a:p>
            <a:pPr marL="742950" lvl="1" indent="-285750" defTabSz="762000">
              <a:lnSpc>
                <a:spcPct val="90000"/>
              </a:lnSpc>
            </a:pPr>
            <a:r>
              <a:rPr lang="fi-FI"/>
              <a:t>avoimen yhti</a:t>
            </a:r>
            <a:r>
              <a:rPr lang="fi-FI">
                <a:latin typeface="Arial"/>
              </a:rPr>
              <a:t>ö</a:t>
            </a:r>
            <a:r>
              <a:rPr lang="fi-FI"/>
              <a:t>n ja kommandiittiyhti</a:t>
            </a:r>
            <a:r>
              <a:rPr lang="fi-FI">
                <a:latin typeface="Arial"/>
              </a:rPr>
              <a:t>ö</a:t>
            </a:r>
            <a:r>
              <a:rPr lang="fi-FI"/>
              <a:t>n tulos verotetaan yhti</a:t>
            </a:r>
            <a:r>
              <a:rPr lang="fi-FI">
                <a:latin typeface="Arial"/>
              </a:rPr>
              <a:t>ö</a:t>
            </a:r>
            <a:r>
              <a:rPr lang="fi-FI"/>
              <a:t>miesten tulona</a:t>
            </a:r>
          </a:p>
          <a:p>
            <a:pPr marL="742950" lvl="1" indent="-285750" defTabSz="762000">
              <a:lnSpc>
                <a:spcPct val="90000"/>
              </a:lnSpc>
            </a:pPr>
            <a:r>
              <a:rPr lang="fi-FI"/>
              <a:t>osakeyhti</a:t>
            </a:r>
            <a:r>
              <a:rPr lang="fi-FI">
                <a:latin typeface="Arial"/>
              </a:rPr>
              <a:t>ö</a:t>
            </a:r>
            <a:r>
              <a:rPr lang="fi-FI"/>
              <a:t> on erillinen verovelvollinen, mutta osakkaan saama osinko verotetaan samalla tavalla kuin muiden yritysmuotojen yritt</a:t>
            </a:r>
            <a:r>
              <a:rPr lang="fi-FI">
                <a:latin typeface="Arial"/>
              </a:rPr>
              <a:t>ä</a:t>
            </a:r>
            <a:r>
              <a:rPr lang="fi-FI"/>
              <a:t>jien tulot</a:t>
            </a:r>
          </a:p>
          <a:p>
            <a:pPr marL="742950" lvl="1" indent="-285750" defTabSz="762000">
              <a:lnSpc>
                <a:spcPct val="90000"/>
              </a:lnSpc>
            </a:pPr>
            <a:r>
              <a:rPr lang="fi-FI"/>
              <a:t>jako ansio- ja p</a:t>
            </a:r>
            <a:r>
              <a:rPr lang="fi-FI">
                <a:latin typeface="Arial"/>
              </a:rPr>
              <a:t>ää</a:t>
            </a:r>
            <a:r>
              <a:rPr lang="fi-FI"/>
              <a:t>omatuloksi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– Kulumaton käyttöomaisuus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Kulumattomasta käyttöomaisuudesta voi tehdä arvonalennuspoiston, jos käypä arvo verovuoden päättyessä hankintamenoa alempi</a:t>
            </a:r>
          </a:p>
          <a:p>
            <a:pPr lvl="1"/>
            <a:r>
              <a:rPr lang="fi-FI"/>
              <a:t>Ei koske maa-alueita eikä osakkeita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Konserniavustus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Samaan konserniin kuuluvat osakeyhtiöt ja osuuskunnat voivat siirtää verotettavan elinkeinotulon verotettavaksi toisella konserniyhtiöllä</a:t>
            </a:r>
          </a:p>
          <a:p>
            <a:pPr lvl="1"/>
            <a:r>
              <a:rPr lang="fi-FI"/>
              <a:t>Konsernin sisäinen tappiontasausmahdollisuus</a:t>
            </a:r>
          </a:p>
          <a:p>
            <a:r>
              <a:rPr lang="fi-FI"/>
              <a:t>Konserniavustuksen edellytyksenä 90 %:n omistussuhde pääomasta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Peitelty osinko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sz="2000" dirty="0"/>
              <a:t>Jos yhtiö siirtää osakkaalle osingoksi katsottavan edun tavanomaisesta poikkeavalla hinnoittelulla, etu katsotaan peitellyksi osingoksi</a:t>
            </a:r>
          </a:p>
          <a:p>
            <a:pPr lvl="1"/>
            <a:r>
              <a:rPr lang="fi-FI" sz="1800" dirty="0"/>
              <a:t>Yhtiön verotuksessa menetellään kuten olisi käytetty käypää hintaa</a:t>
            </a:r>
          </a:p>
          <a:p>
            <a:pPr lvl="1"/>
            <a:r>
              <a:rPr lang="fi-FI" sz="1800" dirty="0"/>
              <a:t>Osakkaan ansiotuloksi katsotaan 75 % peitellyn osingon määrästä</a:t>
            </a:r>
          </a:p>
          <a:p>
            <a:pPr lvl="1"/>
            <a:r>
              <a:rPr lang="fi-FI" sz="1800" dirty="0"/>
              <a:t>Veronkorotus + veronlisäys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Omien osakkeiden lunastus osingosta menevän veron välttämiseksi </a:t>
            </a:r>
          </a:p>
          <a:p>
            <a:pPr lvl="1"/>
            <a:r>
              <a:rPr lang="fi-FI" sz="1800" dirty="0"/>
              <a:t>Osakkaan ansiotuloksi katsotaan 75 % peitellyn osingon määrästä</a:t>
            </a:r>
          </a:p>
          <a:p>
            <a:pPr lvl="1"/>
            <a:r>
              <a:rPr lang="fi-FI" sz="1800" dirty="0"/>
              <a:t>Veronkorotus + veronlisäys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3063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Yhtiö myy Veijo Veronmaksajalle rahasto-osuuksia   9 000 eurolla, mikä vastaa osuuksien hankintamenoa</a:t>
            </a:r>
          </a:p>
          <a:p>
            <a:pPr>
              <a:lnSpc>
                <a:spcPct val="90000"/>
              </a:lnSpc>
            </a:pPr>
            <a:r>
              <a:rPr lang="fi-FI"/>
              <a:t>Verotuksen toimittamisen yhteydessä saadun selvityksen perusteella rahasto-osuuksien käypä arvo luovutushetkellä oli 19 000 euroa.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1752600" y="4495800"/>
            <a:ext cx="6400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 b="1">
                <a:latin typeface="Arial" charset="0"/>
              </a:rPr>
              <a:t>Veboil Oy:n katsotaan antaneen osakkaalleen peitellyksi osingoksi katsottavan edun alihinnan muodossa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Yhtiön verotuksessa menetellään kuin luovutuksessa olisi käytetty käypää hintaa</a:t>
            </a:r>
          </a:p>
          <a:p>
            <a:pPr lvl="1"/>
            <a:r>
              <a:rPr lang="fi-FI" dirty="0" err="1"/>
              <a:t>Veboil</a:t>
            </a:r>
            <a:r>
              <a:rPr lang="fi-FI" dirty="0"/>
              <a:t> Oy:n tuloon lisätään alihinnan osuus 10 000 euroa</a:t>
            </a:r>
          </a:p>
          <a:p>
            <a:r>
              <a:rPr lang="fi-FI" dirty="0"/>
              <a:t>Veijo Veronmaksajan ansiotuloon lisätään 7 500 euroa peiteltynä osinkona</a:t>
            </a:r>
          </a:p>
          <a:p>
            <a:pPr lvl="1"/>
            <a:endParaRPr lang="fi-FI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Tappioiden menettäminen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Jos tappioiden syntyvuonna tai sen jälkeen yli puolet osakkeista tai osuuksista vaihtaa omistajaa, eivät ko. vuoden tappiot ole käytettävissä</a:t>
            </a:r>
          </a:p>
          <a:p>
            <a:r>
              <a:rPr lang="fi-FI"/>
              <a:t>Verovirasto voi omistajanvaihdoksesta huolimatta myöntää poikkeusluvan tappioiden käyttämiseen mikäli myöntämiselle on olemassa erityinen syy ja se on toiminnan jatkumisen kannalta tarpeen</a:t>
            </a:r>
          </a:p>
          <a:p>
            <a:pPr lvl="1"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Oy:n verotettavan tulon laskenta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Verovuoden 2014 tilikauden voitto oli 70.000 euroa ja välittömät verot 20.000 euroa</a:t>
            </a:r>
          </a:p>
          <a:p>
            <a:r>
              <a:rPr lang="fi-FI" dirty="0"/>
              <a:t>Yhtiöllä oli verovuodelta 2009 vahvistettua elinkeinotoiminnan tappiota käyttämättä 7.500 euroa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Oy:n verotettava tulo verovuonna 2014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dirty="0"/>
              <a:t>Elinkeinotoiminnan tulos:</a:t>
            </a:r>
          </a:p>
          <a:p>
            <a:pPr>
              <a:buFontTx/>
              <a:buNone/>
            </a:pPr>
            <a:r>
              <a:rPr lang="fi-FI" sz="1900" dirty="0"/>
              <a:t>Tilikauden voitto				         	      70 000</a:t>
            </a:r>
          </a:p>
          <a:p>
            <a:pPr>
              <a:buFontTx/>
              <a:buNone/>
            </a:pPr>
            <a:endParaRPr lang="fi-FI" sz="1000" dirty="0"/>
          </a:p>
          <a:p>
            <a:pPr>
              <a:buFontTx/>
              <a:buNone/>
            </a:pPr>
            <a:r>
              <a:rPr lang="fi-FI" sz="2000" dirty="0"/>
              <a:t>Lisäykset:</a:t>
            </a:r>
          </a:p>
          <a:p>
            <a:pPr>
              <a:buFontTx/>
              <a:buNone/>
            </a:pPr>
            <a:endParaRPr lang="fi-FI" sz="1000" dirty="0"/>
          </a:p>
          <a:p>
            <a:pPr>
              <a:buFontTx/>
              <a:buNone/>
            </a:pPr>
            <a:r>
              <a:rPr lang="fi-FI" sz="1900" dirty="0"/>
              <a:t>+ Välittömät verot				    + 20 000</a:t>
            </a:r>
          </a:p>
          <a:p>
            <a:pPr>
              <a:buFontTx/>
              <a:buNone/>
            </a:pPr>
            <a:r>
              <a:rPr lang="fi-FI" sz="1900" dirty="0"/>
              <a:t>+ Peitelty osinko 				    + 10 000</a:t>
            </a:r>
          </a:p>
          <a:p>
            <a:pPr>
              <a:buFontTx/>
              <a:buNone/>
            </a:pPr>
            <a:r>
              <a:rPr lang="fi-FI" sz="1900" dirty="0"/>
              <a:t>+ Perusparannusmenojen aktivoitava osuus	     +  7 000</a:t>
            </a:r>
          </a:p>
          <a:p>
            <a:pPr>
              <a:buFontTx/>
              <a:buNone/>
            </a:pPr>
            <a:r>
              <a:rPr lang="fi-FI" sz="1900" dirty="0"/>
              <a:t>+ </a:t>
            </a:r>
            <a:r>
              <a:rPr lang="fi-FI" sz="1900" dirty="0" err="1"/>
              <a:t>Verent</a:t>
            </a:r>
            <a:r>
              <a:rPr lang="fi-FI" sz="1900" dirty="0"/>
              <a:t> Oy:n osakkeiden hankintameno	   	    + 50 000</a:t>
            </a:r>
          </a:p>
          <a:p>
            <a:pPr>
              <a:buFontTx/>
              <a:buNone/>
            </a:pPr>
            <a:endParaRPr lang="fi-FI" sz="1900" dirty="0"/>
          </a:p>
          <a:p>
            <a:pPr>
              <a:buFontTx/>
              <a:buNone/>
            </a:pPr>
            <a:endParaRPr lang="fi-FI" sz="18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Oy:n verotettava tulo verovuonna 2014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7924800" cy="4572000"/>
          </a:xfrm>
        </p:spPr>
        <p:txBody>
          <a:bodyPr/>
          <a:lstStyle/>
          <a:p>
            <a:pPr>
              <a:buFontTx/>
              <a:buNone/>
            </a:pPr>
            <a:r>
              <a:rPr lang="fi-FI" sz="2600" dirty="0"/>
              <a:t>Vähennykset:</a:t>
            </a:r>
          </a:p>
          <a:p>
            <a:pPr>
              <a:buFontTx/>
              <a:buNone/>
            </a:pPr>
            <a:endParaRPr lang="fi-FI" sz="1100" dirty="0"/>
          </a:p>
          <a:p>
            <a:pPr>
              <a:buFontTx/>
              <a:buNone/>
            </a:pPr>
            <a:r>
              <a:rPr lang="fi-FI" sz="2000" dirty="0"/>
              <a:t>- </a:t>
            </a:r>
            <a:r>
              <a:rPr lang="fi-FI" sz="2000" dirty="0" err="1"/>
              <a:t>Verent</a:t>
            </a:r>
            <a:r>
              <a:rPr lang="fi-FI" sz="2000" dirty="0"/>
              <a:t> Oy:n osakkeiden luovutushinta             -  85 000</a:t>
            </a:r>
          </a:p>
          <a:p>
            <a:pPr>
              <a:buFontTx/>
              <a:buNone/>
            </a:pPr>
            <a:r>
              <a:rPr lang="fi-FI" sz="2000" dirty="0"/>
              <a:t>- </a:t>
            </a:r>
            <a:r>
              <a:rPr lang="fi-FI" sz="2000" dirty="0" err="1"/>
              <a:t>Verent</a:t>
            </a:r>
            <a:r>
              <a:rPr lang="fi-FI" sz="2000" dirty="0"/>
              <a:t> Oy:ltä saatu osinko		            -   7 000</a:t>
            </a:r>
          </a:p>
          <a:p>
            <a:pPr>
              <a:buFontTx/>
              <a:buNone/>
            </a:pPr>
            <a:r>
              <a:rPr lang="fi-FI" sz="2000" dirty="0"/>
              <a:t>- Irtaimen käyttöomaisuuden myyntivoitto            -   2 000</a:t>
            </a:r>
          </a:p>
          <a:p>
            <a:pPr>
              <a:buFontTx/>
              <a:buNone/>
            </a:pPr>
            <a:r>
              <a:rPr lang="fi-FI" sz="2000" dirty="0"/>
              <a:t>- Vuokraustoiminnan tulos (siirto TVL:n)              -   4 500</a:t>
            </a:r>
          </a:p>
          <a:p>
            <a:pPr>
              <a:buFontTx/>
              <a:buNone/>
            </a:pPr>
            <a:endParaRPr lang="fi-FI" sz="2000" dirty="0"/>
          </a:p>
          <a:p>
            <a:pPr>
              <a:buFontTx/>
              <a:buNone/>
            </a:pPr>
            <a:r>
              <a:rPr lang="fi-FI" sz="2000" dirty="0"/>
              <a:t>Elinkeinotoiminnan tulos			           = 71 500</a:t>
            </a:r>
          </a:p>
          <a:p>
            <a:pPr>
              <a:buFontTx/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Oy:n verotettava tulo verovuonna 2014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sz="2000" dirty="0"/>
              <a:t>Elinkeinotoiminnan tulos			      = 71 500</a:t>
            </a:r>
          </a:p>
          <a:p>
            <a:pPr>
              <a:buFontTx/>
              <a:buNone/>
            </a:pPr>
            <a:r>
              <a:rPr lang="fi-FI" sz="2000" dirty="0"/>
              <a:t>Vähennetään vahvistettuja tappioita	       -   7 500</a:t>
            </a:r>
          </a:p>
          <a:p>
            <a:pPr>
              <a:buFontTx/>
              <a:buNone/>
            </a:pPr>
            <a:r>
              <a:rPr lang="fi-FI" sz="2000" dirty="0"/>
              <a:t>Elinkeinotoiminnan verotettava tulo               = 64 000</a:t>
            </a:r>
          </a:p>
          <a:p>
            <a:pPr>
              <a:buFontTx/>
              <a:buNone/>
            </a:pPr>
            <a:endParaRPr lang="fi-FI" sz="2000" dirty="0"/>
          </a:p>
          <a:p>
            <a:pPr>
              <a:buFontTx/>
              <a:buNone/>
            </a:pPr>
            <a:r>
              <a:rPr lang="fi-FI" sz="2000" dirty="0"/>
              <a:t>Henkilökohtaisen tulolähteen tulo                    = 4 500</a:t>
            </a:r>
          </a:p>
          <a:p>
            <a:pPr>
              <a:buFontTx/>
              <a:buNone/>
            </a:pPr>
            <a:endParaRPr lang="fi-FI" sz="2000" dirty="0"/>
          </a:p>
          <a:p>
            <a:pPr>
              <a:buFontTx/>
              <a:buNone/>
            </a:pPr>
            <a:r>
              <a:rPr lang="fi-FI" sz="2000" dirty="0"/>
              <a:t>Maksettava vero verovuonna 2014 (20 %)    = 13 700</a:t>
            </a:r>
          </a:p>
          <a:p>
            <a:endParaRPr lang="fi-FI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Verotettavan tulon laskenta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fi-FI" sz="2400" b="1" dirty="0"/>
              <a:t>	Kirjanpidon voitto</a:t>
            </a:r>
          </a:p>
          <a:p>
            <a:pPr lvl="1">
              <a:buFontTx/>
              <a:buNone/>
            </a:pPr>
            <a:r>
              <a:rPr lang="fi-FI" dirty="0"/>
              <a:t>	+ veronalaiset tulot, jotka eivät ole kirjanpidon 		tuotoissa</a:t>
            </a:r>
          </a:p>
          <a:p>
            <a:pPr lvl="1">
              <a:buFontTx/>
              <a:buNone/>
            </a:pPr>
            <a:r>
              <a:rPr lang="fi-FI" dirty="0"/>
              <a:t>	- verovapaat tulot, jotka ovat kirjanpidon 	tuotoissa</a:t>
            </a:r>
          </a:p>
          <a:p>
            <a:pPr lvl="1">
              <a:buFontTx/>
              <a:buNone/>
            </a:pPr>
            <a:r>
              <a:rPr lang="fi-FI" dirty="0"/>
              <a:t>	+ vähennyskelvottomat menot, jotka ovat 	kirjanpidon kuluissa</a:t>
            </a:r>
          </a:p>
          <a:p>
            <a:pPr lvl="1">
              <a:buFontTx/>
              <a:buNone/>
            </a:pPr>
            <a:r>
              <a:rPr lang="fi-FI" dirty="0"/>
              <a:t>	- vähennyskelpoiset menot, jotka eivät ole 	kirjanpidon kuluissa</a:t>
            </a:r>
          </a:p>
          <a:p>
            <a:pPr>
              <a:buFontTx/>
              <a:buNone/>
            </a:pPr>
            <a:r>
              <a:rPr lang="fi-FI" dirty="0"/>
              <a:t>		= Verotettava voitto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Elinkeinotoiminnan tuloksen verottaminen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Yhteisön elinkeinotoiminnan tulos verotetaan yhteisöverokannan mukaan </a:t>
            </a:r>
            <a:r>
              <a:rPr lang="fi-FI" sz="2000" dirty="0"/>
              <a:t>(Yhteisöverokanta tällä hetkellä 20 % (ollut mm. 26 % ja 24,5 %)</a:t>
            </a:r>
          </a:p>
          <a:p>
            <a:r>
              <a:rPr lang="fi-FI" dirty="0"/>
              <a:t>Henkilöyhtiön elinkeinotoiminnan tulos verotetaan yhtiömiesten verotuksessa</a:t>
            </a:r>
          </a:p>
          <a:p>
            <a:r>
              <a:rPr lang="fi-FI" dirty="0"/>
              <a:t>Elinkeinonharjoittajan elinkeinotoiminnan tulos verotetaan elinkeinonharjoittajan verotuksessa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Elinkeinotoiminnan tappio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Jos verovuoden elinkeinotoiminnan tulos on tappiollinen, vahvistetaan elinkeinotulolähteen tappio</a:t>
            </a:r>
          </a:p>
          <a:p>
            <a:pPr lvl="1"/>
            <a:r>
              <a:rPr lang="fi-FI" dirty="0"/>
              <a:t>Tappio vähennetään elinkeinotoiminnan tuloksesta 10 seuraavana verovuotena</a:t>
            </a:r>
          </a:p>
          <a:p>
            <a:pPr lvl="1"/>
            <a:r>
              <a:rPr lang="fi-FI" dirty="0"/>
              <a:t>Erota luonnollisen henkilön luovutustappion vähentäminen 1 + 5 vuotta (ollut 1 + 3 vuotta (kirjan mukaan))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alto_economic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009B3A"/>
      </a:accent1>
      <a:accent2>
        <a:srgbClr val="FF7900"/>
      </a:accent2>
      <a:accent3>
        <a:srgbClr val="0065BD"/>
      </a:accent3>
      <a:accent4>
        <a:srgbClr val="ED2939"/>
      </a:accent4>
      <a:accent5>
        <a:srgbClr val="FECB00"/>
      </a:accent5>
      <a:accent6>
        <a:srgbClr val="6639B7"/>
      </a:accent6>
      <a:hlink>
        <a:srgbClr val="0065BD"/>
      </a:hlink>
      <a:folHlink>
        <a:srgbClr val="ED2939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3057</Words>
  <Application>Microsoft Office PowerPoint</Application>
  <PresentationFormat>On-screen Show (4:3)</PresentationFormat>
  <Paragraphs>481</Paragraphs>
  <Slides>69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5" baseType="lpstr">
      <vt:lpstr>Arial</vt:lpstr>
      <vt:lpstr>Calibri</vt:lpstr>
      <vt:lpstr>Georgia</vt:lpstr>
      <vt:lpstr>Symbol</vt:lpstr>
      <vt:lpstr>Wingdings</vt:lpstr>
      <vt:lpstr>aalto_economics</vt:lpstr>
      <vt:lpstr>Verotuksen perusteet – Yritysverotuksen osuus</vt:lpstr>
      <vt:lpstr>Tulolähteet</vt:lpstr>
      <vt:lpstr>Tulolähdejaottelun merkitys</vt:lpstr>
      <vt:lpstr>Elinkeinotoiminnan tulolähde</vt:lpstr>
      <vt:lpstr>Henkilökohtainen tulolähde</vt:lpstr>
      <vt:lpstr>Yritysmuodon vaikutus verotukseen</vt:lpstr>
      <vt:lpstr>Verotettavan tulon laskenta</vt:lpstr>
      <vt:lpstr>Elinkeinotoiminnan tuloksen verottaminen</vt:lpstr>
      <vt:lpstr>Elinkeinotoiminnan tappio</vt:lpstr>
      <vt:lpstr>Elinkeinotoiminnan tulolähde</vt:lpstr>
      <vt:lpstr>Elinkeinotoiminta</vt:lpstr>
      <vt:lpstr>Elinkeinotoiminta</vt:lpstr>
      <vt:lpstr>Esimerkki Veboil Oy</vt:lpstr>
      <vt:lpstr>Veboil Oy</vt:lpstr>
      <vt:lpstr>EVL:n omaisuuslajit </vt:lpstr>
      <vt:lpstr>Omaisuuslajin merkitys</vt:lpstr>
      <vt:lpstr>Omaisuuslajijaottelun lähtökohtia</vt:lpstr>
      <vt:lpstr>Käyttöomaisuus</vt:lpstr>
      <vt:lpstr>Käyttöomaisuus</vt:lpstr>
      <vt:lpstr>Käyttöomaisuus</vt:lpstr>
      <vt:lpstr>Vaihto-omaisuus</vt:lpstr>
      <vt:lpstr>Rahoitusomaisuus</vt:lpstr>
      <vt:lpstr>Sijoitusomaisuus</vt:lpstr>
      <vt:lpstr>Omaisuuslajien välistä rajanvetoa</vt:lpstr>
      <vt:lpstr>Veboil Oy</vt:lpstr>
      <vt:lpstr>Veboil Oy</vt:lpstr>
      <vt:lpstr>Veboil Oy</vt:lpstr>
      <vt:lpstr>Tulon veronalaisuus</vt:lpstr>
      <vt:lpstr>Tulon veronalaisuus</vt:lpstr>
      <vt:lpstr>Yhteisöjen saamat osingot</vt:lpstr>
      <vt:lpstr>Verovapaat osinkotulot</vt:lpstr>
      <vt:lpstr>Listaamattoman Oy:n Suomesta saamat osingot</vt:lpstr>
      <vt:lpstr>Käyttöomaisuusosakkeiden luovutukset</vt:lpstr>
      <vt:lpstr>Verovapaat osakeluovutukset</vt:lpstr>
      <vt:lpstr>Veboil Oy</vt:lpstr>
      <vt:lpstr>Menon vähennyskelpoisuus</vt:lpstr>
      <vt:lpstr>Vähennyskelpoisuuden rajoitteita</vt:lpstr>
      <vt:lpstr>Vähennyskelpoisuuden rajoitteita</vt:lpstr>
      <vt:lpstr>Veboil Oy </vt:lpstr>
      <vt:lpstr>Jaksotus</vt:lpstr>
      <vt:lpstr>Jaksotus</vt:lpstr>
      <vt:lpstr>Menon jaksottaminen</vt:lpstr>
      <vt:lpstr>Veboil Oy</vt:lpstr>
      <vt:lpstr>Veboil Oy</vt:lpstr>
      <vt:lpstr>Hankintameno</vt:lpstr>
      <vt:lpstr>Vaihto-omaisuuden hankintameno</vt:lpstr>
      <vt:lpstr>Vaihto-omaisuuden hankintameno</vt:lpstr>
      <vt:lpstr>Käyttöomaisuuden hankintameno</vt:lpstr>
      <vt:lpstr>Käyttöomaisuuden hankintamenon jaksottaminen</vt:lpstr>
      <vt:lpstr>Käyttöomaisuuden hankintameno – irtain käyttöomaisuus</vt:lpstr>
      <vt:lpstr>Käyttöomaisuuden hankintameno – irtain käyttöomaisuus</vt:lpstr>
      <vt:lpstr>Veboil Oy</vt:lpstr>
      <vt:lpstr>Veboil Oy</vt:lpstr>
      <vt:lpstr>Käyttöomaisuuden hankintameno - rakennukset</vt:lpstr>
      <vt:lpstr>Veboil Oy</vt:lpstr>
      <vt:lpstr>Veboil Oy</vt:lpstr>
      <vt:lpstr>Käyttöomaisuuden hankintameno - rakennukset</vt:lpstr>
      <vt:lpstr>Käyttöomaisuuden hankintameno – aineettomat oikeudet</vt:lpstr>
      <vt:lpstr>Käyttöomaisuuden hankintameno - Substanssihyödykkeet</vt:lpstr>
      <vt:lpstr>Käyttöomaisuuden hankintameno – Kulumaton käyttöomaisuus</vt:lpstr>
      <vt:lpstr>Konserniavustus</vt:lpstr>
      <vt:lpstr>Peitelty osinko</vt:lpstr>
      <vt:lpstr>Veboil Oy</vt:lpstr>
      <vt:lpstr>Veboil Oy</vt:lpstr>
      <vt:lpstr>Tappioiden menettäminen</vt:lpstr>
      <vt:lpstr>Veboil Oy:n verotettavan tulon laskenta</vt:lpstr>
      <vt:lpstr>Veboil Oy:n verotettava tulo verovuonna 2014</vt:lpstr>
      <vt:lpstr>Veboil Oy:n verotettava tulo verovuonna 2014</vt:lpstr>
      <vt:lpstr>Veboil Oy:n verotettava tulo verovuonna 2014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in study styles</dc:title>
  <dc:creator>brander</dc:creator>
  <cp:lastModifiedBy>Lahti Ilkka</cp:lastModifiedBy>
  <cp:revision>67</cp:revision>
  <dcterms:created xsi:type="dcterms:W3CDTF">2014-08-18T10:57:27Z</dcterms:created>
  <dcterms:modified xsi:type="dcterms:W3CDTF">2022-06-15T14:58:14Z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